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0" r:id="rId1"/>
  </p:sldMasterIdLst>
  <p:notesMasterIdLst>
    <p:notesMasterId r:id="rId111"/>
  </p:notesMasterIdLst>
  <p:sldIdLst>
    <p:sldId id="427" r:id="rId2"/>
    <p:sldId id="547" r:id="rId3"/>
    <p:sldId id="595" r:id="rId4"/>
    <p:sldId id="348" r:id="rId5"/>
    <p:sldId id="365" r:id="rId6"/>
    <p:sldId id="402" r:id="rId7"/>
    <p:sldId id="403" r:id="rId8"/>
    <p:sldId id="401" r:id="rId9"/>
    <p:sldId id="542" r:id="rId10"/>
    <p:sldId id="561" r:id="rId11"/>
    <p:sldId id="562" r:id="rId12"/>
    <p:sldId id="428" r:id="rId13"/>
    <p:sldId id="548" r:id="rId14"/>
    <p:sldId id="445" r:id="rId15"/>
    <p:sldId id="432" r:id="rId16"/>
    <p:sldId id="429" r:id="rId17"/>
    <p:sldId id="431" r:id="rId18"/>
    <p:sldId id="444" r:id="rId19"/>
    <p:sldId id="434" r:id="rId20"/>
    <p:sldId id="435" r:id="rId21"/>
    <p:sldId id="589" r:id="rId22"/>
    <p:sldId id="598" r:id="rId23"/>
    <p:sldId id="590" r:id="rId24"/>
    <p:sldId id="582" r:id="rId25"/>
    <p:sldId id="599" r:id="rId26"/>
    <p:sldId id="601" r:id="rId27"/>
    <p:sldId id="586" r:id="rId28"/>
    <p:sldId id="585" r:id="rId29"/>
    <p:sldId id="607" r:id="rId30"/>
    <p:sldId id="604" r:id="rId31"/>
    <p:sldId id="602" r:id="rId32"/>
    <p:sldId id="603" r:id="rId33"/>
    <p:sldId id="543" r:id="rId34"/>
    <p:sldId id="446" r:id="rId35"/>
    <p:sldId id="440" r:id="rId36"/>
    <p:sldId id="441" r:id="rId37"/>
    <p:sldId id="442" r:id="rId38"/>
    <p:sldId id="443" r:id="rId39"/>
    <p:sldId id="472" r:id="rId40"/>
    <p:sldId id="592" r:id="rId41"/>
    <p:sldId id="449" r:id="rId42"/>
    <p:sldId id="451" r:id="rId43"/>
    <p:sldId id="452" r:id="rId44"/>
    <p:sldId id="453" r:id="rId45"/>
    <p:sldId id="454" r:id="rId46"/>
    <p:sldId id="470" r:id="rId47"/>
    <p:sldId id="455" r:id="rId48"/>
    <p:sldId id="456" r:id="rId49"/>
    <p:sldId id="457" r:id="rId50"/>
    <p:sldId id="588" r:id="rId51"/>
    <p:sldId id="458" r:id="rId52"/>
    <p:sldId id="459" r:id="rId53"/>
    <p:sldId id="460" r:id="rId54"/>
    <p:sldId id="466" r:id="rId55"/>
    <p:sldId id="461" r:id="rId56"/>
    <p:sldId id="462" r:id="rId57"/>
    <p:sldId id="605" r:id="rId58"/>
    <p:sldId id="606" r:id="rId59"/>
    <p:sldId id="467" r:id="rId60"/>
    <p:sldId id="473" r:id="rId61"/>
    <p:sldId id="463" r:id="rId62"/>
    <p:sldId id="465" r:id="rId63"/>
    <p:sldId id="468" r:id="rId64"/>
    <p:sldId id="469" r:id="rId65"/>
    <p:sldId id="471" r:id="rId66"/>
    <p:sldId id="464" r:id="rId67"/>
    <p:sldId id="474" r:id="rId68"/>
    <p:sldId id="531" r:id="rId69"/>
    <p:sldId id="522" r:id="rId70"/>
    <p:sldId id="523" r:id="rId71"/>
    <p:sldId id="524" r:id="rId72"/>
    <p:sldId id="526" r:id="rId73"/>
    <p:sldId id="529" r:id="rId74"/>
    <p:sldId id="528" r:id="rId75"/>
    <p:sldId id="483" r:id="rId76"/>
    <p:sldId id="413" r:id="rId77"/>
    <p:sldId id="475" r:id="rId78"/>
    <p:sldId id="476" r:id="rId79"/>
    <p:sldId id="477" r:id="rId80"/>
    <p:sldId id="478" r:id="rId81"/>
    <p:sldId id="479" r:id="rId82"/>
    <p:sldId id="550" r:id="rId83"/>
    <p:sldId id="480" r:id="rId84"/>
    <p:sldId id="481" r:id="rId85"/>
    <p:sldId id="414" r:id="rId86"/>
    <p:sldId id="560" r:id="rId87"/>
    <p:sldId id="497" r:id="rId88"/>
    <p:sldId id="580" r:id="rId89"/>
    <p:sldId id="514" r:id="rId90"/>
    <p:sldId id="566" r:id="rId91"/>
    <p:sldId id="516" r:id="rId92"/>
    <p:sldId id="520" r:id="rId93"/>
    <p:sldId id="576" r:id="rId94"/>
    <p:sldId id="518" r:id="rId95"/>
    <p:sldId id="519" r:id="rId96"/>
    <p:sldId id="503" r:id="rId97"/>
    <p:sldId id="504" r:id="rId98"/>
    <p:sldId id="539" r:id="rId99"/>
    <p:sldId id="546" r:id="rId100"/>
    <p:sldId id="544" r:id="rId101"/>
    <p:sldId id="540" r:id="rId102"/>
    <p:sldId id="545" r:id="rId103"/>
    <p:sldId id="573" r:id="rId104"/>
    <p:sldId id="541" r:id="rId105"/>
    <p:sldId id="559" r:id="rId106"/>
    <p:sldId id="577" r:id="rId107"/>
    <p:sldId id="578" r:id="rId108"/>
    <p:sldId id="579" r:id="rId109"/>
    <p:sldId id="581"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90" autoAdjust="0"/>
    <p:restoredTop sz="94660"/>
  </p:normalViewPr>
  <p:slideViewPr>
    <p:cSldViewPr>
      <p:cViewPr>
        <p:scale>
          <a:sx n="127" d="100"/>
          <a:sy n="127" d="100"/>
        </p:scale>
        <p:origin x="-283" y="-34"/>
      </p:cViewPr>
      <p:guideLst>
        <p:guide orient="horz" pos="2160"/>
        <p:guide pos="2880"/>
      </p:guideLst>
    </p:cSldViewPr>
  </p:slideViewPr>
  <p:notesTextViewPr>
    <p:cViewPr>
      <p:scale>
        <a:sx n="1" d="1"/>
        <a:sy n="1" d="1"/>
      </p:scale>
      <p:origin x="0" y="0"/>
    </p:cViewPr>
  </p:notesTextViewPr>
  <p:sorterViewPr>
    <p:cViewPr>
      <p:scale>
        <a:sx n="100" d="100"/>
        <a:sy n="100" d="100"/>
      </p:scale>
      <p:origin x="0" y="649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ean%20Corcoran\Documents\My%20Dropbox\_PROJECTS\Handbook%20chapter\Results\US%20time%20series%20of%20K12%20revenues%201920-2010%20(02_28_1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eah.HEINZ-LEAH\Desktop\2014092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Charter Enrollment Growth</a:t>
            </a:r>
          </a:p>
        </c:rich>
      </c:tx>
      <c:overlay val="0"/>
    </c:title>
    <c:autoTitleDeleted val="0"/>
    <c:plotArea>
      <c:layout/>
      <c:lineChart>
        <c:grouping val="standard"/>
        <c:varyColors val="0"/>
        <c:ser>
          <c:idx val="0"/>
          <c:order val="0"/>
          <c:tx>
            <c:strRef>
              <c:f>'figure 1-2 data'!$A$3</c:f>
              <c:strCache>
                <c:ptCount val="1"/>
                <c:pt idx="0">
                  <c:v>Total Charter Students</c:v>
                </c:pt>
              </c:strCache>
            </c:strRef>
          </c:tx>
          <c:cat>
            <c:strRef>
              <c:f>'figure 1-2 data'!$B$2:$O$2</c:f>
              <c:strCache>
                <c:ptCount val="14"/>
                <c:pt idx="0">
                  <c:v>1999/00</c:v>
                </c:pt>
                <c:pt idx="1">
                  <c:v>2000/01</c:v>
                </c:pt>
                <c:pt idx="2">
                  <c:v>2001/02</c:v>
                </c:pt>
                <c:pt idx="3">
                  <c:v>2002/03</c:v>
                </c:pt>
                <c:pt idx="4">
                  <c:v>2003/04</c:v>
                </c:pt>
                <c:pt idx="5">
                  <c:v>2004/05</c:v>
                </c:pt>
                <c:pt idx="6">
                  <c:v>2005/06</c:v>
                </c:pt>
                <c:pt idx="7">
                  <c:v>2006/07</c:v>
                </c:pt>
                <c:pt idx="8">
                  <c:v>2007/08</c:v>
                </c:pt>
                <c:pt idx="9">
                  <c:v>2008/09</c:v>
                </c:pt>
                <c:pt idx="10">
                  <c:v>2009/10</c:v>
                </c:pt>
                <c:pt idx="11">
                  <c:v>2010/11</c:v>
                </c:pt>
                <c:pt idx="12">
                  <c:v>2011/12</c:v>
                </c:pt>
                <c:pt idx="13">
                  <c:v>2012/13</c:v>
                </c:pt>
              </c:strCache>
            </c:strRef>
          </c:cat>
          <c:val>
            <c:numRef>
              <c:f>'figure 1-2 data'!$B$3:$O$3</c:f>
              <c:numCache>
                <c:formatCode>_(* #,##0_);_(* \(#,##0\);_(* "-"??_);_(@_)</c:formatCode>
                <c:ptCount val="14"/>
                <c:pt idx="0">
                  <c:v>349714</c:v>
                </c:pt>
                <c:pt idx="1">
                  <c:v>458664</c:v>
                </c:pt>
                <c:pt idx="2">
                  <c:v>580029</c:v>
                </c:pt>
                <c:pt idx="3">
                  <c:v>666038</c:v>
                </c:pt>
                <c:pt idx="4">
                  <c:v>789479</c:v>
                </c:pt>
                <c:pt idx="5">
                  <c:v>897643</c:v>
                </c:pt>
                <c:pt idx="6">
                  <c:v>1019620</c:v>
                </c:pt>
                <c:pt idx="7">
                  <c:v>1165200</c:v>
                </c:pt>
                <c:pt idx="8">
                  <c:v>1293560</c:v>
                </c:pt>
                <c:pt idx="9">
                  <c:v>1445954</c:v>
                </c:pt>
                <c:pt idx="10">
                  <c:v>1627403</c:v>
                </c:pt>
                <c:pt idx="11">
                  <c:v>1805002</c:v>
                </c:pt>
                <c:pt idx="12">
                  <c:v>2051809</c:v>
                </c:pt>
                <c:pt idx="13">
                  <c:v>2280627</c:v>
                </c:pt>
              </c:numCache>
            </c:numRef>
          </c:val>
          <c:smooth val="0"/>
        </c:ser>
        <c:dLbls>
          <c:showLegendKey val="0"/>
          <c:showVal val="0"/>
          <c:showCatName val="0"/>
          <c:showSerName val="0"/>
          <c:showPercent val="0"/>
          <c:showBubbleSize val="0"/>
        </c:dLbls>
        <c:marker val="1"/>
        <c:smooth val="0"/>
        <c:axId val="35309056"/>
        <c:axId val="35310592"/>
      </c:lineChart>
      <c:lineChart>
        <c:grouping val="standard"/>
        <c:varyColors val="0"/>
        <c:ser>
          <c:idx val="1"/>
          <c:order val="1"/>
          <c:tx>
            <c:strRef>
              <c:f>'figure 1-2 data'!$A$4</c:f>
              <c:strCache>
                <c:ptCount val="1"/>
                <c:pt idx="0">
                  <c:v>Charter Share of TPE</c:v>
                </c:pt>
              </c:strCache>
            </c:strRef>
          </c:tx>
          <c:cat>
            <c:strRef>
              <c:f>'figure 1-2 data'!$B$2:$O$2</c:f>
              <c:strCache>
                <c:ptCount val="14"/>
                <c:pt idx="0">
                  <c:v>1999/00</c:v>
                </c:pt>
                <c:pt idx="1">
                  <c:v>2000/01</c:v>
                </c:pt>
                <c:pt idx="2">
                  <c:v>2001/02</c:v>
                </c:pt>
                <c:pt idx="3">
                  <c:v>2002/03</c:v>
                </c:pt>
                <c:pt idx="4">
                  <c:v>2003/04</c:v>
                </c:pt>
                <c:pt idx="5">
                  <c:v>2004/05</c:v>
                </c:pt>
                <c:pt idx="6">
                  <c:v>2005/06</c:v>
                </c:pt>
                <c:pt idx="7">
                  <c:v>2006/07</c:v>
                </c:pt>
                <c:pt idx="8">
                  <c:v>2007/08</c:v>
                </c:pt>
                <c:pt idx="9">
                  <c:v>2008/09</c:v>
                </c:pt>
                <c:pt idx="10">
                  <c:v>2009/10</c:v>
                </c:pt>
                <c:pt idx="11">
                  <c:v>2010/11</c:v>
                </c:pt>
                <c:pt idx="12">
                  <c:v>2011/12</c:v>
                </c:pt>
                <c:pt idx="13">
                  <c:v>2012/13</c:v>
                </c:pt>
              </c:strCache>
            </c:strRef>
          </c:cat>
          <c:val>
            <c:numRef>
              <c:f>'figure 1-2 data'!$B$4:$O$4</c:f>
              <c:numCache>
                <c:formatCode>0.0%</c:formatCode>
                <c:ptCount val="14"/>
                <c:pt idx="0">
                  <c:v>7.0000000000000019E-3</c:v>
                </c:pt>
                <c:pt idx="1">
                  <c:v>1.0000000000000004E-2</c:v>
                </c:pt>
                <c:pt idx="2">
                  <c:v>1.2E-2</c:v>
                </c:pt>
                <c:pt idx="3">
                  <c:v>1.4E-2</c:v>
                </c:pt>
                <c:pt idx="4">
                  <c:v>1.6000000000000007E-2</c:v>
                </c:pt>
                <c:pt idx="5">
                  <c:v>1.7999999999999999E-2</c:v>
                </c:pt>
                <c:pt idx="6">
                  <c:v>2.1000000000000008E-2</c:v>
                </c:pt>
                <c:pt idx="7">
                  <c:v>2.4E-2</c:v>
                </c:pt>
                <c:pt idx="8">
                  <c:v>2.5999999999999999E-2</c:v>
                </c:pt>
                <c:pt idx="9">
                  <c:v>2.9000000000000001E-2</c:v>
                </c:pt>
                <c:pt idx="10">
                  <c:v>3.3000000000000002E-2</c:v>
                </c:pt>
                <c:pt idx="11">
                  <c:v>3.6999999999999998E-2</c:v>
                </c:pt>
                <c:pt idx="12">
                  <c:v>4.2000000000000016E-2</c:v>
                </c:pt>
                <c:pt idx="13">
                  <c:v>4.5999999999999999E-2</c:v>
                </c:pt>
              </c:numCache>
            </c:numRef>
          </c:val>
          <c:smooth val="0"/>
        </c:ser>
        <c:dLbls>
          <c:showLegendKey val="0"/>
          <c:showVal val="0"/>
          <c:showCatName val="0"/>
          <c:showSerName val="0"/>
          <c:showPercent val="0"/>
          <c:showBubbleSize val="0"/>
        </c:dLbls>
        <c:marker val="1"/>
        <c:smooth val="0"/>
        <c:axId val="35313920"/>
        <c:axId val="35312384"/>
      </c:lineChart>
      <c:catAx>
        <c:axId val="35309056"/>
        <c:scaling>
          <c:orientation val="minMax"/>
        </c:scaling>
        <c:delete val="0"/>
        <c:axPos val="b"/>
        <c:majorTickMark val="out"/>
        <c:minorTickMark val="none"/>
        <c:tickLblPos val="nextTo"/>
        <c:crossAx val="35310592"/>
        <c:crosses val="autoZero"/>
        <c:auto val="1"/>
        <c:lblAlgn val="ctr"/>
        <c:lblOffset val="100"/>
        <c:noMultiLvlLbl val="0"/>
      </c:catAx>
      <c:valAx>
        <c:axId val="35310592"/>
        <c:scaling>
          <c:orientation val="minMax"/>
        </c:scaling>
        <c:delete val="0"/>
        <c:axPos val="l"/>
        <c:majorGridlines/>
        <c:numFmt formatCode="_(* #,##0_);_(* \(#,##0\);_(* &quot;-&quot;??_);_(@_)" sourceLinked="1"/>
        <c:majorTickMark val="out"/>
        <c:minorTickMark val="none"/>
        <c:tickLblPos val="nextTo"/>
        <c:crossAx val="35309056"/>
        <c:crosses val="autoZero"/>
        <c:crossBetween val="between"/>
      </c:valAx>
      <c:valAx>
        <c:axId val="35312384"/>
        <c:scaling>
          <c:orientation val="minMax"/>
        </c:scaling>
        <c:delete val="0"/>
        <c:axPos val="r"/>
        <c:numFmt formatCode="0.0%" sourceLinked="1"/>
        <c:majorTickMark val="out"/>
        <c:minorTickMark val="none"/>
        <c:tickLblPos val="nextTo"/>
        <c:crossAx val="35313920"/>
        <c:crosses val="max"/>
        <c:crossBetween val="between"/>
      </c:valAx>
      <c:catAx>
        <c:axId val="35313920"/>
        <c:scaling>
          <c:orientation val="minMax"/>
        </c:scaling>
        <c:delete val="1"/>
        <c:axPos val="b"/>
        <c:majorTickMark val="out"/>
        <c:minorTickMark val="none"/>
        <c:tickLblPos val="none"/>
        <c:crossAx val="35312384"/>
        <c:crosses val="autoZero"/>
        <c:auto val="1"/>
        <c:lblAlgn val="ctr"/>
        <c:lblOffset val="100"/>
        <c:noMultiLvlLbl val="0"/>
      </c:catAx>
    </c:plotArea>
    <c:legend>
      <c:legendPos val="b"/>
      <c:overlay val="0"/>
    </c:legend>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v>Local</c:v>
          </c:tx>
          <c:spPr>
            <a:solidFill>
              <a:schemeClr val="bg1"/>
            </a:solidFill>
            <a:ln>
              <a:solidFill>
                <a:schemeClr val="tx1"/>
              </a:solidFill>
            </a:ln>
          </c:spPr>
          <c:cat>
            <c:numRef>
              <c:f>'for figs'!$B$2:$B$93</c:f>
              <c:numCache>
                <c:formatCode>0</c:formatCode>
                <c:ptCount val="92"/>
                <c:pt idx="0">
                  <c:v>1920</c:v>
                </c:pt>
                <c:pt idx="1">
                  <c:v>1921</c:v>
                </c:pt>
                <c:pt idx="2">
                  <c:v>1922</c:v>
                </c:pt>
                <c:pt idx="3">
                  <c:v>1923</c:v>
                </c:pt>
                <c:pt idx="4">
                  <c:v>1924</c:v>
                </c:pt>
                <c:pt idx="5">
                  <c:v>1925</c:v>
                </c:pt>
                <c:pt idx="6">
                  <c:v>1926</c:v>
                </c:pt>
                <c:pt idx="7">
                  <c:v>1927</c:v>
                </c:pt>
                <c:pt idx="8">
                  <c:v>1928</c:v>
                </c:pt>
                <c:pt idx="9">
                  <c:v>1929</c:v>
                </c:pt>
                <c:pt idx="10">
                  <c:v>1930</c:v>
                </c:pt>
                <c:pt idx="11">
                  <c:v>1931</c:v>
                </c:pt>
                <c:pt idx="12">
                  <c:v>1932</c:v>
                </c:pt>
                <c:pt idx="13">
                  <c:v>1933</c:v>
                </c:pt>
                <c:pt idx="14">
                  <c:v>1934</c:v>
                </c:pt>
                <c:pt idx="15">
                  <c:v>1935</c:v>
                </c:pt>
                <c:pt idx="16">
                  <c:v>1936</c:v>
                </c:pt>
                <c:pt idx="17">
                  <c:v>1937</c:v>
                </c:pt>
                <c:pt idx="18">
                  <c:v>1938</c:v>
                </c:pt>
                <c:pt idx="19">
                  <c:v>1939</c:v>
                </c:pt>
                <c:pt idx="20">
                  <c:v>1940</c:v>
                </c:pt>
                <c:pt idx="21">
                  <c:v>1941</c:v>
                </c:pt>
                <c:pt idx="22">
                  <c:v>1942</c:v>
                </c:pt>
                <c:pt idx="23">
                  <c:v>1943</c:v>
                </c:pt>
                <c:pt idx="24">
                  <c:v>1944</c:v>
                </c:pt>
                <c:pt idx="25">
                  <c:v>1945</c:v>
                </c:pt>
                <c:pt idx="26">
                  <c:v>1946</c:v>
                </c:pt>
                <c:pt idx="27">
                  <c:v>1947</c:v>
                </c:pt>
                <c:pt idx="28">
                  <c:v>1948</c:v>
                </c:pt>
                <c:pt idx="29">
                  <c:v>1949</c:v>
                </c:pt>
                <c:pt idx="30">
                  <c:v>1950</c:v>
                </c:pt>
                <c:pt idx="31">
                  <c:v>1951</c:v>
                </c:pt>
                <c:pt idx="32">
                  <c:v>1952</c:v>
                </c:pt>
                <c:pt idx="33">
                  <c:v>1953</c:v>
                </c:pt>
                <c:pt idx="34">
                  <c:v>1954</c:v>
                </c:pt>
                <c:pt idx="35">
                  <c:v>1955</c:v>
                </c:pt>
                <c:pt idx="36">
                  <c:v>1956</c:v>
                </c:pt>
                <c:pt idx="37">
                  <c:v>1957</c:v>
                </c:pt>
                <c:pt idx="38">
                  <c:v>1958</c:v>
                </c:pt>
                <c:pt idx="39">
                  <c:v>1959</c:v>
                </c:pt>
                <c:pt idx="40">
                  <c:v>1960</c:v>
                </c:pt>
                <c:pt idx="41">
                  <c:v>1961</c:v>
                </c:pt>
                <c:pt idx="42">
                  <c:v>1962</c:v>
                </c:pt>
                <c:pt idx="43">
                  <c:v>1963</c:v>
                </c:pt>
                <c:pt idx="44">
                  <c:v>1964</c:v>
                </c:pt>
                <c:pt idx="45">
                  <c:v>1965</c:v>
                </c:pt>
                <c:pt idx="46">
                  <c:v>1966</c:v>
                </c:pt>
                <c:pt idx="47">
                  <c:v>1967</c:v>
                </c:pt>
                <c:pt idx="48">
                  <c:v>1968</c:v>
                </c:pt>
                <c:pt idx="49">
                  <c:v>1969</c:v>
                </c:pt>
                <c:pt idx="50">
                  <c:v>1970</c:v>
                </c:pt>
                <c:pt idx="51">
                  <c:v>1971</c:v>
                </c:pt>
                <c:pt idx="52">
                  <c:v>1972</c:v>
                </c:pt>
                <c:pt idx="53">
                  <c:v>1973</c:v>
                </c:pt>
                <c:pt idx="54">
                  <c:v>1974</c:v>
                </c:pt>
                <c:pt idx="55">
                  <c:v>1975</c:v>
                </c:pt>
                <c:pt idx="56">
                  <c:v>1976</c:v>
                </c:pt>
                <c:pt idx="57">
                  <c:v>1977</c:v>
                </c:pt>
                <c:pt idx="58">
                  <c:v>1978</c:v>
                </c:pt>
                <c:pt idx="59">
                  <c:v>1979</c:v>
                </c:pt>
                <c:pt idx="60">
                  <c:v>1980</c:v>
                </c:pt>
                <c:pt idx="61">
                  <c:v>1981</c:v>
                </c:pt>
                <c:pt idx="62">
                  <c:v>1982</c:v>
                </c:pt>
                <c:pt idx="63">
                  <c:v>1983</c:v>
                </c:pt>
                <c:pt idx="64">
                  <c:v>1984</c:v>
                </c:pt>
                <c:pt idx="65">
                  <c:v>1985</c:v>
                </c:pt>
                <c:pt idx="66">
                  <c:v>1986</c:v>
                </c:pt>
                <c:pt idx="67">
                  <c:v>1987</c:v>
                </c:pt>
                <c:pt idx="68">
                  <c:v>1988</c:v>
                </c:pt>
                <c:pt idx="69">
                  <c:v>1989</c:v>
                </c:pt>
                <c:pt idx="70">
                  <c:v>1990</c:v>
                </c:pt>
                <c:pt idx="71">
                  <c:v>1991</c:v>
                </c:pt>
                <c:pt idx="72">
                  <c:v>1992</c:v>
                </c:pt>
                <c:pt idx="73">
                  <c:v>1993</c:v>
                </c:pt>
                <c:pt idx="74">
                  <c:v>1994</c:v>
                </c:pt>
                <c:pt idx="75">
                  <c:v>1995</c:v>
                </c:pt>
                <c:pt idx="76">
                  <c:v>1996</c:v>
                </c:pt>
                <c:pt idx="77">
                  <c:v>1997</c:v>
                </c:pt>
                <c:pt idx="78">
                  <c:v>1998</c:v>
                </c:pt>
                <c:pt idx="79">
                  <c:v>1999</c:v>
                </c:pt>
                <c:pt idx="80">
                  <c:v>2000</c:v>
                </c:pt>
                <c:pt idx="81">
                  <c:v>2001</c:v>
                </c:pt>
                <c:pt idx="82">
                  <c:v>2002</c:v>
                </c:pt>
                <c:pt idx="83">
                  <c:v>2003</c:v>
                </c:pt>
                <c:pt idx="84">
                  <c:v>2004</c:v>
                </c:pt>
                <c:pt idx="85">
                  <c:v>2005</c:v>
                </c:pt>
                <c:pt idx="86">
                  <c:v>2006</c:v>
                </c:pt>
                <c:pt idx="87">
                  <c:v>2007</c:v>
                </c:pt>
                <c:pt idx="88">
                  <c:v>2008</c:v>
                </c:pt>
                <c:pt idx="89">
                  <c:v>2009</c:v>
                </c:pt>
                <c:pt idx="90">
                  <c:v>2010</c:v>
                </c:pt>
                <c:pt idx="91">
                  <c:v>2011</c:v>
                </c:pt>
              </c:numCache>
            </c:numRef>
          </c:cat>
          <c:val>
            <c:numRef>
              <c:f>'for figs'!$I$2:$I$93</c:f>
              <c:numCache>
                <c:formatCode>#,##0_);\(#,##0\)</c:formatCode>
                <c:ptCount val="92"/>
                <c:pt idx="0">
                  <c:v>435.91675058656102</c:v>
                </c:pt>
                <c:pt idx="1">
                  <c:v>525.90940117653804</c:v>
                </c:pt>
                <c:pt idx="2">
                  <c:v>601.73937799933503</c:v>
                </c:pt>
                <c:pt idx="3">
                  <c:v>631.85174384313632</c:v>
                </c:pt>
                <c:pt idx="4">
                  <c:v>672.52094087990838</c:v>
                </c:pt>
                <c:pt idx="5">
                  <c:v>696.88864905001356</c:v>
                </c:pt>
                <c:pt idx="6">
                  <c:v>728.30478122621764</c:v>
                </c:pt>
                <c:pt idx="7">
                  <c:v>780.82976419729016</c:v>
                </c:pt>
                <c:pt idx="8">
                  <c:v>835.19772902699697</c:v>
                </c:pt>
                <c:pt idx="9">
                  <c:v>875.86692606376857</c:v>
                </c:pt>
                <c:pt idx="10">
                  <c:v>938.48908413288973</c:v>
                </c:pt>
                <c:pt idx="11">
                  <c:v>1020.573249637608</c:v>
                </c:pt>
                <c:pt idx="12">
                  <c:v>1120.6320499243809</c:v>
                </c:pt>
                <c:pt idx="13">
                  <c:v>1168.6619056489551</c:v>
                </c:pt>
                <c:pt idx="14">
                  <c:v>1121.832124097672</c:v>
                </c:pt>
                <c:pt idx="15">
                  <c:v>1085.583660757751</c:v>
                </c:pt>
                <c:pt idx="16">
                  <c:v>1058.449053370761</c:v>
                </c:pt>
                <c:pt idx="17">
                  <c:v>1010.582467453192</c:v>
                </c:pt>
                <c:pt idx="18">
                  <c:v>1020.73285253889</c:v>
                </c:pt>
                <c:pt idx="19">
                  <c:v>1023.904957573435</c:v>
                </c:pt>
                <c:pt idx="20">
                  <c:v>1005.158899981652</c:v>
                </c:pt>
                <c:pt idx="21">
                  <c:v>1058.1793734362</c:v>
                </c:pt>
                <c:pt idx="22">
                  <c:v>1045.291348422156</c:v>
                </c:pt>
                <c:pt idx="23">
                  <c:v>1070.5931311589679</c:v>
                </c:pt>
                <c:pt idx="24">
                  <c:v>1136.6064408419979</c:v>
                </c:pt>
                <c:pt idx="25">
                  <c:v>1193.7380860326759</c:v>
                </c:pt>
                <c:pt idx="26">
                  <c:v>1177.9639865824199</c:v>
                </c:pt>
                <c:pt idx="27">
                  <c:v>1096.5609833240451</c:v>
                </c:pt>
                <c:pt idx="28">
                  <c:v>1076.1959385018749</c:v>
                </c:pt>
                <c:pt idx="29">
                  <c:v>1152.0728700699251</c:v>
                </c:pt>
                <c:pt idx="30">
                  <c:v>1199.267489520051</c:v>
                </c:pt>
                <c:pt idx="31">
                  <c:v>1212.5277541943201</c:v>
                </c:pt>
                <c:pt idx="32">
                  <c:v>1288.645159270618</c:v>
                </c:pt>
                <c:pt idx="33">
                  <c:v>1377.2461360408411</c:v>
                </c:pt>
                <c:pt idx="34">
                  <c:v>1464.5296261676399</c:v>
                </c:pt>
                <c:pt idx="35">
                  <c:v>1567.8814199824101</c:v>
                </c:pt>
                <c:pt idx="36">
                  <c:v>1641.271954674547</c:v>
                </c:pt>
                <c:pt idx="37">
                  <c:v>1682.0630704187449</c:v>
                </c:pt>
                <c:pt idx="38">
                  <c:v>1726.2749962071221</c:v>
                </c:pt>
                <c:pt idx="39">
                  <c:v>1804.5609107218179</c:v>
                </c:pt>
                <c:pt idx="40">
                  <c:v>1862.7060004602699</c:v>
                </c:pt>
                <c:pt idx="41">
                  <c:v>2018.54844631639</c:v>
                </c:pt>
                <c:pt idx="42">
                  <c:v>2171.2946846389482</c:v>
                </c:pt>
                <c:pt idx="43">
                  <c:v>2313.4509937036719</c:v>
                </c:pt>
                <c:pt idx="44">
                  <c:v>2451.9387528570501</c:v>
                </c:pt>
                <c:pt idx="45">
                  <c:v>2578.685786343005</c:v>
                </c:pt>
                <c:pt idx="46">
                  <c:v>2668.1204691679241</c:v>
                </c:pt>
                <c:pt idx="47">
                  <c:v>2744.4791656370348</c:v>
                </c:pt>
                <c:pt idx="48">
                  <c:v>2784.0260075722158</c:v>
                </c:pt>
                <c:pt idx="49">
                  <c:v>2782.0873568051561</c:v>
                </c:pt>
                <c:pt idx="50">
                  <c:v>2766.0079104635402</c:v>
                </c:pt>
                <c:pt idx="51">
                  <c:v>2926.3943054304818</c:v>
                </c:pt>
                <c:pt idx="52">
                  <c:v>3193.957332542795</c:v>
                </c:pt>
                <c:pt idx="53">
                  <c:v>3085.82486182505</c:v>
                </c:pt>
                <c:pt idx="54">
                  <c:v>3034.8439113340669</c:v>
                </c:pt>
                <c:pt idx="55">
                  <c:v>3033.1313945333641</c:v>
                </c:pt>
                <c:pt idx="56">
                  <c:v>3040.4975248531978</c:v>
                </c:pt>
                <c:pt idx="57">
                  <c:v>3138.5185560933701</c:v>
                </c:pt>
                <c:pt idx="58">
                  <c:v>3176.8055643481221</c:v>
                </c:pt>
                <c:pt idx="59">
                  <c:v>2960.75713426519</c:v>
                </c:pt>
                <c:pt idx="60">
                  <c:v>2852.81262571464</c:v>
                </c:pt>
                <c:pt idx="61">
                  <c:v>2883.9587444676481</c:v>
                </c:pt>
                <c:pt idx="62">
                  <c:v>2988.2333898381321</c:v>
                </c:pt>
                <c:pt idx="63">
                  <c:v>3126.3304434001848</c:v>
                </c:pt>
                <c:pt idx="64">
                  <c:v>3269.9367049154912</c:v>
                </c:pt>
                <c:pt idx="65">
                  <c:v>3369.4727819223572</c:v>
                </c:pt>
                <c:pt idx="66">
                  <c:v>3533.3305331015922</c:v>
                </c:pt>
                <c:pt idx="67">
                  <c:v>3473.558551598097</c:v>
                </c:pt>
                <c:pt idx="68">
                  <c:v>3683.6699504380508</c:v>
                </c:pt>
                <c:pt idx="69">
                  <c:v>4129.8518818422344</c:v>
                </c:pt>
                <c:pt idx="70">
                  <c:v>4291.1485349355826</c:v>
                </c:pt>
                <c:pt idx="71">
                  <c:v>4325.7335614208341</c:v>
                </c:pt>
                <c:pt idx="72">
                  <c:v>4355.9008254857245</c:v>
                </c:pt>
                <c:pt idx="73">
                  <c:v>4403.2213907735459</c:v>
                </c:pt>
                <c:pt idx="74">
                  <c:v>4496.8952101103432</c:v>
                </c:pt>
                <c:pt idx="75">
                  <c:v>4395.2902931257831</c:v>
                </c:pt>
                <c:pt idx="76">
                  <c:v>4368.3735749117159</c:v>
                </c:pt>
                <c:pt idx="77">
                  <c:v>4408.9174121910537</c:v>
                </c:pt>
                <c:pt idx="78">
                  <c:v>4526.0550764588761</c:v>
                </c:pt>
                <c:pt idx="79">
                  <c:v>4613.8118779187926</c:v>
                </c:pt>
                <c:pt idx="80">
                  <c:v>4654.998764939648</c:v>
                </c:pt>
                <c:pt idx="81">
                  <c:v>4811.7901144814696</c:v>
                </c:pt>
                <c:pt idx="82">
                  <c:v>4884.3824364146103</c:v>
                </c:pt>
                <c:pt idx="83">
                  <c:v>4948.2990656301135</c:v>
                </c:pt>
                <c:pt idx="84">
                  <c:v>5150.3345399939444</c:v>
                </c:pt>
                <c:pt idx="85">
                  <c:v>5240.8221683371003</c:v>
                </c:pt>
                <c:pt idx="86">
                  <c:v>5433.0277241204703</c:v>
                </c:pt>
                <c:pt idx="87">
                  <c:v>5586.6800353544804</c:v>
                </c:pt>
                <c:pt idx="88">
                  <c:v>5589.5592611247366</c:v>
                </c:pt>
                <c:pt idx="89">
                  <c:v>5717.081407820936</c:v>
                </c:pt>
                <c:pt idx="90">
                  <c:v>5663.5011457681358</c:v>
                </c:pt>
                <c:pt idx="91">
                  <c:v>5484.9570377932696</c:v>
                </c:pt>
              </c:numCache>
            </c:numRef>
          </c:val>
        </c:ser>
        <c:ser>
          <c:idx val="1"/>
          <c:order val="1"/>
          <c:tx>
            <c:v>state</c:v>
          </c:tx>
          <c:spPr>
            <a:solidFill>
              <a:schemeClr val="bg1">
                <a:lumMod val="85000"/>
              </a:schemeClr>
            </a:solidFill>
            <a:ln>
              <a:solidFill>
                <a:schemeClr val="tx1"/>
              </a:solidFill>
            </a:ln>
          </c:spPr>
          <c:cat>
            <c:numRef>
              <c:f>'for figs'!$B$2:$B$93</c:f>
              <c:numCache>
                <c:formatCode>0</c:formatCode>
                <c:ptCount val="92"/>
                <c:pt idx="0">
                  <c:v>1920</c:v>
                </c:pt>
                <c:pt idx="1">
                  <c:v>1921</c:v>
                </c:pt>
                <c:pt idx="2">
                  <c:v>1922</c:v>
                </c:pt>
                <c:pt idx="3">
                  <c:v>1923</c:v>
                </c:pt>
                <c:pt idx="4">
                  <c:v>1924</c:v>
                </c:pt>
                <c:pt idx="5">
                  <c:v>1925</c:v>
                </c:pt>
                <c:pt idx="6">
                  <c:v>1926</c:v>
                </c:pt>
                <c:pt idx="7">
                  <c:v>1927</c:v>
                </c:pt>
                <c:pt idx="8">
                  <c:v>1928</c:v>
                </c:pt>
                <c:pt idx="9">
                  <c:v>1929</c:v>
                </c:pt>
                <c:pt idx="10">
                  <c:v>1930</c:v>
                </c:pt>
                <c:pt idx="11">
                  <c:v>1931</c:v>
                </c:pt>
                <c:pt idx="12">
                  <c:v>1932</c:v>
                </c:pt>
                <c:pt idx="13">
                  <c:v>1933</c:v>
                </c:pt>
                <c:pt idx="14">
                  <c:v>1934</c:v>
                </c:pt>
                <c:pt idx="15">
                  <c:v>1935</c:v>
                </c:pt>
                <c:pt idx="16">
                  <c:v>1936</c:v>
                </c:pt>
                <c:pt idx="17">
                  <c:v>1937</c:v>
                </c:pt>
                <c:pt idx="18">
                  <c:v>1938</c:v>
                </c:pt>
                <c:pt idx="19">
                  <c:v>1939</c:v>
                </c:pt>
                <c:pt idx="20">
                  <c:v>1940</c:v>
                </c:pt>
                <c:pt idx="21">
                  <c:v>1941</c:v>
                </c:pt>
                <c:pt idx="22">
                  <c:v>1942</c:v>
                </c:pt>
                <c:pt idx="23">
                  <c:v>1943</c:v>
                </c:pt>
                <c:pt idx="24">
                  <c:v>1944</c:v>
                </c:pt>
                <c:pt idx="25">
                  <c:v>1945</c:v>
                </c:pt>
                <c:pt idx="26">
                  <c:v>1946</c:v>
                </c:pt>
                <c:pt idx="27">
                  <c:v>1947</c:v>
                </c:pt>
                <c:pt idx="28">
                  <c:v>1948</c:v>
                </c:pt>
                <c:pt idx="29">
                  <c:v>1949</c:v>
                </c:pt>
                <c:pt idx="30">
                  <c:v>1950</c:v>
                </c:pt>
                <c:pt idx="31">
                  <c:v>1951</c:v>
                </c:pt>
                <c:pt idx="32">
                  <c:v>1952</c:v>
                </c:pt>
                <c:pt idx="33">
                  <c:v>1953</c:v>
                </c:pt>
                <c:pt idx="34">
                  <c:v>1954</c:v>
                </c:pt>
                <c:pt idx="35">
                  <c:v>1955</c:v>
                </c:pt>
                <c:pt idx="36">
                  <c:v>1956</c:v>
                </c:pt>
                <c:pt idx="37">
                  <c:v>1957</c:v>
                </c:pt>
                <c:pt idx="38">
                  <c:v>1958</c:v>
                </c:pt>
                <c:pt idx="39">
                  <c:v>1959</c:v>
                </c:pt>
                <c:pt idx="40">
                  <c:v>1960</c:v>
                </c:pt>
                <c:pt idx="41">
                  <c:v>1961</c:v>
                </c:pt>
                <c:pt idx="42">
                  <c:v>1962</c:v>
                </c:pt>
                <c:pt idx="43">
                  <c:v>1963</c:v>
                </c:pt>
                <c:pt idx="44">
                  <c:v>1964</c:v>
                </c:pt>
                <c:pt idx="45">
                  <c:v>1965</c:v>
                </c:pt>
                <c:pt idx="46">
                  <c:v>1966</c:v>
                </c:pt>
                <c:pt idx="47">
                  <c:v>1967</c:v>
                </c:pt>
                <c:pt idx="48">
                  <c:v>1968</c:v>
                </c:pt>
                <c:pt idx="49">
                  <c:v>1969</c:v>
                </c:pt>
                <c:pt idx="50">
                  <c:v>1970</c:v>
                </c:pt>
                <c:pt idx="51">
                  <c:v>1971</c:v>
                </c:pt>
                <c:pt idx="52">
                  <c:v>1972</c:v>
                </c:pt>
                <c:pt idx="53">
                  <c:v>1973</c:v>
                </c:pt>
                <c:pt idx="54">
                  <c:v>1974</c:v>
                </c:pt>
                <c:pt idx="55">
                  <c:v>1975</c:v>
                </c:pt>
                <c:pt idx="56">
                  <c:v>1976</c:v>
                </c:pt>
                <c:pt idx="57">
                  <c:v>1977</c:v>
                </c:pt>
                <c:pt idx="58">
                  <c:v>1978</c:v>
                </c:pt>
                <c:pt idx="59">
                  <c:v>1979</c:v>
                </c:pt>
                <c:pt idx="60">
                  <c:v>1980</c:v>
                </c:pt>
                <c:pt idx="61">
                  <c:v>1981</c:v>
                </c:pt>
                <c:pt idx="62">
                  <c:v>1982</c:v>
                </c:pt>
                <c:pt idx="63">
                  <c:v>1983</c:v>
                </c:pt>
                <c:pt idx="64">
                  <c:v>1984</c:v>
                </c:pt>
                <c:pt idx="65">
                  <c:v>1985</c:v>
                </c:pt>
                <c:pt idx="66">
                  <c:v>1986</c:v>
                </c:pt>
                <c:pt idx="67">
                  <c:v>1987</c:v>
                </c:pt>
                <c:pt idx="68">
                  <c:v>1988</c:v>
                </c:pt>
                <c:pt idx="69">
                  <c:v>1989</c:v>
                </c:pt>
                <c:pt idx="70">
                  <c:v>1990</c:v>
                </c:pt>
                <c:pt idx="71">
                  <c:v>1991</c:v>
                </c:pt>
                <c:pt idx="72">
                  <c:v>1992</c:v>
                </c:pt>
                <c:pt idx="73">
                  <c:v>1993</c:v>
                </c:pt>
                <c:pt idx="74">
                  <c:v>1994</c:v>
                </c:pt>
                <c:pt idx="75">
                  <c:v>1995</c:v>
                </c:pt>
                <c:pt idx="76">
                  <c:v>1996</c:v>
                </c:pt>
                <c:pt idx="77">
                  <c:v>1997</c:v>
                </c:pt>
                <c:pt idx="78">
                  <c:v>1998</c:v>
                </c:pt>
                <c:pt idx="79">
                  <c:v>1999</c:v>
                </c:pt>
                <c:pt idx="80">
                  <c:v>2000</c:v>
                </c:pt>
                <c:pt idx="81">
                  <c:v>2001</c:v>
                </c:pt>
                <c:pt idx="82">
                  <c:v>2002</c:v>
                </c:pt>
                <c:pt idx="83">
                  <c:v>2003</c:v>
                </c:pt>
                <c:pt idx="84">
                  <c:v>2004</c:v>
                </c:pt>
                <c:pt idx="85">
                  <c:v>2005</c:v>
                </c:pt>
                <c:pt idx="86">
                  <c:v>2006</c:v>
                </c:pt>
                <c:pt idx="87">
                  <c:v>2007</c:v>
                </c:pt>
                <c:pt idx="88">
                  <c:v>2008</c:v>
                </c:pt>
                <c:pt idx="89">
                  <c:v>2009</c:v>
                </c:pt>
                <c:pt idx="90">
                  <c:v>2010</c:v>
                </c:pt>
                <c:pt idx="91">
                  <c:v>2011</c:v>
                </c:pt>
              </c:numCache>
            </c:numRef>
          </c:cat>
          <c:val>
            <c:numRef>
              <c:f>'for figs'!$J$2:$J$93</c:f>
              <c:numCache>
                <c:formatCode>#,##0_);\(#,##0\)</c:formatCode>
                <c:ptCount val="92"/>
                <c:pt idx="0">
                  <c:v>86.412955823336716</c:v>
                </c:pt>
                <c:pt idx="1">
                  <c:v>104.820723954082</c:v>
                </c:pt>
                <c:pt idx="2">
                  <c:v>120.49540482675</c:v>
                </c:pt>
                <c:pt idx="3">
                  <c:v>127.038283239809</c:v>
                </c:pt>
                <c:pt idx="4">
                  <c:v>135.69511612351261</c:v>
                </c:pt>
                <c:pt idx="5">
                  <c:v>141.0524758870514</c:v>
                </c:pt>
                <c:pt idx="6">
                  <c:v>147.8220435217363</c:v>
                </c:pt>
                <c:pt idx="7">
                  <c:v>158.87827658885439</c:v>
                </c:pt>
                <c:pt idx="8">
                  <c:v>170.32244765832741</c:v>
                </c:pt>
                <c:pt idx="9">
                  <c:v>178.97928054203109</c:v>
                </c:pt>
                <c:pt idx="10">
                  <c:v>192.13039159162071</c:v>
                </c:pt>
                <c:pt idx="11">
                  <c:v>231.22037635443871</c:v>
                </c:pt>
                <c:pt idx="12">
                  <c:v>278.87021179524601</c:v>
                </c:pt>
                <c:pt idx="13">
                  <c:v>317.42262173863628</c:v>
                </c:pt>
                <c:pt idx="14">
                  <c:v>330.78106444848299</c:v>
                </c:pt>
                <c:pt idx="15">
                  <c:v>345.87141931511508</c:v>
                </c:pt>
                <c:pt idx="16">
                  <c:v>362.90723925355962</c:v>
                </c:pt>
                <c:pt idx="17">
                  <c:v>371.5543615716586</c:v>
                </c:pt>
                <c:pt idx="18">
                  <c:v>401.15992820136779</c:v>
                </c:pt>
                <c:pt idx="19">
                  <c:v>428.94440062206399</c:v>
                </c:pt>
                <c:pt idx="20">
                  <c:v>447.73566783243501</c:v>
                </c:pt>
                <c:pt idx="21">
                  <c:v>520.44655559520527</c:v>
                </c:pt>
                <c:pt idx="22">
                  <c:v>554.16131195367802</c:v>
                </c:pt>
                <c:pt idx="23">
                  <c:v>602.02857817574477</c:v>
                </c:pt>
                <c:pt idx="24">
                  <c:v>670.30451250203487</c:v>
                </c:pt>
                <c:pt idx="25">
                  <c:v>732.20135764618055</c:v>
                </c:pt>
                <c:pt idx="26">
                  <c:v>746.76356180649623</c:v>
                </c:pt>
                <c:pt idx="27">
                  <c:v>714.98450550771804</c:v>
                </c:pt>
                <c:pt idx="28">
                  <c:v>718.93856806711779</c:v>
                </c:pt>
                <c:pt idx="29">
                  <c:v>786.07918100894824</c:v>
                </c:pt>
                <c:pt idx="30">
                  <c:v>833.64935790906225</c:v>
                </c:pt>
                <c:pt idx="31">
                  <c:v>842.35075418696601</c:v>
                </c:pt>
                <c:pt idx="32">
                  <c:v>894.76564875901283</c:v>
                </c:pt>
                <c:pt idx="33">
                  <c:v>955.8599166803956</c:v>
                </c:pt>
                <c:pt idx="34">
                  <c:v>1016.045719651275</c:v>
                </c:pt>
                <c:pt idx="35">
                  <c:v>1087.380594845971</c:v>
                </c:pt>
                <c:pt idx="36">
                  <c:v>1137.9400744531149</c:v>
                </c:pt>
                <c:pt idx="37">
                  <c:v>1165.9124593728629</c:v>
                </c:pt>
                <c:pt idx="38">
                  <c:v>1196.273709052947</c:v>
                </c:pt>
                <c:pt idx="39">
                  <c:v>1250.2570541196869</c:v>
                </c:pt>
                <c:pt idx="40">
                  <c:v>1290.2922418289061</c:v>
                </c:pt>
                <c:pt idx="41">
                  <c:v>1424.3592650564201</c:v>
                </c:pt>
                <c:pt idx="42">
                  <c:v>1555.7627050410031</c:v>
                </c:pt>
                <c:pt idx="43">
                  <c:v>1679.075992133648</c:v>
                </c:pt>
                <c:pt idx="44">
                  <c:v>1799.2070008497101</c:v>
                </c:pt>
                <c:pt idx="45">
                  <c:v>1910.1939267743601</c:v>
                </c:pt>
                <c:pt idx="46">
                  <c:v>1992.8024802606069</c:v>
                </c:pt>
                <c:pt idx="47">
                  <c:v>2064.745270284282</c:v>
                </c:pt>
                <c:pt idx="48">
                  <c:v>2107.993784326045</c:v>
                </c:pt>
                <c:pt idx="49">
                  <c:v>2118.6342060380848</c:v>
                </c:pt>
                <c:pt idx="50">
                  <c:v>2117.256882181674</c:v>
                </c:pt>
                <c:pt idx="51">
                  <c:v>2181.931838655355</c:v>
                </c:pt>
                <c:pt idx="52">
                  <c:v>2314.5024451981581</c:v>
                </c:pt>
                <c:pt idx="53">
                  <c:v>2375.1489484986391</c:v>
                </c:pt>
                <c:pt idx="54">
                  <c:v>2507.2831720856711</c:v>
                </c:pt>
                <c:pt idx="55">
                  <c:v>2599.6184037364078</c:v>
                </c:pt>
                <c:pt idx="56">
                  <c:v>2886.854517968713</c:v>
                </c:pt>
                <c:pt idx="57">
                  <c:v>2821.7778543010131</c:v>
                </c:pt>
                <c:pt idx="58">
                  <c:v>2870.778905912161</c:v>
                </c:pt>
                <c:pt idx="59">
                  <c:v>3026.3749990493561</c:v>
                </c:pt>
                <c:pt idx="60">
                  <c:v>3078.1661414131499</c:v>
                </c:pt>
                <c:pt idx="61">
                  <c:v>3146.164494510504</c:v>
                </c:pt>
                <c:pt idx="62">
                  <c:v>3161.1357606845199</c:v>
                </c:pt>
                <c:pt idx="63">
                  <c:v>3327.1263508121801</c:v>
                </c:pt>
                <c:pt idx="64">
                  <c:v>3440.5619082392382</c:v>
                </c:pt>
                <c:pt idx="65">
                  <c:v>3708.9660001375551</c:v>
                </c:pt>
                <c:pt idx="66">
                  <c:v>3969.3582069063382</c:v>
                </c:pt>
                <c:pt idx="67">
                  <c:v>4066.4887937129652</c:v>
                </c:pt>
                <c:pt idx="68">
                  <c:v>4134.6997547667233</c:v>
                </c:pt>
                <c:pt idx="69">
                  <c:v>4289.886603545232</c:v>
                </c:pt>
                <c:pt idx="70">
                  <c:v>4318.8661334660401</c:v>
                </c:pt>
                <c:pt idx="71">
                  <c:v>4370.7418865864829</c:v>
                </c:pt>
                <c:pt idx="72">
                  <c:v>4295.8307621484519</c:v>
                </c:pt>
                <c:pt idx="73">
                  <c:v>4269.2725240562104</c:v>
                </c:pt>
                <c:pt idx="74">
                  <c:v>4248.4571816879052</c:v>
                </c:pt>
                <c:pt idx="75">
                  <c:v>4426.1957634403334</c:v>
                </c:pt>
                <c:pt idx="76">
                  <c:v>4525.4122454029102</c:v>
                </c:pt>
                <c:pt idx="77">
                  <c:v>4659.9077464865777</c:v>
                </c:pt>
                <c:pt idx="78">
                  <c:v>4884.4441351705564</c:v>
                </c:pt>
                <c:pt idx="79">
                  <c:v>5086.7455641543302</c:v>
                </c:pt>
                <c:pt idx="80">
                  <c:v>5330.0325853348904</c:v>
                </c:pt>
                <c:pt idx="81">
                  <c:v>5561.6851718908838</c:v>
                </c:pt>
                <c:pt idx="82">
                  <c:v>5610.355169730924</c:v>
                </c:pt>
                <c:pt idx="83">
                  <c:v>5630.4059980777201</c:v>
                </c:pt>
                <c:pt idx="84">
                  <c:v>5522.9367274463366</c:v>
                </c:pt>
                <c:pt idx="85">
                  <c:v>5587.043932824</c:v>
                </c:pt>
                <c:pt idx="86">
                  <c:v>5697.3453005333404</c:v>
                </c:pt>
                <c:pt idx="87">
                  <c:v>6012.2032815602342</c:v>
                </c:pt>
                <c:pt idx="88">
                  <c:v>6212.7603907134398</c:v>
                </c:pt>
                <c:pt idx="89">
                  <c:v>6098.6103077863472</c:v>
                </c:pt>
                <c:pt idx="90">
                  <c:v>5605.7926530635932</c:v>
                </c:pt>
                <c:pt idx="91">
                  <c:v>5585.899276704482</c:v>
                </c:pt>
              </c:numCache>
            </c:numRef>
          </c:val>
        </c:ser>
        <c:ser>
          <c:idx val="2"/>
          <c:order val="2"/>
          <c:tx>
            <c:v>Fed</c:v>
          </c:tx>
          <c:spPr>
            <a:solidFill>
              <a:schemeClr val="bg1">
                <a:lumMod val="65000"/>
              </a:schemeClr>
            </a:solidFill>
            <a:ln>
              <a:solidFill>
                <a:schemeClr val="tx1"/>
              </a:solidFill>
            </a:ln>
          </c:spPr>
          <c:cat>
            <c:numRef>
              <c:f>'for figs'!$B$2:$B$93</c:f>
              <c:numCache>
                <c:formatCode>0</c:formatCode>
                <c:ptCount val="92"/>
                <c:pt idx="0">
                  <c:v>1920</c:v>
                </c:pt>
                <c:pt idx="1">
                  <c:v>1921</c:v>
                </c:pt>
                <c:pt idx="2">
                  <c:v>1922</c:v>
                </c:pt>
                <c:pt idx="3">
                  <c:v>1923</c:v>
                </c:pt>
                <c:pt idx="4">
                  <c:v>1924</c:v>
                </c:pt>
                <c:pt idx="5">
                  <c:v>1925</c:v>
                </c:pt>
                <c:pt idx="6">
                  <c:v>1926</c:v>
                </c:pt>
                <c:pt idx="7">
                  <c:v>1927</c:v>
                </c:pt>
                <c:pt idx="8">
                  <c:v>1928</c:v>
                </c:pt>
                <c:pt idx="9">
                  <c:v>1929</c:v>
                </c:pt>
                <c:pt idx="10">
                  <c:v>1930</c:v>
                </c:pt>
                <c:pt idx="11">
                  <c:v>1931</c:v>
                </c:pt>
                <c:pt idx="12">
                  <c:v>1932</c:v>
                </c:pt>
                <c:pt idx="13">
                  <c:v>1933</c:v>
                </c:pt>
                <c:pt idx="14">
                  <c:v>1934</c:v>
                </c:pt>
                <c:pt idx="15">
                  <c:v>1935</c:v>
                </c:pt>
                <c:pt idx="16">
                  <c:v>1936</c:v>
                </c:pt>
                <c:pt idx="17">
                  <c:v>1937</c:v>
                </c:pt>
                <c:pt idx="18">
                  <c:v>1938</c:v>
                </c:pt>
                <c:pt idx="19">
                  <c:v>1939</c:v>
                </c:pt>
                <c:pt idx="20">
                  <c:v>1940</c:v>
                </c:pt>
                <c:pt idx="21">
                  <c:v>1941</c:v>
                </c:pt>
                <c:pt idx="22">
                  <c:v>1942</c:v>
                </c:pt>
                <c:pt idx="23">
                  <c:v>1943</c:v>
                </c:pt>
                <c:pt idx="24">
                  <c:v>1944</c:v>
                </c:pt>
                <c:pt idx="25">
                  <c:v>1945</c:v>
                </c:pt>
                <c:pt idx="26">
                  <c:v>1946</c:v>
                </c:pt>
                <c:pt idx="27">
                  <c:v>1947</c:v>
                </c:pt>
                <c:pt idx="28">
                  <c:v>1948</c:v>
                </c:pt>
                <c:pt idx="29">
                  <c:v>1949</c:v>
                </c:pt>
                <c:pt idx="30">
                  <c:v>1950</c:v>
                </c:pt>
                <c:pt idx="31">
                  <c:v>1951</c:v>
                </c:pt>
                <c:pt idx="32">
                  <c:v>1952</c:v>
                </c:pt>
                <c:pt idx="33">
                  <c:v>1953</c:v>
                </c:pt>
                <c:pt idx="34">
                  <c:v>1954</c:v>
                </c:pt>
                <c:pt idx="35">
                  <c:v>1955</c:v>
                </c:pt>
                <c:pt idx="36">
                  <c:v>1956</c:v>
                </c:pt>
                <c:pt idx="37">
                  <c:v>1957</c:v>
                </c:pt>
                <c:pt idx="38">
                  <c:v>1958</c:v>
                </c:pt>
                <c:pt idx="39">
                  <c:v>1959</c:v>
                </c:pt>
                <c:pt idx="40">
                  <c:v>1960</c:v>
                </c:pt>
                <c:pt idx="41">
                  <c:v>1961</c:v>
                </c:pt>
                <c:pt idx="42">
                  <c:v>1962</c:v>
                </c:pt>
                <c:pt idx="43">
                  <c:v>1963</c:v>
                </c:pt>
                <c:pt idx="44">
                  <c:v>1964</c:v>
                </c:pt>
                <c:pt idx="45">
                  <c:v>1965</c:v>
                </c:pt>
                <c:pt idx="46">
                  <c:v>1966</c:v>
                </c:pt>
                <c:pt idx="47">
                  <c:v>1967</c:v>
                </c:pt>
                <c:pt idx="48">
                  <c:v>1968</c:v>
                </c:pt>
                <c:pt idx="49">
                  <c:v>1969</c:v>
                </c:pt>
                <c:pt idx="50">
                  <c:v>1970</c:v>
                </c:pt>
                <c:pt idx="51">
                  <c:v>1971</c:v>
                </c:pt>
                <c:pt idx="52">
                  <c:v>1972</c:v>
                </c:pt>
                <c:pt idx="53">
                  <c:v>1973</c:v>
                </c:pt>
                <c:pt idx="54">
                  <c:v>1974</c:v>
                </c:pt>
                <c:pt idx="55">
                  <c:v>1975</c:v>
                </c:pt>
                <c:pt idx="56">
                  <c:v>1976</c:v>
                </c:pt>
                <c:pt idx="57">
                  <c:v>1977</c:v>
                </c:pt>
                <c:pt idx="58">
                  <c:v>1978</c:v>
                </c:pt>
                <c:pt idx="59">
                  <c:v>1979</c:v>
                </c:pt>
                <c:pt idx="60">
                  <c:v>1980</c:v>
                </c:pt>
                <c:pt idx="61">
                  <c:v>1981</c:v>
                </c:pt>
                <c:pt idx="62">
                  <c:v>1982</c:v>
                </c:pt>
                <c:pt idx="63">
                  <c:v>1983</c:v>
                </c:pt>
                <c:pt idx="64">
                  <c:v>1984</c:v>
                </c:pt>
                <c:pt idx="65">
                  <c:v>1985</c:v>
                </c:pt>
                <c:pt idx="66">
                  <c:v>1986</c:v>
                </c:pt>
                <c:pt idx="67">
                  <c:v>1987</c:v>
                </c:pt>
                <c:pt idx="68">
                  <c:v>1988</c:v>
                </c:pt>
                <c:pt idx="69">
                  <c:v>1989</c:v>
                </c:pt>
                <c:pt idx="70">
                  <c:v>1990</c:v>
                </c:pt>
                <c:pt idx="71">
                  <c:v>1991</c:v>
                </c:pt>
                <c:pt idx="72">
                  <c:v>1992</c:v>
                </c:pt>
                <c:pt idx="73">
                  <c:v>1993</c:v>
                </c:pt>
                <c:pt idx="74">
                  <c:v>1994</c:v>
                </c:pt>
                <c:pt idx="75">
                  <c:v>1995</c:v>
                </c:pt>
                <c:pt idx="76">
                  <c:v>1996</c:v>
                </c:pt>
                <c:pt idx="77">
                  <c:v>1997</c:v>
                </c:pt>
                <c:pt idx="78">
                  <c:v>1998</c:v>
                </c:pt>
                <c:pt idx="79">
                  <c:v>1999</c:v>
                </c:pt>
                <c:pt idx="80">
                  <c:v>2000</c:v>
                </c:pt>
                <c:pt idx="81">
                  <c:v>2001</c:v>
                </c:pt>
                <c:pt idx="82">
                  <c:v>2002</c:v>
                </c:pt>
                <c:pt idx="83">
                  <c:v>2003</c:v>
                </c:pt>
                <c:pt idx="84">
                  <c:v>2004</c:v>
                </c:pt>
                <c:pt idx="85">
                  <c:v>2005</c:v>
                </c:pt>
                <c:pt idx="86">
                  <c:v>2006</c:v>
                </c:pt>
                <c:pt idx="87">
                  <c:v>2007</c:v>
                </c:pt>
                <c:pt idx="88">
                  <c:v>2008</c:v>
                </c:pt>
                <c:pt idx="89">
                  <c:v>2009</c:v>
                </c:pt>
                <c:pt idx="90">
                  <c:v>2010</c:v>
                </c:pt>
                <c:pt idx="91">
                  <c:v>2011</c:v>
                </c:pt>
              </c:numCache>
            </c:numRef>
          </c:cat>
          <c:val>
            <c:numRef>
              <c:f>'for figs'!$K$2:$K$93</c:f>
              <c:numCache>
                <c:formatCode>#,##0_);\(#,##0\)</c:formatCode>
                <c:ptCount val="92"/>
                <c:pt idx="0">
                  <c:v>0</c:v>
                </c:pt>
                <c:pt idx="1">
                  <c:v>1.851890824626274</c:v>
                </c:pt>
                <c:pt idx="2">
                  <c:v>3.9462911620012271</c:v>
                </c:pt>
                <c:pt idx="3">
                  <c:v>5.8155869755807528</c:v>
                </c:pt>
                <c:pt idx="4">
                  <c:v>7.7541159674410034</c:v>
                </c:pt>
                <c:pt idx="5">
                  <c:v>9.4710987888029443</c:v>
                </c:pt>
                <c:pt idx="6">
                  <c:v>11.2368968680713</c:v>
                </c:pt>
                <c:pt idx="7">
                  <c:v>13.33574254745243</c:v>
                </c:pt>
                <c:pt idx="8">
                  <c:v>15.50823193488201</c:v>
                </c:pt>
                <c:pt idx="9">
                  <c:v>17.446760926742261</c:v>
                </c:pt>
                <c:pt idx="10">
                  <c:v>19.84960824000617</c:v>
                </c:pt>
                <c:pt idx="11">
                  <c:v>22.026535670012109</c:v>
                </c:pt>
                <c:pt idx="12">
                  <c:v>24.680162537245621</c:v>
                </c:pt>
                <c:pt idx="13">
                  <c:v>26.26408548741124</c:v>
                </c:pt>
                <c:pt idx="14">
                  <c:v>25.727462381524411</c:v>
                </c:pt>
                <c:pt idx="15">
                  <c:v>25.406049670694021</c:v>
                </c:pt>
                <c:pt idx="16">
                  <c:v>25.278975903927279</c:v>
                </c:pt>
                <c:pt idx="17">
                  <c:v>24.631434002824331</c:v>
                </c:pt>
                <c:pt idx="18">
                  <c:v>25.39060526359939</c:v>
                </c:pt>
                <c:pt idx="19">
                  <c:v>25.994418618189371</c:v>
                </c:pt>
                <c:pt idx="20">
                  <c:v>26.0455216692081</c:v>
                </c:pt>
                <c:pt idx="21">
                  <c:v>32.160047784351363</c:v>
                </c:pt>
                <c:pt idx="22">
                  <c:v>35.636079846074651</c:v>
                </c:pt>
                <c:pt idx="23">
                  <c:v>39.825635870061753</c:v>
                </c:pt>
                <c:pt idx="24">
                  <c:v>45.289710205290909</c:v>
                </c:pt>
                <c:pt idx="25">
                  <c:v>50.289683259676188</c:v>
                </c:pt>
                <c:pt idx="26">
                  <c:v>51.965625524883251</c:v>
                </c:pt>
                <c:pt idx="27">
                  <c:v>50.289017793554933</c:v>
                </c:pt>
                <c:pt idx="28">
                  <c:v>51.019107711922267</c:v>
                </c:pt>
                <c:pt idx="29">
                  <c:v>56.204869534385637</c:v>
                </c:pt>
                <c:pt idx="30">
                  <c:v>59.991339999146483</c:v>
                </c:pt>
                <c:pt idx="31">
                  <c:v>66.641907170461025</c:v>
                </c:pt>
                <c:pt idx="32">
                  <c:v>76.210863354133807</c:v>
                </c:pt>
                <c:pt idx="33">
                  <c:v>86.385249862812813</c:v>
                </c:pt>
                <c:pt idx="34">
                  <c:v>96.40834437879775</c:v>
                </c:pt>
                <c:pt idx="35">
                  <c:v>107.473237173217</c:v>
                </c:pt>
                <c:pt idx="36">
                  <c:v>116.4404797314255</c:v>
                </c:pt>
                <c:pt idx="37">
                  <c:v>122.92097299456699</c:v>
                </c:pt>
                <c:pt idx="38">
                  <c:v>129.44559285812761</c:v>
                </c:pt>
                <c:pt idx="39">
                  <c:v>138.41498027671631</c:v>
                </c:pt>
                <c:pt idx="40">
                  <c:v>145.7693992738177</c:v>
                </c:pt>
                <c:pt idx="41">
                  <c:v>184.9454533523683</c:v>
                </c:pt>
                <c:pt idx="42">
                  <c:v>223.3431752306827</c:v>
                </c:pt>
                <c:pt idx="43">
                  <c:v>260.1326381927264</c:v>
                </c:pt>
                <c:pt idx="44">
                  <c:v>295.97269565897523</c:v>
                </c:pt>
                <c:pt idx="45">
                  <c:v>329.84915562409651</c:v>
                </c:pt>
                <c:pt idx="46">
                  <c:v>358.18960613857558</c:v>
                </c:pt>
                <c:pt idx="47">
                  <c:v>383.84545136588798</c:v>
                </c:pt>
                <c:pt idx="48">
                  <c:v>403.31991127446742</c:v>
                </c:pt>
                <c:pt idx="49">
                  <c:v>415.5484400294896</c:v>
                </c:pt>
                <c:pt idx="50">
                  <c:v>424.37429344879052</c:v>
                </c:pt>
                <c:pt idx="51">
                  <c:v>470.43228237548868</c:v>
                </c:pt>
                <c:pt idx="52">
                  <c:v>540.47911006728657</c:v>
                </c:pt>
                <c:pt idx="53">
                  <c:v>519.21148581665852</c:v>
                </c:pt>
                <c:pt idx="54">
                  <c:v>512.65194791726708</c:v>
                </c:pt>
                <c:pt idx="55">
                  <c:v>558.30062800476389</c:v>
                </c:pt>
                <c:pt idx="56">
                  <c:v>577.16701526886004</c:v>
                </c:pt>
                <c:pt idx="57">
                  <c:v>575.13866719045802</c:v>
                </c:pt>
                <c:pt idx="58">
                  <c:v>630.85602563313921</c:v>
                </c:pt>
                <c:pt idx="59">
                  <c:v>648.5370240777703</c:v>
                </c:pt>
                <c:pt idx="60">
                  <c:v>645.07675585666095</c:v>
                </c:pt>
                <c:pt idx="61">
                  <c:v>612.41392325337245</c:v>
                </c:pt>
                <c:pt idx="62">
                  <c:v>493.5219266189236</c:v>
                </c:pt>
                <c:pt idx="63">
                  <c:v>493.0194927410131</c:v>
                </c:pt>
                <c:pt idx="64">
                  <c:v>489.90005844843529</c:v>
                </c:pt>
                <c:pt idx="65">
                  <c:v>502.79749165409459</c:v>
                </c:pt>
                <c:pt idx="66">
                  <c:v>537.85718071172516</c:v>
                </c:pt>
                <c:pt idx="67">
                  <c:v>510.49745674347457</c:v>
                </c:pt>
                <c:pt idx="68">
                  <c:v>527.47564649800529</c:v>
                </c:pt>
                <c:pt idx="69">
                  <c:v>556.37833698281145</c:v>
                </c:pt>
                <c:pt idx="70">
                  <c:v>558.36469795993537</c:v>
                </c:pt>
                <c:pt idx="71">
                  <c:v>571.67715187663327</c:v>
                </c:pt>
                <c:pt idx="72">
                  <c:v>611.82765891251108</c:v>
                </c:pt>
                <c:pt idx="73">
                  <c:v>649.83028436057339</c:v>
                </c:pt>
                <c:pt idx="74">
                  <c:v>663.32012582152095</c:v>
                </c:pt>
                <c:pt idx="75">
                  <c:v>643.92498025380598</c:v>
                </c:pt>
                <c:pt idx="76">
                  <c:v>632.56812385192882</c:v>
                </c:pt>
                <c:pt idx="77">
                  <c:v>639.03145338954732</c:v>
                </c:pt>
                <c:pt idx="78">
                  <c:v>687.90004952478535</c:v>
                </c:pt>
                <c:pt idx="79">
                  <c:v>736.78410343171481</c:v>
                </c:pt>
                <c:pt idx="80">
                  <c:v>782.35138048204965</c:v>
                </c:pt>
                <c:pt idx="81">
                  <c:v>810.92064549947577</c:v>
                </c:pt>
                <c:pt idx="82">
                  <c:v>900.31736219568916</c:v>
                </c:pt>
                <c:pt idx="83">
                  <c:v>985.77728360540345</c:v>
                </c:pt>
                <c:pt idx="84">
                  <c:v>1065.12105093886</c:v>
                </c:pt>
                <c:pt idx="85">
                  <c:v>1095.379144193447</c:v>
                </c:pt>
                <c:pt idx="86">
                  <c:v>1118.84819297084</c:v>
                </c:pt>
                <c:pt idx="87">
                  <c:v>1075.3779999811959</c:v>
                </c:pt>
                <c:pt idx="88">
                  <c:v>1050.5117905490481</c:v>
                </c:pt>
                <c:pt idx="89">
                  <c:v>1249.829431086212</c:v>
                </c:pt>
                <c:pt idx="90">
                  <c:v>1645.7610104086621</c:v>
                </c:pt>
                <c:pt idx="91">
                  <c:v>1581.666335681625</c:v>
                </c:pt>
              </c:numCache>
            </c:numRef>
          </c:val>
        </c:ser>
        <c:dLbls>
          <c:showLegendKey val="0"/>
          <c:showVal val="0"/>
          <c:showCatName val="0"/>
          <c:showSerName val="0"/>
          <c:showPercent val="0"/>
          <c:showBubbleSize val="0"/>
        </c:dLbls>
        <c:axId val="45438464"/>
        <c:axId val="45440384"/>
      </c:areaChart>
      <c:catAx>
        <c:axId val="45438464"/>
        <c:scaling>
          <c:orientation val="minMax"/>
        </c:scaling>
        <c:delete val="0"/>
        <c:axPos val="b"/>
        <c:title>
          <c:tx>
            <c:rich>
              <a:bodyPr/>
              <a:lstStyle/>
              <a:p>
                <a:pPr>
                  <a:defRPr sz="1200"/>
                </a:pPr>
                <a:r>
                  <a:rPr lang="en-US" sz="1200" b="0"/>
                  <a:t>School Year (Spring)</a:t>
                </a:r>
              </a:p>
            </c:rich>
          </c:tx>
          <c:overlay val="0"/>
        </c:title>
        <c:numFmt formatCode="0" sourceLinked="1"/>
        <c:majorTickMark val="in"/>
        <c:minorTickMark val="none"/>
        <c:tickLblPos val="nextTo"/>
        <c:txPr>
          <a:bodyPr/>
          <a:lstStyle/>
          <a:p>
            <a:pPr>
              <a:defRPr sz="1200"/>
            </a:pPr>
            <a:endParaRPr lang="en-US"/>
          </a:p>
        </c:txPr>
        <c:crossAx val="45440384"/>
        <c:crosses val="autoZero"/>
        <c:auto val="1"/>
        <c:lblAlgn val="ctr"/>
        <c:lblOffset val="100"/>
        <c:tickLblSkip val="10"/>
        <c:tickMarkSkip val="10"/>
        <c:noMultiLvlLbl val="0"/>
      </c:catAx>
      <c:valAx>
        <c:axId val="45440384"/>
        <c:scaling>
          <c:orientation val="minMax"/>
          <c:max val="13500"/>
          <c:min val="0"/>
        </c:scaling>
        <c:delete val="0"/>
        <c:axPos val="l"/>
        <c:majorGridlines>
          <c:spPr>
            <a:ln>
              <a:noFill/>
            </a:ln>
          </c:spPr>
        </c:majorGridlines>
        <c:title>
          <c:tx>
            <c:rich>
              <a:bodyPr rot="-5400000" vert="horz"/>
              <a:lstStyle/>
              <a:p>
                <a:pPr>
                  <a:defRPr sz="1200"/>
                </a:pPr>
                <a:r>
                  <a:rPr lang="en-US" sz="1200" b="0"/>
                  <a:t>Revenues per student (2013 dollars)</a:t>
                </a:r>
              </a:p>
            </c:rich>
          </c:tx>
          <c:overlay val="0"/>
        </c:title>
        <c:numFmt formatCode="&quot;$&quot;#,##0" sourceLinked="0"/>
        <c:majorTickMark val="in"/>
        <c:minorTickMark val="none"/>
        <c:tickLblPos val="nextTo"/>
        <c:txPr>
          <a:bodyPr/>
          <a:lstStyle/>
          <a:p>
            <a:pPr>
              <a:defRPr sz="1200"/>
            </a:pPr>
            <a:endParaRPr lang="en-US"/>
          </a:p>
        </c:txPr>
        <c:crossAx val="45438464"/>
        <c:crosses val="autoZero"/>
        <c:crossBetween val="midCat"/>
        <c:majorUnit val="1000"/>
      </c:valAx>
      <c:spPr>
        <a:ln>
          <a:solidFill>
            <a:schemeClr val="tx1"/>
          </a:solidFill>
        </a:ln>
      </c:spPr>
    </c:plotArea>
    <c:plotVisOnly val="1"/>
    <c:dispBlanksAs val="zero"/>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8"/>
            <c:spPr>
              <a:solidFill>
                <a:schemeClr val="accent1"/>
              </a:solidFill>
              <a:ln w="9525">
                <a:solidFill>
                  <a:schemeClr val="accent1"/>
                </a:solidFill>
              </a:ln>
              <a:effectLst/>
            </c:spPr>
          </c:marker>
          <c:dPt>
            <c:idx val="4"/>
            <c:marker>
              <c:spPr>
                <a:solidFill>
                  <a:schemeClr val="accent4"/>
                </a:solidFill>
                <a:ln w="9525">
                  <a:solidFill>
                    <a:schemeClr val="accent4"/>
                  </a:solidFill>
                </a:ln>
                <a:effectLst/>
              </c:spPr>
            </c:marker>
            <c:bubble3D val="0"/>
          </c:dPt>
          <c:xVal>
            <c:numRef>
              <c:f>Sheet1!$B$2:$B$44</c:f>
              <c:numCache>
                <c:formatCode>#,##0</c:formatCode>
                <c:ptCount val="43"/>
                <c:pt idx="0">
                  <c:v>19844</c:v>
                </c:pt>
                <c:pt idx="1">
                  <c:v>30781</c:v>
                </c:pt>
                <c:pt idx="2">
                  <c:v>30959</c:v>
                </c:pt>
                <c:pt idx="3">
                  <c:v>32017</c:v>
                </c:pt>
                <c:pt idx="4">
                  <c:v>35961</c:v>
                </c:pt>
                <c:pt idx="5">
                  <c:v>36092</c:v>
                </c:pt>
                <c:pt idx="6">
                  <c:v>37530</c:v>
                </c:pt>
                <c:pt idx="7">
                  <c:v>38582</c:v>
                </c:pt>
                <c:pt idx="8">
                  <c:v>39051</c:v>
                </c:pt>
                <c:pt idx="9">
                  <c:v>39123</c:v>
                </c:pt>
                <c:pt idx="10">
                  <c:v>41419</c:v>
                </c:pt>
                <c:pt idx="11">
                  <c:v>43423</c:v>
                </c:pt>
                <c:pt idx="12">
                  <c:v>44855</c:v>
                </c:pt>
                <c:pt idx="13">
                  <c:v>45570</c:v>
                </c:pt>
                <c:pt idx="14">
                  <c:v>47280</c:v>
                </c:pt>
                <c:pt idx="15">
                  <c:v>47773</c:v>
                </c:pt>
                <c:pt idx="16">
                  <c:v>50437</c:v>
                </c:pt>
                <c:pt idx="17">
                  <c:v>51750</c:v>
                </c:pt>
                <c:pt idx="18">
                  <c:v>51797</c:v>
                </c:pt>
                <c:pt idx="19">
                  <c:v>52564</c:v>
                </c:pt>
                <c:pt idx="20">
                  <c:v>52921</c:v>
                </c:pt>
                <c:pt idx="21">
                  <c:v>56466</c:v>
                </c:pt>
                <c:pt idx="22">
                  <c:v>56842</c:v>
                </c:pt>
                <c:pt idx="23">
                  <c:v>56888</c:v>
                </c:pt>
                <c:pt idx="24">
                  <c:v>56915</c:v>
                </c:pt>
                <c:pt idx="25">
                  <c:v>58111</c:v>
                </c:pt>
                <c:pt idx="26">
                  <c:v>58805</c:v>
                </c:pt>
                <c:pt idx="27">
                  <c:v>58890</c:v>
                </c:pt>
                <c:pt idx="28">
                  <c:v>59766</c:v>
                </c:pt>
                <c:pt idx="29">
                  <c:v>60282</c:v>
                </c:pt>
                <c:pt idx="30">
                  <c:v>62976</c:v>
                </c:pt>
                <c:pt idx="31">
                  <c:v>65425</c:v>
                </c:pt>
                <c:pt idx="32">
                  <c:v>67813</c:v>
                </c:pt>
                <c:pt idx="33">
                  <c:v>68156</c:v>
                </c:pt>
                <c:pt idx="34">
                  <c:v>69605</c:v>
                </c:pt>
                <c:pt idx="35">
                  <c:v>69856</c:v>
                </c:pt>
                <c:pt idx="36">
                  <c:v>73602</c:v>
                </c:pt>
                <c:pt idx="37">
                  <c:v>76949</c:v>
                </c:pt>
                <c:pt idx="38">
                  <c:v>77840</c:v>
                </c:pt>
                <c:pt idx="39">
                  <c:v>81949</c:v>
                </c:pt>
                <c:pt idx="40">
                  <c:v>84909</c:v>
                </c:pt>
                <c:pt idx="41">
                  <c:v>92428</c:v>
                </c:pt>
                <c:pt idx="42">
                  <c:v>104177</c:v>
                </c:pt>
              </c:numCache>
            </c:numRef>
          </c:xVal>
          <c:yVal>
            <c:numRef>
              <c:f>Sheet1!$D$2:$D$44</c:f>
              <c:numCache>
                <c:formatCode>#,##0</c:formatCode>
                <c:ptCount val="43"/>
                <c:pt idx="0">
                  <c:v>1120</c:v>
                </c:pt>
                <c:pt idx="1">
                  <c:v>1220</c:v>
                </c:pt>
                <c:pt idx="2">
                  <c:v>1150</c:v>
                </c:pt>
                <c:pt idx="3">
                  <c:v>1190</c:v>
                </c:pt>
                <c:pt idx="4">
                  <c:v>1220</c:v>
                </c:pt>
                <c:pt idx="5">
                  <c:v>1200</c:v>
                </c:pt>
                <c:pt idx="6">
                  <c:v>1270</c:v>
                </c:pt>
                <c:pt idx="7">
                  <c:v>1210</c:v>
                </c:pt>
                <c:pt idx="8">
                  <c:v>1320</c:v>
                </c:pt>
                <c:pt idx="9">
                  <c:v>1180</c:v>
                </c:pt>
                <c:pt idx="10">
                  <c:v>1220</c:v>
                </c:pt>
                <c:pt idx="11">
                  <c:v>1220</c:v>
                </c:pt>
                <c:pt idx="12">
                  <c:v>1380</c:v>
                </c:pt>
                <c:pt idx="13">
                  <c:v>1390</c:v>
                </c:pt>
                <c:pt idx="14">
                  <c:v>1310</c:v>
                </c:pt>
                <c:pt idx="15">
                  <c:v>1380</c:v>
                </c:pt>
                <c:pt idx="16">
                  <c:v>1280</c:v>
                </c:pt>
                <c:pt idx="17">
                  <c:v>1380</c:v>
                </c:pt>
                <c:pt idx="18">
                  <c:v>1360</c:v>
                </c:pt>
                <c:pt idx="19">
                  <c:v>1300</c:v>
                </c:pt>
                <c:pt idx="20">
                  <c:v>1310</c:v>
                </c:pt>
                <c:pt idx="21">
                  <c:v>1330</c:v>
                </c:pt>
                <c:pt idx="22">
                  <c:v>1340</c:v>
                </c:pt>
                <c:pt idx="23">
                  <c:v>1330</c:v>
                </c:pt>
                <c:pt idx="24">
                  <c:v>1270</c:v>
                </c:pt>
                <c:pt idx="25">
                  <c:v>1360</c:v>
                </c:pt>
                <c:pt idx="26">
                  <c:v>1340</c:v>
                </c:pt>
                <c:pt idx="27">
                  <c:v>1380</c:v>
                </c:pt>
                <c:pt idx="28">
                  <c:v>1390</c:v>
                </c:pt>
                <c:pt idx="29">
                  <c:v>1380</c:v>
                </c:pt>
                <c:pt idx="30">
                  <c:v>1320</c:v>
                </c:pt>
                <c:pt idx="31">
                  <c:v>1330</c:v>
                </c:pt>
                <c:pt idx="32">
                  <c:v>1340</c:v>
                </c:pt>
                <c:pt idx="33">
                  <c:v>1440</c:v>
                </c:pt>
                <c:pt idx="34">
                  <c:v>1390</c:v>
                </c:pt>
                <c:pt idx="35">
                  <c:v>1380</c:v>
                </c:pt>
                <c:pt idx="36">
                  <c:v>1430</c:v>
                </c:pt>
                <c:pt idx="37">
                  <c:v>1410</c:v>
                </c:pt>
                <c:pt idx="38">
                  <c:v>1390</c:v>
                </c:pt>
                <c:pt idx="39">
                  <c:v>1410</c:v>
                </c:pt>
                <c:pt idx="40">
                  <c:v>1440</c:v>
                </c:pt>
                <c:pt idx="41">
                  <c:v>1460</c:v>
                </c:pt>
                <c:pt idx="42">
                  <c:v>1490</c:v>
                </c:pt>
              </c:numCache>
            </c:numRef>
          </c:yVal>
          <c:smooth val="0"/>
        </c:ser>
        <c:dLbls>
          <c:showLegendKey val="0"/>
          <c:showVal val="0"/>
          <c:showCatName val="0"/>
          <c:showSerName val="0"/>
          <c:showPercent val="0"/>
          <c:showBubbleSize val="0"/>
        </c:dLbls>
        <c:axId val="50663808"/>
        <c:axId val="50665728"/>
      </c:scatterChart>
      <c:valAx>
        <c:axId val="50663808"/>
        <c:scaling>
          <c:orientation val="minMax"/>
          <c:max val="1200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dirty="0"/>
                  <a:t>School District Median Income</a:t>
                </a:r>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665728"/>
        <c:crosses val="autoZero"/>
        <c:crossBetween val="midCat"/>
        <c:majorUnit val="20000"/>
      </c:valAx>
      <c:valAx>
        <c:axId val="50665728"/>
        <c:scaling>
          <c:orientation val="minMax"/>
          <c:min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dirty="0" smtClean="0"/>
                  <a:t>Mean </a:t>
                </a:r>
                <a:r>
                  <a:rPr lang="en-US" sz="2000" dirty="0"/>
                  <a:t>Math Scaled Score</a:t>
                </a:r>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663808"/>
        <c:crosses val="autoZero"/>
        <c:crossBetween val="midCat"/>
      </c:valAx>
      <c:spPr>
        <a:noFill/>
        <a:ln>
          <a:noFill/>
        </a:ln>
        <a:effectLst/>
      </c:spPr>
    </c:plotArea>
    <c:plotVisOnly val="1"/>
    <c:dispBlanksAs val="gap"/>
    <c:showDLblsOverMax val="0"/>
  </c:chart>
  <c:spPr>
    <a:solidFill>
      <a:schemeClr val="bg1"/>
    </a:solid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drawing1.xml><?xml version="1.0" encoding="utf-8"?>
<c:userShapes xmlns:c="http://schemas.openxmlformats.org/drawingml/2006/chart">
  <cdr:relSizeAnchor xmlns:cdr="http://schemas.openxmlformats.org/drawingml/2006/chartDrawing">
    <cdr:from>
      <cdr:x>0.50745</cdr:x>
      <cdr:y>0.42838</cdr:y>
    </cdr:from>
    <cdr:to>
      <cdr:x>0.59312</cdr:x>
      <cdr:y>0.47848</cdr:y>
    </cdr:to>
    <cdr:sp macro="" textlink="">
      <cdr:nvSpPr>
        <cdr:cNvPr id="2" name="TextBox 1"/>
        <cdr:cNvSpPr txBox="1"/>
      </cdr:nvSpPr>
      <cdr:spPr>
        <a:xfrm xmlns:a="http://schemas.openxmlformats.org/drawingml/2006/main">
          <a:off x="3933779" y="2138895"/>
          <a:ext cx="664120" cy="2501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a:t>Federal</a:t>
          </a:r>
        </a:p>
      </cdr:txBody>
    </cdr:sp>
  </cdr:relSizeAnchor>
  <cdr:relSizeAnchor xmlns:cdr="http://schemas.openxmlformats.org/drawingml/2006/chartDrawing">
    <cdr:from>
      <cdr:x>0.60898</cdr:x>
      <cdr:y>0.56498</cdr:y>
    </cdr:from>
    <cdr:to>
      <cdr:x>0.69465</cdr:x>
      <cdr:y>0.61508</cdr:y>
    </cdr:to>
    <cdr:sp macro="" textlink="">
      <cdr:nvSpPr>
        <cdr:cNvPr id="3" name="TextBox 1"/>
        <cdr:cNvSpPr txBox="1"/>
      </cdr:nvSpPr>
      <cdr:spPr>
        <a:xfrm xmlns:a="http://schemas.openxmlformats.org/drawingml/2006/main">
          <a:off x="4720884" y="2820962"/>
          <a:ext cx="664121" cy="2501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a:t>State</a:t>
          </a:r>
        </a:p>
      </cdr:txBody>
    </cdr:sp>
  </cdr:relSizeAnchor>
  <cdr:relSizeAnchor xmlns:cdr="http://schemas.openxmlformats.org/drawingml/2006/chartDrawing">
    <cdr:from>
      <cdr:x>0.67278</cdr:x>
      <cdr:y>0.70391</cdr:y>
    </cdr:from>
    <cdr:to>
      <cdr:x>0.75845</cdr:x>
      <cdr:y>0.75402</cdr:y>
    </cdr:to>
    <cdr:sp macro="" textlink="">
      <cdr:nvSpPr>
        <cdr:cNvPr id="4" name="TextBox 1"/>
        <cdr:cNvSpPr txBox="1"/>
      </cdr:nvSpPr>
      <cdr:spPr>
        <a:xfrm xmlns:a="http://schemas.openxmlformats.org/drawingml/2006/main">
          <a:off x="5215477" y="3514608"/>
          <a:ext cx="664121" cy="2502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a:t>Local</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7E4F54-EB70-4FBA-9A9D-C24FE9A32DDB}" type="datetimeFigureOut">
              <a:rPr lang="en-US" smtClean="0"/>
              <a:t>9/8/2015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714C3A-745C-4652-9F53-7A69D68B763E}" type="slidenum">
              <a:rPr lang="en-US" smtClean="0"/>
              <a:t>‹#›</a:t>
            </a:fld>
            <a:endParaRPr lang="en-US"/>
          </a:p>
        </p:txBody>
      </p:sp>
    </p:spTree>
    <p:extLst>
      <p:ext uri="{BB962C8B-B14F-4D97-AF65-F5344CB8AC3E}">
        <p14:creationId xmlns:p14="http://schemas.microsoft.com/office/powerpoint/2010/main" val="2720151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714C3A-745C-4652-9F53-7A69D68B763E}" type="slidenum">
              <a:rPr lang="en-US" smtClean="0"/>
              <a:t>1</a:t>
            </a:fld>
            <a:endParaRPr lang="en-US"/>
          </a:p>
        </p:txBody>
      </p:sp>
    </p:spTree>
    <p:extLst>
      <p:ext uri="{BB962C8B-B14F-4D97-AF65-F5344CB8AC3E}">
        <p14:creationId xmlns:p14="http://schemas.microsoft.com/office/powerpoint/2010/main" val="3213475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9AD19-672E-4D5D-A213-83A331020E76}"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3463242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a:t>
            </a:r>
            <a:r>
              <a:rPr lang="en-US" baseline="0" dirty="0" smtClean="0"/>
              <a:t> a challenging task to think how this persistence would occur without households moving.</a:t>
            </a:r>
            <a:endParaRPr lang="en-US" dirty="0"/>
          </a:p>
        </p:txBody>
      </p:sp>
      <p:sp>
        <p:nvSpPr>
          <p:cNvPr id="4" name="Slide Number Placeholder 3"/>
          <p:cNvSpPr>
            <a:spLocks noGrp="1"/>
          </p:cNvSpPr>
          <p:nvPr>
            <p:ph type="sldNum" sz="quarter" idx="10"/>
          </p:nvPr>
        </p:nvSpPr>
        <p:spPr/>
        <p:txBody>
          <a:bodyPr/>
          <a:lstStyle/>
          <a:p>
            <a:fld id="{87714C3A-745C-4652-9F53-7A69D68B763E}" type="slidenum">
              <a:rPr lang="en-US" smtClean="0"/>
              <a:t>79</a:t>
            </a:fld>
            <a:endParaRPr lang="en-US"/>
          </a:p>
        </p:txBody>
      </p:sp>
    </p:spTree>
    <p:extLst>
      <p:ext uri="{BB962C8B-B14F-4D97-AF65-F5344CB8AC3E}">
        <p14:creationId xmlns:p14="http://schemas.microsoft.com/office/powerpoint/2010/main" val="1917441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[Describe</a:t>
            </a:r>
            <a:r>
              <a:rPr lang="en-US" baseline="0" dirty="0" smtClean="0"/>
              <a:t> each graph]</a:t>
            </a:r>
          </a:p>
          <a:p>
            <a:endParaRPr lang="en-US" baseline="0" dirty="0" smtClean="0"/>
          </a:p>
          <a:p>
            <a:r>
              <a:rPr lang="en-US" baseline="0" dirty="0" smtClean="0"/>
              <a:t>Though by no means equivalent to school quality, test scores probably offer some indication of peer quality, school quality, or a combination of the two.  Clearly, school district mean test scores are highly correlated with school district median income.</a:t>
            </a:r>
          </a:p>
          <a:p>
            <a:endParaRPr lang="en-US" baseline="0" dirty="0" smtClean="0"/>
          </a:p>
          <a:p>
            <a:r>
              <a:rPr lang="en-US" baseline="0" dirty="0" smtClean="0"/>
              <a:t>The orange dot is Pittsburgh Public Schools.</a:t>
            </a:r>
          </a:p>
          <a:p>
            <a:endParaRPr lang="en-US" baseline="0" dirty="0" smtClean="0"/>
          </a:p>
        </p:txBody>
      </p:sp>
      <p:sp>
        <p:nvSpPr>
          <p:cNvPr id="4" name="Slide Number Placeholder 3"/>
          <p:cNvSpPr>
            <a:spLocks noGrp="1"/>
          </p:cNvSpPr>
          <p:nvPr>
            <p:ph type="sldNum" sz="quarter" idx="10"/>
          </p:nvPr>
        </p:nvSpPr>
        <p:spPr/>
        <p:txBody>
          <a:bodyPr/>
          <a:lstStyle/>
          <a:p>
            <a:fld id="{5BEE36FA-9061-426B-9AC5-582D9DDC3F27}" type="slidenum">
              <a:rPr lang="en-US" smtClean="0"/>
              <a:t>86</a:t>
            </a:fld>
            <a:endParaRPr lang="en-US"/>
          </a:p>
        </p:txBody>
      </p:sp>
    </p:spTree>
    <p:extLst>
      <p:ext uri="{BB962C8B-B14F-4D97-AF65-F5344CB8AC3E}">
        <p14:creationId xmlns:p14="http://schemas.microsoft.com/office/powerpoint/2010/main" val="4259199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1E91F6-C932-4B64-9F65-20BDE6526852}" type="datetime1">
              <a:rPr lang="en-US" smtClean="0">
                <a:solidFill>
                  <a:prstClr val="white">
                    <a:tint val="75000"/>
                  </a:prstClr>
                </a:solidFill>
              </a:rPr>
              <a:t>9/8/2015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896A80F-E5AD-466E-B87D-D078016882A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63295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13791E-654E-413D-AC34-66AC4F22BDEF}" type="datetime1">
              <a:rPr lang="en-US" smtClean="0">
                <a:solidFill>
                  <a:prstClr val="white">
                    <a:tint val="75000"/>
                  </a:prstClr>
                </a:solidFill>
              </a:rPr>
              <a:t>9/8/2015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896A80F-E5AD-466E-B87D-D078016882A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6633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470BB-97A9-4090-996D-C068587D93B7}" type="datetime1">
              <a:rPr lang="en-US" smtClean="0">
                <a:solidFill>
                  <a:prstClr val="white">
                    <a:tint val="75000"/>
                  </a:prstClr>
                </a:solidFill>
              </a:rPr>
              <a:t>9/8/2015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896A80F-E5AD-466E-B87D-D078016882A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03084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AEF77-5C48-4538-8DAC-92EC096401D5}" type="datetime1">
              <a:rPr lang="en-US" smtClean="0">
                <a:solidFill>
                  <a:prstClr val="black">
                    <a:tint val="75000"/>
                  </a:prstClr>
                </a:solidFill>
              </a:rPr>
              <a:t>9/8/2015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A21466-763E-481D-98B7-F9461CC5F4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98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46FDA2-F207-4ED0-8C06-2D4C92DDB498}" type="datetime1">
              <a:rPr lang="en-US" smtClean="0">
                <a:solidFill>
                  <a:prstClr val="white">
                    <a:tint val="75000"/>
                  </a:prstClr>
                </a:solidFill>
              </a:rPr>
              <a:t>9/8/2015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896A80F-E5AD-466E-B87D-D078016882A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34033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30973E-719D-4520-80D4-17721EFF7FA4}" type="datetime1">
              <a:rPr lang="en-US" smtClean="0">
                <a:solidFill>
                  <a:prstClr val="white">
                    <a:tint val="75000"/>
                  </a:prstClr>
                </a:solidFill>
              </a:rPr>
              <a:t>9/8/2015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896A80F-E5AD-466E-B87D-D078016882A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5066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01E1E8-0E95-47C0-A5B6-69535A65BF0C}" type="datetime1">
              <a:rPr lang="en-US" smtClean="0">
                <a:solidFill>
                  <a:prstClr val="white">
                    <a:tint val="75000"/>
                  </a:prstClr>
                </a:solidFill>
              </a:rPr>
              <a:t>9/8/2015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896A80F-E5AD-466E-B87D-D078016882A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6123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261617-D5E0-4DFF-B678-084F20CD1ABB}" type="datetime1">
              <a:rPr lang="en-US" smtClean="0">
                <a:solidFill>
                  <a:prstClr val="white">
                    <a:tint val="75000"/>
                  </a:prstClr>
                </a:solidFill>
              </a:rPr>
              <a:t>9/8/2015</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A896A80F-E5AD-466E-B87D-D078016882A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4574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63FD9F-4AE5-40C9-9CFB-4BD514FBCF3A}" type="datetime1">
              <a:rPr lang="en-US" smtClean="0">
                <a:solidFill>
                  <a:prstClr val="white">
                    <a:tint val="75000"/>
                  </a:prstClr>
                </a:solidFill>
              </a:rPr>
              <a:t>9/8/2015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A896A80F-E5AD-466E-B87D-D078016882A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5439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9EEAC-3E81-4BC0-B266-D302AA2442AA}" type="datetime1">
              <a:rPr lang="en-US" smtClean="0">
                <a:solidFill>
                  <a:prstClr val="white">
                    <a:tint val="75000"/>
                  </a:prstClr>
                </a:solidFill>
              </a:rPr>
              <a:t>9/8/2015</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96555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1CFCB5-AF2F-46FB-9868-CC237B30DFA0}" type="datetime1">
              <a:rPr lang="en-US" smtClean="0">
                <a:solidFill>
                  <a:prstClr val="white">
                    <a:tint val="75000"/>
                  </a:prstClr>
                </a:solidFill>
              </a:rPr>
              <a:t>9/8/2015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896A80F-E5AD-466E-B87D-D078016882A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46656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F6ECCB-F1C6-42C6-94AB-55483A3AC161}" type="datetime1">
              <a:rPr lang="en-US" smtClean="0">
                <a:solidFill>
                  <a:prstClr val="white">
                    <a:tint val="75000"/>
                  </a:prstClr>
                </a:solidFill>
              </a:rPr>
              <a:t>9/8/2015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896A80F-E5AD-466E-B87D-D078016882A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17895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A8A3A9-C053-47CC-96DB-DBBD73D51A26}" type="datetime1">
              <a:rPr lang="en-US" smtClean="0">
                <a:solidFill>
                  <a:prstClr val="white">
                    <a:tint val="75000"/>
                  </a:prstClr>
                </a:solidFill>
              </a:rPr>
              <a:t>9/8/2015</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6A80F-E5AD-466E-B87D-D078016882A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89267115"/>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economics.mit.edu/files/6341" TargetMode="Externa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hyperlink" Target="http://credo.stanford.edu/documents/NCSS%202013%20Final%20Draft.pdf" TargetMode="External"/><Relationship Id="rId2" Type="http://schemas.openxmlformats.org/officeDocument/2006/relationships/hyperlink" Target="http://credo.stanford.edu/reports/PA%20State%20Report_20110404_FINAL.pdf" TargetMode="External"/><Relationship Id="rId1" Type="http://schemas.openxmlformats.org/officeDocument/2006/relationships/slideLayout" Target="../slideLayouts/slideLayout6.xml"/><Relationship Id="rId4" Type="http://schemas.openxmlformats.org/officeDocument/2006/relationships/hyperlink" Target="http://www.aefpweb.org/annualconference/download-39th" TargetMode="External"/></Relationships>
</file>

<file path=ppt/slides/_rels/slide108.xml.rels><?xml version="1.0" encoding="UTF-8" standalone="yes"?>
<Relationships xmlns="http://schemas.openxmlformats.org/package/2006/relationships"><Relationship Id="rId2" Type="http://schemas.openxmlformats.org/officeDocument/2006/relationships/hyperlink" Target="http://www.jsonline.com/news/opinion/120515559.html" TargetMode="Externa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dashboard.publiccharters.org/dashboard/hom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ashboard.publiccharters.org/dashboard/home"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ashboard.publiccharters.org/dashboard/home"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06.xml"/><Relationship Id="rId3" Type="http://schemas.openxmlformats.org/officeDocument/2006/relationships/slide" Target="slide12.xml"/><Relationship Id="rId7" Type="http://schemas.openxmlformats.org/officeDocument/2006/relationships/slide" Target="slide104.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7.xml"/><Relationship Id="rId5" Type="http://schemas.openxmlformats.org/officeDocument/2006/relationships/slide" Target="slide42.xml"/><Relationship Id="rId4" Type="http://schemas.openxmlformats.org/officeDocument/2006/relationships/slide" Target="slide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5.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0.e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2.emf"/></Relationships>
</file>

<file path=ppt/slides/_rels/slide8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28.w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25.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11.bin"/></Relationships>
</file>

<file path=ppt/slides/_rels/slide9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30.w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258762"/>
          </a:xfrm>
        </p:spPr>
        <p:txBody>
          <a:bodyPr>
            <a:normAutofit fontScale="90000"/>
          </a:bodyPr>
          <a:lstStyle/>
          <a:p>
            <a:endParaRPr lang="en-US" dirty="0"/>
          </a:p>
        </p:txBody>
      </p:sp>
      <p:sp>
        <p:nvSpPr>
          <p:cNvPr id="5" name="Content Placeholder 4"/>
          <p:cNvSpPr>
            <a:spLocks noGrp="1"/>
          </p:cNvSpPr>
          <p:nvPr>
            <p:ph idx="1"/>
          </p:nvPr>
        </p:nvSpPr>
        <p:spPr>
          <a:xfrm>
            <a:off x="457200" y="381000"/>
            <a:ext cx="8229600" cy="5745163"/>
          </a:xfrm>
        </p:spPr>
        <p:txBody>
          <a:bodyPr>
            <a:normAutofit lnSpcReduction="10000"/>
          </a:bodyPr>
          <a:lstStyle/>
          <a:p>
            <a:pPr marL="0" indent="0" algn="ctr">
              <a:buNone/>
            </a:pPr>
            <a:endParaRPr lang="en-US" sz="4000" dirty="0" smtClean="0"/>
          </a:p>
          <a:p>
            <a:pPr marL="0" indent="0" algn="ctr">
              <a:buNone/>
            </a:pPr>
            <a:r>
              <a:rPr lang="en-US" sz="4000" dirty="0" smtClean="0"/>
              <a:t>School </a:t>
            </a:r>
            <a:r>
              <a:rPr lang="en-US" sz="4000" dirty="0"/>
              <a:t>Finance Reform</a:t>
            </a:r>
            <a:r>
              <a:rPr lang="en-US" sz="4000" dirty="0" smtClean="0"/>
              <a:t>: </a:t>
            </a:r>
          </a:p>
          <a:p>
            <a:pPr marL="0" indent="0" algn="ctr">
              <a:buNone/>
            </a:pPr>
            <a:r>
              <a:rPr lang="en-US" sz="4000" dirty="0" smtClean="0"/>
              <a:t>Money </a:t>
            </a:r>
            <a:r>
              <a:rPr lang="en-US" sz="4000" dirty="0"/>
              <a:t>and </a:t>
            </a:r>
            <a:r>
              <a:rPr lang="en-US" sz="4000" dirty="0" smtClean="0"/>
              <a:t>Choice</a:t>
            </a:r>
          </a:p>
          <a:p>
            <a:pPr marL="0" indent="0" algn="ctr">
              <a:buNone/>
            </a:pPr>
            <a:r>
              <a:rPr lang="en-US" sz="2800" dirty="0" smtClean="0"/>
              <a:t>A Short </a:t>
            </a:r>
            <a:r>
              <a:rPr lang="en-US" sz="2800" dirty="0"/>
              <a:t>Course Prepared </a:t>
            </a:r>
            <a:r>
              <a:rPr lang="en-US" sz="2800" dirty="0" smtClean="0"/>
              <a:t>for the</a:t>
            </a:r>
            <a:endParaRPr lang="en-US" sz="2800" dirty="0"/>
          </a:p>
          <a:p>
            <a:pPr marL="0" indent="0" algn="ctr">
              <a:buNone/>
            </a:pPr>
            <a:r>
              <a:rPr lang="en-US" sz="2800" dirty="0"/>
              <a:t>National Tax </a:t>
            </a:r>
            <a:r>
              <a:rPr lang="en-US" sz="2800" dirty="0" smtClean="0"/>
              <a:t>Association</a:t>
            </a:r>
          </a:p>
          <a:p>
            <a:pPr marL="0" indent="0" algn="ctr">
              <a:buNone/>
            </a:pPr>
            <a:r>
              <a:rPr lang="en-US" sz="2800" dirty="0" smtClean="0"/>
              <a:t>Santa Fe </a:t>
            </a:r>
          </a:p>
          <a:p>
            <a:pPr marL="0" indent="0" algn="ctr">
              <a:buNone/>
            </a:pPr>
            <a:r>
              <a:rPr lang="en-US" sz="2800" smtClean="0"/>
              <a:t>November 15, 2014</a:t>
            </a:r>
            <a:endParaRPr lang="en-US" sz="2800" dirty="0"/>
          </a:p>
          <a:p>
            <a:pPr marL="0" indent="0" algn="ctr">
              <a:buNone/>
            </a:pPr>
            <a:r>
              <a:rPr lang="en-US" dirty="0" smtClean="0"/>
              <a:t>by</a:t>
            </a:r>
          </a:p>
          <a:p>
            <a:pPr marL="0" indent="0" algn="ctr">
              <a:buNone/>
            </a:pPr>
            <a:r>
              <a:rPr lang="en-US" dirty="0" smtClean="0"/>
              <a:t>Dennis Epple</a:t>
            </a:r>
          </a:p>
          <a:p>
            <a:pPr marL="0" indent="0" algn="ctr">
              <a:buNone/>
            </a:pPr>
            <a:r>
              <a:rPr lang="en-US" sz="2400" dirty="0" smtClean="0"/>
              <a:t>Carnegie Mellon University, NBER, &amp; </a:t>
            </a:r>
            <a:r>
              <a:rPr lang="en-US" sz="2400" dirty="0" err="1" smtClean="0"/>
              <a:t>CESifo</a:t>
            </a:r>
            <a:endParaRPr lang="en-US" sz="2400" dirty="0" smtClean="0"/>
          </a:p>
        </p:txBody>
      </p:sp>
      <p:sp>
        <p:nvSpPr>
          <p:cNvPr id="2" name="Slide Number Placeholder 1"/>
          <p:cNvSpPr>
            <a:spLocks noGrp="1"/>
          </p:cNvSpPr>
          <p:nvPr>
            <p:ph type="sldNum" sz="quarter" idx="12"/>
          </p:nvPr>
        </p:nvSpPr>
        <p:spPr/>
        <p:txBody>
          <a:bodyPr/>
          <a:lstStyle/>
          <a:p>
            <a:fld id="{A896A80F-E5AD-466E-B87D-D078016882AB}" type="slidenum">
              <a:rPr lang="en-US" smtClean="0">
                <a:solidFill>
                  <a:prstClr val="white">
                    <a:tint val="75000"/>
                  </a:prstClr>
                </a:solidFill>
              </a:rPr>
              <a:pPr/>
              <a:t>1</a:t>
            </a:fld>
            <a:endParaRPr lang="en-US">
              <a:solidFill>
                <a:prstClr val="white">
                  <a:tint val="75000"/>
                </a:prstClr>
              </a:solidFill>
            </a:endParaRPr>
          </a:p>
        </p:txBody>
      </p:sp>
    </p:spTree>
    <p:extLst>
      <p:ext uri="{BB962C8B-B14F-4D97-AF65-F5344CB8AC3E}">
        <p14:creationId xmlns:p14="http://schemas.microsoft.com/office/powerpoint/2010/main" val="778848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 of The Literature</a:t>
            </a:r>
            <a:endParaRPr lang="en-US" dirty="0"/>
          </a:p>
        </p:txBody>
      </p:sp>
      <p:sp>
        <p:nvSpPr>
          <p:cNvPr id="3" name="Content Placeholder 2"/>
          <p:cNvSpPr>
            <a:spLocks noGrp="1"/>
          </p:cNvSpPr>
          <p:nvPr>
            <p:ph idx="1"/>
          </p:nvPr>
        </p:nvSpPr>
        <p:spPr>
          <a:xfrm>
            <a:off x="457200" y="1143001"/>
            <a:ext cx="8229600" cy="5029200"/>
          </a:xfrm>
        </p:spPr>
        <p:txBody>
          <a:bodyPr>
            <a:normAutofit fontScale="77500" lnSpcReduction="20000"/>
          </a:bodyPr>
          <a:lstStyle/>
          <a:p>
            <a:pPr marL="0" indent="0">
              <a:buNone/>
            </a:pPr>
            <a:r>
              <a:rPr lang="en-US" sz="2600" dirty="0" smtClean="0"/>
              <a:t>I draw heavily on two review papers that coauthors and I have written:</a:t>
            </a:r>
          </a:p>
          <a:p>
            <a:r>
              <a:rPr lang="en-US" sz="2600" dirty="0" smtClean="0"/>
              <a:t>“School </a:t>
            </a:r>
            <a:r>
              <a:rPr lang="en-US" sz="2600" dirty="0"/>
              <a:t>Vouchers: A Survey of the Economics </a:t>
            </a:r>
            <a:r>
              <a:rPr lang="en-US" sz="2600" dirty="0" smtClean="0"/>
              <a:t>Literature,” coauthored with Richard Romano and Miguel </a:t>
            </a:r>
            <a:r>
              <a:rPr lang="en-US" sz="2600" dirty="0" err="1" smtClean="0"/>
              <a:t>Urquiola</a:t>
            </a:r>
            <a:r>
              <a:rPr lang="en-US" sz="2600" dirty="0" smtClean="0"/>
              <a:t>, under revision for </a:t>
            </a:r>
            <a:r>
              <a:rPr lang="en-US" sz="2600" i="1" dirty="0" smtClean="0"/>
              <a:t>JEL</a:t>
            </a:r>
            <a:r>
              <a:rPr lang="en-US" sz="2600" dirty="0" smtClean="0"/>
              <a:t>.</a:t>
            </a:r>
          </a:p>
          <a:p>
            <a:r>
              <a:rPr lang="en-US" sz="2600" dirty="0" smtClean="0"/>
              <a:t>“Charter </a:t>
            </a:r>
            <a:r>
              <a:rPr lang="en-US" sz="2600" dirty="0"/>
              <a:t>Schools: A Survey of Research on Their Characteristics and </a:t>
            </a:r>
            <a:r>
              <a:rPr lang="en-US" sz="2600" dirty="0" smtClean="0"/>
              <a:t>Effectiveness,” coauthored with Richard Romano and Ron Zimmer, written for Handbook of Economics of Education.</a:t>
            </a:r>
          </a:p>
          <a:p>
            <a:pPr marL="0" indent="0">
              <a:buNone/>
            </a:pPr>
            <a:r>
              <a:rPr lang="en-US" sz="2600" dirty="0" smtClean="0"/>
              <a:t>In addition, I draw on a review of theory of educational vouchers coauthored with Richard Romano:</a:t>
            </a:r>
          </a:p>
          <a:p>
            <a:r>
              <a:rPr lang="en-US" sz="2600" dirty="0" smtClean="0"/>
              <a:t>“Economic </a:t>
            </a:r>
            <a:r>
              <a:rPr lang="en-US" sz="2600" dirty="0"/>
              <a:t>Modeling </a:t>
            </a:r>
            <a:r>
              <a:rPr lang="en-US" sz="2600" dirty="0" smtClean="0"/>
              <a:t>and Analysis </a:t>
            </a:r>
            <a:r>
              <a:rPr lang="en-US" sz="2600" dirty="0"/>
              <a:t>of </a:t>
            </a:r>
            <a:r>
              <a:rPr lang="en-US" sz="2600" dirty="0" smtClean="0"/>
              <a:t>Educational Vouchers,” </a:t>
            </a:r>
            <a:r>
              <a:rPr lang="en-US" sz="2600" i="1" dirty="0" smtClean="0"/>
              <a:t>Annual Review of Economics</a:t>
            </a:r>
            <a:r>
              <a:rPr lang="en-US" sz="2600" dirty="0" smtClean="0"/>
              <a:t> </a:t>
            </a:r>
            <a:r>
              <a:rPr lang="en-US" sz="2600" dirty="0"/>
              <a:t>2012. 4:15.1–15.25</a:t>
            </a:r>
            <a:endParaRPr lang="en-US" sz="2600" dirty="0" smtClean="0"/>
          </a:p>
          <a:p>
            <a:pPr marL="0" indent="0">
              <a:buNone/>
            </a:pPr>
            <a:r>
              <a:rPr lang="en-US" sz="2600" dirty="0"/>
              <a:t>It is impossible to cite all of the </a:t>
            </a:r>
            <a:r>
              <a:rPr lang="en-US" sz="2600" dirty="0" smtClean="0"/>
              <a:t>valuable contributions </a:t>
            </a:r>
            <a:r>
              <a:rPr lang="en-US" sz="2600" dirty="0"/>
              <a:t>to the literature that </a:t>
            </a:r>
            <a:r>
              <a:rPr lang="en-US" sz="2600" dirty="0" smtClean="0"/>
              <a:t>have advanced research in the areas I discuss.</a:t>
            </a:r>
          </a:p>
          <a:p>
            <a:r>
              <a:rPr lang="en-US" sz="2600" dirty="0" smtClean="0"/>
              <a:t>I provide citations when I refer to individual contributions, with associated references provided at the end of the slides. </a:t>
            </a:r>
          </a:p>
          <a:p>
            <a:r>
              <a:rPr lang="en-US" sz="2600" dirty="0" smtClean="0"/>
              <a:t>The three review papers above provide extensive citations to other contributions to the literature .</a:t>
            </a:r>
            <a:endParaRPr lang="en-US" sz="2600" dirty="0"/>
          </a:p>
          <a:p>
            <a:endParaRPr lang="en-US" dirty="0"/>
          </a:p>
        </p:txBody>
      </p:sp>
      <p:sp>
        <p:nvSpPr>
          <p:cNvPr id="4" name="TextBox 3"/>
          <p:cNvSpPr txBox="1"/>
          <p:nvPr/>
        </p:nvSpPr>
        <p:spPr>
          <a:xfrm>
            <a:off x="3505200" y="5997918"/>
            <a:ext cx="5358326" cy="461665"/>
          </a:xfrm>
          <a:prstGeom prst="rect">
            <a:avLst/>
          </a:prstGeom>
          <a:noFill/>
        </p:spPr>
        <p:txBody>
          <a:bodyPr wrap="none" rtlCol="0">
            <a:spAutoFit/>
          </a:bodyPr>
          <a:lstStyle/>
          <a:p>
            <a:r>
              <a:rPr lang="en-US" sz="2400" b="1" dirty="0" smtClean="0">
                <a:solidFill>
                  <a:srgbClr val="C00000"/>
                </a:solidFill>
                <a:hlinkClick r:id="rId2" action="ppaction://hlinksldjump"/>
              </a:rPr>
              <a:t>Click Here to Return to Table of Contents</a:t>
            </a:r>
            <a:endParaRPr lang="en-US" sz="2400" b="1" dirty="0">
              <a:solidFill>
                <a:srgbClr val="C00000"/>
              </a:solidFill>
            </a:endParaRPr>
          </a:p>
        </p:txBody>
      </p:sp>
      <p:sp>
        <p:nvSpPr>
          <p:cNvPr id="5" name="Slide Number Placeholder 4"/>
          <p:cNvSpPr>
            <a:spLocks noGrp="1"/>
          </p:cNvSpPr>
          <p:nvPr>
            <p:ph type="sldNum" sz="quarter" idx="12"/>
          </p:nvPr>
        </p:nvSpPr>
        <p:spPr/>
        <p:txBody>
          <a:bodyPr/>
          <a:lstStyle/>
          <a:p>
            <a:fld id="{A896A80F-E5AD-466E-B87D-D078016882AB}" type="slidenum">
              <a:rPr lang="en-US" smtClean="0">
                <a:solidFill>
                  <a:prstClr val="white">
                    <a:tint val="75000"/>
                  </a:prstClr>
                </a:solidFill>
              </a:rPr>
              <a:pPr/>
              <a:t>10</a:t>
            </a:fld>
            <a:endParaRPr lang="en-US">
              <a:solidFill>
                <a:prstClr val="white">
                  <a:tint val="75000"/>
                </a:prstClr>
              </a:solidFill>
            </a:endParaRPr>
          </a:p>
        </p:txBody>
      </p:sp>
    </p:spTree>
    <p:extLst>
      <p:ext uri="{BB962C8B-B14F-4D97-AF65-F5344CB8AC3E}">
        <p14:creationId xmlns:p14="http://schemas.microsoft.com/office/powerpoint/2010/main" val="250054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
            </a:r>
            <a:br>
              <a:rPr lang="en-US" dirty="0" smtClean="0"/>
            </a:br>
            <a:r>
              <a:rPr lang="en-US" dirty="0" smtClean="0"/>
              <a:t>The Michigan Reform and Stratification</a:t>
            </a:r>
            <a:br>
              <a:rPr lang="en-US" dirty="0" smtClean="0"/>
            </a:br>
            <a:endParaRPr lang="en-US" dirty="0"/>
          </a:p>
        </p:txBody>
      </p:sp>
      <p:sp>
        <p:nvSpPr>
          <p:cNvPr id="3" name="Text Placeholder 2"/>
          <p:cNvSpPr>
            <a:spLocks noGrp="1"/>
          </p:cNvSpPr>
          <p:nvPr>
            <p:ph type="body" idx="1"/>
          </p:nvPr>
        </p:nvSpPr>
        <p:spPr>
          <a:xfrm>
            <a:off x="457200" y="838200"/>
            <a:ext cx="8229600" cy="5715000"/>
          </a:xfrm>
        </p:spPr>
        <p:txBody>
          <a:bodyPr>
            <a:noAutofit/>
          </a:bodyPr>
          <a:lstStyle/>
          <a:p>
            <a:r>
              <a:rPr lang="en-US" sz="2000" dirty="0" smtClean="0"/>
              <a:t>Chakrabarti and Roy (</a:t>
            </a:r>
            <a:r>
              <a:rPr lang="en-US" sz="2000" dirty="0" err="1" smtClean="0"/>
              <a:t>JPubE</a:t>
            </a:r>
            <a:r>
              <a:rPr lang="en-US" sz="2000" dirty="0" smtClean="0"/>
              <a:t>, forthcoming) investigate effects of the reform on stratification, before (1990-1994) and after (1995-2001) the reform.</a:t>
            </a:r>
          </a:p>
          <a:p>
            <a:r>
              <a:rPr lang="en-US" sz="2000" dirty="0" smtClean="0"/>
              <a:t>Comparing the highest-spending quintile of districts to the lowest-spending quintile they find the reform narrowed the spending gap from $2,400 to $1,600.</a:t>
            </a:r>
          </a:p>
          <a:p>
            <a:r>
              <a:rPr lang="en-US" sz="2000" dirty="0" smtClean="0"/>
              <a:t>By several SES measures, they find some improvement in low- relative to high-spending districts. For example:</a:t>
            </a:r>
          </a:p>
          <a:p>
            <a:pPr lvl="1"/>
            <a:r>
              <a:rPr lang="en-US" sz="2000" dirty="0"/>
              <a:t>The gap in median incomes remained unchanged whereas the gap was growing prior to reform.</a:t>
            </a:r>
          </a:p>
          <a:p>
            <a:pPr lvl="1"/>
            <a:r>
              <a:rPr lang="en-US" sz="2000" dirty="0" smtClean="0"/>
              <a:t>The gap in percent on public assistance dropped from 3.3% to 1.6%</a:t>
            </a:r>
          </a:p>
          <a:p>
            <a:pPr lvl="1"/>
            <a:r>
              <a:rPr lang="en-US" sz="2000" dirty="0" smtClean="0"/>
              <a:t>Difference in rate of growth in housing values narrowed, but growth continued to be higher in high spending districts.</a:t>
            </a:r>
          </a:p>
          <a:p>
            <a:pPr lvl="1"/>
            <a:r>
              <a:rPr lang="en-US" sz="2000" dirty="0" smtClean="0"/>
              <a:t>Equalization will improve achievement in lower income districts.</a:t>
            </a:r>
          </a:p>
          <a:p>
            <a:r>
              <a:rPr lang="en-US" sz="2000" dirty="0" smtClean="0"/>
              <a:t>These findings confirm expectations from previous slides that spending equalization will lead to some modest reduction in income differences across districts, but will preserve the previous hierarchy across districts.</a:t>
            </a:r>
            <a:endParaRPr lang="en-US" sz="2000" dirty="0"/>
          </a:p>
        </p:txBody>
      </p:sp>
      <p:sp>
        <p:nvSpPr>
          <p:cNvPr id="4" name="Slide Number Placeholder 3"/>
          <p:cNvSpPr>
            <a:spLocks noGrp="1"/>
          </p:cNvSpPr>
          <p:nvPr>
            <p:ph type="sldNum" sz="quarter" idx="12"/>
          </p:nvPr>
        </p:nvSpPr>
        <p:spPr/>
        <p:txBody>
          <a:bodyPr/>
          <a:lstStyle/>
          <a:p>
            <a:fld id="{B8A21466-763E-481D-98B7-F9461CC5F430}" type="slidenum">
              <a:rPr lang="en-US" smtClean="0">
                <a:solidFill>
                  <a:prstClr val="black">
                    <a:tint val="75000"/>
                  </a:prstClr>
                </a:solidFill>
              </a:rPr>
              <a:pPr/>
              <a:t>100</a:t>
            </a:fld>
            <a:endParaRPr lang="en-US">
              <a:solidFill>
                <a:prstClr val="black">
                  <a:tint val="75000"/>
                </a:prstClr>
              </a:solidFill>
            </a:endParaRPr>
          </a:p>
        </p:txBody>
      </p:sp>
    </p:spTree>
    <p:extLst>
      <p:ext uri="{BB962C8B-B14F-4D97-AF65-F5344CB8AC3E}">
        <p14:creationId xmlns:p14="http://schemas.microsoft.com/office/powerpoint/2010/main" val="307259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Michigan Reform and Achievement</a:t>
            </a:r>
            <a:endParaRPr lang="en-US" sz="3600" dirty="0"/>
          </a:p>
        </p:txBody>
      </p:sp>
      <p:sp>
        <p:nvSpPr>
          <p:cNvPr id="3" name="Text Placeholder 2"/>
          <p:cNvSpPr>
            <a:spLocks noGrp="1"/>
          </p:cNvSpPr>
          <p:nvPr>
            <p:ph type="body" idx="1"/>
          </p:nvPr>
        </p:nvSpPr>
        <p:spPr/>
        <p:txBody>
          <a:bodyPr>
            <a:normAutofit fontScale="92500" lnSpcReduction="20000"/>
          </a:bodyPr>
          <a:lstStyle/>
          <a:p>
            <a:r>
              <a:rPr lang="en-US" dirty="0" smtClean="0"/>
              <a:t>Roy (2011) studied effects of the Michigan reform on achievement.</a:t>
            </a:r>
          </a:p>
          <a:p>
            <a:r>
              <a:rPr lang="en-US" dirty="0" smtClean="0"/>
              <a:t>She found modest but generally significant </a:t>
            </a:r>
            <a:r>
              <a:rPr lang="en-US" dirty="0"/>
              <a:t>positive </a:t>
            </a:r>
            <a:r>
              <a:rPr lang="en-US" dirty="0" smtClean="0"/>
              <a:t>effects on </a:t>
            </a:r>
            <a:r>
              <a:rPr lang="en-US" dirty="0"/>
              <a:t>student </a:t>
            </a:r>
            <a:r>
              <a:rPr lang="en-US" dirty="0" smtClean="0"/>
              <a:t>scores on state tests in </a:t>
            </a:r>
            <a:r>
              <a:rPr lang="en-US" dirty="0"/>
              <a:t>the lowest-spending </a:t>
            </a:r>
            <a:r>
              <a:rPr lang="en-US" dirty="0" smtClean="0"/>
              <a:t>districts. Estimated impact of a $500 spending increase:</a:t>
            </a:r>
          </a:p>
          <a:p>
            <a:pPr lvl="1"/>
            <a:r>
              <a:rPr lang="en-US" dirty="0" smtClean="0"/>
              <a:t>Between 3 </a:t>
            </a:r>
            <a:r>
              <a:rPr lang="en-US" dirty="0"/>
              <a:t>and 4 percentage points </a:t>
            </a:r>
            <a:r>
              <a:rPr lang="en-US" dirty="0" smtClean="0"/>
              <a:t>in fourth-grade math </a:t>
            </a:r>
            <a:r>
              <a:rPr lang="en-US" dirty="0"/>
              <a:t>pass </a:t>
            </a:r>
            <a:r>
              <a:rPr lang="en-US" dirty="0" smtClean="0"/>
              <a:t>rates. </a:t>
            </a:r>
          </a:p>
          <a:p>
            <a:pPr lvl="1"/>
            <a:r>
              <a:rPr lang="en-US" dirty="0" smtClean="0"/>
              <a:t>Between 1 and 3 percentage point gain for reading</a:t>
            </a:r>
          </a:p>
          <a:p>
            <a:pPr lvl="1"/>
            <a:r>
              <a:rPr lang="en-US" dirty="0" smtClean="0"/>
              <a:t>No improvement in low-spending </a:t>
            </a:r>
            <a:r>
              <a:rPr lang="en-US" dirty="0"/>
              <a:t>districts either in rates </a:t>
            </a:r>
            <a:r>
              <a:rPr lang="en-US" dirty="0" smtClean="0"/>
              <a:t>of taking </a:t>
            </a:r>
            <a:r>
              <a:rPr lang="en-US" dirty="0"/>
              <a:t>the ACT or in ACT </a:t>
            </a:r>
            <a:r>
              <a:rPr lang="en-US" dirty="0" smtClean="0"/>
              <a:t>performance.</a:t>
            </a:r>
            <a:endParaRPr lang="en-US" dirty="0"/>
          </a:p>
        </p:txBody>
      </p:sp>
      <p:sp>
        <p:nvSpPr>
          <p:cNvPr id="4" name="Slide Number Placeholder 3"/>
          <p:cNvSpPr>
            <a:spLocks noGrp="1"/>
          </p:cNvSpPr>
          <p:nvPr>
            <p:ph type="sldNum" sz="quarter" idx="12"/>
          </p:nvPr>
        </p:nvSpPr>
        <p:spPr/>
        <p:txBody>
          <a:bodyPr/>
          <a:lstStyle/>
          <a:p>
            <a:fld id="{B8A21466-763E-481D-98B7-F9461CC5F430}" type="slidenum">
              <a:rPr lang="en-US" smtClean="0">
                <a:solidFill>
                  <a:prstClr val="black">
                    <a:tint val="75000"/>
                  </a:prstClr>
                </a:solidFill>
              </a:rPr>
              <a:pPr/>
              <a:t>101</a:t>
            </a:fld>
            <a:endParaRPr lang="en-US">
              <a:solidFill>
                <a:prstClr val="black">
                  <a:tint val="75000"/>
                </a:prstClr>
              </a:solidFill>
            </a:endParaRPr>
          </a:p>
        </p:txBody>
      </p:sp>
    </p:spTree>
    <p:extLst>
      <p:ext uri="{BB962C8B-B14F-4D97-AF65-F5344CB8AC3E}">
        <p14:creationId xmlns:p14="http://schemas.microsoft.com/office/powerpoint/2010/main" val="228120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Michigan Reform and </a:t>
            </a:r>
            <a:r>
              <a:rPr lang="en-US" dirty="0" smtClean="0"/>
              <a:t>Attainment</a:t>
            </a:r>
            <a:endParaRPr lang="en-US" dirty="0"/>
          </a:p>
        </p:txBody>
      </p:sp>
      <p:sp>
        <p:nvSpPr>
          <p:cNvPr id="3" name="Content Placeholder 2"/>
          <p:cNvSpPr>
            <a:spLocks noGrp="1"/>
          </p:cNvSpPr>
          <p:nvPr>
            <p:ph idx="1"/>
          </p:nvPr>
        </p:nvSpPr>
        <p:spPr>
          <a:xfrm>
            <a:off x="457200" y="1295400"/>
            <a:ext cx="8229600" cy="4830763"/>
          </a:xfrm>
        </p:spPr>
        <p:txBody>
          <a:bodyPr>
            <a:normAutofit fontScale="85000" lnSpcReduction="20000"/>
          </a:bodyPr>
          <a:lstStyle/>
          <a:p>
            <a:pPr marL="0" indent="0">
              <a:buNone/>
            </a:pPr>
            <a:r>
              <a:rPr lang="en-US" dirty="0" smtClean="0"/>
              <a:t>Joshua Hyman (2014) studies effects on high school graduation and college entry.</a:t>
            </a:r>
          </a:p>
          <a:p>
            <a:r>
              <a:rPr lang="en-US" dirty="0"/>
              <a:t>Student-level panel </a:t>
            </a:r>
            <a:r>
              <a:rPr lang="en-US" dirty="0" smtClean="0"/>
              <a:t>data following students from primary school to outcomes for high school graduation and college entry.</a:t>
            </a:r>
          </a:p>
          <a:p>
            <a:r>
              <a:rPr lang="en-US" dirty="0" smtClean="0"/>
              <a:t>Controls </a:t>
            </a:r>
            <a:r>
              <a:rPr lang="en-US" dirty="0"/>
              <a:t>for </a:t>
            </a:r>
            <a:r>
              <a:rPr lang="en-US" dirty="0" smtClean="0"/>
              <a:t>a students’ </a:t>
            </a:r>
            <a:r>
              <a:rPr lang="en-US" dirty="0"/>
              <a:t>standardized test scores prior to the spending </a:t>
            </a:r>
            <a:r>
              <a:rPr lang="en-US" dirty="0" smtClean="0"/>
              <a:t>increases.</a:t>
            </a:r>
          </a:p>
          <a:p>
            <a:pPr marL="0" indent="0">
              <a:buNone/>
            </a:pPr>
            <a:r>
              <a:rPr lang="en-US" dirty="0" smtClean="0"/>
              <a:t>Focusing on the lowest-spending half of districts, he estimates:</a:t>
            </a:r>
          </a:p>
          <a:p>
            <a:r>
              <a:rPr lang="en-US" dirty="0" smtClean="0"/>
              <a:t>An additional $1,000 of spending in grades 4 through 7 led </a:t>
            </a:r>
            <a:r>
              <a:rPr lang="en-US" dirty="0"/>
              <a:t>to increases in rates of </a:t>
            </a:r>
            <a:r>
              <a:rPr lang="en-US" dirty="0" smtClean="0"/>
              <a:t>high school graduation and college </a:t>
            </a:r>
            <a:r>
              <a:rPr lang="en-US" dirty="0"/>
              <a:t>entry </a:t>
            </a:r>
            <a:r>
              <a:rPr lang="en-US" dirty="0" smtClean="0"/>
              <a:t>of 2.5 and 3.9 percentage points respectively.</a:t>
            </a:r>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102</a:t>
            </a:fld>
            <a:endParaRPr lang="en-US">
              <a:solidFill>
                <a:prstClr val="white">
                  <a:tint val="75000"/>
                </a:prstClr>
              </a:solidFill>
            </a:endParaRPr>
          </a:p>
        </p:txBody>
      </p:sp>
    </p:spTree>
    <p:extLst>
      <p:ext uri="{BB962C8B-B14F-4D97-AF65-F5344CB8AC3E}">
        <p14:creationId xmlns:p14="http://schemas.microsoft.com/office/powerpoint/2010/main" val="269488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Michigan Experience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Overall, the findings of empirical research to date conform with expectations:</a:t>
            </a:r>
          </a:p>
          <a:p>
            <a:r>
              <a:rPr lang="en-US" dirty="0" smtClean="0"/>
              <a:t>Increasing expenditures in low-income communities modestly reduced SES stratification.</a:t>
            </a:r>
          </a:p>
          <a:p>
            <a:r>
              <a:rPr lang="en-US" dirty="0" smtClean="0"/>
              <a:t>Increasing expenditures resulted in some gains in achievement and attainment.</a:t>
            </a:r>
          </a:p>
          <a:p>
            <a:pPr marL="0" indent="0">
              <a:buNone/>
            </a:pPr>
            <a:r>
              <a:rPr lang="en-US" dirty="0" smtClean="0"/>
              <a:t>Money makes a difference, but not as much as we would like.</a:t>
            </a:r>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103</a:t>
            </a:fld>
            <a:endParaRPr lang="en-US">
              <a:solidFill>
                <a:prstClr val="white">
                  <a:tint val="75000"/>
                </a:prstClr>
              </a:solidFill>
            </a:endParaRPr>
          </a:p>
        </p:txBody>
      </p:sp>
    </p:spTree>
    <p:extLst>
      <p:ext uri="{BB962C8B-B14F-4D97-AF65-F5344CB8AC3E}">
        <p14:creationId xmlns:p14="http://schemas.microsoft.com/office/powerpoint/2010/main" val="177780948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idx="1"/>
          </p:nvPr>
        </p:nvSpPr>
        <p:spPr/>
        <p:txBody>
          <a:bodyPr>
            <a:normAutofit fontScale="77500" lnSpcReduction="20000"/>
          </a:bodyPr>
          <a:lstStyle/>
          <a:p>
            <a:pPr marL="0" indent="0">
              <a:buNone/>
            </a:pPr>
            <a:r>
              <a:rPr lang="en-US" dirty="0" smtClean="0"/>
              <a:t>New forms of choice (charters and vouchers) have yet to prove themselves.</a:t>
            </a:r>
          </a:p>
          <a:p>
            <a:r>
              <a:rPr lang="en-US" dirty="0" smtClean="0"/>
              <a:t>Little evidence overall of substantial effects on achievement.</a:t>
            </a:r>
          </a:p>
          <a:p>
            <a:r>
              <a:rPr lang="en-US" dirty="0" smtClean="0"/>
              <a:t>Recent evidence on high school completion and college attendance give some encouragement, but more evidence is needed.</a:t>
            </a:r>
          </a:p>
          <a:p>
            <a:pPr marL="0" indent="0">
              <a:buNone/>
            </a:pPr>
            <a:r>
              <a:rPr lang="en-US" dirty="0" smtClean="0"/>
              <a:t>Traditional choice across districts (voting with feet) likely leads to inefficiencies, but:</a:t>
            </a:r>
          </a:p>
          <a:p>
            <a:r>
              <a:rPr lang="en-US" dirty="0" smtClean="0"/>
              <a:t>There are reasons to believe that expenditure equalization reduces inefficiencies of decentralization.</a:t>
            </a:r>
          </a:p>
          <a:p>
            <a:r>
              <a:rPr lang="en-US" dirty="0" smtClean="0"/>
              <a:t>This suggests that recent trend to expenditure equalization within states is enhancing both equity and efficiency!</a:t>
            </a:r>
            <a:endParaRPr lang="en-US" dirty="0"/>
          </a:p>
        </p:txBody>
      </p:sp>
      <p:sp>
        <p:nvSpPr>
          <p:cNvPr id="4" name="TextBox 3"/>
          <p:cNvSpPr txBox="1"/>
          <p:nvPr/>
        </p:nvSpPr>
        <p:spPr>
          <a:xfrm>
            <a:off x="3505200" y="5997918"/>
            <a:ext cx="5358326" cy="461665"/>
          </a:xfrm>
          <a:prstGeom prst="rect">
            <a:avLst/>
          </a:prstGeom>
          <a:noFill/>
        </p:spPr>
        <p:txBody>
          <a:bodyPr wrap="none" rtlCol="0">
            <a:spAutoFit/>
          </a:bodyPr>
          <a:lstStyle/>
          <a:p>
            <a:r>
              <a:rPr lang="en-US" sz="2400" b="1" dirty="0" smtClean="0">
                <a:solidFill>
                  <a:srgbClr val="C00000"/>
                </a:solidFill>
                <a:hlinkClick r:id="rId2" action="ppaction://hlinksldjump"/>
              </a:rPr>
              <a:t>Click Here to Return to Table of Contents</a:t>
            </a:r>
            <a:endParaRPr lang="en-US" sz="2400" b="1" dirty="0">
              <a:solidFill>
                <a:srgbClr val="C00000"/>
              </a:solidFill>
            </a:endParaRPr>
          </a:p>
        </p:txBody>
      </p:sp>
      <p:sp>
        <p:nvSpPr>
          <p:cNvPr id="5" name="Slide Number Placeholder 4"/>
          <p:cNvSpPr>
            <a:spLocks noGrp="1"/>
          </p:cNvSpPr>
          <p:nvPr>
            <p:ph type="sldNum" sz="quarter" idx="12"/>
          </p:nvPr>
        </p:nvSpPr>
        <p:spPr/>
        <p:txBody>
          <a:bodyPr/>
          <a:lstStyle/>
          <a:p>
            <a:fld id="{B8A21466-763E-481D-98B7-F9461CC5F430}" type="slidenum">
              <a:rPr lang="en-US" smtClean="0">
                <a:solidFill>
                  <a:prstClr val="black">
                    <a:tint val="75000"/>
                  </a:prstClr>
                </a:solidFill>
              </a:rPr>
              <a:pPr/>
              <a:t>104</a:t>
            </a:fld>
            <a:endParaRPr lang="en-US">
              <a:solidFill>
                <a:prstClr val="black">
                  <a:tint val="75000"/>
                </a:prstClr>
              </a:solidFill>
            </a:endParaRPr>
          </a:p>
        </p:txBody>
      </p:sp>
    </p:spTree>
    <p:extLst>
      <p:ext uri="{BB962C8B-B14F-4D97-AF65-F5344CB8AC3E}">
        <p14:creationId xmlns:p14="http://schemas.microsoft.com/office/powerpoint/2010/main" val="47852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a:bodyPr>
          <a:lstStyle/>
          <a:p>
            <a:pPr marL="0" indent="0" algn="ctr">
              <a:buNone/>
            </a:pPr>
            <a:endParaRPr lang="en-US" sz="5000" dirty="0" smtClean="0"/>
          </a:p>
          <a:p>
            <a:pPr marL="0" indent="0" algn="ctr">
              <a:buNone/>
            </a:pPr>
            <a:r>
              <a:rPr lang="en-US" sz="5000" dirty="0" smtClean="0"/>
              <a:t>Thank You For Being Here!</a:t>
            </a:r>
            <a:endParaRPr lang="en-US" sz="5000" dirty="0"/>
          </a:p>
        </p:txBody>
      </p:sp>
      <p:sp>
        <p:nvSpPr>
          <p:cNvPr id="4" name="Slide Number Placeholder 3"/>
          <p:cNvSpPr>
            <a:spLocks noGrp="1"/>
          </p:cNvSpPr>
          <p:nvPr>
            <p:ph type="sldNum" sz="quarter" idx="12"/>
          </p:nvPr>
        </p:nvSpPr>
        <p:spPr/>
        <p:txBody>
          <a:bodyPr/>
          <a:lstStyle/>
          <a:p>
            <a:fld id="{B8A21466-763E-481D-98B7-F9461CC5F430}" type="slidenum">
              <a:rPr lang="en-US" smtClean="0">
                <a:solidFill>
                  <a:prstClr val="black">
                    <a:tint val="75000"/>
                  </a:prstClr>
                </a:solidFill>
              </a:rPr>
              <a:pPr/>
              <a:t>105</a:t>
            </a:fld>
            <a:endParaRPr lang="en-US">
              <a:solidFill>
                <a:prstClr val="black">
                  <a:tint val="75000"/>
                </a:prstClr>
              </a:solidFill>
            </a:endParaRPr>
          </a:p>
        </p:txBody>
      </p:sp>
    </p:spTree>
    <p:extLst>
      <p:ext uri="{BB962C8B-B14F-4D97-AF65-F5344CB8AC3E}">
        <p14:creationId xmlns:p14="http://schemas.microsoft.com/office/powerpoint/2010/main" val="183322487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fontScale="90000"/>
          </a:bodyPr>
          <a:lstStyle/>
          <a:p>
            <a:pPr algn="l"/>
            <a:r>
              <a:rPr lang="en-US" sz="1300" dirty="0" smtClean="0"/>
              <a:t/>
            </a:r>
            <a:br>
              <a:rPr lang="en-US" sz="1300" dirty="0" smtClean="0"/>
            </a:br>
            <a:r>
              <a:rPr lang="en-US" sz="1300" dirty="0" smtClean="0"/>
              <a:t/>
            </a:r>
            <a:br>
              <a:rPr lang="en-US" sz="1300" dirty="0" smtClean="0"/>
            </a:br>
            <a:r>
              <a:rPr lang="en-US" sz="1300" dirty="0" smtClean="0"/>
              <a:t/>
            </a:r>
            <a:br>
              <a:rPr lang="en-US" sz="1300" dirty="0" smtClean="0"/>
            </a:br>
            <a:r>
              <a:rPr lang="en-US" sz="1300" dirty="0" smtClean="0"/>
              <a:t/>
            </a:r>
            <a:br>
              <a:rPr lang="en-US" sz="1300" dirty="0" smtClean="0"/>
            </a:br>
            <a:r>
              <a:rPr lang="en-US" sz="1300" dirty="0" smtClean="0"/>
              <a:t/>
            </a:r>
            <a:br>
              <a:rPr lang="en-US" sz="1300" dirty="0" smtClean="0"/>
            </a:br>
            <a:r>
              <a:rPr lang="en-US" sz="1300" dirty="0" smtClean="0"/>
              <a:t/>
            </a:r>
            <a:br>
              <a:rPr lang="en-US" sz="1300" dirty="0" smtClean="0"/>
            </a:br>
            <a:r>
              <a:rPr lang="en-US" sz="1300" dirty="0" smtClean="0"/>
              <a:t/>
            </a:r>
            <a:br>
              <a:rPr lang="en-US" sz="1300" dirty="0" smtClean="0"/>
            </a:br>
            <a:r>
              <a:rPr lang="en-US" sz="1300" dirty="0" smtClean="0"/>
              <a:t/>
            </a:r>
            <a:br>
              <a:rPr lang="en-US" sz="1300" dirty="0" smtClean="0"/>
            </a:br>
            <a:r>
              <a:rPr lang="en-US" sz="1300" dirty="0" smtClean="0"/>
              <a:t>                                                                                                         </a:t>
            </a:r>
            <a:br>
              <a:rPr lang="en-US" sz="1300" dirty="0" smtClean="0"/>
            </a:br>
            <a:r>
              <a:rPr lang="en-US" sz="1300" dirty="0"/>
              <a:t/>
            </a:r>
            <a:br>
              <a:rPr lang="en-US" sz="1300" dirty="0"/>
            </a:br>
            <a:r>
              <a:rPr lang="en-US" sz="1300" dirty="0" smtClean="0"/>
              <a:t/>
            </a:r>
            <a:br>
              <a:rPr lang="en-US" sz="1300" dirty="0" smtClean="0"/>
            </a:br>
            <a:r>
              <a:rPr lang="en-US" sz="1300" dirty="0" smtClean="0"/>
              <a:t>                                                                                                            </a:t>
            </a:r>
            <a:r>
              <a:rPr lang="en-US" sz="1600" dirty="0" smtClean="0"/>
              <a:t>References</a:t>
            </a:r>
            <a:br>
              <a:rPr lang="en-US" sz="1600" dirty="0" smtClean="0"/>
            </a:br>
            <a:r>
              <a:rPr lang="en-US" sz="1300" dirty="0" smtClean="0"/>
              <a:t/>
            </a:r>
            <a:br>
              <a:rPr lang="en-US" sz="1300" dirty="0" smtClean="0"/>
            </a:br>
            <a:r>
              <a:rPr lang="en-US" sz="1200" dirty="0" smtClean="0"/>
              <a:t>Abdulkadiroglu, A., </a:t>
            </a:r>
            <a:r>
              <a:rPr lang="en-US" sz="1200" dirty="0" err="1" smtClean="0"/>
              <a:t>Sönmez</a:t>
            </a:r>
            <a:r>
              <a:rPr lang="en-US" sz="1200" dirty="0" smtClean="0"/>
              <a:t>, T. “School Choice: A Mechanism Design </a:t>
            </a:r>
            <a:r>
              <a:rPr lang="en-US" sz="1200" dirty="0"/>
              <a:t>Approach</a:t>
            </a:r>
            <a:r>
              <a:rPr lang="en-US" sz="1200" dirty="0" smtClean="0"/>
              <a:t>,“ American </a:t>
            </a:r>
            <a:r>
              <a:rPr lang="en-US" sz="1200" dirty="0"/>
              <a:t>Economic Review, Volume 93, Number 3, 1 June 2003, pp. 729-747(19)</a:t>
            </a:r>
            <a:br>
              <a:rPr lang="en-US" sz="1200" dirty="0"/>
            </a:br>
            <a:r>
              <a:rPr lang="en-US" sz="1200" dirty="0" smtClean="0"/>
              <a:t/>
            </a:r>
            <a:br>
              <a:rPr lang="en-US" sz="1200" dirty="0" smtClean="0"/>
            </a:br>
            <a:r>
              <a:rPr lang="en-US" sz="1200" dirty="0" smtClean="0"/>
              <a:t>Abdulkadiroglu, A., Pathak, Roth, A.,"</a:t>
            </a:r>
            <a:r>
              <a:rPr lang="en-US" sz="1200" dirty="0" err="1" smtClean="0"/>
              <a:t>Strategy-proofness</a:t>
            </a:r>
            <a:r>
              <a:rPr lang="en-US" sz="1200" dirty="0" smtClean="0"/>
              <a:t> versus Efficiency in Matching with Indifferences: Redesigning the NYC High School Match," American Economic Review 41 (5), 2010.</a:t>
            </a:r>
            <a:br>
              <a:rPr lang="en-US" sz="1200" dirty="0" smtClean="0"/>
            </a:br>
            <a:r>
              <a:rPr lang="en-US" sz="1200" dirty="0" smtClean="0"/>
              <a:t/>
            </a:r>
            <a:br>
              <a:rPr lang="en-US" sz="1200" dirty="0" smtClean="0"/>
            </a:br>
            <a:r>
              <a:rPr lang="en-US" sz="1200" dirty="0" err="1" smtClean="0"/>
              <a:t>Abdulkadiroğlu</a:t>
            </a:r>
            <a:r>
              <a:rPr lang="en-US" sz="1200" dirty="0" smtClean="0"/>
              <a:t>, A., Angrist, J. D., </a:t>
            </a:r>
            <a:r>
              <a:rPr lang="en-US" sz="1200" dirty="0" err="1" smtClean="0"/>
              <a:t>Dynarski</a:t>
            </a:r>
            <a:r>
              <a:rPr lang="en-US" sz="1200" dirty="0" smtClean="0"/>
              <a:t>, S. M., Kane, T. J., &amp; Pathak, P. A. (2011). Accountability and flexibility in public schools: Evidence from Boston's charters and pilots. </a:t>
            </a:r>
            <a:r>
              <a:rPr lang="en-US" sz="1200" i="1" dirty="0" smtClean="0"/>
              <a:t>The Quarterly Journal of Economics, 126</a:t>
            </a:r>
            <a:r>
              <a:rPr lang="en-US" sz="1200" dirty="0" smtClean="0"/>
              <a:t>(2), 699-748.</a:t>
            </a:r>
            <a:br>
              <a:rPr lang="en-US" sz="1200" dirty="0" smtClean="0"/>
            </a:br>
            <a:r>
              <a:rPr lang="en-US" sz="1200" dirty="0" smtClean="0"/>
              <a:t/>
            </a:r>
            <a:br>
              <a:rPr lang="en-US" sz="1200" dirty="0" smtClean="0"/>
            </a:br>
            <a:r>
              <a:rPr lang="en-US" sz="1200" dirty="0" smtClean="0"/>
              <a:t>Angrist, J. D., Pathak, P. A., &amp; Walters, C. R. (2013). Explaining charter school effectiveness. </a:t>
            </a:r>
            <a:r>
              <a:rPr lang="en-US" sz="1200" i="1" dirty="0" smtClean="0"/>
              <a:t>American Economic Journal:  Applied Economics</a:t>
            </a:r>
            <a:r>
              <a:rPr lang="en-US" sz="1200" dirty="0" smtClean="0"/>
              <a:t>. 5(4):  1-27.  </a:t>
            </a:r>
            <a:br>
              <a:rPr lang="en-US" sz="1200" dirty="0" smtClean="0"/>
            </a:br>
            <a:r>
              <a:rPr lang="en-US" sz="1200" dirty="0" smtClean="0"/>
              <a:t/>
            </a:r>
            <a:br>
              <a:rPr lang="en-US" sz="1200" dirty="0" smtClean="0"/>
            </a:br>
            <a:r>
              <a:rPr lang="en-US" sz="1200" dirty="0" err="1" smtClean="0"/>
              <a:t>Autor</a:t>
            </a:r>
            <a:r>
              <a:rPr lang="en-US" sz="1200" dirty="0" smtClean="0"/>
              <a:t>, David, "</a:t>
            </a:r>
            <a:r>
              <a:rPr lang="en-US" sz="1200" dirty="0" err="1" smtClean="0"/>
              <a:t>U.S.Labor</a:t>
            </a:r>
            <a:r>
              <a:rPr lang="en-US" sz="1200" dirty="0" smtClean="0"/>
              <a:t> Market Challenges over the Longer Term," MIT Working Paper, October 5 2010 . </a:t>
            </a:r>
            <a:r>
              <a:rPr lang="en-US" sz="1200" dirty="0" smtClean="0">
                <a:hlinkClick r:id="rId2"/>
              </a:rPr>
              <a:t>http://economics.mit.edu/files/6341</a:t>
            </a:r>
            <a:r>
              <a:rPr lang="en-US" sz="1200" dirty="0" smtClean="0"/>
              <a:t/>
            </a:r>
            <a:br>
              <a:rPr lang="en-US" sz="1200" dirty="0" smtClean="0"/>
            </a:br>
            <a:r>
              <a:rPr lang="en-US" sz="1200" dirty="0" smtClean="0"/>
              <a:t/>
            </a:r>
            <a:br>
              <a:rPr lang="en-US" sz="1200" dirty="0" smtClean="0"/>
            </a:br>
            <a:r>
              <a:rPr lang="en-US" sz="1200" dirty="0" smtClean="0"/>
              <a:t>Baum-Snow, N., M. Freedman, and R. </a:t>
            </a:r>
            <a:r>
              <a:rPr lang="en-US" sz="1200" dirty="0" err="1" smtClean="0"/>
              <a:t>Pavan</a:t>
            </a:r>
            <a:r>
              <a:rPr lang="en-US" sz="1200" dirty="0" smtClean="0"/>
              <a:t>, "Why Has Urban Inequality Increased?," October, 2014.</a:t>
            </a:r>
            <a:r>
              <a:rPr lang="en-US" sz="1200" dirty="0"/>
              <a:t/>
            </a:r>
            <a:br>
              <a:rPr lang="en-US" sz="1200" dirty="0"/>
            </a:br>
            <a:r>
              <a:rPr lang="en-US" sz="1200" dirty="0"/>
              <a:t/>
            </a:r>
            <a:br>
              <a:rPr lang="en-US" sz="1200" dirty="0"/>
            </a:br>
            <a:r>
              <a:rPr lang="en-US" sz="1200" dirty="0"/>
              <a:t>Berry Cullen, J., Jacob, b. and Levitt, S., "The Effect of School Choice on Participants: Evidence from Randomized Lotteries," Econometrica, 74, 5, pp. 1191–1230, September 2006.</a:t>
            </a:r>
            <a:br>
              <a:rPr lang="en-US" sz="1200" dirty="0"/>
            </a:br>
            <a:r>
              <a:rPr lang="en-US" sz="1200" dirty="0" smtClean="0"/>
              <a:t/>
            </a:r>
            <a:br>
              <a:rPr lang="en-US" sz="1200" dirty="0" smtClean="0"/>
            </a:br>
            <a:r>
              <a:rPr lang="en-US" sz="1200" dirty="0" smtClean="0"/>
              <a:t>Black</a:t>
            </a:r>
            <a:r>
              <a:rPr lang="en-US" sz="1200" dirty="0"/>
              <a:t>, S. "Do Better Schools Matter? Parental Valuation of Elementary Education," The Quarterly Journal of Economics, Vol. 114, No. 2 (May, 1999), pp. 577-599.</a:t>
            </a:r>
            <a:r>
              <a:rPr lang="en-US" sz="1200" dirty="0" smtClean="0"/>
              <a:t/>
            </a:r>
            <a:br>
              <a:rPr lang="en-US" sz="1200" dirty="0" smtClean="0"/>
            </a:br>
            <a:r>
              <a:rPr lang="en-US" sz="1200" dirty="0" smtClean="0"/>
              <a:t/>
            </a:r>
            <a:br>
              <a:rPr lang="en-US" sz="1200" dirty="0" smtClean="0"/>
            </a:br>
            <a:r>
              <a:rPr lang="en-US" sz="1200" dirty="0" smtClean="0"/>
              <a:t>Calabrese, S, D. Epple and R. Romano, “Inefficiencies from Metropolitan Political and Fiscal Decentralization:  Failures of Tiebout  Competition,”  </a:t>
            </a:r>
            <a:r>
              <a:rPr lang="en-US" sz="1200" u="sng" dirty="0" smtClean="0"/>
              <a:t>Review of Economic Studies</a:t>
            </a:r>
            <a:r>
              <a:rPr lang="en-US" sz="1200" dirty="0" smtClean="0"/>
              <a:t>, 79(3), 2012: </a:t>
            </a:r>
            <a:r>
              <a:rPr lang="en-US" sz="1200" dirty="0"/>
              <a:t>1081-1111.</a:t>
            </a:r>
            <a:br>
              <a:rPr lang="en-US" sz="1200" dirty="0"/>
            </a:br>
            <a:r>
              <a:rPr lang="en-US" sz="1200" dirty="0"/>
              <a:t/>
            </a:r>
            <a:br>
              <a:rPr lang="en-US" sz="1200" dirty="0"/>
            </a:br>
            <a:r>
              <a:rPr lang="en-US" sz="1200" dirty="0"/>
              <a:t>Calabrese, S., D. Epple, T. </a:t>
            </a:r>
            <a:r>
              <a:rPr lang="en-US" sz="1200" dirty="0" err="1"/>
              <a:t>Romer</a:t>
            </a:r>
            <a:r>
              <a:rPr lang="en-US" sz="1200" dirty="0"/>
              <a:t>, and H. Sieg, "Local Public Good Provision: Voting, Peer Effects, and Mobility,” Journal of Public Economics, v90, n6-7 (August 2006): 959-81.</a:t>
            </a:r>
            <a:r>
              <a:rPr lang="en-US" sz="1200" dirty="0" smtClean="0"/>
              <a:t/>
            </a:r>
            <a:br>
              <a:rPr lang="en-US" sz="1200" dirty="0" smtClean="0"/>
            </a:br>
            <a:r>
              <a:rPr lang="en-US" sz="1200" dirty="0" smtClean="0"/>
              <a:t> </a:t>
            </a:r>
            <a:r>
              <a:rPr lang="en-US" sz="1300" dirty="0" smtClean="0"/>
              <a:t/>
            </a:r>
            <a:br>
              <a:rPr lang="en-US" sz="1300" dirty="0" smtClean="0"/>
            </a:br>
            <a:r>
              <a:rPr lang="en-US" sz="1300" dirty="0"/>
              <a:t/>
            </a:r>
            <a:br>
              <a:rPr lang="en-US" sz="1300" dirty="0"/>
            </a:br>
            <a:r>
              <a:rPr lang="en-US" sz="1300" dirty="0"/>
              <a:t/>
            </a:r>
            <a:br>
              <a:rPr lang="en-US" sz="1300" dirty="0"/>
            </a:br>
            <a:r>
              <a:rPr lang="en-US" sz="1300" u="sng" dirty="0" smtClean="0"/>
              <a:t/>
            </a:r>
            <a:br>
              <a:rPr lang="en-US" sz="1300" u="sng" dirty="0" smtClean="0"/>
            </a:br>
            <a:r>
              <a:rPr lang="en-US" sz="1200" dirty="0" smtClean="0"/>
              <a:t/>
            </a:r>
            <a:br>
              <a:rPr lang="en-US" sz="1200" dirty="0" smtClean="0"/>
            </a:br>
            <a:r>
              <a:rPr lang="en-US" sz="1100" dirty="0" smtClean="0"/>
              <a:t/>
            </a:r>
            <a:br>
              <a:rPr lang="en-US" sz="11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endParaRPr lang="en-US" sz="1200" dirty="0"/>
          </a:p>
        </p:txBody>
      </p:sp>
      <p:sp>
        <p:nvSpPr>
          <p:cNvPr id="3" name="TextBox 2"/>
          <p:cNvSpPr txBox="1"/>
          <p:nvPr/>
        </p:nvSpPr>
        <p:spPr>
          <a:xfrm>
            <a:off x="3505200" y="5997918"/>
            <a:ext cx="5358326" cy="461665"/>
          </a:xfrm>
          <a:prstGeom prst="rect">
            <a:avLst/>
          </a:prstGeom>
          <a:noFill/>
        </p:spPr>
        <p:txBody>
          <a:bodyPr wrap="none" rtlCol="0">
            <a:spAutoFit/>
          </a:bodyPr>
          <a:lstStyle/>
          <a:p>
            <a:r>
              <a:rPr lang="en-US" sz="2400" b="1" dirty="0" smtClean="0">
                <a:solidFill>
                  <a:srgbClr val="C00000"/>
                </a:solidFill>
                <a:hlinkClick r:id="rId3" action="ppaction://hlinksldjump"/>
              </a:rPr>
              <a:t>Click Here to Return to Table of Contents</a:t>
            </a:r>
            <a:endParaRPr lang="en-US" sz="2400" b="1" dirty="0">
              <a:solidFill>
                <a:srgbClr val="C00000"/>
              </a:solidFill>
            </a:endParaRPr>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106</a:t>
            </a:fld>
            <a:endParaRPr lang="en-US">
              <a:solidFill>
                <a:prstClr val="white">
                  <a:tint val="75000"/>
                </a:prstClr>
              </a:solidFill>
            </a:endParaRPr>
          </a:p>
        </p:txBody>
      </p:sp>
    </p:spTree>
    <p:extLst>
      <p:ext uri="{BB962C8B-B14F-4D97-AF65-F5344CB8AC3E}">
        <p14:creationId xmlns:p14="http://schemas.microsoft.com/office/powerpoint/2010/main" val="134516910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fontScale="90000"/>
          </a:bodyPr>
          <a:lstStyle/>
          <a:p>
            <a:pPr algn="l"/>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smtClean="0"/>
              <a:t>Chakrabarti</a:t>
            </a:r>
            <a:r>
              <a:rPr lang="en-US" sz="1200" dirty="0"/>
              <a:t>, R., “Can Increasing Private School Participation and Monetary Loss in a Voucher Program Affect Public School Performance? Evidence from Milwaukee,” </a:t>
            </a:r>
            <a:r>
              <a:rPr lang="en-US" sz="1200" i="1" dirty="0"/>
              <a:t>Journal of Public Economics</a:t>
            </a:r>
            <a:r>
              <a:rPr lang="en-US" sz="1200" dirty="0"/>
              <a:t>, Vol. 92, pp 1371–1393, 2008.</a:t>
            </a:r>
            <a:br>
              <a:rPr lang="en-US" sz="1200" dirty="0"/>
            </a:br>
            <a:r>
              <a:rPr lang="en-US" sz="1200" dirty="0"/>
              <a:t/>
            </a:r>
            <a:br>
              <a:rPr lang="en-US" sz="1200" dirty="0"/>
            </a:br>
            <a:r>
              <a:rPr lang="en-US" sz="1200" dirty="0"/>
              <a:t>Chakrabarti, R. and J. Roy, </a:t>
            </a:r>
            <a:r>
              <a:rPr lang="en-US" sz="1100" dirty="0"/>
              <a:t>Segregation; School finance reform; Tiebout sorting, Peer effects,” Journal  of Public Economics, forthcoming.</a:t>
            </a:r>
            <a:r>
              <a:rPr lang="en-US" sz="1200" dirty="0"/>
              <a:t/>
            </a:r>
            <a:br>
              <a:rPr lang="en-US" sz="1200" dirty="0"/>
            </a:br>
            <a:r>
              <a:rPr lang="en-US" sz="1200" dirty="0"/>
              <a:t/>
            </a:r>
            <a:br>
              <a:rPr lang="en-US" sz="1200" dirty="0"/>
            </a:br>
            <a:r>
              <a:rPr lang="en-US" sz="1200" dirty="0" err="1"/>
              <a:t>Chingos</a:t>
            </a:r>
            <a:r>
              <a:rPr lang="en-US" sz="1200" dirty="0"/>
              <a:t>, M. and Peterson, P. Effects of School Vouchers on College Enrollment: Experimental Evidence from New York City, August, 2012.</a:t>
            </a:r>
            <a:br>
              <a:rPr lang="en-US" sz="1200" dirty="0"/>
            </a:br>
            <a:r>
              <a:rPr lang="en-US" sz="1200" dirty="0"/>
              <a:t/>
            </a:r>
            <a:br>
              <a:rPr lang="en-US" sz="1200" dirty="0"/>
            </a:br>
            <a:r>
              <a:rPr lang="en-US" sz="1200" dirty="0"/>
              <a:t>Corcoran, S. W. Evans, "Equity, Adequacy and the Evolving State Role in Education Finance,“  draft Handbook Chapter, 2014.</a:t>
            </a:r>
            <a:br>
              <a:rPr lang="en-US" sz="1200" dirty="0"/>
            </a:br>
            <a:r>
              <a:rPr lang="en-US" sz="1200" dirty="0"/>
              <a:t/>
            </a:r>
            <a:br>
              <a:rPr lang="en-US" sz="1200" dirty="0"/>
            </a:br>
            <a:r>
              <a:rPr lang="en-US" sz="1200" dirty="0" smtClean="0"/>
              <a:t>CREDO</a:t>
            </a:r>
            <a:r>
              <a:rPr lang="en-US" sz="1200" dirty="0"/>
              <a:t>. (</a:t>
            </a:r>
            <a:r>
              <a:rPr lang="en-US" sz="1200" dirty="0" smtClean="0"/>
              <a:t>2011</a:t>
            </a:r>
            <a:r>
              <a:rPr lang="en-US" sz="1200" dirty="0"/>
              <a:t>).  </a:t>
            </a:r>
            <a:r>
              <a:rPr lang="en-US" sz="1200" i="1" dirty="0"/>
              <a:t>Charter School Performance Pennsylvania. </a:t>
            </a:r>
            <a:r>
              <a:rPr lang="en-US" sz="1200" i="1" u="sng" dirty="0">
                <a:hlinkClick r:id="rId2"/>
              </a:rPr>
              <a:t>http://credo.stanford.edu/reports/PA%20State%20Report_20110404_FINAL.pdf</a:t>
            </a:r>
            <a:r>
              <a:rPr lang="en-US" sz="1200" dirty="0"/>
              <a:t/>
            </a:r>
            <a:br>
              <a:rPr lang="en-US" sz="1200" dirty="0"/>
            </a:br>
            <a:r>
              <a:rPr lang="en-US" sz="1200" dirty="0"/>
              <a:t/>
            </a:r>
            <a:br>
              <a:rPr lang="en-US" sz="1200" dirty="0"/>
            </a:br>
            <a:r>
              <a:rPr lang="en-US" sz="1200" dirty="0"/>
              <a:t>CREDO. (</a:t>
            </a:r>
            <a:r>
              <a:rPr lang="en-US" sz="1200" dirty="0" smtClean="0"/>
              <a:t>2103).  </a:t>
            </a:r>
            <a:r>
              <a:rPr lang="en-US" sz="1200" i="1" dirty="0"/>
              <a:t>National Charter School Study.  </a:t>
            </a:r>
            <a:r>
              <a:rPr lang="en-US" sz="1200" u="sng" dirty="0">
                <a:hlinkClick r:id="rId3"/>
              </a:rPr>
              <a:t>http://credo.stanford.edu/documents/NCSS%202013%20Final%20Draft.pdf</a:t>
            </a:r>
            <a:r>
              <a:rPr lang="en-US" sz="1200" u="sng" dirty="0"/>
              <a:t/>
            </a:r>
            <a:br>
              <a:rPr lang="en-US" sz="1200" u="sng" dirty="0"/>
            </a:br>
            <a:r>
              <a:rPr lang="en-US" sz="1200" dirty="0" smtClean="0"/>
              <a:t/>
            </a:r>
            <a:br>
              <a:rPr lang="en-US" sz="1200" dirty="0" smtClean="0"/>
            </a:br>
            <a:r>
              <a:rPr lang="en-US" sz="1200" dirty="0" err="1" smtClean="0"/>
              <a:t>Cremata</a:t>
            </a:r>
            <a:r>
              <a:rPr lang="en-US" sz="1200" dirty="0"/>
              <a:t>, E.J. &amp; Raymond, M.  (2014).  The Competitive Effects of Charter Schools:  Evidence from the District of Columbia. </a:t>
            </a:r>
            <a:r>
              <a:rPr lang="en-US" sz="1200" dirty="0">
                <a:hlinkClick r:id="rId4"/>
              </a:rPr>
              <a:t>http://www.aefpweb.org/annualconference/download-39th</a:t>
            </a:r>
            <a:r>
              <a:rPr lang="en-US" sz="1200" dirty="0"/>
              <a:t/>
            </a:r>
            <a:br>
              <a:rPr lang="en-US" sz="1200" dirty="0"/>
            </a:br>
            <a:r>
              <a:rPr lang="en-US" sz="1200" dirty="0"/>
              <a:t/>
            </a:r>
            <a:br>
              <a:rPr lang="en-US" sz="1200" dirty="0"/>
            </a:br>
            <a:r>
              <a:rPr lang="en-US" sz="1200" dirty="0"/>
              <a:t>Dobbie, W., &amp; Fryer, R. G., Jr. (2011). “Getting Beneath the Veil of Effective Schools: Evidence from New York City.” </a:t>
            </a:r>
            <a:r>
              <a:rPr lang="en-US" sz="1200" i="1" dirty="0"/>
              <a:t>American Economic Journal:</a:t>
            </a:r>
            <a:r>
              <a:rPr lang="en-US" sz="1200" i="1" u="sng" dirty="0"/>
              <a:t> </a:t>
            </a:r>
            <a:r>
              <a:rPr lang="en-US" sz="1200" i="1" dirty="0"/>
              <a:t>Applied Economics</a:t>
            </a:r>
            <a:r>
              <a:rPr lang="en-US" sz="1200" dirty="0"/>
              <a:t> 2013,5(4) 28–60.</a:t>
            </a:r>
            <a:br>
              <a:rPr lang="en-US" sz="1200" dirty="0"/>
            </a:br>
            <a:r>
              <a:rPr lang="en-US" sz="1200" dirty="0"/>
              <a:t/>
            </a:r>
            <a:br>
              <a:rPr lang="en-US" sz="1200" dirty="0"/>
            </a:br>
            <a:r>
              <a:rPr lang="en-US" sz="1200" dirty="0"/>
              <a:t>Epple, D., Figlio, D. and Romano, R., “Competition between Private and Public Schools: Testing Stratification and Pricing Predictions,” </a:t>
            </a:r>
            <a:r>
              <a:rPr lang="en-US" sz="1200" i="1" dirty="0"/>
              <a:t>Journal of Public Economics</a:t>
            </a:r>
            <a:r>
              <a:rPr lang="en-US" sz="1200" dirty="0"/>
              <a:t>, Vol. 88, pp 1215–1245, July 2004.</a:t>
            </a:r>
            <a:br>
              <a:rPr lang="en-US" sz="1200" dirty="0"/>
            </a:br>
            <a:r>
              <a:rPr lang="en-US" sz="1200" dirty="0"/>
              <a:t/>
            </a:r>
            <a:br>
              <a:rPr lang="en-US" sz="1200" dirty="0"/>
            </a:br>
            <a:r>
              <a:rPr lang="en-US" sz="1200" dirty="0"/>
              <a:t>Epple D, Romano R. 1998. Competition between private and public schools, vouchers, and peer group effects. </a:t>
            </a:r>
            <a:r>
              <a:rPr lang="en-US" sz="1200" i="1" dirty="0"/>
              <a:t>American Economic Review</a:t>
            </a:r>
            <a:r>
              <a:rPr lang="en-US" sz="1200" dirty="0"/>
              <a:t>. 88(1):33-62.</a:t>
            </a:r>
            <a:br>
              <a:rPr lang="en-US" sz="1200" dirty="0"/>
            </a:br>
            <a:r>
              <a:rPr lang="en-US" sz="1200" dirty="0"/>
              <a:t/>
            </a:r>
            <a:br>
              <a:rPr lang="en-US" sz="1200" dirty="0"/>
            </a:br>
            <a:r>
              <a:rPr lang="en-US" sz="1200" dirty="0" smtClean="0"/>
              <a:t>Epple </a:t>
            </a:r>
            <a:r>
              <a:rPr lang="en-US" sz="1200" dirty="0"/>
              <a:t>R, Romano R. 2008. Educational vouchers and cream skimming. </a:t>
            </a:r>
            <a:r>
              <a:rPr lang="en-US" sz="1200" i="1" dirty="0"/>
              <a:t>International Economic Review</a:t>
            </a:r>
            <a:r>
              <a:rPr lang="en-US" sz="1200" dirty="0"/>
              <a:t>. 49:1395–435</a:t>
            </a:r>
            <a:br>
              <a:rPr lang="en-US" sz="1200" dirty="0"/>
            </a:br>
            <a:r>
              <a:rPr lang="en-US" sz="1200" dirty="0"/>
              <a:t/>
            </a:r>
            <a:br>
              <a:rPr lang="en-US" sz="1200" dirty="0"/>
            </a:br>
            <a:r>
              <a:rPr lang="en-US" sz="1200" dirty="0"/>
              <a:t>Epple, D. and R. Romano, Neighborhood Schools, Choice, and the Distribution of Educational Benefits, in The Economics of School Choice (C. Hoxby, Ed.), National Bureau of Economic Research, 2003.</a:t>
            </a:r>
            <a:br>
              <a:rPr lang="en-US" sz="1200" dirty="0"/>
            </a:br>
            <a:r>
              <a:rPr lang="en-US" sz="1200" dirty="0" smtClean="0"/>
              <a:t/>
            </a:r>
            <a:br>
              <a:rPr lang="en-US" sz="1200" dirty="0" smtClean="0"/>
            </a:br>
            <a:r>
              <a:rPr lang="en-US" sz="1200" dirty="0" smtClean="0"/>
              <a:t>Epple</a:t>
            </a:r>
            <a:r>
              <a:rPr lang="en-US" sz="1200" dirty="0"/>
              <a:t>, D, R. Romano and M. </a:t>
            </a:r>
            <a:r>
              <a:rPr lang="en-US" sz="1200" dirty="0" err="1" smtClean="0"/>
              <a:t>Urquiola</a:t>
            </a:r>
            <a:r>
              <a:rPr lang="en-US" sz="1200" dirty="0" smtClean="0"/>
              <a:t>, “School </a:t>
            </a:r>
            <a:r>
              <a:rPr lang="en-US" sz="1200" dirty="0"/>
              <a:t>Vouchers: A Survey of the Economics Literature,” </a:t>
            </a:r>
            <a:r>
              <a:rPr lang="en-US" sz="1200" dirty="0" smtClean="0"/>
              <a:t> </a:t>
            </a:r>
            <a:r>
              <a:rPr lang="en-US" sz="1200" dirty="0"/>
              <a:t>under revision for JEL.</a:t>
            </a:r>
            <a:br>
              <a:rPr lang="en-US" sz="1200" dirty="0"/>
            </a:br>
            <a:r>
              <a:rPr lang="en-US" sz="1200" dirty="0" smtClean="0"/>
              <a:t/>
            </a:r>
            <a:br>
              <a:rPr lang="en-US" sz="1200" dirty="0" smtClean="0"/>
            </a:br>
            <a:r>
              <a:rPr lang="en-US" sz="1200" dirty="0" smtClean="0"/>
              <a:t>Epple</a:t>
            </a:r>
            <a:r>
              <a:rPr lang="en-US" sz="1200" dirty="0"/>
              <a:t>, D. R. Romano and R. </a:t>
            </a:r>
            <a:r>
              <a:rPr lang="en-US" sz="1200" dirty="0" smtClean="0"/>
              <a:t>Zimmer, “Charter </a:t>
            </a:r>
            <a:r>
              <a:rPr lang="en-US" sz="1200" dirty="0"/>
              <a:t>Schools: A Survey of Research on Their Characteristics and Effectiveness,” </a:t>
            </a:r>
            <a:r>
              <a:rPr lang="en-US" sz="1200" dirty="0" smtClean="0"/>
              <a:t>, </a:t>
            </a:r>
            <a:r>
              <a:rPr lang="en-US" sz="1200" dirty="0"/>
              <a:t>written for Handbook of Economics of Education.</a:t>
            </a:r>
            <a:br>
              <a:rPr lang="en-US" sz="1200" dirty="0"/>
            </a:br>
            <a:r>
              <a:rPr lang="en-US" sz="1200" dirty="0" smtClean="0"/>
              <a:t/>
            </a:r>
            <a:br>
              <a:rPr lang="en-US" sz="1200" dirty="0" smtClean="0"/>
            </a:br>
            <a:r>
              <a:rPr lang="en-US" sz="1200" dirty="0" smtClean="0"/>
              <a:t>Epple, E. and R. Romano, “Economic Modeling and Analysis of Educational Vouchers,” Annual Review of Economics 2012. 4:15.1–15.25</a:t>
            </a:r>
            <a:br>
              <a:rPr lang="en-US" sz="1200" dirty="0" smtClean="0"/>
            </a:br>
            <a:r>
              <a:rPr lang="en-US" sz="1200" dirty="0" smtClean="0"/>
              <a:t/>
            </a:r>
            <a:br>
              <a:rPr lang="en-US" sz="1200" dirty="0" smtClean="0"/>
            </a:br>
            <a:r>
              <a:rPr lang="en-US" sz="1200" dirty="0" smtClean="0"/>
              <a:t>Epple, D, R. Romano and H. Sieg, “The Intergenerational Conflict over the Provision of Public Education,”, </a:t>
            </a:r>
            <a:r>
              <a:rPr lang="en-US" sz="1200" u="sng" dirty="0" smtClean="0"/>
              <a:t>Journal of Public Economics</a:t>
            </a:r>
            <a:r>
              <a:rPr lang="en-US" sz="1200" dirty="0" smtClean="0"/>
              <a:t>,</a:t>
            </a:r>
            <a:r>
              <a:rPr lang="en-US" sz="1200" u="sng" dirty="0" smtClean="0"/>
              <a:t> </a:t>
            </a:r>
            <a:r>
              <a:rPr lang="en-US" sz="1200" dirty="0" smtClean="0"/>
              <a:t>96 (3-4), April 2012, 255–268.</a:t>
            </a:r>
            <a:br>
              <a:rPr lang="en-US" sz="1200" dirty="0" smtClean="0"/>
            </a:br>
            <a:r>
              <a:rPr lang="en-US" sz="1100" dirty="0"/>
              <a:t/>
            </a:r>
            <a:br>
              <a:rPr lang="en-US" sz="1100" dirty="0"/>
            </a:br>
            <a:r>
              <a:rPr lang="en-US" sz="1200" dirty="0"/>
              <a:t/>
            </a:r>
            <a:br>
              <a:rPr lang="en-US" sz="1200" dirty="0"/>
            </a:br>
            <a:r>
              <a:rPr lang="en-US" sz="1200" dirty="0"/>
              <a:t/>
            </a:r>
            <a:br>
              <a:rPr lang="en-US" sz="1200" dirty="0"/>
            </a:br>
            <a:endParaRPr lang="en-US" sz="1200" dirty="0"/>
          </a:p>
        </p:txBody>
      </p:sp>
      <p:sp>
        <p:nvSpPr>
          <p:cNvPr id="3" name="Slide Number Placeholder 2"/>
          <p:cNvSpPr>
            <a:spLocks noGrp="1"/>
          </p:cNvSpPr>
          <p:nvPr>
            <p:ph type="sldNum" sz="quarter" idx="12"/>
          </p:nvPr>
        </p:nvSpPr>
        <p:spPr/>
        <p:txBody>
          <a:bodyPr/>
          <a:lstStyle/>
          <a:p>
            <a:fld id="{A896A80F-E5AD-466E-B87D-D078016882AB}" type="slidenum">
              <a:rPr lang="en-US" smtClean="0">
                <a:solidFill>
                  <a:prstClr val="white">
                    <a:tint val="75000"/>
                  </a:prstClr>
                </a:solidFill>
              </a:rPr>
              <a:pPr/>
              <a:t>107</a:t>
            </a:fld>
            <a:endParaRPr lang="en-US">
              <a:solidFill>
                <a:prstClr val="white">
                  <a:tint val="75000"/>
                </a:prstClr>
              </a:solidFill>
            </a:endParaRPr>
          </a:p>
        </p:txBody>
      </p:sp>
    </p:spTree>
    <p:extLst>
      <p:ext uri="{BB962C8B-B14F-4D97-AF65-F5344CB8AC3E}">
        <p14:creationId xmlns:p14="http://schemas.microsoft.com/office/powerpoint/2010/main" val="212424014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fontScale="90000"/>
          </a:bodyPr>
          <a:lstStyle/>
          <a:p>
            <a:pPr algn="l"/>
            <a:r>
              <a:rPr lang="en-US" sz="1200" dirty="0" smtClean="0"/>
              <a:t/>
            </a:r>
            <a:br>
              <a:rPr lang="en-US" sz="1200" dirty="0" smtClean="0"/>
            </a:br>
            <a:r>
              <a:rPr lang="en-US" sz="1200" dirty="0" smtClean="0"/>
              <a:t/>
            </a:r>
            <a:br>
              <a:rPr lang="en-US" sz="1200" dirty="0" smtClean="0"/>
            </a:br>
            <a:r>
              <a:rPr lang="en-US" sz="1200" dirty="0"/>
              <a:t/>
            </a:r>
            <a:br>
              <a:rPr lang="en-US" sz="1200" dirty="0"/>
            </a:br>
            <a:r>
              <a:rPr lang="en-US" sz="1200" dirty="0"/>
              <a:t>Epple, D. and H. Sieg, "Estimating Equilibrium Models of Local Jurisdictions,” Journal of Political Economy, August 1999.</a:t>
            </a:r>
            <a:br>
              <a:rPr lang="en-US" sz="1200" dirty="0"/>
            </a:br>
            <a:r>
              <a:rPr lang="en-US" sz="1200" dirty="0"/>
              <a:t/>
            </a:r>
            <a:br>
              <a:rPr lang="en-US" sz="1200" dirty="0"/>
            </a:br>
            <a:r>
              <a:rPr lang="en-US" sz="1200" dirty="0"/>
              <a:t>D. Epple, d., T. </a:t>
            </a:r>
            <a:r>
              <a:rPr lang="en-US" sz="1200" dirty="0" err="1"/>
              <a:t>Romer</a:t>
            </a:r>
            <a:r>
              <a:rPr lang="en-US" sz="1200" dirty="0"/>
              <a:t>, and H. Sieg, "</a:t>
            </a:r>
            <a:r>
              <a:rPr lang="en-US" sz="1200" dirty="0" err="1"/>
              <a:t>Interjurisdictional</a:t>
            </a:r>
            <a:r>
              <a:rPr lang="en-US" sz="1200" dirty="0"/>
              <a:t> Sorting and Majority Rule: An Empirical Analysis,” Econometrica, November 2001.</a:t>
            </a:r>
            <a:br>
              <a:rPr lang="en-US" sz="1200" dirty="0"/>
            </a:br>
            <a:r>
              <a:rPr lang="en-US" sz="1200" dirty="0"/>
              <a:t/>
            </a:r>
            <a:br>
              <a:rPr lang="en-US" sz="1200" dirty="0"/>
            </a:br>
            <a:r>
              <a:rPr lang="en-US" sz="1200" dirty="0"/>
              <a:t>Evans, W. R. Schwab and K. Wagner, "The Great Recession and Public Education," September 2014.</a:t>
            </a:r>
            <a:br>
              <a:rPr lang="en-US" sz="1200" dirty="0"/>
            </a:br>
            <a:r>
              <a:rPr lang="en-US" sz="1200" dirty="0"/>
              <a:t/>
            </a:r>
            <a:br>
              <a:rPr lang="en-US" sz="1200" dirty="0"/>
            </a:br>
            <a:r>
              <a:rPr lang="en-US" sz="1200" dirty="0" smtClean="0"/>
              <a:t>Ferreyra</a:t>
            </a:r>
            <a:r>
              <a:rPr lang="en-US" sz="1200" dirty="0"/>
              <a:t>, M., “Estimating the Effects of Private School Vouchers in Multi-District Economies,” </a:t>
            </a:r>
            <a:r>
              <a:rPr lang="en-US" sz="1200" i="1" dirty="0"/>
              <a:t>American Economic Review</a:t>
            </a:r>
            <a:r>
              <a:rPr lang="en-US" sz="1200" dirty="0"/>
              <a:t>, Vol. 97, pp 789-817, 2007</a:t>
            </a:r>
            <a:br>
              <a:rPr lang="en-US" sz="1200" dirty="0"/>
            </a:br>
            <a:r>
              <a:rPr lang="en-US" sz="1200" dirty="0"/>
              <a:t/>
            </a:r>
            <a:br>
              <a:rPr lang="en-US" sz="1200" dirty="0"/>
            </a:br>
            <a:r>
              <a:rPr lang="en-US" sz="1200" dirty="0"/>
              <a:t>Figlio, D. and Rouse, C., “Do Accountability and Voucher Threats Improve Low-Performing Schools?” </a:t>
            </a:r>
            <a:r>
              <a:rPr lang="en-US" sz="1200" i="1" dirty="0"/>
              <a:t>Journal of Public Economics</a:t>
            </a:r>
            <a:r>
              <a:rPr lang="en-US" sz="1200" dirty="0"/>
              <a:t>, Vol. 90, pp 239–255, 2006</a:t>
            </a:r>
            <a:br>
              <a:rPr lang="en-US" sz="1200" dirty="0"/>
            </a:br>
            <a:r>
              <a:rPr lang="en-US" sz="1200" dirty="0"/>
              <a:t/>
            </a:r>
            <a:br>
              <a:rPr lang="en-US" sz="1200" dirty="0"/>
            </a:br>
            <a:r>
              <a:rPr lang="en-US" sz="1100" dirty="0"/>
              <a:t>Fleming, D.J., Cowen, J.M., Witte, J.F., and Wolf, P.J., “Similar Students, Different Choices: Who Uses a School Voucher in an Otherwise Similar Population of Students?” </a:t>
            </a:r>
            <a:r>
              <a:rPr lang="en-US" sz="1100" i="1" dirty="0"/>
              <a:t>Education and Urban Society, forthcoming.</a:t>
            </a:r>
            <a:r>
              <a:rPr lang="en-US" sz="1100" dirty="0"/>
              <a:t/>
            </a:r>
            <a:br>
              <a:rPr lang="en-US" sz="1100" dirty="0"/>
            </a:br>
            <a:r>
              <a:rPr lang="en-US" sz="1200" dirty="0" smtClean="0"/>
              <a:t/>
            </a:r>
            <a:br>
              <a:rPr lang="en-US" sz="1200" dirty="0" smtClean="0"/>
            </a:br>
            <a:r>
              <a:rPr lang="en-US" sz="1200" dirty="0"/>
              <a:t>Fortson, Kenneth, Natalya </a:t>
            </a:r>
            <a:r>
              <a:rPr lang="en-US" sz="1200" dirty="0" err="1"/>
              <a:t>Verbitsky-Savitz</a:t>
            </a:r>
            <a:r>
              <a:rPr lang="en-US" sz="1200" dirty="0"/>
              <a:t>, Emma </a:t>
            </a:r>
            <a:r>
              <a:rPr lang="en-US" sz="1200" dirty="0" err="1"/>
              <a:t>Kopa</a:t>
            </a:r>
            <a:r>
              <a:rPr lang="en-US" sz="1200" dirty="0"/>
              <a:t>, Philip Gleason, "Using an Experimental Evaluation of Charter Schools to Test </a:t>
            </a:r>
            <a:r>
              <a:rPr lang="en-US" sz="1200" dirty="0" smtClean="0"/>
              <a:t>Whether </a:t>
            </a:r>
            <a:r>
              <a:rPr lang="en-US" sz="1200" dirty="0" err="1"/>
              <a:t>Nonexperimental</a:t>
            </a:r>
            <a:r>
              <a:rPr lang="en-US" sz="1200" dirty="0"/>
              <a:t> Comparison Group Methods Can Replicate Experimental Impact Estimates," April 2012  Mathematica Policy Research.</a:t>
            </a:r>
            <a:br>
              <a:rPr lang="en-US" sz="1200" dirty="0"/>
            </a:br>
            <a:r>
              <a:rPr lang="en-US" sz="1200" dirty="0"/>
              <a:t/>
            </a:r>
            <a:br>
              <a:rPr lang="en-US" sz="1200" dirty="0"/>
            </a:br>
            <a:r>
              <a:rPr lang="en-US" sz="1200" dirty="0" smtClean="0"/>
              <a:t>Fryer</a:t>
            </a:r>
            <a:r>
              <a:rPr lang="en-US" sz="1200" dirty="0"/>
              <a:t>, Roland G., “Injecting Charter School Best Practices into Traditional Public Schools: Evidence from Field Experiments,” Harvard University, April 1, 2014.</a:t>
            </a:r>
            <a:br>
              <a:rPr lang="en-US" sz="1200" dirty="0"/>
            </a:br>
            <a:r>
              <a:rPr lang="en-US" sz="1200" dirty="0"/>
              <a:t/>
            </a:r>
            <a:br>
              <a:rPr lang="en-US" sz="1200" dirty="0"/>
            </a:br>
            <a:r>
              <a:rPr lang="en-US" sz="1200" dirty="0"/>
              <a:t>Fuller, H., “Keep intact the mission of choice program,” </a:t>
            </a:r>
            <a:r>
              <a:rPr lang="en-US" sz="1200" i="1" dirty="0"/>
              <a:t>Milwaukee Journal Sentinel,</a:t>
            </a:r>
            <a:r>
              <a:rPr lang="en-US" sz="1200" dirty="0"/>
              <a:t> April 23, 2011. </a:t>
            </a:r>
            <a:r>
              <a:rPr lang="en-US" sz="1200" dirty="0">
                <a:hlinkClick r:id="rId2"/>
              </a:rPr>
              <a:t>http://www.jsonline.com/news/opinion/120515559.html</a:t>
            </a:r>
            <a:r>
              <a:rPr lang="en-US" sz="1200" dirty="0"/>
              <a:t/>
            </a:r>
            <a:br>
              <a:rPr lang="en-US" sz="1200" dirty="0"/>
            </a:br>
            <a:r>
              <a:rPr lang="en-US" sz="1200" dirty="0" smtClean="0"/>
              <a:t/>
            </a:r>
            <a:br>
              <a:rPr lang="en-US" sz="1200" dirty="0" smtClean="0"/>
            </a:br>
            <a:r>
              <a:rPr lang="en-US" sz="1100" dirty="0" err="1" smtClean="0"/>
              <a:t>Goldring</a:t>
            </a:r>
            <a:r>
              <a:rPr lang="en-US" sz="1100" dirty="0"/>
              <a:t>, R., Gray, L., and </a:t>
            </a:r>
            <a:r>
              <a:rPr lang="en-US" sz="1100" dirty="0" err="1"/>
              <a:t>Bitterman</a:t>
            </a:r>
            <a:r>
              <a:rPr lang="en-US" sz="1100" dirty="0"/>
              <a:t>, A. “Characteristics of Public and Private Elementary and Secondary School Teachers in the U.S.: Results From the 2011-12 Schools and Staffing Survey, First Look,” National Center for Education Statistics 2013-314, Department of Education, August 2013.</a:t>
            </a:r>
            <a:r>
              <a:rPr lang="en-US" sz="1200" dirty="0" smtClean="0"/>
              <a:t/>
            </a:r>
            <a:br>
              <a:rPr lang="en-US" sz="1200" dirty="0" smtClean="0"/>
            </a:br>
            <a:r>
              <a:rPr lang="en-US" sz="1200" dirty="0" smtClean="0"/>
              <a:t/>
            </a:r>
            <a:br>
              <a:rPr lang="en-US" sz="1200" dirty="0" smtClean="0"/>
            </a:br>
            <a:r>
              <a:rPr lang="en-US" sz="1100" dirty="0" err="1" smtClean="0"/>
              <a:t>Hanushek</a:t>
            </a:r>
            <a:r>
              <a:rPr lang="en-US" sz="1100" dirty="0"/>
              <a:t>, Eric A., Paul E. Peterson, </a:t>
            </a:r>
            <a:r>
              <a:rPr lang="en-US" sz="1100" dirty="0" err="1"/>
              <a:t>Ludger</a:t>
            </a:r>
            <a:r>
              <a:rPr lang="en-US" sz="1100" dirty="0"/>
              <a:t> </a:t>
            </a:r>
            <a:r>
              <a:rPr lang="en-US" sz="1100" dirty="0" err="1"/>
              <a:t>Woessmann</a:t>
            </a:r>
            <a:r>
              <a:rPr lang="en-US" sz="1100" dirty="0"/>
              <a:t>, “Achievement Growth: International and U.S. State Trends in Student Performance,” Program on Education Policy and Government Report No.: 12-03, </a:t>
            </a:r>
            <a:r>
              <a:rPr lang="en-US" sz="1100" dirty="0" err="1"/>
              <a:t>Taubman</a:t>
            </a:r>
            <a:r>
              <a:rPr lang="en-US" sz="1100" dirty="0"/>
              <a:t> Center for State and Local Government, Harvard Kennedy School, July 2012.</a:t>
            </a:r>
            <a:br>
              <a:rPr lang="en-US" sz="1100" dirty="0"/>
            </a:br>
            <a:r>
              <a:rPr lang="en-US" sz="1200" dirty="0" smtClean="0"/>
              <a:t/>
            </a:r>
            <a:br>
              <a:rPr lang="en-US" sz="1200" dirty="0" smtClean="0"/>
            </a:br>
            <a:r>
              <a:rPr lang="en-US" sz="1200" dirty="0" smtClean="0"/>
              <a:t>Hoxby</a:t>
            </a:r>
            <a:r>
              <a:rPr lang="en-US" sz="1200" dirty="0"/>
              <a:t>, C.M. (2003). School Choice and School Productivity: Could School Choice Be a Tide That Lifts All Boats? In The Economics of School Choice, edited by Caroline M. Hoxby, 287–342. Chicago: University of Chicago Press.</a:t>
            </a:r>
            <a:br>
              <a:rPr lang="en-US" sz="1200" dirty="0"/>
            </a:br>
            <a:r>
              <a:rPr lang="en-US" sz="1200" dirty="0"/>
              <a:t/>
            </a:r>
            <a:br>
              <a:rPr lang="en-US" sz="1200" dirty="0"/>
            </a:br>
            <a:r>
              <a:rPr lang="en-US" sz="1200" dirty="0"/>
              <a:t>Hsieh Chang-Tai and Miguel </a:t>
            </a:r>
            <a:r>
              <a:rPr lang="en-US" sz="1200" dirty="0" err="1"/>
              <a:t>Urquiola</a:t>
            </a:r>
            <a:r>
              <a:rPr lang="en-US" sz="1200" dirty="0"/>
              <a:t>, "The effects of generalized school choice on achievement and stratification: Evidence from Chile’s</a:t>
            </a:r>
            <a:br>
              <a:rPr lang="en-US" sz="1200" dirty="0"/>
            </a:br>
            <a:r>
              <a:rPr lang="en-US" sz="1200" dirty="0"/>
              <a:t>voucher program," Journal of Public Economics 90 (2006) 1477– 1503.</a:t>
            </a:r>
            <a:br>
              <a:rPr lang="en-US" sz="1200" dirty="0"/>
            </a:br>
            <a:r>
              <a:rPr lang="en-US" sz="1200" dirty="0" smtClean="0"/>
              <a:t/>
            </a:r>
            <a:br>
              <a:rPr lang="en-US" sz="1200" dirty="0" smtClean="0"/>
            </a:br>
            <a:r>
              <a:rPr lang="en-US" sz="1200" dirty="0" smtClean="0"/>
              <a:t/>
            </a:r>
            <a:br>
              <a:rPr lang="en-US" sz="1200" dirty="0" smtClean="0"/>
            </a:br>
            <a:r>
              <a:rPr lang="en-US" sz="1200" dirty="0"/>
              <a:t/>
            </a:r>
            <a:br>
              <a:rPr lang="en-US" sz="1200" dirty="0"/>
            </a:br>
            <a:endParaRPr lang="en-US" sz="1200" dirty="0"/>
          </a:p>
        </p:txBody>
      </p:sp>
      <p:sp>
        <p:nvSpPr>
          <p:cNvPr id="3" name="Slide Number Placeholder 2"/>
          <p:cNvSpPr>
            <a:spLocks noGrp="1"/>
          </p:cNvSpPr>
          <p:nvPr>
            <p:ph type="sldNum" sz="quarter" idx="12"/>
          </p:nvPr>
        </p:nvSpPr>
        <p:spPr/>
        <p:txBody>
          <a:bodyPr/>
          <a:lstStyle/>
          <a:p>
            <a:fld id="{A896A80F-E5AD-466E-B87D-D078016882AB}" type="slidenum">
              <a:rPr lang="en-US" smtClean="0">
                <a:solidFill>
                  <a:prstClr val="white">
                    <a:tint val="75000"/>
                  </a:prstClr>
                </a:solidFill>
              </a:rPr>
              <a:pPr/>
              <a:t>108</a:t>
            </a:fld>
            <a:endParaRPr lang="en-US">
              <a:solidFill>
                <a:prstClr val="white">
                  <a:tint val="75000"/>
                </a:prstClr>
              </a:solidFill>
            </a:endParaRPr>
          </a:p>
        </p:txBody>
      </p:sp>
    </p:spTree>
    <p:extLst>
      <p:ext uri="{BB962C8B-B14F-4D97-AF65-F5344CB8AC3E}">
        <p14:creationId xmlns:p14="http://schemas.microsoft.com/office/powerpoint/2010/main" val="79704571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3763962"/>
          </a:xfrm>
        </p:spPr>
        <p:txBody>
          <a:bodyPr>
            <a:normAutofit fontScale="90000"/>
          </a:bodyPr>
          <a:lstStyle/>
          <a:p>
            <a:pPr algn="l"/>
            <a:r>
              <a:rPr lang="en-US" sz="1200" dirty="0"/>
              <a:t/>
            </a:r>
            <a:br>
              <a:rPr lang="en-US" sz="1200" dirty="0"/>
            </a:b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400" dirty="0" smtClean="0"/>
              <a:t>Hyman</a:t>
            </a:r>
            <a:r>
              <a:rPr lang="en-US" sz="1400" dirty="0"/>
              <a:t>, J. "Does Money Matter in the Long Run? E</a:t>
            </a:r>
            <a:br>
              <a:rPr lang="en-US" sz="1400" dirty="0"/>
            </a:br>
            <a:r>
              <a:rPr lang="en-US" sz="1400" dirty="0" err="1"/>
              <a:t>ects</a:t>
            </a:r>
            <a:r>
              <a:rPr lang="en-US" sz="1400" dirty="0"/>
              <a:t> of School Spending on Educational Attainment," September 15, 2014</a:t>
            </a:r>
            <a:br>
              <a:rPr lang="en-US" sz="1400" dirty="0"/>
            </a:br>
            <a:r>
              <a:rPr lang="en-US" sz="1400" dirty="0"/>
              <a:t/>
            </a:r>
            <a:br>
              <a:rPr lang="en-US" sz="1400" dirty="0"/>
            </a:br>
            <a:r>
              <a:rPr lang="en-US" sz="1200" dirty="0" err="1"/>
              <a:t>Nechyba</a:t>
            </a:r>
            <a:r>
              <a:rPr lang="en-US" sz="1200" dirty="0"/>
              <a:t>, T., “Mobility, Targeting, and Private School Vouchers,” </a:t>
            </a:r>
            <a:r>
              <a:rPr lang="en-US" sz="1200" i="1" dirty="0"/>
              <a:t>American Economic Review, </a:t>
            </a:r>
            <a:r>
              <a:rPr lang="en-US" sz="1200" dirty="0"/>
              <a:t>Vol.</a:t>
            </a:r>
            <a:r>
              <a:rPr lang="en-US" sz="1200" i="1" dirty="0"/>
              <a:t> </a:t>
            </a:r>
            <a:r>
              <a:rPr lang="en-US" sz="1200" dirty="0"/>
              <a:t>90 (1), pp 130-146, 2000</a:t>
            </a:r>
            <a:br>
              <a:rPr lang="en-US" sz="1200" dirty="0"/>
            </a:br>
            <a:r>
              <a:rPr lang="en-US" sz="1200" dirty="0"/>
              <a:t/>
            </a:r>
            <a:br>
              <a:rPr lang="en-US" sz="1200" dirty="0"/>
            </a:br>
            <a:r>
              <a:rPr lang="en-US" sz="1200" dirty="0" smtClean="0"/>
              <a:t>Peterson</a:t>
            </a:r>
            <a:r>
              <a:rPr lang="en-US" sz="1200" dirty="0"/>
              <a:t>, P., W. Howell, P. J. Wolf, and D Campbell "School Vouchers. Results from Randomized Experiments," in The Economics of School Choice (C. Hoxby, Ed.), National Bureau of Economic Research, 2003.</a:t>
            </a:r>
            <a:br>
              <a:rPr lang="en-US" sz="1200" dirty="0"/>
            </a:br>
            <a:r>
              <a:rPr lang="en-US" sz="1200" dirty="0"/>
              <a:t/>
            </a:r>
            <a:br>
              <a:rPr lang="en-US" sz="1200" dirty="0"/>
            </a:br>
            <a:r>
              <a:rPr lang="en-US" sz="1200" dirty="0"/>
              <a:t>Rouse, C.E., “Private School Vouchers and Student Achievement: Evidence from the Milwaukee Choice Program,” </a:t>
            </a:r>
            <a:r>
              <a:rPr lang="en-US" sz="1200" i="1" dirty="0"/>
              <a:t>Quarterly Journal of Economics</a:t>
            </a:r>
            <a:r>
              <a:rPr lang="en-US" sz="1200" dirty="0"/>
              <a:t>, Vol. 113 (2), pp 553–602, 1998.</a:t>
            </a:r>
            <a:br>
              <a:rPr lang="en-US" sz="1200" dirty="0"/>
            </a:br>
            <a:r>
              <a:rPr lang="en-US" sz="1200" dirty="0"/>
              <a:t/>
            </a:r>
            <a:br>
              <a:rPr lang="en-US" sz="1200" dirty="0"/>
            </a:br>
            <a:r>
              <a:rPr lang="en-US" sz="1200" dirty="0"/>
              <a:t>Rouse, C.E., </a:t>
            </a:r>
            <a:r>
              <a:rPr lang="en-US" sz="1200" dirty="0" err="1"/>
              <a:t>Hannaway</a:t>
            </a:r>
            <a:r>
              <a:rPr lang="en-US" sz="1200" dirty="0"/>
              <a:t>, J., </a:t>
            </a:r>
            <a:r>
              <a:rPr lang="en-US" sz="1200" dirty="0" err="1"/>
              <a:t>Goldhaber</a:t>
            </a:r>
            <a:r>
              <a:rPr lang="en-US" sz="1200" dirty="0"/>
              <a:t>, D. and Figlio, D., “Feeling the Florida Heat? How Low-Performing Schools Respond to Voucher and Accountability Pressure,” </a:t>
            </a:r>
            <a:r>
              <a:rPr lang="en-US" sz="1200" i="1" dirty="0"/>
              <a:t>American Economic Journal: Economic Policy</a:t>
            </a:r>
            <a:r>
              <a:rPr lang="en-US" sz="1200" dirty="0"/>
              <a:t>, 5(2): 251–281, 2013.</a:t>
            </a:r>
            <a:br>
              <a:rPr lang="en-US" sz="1200" dirty="0"/>
            </a:br>
            <a:r>
              <a:rPr lang="en-US" sz="1200" dirty="0"/>
              <a:t/>
            </a:r>
            <a:br>
              <a:rPr lang="en-US" sz="1200" dirty="0"/>
            </a:br>
            <a:r>
              <a:rPr lang="en-US" sz="1200" dirty="0"/>
              <a:t>Roy, J. "Impact of School Finance Reform on Resource Equalization and Academic Performance, Evidence from Michigan, Education Finance and Policy, 2011, pp. 137-167.</a:t>
            </a:r>
            <a:br>
              <a:rPr lang="en-US" sz="1200" dirty="0"/>
            </a:br>
            <a:r>
              <a:rPr lang="en-US" sz="1200" dirty="0"/>
              <a:t/>
            </a:r>
            <a:br>
              <a:rPr lang="en-US" sz="1200" dirty="0"/>
            </a:br>
            <a:r>
              <a:rPr lang="en-US" sz="1200" dirty="0" smtClean="0"/>
              <a:t>Witte</a:t>
            </a:r>
            <a:r>
              <a:rPr lang="en-US" sz="1200" dirty="0"/>
              <a:t>, J.F., Carlson, D., Cowen, J.M, Fleming, D.J., Wolf, P.J., “Voucher Longitudinal Educational Growth Study Fifth Year Report,” (SCDP Milwaukee Evaluation, Report #29), February 2012</a:t>
            </a:r>
            <a:r>
              <a:rPr lang="en-US" sz="1200" dirty="0" smtClean="0"/>
              <a:t>.</a:t>
            </a:r>
            <a:br>
              <a:rPr lang="en-US" sz="1200" dirty="0" smtClean="0"/>
            </a:br>
            <a:r>
              <a:rPr lang="en-US" sz="1200" dirty="0"/>
              <a:t/>
            </a:r>
            <a:br>
              <a:rPr lang="en-US" sz="1200" dirty="0"/>
            </a:br>
            <a:r>
              <a:rPr lang="en-US" sz="1200" dirty="0" smtClean="0"/>
              <a:t>Wolf</a:t>
            </a:r>
            <a:r>
              <a:rPr lang="en-US" sz="1200" dirty="0"/>
              <a:t>, Patrick J., Joshua M. Cowen, David J. Fleming</a:t>
            </a:r>
            <a:r>
              <a:rPr lang="en-US" sz="1200" dirty="0" smtClean="0"/>
              <a:t>, Juanita </a:t>
            </a:r>
            <a:r>
              <a:rPr lang="en-US" sz="1200" dirty="0"/>
              <a:t>Lucas-McLean, "MPCP Longitudinal Educational Growth </a:t>
            </a:r>
            <a:r>
              <a:rPr lang="en-US" sz="1200" dirty="0" smtClean="0"/>
              <a:t>Study Baseline </a:t>
            </a:r>
            <a:r>
              <a:rPr lang="en-US" sz="1200" dirty="0"/>
              <a:t>Report," SCDP Milwaukee Evaluation Report #5, February </a:t>
            </a:r>
            <a:r>
              <a:rPr lang="en-US" sz="1200" dirty="0" smtClean="0"/>
              <a:t>2008.</a:t>
            </a:r>
            <a:r>
              <a:rPr lang="en-US" sz="1200" dirty="0"/>
              <a:t/>
            </a:r>
            <a:br>
              <a:rPr lang="en-US" sz="1200" dirty="0"/>
            </a:br>
            <a:r>
              <a:rPr lang="en-US" sz="1200" dirty="0"/>
              <a:t/>
            </a:r>
            <a:br>
              <a:rPr lang="en-US" sz="1200" dirty="0"/>
            </a:br>
            <a:r>
              <a:rPr lang="en-US" sz="1200" dirty="0"/>
              <a:t>Wolf, P., </a:t>
            </a:r>
            <a:r>
              <a:rPr lang="en-US" sz="1200" dirty="0" err="1"/>
              <a:t>Gutmann</a:t>
            </a:r>
            <a:r>
              <a:rPr lang="en-US" sz="1200" dirty="0"/>
              <a:t>, B., Puma, M., </a:t>
            </a:r>
            <a:r>
              <a:rPr lang="en-US" sz="1200" dirty="0" err="1"/>
              <a:t>Kisida</a:t>
            </a:r>
            <a:r>
              <a:rPr lang="en-US" sz="1200" dirty="0"/>
              <a:t>, B., Rizzo, L., </a:t>
            </a:r>
            <a:r>
              <a:rPr lang="en-US" sz="1200" dirty="0" err="1"/>
              <a:t>Eissa</a:t>
            </a:r>
            <a:r>
              <a:rPr lang="en-US" sz="1200" dirty="0"/>
              <a:t>, N. and </a:t>
            </a:r>
            <a:r>
              <a:rPr lang="en-US" sz="1200" dirty="0" err="1"/>
              <a:t>Carr</a:t>
            </a:r>
            <a:r>
              <a:rPr lang="en-US" sz="1200" dirty="0"/>
              <a:t>, M., “Evaluation of the DC Opportunity Scholarship Program Final Report June,” </a:t>
            </a:r>
            <a:r>
              <a:rPr lang="en-US" sz="1200" i="1" dirty="0"/>
              <a:t>Institute of Education Science</a:t>
            </a:r>
            <a:r>
              <a:rPr lang="en-US" sz="1200" dirty="0"/>
              <a:t>, National Center for Education Evaluation 2010-4018 U.S. Department of Education, 2010</a:t>
            </a:r>
            <a:r>
              <a:rPr lang="en-US" sz="1200" dirty="0" smtClean="0"/>
              <a:t>.</a:t>
            </a:r>
            <a:br>
              <a:rPr lang="en-US" sz="1200" dirty="0" smtClean="0"/>
            </a:br>
            <a:r>
              <a:rPr lang="en-US" sz="1200" dirty="0" smtClean="0"/>
              <a:t/>
            </a:r>
            <a:br>
              <a:rPr lang="en-US" sz="1200" dirty="0" smtClean="0"/>
            </a:br>
            <a:r>
              <a:rPr lang="en-US" sz="1050" dirty="0"/>
              <a:t>Zimmer, R., B. Gill, K. Booker, S. </a:t>
            </a:r>
            <a:r>
              <a:rPr lang="en-US" sz="1050" dirty="0" err="1"/>
              <a:t>Lavertu</a:t>
            </a:r>
            <a:r>
              <a:rPr lang="en-US" sz="1050" dirty="0"/>
              <a:t>, T. Sass, and J. Witte. “Charter Schools in Eight States: Effects on Achievement, Attainment, Integration, and Competition.” Rand Education Monograph. Santa Monica, CA: Rand Corporation, 2009. </a:t>
            </a:r>
            <a:r>
              <a:rPr lang="en-US" sz="1100" dirty="0"/>
              <a:t/>
            </a:r>
            <a:br>
              <a:rPr lang="en-US" sz="1100" dirty="0"/>
            </a:br>
            <a:r>
              <a:rPr lang="en-US" sz="1200" dirty="0"/>
              <a:t/>
            </a:r>
            <a:br>
              <a:rPr lang="en-US" sz="1200" dirty="0"/>
            </a:br>
            <a:endParaRPr lang="en-US" sz="1200" dirty="0"/>
          </a:p>
        </p:txBody>
      </p:sp>
      <p:sp>
        <p:nvSpPr>
          <p:cNvPr id="2" name="Slide Number Placeholder 1"/>
          <p:cNvSpPr>
            <a:spLocks noGrp="1"/>
          </p:cNvSpPr>
          <p:nvPr>
            <p:ph type="sldNum" sz="quarter" idx="12"/>
          </p:nvPr>
        </p:nvSpPr>
        <p:spPr/>
        <p:txBody>
          <a:bodyPr/>
          <a:lstStyle/>
          <a:p>
            <a:fld id="{A896A80F-E5AD-466E-B87D-D078016882AB}" type="slidenum">
              <a:rPr lang="en-US" smtClean="0">
                <a:solidFill>
                  <a:prstClr val="white">
                    <a:tint val="75000"/>
                  </a:prstClr>
                </a:solidFill>
              </a:rPr>
              <a:pPr/>
              <a:t>109</a:t>
            </a:fld>
            <a:endParaRPr lang="en-US">
              <a:solidFill>
                <a:prstClr val="white">
                  <a:tint val="75000"/>
                </a:prstClr>
              </a:solidFill>
            </a:endParaRPr>
          </a:p>
        </p:txBody>
      </p:sp>
    </p:spTree>
    <p:extLst>
      <p:ext uri="{BB962C8B-B14F-4D97-AF65-F5344CB8AC3E}">
        <p14:creationId xmlns:p14="http://schemas.microsoft.com/office/powerpoint/2010/main" val="2671381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Choice Poses Challenges</a:t>
            </a:r>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6844680" cy="484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A896A80F-E5AD-466E-B87D-D078016882AB}" type="slidenum">
              <a:rPr lang="en-US" smtClean="0">
                <a:solidFill>
                  <a:prstClr val="white">
                    <a:tint val="75000"/>
                  </a:prstClr>
                </a:solidFill>
              </a:rPr>
              <a:pPr/>
              <a:t>11</a:t>
            </a:fld>
            <a:endParaRPr lang="en-US">
              <a:solidFill>
                <a:prstClr val="white">
                  <a:tint val="75000"/>
                </a:prstClr>
              </a:solidFill>
            </a:endParaRPr>
          </a:p>
        </p:txBody>
      </p:sp>
      <p:sp>
        <p:nvSpPr>
          <p:cNvPr id="6" name="TextBox 5"/>
          <p:cNvSpPr txBox="1"/>
          <p:nvPr/>
        </p:nvSpPr>
        <p:spPr>
          <a:xfrm>
            <a:off x="4038600" y="6175016"/>
            <a:ext cx="3886200" cy="276999"/>
          </a:xfrm>
          <a:prstGeom prst="rect">
            <a:avLst/>
          </a:prstGeom>
          <a:noFill/>
        </p:spPr>
        <p:txBody>
          <a:bodyPr wrap="square" rtlCol="0">
            <a:spAutoFit/>
          </a:bodyPr>
          <a:lstStyle/>
          <a:p>
            <a:r>
              <a:rPr lang="en-US" sz="1200" dirty="0" smtClean="0"/>
              <a:t>Cartoon Reproduced  with Permission</a:t>
            </a:r>
            <a:endParaRPr lang="en-US" sz="1200" dirty="0"/>
          </a:p>
        </p:txBody>
      </p:sp>
    </p:spTree>
    <p:extLst>
      <p:ext uri="{BB962C8B-B14F-4D97-AF65-F5344CB8AC3E}">
        <p14:creationId xmlns:p14="http://schemas.microsoft.com/office/powerpoint/2010/main" val="1341620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School Finance &amp; Charter Schools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A charter school is a public school chartered by entities designated by state legislation. </a:t>
            </a:r>
          </a:p>
          <a:p>
            <a:pPr lvl="0"/>
            <a:r>
              <a:rPr lang="en-US" dirty="0"/>
              <a:t>Approved authorizers vary across states and may be one or more of the following: a state board, local boards, districts, counties, cities, other approved organizations (e.g., non-profits, universities).</a:t>
            </a:r>
          </a:p>
          <a:p>
            <a:pPr marL="0" indent="0">
              <a:buNone/>
            </a:pPr>
            <a:r>
              <a:rPr lang="en-US" dirty="0" smtClean="0"/>
              <a:t>Charter </a:t>
            </a:r>
            <a:r>
              <a:rPr lang="en-US" dirty="0"/>
              <a:t>laws vary across states, </a:t>
            </a:r>
            <a:r>
              <a:rPr lang="en-US" dirty="0" smtClean="0"/>
              <a:t>but defining characteristics of charter schools </a:t>
            </a:r>
            <a:r>
              <a:rPr lang="en-US" dirty="0"/>
              <a:t>are: </a:t>
            </a:r>
            <a:endParaRPr lang="en-US" dirty="0" smtClean="0"/>
          </a:p>
          <a:p>
            <a:r>
              <a:rPr lang="en-US" dirty="0" smtClean="0"/>
              <a:t>Charter </a:t>
            </a:r>
            <a:r>
              <a:rPr lang="en-US" dirty="0"/>
              <a:t>schools cannot charge </a:t>
            </a:r>
            <a:r>
              <a:rPr lang="en-US" dirty="0" smtClean="0"/>
              <a:t>tuition. </a:t>
            </a:r>
          </a:p>
          <a:p>
            <a:r>
              <a:rPr lang="en-US" dirty="0" smtClean="0"/>
              <a:t>Charter </a:t>
            </a:r>
            <a:r>
              <a:rPr lang="en-US" dirty="0"/>
              <a:t>schools are not permitted to impose admission </a:t>
            </a:r>
            <a:r>
              <a:rPr lang="en-US" dirty="0" smtClean="0"/>
              <a:t>requirements.</a:t>
            </a:r>
          </a:p>
          <a:p>
            <a:pPr lvl="1"/>
            <a:r>
              <a:rPr lang="en-US" dirty="0" smtClean="0"/>
              <a:t>If it is </a:t>
            </a:r>
            <a:r>
              <a:rPr lang="en-US" dirty="0"/>
              <a:t>oversubscribed, </a:t>
            </a:r>
            <a:r>
              <a:rPr lang="en-US" dirty="0" smtClean="0"/>
              <a:t>a charter school must </a:t>
            </a:r>
            <a:r>
              <a:rPr lang="en-US" dirty="0"/>
              <a:t>select from </a:t>
            </a:r>
            <a:r>
              <a:rPr lang="en-US" dirty="0" smtClean="0"/>
              <a:t>its </a:t>
            </a:r>
            <a:r>
              <a:rPr lang="en-US" dirty="0"/>
              <a:t>applicants by lottery.</a:t>
            </a:r>
          </a:p>
          <a:p>
            <a:pPr marL="0" indent="0">
              <a:buNone/>
            </a:pPr>
            <a:endParaRPr lang="en-US" dirty="0"/>
          </a:p>
        </p:txBody>
      </p:sp>
      <p:sp>
        <p:nvSpPr>
          <p:cNvPr id="4" name="TextBox 3"/>
          <p:cNvSpPr txBox="1"/>
          <p:nvPr/>
        </p:nvSpPr>
        <p:spPr>
          <a:xfrm>
            <a:off x="3505200" y="5997918"/>
            <a:ext cx="5358326" cy="461665"/>
          </a:xfrm>
          <a:prstGeom prst="rect">
            <a:avLst/>
          </a:prstGeom>
          <a:noFill/>
        </p:spPr>
        <p:txBody>
          <a:bodyPr wrap="none" rtlCol="0">
            <a:spAutoFit/>
          </a:bodyPr>
          <a:lstStyle/>
          <a:p>
            <a:r>
              <a:rPr lang="en-US" sz="2400" b="1" dirty="0" smtClean="0">
                <a:solidFill>
                  <a:srgbClr val="C00000"/>
                </a:solidFill>
                <a:hlinkClick r:id="rId2" action="ppaction://hlinksldjump"/>
              </a:rPr>
              <a:t>Click Here to Return to Table of Contents</a:t>
            </a:r>
            <a:endParaRPr lang="en-US" sz="2400" b="1" dirty="0">
              <a:solidFill>
                <a:srgbClr val="C00000"/>
              </a:solidFill>
            </a:endParaRPr>
          </a:p>
        </p:txBody>
      </p:sp>
      <p:sp>
        <p:nvSpPr>
          <p:cNvPr id="5" name="Slide Number Placeholder 4"/>
          <p:cNvSpPr>
            <a:spLocks noGrp="1"/>
          </p:cNvSpPr>
          <p:nvPr>
            <p:ph type="sldNum" sz="quarter" idx="12"/>
          </p:nvPr>
        </p:nvSpPr>
        <p:spPr/>
        <p:txBody>
          <a:bodyPr/>
          <a:lstStyle/>
          <a:p>
            <a:fld id="{A896A80F-E5AD-466E-B87D-D078016882AB}" type="slidenum">
              <a:rPr lang="en-US" smtClean="0">
                <a:solidFill>
                  <a:prstClr val="white">
                    <a:tint val="75000"/>
                  </a:prstClr>
                </a:solidFill>
              </a:rPr>
              <a:pPr/>
              <a:t>12</a:t>
            </a:fld>
            <a:endParaRPr lang="en-US">
              <a:solidFill>
                <a:prstClr val="white">
                  <a:tint val="75000"/>
                </a:prstClr>
              </a:solidFill>
            </a:endParaRPr>
          </a:p>
        </p:txBody>
      </p:sp>
    </p:spTree>
    <p:extLst>
      <p:ext uri="{BB962C8B-B14F-4D97-AF65-F5344CB8AC3E}">
        <p14:creationId xmlns:p14="http://schemas.microsoft.com/office/powerpoint/2010/main" val="38580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Charter School Location</a:t>
            </a:r>
            <a:endParaRPr lang="en-US" sz="3200" dirty="0"/>
          </a:p>
        </p:txBody>
      </p:sp>
      <p:sp>
        <p:nvSpPr>
          <p:cNvPr id="3" name="Content Placeholder 2"/>
          <p:cNvSpPr>
            <a:spLocks noGrp="1"/>
          </p:cNvSpPr>
          <p:nvPr>
            <p:ph idx="1"/>
          </p:nvPr>
        </p:nvSpPr>
        <p:spPr>
          <a:xfrm>
            <a:off x="457200" y="1066800"/>
            <a:ext cx="8229600" cy="5410200"/>
          </a:xfrm>
        </p:spPr>
        <p:txBody>
          <a:bodyPr>
            <a:noAutofit/>
          </a:bodyPr>
          <a:lstStyle/>
          <a:p>
            <a:pPr marL="0" indent="0">
              <a:buNone/>
            </a:pPr>
            <a:r>
              <a:rPr lang="en-US" sz="2400" dirty="0"/>
              <a:t>Charters </a:t>
            </a:r>
            <a:r>
              <a:rPr lang="en-US" sz="2400" dirty="0" smtClean="0"/>
              <a:t>schools are </a:t>
            </a:r>
            <a:r>
              <a:rPr lang="en-US" sz="2400" dirty="0"/>
              <a:t>located disproportionately in urban areas. </a:t>
            </a:r>
            <a:endParaRPr lang="en-US" sz="2400" dirty="0" smtClean="0"/>
          </a:p>
          <a:p>
            <a:pPr marL="0" indent="0">
              <a:buNone/>
            </a:pPr>
            <a:r>
              <a:rPr lang="en-US" sz="2400" dirty="0" smtClean="0"/>
              <a:t>Charter </a:t>
            </a:r>
            <a:r>
              <a:rPr lang="en-US" sz="2400" dirty="0"/>
              <a:t>school penetration varies greatly across states and </a:t>
            </a:r>
            <a:r>
              <a:rPr lang="en-US" sz="2400" dirty="0" smtClean="0"/>
              <a:t>cities: </a:t>
            </a:r>
          </a:p>
          <a:p>
            <a:r>
              <a:rPr lang="en-US" sz="2400" dirty="0" smtClean="0"/>
              <a:t>Seven </a:t>
            </a:r>
            <a:r>
              <a:rPr lang="en-US" sz="2400" dirty="0"/>
              <a:t>states account for 61% of total charter enrollments; </a:t>
            </a:r>
            <a:endParaRPr lang="en-US" sz="2400" dirty="0" smtClean="0"/>
          </a:p>
          <a:p>
            <a:r>
              <a:rPr lang="en-US" sz="2400" dirty="0" smtClean="0"/>
              <a:t>30 </a:t>
            </a:r>
            <a:r>
              <a:rPr lang="en-US" sz="2400" dirty="0"/>
              <a:t>metropolitan areas account for 63% of total charter enrollments. </a:t>
            </a:r>
            <a:endParaRPr lang="en-US" sz="2400" dirty="0" smtClean="0"/>
          </a:p>
          <a:p>
            <a:pPr marL="0" indent="0">
              <a:buNone/>
            </a:pPr>
            <a:r>
              <a:rPr lang="en-US" sz="2400" dirty="0" smtClean="0"/>
              <a:t>Cities where charters have grown to significant share of publicly funded enrollment:</a:t>
            </a:r>
          </a:p>
          <a:p>
            <a:r>
              <a:rPr lang="en-US" sz="2400" dirty="0"/>
              <a:t>New Orleans switched entirely to charter </a:t>
            </a:r>
            <a:r>
              <a:rPr lang="en-US" sz="2400" dirty="0" smtClean="0"/>
              <a:t>schools,</a:t>
            </a:r>
            <a:endParaRPr lang="en-US" sz="2400" dirty="0"/>
          </a:p>
          <a:p>
            <a:r>
              <a:rPr lang="en-US" sz="2400" dirty="0" smtClean="0"/>
              <a:t>Washington DC, 45%</a:t>
            </a:r>
          </a:p>
          <a:p>
            <a:r>
              <a:rPr lang="en-US" sz="2400" dirty="0" smtClean="0"/>
              <a:t>Detroit  33%</a:t>
            </a:r>
          </a:p>
          <a:p>
            <a:r>
              <a:rPr lang="en-US" sz="2400" dirty="0" smtClean="0"/>
              <a:t>Philadelphia 28%</a:t>
            </a:r>
          </a:p>
          <a:p>
            <a:pPr marL="0" indent="0">
              <a:buNone/>
            </a:pPr>
            <a:r>
              <a:rPr lang="en-US" sz="2000" dirty="0" smtClean="0"/>
              <a:t>Note: Much of the data for comparison of charter and public schools is drawn from the National </a:t>
            </a:r>
            <a:r>
              <a:rPr lang="en-US" sz="2000" dirty="0"/>
              <a:t>Alliance for Public Charter Schools </a:t>
            </a:r>
            <a:r>
              <a:rPr lang="en-US" sz="2000" dirty="0" smtClean="0"/>
              <a:t>web page.</a:t>
            </a:r>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13</a:t>
            </a:fld>
            <a:endParaRPr lang="en-US">
              <a:solidFill>
                <a:prstClr val="white">
                  <a:tint val="75000"/>
                </a:prstClr>
              </a:solidFill>
            </a:endParaRPr>
          </a:p>
        </p:txBody>
      </p:sp>
    </p:spTree>
    <p:extLst>
      <p:ext uri="{BB962C8B-B14F-4D97-AF65-F5344CB8AC3E}">
        <p14:creationId xmlns:p14="http://schemas.microsoft.com/office/powerpoint/2010/main" val="1291475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Charter School Demographics</a:t>
            </a:r>
            <a:endParaRPr lang="en-US" sz="3200" dirty="0"/>
          </a:p>
        </p:txBody>
      </p:sp>
      <p:sp>
        <p:nvSpPr>
          <p:cNvPr id="3" name="Content Placeholder 2"/>
          <p:cNvSpPr>
            <a:spLocks noGrp="1"/>
          </p:cNvSpPr>
          <p:nvPr>
            <p:ph idx="1"/>
          </p:nvPr>
        </p:nvSpPr>
        <p:spPr>
          <a:xfrm>
            <a:off x="457200" y="1066800"/>
            <a:ext cx="8229600" cy="5059363"/>
          </a:xfrm>
        </p:spPr>
        <p:txBody>
          <a:bodyPr>
            <a:noAutofit/>
          </a:bodyPr>
          <a:lstStyle/>
          <a:p>
            <a:pPr marL="0" indent="0">
              <a:buNone/>
            </a:pPr>
            <a:r>
              <a:rPr lang="en-US" sz="3000" dirty="0" smtClean="0"/>
              <a:t>Concern </a:t>
            </a:r>
            <a:r>
              <a:rPr lang="en-US" sz="3000" dirty="0"/>
              <a:t>that charter schools would induce white flight from public schools has proven to be largely </a:t>
            </a:r>
            <a:r>
              <a:rPr lang="en-US" sz="3000" dirty="0" smtClean="0"/>
              <a:t>unfounded</a:t>
            </a:r>
            <a:r>
              <a:rPr lang="en-US" sz="3000" dirty="0"/>
              <a:t>:</a:t>
            </a:r>
            <a:endParaRPr lang="en-US" sz="3000" dirty="0" smtClean="0"/>
          </a:p>
          <a:p>
            <a:r>
              <a:rPr lang="en-US" sz="3000" dirty="0" smtClean="0"/>
              <a:t>The </a:t>
            </a:r>
            <a:r>
              <a:rPr lang="en-US" sz="3000" dirty="0"/>
              <a:t>charter sector enrolls higher proportions of African-American and Hispanic students than TPSs. </a:t>
            </a:r>
            <a:endParaRPr lang="en-US" sz="3000" dirty="0" smtClean="0"/>
          </a:p>
          <a:p>
            <a:pPr marL="0" indent="0">
              <a:buNone/>
            </a:pPr>
            <a:r>
              <a:rPr lang="en-US" sz="3000" dirty="0" smtClean="0"/>
              <a:t>Charters </a:t>
            </a:r>
            <a:r>
              <a:rPr lang="en-US" sz="3000" dirty="0"/>
              <a:t>enroll proportionately fewer special needs students than </a:t>
            </a:r>
            <a:r>
              <a:rPr lang="en-US" sz="3000" dirty="0" smtClean="0"/>
              <a:t>TPSs.</a:t>
            </a:r>
            <a:r>
              <a:rPr lang="en-US" sz="3000" strike="sngStrike" dirty="0" smtClean="0"/>
              <a:t> </a:t>
            </a:r>
          </a:p>
          <a:p>
            <a:r>
              <a:rPr lang="en-US" sz="3000" dirty="0" smtClean="0"/>
              <a:t>More detail on next slide…</a:t>
            </a:r>
            <a:endParaRPr lang="en-US" sz="3000"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14</a:t>
            </a:fld>
            <a:endParaRPr lang="en-US">
              <a:solidFill>
                <a:prstClr val="white">
                  <a:tint val="75000"/>
                </a:prstClr>
              </a:solidFill>
            </a:endParaRPr>
          </a:p>
        </p:txBody>
      </p:sp>
    </p:spTree>
    <p:extLst>
      <p:ext uri="{BB962C8B-B14F-4D97-AF65-F5344CB8AC3E}">
        <p14:creationId xmlns:p14="http://schemas.microsoft.com/office/powerpoint/2010/main" val="1023918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of Charter and </a:t>
            </a:r>
            <a:br>
              <a:rPr lang="en-US" dirty="0" smtClean="0"/>
            </a:br>
            <a:r>
              <a:rPr lang="en-US" dirty="0" smtClean="0"/>
              <a:t>Traditional Public Schools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446598722"/>
              </p:ext>
            </p:extLst>
          </p:nvPr>
        </p:nvGraphicFramePr>
        <p:xfrm>
          <a:off x="590550" y="1638141"/>
          <a:ext cx="7962900" cy="4450080"/>
        </p:xfrm>
        <a:graphic>
          <a:graphicData uri="http://schemas.openxmlformats.org/drawingml/2006/table">
            <a:tbl>
              <a:tblPr>
                <a:tableStyleId>{5C22544A-7EE6-4342-B048-85BDC9FD1C3A}</a:tableStyleId>
              </a:tblPr>
              <a:tblGrid>
                <a:gridCol w="5029200"/>
                <a:gridCol w="1219200"/>
                <a:gridCol w="1714500"/>
              </a:tblGrid>
              <a:tr h="320040">
                <a:tc>
                  <a:txBody>
                    <a:bodyPr/>
                    <a:lstStyle/>
                    <a:p>
                      <a:pPr algn="l" fontAlgn="t"/>
                      <a:r>
                        <a:rPr lang="en-US" sz="2000" u="none" strike="noStrike" dirty="0">
                          <a:effectLst/>
                        </a:rPr>
                        <a:t> </a:t>
                      </a:r>
                      <a:endParaRPr lang="en-US" sz="2000" b="0" i="0" u="none" strike="noStrike" dirty="0">
                        <a:solidFill>
                          <a:srgbClr val="000000"/>
                        </a:solidFill>
                        <a:effectLst/>
                        <a:latin typeface="Arial"/>
                      </a:endParaRPr>
                    </a:p>
                  </a:txBody>
                  <a:tcPr marL="7620" marR="7620" marT="7620" marB="0"/>
                </a:tc>
                <a:tc>
                  <a:txBody>
                    <a:bodyPr/>
                    <a:lstStyle/>
                    <a:p>
                      <a:pPr algn="l" fontAlgn="ctr"/>
                      <a:r>
                        <a:rPr lang="en-US" sz="2000" u="none" strike="noStrike" dirty="0" smtClean="0">
                          <a:effectLst/>
                        </a:rPr>
                        <a:t>    Charter</a:t>
                      </a:r>
                      <a:endParaRPr lang="en-US" sz="2000" b="1" i="0" u="none" strike="noStrike" dirty="0">
                        <a:solidFill>
                          <a:srgbClr val="000000"/>
                        </a:solidFill>
                        <a:effectLst/>
                        <a:latin typeface="Arial"/>
                      </a:endParaRPr>
                    </a:p>
                  </a:txBody>
                  <a:tcPr marL="7620" marR="7620" marT="7620" marB="0" anchor="ctr"/>
                </a:tc>
                <a:tc>
                  <a:txBody>
                    <a:bodyPr/>
                    <a:lstStyle/>
                    <a:p>
                      <a:pPr algn="l" fontAlgn="ctr"/>
                      <a:r>
                        <a:rPr lang="en-US" sz="2000" u="none" strike="noStrike" dirty="0" smtClean="0">
                          <a:effectLst/>
                        </a:rPr>
                        <a:t>   Traditional  </a:t>
                      </a:r>
                    </a:p>
                    <a:p>
                      <a:pPr algn="l" fontAlgn="ctr"/>
                      <a:r>
                        <a:rPr lang="en-US" sz="2000" u="none" strike="noStrike" dirty="0" smtClean="0">
                          <a:effectLst/>
                        </a:rPr>
                        <a:t>      Public</a:t>
                      </a:r>
                      <a:endParaRPr lang="en-US" sz="2000" b="1" i="0" u="none" strike="noStrike" dirty="0">
                        <a:solidFill>
                          <a:srgbClr val="000000"/>
                        </a:solidFill>
                        <a:effectLst/>
                        <a:latin typeface="Arial"/>
                      </a:endParaRPr>
                    </a:p>
                  </a:txBody>
                  <a:tcPr marL="7620" marR="7620" marT="7620" marB="0" anchor="ctr"/>
                </a:tc>
              </a:tr>
              <a:tr h="320040">
                <a:tc>
                  <a:txBody>
                    <a:bodyPr/>
                    <a:lstStyle/>
                    <a:p>
                      <a:pPr algn="l" fontAlgn="ctr"/>
                      <a:r>
                        <a:rPr lang="en-US" sz="2000" b="1" u="none" strike="noStrike" dirty="0">
                          <a:effectLst/>
                        </a:rPr>
                        <a:t>Expenditure per </a:t>
                      </a:r>
                      <a:r>
                        <a:rPr lang="en-US" sz="2000" b="1" u="none" strike="noStrike" dirty="0" smtClean="0">
                          <a:effectLst/>
                        </a:rPr>
                        <a:t>Student</a:t>
                      </a:r>
                      <a:endParaRPr lang="en-US" sz="2000" b="1" i="0" u="none" strike="noStrike" dirty="0">
                        <a:solidFill>
                          <a:srgbClr val="000000"/>
                        </a:solidFill>
                        <a:effectLst/>
                        <a:latin typeface="Arial"/>
                      </a:endParaRPr>
                    </a:p>
                  </a:txBody>
                  <a:tcPr marL="7620" marR="7620" marT="7620" marB="0" anchor="ctr"/>
                </a:tc>
                <a:tc>
                  <a:txBody>
                    <a:bodyPr/>
                    <a:lstStyle/>
                    <a:p>
                      <a:pPr algn="ctr" fontAlgn="ctr"/>
                      <a:r>
                        <a:rPr lang="en-US" sz="2000" u="none" strike="noStrike">
                          <a:effectLst/>
                        </a:rPr>
                        <a:t>$10,011 </a:t>
                      </a:r>
                      <a:endParaRPr lang="en-US" sz="2000" b="0" i="0" u="none" strike="noStrike">
                        <a:solidFill>
                          <a:srgbClr val="000000"/>
                        </a:solidFill>
                        <a:effectLst/>
                        <a:latin typeface="Arial"/>
                      </a:endParaRPr>
                    </a:p>
                  </a:txBody>
                  <a:tcPr marL="7620" marR="7620" marT="7620" marB="0" anchor="ctr"/>
                </a:tc>
                <a:tc>
                  <a:txBody>
                    <a:bodyPr/>
                    <a:lstStyle/>
                    <a:p>
                      <a:pPr algn="ctr" fontAlgn="ctr"/>
                      <a:r>
                        <a:rPr lang="en-US" sz="2000" u="none" strike="noStrike">
                          <a:effectLst/>
                        </a:rPr>
                        <a:t>$14,014 </a:t>
                      </a:r>
                      <a:endParaRPr lang="en-US" sz="2000" b="0" i="0" u="none" strike="noStrike">
                        <a:solidFill>
                          <a:srgbClr val="000000"/>
                        </a:solidFill>
                        <a:effectLst/>
                        <a:latin typeface="Arial"/>
                      </a:endParaRPr>
                    </a:p>
                  </a:txBody>
                  <a:tcPr marL="7620" marR="7620" marT="7620" marB="0" anchor="ctr"/>
                </a:tc>
              </a:tr>
              <a:tr h="312420">
                <a:tc>
                  <a:txBody>
                    <a:bodyPr/>
                    <a:lstStyle/>
                    <a:p>
                      <a:pPr algn="l" fontAlgn="ctr"/>
                      <a:r>
                        <a:rPr lang="en-US" sz="2000" u="none" strike="noStrike">
                          <a:effectLst/>
                        </a:rPr>
                        <a:t> </a:t>
                      </a:r>
                      <a:endParaRPr lang="en-US" sz="2000" b="0" i="0" u="none" strike="noStrike">
                        <a:solidFill>
                          <a:srgbClr val="000000"/>
                        </a:solidFill>
                        <a:effectLst/>
                        <a:latin typeface="Arial"/>
                      </a:endParaRPr>
                    </a:p>
                  </a:txBody>
                  <a:tcPr marL="7620" marR="7620" marT="7620" marB="0" anchor="ctr"/>
                </a:tc>
                <a:tc rowSpan="2" gridSpan="2">
                  <a:txBody>
                    <a:bodyPr/>
                    <a:lstStyle/>
                    <a:p>
                      <a:pPr algn="ctr" fontAlgn="t"/>
                      <a:r>
                        <a:rPr lang="en-US" sz="2000" u="none" strike="noStrike">
                          <a:effectLst/>
                        </a:rPr>
                        <a:t> </a:t>
                      </a:r>
                      <a:endParaRPr lang="en-US" sz="2000" b="0" i="0" u="none" strike="noStrike">
                        <a:solidFill>
                          <a:srgbClr val="000000"/>
                        </a:solidFill>
                        <a:effectLst/>
                        <a:latin typeface="Arial"/>
                      </a:endParaRPr>
                    </a:p>
                  </a:txBody>
                  <a:tcPr marL="7620" marR="7620" marT="7620" marB="0"/>
                </a:tc>
                <a:tc rowSpan="2" hMerge="1">
                  <a:txBody>
                    <a:bodyPr/>
                    <a:lstStyle/>
                    <a:p>
                      <a:endParaRPr lang="en-US"/>
                    </a:p>
                  </a:txBody>
                  <a:tcPr/>
                </a:tc>
              </a:tr>
              <a:tr h="320040">
                <a:tc>
                  <a:txBody>
                    <a:bodyPr/>
                    <a:lstStyle/>
                    <a:p>
                      <a:pPr algn="l" fontAlgn="ctr"/>
                      <a:r>
                        <a:rPr lang="en-US" sz="2000" b="1" u="none" strike="noStrike" dirty="0">
                          <a:effectLst/>
                        </a:rPr>
                        <a:t>Demographics (as % of enrollment)</a:t>
                      </a:r>
                      <a:endParaRPr lang="en-US" sz="2000" b="1" i="0" u="none" strike="noStrike" dirty="0">
                        <a:solidFill>
                          <a:srgbClr val="000000"/>
                        </a:solidFill>
                        <a:effectLst/>
                        <a:latin typeface="Arial"/>
                      </a:endParaRPr>
                    </a:p>
                  </a:txBody>
                  <a:tcPr marL="7620" marR="7620" marT="7620" marB="0" anchor="ctr"/>
                </a:tc>
                <a:tc gridSpan="2" vMerge="1">
                  <a:txBody>
                    <a:bodyPr/>
                    <a:lstStyle/>
                    <a:p>
                      <a:endParaRPr lang="en-US"/>
                    </a:p>
                  </a:txBody>
                  <a:tcPr/>
                </a:tc>
                <a:tc hMerge="1" vMerge="1">
                  <a:txBody>
                    <a:bodyPr/>
                    <a:lstStyle/>
                    <a:p>
                      <a:endParaRPr lang="en-US"/>
                    </a:p>
                  </a:txBody>
                  <a:tcPr/>
                </a:tc>
              </a:tr>
              <a:tr h="320040">
                <a:tc>
                  <a:txBody>
                    <a:bodyPr/>
                    <a:lstStyle/>
                    <a:p>
                      <a:pPr algn="l" fontAlgn="ctr"/>
                      <a:r>
                        <a:rPr lang="en-US" sz="2000" u="none" strike="noStrike" dirty="0">
                          <a:effectLst/>
                        </a:rPr>
                        <a:t>§  African American</a:t>
                      </a:r>
                      <a:endParaRPr lang="en-US" sz="2000" b="0" i="0" u="none" strike="noStrike" dirty="0">
                        <a:solidFill>
                          <a:srgbClr val="000000"/>
                        </a:solidFill>
                        <a:effectLst/>
                        <a:latin typeface="Arial"/>
                      </a:endParaRPr>
                    </a:p>
                  </a:txBody>
                  <a:tcPr marL="457200" marR="7620" marT="7620" marB="0" anchor="ctr"/>
                </a:tc>
                <a:tc>
                  <a:txBody>
                    <a:bodyPr/>
                    <a:lstStyle/>
                    <a:p>
                      <a:pPr algn="ctr" fontAlgn="ctr"/>
                      <a:r>
                        <a:rPr lang="en-US" sz="2000" u="none" strike="noStrike">
                          <a:effectLst/>
                        </a:rPr>
                        <a:t>29%</a:t>
                      </a:r>
                      <a:endParaRPr lang="en-US" sz="2000" b="0" i="0" u="none" strike="noStrike">
                        <a:solidFill>
                          <a:srgbClr val="000000"/>
                        </a:solidFill>
                        <a:effectLst/>
                        <a:latin typeface="Arial"/>
                      </a:endParaRPr>
                    </a:p>
                  </a:txBody>
                  <a:tcPr marL="7620" marR="7620" marT="7620" marB="0" anchor="ctr"/>
                </a:tc>
                <a:tc>
                  <a:txBody>
                    <a:bodyPr/>
                    <a:lstStyle/>
                    <a:p>
                      <a:pPr algn="ctr" fontAlgn="ctr"/>
                      <a:r>
                        <a:rPr lang="en-US" sz="2000" u="none" strike="noStrike">
                          <a:effectLst/>
                        </a:rPr>
                        <a:t>16%</a:t>
                      </a:r>
                      <a:endParaRPr lang="en-US" sz="2000" b="0" i="0" u="none" strike="noStrike">
                        <a:solidFill>
                          <a:srgbClr val="000000"/>
                        </a:solidFill>
                        <a:effectLst/>
                        <a:latin typeface="Arial"/>
                      </a:endParaRPr>
                    </a:p>
                  </a:txBody>
                  <a:tcPr marL="7620" marR="7620" marT="7620" marB="0" anchor="ctr"/>
                </a:tc>
              </a:tr>
              <a:tr h="320040">
                <a:tc>
                  <a:txBody>
                    <a:bodyPr/>
                    <a:lstStyle/>
                    <a:p>
                      <a:pPr algn="l" fontAlgn="ctr"/>
                      <a:r>
                        <a:rPr lang="en-US" sz="2000" u="none" strike="noStrike">
                          <a:effectLst/>
                        </a:rPr>
                        <a:t>§  Hispanic</a:t>
                      </a:r>
                      <a:endParaRPr lang="en-US" sz="2000" b="0" i="0" u="none" strike="noStrike">
                        <a:solidFill>
                          <a:srgbClr val="000000"/>
                        </a:solidFill>
                        <a:effectLst/>
                        <a:latin typeface="Arial"/>
                      </a:endParaRPr>
                    </a:p>
                  </a:txBody>
                  <a:tcPr marL="457200" marR="7620" marT="7620" marB="0" anchor="ctr"/>
                </a:tc>
                <a:tc>
                  <a:txBody>
                    <a:bodyPr/>
                    <a:lstStyle/>
                    <a:p>
                      <a:pPr algn="ctr" fontAlgn="ctr"/>
                      <a:r>
                        <a:rPr lang="en-US" sz="2000" u="none" strike="noStrike">
                          <a:effectLst/>
                        </a:rPr>
                        <a:t>27%</a:t>
                      </a:r>
                      <a:endParaRPr lang="en-US" sz="2000" b="0" i="0" u="none" strike="noStrike">
                        <a:solidFill>
                          <a:srgbClr val="000000"/>
                        </a:solidFill>
                        <a:effectLst/>
                        <a:latin typeface="Arial"/>
                      </a:endParaRPr>
                    </a:p>
                  </a:txBody>
                  <a:tcPr marL="7620" marR="7620" marT="7620" marB="0" anchor="ctr"/>
                </a:tc>
                <a:tc>
                  <a:txBody>
                    <a:bodyPr/>
                    <a:lstStyle/>
                    <a:p>
                      <a:pPr algn="ctr" fontAlgn="ctr"/>
                      <a:r>
                        <a:rPr lang="en-US" sz="2000" u="none" strike="noStrike">
                          <a:effectLst/>
                        </a:rPr>
                        <a:t>23%</a:t>
                      </a:r>
                      <a:endParaRPr lang="en-US" sz="2000" b="0" i="0" u="none" strike="noStrike">
                        <a:solidFill>
                          <a:srgbClr val="000000"/>
                        </a:solidFill>
                        <a:effectLst/>
                        <a:latin typeface="Arial"/>
                      </a:endParaRPr>
                    </a:p>
                  </a:txBody>
                  <a:tcPr marL="7620" marR="7620" marT="7620" marB="0" anchor="ctr"/>
                </a:tc>
              </a:tr>
              <a:tr h="320040">
                <a:tc>
                  <a:txBody>
                    <a:bodyPr/>
                    <a:lstStyle/>
                    <a:p>
                      <a:pPr algn="l" fontAlgn="ctr"/>
                      <a:r>
                        <a:rPr lang="en-US" sz="2000" u="none" strike="noStrike">
                          <a:effectLst/>
                        </a:rPr>
                        <a:t>§  White non-Hispanic</a:t>
                      </a:r>
                      <a:endParaRPr lang="en-US" sz="2000" b="0" i="0" u="none" strike="noStrike">
                        <a:solidFill>
                          <a:srgbClr val="000000"/>
                        </a:solidFill>
                        <a:effectLst/>
                        <a:latin typeface="Arial"/>
                      </a:endParaRPr>
                    </a:p>
                  </a:txBody>
                  <a:tcPr marL="457200" marR="7620" marT="7620" marB="0" anchor="ctr"/>
                </a:tc>
                <a:tc>
                  <a:txBody>
                    <a:bodyPr/>
                    <a:lstStyle/>
                    <a:p>
                      <a:pPr algn="ctr" fontAlgn="ctr"/>
                      <a:r>
                        <a:rPr lang="en-US" sz="2000" u="none" strike="noStrike">
                          <a:effectLst/>
                        </a:rPr>
                        <a:t>36%</a:t>
                      </a:r>
                      <a:endParaRPr lang="en-US" sz="2000" b="0" i="0" u="none" strike="noStrike">
                        <a:solidFill>
                          <a:srgbClr val="000000"/>
                        </a:solidFill>
                        <a:effectLst/>
                        <a:latin typeface="Arial"/>
                      </a:endParaRPr>
                    </a:p>
                  </a:txBody>
                  <a:tcPr marL="7620" marR="7620" marT="7620" marB="0" anchor="ctr"/>
                </a:tc>
                <a:tc>
                  <a:txBody>
                    <a:bodyPr/>
                    <a:lstStyle/>
                    <a:p>
                      <a:pPr algn="ctr" fontAlgn="ctr"/>
                      <a:r>
                        <a:rPr lang="en-US" sz="2000" u="none" strike="noStrike">
                          <a:effectLst/>
                        </a:rPr>
                        <a:t>53%</a:t>
                      </a:r>
                      <a:endParaRPr lang="en-US" sz="2000" b="0" i="0" u="none" strike="noStrike">
                        <a:solidFill>
                          <a:srgbClr val="000000"/>
                        </a:solidFill>
                        <a:effectLst/>
                        <a:latin typeface="Arial"/>
                      </a:endParaRPr>
                    </a:p>
                  </a:txBody>
                  <a:tcPr marL="7620" marR="7620" marT="7620" marB="0" anchor="ctr"/>
                </a:tc>
              </a:tr>
              <a:tr h="320040">
                <a:tc>
                  <a:txBody>
                    <a:bodyPr/>
                    <a:lstStyle/>
                    <a:p>
                      <a:pPr algn="l" fontAlgn="ctr"/>
                      <a:r>
                        <a:rPr lang="en-US" sz="2000" u="none" strike="noStrike">
                          <a:effectLst/>
                        </a:rPr>
                        <a:t>§  Other</a:t>
                      </a:r>
                      <a:endParaRPr lang="en-US" sz="2000" b="0" i="0" u="none" strike="noStrike">
                        <a:solidFill>
                          <a:srgbClr val="000000"/>
                        </a:solidFill>
                        <a:effectLst/>
                        <a:latin typeface="Arial"/>
                      </a:endParaRPr>
                    </a:p>
                  </a:txBody>
                  <a:tcPr marL="457200" marR="7620" marT="7620" marB="0" anchor="ctr"/>
                </a:tc>
                <a:tc>
                  <a:txBody>
                    <a:bodyPr/>
                    <a:lstStyle/>
                    <a:p>
                      <a:pPr algn="ctr" fontAlgn="ctr"/>
                      <a:r>
                        <a:rPr lang="en-US" sz="2000" u="none" strike="noStrike">
                          <a:effectLst/>
                        </a:rPr>
                        <a:t>8%</a:t>
                      </a:r>
                      <a:endParaRPr lang="en-US" sz="2000" b="0" i="0" u="none" strike="noStrike">
                        <a:solidFill>
                          <a:srgbClr val="000000"/>
                        </a:solidFill>
                        <a:effectLst/>
                        <a:latin typeface="Arial"/>
                      </a:endParaRPr>
                    </a:p>
                  </a:txBody>
                  <a:tcPr marL="7620" marR="7620" marT="7620" marB="0" anchor="ctr"/>
                </a:tc>
                <a:tc>
                  <a:txBody>
                    <a:bodyPr/>
                    <a:lstStyle/>
                    <a:p>
                      <a:pPr algn="ctr" fontAlgn="ctr"/>
                      <a:r>
                        <a:rPr lang="en-US" sz="2000" u="none" strike="noStrike">
                          <a:effectLst/>
                        </a:rPr>
                        <a:t>9%</a:t>
                      </a:r>
                      <a:endParaRPr lang="en-US" sz="2000" b="0" i="0" u="none" strike="noStrike">
                        <a:solidFill>
                          <a:srgbClr val="000000"/>
                        </a:solidFill>
                        <a:effectLst/>
                        <a:latin typeface="Arial"/>
                      </a:endParaRPr>
                    </a:p>
                  </a:txBody>
                  <a:tcPr marL="7620" marR="7620" marT="7620" marB="0" anchor="ctr"/>
                </a:tc>
              </a:tr>
              <a:tr h="320040">
                <a:tc>
                  <a:txBody>
                    <a:bodyPr/>
                    <a:lstStyle/>
                    <a:p>
                      <a:pPr algn="l" fontAlgn="ctr"/>
                      <a:r>
                        <a:rPr lang="en-US" sz="2000" b="1" u="none" strike="noStrike" dirty="0">
                          <a:effectLst/>
                        </a:rPr>
                        <a:t>Percent </a:t>
                      </a:r>
                      <a:r>
                        <a:rPr lang="en-US" sz="2000" b="1" u="none" strike="noStrike" dirty="0" smtClean="0">
                          <a:effectLst/>
                        </a:rPr>
                        <a:t>Eligible for Free/Reduced Price Lunch</a:t>
                      </a:r>
                      <a:endParaRPr lang="en-US" sz="2000" b="0" i="0" u="none" strike="noStrike" dirty="0">
                        <a:solidFill>
                          <a:srgbClr val="000000"/>
                        </a:solidFill>
                        <a:effectLst/>
                        <a:latin typeface="Arial"/>
                      </a:endParaRPr>
                    </a:p>
                  </a:txBody>
                  <a:tcPr marL="7620" marR="7620" marT="7620" marB="0" anchor="ctr"/>
                </a:tc>
                <a:tc>
                  <a:txBody>
                    <a:bodyPr/>
                    <a:lstStyle/>
                    <a:p>
                      <a:pPr algn="ctr" fontAlgn="ctr"/>
                      <a:r>
                        <a:rPr lang="en-US" sz="2000" u="none" strike="noStrike">
                          <a:effectLst/>
                        </a:rPr>
                        <a:t>51%</a:t>
                      </a:r>
                      <a:endParaRPr lang="en-US" sz="2000" b="0" i="0" u="none" strike="noStrike">
                        <a:solidFill>
                          <a:srgbClr val="000000"/>
                        </a:solidFill>
                        <a:effectLst/>
                        <a:latin typeface="Arial"/>
                      </a:endParaRPr>
                    </a:p>
                  </a:txBody>
                  <a:tcPr marL="7620" marR="7620" marT="7620" marB="0" anchor="ctr"/>
                </a:tc>
                <a:tc>
                  <a:txBody>
                    <a:bodyPr/>
                    <a:lstStyle/>
                    <a:p>
                      <a:pPr algn="ctr" fontAlgn="ctr"/>
                      <a:r>
                        <a:rPr lang="en-US" sz="2000" u="none" strike="noStrike">
                          <a:effectLst/>
                        </a:rPr>
                        <a:t>48%</a:t>
                      </a:r>
                      <a:endParaRPr lang="en-US" sz="2000" b="0" i="0" u="none" strike="noStrike">
                        <a:solidFill>
                          <a:srgbClr val="000000"/>
                        </a:solidFill>
                        <a:effectLst/>
                        <a:latin typeface="Arial"/>
                      </a:endParaRPr>
                    </a:p>
                  </a:txBody>
                  <a:tcPr marL="7620" marR="7620" marT="7620" marB="0" anchor="ctr"/>
                </a:tc>
              </a:tr>
              <a:tr h="320040">
                <a:tc>
                  <a:txBody>
                    <a:bodyPr/>
                    <a:lstStyle/>
                    <a:p>
                      <a:pPr algn="l" fontAlgn="ctr"/>
                      <a:r>
                        <a:rPr lang="en-US" sz="2000" b="1" u="none" strike="noStrike" dirty="0" smtClean="0">
                          <a:effectLst/>
                        </a:rPr>
                        <a:t>Location</a:t>
                      </a:r>
                      <a:endParaRPr lang="en-US" sz="2000" b="1" i="0" u="none" strike="noStrike" dirty="0">
                        <a:solidFill>
                          <a:srgbClr val="000000"/>
                        </a:solidFill>
                        <a:effectLst/>
                        <a:latin typeface="Arial"/>
                      </a:endParaRPr>
                    </a:p>
                  </a:txBody>
                  <a:tcPr marL="7620" marR="7620" marT="7620" marB="0" anchor="ctr"/>
                </a:tc>
                <a:tc gridSpan="2">
                  <a:txBody>
                    <a:bodyPr/>
                    <a:lstStyle/>
                    <a:p>
                      <a:pPr algn="ctr" fontAlgn="t"/>
                      <a:r>
                        <a:rPr lang="en-US" sz="2000" u="none" strike="noStrike">
                          <a:effectLst/>
                        </a:rPr>
                        <a:t> </a:t>
                      </a:r>
                      <a:endParaRPr lang="en-US" sz="2000" b="0" i="0" u="none" strike="noStrike">
                        <a:solidFill>
                          <a:srgbClr val="000000"/>
                        </a:solidFill>
                        <a:effectLst/>
                        <a:latin typeface="Arial"/>
                      </a:endParaRPr>
                    </a:p>
                  </a:txBody>
                  <a:tcPr marL="7620" marR="7620" marT="7620" marB="0"/>
                </a:tc>
                <a:tc hMerge="1">
                  <a:txBody>
                    <a:bodyPr/>
                    <a:lstStyle/>
                    <a:p>
                      <a:endParaRPr lang="en-US"/>
                    </a:p>
                  </a:txBody>
                  <a:tcPr/>
                </a:tc>
              </a:tr>
              <a:tr h="320040">
                <a:tc>
                  <a:txBody>
                    <a:bodyPr/>
                    <a:lstStyle/>
                    <a:p>
                      <a:pPr algn="l" fontAlgn="ctr"/>
                      <a:r>
                        <a:rPr lang="en-US" sz="2000" u="none" strike="noStrike" dirty="0">
                          <a:effectLst/>
                        </a:rPr>
                        <a:t>§  % </a:t>
                      </a:r>
                      <a:r>
                        <a:rPr lang="en-US" sz="2000" u="none" strike="noStrike" dirty="0" smtClean="0">
                          <a:effectLst/>
                        </a:rPr>
                        <a:t>urban (central city districts)</a:t>
                      </a:r>
                      <a:endParaRPr lang="en-US" sz="2000" b="0" i="0" u="none" strike="noStrike" dirty="0">
                        <a:solidFill>
                          <a:srgbClr val="000000"/>
                        </a:solidFill>
                        <a:effectLst/>
                        <a:latin typeface="Arial"/>
                      </a:endParaRPr>
                    </a:p>
                  </a:txBody>
                  <a:tcPr marL="457200" marR="7620" marT="7620" marB="0" anchor="ctr"/>
                </a:tc>
                <a:tc>
                  <a:txBody>
                    <a:bodyPr/>
                    <a:lstStyle/>
                    <a:p>
                      <a:pPr algn="ctr" fontAlgn="ctr"/>
                      <a:r>
                        <a:rPr lang="en-US" sz="2000" u="none" strike="noStrike">
                          <a:effectLst/>
                        </a:rPr>
                        <a:t>56%</a:t>
                      </a:r>
                      <a:endParaRPr lang="en-US" sz="2000" b="0" i="0" u="none" strike="noStrike">
                        <a:solidFill>
                          <a:srgbClr val="000000"/>
                        </a:solidFill>
                        <a:effectLst/>
                        <a:latin typeface="Arial"/>
                      </a:endParaRPr>
                    </a:p>
                  </a:txBody>
                  <a:tcPr marL="7620" marR="7620" marT="7620" marB="0" anchor="ctr"/>
                </a:tc>
                <a:tc>
                  <a:txBody>
                    <a:bodyPr/>
                    <a:lstStyle/>
                    <a:p>
                      <a:pPr algn="ctr" fontAlgn="ctr"/>
                      <a:r>
                        <a:rPr lang="en-US" sz="2000" u="none" strike="noStrike">
                          <a:effectLst/>
                        </a:rPr>
                        <a:t>28%</a:t>
                      </a:r>
                      <a:endParaRPr lang="en-US" sz="2000" b="0" i="0" u="none" strike="noStrike">
                        <a:solidFill>
                          <a:srgbClr val="000000"/>
                        </a:solidFill>
                        <a:effectLst/>
                        <a:latin typeface="Arial"/>
                      </a:endParaRPr>
                    </a:p>
                  </a:txBody>
                  <a:tcPr marL="7620" marR="7620" marT="7620" marB="0" anchor="ctr"/>
                </a:tc>
              </a:tr>
              <a:tr h="320040">
                <a:tc>
                  <a:txBody>
                    <a:bodyPr/>
                    <a:lstStyle/>
                    <a:p>
                      <a:pPr algn="l" fontAlgn="ctr"/>
                      <a:r>
                        <a:rPr lang="en-US" sz="2000" u="none" strike="noStrike">
                          <a:effectLst/>
                        </a:rPr>
                        <a:t>§  % suburban</a:t>
                      </a:r>
                      <a:endParaRPr lang="en-US" sz="2000" b="0" i="0" u="none" strike="noStrike">
                        <a:solidFill>
                          <a:srgbClr val="000000"/>
                        </a:solidFill>
                        <a:effectLst/>
                        <a:latin typeface="Arial"/>
                      </a:endParaRPr>
                    </a:p>
                  </a:txBody>
                  <a:tcPr marL="457200" marR="7620" marT="7620" marB="0" anchor="ctr"/>
                </a:tc>
                <a:tc>
                  <a:txBody>
                    <a:bodyPr/>
                    <a:lstStyle/>
                    <a:p>
                      <a:pPr algn="ctr" fontAlgn="ctr"/>
                      <a:r>
                        <a:rPr lang="en-US" sz="2000" u="none" strike="noStrike">
                          <a:effectLst/>
                        </a:rPr>
                        <a:t>29%</a:t>
                      </a:r>
                      <a:endParaRPr lang="en-US" sz="2000" b="0" i="0" u="none" strike="noStrike">
                        <a:solidFill>
                          <a:srgbClr val="000000"/>
                        </a:solidFill>
                        <a:effectLst/>
                        <a:latin typeface="Arial"/>
                      </a:endParaRPr>
                    </a:p>
                  </a:txBody>
                  <a:tcPr marL="7620" marR="7620" marT="7620" marB="0" anchor="ctr"/>
                </a:tc>
                <a:tc>
                  <a:txBody>
                    <a:bodyPr/>
                    <a:lstStyle/>
                    <a:p>
                      <a:pPr algn="ctr" fontAlgn="ctr"/>
                      <a:r>
                        <a:rPr lang="en-US" sz="2000" u="none" strike="noStrike">
                          <a:effectLst/>
                        </a:rPr>
                        <a:t>47%</a:t>
                      </a:r>
                      <a:endParaRPr lang="en-US" sz="2000" b="0" i="0" u="none" strike="noStrike">
                        <a:solidFill>
                          <a:srgbClr val="000000"/>
                        </a:solidFill>
                        <a:effectLst/>
                        <a:latin typeface="Arial"/>
                      </a:endParaRPr>
                    </a:p>
                  </a:txBody>
                  <a:tcPr marL="7620" marR="7620" marT="7620" marB="0" anchor="ctr"/>
                </a:tc>
              </a:tr>
              <a:tr h="320040">
                <a:tc>
                  <a:txBody>
                    <a:bodyPr/>
                    <a:lstStyle/>
                    <a:p>
                      <a:pPr algn="l" fontAlgn="ctr"/>
                      <a:r>
                        <a:rPr lang="en-US" sz="2000" u="none" strike="noStrike">
                          <a:effectLst/>
                        </a:rPr>
                        <a:t>§  % rural</a:t>
                      </a:r>
                      <a:endParaRPr lang="en-US" sz="2000" b="0" i="0" u="none" strike="noStrike">
                        <a:solidFill>
                          <a:srgbClr val="000000"/>
                        </a:solidFill>
                        <a:effectLst/>
                        <a:latin typeface="Arial"/>
                      </a:endParaRPr>
                    </a:p>
                  </a:txBody>
                  <a:tcPr marL="457200" marR="7620" marT="7620" marB="0" anchor="ctr"/>
                </a:tc>
                <a:tc>
                  <a:txBody>
                    <a:bodyPr/>
                    <a:lstStyle/>
                    <a:p>
                      <a:pPr algn="ctr" fontAlgn="ctr"/>
                      <a:r>
                        <a:rPr lang="en-US" sz="2000" u="none" strike="noStrike">
                          <a:effectLst/>
                        </a:rPr>
                        <a:t>15%</a:t>
                      </a:r>
                      <a:endParaRPr lang="en-US" sz="2000" b="0" i="0" u="none" strike="noStrike">
                        <a:solidFill>
                          <a:srgbClr val="000000"/>
                        </a:solidFill>
                        <a:effectLst/>
                        <a:latin typeface="Arial"/>
                      </a:endParaRPr>
                    </a:p>
                  </a:txBody>
                  <a:tcPr marL="7620" marR="7620" marT="7620" marB="0" anchor="ctr"/>
                </a:tc>
                <a:tc>
                  <a:txBody>
                    <a:bodyPr/>
                    <a:lstStyle/>
                    <a:p>
                      <a:pPr algn="ctr" fontAlgn="ctr"/>
                      <a:r>
                        <a:rPr lang="en-US" sz="2000" u="none" strike="noStrike" dirty="0">
                          <a:effectLst/>
                        </a:rPr>
                        <a:t>25%</a:t>
                      </a:r>
                      <a:endParaRPr lang="en-US" sz="2000" b="0" i="0" u="none" strike="noStrike" dirty="0">
                        <a:solidFill>
                          <a:srgbClr val="000000"/>
                        </a:solidFill>
                        <a:effectLst/>
                        <a:latin typeface="Arial"/>
                      </a:endParaRPr>
                    </a:p>
                  </a:txBody>
                  <a:tcPr marL="7620" marR="7620" marT="7620" marB="0" anchor="ctr"/>
                </a:tc>
              </a:tr>
            </a:tbl>
          </a:graphicData>
        </a:graphic>
      </p:graphicFrame>
      <p:sp>
        <p:nvSpPr>
          <p:cNvPr id="4" name="TextBox 3"/>
          <p:cNvSpPr txBox="1"/>
          <p:nvPr/>
        </p:nvSpPr>
        <p:spPr>
          <a:xfrm>
            <a:off x="1219200" y="6172200"/>
            <a:ext cx="5496761" cy="923330"/>
          </a:xfrm>
          <a:prstGeom prst="rect">
            <a:avLst/>
          </a:prstGeom>
          <a:noFill/>
        </p:spPr>
        <p:txBody>
          <a:bodyPr wrap="none" rtlCol="0">
            <a:spAutoFit/>
          </a:bodyPr>
          <a:lstStyle/>
          <a:p>
            <a:r>
              <a:rPr lang="en-US" dirty="0" smtClean="0"/>
              <a:t>Epple, Romano, and Zimmer, 2014; Data drawn from </a:t>
            </a:r>
          </a:p>
          <a:p>
            <a:r>
              <a:rPr lang="en-US" dirty="0" smtClean="0"/>
              <a:t> </a:t>
            </a:r>
            <a:r>
              <a:rPr lang="en-US" u="sng" dirty="0" smtClean="0">
                <a:hlinkClick r:id="rId2"/>
              </a:rPr>
              <a:t>http</a:t>
            </a:r>
            <a:r>
              <a:rPr lang="en-US" u="sng" dirty="0">
                <a:hlinkClick r:id="rId2"/>
              </a:rPr>
              <a:t>://</a:t>
            </a:r>
            <a:r>
              <a:rPr lang="en-US" u="sng" dirty="0" smtClean="0">
                <a:hlinkClick r:id="rId2"/>
              </a:rPr>
              <a:t>dashboard.publiccharters.org/dashboard/home</a:t>
            </a:r>
            <a:endParaRPr lang="en-US" dirty="0"/>
          </a:p>
          <a:p>
            <a:endParaRPr lang="en-US" dirty="0"/>
          </a:p>
        </p:txBody>
      </p:sp>
      <p:sp>
        <p:nvSpPr>
          <p:cNvPr id="3" name="Slide Number Placeholder 2"/>
          <p:cNvSpPr>
            <a:spLocks noGrp="1"/>
          </p:cNvSpPr>
          <p:nvPr>
            <p:ph type="sldNum" sz="quarter" idx="12"/>
          </p:nvPr>
        </p:nvSpPr>
        <p:spPr/>
        <p:txBody>
          <a:bodyPr/>
          <a:lstStyle/>
          <a:p>
            <a:fld id="{A896A80F-E5AD-466E-B87D-D078016882AB}" type="slidenum">
              <a:rPr lang="en-US" smtClean="0">
                <a:solidFill>
                  <a:prstClr val="white">
                    <a:tint val="75000"/>
                  </a:prstClr>
                </a:solidFill>
              </a:rPr>
              <a:pPr/>
              <a:t>15</a:t>
            </a:fld>
            <a:endParaRPr lang="en-US">
              <a:solidFill>
                <a:prstClr val="white">
                  <a:tint val="75000"/>
                </a:prstClr>
              </a:solidFill>
            </a:endParaRPr>
          </a:p>
        </p:txBody>
      </p:sp>
    </p:spTree>
    <p:extLst>
      <p:ext uri="{BB962C8B-B14F-4D97-AF65-F5344CB8AC3E}">
        <p14:creationId xmlns:p14="http://schemas.microsoft.com/office/powerpoint/2010/main" val="1072186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Charter Schools Currently Serve Approximately 5% of US Students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3607251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219200" y="6172200"/>
            <a:ext cx="5496761" cy="923330"/>
          </a:xfrm>
          <a:prstGeom prst="rect">
            <a:avLst/>
          </a:prstGeom>
          <a:noFill/>
        </p:spPr>
        <p:txBody>
          <a:bodyPr wrap="none" rtlCol="0">
            <a:spAutoFit/>
          </a:bodyPr>
          <a:lstStyle/>
          <a:p>
            <a:r>
              <a:rPr lang="en-US" dirty="0" smtClean="0"/>
              <a:t>Epple, Romano, and Zimmer, 2014; Data drawn from </a:t>
            </a:r>
          </a:p>
          <a:p>
            <a:r>
              <a:rPr lang="en-US" dirty="0" smtClean="0"/>
              <a:t> </a:t>
            </a:r>
            <a:r>
              <a:rPr lang="en-US" u="sng" dirty="0" smtClean="0">
                <a:hlinkClick r:id="rId3"/>
              </a:rPr>
              <a:t>http</a:t>
            </a:r>
            <a:r>
              <a:rPr lang="en-US" u="sng" dirty="0">
                <a:hlinkClick r:id="rId3"/>
              </a:rPr>
              <a:t>://</a:t>
            </a:r>
            <a:r>
              <a:rPr lang="en-US" u="sng" dirty="0" smtClean="0">
                <a:hlinkClick r:id="rId3"/>
              </a:rPr>
              <a:t>dashboard.publiccharters.org/dashboard/home</a:t>
            </a:r>
            <a:endParaRPr lang="en-US" dirty="0"/>
          </a:p>
          <a:p>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16</a:t>
            </a:fld>
            <a:endParaRPr lang="en-US">
              <a:solidFill>
                <a:prstClr val="white">
                  <a:tint val="75000"/>
                </a:prstClr>
              </a:solidFill>
            </a:endParaRPr>
          </a:p>
        </p:txBody>
      </p:sp>
    </p:spTree>
    <p:extLst>
      <p:ext uri="{BB962C8B-B14F-4D97-AF65-F5344CB8AC3E}">
        <p14:creationId xmlns:p14="http://schemas.microsoft.com/office/powerpoint/2010/main" val="65951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Charter School Market Share Across States Ranges From 0 to 12 %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752600"/>
            <a:ext cx="8686800" cy="3603811"/>
          </a:xfrm>
          <a:prstGeom prst="rect">
            <a:avLst/>
          </a:prstGeom>
          <a:noFill/>
        </p:spPr>
      </p:pic>
      <p:sp>
        <p:nvSpPr>
          <p:cNvPr id="6" name="TextBox 5"/>
          <p:cNvSpPr txBox="1"/>
          <p:nvPr/>
        </p:nvSpPr>
        <p:spPr>
          <a:xfrm>
            <a:off x="1219200" y="5710535"/>
            <a:ext cx="5496761" cy="923330"/>
          </a:xfrm>
          <a:prstGeom prst="rect">
            <a:avLst/>
          </a:prstGeom>
          <a:noFill/>
        </p:spPr>
        <p:txBody>
          <a:bodyPr wrap="none" rtlCol="0">
            <a:spAutoFit/>
          </a:bodyPr>
          <a:lstStyle/>
          <a:p>
            <a:r>
              <a:rPr lang="en-US" dirty="0" smtClean="0"/>
              <a:t>Epple, Romano, and Zimmer, 2014; Data drawn from </a:t>
            </a:r>
          </a:p>
          <a:p>
            <a:r>
              <a:rPr lang="en-US" dirty="0" smtClean="0"/>
              <a:t> </a:t>
            </a:r>
            <a:r>
              <a:rPr lang="en-US" u="sng" dirty="0" smtClean="0">
                <a:hlinkClick r:id="rId3"/>
              </a:rPr>
              <a:t>http</a:t>
            </a:r>
            <a:r>
              <a:rPr lang="en-US" u="sng" dirty="0">
                <a:hlinkClick r:id="rId3"/>
              </a:rPr>
              <a:t>://</a:t>
            </a:r>
            <a:r>
              <a:rPr lang="en-US" u="sng" dirty="0" smtClean="0">
                <a:hlinkClick r:id="rId3"/>
              </a:rPr>
              <a:t>dashboard.publiccharters.org/dashboard/home</a:t>
            </a:r>
            <a:endParaRPr lang="en-US" dirty="0"/>
          </a:p>
          <a:p>
            <a:endParaRPr lang="en-US" dirty="0"/>
          </a:p>
        </p:txBody>
      </p:sp>
      <p:sp>
        <p:nvSpPr>
          <p:cNvPr id="3" name="Slide Number Placeholder 2"/>
          <p:cNvSpPr>
            <a:spLocks noGrp="1"/>
          </p:cNvSpPr>
          <p:nvPr>
            <p:ph type="sldNum" sz="quarter" idx="12"/>
          </p:nvPr>
        </p:nvSpPr>
        <p:spPr/>
        <p:txBody>
          <a:bodyPr/>
          <a:lstStyle/>
          <a:p>
            <a:fld id="{A896A80F-E5AD-466E-B87D-D078016882AB}" type="slidenum">
              <a:rPr lang="en-US" smtClean="0">
                <a:solidFill>
                  <a:prstClr val="white">
                    <a:tint val="75000"/>
                  </a:prstClr>
                </a:solidFill>
              </a:rPr>
              <a:pPr/>
              <a:t>17</a:t>
            </a:fld>
            <a:endParaRPr lang="en-US">
              <a:solidFill>
                <a:prstClr val="white">
                  <a:tint val="75000"/>
                </a:prstClr>
              </a:solidFill>
            </a:endParaRPr>
          </a:p>
        </p:txBody>
      </p:sp>
    </p:spTree>
    <p:extLst>
      <p:ext uri="{BB962C8B-B14F-4D97-AF65-F5344CB8AC3E}">
        <p14:creationId xmlns:p14="http://schemas.microsoft.com/office/powerpoint/2010/main" val="1003242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Charter School Funding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Charter schools typically receive on the order of 80% of per student expenditure in the student’s home school district, but there is variation across states.</a:t>
            </a:r>
          </a:p>
          <a:p>
            <a:r>
              <a:rPr lang="en-US" dirty="0" smtClean="0"/>
              <a:t>Payment to the charter school typically comes from the student’s home public school district, i.e., money follows the student.</a:t>
            </a:r>
          </a:p>
          <a:p>
            <a:r>
              <a:rPr lang="en-US" dirty="0" smtClean="0"/>
              <a:t>Hence, charter schools directly impact budgets of school districts from which they draw students.</a:t>
            </a:r>
          </a:p>
          <a:p>
            <a:r>
              <a:rPr lang="en-US" dirty="0" smtClean="0"/>
              <a:t>A given charter school may draw from more than one district, and hence may receive different payment amounts for different students. </a:t>
            </a:r>
          </a:p>
          <a:p>
            <a:pPr marL="0" indent="0">
              <a:buNone/>
            </a:pPr>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18</a:t>
            </a:fld>
            <a:endParaRPr lang="en-US">
              <a:solidFill>
                <a:prstClr val="white">
                  <a:tint val="75000"/>
                </a:prstClr>
              </a:solidFill>
            </a:endParaRPr>
          </a:p>
        </p:txBody>
      </p:sp>
    </p:spTree>
    <p:extLst>
      <p:ext uri="{BB962C8B-B14F-4D97-AF65-F5344CB8AC3E}">
        <p14:creationId xmlns:p14="http://schemas.microsoft.com/office/powerpoint/2010/main" val="189781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05840"/>
          </a:xfrm>
        </p:spPr>
        <p:txBody>
          <a:bodyPr>
            <a:normAutofit fontScale="90000"/>
          </a:bodyPr>
          <a:lstStyle/>
          <a:p>
            <a:r>
              <a:rPr lang="en-US" dirty="0"/>
              <a:t>Teacher Characteristics in Traditional </a:t>
            </a:r>
            <a:r>
              <a:rPr lang="en-US" dirty="0" smtClean="0"/>
              <a:t>Public and Charter </a:t>
            </a:r>
            <a:r>
              <a:rPr lang="en-US" dirty="0"/>
              <a:t>Schools, 2011/12</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6483739"/>
              </p:ext>
            </p:extLst>
          </p:nvPr>
        </p:nvGraphicFramePr>
        <p:xfrm>
          <a:off x="609600" y="1371591"/>
          <a:ext cx="8001001" cy="4751278"/>
        </p:xfrm>
        <a:graphic>
          <a:graphicData uri="http://schemas.openxmlformats.org/drawingml/2006/table">
            <a:tbl>
              <a:tblPr>
                <a:tableStyleId>{5C22544A-7EE6-4342-B048-85BDC9FD1C3A}</a:tableStyleId>
              </a:tblPr>
              <a:tblGrid>
                <a:gridCol w="4851087"/>
                <a:gridCol w="1920679"/>
                <a:gridCol w="1229235"/>
              </a:tblGrid>
              <a:tr h="277930">
                <a:tc>
                  <a:txBody>
                    <a:bodyPr/>
                    <a:lstStyle/>
                    <a:p>
                      <a:pPr algn="l" fontAlgn="ctr"/>
                      <a:r>
                        <a:rPr lang="en-US" sz="1600" u="none" strike="noStrike" dirty="0">
                          <a:effectLst/>
                        </a:rPr>
                        <a:t> </a:t>
                      </a:r>
                      <a:endParaRPr lang="en-US" sz="1600" b="0" i="0" u="none" strike="noStrike" dirty="0">
                        <a:solidFill>
                          <a:srgbClr val="000000"/>
                        </a:solidFill>
                        <a:effectLst/>
                        <a:latin typeface="Arial"/>
                      </a:endParaRPr>
                    </a:p>
                  </a:txBody>
                  <a:tcPr marL="5955" marR="5955" marT="5955" marB="0" anchor="ctr"/>
                </a:tc>
                <a:tc>
                  <a:txBody>
                    <a:bodyPr/>
                    <a:lstStyle/>
                    <a:p>
                      <a:pPr algn="ctr" fontAlgn="ctr"/>
                      <a:r>
                        <a:rPr lang="en-US" sz="1600" u="none" strike="noStrike">
                          <a:effectLst/>
                        </a:rPr>
                        <a:t>Traditional Public</a:t>
                      </a:r>
                      <a:endParaRPr lang="en-US" sz="1600" b="1" i="0" u="none" strike="noStrike">
                        <a:solidFill>
                          <a:srgbClr val="000000"/>
                        </a:solidFill>
                        <a:effectLst/>
                        <a:latin typeface="Arial"/>
                      </a:endParaRPr>
                    </a:p>
                  </a:txBody>
                  <a:tcPr marL="5955" marR="5955" marT="5955" marB="0" anchor="ctr"/>
                </a:tc>
                <a:tc>
                  <a:txBody>
                    <a:bodyPr/>
                    <a:lstStyle/>
                    <a:p>
                      <a:pPr algn="ctr" fontAlgn="ctr"/>
                      <a:r>
                        <a:rPr lang="en-US" sz="1600" u="none" strike="noStrike">
                          <a:effectLst/>
                        </a:rPr>
                        <a:t>Charter</a:t>
                      </a:r>
                      <a:endParaRPr lang="en-US" sz="1600" b="1" i="0" u="none" strike="noStrike">
                        <a:solidFill>
                          <a:srgbClr val="000000"/>
                        </a:solidFill>
                        <a:effectLst/>
                        <a:latin typeface="Arial"/>
                      </a:endParaRPr>
                    </a:p>
                  </a:txBody>
                  <a:tcPr marL="5955" marR="5955" marT="5955" marB="0" anchor="ctr"/>
                </a:tc>
              </a:tr>
              <a:tr h="277930">
                <a:tc>
                  <a:txBody>
                    <a:bodyPr/>
                    <a:lstStyle/>
                    <a:p>
                      <a:pPr algn="l" fontAlgn="ctr"/>
                      <a:r>
                        <a:rPr lang="en-US" sz="1600" u="none" strike="noStrike">
                          <a:effectLst/>
                        </a:rPr>
                        <a:t>Percent White, Non-Hispanic</a:t>
                      </a:r>
                      <a:endParaRPr lang="en-US" sz="1600" b="0" i="0" u="none" strike="noStrike">
                        <a:solidFill>
                          <a:srgbClr val="000000"/>
                        </a:solidFill>
                        <a:effectLst/>
                        <a:latin typeface="Arial"/>
                      </a:endParaRPr>
                    </a:p>
                  </a:txBody>
                  <a:tcPr marL="5955" marR="5955" marT="5955" marB="0" anchor="ctr"/>
                </a:tc>
                <a:tc>
                  <a:txBody>
                    <a:bodyPr/>
                    <a:lstStyle/>
                    <a:p>
                      <a:pPr algn="ctr" fontAlgn="ctr"/>
                      <a:r>
                        <a:rPr lang="en-US" sz="1600" u="none" strike="noStrike">
                          <a:effectLst/>
                        </a:rPr>
                        <a:t>82</a:t>
                      </a:r>
                      <a:endParaRPr lang="en-US" sz="1600" b="0" i="0" u="none" strike="noStrike">
                        <a:solidFill>
                          <a:srgbClr val="000000"/>
                        </a:solidFill>
                        <a:effectLst/>
                        <a:latin typeface="Arial"/>
                      </a:endParaRPr>
                    </a:p>
                  </a:txBody>
                  <a:tcPr marL="5955" marR="5955" marT="5955" marB="0" anchor="ctr"/>
                </a:tc>
                <a:tc>
                  <a:txBody>
                    <a:bodyPr/>
                    <a:lstStyle/>
                    <a:p>
                      <a:pPr algn="ctr" fontAlgn="ctr"/>
                      <a:r>
                        <a:rPr lang="en-US" sz="1600" u="none" strike="noStrike">
                          <a:effectLst/>
                        </a:rPr>
                        <a:t>70</a:t>
                      </a:r>
                      <a:endParaRPr lang="en-US" sz="1600" b="0" i="0" u="none" strike="noStrike">
                        <a:solidFill>
                          <a:srgbClr val="000000"/>
                        </a:solidFill>
                        <a:effectLst/>
                        <a:latin typeface="Arial"/>
                      </a:endParaRPr>
                    </a:p>
                  </a:txBody>
                  <a:tcPr marL="5955" marR="5955" marT="5955" marB="0" anchor="ctr"/>
                </a:tc>
              </a:tr>
              <a:tr h="311016">
                <a:tc>
                  <a:txBody>
                    <a:bodyPr/>
                    <a:lstStyle/>
                    <a:p>
                      <a:pPr algn="l" fontAlgn="ctr"/>
                      <a:r>
                        <a:rPr lang="en-US" sz="1600" u="none" strike="noStrike" dirty="0">
                          <a:effectLst/>
                        </a:rPr>
                        <a:t>Percent </a:t>
                      </a:r>
                      <a:r>
                        <a:rPr lang="en-US" sz="1600" u="none" strike="noStrike" dirty="0" smtClean="0">
                          <a:effectLst/>
                        </a:rPr>
                        <a:t>African</a:t>
                      </a:r>
                      <a:r>
                        <a:rPr lang="en-US" sz="1600" u="none" strike="noStrike" baseline="0" dirty="0" smtClean="0">
                          <a:effectLst/>
                        </a:rPr>
                        <a:t>  American</a:t>
                      </a:r>
                      <a:endParaRPr lang="en-US" sz="1600" b="0" i="0" u="none" strike="noStrike" dirty="0">
                        <a:solidFill>
                          <a:srgbClr val="000000"/>
                        </a:solidFill>
                        <a:effectLst/>
                        <a:latin typeface="Arial"/>
                      </a:endParaRPr>
                    </a:p>
                  </a:txBody>
                  <a:tcPr marL="5955" marR="5955" marT="5955" marB="0" anchor="ctr"/>
                </a:tc>
                <a:tc>
                  <a:txBody>
                    <a:bodyPr/>
                    <a:lstStyle/>
                    <a:p>
                      <a:pPr algn="ctr" fontAlgn="ctr"/>
                      <a:r>
                        <a:rPr lang="en-US" sz="1600" u="none" strike="noStrike">
                          <a:effectLst/>
                        </a:rPr>
                        <a:t>7</a:t>
                      </a:r>
                      <a:endParaRPr lang="en-US" sz="1600" b="0" i="0" u="none" strike="noStrike">
                        <a:solidFill>
                          <a:srgbClr val="000000"/>
                        </a:solidFill>
                        <a:effectLst/>
                        <a:latin typeface="Arial"/>
                      </a:endParaRPr>
                    </a:p>
                  </a:txBody>
                  <a:tcPr marL="5955" marR="5955" marT="5955" marB="0" anchor="ctr"/>
                </a:tc>
                <a:tc>
                  <a:txBody>
                    <a:bodyPr/>
                    <a:lstStyle/>
                    <a:p>
                      <a:pPr algn="ctr" fontAlgn="ctr"/>
                      <a:r>
                        <a:rPr lang="en-US" sz="1600" u="none" strike="noStrike">
                          <a:effectLst/>
                        </a:rPr>
                        <a:t>12</a:t>
                      </a:r>
                      <a:endParaRPr lang="en-US" sz="1600" b="0" i="0" u="none" strike="noStrike">
                        <a:solidFill>
                          <a:srgbClr val="000000"/>
                        </a:solidFill>
                        <a:effectLst/>
                        <a:latin typeface="Arial"/>
                      </a:endParaRPr>
                    </a:p>
                  </a:txBody>
                  <a:tcPr marL="5955" marR="5955" marT="5955" marB="0" anchor="ctr"/>
                </a:tc>
              </a:tr>
              <a:tr h="277930">
                <a:tc>
                  <a:txBody>
                    <a:bodyPr/>
                    <a:lstStyle/>
                    <a:p>
                      <a:pPr algn="l" fontAlgn="ctr"/>
                      <a:r>
                        <a:rPr lang="en-US" sz="1600" u="none" strike="noStrike">
                          <a:effectLst/>
                        </a:rPr>
                        <a:t>Percent Hispanic</a:t>
                      </a:r>
                      <a:endParaRPr lang="en-US" sz="1600" b="0" i="0" u="none" strike="noStrike">
                        <a:solidFill>
                          <a:srgbClr val="000000"/>
                        </a:solidFill>
                        <a:effectLst/>
                        <a:latin typeface="Arial"/>
                      </a:endParaRPr>
                    </a:p>
                  </a:txBody>
                  <a:tcPr marL="5955" marR="5955" marT="5955" marB="0" anchor="ctr"/>
                </a:tc>
                <a:tc>
                  <a:txBody>
                    <a:bodyPr/>
                    <a:lstStyle/>
                    <a:p>
                      <a:pPr algn="ctr" fontAlgn="ctr"/>
                      <a:r>
                        <a:rPr lang="en-US" sz="1600" u="none" strike="noStrike">
                          <a:effectLst/>
                        </a:rPr>
                        <a:t>8</a:t>
                      </a:r>
                      <a:endParaRPr lang="en-US" sz="1600" b="0" i="0" u="none" strike="noStrike">
                        <a:solidFill>
                          <a:srgbClr val="000000"/>
                        </a:solidFill>
                        <a:effectLst/>
                        <a:latin typeface="Arial"/>
                      </a:endParaRPr>
                    </a:p>
                  </a:txBody>
                  <a:tcPr marL="5955" marR="5955" marT="5955" marB="0" anchor="ctr"/>
                </a:tc>
                <a:tc>
                  <a:txBody>
                    <a:bodyPr/>
                    <a:lstStyle/>
                    <a:p>
                      <a:pPr algn="ctr" fontAlgn="ctr"/>
                      <a:r>
                        <a:rPr lang="en-US" sz="1600" u="none" strike="noStrike">
                          <a:effectLst/>
                        </a:rPr>
                        <a:t>13</a:t>
                      </a:r>
                      <a:endParaRPr lang="en-US" sz="1600" b="0" i="0" u="none" strike="noStrike">
                        <a:solidFill>
                          <a:srgbClr val="000000"/>
                        </a:solidFill>
                        <a:effectLst/>
                        <a:latin typeface="Arial"/>
                      </a:endParaRPr>
                    </a:p>
                  </a:txBody>
                  <a:tcPr marL="5955" marR="5955" marT="5955" marB="0" anchor="ctr"/>
                </a:tc>
              </a:tr>
              <a:tr h="277930">
                <a:tc>
                  <a:txBody>
                    <a:bodyPr/>
                    <a:lstStyle/>
                    <a:p>
                      <a:pPr algn="l" fontAlgn="ctr"/>
                      <a:r>
                        <a:rPr lang="en-US" sz="1600" u="none" strike="noStrike">
                          <a:effectLst/>
                        </a:rPr>
                        <a:t>Percent Male</a:t>
                      </a:r>
                      <a:endParaRPr lang="en-US" sz="1600" b="0" i="0" u="none" strike="noStrike">
                        <a:solidFill>
                          <a:srgbClr val="000000"/>
                        </a:solidFill>
                        <a:effectLst/>
                        <a:latin typeface="Arial"/>
                      </a:endParaRPr>
                    </a:p>
                  </a:txBody>
                  <a:tcPr marL="5955" marR="5955" marT="5955" marB="0" anchor="ctr"/>
                </a:tc>
                <a:tc>
                  <a:txBody>
                    <a:bodyPr/>
                    <a:lstStyle/>
                    <a:p>
                      <a:pPr algn="ctr" fontAlgn="ctr"/>
                      <a:r>
                        <a:rPr lang="en-US" sz="1600" u="none" strike="noStrike">
                          <a:effectLst/>
                        </a:rPr>
                        <a:t>24</a:t>
                      </a:r>
                      <a:endParaRPr lang="en-US" sz="1600" b="0" i="0" u="none" strike="noStrike">
                        <a:solidFill>
                          <a:srgbClr val="000000"/>
                        </a:solidFill>
                        <a:effectLst/>
                        <a:latin typeface="Arial"/>
                      </a:endParaRPr>
                    </a:p>
                  </a:txBody>
                  <a:tcPr marL="5955" marR="5955" marT="5955" marB="0" anchor="ctr"/>
                </a:tc>
                <a:tc>
                  <a:txBody>
                    <a:bodyPr/>
                    <a:lstStyle/>
                    <a:p>
                      <a:pPr algn="ctr" fontAlgn="ctr"/>
                      <a:r>
                        <a:rPr lang="en-US" sz="1600" u="none" strike="noStrike">
                          <a:effectLst/>
                        </a:rPr>
                        <a:t>25</a:t>
                      </a:r>
                      <a:endParaRPr lang="en-US" sz="1600" b="0" i="0" u="none" strike="noStrike">
                        <a:solidFill>
                          <a:srgbClr val="000000"/>
                        </a:solidFill>
                        <a:effectLst/>
                        <a:latin typeface="Arial"/>
                      </a:endParaRPr>
                    </a:p>
                  </a:txBody>
                  <a:tcPr marL="5955" marR="5955" marT="5955" marB="0" anchor="ctr"/>
                </a:tc>
              </a:tr>
              <a:tr h="277930">
                <a:tc>
                  <a:txBody>
                    <a:bodyPr/>
                    <a:lstStyle/>
                    <a:p>
                      <a:pPr algn="l" fontAlgn="ctr"/>
                      <a:r>
                        <a:rPr lang="en-US" sz="1600" u="none" strike="noStrike">
                          <a:effectLst/>
                        </a:rPr>
                        <a:t>Average Age</a:t>
                      </a:r>
                      <a:endParaRPr lang="en-US" sz="1600" b="0" i="0" u="none" strike="noStrike">
                        <a:solidFill>
                          <a:srgbClr val="000000"/>
                        </a:solidFill>
                        <a:effectLst/>
                        <a:latin typeface="Arial"/>
                      </a:endParaRPr>
                    </a:p>
                  </a:txBody>
                  <a:tcPr marL="5955" marR="5955" marT="5955" marB="0" anchor="ctr"/>
                </a:tc>
                <a:tc>
                  <a:txBody>
                    <a:bodyPr/>
                    <a:lstStyle/>
                    <a:p>
                      <a:pPr algn="ctr" fontAlgn="ctr"/>
                      <a:r>
                        <a:rPr lang="en-US" sz="1600" u="none" strike="noStrike">
                          <a:effectLst/>
                        </a:rPr>
                        <a:t>43</a:t>
                      </a:r>
                      <a:endParaRPr lang="en-US" sz="1600" b="0" i="0" u="none" strike="noStrike">
                        <a:solidFill>
                          <a:srgbClr val="000000"/>
                        </a:solidFill>
                        <a:effectLst/>
                        <a:latin typeface="Arial"/>
                      </a:endParaRPr>
                    </a:p>
                  </a:txBody>
                  <a:tcPr marL="5955" marR="5955" marT="5955" marB="0" anchor="ctr"/>
                </a:tc>
                <a:tc>
                  <a:txBody>
                    <a:bodyPr/>
                    <a:lstStyle/>
                    <a:p>
                      <a:pPr algn="ctr" fontAlgn="ctr"/>
                      <a:r>
                        <a:rPr lang="en-US" sz="1600" u="none" strike="noStrike">
                          <a:effectLst/>
                        </a:rPr>
                        <a:t>37</a:t>
                      </a:r>
                      <a:endParaRPr lang="en-US" sz="1600" b="0" i="0" u="none" strike="noStrike">
                        <a:solidFill>
                          <a:srgbClr val="000000"/>
                        </a:solidFill>
                        <a:effectLst/>
                        <a:latin typeface="Arial"/>
                      </a:endParaRPr>
                    </a:p>
                  </a:txBody>
                  <a:tcPr marL="5955" marR="5955" marT="5955" marB="0" anchor="ctr"/>
                </a:tc>
              </a:tr>
              <a:tr h="277930">
                <a:tc>
                  <a:txBody>
                    <a:bodyPr/>
                    <a:lstStyle/>
                    <a:p>
                      <a:pPr algn="l" fontAlgn="ctr"/>
                      <a:r>
                        <a:rPr lang="en-US" sz="1600" u="none" strike="noStrike" dirty="0">
                          <a:effectLst/>
                        </a:rPr>
                        <a:t>Average Teaching Experience (Years)</a:t>
                      </a:r>
                      <a:endParaRPr lang="en-US" sz="1600" b="0" i="0" u="none" strike="noStrike" dirty="0">
                        <a:solidFill>
                          <a:srgbClr val="000000"/>
                        </a:solidFill>
                        <a:effectLst/>
                        <a:latin typeface="Arial"/>
                      </a:endParaRPr>
                    </a:p>
                  </a:txBody>
                  <a:tcPr marL="5955" marR="5955" marT="5955" marB="0" anchor="ctr"/>
                </a:tc>
                <a:tc>
                  <a:txBody>
                    <a:bodyPr/>
                    <a:lstStyle/>
                    <a:p>
                      <a:pPr algn="ctr" fontAlgn="ctr"/>
                      <a:r>
                        <a:rPr lang="en-US" sz="1600" u="none" strike="noStrike">
                          <a:effectLst/>
                        </a:rPr>
                        <a:t>14</a:t>
                      </a:r>
                      <a:endParaRPr lang="en-US" sz="1600" b="0" i="0" u="none" strike="noStrike">
                        <a:solidFill>
                          <a:srgbClr val="000000"/>
                        </a:solidFill>
                        <a:effectLst/>
                        <a:latin typeface="Arial"/>
                      </a:endParaRPr>
                    </a:p>
                  </a:txBody>
                  <a:tcPr marL="5955" marR="5955" marT="5955" marB="0" anchor="ctr"/>
                </a:tc>
                <a:tc>
                  <a:txBody>
                    <a:bodyPr/>
                    <a:lstStyle/>
                    <a:p>
                      <a:pPr algn="ctr" fontAlgn="ctr"/>
                      <a:r>
                        <a:rPr lang="en-US" sz="1600" u="none" strike="noStrike">
                          <a:effectLst/>
                        </a:rPr>
                        <a:t>9</a:t>
                      </a:r>
                      <a:endParaRPr lang="en-US" sz="1600" b="0" i="0" u="none" strike="noStrike">
                        <a:solidFill>
                          <a:srgbClr val="000000"/>
                        </a:solidFill>
                        <a:effectLst/>
                        <a:latin typeface="Arial"/>
                      </a:endParaRPr>
                    </a:p>
                  </a:txBody>
                  <a:tcPr marL="5955" marR="5955" marT="5955" marB="0" anchor="ctr"/>
                </a:tc>
              </a:tr>
              <a:tr h="277930">
                <a:tc>
                  <a:txBody>
                    <a:bodyPr/>
                    <a:lstStyle/>
                    <a:p>
                      <a:pPr algn="l" fontAlgn="ctr"/>
                      <a:r>
                        <a:rPr lang="en-US" sz="1600" u="none" strike="noStrike">
                          <a:effectLst/>
                        </a:rPr>
                        <a:t>Average Years at Current School</a:t>
                      </a:r>
                      <a:endParaRPr lang="en-US" sz="1600" b="0" i="0" u="none" strike="noStrike">
                        <a:solidFill>
                          <a:srgbClr val="000000"/>
                        </a:solidFill>
                        <a:effectLst/>
                        <a:latin typeface="Arial"/>
                      </a:endParaRPr>
                    </a:p>
                  </a:txBody>
                  <a:tcPr marL="5955" marR="5955" marT="5955" marB="0" anchor="ctr"/>
                </a:tc>
                <a:tc>
                  <a:txBody>
                    <a:bodyPr/>
                    <a:lstStyle/>
                    <a:p>
                      <a:pPr algn="ctr" fontAlgn="ctr"/>
                      <a:r>
                        <a:rPr lang="en-US" sz="1600" u="none" strike="noStrike">
                          <a:effectLst/>
                        </a:rPr>
                        <a:t>8</a:t>
                      </a:r>
                      <a:endParaRPr lang="en-US" sz="1600" b="0" i="0" u="none" strike="noStrike">
                        <a:solidFill>
                          <a:srgbClr val="000000"/>
                        </a:solidFill>
                        <a:effectLst/>
                        <a:latin typeface="Arial"/>
                      </a:endParaRPr>
                    </a:p>
                  </a:txBody>
                  <a:tcPr marL="5955" marR="5955" marT="5955" marB="0" anchor="ctr"/>
                </a:tc>
                <a:tc>
                  <a:txBody>
                    <a:bodyPr/>
                    <a:lstStyle/>
                    <a:p>
                      <a:pPr algn="ctr" fontAlgn="ctr"/>
                      <a:r>
                        <a:rPr lang="en-US" sz="1600" u="none" strike="noStrike">
                          <a:effectLst/>
                        </a:rPr>
                        <a:t>4</a:t>
                      </a:r>
                      <a:endParaRPr lang="en-US" sz="1600" b="0" i="0" u="none" strike="noStrike">
                        <a:solidFill>
                          <a:srgbClr val="000000"/>
                        </a:solidFill>
                        <a:effectLst/>
                        <a:latin typeface="Arial"/>
                      </a:endParaRPr>
                    </a:p>
                  </a:txBody>
                  <a:tcPr marL="5955" marR="5955" marT="5955" marB="0" anchor="ctr"/>
                </a:tc>
              </a:tr>
              <a:tr h="277930">
                <a:tc>
                  <a:txBody>
                    <a:bodyPr/>
                    <a:lstStyle/>
                    <a:p>
                      <a:pPr algn="l" fontAlgn="ctr"/>
                      <a:r>
                        <a:rPr lang="en-US" sz="1600" u="none" strike="noStrike">
                          <a:effectLst/>
                        </a:rPr>
                        <a:t>Percent Less than 4 Years' Teaching Experience</a:t>
                      </a:r>
                      <a:endParaRPr lang="en-US" sz="1600" b="0" i="0" u="none" strike="noStrike">
                        <a:solidFill>
                          <a:srgbClr val="000000"/>
                        </a:solidFill>
                        <a:effectLst/>
                        <a:latin typeface="Arial"/>
                      </a:endParaRPr>
                    </a:p>
                  </a:txBody>
                  <a:tcPr marL="5955" marR="5955" marT="5955" marB="0" anchor="ctr"/>
                </a:tc>
                <a:tc>
                  <a:txBody>
                    <a:bodyPr/>
                    <a:lstStyle/>
                    <a:p>
                      <a:pPr algn="ctr" fontAlgn="ctr"/>
                      <a:r>
                        <a:rPr lang="en-US" sz="1600" u="none" strike="noStrike">
                          <a:effectLst/>
                        </a:rPr>
                        <a:t>11</a:t>
                      </a:r>
                      <a:endParaRPr lang="en-US" sz="1600" b="0" i="0" u="none" strike="noStrike">
                        <a:solidFill>
                          <a:srgbClr val="000000"/>
                        </a:solidFill>
                        <a:effectLst/>
                        <a:latin typeface="Arial"/>
                      </a:endParaRPr>
                    </a:p>
                  </a:txBody>
                  <a:tcPr marL="5955" marR="5955" marT="5955" marB="0" anchor="ctr"/>
                </a:tc>
                <a:tc>
                  <a:txBody>
                    <a:bodyPr/>
                    <a:lstStyle/>
                    <a:p>
                      <a:pPr algn="ctr" fontAlgn="ctr"/>
                      <a:r>
                        <a:rPr lang="en-US" sz="1600" u="none" strike="noStrike">
                          <a:effectLst/>
                        </a:rPr>
                        <a:t>26</a:t>
                      </a:r>
                      <a:endParaRPr lang="en-US" sz="1600" b="0" i="0" u="none" strike="noStrike">
                        <a:solidFill>
                          <a:srgbClr val="000000"/>
                        </a:solidFill>
                        <a:effectLst/>
                        <a:latin typeface="Arial"/>
                      </a:endParaRPr>
                    </a:p>
                  </a:txBody>
                  <a:tcPr marL="5955" marR="5955" marT="5955" marB="0" anchor="ctr"/>
                </a:tc>
              </a:tr>
              <a:tr h="277930">
                <a:tc>
                  <a:txBody>
                    <a:bodyPr/>
                    <a:lstStyle/>
                    <a:p>
                      <a:pPr algn="l" fontAlgn="ctr"/>
                      <a:r>
                        <a:rPr lang="en-US" sz="1600" u="none" strike="noStrike">
                          <a:effectLst/>
                        </a:rPr>
                        <a:t>Percent Highest Degree=Bachelor's</a:t>
                      </a:r>
                      <a:endParaRPr lang="en-US" sz="1600" b="0" i="0" u="none" strike="noStrike">
                        <a:solidFill>
                          <a:srgbClr val="000000"/>
                        </a:solidFill>
                        <a:effectLst/>
                        <a:latin typeface="Arial"/>
                      </a:endParaRPr>
                    </a:p>
                  </a:txBody>
                  <a:tcPr marL="5955" marR="5955" marT="5955" marB="0" anchor="ctr"/>
                </a:tc>
                <a:tc>
                  <a:txBody>
                    <a:bodyPr/>
                    <a:lstStyle/>
                    <a:p>
                      <a:pPr algn="ctr" fontAlgn="ctr"/>
                      <a:r>
                        <a:rPr lang="en-US" sz="1600" u="none" strike="noStrike">
                          <a:effectLst/>
                        </a:rPr>
                        <a:t>39</a:t>
                      </a:r>
                      <a:endParaRPr lang="en-US" sz="1600" b="0" i="0" u="none" strike="noStrike">
                        <a:solidFill>
                          <a:srgbClr val="000000"/>
                        </a:solidFill>
                        <a:effectLst/>
                        <a:latin typeface="Arial"/>
                      </a:endParaRPr>
                    </a:p>
                  </a:txBody>
                  <a:tcPr marL="5955" marR="5955" marT="5955" marB="0" anchor="ctr"/>
                </a:tc>
                <a:tc>
                  <a:txBody>
                    <a:bodyPr/>
                    <a:lstStyle/>
                    <a:p>
                      <a:pPr algn="ctr" fontAlgn="ctr"/>
                      <a:r>
                        <a:rPr lang="en-US" sz="1600" u="none" strike="noStrike">
                          <a:effectLst/>
                        </a:rPr>
                        <a:t>52</a:t>
                      </a:r>
                      <a:endParaRPr lang="en-US" sz="1600" b="0" i="0" u="none" strike="noStrike">
                        <a:solidFill>
                          <a:srgbClr val="000000"/>
                        </a:solidFill>
                        <a:effectLst/>
                        <a:latin typeface="Arial"/>
                      </a:endParaRPr>
                    </a:p>
                  </a:txBody>
                  <a:tcPr marL="5955" marR="5955" marT="5955" marB="0" anchor="ctr"/>
                </a:tc>
              </a:tr>
              <a:tr h="277930">
                <a:tc>
                  <a:txBody>
                    <a:bodyPr/>
                    <a:lstStyle/>
                    <a:p>
                      <a:pPr algn="l" fontAlgn="ctr"/>
                      <a:r>
                        <a:rPr lang="en-US" sz="1600" u="none" strike="noStrike">
                          <a:effectLst/>
                        </a:rPr>
                        <a:t>Percent Regular Full Time</a:t>
                      </a:r>
                      <a:endParaRPr lang="en-US" sz="1600" b="0" i="0" u="none" strike="noStrike">
                        <a:solidFill>
                          <a:srgbClr val="000000"/>
                        </a:solidFill>
                        <a:effectLst/>
                        <a:latin typeface="Arial"/>
                      </a:endParaRPr>
                    </a:p>
                  </a:txBody>
                  <a:tcPr marL="5955" marR="5955" marT="5955" marB="0" anchor="ctr"/>
                </a:tc>
                <a:tc>
                  <a:txBody>
                    <a:bodyPr/>
                    <a:lstStyle/>
                    <a:p>
                      <a:pPr algn="ctr" fontAlgn="ctr"/>
                      <a:r>
                        <a:rPr lang="en-US" sz="1600" u="none" strike="noStrike">
                          <a:effectLst/>
                        </a:rPr>
                        <a:t>93</a:t>
                      </a:r>
                      <a:endParaRPr lang="en-US" sz="1600" b="0" i="0" u="none" strike="noStrike">
                        <a:solidFill>
                          <a:srgbClr val="000000"/>
                        </a:solidFill>
                        <a:effectLst/>
                        <a:latin typeface="Arial"/>
                      </a:endParaRPr>
                    </a:p>
                  </a:txBody>
                  <a:tcPr marL="5955" marR="5955" marT="5955" marB="0" anchor="ctr"/>
                </a:tc>
                <a:tc>
                  <a:txBody>
                    <a:bodyPr/>
                    <a:lstStyle/>
                    <a:p>
                      <a:pPr algn="ctr" fontAlgn="ctr"/>
                      <a:r>
                        <a:rPr lang="en-US" sz="1600" u="none" strike="noStrike">
                          <a:effectLst/>
                        </a:rPr>
                        <a:t>91</a:t>
                      </a:r>
                      <a:endParaRPr lang="en-US" sz="1600" b="0" i="0" u="none" strike="noStrike">
                        <a:solidFill>
                          <a:srgbClr val="000000"/>
                        </a:solidFill>
                        <a:effectLst/>
                        <a:latin typeface="Arial"/>
                      </a:endParaRPr>
                    </a:p>
                  </a:txBody>
                  <a:tcPr marL="5955" marR="5955" marT="5955" marB="0" anchor="ctr"/>
                </a:tc>
              </a:tr>
              <a:tr h="277930">
                <a:tc>
                  <a:txBody>
                    <a:bodyPr/>
                    <a:lstStyle/>
                    <a:p>
                      <a:pPr algn="l" fontAlgn="ctr"/>
                      <a:r>
                        <a:rPr lang="en-US" sz="1600" u="none" strike="noStrike">
                          <a:effectLst/>
                        </a:rPr>
                        <a:t>Percent Unionized</a:t>
                      </a:r>
                      <a:endParaRPr lang="en-US" sz="1600" b="0" i="0" u="none" strike="noStrike">
                        <a:solidFill>
                          <a:srgbClr val="000000"/>
                        </a:solidFill>
                        <a:effectLst/>
                        <a:latin typeface="Arial"/>
                      </a:endParaRPr>
                    </a:p>
                  </a:txBody>
                  <a:tcPr marL="5955" marR="5955" marT="5955" marB="0" anchor="ctr"/>
                </a:tc>
                <a:tc>
                  <a:txBody>
                    <a:bodyPr/>
                    <a:lstStyle/>
                    <a:p>
                      <a:pPr algn="ctr" fontAlgn="ctr"/>
                      <a:r>
                        <a:rPr lang="en-US" sz="1600" u="none" strike="noStrike">
                          <a:effectLst/>
                        </a:rPr>
                        <a:t>50</a:t>
                      </a:r>
                      <a:endParaRPr lang="en-US" sz="1600" b="0" i="0" u="none" strike="noStrike">
                        <a:solidFill>
                          <a:srgbClr val="000000"/>
                        </a:solidFill>
                        <a:effectLst/>
                        <a:latin typeface="Arial"/>
                      </a:endParaRPr>
                    </a:p>
                  </a:txBody>
                  <a:tcPr marL="5955" marR="5955" marT="5955" marB="0" anchor="ctr"/>
                </a:tc>
                <a:tc>
                  <a:txBody>
                    <a:bodyPr/>
                    <a:lstStyle/>
                    <a:p>
                      <a:pPr algn="ctr" fontAlgn="ctr"/>
                      <a:r>
                        <a:rPr lang="en-US" sz="1600" u="none" strike="noStrike">
                          <a:effectLst/>
                        </a:rPr>
                        <a:t>12</a:t>
                      </a:r>
                      <a:endParaRPr lang="en-US" sz="1600" b="0" i="0" u="none" strike="noStrike">
                        <a:solidFill>
                          <a:srgbClr val="000000"/>
                        </a:solidFill>
                        <a:effectLst/>
                        <a:latin typeface="Arial"/>
                      </a:endParaRPr>
                    </a:p>
                  </a:txBody>
                  <a:tcPr marL="5955" marR="5955" marT="5955" marB="0" anchor="ctr"/>
                </a:tc>
              </a:tr>
              <a:tr h="277930">
                <a:tc>
                  <a:txBody>
                    <a:bodyPr/>
                    <a:lstStyle/>
                    <a:p>
                      <a:pPr algn="l" fontAlgn="ctr"/>
                      <a:r>
                        <a:rPr lang="en-US" sz="1600" u="none" strike="noStrike">
                          <a:effectLst/>
                        </a:rPr>
                        <a:t>Required Hours (Typical Week)</a:t>
                      </a:r>
                      <a:endParaRPr lang="en-US" sz="1600" b="0" i="0" u="none" strike="noStrike">
                        <a:solidFill>
                          <a:srgbClr val="000000"/>
                        </a:solidFill>
                        <a:effectLst/>
                        <a:latin typeface="Arial"/>
                      </a:endParaRPr>
                    </a:p>
                  </a:txBody>
                  <a:tcPr marL="5955" marR="5955" marT="5955" marB="0" anchor="ctr"/>
                </a:tc>
                <a:tc>
                  <a:txBody>
                    <a:bodyPr/>
                    <a:lstStyle/>
                    <a:p>
                      <a:pPr algn="ctr" fontAlgn="ctr"/>
                      <a:r>
                        <a:rPr lang="en-US" sz="1600" u="none" strike="noStrike">
                          <a:effectLst/>
                        </a:rPr>
                        <a:t>31</a:t>
                      </a:r>
                      <a:endParaRPr lang="en-US" sz="1600" b="0" i="0" u="none" strike="noStrike">
                        <a:solidFill>
                          <a:srgbClr val="000000"/>
                        </a:solidFill>
                        <a:effectLst/>
                        <a:latin typeface="Arial"/>
                      </a:endParaRPr>
                    </a:p>
                  </a:txBody>
                  <a:tcPr marL="5955" marR="5955" marT="5955" marB="0" anchor="ctr"/>
                </a:tc>
                <a:tc>
                  <a:txBody>
                    <a:bodyPr/>
                    <a:lstStyle/>
                    <a:p>
                      <a:pPr algn="ctr" fontAlgn="ctr"/>
                      <a:r>
                        <a:rPr lang="en-US" sz="1600" u="none" strike="noStrike">
                          <a:effectLst/>
                        </a:rPr>
                        <a:t>32</a:t>
                      </a:r>
                      <a:endParaRPr lang="en-US" sz="1600" b="0" i="0" u="none" strike="noStrike">
                        <a:solidFill>
                          <a:srgbClr val="000000"/>
                        </a:solidFill>
                        <a:effectLst/>
                        <a:latin typeface="Arial"/>
                      </a:endParaRPr>
                    </a:p>
                  </a:txBody>
                  <a:tcPr marL="5955" marR="5955" marT="5955" marB="0" anchor="ctr"/>
                </a:tc>
              </a:tr>
              <a:tr h="277930">
                <a:tc>
                  <a:txBody>
                    <a:bodyPr/>
                    <a:lstStyle/>
                    <a:p>
                      <a:pPr algn="l" fontAlgn="ctr"/>
                      <a:r>
                        <a:rPr lang="en-US" sz="1600" u="none" strike="noStrike">
                          <a:effectLst/>
                        </a:rPr>
                        <a:t>Total Hours per Week</a:t>
                      </a:r>
                      <a:endParaRPr lang="en-US" sz="1600" b="0" i="0" u="none" strike="noStrike">
                        <a:solidFill>
                          <a:srgbClr val="000000"/>
                        </a:solidFill>
                        <a:effectLst/>
                        <a:latin typeface="Arial"/>
                      </a:endParaRPr>
                    </a:p>
                  </a:txBody>
                  <a:tcPr marL="5955" marR="5955" marT="5955" marB="0" anchor="ctr"/>
                </a:tc>
                <a:tc>
                  <a:txBody>
                    <a:bodyPr/>
                    <a:lstStyle/>
                    <a:p>
                      <a:pPr algn="ctr" fontAlgn="ctr"/>
                      <a:r>
                        <a:rPr lang="en-US" sz="1600" u="none" strike="noStrike">
                          <a:effectLst/>
                        </a:rPr>
                        <a:t>52</a:t>
                      </a:r>
                      <a:endParaRPr lang="en-US" sz="1600" b="0" i="0" u="none" strike="noStrike">
                        <a:solidFill>
                          <a:srgbClr val="000000"/>
                        </a:solidFill>
                        <a:effectLst/>
                        <a:latin typeface="Arial"/>
                      </a:endParaRPr>
                    </a:p>
                  </a:txBody>
                  <a:tcPr marL="5955" marR="5955" marT="5955" marB="0" anchor="ctr"/>
                </a:tc>
                <a:tc>
                  <a:txBody>
                    <a:bodyPr/>
                    <a:lstStyle/>
                    <a:p>
                      <a:pPr algn="ctr" fontAlgn="ctr"/>
                      <a:r>
                        <a:rPr lang="en-US" sz="1600" u="none" strike="noStrike">
                          <a:effectLst/>
                        </a:rPr>
                        <a:t>54</a:t>
                      </a:r>
                      <a:endParaRPr lang="en-US" sz="1600" b="0" i="0" u="none" strike="noStrike">
                        <a:solidFill>
                          <a:srgbClr val="000000"/>
                        </a:solidFill>
                        <a:effectLst/>
                        <a:latin typeface="Arial"/>
                      </a:endParaRPr>
                    </a:p>
                  </a:txBody>
                  <a:tcPr marL="5955" marR="5955" marT="5955" marB="0" anchor="ctr"/>
                </a:tc>
              </a:tr>
              <a:tr h="277930">
                <a:tc>
                  <a:txBody>
                    <a:bodyPr/>
                    <a:lstStyle/>
                    <a:p>
                      <a:pPr algn="l" fontAlgn="ctr"/>
                      <a:r>
                        <a:rPr lang="en-US" sz="1600" u="none" strike="noStrike">
                          <a:effectLst/>
                        </a:rPr>
                        <a:t>Average School Year Earnings</a:t>
                      </a:r>
                      <a:endParaRPr lang="en-US" sz="1600" b="0" i="0" u="none" strike="noStrike">
                        <a:solidFill>
                          <a:srgbClr val="000000"/>
                        </a:solidFill>
                        <a:effectLst/>
                        <a:latin typeface="Arial"/>
                      </a:endParaRPr>
                    </a:p>
                  </a:txBody>
                  <a:tcPr marL="5955" marR="5955" marT="5955" marB="0" anchor="ctr"/>
                </a:tc>
                <a:tc>
                  <a:txBody>
                    <a:bodyPr/>
                    <a:lstStyle/>
                    <a:p>
                      <a:pPr algn="ctr" fontAlgn="ctr"/>
                      <a:r>
                        <a:rPr lang="en-US" sz="1600" u="none" strike="noStrike">
                          <a:effectLst/>
                        </a:rPr>
                        <a:t>$55,400 </a:t>
                      </a:r>
                      <a:endParaRPr lang="en-US" sz="1600" b="0" i="0" u="none" strike="noStrike">
                        <a:solidFill>
                          <a:srgbClr val="000000"/>
                        </a:solidFill>
                        <a:effectLst/>
                        <a:latin typeface="Arial"/>
                      </a:endParaRPr>
                    </a:p>
                  </a:txBody>
                  <a:tcPr marL="5955" marR="5955" marT="5955" marB="0" anchor="ctr"/>
                </a:tc>
                <a:tc>
                  <a:txBody>
                    <a:bodyPr/>
                    <a:lstStyle/>
                    <a:p>
                      <a:pPr algn="ctr" fontAlgn="ctr"/>
                      <a:r>
                        <a:rPr lang="en-US" sz="1600" u="none" strike="noStrike">
                          <a:effectLst/>
                        </a:rPr>
                        <a:t>$46,300 </a:t>
                      </a:r>
                      <a:endParaRPr lang="en-US" sz="1600" b="0" i="0" u="none" strike="noStrike">
                        <a:solidFill>
                          <a:srgbClr val="000000"/>
                        </a:solidFill>
                        <a:effectLst/>
                        <a:latin typeface="Arial"/>
                      </a:endParaRPr>
                    </a:p>
                  </a:txBody>
                  <a:tcPr marL="5955" marR="5955" marT="5955" marB="0" anchor="ctr"/>
                </a:tc>
              </a:tr>
              <a:tr h="549242">
                <a:tc>
                  <a:txBody>
                    <a:bodyPr/>
                    <a:lstStyle/>
                    <a:p>
                      <a:pPr algn="l" fontAlgn="ctr"/>
                      <a:r>
                        <a:rPr lang="en-US" sz="1600" u="none" strike="noStrike">
                          <a:effectLst/>
                        </a:rPr>
                        <a:t>Percent Teachers Receiving Supplemental Pay       for Student Performance &amp; Average Amount</a:t>
                      </a:r>
                      <a:endParaRPr lang="en-US" sz="1600" b="0" i="0" u="none" strike="noStrike">
                        <a:solidFill>
                          <a:srgbClr val="000000"/>
                        </a:solidFill>
                        <a:effectLst/>
                        <a:latin typeface="Arial"/>
                      </a:endParaRPr>
                    </a:p>
                  </a:txBody>
                  <a:tcPr marL="5955" marR="5955" marT="5955" marB="0" anchor="ctr"/>
                </a:tc>
                <a:tc>
                  <a:txBody>
                    <a:bodyPr/>
                    <a:lstStyle/>
                    <a:p>
                      <a:pPr algn="ctr" fontAlgn="ctr"/>
                      <a:r>
                        <a:rPr lang="en-US" sz="1600" u="none" strike="noStrike" dirty="0" smtClean="0">
                          <a:effectLst/>
                        </a:rPr>
                        <a:t>4%/$</a:t>
                      </a:r>
                      <a:r>
                        <a:rPr lang="en-US" sz="1600" u="none" strike="noStrike" dirty="0">
                          <a:effectLst/>
                        </a:rPr>
                        <a:t>1,400</a:t>
                      </a:r>
                      <a:endParaRPr lang="en-US" sz="1600" b="0" i="0" u="none" strike="noStrike" dirty="0">
                        <a:solidFill>
                          <a:srgbClr val="000000"/>
                        </a:solidFill>
                        <a:effectLst/>
                        <a:latin typeface="Arial"/>
                      </a:endParaRPr>
                    </a:p>
                  </a:txBody>
                  <a:tcPr marL="5955" marR="5955" marT="5955" marB="0" anchor="ctr"/>
                </a:tc>
                <a:tc>
                  <a:txBody>
                    <a:bodyPr/>
                    <a:lstStyle/>
                    <a:p>
                      <a:pPr algn="ctr" fontAlgn="ctr"/>
                      <a:r>
                        <a:rPr lang="en-US" sz="1600" u="none" strike="noStrike" dirty="0" smtClean="0">
                          <a:effectLst/>
                        </a:rPr>
                        <a:t>16%/$</a:t>
                      </a:r>
                      <a:r>
                        <a:rPr lang="en-US" sz="1600" u="none" strike="noStrike" dirty="0">
                          <a:effectLst/>
                        </a:rPr>
                        <a:t>1,300</a:t>
                      </a:r>
                      <a:endParaRPr lang="en-US" sz="1600" b="0" i="0" u="none" strike="noStrike" dirty="0">
                        <a:solidFill>
                          <a:srgbClr val="000000"/>
                        </a:solidFill>
                        <a:effectLst/>
                        <a:latin typeface="Arial"/>
                      </a:endParaRPr>
                    </a:p>
                  </a:txBody>
                  <a:tcPr marL="5955" marR="5955" marT="5955" marB="0" anchor="ctr"/>
                </a:tc>
              </a:tr>
            </a:tbl>
          </a:graphicData>
        </a:graphic>
      </p:graphicFrame>
      <p:sp>
        <p:nvSpPr>
          <p:cNvPr id="4" name="TextBox 3"/>
          <p:cNvSpPr txBox="1"/>
          <p:nvPr/>
        </p:nvSpPr>
        <p:spPr>
          <a:xfrm>
            <a:off x="1219200" y="6172200"/>
            <a:ext cx="6019800" cy="677108"/>
          </a:xfrm>
          <a:prstGeom prst="rect">
            <a:avLst/>
          </a:prstGeom>
          <a:noFill/>
        </p:spPr>
        <p:txBody>
          <a:bodyPr wrap="square" rtlCol="0">
            <a:spAutoFit/>
          </a:bodyPr>
          <a:lstStyle/>
          <a:p>
            <a:r>
              <a:rPr lang="en-US" sz="2000" dirty="0" smtClean="0"/>
              <a:t>Source: </a:t>
            </a:r>
            <a:r>
              <a:rPr lang="en-US" sz="2000" dirty="0" err="1" smtClean="0"/>
              <a:t>Goldring</a:t>
            </a:r>
            <a:r>
              <a:rPr lang="en-US" sz="2000" dirty="0" smtClean="0"/>
              <a:t>, Gray, and </a:t>
            </a:r>
            <a:r>
              <a:rPr lang="en-US" sz="2000" dirty="0" err="1" smtClean="0"/>
              <a:t>Bitterman</a:t>
            </a:r>
            <a:r>
              <a:rPr lang="en-US" sz="2000" dirty="0" smtClean="0"/>
              <a:t> (2013)</a:t>
            </a:r>
            <a:endParaRPr lang="en-US" sz="2000" dirty="0"/>
          </a:p>
          <a:p>
            <a:endParaRPr lang="en-US" dirty="0"/>
          </a:p>
        </p:txBody>
      </p:sp>
      <p:sp>
        <p:nvSpPr>
          <p:cNvPr id="3" name="Slide Number Placeholder 2"/>
          <p:cNvSpPr>
            <a:spLocks noGrp="1"/>
          </p:cNvSpPr>
          <p:nvPr>
            <p:ph type="sldNum" sz="quarter" idx="12"/>
          </p:nvPr>
        </p:nvSpPr>
        <p:spPr/>
        <p:txBody>
          <a:bodyPr/>
          <a:lstStyle/>
          <a:p>
            <a:fld id="{A896A80F-E5AD-466E-B87D-D078016882AB}" type="slidenum">
              <a:rPr lang="en-US" smtClean="0">
                <a:solidFill>
                  <a:prstClr val="white">
                    <a:tint val="75000"/>
                  </a:prstClr>
                </a:solidFill>
              </a:rPr>
              <a:pPr/>
              <a:t>19</a:t>
            </a:fld>
            <a:endParaRPr lang="en-US">
              <a:solidFill>
                <a:prstClr val="white">
                  <a:tint val="75000"/>
                </a:prstClr>
              </a:solidFill>
            </a:endParaRPr>
          </a:p>
        </p:txBody>
      </p:sp>
    </p:spTree>
    <p:extLst>
      <p:ext uri="{BB962C8B-B14F-4D97-AF65-F5344CB8AC3E}">
        <p14:creationId xmlns:p14="http://schemas.microsoft.com/office/powerpoint/2010/main" val="37194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5334000"/>
            <a:ext cx="8229600" cy="1143000"/>
          </a:xfrm>
        </p:spPr>
        <p:txBody>
          <a:bodyPr>
            <a:normAutofit/>
          </a:bodyPr>
          <a:lstStyle/>
          <a:p>
            <a:r>
              <a:rPr lang="en-US" sz="2800" dirty="0" smtClean="0"/>
              <a:t>Feel Free To Make Comments, Ask Questions, </a:t>
            </a:r>
            <a:br>
              <a:rPr lang="en-US" sz="2800" dirty="0" smtClean="0"/>
            </a:br>
            <a:r>
              <a:rPr lang="en-US" sz="2800" dirty="0" smtClean="0"/>
              <a:t>and Correct Me If I’m Wrong!</a:t>
            </a:r>
            <a:endParaRPr lang="en-US" sz="2800" dirty="0"/>
          </a:p>
        </p:txBody>
      </p:sp>
      <p:pic>
        <p:nvPicPr>
          <p:cNvPr id="8" name="Picture 7"/>
          <p:cNvPicPr/>
          <p:nvPr/>
        </p:nvPicPr>
        <p:blipFill>
          <a:blip r:embed="rId2"/>
          <a:stretch>
            <a:fillRect/>
          </a:stretch>
        </p:blipFill>
        <p:spPr>
          <a:xfrm>
            <a:off x="2590800" y="152400"/>
            <a:ext cx="3733800" cy="4953000"/>
          </a:xfrm>
          <a:prstGeom prst="rect">
            <a:avLst/>
          </a:prstGeom>
        </p:spPr>
      </p:pic>
      <p:sp>
        <p:nvSpPr>
          <p:cNvPr id="2" name="Slide Number Placeholder 1"/>
          <p:cNvSpPr>
            <a:spLocks noGrp="1"/>
          </p:cNvSpPr>
          <p:nvPr>
            <p:ph type="sldNum" sz="quarter" idx="12"/>
          </p:nvPr>
        </p:nvSpPr>
        <p:spPr/>
        <p:txBody>
          <a:bodyPr/>
          <a:lstStyle/>
          <a:p>
            <a:fld id="{A896A80F-E5AD-466E-B87D-D078016882AB}" type="slidenum">
              <a:rPr lang="en-US" smtClean="0">
                <a:solidFill>
                  <a:prstClr val="white">
                    <a:tint val="75000"/>
                  </a:prstClr>
                </a:solidFill>
              </a:rPr>
              <a:pPr/>
              <a:t>2</a:t>
            </a:fld>
            <a:endParaRPr lang="en-US">
              <a:solidFill>
                <a:prstClr val="white">
                  <a:tint val="75000"/>
                </a:prstClr>
              </a:solidFill>
            </a:endParaRPr>
          </a:p>
        </p:txBody>
      </p:sp>
      <p:sp>
        <p:nvSpPr>
          <p:cNvPr id="3" name="TextBox 2"/>
          <p:cNvSpPr txBox="1"/>
          <p:nvPr/>
        </p:nvSpPr>
        <p:spPr>
          <a:xfrm>
            <a:off x="6553200" y="4876800"/>
            <a:ext cx="1510093" cy="461665"/>
          </a:xfrm>
          <a:prstGeom prst="rect">
            <a:avLst/>
          </a:prstGeom>
          <a:noFill/>
        </p:spPr>
        <p:txBody>
          <a:bodyPr wrap="none" rtlCol="0">
            <a:spAutoFit/>
          </a:bodyPr>
          <a:lstStyle/>
          <a:p>
            <a:r>
              <a:rPr lang="en-US" sz="1200" dirty="0" smtClean="0"/>
              <a:t>Cartoon Reproduced </a:t>
            </a:r>
          </a:p>
          <a:p>
            <a:r>
              <a:rPr lang="en-US" sz="1200" dirty="0" smtClean="0"/>
              <a:t>with Permission</a:t>
            </a:r>
            <a:endParaRPr lang="en-US" sz="1200" dirty="0"/>
          </a:p>
        </p:txBody>
      </p:sp>
    </p:spTree>
    <p:extLst>
      <p:ext uri="{BB962C8B-B14F-4D97-AF65-F5344CB8AC3E}">
        <p14:creationId xmlns:p14="http://schemas.microsoft.com/office/powerpoint/2010/main" val="281041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t>Summary Regarding Charter School Teachers…</a:t>
            </a:r>
            <a:endParaRPr lang="en-US" sz="3200" dirty="0"/>
          </a:p>
        </p:txBody>
      </p:sp>
      <p:sp>
        <p:nvSpPr>
          <p:cNvPr id="3" name="Content Placeholder 2"/>
          <p:cNvSpPr>
            <a:spLocks noGrp="1"/>
          </p:cNvSpPr>
          <p:nvPr>
            <p:ph idx="1"/>
          </p:nvPr>
        </p:nvSpPr>
        <p:spPr>
          <a:xfrm>
            <a:off x="457200" y="1066800"/>
            <a:ext cx="8229600" cy="5410200"/>
          </a:xfrm>
        </p:spPr>
        <p:txBody>
          <a:bodyPr>
            <a:normAutofit fontScale="77500" lnSpcReduction="20000"/>
          </a:bodyPr>
          <a:lstStyle/>
          <a:p>
            <a:pPr marL="0" indent="0">
              <a:buNone/>
            </a:pPr>
            <a:r>
              <a:rPr lang="en-US" dirty="0" smtClean="0"/>
              <a:t>On </a:t>
            </a:r>
            <a:r>
              <a:rPr lang="en-US" dirty="0"/>
              <a:t>the whole, teachers in charter schools </a:t>
            </a:r>
            <a:r>
              <a:rPr lang="en-US" dirty="0" smtClean="0"/>
              <a:t>are:</a:t>
            </a:r>
          </a:p>
          <a:p>
            <a:r>
              <a:rPr lang="en-US" dirty="0" smtClean="0"/>
              <a:t>less </a:t>
            </a:r>
            <a:r>
              <a:rPr lang="en-US" dirty="0"/>
              <a:t>experienced, </a:t>
            </a:r>
            <a:endParaRPr lang="en-US" dirty="0" smtClean="0"/>
          </a:p>
          <a:p>
            <a:r>
              <a:rPr lang="en-US" dirty="0" smtClean="0"/>
              <a:t>less </a:t>
            </a:r>
            <a:r>
              <a:rPr lang="en-US" dirty="0"/>
              <a:t>credentialed</a:t>
            </a:r>
            <a:r>
              <a:rPr lang="en-US" dirty="0" smtClean="0"/>
              <a:t>,</a:t>
            </a:r>
          </a:p>
          <a:p>
            <a:r>
              <a:rPr lang="en-US" dirty="0" smtClean="0"/>
              <a:t>less </a:t>
            </a:r>
            <a:r>
              <a:rPr lang="en-US" dirty="0"/>
              <a:t>white, </a:t>
            </a:r>
            <a:endParaRPr lang="en-US" dirty="0" smtClean="0"/>
          </a:p>
          <a:p>
            <a:r>
              <a:rPr lang="en-US" dirty="0"/>
              <a:t>l</a:t>
            </a:r>
            <a:r>
              <a:rPr lang="en-US" dirty="0" smtClean="0"/>
              <a:t>ess unionized,</a:t>
            </a:r>
          </a:p>
          <a:p>
            <a:r>
              <a:rPr lang="en-US" dirty="0" smtClean="0"/>
              <a:t>have </a:t>
            </a:r>
            <a:r>
              <a:rPr lang="en-US" dirty="0"/>
              <a:t>fewer advanced </a:t>
            </a:r>
            <a:r>
              <a:rPr lang="en-US" dirty="0" smtClean="0"/>
              <a:t>degrees,</a:t>
            </a:r>
          </a:p>
          <a:p>
            <a:r>
              <a:rPr lang="en-US" dirty="0" smtClean="0"/>
              <a:t>paid </a:t>
            </a:r>
            <a:r>
              <a:rPr lang="en-US" dirty="0"/>
              <a:t>less, </a:t>
            </a:r>
            <a:endParaRPr lang="en-US" dirty="0" smtClean="0"/>
          </a:p>
          <a:p>
            <a:r>
              <a:rPr lang="en-US" dirty="0" smtClean="0"/>
              <a:t>in less secure jobs, and</a:t>
            </a:r>
          </a:p>
          <a:p>
            <a:r>
              <a:rPr lang="en-US" dirty="0" smtClean="0"/>
              <a:t>turnover </a:t>
            </a:r>
            <a:r>
              <a:rPr lang="en-US" dirty="0"/>
              <a:t>with higher frequency.</a:t>
            </a:r>
            <a:r>
              <a:rPr lang="en-US" strike="sngStrike" dirty="0"/>
              <a:t> </a:t>
            </a:r>
            <a:endParaRPr lang="en-US" strike="sngStrike" dirty="0" smtClean="0"/>
          </a:p>
          <a:p>
            <a:pPr marL="0" indent="0">
              <a:buNone/>
            </a:pPr>
            <a:r>
              <a:rPr lang="en-US" dirty="0" smtClean="0"/>
              <a:t>Value </a:t>
            </a:r>
            <a:r>
              <a:rPr lang="en-US" dirty="0"/>
              <a:t>added </a:t>
            </a:r>
            <a:r>
              <a:rPr lang="en-US" dirty="0" smtClean="0"/>
              <a:t>estimates </a:t>
            </a:r>
            <a:r>
              <a:rPr lang="en-US" dirty="0"/>
              <a:t>of teacher effectiveness shows charter school teachers to be weaker in increasing test </a:t>
            </a:r>
            <a:r>
              <a:rPr lang="en-US" dirty="0" smtClean="0"/>
              <a:t>scores, but…</a:t>
            </a:r>
            <a:r>
              <a:rPr lang="en-US" strike="sngStrike" dirty="0" smtClean="0"/>
              <a:t>  </a:t>
            </a:r>
            <a:r>
              <a:rPr lang="en-US" u="sng" dirty="0" smtClean="0"/>
              <a:t> </a:t>
            </a:r>
          </a:p>
          <a:p>
            <a:r>
              <a:rPr lang="en-US" dirty="0" smtClean="0"/>
              <a:t>Research on effects of teacher differences between Charter and TPSs is at an early stage</a:t>
            </a:r>
          </a:p>
          <a:p>
            <a:pPr lvl="1"/>
            <a:r>
              <a:rPr lang="en-US" dirty="0" smtClean="0"/>
              <a:t>Hence, largely an open </a:t>
            </a:r>
            <a:r>
              <a:rPr lang="en-US" dirty="0"/>
              <a:t>question.</a:t>
            </a:r>
            <a:r>
              <a:rPr lang="en-US" strike="sngStrike" dirty="0"/>
              <a:t> </a:t>
            </a:r>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20</a:t>
            </a:fld>
            <a:endParaRPr lang="en-US">
              <a:solidFill>
                <a:prstClr val="white">
                  <a:tint val="75000"/>
                </a:prstClr>
              </a:solidFill>
            </a:endParaRPr>
          </a:p>
        </p:txBody>
      </p:sp>
    </p:spTree>
    <p:extLst>
      <p:ext uri="{BB962C8B-B14F-4D97-AF65-F5344CB8AC3E}">
        <p14:creationId xmlns:p14="http://schemas.microsoft.com/office/powerpoint/2010/main" val="1065047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a:stretch>
            <a:fillRect/>
          </a:stretch>
        </p:blipFill>
        <p:spPr>
          <a:xfrm>
            <a:off x="816015" y="903954"/>
            <a:ext cx="5812420" cy="5714999"/>
          </a:xfrm>
          <a:prstGeom prst="rect">
            <a:avLst/>
          </a:prstGeom>
        </p:spPr>
      </p:pic>
      <p:sp>
        <p:nvSpPr>
          <p:cNvPr id="2" name="TextBox 1"/>
          <p:cNvSpPr txBox="1"/>
          <p:nvPr/>
        </p:nvSpPr>
        <p:spPr>
          <a:xfrm>
            <a:off x="1371600" y="69530"/>
            <a:ext cx="4570418" cy="615553"/>
          </a:xfrm>
          <a:prstGeom prst="rect">
            <a:avLst/>
          </a:prstGeom>
          <a:noFill/>
        </p:spPr>
        <p:txBody>
          <a:bodyPr wrap="none" rtlCol="0">
            <a:spAutoFit/>
          </a:bodyPr>
          <a:lstStyle/>
          <a:p>
            <a:r>
              <a:rPr lang="en-US" sz="3400" dirty="0" smtClean="0"/>
              <a:t>  Evaluating Performance</a:t>
            </a:r>
            <a:endParaRPr lang="en-US" sz="3400" dirty="0"/>
          </a:p>
        </p:txBody>
      </p:sp>
      <p:sp>
        <p:nvSpPr>
          <p:cNvPr id="3" name="Slide Number Placeholder 2"/>
          <p:cNvSpPr>
            <a:spLocks noGrp="1"/>
          </p:cNvSpPr>
          <p:nvPr>
            <p:ph type="sldNum" sz="quarter" idx="12"/>
          </p:nvPr>
        </p:nvSpPr>
        <p:spPr/>
        <p:txBody>
          <a:bodyPr/>
          <a:lstStyle/>
          <a:p>
            <a:fld id="{A896A80F-E5AD-466E-B87D-D078016882AB}" type="slidenum">
              <a:rPr lang="en-US" smtClean="0">
                <a:solidFill>
                  <a:prstClr val="white">
                    <a:tint val="75000"/>
                  </a:prstClr>
                </a:solidFill>
              </a:rPr>
              <a:pPr/>
              <a:t>21</a:t>
            </a:fld>
            <a:endParaRPr lang="en-US">
              <a:solidFill>
                <a:prstClr val="white">
                  <a:tint val="75000"/>
                </a:prstClr>
              </a:solidFill>
            </a:endParaRPr>
          </a:p>
        </p:txBody>
      </p:sp>
      <p:sp>
        <p:nvSpPr>
          <p:cNvPr id="5" name="TextBox 4"/>
          <p:cNvSpPr txBox="1"/>
          <p:nvPr/>
        </p:nvSpPr>
        <p:spPr>
          <a:xfrm>
            <a:off x="6629400" y="5334000"/>
            <a:ext cx="1510093" cy="461665"/>
          </a:xfrm>
          <a:prstGeom prst="rect">
            <a:avLst/>
          </a:prstGeom>
          <a:noFill/>
        </p:spPr>
        <p:txBody>
          <a:bodyPr wrap="none" rtlCol="0">
            <a:spAutoFit/>
          </a:bodyPr>
          <a:lstStyle/>
          <a:p>
            <a:r>
              <a:rPr lang="en-US" sz="1200" dirty="0" smtClean="0"/>
              <a:t>Cartoon Reproduced </a:t>
            </a:r>
          </a:p>
          <a:p>
            <a:r>
              <a:rPr lang="en-US" sz="1200" dirty="0" smtClean="0"/>
              <a:t>with Permission</a:t>
            </a:r>
            <a:endParaRPr lang="en-US" sz="1200" dirty="0"/>
          </a:p>
        </p:txBody>
      </p:sp>
    </p:spTree>
    <p:extLst>
      <p:ext uri="{BB962C8B-B14F-4D97-AF65-F5344CB8AC3E}">
        <p14:creationId xmlns:p14="http://schemas.microsoft.com/office/powerpoint/2010/main" val="2389231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Assessing Causal Effects</a:t>
            </a:r>
            <a:endParaRPr lang="en-US" dirty="0"/>
          </a:p>
        </p:txBody>
      </p:sp>
      <p:sp>
        <p:nvSpPr>
          <p:cNvPr id="3" name="Content Placeholder 2"/>
          <p:cNvSpPr>
            <a:spLocks noGrp="1"/>
          </p:cNvSpPr>
          <p:nvPr>
            <p:ph idx="1"/>
          </p:nvPr>
        </p:nvSpPr>
        <p:spPr/>
        <p:txBody>
          <a:bodyPr>
            <a:normAutofit fontScale="70000" lnSpcReduction="20000"/>
          </a:bodyPr>
          <a:lstStyle/>
          <a:p>
            <a:r>
              <a:rPr lang="en-US" sz="3100" dirty="0" smtClean="0"/>
              <a:t>Similar issues arise in evaluating both charter and voucher schools. </a:t>
            </a:r>
          </a:p>
          <a:p>
            <a:r>
              <a:rPr lang="en-US" sz="3100" dirty="0"/>
              <a:t>H</a:t>
            </a:r>
            <a:r>
              <a:rPr lang="en-US" sz="3100" dirty="0" smtClean="0"/>
              <a:t>ence, I discuss here evaluation with respect to both types of schools, and then return to discussion of charter schools.</a:t>
            </a:r>
          </a:p>
          <a:p>
            <a:r>
              <a:rPr lang="en-US" sz="3100" dirty="0" smtClean="0"/>
              <a:t>In the language of experimental design, we wish to compare outcomes for a “treatment” (e.g., attending a charter school) to an alternative (e.g., attending a TPS school).</a:t>
            </a:r>
          </a:p>
          <a:p>
            <a:r>
              <a:rPr lang="en-US" sz="3100" dirty="0" smtClean="0"/>
              <a:t>Outcomes of interest may be achievement on a standardized exam, behavior (e.g., absenteeism), high school graduation, and/or college attendance.</a:t>
            </a:r>
          </a:p>
          <a:p>
            <a:r>
              <a:rPr lang="en-US" sz="3100" dirty="0" smtClean="0"/>
              <a:t>Assessment of causal effects gives rise to two issues regarding validity:</a:t>
            </a:r>
          </a:p>
          <a:p>
            <a:pPr lvl="1"/>
            <a:r>
              <a:rPr lang="en-US" sz="3100" dirty="0" smtClean="0"/>
              <a:t>Internal validity: Does the evaluation yield valid estimates of the treatment being studied?</a:t>
            </a:r>
          </a:p>
          <a:p>
            <a:pPr lvl="1"/>
            <a:r>
              <a:rPr lang="en-US" sz="3100" dirty="0" smtClean="0"/>
              <a:t>External validity: Do the findings generalize to other settings? </a:t>
            </a:r>
          </a:p>
          <a:p>
            <a:pPr marL="0" indent="0">
              <a:buNone/>
            </a:pPr>
            <a:endParaRPr lang="en-US" dirty="0"/>
          </a:p>
        </p:txBody>
      </p:sp>
      <p:sp>
        <p:nvSpPr>
          <p:cNvPr id="4" name="TextBox 3"/>
          <p:cNvSpPr txBox="1"/>
          <p:nvPr/>
        </p:nvSpPr>
        <p:spPr>
          <a:xfrm>
            <a:off x="3352800" y="6396335"/>
            <a:ext cx="5358326" cy="461665"/>
          </a:xfrm>
          <a:prstGeom prst="rect">
            <a:avLst/>
          </a:prstGeom>
          <a:noFill/>
        </p:spPr>
        <p:txBody>
          <a:bodyPr wrap="none" rtlCol="0">
            <a:spAutoFit/>
          </a:bodyPr>
          <a:lstStyle/>
          <a:p>
            <a:r>
              <a:rPr lang="en-US" sz="2400" b="1" dirty="0" smtClean="0">
                <a:solidFill>
                  <a:srgbClr val="C00000"/>
                </a:solidFill>
                <a:hlinkClick r:id="rId2" action="ppaction://hlinksldjump"/>
              </a:rPr>
              <a:t>Click Here to Return to Table of Contents</a:t>
            </a:r>
            <a:endParaRPr lang="en-US" sz="2400" b="1" dirty="0">
              <a:solidFill>
                <a:srgbClr val="C00000"/>
              </a:solidFill>
            </a:endParaRPr>
          </a:p>
        </p:txBody>
      </p:sp>
      <p:sp>
        <p:nvSpPr>
          <p:cNvPr id="5" name="Slide Number Placeholder 4"/>
          <p:cNvSpPr>
            <a:spLocks noGrp="1"/>
          </p:cNvSpPr>
          <p:nvPr>
            <p:ph type="sldNum" sz="quarter" idx="12"/>
          </p:nvPr>
        </p:nvSpPr>
        <p:spPr/>
        <p:txBody>
          <a:bodyPr/>
          <a:lstStyle/>
          <a:p>
            <a:fld id="{A896A80F-E5AD-466E-B87D-D078016882AB}" type="slidenum">
              <a:rPr lang="en-US" smtClean="0">
                <a:solidFill>
                  <a:prstClr val="white">
                    <a:tint val="75000"/>
                  </a:prstClr>
                </a:solidFill>
              </a:rPr>
              <a:pPr/>
              <a:t>22</a:t>
            </a:fld>
            <a:endParaRPr lang="en-US">
              <a:solidFill>
                <a:prstClr val="white">
                  <a:tint val="75000"/>
                </a:prstClr>
              </a:solidFill>
            </a:endParaRPr>
          </a:p>
        </p:txBody>
      </p:sp>
    </p:spTree>
    <p:extLst>
      <p:ext uri="{BB962C8B-B14F-4D97-AF65-F5344CB8AC3E}">
        <p14:creationId xmlns:p14="http://schemas.microsoft.com/office/powerpoint/2010/main" val="174412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800" dirty="0" smtClean="0"/>
              <a:t>Randomization to Treatment and Control Provides High Internal Validity</a:t>
            </a:r>
            <a:endParaRPr lang="en-US" sz="3800" dirty="0"/>
          </a:p>
        </p:txBody>
      </p:sp>
      <p:sp>
        <p:nvSpPr>
          <p:cNvPr id="3" name="Content Placeholder 2"/>
          <p:cNvSpPr>
            <a:spLocks noGrp="1"/>
          </p:cNvSpPr>
          <p:nvPr>
            <p:ph idx="1"/>
          </p:nvPr>
        </p:nvSpPr>
        <p:spPr>
          <a:xfrm>
            <a:off x="457200" y="1295400"/>
            <a:ext cx="8229600" cy="5105400"/>
          </a:xfrm>
        </p:spPr>
        <p:txBody>
          <a:bodyPr>
            <a:normAutofit fontScale="62500" lnSpcReduction="20000"/>
          </a:bodyPr>
          <a:lstStyle/>
          <a:p>
            <a:pPr marL="0" indent="0">
              <a:buNone/>
            </a:pPr>
            <a:r>
              <a:rPr lang="en-US" sz="3700" dirty="0" smtClean="0"/>
              <a:t>Some voucher programs have been designed as  experiments to permit evaluation of effectiveness. (See Peterson, et. al., 2003, available online).</a:t>
            </a:r>
          </a:p>
          <a:p>
            <a:r>
              <a:rPr lang="en-US" sz="3700" dirty="0" smtClean="0"/>
              <a:t>These experiments have proven valuable in providing a template for experimental design and evaluation of school choice.</a:t>
            </a:r>
          </a:p>
          <a:p>
            <a:r>
              <a:rPr lang="en-US" sz="3700" dirty="0" smtClean="0"/>
              <a:t>Results of these experiments will be discussed later in the discussion of voucher research.</a:t>
            </a:r>
          </a:p>
          <a:p>
            <a:pPr marL="0" indent="0">
              <a:buNone/>
            </a:pPr>
            <a:r>
              <a:rPr lang="en-US" sz="3700" dirty="0" smtClean="0"/>
              <a:t>When charter schools are oversubscribed, they must select among applicants by lotteries.</a:t>
            </a:r>
          </a:p>
          <a:p>
            <a:r>
              <a:rPr lang="en-US" sz="3700" dirty="0" smtClean="0"/>
              <a:t>This randomization provides conditions akin to an experiment, yielding high internal validity.</a:t>
            </a:r>
          </a:p>
          <a:p>
            <a:pPr marL="0" indent="0">
              <a:buNone/>
            </a:pPr>
            <a:r>
              <a:rPr lang="en-US" sz="3700" dirty="0" smtClean="0"/>
              <a:t>However, oversubscribed schools may be better than undersubscribed schools. </a:t>
            </a:r>
          </a:p>
          <a:p>
            <a:r>
              <a:rPr lang="en-US" sz="3700" dirty="0" smtClean="0"/>
              <a:t>This raises the issue of external validity: Do the findings for oversubscribed schools generalize to undersubscribed schools?</a:t>
            </a:r>
          </a:p>
          <a:p>
            <a:r>
              <a:rPr lang="en-US" sz="3700" dirty="0" smtClean="0"/>
              <a:t>How can we do evaluation in the absence of randomization?</a:t>
            </a:r>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23</a:t>
            </a:fld>
            <a:endParaRPr lang="en-US">
              <a:solidFill>
                <a:prstClr val="white">
                  <a:tint val="75000"/>
                </a:prstClr>
              </a:solidFill>
            </a:endParaRPr>
          </a:p>
        </p:txBody>
      </p:sp>
    </p:spTree>
    <p:extLst>
      <p:ext uri="{BB962C8B-B14F-4D97-AF65-F5344CB8AC3E}">
        <p14:creationId xmlns:p14="http://schemas.microsoft.com/office/powerpoint/2010/main" val="44102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Evaluation When Schools Are Not Oversubscribed</a:t>
            </a:r>
            <a:endParaRPr lang="en-US" dirty="0"/>
          </a:p>
        </p:txBody>
      </p:sp>
      <p:sp>
        <p:nvSpPr>
          <p:cNvPr id="3" name="Content Placeholder 2"/>
          <p:cNvSpPr>
            <a:spLocks noGrp="1"/>
          </p:cNvSpPr>
          <p:nvPr>
            <p:ph idx="1"/>
          </p:nvPr>
        </p:nvSpPr>
        <p:spPr>
          <a:xfrm>
            <a:off x="457200" y="1447800"/>
            <a:ext cx="8229600" cy="5029200"/>
          </a:xfrm>
        </p:spPr>
        <p:txBody>
          <a:bodyPr>
            <a:normAutofit fontScale="47500" lnSpcReduction="20000"/>
          </a:bodyPr>
          <a:lstStyle/>
          <a:p>
            <a:pPr marL="0" indent="0">
              <a:buNone/>
            </a:pPr>
            <a:r>
              <a:rPr lang="en-US" sz="4400" dirty="0" smtClean="0"/>
              <a:t>When schools are undersubscribed, evaluation cannot exploit randomization.</a:t>
            </a:r>
          </a:p>
          <a:p>
            <a:pPr marL="0" indent="0">
              <a:buNone/>
            </a:pPr>
            <a:r>
              <a:rPr lang="en-US" sz="4400" dirty="0" smtClean="0"/>
              <a:t>Methods of evaluation in such contexts include:</a:t>
            </a:r>
          </a:p>
          <a:p>
            <a:r>
              <a:rPr lang="en-US" sz="4400" dirty="0" smtClean="0"/>
              <a:t>Controlling for observables using regression methods when comparing achievement of charter and TPS students. </a:t>
            </a:r>
          </a:p>
          <a:p>
            <a:r>
              <a:rPr lang="en-US" sz="4400" dirty="0" smtClean="0"/>
              <a:t>Fixed-effect methods that compare achievement gain of a student before and after the student switches from a TPS to a charter or from a charter to a TPS.</a:t>
            </a:r>
          </a:p>
          <a:p>
            <a:r>
              <a:rPr lang="en-US" sz="4400" dirty="0" smtClean="0"/>
              <a:t>Matching charter students to TPS students based on student location and observed student characteristics, by one of the following methods:</a:t>
            </a:r>
          </a:p>
          <a:p>
            <a:pPr lvl="1"/>
            <a:r>
              <a:rPr lang="en-US" sz="4400" dirty="0" smtClean="0"/>
              <a:t>Exact Matching: Each charter student is matched to a TPS student with the same observed characteristics. </a:t>
            </a:r>
          </a:p>
          <a:p>
            <a:pPr lvl="1"/>
            <a:r>
              <a:rPr lang="en-US" sz="4400" dirty="0" smtClean="0"/>
              <a:t>Propensity Score Matching:  A model is estimated to predict charter attendance based on student observed characteristics. Then a charter student to a TPS student with similar estimated probability of attending the charter.</a:t>
            </a:r>
          </a:p>
          <a:p>
            <a:pPr marL="0" indent="0">
              <a:buNone/>
            </a:pPr>
            <a:r>
              <a:rPr lang="en-US" sz="4400" dirty="0" smtClean="0"/>
              <a:t>Studies using these approaches are called </a:t>
            </a:r>
            <a:r>
              <a:rPr lang="en-US" sz="4400" b="1" dirty="0" smtClean="0"/>
              <a:t>Observational Studies</a:t>
            </a:r>
          </a:p>
          <a:p>
            <a:pPr marL="0" indent="0">
              <a:buNone/>
            </a:pPr>
            <a:endParaRPr lang="en-US" dirty="0" smtClean="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24</a:t>
            </a:fld>
            <a:endParaRPr lang="en-US">
              <a:solidFill>
                <a:prstClr val="white">
                  <a:tint val="75000"/>
                </a:prstClr>
              </a:solidFill>
            </a:endParaRPr>
          </a:p>
        </p:txBody>
      </p:sp>
    </p:spTree>
    <p:extLst>
      <p:ext uri="{BB962C8B-B14F-4D97-AF65-F5344CB8AC3E}">
        <p14:creationId xmlns:p14="http://schemas.microsoft.com/office/powerpoint/2010/main" val="70994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Assessing Internal Validity of Observational Methods</a:t>
            </a:r>
            <a:endParaRPr lang="en-US" dirty="0"/>
          </a:p>
        </p:txBody>
      </p:sp>
      <p:sp>
        <p:nvSpPr>
          <p:cNvPr id="3" name="Content Placeholder 2"/>
          <p:cNvSpPr>
            <a:spLocks noGrp="1"/>
          </p:cNvSpPr>
          <p:nvPr>
            <p:ph idx="1"/>
          </p:nvPr>
        </p:nvSpPr>
        <p:spPr>
          <a:xfrm>
            <a:off x="457200" y="1447800"/>
            <a:ext cx="8229600" cy="4678363"/>
          </a:xfrm>
        </p:spPr>
        <p:txBody>
          <a:bodyPr>
            <a:noAutofit/>
          </a:bodyPr>
          <a:lstStyle/>
          <a:p>
            <a:pPr>
              <a:spcBef>
                <a:spcPts val="0"/>
              </a:spcBef>
            </a:pPr>
            <a:r>
              <a:rPr lang="en-US" sz="2100" dirty="0" smtClean="0"/>
              <a:t>One strategy for evaluating observational methods is to apply those methods to settings with randomization.</a:t>
            </a:r>
          </a:p>
          <a:p>
            <a:pPr>
              <a:spcBef>
                <a:spcPts val="0"/>
              </a:spcBef>
            </a:pPr>
            <a:r>
              <a:rPr lang="en-US" sz="2100" dirty="0" smtClean="0"/>
              <a:t>If an observational method gives similar findings to the result obtained exploiting the randomized design, this provides some support for the internal validity of the observational method.</a:t>
            </a:r>
          </a:p>
          <a:p>
            <a:pPr>
              <a:spcBef>
                <a:spcPts val="0"/>
              </a:spcBef>
            </a:pPr>
            <a:r>
              <a:rPr lang="en-US" sz="2100" dirty="0" smtClean="0"/>
              <a:t>Fortson et. al. (2012) evaluate four observational methods against an experimental benchmark:</a:t>
            </a:r>
          </a:p>
          <a:p>
            <a:pPr lvl="1">
              <a:spcBef>
                <a:spcPts val="0"/>
              </a:spcBef>
            </a:pPr>
            <a:r>
              <a:rPr lang="en-US" sz="2100" dirty="0" smtClean="0"/>
              <a:t>The difference between the observational and experimental result for each method is summarized in the graph that follows. </a:t>
            </a:r>
          </a:p>
          <a:p>
            <a:pPr lvl="1">
              <a:spcBef>
                <a:spcPts val="0"/>
              </a:spcBef>
            </a:pPr>
            <a:r>
              <a:rPr lang="en-US" sz="2100" dirty="0" smtClean="0"/>
              <a:t>A superior method will tend to have a small difference between observational and experimental estimate with a narrow confidence bound that includes zero.</a:t>
            </a:r>
          </a:p>
          <a:p>
            <a:pPr>
              <a:spcBef>
                <a:spcPts val="0"/>
              </a:spcBef>
            </a:pPr>
            <a:r>
              <a:rPr lang="en-US" sz="2100" dirty="0" smtClean="0"/>
              <a:t>As the graph shows, the two matching approaches perform better in this instance relative to regression and fixed-effects alternatives. </a:t>
            </a:r>
          </a:p>
          <a:p>
            <a:pPr marL="0" indent="0">
              <a:spcBef>
                <a:spcPts val="0"/>
              </a:spcBef>
              <a:buNone/>
            </a:pPr>
            <a:endParaRPr lang="en-US" sz="2100"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25</a:t>
            </a:fld>
            <a:endParaRPr lang="en-US">
              <a:solidFill>
                <a:prstClr val="white">
                  <a:tint val="75000"/>
                </a:prstClr>
              </a:solidFill>
            </a:endParaRPr>
          </a:p>
        </p:txBody>
      </p:sp>
    </p:spTree>
    <p:extLst>
      <p:ext uri="{BB962C8B-B14F-4D97-AF65-F5344CB8AC3E}">
        <p14:creationId xmlns:p14="http://schemas.microsoft.com/office/powerpoint/2010/main" val="4099531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Difference Between Observational and Experimental Estimates for Math and Reading</a:t>
            </a:r>
            <a:endParaRPr lang="en-US" sz="3200" dirty="0"/>
          </a:p>
        </p:txBody>
      </p:sp>
      <p:sp>
        <p:nvSpPr>
          <p:cNvPr id="4" name="TextBox 3"/>
          <p:cNvSpPr txBox="1"/>
          <p:nvPr/>
        </p:nvSpPr>
        <p:spPr>
          <a:xfrm>
            <a:off x="1981200" y="6185797"/>
            <a:ext cx="5643404" cy="461665"/>
          </a:xfrm>
          <a:prstGeom prst="rect">
            <a:avLst/>
          </a:prstGeom>
          <a:noFill/>
        </p:spPr>
        <p:txBody>
          <a:bodyPr wrap="none" rtlCol="0">
            <a:spAutoFit/>
          </a:bodyPr>
          <a:lstStyle/>
          <a:p>
            <a:r>
              <a:rPr lang="en-US" sz="2400" dirty="0" smtClean="0"/>
              <a:t>Source: Fortson</a:t>
            </a:r>
            <a:r>
              <a:rPr lang="en-US" sz="2400" dirty="0"/>
              <a:t>, et. al. </a:t>
            </a:r>
            <a:r>
              <a:rPr lang="en-US" sz="2400" dirty="0" smtClean="0"/>
              <a:t>, Mathematica 2012.</a:t>
            </a:r>
            <a:endParaRPr lang="en-US" sz="2400" dirty="0"/>
          </a:p>
        </p:txBody>
      </p:sp>
      <p:pic>
        <p:nvPicPr>
          <p:cNvPr id="501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1694" y="1600200"/>
            <a:ext cx="654061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896A80F-E5AD-466E-B87D-D078016882AB}" type="slidenum">
              <a:rPr lang="en-US" smtClean="0">
                <a:solidFill>
                  <a:prstClr val="white">
                    <a:tint val="75000"/>
                  </a:prstClr>
                </a:solidFill>
              </a:rPr>
              <a:pPr/>
              <a:t>26</a:t>
            </a:fld>
            <a:endParaRPr lang="en-US">
              <a:solidFill>
                <a:prstClr val="white">
                  <a:tint val="75000"/>
                </a:prstClr>
              </a:solidFill>
            </a:endParaRPr>
          </a:p>
        </p:txBody>
      </p:sp>
    </p:spTree>
    <p:extLst>
      <p:ext uri="{BB962C8B-B14F-4D97-AF65-F5344CB8AC3E}">
        <p14:creationId xmlns:p14="http://schemas.microsoft.com/office/powerpoint/2010/main" val="3997783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Comparing Lottery and Observational Methods: NYC</a:t>
            </a:r>
            <a:endParaRPr lang="en-US" sz="2800" dirty="0"/>
          </a:p>
        </p:txBody>
      </p:sp>
      <p:sp>
        <p:nvSpPr>
          <p:cNvPr id="3" name="Content Placeholder 2"/>
          <p:cNvSpPr>
            <a:spLocks noGrp="1"/>
          </p:cNvSpPr>
          <p:nvPr>
            <p:ph idx="1"/>
          </p:nvPr>
        </p:nvSpPr>
        <p:spPr>
          <a:xfrm>
            <a:off x="457200" y="1143000"/>
            <a:ext cx="8229600" cy="4983163"/>
          </a:xfrm>
        </p:spPr>
        <p:txBody>
          <a:bodyPr>
            <a:noAutofit/>
          </a:bodyPr>
          <a:lstStyle/>
          <a:p>
            <a:pPr marL="0" indent="0">
              <a:buNone/>
            </a:pPr>
            <a:r>
              <a:rPr lang="en-US" sz="2100" dirty="0" smtClean="0"/>
              <a:t>Dobbie and Fryer (AEJ, 2013) use exact matching of students attending charters in their New York City sample to </a:t>
            </a:r>
            <a:r>
              <a:rPr lang="en-US" sz="2100" dirty="0"/>
              <a:t>a control sample of traditional public school </a:t>
            </a:r>
            <a:r>
              <a:rPr lang="en-US" sz="2100" dirty="0" smtClean="0"/>
              <a:t>students using </a:t>
            </a:r>
            <a:r>
              <a:rPr lang="en-US" sz="2100" dirty="0"/>
              <a:t>the school </a:t>
            </a:r>
            <a:r>
              <a:rPr lang="en-US" sz="2100" dirty="0" smtClean="0"/>
              <a:t>public school attendance zone of the student, cohort, gender, race, limited English proficiency </a:t>
            </a:r>
            <a:r>
              <a:rPr lang="en-US" sz="2100" dirty="0"/>
              <a:t>status, and </a:t>
            </a:r>
            <a:r>
              <a:rPr lang="en-US" sz="2100" dirty="0" smtClean="0"/>
              <a:t>free </a:t>
            </a:r>
            <a:r>
              <a:rPr lang="en-US" sz="2100" dirty="0"/>
              <a:t>and reduced-price lunch eligibility. </a:t>
            </a:r>
            <a:endParaRPr lang="en-US" sz="2100" dirty="0" smtClean="0"/>
          </a:p>
          <a:p>
            <a:pPr marL="0" indent="0">
              <a:buNone/>
            </a:pPr>
            <a:r>
              <a:rPr lang="en-US" sz="2100" dirty="0" smtClean="0"/>
              <a:t>Charter </a:t>
            </a:r>
            <a:r>
              <a:rPr lang="en-US" sz="2100" dirty="0"/>
              <a:t>students </a:t>
            </a:r>
            <a:r>
              <a:rPr lang="en-US" sz="2100" dirty="0" smtClean="0"/>
              <a:t>are included </a:t>
            </a:r>
            <a:r>
              <a:rPr lang="en-US" sz="2100" dirty="0"/>
              <a:t>in the observational </a:t>
            </a:r>
            <a:r>
              <a:rPr lang="en-US" sz="2100" dirty="0" smtClean="0"/>
              <a:t>analysis </a:t>
            </a:r>
            <a:r>
              <a:rPr lang="en-US" sz="2100" dirty="0"/>
              <a:t>if they are matched to at least one </a:t>
            </a:r>
            <a:r>
              <a:rPr lang="en-US" sz="2100" dirty="0" smtClean="0"/>
              <a:t>TPS </a:t>
            </a:r>
            <a:r>
              <a:rPr lang="en-US" sz="2100" dirty="0"/>
              <a:t>student. </a:t>
            </a:r>
            <a:endParaRPr lang="en-US" sz="2100" dirty="0" smtClean="0"/>
          </a:p>
          <a:p>
            <a:pPr marL="0" indent="0">
              <a:buNone/>
            </a:pPr>
            <a:r>
              <a:rPr lang="en-US" sz="2100" dirty="0" smtClean="0"/>
              <a:t>TPS </a:t>
            </a:r>
            <a:r>
              <a:rPr lang="en-US" sz="2100" dirty="0"/>
              <a:t>students are included if they are </a:t>
            </a:r>
            <a:r>
              <a:rPr lang="en-US" sz="2100" dirty="0" smtClean="0"/>
              <a:t>matched to </a:t>
            </a:r>
            <a:r>
              <a:rPr lang="en-US" sz="2100" dirty="0"/>
              <a:t>at least one charter student. </a:t>
            </a:r>
            <a:endParaRPr lang="en-US" sz="2100" dirty="0" smtClean="0"/>
          </a:p>
          <a:p>
            <a:pPr marL="0" indent="0">
              <a:buNone/>
            </a:pPr>
            <a:r>
              <a:rPr lang="en-US" sz="2100" dirty="0" smtClean="0"/>
              <a:t>This yields matches for 94.3 </a:t>
            </a:r>
            <a:r>
              <a:rPr lang="en-US" sz="2100" dirty="0"/>
              <a:t>percent </a:t>
            </a:r>
            <a:r>
              <a:rPr lang="en-US" sz="2100" dirty="0" smtClean="0"/>
              <a:t>of charter students in the </a:t>
            </a:r>
            <a:r>
              <a:rPr lang="en-US" sz="2100" dirty="0"/>
              <a:t>sample</a:t>
            </a:r>
            <a:r>
              <a:rPr lang="en-US" sz="2100" dirty="0" smtClean="0"/>
              <a:t>.</a:t>
            </a:r>
          </a:p>
          <a:p>
            <a:r>
              <a:rPr lang="en-US" sz="2100" dirty="0"/>
              <a:t>Dobbie and Fryer find their observational estimates are qualitatively similar to the lottery estimates, though smaller in magnitude. </a:t>
            </a:r>
          </a:p>
          <a:p>
            <a:r>
              <a:rPr lang="en-US" sz="2100" dirty="0"/>
              <a:t>These smaller observational estimates indicate that matching on observables does not completely control for student differences in their sample. </a:t>
            </a:r>
          </a:p>
          <a:p>
            <a:pPr marL="0" indent="0">
              <a:buNone/>
            </a:pPr>
            <a:endParaRPr lang="en-US" sz="2100"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27</a:t>
            </a:fld>
            <a:endParaRPr lang="en-US">
              <a:solidFill>
                <a:prstClr val="white">
                  <a:tint val="75000"/>
                </a:prstClr>
              </a:solidFill>
            </a:endParaRPr>
          </a:p>
        </p:txBody>
      </p:sp>
    </p:spTree>
    <p:extLst>
      <p:ext uri="{BB962C8B-B14F-4D97-AF65-F5344CB8AC3E}">
        <p14:creationId xmlns:p14="http://schemas.microsoft.com/office/powerpoint/2010/main" val="157644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2800" dirty="0" smtClean="0"/>
              <a:t>Comparing Lottery and Observational Methods: Boston</a:t>
            </a:r>
            <a:endParaRPr lang="en-US" sz="2800" dirty="0"/>
          </a:p>
        </p:txBody>
      </p:sp>
      <p:sp>
        <p:nvSpPr>
          <p:cNvPr id="3" name="Content Placeholder 2"/>
          <p:cNvSpPr>
            <a:spLocks noGrp="1"/>
          </p:cNvSpPr>
          <p:nvPr>
            <p:ph idx="1"/>
          </p:nvPr>
        </p:nvSpPr>
        <p:spPr>
          <a:xfrm>
            <a:off x="457200" y="1066800"/>
            <a:ext cx="8229600" cy="5562600"/>
          </a:xfrm>
        </p:spPr>
        <p:txBody>
          <a:bodyPr>
            <a:normAutofit fontScale="55000" lnSpcReduction="20000"/>
          </a:bodyPr>
          <a:lstStyle/>
          <a:p>
            <a:r>
              <a:rPr lang="en-US" sz="4400" dirty="0" smtClean="0"/>
              <a:t>Abdulkadiroglu et. al. (2011) compare observational and lottery findings for oversubscribed charter schools and District-operated Pilot Schools. </a:t>
            </a:r>
          </a:p>
          <a:p>
            <a:r>
              <a:rPr lang="en-US" sz="4400" dirty="0" smtClean="0"/>
              <a:t>Controls in their observational analysis were </a:t>
            </a:r>
            <a:r>
              <a:rPr lang="en-US" sz="4400" dirty="0"/>
              <a:t>demographic and </a:t>
            </a:r>
            <a:r>
              <a:rPr lang="en-US" sz="4400" dirty="0" smtClean="0"/>
              <a:t>background characteristics and students</a:t>
            </a:r>
            <a:r>
              <a:rPr lang="en-US" sz="4400" dirty="0"/>
              <a:t>' lagged test </a:t>
            </a:r>
            <a:r>
              <a:rPr lang="en-US" sz="4400" dirty="0" smtClean="0"/>
              <a:t>scores.</a:t>
            </a:r>
          </a:p>
          <a:p>
            <a:r>
              <a:rPr lang="en-US" sz="4400" dirty="0" smtClean="0"/>
              <a:t>They find that the observational estimates are “…remarkably </a:t>
            </a:r>
            <a:r>
              <a:rPr lang="en-US" sz="4400" dirty="0"/>
              <a:t>similar to the </a:t>
            </a:r>
            <a:r>
              <a:rPr lang="en-US" sz="4400" dirty="0" smtClean="0"/>
              <a:t>lottery-based estimates </a:t>
            </a:r>
            <a:r>
              <a:rPr lang="en-US" sz="4400" dirty="0"/>
              <a:t>when carried out in the sample of charter schools that </a:t>
            </a:r>
            <a:r>
              <a:rPr lang="en-US" sz="4400" dirty="0" smtClean="0"/>
              <a:t>have lotteries.”</a:t>
            </a:r>
          </a:p>
          <a:p>
            <a:r>
              <a:rPr lang="en-US" sz="4400" dirty="0" smtClean="0"/>
              <a:t>This lends support to validity of </a:t>
            </a:r>
            <a:r>
              <a:rPr lang="en-US" sz="4400" dirty="0"/>
              <a:t>the observational </a:t>
            </a:r>
            <a:r>
              <a:rPr lang="en-US" sz="4400" dirty="0" smtClean="0"/>
              <a:t>analysis for their sample.  </a:t>
            </a:r>
          </a:p>
          <a:p>
            <a:r>
              <a:rPr lang="en-US" sz="4400" dirty="0" smtClean="0"/>
              <a:t>Applying the observational approach to charters that were not oversubscribed, they find that oversubscribed </a:t>
            </a:r>
            <a:r>
              <a:rPr lang="en-US" sz="4400" dirty="0"/>
              <a:t>charter </a:t>
            </a:r>
            <a:r>
              <a:rPr lang="en-US" sz="4400" dirty="0" smtClean="0"/>
              <a:t>schools are better in generating achievement gains than the charters that were not over-subscribed.</a:t>
            </a:r>
          </a:p>
          <a:p>
            <a:r>
              <a:rPr lang="en-US" sz="4400" dirty="0" smtClean="0"/>
              <a:t>Hence, regarding external validity, as authors point out, the results obtained for over-subscribed charter schools should not be considered representative of all charter schools.</a:t>
            </a:r>
          </a:p>
          <a:p>
            <a:pPr marL="0" indent="0">
              <a:buNone/>
            </a:pPr>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28</a:t>
            </a:fld>
            <a:endParaRPr lang="en-US">
              <a:solidFill>
                <a:prstClr val="white">
                  <a:tint val="75000"/>
                </a:prstClr>
              </a:solidFill>
            </a:endParaRPr>
          </a:p>
        </p:txBody>
      </p:sp>
    </p:spTree>
    <p:extLst>
      <p:ext uri="{BB962C8B-B14F-4D97-AF65-F5344CB8AC3E}">
        <p14:creationId xmlns:p14="http://schemas.microsoft.com/office/powerpoint/2010/main" val="348503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800" dirty="0" smtClean="0"/>
              <a:t/>
            </a:r>
            <a:br>
              <a:rPr lang="en-US" sz="3800" dirty="0" smtClean="0"/>
            </a:br>
            <a:r>
              <a:rPr lang="en-US" sz="3800" dirty="0" smtClean="0"/>
              <a:t>National Charter School Study (NCSS) </a:t>
            </a:r>
            <a:br>
              <a:rPr lang="en-US" sz="3800" dirty="0" smtClean="0"/>
            </a:br>
            <a:endParaRPr lang="en-US" sz="3800" dirty="0"/>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pPr marL="0" indent="0">
              <a:buNone/>
            </a:pPr>
            <a:r>
              <a:rPr lang="en-US" dirty="0" smtClean="0"/>
              <a:t>In the slides that follow, I discuss results from randomization and results from observational studies.</a:t>
            </a:r>
          </a:p>
          <a:p>
            <a:pPr marL="0" indent="0">
              <a:buNone/>
            </a:pPr>
            <a:r>
              <a:rPr lang="en-US" dirty="0" smtClean="0"/>
              <a:t>The most comprehensive study of charters is the NCSS observational analysis of 27 states Raymond, et al. (2013).</a:t>
            </a:r>
          </a:p>
          <a:p>
            <a:r>
              <a:rPr lang="en-US" sz="2800" dirty="0" smtClean="0"/>
              <a:t>This is known as the CREDO study. [Center </a:t>
            </a:r>
            <a:r>
              <a:rPr lang="en-US" sz="2800" dirty="0"/>
              <a:t>for Research on Education Outcomes (</a:t>
            </a:r>
            <a:r>
              <a:rPr lang="en-US" sz="2800" dirty="0" smtClean="0"/>
              <a:t>CREDO), Stanford University].</a:t>
            </a:r>
          </a:p>
          <a:p>
            <a:pPr marL="0" indent="0">
              <a:buNone/>
            </a:pPr>
            <a:r>
              <a:rPr lang="en-US" dirty="0" smtClean="0"/>
              <a:t>CREDO employs exact matching, with each charter student matched to seven TPS students.</a:t>
            </a:r>
          </a:p>
          <a:p>
            <a:pPr marL="0" indent="0">
              <a:buNone/>
            </a:pPr>
            <a:r>
              <a:rPr lang="en-US" dirty="0" smtClean="0"/>
              <a:t>Using multiple matching students enhances statistical power.</a:t>
            </a:r>
          </a:p>
          <a:p>
            <a:pPr marL="0" indent="0">
              <a:buNone/>
            </a:pPr>
            <a:r>
              <a:rPr lang="en-US" dirty="0" smtClean="0"/>
              <a:t>Matching is on grade level, gender, race/ethnicity, free </a:t>
            </a:r>
            <a:r>
              <a:rPr lang="en-US" dirty="0"/>
              <a:t>or </a:t>
            </a:r>
            <a:r>
              <a:rPr lang="en-US" dirty="0" smtClean="0"/>
              <a:t>reduced-price lunch eligibility, English language learner status, special education status, prior </a:t>
            </a:r>
            <a:r>
              <a:rPr lang="en-US" dirty="0"/>
              <a:t>test score on state achievement </a:t>
            </a:r>
            <a:r>
              <a:rPr lang="en-US" dirty="0" smtClean="0"/>
              <a:t>tests, and TPS “feeder school” attendance zone. </a:t>
            </a:r>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29</a:t>
            </a:fld>
            <a:endParaRPr lang="en-US">
              <a:solidFill>
                <a:prstClr val="white">
                  <a:tint val="75000"/>
                </a:prstClr>
              </a:solidFill>
            </a:endParaRPr>
          </a:p>
        </p:txBody>
      </p:sp>
    </p:spTree>
    <p:extLst>
      <p:ext uri="{BB962C8B-B14F-4D97-AF65-F5344CB8AC3E}">
        <p14:creationId xmlns:p14="http://schemas.microsoft.com/office/powerpoint/2010/main" val="416430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hlinkClick r:id="rId2" action="ppaction://hlinksldjump"/>
              </a:rPr>
              <a:t>Overview of Presentation</a:t>
            </a:r>
            <a:endParaRPr lang="en-US" dirty="0" smtClean="0"/>
          </a:p>
          <a:p>
            <a:pPr marL="514350" indent="-514350">
              <a:buAutoNum type="arabicPeriod"/>
            </a:pPr>
            <a:r>
              <a:rPr lang="en-US" dirty="0" smtClean="0">
                <a:hlinkClick r:id="rId3" action="ppaction://hlinksldjump"/>
              </a:rPr>
              <a:t>School Finance &amp; Charter Schools</a:t>
            </a:r>
            <a:endParaRPr lang="en-US" dirty="0" smtClean="0"/>
          </a:p>
          <a:p>
            <a:pPr marL="514350" indent="-514350">
              <a:buAutoNum type="arabicPeriod"/>
            </a:pPr>
            <a:r>
              <a:rPr lang="en-US" dirty="0" smtClean="0">
                <a:hlinkClick r:id="rId4" action="ppaction://hlinksldjump"/>
              </a:rPr>
              <a:t>Evaluating School Effectiveness</a:t>
            </a:r>
            <a:endParaRPr lang="en-US" dirty="0" smtClean="0"/>
          </a:p>
          <a:p>
            <a:pPr marL="514350" indent="-514350">
              <a:buAutoNum type="arabicPeriod"/>
            </a:pPr>
            <a:r>
              <a:rPr lang="en-US" dirty="0" smtClean="0">
                <a:hlinkClick r:id="rId5" action="ppaction://hlinksldjump"/>
              </a:rPr>
              <a:t>Educational Finance &amp; Vouchers</a:t>
            </a:r>
            <a:endParaRPr lang="en-US" dirty="0" smtClean="0"/>
          </a:p>
          <a:p>
            <a:pPr marL="514350" indent="-514350">
              <a:buAutoNum type="arabicPeriod"/>
            </a:pPr>
            <a:r>
              <a:rPr lang="en-US" dirty="0" smtClean="0">
                <a:hlinkClick r:id="rId6" action="ppaction://hlinksldjump"/>
              </a:rPr>
              <a:t>Education Finance and Public School Choice</a:t>
            </a:r>
            <a:endParaRPr lang="en-US" dirty="0" smtClean="0"/>
          </a:p>
          <a:p>
            <a:pPr marL="514350" indent="-514350">
              <a:buAutoNum type="arabicPeriod"/>
            </a:pPr>
            <a:r>
              <a:rPr lang="en-US" dirty="0" smtClean="0">
                <a:hlinkClick r:id="rId7" action="ppaction://hlinksldjump"/>
              </a:rPr>
              <a:t>Conclusion</a:t>
            </a:r>
            <a:endParaRPr lang="en-US" dirty="0" smtClean="0"/>
          </a:p>
          <a:p>
            <a:pPr marL="514350" indent="-514350">
              <a:buAutoNum type="arabicPeriod"/>
            </a:pPr>
            <a:r>
              <a:rPr lang="en-US" dirty="0" smtClean="0">
                <a:hlinkClick r:id="rId8" action="ppaction://hlinksldjump"/>
              </a:rPr>
              <a:t>References</a:t>
            </a:r>
            <a:endParaRPr lang="en-US" dirty="0" smtClean="0"/>
          </a:p>
          <a:p>
            <a:pPr marL="514350" indent="-514350">
              <a:buAutoNum type="arabicPeriod"/>
            </a:pPr>
            <a:endParaRPr lang="en-US" dirty="0" smtClean="0"/>
          </a:p>
          <a:p>
            <a:pPr marL="514350" indent="-514350">
              <a:buAutoNum type="arabicPeriod"/>
            </a:pPr>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3</a:t>
            </a:fld>
            <a:endParaRPr lang="en-US">
              <a:solidFill>
                <a:prstClr val="white">
                  <a:tint val="75000"/>
                </a:prstClr>
              </a:solidFill>
            </a:endParaRPr>
          </a:p>
        </p:txBody>
      </p:sp>
    </p:spTree>
    <p:extLst>
      <p:ext uri="{BB962C8B-B14F-4D97-AF65-F5344CB8AC3E}">
        <p14:creationId xmlns:p14="http://schemas.microsoft.com/office/powerpoint/2010/main" val="2555031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Evaluation Results for Charter Schools</a:t>
            </a:r>
            <a:endParaRPr lang="en-US" dirty="0"/>
          </a:p>
        </p:txBody>
      </p:sp>
      <p:sp>
        <p:nvSpPr>
          <p:cNvPr id="3" name="Content Placeholder 2"/>
          <p:cNvSpPr>
            <a:spLocks noGrp="1"/>
          </p:cNvSpPr>
          <p:nvPr>
            <p:ph idx="1"/>
          </p:nvPr>
        </p:nvSpPr>
        <p:spPr/>
        <p:txBody>
          <a:bodyPr/>
          <a:lstStyle/>
          <a:p>
            <a:r>
              <a:rPr lang="en-US" dirty="0" smtClean="0"/>
              <a:t>I now return to discussion of findings with respect to charter school impacts.</a:t>
            </a:r>
          </a:p>
          <a:p>
            <a:r>
              <a:rPr lang="en-US" dirty="0" smtClean="0"/>
              <a:t>Then I turn to discussion of vouchers.</a:t>
            </a:r>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30</a:t>
            </a:fld>
            <a:endParaRPr lang="en-US">
              <a:solidFill>
                <a:prstClr val="white">
                  <a:tint val="75000"/>
                </a:prstClr>
              </a:solidFill>
            </a:endParaRPr>
          </a:p>
        </p:txBody>
      </p:sp>
    </p:spTree>
    <p:extLst>
      <p:ext uri="{BB962C8B-B14F-4D97-AF65-F5344CB8AC3E}">
        <p14:creationId xmlns:p14="http://schemas.microsoft.com/office/powerpoint/2010/main" val="13267968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000" dirty="0" smtClean="0"/>
              <a:t>Charter School Effectiveness Is Far From Uniform</a:t>
            </a:r>
            <a:endParaRPr lang="en-US" sz="3000" dirty="0"/>
          </a:p>
        </p:txBody>
      </p:sp>
      <p:sp>
        <p:nvSpPr>
          <p:cNvPr id="3" name="Content Placeholder 2"/>
          <p:cNvSpPr>
            <a:spLocks noGrp="1"/>
          </p:cNvSpPr>
          <p:nvPr>
            <p:ph idx="1"/>
          </p:nvPr>
        </p:nvSpPr>
        <p:spPr>
          <a:xfrm>
            <a:off x="457200" y="838200"/>
            <a:ext cx="8229600" cy="5562600"/>
          </a:xfrm>
        </p:spPr>
        <p:txBody>
          <a:bodyPr>
            <a:noAutofit/>
          </a:bodyPr>
          <a:lstStyle/>
          <a:p>
            <a:pPr marL="0" indent="0">
              <a:spcBef>
                <a:spcPts val="0"/>
              </a:spcBef>
              <a:buNone/>
            </a:pPr>
            <a:r>
              <a:rPr lang="en-US" sz="2400" dirty="0" smtClean="0"/>
              <a:t>Lottery studies of oversubscribed charter schools generally find favorable effects on achievement, often very </a:t>
            </a:r>
            <a:r>
              <a:rPr lang="en-US" sz="2400" dirty="0"/>
              <a:t>large </a:t>
            </a:r>
            <a:r>
              <a:rPr lang="en-US" sz="2400" dirty="0" smtClean="0"/>
              <a:t>effects. (Abdulkadiroglu</a:t>
            </a:r>
            <a:r>
              <a:rPr lang="en-US" sz="2400" dirty="0"/>
              <a:t>, et. </a:t>
            </a:r>
            <a:r>
              <a:rPr lang="en-US" sz="2400" dirty="0" smtClean="0"/>
              <a:t>al., QJE 2011; Dobbie and Fryer, AEJ, 2013). </a:t>
            </a:r>
          </a:p>
          <a:p>
            <a:pPr marL="0" indent="0">
              <a:spcBef>
                <a:spcPts val="0"/>
              </a:spcBef>
              <a:buNone/>
            </a:pPr>
            <a:endParaRPr lang="en-US" sz="2400" dirty="0" smtClean="0"/>
          </a:p>
          <a:p>
            <a:pPr marL="0" indent="0">
              <a:spcBef>
                <a:spcPts val="0"/>
              </a:spcBef>
              <a:buNone/>
            </a:pPr>
            <a:r>
              <a:rPr lang="en-US" sz="2400" dirty="0" smtClean="0"/>
              <a:t>The “No Excuses” model, in particular, has been found to deliver large gains. As summarized in </a:t>
            </a:r>
            <a:r>
              <a:rPr lang="en-US" sz="2400" dirty="0"/>
              <a:t>Abdulkadiroglu, et. al.</a:t>
            </a:r>
            <a:r>
              <a:rPr lang="en-US" sz="2400" dirty="0" smtClean="0"/>
              <a:t> : </a:t>
            </a:r>
          </a:p>
          <a:p>
            <a:pPr>
              <a:spcBef>
                <a:spcPts val="0"/>
              </a:spcBef>
            </a:pPr>
            <a:r>
              <a:rPr lang="en-US" sz="2400" dirty="0" smtClean="0"/>
              <a:t>“No Excuses schools are characterized by small size, frequent testing, a long school day and year, selective teacher hiring, and a strong student work ethic. </a:t>
            </a:r>
          </a:p>
          <a:p>
            <a:pPr>
              <a:spcBef>
                <a:spcPts val="0"/>
              </a:spcBef>
            </a:pPr>
            <a:r>
              <a:rPr lang="en-US" sz="2400" dirty="0" smtClean="0"/>
              <a:t>“Other features include an emphasis on discipline and comportment, teacher-led whole-class instruction, and the absence of computer-aided instruction.” </a:t>
            </a:r>
          </a:p>
          <a:p>
            <a:pPr marL="0" indent="0">
              <a:spcBef>
                <a:spcPts val="0"/>
              </a:spcBef>
              <a:buNone/>
            </a:pPr>
            <a:endParaRPr lang="en-US" sz="2400" dirty="0" smtClean="0"/>
          </a:p>
          <a:p>
            <a:pPr marL="0" indent="0">
              <a:spcBef>
                <a:spcPts val="0"/>
              </a:spcBef>
              <a:buNone/>
            </a:pPr>
            <a:r>
              <a:rPr lang="en-US" sz="2400" dirty="0" smtClean="0"/>
              <a:t>The invention of this educational model is arguably the most important innovation of the charter movement. </a:t>
            </a:r>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31</a:t>
            </a:fld>
            <a:endParaRPr lang="en-US">
              <a:solidFill>
                <a:prstClr val="white">
                  <a:tint val="75000"/>
                </a:prstClr>
              </a:solidFill>
            </a:endParaRPr>
          </a:p>
        </p:txBody>
      </p:sp>
    </p:spTree>
    <p:extLst>
      <p:ext uri="{BB962C8B-B14F-4D97-AF65-F5344CB8AC3E}">
        <p14:creationId xmlns:p14="http://schemas.microsoft.com/office/powerpoint/2010/main" val="113036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No-Excuses Innovations Be Transferred to TPSs?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Whether no-excuses type models </a:t>
            </a:r>
            <a:r>
              <a:rPr lang="en-US" dirty="0"/>
              <a:t>can be implemented </a:t>
            </a:r>
            <a:r>
              <a:rPr lang="en-US" dirty="0" smtClean="0"/>
              <a:t>with comparable </a:t>
            </a:r>
            <a:r>
              <a:rPr lang="en-US" dirty="0"/>
              <a:t>gains in non-selective TPSs remains very much an open issue. </a:t>
            </a:r>
            <a:endParaRPr lang="en-US" dirty="0" smtClean="0"/>
          </a:p>
          <a:p>
            <a:r>
              <a:rPr lang="en-US" dirty="0" smtClean="0"/>
              <a:t>Dobbie and Fryer (AEJ 2011) provide empirical evidence on importance of various features of effective charter schools.</a:t>
            </a:r>
          </a:p>
          <a:p>
            <a:r>
              <a:rPr lang="en-US" dirty="0" smtClean="0"/>
              <a:t>A recent, remarkable </a:t>
            </a:r>
            <a:r>
              <a:rPr lang="en-US" dirty="0"/>
              <a:t>experiment in the Houston school district </a:t>
            </a:r>
            <a:r>
              <a:rPr lang="en-US" dirty="0" smtClean="0"/>
              <a:t>by Roland Fryer (NBER WP 17632) suggests </a:t>
            </a:r>
            <a:r>
              <a:rPr lang="en-US" dirty="0"/>
              <a:t>that </a:t>
            </a:r>
            <a:r>
              <a:rPr lang="en-US" dirty="0" smtClean="0"/>
              <a:t>implementing these features in poorly performing public schools does indeed enhance effectiveness.</a:t>
            </a:r>
          </a:p>
          <a:p>
            <a:r>
              <a:rPr lang="en-US" dirty="0" smtClean="0"/>
              <a:t>Fryer’s experiment also illustrates </a:t>
            </a:r>
            <a:r>
              <a:rPr lang="en-US" dirty="0"/>
              <a:t>the </a:t>
            </a:r>
            <a:r>
              <a:rPr lang="en-US" dirty="0" smtClean="0"/>
              <a:t>daunting challenges </a:t>
            </a:r>
            <a:r>
              <a:rPr lang="en-US" dirty="0"/>
              <a:t>facing </a:t>
            </a:r>
            <a:r>
              <a:rPr lang="en-US" dirty="0" smtClean="0"/>
              <a:t>such </a:t>
            </a:r>
            <a:r>
              <a:rPr lang="en-US" dirty="0"/>
              <a:t>implementation. </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32</a:t>
            </a:fld>
            <a:endParaRPr lang="en-US">
              <a:solidFill>
                <a:prstClr val="white">
                  <a:tint val="75000"/>
                </a:prstClr>
              </a:solidFill>
            </a:endParaRPr>
          </a:p>
        </p:txBody>
      </p:sp>
    </p:spTree>
    <p:extLst>
      <p:ext uri="{BB962C8B-B14F-4D97-AF65-F5344CB8AC3E}">
        <p14:creationId xmlns:p14="http://schemas.microsoft.com/office/powerpoint/2010/main" val="337518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753269"/>
            <a:ext cx="5657850" cy="574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62200" y="112902"/>
            <a:ext cx="3090911" cy="707886"/>
          </a:xfrm>
          <a:prstGeom prst="rect">
            <a:avLst/>
          </a:prstGeom>
          <a:noFill/>
        </p:spPr>
        <p:txBody>
          <a:bodyPr wrap="none" rtlCol="0">
            <a:spAutoFit/>
          </a:bodyPr>
          <a:lstStyle/>
          <a:p>
            <a:r>
              <a:rPr lang="en-US" sz="4000" dirty="0" smtClean="0"/>
              <a:t>Cyber Schools</a:t>
            </a:r>
            <a:endParaRPr lang="en-US" sz="4000" dirty="0"/>
          </a:p>
        </p:txBody>
      </p:sp>
      <p:sp>
        <p:nvSpPr>
          <p:cNvPr id="3" name="Slide Number Placeholder 2"/>
          <p:cNvSpPr>
            <a:spLocks noGrp="1"/>
          </p:cNvSpPr>
          <p:nvPr>
            <p:ph type="sldNum" sz="quarter" idx="12"/>
          </p:nvPr>
        </p:nvSpPr>
        <p:spPr/>
        <p:txBody>
          <a:bodyPr/>
          <a:lstStyle/>
          <a:p>
            <a:fld id="{A896A80F-E5AD-466E-B87D-D078016882AB}" type="slidenum">
              <a:rPr lang="en-US" smtClean="0">
                <a:solidFill>
                  <a:prstClr val="white">
                    <a:tint val="75000"/>
                  </a:prstClr>
                </a:solidFill>
              </a:rPr>
              <a:pPr/>
              <a:t>33</a:t>
            </a:fld>
            <a:endParaRPr lang="en-US">
              <a:solidFill>
                <a:prstClr val="white">
                  <a:tint val="75000"/>
                </a:prstClr>
              </a:solidFill>
            </a:endParaRPr>
          </a:p>
        </p:txBody>
      </p:sp>
      <p:sp>
        <p:nvSpPr>
          <p:cNvPr id="5" name="TextBox 4"/>
          <p:cNvSpPr txBox="1"/>
          <p:nvPr/>
        </p:nvSpPr>
        <p:spPr>
          <a:xfrm>
            <a:off x="6858000" y="4876800"/>
            <a:ext cx="1510093" cy="461665"/>
          </a:xfrm>
          <a:prstGeom prst="rect">
            <a:avLst/>
          </a:prstGeom>
          <a:noFill/>
        </p:spPr>
        <p:txBody>
          <a:bodyPr wrap="none" rtlCol="0">
            <a:spAutoFit/>
          </a:bodyPr>
          <a:lstStyle/>
          <a:p>
            <a:r>
              <a:rPr lang="en-US" sz="1200" dirty="0" smtClean="0"/>
              <a:t>Cartoon Reproduced </a:t>
            </a:r>
          </a:p>
          <a:p>
            <a:r>
              <a:rPr lang="en-US" sz="1200" dirty="0" smtClean="0"/>
              <a:t>with Permission</a:t>
            </a:r>
            <a:endParaRPr lang="en-US" sz="1200" dirty="0"/>
          </a:p>
        </p:txBody>
      </p:sp>
    </p:spTree>
    <p:extLst>
      <p:ext uri="{BB962C8B-B14F-4D97-AF65-F5344CB8AC3E}">
        <p14:creationId xmlns:p14="http://schemas.microsoft.com/office/powerpoint/2010/main" val="26132757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The Opposite End of The Performance Spectrum</a:t>
            </a:r>
            <a:endParaRPr lang="en-US" sz="3000" dirty="0"/>
          </a:p>
        </p:txBody>
      </p:sp>
      <p:sp>
        <p:nvSpPr>
          <p:cNvPr id="3" name="Content Placeholder 2"/>
          <p:cNvSpPr>
            <a:spLocks noGrp="1"/>
          </p:cNvSpPr>
          <p:nvPr>
            <p:ph idx="1"/>
          </p:nvPr>
        </p:nvSpPr>
        <p:spPr/>
        <p:txBody>
          <a:bodyPr>
            <a:normAutofit/>
          </a:bodyPr>
          <a:lstStyle/>
          <a:p>
            <a:pPr marL="0" indent="0">
              <a:buNone/>
            </a:pPr>
            <a:r>
              <a:rPr lang="en-US" dirty="0" smtClean="0"/>
              <a:t>In contrast to “no excuses” charter schools, online “cyber” charter schools appear to be a failed innovation.</a:t>
            </a:r>
          </a:p>
          <a:p>
            <a:pPr marL="0" indent="0">
              <a:buNone/>
            </a:pPr>
            <a:r>
              <a:rPr lang="en-US" dirty="0" smtClean="0"/>
              <a:t>These schools have been found to perform particularly poorly (e.g., CREDO 2011).</a:t>
            </a:r>
          </a:p>
          <a:p>
            <a:pPr marL="0" indent="0">
              <a:buNone/>
            </a:pPr>
            <a:r>
              <a:rPr lang="en-US" dirty="0" smtClean="0"/>
              <a:t>Charter authorizes should seriously consider withdrawing authorization for most of these schools.</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34</a:t>
            </a:fld>
            <a:endParaRPr lang="en-US">
              <a:solidFill>
                <a:prstClr val="white">
                  <a:tint val="75000"/>
                </a:prstClr>
              </a:solidFill>
            </a:endParaRPr>
          </a:p>
        </p:txBody>
      </p:sp>
    </p:spTree>
    <p:extLst>
      <p:ext uri="{BB962C8B-B14F-4D97-AF65-F5344CB8AC3E}">
        <p14:creationId xmlns:p14="http://schemas.microsoft.com/office/powerpoint/2010/main" val="204439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0785"/>
          </a:xfrm>
        </p:spPr>
        <p:txBody>
          <a:bodyPr>
            <a:normAutofit fontScale="90000"/>
          </a:bodyPr>
          <a:lstStyle/>
          <a:p>
            <a:r>
              <a:rPr lang="en-US" dirty="0" smtClean="0"/>
              <a:t>Charter School Effectiveness Overall</a:t>
            </a:r>
            <a:endParaRPr lang="en-US" dirty="0"/>
          </a:p>
        </p:txBody>
      </p:sp>
      <p:sp>
        <p:nvSpPr>
          <p:cNvPr id="3" name="Content Placeholder 2"/>
          <p:cNvSpPr>
            <a:spLocks noGrp="1"/>
          </p:cNvSpPr>
          <p:nvPr>
            <p:ph idx="1"/>
          </p:nvPr>
        </p:nvSpPr>
        <p:spPr>
          <a:xfrm>
            <a:off x="457200" y="1066800"/>
            <a:ext cx="8229600" cy="5486400"/>
          </a:xfrm>
        </p:spPr>
        <p:txBody>
          <a:bodyPr>
            <a:noAutofit/>
          </a:bodyPr>
          <a:lstStyle/>
          <a:p>
            <a:pPr marL="0" indent="0">
              <a:spcBef>
                <a:spcPts val="0"/>
              </a:spcBef>
              <a:buNone/>
            </a:pPr>
            <a:r>
              <a:rPr lang="en-US" sz="2400" dirty="0" smtClean="0"/>
              <a:t>The </a:t>
            </a:r>
            <a:r>
              <a:rPr lang="en-US" sz="2400" dirty="0"/>
              <a:t>evidence suggests </a:t>
            </a:r>
            <a:r>
              <a:rPr lang="en-US" sz="2400" dirty="0" smtClean="0"/>
              <a:t>that:</a:t>
            </a:r>
          </a:p>
          <a:p>
            <a:pPr>
              <a:spcBef>
                <a:spcPts val="0"/>
              </a:spcBef>
            </a:pPr>
            <a:r>
              <a:rPr lang="en-US" sz="2400" dirty="0"/>
              <a:t>Individual charter schools </a:t>
            </a:r>
            <a:r>
              <a:rPr lang="en-US" sz="2400" dirty="0" smtClean="0"/>
              <a:t>tend </a:t>
            </a:r>
            <a:r>
              <a:rPr lang="en-US" sz="2400" dirty="0"/>
              <a:t>to improve as they </a:t>
            </a:r>
            <a:r>
              <a:rPr lang="en-US" sz="2400" dirty="0" smtClean="0"/>
              <a:t>mature. </a:t>
            </a:r>
          </a:p>
          <a:p>
            <a:pPr>
              <a:spcBef>
                <a:spcPts val="0"/>
              </a:spcBef>
            </a:pPr>
            <a:r>
              <a:rPr lang="en-US" sz="2400" dirty="0" smtClean="0"/>
              <a:t>The </a:t>
            </a:r>
            <a:r>
              <a:rPr lang="en-US" sz="2400" dirty="0"/>
              <a:t>charter school sector as a whole is improving over time, largely from closure of underperforming schools. </a:t>
            </a:r>
          </a:p>
          <a:p>
            <a:pPr>
              <a:spcBef>
                <a:spcPts val="0"/>
              </a:spcBef>
            </a:pPr>
            <a:r>
              <a:rPr lang="en-US" sz="2400" dirty="0" smtClean="0"/>
              <a:t>Charter </a:t>
            </a:r>
            <a:r>
              <a:rPr lang="en-US" sz="2400" dirty="0"/>
              <a:t>authorizers can play </a:t>
            </a:r>
            <a:r>
              <a:rPr lang="en-US" sz="2400" dirty="0" smtClean="0"/>
              <a:t>an important role in </a:t>
            </a:r>
            <a:r>
              <a:rPr lang="en-US" sz="2400" dirty="0"/>
              <a:t>weeding out ineffective charter </a:t>
            </a:r>
            <a:r>
              <a:rPr lang="en-US" sz="2400" dirty="0" smtClean="0"/>
              <a:t>schools, but many </a:t>
            </a:r>
            <a:r>
              <a:rPr lang="en-US" sz="2400" dirty="0"/>
              <a:t>charter authorizers have yet to </a:t>
            </a:r>
            <a:r>
              <a:rPr lang="en-US" sz="2400" dirty="0" smtClean="0"/>
              <a:t>embrace</a:t>
            </a:r>
            <a:r>
              <a:rPr lang="en-US" sz="2400" dirty="0"/>
              <a:t> </a:t>
            </a:r>
            <a:r>
              <a:rPr lang="en-US" sz="2400" dirty="0" smtClean="0"/>
              <a:t>this role.</a:t>
            </a:r>
          </a:p>
          <a:p>
            <a:pPr marL="0" indent="0">
              <a:spcBef>
                <a:spcPts val="0"/>
              </a:spcBef>
              <a:buNone/>
            </a:pPr>
            <a:r>
              <a:rPr lang="en-US" sz="2400" dirty="0" smtClean="0"/>
              <a:t>Accounting </a:t>
            </a:r>
            <a:r>
              <a:rPr lang="en-US" sz="2400" dirty="0"/>
              <a:t>for differences in population </a:t>
            </a:r>
            <a:r>
              <a:rPr lang="en-US" sz="2400" dirty="0" smtClean="0"/>
              <a:t>served:</a:t>
            </a:r>
          </a:p>
          <a:p>
            <a:pPr>
              <a:spcBef>
                <a:spcPts val="0"/>
              </a:spcBef>
            </a:pPr>
            <a:r>
              <a:rPr lang="en-US" sz="2400" dirty="0" smtClean="0"/>
              <a:t> Charters </a:t>
            </a:r>
            <a:r>
              <a:rPr lang="en-US" sz="2400" dirty="0"/>
              <a:t>are not producing </a:t>
            </a:r>
            <a:r>
              <a:rPr lang="en-US" sz="2400" dirty="0" smtClean="0"/>
              <a:t>achievement </a:t>
            </a:r>
            <a:r>
              <a:rPr lang="en-US" sz="2400" dirty="0"/>
              <a:t>gains </a:t>
            </a:r>
            <a:r>
              <a:rPr lang="en-US" sz="2400" dirty="0" smtClean="0"/>
              <a:t>better </a:t>
            </a:r>
            <a:r>
              <a:rPr lang="en-US" sz="2400" dirty="0"/>
              <a:t>than </a:t>
            </a:r>
            <a:r>
              <a:rPr lang="en-US" sz="2400" dirty="0" smtClean="0"/>
              <a:t>TPSs.</a:t>
            </a:r>
          </a:p>
          <a:p>
            <a:pPr>
              <a:spcBef>
                <a:spcPts val="0"/>
              </a:spcBef>
            </a:pPr>
            <a:r>
              <a:rPr lang="en-US" sz="2400" dirty="0" smtClean="0"/>
              <a:t>Some recent </a:t>
            </a:r>
            <a:r>
              <a:rPr lang="en-US" sz="2400" dirty="0"/>
              <a:t>findings suggest that charter school </a:t>
            </a:r>
            <a:r>
              <a:rPr lang="en-US" sz="2400" dirty="0" smtClean="0"/>
              <a:t>effects </a:t>
            </a:r>
            <a:r>
              <a:rPr lang="en-US" sz="2400" dirty="0"/>
              <a:t>on </a:t>
            </a:r>
            <a:r>
              <a:rPr lang="en-US" sz="2400" dirty="0" smtClean="0"/>
              <a:t>behavior </a:t>
            </a:r>
            <a:r>
              <a:rPr lang="en-US" sz="2400" dirty="0"/>
              <a:t>and attainment (years of schooling) </a:t>
            </a:r>
            <a:r>
              <a:rPr lang="en-US" sz="2400" dirty="0" smtClean="0"/>
              <a:t>may </a:t>
            </a:r>
            <a:r>
              <a:rPr lang="en-US" sz="2400" dirty="0"/>
              <a:t>be stronger than </a:t>
            </a:r>
            <a:r>
              <a:rPr lang="en-US" sz="2400" dirty="0" smtClean="0"/>
              <a:t>on achievement.</a:t>
            </a:r>
          </a:p>
          <a:p>
            <a:pPr marL="0" indent="0">
              <a:spcBef>
                <a:spcPts val="0"/>
              </a:spcBef>
              <a:buNone/>
            </a:pPr>
            <a:endParaRPr lang="en-US" sz="2100" dirty="0" smtClean="0"/>
          </a:p>
          <a:p>
            <a:pPr marL="0" indent="0">
              <a:buNone/>
            </a:pPr>
            <a:endParaRPr lang="en-US" sz="2100"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35</a:t>
            </a:fld>
            <a:endParaRPr lang="en-US">
              <a:solidFill>
                <a:prstClr val="white">
                  <a:tint val="75000"/>
                </a:prstClr>
              </a:solidFill>
            </a:endParaRPr>
          </a:p>
        </p:txBody>
      </p:sp>
    </p:spTree>
    <p:extLst>
      <p:ext uri="{BB962C8B-B14F-4D97-AF65-F5344CB8AC3E}">
        <p14:creationId xmlns:p14="http://schemas.microsoft.com/office/powerpoint/2010/main" val="118678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Impact of Charters on TPSs Effectiveness</a:t>
            </a:r>
            <a:endParaRPr lang="en-US" sz="3800" dirty="0"/>
          </a:p>
        </p:txBody>
      </p:sp>
      <p:sp>
        <p:nvSpPr>
          <p:cNvPr id="3" name="Content Placeholder 2"/>
          <p:cNvSpPr>
            <a:spLocks noGrp="1"/>
          </p:cNvSpPr>
          <p:nvPr>
            <p:ph idx="1"/>
          </p:nvPr>
        </p:nvSpPr>
        <p:spPr/>
        <p:txBody>
          <a:bodyPr>
            <a:normAutofit/>
          </a:bodyPr>
          <a:lstStyle/>
          <a:p>
            <a:pPr marL="0" indent="0">
              <a:spcBef>
                <a:spcPts val="0"/>
              </a:spcBef>
              <a:buNone/>
            </a:pPr>
            <a:r>
              <a:rPr lang="en-US" dirty="0"/>
              <a:t>Research on the impacts of charter schools on the academic performance of TPS through competitive pressures has generally found modest effects. </a:t>
            </a:r>
          </a:p>
          <a:p>
            <a:pPr>
              <a:spcBef>
                <a:spcPts val="0"/>
              </a:spcBef>
            </a:pPr>
            <a:r>
              <a:rPr lang="en-US" dirty="0" smtClean="0"/>
              <a:t>However, a </a:t>
            </a:r>
            <a:r>
              <a:rPr lang="en-US" dirty="0"/>
              <a:t>recent study </a:t>
            </a:r>
            <a:r>
              <a:rPr lang="en-US" dirty="0" smtClean="0"/>
              <a:t>by </a:t>
            </a:r>
            <a:r>
              <a:rPr lang="en-US" dirty="0" err="1" smtClean="0"/>
              <a:t>Cremata</a:t>
            </a:r>
            <a:r>
              <a:rPr lang="en-US" dirty="0" smtClean="0"/>
              <a:t> and Raymond (2104) in Washington DC provides </a:t>
            </a:r>
            <a:r>
              <a:rPr lang="en-US" dirty="0"/>
              <a:t>evidence that TPSs produce larger achievement gains when confronted with competition from </a:t>
            </a:r>
            <a:r>
              <a:rPr lang="en-US" dirty="0" smtClean="0"/>
              <a:t>high </a:t>
            </a:r>
            <a:r>
              <a:rPr lang="en-US" dirty="0"/>
              <a:t>quality charter schools</a:t>
            </a:r>
            <a:r>
              <a:rPr lang="en-US" dirty="0" smtClean="0"/>
              <a:t>.</a:t>
            </a:r>
          </a:p>
          <a:p>
            <a:pPr>
              <a:spcBef>
                <a:spcPts val="0"/>
              </a:spcBef>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36</a:t>
            </a:fld>
            <a:endParaRPr lang="en-US">
              <a:solidFill>
                <a:prstClr val="white">
                  <a:tint val="75000"/>
                </a:prstClr>
              </a:solidFill>
            </a:endParaRPr>
          </a:p>
        </p:txBody>
      </p:sp>
    </p:spTree>
    <p:extLst>
      <p:ext uri="{BB962C8B-B14F-4D97-AF65-F5344CB8AC3E}">
        <p14:creationId xmlns:p14="http://schemas.microsoft.com/office/powerpoint/2010/main" val="5176142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pPr marL="0" indent="0">
              <a:spcBef>
                <a:spcPts val="0"/>
              </a:spcBef>
            </a:pPr>
            <a:r>
              <a:rPr lang="en-US" sz="3200" dirty="0" smtClean="0"/>
              <a:t>Charters Have Large Impacts On TPS Operations</a:t>
            </a:r>
            <a:endParaRPr lang="en-US" sz="3200" dirty="0"/>
          </a:p>
        </p:txBody>
      </p:sp>
      <p:sp>
        <p:nvSpPr>
          <p:cNvPr id="3" name="Content Placeholder 2"/>
          <p:cNvSpPr>
            <a:spLocks noGrp="1"/>
          </p:cNvSpPr>
          <p:nvPr>
            <p:ph idx="1"/>
          </p:nvPr>
        </p:nvSpPr>
        <p:spPr>
          <a:xfrm>
            <a:off x="457200" y="1371600"/>
            <a:ext cx="8229600" cy="5181600"/>
          </a:xfrm>
        </p:spPr>
        <p:txBody>
          <a:bodyPr>
            <a:normAutofit fontScale="92500" lnSpcReduction="20000"/>
          </a:bodyPr>
          <a:lstStyle/>
          <a:p>
            <a:pPr marL="0" indent="0">
              <a:buNone/>
            </a:pPr>
            <a:r>
              <a:rPr lang="en-US" sz="3400" dirty="0" smtClean="0"/>
              <a:t>Charters </a:t>
            </a:r>
            <a:r>
              <a:rPr lang="en-US" sz="3400" dirty="0"/>
              <a:t>draw </a:t>
            </a:r>
            <a:r>
              <a:rPr lang="en-US" sz="3400" dirty="0" smtClean="0"/>
              <a:t>enrollments and funds </a:t>
            </a:r>
            <a:r>
              <a:rPr lang="en-US" sz="3400" dirty="0"/>
              <a:t>from </a:t>
            </a:r>
            <a:r>
              <a:rPr lang="en-US" sz="3400" dirty="0" smtClean="0"/>
              <a:t>TPSs</a:t>
            </a:r>
          </a:p>
          <a:p>
            <a:r>
              <a:rPr lang="en-US" sz="3400" dirty="0" smtClean="0"/>
              <a:t>TPSs then </a:t>
            </a:r>
            <a:r>
              <a:rPr lang="en-US" sz="3400" dirty="0"/>
              <a:t>confront the </a:t>
            </a:r>
            <a:r>
              <a:rPr lang="en-US" sz="3400" dirty="0" smtClean="0"/>
              <a:t>task </a:t>
            </a:r>
            <a:r>
              <a:rPr lang="en-US" sz="3400" dirty="0"/>
              <a:t>of closing schools </a:t>
            </a:r>
            <a:r>
              <a:rPr lang="en-US" sz="3400" dirty="0" smtClean="0"/>
              <a:t>and reducing </a:t>
            </a:r>
            <a:r>
              <a:rPr lang="en-US" sz="3400" dirty="0"/>
              <a:t>administrative and teaching staff </a:t>
            </a:r>
            <a:r>
              <a:rPr lang="en-US" sz="3400" dirty="0" smtClean="0"/>
              <a:t>levels</a:t>
            </a:r>
            <a:r>
              <a:rPr lang="en-US" sz="3400" dirty="0"/>
              <a:t> </a:t>
            </a:r>
            <a:r>
              <a:rPr lang="en-US" sz="3400" dirty="0" smtClean="0"/>
              <a:t>while minimizing adversely effects on students.</a:t>
            </a:r>
          </a:p>
          <a:p>
            <a:pPr lvl="1">
              <a:spcBef>
                <a:spcPts val="0"/>
              </a:spcBef>
            </a:pPr>
            <a:r>
              <a:rPr lang="en-US" sz="3000" dirty="0" smtClean="0"/>
              <a:t>The Washington </a:t>
            </a:r>
            <a:r>
              <a:rPr lang="en-US" sz="3000" dirty="0"/>
              <a:t>DC </a:t>
            </a:r>
            <a:r>
              <a:rPr lang="en-US" sz="3000" dirty="0" smtClean="0"/>
              <a:t>district has </a:t>
            </a:r>
            <a:r>
              <a:rPr lang="en-US" sz="3000" dirty="0"/>
              <a:t>closed 38 </a:t>
            </a:r>
            <a:r>
              <a:rPr lang="en-US" sz="3000" dirty="0" smtClean="0"/>
              <a:t>schools</a:t>
            </a:r>
            <a:r>
              <a:rPr lang="en-US" sz="3000" dirty="0"/>
              <a:t> </a:t>
            </a:r>
            <a:r>
              <a:rPr lang="en-US" sz="3000" dirty="0" smtClean="0"/>
              <a:t>thus far, with more to come.</a:t>
            </a:r>
            <a:endParaRPr lang="en-US" sz="3000" dirty="0"/>
          </a:p>
          <a:p>
            <a:pPr lvl="1">
              <a:spcBef>
                <a:spcPts val="0"/>
              </a:spcBef>
            </a:pPr>
            <a:r>
              <a:rPr lang="en-US" sz="3000" dirty="0"/>
              <a:t>Philadelphia </a:t>
            </a:r>
            <a:r>
              <a:rPr lang="en-US" sz="3000" dirty="0" smtClean="0"/>
              <a:t>has closed </a:t>
            </a:r>
            <a:r>
              <a:rPr lang="en-US" sz="3000" dirty="0"/>
              <a:t>24 </a:t>
            </a:r>
            <a:r>
              <a:rPr lang="en-US" sz="3000" dirty="0" smtClean="0"/>
              <a:t>schools.</a:t>
            </a:r>
            <a:endParaRPr lang="en-US" sz="3000" dirty="0"/>
          </a:p>
          <a:p>
            <a:pPr marL="0" indent="0">
              <a:buNone/>
            </a:pPr>
            <a:r>
              <a:rPr lang="en-US" sz="3400" dirty="0" smtClean="0"/>
              <a:t>Often a </a:t>
            </a:r>
            <a:r>
              <a:rPr lang="en-US" sz="3400" dirty="0"/>
              <a:t>given charter </a:t>
            </a:r>
            <a:r>
              <a:rPr lang="en-US" sz="3400" dirty="0" smtClean="0"/>
              <a:t>school will </a:t>
            </a:r>
            <a:r>
              <a:rPr lang="en-US" sz="3400" dirty="0"/>
              <a:t>draw </a:t>
            </a:r>
            <a:r>
              <a:rPr lang="en-US" sz="3400" dirty="0" smtClean="0"/>
              <a:t>students </a:t>
            </a:r>
            <a:r>
              <a:rPr lang="en-US" sz="3400" dirty="0"/>
              <a:t>from multiple TPS schools, resulting in declining class sizes in multiple TPS schools. </a:t>
            </a:r>
            <a:endParaRPr lang="en-US" sz="3400" dirty="0" smtClean="0"/>
          </a:p>
          <a:p>
            <a:r>
              <a:rPr lang="en-US" sz="3400" dirty="0" smtClean="0"/>
              <a:t>Hence</a:t>
            </a:r>
            <a:r>
              <a:rPr lang="en-US" sz="3400" dirty="0"/>
              <a:t>, closing </a:t>
            </a:r>
            <a:r>
              <a:rPr lang="en-US" sz="3400" dirty="0" smtClean="0"/>
              <a:t>TPS schools typically requires </a:t>
            </a:r>
            <a:r>
              <a:rPr lang="en-US" sz="3400" dirty="0"/>
              <a:t>reassignment of many students. </a:t>
            </a:r>
            <a:endParaRPr lang="en-US" sz="3400" dirty="0" smtClean="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37</a:t>
            </a:fld>
            <a:endParaRPr lang="en-US">
              <a:solidFill>
                <a:prstClr val="white">
                  <a:tint val="75000"/>
                </a:prstClr>
              </a:solidFill>
            </a:endParaRPr>
          </a:p>
        </p:txBody>
      </p:sp>
    </p:spTree>
    <p:extLst>
      <p:ext uri="{BB962C8B-B14F-4D97-AF65-F5344CB8AC3E}">
        <p14:creationId xmlns:p14="http://schemas.microsoft.com/office/powerpoint/2010/main" val="358242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Charters Also Have Other Disruptive </a:t>
            </a:r>
            <a:r>
              <a:rPr lang="en-US" dirty="0"/>
              <a:t>Effects </a:t>
            </a:r>
            <a:r>
              <a:rPr lang="en-US" dirty="0" smtClean="0"/>
              <a:t>on </a:t>
            </a:r>
            <a:r>
              <a:rPr lang="en-US" dirty="0"/>
              <a:t>TPS </a:t>
            </a:r>
            <a:r>
              <a:rPr lang="en-US" dirty="0" smtClean="0"/>
              <a:t>Districts</a:t>
            </a:r>
            <a:endParaRPr lang="en-US" dirty="0"/>
          </a:p>
        </p:txBody>
      </p:sp>
      <p:sp>
        <p:nvSpPr>
          <p:cNvPr id="3" name="Content Placeholder 2"/>
          <p:cNvSpPr>
            <a:spLocks noGrp="1"/>
          </p:cNvSpPr>
          <p:nvPr>
            <p:ph idx="1"/>
          </p:nvPr>
        </p:nvSpPr>
        <p:spPr>
          <a:xfrm>
            <a:off x="457200" y="1600200"/>
            <a:ext cx="8229600" cy="4724400"/>
          </a:xfrm>
        </p:spPr>
        <p:txBody>
          <a:bodyPr>
            <a:normAutofit fontScale="25000" lnSpcReduction="20000"/>
          </a:bodyPr>
          <a:lstStyle/>
          <a:p>
            <a:pPr marL="0" indent="0">
              <a:buNone/>
            </a:pPr>
            <a:r>
              <a:rPr lang="en-US" sz="9600" dirty="0" smtClean="0"/>
              <a:t>Students at a troubled charter school in Philadelphia got a surprise Monday (Oct 27, 2014) morning - they found the high school portion of it closed.</a:t>
            </a:r>
          </a:p>
          <a:p>
            <a:pPr marL="0" indent="0">
              <a:buNone/>
            </a:pPr>
            <a:r>
              <a:rPr lang="en-US" sz="9600" dirty="0" smtClean="0"/>
              <a:t>Some say they received a </a:t>
            </a:r>
            <a:r>
              <a:rPr lang="en-US" sz="9600" dirty="0" err="1" smtClean="0"/>
              <a:t>robo</a:t>
            </a:r>
            <a:r>
              <a:rPr lang="en-US" sz="9600" dirty="0" smtClean="0"/>
              <a:t> call last night telling them not to come to class. Others say they showed up ready for school only to be turned away.</a:t>
            </a:r>
          </a:p>
          <a:p>
            <a:pPr marL="0" indent="0">
              <a:buNone/>
            </a:pPr>
            <a:r>
              <a:rPr lang="en-US" sz="9600" dirty="0" smtClean="0"/>
              <a:t>Student Samir Crowley says, "I just went in there, nobody in there. Empty. They didn't call my mom or nothing."</a:t>
            </a:r>
          </a:p>
          <a:p>
            <a:pPr marL="0" indent="0">
              <a:buNone/>
            </a:pPr>
            <a:r>
              <a:rPr lang="en-US" sz="9600" dirty="0" smtClean="0"/>
              <a:t>Spokesperson Fernando </a:t>
            </a:r>
            <a:r>
              <a:rPr lang="en-US" sz="9600" dirty="0" err="1" smtClean="0"/>
              <a:t>Gallard</a:t>
            </a:r>
            <a:r>
              <a:rPr lang="en-US" sz="9600" dirty="0" smtClean="0"/>
              <a:t> from the School District of Philadelphia says last month the district was informed by the charter school of an eventual closing. So they created a tab on their website and began helping students transition into their school communities. However, this abrupt closing even took them by surprise and they are now anticipating a rush of calls.</a:t>
            </a:r>
          </a:p>
          <a:p>
            <a:pPr marL="0" indent="0">
              <a:buNone/>
            </a:pPr>
            <a:endParaRPr lang="en-US" dirty="0"/>
          </a:p>
        </p:txBody>
      </p:sp>
      <p:sp>
        <p:nvSpPr>
          <p:cNvPr id="4" name="TextBox 3"/>
          <p:cNvSpPr txBox="1"/>
          <p:nvPr/>
        </p:nvSpPr>
        <p:spPr>
          <a:xfrm>
            <a:off x="1905000" y="6248400"/>
            <a:ext cx="3767634" cy="369332"/>
          </a:xfrm>
          <a:prstGeom prst="rect">
            <a:avLst/>
          </a:prstGeom>
          <a:noFill/>
        </p:spPr>
        <p:txBody>
          <a:bodyPr wrap="none" rtlCol="0">
            <a:spAutoFit/>
          </a:bodyPr>
          <a:lstStyle/>
          <a:p>
            <a:r>
              <a:rPr lang="en-US" dirty="0"/>
              <a:t>Source:  </a:t>
            </a:r>
            <a:r>
              <a:rPr lang="en-US" dirty="0" smtClean="0"/>
              <a:t>ABC News  WPVI Philadelphia</a:t>
            </a:r>
            <a:endParaRPr lang="en-US" dirty="0"/>
          </a:p>
        </p:txBody>
      </p:sp>
      <p:sp>
        <p:nvSpPr>
          <p:cNvPr id="5" name="Slide Number Placeholder 4"/>
          <p:cNvSpPr>
            <a:spLocks noGrp="1"/>
          </p:cNvSpPr>
          <p:nvPr>
            <p:ph type="sldNum" sz="quarter" idx="12"/>
          </p:nvPr>
        </p:nvSpPr>
        <p:spPr/>
        <p:txBody>
          <a:bodyPr/>
          <a:lstStyle/>
          <a:p>
            <a:fld id="{A896A80F-E5AD-466E-B87D-D078016882AB}" type="slidenum">
              <a:rPr lang="en-US" smtClean="0">
                <a:solidFill>
                  <a:prstClr val="white">
                    <a:tint val="75000"/>
                  </a:prstClr>
                </a:solidFill>
              </a:rPr>
              <a:pPr/>
              <a:t>38</a:t>
            </a:fld>
            <a:endParaRPr lang="en-US">
              <a:solidFill>
                <a:prstClr val="white">
                  <a:tint val="75000"/>
                </a:prstClr>
              </a:solidFill>
            </a:endParaRPr>
          </a:p>
        </p:txBody>
      </p:sp>
    </p:spTree>
    <p:extLst>
      <p:ext uri="{BB962C8B-B14F-4D97-AF65-F5344CB8AC3E}">
        <p14:creationId xmlns:p14="http://schemas.microsoft.com/office/powerpoint/2010/main" val="455964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Autofit/>
          </a:bodyPr>
          <a:lstStyle/>
          <a:p>
            <a:r>
              <a:rPr lang="en-US" sz="3200" dirty="0" smtClean="0"/>
              <a:t>Thoughts on Welfare Effects of Charter Entry</a:t>
            </a:r>
            <a:endParaRPr lang="en-US" sz="3200"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As economists, we tend to be inclined to encourage competition and let chips fall where they may, but…</a:t>
            </a:r>
          </a:p>
          <a:p>
            <a:pPr marL="0" indent="0">
              <a:buNone/>
            </a:pPr>
            <a:r>
              <a:rPr lang="en-US" dirty="0" smtClean="0"/>
              <a:t>When a charter school enters, we know from revealed preference:</a:t>
            </a:r>
          </a:p>
          <a:p>
            <a:r>
              <a:rPr lang="en-US" dirty="0" smtClean="0"/>
              <a:t>Some parents prefer the charter.</a:t>
            </a:r>
          </a:p>
          <a:p>
            <a:r>
              <a:rPr lang="en-US" dirty="0" smtClean="0"/>
              <a:t>Some parents prefer to remain in their TPSs. </a:t>
            </a:r>
          </a:p>
          <a:p>
            <a:pPr marL="0" indent="0">
              <a:buNone/>
            </a:pPr>
            <a:r>
              <a:rPr lang="en-US" dirty="0" smtClean="0"/>
              <a:t>As charter sector expands, TPS schools close:</a:t>
            </a:r>
          </a:p>
          <a:p>
            <a:r>
              <a:rPr lang="en-US" dirty="0" smtClean="0"/>
              <a:t>Parents preferring the TPS school are then forced to relocate to a less preferred school.</a:t>
            </a:r>
          </a:p>
          <a:p>
            <a:pPr marL="0" indent="0">
              <a:buNone/>
            </a:pPr>
            <a:r>
              <a:rPr lang="en-US" dirty="0" smtClean="0"/>
              <a:t>Do the benefits of charter competition exceed the costs?</a:t>
            </a:r>
          </a:p>
          <a:p>
            <a:r>
              <a:rPr lang="en-US" dirty="0" smtClean="0"/>
              <a:t>As yet, we do not have research on this question.</a:t>
            </a:r>
          </a:p>
          <a:p>
            <a:endParaRPr lang="en-US" dirty="0" smtClean="0"/>
          </a:p>
          <a:p>
            <a:pPr marL="0" indent="0">
              <a:buNone/>
            </a:pPr>
            <a:r>
              <a:rPr lang="en-US" dirty="0" smtClean="0"/>
              <a:t>Part of the rationale for providing charters less that 100% of TPS per student expenditure is to cover costs districts bear that charter schools do not. </a:t>
            </a:r>
          </a:p>
          <a:p>
            <a:r>
              <a:rPr lang="en-US" dirty="0" smtClean="0"/>
              <a:t>This clearly is relevant such a cost-benefit analysis.</a:t>
            </a:r>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39</a:t>
            </a:fld>
            <a:endParaRPr lang="en-US">
              <a:solidFill>
                <a:prstClr val="white">
                  <a:tint val="75000"/>
                </a:prstClr>
              </a:solidFill>
            </a:endParaRPr>
          </a:p>
        </p:txBody>
      </p:sp>
    </p:spTree>
    <p:extLst>
      <p:ext uri="{BB962C8B-B14F-4D97-AF65-F5344CB8AC3E}">
        <p14:creationId xmlns:p14="http://schemas.microsoft.com/office/powerpoint/2010/main" val="126756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Matters</a:t>
            </a:r>
            <a:endParaRPr lang="en-US" dirty="0"/>
          </a:p>
        </p:txBody>
      </p:sp>
      <p:sp>
        <p:nvSpPr>
          <p:cNvPr id="3" name="Content Placeholder 2"/>
          <p:cNvSpPr>
            <a:spLocks noGrp="1"/>
          </p:cNvSpPr>
          <p:nvPr>
            <p:ph idx="1"/>
          </p:nvPr>
        </p:nvSpPr>
        <p:spPr/>
        <p:txBody>
          <a:bodyPr/>
          <a:lstStyle/>
          <a:p>
            <a:r>
              <a:rPr lang="en-US" dirty="0" smtClean="0"/>
              <a:t>The most troubling development in the US economy since the great depression is the relentless increase in earnings inequality in recent decades.</a:t>
            </a:r>
          </a:p>
          <a:p>
            <a:pPr marL="0" indent="0">
              <a:buNone/>
            </a:pPr>
            <a:endParaRPr lang="en-US" dirty="0" smtClean="0"/>
          </a:p>
          <a:p>
            <a:r>
              <a:rPr lang="en-US" dirty="0" smtClean="0"/>
              <a:t>Education should play an important role in countering this march of inequality.</a:t>
            </a:r>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4</a:t>
            </a:fld>
            <a:endParaRPr lang="en-US">
              <a:solidFill>
                <a:prstClr val="white">
                  <a:tint val="75000"/>
                </a:prstClr>
              </a:solidFill>
            </a:endParaRPr>
          </a:p>
        </p:txBody>
      </p:sp>
    </p:spTree>
    <p:extLst>
      <p:ext uri="{BB962C8B-B14F-4D97-AF65-F5344CB8AC3E}">
        <p14:creationId xmlns:p14="http://schemas.microsoft.com/office/powerpoint/2010/main" val="2755699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Policy</a:t>
            </a:r>
            <a:endParaRPr lang="en-US" dirty="0"/>
          </a:p>
        </p:txBody>
      </p:sp>
      <p:pic>
        <p:nvPicPr>
          <p:cNvPr id="9" name="Content Placeholder 8"/>
          <p:cNvPicPr>
            <a:picLocks noGrp="1" noChangeAspect="1"/>
          </p:cNvPicPr>
          <p:nvPr>
            <p:ph idx="1"/>
          </p:nvPr>
        </p:nvPicPr>
        <p:blipFill>
          <a:blip r:embed="rId2"/>
          <a:stretch>
            <a:fillRect/>
          </a:stretch>
        </p:blipFill>
        <p:spPr>
          <a:xfrm>
            <a:off x="1143000" y="1219200"/>
            <a:ext cx="6674849" cy="4572000"/>
          </a:xfrm>
          <a:prstGeom prst="rect">
            <a:avLst/>
          </a:prstGeom>
        </p:spPr>
      </p:pic>
      <p:sp>
        <p:nvSpPr>
          <p:cNvPr id="2" name="Slide Number Placeholder 1"/>
          <p:cNvSpPr>
            <a:spLocks noGrp="1"/>
          </p:cNvSpPr>
          <p:nvPr>
            <p:ph type="sldNum" sz="quarter" idx="12"/>
          </p:nvPr>
        </p:nvSpPr>
        <p:spPr/>
        <p:txBody>
          <a:bodyPr/>
          <a:lstStyle/>
          <a:p>
            <a:fld id="{A896A80F-E5AD-466E-B87D-D078016882AB}" type="slidenum">
              <a:rPr lang="en-US" smtClean="0">
                <a:solidFill>
                  <a:prstClr val="white">
                    <a:tint val="75000"/>
                  </a:prstClr>
                </a:solidFill>
              </a:rPr>
              <a:pPr/>
              <a:t>40</a:t>
            </a:fld>
            <a:endParaRPr lang="en-US">
              <a:solidFill>
                <a:prstClr val="white">
                  <a:tint val="75000"/>
                </a:prstClr>
              </a:solidFill>
            </a:endParaRPr>
          </a:p>
        </p:txBody>
      </p:sp>
      <p:sp>
        <p:nvSpPr>
          <p:cNvPr id="5" name="TextBox 4"/>
          <p:cNvSpPr txBox="1"/>
          <p:nvPr/>
        </p:nvSpPr>
        <p:spPr>
          <a:xfrm>
            <a:off x="4114800" y="6019800"/>
            <a:ext cx="4648200" cy="276999"/>
          </a:xfrm>
          <a:prstGeom prst="rect">
            <a:avLst/>
          </a:prstGeom>
          <a:noFill/>
        </p:spPr>
        <p:txBody>
          <a:bodyPr wrap="square" rtlCol="0">
            <a:spAutoFit/>
          </a:bodyPr>
          <a:lstStyle/>
          <a:p>
            <a:r>
              <a:rPr lang="en-US" sz="1200" dirty="0" smtClean="0"/>
              <a:t>Cartoon Reproduced with Permission</a:t>
            </a:r>
            <a:endParaRPr lang="en-US" sz="1200" dirty="0"/>
          </a:p>
        </p:txBody>
      </p:sp>
    </p:spTree>
    <p:extLst>
      <p:ext uri="{BB962C8B-B14F-4D97-AF65-F5344CB8AC3E}">
        <p14:creationId xmlns:p14="http://schemas.microsoft.com/office/powerpoint/2010/main" val="6811611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Bottom Line on Charter Schools</a:t>
            </a:r>
            <a:endParaRPr lang="en-US" dirty="0"/>
          </a:p>
        </p:txBody>
      </p:sp>
      <p:sp>
        <p:nvSpPr>
          <p:cNvPr id="3" name="Content Placeholder 2"/>
          <p:cNvSpPr>
            <a:spLocks noGrp="1"/>
          </p:cNvSpPr>
          <p:nvPr>
            <p:ph idx="1"/>
          </p:nvPr>
        </p:nvSpPr>
        <p:spPr/>
        <p:txBody>
          <a:bodyPr>
            <a:normAutofit/>
          </a:bodyPr>
          <a:lstStyle/>
          <a:p>
            <a:r>
              <a:rPr lang="en-US" sz="3000" dirty="0" smtClean="0"/>
              <a:t>The charter school movement as a whole has yet to live up to the expectations of its founders.</a:t>
            </a:r>
          </a:p>
          <a:p>
            <a:r>
              <a:rPr lang="en-US" sz="3000" dirty="0" smtClean="0"/>
              <a:t>There are, however, some positive developments in the charter sector, as noted on previous slides.</a:t>
            </a:r>
          </a:p>
          <a:p>
            <a:r>
              <a:rPr lang="en-US" sz="3000" dirty="0" smtClean="0"/>
              <a:t>The jury is still out.</a:t>
            </a:r>
            <a:endParaRPr lang="en-US" sz="3000"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41</a:t>
            </a:fld>
            <a:endParaRPr lang="en-US">
              <a:solidFill>
                <a:prstClr val="white">
                  <a:tint val="75000"/>
                </a:prstClr>
              </a:solidFill>
            </a:endParaRPr>
          </a:p>
        </p:txBody>
      </p:sp>
    </p:spTree>
    <p:extLst>
      <p:ext uri="{BB962C8B-B14F-4D97-AF65-F5344CB8AC3E}">
        <p14:creationId xmlns:p14="http://schemas.microsoft.com/office/powerpoint/2010/main" val="24868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Educational Finance &amp; Vouchers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How do vouchers differ from charters?</a:t>
            </a:r>
          </a:p>
          <a:p>
            <a:pPr marL="0" indent="0">
              <a:buNone/>
            </a:pPr>
            <a:r>
              <a:rPr lang="en-US" dirty="0" smtClean="0"/>
              <a:t>What would Milton Friedman say?</a:t>
            </a:r>
          </a:p>
          <a:p>
            <a:r>
              <a:rPr lang="en-US" dirty="0" smtClean="0"/>
              <a:t>Vouchers could be used at private schools with no requirement for a publicly granted charter.</a:t>
            </a:r>
          </a:p>
          <a:p>
            <a:r>
              <a:rPr lang="en-US" dirty="0" smtClean="0"/>
              <a:t>Private schools would be largely unfettered and could, for example, </a:t>
            </a:r>
          </a:p>
          <a:p>
            <a:pPr lvl="1"/>
            <a:r>
              <a:rPr lang="en-US" dirty="0" smtClean="0"/>
              <a:t>Impose admission restrictions and</a:t>
            </a:r>
          </a:p>
          <a:p>
            <a:pPr lvl="1"/>
            <a:r>
              <a:rPr lang="en-US" dirty="0" smtClean="0"/>
              <a:t>Grant financial aid to attract able students.</a:t>
            </a:r>
            <a:endParaRPr lang="en-US" dirty="0"/>
          </a:p>
        </p:txBody>
      </p:sp>
      <p:sp>
        <p:nvSpPr>
          <p:cNvPr id="4" name="TextBox 3"/>
          <p:cNvSpPr txBox="1"/>
          <p:nvPr/>
        </p:nvSpPr>
        <p:spPr>
          <a:xfrm>
            <a:off x="3505200" y="5997918"/>
            <a:ext cx="5358326" cy="461665"/>
          </a:xfrm>
          <a:prstGeom prst="rect">
            <a:avLst/>
          </a:prstGeom>
          <a:noFill/>
        </p:spPr>
        <p:txBody>
          <a:bodyPr wrap="none" rtlCol="0">
            <a:spAutoFit/>
          </a:bodyPr>
          <a:lstStyle/>
          <a:p>
            <a:r>
              <a:rPr lang="en-US" sz="2400" b="1" dirty="0" smtClean="0">
                <a:solidFill>
                  <a:srgbClr val="C00000"/>
                </a:solidFill>
                <a:hlinkClick r:id="rId2" action="ppaction://hlinksldjump"/>
              </a:rPr>
              <a:t>Click Here to Return to Table of Contents</a:t>
            </a:r>
            <a:endParaRPr lang="en-US" sz="2400" b="1" dirty="0">
              <a:solidFill>
                <a:srgbClr val="C00000"/>
              </a:solidFill>
            </a:endParaRPr>
          </a:p>
        </p:txBody>
      </p:sp>
      <p:sp>
        <p:nvSpPr>
          <p:cNvPr id="5" name="Slide Number Placeholder 4"/>
          <p:cNvSpPr>
            <a:spLocks noGrp="1"/>
          </p:cNvSpPr>
          <p:nvPr>
            <p:ph type="sldNum" sz="quarter" idx="12"/>
          </p:nvPr>
        </p:nvSpPr>
        <p:spPr/>
        <p:txBody>
          <a:bodyPr/>
          <a:lstStyle/>
          <a:p>
            <a:fld id="{A896A80F-E5AD-466E-B87D-D078016882AB}" type="slidenum">
              <a:rPr lang="en-US" smtClean="0">
                <a:solidFill>
                  <a:prstClr val="white">
                    <a:tint val="75000"/>
                  </a:prstClr>
                </a:solidFill>
              </a:rPr>
              <a:pPr/>
              <a:t>42</a:t>
            </a:fld>
            <a:endParaRPr lang="en-US">
              <a:solidFill>
                <a:prstClr val="white">
                  <a:tint val="75000"/>
                </a:prstClr>
              </a:solidFill>
            </a:endParaRPr>
          </a:p>
        </p:txBody>
      </p:sp>
    </p:spTree>
    <p:extLst>
      <p:ext uri="{BB962C8B-B14F-4D97-AF65-F5344CB8AC3E}">
        <p14:creationId xmlns:p14="http://schemas.microsoft.com/office/powerpoint/2010/main" val="301760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Private and Public School Competition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Theory (Epple and Romano, AER, 1998) tells us that equilibrium would be characterized by cream skimming. </a:t>
            </a:r>
          </a:p>
          <a:p>
            <a:r>
              <a:rPr lang="en-US" dirty="0" smtClean="0"/>
              <a:t>Private schools would provide lower tuition (financial aid) to attract able students.</a:t>
            </a:r>
          </a:p>
          <a:p>
            <a:r>
              <a:rPr lang="en-US" dirty="0" smtClean="0"/>
              <a:t>Higher income households would pay a premium to get their less able kids into schools with more able kids.</a:t>
            </a:r>
          </a:p>
          <a:p>
            <a:r>
              <a:rPr lang="en-US" dirty="0" smtClean="0"/>
              <a:t>This leads to diagonal stratification with private schools skimming the more able and higher income types.</a:t>
            </a:r>
          </a:p>
          <a:p>
            <a:r>
              <a:rPr lang="en-US" dirty="0" smtClean="0"/>
              <a:t>Next page illustrates.</a:t>
            </a:r>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43</a:t>
            </a:fld>
            <a:endParaRPr lang="en-US">
              <a:solidFill>
                <a:prstClr val="white">
                  <a:tint val="75000"/>
                </a:prstClr>
              </a:solidFill>
            </a:endParaRPr>
          </a:p>
        </p:txBody>
      </p:sp>
    </p:spTree>
    <p:extLst>
      <p:ext uri="{BB962C8B-B14F-4D97-AF65-F5344CB8AC3E}">
        <p14:creationId xmlns:p14="http://schemas.microsoft.com/office/powerpoint/2010/main" val="342359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pPr algn="l"/>
            <a:r>
              <a:rPr lang="en-US" sz="2700" dirty="0" smtClean="0"/>
              <a:t>       Public-Private Competition and The </a:t>
            </a:r>
            <a:r>
              <a:rPr lang="en-US" sz="2700" dirty="0"/>
              <a:t>School Quality </a:t>
            </a:r>
            <a:r>
              <a:rPr lang="en-US" sz="2700" dirty="0" smtClean="0"/>
              <a:t>Hierarchy</a:t>
            </a:r>
            <a:br>
              <a:rPr lang="en-US" sz="2700" dirty="0" smtClean="0"/>
            </a:br>
            <a:r>
              <a:rPr lang="en-US" sz="2400" dirty="0" smtClean="0">
                <a:sym typeface="Symbol"/>
              </a:rPr>
              <a:t>  </a:t>
            </a:r>
            <a:r>
              <a:rPr lang="en-US" sz="2400" dirty="0" smtClean="0"/>
              <a:t>Cream </a:t>
            </a:r>
            <a:r>
              <a:rPr lang="en-US" sz="2400" dirty="0"/>
              <a:t>Skimming Arises in Equilibrium</a:t>
            </a:r>
            <a:r>
              <a:rPr lang="en-US" sz="2400" dirty="0" smtClean="0"/>
              <a:t>: In private schools, higher  income households with lower ability students cross-subsidize lower income households with higher ability students.</a:t>
            </a:r>
            <a:br>
              <a:rPr lang="en-US" sz="2400" dirty="0" smtClean="0"/>
            </a:br>
            <a:endParaRPr lang="en-US" sz="2400" dirty="0"/>
          </a:p>
        </p:txBody>
      </p:sp>
      <p:sp>
        <p:nvSpPr>
          <p:cNvPr id="3" name="Content Placeholder 2"/>
          <p:cNvSpPr>
            <a:spLocks noGrp="1"/>
          </p:cNvSpPr>
          <p:nvPr>
            <p:ph idx="1"/>
          </p:nvPr>
        </p:nvSpPr>
        <p:spPr>
          <a:xfrm>
            <a:off x="457200" y="1956122"/>
            <a:ext cx="8229600" cy="4170041"/>
          </a:xfrm>
        </p:spPr>
        <p:txBody>
          <a:bodyPr/>
          <a:lstStyle/>
          <a:p>
            <a:pPr marL="0" indent="0">
              <a:buNone/>
            </a:pP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4271010371"/>
              </p:ext>
            </p:extLst>
          </p:nvPr>
        </p:nvGraphicFramePr>
        <p:xfrm>
          <a:off x="609600" y="2141538"/>
          <a:ext cx="7989301" cy="4716462"/>
        </p:xfrm>
        <a:graphic>
          <a:graphicData uri="http://schemas.openxmlformats.org/presentationml/2006/ole">
            <mc:AlternateContent xmlns:mc="http://schemas.openxmlformats.org/markup-compatibility/2006">
              <mc:Choice xmlns:v="urn:schemas-microsoft-com:vml" Requires="v">
                <p:oleObj spid="_x0000_s32972" name="EViews" r:id="rId3" imgW="5394960" imgH="3185088" progId="EViews.Workfile.2">
                  <p:embed/>
                </p:oleObj>
              </mc:Choice>
              <mc:Fallback>
                <p:oleObj name="EViews" r:id="rId3" imgW="5394960" imgH="3185088" progId="EViews.Workfile.2">
                  <p:embed/>
                  <p:pic>
                    <p:nvPicPr>
                      <p:cNvPr id="0" name=""/>
                      <p:cNvPicPr/>
                      <p:nvPr/>
                    </p:nvPicPr>
                    <p:blipFill>
                      <a:blip r:embed="rId4"/>
                      <a:stretch>
                        <a:fillRect/>
                      </a:stretch>
                    </p:blipFill>
                    <p:spPr>
                      <a:xfrm>
                        <a:off x="609600" y="2141538"/>
                        <a:ext cx="7989301" cy="4716462"/>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44</a:t>
            </a:fld>
            <a:endParaRPr lang="en-US">
              <a:solidFill>
                <a:prstClr val="white">
                  <a:tint val="75000"/>
                </a:prstClr>
              </a:solidFill>
            </a:endParaRPr>
          </a:p>
        </p:txBody>
      </p:sp>
    </p:spTree>
    <p:extLst>
      <p:ext uri="{BB962C8B-B14F-4D97-AF65-F5344CB8AC3E}">
        <p14:creationId xmlns:p14="http://schemas.microsoft.com/office/powerpoint/2010/main" val="23032617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dirty="0" smtClean="0"/>
              <a:t>Detailed Predictions: Public-Private School Competition</a:t>
            </a:r>
            <a:endParaRPr lang="en-US" sz="2800" dirty="0"/>
          </a:p>
        </p:txBody>
      </p:sp>
      <p:sp>
        <p:nvSpPr>
          <p:cNvPr id="3" name="Content Placeholder 2"/>
          <p:cNvSpPr>
            <a:spLocks noGrp="1"/>
          </p:cNvSpPr>
          <p:nvPr>
            <p:ph idx="1"/>
          </p:nvPr>
        </p:nvSpPr>
        <p:spPr>
          <a:xfrm>
            <a:off x="457200" y="914400"/>
            <a:ext cx="8229600" cy="5486400"/>
          </a:xfrm>
        </p:spPr>
        <p:txBody>
          <a:bodyPr>
            <a:noAutofit/>
          </a:bodyPr>
          <a:lstStyle/>
          <a:p>
            <a:pPr marL="0" indent="0">
              <a:spcBef>
                <a:spcPts val="0"/>
              </a:spcBef>
              <a:buNone/>
            </a:pPr>
            <a:r>
              <a:rPr lang="en-US" sz="2300" dirty="0" smtClean="0"/>
              <a:t>In </a:t>
            </a:r>
            <a:r>
              <a:rPr lang="en-US" sz="2300" dirty="0"/>
              <a:t>private schools, </a:t>
            </a:r>
            <a:r>
              <a:rPr lang="en-US" sz="2300" dirty="0" smtClean="0"/>
              <a:t>financial aid increases </a:t>
            </a:r>
            <a:r>
              <a:rPr lang="en-US" sz="2300" dirty="0"/>
              <a:t>with student </a:t>
            </a:r>
            <a:r>
              <a:rPr lang="en-US" sz="2300" dirty="0" smtClean="0"/>
              <a:t>ability.</a:t>
            </a:r>
            <a:endParaRPr lang="en-US" sz="2300" dirty="0"/>
          </a:p>
          <a:p>
            <a:pPr marL="0" indent="0">
              <a:spcBef>
                <a:spcPts val="0"/>
              </a:spcBef>
              <a:buNone/>
            </a:pPr>
            <a:r>
              <a:rPr lang="en-US" sz="2300" dirty="0" smtClean="0"/>
              <a:t>Equilibrium exhibits </a:t>
            </a:r>
          </a:p>
          <a:p>
            <a:pPr>
              <a:spcBef>
                <a:spcPts val="0"/>
              </a:spcBef>
            </a:pPr>
            <a:r>
              <a:rPr lang="en-US" sz="2300" dirty="0" smtClean="0"/>
              <a:t>Stratification </a:t>
            </a:r>
            <a:r>
              <a:rPr lang="en-US" sz="2300" dirty="0"/>
              <a:t>by income and </a:t>
            </a:r>
            <a:r>
              <a:rPr lang="en-US" sz="2300" dirty="0" smtClean="0"/>
              <a:t>stratification by ability between the </a:t>
            </a:r>
            <a:r>
              <a:rPr lang="en-US" sz="2300" dirty="0"/>
              <a:t>public and private </a:t>
            </a:r>
            <a:r>
              <a:rPr lang="en-US" sz="2300" dirty="0" smtClean="0"/>
              <a:t>school sectors, </a:t>
            </a:r>
          </a:p>
          <a:p>
            <a:pPr>
              <a:spcBef>
                <a:spcPts val="0"/>
              </a:spcBef>
            </a:pPr>
            <a:r>
              <a:rPr lang="en-US" sz="2300" dirty="0" smtClean="0"/>
              <a:t>A strict quality hierarchy across private schools, and </a:t>
            </a:r>
          </a:p>
          <a:p>
            <a:pPr lvl="1">
              <a:spcBef>
                <a:spcPts val="0"/>
              </a:spcBef>
            </a:pPr>
            <a:r>
              <a:rPr lang="en-US" sz="2200" dirty="0" smtClean="0"/>
              <a:t>Propensity </a:t>
            </a:r>
            <a:r>
              <a:rPr lang="en-US" sz="2200" dirty="0"/>
              <a:t>to attend private school increases with </a:t>
            </a:r>
            <a:r>
              <a:rPr lang="en-US" sz="2200" dirty="0" smtClean="0"/>
              <a:t>income </a:t>
            </a:r>
            <a:r>
              <a:rPr lang="en-US" sz="2200" dirty="0"/>
              <a:t>and ability.</a:t>
            </a:r>
          </a:p>
          <a:p>
            <a:pPr lvl="1">
              <a:spcBef>
                <a:spcPts val="0"/>
              </a:spcBef>
            </a:pPr>
            <a:r>
              <a:rPr lang="en-US" sz="2200" dirty="0"/>
              <a:t>Among private schools the propensity to attend  the highest-tuition schools rises with both income and ability. </a:t>
            </a:r>
          </a:p>
          <a:p>
            <a:pPr>
              <a:spcBef>
                <a:spcPts val="0"/>
              </a:spcBef>
            </a:pPr>
            <a:r>
              <a:rPr lang="en-US" sz="2300" dirty="0" smtClean="0"/>
              <a:t>Diagonal stratification across private schools.</a:t>
            </a:r>
          </a:p>
          <a:p>
            <a:pPr>
              <a:spcBef>
                <a:spcPts val="0"/>
              </a:spcBef>
            </a:pPr>
            <a:r>
              <a:rPr lang="en-US" sz="2300" dirty="0" smtClean="0"/>
              <a:t>Correlation </a:t>
            </a:r>
            <a:r>
              <a:rPr lang="en-US" sz="2300" dirty="0"/>
              <a:t>between income and ability is greater in public than </a:t>
            </a:r>
            <a:r>
              <a:rPr lang="en-US" sz="2300" dirty="0" smtClean="0"/>
              <a:t>in private </a:t>
            </a:r>
            <a:r>
              <a:rPr lang="en-US" sz="2300" dirty="0"/>
              <a:t>schools. </a:t>
            </a:r>
          </a:p>
          <a:p>
            <a:pPr>
              <a:spcBef>
                <a:spcPts val="0"/>
              </a:spcBef>
            </a:pPr>
            <a:r>
              <a:rPr lang="en-US" sz="2300" dirty="0" smtClean="0"/>
              <a:t>Expenditure </a:t>
            </a:r>
            <a:r>
              <a:rPr lang="en-US" sz="2300" dirty="0"/>
              <a:t>in private schools </a:t>
            </a:r>
            <a:r>
              <a:rPr lang="en-US" sz="2300" dirty="0" smtClean="0"/>
              <a:t>increases </a:t>
            </a:r>
            <a:r>
              <a:rPr lang="en-US" sz="2300" dirty="0"/>
              <a:t>as expenditure </a:t>
            </a:r>
            <a:r>
              <a:rPr lang="en-US" sz="2300" dirty="0" smtClean="0"/>
              <a:t>in public </a:t>
            </a:r>
            <a:r>
              <a:rPr lang="en-US" sz="2300" dirty="0"/>
              <a:t>schools increases. </a:t>
            </a:r>
            <a:endParaRPr lang="en-US" sz="2300" dirty="0" smtClean="0"/>
          </a:p>
          <a:p>
            <a:pPr marL="0" indent="0">
              <a:spcBef>
                <a:spcPts val="0"/>
              </a:spcBef>
              <a:buNone/>
            </a:pPr>
            <a:r>
              <a:rPr lang="en-US" sz="2300" dirty="0" smtClean="0"/>
              <a:t>We tested these predictions using data for US high schools and all predictions were supported. (Epple, Figlio, Romano, </a:t>
            </a:r>
            <a:r>
              <a:rPr lang="en-US" sz="2300" dirty="0" err="1" smtClean="0"/>
              <a:t>JPubE</a:t>
            </a:r>
            <a:r>
              <a:rPr lang="en-US" sz="2300" dirty="0" smtClean="0"/>
              <a:t>, 2004).</a:t>
            </a:r>
            <a:endParaRPr lang="en-US" sz="2300"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45</a:t>
            </a:fld>
            <a:endParaRPr lang="en-US">
              <a:solidFill>
                <a:prstClr val="white">
                  <a:tint val="75000"/>
                </a:prstClr>
              </a:solidFill>
            </a:endParaRPr>
          </a:p>
        </p:txBody>
      </p:sp>
    </p:spTree>
    <p:extLst>
      <p:ext uri="{BB962C8B-B14F-4D97-AF65-F5344CB8AC3E}">
        <p14:creationId xmlns:p14="http://schemas.microsoft.com/office/powerpoint/2010/main" val="203086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Implications for Voucher Program With Universal Eligibility</a:t>
            </a:r>
            <a:endParaRPr lang="en-US" dirty="0"/>
          </a:p>
        </p:txBody>
      </p:sp>
      <p:sp>
        <p:nvSpPr>
          <p:cNvPr id="3" name="Content Placeholder 2"/>
          <p:cNvSpPr>
            <a:spLocks noGrp="1"/>
          </p:cNvSpPr>
          <p:nvPr>
            <p:ph idx="1"/>
          </p:nvPr>
        </p:nvSpPr>
        <p:spPr/>
        <p:txBody>
          <a:bodyPr>
            <a:normAutofit lnSpcReduction="10000"/>
          </a:bodyPr>
          <a:lstStyle/>
          <a:p>
            <a:r>
              <a:rPr lang="en-US" dirty="0" smtClean="0"/>
              <a:t>Vouchers will induce private school entry.</a:t>
            </a:r>
          </a:p>
          <a:p>
            <a:r>
              <a:rPr lang="en-US" dirty="0" smtClean="0"/>
              <a:t>Entering schools will cream skim a “diagonal slice” of the highest income and highest ability students from the public sector.</a:t>
            </a:r>
          </a:p>
          <a:p>
            <a:r>
              <a:rPr lang="en-US" dirty="0" smtClean="0"/>
              <a:t>Increasing the voucher amount increases private school entry and associated cream skimming.</a:t>
            </a:r>
          </a:p>
          <a:p>
            <a:r>
              <a:rPr lang="en-US" dirty="0" smtClean="0"/>
              <a:t>This is illustrated next slide for three different voucher levels.</a:t>
            </a:r>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46</a:t>
            </a:fld>
            <a:endParaRPr lang="en-US">
              <a:solidFill>
                <a:prstClr val="white">
                  <a:tint val="75000"/>
                </a:prstClr>
              </a:solidFill>
            </a:endParaRPr>
          </a:p>
        </p:txBody>
      </p:sp>
    </p:spTree>
    <p:extLst>
      <p:ext uri="{BB962C8B-B14F-4D97-AF65-F5344CB8AC3E}">
        <p14:creationId xmlns:p14="http://schemas.microsoft.com/office/powerpoint/2010/main" val="258544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1821891316"/>
              </p:ext>
            </p:extLst>
          </p:nvPr>
        </p:nvGraphicFramePr>
        <p:xfrm>
          <a:off x="-126619" y="304800"/>
          <a:ext cx="9250363" cy="5859321"/>
        </p:xfrm>
        <a:graphic>
          <a:graphicData uri="http://schemas.openxmlformats.org/presentationml/2006/ole">
            <mc:AlternateContent xmlns:mc="http://schemas.openxmlformats.org/markup-compatibility/2006">
              <mc:Choice xmlns:v="urn:schemas-microsoft-com:vml" Requires="v">
                <p:oleObj spid="_x0000_s33990" name="EViews" r:id="rId3" imgW="6461760" imgH="4091940" progId="EViews.Workfile.2">
                  <p:embed/>
                </p:oleObj>
              </mc:Choice>
              <mc:Fallback>
                <p:oleObj name="EViews" r:id="rId3" imgW="6461760" imgH="4091940" progId="EViews.Workfile.2">
                  <p:embed/>
                  <p:pic>
                    <p:nvPicPr>
                      <p:cNvPr id="0" name=""/>
                      <p:cNvPicPr/>
                      <p:nvPr/>
                    </p:nvPicPr>
                    <p:blipFill>
                      <a:blip r:embed="rId4"/>
                      <a:stretch>
                        <a:fillRect/>
                      </a:stretch>
                    </p:blipFill>
                    <p:spPr>
                      <a:xfrm>
                        <a:off x="-126619" y="304800"/>
                        <a:ext cx="9250363" cy="5859321"/>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A896A80F-E5AD-466E-B87D-D078016882AB}" type="slidenum">
              <a:rPr lang="en-US" smtClean="0">
                <a:solidFill>
                  <a:prstClr val="white">
                    <a:tint val="75000"/>
                  </a:prstClr>
                </a:solidFill>
              </a:rPr>
              <a:pPr/>
              <a:t>47</a:t>
            </a:fld>
            <a:endParaRPr lang="en-US">
              <a:solidFill>
                <a:prstClr val="white">
                  <a:tint val="75000"/>
                </a:prstClr>
              </a:solidFill>
            </a:endParaRPr>
          </a:p>
        </p:txBody>
      </p:sp>
    </p:spTree>
    <p:extLst>
      <p:ext uri="{BB962C8B-B14F-4D97-AF65-F5344CB8AC3E}">
        <p14:creationId xmlns:p14="http://schemas.microsoft.com/office/powerpoint/2010/main" val="4044567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Chilean Voucher Is Closest To The Theoretical Framework</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Chilean voucher and Cream Skimming:</a:t>
            </a:r>
          </a:p>
          <a:p>
            <a:r>
              <a:rPr lang="en-US" dirty="0" smtClean="0"/>
              <a:t>Hsieh </a:t>
            </a:r>
            <a:r>
              <a:rPr lang="en-US" dirty="0"/>
              <a:t>and </a:t>
            </a:r>
            <a:r>
              <a:rPr lang="en-US" dirty="0" err="1"/>
              <a:t>Urquiola</a:t>
            </a:r>
            <a:r>
              <a:rPr lang="en-US" dirty="0"/>
              <a:t> (2006</a:t>
            </a:r>
            <a:r>
              <a:rPr lang="en-US" dirty="0" smtClean="0"/>
              <a:t>) find a </a:t>
            </a:r>
            <a:r>
              <a:rPr lang="en-US" dirty="0"/>
              <a:t>“middle class” exodus from public schools generally consistent with </a:t>
            </a:r>
            <a:r>
              <a:rPr lang="en-US" dirty="0" smtClean="0"/>
              <a:t>cream skimming.</a:t>
            </a:r>
          </a:p>
          <a:p>
            <a:r>
              <a:rPr lang="en-US" dirty="0"/>
              <a:t>Hsieh and </a:t>
            </a:r>
            <a:r>
              <a:rPr lang="en-US" dirty="0" err="1"/>
              <a:t>Urquiola</a:t>
            </a:r>
            <a:r>
              <a:rPr lang="en-US" dirty="0"/>
              <a:t> (2006) apply a </a:t>
            </a:r>
            <a:r>
              <a:rPr lang="en-US" dirty="0" smtClean="0"/>
              <a:t>difference-in-differences approach </a:t>
            </a:r>
            <a:r>
              <a:rPr lang="en-US" dirty="0"/>
              <a:t>to municipal-level data for 1982 to 1996, </a:t>
            </a:r>
            <a:r>
              <a:rPr lang="en-US" dirty="0" smtClean="0"/>
              <a:t>finding that areas </a:t>
            </a:r>
            <a:r>
              <a:rPr lang="en-US" dirty="0"/>
              <a:t>with greater private </a:t>
            </a:r>
            <a:r>
              <a:rPr lang="en-US" dirty="0" smtClean="0"/>
              <a:t>sector growth display evidence </a:t>
            </a:r>
            <a:r>
              <a:rPr lang="en-US" dirty="0"/>
              <a:t>of greater </a:t>
            </a:r>
            <a:r>
              <a:rPr lang="en-US" dirty="0" smtClean="0"/>
              <a:t>sorting.</a:t>
            </a:r>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48</a:t>
            </a:fld>
            <a:endParaRPr lang="en-US">
              <a:solidFill>
                <a:prstClr val="white">
                  <a:tint val="75000"/>
                </a:prstClr>
              </a:solidFill>
            </a:endParaRPr>
          </a:p>
        </p:txBody>
      </p:sp>
    </p:spTree>
    <p:extLst>
      <p:ext uri="{BB962C8B-B14F-4D97-AF65-F5344CB8AC3E}">
        <p14:creationId xmlns:p14="http://schemas.microsoft.com/office/powerpoint/2010/main" val="295608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Chilean Voucher and </a:t>
            </a:r>
            <a:br>
              <a:rPr lang="en-US" dirty="0" smtClean="0"/>
            </a:br>
            <a:r>
              <a:rPr lang="en-US" dirty="0" smtClean="0"/>
              <a:t>Educational Outcomes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Hsieh </a:t>
            </a:r>
            <a:r>
              <a:rPr lang="en-US" dirty="0"/>
              <a:t>and </a:t>
            </a:r>
            <a:r>
              <a:rPr lang="en-US" dirty="0" err="1"/>
              <a:t>Urquiola</a:t>
            </a:r>
            <a:r>
              <a:rPr lang="en-US" dirty="0"/>
              <a:t> (2006) </a:t>
            </a:r>
            <a:r>
              <a:rPr lang="en-US" dirty="0" smtClean="0"/>
              <a:t>also use difference-in-differences to study effects of private schools on educational outcomes. </a:t>
            </a:r>
          </a:p>
          <a:p>
            <a:r>
              <a:rPr lang="en-US" dirty="0" smtClean="0"/>
              <a:t>They find no advantage for </a:t>
            </a:r>
            <a:r>
              <a:rPr lang="en-US" dirty="0"/>
              <a:t>outcomes including achievement on standardized tests and years of schooling. </a:t>
            </a:r>
            <a:endParaRPr lang="en-US" dirty="0" smtClean="0"/>
          </a:p>
          <a:p>
            <a:pPr marL="0" indent="0">
              <a:buNone/>
            </a:pPr>
            <a:endParaRPr lang="en-US" dirty="0" smtClean="0"/>
          </a:p>
          <a:p>
            <a:pPr marL="0" indent="0">
              <a:buNone/>
            </a:pPr>
            <a:r>
              <a:rPr lang="en-US" dirty="0" smtClean="0"/>
              <a:t>Hsieh </a:t>
            </a:r>
            <a:r>
              <a:rPr lang="en-US" dirty="0"/>
              <a:t>and </a:t>
            </a:r>
            <a:r>
              <a:rPr lang="en-US" dirty="0" err="1"/>
              <a:t>Urquiola</a:t>
            </a:r>
            <a:r>
              <a:rPr lang="en-US" dirty="0"/>
              <a:t> point out that a </a:t>
            </a:r>
            <a:r>
              <a:rPr lang="en-US" dirty="0" smtClean="0"/>
              <a:t>key identification issue is </a:t>
            </a:r>
            <a:r>
              <a:rPr lang="en-US" dirty="0"/>
              <a:t>that private entry into school markets is endogenous. </a:t>
            </a:r>
          </a:p>
          <a:p>
            <a:pPr lvl="1"/>
            <a:r>
              <a:rPr lang="en-US" dirty="0"/>
              <a:t>If outcomes had been declining in areas where the private sector grew more, these effects might underestimate the benefits of competition.</a:t>
            </a:r>
          </a:p>
          <a:p>
            <a:pPr lvl="1"/>
            <a:r>
              <a:rPr lang="en-US" dirty="0"/>
              <a:t>Estimation using instruments (e.g. population density) preserves their results, but </a:t>
            </a:r>
            <a:r>
              <a:rPr lang="en-US" dirty="0" smtClean="0"/>
              <a:t>they note that no ideal instruments are available.</a:t>
            </a:r>
            <a:endParaRPr lang="en-US" dirty="0"/>
          </a:p>
          <a:p>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49</a:t>
            </a:fld>
            <a:endParaRPr lang="en-US">
              <a:solidFill>
                <a:prstClr val="white">
                  <a:tint val="75000"/>
                </a:prstClr>
              </a:solidFill>
            </a:endParaRPr>
          </a:p>
        </p:txBody>
      </p:sp>
    </p:spTree>
    <p:extLst>
      <p:ext uri="{BB962C8B-B14F-4D97-AF65-F5344CB8AC3E}">
        <p14:creationId xmlns:p14="http://schemas.microsoft.com/office/powerpoint/2010/main" val="284175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Education Matters</a:t>
            </a:r>
            <a:br>
              <a:rPr lang="en-US" sz="2800" dirty="0" smtClean="0"/>
            </a:br>
            <a:r>
              <a:rPr lang="en-US" sz="2800" dirty="0" smtClean="0"/>
              <a:t>The Ratio of College Grad to High School Grad Earnings </a:t>
            </a:r>
            <a:br>
              <a:rPr lang="en-US" sz="2800" dirty="0" smtClean="0"/>
            </a:br>
            <a:r>
              <a:rPr lang="en-US" sz="2800" dirty="0" smtClean="0"/>
              <a:t>Increased From 1.5 to 2 Since 1980</a:t>
            </a:r>
            <a:endParaRPr lang="en-US" sz="28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06936" y="1600200"/>
            <a:ext cx="653012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0551" y="6368534"/>
            <a:ext cx="3140090" cy="430887"/>
          </a:xfrm>
          <a:prstGeom prst="rect">
            <a:avLst/>
          </a:prstGeom>
          <a:noFill/>
        </p:spPr>
        <p:txBody>
          <a:bodyPr wrap="none" rtlCol="0">
            <a:spAutoFit/>
          </a:bodyPr>
          <a:lstStyle/>
          <a:p>
            <a:r>
              <a:rPr lang="en-US" sz="2200" dirty="0" smtClean="0"/>
              <a:t>Source: David </a:t>
            </a:r>
            <a:r>
              <a:rPr lang="en-US" sz="2200" dirty="0" err="1" smtClean="0"/>
              <a:t>Autor</a:t>
            </a:r>
            <a:r>
              <a:rPr lang="en-US" sz="2200" dirty="0" smtClean="0"/>
              <a:t>, 2010</a:t>
            </a:r>
            <a:endParaRPr lang="en-US" sz="2200" dirty="0"/>
          </a:p>
        </p:txBody>
      </p:sp>
      <p:sp>
        <p:nvSpPr>
          <p:cNvPr id="3" name="Slide Number Placeholder 2"/>
          <p:cNvSpPr>
            <a:spLocks noGrp="1"/>
          </p:cNvSpPr>
          <p:nvPr>
            <p:ph type="sldNum" sz="quarter" idx="12"/>
          </p:nvPr>
        </p:nvSpPr>
        <p:spPr/>
        <p:txBody>
          <a:bodyPr/>
          <a:lstStyle/>
          <a:p>
            <a:fld id="{A896A80F-E5AD-466E-B87D-D078016882AB}" type="slidenum">
              <a:rPr lang="en-US" smtClean="0">
                <a:solidFill>
                  <a:prstClr val="white">
                    <a:tint val="75000"/>
                  </a:prstClr>
                </a:solidFill>
              </a:rPr>
              <a:pPr/>
              <a:t>5</a:t>
            </a:fld>
            <a:endParaRPr lang="en-US">
              <a:solidFill>
                <a:prstClr val="white">
                  <a:tint val="75000"/>
                </a:prstClr>
              </a:solidFill>
            </a:endParaRPr>
          </a:p>
        </p:txBody>
      </p:sp>
    </p:spTree>
    <p:extLst>
      <p:ext uri="{BB962C8B-B14F-4D97-AF65-F5344CB8AC3E}">
        <p14:creationId xmlns:p14="http://schemas.microsoft.com/office/powerpoint/2010/main" val="39150598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Test Results</a:t>
            </a:r>
            <a:endParaRPr lang="en-US" dirty="0"/>
          </a:p>
        </p:txBody>
      </p:sp>
      <p:sp>
        <p:nvSpPr>
          <p:cNvPr id="3" name="Content Placeholder 2"/>
          <p:cNvSpPr>
            <a:spLocks noGrp="1"/>
          </p:cNvSpPr>
          <p:nvPr>
            <p:ph idx="1"/>
          </p:nvPr>
        </p:nvSpPr>
        <p:spPr>
          <a:xfrm>
            <a:off x="457200" y="1295400"/>
            <a:ext cx="8229600" cy="4830763"/>
          </a:xfrm>
        </p:spPr>
        <p:txBody>
          <a:bodyPr>
            <a:normAutofit fontScale="70000" lnSpcReduction="20000"/>
          </a:bodyPr>
          <a:lstStyle/>
          <a:p>
            <a:r>
              <a:rPr lang="en-US" dirty="0"/>
              <a:t>After dropping by 5 and 7 points respectively </a:t>
            </a:r>
            <a:r>
              <a:rPr lang="en-US" dirty="0" smtClean="0"/>
              <a:t>between </a:t>
            </a:r>
            <a:r>
              <a:rPr lang="en-US" dirty="0"/>
              <a:t>1999 </a:t>
            </a:r>
            <a:r>
              <a:rPr lang="en-US" dirty="0" smtClean="0"/>
              <a:t>&amp; </a:t>
            </a:r>
            <a:r>
              <a:rPr lang="en-US" dirty="0"/>
              <a:t>2003, Chile’s 8</a:t>
            </a:r>
            <a:r>
              <a:rPr lang="en-US" baseline="30000" dirty="0"/>
              <a:t>th</a:t>
            </a:r>
            <a:r>
              <a:rPr lang="en-US" dirty="0"/>
              <a:t> grade math and science scores increased substantially—by 29 points and 48 points respectively </a:t>
            </a:r>
            <a:r>
              <a:rPr lang="en-US" dirty="0" smtClean="0"/>
              <a:t>between </a:t>
            </a:r>
            <a:r>
              <a:rPr lang="en-US" dirty="0"/>
              <a:t>2003 </a:t>
            </a:r>
            <a:r>
              <a:rPr lang="en-US" dirty="0" smtClean="0"/>
              <a:t>&amp; </a:t>
            </a:r>
            <a:r>
              <a:rPr lang="en-US" dirty="0"/>
              <a:t>2011. </a:t>
            </a:r>
            <a:endParaRPr lang="en-US" dirty="0" smtClean="0"/>
          </a:p>
          <a:p>
            <a:r>
              <a:rPr lang="en-US" dirty="0" err="1" smtClean="0"/>
              <a:t>Hanushek</a:t>
            </a:r>
            <a:r>
              <a:rPr lang="en-US" dirty="0"/>
              <a:t>, Peterson, and </a:t>
            </a:r>
            <a:r>
              <a:rPr lang="en-US" dirty="0" err="1"/>
              <a:t>Woessman</a:t>
            </a:r>
            <a:r>
              <a:rPr lang="en-US" dirty="0"/>
              <a:t> (2013) estimate that Chile had the second-highest growth rate among 49 countries they studied. </a:t>
            </a:r>
            <a:endParaRPr lang="en-US" dirty="0" smtClean="0"/>
          </a:p>
          <a:p>
            <a:r>
              <a:rPr lang="en-US" dirty="0"/>
              <a:t>O</a:t>
            </a:r>
            <a:r>
              <a:rPr lang="en-US" dirty="0" smtClean="0"/>
              <a:t>ver </a:t>
            </a:r>
            <a:r>
              <a:rPr lang="en-US" dirty="0"/>
              <a:t>the same period, the Chilean voucher program expanded from one third to roughly one half of the student population. </a:t>
            </a:r>
          </a:p>
          <a:p>
            <a:r>
              <a:rPr lang="en-US" dirty="0" smtClean="0"/>
              <a:t>Over </a:t>
            </a:r>
            <a:r>
              <a:rPr lang="en-US" dirty="0"/>
              <a:t>the same </a:t>
            </a:r>
            <a:r>
              <a:rPr lang="en-US" dirty="0" smtClean="0"/>
              <a:t>period, </a:t>
            </a:r>
            <a:r>
              <a:rPr lang="en-US" dirty="0"/>
              <a:t>Chile </a:t>
            </a:r>
            <a:r>
              <a:rPr lang="en-US" dirty="0" smtClean="0"/>
              <a:t>also underwent </a:t>
            </a:r>
            <a:r>
              <a:rPr lang="en-US" dirty="0"/>
              <a:t>changes </a:t>
            </a:r>
            <a:r>
              <a:rPr lang="en-US" dirty="0" smtClean="0"/>
              <a:t>including substantial </a:t>
            </a:r>
            <a:r>
              <a:rPr lang="en-US" dirty="0"/>
              <a:t>increases in GDP per capita and </a:t>
            </a:r>
            <a:r>
              <a:rPr lang="en-US" dirty="0" smtClean="0"/>
              <a:t>in educational </a:t>
            </a:r>
            <a:r>
              <a:rPr lang="en-US" dirty="0"/>
              <a:t>expenditures, expansions in pre-school enrollments, and reforms to rules governing university admissions and </a:t>
            </a:r>
            <a:r>
              <a:rPr lang="en-US" dirty="0" smtClean="0"/>
              <a:t>also the voucher system.</a:t>
            </a:r>
          </a:p>
          <a:p>
            <a:r>
              <a:rPr lang="en-US" dirty="0" smtClean="0"/>
              <a:t>Thus, while the recent test results are very good news for Chile, the causal connection between recent test score improvements and vouchers </a:t>
            </a:r>
            <a:r>
              <a:rPr lang="en-US" dirty="0"/>
              <a:t>is </a:t>
            </a:r>
            <a:r>
              <a:rPr lang="en-US" dirty="0" smtClean="0"/>
              <a:t>an open question because of the other changes enumerated above.</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50</a:t>
            </a:fld>
            <a:endParaRPr lang="en-US">
              <a:solidFill>
                <a:prstClr val="white">
                  <a:tint val="75000"/>
                </a:prstClr>
              </a:solidFill>
            </a:endParaRPr>
          </a:p>
        </p:txBody>
      </p:sp>
    </p:spTree>
    <p:extLst>
      <p:ext uri="{BB962C8B-B14F-4D97-AF65-F5344CB8AC3E}">
        <p14:creationId xmlns:p14="http://schemas.microsoft.com/office/powerpoint/2010/main" val="13166618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Voucher Programs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Publicly funded US voucher programs differ markedly from the Friedman proposal.</a:t>
            </a:r>
          </a:p>
          <a:p>
            <a:pPr marL="0" indent="0">
              <a:buNone/>
            </a:pPr>
            <a:r>
              <a:rPr lang="en-US" dirty="0" smtClean="0"/>
              <a:t>Programs are typically one of two types:</a:t>
            </a:r>
          </a:p>
          <a:p>
            <a:pPr marL="514350" indent="-514350">
              <a:buAutoNum type="arabicPeriod"/>
            </a:pPr>
            <a:r>
              <a:rPr lang="en-US" dirty="0" smtClean="0"/>
              <a:t>The voucher is available to students based on an income-eligibility cutoff (e.g., Milwaukee)</a:t>
            </a:r>
          </a:p>
          <a:p>
            <a:r>
              <a:rPr lang="en-US" dirty="0" smtClean="0"/>
              <a:t>These programs often do not permit private schools to impose admission criteria and instead require lotteries when private schools are over-subscribed.</a:t>
            </a:r>
          </a:p>
          <a:p>
            <a:pPr marL="0" indent="0">
              <a:buNone/>
            </a:pPr>
            <a:r>
              <a:rPr lang="en-US" dirty="0" smtClean="0"/>
              <a:t>2. The voucher becomes available to students in a public school that is designated as failing (e.g., Florida, Ohio)</a:t>
            </a:r>
          </a:p>
          <a:p>
            <a:r>
              <a:rPr lang="en-US" dirty="0" smtClean="0"/>
              <a:t>Some of these require a lottery if private schools are over-subscribed (e.g., Florida) and some do not (e.g. Ohio).</a:t>
            </a:r>
          </a:p>
          <a:p>
            <a:pPr marL="0" indent="0">
              <a:buNone/>
            </a:pPr>
            <a:r>
              <a:rPr lang="en-US" sz="2600" dirty="0" smtClean="0"/>
              <a:t>Note: Florida Supreme Court declared Florida program unconstitutional.</a:t>
            </a:r>
            <a:endParaRPr lang="en-US" sz="2600"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51</a:t>
            </a:fld>
            <a:endParaRPr lang="en-US">
              <a:solidFill>
                <a:prstClr val="white">
                  <a:tint val="75000"/>
                </a:prstClr>
              </a:solidFill>
            </a:endParaRPr>
          </a:p>
        </p:txBody>
      </p:sp>
    </p:spTree>
    <p:extLst>
      <p:ext uri="{BB962C8B-B14F-4D97-AF65-F5344CB8AC3E}">
        <p14:creationId xmlns:p14="http://schemas.microsoft.com/office/powerpoint/2010/main" val="295588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Milwaukee: Longest Running and Most Studied US Voucher Program</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r>
              <a:rPr lang="en-US" sz="2400" dirty="0" smtClean="0"/>
              <a:t>Introduced in 1990 and initially limited to students in households with Incomes less than 175% of US poverty level.</a:t>
            </a:r>
          </a:p>
          <a:p>
            <a:r>
              <a:rPr lang="en-US" sz="2400" dirty="0" smtClean="0"/>
              <a:t>Income Limit has been increased, now 300% of poverty level.</a:t>
            </a:r>
          </a:p>
          <a:p>
            <a:pPr lvl="1"/>
            <a:r>
              <a:rPr lang="en-US" sz="2400" dirty="0" smtClean="0"/>
              <a:t>85% of Milwaukee Public School students are  eligible for free or reduced priced lunch, which is 185% of poverty level.</a:t>
            </a:r>
          </a:p>
          <a:p>
            <a:pPr lvl="1"/>
            <a:r>
              <a:rPr lang="en-US" sz="2400" dirty="0" smtClean="0"/>
              <a:t>Hence, with 300% limit, the vast majority of MPS students are voucher eligible.</a:t>
            </a:r>
          </a:p>
          <a:p>
            <a:r>
              <a:rPr lang="en-US" sz="2400" dirty="0" smtClean="0"/>
              <a:t>Voucher pays the lesser of private school tuition or standard district allocation.</a:t>
            </a:r>
          </a:p>
          <a:p>
            <a:r>
              <a:rPr lang="en-US" sz="2400" dirty="0" smtClean="0"/>
              <a:t>Voucher enrollment has grown steadily over time and presently:</a:t>
            </a:r>
          </a:p>
          <a:p>
            <a:pPr lvl="1"/>
            <a:r>
              <a:rPr lang="en-US" sz="2400" dirty="0"/>
              <a:t>Approximately 24,000 students receive </a:t>
            </a:r>
            <a:r>
              <a:rPr lang="en-US" sz="2400" dirty="0" smtClean="0"/>
              <a:t>vouchers.</a:t>
            </a:r>
            <a:endParaRPr lang="en-US" sz="2400" dirty="0"/>
          </a:p>
          <a:p>
            <a:pPr lvl="1"/>
            <a:r>
              <a:rPr lang="en-US" sz="2400" dirty="0"/>
              <a:t>Approximately 80,000 students attend Milwaukee </a:t>
            </a:r>
            <a:r>
              <a:rPr lang="en-US" sz="2400" dirty="0" smtClean="0"/>
              <a:t>TPSs.</a:t>
            </a:r>
          </a:p>
          <a:p>
            <a:r>
              <a:rPr lang="en-US" sz="2400" dirty="0" smtClean="0"/>
              <a:t>Astonishingly, in a random sample of Milwaukee parents, 41% were unaware of the voucher program (Fleming, et. al., 2013).</a:t>
            </a:r>
          </a:p>
          <a:p>
            <a:r>
              <a:rPr lang="en-US" sz="2400" dirty="0" smtClean="0"/>
              <a:t>With more than 20% of students in voucher schools, this suggests that half of parents using Milwaukee TPSs were unaware of the voucher.</a:t>
            </a:r>
            <a:endParaRPr lang="en-US" sz="2400" dirty="0"/>
          </a:p>
          <a:p>
            <a:endParaRPr lang="en-US" sz="2400" dirty="0" smtClean="0"/>
          </a:p>
          <a:p>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52</a:t>
            </a:fld>
            <a:endParaRPr lang="en-US">
              <a:solidFill>
                <a:prstClr val="white">
                  <a:tint val="75000"/>
                </a:prstClr>
              </a:solidFill>
            </a:endParaRPr>
          </a:p>
        </p:txBody>
      </p:sp>
    </p:spTree>
    <p:extLst>
      <p:ext uri="{BB962C8B-B14F-4D97-AF65-F5344CB8AC3E}">
        <p14:creationId xmlns:p14="http://schemas.microsoft.com/office/powerpoint/2010/main" val="201592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Milwaukee Criteria for Private Schools to Participate</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Private schools </a:t>
            </a:r>
            <a:r>
              <a:rPr lang="en-US" dirty="0"/>
              <a:t>must </a:t>
            </a:r>
            <a:r>
              <a:rPr lang="en-US" dirty="0" smtClean="0"/>
              <a:t>be </a:t>
            </a:r>
            <a:r>
              <a:rPr lang="en-US" dirty="0"/>
              <a:t>accredited by one of several agencies. </a:t>
            </a:r>
            <a:endParaRPr lang="en-US" dirty="0" smtClean="0"/>
          </a:p>
          <a:p>
            <a:pPr marL="0" indent="0">
              <a:buNone/>
            </a:pPr>
            <a:r>
              <a:rPr lang="en-US" dirty="0"/>
              <a:t>Initially not available to attend religious schools but expanded to permit religious schools in 1998.</a:t>
            </a:r>
          </a:p>
          <a:p>
            <a:pPr marL="0" indent="0">
              <a:buNone/>
            </a:pPr>
            <a:endParaRPr lang="en-US" dirty="0" smtClean="0"/>
          </a:p>
          <a:p>
            <a:pPr marL="0" indent="0">
              <a:buNone/>
            </a:pPr>
            <a:r>
              <a:rPr lang="en-US" dirty="0" smtClean="0"/>
              <a:t>Private </a:t>
            </a:r>
            <a:r>
              <a:rPr lang="en-US" dirty="0"/>
              <a:t>schools </a:t>
            </a:r>
            <a:r>
              <a:rPr lang="en-US" dirty="0" smtClean="0"/>
              <a:t>must meet </a:t>
            </a:r>
            <a:r>
              <a:rPr lang="en-US" dirty="0"/>
              <a:t>at least one of </a:t>
            </a:r>
            <a:r>
              <a:rPr lang="en-US" dirty="0" smtClean="0"/>
              <a:t>the following </a:t>
            </a:r>
            <a:r>
              <a:rPr lang="en-US" dirty="0"/>
              <a:t>four performance </a:t>
            </a:r>
            <a:r>
              <a:rPr lang="en-US" dirty="0" smtClean="0"/>
              <a:t>standards:</a:t>
            </a:r>
          </a:p>
          <a:p>
            <a:r>
              <a:rPr lang="en-US" dirty="0" smtClean="0"/>
              <a:t>at </a:t>
            </a:r>
            <a:r>
              <a:rPr lang="en-US" dirty="0"/>
              <a:t>least 70% of voucher-supported students </a:t>
            </a:r>
            <a:r>
              <a:rPr lang="en-US" dirty="0" smtClean="0"/>
              <a:t>must advance </a:t>
            </a:r>
            <a:r>
              <a:rPr lang="en-US" dirty="0"/>
              <a:t>a grade level, </a:t>
            </a:r>
            <a:endParaRPr lang="en-US" dirty="0" smtClean="0"/>
          </a:p>
          <a:p>
            <a:r>
              <a:rPr lang="en-US" dirty="0" smtClean="0"/>
              <a:t>attendance </a:t>
            </a:r>
            <a:r>
              <a:rPr lang="en-US" dirty="0"/>
              <a:t>by voucher students must be at least 90%; </a:t>
            </a:r>
            <a:endParaRPr lang="en-US" dirty="0" smtClean="0"/>
          </a:p>
          <a:p>
            <a:r>
              <a:rPr lang="en-US" dirty="0" smtClean="0"/>
              <a:t>at </a:t>
            </a:r>
            <a:r>
              <a:rPr lang="en-US" dirty="0"/>
              <a:t>least 80% of program students </a:t>
            </a:r>
            <a:r>
              <a:rPr lang="en-US" dirty="0" smtClean="0"/>
              <a:t>must demonstrate </a:t>
            </a:r>
            <a:r>
              <a:rPr lang="en-US" dirty="0"/>
              <a:t>significant academic progress, or </a:t>
            </a:r>
            <a:endParaRPr lang="en-US" dirty="0" smtClean="0"/>
          </a:p>
          <a:p>
            <a:r>
              <a:rPr lang="en-US" dirty="0" smtClean="0"/>
              <a:t>at </a:t>
            </a:r>
            <a:r>
              <a:rPr lang="en-US" dirty="0"/>
              <a:t>least 70% of voucher-student families must meet </a:t>
            </a:r>
            <a:r>
              <a:rPr lang="en-US" dirty="0" smtClean="0"/>
              <a:t>parental involvement </a:t>
            </a:r>
            <a:r>
              <a:rPr lang="en-US" dirty="0"/>
              <a:t>criteria set by the school</a:t>
            </a:r>
            <a:r>
              <a:rPr lang="en-US" dirty="0" smtClean="0"/>
              <a:t>.</a:t>
            </a:r>
          </a:p>
          <a:p>
            <a:pPr marL="0" indent="0">
              <a:buNone/>
            </a:pPr>
            <a:r>
              <a:rPr lang="en-US" dirty="0" smtClean="0"/>
              <a:t>There are presently 110 schools accepting voucher students.</a:t>
            </a:r>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53</a:t>
            </a:fld>
            <a:endParaRPr lang="en-US">
              <a:solidFill>
                <a:prstClr val="white">
                  <a:tint val="75000"/>
                </a:prstClr>
              </a:solidFill>
            </a:endParaRPr>
          </a:p>
        </p:txBody>
      </p:sp>
    </p:spTree>
    <p:extLst>
      <p:ext uri="{BB962C8B-B14F-4D97-AF65-F5344CB8AC3E}">
        <p14:creationId xmlns:p14="http://schemas.microsoft.com/office/powerpoint/2010/main" val="68913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Voucher Enrollment Doubled Since 2005 Number of Voucher Schools Unchanged</a:t>
            </a:r>
            <a:endParaRPr lang="en-US" sz="3400" dirty="0"/>
          </a:p>
        </p:txBody>
      </p:sp>
      <p:pic>
        <p:nvPicPr>
          <p:cNvPr id="348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8390" y="1889601"/>
            <a:ext cx="4427220" cy="3947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81200" y="6248400"/>
            <a:ext cx="5923609" cy="369332"/>
          </a:xfrm>
          <a:prstGeom prst="rect">
            <a:avLst/>
          </a:prstGeom>
          <a:noFill/>
        </p:spPr>
        <p:txBody>
          <a:bodyPr wrap="none" rtlCol="0">
            <a:spAutoFit/>
          </a:bodyPr>
          <a:lstStyle/>
          <a:p>
            <a:r>
              <a:rPr lang="en-US" dirty="0" smtClean="0"/>
              <a:t>Source: Public Policy Forum, Research Brief 102, 1, April 2014</a:t>
            </a:r>
            <a:endParaRPr lang="en-US" dirty="0"/>
          </a:p>
        </p:txBody>
      </p:sp>
      <p:sp>
        <p:nvSpPr>
          <p:cNvPr id="3" name="Slide Number Placeholder 2"/>
          <p:cNvSpPr>
            <a:spLocks noGrp="1"/>
          </p:cNvSpPr>
          <p:nvPr>
            <p:ph type="sldNum" sz="quarter" idx="12"/>
          </p:nvPr>
        </p:nvSpPr>
        <p:spPr/>
        <p:txBody>
          <a:bodyPr/>
          <a:lstStyle/>
          <a:p>
            <a:fld id="{A896A80F-E5AD-466E-B87D-D078016882AB}" type="slidenum">
              <a:rPr lang="en-US" smtClean="0">
                <a:solidFill>
                  <a:prstClr val="white">
                    <a:tint val="75000"/>
                  </a:prstClr>
                </a:solidFill>
              </a:rPr>
              <a:pPr/>
              <a:t>54</a:t>
            </a:fld>
            <a:endParaRPr lang="en-US">
              <a:solidFill>
                <a:prstClr val="white">
                  <a:tint val="75000"/>
                </a:prstClr>
              </a:solidFill>
            </a:endParaRPr>
          </a:p>
        </p:txBody>
      </p:sp>
    </p:spTree>
    <p:extLst>
      <p:ext uri="{BB962C8B-B14F-4D97-AF65-F5344CB8AC3E}">
        <p14:creationId xmlns:p14="http://schemas.microsoft.com/office/powerpoint/2010/main" val="39003357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Milwaukee Voucher Effects on Educational Outcomes: Early Years </a:t>
            </a:r>
            <a:endParaRPr lang="en-US" dirty="0"/>
          </a:p>
        </p:txBody>
      </p:sp>
      <p:sp>
        <p:nvSpPr>
          <p:cNvPr id="3" name="Content Placeholder 2"/>
          <p:cNvSpPr>
            <a:spLocks noGrp="1"/>
          </p:cNvSpPr>
          <p:nvPr>
            <p:ph idx="1"/>
          </p:nvPr>
        </p:nvSpPr>
        <p:spPr/>
        <p:txBody>
          <a:bodyPr>
            <a:normAutofit fontScale="92500"/>
          </a:bodyPr>
          <a:lstStyle/>
          <a:p>
            <a:r>
              <a:rPr lang="en-US" dirty="0" smtClean="0"/>
              <a:t>In early years of program, the number of vouchers was limited to 1.5% of students.</a:t>
            </a:r>
          </a:p>
          <a:p>
            <a:r>
              <a:rPr lang="en-US" dirty="0" smtClean="0"/>
              <a:t>Vouchers were awarded to applicants by lottery.</a:t>
            </a:r>
          </a:p>
          <a:p>
            <a:r>
              <a:rPr lang="en-US" dirty="0" smtClean="0"/>
              <a:t>Rouse (QJE, 1998) exploited this randomization to study effectiveness of voucher schools finding:</a:t>
            </a:r>
          </a:p>
          <a:p>
            <a:pPr lvl="1"/>
            <a:r>
              <a:rPr lang="en-US" dirty="0" smtClean="0"/>
              <a:t>Little effect on reading</a:t>
            </a:r>
          </a:p>
          <a:p>
            <a:pPr lvl="1"/>
            <a:r>
              <a:rPr lang="en-US" dirty="0" smtClean="0"/>
              <a:t>Significant improvement in mathematics on the order of .3 to .5 standard deviations over four years—a quite large effect.</a:t>
            </a:r>
          </a:p>
          <a:p>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55</a:t>
            </a:fld>
            <a:endParaRPr lang="en-US">
              <a:solidFill>
                <a:prstClr val="white">
                  <a:tint val="75000"/>
                </a:prstClr>
              </a:solidFill>
            </a:endParaRPr>
          </a:p>
        </p:txBody>
      </p:sp>
    </p:spTree>
    <p:extLst>
      <p:ext uri="{BB962C8B-B14F-4D97-AF65-F5344CB8AC3E}">
        <p14:creationId xmlns:p14="http://schemas.microsoft.com/office/powerpoint/2010/main" val="230974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Milwaukee Voucher Effects on Educational </a:t>
            </a:r>
            <a:r>
              <a:rPr lang="en-US" sz="3200" dirty="0" smtClean="0"/>
              <a:t>Outcomes: More Recent </a:t>
            </a:r>
            <a:r>
              <a:rPr lang="en-US" sz="3200" dirty="0"/>
              <a:t>Y</a:t>
            </a:r>
            <a:r>
              <a:rPr lang="en-US" sz="3200" dirty="0" smtClean="0"/>
              <a:t>ears</a:t>
            </a:r>
            <a:endParaRPr lang="en-US" sz="3200" dirty="0"/>
          </a:p>
        </p:txBody>
      </p:sp>
      <p:sp>
        <p:nvSpPr>
          <p:cNvPr id="3" name="Content Placeholder 2"/>
          <p:cNvSpPr>
            <a:spLocks noGrp="1"/>
          </p:cNvSpPr>
          <p:nvPr>
            <p:ph idx="1"/>
          </p:nvPr>
        </p:nvSpPr>
        <p:spPr/>
        <p:txBody>
          <a:bodyPr>
            <a:normAutofit/>
          </a:bodyPr>
          <a:lstStyle/>
          <a:p>
            <a:r>
              <a:rPr lang="en-US" dirty="0" smtClean="0"/>
              <a:t>Cap on number of vouchers was greatly relaxed rising to 22,500 by 2005; the cap was then eliminated.</a:t>
            </a:r>
          </a:p>
          <a:p>
            <a:r>
              <a:rPr lang="en-US" dirty="0" smtClean="0"/>
              <a:t>Hence evaluation can no long exploit randomization.</a:t>
            </a:r>
          </a:p>
          <a:p>
            <a:r>
              <a:rPr lang="en-US" dirty="0" smtClean="0"/>
              <a:t>The primary method of evaluation for recent years is through matching, as described next.</a:t>
            </a:r>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56</a:t>
            </a:fld>
            <a:endParaRPr lang="en-US">
              <a:solidFill>
                <a:prstClr val="white">
                  <a:tint val="75000"/>
                </a:prstClr>
              </a:solidFill>
            </a:endParaRPr>
          </a:p>
        </p:txBody>
      </p:sp>
    </p:spTree>
    <p:extLst>
      <p:ext uri="{BB962C8B-B14F-4D97-AF65-F5344CB8AC3E}">
        <p14:creationId xmlns:p14="http://schemas.microsoft.com/office/powerpoint/2010/main" val="377357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Milwaukee Voucher Evaluation </a:t>
            </a:r>
            <a:br>
              <a:rPr lang="en-US" dirty="0" smtClean="0"/>
            </a:br>
            <a:r>
              <a:rPr lang="en-US" dirty="0" smtClean="0"/>
              <a:t>Recent Years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Milwaukee evaluation by </a:t>
            </a:r>
            <a:r>
              <a:rPr lang="en-US" dirty="0" err="1" smtClean="0"/>
              <a:t>Woff</a:t>
            </a:r>
            <a:r>
              <a:rPr lang="en-US" dirty="0" smtClean="0"/>
              <a:t>, et al. (2008) uses matching.</a:t>
            </a:r>
          </a:p>
          <a:p>
            <a:pPr marL="0" indent="0">
              <a:buNone/>
            </a:pPr>
            <a:r>
              <a:rPr lang="en-US" dirty="0" smtClean="0"/>
              <a:t>In </a:t>
            </a:r>
            <a:r>
              <a:rPr lang="en-US" dirty="0"/>
              <a:t>fall 2006, </a:t>
            </a:r>
            <a:r>
              <a:rPr lang="en-US" dirty="0" smtClean="0"/>
              <a:t>each of 1,926 randomly selected voucher </a:t>
            </a:r>
            <a:r>
              <a:rPr lang="en-US" dirty="0"/>
              <a:t>participants in grades 3–8 </a:t>
            </a:r>
            <a:r>
              <a:rPr lang="en-US" dirty="0" smtClean="0"/>
              <a:t>were matched with comparison </a:t>
            </a:r>
            <a:r>
              <a:rPr lang="en-US" dirty="0"/>
              <a:t>students from Milwaukee Public </a:t>
            </a:r>
            <a:r>
              <a:rPr lang="en-US" dirty="0" smtClean="0"/>
              <a:t>Schools. </a:t>
            </a:r>
            <a:endParaRPr lang="en-US" dirty="0"/>
          </a:p>
          <a:p>
            <a:pPr marL="0" indent="0">
              <a:buNone/>
            </a:pPr>
            <a:r>
              <a:rPr lang="en-US" dirty="0" smtClean="0"/>
              <a:t>Matching was done as follows. For each voucher student:</a:t>
            </a:r>
            <a:endParaRPr lang="en-US" dirty="0"/>
          </a:p>
          <a:p>
            <a:r>
              <a:rPr lang="en-US" dirty="0" smtClean="0"/>
              <a:t>MPS students were chosen who were within the same grade and census tract and within </a:t>
            </a:r>
            <a:r>
              <a:rPr lang="en-US" dirty="0"/>
              <a:t>the same 5 percentile bandwidth of baseline test scores on Wisconsin </a:t>
            </a:r>
            <a:r>
              <a:rPr lang="en-US" dirty="0" smtClean="0"/>
              <a:t>standardized </a:t>
            </a:r>
            <a:r>
              <a:rPr lang="en-US" dirty="0"/>
              <a:t>exam.</a:t>
            </a:r>
          </a:p>
          <a:p>
            <a:r>
              <a:rPr lang="en-US" dirty="0"/>
              <a:t>If </a:t>
            </a:r>
            <a:r>
              <a:rPr lang="en-US" dirty="0" smtClean="0"/>
              <a:t>there was more that one such MPS, an MPS student with the closest propensity </a:t>
            </a:r>
            <a:r>
              <a:rPr lang="en-US" dirty="0"/>
              <a:t>scores </a:t>
            </a:r>
            <a:r>
              <a:rPr lang="en-US" dirty="0" smtClean="0"/>
              <a:t>to the voucher student was chosen.</a:t>
            </a:r>
          </a:p>
          <a:p>
            <a:r>
              <a:rPr lang="en-US" dirty="0" smtClean="0"/>
              <a:t>Propensity score was estimated using </a:t>
            </a:r>
            <a:r>
              <a:rPr lang="en-US" dirty="0"/>
              <a:t>mean of math and reading baseline test scores, gender, race and an indicator for students with English Language Learning (ELL) status. </a:t>
            </a:r>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57</a:t>
            </a:fld>
            <a:endParaRPr lang="en-US">
              <a:solidFill>
                <a:prstClr val="white">
                  <a:tint val="75000"/>
                </a:prstClr>
              </a:solidFill>
            </a:endParaRPr>
          </a:p>
        </p:txBody>
      </p:sp>
    </p:spTree>
    <p:extLst>
      <p:ext uri="{BB962C8B-B14F-4D97-AF65-F5344CB8AC3E}">
        <p14:creationId xmlns:p14="http://schemas.microsoft.com/office/powerpoint/2010/main" val="374218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Effectiveness of Milwaukee Voucher Schools</a:t>
            </a:r>
            <a:endParaRPr lang="en-US" dirty="0"/>
          </a:p>
        </p:txBody>
      </p:sp>
      <p:sp>
        <p:nvSpPr>
          <p:cNvPr id="3" name="Content Placeholder 2"/>
          <p:cNvSpPr>
            <a:spLocks noGrp="1"/>
          </p:cNvSpPr>
          <p:nvPr>
            <p:ph idx="1"/>
          </p:nvPr>
        </p:nvSpPr>
        <p:spPr/>
        <p:txBody>
          <a:bodyPr/>
          <a:lstStyle/>
          <a:p>
            <a:r>
              <a:rPr lang="en-US" dirty="0" smtClean="0"/>
              <a:t>Using matched sample as described on previous slide, Witte, et. al. (2012</a:t>
            </a:r>
            <a:r>
              <a:rPr lang="en-US" dirty="0"/>
              <a:t>) </a:t>
            </a:r>
            <a:r>
              <a:rPr lang="en-US" dirty="0" smtClean="0"/>
              <a:t>find:</a:t>
            </a:r>
            <a:endParaRPr lang="en-US" dirty="0"/>
          </a:p>
          <a:p>
            <a:pPr lvl="1"/>
            <a:r>
              <a:rPr lang="en-US" dirty="0"/>
              <a:t>Little if any effects </a:t>
            </a:r>
            <a:r>
              <a:rPr lang="en-US" dirty="0" smtClean="0"/>
              <a:t>of voucher schools on </a:t>
            </a:r>
            <a:r>
              <a:rPr lang="en-US" dirty="0"/>
              <a:t>achievement. </a:t>
            </a:r>
          </a:p>
          <a:p>
            <a:pPr lvl="1"/>
            <a:r>
              <a:rPr lang="en-US" dirty="0"/>
              <a:t>Some recent evidence of positive effects </a:t>
            </a:r>
            <a:r>
              <a:rPr lang="en-US" dirty="0" smtClean="0"/>
              <a:t>of voucher schools on </a:t>
            </a:r>
            <a:r>
              <a:rPr lang="en-US" dirty="0"/>
              <a:t>years of school completed.</a:t>
            </a:r>
          </a:p>
          <a:p>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58</a:t>
            </a:fld>
            <a:endParaRPr lang="en-US">
              <a:solidFill>
                <a:prstClr val="white">
                  <a:tint val="75000"/>
                </a:prstClr>
              </a:solidFill>
            </a:endParaRPr>
          </a:p>
        </p:txBody>
      </p:sp>
    </p:spTree>
    <p:extLst>
      <p:ext uri="{BB962C8B-B14F-4D97-AF65-F5344CB8AC3E}">
        <p14:creationId xmlns:p14="http://schemas.microsoft.com/office/powerpoint/2010/main" val="30602118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Cream Skimming Milwaukee</a:t>
            </a:r>
            <a:endParaRPr lang="en-US" dirty="0"/>
          </a:p>
        </p:txBody>
      </p:sp>
      <p:sp>
        <p:nvSpPr>
          <p:cNvPr id="3" name="Content Placeholder 2"/>
          <p:cNvSpPr>
            <a:spLocks noGrp="1"/>
          </p:cNvSpPr>
          <p:nvPr>
            <p:ph idx="1"/>
          </p:nvPr>
        </p:nvSpPr>
        <p:spPr/>
        <p:txBody>
          <a:bodyPr>
            <a:noAutofit/>
          </a:bodyPr>
          <a:lstStyle/>
          <a:p>
            <a:pPr marL="0" indent="0">
              <a:buNone/>
            </a:pPr>
            <a:r>
              <a:rPr lang="en-US" sz="1900" dirty="0" smtClean="0"/>
              <a:t>The income eligibility limit coupled with requirement that over-subscribed private schools select by lottery reduces potential for for cream skimming. In 2006:</a:t>
            </a:r>
          </a:p>
          <a:p>
            <a:r>
              <a:rPr lang="en-US" sz="1900" dirty="0" smtClean="0"/>
              <a:t>Compared to population of Milwaukee students, voucher </a:t>
            </a:r>
            <a:r>
              <a:rPr lang="en-US" sz="1900" dirty="0"/>
              <a:t>students </a:t>
            </a:r>
            <a:r>
              <a:rPr lang="en-US" sz="1900" dirty="0" smtClean="0"/>
              <a:t>were </a:t>
            </a:r>
            <a:r>
              <a:rPr lang="en-US" sz="1900" dirty="0"/>
              <a:t>more likely to </a:t>
            </a:r>
            <a:r>
              <a:rPr lang="en-US" sz="1900" dirty="0" smtClean="0"/>
              <a:t>be </a:t>
            </a:r>
            <a:r>
              <a:rPr lang="en-US" sz="1900" dirty="0"/>
              <a:t>black or Hispanic, English language learners, </a:t>
            </a:r>
            <a:r>
              <a:rPr lang="en-US" sz="1900" dirty="0" smtClean="0"/>
              <a:t>and female. </a:t>
            </a:r>
          </a:p>
          <a:p>
            <a:r>
              <a:rPr lang="en-US" sz="1900" dirty="0" smtClean="0"/>
              <a:t>Voucher recipients also had a higher rate of attending religious services (Fleming, et. al., 2013).</a:t>
            </a:r>
          </a:p>
          <a:p>
            <a:pPr marL="0" indent="0">
              <a:buNone/>
            </a:pPr>
            <a:r>
              <a:rPr lang="en-US" sz="1900" dirty="0" smtClean="0"/>
              <a:t>Scope for cream skimming in the future may be greater because of two recent changes:</a:t>
            </a:r>
          </a:p>
          <a:p>
            <a:r>
              <a:rPr lang="en-US" sz="1900" dirty="0" smtClean="0"/>
              <a:t>Increase of </a:t>
            </a:r>
            <a:r>
              <a:rPr lang="en-US" sz="1900" dirty="0"/>
              <a:t>income eligibility limit to 300% of  </a:t>
            </a:r>
            <a:r>
              <a:rPr lang="en-US" sz="1900" dirty="0" smtClean="0"/>
              <a:t>poverty level .</a:t>
            </a:r>
          </a:p>
          <a:p>
            <a:r>
              <a:rPr lang="en-US" sz="1900" dirty="0" smtClean="0"/>
              <a:t>Voucher schools can charge </a:t>
            </a:r>
            <a:r>
              <a:rPr lang="en-US" sz="1900" dirty="0"/>
              <a:t>a</a:t>
            </a:r>
            <a:r>
              <a:rPr lang="en-US" sz="1900" dirty="0" smtClean="0"/>
              <a:t> </a:t>
            </a:r>
            <a:r>
              <a:rPr lang="en-US" sz="1900" dirty="0"/>
              <a:t>tuition premium for high </a:t>
            </a:r>
            <a:r>
              <a:rPr lang="en-US" sz="1900" dirty="0" smtClean="0"/>
              <a:t>school students above </a:t>
            </a:r>
            <a:r>
              <a:rPr lang="en-US" sz="1900" dirty="0"/>
              <a:t>220% </a:t>
            </a:r>
            <a:r>
              <a:rPr lang="en-US" sz="1900" dirty="0" smtClean="0"/>
              <a:t>of the </a:t>
            </a:r>
            <a:r>
              <a:rPr lang="en-US" sz="1900" dirty="0"/>
              <a:t>poverty limit</a:t>
            </a:r>
            <a:r>
              <a:rPr lang="en-US" sz="1900" dirty="0" smtClean="0"/>
              <a:t>.</a:t>
            </a:r>
          </a:p>
          <a:p>
            <a:r>
              <a:rPr lang="en-US" sz="1900" dirty="0" smtClean="0"/>
              <a:t>Howard Fuller (2011), former Milwaukee School Superintendent and advocate of the Milwaukee voucher program, supported the 300% limit as advancing the objective of serving low-income families, while strenuously objecting to fully eliminating the eligibility income limit.</a:t>
            </a:r>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59</a:t>
            </a:fld>
            <a:endParaRPr lang="en-US">
              <a:solidFill>
                <a:prstClr val="white">
                  <a:tint val="75000"/>
                </a:prstClr>
              </a:solidFill>
            </a:endParaRPr>
          </a:p>
        </p:txBody>
      </p:sp>
    </p:spTree>
    <p:extLst>
      <p:ext uri="{BB962C8B-B14F-4D97-AF65-F5344CB8AC3E}">
        <p14:creationId xmlns:p14="http://schemas.microsoft.com/office/powerpoint/2010/main" val="12926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Presentation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1. School finance and charter schools</a:t>
            </a:r>
          </a:p>
          <a:p>
            <a:r>
              <a:rPr lang="en-US" dirty="0" smtClean="0"/>
              <a:t>What is a charter school?</a:t>
            </a:r>
          </a:p>
          <a:p>
            <a:r>
              <a:rPr lang="en-US" dirty="0" smtClean="0"/>
              <a:t>Where do charter schools locate and whom do they serve?</a:t>
            </a:r>
          </a:p>
          <a:p>
            <a:r>
              <a:rPr lang="en-US" dirty="0" smtClean="0"/>
              <a:t>How does competition influence charter school location and clientele?</a:t>
            </a:r>
          </a:p>
          <a:p>
            <a:r>
              <a:rPr lang="en-US" dirty="0" smtClean="0"/>
              <a:t>Are charter schools more effective than traditional public schools?</a:t>
            </a:r>
          </a:p>
          <a:p>
            <a:r>
              <a:rPr lang="en-US" dirty="0" smtClean="0"/>
              <a:t>How does charter entry impact traditional public schools?</a:t>
            </a:r>
          </a:p>
        </p:txBody>
      </p:sp>
      <p:sp>
        <p:nvSpPr>
          <p:cNvPr id="4" name="TextBox 3"/>
          <p:cNvSpPr txBox="1"/>
          <p:nvPr/>
        </p:nvSpPr>
        <p:spPr>
          <a:xfrm>
            <a:off x="3505200" y="5997918"/>
            <a:ext cx="5358326" cy="461665"/>
          </a:xfrm>
          <a:prstGeom prst="rect">
            <a:avLst/>
          </a:prstGeom>
          <a:noFill/>
        </p:spPr>
        <p:txBody>
          <a:bodyPr wrap="none" rtlCol="0">
            <a:spAutoFit/>
          </a:bodyPr>
          <a:lstStyle/>
          <a:p>
            <a:r>
              <a:rPr lang="en-US" sz="2400" b="1" dirty="0" smtClean="0">
                <a:solidFill>
                  <a:srgbClr val="C00000"/>
                </a:solidFill>
                <a:hlinkClick r:id="rId2" action="ppaction://hlinksldjump"/>
              </a:rPr>
              <a:t>Click Here to Return to Table of Contents</a:t>
            </a:r>
            <a:endParaRPr lang="en-US" sz="2400" b="1" dirty="0">
              <a:solidFill>
                <a:srgbClr val="C00000"/>
              </a:solidFill>
            </a:endParaRPr>
          </a:p>
        </p:txBody>
      </p:sp>
      <p:sp>
        <p:nvSpPr>
          <p:cNvPr id="5" name="Slide Number Placeholder 4"/>
          <p:cNvSpPr>
            <a:spLocks noGrp="1"/>
          </p:cNvSpPr>
          <p:nvPr>
            <p:ph type="sldNum" sz="quarter" idx="12"/>
          </p:nvPr>
        </p:nvSpPr>
        <p:spPr/>
        <p:txBody>
          <a:bodyPr/>
          <a:lstStyle/>
          <a:p>
            <a:fld id="{A896A80F-E5AD-466E-B87D-D078016882AB}" type="slidenum">
              <a:rPr lang="en-US" smtClean="0">
                <a:solidFill>
                  <a:prstClr val="white">
                    <a:tint val="75000"/>
                  </a:prstClr>
                </a:solidFill>
              </a:rPr>
              <a:pPr/>
              <a:t>6</a:t>
            </a:fld>
            <a:endParaRPr lang="en-US">
              <a:solidFill>
                <a:prstClr val="white">
                  <a:tint val="75000"/>
                </a:prstClr>
              </a:solidFill>
            </a:endParaRPr>
          </a:p>
        </p:txBody>
      </p:sp>
    </p:spTree>
    <p:extLst>
      <p:ext uri="{BB962C8B-B14F-4D97-AF65-F5344CB8AC3E}">
        <p14:creationId xmlns:p14="http://schemas.microsoft.com/office/powerpoint/2010/main" val="268948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Household Location in Milwaukee Metro Area</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err="1"/>
              <a:t>Nechyba</a:t>
            </a:r>
            <a:r>
              <a:rPr lang="en-US" dirty="0"/>
              <a:t> </a:t>
            </a:r>
            <a:r>
              <a:rPr lang="en-US" i="1" dirty="0" smtClean="0"/>
              <a:t>(AER</a:t>
            </a:r>
            <a:r>
              <a:rPr lang="en-US" dirty="0" smtClean="0"/>
              <a:t>, 2000</a:t>
            </a:r>
            <a:r>
              <a:rPr lang="en-US" i="1" dirty="0" smtClean="0"/>
              <a:t>)</a:t>
            </a:r>
            <a:r>
              <a:rPr lang="en-US" dirty="0" smtClean="0"/>
              <a:t> </a:t>
            </a:r>
            <a:r>
              <a:rPr lang="en-US" dirty="0"/>
              <a:t>and Ferreyra </a:t>
            </a:r>
            <a:r>
              <a:rPr lang="en-US" i="1" dirty="0" smtClean="0"/>
              <a:t>(AER</a:t>
            </a:r>
            <a:r>
              <a:rPr lang="en-US" dirty="0" smtClean="0"/>
              <a:t>, 2007</a:t>
            </a:r>
            <a:r>
              <a:rPr lang="en-US" i="1" dirty="0" smtClean="0"/>
              <a:t>)</a:t>
            </a:r>
            <a:r>
              <a:rPr lang="en-US" dirty="0" smtClean="0"/>
              <a:t> emphasize the potential </a:t>
            </a:r>
            <a:r>
              <a:rPr lang="en-US" dirty="0"/>
              <a:t>for vouchers to impact household location. </a:t>
            </a:r>
          </a:p>
          <a:p>
            <a:r>
              <a:rPr lang="en-US" dirty="0" smtClean="0"/>
              <a:t>The higher income eligibility limit and </a:t>
            </a:r>
            <a:r>
              <a:rPr lang="en-US" dirty="0"/>
              <a:t>permission </a:t>
            </a:r>
            <a:r>
              <a:rPr lang="en-US" dirty="0" smtClean="0"/>
              <a:t>for private schools to </a:t>
            </a:r>
            <a:r>
              <a:rPr lang="en-US" dirty="0"/>
              <a:t>“top up” tuition may induce higher income </a:t>
            </a:r>
            <a:r>
              <a:rPr lang="en-US" dirty="0" smtClean="0"/>
              <a:t>suburban households </a:t>
            </a:r>
            <a:r>
              <a:rPr lang="en-US" dirty="0"/>
              <a:t>to </a:t>
            </a:r>
            <a:r>
              <a:rPr lang="en-US" dirty="0" smtClean="0"/>
              <a:t>relocate to city of Milwaukee.</a:t>
            </a:r>
          </a:p>
          <a:p>
            <a:r>
              <a:rPr lang="en-US" dirty="0" smtClean="0"/>
              <a:t>This might benefit the city by increasing the tax base, but renters might face higher rental prices.</a:t>
            </a:r>
          </a:p>
          <a:p>
            <a:r>
              <a:rPr lang="en-US" dirty="0" smtClean="0"/>
              <a:t>Research has not yet studied the extent of these relocation effects.</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60</a:t>
            </a:fld>
            <a:endParaRPr lang="en-US">
              <a:solidFill>
                <a:prstClr val="white">
                  <a:tint val="75000"/>
                </a:prstClr>
              </a:solidFill>
            </a:endParaRPr>
          </a:p>
        </p:txBody>
      </p:sp>
    </p:spTree>
    <p:extLst>
      <p:ext uri="{BB962C8B-B14F-4D97-AF65-F5344CB8AC3E}">
        <p14:creationId xmlns:p14="http://schemas.microsoft.com/office/powerpoint/2010/main" val="46945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US Voucher Programs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Carefully designed publicly funded (Washington DC) and privately funded (New York City) voucher experiments have been conducted to exploit randomization:</a:t>
            </a:r>
          </a:p>
          <a:p>
            <a:r>
              <a:rPr lang="en-US" dirty="0" smtClean="0"/>
              <a:t>Results vary, but overall little effect found for achievement.</a:t>
            </a:r>
          </a:p>
          <a:p>
            <a:pPr marL="0" indent="0">
              <a:buNone/>
            </a:pPr>
            <a:r>
              <a:rPr lang="en-US" dirty="0" smtClean="0"/>
              <a:t>Two recent studies look at other outcomes</a:t>
            </a:r>
          </a:p>
          <a:p>
            <a:r>
              <a:rPr lang="en-US" dirty="0"/>
              <a:t>The Washington DC </a:t>
            </a:r>
            <a:r>
              <a:rPr lang="en-US" dirty="0" smtClean="0"/>
              <a:t>voucher had  </a:t>
            </a:r>
            <a:r>
              <a:rPr lang="en-US" dirty="0"/>
              <a:t>significant, large effects on high school </a:t>
            </a:r>
            <a:r>
              <a:rPr lang="en-US" dirty="0" smtClean="0"/>
              <a:t>completion (Wolf et al, 2010).</a:t>
            </a:r>
            <a:endParaRPr lang="en-US" dirty="0"/>
          </a:p>
          <a:p>
            <a:r>
              <a:rPr lang="en-US" dirty="0" smtClean="0"/>
              <a:t>The privately funded New York City voucher experiment had significant large effects on college enrollment for African American students (</a:t>
            </a:r>
            <a:r>
              <a:rPr lang="en-US" dirty="0" err="1" smtClean="0"/>
              <a:t>Chingos</a:t>
            </a:r>
            <a:r>
              <a:rPr lang="en-US" dirty="0" smtClean="0"/>
              <a:t> </a:t>
            </a:r>
            <a:r>
              <a:rPr lang="en-US" dirty="0"/>
              <a:t>and </a:t>
            </a:r>
            <a:r>
              <a:rPr lang="en-US" dirty="0" smtClean="0"/>
              <a:t>Peterson, 2012).</a:t>
            </a:r>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61</a:t>
            </a:fld>
            <a:endParaRPr lang="en-US">
              <a:solidFill>
                <a:prstClr val="white">
                  <a:tint val="75000"/>
                </a:prstClr>
              </a:solidFill>
            </a:endParaRPr>
          </a:p>
        </p:txBody>
      </p:sp>
    </p:spTree>
    <p:extLst>
      <p:ext uri="{BB962C8B-B14F-4D97-AF65-F5344CB8AC3E}">
        <p14:creationId xmlns:p14="http://schemas.microsoft.com/office/powerpoint/2010/main" val="235839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Voucher Impacts on Public School Achievement</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Identification problems are challenging. Hoxby (2003) measured </a:t>
            </a:r>
            <a:r>
              <a:rPr lang="en-US" dirty="0"/>
              <a:t>the intensity of </a:t>
            </a:r>
            <a:r>
              <a:rPr lang="en-US" dirty="0" smtClean="0"/>
              <a:t>voucher treatment </a:t>
            </a:r>
            <a:r>
              <a:rPr lang="en-US" dirty="0"/>
              <a:t>of a </a:t>
            </a:r>
            <a:r>
              <a:rPr lang="en-US" dirty="0" smtClean="0"/>
              <a:t>Milwaukee public school </a:t>
            </a:r>
            <a:r>
              <a:rPr lang="en-US" dirty="0"/>
              <a:t>using the proportion of students in the school </a:t>
            </a:r>
            <a:r>
              <a:rPr lang="en-US" dirty="0" smtClean="0"/>
              <a:t>eligible </a:t>
            </a:r>
            <a:r>
              <a:rPr lang="en-US" dirty="0"/>
              <a:t>for </a:t>
            </a:r>
            <a:r>
              <a:rPr lang="en-US" dirty="0" smtClean="0"/>
              <a:t>vouchers</a:t>
            </a:r>
            <a:r>
              <a:rPr lang="en-US" dirty="0"/>
              <a:t>:</a:t>
            </a:r>
            <a:endParaRPr lang="en-US" dirty="0" smtClean="0"/>
          </a:p>
          <a:p>
            <a:r>
              <a:rPr lang="en-US" dirty="0" smtClean="0"/>
              <a:t>This </a:t>
            </a:r>
            <a:r>
              <a:rPr lang="en-US" dirty="0"/>
              <a:t>measure </a:t>
            </a:r>
            <a:r>
              <a:rPr lang="en-US" dirty="0" smtClean="0"/>
              <a:t>varies because </a:t>
            </a:r>
            <a:r>
              <a:rPr lang="en-US" dirty="0"/>
              <a:t>eligibility for a voucher is dependent on students’ income. </a:t>
            </a:r>
            <a:endParaRPr lang="en-US" dirty="0" smtClean="0"/>
          </a:p>
          <a:p>
            <a:r>
              <a:rPr lang="en-US" dirty="0" smtClean="0"/>
              <a:t>Schools </a:t>
            </a:r>
            <a:r>
              <a:rPr lang="en-US" dirty="0"/>
              <a:t>with a higher proportion of </a:t>
            </a:r>
            <a:r>
              <a:rPr lang="en-US" dirty="0" smtClean="0"/>
              <a:t>poor students </a:t>
            </a:r>
            <a:r>
              <a:rPr lang="en-US" dirty="0"/>
              <a:t>receive more intensive treatment. </a:t>
            </a:r>
            <a:endParaRPr lang="en-US" dirty="0" smtClean="0"/>
          </a:p>
          <a:p>
            <a:r>
              <a:rPr lang="en-US" dirty="0" smtClean="0"/>
              <a:t>Schools </a:t>
            </a:r>
            <a:r>
              <a:rPr lang="en-US" dirty="0"/>
              <a:t>with a low proportion of poor students serve as </a:t>
            </a:r>
            <a:r>
              <a:rPr lang="en-US" dirty="0" smtClean="0"/>
              <a:t>the control </a:t>
            </a:r>
            <a:r>
              <a:rPr lang="en-US" dirty="0"/>
              <a:t>group. </a:t>
            </a:r>
            <a:endParaRPr lang="en-US" dirty="0" smtClean="0"/>
          </a:p>
          <a:p>
            <a:pPr marL="0" indent="0">
              <a:buNone/>
            </a:pPr>
            <a:r>
              <a:rPr lang="en-US" dirty="0" smtClean="0"/>
              <a:t>As </a:t>
            </a:r>
            <a:r>
              <a:rPr lang="en-US" dirty="0"/>
              <a:t>an additional control, Hoxby chooses a set of low income public schools outside of Milwaukee. </a:t>
            </a:r>
            <a:endParaRPr lang="en-US" dirty="0" smtClean="0"/>
          </a:p>
          <a:p>
            <a:pPr marL="0" indent="0">
              <a:buNone/>
            </a:pPr>
            <a:endParaRPr lang="en-US" dirty="0" smtClean="0"/>
          </a:p>
          <a:p>
            <a:pPr marL="0" indent="0">
              <a:buNone/>
            </a:pPr>
            <a:r>
              <a:rPr lang="en-US" dirty="0" smtClean="0"/>
              <a:t>She finds </a:t>
            </a:r>
            <a:r>
              <a:rPr lang="en-US" dirty="0"/>
              <a:t>that more intensively treated public schools have higher rates of productivity growth (measured as achievement on </a:t>
            </a:r>
            <a:r>
              <a:rPr lang="en-US" dirty="0" smtClean="0"/>
              <a:t>a standardized </a:t>
            </a:r>
            <a:r>
              <a:rPr lang="en-US" dirty="0"/>
              <a:t>exam relative to expenditure).</a:t>
            </a:r>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62</a:t>
            </a:fld>
            <a:endParaRPr lang="en-US">
              <a:solidFill>
                <a:prstClr val="white">
                  <a:tint val="75000"/>
                </a:prstClr>
              </a:solidFill>
            </a:endParaRPr>
          </a:p>
        </p:txBody>
      </p:sp>
    </p:spTree>
    <p:extLst>
      <p:ext uri="{BB962C8B-B14F-4D97-AF65-F5344CB8AC3E}">
        <p14:creationId xmlns:p14="http://schemas.microsoft.com/office/powerpoint/2010/main" val="153734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Voucher Impacts on Public Schools Cont’d</a:t>
            </a:r>
            <a:endParaRPr lang="en-US" sz="3400"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Chakrabarti </a:t>
            </a:r>
            <a:r>
              <a:rPr lang="en-US" dirty="0" smtClean="0"/>
              <a:t>(</a:t>
            </a:r>
            <a:r>
              <a:rPr lang="en-US" dirty="0" err="1" smtClean="0"/>
              <a:t>JPubE</a:t>
            </a:r>
            <a:r>
              <a:rPr lang="en-US" dirty="0" smtClean="0"/>
              <a:t>, 2008</a:t>
            </a:r>
            <a:r>
              <a:rPr lang="en-US" dirty="0"/>
              <a:t>) builds </a:t>
            </a:r>
            <a:r>
              <a:rPr lang="en-US" dirty="0" smtClean="0"/>
              <a:t>on </a:t>
            </a:r>
            <a:r>
              <a:rPr lang="en-US" dirty="0"/>
              <a:t>Hoxby’s </a:t>
            </a:r>
            <a:r>
              <a:rPr lang="en-US" dirty="0" smtClean="0"/>
              <a:t>approach exploiting expansion of Milwaukee voucher eligibility in 1998 (increase in income eligibility limit and eligibility of religious schools). </a:t>
            </a:r>
          </a:p>
          <a:p>
            <a:pPr marL="0" indent="0">
              <a:buNone/>
            </a:pPr>
            <a:r>
              <a:rPr lang="en-US" dirty="0" smtClean="0"/>
              <a:t>She found: </a:t>
            </a:r>
          </a:p>
          <a:p>
            <a:r>
              <a:rPr lang="en-US" dirty="0" smtClean="0"/>
              <a:t>Little </a:t>
            </a:r>
            <a:r>
              <a:rPr lang="en-US" dirty="0"/>
              <a:t>evidence that </a:t>
            </a:r>
            <a:r>
              <a:rPr lang="en-US" dirty="0" smtClean="0"/>
              <a:t>voucher </a:t>
            </a:r>
            <a:r>
              <a:rPr lang="en-US" dirty="0"/>
              <a:t>program </a:t>
            </a:r>
            <a:r>
              <a:rPr lang="en-US" dirty="0" smtClean="0"/>
              <a:t>affected public schools prior to 1998.</a:t>
            </a:r>
            <a:endParaRPr lang="en-US" dirty="0"/>
          </a:p>
          <a:p>
            <a:r>
              <a:rPr lang="en-US" dirty="0" smtClean="0"/>
              <a:t>For 1998-2002, voucher threats induced:</a:t>
            </a:r>
          </a:p>
          <a:p>
            <a:pPr lvl="1"/>
            <a:r>
              <a:rPr lang="en-US" dirty="0" smtClean="0"/>
              <a:t>Significant </a:t>
            </a:r>
            <a:r>
              <a:rPr lang="en-US" dirty="0"/>
              <a:t>gains in </a:t>
            </a:r>
            <a:r>
              <a:rPr lang="en-US" dirty="0" smtClean="0"/>
              <a:t>reading on </a:t>
            </a:r>
            <a:r>
              <a:rPr lang="en-US" dirty="0"/>
              <a:t>the order </a:t>
            </a:r>
            <a:r>
              <a:rPr lang="en-US" dirty="0" smtClean="0"/>
              <a:t>of 0.15 std. dev.</a:t>
            </a:r>
          </a:p>
          <a:p>
            <a:pPr lvl="1"/>
            <a:r>
              <a:rPr lang="en-US" dirty="0" smtClean="0"/>
              <a:t>Insignificant but generally positive impact on math on order of .1 std. dev.</a:t>
            </a:r>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63</a:t>
            </a:fld>
            <a:endParaRPr lang="en-US">
              <a:solidFill>
                <a:prstClr val="white">
                  <a:tint val="75000"/>
                </a:prstClr>
              </a:solidFill>
            </a:endParaRPr>
          </a:p>
        </p:txBody>
      </p:sp>
    </p:spTree>
    <p:extLst>
      <p:ext uri="{BB962C8B-B14F-4D97-AF65-F5344CB8AC3E}">
        <p14:creationId xmlns:p14="http://schemas.microsoft.com/office/powerpoint/2010/main" val="150491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Voucher Impacts on Public Schools Cont’d</a:t>
            </a:r>
          </a:p>
        </p:txBody>
      </p:sp>
      <p:sp>
        <p:nvSpPr>
          <p:cNvPr id="3" name="Content Placeholder 2"/>
          <p:cNvSpPr>
            <a:spLocks noGrp="1"/>
          </p:cNvSpPr>
          <p:nvPr>
            <p:ph idx="1"/>
          </p:nvPr>
        </p:nvSpPr>
        <p:spPr/>
        <p:txBody>
          <a:bodyPr>
            <a:normAutofit fontScale="85000" lnSpcReduction="10000"/>
          </a:bodyPr>
          <a:lstStyle/>
          <a:p>
            <a:r>
              <a:rPr lang="en-US" dirty="0" smtClean="0"/>
              <a:t>Figlio </a:t>
            </a:r>
            <a:r>
              <a:rPr lang="en-US" dirty="0"/>
              <a:t>and Rouse (2006) </a:t>
            </a:r>
            <a:r>
              <a:rPr lang="en-US" dirty="0" smtClean="0"/>
              <a:t>studied </a:t>
            </a:r>
            <a:r>
              <a:rPr lang="en-US" dirty="0"/>
              <a:t>the effect of the </a:t>
            </a:r>
            <a:r>
              <a:rPr lang="en-US" dirty="0" smtClean="0"/>
              <a:t>Florida School Accountability Program (FSA) using </a:t>
            </a:r>
            <a:r>
              <a:rPr lang="en-US" dirty="0"/>
              <a:t>a difference-in-difference strategy with </a:t>
            </a:r>
            <a:r>
              <a:rPr lang="en-US" dirty="0" smtClean="0"/>
              <a:t>student level data </a:t>
            </a:r>
            <a:r>
              <a:rPr lang="en-US" dirty="0"/>
              <a:t>to estimate whether being designated as a failing school improves subsequent achievement. </a:t>
            </a:r>
            <a:endParaRPr lang="en-US" dirty="0" smtClean="0"/>
          </a:p>
          <a:p>
            <a:r>
              <a:rPr lang="en-US" dirty="0" smtClean="0"/>
              <a:t>For high-stakes tests </a:t>
            </a:r>
            <a:r>
              <a:rPr lang="en-US" dirty="0"/>
              <a:t>they find an increase of 0.25 standard deviations in mathematics. </a:t>
            </a:r>
            <a:endParaRPr lang="en-US" dirty="0" smtClean="0"/>
          </a:p>
          <a:p>
            <a:r>
              <a:rPr lang="en-US" dirty="0" smtClean="0"/>
              <a:t>They </a:t>
            </a:r>
            <a:r>
              <a:rPr lang="en-US" dirty="0"/>
              <a:t>note that they are unable to disentangle </a:t>
            </a:r>
            <a:r>
              <a:rPr lang="en-US" dirty="0" smtClean="0"/>
              <a:t>the two </a:t>
            </a:r>
            <a:r>
              <a:rPr lang="en-US" dirty="0"/>
              <a:t>effects of the FSA </a:t>
            </a:r>
            <a:r>
              <a:rPr lang="en-US" dirty="0" smtClean="0"/>
              <a:t>program: </a:t>
            </a:r>
          </a:p>
          <a:p>
            <a:pPr lvl="1"/>
            <a:r>
              <a:rPr lang="en-US" dirty="0" smtClean="0"/>
              <a:t>Stigma </a:t>
            </a:r>
            <a:r>
              <a:rPr lang="en-US" dirty="0"/>
              <a:t>(designation as a failing school) and </a:t>
            </a:r>
            <a:endParaRPr lang="en-US" dirty="0" smtClean="0"/>
          </a:p>
          <a:p>
            <a:pPr lvl="1"/>
            <a:r>
              <a:rPr lang="en-US" dirty="0" smtClean="0"/>
              <a:t>The school’s students become eligible for voucher.</a:t>
            </a:r>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64</a:t>
            </a:fld>
            <a:endParaRPr lang="en-US">
              <a:solidFill>
                <a:prstClr val="white">
                  <a:tint val="75000"/>
                </a:prstClr>
              </a:solidFill>
            </a:endParaRPr>
          </a:p>
        </p:txBody>
      </p:sp>
    </p:spTree>
    <p:extLst>
      <p:ext uri="{BB962C8B-B14F-4D97-AF65-F5344CB8AC3E}">
        <p14:creationId xmlns:p14="http://schemas.microsoft.com/office/powerpoint/2010/main" val="265876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Voucher Impacts on Public Schools</a:t>
            </a:r>
            <a:endParaRPr lang="en-US" dirty="0"/>
          </a:p>
        </p:txBody>
      </p:sp>
      <p:sp>
        <p:nvSpPr>
          <p:cNvPr id="3" name="Content Placeholder 2"/>
          <p:cNvSpPr>
            <a:spLocks noGrp="1"/>
          </p:cNvSpPr>
          <p:nvPr>
            <p:ph idx="1"/>
          </p:nvPr>
        </p:nvSpPr>
        <p:spPr/>
        <p:txBody>
          <a:bodyPr/>
          <a:lstStyle/>
          <a:p>
            <a:r>
              <a:rPr lang="en-US" dirty="0" smtClean="0"/>
              <a:t>Since 2005, the Milwaukee Public School District has closed 25 schools.</a:t>
            </a:r>
          </a:p>
          <a:p>
            <a:r>
              <a:rPr lang="en-US" dirty="0" smtClean="0"/>
              <a:t>By its assessment, the district still has a great deal of excess capacity.</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65</a:t>
            </a:fld>
            <a:endParaRPr lang="en-US">
              <a:solidFill>
                <a:prstClr val="white">
                  <a:tint val="75000"/>
                </a:prstClr>
              </a:solidFill>
            </a:endParaRPr>
          </a:p>
        </p:txBody>
      </p:sp>
    </p:spTree>
    <p:extLst>
      <p:ext uri="{BB962C8B-B14F-4D97-AF65-F5344CB8AC3E}">
        <p14:creationId xmlns:p14="http://schemas.microsoft.com/office/powerpoint/2010/main" val="22894775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Bottom Line on Voucher Programs</a:t>
            </a:r>
            <a:endParaRPr lang="en-US" dirty="0"/>
          </a:p>
        </p:txBody>
      </p:sp>
      <p:sp>
        <p:nvSpPr>
          <p:cNvPr id="3" name="Content Placeholder 2"/>
          <p:cNvSpPr>
            <a:spLocks noGrp="1"/>
          </p:cNvSpPr>
          <p:nvPr>
            <p:ph idx="1"/>
          </p:nvPr>
        </p:nvSpPr>
        <p:spPr/>
        <p:txBody>
          <a:bodyPr>
            <a:normAutofit fontScale="77500" lnSpcReduction="20000"/>
          </a:bodyPr>
          <a:lstStyle/>
          <a:p>
            <a:r>
              <a:rPr lang="en-US" dirty="0"/>
              <a:t>In contrast to charter school programs, vouchers have not been widely </a:t>
            </a:r>
            <a:r>
              <a:rPr lang="en-US" dirty="0" smtClean="0"/>
              <a:t>adopted in US.</a:t>
            </a:r>
            <a:endParaRPr lang="en-US" dirty="0"/>
          </a:p>
          <a:p>
            <a:r>
              <a:rPr lang="en-US" dirty="0" smtClean="0"/>
              <a:t>Voucher programs have not fared well at the ballet box (e.g. California and Michigan).</a:t>
            </a:r>
          </a:p>
          <a:p>
            <a:r>
              <a:rPr lang="en-US" dirty="0" smtClean="0"/>
              <a:t>Relative </a:t>
            </a:r>
            <a:r>
              <a:rPr lang="en-US" dirty="0"/>
              <a:t>to hopes of advocates, vouchers have not proven </a:t>
            </a:r>
            <a:r>
              <a:rPr lang="en-US" dirty="0" smtClean="0"/>
              <a:t>to have a transformative effect on school performance.</a:t>
            </a:r>
            <a:endParaRPr lang="en-US" dirty="0"/>
          </a:p>
          <a:p>
            <a:r>
              <a:rPr lang="en-US" dirty="0" smtClean="0"/>
              <a:t>There is little evidence that voucher programs improve educational achievement of voucher recipients.</a:t>
            </a:r>
          </a:p>
          <a:p>
            <a:r>
              <a:rPr lang="en-US" dirty="0" smtClean="0"/>
              <a:t>On the positive side, recent evidence suggests that voucher programs may improve high school completion and college enrollment.</a:t>
            </a:r>
          </a:p>
          <a:p>
            <a:r>
              <a:rPr lang="en-US" dirty="0" smtClean="0"/>
              <a:t>There is some evidence that voucher threats prompt improvement of threatened public schools.</a:t>
            </a:r>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66</a:t>
            </a:fld>
            <a:endParaRPr lang="en-US">
              <a:solidFill>
                <a:prstClr val="white">
                  <a:tint val="75000"/>
                </a:prstClr>
              </a:solidFill>
            </a:endParaRPr>
          </a:p>
        </p:txBody>
      </p:sp>
    </p:spTree>
    <p:extLst>
      <p:ext uri="{BB962C8B-B14F-4D97-AF65-F5344CB8AC3E}">
        <p14:creationId xmlns:p14="http://schemas.microsoft.com/office/powerpoint/2010/main" val="331240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1143000"/>
          </a:xfrm>
        </p:spPr>
        <p:txBody>
          <a:bodyPr>
            <a:noAutofit/>
          </a:bodyPr>
          <a:lstStyle/>
          <a:p>
            <a:r>
              <a:rPr lang="en-US" sz="3600" dirty="0" smtClean="0"/>
              <a:t>3. Education Finance and Public School Choice</a:t>
            </a:r>
            <a:endParaRPr lang="en-US" sz="3600" dirty="0"/>
          </a:p>
        </p:txBody>
      </p:sp>
      <p:sp>
        <p:nvSpPr>
          <p:cNvPr id="3" name="Content Placeholder 2"/>
          <p:cNvSpPr>
            <a:spLocks noGrp="1"/>
          </p:cNvSpPr>
          <p:nvPr>
            <p:ph idx="1"/>
          </p:nvPr>
        </p:nvSpPr>
        <p:spPr>
          <a:xfrm>
            <a:off x="457200" y="1600200"/>
            <a:ext cx="8458200" cy="4525963"/>
          </a:xfrm>
        </p:spPr>
        <p:txBody>
          <a:bodyPr/>
          <a:lstStyle/>
          <a:p>
            <a:pPr marL="0" indent="0">
              <a:buNone/>
            </a:pPr>
            <a:r>
              <a:rPr lang="en-US" dirty="0"/>
              <a:t>What is the status of expenditure equalization efforts?</a:t>
            </a:r>
          </a:p>
          <a:p>
            <a:pPr marL="0" indent="0">
              <a:buNone/>
            </a:pPr>
            <a:r>
              <a:rPr lang="en-US" dirty="0" smtClean="0"/>
              <a:t>Metropolitan </a:t>
            </a:r>
            <a:r>
              <a:rPr lang="en-US" dirty="0"/>
              <a:t>Fiscal </a:t>
            </a:r>
            <a:r>
              <a:rPr lang="en-US" dirty="0" smtClean="0"/>
              <a:t>and Political Decentralization </a:t>
            </a:r>
            <a:endParaRPr lang="en-US" dirty="0"/>
          </a:p>
          <a:p>
            <a:r>
              <a:rPr lang="en-US" dirty="0"/>
              <a:t>Do we observe “Tiebout sorting”?</a:t>
            </a:r>
          </a:p>
          <a:p>
            <a:r>
              <a:rPr lang="en-US" dirty="0"/>
              <a:t>Is Tiebout sorting efficient?</a:t>
            </a:r>
          </a:p>
          <a:p>
            <a:pPr marL="0" indent="0">
              <a:buNone/>
            </a:pPr>
            <a:r>
              <a:rPr lang="en-US" dirty="0" smtClean="0"/>
              <a:t>What </a:t>
            </a:r>
            <a:r>
              <a:rPr lang="en-US" dirty="0"/>
              <a:t>are equity-efficiency tradeoffs in expenditure equalization</a:t>
            </a:r>
            <a:r>
              <a:rPr lang="en-US" dirty="0" smtClean="0"/>
              <a:t>?</a:t>
            </a:r>
            <a:endParaRPr lang="en-US" dirty="0"/>
          </a:p>
        </p:txBody>
      </p:sp>
      <p:sp>
        <p:nvSpPr>
          <p:cNvPr id="4" name="TextBox 3"/>
          <p:cNvSpPr txBox="1"/>
          <p:nvPr/>
        </p:nvSpPr>
        <p:spPr>
          <a:xfrm>
            <a:off x="3505200" y="5997918"/>
            <a:ext cx="5358326" cy="461665"/>
          </a:xfrm>
          <a:prstGeom prst="rect">
            <a:avLst/>
          </a:prstGeom>
          <a:noFill/>
        </p:spPr>
        <p:txBody>
          <a:bodyPr wrap="none" rtlCol="0">
            <a:spAutoFit/>
          </a:bodyPr>
          <a:lstStyle/>
          <a:p>
            <a:r>
              <a:rPr lang="en-US" sz="2400" b="1" dirty="0" smtClean="0">
                <a:solidFill>
                  <a:srgbClr val="C00000"/>
                </a:solidFill>
                <a:hlinkClick r:id="rId2" action="ppaction://hlinksldjump"/>
              </a:rPr>
              <a:t>Click Here to Return to Table of Contents</a:t>
            </a:r>
            <a:endParaRPr lang="en-US" sz="2400" b="1" dirty="0">
              <a:solidFill>
                <a:srgbClr val="C00000"/>
              </a:solidFill>
            </a:endParaRPr>
          </a:p>
        </p:txBody>
      </p:sp>
      <p:sp>
        <p:nvSpPr>
          <p:cNvPr id="5" name="Slide Number Placeholder 4"/>
          <p:cNvSpPr>
            <a:spLocks noGrp="1"/>
          </p:cNvSpPr>
          <p:nvPr>
            <p:ph type="sldNum" sz="quarter" idx="12"/>
          </p:nvPr>
        </p:nvSpPr>
        <p:spPr/>
        <p:txBody>
          <a:bodyPr/>
          <a:lstStyle/>
          <a:p>
            <a:fld id="{A896A80F-E5AD-466E-B87D-D078016882AB}" type="slidenum">
              <a:rPr lang="en-US" smtClean="0">
                <a:solidFill>
                  <a:prstClr val="white">
                    <a:tint val="75000"/>
                  </a:prstClr>
                </a:solidFill>
              </a:rPr>
              <a:pPr/>
              <a:t>67</a:t>
            </a:fld>
            <a:endParaRPr lang="en-US">
              <a:solidFill>
                <a:prstClr val="white">
                  <a:tint val="75000"/>
                </a:prstClr>
              </a:solidFill>
            </a:endParaRPr>
          </a:p>
        </p:txBody>
      </p:sp>
    </p:spTree>
    <p:extLst>
      <p:ext uri="{BB962C8B-B14F-4D97-AF65-F5344CB8AC3E}">
        <p14:creationId xmlns:p14="http://schemas.microsoft.com/office/powerpoint/2010/main" val="277756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Expenditures</a:t>
            </a:r>
            <a:endParaRPr lang="en-US" dirty="0"/>
          </a:p>
        </p:txBody>
      </p:sp>
      <p:sp>
        <p:nvSpPr>
          <p:cNvPr id="3" name="Content Placeholder 2"/>
          <p:cNvSpPr>
            <a:spLocks noGrp="1"/>
          </p:cNvSpPr>
          <p:nvPr>
            <p:ph idx="1"/>
          </p:nvPr>
        </p:nvSpPr>
        <p:spPr/>
        <p:txBody>
          <a:bodyPr/>
          <a:lstStyle/>
          <a:p>
            <a:r>
              <a:rPr lang="en-US" dirty="0" smtClean="0"/>
              <a:t>How have expenditures changed over time?</a:t>
            </a:r>
          </a:p>
          <a:p>
            <a:r>
              <a:rPr lang="en-US" dirty="0" smtClean="0"/>
              <a:t>What levels of government provide revenues?</a:t>
            </a:r>
          </a:p>
          <a:p>
            <a:r>
              <a:rPr lang="en-US" dirty="0" smtClean="0"/>
              <a:t>Are expenditures becoming more equal?</a:t>
            </a:r>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68</a:t>
            </a:fld>
            <a:endParaRPr lang="en-US">
              <a:solidFill>
                <a:prstClr val="white">
                  <a:tint val="75000"/>
                </a:prstClr>
              </a:solidFill>
            </a:endParaRPr>
          </a:p>
        </p:txBody>
      </p:sp>
    </p:spTree>
    <p:extLst>
      <p:ext uri="{BB962C8B-B14F-4D97-AF65-F5344CB8AC3E}">
        <p14:creationId xmlns:p14="http://schemas.microsoft.com/office/powerpoint/2010/main" val="321098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sz="3100" dirty="0" smtClean="0"/>
              <a:t>Corcoran </a:t>
            </a:r>
            <a:r>
              <a:rPr lang="en-US" sz="3100" dirty="0"/>
              <a:t>and Evans</a:t>
            </a:r>
            <a:br>
              <a:rPr lang="en-US" sz="3100" dirty="0"/>
            </a:br>
            <a:r>
              <a:rPr lang="en-US" sz="3100" dirty="0"/>
              <a:t>Figure 1.  Real Revenues per Student, by Source, </a:t>
            </a:r>
            <a:r>
              <a:rPr lang="en-US" sz="3100" dirty="0" smtClean="0"/>
              <a:t/>
            </a:r>
            <a:br>
              <a:rPr lang="en-US" sz="3100" dirty="0" smtClean="0"/>
            </a:br>
            <a:r>
              <a:rPr lang="en-US" sz="3100" dirty="0" smtClean="0"/>
              <a:t>1919-20 </a:t>
            </a:r>
            <a:r>
              <a:rPr lang="en-US" sz="3100" dirty="0"/>
              <a:t>to 2010-11</a:t>
            </a:r>
            <a:br>
              <a:rPr lang="en-US" sz="3100" dirty="0"/>
            </a:br>
            <a:r>
              <a:rPr lang="en-US" dirty="0"/>
              <a:t/>
            </a:r>
            <a:br>
              <a:rPr lang="en-US" dirty="0"/>
            </a:b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743200" y="6185797"/>
            <a:ext cx="5069711" cy="430887"/>
          </a:xfrm>
          <a:prstGeom prst="rect">
            <a:avLst/>
          </a:prstGeom>
          <a:noFill/>
        </p:spPr>
        <p:txBody>
          <a:bodyPr wrap="square" rtlCol="0">
            <a:spAutoFit/>
          </a:bodyPr>
          <a:lstStyle/>
          <a:p>
            <a:r>
              <a:rPr lang="en-US" sz="2200" dirty="0" smtClean="0"/>
              <a:t>Source: Corcoran and Evans (2014)</a:t>
            </a:r>
            <a:endParaRPr lang="en-US" sz="2200" dirty="0"/>
          </a:p>
        </p:txBody>
      </p:sp>
      <p:sp>
        <p:nvSpPr>
          <p:cNvPr id="3" name="Slide Number Placeholder 2"/>
          <p:cNvSpPr>
            <a:spLocks noGrp="1"/>
          </p:cNvSpPr>
          <p:nvPr>
            <p:ph type="sldNum" sz="quarter" idx="12"/>
          </p:nvPr>
        </p:nvSpPr>
        <p:spPr/>
        <p:txBody>
          <a:bodyPr/>
          <a:lstStyle/>
          <a:p>
            <a:fld id="{A896A80F-E5AD-466E-B87D-D078016882AB}" type="slidenum">
              <a:rPr lang="en-US" smtClean="0">
                <a:solidFill>
                  <a:prstClr val="white">
                    <a:tint val="75000"/>
                  </a:prstClr>
                </a:solidFill>
              </a:rPr>
              <a:pPr/>
              <a:t>69</a:t>
            </a:fld>
            <a:endParaRPr lang="en-US">
              <a:solidFill>
                <a:prstClr val="white">
                  <a:tint val="75000"/>
                </a:prstClr>
              </a:solidFill>
            </a:endParaRPr>
          </a:p>
        </p:txBody>
      </p:sp>
    </p:spTree>
    <p:extLst>
      <p:ext uri="{BB962C8B-B14F-4D97-AF65-F5344CB8AC3E}">
        <p14:creationId xmlns:p14="http://schemas.microsoft.com/office/powerpoint/2010/main" val="3971157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Presentation Cont’d</a:t>
            </a:r>
            <a:endParaRPr lang="en-US" dirty="0"/>
          </a:p>
        </p:txBody>
      </p:sp>
      <p:sp>
        <p:nvSpPr>
          <p:cNvPr id="3" name="Content Placeholder 2"/>
          <p:cNvSpPr>
            <a:spLocks noGrp="1"/>
          </p:cNvSpPr>
          <p:nvPr>
            <p:ph idx="1"/>
          </p:nvPr>
        </p:nvSpPr>
        <p:spPr/>
        <p:txBody>
          <a:bodyPr/>
          <a:lstStyle/>
          <a:p>
            <a:pPr marL="0" indent="0">
              <a:buNone/>
            </a:pPr>
            <a:r>
              <a:rPr lang="en-US" dirty="0" smtClean="0"/>
              <a:t>2. Educational Vouchers</a:t>
            </a:r>
          </a:p>
          <a:p>
            <a:r>
              <a:rPr lang="en-US" dirty="0" smtClean="0"/>
              <a:t>What is the status of educational vouchers?</a:t>
            </a:r>
          </a:p>
          <a:p>
            <a:r>
              <a:rPr lang="en-US" dirty="0" smtClean="0"/>
              <a:t>What does theory say about alternative voucher designs?</a:t>
            </a:r>
          </a:p>
          <a:p>
            <a:r>
              <a:rPr lang="en-US" dirty="0" smtClean="0"/>
              <a:t>Are voucher schools more effective that traditional public schools?</a:t>
            </a:r>
          </a:p>
          <a:p>
            <a:r>
              <a:rPr lang="en-US" dirty="0" smtClean="0"/>
              <a:t>Does competition from vouchers make public schools better?</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7</a:t>
            </a:fld>
            <a:endParaRPr lang="en-US">
              <a:solidFill>
                <a:prstClr val="white">
                  <a:tint val="75000"/>
                </a:prstClr>
              </a:solidFill>
            </a:endParaRPr>
          </a:p>
        </p:txBody>
      </p:sp>
    </p:spTree>
    <p:extLst>
      <p:ext uri="{BB962C8B-B14F-4D97-AF65-F5344CB8AC3E}">
        <p14:creationId xmlns:p14="http://schemas.microsoft.com/office/powerpoint/2010/main" val="30097231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 </a:t>
            </a:r>
            <a:br>
              <a:rPr lang="en-US" sz="2800" dirty="0" smtClean="0"/>
            </a:br>
            <a:r>
              <a:rPr lang="en-US" sz="2800" dirty="0" smtClean="0"/>
              <a:t>Figure 1: Real </a:t>
            </a:r>
            <a:r>
              <a:rPr lang="en-US" sz="2800" dirty="0"/>
              <a:t>Current Expenditures per Pupil, </a:t>
            </a:r>
            <a:r>
              <a:rPr lang="en-US" sz="2800" dirty="0" smtClean="0"/>
              <a:t/>
            </a:r>
            <a:br>
              <a:rPr lang="en-US" sz="2800" dirty="0" smtClean="0"/>
            </a:br>
            <a:r>
              <a:rPr lang="en-US" sz="2800" dirty="0" smtClean="0"/>
              <a:t>Public </a:t>
            </a:r>
            <a:r>
              <a:rPr lang="en-US" sz="2800" dirty="0"/>
              <a:t>K-12 Schools, 1970/71 to </a:t>
            </a:r>
            <a:r>
              <a:rPr lang="en-US" sz="2800" dirty="0" smtClean="0"/>
              <a:t>2010/11 (</a:t>
            </a:r>
            <a:r>
              <a:rPr lang="en-US" sz="2800" dirty="0"/>
              <a:t>in 2013$)</a:t>
            </a:r>
            <a:br>
              <a:rPr lang="en-US" sz="2800" dirty="0"/>
            </a:br>
            <a:endParaRPr lang="en-US" sz="28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371600" y="1295400"/>
            <a:ext cx="6248336" cy="4525963"/>
          </a:xfrm>
          <a:prstGeom prst="rect">
            <a:avLst/>
          </a:prstGeom>
          <a:noFill/>
          <a:ln>
            <a:noFill/>
          </a:ln>
        </p:spPr>
      </p:pic>
      <p:sp>
        <p:nvSpPr>
          <p:cNvPr id="5" name="TextBox 4"/>
          <p:cNvSpPr txBox="1"/>
          <p:nvPr/>
        </p:nvSpPr>
        <p:spPr>
          <a:xfrm>
            <a:off x="3124200" y="6185797"/>
            <a:ext cx="4688711" cy="430887"/>
          </a:xfrm>
          <a:prstGeom prst="rect">
            <a:avLst/>
          </a:prstGeom>
          <a:noFill/>
        </p:spPr>
        <p:txBody>
          <a:bodyPr wrap="square" rtlCol="0">
            <a:spAutoFit/>
          </a:bodyPr>
          <a:lstStyle/>
          <a:p>
            <a:r>
              <a:rPr lang="en-US" sz="2200" dirty="0" smtClean="0"/>
              <a:t>Source: Evans, Schwab, Walker (2014)</a:t>
            </a:r>
            <a:endParaRPr lang="en-US" sz="2200" dirty="0"/>
          </a:p>
        </p:txBody>
      </p:sp>
      <p:sp>
        <p:nvSpPr>
          <p:cNvPr id="3" name="Slide Number Placeholder 2"/>
          <p:cNvSpPr>
            <a:spLocks noGrp="1"/>
          </p:cNvSpPr>
          <p:nvPr>
            <p:ph type="sldNum" sz="quarter" idx="12"/>
          </p:nvPr>
        </p:nvSpPr>
        <p:spPr/>
        <p:txBody>
          <a:bodyPr/>
          <a:lstStyle/>
          <a:p>
            <a:fld id="{A896A80F-E5AD-466E-B87D-D078016882AB}" type="slidenum">
              <a:rPr lang="en-US" smtClean="0">
                <a:solidFill>
                  <a:prstClr val="white">
                    <a:tint val="75000"/>
                  </a:prstClr>
                </a:solidFill>
              </a:rPr>
              <a:pPr/>
              <a:t>70</a:t>
            </a:fld>
            <a:endParaRPr lang="en-US">
              <a:solidFill>
                <a:prstClr val="white">
                  <a:tint val="75000"/>
                </a:prstClr>
              </a:solidFill>
            </a:endParaRPr>
          </a:p>
        </p:txBody>
      </p:sp>
      <p:sp>
        <p:nvSpPr>
          <p:cNvPr id="6" name="TextBox 5"/>
          <p:cNvSpPr txBox="1"/>
          <p:nvPr/>
        </p:nvSpPr>
        <p:spPr>
          <a:xfrm>
            <a:off x="2819400" y="3962399"/>
            <a:ext cx="4701031" cy="1015663"/>
          </a:xfrm>
          <a:prstGeom prst="rect">
            <a:avLst/>
          </a:prstGeom>
          <a:noFill/>
        </p:spPr>
        <p:txBody>
          <a:bodyPr wrap="none" rtlCol="0">
            <a:spAutoFit/>
          </a:bodyPr>
          <a:lstStyle/>
          <a:p>
            <a:r>
              <a:rPr lang="en-US" sz="2000" b="1" dirty="0" smtClean="0"/>
              <a:t>Real expenditure per student increased</a:t>
            </a:r>
          </a:p>
          <a:p>
            <a:r>
              <a:rPr lang="en-US" sz="2000" b="1" dirty="0" smtClean="0"/>
              <a:t>at a compound annual rate of 2% between</a:t>
            </a:r>
          </a:p>
          <a:p>
            <a:r>
              <a:rPr lang="en-US" sz="2000" b="1" dirty="0" smtClean="0"/>
              <a:t>1970 and 2010.</a:t>
            </a:r>
            <a:endParaRPr lang="en-US" sz="2000" b="1" dirty="0"/>
          </a:p>
        </p:txBody>
      </p:sp>
    </p:spTree>
    <p:extLst>
      <p:ext uri="{BB962C8B-B14F-4D97-AF65-F5344CB8AC3E}">
        <p14:creationId xmlns:p14="http://schemas.microsoft.com/office/powerpoint/2010/main" val="24550712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3100" dirty="0" smtClean="0"/>
              <a:t>Source </a:t>
            </a:r>
            <a:r>
              <a:rPr lang="en-US" sz="3100" dirty="0"/>
              <a:t>of Revenues for K-12 </a:t>
            </a:r>
            <a:r>
              <a:rPr lang="en-US" sz="3100" dirty="0" smtClean="0"/>
              <a:t>Education </a:t>
            </a:r>
            <a:br>
              <a:rPr lang="en-US" sz="3100" dirty="0" smtClean="0"/>
            </a:br>
            <a:r>
              <a:rPr lang="en-US" sz="3100" dirty="0" smtClean="0"/>
              <a:t>1970/71 </a:t>
            </a:r>
            <a:r>
              <a:rPr lang="en-US" sz="3100" dirty="0"/>
              <a:t>– 2010/11 School Years</a:t>
            </a:r>
            <a:r>
              <a:rPr lang="en-US" dirty="0"/>
              <a:t/>
            </a:r>
            <a:br>
              <a:rPr lang="en-US" dirty="0"/>
            </a:b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447832" y="1600200"/>
            <a:ext cx="6248336" cy="4525963"/>
          </a:xfrm>
          <a:prstGeom prst="rect">
            <a:avLst/>
          </a:prstGeom>
          <a:noFill/>
          <a:ln>
            <a:noFill/>
          </a:ln>
        </p:spPr>
      </p:pic>
      <p:sp>
        <p:nvSpPr>
          <p:cNvPr id="6" name="TextBox 5"/>
          <p:cNvSpPr txBox="1"/>
          <p:nvPr/>
        </p:nvSpPr>
        <p:spPr>
          <a:xfrm>
            <a:off x="2667000" y="6185797"/>
            <a:ext cx="5145911" cy="430887"/>
          </a:xfrm>
          <a:prstGeom prst="rect">
            <a:avLst/>
          </a:prstGeom>
          <a:noFill/>
        </p:spPr>
        <p:txBody>
          <a:bodyPr wrap="square" rtlCol="0">
            <a:spAutoFit/>
          </a:bodyPr>
          <a:lstStyle/>
          <a:p>
            <a:r>
              <a:rPr lang="en-US" sz="2200" dirty="0" smtClean="0"/>
              <a:t>Source: Evans, Schwab, Walker (2014)</a:t>
            </a:r>
            <a:endParaRPr lang="en-US" sz="2200" dirty="0"/>
          </a:p>
        </p:txBody>
      </p:sp>
      <p:sp>
        <p:nvSpPr>
          <p:cNvPr id="3" name="Slide Number Placeholder 2"/>
          <p:cNvSpPr>
            <a:spLocks noGrp="1"/>
          </p:cNvSpPr>
          <p:nvPr>
            <p:ph type="sldNum" sz="quarter" idx="12"/>
          </p:nvPr>
        </p:nvSpPr>
        <p:spPr/>
        <p:txBody>
          <a:bodyPr/>
          <a:lstStyle/>
          <a:p>
            <a:fld id="{A896A80F-E5AD-466E-B87D-D078016882AB}" type="slidenum">
              <a:rPr lang="en-US" smtClean="0">
                <a:solidFill>
                  <a:prstClr val="white">
                    <a:tint val="75000"/>
                  </a:prstClr>
                </a:solidFill>
              </a:rPr>
              <a:pPr/>
              <a:t>71</a:t>
            </a:fld>
            <a:endParaRPr lang="en-US">
              <a:solidFill>
                <a:prstClr val="white">
                  <a:tint val="75000"/>
                </a:prstClr>
              </a:solidFill>
            </a:endParaRPr>
          </a:p>
        </p:txBody>
      </p:sp>
    </p:spTree>
    <p:extLst>
      <p:ext uri="{BB962C8B-B14F-4D97-AF65-F5344CB8AC3E}">
        <p14:creationId xmlns:p14="http://schemas.microsoft.com/office/powerpoint/2010/main" val="35791830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
            </a:r>
            <a:br>
              <a:rPr lang="en-US" sz="3100" dirty="0" smtClean="0"/>
            </a:br>
            <a:r>
              <a:rPr lang="en-US" sz="3100" dirty="0" smtClean="0"/>
              <a:t/>
            </a:r>
            <a:br>
              <a:rPr lang="en-US" sz="3100" dirty="0" smtClean="0"/>
            </a:br>
            <a:r>
              <a:rPr lang="en-US" sz="3100" dirty="0" smtClean="0"/>
              <a:t>Per Student Expenditures Have Become  More Equal in Roughly  Two Thirds of The States</a:t>
            </a:r>
            <a:br>
              <a:rPr lang="en-US" sz="3100" dirty="0" smtClean="0"/>
            </a:br>
            <a:r>
              <a:rPr lang="en-US" sz="2700" dirty="0" smtClean="0"/>
              <a:t>Gini Coefficients 1972 &amp; 2007</a:t>
            </a:r>
            <a:br>
              <a:rPr lang="en-US" sz="2700" dirty="0" smtClean="0"/>
            </a:br>
            <a:r>
              <a:rPr lang="en-US" sz="3100" dirty="0"/>
              <a:t/>
            </a:r>
            <a:br>
              <a:rPr lang="en-US" sz="3100" dirty="0"/>
            </a:br>
            <a:endParaRPr lang="en-US" sz="31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463077" y="1600200"/>
            <a:ext cx="6217845" cy="4525963"/>
          </a:xfrm>
          <a:prstGeom prst="rect">
            <a:avLst/>
          </a:prstGeom>
        </p:spPr>
      </p:pic>
      <p:sp>
        <p:nvSpPr>
          <p:cNvPr id="5" name="TextBox 4"/>
          <p:cNvSpPr txBox="1"/>
          <p:nvPr/>
        </p:nvSpPr>
        <p:spPr>
          <a:xfrm>
            <a:off x="4191001" y="6185797"/>
            <a:ext cx="3621910" cy="369332"/>
          </a:xfrm>
          <a:prstGeom prst="rect">
            <a:avLst/>
          </a:prstGeom>
          <a:noFill/>
        </p:spPr>
        <p:txBody>
          <a:bodyPr wrap="square" rtlCol="0">
            <a:spAutoFit/>
          </a:bodyPr>
          <a:lstStyle/>
          <a:p>
            <a:r>
              <a:rPr lang="en-US" dirty="0" smtClean="0"/>
              <a:t>Source: Corcoran and Evans (2014)</a:t>
            </a:r>
            <a:endParaRPr lang="en-US" dirty="0"/>
          </a:p>
        </p:txBody>
      </p:sp>
      <p:sp>
        <p:nvSpPr>
          <p:cNvPr id="3" name="Slide Number Placeholder 2"/>
          <p:cNvSpPr>
            <a:spLocks noGrp="1"/>
          </p:cNvSpPr>
          <p:nvPr>
            <p:ph type="sldNum" sz="quarter" idx="12"/>
          </p:nvPr>
        </p:nvSpPr>
        <p:spPr/>
        <p:txBody>
          <a:bodyPr/>
          <a:lstStyle/>
          <a:p>
            <a:fld id="{A896A80F-E5AD-466E-B87D-D078016882AB}" type="slidenum">
              <a:rPr lang="en-US" smtClean="0">
                <a:solidFill>
                  <a:prstClr val="white">
                    <a:tint val="75000"/>
                  </a:prstClr>
                </a:solidFill>
              </a:rPr>
              <a:pPr/>
              <a:t>72</a:t>
            </a:fld>
            <a:endParaRPr lang="en-US">
              <a:solidFill>
                <a:prstClr val="white">
                  <a:tint val="75000"/>
                </a:prstClr>
              </a:solidFill>
            </a:endParaRPr>
          </a:p>
        </p:txBody>
      </p:sp>
      <p:sp>
        <p:nvSpPr>
          <p:cNvPr id="6" name="TextBox 5"/>
          <p:cNvSpPr txBox="1"/>
          <p:nvPr/>
        </p:nvSpPr>
        <p:spPr>
          <a:xfrm>
            <a:off x="2297575" y="1832659"/>
            <a:ext cx="4462504" cy="646331"/>
          </a:xfrm>
          <a:prstGeom prst="rect">
            <a:avLst/>
          </a:prstGeom>
          <a:noFill/>
        </p:spPr>
        <p:txBody>
          <a:bodyPr wrap="none" rtlCol="0">
            <a:spAutoFit/>
          </a:bodyPr>
          <a:lstStyle/>
          <a:p>
            <a:r>
              <a:rPr lang="en-US" b="1" dirty="0" smtClean="0"/>
              <a:t>Above 45</a:t>
            </a:r>
            <a:r>
              <a:rPr lang="en-US" b="1" baseline="30000" dirty="0" smtClean="0"/>
              <a:t>o</a:t>
            </a:r>
            <a:r>
              <a:rPr lang="en-US" b="1" dirty="0" smtClean="0"/>
              <a:t> line spending inequality increased</a:t>
            </a:r>
          </a:p>
          <a:p>
            <a:r>
              <a:rPr lang="en-US" b="1" dirty="0" smtClean="0"/>
              <a:t>between 1972 and 2007.</a:t>
            </a:r>
            <a:endParaRPr lang="en-US" b="1" dirty="0"/>
          </a:p>
        </p:txBody>
      </p:sp>
      <p:sp>
        <p:nvSpPr>
          <p:cNvPr id="8" name="TextBox 7"/>
          <p:cNvSpPr txBox="1"/>
          <p:nvPr/>
        </p:nvSpPr>
        <p:spPr>
          <a:xfrm>
            <a:off x="4114800" y="4952035"/>
            <a:ext cx="3581400" cy="646331"/>
          </a:xfrm>
          <a:prstGeom prst="rect">
            <a:avLst/>
          </a:prstGeom>
          <a:noFill/>
        </p:spPr>
        <p:txBody>
          <a:bodyPr wrap="square" rtlCol="0">
            <a:spAutoFit/>
          </a:bodyPr>
          <a:lstStyle/>
          <a:p>
            <a:r>
              <a:rPr lang="en-US" dirty="0" smtClean="0"/>
              <a:t> </a:t>
            </a:r>
            <a:r>
              <a:rPr lang="en-US" b="1" dirty="0" smtClean="0"/>
              <a:t>Below 45</a:t>
            </a:r>
            <a:r>
              <a:rPr lang="en-US" b="1" baseline="30000" dirty="0" smtClean="0"/>
              <a:t>o</a:t>
            </a:r>
            <a:r>
              <a:rPr lang="en-US" b="1" dirty="0" smtClean="0"/>
              <a:t> line spending inequality</a:t>
            </a:r>
          </a:p>
          <a:p>
            <a:r>
              <a:rPr lang="en-US" b="1" dirty="0" smtClean="0"/>
              <a:t>decreased between 1972 and 2007.</a:t>
            </a:r>
            <a:endParaRPr lang="en-US" b="1" dirty="0"/>
          </a:p>
        </p:txBody>
      </p:sp>
    </p:spTree>
    <p:extLst>
      <p:ext uri="{BB962C8B-B14F-4D97-AF65-F5344CB8AC3E}">
        <p14:creationId xmlns:p14="http://schemas.microsoft.com/office/powerpoint/2010/main" val="21779684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352685980"/>
              </p:ext>
            </p:extLst>
          </p:nvPr>
        </p:nvGraphicFramePr>
        <p:xfrm>
          <a:off x="1143000" y="457200"/>
          <a:ext cx="7305563" cy="5211908"/>
        </p:xfrm>
        <a:graphic>
          <a:graphicData uri="http://schemas.openxmlformats.org/presentationml/2006/ole">
            <mc:AlternateContent xmlns:mc="http://schemas.openxmlformats.org/markup-compatibility/2006">
              <mc:Choice xmlns:v="urn:schemas-microsoft-com:vml" Requires="v">
                <p:oleObj spid="_x0000_s45205" name="EViews" r:id="rId3" imgW="5478618" imgH="3909060" progId="EViews.Workfile.2">
                  <p:embed/>
                </p:oleObj>
              </mc:Choice>
              <mc:Fallback>
                <p:oleObj name="EViews" r:id="rId3" imgW="5478618" imgH="3909060" progId="EViews.Workfile.2">
                  <p:embed/>
                  <p:pic>
                    <p:nvPicPr>
                      <p:cNvPr id="0" name=""/>
                      <p:cNvPicPr/>
                      <p:nvPr/>
                    </p:nvPicPr>
                    <p:blipFill>
                      <a:blip r:embed="rId4"/>
                      <a:stretch>
                        <a:fillRect/>
                      </a:stretch>
                    </p:blipFill>
                    <p:spPr>
                      <a:xfrm>
                        <a:off x="1143000" y="457200"/>
                        <a:ext cx="7305563" cy="5211908"/>
                      </a:xfrm>
                      <a:prstGeom prst="rect">
                        <a:avLst/>
                      </a:prstGeom>
                    </p:spPr>
                  </p:pic>
                </p:oleObj>
              </mc:Fallback>
            </mc:AlternateContent>
          </a:graphicData>
        </a:graphic>
      </p:graphicFrame>
      <p:sp>
        <p:nvSpPr>
          <p:cNvPr id="6" name="TextBox 5"/>
          <p:cNvSpPr txBox="1"/>
          <p:nvPr/>
        </p:nvSpPr>
        <p:spPr>
          <a:xfrm>
            <a:off x="1447800" y="6185797"/>
            <a:ext cx="6822311" cy="430887"/>
          </a:xfrm>
          <a:prstGeom prst="rect">
            <a:avLst/>
          </a:prstGeom>
          <a:noFill/>
        </p:spPr>
        <p:txBody>
          <a:bodyPr wrap="square" rtlCol="0">
            <a:spAutoFit/>
          </a:bodyPr>
          <a:lstStyle/>
          <a:p>
            <a:r>
              <a:rPr lang="en-US" sz="2200" dirty="0" smtClean="0"/>
              <a:t>Source: Plotted from data in Corcoran and Evans (2014)</a:t>
            </a:r>
            <a:endParaRPr lang="en-US" sz="2200" dirty="0"/>
          </a:p>
        </p:txBody>
      </p:sp>
      <p:sp>
        <p:nvSpPr>
          <p:cNvPr id="2" name="Slide Number Placeholder 1"/>
          <p:cNvSpPr>
            <a:spLocks noGrp="1"/>
          </p:cNvSpPr>
          <p:nvPr>
            <p:ph type="sldNum" sz="quarter" idx="12"/>
          </p:nvPr>
        </p:nvSpPr>
        <p:spPr/>
        <p:txBody>
          <a:bodyPr/>
          <a:lstStyle/>
          <a:p>
            <a:fld id="{A896A80F-E5AD-466E-B87D-D078016882AB}" type="slidenum">
              <a:rPr lang="en-US" smtClean="0">
                <a:solidFill>
                  <a:prstClr val="white">
                    <a:tint val="75000"/>
                  </a:prstClr>
                </a:solidFill>
              </a:rPr>
              <a:pPr/>
              <a:t>73</a:t>
            </a:fld>
            <a:endParaRPr lang="en-US">
              <a:solidFill>
                <a:prstClr val="white">
                  <a:tint val="75000"/>
                </a:prstClr>
              </a:solidFill>
            </a:endParaRPr>
          </a:p>
        </p:txBody>
      </p:sp>
    </p:spTree>
    <p:extLst>
      <p:ext uri="{BB962C8B-B14F-4D97-AF65-F5344CB8AC3E}">
        <p14:creationId xmlns:p14="http://schemas.microsoft.com/office/powerpoint/2010/main" val="6973063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Equalization Trends</a:t>
            </a:r>
            <a:endParaRPr lang="en-US" dirty="0"/>
          </a:p>
        </p:txBody>
      </p:sp>
      <p:sp>
        <p:nvSpPr>
          <p:cNvPr id="3" name="Content Placeholder 2"/>
          <p:cNvSpPr>
            <a:spLocks noGrp="1"/>
          </p:cNvSpPr>
          <p:nvPr>
            <p:ph idx="1"/>
          </p:nvPr>
        </p:nvSpPr>
        <p:spPr/>
        <p:txBody>
          <a:bodyPr/>
          <a:lstStyle/>
          <a:p>
            <a:r>
              <a:rPr lang="en-US" dirty="0" smtClean="0"/>
              <a:t>Within most states, expenditures per student have become substantially more equal over recent decades.</a:t>
            </a:r>
          </a:p>
          <a:p>
            <a:r>
              <a:rPr lang="en-US" dirty="0" smtClean="0"/>
              <a:t>What are the implications of equalization?</a:t>
            </a:r>
          </a:p>
          <a:p>
            <a:r>
              <a:rPr lang="en-US" dirty="0" smtClean="0"/>
              <a:t>The answer depends importantly on the nature of decentralized education provision by school districts within states.</a:t>
            </a:r>
          </a:p>
          <a:p>
            <a:pPr marL="0" indent="0">
              <a:buNone/>
            </a:pPr>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74</a:t>
            </a:fld>
            <a:endParaRPr lang="en-US">
              <a:solidFill>
                <a:prstClr val="white">
                  <a:tint val="75000"/>
                </a:prstClr>
              </a:solidFill>
            </a:endParaRPr>
          </a:p>
        </p:txBody>
      </p:sp>
    </p:spTree>
    <p:extLst>
      <p:ext uri="{BB962C8B-B14F-4D97-AF65-F5344CB8AC3E}">
        <p14:creationId xmlns:p14="http://schemas.microsoft.com/office/powerpoint/2010/main" val="55100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We Observe Tiebout Sorting?</a:t>
            </a:r>
            <a:endParaRPr lang="en-US" dirty="0"/>
          </a:p>
        </p:txBody>
      </p:sp>
      <p:sp>
        <p:nvSpPr>
          <p:cNvPr id="3" name="Content Placeholder 2"/>
          <p:cNvSpPr>
            <a:spLocks noGrp="1"/>
          </p:cNvSpPr>
          <p:nvPr>
            <p:ph idx="1"/>
          </p:nvPr>
        </p:nvSpPr>
        <p:spPr/>
        <p:txBody>
          <a:bodyPr/>
          <a:lstStyle/>
          <a:p>
            <a:pPr marL="0" indent="0">
              <a:buNone/>
            </a:pPr>
            <a:r>
              <a:rPr lang="en-US" dirty="0" smtClean="0"/>
              <a:t>Yes!</a:t>
            </a:r>
          </a:p>
          <a:p>
            <a:r>
              <a:rPr lang="en-US" dirty="0" smtClean="0"/>
              <a:t>We observe Tiebout sorting across jurisdictions in a metro area.</a:t>
            </a:r>
          </a:p>
          <a:p>
            <a:r>
              <a:rPr lang="en-US" dirty="0" smtClean="0"/>
              <a:t>We also observe sorting across school attendance zones within jurisdictions.</a:t>
            </a:r>
          </a:p>
          <a:p>
            <a:pPr marL="0" indent="0">
              <a:buNone/>
            </a:pPr>
            <a:r>
              <a:rPr lang="en-US" dirty="0" smtClean="0"/>
              <a:t>The next several slides illustrate sorting across municipalities in Boston Metro area.</a:t>
            </a:r>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75</a:t>
            </a:fld>
            <a:endParaRPr lang="en-US">
              <a:solidFill>
                <a:prstClr val="white">
                  <a:tint val="75000"/>
                </a:prstClr>
              </a:solidFill>
            </a:endParaRPr>
          </a:p>
        </p:txBody>
      </p:sp>
    </p:spTree>
    <p:extLst>
      <p:ext uri="{BB962C8B-B14F-4D97-AF65-F5344CB8AC3E}">
        <p14:creationId xmlns:p14="http://schemas.microsoft.com/office/powerpoint/2010/main" val="46559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Boston Metropolitan Area</a:t>
            </a:r>
            <a:br>
              <a:rPr lang="en-US" dirty="0" smtClean="0"/>
            </a:br>
            <a:endParaRPr lang="en-US" dirty="0"/>
          </a:p>
        </p:txBody>
      </p:sp>
      <p:pic>
        <p:nvPicPr>
          <p:cNvPr id="4" name="Content Placeholder 3"/>
          <p:cNvPicPr>
            <a:picLocks noGrp="1"/>
          </p:cNvPicPr>
          <p:nvPr>
            <p:ph idx="1"/>
          </p:nvPr>
        </p:nvPicPr>
        <p:blipFill>
          <a:blip r:embed="rId2" cstate="print"/>
          <a:stretch>
            <a:fillRect/>
          </a:stretch>
        </p:blipFill>
        <p:spPr bwMode="auto">
          <a:xfrm>
            <a:off x="1524000" y="1143000"/>
            <a:ext cx="6579870" cy="4937601"/>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A896A80F-E5AD-466E-B87D-D078016882AB}" type="slidenum">
              <a:rPr lang="en-US" smtClean="0">
                <a:solidFill>
                  <a:prstClr val="white">
                    <a:tint val="75000"/>
                  </a:prstClr>
                </a:solidFill>
              </a:rPr>
              <a:pPr/>
              <a:t>76</a:t>
            </a:fld>
            <a:endParaRPr lang="en-US">
              <a:solidFill>
                <a:prstClr val="white">
                  <a:tint val="75000"/>
                </a:prstClr>
              </a:solidFill>
            </a:endParaRPr>
          </a:p>
        </p:txBody>
      </p:sp>
    </p:spTree>
    <p:extLst>
      <p:ext uri="{BB962C8B-B14F-4D97-AF65-F5344CB8AC3E}">
        <p14:creationId xmlns:p14="http://schemas.microsoft.com/office/powerpoint/2010/main" val="32079268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2"/>
                </a:solidFill>
              </a:rPr>
              <a:t>Residential Choice Leads to Income Stratification</a:t>
            </a:r>
            <a:endParaRPr lang="en-US" sz="3200" dirty="0">
              <a:solidFill>
                <a:schemeClr val="tx2"/>
              </a:solidFill>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5806475" cy="530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A896A80F-E5AD-466E-B87D-D078016882AB}" type="slidenum">
              <a:rPr lang="en-US" smtClean="0">
                <a:solidFill>
                  <a:prstClr val="white">
                    <a:tint val="75000"/>
                  </a:prstClr>
                </a:solidFill>
              </a:rPr>
              <a:pPr/>
              <a:t>77</a:t>
            </a:fld>
            <a:endParaRPr lang="en-US">
              <a:solidFill>
                <a:prstClr val="white">
                  <a:tint val="75000"/>
                </a:prstClr>
              </a:solidFill>
            </a:endParaRPr>
          </a:p>
        </p:txBody>
      </p:sp>
    </p:spTree>
    <p:extLst>
      <p:ext uri="{BB962C8B-B14F-4D97-AF65-F5344CB8AC3E}">
        <p14:creationId xmlns:p14="http://schemas.microsoft.com/office/powerpoint/2010/main" val="281982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533400"/>
            <a:ext cx="612784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896A80F-E5AD-466E-B87D-D078016882AB}" type="slidenum">
              <a:rPr lang="en-US" smtClean="0">
                <a:solidFill>
                  <a:prstClr val="white">
                    <a:tint val="75000"/>
                  </a:prstClr>
                </a:solidFill>
              </a:rPr>
              <a:pPr/>
              <a:t>78</a:t>
            </a:fld>
            <a:endParaRPr lang="en-US">
              <a:solidFill>
                <a:prstClr val="white">
                  <a:tint val="75000"/>
                </a:prstClr>
              </a:solidFill>
            </a:endParaRPr>
          </a:p>
        </p:txBody>
      </p:sp>
    </p:spTree>
    <p:extLst>
      <p:ext uri="{BB962C8B-B14F-4D97-AF65-F5344CB8AC3E}">
        <p14:creationId xmlns:p14="http://schemas.microsoft.com/office/powerpoint/2010/main" val="19573617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99929393"/>
              </p:ext>
            </p:extLst>
          </p:nvPr>
        </p:nvGraphicFramePr>
        <p:xfrm>
          <a:off x="1371600" y="228600"/>
          <a:ext cx="6096000" cy="6096000"/>
        </p:xfrm>
        <a:graphic>
          <a:graphicData uri="http://schemas.openxmlformats.org/presentationml/2006/ole">
            <mc:AlternateContent xmlns:mc="http://schemas.openxmlformats.org/markup-compatibility/2006">
              <mc:Choice xmlns:v="urn:schemas-microsoft-com:vml" Requires="v">
                <p:oleObj spid="_x0000_s34980" name="EViews" r:id="rId4" imgW="3581292" imgH="3581472" progId="EViews.Workfile.2">
                  <p:embed/>
                </p:oleObj>
              </mc:Choice>
              <mc:Fallback>
                <p:oleObj name="EViews" r:id="rId4" imgW="3581292" imgH="3581472" progId="EViews.Workfile.2">
                  <p:embed/>
                  <p:pic>
                    <p:nvPicPr>
                      <p:cNvPr id="0" name=""/>
                      <p:cNvPicPr/>
                      <p:nvPr/>
                    </p:nvPicPr>
                    <p:blipFill>
                      <a:blip r:embed="rId5"/>
                      <a:stretch>
                        <a:fillRect/>
                      </a:stretch>
                    </p:blipFill>
                    <p:spPr>
                      <a:xfrm>
                        <a:off x="1371600" y="228600"/>
                        <a:ext cx="6096000" cy="609600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A896A80F-E5AD-466E-B87D-D078016882AB}" type="slidenum">
              <a:rPr lang="en-US" smtClean="0">
                <a:solidFill>
                  <a:prstClr val="white">
                    <a:tint val="75000"/>
                  </a:prstClr>
                </a:solidFill>
              </a:rPr>
              <a:pPr/>
              <a:t>79</a:t>
            </a:fld>
            <a:endParaRPr lang="en-US">
              <a:solidFill>
                <a:prstClr val="white">
                  <a:tint val="75000"/>
                </a:prstClr>
              </a:solidFill>
            </a:endParaRPr>
          </a:p>
        </p:txBody>
      </p:sp>
    </p:spTree>
    <p:extLst>
      <p:ext uri="{BB962C8B-B14F-4D97-AF65-F5344CB8AC3E}">
        <p14:creationId xmlns:p14="http://schemas.microsoft.com/office/powerpoint/2010/main" val="1887956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Presentation Cont’d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3. Education Finance and Public School Choice</a:t>
            </a:r>
          </a:p>
          <a:p>
            <a:r>
              <a:rPr lang="en-US" dirty="0" smtClean="0"/>
              <a:t>Metropolitan Fiscal Decentralization </a:t>
            </a:r>
          </a:p>
          <a:p>
            <a:r>
              <a:rPr lang="en-US" dirty="0" smtClean="0"/>
              <a:t>Do we observe “Tiebout sorting”?</a:t>
            </a:r>
          </a:p>
          <a:p>
            <a:r>
              <a:rPr lang="en-US" dirty="0" smtClean="0"/>
              <a:t>Is Tiebout sorting efficient?</a:t>
            </a:r>
          </a:p>
          <a:p>
            <a:r>
              <a:rPr lang="en-US" dirty="0" smtClean="0"/>
              <a:t>What are equity-efficiency tradeoffs in expenditure equalization?</a:t>
            </a:r>
          </a:p>
          <a:p>
            <a:r>
              <a:rPr lang="en-US" dirty="0" smtClean="0"/>
              <a:t>Micro Evidence: The Michigan Reform</a:t>
            </a:r>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8</a:t>
            </a:fld>
            <a:endParaRPr lang="en-US">
              <a:solidFill>
                <a:prstClr val="white">
                  <a:tint val="75000"/>
                </a:prstClr>
              </a:solidFill>
            </a:endParaRPr>
          </a:p>
        </p:txBody>
      </p:sp>
    </p:spTree>
    <p:extLst>
      <p:ext uri="{BB962C8B-B14F-4D97-AF65-F5344CB8AC3E}">
        <p14:creationId xmlns:p14="http://schemas.microsoft.com/office/powerpoint/2010/main" val="290590614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Correlation of Median Community Incomes </a:t>
            </a:r>
            <a:br>
              <a:rPr lang="en-US" sz="3200" dirty="0" smtClean="0"/>
            </a:br>
            <a:r>
              <a:rPr lang="en-US" sz="3200" dirty="0" smtClean="0"/>
              <a:t>Over Decades  In Boston Metro Area</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0398405"/>
              </p:ext>
            </p:extLst>
          </p:nvPr>
        </p:nvGraphicFramePr>
        <p:xfrm>
          <a:off x="609600" y="1676400"/>
          <a:ext cx="7848600" cy="4038600"/>
        </p:xfrm>
        <a:graphic>
          <a:graphicData uri="http://schemas.openxmlformats.org/drawingml/2006/table">
            <a:tbl>
              <a:tblPr>
                <a:tableStyleId>{5C22544A-7EE6-4342-B048-85BDC9FD1C3A}</a:tableStyleId>
              </a:tblPr>
              <a:tblGrid>
                <a:gridCol w="1308100"/>
                <a:gridCol w="1308100"/>
                <a:gridCol w="1308100"/>
                <a:gridCol w="1308100"/>
                <a:gridCol w="1308100"/>
                <a:gridCol w="1308100"/>
              </a:tblGrid>
              <a:tr h="673100">
                <a:tc>
                  <a:txBody>
                    <a:bodyPr/>
                    <a:lstStyle/>
                    <a:p>
                      <a:pPr algn="l" fontAlgn="b"/>
                      <a:r>
                        <a:rPr lang="en-US" sz="2800" u="none" strike="noStrike" dirty="0">
                          <a:effectLst/>
                        </a:rPr>
                        <a:t> </a:t>
                      </a:r>
                      <a:endParaRPr lang="en-US" sz="2800" b="0" i="0" u="none" strike="noStrike" dirty="0">
                        <a:solidFill>
                          <a:srgbClr val="000000"/>
                        </a:solidFill>
                        <a:effectLst/>
                        <a:latin typeface="Arial"/>
                      </a:endParaRPr>
                    </a:p>
                  </a:txBody>
                  <a:tcPr marL="7620" marR="7620" marT="7620" marB="0" anchor="b"/>
                </a:tc>
                <a:tc>
                  <a:txBody>
                    <a:bodyPr/>
                    <a:lstStyle/>
                    <a:p>
                      <a:pPr algn="r" fontAlgn="b"/>
                      <a:r>
                        <a:rPr lang="en-US" sz="2800" u="none" strike="noStrike">
                          <a:effectLst/>
                        </a:rPr>
                        <a:t>1970</a:t>
                      </a:r>
                      <a:endParaRPr lang="en-US" sz="2800" b="0" i="0" u="none" strike="noStrike">
                        <a:solidFill>
                          <a:srgbClr val="000000"/>
                        </a:solidFill>
                        <a:effectLst/>
                        <a:latin typeface="Arial"/>
                      </a:endParaRPr>
                    </a:p>
                  </a:txBody>
                  <a:tcPr marL="7620" marR="7620" marT="7620" marB="0" anchor="b"/>
                </a:tc>
                <a:tc>
                  <a:txBody>
                    <a:bodyPr/>
                    <a:lstStyle/>
                    <a:p>
                      <a:pPr algn="r" fontAlgn="b"/>
                      <a:r>
                        <a:rPr lang="en-US" sz="2800" u="none" strike="noStrike">
                          <a:effectLst/>
                        </a:rPr>
                        <a:t>1980</a:t>
                      </a:r>
                      <a:endParaRPr lang="en-US" sz="2800" b="0" i="0" u="none" strike="noStrike">
                        <a:solidFill>
                          <a:srgbClr val="000000"/>
                        </a:solidFill>
                        <a:effectLst/>
                        <a:latin typeface="Arial"/>
                      </a:endParaRPr>
                    </a:p>
                  </a:txBody>
                  <a:tcPr marL="7620" marR="7620" marT="7620" marB="0" anchor="b"/>
                </a:tc>
                <a:tc>
                  <a:txBody>
                    <a:bodyPr/>
                    <a:lstStyle/>
                    <a:p>
                      <a:pPr algn="r" fontAlgn="b"/>
                      <a:r>
                        <a:rPr lang="en-US" sz="2800" u="none" strike="noStrike">
                          <a:effectLst/>
                        </a:rPr>
                        <a:t>1990</a:t>
                      </a:r>
                      <a:endParaRPr lang="en-US" sz="2800" b="0" i="0" u="none" strike="noStrike">
                        <a:solidFill>
                          <a:srgbClr val="000000"/>
                        </a:solidFill>
                        <a:effectLst/>
                        <a:latin typeface="Arial"/>
                      </a:endParaRPr>
                    </a:p>
                  </a:txBody>
                  <a:tcPr marL="7620" marR="7620" marT="7620" marB="0" anchor="b"/>
                </a:tc>
                <a:tc>
                  <a:txBody>
                    <a:bodyPr/>
                    <a:lstStyle/>
                    <a:p>
                      <a:pPr algn="r" fontAlgn="b"/>
                      <a:r>
                        <a:rPr lang="en-US" sz="2800" u="none" strike="noStrike">
                          <a:effectLst/>
                        </a:rPr>
                        <a:t>2000</a:t>
                      </a:r>
                      <a:endParaRPr lang="en-US" sz="2800" b="0" i="0" u="none" strike="noStrike">
                        <a:solidFill>
                          <a:srgbClr val="000000"/>
                        </a:solidFill>
                        <a:effectLst/>
                        <a:latin typeface="Arial"/>
                      </a:endParaRPr>
                    </a:p>
                  </a:txBody>
                  <a:tcPr marL="7620" marR="7620" marT="7620" marB="0" anchor="b"/>
                </a:tc>
                <a:tc>
                  <a:txBody>
                    <a:bodyPr/>
                    <a:lstStyle/>
                    <a:p>
                      <a:pPr algn="r" fontAlgn="b"/>
                      <a:r>
                        <a:rPr lang="en-US" sz="2800" u="none" strike="noStrike">
                          <a:effectLst/>
                        </a:rPr>
                        <a:t>2010</a:t>
                      </a:r>
                      <a:endParaRPr lang="en-US" sz="2800" b="0" i="0" u="none" strike="noStrike">
                        <a:solidFill>
                          <a:srgbClr val="000000"/>
                        </a:solidFill>
                        <a:effectLst/>
                        <a:latin typeface="Arial"/>
                      </a:endParaRPr>
                    </a:p>
                  </a:txBody>
                  <a:tcPr marL="7620" marR="7620" marT="7620" marB="0" anchor="b"/>
                </a:tc>
              </a:tr>
              <a:tr h="673100">
                <a:tc>
                  <a:txBody>
                    <a:bodyPr/>
                    <a:lstStyle/>
                    <a:p>
                      <a:pPr algn="r" fontAlgn="b"/>
                      <a:r>
                        <a:rPr lang="en-US" sz="2800" u="none" strike="noStrike" dirty="0">
                          <a:effectLst/>
                        </a:rPr>
                        <a:t>1970</a:t>
                      </a:r>
                      <a:endParaRPr lang="en-US" sz="2800" b="0" i="0" u="none" strike="noStrike" dirty="0">
                        <a:solidFill>
                          <a:srgbClr val="000000"/>
                        </a:solidFill>
                        <a:effectLst/>
                        <a:latin typeface="Arial"/>
                      </a:endParaRPr>
                    </a:p>
                  </a:txBody>
                  <a:tcPr marL="7620" marR="7620" marT="7620" marB="0" anchor="b"/>
                </a:tc>
                <a:tc>
                  <a:txBody>
                    <a:bodyPr/>
                    <a:lstStyle/>
                    <a:p>
                      <a:pPr algn="r" fontAlgn="b"/>
                      <a:r>
                        <a:rPr lang="en-US" sz="2800" u="none" strike="noStrike" dirty="0">
                          <a:effectLst/>
                        </a:rPr>
                        <a:t>1.00</a:t>
                      </a:r>
                      <a:endParaRPr lang="en-US" sz="2800" b="0" i="0" u="none" strike="noStrike" dirty="0">
                        <a:solidFill>
                          <a:srgbClr val="000000"/>
                        </a:solidFill>
                        <a:effectLst/>
                        <a:latin typeface="Arial"/>
                      </a:endParaRPr>
                    </a:p>
                  </a:txBody>
                  <a:tcPr marL="7620" marR="7620" marT="7620" marB="0" anchor="b"/>
                </a:tc>
                <a:tc>
                  <a:txBody>
                    <a:bodyPr/>
                    <a:lstStyle/>
                    <a:p>
                      <a:pPr algn="r" fontAlgn="b"/>
                      <a:r>
                        <a:rPr lang="en-US" sz="2800" u="none" strike="noStrike">
                          <a:effectLst/>
                        </a:rPr>
                        <a:t>0.94</a:t>
                      </a:r>
                      <a:endParaRPr lang="en-US" sz="2800" b="0" i="0" u="none" strike="noStrike">
                        <a:solidFill>
                          <a:srgbClr val="000000"/>
                        </a:solidFill>
                        <a:effectLst/>
                        <a:latin typeface="Arial"/>
                      </a:endParaRPr>
                    </a:p>
                  </a:txBody>
                  <a:tcPr marL="7620" marR="7620" marT="7620" marB="0" anchor="b"/>
                </a:tc>
                <a:tc>
                  <a:txBody>
                    <a:bodyPr/>
                    <a:lstStyle/>
                    <a:p>
                      <a:pPr algn="r" fontAlgn="b"/>
                      <a:r>
                        <a:rPr lang="en-US" sz="2800" u="none" strike="noStrike">
                          <a:effectLst/>
                        </a:rPr>
                        <a:t>0.92</a:t>
                      </a:r>
                      <a:endParaRPr lang="en-US" sz="2800" b="0" i="0" u="none" strike="noStrike">
                        <a:solidFill>
                          <a:srgbClr val="000000"/>
                        </a:solidFill>
                        <a:effectLst/>
                        <a:latin typeface="Arial"/>
                      </a:endParaRPr>
                    </a:p>
                  </a:txBody>
                  <a:tcPr marL="7620" marR="7620" marT="7620" marB="0" anchor="b"/>
                </a:tc>
                <a:tc>
                  <a:txBody>
                    <a:bodyPr/>
                    <a:lstStyle/>
                    <a:p>
                      <a:pPr algn="r" fontAlgn="b"/>
                      <a:r>
                        <a:rPr lang="en-US" sz="2800" u="none" strike="noStrike">
                          <a:effectLst/>
                        </a:rPr>
                        <a:t>0.93</a:t>
                      </a:r>
                      <a:endParaRPr lang="en-US" sz="2800" b="0" i="0" u="none" strike="noStrike">
                        <a:solidFill>
                          <a:srgbClr val="000000"/>
                        </a:solidFill>
                        <a:effectLst/>
                        <a:latin typeface="Arial"/>
                      </a:endParaRPr>
                    </a:p>
                  </a:txBody>
                  <a:tcPr marL="7620" marR="7620" marT="7620" marB="0" anchor="b"/>
                </a:tc>
                <a:tc>
                  <a:txBody>
                    <a:bodyPr/>
                    <a:lstStyle/>
                    <a:p>
                      <a:pPr algn="r" fontAlgn="b"/>
                      <a:r>
                        <a:rPr lang="en-US" sz="2800" u="none" strike="noStrike">
                          <a:effectLst/>
                        </a:rPr>
                        <a:t>0.91</a:t>
                      </a:r>
                      <a:endParaRPr lang="en-US" sz="2800" b="0" i="0" u="none" strike="noStrike">
                        <a:solidFill>
                          <a:srgbClr val="000000"/>
                        </a:solidFill>
                        <a:effectLst/>
                        <a:latin typeface="Arial"/>
                      </a:endParaRPr>
                    </a:p>
                  </a:txBody>
                  <a:tcPr marL="7620" marR="7620" marT="7620" marB="0" anchor="b"/>
                </a:tc>
              </a:tr>
              <a:tr h="673100">
                <a:tc>
                  <a:txBody>
                    <a:bodyPr/>
                    <a:lstStyle/>
                    <a:p>
                      <a:pPr algn="r" fontAlgn="b"/>
                      <a:r>
                        <a:rPr lang="en-US" sz="2800" u="none" strike="noStrike">
                          <a:effectLst/>
                        </a:rPr>
                        <a:t>1980</a:t>
                      </a:r>
                      <a:endParaRPr lang="en-US" sz="2800" b="0" i="0" u="none" strike="noStrike">
                        <a:solidFill>
                          <a:srgbClr val="000000"/>
                        </a:solidFill>
                        <a:effectLst/>
                        <a:latin typeface="Arial"/>
                      </a:endParaRPr>
                    </a:p>
                  </a:txBody>
                  <a:tcPr marL="7620" marR="7620" marT="7620" marB="0" anchor="b"/>
                </a:tc>
                <a:tc>
                  <a:txBody>
                    <a:bodyPr/>
                    <a:lstStyle/>
                    <a:p>
                      <a:pPr algn="l" fontAlgn="b"/>
                      <a:r>
                        <a:rPr lang="en-US" sz="2800" u="none" strike="noStrike">
                          <a:effectLst/>
                        </a:rPr>
                        <a:t> </a:t>
                      </a:r>
                      <a:endParaRPr lang="en-US" sz="2800" b="0" i="0" u="none" strike="noStrike">
                        <a:solidFill>
                          <a:srgbClr val="000000"/>
                        </a:solidFill>
                        <a:effectLst/>
                        <a:latin typeface="Arial"/>
                      </a:endParaRPr>
                    </a:p>
                  </a:txBody>
                  <a:tcPr marL="7620" marR="7620" marT="7620" marB="0" anchor="b"/>
                </a:tc>
                <a:tc>
                  <a:txBody>
                    <a:bodyPr/>
                    <a:lstStyle/>
                    <a:p>
                      <a:pPr algn="r" fontAlgn="b"/>
                      <a:r>
                        <a:rPr lang="en-US" sz="2800" u="none" strike="noStrike" dirty="0">
                          <a:effectLst/>
                        </a:rPr>
                        <a:t>1.00</a:t>
                      </a:r>
                      <a:endParaRPr lang="en-US" sz="2800" b="0" i="0" u="none" strike="noStrike" dirty="0">
                        <a:solidFill>
                          <a:srgbClr val="000000"/>
                        </a:solidFill>
                        <a:effectLst/>
                        <a:latin typeface="Arial"/>
                      </a:endParaRPr>
                    </a:p>
                  </a:txBody>
                  <a:tcPr marL="7620" marR="7620" marT="7620" marB="0" anchor="b"/>
                </a:tc>
                <a:tc>
                  <a:txBody>
                    <a:bodyPr/>
                    <a:lstStyle/>
                    <a:p>
                      <a:pPr algn="r" fontAlgn="b"/>
                      <a:r>
                        <a:rPr lang="en-US" sz="2800" u="none" strike="noStrike" dirty="0">
                          <a:effectLst/>
                        </a:rPr>
                        <a:t>0.98</a:t>
                      </a:r>
                      <a:endParaRPr lang="en-US" sz="2800" b="0" i="0" u="none" strike="noStrike" dirty="0">
                        <a:solidFill>
                          <a:srgbClr val="000000"/>
                        </a:solidFill>
                        <a:effectLst/>
                        <a:latin typeface="Arial"/>
                      </a:endParaRPr>
                    </a:p>
                  </a:txBody>
                  <a:tcPr marL="7620" marR="7620" marT="7620" marB="0" anchor="b"/>
                </a:tc>
                <a:tc>
                  <a:txBody>
                    <a:bodyPr/>
                    <a:lstStyle/>
                    <a:p>
                      <a:pPr algn="r" fontAlgn="b"/>
                      <a:r>
                        <a:rPr lang="en-US" sz="2800" u="none" strike="noStrike">
                          <a:effectLst/>
                        </a:rPr>
                        <a:t>0.97</a:t>
                      </a:r>
                      <a:endParaRPr lang="en-US" sz="2800" b="0" i="0" u="none" strike="noStrike">
                        <a:solidFill>
                          <a:srgbClr val="000000"/>
                        </a:solidFill>
                        <a:effectLst/>
                        <a:latin typeface="Arial"/>
                      </a:endParaRPr>
                    </a:p>
                  </a:txBody>
                  <a:tcPr marL="7620" marR="7620" marT="7620" marB="0" anchor="b"/>
                </a:tc>
                <a:tc>
                  <a:txBody>
                    <a:bodyPr/>
                    <a:lstStyle/>
                    <a:p>
                      <a:pPr algn="r" fontAlgn="b"/>
                      <a:r>
                        <a:rPr lang="en-US" sz="2800" u="none" strike="noStrike">
                          <a:effectLst/>
                        </a:rPr>
                        <a:t>0.93</a:t>
                      </a:r>
                      <a:endParaRPr lang="en-US" sz="2800" b="0" i="0" u="none" strike="noStrike">
                        <a:solidFill>
                          <a:srgbClr val="000000"/>
                        </a:solidFill>
                        <a:effectLst/>
                        <a:latin typeface="Arial"/>
                      </a:endParaRPr>
                    </a:p>
                  </a:txBody>
                  <a:tcPr marL="7620" marR="7620" marT="7620" marB="0" anchor="b"/>
                </a:tc>
              </a:tr>
              <a:tr h="673100">
                <a:tc>
                  <a:txBody>
                    <a:bodyPr/>
                    <a:lstStyle/>
                    <a:p>
                      <a:pPr algn="r" fontAlgn="b"/>
                      <a:r>
                        <a:rPr lang="en-US" sz="2800" u="none" strike="noStrike">
                          <a:effectLst/>
                        </a:rPr>
                        <a:t>1990</a:t>
                      </a:r>
                      <a:endParaRPr lang="en-US" sz="2800" b="0" i="0" u="none" strike="noStrike">
                        <a:solidFill>
                          <a:srgbClr val="000000"/>
                        </a:solidFill>
                        <a:effectLst/>
                        <a:latin typeface="Arial"/>
                      </a:endParaRPr>
                    </a:p>
                  </a:txBody>
                  <a:tcPr marL="7620" marR="7620" marT="7620" marB="0" anchor="b"/>
                </a:tc>
                <a:tc>
                  <a:txBody>
                    <a:bodyPr/>
                    <a:lstStyle/>
                    <a:p>
                      <a:pPr algn="l" fontAlgn="b"/>
                      <a:r>
                        <a:rPr lang="en-US" sz="2800" u="none" strike="noStrike">
                          <a:effectLst/>
                        </a:rPr>
                        <a:t> </a:t>
                      </a:r>
                      <a:endParaRPr lang="en-US" sz="2800" b="0" i="0" u="none" strike="noStrike">
                        <a:solidFill>
                          <a:srgbClr val="000000"/>
                        </a:solidFill>
                        <a:effectLst/>
                        <a:latin typeface="Arial"/>
                      </a:endParaRPr>
                    </a:p>
                  </a:txBody>
                  <a:tcPr marL="7620" marR="7620" marT="7620" marB="0" anchor="b"/>
                </a:tc>
                <a:tc>
                  <a:txBody>
                    <a:bodyPr/>
                    <a:lstStyle/>
                    <a:p>
                      <a:pPr algn="l" fontAlgn="b"/>
                      <a:r>
                        <a:rPr lang="en-US" sz="2800" u="none" strike="noStrike">
                          <a:effectLst/>
                        </a:rPr>
                        <a:t> </a:t>
                      </a:r>
                      <a:endParaRPr lang="en-US" sz="2800" b="0" i="0" u="none" strike="noStrike">
                        <a:solidFill>
                          <a:srgbClr val="000000"/>
                        </a:solidFill>
                        <a:effectLst/>
                        <a:latin typeface="Arial"/>
                      </a:endParaRPr>
                    </a:p>
                  </a:txBody>
                  <a:tcPr marL="7620" marR="7620" marT="7620" marB="0" anchor="b"/>
                </a:tc>
                <a:tc>
                  <a:txBody>
                    <a:bodyPr/>
                    <a:lstStyle/>
                    <a:p>
                      <a:pPr algn="r" fontAlgn="b"/>
                      <a:r>
                        <a:rPr lang="en-US" sz="2800" u="none" strike="noStrike">
                          <a:effectLst/>
                        </a:rPr>
                        <a:t>1.00</a:t>
                      </a:r>
                      <a:endParaRPr lang="en-US" sz="2800" b="0" i="0" u="none" strike="noStrike">
                        <a:solidFill>
                          <a:srgbClr val="000000"/>
                        </a:solidFill>
                        <a:effectLst/>
                        <a:latin typeface="Arial"/>
                      </a:endParaRPr>
                    </a:p>
                  </a:txBody>
                  <a:tcPr marL="7620" marR="7620" marT="7620" marB="0" anchor="b"/>
                </a:tc>
                <a:tc>
                  <a:txBody>
                    <a:bodyPr/>
                    <a:lstStyle/>
                    <a:p>
                      <a:pPr algn="r" fontAlgn="b"/>
                      <a:r>
                        <a:rPr lang="en-US" sz="2800" u="none" strike="noStrike">
                          <a:effectLst/>
                        </a:rPr>
                        <a:t>0.98</a:t>
                      </a:r>
                      <a:endParaRPr lang="en-US" sz="2800" b="0" i="0" u="none" strike="noStrike">
                        <a:solidFill>
                          <a:srgbClr val="000000"/>
                        </a:solidFill>
                        <a:effectLst/>
                        <a:latin typeface="Arial"/>
                      </a:endParaRPr>
                    </a:p>
                  </a:txBody>
                  <a:tcPr marL="7620" marR="7620" marT="7620" marB="0" anchor="b"/>
                </a:tc>
                <a:tc>
                  <a:txBody>
                    <a:bodyPr/>
                    <a:lstStyle/>
                    <a:p>
                      <a:pPr algn="r" fontAlgn="b"/>
                      <a:r>
                        <a:rPr lang="en-US" sz="2800" u="none" strike="noStrike">
                          <a:effectLst/>
                        </a:rPr>
                        <a:t>0.96</a:t>
                      </a:r>
                      <a:endParaRPr lang="en-US" sz="2800" b="0" i="0" u="none" strike="noStrike">
                        <a:solidFill>
                          <a:srgbClr val="000000"/>
                        </a:solidFill>
                        <a:effectLst/>
                        <a:latin typeface="Arial"/>
                      </a:endParaRPr>
                    </a:p>
                  </a:txBody>
                  <a:tcPr marL="7620" marR="7620" marT="7620" marB="0" anchor="b"/>
                </a:tc>
              </a:tr>
              <a:tr h="673100">
                <a:tc>
                  <a:txBody>
                    <a:bodyPr/>
                    <a:lstStyle/>
                    <a:p>
                      <a:pPr algn="r" fontAlgn="b"/>
                      <a:r>
                        <a:rPr lang="en-US" sz="2800" u="none" strike="noStrike">
                          <a:effectLst/>
                        </a:rPr>
                        <a:t>2000</a:t>
                      </a:r>
                      <a:endParaRPr lang="en-US" sz="2800" b="0" i="0" u="none" strike="noStrike">
                        <a:solidFill>
                          <a:srgbClr val="000000"/>
                        </a:solidFill>
                        <a:effectLst/>
                        <a:latin typeface="Arial"/>
                      </a:endParaRPr>
                    </a:p>
                  </a:txBody>
                  <a:tcPr marL="7620" marR="7620" marT="7620" marB="0" anchor="b"/>
                </a:tc>
                <a:tc>
                  <a:txBody>
                    <a:bodyPr/>
                    <a:lstStyle/>
                    <a:p>
                      <a:pPr algn="l" fontAlgn="b"/>
                      <a:r>
                        <a:rPr lang="en-US" sz="2800" u="none" strike="noStrike">
                          <a:effectLst/>
                        </a:rPr>
                        <a:t> </a:t>
                      </a:r>
                      <a:endParaRPr lang="en-US" sz="2800" b="0" i="0" u="none" strike="noStrike">
                        <a:solidFill>
                          <a:srgbClr val="000000"/>
                        </a:solidFill>
                        <a:effectLst/>
                        <a:latin typeface="Arial"/>
                      </a:endParaRPr>
                    </a:p>
                  </a:txBody>
                  <a:tcPr marL="7620" marR="7620" marT="7620" marB="0" anchor="b"/>
                </a:tc>
                <a:tc>
                  <a:txBody>
                    <a:bodyPr/>
                    <a:lstStyle/>
                    <a:p>
                      <a:pPr algn="l" fontAlgn="b"/>
                      <a:r>
                        <a:rPr lang="en-US" sz="2800" u="none" strike="noStrike">
                          <a:effectLst/>
                        </a:rPr>
                        <a:t> </a:t>
                      </a:r>
                      <a:endParaRPr lang="en-US" sz="2800" b="0" i="0" u="none" strike="noStrike">
                        <a:solidFill>
                          <a:srgbClr val="000000"/>
                        </a:solidFill>
                        <a:effectLst/>
                        <a:latin typeface="Arial"/>
                      </a:endParaRPr>
                    </a:p>
                  </a:txBody>
                  <a:tcPr marL="7620" marR="7620" marT="7620" marB="0" anchor="b"/>
                </a:tc>
                <a:tc>
                  <a:txBody>
                    <a:bodyPr/>
                    <a:lstStyle/>
                    <a:p>
                      <a:pPr algn="l" fontAlgn="b"/>
                      <a:r>
                        <a:rPr lang="en-US" sz="2800" u="none" strike="noStrike">
                          <a:effectLst/>
                        </a:rPr>
                        <a:t> </a:t>
                      </a:r>
                      <a:endParaRPr lang="en-US" sz="2800" b="0" i="0" u="none" strike="noStrike">
                        <a:solidFill>
                          <a:srgbClr val="000000"/>
                        </a:solidFill>
                        <a:effectLst/>
                        <a:latin typeface="Arial"/>
                      </a:endParaRPr>
                    </a:p>
                  </a:txBody>
                  <a:tcPr marL="7620" marR="7620" marT="7620" marB="0" anchor="b"/>
                </a:tc>
                <a:tc>
                  <a:txBody>
                    <a:bodyPr/>
                    <a:lstStyle/>
                    <a:p>
                      <a:pPr algn="r" fontAlgn="b"/>
                      <a:r>
                        <a:rPr lang="en-US" sz="2800" u="none" strike="noStrike">
                          <a:effectLst/>
                        </a:rPr>
                        <a:t>1.00</a:t>
                      </a:r>
                      <a:endParaRPr lang="en-US" sz="2800" b="0" i="0" u="none" strike="noStrike">
                        <a:solidFill>
                          <a:srgbClr val="000000"/>
                        </a:solidFill>
                        <a:effectLst/>
                        <a:latin typeface="Arial"/>
                      </a:endParaRPr>
                    </a:p>
                  </a:txBody>
                  <a:tcPr marL="7620" marR="7620" marT="7620" marB="0" anchor="b"/>
                </a:tc>
                <a:tc>
                  <a:txBody>
                    <a:bodyPr/>
                    <a:lstStyle/>
                    <a:p>
                      <a:pPr algn="r" fontAlgn="b"/>
                      <a:r>
                        <a:rPr lang="en-US" sz="2800" u="none" strike="noStrike">
                          <a:effectLst/>
                        </a:rPr>
                        <a:t>0.97</a:t>
                      </a:r>
                      <a:endParaRPr lang="en-US" sz="2800" b="0" i="0" u="none" strike="noStrike">
                        <a:solidFill>
                          <a:srgbClr val="000000"/>
                        </a:solidFill>
                        <a:effectLst/>
                        <a:latin typeface="Arial"/>
                      </a:endParaRPr>
                    </a:p>
                  </a:txBody>
                  <a:tcPr marL="7620" marR="7620" marT="7620" marB="0" anchor="b"/>
                </a:tc>
              </a:tr>
              <a:tr h="673100">
                <a:tc>
                  <a:txBody>
                    <a:bodyPr/>
                    <a:lstStyle/>
                    <a:p>
                      <a:pPr algn="r" fontAlgn="b"/>
                      <a:r>
                        <a:rPr lang="en-US" sz="2800" u="none" strike="noStrike">
                          <a:effectLst/>
                        </a:rPr>
                        <a:t>2010</a:t>
                      </a:r>
                      <a:endParaRPr lang="en-US" sz="2800" b="0" i="0" u="none" strike="noStrike">
                        <a:solidFill>
                          <a:srgbClr val="000000"/>
                        </a:solidFill>
                        <a:effectLst/>
                        <a:latin typeface="Arial"/>
                      </a:endParaRPr>
                    </a:p>
                  </a:txBody>
                  <a:tcPr marL="7620" marR="7620" marT="7620" marB="0" anchor="b"/>
                </a:tc>
                <a:tc>
                  <a:txBody>
                    <a:bodyPr/>
                    <a:lstStyle/>
                    <a:p>
                      <a:pPr algn="l" fontAlgn="b"/>
                      <a:r>
                        <a:rPr lang="en-US" sz="2800" u="none" strike="noStrike">
                          <a:effectLst/>
                        </a:rPr>
                        <a:t> </a:t>
                      </a:r>
                      <a:endParaRPr lang="en-US" sz="2800" b="0" i="0" u="none" strike="noStrike">
                        <a:solidFill>
                          <a:srgbClr val="000000"/>
                        </a:solidFill>
                        <a:effectLst/>
                        <a:latin typeface="Arial"/>
                      </a:endParaRPr>
                    </a:p>
                  </a:txBody>
                  <a:tcPr marL="7620" marR="7620" marT="7620" marB="0" anchor="b"/>
                </a:tc>
                <a:tc>
                  <a:txBody>
                    <a:bodyPr/>
                    <a:lstStyle/>
                    <a:p>
                      <a:pPr algn="l" fontAlgn="b"/>
                      <a:r>
                        <a:rPr lang="en-US" sz="2800" u="none" strike="noStrike">
                          <a:effectLst/>
                        </a:rPr>
                        <a:t> </a:t>
                      </a:r>
                      <a:endParaRPr lang="en-US" sz="2800" b="0" i="0" u="none" strike="noStrike">
                        <a:solidFill>
                          <a:srgbClr val="000000"/>
                        </a:solidFill>
                        <a:effectLst/>
                        <a:latin typeface="Arial"/>
                      </a:endParaRPr>
                    </a:p>
                  </a:txBody>
                  <a:tcPr marL="7620" marR="7620" marT="7620" marB="0" anchor="b"/>
                </a:tc>
                <a:tc>
                  <a:txBody>
                    <a:bodyPr/>
                    <a:lstStyle/>
                    <a:p>
                      <a:pPr algn="l" fontAlgn="b"/>
                      <a:r>
                        <a:rPr lang="en-US" sz="2800" u="none" strike="noStrike">
                          <a:effectLst/>
                        </a:rPr>
                        <a:t> </a:t>
                      </a:r>
                      <a:endParaRPr lang="en-US" sz="2800" b="0" i="0" u="none" strike="noStrike">
                        <a:solidFill>
                          <a:srgbClr val="000000"/>
                        </a:solidFill>
                        <a:effectLst/>
                        <a:latin typeface="Arial"/>
                      </a:endParaRPr>
                    </a:p>
                  </a:txBody>
                  <a:tcPr marL="7620" marR="7620" marT="7620" marB="0" anchor="b"/>
                </a:tc>
                <a:tc>
                  <a:txBody>
                    <a:bodyPr/>
                    <a:lstStyle/>
                    <a:p>
                      <a:pPr algn="l" fontAlgn="b"/>
                      <a:r>
                        <a:rPr lang="en-US" sz="2800" u="none" strike="noStrike" dirty="0">
                          <a:effectLst/>
                        </a:rPr>
                        <a:t> </a:t>
                      </a:r>
                      <a:endParaRPr lang="en-US" sz="2800" b="0" i="0" u="none" strike="noStrike" dirty="0">
                        <a:solidFill>
                          <a:srgbClr val="000000"/>
                        </a:solidFill>
                        <a:effectLst/>
                        <a:latin typeface="Arial"/>
                      </a:endParaRPr>
                    </a:p>
                  </a:txBody>
                  <a:tcPr marL="7620" marR="7620" marT="7620" marB="0" anchor="b"/>
                </a:tc>
                <a:tc>
                  <a:txBody>
                    <a:bodyPr/>
                    <a:lstStyle/>
                    <a:p>
                      <a:pPr algn="r" fontAlgn="b"/>
                      <a:r>
                        <a:rPr lang="en-US" sz="2800" u="none" strike="noStrike" dirty="0">
                          <a:effectLst/>
                        </a:rPr>
                        <a:t>1.00</a:t>
                      </a:r>
                      <a:endParaRPr lang="en-US" sz="2800" b="0" i="0" u="none" strike="noStrike" dirty="0">
                        <a:solidFill>
                          <a:srgbClr val="000000"/>
                        </a:solidFill>
                        <a:effectLst/>
                        <a:latin typeface="Arial"/>
                      </a:endParaRPr>
                    </a:p>
                  </a:txBody>
                  <a:tcPr marL="7620" marR="7620" marT="7620" marB="0" anchor="b"/>
                </a:tc>
              </a:tr>
            </a:tbl>
          </a:graphicData>
        </a:graphic>
      </p:graphicFrame>
      <p:sp>
        <p:nvSpPr>
          <p:cNvPr id="3" name="Slide Number Placeholder 2"/>
          <p:cNvSpPr>
            <a:spLocks noGrp="1"/>
          </p:cNvSpPr>
          <p:nvPr>
            <p:ph type="sldNum" sz="quarter" idx="12"/>
          </p:nvPr>
        </p:nvSpPr>
        <p:spPr/>
        <p:txBody>
          <a:bodyPr/>
          <a:lstStyle/>
          <a:p>
            <a:fld id="{A896A80F-E5AD-466E-B87D-D078016882AB}" type="slidenum">
              <a:rPr lang="en-US" smtClean="0">
                <a:solidFill>
                  <a:prstClr val="white">
                    <a:tint val="75000"/>
                  </a:prstClr>
                </a:solidFill>
              </a:rPr>
              <a:pPr/>
              <a:t>80</a:t>
            </a:fld>
            <a:endParaRPr lang="en-US">
              <a:solidFill>
                <a:prstClr val="white">
                  <a:tint val="75000"/>
                </a:prstClr>
              </a:solidFill>
            </a:endParaRPr>
          </a:p>
        </p:txBody>
      </p:sp>
    </p:spTree>
    <p:extLst>
      <p:ext uri="{BB962C8B-B14F-4D97-AF65-F5344CB8AC3E}">
        <p14:creationId xmlns:p14="http://schemas.microsoft.com/office/powerpoint/2010/main" val="26000335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010966736"/>
              </p:ext>
            </p:extLst>
          </p:nvPr>
        </p:nvGraphicFramePr>
        <p:xfrm>
          <a:off x="1371600" y="152400"/>
          <a:ext cx="5635625" cy="6563219"/>
        </p:xfrm>
        <a:graphic>
          <a:graphicData uri="http://schemas.openxmlformats.org/presentationml/2006/ole">
            <mc:AlternateContent xmlns:mc="http://schemas.openxmlformats.org/markup-compatibility/2006">
              <mc:Choice xmlns:v="urn:schemas-microsoft-com:vml" Requires="v">
                <p:oleObj spid="_x0000_s36003" name="EViews" r:id="rId3" imgW="3192618" imgH="3718632" progId="EViews.Workfile.2">
                  <p:embed/>
                </p:oleObj>
              </mc:Choice>
              <mc:Fallback>
                <p:oleObj name="EViews" r:id="rId3" imgW="3192618" imgH="3718632" progId="EViews.Workfile.2">
                  <p:embed/>
                  <p:pic>
                    <p:nvPicPr>
                      <p:cNvPr id="0" name=""/>
                      <p:cNvPicPr/>
                      <p:nvPr/>
                    </p:nvPicPr>
                    <p:blipFill>
                      <a:blip r:embed="rId4"/>
                      <a:stretch>
                        <a:fillRect/>
                      </a:stretch>
                    </p:blipFill>
                    <p:spPr>
                      <a:xfrm>
                        <a:off x="1371600" y="152400"/>
                        <a:ext cx="5635625" cy="6563219"/>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A896A80F-E5AD-466E-B87D-D078016882AB}" type="slidenum">
              <a:rPr lang="en-US" smtClean="0">
                <a:solidFill>
                  <a:prstClr val="white">
                    <a:tint val="75000"/>
                  </a:prstClr>
                </a:solidFill>
              </a:rPr>
              <a:pPr/>
              <a:t>81</a:t>
            </a:fld>
            <a:endParaRPr lang="en-US">
              <a:solidFill>
                <a:prstClr val="white">
                  <a:tint val="75000"/>
                </a:prstClr>
              </a:solidFill>
            </a:endParaRPr>
          </a:p>
        </p:txBody>
      </p:sp>
    </p:spTree>
    <p:extLst>
      <p:ext uri="{BB962C8B-B14F-4D97-AF65-F5344CB8AC3E}">
        <p14:creationId xmlns:p14="http://schemas.microsoft.com/office/powerpoint/2010/main" val="25281392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Tiebout At Work</a:t>
            </a:r>
            <a:endParaRPr lang="en-US" dirty="0"/>
          </a:p>
        </p:txBody>
      </p:sp>
      <p:sp>
        <p:nvSpPr>
          <p:cNvPr id="3" name="Content Placeholder 2"/>
          <p:cNvSpPr>
            <a:spLocks noGrp="1"/>
          </p:cNvSpPr>
          <p:nvPr>
            <p:ph idx="1"/>
          </p:nvPr>
        </p:nvSpPr>
        <p:spPr/>
        <p:txBody>
          <a:bodyPr/>
          <a:lstStyle/>
          <a:p>
            <a:r>
              <a:rPr lang="en-US" dirty="0"/>
              <a:t>It is difficult to think of a way this four-decade persistence of the income hierarchy across communities and </a:t>
            </a:r>
            <a:r>
              <a:rPr lang="en-US" dirty="0" smtClean="0"/>
              <a:t>variation in the proportion </a:t>
            </a:r>
            <a:r>
              <a:rPr lang="en-US" dirty="0"/>
              <a:t>of school age kids across communities could arise if there were no household mobility</a:t>
            </a:r>
            <a:r>
              <a:rPr lang="en-US" dirty="0" smtClean="0"/>
              <a:t>.</a:t>
            </a:r>
          </a:p>
          <a:p>
            <a:r>
              <a:rPr lang="en-US" dirty="0" smtClean="0"/>
              <a:t>Direct evidence on mobility is also available.</a:t>
            </a:r>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82</a:t>
            </a:fld>
            <a:endParaRPr lang="en-US">
              <a:solidFill>
                <a:prstClr val="white">
                  <a:tint val="75000"/>
                </a:prstClr>
              </a:solidFill>
            </a:endParaRPr>
          </a:p>
        </p:txBody>
      </p:sp>
    </p:spTree>
    <p:extLst>
      <p:ext uri="{BB962C8B-B14F-4D97-AF65-F5344CB8AC3E}">
        <p14:creationId xmlns:p14="http://schemas.microsoft.com/office/powerpoint/2010/main" val="7133362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Intra-Metropolitan Migration by Age</a:t>
            </a:r>
            <a:br>
              <a:rPr lang="en-US" dirty="0" smtClean="0">
                <a:solidFill>
                  <a:schemeClr val="tx2"/>
                </a:solidFill>
              </a:rPr>
            </a:br>
            <a:r>
              <a:rPr lang="en-US" sz="2900" dirty="0" smtClean="0">
                <a:solidFill>
                  <a:schemeClr val="tx2"/>
                </a:solidFill>
              </a:rPr>
              <a:t>Young Households Move to Higher Income Communities </a:t>
            </a:r>
            <a:br>
              <a:rPr lang="en-US" sz="2900" dirty="0" smtClean="0">
                <a:solidFill>
                  <a:schemeClr val="tx2"/>
                </a:solidFill>
              </a:rPr>
            </a:br>
            <a:r>
              <a:rPr lang="en-US" sz="2900" dirty="0" smtClean="0">
                <a:solidFill>
                  <a:schemeClr val="tx2"/>
                </a:solidFill>
              </a:rPr>
              <a:t>Empty Nesters Move to Lower Income Communities</a:t>
            </a:r>
            <a:endParaRPr lang="en-US" sz="2900" dirty="0">
              <a:solidFill>
                <a:schemeClr val="tx2"/>
              </a:solidFill>
            </a:endParaRPr>
          </a:p>
        </p:txBody>
      </p:sp>
      <p:pic>
        <p:nvPicPr>
          <p:cNvPr id="4" name="Content Placeholder 3"/>
          <p:cNvPicPr>
            <a:picLocks noGrp="1"/>
          </p:cNvPicPr>
          <p:nvPr>
            <p:ph idx="1"/>
          </p:nvPr>
        </p:nvPicPr>
        <p:blipFill>
          <a:blip r:embed="rId2" cstate="print"/>
          <a:stretch>
            <a:fillRect/>
          </a:stretch>
        </p:blipFill>
        <p:spPr bwMode="auto">
          <a:xfrm>
            <a:off x="620923" y="1600200"/>
            <a:ext cx="7902153" cy="4525963"/>
          </a:xfrm>
          <a:prstGeom prst="rect">
            <a:avLst/>
          </a:prstGeom>
          <a:noFill/>
          <a:ln w="9525">
            <a:noFill/>
            <a:miter lim="800000"/>
            <a:headEnd/>
            <a:tailEnd/>
          </a:ln>
        </p:spPr>
      </p:pic>
      <p:sp>
        <p:nvSpPr>
          <p:cNvPr id="3" name="TextBox 2"/>
          <p:cNvSpPr txBox="1"/>
          <p:nvPr/>
        </p:nvSpPr>
        <p:spPr>
          <a:xfrm>
            <a:off x="2514600" y="6248400"/>
            <a:ext cx="4073872" cy="430887"/>
          </a:xfrm>
          <a:prstGeom prst="rect">
            <a:avLst/>
          </a:prstGeom>
          <a:noFill/>
        </p:spPr>
        <p:txBody>
          <a:bodyPr wrap="none" rtlCol="0">
            <a:spAutoFit/>
          </a:bodyPr>
          <a:lstStyle/>
          <a:p>
            <a:r>
              <a:rPr lang="en-US" sz="2200" dirty="0" smtClean="0"/>
              <a:t>Epple, Romano, Sieg, </a:t>
            </a:r>
            <a:r>
              <a:rPr lang="en-US" sz="2200" i="1" dirty="0" err="1" smtClean="0"/>
              <a:t>JPubE</a:t>
            </a:r>
            <a:r>
              <a:rPr lang="en-US" sz="2200" dirty="0" smtClean="0"/>
              <a:t>, 2012</a:t>
            </a:r>
            <a:r>
              <a:rPr lang="en-US" dirty="0" smtClean="0"/>
              <a:t> </a:t>
            </a:r>
            <a:endParaRPr lang="en-US" dirty="0"/>
          </a:p>
        </p:txBody>
      </p:sp>
      <p:sp>
        <p:nvSpPr>
          <p:cNvPr id="5" name="Slide Number Placeholder 4"/>
          <p:cNvSpPr>
            <a:spLocks noGrp="1"/>
          </p:cNvSpPr>
          <p:nvPr>
            <p:ph type="sldNum" sz="quarter" idx="12"/>
          </p:nvPr>
        </p:nvSpPr>
        <p:spPr/>
        <p:txBody>
          <a:bodyPr/>
          <a:lstStyle/>
          <a:p>
            <a:fld id="{A896A80F-E5AD-466E-B87D-D078016882AB}" type="slidenum">
              <a:rPr lang="en-US" smtClean="0">
                <a:solidFill>
                  <a:prstClr val="white">
                    <a:tint val="75000"/>
                  </a:prstClr>
                </a:solidFill>
              </a:rPr>
              <a:pPr/>
              <a:t>83</a:t>
            </a:fld>
            <a:endParaRPr lang="en-US">
              <a:solidFill>
                <a:prstClr val="white">
                  <a:tint val="75000"/>
                </a:prstClr>
              </a:solidFill>
            </a:endParaRPr>
          </a:p>
        </p:txBody>
      </p:sp>
    </p:spTree>
    <p:extLst>
      <p:ext uri="{BB962C8B-B14F-4D97-AF65-F5344CB8AC3E}">
        <p14:creationId xmlns:p14="http://schemas.microsoft.com/office/powerpoint/2010/main" val="201570326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860436801"/>
              </p:ext>
            </p:extLst>
          </p:nvPr>
        </p:nvGraphicFramePr>
        <p:xfrm>
          <a:off x="1676400" y="228600"/>
          <a:ext cx="5634038" cy="6032457"/>
        </p:xfrm>
        <a:graphic>
          <a:graphicData uri="http://schemas.openxmlformats.org/presentationml/2006/ole">
            <mc:AlternateContent xmlns:mc="http://schemas.openxmlformats.org/markup-compatibility/2006">
              <mc:Choice xmlns:v="urn:schemas-microsoft-com:vml" Requires="v">
                <p:oleObj spid="_x0000_s37027" name="EViews" r:id="rId3" imgW="3345018" imgH="3581472" progId="EViews.Workfile.2">
                  <p:embed/>
                </p:oleObj>
              </mc:Choice>
              <mc:Fallback>
                <p:oleObj name="EViews" r:id="rId3" imgW="3345018" imgH="3581472" progId="EViews.Workfile.2">
                  <p:embed/>
                  <p:pic>
                    <p:nvPicPr>
                      <p:cNvPr id="0" name=""/>
                      <p:cNvPicPr/>
                      <p:nvPr/>
                    </p:nvPicPr>
                    <p:blipFill>
                      <a:blip r:embed="rId4"/>
                      <a:stretch>
                        <a:fillRect/>
                      </a:stretch>
                    </p:blipFill>
                    <p:spPr>
                      <a:xfrm>
                        <a:off x="1676400" y="228600"/>
                        <a:ext cx="5634038" cy="6032457"/>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A896A80F-E5AD-466E-B87D-D078016882AB}" type="slidenum">
              <a:rPr lang="en-US" smtClean="0">
                <a:solidFill>
                  <a:prstClr val="white">
                    <a:tint val="75000"/>
                  </a:prstClr>
                </a:solidFill>
              </a:rPr>
              <a:pPr/>
              <a:t>84</a:t>
            </a:fld>
            <a:endParaRPr lang="en-US">
              <a:solidFill>
                <a:prstClr val="white">
                  <a:tint val="75000"/>
                </a:prstClr>
              </a:solidFill>
            </a:endParaRPr>
          </a:p>
        </p:txBody>
      </p:sp>
    </p:spTree>
    <p:extLst>
      <p:ext uri="{BB962C8B-B14F-4D97-AF65-F5344CB8AC3E}">
        <p14:creationId xmlns:p14="http://schemas.microsoft.com/office/powerpoint/2010/main" val="4296782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Pittsburgh Metro Area</a:t>
            </a:r>
            <a:endParaRPr lang="en-US" dirty="0"/>
          </a:p>
        </p:txBody>
      </p:sp>
      <p:pic>
        <p:nvPicPr>
          <p:cNvPr id="4" name="Content Placeholder 7"/>
          <p:cNvPicPr>
            <a:picLocks noGrp="1" noChangeAspect="1"/>
          </p:cNvPicPr>
          <p:nvPr>
            <p:ph idx="1"/>
          </p:nvPr>
        </p:nvPicPr>
        <p:blipFill>
          <a:blip r:embed="rId2" cstate="print"/>
          <a:stretch>
            <a:fillRect/>
          </a:stretch>
        </p:blipFill>
        <p:spPr bwMode="auto">
          <a:xfrm>
            <a:off x="1295400" y="1295400"/>
            <a:ext cx="7162800" cy="483564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A896A80F-E5AD-466E-B87D-D078016882AB}" type="slidenum">
              <a:rPr lang="en-US" smtClean="0">
                <a:solidFill>
                  <a:prstClr val="white">
                    <a:tint val="75000"/>
                  </a:prstClr>
                </a:solidFill>
              </a:rPr>
              <a:pPr/>
              <a:t>85</a:t>
            </a:fld>
            <a:endParaRPr lang="en-US">
              <a:solidFill>
                <a:prstClr val="white">
                  <a:tint val="75000"/>
                </a:prstClr>
              </a:solidFill>
            </a:endParaRPr>
          </a:p>
        </p:txBody>
      </p:sp>
    </p:spTree>
    <p:extLst>
      <p:ext uri="{BB962C8B-B14F-4D97-AF65-F5344CB8AC3E}">
        <p14:creationId xmlns:p14="http://schemas.microsoft.com/office/powerpoint/2010/main" val="33249241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Arial" panose="020B0604020202020204" pitchFamily="34" charset="0"/>
                <a:cs typeface="Arial" panose="020B0604020202020204" pitchFamily="34" charset="0"/>
              </a:rPr>
              <a:t>Achievement Ascends with School District Income</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Pittsburgh Metro Area</a:t>
            </a:r>
            <a:endParaRPr lang="en-US" sz="2800" dirty="0">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663440580"/>
              </p:ext>
            </p:extLst>
          </p:nvPr>
        </p:nvGraphicFramePr>
        <p:xfrm>
          <a:off x="1085848" y="1690689"/>
          <a:ext cx="6858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10"/>
          <p:cNvSpPr>
            <a:spLocks noGrp="1"/>
          </p:cNvSpPr>
          <p:nvPr>
            <p:ph type="sldNum" sz="quarter" idx="12"/>
          </p:nvPr>
        </p:nvSpPr>
        <p:spPr/>
        <p:txBody>
          <a:bodyPr/>
          <a:lstStyle/>
          <a:p>
            <a:fld id="{BD975A29-4BE4-4880-A499-340B0AAC0FC1}" type="slidenum">
              <a:rPr lang="en-US" smtClean="0"/>
              <a:t>86</a:t>
            </a:fld>
            <a:endParaRPr lang="en-US"/>
          </a:p>
        </p:txBody>
      </p:sp>
      <p:sp>
        <p:nvSpPr>
          <p:cNvPr id="4" name="TextBox 3"/>
          <p:cNvSpPr txBox="1"/>
          <p:nvPr/>
        </p:nvSpPr>
        <p:spPr>
          <a:xfrm>
            <a:off x="4876799" y="6185797"/>
            <a:ext cx="2936111" cy="369332"/>
          </a:xfrm>
          <a:prstGeom prst="rect">
            <a:avLst/>
          </a:prstGeom>
          <a:noFill/>
        </p:spPr>
        <p:txBody>
          <a:bodyPr wrap="square" rtlCol="0">
            <a:spAutoFit/>
          </a:bodyPr>
          <a:lstStyle/>
          <a:p>
            <a:r>
              <a:rPr lang="en-US" dirty="0" smtClean="0"/>
              <a:t>Source: Clark, Leah (2014)</a:t>
            </a:r>
            <a:endParaRPr lang="en-US" dirty="0"/>
          </a:p>
        </p:txBody>
      </p:sp>
    </p:spTree>
    <p:extLst>
      <p:ext uri="{BB962C8B-B14F-4D97-AF65-F5344CB8AC3E}">
        <p14:creationId xmlns:p14="http://schemas.microsoft.com/office/powerpoint/2010/main" val="171805601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a:rPr>
              <a:t>Tiebout Stratification Need Not Be Efficient:</a:t>
            </a:r>
            <a:br>
              <a:rPr lang="en-US" sz="3200" dirty="0" smtClean="0">
                <a:latin typeface="Arial"/>
              </a:rPr>
            </a:br>
            <a:r>
              <a:rPr lang="en-US" sz="3200" dirty="0" smtClean="0">
                <a:latin typeface="Arial"/>
              </a:rPr>
              <a:t>An </a:t>
            </a:r>
            <a:r>
              <a:rPr lang="en-US" sz="3200" dirty="0">
                <a:latin typeface="Arial"/>
              </a:rPr>
              <a:t>Illustrative Example</a:t>
            </a:r>
            <a:endParaRPr lang="en-US" sz="3200" dirty="0"/>
          </a:p>
        </p:txBody>
      </p:sp>
      <p:sp>
        <p:nvSpPr>
          <p:cNvPr id="3" name="Content Placeholder 2"/>
          <p:cNvSpPr>
            <a:spLocks noGrp="1"/>
          </p:cNvSpPr>
          <p:nvPr>
            <p:ph idx="1"/>
          </p:nvPr>
        </p:nvSpPr>
        <p:spPr/>
        <p:txBody>
          <a:bodyPr>
            <a:normAutofit/>
          </a:bodyPr>
          <a:lstStyle/>
          <a:p>
            <a:r>
              <a:rPr lang="en-US" sz="2200" dirty="0" smtClean="0"/>
              <a:t>Two Jurisdictions, j=1,2 with land areas L</a:t>
            </a:r>
            <a:r>
              <a:rPr lang="en-US" sz="2200" baseline="-25000" dirty="0" smtClean="0"/>
              <a:t>1</a:t>
            </a:r>
            <a:r>
              <a:rPr lang="en-US" sz="2200" dirty="0" smtClean="0"/>
              <a:t>=L</a:t>
            </a:r>
            <a:r>
              <a:rPr lang="en-US" sz="2200" baseline="-25000" dirty="0" smtClean="0"/>
              <a:t>2</a:t>
            </a:r>
            <a:r>
              <a:rPr lang="en-US" sz="2200" dirty="0" smtClean="0"/>
              <a:t>=.5</a:t>
            </a:r>
          </a:p>
          <a:p>
            <a:r>
              <a:rPr lang="en-US" sz="2200" dirty="0"/>
              <a:t>Constant Elasticity Housing Supply in </a:t>
            </a:r>
            <a:r>
              <a:rPr lang="en-US" sz="2200" dirty="0" smtClean="0"/>
              <a:t>Each </a:t>
            </a:r>
          </a:p>
          <a:p>
            <a:r>
              <a:rPr lang="en-US" sz="2200" dirty="0" smtClean="0"/>
              <a:t>Three </a:t>
            </a:r>
            <a:r>
              <a:rPr lang="en-US" sz="2200" dirty="0"/>
              <a:t>goods: Numeraire </a:t>
            </a:r>
            <a:r>
              <a:rPr lang="en-US" sz="2200" dirty="0" smtClean="0"/>
              <a:t>(x), </a:t>
            </a:r>
            <a:r>
              <a:rPr lang="en-US" sz="2200" dirty="0"/>
              <a:t>housing (h), public </a:t>
            </a:r>
            <a:r>
              <a:rPr lang="en-US" sz="2200" dirty="0" smtClean="0"/>
              <a:t>good </a:t>
            </a:r>
            <a:r>
              <a:rPr lang="en-US" sz="2200" dirty="0"/>
              <a:t>(g)</a:t>
            </a:r>
          </a:p>
          <a:p>
            <a:r>
              <a:rPr lang="en-US" sz="2200" dirty="0"/>
              <a:t>Households have CES preferences: </a:t>
            </a:r>
            <a:r>
              <a:rPr lang="en-US" sz="2200" dirty="0" smtClean="0"/>
              <a:t>U(</a:t>
            </a:r>
            <a:r>
              <a:rPr lang="en-US" sz="2200" dirty="0" err="1" smtClean="0"/>
              <a:t>x,h,g</a:t>
            </a:r>
            <a:r>
              <a:rPr lang="en-US" sz="2200" dirty="0" smtClean="0"/>
              <a:t>)= </a:t>
            </a:r>
            <a:r>
              <a:rPr lang="pt-BR" sz="2200" dirty="0" smtClean="0"/>
              <a:t>[β</a:t>
            </a:r>
            <a:r>
              <a:rPr lang="pt-BR" sz="2200" baseline="-25000" dirty="0" smtClean="0"/>
              <a:t>x</a:t>
            </a:r>
            <a:r>
              <a:rPr lang="pt-BR" sz="2200" dirty="0" smtClean="0"/>
              <a:t>x</a:t>
            </a:r>
            <a:r>
              <a:rPr lang="pt-BR" sz="2200" baseline="30000" dirty="0" smtClean="0">
                <a:sym typeface="Symbol"/>
              </a:rPr>
              <a:t></a:t>
            </a:r>
            <a:r>
              <a:rPr lang="pt-BR" sz="2200" dirty="0" smtClean="0"/>
              <a:t> </a:t>
            </a:r>
            <a:r>
              <a:rPr lang="pt-BR" sz="2200" dirty="0"/>
              <a:t>+</a:t>
            </a:r>
            <a:r>
              <a:rPr lang="pt-BR" sz="2200" dirty="0" smtClean="0"/>
              <a:t>β</a:t>
            </a:r>
            <a:r>
              <a:rPr lang="pt-BR" sz="2200" baseline="-25000" dirty="0" smtClean="0"/>
              <a:t>h</a:t>
            </a:r>
            <a:r>
              <a:rPr lang="pt-BR" sz="2200" dirty="0" smtClean="0"/>
              <a:t>h</a:t>
            </a:r>
            <a:r>
              <a:rPr lang="pt-BR" sz="2200" baseline="30000" dirty="0" smtClean="0">
                <a:sym typeface="Symbol"/>
              </a:rPr>
              <a:t></a:t>
            </a:r>
            <a:r>
              <a:rPr lang="pt-BR" sz="2200" dirty="0" smtClean="0"/>
              <a:t> </a:t>
            </a:r>
            <a:r>
              <a:rPr lang="pt-BR" sz="2200" dirty="0"/>
              <a:t>+</a:t>
            </a:r>
            <a:r>
              <a:rPr lang="pt-BR" sz="2200" dirty="0" smtClean="0"/>
              <a:t>β</a:t>
            </a:r>
            <a:r>
              <a:rPr lang="pt-BR" sz="2200" baseline="-25000" dirty="0" smtClean="0"/>
              <a:t>g</a:t>
            </a:r>
            <a:r>
              <a:rPr lang="pt-BR" sz="2200" dirty="0" smtClean="0"/>
              <a:t>g</a:t>
            </a:r>
            <a:r>
              <a:rPr lang="pt-BR" sz="2200" baseline="30000" dirty="0" smtClean="0">
                <a:sym typeface="Symbol"/>
              </a:rPr>
              <a:t></a:t>
            </a:r>
            <a:r>
              <a:rPr lang="pt-BR" sz="2200" dirty="0" smtClean="0"/>
              <a:t> ]</a:t>
            </a:r>
            <a:r>
              <a:rPr lang="pt-BR" sz="2200" baseline="30000" dirty="0" smtClean="0">
                <a:sym typeface="Symbol"/>
              </a:rPr>
              <a:t> 1/</a:t>
            </a:r>
            <a:endParaRPr lang="pt-BR" sz="2200" dirty="0"/>
          </a:p>
          <a:p>
            <a:r>
              <a:rPr lang="en-US" sz="2200" dirty="0"/>
              <a:t>Incomes (y): </a:t>
            </a:r>
            <a:endParaRPr lang="en-US" sz="2200" dirty="0" smtClean="0"/>
          </a:p>
          <a:p>
            <a:pPr lvl="1"/>
            <a:r>
              <a:rPr lang="en-US" sz="2200" dirty="0" smtClean="0"/>
              <a:t>75</a:t>
            </a:r>
            <a:r>
              <a:rPr lang="en-US" sz="2200" dirty="0"/>
              <a:t>% of metropolitan population has income $25,000 per </a:t>
            </a:r>
            <a:r>
              <a:rPr lang="en-US" sz="2200" dirty="0" smtClean="0"/>
              <a:t>capita</a:t>
            </a:r>
          </a:p>
          <a:p>
            <a:pPr lvl="1"/>
            <a:r>
              <a:rPr lang="en-US" sz="2200" dirty="0" smtClean="0"/>
              <a:t>25</a:t>
            </a:r>
            <a:r>
              <a:rPr lang="en-US" sz="2200" dirty="0"/>
              <a:t>% of metropolitan population has $100,000 per capita</a:t>
            </a:r>
          </a:p>
          <a:p>
            <a:r>
              <a:rPr lang="en-US" sz="2200" dirty="0" smtClean="0"/>
              <a:t>Each </a:t>
            </a:r>
            <a:r>
              <a:rPr lang="en-US" sz="2200" dirty="0"/>
              <a:t>household chooses </a:t>
            </a:r>
            <a:r>
              <a:rPr lang="en-US" sz="2200" dirty="0" smtClean="0"/>
              <a:t>community, housing, and numeraire.</a:t>
            </a:r>
            <a:endParaRPr lang="en-US" sz="2200" dirty="0"/>
          </a:p>
          <a:p>
            <a:r>
              <a:rPr lang="en-US" sz="2200" dirty="0"/>
              <a:t>Public good </a:t>
            </a:r>
            <a:r>
              <a:rPr lang="en-US" sz="2200" dirty="0" err="1"/>
              <a:t>g</a:t>
            </a:r>
            <a:r>
              <a:rPr lang="en-US" sz="2200" baseline="-25000" dirty="0" err="1"/>
              <a:t>j</a:t>
            </a:r>
            <a:r>
              <a:rPr lang="en-US" sz="2200" dirty="0"/>
              <a:t> chosen by majority rule of residents in each </a:t>
            </a:r>
            <a:r>
              <a:rPr lang="en-US" sz="2200" dirty="0" smtClean="0"/>
              <a:t>jurisdiction.</a:t>
            </a:r>
          </a:p>
          <a:p>
            <a:r>
              <a:rPr lang="en-US" sz="2200" dirty="0" smtClean="0"/>
              <a:t>Parameters chosen to match empirical estimates.</a:t>
            </a:r>
          </a:p>
          <a:p>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87</a:t>
            </a:fld>
            <a:endParaRPr lang="en-US">
              <a:solidFill>
                <a:prstClr val="white">
                  <a:tint val="75000"/>
                </a:prstClr>
              </a:solidFill>
            </a:endParaRPr>
          </a:p>
        </p:txBody>
      </p:sp>
    </p:spTree>
    <p:extLst>
      <p:ext uri="{BB962C8B-B14F-4D97-AF65-F5344CB8AC3E}">
        <p14:creationId xmlns:p14="http://schemas.microsoft.com/office/powerpoint/2010/main" val="27746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Equilibria for Example</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a:latin typeface="Arial"/>
              </a:rPr>
              <a:t>Centralized Equilibrium: </a:t>
            </a:r>
            <a:endParaRPr lang="en-US" b="1" dirty="0" smtClean="0">
              <a:latin typeface="Arial"/>
            </a:endParaRPr>
          </a:p>
          <a:p>
            <a:r>
              <a:rPr lang="en-US" dirty="0" smtClean="0">
                <a:latin typeface="Arial"/>
              </a:rPr>
              <a:t>Housing price </a:t>
            </a:r>
            <a:r>
              <a:rPr lang="en-US" b="1" dirty="0" err="1" smtClean="0">
                <a:latin typeface="Arial"/>
              </a:rPr>
              <a:t>p</a:t>
            </a:r>
            <a:r>
              <a:rPr lang="en-US" sz="1800" b="1" dirty="0" err="1" smtClean="0">
                <a:latin typeface="Arial"/>
              </a:rPr>
              <a:t>h</a:t>
            </a:r>
            <a:r>
              <a:rPr lang="en-US" sz="1800" b="1" dirty="0" smtClean="0">
                <a:latin typeface="Arial"/>
              </a:rPr>
              <a:t> </a:t>
            </a:r>
            <a:r>
              <a:rPr lang="en-US" b="1" dirty="0">
                <a:latin typeface="Arial"/>
              </a:rPr>
              <a:t>= $</a:t>
            </a:r>
            <a:r>
              <a:rPr lang="en-US" b="1" dirty="0" smtClean="0">
                <a:latin typeface="Arial"/>
              </a:rPr>
              <a:t>16.74, tax </a:t>
            </a:r>
            <a:r>
              <a:rPr lang="en-US" dirty="0">
                <a:latin typeface="ArialMT"/>
              </a:rPr>
              <a:t>t=.35, </a:t>
            </a:r>
            <a:r>
              <a:rPr lang="en-US" dirty="0" smtClean="0">
                <a:latin typeface="ArialMT"/>
              </a:rPr>
              <a:t>spending </a:t>
            </a:r>
            <a:r>
              <a:rPr lang="en-US" b="1" dirty="0" smtClean="0">
                <a:latin typeface="Arial"/>
              </a:rPr>
              <a:t>g</a:t>
            </a:r>
            <a:r>
              <a:rPr lang="en-US" b="1" dirty="0">
                <a:latin typeface="Arial"/>
              </a:rPr>
              <a:t>=$3,490</a:t>
            </a:r>
          </a:p>
          <a:p>
            <a:r>
              <a:rPr lang="en-US" dirty="0">
                <a:latin typeface="ArialMT"/>
              </a:rPr>
              <a:t>Low and high income types pay property taxes of $1,745 and $6,890 respectively</a:t>
            </a:r>
          </a:p>
          <a:p>
            <a:endParaRPr lang="en-US" b="1" dirty="0" smtClean="0">
              <a:latin typeface="Arial"/>
            </a:endParaRPr>
          </a:p>
          <a:p>
            <a:pPr marL="0" indent="0">
              <a:buNone/>
            </a:pPr>
            <a:r>
              <a:rPr lang="en-US" b="1" dirty="0" smtClean="0">
                <a:latin typeface="Arial"/>
              </a:rPr>
              <a:t>Decentralized </a:t>
            </a:r>
            <a:r>
              <a:rPr lang="en-US" b="1" dirty="0">
                <a:latin typeface="Arial"/>
              </a:rPr>
              <a:t>Equilibrium: </a:t>
            </a:r>
            <a:endParaRPr lang="en-US" b="1" dirty="0" smtClean="0">
              <a:latin typeface="Arial"/>
            </a:endParaRPr>
          </a:p>
          <a:p>
            <a:r>
              <a:rPr lang="en-US" dirty="0" smtClean="0">
                <a:latin typeface="ArialMT"/>
              </a:rPr>
              <a:t>Housing </a:t>
            </a:r>
            <a:r>
              <a:rPr lang="en-US" dirty="0">
                <a:latin typeface="ArialMT"/>
              </a:rPr>
              <a:t>Prices: </a:t>
            </a:r>
            <a:r>
              <a:rPr lang="en-US" b="1" dirty="0">
                <a:latin typeface="Arial"/>
              </a:rPr>
              <a:t>p</a:t>
            </a:r>
            <a:r>
              <a:rPr lang="en-US" sz="1800" b="1" dirty="0">
                <a:latin typeface="Arial"/>
              </a:rPr>
              <a:t>h,1 </a:t>
            </a:r>
            <a:r>
              <a:rPr lang="en-US" b="1" dirty="0">
                <a:latin typeface="Arial"/>
              </a:rPr>
              <a:t>= $14.03, p</a:t>
            </a:r>
            <a:r>
              <a:rPr lang="en-US" sz="1800" b="1" dirty="0">
                <a:latin typeface="Arial"/>
              </a:rPr>
              <a:t>h,2 </a:t>
            </a:r>
            <a:r>
              <a:rPr lang="en-US" b="1" dirty="0">
                <a:latin typeface="Arial"/>
              </a:rPr>
              <a:t>= $18.60</a:t>
            </a:r>
          </a:p>
          <a:p>
            <a:r>
              <a:rPr lang="en-US" dirty="0">
                <a:latin typeface="ArialMT"/>
              </a:rPr>
              <a:t>Property tax rates: t</a:t>
            </a:r>
            <a:r>
              <a:rPr lang="en-US" sz="1800" dirty="0">
                <a:latin typeface="ArialMT"/>
              </a:rPr>
              <a:t>1 </a:t>
            </a:r>
            <a:r>
              <a:rPr lang="en-US" dirty="0">
                <a:latin typeface="ArialMT"/>
              </a:rPr>
              <a:t>= .35, t</a:t>
            </a:r>
            <a:r>
              <a:rPr lang="en-US" sz="1800" dirty="0">
                <a:latin typeface="ArialMT"/>
              </a:rPr>
              <a:t>2 </a:t>
            </a:r>
            <a:r>
              <a:rPr lang="en-US" dirty="0">
                <a:latin typeface="ArialMT"/>
              </a:rPr>
              <a:t>= .35</a:t>
            </a:r>
          </a:p>
          <a:p>
            <a:r>
              <a:rPr lang="en-US" dirty="0">
                <a:latin typeface="ArialMT"/>
              </a:rPr>
              <a:t>Public expenditures per capita: </a:t>
            </a:r>
            <a:r>
              <a:rPr lang="en-US" b="1" dirty="0">
                <a:latin typeface="Arial"/>
              </a:rPr>
              <a:t>g</a:t>
            </a:r>
            <a:r>
              <a:rPr lang="en-US" sz="1800" b="1" dirty="0">
                <a:latin typeface="Arial"/>
              </a:rPr>
              <a:t>1 </a:t>
            </a:r>
            <a:r>
              <a:rPr lang="en-US" b="1" dirty="0">
                <a:latin typeface="Arial"/>
              </a:rPr>
              <a:t>= $1,758, g</a:t>
            </a:r>
            <a:r>
              <a:rPr lang="en-US" sz="1800" b="1" dirty="0">
                <a:latin typeface="Arial"/>
              </a:rPr>
              <a:t>2 </a:t>
            </a:r>
            <a:r>
              <a:rPr lang="en-US" b="1" dirty="0">
                <a:latin typeface="Arial"/>
              </a:rPr>
              <a:t>= $5,217</a:t>
            </a:r>
          </a:p>
          <a:p>
            <a:r>
              <a:rPr lang="en-US" dirty="0">
                <a:latin typeface="ArialMT"/>
              </a:rPr>
              <a:t>In C</a:t>
            </a:r>
            <a:r>
              <a:rPr lang="en-US" sz="1800" dirty="0">
                <a:latin typeface="ArialMT"/>
              </a:rPr>
              <a:t>1 </a:t>
            </a:r>
            <a:r>
              <a:rPr lang="en-US" dirty="0">
                <a:latin typeface="ArialMT"/>
              </a:rPr>
              <a:t>per capita property taxes are $1,758</a:t>
            </a:r>
          </a:p>
          <a:p>
            <a:r>
              <a:rPr lang="en-US" dirty="0">
                <a:latin typeface="ArialMT"/>
              </a:rPr>
              <a:t>In C</a:t>
            </a:r>
            <a:r>
              <a:rPr lang="en-US" sz="1800" dirty="0">
                <a:latin typeface="ArialMT"/>
              </a:rPr>
              <a:t>2 </a:t>
            </a:r>
            <a:r>
              <a:rPr lang="en-US" dirty="0">
                <a:latin typeface="ArialMT"/>
              </a:rPr>
              <a:t>low income types pay $1,762 and high income types pay $7,047</a:t>
            </a:r>
          </a:p>
          <a:p>
            <a:pPr marL="0" indent="0">
              <a:buNone/>
            </a:pPr>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88</a:t>
            </a:fld>
            <a:endParaRPr lang="en-US">
              <a:solidFill>
                <a:prstClr val="white">
                  <a:tint val="75000"/>
                </a:prstClr>
              </a:solidFill>
            </a:endParaRPr>
          </a:p>
        </p:txBody>
      </p:sp>
    </p:spTree>
    <p:extLst>
      <p:ext uri="{BB962C8B-B14F-4D97-AF65-F5344CB8AC3E}">
        <p14:creationId xmlns:p14="http://schemas.microsoft.com/office/powerpoint/2010/main" val="339664716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a:rPr>
              <a:t/>
            </a:r>
            <a:br>
              <a:rPr lang="en-US" dirty="0" smtClean="0">
                <a:latin typeface="Arial"/>
              </a:rPr>
            </a:br>
            <a:r>
              <a:rPr lang="en-US" dirty="0" smtClean="0">
                <a:latin typeface="Arial"/>
              </a:rPr>
              <a:t>Comparison </a:t>
            </a:r>
            <a:r>
              <a:rPr lang="en-US" dirty="0">
                <a:latin typeface="Arial"/>
              </a:rPr>
              <a:t>of Centralized and Decentralized Equilibria</a:t>
            </a:r>
            <a:br>
              <a:rPr lang="en-US" dirty="0">
                <a:latin typeface="Arial"/>
              </a:rPr>
            </a:br>
            <a:endParaRPr lang="en-US" dirty="0"/>
          </a:p>
        </p:txBody>
      </p:sp>
      <p:sp>
        <p:nvSpPr>
          <p:cNvPr id="3" name="Content Placeholder 2"/>
          <p:cNvSpPr>
            <a:spLocks noGrp="1"/>
          </p:cNvSpPr>
          <p:nvPr>
            <p:ph idx="1"/>
          </p:nvPr>
        </p:nvSpPr>
        <p:spPr/>
        <p:txBody>
          <a:bodyPr>
            <a:normAutofit fontScale="85000" lnSpcReduction="20000"/>
          </a:bodyPr>
          <a:lstStyle/>
          <a:p>
            <a:r>
              <a:rPr lang="en-US" sz="3300" dirty="0">
                <a:latin typeface="Arial" panose="020B0604020202020204" pitchFamily="34" charset="0"/>
                <a:cs typeface="Arial" panose="020B0604020202020204" pitchFamily="34" charset="0"/>
              </a:rPr>
              <a:t>All households are worse off in the decentralized </a:t>
            </a:r>
            <a:r>
              <a:rPr lang="en-US" sz="3300" dirty="0" smtClean="0">
                <a:latin typeface="Arial" panose="020B0604020202020204" pitchFamily="34" charset="0"/>
                <a:cs typeface="Arial" panose="020B0604020202020204" pitchFamily="34" charset="0"/>
              </a:rPr>
              <a:t>equilibrium in the example.</a:t>
            </a:r>
            <a:endParaRPr lang="en-US" sz="3300" dirty="0">
              <a:latin typeface="Arial" panose="020B0604020202020204" pitchFamily="34" charset="0"/>
              <a:cs typeface="Arial" panose="020B0604020202020204" pitchFamily="34" charset="0"/>
            </a:endParaRPr>
          </a:p>
          <a:p>
            <a:r>
              <a:rPr lang="en-US" sz="3300" dirty="0" smtClean="0">
                <a:latin typeface="Arial" panose="020B0604020202020204" pitchFamily="34" charset="0"/>
                <a:cs typeface="Arial" panose="020B0604020202020204" pitchFamily="34" charset="0"/>
              </a:rPr>
              <a:t>Property owners are also worse off; aggregate </a:t>
            </a:r>
            <a:r>
              <a:rPr lang="en-US" sz="3300" dirty="0">
                <a:latin typeface="Arial" panose="020B0604020202020204" pitchFamily="34" charset="0"/>
                <a:cs typeface="Arial" panose="020B0604020202020204" pitchFamily="34" charset="0"/>
              </a:rPr>
              <a:t>land rents are lower in the </a:t>
            </a:r>
            <a:r>
              <a:rPr lang="en-US" sz="3300" dirty="0" smtClean="0">
                <a:latin typeface="Arial" panose="020B0604020202020204" pitchFamily="34" charset="0"/>
                <a:cs typeface="Arial" panose="020B0604020202020204" pitchFamily="34" charset="0"/>
              </a:rPr>
              <a:t>decentralized equilibrium.</a:t>
            </a:r>
          </a:p>
          <a:p>
            <a:r>
              <a:rPr lang="en-US" sz="3300" dirty="0" smtClean="0">
                <a:latin typeface="Arial" panose="020B0604020202020204" pitchFamily="34" charset="0"/>
                <a:cs typeface="Arial" panose="020B0604020202020204" pitchFamily="34" charset="0"/>
              </a:rPr>
              <a:t>Why the inefficiency? </a:t>
            </a:r>
          </a:p>
          <a:p>
            <a:pPr lvl="1"/>
            <a:r>
              <a:rPr lang="en-US" sz="3300" dirty="0" smtClean="0">
                <a:latin typeface="Arial" panose="020B0604020202020204" pitchFamily="34" charset="0"/>
                <a:cs typeface="Arial" panose="020B0604020202020204" pitchFamily="34" charset="0"/>
              </a:rPr>
              <a:t>Housing price rations access to housing and access to communities offering different qualities of education.</a:t>
            </a:r>
          </a:p>
          <a:p>
            <a:pPr lvl="1"/>
            <a:r>
              <a:rPr lang="en-US" sz="3300" dirty="0" smtClean="0">
                <a:latin typeface="Arial" panose="020B0604020202020204" pitchFamily="34" charset="0"/>
                <a:cs typeface="Arial" panose="020B0604020202020204" pitchFamily="34" charset="0"/>
              </a:rPr>
              <a:t>It does not perform either of these two functions well.</a:t>
            </a:r>
            <a:endParaRPr lang="en-US" dirty="0" smtClean="0">
              <a:latin typeface="Arial"/>
            </a:endParaRPr>
          </a:p>
          <a:p>
            <a:endParaRPr lang="en-US" dirty="0" smtClean="0">
              <a:latin typeface="Arial"/>
            </a:endParaRPr>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89</a:t>
            </a:fld>
            <a:endParaRPr lang="en-US">
              <a:solidFill>
                <a:prstClr val="white">
                  <a:tint val="75000"/>
                </a:prstClr>
              </a:solidFill>
            </a:endParaRPr>
          </a:p>
        </p:txBody>
      </p:sp>
    </p:spTree>
    <p:extLst>
      <p:ext uri="{BB962C8B-B14F-4D97-AF65-F5344CB8AC3E}">
        <p14:creationId xmlns:p14="http://schemas.microsoft.com/office/powerpoint/2010/main" val="18935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Presentation Cont’d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Still a fourth form of choice is via centralized school assignment mechanisms now in use in some large districts (Boston, New York, Charlotte-Mecklenburg).</a:t>
            </a:r>
          </a:p>
          <a:p>
            <a:r>
              <a:rPr lang="en-US" dirty="0" smtClean="0"/>
              <a:t>This is an interesting development, but I will not attempt to tackle this in my presentation today. See:</a:t>
            </a:r>
          </a:p>
          <a:p>
            <a:pPr lvl="1"/>
            <a:r>
              <a:rPr lang="en-US" dirty="0" err="1" smtClean="0"/>
              <a:t>Abdulkadiroğlu</a:t>
            </a:r>
            <a:r>
              <a:rPr lang="en-US" dirty="0"/>
              <a:t>, </a:t>
            </a:r>
            <a:r>
              <a:rPr lang="en-US" dirty="0" smtClean="0"/>
              <a:t> </a:t>
            </a:r>
            <a:r>
              <a:rPr lang="en-US" dirty="0" err="1" smtClean="0"/>
              <a:t>Sönmez</a:t>
            </a:r>
            <a:r>
              <a:rPr lang="en-US" dirty="0" smtClean="0"/>
              <a:t>, </a:t>
            </a:r>
            <a:r>
              <a:rPr lang="en-US" i="1" dirty="0" smtClean="0"/>
              <a:t>AER</a:t>
            </a:r>
            <a:r>
              <a:rPr lang="en-US" dirty="0" smtClean="0"/>
              <a:t>, 2003.</a:t>
            </a:r>
          </a:p>
          <a:p>
            <a:pPr lvl="1"/>
            <a:r>
              <a:rPr lang="en-US" dirty="0"/>
              <a:t>Abdulkadiroglu, </a:t>
            </a:r>
            <a:r>
              <a:rPr lang="en-US" dirty="0" smtClean="0"/>
              <a:t>Pathak</a:t>
            </a:r>
            <a:r>
              <a:rPr lang="en-US" dirty="0"/>
              <a:t>, </a:t>
            </a:r>
            <a:r>
              <a:rPr lang="en-US" dirty="0" smtClean="0"/>
              <a:t>Roth, </a:t>
            </a:r>
            <a:r>
              <a:rPr lang="en-US" i="1" dirty="0" smtClean="0"/>
              <a:t>AER,</a:t>
            </a:r>
            <a:r>
              <a:rPr lang="en-US" dirty="0" smtClean="0"/>
              <a:t> 2010.</a:t>
            </a:r>
          </a:p>
          <a:p>
            <a:r>
              <a:rPr lang="en-US" dirty="0" smtClean="0"/>
              <a:t>Also, I will not discuss intra-district open enrollment policies. See:</a:t>
            </a:r>
          </a:p>
          <a:p>
            <a:pPr lvl="1"/>
            <a:r>
              <a:rPr lang="en-US" dirty="0" smtClean="0"/>
              <a:t>Cullen, Jacob, Levitt, </a:t>
            </a:r>
            <a:r>
              <a:rPr lang="en-US" i="1" dirty="0" smtClean="0"/>
              <a:t>Econometrica, 2006.</a:t>
            </a:r>
          </a:p>
          <a:p>
            <a:pPr lvl="0"/>
            <a:r>
              <a:rPr lang="en-US" dirty="0"/>
              <a:t>The No Child Left Behind (NCLB) legislation requires that students in a school failing to make adequate yearly progress in two successive years be permitted to transfer to a district school that is not under NCLB sanctions.</a:t>
            </a:r>
          </a:p>
          <a:p>
            <a:pPr lvl="1"/>
            <a:r>
              <a:rPr lang="en-US" dirty="0"/>
              <a:t>I will not discuss this directly, but will briefly discuss related work on school responses when they are threatened with loss of students</a:t>
            </a:r>
            <a:r>
              <a:rPr lang="en-US" dirty="0" smtClean="0"/>
              <a:t>.</a:t>
            </a:r>
            <a:endParaRPr lang="en-US" dirty="0"/>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9</a:t>
            </a:fld>
            <a:endParaRPr lang="en-US">
              <a:solidFill>
                <a:prstClr val="white">
                  <a:tint val="75000"/>
                </a:prstClr>
              </a:solidFill>
            </a:endParaRPr>
          </a:p>
        </p:txBody>
      </p:sp>
    </p:spTree>
    <p:extLst>
      <p:ext uri="{BB962C8B-B14F-4D97-AF65-F5344CB8AC3E}">
        <p14:creationId xmlns:p14="http://schemas.microsoft.com/office/powerpoint/2010/main" val="390588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a:rPr>
              <a:t/>
            </a:r>
            <a:br>
              <a:rPr lang="en-US" dirty="0" smtClean="0">
                <a:latin typeface="Arial"/>
              </a:rPr>
            </a:br>
            <a:r>
              <a:rPr lang="en-US" dirty="0" smtClean="0">
                <a:latin typeface="Arial"/>
              </a:rPr>
              <a:t>Comparison </a:t>
            </a:r>
            <a:r>
              <a:rPr lang="en-US" dirty="0">
                <a:latin typeface="Arial"/>
              </a:rPr>
              <a:t>of Centralized and Decentralized Equilibria</a:t>
            </a:r>
            <a:br>
              <a:rPr lang="en-US" dirty="0">
                <a:latin typeface="Arial"/>
              </a:rPr>
            </a:br>
            <a:endParaRPr lang="en-US" dirty="0"/>
          </a:p>
        </p:txBody>
      </p:sp>
      <p:sp>
        <p:nvSpPr>
          <p:cNvPr id="3" name="Content Placeholder 2"/>
          <p:cNvSpPr>
            <a:spLocks noGrp="1"/>
          </p:cNvSpPr>
          <p:nvPr>
            <p:ph idx="1"/>
          </p:nvPr>
        </p:nvSpPr>
        <p:spPr/>
        <p:txBody>
          <a:bodyPr>
            <a:normAutofit fontScale="92500" lnSpcReduction="20000"/>
          </a:bodyPr>
          <a:lstStyle/>
          <a:p>
            <a:r>
              <a:rPr lang="en-US" sz="3300" dirty="0" smtClean="0">
                <a:latin typeface="Arial" panose="020B0604020202020204" pitchFamily="34" charset="0"/>
                <a:cs typeface="Arial" panose="020B0604020202020204" pitchFamily="34" charset="0"/>
              </a:rPr>
              <a:t>The example is not pathological.</a:t>
            </a:r>
          </a:p>
          <a:p>
            <a:r>
              <a:rPr lang="en-US" sz="3300" dirty="0">
                <a:latin typeface="Arial" panose="020B0604020202020204" pitchFamily="34" charset="0"/>
                <a:cs typeface="Arial" panose="020B0604020202020204" pitchFamily="34" charset="0"/>
              </a:rPr>
              <a:t>Calabrese, Epple, Romano (</a:t>
            </a:r>
            <a:r>
              <a:rPr lang="en-US" sz="3300" i="1" dirty="0" err="1">
                <a:latin typeface="Arial" panose="020B0604020202020204" pitchFamily="34" charset="0"/>
                <a:cs typeface="Arial" panose="020B0604020202020204" pitchFamily="34" charset="0"/>
              </a:rPr>
              <a:t>ReStud</a:t>
            </a:r>
            <a:r>
              <a:rPr lang="en-US" sz="3300" dirty="0">
                <a:latin typeface="Arial" panose="020B0604020202020204" pitchFamily="34" charset="0"/>
                <a:cs typeface="Arial" panose="020B0604020202020204" pitchFamily="34" charset="0"/>
              </a:rPr>
              <a:t>, 2012) develop </a:t>
            </a:r>
            <a:r>
              <a:rPr lang="en-US" sz="3300" dirty="0" smtClean="0">
                <a:latin typeface="Arial" panose="020B0604020202020204" pitchFamily="34" charset="0"/>
                <a:cs typeface="Arial" panose="020B0604020202020204" pitchFamily="34" charset="0"/>
              </a:rPr>
              <a:t>the theory and </a:t>
            </a:r>
            <a:r>
              <a:rPr lang="en-US" sz="3300" dirty="0">
                <a:latin typeface="Arial" panose="020B0604020202020204" pitchFamily="34" charset="0"/>
                <a:cs typeface="Arial" panose="020B0604020202020204" pitchFamily="34" charset="0"/>
              </a:rPr>
              <a:t>provide extensive evidence using a calibrated computational model that decentralization </a:t>
            </a:r>
            <a:r>
              <a:rPr lang="en-US" sz="3300" dirty="0" smtClean="0">
                <a:latin typeface="Arial" panose="020B0604020202020204" pitchFamily="34" charset="0"/>
                <a:cs typeface="Arial" panose="020B0604020202020204" pitchFamily="34" charset="0"/>
              </a:rPr>
              <a:t>is likely to be inefficient</a:t>
            </a:r>
            <a:r>
              <a:rPr lang="en-US" sz="3300" dirty="0">
                <a:latin typeface="Arial" panose="020B0604020202020204" pitchFamily="34" charset="0"/>
                <a:cs typeface="Arial" panose="020B0604020202020204" pitchFamily="34" charset="0"/>
              </a:rPr>
              <a:t>.</a:t>
            </a:r>
          </a:p>
          <a:p>
            <a:r>
              <a:rPr lang="en-US" dirty="0" smtClean="0">
                <a:latin typeface="Arial"/>
              </a:rPr>
              <a:t>Comparison of centralized and decentralized equilibrium in structural econometric model estimate for Boston also reveals decentralization to be inefficient.</a:t>
            </a:r>
          </a:p>
          <a:p>
            <a:pPr lvl="1"/>
            <a:r>
              <a:rPr lang="en-US" dirty="0" smtClean="0">
                <a:latin typeface="Arial"/>
              </a:rPr>
              <a:t>Some details follow…</a:t>
            </a:r>
          </a:p>
          <a:p>
            <a:endParaRPr lang="en-US" dirty="0" smtClean="0">
              <a:latin typeface="Arial"/>
            </a:endParaRPr>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90</a:t>
            </a:fld>
            <a:endParaRPr lang="en-US">
              <a:solidFill>
                <a:prstClr val="white">
                  <a:tint val="75000"/>
                </a:prstClr>
              </a:solidFill>
            </a:endParaRPr>
          </a:p>
        </p:txBody>
      </p:sp>
    </p:spTree>
    <p:extLst>
      <p:ext uri="{BB962C8B-B14F-4D97-AF65-F5344CB8AC3E}">
        <p14:creationId xmlns:p14="http://schemas.microsoft.com/office/powerpoint/2010/main" val="233751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Evidence of Inefficiency of Tiebout Decentralization</a:t>
            </a:r>
            <a:endParaRPr lang="en-US" dirty="0"/>
          </a:p>
        </p:txBody>
      </p:sp>
      <p:sp>
        <p:nvSpPr>
          <p:cNvPr id="3" name="Content Placeholder 2"/>
          <p:cNvSpPr>
            <a:spLocks noGrp="1"/>
          </p:cNvSpPr>
          <p:nvPr>
            <p:ph idx="1"/>
          </p:nvPr>
        </p:nvSpPr>
        <p:spPr/>
        <p:txBody>
          <a:bodyPr>
            <a:normAutofit/>
          </a:bodyPr>
          <a:lstStyle/>
          <a:p>
            <a:r>
              <a:rPr lang="en-US" dirty="0" smtClean="0"/>
              <a:t>Structural model for Boston estimated for Boston metro area summarized next three slides.</a:t>
            </a:r>
          </a:p>
          <a:p>
            <a:r>
              <a:rPr lang="en-US" dirty="0" smtClean="0"/>
              <a:t>This is followed by implications for (in)efficiency of decentralization.</a:t>
            </a:r>
          </a:p>
        </p:txBody>
      </p:sp>
      <p:sp>
        <p:nvSpPr>
          <p:cNvPr id="4" name="Slide Number Placeholder 3"/>
          <p:cNvSpPr>
            <a:spLocks noGrp="1"/>
          </p:cNvSpPr>
          <p:nvPr>
            <p:ph type="sldNum" sz="quarter" idx="12"/>
          </p:nvPr>
        </p:nvSpPr>
        <p:spPr/>
        <p:txBody>
          <a:bodyPr/>
          <a:lstStyle/>
          <a:p>
            <a:fld id="{A896A80F-E5AD-466E-B87D-D078016882AB}" type="slidenum">
              <a:rPr lang="en-US" smtClean="0">
                <a:solidFill>
                  <a:prstClr val="white">
                    <a:tint val="75000"/>
                  </a:prstClr>
                </a:solidFill>
              </a:rPr>
              <a:pPr/>
              <a:t>91</a:t>
            </a:fld>
            <a:endParaRPr lang="en-US">
              <a:solidFill>
                <a:prstClr val="white">
                  <a:tint val="75000"/>
                </a:prstClr>
              </a:solidFill>
            </a:endParaRPr>
          </a:p>
        </p:txBody>
      </p:sp>
    </p:spTree>
    <p:extLst>
      <p:ext uri="{BB962C8B-B14F-4D97-AF65-F5344CB8AC3E}">
        <p14:creationId xmlns:p14="http://schemas.microsoft.com/office/powerpoint/2010/main" val="335509613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792162"/>
          </a:xfrm>
        </p:spPr>
        <p:txBody>
          <a:bodyPr>
            <a:noAutofit/>
          </a:bodyPr>
          <a:lstStyle/>
          <a:p>
            <a:pPr marR="0" rtl="0"/>
            <a:r>
              <a:rPr lang="en-US" sz="2600" i="0" u="none" strike="noStrike" baseline="0" dirty="0" smtClean="0"/>
              <a:t>Structural Model</a:t>
            </a:r>
            <a:r>
              <a:rPr lang="en-US" sz="2600" i="0" u="none" strike="noStrike" dirty="0" smtClean="0"/>
              <a:t> </a:t>
            </a:r>
            <a:r>
              <a:rPr lang="en-US" sz="2600" i="0" u="none" strike="noStrike" baseline="0" dirty="0" smtClean="0"/>
              <a:t>Estimated</a:t>
            </a:r>
            <a:r>
              <a:rPr lang="en-US" sz="2600" i="0" u="none" strike="noStrike" dirty="0" smtClean="0"/>
              <a:t> </a:t>
            </a:r>
            <a:br>
              <a:rPr lang="en-US" sz="2600" i="0" u="none" strike="noStrike" dirty="0" smtClean="0"/>
            </a:br>
            <a:r>
              <a:rPr lang="en-US" sz="2600" i="0" u="none" strike="noStrike" dirty="0" smtClean="0"/>
              <a:t>Using Data From Boston Metro Area</a:t>
            </a:r>
            <a:endParaRPr lang="en-US" sz="2600" i="0" u="none" strike="noStrike" baseline="0" dirty="0" smtClean="0"/>
          </a:p>
        </p:txBody>
      </p:sp>
      <p:sp>
        <p:nvSpPr>
          <p:cNvPr id="3" name="Text Placeholder 2"/>
          <p:cNvSpPr>
            <a:spLocks noGrp="1"/>
          </p:cNvSpPr>
          <p:nvPr>
            <p:ph type="body" idx="1"/>
          </p:nvPr>
        </p:nvSpPr>
        <p:spPr>
          <a:xfrm>
            <a:off x="457200" y="990601"/>
            <a:ext cx="8229600" cy="5135564"/>
          </a:xfrm>
        </p:spPr>
        <p:txBody>
          <a:bodyPr>
            <a:noAutofit/>
          </a:bodyPr>
          <a:lstStyle/>
          <a:p>
            <a:pPr marL="0" indent="0">
              <a:buNone/>
            </a:pPr>
            <a:r>
              <a:rPr lang="en-US" sz="2000" b="1" dirty="0">
                <a:latin typeface="Times New Roman"/>
              </a:rPr>
              <a:t>Conditional on the observed income ordering of communities and observed community populations, the equilibrium is unique</a:t>
            </a:r>
            <a:r>
              <a:rPr lang="en-US" sz="2000" b="1" dirty="0" smtClean="0">
                <a:latin typeface="Times New Roman"/>
              </a:rPr>
              <a:t>.</a:t>
            </a:r>
          </a:p>
          <a:p>
            <a:pPr marL="0" indent="0">
              <a:buNone/>
            </a:pPr>
            <a:r>
              <a:rPr lang="en-US" sz="2000" b="1" dirty="0" smtClean="0">
                <a:latin typeface="Times New Roman"/>
              </a:rPr>
              <a:t>Estimation proceeds as follows:</a:t>
            </a:r>
            <a:endParaRPr lang="en-US" sz="2000" b="1" i="0" u="none" strike="noStrike" baseline="0" dirty="0" smtClean="0">
              <a:latin typeface="Times New Roman"/>
            </a:endParaRPr>
          </a:p>
          <a:p>
            <a:pPr marL="0" marR="0" lvl="0" indent="0" rtl="0">
              <a:buNone/>
            </a:pPr>
            <a:r>
              <a:rPr lang="en-US" sz="2000" b="1" i="0" u="none" strike="noStrike" baseline="0" dirty="0" smtClean="0">
                <a:latin typeface="+mj-lt"/>
              </a:rPr>
              <a:t>Step 1: Fit model to Income distributions for 92 municipalities. </a:t>
            </a:r>
          </a:p>
          <a:p>
            <a:pPr marL="0" marR="0" lvl="0" indent="0" rtl="0">
              <a:buNone/>
            </a:pPr>
            <a:r>
              <a:rPr lang="en-US" sz="2000" b="1" i="0" u="none" strike="noStrike" baseline="0" dirty="0" smtClean="0">
                <a:latin typeface="+mj-lt"/>
              </a:rPr>
              <a:t>Step 2: Estimate by full solution (solving for equilibrium during estimation) fitting actual and equilibrium predictions for 92 communities of:</a:t>
            </a:r>
          </a:p>
          <a:p>
            <a:pPr marR="0" lvl="0" rtl="0"/>
            <a:r>
              <a:rPr lang="en-US" sz="2000" b="1" i="0" u="none" strike="noStrike" baseline="0" dirty="0" smtClean="0">
                <a:latin typeface="+mj-lt"/>
              </a:rPr>
              <a:t>Education spending </a:t>
            </a:r>
          </a:p>
          <a:p>
            <a:pPr marR="0" lvl="0" rtl="0"/>
            <a:r>
              <a:rPr lang="en-US" sz="2000" b="1" i="0" u="none" strike="noStrike" baseline="0" dirty="0" smtClean="0">
                <a:latin typeface="+mj-lt"/>
              </a:rPr>
              <a:t>Property tax rates</a:t>
            </a:r>
          </a:p>
          <a:p>
            <a:pPr marR="0" lvl="0" rtl="0"/>
            <a:r>
              <a:rPr lang="en-US" sz="2000" b="1" i="0" u="none" strike="noStrike" baseline="0" dirty="0" smtClean="0">
                <a:latin typeface="+mj-lt"/>
              </a:rPr>
              <a:t>House values</a:t>
            </a:r>
          </a:p>
          <a:p>
            <a:pPr marL="0" marR="0" lvl="0" indent="0" rtl="0">
              <a:buNone/>
            </a:pPr>
            <a:r>
              <a:rPr lang="en-US" sz="1800" b="1" i="0" u="none" strike="noStrike" baseline="0" dirty="0" smtClean="0">
                <a:latin typeface="+mj-lt"/>
              </a:rPr>
              <a:t>References:		</a:t>
            </a:r>
          </a:p>
          <a:p>
            <a:pPr marR="0" lvl="0" rtl="0"/>
            <a:r>
              <a:rPr lang="en-US" sz="1800" b="1" i="0" u="none" strike="noStrike" baseline="0" dirty="0" smtClean="0">
                <a:latin typeface="+mj-lt"/>
              </a:rPr>
              <a:t>Epple-Sieg, </a:t>
            </a:r>
            <a:r>
              <a:rPr lang="en-US" sz="1800" b="1" i="1" u="none" strike="noStrike" baseline="0" dirty="0" smtClean="0">
                <a:latin typeface="+mj-lt"/>
              </a:rPr>
              <a:t>JPE</a:t>
            </a:r>
            <a:r>
              <a:rPr lang="en-US" sz="1800" b="1" i="0" u="none" strike="noStrike" baseline="0" dirty="0" smtClean="0">
                <a:latin typeface="+mj-lt"/>
              </a:rPr>
              <a:t>, 1999</a:t>
            </a:r>
          </a:p>
          <a:p>
            <a:pPr marR="0" lvl="0" rtl="0"/>
            <a:r>
              <a:rPr lang="it-IT" sz="1800" b="1" i="0" u="none" strike="noStrike" baseline="0" dirty="0" smtClean="0">
                <a:latin typeface="+mj-lt"/>
              </a:rPr>
              <a:t>Epple, Romer, Sieg, </a:t>
            </a:r>
            <a:r>
              <a:rPr lang="it-IT" sz="1800" b="1" i="1" u="none" strike="noStrike" baseline="0" dirty="0" smtClean="0">
                <a:latin typeface="+mj-lt"/>
              </a:rPr>
              <a:t>Econometrica</a:t>
            </a:r>
            <a:r>
              <a:rPr lang="it-IT" sz="1800" b="1" i="0" u="none" strike="noStrike" baseline="0" dirty="0" smtClean="0">
                <a:latin typeface="+mj-lt"/>
              </a:rPr>
              <a:t>, 2001; </a:t>
            </a:r>
          </a:p>
          <a:p>
            <a:pPr marR="0" lvl="0" rtl="0"/>
            <a:r>
              <a:rPr lang="es-ES" sz="1800" b="1" i="0" u="none" strike="noStrike" baseline="0" dirty="0" err="1" smtClean="0">
                <a:latin typeface="+mj-lt"/>
              </a:rPr>
              <a:t>Calabrese</a:t>
            </a:r>
            <a:r>
              <a:rPr lang="es-ES" sz="1800" b="1" i="0" u="none" strike="noStrike" baseline="0" dirty="0" smtClean="0">
                <a:latin typeface="+mj-lt"/>
              </a:rPr>
              <a:t>, Epple, </a:t>
            </a:r>
            <a:r>
              <a:rPr lang="es-ES" sz="1800" b="1" i="0" u="none" strike="noStrike" baseline="0" dirty="0" err="1" smtClean="0">
                <a:latin typeface="+mj-lt"/>
              </a:rPr>
              <a:t>Romer</a:t>
            </a:r>
            <a:r>
              <a:rPr lang="es-ES" sz="1800" b="1" i="0" u="none" strike="noStrike" baseline="0" dirty="0" smtClean="0">
                <a:latin typeface="+mj-lt"/>
              </a:rPr>
              <a:t>, Sieg, </a:t>
            </a:r>
            <a:r>
              <a:rPr lang="es-ES" sz="1800" b="1" i="1" u="none" strike="noStrike" baseline="0" dirty="0" err="1" smtClean="0">
                <a:latin typeface="+mj-lt"/>
              </a:rPr>
              <a:t>JPubE</a:t>
            </a:r>
            <a:r>
              <a:rPr lang="es-ES" sz="1800" b="1" i="0" u="none" strike="noStrike" baseline="0" dirty="0" smtClean="0">
                <a:latin typeface="+mj-lt"/>
              </a:rPr>
              <a:t>, 2006.</a:t>
            </a:r>
          </a:p>
          <a:p>
            <a:pPr marL="0" marR="0" lvl="0" indent="0" rtl="0">
              <a:buNone/>
            </a:pPr>
            <a:r>
              <a:rPr lang="en-US" sz="1800" b="1" i="0" u="none" strike="noStrike" baseline="0" dirty="0" smtClean="0">
                <a:latin typeface="+mj-lt"/>
              </a:rPr>
              <a:t>Graphs that follow illustrate fit of model.</a:t>
            </a:r>
          </a:p>
        </p:txBody>
      </p:sp>
      <p:sp>
        <p:nvSpPr>
          <p:cNvPr id="4" name="Slide Number Placeholder 3"/>
          <p:cNvSpPr>
            <a:spLocks noGrp="1"/>
          </p:cNvSpPr>
          <p:nvPr>
            <p:ph type="sldNum" sz="quarter" idx="12"/>
          </p:nvPr>
        </p:nvSpPr>
        <p:spPr/>
        <p:txBody>
          <a:bodyPr/>
          <a:lstStyle/>
          <a:p>
            <a:fld id="{B8A21466-763E-481D-98B7-F9461CC5F430}" type="slidenum">
              <a:rPr lang="en-US" smtClean="0">
                <a:solidFill>
                  <a:prstClr val="black">
                    <a:tint val="75000"/>
                  </a:prstClr>
                </a:solidFill>
              </a:rPr>
              <a:pPr/>
              <a:t>92</a:t>
            </a:fld>
            <a:endParaRPr lang="en-US">
              <a:solidFill>
                <a:prstClr val="black">
                  <a:tint val="75000"/>
                </a:prstClr>
              </a:solidFill>
            </a:endParaRPr>
          </a:p>
        </p:txBody>
      </p:sp>
    </p:spTree>
    <p:extLst>
      <p:ext uri="{BB962C8B-B14F-4D97-AF65-F5344CB8AC3E}">
        <p14:creationId xmlns:p14="http://schemas.microsoft.com/office/powerpoint/2010/main" val="422110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868362"/>
          </a:xfrm>
        </p:spPr>
        <p:txBody>
          <a:bodyPr>
            <a:normAutofit/>
          </a:bodyPr>
          <a:lstStyle/>
          <a:p>
            <a:pPr marR="0" rtl="0"/>
            <a:r>
              <a:rPr lang="en-US" sz="4000" i="0" u="none" strike="noStrike" baseline="0" dirty="0" smtClean="0"/>
              <a:t>Sketch of Econometric Model</a:t>
            </a:r>
          </a:p>
        </p:txBody>
      </p:sp>
      <p:sp>
        <p:nvSpPr>
          <p:cNvPr id="3" name="Text Placeholder 2"/>
          <p:cNvSpPr>
            <a:spLocks noGrp="1"/>
          </p:cNvSpPr>
          <p:nvPr>
            <p:ph type="body" idx="1"/>
          </p:nvPr>
        </p:nvSpPr>
        <p:spPr>
          <a:xfrm>
            <a:off x="457200" y="1066800"/>
            <a:ext cx="8229600" cy="5059365"/>
          </a:xfrm>
        </p:spPr>
        <p:txBody>
          <a:bodyPr>
            <a:normAutofit/>
          </a:bodyPr>
          <a:lstStyle/>
          <a:p>
            <a:pPr marR="0" lvl="0" rtl="0"/>
            <a:r>
              <a:rPr lang="en-US" sz="2200" b="1" i="0" u="none" strike="noStrike" baseline="0" dirty="0" smtClean="0">
                <a:latin typeface="Times New Roman"/>
              </a:rPr>
              <a:t>Preferences: </a:t>
            </a:r>
          </a:p>
          <a:p>
            <a:pPr marL="0" marR="0" lvl="0" indent="0" rtl="0">
              <a:buNone/>
            </a:pPr>
            <a:r>
              <a:rPr lang="en-US" sz="2200" b="1" dirty="0">
                <a:latin typeface="Times New Roman"/>
              </a:rPr>
              <a:t> </a:t>
            </a:r>
            <a:r>
              <a:rPr lang="en-US" sz="2200" b="1" dirty="0" smtClean="0">
                <a:latin typeface="Times New Roman"/>
              </a:rPr>
              <a:t>    </a:t>
            </a:r>
            <a:r>
              <a:rPr lang="en-US" sz="2200" b="1" i="0" u="none" strike="noStrike" baseline="0" dirty="0" smtClean="0">
                <a:latin typeface="Times New Roman"/>
              </a:rPr>
              <a:t>With </a:t>
            </a:r>
            <a:r>
              <a:rPr lang="en-US" sz="2200" b="1" i="0" u="none" strike="noStrike" baseline="0" dirty="0" smtClean="0">
                <a:latin typeface="Symbol"/>
              </a:rPr>
              <a:t>r</a:t>
            </a:r>
            <a:r>
              <a:rPr lang="en-US" sz="2200" b="1" i="0" u="none" strike="noStrike" baseline="0" dirty="0" smtClean="0">
                <a:latin typeface="Times New Roman"/>
              </a:rPr>
              <a:t>&lt;0 (as found empirically), this preference function  </a:t>
            </a:r>
          </a:p>
          <a:p>
            <a:pPr marL="0" marR="0" lvl="0" indent="0" rtl="0">
              <a:buNone/>
            </a:pPr>
            <a:r>
              <a:rPr lang="en-US" sz="2200" b="1" dirty="0">
                <a:latin typeface="Times New Roman"/>
              </a:rPr>
              <a:t> </a:t>
            </a:r>
            <a:r>
              <a:rPr lang="en-US" sz="2200" b="1" dirty="0" smtClean="0">
                <a:latin typeface="Times New Roman"/>
              </a:rPr>
              <a:t>     </a:t>
            </a:r>
            <a:r>
              <a:rPr lang="en-US" sz="2200" b="1" i="0" u="none" strike="noStrike" baseline="0" dirty="0" smtClean="0">
                <a:latin typeface="Times New Roman"/>
              </a:rPr>
              <a:t>satisfies single-crossing.</a:t>
            </a:r>
          </a:p>
          <a:p>
            <a:pPr marR="0" lvl="0" rtl="0"/>
            <a:r>
              <a:rPr lang="en-US" sz="2200" b="1" i="0" u="none" strike="noStrike" baseline="0" dirty="0" smtClean="0">
                <a:latin typeface="Times New Roman"/>
              </a:rPr>
              <a:t>By Roy’s Identity, the housing demand function has price elasticity </a:t>
            </a:r>
            <a:r>
              <a:rPr lang="en-US" sz="2200" b="1" i="0" u="none" strike="noStrike" baseline="0" dirty="0" smtClean="0">
                <a:latin typeface="Symbol"/>
              </a:rPr>
              <a:t>h</a:t>
            </a:r>
            <a:r>
              <a:rPr lang="en-US" sz="2200" b="1" i="0" u="none" strike="noStrike" baseline="0" dirty="0" smtClean="0">
                <a:latin typeface="Times New Roman"/>
              </a:rPr>
              <a:t> and income elasticity </a:t>
            </a:r>
            <a:r>
              <a:rPr lang="en-US" sz="2200" b="1" i="0" u="none" strike="noStrike" baseline="0" dirty="0" smtClean="0">
                <a:latin typeface="Symbol"/>
              </a:rPr>
              <a:t>n</a:t>
            </a:r>
            <a:r>
              <a:rPr lang="en-US" sz="2200" b="1" i="0" u="none" strike="noStrike" baseline="0" dirty="0" smtClean="0">
                <a:latin typeface="Times New Roman"/>
              </a:rPr>
              <a:t>: </a:t>
            </a:r>
          </a:p>
          <a:p>
            <a:pPr marL="0" marR="0" lvl="0" indent="0" rtl="0">
              <a:buNone/>
            </a:pPr>
            <a:r>
              <a:rPr lang="en-US" sz="2200" b="1" dirty="0">
                <a:latin typeface="Times New Roman"/>
              </a:rPr>
              <a:t>	</a:t>
            </a:r>
            <a:r>
              <a:rPr lang="en-US" sz="2200" b="1" dirty="0" smtClean="0">
                <a:latin typeface="Times New Roman"/>
              </a:rPr>
              <a:t>	</a:t>
            </a:r>
            <a:endParaRPr lang="en-US" sz="2200" b="1" i="0" u="none" strike="noStrike" baseline="0" dirty="0" smtClean="0">
              <a:latin typeface="Times New Roman"/>
            </a:endParaRPr>
          </a:p>
          <a:p>
            <a:pPr marR="0" lvl="0" rtl="0"/>
            <a:r>
              <a:rPr lang="en-US" sz="2200" b="1" i="0" u="none" strike="noStrike" baseline="0" dirty="0" smtClean="0">
                <a:latin typeface="Times New Roman"/>
              </a:rPr>
              <a:t>Joint distribution of income </a:t>
            </a:r>
          </a:p>
          <a:p>
            <a:pPr marL="0" marR="0" lvl="0" indent="0" rtl="0">
              <a:buNone/>
            </a:pPr>
            <a:r>
              <a:rPr lang="en-US" sz="2200" b="1" dirty="0" smtClean="0">
                <a:latin typeface="Times New Roman"/>
              </a:rPr>
              <a:t>     </a:t>
            </a:r>
            <a:r>
              <a:rPr lang="en-US" sz="2200" b="1" i="0" u="none" strike="noStrike" baseline="0" dirty="0" smtClean="0">
                <a:latin typeface="Times New Roman"/>
              </a:rPr>
              <a:t>and tastes lognormal: </a:t>
            </a:r>
          </a:p>
          <a:p>
            <a:pPr marR="0" lvl="0" rtl="0"/>
            <a:endParaRPr lang="en-US" sz="2200" b="1" i="0" u="none" strike="noStrike" baseline="0" dirty="0" smtClean="0">
              <a:latin typeface="Times New Roman"/>
            </a:endParaRPr>
          </a:p>
          <a:p>
            <a:pPr marR="0" lvl="0" rtl="0"/>
            <a:r>
              <a:rPr lang="en-US" sz="2200" b="1" i="0" u="none" strike="noStrike" baseline="0" dirty="0" smtClean="0">
                <a:latin typeface="Times New Roman"/>
              </a:rPr>
              <a:t>School quality is determined by expenditure and peer average income: </a:t>
            </a:r>
          </a:p>
          <a:p>
            <a:pPr marR="0" lvl="0" rtl="0"/>
            <a:r>
              <a:rPr lang="en-US" sz="2200" b="1" i="0" u="none" strike="noStrike" baseline="0" dirty="0" smtClean="0">
                <a:latin typeface="Times New Roman"/>
              </a:rPr>
              <a:t>Jurisdiction j Budget Balance: </a:t>
            </a:r>
          </a:p>
          <a:p>
            <a:pPr marR="0" lvl="0" rtl="0"/>
            <a:endParaRPr lang="en-US" b="1" i="0" u="none" strike="noStrike" baseline="0" dirty="0" smtClean="0">
              <a:solidFill>
                <a:srgbClr val="4F81BD"/>
              </a:solidFill>
              <a:latin typeface="Times New Roman"/>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726451046"/>
              </p:ext>
            </p:extLst>
          </p:nvPr>
        </p:nvGraphicFramePr>
        <p:xfrm>
          <a:off x="2667000" y="914400"/>
          <a:ext cx="4648200" cy="609600"/>
        </p:xfrm>
        <a:graphic>
          <a:graphicData uri="http://schemas.openxmlformats.org/presentationml/2006/ole">
            <mc:AlternateContent xmlns:mc="http://schemas.openxmlformats.org/markup-compatibility/2006">
              <mc:Choice xmlns:v="urn:schemas-microsoft-com:vml" Requires="v">
                <p:oleObj spid="_x0000_s49659" name="Equation" r:id="rId3" imgW="2323800" imgH="304560" progId="Equation.DSMT4">
                  <p:embed/>
                </p:oleObj>
              </mc:Choice>
              <mc:Fallback>
                <p:oleObj name="Equation" r:id="rId3" imgW="2323800" imgH="304560" progId="Equation.DSMT4">
                  <p:embed/>
                  <p:pic>
                    <p:nvPicPr>
                      <p:cNvPr id="0" name=""/>
                      <p:cNvPicPr/>
                      <p:nvPr/>
                    </p:nvPicPr>
                    <p:blipFill>
                      <a:blip r:embed="rId4"/>
                      <a:stretch>
                        <a:fillRect/>
                      </a:stretch>
                    </p:blipFill>
                    <p:spPr>
                      <a:xfrm>
                        <a:off x="2667000" y="914400"/>
                        <a:ext cx="4648200" cy="6096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832865547"/>
              </p:ext>
            </p:extLst>
          </p:nvPr>
        </p:nvGraphicFramePr>
        <p:xfrm>
          <a:off x="5410200" y="2590800"/>
          <a:ext cx="1502833" cy="381000"/>
        </p:xfrm>
        <a:graphic>
          <a:graphicData uri="http://schemas.openxmlformats.org/presentationml/2006/ole">
            <mc:AlternateContent xmlns:mc="http://schemas.openxmlformats.org/markup-compatibility/2006">
              <mc:Choice xmlns:v="urn:schemas-microsoft-com:vml" Requires="v">
                <p:oleObj spid="_x0000_s49660" name="Equation" r:id="rId5" imgW="901440" imgH="228600" progId="Equation.DSMT4">
                  <p:embed/>
                </p:oleObj>
              </mc:Choice>
              <mc:Fallback>
                <p:oleObj name="Equation" r:id="rId5" imgW="901440" imgH="228600" progId="Equation.DSMT4">
                  <p:embed/>
                  <p:pic>
                    <p:nvPicPr>
                      <p:cNvPr id="0" name=""/>
                      <p:cNvPicPr/>
                      <p:nvPr/>
                    </p:nvPicPr>
                    <p:blipFill>
                      <a:blip r:embed="rId6"/>
                      <a:stretch>
                        <a:fillRect/>
                      </a:stretch>
                    </p:blipFill>
                    <p:spPr>
                      <a:xfrm>
                        <a:off x="5410200" y="2590800"/>
                        <a:ext cx="1502833" cy="381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97825376"/>
              </p:ext>
            </p:extLst>
          </p:nvPr>
        </p:nvGraphicFramePr>
        <p:xfrm>
          <a:off x="4572000" y="3200400"/>
          <a:ext cx="3803374" cy="1066800"/>
        </p:xfrm>
        <a:graphic>
          <a:graphicData uri="http://schemas.openxmlformats.org/presentationml/2006/ole">
            <mc:AlternateContent xmlns:mc="http://schemas.openxmlformats.org/markup-compatibility/2006">
              <mc:Choice xmlns:v="urn:schemas-microsoft-com:vml" Requires="v">
                <p:oleObj spid="_x0000_s49661" name="Equation" r:id="rId7" imgW="2082600" imgH="583920" progId="Equation.DSMT4">
                  <p:embed/>
                </p:oleObj>
              </mc:Choice>
              <mc:Fallback>
                <p:oleObj name="Equation" r:id="rId7" imgW="2082600" imgH="583920" progId="Equation.DSMT4">
                  <p:embed/>
                  <p:pic>
                    <p:nvPicPr>
                      <p:cNvPr id="0" name=""/>
                      <p:cNvPicPr/>
                      <p:nvPr/>
                    </p:nvPicPr>
                    <p:blipFill>
                      <a:blip r:embed="rId8"/>
                      <a:stretch>
                        <a:fillRect/>
                      </a:stretch>
                    </p:blipFill>
                    <p:spPr>
                      <a:xfrm>
                        <a:off x="4572000" y="3200400"/>
                        <a:ext cx="3803374" cy="10668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67168130"/>
              </p:ext>
            </p:extLst>
          </p:nvPr>
        </p:nvGraphicFramePr>
        <p:xfrm>
          <a:off x="2590800" y="4876800"/>
          <a:ext cx="1173480" cy="572429"/>
        </p:xfrm>
        <a:graphic>
          <a:graphicData uri="http://schemas.openxmlformats.org/presentationml/2006/ole">
            <mc:AlternateContent xmlns:mc="http://schemas.openxmlformats.org/markup-compatibility/2006">
              <mc:Choice xmlns:v="urn:schemas-microsoft-com:vml" Requires="v">
                <p:oleObj spid="_x0000_s49662" name="Equation" r:id="rId9" imgW="520560" imgH="253800" progId="Equation.DSMT4">
                  <p:embed/>
                </p:oleObj>
              </mc:Choice>
              <mc:Fallback>
                <p:oleObj name="Equation" r:id="rId9" imgW="520560" imgH="253800" progId="Equation.DSMT4">
                  <p:embed/>
                  <p:pic>
                    <p:nvPicPr>
                      <p:cNvPr id="0" name=""/>
                      <p:cNvPicPr/>
                      <p:nvPr/>
                    </p:nvPicPr>
                    <p:blipFill>
                      <a:blip r:embed="rId10"/>
                      <a:stretch>
                        <a:fillRect/>
                      </a:stretch>
                    </p:blipFill>
                    <p:spPr>
                      <a:xfrm>
                        <a:off x="2590800" y="4876800"/>
                        <a:ext cx="1173480" cy="572429"/>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931620004"/>
              </p:ext>
            </p:extLst>
          </p:nvPr>
        </p:nvGraphicFramePr>
        <p:xfrm>
          <a:off x="4876800" y="5334000"/>
          <a:ext cx="1899920" cy="558800"/>
        </p:xfrm>
        <a:graphic>
          <a:graphicData uri="http://schemas.openxmlformats.org/presentationml/2006/ole">
            <mc:AlternateContent xmlns:mc="http://schemas.openxmlformats.org/markup-compatibility/2006">
              <mc:Choice xmlns:v="urn:schemas-microsoft-com:vml" Requires="v">
                <p:oleObj spid="_x0000_s49663" name="Equation" r:id="rId11" imgW="863280" imgH="253800" progId="Equation.DSMT4">
                  <p:embed/>
                </p:oleObj>
              </mc:Choice>
              <mc:Fallback>
                <p:oleObj name="Equation" r:id="rId11" imgW="863280" imgH="253800" progId="Equation.DSMT4">
                  <p:embed/>
                  <p:pic>
                    <p:nvPicPr>
                      <p:cNvPr id="0" name=""/>
                      <p:cNvPicPr/>
                      <p:nvPr/>
                    </p:nvPicPr>
                    <p:blipFill>
                      <a:blip r:embed="rId12"/>
                      <a:stretch>
                        <a:fillRect/>
                      </a:stretch>
                    </p:blipFill>
                    <p:spPr>
                      <a:xfrm>
                        <a:off x="4876800" y="5334000"/>
                        <a:ext cx="1899920" cy="558800"/>
                      </a:xfrm>
                      <a:prstGeom prst="rect">
                        <a:avLst/>
                      </a:prstGeom>
                    </p:spPr>
                  </p:pic>
                </p:oleObj>
              </mc:Fallback>
            </mc:AlternateContent>
          </a:graphicData>
        </a:graphic>
      </p:graphicFrame>
      <p:sp>
        <p:nvSpPr>
          <p:cNvPr id="9" name="Slide Number Placeholder 8"/>
          <p:cNvSpPr>
            <a:spLocks noGrp="1"/>
          </p:cNvSpPr>
          <p:nvPr>
            <p:ph type="sldNum" sz="quarter" idx="12"/>
          </p:nvPr>
        </p:nvSpPr>
        <p:spPr/>
        <p:txBody>
          <a:bodyPr/>
          <a:lstStyle/>
          <a:p>
            <a:fld id="{B8A21466-763E-481D-98B7-F9461CC5F430}" type="slidenum">
              <a:rPr lang="en-US" smtClean="0">
                <a:solidFill>
                  <a:prstClr val="black">
                    <a:tint val="75000"/>
                  </a:prstClr>
                </a:solidFill>
              </a:rPr>
              <a:pPr/>
              <a:t>93</a:t>
            </a:fld>
            <a:endParaRPr lang="en-US">
              <a:solidFill>
                <a:prstClr val="black">
                  <a:tint val="75000"/>
                </a:prstClr>
              </a:solidFill>
            </a:endParaRPr>
          </a:p>
        </p:txBody>
      </p:sp>
    </p:spTree>
    <p:extLst>
      <p:ext uri="{BB962C8B-B14F-4D97-AF65-F5344CB8AC3E}">
        <p14:creationId xmlns:p14="http://schemas.microsoft.com/office/powerpoint/2010/main" val="211725084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tretch>
            <a:fillRect/>
          </a:stretch>
        </p:blipFill>
        <p:spPr bwMode="auto">
          <a:xfrm>
            <a:off x="1143000" y="591672"/>
            <a:ext cx="6505575" cy="5405586"/>
          </a:xfrm>
          <a:prstGeom prst="rect">
            <a:avLst/>
          </a:prstGeom>
          <a:noFill/>
          <a:ln w="9525">
            <a:noFill/>
            <a:miter lim="800000"/>
            <a:headEnd/>
            <a:tailEnd/>
          </a:ln>
        </p:spPr>
      </p:pic>
      <p:sp>
        <p:nvSpPr>
          <p:cNvPr id="2" name="TextBox 1"/>
          <p:cNvSpPr txBox="1"/>
          <p:nvPr/>
        </p:nvSpPr>
        <p:spPr>
          <a:xfrm>
            <a:off x="1828800" y="6400800"/>
            <a:ext cx="2606163" cy="369332"/>
          </a:xfrm>
          <a:prstGeom prst="rect">
            <a:avLst/>
          </a:prstGeom>
          <a:noFill/>
        </p:spPr>
        <p:txBody>
          <a:bodyPr wrap="none" rtlCol="0">
            <a:spAutoFit/>
          </a:bodyPr>
          <a:lstStyle/>
          <a:p>
            <a:r>
              <a:rPr lang="en-US" dirty="0" smtClean="0"/>
              <a:t>Epple and Sieg, JPE, 1999.</a:t>
            </a:r>
            <a:endParaRPr lang="en-US" dirty="0"/>
          </a:p>
        </p:txBody>
      </p:sp>
      <p:sp>
        <p:nvSpPr>
          <p:cNvPr id="3" name="Slide Number Placeholder 2"/>
          <p:cNvSpPr>
            <a:spLocks noGrp="1"/>
          </p:cNvSpPr>
          <p:nvPr>
            <p:ph type="sldNum" sz="quarter" idx="12"/>
          </p:nvPr>
        </p:nvSpPr>
        <p:spPr/>
        <p:txBody>
          <a:bodyPr/>
          <a:lstStyle/>
          <a:p>
            <a:fld id="{A896A80F-E5AD-466E-B87D-D078016882AB}" type="slidenum">
              <a:rPr lang="en-US" smtClean="0">
                <a:solidFill>
                  <a:prstClr val="white">
                    <a:tint val="75000"/>
                  </a:prstClr>
                </a:solidFill>
              </a:rPr>
              <a:pPr/>
              <a:t>94</a:t>
            </a:fld>
            <a:endParaRPr lang="en-US">
              <a:solidFill>
                <a:prstClr val="white">
                  <a:tint val="75000"/>
                </a:prstClr>
              </a:solidFill>
            </a:endParaRPr>
          </a:p>
        </p:txBody>
      </p:sp>
    </p:spTree>
    <p:extLst>
      <p:ext uri="{BB962C8B-B14F-4D97-AF65-F5344CB8AC3E}">
        <p14:creationId xmlns:p14="http://schemas.microsoft.com/office/powerpoint/2010/main" val="277358366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p:cNvGraphicFramePr>
          <p:nvPr>
            <p:extLst>
              <p:ext uri="{D42A27DB-BD31-4B8C-83A1-F6EECF244321}">
                <p14:modId xmlns:p14="http://schemas.microsoft.com/office/powerpoint/2010/main" val="3636225923"/>
              </p:ext>
            </p:extLst>
          </p:nvPr>
        </p:nvGraphicFramePr>
        <p:xfrm>
          <a:off x="838200" y="457200"/>
          <a:ext cx="7010400" cy="6019800"/>
        </p:xfrm>
        <a:graphic>
          <a:graphicData uri="http://schemas.openxmlformats.org/presentationml/2006/ole">
            <mc:AlternateContent xmlns:mc="http://schemas.openxmlformats.org/markup-compatibility/2006">
              <mc:Choice xmlns:v="urn:schemas-microsoft-com:vml" Requires="v">
                <p:oleObj spid="_x0000_s42143" name="Picture" r:id="rId3" imgW="5469924" imgH="4950941" progId="Word.Picture.8">
                  <p:embed/>
                </p:oleObj>
              </mc:Choice>
              <mc:Fallback>
                <p:oleObj name="Picture" r:id="rId3" imgW="5469924" imgH="4950941" progId="Word.Picture.8">
                  <p:embed/>
                  <p:pic>
                    <p:nvPicPr>
                      <p:cNvPr id="0" name=""/>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57200"/>
                        <a:ext cx="7010400" cy="6019800"/>
                      </a:xfrm>
                      <a:prstGeom prst="rect">
                        <a:avLst/>
                      </a:prstGeom>
                      <a:noFill/>
                    </p:spPr>
                  </p:pic>
                </p:oleObj>
              </mc:Fallback>
            </mc:AlternateContent>
          </a:graphicData>
        </a:graphic>
      </p:graphicFrame>
      <p:sp>
        <p:nvSpPr>
          <p:cNvPr id="4" name="TextBox 3"/>
          <p:cNvSpPr txBox="1"/>
          <p:nvPr/>
        </p:nvSpPr>
        <p:spPr>
          <a:xfrm>
            <a:off x="1676400" y="6368534"/>
            <a:ext cx="4240905" cy="369332"/>
          </a:xfrm>
          <a:prstGeom prst="rect">
            <a:avLst/>
          </a:prstGeom>
          <a:noFill/>
        </p:spPr>
        <p:txBody>
          <a:bodyPr wrap="none" rtlCol="0">
            <a:spAutoFit/>
          </a:bodyPr>
          <a:lstStyle/>
          <a:p>
            <a:r>
              <a:rPr lang="en-US" dirty="0" smtClean="0"/>
              <a:t>Calabrese, Epple, </a:t>
            </a:r>
            <a:r>
              <a:rPr lang="en-US" dirty="0" err="1" smtClean="0"/>
              <a:t>Romer</a:t>
            </a:r>
            <a:r>
              <a:rPr lang="en-US" dirty="0" smtClean="0"/>
              <a:t>, Sieg, </a:t>
            </a:r>
            <a:r>
              <a:rPr lang="en-US" dirty="0" err="1" smtClean="0"/>
              <a:t>JPubE</a:t>
            </a:r>
            <a:r>
              <a:rPr lang="en-US" dirty="0" smtClean="0"/>
              <a:t>, 2006.</a:t>
            </a:r>
            <a:endParaRPr lang="en-US" dirty="0"/>
          </a:p>
        </p:txBody>
      </p:sp>
      <p:sp>
        <p:nvSpPr>
          <p:cNvPr id="5" name="Slide Number Placeholder 4"/>
          <p:cNvSpPr>
            <a:spLocks noGrp="1"/>
          </p:cNvSpPr>
          <p:nvPr>
            <p:ph type="sldNum" sz="quarter" idx="12"/>
          </p:nvPr>
        </p:nvSpPr>
        <p:spPr/>
        <p:txBody>
          <a:bodyPr/>
          <a:lstStyle/>
          <a:p>
            <a:fld id="{A896A80F-E5AD-466E-B87D-D078016882AB}" type="slidenum">
              <a:rPr lang="en-US" smtClean="0">
                <a:solidFill>
                  <a:prstClr val="white">
                    <a:tint val="75000"/>
                  </a:prstClr>
                </a:solidFill>
              </a:rPr>
              <a:pPr/>
              <a:t>95</a:t>
            </a:fld>
            <a:endParaRPr lang="en-US">
              <a:solidFill>
                <a:prstClr val="white">
                  <a:tint val="75000"/>
                </a:prstClr>
              </a:solidFill>
            </a:endParaRPr>
          </a:p>
        </p:txBody>
      </p:sp>
    </p:spTree>
    <p:extLst>
      <p:ext uri="{BB962C8B-B14F-4D97-AF65-F5344CB8AC3E}">
        <p14:creationId xmlns:p14="http://schemas.microsoft.com/office/powerpoint/2010/main" val="160256854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US" i="0" u="none" strike="noStrike" baseline="0" dirty="0" smtClean="0"/>
              <a:t>The Welfare Effects of Equalizing Spending in Estimated Model</a:t>
            </a:r>
          </a:p>
        </p:txBody>
      </p:sp>
      <p:sp>
        <p:nvSpPr>
          <p:cNvPr id="3" name="Text Placeholder 2"/>
          <p:cNvSpPr>
            <a:spLocks noGrp="1"/>
          </p:cNvSpPr>
          <p:nvPr>
            <p:ph type="body" idx="1"/>
          </p:nvPr>
        </p:nvSpPr>
        <p:spPr/>
        <p:txBody>
          <a:bodyPr>
            <a:normAutofit fontScale="92500" lnSpcReduction="20000"/>
          </a:bodyPr>
          <a:lstStyle/>
          <a:p>
            <a:pPr marL="0" indent="0">
              <a:buNone/>
            </a:pPr>
            <a:r>
              <a:rPr lang="en-US" dirty="0" smtClean="0">
                <a:latin typeface="+mj-lt"/>
              </a:rPr>
              <a:t>Equilibrium is computed with equalization of per students expenditures across all communities.</a:t>
            </a:r>
          </a:p>
          <a:p>
            <a:pPr marL="0" indent="0">
              <a:buNone/>
            </a:pPr>
            <a:r>
              <a:rPr lang="en-US" dirty="0" smtClean="0"/>
              <a:t>C</a:t>
            </a:r>
            <a:r>
              <a:rPr lang="en-US" i="0" u="none" strike="noStrike" baseline="0" dirty="0" smtClean="0">
                <a:latin typeface="+mj-lt"/>
              </a:rPr>
              <a:t>entralized tax rate and expenditure </a:t>
            </a:r>
            <a:r>
              <a:rPr lang="en-US" i="0" u="none" strike="noStrike" dirty="0" smtClean="0">
                <a:latin typeface="+mj-lt"/>
              </a:rPr>
              <a:t>chosen by majority rule.</a:t>
            </a:r>
            <a:endParaRPr lang="en-US" i="0" u="none" strike="noStrike" baseline="0" dirty="0" smtClean="0">
              <a:latin typeface="+mj-lt"/>
            </a:endParaRPr>
          </a:p>
          <a:p>
            <a:pPr marL="0" marR="0" lvl="0" indent="0" rtl="0">
              <a:buNone/>
            </a:pPr>
            <a:r>
              <a:rPr lang="en-US" i="0" u="none" strike="noStrike" baseline="0" dirty="0" smtClean="0">
                <a:latin typeface="+mj-lt"/>
              </a:rPr>
              <a:t>Households optimally choose</a:t>
            </a:r>
            <a:r>
              <a:rPr lang="en-US" i="0" u="none" strike="noStrike" dirty="0" smtClean="0">
                <a:latin typeface="+mj-lt"/>
              </a:rPr>
              <a:t> community of residence, housing, and numeraire consumption.</a:t>
            </a:r>
          </a:p>
          <a:p>
            <a:pPr marL="0" marR="0" lvl="0" indent="0" rtl="0">
              <a:buNone/>
            </a:pPr>
            <a:r>
              <a:rPr lang="en-US" dirty="0" smtClean="0">
                <a:latin typeface="+mj-lt"/>
              </a:rPr>
              <a:t>Housing prices adjust to equilibrate supply and demand in all jurisdictions.</a:t>
            </a:r>
          </a:p>
          <a:p>
            <a:pPr marL="0" marR="0" lvl="0" indent="0" rtl="0">
              <a:buNone/>
            </a:pPr>
            <a:r>
              <a:rPr lang="en-US" dirty="0" smtClean="0">
                <a:latin typeface="+mj-lt"/>
              </a:rPr>
              <a:t>The results are compared to equilibrium with 92 communities each choosing its tax and expenditure policy (i.e., the observed equilibrium).</a:t>
            </a:r>
            <a:endParaRPr lang="en-US" b="1" dirty="0" smtClean="0">
              <a:solidFill>
                <a:srgbClr val="4F81BD"/>
              </a:solidFill>
              <a:latin typeface="+mj-lt"/>
            </a:endParaRPr>
          </a:p>
        </p:txBody>
      </p:sp>
      <p:sp>
        <p:nvSpPr>
          <p:cNvPr id="4" name="Slide Number Placeholder 3"/>
          <p:cNvSpPr>
            <a:spLocks noGrp="1"/>
          </p:cNvSpPr>
          <p:nvPr>
            <p:ph type="sldNum" sz="quarter" idx="12"/>
          </p:nvPr>
        </p:nvSpPr>
        <p:spPr/>
        <p:txBody>
          <a:bodyPr/>
          <a:lstStyle/>
          <a:p>
            <a:fld id="{B8A21466-763E-481D-98B7-F9461CC5F430}" type="slidenum">
              <a:rPr lang="en-US" smtClean="0">
                <a:solidFill>
                  <a:prstClr val="black">
                    <a:tint val="75000"/>
                  </a:prstClr>
                </a:solidFill>
              </a:rPr>
              <a:pPr/>
              <a:t>96</a:t>
            </a:fld>
            <a:endParaRPr lang="en-US">
              <a:solidFill>
                <a:prstClr val="black">
                  <a:tint val="75000"/>
                </a:prstClr>
              </a:solidFill>
            </a:endParaRPr>
          </a:p>
        </p:txBody>
      </p:sp>
    </p:spTree>
    <p:extLst>
      <p:ext uri="{BB962C8B-B14F-4D97-AF65-F5344CB8AC3E}">
        <p14:creationId xmlns:p14="http://schemas.microsoft.com/office/powerpoint/2010/main" val="342046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US" i="0" u="none" strike="noStrike" baseline="0" dirty="0" smtClean="0"/>
              <a:t>The Welfare Effects of Equalizing Spending Continued</a:t>
            </a:r>
          </a:p>
        </p:txBody>
      </p:sp>
      <p:sp>
        <p:nvSpPr>
          <p:cNvPr id="3" name="Text Placeholder 2"/>
          <p:cNvSpPr>
            <a:spLocks noGrp="1"/>
          </p:cNvSpPr>
          <p:nvPr>
            <p:ph type="body" idx="1"/>
          </p:nvPr>
        </p:nvSpPr>
        <p:spPr/>
        <p:txBody>
          <a:bodyPr>
            <a:normAutofit fontScale="62500" lnSpcReduction="20000"/>
          </a:bodyPr>
          <a:lstStyle/>
          <a:p>
            <a:pPr marL="0" indent="0">
              <a:buNone/>
            </a:pPr>
            <a:r>
              <a:rPr lang="en-US" sz="3400" dirty="0"/>
              <a:t>Compared to </a:t>
            </a:r>
            <a:r>
              <a:rPr lang="en-US" sz="3400" dirty="0" smtClean="0"/>
              <a:t>decentralized equilibrium with 92 communities, e</a:t>
            </a:r>
            <a:r>
              <a:rPr lang="en-US" sz="3400" i="0" u="none" strike="noStrike" baseline="0" dirty="0" smtClean="0">
                <a:latin typeface="+mj-lt"/>
              </a:rPr>
              <a:t>qualization of spending yields the following:</a:t>
            </a:r>
            <a:endParaRPr lang="en-US" sz="3400" i="0" u="none" strike="noStrike" dirty="0" smtClean="0">
              <a:latin typeface="+mj-lt"/>
            </a:endParaRPr>
          </a:p>
          <a:p>
            <a:r>
              <a:rPr lang="en-US" sz="3400" dirty="0" smtClean="0">
                <a:latin typeface="+mj-lt"/>
              </a:rPr>
              <a:t>The </a:t>
            </a:r>
            <a:r>
              <a:rPr lang="en-US" sz="3400" dirty="0">
                <a:latin typeface="+mj-lt"/>
              </a:rPr>
              <a:t>welfare effect of </a:t>
            </a:r>
            <a:r>
              <a:rPr lang="en-US" sz="3400" dirty="0" smtClean="0">
                <a:latin typeface="+mj-lt"/>
              </a:rPr>
              <a:t>centralization </a:t>
            </a:r>
            <a:r>
              <a:rPr lang="en-US" sz="3400" dirty="0">
                <a:latin typeface="+mj-lt"/>
              </a:rPr>
              <a:t>is a </a:t>
            </a:r>
            <a:r>
              <a:rPr lang="en-US" sz="3400" u="sng" dirty="0">
                <a:latin typeface="+mj-lt"/>
              </a:rPr>
              <a:t>gain</a:t>
            </a:r>
            <a:r>
              <a:rPr lang="en-US" sz="3400" dirty="0">
                <a:latin typeface="+mj-lt"/>
              </a:rPr>
              <a:t> of 1.2% of mean </a:t>
            </a:r>
            <a:r>
              <a:rPr lang="en-US" sz="3400" dirty="0" smtClean="0">
                <a:latin typeface="+mj-lt"/>
              </a:rPr>
              <a:t>income.</a:t>
            </a:r>
            <a:endParaRPr lang="en-US" sz="3400" dirty="0">
              <a:latin typeface="+mj-lt"/>
            </a:endParaRPr>
          </a:p>
          <a:p>
            <a:pPr marR="0" lvl="0" rtl="0"/>
            <a:r>
              <a:rPr lang="en-US" sz="3400" i="0" u="none" strike="noStrike" dirty="0" smtClean="0">
                <a:latin typeface="+mj-lt"/>
              </a:rPr>
              <a:t>Equilibrium continues to exhibit stratification by income because households sort based on preferences for peer achievement:</a:t>
            </a:r>
          </a:p>
          <a:p>
            <a:pPr lvl="1"/>
            <a:r>
              <a:rPr lang="en-US" sz="3400" dirty="0" smtClean="0">
                <a:latin typeface="+mj-lt"/>
              </a:rPr>
              <a:t>Achievement is positively correlated with income</a:t>
            </a:r>
            <a:r>
              <a:rPr lang="en-US" sz="3400" i="0" u="none" strike="noStrike" dirty="0" smtClean="0">
                <a:latin typeface="+mj-lt"/>
              </a:rPr>
              <a:t>.</a:t>
            </a:r>
          </a:p>
          <a:p>
            <a:pPr lvl="1"/>
            <a:r>
              <a:rPr lang="en-US" sz="3400" dirty="0" smtClean="0">
                <a:latin typeface="+mj-lt"/>
              </a:rPr>
              <a:t>Higher income neighborhoods will then have higher average achievement.</a:t>
            </a:r>
          </a:p>
          <a:p>
            <a:pPr lvl="1"/>
            <a:r>
              <a:rPr lang="en-US" sz="3400" i="0" u="none" strike="noStrike" dirty="0" smtClean="0">
                <a:latin typeface="+mj-lt"/>
              </a:rPr>
              <a:t>Housing price differentials will preserve the income ordering as prices are higher were achievement is higher (Black, 1999).</a:t>
            </a:r>
          </a:p>
          <a:p>
            <a:pPr lvl="1"/>
            <a:r>
              <a:rPr lang="en-US" sz="3400" dirty="0" smtClean="0">
                <a:latin typeface="+mj-lt"/>
              </a:rPr>
              <a:t>Some modest movement of higher incomes into lower income districts occurs as expenditures are equalized</a:t>
            </a:r>
            <a:endParaRPr lang="en-US" sz="3400" i="0" u="none" strike="noStrike" dirty="0" smtClean="0">
              <a:latin typeface="+mj-lt"/>
            </a:endParaRPr>
          </a:p>
          <a:p>
            <a:r>
              <a:rPr lang="en-US" sz="3400" dirty="0" smtClean="0">
                <a:latin typeface="+mj-lt"/>
              </a:rPr>
              <a:t>As </a:t>
            </a:r>
            <a:r>
              <a:rPr lang="en-US" sz="3400" dirty="0">
                <a:latin typeface="+mj-lt"/>
              </a:rPr>
              <a:t>we have seen, </a:t>
            </a:r>
            <a:r>
              <a:rPr lang="en-US" sz="3400" dirty="0" smtClean="0">
                <a:latin typeface="+mj-lt"/>
              </a:rPr>
              <a:t>movement toward more equal expenditure has been occurring </a:t>
            </a:r>
            <a:r>
              <a:rPr lang="en-US" sz="3400" dirty="0">
                <a:latin typeface="+mj-lt"/>
              </a:rPr>
              <a:t>in </a:t>
            </a:r>
            <a:r>
              <a:rPr lang="en-US" sz="3400" dirty="0" smtClean="0">
                <a:latin typeface="+mj-lt"/>
              </a:rPr>
              <a:t>the majority of </a:t>
            </a:r>
            <a:r>
              <a:rPr lang="en-US" sz="3400" dirty="0">
                <a:latin typeface="+mj-lt"/>
              </a:rPr>
              <a:t>US </a:t>
            </a:r>
            <a:r>
              <a:rPr lang="en-US" sz="3400" dirty="0" smtClean="0">
                <a:latin typeface="+mj-lt"/>
              </a:rPr>
              <a:t>states</a:t>
            </a:r>
          </a:p>
          <a:p>
            <a:r>
              <a:rPr lang="en-US" sz="3400" dirty="0" smtClean="0">
                <a:latin typeface="+mj-lt"/>
              </a:rPr>
              <a:t>Such equalization may well be efficient!</a:t>
            </a:r>
            <a:endParaRPr lang="en-US" sz="3400" dirty="0">
              <a:latin typeface="+mj-lt"/>
            </a:endParaRPr>
          </a:p>
          <a:p>
            <a:pPr marR="0" lvl="0" rtl="0"/>
            <a:endParaRPr lang="en-US" b="1" i="0" u="none" strike="noStrike" baseline="0" dirty="0" smtClean="0">
              <a:solidFill>
                <a:srgbClr val="4F81BD"/>
              </a:solidFill>
              <a:latin typeface="+mj-lt"/>
            </a:endParaRPr>
          </a:p>
        </p:txBody>
      </p:sp>
      <p:sp>
        <p:nvSpPr>
          <p:cNvPr id="4" name="Slide Number Placeholder 3"/>
          <p:cNvSpPr>
            <a:spLocks noGrp="1"/>
          </p:cNvSpPr>
          <p:nvPr>
            <p:ph type="sldNum" sz="quarter" idx="12"/>
          </p:nvPr>
        </p:nvSpPr>
        <p:spPr/>
        <p:txBody>
          <a:bodyPr/>
          <a:lstStyle/>
          <a:p>
            <a:fld id="{B8A21466-763E-481D-98B7-F9461CC5F430}" type="slidenum">
              <a:rPr lang="en-US" smtClean="0">
                <a:solidFill>
                  <a:prstClr val="black">
                    <a:tint val="75000"/>
                  </a:prstClr>
                </a:solidFill>
              </a:rPr>
              <a:pPr/>
              <a:t>97</a:t>
            </a:fld>
            <a:endParaRPr lang="en-US">
              <a:solidFill>
                <a:prstClr val="black">
                  <a:tint val="75000"/>
                </a:prstClr>
              </a:solidFill>
            </a:endParaRPr>
          </a:p>
        </p:txBody>
      </p:sp>
    </p:spTree>
    <p:extLst>
      <p:ext uri="{BB962C8B-B14F-4D97-AF65-F5344CB8AC3E}">
        <p14:creationId xmlns:p14="http://schemas.microsoft.com/office/powerpoint/2010/main" val="204576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Finance Reform</a:t>
            </a:r>
            <a:br>
              <a:rPr lang="en-US" dirty="0" smtClean="0"/>
            </a:br>
            <a:r>
              <a:rPr lang="en-US" dirty="0" smtClean="0"/>
              <a:t>Evidence from Michigan</a:t>
            </a:r>
            <a:endParaRPr lang="en-US" dirty="0"/>
          </a:p>
        </p:txBody>
      </p:sp>
      <p:sp>
        <p:nvSpPr>
          <p:cNvPr id="3" name="Text Placeholder 2"/>
          <p:cNvSpPr>
            <a:spLocks noGrp="1"/>
          </p:cNvSpPr>
          <p:nvPr>
            <p:ph type="body" idx="1"/>
          </p:nvPr>
        </p:nvSpPr>
        <p:spPr/>
        <p:txBody>
          <a:bodyPr>
            <a:normAutofit fontScale="77500" lnSpcReduction="20000"/>
          </a:bodyPr>
          <a:lstStyle/>
          <a:p>
            <a:pPr marL="0" indent="0">
              <a:buNone/>
            </a:pPr>
            <a:r>
              <a:rPr lang="en-US" dirty="0" smtClean="0"/>
              <a:t>In 1994, Michigan made a sweeping change in school finance: </a:t>
            </a:r>
          </a:p>
          <a:p>
            <a:r>
              <a:rPr lang="en-US" dirty="0" smtClean="0"/>
              <a:t>reducing reliance on local property taxes,</a:t>
            </a:r>
          </a:p>
          <a:p>
            <a:r>
              <a:rPr lang="en-US" dirty="0" smtClean="0"/>
              <a:t>increasing state share of education funding from </a:t>
            </a:r>
            <a:r>
              <a:rPr lang="en-US" dirty="0" smtClean="0">
                <a:sym typeface="Symbol"/>
              </a:rPr>
              <a:t></a:t>
            </a:r>
            <a:r>
              <a:rPr lang="en-US" dirty="0" smtClean="0"/>
              <a:t>30% to </a:t>
            </a:r>
            <a:r>
              <a:rPr lang="en-US" dirty="0">
                <a:sym typeface="Symbol"/>
              </a:rPr>
              <a:t></a:t>
            </a:r>
            <a:r>
              <a:rPr lang="en-US" dirty="0" smtClean="0"/>
              <a:t>75%, and </a:t>
            </a:r>
          </a:p>
          <a:p>
            <a:r>
              <a:rPr lang="en-US" dirty="0" smtClean="0"/>
              <a:t>increasing spending in low relative to high-income districts. </a:t>
            </a:r>
          </a:p>
          <a:p>
            <a:pPr marL="0" indent="0">
              <a:buNone/>
            </a:pPr>
            <a:r>
              <a:rPr lang="en-US" dirty="0" smtClean="0"/>
              <a:t>This change has been the subject of research investigating impacts on: </a:t>
            </a:r>
            <a:endParaRPr lang="en-US" dirty="0"/>
          </a:p>
          <a:p>
            <a:r>
              <a:rPr lang="en-US" dirty="0" smtClean="0"/>
              <a:t>Stratification across districts</a:t>
            </a:r>
          </a:p>
          <a:p>
            <a:r>
              <a:rPr lang="en-US" dirty="0" smtClean="0"/>
              <a:t>Achievement</a:t>
            </a:r>
          </a:p>
          <a:p>
            <a:r>
              <a:rPr lang="en-US" dirty="0" smtClean="0"/>
              <a:t>Attainment</a:t>
            </a:r>
          </a:p>
          <a:p>
            <a:pPr marL="0" indent="0">
              <a:buNone/>
            </a:pPr>
            <a:endParaRPr lang="en-US" dirty="0" smtClean="0"/>
          </a:p>
        </p:txBody>
      </p:sp>
      <p:sp>
        <p:nvSpPr>
          <p:cNvPr id="4" name="Slide Number Placeholder 3"/>
          <p:cNvSpPr>
            <a:spLocks noGrp="1"/>
          </p:cNvSpPr>
          <p:nvPr>
            <p:ph type="sldNum" sz="quarter" idx="12"/>
          </p:nvPr>
        </p:nvSpPr>
        <p:spPr/>
        <p:txBody>
          <a:bodyPr/>
          <a:lstStyle/>
          <a:p>
            <a:fld id="{B8A21466-763E-481D-98B7-F9461CC5F430}" type="slidenum">
              <a:rPr lang="en-US" smtClean="0">
                <a:solidFill>
                  <a:prstClr val="black">
                    <a:tint val="75000"/>
                  </a:prstClr>
                </a:solidFill>
              </a:rPr>
              <a:pPr/>
              <a:t>98</a:t>
            </a:fld>
            <a:endParaRPr lang="en-US">
              <a:solidFill>
                <a:prstClr val="black">
                  <a:tint val="75000"/>
                </a:prstClr>
              </a:solidFill>
            </a:endParaRPr>
          </a:p>
        </p:txBody>
      </p:sp>
    </p:spTree>
    <p:extLst>
      <p:ext uri="{BB962C8B-B14F-4D97-AF65-F5344CB8AC3E}">
        <p14:creationId xmlns:p14="http://schemas.microsoft.com/office/powerpoint/2010/main" val="244702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2400" dirty="0"/>
              <a:t>Per-Pupil Operating Expenditures Over Time </a:t>
            </a:r>
            <a:r>
              <a:rPr lang="en-US" sz="2400" dirty="0" smtClean="0"/>
              <a:t/>
            </a:r>
            <a:br>
              <a:rPr lang="en-US" sz="2400" dirty="0" smtClean="0"/>
            </a:br>
            <a:r>
              <a:rPr lang="en-US" sz="2400" dirty="0" smtClean="0"/>
              <a:t>by </a:t>
            </a:r>
            <a:r>
              <a:rPr lang="en-US" sz="2400" dirty="0"/>
              <a:t>1994 Revenue </a:t>
            </a:r>
            <a:r>
              <a:rPr lang="en-US" sz="2400" dirty="0" smtClean="0"/>
              <a:t>Percentile</a:t>
            </a:r>
            <a:endParaRPr lang="en-US" sz="2400" dirty="0"/>
          </a:p>
        </p:txBody>
      </p:sp>
      <p:sp>
        <p:nvSpPr>
          <p:cNvPr id="3" name="Text Placeholder 2"/>
          <p:cNvSpPr>
            <a:spLocks noGrp="1"/>
          </p:cNvSpPr>
          <p:nvPr>
            <p:ph type="body" idx="1"/>
          </p:nvPr>
        </p:nvSpPr>
        <p:spPr/>
        <p:txBody>
          <a:bodyPr/>
          <a:lstStyle/>
          <a:p>
            <a:pPr marL="0" indent="0">
              <a:buNone/>
            </a:pPr>
            <a:endParaRPr lang="en-US" dirty="0"/>
          </a:p>
        </p:txBody>
      </p:sp>
      <p:sp>
        <p:nvSpPr>
          <p:cNvPr id="4" name="TextBox 3"/>
          <p:cNvSpPr txBox="1"/>
          <p:nvPr/>
        </p:nvSpPr>
        <p:spPr>
          <a:xfrm>
            <a:off x="2133600" y="6176416"/>
            <a:ext cx="3814186" cy="461665"/>
          </a:xfrm>
          <a:prstGeom prst="rect">
            <a:avLst/>
          </a:prstGeom>
          <a:noFill/>
        </p:spPr>
        <p:txBody>
          <a:bodyPr wrap="none" rtlCol="0">
            <a:spAutoFit/>
          </a:bodyPr>
          <a:lstStyle/>
          <a:p>
            <a:r>
              <a:rPr lang="en-US" sz="2400" dirty="0" smtClean="0"/>
              <a:t>Source: Joshua Hyman, 2014</a:t>
            </a:r>
            <a:r>
              <a:rPr lang="en-US" dirty="0" smtClean="0"/>
              <a:t> </a:t>
            </a:r>
            <a:endParaRPr lang="en-US" dirty="0"/>
          </a:p>
        </p:txBody>
      </p:sp>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514" y="1143000"/>
            <a:ext cx="7315200"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410200" y="4114800"/>
            <a:ext cx="3079241" cy="923330"/>
          </a:xfrm>
          <a:prstGeom prst="rect">
            <a:avLst/>
          </a:prstGeom>
          <a:noFill/>
        </p:spPr>
        <p:txBody>
          <a:bodyPr wrap="none" rtlCol="0">
            <a:spAutoFit/>
          </a:bodyPr>
          <a:lstStyle/>
          <a:p>
            <a:r>
              <a:rPr lang="en-US" dirty="0"/>
              <a:t>Note approximate equalization</a:t>
            </a:r>
          </a:p>
          <a:p>
            <a:r>
              <a:rPr lang="en-US" dirty="0"/>
              <a:t>of expenditure for lowest 75%</a:t>
            </a:r>
          </a:p>
          <a:p>
            <a:endParaRPr lang="en-US" dirty="0"/>
          </a:p>
        </p:txBody>
      </p:sp>
      <p:cxnSp>
        <p:nvCxnSpPr>
          <p:cNvPr id="9" name="Straight Arrow Connector 8"/>
          <p:cNvCxnSpPr/>
          <p:nvPr/>
        </p:nvCxnSpPr>
        <p:spPr>
          <a:xfrm flipV="1">
            <a:off x="6629400" y="3810000"/>
            <a:ext cx="685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8A21466-763E-481D-98B7-F9461CC5F430}" type="slidenum">
              <a:rPr lang="en-US" smtClean="0">
                <a:solidFill>
                  <a:prstClr val="black">
                    <a:tint val="75000"/>
                  </a:prstClr>
                </a:solidFill>
              </a:rPr>
              <a:pPr/>
              <a:t>99</a:t>
            </a:fld>
            <a:endParaRPr lang="en-US">
              <a:solidFill>
                <a:prstClr val="black">
                  <a:tint val="75000"/>
                </a:prstClr>
              </a:solidFill>
            </a:endParaRPr>
          </a:p>
        </p:txBody>
      </p:sp>
    </p:spTree>
    <p:extLst>
      <p:ext uri="{BB962C8B-B14F-4D97-AF65-F5344CB8AC3E}">
        <p14:creationId xmlns:p14="http://schemas.microsoft.com/office/powerpoint/2010/main" val="3077539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22671</TotalTime>
  <Words>7368</Words>
  <Application>Microsoft Office PowerPoint</Application>
  <PresentationFormat>On-screen Show (4:3)</PresentationFormat>
  <Paragraphs>823</Paragraphs>
  <Slides>109</Slides>
  <Notes>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109</vt:i4>
      </vt:variant>
    </vt:vector>
  </HeadingPairs>
  <TitlesOfParts>
    <vt:vector size="113" baseType="lpstr">
      <vt:lpstr>Office Theme</vt:lpstr>
      <vt:lpstr>EViews</vt:lpstr>
      <vt:lpstr>Equation</vt:lpstr>
      <vt:lpstr>Picture</vt:lpstr>
      <vt:lpstr>PowerPoint Presentation</vt:lpstr>
      <vt:lpstr>Feel Free To Make Comments, Ask Questions,  and Correct Me If I’m Wrong!</vt:lpstr>
      <vt:lpstr>Table of Contents</vt:lpstr>
      <vt:lpstr>Education Matters</vt:lpstr>
      <vt:lpstr>Education Matters The Ratio of College Grad to High School Grad Earnings  Increased From 1.5 to 2 Since 1980</vt:lpstr>
      <vt:lpstr>Overview of Presentation</vt:lpstr>
      <vt:lpstr>Overview of Presentation Cont’d</vt:lpstr>
      <vt:lpstr>Overview of Presentation Cont’d</vt:lpstr>
      <vt:lpstr>Overview of Presentation Cont’d</vt:lpstr>
      <vt:lpstr>Citation of The Literature</vt:lpstr>
      <vt:lpstr>School Choice Poses Challenges</vt:lpstr>
      <vt:lpstr>1. School Finance &amp; Charter Schools</vt:lpstr>
      <vt:lpstr>Charter School Location</vt:lpstr>
      <vt:lpstr>Charter School Demographics</vt:lpstr>
      <vt:lpstr>Comparison of Charter and  Traditional Public Schools</vt:lpstr>
      <vt:lpstr>Charter Schools Currently Serve Approximately 5% of US Students</vt:lpstr>
      <vt:lpstr>Charter School Market Share Across States Ranges From 0 to 12 %</vt:lpstr>
      <vt:lpstr>Charter School Funding</vt:lpstr>
      <vt:lpstr>Teacher Characteristics in Traditional Public and Charter Schools, 2011/12</vt:lpstr>
      <vt:lpstr>Summary Regarding Charter School Teachers…</vt:lpstr>
      <vt:lpstr>PowerPoint Presentation</vt:lpstr>
      <vt:lpstr>Evaluation: Assessing Causal Effects</vt:lpstr>
      <vt:lpstr>Randomization to Treatment and Control Provides High Internal Validity</vt:lpstr>
      <vt:lpstr>Evaluation When Schools Are Not Oversubscribed</vt:lpstr>
      <vt:lpstr>Assessing Internal Validity of Observational Methods</vt:lpstr>
      <vt:lpstr>Difference Between Observational and Experimental Estimates for Math and Reading</vt:lpstr>
      <vt:lpstr>Comparing Lottery and Observational Methods: NYC</vt:lpstr>
      <vt:lpstr>Comparing Lottery and Observational Methods: Boston</vt:lpstr>
      <vt:lpstr> National Charter School Study (NCSS)  </vt:lpstr>
      <vt:lpstr>Evaluation Results for Charter Schools</vt:lpstr>
      <vt:lpstr>Charter School Effectiveness Is Far From Uniform</vt:lpstr>
      <vt:lpstr>Can No-Excuses Innovations Be Transferred to TPSs?</vt:lpstr>
      <vt:lpstr>PowerPoint Presentation</vt:lpstr>
      <vt:lpstr>The Opposite End of The Performance Spectrum</vt:lpstr>
      <vt:lpstr>Charter School Effectiveness Overall</vt:lpstr>
      <vt:lpstr>Impact of Charters on TPSs Effectiveness</vt:lpstr>
      <vt:lpstr>Charters Have Large Impacts On TPS Operations</vt:lpstr>
      <vt:lpstr>Charters Also Have Other Disruptive Effects on TPS Districts</vt:lpstr>
      <vt:lpstr>Thoughts on Welfare Effects of Charter Entry</vt:lpstr>
      <vt:lpstr>Policy</vt:lpstr>
      <vt:lpstr>The Bottom Line on Charter Schools</vt:lpstr>
      <vt:lpstr>2. Educational Finance &amp; Vouchers</vt:lpstr>
      <vt:lpstr>Private and Public School Competition</vt:lpstr>
      <vt:lpstr>       Public-Private Competition and The School Quality Hierarchy   Cream Skimming Arises in Equilibrium: In private schools, higher  income households with lower ability students cross-subsidize lower income households with higher ability students. </vt:lpstr>
      <vt:lpstr>Detailed Predictions: Public-Private School Competition</vt:lpstr>
      <vt:lpstr>Implications for Voucher Program With Universal Eligibility</vt:lpstr>
      <vt:lpstr>PowerPoint Presentation</vt:lpstr>
      <vt:lpstr>Chilean Voucher Is Closest To The Theoretical Framework</vt:lpstr>
      <vt:lpstr>Chilean Voucher and  Educational Outcomes</vt:lpstr>
      <vt:lpstr>International Test Results</vt:lpstr>
      <vt:lpstr>US Voucher Programs</vt:lpstr>
      <vt:lpstr>Milwaukee: Longest Running and Most Studied US Voucher Program</vt:lpstr>
      <vt:lpstr>Milwaukee Criteria for Private Schools to Participate</vt:lpstr>
      <vt:lpstr>Voucher Enrollment Doubled Since 2005 Number of Voucher Schools Unchanged</vt:lpstr>
      <vt:lpstr>Milwaukee Voucher Effects on Educational Outcomes: Early Years </vt:lpstr>
      <vt:lpstr>Milwaukee Voucher Effects on Educational Outcomes: More Recent Years</vt:lpstr>
      <vt:lpstr>Milwaukee Voucher Evaluation  Recent Years</vt:lpstr>
      <vt:lpstr>Effectiveness of Milwaukee Voucher Schools</vt:lpstr>
      <vt:lpstr>Cream Skimming Milwaukee</vt:lpstr>
      <vt:lpstr>Household Location in Milwaukee Metro Area</vt:lpstr>
      <vt:lpstr>Other US Voucher Programs</vt:lpstr>
      <vt:lpstr>Voucher Impacts on Public School Achievement</vt:lpstr>
      <vt:lpstr>Voucher Impacts on Public Schools Cont’d</vt:lpstr>
      <vt:lpstr>Voucher Impacts on Public Schools Cont’d</vt:lpstr>
      <vt:lpstr>Other Voucher Impacts on Public Schools</vt:lpstr>
      <vt:lpstr>The Bottom Line on Voucher Programs</vt:lpstr>
      <vt:lpstr>3. Education Finance and Public School Choice</vt:lpstr>
      <vt:lpstr>Expenditures</vt:lpstr>
      <vt:lpstr>  Corcoran and Evans Figure 1.  Real Revenues per Student, by Source,  1919-20 to 2010-11  </vt:lpstr>
      <vt:lpstr>  Figure 1: Real Current Expenditures per Pupil,  Public K-12 Schools, 1970/71 to 2010/11 (in 2013$) </vt:lpstr>
      <vt:lpstr> Source of Revenues for K-12 Education  1970/71 – 2010/11 School Years </vt:lpstr>
      <vt:lpstr>  Per Student Expenditures Have Become  More Equal in Roughly  Two Thirds of The States Gini Coefficients 1972 &amp; 2007  </vt:lpstr>
      <vt:lpstr>PowerPoint Presentation</vt:lpstr>
      <vt:lpstr>Summary of Equalization Trends</vt:lpstr>
      <vt:lpstr>Do We Observe Tiebout Sorting?</vt:lpstr>
      <vt:lpstr>The Boston Metropolitan Area </vt:lpstr>
      <vt:lpstr>Residential Choice Leads to Income Stratification</vt:lpstr>
      <vt:lpstr>PowerPoint Presentation</vt:lpstr>
      <vt:lpstr>PowerPoint Presentation</vt:lpstr>
      <vt:lpstr>Correlation of Median Community Incomes  Over Decades  In Boston Metro Area</vt:lpstr>
      <vt:lpstr>PowerPoint Presentation</vt:lpstr>
      <vt:lpstr>Tiebout At Work</vt:lpstr>
      <vt:lpstr>Intra-Metropolitan Migration by Age Young Households Move to Higher Income Communities  Empty Nesters Move to Lower Income Communities</vt:lpstr>
      <vt:lpstr>PowerPoint Presentation</vt:lpstr>
      <vt:lpstr>Pittsburgh Metro Area</vt:lpstr>
      <vt:lpstr>Achievement Ascends with School District Income Pittsburgh Metro Area</vt:lpstr>
      <vt:lpstr>Tiebout Stratification Need Not Be Efficient: An Illustrative Example</vt:lpstr>
      <vt:lpstr>Equilibria for Example</vt:lpstr>
      <vt:lpstr> Comparison of Centralized and Decentralized Equilibria </vt:lpstr>
      <vt:lpstr> Comparison of Centralized and Decentralized Equilibria </vt:lpstr>
      <vt:lpstr>More Evidence of Inefficiency of Tiebout Decentralization</vt:lpstr>
      <vt:lpstr>Structural Model Estimated  Using Data From Boston Metro Area</vt:lpstr>
      <vt:lpstr>Sketch of Econometric Model</vt:lpstr>
      <vt:lpstr>PowerPoint Presentation</vt:lpstr>
      <vt:lpstr>PowerPoint Presentation</vt:lpstr>
      <vt:lpstr>The Welfare Effects of Equalizing Spending in Estimated Model</vt:lpstr>
      <vt:lpstr>The Welfare Effects of Equalizing Spending Continued</vt:lpstr>
      <vt:lpstr>Finance Reform Evidence from Michigan</vt:lpstr>
      <vt:lpstr>Per-Pupil Operating Expenditures Over Time  by 1994 Revenue Percentile</vt:lpstr>
      <vt:lpstr> The Michigan Reform and Stratification </vt:lpstr>
      <vt:lpstr>The Michigan Reform and Achievement</vt:lpstr>
      <vt:lpstr>The Michigan Reform and Attainment</vt:lpstr>
      <vt:lpstr>The Michigan Experience</vt:lpstr>
      <vt:lpstr>Conclusion</vt:lpstr>
      <vt:lpstr>PowerPoint Presentation</vt:lpstr>
      <vt:lpstr>                                                                                                                                                                                                                                References  Abdulkadiroglu, A., Sönmez, T. “School Choice: A Mechanism Design Approach,“ American Economic Review, Volume 93, Number 3, 1 June 2003, pp. 729-747(19)  Abdulkadiroglu, A., Pathak, Roth, A.,"Strategy-proofness versus Efficiency in Matching with Indifferences: Redesigning the NYC High School Match," American Economic Review 41 (5), 2010.  Abdulkadiroğlu, A., Angrist, J. D., Dynarski, S. M., Kane, T. J., &amp; Pathak, P. A. (2011). Accountability and flexibility in public schools: Evidence from Boston's charters and pilots. The Quarterly Journal of Economics, 126(2), 699-748.  Angrist, J. D., Pathak, P. A., &amp; Walters, C. R. (2013). Explaining charter school effectiveness. American Economic Journal:  Applied Economics. 5(4):  1-27.    Autor, David, "U.S.Labor Market Challenges over the Longer Term," MIT Working Paper, October 5 2010 . http://economics.mit.edu/files/6341  Baum-Snow, N., M. Freedman, and R. Pavan, "Why Has Urban Inequality Increased?," October, 2014.  Berry Cullen, J., Jacob, b. and Levitt, S., "The Effect of School Choice on Participants: Evidence from Randomized Lotteries," Econometrica, 74, 5, pp. 1191–1230, September 2006.  Black, S. "Do Better Schools Matter? Parental Valuation of Elementary Education," The Quarterly Journal of Economics, Vol. 114, No. 2 (May, 1999), pp. 577-599.  Calabrese, S, D. Epple and R. Romano, “Inefficiencies from Metropolitan Political and Fiscal Decentralization:  Failures of Tiebout  Competition,”  Review of Economic Studies, 79(3), 2012: 1081-1111.  Calabrese, S., D. Epple, T. Romer, and H. Sieg, "Local Public Good Provision: Voting, Peer Effects, and Mobility,” Journal of Public Economics, v90, n6-7 (August 2006): 959-81.              </vt:lpstr>
      <vt:lpstr>   Chakrabarti, R., “Can Increasing Private School Participation and Monetary Loss in a Voucher Program Affect Public School Performance? Evidence from Milwaukee,” Journal of Public Economics, Vol. 92, pp 1371–1393, 2008.  Chakrabarti, R. and J. Roy, Segregation; School finance reform; Tiebout sorting, Peer effects,” Journal  of Public Economics, forthcoming.  Chingos, M. and Peterson, P. Effects of School Vouchers on College Enrollment: Experimental Evidence from New York City, August, 2012.  Corcoran, S. W. Evans, "Equity, Adequacy and the Evolving State Role in Education Finance,“  draft Handbook Chapter, 2014.  CREDO. (2011).  Charter School Performance Pennsylvania. http://credo.stanford.edu/reports/PA%20State%20Report_20110404_FINAL.pdf  CREDO. (2103).  National Charter School Study.  http://credo.stanford.edu/documents/NCSS%202013%20Final%20Draft.pdf  Cremata, E.J. &amp; Raymond, M.  (2014).  The Competitive Effects of Charter Schools:  Evidence from the District of Columbia. http://www.aefpweb.org/annualconference/download-39th  Dobbie, W., &amp; Fryer, R. G., Jr. (2011). “Getting Beneath the Veil of Effective Schools: Evidence from New York City.” American Economic Journal: Applied Economics 2013,5(4) 28–60.  Epple, D., Figlio, D. and Romano, R., “Competition between Private and Public Schools: Testing Stratification and Pricing Predictions,” Journal of Public Economics, Vol. 88, pp 1215–1245, July 2004.  Epple D, Romano R. 1998. Competition between private and public schools, vouchers, and peer group effects. American Economic Review. 88(1):33-62.  Epple R, Romano R. 2008. Educational vouchers and cream skimming. International Economic Review. 49:1395–435  Epple, D. and R. Romano, Neighborhood Schools, Choice, and the Distribution of Educational Benefits, in The Economics of School Choice (C. Hoxby, Ed.), National Bureau of Economic Research, 2003.  Epple, D, R. Romano and M. Urquiola, “School Vouchers: A Survey of the Economics Literature,”  under revision for JEL.  Epple, D. R. Romano and R. Zimmer, “Charter Schools: A Survey of Research on Their Characteristics and Effectiveness,” , written for Handbook of Economics of Education.  Epple, E. and R. Romano, “Economic Modeling and Analysis of Educational Vouchers,” Annual Review of Economics 2012. 4:15.1–15.25  Epple, D, R. Romano and H. Sieg, “The Intergenerational Conflict over the Provision of Public Education,”, Journal of Public Economics, 96 (3-4), April 2012, 255–268.    </vt:lpstr>
      <vt:lpstr>   Epple, D. and H. Sieg, "Estimating Equilibrium Models of Local Jurisdictions,” Journal of Political Economy, August 1999.  D. Epple, d., T. Romer, and H. Sieg, "Interjurisdictional Sorting and Majority Rule: An Empirical Analysis,” Econometrica, November 2001.  Evans, W. R. Schwab and K. Wagner, "The Great Recession and Public Education," September 2014.  Ferreyra, M., “Estimating the Effects of Private School Vouchers in Multi-District Economies,” American Economic Review, Vol. 97, pp 789-817, 2007  Figlio, D. and Rouse, C., “Do Accountability and Voucher Threats Improve Low-Performing Schools?” Journal of Public Economics, Vol. 90, pp 239–255, 2006  Fleming, D.J., Cowen, J.M., Witte, J.F., and Wolf, P.J., “Similar Students, Different Choices: Who Uses a School Voucher in an Otherwise Similar Population of Students?” Education and Urban Society, forthcoming.  Fortson, Kenneth, Natalya Verbitsky-Savitz, Emma Kopa, Philip Gleason, "Using an Experimental Evaluation of Charter Schools to Test Whether Nonexperimental Comparison Group Methods Can Replicate Experimental Impact Estimates," April 2012  Mathematica Policy Research.  Fryer, Roland G., “Injecting Charter School Best Practices into Traditional Public Schools: Evidence from Field Experiments,” Harvard University, April 1, 2014.  Fuller, H., “Keep intact the mission of choice program,” Milwaukee Journal Sentinel, April 23, 2011. http://www.jsonline.com/news/opinion/120515559.html  Goldring, R., Gray, L., and Bitterman, A. “Characteristics of Public and Private Elementary and Secondary School Teachers in the U.S.: Results From the 2011-12 Schools and Staffing Survey, First Look,” National Center for Education Statistics 2013-314, Department of Education, August 2013.  Hanushek, Eric A., Paul E. Peterson, Ludger Woessmann, “Achievement Growth: International and U.S. State Trends in Student Performance,” Program on Education Policy and Government Report No.: 12-03, Taubman Center for State and Local Government, Harvard Kennedy School, July 2012.  Hoxby, C.M. (2003). School Choice and School Productivity: Could School Choice Be a Tide That Lifts All Boats? In The Economics of School Choice, edited by Caroline M. Hoxby, 287–342. Chicago: University of Chicago Press.  Hsieh Chang-Tai and Miguel Urquiola, "The effects of generalized school choice on achievement and stratification: Evidence from Chile’s voucher program," Journal of Public Economics 90 (2006) 1477– 1503.    </vt:lpstr>
      <vt:lpstr>           Hyman, J. "Does Money Matter in the Long Run? E ects of School Spending on Educational Attainment," September 15, 2014  Nechyba, T., “Mobility, Targeting, and Private School Vouchers,” American Economic Review, Vol. 90 (1), pp 130-146, 2000  Peterson, P., W. Howell, P. J. Wolf, and D Campbell "School Vouchers. Results from Randomized Experiments," in The Economics of School Choice (C. Hoxby, Ed.), National Bureau of Economic Research, 2003.  Rouse, C.E., “Private School Vouchers and Student Achievement: Evidence from the Milwaukee Choice Program,” Quarterly Journal of Economics, Vol. 113 (2), pp 553–602, 1998.  Rouse, C.E., Hannaway, J., Goldhaber, D. and Figlio, D., “Feeling the Florida Heat? How Low-Performing Schools Respond to Voucher and Accountability Pressure,” American Economic Journal: Economic Policy, 5(2): 251–281, 2013.  Roy, J. "Impact of School Finance Reform on Resource Equalization and Academic Performance, Evidence from Michigan, Education Finance and Policy, 2011, pp. 137-167.  Witte, J.F., Carlson, D., Cowen, J.M, Fleming, D.J., Wolf, P.J., “Voucher Longitudinal Educational Growth Study Fifth Year Report,” (SCDP Milwaukee Evaluation, Report #29), February 2012.  Wolf, Patrick J., Joshua M. Cowen, David J. Fleming, Juanita Lucas-McLean, "MPCP Longitudinal Educational Growth Study Baseline Report," SCDP Milwaukee Evaluation Report #5, February 2008.  Wolf, P., Gutmann, B., Puma, M., Kisida, B., Rizzo, L., Eissa, N. and Carr, M., “Evaluation of the DC Opportunity Scholarship Program Final Report June,” Institute of Education Science, National Center for Education Evaluation 2010-4018 U.S. Department of Education, 2010.  Zimmer, R., B. Gill, K. Booker, S. Lavertu, T. Sass, and J. Witte. “Charter Schools in Eight States: Effects on Achievement, Attainment, Integration, and Competition.” Rand Education Monograph. Santa Monica, CA: Rand Corporation, 2009.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Finance: National Tax Association</dc:title>
  <dc:creator>Dennis Epple</dc:creator>
  <cp:lastModifiedBy>PowerPoint Exam</cp:lastModifiedBy>
  <cp:revision>431</cp:revision>
  <dcterms:created xsi:type="dcterms:W3CDTF">2014-08-17T15:28:17Z</dcterms:created>
  <dcterms:modified xsi:type="dcterms:W3CDTF">2015-09-08T17:57:07Z</dcterms:modified>
</cp:coreProperties>
</file>