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3" r:id="rId4"/>
    <p:sldId id="274" r:id="rId5"/>
    <p:sldId id="275" r:id="rId6"/>
    <p:sldId id="276" r:id="rId7"/>
    <p:sldId id="279" r:id="rId8"/>
    <p:sldId id="281" r:id="rId9"/>
    <p:sldId id="283" r:id="rId10"/>
    <p:sldId id="287" r:id="rId11"/>
    <p:sldId id="295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43" autoAdjust="0"/>
  </p:normalViewPr>
  <p:slideViewPr>
    <p:cSldViewPr>
      <p:cViewPr varScale="1">
        <p:scale>
          <a:sx n="120" d="100"/>
          <a:sy n="120" d="100"/>
        </p:scale>
        <p:origin x="11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3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CD7A87AD-17A7-4DC5-8F95-F8D332C683E5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 smtClean="0"/>
            </a:lvl1pPr>
          </a:lstStyle>
          <a:p>
            <a:pPr>
              <a:defRPr/>
            </a:pPr>
            <a:fld id="{BF3B2C0E-A6BC-4AB2-ACE2-99F0A1AE41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14184873-DD66-423B-A424-4908655ED51B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u="none" smtClean="0"/>
            </a:lvl1pPr>
          </a:lstStyle>
          <a:p>
            <a:pPr>
              <a:defRPr/>
            </a:pPr>
            <a:fld id="{D185814D-82E3-4E58-8C54-3A875E6EEA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0C03F5-E147-487A-B21F-17034F20C209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75364F9-6EB8-4D8C-BF8C-3C20340395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99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224C5-9C5F-4840-9F86-DF87C3B168CE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BBDC-F5D8-429F-AC1D-084B0DA5482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45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7FD29-FC33-409B-9DBF-C6F5D2288451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26C9-93EC-4E1B-986F-20EC2B0F80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3796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5F24-4DB1-49CE-A9C1-18CB191BF7D7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7068-239C-4F7D-88DE-C6EC0A7CD6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917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28F1B-2ECC-40F1-AC26-9D1B61EB4DC2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D415-3B5E-40B5-8A45-945344F6D6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6810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0FA8C-88EA-4F56-BCF5-BC25AA044463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756B-A2E9-4443-939B-AFCFCE7F75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8502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EEED-D8F2-47CE-9D24-C8E2AC10AB9C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CA92-5D37-4A63-8CAF-B1EC0A5DF1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1585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2834-9870-49F9-A405-13A8E1CB4ED9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811F8-6317-4A23-8835-E36F31385B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9680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BB0A3-25F4-4835-A79F-7DAB2EF48533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250C-EFFF-4B67-9FF9-17D1D781B42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231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E9EFF-9680-4A26-A051-8B5AEAA96933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BA0D-902D-40E5-91A6-5AB753625C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43121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68F3-1EE6-4779-8E83-9480AC0567B1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6129-D216-4644-BAC0-3224E5F6F7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78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5006" y="637154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05950-A06A-4DEB-92FD-152E2E982965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75394" y="6393741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2B8E8-B537-4968-92D0-7A475EE143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30019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DD0AF-D2E2-431E-81A9-BD3F9E508A4E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ED59-99D2-4DD6-8454-D0F0AD04A1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740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CAF4-A473-47ED-94D7-D3B0B0C0C203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A3075-BF3B-48A0-8084-4606A32124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6853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01156-D71D-496F-9F90-985C8743A436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0B470-6260-44A5-B7C2-4E7355D523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6657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BFA2-9693-419A-BD2C-649DE0A5B07F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3BD4D-7AB7-4450-B0FE-799DB4E300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944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BF9E0-C8CD-4EE3-86F5-2518F228577D}" type="datetimeFigureOut">
              <a:rPr lang="en-US" smtClean="0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59928-29FB-4FFB-B6BA-01454852386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678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83514-0801-41DC-8A75-F064ECA3BFA4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1A28C-D544-49FB-B902-6D07B9E31C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608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B8255-CBED-476E-9D9E-BF3C390FD618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3CA4-5C53-487D-8BA4-0F17A13664F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77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DECB4-28B1-4AD2-9E2B-A37AA1CA9AC1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DFED-9378-48C1-BF2A-A987524F4E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79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F3BF4A-1A6E-4677-A353-C1808455D5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343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033AD-2394-46A4-9835-2E27819E9533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D1120-E4DD-496D-9452-D74D5E238C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412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3983-18EA-47DD-8BE1-42949522546C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449D9-F4D5-4500-AC6F-ED9467B1DC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802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589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6BF9E0-C8CD-4EE3-86F5-2518F228577D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959928-29FB-4FFB-B6BA-0145485238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81000" y="6400800"/>
            <a:ext cx="20313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b="1" u="none" dirty="0"/>
              <a:t>© Cohen &amp; Grigsby, P.C.,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811" r:id="rId7"/>
    <p:sldLayoutId id="2147483812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79A83BB-382C-400F-A3E1-A9DEACC92C45}" type="datetimeFigureOut">
              <a:rPr lang="en-US"/>
              <a:pPr>
                <a:defRPr/>
              </a:pPr>
              <a:t>2/6/18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27C1C8B-4C17-453C-8345-C6BBD32F6F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99237" y="3352800"/>
            <a:ext cx="8686800" cy="1905000"/>
          </a:xfrm>
        </p:spPr>
        <p:txBody>
          <a:bodyPr/>
          <a:lstStyle/>
          <a:p>
            <a:r>
              <a:rPr lang="en-US" alt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Starting a Business with an </a:t>
            </a:r>
            <a:r>
              <a:rPr lang="en-US" altLang="en-US" sz="3400">
                <a:solidFill>
                  <a:srgbClr val="000000"/>
                </a:solidFill>
                <a:latin typeface="Arial" panose="020B0604020202020204" pitchFamily="34" charset="0"/>
              </a:rPr>
              <a:t>F-1 Visa </a:t>
            </a:r>
            <a:r>
              <a:rPr lang="en-US" alt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</a:p>
          <a:p>
            <a:r>
              <a:rPr lang="en-US" altLang="en-US" sz="3400" dirty="0">
                <a:solidFill>
                  <a:srgbClr val="000000"/>
                </a:solidFill>
                <a:latin typeface="Arial" panose="020B0604020202020204" pitchFamily="34" charset="0"/>
              </a:rPr>
              <a:t>PATHWAYS TO PERMANENT RESIDENCE FOR IMMIGRANT ENTREPRENEURS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762000" y="5638800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 dirty="0">
                <a:latin typeface="Arial" panose="020B0604020202020204" pitchFamily="34" charset="0"/>
              </a:rPr>
              <a:t>David J. Kalson, Esq., Cohen &amp; Grigsby, P.C.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 dirty="0">
                <a:latin typeface="Arial" panose="020B0604020202020204" pitchFamily="34" charset="0"/>
              </a:rPr>
              <a:t>Lawrence M. Lebowitz, Esq., Cohen &amp; Grigsby, P.C.</a:t>
            </a:r>
            <a:br>
              <a:rPr lang="en-US" altLang="en-US" sz="1800" u="none" dirty="0">
                <a:latin typeface="Arial" panose="020B0604020202020204" pitchFamily="34" charset="0"/>
              </a:rPr>
            </a:br>
            <a:r>
              <a:rPr lang="en-US" altLang="en-US" sz="1800" u="none" dirty="0">
                <a:latin typeface="Arial" panose="020B0604020202020204" pitchFamily="34" charset="0"/>
              </a:rPr>
              <a:t>February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10600" cy="1219200"/>
          </a:xfrm>
        </p:spPr>
        <p:txBody>
          <a:bodyPr/>
          <a:lstStyle/>
          <a:p>
            <a:r>
              <a:rPr lang="en-US" b="1" dirty="0"/>
              <a:t>What Does the Future Hold?</a:t>
            </a:r>
            <a:endParaRPr lang="en-US" altLang="en-US" b="1" dirty="0"/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762000" y="2362200"/>
            <a:ext cx="7772400" cy="236220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293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altLang="en-US" b="1" dirty="0"/>
              <a:t>Foreign Students (F-1 Visa)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1066800" y="2362200"/>
            <a:ext cx="7620000" cy="3581400"/>
          </a:xfrm>
        </p:spPr>
        <p:txBody>
          <a:bodyPr/>
          <a:lstStyle/>
          <a:p>
            <a:pPr marL="457200" indent="-457200">
              <a:spcAft>
                <a:spcPct val="40000"/>
              </a:spcAft>
            </a:pPr>
            <a:r>
              <a:rPr lang="en-US" dirty="0"/>
              <a:t>Business ownership/investment</a:t>
            </a:r>
          </a:p>
          <a:p>
            <a:pPr marL="457200" indent="-457200">
              <a:spcAft>
                <a:spcPct val="40000"/>
              </a:spcAft>
            </a:pPr>
            <a:r>
              <a:rPr lang="en-US" dirty="0"/>
              <a:t>Curricular Practical Training</a:t>
            </a:r>
          </a:p>
          <a:p>
            <a:pPr marL="457200" indent="-457200">
              <a:spcAft>
                <a:spcPct val="40000"/>
              </a:spcAft>
            </a:pPr>
            <a:r>
              <a:rPr lang="en-US" dirty="0"/>
              <a:t>Optional Practical Training</a:t>
            </a:r>
          </a:p>
          <a:p>
            <a:pPr marL="457200" indent="-457200">
              <a:spcAft>
                <a:spcPct val="40000"/>
              </a:spcAft>
            </a:pPr>
            <a:r>
              <a:rPr lang="en-US" dirty="0"/>
              <a:t>STEM OPT</a:t>
            </a:r>
            <a:endParaRPr lang="en-US" altLang="en-US" dirty="0"/>
          </a:p>
          <a:p>
            <a:pPr marL="457200" indent="-457200">
              <a:spcAft>
                <a:spcPct val="40000"/>
              </a:spcAft>
              <a:buFont typeface="Arial" panose="020B0604020202020204" pitchFamily="34" charset="0"/>
              <a:buNone/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305800" cy="1828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H-1B “Specialty Occupation” Visas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228600" y="2590800"/>
            <a:ext cx="8610600" cy="3581400"/>
          </a:xfrm>
        </p:spPr>
        <p:txBody>
          <a:bodyPr/>
          <a:lstStyle/>
          <a:p>
            <a:pPr marL="812800" indent="-812800" eaLnBrk="1" hangingPunct="1"/>
            <a:r>
              <a:rPr lang="en-US" dirty="0"/>
              <a:t>Ownership of business – possible?</a:t>
            </a:r>
          </a:p>
          <a:p>
            <a:pPr marL="812800" indent="-812800" eaLnBrk="1" hangingPunct="1"/>
            <a:r>
              <a:rPr lang="en-US" dirty="0"/>
              <a:t>Beneficiary of H-1B petition</a:t>
            </a:r>
          </a:p>
          <a:p>
            <a:pPr marL="1257300" eaLnBrk="1" hangingPunct="1">
              <a:buFont typeface="Calibri" panose="020F0502020204030204" pitchFamily="34" charset="0"/>
              <a:buChar char="⁻"/>
            </a:pPr>
            <a:r>
              <a:rPr lang="en-US" dirty="0"/>
              <a:t>Basic requirements</a:t>
            </a:r>
          </a:p>
          <a:p>
            <a:pPr marL="1257300" eaLnBrk="1" hangingPunct="1">
              <a:buFont typeface="Calibri" panose="020F0502020204030204" pitchFamily="34" charset="0"/>
              <a:buChar char="⁻"/>
            </a:pPr>
            <a:r>
              <a:rPr lang="en-US" dirty="0"/>
              <a:t>Process</a:t>
            </a:r>
          </a:p>
          <a:p>
            <a:pPr marL="1257300" eaLnBrk="1" hangingPunct="1">
              <a:buFont typeface="Calibri" panose="020F0502020204030204" pitchFamily="34" charset="0"/>
              <a:buChar char="⁻"/>
            </a:pPr>
            <a:r>
              <a:rPr lang="en-US" dirty="0"/>
              <a:t>Timing/costs</a:t>
            </a:r>
          </a:p>
          <a:p>
            <a:pPr marL="812800" indent="-812800" eaLnBrk="1" hangingPunct="1"/>
            <a:r>
              <a:rPr lang="en-US" dirty="0"/>
              <a:t>H-1B “cap”/quota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8534400" cy="1143000"/>
          </a:xfrm>
        </p:spPr>
        <p:txBody>
          <a:bodyPr/>
          <a:lstStyle/>
          <a:p>
            <a:r>
              <a:rPr lang="pt-BR" altLang="en-US" b="1" dirty="0"/>
              <a:t>E-2 “Treaty Investor “ Visa</a:t>
            </a:r>
            <a:endParaRPr lang="en-US" altLang="en-US" b="1" dirty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3657600"/>
          </a:xfrm>
        </p:spPr>
        <p:txBody>
          <a:bodyPr/>
          <a:lstStyle/>
          <a:p>
            <a:r>
              <a:rPr lang="en-US" dirty="0"/>
              <a:t>Ownership of business</a:t>
            </a:r>
          </a:p>
          <a:p>
            <a:r>
              <a:rPr lang="en-US" dirty="0"/>
              <a:t>Other requirements</a:t>
            </a:r>
          </a:p>
          <a:p>
            <a:r>
              <a:rPr lang="en-US" u="sng" dirty="0"/>
              <a:t>How much</a:t>
            </a:r>
            <a:r>
              <a:rPr lang="en-US" dirty="0"/>
              <a:t> money needs to be invested?</a:t>
            </a:r>
            <a:endParaRPr lang="en-US" altLang="en-US" dirty="0"/>
          </a:p>
          <a:p>
            <a:r>
              <a:rPr lang="en-US" dirty="0"/>
              <a:t>Immigration process</a:t>
            </a:r>
          </a:p>
          <a:p>
            <a:r>
              <a:rPr lang="en-US" u="sng" dirty="0"/>
              <a:t>Not</a:t>
            </a:r>
            <a:r>
              <a:rPr lang="en-US" dirty="0"/>
              <a:t> a path to a green card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/>
          <a:lstStyle/>
          <a:p>
            <a:r>
              <a:rPr lang="en-US" altLang="en-US" b="1" dirty="0"/>
              <a:t>Other Potential Nonimmigrant (Temporary) Visa Categories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990600" y="2514600"/>
            <a:ext cx="7848600" cy="3352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1200" dirty="0"/>
          </a:p>
          <a:p>
            <a:pPr>
              <a:lnSpc>
                <a:spcPct val="80000"/>
              </a:lnSpc>
            </a:pPr>
            <a:r>
              <a:rPr lang="en-US" dirty="0"/>
              <a:t>TN (Trade NAFTA)</a:t>
            </a:r>
          </a:p>
          <a:p>
            <a:pPr>
              <a:lnSpc>
                <a:spcPct val="80000"/>
              </a:lnSpc>
            </a:pPr>
            <a:r>
              <a:rPr lang="en-US" dirty="0"/>
              <a:t>L-1 (Intracompany Transfer)</a:t>
            </a:r>
          </a:p>
          <a:p>
            <a:pPr>
              <a:lnSpc>
                <a:spcPct val="80000"/>
              </a:lnSpc>
            </a:pPr>
            <a:r>
              <a:rPr lang="en-US" dirty="0"/>
              <a:t>O-1 (“Extraordinary Ability”)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8534400" cy="838200"/>
          </a:xfrm>
        </p:spPr>
        <p:txBody>
          <a:bodyPr/>
          <a:lstStyle/>
          <a:p>
            <a:r>
              <a:rPr lang="en-US" altLang="en-US" b="1" dirty="0"/>
              <a:t>Green Cards – General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723900" y="2057400"/>
            <a:ext cx="7848600" cy="4114800"/>
          </a:xfrm>
        </p:spPr>
        <p:txBody>
          <a:bodyPr/>
          <a:lstStyle/>
          <a:p>
            <a:pPr lvl="0"/>
            <a:r>
              <a:rPr lang="en-US" dirty="0"/>
              <a:t>Standard process</a:t>
            </a:r>
          </a:p>
          <a:p>
            <a:pPr lvl="0"/>
            <a:r>
              <a:rPr lang="en-US" dirty="0"/>
              <a:t>Expedited process</a:t>
            </a:r>
          </a:p>
          <a:p>
            <a:pPr lvl="0"/>
            <a:r>
              <a:rPr lang="en-US" dirty="0"/>
              <a:t>Self-petition – possible?</a:t>
            </a:r>
          </a:p>
          <a:p>
            <a:pPr lvl="0"/>
            <a:r>
              <a:rPr lang="en-US" dirty="0"/>
              <a:t>Business/employment-related issues</a:t>
            </a:r>
          </a:p>
          <a:p>
            <a:pPr lvl="0"/>
            <a:r>
              <a:rPr lang="en-US" dirty="0"/>
              <a:t>Other things to know/consider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381000" y="914400"/>
            <a:ext cx="8534400" cy="762000"/>
          </a:xfrm>
        </p:spPr>
        <p:txBody>
          <a:bodyPr/>
          <a:lstStyle/>
          <a:p>
            <a:r>
              <a:rPr lang="en-US" b="1" dirty="0"/>
              <a:t>Standard Process</a:t>
            </a:r>
            <a:endParaRPr lang="en-US" altLang="en-US" b="1" dirty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6858000" cy="3657600"/>
          </a:xfrm>
        </p:spPr>
        <p:txBody>
          <a:bodyPr/>
          <a:lstStyle/>
          <a:p>
            <a:pPr lvl="0"/>
            <a:r>
              <a:rPr lang="en-US" dirty="0"/>
              <a:t>Labor certification</a:t>
            </a:r>
          </a:p>
          <a:p>
            <a:pPr lvl="0"/>
            <a:r>
              <a:rPr lang="en-US" dirty="0"/>
              <a:t>Immigrant visa petition</a:t>
            </a:r>
          </a:p>
          <a:p>
            <a:pPr lvl="0"/>
            <a:r>
              <a:rPr lang="en-US" dirty="0"/>
              <a:t>Adjustment of status</a:t>
            </a:r>
          </a:p>
          <a:p>
            <a:pPr lvl="0"/>
            <a:r>
              <a:rPr lang="en-US" dirty="0"/>
              <a:t>Timing</a:t>
            </a:r>
          </a:p>
          <a:p>
            <a:pPr lvl="1"/>
            <a:r>
              <a:rPr lang="en-US" dirty="0"/>
              <a:t>India/China</a:t>
            </a:r>
          </a:p>
          <a:p>
            <a:pPr lvl="1"/>
            <a:r>
              <a:rPr lang="en-US" dirty="0"/>
              <a:t>All other countries</a:t>
            </a: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 dirty="0"/>
              <a:t>Expedited Processes</a:t>
            </a:r>
            <a:endParaRPr lang="en-US" altLang="en-US" b="1" dirty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30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50000"/>
              </a:spcAft>
              <a:buFontTx/>
              <a:buNone/>
            </a:pPr>
            <a:endParaRPr lang="en-US" altLang="en-US" sz="2800" u="none" dirty="0">
              <a:latin typeface="Arial" panose="020B0604020202020204" pitchFamily="34" charset="0"/>
            </a:endParaRPr>
          </a:p>
        </p:txBody>
      </p:sp>
      <p:sp>
        <p:nvSpPr>
          <p:cNvPr id="24580" name="Rectangle 4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8229600" cy="3886200"/>
          </a:xfrm>
          <a:noFill/>
        </p:spPr>
        <p:txBody>
          <a:bodyPr/>
          <a:lstStyle/>
          <a:p>
            <a:pPr lvl="0"/>
            <a:r>
              <a:rPr lang="en-US" dirty="0"/>
              <a:t>EB-1A (“Extraordinary Ability”)</a:t>
            </a:r>
          </a:p>
          <a:p>
            <a:pPr lvl="0"/>
            <a:r>
              <a:rPr lang="en-US" dirty="0"/>
              <a:t>EB-2/NIW (“Advanced Degree Professional” and “National Interest Waiver”)</a:t>
            </a:r>
          </a:p>
          <a:p>
            <a:pPr lvl="0"/>
            <a:r>
              <a:rPr lang="en-US" dirty="0"/>
              <a:t>EB-5 (Investor visa)</a:t>
            </a:r>
          </a:p>
          <a:p>
            <a:pPr lvl="0"/>
            <a:r>
              <a:rPr lang="en-US" dirty="0"/>
              <a:t>Business-related factors for each</a:t>
            </a:r>
          </a:p>
          <a:p>
            <a:pPr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10600" cy="1219200"/>
          </a:xfrm>
        </p:spPr>
        <p:txBody>
          <a:bodyPr/>
          <a:lstStyle/>
          <a:p>
            <a:r>
              <a:rPr lang="en-US" altLang="en-US" b="1" dirty="0"/>
              <a:t>Entrepreneurial Visa Status/Options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762000" y="2362200"/>
            <a:ext cx="7772400" cy="2362200"/>
          </a:xfrm>
        </p:spPr>
        <p:txBody>
          <a:bodyPr/>
          <a:lstStyle/>
          <a:p>
            <a:pPr lvl="0"/>
            <a:r>
              <a:rPr lang="en-US" dirty="0"/>
              <a:t>Recent proposals</a:t>
            </a:r>
          </a:p>
          <a:p>
            <a:pPr lvl="0"/>
            <a:r>
              <a:rPr lang="en-US" dirty="0"/>
              <a:t>Current situation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&amp;G_Gener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213</Words>
  <Application>Microsoft Macintosh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C&amp;G_Generic</vt:lpstr>
      <vt:lpstr>Custom Design</vt:lpstr>
      <vt:lpstr>PowerPoint Presentation</vt:lpstr>
      <vt:lpstr>Foreign Students (F-1 Visa)</vt:lpstr>
      <vt:lpstr>H-1B “Specialty Occupation” Visas</vt:lpstr>
      <vt:lpstr>E-2 “Treaty Investor “ Visa</vt:lpstr>
      <vt:lpstr>Other Potential Nonimmigrant (Temporary) Visa Categories</vt:lpstr>
      <vt:lpstr>Green Cards – General</vt:lpstr>
      <vt:lpstr>Standard Process</vt:lpstr>
      <vt:lpstr>Expedited Processes</vt:lpstr>
      <vt:lpstr>Entrepreneurial Visa Status/Options</vt:lpstr>
      <vt:lpstr>What Does the Future Hold?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2018-02-06T17:33:05Z</dcterms:modified>
</cp:coreProperties>
</file>