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9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287" r:id="rId16"/>
    <p:sldId id="319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4B4F"/>
    <a:srgbClr val="A03B72"/>
    <a:srgbClr val="99CC00"/>
    <a:srgbClr val="66FF66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2991"/>
  </p:normalViewPr>
  <p:slideViewPr>
    <p:cSldViewPr>
      <p:cViewPr varScale="1">
        <p:scale>
          <a:sx n="66" d="100"/>
          <a:sy n="66" d="100"/>
        </p:scale>
        <p:origin x="80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B1BA2-B3E0-7240-B913-77950B425375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6F229-A91D-784E-8F91-9BCD91D26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96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C91CD-44F7-410D-A1F4-6BF7FA8C6E6A}" type="datetimeFigureOut">
              <a:rPr lang="en-US" smtClean="0"/>
              <a:pPr/>
              <a:t>11/13/19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A345E1-EA3F-4C57-9EF4-B9A640CDE8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9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FC7FE06-FCED-42E9-83F5-69F526D66E23}" type="slidenum">
              <a:rPr lang="en-US" sz="1200" smtClean="0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903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919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28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12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56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Some have had really happy experiences, some have had bad first experiences, all are in a happy place right now. </a:t>
            </a:r>
            <a:r>
              <a:rPr lang="en-US" baseline="0" dirty="0"/>
              <a:t> </a:t>
            </a:r>
            <a:endParaRPr lang="en-US" dirty="0"/>
          </a:p>
          <a:p>
            <a:r>
              <a:rPr lang="en-US" dirty="0"/>
              <a:t>1. Panelists’ choice whether they wish</a:t>
            </a:r>
            <a:r>
              <a:rPr lang="en-US" baseline="0" dirty="0"/>
              <a:t> to name the lawyer or not.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28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Some have had really happy experiences, some have had bad first experiences, all are in a happy place right now. </a:t>
            </a:r>
            <a:r>
              <a:rPr lang="en-US" baseline="0" dirty="0"/>
              <a:t> </a:t>
            </a:r>
            <a:endParaRPr lang="en-US" dirty="0"/>
          </a:p>
          <a:p>
            <a:r>
              <a:rPr lang="en-US" dirty="0"/>
              <a:t>1. Panelists’ choice whether they wish</a:t>
            </a:r>
            <a:r>
              <a:rPr lang="en-US" baseline="0" dirty="0"/>
              <a:t> to name the lawyer or not.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7859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From Rick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88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812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03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like doctors,</a:t>
            </a:r>
            <a:r>
              <a:rPr lang="en-US" baseline="0" dirty="0"/>
              <a:t> lawyers specialize in certain types of law.  You want a lawyer that specializes in startups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37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Litigation attorneys,</a:t>
            </a:r>
            <a:r>
              <a:rPr lang="en-US" baseline="0" dirty="0"/>
              <a:t> contracts, IP lawyers </a:t>
            </a:r>
            <a:r>
              <a:rPr lang="en-US" baseline="0" dirty="0" err="1"/>
              <a:t>etc.may</a:t>
            </a:r>
            <a:r>
              <a:rPr lang="en-US" baseline="0" dirty="0"/>
              <a:t> not know how to do this.  You need 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32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Lawyers develop expertise and contacts in the</a:t>
            </a:r>
            <a:r>
              <a:rPr lang="en-US" baseline="0" dirty="0"/>
              <a:t> domains they specialize in.  Example: medical devices </a:t>
            </a:r>
            <a:r>
              <a:rPr lang="mr-IN" baseline="0" dirty="0"/>
              <a:t>–</a:t>
            </a:r>
            <a:r>
              <a:rPr lang="en-US" baseline="0" dirty="0"/>
              <a:t> probably familiar with the FDA, different classes of devices, etc.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09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93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58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not essential that they fully believe in your idea</a:t>
            </a:r>
            <a:r>
              <a:rPr lang="en-US" baseline="0" dirty="0"/>
              <a:t> but having a lawyer who sees the potential is a more positive relationship.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A345E1-EA3F-4C57-9EF4-B9A640CDE82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20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9388"/>
            <a:ext cx="2057400" cy="5946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9388"/>
            <a:ext cx="6019800" cy="59467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B1A03-B303-4779-8E87-6A32E0991B90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9B176-E17D-4798-B68E-AFC7B3270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2FC63-FEED-4C09-BAA6-CA5DBA1122DC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461A5-E91B-4160-8E1D-72D68EBA7E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C763-99AE-4C7D-8535-B587AFADCF5A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B3BAD-99B8-41E5-8C4C-ACACBD6D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2EA5F-7BCE-4CC3-BFB7-0F0B9D80DAF8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9F0F5-851E-4887-8B16-D3C437BC7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822AF-E580-4A2C-BC71-D39623267228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DDC47-C34F-4A53-A8CD-71529419C1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0C4C8-14D4-4EA8-8C1B-A1B36DED1965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EAF56-AE5B-47A4-9952-D8EB8C39F2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254A1-624C-492A-B59B-5B62D2234629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0956B-FBEF-475A-9476-943465C9D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A1076-13ED-43F1-A260-67C1AB0716C8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E3802-4E36-4D9A-A465-88A60A22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EF2CA-BA29-490E-957B-BAD0E2B893FD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90B20-3A90-4E1A-9DE3-66A5A4ACC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B1F1-9B67-4389-A01C-BD50C704C6F5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3DC04-CB44-4FAD-946D-857B2863C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CCDA4-E542-41F1-B9EF-E48D1D03ABCD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33780-4BAD-4088-8730-B34433774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3763" y="179388"/>
            <a:ext cx="7358062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07" tIns="35707" rIns="35707" bIns="3570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halkboard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defTabSz="642938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j-lt"/>
          <a:ea typeface="+mj-ea"/>
          <a:cs typeface="+mj-cs"/>
          <a:sym typeface="Chalkboard"/>
        </a:defRPr>
      </a:lvl1pPr>
      <a:lvl2pPr algn="ctr" defTabSz="642938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/>
        </a:defRPr>
      </a:lvl2pPr>
      <a:lvl3pPr algn="ctr" defTabSz="642938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/>
        </a:defRPr>
      </a:lvl3pPr>
      <a:lvl4pPr algn="ctr" defTabSz="642938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/>
        </a:defRPr>
      </a:lvl4pPr>
      <a:lvl5pPr algn="ctr" defTabSz="642938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/>
        </a:defRPr>
      </a:lvl5pPr>
      <a:lvl6pPr marL="457200" algn="ctr" defTabSz="642938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 charset="0"/>
        </a:defRPr>
      </a:lvl6pPr>
      <a:lvl7pPr marL="914400" algn="ctr" defTabSz="642938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 charset="0"/>
        </a:defRPr>
      </a:lvl7pPr>
      <a:lvl8pPr marL="1371600" algn="ctr" defTabSz="642938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 charset="0"/>
        </a:defRPr>
      </a:lvl8pPr>
      <a:lvl9pPr marL="1828800" algn="ctr" defTabSz="642938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Chalkboard" charset="0"/>
          <a:sym typeface="Chalkboard" charset="0"/>
        </a:defRPr>
      </a:lvl9pPr>
    </p:titleStyle>
    <p:bodyStyle>
      <a:lvl1pPr marL="625475" indent="-401638" algn="l" defTabSz="642938" rtl="0" eaLnBrk="0" fontAlgn="base" hangingPunct="0">
        <a:spcBef>
          <a:spcPts val="1688"/>
        </a:spcBef>
        <a:spcAft>
          <a:spcPct val="0"/>
        </a:spcAft>
        <a:buSzPct val="171000"/>
        <a:buFont typeface="Lucida Grande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marL="938213" indent="-403225" algn="l" defTabSz="642938" rtl="0" eaLnBrk="0" fontAlgn="base" hangingPunct="0">
        <a:spcBef>
          <a:spcPts val="1688"/>
        </a:spcBef>
        <a:spcAft>
          <a:spcPct val="0"/>
        </a:spcAft>
        <a:buSzPct val="171000"/>
        <a:buFont typeface="Lucida Grande"/>
        <a:buChar char="•"/>
        <a:defRPr sz="3000">
          <a:solidFill>
            <a:schemeClr val="tx1"/>
          </a:solidFill>
          <a:latin typeface="+mn-lt"/>
          <a:sym typeface="Gill Sans"/>
        </a:defRPr>
      </a:lvl2pPr>
      <a:lvl3pPr marL="1249363" indent="-401638" algn="l" defTabSz="642938" rtl="0" eaLnBrk="0" fontAlgn="base" hangingPunct="0">
        <a:spcBef>
          <a:spcPts val="1688"/>
        </a:spcBef>
        <a:spcAft>
          <a:spcPct val="0"/>
        </a:spcAft>
        <a:buSzPct val="171000"/>
        <a:buFont typeface="Lucida Grande"/>
        <a:buChar char="•"/>
        <a:defRPr sz="3000">
          <a:solidFill>
            <a:schemeClr val="tx1"/>
          </a:solidFill>
          <a:latin typeface="+mn-lt"/>
          <a:sym typeface="Gill Sans"/>
        </a:defRPr>
      </a:lvl3pPr>
      <a:lvl4pPr marL="1562100" indent="-401638" algn="l" defTabSz="642938" rtl="0" eaLnBrk="0" fontAlgn="base" hangingPunct="0">
        <a:spcBef>
          <a:spcPts val="1688"/>
        </a:spcBef>
        <a:spcAft>
          <a:spcPct val="0"/>
        </a:spcAft>
        <a:buSzPct val="171000"/>
        <a:buFont typeface="Lucida Grande"/>
        <a:buChar char="•"/>
        <a:defRPr sz="3000">
          <a:solidFill>
            <a:schemeClr val="tx1"/>
          </a:solidFill>
          <a:latin typeface="+mn-lt"/>
          <a:sym typeface="Gill Sans"/>
        </a:defRPr>
      </a:lvl4pPr>
      <a:lvl5pPr marL="1874838" indent="-401638" algn="l" defTabSz="642938" rtl="0" eaLnBrk="0" fontAlgn="base" hangingPunct="0">
        <a:spcBef>
          <a:spcPts val="1688"/>
        </a:spcBef>
        <a:spcAft>
          <a:spcPct val="0"/>
        </a:spcAft>
        <a:buSzPct val="171000"/>
        <a:buFont typeface="Lucida Grande"/>
        <a:buChar char="•"/>
        <a:defRPr sz="3000">
          <a:solidFill>
            <a:schemeClr val="tx1"/>
          </a:solidFill>
          <a:latin typeface="+mn-lt"/>
          <a:sym typeface="Gill Sans"/>
        </a:defRPr>
      </a:lvl5pPr>
      <a:lvl6pPr marL="2332038" indent="-401638" algn="l" defTabSz="642938" rtl="0" fontAlgn="base">
        <a:spcBef>
          <a:spcPts val="1688"/>
        </a:spcBef>
        <a:spcAft>
          <a:spcPct val="0"/>
        </a:spcAft>
        <a:buSzPct val="171000"/>
        <a:buFont typeface="Lucida Grande" charset="0"/>
        <a:buChar char="•"/>
        <a:defRPr sz="3000">
          <a:solidFill>
            <a:schemeClr val="tx1"/>
          </a:solidFill>
          <a:latin typeface="+mn-lt"/>
          <a:sym typeface="Gill Sans" charset="0"/>
        </a:defRPr>
      </a:lvl6pPr>
      <a:lvl7pPr marL="2789238" indent="-401638" algn="l" defTabSz="642938" rtl="0" fontAlgn="base">
        <a:spcBef>
          <a:spcPts val="1688"/>
        </a:spcBef>
        <a:spcAft>
          <a:spcPct val="0"/>
        </a:spcAft>
        <a:buSzPct val="171000"/>
        <a:buFont typeface="Lucida Grande" charset="0"/>
        <a:buChar char="•"/>
        <a:defRPr sz="3000">
          <a:solidFill>
            <a:schemeClr val="tx1"/>
          </a:solidFill>
          <a:latin typeface="+mn-lt"/>
          <a:sym typeface="Gill Sans" charset="0"/>
        </a:defRPr>
      </a:lvl7pPr>
      <a:lvl8pPr marL="3246438" indent="-401638" algn="l" defTabSz="642938" rtl="0" fontAlgn="base">
        <a:spcBef>
          <a:spcPts val="1688"/>
        </a:spcBef>
        <a:spcAft>
          <a:spcPct val="0"/>
        </a:spcAft>
        <a:buSzPct val="171000"/>
        <a:buFont typeface="Lucida Grande" charset="0"/>
        <a:buChar char="•"/>
        <a:defRPr sz="3000">
          <a:solidFill>
            <a:schemeClr val="tx1"/>
          </a:solidFill>
          <a:latin typeface="+mn-lt"/>
          <a:sym typeface="Gill Sans" charset="0"/>
        </a:defRPr>
      </a:lvl8pPr>
      <a:lvl9pPr marL="3703638" indent="-401638" algn="l" defTabSz="642938" rtl="0" fontAlgn="base">
        <a:spcBef>
          <a:spcPts val="1688"/>
        </a:spcBef>
        <a:spcAft>
          <a:spcPct val="0"/>
        </a:spcAft>
        <a:buSzPct val="171000"/>
        <a:buFont typeface="Lucida Grande" charset="0"/>
        <a:buChar char="•"/>
        <a:defRPr sz="3000">
          <a:solidFill>
            <a:schemeClr val="tx1"/>
          </a:solidFill>
          <a:latin typeface="+mn-lt"/>
          <a:sym typeface="Gill San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8F1194-DDC2-4126-B2B6-E1F4BBACEA3A}" type="datetimeFigureOut">
              <a:rPr lang="en-US"/>
              <a:pPr>
                <a:defRPr/>
              </a:pPr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4B4FBC-B149-4507-8FD4-7C718C593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219200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dirty="0">
                <a:solidFill>
                  <a:srgbClr val="A50021"/>
                </a:solidFill>
              </a:rPr>
              <a:t>CONNECTS</a:t>
            </a:r>
          </a:p>
          <a:p>
            <a:pPr algn="ctr">
              <a:spcAft>
                <a:spcPts val="600"/>
              </a:spcAft>
            </a:pPr>
            <a:endParaRPr lang="en-US" sz="3600" b="1" dirty="0">
              <a:solidFill>
                <a:srgbClr val="A50021"/>
              </a:solidFill>
            </a:endParaRPr>
          </a:p>
          <a:p>
            <a:pPr algn="ctr">
              <a:spcAft>
                <a:spcPts val="600"/>
              </a:spcAft>
            </a:pPr>
            <a:endParaRPr lang="en-US" sz="3600" b="1" dirty="0">
              <a:solidFill>
                <a:srgbClr val="A5002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US" sz="4000" b="1" dirty="0">
                <a:solidFill>
                  <a:srgbClr val="A50021"/>
                </a:solidFill>
              </a:rPr>
              <a:t>How to Shop for a Lawyer</a:t>
            </a:r>
          </a:p>
          <a:p>
            <a:pPr algn="ctr">
              <a:spcBef>
                <a:spcPts val="600"/>
              </a:spcBef>
            </a:pPr>
            <a:endParaRPr lang="en-US" sz="2400" b="1" dirty="0"/>
          </a:p>
          <a:p>
            <a:pPr algn="ctr">
              <a:spcBef>
                <a:spcPts val="600"/>
              </a:spcBef>
            </a:pPr>
            <a:endParaRPr lang="en-US" sz="2400" b="1" dirty="0"/>
          </a:p>
          <a:p>
            <a:pPr algn="ctr">
              <a:spcBef>
                <a:spcPts val="600"/>
              </a:spcBef>
            </a:pPr>
            <a:r>
              <a:rPr lang="en-US" sz="2400" b="1" dirty="0"/>
              <a:t>Kit Needham</a:t>
            </a:r>
          </a:p>
          <a:p>
            <a:pPr algn="ctr">
              <a:spcBef>
                <a:spcPts val="600"/>
              </a:spcBef>
            </a:pPr>
            <a:r>
              <a:rPr lang="en-US" sz="2400" b="1" dirty="0"/>
              <a:t>Stephanie </a:t>
            </a:r>
            <a:r>
              <a:rPr lang="en-US" sz="2400" b="1" dirty="0" err="1"/>
              <a:t>Dangel</a:t>
            </a:r>
            <a:endParaRPr lang="en-US" sz="2400" b="1" dirty="0"/>
          </a:p>
          <a:p>
            <a:pPr algn="ctr"/>
            <a:endParaRPr lang="en-US" sz="2400" b="1" dirty="0"/>
          </a:p>
        </p:txBody>
      </p:sp>
      <p:pic>
        <p:nvPicPr>
          <p:cNvPr id="6" name="Picture 1" descr="C:\Users\lblum\Desktop\eCMYK_150-4.jpg"/>
          <p:cNvPicPr>
            <a:picLocks noChangeAspect="1" noChangeArrowheads="1"/>
          </p:cNvPicPr>
          <p:nvPr/>
        </p:nvPicPr>
        <p:blipFill>
          <a:blip r:embed="rId3" cstate="print"/>
          <a:srcRect l="-8231"/>
          <a:stretch>
            <a:fillRect/>
          </a:stretch>
        </p:blipFill>
        <p:spPr bwMode="auto">
          <a:xfrm>
            <a:off x="2330172" y="5641293"/>
            <a:ext cx="1321277" cy="78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6999" y="5592152"/>
            <a:ext cx="2488717" cy="863471"/>
          </a:xfrm>
          <a:prstGeom prst="rect">
            <a:avLst/>
          </a:prstGeom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09800" y="1828800"/>
            <a:ext cx="4495800" cy="68580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4000" b="1" i="1" u="none" strike="noStrike" normalizeH="0" baseline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ritannic Bold" pitchFamily="34" charset="0"/>
              </a:rPr>
              <a:t>START SMART</a:t>
            </a:r>
            <a:endParaRPr kumimoji="0" lang="en-US" sz="4000" b="1" i="0" u="none" strike="noStrike" normalizeH="0" baseline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81DDF0D-D8D0-1642-9434-F29DDDD79B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618" y="5495667"/>
            <a:ext cx="1320800" cy="111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79514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TIPS – Managing the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rgbClr val="7030A0"/>
                </a:solidFill>
              </a:rPr>
              <a:t>Read and understand Letters of Engagement  – it’s your job</a:t>
            </a:r>
          </a:p>
          <a:p>
            <a:r>
              <a:rPr lang="en-US" b="1" dirty="0">
                <a:solidFill>
                  <a:srgbClr val="7030A0"/>
                </a:solidFill>
              </a:rPr>
              <a:t>Negotiate – okay to alter the Agreement</a:t>
            </a:r>
          </a:p>
          <a:p>
            <a:r>
              <a:rPr lang="en-US" b="1" dirty="0">
                <a:solidFill>
                  <a:srgbClr val="C00000"/>
                </a:solidFill>
              </a:rPr>
              <a:t>Ask if you can talk to one or two clients who are similar to you</a:t>
            </a:r>
          </a:p>
          <a:p>
            <a:endParaRPr 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Tips – Managing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/>
          <a:lstStyle/>
          <a:p>
            <a:r>
              <a:rPr lang="en-US" sz="2800" b="1" dirty="0">
                <a:solidFill>
                  <a:srgbClr val="7030A0"/>
                </a:solidFill>
              </a:rPr>
              <a:t>Decide whether you want to pre-approve  payment for copies, telephone calls…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Ask that projects and budgets be defined before work begins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Magic Write-In:  “Until notified by client, all billing costs for work to be completed must be discussed in detail and agreed upon in writing by both parties and pre-approved before work begins.”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179388"/>
            <a:ext cx="7261225" cy="963612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TIPS – Being a Good Client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211" y="1116496"/>
            <a:ext cx="8382000" cy="5029200"/>
          </a:xfrm>
        </p:spPr>
        <p:txBody>
          <a:bodyPr/>
          <a:lstStyle/>
          <a:p>
            <a:r>
              <a:rPr lang="en-US" sz="2800" b="1" dirty="0">
                <a:solidFill>
                  <a:srgbClr val="7030A0"/>
                </a:solidFill>
              </a:rPr>
              <a:t>Don’t defer payments too long. 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Consider paying a minimum retainer. 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Read and understand the documents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Pay your bills on time.  </a:t>
            </a:r>
          </a:p>
          <a:p>
            <a:r>
              <a:rPr lang="en-US" sz="2800" b="1" dirty="0">
                <a:solidFill>
                  <a:srgbClr val="7030A0"/>
                </a:solidFill>
              </a:rPr>
              <a:t>Do some research on your own by Attending Start Smarts or using other Olympus/IPI Resources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Firing a Lawyer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94" y="1600200"/>
            <a:ext cx="8763000" cy="4876800"/>
          </a:xfrm>
        </p:spPr>
        <p:txBody>
          <a:bodyPr/>
          <a:lstStyle/>
          <a:p>
            <a:r>
              <a:rPr lang="en-US" sz="3200" b="1" dirty="0">
                <a:solidFill>
                  <a:srgbClr val="7030A0"/>
                </a:solidFill>
              </a:rPr>
              <a:t>Stops being accessible OR responsive.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Overcomplicates contracts and negotiations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Sloppiness, errors – can happen over time.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Frequently last minute</a:t>
            </a:r>
          </a:p>
          <a:p>
            <a:r>
              <a:rPr lang="en-US" sz="3200" b="1" dirty="0">
                <a:solidFill>
                  <a:srgbClr val="7030A0"/>
                </a:solidFill>
              </a:rPr>
              <a:t>Charges exceed quoted amount or show up unexpectedly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Top 10 Legal Mistakes Made by Entrepreneurs </a:t>
            </a:r>
            <a:br>
              <a:rPr lang="en-US" sz="1600" b="1" dirty="0"/>
            </a:br>
            <a:r>
              <a:rPr lang="en-US" sz="2000" b="1" dirty="0"/>
              <a:t>HBR: March 3, 2003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5181600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7030A0"/>
                </a:solidFill>
              </a:rPr>
              <a:t>10. Failing to incorporate early enough.</a:t>
            </a:r>
          </a:p>
          <a:p>
            <a:pPr>
              <a:buNone/>
            </a:pPr>
            <a:r>
              <a:rPr lang="en-US" b="1" dirty="0">
                <a:solidFill>
                  <a:srgbClr val="7030A0"/>
                </a:solidFill>
              </a:rPr>
              <a:t>9.   Issuing founder shares without vesting.</a:t>
            </a:r>
          </a:p>
          <a:p>
            <a:pPr marL="457200" indent="-457200">
              <a:buAutoNum type="arabicPeriod" startAt="8"/>
            </a:pPr>
            <a:r>
              <a:rPr lang="en-US" b="1" dirty="0">
                <a:solidFill>
                  <a:srgbClr val="7030A0"/>
                </a:solidFill>
              </a:rPr>
              <a:t>Hiring a lawyer not experienced in dealing with entrepreneurs and venture capitalists.</a:t>
            </a:r>
          </a:p>
          <a:p>
            <a:pPr marL="457200" indent="-457200">
              <a:buAutoNum type="arabicPeriod" startAt="7"/>
            </a:pPr>
            <a:r>
              <a:rPr lang="en-US" b="1" dirty="0">
                <a:solidFill>
                  <a:srgbClr val="7030A0"/>
                </a:solidFill>
              </a:rPr>
              <a:t>Failing to make timely Section 83 (b) election.</a:t>
            </a:r>
          </a:p>
          <a:p>
            <a:pPr marL="457200" indent="-457200">
              <a:buAutoNum type="arabicPeriod" startAt="6"/>
            </a:pPr>
            <a:r>
              <a:rPr lang="en-US" b="1" dirty="0">
                <a:solidFill>
                  <a:srgbClr val="7030A0"/>
                </a:solidFill>
              </a:rPr>
              <a:t>Negotiating venture capital financing based solely on the valuation.</a:t>
            </a:r>
          </a:p>
          <a:p>
            <a:pPr algn="ctr">
              <a:buNone/>
            </a:pPr>
            <a:endParaRPr lang="en-US" b="1" dirty="0"/>
          </a:p>
          <a:p>
            <a:pPr algn="ctr">
              <a:buNone/>
            </a:pPr>
            <a:r>
              <a:rPr lang="en-US" b="1" dirty="0"/>
              <a:t>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Top 10 Legal Mistakes Made by Entrepreneurs </a:t>
            </a:r>
            <a:br>
              <a:rPr lang="en-US" sz="1600" b="1" dirty="0"/>
            </a:br>
            <a:r>
              <a:rPr lang="en-US" sz="1600" b="1" dirty="0"/>
              <a:t>HBR: March 3, 2003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839200" cy="5181600"/>
          </a:xfrm>
        </p:spPr>
        <p:txBody>
          <a:bodyPr/>
          <a:lstStyle/>
          <a:p>
            <a:pPr marL="457200" indent="-457200">
              <a:buAutoNum type="arabicPeriod" startAt="5"/>
            </a:pPr>
            <a:r>
              <a:rPr lang="en-US" sz="2800" b="1" dirty="0">
                <a:solidFill>
                  <a:srgbClr val="7030A0"/>
                </a:solidFill>
              </a:rPr>
              <a:t>Waiting to consider international IP protection.</a:t>
            </a:r>
          </a:p>
          <a:p>
            <a:pPr marL="457200" indent="-457200">
              <a:buAutoNum type="arabicPeriod" startAt="4"/>
            </a:pPr>
            <a:r>
              <a:rPr lang="en-US" sz="2800" b="1" dirty="0">
                <a:solidFill>
                  <a:srgbClr val="7030A0"/>
                </a:solidFill>
              </a:rPr>
              <a:t>Disclosing inventions without a nondisclosure agreement, or before the patent application is filed.</a:t>
            </a:r>
          </a:p>
          <a:p>
            <a:pPr marL="457200" indent="-457200">
              <a:buAutoNum type="arabicPeriod" startAt="3"/>
            </a:pPr>
            <a:r>
              <a:rPr lang="en-US" sz="2800" b="1" dirty="0">
                <a:solidFill>
                  <a:srgbClr val="7030A0"/>
                </a:solidFill>
              </a:rPr>
              <a:t>Starting a business while employed by a potential competitor, or hiring employees without first checking their agreements with the current employer and their knowledge of trade secrets.</a:t>
            </a:r>
          </a:p>
          <a:p>
            <a:pPr marL="457200" indent="-457200">
              <a:buAutoNum type="arabicPeriod" startAt="2"/>
            </a:pPr>
            <a:r>
              <a:rPr lang="en-US" sz="2800" b="1" dirty="0">
                <a:solidFill>
                  <a:srgbClr val="7030A0"/>
                </a:solidFill>
              </a:rPr>
              <a:t>Promising more in the business plan that can be delivered and failing to comply with state and federal securities laws.</a:t>
            </a:r>
          </a:p>
          <a:p>
            <a:pPr marL="457200" indent="-457200">
              <a:buNone/>
            </a:pPr>
            <a:r>
              <a:rPr lang="en-US" sz="2800" b="1" dirty="0">
                <a:solidFill>
                  <a:srgbClr val="7030A0"/>
                </a:solidFill>
              </a:rPr>
              <a:t>1. 	Thinking any legal problems can be solved later. </a:t>
            </a:r>
          </a:p>
          <a:p>
            <a:pPr algn="ctr">
              <a:buNone/>
            </a:pPr>
            <a:endParaRPr lang="en-US" sz="2400" b="1" dirty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en-US" sz="2400" b="1" dirty="0"/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28724"/>
            <a:ext cx="8229600" cy="4525963"/>
          </a:xfrm>
        </p:spPr>
        <p:txBody>
          <a:bodyPr/>
          <a:lstStyle/>
          <a:p>
            <a:pPr>
              <a:buAutoNum type="arabicPeriod"/>
            </a:pPr>
            <a:r>
              <a:rPr lang="en-US" sz="2400" b="1" dirty="0">
                <a:solidFill>
                  <a:srgbClr val="C00000"/>
                </a:solidFill>
              </a:rPr>
              <a:t>Hire a lawyer experienced with startups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b="1" dirty="0"/>
              <a:t>HBR: </a:t>
            </a:r>
            <a:r>
              <a:rPr lang="en-US" sz="1800" b="1" i="1" dirty="0"/>
              <a:t>Top 10 Legal Mistakes Made by Entrepreneurs</a:t>
            </a:r>
          </a:p>
          <a:p>
            <a:pPr>
              <a:buNone/>
            </a:pPr>
            <a:r>
              <a:rPr lang="en-US" sz="1800" b="1" dirty="0"/>
              <a:t>	#8 – Hiring a lawyer not experienced in dealing with entrepreneurs and venture  	capitalists.</a:t>
            </a:r>
          </a:p>
          <a:p>
            <a:pPr>
              <a:buAutoNum type="arabicPeriod" startAt="2"/>
            </a:pPr>
            <a:r>
              <a:rPr lang="en-US" sz="2400" b="1" dirty="0">
                <a:solidFill>
                  <a:srgbClr val="C00000"/>
                </a:solidFill>
              </a:rPr>
              <a:t>Interview multiple lawyers and ask key questions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Have you prior clients in the same domain?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What laws do you think will apply to my business?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What type of legal services do you think I will need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What are your fees and how  do you bill?</a:t>
            </a:r>
          </a:p>
          <a:p>
            <a:pPr>
              <a:buNone/>
            </a:pPr>
            <a:r>
              <a:rPr lang="en-US" sz="2200" b="1" dirty="0"/>
              <a:t>3. </a:t>
            </a:r>
            <a:r>
              <a:rPr lang="en-US" sz="2200" b="1" dirty="0">
                <a:solidFill>
                  <a:srgbClr val="C00000"/>
                </a:solidFill>
              </a:rPr>
              <a:t>Look for good synergy and ‘chemistry’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Do you communicate well? Are you comfortable with each other?</a:t>
            </a:r>
          </a:p>
          <a:p>
            <a:pPr lvl="1">
              <a:buFont typeface="Wingdings" pitchFamily="2" charset="2"/>
              <a:buChar char="v"/>
            </a:pPr>
            <a:r>
              <a:rPr lang="en-US" sz="1800" b="1" dirty="0"/>
              <a:t>Does he/she ‘get’ your business?</a:t>
            </a:r>
          </a:p>
          <a:p>
            <a:pPr>
              <a:buNone/>
            </a:pPr>
            <a:r>
              <a:rPr lang="en-US" sz="2200" b="1" dirty="0"/>
              <a:t>		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04800" y="1028873"/>
            <a:ext cx="8229600" cy="1143000"/>
          </a:xfrm>
        </p:spPr>
        <p:txBody>
          <a:bodyPr/>
          <a:lstStyle/>
          <a:p>
            <a:r>
              <a:rPr lang="en-US" sz="3600" b="1" dirty="0">
                <a:solidFill>
                  <a:srgbClr val="0070C0"/>
                </a:solidFill>
              </a:rPr>
              <a:t>Quick Tips </a:t>
            </a:r>
            <a:r>
              <a:rPr lang="en-US" sz="3600" b="1">
                <a:solidFill>
                  <a:srgbClr val="0070C0"/>
                </a:solidFill>
              </a:rPr>
              <a:t>on shopping </a:t>
            </a:r>
            <a:r>
              <a:rPr lang="en-US" sz="3600" b="1" dirty="0">
                <a:solidFill>
                  <a:srgbClr val="0070C0"/>
                </a:solidFill>
              </a:rPr>
              <a:t>for </a:t>
            </a:r>
            <a:r>
              <a:rPr lang="en-US" sz="3600" b="1">
                <a:solidFill>
                  <a:srgbClr val="0070C0"/>
                </a:solidFill>
              </a:rPr>
              <a:t>Lawyers </a:t>
            </a:r>
            <a:br>
              <a:rPr lang="en-US" sz="3600" b="1">
                <a:solidFill>
                  <a:srgbClr val="0070C0"/>
                </a:solidFill>
              </a:rPr>
            </a:br>
            <a:r>
              <a:rPr lang="en-US" sz="3600" b="1">
                <a:solidFill>
                  <a:srgbClr val="0070C0"/>
                </a:solidFill>
              </a:rPr>
              <a:t>from </a:t>
            </a:r>
            <a:r>
              <a:rPr lang="en-US" sz="3600" b="1" dirty="0">
                <a:solidFill>
                  <a:srgbClr val="0070C0"/>
                </a:solidFill>
              </a:rPr>
              <a:t>a </a:t>
            </a:r>
            <a:r>
              <a:rPr lang="en-US" sz="3600" b="1">
                <a:solidFill>
                  <a:srgbClr val="0070C0"/>
                </a:solidFill>
              </a:rPr>
              <a:t>fellow student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362200" y="266873"/>
            <a:ext cx="4114800" cy="762000"/>
          </a:xfrm>
          <a:prstGeom prst="rect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Aft>
                <a:spcPts val="1000"/>
              </a:spcAft>
            </a:pPr>
            <a:r>
              <a:rPr lang="en-US" sz="3600" i="1" dirty="0">
                <a:solidFill>
                  <a:srgbClr val="FFFFFF"/>
                </a:solidFill>
                <a:latin typeface="Britannic Bold" pitchFamily="34" charset="0"/>
              </a:rPr>
              <a:t>START SMART</a:t>
            </a:r>
            <a:endParaRPr lang="en-US" sz="36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3837" indent="0">
              <a:buNone/>
            </a:pPr>
            <a:endParaRPr lang="en-US" dirty="0"/>
          </a:p>
          <a:p>
            <a:pPr algn="ctr">
              <a:buNone/>
            </a:pPr>
            <a:r>
              <a:rPr lang="en-US" sz="8800" b="1" dirty="0">
                <a:solidFill>
                  <a:srgbClr val="C00000"/>
                </a:solidFill>
              </a:rPr>
              <a:t>Do Shop!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What to Shop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US" sz="36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C00000"/>
                </a:solidFill>
              </a:rPr>
              <a:t>Type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7030A0"/>
                </a:solidFill>
              </a:rPr>
              <a:t>Domain Experience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00B050"/>
                </a:solidFill>
              </a:rPr>
              <a:t>Price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C00000"/>
                </a:solidFill>
              </a:rPr>
              <a:t>Affinity/Chemistry</a:t>
            </a:r>
          </a:p>
          <a:p>
            <a:pPr>
              <a:buFont typeface="Wingdings" pitchFamily="2" charset="2"/>
              <a:buChar char="Ø"/>
            </a:pPr>
            <a:r>
              <a:rPr lang="en-US" sz="3600" b="1" dirty="0">
                <a:solidFill>
                  <a:srgbClr val="7030A0"/>
                </a:solidFill>
              </a:rPr>
              <a:t>Belief in Your Idea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358062" cy="1714500"/>
          </a:xfrm>
        </p:spPr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>
              <a:buNone/>
            </a:pPr>
            <a:r>
              <a:rPr lang="en-US" sz="3200" b="1" dirty="0">
                <a:solidFill>
                  <a:srgbClr val="7030A0"/>
                </a:solidFill>
              </a:rPr>
              <a:t>HBR: </a:t>
            </a:r>
            <a:r>
              <a:rPr lang="en-US" sz="3200" b="1" u="sng" dirty="0">
                <a:solidFill>
                  <a:srgbClr val="7030A0"/>
                </a:solidFill>
              </a:rPr>
              <a:t>Top 10 Legal Mistakes Made by                   </a:t>
            </a:r>
            <a:r>
              <a:rPr lang="en-US" sz="3200" b="1" dirty="0">
                <a:solidFill>
                  <a:srgbClr val="7030A0"/>
                </a:solidFill>
              </a:rPr>
              <a:t>		</a:t>
            </a:r>
            <a:r>
              <a:rPr lang="en-US" sz="3200" b="1" u="sng" dirty="0">
                <a:solidFill>
                  <a:srgbClr val="7030A0"/>
                </a:solidFill>
              </a:rPr>
              <a:t>Entrepreneurs</a:t>
            </a:r>
          </a:p>
          <a:p>
            <a:pPr>
              <a:buNone/>
            </a:pPr>
            <a:r>
              <a:rPr lang="en-US" sz="3200" b="1" dirty="0"/>
              <a:t>	</a:t>
            </a:r>
            <a:r>
              <a:rPr lang="en-US" b="1" dirty="0">
                <a:solidFill>
                  <a:srgbClr val="7030A0"/>
                </a:solidFill>
              </a:rPr>
              <a:t>#8 – </a:t>
            </a:r>
            <a:r>
              <a:rPr lang="en-US" b="1" i="1" dirty="0">
                <a:solidFill>
                  <a:srgbClr val="7030A0"/>
                </a:solidFill>
              </a:rPr>
              <a:t>Hiring a lawyer not experienced in dealing with entrepreneurs and venture capitalists</a:t>
            </a:r>
            <a:r>
              <a:rPr lang="en-US" b="1" dirty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Ask: “How many start-ups have you       		worked with? Can I talk to them?”                                       “What other types of lawyers will I 			need?”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260" y="457200"/>
            <a:ext cx="8257162" cy="1143000"/>
          </a:xfrm>
        </p:spPr>
        <p:txBody>
          <a:bodyPr/>
          <a:lstStyle/>
          <a:p>
            <a:r>
              <a:rPr lang="en-US" sz="4800" b="1" dirty="0">
                <a:solidFill>
                  <a:srgbClr val="C00000"/>
                </a:solidFill>
              </a:rPr>
              <a:t>Start-Up Experience</a:t>
            </a:r>
            <a:br>
              <a:rPr lang="en-US" sz="4800" b="1" dirty="0">
                <a:solidFill>
                  <a:srgbClr val="C00000"/>
                </a:solidFill>
              </a:rPr>
            </a:br>
            <a:r>
              <a:rPr lang="en-US" sz="2400" dirty="0"/>
              <a:t>Startup lawyers know how to do this.                     Litigation attorneys, family lawyers, etc. probably won’t.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2" y="1447800"/>
            <a:ext cx="8686800" cy="5410200"/>
          </a:xfrm>
        </p:spPr>
        <p:txBody>
          <a:bodyPr/>
          <a:lstStyle/>
          <a:p>
            <a:pPr lvl="3" algn="ctr">
              <a:buNone/>
            </a:pPr>
            <a:r>
              <a:rPr lang="en-US" sz="2400" dirty="0"/>
              <a:t>		  </a:t>
            </a:r>
          </a:p>
          <a:p>
            <a:pPr lvl="3" algn="ctr">
              <a:buNone/>
            </a:pPr>
            <a:r>
              <a:rPr lang="en-US" sz="2400" b="1" dirty="0"/>
              <a:t>         </a:t>
            </a:r>
            <a:r>
              <a:rPr lang="en-US" sz="2200" b="1" dirty="0"/>
              <a:t>Example 1 	        Example 2 		</a:t>
            </a:r>
          </a:p>
          <a:p>
            <a:pPr lvl="7">
              <a:buNone/>
            </a:pPr>
            <a:r>
              <a:rPr lang="en-US" sz="2200" b="1" dirty="0"/>
              <a:t> $250,000 		  $250,000 			</a:t>
            </a:r>
          </a:p>
          <a:p>
            <a:pPr lvl="4">
              <a:buNone/>
            </a:pPr>
            <a:r>
              <a:rPr lang="en-US" sz="2200" b="1" dirty="0"/>
              <a:t>			Priced Round 	 Conv. Debt </a:t>
            </a:r>
            <a:r>
              <a:rPr lang="en-US" sz="2200" dirty="0"/>
              <a:t>		</a:t>
            </a:r>
          </a:p>
          <a:p>
            <a:pPr>
              <a:buNone/>
            </a:pPr>
            <a:r>
              <a:rPr lang="en-US" sz="2200" b="1" dirty="0">
                <a:solidFill>
                  <a:srgbClr val="C00000"/>
                </a:solidFill>
              </a:rPr>
              <a:t>Founder        		41%             	   46%</a:t>
            </a:r>
          </a:p>
          <a:p>
            <a:pPr>
              <a:buNone/>
            </a:pPr>
            <a:r>
              <a:rPr lang="en-US" sz="2200" b="1" dirty="0"/>
              <a:t>Employees      		 7% 			    8% 				</a:t>
            </a:r>
          </a:p>
          <a:p>
            <a:pPr>
              <a:buNone/>
            </a:pPr>
            <a:r>
              <a:rPr lang="en-US" sz="2200" b="1" dirty="0"/>
              <a:t>F&amp;F 		  		12% 			     6% 			</a:t>
            </a:r>
          </a:p>
          <a:p>
            <a:pPr>
              <a:buNone/>
            </a:pPr>
            <a:r>
              <a:rPr lang="en-US" sz="2200" b="1" dirty="0"/>
              <a:t>Series A 	  		</a:t>
            </a:r>
            <a:r>
              <a:rPr lang="en-US" sz="2200" b="1" u="sng" dirty="0"/>
              <a:t>40% </a:t>
            </a:r>
            <a:r>
              <a:rPr lang="en-US" sz="2200" b="1" dirty="0"/>
              <a:t>			    </a:t>
            </a:r>
            <a:r>
              <a:rPr lang="en-US" sz="2200" b="1" u="sng" dirty="0"/>
              <a:t>40%</a:t>
            </a:r>
            <a:r>
              <a:rPr lang="en-US" sz="2200" b="1" dirty="0"/>
              <a:t>	</a:t>
            </a:r>
            <a:endParaRPr lang="en-US" sz="2200" b="1" u="sng" dirty="0"/>
          </a:p>
          <a:p>
            <a:pPr>
              <a:buNone/>
            </a:pPr>
            <a:r>
              <a:rPr lang="en-US" sz="2200" b="1" dirty="0"/>
              <a:t>Total 				100% 		   100% 	</a:t>
            </a:r>
            <a:r>
              <a:rPr lang="en-US" sz="2400" b="1" dirty="0"/>
              <a:t>	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C00000"/>
                </a:solidFill>
              </a:rPr>
              <a:t>Domain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US" sz="4800" b="1" dirty="0">
                <a:solidFill>
                  <a:srgbClr val="C00000"/>
                </a:solidFill>
              </a:rPr>
              <a:t>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Software?</a:t>
            </a:r>
          </a:p>
          <a:p>
            <a:r>
              <a:rPr lang="en-US" b="1" dirty="0">
                <a:solidFill>
                  <a:srgbClr val="7030A0"/>
                </a:solidFill>
              </a:rPr>
              <a:t>Medical Devices?</a:t>
            </a:r>
          </a:p>
          <a:p>
            <a:r>
              <a:rPr lang="en-US" b="1" dirty="0">
                <a:solidFill>
                  <a:srgbClr val="7030A0"/>
                </a:solidFill>
              </a:rPr>
              <a:t>Manufacturing?</a:t>
            </a:r>
          </a:p>
          <a:p>
            <a:r>
              <a:rPr lang="en-US" b="1" dirty="0">
                <a:solidFill>
                  <a:srgbClr val="7030A0"/>
                </a:solidFill>
              </a:rPr>
              <a:t>Target Market/Customers?</a:t>
            </a:r>
          </a:p>
          <a:p>
            <a:r>
              <a:rPr lang="en-US" b="1" dirty="0">
                <a:solidFill>
                  <a:srgbClr val="7030A0"/>
                </a:solidFill>
              </a:rPr>
              <a:t>Federal Government?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Ask:  “Have you worked with other startups like mine?”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358062" cy="1714500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  <a:latin typeface="+mn-lt"/>
                <a:ea typeface="+mn-ea"/>
                <a:cs typeface="+mn-cs"/>
                <a:sym typeface="Gill Sans"/>
              </a:rPr>
              <a:t>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798"/>
            <a:ext cx="8991600" cy="5105401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Hourly Rates vs Flat Fees for a bundle of services</a:t>
            </a:r>
          </a:p>
          <a:p>
            <a:r>
              <a:rPr lang="en-US" b="1" dirty="0">
                <a:solidFill>
                  <a:srgbClr val="7030A0"/>
                </a:solidFill>
              </a:rPr>
              <a:t>Deferred payment</a:t>
            </a:r>
          </a:p>
          <a:p>
            <a:r>
              <a:rPr lang="en-US" b="1" dirty="0">
                <a:solidFill>
                  <a:srgbClr val="7030A0"/>
                </a:solidFill>
              </a:rPr>
              <a:t>Rates/options for services such as copies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Ask: 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“What type of legal expenses can I expect?”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“Do you offer packages?” 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“Will you consider deferring charges?”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</a:rPr>
              <a:t>Affinity/Chemistry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Are you comfortable asking questions?</a:t>
            </a:r>
          </a:p>
          <a:p>
            <a:r>
              <a:rPr lang="en-US" b="1" dirty="0">
                <a:solidFill>
                  <a:srgbClr val="7030A0"/>
                </a:solidFill>
              </a:rPr>
              <a:t>Do you communicate well?</a:t>
            </a:r>
          </a:p>
          <a:p>
            <a:r>
              <a:rPr lang="en-US" b="1" dirty="0">
                <a:solidFill>
                  <a:srgbClr val="7030A0"/>
                </a:solidFill>
              </a:rPr>
              <a:t>Do you ‘get’ each other?</a:t>
            </a:r>
          </a:p>
          <a:p>
            <a:r>
              <a:rPr lang="en-US" b="1" dirty="0">
                <a:solidFill>
                  <a:srgbClr val="7030A0"/>
                </a:solidFill>
              </a:rPr>
              <a:t>Are your questions being answered?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Ask: “How do you feel about working with students?”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763" y="179388"/>
            <a:ext cx="7358062" cy="1420812"/>
          </a:xfrm>
        </p:spPr>
        <p:txBody>
          <a:bodyPr/>
          <a:lstStyle/>
          <a:p>
            <a:r>
              <a:rPr lang="en-US" sz="4000" b="1" dirty="0">
                <a:solidFill>
                  <a:srgbClr val="C00000"/>
                </a:solidFill>
              </a:rPr>
              <a:t>Belief in Your idea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029200"/>
          </a:xfrm>
        </p:spPr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Do they display interest and enthusiasm?</a:t>
            </a:r>
          </a:p>
          <a:p>
            <a:r>
              <a:rPr lang="en-US" b="1" dirty="0">
                <a:solidFill>
                  <a:srgbClr val="7030A0"/>
                </a:solidFill>
              </a:rPr>
              <a:t>Did they do any research before meeting you? (if you briefed them on your idea)</a:t>
            </a:r>
          </a:p>
          <a:p>
            <a:r>
              <a:rPr lang="en-US" b="1" dirty="0">
                <a:solidFill>
                  <a:srgbClr val="7030A0"/>
                </a:solidFill>
              </a:rPr>
              <a:t>Do they buy into your vision – believe in what your company is all about?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Ask:  “What do you think of the potential for my idea/business? Any initial thoughts?”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Chalkboard"/>
        <a:ea typeface=""/>
        <a:cs typeface=""/>
      </a:majorFont>
      <a:minorFont>
        <a:latin typeface="Gill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746</Words>
  <Application>Microsoft Macintosh PowerPoint</Application>
  <PresentationFormat>On-screen Show (4:3)</PresentationFormat>
  <Paragraphs>134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Arial</vt:lpstr>
      <vt:lpstr>Britannic Bold</vt:lpstr>
      <vt:lpstr>Calibri</vt:lpstr>
      <vt:lpstr>Chalkboard</vt:lpstr>
      <vt:lpstr>Gill Sans</vt:lpstr>
      <vt:lpstr>Lucida Grande</vt:lpstr>
      <vt:lpstr>Mangal</vt:lpstr>
      <vt:lpstr>Wingdings</vt:lpstr>
      <vt:lpstr>Title - Top</vt:lpstr>
      <vt:lpstr>1_Office Theme</vt:lpstr>
      <vt:lpstr>PowerPoint Presentation</vt:lpstr>
      <vt:lpstr>PowerPoint Presentation</vt:lpstr>
      <vt:lpstr>What to Shop For</vt:lpstr>
      <vt:lpstr>TYPE</vt:lpstr>
      <vt:lpstr>Start-Up Experience Startup lawyers know how to do this.                     Litigation attorneys, family lawyers, etc. probably won’t.</vt:lpstr>
      <vt:lpstr>Domain Experience</vt:lpstr>
      <vt:lpstr>Price</vt:lpstr>
      <vt:lpstr>Affinity/Chemistry</vt:lpstr>
      <vt:lpstr>Belief in Your idea </vt:lpstr>
      <vt:lpstr>TIPS – Managing the Relationship</vt:lpstr>
      <vt:lpstr>Tips – Managing Costs</vt:lpstr>
      <vt:lpstr>TIPS – Being a Good Client</vt:lpstr>
      <vt:lpstr>Firing a Lawyer</vt:lpstr>
      <vt:lpstr>Top 10 Legal Mistakes Made by Entrepreneurs  HBR: March 3, 2003</vt:lpstr>
      <vt:lpstr>Top 10 Legal Mistakes Made by Entrepreneurs  HBR: March 3, 2003</vt:lpstr>
      <vt:lpstr>Quick Tips on shopping for Lawyers  from a fellow student</vt:lpstr>
    </vt:vector>
  </TitlesOfParts>
  <Company>Carnegie Mellon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Microsoft Office User</cp:lastModifiedBy>
  <cp:revision>53</cp:revision>
  <cp:lastPrinted>2014-09-30T18:05:28Z</cp:lastPrinted>
  <dcterms:created xsi:type="dcterms:W3CDTF">2012-04-13T20:51:42Z</dcterms:created>
  <dcterms:modified xsi:type="dcterms:W3CDTF">2019-11-13T18:45:00Z</dcterms:modified>
</cp:coreProperties>
</file>