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1300" r:id="rId3"/>
    <p:sldId id="1232" r:id="rId4"/>
    <p:sldId id="1167" r:id="rId5"/>
    <p:sldId id="1344" r:id="rId6"/>
    <p:sldId id="1250" r:id="rId7"/>
    <p:sldId id="1303" r:id="rId8"/>
    <p:sldId id="1321" r:id="rId9"/>
    <p:sldId id="1345" r:id="rId10"/>
    <p:sldId id="1304" r:id="rId11"/>
    <p:sldId id="1306" r:id="rId12"/>
    <p:sldId id="1173" r:id="rId13"/>
    <p:sldId id="1292" r:id="rId14"/>
    <p:sldId id="1298" r:id="rId15"/>
    <p:sldId id="1297" r:id="rId16"/>
    <p:sldId id="1348" r:id="rId17"/>
    <p:sldId id="1252" r:id="rId18"/>
    <p:sldId id="1255" r:id="rId19"/>
    <p:sldId id="1290" r:id="rId20"/>
    <p:sldId id="1254" r:id="rId21"/>
    <p:sldId id="1244" r:id="rId22"/>
    <p:sldId id="1216" r:id="rId23"/>
    <p:sldId id="1249" r:id="rId24"/>
    <p:sldId id="1242" r:id="rId25"/>
    <p:sldId id="1243" r:id="rId26"/>
    <p:sldId id="1245" r:id="rId27"/>
    <p:sldId id="1246" r:id="rId28"/>
    <p:sldId id="1247" r:id="rId29"/>
    <p:sldId id="1248" r:id="rId30"/>
    <p:sldId id="1170" r:id="rId31"/>
    <p:sldId id="1163" r:id="rId32"/>
    <p:sldId id="1343" r:id="rId33"/>
    <p:sldId id="1172" r:id="rId34"/>
    <p:sldId id="1174" r:id="rId35"/>
    <p:sldId id="1209" r:id="rId36"/>
    <p:sldId id="1293" r:id="rId37"/>
    <p:sldId id="1299" r:id="rId38"/>
    <p:sldId id="1294" r:id="rId39"/>
    <p:sldId id="1295" r:id="rId40"/>
    <p:sldId id="1296" r:id="rId41"/>
    <p:sldId id="301" r:id="rId42"/>
    <p:sldId id="1346" r:id="rId43"/>
    <p:sldId id="1347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1BB5CE-E964-534D-BDCC-D231AE0069C6}">
          <p14:sldIdLst>
            <p14:sldId id="256"/>
            <p14:sldId id="1300"/>
            <p14:sldId id="1232"/>
            <p14:sldId id="1167"/>
            <p14:sldId id="1344"/>
            <p14:sldId id="1250"/>
            <p14:sldId id="1303"/>
            <p14:sldId id="1321"/>
            <p14:sldId id="1345"/>
            <p14:sldId id="1304"/>
            <p14:sldId id="1306"/>
            <p14:sldId id="1173"/>
            <p14:sldId id="1292"/>
            <p14:sldId id="1298"/>
            <p14:sldId id="1297"/>
            <p14:sldId id="1348"/>
            <p14:sldId id="1252"/>
            <p14:sldId id="1255"/>
            <p14:sldId id="1290"/>
            <p14:sldId id="1254"/>
            <p14:sldId id="1244"/>
            <p14:sldId id="1216"/>
            <p14:sldId id="1249"/>
            <p14:sldId id="1242"/>
            <p14:sldId id="1243"/>
            <p14:sldId id="1245"/>
            <p14:sldId id="1246"/>
            <p14:sldId id="1247"/>
            <p14:sldId id="1248"/>
            <p14:sldId id="1170"/>
            <p14:sldId id="1163"/>
            <p14:sldId id="1343"/>
            <p14:sldId id="1172"/>
            <p14:sldId id="1174"/>
            <p14:sldId id="1209"/>
            <p14:sldId id="1293"/>
            <p14:sldId id="1299"/>
            <p14:sldId id="1294"/>
            <p14:sldId id="1295"/>
            <p14:sldId id="1296"/>
          </p14:sldIdLst>
        </p14:section>
        <p14:section name="Untitled Section" id="{7BE16E0E-9ADF-2F45-A181-5FE15703DBA7}">
          <p14:sldIdLst>
            <p14:sldId id="301"/>
            <p14:sldId id="1346"/>
            <p14:sldId id="1347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  <a:srgbClr val="F5F0E9"/>
    <a:srgbClr val="F3E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0282"/>
  </p:normalViewPr>
  <p:slideViewPr>
    <p:cSldViewPr snapToGrid="0">
      <p:cViewPr varScale="1">
        <p:scale>
          <a:sx n="111" d="100"/>
          <a:sy n="111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69574-0F97-4476-84D9-9688C99895A7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892081-5EEE-4BD0-AFA8-64C5D954D26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CEO</a:t>
          </a:r>
        </a:p>
      </dgm:t>
    </dgm:pt>
    <dgm:pt modelId="{7BFC3CD7-AB85-4B3D-9567-A426A31EF9D5}" type="parTrans" cxnId="{D919AE9D-272E-479D-8CA8-F123C78D0D61}">
      <dgm:prSet/>
      <dgm:spPr/>
      <dgm:t>
        <a:bodyPr/>
        <a:lstStyle/>
        <a:p>
          <a:endParaRPr lang="en-US"/>
        </a:p>
      </dgm:t>
    </dgm:pt>
    <dgm:pt modelId="{79DAD5E0-38C9-41FC-B2AB-04D71B7E0F2D}" type="sibTrans" cxnId="{D919AE9D-272E-479D-8CA8-F123C78D0D61}">
      <dgm:prSet/>
      <dgm:spPr/>
      <dgm:t>
        <a:bodyPr/>
        <a:lstStyle/>
        <a:p>
          <a:endParaRPr lang="en-US"/>
        </a:p>
      </dgm:t>
    </dgm:pt>
    <dgm:pt modelId="{F40569E3-CFA5-4FF2-B59F-E95EBB50D13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Tech Design </a:t>
          </a:r>
        </a:p>
      </dgm:t>
    </dgm:pt>
    <dgm:pt modelId="{A25D5CFD-8347-46B5-A3BD-3562722C0E27}" type="parTrans" cxnId="{95B1E2B7-0B52-4FAB-81D8-D02CD06E8B8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8E3A8D9-B304-4791-833A-2C8D0DA1F15E}" type="sibTrans" cxnId="{95B1E2B7-0B52-4FAB-81D8-D02CD06E8B86}">
      <dgm:prSet/>
      <dgm:spPr/>
      <dgm:t>
        <a:bodyPr/>
        <a:lstStyle/>
        <a:p>
          <a:endParaRPr lang="en-US"/>
        </a:p>
      </dgm:t>
    </dgm:pt>
    <dgm:pt modelId="{DB1659E0-8A11-4F49-B95B-9BADDE63F6C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Market Research </a:t>
          </a:r>
        </a:p>
      </dgm:t>
    </dgm:pt>
    <dgm:pt modelId="{AEB27246-AD43-4910-A8BF-9C79882554A7}" type="parTrans" cxnId="{E02BF11F-4E1F-453C-9EF5-656C1566D6D4}">
      <dgm:prSet/>
      <dgm:spPr/>
      <dgm:t>
        <a:bodyPr/>
        <a:lstStyle/>
        <a:p>
          <a:endParaRPr lang="en-US"/>
        </a:p>
      </dgm:t>
    </dgm:pt>
    <dgm:pt modelId="{D44D2C0C-37A4-4446-BF34-5C7D75084FA9}" type="sibTrans" cxnId="{E02BF11F-4E1F-453C-9EF5-656C1566D6D4}">
      <dgm:prSet/>
      <dgm:spPr/>
      <dgm:t>
        <a:bodyPr/>
        <a:lstStyle/>
        <a:p>
          <a:endParaRPr lang="en-US"/>
        </a:p>
      </dgm:t>
    </dgm:pt>
    <dgm:pt modelId="{3E83075E-5B91-434C-960A-D19CB264E9B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Operations </a:t>
          </a:r>
        </a:p>
      </dgm:t>
    </dgm:pt>
    <dgm:pt modelId="{4CE18829-3EB9-4759-AF00-BDD1F814B07B}" type="parTrans" cxnId="{FA0BA329-E962-4496-8BE2-752E15EAC659}">
      <dgm:prSet/>
      <dgm:spPr/>
      <dgm:t>
        <a:bodyPr/>
        <a:lstStyle/>
        <a:p>
          <a:endParaRPr lang="en-US"/>
        </a:p>
      </dgm:t>
    </dgm:pt>
    <dgm:pt modelId="{6347E7D4-5502-4618-A2DA-F2D05D17DB0E}" type="sibTrans" cxnId="{FA0BA329-E962-4496-8BE2-752E15EAC659}">
      <dgm:prSet/>
      <dgm:spPr/>
      <dgm:t>
        <a:bodyPr/>
        <a:lstStyle/>
        <a:p>
          <a:endParaRPr lang="en-US"/>
        </a:p>
      </dgm:t>
    </dgm:pt>
    <dgm:pt modelId="{AD67ABD6-8245-4D90-B9B3-BA0871139F45}" type="pres">
      <dgm:prSet presAssocID="{E8A69574-0F97-4476-84D9-9688C99895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9110B1-AC13-4955-995C-E92E759AEE0C}" type="pres">
      <dgm:prSet presAssocID="{BD892081-5EEE-4BD0-AFA8-64C5D954D260}" presName="hierRoot1" presStyleCnt="0">
        <dgm:presLayoutVars>
          <dgm:hierBranch val="init"/>
        </dgm:presLayoutVars>
      </dgm:prSet>
      <dgm:spPr/>
    </dgm:pt>
    <dgm:pt modelId="{856307B1-7511-45A4-9ED7-35CE09053266}" type="pres">
      <dgm:prSet presAssocID="{BD892081-5EEE-4BD0-AFA8-64C5D954D260}" presName="rootComposite1" presStyleCnt="0"/>
      <dgm:spPr/>
    </dgm:pt>
    <dgm:pt modelId="{F7488677-91A1-46EB-B923-A31F2BDD00D4}" type="pres">
      <dgm:prSet presAssocID="{BD892081-5EEE-4BD0-AFA8-64C5D954D260}" presName="rootText1" presStyleLbl="node0" presStyleIdx="0" presStyleCnt="1">
        <dgm:presLayoutVars>
          <dgm:chPref val="3"/>
        </dgm:presLayoutVars>
      </dgm:prSet>
      <dgm:spPr/>
    </dgm:pt>
    <dgm:pt modelId="{E62EC5E3-492E-40C4-BD0F-0014FEB6202F}" type="pres">
      <dgm:prSet presAssocID="{BD892081-5EEE-4BD0-AFA8-64C5D954D260}" presName="rootConnector1" presStyleLbl="node1" presStyleIdx="0" presStyleCnt="0"/>
      <dgm:spPr/>
    </dgm:pt>
    <dgm:pt modelId="{FB2BA556-F12E-4813-BDE3-F3DB5AAF6C65}" type="pres">
      <dgm:prSet presAssocID="{BD892081-5EEE-4BD0-AFA8-64C5D954D260}" presName="hierChild2" presStyleCnt="0"/>
      <dgm:spPr/>
    </dgm:pt>
    <dgm:pt modelId="{AA86FF55-490E-4A91-93EF-0B4697B8ED64}" type="pres">
      <dgm:prSet presAssocID="{A25D5CFD-8347-46B5-A3BD-3562722C0E27}" presName="Name37" presStyleLbl="parChTrans1D2" presStyleIdx="0" presStyleCnt="3"/>
      <dgm:spPr/>
    </dgm:pt>
    <dgm:pt modelId="{D1263022-EE70-409D-9B03-BC3FC15622D3}" type="pres">
      <dgm:prSet presAssocID="{F40569E3-CFA5-4FF2-B59F-E95EBB50D13A}" presName="hierRoot2" presStyleCnt="0">
        <dgm:presLayoutVars>
          <dgm:hierBranch val="init"/>
        </dgm:presLayoutVars>
      </dgm:prSet>
      <dgm:spPr/>
    </dgm:pt>
    <dgm:pt modelId="{7329F38F-A2BA-4608-A5BE-C918EE2F604F}" type="pres">
      <dgm:prSet presAssocID="{F40569E3-CFA5-4FF2-B59F-E95EBB50D13A}" presName="rootComposite" presStyleCnt="0"/>
      <dgm:spPr/>
    </dgm:pt>
    <dgm:pt modelId="{3E65214C-6760-4E91-A607-B3B3AD811614}" type="pres">
      <dgm:prSet presAssocID="{F40569E3-CFA5-4FF2-B59F-E95EBB50D13A}" presName="rootText" presStyleLbl="node2" presStyleIdx="0" presStyleCnt="3">
        <dgm:presLayoutVars>
          <dgm:chPref val="3"/>
        </dgm:presLayoutVars>
      </dgm:prSet>
      <dgm:spPr/>
    </dgm:pt>
    <dgm:pt modelId="{E19E5BA0-DE38-472E-8C37-E7B73A3B6E4F}" type="pres">
      <dgm:prSet presAssocID="{F40569E3-CFA5-4FF2-B59F-E95EBB50D13A}" presName="rootConnector" presStyleLbl="node2" presStyleIdx="0" presStyleCnt="3"/>
      <dgm:spPr/>
    </dgm:pt>
    <dgm:pt modelId="{BC7A0A1E-7F0B-4B29-8D97-0612ACCD1505}" type="pres">
      <dgm:prSet presAssocID="{F40569E3-CFA5-4FF2-B59F-E95EBB50D13A}" presName="hierChild4" presStyleCnt="0"/>
      <dgm:spPr/>
    </dgm:pt>
    <dgm:pt modelId="{C5FB01BC-E373-4E31-8588-418399375334}" type="pres">
      <dgm:prSet presAssocID="{F40569E3-CFA5-4FF2-B59F-E95EBB50D13A}" presName="hierChild5" presStyleCnt="0"/>
      <dgm:spPr/>
    </dgm:pt>
    <dgm:pt modelId="{B3FC7CE7-DA7E-4C63-9B32-5508E95888D9}" type="pres">
      <dgm:prSet presAssocID="{AEB27246-AD43-4910-A8BF-9C79882554A7}" presName="Name37" presStyleLbl="parChTrans1D2" presStyleIdx="1" presStyleCnt="3"/>
      <dgm:spPr/>
    </dgm:pt>
    <dgm:pt modelId="{2D403EBB-A8E4-46D4-8FE4-8E5E6529FCFB}" type="pres">
      <dgm:prSet presAssocID="{DB1659E0-8A11-4F49-B95B-9BADDE63F6C2}" presName="hierRoot2" presStyleCnt="0">
        <dgm:presLayoutVars>
          <dgm:hierBranch val="init"/>
        </dgm:presLayoutVars>
      </dgm:prSet>
      <dgm:spPr/>
    </dgm:pt>
    <dgm:pt modelId="{4653452D-A41B-46B3-BED4-6B2C90D666D1}" type="pres">
      <dgm:prSet presAssocID="{DB1659E0-8A11-4F49-B95B-9BADDE63F6C2}" presName="rootComposite" presStyleCnt="0"/>
      <dgm:spPr/>
    </dgm:pt>
    <dgm:pt modelId="{1EE81629-A7AF-42B2-A9D3-A7CCAA281661}" type="pres">
      <dgm:prSet presAssocID="{DB1659E0-8A11-4F49-B95B-9BADDE63F6C2}" presName="rootText" presStyleLbl="node2" presStyleIdx="1" presStyleCnt="3">
        <dgm:presLayoutVars>
          <dgm:chPref val="3"/>
        </dgm:presLayoutVars>
      </dgm:prSet>
      <dgm:spPr/>
    </dgm:pt>
    <dgm:pt modelId="{48907943-B903-401F-8192-A77E2ED72BB7}" type="pres">
      <dgm:prSet presAssocID="{DB1659E0-8A11-4F49-B95B-9BADDE63F6C2}" presName="rootConnector" presStyleLbl="node2" presStyleIdx="1" presStyleCnt="3"/>
      <dgm:spPr/>
    </dgm:pt>
    <dgm:pt modelId="{0AD54EE3-E9A9-476B-848A-F789B8C9A31F}" type="pres">
      <dgm:prSet presAssocID="{DB1659E0-8A11-4F49-B95B-9BADDE63F6C2}" presName="hierChild4" presStyleCnt="0"/>
      <dgm:spPr/>
    </dgm:pt>
    <dgm:pt modelId="{2CA9AA5F-FF1A-4C85-BCF0-5902F3D8F33E}" type="pres">
      <dgm:prSet presAssocID="{DB1659E0-8A11-4F49-B95B-9BADDE63F6C2}" presName="hierChild5" presStyleCnt="0"/>
      <dgm:spPr/>
    </dgm:pt>
    <dgm:pt modelId="{84256545-64BA-41AA-B089-8405E6A65F75}" type="pres">
      <dgm:prSet presAssocID="{4CE18829-3EB9-4759-AF00-BDD1F814B07B}" presName="Name37" presStyleLbl="parChTrans1D2" presStyleIdx="2" presStyleCnt="3"/>
      <dgm:spPr/>
    </dgm:pt>
    <dgm:pt modelId="{671134CB-D845-4FDC-82AC-A83F14C51CC8}" type="pres">
      <dgm:prSet presAssocID="{3E83075E-5B91-434C-960A-D19CB264E9B8}" presName="hierRoot2" presStyleCnt="0">
        <dgm:presLayoutVars>
          <dgm:hierBranch/>
        </dgm:presLayoutVars>
      </dgm:prSet>
      <dgm:spPr/>
    </dgm:pt>
    <dgm:pt modelId="{F94E7681-B794-4499-B091-68DE77893D21}" type="pres">
      <dgm:prSet presAssocID="{3E83075E-5B91-434C-960A-D19CB264E9B8}" presName="rootComposite" presStyleCnt="0"/>
      <dgm:spPr/>
    </dgm:pt>
    <dgm:pt modelId="{7EB14CBE-A1DD-4757-91F8-B19C71FF5DD4}" type="pres">
      <dgm:prSet presAssocID="{3E83075E-5B91-434C-960A-D19CB264E9B8}" presName="rootText" presStyleLbl="node2" presStyleIdx="2" presStyleCnt="3">
        <dgm:presLayoutVars>
          <dgm:chPref val="3"/>
        </dgm:presLayoutVars>
      </dgm:prSet>
      <dgm:spPr/>
    </dgm:pt>
    <dgm:pt modelId="{2F6A45DB-B417-4A4B-8ADB-483041B2EDEC}" type="pres">
      <dgm:prSet presAssocID="{3E83075E-5B91-434C-960A-D19CB264E9B8}" presName="rootConnector" presStyleLbl="node2" presStyleIdx="2" presStyleCnt="3"/>
      <dgm:spPr/>
    </dgm:pt>
    <dgm:pt modelId="{CBB916D6-EA85-461E-8127-7738243B2246}" type="pres">
      <dgm:prSet presAssocID="{3E83075E-5B91-434C-960A-D19CB264E9B8}" presName="hierChild4" presStyleCnt="0"/>
      <dgm:spPr/>
    </dgm:pt>
    <dgm:pt modelId="{C932B1CA-4ECC-449B-9539-6CC5DDD49D39}" type="pres">
      <dgm:prSet presAssocID="{3E83075E-5B91-434C-960A-D19CB264E9B8}" presName="hierChild5" presStyleCnt="0"/>
      <dgm:spPr/>
    </dgm:pt>
    <dgm:pt modelId="{C8FA76E7-4B63-472F-8094-2776602BDC29}" type="pres">
      <dgm:prSet presAssocID="{BD892081-5EEE-4BD0-AFA8-64C5D954D260}" presName="hierChild3" presStyleCnt="0"/>
      <dgm:spPr/>
    </dgm:pt>
  </dgm:ptLst>
  <dgm:cxnLst>
    <dgm:cxn modelId="{98974117-501C-FA4B-B762-5B5BA19A2FE5}" type="presOf" srcId="{4CE18829-3EB9-4759-AF00-BDD1F814B07B}" destId="{84256545-64BA-41AA-B089-8405E6A65F75}" srcOrd="0" destOrd="0" presId="urn:microsoft.com/office/officeart/2005/8/layout/orgChart1"/>
    <dgm:cxn modelId="{E02BF11F-4E1F-453C-9EF5-656C1566D6D4}" srcId="{BD892081-5EEE-4BD0-AFA8-64C5D954D260}" destId="{DB1659E0-8A11-4F49-B95B-9BADDE63F6C2}" srcOrd="1" destOrd="0" parTransId="{AEB27246-AD43-4910-A8BF-9C79882554A7}" sibTransId="{D44D2C0C-37A4-4446-BF34-5C7D75084FA9}"/>
    <dgm:cxn modelId="{FA0BA329-E962-4496-8BE2-752E15EAC659}" srcId="{BD892081-5EEE-4BD0-AFA8-64C5D954D260}" destId="{3E83075E-5B91-434C-960A-D19CB264E9B8}" srcOrd="2" destOrd="0" parTransId="{4CE18829-3EB9-4759-AF00-BDD1F814B07B}" sibTransId="{6347E7D4-5502-4618-A2DA-F2D05D17DB0E}"/>
    <dgm:cxn modelId="{CC0F0E43-1CEA-0848-82B1-FAEAF9C760F5}" type="presOf" srcId="{AEB27246-AD43-4910-A8BF-9C79882554A7}" destId="{B3FC7CE7-DA7E-4C63-9B32-5508E95888D9}" srcOrd="0" destOrd="0" presId="urn:microsoft.com/office/officeart/2005/8/layout/orgChart1"/>
    <dgm:cxn modelId="{4C872767-084D-294E-89CE-C6FCC1DBDF0C}" type="presOf" srcId="{F40569E3-CFA5-4FF2-B59F-E95EBB50D13A}" destId="{3E65214C-6760-4E91-A607-B3B3AD811614}" srcOrd="0" destOrd="0" presId="urn:microsoft.com/office/officeart/2005/8/layout/orgChart1"/>
    <dgm:cxn modelId="{F41B9A6A-99BE-7447-A290-F14A57980973}" type="presOf" srcId="{BD892081-5EEE-4BD0-AFA8-64C5D954D260}" destId="{E62EC5E3-492E-40C4-BD0F-0014FEB6202F}" srcOrd="1" destOrd="0" presId="urn:microsoft.com/office/officeart/2005/8/layout/orgChart1"/>
    <dgm:cxn modelId="{EFB4AC8A-16A4-354C-8F11-A56F03146DCE}" type="presOf" srcId="{DB1659E0-8A11-4F49-B95B-9BADDE63F6C2}" destId="{1EE81629-A7AF-42B2-A9D3-A7CCAA281661}" srcOrd="0" destOrd="0" presId="urn:microsoft.com/office/officeart/2005/8/layout/orgChart1"/>
    <dgm:cxn modelId="{3202C98A-6492-2B4E-8492-85B829A2F2DD}" type="presOf" srcId="{E8A69574-0F97-4476-84D9-9688C99895A7}" destId="{AD67ABD6-8245-4D90-B9B3-BA0871139F45}" srcOrd="0" destOrd="0" presId="urn:microsoft.com/office/officeart/2005/8/layout/orgChart1"/>
    <dgm:cxn modelId="{D919AE9D-272E-479D-8CA8-F123C78D0D61}" srcId="{E8A69574-0F97-4476-84D9-9688C99895A7}" destId="{BD892081-5EEE-4BD0-AFA8-64C5D954D260}" srcOrd="0" destOrd="0" parTransId="{7BFC3CD7-AB85-4B3D-9567-A426A31EF9D5}" sibTransId="{79DAD5E0-38C9-41FC-B2AB-04D71B7E0F2D}"/>
    <dgm:cxn modelId="{B17776B5-6F66-884A-8FF7-514C63FAAA53}" type="presOf" srcId="{3E83075E-5B91-434C-960A-D19CB264E9B8}" destId="{2F6A45DB-B417-4A4B-8ADB-483041B2EDEC}" srcOrd="1" destOrd="0" presId="urn:microsoft.com/office/officeart/2005/8/layout/orgChart1"/>
    <dgm:cxn modelId="{84EBFBB6-9E53-D249-B972-9A0DA05E93A6}" type="presOf" srcId="{DB1659E0-8A11-4F49-B95B-9BADDE63F6C2}" destId="{48907943-B903-401F-8192-A77E2ED72BB7}" srcOrd="1" destOrd="0" presId="urn:microsoft.com/office/officeart/2005/8/layout/orgChart1"/>
    <dgm:cxn modelId="{95B1E2B7-0B52-4FAB-81D8-D02CD06E8B86}" srcId="{BD892081-5EEE-4BD0-AFA8-64C5D954D260}" destId="{F40569E3-CFA5-4FF2-B59F-E95EBB50D13A}" srcOrd="0" destOrd="0" parTransId="{A25D5CFD-8347-46B5-A3BD-3562722C0E27}" sibTransId="{38E3A8D9-B304-4791-833A-2C8D0DA1F15E}"/>
    <dgm:cxn modelId="{79CB70D2-5E5D-484E-BF6B-BC63D92937A2}" type="presOf" srcId="{BD892081-5EEE-4BD0-AFA8-64C5D954D260}" destId="{F7488677-91A1-46EB-B923-A31F2BDD00D4}" srcOrd="0" destOrd="0" presId="urn:microsoft.com/office/officeart/2005/8/layout/orgChart1"/>
    <dgm:cxn modelId="{5551ACE2-DCB9-1743-8FB0-F61AD6DE64D1}" type="presOf" srcId="{3E83075E-5B91-434C-960A-D19CB264E9B8}" destId="{7EB14CBE-A1DD-4757-91F8-B19C71FF5DD4}" srcOrd="0" destOrd="0" presId="urn:microsoft.com/office/officeart/2005/8/layout/orgChart1"/>
    <dgm:cxn modelId="{75C7A9E4-AB2C-8949-9F0C-D776E466EA56}" type="presOf" srcId="{F40569E3-CFA5-4FF2-B59F-E95EBB50D13A}" destId="{E19E5BA0-DE38-472E-8C37-E7B73A3B6E4F}" srcOrd="1" destOrd="0" presId="urn:microsoft.com/office/officeart/2005/8/layout/orgChart1"/>
    <dgm:cxn modelId="{1A2F31F5-D1DF-6642-8B6A-C1A5BBA368DD}" type="presOf" srcId="{A25D5CFD-8347-46B5-A3BD-3562722C0E27}" destId="{AA86FF55-490E-4A91-93EF-0B4697B8ED64}" srcOrd="0" destOrd="0" presId="urn:microsoft.com/office/officeart/2005/8/layout/orgChart1"/>
    <dgm:cxn modelId="{53E20496-7B8E-2145-9A03-B7AEC9C81886}" type="presParOf" srcId="{AD67ABD6-8245-4D90-B9B3-BA0871139F45}" destId="{B09110B1-AC13-4955-995C-E92E759AEE0C}" srcOrd="0" destOrd="0" presId="urn:microsoft.com/office/officeart/2005/8/layout/orgChart1"/>
    <dgm:cxn modelId="{C6799D06-A224-4148-B539-59A6D5457B60}" type="presParOf" srcId="{B09110B1-AC13-4955-995C-E92E759AEE0C}" destId="{856307B1-7511-45A4-9ED7-35CE09053266}" srcOrd="0" destOrd="0" presId="urn:microsoft.com/office/officeart/2005/8/layout/orgChart1"/>
    <dgm:cxn modelId="{64C7F5EE-22CF-B141-AF81-D87FFFAF86BF}" type="presParOf" srcId="{856307B1-7511-45A4-9ED7-35CE09053266}" destId="{F7488677-91A1-46EB-B923-A31F2BDD00D4}" srcOrd="0" destOrd="0" presId="urn:microsoft.com/office/officeart/2005/8/layout/orgChart1"/>
    <dgm:cxn modelId="{8776243A-5E77-3C4B-8025-F9C9E4362D3C}" type="presParOf" srcId="{856307B1-7511-45A4-9ED7-35CE09053266}" destId="{E62EC5E3-492E-40C4-BD0F-0014FEB6202F}" srcOrd="1" destOrd="0" presId="urn:microsoft.com/office/officeart/2005/8/layout/orgChart1"/>
    <dgm:cxn modelId="{ABE8D927-A810-E54D-A3FD-1B0F9E04FB31}" type="presParOf" srcId="{B09110B1-AC13-4955-995C-E92E759AEE0C}" destId="{FB2BA556-F12E-4813-BDE3-F3DB5AAF6C65}" srcOrd="1" destOrd="0" presId="urn:microsoft.com/office/officeart/2005/8/layout/orgChart1"/>
    <dgm:cxn modelId="{56E6C113-6C26-E34C-8671-89229FD3C544}" type="presParOf" srcId="{FB2BA556-F12E-4813-BDE3-F3DB5AAF6C65}" destId="{AA86FF55-490E-4A91-93EF-0B4697B8ED64}" srcOrd="0" destOrd="0" presId="urn:microsoft.com/office/officeart/2005/8/layout/orgChart1"/>
    <dgm:cxn modelId="{2ED4ECAF-666F-8945-9821-BB4B4BA3CD3B}" type="presParOf" srcId="{FB2BA556-F12E-4813-BDE3-F3DB5AAF6C65}" destId="{D1263022-EE70-409D-9B03-BC3FC15622D3}" srcOrd="1" destOrd="0" presId="urn:microsoft.com/office/officeart/2005/8/layout/orgChart1"/>
    <dgm:cxn modelId="{CA00AF56-1963-6E49-9C07-058B9C0270D0}" type="presParOf" srcId="{D1263022-EE70-409D-9B03-BC3FC15622D3}" destId="{7329F38F-A2BA-4608-A5BE-C918EE2F604F}" srcOrd="0" destOrd="0" presId="urn:microsoft.com/office/officeart/2005/8/layout/orgChart1"/>
    <dgm:cxn modelId="{93B87E23-49E5-F94F-A6F2-ECDDC17D2E6D}" type="presParOf" srcId="{7329F38F-A2BA-4608-A5BE-C918EE2F604F}" destId="{3E65214C-6760-4E91-A607-B3B3AD811614}" srcOrd="0" destOrd="0" presId="urn:microsoft.com/office/officeart/2005/8/layout/orgChart1"/>
    <dgm:cxn modelId="{26CD4F95-1325-E54E-947F-42B72414EEB6}" type="presParOf" srcId="{7329F38F-A2BA-4608-A5BE-C918EE2F604F}" destId="{E19E5BA0-DE38-472E-8C37-E7B73A3B6E4F}" srcOrd="1" destOrd="0" presId="urn:microsoft.com/office/officeart/2005/8/layout/orgChart1"/>
    <dgm:cxn modelId="{65007375-CC2A-944D-9C20-FF5F3B15C2AF}" type="presParOf" srcId="{D1263022-EE70-409D-9B03-BC3FC15622D3}" destId="{BC7A0A1E-7F0B-4B29-8D97-0612ACCD1505}" srcOrd="1" destOrd="0" presId="urn:microsoft.com/office/officeart/2005/8/layout/orgChart1"/>
    <dgm:cxn modelId="{C3353198-6728-A044-811F-61CADD58580B}" type="presParOf" srcId="{D1263022-EE70-409D-9B03-BC3FC15622D3}" destId="{C5FB01BC-E373-4E31-8588-418399375334}" srcOrd="2" destOrd="0" presId="urn:microsoft.com/office/officeart/2005/8/layout/orgChart1"/>
    <dgm:cxn modelId="{980E34E5-4F61-604D-BF26-18022098FEE2}" type="presParOf" srcId="{FB2BA556-F12E-4813-BDE3-F3DB5AAF6C65}" destId="{B3FC7CE7-DA7E-4C63-9B32-5508E95888D9}" srcOrd="2" destOrd="0" presId="urn:microsoft.com/office/officeart/2005/8/layout/orgChart1"/>
    <dgm:cxn modelId="{0544DCDB-C4DE-134D-9F73-775E260F4AE5}" type="presParOf" srcId="{FB2BA556-F12E-4813-BDE3-F3DB5AAF6C65}" destId="{2D403EBB-A8E4-46D4-8FE4-8E5E6529FCFB}" srcOrd="3" destOrd="0" presId="urn:microsoft.com/office/officeart/2005/8/layout/orgChart1"/>
    <dgm:cxn modelId="{ADB19B29-83E3-D84D-91C7-0B7077836830}" type="presParOf" srcId="{2D403EBB-A8E4-46D4-8FE4-8E5E6529FCFB}" destId="{4653452D-A41B-46B3-BED4-6B2C90D666D1}" srcOrd="0" destOrd="0" presId="urn:microsoft.com/office/officeart/2005/8/layout/orgChart1"/>
    <dgm:cxn modelId="{E78CA087-5E7A-614F-A2D5-9AFBA0E93B18}" type="presParOf" srcId="{4653452D-A41B-46B3-BED4-6B2C90D666D1}" destId="{1EE81629-A7AF-42B2-A9D3-A7CCAA281661}" srcOrd="0" destOrd="0" presId="urn:microsoft.com/office/officeart/2005/8/layout/orgChart1"/>
    <dgm:cxn modelId="{87C76FF3-E20A-FC49-8A6C-A725159A06B2}" type="presParOf" srcId="{4653452D-A41B-46B3-BED4-6B2C90D666D1}" destId="{48907943-B903-401F-8192-A77E2ED72BB7}" srcOrd="1" destOrd="0" presId="urn:microsoft.com/office/officeart/2005/8/layout/orgChart1"/>
    <dgm:cxn modelId="{6F654E9B-161B-A847-BF5D-0130B7344C23}" type="presParOf" srcId="{2D403EBB-A8E4-46D4-8FE4-8E5E6529FCFB}" destId="{0AD54EE3-E9A9-476B-848A-F789B8C9A31F}" srcOrd="1" destOrd="0" presId="urn:microsoft.com/office/officeart/2005/8/layout/orgChart1"/>
    <dgm:cxn modelId="{74D242D3-A090-FF4F-A98F-BA2296E68138}" type="presParOf" srcId="{2D403EBB-A8E4-46D4-8FE4-8E5E6529FCFB}" destId="{2CA9AA5F-FF1A-4C85-BCF0-5902F3D8F33E}" srcOrd="2" destOrd="0" presId="urn:microsoft.com/office/officeart/2005/8/layout/orgChart1"/>
    <dgm:cxn modelId="{A5D8CE5A-C584-7745-AABF-579CD6DF6135}" type="presParOf" srcId="{FB2BA556-F12E-4813-BDE3-F3DB5AAF6C65}" destId="{84256545-64BA-41AA-B089-8405E6A65F75}" srcOrd="4" destOrd="0" presId="urn:microsoft.com/office/officeart/2005/8/layout/orgChart1"/>
    <dgm:cxn modelId="{6B755178-3CB8-B145-8B33-E304DB44906D}" type="presParOf" srcId="{FB2BA556-F12E-4813-BDE3-F3DB5AAF6C65}" destId="{671134CB-D845-4FDC-82AC-A83F14C51CC8}" srcOrd="5" destOrd="0" presId="urn:microsoft.com/office/officeart/2005/8/layout/orgChart1"/>
    <dgm:cxn modelId="{5983F614-C021-8C4B-B60F-00DCFB1CC9A2}" type="presParOf" srcId="{671134CB-D845-4FDC-82AC-A83F14C51CC8}" destId="{F94E7681-B794-4499-B091-68DE77893D21}" srcOrd="0" destOrd="0" presId="urn:microsoft.com/office/officeart/2005/8/layout/orgChart1"/>
    <dgm:cxn modelId="{5EE15612-A1FE-8F4F-B1C4-A81CBB31D313}" type="presParOf" srcId="{F94E7681-B794-4499-B091-68DE77893D21}" destId="{7EB14CBE-A1DD-4757-91F8-B19C71FF5DD4}" srcOrd="0" destOrd="0" presId="urn:microsoft.com/office/officeart/2005/8/layout/orgChart1"/>
    <dgm:cxn modelId="{AB6F48C0-FCED-6740-A857-EB4207F4B6D7}" type="presParOf" srcId="{F94E7681-B794-4499-B091-68DE77893D21}" destId="{2F6A45DB-B417-4A4B-8ADB-483041B2EDEC}" srcOrd="1" destOrd="0" presId="urn:microsoft.com/office/officeart/2005/8/layout/orgChart1"/>
    <dgm:cxn modelId="{9769D8EF-BE6B-5749-A0F0-CC5078507D0E}" type="presParOf" srcId="{671134CB-D845-4FDC-82AC-A83F14C51CC8}" destId="{CBB916D6-EA85-461E-8127-7738243B2246}" srcOrd="1" destOrd="0" presId="urn:microsoft.com/office/officeart/2005/8/layout/orgChart1"/>
    <dgm:cxn modelId="{8254F0D2-D28C-B840-AB19-6BAF33C5AE1A}" type="presParOf" srcId="{671134CB-D845-4FDC-82AC-A83F14C51CC8}" destId="{C932B1CA-4ECC-449B-9539-6CC5DDD49D39}" srcOrd="2" destOrd="0" presId="urn:microsoft.com/office/officeart/2005/8/layout/orgChart1"/>
    <dgm:cxn modelId="{CF8C9D3B-92F6-BA48-8C96-98DAD1016C33}" type="presParOf" srcId="{B09110B1-AC13-4955-995C-E92E759AEE0C}" destId="{C8FA76E7-4B63-472F-8094-2776602BDC2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69574-0F97-4476-84D9-9688C99895A7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892081-5EEE-4BD0-AFA8-64C5D954D26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CEO (You)</a:t>
          </a:r>
        </a:p>
      </dgm:t>
    </dgm:pt>
    <dgm:pt modelId="{7BFC3CD7-AB85-4B3D-9567-A426A31EF9D5}" type="parTrans" cxnId="{D919AE9D-272E-479D-8CA8-F123C78D0D61}">
      <dgm:prSet/>
      <dgm:spPr/>
      <dgm:t>
        <a:bodyPr/>
        <a:lstStyle/>
        <a:p>
          <a:endParaRPr lang="en-US"/>
        </a:p>
      </dgm:t>
    </dgm:pt>
    <dgm:pt modelId="{79DAD5E0-38C9-41FC-B2AB-04D71B7E0F2D}" type="sibTrans" cxnId="{D919AE9D-272E-479D-8CA8-F123C78D0D61}">
      <dgm:prSet/>
      <dgm:spPr/>
      <dgm:t>
        <a:bodyPr/>
        <a:lstStyle/>
        <a:p>
          <a:endParaRPr lang="en-US"/>
        </a:p>
      </dgm:t>
    </dgm:pt>
    <dgm:pt modelId="{F40569E3-CFA5-4FF2-B59F-E95EBB50D13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Tech Design (You)</a:t>
          </a:r>
        </a:p>
      </dgm:t>
    </dgm:pt>
    <dgm:pt modelId="{A25D5CFD-8347-46B5-A3BD-3562722C0E27}" type="parTrans" cxnId="{95B1E2B7-0B52-4FAB-81D8-D02CD06E8B8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8E3A8D9-B304-4791-833A-2C8D0DA1F15E}" type="sibTrans" cxnId="{95B1E2B7-0B52-4FAB-81D8-D02CD06E8B86}">
      <dgm:prSet/>
      <dgm:spPr/>
      <dgm:t>
        <a:bodyPr/>
        <a:lstStyle/>
        <a:p>
          <a:endParaRPr lang="en-US"/>
        </a:p>
      </dgm:t>
    </dgm:pt>
    <dgm:pt modelId="{DB1659E0-8A11-4F49-B95B-9BADDE63F6C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Market Research (You)</a:t>
          </a:r>
        </a:p>
      </dgm:t>
    </dgm:pt>
    <dgm:pt modelId="{AEB27246-AD43-4910-A8BF-9C79882554A7}" type="parTrans" cxnId="{E02BF11F-4E1F-453C-9EF5-656C1566D6D4}">
      <dgm:prSet/>
      <dgm:spPr/>
      <dgm:t>
        <a:bodyPr/>
        <a:lstStyle/>
        <a:p>
          <a:endParaRPr lang="en-US"/>
        </a:p>
      </dgm:t>
    </dgm:pt>
    <dgm:pt modelId="{D44D2C0C-37A4-4446-BF34-5C7D75084FA9}" type="sibTrans" cxnId="{E02BF11F-4E1F-453C-9EF5-656C1566D6D4}">
      <dgm:prSet/>
      <dgm:spPr/>
      <dgm:t>
        <a:bodyPr/>
        <a:lstStyle/>
        <a:p>
          <a:endParaRPr lang="en-US"/>
        </a:p>
      </dgm:t>
    </dgm:pt>
    <dgm:pt modelId="{3E83075E-5B91-434C-960A-D19CB264E9B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Operations (You)</a:t>
          </a:r>
        </a:p>
      </dgm:t>
    </dgm:pt>
    <dgm:pt modelId="{4CE18829-3EB9-4759-AF00-BDD1F814B07B}" type="parTrans" cxnId="{FA0BA329-E962-4496-8BE2-752E15EAC659}">
      <dgm:prSet/>
      <dgm:spPr/>
      <dgm:t>
        <a:bodyPr/>
        <a:lstStyle/>
        <a:p>
          <a:endParaRPr lang="en-US"/>
        </a:p>
      </dgm:t>
    </dgm:pt>
    <dgm:pt modelId="{6347E7D4-5502-4618-A2DA-F2D05D17DB0E}" type="sibTrans" cxnId="{FA0BA329-E962-4496-8BE2-752E15EAC659}">
      <dgm:prSet/>
      <dgm:spPr/>
      <dgm:t>
        <a:bodyPr/>
        <a:lstStyle/>
        <a:p>
          <a:endParaRPr lang="en-US"/>
        </a:p>
      </dgm:t>
    </dgm:pt>
    <dgm:pt modelId="{AD67ABD6-8245-4D90-B9B3-BA0871139F45}" type="pres">
      <dgm:prSet presAssocID="{E8A69574-0F97-4476-84D9-9688C99895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9110B1-AC13-4955-995C-E92E759AEE0C}" type="pres">
      <dgm:prSet presAssocID="{BD892081-5EEE-4BD0-AFA8-64C5D954D260}" presName="hierRoot1" presStyleCnt="0">
        <dgm:presLayoutVars>
          <dgm:hierBranch val="init"/>
        </dgm:presLayoutVars>
      </dgm:prSet>
      <dgm:spPr/>
    </dgm:pt>
    <dgm:pt modelId="{856307B1-7511-45A4-9ED7-35CE09053266}" type="pres">
      <dgm:prSet presAssocID="{BD892081-5EEE-4BD0-AFA8-64C5D954D260}" presName="rootComposite1" presStyleCnt="0"/>
      <dgm:spPr/>
    </dgm:pt>
    <dgm:pt modelId="{F7488677-91A1-46EB-B923-A31F2BDD00D4}" type="pres">
      <dgm:prSet presAssocID="{BD892081-5EEE-4BD0-AFA8-64C5D954D260}" presName="rootText1" presStyleLbl="node0" presStyleIdx="0" presStyleCnt="1">
        <dgm:presLayoutVars>
          <dgm:chPref val="3"/>
        </dgm:presLayoutVars>
      </dgm:prSet>
      <dgm:spPr/>
    </dgm:pt>
    <dgm:pt modelId="{E62EC5E3-492E-40C4-BD0F-0014FEB6202F}" type="pres">
      <dgm:prSet presAssocID="{BD892081-5EEE-4BD0-AFA8-64C5D954D260}" presName="rootConnector1" presStyleLbl="node1" presStyleIdx="0" presStyleCnt="0"/>
      <dgm:spPr/>
    </dgm:pt>
    <dgm:pt modelId="{FB2BA556-F12E-4813-BDE3-F3DB5AAF6C65}" type="pres">
      <dgm:prSet presAssocID="{BD892081-5EEE-4BD0-AFA8-64C5D954D260}" presName="hierChild2" presStyleCnt="0"/>
      <dgm:spPr/>
    </dgm:pt>
    <dgm:pt modelId="{AA86FF55-490E-4A91-93EF-0B4697B8ED64}" type="pres">
      <dgm:prSet presAssocID="{A25D5CFD-8347-46B5-A3BD-3562722C0E27}" presName="Name37" presStyleLbl="parChTrans1D2" presStyleIdx="0" presStyleCnt="3"/>
      <dgm:spPr/>
    </dgm:pt>
    <dgm:pt modelId="{D1263022-EE70-409D-9B03-BC3FC15622D3}" type="pres">
      <dgm:prSet presAssocID="{F40569E3-CFA5-4FF2-B59F-E95EBB50D13A}" presName="hierRoot2" presStyleCnt="0">
        <dgm:presLayoutVars>
          <dgm:hierBranch val="init"/>
        </dgm:presLayoutVars>
      </dgm:prSet>
      <dgm:spPr/>
    </dgm:pt>
    <dgm:pt modelId="{7329F38F-A2BA-4608-A5BE-C918EE2F604F}" type="pres">
      <dgm:prSet presAssocID="{F40569E3-CFA5-4FF2-B59F-E95EBB50D13A}" presName="rootComposite" presStyleCnt="0"/>
      <dgm:spPr/>
    </dgm:pt>
    <dgm:pt modelId="{3E65214C-6760-4E91-A607-B3B3AD811614}" type="pres">
      <dgm:prSet presAssocID="{F40569E3-CFA5-4FF2-B59F-E95EBB50D13A}" presName="rootText" presStyleLbl="node2" presStyleIdx="0" presStyleCnt="3">
        <dgm:presLayoutVars>
          <dgm:chPref val="3"/>
        </dgm:presLayoutVars>
      </dgm:prSet>
      <dgm:spPr/>
    </dgm:pt>
    <dgm:pt modelId="{E19E5BA0-DE38-472E-8C37-E7B73A3B6E4F}" type="pres">
      <dgm:prSet presAssocID="{F40569E3-CFA5-4FF2-B59F-E95EBB50D13A}" presName="rootConnector" presStyleLbl="node2" presStyleIdx="0" presStyleCnt="3"/>
      <dgm:spPr/>
    </dgm:pt>
    <dgm:pt modelId="{BC7A0A1E-7F0B-4B29-8D97-0612ACCD1505}" type="pres">
      <dgm:prSet presAssocID="{F40569E3-CFA5-4FF2-B59F-E95EBB50D13A}" presName="hierChild4" presStyleCnt="0"/>
      <dgm:spPr/>
    </dgm:pt>
    <dgm:pt modelId="{C5FB01BC-E373-4E31-8588-418399375334}" type="pres">
      <dgm:prSet presAssocID="{F40569E3-CFA5-4FF2-B59F-E95EBB50D13A}" presName="hierChild5" presStyleCnt="0"/>
      <dgm:spPr/>
    </dgm:pt>
    <dgm:pt modelId="{B3FC7CE7-DA7E-4C63-9B32-5508E95888D9}" type="pres">
      <dgm:prSet presAssocID="{AEB27246-AD43-4910-A8BF-9C79882554A7}" presName="Name37" presStyleLbl="parChTrans1D2" presStyleIdx="1" presStyleCnt="3"/>
      <dgm:spPr/>
    </dgm:pt>
    <dgm:pt modelId="{2D403EBB-A8E4-46D4-8FE4-8E5E6529FCFB}" type="pres">
      <dgm:prSet presAssocID="{DB1659E0-8A11-4F49-B95B-9BADDE63F6C2}" presName="hierRoot2" presStyleCnt="0">
        <dgm:presLayoutVars>
          <dgm:hierBranch val="init"/>
        </dgm:presLayoutVars>
      </dgm:prSet>
      <dgm:spPr/>
    </dgm:pt>
    <dgm:pt modelId="{4653452D-A41B-46B3-BED4-6B2C90D666D1}" type="pres">
      <dgm:prSet presAssocID="{DB1659E0-8A11-4F49-B95B-9BADDE63F6C2}" presName="rootComposite" presStyleCnt="0"/>
      <dgm:spPr/>
    </dgm:pt>
    <dgm:pt modelId="{1EE81629-A7AF-42B2-A9D3-A7CCAA281661}" type="pres">
      <dgm:prSet presAssocID="{DB1659E0-8A11-4F49-B95B-9BADDE63F6C2}" presName="rootText" presStyleLbl="node2" presStyleIdx="1" presStyleCnt="3">
        <dgm:presLayoutVars>
          <dgm:chPref val="3"/>
        </dgm:presLayoutVars>
      </dgm:prSet>
      <dgm:spPr/>
    </dgm:pt>
    <dgm:pt modelId="{48907943-B903-401F-8192-A77E2ED72BB7}" type="pres">
      <dgm:prSet presAssocID="{DB1659E0-8A11-4F49-B95B-9BADDE63F6C2}" presName="rootConnector" presStyleLbl="node2" presStyleIdx="1" presStyleCnt="3"/>
      <dgm:spPr/>
    </dgm:pt>
    <dgm:pt modelId="{0AD54EE3-E9A9-476B-848A-F789B8C9A31F}" type="pres">
      <dgm:prSet presAssocID="{DB1659E0-8A11-4F49-B95B-9BADDE63F6C2}" presName="hierChild4" presStyleCnt="0"/>
      <dgm:spPr/>
    </dgm:pt>
    <dgm:pt modelId="{2CA9AA5F-FF1A-4C85-BCF0-5902F3D8F33E}" type="pres">
      <dgm:prSet presAssocID="{DB1659E0-8A11-4F49-B95B-9BADDE63F6C2}" presName="hierChild5" presStyleCnt="0"/>
      <dgm:spPr/>
    </dgm:pt>
    <dgm:pt modelId="{84256545-64BA-41AA-B089-8405E6A65F75}" type="pres">
      <dgm:prSet presAssocID="{4CE18829-3EB9-4759-AF00-BDD1F814B07B}" presName="Name37" presStyleLbl="parChTrans1D2" presStyleIdx="2" presStyleCnt="3"/>
      <dgm:spPr/>
    </dgm:pt>
    <dgm:pt modelId="{671134CB-D845-4FDC-82AC-A83F14C51CC8}" type="pres">
      <dgm:prSet presAssocID="{3E83075E-5B91-434C-960A-D19CB264E9B8}" presName="hierRoot2" presStyleCnt="0">
        <dgm:presLayoutVars>
          <dgm:hierBranch/>
        </dgm:presLayoutVars>
      </dgm:prSet>
      <dgm:spPr/>
    </dgm:pt>
    <dgm:pt modelId="{F94E7681-B794-4499-B091-68DE77893D21}" type="pres">
      <dgm:prSet presAssocID="{3E83075E-5B91-434C-960A-D19CB264E9B8}" presName="rootComposite" presStyleCnt="0"/>
      <dgm:spPr/>
    </dgm:pt>
    <dgm:pt modelId="{7EB14CBE-A1DD-4757-91F8-B19C71FF5DD4}" type="pres">
      <dgm:prSet presAssocID="{3E83075E-5B91-434C-960A-D19CB264E9B8}" presName="rootText" presStyleLbl="node2" presStyleIdx="2" presStyleCnt="3">
        <dgm:presLayoutVars>
          <dgm:chPref val="3"/>
        </dgm:presLayoutVars>
      </dgm:prSet>
      <dgm:spPr/>
    </dgm:pt>
    <dgm:pt modelId="{2F6A45DB-B417-4A4B-8ADB-483041B2EDEC}" type="pres">
      <dgm:prSet presAssocID="{3E83075E-5B91-434C-960A-D19CB264E9B8}" presName="rootConnector" presStyleLbl="node2" presStyleIdx="2" presStyleCnt="3"/>
      <dgm:spPr/>
    </dgm:pt>
    <dgm:pt modelId="{CBB916D6-EA85-461E-8127-7738243B2246}" type="pres">
      <dgm:prSet presAssocID="{3E83075E-5B91-434C-960A-D19CB264E9B8}" presName="hierChild4" presStyleCnt="0"/>
      <dgm:spPr/>
    </dgm:pt>
    <dgm:pt modelId="{C932B1CA-4ECC-449B-9539-6CC5DDD49D39}" type="pres">
      <dgm:prSet presAssocID="{3E83075E-5B91-434C-960A-D19CB264E9B8}" presName="hierChild5" presStyleCnt="0"/>
      <dgm:spPr/>
    </dgm:pt>
    <dgm:pt modelId="{C8FA76E7-4B63-472F-8094-2776602BDC29}" type="pres">
      <dgm:prSet presAssocID="{BD892081-5EEE-4BD0-AFA8-64C5D954D260}" presName="hierChild3" presStyleCnt="0"/>
      <dgm:spPr/>
    </dgm:pt>
  </dgm:ptLst>
  <dgm:cxnLst>
    <dgm:cxn modelId="{E0D3FC0C-6AA0-4A52-983D-D294F18A84F9}" type="presOf" srcId="{BD892081-5EEE-4BD0-AFA8-64C5D954D260}" destId="{F7488677-91A1-46EB-B923-A31F2BDD00D4}" srcOrd="0" destOrd="0" presId="urn:microsoft.com/office/officeart/2005/8/layout/orgChart1"/>
    <dgm:cxn modelId="{E02BF11F-4E1F-453C-9EF5-656C1566D6D4}" srcId="{BD892081-5EEE-4BD0-AFA8-64C5D954D260}" destId="{DB1659E0-8A11-4F49-B95B-9BADDE63F6C2}" srcOrd="1" destOrd="0" parTransId="{AEB27246-AD43-4910-A8BF-9C79882554A7}" sibTransId="{D44D2C0C-37A4-4446-BF34-5C7D75084FA9}"/>
    <dgm:cxn modelId="{FA0BA329-E962-4496-8BE2-752E15EAC659}" srcId="{BD892081-5EEE-4BD0-AFA8-64C5D954D260}" destId="{3E83075E-5B91-434C-960A-D19CB264E9B8}" srcOrd="2" destOrd="0" parTransId="{4CE18829-3EB9-4759-AF00-BDD1F814B07B}" sibTransId="{6347E7D4-5502-4618-A2DA-F2D05D17DB0E}"/>
    <dgm:cxn modelId="{68E8103D-AF0F-439C-9CF3-2C23D9CB653A}" type="presOf" srcId="{F40569E3-CFA5-4FF2-B59F-E95EBB50D13A}" destId="{3E65214C-6760-4E91-A607-B3B3AD811614}" srcOrd="0" destOrd="0" presId="urn:microsoft.com/office/officeart/2005/8/layout/orgChart1"/>
    <dgm:cxn modelId="{9F69DE3F-2FC0-4A76-BDC5-AA34FF208804}" type="presOf" srcId="{DB1659E0-8A11-4F49-B95B-9BADDE63F6C2}" destId="{48907943-B903-401F-8192-A77E2ED72BB7}" srcOrd="1" destOrd="0" presId="urn:microsoft.com/office/officeart/2005/8/layout/orgChart1"/>
    <dgm:cxn modelId="{FFE30145-6107-4C9D-BE76-0F27B0A25109}" type="presOf" srcId="{AEB27246-AD43-4910-A8BF-9C79882554A7}" destId="{B3FC7CE7-DA7E-4C63-9B32-5508E95888D9}" srcOrd="0" destOrd="0" presId="urn:microsoft.com/office/officeart/2005/8/layout/orgChart1"/>
    <dgm:cxn modelId="{FCD91F54-CBFC-4D1E-9AF6-F4A799F4CB07}" type="presOf" srcId="{4CE18829-3EB9-4759-AF00-BDD1F814B07B}" destId="{84256545-64BA-41AA-B089-8405E6A65F75}" srcOrd="0" destOrd="0" presId="urn:microsoft.com/office/officeart/2005/8/layout/orgChart1"/>
    <dgm:cxn modelId="{27C91B57-7B47-4D27-9778-8218378DDCAC}" type="presOf" srcId="{3E83075E-5B91-434C-960A-D19CB264E9B8}" destId="{7EB14CBE-A1DD-4757-91F8-B19C71FF5DD4}" srcOrd="0" destOrd="0" presId="urn:microsoft.com/office/officeart/2005/8/layout/orgChart1"/>
    <dgm:cxn modelId="{E7B75271-C49C-4D9B-81A6-3A77D0FC7968}" type="presOf" srcId="{E8A69574-0F97-4476-84D9-9688C99895A7}" destId="{AD67ABD6-8245-4D90-B9B3-BA0871139F45}" srcOrd="0" destOrd="0" presId="urn:microsoft.com/office/officeart/2005/8/layout/orgChart1"/>
    <dgm:cxn modelId="{D887D77D-0FD9-4CA5-805F-05350950B3D2}" type="presOf" srcId="{F40569E3-CFA5-4FF2-B59F-E95EBB50D13A}" destId="{E19E5BA0-DE38-472E-8C37-E7B73A3B6E4F}" srcOrd="1" destOrd="0" presId="urn:microsoft.com/office/officeart/2005/8/layout/orgChart1"/>
    <dgm:cxn modelId="{D919AE9D-272E-479D-8CA8-F123C78D0D61}" srcId="{E8A69574-0F97-4476-84D9-9688C99895A7}" destId="{BD892081-5EEE-4BD0-AFA8-64C5D954D260}" srcOrd="0" destOrd="0" parTransId="{7BFC3CD7-AB85-4B3D-9567-A426A31EF9D5}" sibTransId="{79DAD5E0-38C9-41FC-B2AB-04D71B7E0F2D}"/>
    <dgm:cxn modelId="{2B8F6CAB-0437-4C04-B7D9-98790C97D5E5}" type="presOf" srcId="{A25D5CFD-8347-46B5-A3BD-3562722C0E27}" destId="{AA86FF55-490E-4A91-93EF-0B4697B8ED64}" srcOrd="0" destOrd="0" presId="urn:microsoft.com/office/officeart/2005/8/layout/orgChart1"/>
    <dgm:cxn modelId="{95B1E2B7-0B52-4FAB-81D8-D02CD06E8B86}" srcId="{BD892081-5EEE-4BD0-AFA8-64C5D954D260}" destId="{F40569E3-CFA5-4FF2-B59F-E95EBB50D13A}" srcOrd="0" destOrd="0" parTransId="{A25D5CFD-8347-46B5-A3BD-3562722C0E27}" sibTransId="{38E3A8D9-B304-4791-833A-2C8D0DA1F15E}"/>
    <dgm:cxn modelId="{C6D729BC-C7A4-427B-A051-360196B303C7}" type="presOf" srcId="{3E83075E-5B91-434C-960A-D19CB264E9B8}" destId="{2F6A45DB-B417-4A4B-8ADB-483041B2EDEC}" srcOrd="1" destOrd="0" presId="urn:microsoft.com/office/officeart/2005/8/layout/orgChart1"/>
    <dgm:cxn modelId="{F08A89D6-6E3B-402E-B177-9E87AAC5ABA7}" type="presOf" srcId="{DB1659E0-8A11-4F49-B95B-9BADDE63F6C2}" destId="{1EE81629-A7AF-42B2-A9D3-A7CCAA281661}" srcOrd="0" destOrd="0" presId="urn:microsoft.com/office/officeart/2005/8/layout/orgChart1"/>
    <dgm:cxn modelId="{C76FB4EE-91E0-4466-BED4-3F46EF31E011}" type="presOf" srcId="{BD892081-5EEE-4BD0-AFA8-64C5D954D260}" destId="{E62EC5E3-492E-40C4-BD0F-0014FEB6202F}" srcOrd="1" destOrd="0" presId="urn:microsoft.com/office/officeart/2005/8/layout/orgChart1"/>
    <dgm:cxn modelId="{BC2FD527-4DD2-4527-902A-A8FE333B6AD5}" type="presParOf" srcId="{AD67ABD6-8245-4D90-B9B3-BA0871139F45}" destId="{B09110B1-AC13-4955-995C-E92E759AEE0C}" srcOrd="0" destOrd="0" presId="urn:microsoft.com/office/officeart/2005/8/layout/orgChart1"/>
    <dgm:cxn modelId="{F969517D-9027-426D-8C5C-C39E2805F9A5}" type="presParOf" srcId="{B09110B1-AC13-4955-995C-E92E759AEE0C}" destId="{856307B1-7511-45A4-9ED7-35CE09053266}" srcOrd="0" destOrd="0" presId="urn:microsoft.com/office/officeart/2005/8/layout/orgChart1"/>
    <dgm:cxn modelId="{9EFB01AA-5833-424E-BD51-16C6371D691C}" type="presParOf" srcId="{856307B1-7511-45A4-9ED7-35CE09053266}" destId="{F7488677-91A1-46EB-B923-A31F2BDD00D4}" srcOrd="0" destOrd="0" presId="urn:microsoft.com/office/officeart/2005/8/layout/orgChart1"/>
    <dgm:cxn modelId="{524B955B-E0F2-4205-9039-3E1FF05696E2}" type="presParOf" srcId="{856307B1-7511-45A4-9ED7-35CE09053266}" destId="{E62EC5E3-492E-40C4-BD0F-0014FEB6202F}" srcOrd="1" destOrd="0" presId="urn:microsoft.com/office/officeart/2005/8/layout/orgChart1"/>
    <dgm:cxn modelId="{6C9AA67D-379A-43E5-B280-9403810B7E56}" type="presParOf" srcId="{B09110B1-AC13-4955-995C-E92E759AEE0C}" destId="{FB2BA556-F12E-4813-BDE3-F3DB5AAF6C65}" srcOrd="1" destOrd="0" presId="urn:microsoft.com/office/officeart/2005/8/layout/orgChart1"/>
    <dgm:cxn modelId="{A5C57DFE-3ACF-4981-B5F0-B96865AA426C}" type="presParOf" srcId="{FB2BA556-F12E-4813-BDE3-F3DB5AAF6C65}" destId="{AA86FF55-490E-4A91-93EF-0B4697B8ED64}" srcOrd="0" destOrd="0" presId="urn:microsoft.com/office/officeart/2005/8/layout/orgChart1"/>
    <dgm:cxn modelId="{03F1F695-C5CF-44B2-A676-52327D4B8F6C}" type="presParOf" srcId="{FB2BA556-F12E-4813-BDE3-F3DB5AAF6C65}" destId="{D1263022-EE70-409D-9B03-BC3FC15622D3}" srcOrd="1" destOrd="0" presId="urn:microsoft.com/office/officeart/2005/8/layout/orgChart1"/>
    <dgm:cxn modelId="{4CB43586-C5CA-46AD-8408-5E54AFCA6708}" type="presParOf" srcId="{D1263022-EE70-409D-9B03-BC3FC15622D3}" destId="{7329F38F-A2BA-4608-A5BE-C918EE2F604F}" srcOrd="0" destOrd="0" presId="urn:microsoft.com/office/officeart/2005/8/layout/orgChart1"/>
    <dgm:cxn modelId="{4738A994-5A38-47B9-88AB-56B2B7100BE8}" type="presParOf" srcId="{7329F38F-A2BA-4608-A5BE-C918EE2F604F}" destId="{3E65214C-6760-4E91-A607-B3B3AD811614}" srcOrd="0" destOrd="0" presId="urn:microsoft.com/office/officeart/2005/8/layout/orgChart1"/>
    <dgm:cxn modelId="{FB553C97-DB39-4F21-BA32-8430A23779D2}" type="presParOf" srcId="{7329F38F-A2BA-4608-A5BE-C918EE2F604F}" destId="{E19E5BA0-DE38-472E-8C37-E7B73A3B6E4F}" srcOrd="1" destOrd="0" presId="urn:microsoft.com/office/officeart/2005/8/layout/orgChart1"/>
    <dgm:cxn modelId="{BA69EAB0-FE6C-4247-8908-E7355D3C4BE5}" type="presParOf" srcId="{D1263022-EE70-409D-9B03-BC3FC15622D3}" destId="{BC7A0A1E-7F0B-4B29-8D97-0612ACCD1505}" srcOrd="1" destOrd="0" presId="urn:microsoft.com/office/officeart/2005/8/layout/orgChart1"/>
    <dgm:cxn modelId="{54062F3A-9D2D-4CF4-90D4-5A40CA7F943C}" type="presParOf" srcId="{D1263022-EE70-409D-9B03-BC3FC15622D3}" destId="{C5FB01BC-E373-4E31-8588-418399375334}" srcOrd="2" destOrd="0" presId="urn:microsoft.com/office/officeart/2005/8/layout/orgChart1"/>
    <dgm:cxn modelId="{725C1677-488C-4E41-A5AF-65634737F790}" type="presParOf" srcId="{FB2BA556-F12E-4813-BDE3-F3DB5AAF6C65}" destId="{B3FC7CE7-DA7E-4C63-9B32-5508E95888D9}" srcOrd="2" destOrd="0" presId="urn:microsoft.com/office/officeart/2005/8/layout/orgChart1"/>
    <dgm:cxn modelId="{C2416AF1-A009-4578-9AC9-C75A3FEB3EB8}" type="presParOf" srcId="{FB2BA556-F12E-4813-BDE3-F3DB5AAF6C65}" destId="{2D403EBB-A8E4-46D4-8FE4-8E5E6529FCFB}" srcOrd="3" destOrd="0" presId="urn:microsoft.com/office/officeart/2005/8/layout/orgChart1"/>
    <dgm:cxn modelId="{E89F4523-421F-4E44-8F5C-8889900F06C2}" type="presParOf" srcId="{2D403EBB-A8E4-46D4-8FE4-8E5E6529FCFB}" destId="{4653452D-A41B-46B3-BED4-6B2C90D666D1}" srcOrd="0" destOrd="0" presId="urn:microsoft.com/office/officeart/2005/8/layout/orgChart1"/>
    <dgm:cxn modelId="{2C406572-47A2-4F9B-A230-C7C5A033D883}" type="presParOf" srcId="{4653452D-A41B-46B3-BED4-6B2C90D666D1}" destId="{1EE81629-A7AF-42B2-A9D3-A7CCAA281661}" srcOrd="0" destOrd="0" presId="urn:microsoft.com/office/officeart/2005/8/layout/orgChart1"/>
    <dgm:cxn modelId="{807D5617-0EC0-4BE8-8C09-A86A6E80ED59}" type="presParOf" srcId="{4653452D-A41B-46B3-BED4-6B2C90D666D1}" destId="{48907943-B903-401F-8192-A77E2ED72BB7}" srcOrd="1" destOrd="0" presId="urn:microsoft.com/office/officeart/2005/8/layout/orgChart1"/>
    <dgm:cxn modelId="{7E60EE02-0D24-41B6-A5CC-059382C5B83F}" type="presParOf" srcId="{2D403EBB-A8E4-46D4-8FE4-8E5E6529FCFB}" destId="{0AD54EE3-E9A9-476B-848A-F789B8C9A31F}" srcOrd="1" destOrd="0" presId="urn:microsoft.com/office/officeart/2005/8/layout/orgChart1"/>
    <dgm:cxn modelId="{883E1CCA-9F3D-47FB-A669-E14835AF7DAB}" type="presParOf" srcId="{2D403EBB-A8E4-46D4-8FE4-8E5E6529FCFB}" destId="{2CA9AA5F-FF1A-4C85-BCF0-5902F3D8F33E}" srcOrd="2" destOrd="0" presId="urn:microsoft.com/office/officeart/2005/8/layout/orgChart1"/>
    <dgm:cxn modelId="{1D484457-3999-427A-9AC8-D624FDFA759A}" type="presParOf" srcId="{FB2BA556-F12E-4813-BDE3-F3DB5AAF6C65}" destId="{84256545-64BA-41AA-B089-8405E6A65F75}" srcOrd="4" destOrd="0" presId="urn:microsoft.com/office/officeart/2005/8/layout/orgChart1"/>
    <dgm:cxn modelId="{5A509B17-F853-4E30-9DC4-56A8ECFD591B}" type="presParOf" srcId="{FB2BA556-F12E-4813-BDE3-F3DB5AAF6C65}" destId="{671134CB-D845-4FDC-82AC-A83F14C51CC8}" srcOrd="5" destOrd="0" presId="urn:microsoft.com/office/officeart/2005/8/layout/orgChart1"/>
    <dgm:cxn modelId="{4ED280D7-377A-460E-8316-38878B6A1409}" type="presParOf" srcId="{671134CB-D845-4FDC-82AC-A83F14C51CC8}" destId="{F94E7681-B794-4499-B091-68DE77893D21}" srcOrd="0" destOrd="0" presId="urn:microsoft.com/office/officeart/2005/8/layout/orgChart1"/>
    <dgm:cxn modelId="{E20A8B07-36C8-4BB7-A919-48A72BE36D67}" type="presParOf" srcId="{F94E7681-B794-4499-B091-68DE77893D21}" destId="{7EB14CBE-A1DD-4757-91F8-B19C71FF5DD4}" srcOrd="0" destOrd="0" presId="urn:microsoft.com/office/officeart/2005/8/layout/orgChart1"/>
    <dgm:cxn modelId="{35299776-4025-4867-A327-33E5876E1500}" type="presParOf" srcId="{F94E7681-B794-4499-B091-68DE77893D21}" destId="{2F6A45DB-B417-4A4B-8ADB-483041B2EDEC}" srcOrd="1" destOrd="0" presId="urn:microsoft.com/office/officeart/2005/8/layout/orgChart1"/>
    <dgm:cxn modelId="{5E39E461-97E2-4483-95D1-EEA0A3B5E3C9}" type="presParOf" srcId="{671134CB-D845-4FDC-82AC-A83F14C51CC8}" destId="{CBB916D6-EA85-461E-8127-7738243B2246}" srcOrd="1" destOrd="0" presId="urn:microsoft.com/office/officeart/2005/8/layout/orgChart1"/>
    <dgm:cxn modelId="{F06A37F0-FFA2-4CAA-A8ED-F827288ACB72}" type="presParOf" srcId="{671134CB-D845-4FDC-82AC-A83F14C51CC8}" destId="{C932B1CA-4ECC-449B-9539-6CC5DDD49D39}" srcOrd="2" destOrd="0" presId="urn:microsoft.com/office/officeart/2005/8/layout/orgChart1"/>
    <dgm:cxn modelId="{08353761-A989-462D-B015-A746D83780B6}" type="presParOf" srcId="{B09110B1-AC13-4955-995C-E92E759AEE0C}" destId="{C8FA76E7-4B63-472F-8094-2776602BDC2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56545-64BA-41AA-B089-8405E6A65F75}">
      <dsp:nvSpPr>
        <dsp:cNvPr id="0" name=""/>
        <dsp:cNvSpPr/>
      </dsp:nvSpPr>
      <dsp:spPr>
        <a:xfrm>
          <a:off x="2819400" y="1046102"/>
          <a:ext cx="1994746" cy="346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097"/>
              </a:lnTo>
              <a:lnTo>
                <a:pt x="1994746" y="173097"/>
              </a:lnTo>
              <a:lnTo>
                <a:pt x="1994746" y="34619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C7CE7-DA7E-4C63-9B32-5508E95888D9}">
      <dsp:nvSpPr>
        <dsp:cNvPr id="0" name=""/>
        <dsp:cNvSpPr/>
      </dsp:nvSpPr>
      <dsp:spPr>
        <a:xfrm>
          <a:off x="2773679" y="1046102"/>
          <a:ext cx="91440" cy="3461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619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6FF55-490E-4A91-93EF-0B4697B8ED64}">
      <dsp:nvSpPr>
        <dsp:cNvPr id="0" name=""/>
        <dsp:cNvSpPr/>
      </dsp:nvSpPr>
      <dsp:spPr>
        <a:xfrm>
          <a:off x="824653" y="1046102"/>
          <a:ext cx="1994746" cy="346195"/>
        </a:xfrm>
        <a:custGeom>
          <a:avLst/>
          <a:gdLst/>
          <a:ahLst/>
          <a:cxnLst/>
          <a:rect l="0" t="0" r="0" b="0"/>
          <a:pathLst>
            <a:path>
              <a:moveTo>
                <a:pt x="1994746" y="0"/>
              </a:moveTo>
              <a:lnTo>
                <a:pt x="1994746" y="173097"/>
              </a:lnTo>
              <a:lnTo>
                <a:pt x="0" y="173097"/>
              </a:lnTo>
              <a:lnTo>
                <a:pt x="0" y="34619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8677-91A1-46EB-B923-A31F2BDD00D4}">
      <dsp:nvSpPr>
        <dsp:cNvPr id="0" name=""/>
        <dsp:cNvSpPr/>
      </dsp:nvSpPr>
      <dsp:spPr>
        <a:xfrm>
          <a:off x="1995124" y="221826"/>
          <a:ext cx="1648550" cy="82427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CEO</a:t>
          </a:r>
        </a:p>
      </dsp:txBody>
      <dsp:txXfrm>
        <a:off x="1995124" y="221826"/>
        <a:ext cx="1648550" cy="824275"/>
      </dsp:txXfrm>
    </dsp:sp>
    <dsp:sp modelId="{3E65214C-6760-4E91-A607-B3B3AD811614}">
      <dsp:nvSpPr>
        <dsp:cNvPr id="0" name=""/>
        <dsp:cNvSpPr/>
      </dsp:nvSpPr>
      <dsp:spPr>
        <a:xfrm>
          <a:off x="378" y="1392297"/>
          <a:ext cx="1648550" cy="82427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Tech Design </a:t>
          </a:r>
        </a:p>
      </dsp:txBody>
      <dsp:txXfrm>
        <a:off x="378" y="1392297"/>
        <a:ext cx="1648550" cy="824275"/>
      </dsp:txXfrm>
    </dsp:sp>
    <dsp:sp modelId="{1EE81629-A7AF-42B2-A9D3-A7CCAA281661}">
      <dsp:nvSpPr>
        <dsp:cNvPr id="0" name=""/>
        <dsp:cNvSpPr/>
      </dsp:nvSpPr>
      <dsp:spPr>
        <a:xfrm>
          <a:off x="1995124" y="1392297"/>
          <a:ext cx="1648550" cy="82427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Market Research </a:t>
          </a:r>
        </a:p>
      </dsp:txBody>
      <dsp:txXfrm>
        <a:off x="1995124" y="1392297"/>
        <a:ext cx="1648550" cy="824275"/>
      </dsp:txXfrm>
    </dsp:sp>
    <dsp:sp modelId="{7EB14CBE-A1DD-4757-91F8-B19C71FF5DD4}">
      <dsp:nvSpPr>
        <dsp:cNvPr id="0" name=""/>
        <dsp:cNvSpPr/>
      </dsp:nvSpPr>
      <dsp:spPr>
        <a:xfrm>
          <a:off x="3989870" y="1392297"/>
          <a:ext cx="1648550" cy="82427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Operations </a:t>
          </a:r>
        </a:p>
      </dsp:txBody>
      <dsp:txXfrm>
        <a:off x="3989870" y="1392297"/>
        <a:ext cx="1648550" cy="824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56545-64BA-41AA-B089-8405E6A65F75}">
      <dsp:nvSpPr>
        <dsp:cNvPr id="0" name=""/>
        <dsp:cNvSpPr/>
      </dsp:nvSpPr>
      <dsp:spPr>
        <a:xfrm>
          <a:off x="2705100" y="787286"/>
          <a:ext cx="1903889" cy="330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13"/>
              </a:lnTo>
              <a:lnTo>
                <a:pt x="1903889" y="165213"/>
              </a:lnTo>
              <a:lnTo>
                <a:pt x="1903889" y="33042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C7CE7-DA7E-4C63-9B32-5508E95888D9}">
      <dsp:nvSpPr>
        <dsp:cNvPr id="0" name=""/>
        <dsp:cNvSpPr/>
      </dsp:nvSpPr>
      <dsp:spPr>
        <a:xfrm>
          <a:off x="2659380" y="787286"/>
          <a:ext cx="91440" cy="3304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42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6FF55-490E-4A91-93EF-0B4697B8ED64}">
      <dsp:nvSpPr>
        <dsp:cNvPr id="0" name=""/>
        <dsp:cNvSpPr/>
      </dsp:nvSpPr>
      <dsp:spPr>
        <a:xfrm>
          <a:off x="801210" y="787286"/>
          <a:ext cx="1903889" cy="330427"/>
        </a:xfrm>
        <a:custGeom>
          <a:avLst/>
          <a:gdLst/>
          <a:ahLst/>
          <a:cxnLst/>
          <a:rect l="0" t="0" r="0" b="0"/>
          <a:pathLst>
            <a:path>
              <a:moveTo>
                <a:pt x="1903889" y="0"/>
              </a:moveTo>
              <a:lnTo>
                <a:pt x="1903889" y="165213"/>
              </a:lnTo>
              <a:lnTo>
                <a:pt x="0" y="165213"/>
              </a:lnTo>
              <a:lnTo>
                <a:pt x="0" y="33042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8677-91A1-46EB-B923-A31F2BDD00D4}">
      <dsp:nvSpPr>
        <dsp:cNvPr id="0" name=""/>
        <dsp:cNvSpPr/>
      </dsp:nvSpPr>
      <dsp:spPr>
        <a:xfrm>
          <a:off x="1918368" y="555"/>
          <a:ext cx="1573462" cy="78673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CEO (You)</a:t>
          </a:r>
        </a:p>
      </dsp:txBody>
      <dsp:txXfrm>
        <a:off x="1918368" y="555"/>
        <a:ext cx="1573462" cy="786731"/>
      </dsp:txXfrm>
    </dsp:sp>
    <dsp:sp modelId="{3E65214C-6760-4E91-A607-B3B3AD811614}">
      <dsp:nvSpPr>
        <dsp:cNvPr id="0" name=""/>
        <dsp:cNvSpPr/>
      </dsp:nvSpPr>
      <dsp:spPr>
        <a:xfrm>
          <a:off x="14479" y="1117713"/>
          <a:ext cx="1573462" cy="78673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Tech Design (You)</a:t>
          </a:r>
        </a:p>
      </dsp:txBody>
      <dsp:txXfrm>
        <a:off x="14479" y="1117713"/>
        <a:ext cx="1573462" cy="786731"/>
      </dsp:txXfrm>
    </dsp:sp>
    <dsp:sp modelId="{1EE81629-A7AF-42B2-A9D3-A7CCAA281661}">
      <dsp:nvSpPr>
        <dsp:cNvPr id="0" name=""/>
        <dsp:cNvSpPr/>
      </dsp:nvSpPr>
      <dsp:spPr>
        <a:xfrm>
          <a:off x="1918368" y="1117713"/>
          <a:ext cx="1573462" cy="78673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Market Research (You)</a:t>
          </a:r>
        </a:p>
      </dsp:txBody>
      <dsp:txXfrm>
        <a:off x="1918368" y="1117713"/>
        <a:ext cx="1573462" cy="786731"/>
      </dsp:txXfrm>
    </dsp:sp>
    <dsp:sp modelId="{7EB14CBE-A1DD-4757-91F8-B19C71FF5DD4}">
      <dsp:nvSpPr>
        <dsp:cNvPr id="0" name=""/>
        <dsp:cNvSpPr/>
      </dsp:nvSpPr>
      <dsp:spPr>
        <a:xfrm>
          <a:off x="3822258" y="1117713"/>
          <a:ext cx="1573462" cy="78673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Operations (You)</a:t>
          </a:r>
        </a:p>
      </dsp:txBody>
      <dsp:txXfrm>
        <a:off x="3822258" y="1117713"/>
        <a:ext cx="1573462" cy="786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36995-A62E-954F-A954-34E4F017806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E502-4AA4-8C49-92BE-3DC18B7E8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6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43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83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1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5E502-4AA4-8C49-92BE-3DC18B7E8AF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5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</a:t>
            </a:r>
            <a:r>
              <a:rPr lang="en-US" baseline="0" dirty="0"/>
              <a:t>  4 founders, all owned 25%.  Two were very active, did most of the work after the first 3 months. Only got them down to 1% equity when they didn’t want to pay their share of the legal fees for restructuring and investment agreements.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90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9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13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9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4B5E7-59BF-4E36-8393-56D2138B13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5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0711" y="6356350"/>
            <a:ext cx="640268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03922" cy="365125"/>
          </a:xfrm>
        </p:spPr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79A375-B267-404C-964F-EC94B9B2F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0711" y="365125"/>
            <a:ext cx="8690578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94183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7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EFC8-D072-3A4A-872E-C56B4F00720C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7F4F-6AB1-8D4B-A4FC-BE90D0D9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4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9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.upenn.edu/clinic/entrepreneurship/startupkit/founders-agreement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kit@cs.cmu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binsights.com/research/startup-failure-reasons-top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itting, black, white, food&#10;&#10;Description automatically generated">
            <a:extLst>
              <a:ext uri="{FF2B5EF4-FFF2-40B4-BE49-F238E27FC236}">
                <a16:creationId xmlns:a16="http://schemas.microsoft.com/office/drawing/2014/main" id="{9B8371F7-5681-564E-8C12-602E52238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91" y="5299664"/>
            <a:ext cx="54864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1206" y="2247786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Building a Successful Team</a:t>
            </a:r>
            <a:b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	</a:t>
            </a:r>
            <a:endParaRPr lang="en-US" sz="4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921E98-BF92-A345-BBFB-AA1D8F92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745" y="5094094"/>
            <a:ext cx="1226921" cy="13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7550-0F86-9044-BBC0-ECD867ED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747" y="410368"/>
            <a:ext cx="8842514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Good founders disagree agreeably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DAF5-A16C-C247-9D26-5BA526D2D97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14061" y="1870471"/>
            <a:ext cx="9839739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It is OK to have some big/complex disagreements</a:t>
            </a:r>
          </a:p>
          <a:p>
            <a:pPr lvl="1"/>
            <a:r>
              <a:rPr lang="en-US" dirty="0"/>
              <a:t>In fact, it is guaranteed that this will happen</a:t>
            </a:r>
          </a:p>
          <a:p>
            <a:pPr lvl="1"/>
            <a:endParaRPr lang="en-US" dirty="0"/>
          </a:p>
          <a:p>
            <a:r>
              <a:rPr lang="en-US" dirty="0"/>
              <a:t>Can you and your partner have productive disagreements?</a:t>
            </a:r>
          </a:p>
          <a:p>
            <a:pPr lvl="1"/>
            <a:r>
              <a:rPr lang="en-US" dirty="0"/>
              <a:t>Did these turn nasty/personal?</a:t>
            </a:r>
          </a:p>
          <a:p>
            <a:pPr lvl="1"/>
            <a:r>
              <a:rPr lang="en-US" dirty="0"/>
              <a:t>Did you gain respect (or, at least, appreciation) of each other?</a:t>
            </a:r>
          </a:p>
          <a:p>
            <a:pPr lvl="1"/>
            <a:r>
              <a:rPr lang="en-US" dirty="0"/>
              <a:t>Do you still hang out afterward?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40D44-0189-9E4D-AC17-630BE726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33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D2B-B589-6E47-B6B7-5194B459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113" y="410367"/>
            <a:ext cx="7388087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Friends, partners, or both?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9009-0CFD-974E-97F2-FF704B706F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76400" y="1870471"/>
            <a:ext cx="9336157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Do friends make good partners?</a:t>
            </a:r>
          </a:p>
          <a:p>
            <a:pPr lvl="1"/>
            <a:endParaRPr lang="en-US" dirty="0"/>
          </a:p>
          <a:p>
            <a:r>
              <a:rPr lang="en-US" dirty="0"/>
              <a:t>Can you be friends with your partners?</a:t>
            </a:r>
          </a:p>
          <a:p>
            <a:pPr lvl="1"/>
            <a:r>
              <a:rPr lang="en-US" dirty="0"/>
              <a:t>Should you be?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C914F-1E97-FB48-B329-86BD3333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854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228600"/>
            <a:ext cx="6934200" cy="811212"/>
          </a:xfrm>
        </p:spPr>
        <p:txBody>
          <a:bodyPr/>
          <a:lstStyle/>
          <a:p>
            <a:r>
              <a:rPr lang="en-US" sz="3400" b="1" dirty="0">
                <a:solidFill>
                  <a:srgbClr val="C00000"/>
                </a:solidFill>
              </a:rPr>
              <a:t>		</a:t>
            </a:r>
            <a:r>
              <a:rPr lang="en-US" b="1" dirty="0">
                <a:solidFill>
                  <a:srgbClr val="C00000"/>
                </a:solidFill>
              </a:rPr>
              <a:t>Suggestions</a:t>
            </a:r>
            <a:endParaRPr lang="en-US" b="1" dirty="0">
              <a:solidFill>
                <a:srgbClr val="006C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029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b="1" dirty="0"/>
              <a:t>A sound Founder’s Agreement early on addresses these problems.</a:t>
            </a:r>
          </a:p>
          <a:p>
            <a:r>
              <a:rPr lang="en-US" dirty="0"/>
              <a:t>Specifies ownership, how to separate, vesting</a:t>
            </a:r>
          </a:p>
          <a:p>
            <a:pPr lvl="1"/>
            <a:r>
              <a:rPr lang="en-US" dirty="0"/>
              <a:t>Similar to a prenuptial agreement.  Absolutely necessary.</a:t>
            </a:r>
          </a:p>
          <a:p>
            <a:r>
              <a:rPr lang="en-US" dirty="0"/>
              <a:t>When would you put an agreement in place?</a:t>
            </a:r>
          </a:p>
          <a:p>
            <a:pPr lvl="1"/>
            <a:r>
              <a:rPr lang="en-US" dirty="0"/>
              <a:t>What are the problems with timing of doing this (early or late)?</a:t>
            </a:r>
          </a:p>
          <a:p>
            <a:r>
              <a:rPr lang="en-US" dirty="0"/>
              <a:t>Details beyond the scope of this talk</a:t>
            </a:r>
          </a:p>
          <a:p>
            <a:pPr lvl="1"/>
            <a:r>
              <a:rPr lang="en-US" dirty="0"/>
              <a:t>Lot’s of good resources, use experts (attorneys) when executing</a:t>
            </a:r>
          </a:p>
          <a:p>
            <a:r>
              <a:rPr lang="en-US" dirty="0"/>
              <a:t>Example from U Penn law school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pPr>
              <a:buNone/>
            </a:pPr>
            <a:r>
              <a:rPr lang="en-US" sz="3200" b="1" dirty="0"/>
              <a:t>Absent that: Discussions in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A4B43-21E3-E840-B11B-BD259A84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7815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B852-9046-734E-854F-A72C1539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748" y="399359"/>
            <a:ext cx="8544339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Founders vs. Early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D12B-F03F-4E47-BA8B-6FBE489D77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91748" y="2262600"/>
            <a:ext cx="9462052" cy="4351338"/>
          </a:xfrm>
        </p:spPr>
        <p:txBody>
          <a:bodyPr/>
          <a:lstStyle/>
          <a:p>
            <a:r>
              <a:rPr lang="en-US" dirty="0"/>
              <a:t>Founders “own” the business </a:t>
            </a:r>
          </a:p>
          <a:p>
            <a:pPr lvl="1"/>
            <a:r>
              <a:rPr lang="en-US" dirty="0"/>
              <a:t>Employees earn options (right to purchase, years from now) </a:t>
            </a:r>
          </a:p>
          <a:p>
            <a:r>
              <a:rPr lang="en-US" dirty="0"/>
              <a:t>Founders make all the big decisions </a:t>
            </a:r>
          </a:p>
          <a:p>
            <a:pPr lvl="1"/>
            <a:r>
              <a:rPr lang="en-US" dirty="0"/>
              <a:t>Early employees observe/suggest, but don’t decide </a:t>
            </a:r>
          </a:p>
          <a:p>
            <a:r>
              <a:rPr lang="en-US" dirty="0"/>
              <a:t>Early employees get larger options than later employees  </a:t>
            </a:r>
          </a:p>
          <a:p>
            <a:pPr lvl="1"/>
            <a:r>
              <a:rPr lang="en-US" dirty="0"/>
              <a:t>More risk means more reward potential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592B7-CE85-E74C-9452-C2084BDD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43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A0CB-E5D1-CB47-AA32-7CC2A83B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017" y="500062"/>
            <a:ext cx="664596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Employee …..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C52D-F491-AB4C-8F92-BBEF1DEA98E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71261" y="20050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does it matter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Many laws apply to employees but not other types of workers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W2 with payroll tax withholding and reporting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Workman’s Compensation insurance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ERISA/Benefits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Employment Discrimination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Labor Laws </a:t>
            </a:r>
          </a:p>
          <a:p>
            <a:pPr marL="274638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Treatment of worker may change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393A1-650B-E04A-A1AE-B8837D21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939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5838-6B77-214A-81E2-7D9A3098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		</a:t>
            </a:r>
            <a:r>
              <a:rPr lang="en-US" b="1" dirty="0">
                <a:solidFill>
                  <a:srgbClr val="C00000"/>
                </a:solidFill>
              </a:rPr>
              <a:t>Start with Contractors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B225-4444-4447-ABD2-97D9A9BA29A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76400" y="1690688"/>
            <a:ext cx="101909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Not an employee</a:t>
            </a:r>
          </a:p>
          <a:p>
            <a:r>
              <a:rPr lang="en-US" dirty="0"/>
              <a:t>Hired to do specific job(s)</a:t>
            </a:r>
          </a:p>
          <a:p>
            <a:r>
              <a:rPr lang="en-US" dirty="0"/>
              <a:t>Invoices you for work performed or according to deliverables/set schedule</a:t>
            </a:r>
          </a:p>
          <a:p>
            <a:r>
              <a:rPr lang="en-US" dirty="0"/>
              <a:t>Still need NDA, non-compete, assignment of IP</a:t>
            </a:r>
          </a:p>
          <a:p>
            <a:r>
              <a:rPr lang="en-US" dirty="0"/>
              <a:t>Issue 1099 at end of year</a:t>
            </a:r>
          </a:p>
          <a:p>
            <a:pPr marL="0" indent="0">
              <a:buNone/>
            </a:pPr>
            <a:r>
              <a:rPr lang="en-US" b="1" dirty="0"/>
              <a:t>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Avoids payroll and social security expense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Hiring/firing is much easier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E7312-843B-5642-96EC-FF4C6AF3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1084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720FA-ECAA-E74A-A5FC-A14FD261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6885B4-D52C-D848-A221-4EFB997E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790" y="2766218"/>
            <a:ext cx="8690578" cy="1325563"/>
          </a:xfrm>
        </p:spPr>
        <p:txBody>
          <a:bodyPr/>
          <a:lstStyle/>
          <a:p>
            <a:pPr algn="ctr"/>
            <a:r>
              <a:rPr lang="en-US" dirty="0"/>
              <a:t>Boards vs Service Providers vs Advisors</a:t>
            </a:r>
          </a:p>
        </p:txBody>
      </p:sp>
    </p:spTree>
    <p:extLst>
      <p:ext uri="{BB962C8B-B14F-4D97-AF65-F5344CB8AC3E}">
        <p14:creationId xmlns:p14="http://schemas.microsoft.com/office/powerpoint/2010/main" val="129339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140" y="383655"/>
            <a:ext cx="898166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Advisors vs Advisory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913" y="1857115"/>
            <a:ext cx="10515600" cy="4351338"/>
          </a:xfrm>
        </p:spPr>
        <p:txBody>
          <a:bodyPr/>
          <a:lstStyle/>
          <a:p>
            <a:r>
              <a:rPr lang="en-US" dirty="0"/>
              <a:t>Advisors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Volunteers who give you advice on an as-needed basis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fiduciary responsibility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Diverse background – legal, PR, domain, financial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Not paid – think of them as mentors/coaches/experts</a:t>
            </a:r>
          </a:p>
          <a:p>
            <a:r>
              <a:rPr lang="en-US" dirty="0"/>
              <a:t>Advisory Team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Volunteers who give advice on a regular basis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give investors confidence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May get equity but generally under 1% and vests over time</a:t>
            </a:r>
          </a:p>
          <a:p>
            <a:pPr lvl="1"/>
            <a:r>
              <a:rPr lang="en-US" dirty="0"/>
              <a:t>No fiduciary responsibility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7E42E-BB33-434D-8DDF-63CBEA2D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90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752" y="437321"/>
            <a:ext cx="9667909" cy="58323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Keeping Advisors Informed and Engaged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752" y="1524000"/>
            <a:ext cx="8503920" cy="4876800"/>
          </a:xfrm>
        </p:spPr>
        <p:txBody>
          <a:bodyPr/>
          <a:lstStyle/>
          <a:p>
            <a:r>
              <a:rPr lang="en-US" dirty="0"/>
              <a:t>One-on-one meetings (time-consuming but best for sensitive or complicated issues)</a:t>
            </a:r>
          </a:p>
          <a:p>
            <a:r>
              <a:rPr lang="en-US" dirty="0"/>
              <a:t>Periodic Advisor meetings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Requires more organization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Helps to avoid ‘mentor whiplash’</a:t>
            </a:r>
          </a:p>
          <a:p>
            <a:r>
              <a:rPr lang="en-US" dirty="0"/>
              <a:t>Email Updates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Every two-four weeks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Include other founders and employees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3-4 bullet points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Can include an ”ask”</a:t>
            </a:r>
          </a:p>
          <a:p>
            <a:r>
              <a:rPr lang="en-US" dirty="0"/>
              <a:t>”Managing” your advisors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C77D9-C7F6-8149-B8DF-06E48D94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275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183" y="345246"/>
            <a:ext cx="77724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Board of Directors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26" y="1527048"/>
            <a:ext cx="8842375" cy="4949952"/>
          </a:xfrm>
        </p:spPr>
        <p:txBody>
          <a:bodyPr/>
          <a:lstStyle/>
          <a:p>
            <a:r>
              <a:rPr lang="en-US" dirty="0"/>
              <a:t>Boards</a:t>
            </a:r>
          </a:p>
          <a:p>
            <a:pPr lvl="1"/>
            <a:r>
              <a:rPr lang="en-US" sz="2700" dirty="0"/>
              <a:t>Fiduciary responsibility (e.g. legal)</a:t>
            </a:r>
          </a:p>
          <a:p>
            <a:pPr lvl="1"/>
            <a:r>
              <a:rPr lang="en-US" sz="2700" dirty="0"/>
              <a:t>Obligated to do what is best for the </a:t>
            </a:r>
            <a:r>
              <a:rPr lang="en-US" sz="2700" u="sng" dirty="0"/>
              <a:t>company and shareholders</a:t>
            </a:r>
          </a:p>
          <a:p>
            <a:pPr lvl="1"/>
            <a:r>
              <a:rPr lang="en-US" sz="2700" dirty="0"/>
              <a:t>Keep it small</a:t>
            </a:r>
          </a:p>
          <a:p>
            <a:r>
              <a:rPr lang="en-US" dirty="0"/>
              <a:t>Board responsibilities</a:t>
            </a:r>
          </a:p>
          <a:p>
            <a:pPr lvl="1"/>
            <a:r>
              <a:rPr lang="en-US" sz="2700" dirty="0"/>
              <a:t>Hire and fire the CEO</a:t>
            </a:r>
          </a:p>
          <a:p>
            <a:pPr lvl="1"/>
            <a:r>
              <a:rPr lang="en-US" sz="2700" dirty="0"/>
              <a:t>Approve strategic direction</a:t>
            </a:r>
          </a:p>
          <a:p>
            <a:pPr lvl="1"/>
            <a:r>
              <a:rPr lang="en-US" sz="2700" dirty="0"/>
              <a:t>Assess benefits and risks of the company’s activities</a:t>
            </a:r>
          </a:p>
          <a:p>
            <a:pPr lvl="1"/>
            <a:r>
              <a:rPr lang="en-US" sz="2700" dirty="0"/>
              <a:t>Help with raising funds</a:t>
            </a:r>
          </a:p>
          <a:p>
            <a:pPr lvl="1"/>
            <a:endParaRPr lang="en-US" u="sng" dirty="0">
              <a:solidFill>
                <a:schemeClr val="tx1"/>
              </a:solidFill>
            </a:endParaRPr>
          </a:p>
          <a:p>
            <a:pPr lvl="1"/>
            <a:endParaRPr lang="en-US" u="sng" dirty="0">
              <a:solidFill>
                <a:schemeClr val="tx1"/>
              </a:solidFill>
            </a:endParaRPr>
          </a:p>
          <a:p>
            <a:pPr lvl="1"/>
            <a:endParaRPr lang="en-US" u="sng" dirty="0">
              <a:solidFill>
                <a:schemeClr val="tx1"/>
              </a:solidFill>
            </a:endParaRPr>
          </a:p>
          <a:p>
            <a:pPr lvl="1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E9124-8466-314E-9519-FFD0CA20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380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FCD2-94E5-3046-9873-328CB29C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47E1-C83C-5846-977A-F4A86DD3C45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		Fly solo or as a co-founder?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8C5EE-B61F-EA47-B30E-A08D0314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295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408" y="320675"/>
            <a:ext cx="621858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Service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46238"/>
            <a:ext cx="10515600" cy="4351338"/>
          </a:xfrm>
        </p:spPr>
        <p:txBody>
          <a:bodyPr/>
          <a:lstStyle/>
          <a:p>
            <a:r>
              <a:rPr lang="en-US" dirty="0"/>
              <a:t>Accountants, attorneys, etc. are NOT employees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And generally should not be board members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Attorneys formally incorporate the company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Also provide boiler-plate docs, patent/IP work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Remember: they work for the company, not you</a:t>
            </a:r>
          </a:p>
          <a:p>
            <a:pPr lvl="2"/>
            <a:r>
              <a:rPr lang="en-US" dirty="0"/>
              <a:t>You will eventually need a personal attorney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Payroll is almost always outsourced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1BC70-071E-CB48-86E9-233923AE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895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32605"/>
            <a:ext cx="8153400" cy="17145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Where to Find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752600"/>
            <a:ext cx="8763000" cy="5105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/>
              <a:t>Customer Discovery Interviews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CONNECTS - (check the Bulletin)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Other CMU events – (check the Bulletin)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Events on campus – (check the Bulletin)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Want ads - (check the Bulletin)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Events off campus  - Hack-a-Thons, </a:t>
            </a:r>
            <a:r>
              <a:rPr lang="en-US" b="1" dirty="0" err="1"/>
              <a:t>TiE</a:t>
            </a:r>
            <a:r>
              <a:rPr lang="en-US" b="1" dirty="0"/>
              <a:t>, IW/AL/ALG coffee hours and events, Startup Job Fair (paying positions), etc.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CMU classes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6C55A-86B0-7C4C-BB36-BBF53B7E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172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7543800" cy="8874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Where to Find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47" y="1772653"/>
            <a:ext cx="8763000" cy="5105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/>
              <a:t>Handshake (CMU and Pitt)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Classmates and Friends 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Entrepreneur clubs 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Startup Job Fair (Spring – paying positions only)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Other universities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Faculty, TAs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Network, network,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8915F-E6A0-5240-9767-E1F29446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481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60" y="762000"/>
            <a:ext cx="4099340" cy="5499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28134"/>
            <a:ext cx="4114800" cy="5536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9AC51-DF36-3F44-867E-0DE025C8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3594C-51A5-4C45-A946-FC84FF4FD38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111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251791"/>
            <a:ext cx="6934200" cy="88741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038600"/>
          </a:xfrm>
        </p:spPr>
        <p:txBody>
          <a:bodyPr/>
          <a:lstStyle/>
          <a:p>
            <a:pPr marL="365760">
              <a:buNone/>
            </a:pPr>
            <a:r>
              <a:rPr lang="en-US" sz="3200" b="1" i="1" dirty="0"/>
              <a:t>“I am talking with other students about joining my team to work on my business idea.”  </a:t>
            </a:r>
          </a:p>
          <a:p>
            <a:pPr marL="365760">
              <a:buNone/>
            </a:pPr>
            <a:r>
              <a:rPr lang="en-US" sz="3200" b="1" i="1" dirty="0"/>
              <a:t>“Should I get them to sign a  Non-Disclosure Agreement (NDA)? </a:t>
            </a:r>
          </a:p>
          <a:p>
            <a:pPr marL="365760">
              <a:buNone/>
            </a:pPr>
            <a:r>
              <a:rPr lang="en-US" sz="3200" b="1" i="1" dirty="0"/>
              <a:t>  A Non-Compete?”</a:t>
            </a:r>
          </a:p>
          <a:p>
            <a:pPr>
              <a:buNone/>
            </a:pPr>
            <a:endParaRPr lang="en-US" sz="32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23752-1F83-3748-9F1F-44EE7C3B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0048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81807"/>
            <a:ext cx="4724400" cy="96361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038600"/>
          </a:xfrm>
        </p:spPr>
        <p:txBody>
          <a:bodyPr/>
          <a:lstStyle/>
          <a:p>
            <a:pPr>
              <a:buNone/>
            </a:pPr>
            <a:r>
              <a:rPr lang="en-US" sz="3200" b="1" dirty="0"/>
              <a:t>No. NDAs and non-competes are not necessary at this stage.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/>
              <a:t>Need to learn how to describe your idea without giving away ‘the secret sauce’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/>
              <a:t>Ability to execute on the idea is far more important than the idea itself.</a:t>
            </a:r>
          </a:p>
          <a:p>
            <a:pPr>
              <a:buNone/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6693C-51B5-EA45-9F05-F80ABDA7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1898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722" y="452438"/>
            <a:ext cx="6934200" cy="103981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8229600" cy="4038600"/>
          </a:xfrm>
        </p:spPr>
        <p:txBody>
          <a:bodyPr/>
          <a:lstStyle/>
          <a:p>
            <a:pPr marL="365760">
              <a:buNone/>
            </a:pPr>
            <a:r>
              <a:rPr lang="en-US" sz="3200" b="1" i="1" dirty="0"/>
              <a:t>“I found someone who is interested in my idea and willing to help.” </a:t>
            </a:r>
          </a:p>
          <a:p>
            <a:pPr marL="365760">
              <a:buNone/>
            </a:pPr>
            <a:endParaRPr lang="en-US" sz="3200" b="1" i="1" dirty="0"/>
          </a:p>
          <a:p>
            <a:pPr marL="365760">
              <a:buNone/>
            </a:pPr>
            <a:r>
              <a:rPr lang="en-US" sz="3200" b="1" i="1" dirty="0"/>
              <a:t>“How do I know if she is a good fit?</a:t>
            </a:r>
          </a:p>
          <a:p>
            <a:pPr marL="365760">
              <a:buNone/>
            </a:pPr>
            <a:r>
              <a:rPr lang="en-US" sz="3200" b="1" i="1" dirty="0"/>
              <a:t>What do I look for?" </a:t>
            </a:r>
          </a:p>
          <a:p>
            <a:pPr>
              <a:buNone/>
            </a:pPr>
            <a:endParaRPr lang="en-US" sz="32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E4648-C253-954E-81BF-3E023FDD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0440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816" y="365125"/>
            <a:ext cx="789498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267" y="1752600"/>
            <a:ext cx="8610600" cy="5105400"/>
          </a:xfrm>
        </p:spPr>
        <p:txBody>
          <a:bodyPr/>
          <a:lstStyle/>
          <a:p>
            <a:pPr marL="223837" indent="0" algn="ctr">
              <a:buNone/>
            </a:pPr>
            <a:r>
              <a:rPr lang="en-US" sz="4000" b="1" dirty="0"/>
              <a:t>“Date before you marry”</a:t>
            </a:r>
          </a:p>
          <a:p>
            <a:pPr>
              <a:buFont typeface="Wingdings" charset="2"/>
              <a:buChar char="Ø"/>
            </a:pPr>
            <a:endParaRPr lang="en-US" sz="3200" b="1" dirty="0"/>
          </a:p>
          <a:p>
            <a:pPr>
              <a:buFont typeface="Wingdings" charset="2"/>
              <a:buChar char="Ø"/>
            </a:pPr>
            <a:r>
              <a:rPr lang="en-US" sz="3200" b="1" dirty="0"/>
              <a:t>Pick a project that needs to be done</a:t>
            </a:r>
          </a:p>
          <a:p>
            <a:pPr>
              <a:buFont typeface="Wingdings" charset="2"/>
              <a:buChar char="Ø"/>
            </a:pPr>
            <a:r>
              <a:rPr lang="en-US" sz="3200" b="1" dirty="0"/>
              <a:t>Agree on the time frame and deliverables</a:t>
            </a:r>
          </a:p>
          <a:p>
            <a:pPr marL="223837" indent="0" algn="ctr">
              <a:buNone/>
            </a:pPr>
            <a:endParaRPr lang="en-US" sz="3600" b="1" dirty="0"/>
          </a:p>
          <a:p>
            <a:pPr marL="223837" indent="0" algn="ctr">
              <a:buNone/>
            </a:pPr>
            <a:r>
              <a:rPr lang="en-US" sz="3600" b="1" dirty="0"/>
              <a:t>“How did that work out?”</a:t>
            </a:r>
          </a:p>
          <a:p>
            <a:pPr marL="534988" lvl="1" indent="0" algn="ctr">
              <a:buNone/>
            </a:pPr>
            <a:endParaRPr lang="en-US" sz="3600" b="1" dirty="0">
              <a:solidFill>
                <a:srgbClr val="006C31"/>
              </a:solidFill>
            </a:endParaRPr>
          </a:p>
          <a:p>
            <a:pPr marL="534988" lvl="1" indent="0" algn="ctr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F540E-C9A8-9942-9642-B308425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3468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935" y="320675"/>
            <a:ext cx="727213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913" y="1862207"/>
            <a:ext cx="10515600" cy="4351338"/>
          </a:xfrm>
        </p:spPr>
        <p:txBody>
          <a:bodyPr/>
          <a:lstStyle/>
          <a:p>
            <a:pPr marL="223837" indent="0">
              <a:buNone/>
            </a:pPr>
            <a:r>
              <a:rPr lang="en-US" sz="3600" b="1" i="1" dirty="0"/>
              <a:t>“I met someone who may be a good fit and wants to know if becoming a co-founder is possible. ”</a:t>
            </a:r>
          </a:p>
          <a:p>
            <a:pPr marL="223837" indent="0">
              <a:buNone/>
            </a:pPr>
            <a:endParaRPr lang="en-US" sz="3600" b="1" i="1" dirty="0"/>
          </a:p>
          <a:p>
            <a:pPr marL="223837" indent="0">
              <a:buNone/>
            </a:pPr>
            <a:r>
              <a:rPr lang="en-US" sz="3600" b="1" i="1" dirty="0"/>
              <a:t>“What should I do/say before I decide to invite this person to join my venture?”</a:t>
            </a:r>
          </a:p>
          <a:p>
            <a:pPr marL="223837" indent="0">
              <a:buNone/>
            </a:pP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CCE69-44B3-DA4C-ACFC-327B2EE7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5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			</a:t>
            </a:r>
            <a:r>
              <a:rPr lang="en-US" sz="4800" b="1" dirty="0">
                <a:solidFill>
                  <a:srgbClr val="A50021"/>
                </a:solidFill>
              </a:rPr>
              <a:t>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447800"/>
            <a:ext cx="9200092" cy="5257800"/>
          </a:xfrm>
        </p:spPr>
        <p:txBody>
          <a:bodyPr/>
          <a:lstStyle/>
          <a:p>
            <a:pPr marL="223837" indent="0" algn="ctr">
              <a:buNone/>
            </a:pPr>
            <a:r>
              <a:rPr lang="en-US" sz="4000" b="1" dirty="0"/>
              <a:t>“Date before you marry” still applies</a:t>
            </a:r>
          </a:p>
          <a:p>
            <a:pPr marL="223837" indent="0">
              <a:buNone/>
            </a:pPr>
            <a:endParaRPr lang="en-US" sz="3200" b="1" dirty="0"/>
          </a:p>
          <a:p>
            <a:pPr marL="223837" indent="0">
              <a:buNone/>
            </a:pPr>
            <a:r>
              <a:rPr lang="en-US" sz="3200" b="1" dirty="0"/>
              <a:t>“</a:t>
            </a:r>
            <a:r>
              <a:rPr lang="en-US" sz="3200" b="1" i="1" dirty="0"/>
              <a:t>Co-founder status may be available for the right fit. Lets work together for awhile</a:t>
            </a:r>
            <a:r>
              <a:rPr lang="en-US" sz="3200" b="1" dirty="0"/>
              <a:t>”</a:t>
            </a:r>
          </a:p>
          <a:p>
            <a:pPr>
              <a:buFont typeface="Wingdings" charset="2"/>
              <a:buChar char="Ø"/>
            </a:pPr>
            <a:r>
              <a:rPr lang="en-US" sz="3200" b="1" dirty="0"/>
              <a:t>Pick a project that needs to be done</a:t>
            </a:r>
          </a:p>
          <a:p>
            <a:pPr>
              <a:buFont typeface="Wingdings" charset="2"/>
              <a:buChar char="Ø"/>
            </a:pPr>
            <a:r>
              <a:rPr lang="en-US" sz="3200" b="1" dirty="0"/>
              <a:t>Agree on the time frame and deliverables</a:t>
            </a:r>
          </a:p>
          <a:p>
            <a:pPr marL="223837" indent="0" algn="ctr">
              <a:buNone/>
            </a:pPr>
            <a:r>
              <a:rPr lang="en-US" sz="3600" b="1" dirty="0"/>
              <a:t>“How did that work out?”</a:t>
            </a:r>
          </a:p>
          <a:p>
            <a:pPr marL="534988" lvl="1" indent="0" algn="ctr">
              <a:buNone/>
            </a:pPr>
            <a:endParaRPr lang="en-US" sz="3600" b="1" dirty="0">
              <a:solidFill>
                <a:srgbClr val="660066"/>
              </a:solidFill>
            </a:endParaRPr>
          </a:p>
          <a:p>
            <a:pPr marL="534988" lvl="1" indent="0" algn="ctr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26B4B-107E-C149-86C7-4696B70C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266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38907"/>
            <a:ext cx="7543800" cy="1039812"/>
          </a:xfrm>
        </p:spPr>
        <p:txBody>
          <a:bodyPr/>
          <a:lstStyle/>
          <a:p>
            <a:r>
              <a:rPr lang="en-US" b="1" u="sng" dirty="0">
                <a:solidFill>
                  <a:srgbClr val="C00000"/>
                </a:solidFill>
              </a:rPr>
              <a:t>Do</a:t>
            </a:r>
            <a:r>
              <a:rPr lang="en-US" b="1" dirty="0">
                <a:solidFill>
                  <a:srgbClr val="C00000"/>
                </a:solidFill>
              </a:rPr>
              <a:t> Form a Team</a:t>
            </a:r>
            <a:endParaRPr lang="en-US" b="1" dirty="0">
              <a:solidFill>
                <a:srgbClr val="006C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458200" cy="4267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3200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3200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3200" b="1" dirty="0">
              <a:solidFill>
                <a:srgbClr val="C00000"/>
              </a:solidFill>
            </a:endParaRPr>
          </a:p>
          <a:p>
            <a:pPr marL="223837" indent="0">
              <a:buNone/>
            </a:pP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23837" indent="0">
              <a:buNone/>
            </a:pPr>
            <a:endParaRPr lang="en-US" sz="3200" b="1" dirty="0">
              <a:solidFill>
                <a:srgbClr val="008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048000" y="2362200"/>
          <a:ext cx="56388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41C9A-36E8-1F41-AC6C-FAE20EED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3158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852" y="470452"/>
            <a:ext cx="4899991" cy="88741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Handling Equity</a:t>
            </a:r>
            <a:endParaRPr lang="en-US" b="1" dirty="0">
              <a:solidFill>
                <a:srgbClr val="006C3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767197-A1C6-E740-84E1-441AF2522103}"/>
              </a:ext>
            </a:extLst>
          </p:cNvPr>
          <p:cNvSpPr txBox="1">
            <a:spLocks/>
          </p:cNvSpPr>
          <p:nvPr/>
        </p:nvSpPr>
        <p:spPr bwMode="auto">
          <a:xfrm>
            <a:off x="1752600" y="1752600"/>
            <a:ext cx="861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547688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800" b="1" dirty="0"/>
              <a:t>Equity does not have to be equally divided.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Investors like having a decision maker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</a:rPr>
              <a:t>OK to retain controlling interest if you are the initiator and prime driver.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Important to have equity ‘earned’ over time or by milestones  (called ‘vesting’)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“Founders Pie” CONNECTS (Workshop Archives) and Olympus’ website (Entrepreneurial Resources)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/>
              <a:t>Careful about giving equity to ‘one-timers’ or short termers</a:t>
            </a:r>
          </a:p>
          <a:p>
            <a:pPr>
              <a:buFont typeface="Wingdings 2" charset="2"/>
              <a:buNone/>
            </a:pP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8B30F-7A8E-9648-9D2F-CE990448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3963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522" y="833438"/>
            <a:ext cx="6934200" cy="963612"/>
          </a:xfrm>
        </p:spPr>
        <p:txBody>
          <a:bodyPr/>
          <a:lstStyle/>
          <a:p>
            <a:r>
              <a:rPr lang="en-US" sz="4800" b="1" dirty="0">
                <a:solidFill>
                  <a:srgbClr val="A50021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038600"/>
          </a:xfrm>
        </p:spPr>
        <p:txBody>
          <a:bodyPr/>
          <a:lstStyle/>
          <a:p>
            <a:pPr>
              <a:buNone/>
            </a:pPr>
            <a:r>
              <a:rPr lang="en-US" sz="3600" b="1" i="1" dirty="0"/>
              <a:t>“I want to bring other students onto the team but not all are bringing equal contributions (and I have no funding).”</a:t>
            </a:r>
          </a:p>
          <a:p>
            <a:pPr>
              <a:buNone/>
            </a:pPr>
            <a:r>
              <a:rPr lang="en-US" sz="3600" b="1" i="1" dirty="0"/>
              <a:t>“What are my choices to offer them?" </a:t>
            </a:r>
          </a:p>
          <a:p>
            <a:pPr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0DC4E-E572-6746-A93C-3A1D52FE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641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97DC-6A78-F046-9369-31F90663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826" y="410368"/>
            <a:ext cx="64770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A50021"/>
                </a:solidFill>
              </a:rPr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F387F-047B-6241-87D5-3665AAC69F9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51991" y="2187574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en-US" sz="3200" b="1" dirty="0">
                <a:solidFill>
                  <a:srgbClr val="C00000"/>
                </a:solidFill>
              </a:rPr>
              <a:t>Choices: 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Equity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Cash: Immediate or deferred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Experience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Academic Credit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/>
              <a:t>References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ED4BD-1605-8A4A-A5F6-67A2F038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0641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74" y="481807"/>
            <a:ext cx="6934200" cy="963612"/>
          </a:xfrm>
        </p:spPr>
        <p:txBody>
          <a:bodyPr/>
          <a:lstStyle/>
          <a:p>
            <a:r>
              <a:rPr lang="en-US" sz="4800" b="1" dirty="0">
                <a:solidFill>
                  <a:srgbClr val="A50021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038600"/>
          </a:xfrm>
        </p:spPr>
        <p:txBody>
          <a:bodyPr/>
          <a:lstStyle/>
          <a:p>
            <a:pPr>
              <a:buNone/>
            </a:pPr>
            <a:r>
              <a:rPr lang="en-US" sz="3200" b="1" i="1" dirty="0"/>
              <a:t>“We want to bring others on to the team, but not as founders.” </a:t>
            </a:r>
          </a:p>
          <a:p>
            <a:pPr>
              <a:buNone/>
            </a:pPr>
            <a:r>
              <a:rPr lang="en-US" sz="3200" b="1" i="1" dirty="0"/>
              <a:t>“I want some volunteers to be interns over the summer and have some candidates.”</a:t>
            </a:r>
          </a:p>
          <a:p>
            <a:pPr>
              <a:buNone/>
            </a:pPr>
            <a:r>
              <a:rPr lang="en-US" sz="3200" b="1" i="1" dirty="0"/>
              <a:t>	“Do we need them to sign anything?”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FAABB-42E6-BA4B-9CD2-0F77B6E2B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6399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148" y="367507"/>
            <a:ext cx="7176052" cy="88741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Suggestions</a:t>
            </a:r>
            <a:endParaRPr lang="en-US" b="1" dirty="0">
              <a:solidFill>
                <a:srgbClr val="006C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752600"/>
            <a:ext cx="8763000" cy="4495800"/>
          </a:xfrm>
        </p:spPr>
        <p:txBody>
          <a:bodyPr/>
          <a:lstStyle/>
          <a:p>
            <a:pPr>
              <a:buNone/>
            </a:pPr>
            <a:r>
              <a:rPr lang="en-US" sz="3200" b="1" dirty="0"/>
              <a:t>Yes.  They need to sign an agreement: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IP Assignment: What they produce is owned by you or the company and can be transferred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Non-disclosure (can’t tell other companies or competitors what you are doing)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Non-compete (they can’t use what they’ve learned to set up or work for a competing business). </a:t>
            </a:r>
          </a:p>
          <a:p>
            <a:pPr marL="0" indent="0">
              <a:buNone/>
            </a:pPr>
            <a:r>
              <a:rPr lang="en-US" b="1" dirty="0"/>
              <a:t>(Olympus has some templates you can use).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C73BA-42F8-2746-9009-25A29DB7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0105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		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66912"/>
            <a:ext cx="9475304" cy="4572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b="1" dirty="0"/>
              <a:t>F-1 visa students: May be best to apply for CPT if available for your curriculum and/or apply for OPT after graduation. </a:t>
            </a:r>
            <a:r>
              <a:rPr lang="en-US" b="1" dirty="0">
                <a:solidFill>
                  <a:srgbClr val="C00000"/>
                </a:solidFill>
              </a:rPr>
              <a:t>See OIE!!!!</a:t>
            </a:r>
          </a:p>
          <a:p>
            <a:pPr>
              <a:buFont typeface="Arial"/>
              <a:buChar char="•"/>
            </a:pPr>
            <a:r>
              <a:rPr lang="en-US" b="1" dirty="0"/>
              <a:t> Note: F-1 students generally cannot be paid. </a:t>
            </a:r>
          </a:p>
          <a:p>
            <a:pPr marL="223837" indent="0">
              <a:buNone/>
            </a:pPr>
            <a:endParaRPr lang="en-US" b="1" dirty="0"/>
          </a:p>
          <a:p>
            <a:pPr marL="223837" indent="0">
              <a:buNone/>
            </a:pPr>
            <a:r>
              <a:rPr lang="en-US" b="1" dirty="0"/>
              <a:t>Come to the Spring ‘Start Smarts’ (Dates TBD): </a:t>
            </a:r>
          </a:p>
          <a:p>
            <a:pPr marL="223837" indent="0">
              <a:buNone/>
            </a:pPr>
            <a:r>
              <a:rPr lang="en-US" b="1" dirty="0"/>
              <a:t>	“Starting  a Business on an F-1 Student Visa” </a:t>
            </a:r>
          </a:p>
          <a:p>
            <a:pPr marL="223837" indent="0">
              <a:buNone/>
            </a:pPr>
            <a:r>
              <a:rPr lang="en-US" b="1" dirty="0"/>
              <a:t>	“Hiring and Firing”</a:t>
            </a:r>
          </a:p>
          <a:p>
            <a:pPr marL="223837" indent="0">
              <a:buNone/>
            </a:pPr>
            <a:r>
              <a:rPr lang="en-US" b="1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39181-BFBB-994E-A95E-3883423B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298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BF1A-9FA0-0C41-908E-ED8A622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A2F84-3EE6-034B-B927-AF371A3FA55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Growing Beyond Founders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5357E-BE7B-124F-9E44-489E9EED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063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9EE9-7E25-D248-9DCF-9B94BA72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		Unpaid Interns/Trainees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BBF1B-C60F-7249-A705-9BA880A29B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25626" y="1527048"/>
            <a:ext cx="8689975" cy="48832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Six criteria must be met per DOL (WHD): </a:t>
            </a:r>
          </a:p>
          <a:p>
            <a:pPr marL="0" indent="0">
              <a:buNone/>
            </a:pPr>
            <a:r>
              <a:rPr lang="en-US" dirty="0"/>
              <a:t> 1. </a:t>
            </a:r>
            <a:r>
              <a:rPr lang="en-US" sz="2300" dirty="0"/>
              <a:t>Activities similar to training in an educational setting (but may include operation of employer facilities) </a:t>
            </a:r>
          </a:p>
          <a:p>
            <a:pPr marL="0" indent="0">
              <a:buNone/>
            </a:pPr>
            <a:r>
              <a:rPr lang="en-US" sz="2300" dirty="0"/>
              <a:t>2. Experience is </a:t>
            </a:r>
            <a:r>
              <a:rPr lang="en-US" sz="2300" u="sng" dirty="0"/>
              <a:t>for the benefit of the intern </a:t>
            </a:r>
          </a:p>
          <a:p>
            <a:pPr marL="0" indent="0">
              <a:buNone/>
            </a:pPr>
            <a:r>
              <a:rPr lang="en-US" sz="2300" dirty="0"/>
              <a:t>3. Intern/Trainee </a:t>
            </a:r>
            <a:r>
              <a:rPr lang="en-US" sz="2300" u="sng" dirty="0"/>
              <a:t>does not displace regular employees</a:t>
            </a:r>
            <a:r>
              <a:rPr lang="en-US" sz="2300" dirty="0"/>
              <a:t>, but works under close supervision of existing staff </a:t>
            </a:r>
          </a:p>
          <a:p>
            <a:pPr marL="0" indent="0">
              <a:buNone/>
            </a:pPr>
            <a:r>
              <a:rPr lang="en-US" sz="2300" dirty="0"/>
              <a:t>4. </a:t>
            </a:r>
            <a:r>
              <a:rPr lang="en-US" sz="2300" u="sng" dirty="0"/>
              <a:t>Employer derives no immediate advantage from work </a:t>
            </a:r>
            <a:r>
              <a:rPr lang="en-US" sz="2300" dirty="0"/>
              <a:t>of intern/trainee (and occasionally operations actually may be impeded)</a:t>
            </a:r>
          </a:p>
          <a:p>
            <a:pPr marL="0" indent="0">
              <a:buNone/>
            </a:pPr>
            <a:r>
              <a:rPr lang="en-US" sz="2300" dirty="0"/>
              <a:t>5. Intern/Trainee not necessarily entitled to job at conclusion of internship/training</a:t>
            </a:r>
          </a:p>
          <a:p>
            <a:pPr marL="0" indent="0">
              <a:buNone/>
            </a:pPr>
            <a:r>
              <a:rPr lang="en-US" sz="2300" dirty="0"/>
              <a:t>6. Understanding that position is unpaid.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21809-A8F4-564B-A30D-5E946193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2635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D6F1-2E2A-6A4F-A342-2BFB3031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	Hiring mistakes are very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2E3A0-07D0-3447-A543-EC381BA39E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76400" y="1690688"/>
            <a:ext cx="10515600" cy="4351338"/>
          </a:xfrm>
        </p:spPr>
        <p:txBody>
          <a:bodyPr/>
          <a:lstStyle/>
          <a:p>
            <a:r>
              <a:rPr lang="en-US" dirty="0"/>
              <a:t>Takes a large amount of time to get it right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Mistakes take a toll on staff, $, timeline.  Be picky!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Get rid of bad employees quickly, learn from your mistakes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Use your network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Referrals are often the best candidates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Understand candidate’s motivation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Get rich vs change the world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95300-6E03-3D49-B8A5-17E8ED7C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271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DB79-3884-2441-80FA-7AA80DBE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		Hiring Levels and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F3E4-0D23-6E4E-B4DE-5C037F2CE3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94183" y="1749495"/>
            <a:ext cx="10515600" cy="4351338"/>
          </a:xfrm>
        </p:spPr>
        <p:txBody>
          <a:bodyPr/>
          <a:lstStyle/>
          <a:p>
            <a:r>
              <a:rPr lang="en-US" dirty="0"/>
              <a:t>Hiring speed is important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Too fast: you lay people off, get a bad reputation, run out of cash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Too slow: you burn people out, risk company’s growth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Company’s needs will change over time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Ideally, hire people who can change/grow with the company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CFBAC-2A23-3645-9816-C2224AB8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427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070" y="228600"/>
            <a:ext cx="8458200" cy="887412"/>
          </a:xfrm>
        </p:spPr>
        <p:txBody>
          <a:bodyPr/>
          <a:lstStyle/>
          <a:p>
            <a:r>
              <a:rPr lang="en-US" b="1" u="sng" dirty="0">
                <a:solidFill>
                  <a:srgbClr val="C00000"/>
                </a:solidFill>
              </a:rPr>
              <a:t>Do</a:t>
            </a:r>
            <a:r>
              <a:rPr lang="en-US" b="1" dirty="0">
                <a:solidFill>
                  <a:srgbClr val="C00000"/>
                </a:solidFill>
              </a:rPr>
              <a:t> Form a Team</a:t>
            </a:r>
            <a:endParaRPr lang="en-US" b="1" dirty="0">
              <a:solidFill>
                <a:srgbClr val="006C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612" y="1600200"/>
            <a:ext cx="86868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Too much for one person to do</a:t>
            </a:r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Investors prefer teams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Need various expertise</a:t>
            </a:r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Helps keep momentum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3048000" y="2362200"/>
          <a:ext cx="54102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2368A-0226-544C-B2B7-3DE82E13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4796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303B-6FF9-6340-B178-0E30C761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		</a:t>
            </a:r>
            <a:r>
              <a:rPr lang="en-US" b="1" dirty="0">
                <a:solidFill>
                  <a:srgbClr val="C00000"/>
                </a:solidFill>
              </a:rPr>
              <a:t>Onboarding of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227F5-1FDD-7B47-963C-B37001F7D5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76400" y="1753535"/>
            <a:ext cx="8839199" cy="5104465"/>
          </a:xfrm>
        </p:spPr>
        <p:txBody>
          <a:bodyPr/>
          <a:lstStyle/>
          <a:p>
            <a:r>
              <a:rPr lang="en-US" b="1" dirty="0"/>
              <a:t>Founders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Agreement in place (Founders Agreement, Bylaws or Operating Agreement)</a:t>
            </a:r>
          </a:p>
          <a:p>
            <a:r>
              <a:rPr lang="en-US" b="1" dirty="0"/>
              <a:t>All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NDA and invention assignment agreements in place</a:t>
            </a:r>
          </a:p>
          <a:p>
            <a:r>
              <a:rPr lang="en-US" b="1" dirty="0"/>
              <a:t>Visas</a:t>
            </a:r>
            <a:r>
              <a:rPr lang="en-US" dirty="0"/>
              <a:t>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Think carefully about time/cost/legal entanglements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Consult attorney and/or CMU’s Office of Intl Education (OIE)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Founders generally not eligible for H-1Bs</a:t>
            </a:r>
          </a:p>
          <a:p>
            <a:pPr marL="274638" lvl="1" indent="0" algn="ctr">
              <a:buNone/>
            </a:pPr>
            <a:r>
              <a:rPr lang="en-US" b="1" dirty="0"/>
              <a:t>Attend Spring </a:t>
            </a:r>
            <a:r>
              <a:rPr lang="en-US" b="1" i="1" dirty="0"/>
              <a:t>Starting a Business with an F-1 visa</a:t>
            </a:r>
          </a:p>
          <a:p>
            <a:pPr marL="274638" lvl="1" indent="0" algn="ctr">
              <a:buNone/>
            </a:pPr>
            <a:r>
              <a:rPr lang="en-US" b="1" i="1" dirty="0"/>
              <a:t>Office Hours with Immigration Attorneys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B7660-161B-8346-BAA2-DAB02367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4131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11" y="365125"/>
            <a:ext cx="869057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BB000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Questions?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0711" y="1680070"/>
            <a:ext cx="8690578" cy="425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 Needham</a:t>
            </a:r>
          </a:p>
          <a:p>
            <a:pPr marL="0" indent="0" algn="ctr">
              <a:buNone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kit@cs.cmu.edu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750711" y="1402080"/>
            <a:ext cx="467294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itting, black, white, food&#10;&#10;Description automatically generated">
            <a:extLst>
              <a:ext uri="{FF2B5EF4-FFF2-40B4-BE49-F238E27FC236}">
                <a16:creationId xmlns:a16="http://schemas.microsoft.com/office/drawing/2014/main" id="{A9EC44BC-39CC-3D47-ABAC-BF1EF65FC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11" y="5295456"/>
            <a:ext cx="5486400" cy="9144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E55CDF-D936-974D-A9DC-32893927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745" y="5094094"/>
            <a:ext cx="1226921" cy="13255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19A89A-E15A-9040-8C8E-93B4C5DF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35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6012-04CC-CB41-B743-D159400E3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099A6-465D-B046-9498-32AF5DFED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85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79833-984A-AC4B-ACDA-C2051221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4E4FE-E543-CF40-98C4-B7AEDF2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84A54-237A-C747-BD5E-5B5C249A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73" y="566468"/>
            <a:ext cx="7512626" cy="5993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64964-107D-E74B-B81C-C9E1850F115B}"/>
              </a:ext>
            </a:extLst>
          </p:cNvPr>
          <p:cNvSpPr txBox="1"/>
          <p:nvPr/>
        </p:nvSpPr>
        <p:spPr>
          <a:xfrm>
            <a:off x="10441289" y="2396836"/>
            <a:ext cx="122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Founders Institute</a:t>
            </a:r>
          </a:p>
        </p:txBody>
      </p:sp>
    </p:spTree>
    <p:extLst>
      <p:ext uri="{BB962C8B-B14F-4D97-AF65-F5344CB8AC3E}">
        <p14:creationId xmlns:p14="http://schemas.microsoft.com/office/powerpoint/2010/main" val="3735126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itting, black, white, food&#10;&#10;Description automatically generated">
            <a:extLst>
              <a:ext uri="{FF2B5EF4-FFF2-40B4-BE49-F238E27FC236}">
                <a16:creationId xmlns:a16="http://schemas.microsoft.com/office/drawing/2014/main" id="{9B8371F7-5681-564E-8C12-602E52238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14" y="5299663"/>
            <a:ext cx="54864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2414" y="125046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 you for attending!</a:t>
            </a:r>
            <a:br>
              <a:rPr lang="en-US" sz="4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en-US" sz="4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921E98-BF92-A345-BBFB-AA1D8F92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745" y="5094094"/>
            <a:ext cx="1226921" cy="13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9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9BF7-F72E-664E-BB28-1577B81F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122" y="320675"/>
            <a:ext cx="5559287" cy="1325563"/>
          </a:xfrm>
        </p:spPr>
        <p:txBody>
          <a:bodyPr/>
          <a:lstStyle/>
          <a:p>
            <a:r>
              <a:rPr lang="en-US" b="1" u="sng" dirty="0">
                <a:solidFill>
                  <a:srgbClr val="C00000"/>
                </a:solidFill>
              </a:rPr>
              <a:t>Do</a:t>
            </a:r>
            <a:r>
              <a:rPr lang="en-US" b="1" dirty="0">
                <a:solidFill>
                  <a:srgbClr val="C00000"/>
                </a:solidFill>
              </a:rPr>
              <a:t> Form a Team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5248-73AF-EB48-843C-CF7CC2E27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314" y="1646238"/>
            <a:ext cx="105156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60% of successful startups have 2-3 founders</a:t>
            </a:r>
          </a:p>
          <a:p>
            <a:r>
              <a:rPr lang="en-US" dirty="0"/>
              <a:t>Raise more money</a:t>
            </a:r>
          </a:p>
          <a:p>
            <a:pPr lvl="1"/>
            <a:r>
              <a:rPr lang="en-US" dirty="0"/>
              <a:t>30% more investment in early years</a:t>
            </a:r>
          </a:p>
          <a:p>
            <a:r>
              <a:rPr lang="en-US" dirty="0"/>
              <a:t>Faster customer growth</a:t>
            </a:r>
          </a:p>
          <a:p>
            <a:pPr lvl="1"/>
            <a:r>
              <a:rPr lang="en-US" dirty="0"/>
              <a:t>3x faster growth vs single founder ventures</a:t>
            </a:r>
          </a:p>
          <a:p>
            <a:r>
              <a:rPr lang="en-US" dirty="0"/>
              <a:t>Better odds of success</a:t>
            </a:r>
          </a:p>
          <a:p>
            <a:pPr lvl="1"/>
            <a:r>
              <a:rPr lang="en-US" dirty="0"/>
              <a:t>More knowledge</a:t>
            </a:r>
          </a:p>
          <a:p>
            <a:r>
              <a:rPr lang="en-US" dirty="0"/>
              <a:t>Better experience</a:t>
            </a:r>
          </a:p>
          <a:p>
            <a:pPr lvl="1"/>
            <a:r>
              <a:rPr lang="en-US" dirty="0"/>
              <a:t>Share effort, stress, …</a:t>
            </a:r>
          </a:p>
          <a:p>
            <a:r>
              <a:rPr lang="en-US" dirty="0"/>
              <a:t>Challenges of shared decision making</a:t>
            </a:r>
          </a:p>
          <a:p>
            <a:pPr lvl="1"/>
            <a:r>
              <a:rPr lang="en-US" dirty="0"/>
              <a:t>Choose wisely!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3E02-9EB2-994E-A64A-FE83D83A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7F4F-6AB1-8D4B-A4FC-BE90D0D9BE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7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		Who is part of your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47850"/>
            <a:ext cx="9435548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Co-founders</a:t>
            </a:r>
          </a:p>
          <a:p>
            <a:r>
              <a:rPr lang="en-US" dirty="0"/>
              <a:t>Contractors vs Employees vs Interns </a:t>
            </a:r>
          </a:p>
          <a:p>
            <a:r>
              <a:rPr lang="en-US" dirty="0"/>
              <a:t>Advisors</a:t>
            </a:r>
          </a:p>
          <a:p>
            <a:r>
              <a:rPr lang="en-US" dirty="0"/>
              <a:t>Board of Directors </a:t>
            </a:r>
          </a:p>
          <a:p>
            <a:r>
              <a:rPr lang="en-US" dirty="0"/>
              <a:t>Service Providers/Partners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FFE0D-5DA9-5A49-8903-6767D3B0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989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0909-F36E-584D-B3CF-E7D27A65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48479"/>
            <a:ext cx="8839200" cy="758825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Founder responsibilities broad and deep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8822-207D-5B40-AD4D-D04BB76D17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76400" y="1686477"/>
            <a:ext cx="10515600" cy="4351338"/>
          </a:xfrm>
        </p:spPr>
        <p:txBody>
          <a:bodyPr/>
          <a:lstStyle/>
          <a:p>
            <a:r>
              <a:rPr lang="en-US" dirty="0"/>
              <a:t>Product roadmap and development</a:t>
            </a:r>
          </a:p>
          <a:p>
            <a:r>
              <a:rPr lang="en-US" dirty="0"/>
              <a:t>Business development</a:t>
            </a:r>
          </a:p>
          <a:p>
            <a:r>
              <a:rPr lang="en-US" dirty="0"/>
              <a:t>Sales and marketing</a:t>
            </a:r>
          </a:p>
          <a:p>
            <a:r>
              <a:rPr lang="en-US" dirty="0"/>
              <a:t>HR, company culture</a:t>
            </a:r>
          </a:p>
          <a:p>
            <a:r>
              <a:rPr lang="en-US" dirty="0"/>
              <a:t>Raising and managing cash</a:t>
            </a:r>
          </a:p>
          <a:p>
            <a:r>
              <a:rPr lang="en-US" dirty="0"/>
              <a:t>Lead extraordinary amount of change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EC43D-8626-744B-8591-7F80556E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0485-2217-AF42-94A9-48A5334FFD3D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055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711" y="365125"/>
            <a:ext cx="8690578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Top 5 Reasons Startups Fail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750711" y="1402080"/>
            <a:ext cx="5093434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90D560-0CA4-5543-B6C5-E153C20D2E9F}"/>
              </a:ext>
            </a:extLst>
          </p:cNvPr>
          <p:cNvSpPr txBox="1"/>
          <p:nvPr/>
        </p:nvSpPr>
        <p:spPr>
          <a:xfrm>
            <a:off x="1750711" y="6187073"/>
            <a:ext cx="6481261" cy="338554"/>
          </a:xfrm>
          <a:prstGeom prst="rect">
            <a:avLst/>
          </a:prstGeom>
          <a:noFill/>
          <a:ln>
            <a:solidFill>
              <a:srgbClr val="F5F0E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https://www.cbinsights.com/research/startup-failure-reasons-top/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C1C0D-4F45-5D46-AC7D-DBF12AEB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711" y="1402080"/>
            <a:ext cx="7710449" cy="45867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F4417-3D3E-AE42-95F1-852DE102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8</a:t>
            </a:fld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36CFA2E-7362-5F41-B673-6B21BBB4039F}"/>
              </a:ext>
            </a:extLst>
          </p:cNvPr>
          <p:cNvSpPr/>
          <p:nvPr/>
        </p:nvSpPr>
        <p:spPr>
          <a:xfrm rot="4068322">
            <a:off x="8252522" y="3077427"/>
            <a:ext cx="716154" cy="892098"/>
          </a:xfrm>
          <a:prstGeom prst="downArrow">
            <a:avLst/>
          </a:prstGeom>
          <a:solidFill>
            <a:srgbClr val="B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5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145B-4E77-0A44-A7C0-8A50CBC2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409" y="410368"/>
            <a:ext cx="8603974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Key Criteria You should Consider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31743-11D5-E443-9D46-5AF4E3B4C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913" y="173593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Skills</a:t>
            </a:r>
          </a:p>
          <a:p>
            <a:pPr lvl="1"/>
            <a:r>
              <a:rPr lang="en-US" dirty="0"/>
              <a:t>Tech, business, people, etc.</a:t>
            </a:r>
          </a:p>
          <a:p>
            <a:r>
              <a:rPr lang="en-US" dirty="0"/>
              <a:t>Networks</a:t>
            </a:r>
          </a:p>
          <a:p>
            <a:pPr lvl="1"/>
            <a:r>
              <a:rPr lang="en-US" dirty="0"/>
              <a:t>Distinct networks allow you to draw on wide range of expertise, introductions</a:t>
            </a:r>
          </a:p>
          <a:p>
            <a:r>
              <a:rPr lang="en-US" dirty="0"/>
              <a:t>Personal</a:t>
            </a:r>
          </a:p>
          <a:p>
            <a:pPr lvl="1"/>
            <a:r>
              <a:rPr lang="en-US" dirty="0"/>
              <a:t>Values/ethics</a:t>
            </a:r>
          </a:p>
          <a:p>
            <a:pPr lvl="1"/>
            <a:r>
              <a:rPr lang="en-US" dirty="0"/>
              <a:t>Personal goals</a:t>
            </a:r>
          </a:p>
          <a:p>
            <a:r>
              <a:rPr lang="en-US" dirty="0"/>
              <a:t>Company</a:t>
            </a:r>
          </a:p>
          <a:p>
            <a:pPr lvl="1"/>
            <a:r>
              <a:rPr lang="en-US" dirty="0"/>
              <a:t>What should the company be?</a:t>
            </a:r>
          </a:p>
          <a:p>
            <a:pPr lvl="1"/>
            <a:r>
              <a:rPr lang="en-US" dirty="0"/>
              <a:t>Product vision</a:t>
            </a:r>
          </a:p>
          <a:p>
            <a:pPr lvl="1"/>
            <a:r>
              <a:rPr lang="en-US" dirty="0"/>
              <a:t>Criteria for success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A1BBF-771A-0F4B-B86C-9D5DE0B3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7F4F-6AB1-8D4B-A4FC-BE90D0D9BE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60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</TotalTime>
  <Words>1866</Words>
  <Application>Microsoft Macintosh PowerPoint</Application>
  <PresentationFormat>Widescreen</PresentationFormat>
  <Paragraphs>347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Open Sans</vt:lpstr>
      <vt:lpstr>Open Sans Light</vt:lpstr>
      <vt:lpstr>Wingdings</vt:lpstr>
      <vt:lpstr>Wingdings 2</vt:lpstr>
      <vt:lpstr>Office Theme</vt:lpstr>
      <vt:lpstr>Building a Successful Team   </vt:lpstr>
      <vt:lpstr>PowerPoint Presentation</vt:lpstr>
      <vt:lpstr>Do Form a Team</vt:lpstr>
      <vt:lpstr>Do Form a Team</vt:lpstr>
      <vt:lpstr>Do Form a Team</vt:lpstr>
      <vt:lpstr>  Who is part of your team?</vt:lpstr>
      <vt:lpstr>Founder responsibilities broad and deep</vt:lpstr>
      <vt:lpstr>Top 5 Reasons Startups Fail</vt:lpstr>
      <vt:lpstr>Key Criteria You should Consider </vt:lpstr>
      <vt:lpstr>Good founders disagree agreeably</vt:lpstr>
      <vt:lpstr>Friends, partners, or both?</vt:lpstr>
      <vt:lpstr>  Suggestions</vt:lpstr>
      <vt:lpstr>Founders vs. Early Employees</vt:lpstr>
      <vt:lpstr>Employee ….. Or Not?</vt:lpstr>
      <vt:lpstr>  Start with Contractors</vt:lpstr>
      <vt:lpstr>Boards vs Service Providers vs Advisors</vt:lpstr>
      <vt:lpstr>Advisors vs Advisory Team</vt:lpstr>
      <vt:lpstr>Keeping Advisors Informed and Engaged</vt:lpstr>
      <vt:lpstr>Board of Directors</vt:lpstr>
      <vt:lpstr>Service providers</vt:lpstr>
      <vt:lpstr>Where to Find Team Members</vt:lpstr>
      <vt:lpstr>Where to Find Team Members</vt:lpstr>
      <vt:lpstr>PowerPoint Presentation</vt:lpstr>
      <vt:lpstr>Common Questions</vt:lpstr>
      <vt:lpstr>Suggestions</vt:lpstr>
      <vt:lpstr>Common Questions</vt:lpstr>
      <vt:lpstr>Suggestions</vt:lpstr>
      <vt:lpstr>Common Questions</vt:lpstr>
      <vt:lpstr>   Suggestions</vt:lpstr>
      <vt:lpstr>Handling Equity</vt:lpstr>
      <vt:lpstr>Common Questions</vt:lpstr>
      <vt:lpstr>Suggestions</vt:lpstr>
      <vt:lpstr>Common Questions</vt:lpstr>
      <vt:lpstr>Suggestions</vt:lpstr>
      <vt:lpstr>  Suggestions</vt:lpstr>
      <vt:lpstr>PowerPoint Presentation</vt:lpstr>
      <vt:lpstr>  Unpaid Interns/Trainees</vt:lpstr>
      <vt:lpstr> Hiring mistakes are very expensive</vt:lpstr>
      <vt:lpstr>  Hiring Levels and Speed</vt:lpstr>
      <vt:lpstr>  Onboarding of Employees</vt:lpstr>
      <vt:lpstr>Questions?</vt:lpstr>
      <vt:lpstr>Appendix</vt:lpstr>
      <vt:lpstr>PowerPoint Presentation</vt:lpstr>
      <vt:lpstr>Thank you for attending!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Igniter  </dc:title>
  <dc:creator>lhotting</dc:creator>
  <cp:lastModifiedBy>Kit Needham</cp:lastModifiedBy>
  <cp:revision>115</cp:revision>
  <cp:lastPrinted>2020-04-20T23:31:31Z</cp:lastPrinted>
  <dcterms:created xsi:type="dcterms:W3CDTF">2020-04-20T00:48:14Z</dcterms:created>
  <dcterms:modified xsi:type="dcterms:W3CDTF">2021-08-30T17:13:55Z</dcterms:modified>
</cp:coreProperties>
</file>