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60" r:id="rId1"/>
    <p:sldMasterId id="2147483688" r:id="rId2"/>
  </p:sldMasterIdLst>
  <p:notesMasterIdLst>
    <p:notesMasterId r:id="rId147"/>
  </p:notesMasterIdLst>
  <p:handoutMasterIdLst>
    <p:handoutMasterId r:id="rId148"/>
  </p:handoutMasterIdLst>
  <p:sldIdLst>
    <p:sldId id="1417" r:id="rId3"/>
    <p:sldId id="1418" r:id="rId4"/>
    <p:sldId id="1356" r:id="rId5"/>
    <p:sldId id="1420" r:id="rId6"/>
    <p:sldId id="1400" r:id="rId7"/>
    <p:sldId id="1421" r:id="rId8"/>
    <p:sldId id="1357" r:id="rId9"/>
    <p:sldId id="1428" r:id="rId10"/>
    <p:sldId id="1422" r:id="rId11"/>
    <p:sldId id="1359" r:id="rId12"/>
    <p:sldId id="1478" r:id="rId13"/>
    <p:sldId id="1362" r:id="rId14"/>
    <p:sldId id="1361" r:id="rId15"/>
    <p:sldId id="1480" r:id="rId16"/>
    <p:sldId id="1442" r:id="rId17"/>
    <p:sldId id="1430" r:id="rId18"/>
    <p:sldId id="1427" r:id="rId19"/>
    <p:sldId id="1424" r:id="rId20"/>
    <p:sldId id="1426" r:id="rId21"/>
    <p:sldId id="1432" r:id="rId22"/>
    <p:sldId id="1389" r:id="rId23"/>
    <p:sldId id="314" r:id="rId24"/>
    <p:sldId id="1360" r:id="rId25"/>
    <p:sldId id="437" r:id="rId26"/>
    <p:sldId id="1396" r:id="rId27"/>
    <p:sldId id="1397" r:id="rId28"/>
    <p:sldId id="1412" r:id="rId29"/>
    <p:sldId id="438" r:id="rId30"/>
    <p:sldId id="1487" r:id="rId31"/>
    <p:sldId id="1481" r:id="rId32"/>
    <p:sldId id="1390" r:id="rId33"/>
    <p:sldId id="1373" r:id="rId34"/>
    <p:sldId id="1486" r:id="rId35"/>
    <p:sldId id="1485" r:id="rId36"/>
    <p:sldId id="1484" r:id="rId37"/>
    <p:sldId id="1483" r:id="rId38"/>
    <p:sldId id="1482" r:id="rId39"/>
    <p:sldId id="1304" r:id="rId40"/>
    <p:sldId id="1305" r:id="rId41"/>
    <p:sldId id="1306" r:id="rId42"/>
    <p:sldId id="1312" r:id="rId43"/>
    <p:sldId id="1350" r:id="rId44"/>
    <p:sldId id="1351" r:id="rId45"/>
    <p:sldId id="1419" r:id="rId46"/>
    <p:sldId id="1461" r:id="rId47"/>
    <p:sldId id="1464" r:id="rId48"/>
    <p:sldId id="1465" r:id="rId49"/>
    <p:sldId id="1476" r:id="rId50"/>
    <p:sldId id="1475" r:id="rId51"/>
    <p:sldId id="1467" r:id="rId52"/>
    <p:sldId id="1468" r:id="rId53"/>
    <p:sldId id="1469" r:id="rId54"/>
    <p:sldId id="1470" r:id="rId55"/>
    <p:sldId id="1472" r:id="rId56"/>
    <p:sldId id="1471" r:id="rId57"/>
    <p:sldId id="1488" r:id="rId58"/>
    <p:sldId id="1477" r:id="rId59"/>
    <p:sldId id="1466" r:id="rId60"/>
    <p:sldId id="1462" r:id="rId61"/>
    <p:sldId id="1388" r:id="rId62"/>
    <p:sldId id="308" r:id="rId63"/>
    <p:sldId id="390" r:id="rId64"/>
    <p:sldId id="391" r:id="rId65"/>
    <p:sldId id="1405" r:id="rId66"/>
    <p:sldId id="442" r:id="rId67"/>
    <p:sldId id="1398" r:id="rId68"/>
    <p:sldId id="1399" r:id="rId69"/>
    <p:sldId id="445" r:id="rId70"/>
    <p:sldId id="444" r:id="rId71"/>
    <p:sldId id="446" r:id="rId72"/>
    <p:sldId id="1433" r:id="rId73"/>
    <p:sldId id="287" r:id="rId74"/>
    <p:sldId id="1380" r:id="rId75"/>
    <p:sldId id="1413" r:id="rId76"/>
    <p:sldId id="1414" r:id="rId77"/>
    <p:sldId id="1415" r:id="rId78"/>
    <p:sldId id="1416" r:id="rId79"/>
    <p:sldId id="1341" r:id="rId80"/>
    <p:sldId id="1340" r:id="rId81"/>
    <p:sldId id="1353" r:id="rId82"/>
    <p:sldId id="1382" r:id="rId83"/>
    <p:sldId id="1446" r:id="rId84"/>
    <p:sldId id="1447" r:id="rId85"/>
    <p:sldId id="1448" r:id="rId86"/>
    <p:sldId id="1449" r:id="rId87"/>
    <p:sldId id="1450" r:id="rId88"/>
    <p:sldId id="1451" r:id="rId89"/>
    <p:sldId id="1452" r:id="rId90"/>
    <p:sldId id="1453" r:id="rId91"/>
    <p:sldId id="1454" r:id="rId92"/>
    <p:sldId id="1455" r:id="rId93"/>
    <p:sldId id="1456" r:id="rId94"/>
    <p:sldId id="1457" r:id="rId95"/>
    <p:sldId id="1458" r:id="rId96"/>
    <p:sldId id="1459" r:id="rId97"/>
    <p:sldId id="1460" r:id="rId98"/>
    <p:sldId id="316" r:id="rId99"/>
    <p:sldId id="317" r:id="rId100"/>
    <p:sldId id="318" r:id="rId101"/>
    <p:sldId id="411" r:id="rId102"/>
    <p:sldId id="447" r:id="rId103"/>
    <p:sldId id="441" r:id="rId104"/>
    <p:sldId id="304" r:id="rId105"/>
    <p:sldId id="448" r:id="rId106"/>
    <p:sldId id="1435" r:id="rId107"/>
    <p:sldId id="1440" r:id="rId108"/>
    <p:sldId id="1438" r:id="rId109"/>
    <p:sldId id="1439" r:id="rId110"/>
    <p:sldId id="1437" r:id="rId111"/>
    <p:sldId id="1401" r:id="rId112"/>
    <p:sldId id="393" r:id="rId113"/>
    <p:sldId id="1402" r:id="rId114"/>
    <p:sldId id="1403" r:id="rId115"/>
    <p:sldId id="409" r:id="rId116"/>
    <p:sldId id="1404" r:id="rId117"/>
    <p:sldId id="401" r:id="rId118"/>
    <p:sldId id="368" r:id="rId119"/>
    <p:sldId id="369" r:id="rId120"/>
    <p:sldId id="372" r:id="rId121"/>
    <p:sldId id="440" r:id="rId122"/>
    <p:sldId id="376" r:id="rId123"/>
    <p:sldId id="377" r:id="rId124"/>
    <p:sldId id="378" r:id="rId125"/>
    <p:sldId id="379" r:id="rId126"/>
    <p:sldId id="380" r:id="rId127"/>
    <p:sldId id="412" r:id="rId128"/>
    <p:sldId id="394" r:id="rId129"/>
    <p:sldId id="395" r:id="rId130"/>
    <p:sldId id="396" r:id="rId131"/>
    <p:sldId id="397" r:id="rId132"/>
    <p:sldId id="398" r:id="rId133"/>
    <p:sldId id="399" r:id="rId134"/>
    <p:sldId id="400" r:id="rId135"/>
    <p:sldId id="449" r:id="rId136"/>
    <p:sldId id="430" r:id="rId137"/>
    <p:sldId id="431" r:id="rId138"/>
    <p:sldId id="432" r:id="rId139"/>
    <p:sldId id="433" r:id="rId140"/>
    <p:sldId id="434" r:id="rId141"/>
    <p:sldId id="450" r:id="rId142"/>
    <p:sldId id="342" r:id="rId143"/>
    <p:sldId id="343" r:id="rId144"/>
    <p:sldId id="452" r:id="rId145"/>
    <p:sldId id="277" r:id="rId1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B0000"/>
    <a:srgbClr val="960000"/>
    <a:srgbClr val="000000"/>
    <a:srgbClr val="9234D1"/>
    <a:srgbClr val="2F6161"/>
    <a:srgbClr val="217055"/>
    <a:srgbClr val="66806C"/>
    <a:srgbClr val="C9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22"/>
    <p:restoredTop sz="88727"/>
  </p:normalViewPr>
  <p:slideViewPr>
    <p:cSldViewPr snapToGrid="0" snapToObjects="1">
      <p:cViewPr varScale="1">
        <p:scale>
          <a:sx n="82" d="100"/>
          <a:sy n="82" d="100"/>
        </p:scale>
        <p:origin x="16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8A008-1A0D-4B46-8DF0-6F61C340FB0E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97E0D-393D-BD4E-BDDE-42240F544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5C3BF-CCB9-F648-808E-83D33279F5D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3561F-8BA5-1B48-82F3-5230DB20A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71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3561F-8BA5-1B48-82F3-5230DB20AF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88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84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62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AC94A636-1FA2-4D4B-891C-0A40BE79D3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AD105BD3-B462-9249-A51C-B4893905E7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7AFFC34A-69EE-DE45-A98E-DD8D9C56C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5BD347-18F3-8C47-B671-4721A060AF83}" type="slidenum">
              <a:rPr lang="en-US" altLang="en-US" sz="1300" smtClean="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3035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66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56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53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7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6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13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32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the Business Thesis: Hospital Administrators will lease our smart watches to reduce the costs of patients injuring themselves due to delayed responses to calls for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172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034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0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02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team didn’t think they could get anyone to pay for the app but thought they would get validation that it was 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06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the beginning of the weakness in their Customer Discovery that led to the flaw in</a:t>
            </a:r>
            <a:r>
              <a:rPr lang="en-US" baseline="0" dirty="0"/>
              <a:t> the app design.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6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the second weakness in their Customer Discovery process that convinced them they were on the right track with their proposed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13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 behavior is a much better predictor of</a:t>
            </a:r>
            <a:r>
              <a:rPr lang="en-US" baseline="0" dirty="0"/>
              <a:t> future behavior.  </a:t>
            </a:r>
            <a:r>
              <a:rPr lang="en-US" baseline="0" dirty="0" err="1"/>
              <a:t>Flagtag</a:t>
            </a:r>
            <a:r>
              <a:rPr lang="en-US" baseline="0" dirty="0"/>
              <a:t> should have paid more attention to how infrequently anyone was playing CTF once on campus and the reason.  An IM version, even if shorter, still had similar time constraints.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00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3561F-8BA5-1B48-82F3-5230DB20AF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3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the Business Thesis: Hospital Administrators will lease our smart watches to reduce the costs of patients injuring themselves due to delayed responses to calls for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00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83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1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8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8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561F-8BA5-1B48-82F3-5230DB20AF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the Business Thesis: Hospital Administrators will lease our smart watches to reduce the costs of patients injuring themselves due to delayed responses to calls for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9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AirB&amp;B</a:t>
            </a:r>
            <a:r>
              <a:rPr lang="en-US" dirty="0"/>
              <a:t>, </a:t>
            </a:r>
            <a:r>
              <a:rPr lang="en-US" dirty="0" err="1"/>
              <a:t>Tik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, door Dash, Hello Fresh, Stitch Fix, Duolingo, </a:t>
            </a:r>
            <a:r>
              <a:rPr lang="en-US" dirty="0" err="1"/>
              <a:t>Modcloth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85E502-4AA4-8C49-92BE-3DC18B7E8A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0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71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52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9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6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3034" y="6356351"/>
            <a:ext cx="48020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552942" cy="365125"/>
          </a:xfrm>
        </p:spPr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79A375-B267-404C-964F-EC94B9B2F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033" y="365126"/>
            <a:ext cx="6517934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8063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4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CHART">
  <p:cSld name="Red - CHAR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142433" y="6402281"/>
            <a:ext cx="4554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1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" name="Google Shape;53;p14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7359967" y="6461127"/>
            <a:ext cx="1645920" cy="1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150144" y="1244410"/>
            <a:ext cx="7850983" cy="5022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marR="0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378" marR="0" lvl="1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22859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238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" name="Google Shape;55;p14"/>
          <p:cNvCxnSpPr/>
          <p:nvPr/>
        </p:nvCxnSpPr>
        <p:spPr>
          <a:xfrm>
            <a:off x="1150144" y="1157095"/>
            <a:ext cx="785098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1150144" y="589650"/>
            <a:ext cx="7850983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Open Sans"/>
              <a:buNone/>
              <a:defRPr sz="21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01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07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458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477488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2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78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59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33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41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89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42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83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file://localhost/%0Eaccelerate.tif%20%20%20%20%20%20%20%20%20%20%20%20%20%20%20%20%20%20%20%20%20%20%20%20%20%20%20%20%20%20%20%20%20%20%20%20%20%20%20%20%20%20%20%20%20%20%20%20%2000006546%08DYMUN%20HD%20%20%20%20%20%20%20%20%20%20%20%20%20%20%20%20%20%20%20%20%20%20%20B99B28FF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localhost/%0Etechcollab.tif%20%20%20%20%20%20%20%20%20%20%20%20%20%20%20%20%20%20%20%20%20%20%20%20%20%20%20%20%20%20%20%20%20%20%20%20%20%20%20%20%20%20%20%20%20%20%20%20%2000006546%08DYMUN%20HD%20%20%20%20%20%20%20%20%20%20%20%20%20%20%20%20%20%20%20%20%20%20%20B99B28FF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%0D101010NEW.tif%20%20%20%20%20%20%20%20%20%20%20%20%20%20%20%20%20%20%20%20%20%20%20%20%20%20%20%20%20%20%20%20%20%20%20%20%20%20%20%20%20%20%20%20%20%20%20%20%20%2000006546%08DYMUN%20HD%20%20%20%20%20%20%20%20%20%20%20%20%20%20%20%20%20%20%20%20%20%20%20B99B28FF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152400" y="850900"/>
            <a:ext cx="8572500" cy="520700"/>
          </a:xfrm>
          <a:prstGeom prst="rect">
            <a:avLst/>
          </a:prstGeom>
          <a:solidFill>
            <a:srgbClr val="CAC08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5" name="Picture 8" descr="&#10;101010NEW.tif 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4800"/>
            <a:ext cx="8891587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techcollab.tif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3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8600"/>
            <a:ext cx="445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accelerate.tif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3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457200"/>
            <a:ext cx="3379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&#10;101010NEW.tif 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7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477000"/>
            <a:ext cx="8891587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&#10;101010NEW.tif                                                  00006546DYMUN HD                       B99B28FF:"/>
          <p:cNvPicPr>
            <a:picLocks noChangeAspect="1" noChangeArrowheads="1"/>
          </p:cNvPicPr>
          <p:nvPr/>
        </p:nvPicPr>
        <p:blipFill>
          <a:blip r:embed="rId17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6700"/>
            <a:ext cx="8891588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91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CDA21-5DF4-43DE-940E-FB53251B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1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5" r:id="rId6"/>
    <p:sldLayoutId id="2147483696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1p2Tvl9Jo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gchoudhu@andrew.cmu.edu" TargetMode="External"/><Relationship Id="rId2" Type="http://schemas.openxmlformats.org/officeDocument/2006/relationships/hyperlink" Target="mailto:smendel2@andrew.cmu.edu" TargetMode="Externa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gaeapatr@usc.edu" TargetMode="External"/><Relationship Id="rId4" Type="http://schemas.openxmlformats.org/officeDocument/2006/relationships/hyperlink" Target="mailto:jholm@g.ucla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binsights.com/research/startup-failure-reasons-top/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ideapps.com/apps?utm_term=glide&amp;utm_campaign=Search_Brand_AMER_SignUp&amp;utm_source=adwords&amp;utm_medium=ppc&amp;hsa_acc=4155561668&amp;hsa_cam=17748130311&amp;hsa_grp=141807119031&amp;hsa_ad=610435096509&amp;hsa_src=g&amp;hsa_tgt=kwd-10221547&amp;hsa_kw=glide&amp;hsa_mt=e&amp;hsa_net=adwords&amp;hsa_ver=3&amp;gad_source=1&amp;gclid=CjwKCAjw5v2wBhBrEiwAXDDoJdrMjI3jjTD1tVM0MYKGVG34rFecwA40MU5KMq-VUJZ8AUypwcCkxRoCIIUQAvD_BwE" TargetMode="External"/><Relationship Id="rId2" Type="http://schemas.openxmlformats.org/officeDocument/2006/relationships/hyperlink" Target="https://carrd.c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bounce.com/landing-pages-overlays/?gad_source=1&amp;gclid=CjwKCAjw5v2wBhBrEiwAXDDoJaf6qnR4gb4Z0CdDyDBZ-yqQc5WTk8yPsitbobLtleP13eA2W9G1LRoCXwsQAvD_BwE" TargetMode="External"/><Relationship Id="rId4" Type="http://schemas.openxmlformats.org/officeDocument/2006/relationships/hyperlink" Target="https://webflow.com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omar@flagtagapp.com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13692"/>
            <a:ext cx="7567245" cy="2488346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r>
              <a:rPr lang="en-US" b="1" dirty="0">
                <a:solidFill>
                  <a:srgbClr val="960000"/>
                </a:solidFill>
              </a:rPr>
              <a:t>Customer Discovery Kickstart</a:t>
            </a:r>
            <a:br>
              <a:rPr lang="en-US" b="1" dirty="0">
                <a:solidFill>
                  <a:srgbClr val="960000"/>
                </a:solidFill>
              </a:rPr>
            </a:br>
            <a:br>
              <a:rPr lang="en-US" b="1" dirty="0">
                <a:solidFill>
                  <a:srgbClr val="960000"/>
                </a:solidFill>
              </a:rPr>
            </a:br>
            <a:r>
              <a:rPr lang="en-US" sz="3600" b="1" dirty="0">
                <a:solidFill>
                  <a:srgbClr val="960000"/>
                </a:solidFill>
              </a:rPr>
              <a:t>How to find out if </a:t>
            </a:r>
            <a:br>
              <a:rPr lang="en-US" sz="3600" b="1" dirty="0">
                <a:solidFill>
                  <a:srgbClr val="960000"/>
                </a:solidFill>
              </a:rPr>
            </a:br>
            <a:r>
              <a:rPr lang="en-US" sz="3600" b="1" dirty="0">
                <a:solidFill>
                  <a:srgbClr val="960000"/>
                </a:solidFill>
              </a:rPr>
              <a:t>my idea is a good one</a:t>
            </a:r>
            <a:br>
              <a:rPr lang="en-US" sz="3600" b="1" dirty="0">
                <a:solidFill>
                  <a:srgbClr val="960000"/>
                </a:solidFill>
              </a:rPr>
            </a:br>
            <a:endParaRPr lang="en-US" b="1" dirty="0">
              <a:solidFill>
                <a:srgbClr val="96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Kit Needham</a:t>
            </a:r>
          </a:p>
          <a:p>
            <a:r>
              <a:rPr lang="en-US" dirty="0"/>
              <a:t>Director, Project Olympus</a:t>
            </a:r>
          </a:p>
          <a:p>
            <a:r>
              <a:rPr lang="en-US" dirty="0"/>
              <a:t>Asst Dean for Entrepreneurial Initiatives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3935D-4084-6146-BDC2-A46019D88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23" y="5161513"/>
            <a:ext cx="1313622" cy="110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8286FC-3593-3645-B938-601B9EEE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229" y="5253607"/>
            <a:ext cx="930152" cy="10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is/are Your Customer(s)?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40678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BFE9A3-42F1-1B47-ABEC-AC710E98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42" y="2054928"/>
            <a:ext cx="6138843" cy="23647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D7DEF2-398C-3E4A-A8B8-4B6121096F1E}"/>
              </a:ext>
            </a:extLst>
          </p:cNvPr>
          <p:cNvSpPr txBox="1"/>
          <p:nvPr/>
        </p:nvSpPr>
        <p:spPr>
          <a:xfrm>
            <a:off x="1369091" y="4590775"/>
            <a:ext cx="725834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Ecosystem of people you need to understand, satisfy and appeal to in order to buy your product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Also called </a:t>
            </a:r>
            <a:r>
              <a:rPr lang="en-US" b="1" u="sng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Stakeholders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3CFBF-F7D0-4E46-9E01-B8FC2BD5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72690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156" y="0"/>
            <a:ext cx="7560644" cy="1143000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84" y="1137049"/>
            <a:ext cx="7435516" cy="4525963"/>
          </a:xfrm>
        </p:spPr>
        <p:txBody>
          <a:bodyPr/>
          <a:lstStyle/>
          <a:p>
            <a:r>
              <a:rPr lang="en-US" sz="3400" dirty="0"/>
              <a:t>Avoids </a:t>
            </a:r>
            <a:r>
              <a:rPr lang="en-US" sz="3400" b="1" dirty="0">
                <a:solidFill>
                  <a:srgbClr val="800000"/>
                </a:solidFill>
              </a:rPr>
              <a:t>unnecessary ‘pivots’ </a:t>
            </a:r>
            <a:r>
              <a:rPr lang="en-US" sz="3400" dirty="0"/>
              <a:t>(lost time and money)</a:t>
            </a:r>
          </a:p>
          <a:p>
            <a:r>
              <a:rPr lang="en-US" sz="3400" dirty="0"/>
              <a:t>Potential customers are ‘giving’ you the </a:t>
            </a:r>
            <a:r>
              <a:rPr lang="en-US" sz="3400" b="1" dirty="0">
                <a:solidFill>
                  <a:srgbClr val="800000"/>
                </a:solidFill>
              </a:rPr>
              <a:t>compelling sales pitch</a:t>
            </a:r>
          </a:p>
          <a:p>
            <a:r>
              <a:rPr lang="en-US" sz="3400" dirty="0"/>
              <a:t>Helps </a:t>
            </a:r>
            <a:r>
              <a:rPr lang="en-US" sz="3400" b="1" dirty="0">
                <a:solidFill>
                  <a:srgbClr val="800000"/>
                </a:solidFill>
              </a:rPr>
              <a:t>prioritize</a:t>
            </a:r>
            <a:r>
              <a:rPr lang="en-US" sz="3400" dirty="0"/>
              <a:t> what is most important</a:t>
            </a:r>
          </a:p>
          <a:p>
            <a:r>
              <a:rPr lang="en-US" sz="3400" dirty="0"/>
              <a:t>Learn more about the </a:t>
            </a:r>
            <a:r>
              <a:rPr lang="en-US" sz="3400" b="1" dirty="0">
                <a:solidFill>
                  <a:srgbClr val="960000"/>
                </a:solidFill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13138994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85FD-ABDF-5D4D-9A75-83CB6B88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50" y="274638"/>
            <a:ext cx="7753149" cy="1143000"/>
          </a:xfrm>
        </p:spPr>
        <p:txBody>
          <a:bodyPr/>
          <a:lstStyle/>
          <a:p>
            <a:r>
              <a:rPr lang="en-US" dirty="0"/>
              <a:t>More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05F2A-5ECA-DB44-A730-A792E591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50" y="1417638"/>
            <a:ext cx="7912176" cy="5201823"/>
          </a:xfrm>
        </p:spPr>
        <p:txBody>
          <a:bodyPr/>
          <a:lstStyle/>
          <a:p>
            <a:r>
              <a:rPr lang="en-US" sz="3400" dirty="0"/>
              <a:t>Get </a:t>
            </a:r>
            <a:r>
              <a:rPr lang="en-US" sz="3400" b="1" dirty="0">
                <a:solidFill>
                  <a:srgbClr val="800000"/>
                </a:solidFill>
              </a:rPr>
              <a:t>first-hand knowledge </a:t>
            </a:r>
            <a:r>
              <a:rPr lang="en-US" sz="3400" dirty="0"/>
              <a:t>of your target audience</a:t>
            </a:r>
          </a:p>
          <a:p>
            <a:r>
              <a:rPr lang="en-US" sz="3400" dirty="0"/>
              <a:t>Can measure degree of </a:t>
            </a:r>
            <a:r>
              <a:rPr lang="en-US" sz="3400" b="1" dirty="0">
                <a:solidFill>
                  <a:srgbClr val="800000"/>
                </a:solidFill>
              </a:rPr>
              <a:t>enthusiasm and interest </a:t>
            </a:r>
            <a:r>
              <a:rPr lang="en-US" sz="3400" dirty="0"/>
              <a:t>through observation</a:t>
            </a:r>
          </a:p>
          <a:p>
            <a:r>
              <a:rPr lang="en-US" sz="3400" dirty="0"/>
              <a:t>Starts to build the </a:t>
            </a:r>
            <a:r>
              <a:rPr lang="en-US" sz="3400" b="1" dirty="0">
                <a:solidFill>
                  <a:srgbClr val="960000"/>
                </a:solidFill>
              </a:rPr>
              <a:t>relationship</a:t>
            </a:r>
          </a:p>
          <a:p>
            <a:r>
              <a:rPr lang="en-US" sz="3400" dirty="0"/>
              <a:t>Helps identify potential </a:t>
            </a:r>
            <a:r>
              <a:rPr lang="en-US" sz="3400" b="1" dirty="0">
                <a:solidFill>
                  <a:srgbClr val="960000"/>
                </a:solidFill>
              </a:rPr>
              <a:t>reference customers/pilot participants</a:t>
            </a:r>
          </a:p>
          <a:p>
            <a:r>
              <a:rPr lang="en-US" sz="3400" b="1" dirty="0">
                <a:solidFill>
                  <a:srgbClr val="800000"/>
                </a:solidFill>
              </a:rPr>
              <a:t>Investors (and judges) </a:t>
            </a:r>
            <a:r>
              <a:rPr lang="en-US" sz="3400" dirty="0"/>
              <a:t>will want to know…..</a:t>
            </a:r>
          </a:p>
          <a:p>
            <a:pPr marL="0" indent="0">
              <a:buNone/>
            </a:pPr>
            <a:endParaRPr lang="en-US" b="1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698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0737D-D723-1B45-95AC-C31F4D31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782" y="274638"/>
            <a:ext cx="7474017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Words to Live 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0F3E6-7B88-D440-B85B-CFB2D27AF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dirty="0">
                <a:solidFill>
                  <a:srgbClr val="960000"/>
                </a:solidFill>
              </a:rPr>
              <a:t>	</a:t>
            </a:r>
            <a:r>
              <a:rPr lang="en-US" sz="3600" b="1" dirty="0">
                <a:solidFill>
                  <a:srgbClr val="960000"/>
                </a:solidFill>
              </a:rPr>
              <a:t>Fall in love with the problem….</a:t>
            </a:r>
          </a:p>
          <a:p>
            <a:pPr marL="0" indent="0">
              <a:buNone/>
            </a:pPr>
            <a:endParaRPr lang="en-US" sz="3600" b="1" dirty="0">
              <a:solidFill>
                <a:srgbClr val="96000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960000"/>
                </a:solidFill>
              </a:rPr>
              <a:t>		….not your solution!</a:t>
            </a:r>
          </a:p>
        </p:txBody>
      </p:sp>
    </p:spTree>
    <p:extLst>
      <p:ext uri="{BB962C8B-B14F-4D97-AF65-F5344CB8AC3E}">
        <p14:creationId xmlns:p14="http://schemas.microsoft.com/office/powerpoint/2010/main" val="37403842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Customer Segments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916449" cy="54403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Phase 1	Customer Discovery</a:t>
            </a:r>
          </a:p>
          <a:p>
            <a:pPr marL="0" indent="0">
              <a:buNone/>
            </a:pPr>
            <a:r>
              <a:rPr lang="en-US" sz="2700" dirty="0"/>
              <a:t>Is this a big problem that a lot of people have where the current solution isn’t working e.g. am I solving the right problem?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960000"/>
                </a:solidFill>
              </a:rPr>
              <a:t>Phase 2	Customer Validation</a:t>
            </a:r>
          </a:p>
          <a:p>
            <a:pPr marL="0" indent="0">
              <a:buNone/>
            </a:pPr>
            <a:r>
              <a:rPr lang="en-US" sz="2700" dirty="0"/>
              <a:t>I now know I am solving the right problem.  Am I solving it the right way?</a:t>
            </a:r>
          </a:p>
          <a:p>
            <a:pPr marL="0" indent="0" algn="ctr">
              <a:buNone/>
            </a:pPr>
            <a:r>
              <a:rPr lang="en-US" sz="2400" b="1" dirty="0"/>
              <a:t>Phase 3	Customer Acquisition</a:t>
            </a:r>
          </a:p>
          <a:p>
            <a:pPr marL="0" indent="0">
              <a:buNone/>
            </a:pPr>
            <a:r>
              <a:rPr lang="en-US" sz="2700" dirty="0"/>
              <a:t>What do I know about the strategies and methods for getting customers to buy my product or service at a price where I can be profitable.</a:t>
            </a:r>
          </a:p>
        </p:txBody>
      </p:sp>
    </p:spTree>
    <p:extLst>
      <p:ext uri="{BB962C8B-B14F-4D97-AF65-F5344CB8AC3E}">
        <p14:creationId xmlns:p14="http://schemas.microsoft.com/office/powerpoint/2010/main" val="28401975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867C-38EB-2543-A04C-4DB72322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Customer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2CAF1-5370-C045-8381-E8BB885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Go back to those you interviewed who were the most interested or helpful</a:t>
            </a:r>
          </a:p>
          <a:p>
            <a:r>
              <a:rPr lang="en-US" sz="2800" dirty="0"/>
              <a:t>Ask for their feedback on your proposed solution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At least one will ask if they can try it!</a:t>
            </a:r>
          </a:p>
        </p:txBody>
      </p:sp>
    </p:spTree>
    <p:extLst>
      <p:ext uri="{BB962C8B-B14F-4D97-AF65-F5344CB8AC3E}">
        <p14:creationId xmlns:p14="http://schemas.microsoft.com/office/powerpoint/2010/main" val="38564896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ECAC-2924-1046-AFC4-A16157F11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124891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FD672-A2E4-134C-A5BB-2E91035C8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58698"/>
            <a:ext cx="7372350" cy="2499102"/>
          </a:xfrm>
        </p:spPr>
        <p:txBody>
          <a:bodyPr>
            <a:noAutofit/>
          </a:bodyPr>
          <a:lstStyle/>
          <a:p>
            <a:pPr marL="342900" indent="-342900" algn="l">
              <a:buAutoNum type="arabicPeriod"/>
            </a:pPr>
            <a:r>
              <a:rPr lang="en-US" sz="2000" dirty="0"/>
              <a:t>About Project Olympus (107)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Competitive Analysis (110)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Ask Yourself …(after Customer Discovery and Competitive Analysis) (118)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Hyliion: Business to Business B to B) Case Study (127)</a:t>
            </a:r>
          </a:p>
          <a:p>
            <a:pPr marL="342900" indent="-342900" algn="l">
              <a:buAutoNum type="arabicPeriod"/>
            </a:pPr>
            <a:r>
              <a:rPr lang="en-US" sz="2000" dirty="0" err="1"/>
              <a:t>Beatbots</a:t>
            </a:r>
            <a:r>
              <a:rPr lang="en-US" sz="2000" dirty="0"/>
              <a:t>: Pivot from B to B to B to C Case Study (134)</a:t>
            </a:r>
          </a:p>
          <a:p>
            <a:pPr marL="342900" indent="-342900" algn="l">
              <a:buAutoNum type="arabicPeriod"/>
            </a:pPr>
            <a:r>
              <a:rPr lang="en-US" sz="2000" dirty="0"/>
              <a:t>What Investors are looking for </a:t>
            </a:r>
            <a:r>
              <a:rPr lang="en-US" sz="2000"/>
              <a:t>(141)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AB343-C63A-C449-9866-5FC9EA40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20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2BDA-BEE0-E46D-BC3C-7BEEF3EE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8" y="274638"/>
            <a:ext cx="7557911" cy="1143000"/>
          </a:xfrm>
        </p:spPr>
        <p:txBody>
          <a:bodyPr/>
          <a:lstStyle/>
          <a:p>
            <a:r>
              <a:rPr lang="en-US" dirty="0"/>
              <a:t>		Project Olympus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7E30-9995-B873-324C-AB91ADFA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88" y="1600200"/>
            <a:ext cx="7557912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Startup Incubator for CMU</a:t>
            </a:r>
          </a:p>
          <a:p>
            <a:pPr marL="0" indent="0" algn="ctr">
              <a:buNone/>
            </a:pPr>
            <a:r>
              <a:rPr lang="en-US" sz="2400" dirty="0"/>
              <a:t>One page application</a:t>
            </a:r>
          </a:p>
          <a:p>
            <a:pPr marL="0" indent="0" algn="ctr">
              <a:buNone/>
            </a:pPr>
            <a:r>
              <a:rPr lang="en-US" sz="2400" dirty="0"/>
              <a:t>Customer Discovery Kickstart program</a:t>
            </a:r>
          </a:p>
          <a:p>
            <a:pPr marL="0" indent="0" algn="ctr">
              <a:buNone/>
            </a:pPr>
            <a:r>
              <a:rPr lang="en-US" sz="2400" dirty="0"/>
              <a:t>      Personalized Work plan and assigned EIR</a:t>
            </a:r>
          </a:p>
          <a:p>
            <a:pPr marL="0" indent="0" algn="ctr">
              <a:buNone/>
            </a:pPr>
            <a:r>
              <a:rPr lang="en-US" sz="2400" dirty="0"/>
              <a:t>at conclusion of program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‘In business’ since 2007</a:t>
            </a:r>
          </a:p>
          <a:p>
            <a:pPr marL="0" indent="0" algn="ctr">
              <a:buNone/>
            </a:pPr>
            <a:r>
              <a:rPr lang="en-US" sz="2400" dirty="0"/>
              <a:t>1400+ startup ideas</a:t>
            </a:r>
          </a:p>
          <a:p>
            <a:pPr marL="0" indent="0" algn="ctr">
              <a:buNone/>
            </a:pPr>
            <a:r>
              <a:rPr lang="en-US" sz="2400" dirty="0"/>
              <a:t>$804M+ follow on funding</a:t>
            </a:r>
          </a:p>
          <a:p>
            <a:pPr marL="0" indent="0" algn="ctr">
              <a:buNone/>
            </a:pPr>
            <a:r>
              <a:rPr lang="en-US" sz="2400" dirty="0"/>
              <a:t>21 exits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5D23-7BF3-16B7-DAD3-86EFE12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89" y="135715"/>
            <a:ext cx="1151466" cy="11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97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2AF1D-B954-C0C6-A9B5-D30D25A4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274638"/>
            <a:ext cx="7685314" cy="11430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E0D0-4027-A031-7618-A560B06C0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86" y="1600200"/>
            <a:ext cx="768531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Join Project Olympus</a:t>
            </a:r>
          </a:p>
          <a:p>
            <a:pPr lvl="1"/>
            <a:r>
              <a:rPr lang="en-US" sz="2500" dirty="0"/>
              <a:t>www/</a:t>
            </a:r>
            <a:r>
              <a:rPr lang="en-US" sz="2500" dirty="0" err="1"/>
              <a:t>cmu.edu</a:t>
            </a:r>
            <a:r>
              <a:rPr lang="en-US" sz="2500" dirty="0"/>
              <a:t>/Olympus</a:t>
            </a:r>
          </a:p>
          <a:p>
            <a:pPr lvl="1"/>
            <a:r>
              <a:rPr lang="en-US" sz="2500" dirty="0"/>
              <a:t>Domain Experts</a:t>
            </a:r>
          </a:p>
          <a:p>
            <a:pPr lvl="1"/>
            <a:r>
              <a:rPr lang="en-US" sz="2500" dirty="0"/>
              <a:t>Entrepreneurship Resources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3429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endParaRPr lang="en-US" sz="3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2D7BC-EEF7-BE30-F978-33AEFBB2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2" y="1212322"/>
            <a:ext cx="1686379" cy="17008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A403615-5B89-DEA0-76E7-3BD3AB4C6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75" b="41982"/>
          <a:stretch/>
        </p:blipFill>
        <p:spPr>
          <a:xfrm>
            <a:off x="2998310" y="3255636"/>
            <a:ext cx="2657424" cy="262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65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4B86-B9DB-AAF1-7260-1105DBD1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6" y="274638"/>
            <a:ext cx="7535333" cy="1143000"/>
          </a:xfrm>
        </p:spPr>
        <p:txBody>
          <a:bodyPr/>
          <a:lstStyle/>
          <a:p>
            <a:r>
              <a:rPr lang="en-US" dirty="0"/>
              <a:t>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F9CDC-9192-92F0-6AE3-33A7545518A1}"/>
              </a:ext>
            </a:extLst>
          </p:cNvPr>
          <p:cNvSpPr txBox="1"/>
          <p:nvPr/>
        </p:nvSpPr>
        <p:spPr>
          <a:xfrm>
            <a:off x="1698978" y="181251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Customer Discovery Kickstart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BD45A1-4C39-7358-DAE1-FE5E2DF28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1910" y="1622777"/>
            <a:ext cx="1806223" cy="1806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EB7ED-46ED-C82C-0A0D-AA4CD31A860D}"/>
              </a:ext>
            </a:extLst>
          </p:cNvPr>
          <p:cNvSpPr txBox="1"/>
          <p:nvPr/>
        </p:nvSpPr>
        <p:spPr>
          <a:xfrm>
            <a:off x="1761066" y="4425501"/>
            <a:ext cx="6649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NSF </a:t>
            </a:r>
            <a:r>
              <a:rPr lang="en-US" sz="2800" dirty="0" err="1"/>
              <a:t>ICorps</a:t>
            </a:r>
            <a:r>
              <a:rPr lang="en-US" sz="2800" dirty="0"/>
              <a:t> Regional and National Programs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D81F7-9B5C-A276-84DE-561B3A459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" t="18837" r="223" b="26103"/>
          <a:stretch/>
        </p:blipFill>
        <p:spPr>
          <a:xfrm>
            <a:off x="2720621" y="4936785"/>
            <a:ext cx="4391379" cy="1416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4288BF-EEE0-0E46-A644-B591024CC32A}"/>
              </a:ext>
            </a:extLst>
          </p:cNvPr>
          <p:cNvSpPr txBox="1"/>
          <p:nvPr/>
        </p:nvSpPr>
        <p:spPr>
          <a:xfrm>
            <a:off x="1698978" y="2973451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Innovation Commercialization Fellows</a:t>
            </a:r>
          </a:p>
        </p:txBody>
      </p:sp>
    </p:spTree>
    <p:extLst>
      <p:ext uri="{BB962C8B-B14F-4D97-AF65-F5344CB8AC3E}">
        <p14:creationId xmlns:p14="http://schemas.microsoft.com/office/powerpoint/2010/main" val="21529317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651-5432-7E43-B71A-9A353C2D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BE1EF-E67B-5C41-9260-2143D1A3A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Competitive Analysis</a:t>
            </a:r>
          </a:p>
        </p:txBody>
      </p:sp>
    </p:spTree>
    <p:extLst>
      <p:ext uri="{BB962C8B-B14F-4D97-AF65-F5344CB8AC3E}">
        <p14:creationId xmlns:p14="http://schemas.microsoft.com/office/powerpoint/2010/main" val="204484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0FDD-BAE6-C048-880E-CC6A2F74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Creating  Your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15422-444A-FA4F-BA90-66C3E05A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8263"/>
            <a:ext cx="8229600" cy="4525963"/>
          </a:xfrm>
        </p:spPr>
        <p:txBody>
          <a:bodyPr/>
          <a:lstStyle/>
          <a:p>
            <a:r>
              <a:rPr lang="en-US" b="1" dirty="0"/>
              <a:t>Who is the customer?</a:t>
            </a:r>
          </a:p>
          <a:p>
            <a:pPr lvl="1">
              <a:buFontTx/>
              <a:buChar char="-"/>
            </a:pPr>
            <a:r>
              <a:rPr lang="en-US" dirty="0"/>
              <a:t>This is a </a:t>
            </a:r>
            <a:r>
              <a:rPr lang="en-US" u="sng" dirty="0"/>
              <a:t>person</a:t>
            </a:r>
            <a:r>
              <a:rPr lang="en-US" dirty="0"/>
              <a:t> with a specific demographic or persona (age, profession, location,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>
              <a:buFontTx/>
              <a:buChar char="-"/>
            </a:pPr>
            <a:r>
              <a:rPr lang="en-US" dirty="0"/>
              <a:t>“This specific customer will buy? lease? license?........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What is your solution?</a:t>
            </a:r>
          </a:p>
          <a:p>
            <a:pPr lvl="1">
              <a:buFontTx/>
              <a:buChar char="-"/>
            </a:pPr>
            <a:r>
              <a:rPr lang="en-US" dirty="0"/>
              <a:t>What specifically are your proposing to offer?</a:t>
            </a:r>
          </a:p>
          <a:p>
            <a:pPr lvl="1">
              <a:buFontTx/>
              <a:buChar char="-"/>
            </a:pPr>
            <a:r>
              <a:rPr lang="en-US" dirty="0"/>
              <a:t>….my product/service that does this specific thing(s)….”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Why would they buy it?</a:t>
            </a:r>
          </a:p>
          <a:p>
            <a:pPr lvl="1">
              <a:buFontTx/>
              <a:buChar char="-"/>
            </a:pPr>
            <a:r>
              <a:rPr lang="en-US" dirty="0"/>
              <a:t>What does the customer value? What problem does the customer want to solve? This is often called </a:t>
            </a:r>
            <a:r>
              <a:rPr lang="en-US" b="1" u="sng" dirty="0"/>
              <a:t>The Value Proposition</a:t>
            </a:r>
          </a:p>
          <a:p>
            <a:pPr lvl="1">
              <a:buFontTx/>
              <a:buChar char="-"/>
            </a:pPr>
            <a:r>
              <a:rPr lang="en-US" dirty="0"/>
              <a:t>“…..that will reduce the cost by X? Increase sales by Y? Reduce the error rate by Z? Allow the customer to access in one-step....”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272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776" y="274638"/>
            <a:ext cx="7705023" cy="1143000"/>
          </a:xfrm>
        </p:spPr>
        <p:txBody>
          <a:bodyPr/>
          <a:lstStyle/>
          <a:p>
            <a:r>
              <a:rPr lang="en-US" dirty="0"/>
              <a:t>Competitive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rgbClr val="C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</a:rPr>
              <a:t>Any way the customer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</a:rPr>
              <a:t>is solving the problem now is competition</a:t>
            </a:r>
          </a:p>
        </p:txBody>
      </p:sp>
    </p:spTree>
    <p:extLst>
      <p:ext uri="{BB962C8B-B14F-4D97-AF65-F5344CB8AC3E}">
        <p14:creationId xmlns:p14="http://schemas.microsoft.com/office/powerpoint/2010/main" val="15620604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404" y="274638"/>
            <a:ext cx="7618396" cy="1143000"/>
          </a:xfrm>
        </p:spPr>
        <p:txBody>
          <a:bodyPr>
            <a:normAutofit fontScale="90000"/>
          </a:bodyPr>
          <a:lstStyle/>
          <a:p>
            <a:pPr lvl="0"/>
            <a:b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DIRECT vs INDIRECT</a:t>
            </a:r>
            <a:b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	DIRECT – similar products and services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	INDIRECT – solving same problem for same 	target market with a different product or 	service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30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402" y="274638"/>
            <a:ext cx="7695398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Who are </a:t>
            </a:r>
            <a:r>
              <a:rPr lang="en-US" b="1" dirty="0">
                <a:solidFill>
                  <a:srgbClr val="C00000"/>
                </a:solidFill>
              </a:rPr>
              <a:t>Uber</a:t>
            </a:r>
            <a:r>
              <a:rPr lang="en-US" dirty="0"/>
              <a:t>’s competitors?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398" y="1600200"/>
            <a:ext cx="7849402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Direct?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Indirect?</a:t>
            </a:r>
          </a:p>
        </p:txBody>
      </p:sp>
    </p:spTree>
    <p:extLst>
      <p:ext uri="{BB962C8B-B14F-4D97-AF65-F5344CB8AC3E}">
        <p14:creationId xmlns:p14="http://schemas.microsoft.com/office/powerpoint/2010/main" val="32999552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50" y="274638"/>
            <a:ext cx="7753149" cy="1143000"/>
          </a:xfrm>
        </p:spPr>
        <p:txBody>
          <a:bodyPr/>
          <a:lstStyle/>
          <a:p>
            <a:r>
              <a:rPr lang="en-US" dirty="0"/>
              <a:t>Template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97280" y="1600200"/>
          <a:ext cx="7589520" cy="22250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576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 4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Feature 4</a:t>
                      </a:r>
                      <a:endParaRPr lang="en-US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Competitor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Competitor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Competitor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Competitor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6225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780" y="274638"/>
            <a:ext cx="7551019" cy="1143000"/>
          </a:xfrm>
        </p:spPr>
        <p:txBody>
          <a:bodyPr/>
          <a:lstStyle/>
          <a:p>
            <a:r>
              <a:rPr lang="en-US" dirty="0"/>
              <a:t>Examples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5779" y="1262269"/>
            <a:ext cx="3101603" cy="5118653"/>
          </a:xfrm>
        </p:spPr>
        <p:txBody>
          <a:bodyPr/>
          <a:lstStyle/>
          <a:p>
            <a:r>
              <a:rPr lang="en-US" dirty="0"/>
              <a:t>Price</a:t>
            </a:r>
          </a:p>
          <a:p>
            <a:r>
              <a:rPr lang="en-US" dirty="0"/>
              <a:t>Benefits</a:t>
            </a:r>
          </a:p>
          <a:p>
            <a:r>
              <a:rPr lang="en-US" dirty="0"/>
              <a:t>Quality</a:t>
            </a:r>
          </a:p>
          <a:p>
            <a:r>
              <a:rPr lang="en-US" dirty="0"/>
              <a:t>Durability</a:t>
            </a:r>
          </a:p>
          <a:p>
            <a:r>
              <a:rPr lang="en-US" dirty="0"/>
              <a:t>Image/style</a:t>
            </a:r>
          </a:p>
          <a:p>
            <a:r>
              <a:rPr lang="en-US" dirty="0"/>
              <a:t>Service</a:t>
            </a:r>
          </a:p>
          <a:p>
            <a:r>
              <a:rPr lang="en-US" dirty="0"/>
              <a:t>Warranties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Convenience</a:t>
            </a:r>
          </a:p>
          <a:p>
            <a:r>
              <a:rPr lang="en-US" dirty="0"/>
              <a:t>Sales/Distribution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12632" y="1262269"/>
            <a:ext cx="3797968" cy="5118653"/>
          </a:xfrm>
        </p:spPr>
        <p:txBody>
          <a:bodyPr/>
          <a:lstStyle/>
          <a:p>
            <a:r>
              <a:rPr lang="en-US" dirty="0"/>
              <a:t>Ease of Use</a:t>
            </a:r>
          </a:p>
          <a:p>
            <a:r>
              <a:rPr lang="en-US" dirty="0"/>
              <a:t># of features</a:t>
            </a:r>
          </a:p>
          <a:p>
            <a:r>
              <a:rPr lang="en-US" dirty="0"/>
              <a:t>Type of features</a:t>
            </a:r>
          </a:p>
          <a:p>
            <a:r>
              <a:rPr lang="en-US" dirty="0"/>
              <a:t>Wow factor</a:t>
            </a:r>
          </a:p>
          <a:p>
            <a:r>
              <a:rPr lang="en-US" dirty="0"/>
              <a:t>Size/Weight</a:t>
            </a:r>
          </a:p>
          <a:p>
            <a:r>
              <a:rPr lang="en-US" dirty="0"/>
              <a:t>Availability</a:t>
            </a:r>
          </a:p>
          <a:p>
            <a:r>
              <a:rPr lang="en-US" dirty="0"/>
              <a:t>Security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Endorsements</a:t>
            </a:r>
          </a:p>
          <a:p>
            <a:r>
              <a:rPr lang="en-US" dirty="0"/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val="31760030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4237-FF62-744B-8130-94926E49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274638"/>
            <a:ext cx="7040879" cy="1143000"/>
          </a:xfrm>
        </p:spPr>
        <p:txBody>
          <a:bodyPr>
            <a:normAutofit/>
          </a:bodyPr>
          <a:lstStyle/>
          <a:p>
            <a:r>
              <a:rPr lang="en-US" dirty="0"/>
              <a:t>Example of Detailed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EAB01-D4B9-CA44-9FA0-0633332C3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975" y="1289785"/>
            <a:ext cx="7989967" cy="4843809"/>
          </a:xfrm>
        </p:spPr>
      </p:pic>
    </p:spTree>
    <p:extLst>
      <p:ext uri="{BB962C8B-B14F-4D97-AF65-F5344CB8AC3E}">
        <p14:creationId xmlns:p14="http://schemas.microsoft.com/office/powerpoint/2010/main" val="29851338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989" y="452387"/>
            <a:ext cx="8126955" cy="5864081"/>
          </a:xfrm>
        </p:spPr>
      </p:pic>
    </p:spTree>
    <p:extLst>
      <p:ext uri="{BB962C8B-B14F-4D97-AF65-F5344CB8AC3E}">
        <p14:creationId xmlns:p14="http://schemas.microsoft.com/office/powerpoint/2010/main" val="12436475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5400" b="1" dirty="0">
                <a:solidFill>
                  <a:srgbClr val="800000"/>
                </a:solidFill>
              </a:rPr>
              <a:t>Ask yourself……</a:t>
            </a:r>
          </a:p>
        </p:txBody>
      </p:sp>
    </p:spTree>
    <p:extLst>
      <p:ext uri="{BB962C8B-B14F-4D97-AF65-F5344CB8AC3E}">
        <p14:creationId xmlns:p14="http://schemas.microsoft.com/office/powerpoint/2010/main" val="18533106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 …</a:t>
            </a:r>
            <a:r>
              <a:rPr lang="en-US" sz="4000" dirty="0"/>
              <a:t>Is it a </a:t>
            </a:r>
            <a:r>
              <a:rPr lang="en-US" sz="4000" b="1" dirty="0">
                <a:solidFill>
                  <a:srgbClr val="800000"/>
                </a:solidFill>
              </a:rPr>
              <a:t>REALLY Big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80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0564526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455" y="274638"/>
            <a:ext cx="8229600" cy="1143000"/>
          </a:xfrm>
        </p:spPr>
        <p:txBody>
          <a:bodyPr/>
          <a:lstStyle/>
          <a:p>
            <a:r>
              <a:rPr lang="en-US" dirty="0"/>
              <a:t>…Is it a </a:t>
            </a:r>
            <a:r>
              <a:rPr lang="en-US" b="1" dirty="0">
                <a:solidFill>
                  <a:srgbClr val="800000"/>
                </a:solidFill>
              </a:rPr>
              <a:t>Really Big </a:t>
            </a:r>
            <a:r>
              <a:rPr lang="en-US" dirty="0"/>
              <a:t>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7638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800000"/>
                </a:solidFill>
              </a:rPr>
              <a:t>How many </a:t>
            </a:r>
            <a:r>
              <a:rPr lang="en-US" dirty="0"/>
              <a:t>people or companies have this problem? (Is it a big target market?)</a:t>
            </a:r>
          </a:p>
          <a:p>
            <a:r>
              <a:rPr lang="en-US" b="1" dirty="0">
                <a:solidFill>
                  <a:srgbClr val="800000"/>
                </a:solidFill>
              </a:rPr>
              <a:t>How much time or money is spent (or lost) </a:t>
            </a:r>
            <a:r>
              <a:rPr lang="en-US" dirty="0"/>
              <a:t>each year because of this problem?  (The more it costs them, the more they are motivated to pay for your solution)</a:t>
            </a:r>
          </a:p>
          <a:p>
            <a:r>
              <a:rPr lang="en-US" dirty="0"/>
              <a:t>How well </a:t>
            </a:r>
            <a:r>
              <a:rPr lang="en-US" b="1" dirty="0">
                <a:solidFill>
                  <a:srgbClr val="800000"/>
                </a:solidFill>
              </a:rPr>
              <a:t>is their current solution working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for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them? (They will happily switch to your solution because their current one isn’t working very well.)</a:t>
            </a:r>
          </a:p>
        </p:txBody>
      </p:sp>
    </p:spTree>
    <p:extLst>
      <p:ext uri="{BB962C8B-B14F-4D97-AF65-F5344CB8AC3E}">
        <p14:creationId xmlns:p14="http://schemas.microsoft.com/office/powerpoint/2010/main" val="47713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 Propositions – Alert!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2" y="2117303"/>
            <a:ext cx="6829481" cy="23544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Customers/stakeholders are </a:t>
            </a:r>
            <a:r>
              <a:rPr lang="en-US" sz="2400" u="sng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2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buying your technology…</a:t>
            </a:r>
          </a:p>
          <a:p>
            <a:pPr marL="0" indent="0" algn="ctr" defTabSz="685800">
              <a:spcBef>
                <a:spcPts val="750"/>
              </a:spcBef>
              <a:buNone/>
            </a:pPr>
            <a:endParaRPr lang="en-US" sz="2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 defTabSz="685800">
              <a:spcBef>
                <a:spcPts val="750"/>
              </a:spcBef>
              <a:buNone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Customers/Stakeholders are buying a solution to their problem!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33820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A1B6CD-D397-2C49-A84F-CC5D3AC6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0461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0CFE-8A40-DD4C-B213-E4C52D73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65A73-9862-EA46-A489-E2A17A44C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Is your solution </a:t>
            </a:r>
            <a:r>
              <a:rPr lang="en-US" sz="2400" b="1" dirty="0">
                <a:solidFill>
                  <a:srgbClr val="960000"/>
                </a:solidFill>
              </a:rPr>
              <a:t>10X better </a:t>
            </a:r>
            <a:r>
              <a:rPr lang="en-US" sz="2400" dirty="0"/>
              <a:t>than the alternatives or </a:t>
            </a:r>
            <a:r>
              <a:rPr lang="en-US" sz="2400" b="1" dirty="0">
                <a:solidFill>
                  <a:srgbClr val="960000"/>
                </a:solidFill>
              </a:rPr>
              <a:t>3X cheaper</a:t>
            </a:r>
            <a:r>
              <a:rPr lang="en-US" sz="2400" dirty="0"/>
              <a:t>?</a:t>
            </a:r>
          </a:p>
          <a:p>
            <a:r>
              <a:rPr lang="en-US" sz="2400" dirty="0"/>
              <a:t>Is it a “</a:t>
            </a:r>
            <a:r>
              <a:rPr lang="en-US" sz="2400" b="1" dirty="0">
                <a:solidFill>
                  <a:srgbClr val="800000"/>
                </a:solidFill>
              </a:rPr>
              <a:t>Need-to-Have” </a:t>
            </a:r>
            <a:r>
              <a:rPr lang="en-US" sz="2400" dirty="0"/>
              <a:t>vs “Nice-to-Have?”</a:t>
            </a:r>
          </a:p>
          <a:p>
            <a:r>
              <a:rPr lang="en-US" sz="2400" dirty="0"/>
              <a:t>Will it be a big opportunity that </a:t>
            </a:r>
            <a:r>
              <a:rPr lang="en-US" sz="2400" b="1" dirty="0">
                <a:solidFill>
                  <a:srgbClr val="960000"/>
                </a:solidFill>
              </a:rPr>
              <a:t>will attract investors?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524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71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960000"/>
                </a:solidFill>
              </a:rPr>
              <a:t>“…… will it scale?”</a:t>
            </a:r>
          </a:p>
        </p:txBody>
      </p:sp>
    </p:spTree>
    <p:extLst>
      <p:ext uri="{BB962C8B-B14F-4D97-AF65-F5344CB8AC3E}">
        <p14:creationId xmlns:p14="http://schemas.microsoft.com/office/powerpoint/2010/main" val="2260726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31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r>
              <a:rPr lang="en-US" dirty="0"/>
              <a:t>Do your product/service </a:t>
            </a:r>
            <a:r>
              <a:rPr lang="en-US" b="1" dirty="0">
                <a:solidFill>
                  <a:srgbClr val="960000"/>
                </a:solidFill>
              </a:rPr>
              <a:t>margins increase with volume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	- COGs </a:t>
            </a:r>
          </a:p>
          <a:p>
            <a:pPr marL="0" indent="0">
              <a:buNone/>
            </a:pPr>
            <a:r>
              <a:rPr lang="en-US" dirty="0"/>
              <a:t>	- Installation/Customization</a:t>
            </a:r>
          </a:p>
          <a:p>
            <a:pPr marL="0" indent="0">
              <a:buNone/>
            </a:pPr>
            <a:r>
              <a:rPr lang="en-US" dirty="0"/>
              <a:t>	- Service/maintenance</a:t>
            </a:r>
          </a:p>
          <a:p>
            <a:pPr marL="0" indent="0">
              <a:buNone/>
            </a:pPr>
            <a:r>
              <a:rPr lang="en-US" dirty="0"/>
              <a:t>	- Staff ratio to sales</a:t>
            </a:r>
          </a:p>
        </p:txBody>
      </p:sp>
    </p:spTree>
    <p:extLst>
      <p:ext uri="{BB962C8B-B14F-4D97-AF65-F5344CB8AC3E}">
        <p14:creationId xmlns:p14="http://schemas.microsoft.com/office/powerpoint/2010/main" val="21556264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Examples of Businesses/Products </a:t>
            </a:r>
            <a:br>
              <a:rPr lang="en-US" dirty="0"/>
            </a:br>
            <a:r>
              <a:rPr lang="en-US" dirty="0"/>
              <a:t>that Scale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71" y="1612726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b="1" dirty="0">
                <a:solidFill>
                  <a:srgbClr val="960000"/>
                </a:solidFill>
              </a:rPr>
              <a:t>Software</a:t>
            </a:r>
            <a:r>
              <a:rPr lang="en-US" dirty="0"/>
              <a:t>  (MS Word, Excel, </a:t>
            </a:r>
            <a:r>
              <a:rPr lang="en-US" dirty="0" err="1"/>
              <a:t>Quickbooks</a:t>
            </a:r>
            <a:r>
              <a:rPr lang="en-US" dirty="0"/>
              <a:t>) </a:t>
            </a:r>
          </a:p>
          <a:p>
            <a:r>
              <a:rPr lang="en-US" b="1" dirty="0">
                <a:solidFill>
                  <a:srgbClr val="960000"/>
                </a:solidFill>
              </a:rPr>
              <a:t>Apps</a:t>
            </a:r>
            <a:r>
              <a:rPr lang="en-US" dirty="0"/>
              <a:t> (Pandora, Twitter, </a:t>
            </a:r>
            <a:r>
              <a:rPr lang="en-US" dirty="0" err="1"/>
              <a:t>BudgetSimple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rgbClr val="960000"/>
                </a:solidFill>
              </a:rPr>
              <a:t>Mass Market </a:t>
            </a:r>
            <a:r>
              <a:rPr lang="en-US" dirty="0"/>
              <a:t>items (My </a:t>
            </a:r>
            <a:r>
              <a:rPr lang="en-US" dirty="0" err="1"/>
              <a:t>Keepon</a:t>
            </a:r>
            <a:r>
              <a:rPr lang="en-US" dirty="0"/>
              <a:t>, </a:t>
            </a:r>
            <a:r>
              <a:rPr lang="en-US" dirty="0" err="1"/>
              <a:t>FitBit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rgbClr val="960000"/>
                </a:solidFill>
              </a:rPr>
              <a:t>Hardware</a:t>
            </a:r>
            <a:r>
              <a:rPr lang="en-US" dirty="0"/>
              <a:t> that is standardized or uses standard parts (Air conditioners, remote controls)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761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80" y="2996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Ask Yourself….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400" dirty="0"/>
              <a:t>….. How will I </a:t>
            </a:r>
            <a:r>
              <a:rPr lang="en-US" sz="4400" b="1" dirty="0">
                <a:solidFill>
                  <a:srgbClr val="960000"/>
                </a:solidFill>
              </a:rPr>
              <a:t>sell</a:t>
            </a:r>
            <a:r>
              <a:rPr lang="en-US" sz="4400" dirty="0"/>
              <a:t> this?</a:t>
            </a:r>
          </a:p>
        </p:txBody>
      </p:sp>
    </p:spTree>
    <p:extLst>
      <p:ext uri="{BB962C8B-B14F-4D97-AF65-F5344CB8AC3E}">
        <p14:creationId xmlns:p14="http://schemas.microsoft.com/office/powerpoint/2010/main" val="40559168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554" y="16002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How</a:t>
            </a:r>
            <a:r>
              <a:rPr lang="en-US" dirty="0"/>
              <a:t> will this be done?</a:t>
            </a:r>
          </a:p>
          <a:p>
            <a:r>
              <a:rPr lang="en-US" b="1" dirty="0">
                <a:solidFill>
                  <a:srgbClr val="960000"/>
                </a:solidFill>
              </a:rPr>
              <a:t>Who</a:t>
            </a:r>
            <a:r>
              <a:rPr lang="en-US" dirty="0"/>
              <a:t> will do this?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Start thinking about this on </a:t>
            </a:r>
            <a:r>
              <a:rPr lang="en-US" b="1" dirty="0">
                <a:solidFill>
                  <a:srgbClr val="800000"/>
                </a:solidFill>
              </a:rPr>
              <a:t>DAY 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517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Business to Business</a:t>
            </a:r>
            <a:br>
              <a:rPr lang="en-US" dirty="0"/>
            </a:br>
            <a:r>
              <a:rPr lang="en-US" dirty="0"/>
              <a:t>(B to B)</a:t>
            </a:r>
            <a:br>
              <a:rPr lang="en-US" dirty="0"/>
            </a:br>
            <a:r>
              <a:rPr lang="en-US" dirty="0">
                <a:solidFill>
                  <a:srgbClr val="960000"/>
                </a:solidFill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1322553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Proposed Product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b="1" dirty="0">
                <a:solidFill>
                  <a:srgbClr val="960000"/>
                </a:solidFill>
              </a:rPr>
              <a:t>Add-on hybrid system </a:t>
            </a:r>
            <a:r>
              <a:rPr lang="en-US" dirty="0"/>
              <a:t>for tractor trailers</a:t>
            </a:r>
          </a:p>
          <a:p>
            <a:pPr lvl="1"/>
            <a:r>
              <a:rPr lang="en-US" dirty="0"/>
              <a:t>Uses </a:t>
            </a:r>
            <a:r>
              <a:rPr lang="en-US" b="1" dirty="0">
                <a:solidFill>
                  <a:srgbClr val="960000"/>
                </a:solidFill>
              </a:rPr>
              <a:t>regenerative braking to capture power </a:t>
            </a:r>
            <a:r>
              <a:rPr lang="en-US" dirty="0"/>
              <a:t>when the vehicle is slowing down that can be reused to accelerate.</a:t>
            </a:r>
          </a:p>
          <a:p>
            <a:r>
              <a:rPr lang="en-US" b="1" dirty="0">
                <a:solidFill>
                  <a:srgbClr val="960000"/>
                </a:solidFill>
              </a:rPr>
              <a:t>Value proposition to the customer: Reduces fuel consumption </a:t>
            </a:r>
            <a:r>
              <a:rPr lang="en-US" dirty="0"/>
              <a:t>by over 30% with an </a:t>
            </a:r>
            <a:r>
              <a:rPr lang="en-US" b="1" dirty="0">
                <a:solidFill>
                  <a:srgbClr val="960000"/>
                </a:solidFill>
              </a:rPr>
              <a:t>ROI of less than 1 year</a:t>
            </a:r>
            <a:r>
              <a:rPr lang="en-US" dirty="0"/>
              <a:t>.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1" y="350838"/>
            <a:ext cx="2348617" cy="8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237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9688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How much </a:t>
            </a:r>
            <a:r>
              <a:rPr lang="en-US" dirty="0"/>
              <a:t>on average do you spend on fuel? % of annual budget?</a:t>
            </a:r>
          </a:p>
          <a:p>
            <a:r>
              <a:rPr lang="en-US" dirty="0"/>
              <a:t>Have you done </a:t>
            </a:r>
            <a:r>
              <a:rPr lang="en-US" b="1" dirty="0">
                <a:solidFill>
                  <a:srgbClr val="960000"/>
                </a:solidFill>
              </a:rPr>
              <a:t>analysis on fuel usage </a:t>
            </a:r>
            <a:r>
              <a:rPr lang="en-US" dirty="0"/>
              <a:t>that you can share?</a:t>
            </a:r>
          </a:p>
          <a:p>
            <a:r>
              <a:rPr lang="en-US" dirty="0"/>
              <a:t>What are you </a:t>
            </a:r>
            <a:r>
              <a:rPr lang="en-US" b="1" dirty="0">
                <a:solidFill>
                  <a:srgbClr val="960000"/>
                </a:solidFill>
              </a:rPr>
              <a:t>currently doing now </a:t>
            </a:r>
            <a:r>
              <a:rPr lang="en-US" dirty="0"/>
              <a:t>to reduce your fuel costs?</a:t>
            </a:r>
          </a:p>
          <a:p>
            <a:r>
              <a:rPr lang="en-US" dirty="0"/>
              <a:t>On a </a:t>
            </a:r>
            <a:r>
              <a:rPr lang="en-US" b="1" dirty="0">
                <a:solidFill>
                  <a:srgbClr val="960000"/>
                </a:solidFill>
              </a:rPr>
              <a:t>scale of 1-10, how well </a:t>
            </a:r>
            <a:r>
              <a:rPr lang="en-US" dirty="0"/>
              <a:t>are those techniques working?</a:t>
            </a:r>
          </a:p>
          <a:p>
            <a:r>
              <a:rPr lang="en-US" b="1" dirty="0">
                <a:solidFill>
                  <a:srgbClr val="960000"/>
                </a:solidFill>
              </a:rPr>
              <a:t>Why</a:t>
            </a:r>
            <a:r>
              <a:rPr lang="en-US" dirty="0"/>
              <a:t> did you give each that number?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594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Interviewed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Fleet </a:t>
            </a:r>
            <a:r>
              <a:rPr lang="en-US" dirty="0">
                <a:solidFill>
                  <a:srgbClr val="960000"/>
                </a:solidFill>
              </a:rPr>
              <a:t>managers</a:t>
            </a:r>
          </a:p>
          <a:p>
            <a:r>
              <a:rPr lang="en-US" dirty="0"/>
              <a:t>Fleet truck </a:t>
            </a:r>
            <a:r>
              <a:rPr lang="en-US" dirty="0">
                <a:solidFill>
                  <a:srgbClr val="960000"/>
                </a:solidFill>
              </a:rPr>
              <a:t>drivers </a:t>
            </a:r>
          </a:p>
          <a:p>
            <a:r>
              <a:rPr lang="en-US" dirty="0"/>
              <a:t>Independent truck </a:t>
            </a:r>
            <a:r>
              <a:rPr lang="en-US" dirty="0">
                <a:solidFill>
                  <a:srgbClr val="960000"/>
                </a:solidFill>
              </a:rPr>
              <a:t>drivers</a:t>
            </a:r>
          </a:p>
          <a:p>
            <a:r>
              <a:rPr lang="en-US" dirty="0"/>
              <a:t>Trailer </a:t>
            </a:r>
            <a:r>
              <a:rPr lang="en-US" dirty="0">
                <a:solidFill>
                  <a:srgbClr val="960000"/>
                </a:solidFill>
              </a:rPr>
              <a:t>manufacturers</a:t>
            </a:r>
          </a:p>
          <a:p>
            <a:r>
              <a:rPr lang="en-US" dirty="0">
                <a:solidFill>
                  <a:srgbClr val="960000"/>
                </a:solidFill>
              </a:rPr>
              <a:t>Mechanics</a:t>
            </a:r>
            <a:r>
              <a:rPr lang="en-US" dirty="0"/>
              <a:t> that service the fleet</a:t>
            </a:r>
          </a:p>
          <a:p>
            <a:r>
              <a:rPr lang="en-US" dirty="0"/>
              <a:t>Companies with </a:t>
            </a:r>
            <a:r>
              <a:rPr lang="en-US" dirty="0">
                <a:solidFill>
                  <a:srgbClr val="960000"/>
                </a:solidFill>
              </a:rPr>
              <a:t>proprietary fleets</a:t>
            </a:r>
          </a:p>
          <a:p>
            <a:r>
              <a:rPr lang="en-US" dirty="0"/>
              <a:t>Industry </a:t>
            </a:r>
            <a:r>
              <a:rPr lang="en-US" dirty="0">
                <a:solidFill>
                  <a:srgbClr val="960000"/>
                </a:solidFill>
              </a:rPr>
              <a:t>association staff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34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 Propositions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4712" y="2117303"/>
            <a:ext cx="7503091" cy="17824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to Ask Yourself</a:t>
            </a:r>
          </a:p>
          <a:p>
            <a:pPr marL="0" indent="0" algn="ctr" defTabSz="685800">
              <a:spcBef>
                <a:spcPts val="750"/>
              </a:spcBef>
              <a:buNone/>
            </a:pPr>
            <a:endParaRPr lang="en-US" sz="22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defTabSz="685800">
              <a:spcBef>
                <a:spcPts val="750"/>
              </a:spcBef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we do for your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customer/stakeholder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they value?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really matters to your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problem are you solving for your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customer/stakeholder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 job is your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customer/stakeholder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trying to get done?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33820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2BAAB2-5305-0449-8010-E4522CF8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519022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6455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Where did they find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Industry </a:t>
            </a:r>
            <a:r>
              <a:rPr lang="en-US" dirty="0">
                <a:solidFill>
                  <a:srgbClr val="960000"/>
                </a:solidFill>
              </a:rPr>
              <a:t>conventions</a:t>
            </a:r>
          </a:p>
          <a:p>
            <a:r>
              <a:rPr lang="en-US" dirty="0">
                <a:solidFill>
                  <a:srgbClr val="C00000"/>
                </a:solidFill>
              </a:rPr>
              <a:t>Truck stops</a:t>
            </a:r>
          </a:p>
          <a:p>
            <a:r>
              <a:rPr lang="en-US" dirty="0"/>
              <a:t>Fleet owners’ </a:t>
            </a:r>
            <a:r>
              <a:rPr lang="en-US" dirty="0">
                <a:solidFill>
                  <a:srgbClr val="960000"/>
                </a:solidFill>
              </a:rPr>
              <a:t>headquarters</a:t>
            </a:r>
          </a:p>
          <a:p>
            <a:r>
              <a:rPr lang="en-US" dirty="0"/>
              <a:t>Trailer </a:t>
            </a:r>
            <a:r>
              <a:rPr lang="en-US" dirty="0">
                <a:solidFill>
                  <a:srgbClr val="960000"/>
                </a:solidFill>
              </a:rPr>
              <a:t>sales offices</a:t>
            </a:r>
          </a:p>
          <a:p>
            <a:r>
              <a:rPr lang="en-US" dirty="0">
                <a:solidFill>
                  <a:srgbClr val="C00000"/>
                </a:solidFill>
              </a:rPr>
              <a:t>Telephone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3298"/>
            <a:ext cx="2281574" cy="8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777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59305" cy="4525963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6 million </a:t>
            </a:r>
            <a:r>
              <a:rPr lang="en-US" dirty="0"/>
              <a:t>trailers in the USA</a:t>
            </a:r>
          </a:p>
          <a:p>
            <a:r>
              <a:rPr lang="en-US" dirty="0"/>
              <a:t>Each trailer averages 6.5 mpg = $</a:t>
            </a:r>
            <a:r>
              <a:rPr lang="en-US" b="1" dirty="0">
                <a:solidFill>
                  <a:srgbClr val="960000"/>
                </a:solidFill>
              </a:rPr>
              <a:t>85,000 fuel costs per year per trailer</a:t>
            </a:r>
          </a:p>
          <a:p>
            <a:r>
              <a:rPr lang="en-US" b="1" dirty="0">
                <a:solidFill>
                  <a:srgbClr val="960000"/>
                </a:solidFill>
              </a:rPr>
              <a:t>52 Billion gallons </a:t>
            </a:r>
            <a:r>
              <a:rPr lang="en-US" dirty="0"/>
              <a:t>of fuel consumed yearly</a:t>
            </a: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31% = $46 B in potential fuel savings</a:t>
            </a:r>
          </a:p>
          <a:p>
            <a:pPr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$25k per unit x 6M trailers = $150B potential market</a:t>
            </a:r>
          </a:p>
          <a:p>
            <a:pPr marL="457200" lvl="1" indent="0" algn="just">
              <a:buNone/>
            </a:pPr>
            <a:r>
              <a:rPr lang="en-US" sz="2800" b="1" dirty="0">
                <a:solidFill>
                  <a:srgbClr val="008000"/>
                </a:solidFill>
              </a:rPr>
              <a:t>		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4" y="285819"/>
            <a:ext cx="2270058" cy="8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750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9688"/>
          </a:xfrm>
        </p:spPr>
        <p:txBody>
          <a:bodyPr/>
          <a:lstStyle/>
          <a:p>
            <a:r>
              <a:rPr lang="en-US" dirty="0"/>
              <a:t>Largest value/ROI for </a:t>
            </a:r>
            <a:r>
              <a:rPr lang="en-US" b="1" dirty="0">
                <a:solidFill>
                  <a:srgbClr val="960000"/>
                </a:solidFill>
              </a:rPr>
              <a:t>long-haul fleets</a:t>
            </a:r>
          </a:p>
          <a:p>
            <a:r>
              <a:rPr lang="en-US" dirty="0"/>
              <a:t>15% of fuel is used to </a:t>
            </a:r>
            <a:r>
              <a:rPr lang="en-US" b="1" dirty="0">
                <a:solidFill>
                  <a:srgbClr val="960000"/>
                </a:solidFill>
              </a:rPr>
              <a:t>run the cab at night </a:t>
            </a:r>
            <a:r>
              <a:rPr lang="en-US" dirty="0"/>
              <a:t>for heat/AC and electronics</a:t>
            </a:r>
          </a:p>
          <a:p>
            <a:pPr lvl="1"/>
            <a:r>
              <a:rPr lang="en-US" dirty="0"/>
              <a:t>Shaking cab results in </a:t>
            </a:r>
            <a:r>
              <a:rPr lang="en-US" b="1" dirty="0">
                <a:solidFill>
                  <a:srgbClr val="960000"/>
                </a:solidFill>
              </a:rPr>
              <a:t>poor sleep </a:t>
            </a:r>
            <a:r>
              <a:rPr lang="en-US" dirty="0"/>
              <a:t>– which can lead to accidents</a:t>
            </a:r>
          </a:p>
          <a:p>
            <a:pPr lvl="1"/>
            <a:r>
              <a:rPr lang="en-US" dirty="0"/>
              <a:t>(This was the ‘outlier’) that helped sell management</a:t>
            </a:r>
          </a:p>
          <a:p>
            <a:r>
              <a:rPr lang="en-US" b="1" dirty="0">
                <a:solidFill>
                  <a:srgbClr val="960000"/>
                </a:solidFill>
              </a:rPr>
              <a:t>Less wear and tear </a:t>
            </a:r>
            <a:r>
              <a:rPr lang="en-US" dirty="0"/>
              <a:t>on the diesel engine</a:t>
            </a:r>
          </a:p>
          <a:p>
            <a:r>
              <a:rPr lang="en-US" b="1" dirty="0">
                <a:solidFill>
                  <a:srgbClr val="960000"/>
                </a:solidFill>
              </a:rPr>
              <a:t>Reduced emissions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530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just">
              <a:buNone/>
            </a:pPr>
            <a:endParaRPr lang="en-US" sz="4800" b="1" dirty="0">
              <a:solidFill>
                <a:srgbClr val="960000"/>
              </a:solidFill>
            </a:endParaRP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Big Problem</a:t>
            </a: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Big Market</a:t>
            </a: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   Great Product</a:t>
            </a:r>
          </a:p>
          <a:p>
            <a:pPr marL="457200" lvl="1" indent="0" algn="ctr">
              <a:buNone/>
            </a:pPr>
            <a:r>
              <a:rPr lang="en-US" sz="4800" b="1" dirty="0">
                <a:solidFill>
                  <a:srgbClr val="960000"/>
                </a:solidFill>
              </a:rPr>
              <a:t>Great Business</a:t>
            </a:r>
          </a:p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1" y="403996"/>
            <a:ext cx="2584296" cy="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75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CAFD-A6C6-B047-B3F8-949E85A34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51000"/>
            <a:ext cx="7772400" cy="2768599"/>
          </a:xfrm>
        </p:spPr>
        <p:txBody>
          <a:bodyPr>
            <a:normAutofit fontScale="90000"/>
          </a:bodyPr>
          <a:lstStyle/>
          <a:p>
            <a:r>
              <a:rPr lang="en-US" dirty="0"/>
              <a:t>Pivot from B to B </a:t>
            </a:r>
            <a:br>
              <a:rPr lang="en-US" dirty="0"/>
            </a:br>
            <a:r>
              <a:rPr lang="en-US" dirty="0"/>
              <a:t>to</a:t>
            </a:r>
            <a:br>
              <a:rPr lang="en-US" dirty="0"/>
            </a:br>
            <a:r>
              <a:rPr lang="en-US" dirty="0"/>
              <a:t>B to C</a:t>
            </a:r>
            <a:br>
              <a:rPr lang="en-US" dirty="0"/>
            </a:br>
            <a:r>
              <a:rPr lang="en-US" b="1" dirty="0">
                <a:solidFill>
                  <a:srgbClr val="960000"/>
                </a:solidFill>
              </a:rPr>
              <a:t>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1B5BA-29E1-5D4B-AA0A-D31E1D228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08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453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759" b="9759"/>
          <a:stretch>
            <a:fillRect/>
          </a:stretch>
        </p:blipFill>
        <p:spPr>
          <a:xfrm>
            <a:off x="457200" y="1600201"/>
            <a:ext cx="7747000" cy="4260552"/>
          </a:xfrm>
        </p:spPr>
      </p:pic>
    </p:spTree>
    <p:extLst>
      <p:ext uri="{BB962C8B-B14F-4D97-AF65-F5344CB8AC3E}">
        <p14:creationId xmlns:p14="http://schemas.microsoft.com/office/powerpoint/2010/main" val="34298492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Initial Hypothesis</a:t>
            </a:r>
          </a:p>
          <a:p>
            <a:r>
              <a:rPr lang="en-US" sz="2800" dirty="0"/>
              <a:t>Therapy tool for therapists who work with </a:t>
            </a:r>
            <a:r>
              <a:rPr lang="en-US" sz="2800" dirty="0">
                <a:solidFill>
                  <a:srgbClr val="800000"/>
                </a:solidFill>
              </a:rPr>
              <a:t>severely autistic </a:t>
            </a:r>
            <a:r>
              <a:rPr lang="en-US" sz="2800" dirty="0"/>
              <a:t>children</a:t>
            </a:r>
          </a:p>
          <a:p>
            <a:r>
              <a:rPr lang="en-US" sz="2800" dirty="0"/>
              <a:t>Price: $25k (includes hardware and software)</a:t>
            </a:r>
          </a:p>
          <a:p>
            <a:r>
              <a:rPr lang="en-US" sz="2800" dirty="0"/>
              <a:t>Target audience: </a:t>
            </a:r>
            <a:r>
              <a:rPr lang="en-US" sz="2800" dirty="0">
                <a:solidFill>
                  <a:srgbClr val="800000"/>
                </a:solidFill>
              </a:rPr>
              <a:t>Clinics that specialize </a:t>
            </a:r>
            <a:r>
              <a:rPr lang="en-US" sz="2800" dirty="0"/>
              <a:t>in therapy for severely autistic children</a:t>
            </a:r>
          </a:p>
          <a:p>
            <a:pPr marL="0" indent="0">
              <a:buNone/>
            </a:pP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182560780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861" y="1568462"/>
            <a:ext cx="8010939" cy="4679938"/>
          </a:xfrm>
        </p:spPr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Product worked extremely well as a therapy tool to engage highly autistic children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However…..</a:t>
            </a:r>
          </a:p>
          <a:p>
            <a:pPr marL="0" indent="0" algn="ctr">
              <a:buNone/>
            </a:pPr>
            <a:r>
              <a:rPr lang="en-US" sz="2800" dirty="0"/>
              <a:t>Size of Target Market:  </a:t>
            </a:r>
            <a:r>
              <a:rPr lang="en-US" sz="2800" b="1" dirty="0">
                <a:solidFill>
                  <a:srgbClr val="960000"/>
                </a:solidFill>
              </a:rPr>
              <a:t>100 clinics worldwide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9600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Great Product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 Lousy Business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042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BeatBots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xfrm>
            <a:off x="1485900" y="1252224"/>
            <a:ext cx="6172200" cy="3394472"/>
          </a:xfr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646696"/>
            <a:ext cx="2857500" cy="542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AF9AB-8E2F-304F-A7F5-CFF078B71B8E}"/>
              </a:ext>
            </a:extLst>
          </p:cNvPr>
          <p:cNvSpPr txBox="1"/>
          <p:nvPr/>
        </p:nvSpPr>
        <p:spPr>
          <a:xfrm>
            <a:off x="1012904" y="5189621"/>
            <a:ext cx="76738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960000"/>
                </a:solidFill>
              </a:rPr>
              <a:t>Pivoted</a:t>
            </a:r>
            <a:r>
              <a:rPr lang="en-US" sz="2200" dirty="0"/>
              <a:t> to a retail product for mass market for $50 and </a:t>
            </a:r>
          </a:p>
          <a:p>
            <a:r>
              <a:rPr lang="en-US" sz="2200" dirty="0"/>
              <a:t>licensed it a toy company that would manufacture, package </a:t>
            </a:r>
          </a:p>
          <a:p>
            <a:r>
              <a:rPr lang="en-US" sz="2200" dirty="0"/>
              <a:t>and get BeatBots on the shelves of major retailers.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676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atBots_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29" y="857250"/>
            <a:ext cx="47159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8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5393-33FC-070F-A85E-3595374F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90" y="160336"/>
            <a:ext cx="7679410" cy="1143000"/>
          </a:xfrm>
        </p:spPr>
        <p:txBody>
          <a:bodyPr/>
          <a:lstStyle/>
          <a:p>
            <a:r>
              <a:rPr lang="en-US" dirty="0"/>
              <a:t>Examples of B to B 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98328-ED05-CE07-A3DB-C3771C49D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90" y="1146875"/>
            <a:ext cx="7679410" cy="4839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(Who) County municipal managers responsible for road maintenance will subscribe to </a:t>
            </a:r>
          </a:p>
          <a:p>
            <a:pPr marL="0" indent="0">
              <a:buNone/>
            </a:pPr>
            <a:r>
              <a:rPr lang="en-US" dirty="0"/>
              <a:t>(What) </a:t>
            </a:r>
            <a:r>
              <a:rPr lang="en-US" b="1" dirty="0" err="1"/>
              <a:t>Roadbotics</a:t>
            </a:r>
            <a:r>
              <a:rPr lang="en-US" dirty="0"/>
              <a:t> which maps the status and condition of a region’s infrastructure </a:t>
            </a:r>
          </a:p>
          <a:p>
            <a:pPr marL="0" indent="0">
              <a:buNone/>
            </a:pPr>
            <a:r>
              <a:rPr lang="en-US" dirty="0"/>
              <a:t>Why) to  enable objective, data-driven decisions regarding what to repair and replacement at a significant cost savings.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(Who) School administrators (Grades 6-12)will license </a:t>
            </a:r>
          </a:p>
          <a:p>
            <a:pPr marL="0" indent="0">
              <a:buNone/>
            </a:pPr>
            <a:r>
              <a:rPr lang="en-US" dirty="0"/>
              <a:t>(What) </a:t>
            </a:r>
            <a:r>
              <a:rPr lang="en-US" b="1" dirty="0"/>
              <a:t>Lightside Labs </a:t>
            </a:r>
            <a:r>
              <a:rPr lang="en-US" dirty="0"/>
              <a:t>writing platform that provides automated writing feedback and suggestions as students write essays </a:t>
            </a:r>
          </a:p>
          <a:p>
            <a:pPr marL="0" indent="0">
              <a:buNone/>
            </a:pPr>
            <a:r>
              <a:rPr lang="en-US" dirty="0"/>
              <a:t>(Why)to more efficiently provide individual guidance real time to each student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1530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2CB5-0053-B345-A1A0-02F47CAA1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investors are looking for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0B1F7-9E59-6A48-A1B6-0776A29ED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865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31" y="2721363"/>
            <a:ext cx="4605143" cy="1694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430860" y="4416311"/>
            <a:ext cx="5808760" cy="213794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16538" r="16538"/>
          <a:stretch>
            <a:fillRect/>
          </a:stretch>
        </p:blipFill>
        <p:spPr>
          <a:xfrm>
            <a:off x="4328265" y="1806912"/>
            <a:ext cx="4744693" cy="2609399"/>
          </a:xfrm>
        </p:spPr>
      </p:pic>
      <p:sp>
        <p:nvSpPr>
          <p:cNvPr id="3" name="TextBox 2"/>
          <p:cNvSpPr txBox="1"/>
          <p:nvPr/>
        </p:nvSpPr>
        <p:spPr>
          <a:xfrm>
            <a:off x="1036478" y="9489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154394"/>
            <a:ext cx="4617812" cy="12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6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817" y="511638"/>
            <a:ext cx="815444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                            was a good investment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 We want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 in large markets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…if you have a fantastic team with fantastic products but …… it’s in a small market, there’s a smaller type of outcome that can happen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they’re swimming in a smaller pond. If you have a big and expanding market, it’s great to have a great team and product, but if you don’t, you still have a chance. 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“…..We focus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investing in trends shaping the landscape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the next 10 years.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Casual dining is a multi-hundred-billion business in the U.S. alone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Everybody’s got to eat.”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“……What they’re doing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solves an acute point,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waiting to get in line, waiting to get a check. They have a very elegant solution.”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Nick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Drive Capital, a Columbus, Ohio-based $250M VC fund on their $10M investment in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NoWait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May 2014 (Source: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Business Times)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36" y="791751"/>
            <a:ext cx="2019318" cy="55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0867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B153-02B7-8C49-95B2-0EAF3E296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Sold</a:t>
            </a:r>
            <a:r>
              <a:rPr lang="en-US" dirty="0"/>
              <a:t> to Yelp for </a:t>
            </a:r>
            <a:r>
              <a:rPr lang="en-US" b="1" dirty="0">
                <a:solidFill>
                  <a:srgbClr val="960000"/>
                </a:solidFill>
              </a:rPr>
              <a:t>$40M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F9F78-EC1C-5A41-B4FD-A06B886EF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7672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800000"/>
                </a:solidFill>
              </a:rPr>
              <a:t>Q&amp;A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800000"/>
              </a:solidFill>
            </a:endParaRPr>
          </a:p>
          <a:p>
            <a:pPr marL="0" indent="0" algn="ctr">
              <a:buNone/>
            </a:pPr>
            <a:r>
              <a:rPr lang="en-US" sz="4000" b="1" dirty="0" err="1">
                <a:solidFill>
                  <a:srgbClr val="800000"/>
                </a:solidFill>
              </a:rPr>
              <a:t>kit@cs.cmu.edu</a:t>
            </a:r>
            <a:endParaRPr lang="en-US" sz="4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6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3582-A4CC-B7FF-D2D0-CF3C69DF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21531"/>
            <a:ext cx="8229600" cy="1143000"/>
          </a:xfrm>
        </p:spPr>
        <p:txBody>
          <a:bodyPr/>
          <a:lstStyle/>
          <a:p>
            <a:r>
              <a:rPr lang="en-US" dirty="0"/>
              <a:t>Examples of B to C Business Theses (DTC)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45297-3B99-936B-B697-56BD80BE0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301262"/>
            <a:ext cx="8088923" cy="4566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(Who) Consumers who search for and read news online will subscribe</a:t>
            </a:r>
          </a:p>
          <a:p>
            <a:pPr marL="0" indent="0">
              <a:buNone/>
            </a:pPr>
            <a:r>
              <a:rPr lang="en-US" dirty="0"/>
              <a:t>(What) to </a:t>
            </a:r>
            <a:r>
              <a:rPr lang="en-US" b="1" dirty="0" err="1"/>
              <a:t>Newsage</a:t>
            </a:r>
            <a:r>
              <a:rPr lang="en-US" dirty="0"/>
              <a:t> which recommends news based upon a reader’s instructions and provides interactive chats on the content                     </a:t>
            </a:r>
          </a:p>
          <a:p>
            <a:pPr marL="0" indent="0">
              <a:buNone/>
            </a:pPr>
            <a:r>
              <a:rPr lang="en-US" dirty="0"/>
              <a:t>(Why) to provide interactive, personalized, summarized news.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(Who) Consumers just diagnosed with new allergies will subscribe</a:t>
            </a:r>
          </a:p>
          <a:p>
            <a:pPr marL="0" indent="0">
              <a:buNone/>
            </a:pPr>
            <a:r>
              <a:rPr lang="en-US" dirty="0"/>
              <a:t>(What) to </a:t>
            </a:r>
            <a:r>
              <a:rPr lang="en-US" b="1" dirty="0" err="1"/>
              <a:t>Allervision</a:t>
            </a:r>
            <a:r>
              <a:rPr lang="en-US" dirty="0"/>
              <a:t> which provides a tool to easily identify potential allergens in various products</a:t>
            </a:r>
          </a:p>
          <a:p>
            <a:pPr marL="0" indent="0">
              <a:buNone/>
            </a:pPr>
            <a:r>
              <a:rPr lang="en-US" dirty="0"/>
              <a:t>(Why ) to prevent acute suffering, often facing anaphylactic reactions necessitating immediate medical attention with epinephrine and emergency room visits.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94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0FDD-BAE6-C048-880E-CC6A2F74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557122"/>
          </a:xfrm>
        </p:spPr>
        <p:txBody>
          <a:bodyPr/>
          <a:lstStyle/>
          <a:p>
            <a:r>
              <a:rPr lang="en-US" dirty="0"/>
              <a:t>Homework #1 </a:t>
            </a:r>
            <a:br>
              <a:rPr lang="en-US" dirty="0"/>
            </a:br>
            <a:r>
              <a:rPr lang="en-US" dirty="0"/>
              <a:t>Create  Your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15422-444A-FA4F-BA90-66C3E05A6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79349"/>
            <a:ext cx="8229600" cy="5191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is the problem you are proposing to solve?                                      	(One sentence – simple and short as possible)</a:t>
            </a:r>
          </a:p>
          <a:p>
            <a:pPr marL="0" indent="0">
              <a:buNone/>
            </a:pPr>
            <a:r>
              <a:rPr lang="en-US" b="1" dirty="0"/>
              <a:t>Who is the customer?</a:t>
            </a:r>
          </a:p>
          <a:p>
            <a:pPr lvl="1">
              <a:buFontTx/>
              <a:buChar char="-"/>
            </a:pPr>
            <a:r>
              <a:rPr lang="en-US" sz="2000" dirty="0"/>
              <a:t>This is a person with a specific demographic or persona (age, profession, location,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>
              <a:buFontTx/>
              <a:buChar char="-"/>
            </a:pPr>
            <a:r>
              <a:rPr lang="en-US" sz="2000" dirty="0"/>
              <a:t>“This specific customer will buy? lease? license? subscribe?........</a:t>
            </a:r>
          </a:p>
          <a:p>
            <a:pPr marL="0" indent="0">
              <a:buNone/>
            </a:pPr>
            <a:r>
              <a:rPr lang="en-US" b="1" dirty="0"/>
              <a:t>What is your solution?</a:t>
            </a:r>
          </a:p>
          <a:p>
            <a:pPr lvl="1">
              <a:buFontTx/>
              <a:buChar char="-"/>
            </a:pPr>
            <a:r>
              <a:rPr lang="en-US" sz="2000" dirty="0"/>
              <a:t>What specifically are your proposing to offer?</a:t>
            </a:r>
          </a:p>
          <a:p>
            <a:pPr lvl="1">
              <a:buFontTx/>
              <a:buChar char="-"/>
            </a:pPr>
            <a:r>
              <a:rPr lang="en-US" sz="2000" dirty="0"/>
              <a:t>….my product/service that does this specific thing(s)….”</a:t>
            </a:r>
          </a:p>
          <a:p>
            <a:pPr marL="0" indent="0">
              <a:buNone/>
            </a:pPr>
            <a:r>
              <a:rPr lang="en-US" b="1" dirty="0"/>
              <a:t>Why would they buy it?</a:t>
            </a:r>
          </a:p>
          <a:p>
            <a:pPr lvl="1">
              <a:buFontTx/>
              <a:buChar char="-"/>
            </a:pPr>
            <a:r>
              <a:rPr lang="en-US" sz="2000" dirty="0"/>
              <a:t>What does the customer value? What problem does the customer want to solve? This is often called </a:t>
            </a:r>
            <a:r>
              <a:rPr lang="en-US" sz="2000" b="1" u="sng" dirty="0"/>
              <a:t>The Value Proposition</a:t>
            </a:r>
          </a:p>
          <a:p>
            <a:pPr lvl="1">
              <a:buFontTx/>
              <a:buChar char="-"/>
            </a:pPr>
            <a:r>
              <a:rPr lang="en-US" sz="2000" dirty="0"/>
              <a:t>“…..that will reduce the cost by X? Increase sales by Y? Reduce the error rate by Z? Allow the customer to access in one-step....”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7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579949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Hypotheses Test the Business Thesis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90691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3F7572-821A-B14E-8E72-5FC25AEC7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033" y="2354609"/>
            <a:ext cx="7125419" cy="3221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093D-60AE-E940-837B-87DA992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74DACD0-DFA0-A946-BD8D-425E5347D30D}"/>
              </a:ext>
            </a:extLst>
          </p:cNvPr>
          <p:cNvSpPr/>
          <p:nvPr/>
        </p:nvSpPr>
        <p:spPr bwMode="auto">
          <a:xfrm>
            <a:off x="7467491" y="1597462"/>
            <a:ext cx="461483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70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2798-2C9D-3B4C-A8C3-2653CCDE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Business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EAA09-99DA-194A-BF4D-7226D6DD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12726"/>
            <a:ext cx="8229600" cy="4525963"/>
          </a:xfrm>
        </p:spPr>
        <p:txBody>
          <a:bodyPr/>
          <a:lstStyle/>
          <a:p>
            <a:r>
              <a:rPr lang="en-US" dirty="0"/>
              <a:t>Your Business Thesis has some assumptions</a:t>
            </a:r>
          </a:p>
          <a:p>
            <a:r>
              <a:rPr lang="en-US" dirty="0"/>
              <a:t>These assumptions </a:t>
            </a:r>
            <a:r>
              <a:rPr lang="en-US" u="sng" dirty="0"/>
              <a:t>must be true </a:t>
            </a:r>
            <a:r>
              <a:rPr lang="en-US" dirty="0"/>
              <a:t>for your business to succeed.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2400" b="1" dirty="0"/>
              <a:t>How do you know if they are true?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dirty="0"/>
              <a:t>1. Develop Business hypotheses </a:t>
            </a:r>
          </a:p>
          <a:p>
            <a:pPr marL="0" indent="0">
              <a:buNone/>
            </a:pPr>
            <a:r>
              <a:rPr lang="en-US" dirty="0"/>
              <a:t>2. Develop questions to test these hypotheses</a:t>
            </a:r>
          </a:p>
          <a:p>
            <a:pPr marL="0" indent="0">
              <a:buNone/>
            </a:pPr>
            <a:r>
              <a:rPr lang="en-US" dirty="0"/>
              <a:t>3. Identify Customers to interview</a:t>
            </a:r>
          </a:p>
          <a:p>
            <a:pPr marL="0" indent="0">
              <a:buNone/>
            </a:pPr>
            <a:r>
              <a:rPr lang="en-US" dirty="0"/>
              <a:t>    (Use Landing Pages to attract potential B to C customers)</a:t>
            </a:r>
          </a:p>
          <a:p>
            <a:pPr marL="0" indent="0" algn="ctr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857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49552"/>
            <a:ext cx="6517934" cy="27998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</a:pPr>
            <a:endParaRPr lang="en-US" sz="21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137409"/>
            <a:ext cx="4243706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DCB9C-6CB5-144C-853B-9D037F65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BDB9A-CB4C-A74B-A817-6FB7B6482D68}"/>
              </a:ext>
            </a:extLst>
          </p:cNvPr>
          <p:cNvSpPr txBox="1"/>
          <p:nvPr/>
        </p:nvSpPr>
        <p:spPr>
          <a:xfrm flipH="1">
            <a:off x="2486258" y="2584130"/>
            <a:ext cx="53447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Clear and concise</a:t>
            </a:r>
          </a:p>
          <a:p>
            <a:pPr marL="342900" indent="-3429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Specific</a:t>
            </a:r>
          </a:p>
          <a:p>
            <a:pPr marL="342900" indent="-342900" defTabSz="685800">
              <a:buFontTx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Testable/measurable</a:t>
            </a:r>
          </a:p>
          <a:p>
            <a:pPr marL="342900" indent="-342900" defTabSz="685800">
              <a:buFontTx/>
              <a:buAutoNum type="arabicPeriod"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Hint: Use simple declarative sentences</a:t>
            </a:r>
          </a:p>
          <a:p>
            <a:pPr marL="342900" indent="-342900" defTabSz="685800">
              <a:buFontTx/>
              <a:buAutoNum type="arabicPeriod"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5ECAE0F-F225-5444-991C-72682AFC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What Makes a Good Hypothesis</a:t>
            </a:r>
          </a:p>
        </p:txBody>
      </p:sp>
    </p:spTree>
    <p:extLst>
      <p:ext uri="{BB962C8B-B14F-4D97-AF65-F5344CB8AC3E}">
        <p14:creationId xmlns:p14="http://schemas.microsoft.com/office/powerpoint/2010/main" val="367647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540" y="296562"/>
            <a:ext cx="7698259" cy="1121076"/>
          </a:xfrm>
        </p:spPr>
        <p:txBody>
          <a:bodyPr/>
          <a:lstStyle/>
          <a:p>
            <a:r>
              <a:rPr lang="en-US" dirty="0"/>
              <a:t>Best recommended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800000"/>
                </a:solidFill>
              </a:rPr>
              <a:t>Ask 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rgbClr val="800000"/>
                </a:solidFill>
              </a:rPr>
              <a:t>your 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rgbClr val="800000"/>
                </a:solidFill>
              </a:rPr>
              <a:t>Customer!</a:t>
            </a:r>
          </a:p>
        </p:txBody>
      </p:sp>
    </p:spTree>
    <p:extLst>
      <p:ext uri="{BB962C8B-B14F-4D97-AF65-F5344CB8AC3E}">
        <p14:creationId xmlns:p14="http://schemas.microsoft.com/office/powerpoint/2010/main" val="2699684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52FE-BDE1-094B-AD7E-7B5B5272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Sample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558C0-FB80-264C-8D19-95D7B5BB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What assumptions do we have that if proven wrong </a:t>
            </a:r>
          </a:p>
          <a:p>
            <a:pPr marL="0" indent="0" algn="ctr">
              <a:buNone/>
            </a:pPr>
            <a:r>
              <a:rPr lang="en-US" sz="2400" b="1" dirty="0"/>
              <a:t>would cause us to fail.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problem my stakeholder wants to solve is …..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target stakeholder will be….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stakeholder can’t solve this today because ……..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measurable outcome my stakeholder wants is…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 will make money/revenue by ….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 will beat my competitors because……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biggest financial/technical/engineering risk is…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My stakeholder has money and would be willing to buy….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2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C004-7A83-F244-A7F4-CC26DE1F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50" y="274638"/>
            <a:ext cx="7753150" cy="1143000"/>
          </a:xfrm>
        </p:spPr>
        <p:txBody>
          <a:bodyPr/>
          <a:lstStyle/>
          <a:p>
            <a:r>
              <a:rPr lang="en-US" sz="3600" dirty="0"/>
              <a:t>How to Prepare to Test Your Hypotheses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3C72-C608-B444-AD46-8BEBA2E0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50" y="1600200"/>
            <a:ext cx="7753149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600" dirty="0"/>
              <a:t>Identify an industry segment (B to B) or customer segment (B to C) </a:t>
            </a:r>
          </a:p>
          <a:p>
            <a:pPr marL="514350" indent="-514350">
              <a:buAutoNum type="arabicPeriod"/>
            </a:pPr>
            <a:r>
              <a:rPr lang="en-US" sz="2600" dirty="0"/>
              <a:t>Identify 1-2 specific stakeholders in that segment</a:t>
            </a:r>
          </a:p>
          <a:p>
            <a:pPr marL="514350" indent="-514350">
              <a:buAutoNum type="arabicPeriod"/>
            </a:pPr>
            <a:r>
              <a:rPr lang="en-US" sz="2300" dirty="0"/>
              <a:t>Create a Business Thesis for a stakeholder in that segment (start with highest priority – e.g. buyer/decision maker or user</a:t>
            </a:r>
          </a:p>
          <a:p>
            <a:pPr marL="514350" indent="-514350">
              <a:buAutoNum type="arabicPeriod"/>
            </a:pPr>
            <a:r>
              <a:rPr lang="en-US" sz="2600" dirty="0"/>
              <a:t>Develop hypotheses you need to test (what must be true for your business to be successful)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52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163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/>
              <a:t>How to Prepare to Test Your Hypotheses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251993"/>
            <a:ext cx="8054236" cy="5464370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5"/>
            </a:pPr>
            <a:r>
              <a:rPr lang="en-US" sz="2600" dirty="0"/>
              <a:t>Prioritize 1-3 Hypotheses to test.</a:t>
            </a:r>
          </a:p>
          <a:p>
            <a:pPr marL="457200" indent="-457200">
              <a:buAutoNum type="arabicPeriod" startAt="5"/>
            </a:pPr>
            <a:r>
              <a:rPr lang="en-US" sz="2600" dirty="0"/>
              <a:t>Develop 3-5 key priority questions to test each hypotheses. </a:t>
            </a:r>
          </a:p>
          <a:p>
            <a:pPr lvl="1"/>
            <a:r>
              <a:rPr lang="en-US" sz="2600" dirty="0"/>
              <a:t>Use questions that are </a:t>
            </a:r>
            <a:r>
              <a:rPr lang="en-US" sz="2600" b="1" dirty="0">
                <a:solidFill>
                  <a:srgbClr val="800000"/>
                </a:solidFill>
              </a:rPr>
              <a:t>measurable</a:t>
            </a:r>
          </a:p>
          <a:p>
            <a:pPr lvl="2"/>
            <a:r>
              <a:rPr lang="en-US" sz="2200" dirty="0"/>
              <a:t>E.g. “on a scale of 1-10…”; “how many times in the past three months…?” “what are the steps you need to take to….?”  “how much do you pay for…..”</a:t>
            </a:r>
          </a:p>
          <a:p>
            <a:pPr lvl="1"/>
            <a:r>
              <a:rPr lang="en-US" sz="2600" dirty="0"/>
              <a:t>Include questions that are </a:t>
            </a:r>
            <a:r>
              <a:rPr lang="en-US" sz="2600" b="1" dirty="0">
                <a:solidFill>
                  <a:srgbClr val="800000"/>
                </a:solidFill>
              </a:rPr>
              <a:t>qualitative</a:t>
            </a:r>
          </a:p>
          <a:p>
            <a:pPr lvl="2"/>
            <a:r>
              <a:rPr lang="en-US" sz="2200" dirty="0"/>
              <a:t>“What do you like most about …..; Least about….” ”Can you give an example of……”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487" y="927266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is/are Your Customer(s)?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40678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BFE9A3-42F1-1B47-ABEC-AC710E98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029" y="2419824"/>
            <a:ext cx="6138843" cy="23647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D7DEF2-398C-3E4A-A8B8-4B6121096F1E}"/>
              </a:ext>
            </a:extLst>
          </p:cNvPr>
          <p:cNvSpPr txBox="1"/>
          <p:nvPr/>
        </p:nvSpPr>
        <p:spPr>
          <a:xfrm>
            <a:off x="1100380" y="4762717"/>
            <a:ext cx="760160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B to B, many stakeholders could be involved in the buying decision.</a:t>
            </a:r>
          </a:p>
          <a:p>
            <a:pPr defTabSz="685800"/>
            <a:r>
              <a:rPr lang="en-US" dirty="0">
                <a:solidFill>
                  <a:prstClr val="black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B to C, or DTC, the user is usually also the buyer/decision maker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3CFBF-F7D0-4E46-9E01-B8FC2BD5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46CDA21-5DF4-43DE-940E-FB53251B61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48D7EDC-049E-FB4F-8AE2-EEC193DBFAA9}"/>
              </a:ext>
            </a:extLst>
          </p:cNvPr>
          <p:cNvSpPr/>
          <p:nvPr/>
        </p:nvSpPr>
        <p:spPr bwMode="auto">
          <a:xfrm>
            <a:off x="2175960" y="1621280"/>
            <a:ext cx="363474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33D079B-FF9C-2349-BD59-9A032EF26D03}"/>
              </a:ext>
            </a:extLst>
          </p:cNvPr>
          <p:cNvSpPr/>
          <p:nvPr/>
        </p:nvSpPr>
        <p:spPr bwMode="auto">
          <a:xfrm>
            <a:off x="5113964" y="1626818"/>
            <a:ext cx="363474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53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B2FE6-8CFE-CC49-BB89-723436CF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397" y="287164"/>
            <a:ext cx="8229600" cy="1143000"/>
          </a:xfrm>
        </p:spPr>
        <p:txBody>
          <a:bodyPr/>
          <a:lstStyle/>
          <a:p>
            <a:r>
              <a:rPr lang="en-US" dirty="0"/>
              <a:t>Sample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D3586-684C-1341-92A1-1C8564E0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71" y="1430164"/>
            <a:ext cx="8269629" cy="49198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are the top 3 challenges related to _____? How often do they occur?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much time do you spend on those challenges?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you tell me a story about the last time that challenge happened and what you did?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What, if anything, have you done to solve these challenges?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don’t you like about the solutions you tried?  OR On a scale of 1-10, how would you rate your current  solution? Why did you give it that number?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Who has to approve purchases?  Do you need any approval to try a new product or serve?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Who else should I talk to?</a:t>
            </a:r>
          </a:p>
        </p:txBody>
      </p:sp>
    </p:spTree>
    <p:extLst>
      <p:ext uri="{BB962C8B-B14F-4D97-AF65-F5344CB8AC3E}">
        <p14:creationId xmlns:p14="http://schemas.microsoft.com/office/powerpoint/2010/main" val="2267751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04" y="274638"/>
            <a:ext cx="7579895" cy="1143000"/>
          </a:xfrm>
        </p:spPr>
        <p:txBody>
          <a:bodyPr/>
          <a:lstStyle/>
          <a:p>
            <a:r>
              <a:rPr lang="en-US" dirty="0"/>
              <a:t>Hints for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776" y="1600200"/>
            <a:ext cx="7705023" cy="4525963"/>
          </a:xfrm>
        </p:spPr>
        <p:txBody>
          <a:bodyPr/>
          <a:lstStyle/>
          <a:p>
            <a:r>
              <a:rPr lang="is-IS" sz="2800" b="1" dirty="0">
                <a:solidFill>
                  <a:srgbClr val="960000"/>
                </a:solidFill>
              </a:rPr>
              <a:t>Asking job title/position and how long someone has been in the job/position or status</a:t>
            </a:r>
            <a:r>
              <a:rPr lang="is-IS" sz="2800" b="1" dirty="0">
                <a:solidFill>
                  <a:srgbClr val="C00000"/>
                </a:solidFill>
              </a:rPr>
              <a:t> </a:t>
            </a:r>
            <a:r>
              <a:rPr lang="is-IS" sz="2800" dirty="0"/>
              <a:t>helps you to judge the level of experience (and doesn’t count in the ‘5-7 question quota).  This is a good way to begin the discussion/warm-up.  “Tell me about your background and current role...“     </a:t>
            </a:r>
          </a:p>
          <a:p>
            <a:endParaRPr lang="is-IS" sz="2800" b="1" dirty="0">
              <a:solidFill>
                <a:srgbClr val="960000"/>
              </a:solidFill>
            </a:endParaRPr>
          </a:p>
          <a:p>
            <a:r>
              <a:rPr lang="is-IS" sz="2800" dirty="0"/>
              <a:t>You will need </a:t>
            </a:r>
            <a:r>
              <a:rPr lang="is-IS" sz="2800" b="1" dirty="0">
                <a:solidFill>
                  <a:srgbClr val="960000"/>
                </a:solidFill>
              </a:rPr>
              <a:t>a different set of questions </a:t>
            </a:r>
            <a:r>
              <a:rPr lang="is-IS" sz="2800" dirty="0"/>
              <a:t>for the different stakeholders</a:t>
            </a:r>
            <a:r>
              <a:rPr lang="is-IS" dirty="0"/>
              <a:t>.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11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14" y="277133"/>
            <a:ext cx="7810901" cy="1143000"/>
          </a:xfrm>
        </p:spPr>
        <p:txBody>
          <a:bodyPr/>
          <a:lstStyle/>
          <a:p>
            <a:r>
              <a:rPr lang="en-US" dirty="0"/>
              <a:t>Hints for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895" y="1420133"/>
            <a:ext cx="8327737" cy="4906962"/>
          </a:xfrm>
        </p:spPr>
        <p:txBody>
          <a:bodyPr/>
          <a:lstStyle/>
          <a:p>
            <a:r>
              <a:rPr lang="en-US" sz="2800" b="1" dirty="0">
                <a:solidFill>
                  <a:srgbClr val="960000"/>
                </a:solidFill>
              </a:rPr>
              <a:t>Avoid</a:t>
            </a:r>
            <a:r>
              <a:rPr lang="en-US" sz="2800" dirty="0">
                <a:solidFill>
                  <a:srgbClr val="960000"/>
                </a:solidFill>
              </a:rPr>
              <a:t> </a:t>
            </a:r>
            <a:r>
              <a:rPr lang="en-US" sz="2800" b="1" dirty="0">
                <a:solidFill>
                  <a:srgbClr val="960000"/>
                </a:solidFill>
              </a:rPr>
              <a:t>“Have you ever</a:t>
            </a:r>
            <a:r>
              <a:rPr lang="is-IS" sz="2800" b="1" dirty="0">
                <a:solidFill>
                  <a:srgbClr val="960000"/>
                </a:solidFill>
              </a:rPr>
              <a:t>…..?</a:t>
            </a:r>
            <a:r>
              <a:rPr lang="en-US" sz="2800" dirty="0"/>
              <a:t>”  Better - ”How often in the (pick a relevant time period) have you</a:t>
            </a:r>
            <a:r>
              <a:rPr lang="is-IS" sz="2800" dirty="0"/>
              <a:t>….?”</a:t>
            </a:r>
          </a:p>
          <a:p>
            <a:r>
              <a:rPr lang="is-IS" sz="2800" b="1" dirty="0">
                <a:solidFill>
                  <a:srgbClr val="960000"/>
                </a:solidFill>
              </a:rPr>
              <a:t>Careful of “Would you ever….?”</a:t>
            </a:r>
            <a:r>
              <a:rPr lang="is-IS" sz="2800" b="1" dirty="0">
                <a:solidFill>
                  <a:srgbClr val="C00000"/>
                </a:solidFill>
              </a:rPr>
              <a:t> </a:t>
            </a:r>
            <a:r>
              <a:rPr lang="is-IS" sz="2800" dirty="0"/>
              <a:t>type questions. Instead, try to </a:t>
            </a:r>
            <a:r>
              <a:rPr lang="is-IS" sz="2800" b="1" dirty="0">
                <a:solidFill>
                  <a:srgbClr val="960000"/>
                </a:solidFill>
              </a:rPr>
              <a:t>frame your question on past behavior </a:t>
            </a:r>
            <a:r>
              <a:rPr lang="is-IS" sz="2800" dirty="0"/>
              <a:t>which is a much more reliable predicter of how the customer will actually act.  </a:t>
            </a:r>
          </a:p>
          <a:p>
            <a:pPr lvl="1"/>
            <a:r>
              <a:rPr lang="is-IS" sz="2400" dirty="0"/>
              <a:t>“</a:t>
            </a:r>
            <a:r>
              <a:rPr lang="is-IS" sz="2600" dirty="0"/>
              <a:t>When was the last time...?                              </a:t>
            </a:r>
          </a:p>
          <a:p>
            <a:pPr lvl="1"/>
            <a:r>
              <a:rPr lang="is-IS" sz="2600" dirty="0"/>
              <a:t>“How many apps have you paid for...?   </a:t>
            </a:r>
          </a:p>
          <a:p>
            <a:pPr lvl="1"/>
            <a:r>
              <a:rPr lang="is-IS" sz="2600" dirty="0"/>
              <a:t>In the 3 past weeks, which apps...?; how often..? Why?</a:t>
            </a:r>
          </a:p>
          <a:p>
            <a:pPr marL="0" indent="0">
              <a:buNone/>
            </a:pPr>
            <a:r>
              <a:rPr lang="is-IS" sz="2800" dirty="0"/>
              <a:t>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3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939CB-3CBE-A045-AD86-254D22B6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23" y="160337"/>
            <a:ext cx="8229600" cy="1143000"/>
          </a:xfrm>
        </p:spPr>
        <p:txBody>
          <a:bodyPr/>
          <a:lstStyle/>
          <a:p>
            <a:r>
              <a:rPr lang="en-US" dirty="0"/>
              <a:t>Homework #2</a:t>
            </a:r>
            <a:br>
              <a:rPr lang="en-US" dirty="0"/>
            </a:br>
            <a:r>
              <a:rPr lang="en-US" dirty="0"/>
              <a:t>Testing Your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B3B0-9207-1446-AA42-006B43C8C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9999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For your chosen segment, pick one customer/stakeholder.</a:t>
            </a:r>
          </a:p>
          <a:p>
            <a:r>
              <a:rPr lang="en-US" sz="2400" dirty="0"/>
              <a:t>Create 1-3 hypotheses to test. (What must be true for your business to succeed). </a:t>
            </a:r>
          </a:p>
          <a:p>
            <a:r>
              <a:rPr lang="en-US" sz="2400" dirty="0"/>
              <a:t>Identify 1-5 questions to test each hypothesis</a:t>
            </a:r>
          </a:p>
          <a:p>
            <a:r>
              <a:rPr lang="en-US" sz="2400" dirty="0"/>
              <a:t>Use the Customer Interview Guide to do this</a:t>
            </a:r>
          </a:p>
          <a:p>
            <a:pPr marL="0" indent="0">
              <a:buNone/>
            </a:pPr>
            <a:r>
              <a:rPr lang="en-US" sz="24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726823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7C32-985E-D64C-AE98-0EDDAA86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920" y="274638"/>
            <a:ext cx="7521879" cy="1143000"/>
          </a:xfrm>
        </p:spPr>
        <p:txBody>
          <a:bodyPr/>
          <a:lstStyle/>
          <a:p>
            <a:r>
              <a:rPr lang="en-US" dirty="0"/>
              <a:t>Homework #2 – Part 1 for B2B and B2C</a:t>
            </a:r>
            <a:br>
              <a:rPr lang="en-US" dirty="0"/>
            </a:br>
            <a:r>
              <a:rPr lang="en-US" dirty="0"/>
              <a:t>Customer Interview Guide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E1188-6110-5D41-A8ED-9279187CA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920" y="1417638"/>
            <a:ext cx="7521880" cy="48776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Industry Segment (B2B) or Customer Segment (B2C)</a:t>
            </a:r>
          </a:p>
          <a:p>
            <a:pPr marL="0" indent="0">
              <a:buNone/>
            </a:pPr>
            <a:r>
              <a:rPr lang="en-US" sz="2000" b="1" dirty="0"/>
              <a:t>Stakeholder: 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Key Hypotheses to test </a:t>
            </a:r>
            <a:r>
              <a:rPr lang="en-US" sz="2000" dirty="0"/>
              <a:t>(what assumptions do we have that if proven wrong would cause us to fail)</a:t>
            </a:r>
          </a:p>
          <a:p>
            <a:pPr marL="0" indent="0">
              <a:buNone/>
            </a:pPr>
            <a:r>
              <a:rPr lang="en-US" sz="2000" b="1" dirty="0"/>
              <a:t>Hypothesis #1</a:t>
            </a:r>
          </a:p>
          <a:p>
            <a:pPr marL="0" indent="0">
              <a:buNone/>
            </a:pPr>
            <a:r>
              <a:rPr lang="en-US" sz="2000" b="1" dirty="0"/>
              <a:t>	3-5 questions to ask </a:t>
            </a:r>
            <a:r>
              <a:rPr lang="en-US" sz="2000" dirty="0"/>
              <a:t>(to prove/disprove the hypotheses)</a:t>
            </a:r>
          </a:p>
          <a:p>
            <a:pPr marL="0" indent="0">
              <a:buNone/>
            </a:pPr>
            <a:r>
              <a:rPr lang="en-US" sz="2000" b="1" dirty="0"/>
              <a:t>Hypothesis #2</a:t>
            </a:r>
          </a:p>
          <a:p>
            <a:pPr marL="0" indent="0">
              <a:buNone/>
            </a:pPr>
            <a:r>
              <a:rPr lang="en-US" sz="2000" b="1" dirty="0"/>
              <a:t>	3-5 questions to ask </a:t>
            </a:r>
            <a:r>
              <a:rPr lang="en-US" sz="2000" dirty="0"/>
              <a:t>(to prove/disprove the hypotheses)</a:t>
            </a:r>
          </a:p>
          <a:p>
            <a:pPr marL="0" indent="0">
              <a:buNone/>
            </a:pPr>
            <a:r>
              <a:rPr lang="en-US" sz="2000" b="1" dirty="0"/>
              <a:t>Hypothesis #3</a:t>
            </a:r>
          </a:p>
          <a:p>
            <a:pPr marL="0" indent="0">
              <a:buNone/>
            </a:pPr>
            <a:r>
              <a:rPr lang="en-US" sz="2000" b="1" dirty="0"/>
              <a:t>	3-5 questions to ask </a:t>
            </a:r>
            <a:r>
              <a:rPr lang="en-US" sz="2000" dirty="0"/>
              <a:t>(to prove/disprove the hypotheses)</a:t>
            </a:r>
          </a:p>
          <a:p>
            <a:pPr marL="0" indent="0">
              <a:buNone/>
            </a:pPr>
            <a:r>
              <a:rPr lang="en-US" sz="2000" b="1" dirty="0"/>
              <a:t>Hypothesis (n)</a:t>
            </a:r>
          </a:p>
          <a:p>
            <a:pPr marL="0" indent="0">
              <a:buNone/>
            </a:pPr>
            <a:r>
              <a:rPr lang="en-US" sz="2000" b="1" dirty="0"/>
              <a:t>	3-5 questions to ask </a:t>
            </a:r>
            <a:r>
              <a:rPr lang="en-US" sz="2000" dirty="0"/>
              <a:t>(to prove/disprove the hypotheses)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8096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E672-9088-504F-FA00-C788EA9F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105" y="666485"/>
            <a:ext cx="757867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Homework #2 – Part 2 for B2B </a:t>
            </a:r>
            <a:br>
              <a:rPr lang="en-US" dirty="0"/>
            </a:br>
            <a:r>
              <a:rPr lang="en-US" dirty="0"/>
              <a:t>Customer Interview Guide </a:t>
            </a:r>
            <a:br>
              <a:rPr lang="en-US" dirty="0"/>
            </a:br>
            <a:r>
              <a:rPr lang="en-US" dirty="0"/>
              <a:t>Potential Interviewees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890DFD-05A5-6F23-9392-4798FD5F6E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746051"/>
              </p:ext>
            </p:extLst>
          </p:nvPr>
        </p:nvGraphicFramePr>
        <p:xfrm>
          <a:off x="1108129" y="2061275"/>
          <a:ext cx="7578671" cy="3378631"/>
        </p:xfrm>
        <a:graphic>
          <a:graphicData uri="http://schemas.openxmlformats.org/drawingml/2006/table">
            <a:tbl>
              <a:tblPr/>
              <a:tblGrid>
                <a:gridCol w="318623">
                  <a:extLst>
                    <a:ext uri="{9D8B030D-6E8A-4147-A177-3AD203B41FA5}">
                      <a16:colId xmlns:a16="http://schemas.microsoft.com/office/drawing/2014/main" val="3431046825"/>
                    </a:ext>
                  </a:extLst>
                </a:gridCol>
                <a:gridCol w="1615872">
                  <a:extLst>
                    <a:ext uri="{9D8B030D-6E8A-4147-A177-3AD203B41FA5}">
                      <a16:colId xmlns:a16="http://schemas.microsoft.com/office/drawing/2014/main" val="2489425838"/>
                    </a:ext>
                  </a:extLst>
                </a:gridCol>
                <a:gridCol w="2344153">
                  <a:extLst>
                    <a:ext uri="{9D8B030D-6E8A-4147-A177-3AD203B41FA5}">
                      <a16:colId xmlns:a16="http://schemas.microsoft.com/office/drawing/2014/main" val="1574126065"/>
                    </a:ext>
                  </a:extLst>
                </a:gridCol>
                <a:gridCol w="1555183">
                  <a:extLst>
                    <a:ext uri="{9D8B030D-6E8A-4147-A177-3AD203B41FA5}">
                      <a16:colId xmlns:a16="http://schemas.microsoft.com/office/drawing/2014/main" val="24903946"/>
                    </a:ext>
                  </a:extLst>
                </a:gridCol>
                <a:gridCol w="1744840">
                  <a:extLst>
                    <a:ext uri="{9D8B030D-6E8A-4147-A177-3AD203B41FA5}">
                      <a16:colId xmlns:a16="http://schemas.microsoft.com/office/drawing/2014/main" val="2058256568"/>
                    </a:ext>
                  </a:extLst>
                </a:gridCol>
              </a:tblGrid>
              <a:tr h="359582"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Name 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Title 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Company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email (if possible) 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054120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1.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Sarah Mendelson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Brookings Nonresident Senior Fellow – Global Economy and Development, Center for Sustainable Development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Brookings Institute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hlinkClick r:id="rId2"/>
                        </a:rPr>
                        <a:t>smendel2@andrew.cmu.edu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  <a:p>
                      <a:pPr fontAlgn="t"/>
                      <a:b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</a:br>
                      <a:b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</a:b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623400"/>
                  </a:ext>
                </a:extLst>
              </a:tr>
              <a:tr h="6849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2.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Sayeed Choudhury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Associate Dean for Digital Infrastructure, Carnegie Mellon University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Carnegie Mellon University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>
                          <a:solidFill>
                            <a:srgbClr val="0563C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hlinkClick r:id="rId3"/>
                        </a:rPr>
                        <a:t>gchoudhu@andrew.cmu.edu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  <a:p>
                      <a:pPr fontAlgn="t"/>
                      <a:b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</a:b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13785"/>
                  </a:ext>
                </a:extLst>
              </a:tr>
              <a:tr h="6232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3. 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Grant Ervin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Vice President of External Affairs and Sustainability 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S&amp;B USA Construction – Fay – Fay Southeast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 </a:t>
                      </a: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29314"/>
                  </a:ext>
                </a:extLst>
              </a:tr>
              <a:tr h="35958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4.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Jeanne Holm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Deputy Mayor for Budget and Innovation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City of Los Angeles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hlinkClick r:id="rId4"/>
                        </a:rPr>
                        <a:t>jholm@g.ucla.edu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748607"/>
                  </a:ext>
                </a:extLst>
              </a:tr>
              <a:tr h="4626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5.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Gaea Morales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Ph.D. in Department of Political Science and International Relations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University of Southern California</a:t>
                      </a:r>
                      <a:endParaRPr lang="en-US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hlinkClick r:id="rId5"/>
                        </a:rPr>
                        <a:t>gaeapatr@usc.edu</a:t>
                      </a:r>
                      <a:endParaRPr lang="en-US" sz="1100" dirty="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75863" marR="75863" marT="37932" marB="37932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78934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5"/>
            <a:extLst>
              <a:ext uri="{FF2B5EF4-FFF2-40B4-BE49-F238E27FC236}">
                <a16:creationId xmlns:a16="http://schemas.microsoft.com/office/drawing/2014/main" id="{307E86C0-F2A1-0DB7-F257-66E26A0DC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" y="-67747"/>
            <a:ext cx="9143935" cy="52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7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66" y="392595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Top 5 Reasons Startups Fail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3820076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790D560-0CA4-5543-B6C5-E153C20D2E9F}"/>
              </a:ext>
            </a:extLst>
          </p:cNvPr>
          <p:cNvSpPr txBox="1"/>
          <p:nvPr/>
        </p:nvSpPr>
        <p:spPr>
          <a:xfrm>
            <a:off x="1399743" y="5041200"/>
            <a:ext cx="4898264" cy="276999"/>
          </a:xfrm>
          <a:prstGeom prst="rect">
            <a:avLst/>
          </a:prstGeom>
          <a:noFill/>
          <a:ln>
            <a:solidFill>
              <a:srgbClr val="F5F0E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https://www.cbinsights.com/research/startup-failure-reasons-top/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C1C0D-4F45-5D46-AC7D-DBF12AEB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033" y="1317603"/>
            <a:ext cx="5782837" cy="3440091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01B1D3AC-5456-1140-B51F-336A617BF754}"/>
              </a:ext>
            </a:extLst>
          </p:cNvPr>
          <p:cNvSpPr/>
          <p:nvPr/>
        </p:nvSpPr>
        <p:spPr>
          <a:xfrm rot="4068322">
            <a:off x="7244122" y="1052230"/>
            <a:ext cx="260660" cy="669074"/>
          </a:xfrm>
          <a:prstGeom prst="downArrow">
            <a:avLst/>
          </a:prstGeom>
          <a:solidFill>
            <a:srgbClr val="B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F4417-3D3E-AE42-95F1-852DE102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79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FEBC-31E4-4922-D85F-46A63029B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2" y="274638"/>
            <a:ext cx="7694908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24539-5084-C5FC-625D-1BB2A13F4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76" y="1600200"/>
            <a:ext cx="75554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3600" dirty="0"/>
              <a:t>Where to Find Interviewees</a:t>
            </a:r>
          </a:p>
        </p:txBody>
      </p:sp>
    </p:spTree>
    <p:extLst>
      <p:ext uri="{BB962C8B-B14F-4D97-AF65-F5344CB8AC3E}">
        <p14:creationId xmlns:p14="http://schemas.microsoft.com/office/powerpoint/2010/main" val="2728252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AAD8-CE9A-3248-AC71-C76209D9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284263"/>
            <a:ext cx="51248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to Find them  B to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2090-B01A-ED47-921C-1DE56DB07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1" y="1600200"/>
            <a:ext cx="8123128" cy="470039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600" dirty="0"/>
              <a:t>Start with people you know directly</a:t>
            </a:r>
          </a:p>
          <a:p>
            <a:pPr marL="0" indent="0" algn="just">
              <a:buNone/>
            </a:pPr>
            <a:r>
              <a:rPr lang="en-US" sz="2600" dirty="0"/>
              <a:t>Olympus Domain Experts </a:t>
            </a:r>
          </a:p>
          <a:p>
            <a:pPr marL="0" indent="0" algn="just">
              <a:buNone/>
            </a:pPr>
            <a:r>
              <a:rPr lang="en-US" sz="2600" dirty="0"/>
              <a:t>Ask local organizations (LS examples)</a:t>
            </a:r>
          </a:p>
          <a:p>
            <a:pPr algn="just"/>
            <a:r>
              <a:rPr lang="en-US" sz="2600" dirty="0"/>
              <a:t>Jewish Health Foundation</a:t>
            </a:r>
          </a:p>
          <a:p>
            <a:pPr algn="just"/>
            <a:r>
              <a:rPr lang="en-US" sz="2600" dirty="0"/>
              <a:t>Innovation Works/ AL Health</a:t>
            </a:r>
          </a:p>
          <a:p>
            <a:pPr algn="just"/>
            <a:r>
              <a:rPr lang="en-US" sz="2600" dirty="0" err="1"/>
              <a:t>LifeX</a:t>
            </a:r>
            <a:r>
              <a:rPr lang="en-US" sz="2600" dirty="0"/>
              <a:t> Office Hours Experts</a:t>
            </a:r>
          </a:p>
          <a:p>
            <a:pPr algn="just"/>
            <a:r>
              <a:rPr lang="en-US" sz="2600" dirty="0"/>
              <a:t>UPMC Enterprise Solutions</a:t>
            </a:r>
          </a:p>
          <a:p>
            <a:pPr marL="0" indent="0" algn="just">
              <a:buNone/>
            </a:pPr>
            <a:r>
              <a:rPr lang="en-US" sz="2600" dirty="0"/>
              <a:t>LinkedIn (look for alums)</a:t>
            </a:r>
          </a:p>
          <a:p>
            <a:pPr marL="0" indent="0" algn="just">
              <a:buNone/>
            </a:pPr>
            <a:r>
              <a:rPr lang="en-US" sz="2600" dirty="0"/>
              <a:t>National Organizations</a:t>
            </a:r>
          </a:p>
          <a:p>
            <a:pPr marL="0" indent="0" algn="just">
              <a:buNone/>
            </a:pPr>
            <a:r>
              <a:rPr lang="en-US" sz="2600" dirty="0"/>
              <a:t>Speakers or authors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02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692133A3-8529-954A-B692-649B1A5F3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9381" y="310834"/>
            <a:ext cx="6682978" cy="1277037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 </a:t>
            </a:r>
            <a:b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Industry/Domain Experts</a:t>
            </a:r>
            <a:br>
              <a: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3555" name="Picture 14" descr="http://www.bluetreealliedangels.com/images/blank.gif">
            <a:extLst>
              <a:ext uri="{FF2B5EF4-FFF2-40B4-BE49-F238E27FC236}">
                <a16:creationId xmlns:a16="http://schemas.microsoft.com/office/drawing/2014/main" id="{49C09B73-6CDB-CE4D-8097-DC296B1C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-102394"/>
            <a:ext cx="71438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6" descr="http://www.bluetreealliedangels.com/images/blank.gif">
            <a:extLst>
              <a:ext uri="{FF2B5EF4-FFF2-40B4-BE49-F238E27FC236}">
                <a16:creationId xmlns:a16="http://schemas.microsoft.com/office/drawing/2014/main" id="{EC8D6AE9-3BBA-9D4C-9A20-5B5E38D2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-102394"/>
            <a:ext cx="71438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218633-82DD-D54B-BD3F-6BC915959969}"/>
              </a:ext>
            </a:extLst>
          </p:cNvPr>
          <p:cNvSpPr/>
          <p:nvPr/>
        </p:nvSpPr>
        <p:spPr>
          <a:xfrm>
            <a:off x="356957" y="2123095"/>
            <a:ext cx="3571875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b="1" dirty="0">
                <a:solidFill>
                  <a:srgbClr val="BB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Administrative/Operations</a:t>
            </a:r>
            <a:endParaRPr lang="en-US" sz="1350" b="1" dirty="0">
              <a:solidFill>
                <a:srgbClr val="3D5017"/>
              </a:solidFill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A75A1-8795-DA4D-85AC-5BE35B26647A}"/>
              </a:ext>
            </a:extLst>
          </p:cNvPr>
          <p:cNvSpPr/>
          <p:nvPr/>
        </p:nvSpPr>
        <p:spPr>
          <a:xfrm>
            <a:off x="4748109" y="2069313"/>
            <a:ext cx="3571875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Bef>
                <a:spcPts val="2250"/>
              </a:spcBef>
              <a:spcAft>
                <a:spcPts val="300"/>
              </a:spcAft>
            </a:pPr>
            <a:r>
              <a:rPr lang="en-GB" b="1" kern="0" dirty="0">
                <a:solidFill>
                  <a:srgbClr val="BB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Industry/Specialty</a:t>
            </a:r>
            <a:endParaRPr lang="en-US" b="1" kern="0" dirty="0">
              <a:solidFill>
                <a:srgbClr val="3D5017"/>
              </a:solidFill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D5D7EA-918A-754F-A87C-FCAF9E77C7AD}"/>
              </a:ext>
            </a:extLst>
          </p:cNvPr>
          <p:cNvSpPr/>
          <p:nvPr/>
        </p:nvSpPr>
        <p:spPr>
          <a:xfrm>
            <a:off x="351999" y="2395624"/>
            <a:ext cx="3726380" cy="22852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Banking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Stage </a:t>
            </a:r>
            <a:r>
              <a:rPr lang="en-GB" sz="1350" dirty="0" err="1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Startups</a:t>
            </a: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Ideas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Funding-General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Funding-SBIR/STTR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HR/Payroll/Benefits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Insurance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Pitching/Public Speaking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 Estate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Sales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Start-up Strategy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UX/I Research &amp; Strategy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 Design</a:t>
            </a:r>
            <a:endParaRPr lang="en-US" sz="1200" dirty="0">
              <a:solidFill>
                <a:prstClr val="black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47C4C-F4AA-E54F-BC60-244DE98776B4}"/>
              </a:ext>
            </a:extLst>
          </p:cNvPr>
          <p:cNvSpPr/>
          <p:nvPr/>
        </p:nvSpPr>
        <p:spPr>
          <a:xfrm>
            <a:off x="4294616" y="2450413"/>
            <a:ext cx="5002749" cy="237757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 Materials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African Markets</a:t>
            </a:r>
            <a:endParaRPr lang="en-US" sz="135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Bio/</a:t>
            </a:r>
            <a:r>
              <a:rPr lang="en-GB" sz="1350" dirty="0" err="1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BioTech</a:t>
            </a:r>
            <a:endParaRPr lang="en-GB" sz="1350" dirty="0">
              <a:solidFill>
                <a:srgbClr val="666666"/>
              </a:solidFill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Blockchain/Cryptocurrency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Cloud/AI Systems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Consumer Products/Retail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CTTEC/ Commercialization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Cybersecurity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DoD/Defense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US" sz="13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EdTech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Esports/Gaming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FinTech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Commerce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Hardware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Internet of Things (IoT)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Robotics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Smart Cities</a:t>
            </a:r>
            <a:endParaRPr lang="en-US" sz="135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 Enterprise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Software as a Service (SAAS)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9374DC-98C4-B547-BFCF-D58C99027964}"/>
              </a:ext>
            </a:extLst>
          </p:cNvPr>
          <p:cNvSpPr/>
          <p:nvPr/>
        </p:nvSpPr>
        <p:spPr>
          <a:xfrm>
            <a:off x="5500578" y="4797898"/>
            <a:ext cx="3399189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b="1" kern="0" dirty="0">
                <a:solidFill>
                  <a:srgbClr val="BB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Funding/Funders</a:t>
            </a:r>
            <a:endParaRPr lang="en-US" b="1" kern="0" dirty="0">
              <a:solidFill>
                <a:srgbClr val="3D5017"/>
              </a:solidFill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BD4D9A-6BC7-8C4F-A1CA-FDE0371D16BC}"/>
              </a:ext>
            </a:extLst>
          </p:cNvPr>
          <p:cNvSpPr/>
          <p:nvPr/>
        </p:nvSpPr>
        <p:spPr>
          <a:xfrm>
            <a:off x="346519" y="4932178"/>
            <a:ext cx="2737248" cy="9233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FDA Regulations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Immigration Law &amp; F-1 Visas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Law for </a:t>
            </a:r>
            <a:r>
              <a:rPr lang="en-GB" sz="1350" dirty="0" err="1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Startups</a:t>
            </a:r>
            <a:r>
              <a:rPr lang="en-US" sz="1350" dirty="0"/>
              <a:t> 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Intellectual Property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37617-8B0D-5842-868F-566F4F54BD74}"/>
              </a:ext>
            </a:extLst>
          </p:cNvPr>
          <p:cNvSpPr txBox="1"/>
          <p:nvPr/>
        </p:nvSpPr>
        <p:spPr>
          <a:xfrm>
            <a:off x="2435734" y="1445092"/>
            <a:ext cx="663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150+ industry experts  in over 50 fields</a:t>
            </a:r>
            <a:endParaRPr lang="en-US" b="1" dirty="0"/>
          </a:p>
        </p:txBody>
      </p:sp>
      <p:pic>
        <p:nvPicPr>
          <p:cNvPr id="15" name="Picture 4" descr="olympus_main_page.png">
            <a:extLst>
              <a:ext uri="{FF2B5EF4-FFF2-40B4-BE49-F238E27FC236}">
                <a16:creationId xmlns:a16="http://schemas.microsoft.com/office/drawing/2014/main" id="{BB0384D4-59C2-3043-AEB2-8F325E9BE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56" y="259510"/>
            <a:ext cx="885560" cy="9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72EA9D-F9A0-024A-8547-1525CCF65BE7}"/>
              </a:ext>
            </a:extLst>
          </p:cNvPr>
          <p:cNvSpPr/>
          <p:nvPr/>
        </p:nvSpPr>
        <p:spPr>
          <a:xfrm>
            <a:off x="-281978" y="4615562"/>
            <a:ext cx="3571875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b="1" kern="0" dirty="0">
                <a:solidFill>
                  <a:srgbClr val="BB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Legal/Regulatory</a:t>
            </a:r>
            <a:endParaRPr lang="en-US" b="1" kern="0" dirty="0">
              <a:solidFill>
                <a:srgbClr val="3D5017"/>
              </a:solidFill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900A9C-4F37-444E-B0A2-0C08A17AEB3F}"/>
              </a:ext>
            </a:extLst>
          </p:cNvPr>
          <p:cNvSpPr/>
          <p:nvPr/>
        </p:nvSpPr>
        <p:spPr>
          <a:xfrm>
            <a:off x="6259094" y="5082876"/>
            <a:ext cx="2737248" cy="87716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Funders</a:t>
            </a:r>
            <a:endParaRPr lang="en-US" sz="12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GB" sz="1350" dirty="0">
                <a:solidFill>
                  <a:srgbClr val="666666"/>
                </a:solidFill>
                <a:latin typeface="Open Sans" panose="020B0606030504020204" pitchFamily="34" charset="0"/>
              </a:rPr>
              <a:t>SBIR/STTR Programs</a:t>
            </a:r>
            <a:endParaRPr lang="en-US" sz="1350" dirty="0"/>
          </a:p>
          <a:p>
            <a:endParaRPr lang="en-US" sz="1350" dirty="0">
              <a:solidFill>
                <a:srgbClr val="666666"/>
              </a:solidFill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37EBB6-BC05-784F-9C63-87EAC90BDE9A}"/>
              </a:ext>
            </a:extLst>
          </p:cNvPr>
          <p:cNvSpPr/>
          <p:nvPr/>
        </p:nvSpPr>
        <p:spPr>
          <a:xfrm>
            <a:off x="3146816" y="4852043"/>
            <a:ext cx="2737248" cy="13388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Devices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Software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Markets &amp; Strategy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Pharmaceutical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srgbClr val="66666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 Communication</a:t>
            </a:r>
            <a:endParaRPr lang="en-US" sz="1350" dirty="0"/>
          </a:p>
          <a:p>
            <a:endParaRPr lang="en-US" sz="1350" dirty="0">
              <a:solidFill>
                <a:srgbClr val="666666"/>
              </a:solidFill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C26775-B50D-7B4C-A9E2-35B90BE78E12}"/>
              </a:ext>
            </a:extLst>
          </p:cNvPr>
          <p:cNvSpPr/>
          <p:nvPr/>
        </p:nvSpPr>
        <p:spPr>
          <a:xfrm>
            <a:off x="2889694" y="4543339"/>
            <a:ext cx="2657474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b="1" kern="0" dirty="0">
                <a:solidFill>
                  <a:srgbClr val="BB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Life Science </a:t>
            </a:r>
            <a:endParaRPr lang="en-US" b="1" kern="0" dirty="0">
              <a:solidFill>
                <a:srgbClr val="3D5017"/>
              </a:solidFill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25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03E1-BBA0-CA7E-2C4E-7928501A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02" y="274638"/>
            <a:ext cx="7787898" cy="1143000"/>
          </a:xfrm>
        </p:spPr>
        <p:txBody>
          <a:bodyPr/>
          <a:lstStyle/>
          <a:p>
            <a:r>
              <a:rPr lang="en-US" dirty="0"/>
              <a:t>There is a trade association for everything….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3ABE3-8DFF-816A-6C10-AF911212F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903" y="1759133"/>
            <a:ext cx="5920352" cy="138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13273-1F1E-09A9-0FB2-CB48701EA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80" y="3094204"/>
            <a:ext cx="2100019" cy="2476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D5B0E-7543-7CBA-3FFF-EACAB1C56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97" y="3639610"/>
            <a:ext cx="3750589" cy="28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0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00A90-74E4-943C-04E1-1DC6A0F86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77" y="1330212"/>
            <a:ext cx="8041984" cy="5104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BEEA3-613A-F54C-990C-06919C051956}"/>
              </a:ext>
            </a:extLst>
          </p:cNvPr>
          <p:cNvSpPr txBox="1"/>
          <p:nvPr/>
        </p:nvSpPr>
        <p:spPr>
          <a:xfrm>
            <a:off x="1920480" y="423124"/>
            <a:ext cx="522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Search “______ Industry Maps”</a:t>
            </a:r>
          </a:p>
        </p:txBody>
      </p:sp>
    </p:spTree>
    <p:extLst>
      <p:ext uri="{BB962C8B-B14F-4D97-AF65-F5344CB8AC3E}">
        <p14:creationId xmlns:p14="http://schemas.microsoft.com/office/powerpoint/2010/main" val="3705986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752C6-4EDD-CD12-C191-BE0F02D0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35" y="1146875"/>
            <a:ext cx="6882934" cy="4872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73998-4334-6CD4-E055-35E45D0B31E2}"/>
              </a:ext>
            </a:extLst>
          </p:cNvPr>
          <p:cNvSpPr txBox="1"/>
          <p:nvPr/>
        </p:nvSpPr>
        <p:spPr>
          <a:xfrm>
            <a:off x="1920480" y="423124"/>
            <a:ext cx="522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Search “______ Industry Maps”</a:t>
            </a:r>
          </a:p>
        </p:txBody>
      </p:sp>
    </p:spTree>
    <p:extLst>
      <p:ext uri="{BB962C8B-B14F-4D97-AF65-F5344CB8AC3E}">
        <p14:creationId xmlns:p14="http://schemas.microsoft.com/office/powerpoint/2010/main" val="3574915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318EEB5-64F2-A889-6645-594385F3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7" r="25335" b="2"/>
          <a:stretch/>
        </p:blipFill>
        <p:spPr>
          <a:xfrm>
            <a:off x="1627322" y="906089"/>
            <a:ext cx="5563891" cy="606870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88A54-E37C-22D9-129D-39960E00D720}"/>
              </a:ext>
            </a:extLst>
          </p:cNvPr>
          <p:cNvSpPr txBox="1"/>
          <p:nvPr/>
        </p:nvSpPr>
        <p:spPr>
          <a:xfrm>
            <a:off x="1920480" y="423124"/>
            <a:ext cx="522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Search “______ Industry Maps”</a:t>
            </a:r>
          </a:p>
        </p:txBody>
      </p:sp>
    </p:spTree>
    <p:extLst>
      <p:ext uri="{BB962C8B-B14F-4D97-AF65-F5344CB8AC3E}">
        <p14:creationId xmlns:p14="http://schemas.microsoft.com/office/powerpoint/2010/main" val="827242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4C38E-0774-BC28-1F51-D706FB52F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31" y="288506"/>
            <a:ext cx="6697535" cy="60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08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87AE-BE84-5E43-9BBC-284FBC09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2857499"/>
            <a:ext cx="62048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DRONES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F2F88C-0992-F144-BC34-762FF20CF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036" y="295515"/>
            <a:ext cx="5997421" cy="62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8111-6D8B-E648-B1A2-D7A18A1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45"/>
            <a:ext cx="8229600" cy="1143000"/>
          </a:xfrm>
        </p:spPr>
        <p:txBody>
          <a:bodyPr/>
          <a:lstStyle/>
          <a:p>
            <a:r>
              <a:rPr lang="en-US" dirty="0"/>
              <a:t>FASHION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714499-D019-0D4E-AB89-E4C5077BA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287" y="1155264"/>
            <a:ext cx="6851426" cy="54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7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138" y="274638"/>
            <a:ext cx="7149662" cy="1143000"/>
          </a:xfrm>
        </p:spPr>
        <p:txBody>
          <a:bodyPr/>
          <a:lstStyle/>
          <a:p>
            <a:endParaRPr lang="en-US" b="1" dirty="0">
              <a:solidFill>
                <a:srgbClr val="96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What is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800000"/>
                </a:solidFill>
              </a:rPr>
              <a:t>Customer Discovery</a:t>
            </a:r>
          </a:p>
        </p:txBody>
      </p:sp>
    </p:spTree>
    <p:extLst>
      <p:ext uri="{BB962C8B-B14F-4D97-AF65-F5344CB8AC3E}">
        <p14:creationId xmlns:p14="http://schemas.microsoft.com/office/powerpoint/2010/main" val="2174671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8111-6D8B-E648-B1A2-D7A18A149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1845"/>
            <a:ext cx="8229600" cy="1143000"/>
          </a:xfrm>
        </p:spPr>
        <p:txBody>
          <a:bodyPr/>
          <a:lstStyle/>
          <a:p>
            <a:r>
              <a:rPr lang="en-US" dirty="0"/>
              <a:t>CHEMICALS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DFC7F-F6DD-4349-AFAA-93A482603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30" y="1168645"/>
            <a:ext cx="6187539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A2869-63FE-8441-A88D-DCA5CAFC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718"/>
            <a:ext cx="9144000" cy="5477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D118B-96F5-EA45-9598-28C8A26C1315}"/>
              </a:ext>
            </a:extLst>
          </p:cNvPr>
          <p:cNvSpPr txBox="1"/>
          <p:nvPr/>
        </p:nvSpPr>
        <p:spPr>
          <a:xfrm>
            <a:off x="1691852" y="161441"/>
            <a:ext cx="578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NAATBatt</a:t>
            </a:r>
            <a:r>
              <a:rPr lang="en-US" sz="4000" b="1" dirty="0"/>
              <a:t>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08539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3D39C55-9079-074C-A1E2-6EAB924EA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07" y="278493"/>
            <a:ext cx="4173764" cy="6686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5E04E-9855-3A41-A38F-53BED2BAD871}"/>
              </a:ext>
            </a:extLst>
          </p:cNvPr>
          <p:cNvSpPr txBox="1"/>
          <p:nvPr/>
        </p:nvSpPr>
        <p:spPr>
          <a:xfrm>
            <a:off x="371959" y="566057"/>
            <a:ext cx="2433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Payment</a:t>
            </a:r>
          </a:p>
          <a:p>
            <a:r>
              <a:rPr lang="en-US" sz="3200" dirty="0" err="1"/>
              <a:t>EcoSystem</a:t>
            </a:r>
            <a:r>
              <a:rPr lang="en-US" sz="3200" dirty="0"/>
              <a:t> </a:t>
            </a:r>
          </a:p>
          <a:p>
            <a:r>
              <a:rPr lang="en-US" sz="3200" dirty="0"/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4270640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80FB46-6B95-9D4A-A02D-61B503B4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44" y="77972"/>
            <a:ext cx="6598403" cy="5768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84DAC7-E4C1-2D40-AA48-5344AB66C0FF}"/>
              </a:ext>
            </a:extLst>
          </p:cNvPr>
          <p:cNvSpPr txBox="1"/>
          <p:nvPr/>
        </p:nvSpPr>
        <p:spPr>
          <a:xfrm>
            <a:off x="2005925" y="6070390"/>
            <a:ext cx="4762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Smart Traffic Ecosystem Diagram</a:t>
            </a:r>
          </a:p>
        </p:txBody>
      </p:sp>
    </p:spTree>
    <p:extLst>
      <p:ext uri="{BB962C8B-B14F-4D97-AF65-F5344CB8AC3E}">
        <p14:creationId xmlns:p14="http://schemas.microsoft.com/office/powerpoint/2010/main" val="383042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717" y="274638"/>
            <a:ext cx="6117021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If you are selling B to C using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968" y="1600200"/>
            <a:ext cx="7648832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Another way of finding interviewees for customer discovery is to use 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Landing Pages </a:t>
            </a:r>
          </a:p>
          <a:p>
            <a:pPr marL="0" indent="0" algn="ctr">
              <a:buNone/>
            </a:pPr>
            <a:r>
              <a:rPr lang="en-US" sz="3200" dirty="0"/>
              <a:t>and </a:t>
            </a:r>
          </a:p>
          <a:p>
            <a:pPr marL="0" indent="0" algn="ctr">
              <a:buNone/>
            </a:pPr>
            <a:r>
              <a:rPr lang="en-US" sz="3200" dirty="0"/>
              <a:t>A/B Testing</a:t>
            </a:r>
          </a:p>
        </p:txBody>
      </p:sp>
    </p:spTree>
    <p:extLst>
      <p:ext uri="{BB962C8B-B14F-4D97-AF65-F5344CB8AC3E}">
        <p14:creationId xmlns:p14="http://schemas.microsoft.com/office/powerpoint/2010/main" val="3447473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97C6-8224-17E1-001C-858B199C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248" y="274638"/>
            <a:ext cx="7500551" cy="1143000"/>
          </a:xfrm>
        </p:spPr>
        <p:txBody>
          <a:bodyPr/>
          <a:lstStyle/>
          <a:p>
            <a:r>
              <a:rPr lang="en-US" dirty="0"/>
              <a:t>What is a Landing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25BB-537A-679D-87F0-DEFDEC5C8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248" y="1600200"/>
            <a:ext cx="7500552" cy="4847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40C28"/>
                </a:solidFill>
                <a:latin typeface="Google Sans"/>
              </a:rPr>
              <a:t>A simple webpage that:</a:t>
            </a:r>
          </a:p>
          <a:p>
            <a:r>
              <a:rPr lang="en-US" sz="2600" b="0" i="0" dirty="0">
                <a:solidFill>
                  <a:srgbClr val="040C28"/>
                </a:solidFill>
                <a:effectLst/>
                <a:latin typeface="Google Sans"/>
              </a:rPr>
              <a:t>Is </a:t>
            </a:r>
            <a:r>
              <a:rPr lang="en-US" sz="2600" dirty="0">
                <a:solidFill>
                  <a:srgbClr val="040C28"/>
                </a:solidFill>
              </a:rPr>
              <a:t>c</a:t>
            </a:r>
            <a:r>
              <a:rPr lang="en-US" sz="2600" b="0" i="0" dirty="0">
                <a:solidFill>
                  <a:srgbClr val="040C28"/>
                </a:solidFill>
                <a:effectLst/>
              </a:rPr>
              <a:t>ustomized</a:t>
            </a:r>
            <a:r>
              <a:rPr lang="en-US" sz="26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US" sz="2600" dirty="0">
                <a:solidFill>
                  <a:srgbClr val="040C28"/>
                </a:solidFill>
                <a:latin typeface="Google Sans"/>
              </a:rPr>
              <a:t>for</a:t>
            </a:r>
            <a:r>
              <a:rPr lang="en-US" sz="2600" b="0" i="0" dirty="0">
                <a:solidFill>
                  <a:srgbClr val="040C28"/>
                </a:solidFill>
                <a:effectLst/>
                <a:latin typeface="Google Sans"/>
              </a:rPr>
              <a:t> a specific campaign, offer, or purpose </a:t>
            </a:r>
          </a:p>
          <a:p>
            <a:endParaRPr lang="en-US" sz="2600" dirty="0">
              <a:solidFill>
                <a:srgbClr val="040C28"/>
              </a:solidFill>
              <a:latin typeface="Google Sans"/>
            </a:endParaRPr>
          </a:p>
          <a:p>
            <a:r>
              <a:rPr lang="en-US" sz="2600" dirty="0">
                <a:solidFill>
                  <a:srgbClr val="040C28"/>
                </a:solidFill>
                <a:latin typeface="Google Sans"/>
              </a:rPr>
              <a:t>Guides visitors towards a single call to action. </a:t>
            </a:r>
          </a:p>
          <a:p>
            <a:pPr marL="742950" lvl="2" indent="-342900"/>
            <a:r>
              <a:rPr lang="en-US" sz="2200" dirty="0">
                <a:solidFill>
                  <a:srgbClr val="040C28"/>
                </a:solidFill>
                <a:latin typeface="Google Sans"/>
              </a:rPr>
              <a:t>Sign up for a newsletter</a:t>
            </a:r>
          </a:p>
          <a:p>
            <a:pPr marL="742950" lvl="2" indent="-342900"/>
            <a:r>
              <a:rPr lang="en-US" sz="2200" dirty="0">
                <a:solidFill>
                  <a:srgbClr val="040C28"/>
                </a:solidFill>
                <a:latin typeface="Google Sans"/>
              </a:rPr>
              <a:t>Purchase a product</a:t>
            </a:r>
          </a:p>
          <a:p>
            <a:pPr marL="742950" lvl="2" indent="-342900"/>
            <a:r>
              <a:rPr lang="en-US" sz="2200" dirty="0">
                <a:solidFill>
                  <a:srgbClr val="040C28"/>
                </a:solidFill>
                <a:latin typeface="Google Sans"/>
              </a:rPr>
              <a:t>RSVP for a launch</a:t>
            </a:r>
          </a:p>
          <a:p>
            <a:pPr marL="742950" lvl="2" indent="-342900"/>
            <a:r>
              <a:rPr lang="en-US" sz="2200" dirty="0">
                <a:solidFill>
                  <a:srgbClr val="040C28"/>
                </a:solidFill>
                <a:latin typeface="Google Sans"/>
              </a:rPr>
              <a:t>Provide some information about themselves</a:t>
            </a:r>
          </a:p>
        </p:txBody>
      </p:sp>
    </p:spTree>
    <p:extLst>
      <p:ext uri="{BB962C8B-B14F-4D97-AF65-F5344CB8AC3E}">
        <p14:creationId xmlns:p14="http://schemas.microsoft.com/office/powerpoint/2010/main" val="2084847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6E8BC-AB3F-5BD7-30BC-FFF13AF6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80" y="274638"/>
            <a:ext cx="762411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Landing Pages can be used to tell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4DF5-CC55-5BD8-A63E-D98D8C55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680" y="1600200"/>
            <a:ext cx="7624120" cy="45259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Is anyone searching for your product/solution?</a:t>
            </a:r>
          </a:p>
          <a:p>
            <a:r>
              <a:rPr lang="en-US" sz="2800" dirty="0"/>
              <a:t>What are the key words they are using to search with?</a:t>
            </a:r>
          </a:p>
          <a:p>
            <a:r>
              <a:rPr lang="en-US" sz="2800" dirty="0"/>
              <a:t>What are some characteristics of your customer?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46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A8130-FDD3-F73E-3822-04C459C5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24" y="274638"/>
            <a:ext cx="7636476" cy="1143000"/>
          </a:xfrm>
        </p:spPr>
        <p:txBody>
          <a:bodyPr/>
          <a:lstStyle/>
          <a:p>
            <a:r>
              <a:rPr lang="en-US" dirty="0"/>
              <a:t>Identify Key search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00F7F-1769-5ED9-48B0-5B48E67C8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323" y="1328351"/>
            <a:ext cx="763647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Brainstorm all the potential words that a customer may use to conduct a Google search.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Why?</a:t>
            </a:r>
          </a:p>
          <a:p>
            <a:r>
              <a:rPr lang="en-US" sz="2400" dirty="0"/>
              <a:t>Google algorithms prioritize recommended sites based upon matches to keywords your customers are looking for and what is on your landing page.  (SEO).</a:t>
            </a:r>
          </a:p>
          <a:p>
            <a:r>
              <a:rPr lang="en-US" sz="2400" dirty="0"/>
              <a:t>Search engines crawl and rank content based upon:</a:t>
            </a:r>
          </a:p>
          <a:p>
            <a:pPr lvl="1"/>
            <a:r>
              <a:rPr lang="en-US" sz="2400" dirty="0"/>
              <a:t>Location of the keywords</a:t>
            </a:r>
          </a:p>
          <a:p>
            <a:pPr lvl="1"/>
            <a:r>
              <a:rPr lang="en-US" sz="2400" dirty="0"/>
              <a:t>How often the keyword words are used</a:t>
            </a:r>
          </a:p>
          <a:p>
            <a:pPr lvl="1"/>
            <a:r>
              <a:rPr lang="en-US" sz="2400" dirty="0"/>
              <a:t>Size of the keywords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21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A7D8-56AF-CF64-2D4B-BE1255E6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94" y="274638"/>
            <a:ext cx="7725905" cy="1143000"/>
          </a:xfrm>
        </p:spPr>
        <p:txBody>
          <a:bodyPr/>
          <a:lstStyle/>
          <a:p>
            <a:r>
              <a:rPr lang="en-US" dirty="0"/>
              <a:t>Create a ‘call to action’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BFB9D-F3DF-324F-909C-96E63A1AF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29" y="1417638"/>
            <a:ext cx="803587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Have a ‘call-to-action’ button that the customer can click.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Create a simple questionnaire (3-5 questions) that you ask the customer to complete.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Last question: Add an </a:t>
            </a:r>
            <a:r>
              <a:rPr lang="en-US" sz="2400" u="sng" dirty="0"/>
              <a:t>option</a:t>
            </a:r>
            <a:r>
              <a:rPr lang="en-US" sz="2400" dirty="0"/>
              <a:t> to include an email </a:t>
            </a:r>
            <a:r>
              <a:rPr lang="en-US" sz="2400" u="sng" dirty="0"/>
              <a:t>at the end </a:t>
            </a:r>
            <a:r>
              <a:rPr lang="en-US" sz="2400" dirty="0"/>
              <a:t>if the customer wants to: </a:t>
            </a:r>
          </a:p>
          <a:p>
            <a:pPr>
              <a:buFontTx/>
              <a:buChar char="-"/>
            </a:pPr>
            <a:r>
              <a:rPr lang="en-US" sz="2400" dirty="0"/>
              <a:t>Be notified when the website/product is launched</a:t>
            </a:r>
          </a:p>
          <a:p>
            <a:pPr>
              <a:buFontTx/>
              <a:buChar char="-"/>
            </a:pPr>
            <a:r>
              <a:rPr lang="en-US" sz="2400" dirty="0"/>
              <a:t>Be willing to chat more about why they were looking at the website.  (</a:t>
            </a:r>
            <a:r>
              <a:rPr lang="en-US" sz="2400" i="1" dirty="0"/>
              <a:t>No obligation, helps with research and make sure you are providing the best product/service</a:t>
            </a:r>
            <a:r>
              <a:rPr lang="en-US" sz="2400" dirty="0"/>
              <a:t>.)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32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783B-C433-3B0A-C442-FEBB0575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90" y="274638"/>
            <a:ext cx="7679410" cy="1143000"/>
          </a:xfrm>
        </p:spPr>
        <p:txBody>
          <a:bodyPr/>
          <a:lstStyle/>
          <a:p>
            <a:r>
              <a:rPr lang="en-US" dirty="0"/>
              <a:t>Set up google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97AA-3734-E066-6134-59ADFC212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88" y="1600200"/>
            <a:ext cx="7679411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Track: </a:t>
            </a:r>
          </a:p>
          <a:p>
            <a:pPr lvl="1"/>
            <a:r>
              <a:rPr lang="en-US" sz="2400" dirty="0"/>
              <a:t>How many people showed up</a:t>
            </a:r>
          </a:p>
          <a:p>
            <a:pPr lvl="1"/>
            <a:r>
              <a:rPr lang="en-US" sz="2400" dirty="0"/>
              <a:t>How long they stayed</a:t>
            </a:r>
          </a:p>
          <a:p>
            <a:pPr lvl="1"/>
            <a:r>
              <a:rPr lang="en-US" sz="2400" dirty="0"/>
              <a:t>Whether they clicked the button</a:t>
            </a:r>
          </a:p>
          <a:p>
            <a:pPr lvl="1"/>
            <a:r>
              <a:rPr lang="en-US" sz="2400" dirty="0"/>
              <a:t>Whether they completed the questionnaire</a:t>
            </a:r>
          </a:p>
          <a:p>
            <a:pPr lvl="1"/>
            <a:r>
              <a:rPr lang="en-US" sz="2400" dirty="0"/>
              <a:t>Whether they included their email</a:t>
            </a:r>
          </a:p>
        </p:txBody>
      </p:sp>
    </p:spTree>
    <p:extLst>
      <p:ext uri="{BB962C8B-B14F-4D97-AF65-F5344CB8AC3E}">
        <p14:creationId xmlns:p14="http://schemas.microsoft.com/office/powerpoint/2010/main" val="128528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60000"/>
                </a:solidFill>
              </a:rPr>
              <a:t>Customer Relationship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779" y="1417638"/>
            <a:ext cx="7628022" cy="54403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960000"/>
                </a:solidFill>
              </a:rPr>
              <a:t>Phase 1	Customer Discovery</a:t>
            </a:r>
          </a:p>
          <a:p>
            <a:pPr marL="0" indent="0">
              <a:buNone/>
            </a:pPr>
            <a:r>
              <a:rPr lang="en-US" sz="2700" dirty="0"/>
              <a:t>Is this a big problem that a lot of people have where the current solution isn’t working e.g. am I solving the right problem?</a:t>
            </a:r>
          </a:p>
          <a:p>
            <a:pPr marL="0" indent="0" algn="ctr">
              <a:buNone/>
            </a:pPr>
            <a:r>
              <a:rPr lang="en-US" b="1" dirty="0"/>
              <a:t>Phase 2	Customer Validation</a:t>
            </a:r>
          </a:p>
          <a:p>
            <a:pPr marL="0" indent="0">
              <a:buNone/>
            </a:pPr>
            <a:r>
              <a:rPr lang="en-US" sz="2700" dirty="0"/>
              <a:t>I now know I am solving the right problem.  Am I solving it the right way?</a:t>
            </a:r>
          </a:p>
          <a:p>
            <a:pPr marL="0" indent="0" algn="ctr">
              <a:buNone/>
            </a:pPr>
            <a:r>
              <a:rPr lang="en-US" b="1" dirty="0"/>
              <a:t>Phase 3	Customer Acquisition</a:t>
            </a:r>
          </a:p>
          <a:p>
            <a:pPr marL="0" indent="0">
              <a:buNone/>
            </a:pPr>
            <a:r>
              <a:rPr lang="en-US" sz="2700" dirty="0"/>
              <a:t>Strategy and methods for getting customers to buy your product or service at a price where you can be profitable.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164CB5B-0627-5C42-B33F-0B8F6A4073C0}"/>
              </a:ext>
            </a:extLst>
          </p:cNvPr>
          <p:cNvSpPr/>
          <p:nvPr/>
        </p:nvSpPr>
        <p:spPr bwMode="auto">
          <a:xfrm>
            <a:off x="1271987" y="1417638"/>
            <a:ext cx="1110343" cy="272143"/>
          </a:xfrm>
          <a:prstGeom prst="rightArrow">
            <a:avLst/>
          </a:prstGeom>
          <a:solidFill>
            <a:srgbClr val="960000"/>
          </a:solidFill>
          <a:ln w="9525" cap="flat" cmpd="sng" algn="ctr">
            <a:solidFill>
              <a:srgbClr val="9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F0F0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24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B2CB-A43F-2159-3B1E-430EA276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96" y="274638"/>
            <a:ext cx="768590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A/B Testing to improve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2946-1D9C-19A2-302D-3994C6AAC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896" y="1600200"/>
            <a:ext cx="768590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A/B testing: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A/B testing (also called split testing) is </a:t>
            </a:r>
            <a:r>
              <a:rPr lang="en-US" b="1" i="0" dirty="0">
                <a:solidFill>
                  <a:srgbClr val="5F6368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comparing two versions of a web page to figure out the better performing variation</a:t>
            </a:r>
            <a:r>
              <a:rPr lang="en-US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85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17E9-0E48-84A3-9226-54380032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10" y="274638"/>
            <a:ext cx="7661189" cy="1143000"/>
          </a:xfrm>
        </p:spPr>
        <p:txBody>
          <a:bodyPr/>
          <a:lstStyle/>
          <a:p>
            <a:r>
              <a:rPr lang="en-US" dirty="0"/>
              <a:t>What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4CE2-05C1-8B9D-AFE8-1C66AEE6C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10" y="1600200"/>
            <a:ext cx="7661190" cy="4525963"/>
          </a:xfrm>
        </p:spPr>
        <p:txBody>
          <a:bodyPr>
            <a:normAutofit/>
          </a:bodyPr>
          <a:lstStyle/>
          <a:p>
            <a:r>
              <a:rPr lang="en-US" sz="2200" dirty="0"/>
              <a:t>Create a Site B.</a:t>
            </a:r>
          </a:p>
          <a:p>
            <a:r>
              <a:rPr lang="en-US" sz="2200" dirty="0"/>
              <a:t>Vary the content from Site A</a:t>
            </a:r>
          </a:p>
          <a:p>
            <a:pPr lvl="1"/>
            <a:r>
              <a:rPr lang="en-US" sz="2200" dirty="0"/>
              <a:t>Use different keywords</a:t>
            </a:r>
          </a:p>
          <a:p>
            <a:pPr lvl="1"/>
            <a:r>
              <a:rPr lang="en-US" sz="2200" dirty="0"/>
              <a:t>Place keywords in different positions</a:t>
            </a:r>
          </a:p>
          <a:p>
            <a:pPr lvl="1"/>
            <a:r>
              <a:rPr lang="en-US" sz="2200" dirty="0"/>
              <a:t>Try a different ‘call-to-action’ type of button</a:t>
            </a:r>
          </a:p>
          <a:p>
            <a:pPr lvl="1"/>
            <a:r>
              <a:rPr lang="en-US" sz="2200" dirty="0"/>
              <a:t>Vary colors or pictures (if relevant)</a:t>
            </a:r>
          </a:p>
          <a:p>
            <a:r>
              <a:rPr lang="en-US" sz="2200" dirty="0"/>
              <a:t>Can also vary questions (3-5) that you ask the customer to complete. Always have an </a:t>
            </a:r>
            <a:r>
              <a:rPr lang="en-US" sz="2200" u="sng" dirty="0"/>
              <a:t>option</a:t>
            </a:r>
            <a:r>
              <a:rPr lang="en-US" sz="2200" dirty="0"/>
              <a:t> to include an email at the end.</a:t>
            </a:r>
          </a:p>
          <a:p>
            <a:r>
              <a:rPr lang="en-US" sz="2200" dirty="0"/>
              <a:t>Set up Google analytics that track the same metrics as Site A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16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DB7F6-B7DC-DD9E-5063-869C477E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0" y="274638"/>
            <a:ext cx="769825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Compare: Which site is getting…..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E9297-8063-C2CE-05EE-C650978DD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39" y="1600200"/>
            <a:ext cx="78836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most visits?</a:t>
            </a:r>
          </a:p>
          <a:p>
            <a:pPr marL="0" indent="0">
              <a:buNone/>
            </a:pPr>
            <a:r>
              <a:rPr lang="en-US" sz="3200" dirty="0"/>
              <a:t>The most clicks on the ‘call-to-action’ button? </a:t>
            </a:r>
          </a:p>
          <a:p>
            <a:pPr marL="0" indent="0">
              <a:buNone/>
            </a:pPr>
            <a:r>
              <a:rPr lang="en-US" sz="3200" dirty="0"/>
              <a:t>The most responses to the questionnaire?</a:t>
            </a:r>
          </a:p>
          <a:p>
            <a:pPr marL="0" indent="0">
              <a:buNone/>
            </a:pPr>
            <a:r>
              <a:rPr lang="en-US" sz="3200" dirty="0"/>
              <a:t>The most email signups?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5958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B04F-C6B8-4744-3085-87EA7048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10" y="274638"/>
            <a:ext cx="7661189" cy="1143000"/>
          </a:xfrm>
        </p:spPr>
        <p:txBody>
          <a:bodyPr/>
          <a:lstStyle/>
          <a:p>
            <a:r>
              <a:rPr lang="en-US" dirty="0"/>
              <a:t>Then ‘rinse, wash, repeat….’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0E23C-0C27-F85E-B05E-43552E0C3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610" y="1600200"/>
            <a:ext cx="766119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Modify the site that is not performing as well to look more like the site that is performing well – but experiment with changes.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Continuously modify the sites to always attract more people and have more conversions.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01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3295-AD2B-AF97-D8BF-2897177B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0" y="274638"/>
            <a:ext cx="769825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 should test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57E9E-EC77-C0E5-09BA-3392DB591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21" y="1665611"/>
            <a:ext cx="827609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Questions designed to test </a:t>
            </a:r>
            <a:r>
              <a:rPr lang="en-US" sz="2400" dirty="0" err="1"/>
              <a:t>Allervision’s</a:t>
            </a:r>
            <a:r>
              <a:rPr lang="en-US" sz="2400" dirty="0"/>
              <a:t>  hypotheses/assumptions of what must be true for the business to be successful:</a:t>
            </a:r>
          </a:p>
          <a:p>
            <a:r>
              <a:rPr lang="en-US" sz="2400" dirty="0"/>
              <a:t>Assumptions:</a:t>
            </a:r>
          </a:p>
          <a:p>
            <a:pPr lvl="1"/>
            <a:r>
              <a:rPr lang="en-US" sz="2400" dirty="0"/>
              <a:t>Buyer is a person with allergies</a:t>
            </a:r>
          </a:p>
          <a:p>
            <a:pPr lvl="1"/>
            <a:r>
              <a:rPr lang="en-US" sz="2400" dirty="0"/>
              <a:t>Buyer is a parent/caregiver of a child with allergies</a:t>
            </a:r>
          </a:p>
          <a:p>
            <a:pPr lvl="1"/>
            <a:r>
              <a:rPr lang="en-US" sz="2400" dirty="0"/>
              <a:t>Buyer has recently been diagnosed </a:t>
            </a:r>
          </a:p>
          <a:p>
            <a:pPr lvl="1"/>
            <a:r>
              <a:rPr lang="en-US" sz="2400" dirty="0"/>
              <a:t>Some allergies have fewer or less helpful resources that should be high priority for competitive differentiation (what are they?)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87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E57D8-13EC-C8E7-1B1E-5E4E084D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6" y="274638"/>
            <a:ext cx="772297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questions to test 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639FB-12B4-EA83-2514-4FDF71E2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26" y="1600200"/>
            <a:ext cx="7722974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Allervision</a:t>
            </a:r>
            <a:r>
              <a:rPr lang="en-US" b="1" dirty="0"/>
              <a:t>: App to help manage allergies</a:t>
            </a:r>
          </a:p>
          <a:p>
            <a:pPr>
              <a:buFontTx/>
              <a:buChar char="-"/>
            </a:pPr>
            <a:r>
              <a:rPr lang="en-US" dirty="0"/>
              <a:t>Are you searching for (choose) yourself, a child, other ______?</a:t>
            </a:r>
          </a:p>
          <a:p>
            <a:pPr>
              <a:buFontTx/>
              <a:buChar char="-"/>
            </a:pPr>
            <a:r>
              <a:rPr lang="en-US" dirty="0"/>
              <a:t>Are the allergies (choose) new or been known for awhile? </a:t>
            </a:r>
          </a:p>
          <a:p>
            <a:pPr lvl="1">
              <a:buFontTx/>
              <a:buChar char="-"/>
            </a:pPr>
            <a:r>
              <a:rPr lang="en-US" dirty="0"/>
              <a:t>Less than a year, 1-3 years, more than 3</a:t>
            </a:r>
          </a:p>
          <a:p>
            <a:pPr>
              <a:buFontTx/>
              <a:buChar char="-"/>
            </a:pPr>
            <a:r>
              <a:rPr lang="en-US" dirty="0"/>
              <a:t>What type of allergies are you looking for help to manage?</a:t>
            </a:r>
          </a:p>
          <a:p>
            <a:pPr lvl="1">
              <a:buFontTx/>
              <a:buChar char="-"/>
            </a:pPr>
            <a:r>
              <a:rPr lang="en-US" dirty="0"/>
              <a:t>(Open-ended)</a:t>
            </a:r>
          </a:p>
          <a:p>
            <a:pPr>
              <a:buFontTx/>
              <a:buChar char="-"/>
            </a:pPr>
            <a:r>
              <a:rPr lang="en-US" dirty="0"/>
              <a:t>What resources are you currently using to help manage the allergies? (open-ended)</a:t>
            </a:r>
          </a:p>
          <a:p>
            <a:pPr>
              <a:buFontTx/>
              <a:buChar char="-"/>
            </a:pPr>
            <a:r>
              <a:rPr lang="en-US" dirty="0"/>
              <a:t>Please add your email if (check all boxes that apply)</a:t>
            </a:r>
          </a:p>
          <a:p>
            <a:pPr lvl="1">
              <a:buFontTx/>
              <a:buChar char="-"/>
            </a:pPr>
            <a:r>
              <a:rPr lang="en-US" dirty="0"/>
              <a:t>you want to be notified when (the product) is available – estimate 3Q of 2024</a:t>
            </a:r>
          </a:p>
          <a:p>
            <a:pPr lvl="1">
              <a:buFontTx/>
              <a:buChar char="-"/>
            </a:pPr>
            <a:r>
              <a:rPr lang="en-US" dirty="0"/>
              <a:t>If you would be willing to have a 15-minute interview (chat). 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82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51E3-7A7D-9001-D4D5-6E44D7C2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is to get interviewees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A82CE-70AF-9367-9DE1-0756E1787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Last question: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Please add your email if (check all boxes that apply)</a:t>
            </a:r>
          </a:p>
          <a:p>
            <a:pPr lvl="1">
              <a:buFontTx/>
              <a:buChar char="-"/>
            </a:pPr>
            <a:r>
              <a:rPr lang="en-US" sz="2400" dirty="0"/>
              <a:t>you want to be notified when (the product) is available </a:t>
            </a:r>
          </a:p>
          <a:p>
            <a:pPr lvl="1">
              <a:buFontTx/>
              <a:buChar char="-"/>
            </a:pPr>
            <a:r>
              <a:rPr lang="en-US" sz="2400" dirty="0"/>
              <a:t>If you would be willing to have a 15-minute interview (chat?) to help us design the best resource for you. 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Option: We are researchers from Carnegie Mellon University who are developing a resource to help allergy management. This no-obligation confidential interview will help us to better design this resource. </a:t>
            </a:r>
          </a:p>
          <a:p>
            <a:pPr lvl="1">
              <a:buFontTx/>
              <a:buChar char="-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02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143C-51FF-5666-1E06-1D8A7C2E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90" y="274638"/>
            <a:ext cx="7679410" cy="11430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F6E2-7E2D-6E5A-F492-1B39E47FA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89" y="1417638"/>
            <a:ext cx="7679411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>
              <a:spcBef>
                <a:spcPts val="0"/>
              </a:spcBef>
            </a:pP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Carrd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to make simple websites </a:t>
            </a:r>
          </a:p>
          <a:p>
            <a:pPr marL="0">
              <a:spcBef>
                <a:spcPts val="0"/>
              </a:spcBef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Glide </a:t>
            </a: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Glideapps</a:t>
            </a: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make simple webapps </a:t>
            </a:r>
          </a:p>
          <a:p>
            <a:pPr marL="0">
              <a:spcBef>
                <a:spcPts val="0"/>
              </a:spcBef>
            </a:pPr>
            <a:endParaRPr lang="en-US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Webflow</a:t>
            </a:r>
            <a:r>
              <a:rPr lang="en-US" sz="2400" u="sng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make really nice websites (but slightly more expensive and harder)</a:t>
            </a:r>
          </a:p>
          <a:p>
            <a:pPr marL="0">
              <a:spcBef>
                <a:spcPts val="0"/>
              </a:spcBef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Unbounce.ai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Unbounce</a:t>
            </a:r>
            <a:r>
              <a:rPr lang="en-US" sz="2400" u="sng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for ab testing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13353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34636-EC9C-AE44-54D4-2F18CF578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96" y="274638"/>
            <a:ext cx="768590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Homework #3 B to C: </a:t>
            </a:r>
            <a:br>
              <a:rPr lang="en-US" dirty="0"/>
            </a:br>
            <a:r>
              <a:rPr lang="en-US" dirty="0"/>
              <a:t>Create 1-2 landing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B365B-2FDE-FF5A-6F56-CF4E50A2D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896" y="1635070"/>
            <a:ext cx="7685904" cy="49482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1. Subscribe to at least two inexpensive </a:t>
            </a:r>
            <a:r>
              <a:rPr lang="en-US" dirty="0" err="1"/>
              <a:t>urls</a:t>
            </a:r>
            <a:r>
              <a:rPr lang="en-US" dirty="0"/>
              <a:t> (e.g. GoDaddy) or use </a:t>
            </a:r>
            <a:r>
              <a:rPr lang="en-US" dirty="0" err="1"/>
              <a:t>carrd</a:t>
            </a:r>
            <a:r>
              <a:rPr lang="en-US" dirty="0"/>
              <a:t> which </a:t>
            </a:r>
            <a:r>
              <a:rPr lang="en-US" sz="3200" dirty="0"/>
              <a:t>offers no-cost options for multiple </a:t>
            </a:r>
            <a:r>
              <a:rPr lang="en-US" sz="3200" dirty="0" err="1"/>
              <a:t>urls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Identify key words that customers could use to search for your product or service.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Create a simple one-page landing page for one </a:t>
            </a:r>
            <a:r>
              <a:rPr lang="en-US" dirty="0" err="1"/>
              <a:t>url</a:t>
            </a:r>
            <a:r>
              <a:rPr lang="en-US" dirty="0"/>
              <a:t> </a:t>
            </a:r>
            <a:r>
              <a:rPr lang="en-US" u="sng" dirty="0"/>
              <a:t>that uses some of these key words </a:t>
            </a:r>
            <a:r>
              <a:rPr lang="en-US" dirty="0"/>
              <a:t>and a ‘call to action’ button to click.</a:t>
            </a: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4. Create 3-5 questions to ask.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5. Set up google analytics.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After you get feedback, create a second Landing Page with some variations.  Be sure to use Google analytics on both sites.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6326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7D47A-AE62-C6D9-E5A6-9A96F121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6CDA21-5DF4-43DE-940E-FB53251B61C9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E56AA-B742-702D-EBAE-CC99C18B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77" y="533269"/>
            <a:ext cx="7808283" cy="51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614" y="274638"/>
            <a:ext cx="7047186" cy="1143000"/>
          </a:xfrm>
        </p:spPr>
        <p:txBody>
          <a:bodyPr/>
          <a:lstStyle/>
          <a:p>
            <a:r>
              <a:rPr lang="en-US" dirty="0"/>
              <a:t>What is Customer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641" y="1417638"/>
            <a:ext cx="7047186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dirty="0">
                <a:solidFill>
                  <a:srgbClr val="800000"/>
                </a:solidFill>
              </a:rPr>
              <a:t>Phase I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600" b="1" dirty="0">
                <a:solidFill>
                  <a:srgbClr val="800000"/>
                </a:solidFill>
              </a:rPr>
              <a:t>What</a:t>
            </a:r>
            <a:r>
              <a:rPr lang="en-US" sz="2600" dirty="0">
                <a:solidFill>
                  <a:srgbClr val="800000"/>
                </a:solidFill>
              </a:rPr>
              <a:t> is the </a:t>
            </a:r>
            <a:r>
              <a:rPr lang="en-US" sz="2600" b="1" dirty="0">
                <a:solidFill>
                  <a:srgbClr val="800000"/>
                </a:solidFill>
              </a:rPr>
              <a:t>pain/problem</a:t>
            </a:r>
            <a:endParaRPr lang="en-US" sz="2600" dirty="0">
              <a:solidFill>
                <a:srgbClr val="800000"/>
              </a:solidFill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600" b="1" dirty="0">
                <a:solidFill>
                  <a:srgbClr val="800000"/>
                </a:solidFill>
              </a:rPr>
              <a:t>Who</a:t>
            </a:r>
            <a:r>
              <a:rPr lang="en-US" sz="2600" dirty="0">
                <a:solidFill>
                  <a:srgbClr val="800000"/>
                </a:solidFill>
              </a:rPr>
              <a:t> is having the pain/problem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600" b="1" dirty="0">
                <a:solidFill>
                  <a:srgbClr val="800000"/>
                </a:solidFill>
              </a:rPr>
              <a:t>How bad </a:t>
            </a:r>
            <a:r>
              <a:rPr lang="en-US" sz="2600" dirty="0">
                <a:solidFill>
                  <a:srgbClr val="800000"/>
                </a:solidFill>
              </a:rPr>
              <a:t>is the pain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600" b="1" dirty="0">
                <a:solidFill>
                  <a:srgbClr val="800000"/>
                </a:solidFill>
              </a:rPr>
              <a:t>How</a:t>
            </a:r>
            <a:r>
              <a:rPr lang="en-US" sz="2600" dirty="0">
                <a:solidFill>
                  <a:srgbClr val="800000"/>
                </a:solidFill>
              </a:rPr>
              <a:t> are the “who” currently dealing with it 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600" b="1" dirty="0">
                <a:solidFill>
                  <a:srgbClr val="800000"/>
                </a:solidFill>
              </a:rPr>
              <a:t>How</a:t>
            </a:r>
            <a:r>
              <a:rPr lang="en-US" sz="2600" dirty="0">
                <a:solidFill>
                  <a:srgbClr val="800000"/>
                </a:solidFill>
              </a:rPr>
              <a:t> is that solution working for them</a:t>
            </a:r>
          </a:p>
        </p:txBody>
      </p:sp>
    </p:spTree>
    <p:extLst>
      <p:ext uri="{BB962C8B-B14F-4D97-AF65-F5344CB8AC3E}">
        <p14:creationId xmlns:p14="http://schemas.microsoft.com/office/powerpoint/2010/main" val="5663305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FF3D-4908-9647-B788-9CEECBDC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8" y="274638"/>
            <a:ext cx="7608771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510E-12B6-D948-916D-064B8C68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600200"/>
            <a:ext cx="760877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3200" dirty="0"/>
              <a:t>How to do Interviews to test your hypotheses</a:t>
            </a:r>
          </a:p>
        </p:txBody>
      </p:sp>
    </p:spTree>
    <p:extLst>
      <p:ext uri="{BB962C8B-B14F-4D97-AF65-F5344CB8AC3E}">
        <p14:creationId xmlns:p14="http://schemas.microsoft.com/office/powerpoint/2010/main" val="123013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97" y="2840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Best Way to </a:t>
            </a:r>
            <a:br>
              <a:rPr lang="en-US" dirty="0"/>
            </a:br>
            <a:r>
              <a:rPr lang="en-US" dirty="0"/>
              <a:t>Validate your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610" y="1821847"/>
            <a:ext cx="8229600" cy="475210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“</a:t>
            </a:r>
            <a:r>
              <a:rPr lang="en-US" sz="3600" b="1" dirty="0">
                <a:solidFill>
                  <a:srgbClr val="800000"/>
                </a:solidFill>
              </a:rPr>
              <a:t>Get out of the Building</a:t>
            </a:r>
            <a:r>
              <a:rPr lang="en-US" b="1" dirty="0">
                <a:solidFill>
                  <a:srgbClr val="800000"/>
                </a:solidFill>
              </a:rPr>
              <a:t>!</a:t>
            </a:r>
            <a:r>
              <a:rPr lang="en-US" dirty="0"/>
              <a:t>” </a:t>
            </a:r>
          </a:p>
          <a:p>
            <a:pPr marL="0" indent="0" algn="ctr">
              <a:buNone/>
            </a:pPr>
            <a:r>
              <a:rPr lang="en-US" sz="1600" i="1" dirty="0"/>
              <a:t>Steve Blank</a:t>
            </a:r>
            <a:endParaRPr lang="en-US" i="1" dirty="0"/>
          </a:p>
          <a:p>
            <a:endParaRPr lang="en-US" dirty="0"/>
          </a:p>
          <a:p>
            <a:r>
              <a:rPr lang="en-US" b="1" dirty="0">
                <a:solidFill>
                  <a:srgbClr val="800000"/>
                </a:solidFill>
              </a:rPr>
              <a:t>Face to face interviews – Best</a:t>
            </a:r>
          </a:p>
          <a:p>
            <a:r>
              <a:rPr lang="en-US" dirty="0"/>
              <a:t>Zoom/Skype</a:t>
            </a:r>
          </a:p>
          <a:p>
            <a:r>
              <a:rPr lang="en-US" dirty="0"/>
              <a:t>Shadowing</a:t>
            </a:r>
          </a:p>
          <a:p>
            <a:r>
              <a:rPr lang="en-US" dirty="0"/>
              <a:t>Telephone/Facetime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 algn="ctr">
              <a:buNone/>
            </a:pPr>
            <a:r>
              <a:rPr lang="en-US" sz="2800" dirty="0"/>
              <a:t>Online   surveys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214091" y="5027326"/>
            <a:ext cx="1566637" cy="582111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937002" y="4733636"/>
            <a:ext cx="2112816" cy="120809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659909" y="5137727"/>
            <a:ext cx="2120819" cy="711662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509818" y="5027326"/>
            <a:ext cx="1965037" cy="1324983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509818" y="4952960"/>
            <a:ext cx="2878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60053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dirty="0"/>
              <a:t>The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15 Minutes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96000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5-7 questions</a:t>
            </a:r>
          </a:p>
        </p:txBody>
      </p:sp>
    </p:spTree>
    <p:extLst>
      <p:ext uri="{BB962C8B-B14F-4D97-AF65-F5344CB8AC3E}">
        <p14:creationId xmlns:p14="http://schemas.microsoft.com/office/powerpoint/2010/main" val="3061139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Rule:  You are not allowed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960000"/>
                </a:solidFill>
              </a:rPr>
              <a:t>to talk about your idea!</a:t>
            </a:r>
          </a:p>
        </p:txBody>
      </p:sp>
    </p:spTree>
    <p:extLst>
      <p:ext uri="{BB962C8B-B14F-4D97-AF65-F5344CB8AC3E}">
        <p14:creationId xmlns:p14="http://schemas.microsoft.com/office/powerpoint/2010/main" val="1196014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68799"/>
            <a:ext cx="7445141" cy="1143000"/>
          </a:xfrm>
        </p:spPr>
        <p:txBody>
          <a:bodyPr/>
          <a:lstStyle/>
          <a:p>
            <a:r>
              <a:rPr lang="en-US" dirty="0"/>
              <a:t>Get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6" y="1200145"/>
            <a:ext cx="7724274" cy="533447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“I am doing some research on XXX. Do you have </a:t>
            </a:r>
            <a:r>
              <a:rPr lang="en-US" sz="2800" b="1" dirty="0">
                <a:solidFill>
                  <a:srgbClr val="800000"/>
                </a:solidFill>
              </a:rPr>
              <a:t>15 minutes </a:t>
            </a:r>
            <a:r>
              <a:rPr lang="en-US" sz="2800" dirty="0"/>
              <a:t>to answer a few questions” or “I have 5-7 questions…”</a:t>
            </a:r>
          </a:p>
          <a:p>
            <a:pPr marL="400050" lvl="1" indent="0">
              <a:buNone/>
            </a:pPr>
            <a:r>
              <a:rPr lang="en-US" sz="2400" b="1" dirty="0">
                <a:solidFill>
                  <a:srgbClr val="800000"/>
                </a:solidFill>
              </a:rPr>
              <a:t>-  ‘Student Card’ </a:t>
            </a:r>
            <a:r>
              <a:rPr lang="en-US" sz="2400" dirty="0"/>
              <a:t>works well</a:t>
            </a:r>
          </a:p>
          <a:p>
            <a:pPr marL="457200" lvl="1" indent="0">
              <a:buNone/>
            </a:pPr>
            <a:r>
              <a:rPr lang="en-US" sz="2400" dirty="0"/>
              <a:t>- May need to say “this is </a:t>
            </a:r>
            <a:r>
              <a:rPr lang="en-US" sz="2400" b="1" dirty="0">
                <a:solidFill>
                  <a:srgbClr val="800000"/>
                </a:solidFill>
              </a:rPr>
              <a:t>not a sales call</a:t>
            </a:r>
            <a:r>
              <a:rPr lang="en-US" sz="2400" dirty="0"/>
              <a:t>”</a:t>
            </a:r>
          </a:p>
          <a:p>
            <a:r>
              <a:rPr lang="en-US" sz="2800" dirty="0"/>
              <a:t>Can start with a few Friends/Friendlies to practice</a:t>
            </a:r>
          </a:p>
          <a:p>
            <a:r>
              <a:rPr lang="en-US" sz="2800" dirty="0"/>
              <a:t>Then go after people you don’t know</a:t>
            </a:r>
          </a:p>
          <a:p>
            <a:pPr lvl="1"/>
            <a:r>
              <a:rPr lang="en-US" sz="2400" dirty="0"/>
              <a:t>For B-B, C-level is not always the best</a:t>
            </a:r>
          </a:p>
          <a:p>
            <a:r>
              <a:rPr lang="en-US" sz="2800" dirty="0"/>
              <a:t>Consider asking</a:t>
            </a:r>
          </a:p>
          <a:p>
            <a:pPr lvl="1"/>
            <a:r>
              <a:rPr lang="en-US" sz="2400" b="1" dirty="0">
                <a:solidFill>
                  <a:srgbClr val="800000"/>
                </a:solidFill>
              </a:rPr>
              <a:t>Who else should I talk to?</a:t>
            </a:r>
          </a:p>
          <a:p>
            <a:pPr lvl="1"/>
            <a:r>
              <a:rPr lang="en-US" sz="2400" b="1" dirty="0">
                <a:solidFill>
                  <a:srgbClr val="800000"/>
                </a:solidFill>
              </a:rPr>
              <a:t>What else should I have asked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75317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5BAA-4CDC-CF46-A4FB-7194DE70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11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60000"/>
                </a:solidFill>
              </a:rPr>
              <a:t>Best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D6B8-5689-5D49-AEBE-A654CF350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b="1" dirty="0"/>
              <a:t>“Talking to Humans”</a:t>
            </a:r>
          </a:p>
          <a:p>
            <a:pPr marL="0" indent="0" algn="ctr">
              <a:buNone/>
            </a:pPr>
            <a:r>
              <a:rPr lang="en-US" sz="2800" b="1" dirty="0"/>
              <a:t>“Testing with Humans”</a:t>
            </a:r>
          </a:p>
          <a:p>
            <a:pPr marL="0" indent="0" algn="ctr">
              <a:buNone/>
            </a:pPr>
            <a:r>
              <a:rPr lang="en-US" sz="2800" b="1" dirty="0"/>
              <a:t>by</a:t>
            </a:r>
          </a:p>
          <a:p>
            <a:pPr marL="0" indent="0" algn="ctr">
              <a:buNone/>
            </a:pPr>
            <a:r>
              <a:rPr lang="en-US" sz="2800" b="1" dirty="0"/>
              <a:t>Giff Constable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Premium Version of LinkedIn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30404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F9C8-B038-374B-AC76-8B599DB5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04" y="274638"/>
            <a:ext cx="7618396" cy="1143000"/>
          </a:xfrm>
        </p:spPr>
        <p:txBody>
          <a:bodyPr/>
          <a:lstStyle/>
          <a:p>
            <a:r>
              <a:rPr lang="en-US" dirty="0"/>
              <a:t>Hints for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4B84-CA38-E542-82B8-D122719ED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04" y="1600200"/>
            <a:ext cx="7618396" cy="4525963"/>
          </a:xfrm>
        </p:spPr>
        <p:txBody>
          <a:bodyPr/>
          <a:lstStyle/>
          <a:p>
            <a:r>
              <a:rPr lang="is-IS" sz="2400" dirty="0"/>
              <a:t>The questions are </a:t>
            </a:r>
            <a:r>
              <a:rPr lang="is-IS" sz="2400" b="1" dirty="0">
                <a:solidFill>
                  <a:srgbClr val="960000"/>
                </a:solidFill>
              </a:rPr>
              <a:t>not a checklist</a:t>
            </a:r>
            <a:r>
              <a:rPr lang="is-IS" sz="2400" dirty="0"/>
              <a:t>.  They are a prompt to possibly explore another aspect. </a:t>
            </a:r>
          </a:p>
          <a:p>
            <a:pPr marL="0" indent="0">
              <a:buNone/>
            </a:pPr>
            <a:endParaRPr lang="is-IS" sz="2400" dirty="0"/>
          </a:p>
          <a:p>
            <a:r>
              <a:rPr lang="is-IS" sz="2400" dirty="0"/>
              <a:t>Be open to iterate and </a:t>
            </a:r>
            <a:r>
              <a:rPr lang="is-IS" sz="2400" b="1" dirty="0">
                <a:solidFill>
                  <a:srgbClr val="960000"/>
                </a:solidFill>
              </a:rPr>
              <a:t>follow up and explore more deeply </a:t>
            </a:r>
            <a:r>
              <a:rPr lang="is-IS" sz="2400" dirty="0"/>
              <a:t>on what the interviewee is saying.</a:t>
            </a:r>
          </a:p>
          <a:p>
            <a:endParaRPr lang="is-IS" sz="2400" dirty="0"/>
          </a:p>
          <a:p>
            <a:pPr marL="0" indent="0">
              <a:buNone/>
            </a:pPr>
            <a:r>
              <a:rPr lang="is-IS" sz="2400" dirty="0"/>
              <a:t>The above are the biggest mistakes in conducting interviews!!!!!!!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862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8595-6C1B-7B4F-A64A-F7D2CC0C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34" y="274638"/>
            <a:ext cx="7454766" cy="1143000"/>
          </a:xfrm>
        </p:spPr>
        <p:txBody>
          <a:bodyPr>
            <a:normAutofit/>
          </a:bodyPr>
          <a:lstStyle/>
          <a:p>
            <a:r>
              <a:rPr lang="en-US" dirty="0"/>
              <a:t>Where the magic happens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E92E6-400E-ED4A-AAFF-7AA577C76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406" y="1600200"/>
            <a:ext cx="754139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00" b="1" u="sng" dirty="0">
                <a:solidFill>
                  <a:srgbClr val="960000"/>
                </a:solidFill>
              </a:rPr>
              <a:t>Always</a:t>
            </a:r>
            <a:r>
              <a:rPr lang="en-US" sz="2600" b="1" dirty="0">
                <a:solidFill>
                  <a:srgbClr val="960000"/>
                </a:solidFill>
              </a:rPr>
              <a:t> ask </a:t>
            </a:r>
          </a:p>
          <a:p>
            <a:pPr marL="0" indent="0">
              <a:buNone/>
            </a:pPr>
            <a:r>
              <a:rPr lang="en-US" sz="2600" dirty="0"/>
              <a:t>“How are you solving it now (or tried to solve the problem in the past)” </a:t>
            </a:r>
          </a:p>
          <a:p>
            <a:pPr marL="0" indent="0">
              <a:buNone/>
            </a:pPr>
            <a:r>
              <a:rPr lang="en-US" sz="2600" dirty="0"/>
              <a:t>“On a scale of 1-10, how would you rate that solution?” “Why did you give it that number”.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Write down </a:t>
            </a:r>
          </a:p>
          <a:p>
            <a:pPr marL="0" indent="0">
              <a:buNone/>
            </a:pPr>
            <a:r>
              <a:rPr lang="en-US" sz="2600" dirty="0"/>
              <a:t>     - Everything they say, </a:t>
            </a:r>
          </a:p>
          <a:p>
            <a:pPr lvl="1">
              <a:buFontTx/>
              <a:buChar char="-"/>
            </a:pPr>
            <a:r>
              <a:rPr lang="en-US" sz="2600" dirty="0"/>
              <a:t>In the order they are saying it</a:t>
            </a:r>
          </a:p>
          <a:p>
            <a:pPr lvl="1">
              <a:buFontTx/>
              <a:buChar char="-"/>
            </a:pPr>
            <a:r>
              <a:rPr lang="en-US" sz="2600" dirty="0"/>
              <a:t>In their words. </a:t>
            </a:r>
          </a:p>
          <a:p>
            <a:pPr lvl="1">
              <a:buFontTx/>
              <a:buChar char="-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77470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9063E-B370-224E-A4C3-35BA01E7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2111"/>
            <a:ext cx="8229600" cy="1143000"/>
          </a:xfrm>
        </p:spPr>
        <p:txBody>
          <a:bodyPr/>
          <a:lstStyle/>
          <a:p>
            <a:r>
              <a:rPr lang="en-US" dirty="0"/>
              <a:t>Here’s Why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400B-E76B-7F49-85F0-0EBEB137E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55" y="1562621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They are giving you the </a:t>
            </a:r>
            <a:r>
              <a:rPr lang="en-US" sz="2600" b="1" dirty="0">
                <a:solidFill>
                  <a:srgbClr val="960000"/>
                </a:solidFill>
              </a:rPr>
              <a:t>feature list</a:t>
            </a:r>
            <a:r>
              <a:rPr lang="en-US" sz="2600" b="1" dirty="0"/>
              <a:t> </a:t>
            </a:r>
            <a:r>
              <a:rPr lang="en-US" sz="2600" dirty="0"/>
              <a:t>– what they view as really important.</a:t>
            </a:r>
          </a:p>
          <a:p>
            <a:r>
              <a:rPr lang="en-US" sz="2600" dirty="0"/>
              <a:t>They are giving you the </a:t>
            </a:r>
            <a:r>
              <a:rPr lang="en-US" sz="2600" b="1" dirty="0">
                <a:solidFill>
                  <a:srgbClr val="960000"/>
                </a:solidFill>
              </a:rPr>
              <a:t>feature priority</a:t>
            </a:r>
            <a:endParaRPr lang="en-US" sz="2600" b="1" dirty="0"/>
          </a:p>
          <a:p>
            <a:r>
              <a:rPr lang="en-US" sz="2600" dirty="0"/>
              <a:t>They are giving you </a:t>
            </a:r>
            <a:r>
              <a:rPr lang="en-US" sz="2600" b="1" dirty="0">
                <a:solidFill>
                  <a:srgbClr val="960000"/>
                </a:solidFill>
              </a:rPr>
              <a:t>marketing language</a:t>
            </a:r>
          </a:p>
          <a:p>
            <a:r>
              <a:rPr lang="en-US" sz="2600" dirty="0"/>
              <a:t>They are giving you deeper </a:t>
            </a:r>
            <a:r>
              <a:rPr lang="en-US" sz="2600" b="1" dirty="0">
                <a:solidFill>
                  <a:srgbClr val="960000"/>
                </a:solidFill>
              </a:rPr>
              <a:t>knowledge of the competition</a:t>
            </a:r>
          </a:p>
        </p:txBody>
      </p:sp>
    </p:spTree>
    <p:extLst>
      <p:ext uri="{BB962C8B-B14F-4D97-AF65-F5344CB8AC3E}">
        <p14:creationId xmlns:p14="http://schemas.microsoft.com/office/powerpoint/2010/main" val="7607863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0AAA-D0BD-1945-9AA4-4E0AB197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7164"/>
            <a:ext cx="8229600" cy="1143000"/>
          </a:xfrm>
        </p:spPr>
        <p:txBody>
          <a:bodyPr/>
          <a:lstStyle/>
          <a:p>
            <a:r>
              <a:rPr lang="en-US" dirty="0"/>
              <a:t>Where the magic happens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5B20-8415-DF45-BCA4-228F7B2BB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301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Listen for the </a:t>
            </a:r>
            <a:r>
              <a:rPr lang="en-US" sz="2600" b="1" dirty="0">
                <a:solidFill>
                  <a:srgbClr val="960000"/>
                </a:solidFill>
              </a:rPr>
              <a:t>unexpected</a:t>
            </a:r>
            <a:r>
              <a:rPr lang="en-US" sz="2600" dirty="0"/>
              <a:t>. </a:t>
            </a:r>
          </a:p>
          <a:p>
            <a:r>
              <a:rPr lang="en-US" sz="2600" dirty="0"/>
              <a:t>If they said something you weren’t expecting but seems relevant, ask “tell me more”.</a:t>
            </a:r>
          </a:p>
          <a:p>
            <a:r>
              <a:rPr lang="en-US" sz="2600" dirty="0"/>
              <a:t>If there seems to be substance</a:t>
            </a:r>
          </a:p>
          <a:p>
            <a:pPr lvl="1"/>
            <a:r>
              <a:rPr lang="en-US" sz="2600" dirty="0"/>
              <a:t>Include it in future interviews</a:t>
            </a:r>
          </a:p>
          <a:p>
            <a:pPr lvl="1"/>
            <a:r>
              <a:rPr lang="en-US" sz="2600" dirty="0"/>
              <a:t>Go back and ask past interviewees</a:t>
            </a:r>
          </a:p>
        </p:txBody>
      </p:sp>
    </p:spTree>
    <p:extLst>
      <p:ext uri="{BB962C8B-B14F-4D97-AF65-F5344CB8AC3E}">
        <p14:creationId xmlns:p14="http://schemas.microsoft.com/office/powerpoint/2010/main" val="232593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Methodology is Hypothesis Driven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90691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3F7572-821A-B14E-8E72-5FC25AEC7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033" y="2125266"/>
            <a:ext cx="7180038" cy="36016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093D-60AE-E940-837B-87DA992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73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7D9F-B67E-A84F-A133-7130B95D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72" y="28716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BB0000"/>
                </a:solidFill>
              </a:rPr>
              <a:t>Here’s Why!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5B1A3-A048-0D4F-9317-9916ADC6C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55" y="161272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This is where </a:t>
            </a:r>
            <a:r>
              <a:rPr lang="en-US" sz="3600" b="1" dirty="0">
                <a:solidFill>
                  <a:srgbClr val="960000"/>
                </a:solidFill>
              </a:rPr>
              <a:t>pivots</a:t>
            </a:r>
            <a:r>
              <a:rPr lang="en-US" sz="3600" dirty="0"/>
              <a:t> happen!</a:t>
            </a:r>
          </a:p>
          <a:p>
            <a:pPr marL="0" indent="0" algn="ctr">
              <a:buNone/>
            </a:pPr>
            <a:r>
              <a:rPr lang="en-US" sz="3600" dirty="0"/>
              <a:t>(before you’ve wasted time and money)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576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1F5D-541C-E64B-BAED-ED818CBB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55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E7A29-FC89-7C42-A134-1E5F48F46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55" y="161272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Business to Business</a:t>
            </a:r>
          </a:p>
          <a:p>
            <a:pPr marL="0" indent="0" algn="ctr">
              <a:buNone/>
            </a:pPr>
            <a:r>
              <a:rPr lang="en-US" sz="4000" dirty="0"/>
              <a:t>(B to B)</a:t>
            </a:r>
          </a:p>
          <a:p>
            <a:pPr marL="0" indent="0" algn="ctr">
              <a:buNone/>
            </a:pPr>
            <a:r>
              <a:rPr lang="en-US" sz="4000" dirty="0"/>
              <a:t> Case Study</a:t>
            </a:r>
          </a:p>
        </p:txBody>
      </p:sp>
    </p:spTree>
    <p:extLst>
      <p:ext uri="{BB962C8B-B14F-4D97-AF65-F5344CB8AC3E}">
        <p14:creationId xmlns:p14="http://schemas.microsoft.com/office/powerpoint/2010/main" val="3474889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944020"/>
            <a:ext cx="6517934" cy="1213336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RistCall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17303"/>
            <a:ext cx="6517934" cy="17824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304560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75FA3D1-8CC8-8C49-A01B-D9807742382B}"/>
              </a:ext>
            </a:extLst>
          </p:cNvPr>
          <p:cNvSpPr txBox="1">
            <a:spLocks/>
          </p:cNvSpPr>
          <p:nvPr/>
        </p:nvSpPr>
        <p:spPr>
          <a:xfrm>
            <a:off x="7302232" y="1123131"/>
            <a:ext cx="150993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BB000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AF7D2-5F6D-B241-A26F-A4D61E21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92" y="1716377"/>
            <a:ext cx="1970688" cy="3425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6947A-7F29-244D-8CDE-42E929847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64" y="2238403"/>
            <a:ext cx="2621402" cy="26214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45E2-C5DC-D144-97C8-8D220DA3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747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1488-A36E-184D-80F6-6147F03C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05" y="601897"/>
            <a:ext cx="7541394" cy="1143000"/>
          </a:xfrm>
        </p:spPr>
        <p:txBody>
          <a:bodyPr/>
          <a:lstStyle/>
          <a:p>
            <a:r>
              <a:rPr lang="en-US" dirty="0"/>
              <a:t>RistCall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6D34-F407-CB4A-BADF-6013AB02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404" y="1600200"/>
            <a:ext cx="7541395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Who is the customer</a:t>
            </a:r>
            <a:r>
              <a:rPr lang="en-US" dirty="0"/>
              <a:t>: Hospital Administrators will lease…..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What is my solution</a:t>
            </a:r>
            <a:r>
              <a:rPr lang="en-US" dirty="0"/>
              <a:t>: ….the </a:t>
            </a:r>
            <a:r>
              <a:rPr lang="en-US" dirty="0" err="1"/>
              <a:t>Ristcall</a:t>
            </a:r>
            <a:r>
              <a:rPr lang="en-US" dirty="0"/>
              <a:t> Smart Watches and platform (that let patients call for aid from anywhere and nurses receive immediate notification) and tracks response time ……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Why will they buy it</a:t>
            </a:r>
            <a:r>
              <a:rPr lang="en-US" dirty="0"/>
              <a:t>:  ……in order to  reduce the number of injuries patients incur when not responded to quickly (within a certain time frame?)</a:t>
            </a:r>
          </a:p>
        </p:txBody>
      </p:sp>
    </p:spTree>
    <p:extLst>
      <p:ext uri="{BB962C8B-B14F-4D97-AF65-F5344CB8AC3E}">
        <p14:creationId xmlns:p14="http://schemas.microsoft.com/office/powerpoint/2010/main" val="596173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367695"/>
            <a:ext cx="6517934" cy="994172"/>
          </a:xfrm>
        </p:spPr>
        <p:txBody>
          <a:bodyPr>
            <a:normAutofit/>
          </a:bodyPr>
          <a:lstStyle/>
          <a:p>
            <a:r>
              <a:rPr lang="en-US" sz="28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RistCall Hypotheses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02219" y="1581274"/>
            <a:ext cx="6517934" cy="4432059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Slow response leads to serious and expensive injuries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Nurses are not responding faster because of lack of awareness that the patient needs help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Hospital Administrators want (would pay for) a new product or service to reduce injuries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/>
              <a:t>Hospital Administrators want (would pay for)  data on # of requests and response time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031902"/>
            <a:ext cx="61252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C26360-881E-9E45-A876-CA8CBD4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202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332" y="382810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RistCall Tested the Hypotheses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1960305"/>
            <a:ext cx="6517934" cy="3279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298782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DDEDE9-CC30-DF4F-843B-C49E7361917A}"/>
              </a:ext>
            </a:extLst>
          </p:cNvPr>
          <p:cNvSpPr txBox="1">
            <a:spLocks/>
          </p:cNvSpPr>
          <p:nvPr/>
        </p:nvSpPr>
        <p:spPr>
          <a:xfrm>
            <a:off x="1739296" y="3305212"/>
            <a:ext cx="6517934" cy="9941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8AE267-EF21-D940-AF0E-72DDAACA25F6}"/>
              </a:ext>
            </a:extLst>
          </p:cNvPr>
          <p:cNvSpPr txBox="1"/>
          <p:nvPr/>
        </p:nvSpPr>
        <p:spPr>
          <a:xfrm>
            <a:off x="1365787" y="5272953"/>
            <a:ext cx="7301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91613-6881-A848-8377-BA7F9B48AE42}"/>
              </a:ext>
            </a:extLst>
          </p:cNvPr>
          <p:cNvSpPr txBox="1"/>
          <p:nvPr/>
        </p:nvSpPr>
        <p:spPr>
          <a:xfrm>
            <a:off x="1186553" y="1386096"/>
            <a:ext cx="482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Identified potential target segment(s)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Nursing Homes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070D9-3B55-A44C-A81A-02CADD3777B2}"/>
              </a:ext>
            </a:extLst>
          </p:cNvPr>
          <p:cNvSpPr txBox="1"/>
          <p:nvPr/>
        </p:nvSpPr>
        <p:spPr>
          <a:xfrm>
            <a:off x="1019909" y="2481846"/>
            <a:ext cx="799098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entified potential stakeholders in target segments (these are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titles/jobs)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Users: Nurses and Patients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Influencers: Patient’s families,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Recommenders: Nurses, Patients, Nurse Administrator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Maker/Economic buyer: Insurance Companies? Board?, ?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Saboteur (Potential):  IT Manager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Industry Survey Data to learn the size of the problem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E2A84E-7A04-184E-8E94-B45B7F2B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02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158" y="368653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RistCall Tested the  Hypotheses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1960305"/>
            <a:ext cx="6517934" cy="3279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298782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DDEDE9-CC30-DF4F-843B-C49E7361917A}"/>
              </a:ext>
            </a:extLst>
          </p:cNvPr>
          <p:cNvSpPr txBox="1">
            <a:spLocks/>
          </p:cNvSpPr>
          <p:nvPr/>
        </p:nvSpPr>
        <p:spPr>
          <a:xfrm>
            <a:off x="1739296" y="3305212"/>
            <a:ext cx="6517934" cy="9941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8AE267-EF21-D940-AF0E-72DDAACA25F6}"/>
              </a:ext>
            </a:extLst>
          </p:cNvPr>
          <p:cNvSpPr txBox="1"/>
          <p:nvPr/>
        </p:nvSpPr>
        <p:spPr>
          <a:xfrm>
            <a:off x="1365787" y="5272953"/>
            <a:ext cx="7301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31ACD-17EF-4F4D-850D-EBF56AD8C023}"/>
              </a:ext>
            </a:extLst>
          </p:cNvPr>
          <p:cNvSpPr txBox="1"/>
          <p:nvPr/>
        </p:nvSpPr>
        <p:spPr>
          <a:xfrm>
            <a:off x="1186908" y="1215715"/>
            <a:ext cx="7823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site “shadowing/ observing”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-Interviewing in-person using hypothesis-validating questions.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-Asking who else to interview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set of hypothesis and questions for different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Nurse Schedulers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Patients’ family/caregivers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Insurance companies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Buyers/Decision Makers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 CFO/ Accountants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Manager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CF618-CE5C-EA4D-85AD-650808C619AE}"/>
              </a:ext>
            </a:extLst>
          </p:cNvPr>
          <p:cNvSpPr/>
          <p:nvPr/>
        </p:nvSpPr>
        <p:spPr>
          <a:xfrm>
            <a:off x="1313033" y="2875975"/>
            <a:ext cx="4572000" cy="5309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D399-33DB-004D-AE66-7877861E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248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2" y="724923"/>
            <a:ext cx="7426707" cy="994172"/>
          </a:xfrm>
        </p:spPr>
        <p:txBody>
          <a:bodyPr>
            <a:noAutofit/>
          </a:bodyPr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Sample Hypotheses Testing Questions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17303"/>
            <a:ext cx="6517934" cy="31888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1908810"/>
            <a:ext cx="6517934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4B9701-02B4-3949-BD68-61CD90517D53}"/>
              </a:ext>
            </a:extLst>
          </p:cNvPr>
          <p:cNvSpPr txBox="1"/>
          <p:nvPr/>
        </p:nvSpPr>
        <p:spPr>
          <a:xfrm>
            <a:off x="1088335" y="1958844"/>
            <a:ext cx="781215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Hypothesis: Slow response leads to serious and expensive injuries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Nurse Administrator (Staffing scheduler)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learn that a patient needs help? (current solution)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like most? What do you like least? (competitive assessment)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often in the past week was the Response Platform unmanned because the nurse was helping a patient? (Follow up from the answer to the first question; measurable)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you give me an example of a recent issue because no one quickly responded?  (Qualitative)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else should I talk to? (may be other stakeholders you need to talk to that you don’t know about)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B7053-533A-E34D-834A-4B620BC9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2641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22B59-AA9D-4A40-B48D-2CCD1119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29BF9D-6514-5341-A607-03C85158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577" y="981231"/>
            <a:ext cx="7438372" cy="994172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Sample Hypotheses Testing Questions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C34BA-4974-3747-B114-2D8FBCD69BCD}"/>
              </a:ext>
            </a:extLst>
          </p:cNvPr>
          <p:cNvSpPr txBox="1"/>
          <p:nvPr/>
        </p:nvSpPr>
        <p:spPr>
          <a:xfrm>
            <a:off x="1087656" y="2042780"/>
            <a:ext cx="7854214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Hypothesis: Nurses are not responding faster because of lack of awareness that the patient needs help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Stakeholder: Nurses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you learn when a patient needs attention? (current solution)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a scale of 1- 10, how is that system working for you?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you give it that number? ( what they like most/least about the current solution, also gives you the features they value or are missing)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happens when a patient injures him/herself? (Maybe ask about a recent example)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67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08FC5-6296-6545-9D17-65F87D02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A01AF1-96D6-0240-AA60-F7BA17B2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155" y="872851"/>
            <a:ext cx="7483097" cy="994172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Sample Hypotheses Testing Questions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F2E62-6D2B-754D-8D53-89BE539C014C}"/>
              </a:ext>
            </a:extLst>
          </p:cNvPr>
          <p:cNvSpPr txBox="1"/>
          <p:nvPr/>
        </p:nvSpPr>
        <p:spPr>
          <a:xfrm>
            <a:off x="1313032" y="2187001"/>
            <a:ext cx="74830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 Insurance/Cost Manager: Slow response leads to serious and expensive injuries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Stakeholder: CFO/Account Management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happens when patients injure themselves while in hospital?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pays for these injuries?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past month, can you give me an idea of how many times this occurs? Why?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methods have you tried to reduce the injuries or improve response time?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were the results?</a:t>
            </a:r>
          </a:p>
        </p:txBody>
      </p:sp>
    </p:spTree>
    <p:extLst>
      <p:ext uri="{BB962C8B-B14F-4D97-AF65-F5344CB8AC3E}">
        <p14:creationId xmlns:p14="http://schemas.microsoft.com/office/powerpoint/2010/main" val="104101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579949"/>
            <a:ext cx="6517934" cy="994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Start with your Business Thesis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4" y="1908810"/>
            <a:ext cx="5906917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3F7572-821A-B14E-8E72-5FC25AEC7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033" y="2354609"/>
            <a:ext cx="7125419" cy="32212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093D-60AE-E940-837B-87DA992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BE0E43B-D9F9-304B-A938-AB151E59C362}"/>
              </a:ext>
            </a:extLst>
          </p:cNvPr>
          <p:cNvSpPr/>
          <p:nvPr/>
        </p:nvSpPr>
        <p:spPr bwMode="auto">
          <a:xfrm>
            <a:off x="1924049" y="1620803"/>
            <a:ext cx="363474" cy="733806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290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33" y="1131094"/>
            <a:ext cx="7357531" cy="994172"/>
          </a:xfrm>
        </p:spPr>
        <p:txBody>
          <a:bodyPr>
            <a:normAutofit/>
          </a:bodyPr>
          <a:lstStyle/>
          <a:p>
            <a:r>
              <a:rPr lang="en-US" sz="28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RistCall Shadowing, Interview and Research Learnings from Customer Discovery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3033" y="2117303"/>
            <a:ext cx="6517934" cy="31888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71EED8-3137-4048-A97F-8AE311D70176}"/>
              </a:ext>
            </a:extLst>
          </p:cNvPr>
          <p:cNvCxnSpPr>
            <a:cxnSpLocks/>
          </p:cNvCxnSpPr>
          <p:nvPr/>
        </p:nvCxnSpPr>
        <p:spPr>
          <a:xfrm>
            <a:off x="1313033" y="2031902"/>
            <a:ext cx="6125259" cy="0"/>
          </a:xfrm>
          <a:prstGeom prst="line">
            <a:avLst/>
          </a:prstGeom>
          <a:ln w="19050">
            <a:solidFill>
              <a:srgbClr val="F5F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06EC8B3-4646-C340-82FF-7E0C51D4264D}"/>
              </a:ext>
            </a:extLst>
          </p:cNvPr>
          <p:cNvSpPr txBox="1"/>
          <p:nvPr/>
        </p:nvSpPr>
        <p:spPr>
          <a:xfrm>
            <a:off x="1313032" y="2437572"/>
            <a:ext cx="769786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$1.2B annual problem for hospitals (secondary research)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Injuries occur when patients are not responded to within 2.5 minutes.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Insurance companies don’t reimburse hospitals for on-site injuries.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Medicare is beginning to reimburse hospitals in general based upon Patient Satisfaction ratings.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Hospitals were actively seeking ways to improve their ratings.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Satisfaction Manager was a huge influencer/recommender.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Nursing homes have the need but not the financial incentive.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personnel don’t care – RistCall only accessed existing Internet.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buyer/decision maker was the CFO.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Hospitals were willing to pay $5k to test RistCall!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7B7FD-71A4-1440-9D87-24C7770D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DA21-5DF4-43DE-940E-FB53251B61C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0083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D7A1-B1EB-054E-8095-086085A2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156" y="274638"/>
            <a:ext cx="7560644" cy="1143000"/>
          </a:xfrm>
        </p:spPr>
        <p:txBody>
          <a:bodyPr/>
          <a:lstStyle/>
          <a:p>
            <a:r>
              <a:rPr lang="en-US" dirty="0" err="1"/>
              <a:t>RistCall’s</a:t>
            </a:r>
            <a:r>
              <a:rPr lang="en-US" dirty="0"/>
              <a:t> Revised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F496F-1AFD-674E-95EA-4BFE7902C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154" y="1600200"/>
            <a:ext cx="7560645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Who</a:t>
            </a:r>
            <a:r>
              <a:rPr lang="en-US" dirty="0"/>
              <a:t>: CFO/Hospital Administrators will lease…..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What</a:t>
            </a:r>
            <a:r>
              <a:rPr lang="en-US" dirty="0"/>
              <a:t>: ….</a:t>
            </a:r>
            <a:r>
              <a:rPr lang="en-US" dirty="0" err="1"/>
              <a:t>RistCall’s</a:t>
            </a:r>
            <a:r>
              <a:rPr lang="en-US" dirty="0"/>
              <a:t> smart watches and platform…..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Why</a:t>
            </a:r>
            <a:r>
              <a:rPr lang="en-US" dirty="0"/>
              <a:t>:  ……in order to  reduce the number and cost of injuries that patients incur when not responded to within 2.5 minutes </a:t>
            </a:r>
            <a:r>
              <a:rPr lang="en-US" u="sng" dirty="0"/>
              <a:t>and increase patient satisfaction ratings.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07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B6D93-A713-D94F-A853-E95ACCD27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Business to Consumer </a:t>
            </a:r>
            <a:br>
              <a:rPr lang="en-US" sz="4400" b="1" dirty="0"/>
            </a:br>
            <a:r>
              <a:rPr lang="en-US" sz="4400" b="1" dirty="0"/>
              <a:t>(B to C)</a:t>
            </a:r>
            <a:br>
              <a:rPr lang="en-US" sz="4400" b="1" dirty="0"/>
            </a:br>
            <a:r>
              <a:rPr lang="en-US" sz="4400" b="1" dirty="0">
                <a:solidFill>
                  <a:srgbClr val="C00000"/>
                </a:solidFill>
              </a:rPr>
              <a:t>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8FA5E-DEDC-DC46-AADC-A87D76DF0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3D7B2-270A-EF42-A008-66FCE996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CDA21-5DF4-43DE-940E-FB53251B61C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978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81054" y="1445775"/>
            <a:ext cx="6654090" cy="388155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4535900" y="5707144"/>
            <a:ext cx="72199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>
              <a:defRPr sz="1800"/>
            </a:pPr>
            <a:endParaRPr sz="2109" u="sng" kern="0" dirty="0">
              <a:solidFill>
                <a:sysClr val="windowText" lastClr="000000"/>
              </a:solidFill>
              <a:sym typeface="Helvetica Ligh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313152533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4560" b="1">
                <a:solidFill>
                  <a:srgbClr val="0024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6"/>
              <a:t>Users earn real-life prizes in a gamified, augmented reality, Easter egg hunt</a:t>
            </a:r>
          </a:p>
        </p:txBody>
      </p:sp>
      <p:pic>
        <p:nvPicPr>
          <p:cNvPr id="4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883872" y="6034621"/>
            <a:ext cx="1155205" cy="673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phone-user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557436" y="1655272"/>
            <a:ext cx="2808998" cy="526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phone-user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752902" y="1714803"/>
            <a:ext cx="2744503" cy="5143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177658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91133" y="3018652"/>
            <a:ext cx="3750469" cy="2547101"/>
          </a:xfrm>
          <a:prstGeom prst="rect">
            <a:avLst/>
          </a:prstGeom>
        </p:spPr>
        <p:txBody>
          <a:bodyPr/>
          <a:lstStyle/>
          <a:p>
            <a:pPr marL="0" indent="0" defTabSz="349138">
              <a:spcBef>
                <a:spcPts val="1898"/>
              </a:spcBef>
              <a:buSzTx/>
              <a:buNone/>
              <a:defRPr sz="1800"/>
            </a:pPr>
            <a:endParaRPr sz="2271">
              <a:solidFill>
                <a:srgbClr val="000084"/>
              </a:solidFill>
            </a:endParaRPr>
          </a:p>
          <a:p>
            <a:pPr marL="509160" lvl="1" indent="-243511" defTabSz="349138">
              <a:spcBef>
                <a:spcPts val="1898"/>
              </a:spcBef>
              <a:defRPr sz="1800"/>
            </a:pPr>
            <a:r>
              <a:rPr sz="1912">
                <a:solidFill>
                  <a:srgbClr val="000084"/>
                </a:solidFill>
              </a:rPr>
              <a:t>Find discounts</a:t>
            </a:r>
          </a:p>
          <a:p>
            <a:pPr marL="509160" lvl="1" indent="-243511" defTabSz="349138">
              <a:spcBef>
                <a:spcPts val="1898"/>
              </a:spcBef>
              <a:defRPr sz="1800"/>
            </a:pPr>
            <a:r>
              <a:rPr sz="1912">
                <a:solidFill>
                  <a:srgbClr val="000084"/>
                </a:solidFill>
              </a:rPr>
              <a:t>Discover new businesses</a:t>
            </a:r>
          </a:p>
          <a:p>
            <a:pPr marL="509160" lvl="1" indent="-243511" defTabSz="349138">
              <a:spcBef>
                <a:spcPts val="1898"/>
              </a:spcBef>
              <a:defRPr sz="1800"/>
            </a:pPr>
            <a:r>
              <a:rPr sz="1912">
                <a:solidFill>
                  <a:srgbClr val="000084"/>
                </a:solidFill>
              </a:rPr>
              <a:t>Have fun while saving via gamified incentives</a:t>
            </a:r>
          </a:p>
        </p:txBody>
      </p:sp>
      <p:sp>
        <p:nvSpPr>
          <p:cNvPr id="49" name="Shape 49"/>
          <p:cNvSpPr/>
          <p:nvPr/>
        </p:nvSpPr>
        <p:spPr>
          <a:xfrm>
            <a:off x="4574977" y="2789225"/>
            <a:ext cx="4048125" cy="320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328600">
              <a:spcBef>
                <a:spcPts val="1758"/>
              </a:spcBef>
              <a:defRPr sz="1800"/>
            </a:pPr>
            <a:endParaRPr kern="0">
              <a:solidFill>
                <a:srgbClr val="E74C3C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479209" lvl="1" indent="-229187" defTabSz="328600">
              <a:spcBef>
                <a:spcPts val="1758"/>
              </a:spcBef>
              <a:buSzPct val="75000"/>
              <a:buFontTx/>
              <a:buChar char="•"/>
              <a:defRPr sz="1800"/>
            </a:pPr>
            <a:r>
              <a:rPr kern="0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rPr>
              <a:t>Leverage an efficient marketing scheme</a:t>
            </a:r>
          </a:p>
          <a:p>
            <a:pPr marL="479209" lvl="1" indent="-229187" defTabSz="328600">
              <a:spcBef>
                <a:spcPts val="1758"/>
              </a:spcBef>
              <a:buSzPct val="75000"/>
              <a:buFontTx/>
              <a:buChar char="•"/>
              <a:defRPr sz="1800"/>
            </a:pPr>
            <a:r>
              <a:rPr kern="0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rPr>
              <a:t>Bring new faces through the door</a:t>
            </a:r>
          </a:p>
          <a:p>
            <a:pPr marL="479209" lvl="1" indent="-229187" defTabSz="328600">
              <a:spcBef>
                <a:spcPts val="1758"/>
              </a:spcBef>
              <a:buSzPct val="75000"/>
              <a:buFontTx/>
              <a:buChar char="•"/>
              <a:defRPr sz="1800"/>
            </a:pPr>
            <a:r>
              <a:rPr kern="0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rPr>
              <a:t>Receive analytics with respect to user habits and coupon efficiency</a:t>
            </a:r>
          </a:p>
        </p:txBody>
      </p:sp>
      <p:pic>
        <p:nvPicPr>
          <p:cNvPr id="51" name="users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79439" y="1541749"/>
            <a:ext cx="1173857" cy="1173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offices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101953" y="1521116"/>
            <a:ext cx="1172766" cy="117276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955732" y="2654257"/>
            <a:ext cx="2821285" cy="778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000084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51">
              <a:defRPr sz="1800" b="0">
                <a:solidFill>
                  <a:srgbClr val="000000"/>
                </a:solidFill>
              </a:defRPr>
            </a:pPr>
            <a:r>
              <a:rPr sz="2531" kern="0" dirty="0"/>
              <a:t>Consumers</a:t>
            </a:r>
            <a:r>
              <a:rPr lang="en-US" sz="2531" kern="0" dirty="0"/>
              <a:t> </a:t>
            </a:r>
          </a:p>
          <a:p>
            <a:pPr algn="ctr" defTabSz="410751">
              <a:defRPr sz="1800" b="0">
                <a:solidFill>
                  <a:srgbClr val="000000"/>
                </a:solidFill>
              </a:defRPr>
            </a:pPr>
            <a:r>
              <a:rPr lang="en-US" sz="2531" kern="0" dirty="0"/>
              <a:t>(targeting students)</a:t>
            </a:r>
            <a:endParaRPr sz="2531" kern="0" dirty="0"/>
          </a:p>
        </p:txBody>
      </p:sp>
      <p:sp>
        <p:nvSpPr>
          <p:cNvPr id="54" name="Shape 54"/>
          <p:cNvSpPr/>
          <p:nvPr/>
        </p:nvSpPr>
        <p:spPr>
          <a:xfrm>
            <a:off x="5908475" y="2848989"/>
            <a:ext cx="1559722" cy="389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solidFill>
                  <a:srgbClr val="E74C3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51">
              <a:defRPr sz="1800" b="0">
                <a:solidFill>
                  <a:srgbClr val="000000"/>
                </a:solidFill>
              </a:defRPr>
            </a:pPr>
            <a:r>
              <a:rPr sz="2531" kern="0"/>
              <a:t>Businesses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ADE4CD-EFFD-2969-2B08-F50C05A8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47878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148" y="29271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       Customer Discovery </a:t>
            </a:r>
            <a:br>
              <a:rPr lang="en-US" sz="3600" dirty="0"/>
            </a:br>
            <a:r>
              <a:rPr lang="en-US" sz="3600" dirty="0"/>
              <a:t>            Survey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14" y="1600200"/>
            <a:ext cx="8018585" cy="50459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 Demographics for Student Stakeholders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CMU: 100 Interviewed – 56 male, 44 Female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Pitt: 50 Interviewed – 25 Male, 25 Female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Chatham: 50 Interviewed – 3 Male, 47 Female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(Later interviewed 100+ more at </a:t>
            </a:r>
            <a:r>
              <a:rPr lang="en-US" dirty="0" err="1"/>
              <a:t>Carlow</a:t>
            </a:r>
            <a:r>
              <a:rPr lang="en-US" dirty="0"/>
              <a:t>, Duquesne and Point Park Universities)</a:t>
            </a:r>
          </a:p>
        </p:txBody>
      </p:sp>
      <p:pic>
        <p:nvPicPr>
          <p:cNvPr id="5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414" y="292710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64267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554" y="274638"/>
            <a:ext cx="8229600" cy="1143000"/>
          </a:xfrm>
        </p:spPr>
        <p:txBody>
          <a:bodyPr/>
          <a:lstStyle/>
          <a:p>
            <a:r>
              <a:rPr lang="en-US" dirty="0"/>
              <a:t>Sample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354" y="1331216"/>
            <a:ext cx="7833017" cy="510572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“</a:t>
            </a:r>
            <a:r>
              <a:rPr lang="en-US" sz="2800" i="1" dirty="0"/>
              <a:t>On a scale of 1-10, how likely are you to deviate from your go-to restaurant for a better deal at a competing restaurant?”</a:t>
            </a: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	“</a:t>
            </a:r>
            <a:r>
              <a:rPr lang="en-US" sz="2800" i="1" dirty="0"/>
              <a:t>On a scale of 1-10, how difficult would you say it is for you to organize a bunch of your friends in a group activity or outing?”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“How many apps on your phone have you paid for?”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“When was the last time you played CTF?” (why not more often?)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“Would you play CTF if it were an IM here?”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</p:txBody>
      </p:sp>
      <p:pic>
        <p:nvPicPr>
          <p:cNvPr id="5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354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31378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2154" y="274638"/>
            <a:ext cx="5814646" cy="1143000"/>
          </a:xfrm>
        </p:spPr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692" y="1600200"/>
            <a:ext cx="7573108" cy="45259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</a:t>
            </a:r>
            <a:r>
              <a:rPr lang="en-US" sz="2600" i="1" dirty="0"/>
              <a:t>On a scale of 1-10, how likely are you to deviate from your go-to restaurant for a better deal at a competing restaurant?”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r>
              <a:rPr lang="en-US" sz="2600" dirty="0"/>
              <a:t>Takeaway: College students are more likely to seek a deal than commit to a restaurant.</a:t>
            </a:r>
          </a:p>
          <a:p>
            <a:r>
              <a:rPr lang="en-US" sz="2600" dirty="0"/>
              <a:t>Product Design: Make sure a key component to the game is interaction with businesses.</a:t>
            </a:r>
          </a:p>
          <a:p>
            <a:r>
              <a:rPr lang="en-US" sz="2600" dirty="0"/>
              <a:t>Marketing Message: “Capture the flag, but also capture great deals”</a:t>
            </a:r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3692" y="421056"/>
            <a:ext cx="1324708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79204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262" y="274638"/>
            <a:ext cx="5861538" cy="1143000"/>
          </a:xfrm>
        </p:spPr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630" y="1600200"/>
            <a:ext cx="7655169" cy="4525963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“</a:t>
            </a:r>
            <a:r>
              <a:rPr lang="en-US" sz="2600" i="1" dirty="0"/>
              <a:t>On a scale of 1-10, how difficult would you say it is for you to organize a bunch of your friends in a group activity or outing</a:t>
            </a:r>
            <a:r>
              <a:rPr lang="en-US" sz="2600" dirty="0"/>
              <a:t>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Takeaway: Organizing groups of friends is a pain point for college students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Product Design: The game setup in the app needs to be intuitive so it is a helper, not a pain.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Marketing message: “You make the friends; we’ll make sure they are organized.</a:t>
            </a:r>
            <a:r>
              <a:rPr lang="en-US" dirty="0"/>
              <a:t>”</a:t>
            </a:r>
            <a:endParaRPr lang="en-US" sz="2600" dirty="0"/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31631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589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6F22-4F79-3440-AEA2-E98152F0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What is a Business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2AD7-CD3B-CF4D-9075-ECE00903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7514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Who is the customer?  </a:t>
            </a:r>
          </a:p>
          <a:p>
            <a:r>
              <a:rPr lang="en-US" sz="2800" dirty="0"/>
              <a:t>What is your product/solution?</a:t>
            </a:r>
          </a:p>
          <a:p>
            <a:r>
              <a:rPr lang="en-US" sz="2800" dirty="0"/>
              <a:t>Why will they buy it?</a:t>
            </a:r>
          </a:p>
        </p:txBody>
      </p:sp>
    </p:spTree>
    <p:extLst>
      <p:ext uri="{BB962C8B-B14F-4D97-AF65-F5344CB8AC3E}">
        <p14:creationId xmlns:p14="http://schemas.microsoft.com/office/powerpoint/2010/main" val="11847098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692" y="274638"/>
            <a:ext cx="6049108" cy="1143000"/>
          </a:xfrm>
        </p:spPr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354" y="1600200"/>
            <a:ext cx="7961498" cy="4760843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</a:t>
            </a:r>
            <a:r>
              <a:rPr lang="en-US" sz="2800" i="1" dirty="0"/>
              <a:t>How many apps on your phone have you paid for? What are they? (if answered yes).”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Results: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No females at CMU, Pitt or Chatham paid for any apps.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22% of males at CMU and Pitt had any paid apps on their phones – all were for games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/>
              <a:t>Takeaway: Fees from app is not part of the revenue model. (nor were they planning on it –they just wanted to check.)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	</a:t>
            </a:r>
            <a:endParaRPr lang="en-US" dirty="0"/>
          </a:p>
        </p:txBody>
      </p:sp>
      <p:pic>
        <p:nvPicPr>
          <p:cNvPr id="4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926123" y="496957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62043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692" y="274638"/>
            <a:ext cx="6049108" cy="1143000"/>
          </a:xfrm>
        </p:spPr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462" y="1600200"/>
            <a:ext cx="7690338" cy="502362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</a:t>
            </a:r>
            <a:r>
              <a:rPr lang="en-US" sz="2800" i="1" dirty="0"/>
              <a:t>When was the last time you played CTF?” (why not more often?)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Takeaway: Students had not played recently and the reason was because of lack of time.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Product Design: Spread game over longer time period where you don’t have to commit a block of time.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Marketing Message: “Play on your own schedule.”</a:t>
            </a:r>
          </a:p>
        </p:txBody>
      </p:sp>
      <p:pic>
        <p:nvPicPr>
          <p:cNvPr id="4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101968" y="421056"/>
            <a:ext cx="131298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3781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646" y="292710"/>
            <a:ext cx="5920154" cy="1143000"/>
          </a:xfrm>
        </p:spPr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754" y="1553308"/>
            <a:ext cx="7491046" cy="45259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/>
              <a:t>“Would you play CTF if it were an IM here?”</a:t>
            </a: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Responses:  CMU:  80%  - yes, 10%  - maybe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	            Pitt:     48% - yes;   24% - maybe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	    Chatham:    2% - yes,   98% - no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Conclusions: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Key was Time, Friends, </a:t>
            </a:r>
            <a:r>
              <a:rPr lang="is-IS" sz="2800" dirty="0"/>
              <a:t>…. </a:t>
            </a:r>
            <a:r>
              <a:rPr lang="en-US" sz="2800" dirty="0"/>
              <a:t>A</a:t>
            </a:r>
            <a:r>
              <a:rPr lang="is-IS" sz="2800" dirty="0"/>
              <a:t>nd Incentives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s-IS" sz="2800" dirty="0"/>
              <a:t>Chatham was not an active group</a:t>
            </a:r>
            <a:endParaRPr lang="en-US" sz="2800" dirty="0"/>
          </a:p>
        </p:txBody>
      </p:sp>
      <p:pic>
        <p:nvPicPr>
          <p:cNvPr id="4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902677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575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814" y="274638"/>
            <a:ext cx="5884985" cy="1143000"/>
          </a:xfrm>
        </p:spPr>
        <p:txBody>
          <a:bodyPr/>
          <a:lstStyle/>
          <a:p>
            <a:r>
              <a:rPr lang="en-US" dirty="0"/>
              <a:t>Customer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261" y="1576753"/>
            <a:ext cx="7385538" cy="452596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What they did right: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Interviewed a large number of students from a variety of campuses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Results helped to significantly restructure initial game design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Derived key marketing messages from the interviews that were successful in getting students to download the app</a:t>
            </a:r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996461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5423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938" y="274638"/>
            <a:ext cx="5720862" cy="1143000"/>
          </a:xfrm>
        </p:spPr>
        <p:txBody>
          <a:bodyPr/>
          <a:lstStyle/>
          <a:p>
            <a:r>
              <a:rPr lang="en-US" dirty="0"/>
              <a:t>Customer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292" y="1600200"/>
            <a:ext cx="7725508" cy="4525963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Where they missed the mark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Misinterpreted the concern for time to mean ‘design a shorter game time’ rather than less time for games at all.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b="1" i="1" dirty="0"/>
              <a:t>This is called Confirmation Bias –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b="1" i="1" dirty="0"/>
              <a:t>2</a:t>
            </a:r>
            <a:r>
              <a:rPr lang="en-US" sz="2800" b="1" i="1" baseline="30000" dirty="0"/>
              <a:t>nd</a:t>
            </a:r>
            <a:r>
              <a:rPr lang="en-US" sz="2800" b="1" i="1" dirty="0"/>
              <a:t> biggest mistake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i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Asked an ‘aspirational’ question i.e. “</a:t>
            </a:r>
            <a:r>
              <a:rPr lang="en-US" sz="2800" i="1" u="sng" dirty="0"/>
              <a:t>Would you </a:t>
            </a:r>
            <a:r>
              <a:rPr lang="en-US" sz="2800" i="1" dirty="0"/>
              <a:t>play</a:t>
            </a:r>
            <a:r>
              <a:rPr lang="is-IS" sz="2800" i="1" dirty="0"/>
              <a:t>……?”  </a:t>
            </a:r>
            <a:r>
              <a:rPr lang="is-IS" sz="2800" dirty="0"/>
              <a:t>Responders meant well but simply didn’t act as they said they would. </a:t>
            </a:r>
            <a:endParaRPr lang="en-US" sz="2800" dirty="0"/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961292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89024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646" y="274638"/>
            <a:ext cx="5920154" cy="1143000"/>
          </a:xfrm>
        </p:spPr>
        <p:txBody>
          <a:bodyPr/>
          <a:lstStyle/>
          <a:p>
            <a:r>
              <a:rPr lang="en-US" dirty="0"/>
              <a:t>What They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676" y="1455702"/>
            <a:ext cx="8060569" cy="45259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After going through </a:t>
            </a:r>
            <a:r>
              <a:rPr lang="en-US" sz="2800" dirty="0" err="1"/>
              <a:t>AlphaLab</a:t>
            </a:r>
            <a:r>
              <a:rPr lang="en-US" sz="2800" dirty="0"/>
              <a:t> and launching the app: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Students: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Very willing to download the app and open it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Mostly interested in capturing the flag for the discounts but not at all in the game aspect.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A little slow to redeem the coupons (</a:t>
            </a:r>
            <a:r>
              <a:rPr lang="en-US" sz="2800" dirty="0" err="1"/>
              <a:t>flagtag</a:t>
            </a:r>
            <a:r>
              <a:rPr lang="en-US" sz="2800" dirty="0"/>
              <a:t> is paid a bonus for each redemption)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/>
              <a:t>Businesses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Very well received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Most effective of all the coupon options they had tried by 3X</a:t>
            </a:r>
          </a:p>
        </p:txBody>
      </p:sp>
      <p:pic>
        <p:nvPicPr>
          <p:cNvPr id="5" name="flagtag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902677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94012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08" y="274638"/>
            <a:ext cx="5685692" cy="1143000"/>
          </a:xfrm>
        </p:spPr>
        <p:txBody>
          <a:bodyPr/>
          <a:lstStyle/>
          <a:p>
            <a:r>
              <a:rPr lang="en-US" dirty="0"/>
              <a:t>End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377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Fall 2016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Verified the business model</a:t>
            </a: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/>
              <a:t>Revised the app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-US" sz="2800" dirty="0"/>
              <a:t>Simply capture coupons – no game aspect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-US" sz="2800" dirty="0"/>
              <a:t>Provided an incentive to redeem the coupons more quickly </a:t>
            </a:r>
          </a:p>
          <a:p>
            <a:pPr marL="1314450" lvl="2" indent="-457200" eaLnBrk="1" fontAlgn="auto" hangingPunct="1">
              <a:spcBef>
                <a:spcPts val="0"/>
              </a:spcBef>
              <a:spcAft>
                <a:spcPts val="0"/>
              </a:spcAft>
              <a:buFont typeface="Courier New" charset="0"/>
              <a:buChar char="o"/>
            </a:pPr>
            <a:endParaRPr lang="en-US" sz="2800" dirty="0"/>
          </a:p>
          <a:p>
            <a:pPr marL="857250" lvl="2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Relaunched Spring 2017</a:t>
            </a:r>
          </a:p>
          <a:p>
            <a:pPr marL="857250" lvl="2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Folded Summer 2017</a:t>
            </a:r>
          </a:p>
          <a:p>
            <a:endParaRPr lang="en-US" dirty="0"/>
          </a:p>
        </p:txBody>
      </p:sp>
      <p:pic>
        <p:nvPicPr>
          <p:cNvPr id="4" name="flagtag_log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31630" y="421056"/>
            <a:ext cx="1587455" cy="850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47969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92" y="142129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>
                <a:solidFill>
                  <a:srgbClr val="960000"/>
                </a:solidFill>
              </a:rPr>
              <a:t>How Many?</a:t>
            </a:r>
          </a:p>
        </p:txBody>
      </p:sp>
    </p:spTree>
    <p:extLst>
      <p:ext uri="{BB962C8B-B14F-4D97-AF65-F5344CB8AC3E}">
        <p14:creationId xmlns:p14="http://schemas.microsoft.com/office/powerpoint/2010/main" val="36970512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4" y="108336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000" b="1" dirty="0">
                <a:solidFill>
                  <a:srgbClr val="960000"/>
                </a:solidFill>
              </a:rPr>
              <a:t>Recommended</a:t>
            </a:r>
          </a:p>
          <a:p>
            <a:pPr marL="0" indent="0" algn="ctr">
              <a:buNone/>
            </a:pPr>
            <a:r>
              <a:rPr lang="en-US" sz="6000" b="1" dirty="0">
                <a:solidFill>
                  <a:srgbClr val="960000"/>
                </a:solidFill>
              </a:rPr>
              <a:t>100+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960000"/>
                </a:solidFill>
              </a:rPr>
              <a:t>Stakeholders</a:t>
            </a:r>
          </a:p>
          <a:p>
            <a:pPr marL="0" indent="0" algn="ctr">
              <a:buNone/>
            </a:pPr>
            <a:endParaRPr lang="en-US" b="1" dirty="0">
              <a:solidFill>
                <a:srgbClr val="9600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For CDK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960000"/>
                </a:solidFill>
              </a:rPr>
              <a:t>Goal is 20 interviews</a:t>
            </a:r>
          </a:p>
          <a:p>
            <a:pPr marL="0" indent="0" algn="ctr">
              <a:buNone/>
            </a:pPr>
            <a:endParaRPr lang="en-US" b="1" dirty="0">
              <a:solidFill>
                <a:srgbClr val="9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477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034" y="274638"/>
            <a:ext cx="7454766" cy="1143000"/>
          </a:xfrm>
        </p:spPr>
        <p:txBody>
          <a:bodyPr/>
          <a:lstStyle/>
          <a:p>
            <a:r>
              <a:rPr lang="en-US" b="1" dirty="0">
                <a:solidFill>
                  <a:srgbClr val="960000"/>
                </a:solidFill>
              </a:rPr>
              <a:t>Making it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>
              <a:buFont typeface="Wingdings" charset="2"/>
              <a:buChar char="Ø"/>
            </a:pPr>
            <a:r>
              <a:rPr lang="en-US" sz="2800" b="1" dirty="0">
                <a:solidFill>
                  <a:srgbClr val="960000"/>
                </a:solidFill>
              </a:rPr>
              <a:t>Keep notes </a:t>
            </a:r>
            <a:r>
              <a:rPr lang="en-US" sz="2800" dirty="0"/>
              <a:t>– you’ll forget.</a:t>
            </a:r>
          </a:p>
          <a:p>
            <a:pPr algn="ctr">
              <a:buFont typeface="Wingdings" charset="2"/>
              <a:buChar char="Ø"/>
            </a:pPr>
            <a:r>
              <a:rPr lang="en-US" sz="2800" dirty="0"/>
              <a:t>Stop and </a:t>
            </a:r>
            <a:r>
              <a:rPr lang="en-US" sz="2800" b="1" dirty="0">
                <a:solidFill>
                  <a:srgbClr val="960000"/>
                </a:solidFill>
              </a:rPr>
              <a:t>assess periodically</a:t>
            </a:r>
          </a:p>
          <a:p>
            <a:pPr algn="ctr">
              <a:buFont typeface="Wingdings" charset="2"/>
              <a:buChar char="Ø"/>
            </a:pPr>
            <a:r>
              <a:rPr lang="en-US" sz="2800" b="1" dirty="0">
                <a:solidFill>
                  <a:srgbClr val="960000"/>
                </a:solidFill>
              </a:rPr>
              <a:t>Modify Business thesis </a:t>
            </a:r>
            <a:r>
              <a:rPr lang="en-US" sz="2800" dirty="0"/>
              <a:t>based upon feedback</a:t>
            </a:r>
          </a:p>
          <a:p>
            <a:pPr algn="ctr">
              <a:buFont typeface="Wingdings" charset="2"/>
              <a:buChar char="Ø"/>
            </a:pPr>
            <a:r>
              <a:rPr lang="en-US" sz="2800" b="1" dirty="0">
                <a:solidFill>
                  <a:srgbClr val="960000"/>
                </a:solidFill>
              </a:rPr>
              <a:t>Adjust </a:t>
            </a:r>
            <a:r>
              <a:rPr lang="en-US" sz="2800" dirty="0"/>
              <a:t>questions and who to interview as needed</a:t>
            </a:r>
          </a:p>
        </p:txBody>
      </p:sp>
    </p:spTree>
    <p:extLst>
      <p:ext uri="{BB962C8B-B14F-4D97-AF65-F5344CB8AC3E}">
        <p14:creationId xmlns:p14="http://schemas.microsoft.com/office/powerpoint/2010/main" val="48531411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F0F0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F0F0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65721</TotalTime>
  <Words>6586</Words>
  <Application>Microsoft Macintosh PowerPoint</Application>
  <PresentationFormat>On-screen Show (4:3)</PresentationFormat>
  <Paragraphs>1009</Paragraphs>
  <Slides>144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144</vt:i4>
      </vt:variant>
    </vt:vector>
  </HeadingPairs>
  <TitlesOfParts>
    <vt:vector size="162" baseType="lpstr">
      <vt:lpstr>Google Sans</vt:lpstr>
      <vt:lpstr>ＭＳ Ｐゴシック</vt:lpstr>
      <vt:lpstr>Arial</vt:lpstr>
      <vt:lpstr>Avenir Book</vt:lpstr>
      <vt:lpstr>Calibri</vt:lpstr>
      <vt:lpstr>Calibri Light</vt:lpstr>
      <vt:lpstr>Courier New</vt:lpstr>
      <vt:lpstr>Georgia</vt:lpstr>
      <vt:lpstr>Helvetica</vt:lpstr>
      <vt:lpstr>Helvetica Light</vt:lpstr>
      <vt:lpstr>Open Sans</vt:lpstr>
      <vt:lpstr>Open Sans Light</vt:lpstr>
      <vt:lpstr>Roboto</vt:lpstr>
      <vt:lpstr>Times New Roman</vt:lpstr>
      <vt:lpstr>Trebuchet MS</vt:lpstr>
      <vt:lpstr>Wingdings</vt:lpstr>
      <vt:lpstr>Default Design</vt:lpstr>
      <vt:lpstr>Office Theme</vt:lpstr>
      <vt:lpstr>           Customer Discovery Kickstart  How to find out if  my idea is a good one </vt:lpstr>
      <vt:lpstr>Best recommended way</vt:lpstr>
      <vt:lpstr>Top 5 Reasons Startups Fail</vt:lpstr>
      <vt:lpstr>PowerPoint Presentation</vt:lpstr>
      <vt:lpstr>Customer Relationship Phases</vt:lpstr>
      <vt:lpstr>What is Customer Discovery</vt:lpstr>
      <vt:lpstr>Methodology is Hypothesis Driven</vt:lpstr>
      <vt:lpstr>Start with your Business Thesis</vt:lpstr>
      <vt:lpstr> What is a Business Thesis</vt:lpstr>
      <vt:lpstr>Who is/are Your Customer(s)?</vt:lpstr>
      <vt:lpstr> Creating  Your Business Thesis</vt:lpstr>
      <vt:lpstr>Value Propositions – Alert!</vt:lpstr>
      <vt:lpstr>Value Propositions</vt:lpstr>
      <vt:lpstr>Examples of B to B Theses</vt:lpstr>
      <vt:lpstr>Examples of B to C Business Theses (DTC)</vt:lpstr>
      <vt:lpstr>Homework #1  Create  Your Business Thesis</vt:lpstr>
      <vt:lpstr>Hypotheses Test the Business Thesis</vt:lpstr>
      <vt:lpstr>Business Hypotheses</vt:lpstr>
      <vt:lpstr> What Makes a Good Hypothesis</vt:lpstr>
      <vt:lpstr>Sample Hypotheses</vt:lpstr>
      <vt:lpstr>How to Prepare to Test Your Hypotheses </vt:lpstr>
      <vt:lpstr> How to Prepare to Test Your Hypotheses </vt:lpstr>
      <vt:lpstr>Who is/are Your Customer(s)?</vt:lpstr>
      <vt:lpstr>Sample Questions</vt:lpstr>
      <vt:lpstr>Hints for Questions</vt:lpstr>
      <vt:lpstr>Hints for Questions</vt:lpstr>
      <vt:lpstr>Homework #2 Testing Your Hypothesis</vt:lpstr>
      <vt:lpstr>Homework #2 – Part 1 for B2B and B2C Customer Interview Guide </vt:lpstr>
      <vt:lpstr>Homework #2 – Part 2 for B2B  Customer Interview Guide  Potential Interviewees </vt:lpstr>
      <vt:lpstr>PowerPoint Presentation</vt:lpstr>
      <vt:lpstr>Where to Find them  B to B</vt:lpstr>
      <vt:lpstr>      Industry/Domain Experts </vt:lpstr>
      <vt:lpstr>There is a trade association for everything….</vt:lpstr>
      <vt:lpstr>PowerPoint Presentation</vt:lpstr>
      <vt:lpstr>PowerPoint Presentation</vt:lpstr>
      <vt:lpstr>PowerPoint Presentation</vt:lpstr>
      <vt:lpstr>PowerPoint Presentation</vt:lpstr>
      <vt:lpstr>DRONES</vt:lpstr>
      <vt:lpstr>FASHION</vt:lpstr>
      <vt:lpstr>CHEMICALS</vt:lpstr>
      <vt:lpstr>PowerPoint Presentation</vt:lpstr>
      <vt:lpstr>PowerPoint Presentation</vt:lpstr>
      <vt:lpstr>PowerPoint Presentation</vt:lpstr>
      <vt:lpstr>If you are selling B to C using the internet</vt:lpstr>
      <vt:lpstr>What is a Landing Page</vt:lpstr>
      <vt:lpstr>Landing Pages can be used to tell you</vt:lpstr>
      <vt:lpstr>Identify Key search words</vt:lpstr>
      <vt:lpstr>Create a ‘call to action’ button</vt:lpstr>
      <vt:lpstr>Set up google analytics</vt:lpstr>
      <vt:lpstr>Use A/B Testing to improve results</vt:lpstr>
      <vt:lpstr>What to do</vt:lpstr>
      <vt:lpstr>Compare: Which site is getting…..</vt:lpstr>
      <vt:lpstr>Then ‘rinse, wash, repeat….’</vt:lpstr>
      <vt:lpstr>Questions should test hypotheses</vt:lpstr>
      <vt:lpstr>Sample questions to test hypotheses</vt:lpstr>
      <vt:lpstr>Goal is to get interviewees</vt:lpstr>
      <vt:lpstr>Resources</vt:lpstr>
      <vt:lpstr>Homework #3 B to C:  Create 1-2 landing pages</vt:lpstr>
      <vt:lpstr>PowerPoint Presentation</vt:lpstr>
      <vt:lpstr>PowerPoint Presentation</vt:lpstr>
      <vt:lpstr>Best Way to  Validate your Hypotheses</vt:lpstr>
      <vt:lpstr>The technique</vt:lpstr>
      <vt:lpstr>PowerPoint Presentation</vt:lpstr>
      <vt:lpstr>Get Started</vt:lpstr>
      <vt:lpstr>Best Resources</vt:lpstr>
      <vt:lpstr>Hints for Interviews</vt:lpstr>
      <vt:lpstr>Where the magic happens #1</vt:lpstr>
      <vt:lpstr>Here’s Why </vt:lpstr>
      <vt:lpstr>Where the magic happens #2</vt:lpstr>
      <vt:lpstr>Here’s Why!</vt:lpstr>
      <vt:lpstr>PowerPoint Presentation</vt:lpstr>
      <vt:lpstr>RistCall</vt:lpstr>
      <vt:lpstr>RistCall Business Thesis</vt:lpstr>
      <vt:lpstr>RistCall Hypotheses</vt:lpstr>
      <vt:lpstr>How RistCall Tested the Hypotheses</vt:lpstr>
      <vt:lpstr>How RistCall Tested the  Hypotheses</vt:lpstr>
      <vt:lpstr>Sample Hypotheses Testing Questions</vt:lpstr>
      <vt:lpstr>Sample Hypotheses Testing Questions</vt:lpstr>
      <vt:lpstr>Sample Hypotheses Testing Questions</vt:lpstr>
      <vt:lpstr>RistCall Shadowing, Interview and Research Learnings from Customer Discovery</vt:lpstr>
      <vt:lpstr>RistCall’s Revised Business Thesis</vt:lpstr>
      <vt:lpstr>Business to Consumer  (B to C) Case Study</vt:lpstr>
      <vt:lpstr>PowerPoint Presentation</vt:lpstr>
      <vt:lpstr>Users earn real-life prizes in a gamified, augmented reality, Easter egg hunt</vt:lpstr>
      <vt:lpstr>PowerPoint Presentation</vt:lpstr>
      <vt:lpstr>       Customer Discovery              Survey Results</vt:lpstr>
      <vt:lpstr>Sample questions</vt:lpstr>
      <vt:lpstr>Key Findings</vt:lpstr>
      <vt:lpstr>Key Findings</vt:lpstr>
      <vt:lpstr>Key Findings</vt:lpstr>
      <vt:lpstr>Key Findings</vt:lpstr>
      <vt:lpstr>Key Findings</vt:lpstr>
      <vt:lpstr>Customer Discovery</vt:lpstr>
      <vt:lpstr>Customer Discovery</vt:lpstr>
      <vt:lpstr>What They Learned</vt:lpstr>
      <vt:lpstr>End Result</vt:lpstr>
      <vt:lpstr>PowerPoint Presentation</vt:lpstr>
      <vt:lpstr>PowerPoint Presentation</vt:lpstr>
      <vt:lpstr>Making it Work</vt:lpstr>
      <vt:lpstr>Benefits</vt:lpstr>
      <vt:lpstr>More Benefits</vt:lpstr>
      <vt:lpstr>Words to Live By</vt:lpstr>
      <vt:lpstr>Customer Segments</vt:lpstr>
      <vt:lpstr>Customer Validation</vt:lpstr>
      <vt:lpstr>Appendix</vt:lpstr>
      <vt:lpstr>  Project Olympus </vt:lpstr>
      <vt:lpstr>Resources</vt:lpstr>
      <vt:lpstr>Programs</vt:lpstr>
      <vt:lpstr>PowerPoint Presentation</vt:lpstr>
      <vt:lpstr>Competitive Analysis</vt:lpstr>
      <vt:lpstr> DIRECT vs INDIRECT </vt:lpstr>
      <vt:lpstr>   Who are Uber’s competitors? </vt:lpstr>
      <vt:lpstr>Template</vt:lpstr>
      <vt:lpstr>Examples of Features</vt:lpstr>
      <vt:lpstr>Example of Detailed Analysis</vt:lpstr>
      <vt:lpstr>PowerPoint Presentation</vt:lpstr>
      <vt:lpstr>PowerPoint Presentation</vt:lpstr>
      <vt:lpstr>PowerPoint Presentation</vt:lpstr>
      <vt:lpstr>…Is it a Really Big Problem?</vt:lpstr>
      <vt:lpstr>Ask Yourself…..</vt:lpstr>
      <vt:lpstr>Ask Yourself…..</vt:lpstr>
      <vt:lpstr>Ask Yourself….</vt:lpstr>
      <vt:lpstr>Examples of Businesses/Products  that Scale Well</vt:lpstr>
      <vt:lpstr>Ask Yourself….</vt:lpstr>
      <vt:lpstr>PowerPoint Presentation</vt:lpstr>
      <vt:lpstr> Business to Business (B to B) Case Study</vt:lpstr>
      <vt:lpstr>Proposed Product     </vt:lpstr>
      <vt:lpstr>Sample Questions</vt:lpstr>
      <vt:lpstr>        Interviewed</vt:lpstr>
      <vt:lpstr>               Where did they find them</vt:lpstr>
      <vt:lpstr>Findings</vt:lpstr>
      <vt:lpstr>   Findings</vt:lpstr>
      <vt:lpstr>       Conclusion</vt:lpstr>
      <vt:lpstr>Pivot from B to B  to B to C Case Study</vt:lpstr>
      <vt:lpstr>BeatBots</vt:lpstr>
      <vt:lpstr>BeatBots</vt:lpstr>
      <vt:lpstr>BeatBots</vt:lpstr>
      <vt:lpstr>BeatBots</vt:lpstr>
      <vt:lpstr>PowerPoint Presentation</vt:lpstr>
      <vt:lpstr>What investors are looking for</vt:lpstr>
      <vt:lpstr>  </vt:lpstr>
      <vt:lpstr>PowerPoint Presentation</vt:lpstr>
      <vt:lpstr>Sold to Yelp for $40M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Lenore Blum</dc:creator>
  <cp:lastModifiedBy>Kit Needham</cp:lastModifiedBy>
  <cp:revision>235</cp:revision>
  <cp:lastPrinted>2019-08-28T17:41:41Z</cp:lastPrinted>
  <dcterms:created xsi:type="dcterms:W3CDTF">2014-06-30T23:17:54Z</dcterms:created>
  <dcterms:modified xsi:type="dcterms:W3CDTF">2024-07-15T15:34:35Z</dcterms:modified>
</cp:coreProperties>
</file>