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76" r:id="rId5"/>
    <p:sldId id="260" r:id="rId6"/>
    <p:sldId id="261" r:id="rId7"/>
    <p:sldId id="262" r:id="rId8"/>
    <p:sldId id="264" r:id="rId9"/>
    <p:sldId id="263" r:id="rId10"/>
    <p:sldId id="265" r:id="rId11"/>
    <p:sldId id="266" r:id="rId12"/>
    <p:sldId id="272" r:id="rId13"/>
    <p:sldId id="267" r:id="rId14"/>
    <p:sldId id="271" r:id="rId15"/>
    <p:sldId id="273" r:id="rId16"/>
    <p:sldId id="268" r:id="rId17"/>
    <p:sldId id="274"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06" autoAdjust="0"/>
  </p:normalViewPr>
  <p:slideViewPr>
    <p:cSldViewPr snapToGrid="0">
      <p:cViewPr varScale="1">
        <p:scale>
          <a:sx n="77" d="100"/>
          <a:sy n="77" d="100"/>
        </p:scale>
        <p:origin x="88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CD322-422A-47A5-9556-2AB6903B78B9}" type="datetimeFigureOut">
              <a:rPr lang="en-US" smtClean="0"/>
              <a:t>8/20/2021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B6875-0DF5-4821-991F-B4EEE05606EB}" type="slidenum">
              <a:rPr lang="en-US" smtClean="0"/>
              <a:t>‹#›</a:t>
            </a:fld>
            <a:endParaRPr lang="en-US"/>
          </a:p>
        </p:txBody>
      </p:sp>
    </p:spTree>
    <p:extLst>
      <p:ext uri="{BB962C8B-B14F-4D97-AF65-F5344CB8AC3E}">
        <p14:creationId xmlns:p14="http://schemas.microsoft.com/office/powerpoint/2010/main" val="142274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88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259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dk1"/>
              </a:solidFill>
              <a:latin typeface="Arial"/>
              <a:cs typeface="Arial"/>
              <a:sym typeface="Arial"/>
            </a:endParaRPr>
          </a:p>
        </p:txBody>
      </p:sp>
    </p:spTree>
    <p:extLst>
      <p:ext uri="{BB962C8B-B14F-4D97-AF65-F5344CB8AC3E}">
        <p14:creationId xmlns:p14="http://schemas.microsoft.com/office/powerpoint/2010/main" val="153770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mj-lt"/>
                <a:ea typeface="+mj-ea"/>
                <a:cs typeface="+mj-cs"/>
                <a:sym typeface="Open Sans Regular"/>
              </a:rPr>
              <a:t>JFC, the Joint Funding Committee is a committee of 20-30 students that are responsible for allocating funding to student organizations.</a:t>
            </a:r>
          </a:p>
          <a:p>
            <a:endParaRPr lang="en-US" sz="1200" b="0" i="0" dirty="0">
              <a:effectLst/>
              <a:latin typeface="+mj-lt"/>
              <a:ea typeface="+mj-ea"/>
              <a:cs typeface="+mj-cs"/>
              <a:sym typeface="Open Sans Regular"/>
            </a:endParaRPr>
          </a:p>
          <a:p>
            <a:r>
              <a:rPr lang="en-US" sz="1200" b="0" i="0" dirty="0">
                <a:effectLst/>
                <a:latin typeface="+mj-lt"/>
                <a:ea typeface="+mj-ea"/>
                <a:cs typeface="+mj-cs"/>
                <a:sym typeface="Open Sans Regular"/>
              </a:rPr>
              <a:t>The Bridge is the hub</a:t>
            </a:r>
            <a:r>
              <a:rPr lang="en-US" sz="1200" b="0" i="0" baseline="0" dirty="0">
                <a:effectLst/>
                <a:latin typeface="+mj-lt"/>
                <a:ea typeface="+mj-ea"/>
                <a:cs typeface="+mj-cs"/>
                <a:sym typeface="Open Sans Regular"/>
              </a:rPr>
              <a:t> for all student and </a:t>
            </a:r>
            <a:r>
              <a:rPr lang="en-US" sz="1200" b="0" i="0" baseline="0" dirty="0" err="1">
                <a:effectLst/>
                <a:latin typeface="+mj-lt"/>
                <a:ea typeface="+mj-ea"/>
                <a:cs typeface="+mj-cs"/>
                <a:sym typeface="Open Sans Regular"/>
              </a:rPr>
              <a:t>greek</a:t>
            </a:r>
            <a:r>
              <a:rPr lang="en-US" sz="1200" b="0" i="0" baseline="0" dirty="0">
                <a:effectLst/>
                <a:latin typeface="+mj-lt"/>
                <a:ea typeface="+mj-ea"/>
                <a:cs typeface="+mj-cs"/>
                <a:sym typeface="Open Sans Regular"/>
              </a:rPr>
              <a:t> organizations. This is where the org officers and authorized signers will manage org members and finances. You can view your budget and transactions in your org accounts.</a:t>
            </a:r>
          </a:p>
        </p:txBody>
      </p:sp>
    </p:spTree>
    <p:extLst>
      <p:ext uri="{BB962C8B-B14F-4D97-AF65-F5344CB8AC3E}">
        <p14:creationId xmlns:p14="http://schemas.microsoft.com/office/powerpoint/2010/main" val="2331961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dirty="0">
                <a:solidFill>
                  <a:schemeClr val="dk1"/>
                </a:solidFill>
                <a:latin typeface="Arial"/>
                <a:ea typeface="Arial"/>
                <a:cs typeface="Arial"/>
                <a:sym typeface="Arial"/>
              </a:rPr>
              <a:t>Every student org and Greek org must have at least one student leader who is trained as the AUTHORIZED SIGNER of the org for that academic/fiscal year. </a:t>
            </a:r>
            <a:endParaRPr lang="en-US" dirty="0"/>
          </a:p>
          <a:p>
            <a:pPr marL="0" lvl="0" indent="0" algn="l" rtl="0">
              <a:spcBef>
                <a:spcPts val="0"/>
              </a:spcBef>
              <a:spcAft>
                <a:spcPts val="0"/>
              </a:spcAft>
              <a:buNone/>
            </a:pPr>
            <a:endParaRPr lang="en-US" sz="1100" dirty="0">
              <a:solidFill>
                <a:schemeClr val="dk1"/>
              </a:solidFill>
              <a:latin typeface="Arial"/>
              <a:ea typeface="Arial"/>
              <a:cs typeface="Arial"/>
              <a:sym typeface="Arial"/>
            </a:endParaRPr>
          </a:p>
          <a:p>
            <a:pPr marL="0" lvl="0" indent="0" algn="l" rtl="0">
              <a:spcBef>
                <a:spcPts val="0"/>
              </a:spcBef>
              <a:spcAft>
                <a:spcPts val="0"/>
              </a:spcAft>
              <a:buNone/>
            </a:pPr>
            <a:r>
              <a:rPr lang="en-US" sz="1100" dirty="0">
                <a:solidFill>
                  <a:schemeClr val="dk1"/>
                </a:solidFill>
                <a:latin typeface="Arial"/>
                <a:ea typeface="Arial"/>
                <a:cs typeface="Arial"/>
                <a:sym typeface="Arial"/>
              </a:rPr>
              <a:t>Orgs can have up to, but no more than, TWO Authorized Signers</a:t>
            </a:r>
            <a:endParaRPr lang="en-US" dirty="0"/>
          </a:p>
          <a:p>
            <a:pPr marL="0" lvl="0" indent="0" algn="l" rtl="0">
              <a:spcBef>
                <a:spcPts val="0"/>
              </a:spcBef>
              <a:spcAft>
                <a:spcPts val="0"/>
              </a:spcAft>
              <a:buNone/>
            </a:pPr>
            <a:endParaRPr lang="en-US" sz="1100" dirty="0">
              <a:solidFill>
                <a:schemeClr val="dk1"/>
              </a:solidFill>
              <a:latin typeface="Arial"/>
              <a:ea typeface="Arial"/>
              <a:cs typeface="Arial"/>
              <a:sym typeface="Arial"/>
            </a:endParaRPr>
          </a:p>
          <a:p>
            <a:pPr marL="0" lvl="0" indent="0" algn="l" rtl="0">
              <a:spcBef>
                <a:spcPts val="0"/>
              </a:spcBef>
              <a:spcAft>
                <a:spcPts val="0"/>
              </a:spcAft>
              <a:buNone/>
            </a:pPr>
            <a:r>
              <a:rPr lang="en-US" sz="1100" dirty="0">
                <a:solidFill>
                  <a:schemeClr val="dk1"/>
                </a:solidFill>
                <a:latin typeface="Arial"/>
                <a:ea typeface="Arial"/>
                <a:cs typeface="Arial"/>
                <a:sym typeface="Arial"/>
              </a:rPr>
              <a:t>Aside from TASKS, it’s also important that the Authorized Signer understand their ROLE</a:t>
            </a:r>
            <a:endParaRPr lang="en-US" dirty="0"/>
          </a:p>
          <a:p>
            <a:pPr marL="0" lvl="0" indent="0" algn="l" rtl="0">
              <a:spcBef>
                <a:spcPts val="0"/>
              </a:spcBef>
              <a:spcAft>
                <a:spcPts val="0"/>
              </a:spcAft>
              <a:buNone/>
            </a:pPr>
            <a:r>
              <a:rPr lang="en-US" sz="1100" dirty="0">
                <a:solidFill>
                  <a:schemeClr val="dk1"/>
                </a:solidFill>
                <a:latin typeface="Arial"/>
                <a:ea typeface="Arial"/>
                <a:cs typeface="Arial"/>
                <a:sym typeface="Arial"/>
              </a:rPr>
              <a:t>You are the CONSCIENCE of your org</a:t>
            </a:r>
            <a:endParaRPr lang="en-US" dirty="0"/>
          </a:p>
          <a:p>
            <a:pPr marL="0" lvl="0" indent="0" algn="l" rtl="0">
              <a:spcBef>
                <a:spcPts val="0"/>
              </a:spcBef>
              <a:spcAft>
                <a:spcPts val="0"/>
              </a:spcAft>
              <a:buNone/>
            </a:pPr>
            <a:r>
              <a:rPr lang="en-US" sz="1100" dirty="0">
                <a:solidFill>
                  <a:schemeClr val="dk1"/>
                </a:solidFill>
                <a:latin typeface="Arial"/>
                <a:ea typeface="Arial"/>
                <a:cs typeface="Arial"/>
                <a:sym typeface="Arial"/>
              </a:rPr>
              <a:t>You should constantly be asking yourself “Is this fiscally responsible”? and “Is this a good use of our money”?</a:t>
            </a:r>
            <a:endParaRPr lang="en-US" dirty="0"/>
          </a:p>
          <a:p>
            <a:pPr marL="0" lvl="0" indent="0" algn="l" rtl="0">
              <a:spcBef>
                <a:spcPts val="0"/>
              </a:spcBef>
              <a:spcAft>
                <a:spcPts val="0"/>
              </a:spcAft>
              <a:buNone/>
            </a:pPr>
            <a:r>
              <a:rPr lang="en-US" sz="1100" dirty="0">
                <a:solidFill>
                  <a:schemeClr val="dk1"/>
                </a:solidFill>
                <a:latin typeface="Arial"/>
                <a:ea typeface="Arial"/>
                <a:cs typeface="Arial"/>
                <a:sym typeface="Arial"/>
              </a:rPr>
              <a:t>Your role is not just to sign off of financial forms and request payments</a:t>
            </a:r>
            <a:endParaRPr lang="en-US" dirty="0"/>
          </a:p>
          <a:p>
            <a:pPr marL="0" lvl="0" indent="0" algn="l" rtl="0">
              <a:spcBef>
                <a:spcPts val="0"/>
              </a:spcBef>
              <a:spcAft>
                <a:spcPts val="0"/>
              </a:spcAft>
              <a:buNone/>
            </a:pPr>
            <a:r>
              <a:rPr lang="en-US" sz="1100" dirty="0">
                <a:solidFill>
                  <a:schemeClr val="dk1"/>
                </a:solidFill>
                <a:latin typeface="Arial"/>
                <a:ea typeface="Arial"/>
                <a:cs typeface="Arial"/>
                <a:sym typeface="Arial"/>
              </a:rPr>
              <a:t>Your role is to ensure your organization is DOING THE RIGHT THING to ensure you’re making good use of your funds while fulfilling your org mission </a:t>
            </a:r>
            <a:br>
              <a:rPr lang="en-US" sz="1100" dirty="0">
                <a:solidFill>
                  <a:schemeClr val="dk1"/>
                </a:solidFill>
                <a:latin typeface="Arial"/>
                <a:ea typeface="Arial"/>
                <a:cs typeface="Arial"/>
                <a:sym typeface="Arial"/>
              </a:rPr>
            </a:br>
            <a:endParaRPr lang="en-US" sz="1100" dirty="0">
              <a:solidFill>
                <a:schemeClr val="dk1"/>
              </a:solidFill>
              <a:latin typeface="Arial"/>
              <a:ea typeface="Arial"/>
              <a:cs typeface="Arial"/>
              <a:sym typeface="Arial"/>
            </a:endParaRPr>
          </a:p>
          <a:p>
            <a:endParaRPr lang="en-US" dirty="0"/>
          </a:p>
        </p:txBody>
      </p:sp>
    </p:spTree>
    <p:extLst>
      <p:ext uri="{BB962C8B-B14F-4D97-AF65-F5344CB8AC3E}">
        <p14:creationId xmlns:p14="http://schemas.microsoft.com/office/powerpoint/2010/main" val="2910739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Everyone in this room has paid an ACTIVITES FEE, around $120 per semester.</a:t>
            </a:r>
            <a:r>
              <a:rPr lang="en-US" baseline="0" dirty="0"/>
              <a:t> </a:t>
            </a:r>
          </a:p>
          <a:p>
            <a:endParaRPr lang="en-US" baseline="0" dirty="0"/>
          </a:p>
          <a:p>
            <a:r>
              <a:rPr lang="en-US" baseline="0" dirty="0"/>
              <a:t>For Graduate students – 30% goes to the JFC Fund and 70% goes to the GSA – Graduate Student Assembly</a:t>
            </a:r>
          </a:p>
          <a:p>
            <a:r>
              <a:rPr lang="en-US" baseline="0" dirty="0"/>
              <a:t>For Undergraduate students – 90% goes to the JFC Fund and 10% goes to the Undergrad Student Senate.</a:t>
            </a:r>
          </a:p>
          <a:p>
            <a:endParaRPr lang="en-US" baseline="0" dirty="0"/>
          </a:p>
          <a:p>
            <a:r>
              <a:rPr lang="en-US" baseline="0" dirty="0"/>
              <a:t>It is really important to understand that your use of this money is a big responsibility. Every purchase that you authorize should be justified and be a good use of those activities fees, to fulfill your org’s mission.</a:t>
            </a:r>
          </a:p>
          <a:p>
            <a:endParaRPr lang="en-US" baseline="0" dirty="0"/>
          </a:p>
          <a:p>
            <a:endParaRPr lang="en-US" dirty="0"/>
          </a:p>
        </p:txBody>
      </p:sp>
    </p:spTree>
    <p:extLst>
      <p:ext uri="{BB962C8B-B14F-4D97-AF65-F5344CB8AC3E}">
        <p14:creationId xmlns:p14="http://schemas.microsoft.com/office/powerpoint/2010/main" val="143209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Every student org has a</a:t>
            </a:r>
            <a:r>
              <a:rPr lang="en-US" baseline="0" dirty="0"/>
              <a:t> minimum of 2 financial accounts –</a:t>
            </a:r>
          </a:p>
          <a:p>
            <a:endParaRPr lang="en-US" baseline="0" dirty="0"/>
          </a:p>
          <a:p>
            <a:pPr marL="174708" indent="-174708">
              <a:buFontTx/>
              <a:buChar char="-"/>
            </a:pPr>
            <a:r>
              <a:rPr lang="en-US" baseline="0" dirty="0"/>
              <a:t>Main org account is for operating expenses and where the majority of your funds are kept</a:t>
            </a:r>
            <a:br>
              <a:rPr lang="en-US" baseline="0" dirty="0"/>
            </a:br>
            <a:r>
              <a:rPr lang="en-US" baseline="0" dirty="0"/>
              <a:t>JFC Allocation – some orgs are not JFC funded</a:t>
            </a:r>
            <a:br>
              <a:rPr lang="en-US" baseline="0" dirty="0"/>
            </a:br>
            <a:r>
              <a:rPr lang="en-US" baseline="0" dirty="0"/>
              <a:t>Fundraiser proceeds</a:t>
            </a:r>
            <a:br>
              <a:rPr lang="en-US" baseline="0" dirty="0"/>
            </a:br>
            <a:r>
              <a:rPr lang="en-US" baseline="0" dirty="0"/>
              <a:t>Membership dues</a:t>
            </a:r>
            <a:br>
              <a:rPr lang="en-US" baseline="0" dirty="0"/>
            </a:br>
            <a:r>
              <a:rPr lang="en-US" baseline="0" dirty="0"/>
              <a:t>Special Allocations – If you had a need for funding that was for a new initiative or for an unexpected cost, student orgs can apply for Special Allocation funding via the Common Funding Application on the Bridge </a:t>
            </a:r>
            <a:br>
              <a:rPr lang="en-US" baseline="0" dirty="0"/>
            </a:br>
            <a:r>
              <a:rPr lang="en-US" baseline="0" dirty="0"/>
              <a:t>Departmental funding – if an academic department is supporting you org and transfers funds to your org account</a:t>
            </a:r>
          </a:p>
          <a:p>
            <a:pPr marL="174708" indent="-174708">
              <a:buFontTx/>
              <a:buChar char="-"/>
            </a:pPr>
            <a:endParaRPr lang="en-US" baseline="0" dirty="0"/>
          </a:p>
          <a:p>
            <a:pPr marL="174708" indent="-174708">
              <a:buFontTx/>
              <a:buChar char="-"/>
            </a:pPr>
            <a:r>
              <a:rPr lang="en-US" baseline="0" dirty="0"/>
              <a:t>Gift account is for true donations, a donation given with nothing in return</a:t>
            </a:r>
          </a:p>
          <a:p>
            <a:endParaRPr lang="en-US" baseline="0" dirty="0"/>
          </a:p>
          <a:p>
            <a:r>
              <a:rPr lang="en-US" baseline="0" dirty="0"/>
              <a:t>Some orgs also have other accounts such as sponsorships accounts, which is only created and available to orgs who have received a true sponsorship check, where money was given and something of value was also received by sponsor.</a:t>
            </a:r>
          </a:p>
          <a:p>
            <a:endParaRPr lang="en-US" baseline="0" dirty="0"/>
          </a:p>
          <a:p>
            <a:r>
              <a:rPr lang="en-US" baseline="0" dirty="0"/>
              <a:t>Some orgs also have designated gift accounts and crowdfunding accounts</a:t>
            </a:r>
          </a:p>
          <a:p>
            <a:endParaRPr lang="en-US" baseline="0" dirty="0"/>
          </a:p>
          <a:p>
            <a:r>
              <a:rPr lang="en-US" baseline="0" dirty="0"/>
              <a:t>-    Crowdfunding is coordinated through Annual Giving, the application is online, and used for university-related projects that impact and benefit CMU students      and community</a:t>
            </a:r>
          </a:p>
          <a:p>
            <a:endParaRPr lang="en-US" baseline="0" dirty="0"/>
          </a:p>
          <a:p>
            <a:pPr marL="171450" indent="-171450">
              <a:buFontTx/>
              <a:buChar char="-"/>
            </a:pPr>
            <a:r>
              <a:rPr lang="en-US" baseline="0" dirty="0"/>
              <a:t>JFC Capital is another separate account where only org’s allocated capital funds are kept.</a:t>
            </a:r>
            <a:br>
              <a:rPr lang="en-US" baseline="0" dirty="0"/>
            </a:br>
            <a:r>
              <a:rPr lang="en-US" baseline="0" dirty="0"/>
              <a:t>     Orgs will not have access to view the JFC capital account on the Bridge</a:t>
            </a:r>
            <a:br>
              <a:rPr lang="en-US" baseline="0" dirty="0"/>
            </a:br>
            <a:r>
              <a:rPr lang="en-US" baseline="0" dirty="0"/>
              <a:t>     You must look at your budget and see what JFC approved for allocated capital funding</a:t>
            </a:r>
            <a:br>
              <a:rPr lang="en-US" baseline="0" dirty="0"/>
            </a:br>
            <a:r>
              <a:rPr lang="en-US" baseline="0" dirty="0"/>
              <a:t>     Authorized signers can request use of their capital funds via a form on the Bridge</a:t>
            </a:r>
          </a:p>
          <a:p>
            <a:pPr marL="171450" indent="-171450">
              <a:buFontTx/>
              <a:buChar char="-"/>
            </a:pPr>
            <a:r>
              <a:rPr lang="en-US" baseline="0" dirty="0"/>
              <a:t>Greek organizations are the only type of organizations that can have external bank accounts. </a:t>
            </a:r>
          </a:p>
          <a:p>
            <a:pPr marL="171450" indent="-171450">
              <a:buFontTx/>
              <a:buChar char="-"/>
            </a:pPr>
            <a:endParaRPr lang="en-US" baseline="0" dirty="0"/>
          </a:p>
          <a:p>
            <a:pPr marL="171450" indent="-171450">
              <a:buFontTx/>
              <a:buChar char="-"/>
            </a:pPr>
            <a:endParaRPr lang="en-US" baseline="0" dirty="0"/>
          </a:p>
        </p:txBody>
      </p:sp>
    </p:spTree>
    <p:extLst>
      <p:ext uri="{BB962C8B-B14F-4D97-AF65-F5344CB8AC3E}">
        <p14:creationId xmlns:p14="http://schemas.microsoft.com/office/powerpoint/2010/main" val="116619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AB72BA-DCA2-4722-9D60-A794AA69F53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3ED24-6CC9-49DF-8585-C40A475EB1E4}" type="slidenum">
              <a:rPr lang="en-US" smtClean="0"/>
              <a:t>‹#›</a:t>
            </a:fld>
            <a:endParaRPr lang="en-US"/>
          </a:p>
        </p:txBody>
      </p:sp>
    </p:spTree>
    <p:extLst>
      <p:ext uri="{BB962C8B-B14F-4D97-AF65-F5344CB8AC3E}">
        <p14:creationId xmlns:p14="http://schemas.microsoft.com/office/powerpoint/2010/main" val="247502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AB72BA-DCA2-4722-9D60-A794AA69F53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3ED24-6CC9-49DF-8585-C40A475EB1E4}" type="slidenum">
              <a:rPr lang="en-US" smtClean="0"/>
              <a:t>‹#›</a:t>
            </a:fld>
            <a:endParaRPr lang="en-US"/>
          </a:p>
        </p:txBody>
      </p:sp>
    </p:spTree>
    <p:extLst>
      <p:ext uri="{BB962C8B-B14F-4D97-AF65-F5344CB8AC3E}">
        <p14:creationId xmlns:p14="http://schemas.microsoft.com/office/powerpoint/2010/main" val="119547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AB72BA-DCA2-4722-9D60-A794AA69F53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3ED24-6CC9-49DF-8585-C40A475EB1E4}" type="slidenum">
              <a:rPr lang="en-US" smtClean="0"/>
              <a:t>‹#›</a:t>
            </a:fld>
            <a:endParaRPr lang="en-US"/>
          </a:p>
        </p:txBody>
      </p:sp>
    </p:spTree>
    <p:extLst>
      <p:ext uri="{BB962C8B-B14F-4D97-AF65-F5344CB8AC3E}">
        <p14:creationId xmlns:p14="http://schemas.microsoft.com/office/powerpoint/2010/main" val="2778175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descr="Picture 6"/>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5" name="Rectangle 4">
            <a:extLst>
              <a:ext uri="{FF2B5EF4-FFF2-40B4-BE49-F238E27FC236}">
                <a16:creationId xmlns:a16="http://schemas.microsoft.com/office/drawing/2014/main" id="{AFE074F5-EFB6-984F-B0E2-65724356BCE8}"/>
              </a:ext>
            </a:extLst>
          </p:cNvPr>
          <p:cNvSpPr/>
          <p:nvPr userDrawn="1"/>
        </p:nvSpPr>
        <p:spPr>
          <a:xfrm>
            <a:off x="4972833" y="0"/>
            <a:ext cx="7219167" cy="6858000"/>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6" name="Straight Connector 5">
            <a:extLst>
              <a:ext uri="{FF2B5EF4-FFF2-40B4-BE49-F238E27FC236}">
                <a16:creationId xmlns:a16="http://schemas.microsoft.com/office/drawing/2014/main" id="{125D90BB-CDFB-F24F-B002-2F90E78260A5}"/>
              </a:ext>
            </a:extLst>
          </p:cNvPr>
          <p:cNvCxnSpPr>
            <a:cxnSpLocks/>
          </p:cNvCxnSpPr>
          <p:nvPr userDrawn="1"/>
        </p:nvCxnSpPr>
        <p:spPr>
          <a:xfrm>
            <a:off x="5776231" y="3745282"/>
            <a:ext cx="5687223" cy="0"/>
          </a:xfrm>
          <a:prstGeom prst="line">
            <a:avLst/>
          </a:prstGeom>
          <a:noFill/>
          <a:ln w="12700" cap="flat">
            <a:solidFill>
              <a:schemeClr val="bg1">
                <a:lumMod val="65000"/>
              </a:schemeClr>
            </a:solidFill>
            <a:prstDash val="solid"/>
            <a:miter lim="800000"/>
          </a:ln>
          <a:effectLst/>
          <a:sp3d/>
        </p:spPr>
        <p:style>
          <a:lnRef idx="0">
            <a:scrgbClr r="0" g="0" b="0"/>
          </a:lnRef>
          <a:fillRef idx="0">
            <a:scrgbClr r="0" g="0" b="0"/>
          </a:fillRef>
          <a:effectRef idx="0">
            <a:scrgbClr r="0" g="0" b="0"/>
          </a:effectRef>
          <a:fontRef idx="none"/>
        </p:style>
      </p:cxnSp>
      <p:sp>
        <p:nvSpPr>
          <p:cNvPr id="7" name="Text Placeholder 2"/>
          <p:cNvSpPr>
            <a:spLocks noGrp="1"/>
          </p:cNvSpPr>
          <p:nvPr>
            <p:ph type="body" sz="quarter" idx="10" hasCustomPrompt="1"/>
          </p:nvPr>
        </p:nvSpPr>
        <p:spPr>
          <a:xfrm>
            <a:off x="5732463" y="2284413"/>
            <a:ext cx="5730875" cy="1200150"/>
          </a:xfrm>
        </p:spPr>
        <p:txBody>
          <a:bodyPr anchor="ctr">
            <a:normAutofit/>
          </a:bodyPr>
          <a:lstStyle>
            <a:lvl1pPr marL="0" indent="0">
              <a:buNone/>
              <a:defRPr sz="3600" baseline="0">
                <a:solidFill>
                  <a:schemeClr val="accent3">
                    <a:lumMod val="50000"/>
                  </a:schemeClr>
                </a:solidFill>
              </a:defRPr>
            </a:lvl1pPr>
            <a:lvl5pPr>
              <a:defRPr/>
            </a:lvl5pPr>
          </a:lstStyle>
          <a:p>
            <a:pPr lvl="0"/>
            <a:r>
              <a:rPr lang="en-US" dirty="0"/>
              <a:t>Click to add Presentation Headline</a:t>
            </a:r>
          </a:p>
        </p:txBody>
      </p:sp>
      <p:sp>
        <p:nvSpPr>
          <p:cNvPr id="8" name="Text Placeholder 11"/>
          <p:cNvSpPr>
            <a:spLocks noGrp="1"/>
          </p:cNvSpPr>
          <p:nvPr>
            <p:ph type="body" sz="quarter" idx="11" hasCustomPrompt="1"/>
          </p:nvPr>
        </p:nvSpPr>
        <p:spPr>
          <a:xfrm>
            <a:off x="5788025" y="4026802"/>
            <a:ext cx="3270250" cy="338137"/>
          </a:xfrm>
        </p:spPr>
        <p:txBody>
          <a:bodyPr anchor="ctr">
            <a:normAutofit/>
          </a:bodyPr>
          <a:lstStyle>
            <a:lvl1pPr marL="0" indent="0">
              <a:buNone/>
              <a:defRPr sz="1600" b="1" cap="all" spc="300" baseline="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MONTH XX, 2018</a:t>
            </a:r>
          </a:p>
        </p:txBody>
      </p:sp>
      <p:pic>
        <p:nvPicPr>
          <p:cNvPr id="9" name="Picture 8">
            <a:extLst>
              <a:ext uri="{FF2B5EF4-FFF2-40B4-BE49-F238E27FC236}">
                <a16:creationId xmlns:a16="http://schemas.microsoft.com/office/drawing/2014/main" id="{3732ECAD-7B1F-1842-95AA-B00E33C3E064}"/>
              </a:ext>
            </a:extLst>
          </p:cNvPr>
          <p:cNvPicPr>
            <a:picLocks noChangeAspect="1"/>
          </p:cNvPicPr>
          <p:nvPr userDrawn="1"/>
        </p:nvPicPr>
        <p:blipFill>
          <a:blip r:embed="rId3"/>
          <a:stretch>
            <a:fillRect/>
          </a:stretch>
        </p:blipFill>
        <p:spPr>
          <a:xfrm>
            <a:off x="2604543" y="2556221"/>
            <a:ext cx="2078103" cy="1319671"/>
          </a:xfrm>
          <a:prstGeom prst="rect">
            <a:avLst/>
          </a:prstGeom>
        </p:spPr>
      </p:pic>
      <p:sp>
        <p:nvSpPr>
          <p:cNvPr id="10" name="Text Placeholder 13"/>
          <p:cNvSpPr>
            <a:spLocks noGrp="1"/>
          </p:cNvSpPr>
          <p:nvPr>
            <p:ph type="body" sz="quarter" idx="12" hasCustomPrompt="1"/>
          </p:nvPr>
        </p:nvSpPr>
        <p:spPr>
          <a:xfrm>
            <a:off x="5781891" y="4449077"/>
            <a:ext cx="5926137" cy="646112"/>
          </a:xfrm>
        </p:spPr>
        <p:txBody>
          <a:bodyPr>
            <a:noAutofit/>
          </a:bodyPr>
          <a:lstStyle>
            <a:lvl1pPr marL="0" indent="0">
              <a:lnSpc>
                <a:spcPct val="100000"/>
              </a:lnSpc>
              <a:spcBef>
                <a:spcPts val="0"/>
              </a:spcBef>
              <a:buNone/>
              <a:defRPr sz="180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Presenter’s Name</a:t>
            </a:r>
          </a:p>
          <a:p>
            <a:pPr lvl="0"/>
            <a:r>
              <a:rPr lang="en-US" dirty="0"/>
              <a:t>Presenter’s Title</a:t>
            </a:r>
          </a:p>
        </p:txBody>
      </p:sp>
    </p:spTree>
    <p:extLst>
      <p:ext uri="{BB962C8B-B14F-4D97-AF65-F5344CB8AC3E}">
        <p14:creationId xmlns:p14="http://schemas.microsoft.com/office/powerpoint/2010/main" val="276166491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with Headline">
    <p:spTree>
      <p:nvGrpSpPr>
        <p:cNvPr id="1" name=""/>
        <p:cNvGrpSpPr/>
        <p:nvPr/>
      </p:nvGrpSpPr>
      <p:grpSpPr>
        <a:xfrm>
          <a:off x="0" y="0"/>
          <a:ext cx="0" cy="0"/>
          <a:chOff x="0" y="0"/>
          <a:chExt cx="0" cy="0"/>
        </a:xfrm>
      </p:grpSpPr>
      <p:pic>
        <p:nvPicPr>
          <p:cNvPr id="4" name="Picture 6" descr="Picture 6"/>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5" name="Rectangle 4">
            <a:extLst>
              <a:ext uri="{FF2B5EF4-FFF2-40B4-BE49-F238E27FC236}">
                <a16:creationId xmlns:a16="http://schemas.microsoft.com/office/drawing/2014/main" id="{AFE074F5-EFB6-984F-B0E2-65724356BCE8}"/>
              </a:ext>
            </a:extLst>
          </p:cNvPr>
          <p:cNvSpPr/>
          <p:nvPr userDrawn="1"/>
        </p:nvSpPr>
        <p:spPr>
          <a:xfrm>
            <a:off x="1152395" y="0"/>
            <a:ext cx="11039605" cy="6858000"/>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7" name="Straight Connector 6">
            <a:extLst>
              <a:ext uri="{FF2B5EF4-FFF2-40B4-BE49-F238E27FC236}">
                <a16:creationId xmlns:a16="http://schemas.microsoft.com/office/drawing/2014/main" id="{125D90BB-CDFB-F24F-B002-2F90E78260A5}"/>
              </a:ext>
            </a:extLst>
          </p:cNvPr>
          <p:cNvCxnSpPr>
            <a:cxnSpLocks/>
          </p:cNvCxnSpPr>
          <p:nvPr userDrawn="1"/>
        </p:nvCxnSpPr>
        <p:spPr>
          <a:xfrm>
            <a:off x="2384121" y="2001772"/>
            <a:ext cx="9177402" cy="0"/>
          </a:xfrm>
          <a:prstGeom prst="line">
            <a:avLst/>
          </a:prstGeom>
          <a:noFill/>
          <a:ln w="12700" cap="flat">
            <a:solidFill>
              <a:schemeClr val="bg1">
                <a:lumMod val="65000"/>
              </a:schemeClr>
            </a:solidFill>
            <a:prstDash val="solid"/>
            <a:miter lim="800000"/>
          </a:ln>
          <a:effectLst/>
          <a:sp3d/>
        </p:spPr>
        <p:style>
          <a:lnRef idx="0">
            <a:scrgbClr r="0" g="0" b="0"/>
          </a:lnRef>
          <a:fillRef idx="0">
            <a:scrgbClr r="0" g="0" b="0"/>
          </a:fillRef>
          <a:effectRef idx="0">
            <a:scrgbClr r="0" g="0" b="0"/>
          </a:effectRef>
          <a:fontRef idx="none"/>
        </p:style>
      </p:cxnSp>
      <p:pic>
        <p:nvPicPr>
          <p:cNvPr id="8" name="Picture 7">
            <a:extLst>
              <a:ext uri="{FF2B5EF4-FFF2-40B4-BE49-F238E27FC236}">
                <a16:creationId xmlns:a16="http://schemas.microsoft.com/office/drawing/2014/main" id="{464318D0-91C0-A945-85E3-9719A4929637}"/>
              </a:ext>
            </a:extLst>
          </p:cNvPr>
          <p:cNvPicPr>
            <a:picLocks noChangeAspect="1"/>
          </p:cNvPicPr>
          <p:nvPr userDrawn="1"/>
        </p:nvPicPr>
        <p:blipFill>
          <a:blip r:embed="rId3"/>
          <a:stretch>
            <a:fillRect/>
          </a:stretch>
        </p:blipFill>
        <p:spPr>
          <a:xfrm>
            <a:off x="8984784" y="6375748"/>
            <a:ext cx="2877363" cy="252955"/>
          </a:xfrm>
          <a:prstGeom prst="rect">
            <a:avLst/>
          </a:prstGeom>
        </p:spPr>
      </p:pic>
      <p:sp>
        <p:nvSpPr>
          <p:cNvPr id="17" name="Text Placeholder 16"/>
          <p:cNvSpPr>
            <a:spLocks noGrp="1"/>
          </p:cNvSpPr>
          <p:nvPr>
            <p:ph type="body" sz="quarter" idx="12" hasCustomPrompt="1"/>
          </p:nvPr>
        </p:nvSpPr>
        <p:spPr>
          <a:xfrm>
            <a:off x="2384425" y="1157288"/>
            <a:ext cx="5883275" cy="646112"/>
          </a:xfrm>
        </p:spPr>
        <p:txBody>
          <a:bodyPr anchor="ctr">
            <a:normAutofit/>
          </a:bodyPr>
          <a:lstStyle>
            <a:lvl1pPr marL="0" indent="0">
              <a:buNone/>
              <a:defRPr sz="3600" baseline="0">
                <a:solidFill>
                  <a:schemeClr val="accent3">
                    <a:lumMod val="50000"/>
                  </a:schemeClr>
                </a:solidFill>
              </a:defRPr>
            </a:lvl1pPr>
          </a:lstStyle>
          <a:p>
            <a:pPr lvl="0"/>
            <a:r>
              <a:rPr lang="en-US" dirty="0"/>
              <a:t>Click to add Slide Headline</a:t>
            </a:r>
          </a:p>
        </p:txBody>
      </p:sp>
      <p:sp>
        <p:nvSpPr>
          <p:cNvPr id="15" name="Text Placeholder 14"/>
          <p:cNvSpPr>
            <a:spLocks noGrp="1"/>
          </p:cNvSpPr>
          <p:nvPr>
            <p:ph type="body" sz="quarter" idx="11" hasCustomPrompt="1"/>
          </p:nvPr>
        </p:nvSpPr>
        <p:spPr>
          <a:xfrm>
            <a:off x="2346325" y="3081338"/>
            <a:ext cx="6746875" cy="1631950"/>
          </a:xfrm>
        </p:spPr>
        <p:txBody>
          <a:bodyPr/>
          <a:lstStyle>
            <a:lvl1pPr marL="0" indent="0">
              <a:lnSpc>
                <a:spcPct val="100000"/>
              </a:lnSpc>
              <a:spcBef>
                <a:spcPts val="0"/>
              </a:spcBef>
              <a:spcAft>
                <a:spcPts val="2000"/>
              </a:spcAft>
              <a:buNone/>
              <a:defRPr baseline="0">
                <a:solidFill>
                  <a:schemeClr val="accent3">
                    <a:lumMod val="50000"/>
                  </a:schemeClr>
                </a:solidFill>
              </a:defRPr>
            </a:lvl1pPr>
          </a:lstStyle>
          <a:p>
            <a:pPr lvl="0"/>
            <a:r>
              <a:rPr lang="en-US" dirty="0"/>
              <a:t>Click to add text</a:t>
            </a:r>
          </a:p>
        </p:txBody>
      </p:sp>
      <p:sp>
        <p:nvSpPr>
          <p:cNvPr id="21" name="Text Placeholder 20"/>
          <p:cNvSpPr>
            <a:spLocks noGrp="1"/>
          </p:cNvSpPr>
          <p:nvPr>
            <p:ph type="body" sz="quarter" idx="13" hasCustomPrompt="1"/>
          </p:nvPr>
        </p:nvSpPr>
        <p:spPr>
          <a:xfrm>
            <a:off x="2346325" y="2535238"/>
            <a:ext cx="6638925" cy="400050"/>
          </a:xfrm>
        </p:spPr>
        <p:txBody>
          <a:bodyPr anchor="ctr"/>
          <a:lstStyle>
            <a:lvl1pPr marL="0" indent="0">
              <a:lnSpc>
                <a:spcPct val="100000"/>
              </a:lnSpc>
              <a:spcBef>
                <a:spcPts val="0"/>
              </a:spcBef>
              <a:spcAft>
                <a:spcPts val="2000"/>
              </a:spcAft>
              <a:buNone/>
              <a:defRPr b="1" baseline="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Subhead</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1823" y="6029384"/>
            <a:ext cx="1602169" cy="881193"/>
          </a:xfrm>
          <a:prstGeom prst="rect">
            <a:avLst/>
          </a:prstGeom>
        </p:spPr>
      </p:pic>
    </p:spTree>
    <p:extLst>
      <p:ext uri="{BB962C8B-B14F-4D97-AF65-F5344CB8AC3E}">
        <p14:creationId xmlns:p14="http://schemas.microsoft.com/office/powerpoint/2010/main" val="19682523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AB72BA-DCA2-4722-9D60-A794AA69F53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3ED24-6CC9-49DF-8585-C40A475EB1E4}" type="slidenum">
              <a:rPr lang="en-US" smtClean="0"/>
              <a:t>‹#›</a:t>
            </a:fld>
            <a:endParaRPr lang="en-US"/>
          </a:p>
        </p:txBody>
      </p:sp>
    </p:spTree>
    <p:extLst>
      <p:ext uri="{BB962C8B-B14F-4D97-AF65-F5344CB8AC3E}">
        <p14:creationId xmlns:p14="http://schemas.microsoft.com/office/powerpoint/2010/main" val="327349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AB72BA-DCA2-4722-9D60-A794AA69F536}"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3ED24-6CC9-49DF-8585-C40A475EB1E4}" type="slidenum">
              <a:rPr lang="en-US" smtClean="0"/>
              <a:t>‹#›</a:t>
            </a:fld>
            <a:endParaRPr lang="en-US"/>
          </a:p>
        </p:txBody>
      </p:sp>
    </p:spTree>
    <p:extLst>
      <p:ext uri="{BB962C8B-B14F-4D97-AF65-F5344CB8AC3E}">
        <p14:creationId xmlns:p14="http://schemas.microsoft.com/office/powerpoint/2010/main" val="101706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AB72BA-DCA2-4722-9D60-A794AA69F536}"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3ED24-6CC9-49DF-8585-C40A475EB1E4}" type="slidenum">
              <a:rPr lang="en-US" smtClean="0"/>
              <a:t>‹#›</a:t>
            </a:fld>
            <a:endParaRPr lang="en-US"/>
          </a:p>
        </p:txBody>
      </p:sp>
    </p:spTree>
    <p:extLst>
      <p:ext uri="{BB962C8B-B14F-4D97-AF65-F5344CB8AC3E}">
        <p14:creationId xmlns:p14="http://schemas.microsoft.com/office/powerpoint/2010/main" val="156904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AB72BA-DCA2-4722-9D60-A794AA69F536}" type="datetimeFigureOut">
              <a:rPr lang="en-US" smtClean="0"/>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3ED24-6CC9-49DF-8585-C40A475EB1E4}" type="slidenum">
              <a:rPr lang="en-US" smtClean="0"/>
              <a:t>‹#›</a:t>
            </a:fld>
            <a:endParaRPr lang="en-US"/>
          </a:p>
        </p:txBody>
      </p:sp>
    </p:spTree>
    <p:extLst>
      <p:ext uri="{BB962C8B-B14F-4D97-AF65-F5344CB8AC3E}">
        <p14:creationId xmlns:p14="http://schemas.microsoft.com/office/powerpoint/2010/main" val="3956714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AB72BA-DCA2-4722-9D60-A794AA69F536}" type="datetimeFigureOut">
              <a:rPr lang="en-US" smtClean="0"/>
              <a:t>8/20/2021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3ED24-6CC9-49DF-8585-C40A475EB1E4}" type="slidenum">
              <a:rPr lang="en-US" smtClean="0"/>
              <a:t>‹#›</a:t>
            </a:fld>
            <a:endParaRPr lang="en-US"/>
          </a:p>
        </p:txBody>
      </p:sp>
    </p:spTree>
    <p:extLst>
      <p:ext uri="{BB962C8B-B14F-4D97-AF65-F5344CB8AC3E}">
        <p14:creationId xmlns:p14="http://schemas.microsoft.com/office/powerpoint/2010/main" val="224533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B72BA-DCA2-4722-9D60-A794AA69F536}" type="datetimeFigureOut">
              <a:rPr lang="en-US" smtClean="0"/>
              <a:t>8/20/2021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3ED24-6CC9-49DF-8585-C40A475EB1E4}" type="slidenum">
              <a:rPr lang="en-US" smtClean="0"/>
              <a:t>‹#›</a:t>
            </a:fld>
            <a:endParaRPr lang="en-US"/>
          </a:p>
        </p:txBody>
      </p:sp>
    </p:spTree>
    <p:extLst>
      <p:ext uri="{BB962C8B-B14F-4D97-AF65-F5344CB8AC3E}">
        <p14:creationId xmlns:p14="http://schemas.microsoft.com/office/powerpoint/2010/main" val="60914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AB72BA-DCA2-4722-9D60-A794AA69F536}"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3ED24-6CC9-49DF-8585-C40A475EB1E4}" type="slidenum">
              <a:rPr lang="en-US" smtClean="0"/>
              <a:t>‹#›</a:t>
            </a:fld>
            <a:endParaRPr lang="en-US"/>
          </a:p>
        </p:txBody>
      </p:sp>
    </p:spTree>
    <p:extLst>
      <p:ext uri="{BB962C8B-B14F-4D97-AF65-F5344CB8AC3E}">
        <p14:creationId xmlns:p14="http://schemas.microsoft.com/office/powerpoint/2010/main" val="218845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AB72BA-DCA2-4722-9D60-A794AA69F536}"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3ED24-6CC9-49DF-8585-C40A475EB1E4}" type="slidenum">
              <a:rPr lang="en-US" smtClean="0"/>
              <a:t>‹#›</a:t>
            </a:fld>
            <a:endParaRPr lang="en-US"/>
          </a:p>
        </p:txBody>
      </p:sp>
    </p:spTree>
    <p:extLst>
      <p:ext uri="{BB962C8B-B14F-4D97-AF65-F5344CB8AC3E}">
        <p14:creationId xmlns:p14="http://schemas.microsoft.com/office/powerpoint/2010/main" val="135457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B72BA-DCA2-4722-9D60-A794AA69F536}" type="datetimeFigureOut">
              <a:rPr lang="en-US" smtClean="0"/>
              <a:t>8/20/2021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3ED24-6CC9-49DF-8585-C40A475EB1E4}" type="slidenum">
              <a:rPr lang="en-US" smtClean="0"/>
              <a:t>‹#›</a:t>
            </a:fld>
            <a:endParaRPr lang="en-US"/>
          </a:p>
        </p:txBody>
      </p:sp>
    </p:spTree>
    <p:extLst>
      <p:ext uri="{BB962C8B-B14F-4D97-AF65-F5344CB8AC3E}">
        <p14:creationId xmlns:p14="http://schemas.microsoft.com/office/powerpoint/2010/main" val="342332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engagecmu.wufoo.com/forms/pxke0hx07rpquz/" TargetMode="External"/><Relationship Id="rId2" Type="http://schemas.openxmlformats.org/officeDocument/2006/relationships/hyperlink" Target="https://www.cmu.edu/engage/give/make-your-gift/crowdfunding.html" TargetMode="External"/><Relationship Id="rId1" Type="http://schemas.openxmlformats.org/officeDocument/2006/relationships/slideLayout" Target="../slideLayouts/slideLayout13.xml"/><Relationship Id="rId4" Type="http://schemas.openxmlformats.org/officeDocument/2006/relationships/hyperlink" Target="mailto:christar@andrew.cmu.edu"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SLICEfinance@andrew.cmu.edu"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www.cmu.edu/student-affairs/slice/student-org-resources/financial/index.html"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www.cmu.edu/slice"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thebridge.cmu.edu/"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thebridge.cmu.edu/submitter/form/start/76434"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41769" y="4624288"/>
            <a:ext cx="633596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b="1" dirty="0">
                <a:solidFill>
                  <a:schemeClr val="tx1">
                    <a:lumMod val="50000"/>
                  </a:schemeClr>
                </a:solidFill>
                <a:ea typeface="Open Sans Condensed Light" panose="020B0306030504020204" pitchFamily="34" charset="0"/>
                <a:cs typeface="Open Sans Condensed Light" panose="020B0306030504020204" pitchFamily="34" charset="0"/>
              </a:rPr>
              <a:t>Office of Student Leadership, Involvement, and Civic Engagement (SLICE)</a:t>
            </a:r>
            <a:endParaRPr kumimoji="0" lang="en-US" b="1" i="0" u="none" strike="noStrike" cap="none" spc="0" normalizeH="0" baseline="0" dirty="0">
              <a:ln>
                <a:noFill/>
              </a:ln>
              <a:solidFill>
                <a:schemeClr val="tx1">
                  <a:lumMod val="50000"/>
                </a:schemeClr>
              </a:solidFill>
              <a:effectLst/>
              <a:uFillTx/>
              <a:ea typeface="Open Sans Condensed Light" panose="020B0306030504020204" pitchFamily="34" charset="0"/>
              <a:cs typeface="Open Sans Condensed Light" panose="020B0306030504020204" pitchFamily="34" charset="0"/>
              <a:sym typeface="Calibri"/>
            </a:endParaRPr>
          </a:p>
        </p:txBody>
      </p:sp>
      <p:sp>
        <p:nvSpPr>
          <p:cNvPr id="2" name="TextBox 1"/>
          <p:cNvSpPr txBox="1"/>
          <p:nvPr/>
        </p:nvSpPr>
        <p:spPr>
          <a:xfrm>
            <a:off x="5945273" y="5270617"/>
            <a:ext cx="512895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effectLst/>
                <a:uFillTx/>
                <a:ea typeface="Calibri"/>
                <a:cs typeface="Calibri"/>
                <a:sym typeface="Calibri"/>
              </a:rPr>
              <a:t>FY22 Authorized Signer Training</a:t>
            </a:r>
          </a:p>
          <a:p>
            <a:pPr marL="0" marR="0" indent="0" algn="ctr" defTabSz="914400" rtl="0" fontAlgn="auto" latinLnBrk="0" hangingPunct="0">
              <a:lnSpc>
                <a:spcPct val="100000"/>
              </a:lnSpc>
              <a:spcBef>
                <a:spcPts val="0"/>
              </a:spcBef>
              <a:spcAft>
                <a:spcPts val="0"/>
              </a:spcAft>
              <a:buClrTx/>
              <a:buSzTx/>
              <a:buFontTx/>
              <a:buNone/>
              <a:tabLst/>
            </a:pPr>
            <a:r>
              <a:rPr lang="en-US" dirty="0">
                <a:ea typeface="Calibri"/>
                <a:cs typeface="Calibri"/>
                <a:sym typeface="Calibri"/>
              </a:rPr>
              <a:t>Module 1: Intro and Managing Org Finances</a:t>
            </a:r>
            <a:endParaRPr kumimoji="0" lang="en-US" sz="1800" b="0" i="0" u="none" strike="noStrike" cap="none" spc="0" normalizeH="0" baseline="0" dirty="0">
              <a:ln>
                <a:noFill/>
              </a:ln>
              <a:effectLst/>
              <a:uFillTx/>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273" y="550383"/>
            <a:ext cx="5419044" cy="3007570"/>
          </a:xfrm>
          <a:prstGeom prst="rect">
            <a:avLst/>
          </a:prstGeom>
        </p:spPr>
      </p:pic>
    </p:spTree>
    <p:extLst>
      <p:ext uri="{BB962C8B-B14F-4D97-AF65-F5344CB8AC3E}">
        <p14:creationId xmlns:p14="http://schemas.microsoft.com/office/powerpoint/2010/main" val="356811547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1"/>
                </a:solidFill>
              </a:rPr>
              <a:t>Org Accounts</a:t>
            </a:r>
          </a:p>
        </p:txBody>
      </p:sp>
      <p:sp>
        <p:nvSpPr>
          <p:cNvPr id="3" name="Text Placeholder 2"/>
          <p:cNvSpPr>
            <a:spLocks noGrp="1"/>
          </p:cNvSpPr>
          <p:nvPr>
            <p:ph type="body" sz="quarter" idx="11"/>
          </p:nvPr>
        </p:nvSpPr>
        <p:spPr>
          <a:xfrm>
            <a:off x="2384425" y="2046864"/>
            <a:ext cx="9354993" cy="4095317"/>
          </a:xfrm>
        </p:spPr>
        <p:txBody>
          <a:bodyPr>
            <a:normAutofit fontScale="85000" lnSpcReduction="10000"/>
          </a:bodyPr>
          <a:lstStyle/>
          <a:p>
            <a:pPr marL="457200" indent="-457200">
              <a:buFont typeface="Wingdings" panose="05000000000000000000" pitchFamily="2" charset="2"/>
              <a:buChar char="ü"/>
            </a:pPr>
            <a:r>
              <a:rPr lang="en-US" dirty="0">
                <a:solidFill>
                  <a:schemeClr val="tx1"/>
                </a:solidFill>
              </a:rPr>
              <a:t>Org account is considered the primary account for org transactions</a:t>
            </a:r>
          </a:p>
          <a:p>
            <a:pPr marL="457200" indent="-457200">
              <a:buFont typeface="Wingdings" panose="05000000000000000000" pitchFamily="2" charset="2"/>
              <a:buChar char="ü"/>
            </a:pPr>
            <a:r>
              <a:rPr lang="en-US" dirty="0">
                <a:solidFill>
                  <a:schemeClr val="tx1"/>
                </a:solidFill>
              </a:rPr>
              <a:t>JFC allocations are processed into org account</a:t>
            </a:r>
          </a:p>
          <a:p>
            <a:pPr marL="457200" indent="-457200">
              <a:buFont typeface="Wingdings" panose="05000000000000000000" pitchFamily="2" charset="2"/>
              <a:buChar char="ü"/>
            </a:pPr>
            <a:r>
              <a:rPr lang="en-US" dirty="0">
                <a:solidFill>
                  <a:schemeClr val="tx1"/>
                </a:solidFill>
              </a:rPr>
              <a:t>Membership dues are deposited into org account</a:t>
            </a:r>
          </a:p>
          <a:p>
            <a:pPr marL="457200" indent="-457200">
              <a:buFont typeface="Wingdings" panose="05000000000000000000" pitchFamily="2" charset="2"/>
              <a:buChar char="ü"/>
            </a:pPr>
            <a:r>
              <a:rPr lang="en-US" dirty="0">
                <a:solidFill>
                  <a:schemeClr val="tx1"/>
                </a:solidFill>
              </a:rPr>
              <a:t>Fundraiser proceeds are deposited into org account</a:t>
            </a:r>
          </a:p>
          <a:p>
            <a:pPr marL="457200" indent="-457200">
              <a:buFont typeface="Wingdings" panose="05000000000000000000" pitchFamily="2" charset="2"/>
              <a:buChar char="ü"/>
            </a:pPr>
            <a:r>
              <a:rPr lang="en-US" dirty="0">
                <a:solidFill>
                  <a:schemeClr val="tx1"/>
                </a:solidFill>
              </a:rPr>
              <a:t>Special Allocations (Common Funding Application) are deposited into org account</a:t>
            </a:r>
          </a:p>
          <a:p>
            <a:pPr marL="457200" indent="-457200">
              <a:buFont typeface="Wingdings" panose="05000000000000000000" pitchFamily="2" charset="2"/>
              <a:buChar char="ü"/>
            </a:pPr>
            <a:r>
              <a:rPr lang="en-US" dirty="0">
                <a:solidFill>
                  <a:schemeClr val="tx1"/>
                </a:solidFill>
              </a:rPr>
              <a:t>Departmental funding is deposited into org account</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85895617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1"/>
                </a:solidFill>
              </a:rPr>
              <a:t>Gift Accounts</a:t>
            </a:r>
          </a:p>
        </p:txBody>
      </p:sp>
      <p:sp>
        <p:nvSpPr>
          <p:cNvPr id="3" name="Text Placeholder 2"/>
          <p:cNvSpPr>
            <a:spLocks noGrp="1"/>
          </p:cNvSpPr>
          <p:nvPr>
            <p:ph type="body" sz="quarter" idx="11"/>
          </p:nvPr>
        </p:nvSpPr>
        <p:spPr>
          <a:xfrm>
            <a:off x="2384425" y="2028392"/>
            <a:ext cx="8893175" cy="4121887"/>
          </a:xfrm>
        </p:spPr>
        <p:txBody>
          <a:bodyPr>
            <a:normAutofit fontScale="25000" lnSpcReduction="20000"/>
          </a:bodyPr>
          <a:lstStyle/>
          <a:p>
            <a:pPr marL="685800" indent="-685800">
              <a:buFont typeface="Wingdings" panose="05000000000000000000" pitchFamily="2" charset="2"/>
              <a:buChar char="ü"/>
            </a:pPr>
            <a:r>
              <a:rPr lang="en-US" sz="5600" dirty="0">
                <a:solidFill>
                  <a:schemeClr val="tx1"/>
                </a:solidFill>
              </a:rPr>
              <a:t>Every org has a Gift Account in addition to their org account, where donations to the org are deposited.</a:t>
            </a:r>
          </a:p>
          <a:p>
            <a:pPr marL="685800" indent="-685800">
              <a:buFont typeface="Wingdings" panose="05000000000000000000" pitchFamily="2" charset="2"/>
              <a:buChar char="ü"/>
            </a:pPr>
            <a:r>
              <a:rPr lang="en-US" sz="5600" dirty="0">
                <a:solidFill>
                  <a:schemeClr val="tx1"/>
                </a:solidFill>
              </a:rPr>
              <a:t>Donations are contributions given to CMU, for your org with nothing given to the donor in return</a:t>
            </a:r>
          </a:p>
          <a:p>
            <a:pPr marL="1371600" lvl="1" indent="-685800">
              <a:buFont typeface="Wingdings" panose="05000000000000000000" pitchFamily="2" charset="2"/>
              <a:buChar char="ü"/>
            </a:pPr>
            <a:r>
              <a:rPr lang="en-US" sz="5200" dirty="0">
                <a:solidFill>
                  <a:schemeClr val="tx1"/>
                </a:solidFill>
              </a:rPr>
              <a:t>Although donations are made on behalf of a specific org, they are considered CMU funds and require additional oversight to uphold the integrity of the University’s stewardship of donated funds, including reporting, communication with donors, and making sure spending is restricted to the donor’s intention.</a:t>
            </a:r>
            <a:endParaRPr lang="en-US" sz="5200" dirty="0"/>
          </a:p>
          <a:p>
            <a:pPr marL="1371600" lvl="1" indent="-685800">
              <a:buFont typeface="Wingdings" panose="05000000000000000000" pitchFamily="2" charset="2"/>
              <a:buChar char="ü"/>
            </a:pPr>
            <a:endParaRPr lang="en-US" sz="5600" dirty="0">
              <a:solidFill>
                <a:schemeClr val="tx1"/>
              </a:solidFill>
            </a:endParaRPr>
          </a:p>
          <a:p>
            <a:pPr marL="685800" indent="-685800">
              <a:buFont typeface="Wingdings" panose="05000000000000000000" pitchFamily="2" charset="2"/>
              <a:buChar char="ü"/>
            </a:pPr>
            <a:r>
              <a:rPr lang="en-US" sz="5600" dirty="0">
                <a:solidFill>
                  <a:schemeClr val="tx1"/>
                </a:solidFill>
              </a:rPr>
              <a:t>Gift Account funds can be spent in line with org mission, but some restrictions apply.</a:t>
            </a:r>
          </a:p>
          <a:p>
            <a:pPr marL="685800" indent="-685800">
              <a:buFont typeface="Wingdings" panose="05000000000000000000" pitchFamily="2" charset="2"/>
              <a:buChar char="ü"/>
            </a:pPr>
            <a:r>
              <a:rPr lang="en-US" sz="5600" dirty="0">
                <a:solidFill>
                  <a:schemeClr val="tx1"/>
                </a:solidFill>
              </a:rPr>
              <a:t>Restrictions on Gift Account funds, subject to additional restrictions </a:t>
            </a:r>
          </a:p>
          <a:p>
            <a:pPr marL="1371600" lvl="1" indent="-685800">
              <a:buFont typeface="Wingdings" panose="05000000000000000000" pitchFamily="2" charset="2"/>
              <a:buChar char="ü"/>
            </a:pPr>
            <a:r>
              <a:rPr lang="en-US" sz="5600" dirty="0"/>
              <a:t>No transfers to another account</a:t>
            </a:r>
          </a:p>
          <a:p>
            <a:pPr marL="1371600" lvl="1" indent="-685800">
              <a:buFont typeface="Wingdings" panose="05000000000000000000" pitchFamily="2" charset="2"/>
              <a:buChar char="ü"/>
            </a:pPr>
            <a:r>
              <a:rPr lang="en-US" sz="5600" dirty="0"/>
              <a:t>No donations from Gift Account (internal or external)</a:t>
            </a:r>
          </a:p>
          <a:p>
            <a:pPr marL="1371600" lvl="1" indent="-685800">
              <a:buFont typeface="Wingdings" panose="05000000000000000000" pitchFamily="2" charset="2"/>
              <a:buChar char="ü"/>
            </a:pPr>
            <a:r>
              <a:rPr lang="en-US" sz="5600" dirty="0"/>
              <a:t>No Housing payments (Greek Orgs)</a:t>
            </a:r>
          </a:p>
          <a:p>
            <a:pPr marL="1371600" lvl="1" indent="-685800">
              <a:buFont typeface="Wingdings" panose="05000000000000000000" pitchFamily="2" charset="2"/>
              <a:buChar char="ü"/>
            </a:pPr>
            <a:r>
              <a:rPr lang="en-US" sz="5600" dirty="0"/>
              <a:t>No refunds from Gift Account of any sort</a:t>
            </a:r>
          </a:p>
          <a:p>
            <a:pPr marL="1371600" lvl="1" indent="-685800">
              <a:buFont typeface="Wingdings" panose="05000000000000000000" pitchFamily="2" charset="2"/>
              <a:buChar char="ü"/>
            </a:pPr>
            <a:r>
              <a:rPr lang="en-US" sz="5600" dirty="0"/>
              <a:t>No alcohol (unless permission given by Director of SLICE)</a:t>
            </a:r>
          </a:p>
          <a:p>
            <a:pPr marL="1371600" lvl="1" indent="-685800">
              <a:buFont typeface="Wingdings" panose="05000000000000000000" pitchFamily="2" charset="2"/>
              <a:buChar char="ü"/>
            </a:pPr>
            <a:r>
              <a:rPr lang="en-US" sz="5600" dirty="0"/>
              <a:t>Membership dues </a:t>
            </a:r>
            <a:r>
              <a:rPr lang="en-US" sz="5600" b="1" dirty="0"/>
              <a:t>cannot</a:t>
            </a:r>
            <a:r>
              <a:rPr lang="en-US" sz="5600" dirty="0"/>
              <a:t> be paid to Gift Account</a:t>
            </a:r>
          </a:p>
        </p:txBody>
      </p:sp>
    </p:spTree>
    <p:extLst>
      <p:ext uri="{BB962C8B-B14F-4D97-AF65-F5344CB8AC3E}">
        <p14:creationId xmlns:p14="http://schemas.microsoft.com/office/powerpoint/2010/main" val="24614857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1"/>
                </a:solidFill>
              </a:rPr>
              <a:t>Crowdfunding Accounts</a:t>
            </a:r>
          </a:p>
        </p:txBody>
      </p:sp>
      <p:sp>
        <p:nvSpPr>
          <p:cNvPr id="3" name="Text Placeholder 2"/>
          <p:cNvSpPr>
            <a:spLocks noGrp="1"/>
          </p:cNvSpPr>
          <p:nvPr>
            <p:ph type="body" sz="quarter" idx="11"/>
          </p:nvPr>
        </p:nvSpPr>
        <p:spPr>
          <a:xfrm>
            <a:off x="2384425" y="2009919"/>
            <a:ext cx="9179502" cy="4206153"/>
          </a:xfrm>
        </p:spPr>
        <p:txBody>
          <a:bodyPr>
            <a:normAutofit fontScale="25000" lnSpcReduction="20000"/>
          </a:bodyPr>
          <a:lstStyle/>
          <a:p>
            <a:pPr marL="685800" indent="-685800">
              <a:buFont typeface="Wingdings" panose="05000000000000000000" pitchFamily="2" charset="2"/>
              <a:buChar char="ü"/>
            </a:pPr>
            <a:r>
              <a:rPr lang="en-US" sz="5600" dirty="0">
                <a:solidFill>
                  <a:schemeClr val="tx1"/>
                </a:solidFill>
              </a:rPr>
              <a:t>Some orgs have a crowdfunding account, where the proceeds from their crowdfunding donations are deposited.</a:t>
            </a:r>
          </a:p>
          <a:p>
            <a:pPr marL="685800" indent="-685800">
              <a:buFont typeface="Wingdings" panose="05000000000000000000" pitchFamily="2" charset="2"/>
              <a:buChar char="ü"/>
            </a:pPr>
            <a:r>
              <a:rPr lang="en-US" sz="5600" dirty="0">
                <a:solidFill>
                  <a:schemeClr val="tx1"/>
                </a:solidFill>
              </a:rPr>
              <a:t>Crowdfunding is an online campaign where orgs can obtain donations to Carnegie Mellon University, for their org, from a large group of people.</a:t>
            </a:r>
          </a:p>
          <a:p>
            <a:pPr marL="685800" indent="-685800">
              <a:buFont typeface="Wingdings" panose="05000000000000000000" pitchFamily="2" charset="2"/>
              <a:buChar char="ü"/>
            </a:pPr>
            <a:r>
              <a:rPr lang="en-US" sz="5600" dirty="0">
                <a:solidFill>
                  <a:schemeClr val="tx1"/>
                </a:solidFill>
              </a:rPr>
              <a:t>Coordinated through Annual Giving Office twice yearly. SLICE will notify you when applications are being accepted.</a:t>
            </a:r>
          </a:p>
          <a:p>
            <a:pPr marL="685800" indent="-685800">
              <a:buFont typeface="Wingdings" panose="05000000000000000000" pitchFamily="2" charset="2"/>
              <a:buChar char="ü"/>
            </a:pPr>
            <a:r>
              <a:rPr lang="en-US" sz="5600" dirty="0">
                <a:solidFill>
                  <a:schemeClr val="tx1"/>
                </a:solidFill>
              </a:rPr>
              <a:t>There is an application process to have a crowdfunding project and crowdfunding account.</a:t>
            </a:r>
          </a:p>
          <a:p>
            <a:pPr marL="685800" indent="-685800">
              <a:buFont typeface="Wingdings" panose="05000000000000000000" pitchFamily="2" charset="2"/>
              <a:buChar char="ü"/>
            </a:pPr>
            <a:r>
              <a:rPr lang="en-US" sz="5600" dirty="0">
                <a:solidFill>
                  <a:schemeClr val="tx1"/>
                </a:solidFill>
              </a:rPr>
              <a:t>Restrictions in crowdfunding agreement must be adhered to </a:t>
            </a:r>
          </a:p>
          <a:p>
            <a:pPr marL="685800" indent="-685800">
              <a:buFont typeface="Wingdings" panose="05000000000000000000" pitchFamily="2" charset="2"/>
              <a:buChar char="ü"/>
            </a:pPr>
            <a:r>
              <a:rPr lang="en-US" sz="5600" dirty="0">
                <a:solidFill>
                  <a:schemeClr val="tx1"/>
                </a:solidFill>
              </a:rPr>
              <a:t>Crowdfunding money should be spent in the year it is raised for.</a:t>
            </a:r>
          </a:p>
          <a:p>
            <a:pPr marL="685800" indent="-685800">
              <a:buFont typeface="Wingdings" panose="05000000000000000000" pitchFamily="2" charset="2"/>
              <a:buChar char="ü"/>
            </a:pPr>
            <a:r>
              <a:rPr lang="en-US" sz="5600" dirty="0">
                <a:solidFill>
                  <a:schemeClr val="tx1"/>
                </a:solidFill>
              </a:rPr>
              <a:t>Additional information on crowdfunding is available here: </a:t>
            </a:r>
            <a:r>
              <a:rPr lang="en-US" sz="5600" dirty="0">
                <a:solidFill>
                  <a:schemeClr val="tx1"/>
                </a:solidFill>
                <a:hlinkClick r:id="rId2"/>
              </a:rPr>
              <a:t>https://www.cmu.edu/engage/give/make-your-gift/crowdfunding.html</a:t>
            </a:r>
            <a:r>
              <a:rPr lang="en-US" sz="5600" dirty="0">
                <a:solidFill>
                  <a:schemeClr val="tx1"/>
                </a:solidFill>
              </a:rPr>
              <a:t>. </a:t>
            </a:r>
          </a:p>
          <a:p>
            <a:pPr marL="685800" indent="-685800">
              <a:buFont typeface="Wingdings" panose="05000000000000000000" pitchFamily="2" charset="2"/>
              <a:buChar char="ü"/>
            </a:pPr>
            <a:r>
              <a:rPr lang="en-US" sz="5600" dirty="0">
                <a:solidFill>
                  <a:schemeClr val="tx1"/>
                </a:solidFill>
              </a:rPr>
              <a:t>The application for students who are interested in doing crowdfunding can be found here: </a:t>
            </a:r>
            <a:r>
              <a:rPr lang="en-US" sz="5600" dirty="0">
                <a:solidFill>
                  <a:schemeClr val="tx1"/>
                </a:solidFill>
                <a:hlinkClick r:id="rId3"/>
              </a:rPr>
              <a:t>https://engagecmu.wufoo.com/forms/pxke0hx07rpquz/</a:t>
            </a:r>
            <a:endParaRPr lang="en-US" sz="5600" dirty="0">
              <a:solidFill>
                <a:schemeClr val="tx1"/>
              </a:solidFill>
            </a:endParaRPr>
          </a:p>
          <a:p>
            <a:pPr marL="685800" indent="-685800">
              <a:buFont typeface="Wingdings" panose="05000000000000000000" pitchFamily="2" charset="2"/>
              <a:buChar char="ü"/>
            </a:pPr>
            <a:r>
              <a:rPr lang="en-US" sz="5600" dirty="0">
                <a:solidFill>
                  <a:schemeClr val="tx1"/>
                </a:solidFill>
              </a:rPr>
              <a:t>For additional information, please contact Christa L Papcunik at: </a:t>
            </a:r>
            <a:r>
              <a:rPr lang="en-US" sz="5600" dirty="0">
                <a:solidFill>
                  <a:schemeClr val="tx1"/>
                </a:solidFill>
                <a:hlinkClick r:id="rId4"/>
              </a:rPr>
              <a:t>christar@andrew.cmu.edu</a:t>
            </a:r>
            <a:endParaRPr lang="en-US" sz="5600" dirty="0">
              <a:solidFill>
                <a:schemeClr val="tx1"/>
              </a:solidFill>
            </a:endParaRPr>
          </a:p>
          <a:p>
            <a:pPr marL="685800" indent="-685800">
              <a:buFont typeface="Wingdings" panose="05000000000000000000" pitchFamily="2" charset="2"/>
              <a:buChar char="ü"/>
            </a:pPr>
            <a:endParaRPr lang="en-US" dirty="0"/>
          </a:p>
        </p:txBody>
      </p:sp>
    </p:spTree>
    <p:extLst>
      <p:ext uri="{BB962C8B-B14F-4D97-AF65-F5344CB8AC3E}">
        <p14:creationId xmlns:p14="http://schemas.microsoft.com/office/powerpoint/2010/main" val="23620613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1"/>
                </a:solidFill>
              </a:rPr>
              <a:t>Sponsorship Accounts</a:t>
            </a:r>
          </a:p>
        </p:txBody>
      </p:sp>
      <p:sp>
        <p:nvSpPr>
          <p:cNvPr id="3" name="Text Placeholder 2"/>
          <p:cNvSpPr>
            <a:spLocks noGrp="1"/>
          </p:cNvSpPr>
          <p:nvPr>
            <p:ph type="body" sz="quarter" idx="11"/>
          </p:nvPr>
        </p:nvSpPr>
        <p:spPr>
          <a:xfrm>
            <a:off x="2384425" y="2037629"/>
            <a:ext cx="9318048" cy="4224626"/>
          </a:xfrm>
        </p:spPr>
        <p:txBody>
          <a:bodyPr>
            <a:normAutofit fontScale="92500" lnSpcReduction="10000"/>
          </a:bodyPr>
          <a:lstStyle/>
          <a:p>
            <a:pPr marL="457200" indent="-457200">
              <a:buFont typeface="Wingdings" panose="05000000000000000000" pitchFamily="2" charset="2"/>
              <a:buChar char="ü"/>
            </a:pPr>
            <a:r>
              <a:rPr lang="en-US" dirty="0">
                <a:solidFill>
                  <a:schemeClr val="tx1"/>
                </a:solidFill>
              </a:rPr>
              <a:t>Some orgs have a separate sponsorship account with restrictions on spending.</a:t>
            </a:r>
          </a:p>
          <a:p>
            <a:pPr marL="457200" indent="-457200">
              <a:buFont typeface="Wingdings" panose="05000000000000000000" pitchFamily="2" charset="2"/>
              <a:buChar char="ü"/>
            </a:pPr>
            <a:r>
              <a:rPr lang="en-US" dirty="0">
                <a:solidFill>
                  <a:schemeClr val="tx1"/>
                </a:solidFill>
              </a:rPr>
              <a:t>Email </a:t>
            </a:r>
            <a:r>
              <a:rPr lang="en-US" dirty="0">
                <a:solidFill>
                  <a:schemeClr val="tx1"/>
                </a:solidFill>
                <a:hlinkClick r:id="rId2"/>
              </a:rPr>
              <a:t>SLICEfinance@andrew.cmu.edu</a:t>
            </a:r>
            <a:r>
              <a:rPr lang="en-US" dirty="0">
                <a:solidFill>
                  <a:schemeClr val="tx1"/>
                </a:solidFill>
              </a:rPr>
              <a:t> to determine if the sponsorship is considered “qualified” or “non-qualified”</a:t>
            </a:r>
          </a:p>
          <a:p>
            <a:pPr marL="1143000" lvl="1" indent="-457200">
              <a:buFont typeface="Wingdings" panose="05000000000000000000" pitchFamily="2" charset="2"/>
              <a:buChar char="ü"/>
            </a:pPr>
            <a:r>
              <a:rPr lang="en-US" dirty="0"/>
              <a:t>Qualified sponsorship - no substantial benefit given in return (donation)</a:t>
            </a:r>
          </a:p>
          <a:p>
            <a:pPr marL="1143000" lvl="1" indent="-457200">
              <a:buFont typeface="Wingdings" panose="05000000000000000000" pitchFamily="2" charset="2"/>
              <a:buChar char="ü"/>
            </a:pPr>
            <a:r>
              <a:rPr lang="en-US" dirty="0"/>
              <a:t>Non-qualified sponsorship - substantial benefit given in return (not a donation)</a:t>
            </a:r>
          </a:p>
          <a:p>
            <a:pPr lvl="1" indent="0">
              <a:buNone/>
            </a:pPr>
            <a:endParaRPr lang="en-US" dirty="0">
              <a:solidFill>
                <a:schemeClr val="tx1"/>
              </a:solidFill>
            </a:endParaRPr>
          </a:p>
          <a:p>
            <a:pPr marL="457200" indent="-457200">
              <a:buFont typeface="Wingdings" panose="05000000000000000000" pitchFamily="2" charset="2"/>
              <a:buChar char="ü"/>
            </a:pPr>
            <a:r>
              <a:rPr lang="en-US" dirty="0">
                <a:solidFill>
                  <a:schemeClr val="tx1"/>
                </a:solidFill>
              </a:rPr>
              <a:t>All sponsorships greater than $5,000 require an agreement.</a:t>
            </a:r>
          </a:p>
          <a:p>
            <a:pPr marL="457200" indent="-457200">
              <a:buFont typeface="Wingdings" panose="05000000000000000000" pitchFamily="2" charset="2"/>
              <a:buChar char="ü"/>
            </a:pPr>
            <a:endParaRPr lang="en-US" dirty="0">
              <a:solidFill>
                <a:schemeClr val="tx1"/>
              </a:solidFill>
            </a:endParaRPr>
          </a:p>
        </p:txBody>
      </p:sp>
    </p:spTree>
    <p:extLst>
      <p:ext uri="{BB962C8B-B14F-4D97-AF65-F5344CB8AC3E}">
        <p14:creationId xmlns:p14="http://schemas.microsoft.com/office/powerpoint/2010/main" val="269545348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1"/>
                </a:solidFill>
              </a:rPr>
              <a:t>Endowed Accounts</a:t>
            </a:r>
          </a:p>
        </p:txBody>
      </p:sp>
      <p:sp>
        <p:nvSpPr>
          <p:cNvPr id="3" name="Text Placeholder 2"/>
          <p:cNvSpPr>
            <a:spLocks noGrp="1"/>
          </p:cNvSpPr>
          <p:nvPr>
            <p:ph type="body" sz="quarter" idx="11"/>
          </p:nvPr>
        </p:nvSpPr>
        <p:spPr>
          <a:xfrm>
            <a:off x="2384425" y="2000682"/>
            <a:ext cx="9327284" cy="4289281"/>
          </a:xfrm>
        </p:spPr>
        <p:txBody>
          <a:bodyPr>
            <a:normAutofit fontScale="92500"/>
          </a:bodyPr>
          <a:lstStyle/>
          <a:p>
            <a:pPr marL="457200" indent="-457200">
              <a:buFont typeface="Wingdings" panose="05000000000000000000" pitchFamily="2" charset="2"/>
              <a:buChar char="ü"/>
            </a:pPr>
            <a:r>
              <a:rPr lang="en-US" dirty="0">
                <a:solidFill>
                  <a:schemeClr val="tx1"/>
                </a:solidFill>
              </a:rPr>
              <a:t>Some orgs have an endowed account.</a:t>
            </a:r>
          </a:p>
          <a:p>
            <a:pPr marL="457200" indent="-457200">
              <a:buFont typeface="Wingdings" panose="05000000000000000000" pitchFamily="2" charset="2"/>
              <a:buChar char="ü"/>
            </a:pPr>
            <a:r>
              <a:rPr lang="en-US" dirty="0">
                <a:solidFill>
                  <a:schemeClr val="tx1"/>
                </a:solidFill>
              </a:rPr>
              <a:t>An endowment is a donation where the money is invested, and the investment income is the “pay out”  that can be spent for a specific purpose</a:t>
            </a:r>
          </a:p>
          <a:p>
            <a:pPr marL="457200" indent="-457200">
              <a:buFont typeface="Wingdings" panose="05000000000000000000" pitchFamily="2" charset="2"/>
              <a:buChar char="ü"/>
            </a:pPr>
            <a:r>
              <a:rPr lang="en-US" dirty="0">
                <a:solidFill>
                  <a:schemeClr val="tx1"/>
                </a:solidFill>
              </a:rPr>
              <a:t>Each endowment has its own set of restrictions on what the money can be spent on.</a:t>
            </a:r>
          </a:p>
          <a:p>
            <a:pPr marL="457200" indent="-457200">
              <a:buFont typeface="Wingdings" panose="05000000000000000000" pitchFamily="2" charset="2"/>
              <a:buChar char="ü"/>
            </a:pPr>
            <a:r>
              <a:rPr lang="en-US" dirty="0">
                <a:solidFill>
                  <a:schemeClr val="tx1"/>
                </a:solidFill>
              </a:rPr>
              <a:t>SLICE meets with authorized signers and advisers of orgs who have endowments annually to go over restrictions and balance.</a:t>
            </a:r>
          </a:p>
          <a:p>
            <a:pPr marL="457200" indent="-457200">
              <a:buFont typeface="Wingdings" panose="05000000000000000000" pitchFamily="2" charset="2"/>
              <a:buChar char="ü"/>
            </a:pPr>
            <a:endParaRPr lang="en-US" dirty="0">
              <a:solidFill>
                <a:schemeClr val="tx1"/>
              </a:solidFill>
            </a:endParaRPr>
          </a:p>
        </p:txBody>
      </p:sp>
    </p:spTree>
    <p:extLst>
      <p:ext uri="{BB962C8B-B14F-4D97-AF65-F5344CB8AC3E}">
        <p14:creationId xmlns:p14="http://schemas.microsoft.com/office/powerpoint/2010/main" val="14273677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1"/>
                </a:solidFill>
              </a:rPr>
              <a:t>Outside Bank Accounts</a:t>
            </a:r>
          </a:p>
        </p:txBody>
      </p:sp>
      <p:sp>
        <p:nvSpPr>
          <p:cNvPr id="3" name="Text Placeholder 2"/>
          <p:cNvSpPr>
            <a:spLocks noGrp="1"/>
          </p:cNvSpPr>
          <p:nvPr>
            <p:ph type="body" sz="quarter" idx="11"/>
          </p:nvPr>
        </p:nvSpPr>
        <p:spPr>
          <a:xfrm>
            <a:off x="2384425" y="2028391"/>
            <a:ext cx="9632084" cy="4307753"/>
          </a:xfrm>
        </p:spPr>
        <p:txBody>
          <a:bodyPr>
            <a:normAutofit fontScale="85000" lnSpcReduction="20000"/>
          </a:bodyPr>
          <a:lstStyle/>
          <a:p>
            <a:r>
              <a:rPr lang="en-US" sz="2300" dirty="0">
                <a:solidFill>
                  <a:schemeClr val="tx1"/>
                </a:solidFill>
              </a:rPr>
              <a:t>To protect the interests of student organizations and the university, and per Student Government Fiscal Policy, </a:t>
            </a:r>
            <a:r>
              <a:rPr lang="en-US" sz="2300" b="1" dirty="0">
                <a:solidFill>
                  <a:schemeClr val="tx1"/>
                </a:solidFill>
              </a:rPr>
              <a:t>no student government recognized student organization is permitted to hold an off-campus bank account or an organizational </a:t>
            </a:r>
            <a:r>
              <a:rPr lang="en-US" sz="2300" b="1" dirty="0" err="1">
                <a:solidFill>
                  <a:schemeClr val="tx1"/>
                </a:solidFill>
              </a:rPr>
              <a:t>Paypal</a:t>
            </a:r>
            <a:r>
              <a:rPr lang="en-US" sz="2300" b="1" dirty="0">
                <a:solidFill>
                  <a:schemeClr val="tx1"/>
                </a:solidFill>
              </a:rPr>
              <a:t> or </a:t>
            </a:r>
            <a:r>
              <a:rPr lang="en-US" sz="2300" b="1" dirty="0" err="1">
                <a:solidFill>
                  <a:schemeClr val="tx1"/>
                </a:solidFill>
              </a:rPr>
              <a:t>Venmo</a:t>
            </a:r>
            <a:r>
              <a:rPr lang="en-US" sz="2300" b="1" dirty="0">
                <a:solidFill>
                  <a:schemeClr val="tx1"/>
                </a:solidFill>
              </a:rPr>
              <a:t> account</a:t>
            </a:r>
            <a:r>
              <a:rPr lang="en-US" sz="2300" dirty="0">
                <a:solidFill>
                  <a:schemeClr val="tx1"/>
                </a:solidFill>
              </a:rPr>
              <a:t>. Also, no student orgs are allowed to use any application that requires money to be processed through a personal bank account, including </a:t>
            </a:r>
            <a:r>
              <a:rPr lang="en-US" sz="2300" dirty="0" err="1">
                <a:solidFill>
                  <a:schemeClr val="tx1"/>
                </a:solidFill>
              </a:rPr>
              <a:t>Venmo</a:t>
            </a:r>
            <a:r>
              <a:rPr lang="en-US" sz="2300" dirty="0">
                <a:solidFill>
                  <a:schemeClr val="tx1"/>
                </a:solidFill>
              </a:rPr>
              <a:t>.</a:t>
            </a:r>
          </a:p>
          <a:p>
            <a:pPr marL="342900" indent="-342900">
              <a:buFont typeface="Wingdings" panose="05000000000000000000" pitchFamily="2" charset="2"/>
              <a:buChar char="ü"/>
            </a:pPr>
            <a:r>
              <a:rPr lang="en-US" sz="2300" dirty="0">
                <a:solidFill>
                  <a:schemeClr val="tx1"/>
                </a:solidFill>
              </a:rPr>
              <a:t>Student org funds are kept in a CMU business account, and orgs cannot create </a:t>
            </a:r>
            <a:r>
              <a:rPr lang="en-US" sz="2300" dirty="0" err="1">
                <a:solidFill>
                  <a:schemeClr val="tx1"/>
                </a:solidFill>
              </a:rPr>
              <a:t>Venmo</a:t>
            </a:r>
            <a:r>
              <a:rPr lang="en-US" sz="2300" dirty="0">
                <a:solidFill>
                  <a:schemeClr val="tx1"/>
                </a:solidFill>
              </a:rPr>
              <a:t> accounts linked to personal accounts per Student Gov. fiscal policy.</a:t>
            </a:r>
          </a:p>
          <a:p>
            <a:pPr marL="342900" indent="-342900">
              <a:buFont typeface="Wingdings" panose="05000000000000000000" pitchFamily="2" charset="2"/>
              <a:buChar char="ü"/>
            </a:pPr>
            <a:r>
              <a:rPr lang="en-US" sz="2300" dirty="0">
                <a:solidFill>
                  <a:schemeClr val="tx1"/>
                </a:solidFill>
              </a:rPr>
              <a:t>There are no protections for students or student organizations if </a:t>
            </a:r>
            <a:r>
              <a:rPr lang="en-US" sz="2300" dirty="0" err="1">
                <a:solidFill>
                  <a:schemeClr val="tx1"/>
                </a:solidFill>
              </a:rPr>
              <a:t>Venmo</a:t>
            </a:r>
            <a:r>
              <a:rPr lang="en-US" sz="2300" dirty="0">
                <a:solidFill>
                  <a:schemeClr val="tx1"/>
                </a:solidFill>
              </a:rPr>
              <a:t> funds are hacked.</a:t>
            </a:r>
          </a:p>
          <a:p>
            <a:pPr marL="342900" indent="-342900">
              <a:buFont typeface="Wingdings" panose="05000000000000000000" pitchFamily="2" charset="2"/>
              <a:buChar char="ü"/>
            </a:pPr>
            <a:r>
              <a:rPr lang="en-US" sz="2300" dirty="0" err="1">
                <a:solidFill>
                  <a:schemeClr val="tx1"/>
                </a:solidFill>
              </a:rPr>
              <a:t>Venmo</a:t>
            </a:r>
            <a:r>
              <a:rPr lang="en-US" sz="2300" dirty="0">
                <a:solidFill>
                  <a:schemeClr val="tx1"/>
                </a:solidFill>
              </a:rPr>
              <a:t> cannot be used to pay staff for time worked. </a:t>
            </a:r>
            <a:r>
              <a:rPr lang="en-US" sz="2300" dirty="0" err="1">
                <a:solidFill>
                  <a:schemeClr val="tx1"/>
                </a:solidFill>
              </a:rPr>
              <a:t>WorkDay</a:t>
            </a:r>
            <a:r>
              <a:rPr lang="en-US" sz="2300" dirty="0">
                <a:solidFill>
                  <a:schemeClr val="tx1"/>
                </a:solidFill>
              </a:rPr>
              <a:t> is the University’s official time tracking system, and is required to be used when paying staff.</a:t>
            </a:r>
          </a:p>
          <a:p>
            <a:pPr marL="342900" indent="-342900">
              <a:buFont typeface="Wingdings" panose="05000000000000000000" pitchFamily="2" charset="2"/>
              <a:buChar char="ü"/>
            </a:pPr>
            <a:r>
              <a:rPr lang="en-US" sz="2300" dirty="0" err="1">
                <a:solidFill>
                  <a:schemeClr val="tx1"/>
                </a:solidFill>
              </a:rPr>
              <a:t>Venmo</a:t>
            </a:r>
            <a:r>
              <a:rPr lang="en-US" sz="2300" dirty="0">
                <a:solidFill>
                  <a:schemeClr val="tx1"/>
                </a:solidFill>
              </a:rPr>
              <a:t> use circumvents tax regulations for income and PA sales tax.</a:t>
            </a:r>
          </a:p>
          <a:p>
            <a:endParaRPr lang="en-US" dirty="0"/>
          </a:p>
        </p:txBody>
      </p:sp>
    </p:spTree>
    <p:extLst>
      <p:ext uri="{BB962C8B-B14F-4D97-AF65-F5344CB8AC3E}">
        <p14:creationId xmlns:p14="http://schemas.microsoft.com/office/powerpoint/2010/main" val="30626830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1"/>
                </a:solidFill>
              </a:rPr>
              <a:t>Budget Changes</a:t>
            </a:r>
          </a:p>
        </p:txBody>
      </p:sp>
      <p:sp>
        <p:nvSpPr>
          <p:cNvPr id="3" name="Text Placeholder 2"/>
          <p:cNvSpPr>
            <a:spLocks noGrp="1"/>
          </p:cNvSpPr>
          <p:nvPr>
            <p:ph type="body" sz="quarter" idx="11"/>
          </p:nvPr>
        </p:nvSpPr>
        <p:spPr>
          <a:xfrm>
            <a:off x="2310534" y="2009920"/>
            <a:ext cx="9244157" cy="4353934"/>
          </a:xfrm>
        </p:spPr>
        <p:txBody>
          <a:bodyPr>
            <a:normAutofit/>
          </a:bodyPr>
          <a:lstStyle/>
          <a:p>
            <a:pPr marL="457200" indent="-457200">
              <a:buFont typeface="Wingdings" panose="05000000000000000000" pitchFamily="2" charset="2"/>
              <a:buChar char="ü"/>
            </a:pPr>
            <a:r>
              <a:rPr lang="en-US" dirty="0">
                <a:solidFill>
                  <a:schemeClr val="tx1"/>
                </a:solidFill>
              </a:rPr>
              <a:t>It is normal for budgets to shift over time</a:t>
            </a:r>
          </a:p>
          <a:p>
            <a:pPr marL="457200" indent="-457200">
              <a:buFont typeface="Wingdings" panose="05000000000000000000" pitchFamily="2" charset="2"/>
              <a:buChar char="ü"/>
            </a:pPr>
            <a:r>
              <a:rPr lang="en-US" dirty="0">
                <a:solidFill>
                  <a:schemeClr val="tx1"/>
                </a:solidFill>
              </a:rPr>
              <a:t>If there is a need to change a line item in your JFC budget, please email the SBVPF at SBVPF@andrew.cmu.edu to request your change.</a:t>
            </a:r>
            <a:endParaRPr lang="en-US" dirty="0"/>
          </a:p>
          <a:p>
            <a:endParaRPr lang="en-US" dirty="0"/>
          </a:p>
        </p:txBody>
      </p:sp>
    </p:spTree>
    <p:extLst>
      <p:ext uri="{BB962C8B-B14F-4D97-AF65-F5344CB8AC3E}">
        <p14:creationId xmlns:p14="http://schemas.microsoft.com/office/powerpoint/2010/main" val="377612577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1"/>
                </a:solidFill>
              </a:rPr>
              <a:t>Tracking Spreadsheet</a:t>
            </a:r>
          </a:p>
        </p:txBody>
      </p:sp>
      <p:sp>
        <p:nvSpPr>
          <p:cNvPr id="3" name="Text Placeholder 2"/>
          <p:cNvSpPr>
            <a:spLocks noGrp="1"/>
          </p:cNvSpPr>
          <p:nvPr>
            <p:ph type="body" sz="quarter" idx="11"/>
          </p:nvPr>
        </p:nvSpPr>
        <p:spPr>
          <a:xfrm>
            <a:off x="2125807" y="2323956"/>
            <a:ext cx="9439275" cy="4169208"/>
          </a:xfrm>
        </p:spPr>
        <p:txBody>
          <a:bodyPr>
            <a:normAutofit fontScale="77500" lnSpcReduction="20000"/>
          </a:bodyPr>
          <a:lstStyle/>
          <a:p>
            <a:pPr marL="457200" indent="-457200">
              <a:buFont typeface="Wingdings" panose="05000000000000000000" pitchFamily="2" charset="2"/>
              <a:buChar char="ü"/>
            </a:pPr>
            <a:r>
              <a:rPr lang="en-US" dirty="0">
                <a:solidFill>
                  <a:schemeClr val="tx1"/>
                </a:solidFill>
              </a:rPr>
              <a:t>Each organization is recommended to keep track of all expenditures, reimbursements, and revenue (dues, fundraising, ticket sales, etc.) no matter what account and how the organization is funded.</a:t>
            </a:r>
          </a:p>
          <a:p>
            <a:pPr marL="457200" indent="-457200">
              <a:buFont typeface="Wingdings" panose="05000000000000000000" pitchFamily="2" charset="2"/>
              <a:buChar char="ü"/>
            </a:pPr>
            <a:r>
              <a:rPr lang="en-US" dirty="0">
                <a:solidFill>
                  <a:schemeClr val="tx1"/>
                </a:solidFill>
              </a:rPr>
              <a:t>The Bridge is updated weekly with new transactions to assist with matching internal tracking records, identifying any possible errors, and to assist with planning and budget management.</a:t>
            </a:r>
          </a:p>
          <a:p>
            <a:pPr marL="457200" indent="-457200">
              <a:buFont typeface="Wingdings" panose="05000000000000000000" pitchFamily="2" charset="2"/>
              <a:buChar char="ü"/>
            </a:pPr>
            <a:r>
              <a:rPr lang="en-US" dirty="0">
                <a:solidFill>
                  <a:schemeClr val="tx1"/>
                </a:solidFill>
              </a:rPr>
              <a:t>The Authorized Signer should be keeping track of actual vs budgeted expenses and revenue. Using an Excel spreadsheet is a helpful tool in tracking financial transactions.</a:t>
            </a:r>
          </a:p>
          <a:p>
            <a:pPr marL="457200" indent="-457200">
              <a:buFont typeface="Wingdings" panose="05000000000000000000" pitchFamily="2" charset="2"/>
              <a:buChar char="ü"/>
            </a:pPr>
            <a:r>
              <a:rPr lang="en-US" dirty="0">
                <a:solidFill>
                  <a:schemeClr val="tx1"/>
                </a:solidFill>
              </a:rPr>
              <a:t>There will be a downloadable excel doc for tracking included in this module.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92027682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 </a:t>
            </a:r>
            <a:endParaRPr lang="en-US" dirty="0"/>
          </a:p>
        </p:txBody>
      </p:sp>
      <p:sp>
        <p:nvSpPr>
          <p:cNvPr id="3" name="Text Placeholder 2"/>
          <p:cNvSpPr>
            <a:spLocks noGrp="1"/>
          </p:cNvSpPr>
          <p:nvPr>
            <p:ph type="body" sz="quarter" idx="11"/>
          </p:nvPr>
        </p:nvSpPr>
        <p:spPr>
          <a:xfrm>
            <a:off x="2346325" y="2037522"/>
            <a:ext cx="8636414" cy="3538330"/>
          </a:xfrm>
        </p:spPr>
        <p:txBody>
          <a:bodyPr/>
          <a:lstStyle/>
          <a:p>
            <a:endParaRPr lang="en-US" dirty="0" smtClean="0"/>
          </a:p>
          <a:p>
            <a:endParaRPr lang="en-US" dirty="0"/>
          </a:p>
        </p:txBody>
      </p:sp>
      <p:sp>
        <p:nvSpPr>
          <p:cNvPr id="4" name="Text Placeholder 3"/>
          <p:cNvSpPr>
            <a:spLocks noGrp="1"/>
          </p:cNvSpPr>
          <p:nvPr>
            <p:ph type="body" sz="quarter" idx="13"/>
          </p:nvPr>
        </p:nvSpPr>
        <p:spPr>
          <a:xfrm>
            <a:off x="2346325" y="1987826"/>
            <a:ext cx="6638925" cy="49696"/>
          </a:xfrm>
        </p:spPr>
        <p:txBody>
          <a:bodyPr>
            <a:normAutofit fontScale="25000" lnSpcReduction="20000"/>
          </a:bodyPr>
          <a:lstStyle/>
          <a:p>
            <a:r>
              <a:rPr lang="en-US" dirty="0" smtClean="0"/>
              <a:t> </a:t>
            </a:r>
            <a:endParaRPr lang="en-US" dirty="0"/>
          </a:p>
        </p:txBody>
      </p:sp>
      <p:sp>
        <p:nvSpPr>
          <p:cNvPr id="5" name="Rounded Rectangle 4"/>
          <p:cNvSpPr/>
          <p:nvPr/>
        </p:nvSpPr>
        <p:spPr>
          <a:xfrm>
            <a:off x="2176670" y="1461051"/>
            <a:ext cx="9541565" cy="3955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Additional information on what was covered in these slides can be found on our </a:t>
            </a:r>
            <a:r>
              <a:rPr lang="en-US" sz="3600" dirty="0">
                <a:hlinkClick r:id="rId2"/>
              </a:rPr>
              <a:t>website!</a:t>
            </a:r>
            <a:endParaRPr lang="en-US" sz="3600" dirty="0"/>
          </a:p>
        </p:txBody>
      </p:sp>
    </p:spTree>
    <p:extLst>
      <p:ext uri="{BB962C8B-B14F-4D97-AF65-F5344CB8AC3E}">
        <p14:creationId xmlns:p14="http://schemas.microsoft.com/office/powerpoint/2010/main" val="172866975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fontScale="92500"/>
          </a:bodyPr>
          <a:lstStyle/>
          <a:p>
            <a:r>
              <a:rPr lang="en-US">
                <a:solidFill>
                  <a:schemeClr val="tx1"/>
                </a:solidFill>
                <a:ea typeface="Open Sans Extrabold" panose="020B0906030804020204" pitchFamily="34" charset="0"/>
                <a:cs typeface="Open Sans Extrabold" panose="020B0906030804020204" pitchFamily="34" charset="0"/>
              </a:rPr>
              <a:t>FY22 Authorized Signer Training</a:t>
            </a:r>
            <a:endParaRPr lang="en-US" dirty="0">
              <a:solidFill>
                <a:schemeClr val="tx1"/>
              </a:solidFill>
              <a:ea typeface="Open Sans Extrabold" panose="020B0906030804020204" pitchFamily="34" charset="0"/>
              <a:cs typeface="Open Sans Extrabold" panose="020B0906030804020204" pitchFamily="34" charset="0"/>
            </a:endParaRPr>
          </a:p>
        </p:txBody>
      </p:sp>
      <p:sp>
        <p:nvSpPr>
          <p:cNvPr id="3" name="Text Placeholder 2"/>
          <p:cNvSpPr>
            <a:spLocks noGrp="1"/>
          </p:cNvSpPr>
          <p:nvPr>
            <p:ph type="body" sz="quarter" idx="11"/>
          </p:nvPr>
        </p:nvSpPr>
        <p:spPr>
          <a:xfrm>
            <a:off x="2346325" y="3081337"/>
            <a:ext cx="8769350" cy="1504951"/>
          </a:xfrm>
        </p:spPr>
        <p:txBody>
          <a:bodyPr>
            <a:normAutofit lnSpcReduction="10000"/>
          </a:bodyPr>
          <a:lstStyle/>
          <a:p>
            <a:r>
              <a:rPr lang="en-US" dirty="0">
                <a:solidFill>
                  <a:schemeClr val="tx1"/>
                </a:solidFill>
              </a:rPr>
              <a:t>If you are new to SLICE finances or looking for a refresher, then this is the session for you! Learn the basics of spending, earning, and moving your organization’s money.</a:t>
            </a:r>
          </a:p>
          <a:p>
            <a:endParaRPr lang="en-US" dirty="0"/>
          </a:p>
          <a:p>
            <a:endParaRPr lang="en-US" dirty="0"/>
          </a:p>
        </p:txBody>
      </p:sp>
      <p:sp>
        <p:nvSpPr>
          <p:cNvPr id="5" name="Text Placeholder 4"/>
          <p:cNvSpPr>
            <a:spLocks noGrp="1"/>
          </p:cNvSpPr>
          <p:nvPr>
            <p:ph type="body" sz="quarter" idx="13"/>
          </p:nvPr>
        </p:nvSpPr>
        <p:spPr/>
        <p:txBody>
          <a:bodyPr>
            <a:normAutofit fontScale="85000" lnSpcReduction="20000"/>
          </a:bodyPr>
          <a:lstStyle/>
          <a:p>
            <a:r>
              <a:rPr lang="en-US" dirty="0">
                <a:solidFill>
                  <a:schemeClr val="tx1"/>
                </a:solidFill>
                <a:latin typeface="+mn-lt"/>
              </a:rPr>
              <a:t>Welcome!</a:t>
            </a:r>
          </a:p>
        </p:txBody>
      </p:sp>
    </p:spTree>
    <p:extLst>
      <p:ext uri="{BB962C8B-B14F-4D97-AF65-F5344CB8AC3E}">
        <p14:creationId xmlns:p14="http://schemas.microsoft.com/office/powerpoint/2010/main" val="10108432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a:solidFill>
                  <a:schemeClr val="tx1"/>
                </a:solidFill>
                <a:ea typeface="Open Sans Extrabold" panose="020B0906030804020204" pitchFamily="34" charset="0"/>
                <a:cs typeface="Open Sans Extrabold" panose="020B0906030804020204" pitchFamily="34" charset="0"/>
              </a:rPr>
              <a:t>Learning Objectives</a:t>
            </a:r>
          </a:p>
        </p:txBody>
      </p:sp>
      <p:sp>
        <p:nvSpPr>
          <p:cNvPr id="2" name="Text Placeholder 1"/>
          <p:cNvSpPr>
            <a:spLocks noGrp="1"/>
          </p:cNvSpPr>
          <p:nvPr>
            <p:ph type="body" sz="quarter" idx="11"/>
          </p:nvPr>
        </p:nvSpPr>
        <p:spPr>
          <a:xfrm>
            <a:off x="2170546" y="2265362"/>
            <a:ext cx="9615054" cy="3849111"/>
          </a:xfrm>
        </p:spPr>
        <p:txBody>
          <a:bodyPr>
            <a:noAutofit/>
          </a:bodyPr>
          <a:lstStyle/>
          <a:p>
            <a:pPr marL="342900" indent="-342900">
              <a:buFont typeface="Wingdings" panose="05000000000000000000" pitchFamily="2" charset="2"/>
              <a:buChar char="ü"/>
            </a:pPr>
            <a:r>
              <a:rPr lang="en-US" sz="1600" dirty="0">
                <a:solidFill>
                  <a:schemeClr val="tx1"/>
                </a:solidFill>
              </a:rPr>
              <a:t>Understand the tasks and responsibilities for Authorized Signers</a:t>
            </a:r>
          </a:p>
          <a:p>
            <a:pPr marL="342900" indent="-342900">
              <a:buFont typeface="Wingdings" panose="05000000000000000000" pitchFamily="2" charset="2"/>
              <a:buChar char="ü"/>
            </a:pPr>
            <a:r>
              <a:rPr lang="en-US" sz="1600" dirty="0">
                <a:solidFill>
                  <a:schemeClr val="tx1"/>
                </a:solidFill>
              </a:rPr>
              <a:t>Understand the accounts that student orgs have and the purposes and restrictions for each type</a:t>
            </a:r>
          </a:p>
          <a:p>
            <a:pPr marL="342900" indent="-342900">
              <a:buFont typeface="Wingdings" panose="05000000000000000000" pitchFamily="2" charset="2"/>
              <a:buChar char="ü"/>
            </a:pPr>
            <a:r>
              <a:rPr lang="en-US" sz="1600" dirty="0">
                <a:solidFill>
                  <a:schemeClr val="tx1"/>
                </a:solidFill>
              </a:rPr>
              <a:t>Learn how Student Activities Fee funds go into student org accounts</a:t>
            </a:r>
          </a:p>
          <a:p>
            <a:pPr marL="342900" indent="-342900">
              <a:buFont typeface="Wingdings" panose="05000000000000000000" pitchFamily="2" charset="2"/>
              <a:buChar char="ü"/>
            </a:pPr>
            <a:r>
              <a:rPr lang="en-US" sz="1600" dirty="0">
                <a:solidFill>
                  <a:schemeClr val="tx1"/>
                </a:solidFill>
              </a:rPr>
              <a:t>Understand the SLICE Resources and Services available to assist with org financial management</a:t>
            </a:r>
          </a:p>
          <a:p>
            <a:pPr marL="342900" indent="-342900">
              <a:buFont typeface="Wingdings" panose="05000000000000000000" pitchFamily="2" charset="2"/>
              <a:buChar char="ü"/>
            </a:pPr>
            <a:r>
              <a:rPr lang="en-US" sz="1600" dirty="0">
                <a:solidFill>
                  <a:schemeClr val="tx1"/>
                </a:solidFill>
              </a:rPr>
              <a:t>Learn how to review the Bridge for budgets and transactions</a:t>
            </a:r>
          </a:p>
          <a:p>
            <a:pPr marL="342900" indent="-342900">
              <a:buFont typeface="Wingdings" panose="05000000000000000000" pitchFamily="2" charset="2"/>
              <a:buChar char="ü"/>
            </a:pPr>
            <a:r>
              <a:rPr lang="en-US" sz="1600" dirty="0">
                <a:solidFill>
                  <a:schemeClr val="tx1"/>
                </a:solidFill>
              </a:rPr>
              <a:t>Understand how to use Excel or another method for keeping track of expenses</a:t>
            </a:r>
          </a:p>
          <a:p>
            <a:pPr marL="342900" indent="-342900">
              <a:buFont typeface="Wingdings" panose="05000000000000000000" pitchFamily="2" charset="2"/>
              <a:buChar char="ü"/>
            </a:pPr>
            <a:r>
              <a:rPr lang="en-US" sz="1600" dirty="0">
                <a:solidFill>
                  <a:schemeClr val="tx1"/>
                </a:solidFill>
              </a:rPr>
              <a:t>Learn how to contact SLICE’s Finance Team for assistance and how to make a Financial Wellness appointment</a:t>
            </a:r>
          </a:p>
          <a:p>
            <a:endParaRPr lang="en-US" sz="1600" dirty="0">
              <a:solidFill>
                <a:schemeClr val="tx1"/>
              </a:solidFill>
            </a:endParaRPr>
          </a:p>
          <a:p>
            <a:endParaRPr lang="en-US" sz="1600" dirty="0"/>
          </a:p>
        </p:txBody>
      </p:sp>
    </p:spTree>
    <p:extLst>
      <p:ext uri="{BB962C8B-B14F-4D97-AF65-F5344CB8AC3E}">
        <p14:creationId xmlns:p14="http://schemas.microsoft.com/office/powerpoint/2010/main" val="21971696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1"/>
                </a:solidFill>
              </a:rPr>
              <a:t>SLICE Office</a:t>
            </a:r>
          </a:p>
        </p:txBody>
      </p:sp>
      <p:sp>
        <p:nvSpPr>
          <p:cNvPr id="3" name="Text Placeholder 2"/>
          <p:cNvSpPr>
            <a:spLocks noGrp="1"/>
          </p:cNvSpPr>
          <p:nvPr>
            <p:ph type="body" sz="quarter" idx="11"/>
          </p:nvPr>
        </p:nvSpPr>
        <p:spPr>
          <a:xfrm>
            <a:off x="2384426" y="2096654"/>
            <a:ext cx="9318048" cy="3906982"/>
          </a:xfrm>
        </p:spPr>
        <p:txBody>
          <a:bodyPr>
            <a:normAutofit fontScale="55000" lnSpcReduction="20000"/>
          </a:bodyPr>
          <a:lstStyle/>
          <a:p>
            <a:pPr marL="457200" indent="-457200">
              <a:buFont typeface="Wingdings" panose="05000000000000000000" pitchFamily="2" charset="2"/>
              <a:buChar char="ü"/>
            </a:pPr>
            <a:r>
              <a:rPr lang="en-US" dirty="0">
                <a:solidFill>
                  <a:schemeClr val="tx1"/>
                </a:solidFill>
              </a:rPr>
              <a:t>SLICE stands for the Office of Student Leadership, Involvement and Civic Engagement.</a:t>
            </a:r>
          </a:p>
          <a:p>
            <a:pPr marL="457200" indent="-457200">
              <a:buFont typeface="Wingdings" panose="05000000000000000000" pitchFamily="2" charset="2"/>
              <a:buChar char="ü"/>
            </a:pPr>
            <a:r>
              <a:rPr lang="en-US" dirty="0">
                <a:solidFill>
                  <a:schemeClr val="tx1"/>
                </a:solidFill>
              </a:rPr>
              <a:t>The SLICE Office is here to help with all aspects of student org management. </a:t>
            </a:r>
          </a:p>
          <a:p>
            <a:pPr marL="457200" indent="-457200">
              <a:buFont typeface="Wingdings" panose="05000000000000000000" pitchFamily="2" charset="2"/>
              <a:buChar char="ü"/>
            </a:pPr>
            <a:r>
              <a:rPr lang="en-US" dirty="0">
                <a:solidFill>
                  <a:schemeClr val="tx1"/>
                </a:solidFill>
              </a:rPr>
              <a:t>Within SLICE, there are finance staff members who specialize in helping orgs manage their money.</a:t>
            </a:r>
          </a:p>
          <a:p>
            <a:pPr marL="457200" indent="-457200">
              <a:buFont typeface="Wingdings" panose="05000000000000000000" pitchFamily="2" charset="2"/>
              <a:buChar char="ü"/>
            </a:pPr>
            <a:r>
              <a:rPr lang="en-US" dirty="0">
                <a:solidFill>
                  <a:schemeClr val="tx1"/>
                </a:solidFill>
              </a:rPr>
              <a:t>SLICE hours are Monday-Friday 8:30 am-6 pm</a:t>
            </a:r>
          </a:p>
          <a:p>
            <a:pPr marL="457200" indent="-457200">
              <a:buFont typeface="Wingdings" panose="05000000000000000000" pitchFamily="2" charset="2"/>
              <a:buChar char="ü"/>
            </a:pPr>
            <a:r>
              <a:rPr lang="en-US" dirty="0">
                <a:solidFill>
                  <a:schemeClr val="tx1"/>
                </a:solidFill>
              </a:rPr>
              <a:t>SLICE website: </a:t>
            </a:r>
            <a:r>
              <a:rPr lang="en-US" dirty="0">
                <a:solidFill>
                  <a:schemeClr val="tx1"/>
                </a:solidFill>
                <a:hlinkClick r:id="rId2"/>
              </a:rPr>
              <a:t>www.cmu.edu/slice</a:t>
            </a:r>
            <a:endParaRPr lang="en-US" dirty="0">
              <a:solidFill>
                <a:schemeClr val="tx1"/>
              </a:solidFill>
            </a:endParaRPr>
          </a:p>
          <a:p>
            <a:pPr marL="457200" indent="-457200">
              <a:buFont typeface="Wingdings" panose="05000000000000000000" pitchFamily="2" charset="2"/>
              <a:buChar char="ü"/>
            </a:pPr>
            <a:r>
              <a:rPr lang="en-US" dirty="0">
                <a:solidFill>
                  <a:schemeClr val="tx1"/>
                </a:solidFill>
              </a:rPr>
              <a:t>SLICE Office is located in the </a:t>
            </a:r>
            <a:r>
              <a:rPr lang="en-US" dirty="0" err="1">
                <a:solidFill>
                  <a:schemeClr val="tx1"/>
                </a:solidFill>
              </a:rPr>
              <a:t>Cohon</a:t>
            </a:r>
            <a:r>
              <a:rPr lang="en-US" dirty="0">
                <a:solidFill>
                  <a:schemeClr val="tx1"/>
                </a:solidFill>
              </a:rPr>
              <a:t> University Center</a:t>
            </a:r>
          </a:p>
          <a:p>
            <a:pPr marL="1143000" lvl="1" indent="-457200">
              <a:buFont typeface="Wingdings" panose="05000000000000000000" pitchFamily="2" charset="2"/>
              <a:buChar char="ü"/>
            </a:pPr>
            <a:r>
              <a:rPr lang="en-US" sz="2700" dirty="0"/>
              <a:t>Two offices, one on the first floor of CUC and one on the lower level </a:t>
            </a:r>
          </a:p>
          <a:p>
            <a:pPr marL="1143000" lvl="1" indent="-457200">
              <a:buFont typeface="Wingdings" panose="05000000000000000000" pitchFamily="2" charset="2"/>
              <a:buChar char="ü"/>
            </a:pPr>
            <a:r>
              <a:rPr lang="en-US" sz="2700" dirty="0"/>
              <a:t>Fully open for FY22!</a:t>
            </a:r>
          </a:p>
          <a:p>
            <a:endParaRPr lang="en-US" dirty="0">
              <a:solidFill>
                <a:schemeClr val="tx1"/>
              </a:solidFill>
            </a:endParaRPr>
          </a:p>
          <a:p>
            <a:pPr marL="457200" indent="-457200">
              <a:buFont typeface="Wingdings" panose="05000000000000000000" pitchFamily="2" charset="2"/>
              <a:buChar char="ü"/>
            </a:pPr>
            <a:r>
              <a:rPr lang="en-US" dirty="0">
                <a:solidFill>
                  <a:schemeClr val="tx1"/>
                </a:solidFill>
              </a:rPr>
              <a:t>Main Office Phone Number: 412-268-8704</a:t>
            </a:r>
          </a:p>
        </p:txBody>
      </p:sp>
    </p:spTree>
    <p:extLst>
      <p:ext uri="{BB962C8B-B14F-4D97-AF65-F5344CB8AC3E}">
        <p14:creationId xmlns:p14="http://schemas.microsoft.com/office/powerpoint/2010/main" val="340598348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1"/>
                </a:solidFill>
                <a:ea typeface="Open Sans Extrabold" panose="020B0906030804020204" pitchFamily="34" charset="0"/>
                <a:cs typeface="Open Sans Extrabold" panose="020B0906030804020204" pitchFamily="34" charset="0"/>
              </a:rPr>
              <a:t>Review of Key Terms</a:t>
            </a:r>
          </a:p>
        </p:txBody>
      </p:sp>
      <p:sp>
        <p:nvSpPr>
          <p:cNvPr id="3" name="Text Placeholder 2"/>
          <p:cNvSpPr>
            <a:spLocks noGrp="1"/>
          </p:cNvSpPr>
          <p:nvPr>
            <p:ph type="body" sz="quarter" idx="11"/>
          </p:nvPr>
        </p:nvSpPr>
        <p:spPr>
          <a:xfrm>
            <a:off x="2346325" y="2295525"/>
            <a:ext cx="9155113" cy="2933699"/>
          </a:xfrm>
        </p:spPr>
        <p:txBody>
          <a:bodyPr/>
          <a:lstStyle/>
          <a:p>
            <a:pPr marL="457200" indent="-457200">
              <a:buFont typeface="Wingdings" panose="05000000000000000000" pitchFamily="2" charset="2"/>
              <a:buChar char="ü"/>
            </a:pPr>
            <a:r>
              <a:rPr lang="en-US" dirty="0">
                <a:solidFill>
                  <a:schemeClr val="tx1"/>
                </a:solidFill>
              </a:rPr>
              <a:t>SBVPF – Student Body Vice President of Finance</a:t>
            </a:r>
          </a:p>
          <a:p>
            <a:pPr marL="457200" indent="-457200">
              <a:buFont typeface="Wingdings" panose="05000000000000000000" pitchFamily="2" charset="2"/>
              <a:buChar char="ü"/>
            </a:pPr>
            <a:r>
              <a:rPr lang="en-US" dirty="0">
                <a:solidFill>
                  <a:schemeClr val="tx1"/>
                </a:solidFill>
              </a:rPr>
              <a:t>JFC – Joint Funding Committee</a:t>
            </a:r>
          </a:p>
          <a:p>
            <a:pPr marL="457200" indent="-457200">
              <a:buFont typeface="Wingdings" panose="05000000000000000000" pitchFamily="2" charset="2"/>
              <a:buChar char="ü"/>
            </a:pPr>
            <a:r>
              <a:rPr lang="en-US" dirty="0">
                <a:solidFill>
                  <a:schemeClr val="tx1"/>
                </a:solidFill>
              </a:rPr>
              <a:t>The Bridge – Hub for all student and Greek organizations (</a:t>
            </a:r>
            <a:r>
              <a:rPr lang="en-US" dirty="0">
                <a:solidFill>
                  <a:schemeClr val="tx1"/>
                </a:solidFill>
                <a:hlinkClick r:id="rId3"/>
              </a:rPr>
              <a:t>https://thebridge.cmu.edu/</a:t>
            </a:r>
            <a:r>
              <a:rPr lang="en-US" dirty="0">
                <a:solidFill>
                  <a:schemeClr val="tx1"/>
                </a:solidFill>
              </a:rPr>
              <a:t>)</a:t>
            </a:r>
          </a:p>
        </p:txBody>
      </p:sp>
    </p:spTree>
    <p:extLst>
      <p:ext uri="{BB962C8B-B14F-4D97-AF65-F5344CB8AC3E}">
        <p14:creationId xmlns:p14="http://schemas.microsoft.com/office/powerpoint/2010/main" val="32133871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84425" y="1157288"/>
            <a:ext cx="7145338" cy="646112"/>
          </a:xfrm>
        </p:spPr>
        <p:txBody>
          <a:bodyPr>
            <a:normAutofit/>
          </a:bodyPr>
          <a:lstStyle/>
          <a:p>
            <a:r>
              <a:rPr lang="en-US" dirty="0">
                <a:solidFill>
                  <a:schemeClr val="tx1"/>
                </a:solidFill>
                <a:ea typeface="Open Sans Extrabold" panose="020B0906030804020204" pitchFamily="34" charset="0"/>
                <a:cs typeface="Open Sans Extrabold" panose="020B0906030804020204" pitchFamily="34" charset="0"/>
              </a:rPr>
              <a:t>Tasks for Authorized Signers</a:t>
            </a:r>
          </a:p>
        </p:txBody>
      </p:sp>
      <p:sp>
        <p:nvSpPr>
          <p:cNvPr id="3" name="Text Placeholder 2"/>
          <p:cNvSpPr>
            <a:spLocks noGrp="1"/>
          </p:cNvSpPr>
          <p:nvPr>
            <p:ph type="body" sz="quarter" idx="11"/>
          </p:nvPr>
        </p:nvSpPr>
        <p:spPr>
          <a:xfrm>
            <a:off x="2346325" y="2252658"/>
            <a:ext cx="8897938" cy="3305180"/>
          </a:xfrm>
        </p:spPr>
        <p:txBody>
          <a:bodyPr>
            <a:normAutofit fontScale="62500" lnSpcReduction="20000"/>
          </a:bodyPr>
          <a:lstStyle/>
          <a:p>
            <a:pPr marL="342900" indent="-342900">
              <a:buFont typeface="Wingdings" panose="05000000000000000000" pitchFamily="2" charset="2"/>
              <a:buChar char="ü"/>
            </a:pPr>
            <a:r>
              <a:rPr lang="en-US" dirty="0">
                <a:solidFill>
                  <a:schemeClr val="tx1"/>
                </a:solidFill>
              </a:rPr>
              <a:t>Authorize all financial transactions</a:t>
            </a:r>
          </a:p>
          <a:p>
            <a:pPr marL="342900" indent="-342900">
              <a:buFont typeface="Wingdings" panose="05000000000000000000" pitchFamily="2" charset="2"/>
              <a:buChar char="ü"/>
            </a:pPr>
            <a:r>
              <a:rPr lang="en-US" dirty="0">
                <a:solidFill>
                  <a:schemeClr val="tx1"/>
                </a:solidFill>
              </a:rPr>
              <a:t>Primary contact with SBVPF/JFC and SLICE</a:t>
            </a:r>
          </a:p>
          <a:p>
            <a:pPr marL="342900" indent="-342900">
              <a:buFont typeface="Wingdings" panose="05000000000000000000" pitchFamily="2" charset="2"/>
              <a:buChar char="ü"/>
            </a:pPr>
            <a:r>
              <a:rPr lang="en-US" dirty="0">
                <a:solidFill>
                  <a:schemeClr val="tx1"/>
                </a:solidFill>
              </a:rPr>
              <a:t>Adhere to SLICE and CMU policies and procedures</a:t>
            </a:r>
          </a:p>
          <a:p>
            <a:pPr marL="342900" indent="-342900">
              <a:buFont typeface="Wingdings" panose="05000000000000000000" pitchFamily="2" charset="2"/>
              <a:buChar char="ü"/>
            </a:pPr>
            <a:r>
              <a:rPr lang="en-US" dirty="0">
                <a:solidFill>
                  <a:schemeClr val="tx1"/>
                </a:solidFill>
              </a:rPr>
              <a:t>If applicable, adhere to JFC budget timelines</a:t>
            </a:r>
          </a:p>
          <a:p>
            <a:pPr marL="342900" indent="-342900">
              <a:buFont typeface="Wingdings" panose="05000000000000000000" pitchFamily="2" charset="2"/>
              <a:buChar char="ü"/>
            </a:pPr>
            <a:r>
              <a:rPr lang="en-US" dirty="0">
                <a:solidFill>
                  <a:schemeClr val="tx1"/>
                </a:solidFill>
              </a:rPr>
              <a:t>Maintain financial records</a:t>
            </a:r>
          </a:p>
          <a:p>
            <a:pPr marL="342900" indent="-342900">
              <a:buFont typeface="Wingdings" panose="05000000000000000000" pitchFamily="2" charset="2"/>
              <a:buChar char="ü"/>
            </a:pPr>
            <a:r>
              <a:rPr lang="en-US" dirty="0">
                <a:solidFill>
                  <a:schemeClr val="tx1"/>
                </a:solidFill>
              </a:rPr>
              <a:t>Regularly review org finances on The Bridge</a:t>
            </a:r>
          </a:p>
          <a:p>
            <a:pPr marL="342900" indent="-342900">
              <a:buFont typeface="Wingdings" panose="05000000000000000000" pitchFamily="2" charset="2"/>
              <a:buChar char="ü"/>
            </a:pPr>
            <a:r>
              <a:rPr lang="en-US" dirty="0">
                <a:solidFill>
                  <a:schemeClr val="tx1"/>
                </a:solidFill>
              </a:rPr>
              <a:t>Transition the next Authorized Signer</a:t>
            </a:r>
          </a:p>
        </p:txBody>
      </p:sp>
      <p:sp>
        <p:nvSpPr>
          <p:cNvPr id="4" name="Oval Callout 3"/>
          <p:cNvSpPr/>
          <p:nvPr/>
        </p:nvSpPr>
        <p:spPr>
          <a:xfrm>
            <a:off x="7846540" y="2063578"/>
            <a:ext cx="4201297" cy="281734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When making decisions for your org, it is important to ask yourself “Is this a good use of our money?” The basis of your role is to make sure that your organization is doing the right thing with your money.</a:t>
            </a:r>
            <a:endParaRPr lang="en-US" b="1" dirty="0"/>
          </a:p>
        </p:txBody>
      </p:sp>
    </p:spTree>
    <p:extLst>
      <p:ext uri="{BB962C8B-B14F-4D97-AF65-F5344CB8AC3E}">
        <p14:creationId xmlns:p14="http://schemas.microsoft.com/office/powerpoint/2010/main" val="5368276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1"/>
                </a:solidFill>
                <a:ea typeface="Open Sans Extrabold" panose="020B0906030804020204" pitchFamily="34" charset="0"/>
                <a:cs typeface="Open Sans Extrabold" panose="020B0906030804020204" pitchFamily="34" charset="0"/>
              </a:rPr>
              <a:t>Cash Flow</a:t>
            </a:r>
          </a:p>
        </p:txBody>
      </p:sp>
      <p:sp>
        <p:nvSpPr>
          <p:cNvPr id="14" name="Oval 13"/>
          <p:cNvSpPr/>
          <p:nvPr/>
        </p:nvSpPr>
        <p:spPr>
          <a:xfrm>
            <a:off x="7545473" y="2239930"/>
            <a:ext cx="4205093" cy="3592172"/>
          </a:xfrm>
          <a:prstGeom prst="ellipse">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ea typeface="Open Sans" panose="020B0606030504020204" pitchFamily="34" charset="0"/>
                <a:cs typeface="Open Sans" panose="020B0606030504020204" pitchFamily="34" charset="0"/>
                <a:sym typeface="Calibri"/>
              </a:rPr>
              <a:t>Student </a:t>
            </a:r>
          </a:p>
          <a:p>
            <a:pPr marL="0" marR="0" indent="0" algn="ctr" defTabSz="914400" rtl="0" fontAlgn="auto" latinLnBrk="0" hangingPunct="0">
              <a:lnSpc>
                <a:spcPct val="100000"/>
              </a:lnSpc>
              <a:spcBef>
                <a:spcPts val="0"/>
              </a:spcBef>
              <a:spcAft>
                <a:spcPts val="0"/>
              </a:spcAft>
              <a:buClrTx/>
              <a:buSzTx/>
              <a:buFontTx/>
              <a:buNone/>
              <a:tabLst/>
            </a:pPr>
            <a:r>
              <a:rPr lang="en-US" sz="2000" b="1" dirty="0">
                <a:solidFill>
                  <a:srgbClr val="000000"/>
                </a:solidFill>
                <a:ea typeface="Open Sans" panose="020B0606030504020204" pitchFamily="34" charset="0"/>
                <a:cs typeface="Open Sans" panose="020B0606030504020204" pitchFamily="34" charset="0"/>
                <a:sym typeface="Calibri"/>
              </a:rPr>
              <a:t>o</a:t>
            </a:r>
            <a:r>
              <a:rPr kumimoji="0" lang="en-US" sz="2000" b="1" i="0" u="none" strike="noStrike" cap="none" spc="0" normalizeH="0" baseline="0" dirty="0">
                <a:ln>
                  <a:noFill/>
                </a:ln>
                <a:solidFill>
                  <a:srgbClr val="000000"/>
                </a:solidFill>
                <a:effectLst/>
                <a:uFillTx/>
                <a:ea typeface="Open Sans" panose="020B0606030504020204" pitchFamily="34" charset="0"/>
                <a:cs typeface="Open Sans" panose="020B0606030504020204" pitchFamily="34" charset="0"/>
                <a:sym typeface="Calibri"/>
              </a:rPr>
              <a:t>rganizations</a:t>
            </a:r>
            <a:endParaRPr lang="en-US" sz="2000" b="1" dirty="0">
              <a:ea typeface="Open Sans" panose="020B0606030504020204" pitchFamily="34" charset="0"/>
              <a:cs typeface="Open Sans" panose="020B0606030504020204" pitchFamily="34" charset="0"/>
            </a:endParaRPr>
          </a:p>
          <a:p>
            <a:pPr marL="0" marR="0" indent="0" algn="ctr" defTabSz="914400" rtl="0" fontAlgn="auto" latinLnBrk="0" hangingPunct="0">
              <a:lnSpc>
                <a:spcPct val="100000"/>
              </a:lnSpc>
              <a:spcBef>
                <a:spcPts val="0"/>
              </a:spcBef>
              <a:spcAft>
                <a:spcPts val="0"/>
              </a:spcAft>
              <a:buClrTx/>
              <a:buSzTx/>
              <a:buFontTx/>
              <a:buNone/>
              <a:tabLst/>
            </a:pPr>
            <a:r>
              <a:rPr lang="en-US" sz="2000" dirty="0">
                <a:solidFill>
                  <a:srgbClr val="000000"/>
                </a:solidFill>
                <a:ea typeface="Open Sans" panose="020B0606030504020204" pitchFamily="34" charset="0"/>
                <a:cs typeface="Open Sans" panose="020B0606030504020204" pitchFamily="34" charset="0"/>
                <a:sym typeface="Calibri"/>
              </a:rPr>
              <a:t>a</a:t>
            </a:r>
            <a:r>
              <a:rPr kumimoji="0" lang="en-US" sz="2000" i="0" u="none" strike="noStrike" cap="none" spc="0" normalizeH="0" baseline="0" dirty="0">
                <a:ln>
                  <a:noFill/>
                </a:ln>
                <a:solidFill>
                  <a:srgbClr val="000000"/>
                </a:solidFill>
                <a:effectLst/>
                <a:uFillTx/>
                <a:ea typeface="Open Sans" panose="020B0606030504020204" pitchFamily="34" charset="0"/>
                <a:cs typeface="Open Sans" panose="020B0606030504020204" pitchFamily="34" charset="0"/>
                <a:sym typeface="Calibri"/>
              </a:rPr>
              <a:t>uthorize purchases to fulfill</a:t>
            </a:r>
            <a:r>
              <a:rPr kumimoji="0" lang="en-US" sz="2000" i="0" u="none" strike="noStrike" cap="none" spc="0" normalizeH="0" dirty="0">
                <a:ln>
                  <a:noFill/>
                </a:ln>
                <a:solidFill>
                  <a:srgbClr val="000000"/>
                </a:solidFill>
                <a:effectLst/>
                <a:uFillTx/>
                <a:ea typeface="Open Sans" panose="020B0606030504020204" pitchFamily="34" charset="0"/>
                <a:cs typeface="Open Sans" panose="020B0606030504020204" pitchFamily="34" charset="0"/>
                <a:sym typeface="Calibri"/>
              </a:rPr>
              <a:t> your org mission. </a:t>
            </a:r>
            <a:r>
              <a:rPr lang="en-US" sz="2000" dirty="0">
                <a:solidFill>
                  <a:srgbClr val="000000"/>
                </a:solidFill>
                <a:ea typeface="Open Sans" panose="020B0606030504020204" pitchFamily="34" charset="0"/>
                <a:cs typeface="Open Sans" panose="020B0606030504020204" pitchFamily="34" charset="0"/>
              </a:rPr>
              <a:t>  It is </a:t>
            </a:r>
            <a:r>
              <a:rPr lang="en-US" sz="2000" b="1" dirty="0">
                <a:solidFill>
                  <a:srgbClr val="000000"/>
                </a:solidFill>
                <a:ea typeface="Open Sans" panose="020B0606030504020204" pitchFamily="34" charset="0"/>
                <a:cs typeface="Open Sans" panose="020B0606030504020204" pitchFamily="34" charset="0"/>
              </a:rPr>
              <a:t>very import </a:t>
            </a:r>
            <a:r>
              <a:rPr lang="en-US" sz="2000" dirty="0">
                <a:solidFill>
                  <a:srgbClr val="000000"/>
                </a:solidFill>
                <a:ea typeface="Open Sans" panose="020B0606030504020204" pitchFamily="34" charset="0"/>
                <a:cs typeface="Open Sans" panose="020B0606030504020204" pitchFamily="34" charset="0"/>
              </a:rPr>
              <a:t>to make ethical decisions about how you are spending student activities fee money</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kumimoji="0" lang="en-US" sz="1500" i="0" u="none" strike="noStrike" cap="none" spc="0" normalizeH="0" baseline="0" dirty="0">
              <a:ln>
                <a:noFill/>
              </a:ln>
              <a:solidFill>
                <a:srgbClr val="000000"/>
              </a:solidFill>
              <a:effectLst/>
              <a:uFillTx/>
              <a:sym typeface="Calibri"/>
            </a:endParaRPr>
          </a:p>
        </p:txBody>
      </p:sp>
      <p:grpSp>
        <p:nvGrpSpPr>
          <p:cNvPr id="17" name="Google Shape;112;p5"/>
          <p:cNvGrpSpPr/>
          <p:nvPr/>
        </p:nvGrpSpPr>
        <p:grpSpPr>
          <a:xfrm>
            <a:off x="2384425" y="2272193"/>
            <a:ext cx="5161048" cy="3527647"/>
            <a:chOff x="1" y="1372847"/>
            <a:chExt cx="5161048" cy="3527647"/>
          </a:xfrm>
        </p:grpSpPr>
        <p:sp>
          <p:nvSpPr>
            <p:cNvPr id="18" name="Google Shape;113;p5"/>
            <p:cNvSpPr/>
            <p:nvPr/>
          </p:nvSpPr>
          <p:spPr>
            <a:xfrm>
              <a:off x="1" y="1372847"/>
              <a:ext cx="5161048" cy="3527647"/>
            </a:xfrm>
            <a:prstGeom prst="rightArrow">
              <a:avLst>
                <a:gd name="adj1" fmla="val 50000"/>
                <a:gd name="adj2" fmla="val 50000"/>
              </a:avLst>
            </a:pr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4;p5"/>
            <p:cNvSpPr/>
            <p:nvPr/>
          </p:nvSpPr>
          <p:spPr>
            <a:xfrm>
              <a:off x="105448" y="2512582"/>
              <a:ext cx="1153833" cy="1452777"/>
            </a:xfrm>
            <a:custGeom>
              <a:avLst/>
              <a:gdLst/>
              <a:ahLst/>
              <a:cxnLst/>
              <a:rect l="l" t="t" r="r" b="b"/>
              <a:pathLst>
                <a:path w="1153833" h="1452777" extrusionOk="0">
                  <a:moveTo>
                    <a:pt x="0" y="192309"/>
                  </a:moveTo>
                  <a:cubicBezTo>
                    <a:pt x="0" y="86100"/>
                    <a:pt x="86100" y="0"/>
                    <a:pt x="192309" y="0"/>
                  </a:cubicBezTo>
                  <a:lnTo>
                    <a:pt x="961524" y="0"/>
                  </a:lnTo>
                  <a:cubicBezTo>
                    <a:pt x="1067733" y="0"/>
                    <a:pt x="1153833" y="86100"/>
                    <a:pt x="1153833" y="192309"/>
                  </a:cubicBezTo>
                  <a:lnTo>
                    <a:pt x="1153833" y="1260468"/>
                  </a:lnTo>
                  <a:cubicBezTo>
                    <a:pt x="1153833" y="1366677"/>
                    <a:pt x="1067733" y="1452777"/>
                    <a:pt x="961524" y="1452777"/>
                  </a:cubicBezTo>
                  <a:lnTo>
                    <a:pt x="192309" y="1452777"/>
                  </a:lnTo>
                  <a:cubicBezTo>
                    <a:pt x="86100" y="1452777"/>
                    <a:pt x="0" y="1366677"/>
                    <a:pt x="0" y="1260468"/>
                  </a:cubicBezTo>
                  <a:lnTo>
                    <a:pt x="0" y="192309"/>
                  </a:lnTo>
                  <a:close/>
                </a:path>
              </a:pathLst>
            </a:custGeom>
            <a:solidFill>
              <a:schemeClr val="lt1"/>
            </a:solidFill>
            <a:ln w="15875" cap="flat" cmpd="sng">
              <a:solidFill>
                <a:srgbClr val="FFFFFF"/>
              </a:solidFill>
              <a:prstDash val="solid"/>
              <a:round/>
              <a:headEnd type="none" w="sm" len="sm"/>
              <a:tailEnd type="none" w="sm" len="sm"/>
            </a:ln>
          </p:spPr>
          <p:txBody>
            <a:bodyPr spcFirstLastPara="1" wrap="square" lIns="121075" tIns="121075" rIns="121075" bIns="121075" anchor="ctr" anchorCtr="0">
              <a:noAutofit/>
            </a:bodyPr>
            <a:lstStyle/>
            <a:p>
              <a:pPr marL="0" marR="0" lvl="0" indent="0" algn="ctr" rtl="0">
                <a:lnSpc>
                  <a:spcPct val="90000"/>
                </a:lnSpc>
                <a:spcBef>
                  <a:spcPts val="0"/>
                </a:spcBef>
                <a:spcAft>
                  <a:spcPts val="0"/>
                </a:spcAft>
                <a:buClr>
                  <a:schemeClr val="dk1"/>
                </a:buClr>
                <a:buSzPts val="1600"/>
                <a:buFont typeface="Lato"/>
                <a:buNone/>
              </a:pPr>
              <a:r>
                <a:rPr lang="en-US" sz="1500" b="1" i="0" u="none" strike="noStrike" cap="none"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sym typeface="Lato"/>
                </a:rPr>
                <a:t>Student Activities Fee</a:t>
              </a:r>
              <a:endParaRPr sz="1500" b="0" i="0" u="none" strike="noStrike" cap="none"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p:txBody>
        </p:sp>
        <p:sp>
          <p:nvSpPr>
            <p:cNvPr id="20" name="Google Shape;115;p5"/>
            <p:cNvSpPr/>
            <p:nvPr/>
          </p:nvSpPr>
          <p:spPr>
            <a:xfrm>
              <a:off x="1319372" y="2522838"/>
              <a:ext cx="1153833" cy="1452777"/>
            </a:xfrm>
            <a:custGeom>
              <a:avLst/>
              <a:gdLst/>
              <a:ahLst/>
              <a:cxnLst/>
              <a:rect l="l" t="t" r="r" b="b"/>
              <a:pathLst>
                <a:path w="1153833" h="1452777" extrusionOk="0">
                  <a:moveTo>
                    <a:pt x="0" y="192309"/>
                  </a:moveTo>
                  <a:cubicBezTo>
                    <a:pt x="0" y="86100"/>
                    <a:pt x="86100" y="0"/>
                    <a:pt x="192309" y="0"/>
                  </a:cubicBezTo>
                  <a:lnTo>
                    <a:pt x="961524" y="0"/>
                  </a:lnTo>
                  <a:cubicBezTo>
                    <a:pt x="1067733" y="0"/>
                    <a:pt x="1153833" y="86100"/>
                    <a:pt x="1153833" y="192309"/>
                  </a:cubicBezTo>
                  <a:lnTo>
                    <a:pt x="1153833" y="1260468"/>
                  </a:lnTo>
                  <a:cubicBezTo>
                    <a:pt x="1153833" y="1366677"/>
                    <a:pt x="1067733" y="1452777"/>
                    <a:pt x="961524" y="1452777"/>
                  </a:cubicBezTo>
                  <a:lnTo>
                    <a:pt x="192309" y="1452777"/>
                  </a:lnTo>
                  <a:cubicBezTo>
                    <a:pt x="86100" y="1452777"/>
                    <a:pt x="0" y="1366677"/>
                    <a:pt x="0" y="1260468"/>
                  </a:cubicBezTo>
                  <a:lnTo>
                    <a:pt x="0" y="192309"/>
                  </a:lnTo>
                  <a:close/>
                </a:path>
              </a:pathLst>
            </a:custGeom>
            <a:solidFill>
              <a:srgbClr val="94DCB8"/>
            </a:solidFill>
            <a:ln w="15875" cap="flat" cmpd="sng">
              <a:solidFill>
                <a:srgbClr val="FFFFFF"/>
              </a:solidFill>
              <a:prstDash val="solid"/>
              <a:round/>
              <a:headEnd type="none" w="sm" len="sm"/>
              <a:tailEnd type="none" w="sm" len="sm"/>
            </a:ln>
          </p:spPr>
          <p:txBody>
            <a:bodyPr spcFirstLastPara="1" wrap="square" lIns="121075" tIns="121075" rIns="121075" bIns="121075" anchor="ctr" anchorCtr="0">
              <a:noAutofit/>
            </a:bodyPr>
            <a:lstStyle/>
            <a:p>
              <a:pPr marL="0" marR="0" lvl="0" indent="0" algn="ctr" rtl="0">
                <a:lnSpc>
                  <a:spcPct val="90000"/>
                </a:lnSpc>
                <a:spcBef>
                  <a:spcPts val="0"/>
                </a:spcBef>
                <a:spcAft>
                  <a:spcPts val="0"/>
                </a:spcAft>
                <a:buClr>
                  <a:schemeClr val="dk1"/>
                </a:buClr>
                <a:buSzPts val="1600"/>
                <a:buFont typeface="Lato"/>
                <a:buNone/>
              </a:pPr>
              <a:r>
                <a:rPr lang="en-US" sz="1600" b="1" i="0" u="none" strike="noStrike" cap="none" dirty="0">
                  <a:solidFill>
                    <a:schemeClr val="dk1"/>
                  </a:solidFill>
                  <a:latin typeface="Lato"/>
                  <a:ea typeface="Lato"/>
                  <a:cs typeface="Lato"/>
                  <a:sym typeface="Lato"/>
                </a:rPr>
                <a:t/>
              </a:r>
              <a:br>
                <a:rPr lang="en-US" sz="1600" b="1" i="0" u="none" strike="noStrike" cap="none" dirty="0">
                  <a:solidFill>
                    <a:schemeClr val="dk1"/>
                  </a:solidFill>
                  <a:latin typeface="Lato"/>
                  <a:ea typeface="Lato"/>
                  <a:cs typeface="Lato"/>
                  <a:sym typeface="Lato"/>
                </a:rPr>
              </a:br>
              <a:r>
                <a:rPr lang="en-US" sz="1600" b="1" i="0" u="none" strike="noStrike" cap="none" dirty="0">
                  <a:solidFill>
                    <a:schemeClr val="dk1"/>
                  </a:solidFill>
                  <a:latin typeface="Lato"/>
                  <a:ea typeface="Lato"/>
                  <a:cs typeface="Lato"/>
                  <a:sym typeface="Lato"/>
                </a:rPr>
                <a:t/>
              </a:r>
              <a:br>
                <a:rPr lang="en-US" sz="1600" b="1" i="0" u="none" strike="noStrike" cap="none" dirty="0">
                  <a:solidFill>
                    <a:schemeClr val="dk1"/>
                  </a:solidFill>
                  <a:latin typeface="Lato"/>
                  <a:ea typeface="Lato"/>
                  <a:cs typeface="Lato"/>
                  <a:sym typeface="Lato"/>
                </a:rPr>
              </a:br>
              <a:endParaRPr sz="1600" b="1" i="0" u="none" strike="noStrike" cap="none" dirty="0">
                <a:solidFill>
                  <a:schemeClr val="dk1"/>
                </a:solidFill>
                <a:latin typeface="Lato"/>
                <a:ea typeface="Lato"/>
                <a:cs typeface="Lato"/>
                <a:sym typeface="Lato"/>
              </a:endParaRPr>
            </a:p>
            <a:p>
              <a:pPr marL="0" marR="0" lvl="0" indent="0" algn="ctr" rtl="0">
                <a:lnSpc>
                  <a:spcPct val="90000"/>
                </a:lnSpc>
                <a:spcBef>
                  <a:spcPts val="560"/>
                </a:spcBef>
                <a:spcAft>
                  <a:spcPts val="0"/>
                </a:spcAft>
                <a:buClr>
                  <a:schemeClr val="dk1"/>
                </a:buClr>
                <a:buSzPts val="1600"/>
                <a:buFont typeface="Lato"/>
                <a:buNone/>
              </a:pPr>
              <a:r>
                <a:rPr lang="en-US" sz="1500" b="1" i="0" u="none" strike="noStrike" cap="none" dirty="0">
                  <a:solidFill>
                    <a:schemeClr val="tx1">
                      <a:lumMod val="50000"/>
                    </a:schemeClr>
                  </a:solidFill>
                  <a:latin typeface="+mn-lt"/>
                  <a:ea typeface="Lato"/>
                  <a:cs typeface="Lato"/>
                  <a:sym typeface="Lato"/>
                </a:rPr>
                <a:t>Grads </a:t>
              </a:r>
              <a:endParaRPr sz="1500" b="1" i="0" u="none" strike="noStrike" cap="none" dirty="0">
                <a:solidFill>
                  <a:schemeClr val="tx1">
                    <a:lumMod val="50000"/>
                  </a:schemeClr>
                </a:solidFill>
                <a:latin typeface="+mn-lt"/>
                <a:ea typeface="Lato"/>
                <a:cs typeface="Lato"/>
                <a:sym typeface="Lato"/>
              </a:endParaRPr>
            </a:p>
            <a:p>
              <a:pPr marL="0" marR="0" lvl="0" indent="0" algn="ctr" rtl="0">
                <a:lnSpc>
                  <a:spcPct val="90000"/>
                </a:lnSpc>
                <a:spcBef>
                  <a:spcPts val="560"/>
                </a:spcBef>
                <a:spcAft>
                  <a:spcPts val="0"/>
                </a:spcAft>
                <a:buClr>
                  <a:schemeClr val="dk1"/>
                </a:buClr>
                <a:buSzPts val="1600"/>
                <a:buFont typeface="Lato"/>
                <a:buNone/>
              </a:pPr>
              <a:r>
                <a:rPr lang="en-US" sz="1500" b="1" i="0" u="none" strike="noStrike" cap="none" dirty="0">
                  <a:solidFill>
                    <a:schemeClr val="tx1">
                      <a:lumMod val="50000"/>
                    </a:schemeClr>
                  </a:solidFill>
                  <a:latin typeface="+mn-lt"/>
                  <a:ea typeface="Lato"/>
                  <a:cs typeface="Lato"/>
                  <a:sym typeface="Lato"/>
                </a:rPr>
                <a:t>/ GSA</a:t>
              </a:r>
              <a:endParaRPr sz="1500" dirty="0">
                <a:solidFill>
                  <a:schemeClr val="tx1">
                    <a:lumMod val="50000"/>
                  </a:schemeClr>
                </a:solidFill>
                <a:latin typeface="+mn-lt"/>
              </a:endParaRPr>
            </a:p>
            <a:p>
              <a:pPr marL="0" marR="0" lvl="0" indent="0" algn="ctr" rtl="0">
                <a:lnSpc>
                  <a:spcPct val="90000"/>
                </a:lnSpc>
                <a:spcBef>
                  <a:spcPts val="560"/>
                </a:spcBef>
                <a:spcAft>
                  <a:spcPts val="0"/>
                </a:spcAft>
                <a:buClr>
                  <a:srgbClr val="000000"/>
                </a:buClr>
                <a:buSzPts val="1400"/>
                <a:buFont typeface="Arial"/>
                <a:buNone/>
              </a:pPr>
              <a:endParaRPr sz="1400" b="0" i="0" u="none" strike="noStrike" cap="none" dirty="0">
                <a:solidFill>
                  <a:schemeClr val="dk1"/>
                </a:solidFill>
                <a:latin typeface="Lato"/>
                <a:ea typeface="Lato"/>
                <a:cs typeface="Lato"/>
                <a:sym typeface="Lato"/>
              </a:endParaRPr>
            </a:p>
            <a:p>
              <a:pPr marL="0" marR="0" lvl="0" indent="0" algn="ctr" rtl="0">
                <a:lnSpc>
                  <a:spcPct val="90000"/>
                </a:lnSpc>
                <a:spcBef>
                  <a:spcPts val="49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ctr" rtl="0">
                <a:lnSpc>
                  <a:spcPct val="90000"/>
                </a:lnSpc>
                <a:spcBef>
                  <a:spcPts val="420"/>
                </a:spcBef>
                <a:spcAft>
                  <a:spcPts val="0"/>
                </a:spcAft>
                <a:buClr>
                  <a:srgbClr val="000000"/>
                </a:buClr>
                <a:buSzPts val="1700"/>
                <a:buFont typeface="Arial"/>
                <a:buNone/>
              </a:pPr>
              <a:endParaRPr sz="1700" b="0" i="0" u="none" strike="noStrike" cap="none" dirty="0">
                <a:solidFill>
                  <a:schemeClr val="dk1"/>
                </a:solidFill>
                <a:latin typeface="Lato"/>
                <a:ea typeface="Lato"/>
                <a:cs typeface="Lato"/>
                <a:sym typeface="Lato"/>
              </a:endParaRPr>
            </a:p>
          </p:txBody>
        </p:sp>
        <p:sp>
          <p:nvSpPr>
            <p:cNvPr id="21" name="Google Shape;116;p5"/>
            <p:cNvSpPr/>
            <p:nvPr/>
          </p:nvSpPr>
          <p:spPr>
            <a:xfrm>
              <a:off x="2530897" y="2522838"/>
              <a:ext cx="1153833" cy="1452777"/>
            </a:xfrm>
            <a:custGeom>
              <a:avLst/>
              <a:gdLst/>
              <a:ahLst/>
              <a:cxnLst/>
              <a:rect l="l" t="t" r="r" b="b"/>
              <a:pathLst>
                <a:path w="1153833" h="1452777" extrusionOk="0">
                  <a:moveTo>
                    <a:pt x="0" y="192309"/>
                  </a:moveTo>
                  <a:cubicBezTo>
                    <a:pt x="0" y="86100"/>
                    <a:pt x="86100" y="0"/>
                    <a:pt x="192309" y="0"/>
                  </a:cubicBezTo>
                  <a:lnTo>
                    <a:pt x="961524" y="0"/>
                  </a:lnTo>
                  <a:cubicBezTo>
                    <a:pt x="1067733" y="0"/>
                    <a:pt x="1153833" y="86100"/>
                    <a:pt x="1153833" y="192309"/>
                  </a:cubicBezTo>
                  <a:lnTo>
                    <a:pt x="1153833" y="1260468"/>
                  </a:lnTo>
                  <a:cubicBezTo>
                    <a:pt x="1153833" y="1366677"/>
                    <a:pt x="1067733" y="1452777"/>
                    <a:pt x="961524" y="1452777"/>
                  </a:cubicBezTo>
                  <a:lnTo>
                    <a:pt x="192309" y="1452777"/>
                  </a:lnTo>
                  <a:cubicBezTo>
                    <a:pt x="86100" y="1452777"/>
                    <a:pt x="0" y="1366677"/>
                    <a:pt x="0" y="1260468"/>
                  </a:cubicBezTo>
                  <a:lnTo>
                    <a:pt x="0" y="192309"/>
                  </a:lnTo>
                  <a:close/>
                </a:path>
              </a:pathLst>
            </a:custGeom>
            <a:solidFill>
              <a:srgbClr val="339966"/>
            </a:solidFill>
            <a:ln w="15875" cap="flat" cmpd="sng">
              <a:solidFill>
                <a:srgbClr val="FFFFFF"/>
              </a:solidFill>
              <a:prstDash val="solid"/>
              <a:round/>
              <a:headEnd type="none" w="sm" len="sm"/>
              <a:tailEnd type="none" w="sm" len="sm"/>
            </a:ln>
          </p:spPr>
          <p:txBody>
            <a:bodyPr spcFirstLastPara="1" wrap="square" lIns="121075" tIns="121075" rIns="121075" bIns="1210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dirty="0">
                  <a:solidFill>
                    <a:schemeClr val="tx1">
                      <a:lumMod val="50000"/>
                    </a:schemeClr>
                  </a:solidFill>
                  <a:latin typeface="+mn-lt"/>
                  <a:ea typeface="Lato"/>
                  <a:cs typeface="Lato"/>
                  <a:sym typeface="Lato"/>
                </a:rPr>
                <a:t>Undergrads</a:t>
              </a:r>
              <a:r>
                <a:rPr lang="en-US" sz="1500" b="1" i="0" u="none" strike="noStrike" cap="none" dirty="0">
                  <a:solidFill>
                    <a:schemeClr val="tx1">
                      <a:lumMod val="50000"/>
                    </a:schemeClr>
                  </a:solidFill>
                  <a:latin typeface="+mn-lt"/>
                  <a:ea typeface="Lato"/>
                  <a:cs typeface="Lato"/>
                  <a:sym typeface="Lato"/>
                </a:rPr>
                <a:t>/ Senate</a:t>
              </a:r>
              <a:endParaRPr sz="1500" b="1" i="0" u="none" strike="noStrike" cap="none" dirty="0">
                <a:solidFill>
                  <a:schemeClr val="tx1">
                    <a:lumMod val="50000"/>
                  </a:schemeClr>
                </a:solidFill>
                <a:latin typeface="+mn-lt"/>
                <a:ea typeface="Lato"/>
                <a:cs typeface="Lato"/>
                <a:sym typeface="Lato"/>
              </a:endParaRPr>
            </a:p>
          </p:txBody>
        </p:sp>
        <p:sp>
          <p:nvSpPr>
            <p:cNvPr id="22" name="Google Shape;117;p5"/>
            <p:cNvSpPr/>
            <p:nvPr/>
          </p:nvSpPr>
          <p:spPr>
            <a:xfrm>
              <a:off x="3742423" y="2522838"/>
              <a:ext cx="1153833" cy="1452777"/>
            </a:xfrm>
            <a:custGeom>
              <a:avLst/>
              <a:gdLst/>
              <a:ahLst/>
              <a:cxnLst/>
              <a:rect l="l" t="t" r="r" b="b"/>
              <a:pathLst>
                <a:path w="1153833" h="1452777" extrusionOk="0">
                  <a:moveTo>
                    <a:pt x="0" y="192309"/>
                  </a:moveTo>
                  <a:cubicBezTo>
                    <a:pt x="0" y="86100"/>
                    <a:pt x="86100" y="0"/>
                    <a:pt x="192309" y="0"/>
                  </a:cubicBezTo>
                  <a:lnTo>
                    <a:pt x="961524" y="0"/>
                  </a:lnTo>
                  <a:cubicBezTo>
                    <a:pt x="1067733" y="0"/>
                    <a:pt x="1153833" y="86100"/>
                    <a:pt x="1153833" y="192309"/>
                  </a:cubicBezTo>
                  <a:lnTo>
                    <a:pt x="1153833" y="1260468"/>
                  </a:lnTo>
                  <a:cubicBezTo>
                    <a:pt x="1153833" y="1366677"/>
                    <a:pt x="1067733" y="1452777"/>
                    <a:pt x="961524" y="1452777"/>
                  </a:cubicBezTo>
                  <a:lnTo>
                    <a:pt x="192309" y="1452777"/>
                  </a:lnTo>
                  <a:cubicBezTo>
                    <a:pt x="86100" y="1452777"/>
                    <a:pt x="0" y="1366677"/>
                    <a:pt x="0" y="1260468"/>
                  </a:cubicBezTo>
                  <a:lnTo>
                    <a:pt x="0" y="192309"/>
                  </a:lnTo>
                  <a:close/>
                </a:path>
              </a:pathLst>
            </a:custGeom>
            <a:solidFill>
              <a:srgbClr val="0D5B4E"/>
            </a:solidFill>
            <a:ln w="15875" cap="flat" cmpd="sng">
              <a:solidFill>
                <a:srgbClr val="FFFFFF"/>
              </a:solidFill>
              <a:prstDash val="solid"/>
              <a:round/>
              <a:headEnd type="none" w="sm" len="sm"/>
              <a:tailEnd type="none" w="sm" len="sm"/>
            </a:ln>
          </p:spPr>
          <p:txBody>
            <a:bodyPr spcFirstLastPara="1" wrap="square" lIns="121075" tIns="121075" rIns="121075" bIns="121075" anchor="ctr" anchorCtr="0">
              <a:noAutofit/>
            </a:bodyPr>
            <a:lstStyle/>
            <a:p>
              <a:pPr marL="0" marR="0" lvl="0" indent="0" algn="ctr" rtl="0">
                <a:lnSpc>
                  <a:spcPct val="90000"/>
                </a:lnSpc>
                <a:spcBef>
                  <a:spcPts val="0"/>
                </a:spcBef>
                <a:spcAft>
                  <a:spcPts val="0"/>
                </a:spcAft>
                <a:buClr>
                  <a:srgbClr val="FFFFFF"/>
                </a:buClr>
                <a:buSzPts val="1700"/>
                <a:buFont typeface="Lato"/>
                <a:buNone/>
              </a:pPr>
              <a:r>
                <a:rPr lang="en-US" sz="1700" b="1" i="0" u="none" strike="noStrike" cap="none" dirty="0">
                  <a:solidFill>
                    <a:srgbClr val="FFFFFF"/>
                  </a:solidFill>
                  <a:latin typeface="+mn-lt"/>
                  <a:ea typeface="Lato"/>
                  <a:cs typeface="Lato"/>
                  <a:sym typeface="Lato"/>
                </a:rPr>
                <a:t>Joint Funding </a:t>
              </a:r>
              <a:r>
                <a:rPr lang="en-US" sz="1200" b="1" i="0" u="none" strike="noStrike" cap="none" dirty="0">
                  <a:solidFill>
                    <a:srgbClr val="FFFFFF"/>
                  </a:solidFill>
                  <a:latin typeface="+mn-lt"/>
                  <a:ea typeface="Lato"/>
                  <a:cs typeface="Lato"/>
                  <a:sym typeface="Lato"/>
                </a:rPr>
                <a:t>Committee</a:t>
              </a:r>
              <a:endParaRPr sz="1200" dirty="0">
                <a:latin typeface="+mn-lt"/>
              </a:endParaRPr>
            </a:p>
            <a:p>
              <a:pPr marL="0" marR="0" lvl="0" indent="0" algn="ctr" rtl="0">
                <a:lnSpc>
                  <a:spcPct val="90000"/>
                </a:lnSpc>
                <a:spcBef>
                  <a:spcPts val="595"/>
                </a:spcBef>
                <a:spcAft>
                  <a:spcPts val="0"/>
                </a:spcAft>
                <a:buClr>
                  <a:srgbClr val="FFFFFF"/>
                </a:buClr>
                <a:buSzPts val="900"/>
                <a:buFont typeface="Lato"/>
                <a:buNone/>
              </a:pPr>
              <a:r>
                <a:rPr lang="en-US" sz="900" b="1" i="0" u="none" strike="noStrike" cap="none" dirty="0">
                  <a:solidFill>
                    <a:srgbClr val="FFFFFF"/>
                  </a:solidFill>
                  <a:latin typeface="+mn-lt"/>
                  <a:ea typeface="Lato"/>
                  <a:cs typeface="Lato"/>
                  <a:sym typeface="Lato"/>
                </a:rPr>
                <a:t>JFC ALLOCATIONS</a:t>
              </a:r>
              <a:endParaRPr sz="900" b="1" i="0" u="none" strike="noStrike" cap="none" dirty="0">
                <a:solidFill>
                  <a:srgbClr val="FFFFFF"/>
                </a:solidFill>
                <a:latin typeface="+mn-lt"/>
                <a:ea typeface="Lato"/>
                <a:cs typeface="Lato"/>
                <a:sym typeface="Lato"/>
              </a:endParaRPr>
            </a:p>
          </p:txBody>
        </p:sp>
      </p:grpSp>
    </p:spTree>
    <p:extLst>
      <p:ext uri="{BB962C8B-B14F-4D97-AF65-F5344CB8AC3E}">
        <p14:creationId xmlns:p14="http://schemas.microsoft.com/office/powerpoint/2010/main" val="4108127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1"/>
                </a:solidFill>
              </a:rPr>
              <a:t>Oracle Strings</a:t>
            </a:r>
          </a:p>
        </p:txBody>
      </p:sp>
      <p:sp>
        <p:nvSpPr>
          <p:cNvPr id="3" name="Text Placeholder 2"/>
          <p:cNvSpPr>
            <a:spLocks noGrp="1"/>
          </p:cNvSpPr>
          <p:nvPr>
            <p:ph type="body" sz="quarter" idx="11"/>
          </p:nvPr>
        </p:nvSpPr>
        <p:spPr>
          <a:xfrm>
            <a:off x="2346325" y="3081338"/>
            <a:ext cx="9023639" cy="2737571"/>
          </a:xfrm>
        </p:spPr>
        <p:txBody>
          <a:bodyPr>
            <a:normAutofit/>
          </a:bodyPr>
          <a:lstStyle/>
          <a:p>
            <a:pPr marL="457200" indent="-457200">
              <a:buFont typeface="Wingdings" panose="05000000000000000000" pitchFamily="2" charset="2"/>
              <a:buChar char="ü"/>
            </a:pPr>
            <a:r>
              <a:rPr lang="en-US" dirty="0">
                <a:solidFill>
                  <a:schemeClr val="tx1"/>
                </a:solidFill>
              </a:rPr>
              <a:t>There is an “</a:t>
            </a:r>
            <a:r>
              <a:rPr lang="en-US" dirty="0">
                <a:solidFill>
                  <a:schemeClr val="accent1">
                    <a:lumMod val="75000"/>
                  </a:schemeClr>
                </a:solidFill>
                <a:hlinkClick r:id="rId2"/>
              </a:rPr>
              <a:t>O</a:t>
            </a:r>
            <a:r>
              <a:rPr lang="en-US" dirty="0">
                <a:solidFill>
                  <a:schemeClr val="tx1"/>
                </a:solidFill>
                <a:hlinkClick r:id="rId2"/>
              </a:rPr>
              <a:t>racle String Request form</a:t>
            </a:r>
            <a:r>
              <a:rPr lang="en-US" dirty="0">
                <a:solidFill>
                  <a:schemeClr val="tx1"/>
                </a:solidFill>
              </a:rPr>
              <a:t>” on The Bridge</a:t>
            </a:r>
          </a:p>
          <a:p>
            <a:pPr marL="457200" indent="-457200">
              <a:buFont typeface="Wingdings" panose="05000000000000000000" pitchFamily="2" charset="2"/>
              <a:buChar char="ü"/>
            </a:pPr>
            <a:r>
              <a:rPr lang="en-US" dirty="0">
                <a:solidFill>
                  <a:schemeClr val="tx1"/>
                </a:solidFill>
              </a:rPr>
              <a:t>Org account will be created </a:t>
            </a:r>
          </a:p>
          <a:p>
            <a:pPr marL="457200" indent="-457200">
              <a:buFont typeface="Wingdings" panose="05000000000000000000" pitchFamily="2" charset="2"/>
              <a:buChar char="ü"/>
            </a:pPr>
            <a:r>
              <a:rPr lang="en-US" dirty="0">
                <a:solidFill>
                  <a:schemeClr val="tx1"/>
                </a:solidFill>
              </a:rPr>
              <a:t>Gift account will be created</a:t>
            </a:r>
          </a:p>
          <a:p>
            <a:pPr marL="457200" indent="-457200">
              <a:buFont typeface="Wingdings" panose="05000000000000000000" pitchFamily="2" charset="2"/>
              <a:buChar char="ü"/>
            </a:pPr>
            <a:r>
              <a:rPr lang="en-US" dirty="0">
                <a:solidFill>
                  <a:schemeClr val="tx1"/>
                </a:solidFill>
              </a:rPr>
              <a:t>These accounts are where org transactions are processed.</a:t>
            </a:r>
          </a:p>
        </p:txBody>
      </p:sp>
      <p:sp>
        <p:nvSpPr>
          <p:cNvPr id="4" name="Text Placeholder 3"/>
          <p:cNvSpPr>
            <a:spLocks noGrp="1"/>
          </p:cNvSpPr>
          <p:nvPr>
            <p:ph type="body" sz="quarter" idx="13"/>
          </p:nvPr>
        </p:nvSpPr>
        <p:spPr/>
        <p:txBody>
          <a:bodyPr>
            <a:normAutofit fontScale="70000" lnSpcReduction="20000"/>
          </a:bodyPr>
          <a:lstStyle/>
          <a:p>
            <a:r>
              <a:rPr lang="en-US" dirty="0">
                <a:solidFill>
                  <a:schemeClr val="tx1"/>
                </a:solidFill>
                <a:latin typeface="+mn-lt"/>
              </a:rPr>
              <a:t>When orgs are new, they need to have an oracle string set up</a:t>
            </a:r>
          </a:p>
        </p:txBody>
      </p:sp>
    </p:spTree>
    <p:extLst>
      <p:ext uri="{BB962C8B-B14F-4D97-AF65-F5344CB8AC3E}">
        <p14:creationId xmlns:p14="http://schemas.microsoft.com/office/powerpoint/2010/main" val="29451174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solidFill>
                  <a:schemeClr val="tx1"/>
                </a:solidFill>
                <a:ea typeface="Open Sans Extrabold" panose="020B0906030804020204" pitchFamily="34" charset="0"/>
                <a:cs typeface="Open Sans Extrabold" panose="020B0906030804020204" pitchFamily="34" charset="0"/>
              </a:rPr>
              <a:t>Student Org Accounts</a:t>
            </a:r>
          </a:p>
        </p:txBody>
      </p:sp>
      <p:sp>
        <p:nvSpPr>
          <p:cNvPr id="5" name="Hexagon 4"/>
          <p:cNvSpPr/>
          <p:nvPr/>
        </p:nvSpPr>
        <p:spPr>
          <a:xfrm>
            <a:off x="5651500" y="3271574"/>
            <a:ext cx="1939925" cy="1579480"/>
          </a:xfrm>
          <a:prstGeom prst="hexagon">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sng"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Calibri"/>
              </a:rPr>
              <a:t>GIFT</a:t>
            </a:r>
          </a:p>
          <a:p>
            <a:pPr marL="0" marR="0" indent="0" algn="ctr" defTabSz="914400" rtl="0" fontAlgn="auto" latinLnBrk="0" hangingPunct="0">
              <a:lnSpc>
                <a:spcPct val="100000"/>
              </a:lnSpc>
              <a:spcBef>
                <a:spcPts val="0"/>
              </a:spcBef>
              <a:spcAft>
                <a:spcPts val="0"/>
              </a:spcAft>
              <a:buClrTx/>
              <a:buSzTx/>
              <a:buFontTx/>
              <a:buNone/>
              <a:tabLst/>
            </a:pPr>
            <a:endParaRPr kumimoji="0" lang="en-US" sz="18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indent="-285750"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US" sz="15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Donations</a:t>
            </a:r>
          </a:p>
          <a:p>
            <a:pPr marL="285750" marR="0" indent="-285750" defTabSz="9144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US" sz="1500" b="0" i="0" u="none" strike="noStrike" cap="none" spc="0" normalizeH="0" baseline="0" dirty="0">
                <a:ln>
                  <a:noFill/>
                </a:ln>
                <a:solidFill>
                  <a:schemeClr val="tx1"/>
                </a:solidFill>
                <a:effectLst/>
                <a:uFillTx/>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Calibri"/>
              </a:rPr>
              <a:t>Gifts</a:t>
            </a:r>
          </a:p>
        </p:txBody>
      </p:sp>
      <p:sp>
        <p:nvSpPr>
          <p:cNvPr id="6" name="Hexagon 5"/>
          <p:cNvSpPr/>
          <p:nvPr/>
        </p:nvSpPr>
        <p:spPr>
          <a:xfrm>
            <a:off x="2384425" y="2760573"/>
            <a:ext cx="2990850" cy="2601483"/>
          </a:xfrm>
          <a:prstGeom prst="hexagon">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b="1" u="sng" dirty="0">
                <a:solidFill>
                  <a:srgbClr val="000000"/>
                </a:solidFill>
                <a:latin typeface="Open Sans" panose="020B0606030504020204" pitchFamily="34" charset="0"/>
                <a:ea typeface="Open Sans" panose="020B0606030504020204" pitchFamily="34" charset="0"/>
                <a:cs typeface="Open Sans" panose="020B0606030504020204" pitchFamily="34" charset="0"/>
              </a:rPr>
              <a:t>ORG</a:t>
            </a:r>
            <a:endParaRPr kumimoji="0" lang="en-US" sz="1800" b="1" i="0" u="sng"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n-US" sz="1800" b="1" i="0" u="none"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indent="-285750"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US" sz="1500" dirty="0">
                <a:solidFill>
                  <a:srgbClr val="000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JFC Allocation</a:t>
            </a:r>
          </a:p>
          <a:p>
            <a:pPr marL="285750" marR="0" indent="-285750"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US" sz="1500" dirty="0">
                <a:solidFill>
                  <a:srgbClr val="000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Fundraisers</a:t>
            </a:r>
          </a:p>
          <a:p>
            <a:pPr marL="285750" marR="0" indent="-285750"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US" sz="1500" dirty="0">
                <a:solidFill>
                  <a:srgbClr val="000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Dues</a:t>
            </a:r>
          </a:p>
          <a:p>
            <a:pPr marL="285750" marR="0" indent="-285750"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US" sz="1500" dirty="0">
                <a:solidFill>
                  <a:srgbClr val="000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Special Allocations</a:t>
            </a:r>
          </a:p>
          <a:p>
            <a:pPr marL="285750" marR="0" indent="-285750"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US" sz="1500" dirty="0">
                <a:solidFill>
                  <a:srgbClr val="000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Departmental funding</a:t>
            </a:r>
          </a:p>
        </p:txBody>
      </p:sp>
      <p:sp>
        <p:nvSpPr>
          <p:cNvPr id="7" name="Hexagon 6"/>
          <p:cNvSpPr/>
          <p:nvPr/>
        </p:nvSpPr>
        <p:spPr>
          <a:xfrm>
            <a:off x="7867650" y="2777986"/>
            <a:ext cx="3123623" cy="2566657"/>
          </a:xfrm>
          <a:prstGeom prst="hexagon">
            <a:avLst/>
          </a:prstGeom>
          <a:solidFill>
            <a:srgbClr val="BEFEDB"/>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b="1" u="sng" dirty="0">
                <a:solidFill>
                  <a:srgbClr val="000000"/>
                </a:solidFill>
                <a:latin typeface="Open Sans" panose="020B0606030504020204" pitchFamily="34" charset="0"/>
                <a:ea typeface="Open Sans" panose="020B0606030504020204" pitchFamily="34" charset="0"/>
                <a:cs typeface="Open Sans" panose="020B0606030504020204" pitchFamily="34" charset="0"/>
              </a:rPr>
              <a:t>Other</a:t>
            </a:r>
            <a:endParaRPr kumimoji="0" lang="en-US" sz="1800" b="1" i="0" u="sng" strike="noStrike" cap="none" spc="0" normalizeH="0" baseline="0" dirty="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indent="-285750" algn="ctr" defTabSz="914400" rtl="0" fontAlgn="auto" latinLnBrk="0" hangingPunct="0">
              <a:lnSpc>
                <a:spcPct val="100000"/>
              </a:lnSpc>
              <a:spcBef>
                <a:spcPts val="0"/>
              </a:spcBef>
              <a:spcAft>
                <a:spcPts val="0"/>
              </a:spcAft>
              <a:buClrTx/>
              <a:buSzTx/>
              <a:buFont typeface="Wingdings" panose="05000000000000000000" pitchFamily="2" charset="2"/>
              <a:buChar char="ü"/>
              <a:tabLst/>
            </a:pPr>
            <a:endParaRPr kumimoji="0" lang="en-US" sz="1800" b="1" i="0" u="none" strike="noStrike" cap="none" spc="0" normalizeH="0" baseline="0" dirty="0">
              <a:ln>
                <a:noFill/>
              </a:ln>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indent="-285750"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US" sz="15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Sponsorships</a:t>
            </a:r>
          </a:p>
          <a:p>
            <a:pPr marL="285750" marR="0" indent="-285750"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US" sz="15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Crowdfunding</a:t>
            </a:r>
          </a:p>
          <a:p>
            <a:pPr marL="285750" marR="0" indent="-285750"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US" sz="15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JFC Capital</a:t>
            </a:r>
          </a:p>
          <a:p>
            <a:pPr marL="285750" marR="0" indent="-285750"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US" sz="15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External Account-Greek Orgs</a:t>
            </a:r>
          </a:p>
          <a:p>
            <a:pPr marL="285750" marR="0" indent="-285750"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US" sz="1500" dirty="0">
                <a:solidFill>
                  <a:schemeClr val="tx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Endowed Accounts</a:t>
            </a:r>
          </a:p>
        </p:txBody>
      </p:sp>
    </p:spTree>
    <p:extLst>
      <p:ext uri="{BB962C8B-B14F-4D97-AF65-F5344CB8AC3E}">
        <p14:creationId xmlns:p14="http://schemas.microsoft.com/office/powerpoint/2010/main" val="2379559268"/>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1871</Words>
  <Application>Microsoft Office PowerPoint</Application>
  <PresentationFormat>Widescreen</PresentationFormat>
  <Paragraphs>166</Paragraphs>
  <Slides>18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Lato</vt:lpstr>
      <vt:lpstr>Open Sans</vt:lpstr>
      <vt:lpstr>Open Sans Condensed Light</vt:lpstr>
      <vt:lpstr>Open Sans Extrabold</vt:lpstr>
      <vt:lpstr>Open Sans 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R. Branch</dc:creator>
  <cp:lastModifiedBy>Lauren Lesko</cp:lastModifiedBy>
  <cp:revision>88</cp:revision>
  <dcterms:created xsi:type="dcterms:W3CDTF">2020-07-21T14:24:02Z</dcterms:created>
  <dcterms:modified xsi:type="dcterms:W3CDTF">2021-08-20T18:15:36Z</dcterms:modified>
</cp:coreProperties>
</file>