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753600" cy="73152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Poppins" pitchFamily="2" charset="77"/>
      <p:bold r:id="rId56"/>
      <p:italic r:id="rId57"/>
      <p:boldItalic r:id="rId58"/>
    </p:embeddedFont>
    <p:embeddedFont>
      <p:font typeface="Poppins Light" pitchFamily="2" charset="77"/>
      <p:regular r:id="rId59"/>
      <p:bold r:id="rId60"/>
      <p:italic r:id="rId61"/>
      <p:boldItalic r:id="rId62"/>
    </p:embeddedFont>
    <p:embeddedFont>
      <p:font typeface="Poppins Medium" pitchFamily="2" charset="77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>
      <p:cViewPr varScale="1">
        <p:scale>
          <a:sx n="101" d="100"/>
          <a:sy n="101" d="100"/>
        </p:scale>
        <p:origin x="17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 everyone and welcome to the Carnegie Mellon School of Computer Science Roadshow.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one day we will see you and do the Roadshow together, for now we’ll take you through our presentation online.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By the way, it might help to have pen and paper ready for a couple of the fun exercises later on. 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another – is she a computer scientist?</a:t>
            </a: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Did we catch you?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She is a professor at CMU but she is not a computer scientist– she’s an </a:t>
            </a:r>
            <a:r>
              <a:rPr lang="en-US" dirty="0" err="1"/>
              <a:t>astro</a:t>
            </a:r>
            <a:r>
              <a:rPr lang="en-US" dirty="0"/>
              <a:t> physicist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How are doing so far? Did you get them all correct or just a few?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Well what about this woman? What do you think? A bit tricky maybe?</a:t>
            </a:r>
            <a:endParaRPr/>
          </a:p>
        </p:txBody>
      </p:sp>
      <p:sp>
        <p:nvSpPr>
          <p:cNvPr id="230" name="Google Shape;23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model Karlie Kloss --we put her in the yes group because she knows how to code in fact she runs a coding camp for kids. </a:t>
            </a:r>
            <a:endParaRPr/>
          </a:p>
        </p:txBody>
      </p:sp>
      <p:sp>
        <p:nvSpPr>
          <p:cNvPr id="243" name="Google Shape;24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about this guy?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Computer scientist, yes or no?</a:t>
            </a:r>
            <a:endParaRPr/>
          </a:p>
        </p:txBody>
      </p:sp>
      <p:sp>
        <p:nvSpPr>
          <p:cNvPr id="256" name="Google Shape;2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Chris Bosh, another promoter of coding who goes in our yes group.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Also, quite a well known basket ball player!</a:t>
            </a:r>
            <a:endParaRPr/>
          </a:p>
        </p:txBody>
      </p:sp>
      <p:sp>
        <p:nvSpPr>
          <p:cNvPr id="269" name="Google Shape;26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Here’s our last one. What do you think?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He’s not a computer scientists – he’s an actor in the show Offfice Spcae playing the part of a programmer.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how did you do?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hoped we showed you that there are many kinds of people who are computer scientists – maybe you will be one too!</a:t>
            </a:r>
            <a:endParaRPr/>
          </a:p>
        </p:txBody>
      </p:sp>
      <p:sp>
        <p:nvSpPr>
          <p:cNvPr id="295" name="Google Shape;29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We’ve seen some computer scientists but what is computer science?</a:t>
            </a:r>
            <a:endParaRPr/>
          </a:p>
        </p:txBody>
      </p:sp>
      <p:sp>
        <p:nvSpPr>
          <p:cNvPr id="308" name="Google Shape;3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Computer science is all about solving problems.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we mean all sorts of problems, (give a couple of examples) and try to find the best solutions.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make software that enables you to search the internet.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work on security whether it’s for your cell phone or for banks.</a:t>
            </a:r>
            <a:endParaRPr/>
          </a:p>
        </p:txBody>
      </p:sp>
      <p:sp>
        <p:nvSpPr>
          <p:cNvPr id="317" name="Google Shape;31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name is Kayla, my picture is on the left and here you can see 3 others in our team: Angela, Crystal and Ishika.</a:t>
            </a:r>
            <a:endParaRPr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computer scientists solve problems they often use algorithms– these are step by step ways of working towards a solution.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try this one.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 farmer has to get a sheep, a carrot and a wolf over the river to the grassy field BUT he can only take one with him at a time 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That sounds easy BUT the farmer’s job is quite complicated.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the wolf is left alone with the sheep she will eat it!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the carrot is left alone with the carrot he will eat 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can the farmer get them across to the grassy field one at a time without the wolf eating the sheep or the sheep eating the carrot.</a:t>
            </a:r>
            <a:endParaRPr/>
          </a:p>
        </p:txBody>
      </p:sp>
      <p:sp>
        <p:nvSpPr>
          <p:cNvPr id="343" name="Google Shape;34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a little time to think about this.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might help to have pen and paper to work it out.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next slides we will walk you through a solution.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may have come up with another solution that also works.</a:t>
            </a:r>
            <a:endParaRPr/>
          </a:p>
        </p:txBody>
      </p:sp>
      <p:sp>
        <p:nvSpPr>
          <p:cNvPr id="356" name="Google Shape;35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hoped you enjoyed solving that problem, --we think problem solving can be a lot of fun.</a:t>
            </a:r>
            <a:endParaRPr/>
          </a:p>
        </p:txBody>
      </p:sp>
      <p:sp>
        <p:nvSpPr>
          <p:cNvPr id="451" name="Google Shape;45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let’s think about the kinds of applications we can do with computer science.</a:t>
            </a:r>
            <a:endParaRPr/>
          </a:p>
        </p:txBody>
      </p:sp>
      <p:sp>
        <p:nvSpPr>
          <p:cNvPr id="468" name="Google Shape;4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start with a guessing game.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will show you a photo and you have to guess if the person is a computer scientist or not.</a:t>
            </a:r>
            <a:endParaRPr/>
          </a:p>
        </p:txBody>
      </p:sp>
      <p:sp>
        <p:nvSpPr>
          <p:cNvPr id="117" name="Google Shape;11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are sure you’ve seen computer animation.</a:t>
            </a:r>
            <a:endParaRPr/>
          </a:p>
        </p:txBody>
      </p:sp>
      <p:sp>
        <p:nvSpPr>
          <p:cNvPr id="477" name="Google Shape;47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you name the films seen here?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computer scientists specialize in using computers to animate characters.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Answers: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left is ???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right is ??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Bottom left is Nemo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Bottom right is</a:t>
            </a:r>
            <a:endParaRPr/>
          </a:p>
        </p:txBody>
      </p:sp>
      <p:sp>
        <p:nvSpPr>
          <p:cNvPr id="488" name="Google Shape;48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another character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Carnegie Mellon research on soft robotics inspired Disney’s Baymax, a robot hero in the movie Big Hero 6.</a:t>
            </a:r>
            <a:endParaRPr/>
          </a:p>
        </p:txBody>
      </p:sp>
      <p:sp>
        <p:nvSpPr>
          <p:cNvPr id="501" name="Google Shape;50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a few minutes to guess what is the most difficult thing for animators to make look real.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characters all have this.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Yes Hair is really hardtop make it look real.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you recognize the characters? What about the movies?</a:t>
            </a:r>
            <a:endParaRPr/>
          </a:p>
        </p:txBody>
      </p:sp>
      <p:sp>
        <p:nvSpPr>
          <p:cNvPr id="506" name="Google Shape;50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let’s look at another application of computer science.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has computer science to do with the environment?</a:t>
            </a:r>
            <a:endParaRPr/>
          </a:p>
        </p:txBody>
      </p:sp>
      <p:sp>
        <p:nvSpPr>
          <p:cNvPr id="516" name="Google Shape;51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Imagine you are in a car going for a drive with your family.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need to make a turn., left or right.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turn is the faster to make?</a:t>
            </a:r>
            <a:endParaRPr/>
          </a:p>
        </p:txBody>
      </p:sp>
      <p:sp>
        <p:nvSpPr>
          <p:cNvPr id="526" name="Google Shape;52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break it down into steps.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we go left how may lanes do we have to cross?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have to cross3 lanes.</a:t>
            </a:r>
            <a:endParaRPr/>
          </a:p>
        </p:txBody>
      </p:sp>
      <p:sp>
        <p:nvSpPr>
          <p:cNvPr id="537" name="Google Shape;53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what if we turn right?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just have to cross into the right turn lane.</a:t>
            </a:r>
            <a:endParaRPr/>
          </a:p>
        </p:txBody>
      </p:sp>
      <p:sp>
        <p:nvSpPr>
          <p:cNvPr id="548" name="Google Shape;54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turning right is faster.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not just a fun exercise.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you think of someone who needs to make lots of right turns in their daily work?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you noticed the steering wheel on some of the US mail trucks is on the right?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make as many right turns in their route and as few left turns as possible.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makes them more efficient AND by going right </a:t>
            </a:r>
            <a:r>
              <a:rPr lang="en-US" sz="1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90% of the time saves 3,000,000 gallons of gas per year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helps them to make and other Parcel services</a:t>
            </a:r>
            <a:endParaRPr/>
          </a:p>
        </p:txBody>
      </p:sp>
      <p:sp>
        <p:nvSpPr>
          <p:cNvPr id="559" name="Google Shape;559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the first one, he’s riding a unicycle and looks a little nervous.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you think he’s a computer scientist?</a:t>
            </a: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task is to program the robot to put on a scarf.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or your helper should be the robot.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are your helper gives the robot instructions.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robot can only understand precise instructions.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Also it can only follow one instruction at a time.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give you an example.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the instruction is lift the scarf off the table the robot cannot understand.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would have to say something like this: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Lower your right arm by 90 degrees from your shoulder”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your hand on the table.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Move your hand 10 in to the left.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your hand on the scarf.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Grip the scarf with your fingers.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Lift your arm by 90 degrees…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…and so on. Wrapping the scarf round the neck is so hard for the robot, so many little instructions.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how many steps it takes – a lot!!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Robots are everywhere.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are used to explore planets and go into situations too dangerous for humans.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do tasks in factories that humans used to do.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can help doctors with micro surgery and help children with disabilities.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you seen the self-driving cars– these robots.</a:t>
            </a:r>
            <a:endParaRPr/>
          </a:p>
        </p:txBody>
      </p:sp>
      <p:sp>
        <p:nvSpPr>
          <p:cNvPr id="600" name="Google Shape;60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slide shows you a guide to how robots work.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They have to sense the environment (this could be with a camera).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they use the computer program to plan what they will do.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they need to act so they need some way of moving (this could be wheels).</a:t>
            </a:r>
            <a:endParaRPr/>
          </a:p>
        </p:txBody>
      </p:sp>
      <p:sp>
        <p:nvSpPr>
          <p:cNvPr id="610" name="Google Shape;61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have a challenge for you.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you think of a career than does not involve computer science?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Nowadays there are very few.</a:t>
            </a:r>
            <a:endParaRPr/>
          </a:p>
        </p:txBody>
      </p:sp>
      <p:sp>
        <p:nvSpPr>
          <p:cNvPr id="624" name="Google Shape;624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now you know more about computer science let’s give you a few ideas for finding out more.</a:t>
            </a:r>
            <a:endParaRPr/>
          </a:p>
        </p:txBody>
      </p:sp>
      <p:sp>
        <p:nvSpPr>
          <p:cNvPr id="632" name="Google Shape;632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might want to ask someone in your family to join you to see these next few slides.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of these companies and programs can be good starting points.</a:t>
            </a:r>
            <a:endParaRPr/>
          </a:p>
        </p:txBody>
      </p:sp>
      <p:sp>
        <p:nvSpPr>
          <p:cNvPr id="640" name="Google Shape;640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 online and find an organization that helps you build a mobile app.</a:t>
            </a:r>
            <a:endParaRPr/>
          </a:p>
        </p:txBody>
      </p:sp>
      <p:sp>
        <p:nvSpPr>
          <p:cNvPr id="652" name="Google Shape;652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many programs online to help make a website.</a:t>
            </a:r>
            <a:endParaRPr/>
          </a:p>
        </p:txBody>
      </p:sp>
      <p:sp>
        <p:nvSpPr>
          <p:cNvPr id="665" name="Google Shape;665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are the cool places where you can work when you study computer science and graduate.</a:t>
            </a:r>
            <a:endParaRPr/>
          </a:p>
        </p:txBody>
      </p:sp>
      <p:sp>
        <p:nvSpPr>
          <p:cNvPr id="679" name="Google Shape;679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joining our Roadshow online—we hope you’ve had fun and learned a lot.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thought yes you are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one of my professors.</a:t>
            </a:r>
            <a:endParaRPr/>
          </a:p>
        </p:txBody>
      </p:sp>
      <p:sp>
        <p:nvSpPr>
          <p:cNvPr id="139" name="Google Shape;1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another, is she a computer scientist?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you think?</a:t>
            </a: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Yes she is, but not at Carnegie Mellon, she works at Texas A&amp;M, a big university in (as you might guess)-Texas in Houston.</a:t>
            </a:r>
            <a:endParaRPr/>
          </a:p>
        </p:txBody>
      </p:sp>
      <p:sp>
        <p:nvSpPr>
          <p:cNvPr id="165" name="Google Shape;16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about this guy with the cool antique looking car?</a:t>
            </a:r>
            <a:endParaRPr/>
          </a:p>
        </p:txBody>
      </p:sp>
      <p:sp>
        <p:nvSpPr>
          <p:cNvPr id="178" name="Google Shape;17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 is a computer scientist, he works at Rice University also in Houston, Texas</a:t>
            </a:r>
            <a:endParaRPr/>
          </a:p>
        </p:txBody>
      </p:sp>
      <p:sp>
        <p:nvSpPr>
          <p:cNvPr id="191" name="Google Shape;19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11" Type="http://schemas.openxmlformats.org/officeDocument/2006/relationships/image" Target="../media/image37.jpg"/><Relationship Id="rId5" Type="http://schemas.openxmlformats.org/officeDocument/2006/relationships/image" Target="../media/image2.png"/><Relationship Id="rId10" Type="http://schemas.openxmlformats.org/officeDocument/2006/relationships/image" Target="../media/image36.jp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54.jp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709A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49619" y="-341600"/>
            <a:ext cx="10003219" cy="1000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>
            <a:off x="8340380" y="5779719"/>
            <a:ext cx="2072060" cy="201178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1243792" y="2635555"/>
            <a:ext cx="7266011" cy="2098159"/>
          </a:xfrm>
          <a:custGeom>
            <a:avLst/>
            <a:gdLst/>
            <a:ahLst/>
            <a:cxnLst/>
            <a:rect l="l" t="t" r="r" b="b"/>
            <a:pathLst>
              <a:path w="16460229" h="4753115" extrusionOk="0">
                <a:moveTo>
                  <a:pt x="0" y="0"/>
                </a:moveTo>
                <a:lnTo>
                  <a:pt x="0" y="4753115"/>
                </a:lnTo>
                <a:lnTo>
                  <a:pt x="16460229" y="4753115"/>
                </a:lnTo>
                <a:lnTo>
                  <a:pt x="16460229" y="0"/>
                </a:lnTo>
                <a:lnTo>
                  <a:pt x="0" y="0"/>
                </a:lnTo>
                <a:close/>
                <a:moveTo>
                  <a:pt x="16399269" y="4692155"/>
                </a:moveTo>
                <a:lnTo>
                  <a:pt x="59690" y="4692155"/>
                </a:lnTo>
                <a:lnTo>
                  <a:pt x="59690" y="59690"/>
                </a:lnTo>
                <a:lnTo>
                  <a:pt x="16399269" y="59690"/>
                </a:lnTo>
                <a:lnTo>
                  <a:pt x="16399269" y="4692155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92" name="Google Shape;92;p13"/>
          <p:cNvSpPr txBox="1"/>
          <p:nvPr/>
        </p:nvSpPr>
        <p:spPr>
          <a:xfrm>
            <a:off x="1654212" y="2648203"/>
            <a:ext cx="6445176" cy="17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i="0" u="none" strike="noStrike" cap="none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Outreach Roadshow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1933824" y="1718361"/>
            <a:ext cx="5885952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C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WELCOME TO 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1933824" y="4922785"/>
            <a:ext cx="5885952" cy="26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C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presented by</a:t>
            </a:r>
            <a:endParaRPr/>
          </a:p>
        </p:txBody>
      </p:sp>
      <p:pic>
        <p:nvPicPr>
          <p:cNvPr id="95" name="Google Shape;95;p13" descr="A close up of a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2431"/>
          <a:stretch/>
        </p:blipFill>
        <p:spPr>
          <a:xfrm>
            <a:off x="2924990" y="6485320"/>
            <a:ext cx="4997183" cy="42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A close up of a sig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44284"/>
          <a:stretch/>
        </p:blipFill>
        <p:spPr>
          <a:xfrm>
            <a:off x="2924990" y="5971827"/>
            <a:ext cx="3903616" cy="38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nline Media 2" descr="slide1.m4a">
            <a:hlinkClick r:id="" action="ppaction://media"/>
            <a:extLst>
              <a:ext uri="{FF2B5EF4-FFF2-40B4-BE49-F238E27FC236}">
                <a16:creationId xmlns:a16="http://schemas.microsoft.com/office/drawing/2014/main" id="{998CCB44-9189-1945-ADC6-FC961FE65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3980" y="1259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2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08" name="Google Shape;208;p2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-14702" r="6015" b="2093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2" name="Google Shape;21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0.m4a">
            <a:hlinkClick r:id="" action="ppaction://media"/>
            <a:extLst>
              <a:ext uri="{FF2B5EF4-FFF2-40B4-BE49-F238E27FC236}">
                <a16:creationId xmlns:a16="http://schemas.microsoft.com/office/drawing/2014/main" id="{00DDE1FE-3811-5F43-8951-2CB7693C7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8561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567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3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21" name="Google Shape;221;p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-14702" r="6015" b="2093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3"/>
          <p:cNvSpPr txBox="1"/>
          <p:nvPr/>
        </p:nvSpPr>
        <p:spPr>
          <a:xfrm>
            <a:off x="2586352" y="5477384"/>
            <a:ext cx="4580896" cy="90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8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CMU Astro Physicist</a:t>
            </a:r>
            <a:endParaRPr/>
          </a:p>
          <a:p>
            <a:pPr marL="0" marR="0" lvl="0" indent="0" algn="ctr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8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Professor Tiziana Di Matteo </a:t>
            </a:r>
            <a:endParaRPr/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1.m4a">
            <a:hlinkClick r:id="" action="ppaction://media"/>
            <a:extLst>
              <a:ext uri="{FF2B5EF4-FFF2-40B4-BE49-F238E27FC236}">
                <a16:creationId xmlns:a16="http://schemas.microsoft.com/office/drawing/2014/main" id="{DBD7CB00-789E-A84F-AAF6-371F477E2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6780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24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34" name="Google Shape;234;p2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2504" r="6015" b="808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8" name="Google Shape;23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2.m4a">
            <a:hlinkClick r:id="" action="ppaction://media"/>
            <a:extLst>
              <a:ext uri="{FF2B5EF4-FFF2-40B4-BE49-F238E27FC236}">
                <a16:creationId xmlns:a16="http://schemas.microsoft.com/office/drawing/2014/main" id="{17915875-394A-2948-97A8-87B5F53BE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2161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25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47" name="Google Shape;247;p2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3840" r="6015" b="6752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25"/>
          <p:cNvSpPr txBox="1"/>
          <p:nvPr/>
        </p:nvSpPr>
        <p:spPr>
          <a:xfrm>
            <a:off x="2493855" y="5477384"/>
            <a:ext cx="4765890" cy="90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8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Model and Coding Advocate</a:t>
            </a:r>
            <a:endParaRPr/>
          </a:p>
          <a:p>
            <a:pPr marL="0" marR="0" lvl="0" indent="0" algn="ctr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8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Karlie Kloss</a:t>
            </a:r>
            <a:endParaRPr/>
          </a:p>
        </p:txBody>
      </p:sp>
      <p:pic>
        <p:nvPicPr>
          <p:cNvPr id="252" name="Google Shape;25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3.m4a">
            <a:hlinkClick r:id="" action="ppaction://media"/>
            <a:extLst>
              <a:ext uri="{FF2B5EF4-FFF2-40B4-BE49-F238E27FC236}">
                <a16:creationId xmlns:a16="http://schemas.microsoft.com/office/drawing/2014/main" id="{33D22338-B10A-7643-BDD7-752D2E2CC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6780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2932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6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60" name="Google Shape;260;p2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394" r="6015" b="17194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4.m4a">
            <a:hlinkClick r:id="" action="ppaction://media"/>
            <a:extLst>
              <a:ext uri="{FF2B5EF4-FFF2-40B4-BE49-F238E27FC236}">
                <a16:creationId xmlns:a16="http://schemas.microsoft.com/office/drawing/2014/main" id="{2875EECB-D51F-714B-BA19-3C056AC46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9757" y="32512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27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73" name="Google Shape;273;p2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394" r="6015" b="17194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27"/>
          <p:cNvSpPr txBox="1"/>
          <p:nvPr/>
        </p:nvSpPr>
        <p:spPr>
          <a:xfrm>
            <a:off x="2438932" y="4847067"/>
            <a:ext cx="4869882" cy="129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Computer Science Grad and</a:t>
            </a:r>
            <a:endParaRPr dirty="0"/>
          </a:p>
          <a:p>
            <a:pPr marL="0" marR="0" lvl="0" indent="0" algn="ctr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Code.org</a:t>
            </a:r>
            <a:r>
              <a:rPr lang="en-US" sz="248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Advocate Chris Bosh</a:t>
            </a:r>
            <a:endParaRPr dirty="0"/>
          </a:p>
        </p:txBody>
      </p:sp>
      <p:pic>
        <p:nvPicPr>
          <p:cNvPr id="278" name="Google Shape;278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5.m4a">
            <a:hlinkClick r:id="" action="ppaction://media"/>
            <a:extLst>
              <a:ext uri="{FF2B5EF4-FFF2-40B4-BE49-F238E27FC236}">
                <a16:creationId xmlns:a16="http://schemas.microsoft.com/office/drawing/2014/main" id="{71A96251-67A5-9248-A195-972E49BD8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6780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186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28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86" name="Google Shape;286;p2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8121" t="4638" r="-6634" b="2143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0" name="Google Shape;290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6.m4a">
            <a:hlinkClick r:id="" action="ppaction://media"/>
            <a:extLst>
              <a:ext uri="{FF2B5EF4-FFF2-40B4-BE49-F238E27FC236}">
                <a16:creationId xmlns:a16="http://schemas.microsoft.com/office/drawing/2014/main" id="{46C7DBC6-C2FB-0840-A4AF-15DB1A59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6780" y="5966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0440" y="-13313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9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299" name="Google Shape;299;p2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8121" t="4638" r="-6634" b="2143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29"/>
          <p:cNvSpPr txBox="1"/>
          <p:nvPr/>
        </p:nvSpPr>
        <p:spPr>
          <a:xfrm>
            <a:off x="2509987" y="5496434"/>
            <a:ext cx="4702364" cy="85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Actor in Office Space Playing </a:t>
            </a:r>
            <a:endParaRPr/>
          </a:p>
          <a:p>
            <a:pPr marL="0" marR="0" lvl="0" indent="0" algn="ctr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part of a Programmer</a:t>
            </a:r>
            <a:endParaRPr/>
          </a:p>
        </p:txBody>
      </p:sp>
      <p:pic>
        <p:nvPicPr>
          <p:cNvPr id="304" name="Google Shape;30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17.m4a">
            <a:hlinkClick r:id="" action="ppaction://media"/>
            <a:extLst>
              <a:ext uri="{FF2B5EF4-FFF2-40B4-BE49-F238E27FC236}">
                <a16:creationId xmlns:a16="http://schemas.microsoft.com/office/drawing/2014/main" id="{F2615B9E-C86B-A045-9CEC-7A9953434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6780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567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/>
          <p:nvPr/>
        </p:nvSpPr>
        <p:spPr>
          <a:xfrm>
            <a:off x="0" y="0"/>
            <a:ext cx="10953363" cy="2540469"/>
          </a:xfrm>
          <a:custGeom>
            <a:avLst/>
            <a:gdLst/>
            <a:ahLst/>
            <a:cxnLst/>
            <a:rect l="l" t="t" r="r" b="b"/>
            <a:pathLst>
              <a:path w="28047938" h="6505298" extrusionOk="0">
                <a:moveTo>
                  <a:pt x="0" y="0"/>
                </a:moveTo>
                <a:lnTo>
                  <a:pt x="0" y="6505298"/>
                </a:lnTo>
                <a:lnTo>
                  <a:pt x="28047938" y="6505298"/>
                </a:lnTo>
                <a:lnTo>
                  <a:pt x="28047938" y="0"/>
                </a:lnTo>
                <a:lnTo>
                  <a:pt x="0" y="0"/>
                </a:lnTo>
                <a:close/>
                <a:moveTo>
                  <a:pt x="27986977" y="6444338"/>
                </a:moveTo>
                <a:lnTo>
                  <a:pt x="59690" y="6444338"/>
                </a:lnTo>
                <a:lnTo>
                  <a:pt x="59690" y="59690"/>
                </a:lnTo>
                <a:lnTo>
                  <a:pt x="27986977" y="59690"/>
                </a:lnTo>
                <a:lnTo>
                  <a:pt x="27986977" y="6444339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312" name="Google Shape;312;p30"/>
          <p:cNvSpPr txBox="1"/>
          <p:nvPr/>
        </p:nvSpPr>
        <p:spPr>
          <a:xfrm>
            <a:off x="1275415" y="3019892"/>
            <a:ext cx="7278307" cy="128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WHAT IS COMPUTER SCIENCE?</a:t>
            </a:r>
            <a:endParaRPr/>
          </a:p>
        </p:txBody>
      </p:sp>
      <p:sp>
        <p:nvSpPr>
          <p:cNvPr id="313" name="Google Shape;313;p30"/>
          <p:cNvSpPr txBox="1"/>
          <p:nvPr/>
        </p:nvSpPr>
        <p:spPr>
          <a:xfrm>
            <a:off x="636908" y="1617535"/>
            <a:ext cx="8479783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C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so if these are computer scientists...</a:t>
            </a:r>
            <a:endParaRPr/>
          </a:p>
        </p:txBody>
      </p:sp>
      <p:pic>
        <p:nvPicPr>
          <p:cNvPr id="2" name="Online Media 1" descr="slide18.m4a">
            <a:hlinkClick r:id="" action="ppaction://media"/>
            <a:extLst>
              <a:ext uri="{FF2B5EF4-FFF2-40B4-BE49-F238E27FC236}">
                <a16:creationId xmlns:a16="http://schemas.microsoft.com/office/drawing/2014/main" id="{D93342FA-9848-EC4F-8D59-199F60D63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5313" y="14543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/>
        </p:nvSpPr>
        <p:spPr>
          <a:xfrm>
            <a:off x="1103537" y="2954169"/>
            <a:ext cx="7918543" cy="14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15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Computer Science is all about problem solving</a:t>
            </a:r>
            <a:endParaRPr/>
          </a:p>
        </p:txBody>
      </p:sp>
      <p:pic>
        <p:nvPicPr>
          <p:cNvPr id="320" name="Google Shape;320;p31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>
            <a:off x="8398857" y="5782858"/>
            <a:ext cx="2072060" cy="201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1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4570884">
            <a:off x="8071716" y="-114411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1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4570884">
            <a:off x="8730399" y="-1264873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>
            <a:off x="-556486" y="-533540"/>
            <a:ext cx="2072060" cy="201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6946447">
            <a:off x="-1017838" y="5618102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1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6946447">
            <a:off x="-1687248" y="5599791"/>
            <a:ext cx="2705085" cy="280319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636908" y="4850105"/>
            <a:ext cx="8479783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let's see this in action...</a:t>
            </a:r>
            <a:endParaRPr/>
          </a:p>
        </p:txBody>
      </p:sp>
      <p:pic>
        <p:nvPicPr>
          <p:cNvPr id="2" name="Online Media 1" descr="slide19.m4a">
            <a:hlinkClick r:id="" action="ppaction://media"/>
            <a:extLst>
              <a:ext uri="{FF2B5EF4-FFF2-40B4-BE49-F238E27FC236}">
                <a16:creationId xmlns:a16="http://schemas.microsoft.com/office/drawing/2014/main" id="{DACF4DA1-F0F6-1042-8042-48012C24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2087" y="26274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4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7104152">
            <a:off x="7734595" y="-404050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8141239" y="-936107"/>
            <a:ext cx="2705085" cy="2803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2869625" y="4576226"/>
            <a:ext cx="5907679" cy="88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55ACE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Angela</a:t>
            </a:r>
            <a:endParaRPr dirty="0"/>
          </a:p>
        </p:txBody>
      </p:sp>
      <p:sp>
        <p:nvSpPr>
          <p:cNvPr id="105" name="Google Shape;105;p14"/>
          <p:cNvSpPr/>
          <p:nvPr/>
        </p:nvSpPr>
        <p:spPr>
          <a:xfrm>
            <a:off x="0" y="0"/>
            <a:ext cx="6985065" cy="1192776"/>
          </a:xfrm>
          <a:custGeom>
            <a:avLst/>
            <a:gdLst/>
            <a:ahLst/>
            <a:cxnLst/>
            <a:rect l="l" t="t" r="r" b="b"/>
            <a:pathLst>
              <a:path w="19916594" h="3400976" extrusionOk="0">
                <a:moveTo>
                  <a:pt x="0" y="0"/>
                </a:moveTo>
                <a:lnTo>
                  <a:pt x="0" y="3400976"/>
                </a:lnTo>
                <a:lnTo>
                  <a:pt x="19916594" y="3400976"/>
                </a:lnTo>
                <a:lnTo>
                  <a:pt x="19916594" y="0"/>
                </a:lnTo>
                <a:lnTo>
                  <a:pt x="0" y="0"/>
                </a:lnTo>
                <a:close/>
                <a:moveTo>
                  <a:pt x="19855635" y="3340016"/>
                </a:moveTo>
                <a:lnTo>
                  <a:pt x="59690" y="3340016"/>
                </a:lnTo>
                <a:lnTo>
                  <a:pt x="59690" y="59690"/>
                </a:lnTo>
                <a:lnTo>
                  <a:pt x="19855635" y="59690"/>
                </a:lnTo>
                <a:lnTo>
                  <a:pt x="19855635" y="3340016"/>
                </a:lnTo>
                <a:close/>
              </a:path>
            </a:pathLst>
          </a:custGeom>
          <a:solidFill>
            <a:srgbClr val="55ACEE"/>
          </a:solidFill>
          <a:ln>
            <a:noFill/>
          </a:ln>
        </p:spPr>
      </p:sp>
      <p:sp>
        <p:nvSpPr>
          <p:cNvPr id="106" name="Google Shape;106;p14"/>
          <p:cNvSpPr txBox="1"/>
          <p:nvPr/>
        </p:nvSpPr>
        <p:spPr>
          <a:xfrm>
            <a:off x="829826" y="837528"/>
            <a:ext cx="4577838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WHO WE ARE</a:t>
            </a:r>
            <a:endParaRPr/>
          </a:p>
        </p:txBody>
      </p:sp>
      <p:pic>
        <p:nvPicPr>
          <p:cNvPr id="107" name="Google Shape;107;p14" descr="A group of people posing for the camera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7698" y="2547797"/>
            <a:ext cx="2236702" cy="223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 descr="A person standing in front of a build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70857" y="2568756"/>
            <a:ext cx="2215743" cy="221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 descr="A person smiling for the camera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5052" y="2559784"/>
            <a:ext cx="2424582" cy="222471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4985375" y="4556205"/>
            <a:ext cx="5907679" cy="88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55ACE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Crystal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7391400" y="4559768"/>
            <a:ext cx="5907679" cy="88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55ACE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Ishika</a:t>
            </a:r>
            <a:endParaRPr sz="3600" b="0" i="0" u="none" strike="noStrike" cap="none">
              <a:solidFill>
                <a:srgbClr val="55ACEE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536" y="2511835"/>
            <a:ext cx="2272664" cy="2272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/>
        </p:nvSpPr>
        <p:spPr>
          <a:xfrm>
            <a:off x="460824" y="5000626"/>
            <a:ext cx="15672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55ACE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Kayla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nline Media 1" descr="slide2.m4a">
            <a:hlinkClick r:id="" action="ppaction://media"/>
            <a:extLst>
              <a:ext uri="{FF2B5EF4-FFF2-40B4-BE49-F238E27FC236}">
                <a16:creationId xmlns:a16="http://schemas.microsoft.com/office/drawing/2014/main" id="{15F58632-0426-6F42-B7AE-F38C0B288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47343" y="628057"/>
            <a:ext cx="812800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 txBox="1"/>
          <p:nvPr/>
        </p:nvSpPr>
        <p:spPr>
          <a:xfrm>
            <a:off x="731520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Crossing the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River Problem</a:t>
            </a:r>
            <a:endParaRPr/>
          </a:p>
        </p:txBody>
      </p:sp>
      <p:pic>
        <p:nvPicPr>
          <p:cNvPr id="333" name="Google Shape;333;p32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2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2"/>
          <p:cNvSpPr txBox="1"/>
          <p:nvPr/>
        </p:nvSpPr>
        <p:spPr>
          <a:xfrm>
            <a:off x="1218866" y="2155327"/>
            <a:ext cx="7112669" cy="253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 farmer has to get a sheep, a carrot and a wolf over the river to the grassy field.</a:t>
            </a:r>
            <a:endParaRPr/>
          </a:p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BUT </a:t>
            </a:r>
            <a:endParaRPr/>
          </a:p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he can only take one with him at a time …</a:t>
            </a:r>
            <a:endParaRPr/>
          </a:p>
        </p:txBody>
      </p:sp>
      <p:pic>
        <p:nvPicPr>
          <p:cNvPr id="337" name="Google Shape;337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089" y="5040239"/>
            <a:ext cx="2111378" cy="211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0289" y="5376301"/>
            <a:ext cx="1413022" cy="141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45415" y="5376301"/>
            <a:ext cx="1506806" cy="150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20.m4a">
            <a:hlinkClick r:id="" action="ppaction://media"/>
            <a:extLst>
              <a:ext uri="{FF2B5EF4-FFF2-40B4-BE49-F238E27FC236}">
                <a16:creationId xmlns:a16="http://schemas.microsoft.com/office/drawing/2014/main" id="{F52C7BE9-C9B6-B34B-AA84-8C0754E59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97899" y="67009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"/>
          <p:cNvSpPr txBox="1"/>
          <p:nvPr/>
        </p:nvSpPr>
        <p:spPr>
          <a:xfrm>
            <a:off x="731520" y="731520"/>
            <a:ext cx="561389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But if left alone...</a:t>
            </a:r>
            <a:endParaRPr/>
          </a:p>
        </p:txBody>
      </p:sp>
      <p:pic>
        <p:nvPicPr>
          <p:cNvPr id="346" name="Google Shape;346;p33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3"/>
          <p:cNvSpPr txBox="1"/>
          <p:nvPr/>
        </p:nvSpPr>
        <p:spPr>
          <a:xfrm>
            <a:off x="1781573" y="2539463"/>
            <a:ext cx="6190453" cy="168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wolf will eat the sheep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sheep will eat the carrot</a:t>
            </a:r>
            <a:endParaRPr/>
          </a:p>
        </p:txBody>
      </p:sp>
      <p:pic>
        <p:nvPicPr>
          <p:cNvPr id="350" name="Google Shape;350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089" y="5040239"/>
            <a:ext cx="2111378" cy="211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0289" y="5376301"/>
            <a:ext cx="1413022" cy="141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45415" y="5376301"/>
            <a:ext cx="1506806" cy="150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21.m4a">
            <a:hlinkClick r:id="" action="ppaction://media"/>
            <a:extLst>
              <a:ext uri="{FF2B5EF4-FFF2-40B4-BE49-F238E27FC236}">
                <a16:creationId xmlns:a16="http://schemas.microsoft.com/office/drawing/2014/main" id="{69157596-4317-3647-B06B-49724ACD3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637" y="558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359" name="Google Shape;35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4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4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0799" y="4963994"/>
            <a:ext cx="862818" cy="86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703" y="6129704"/>
            <a:ext cx="951914" cy="951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34"/>
          <p:cNvGrpSpPr/>
          <p:nvPr/>
        </p:nvGrpSpPr>
        <p:grpSpPr>
          <a:xfrm>
            <a:off x="674463" y="2273533"/>
            <a:ext cx="1306394" cy="2768134"/>
            <a:chOff x="703722" y="2109125"/>
            <a:chExt cx="1306394" cy="2768134"/>
          </a:xfrm>
        </p:grpSpPr>
        <p:pic>
          <p:nvPicPr>
            <p:cNvPr id="366" name="Google Shape;366;p3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03722" y="3570865"/>
              <a:ext cx="1306394" cy="13063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7" name="Google Shape;367;p34"/>
            <p:cNvGrpSpPr/>
            <p:nvPr/>
          </p:nvGrpSpPr>
          <p:grpSpPr>
            <a:xfrm>
              <a:off x="817937" y="2109125"/>
              <a:ext cx="1177043" cy="1310294"/>
              <a:chOff x="0" y="0"/>
              <a:chExt cx="1569390" cy="1747058"/>
            </a:xfrm>
          </p:grpSpPr>
          <p:pic>
            <p:nvPicPr>
              <p:cNvPr id="368" name="Google Shape;368;p34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10096" y="0"/>
                <a:ext cx="1103767" cy="1103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9" name="Google Shape;369;p3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0" y="177668"/>
                <a:ext cx="1569390" cy="1569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Online Media 1" descr="slide22.m4a">
            <a:hlinkClick r:id="" action="ppaction://media"/>
            <a:extLst>
              <a:ext uri="{FF2B5EF4-FFF2-40B4-BE49-F238E27FC236}">
                <a16:creationId xmlns:a16="http://schemas.microsoft.com/office/drawing/2014/main" id="{F5320A35-F679-2140-A42A-EDFB6CD87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3921" y="55047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375" name="Google Shape;37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5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5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5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0799" y="4963994"/>
            <a:ext cx="862818" cy="86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703" y="6129704"/>
            <a:ext cx="951914" cy="95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31001" y="3710402"/>
            <a:ext cx="1306394" cy="1306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35"/>
          <p:cNvGrpSpPr/>
          <p:nvPr/>
        </p:nvGrpSpPr>
        <p:grpSpPr>
          <a:xfrm>
            <a:off x="7945216" y="2248662"/>
            <a:ext cx="1177043" cy="1310294"/>
            <a:chOff x="0" y="0"/>
            <a:chExt cx="1569390" cy="1747058"/>
          </a:xfrm>
        </p:grpSpPr>
        <p:pic>
          <p:nvPicPr>
            <p:cNvPr id="383" name="Google Shape;383;p3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0096" y="0"/>
              <a:ext cx="1103767" cy="1103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177668"/>
              <a:ext cx="1569390" cy="1569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Online Media 1" descr="slide23.m4a">
            <a:hlinkClick r:id="" action="ppaction://media"/>
            <a:extLst>
              <a:ext uri="{FF2B5EF4-FFF2-40B4-BE49-F238E27FC236}">
                <a16:creationId xmlns:a16="http://schemas.microsoft.com/office/drawing/2014/main" id="{BE3AAE43-DFF8-0A4C-B3D8-8B19EA824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9214" y="46542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6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390" name="Google Shape;39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6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6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6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703" y="6129704"/>
            <a:ext cx="951914" cy="951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36"/>
          <p:cNvGrpSpPr/>
          <p:nvPr/>
        </p:nvGrpSpPr>
        <p:grpSpPr>
          <a:xfrm>
            <a:off x="788678" y="2273533"/>
            <a:ext cx="1177043" cy="3553279"/>
            <a:chOff x="788678" y="2273533"/>
            <a:chExt cx="1177043" cy="3553279"/>
          </a:xfrm>
        </p:grpSpPr>
        <p:pic>
          <p:nvPicPr>
            <p:cNvPr id="396" name="Google Shape;396;p3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0799" y="4963994"/>
              <a:ext cx="862818" cy="86281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7" name="Google Shape;397;p36"/>
            <p:cNvGrpSpPr/>
            <p:nvPr/>
          </p:nvGrpSpPr>
          <p:grpSpPr>
            <a:xfrm>
              <a:off x="788678" y="2273533"/>
              <a:ext cx="1177043" cy="1310294"/>
              <a:chOff x="0" y="0"/>
              <a:chExt cx="1569390" cy="1747058"/>
            </a:xfrm>
          </p:grpSpPr>
          <p:pic>
            <p:nvPicPr>
              <p:cNvPr id="398" name="Google Shape;398;p3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10096" y="0"/>
                <a:ext cx="1103767" cy="1103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3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0" y="177668"/>
                <a:ext cx="1569390" cy="1569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00" name="Google Shape;400;p3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31001" y="3710402"/>
            <a:ext cx="1306394" cy="130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24.m4a">
            <a:hlinkClick r:id="" action="ppaction://media"/>
            <a:extLst>
              <a:ext uri="{FF2B5EF4-FFF2-40B4-BE49-F238E27FC236}">
                <a16:creationId xmlns:a16="http://schemas.microsoft.com/office/drawing/2014/main" id="{C3005BC2-0B3E-0347-AD19-908ABDD6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7798" y="67762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406" name="Google Shape;40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7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02328" y="4988232"/>
            <a:ext cx="862818" cy="86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703" y="6129704"/>
            <a:ext cx="951914" cy="951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37"/>
          <p:cNvGrpSpPr/>
          <p:nvPr/>
        </p:nvGrpSpPr>
        <p:grpSpPr>
          <a:xfrm>
            <a:off x="7866173" y="2220098"/>
            <a:ext cx="1306394" cy="2768134"/>
            <a:chOff x="7831001" y="2248662"/>
            <a:chExt cx="1306394" cy="2768134"/>
          </a:xfrm>
        </p:grpSpPr>
        <p:pic>
          <p:nvPicPr>
            <p:cNvPr id="413" name="Google Shape;413;p3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31001" y="3710402"/>
              <a:ext cx="1306394" cy="13063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4" name="Google Shape;414;p37"/>
            <p:cNvGrpSpPr/>
            <p:nvPr/>
          </p:nvGrpSpPr>
          <p:grpSpPr>
            <a:xfrm>
              <a:off x="7945216" y="2248662"/>
              <a:ext cx="1177043" cy="1310294"/>
              <a:chOff x="0" y="0"/>
              <a:chExt cx="1569390" cy="1747058"/>
            </a:xfrm>
          </p:grpSpPr>
          <p:pic>
            <p:nvPicPr>
              <p:cNvPr id="415" name="Google Shape;415;p37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10096" y="0"/>
                <a:ext cx="1103767" cy="1103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6" name="Google Shape;416;p3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0" y="177668"/>
                <a:ext cx="1569390" cy="1569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Online Media 1" descr="slide25.m4a">
            <a:hlinkClick r:id="" action="ppaction://media"/>
            <a:extLst>
              <a:ext uri="{FF2B5EF4-FFF2-40B4-BE49-F238E27FC236}">
                <a16:creationId xmlns:a16="http://schemas.microsoft.com/office/drawing/2014/main" id="{8A6794E5-0D0C-E64A-B5C9-6F9FDBB91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19370" y="5849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8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422" name="Google Shape;422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8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8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8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3722" y="3735273"/>
            <a:ext cx="1306394" cy="1306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38"/>
          <p:cNvGrpSpPr/>
          <p:nvPr/>
        </p:nvGrpSpPr>
        <p:grpSpPr>
          <a:xfrm>
            <a:off x="817937" y="2273533"/>
            <a:ext cx="1177043" cy="4808085"/>
            <a:chOff x="817937" y="2273533"/>
            <a:chExt cx="1177043" cy="4808085"/>
          </a:xfrm>
        </p:grpSpPr>
        <p:pic>
          <p:nvPicPr>
            <p:cNvPr id="428" name="Google Shape;428;p3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51703" y="6129704"/>
              <a:ext cx="951914" cy="9519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" name="Google Shape;429;p38"/>
            <p:cNvGrpSpPr/>
            <p:nvPr/>
          </p:nvGrpSpPr>
          <p:grpSpPr>
            <a:xfrm>
              <a:off x="817937" y="2273533"/>
              <a:ext cx="1177043" cy="1310294"/>
              <a:chOff x="0" y="0"/>
              <a:chExt cx="1569390" cy="1747058"/>
            </a:xfrm>
          </p:grpSpPr>
          <p:pic>
            <p:nvPicPr>
              <p:cNvPr id="430" name="Google Shape;430;p3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10096" y="0"/>
                <a:ext cx="1103767" cy="1103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1" name="Google Shape;431;p38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0" y="177668"/>
                <a:ext cx="1569390" cy="1569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32" name="Google Shape;432;p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02328" y="4988232"/>
            <a:ext cx="862818" cy="86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26.m4a">
            <a:hlinkClick r:id="" action="ppaction://media"/>
            <a:extLst>
              <a:ext uri="{FF2B5EF4-FFF2-40B4-BE49-F238E27FC236}">
                <a16:creationId xmlns:a16="http://schemas.microsoft.com/office/drawing/2014/main" id="{76F53ECA-D754-2944-93D5-7268E8D15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0977" y="4297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438" name="Google Shape;43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9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9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02328" y="4988232"/>
            <a:ext cx="862818" cy="86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13232" y="6086855"/>
            <a:ext cx="951914" cy="951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39"/>
          <p:cNvGrpSpPr/>
          <p:nvPr/>
        </p:nvGrpSpPr>
        <p:grpSpPr>
          <a:xfrm>
            <a:off x="7945215" y="2340158"/>
            <a:ext cx="1177043" cy="1310294"/>
            <a:chOff x="0" y="0"/>
            <a:chExt cx="1569390" cy="1747058"/>
          </a:xfrm>
        </p:grpSpPr>
        <p:pic>
          <p:nvPicPr>
            <p:cNvPr id="445" name="Google Shape;445;p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0096" y="0"/>
              <a:ext cx="1103767" cy="1103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177668"/>
              <a:ext cx="1569390" cy="1569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Google Shape;447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3722" y="3735273"/>
            <a:ext cx="1306394" cy="130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27.m4a">
            <a:hlinkClick r:id="" action="ppaction://media"/>
            <a:extLst>
              <a:ext uri="{FF2B5EF4-FFF2-40B4-BE49-F238E27FC236}">
                <a16:creationId xmlns:a16="http://schemas.microsoft.com/office/drawing/2014/main" id="{070EBFCB-CA49-5D44-BC6D-5E42A02B0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1099" y="48302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 txBox="1"/>
          <p:nvPr/>
        </p:nvSpPr>
        <p:spPr>
          <a:xfrm>
            <a:off x="703722" y="465429"/>
            <a:ext cx="5613895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Getting Everyone Across River Alive!</a:t>
            </a:r>
            <a:endParaRPr/>
          </a:p>
        </p:txBody>
      </p:sp>
      <p:pic>
        <p:nvPicPr>
          <p:cNvPr id="454" name="Google Shape;45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51" y="2026357"/>
            <a:ext cx="4980719" cy="513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0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0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0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02328" y="4988232"/>
            <a:ext cx="862818" cy="862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" name="Google Shape;459;p40"/>
          <p:cNvGrpSpPr/>
          <p:nvPr/>
        </p:nvGrpSpPr>
        <p:grpSpPr>
          <a:xfrm>
            <a:off x="703722" y="2273533"/>
            <a:ext cx="1306394" cy="2768134"/>
            <a:chOff x="703722" y="2273533"/>
            <a:chExt cx="1306394" cy="2768134"/>
          </a:xfrm>
        </p:grpSpPr>
        <p:grpSp>
          <p:nvGrpSpPr>
            <p:cNvPr id="460" name="Google Shape;460;p40"/>
            <p:cNvGrpSpPr/>
            <p:nvPr/>
          </p:nvGrpSpPr>
          <p:grpSpPr>
            <a:xfrm>
              <a:off x="788678" y="2273533"/>
              <a:ext cx="1177043" cy="1310294"/>
              <a:chOff x="0" y="0"/>
              <a:chExt cx="1569390" cy="1747058"/>
            </a:xfrm>
          </p:grpSpPr>
          <p:pic>
            <p:nvPicPr>
              <p:cNvPr id="461" name="Google Shape;461;p4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10096" y="0"/>
                <a:ext cx="1103767" cy="1103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2" name="Google Shape;462;p4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0" y="177668"/>
                <a:ext cx="1569390" cy="15693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63" name="Google Shape;463;p4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03722" y="3735273"/>
              <a:ext cx="1306394" cy="13063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4" name="Google Shape;464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13232" y="6086855"/>
            <a:ext cx="951914" cy="95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28.m4a">
            <a:hlinkClick r:id="" action="ppaction://media"/>
            <a:extLst>
              <a:ext uri="{FF2B5EF4-FFF2-40B4-BE49-F238E27FC236}">
                <a16:creationId xmlns:a16="http://schemas.microsoft.com/office/drawing/2014/main" id="{EC8B0B42-E00E-4C49-9AA0-59743E42F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1221" y="46542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1"/>
          <p:cNvSpPr/>
          <p:nvPr/>
        </p:nvSpPr>
        <p:spPr>
          <a:xfrm>
            <a:off x="0" y="0"/>
            <a:ext cx="11578595" cy="2540469"/>
          </a:xfrm>
          <a:custGeom>
            <a:avLst/>
            <a:gdLst/>
            <a:ahLst/>
            <a:cxnLst/>
            <a:rect l="l" t="t" r="r" b="b"/>
            <a:pathLst>
              <a:path w="29648947" h="6505298" extrusionOk="0">
                <a:moveTo>
                  <a:pt x="0" y="0"/>
                </a:moveTo>
                <a:lnTo>
                  <a:pt x="0" y="6505298"/>
                </a:lnTo>
                <a:lnTo>
                  <a:pt x="29648947" y="6505298"/>
                </a:lnTo>
                <a:lnTo>
                  <a:pt x="29648947" y="0"/>
                </a:lnTo>
                <a:lnTo>
                  <a:pt x="0" y="0"/>
                </a:lnTo>
                <a:close/>
                <a:moveTo>
                  <a:pt x="29587986" y="6444338"/>
                </a:moveTo>
                <a:lnTo>
                  <a:pt x="59690" y="6444338"/>
                </a:lnTo>
                <a:lnTo>
                  <a:pt x="59690" y="59690"/>
                </a:lnTo>
                <a:lnTo>
                  <a:pt x="29587986" y="59690"/>
                </a:lnTo>
                <a:lnTo>
                  <a:pt x="29587986" y="6444339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472" name="Google Shape;472;p41"/>
          <p:cNvSpPr txBox="1"/>
          <p:nvPr/>
        </p:nvSpPr>
        <p:spPr>
          <a:xfrm>
            <a:off x="1029919" y="3147237"/>
            <a:ext cx="7693761" cy="128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WHAT CAN YOU DO WITH COMPUTER SCIENCE?</a:t>
            </a:r>
            <a:endParaRPr/>
          </a:p>
        </p:txBody>
      </p:sp>
      <p:sp>
        <p:nvSpPr>
          <p:cNvPr id="473" name="Google Shape;473;p41"/>
          <p:cNvSpPr txBox="1"/>
          <p:nvPr/>
        </p:nvSpPr>
        <p:spPr>
          <a:xfrm>
            <a:off x="636908" y="1617535"/>
            <a:ext cx="8479783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C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so if these are computer scientists...</a:t>
            </a:r>
            <a:endParaRPr/>
          </a:p>
        </p:txBody>
      </p:sp>
      <p:pic>
        <p:nvPicPr>
          <p:cNvPr id="2" name="Online Media 1" descr="slide29.m4a">
            <a:hlinkClick r:id="" action="ppaction://media"/>
            <a:extLst>
              <a:ext uri="{FF2B5EF4-FFF2-40B4-BE49-F238E27FC236}">
                <a16:creationId xmlns:a16="http://schemas.microsoft.com/office/drawing/2014/main" id="{E621736F-E1AC-FF41-AEEF-416A24768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3891" y="19796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0" y="0"/>
            <a:ext cx="10953363" cy="2540469"/>
          </a:xfrm>
          <a:custGeom>
            <a:avLst/>
            <a:gdLst/>
            <a:ahLst/>
            <a:cxnLst/>
            <a:rect l="l" t="t" r="r" b="b"/>
            <a:pathLst>
              <a:path w="28047938" h="6505298" extrusionOk="0">
                <a:moveTo>
                  <a:pt x="0" y="0"/>
                </a:moveTo>
                <a:lnTo>
                  <a:pt x="0" y="6505298"/>
                </a:lnTo>
                <a:lnTo>
                  <a:pt x="28047938" y="6505298"/>
                </a:lnTo>
                <a:lnTo>
                  <a:pt x="28047938" y="0"/>
                </a:lnTo>
                <a:lnTo>
                  <a:pt x="0" y="0"/>
                </a:lnTo>
                <a:close/>
                <a:moveTo>
                  <a:pt x="27986977" y="6444338"/>
                </a:moveTo>
                <a:lnTo>
                  <a:pt x="59690" y="6444338"/>
                </a:lnTo>
                <a:lnTo>
                  <a:pt x="59690" y="59690"/>
                </a:lnTo>
                <a:lnTo>
                  <a:pt x="27986977" y="59690"/>
                </a:lnTo>
                <a:lnTo>
                  <a:pt x="27986977" y="6444339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121" name="Google Shape;121;p15"/>
          <p:cNvSpPr txBox="1"/>
          <p:nvPr/>
        </p:nvSpPr>
        <p:spPr>
          <a:xfrm>
            <a:off x="1275415" y="3019892"/>
            <a:ext cx="7278307" cy="128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WHO IS A</a:t>
            </a:r>
            <a:endParaRPr/>
          </a:p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COMPUTER SCIENTIST?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636908" y="1617535"/>
            <a:ext cx="8479783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C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let's play a game...</a:t>
            </a:r>
            <a:endParaRPr/>
          </a:p>
        </p:txBody>
      </p:sp>
      <p:pic>
        <p:nvPicPr>
          <p:cNvPr id="2" name="Online Media 1" descr="slide3.m4a">
            <a:hlinkClick r:id="" action="ppaction://media"/>
            <a:extLst>
              <a:ext uri="{FF2B5EF4-FFF2-40B4-BE49-F238E27FC236}">
                <a16:creationId xmlns:a16="http://schemas.microsoft.com/office/drawing/2014/main" id="{D6040395-D141-C641-8E74-00E2B9F38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3722" y="15862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2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446649" y="4512555"/>
            <a:ext cx="2315042" cy="22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2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5798684">
            <a:off x="-416980" y="54545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2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5798684">
            <a:off x="-783371" y="5898492"/>
            <a:ext cx="2705085" cy="280319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2"/>
          <p:cNvSpPr txBox="1"/>
          <p:nvPr/>
        </p:nvSpPr>
        <p:spPr>
          <a:xfrm>
            <a:off x="624576" y="731520"/>
            <a:ext cx="8504449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Computer Science and Art</a:t>
            </a:r>
            <a:endParaRPr/>
          </a:p>
        </p:txBody>
      </p:sp>
      <p:pic>
        <p:nvPicPr>
          <p:cNvPr id="483" name="Google Shape;483;p42"/>
          <p:cNvPicPr preferRelativeResize="0"/>
          <p:nvPr/>
        </p:nvPicPr>
        <p:blipFill rotWithShape="1">
          <a:blip r:embed="rId8">
            <a:alphaModFix/>
          </a:blip>
          <a:srcRect b="1634"/>
          <a:stretch/>
        </p:blipFill>
        <p:spPr>
          <a:xfrm>
            <a:off x="4876800" y="2473235"/>
            <a:ext cx="2793980" cy="277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17861" y="2583472"/>
            <a:ext cx="2661360" cy="266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0.m4a">
            <a:hlinkClick r:id="" action="ppaction://media"/>
            <a:extLst>
              <a:ext uri="{FF2B5EF4-FFF2-40B4-BE49-F238E27FC236}">
                <a16:creationId xmlns:a16="http://schemas.microsoft.com/office/drawing/2014/main" id="{42C1C929-528C-9741-B0DF-392ECAAA6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2286" y="264689"/>
            <a:ext cx="713475" cy="71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3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446649" y="4512555"/>
            <a:ext cx="2315042" cy="22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3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5798684">
            <a:off x="-416980" y="54545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3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5798684">
            <a:off x="-783371" y="5898492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075" y="1597356"/>
            <a:ext cx="4252486" cy="239556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3"/>
          <p:cNvSpPr txBox="1"/>
          <p:nvPr/>
        </p:nvSpPr>
        <p:spPr>
          <a:xfrm>
            <a:off x="624576" y="411480"/>
            <a:ext cx="8504449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Computer Animated Films</a:t>
            </a:r>
            <a:endParaRPr/>
          </a:p>
        </p:txBody>
      </p:sp>
      <p:pic>
        <p:nvPicPr>
          <p:cNvPr id="495" name="Google Shape;495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4075" y="4563110"/>
            <a:ext cx="3818947" cy="202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00298" y="4309216"/>
            <a:ext cx="4722507" cy="26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 descr="A group of people wearing costume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76800" y="137160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1.m4a">
            <a:hlinkClick r:id="" action="ppaction://media"/>
            <a:extLst>
              <a:ext uri="{FF2B5EF4-FFF2-40B4-BE49-F238E27FC236}">
                <a16:creationId xmlns:a16="http://schemas.microsoft.com/office/drawing/2014/main" id="{E01D06ED-1281-924A-94B9-AB3CF8249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1995" y="272203"/>
            <a:ext cx="686805" cy="686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slide32.m4a">
            <a:hlinkClick r:id="" action="ppaction://media"/>
            <a:extLst>
              <a:ext uri="{FF2B5EF4-FFF2-40B4-BE49-F238E27FC236}">
                <a16:creationId xmlns:a16="http://schemas.microsoft.com/office/drawing/2014/main" id="{23B197A7-C430-E647-A51D-02473E1C9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00" y="6134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/>
        </p:nvSpPr>
        <p:spPr>
          <a:xfrm>
            <a:off x="227037" y="434252"/>
            <a:ext cx="929952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What do you think is probably the most difficult thing for animators to work on?</a:t>
            </a:r>
            <a:endParaRPr/>
          </a:p>
        </p:txBody>
      </p:sp>
      <p:pic>
        <p:nvPicPr>
          <p:cNvPr id="509" name="Google Shape;509;p45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446649" y="4512555"/>
            <a:ext cx="2315042" cy="22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" y="1921653"/>
            <a:ext cx="8290560" cy="414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5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5798684">
            <a:off x="-416980" y="54545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5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5798684">
            <a:off x="-783371" y="5898492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3.m4a">
            <a:hlinkClick r:id="" action="ppaction://media"/>
            <a:extLst>
              <a:ext uri="{FF2B5EF4-FFF2-40B4-BE49-F238E27FC236}">
                <a16:creationId xmlns:a16="http://schemas.microsoft.com/office/drawing/2014/main" id="{BC7097F9-6067-F24C-95BD-485915FCF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162" y="63858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"/>
          <p:cNvSpPr txBox="1"/>
          <p:nvPr/>
        </p:nvSpPr>
        <p:spPr>
          <a:xfrm>
            <a:off x="624576" y="731520"/>
            <a:ext cx="8504449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Computer Science and the Environment</a:t>
            </a:r>
            <a:endParaRPr/>
          </a:p>
        </p:txBody>
      </p:sp>
      <p:pic>
        <p:nvPicPr>
          <p:cNvPr id="519" name="Google Shape;51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973" y="2521387"/>
            <a:ext cx="2915655" cy="311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6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446649" y="4512555"/>
            <a:ext cx="2315042" cy="22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6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5798684">
            <a:off x="-416980" y="54545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6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5798684">
            <a:off x="-783371" y="5898492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4.m4a">
            <a:hlinkClick r:id="" action="ppaction://media"/>
            <a:extLst>
              <a:ext uri="{FF2B5EF4-FFF2-40B4-BE49-F238E27FC236}">
                <a16:creationId xmlns:a16="http://schemas.microsoft.com/office/drawing/2014/main" id="{E4ADF714-787F-F846-9FF9-0F0652D6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767" y="609837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7"/>
          <p:cNvSpPr txBox="1"/>
          <p:nvPr/>
        </p:nvSpPr>
        <p:spPr>
          <a:xfrm>
            <a:off x="731520" y="731520"/>
            <a:ext cx="561389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Going for a drive...</a:t>
            </a:r>
            <a:endParaRPr/>
          </a:p>
        </p:txBody>
      </p:sp>
      <p:sp>
        <p:nvSpPr>
          <p:cNvPr id="529" name="Google Shape;529;p47"/>
          <p:cNvSpPr txBox="1"/>
          <p:nvPr/>
        </p:nvSpPr>
        <p:spPr>
          <a:xfrm>
            <a:off x="731520" y="2135754"/>
            <a:ext cx="4155762" cy="394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You drive to an intersection where you can turn left or right.</a:t>
            </a:r>
            <a:endParaRPr/>
          </a:p>
          <a:p>
            <a:pPr marL="0" marR="0" lvl="0" indent="0" algn="l" rtl="0">
              <a:lnSpc>
                <a:spcPct val="13996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Which turn is faster to make?</a:t>
            </a:r>
            <a:endParaRPr/>
          </a:p>
        </p:txBody>
      </p:sp>
      <p:pic>
        <p:nvPicPr>
          <p:cNvPr id="530" name="Google Shape;530;p47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7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7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7986" y="1986246"/>
            <a:ext cx="3814094" cy="373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5.m4a">
            <a:hlinkClick r:id="" action="ppaction://media"/>
            <a:extLst>
              <a:ext uri="{FF2B5EF4-FFF2-40B4-BE49-F238E27FC236}">
                <a16:creationId xmlns:a16="http://schemas.microsoft.com/office/drawing/2014/main" id="{30CED12A-2810-2D47-8E7F-6E54BA260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3959" y="2927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8"/>
          <p:cNvSpPr txBox="1"/>
          <p:nvPr/>
        </p:nvSpPr>
        <p:spPr>
          <a:xfrm>
            <a:off x="731520" y="731520"/>
            <a:ext cx="561389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Going for a drive...</a:t>
            </a:r>
            <a:endParaRPr/>
          </a:p>
        </p:txBody>
      </p:sp>
      <p:sp>
        <p:nvSpPr>
          <p:cNvPr id="540" name="Google Shape;540;p48"/>
          <p:cNvSpPr txBox="1"/>
          <p:nvPr/>
        </p:nvSpPr>
        <p:spPr>
          <a:xfrm>
            <a:off x="731520" y="2135754"/>
            <a:ext cx="4155762" cy="168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If you turn left, how many lanes do you have to cross?</a:t>
            </a:r>
            <a:endParaRPr/>
          </a:p>
        </p:txBody>
      </p:sp>
      <p:pic>
        <p:nvPicPr>
          <p:cNvPr id="541" name="Google Shape;541;p48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8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8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2477" y="2202429"/>
            <a:ext cx="3959603" cy="388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6.m4a">
            <a:hlinkClick r:id="" action="ppaction://media"/>
            <a:extLst>
              <a:ext uri="{FF2B5EF4-FFF2-40B4-BE49-F238E27FC236}">
                <a16:creationId xmlns:a16="http://schemas.microsoft.com/office/drawing/2014/main" id="{C79EEE93-B6D9-7848-9AB7-440977031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299" y="558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9"/>
          <p:cNvSpPr txBox="1"/>
          <p:nvPr/>
        </p:nvSpPr>
        <p:spPr>
          <a:xfrm>
            <a:off x="731520" y="731520"/>
            <a:ext cx="561389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Going for a drive...</a:t>
            </a:r>
            <a:endParaRPr/>
          </a:p>
        </p:txBody>
      </p:sp>
      <p:sp>
        <p:nvSpPr>
          <p:cNvPr id="551" name="Google Shape;551;p49"/>
          <p:cNvSpPr txBox="1"/>
          <p:nvPr/>
        </p:nvSpPr>
        <p:spPr>
          <a:xfrm>
            <a:off x="731520" y="2135754"/>
            <a:ext cx="3299900" cy="111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about a right turn?</a:t>
            </a:r>
            <a:endParaRPr/>
          </a:p>
        </p:txBody>
      </p:sp>
      <p:pic>
        <p:nvPicPr>
          <p:cNvPr id="552" name="Google Shape;552;p49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9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9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76800" y="2202429"/>
            <a:ext cx="3971570" cy="393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7.m4a">
            <a:hlinkClick r:id="" action="ppaction://media"/>
            <a:extLst>
              <a:ext uri="{FF2B5EF4-FFF2-40B4-BE49-F238E27FC236}">
                <a16:creationId xmlns:a16="http://schemas.microsoft.com/office/drawing/2014/main" id="{1C4FCCCC-FCCA-D74A-84A0-8CE243FB7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8077" y="38557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0"/>
          <p:cNvSpPr txBox="1"/>
          <p:nvPr/>
        </p:nvSpPr>
        <p:spPr>
          <a:xfrm>
            <a:off x="731520" y="731520"/>
            <a:ext cx="561389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By not going left...</a:t>
            </a:r>
            <a:endParaRPr/>
          </a:p>
        </p:txBody>
      </p:sp>
      <p:sp>
        <p:nvSpPr>
          <p:cNvPr id="562" name="Google Shape;562;p50"/>
          <p:cNvSpPr txBox="1"/>
          <p:nvPr/>
        </p:nvSpPr>
        <p:spPr>
          <a:xfrm>
            <a:off x="731520" y="2135754"/>
            <a:ext cx="6131065" cy="403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28320" marR="0" lvl="1" indent="-26416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Saves a little gas every turn</a:t>
            </a:r>
            <a:endParaRPr/>
          </a:p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528320" marR="0" lvl="1" indent="-26416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UPS uses computer algorithms to figure out how to go right 90% of the time saves 3,000,000 gallons of gas per year</a:t>
            </a:r>
            <a:endParaRPr/>
          </a:p>
        </p:txBody>
      </p:sp>
      <p:pic>
        <p:nvPicPr>
          <p:cNvPr id="563" name="Google Shape;56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4069" y="3657600"/>
            <a:ext cx="1998011" cy="199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0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482663">
            <a:off x="6793519" y="911793"/>
            <a:ext cx="1894478" cy="183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0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7734595" y="-296089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0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7104152">
            <a:off x="8141239" y="-82814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38.m4a">
            <a:hlinkClick r:id="" action="ppaction://media"/>
            <a:extLst>
              <a:ext uri="{FF2B5EF4-FFF2-40B4-BE49-F238E27FC236}">
                <a16:creationId xmlns:a16="http://schemas.microsoft.com/office/drawing/2014/main" id="{37ADC3D1-8DAE-854A-A756-4AF832570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0981" y="3818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2"/>
          <p:cNvSpPr/>
          <p:nvPr/>
        </p:nvSpPr>
        <p:spPr>
          <a:xfrm>
            <a:off x="0" y="0"/>
            <a:ext cx="11578595" cy="1680667"/>
          </a:xfrm>
          <a:custGeom>
            <a:avLst/>
            <a:gdLst/>
            <a:ahLst/>
            <a:cxnLst/>
            <a:rect l="l" t="t" r="r" b="b"/>
            <a:pathLst>
              <a:path w="29648947" h="4303630" extrusionOk="0">
                <a:moveTo>
                  <a:pt x="0" y="0"/>
                </a:moveTo>
                <a:lnTo>
                  <a:pt x="0" y="4303630"/>
                </a:lnTo>
                <a:lnTo>
                  <a:pt x="29648947" y="4303630"/>
                </a:lnTo>
                <a:lnTo>
                  <a:pt x="29648947" y="0"/>
                </a:lnTo>
                <a:lnTo>
                  <a:pt x="0" y="0"/>
                </a:lnTo>
                <a:close/>
                <a:moveTo>
                  <a:pt x="29587986" y="4242670"/>
                </a:moveTo>
                <a:lnTo>
                  <a:pt x="59690" y="4242670"/>
                </a:lnTo>
                <a:lnTo>
                  <a:pt x="59690" y="59690"/>
                </a:lnTo>
                <a:lnTo>
                  <a:pt x="29587986" y="59690"/>
                </a:lnTo>
                <a:lnTo>
                  <a:pt x="29587986" y="4242670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581" name="Google Shape;581;p52"/>
          <p:cNvSpPr txBox="1"/>
          <p:nvPr/>
        </p:nvSpPr>
        <p:spPr>
          <a:xfrm>
            <a:off x="1029919" y="3195141"/>
            <a:ext cx="7693761" cy="637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WHAT IS PROGRAMMING?</a:t>
            </a:r>
            <a:endParaRPr/>
          </a:p>
        </p:txBody>
      </p:sp>
      <p:sp>
        <p:nvSpPr>
          <p:cNvPr id="582" name="Google Shape;582;p52"/>
          <p:cNvSpPr txBox="1"/>
          <p:nvPr/>
        </p:nvSpPr>
        <p:spPr>
          <a:xfrm>
            <a:off x="1389166" y="4480547"/>
            <a:ext cx="7265938" cy="40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C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 set of instructions telling a machine what to do</a:t>
            </a:r>
            <a:endParaRPr/>
          </a:p>
        </p:txBody>
      </p:sp>
      <p:pic>
        <p:nvPicPr>
          <p:cNvPr id="2" name="Online Media 1" descr="slide39_40.m4a">
            <a:hlinkClick r:id="" action="ppaction://media"/>
            <a:extLst>
              <a:ext uri="{FF2B5EF4-FFF2-40B4-BE49-F238E27FC236}">
                <a16:creationId xmlns:a16="http://schemas.microsoft.com/office/drawing/2014/main" id="{902F3152-17DB-AF4C-92E7-0BF344EEA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9000" y="30124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16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130" name="Google Shape;130;p1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1700" r="6015" b="-3965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Google Shape;13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4.m4a">
            <a:hlinkClick r:id="" action="ppaction://media"/>
            <a:extLst>
              <a:ext uri="{FF2B5EF4-FFF2-40B4-BE49-F238E27FC236}">
                <a16:creationId xmlns:a16="http://schemas.microsoft.com/office/drawing/2014/main" id="{C0A0A6AD-805D-214F-B3BE-FF1E8AEC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8561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3"/>
          <p:cNvSpPr txBox="1"/>
          <p:nvPr/>
        </p:nvSpPr>
        <p:spPr>
          <a:xfrm>
            <a:off x="3635255" y="578786"/>
            <a:ext cx="555599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Program the robot to put on a scarf </a:t>
            </a:r>
            <a:endParaRPr/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rgbClr val="55ACE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89" name="Google Shape;589;p53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562250">
            <a:off x="-1067485" y="-3382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3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9562250">
            <a:off x="-1256045" y="-1149351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3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10800000">
            <a:off x="597197" y="578786"/>
            <a:ext cx="2180521" cy="211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8007" y="2842070"/>
            <a:ext cx="4305243" cy="387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42928" y="3906259"/>
            <a:ext cx="1835400" cy="18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60013">
            <a:off x="3054179" y="1403627"/>
            <a:ext cx="2286837" cy="228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44967" y="2842070"/>
            <a:ext cx="1226549" cy="1226549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3"/>
          <p:cNvSpPr txBox="1"/>
          <p:nvPr/>
        </p:nvSpPr>
        <p:spPr>
          <a:xfrm>
            <a:off x="3635255" y="1857621"/>
            <a:ext cx="555599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(a hat, and gloves)</a:t>
            </a:r>
            <a:endParaRPr/>
          </a:p>
        </p:txBody>
      </p:sp>
      <p:pic>
        <p:nvPicPr>
          <p:cNvPr id="2" name="Online Media 1" descr="slide41.m4a">
            <a:hlinkClick r:id="" action="ppaction://media"/>
            <a:extLst>
              <a:ext uri="{FF2B5EF4-FFF2-40B4-BE49-F238E27FC236}">
                <a16:creationId xmlns:a16="http://schemas.microsoft.com/office/drawing/2014/main" id="{08E9CDF1-4B6C-6340-BCFD-FD0539A6D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285" y="50769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54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10800000">
            <a:off x="597197" y="578786"/>
            <a:ext cx="2180521" cy="21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54"/>
          <p:cNvSpPr txBox="1"/>
          <p:nvPr/>
        </p:nvSpPr>
        <p:spPr>
          <a:xfrm>
            <a:off x="1229152" y="578786"/>
            <a:ext cx="7962093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Robotics: Sense - Plan - Act</a:t>
            </a:r>
            <a:endParaRPr/>
          </a:p>
        </p:txBody>
      </p:sp>
      <p:pic>
        <p:nvPicPr>
          <p:cNvPr id="604" name="Google Shape;604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197" y="1501796"/>
            <a:ext cx="8766255" cy="55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4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9562250">
            <a:off x="-1067485" y="-3382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4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-9562250">
            <a:off x="-1256045" y="-1149351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42.m4a">
            <a:hlinkClick r:id="" action="ppaction://media"/>
            <a:extLst>
              <a:ext uri="{FF2B5EF4-FFF2-40B4-BE49-F238E27FC236}">
                <a16:creationId xmlns:a16="http://schemas.microsoft.com/office/drawing/2014/main" id="{AFD32511-7E2F-814C-985D-97829E659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7792" y="42310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55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>
            <a:off x="8398857" y="5782858"/>
            <a:ext cx="2072060" cy="201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5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4570884">
            <a:off x="8071716" y="-114411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5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-4570884">
            <a:off x="8730399" y="-1264873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5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>
            <a:off x="-556486" y="-533540"/>
            <a:ext cx="2072060" cy="2011782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5"/>
          <p:cNvSpPr txBox="1"/>
          <p:nvPr/>
        </p:nvSpPr>
        <p:spPr>
          <a:xfrm>
            <a:off x="334705" y="591654"/>
            <a:ext cx="7962093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Robotics: Sense - Plan - Act</a:t>
            </a:r>
            <a:endParaRPr/>
          </a:p>
        </p:txBody>
      </p:sp>
      <p:pic>
        <p:nvPicPr>
          <p:cNvPr id="617" name="Google Shape;617;p55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482663">
            <a:off x="446649" y="4512555"/>
            <a:ext cx="2315042" cy="22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54916" y="1598686"/>
            <a:ext cx="6843941" cy="469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5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5798684">
            <a:off x="-416980" y="5454597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5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5798684">
            <a:off x="-783371" y="5898492"/>
            <a:ext cx="2705085" cy="280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43.m4a">
            <a:hlinkClick r:id="" action="ppaction://media"/>
            <a:extLst>
              <a:ext uri="{FF2B5EF4-FFF2-40B4-BE49-F238E27FC236}">
                <a16:creationId xmlns:a16="http://schemas.microsoft.com/office/drawing/2014/main" id="{D42FCA35-C28A-834A-8DD0-477C79776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2087" y="2574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56"/>
          <p:cNvSpPr/>
          <p:nvPr/>
        </p:nvSpPr>
        <p:spPr>
          <a:xfrm>
            <a:off x="0" y="0"/>
            <a:ext cx="11578595" cy="2540469"/>
          </a:xfrm>
          <a:custGeom>
            <a:avLst/>
            <a:gdLst/>
            <a:ahLst/>
            <a:cxnLst/>
            <a:rect l="l" t="t" r="r" b="b"/>
            <a:pathLst>
              <a:path w="29648947" h="6505298" extrusionOk="0">
                <a:moveTo>
                  <a:pt x="0" y="0"/>
                </a:moveTo>
                <a:lnTo>
                  <a:pt x="0" y="6505298"/>
                </a:lnTo>
                <a:lnTo>
                  <a:pt x="29648947" y="6505298"/>
                </a:lnTo>
                <a:lnTo>
                  <a:pt x="29648947" y="0"/>
                </a:lnTo>
                <a:lnTo>
                  <a:pt x="0" y="0"/>
                </a:lnTo>
                <a:close/>
                <a:moveTo>
                  <a:pt x="29587986" y="6444338"/>
                </a:moveTo>
                <a:lnTo>
                  <a:pt x="59690" y="6444338"/>
                </a:lnTo>
                <a:lnTo>
                  <a:pt x="59690" y="59690"/>
                </a:lnTo>
                <a:lnTo>
                  <a:pt x="29587986" y="59690"/>
                </a:lnTo>
                <a:lnTo>
                  <a:pt x="29587986" y="6444339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628" name="Google Shape;628;p56"/>
          <p:cNvSpPr txBox="1"/>
          <p:nvPr/>
        </p:nvSpPr>
        <p:spPr>
          <a:xfrm>
            <a:off x="1029919" y="3019892"/>
            <a:ext cx="7693761" cy="128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CHALLENGE: </a:t>
            </a:r>
            <a:endParaRPr/>
          </a:p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WHERE’S THE CS?</a:t>
            </a:r>
            <a:endParaRPr/>
          </a:p>
        </p:txBody>
      </p:sp>
      <p:pic>
        <p:nvPicPr>
          <p:cNvPr id="2" name="Online Media 1" descr="slide44.m4a">
            <a:hlinkClick r:id="" action="ppaction://media"/>
            <a:extLst>
              <a:ext uri="{FF2B5EF4-FFF2-40B4-BE49-F238E27FC236}">
                <a16:creationId xmlns:a16="http://schemas.microsoft.com/office/drawing/2014/main" id="{C947682D-EFA9-C14E-8875-7C6522755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7900" y="266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7"/>
          <p:cNvSpPr/>
          <p:nvPr/>
        </p:nvSpPr>
        <p:spPr>
          <a:xfrm>
            <a:off x="0" y="0"/>
            <a:ext cx="11578595" cy="2540469"/>
          </a:xfrm>
          <a:custGeom>
            <a:avLst/>
            <a:gdLst/>
            <a:ahLst/>
            <a:cxnLst/>
            <a:rect l="l" t="t" r="r" b="b"/>
            <a:pathLst>
              <a:path w="29648947" h="6505298" extrusionOk="0">
                <a:moveTo>
                  <a:pt x="0" y="0"/>
                </a:moveTo>
                <a:lnTo>
                  <a:pt x="0" y="6505298"/>
                </a:lnTo>
                <a:lnTo>
                  <a:pt x="29648947" y="6505298"/>
                </a:lnTo>
                <a:lnTo>
                  <a:pt x="29648947" y="0"/>
                </a:lnTo>
                <a:lnTo>
                  <a:pt x="0" y="0"/>
                </a:lnTo>
                <a:close/>
                <a:moveTo>
                  <a:pt x="29587986" y="6444338"/>
                </a:moveTo>
                <a:lnTo>
                  <a:pt x="59690" y="6444338"/>
                </a:lnTo>
                <a:lnTo>
                  <a:pt x="59690" y="59690"/>
                </a:lnTo>
                <a:lnTo>
                  <a:pt x="29587986" y="59690"/>
                </a:lnTo>
                <a:lnTo>
                  <a:pt x="29587986" y="6444339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636" name="Google Shape;636;p57"/>
          <p:cNvSpPr txBox="1"/>
          <p:nvPr/>
        </p:nvSpPr>
        <p:spPr>
          <a:xfrm>
            <a:off x="1029919" y="3019892"/>
            <a:ext cx="7693761" cy="128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HOW CAN YOU </a:t>
            </a:r>
            <a:endParaRPr/>
          </a:p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GET STARTED?!</a:t>
            </a:r>
            <a:endParaRPr/>
          </a:p>
        </p:txBody>
      </p:sp>
      <p:pic>
        <p:nvPicPr>
          <p:cNvPr id="2" name="Online Media 1" descr="slide45.m4a">
            <a:hlinkClick r:id="" action="ppaction://media"/>
            <a:extLst>
              <a:ext uri="{FF2B5EF4-FFF2-40B4-BE49-F238E27FC236}">
                <a16:creationId xmlns:a16="http://schemas.microsoft.com/office/drawing/2014/main" id="{B6816D0F-55FB-F544-A144-CAE45CA9B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368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736" y="708246"/>
            <a:ext cx="7994127" cy="585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8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1087153">
            <a:off x="7994832" y="5542334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8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834651">
            <a:off x="8313940" y="6049931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8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10800000">
            <a:off x="-857062" y="5403462"/>
            <a:ext cx="2769338" cy="26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58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9242766">
            <a:off x="-1289213" y="-848059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8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-9495267">
            <a:off x="-1536150" y="-1394417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8"/>
          <p:cNvPicPr preferRelativeResize="0"/>
          <p:nvPr/>
        </p:nvPicPr>
        <p:blipFill rotWithShape="1">
          <a:blip r:embed="rId9">
            <a:alphaModFix amt="19999"/>
          </a:blip>
          <a:srcRect/>
          <a:stretch/>
        </p:blipFill>
        <p:spPr>
          <a:xfrm rot="10800000">
            <a:off x="8377533" y="-426605"/>
            <a:ext cx="2061253" cy="200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46.m4a">
            <a:hlinkClick r:id="" action="ppaction://media"/>
            <a:extLst>
              <a:ext uri="{FF2B5EF4-FFF2-40B4-BE49-F238E27FC236}">
                <a16:creationId xmlns:a16="http://schemas.microsoft.com/office/drawing/2014/main" id="{F81F084F-5A74-E84C-B43D-C38ABAFFA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1000" y="34839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59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1087153">
            <a:off x="7994832" y="5542334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9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834651">
            <a:off x="8313940" y="6049931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9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10800000">
            <a:off x="-857062" y="5403462"/>
            <a:ext cx="2769338" cy="26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9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242766">
            <a:off x="-1289213" y="-848059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9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495267">
            <a:off x="-1536150" y="-1394417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9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10800000">
            <a:off x="8377533" y="-426605"/>
            <a:ext cx="2061253" cy="200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3588" y="1855454"/>
            <a:ext cx="7906424" cy="354800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9"/>
          <p:cNvSpPr txBox="1"/>
          <p:nvPr/>
        </p:nvSpPr>
        <p:spPr>
          <a:xfrm>
            <a:off x="867918" y="708246"/>
            <a:ext cx="7962093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Mobile Apps</a:t>
            </a:r>
            <a:endParaRPr/>
          </a:p>
        </p:txBody>
      </p:sp>
      <p:pic>
        <p:nvPicPr>
          <p:cNvPr id="2" name="Online Media 1" descr="slide47.m4a">
            <a:hlinkClick r:id="" action="ppaction://media"/>
            <a:extLst>
              <a:ext uri="{FF2B5EF4-FFF2-40B4-BE49-F238E27FC236}">
                <a16:creationId xmlns:a16="http://schemas.microsoft.com/office/drawing/2014/main" id="{0720F867-4D67-BB41-8697-575085F18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21" y="30184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60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1087153">
            <a:off x="7994832" y="5542334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0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834651">
            <a:off x="8313940" y="6049931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0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10800000">
            <a:off x="-857062" y="5403462"/>
            <a:ext cx="2769338" cy="26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0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242766">
            <a:off x="-1289213" y="-848059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0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495267">
            <a:off x="-1536150" y="-1394417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0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10800000">
            <a:off x="8377533" y="-426605"/>
            <a:ext cx="2061253" cy="200128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0"/>
          <p:cNvSpPr txBox="1"/>
          <p:nvPr/>
        </p:nvSpPr>
        <p:spPr>
          <a:xfrm>
            <a:off x="867918" y="708246"/>
            <a:ext cx="7962093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Web Development</a:t>
            </a:r>
            <a:endParaRPr/>
          </a:p>
        </p:txBody>
      </p:sp>
      <p:pic>
        <p:nvPicPr>
          <p:cNvPr id="674" name="Google Shape;674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9039" y="1574685"/>
            <a:ext cx="6993733" cy="349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01668" y="5403462"/>
            <a:ext cx="3494593" cy="164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48.m4a">
            <a:hlinkClick r:id="" action="ppaction://media"/>
            <a:extLst>
              <a:ext uri="{FF2B5EF4-FFF2-40B4-BE49-F238E27FC236}">
                <a16:creationId xmlns:a16="http://schemas.microsoft.com/office/drawing/2014/main" id="{50DB66F5-1F7E-BB48-8058-5C5557FA2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2621" y="2118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1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1087153">
            <a:off x="7994832" y="5542334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1"/>
          <p:cNvPicPr preferRelativeResize="0"/>
          <p:nvPr/>
        </p:nvPicPr>
        <p:blipFill rotWithShape="1">
          <a:blip r:embed="rId6">
            <a:alphaModFix amt="19999"/>
          </a:blip>
          <a:srcRect/>
          <a:stretch/>
        </p:blipFill>
        <p:spPr>
          <a:xfrm rot="834651">
            <a:off x="8313940" y="6049931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1"/>
          <p:cNvPicPr preferRelativeResize="0"/>
          <p:nvPr/>
        </p:nvPicPr>
        <p:blipFill rotWithShape="1">
          <a:blip r:embed="rId7">
            <a:alphaModFix amt="19999"/>
          </a:blip>
          <a:srcRect/>
          <a:stretch/>
        </p:blipFill>
        <p:spPr>
          <a:xfrm rot="10800000">
            <a:off x="-857062" y="5403462"/>
            <a:ext cx="2769338" cy="26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1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242766">
            <a:off x="-1289213" y="-848059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61"/>
          <p:cNvPicPr preferRelativeResize="0"/>
          <p:nvPr/>
        </p:nvPicPr>
        <p:blipFill rotWithShape="1">
          <a:blip r:embed="rId5">
            <a:alphaModFix amt="19999"/>
          </a:blip>
          <a:srcRect/>
          <a:stretch/>
        </p:blipFill>
        <p:spPr>
          <a:xfrm rot="-9495267">
            <a:off x="-1536150" y="-1394417"/>
            <a:ext cx="3003668" cy="31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61"/>
          <p:cNvPicPr preferRelativeResize="0"/>
          <p:nvPr/>
        </p:nvPicPr>
        <p:blipFill rotWithShape="1">
          <a:blip r:embed="rId8">
            <a:alphaModFix amt="19999"/>
          </a:blip>
          <a:srcRect/>
          <a:stretch/>
        </p:blipFill>
        <p:spPr>
          <a:xfrm rot="10800000">
            <a:off x="8377533" y="-426605"/>
            <a:ext cx="2061253" cy="200128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61"/>
          <p:cNvSpPr txBox="1"/>
          <p:nvPr/>
        </p:nvSpPr>
        <p:spPr>
          <a:xfrm>
            <a:off x="1009468" y="349027"/>
            <a:ext cx="7962093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Computer Science Grads Could Work here...</a:t>
            </a:r>
            <a:endParaRPr dirty="0"/>
          </a:p>
        </p:txBody>
      </p:sp>
      <p:pic>
        <p:nvPicPr>
          <p:cNvPr id="688" name="Google Shape;688;p6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9468" y="1736089"/>
            <a:ext cx="7734665" cy="3998428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1"/>
          <p:cNvSpPr txBox="1"/>
          <p:nvPr/>
        </p:nvSpPr>
        <p:spPr>
          <a:xfrm>
            <a:off x="1837600" y="5854704"/>
            <a:ext cx="6078401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55ACEE"/>
                </a:solidFill>
                <a:latin typeface="Poppins"/>
                <a:ea typeface="Poppins"/>
                <a:cs typeface="Poppins"/>
                <a:sym typeface="Poppins"/>
              </a:rPr>
              <a:t>and Startups or Graduate School...</a:t>
            </a:r>
            <a:endParaRPr/>
          </a:p>
        </p:txBody>
      </p:sp>
      <p:pic>
        <p:nvPicPr>
          <p:cNvPr id="2" name="Online Media 1" descr="slide49.m4a">
            <a:hlinkClick r:id="" action="ppaction://media"/>
            <a:extLst>
              <a:ext uri="{FF2B5EF4-FFF2-40B4-BE49-F238E27FC236}">
                <a16:creationId xmlns:a16="http://schemas.microsoft.com/office/drawing/2014/main" id="{565674BF-19F2-C24C-8372-B43819511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668" y="34902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F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62"/>
          <p:cNvSpPr/>
          <p:nvPr/>
        </p:nvSpPr>
        <p:spPr>
          <a:xfrm>
            <a:off x="0" y="0"/>
            <a:ext cx="11578595" cy="1680667"/>
          </a:xfrm>
          <a:custGeom>
            <a:avLst/>
            <a:gdLst/>
            <a:ahLst/>
            <a:cxnLst/>
            <a:rect l="l" t="t" r="r" b="b"/>
            <a:pathLst>
              <a:path w="29648947" h="4303630" extrusionOk="0">
                <a:moveTo>
                  <a:pt x="0" y="0"/>
                </a:moveTo>
                <a:lnTo>
                  <a:pt x="0" y="4303630"/>
                </a:lnTo>
                <a:lnTo>
                  <a:pt x="29648947" y="4303630"/>
                </a:lnTo>
                <a:lnTo>
                  <a:pt x="29648947" y="0"/>
                </a:lnTo>
                <a:lnTo>
                  <a:pt x="0" y="0"/>
                </a:lnTo>
                <a:close/>
                <a:moveTo>
                  <a:pt x="29587986" y="4242670"/>
                </a:moveTo>
                <a:lnTo>
                  <a:pt x="59690" y="4242670"/>
                </a:lnTo>
                <a:lnTo>
                  <a:pt x="59690" y="59690"/>
                </a:lnTo>
                <a:lnTo>
                  <a:pt x="29587986" y="59690"/>
                </a:lnTo>
                <a:lnTo>
                  <a:pt x="29587986" y="4242670"/>
                </a:lnTo>
                <a:close/>
              </a:path>
            </a:pathLst>
          </a:custGeom>
          <a:solidFill>
            <a:srgbClr val="FCFFFF"/>
          </a:solidFill>
          <a:ln>
            <a:noFill/>
          </a:ln>
        </p:spPr>
      </p:sp>
      <p:sp>
        <p:nvSpPr>
          <p:cNvPr id="697" name="Google Shape;697;p62"/>
          <p:cNvSpPr txBox="1"/>
          <p:nvPr/>
        </p:nvSpPr>
        <p:spPr>
          <a:xfrm>
            <a:off x="1029919" y="3342318"/>
            <a:ext cx="7693761" cy="637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1" b="1">
                <a:solidFill>
                  <a:srgbClr val="FCFFFF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/>
          </a:p>
        </p:txBody>
      </p:sp>
      <p:pic>
        <p:nvPicPr>
          <p:cNvPr id="2" name="Online Media 1" descr="slide50.m4a">
            <a:hlinkClick r:id="" action="ppaction://media"/>
            <a:extLst>
              <a:ext uri="{FF2B5EF4-FFF2-40B4-BE49-F238E27FC236}">
                <a16:creationId xmlns:a16="http://schemas.microsoft.com/office/drawing/2014/main" id="{73763304-A22A-6B40-9E25-E5F14EB32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9800" y="292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186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7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143" name="Google Shape;143;p1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1700" r="6015" b="-3965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7"/>
          <p:cNvSpPr txBox="1"/>
          <p:nvPr/>
        </p:nvSpPr>
        <p:spPr>
          <a:xfrm>
            <a:off x="2708907" y="5403996"/>
            <a:ext cx="4335786" cy="96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CMU Computer Science 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Professor Danny Sleator</a:t>
            </a:r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5.m4a">
            <a:hlinkClick r:id="" action="ppaction://media"/>
            <a:extLst>
              <a:ext uri="{FF2B5EF4-FFF2-40B4-BE49-F238E27FC236}">
                <a16:creationId xmlns:a16="http://schemas.microsoft.com/office/drawing/2014/main" id="{51D80850-A69E-5B41-BBEF-DAE82B947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8561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8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156" name="Google Shape;156;p1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-7400" r="6015" b="939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0" name="Google Shape;16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6.m4a">
            <a:hlinkClick r:id="" action="ppaction://media"/>
            <a:extLst>
              <a:ext uri="{FF2B5EF4-FFF2-40B4-BE49-F238E27FC236}">
                <a16:creationId xmlns:a16="http://schemas.microsoft.com/office/drawing/2014/main" id="{1A322154-D881-B74C-AE0D-D36F40829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9610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19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169" name="Google Shape;169;p1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-7400" r="6015" b="939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19"/>
          <p:cNvSpPr txBox="1"/>
          <p:nvPr/>
        </p:nvSpPr>
        <p:spPr>
          <a:xfrm>
            <a:off x="2697526" y="5474404"/>
            <a:ext cx="4698044" cy="83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Texas A&amp;M Computer Science </a:t>
            </a:r>
            <a:endParaRPr/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Professor Valerie Taylor</a:t>
            </a:r>
            <a:endParaRPr/>
          </a:p>
        </p:txBody>
      </p:sp>
      <p:pic>
        <p:nvPicPr>
          <p:cNvPr id="174" name="Google Shape;17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7.m4a">
            <a:hlinkClick r:id="" action="ppaction://media"/>
            <a:extLst>
              <a:ext uri="{FF2B5EF4-FFF2-40B4-BE49-F238E27FC236}">
                <a16:creationId xmlns:a16="http://schemas.microsoft.com/office/drawing/2014/main" id="{E45B8E7A-B3FF-3842-B85B-C48C0DD1B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9610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20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182" name="Google Shape;182;p2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-9092" r="6015" b="7704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168" y="5096619"/>
            <a:ext cx="1487061" cy="148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8.m4a">
            <a:hlinkClick r:id="" action="ppaction://media"/>
            <a:extLst>
              <a:ext uri="{FF2B5EF4-FFF2-40B4-BE49-F238E27FC236}">
                <a16:creationId xmlns:a16="http://schemas.microsoft.com/office/drawing/2014/main" id="{35DB20B9-B1CA-7845-A760-937A10700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8561" y="1902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7676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4809" y="-1344009"/>
            <a:ext cx="10003219" cy="1000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1"/>
          <p:cNvGrpSpPr/>
          <p:nvPr/>
        </p:nvGrpSpPr>
        <p:grpSpPr>
          <a:xfrm>
            <a:off x="2358030" y="731520"/>
            <a:ext cx="5037539" cy="5850989"/>
            <a:chOff x="0" y="0"/>
            <a:chExt cx="5466080" cy="6348730"/>
          </a:xfrm>
        </p:grpSpPr>
        <p:sp>
          <p:nvSpPr>
            <p:cNvPr id="195" name="Google Shape;195;p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 extrusionOk="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 extrusionOk="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4529" t="-9092" r="6015" b="7704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 extrusionOk="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 extrusionOk="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21"/>
          <p:cNvSpPr txBox="1"/>
          <p:nvPr/>
        </p:nvSpPr>
        <p:spPr>
          <a:xfrm>
            <a:off x="2459964" y="5624606"/>
            <a:ext cx="4833671" cy="75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Rice University Computer Science </a:t>
            </a:r>
            <a:endParaRPr/>
          </a:p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Professor Richard Tapia </a:t>
            </a:r>
            <a:endParaRPr/>
          </a:p>
        </p:txBody>
      </p:sp>
      <p:pic>
        <p:nvPicPr>
          <p:cNvPr id="200" name="Google Shape;20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8561" y="5246669"/>
            <a:ext cx="1337011" cy="13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lide9.m4a">
            <a:hlinkClick r:id="" action="ppaction://media"/>
            <a:extLst>
              <a:ext uri="{FF2B5EF4-FFF2-40B4-BE49-F238E27FC236}">
                <a16:creationId xmlns:a16="http://schemas.microsoft.com/office/drawing/2014/main" id="{9DF777CF-6A69-5948-BD70-24107028C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8561" y="88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1856</Words>
  <Application>Microsoft Macintosh PowerPoint</Application>
  <PresentationFormat>Custom</PresentationFormat>
  <Paragraphs>247</Paragraphs>
  <Slides>49</Slides>
  <Notes>49</Notes>
  <HiddenSlides>0</HiddenSlides>
  <MMClips>49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Poppins</vt:lpstr>
      <vt:lpstr>Poppins Light</vt:lpstr>
      <vt:lpstr>Calibri</vt:lpstr>
      <vt:lpstr>Arial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Olivia Zane</cp:lastModifiedBy>
  <cp:revision>10</cp:revision>
  <dcterms:modified xsi:type="dcterms:W3CDTF">2020-05-14T19:44:51Z</dcterms:modified>
</cp:coreProperties>
</file>