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99" r:id="rId3"/>
    <p:sldId id="269" r:id="rId4"/>
    <p:sldId id="257" r:id="rId5"/>
    <p:sldId id="270" r:id="rId6"/>
    <p:sldId id="398" r:id="rId7"/>
    <p:sldId id="314" r:id="rId8"/>
    <p:sldId id="401" r:id="rId9"/>
    <p:sldId id="302" r:id="rId10"/>
    <p:sldId id="307" r:id="rId11"/>
    <p:sldId id="317" r:id="rId12"/>
    <p:sldId id="400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00"/>
    <a:srgbClr val="00FF00"/>
    <a:srgbClr val="FF0000"/>
    <a:srgbClr val="00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3" autoAdjust="0"/>
    <p:restoredTop sz="93855" autoAdjust="0"/>
  </p:normalViewPr>
  <p:slideViewPr>
    <p:cSldViewPr snapToObjects="1">
      <p:cViewPr varScale="1">
        <p:scale>
          <a:sx n="108" d="100"/>
          <a:sy n="108" d="100"/>
        </p:scale>
        <p:origin x="675" y="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5A852-865F-5A40-9505-6AF63180E38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F0460-C9B1-6440-B523-677BDA3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65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01709-B118-5240-83F4-FDBD0038FEBF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C1C72-6BA0-BE46-90AC-E4F38D58E9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4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C1C72-6BA0-BE46-90AC-E4F38D58E9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C1C72-6BA0-BE46-90AC-E4F38D58E9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8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2C38C2-BFB0-044B-AEB4-20B25B2A5983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E0E5DA-D131-014A-ADBD-9411681FC4DA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83B08-510A-164C-8006-7BBDA06EF3B1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4CEDB-674F-A84B-AA65-C2B1FCAF514F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56BAE-328E-ED41-8C88-555EFFCA60A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B1C4B9-AA0E-014C-954C-CDDD160C404B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0D1939-96D2-6442-84CE-7F0D8F8B100F}" type="datetime1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613987-C441-E34C-A7A9-1474015EF236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6024A-543A-A44D-B7BD-34E3D8C283E0}" type="datetime1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3BEA66-2800-E446-9695-7E812757574B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B4A6F-0D2D-5E4A-9DB1-E8EA0EB8A154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3962400" cy="660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rcRect l="80769"/>
          <a:stretch>
            <a:fillRect/>
          </a:stretch>
        </p:blipFill>
        <p:spPr>
          <a:xfrm>
            <a:off x="3352800" y="0"/>
            <a:ext cx="5826234" cy="660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hyperlink" Target="mailto:hpp-office@andrew.cmu.edu" TargetMode="External"/><Relationship Id="rId4" Type="http://schemas.openxmlformats.org/officeDocument/2006/relationships/hyperlink" Target="http://www.cmu.edu/hp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495800"/>
            <a:ext cx="8382000" cy="1905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Jason D’Antonio, PhD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Director, Health Professions Program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Advisor, Health Humanities major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Associate Teaching Professor, </a:t>
            </a:r>
            <a:r>
              <a:rPr lang="en-US" sz="1800">
                <a:solidFill>
                  <a:schemeClr val="tx1"/>
                </a:solidFill>
                <a:latin typeface="Lucida Bright"/>
                <a:cs typeface="Lucida Bright"/>
              </a:rPr>
              <a:t>Biological Sciences</a:t>
            </a:r>
            <a:endParaRPr lang="en-US" sz="18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20574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4000" dirty="0">
                <a:latin typeface="Lucida Bright"/>
                <a:cs typeface="Lucida Bright"/>
              </a:rPr>
              <a:t>Carnegie Mellon University</a:t>
            </a:r>
            <a:br>
              <a:rPr lang="en-US" sz="4000" dirty="0">
                <a:latin typeface="Lucida Bright"/>
                <a:cs typeface="Lucida Bright"/>
              </a:rPr>
            </a:br>
            <a:r>
              <a:rPr lang="en-US" sz="4000" dirty="0">
                <a:latin typeface="Lucida Bright"/>
                <a:cs typeface="Lucida Bright"/>
              </a:rPr>
              <a:t>Health Professions Program</a:t>
            </a:r>
          </a:p>
        </p:txBody>
      </p:sp>
      <p:pic>
        <p:nvPicPr>
          <p:cNvPr id="2" name="Graphic 1" descr="Stethoscope">
            <a:extLst>
              <a:ext uri="{FF2B5EF4-FFF2-40B4-BE49-F238E27FC236}">
                <a16:creationId xmlns:a16="http://schemas.microsoft.com/office/drawing/2014/main" id="{057A6CA6-216F-8747-26D2-E371B1D15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800" y="3352800"/>
            <a:ext cx="1188720" cy="1188720"/>
          </a:xfrm>
          <a:prstGeom prst="rect">
            <a:avLst/>
          </a:prstGeom>
        </p:spPr>
      </p:pic>
      <p:pic>
        <p:nvPicPr>
          <p:cNvPr id="5" name="Graphic 4" descr="Tooth">
            <a:extLst>
              <a:ext uri="{FF2B5EF4-FFF2-40B4-BE49-F238E27FC236}">
                <a16:creationId xmlns:a16="http://schemas.microsoft.com/office/drawing/2014/main" id="{D2F5C87E-C204-B7AD-37AB-39CB41661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0480" y="3352800"/>
            <a:ext cx="1188720" cy="118872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1FE3B2-169F-615E-5FE9-F2E311136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8"/>
                </p14:media>
              </p:ext>
            </p:extLst>
          </p:nvPr>
        </p:nvPicPr>
        <p:blipFill>
          <a:blip r:embed="rId9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6"/>
    </mc:Choice>
    <mc:Fallback xmlns="">
      <p:transition spd="slow" advTm="2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14400" y="6858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some other resources?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457200" y="1676400"/>
            <a:ext cx="8229600" cy="44781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DOCS: Doctors of Carnegie Society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Global Medical Brigades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Global Public Health Brigades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Alpha Epsilon Delta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EMS: on campus medical emergency services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Peer Health Advocates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Career Center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Academic Success Center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Academic advisors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MSAMP – Medical School Alumni Mentor Program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54D556-56DE-DFEE-F924-477BEDEE3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65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2"/>
    </mc:Choice>
    <mc:Fallback xmlns="">
      <p:transition spd="slow" advTm="5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14400" y="6858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 Profiles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A622F70-445F-7A4D-ADCC-8E3DE0FB0B91}"/>
              </a:ext>
            </a:extLst>
          </p:cNvPr>
          <p:cNvSpPr txBox="1">
            <a:spLocks/>
          </p:cNvSpPr>
          <p:nvPr/>
        </p:nvSpPr>
        <p:spPr>
          <a:xfrm>
            <a:off x="304800" y="1295400"/>
            <a:ext cx="8610600" cy="47561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2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Each year ~35-40 applicants</a:t>
            </a:r>
          </a:p>
          <a:p>
            <a:pPr marL="800100" lvl="1"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(MD, DO) (30-35)</a:t>
            </a:r>
          </a:p>
          <a:p>
            <a:pPr marL="800100" lvl="1"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MD/PhD (2-6)</a:t>
            </a:r>
          </a:p>
          <a:p>
            <a:pPr marL="800100" lvl="1"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Dental (2-6)</a:t>
            </a:r>
          </a:p>
          <a:p>
            <a:pPr marL="800100" lvl="1"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Physician Assistant (1-5)</a:t>
            </a:r>
          </a:p>
          <a:p>
            <a:pPr marL="800100" lvl="1"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Veterinary medicine, Optometry, OT, PT (1)</a:t>
            </a:r>
          </a:p>
          <a:p>
            <a:pPr marL="800100" lvl="1">
              <a:spcBef>
                <a:spcPts val="200"/>
              </a:spcBef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>
              <a:spcBef>
                <a:spcPts val="2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Majors:</a:t>
            </a:r>
          </a:p>
          <a:p>
            <a:pPr marL="800100" lvl="1"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Biology, Neuroscience, Bio-Psych, Psychology, Engineering, Chemistry, Physics, Math, Global Studies, Decision Science, Info systems, Computational Biology, BXA (science + art)</a:t>
            </a:r>
          </a:p>
          <a:p>
            <a:pPr marL="800100" lvl="1">
              <a:spcBef>
                <a:spcPts val="200"/>
              </a:spcBef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>
              <a:spcBef>
                <a:spcPts val="2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Acceptance rates for pre-med applicants range from 61-85%</a:t>
            </a:r>
          </a:p>
          <a:p>
            <a:pPr marL="800100" lvl="1">
              <a:spcBef>
                <a:spcPts val="2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Advising, committee interview, and committee letter resources are available to all CMU students and alumni without prejudice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441258-19C5-5852-FD5E-AB7F98091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34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19"/>
    </mc:Choice>
    <mc:Fallback xmlns="">
      <p:transition spd="slow" advTm="8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14400" y="6858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 Profiles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A622F70-445F-7A4D-ADCC-8E3DE0FB0B91}"/>
              </a:ext>
            </a:extLst>
          </p:cNvPr>
          <p:cNvSpPr txBox="1">
            <a:spLocks/>
          </p:cNvSpPr>
          <p:nvPr/>
        </p:nvSpPr>
        <p:spPr>
          <a:xfrm>
            <a:off x="304800" y="1600200"/>
            <a:ext cx="8610600" cy="47561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3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Nearly 100% of CMU applicants participate in research for at least 1 semester or summer, many conducting 3-6 semesters of research.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>
              <a:spcBef>
                <a:spcPts val="300"/>
              </a:spcBef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>
              <a:spcBef>
                <a:spcPts val="3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Student-athletes make up as much as 10-20% of applicants.</a:t>
            </a:r>
          </a:p>
          <a:p>
            <a:pPr marL="57150" indent="0">
              <a:spcBef>
                <a:spcPts val="300"/>
              </a:spcBef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>
              <a:spcBef>
                <a:spcPts val="3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Majority of applicants have a single major.</a:t>
            </a:r>
          </a:p>
          <a:p>
            <a:pPr marL="800100" lvl="1"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Engineers often double major in Biomedical Engineering</a:t>
            </a:r>
          </a:p>
          <a:p>
            <a:pPr marL="800100" lvl="1">
              <a:spcBef>
                <a:spcPts val="3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Minors in Chemistry, Creative Writing, Neuroscience, Psychology, Computer Science</a:t>
            </a:r>
          </a:p>
          <a:p>
            <a:pPr marL="800100" lvl="1">
              <a:spcBef>
                <a:spcPts val="300"/>
              </a:spcBef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>
              <a:spcBef>
                <a:spcPts val="3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Nearly 100% of applicants participate in student organizations and other on-campus leadership.</a:t>
            </a:r>
          </a:p>
          <a:p>
            <a:pPr marL="57150" indent="0">
              <a:spcBef>
                <a:spcPts val="300"/>
              </a:spcBef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>
              <a:spcBef>
                <a:spcPts val="300"/>
              </a:spcBef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Most applicants take 1-2 gap years.</a:t>
            </a:r>
          </a:p>
          <a:p>
            <a:pPr marL="57150" indent="0">
              <a:spcBef>
                <a:spcPts val="300"/>
              </a:spcBef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indent="0">
              <a:spcBef>
                <a:spcPts val="300"/>
              </a:spcBef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28BF8C-BB2F-3B9E-B2B1-E85607F66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48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8"/>
    </mc:Choice>
    <mc:Fallback xmlns="">
      <p:transition spd="slow" advTm="74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How to reach the HPP office?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258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http://www.cmu.edu/hpp/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Phone: (412) 268-8494</a:t>
            </a:r>
          </a:p>
          <a:p>
            <a:pPr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hpp-office@andrew.cmu.edu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BBC8109-DFB4-E596-2C24-6085470975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9"/>
                </p14:media>
              </p:ext>
            </p:extLst>
          </p:nvPr>
        </p:nvPicPr>
        <p:blipFill>
          <a:blip r:embed="rId6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2"/>
    </mc:Choice>
    <mc:Fallback xmlns="">
      <p:transition spd="slow" advTm="3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763000" cy="4539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advising resource to provide information and assistance to students interested in pursuing a career in a health profession.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CMU, pre-med is </a:t>
            </a:r>
            <a:r>
              <a:rPr lang="en-US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major!  Students are encouraged to study in the natural sciences, humanities, social sciences, engineering, computer science, and the arts.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HPP advisor will work with each student on developing a customized plan for incorporating courses required for admission to desired health professions graduate programs. 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2</a:t>
            </a:fld>
            <a:endParaRPr lang="en-US">
              <a:cs typeface="Calisto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is the HPP?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4CC2527-2112-AFE1-4943-A681C1DF4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84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4"/>
    </mc:Choice>
    <mc:Fallback xmlns="">
      <p:transition spd="slow" advTm="6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How the HPP helps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Supplemental academic advising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Exploration of career options in the health professions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Exposure to volunteer, research, and clinical opportunities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Info seminars and application workshops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Practice interview and committee letter writing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Personalized advising experience to explore interests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NETWORKING!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3</a:t>
            </a:fld>
            <a:endParaRPr lang="en-US">
              <a:cs typeface="Calisto MT"/>
            </a:endParaRPr>
          </a:p>
        </p:txBody>
      </p:sp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ECBCD5AC-8392-24C3-4DBD-2FD3A32A9E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7"/>
                </p14:media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62"/>
    </mc:Choice>
    <mc:Fallback xmlns="">
      <p:transition spd="slow" advTm="10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Health Professions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5105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Allopathic Medicine (MD)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Osteopathic Medicine (DO)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Physician Assistant (PA-C)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Dentistry (DDS / DMD)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Veterinary Medicine (DVM / VMD)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Clinician/Scientist (MD/PhD, DO/PhD or DVM/PhD)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Pharmacy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PharmD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Optometry (OD)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Occupational Therapy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Physical Therapy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Mental and Social Health (PhD / MS / MSW)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Other affiliated careers: biomedical engineering, public health, genetic counseling, chiropractic medicine, nursing, sports medicine, podiatry…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4</a:t>
            </a:fld>
            <a:endParaRPr lang="en-US">
              <a:cs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371600"/>
            <a:ext cx="2057400" cy="2057400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909FCB4-35BC-78B1-8639-4108D6C99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0"/>
    </mc:Choice>
    <mc:Fallback xmlns="">
      <p:transition spd="slow" advTm="31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Strength of an applicant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077200" cy="495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Grades: Total, Science, all other, year by year…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Standardized Test Scores (MCAT, DAT, GRE etc)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 and Commitment to the Field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Extracurricular Involvement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Experience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Experience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Service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Skills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Teamwork skills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5</a:t>
            </a:fld>
            <a:endParaRPr lang="en-US" dirty="0">
              <a:cs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9749" y="4191000"/>
            <a:ext cx="30893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Comic Sans MS"/>
                <a:cs typeface="Comic Sans MS"/>
              </a:rPr>
              <a:t>Balance</a:t>
            </a:r>
            <a:r>
              <a:rPr lang="en-US" sz="2800" dirty="0">
                <a:solidFill>
                  <a:srgbClr val="C00000"/>
                </a:solidFill>
                <a:latin typeface="Comic Sans MS"/>
                <a:cs typeface="Comic Sans MS"/>
              </a:rPr>
              <a:t>: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mic Sans MS"/>
                <a:cs typeface="Comic Sans MS"/>
              </a:rPr>
              <a:t>Breadth vs. Depth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mic Sans MS"/>
                <a:cs typeface="Comic Sans MS"/>
              </a:rPr>
              <a:t>Quality vs. Quantity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27993F6-92FA-68EA-D680-224FC808A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30"/>
                </p14:media>
              </p:ext>
            </p:extLst>
          </p:nvPr>
        </p:nvPicPr>
        <p:blipFill>
          <a:blip r:embed="rId5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55"/>
    </mc:Choice>
    <mc:Fallback xmlns="">
      <p:transition spd="slow" advTm="12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/>
              <a:t>AAMC Pre-medical Competencies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295400"/>
            <a:ext cx="42672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Thinking &amp; Reasoning: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Critical Thinking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Quantitative Reasoning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Scientific Inquiry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latin typeface="+mn-lt"/>
              </a:rPr>
              <a:t>Written Communication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endParaRPr lang="en-US" sz="2200" b="1" dirty="0"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Science: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n-lt"/>
              </a:rPr>
              <a:t>Living Systems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n-lt"/>
              </a:rPr>
              <a:t>Human Behavior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endParaRPr lang="en-US" sz="2200" b="1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8200" y="1295400"/>
            <a:ext cx="4267200" cy="5105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Professional: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Commitment to Learning &amp; Growth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Cultural Awareness &amp; Humility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Empathy &amp; Compassion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Interpersonal Skills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Oral Communication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Ethical Responsibility to Self and Others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Reliability and Dependability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Resilience and Adaptability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Service Orientation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Teamwork &amp; Collaboration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C513F9D-6DC0-D17F-36C4-255C5C9B2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27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73"/>
    </mc:Choice>
    <mc:Fallback xmlns="">
      <p:transition spd="slow" advTm="11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8382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Become a Resident Advisor (RA) for a dormitory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Peer Tutor or Supplemental Instructor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Teaching Assistant for lecture or lab course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organizations: DOCS, AED, Global Medical and Public Health Brigades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Become a Peer Health Advocate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Become an Orientation Counselor or Tour Guide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Participate in athletics and artistic endeavors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on or off campus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85800"/>
            <a:ext cx="9144000" cy="685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How can I get involved?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7</a:t>
            </a:fld>
            <a:endParaRPr lang="en-US">
              <a:cs typeface="Calisto M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F76DD4-A940-82A3-DB25-EE63AD958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3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43"/>
    </mc:Choice>
    <mc:Fallback xmlns="">
      <p:transition spd="slow" advTm="9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5800" y="1524000"/>
            <a:ext cx="6390147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UPMC Children’s Hospital of Pittsburgh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UPMC Magee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Womens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Hospital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UPMC Mercy Hospital and Eye Institute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UPMC Shadyside Hospital 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UPMC Shadyside &amp; West Penn HELP programs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UPMC Presbyterian &amp; Montefiore Hospitals 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UPMC Western Psychiatric Institute and Clinic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University of Pittsburgh Cancer Institute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Hospice programs</a:t>
            </a:r>
          </a:p>
          <a:p>
            <a:pPr marL="457200" indent="-457200" eaLnBrk="1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…plus many more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85800"/>
            <a:ext cx="9144000" cy="685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How can I get involved?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8</a:t>
            </a:fld>
            <a:endParaRPr lang="en-US">
              <a:cs typeface="Calisto M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3C5C96-CF28-8E54-1BFD-D9FBA0000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87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20"/>
    </mc:Choice>
    <mc:Fallback xmlns="">
      <p:transition spd="slow" advTm="4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CMU committee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860099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Simulates various types of admissions interviews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+ 3 interviewers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60-90min interview + feedback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Video recorded and available to applicant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Discuss strengths and weaknesses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Provides both evaluation and mentoring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Create and submit committee letter of recommendation to schools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9</a:t>
            </a:fld>
            <a:endParaRPr lang="en-US" dirty="0">
              <a:cs typeface="Calisto M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5947D8-8F75-40F3-1A2A-C57073E3F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45891" t="-245891" r="-245891" b="-245891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65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94"/>
    </mc:Choice>
    <mc:Fallback xmlns="">
      <p:transition spd="slow" advTm="5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20748</TotalTime>
  <Words>808</Words>
  <Application>Microsoft Office PowerPoint</Application>
  <PresentationFormat>On-screen Show (4:3)</PresentationFormat>
  <Paragraphs>151</Paragraphs>
  <Slides>13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Calisto MT</vt:lpstr>
      <vt:lpstr>Comic Sans MS</vt:lpstr>
      <vt:lpstr>Lucida Bright</vt:lpstr>
      <vt:lpstr>Office Theme</vt:lpstr>
      <vt:lpstr>Carnegie Mellon University Health Professions Program</vt:lpstr>
      <vt:lpstr>PowerPoint Presentation</vt:lpstr>
      <vt:lpstr>How the HPP helps students</vt:lpstr>
      <vt:lpstr>Health Professions Careers</vt:lpstr>
      <vt:lpstr>Strength of an applicant</vt:lpstr>
      <vt:lpstr>AAMC Pre-medical Competencies</vt:lpstr>
      <vt:lpstr>PowerPoint Presentation</vt:lpstr>
      <vt:lpstr>PowerPoint Presentation</vt:lpstr>
      <vt:lpstr>The CMU committee process</vt:lpstr>
      <vt:lpstr>PowerPoint Presentation</vt:lpstr>
      <vt:lpstr>PowerPoint Presentation</vt:lpstr>
      <vt:lpstr>PowerPoint Presentation</vt:lpstr>
      <vt:lpstr>How to reach the HPP office?</vt:lpstr>
    </vt:vector>
  </TitlesOfParts>
  <Company>Carnegie Mellon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a career in the  health professions</dc:title>
  <dc:creator>Jason D'Antonio</dc:creator>
  <cp:lastModifiedBy>Jason D'Antonio</cp:lastModifiedBy>
  <cp:revision>247</cp:revision>
  <dcterms:created xsi:type="dcterms:W3CDTF">2010-10-22T13:34:52Z</dcterms:created>
  <dcterms:modified xsi:type="dcterms:W3CDTF">2024-04-23T22:16:12Z</dcterms:modified>
</cp:coreProperties>
</file>