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399" r:id="rId3"/>
    <p:sldId id="269" r:id="rId4"/>
    <p:sldId id="257" r:id="rId5"/>
    <p:sldId id="270" r:id="rId6"/>
    <p:sldId id="314" r:id="rId7"/>
    <p:sldId id="401" r:id="rId8"/>
    <p:sldId id="302" r:id="rId9"/>
    <p:sldId id="307" r:id="rId10"/>
    <p:sldId id="398" r:id="rId11"/>
    <p:sldId id="317" r:id="rId12"/>
    <p:sldId id="400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000"/>
    <a:srgbClr val="00FF00"/>
    <a:srgbClr val="FF0000"/>
    <a:srgbClr val="008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3" autoAdjust="0"/>
    <p:restoredTop sz="93855" autoAdjust="0"/>
  </p:normalViewPr>
  <p:slideViewPr>
    <p:cSldViewPr snapToObjects="1">
      <p:cViewPr varScale="1">
        <p:scale>
          <a:sx n="101" d="100"/>
          <a:sy n="101" d="100"/>
        </p:scale>
        <p:origin x="19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5A852-865F-5A40-9505-6AF63180E38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F0460-C9B1-6440-B523-677BDA397D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657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1709-B118-5240-83F4-FDBD0038FEBF}" type="datetimeFigureOut">
              <a:rPr lang="en-US" smtClean="0"/>
              <a:pPr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C1C72-6BA0-BE46-90AC-E4F38D58E9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4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C1C72-6BA0-BE46-90AC-E4F38D58E9A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0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9C1C72-6BA0-BE46-90AC-E4F38D58E9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8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2C38C2-BFB0-044B-AEB4-20B25B2A5983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E0E5DA-D131-014A-ADBD-9411681FC4DA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83B08-510A-164C-8006-7BBDA06EF3B1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44CEDB-674F-A84B-AA65-C2B1FCAF514F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156BAE-328E-ED41-8C88-555EFFCA60A5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B1C4B9-AA0E-014C-954C-CDDD160C404B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0D1939-96D2-6442-84CE-7F0D8F8B100F}" type="datetime1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613987-C441-E34C-A7A9-1474015EF236}" type="datetime1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36024A-543A-A44D-B7BD-34E3D8C283E0}" type="datetime1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3BEA66-2800-E446-9695-7E812757574B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9B4A6F-0D2D-5E4A-9DB1-E8EA0EB8A154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445EE6-52CF-DA41-AB97-5627AC6B1B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3962400" cy="660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rcRect l="80769"/>
          <a:stretch>
            <a:fillRect/>
          </a:stretch>
        </p:blipFill>
        <p:spPr>
          <a:xfrm>
            <a:off x="3352800" y="0"/>
            <a:ext cx="5826234" cy="660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hyperlink" Target="mailto:hpp-office@andrew.cmu.edu" TargetMode="External"/><Relationship Id="rId4" Type="http://schemas.openxmlformats.org/officeDocument/2006/relationships/hyperlink" Target="http://www.cmu.edu/hp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724400"/>
            <a:ext cx="8382000" cy="1905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Jason D’Antonio, PhD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Director, Health Professions Program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Academic Advisor, Biological Sciences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Lucida Bright"/>
                <a:cs typeface="Lucida Bright"/>
              </a:rPr>
              <a:t>Assistant Teaching Professor, Biological Sciences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sz="4000" dirty="0">
                <a:latin typeface="Lucida Bright"/>
                <a:cs typeface="Lucida Bright"/>
              </a:rPr>
              <a:t>Carnegie Mellon University Pre-health Advising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B3999A2-6F03-4AC1-ADAC-CA6639B7F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7"/>
    </mc:Choice>
    <mc:Fallback xmlns="">
      <p:transition spd="slow" advTm="1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2800" dirty="0"/>
              <a:t>AAMC Competencies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47800"/>
            <a:ext cx="4267200" cy="510540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+mn-lt"/>
              </a:rPr>
              <a:t>Thinking &amp; Reasoning: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Critical Thinking</a:t>
            </a:r>
            <a:endParaRPr lang="en-US" sz="22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Quantitative Reasoning</a:t>
            </a:r>
            <a:endParaRPr lang="en-US" sz="22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Scientific Inquiry</a:t>
            </a:r>
            <a:endParaRPr lang="en-US" sz="22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+mn-lt"/>
              </a:rPr>
              <a:t>Written Communication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endParaRPr lang="en-US" sz="2200" b="1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Interpersonal skills: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Service Orientation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Social Skills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Cultural Competence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Teamwork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Oral Communication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8200" y="1447800"/>
            <a:ext cx="4267200" cy="510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Lucida Bright"/>
                <a:ea typeface="+mn-ea"/>
                <a:cs typeface="Lucida Br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Science: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Living Systems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Human Behavior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Intrapersonal Skills: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Ethical Responsibility to Self and Others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Reliability and Dependability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Resilience and Adaptability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  <a:latin typeface="+mn-lt"/>
              </a:rPr>
              <a:t>Capacity for Improvement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31EB7C-DF45-44B1-8A7E-DBEA00AED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26"/>
    </mc:Choice>
    <mc:Fallback xmlns="">
      <p:transition spd="slow" advTm="4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14400" y="6858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sto MT"/>
                <a:cs typeface="Calisto MT"/>
              </a:rPr>
              <a:t>Student Profiles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A622F70-445F-7A4D-ADCC-8E3DE0FB0B91}"/>
              </a:ext>
            </a:extLst>
          </p:cNvPr>
          <p:cNvSpPr txBox="1">
            <a:spLocks/>
          </p:cNvSpPr>
          <p:nvPr/>
        </p:nvSpPr>
        <p:spPr>
          <a:xfrm>
            <a:off x="304800" y="1600200"/>
            <a:ext cx="8610600" cy="47561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Each year ~35 applicants</a:t>
            </a:r>
          </a:p>
          <a:p>
            <a:pPr marL="800100" lvl="1"/>
            <a:r>
              <a:rPr lang="en-US" sz="2000" dirty="0">
                <a:latin typeface="Calisto MT" panose="02040603050505030304" pitchFamily="18" charset="0"/>
              </a:rPr>
              <a:t>Medical (MD, DO, MD/PhD) (30-40)</a:t>
            </a:r>
          </a:p>
          <a:p>
            <a:pPr marL="800100" lvl="1"/>
            <a:r>
              <a:rPr lang="en-US" sz="2000" dirty="0">
                <a:latin typeface="Calisto MT" panose="02040603050505030304" pitchFamily="18" charset="0"/>
              </a:rPr>
              <a:t>Dental (2-5)</a:t>
            </a:r>
          </a:p>
          <a:p>
            <a:pPr marL="800100" lvl="1"/>
            <a:r>
              <a:rPr lang="en-US" sz="2000" dirty="0">
                <a:latin typeface="Calisto MT" panose="02040603050505030304" pitchFamily="18" charset="0"/>
              </a:rPr>
              <a:t>Veterinary medicine, Physician Assistant, Optometry, OT, PT (1)</a:t>
            </a:r>
          </a:p>
          <a:p>
            <a:pPr marL="800100" lvl="1"/>
            <a:endParaRPr lang="en-US" sz="2000" dirty="0">
              <a:latin typeface="Calisto MT" panose="02040603050505030304" pitchFamily="18" charset="0"/>
            </a:endParaRPr>
          </a:p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Majors:</a:t>
            </a:r>
          </a:p>
          <a:p>
            <a:pPr marL="800100" lvl="1"/>
            <a:r>
              <a:rPr lang="en-US" sz="2000" dirty="0">
                <a:latin typeface="Calisto MT" panose="02040603050505030304" pitchFamily="18" charset="0"/>
              </a:rPr>
              <a:t>Biology, Neuroscience, Bio-Psych, Psychology, Engineering, Chemistry, Physics, Math, Global Studies, Decision Science, Info systems, BXA (science + music)</a:t>
            </a:r>
          </a:p>
          <a:p>
            <a:pPr marL="800100" lvl="1"/>
            <a:endParaRPr lang="en-US" sz="2000" dirty="0">
              <a:latin typeface="Calisto MT" panose="02040603050505030304" pitchFamily="18" charset="0"/>
            </a:endParaRPr>
          </a:p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Acceptance rates range from 60-80%</a:t>
            </a:r>
          </a:p>
          <a:p>
            <a:pPr marL="800100" lvl="1"/>
            <a:r>
              <a:rPr lang="en-US" sz="2000" dirty="0">
                <a:latin typeface="Calisto MT" panose="02040603050505030304" pitchFamily="18" charset="0"/>
              </a:rPr>
              <a:t>Advising, committee interview, and committee letter resources are available to all CMU students and alumni without prejudice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BA3FA12-962D-44BD-8303-78BCC0CA7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4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23"/>
    </mc:Choice>
    <mc:Fallback xmlns="">
      <p:transition spd="slow" advTm="114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14400" y="6858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alisto MT"/>
                <a:cs typeface="Calisto MT"/>
              </a:rPr>
              <a:t>Student Profiles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A622F70-445F-7A4D-ADCC-8E3DE0FB0B91}"/>
              </a:ext>
            </a:extLst>
          </p:cNvPr>
          <p:cNvSpPr txBox="1">
            <a:spLocks/>
          </p:cNvSpPr>
          <p:nvPr/>
        </p:nvSpPr>
        <p:spPr>
          <a:xfrm>
            <a:off x="304800" y="1600200"/>
            <a:ext cx="8610600" cy="47561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Nearly 100% of CMU applicants participate in research for at least 1 semester or summer, many conducting 3-6 semesters of research</a:t>
            </a:r>
            <a:endParaRPr lang="en-US" sz="2000" dirty="0">
              <a:latin typeface="Calisto MT" panose="02040603050505030304" pitchFamily="18" charset="0"/>
            </a:endParaRPr>
          </a:p>
          <a:p>
            <a:pPr marL="800100" lvl="1"/>
            <a:endParaRPr lang="en-US" sz="2000" dirty="0">
              <a:latin typeface="Calisto MT" panose="02040603050505030304" pitchFamily="18" charset="0"/>
            </a:endParaRPr>
          </a:p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Student-athletes make up as much as 10-20% of applicants</a:t>
            </a:r>
          </a:p>
          <a:p>
            <a:pPr marL="57150" indent="0">
              <a:buNone/>
            </a:pPr>
            <a:endParaRPr lang="en-US" sz="2400" dirty="0">
              <a:latin typeface="Calisto MT" panose="02040603050505030304" pitchFamily="18" charset="0"/>
            </a:endParaRPr>
          </a:p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Majority of applicants have a single major</a:t>
            </a:r>
          </a:p>
          <a:p>
            <a:pPr marL="800100" lvl="1"/>
            <a:r>
              <a:rPr lang="en-US" sz="1600" dirty="0">
                <a:latin typeface="Calisto MT" panose="02040603050505030304" pitchFamily="18" charset="0"/>
              </a:rPr>
              <a:t>Engineers often double major in Biomedical Engineering</a:t>
            </a:r>
          </a:p>
          <a:p>
            <a:pPr marL="800100" lvl="1"/>
            <a:r>
              <a:rPr lang="en-US" sz="1600" dirty="0">
                <a:latin typeface="Calisto MT" panose="02040603050505030304" pitchFamily="18" charset="0"/>
              </a:rPr>
              <a:t>Minors in Chemistry, Creative Writing, Neuroscience, Psychology, Computer Science</a:t>
            </a:r>
          </a:p>
          <a:p>
            <a:pPr marL="800100" lvl="1"/>
            <a:endParaRPr lang="en-US" sz="1600" dirty="0">
              <a:latin typeface="Calisto MT" panose="02040603050505030304" pitchFamily="18" charset="0"/>
            </a:endParaRPr>
          </a:p>
          <a:p>
            <a:pPr marL="57150" indent="0">
              <a:buNone/>
            </a:pPr>
            <a:r>
              <a:rPr lang="en-US" sz="2400" dirty="0">
                <a:latin typeface="Calisto MT" panose="02040603050505030304" pitchFamily="18" charset="0"/>
              </a:rPr>
              <a:t>Nearly 100% of applicants participate in student organizations and other on-campus leadership: RA, Excel leader, TA, tutor</a:t>
            </a:r>
          </a:p>
          <a:p>
            <a:pPr marL="57150" indent="0">
              <a:buNone/>
            </a:pPr>
            <a:endParaRPr lang="en-US" sz="2000" dirty="0">
              <a:latin typeface="Calisto MT" panose="02040603050505030304" pitchFamily="18" charset="0"/>
            </a:endParaRPr>
          </a:p>
          <a:p>
            <a:pPr marL="57150" indent="0">
              <a:buNone/>
            </a:pPr>
            <a:endParaRPr lang="en-US" sz="2000" dirty="0">
              <a:latin typeface="Calisto MT" panose="0204060305050503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22EF5C-526C-4B5A-8552-BE71EDAAC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41"/>
    </mc:Choice>
    <mc:Fallback xmlns="">
      <p:transition spd="slow" advTm="5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sto MT"/>
                <a:cs typeface="Calisto MT"/>
              </a:rPr>
              <a:t>How to reach the HPP office?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2587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>
                <a:latin typeface="Calisto MT"/>
                <a:cs typeface="Calisto MT"/>
              </a:rPr>
              <a:t>URL: </a:t>
            </a:r>
            <a:r>
              <a:rPr lang="en-US" sz="2800" dirty="0">
                <a:latin typeface="Calisto MT"/>
                <a:cs typeface="Calisto MT"/>
                <a:hlinkClick r:id="rId4"/>
              </a:rPr>
              <a:t>http://www.cmu.edu/hpp/</a:t>
            </a:r>
            <a:r>
              <a:rPr lang="en-US" sz="2800" dirty="0">
                <a:latin typeface="Calisto MT"/>
                <a:cs typeface="Calisto MT"/>
              </a:rPr>
              <a:t> </a:t>
            </a:r>
          </a:p>
          <a:p>
            <a:pPr>
              <a:spcBef>
                <a:spcPts val="0"/>
              </a:spcBef>
            </a:pPr>
            <a:endParaRPr lang="en-US" sz="2800" dirty="0">
              <a:latin typeface="Calisto MT"/>
              <a:cs typeface="Calisto MT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Calisto MT"/>
                <a:cs typeface="Calisto MT"/>
              </a:rPr>
              <a:t>Phone: (412) 268-8494</a:t>
            </a:r>
          </a:p>
          <a:p>
            <a:pPr>
              <a:spcBef>
                <a:spcPts val="0"/>
              </a:spcBef>
            </a:pPr>
            <a:endParaRPr lang="en-US" sz="2800" dirty="0">
              <a:latin typeface="Calisto MT"/>
              <a:cs typeface="Calisto MT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latin typeface="Calisto MT"/>
                <a:cs typeface="Calisto MT"/>
              </a:rPr>
              <a:t>Email: </a:t>
            </a:r>
            <a:r>
              <a:rPr lang="en-US" sz="2800" dirty="0">
                <a:latin typeface="Calisto MT"/>
                <a:cs typeface="Calisto MT"/>
                <a:hlinkClick r:id="rId5"/>
              </a:rPr>
              <a:t>hpp-office@andrew.cmu.edu</a:t>
            </a:r>
            <a:r>
              <a:rPr lang="en-US" sz="2800" dirty="0">
                <a:latin typeface="Calisto MT"/>
                <a:cs typeface="Calisto MT"/>
              </a:rPr>
              <a:t> 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Calisto MT"/>
              <a:cs typeface="Calisto MT"/>
            </a:endParaRPr>
          </a:p>
          <a:p>
            <a:pPr>
              <a:spcBef>
                <a:spcPts val="0"/>
              </a:spcBef>
            </a:pPr>
            <a:endParaRPr lang="en-US" sz="2800" dirty="0">
              <a:latin typeface="Calisto MT"/>
              <a:cs typeface="Calisto M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089BD9-10F1-4848-A8EA-D6D335FCD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74"/>
    </mc:Choice>
    <mc:Fallback xmlns="">
      <p:transition spd="slow" advTm="3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763000" cy="4539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An advising resource to provide information and assistance to students interested in pursuing a career in a health profession.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sto MT"/>
              <a:cs typeface="Calisto MT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Pre-med is </a:t>
            </a:r>
            <a:r>
              <a:rPr lang="en-US" sz="2400" u="sng" dirty="0">
                <a:solidFill>
                  <a:srgbClr val="000000"/>
                </a:solidFill>
                <a:latin typeface="Calisto MT"/>
                <a:cs typeface="Calisto MT"/>
              </a:rPr>
              <a:t>not</a:t>
            </a: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 a major!  Students are encouraged to study in the natural sciences, humanities, social sciences, engineering, computer science and the arts.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sto MT"/>
              <a:cs typeface="Calisto MT"/>
            </a:endParaRP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The HPP advisor will help each student develop a customized plan for incorporating courses required for admission to desired health professions graduate programs.  </a:t>
            </a: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  <a:sym typeface="Wingdings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2</a:t>
            </a:fld>
            <a:endParaRPr lang="en-US">
              <a:cs typeface="Calisto M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6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latin typeface="Calisto MT"/>
                <a:cs typeface="Calisto MT"/>
              </a:rPr>
              <a:t>What is the HPP?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ACAFAEB-7BFF-4E71-8EE6-CE5303FD8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3"/>
    </mc:Choice>
    <mc:Fallback xmlns="">
      <p:transition spd="slow" advTm="5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4000" dirty="0">
                <a:latin typeface="Calisto MT"/>
                <a:cs typeface="Calisto MT"/>
              </a:rPr>
              <a:t>How the HPP helps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Supplemental academic advising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Exploration of career options in the health professions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Exposure to volunteer, research, and clinical opportunities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Seminars and application workshops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Practice interview and committee letter writing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Personalized advising experience to explore interests</a:t>
            </a:r>
          </a:p>
          <a:p>
            <a:pPr marL="225425" indent="-225425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latin typeface="Calisto MT"/>
                <a:cs typeface="Calisto MT"/>
              </a:rPr>
              <a:t>NETWORKING!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3</a:t>
            </a:fld>
            <a:endParaRPr lang="en-US">
              <a:cs typeface="Calisto M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08A8A89-242E-4D3B-9CD9-03953EB4D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22"/>
    </mc:Choice>
    <mc:Fallback xmlns="">
      <p:transition spd="slow" advTm="6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sto MT"/>
                <a:cs typeface="Calisto MT"/>
              </a:rPr>
              <a:t>Health Professions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839200" cy="5105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Allopathic Medicine (MD)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Osteopathic Medicine (DO)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Physician Assistant (PA-C)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Dentistry (DDS / DMD)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Veterinary Medicine (DVM / VMD)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Clinician/Scientist (MD/PhD, DO/PhD or DVM/PhD)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Pharmacy (</a:t>
            </a:r>
            <a:r>
              <a:rPr lang="en-US" sz="2000" dirty="0" err="1">
                <a:latin typeface="Calisto MT"/>
                <a:cs typeface="Calisto MT"/>
              </a:rPr>
              <a:t>PharmD</a:t>
            </a:r>
            <a:r>
              <a:rPr lang="en-US" sz="2000" dirty="0">
                <a:latin typeface="Calisto MT"/>
                <a:cs typeface="Calisto MT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Optometry (OD)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Mental and Social Health (PhD / MS / MSW)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Naturopathic Medicine (ND)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Calisto MT"/>
                <a:cs typeface="Calisto MT"/>
              </a:rPr>
              <a:t>Other affiliated careers: biomedical engineering, public health, genetic counseling, chiropractic medicine, nursing, sports medicine, podiatry, nutrition…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4</a:t>
            </a:fld>
            <a:endParaRPr lang="en-US"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371600"/>
            <a:ext cx="2057400" cy="2057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9DA9447-8EC4-4048-AF53-8484E3DA8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34"/>
    </mc:Choice>
    <mc:Fallback xmlns="">
      <p:transition spd="slow" advTm="3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4000" dirty="0">
                <a:latin typeface="Calisto MT"/>
                <a:cs typeface="Calisto MT"/>
              </a:rPr>
              <a:t>Strength of an applicant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4953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Grades: Total, Science, all other, year by year…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Standardized Test Scores (MCAT, DAT, GRE etc)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Exposure and Commitment to the Field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Extracurricular Involvement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Research Experience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Work Experience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Community Service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Communication Skills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Calisto MT"/>
                <a:cs typeface="Calisto MT"/>
              </a:rPr>
              <a:t>Teamwork skills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en-US" sz="2400" dirty="0">
              <a:solidFill>
                <a:srgbClr val="000000"/>
              </a:solidFill>
              <a:latin typeface="Calisto MT"/>
              <a:cs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5</a:t>
            </a:fld>
            <a:endParaRPr lang="en-US" dirty="0">
              <a:cs typeface="Calisto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9749" y="4191000"/>
            <a:ext cx="30893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C00000"/>
                </a:solidFill>
                <a:latin typeface="Comic Sans MS"/>
                <a:cs typeface="Comic Sans MS"/>
              </a:rPr>
              <a:t>Balance</a:t>
            </a:r>
            <a:r>
              <a:rPr lang="en-US" sz="2800" dirty="0">
                <a:solidFill>
                  <a:srgbClr val="C00000"/>
                </a:solidFill>
                <a:latin typeface="Comic Sans MS"/>
                <a:cs typeface="Comic Sans MS"/>
              </a:rPr>
              <a:t>: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mic Sans MS"/>
                <a:cs typeface="Comic Sans MS"/>
              </a:rPr>
              <a:t>Breadth vs. Depth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omic Sans MS"/>
                <a:cs typeface="Comic Sans MS"/>
              </a:rPr>
              <a:t>Quality vs. Quantity</a:t>
            </a:r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1EDD95F1-3442-4372-863A-DBF187826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701"/>
    </mc:Choice>
    <mc:Fallback xmlns="">
      <p:transition spd="slow" advTm="17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8382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Become a Resident Advisor (RA) for a dormitory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Excel leader, Peer Tutor or Supplemental Instructor through Academic Development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Teaching Assistant for lecture or lab course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Student organizations: Global Medical and Public Health Brigades, DOCS, MAPS, AED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Write for the school paper, become a peer health advocate...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Become an orientation counselor or tour guide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Work on or off campus</a:t>
            </a:r>
          </a:p>
          <a:p>
            <a:pPr marL="457200" indent="-457200" eaLnBrk="1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endParaRPr lang="en-US" sz="2400" dirty="0">
              <a:latin typeface="Calisto MT"/>
              <a:cs typeface="Calisto M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85800"/>
            <a:ext cx="9144000" cy="685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latin typeface="Calisto MT"/>
                <a:cs typeface="Calisto MT"/>
              </a:rPr>
              <a:t>How can I get involved?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6</a:t>
            </a:fld>
            <a:endParaRPr lang="en-US">
              <a:cs typeface="Calisto M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7B3428-8CE1-4BEA-9370-30FAA8F927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3"/>
    </mc:Choice>
    <mc:Fallback xmlns="">
      <p:transition spd="slow" advTm="32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1676400"/>
            <a:ext cx="7015510" cy="501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Children’s Hospital of Pittsburgh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Magee Women’s Hospital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UPMC Shadyside Hospital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UPMC Shadyside &amp; West Penn HELP programs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UPMC Presbyterian &amp; Montefiore Hospitals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Western Psychiatric Institute and Clinic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University of Pittsburgh Cancer Institute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 err="1">
                <a:latin typeface="Calisto MT"/>
                <a:cs typeface="Calisto MT"/>
              </a:rPr>
              <a:t>Grane</a:t>
            </a:r>
            <a:r>
              <a:rPr lang="en-US" sz="2400" dirty="0">
                <a:latin typeface="Calisto MT"/>
                <a:cs typeface="Calisto MT"/>
              </a:rPr>
              <a:t> Hospice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…plus many more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685800"/>
            <a:ext cx="9144000" cy="6858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latin typeface="Calisto MT"/>
                <a:cs typeface="Calisto MT"/>
              </a:rPr>
              <a:t>How can I get involved?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7</a:t>
            </a:fld>
            <a:endParaRPr lang="en-US">
              <a:cs typeface="Calisto M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35E42A-3CE0-491E-B12A-DA24C0883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0"/>
    </mc:Choice>
    <mc:Fallback xmlns="">
      <p:transition spd="slow" advTm="3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143000"/>
          </a:xfrm>
        </p:spPr>
        <p:txBody>
          <a:bodyPr/>
          <a:lstStyle/>
          <a:p>
            <a:r>
              <a:rPr lang="en-US" sz="4000" dirty="0">
                <a:latin typeface="Calisto MT"/>
                <a:cs typeface="Calisto MT"/>
              </a:rPr>
              <a:t>The CMU committee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860099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Simulates various types of admissions interviews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Student + 3 interviewers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60-90min interview + feedback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Video recorded and available to applicant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Discuss strengths and weaknesses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Provides both evaluation and mentoring</a:t>
            </a:r>
          </a:p>
          <a:p>
            <a:pPr marL="280988" indent="-280988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latin typeface="Calisto MT"/>
                <a:cs typeface="Calisto MT"/>
              </a:rPr>
              <a:t>Create and submit committee letter of recommendation to schools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>
                <a:cs typeface="Calisto MT"/>
              </a:rPr>
              <a:pPr/>
              <a:t>8</a:t>
            </a:fld>
            <a:endParaRPr lang="en-US" dirty="0">
              <a:cs typeface="Calisto MT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1B16D4E-1186-48A4-8E89-15A7529D7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52"/>
    </mc:Choice>
    <mc:Fallback xmlns="">
      <p:transition spd="slow" advTm="94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14400" y="685800"/>
            <a:ext cx="7467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000" dirty="0">
                <a:solidFill>
                  <a:srgbClr val="000000"/>
                </a:solidFill>
                <a:latin typeface="Calisto MT"/>
                <a:cs typeface="Calisto MT"/>
              </a:rPr>
              <a:t>What are some other resources?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8229600" cy="44781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DOCS: Doctors of Carnegie Society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MAPS: Minority Association of Pre-Health Students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Global Medical Brigades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Global Public Health Brigades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Alpha Epsilon Delta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EMS: on campus medical emergency services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Peer Health Advocates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Career Center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Academic advisors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400" dirty="0">
                <a:latin typeface="Calisto MT"/>
                <a:cs typeface="Calisto MT"/>
              </a:rPr>
              <a:t>MSAMP – Medical School Application Mentor Program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45EE6-52CF-DA41-AB97-5627AC6B1B1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496D0A-DD1C-40AC-8804-41C0EEFBA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30"/>
    </mc:Choice>
    <mc:Fallback xmlns="">
      <p:transition spd="slow" advTm="30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19034</TotalTime>
  <Words>787</Words>
  <Application>Microsoft Office PowerPoint</Application>
  <PresentationFormat>On-screen Show (4:3)</PresentationFormat>
  <Paragraphs>146</Paragraphs>
  <Slides>13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Calisto MT</vt:lpstr>
      <vt:lpstr>Comic Sans MS</vt:lpstr>
      <vt:lpstr>Lucida Bright</vt:lpstr>
      <vt:lpstr>Office Theme</vt:lpstr>
      <vt:lpstr>Carnegie Mellon University Pre-health Advising</vt:lpstr>
      <vt:lpstr>PowerPoint Presentation</vt:lpstr>
      <vt:lpstr>How the HPP helps students</vt:lpstr>
      <vt:lpstr>Health Professions Careers</vt:lpstr>
      <vt:lpstr>Strength of an applicant</vt:lpstr>
      <vt:lpstr>PowerPoint Presentation</vt:lpstr>
      <vt:lpstr>PowerPoint Presentation</vt:lpstr>
      <vt:lpstr>The CMU committee process</vt:lpstr>
      <vt:lpstr>PowerPoint Presentation</vt:lpstr>
      <vt:lpstr>AAMC Competencies</vt:lpstr>
      <vt:lpstr>PowerPoint Presentation</vt:lpstr>
      <vt:lpstr>PowerPoint Presentation</vt:lpstr>
      <vt:lpstr>How to reach the HPP office?</vt:lpstr>
    </vt:vector>
  </TitlesOfParts>
  <Company>Carnegie Mellon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for a career in the  health professions</dc:title>
  <dc:creator>Justin Crowley</dc:creator>
  <cp:lastModifiedBy>Jason D'Antonio</cp:lastModifiedBy>
  <cp:revision>233</cp:revision>
  <dcterms:created xsi:type="dcterms:W3CDTF">2010-10-22T13:34:52Z</dcterms:created>
  <dcterms:modified xsi:type="dcterms:W3CDTF">2020-04-03T22:01:16Z</dcterms:modified>
</cp:coreProperties>
</file>