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1" r:id="rId6"/>
    <p:sldId id="262" r:id="rId7"/>
    <p:sldId id="264" r:id="rId8"/>
    <p:sldId id="265" r:id="rId9"/>
    <p:sldId id="266" r:id="rId10"/>
    <p:sldId id="267"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4" d="100"/>
          <a:sy n="64" d="100"/>
        </p:scale>
        <p:origin x="-112" y="-88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65093458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1" name="Shape 20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1" name="Shape 18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7" name="Shape 18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5" name="Shape 19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6"/>
        </a:solidFill>
        <a:effectLst/>
      </p:bgPr>
    </p:bg>
    <p:spTree>
      <p:nvGrpSpPr>
        <p:cNvPr id="1" name="Shape 9"/>
        <p:cNvGrpSpPr/>
        <p:nvPr/>
      </p:nvGrpSpPr>
      <p:grpSpPr>
        <a:xfrm>
          <a:off x="0" y="0"/>
          <a:ext cx="0" cy="0"/>
          <a:chOff x="0" y="0"/>
          <a:chExt cx="0" cy="0"/>
        </a:xfrm>
      </p:grpSpPr>
      <p:sp>
        <p:nvSpPr>
          <p:cNvPr id="10" name="Shape 10"/>
          <p:cNvSpPr/>
          <p:nvPr/>
        </p:nvSpPr>
        <p:spPr>
          <a:xfrm>
            <a:off x="31" y="2824500"/>
            <a:ext cx="7370400" cy="23190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11"/>
          <p:cNvSpPr/>
          <p:nvPr/>
        </p:nvSpPr>
        <p:spPr>
          <a:xfrm flipH="1">
            <a:off x="3582600" y="1550700"/>
            <a:ext cx="5561400" cy="35928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12"/>
          <p:cNvSpPr/>
          <p:nvPr/>
        </p:nvSpPr>
        <p:spPr>
          <a:xfrm rot="10800000">
            <a:off x="5058905" y="0"/>
            <a:ext cx="4085100" cy="20526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a:off x="20327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4" name="Shape 14"/>
          <p:cNvGrpSpPr/>
          <p:nvPr/>
        </p:nvGrpSpPr>
        <p:grpSpPr>
          <a:xfrm>
            <a:off x="255200" y="592"/>
            <a:ext cx="2250363" cy="1044300"/>
            <a:chOff x="255200" y="592"/>
            <a:chExt cx="2250363" cy="1044300"/>
          </a:xfrm>
        </p:grpSpPr>
        <p:sp>
          <p:nvSpPr>
            <p:cNvPr id="15" name="Shape 15"/>
            <p:cNvSpPr/>
            <p:nvPr/>
          </p:nvSpPr>
          <p:spPr>
            <a:xfrm>
              <a:off x="764063"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16"/>
            <p:cNvSpPr/>
            <p:nvPr/>
          </p:nvSpPr>
          <p:spPr>
            <a:xfrm>
              <a:off x="509632"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17"/>
            <p:cNvSpPr/>
            <p:nvPr/>
          </p:nvSpPr>
          <p:spPr>
            <a:xfrm>
              <a:off x="255200"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8" name="Shape 18"/>
          <p:cNvGrpSpPr/>
          <p:nvPr/>
        </p:nvGrpSpPr>
        <p:grpSpPr>
          <a:xfrm>
            <a:off x="905395" y="592"/>
            <a:ext cx="2250363" cy="1044300"/>
            <a:chOff x="905395" y="592"/>
            <a:chExt cx="2250363" cy="1044300"/>
          </a:xfrm>
        </p:grpSpPr>
        <p:sp>
          <p:nvSpPr>
            <p:cNvPr id="19" name="Shape 19"/>
            <p:cNvSpPr/>
            <p:nvPr/>
          </p:nvSpPr>
          <p:spPr>
            <a:xfrm>
              <a:off x="1414258"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Shape 20"/>
            <p:cNvSpPr/>
            <p:nvPr/>
          </p:nvSpPr>
          <p:spPr>
            <a:xfrm>
              <a:off x="1159826"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 name="Shape 21"/>
            <p:cNvSpPr/>
            <p:nvPr/>
          </p:nvSpPr>
          <p:spPr>
            <a:xfrm>
              <a:off x="905395"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2" name="Shape 22"/>
          <p:cNvGrpSpPr/>
          <p:nvPr/>
        </p:nvGrpSpPr>
        <p:grpSpPr>
          <a:xfrm>
            <a:off x="7057468" y="5088"/>
            <a:ext cx="1851282" cy="752108"/>
            <a:chOff x="6917201" y="0"/>
            <a:chExt cx="2227777" cy="863400"/>
          </a:xfrm>
        </p:grpSpPr>
        <p:sp>
          <p:nvSpPr>
            <p:cNvPr id="23" name="Shape 23"/>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 name="Shape 24"/>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 name="Shape 25"/>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6" name="Shape 26"/>
          <p:cNvGrpSpPr/>
          <p:nvPr/>
        </p:nvGrpSpPr>
        <p:grpSpPr>
          <a:xfrm>
            <a:off x="6553032" y="4217852"/>
            <a:ext cx="2389068" cy="925737"/>
            <a:chOff x="6917201" y="0"/>
            <a:chExt cx="2227777" cy="863400"/>
          </a:xfrm>
        </p:grpSpPr>
        <p:sp>
          <p:nvSpPr>
            <p:cNvPr id="27" name="Shape 27"/>
            <p:cNvSpPr/>
            <p:nvPr/>
          </p:nvSpPr>
          <p:spPr>
            <a:xfrm>
              <a:off x="7641677"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 name="Shape 28"/>
            <p:cNvSpPr/>
            <p:nvPr/>
          </p:nvSpPr>
          <p:spPr>
            <a:xfrm>
              <a:off x="7279439"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 name="Shape 29"/>
            <p:cNvSpPr/>
            <p:nvPr/>
          </p:nvSpPr>
          <p:spPr>
            <a:xfrm>
              <a:off x="6917201"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0" name="Shape 30"/>
          <p:cNvGrpSpPr/>
          <p:nvPr/>
        </p:nvGrpSpPr>
        <p:grpSpPr>
          <a:xfrm>
            <a:off x="199149" y="4055652"/>
            <a:ext cx="2795414" cy="1083308"/>
            <a:chOff x="6917201" y="0"/>
            <a:chExt cx="2227777" cy="863400"/>
          </a:xfrm>
        </p:grpSpPr>
        <p:sp>
          <p:nvSpPr>
            <p:cNvPr id="31" name="Shape 31"/>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 name="Shape 32"/>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 name="Shape 33"/>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4" name="Shape 34"/>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35" name="Shape 35"/>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36" name="Shape 3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09"/>
        <p:cNvGrpSpPr/>
        <p:nvPr/>
      </p:nvGrpSpPr>
      <p:grpSpPr>
        <a:xfrm>
          <a:off x="0" y="0"/>
          <a:ext cx="0" cy="0"/>
          <a:chOff x="0" y="0"/>
          <a:chExt cx="0" cy="0"/>
        </a:xfrm>
      </p:grpSpPr>
      <p:sp>
        <p:nvSpPr>
          <p:cNvPr id="110" name="Shape 110"/>
          <p:cNvSpPr/>
          <p:nvPr/>
        </p:nvSpPr>
        <p:spPr>
          <a:xfrm flipH="1">
            <a:off x="5569200" y="2834075"/>
            <a:ext cx="3574800" cy="2309400"/>
          </a:xfrm>
          <a:prstGeom prst="rtTriangl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11" name="Shape 111"/>
          <p:cNvGrpSpPr/>
          <p:nvPr/>
        </p:nvGrpSpPr>
        <p:grpSpPr>
          <a:xfrm>
            <a:off x="5959222" y="4119576"/>
            <a:ext cx="2520952" cy="1024165"/>
            <a:chOff x="6917201" y="0"/>
            <a:chExt cx="2227777" cy="863400"/>
          </a:xfrm>
        </p:grpSpPr>
        <p:sp>
          <p:nvSpPr>
            <p:cNvPr id="112" name="Shape 112"/>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 name="Shape 113"/>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 name="Shape 114"/>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15" name="Shape 115"/>
          <p:cNvGrpSpPr/>
          <p:nvPr/>
        </p:nvGrpSpPr>
        <p:grpSpPr>
          <a:xfrm>
            <a:off x="199149" y="2"/>
            <a:ext cx="2795414" cy="1083308"/>
            <a:chOff x="6917201" y="0"/>
            <a:chExt cx="2227777" cy="863400"/>
          </a:xfrm>
        </p:grpSpPr>
        <p:sp>
          <p:nvSpPr>
            <p:cNvPr id="116" name="Shape 116"/>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Shape 117"/>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 name="Shape 118"/>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19" name="Shape 119"/>
          <p:cNvSpPr txBox="1">
            <a:spLocks noGrp="1"/>
          </p:cNvSpPr>
          <p:nvPr>
            <p:ph type="title"/>
          </p:nvPr>
        </p:nvSpPr>
        <p:spPr>
          <a:xfrm>
            <a:off x="1385850" y="1383850"/>
            <a:ext cx="6372300" cy="13797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endParaRPr/>
          </a:p>
        </p:txBody>
      </p:sp>
      <p:sp>
        <p:nvSpPr>
          <p:cNvPr id="120" name="Shape 120"/>
          <p:cNvSpPr txBox="1">
            <a:spLocks noGrp="1"/>
          </p:cNvSpPr>
          <p:nvPr>
            <p:ph type="body" idx="1"/>
          </p:nvPr>
        </p:nvSpPr>
        <p:spPr>
          <a:xfrm>
            <a:off x="1385850" y="2863850"/>
            <a:ext cx="6372300" cy="641100"/>
          </a:xfrm>
          <a:prstGeom prst="rect">
            <a:avLst/>
          </a:prstGeom>
        </p:spPr>
        <p:txBody>
          <a:bodyPr spcFirstLastPara="1" wrap="square" lIns="91425" tIns="91425" rIns="91425" bIns="91425" anchor="t" anchorCtr="0"/>
          <a:lstStyle>
            <a:lvl1pPr marL="457200" lvl="0" indent="-311150" algn="ctr">
              <a:spcBef>
                <a:spcPts val="0"/>
              </a:spcBef>
              <a:spcAft>
                <a:spcPts val="0"/>
              </a:spcAft>
              <a:buSzPts val="1300"/>
              <a:buChar char="●"/>
              <a:defRPr/>
            </a:lvl1pPr>
            <a:lvl2pPr marL="914400" lvl="1" indent="-298450" algn="ctr">
              <a:spcBef>
                <a:spcPts val="1600"/>
              </a:spcBef>
              <a:spcAft>
                <a:spcPts val="0"/>
              </a:spcAft>
              <a:buSzPts val="1100"/>
              <a:buChar char="○"/>
              <a:defRPr/>
            </a:lvl2pPr>
            <a:lvl3pPr marL="1371600" lvl="2" indent="-298450" algn="ctr">
              <a:spcBef>
                <a:spcPts val="1600"/>
              </a:spcBef>
              <a:spcAft>
                <a:spcPts val="0"/>
              </a:spcAft>
              <a:buSzPts val="1100"/>
              <a:buChar char="■"/>
              <a:defRPr/>
            </a:lvl3pPr>
            <a:lvl4pPr marL="1828800" lvl="3" indent="-298450" algn="ctr">
              <a:spcBef>
                <a:spcPts val="1600"/>
              </a:spcBef>
              <a:spcAft>
                <a:spcPts val="0"/>
              </a:spcAft>
              <a:buSzPts val="1100"/>
              <a:buChar char="●"/>
              <a:defRPr/>
            </a:lvl4pPr>
            <a:lvl5pPr marL="2286000" lvl="4" indent="-298450" algn="ctr">
              <a:spcBef>
                <a:spcPts val="1600"/>
              </a:spcBef>
              <a:spcAft>
                <a:spcPts val="0"/>
              </a:spcAft>
              <a:buSzPts val="1100"/>
              <a:buChar char="○"/>
              <a:defRPr/>
            </a:lvl5pPr>
            <a:lvl6pPr marL="2743200" lvl="5" indent="-298450" algn="ctr">
              <a:spcBef>
                <a:spcPts val="1600"/>
              </a:spcBef>
              <a:spcAft>
                <a:spcPts val="0"/>
              </a:spcAft>
              <a:buSzPts val="1100"/>
              <a:buChar char="■"/>
              <a:defRPr/>
            </a:lvl6pPr>
            <a:lvl7pPr marL="3200400" lvl="6" indent="-298450" algn="ctr">
              <a:spcBef>
                <a:spcPts val="1600"/>
              </a:spcBef>
              <a:spcAft>
                <a:spcPts val="0"/>
              </a:spcAft>
              <a:buSzPts val="1100"/>
              <a:buChar char="●"/>
              <a:defRPr/>
            </a:lvl7pPr>
            <a:lvl8pPr marL="3657600" lvl="7" indent="-298450" algn="ctr">
              <a:spcBef>
                <a:spcPts val="1600"/>
              </a:spcBef>
              <a:spcAft>
                <a:spcPts val="0"/>
              </a:spcAft>
              <a:buSzPts val="1100"/>
              <a:buChar char="○"/>
              <a:defRPr/>
            </a:lvl8pPr>
            <a:lvl9pPr marL="4114800" lvl="8" indent="-298450" algn="ctr">
              <a:spcBef>
                <a:spcPts val="1600"/>
              </a:spcBef>
              <a:spcAft>
                <a:spcPts val="1600"/>
              </a:spcAft>
              <a:buSzPts val="1100"/>
              <a:buChar char="■"/>
              <a:defRPr/>
            </a:lvl9pPr>
          </a:lstStyle>
          <a:p>
            <a:endParaRPr/>
          </a:p>
        </p:txBody>
      </p:sp>
      <p:sp>
        <p:nvSpPr>
          <p:cNvPr id="121" name="Shape 121"/>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Shape 12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37"/>
        <p:cNvGrpSpPr/>
        <p:nvPr/>
      </p:nvGrpSpPr>
      <p:grpSpPr>
        <a:xfrm>
          <a:off x="0" y="0"/>
          <a:ext cx="0" cy="0"/>
          <a:chOff x="0" y="0"/>
          <a:chExt cx="0" cy="0"/>
        </a:xfrm>
      </p:grpSpPr>
      <p:sp>
        <p:nvSpPr>
          <p:cNvPr id="38" name="Shape 38"/>
          <p:cNvSpPr/>
          <p:nvPr/>
        </p:nvSpPr>
        <p:spPr>
          <a:xfrm flipH="1">
            <a:off x="4757100" y="2309400"/>
            <a:ext cx="4386900" cy="2834100"/>
          </a:xfrm>
          <a:prstGeom prst="rtTriangl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39" name="Shape 39"/>
          <p:cNvGrpSpPr/>
          <p:nvPr/>
        </p:nvGrpSpPr>
        <p:grpSpPr>
          <a:xfrm>
            <a:off x="5594191" y="3961115"/>
            <a:ext cx="2910145" cy="1182340"/>
            <a:chOff x="6917201" y="0"/>
            <a:chExt cx="2227777" cy="863400"/>
          </a:xfrm>
        </p:grpSpPr>
        <p:sp>
          <p:nvSpPr>
            <p:cNvPr id="40" name="Shape 40"/>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 name="Shape 41"/>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 name="Shape 42"/>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43" name="Shape 43"/>
          <p:cNvGrpSpPr/>
          <p:nvPr/>
        </p:nvGrpSpPr>
        <p:grpSpPr>
          <a:xfrm>
            <a:off x="199149" y="2"/>
            <a:ext cx="2795414" cy="1083308"/>
            <a:chOff x="6917201" y="0"/>
            <a:chExt cx="2227777" cy="863400"/>
          </a:xfrm>
        </p:grpSpPr>
        <p:sp>
          <p:nvSpPr>
            <p:cNvPr id="44" name="Shape 44"/>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 name="Shape 45"/>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 name="Shape 46"/>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47" name="Shape 47"/>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a:endParaRPr/>
          </a:p>
        </p:txBody>
      </p:sp>
      <p:sp>
        <p:nvSpPr>
          <p:cNvPr id="48" name="Shape 4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2"/>
        </a:solidFill>
        <a:effectLst/>
      </p:bgPr>
    </p:bg>
    <p:spTree>
      <p:nvGrpSpPr>
        <p:cNvPr id="1" name="Shape 49"/>
        <p:cNvGrpSpPr/>
        <p:nvPr/>
      </p:nvGrpSpPr>
      <p:grpSpPr>
        <a:xfrm>
          <a:off x="0" y="0"/>
          <a:ext cx="0" cy="0"/>
          <a:chOff x="0" y="0"/>
          <a:chExt cx="0" cy="0"/>
        </a:xfrm>
      </p:grpSpPr>
      <p:sp>
        <p:nvSpPr>
          <p:cNvPr id="50" name="Shape 50"/>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 name="Shape 51"/>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 name="Shape 52"/>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 name="Shape 53"/>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54" name="Shape 54"/>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5" name="Shape 55"/>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dk2"/>
        </a:solidFill>
        <a:effectLst/>
      </p:bgPr>
    </p:bg>
    <p:spTree>
      <p:nvGrpSpPr>
        <p:cNvPr id="1" name="Shape 56"/>
        <p:cNvGrpSpPr/>
        <p:nvPr/>
      </p:nvGrpSpPr>
      <p:grpSpPr>
        <a:xfrm>
          <a:off x="0" y="0"/>
          <a:ext cx="0" cy="0"/>
          <a:chOff x="0" y="0"/>
          <a:chExt cx="0" cy="0"/>
        </a:xfrm>
      </p:grpSpPr>
      <p:sp>
        <p:nvSpPr>
          <p:cNvPr id="57" name="Shape 57"/>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 name="Shape 58"/>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 name="Shape 59"/>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 name="Shape 60"/>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1" name="Shape 61"/>
          <p:cNvSpPr txBox="1">
            <a:spLocks noGrp="1"/>
          </p:cNvSpPr>
          <p:nvPr>
            <p:ph type="body" idx="1"/>
          </p:nvPr>
        </p:nvSpPr>
        <p:spPr>
          <a:xfrm>
            <a:off x="819150"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2" name="Shape 62"/>
          <p:cNvSpPr txBox="1">
            <a:spLocks noGrp="1"/>
          </p:cNvSpPr>
          <p:nvPr>
            <p:ph type="body" idx="2"/>
          </p:nvPr>
        </p:nvSpPr>
        <p:spPr>
          <a:xfrm>
            <a:off x="4638675"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3" name="Shape 6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dk2"/>
        </a:solidFill>
        <a:effectLst/>
      </p:bgPr>
    </p:bg>
    <p:spTree>
      <p:nvGrpSpPr>
        <p:cNvPr id="1" name="Shape 64"/>
        <p:cNvGrpSpPr/>
        <p:nvPr/>
      </p:nvGrpSpPr>
      <p:grpSpPr>
        <a:xfrm>
          <a:off x="0" y="0"/>
          <a:ext cx="0" cy="0"/>
          <a:chOff x="0" y="0"/>
          <a:chExt cx="0" cy="0"/>
        </a:xfrm>
      </p:grpSpPr>
      <p:sp>
        <p:nvSpPr>
          <p:cNvPr id="65" name="Shape 65"/>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 name="Shape 66"/>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 name="Shape 67"/>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 name="Shape 68"/>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9" name="Shape 69"/>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3"/>
        </a:solidFill>
        <a:effectLst/>
      </p:bgPr>
    </p:bg>
    <p:spTree>
      <p:nvGrpSpPr>
        <p:cNvPr id="1" name="Shape 70"/>
        <p:cNvGrpSpPr/>
        <p:nvPr/>
      </p:nvGrpSpPr>
      <p:grpSpPr>
        <a:xfrm>
          <a:off x="0" y="0"/>
          <a:ext cx="0" cy="0"/>
          <a:chOff x="0" y="0"/>
          <a:chExt cx="0" cy="0"/>
        </a:xfrm>
      </p:grpSpPr>
      <p:sp>
        <p:nvSpPr>
          <p:cNvPr id="71" name="Shape 71"/>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 name="Shape 72"/>
          <p:cNvSpPr/>
          <p:nvPr/>
        </p:nvSpPr>
        <p:spPr>
          <a:xfrm>
            <a:off x="31" y="2824500"/>
            <a:ext cx="7370400" cy="23190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 name="Shape 73"/>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 name="Shape 74"/>
          <p:cNvSpPr txBox="1">
            <a:spLocks noGrp="1"/>
          </p:cNvSpPr>
          <p:nvPr>
            <p:ph type="title"/>
          </p:nvPr>
        </p:nvSpPr>
        <p:spPr>
          <a:xfrm>
            <a:off x="819150" y="845600"/>
            <a:ext cx="3709200" cy="1383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75" name="Shape 75"/>
          <p:cNvSpPr txBox="1">
            <a:spLocks noGrp="1"/>
          </p:cNvSpPr>
          <p:nvPr>
            <p:ph type="body" idx="1"/>
          </p:nvPr>
        </p:nvSpPr>
        <p:spPr>
          <a:xfrm>
            <a:off x="830700" y="2319050"/>
            <a:ext cx="3709200" cy="21198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76" name="Shape 7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1"/>
        </a:solidFill>
        <a:effectLst/>
      </p:bgPr>
    </p:bg>
    <p:spTree>
      <p:nvGrpSpPr>
        <p:cNvPr id="1" name="Shape 77"/>
        <p:cNvGrpSpPr/>
        <p:nvPr/>
      </p:nvGrpSpPr>
      <p:grpSpPr>
        <a:xfrm>
          <a:off x="0" y="0"/>
          <a:ext cx="0" cy="0"/>
          <a:chOff x="0" y="0"/>
          <a:chExt cx="0" cy="0"/>
        </a:xfrm>
      </p:grpSpPr>
      <p:sp>
        <p:nvSpPr>
          <p:cNvPr id="78" name="Shape 78"/>
          <p:cNvSpPr/>
          <p:nvPr/>
        </p:nvSpPr>
        <p:spPr>
          <a:xfrm>
            <a:off x="0" y="2823144"/>
            <a:ext cx="7369200" cy="23169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Shape 79"/>
          <p:cNvSpPr/>
          <p:nvPr/>
        </p:nvSpPr>
        <p:spPr>
          <a:xfrm flipH="1">
            <a:off x="3583210" y="1554113"/>
            <a:ext cx="5560500" cy="35895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80" name="Shape 80"/>
          <p:cNvGrpSpPr/>
          <p:nvPr/>
        </p:nvGrpSpPr>
        <p:grpSpPr>
          <a:xfrm>
            <a:off x="255991" y="-118"/>
            <a:ext cx="2251347" cy="1043408"/>
            <a:chOff x="3961956" y="4383950"/>
            <a:chExt cx="1160548" cy="548700"/>
          </a:xfrm>
        </p:grpSpPr>
        <p:sp>
          <p:nvSpPr>
            <p:cNvPr id="81" name="Shape 81"/>
            <p:cNvSpPr/>
            <p:nvPr/>
          </p:nvSpPr>
          <p:spPr>
            <a:xfrm>
              <a:off x="4224904"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 name="Shape 82"/>
            <p:cNvSpPr/>
            <p:nvPr/>
          </p:nvSpPr>
          <p:spPr>
            <a:xfrm>
              <a:off x="4093430"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 name="Shape 83"/>
            <p:cNvSpPr/>
            <p:nvPr/>
          </p:nvSpPr>
          <p:spPr>
            <a:xfrm>
              <a:off x="3961956"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84" name="Shape 84"/>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85" name="Shape 85"/>
          <p:cNvGrpSpPr/>
          <p:nvPr/>
        </p:nvGrpSpPr>
        <p:grpSpPr>
          <a:xfrm>
            <a:off x="34934" y="4522125"/>
            <a:ext cx="1593306" cy="617072"/>
            <a:chOff x="6917201" y="0"/>
            <a:chExt cx="2227777" cy="863400"/>
          </a:xfrm>
        </p:grpSpPr>
        <p:sp>
          <p:nvSpPr>
            <p:cNvPr id="86" name="Shape 86"/>
            <p:cNvSpPr/>
            <p:nvPr/>
          </p:nvSpPr>
          <p:spPr>
            <a:xfrm>
              <a:off x="7641677"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Shape 87"/>
            <p:cNvSpPr/>
            <p:nvPr/>
          </p:nvSpPr>
          <p:spPr>
            <a:xfrm>
              <a:off x="7279439"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6917201"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89" name="Shape 89"/>
          <p:cNvGrpSpPr/>
          <p:nvPr/>
        </p:nvGrpSpPr>
        <p:grpSpPr>
          <a:xfrm>
            <a:off x="5886353" y="1243"/>
            <a:ext cx="3257455" cy="1261514"/>
            <a:chOff x="6917201" y="0"/>
            <a:chExt cx="2227777" cy="863400"/>
          </a:xfrm>
        </p:grpSpPr>
        <p:sp>
          <p:nvSpPr>
            <p:cNvPr id="90" name="Shape 90"/>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 name="Shape 91"/>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 name="Shape 92"/>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93" name="Shape 93"/>
          <p:cNvSpPr txBox="1">
            <a:spLocks noGrp="1"/>
          </p:cNvSpPr>
          <p:nvPr>
            <p:ph type="title"/>
          </p:nvPr>
        </p:nvSpPr>
        <p:spPr>
          <a:xfrm>
            <a:off x="1393929" y="1301146"/>
            <a:ext cx="6366900" cy="2539200"/>
          </a:xfrm>
          <a:prstGeom prst="rect">
            <a:avLst/>
          </a:prstGeom>
        </p:spPr>
        <p:txBody>
          <a:bodyPr spcFirstLastPara="1" wrap="square" lIns="91425" tIns="91425" rIns="91425" bIns="91425" anchor="ctr" anchorCtr="0"/>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a:endParaRPr/>
          </a:p>
        </p:txBody>
      </p:sp>
      <p:sp>
        <p:nvSpPr>
          <p:cNvPr id="94" name="Shape 94"/>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2"/>
        </a:solidFill>
        <a:effectLst/>
      </p:bgPr>
    </p:bg>
    <p:spTree>
      <p:nvGrpSpPr>
        <p:cNvPr id="1" name="Shape 95"/>
        <p:cNvGrpSpPr/>
        <p:nvPr/>
      </p:nvGrpSpPr>
      <p:grpSpPr>
        <a:xfrm>
          <a:off x="0" y="0"/>
          <a:ext cx="0" cy="0"/>
          <a:chOff x="0" y="0"/>
          <a:chExt cx="0" cy="0"/>
        </a:xfrm>
      </p:grpSpPr>
      <p:sp>
        <p:nvSpPr>
          <p:cNvPr id="96" name="Shape 96"/>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 name="Shape 97"/>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 name="Shape 98"/>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 name="Shape 99"/>
          <p:cNvSpPr txBox="1">
            <a:spLocks noGrp="1"/>
          </p:cNvSpPr>
          <p:nvPr>
            <p:ph type="title"/>
          </p:nvPr>
        </p:nvSpPr>
        <p:spPr>
          <a:xfrm>
            <a:off x="819150" y="845600"/>
            <a:ext cx="6424200" cy="705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100" name="Shape 100"/>
          <p:cNvSpPr txBox="1">
            <a:spLocks noGrp="1"/>
          </p:cNvSpPr>
          <p:nvPr>
            <p:ph type="subTitle" idx="1"/>
          </p:nvPr>
        </p:nvSpPr>
        <p:spPr>
          <a:xfrm>
            <a:off x="819150" y="1550700"/>
            <a:ext cx="5859900" cy="3936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101" name="Shape 101"/>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02" name="Shape 10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1"/>
        </a:solidFill>
        <a:effectLst/>
      </p:bgPr>
    </p:bg>
    <p:spTree>
      <p:nvGrpSpPr>
        <p:cNvPr id="1" name="Shape 103"/>
        <p:cNvGrpSpPr/>
        <p:nvPr/>
      </p:nvGrpSpPr>
      <p:grpSpPr>
        <a:xfrm>
          <a:off x="0" y="0"/>
          <a:ext cx="0" cy="0"/>
          <a:chOff x="0" y="0"/>
          <a:chExt cx="0" cy="0"/>
        </a:xfrm>
      </p:grpSpPr>
      <p:sp>
        <p:nvSpPr>
          <p:cNvPr id="104" name="Shape 104"/>
          <p:cNvSpPr/>
          <p:nvPr/>
        </p:nvSpPr>
        <p:spPr>
          <a:xfrm>
            <a:off x="31" y="2824500"/>
            <a:ext cx="7370400" cy="23190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 name="Shape 105"/>
          <p:cNvSpPr/>
          <p:nvPr/>
        </p:nvSpPr>
        <p:spPr>
          <a:xfrm flipH="1">
            <a:off x="3582600" y="1550700"/>
            <a:ext cx="5561400" cy="35928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 name="Shape 106"/>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 name="Shape 107"/>
          <p:cNvSpPr txBox="1">
            <a:spLocks noGrp="1"/>
          </p:cNvSpPr>
          <p:nvPr>
            <p:ph type="body" idx="1"/>
          </p:nvPr>
        </p:nvSpPr>
        <p:spPr>
          <a:xfrm>
            <a:off x="328025" y="4163500"/>
            <a:ext cx="7415100" cy="605100"/>
          </a:xfrm>
          <a:prstGeom prst="rect">
            <a:avLst/>
          </a:prstGeom>
        </p:spPr>
        <p:txBody>
          <a:bodyPr spcFirstLastPara="1" wrap="square" lIns="91425" tIns="91425" rIns="91425" bIns="91425" anchor="b" anchorCtr="0"/>
          <a:lstStyle>
            <a:lvl1pPr marL="457200" lvl="0" indent="-228600">
              <a:lnSpc>
                <a:spcPct val="100000"/>
              </a:lnSpc>
              <a:spcBef>
                <a:spcPts val="0"/>
              </a:spcBef>
              <a:spcAft>
                <a:spcPts val="0"/>
              </a:spcAft>
              <a:buSzPts val="1300"/>
              <a:buNone/>
              <a:defRPr/>
            </a:lvl1pPr>
          </a:lstStyle>
          <a:p>
            <a:endParaRPr/>
          </a:p>
        </p:txBody>
      </p:sp>
      <p:sp>
        <p:nvSpPr>
          <p:cNvPr id="108" name="Shape 10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hift">
    <p:bg>
      <p:bgPr>
        <a:solidFill>
          <a:schemeClr val="dk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a:endParaRPr/>
          </a:p>
        </p:txBody>
      </p:sp>
      <p:sp>
        <p:nvSpPr>
          <p:cNvPr id="7" name="Shape 7"/>
          <p:cNvSpPr txBox="1">
            <a:spLocks noGrp="1"/>
          </p:cNvSpPr>
          <p:nvPr>
            <p:ph type="body" idx="1"/>
          </p:nvPr>
        </p:nvSpPr>
        <p:spPr>
          <a:xfrm>
            <a:off x="311700" y="1152475"/>
            <a:ext cx="8520600" cy="33912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marL="914400" lvl="1"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marL="1371600" lvl="2"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marL="1828800" lvl="3"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marL="2286000" lvl="4"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marL="2743200" lvl="5"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marL="3200400" lvl="6"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marL="3657600" lvl="7"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marL="4114800" lvl="8" indent="-29845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8390734" y="4543668"/>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F9rq7jvuDU0" TargetMode="External"/><Relationship Id="rId4" Type="http://schemas.openxmlformats.org/officeDocument/2006/relationships/image" Target="../media/image7.jpg"/><Relationship Id="rId5" Type="http://schemas.openxmlformats.org/officeDocument/2006/relationships/hyperlink" Target="https://www.youtube.com/watch?v=F9rq7jvuDU0" TargetMode="External"/><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jpg"/><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4" Type="http://schemas.openxmlformats.org/officeDocument/2006/relationships/image" Target="../media/image4.jpg"/><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jpg"/><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sz="4800" b="1">
                <a:latin typeface="Times New Roman"/>
                <a:ea typeface="Times New Roman"/>
                <a:cs typeface="Times New Roman"/>
                <a:sym typeface="Times New Roman"/>
              </a:rPr>
              <a:t>Global Public Health Brigades</a:t>
            </a:r>
            <a:endParaRPr sz="4800" b="1">
              <a:latin typeface="Times New Roman"/>
              <a:ea typeface="Times New Roman"/>
              <a:cs typeface="Times New Roman"/>
              <a:sym typeface="Times New Roman"/>
            </a:endParaRPr>
          </a:p>
        </p:txBody>
      </p:sp>
      <p:sp>
        <p:nvSpPr>
          <p:cNvPr id="129" name="Shape 129"/>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a:latin typeface="Times New Roman"/>
                <a:ea typeface="Times New Roman"/>
                <a:cs typeface="Times New Roman"/>
                <a:sym typeface="Times New Roman"/>
              </a:rPr>
              <a:t>Nicaragua 2018</a:t>
            </a:r>
            <a:endParaRPr sz="24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5" name="Shape 205" descr="This was without a doubt the most enjoyable week of my life and I would recommend joining GPHB to anyone. Thank you to the Global Brigade staff, my fellow Tartans, the friends I made from WVU and Tennessee, and most importantly the families of Jinotega for making this experience so amazing!   Shot on a Nikon D5500 Music: Savannah x Diviners feat. Philly K" title="Global Public Health Brigades // Nicaragua 2018">
            <a:hlinkClick r:id="rId3"/>
          </p:cNvPr>
          <p:cNvSpPr/>
          <p:nvPr/>
        </p:nvSpPr>
        <p:spPr>
          <a:xfrm>
            <a:off x="1709301" y="209075"/>
            <a:ext cx="5593991" cy="3877949"/>
          </a:xfrm>
          <a:prstGeom prst="rect">
            <a:avLst/>
          </a:prstGeom>
          <a:blipFill>
            <a:blip r:embed="rId4">
              <a:alphaModFix/>
            </a:blip>
            <a:stretch>
              <a:fillRect/>
            </a:stretch>
          </a:blipFill>
          <a:ln>
            <a:noFill/>
          </a:ln>
        </p:spPr>
      </p:sp>
      <p:sp>
        <p:nvSpPr>
          <p:cNvPr id="2" name="TextBox 1"/>
          <p:cNvSpPr txBox="1"/>
          <p:nvPr/>
        </p:nvSpPr>
        <p:spPr>
          <a:xfrm>
            <a:off x="2837964" y="4265584"/>
            <a:ext cx="3671492" cy="523220"/>
          </a:xfrm>
          <a:prstGeom prst="rect">
            <a:avLst/>
          </a:prstGeom>
          <a:noFill/>
        </p:spPr>
        <p:txBody>
          <a:bodyPr wrap="square" rtlCol="0">
            <a:spAutoFit/>
          </a:bodyPr>
          <a:lstStyle/>
          <a:p>
            <a:r>
              <a:rPr lang="nl-NL" dirty="0" smtClean="0">
                <a:hlinkClick r:id="rId5"/>
              </a:rPr>
              <a:t>Video Link:  https</a:t>
            </a:r>
            <a:r>
              <a:rPr lang="nl-NL" dirty="0">
                <a:hlinkClick r:id="rId5"/>
              </a:rPr>
              <a:t>://www.youtube.com/watch?v=</a:t>
            </a:r>
            <a:r>
              <a:rPr lang="nl-NL" dirty="0" smtClean="0">
                <a:hlinkClick r:id="rId5"/>
              </a:rPr>
              <a:t>F9rq7jvuDU0</a:t>
            </a:r>
            <a:r>
              <a:rPr lang="nl-NL"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586175" y="319100"/>
            <a:ext cx="7505700" cy="6219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latin typeface="Times New Roman"/>
                <a:ea typeface="Times New Roman"/>
                <a:cs typeface="Times New Roman"/>
                <a:sym typeface="Times New Roman"/>
              </a:rPr>
              <a:t>GPHB 2018 Trip</a:t>
            </a:r>
            <a:endParaRPr>
              <a:latin typeface="Times New Roman"/>
              <a:ea typeface="Times New Roman"/>
              <a:cs typeface="Times New Roman"/>
              <a:sym typeface="Times New Roman"/>
            </a:endParaRPr>
          </a:p>
        </p:txBody>
      </p:sp>
      <p:sp>
        <p:nvSpPr>
          <p:cNvPr id="135" name="Shape 135"/>
          <p:cNvSpPr txBox="1">
            <a:spLocks noGrp="1"/>
          </p:cNvSpPr>
          <p:nvPr>
            <p:ph type="body" idx="1"/>
          </p:nvPr>
        </p:nvSpPr>
        <p:spPr>
          <a:xfrm>
            <a:off x="494900" y="941000"/>
            <a:ext cx="8166000" cy="3352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400" b="1" u="sng">
                <a:solidFill>
                  <a:srgbClr val="222222"/>
                </a:solidFill>
                <a:highlight>
                  <a:srgbClr val="FFFFFF"/>
                </a:highlight>
                <a:latin typeface="Times New Roman"/>
                <a:ea typeface="Times New Roman"/>
                <a:cs typeface="Times New Roman"/>
                <a:sym typeface="Times New Roman"/>
              </a:rPr>
              <a:t>Brigade of 13 Carnegie Mellon students and 11 West Virginia University/University of Tennessee students </a:t>
            </a:r>
            <a:endParaRPr sz="1400" b="1" u="sng">
              <a:solidFill>
                <a:srgbClr val="222222"/>
              </a:solidFill>
              <a:highlight>
                <a:srgbClr val="FFFFFF"/>
              </a:highlight>
              <a:latin typeface="Times New Roman"/>
              <a:ea typeface="Times New Roman"/>
              <a:cs typeface="Times New Roman"/>
              <a:sym typeface="Times New Roman"/>
            </a:endParaRPr>
          </a:p>
          <a:p>
            <a:pPr marL="457200" lvl="0" indent="-317500" rtl="0">
              <a:spcBef>
                <a:spcPts val="1600"/>
              </a:spcBef>
              <a:spcAft>
                <a:spcPts val="0"/>
              </a:spcAft>
              <a:buClr>
                <a:srgbClr val="222222"/>
              </a:buClr>
              <a:buSzPts val="1400"/>
              <a:buFont typeface="Times New Roman"/>
              <a:buChar char="●"/>
            </a:pPr>
            <a:r>
              <a:rPr lang="en" sz="1400">
                <a:solidFill>
                  <a:srgbClr val="222222"/>
                </a:solidFill>
                <a:highlight>
                  <a:srgbClr val="FFFFFF"/>
                </a:highlight>
                <a:latin typeface="Times New Roman"/>
                <a:ea typeface="Times New Roman"/>
                <a:cs typeface="Times New Roman"/>
                <a:sym typeface="Times New Roman"/>
              </a:rPr>
              <a:t>The first four days we worked with five families living in San Rafael del Norte, Jinotega.  </a:t>
            </a:r>
            <a:endParaRPr sz="1400">
              <a:solidFill>
                <a:srgbClr val="222222"/>
              </a:solidFill>
              <a:highlight>
                <a:srgbClr val="FFFFFF"/>
              </a:highlight>
              <a:latin typeface="Times New Roman"/>
              <a:ea typeface="Times New Roman"/>
              <a:cs typeface="Times New Roman"/>
              <a:sym typeface="Times New Roman"/>
            </a:endParaRPr>
          </a:p>
          <a:p>
            <a:pPr marL="457200" lvl="0" indent="-317500" rtl="0">
              <a:spcBef>
                <a:spcPts val="0"/>
              </a:spcBef>
              <a:spcAft>
                <a:spcPts val="0"/>
              </a:spcAft>
              <a:buClr>
                <a:srgbClr val="222222"/>
              </a:buClr>
              <a:buSzPts val="1400"/>
              <a:buFont typeface="Times New Roman"/>
              <a:buChar char="●"/>
            </a:pPr>
            <a:r>
              <a:rPr lang="en" sz="1400">
                <a:solidFill>
                  <a:srgbClr val="222222"/>
                </a:solidFill>
                <a:highlight>
                  <a:srgbClr val="FFFFFF"/>
                </a:highlight>
                <a:latin typeface="Times New Roman"/>
                <a:ea typeface="Times New Roman"/>
                <a:cs typeface="Times New Roman"/>
                <a:sym typeface="Times New Roman"/>
              </a:rPr>
              <a:t>This public health brigade consisted of constructing a sanitation station, called a latrine, for each of the family homes</a:t>
            </a:r>
            <a:endParaRPr sz="1400">
              <a:solidFill>
                <a:srgbClr val="222222"/>
              </a:solidFill>
              <a:highlight>
                <a:srgbClr val="FFFFFF"/>
              </a:highlight>
              <a:latin typeface="Times New Roman"/>
              <a:ea typeface="Times New Roman"/>
              <a:cs typeface="Times New Roman"/>
              <a:sym typeface="Times New Roman"/>
            </a:endParaRPr>
          </a:p>
          <a:p>
            <a:pPr marL="1371600" lvl="2" indent="-317500" rtl="0">
              <a:spcBef>
                <a:spcPts val="0"/>
              </a:spcBef>
              <a:spcAft>
                <a:spcPts val="0"/>
              </a:spcAft>
              <a:buClr>
                <a:srgbClr val="222222"/>
              </a:buClr>
              <a:buSzPts val="1400"/>
              <a:buFont typeface="Times New Roman"/>
              <a:buChar char="■"/>
            </a:pPr>
            <a:r>
              <a:rPr lang="en" sz="1400">
                <a:solidFill>
                  <a:srgbClr val="222222"/>
                </a:solidFill>
                <a:highlight>
                  <a:srgbClr val="FFFFFF"/>
                </a:highlight>
                <a:latin typeface="Times New Roman"/>
                <a:ea typeface="Times New Roman"/>
                <a:cs typeface="Times New Roman"/>
                <a:sym typeface="Times New Roman"/>
              </a:rPr>
              <a:t>The latrines included a toilet, shower, and an area to hand-wash clothing.  </a:t>
            </a:r>
            <a:endParaRPr sz="1400">
              <a:solidFill>
                <a:srgbClr val="222222"/>
              </a:solidFill>
              <a:highlight>
                <a:srgbClr val="FFFFFF"/>
              </a:highlight>
              <a:latin typeface="Times New Roman"/>
              <a:ea typeface="Times New Roman"/>
              <a:cs typeface="Times New Roman"/>
              <a:sym typeface="Times New Roman"/>
            </a:endParaRPr>
          </a:p>
          <a:p>
            <a:pPr marL="1371600" lvl="2" indent="-317500" rtl="0">
              <a:spcBef>
                <a:spcPts val="0"/>
              </a:spcBef>
              <a:spcAft>
                <a:spcPts val="0"/>
              </a:spcAft>
              <a:buClr>
                <a:srgbClr val="222222"/>
              </a:buClr>
              <a:buSzPts val="1400"/>
              <a:buFont typeface="Times New Roman"/>
              <a:buChar char="■"/>
            </a:pPr>
            <a:r>
              <a:rPr lang="en" sz="1400">
                <a:solidFill>
                  <a:srgbClr val="222222"/>
                </a:solidFill>
                <a:highlight>
                  <a:srgbClr val="FFFFFF"/>
                </a:highlight>
                <a:latin typeface="Times New Roman"/>
                <a:ea typeface="Times New Roman"/>
                <a:cs typeface="Times New Roman"/>
                <a:sym typeface="Times New Roman"/>
              </a:rPr>
              <a:t>We also dug trenches from the bathroom area to bury all the pipes, which were for waste removal.  </a:t>
            </a:r>
            <a:endParaRPr sz="1400">
              <a:solidFill>
                <a:srgbClr val="222222"/>
              </a:solidFill>
              <a:highlight>
                <a:srgbClr val="FFFFFF"/>
              </a:highlight>
              <a:latin typeface="Times New Roman"/>
              <a:ea typeface="Times New Roman"/>
              <a:cs typeface="Times New Roman"/>
              <a:sym typeface="Times New Roman"/>
            </a:endParaRPr>
          </a:p>
          <a:p>
            <a:pPr marL="1371600" lvl="2" indent="-317500" rtl="0">
              <a:spcBef>
                <a:spcPts val="0"/>
              </a:spcBef>
              <a:spcAft>
                <a:spcPts val="0"/>
              </a:spcAft>
              <a:buClr>
                <a:srgbClr val="222222"/>
              </a:buClr>
              <a:buSzPts val="1400"/>
              <a:buFont typeface="Times New Roman"/>
              <a:buChar char="■"/>
            </a:pPr>
            <a:r>
              <a:rPr lang="en" sz="1400">
                <a:solidFill>
                  <a:srgbClr val="222222"/>
                </a:solidFill>
                <a:highlight>
                  <a:srgbClr val="FFFFFF"/>
                </a:highlight>
                <a:latin typeface="Times New Roman"/>
                <a:ea typeface="Times New Roman"/>
                <a:cs typeface="Times New Roman"/>
                <a:sym typeface="Times New Roman"/>
              </a:rPr>
              <a:t>Charla: Upon the completion of each project, we celebrated with the families. We gave the children toys and taught the members of the community basic hygiene tips through games and songs.  </a:t>
            </a:r>
            <a:endParaRPr sz="1400">
              <a:solidFill>
                <a:srgbClr val="222222"/>
              </a:solidFill>
              <a:highlight>
                <a:srgbClr val="FFFFFF"/>
              </a:highlight>
              <a:latin typeface="Times New Roman"/>
              <a:ea typeface="Times New Roman"/>
              <a:cs typeface="Times New Roman"/>
              <a:sym typeface="Times New Roman"/>
            </a:endParaRPr>
          </a:p>
          <a:p>
            <a:pPr marL="0" marR="0" lvl="0" indent="0" algn="l" rtl="0">
              <a:lnSpc>
                <a:spcPct val="115000"/>
              </a:lnSpc>
              <a:spcBef>
                <a:spcPts val="1600"/>
              </a:spcBef>
              <a:spcAft>
                <a:spcPts val="1600"/>
              </a:spcAft>
              <a:buNone/>
            </a:pPr>
            <a:r>
              <a:rPr lang="en" sz="1200">
                <a:solidFill>
                  <a:srgbClr val="222222"/>
                </a:solidFill>
                <a:highlight>
                  <a:srgbClr val="FFFFFF"/>
                </a:highlight>
                <a:latin typeface="Comfortaa"/>
                <a:ea typeface="Comfortaa"/>
                <a:cs typeface="Comfortaa"/>
                <a:sym typeface="Comfortaa"/>
              </a:rPr>
              <a:t> </a:t>
            </a:r>
            <a:endParaRPr>
              <a:latin typeface="Comfortaa"/>
              <a:ea typeface="Comfortaa"/>
              <a:cs typeface="Comfortaa"/>
              <a:sym typeface="Comforta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819150" y="1284300"/>
            <a:ext cx="7505700" cy="26829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Clr>
                <a:srgbClr val="222222"/>
              </a:buClr>
              <a:buSzPts val="1400"/>
              <a:buFont typeface="Times New Roman"/>
              <a:buChar char="●"/>
            </a:pPr>
            <a:r>
              <a:rPr lang="en" sz="1400">
                <a:solidFill>
                  <a:srgbClr val="222222"/>
                </a:solidFill>
                <a:highlight>
                  <a:srgbClr val="FFFFFF"/>
                </a:highlight>
                <a:latin typeface="Times New Roman"/>
                <a:ea typeface="Times New Roman"/>
                <a:cs typeface="Times New Roman"/>
                <a:sym typeface="Times New Roman"/>
              </a:rPr>
              <a:t>The last day consisted of a water brigade.  </a:t>
            </a:r>
            <a:endParaRPr sz="1400">
              <a:solidFill>
                <a:srgbClr val="222222"/>
              </a:solidFill>
              <a:highlight>
                <a:srgbClr val="FFFFFF"/>
              </a:highlight>
              <a:latin typeface="Times New Roman"/>
              <a:ea typeface="Times New Roman"/>
              <a:cs typeface="Times New Roman"/>
              <a:sym typeface="Times New Roman"/>
            </a:endParaRPr>
          </a:p>
          <a:p>
            <a:pPr marL="914400" lvl="1" indent="-317500" rtl="0">
              <a:spcBef>
                <a:spcPts val="0"/>
              </a:spcBef>
              <a:spcAft>
                <a:spcPts val="0"/>
              </a:spcAft>
              <a:buClr>
                <a:srgbClr val="222222"/>
              </a:buClr>
              <a:buSzPts val="1400"/>
              <a:buFont typeface="Times New Roman"/>
              <a:buChar char="○"/>
            </a:pPr>
            <a:r>
              <a:rPr lang="en" sz="1400">
                <a:solidFill>
                  <a:srgbClr val="222222"/>
                </a:solidFill>
                <a:highlight>
                  <a:srgbClr val="FFFFFF"/>
                </a:highlight>
                <a:latin typeface="Times New Roman"/>
                <a:ea typeface="Times New Roman"/>
                <a:cs typeface="Times New Roman"/>
                <a:sym typeface="Times New Roman"/>
              </a:rPr>
              <a:t>We dug trenches from a clean water provider at the top of a mountain down to the respective community, so the families in the community can have clean water.  </a:t>
            </a:r>
            <a:endParaRPr sz="1400">
              <a:solidFill>
                <a:srgbClr val="222222"/>
              </a:solidFill>
              <a:highlight>
                <a:srgbClr val="FFFFFF"/>
              </a:highlight>
              <a:latin typeface="Times New Roman"/>
              <a:ea typeface="Times New Roman"/>
              <a:cs typeface="Times New Roman"/>
              <a:sym typeface="Times New Roman"/>
            </a:endParaRPr>
          </a:p>
          <a:p>
            <a:pPr marL="914400" lvl="1" indent="-317500" rtl="0">
              <a:spcBef>
                <a:spcPts val="0"/>
              </a:spcBef>
              <a:spcAft>
                <a:spcPts val="0"/>
              </a:spcAft>
              <a:buClr>
                <a:srgbClr val="222222"/>
              </a:buClr>
              <a:buSzPts val="1400"/>
              <a:buFont typeface="Times New Roman"/>
              <a:buChar char="○"/>
            </a:pPr>
            <a:r>
              <a:rPr lang="en" sz="1400">
                <a:solidFill>
                  <a:srgbClr val="222222"/>
                </a:solidFill>
                <a:highlight>
                  <a:srgbClr val="FFFFFF"/>
                </a:highlight>
                <a:latin typeface="Times New Roman"/>
                <a:ea typeface="Times New Roman"/>
                <a:cs typeface="Times New Roman"/>
                <a:sym typeface="Times New Roman"/>
              </a:rPr>
              <a:t>This trench is miles long, which means this is a long-term project where the trench is an accumulative effort of multiple brigades throughout the year. </a:t>
            </a:r>
            <a:endParaRPr sz="1400">
              <a:latin typeface="Times New Roman"/>
              <a:ea typeface="Times New Roman"/>
              <a:cs typeface="Times New Roman"/>
              <a:sym typeface="Times New Roman"/>
            </a:endParaRPr>
          </a:p>
        </p:txBody>
      </p:sp>
      <p:sp>
        <p:nvSpPr>
          <p:cNvPr id="141" name="Shape 141"/>
          <p:cNvSpPr txBox="1"/>
          <p:nvPr/>
        </p:nvSpPr>
        <p:spPr>
          <a:xfrm>
            <a:off x="848400" y="506700"/>
            <a:ext cx="7447200" cy="7776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3000">
                <a:solidFill>
                  <a:schemeClr val="lt1"/>
                </a:solidFill>
                <a:latin typeface="Times New Roman"/>
                <a:ea typeface="Times New Roman"/>
                <a:cs typeface="Times New Roman"/>
                <a:sym typeface="Times New Roman"/>
              </a:rPr>
              <a:t>Water Brigade</a:t>
            </a:r>
            <a:endParaRPr sz="3000">
              <a:solidFill>
                <a:schemeClr val="lt1"/>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pic>
        <p:nvPicPr>
          <p:cNvPr id="148" name="Shape 148"/>
          <p:cNvPicPr preferRelativeResize="0"/>
          <p:nvPr/>
        </p:nvPicPr>
        <p:blipFill>
          <a:blip r:embed="rId3">
            <a:alphaModFix/>
          </a:blip>
          <a:stretch>
            <a:fillRect/>
          </a:stretch>
        </p:blipFill>
        <p:spPr>
          <a:xfrm>
            <a:off x="1060525" y="490000"/>
            <a:ext cx="3122625" cy="4163500"/>
          </a:xfrm>
          <a:prstGeom prst="rect">
            <a:avLst/>
          </a:prstGeom>
          <a:noFill/>
          <a:ln>
            <a:noFill/>
          </a:ln>
        </p:spPr>
      </p:pic>
      <p:pic>
        <p:nvPicPr>
          <p:cNvPr id="149" name="Shape 149"/>
          <p:cNvPicPr preferRelativeResize="0"/>
          <p:nvPr/>
        </p:nvPicPr>
        <p:blipFill>
          <a:blip r:embed="rId4">
            <a:alphaModFix/>
          </a:blip>
          <a:stretch>
            <a:fillRect/>
          </a:stretch>
        </p:blipFill>
        <p:spPr>
          <a:xfrm>
            <a:off x="4556442" y="1137175"/>
            <a:ext cx="3825534" cy="28691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819150" y="487575"/>
            <a:ext cx="7505700" cy="646200"/>
          </a:xfrm>
          <a:prstGeom prst="rect">
            <a:avLst/>
          </a:prstGeom>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rtl="0">
              <a:spcBef>
                <a:spcPts val="0"/>
              </a:spcBef>
              <a:spcAft>
                <a:spcPts val="0"/>
              </a:spcAft>
              <a:buNone/>
            </a:pPr>
            <a:r>
              <a:rPr lang="en">
                <a:solidFill>
                  <a:srgbClr val="1F1F1F"/>
                </a:solidFill>
                <a:highlight>
                  <a:srgbClr val="FFFFFF"/>
                </a:highlight>
                <a:latin typeface="Times New Roman"/>
                <a:ea typeface="Times New Roman"/>
                <a:cs typeface="Times New Roman"/>
                <a:sym typeface="Times New Roman"/>
              </a:rPr>
              <a:t>San Expedito Cooperative</a:t>
            </a:r>
            <a:endParaRPr>
              <a:latin typeface="Times New Roman"/>
              <a:ea typeface="Times New Roman"/>
              <a:cs typeface="Times New Roman"/>
              <a:sym typeface="Times New Roman"/>
            </a:endParaRPr>
          </a:p>
        </p:txBody>
      </p:sp>
      <p:sp>
        <p:nvSpPr>
          <p:cNvPr id="163" name="Shape 163"/>
          <p:cNvSpPr txBox="1">
            <a:spLocks noGrp="1"/>
          </p:cNvSpPr>
          <p:nvPr>
            <p:ph type="body" idx="1"/>
          </p:nvPr>
        </p:nvSpPr>
        <p:spPr>
          <a:xfrm>
            <a:off x="916700" y="1449650"/>
            <a:ext cx="6972900" cy="2989200"/>
          </a:xfrm>
          <a:prstGeom prst="rect">
            <a:avLst/>
          </a:prstGeom>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457200" lvl="0" indent="-342900" rtl="0">
              <a:spcBef>
                <a:spcPts val="0"/>
              </a:spcBef>
              <a:spcAft>
                <a:spcPts val="0"/>
              </a:spcAft>
              <a:buClr>
                <a:srgbClr val="1F1F1F"/>
              </a:buClr>
              <a:buSzPts val="1800"/>
              <a:buFont typeface="Times New Roman"/>
              <a:buChar char="●"/>
            </a:pPr>
            <a:r>
              <a:rPr lang="en" sz="1800">
                <a:solidFill>
                  <a:srgbClr val="1F1F1F"/>
                </a:solidFill>
                <a:highlight>
                  <a:srgbClr val="FFFFFF"/>
                </a:highlight>
                <a:latin typeface="Times New Roman"/>
                <a:ea typeface="Times New Roman"/>
                <a:cs typeface="Times New Roman"/>
                <a:sym typeface="Times New Roman"/>
              </a:rPr>
              <a:t>This cooperative is made up of talented local artisans from the Las Cureñas community in the Department of Jinotega. These women utilize traditional methods and designs to make Black Pottery the same way their ancestors did centuries ago. </a:t>
            </a:r>
            <a:endParaRPr sz="1800">
              <a:solidFill>
                <a:srgbClr val="1F1F1F"/>
              </a:solidFill>
              <a:highlight>
                <a:srgbClr val="FFFFFF"/>
              </a:highlight>
              <a:latin typeface="Times New Roman"/>
              <a:ea typeface="Times New Roman"/>
              <a:cs typeface="Times New Roman"/>
              <a:sym typeface="Times New Roman"/>
            </a:endParaRPr>
          </a:p>
          <a:p>
            <a:pPr marL="457200" lvl="0" indent="-342900">
              <a:spcBef>
                <a:spcPts val="0"/>
              </a:spcBef>
              <a:spcAft>
                <a:spcPts val="0"/>
              </a:spcAft>
              <a:buClr>
                <a:srgbClr val="1F1F1F"/>
              </a:buClr>
              <a:buSzPts val="1800"/>
              <a:buFont typeface="Times New Roman"/>
              <a:buChar char="●"/>
            </a:pPr>
            <a:r>
              <a:rPr lang="en" sz="1800">
                <a:solidFill>
                  <a:srgbClr val="1F1F1F"/>
                </a:solidFill>
                <a:highlight>
                  <a:srgbClr val="FFFFFF"/>
                </a:highlight>
                <a:latin typeface="Times New Roman"/>
                <a:ea typeface="Times New Roman"/>
                <a:cs typeface="Times New Roman"/>
                <a:sym typeface="Times New Roman"/>
              </a:rPr>
              <a:t>From harvesting the clay in local mines, to firing each piece in hand-built artisan kilns, each piece is meticulously made by hand, and the complete process pays tribute to their heritage and the authentic production of Nicaraguan Black Pottery. </a:t>
            </a:r>
            <a:endParaRPr sz="1800">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pic>
        <p:nvPicPr>
          <p:cNvPr id="170" name="Shape 170" descr="Image result for black pottery Nicaragua las curenas"/>
          <p:cNvPicPr preferRelativeResize="0"/>
          <p:nvPr/>
        </p:nvPicPr>
        <p:blipFill>
          <a:blip r:embed="rId3">
            <a:alphaModFix/>
          </a:blip>
          <a:stretch>
            <a:fillRect/>
          </a:stretch>
        </p:blipFill>
        <p:spPr>
          <a:xfrm>
            <a:off x="535725" y="1168512"/>
            <a:ext cx="3746524" cy="2806475"/>
          </a:xfrm>
          <a:prstGeom prst="rect">
            <a:avLst/>
          </a:prstGeom>
          <a:noFill/>
          <a:ln>
            <a:noFill/>
          </a:ln>
        </p:spPr>
      </p:pic>
      <p:pic>
        <p:nvPicPr>
          <p:cNvPr id="171" name="Shape 171"/>
          <p:cNvPicPr preferRelativeResize="0"/>
          <p:nvPr/>
        </p:nvPicPr>
        <p:blipFill>
          <a:blip r:embed="rId4">
            <a:alphaModFix/>
          </a:blip>
          <a:stretch>
            <a:fillRect/>
          </a:stretch>
        </p:blipFill>
        <p:spPr>
          <a:xfrm>
            <a:off x="4656975" y="1245575"/>
            <a:ext cx="3973750" cy="26523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713225" y="333600"/>
            <a:ext cx="7152000" cy="5553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latin typeface="Times New Roman"/>
                <a:ea typeface="Times New Roman"/>
                <a:cs typeface="Times New Roman"/>
                <a:sym typeface="Times New Roman"/>
              </a:rPr>
              <a:t>Reflections</a:t>
            </a:r>
            <a:endParaRPr>
              <a:latin typeface="Times New Roman"/>
              <a:ea typeface="Times New Roman"/>
              <a:cs typeface="Times New Roman"/>
              <a:sym typeface="Times New Roman"/>
            </a:endParaRPr>
          </a:p>
        </p:txBody>
      </p:sp>
      <p:sp>
        <p:nvSpPr>
          <p:cNvPr id="184" name="Shape 184"/>
          <p:cNvSpPr txBox="1">
            <a:spLocks noGrp="1"/>
          </p:cNvSpPr>
          <p:nvPr>
            <p:ph type="body" idx="1"/>
          </p:nvPr>
        </p:nvSpPr>
        <p:spPr>
          <a:xfrm>
            <a:off x="819150" y="936125"/>
            <a:ext cx="7505700" cy="18756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rgbClr val="222222"/>
              </a:buClr>
              <a:buSzPts val="1800"/>
              <a:buFont typeface="Times New Roman"/>
              <a:buChar char="●"/>
            </a:pPr>
            <a:r>
              <a:rPr lang="en" sz="1800">
                <a:solidFill>
                  <a:srgbClr val="222222"/>
                </a:solidFill>
                <a:highlight>
                  <a:srgbClr val="FFFFFF"/>
                </a:highlight>
                <a:latin typeface="Times New Roman"/>
                <a:ea typeface="Times New Roman"/>
                <a:cs typeface="Times New Roman"/>
                <a:sym typeface="Times New Roman"/>
              </a:rPr>
              <a:t>Each workday was followed by an hour commute back to La Campiña, the compound we stayed at in Estilí, Nicaragua.  Each evening we: </a:t>
            </a:r>
            <a:endParaRPr sz="1800">
              <a:solidFill>
                <a:srgbClr val="222222"/>
              </a:solidFill>
              <a:highlight>
                <a:srgbClr val="FFFFFF"/>
              </a:highlight>
              <a:latin typeface="Times New Roman"/>
              <a:ea typeface="Times New Roman"/>
              <a:cs typeface="Times New Roman"/>
              <a:sym typeface="Times New Roman"/>
            </a:endParaRPr>
          </a:p>
          <a:p>
            <a:pPr marL="914400" lvl="1" indent="-342900" rtl="0">
              <a:spcBef>
                <a:spcPts val="0"/>
              </a:spcBef>
              <a:spcAft>
                <a:spcPts val="0"/>
              </a:spcAft>
              <a:buClr>
                <a:srgbClr val="222222"/>
              </a:buClr>
              <a:buSzPts val="1800"/>
              <a:buFont typeface="Times New Roman"/>
              <a:buChar char="○"/>
            </a:pPr>
            <a:r>
              <a:rPr lang="en" sz="1800">
                <a:solidFill>
                  <a:srgbClr val="222222"/>
                </a:solidFill>
                <a:highlight>
                  <a:srgbClr val="FFFFFF"/>
                </a:highlight>
                <a:latin typeface="Times New Roman"/>
                <a:ea typeface="Times New Roman"/>
                <a:cs typeface="Times New Roman"/>
                <a:sym typeface="Times New Roman"/>
              </a:rPr>
              <a:t>Ate a delicious dinner from the compound and reflected upon the events of the day with the brigade members. </a:t>
            </a:r>
            <a:endParaRPr sz="1800">
              <a:solidFill>
                <a:srgbClr val="222222"/>
              </a:solidFill>
              <a:highlight>
                <a:srgbClr val="FFFFFF"/>
              </a:highlight>
              <a:latin typeface="Times New Roman"/>
              <a:ea typeface="Times New Roman"/>
              <a:cs typeface="Times New Roman"/>
              <a:sym typeface="Times New Roman"/>
            </a:endParaRPr>
          </a:p>
          <a:p>
            <a:pPr marL="914400" lvl="1" indent="-342900" rtl="0">
              <a:spcBef>
                <a:spcPts val="0"/>
              </a:spcBef>
              <a:spcAft>
                <a:spcPts val="0"/>
              </a:spcAft>
              <a:buClr>
                <a:srgbClr val="222222"/>
              </a:buClr>
              <a:buSzPts val="1800"/>
              <a:buFont typeface="Times New Roman"/>
              <a:buChar char="○"/>
            </a:pPr>
            <a:r>
              <a:rPr lang="en" sz="1800">
                <a:solidFill>
                  <a:srgbClr val="222222"/>
                </a:solidFill>
                <a:highlight>
                  <a:srgbClr val="FFFFFF"/>
                </a:highlight>
                <a:latin typeface="Times New Roman"/>
                <a:ea typeface="Times New Roman"/>
                <a:cs typeface="Times New Roman"/>
                <a:sym typeface="Times New Roman"/>
              </a:rPr>
              <a:t>Followed by relaxation time where the colleges of the University of Tennessee, Carnegie Mellon, and West Virginia University </a:t>
            </a:r>
            <a:endParaRPr sz="1800">
              <a:solidFill>
                <a:srgbClr val="222222"/>
              </a:solidFill>
              <a:highlight>
                <a:srgbClr val="FFFFFF"/>
              </a:highlight>
              <a:latin typeface="Times New Roman"/>
              <a:ea typeface="Times New Roman"/>
              <a:cs typeface="Times New Roman"/>
              <a:sym typeface="Times New Roman"/>
            </a:endParaRPr>
          </a:p>
          <a:p>
            <a:pPr marL="1371600" lvl="2" indent="-342900" rtl="0">
              <a:spcBef>
                <a:spcPts val="0"/>
              </a:spcBef>
              <a:spcAft>
                <a:spcPts val="0"/>
              </a:spcAft>
              <a:buClr>
                <a:srgbClr val="222222"/>
              </a:buClr>
              <a:buSzPts val="1800"/>
              <a:buFont typeface="Times New Roman"/>
              <a:buChar char="■"/>
            </a:pPr>
            <a:r>
              <a:rPr lang="en" sz="1800">
                <a:solidFill>
                  <a:srgbClr val="222222"/>
                </a:solidFill>
                <a:highlight>
                  <a:srgbClr val="FFFFFF"/>
                </a:highlight>
                <a:latin typeface="Times New Roman"/>
                <a:ea typeface="Times New Roman"/>
                <a:cs typeface="Times New Roman"/>
                <a:sym typeface="Times New Roman"/>
              </a:rPr>
              <a:t>No phone service and social media, so we focused on creating new friendships and memories</a:t>
            </a:r>
            <a:endParaRPr sz="1800">
              <a:solidFill>
                <a:srgbClr val="222222"/>
              </a:solidFill>
              <a:highlight>
                <a:srgbClr val="FFFFFF"/>
              </a:highlight>
              <a:latin typeface="Times New Roman"/>
              <a:ea typeface="Times New Roman"/>
              <a:cs typeface="Times New Roman"/>
              <a:sym typeface="Times New Roman"/>
            </a:endParaRPr>
          </a:p>
          <a:p>
            <a:pPr marL="1371600" lvl="2" indent="-342900" rtl="0">
              <a:spcBef>
                <a:spcPts val="0"/>
              </a:spcBef>
              <a:spcAft>
                <a:spcPts val="0"/>
              </a:spcAft>
              <a:buClr>
                <a:srgbClr val="222222"/>
              </a:buClr>
              <a:buSzPts val="1800"/>
              <a:buFont typeface="Times New Roman"/>
              <a:buChar char="■"/>
            </a:pPr>
            <a:r>
              <a:rPr lang="en" sz="1800">
                <a:solidFill>
                  <a:srgbClr val="222222"/>
                </a:solidFill>
                <a:highlight>
                  <a:srgbClr val="FFFFFF"/>
                </a:highlight>
                <a:latin typeface="Times New Roman"/>
                <a:ea typeface="Times New Roman"/>
                <a:cs typeface="Times New Roman"/>
                <a:sym typeface="Times New Roman"/>
              </a:rPr>
              <a:t>Played games and had long reflective talks about our project</a:t>
            </a:r>
            <a:endParaRPr sz="1800">
              <a:solidFill>
                <a:srgbClr val="222222"/>
              </a:solidFill>
              <a:highlight>
                <a:srgbClr val="FFFFFF"/>
              </a:highlight>
              <a:latin typeface="Times New Roman"/>
              <a:ea typeface="Times New Roman"/>
              <a:cs typeface="Times New Roman"/>
              <a:sym typeface="Times New Roman"/>
            </a:endParaRPr>
          </a:p>
          <a:p>
            <a:pPr marL="0" lvl="0" indent="0">
              <a:spcBef>
                <a:spcPts val="160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90" name="Shape 190"/>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endParaRPr/>
          </a:p>
        </p:txBody>
      </p:sp>
      <p:pic>
        <p:nvPicPr>
          <p:cNvPr id="191" name="Shape 191"/>
          <p:cNvPicPr preferRelativeResize="0"/>
          <p:nvPr/>
        </p:nvPicPr>
        <p:blipFill>
          <a:blip r:embed="rId3">
            <a:alphaModFix/>
          </a:blip>
          <a:stretch>
            <a:fillRect/>
          </a:stretch>
        </p:blipFill>
        <p:spPr>
          <a:xfrm>
            <a:off x="660094" y="400100"/>
            <a:ext cx="3257456" cy="4343275"/>
          </a:xfrm>
          <a:prstGeom prst="rect">
            <a:avLst/>
          </a:prstGeom>
          <a:noFill/>
          <a:ln>
            <a:noFill/>
          </a:ln>
        </p:spPr>
      </p:pic>
      <p:pic>
        <p:nvPicPr>
          <p:cNvPr id="192" name="Shape 192"/>
          <p:cNvPicPr preferRelativeResize="0"/>
          <p:nvPr/>
        </p:nvPicPr>
        <p:blipFill>
          <a:blip r:embed="rId4">
            <a:alphaModFix/>
          </a:blip>
          <a:stretch>
            <a:fillRect/>
          </a:stretch>
        </p:blipFill>
        <p:spPr>
          <a:xfrm>
            <a:off x="4266200" y="845600"/>
            <a:ext cx="4268700" cy="32015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701725" y="428725"/>
            <a:ext cx="78504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3600">
                <a:latin typeface="Times New Roman"/>
                <a:ea typeface="Times New Roman"/>
                <a:cs typeface="Times New Roman"/>
                <a:sym typeface="Times New Roman"/>
              </a:rPr>
              <a:t>Importance of the Brigades</a:t>
            </a:r>
            <a:endParaRPr sz="3600">
              <a:latin typeface="Times New Roman"/>
              <a:ea typeface="Times New Roman"/>
              <a:cs typeface="Times New Roman"/>
              <a:sym typeface="Times New Roman"/>
            </a:endParaRPr>
          </a:p>
        </p:txBody>
      </p:sp>
      <p:sp>
        <p:nvSpPr>
          <p:cNvPr id="198" name="Shape 198"/>
          <p:cNvSpPr txBox="1">
            <a:spLocks noGrp="1"/>
          </p:cNvSpPr>
          <p:nvPr>
            <p:ph type="body" idx="1"/>
          </p:nvPr>
        </p:nvSpPr>
        <p:spPr>
          <a:xfrm>
            <a:off x="819150" y="1082800"/>
            <a:ext cx="7505700" cy="16656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Clr>
                <a:srgbClr val="222222"/>
              </a:buClr>
              <a:buSzPts val="1800"/>
              <a:buFont typeface="Times New Roman"/>
              <a:buChar char="●"/>
            </a:pPr>
            <a:r>
              <a:rPr lang="en" sz="1800">
                <a:solidFill>
                  <a:srgbClr val="222222"/>
                </a:solidFill>
                <a:highlight>
                  <a:srgbClr val="FFFFFF"/>
                </a:highlight>
                <a:latin typeface="Times New Roman"/>
                <a:ea typeface="Times New Roman"/>
                <a:cs typeface="Times New Roman"/>
                <a:sym typeface="Times New Roman"/>
              </a:rPr>
              <a:t>The importance of these brigades lie not only in the construction of latrines and digging trenches, but also in: </a:t>
            </a:r>
            <a:endParaRPr sz="1800">
              <a:solidFill>
                <a:srgbClr val="222222"/>
              </a:solidFill>
              <a:highlight>
                <a:srgbClr val="FFFFFF"/>
              </a:highlight>
              <a:latin typeface="Times New Roman"/>
              <a:ea typeface="Times New Roman"/>
              <a:cs typeface="Times New Roman"/>
              <a:sym typeface="Times New Roman"/>
            </a:endParaRPr>
          </a:p>
          <a:p>
            <a:pPr marL="914400" lvl="1" indent="-342900" rtl="0">
              <a:spcBef>
                <a:spcPts val="0"/>
              </a:spcBef>
              <a:spcAft>
                <a:spcPts val="0"/>
              </a:spcAft>
              <a:buClr>
                <a:srgbClr val="222222"/>
              </a:buClr>
              <a:buSzPts val="1800"/>
              <a:buFont typeface="Times New Roman"/>
              <a:buChar char="○"/>
            </a:pPr>
            <a:r>
              <a:rPr lang="en" sz="1800">
                <a:solidFill>
                  <a:srgbClr val="222222"/>
                </a:solidFill>
                <a:highlight>
                  <a:srgbClr val="FFFFFF"/>
                </a:highlight>
                <a:latin typeface="Times New Roman"/>
                <a:ea typeface="Times New Roman"/>
                <a:cs typeface="Times New Roman"/>
                <a:sym typeface="Times New Roman"/>
              </a:rPr>
              <a:t>Bonding with the families and hearing their stories to really understand their situations </a:t>
            </a:r>
            <a:endParaRPr sz="1800">
              <a:solidFill>
                <a:srgbClr val="222222"/>
              </a:solidFill>
              <a:highlight>
                <a:srgbClr val="FFFFFF"/>
              </a:highlight>
              <a:latin typeface="Times New Roman"/>
              <a:ea typeface="Times New Roman"/>
              <a:cs typeface="Times New Roman"/>
              <a:sym typeface="Times New Roman"/>
            </a:endParaRPr>
          </a:p>
          <a:p>
            <a:pPr marL="914400" lvl="1" indent="-342900" rtl="0">
              <a:spcBef>
                <a:spcPts val="0"/>
              </a:spcBef>
              <a:spcAft>
                <a:spcPts val="0"/>
              </a:spcAft>
              <a:buClr>
                <a:srgbClr val="222222"/>
              </a:buClr>
              <a:buSzPts val="1800"/>
              <a:buFont typeface="Times New Roman"/>
              <a:buChar char="○"/>
            </a:pPr>
            <a:r>
              <a:rPr lang="en" sz="1800">
                <a:solidFill>
                  <a:srgbClr val="222222"/>
                </a:solidFill>
                <a:highlight>
                  <a:srgbClr val="FFFFFF"/>
                </a:highlight>
                <a:latin typeface="Times New Roman"/>
                <a:ea typeface="Times New Roman"/>
                <a:cs typeface="Times New Roman"/>
                <a:sym typeface="Times New Roman"/>
              </a:rPr>
              <a:t>Share their stories </a:t>
            </a:r>
            <a:endParaRPr sz="1800">
              <a:solidFill>
                <a:srgbClr val="222222"/>
              </a:solidFill>
              <a:highlight>
                <a:srgbClr val="FFFFFF"/>
              </a:highlight>
              <a:latin typeface="Times New Roman"/>
              <a:ea typeface="Times New Roman"/>
              <a:cs typeface="Times New Roman"/>
              <a:sym typeface="Times New Roman"/>
            </a:endParaRPr>
          </a:p>
          <a:p>
            <a:pPr marL="1371600" lvl="2" indent="-342900" rtl="0">
              <a:spcBef>
                <a:spcPts val="0"/>
              </a:spcBef>
              <a:spcAft>
                <a:spcPts val="0"/>
              </a:spcAft>
              <a:buClr>
                <a:srgbClr val="222222"/>
              </a:buClr>
              <a:buSzPts val="1800"/>
              <a:buFont typeface="Times New Roman"/>
              <a:buChar char="■"/>
            </a:pPr>
            <a:r>
              <a:rPr lang="en" sz="1800">
                <a:solidFill>
                  <a:srgbClr val="222222"/>
                </a:solidFill>
                <a:highlight>
                  <a:srgbClr val="FFFFFF"/>
                </a:highlight>
                <a:latin typeface="Times New Roman"/>
                <a:ea typeface="Times New Roman"/>
                <a:cs typeface="Times New Roman"/>
                <a:sym typeface="Times New Roman"/>
              </a:rPr>
              <a:t>Convince people to join a brigade/contribute</a:t>
            </a:r>
            <a:endParaRPr sz="1800">
              <a:solidFill>
                <a:srgbClr val="222222"/>
              </a:solidFill>
              <a:highlight>
                <a:srgbClr val="FFFFFF"/>
              </a:highlight>
              <a:latin typeface="Times New Roman"/>
              <a:ea typeface="Times New Roman"/>
              <a:cs typeface="Times New Roman"/>
              <a:sym typeface="Times New Roman"/>
            </a:endParaRPr>
          </a:p>
          <a:p>
            <a:pPr marL="914400" lvl="1" indent="-342900" rtl="0">
              <a:spcBef>
                <a:spcPts val="0"/>
              </a:spcBef>
              <a:spcAft>
                <a:spcPts val="0"/>
              </a:spcAft>
              <a:buClr>
                <a:srgbClr val="222222"/>
              </a:buClr>
              <a:buSzPts val="1800"/>
              <a:buFont typeface="Times New Roman"/>
              <a:buChar char="○"/>
            </a:pPr>
            <a:r>
              <a:rPr lang="en" sz="1800">
                <a:solidFill>
                  <a:srgbClr val="222222"/>
                </a:solidFill>
                <a:highlight>
                  <a:srgbClr val="FFFFFF"/>
                </a:highlight>
                <a:latin typeface="Times New Roman"/>
                <a:ea typeface="Times New Roman"/>
                <a:cs typeface="Times New Roman"/>
                <a:sym typeface="Times New Roman"/>
              </a:rPr>
              <a:t>One of our fellow brigaders reflected, “Where we’re from it seems as if people talk about what they don’t have.  For the Nicaraguans, the emphasis is on what they do have.”  </a:t>
            </a:r>
            <a:endParaRPr sz="1800">
              <a:solidFill>
                <a:srgbClr val="222222"/>
              </a:solidFill>
              <a:highlight>
                <a:srgbClr val="FFFFFF"/>
              </a:highlight>
              <a:latin typeface="Times New Roman"/>
              <a:ea typeface="Times New Roman"/>
              <a:cs typeface="Times New Roman"/>
              <a:sym typeface="Times New Roman"/>
            </a:endParaRPr>
          </a:p>
          <a:p>
            <a:pPr marL="1371600" lvl="2" indent="-342900" rtl="0">
              <a:spcBef>
                <a:spcPts val="0"/>
              </a:spcBef>
              <a:spcAft>
                <a:spcPts val="0"/>
              </a:spcAft>
              <a:buClr>
                <a:srgbClr val="222222"/>
              </a:buClr>
              <a:buSzPts val="1800"/>
              <a:buFont typeface="Comfortaa"/>
              <a:buChar char="■"/>
            </a:pPr>
            <a:r>
              <a:rPr lang="en" sz="1800">
                <a:solidFill>
                  <a:srgbClr val="222222"/>
                </a:solidFill>
                <a:highlight>
                  <a:srgbClr val="FFFFFF"/>
                </a:highlight>
                <a:latin typeface="Times New Roman"/>
                <a:ea typeface="Times New Roman"/>
                <a:cs typeface="Times New Roman"/>
                <a:sym typeface="Times New Roman"/>
              </a:rPr>
              <a:t>What they do have is love and human interaction and they really cherish it. </a:t>
            </a:r>
            <a:r>
              <a:rPr lang="en" sz="1800">
                <a:solidFill>
                  <a:srgbClr val="222222"/>
                </a:solidFill>
                <a:highlight>
                  <a:srgbClr val="FFFFFF"/>
                </a:highlight>
                <a:latin typeface="Comfortaa"/>
                <a:ea typeface="Comfortaa"/>
                <a:cs typeface="Comfortaa"/>
                <a:sym typeface="Comfortaa"/>
              </a:rPr>
              <a:t> </a:t>
            </a:r>
            <a:endParaRPr sz="1800">
              <a:solidFill>
                <a:srgbClr val="222222"/>
              </a:solidFill>
              <a:highlight>
                <a:srgbClr val="FFFFFF"/>
              </a:highlight>
              <a:latin typeface="Comfortaa"/>
              <a:ea typeface="Comfortaa"/>
              <a:cs typeface="Comfortaa"/>
              <a:sym typeface="Comfortaa"/>
            </a:endParaRPr>
          </a:p>
          <a:p>
            <a:pPr marL="0" lvl="0" indent="0">
              <a:spcBef>
                <a:spcPts val="1600"/>
              </a:spcBef>
              <a:spcAft>
                <a:spcPts val="1600"/>
              </a:spcAft>
              <a:buNone/>
            </a:pPr>
            <a:endParaRPr/>
          </a:p>
        </p:txBody>
      </p:sp>
    </p:spTree>
  </p:cSld>
  <p:clrMapOvr>
    <a:masterClrMapping/>
  </p:clrMapOvr>
</p:sld>
</file>

<file path=ppt/theme/theme1.xml><?xml version="1.0" encoding="utf-8"?>
<a:theme xmlns:a="http://schemas.openxmlformats.org/drawingml/2006/main"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494</Words>
  <Application>Microsoft Macintosh PowerPoint</Application>
  <PresentationFormat>On-screen Show (16:9)</PresentationFormat>
  <Paragraphs>31</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Nunito</vt:lpstr>
      <vt:lpstr>Comfortaa</vt:lpstr>
      <vt:lpstr>Shift</vt:lpstr>
      <vt:lpstr>Global Public Health Brigades</vt:lpstr>
      <vt:lpstr>GPHB 2018 Trip</vt:lpstr>
      <vt:lpstr>PowerPoint Presentation</vt:lpstr>
      <vt:lpstr>PowerPoint Presentation</vt:lpstr>
      <vt:lpstr>San Expedito Cooperative</vt:lpstr>
      <vt:lpstr>PowerPoint Presentation</vt:lpstr>
      <vt:lpstr>Reflections</vt:lpstr>
      <vt:lpstr>PowerPoint Presentation</vt:lpstr>
      <vt:lpstr>Importance of the Brigades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Public Health Brigades</dc:title>
  <cp:lastModifiedBy>Pirapat Rerkpattanapipat</cp:lastModifiedBy>
  <cp:revision>3</cp:revision>
  <dcterms:modified xsi:type="dcterms:W3CDTF">2018-04-12T17:36:23Z</dcterms:modified>
</cp:coreProperties>
</file>