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6" r:id="rId1"/>
  </p:sldMasterIdLst>
  <p:notesMasterIdLst>
    <p:notesMasterId r:id="rId3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9" r:id="rId32"/>
    <p:sldId id="286" r:id="rId33"/>
    <p:sldId id="287" r:id="rId34"/>
    <p:sldId id="288" r:id="rId35"/>
  </p:sldIdLst>
  <p:sldSz cx="9144000" cy="5143500" type="screen16x9"/>
  <p:notesSz cx="6858000" cy="9144000"/>
  <p:embeddedFontLst>
    <p:embeddedFont>
      <p:font typeface="Lato" panose="020B0604020202020204" charset="0"/>
      <p:regular r:id="rId37"/>
      <p:bold r:id="rId38"/>
      <p:italic r:id="rId39"/>
      <p:boldItalic r:id="rId40"/>
    </p:embeddedFont>
    <p:embeddedFont>
      <p:font typeface="Open Sans" panose="020B0606030504020204" pitchFamily="34" charset="0"/>
      <p:regular r:id="rId41"/>
      <p:bold r:id="rId42"/>
      <p:italic r:id="rId43"/>
      <p:boldItalic r:id="rId44"/>
    </p:embeddedFont>
    <p:embeddedFont>
      <p:font typeface="Helvetica Neue Light" panose="020B0604020202020204" charset="0"/>
      <p:regular r:id="rId45"/>
      <p:bold r:id="rId46"/>
      <p:italic r:id="rId47"/>
      <p:boldItalic r:id="rId48"/>
    </p:embeddedFont>
    <p:embeddedFont>
      <p:font typeface="Times" panose="02020603050405020304" pitchFamily="18" charset="0"/>
      <p:regular r:id="rId49"/>
      <p:bold r:id="rId50"/>
      <p:italic r:id="rId51"/>
      <p:boldItalic r:id="rId52"/>
    </p:embeddedFont>
    <p:embeddedFont>
      <p:font typeface="Calibri" panose="020F0502020204030204" pitchFamily="34" charset="0"/>
      <p:regular r:id="rId53"/>
      <p:bold r:id="rId54"/>
      <p:italic r:id="rId55"/>
      <p:boldItalic r:id="rId56"/>
    </p:embeddedFont>
    <p:embeddedFont>
      <p:font typeface="Open Sans Light" panose="020B0306030504020204" pitchFamily="34" charset="0"/>
      <p:regular r:id="rId57"/>
      <p:italic r:id="rId58"/>
    </p:embeddedFont>
    <p:embeddedFont>
      <p:font typeface="Roboto" panose="02000000000000000000" pitchFamily="2" charset="0"/>
      <p:regular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BD787BA-E673-4B5C-97CA-A8C967ED7A2E}">
  <a:tblStyle styleId="{DBD787BA-E673-4B5C-97CA-A8C967ED7A2E}"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87"/>
  </p:normalViewPr>
  <p:slideViewPr>
    <p:cSldViewPr snapToGrid="0">
      <p:cViewPr varScale="1">
        <p:scale>
          <a:sx n="107" d="100"/>
          <a:sy n="107" d="100"/>
        </p:scale>
        <p:origin x="682" y="7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font" Target="fonts/font19.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5.fntdata"/><Relationship Id="rId54" Type="http://schemas.openxmlformats.org/officeDocument/2006/relationships/font" Target="fonts/font18.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font" Target="fonts/font2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font" Target="fonts/font21.fntdata"/><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font" Target="fonts/font16.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font" Target="fonts/font20.fntdata"/><Relationship Id="rId8" Type="http://schemas.openxmlformats.org/officeDocument/2006/relationships/slide" Target="slides/slide7.xml"/><Relationship Id="rId51" Type="http://schemas.openxmlformats.org/officeDocument/2006/relationships/font" Target="fonts/font1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font" Target="fonts/font2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95816367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gc20cb7f878_0_44: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sz="1200">
                <a:solidFill>
                  <a:schemeClr val="dk1"/>
                </a:solidFill>
                <a:latin typeface="Open Sans"/>
                <a:ea typeface="Open Sans"/>
                <a:cs typeface="Open Sans"/>
                <a:sym typeface="Open Sans"/>
              </a:rPr>
              <a:t>1</a:t>
            </a:fld>
            <a:endParaRPr sz="1200">
              <a:solidFill>
                <a:schemeClr val="dk1"/>
              </a:solidFill>
              <a:latin typeface="Open Sans"/>
              <a:ea typeface="Open Sans"/>
              <a:cs typeface="Open Sans"/>
              <a:sym typeface="Open Sans"/>
            </a:endParaRPr>
          </a:p>
        </p:txBody>
      </p:sp>
      <p:sp>
        <p:nvSpPr>
          <p:cNvPr id="51" name="Google Shape;51;gc20cb7f878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2" name="Google Shape;52;gc20cb7f878_0_4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Main title: 40 pt. Arial</a:t>
            </a:r>
            <a:endParaRPr/>
          </a:p>
          <a:p>
            <a:pPr marL="0" lvl="0" indent="0" algn="l" rtl="0">
              <a:spcBef>
                <a:spcPts val="360"/>
              </a:spcBef>
              <a:spcAft>
                <a:spcPts val="0"/>
              </a:spcAft>
              <a:buNone/>
            </a:pPr>
            <a:r>
              <a:rPr lang="en"/>
              <a:t/>
            </a:r>
            <a:br>
              <a:rPr lang="en"/>
            </a:br>
            <a:r>
              <a:rPr lang="en"/>
              <a:t>Presenter Name: 16 pt. Arial</a:t>
            </a:r>
            <a:endParaRPr/>
          </a:p>
          <a:p>
            <a:pPr marL="0" lvl="0" indent="0" algn="l" rtl="0">
              <a:spcBef>
                <a:spcPts val="360"/>
              </a:spcBef>
              <a:spcAft>
                <a:spcPts val="0"/>
              </a:spcAft>
              <a:buNone/>
            </a:pPr>
            <a:r>
              <a:rPr lang="en"/>
              <a:t>Presenters Title: 16 pt. Arial Italic</a:t>
            </a:r>
            <a:endParaRPr/>
          </a:p>
          <a:p>
            <a:pPr marL="0" lvl="0" indent="0" algn="l" rtl="0">
              <a:spcBef>
                <a:spcPts val="360"/>
              </a:spcBef>
              <a:spcAft>
                <a:spcPts val="0"/>
              </a:spcAft>
              <a:buNone/>
            </a:pPr>
            <a:endParaRPr/>
          </a:p>
        </p:txBody>
      </p:sp>
    </p:spTree>
    <p:extLst>
      <p:ext uri="{BB962C8B-B14F-4D97-AF65-F5344CB8AC3E}">
        <p14:creationId xmlns:p14="http://schemas.microsoft.com/office/powerpoint/2010/main" val="14721078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c20cb7f878_0_7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c20cb7f878_0_7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44861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c20cb7f878_0_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c20cb7f878_0_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Image taken from FDA form found at https://www.fda.gov/about-fda/reports-manuals-forms/forms</a:t>
            </a:r>
            <a:endParaRPr/>
          </a:p>
        </p:txBody>
      </p:sp>
    </p:spTree>
    <p:extLst>
      <p:ext uri="{BB962C8B-B14F-4D97-AF65-F5344CB8AC3E}">
        <p14:creationId xmlns:p14="http://schemas.microsoft.com/office/powerpoint/2010/main" val="633480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c20cb7f878_0_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c20cb7f878_0_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Image: </a:t>
            </a:r>
            <a:endParaRPr/>
          </a:p>
          <a:p>
            <a:pPr marL="0" lvl="0" indent="0" algn="l" rtl="0">
              <a:spcBef>
                <a:spcPts val="0"/>
              </a:spcBef>
              <a:spcAft>
                <a:spcPts val="0"/>
              </a:spcAft>
              <a:buNone/>
            </a:pPr>
            <a:r>
              <a:rPr lang="en"/>
              <a:t>Sanofi. (2019, September). Manufacturing vaccines is a complex journey. Retrieved March 01, 2021, from https://www.sanofi.com/en/your-health/vaccines/production</a:t>
            </a:r>
            <a:endParaRPr/>
          </a:p>
        </p:txBody>
      </p:sp>
    </p:spTree>
    <p:extLst>
      <p:ext uri="{BB962C8B-B14F-4D97-AF65-F5344CB8AC3E}">
        <p14:creationId xmlns:p14="http://schemas.microsoft.com/office/powerpoint/2010/main" val="14229428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c20cb7f878_0_8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c20cb7f878_0_8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Image:</a:t>
            </a:r>
            <a:endParaRPr/>
          </a:p>
          <a:p>
            <a:pPr marL="0" lvl="0" indent="0" algn="l" rtl="0">
              <a:spcBef>
                <a:spcPts val="0"/>
              </a:spcBef>
              <a:spcAft>
                <a:spcPts val="0"/>
              </a:spcAft>
              <a:buNone/>
            </a:pPr>
            <a:r>
              <a:rPr lang="en"/>
              <a:t>Miller, J., &amp;amp; Kuchler, H. (2020, April 27). Drugmakers race to scale UP vaccine capacity. Retrieved March 01, 2021, from https://www.ft.com/content/87d1170a-78bc-11ea-bd25-7fd923850377</a:t>
            </a:r>
            <a:endParaRPr/>
          </a:p>
        </p:txBody>
      </p:sp>
    </p:spTree>
    <p:extLst>
      <p:ext uri="{BB962C8B-B14F-4D97-AF65-F5344CB8AC3E}">
        <p14:creationId xmlns:p14="http://schemas.microsoft.com/office/powerpoint/2010/main" val="25484325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c20cb7f878_0_8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c20cb7f878_0_8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437728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c20cb7f878_0_8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c20cb7f878_0_8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Image:</a:t>
            </a:r>
            <a:endParaRPr/>
          </a:p>
          <a:p>
            <a:pPr marL="0" lvl="0" indent="0" algn="l" rtl="0">
              <a:spcBef>
                <a:spcPts val="0"/>
              </a:spcBef>
              <a:spcAft>
                <a:spcPts val="0"/>
              </a:spcAft>
              <a:buNone/>
            </a:pPr>
            <a:r>
              <a:rPr lang="en"/>
              <a:t>Pti. (2020, April 24). Zone of comfort: THREE MAHARASHTRA Districts Keep CORONAVIRUS at bay. Retrieved March 01, 2021, from https://www.deccanherald.com/national/west/zone-of-comfort-three-maharashtra-districts-keep-coronavirus-at-bay-829308.html</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5730073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c20cb7f878_0_8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c20cb7f878_0_8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9096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c20cb7f878_0_8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c20cb7f878_0_8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82798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c20cb7f878_0_8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c20cb7f878_0_8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Image:</a:t>
            </a:r>
            <a:endParaRPr/>
          </a:p>
          <a:p>
            <a:pPr marL="0" lvl="0" indent="0" algn="l" rtl="0">
              <a:spcBef>
                <a:spcPts val="0"/>
              </a:spcBef>
              <a:spcAft>
                <a:spcPts val="0"/>
              </a:spcAft>
              <a:buNone/>
            </a:pPr>
            <a:r>
              <a:rPr lang="en"/>
              <a:t>Wessler, K. (2020, October 03). COVID-19 and the flu are not the same. Retrieved March 01, 2021, from https://www.osfhealthcare.org/blog/covid-19-and-the-flu-are-not-the-same/</a:t>
            </a:r>
            <a:endParaRPr/>
          </a:p>
        </p:txBody>
      </p:sp>
    </p:spTree>
    <p:extLst>
      <p:ext uri="{BB962C8B-B14F-4D97-AF65-F5344CB8AC3E}">
        <p14:creationId xmlns:p14="http://schemas.microsoft.com/office/powerpoint/2010/main" val="33033306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c20cb7f878_0_9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c20cb7f878_0_9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Image:</a:t>
            </a:r>
            <a:endParaRPr/>
          </a:p>
          <a:p>
            <a:pPr marL="0" lvl="0" indent="0" algn="l" rtl="0">
              <a:spcBef>
                <a:spcPts val="0"/>
              </a:spcBef>
              <a:spcAft>
                <a:spcPts val="0"/>
              </a:spcAft>
              <a:buNone/>
            </a:pPr>
            <a:r>
              <a:rPr lang="en"/>
              <a:t>Willden, H. (2020, November 02). Mechanical ventilation pre-course: What every rt can learn. Retrieved March 01, 2021, from https://www.aarc.org/nn18-mechanical-ventilation-pre-course-what-every-rt-can-learn/</a:t>
            </a:r>
            <a:endParaRPr/>
          </a:p>
        </p:txBody>
      </p:sp>
    </p:spTree>
    <p:extLst>
      <p:ext uri="{BB962C8B-B14F-4D97-AF65-F5344CB8AC3E}">
        <p14:creationId xmlns:p14="http://schemas.microsoft.com/office/powerpoint/2010/main" val="34187534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c20cb7f878_0_51: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 name="Google Shape;59;gc20cb7f878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48093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c20cb7f878_0_9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c20cb7f878_0_9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398717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c20cb7f878_0_9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c20cb7f878_0_9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29975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c20cb7f878_0_9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c20cb7f878_0_9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49399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c20cb7f878_0_9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c20cb7f878_0_9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Image: Lardieri, A. (2021, January 22). Less than 1% of people experienced side effects From Moderna Coronavirus VACCINE, CDC Says. Retrieved March 01, 2021, from https://www.usnews.com/news/health-news/articles/2021-01-22/less-than-1-of-people-experienced-side-effects-from-moderna-coronavirus-vaccine-cdc-says</a:t>
            </a:r>
            <a:endParaRPr/>
          </a:p>
          <a:p>
            <a:pPr marL="0" lvl="0" indent="0" algn="l" rtl="0">
              <a:spcBef>
                <a:spcPts val="0"/>
              </a:spcBef>
              <a:spcAft>
                <a:spcPts val="0"/>
              </a:spcAft>
              <a:buNone/>
            </a:pPr>
            <a:endParaRPr/>
          </a:p>
          <a:p>
            <a:pPr marL="0" lvl="0" indent="0" algn="l" rtl="0">
              <a:spcBef>
                <a:spcPts val="0"/>
              </a:spcBef>
              <a:spcAft>
                <a:spcPts val="0"/>
              </a:spcAft>
              <a:buNone/>
            </a:pPr>
            <a:r>
              <a:rPr lang="en"/>
              <a:t>Slide Guide: </a:t>
            </a:r>
            <a:r>
              <a:rPr lang="en" sz="1200">
                <a:solidFill>
                  <a:schemeClr val="dk1"/>
                </a:solidFill>
                <a:latin typeface="Open Sans"/>
                <a:ea typeface="Open Sans"/>
                <a:cs typeface="Open Sans"/>
                <a:sym typeface="Open Sans"/>
              </a:rPr>
              <a:t>mRNA  goes to immune cells and instructs them to make copies of the COVID-19 spike protein, acting as if the cells have been infected with the coronavirus.</a:t>
            </a:r>
            <a:endParaRPr/>
          </a:p>
        </p:txBody>
      </p:sp>
    </p:spTree>
    <p:extLst>
      <p:ext uri="{BB962C8B-B14F-4D97-AF65-F5344CB8AC3E}">
        <p14:creationId xmlns:p14="http://schemas.microsoft.com/office/powerpoint/2010/main" val="21560637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c20cb7f878_0_9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c20cb7f878_0_9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Image: All you need to know about PFIZER'S COVID-19 vaccine in 600 words. (2020, November 09). Retrieved March 01, 2021, from https://www.aljazeera.com/news/2020/11/9/everything-you-need-to-know-about-the-pfizer-vaccine</a:t>
            </a:r>
            <a:endParaRPr/>
          </a:p>
        </p:txBody>
      </p:sp>
    </p:spTree>
    <p:extLst>
      <p:ext uri="{BB962C8B-B14F-4D97-AF65-F5344CB8AC3E}">
        <p14:creationId xmlns:p14="http://schemas.microsoft.com/office/powerpoint/2010/main" val="40787264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c20cb7f878_0_9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c20cb7f878_0_9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Image:</a:t>
            </a:r>
            <a:endParaRPr/>
          </a:p>
          <a:p>
            <a:pPr marL="0" lvl="0" indent="0" algn="l" rtl="0">
              <a:spcBef>
                <a:spcPts val="0"/>
              </a:spcBef>
              <a:spcAft>
                <a:spcPts val="0"/>
              </a:spcAft>
              <a:buNone/>
            </a:pPr>
            <a:r>
              <a:rPr lang="en"/>
              <a:t>Johnson &amp;amp; johnson's one-shot COVID vaccine approved in US. (2021, February 28). Retrieved March 01, 2021, from https://asia.nikkei.com/Spotlight/Coronavirus/Johnson-Johnson-s-one-shot-COVID-vaccine-approved-in-US</a:t>
            </a:r>
            <a:endParaRPr/>
          </a:p>
        </p:txBody>
      </p:sp>
    </p:spTree>
    <p:extLst>
      <p:ext uri="{BB962C8B-B14F-4D97-AF65-F5344CB8AC3E}">
        <p14:creationId xmlns:p14="http://schemas.microsoft.com/office/powerpoint/2010/main" val="39865537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c20cb7f878_0_9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c20cb7f878_0_9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40438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c2c7e4a03c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c2c7e4a03c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Image:</a:t>
            </a:r>
            <a:endParaRPr/>
          </a:p>
          <a:p>
            <a:pPr marL="0" lvl="0" indent="0" algn="l" rtl="0">
              <a:spcBef>
                <a:spcPts val="0"/>
              </a:spcBef>
              <a:spcAft>
                <a:spcPts val="0"/>
              </a:spcAft>
              <a:buNone/>
            </a:pPr>
            <a:r>
              <a:rPr lang="en"/>
              <a:t>Kwwl. (2021, February 11). Plan your Vaccine: NBC launches new site WITH state-specific and Personalized VACCINE INFORMATION. Retrieved March 08, 2021, from https://kwwl.com/2021/02/11/plan-your-vaccine-nbc-launches-new-site-with-state-specific-and-personalized-vaccine-information/</a:t>
            </a:r>
            <a:endParaRPr/>
          </a:p>
        </p:txBody>
      </p:sp>
    </p:spTree>
    <p:extLst>
      <p:ext uri="{BB962C8B-B14F-4D97-AF65-F5344CB8AC3E}">
        <p14:creationId xmlns:p14="http://schemas.microsoft.com/office/powerpoint/2010/main" val="6018814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c2c7e4a03c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c2c7e4a03c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3066347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c2c7e4a03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c2c7e4a03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34694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c20cb7f878_0_55: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 name="Google Shape;64;gc20cb7f878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177752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c972318b1b_0_10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c972318b1b_0_10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57418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c972318b1b_0_10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c972318b1b_0_10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67214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c972318b1b_0_10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c972318b1b_0_10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33721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c20cb7f878_0_9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c20cb7f878_0_9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89756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c972318b1b_0_10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c972318b1b_0_10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9183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c20cb7f878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c20cb7f878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79176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c20cb7f878_0_7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c20cb7f878_0_7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7049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c20cb7f878_0_7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c20cb7f878_0_7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Images made using the free online tool, Canva</a:t>
            </a:r>
            <a:endParaRPr/>
          </a:p>
        </p:txBody>
      </p:sp>
    </p:spTree>
    <p:extLst>
      <p:ext uri="{BB962C8B-B14F-4D97-AF65-F5344CB8AC3E}">
        <p14:creationId xmlns:p14="http://schemas.microsoft.com/office/powerpoint/2010/main" val="3927844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c20cb7f878_0_7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c20cb7f878_0_7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Image:</a:t>
            </a:r>
            <a:endParaRPr/>
          </a:p>
          <a:p>
            <a:pPr marL="0" lvl="0" indent="0" algn="l" rtl="0">
              <a:spcBef>
                <a:spcPts val="0"/>
              </a:spcBef>
              <a:spcAft>
                <a:spcPts val="0"/>
              </a:spcAft>
              <a:buNone/>
            </a:pPr>
            <a:r>
              <a:rPr lang="en"/>
              <a:t>SCIENCE &amp; TECH SPOTLIGHT: COVID-19 VACCINE DEVELOPMENT [PDF]. (2020, May 26). U.S. Government Accountability Office.</a:t>
            </a:r>
            <a:endParaRPr/>
          </a:p>
        </p:txBody>
      </p:sp>
    </p:spTree>
    <p:extLst>
      <p:ext uri="{BB962C8B-B14F-4D97-AF65-F5344CB8AC3E}">
        <p14:creationId xmlns:p14="http://schemas.microsoft.com/office/powerpoint/2010/main" val="3560730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c20cb7f878_0_7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c20cb7f878_0_7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23841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c20cb7f878_0_7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c20cb7f878_0_7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Image:</a:t>
            </a:r>
            <a:endParaRPr/>
          </a:p>
          <a:p>
            <a:pPr marL="0" lvl="0" indent="0" algn="l" rtl="0">
              <a:spcBef>
                <a:spcPts val="0"/>
              </a:spcBef>
              <a:spcAft>
                <a:spcPts val="0"/>
              </a:spcAft>
              <a:buNone/>
            </a:pPr>
            <a:r>
              <a:rPr lang="en"/>
              <a:t>Cell-Based flu vaccines. (2021, January 25). Retrieved March 01, 2021, from https://www.cdc.gov/flu/prevent/cell-based.htm</a:t>
            </a:r>
            <a:endParaRPr/>
          </a:p>
        </p:txBody>
      </p:sp>
    </p:spTree>
    <p:extLst>
      <p:ext uri="{BB962C8B-B14F-4D97-AF65-F5344CB8AC3E}">
        <p14:creationId xmlns:p14="http://schemas.microsoft.com/office/powerpoint/2010/main" val="42609402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17"/>
        <p:cNvGrpSpPr/>
        <p:nvPr/>
      </p:nvGrpSpPr>
      <p:grpSpPr>
        <a:xfrm>
          <a:off x="0" y="0"/>
          <a:ext cx="0" cy="0"/>
          <a:chOff x="0" y="0"/>
          <a:chExt cx="0" cy="0"/>
        </a:xfrm>
      </p:grpSpPr>
      <p:sp>
        <p:nvSpPr>
          <p:cNvPr id="18" name="Google Shape;18;p2"/>
          <p:cNvSpPr/>
          <p:nvPr/>
        </p:nvSpPr>
        <p:spPr>
          <a:xfrm>
            <a:off x="0" y="0"/>
            <a:ext cx="9144000" cy="5143500"/>
          </a:xfrm>
          <a:prstGeom prst="rect">
            <a:avLst/>
          </a:prstGeom>
          <a:solidFill>
            <a:srgbClr val="BB002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Open Sans"/>
              <a:ea typeface="Open Sans"/>
              <a:cs typeface="Open Sans"/>
              <a:sym typeface="Open Sans"/>
            </a:endParaRPr>
          </a:p>
        </p:txBody>
      </p:sp>
      <p:pic>
        <p:nvPicPr>
          <p:cNvPr id="19" name="Google Shape;19;p2"/>
          <p:cNvPicPr preferRelativeResize="0"/>
          <p:nvPr/>
        </p:nvPicPr>
        <p:blipFill rotWithShape="1">
          <a:blip r:embed="rId2">
            <a:alphaModFix/>
          </a:blip>
          <a:srcRect/>
          <a:stretch/>
        </p:blipFill>
        <p:spPr>
          <a:xfrm>
            <a:off x="2209800" y="895350"/>
            <a:ext cx="3429001" cy="306388"/>
          </a:xfrm>
          <a:prstGeom prst="rect">
            <a:avLst/>
          </a:prstGeom>
          <a:noFill/>
          <a:ln>
            <a:noFill/>
          </a:ln>
        </p:spPr>
      </p:pic>
      <p:pic>
        <p:nvPicPr>
          <p:cNvPr id="20" name="Google Shape;20;p2" descr="_Plaid-Digital_FINAL-NEW.png"/>
          <p:cNvPicPr preferRelativeResize="0"/>
          <p:nvPr/>
        </p:nvPicPr>
        <p:blipFill rotWithShape="1">
          <a:blip r:embed="rId3">
            <a:alphaModFix/>
          </a:blip>
          <a:srcRect l="84737" t="23988" r="4770" b="1989"/>
          <a:stretch/>
        </p:blipFill>
        <p:spPr>
          <a:xfrm>
            <a:off x="457200" y="0"/>
            <a:ext cx="790573" cy="5143501"/>
          </a:xfrm>
          <a:prstGeom prst="rect">
            <a:avLst/>
          </a:prstGeom>
          <a:noFill/>
          <a:ln>
            <a:noFill/>
          </a:ln>
        </p:spPr>
      </p:pic>
      <p:sp>
        <p:nvSpPr>
          <p:cNvPr id="21" name="Google Shape;21;p2"/>
          <p:cNvSpPr/>
          <p:nvPr/>
        </p:nvSpPr>
        <p:spPr>
          <a:xfrm>
            <a:off x="0" y="0"/>
            <a:ext cx="9144000" cy="5143500"/>
          </a:xfrm>
          <a:prstGeom prst="rect">
            <a:avLst/>
          </a:prstGeom>
          <a:solidFill>
            <a:srgbClr val="BB002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Open Sans"/>
              <a:ea typeface="Open Sans"/>
              <a:cs typeface="Open Sans"/>
              <a:sym typeface="Open Sans"/>
            </a:endParaRPr>
          </a:p>
        </p:txBody>
      </p:sp>
      <p:pic>
        <p:nvPicPr>
          <p:cNvPr id="22" name="Google Shape;22;p2" descr="_Plaid-Digital_FINAL-NEW.png"/>
          <p:cNvPicPr preferRelativeResize="0"/>
          <p:nvPr/>
        </p:nvPicPr>
        <p:blipFill rotWithShape="1">
          <a:blip r:embed="rId3">
            <a:alphaModFix/>
          </a:blip>
          <a:srcRect l="84737" t="23988" r="4770" b="1989"/>
          <a:stretch/>
        </p:blipFill>
        <p:spPr>
          <a:xfrm>
            <a:off x="457200" y="0"/>
            <a:ext cx="790573" cy="5143501"/>
          </a:xfrm>
          <a:prstGeom prst="rect">
            <a:avLst/>
          </a:prstGeom>
          <a:noFill/>
          <a:ln>
            <a:noFill/>
          </a:ln>
        </p:spPr>
      </p:pic>
      <p:pic>
        <p:nvPicPr>
          <p:cNvPr id="23" name="Google Shape;23;p2"/>
          <p:cNvPicPr preferRelativeResize="0"/>
          <p:nvPr/>
        </p:nvPicPr>
        <p:blipFill rotWithShape="1">
          <a:blip r:embed="rId4">
            <a:alphaModFix/>
          </a:blip>
          <a:srcRect/>
          <a:stretch/>
        </p:blipFill>
        <p:spPr>
          <a:xfrm>
            <a:off x="1704975" y="562450"/>
            <a:ext cx="3657603" cy="127857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4"/>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457200" y="361950"/>
            <a:ext cx="8229600" cy="6096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 Column">
  <p:cSld name="1 Column">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457200" y="361950"/>
            <a:ext cx="8229600" cy="6096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457200" y="1200150"/>
            <a:ext cx="8229600" cy="3429000"/>
          </a:xfrm>
          <a:prstGeom prst="rect">
            <a:avLst/>
          </a:prstGeom>
          <a:noFill/>
          <a:ln>
            <a:noFill/>
          </a:ln>
        </p:spPr>
        <p:txBody>
          <a:bodyPr spcFirstLastPara="1" wrap="square" lIns="91425" tIns="45700" rIns="91425" bIns="45700" anchor="t" anchorCtr="0">
            <a:noAutofit/>
          </a:bodyPr>
          <a:lstStyle>
            <a:lvl1pPr marL="457200" lvl="0" indent="-228600" algn="l">
              <a:spcBef>
                <a:spcPts val="600"/>
              </a:spcBef>
              <a:spcAft>
                <a:spcPts val="0"/>
              </a:spcAft>
              <a:buSzPts val="1400"/>
              <a:buNone/>
              <a:defRPr/>
            </a:lvl1pPr>
            <a:lvl2pPr marL="914400" lvl="1" indent="-354330" algn="l">
              <a:spcBef>
                <a:spcPts val="600"/>
              </a:spcBef>
              <a:spcAft>
                <a:spcPts val="0"/>
              </a:spcAft>
              <a:buClr>
                <a:schemeClr val="dk1"/>
              </a:buClr>
              <a:buSzPts val="1980"/>
              <a:buChar char="•"/>
              <a:defRPr/>
            </a:lvl2pPr>
            <a:lvl3pPr marL="1371600" lvl="2" indent="-354330" algn="l">
              <a:spcBef>
                <a:spcPts val="600"/>
              </a:spcBef>
              <a:spcAft>
                <a:spcPts val="0"/>
              </a:spcAft>
              <a:buClr>
                <a:schemeClr val="dk1"/>
              </a:buClr>
              <a:buSzPts val="1980"/>
              <a:buChar char="–"/>
              <a:defRPr/>
            </a:lvl3pPr>
            <a:lvl4pPr marL="1828800" lvl="3" indent="-354330" algn="l">
              <a:spcBef>
                <a:spcPts val="600"/>
              </a:spcBef>
              <a:spcAft>
                <a:spcPts val="0"/>
              </a:spcAft>
              <a:buClr>
                <a:schemeClr val="dk1"/>
              </a:buClr>
              <a:buSzPts val="1980"/>
              <a:buChar char="•"/>
              <a:defRPr/>
            </a:lvl4pPr>
            <a:lvl5pPr marL="2286000" lvl="4" indent="-354329" algn="l">
              <a:spcBef>
                <a:spcPts val="600"/>
              </a:spcBef>
              <a:spcAft>
                <a:spcPts val="0"/>
              </a:spcAft>
              <a:buClr>
                <a:schemeClr val="dk1"/>
              </a:buClr>
              <a:buSzPts val="198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 Column">
  <p:cSld name="2 Column">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457200" y="361950"/>
            <a:ext cx="8229600" cy="6096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6"/>
          <p:cNvSpPr txBox="1">
            <a:spLocks noGrp="1"/>
          </p:cNvSpPr>
          <p:nvPr>
            <p:ph type="body" idx="1"/>
          </p:nvPr>
        </p:nvSpPr>
        <p:spPr>
          <a:xfrm>
            <a:off x="457200" y="1200150"/>
            <a:ext cx="3962400" cy="3429000"/>
          </a:xfrm>
          <a:prstGeom prst="rect">
            <a:avLst/>
          </a:prstGeom>
          <a:noFill/>
          <a:ln>
            <a:noFill/>
          </a:ln>
        </p:spPr>
        <p:txBody>
          <a:bodyPr spcFirstLastPara="1" wrap="square" lIns="91425" tIns="45700" rIns="91425" bIns="45700" anchor="t" anchorCtr="0">
            <a:noAutofit/>
          </a:bodyPr>
          <a:lstStyle>
            <a:lvl1pPr marL="457200" lvl="0" indent="-228600" algn="l">
              <a:spcBef>
                <a:spcPts val="600"/>
              </a:spcBef>
              <a:spcAft>
                <a:spcPts val="0"/>
              </a:spcAft>
              <a:buSzPts val="1400"/>
              <a:buNone/>
              <a:defRPr/>
            </a:lvl1pPr>
            <a:lvl2pPr marL="914400" lvl="1" indent="-354330" algn="l">
              <a:spcBef>
                <a:spcPts val="600"/>
              </a:spcBef>
              <a:spcAft>
                <a:spcPts val="0"/>
              </a:spcAft>
              <a:buClr>
                <a:schemeClr val="dk1"/>
              </a:buClr>
              <a:buSzPts val="1980"/>
              <a:buChar char="•"/>
              <a:defRPr/>
            </a:lvl2pPr>
            <a:lvl3pPr marL="1371600" lvl="2" indent="-354330" algn="l">
              <a:spcBef>
                <a:spcPts val="600"/>
              </a:spcBef>
              <a:spcAft>
                <a:spcPts val="0"/>
              </a:spcAft>
              <a:buClr>
                <a:schemeClr val="dk1"/>
              </a:buClr>
              <a:buSzPts val="1980"/>
              <a:buChar char="–"/>
              <a:defRPr/>
            </a:lvl3pPr>
            <a:lvl4pPr marL="1828800" lvl="3" indent="-354330" algn="l">
              <a:spcBef>
                <a:spcPts val="600"/>
              </a:spcBef>
              <a:spcAft>
                <a:spcPts val="0"/>
              </a:spcAft>
              <a:buClr>
                <a:schemeClr val="dk1"/>
              </a:buClr>
              <a:buSzPts val="1980"/>
              <a:buChar char="•"/>
              <a:defRPr/>
            </a:lvl4pPr>
            <a:lvl5pPr marL="2286000" lvl="4" indent="-354329" algn="l">
              <a:spcBef>
                <a:spcPts val="600"/>
              </a:spcBef>
              <a:spcAft>
                <a:spcPts val="0"/>
              </a:spcAft>
              <a:buClr>
                <a:schemeClr val="dk1"/>
              </a:buClr>
              <a:buSzPts val="198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3" name="Google Shape;33;p6"/>
          <p:cNvSpPr txBox="1">
            <a:spLocks noGrp="1"/>
          </p:cNvSpPr>
          <p:nvPr>
            <p:ph type="body" idx="2"/>
          </p:nvPr>
        </p:nvSpPr>
        <p:spPr>
          <a:xfrm>
            <a:off x="4727448" y="1212300"/>
            <a:ext cx="3959400" cy="3429000"/>
          </a:xfrm>
          <a:prstGeom prst="rect">
            <a:avLst/>
          </a:prstGeom>
          <a:noFill/>
          <a:ln>
            <a:noFill/>
          </a:ln>
        </p:spPr>
        <p:txBody>
          <a:bodyPr spcFirstLastPara="1" wrap="square" lIns="91425" tIns="45700" rIns="91425" bIns="45700" anchor="t" anchorCtr="0">
            <a:noAutofit/>
          </a:bodyPr>
          <a:lstStyle>
            <a:lvl1pPr marL="457200" lvl="0" indent="-228600" algn="l">
              <a:spcBef>
                <a:spcPts val="600"/>
              </a:spcBef>
              <a:spcAft>
                <a:spcPts val="0"/>
              </a:spcAft>
              <a:buSzPts val="1400"/>
              <a:buNone/>
              <a:defRPr/>
            </a:lvl1pPr>
            <a:lvl2pPr marL="914400" lvl="1" indent="-354330" algn="l">
              <a:spcBef>
                <a:spcPts val="600"/>
              </a:spcBef>
              <a:spcAft>
                <a:spcPts val="0"/>
              </a:spcAft>
              <a:buClr>
                <a:schemeClr val="dk1"/>
              </a:buClr>
              <a:buSzPts val="1980"/>
              <a:buChar char="•"/>
              <a:defRPr/>
            </a:lvl2pPr>
            <a:lvl3pPr marL="1371600" lvl="2" indent="-354330" algn="l">
              <a:spcBef>
                <a:spcPts val="600"/>
              </a:spcBef>
              <a:spcAft>
                <a:spcPts val="0"/>
              </a:spcAft>
              <a:buClr>
                <a:schemeClr val="dk1"/>
              </a:buClr>
              <a:buSzPts val="1980"/>
              <a:buChar char="–"/>
              <a:defRPr/>
            </a:lvl3pPr>
            <a:lvl4pPr marL="1828800" lvl="3" indent="-354330" algn="l">
              <a:spcBef>
                <a:spcPts val="600"/>
              </a:spcBef>
              <a:spcAft>
                <a:spcPts val="0"/>
              </a:spcAft>
              <a:buClr>
                <a:schemeClr val="dk1"/>
              </a:buClr>
              <a:buSzPts val="1980"/>
              <a:buChar char="•"/>
              <a:defRPr/>
            </a:lvl4pPr>
            <a:lvl5pPr marL="2286000" lvl="4" indent="-354329" algn="l">
              <a:spcBef>
                <a:spcPts val="600"/>
              </a:spcBef>
              <a:spcAft>
                <a:spcPts val="0"/>
              </a:spcAft>
              <a:buClr>
                <a:schemeClr val="dk1"/>
              </a:buClr>
              <a:buSzPts val="198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3 Column">
  <p:cSld name="3 Column">
    <p:spTree>
      <p:nvGrpSpPr>
        <p:cNvPr id="1" name="Shape 34"/>
        <p:cNvGrpSpPr/>
        <p:nvPr/>
      </p:nvGrpSpPr>
      <p:grpSpPr>
        <a:xfrm>
          <a:off x="0" y="0"/>
          <a:ext cx="0" cy="0"/>
          <a:chOff x="0" y="0"/>
          <a:chExt cx="0" cy="0"/>
        </a:xfrm>
      </p:grpSpPr>
      <p:sp>
        <p:nvSpPr>
          <p:cNvPr id="35" name="Google Shape;35;p7"/>
          <p:cNvSpPr txBox="1">
            <a:spLocks noGrp="1"/>
          </p:cNvSpPr>
          <p:nvPr>
            <p:ph type="title"/>
          </p:nvPr>
        </p:nvSpPr>
        <p:spPr>
          <a:xfrm>
            <a:off x="457200" y="361950"/>
            <a:ext cx="8229600" cy="6096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7"/>
          <p:cNvSpPr txBox="1">
            <a:spLocks noGrp="1"/>
          </p:cNvSpPr>
          <p:nvPr>
            <p:ph type="body" idx="1"/>
          </p:nvPr>
        </p:nvSpPr>
        <p:spPr>
          <a:xfrm>
            <a:off x="457200" y="1200150"/>
            <a:ext cx="2590800" cy="3429000"/>
          </a:xfrm>
          <a:prstGeom prst="rect">
            <a:avLst/>
          </a:prstGeom>
          <a:noFill/>
          <a:ln>
            <a:noFill/>
          </a:ln>
        </p:spPr>
        <p:txBody>
          <a:bodyPr spcFirstLastPara="1" wrap="square" lIns="91425" tIns="45700" rIns="91425" bIns="45700" anchor="t" anchorCtr="0">
            <a:noAutofit/>
          </a:bodyPr>
          <a:lstStyle>
            <a:lvl1pPr marL="457200" lvl="0" indent="-228600" algn="l">
              <a:spcBef>
                <a:spcPts val="600"/>
              </a:spcBef>
              <a:spcAft>
                <a:spcPts val="0"/>
              </a:spcAft>
              <a:buSzPts val="1400"/>
              <a:buNone/>
              <a:defRPr/>
            </a:lvl1pPr>
            <a:lvl2pPr marL="914400" lvl="1" indent="-354330" algn="l">
              <a:spcBef>
                <a:spcPts val="600"/>
              </a:spcBef>
              <a:spcAft>
                <a:spcPts val="0"/>
              </a:spcAft>
              <a:buClr>
                <a:schemeClr val="dk1"/>
              </a:buClr>
              <a:buSzPts val="1980"/>
              <a:buChar char="•"/>
              <a:defRPr/>
            </a:lvl2pPr>
            <a:lvl3pPr marL="1371600" lvl="2" indent="-354330" algn="l">
              <a:spcBef>
                <a:spcPts val="600"/>
              </a:spcBef>
              <a:spcAft>
                <a:spcPts val="0"/>
              </a:spcAft>
              <a:buClr>
                <a:schemeClr val="dk1"/>
              </a:buClr>
              <a:buSzPts val="1980"/>
              <a:buChar char="–"/>
              <a:defRPr/>
            </a:lvl3pPr>
            <a:lvl4pPr marL="1828800" lvl="3" indent="-354330" algn="l">
              <a:spcBef>
                <a:spcPts val="600"/>
              </a:spcBef>
              <a:spcAft>
                <a:spcPts val="0"/>
              </a:spcAft>
              <a:buClr>
                <a:schemeClr val="dk1"/>
              </a:buClr>
              <a:buSzPts val="1980"/>
              <a:buChar char="•"/>
              <a:defRPr/>
            </a:lvl4pPr>
            <a:lvl5pPr marL="2286000" lvl="4" indent="-354329" algn="l">
              <a:spcBef>
                <a:spcPts val="600"/>
              </a:spcBef>
              <a:spcAft>
                <a:spcPts val="0"/>
              </a:spcAft>
              <a:buClr>
                <a:schemeClr val="dk1"/>
              </a:buClr>
              <a:buSzPts val="198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7" name="Google Shape;37;p7"/>
          <p:cNvSpPr txBox="1">
            <a:spLocks noGrp="1"/>
          </p:cNvSpPr>
          <p:nvPr>
            <p:ph type="body" idx="2"/>
          </p:nvPr>
        </p:nvSpPr>
        <p:spPr>
          <a:xfrm>
            <a:off x="3276600" y="1200150"/>
            <a:ext cx="2590800" cy="3429000"/>
          </a:xfrm>
          <a:prstGeom prst="rect">
            <a:avLst/>
          </a:prstGeom>
          <a:noFill/>
          <a:ln>
            <a:noFill/>
          </a:ln>
        </p:spPr>
        <p:txBody>
          <a:bodyPr spcFirstLastPara="1" wrap="square" lIns="91425" tIns="45700" rIns="91425" bIns="45700" anchor="t" anchorCtr="0">
            <a:noAutofit/>
          </a:bodyPr>
          <a:lstStyle>
            <a:lvl1pPr marL="457200" lvl="0" indent="-228600" algn="l">
              <a:spcBef>
                <a:spcPts val="600"/>
              </a:spcBef>
              <a:spcAft>
                <a:spcPts val="0"/>
              </a:spcAft>
              <a:buSzPts val="1400"/>
              <a:buNone/>
              <a:defRPr/>
            </a:lvl1pPr>
            <a:lvl2pPr marL="914400" lvl="1" indent="-354330" algn="l">
              <a:spcBef>
                <a:spcPts val="600"/>
              </a:spcBef>
              <a:spcAft>
                <a:spcPts val="0"/>
              </a:spcAft>
              <a:buClr>
                <a:schemeClr val="dk1"/>
              </a:buClr>
              <a:buSzPts val="1980"/>
              <a:buChar char="•"/>
              <a:defRPr/>
            </a:lvl2pPr>
            <a:lvl3pPr marL="1371600" lvl="2" indent="-354330" algn="l">
              <a:spcBef>
                <a:spcPts val="600"/>
              </a:spcBef>
              <a:spcAft>
                <a:spcPts val="0"/>
              </a:spcAft>
              <a:buClr>
                <a:schemeClr val="dk1"/>
              </a:buClr>
              <a:buSzPts val="1980"/>
              <a:buChar char="–"/>
              <a:defRPr/>
            </a:lvl3pPr>
            <a:lvl4pPr marL="1828800" lvl="3" indent="-354330" algn="l">
              <a:spcBef>
                <a:spcPts val="600"/>
              </a:spcBef>
              <a:spcAft>
                <a:spcPts val="0"/>
              </a:spcAft>
              <a:buClr>
                <a:schemeClr val="dk1"/>
              </a:buClr>
              <a:buSzPts val="1980"/>
              <a:buChar char="•"/>
              <a:defRPr/>
            </a:lvl4pPr>
            <a:lvl5pPr marL="2286000" lvl="4" indent="-354329" algn="l">
              <a:spcBef>
                <a:spcPts val="600"/>
              </a:spcBef>
              <a:spcAft>
                <a:spcPts val="0"/>
              </a:spcAft>
              <a:buClr>
                <a:schemeClr val="dk1"/>
              </a:buClr>
              <a:buSzPts val="198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8" name="Google Shape;38;p7"/>
          <p:cNvSpPr txBox="1">
            <a:spLocks noGrp="1"/>
          </p:cNvSpPr>
          <p:nvPr>
            <p:ph type="body" idx="3"/>
          </p:nvPr>
        </p:nvSpPr>
        <p:spPr>
          <a:xfrm>
            <a:off x="6096000" y="1200150"/>
            <a:ext cx="2590800" cy="3429000"/>
          </a:xfrm>
          <a:prstGeom prst="rect">
            <a:avLst/>
          </a:prstGeom>
          <a:noFill/>
          <a:ln>
            <a:noFill/>
          </a:ln>
        </p:spPr>
        <p:txBody>
          <a:bodyPr spcFirstLastPara="1" wrap="square" lIns="91425" tIns="45700" rIns="91425" bIns="45700" anchor="t" anchorCtr="0">
            <a:noAutofit/>
          </a:bodyPr>
          <a:lstStyle>
            <a:lvl1pPr marL="457200" lvl="0" indent="-228600" algn="l">
              <a:spcBef>
                <a:spcPts val="600"/>
              </a:spcBef>
              <a:spcAft>
                <a:spcPts val="0"/>
              </a:spcAft>
              <a:buSzPts val="1400"/>
              <a:buNone/>
              <a:defRPr/>
            </a:lvl1pPr>
            <a:lvl2pPr marL="914400" lvl="1" indent="-354330" algn="l">
              <a:spcBef>
                <a:spcPts val="600"/>
              </a:spcBef>
              <a:spcAft>
                <a:spcPts val="0"/>
              </a:spcAft>
              <a:buClr>
                <a:schemeClr val="dk1"/>
              </a:buClr>
              <a:buSzPts val="1980"/>
              <a:buChar char="•"/>
              <a:defRPr/>
            </a:lvl2pPr>
            <a:lvl3pPr marL="1371600" lvl="2" indent="-354330" algn="l">
              <a:spcBef>
                <a:spcPts val="600"/>
              </a:spcBef>
              <a:spcAft>
                <a:spcPts val="0"/>
              </a:spcAft>
              <a:buClr>
                <a:schemeClr val="dk1"/>
              </a:buClr>
              <a:buSzPts val="1980"/>
              <a:buChar char="–"/>
              <a:defRPr/>
            </a:lvl3pPr>
            <a:lvl4pPr marL="1828800" lvl="3" indent="-354330" algn="l">
              <a:spcBef>
                <a:spcPts val="600"/>
              </a:spcBef>
              <a:spcAft>
                <a:spcPts val="0"/>
              </a:spcAft>
              <a:buClr>
                <a:schemeClr val="dk1"/>
              </a:buClr>
              <a:buSzPts val="1980"/>
              <a:buChar char="•"/>
              <a:defRPr/>
            </a:lvl4pPr>
            <a:lvl5pPr marL="2286000" lvl="4" indent="-354329" algn="l">
              <a:spcBef>
                <a:spcPts val="600"/>
              </a:spcBef>
              <a:spcAft>
                <a:spcPts val="0"/>
              </a:spcAft>
              <a:buClr>
                <a:schemeClr val="dk1"/>
              </a:buClr>
              <a:buSzPts val="198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4 Column">
  <p:cSld name="4 Column">
    <p:spTree>
      <p:nvGrpSpPr>
        <p:cNvPr id="1" name="Shape 39"/>
        <p:cNvGrpSpPr/>
        <p:nvPr/>
      </p:nvGrpSpPr>
      <p:grpSpPr>
        <a:xfrm>
          <a:off x="0" y="0"/>
          <a:ext cx="0" cy="0"/>
          <a:chOff x="0" y="0"/>
          <a:chExt cx="0" cy="0"/>
        </a:xfrm>
      </p:grpSpPr>
      <p:sp>
        <p:nvSpPr>
          <p:cNvPr id="40" name="Google Shape;40;p8"/>
          <p:cNvSpPr txBox="1">
            <a:spLocks noGrp="1"/>
          </p:cNvSpPr>
          <p:nvPr>
            <p:ph type="title"/>
          </p:nvPr>
        </p:nvSpPr>
        <p:spPr>
          <a:xfrm>
            <a:off x="457200" y="361950"/>
            <a:ext cx="8229600" cy="6096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8"/>
          <p:cNvSpPr txBox="1">
            <a:spLocks noGrp="1"/>
          </p:cNvSpPr>
          <p:nvPr>
            <p:ph type="body" idx="1"/>
          </p:nvPr>
        </p:nvSpPr>
        <p:spPr>
          <a:xfrm>
            <a:off x="457200" y="1200150"/>
            <a:ext cx="1905000" cy="3429000"/>
          </a:xfrm>
          <a:prstGeom prst="rect">
            <a:avLst/>
          </a:prstGeom>
          <a:noFill/>
          <a:ln>
            <a:noFill/>
          </a:ln>
        </p:spPr>
        <p:txBody>
          <a:bodyPr spcFirstLastPara="1" wrap="square" lIns="91425" tIns="45700" rIns="91425" bIns="45700" anchor="t" anchorCtr="0">
            <a:noAutofit/>
          </a:bodyPr>
          <a:lstStyle>
            <a:lvl1pPr marL="457200" lvl="0" indent="-228600" algn="l">
              <a:spcBef>
                <a:spcPts val="600"/>
              </a:spcBef>
              <a:spcAft>
                <a:spcPts val="0"/>
              </a:spcAft>
              <a:buSzPts val="1400"/>
              <a:buNone/>
              <a:defRPr/>
            </a:lvl1pPr>
            <a:lvl2pPr marL="914400" lvl="1" indent="-354330" algn="l">
              <a:spcBef>
                <a:spcPts val="600"/>
              </a:spcBef>
              <a:spcAft>
                <a:spcPts val="0"/>
              </a:spcAft>
              <a:buClr>
                <a:schemeClr val="dk1"/>
              </a:buClr>
              <a:buSzPts val="1980"/>
              <a:buChar char="•"/>
              <a:defRPr/>
            </a:lvl2pPr>
            <a:lvl3pPr marL="1371600" lvl="2" indent="-354330" algn="l">
              <a:spcBef>
                <a:spcPts val="600"/>
              </a:spcBef>
              <a:spcAft>
                <a:spcPts val="0"/>
              </a:spcAft>
              <a:buClr>
                <a:schemeClr val="dk1"/>
              </a:buClr>
              <a:buSzPts val="1980"/>
              <a:buChar char="–"/>
              <a:defRPr/>
            </a:lvl3pPr>
            <a:lvl4pPr marL="1828800" lvl="3" indent="-354330" algn="l">
              <a:spcBef>
                <a:spcPts val="600"/>
              </a:spcBef>
              <a:spcAft>
                <a:spcPts val="0"/>
              </a:spcAft>
              <a:buClr>
                <a:schemeClr val="dk1"/>
              </a:buClr>
              <a:buSzPts val="1980"/>
              <a:buChar char="•"/>
              <a:defRPr/>
            </a:lvl4pPr>
            <a:lvl5pPr marL="2286000" lvl="4" indent="-354329" algn="l">
              <a:spcBef>
                <a:spcPts val="600"/>
              </a:spcBef>
              <a:spcAft>
                <a:spcPts val="0"/>
              </a:spcAft>
              <a:buClr>
                <a:schemeClr val="dk1"/>
              </a:buClr>
              <a:buSzPts val="198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2" name="Google Shape;42;p8"/>
          <p:cNvSpPr txBox="1">
            <a:spLocks noGrp="1"/>
          </p:cNvSpPr>
          <p:nvPr>
            <p:ph type="body" idx="2"/>
          </p:nvPr>
        </p:nvSpPr>
        <p:spPr>
          <a:xfrm>
            <a:off x="2565400" y="1200150"/>
            <a:ext cx="1905000" cy="3429000"/>
          </a:xfrm>
          <a:prstGeom prst="rect">
            <a:avLst/>
          </a:prstGeom>
          <a:noFill/>
          <a:ln>
            <a:noFill/>
          </a:ln>
        </p:spPr>
        <p:txBody>
          <a:bodyPr spcFirstLastPara="1" wrap="square" lIns="91425" tIns="45700" rIns="91425" bIns="45700" anchor="t" anchorCtr="0">
            <a:noAutofit/>
          </a:bodyPr>
          <a:lstStyle>
            <a:lvl1pPr marL="457200" lvl="0" indent="-228600" algn="l">
              <a:spcBef>
                <a:spcPts val="600"/>
              </a:spcBef>
              <a:spcAft>
                <a:spcPts val="0"/>
              </a:spcAft>
              <a:buSzPts val="1400"/>
              <a:buNone/>
              <a:defRPr/>
            </a:lvl1pPr>
            <a:lvl2pPr marL="914400" lvl="1" indent="-354330" algn="l">
              <a:spcBef>
                <a:spcPts val="600"/>
              </a:spcBef>
              <a:spcAft>
                <a:spcPts val="0"/>
              </a:spcAft>
              <a:buClr>
                <a:schemeClr val="dk1"/>
              </a:buClr>
              <a:buSzPts val="1980"/>
              <a:buChar char="•"/>
              <a:defRPr/>
            </a:lvl2pPr>
            <a:lvl3pPr marL="1371600" lvl="2" indent="-354330" algn="l">
              <a:spcBef>
                <a:spcPts val="600"/>
              </a:spcBef>
              <a:spcAft>
                <a:spcPts val="0"/>
              </a:spcAft>
              <a:buClr>
                <a:schemeClr val="dk1"/>
              </a:buClr>
              <a:buSzPts val="1980"/>
              <a:buChar char="–"/>
              <a:defRPr/>
            </a:lvl3pPr>
            <a:lvl4pPr marL="1828800" lvl="3" indent="-354330" algn="l">
              <a:spcBef>
                <a:spcPts val="600"/>
              </a:spcBef>
              <a:spcAft>
                <a:spcPts val="0"/>
              </a:spcAft>
              <a:buClr>
                <a:schemeClr val="dk1"/>
              </a:buClr>
              <a:buSzPts val="1980"/>
              <a:buChar char="•"/>
              <a:defRPr/>
            </a:lvl4pPr>
            <a:lvl5pPr marL="2286000" lvl="4" indent="-354329" algn="l">
              <a:spcBef>
                <a:spcPts val="600"/>
              </a:spcBef>
              <a:spcAft>
                <a:spcPts val="0"/>
              </a:spcAft>
              <a:buClr>
                <a:schemeClr val="dk1"/>
              </a:buClr>
              <a:buSzPts val="198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3" name="Google Shape;43;p8"/>
          <p:cNvSpPr txBox="1">
            <a:spLocks noGrp="1"/>
          </p:cNvSpPr>
          <p:nvPr>
            <p:ph type="body" idx="3"/>
          </p:nvPr>
        </p:nvSpPr>
        <p:spPr>
          <a:xfrm>
            <a:off x="4673600" y="1200150"/>
            <a:ext cx="1905000" cy="3429000"/>
          </a:xfrm>
          <a:prstGeom prst="rect">
            <a:avLst/>
          </a:prstGeom>
          <a:noFill/>
          <a:ln>
            <a:noFill/>
          </a:ln>
        </p:spPr>
        <p:txBody>
          <a:bodyPr spcFirstLastPara="1" wrap="square" lIns="91425" tIns="45700" rIns="91425" bIns="45700" anchor="t" anchorCtr="0">
            <a:noAutofit/>
          </a:bodyPr>
          <a:lstStyle>
            <a:lvl1pPr marL="457200" lvl="0" indent="-228600" algn="l">
              <a:spcBef>
                <a:spcPts val="600"/>
              </a:spcBef>
              <a:spcAft>
                <a:spcPts val="0"/>
              </a:spcAft>
              <a:buSzPts val="1400"/>
              <a:buNone/>
              <a:defRPr/>
            </a:lvl1pPr>
            <a:lvl2pPr marL="914400" lvl="1" indent="-354330" algn="l">
              <a:spcBef>
                <a:spcPts val="600"/>
              </a:spcBef>
              <a:spcAft>
                <a:spcPts val="0"/>
              </a:spcAft>
              <a:buClr>
                <a:schemeClr val="dk1"/>
              </a:buClr>
              <a:buSzPts val="1980"/>
              <a:buChar char="•"/>
              <a:defRPr/>
            </a:lvl2pPr>
            <a:lvl3pPr marL="1371600" lvl="2" indent="-354330" algn="l">
              <a:spcBef>
                <a:spcPts val="600"/>
              </a:spcBef>
              <a:spcAft>
                <a:spcPts val="0"/>
              </a:spcAft>
              <a:buClr>
                <a:schemeClr val="dk1"/>
              </a:buClr>
              <a:buSzPts val="1980"/>
              <a:buChar char="–"/>
              <a:defRPr/>
            </a:lvl3pPr>
            <a:lvl4pPr marL="1828800" lvl="3" indent="-354330" algn="l">
              <a:spcBef>
                <a:spcPts val="600"/>
              </a:spcBef>
              <a:spcAft>
                <a:spcPts val="0"/>
              </a:spcAft>
              <a:buClr>
                <a:schemeClr val="dk1"/>
              </a:buClr>
              <a:buSzPts val="1980"/>
              <a:buChar char="•"/>
              <a:defRPr/>
            </a:lvl4pPr>
            <a:lvl5pPr marL="2286000" lvl="4" indent="-354329" algn="l">
              <a:spcBef>
                <a:spcPts val="600"/>
              </a:spcBef>
              <a:spcAft>
                <a:spcPts val="0"/>
              </a:spcAft>
              <a:buClr>
                <a:schemeClr val="dk1"/>
              </a:buClr>
              <a:buSzPts val="198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4" name="Google Shape;44;p8"/>
          <p:cNvSpPr txBox="1">
            <a:spLocks noGrp="1"/>
          </p:cNvSpPr>
          <p:nvPr>
            <p:ph type="body" idx="4"/>
          </p:nvPr>
        </p:nvSpPr>
        <p:spPr>
          <a:xfrm>
            <a:off x="6781800" y="1200150"/>
            <a:ext cx="1905000" cy="3429000"/>
          </a:xfrm>
          <a:prstGeom prst="rect">
            <a:avLst/>
          </a:prstGeom>
          <a:noFill/>
          <a:ln>
            <a:noFill/>
          </a:ln>
        </p:spPr>
        <p:txBody>
          <a:bodyPr spcFirstLastPara="1" wrap="square" lIns="91425" tIns="45700" rIns="91425" bIns="45700" anchor="t" anchorCtr="0">
            <a:noAutofit/>
          </a:bodyPr>
          <a:lstStyle>
            <a:lvl1pPr marL="457200" lvl="0" indent="-228600" algn="l">
              <a:spcBef>
                <a:spcPts val="600"/>
              </a:spcBef>
              <a:spcAft>
                <a:spcPts val="0"/>
              </a:spcAft>
              <a:buSzPts val="1400"/>
              <a:buNone/>
              <a:defRPr/>
            </a:lvl1pPr>
            <a:lvl2pPr marL="914400" lvl="1" indent="-354330" algn="l">
              <a:spcBef>
                <a:spcPts val="600"/>
              </a:spcBef>
              <a:spcAft>
                <a:spcPts val="0"/>
              </a:spcAft>
              <a:buClr>
                <a:schemeClr val="dk1"/>
              </a:buClr>
              <a:buSzPts val="1980"/>
              <a:buChar char="•"/>
              <a:defRPr/>
            </a:lvl2pPr>
            <a:lvl3pPr marL="1371600" lvl="2" indent="-354330" algn="l">
              <a:spcBef>
                <a:spcPts val="600"/>
              </a:spcBef>
              <a:spcAft>
                <a:spcPts val="0"/>
              </a:spcAft>
              <a:buClr>
                <a:schemeClr val="dk1"/>
              </a:buClr>
              <a:buSzPts val="1980"/>
              <a:buChar char="–"/>
              <a:defRPr/>
            </a:lvl3pPr>
            <a:lvl4pPr marL="1828800" lvl="3" indent="-354330" algn="l">
              <a:spcBef>
                <a:spcPts val="600"/>
              </a:spcBef>
              <a:spcAft>
                <a:spcPts val="0"/>
              </a:spcAft>
              <a:buClr>
                <a:schemeClr val="dk1"/>
              </a:buClr>
              <a:buSzPts val="1980"/>
              <a:buChar char="•"/>
              <a:defRPr/>
            </a:lvl4pPr>
            <a:lvl5pPr marL="2286000" lvl="4" indent="-354329" algn="l">
              <a:spcBef>
                <a:spcPts val="600"/>
              </a:spcBef>
              <a:spcAft>
                <a:spcPts val="0"/>
              </a:spcAft>
              <a:buClr>
                <a:schemeClr val="dk1"/>
              </a:buClr>
              <a:buSzPts val="198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5"/>
        <p:cNvGrpSpPr/>
        <p:nvPr/>
      </p:nvGrpSpPr>
      <p:grpSpPr>
        <a:xfrm>
          <a:off x="0" y="0"/>
          <a:ext cx="0" cy="0"/>
          <a:chOff x="0" y="0"/>
          <a:chExt cx="0" cy="0"/>
        </a:xfrm>
      </p:grpSpPr>
      <p:sp>
        <p:nvSpPr>
          <p:cNvPr id="46" name="Google Shape;46;p9"/>
          <p:cNvSpPr txBox="1">
            <a:spLocks noGrp="1"/>
          </p:cNvSpPr>
          <p:nvPr>
            <p:ph type="ctrTitle"/>
          </p:nvPr>
        </p:nvSpPr>
        <p:spPr>
          <a:xfrm>
            <a:off x="311708" y="744575"/>
            <a:ext cx="8520600" cy="2052600"/>
          </a:xfrm>
          <a:prstGeom prst="rect">
            <a:avLst/>
          </a:prstGeom>
        </p:spPr>
        <p:txBody>
          <a:bodyPr spcFirstLastPara="1" wrap="square" lIns="91425" tIns="45700" rIns="91425" bIns="45700"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47" name="Google Shape;47;p9"/>
          <p:cNvSpPr txBox="1">
            <a:spLocks noGrp="1"/>
          </p:cNvSpPr>
          <p:nvPr>
            <p:ph type="subTitle" idx="1"/>
          </p:nvPr>
        </p:nvSpPr>
        <p:spPr>
          <a:xfrm>
            <a:off x="311700" y="2834125"/>
            <a:ext cx="8520600" cy="792600"/>
          </a:xfrm>
          <a:prstGeom prst="rect">
            <a:avLst/>
          </a:prstGeom>
        </p:spPr>
        <p:txBody>
          <a:bodyPr spcFirstLastPara="1" wrap="square" lIns="91425" tIns="45700" rIns="91425" bIns="45700" anchor="t" anchorCtr="0">
            <a:noAutofit/>
          </a:bodyPr>
          <a:lstStyle>
            <a:lvl1pPr lvl="0" algn="ctr" rtl="0">
              <a:lnSpc>
                <a:spcPct val="100000"/>
              </a:lnSpc>
              <a:spcBef>
                <a:spcPts val="600"/>
              </a:spcBef>
              <a:spcAft>
                <a:spcPts val="0"/>
              </a:spcAft>
              <a:buSzPts val="2800"/>
              <a:buNone/>
              <a:defRPr sz="2800"/>
            </a:lvl1pPr>
            <a:lvl2pPr lvl="1" algn="ctr" rtl="0">
              <a:lnSpc>
                <a:spcPct val="100000"/>
              </a:lnSpc>
              <a:spcBef>
                <a:spcPts val="600"/>
              </a:spcBef>
              <a:spcAft>
                <a:spcPts val="0"/>
              </a:spcAft>
              <a:buSzPts val="2800"/>
              <a:buNone/>
              <a:defRPr sz="2800"/>
            </a:lvl2pPr>
            <a:lvl3pPr lvl="2" algn="ctr" rtl="0">
              <a:lnSpc>
                <a:spcPct val="100000"/>
              </a:lnSpc>
              <a:spcBef>
                <a:spcPts val="600"/>
              </a:spcBef>
              <a:spcAft>
                <a:spcPts val="0"/>
              </a:spcAft>
              <a:buSzPts val="2800"/>
              <a:buNone/>
              <a:defRPr sz="2800"/>
            </a:lvl3pPr>
            <a:lvl4pPr lvl="3" algn="ctr" rtl="0">
              <a:lnSpc>
                <a:spcPct val="100000"/>
              </a:lnSpc>
              <a:spcBef>
                <a:spcPts val="600"/>
              </a:spcBef>
              <a:spcAft>
                <a:spcPts val="0"/>
              </a:spcAft>
              <a:buSzPts val="2800"/>
              <a:buNone/>
              <a:defRPr sz="2800"/>
            </a:lvl4pPr>
            <a:lvl5pPr lvl="4" algn="ctr" rtl="0">
              <a:lnSpc>
                <a:spcPct val="100000"/>
              </a:lnSpc>
              <a:spcBef>
                <a:spcPts val="600"/>
              </a:spcBef>
              <a:spcAft>
                <a:spcPts val="0"/>
              </a:spcAft>
              <a:buSzPts val="2800"/>
              <a:buNone/>
              <a:defRPr sz="2800"/>
            </a:lvl5pPr>
            <a:lvl6pPr lvl="5" algn="ctr" rtl="0">
              <a:lnSpc>
                <a:spcPct val="100000"/>
              </a:lnSpc>
              <a:spcBef>
                <a:spcPts val="400"/>
              </a:spcBef>
              <a:spcAft>
                <a:spcPts val="0"/>
              </a:spcAft>
              <a:buSzPts val="2800"/>
              <a:buNone/>
              <a:defRPr sz="2800"/>
            </a:lvl6pPr>
            <a:lvl7pPr lvl="6" algn="ctr" rtl="0">
              <a:lnSpc>
                <a:spcPct val="100000"/>
              </a:lnSpc>
              <a:spcBef>
                <a:spcPts val="400"/>
              </a:spcBef>
              <a:spcAft>
                <a:spcPts val="0"/>
              </a:spcAft>
              <a:buSzPts val="2800"/>
              <a:buNone/>
              <a:defRPr sz="2800"/>
            </a:lvl7pPr>
            <a:lvl8pPr lvl="7" algn="ctr" rtl="0">
              <a:lnSpc>
                <a:spcPct val="100000"/>
              </a:lnSpc>
              <a:spcBef>
                <a:spcPts val="400"/>
              </a:spcBef>
              <a:spcAft>
                <a:spcPts val="0"/>
              </a:spcAft>
              <a:buSzPts val="2800"/>
              <a:buNone/>
              <a:defRPr sz="2800"/>
            </a:lvl8pPr>
            <a:lvl9pPr lvl="8" algn="ctr" rtl="0">
              <a:lnSpc>
                <a:spcPct val="100000"/>
              </a:lnSpc>
              <a:spcBef>
                <a:spcPts val="400"/>
              </a:spcBef>
              <a:spcAft>
                <a:spcPts val="0"/>
              </a:spcAft>
              <a:buSzPts val="2800"/>
              <a:buNone/>
              <a:defRPr sz="2800"/>
            </a:lvl9pPr>
          </a:lstStyle>
          <a:p>
            <a:endParaRPr/>
          </a:p>
        </p:txBody>
      </p:sp>
      <p:sp>
        <p:nvSpPr>
          <p:cNvPr id="48" name="Google Shape;48;p9"/>
          <p:cNvSpPr txBox="1">
            <a:spLocks noGrp="1"/>
          </p:cNvSpPr>
          <p:nvPr>
            <p:ph type="sldNum" idx="12"/>
          </p:nvPr>
        </p:nvSpPr>
        <p:spPr>
          <a:xfrm>
            <a:off x="8472458" y="4663217"/>
            <a:ext cx="548700" cy="393600"/>
          </a:xfrm>
          <a:prstGeom prst="rect">
            <a:avLst/>
          </a:prstGeom>
        </p:spPr>
        <p:txBody>
          <a:bodyPr spcFirstLastPara="1" wrap="square" lIns="45700" tIns="45700" rIns="45700"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6" name="Google Shape;6;p1" descr="_Plaid-Digital_FINAL-NEW.png"/>
          <p:cNvPicPr preferRelativeResize="0"/>
          <p:nvPr/>
        </p:nvPicPr>
        <p:blipFill rotWithShape="1">
          <a:blip r:embed="rId10">
            <a:alphaModFix/>
          </a:blip>
          <a:srcRect l="59550" t="20875" r="39888" b="2893"/>
          <a:stretch/>
        </p:blipFill>
        <p:spPr>
          <a:xfrm rot="5400000">
            <a:off x="3798886" y="1046162"/>
            <a:ext cx="60324" cy="7658101"/>
          </a:xfrm>
          <a:prstGeom prst="rect">
            <a:avLst/>
          </a:prstGeom>
          <a:noFill/>
          <a:ln>
            <a:noFill/>
          </a:ln>
        </p:spPr>
      </p:pic>
      <p:pic>
        <p:nvPicPr>
          <p:cNvPr id="7" name="Google Shape;7;p1" descr="_Plaid-Digital_FINAL-NEW.png"/>
          <p:cNvPicPr preferRelativeResize="0"/>
          <p:nvPr/>
        </p:nvPicPr>
        <p:blipFill rotWithShape="1">
          <a:blip r:embed="rId10">
            <a:alphaModFix/>
          </a:blip>
          <a:srcRect l="59550" t="20875" r="39888" b="2893"/>
          <a:stretch/>
        </p:blipFill>
        <p:spPr>
          <a:xfrm rot="5400000">
            <a:off x="3798886" y="1046162"/>
            <a:ext cx="60324" cy="7658101"/>
          </a:xfrm>
          <a:prstGeom prst="rect">
            <a:avLst/>
          </a:prstGeom>
          <a:noFill/>
          <a:ln>
            <a:noFill/>
          </a:ln>
        </p:spPr>
      </p:pic>
      <p:sp>
        <p:nvSpPr>
          <p:cNvPr id="8" name="Google Shape;8;p1"/>
          <p:cNvSpPr txBox="1">
            <a:spLocks noGrp="1"/>
          </p:cNvSpPr>
          <p:nvPr>
            <p:ph type="title"/>
          </p:nvPr>
        </p:nvSpPr>
        <p:spPr>
          <a:xfrm>
            <a:off x="457200" y="361950"/>
            <a:ext cx="8229600" cy="6096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2400" b="1" i="0" u="none" strike="noStrike" cap="none">
                <a:solidFill>
                  <a:schemeClr val="dk1"/>
                </a:solidFill>
                <a:latin typeface="Open Sans"/>
                <a:ea typeface="Open Sans"/>
                <a:cs typeface="Open Sans"/>
                <a:sym typeface="Open Sans"/>
              </a:defRPr>
            </a:lvl1pPr>
            <a:lvl2pPr marR="0" lvl="1" algn="l" rtl="0">
              <a:spcBef>
                <a:spcPts val="0"/>
              </a:spcBef>
              <a:spcAft>
                <a:spcPts val="0"/>
              </a:spcAft>
              <a:buSzPts val="1400"/>
              <a:buNone/>
              <a:defRPr sz="2400" b="1" i="0" u="none" strike="noStrike" cap="none">
                <a:solidFill>
                  <a:schemeClr val="dk1"/>
                </a:solidFill>
                <a:latin typeface="Open Sans"/>
                <a:ea typeface="Open Sans"/>
                <a:cs typeface="Open Sans"/>
                <a:sym typeface="Open Sans"/>
              </a:defRPr>
            </a:lvl2pPr>
            <a:lvl3pPr marR="0" lvl="2" algn="l" rtl="0">
              <a:spcBef>
                <a:spcPts val="0"/>
              </a:spcBef>
              <a:spcAft>
                <a:spcPts val="0"/>
              </a:spcAft>
              <a:buSzPts val="1400"/>
              <a:buNone/>
              <a:defRPr sz="2400" b="1" i="0" u="none" strike="noStrike" cap="none">
                <a:solidFill>
                  <a:schemeClr val="dk1"/>
                </a:solidFill>
                <a:latin typeface="Open Sans"/>
                <a:ea typeface="Open Sans"/>
                <a:cs typeface="Open Sans"/>
                <a:sym typeface="Open Sans"/>
              </a:defRPr>
            </a:lvl3pPr>
            <a:lvl4pPr marR="0" lvl="3" algn="l" rtl="0">
              <a:spcBef>
                <a:spcPts val="0"/>
              </a:spcBef>
              <a:spcAft>
                <a:spcPts val="0"/>
              </a:spcAft>
              <a:buSzPts val="1400"/>
              <a:buNone/>
              <a:defRPr sz="2400" b="1" i="0" u="none" strike="noStrike" cap="none">
                <a:solidFill>
                  <a:schemeClr val="dk1"/>
                </a:solidFill>
                <a:latin typeface="Open Sans"/>
                <a:ea typeface="Open Sans"/>
                <a:cs typeface="Open Sans"/>
                <a:sym typeface="Open Sans"/>
              </a:defRPr>
            </a:lvl4pPr>
            <a:lvl5pPr marR="0" lvl="4" algn="l" rtl="0">
              <a:spcBef>
                <a:spcPts val="0"/>
              </a:spcBef>
              <a:spcAft>
                <a:spcPts val="0"/>
              </a:spcAft>
              <a:buSzPts val="1400"/>
              <a:buNone/>
              <a:defRPr sz="2400" b="1" i="0" u="none" strike="noStrike" cap="none">
                <a:solidFill>
                  <a:schemeClr val="dk1"/>
                </a:solidFill>
                <a:latin typeface="Open Sans"/>
                <a:ea typeface="Open Sans"/>
                <a:cs typeface="Open Sans"/>
                <a:sym typeface="Open Sans"/>
              </a:defRPr>
            </a:lvl5pPr>
            <a:lvl6pPr marR="0" lvl="5" algn="l" rtl="0">
              <a:spcBef>
                <a:spcPts val="0"/>
              </a:spcBef>
              <a:spcAft>
                <a:spcPts val="0"/>
              </a:spcAft>
              <a:buSzPts val="1400"/>
              <a:buNone/>
              <a:defRPr sz="4200" b="0" i="0" u="none" strike="noStrike" cap="none">
                <a:solidFill>
                  <a:schemeClr val="dk2"/>
                </a:solidFill>
                <a:latin typeface="Times"/>
                <a:ea typeface="Times"/>
                <a:cs typeface="Times"/>
                <a:sym typeface="Times"/>
              </a:defRPr>
            </a:lvl6pPr>
            <a:lvl7pPr marR="0" lvl="6" algn="l" rtl="0">
              <a:spcBef>
                <a:spcPts val="0"/>
              </a:spcBef>
              <a:spcAft>
                <a:spcPts val="0"/>
              </a:spcAft>
              <a:buSzPts val="1400"/>
              <a:buNone/>
              <a:defRPr sz="4200" b="0" i="0" u="none" strike="noStrike" cap="none">
                <a:solidFill>
                  <a:schemeClr val="dk2"/>
                </a:solidFill>
                <a:latin typeface="Times"/>
                <a:ea typeface="Times"/>
                <a:cs typeface="Times"/>
                <a:sym typeface="Times"/>
              </a:defRPr>
            </a:lvl7pPr>
            <a:lvl8pPr marR="0" lvl="7" algn="l" rtl="0">
              <a:spcBef>
                <a:spcPts val="0"/>
              </a:spcBef>
              <a:spcAft>
                <a:spcPts val="0"/>
              </a:spcAft>
              <a:buSzPts val="1400"/>
              <a:buNone/>
              <a:defRPr sz="4200" b="0" i="0" u="none" strike="noStrike" cap="none">
                <a:solidFill>
                  <a:schemeClr val="dk2"/>
                </a:solidFill>
                <a:latin typeface="Times"/>
                <a:ea typeface="Times"/>
                <a:cs typeface="Times"/>
                <a:sym typeface="Times"/>
              </a:defRPr>
            </a:lvl8pPr>
            <a:lvl9pPr marR="0" lvl="8" algn="l" rtl="0">
              <a:spcBef>
                <a:spcPts val="0"/>
              </a:spcBef>
              <a:spcAft>
                <a:spcPts val="0"/>
              </a:spcAft>
              <a:buSzPts val="1400"/>
              <a:buNone/>
              <a:defRPr sz="4200" b="0" i="0" u="none" strike="noStrike" cap="none">
                <a:solidFill>
                  <a:schemeClr val="dk2"/>
                </a:solidFill>
                <a:latin typeface="Times"/>
                <a:ea typeface="Times"/>
                <a:cs typeface="Times"/>
                <a:sym typeface="Times"/>
              </a:defRPr>
            </a:lvl9pPr>
          </a:lstStyle>
          <a:p>
            <a:endParaRPr/>
          </a:p>
        </p:txBody>
      </p:sp>
      <p:sp>
        <p:nvSpPr>
          <p:cNvPr id="9" name="Google Shape;9;p1"/>
          <p:cNvSpPr txBox="1">
            <a:spLocks noGrp="1"/>
          </p:cNvSpPr>
          <p:nvPr>
            <p:ph type="body" idx="1"/>
          </p:nvPr>
        </p:nvSpPr>
        <p:spPr>
          <a:xfrm>
            <a:off x="457200" y="1200150"/>
            <a:ext cx="8229600" cy="35052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600"/>
              </a:spcBef>
              <a:spcAft>
                <a:spcPts val="0"/>
              </a:spcAft>
              <a:buSzPts val="1400"/>
              <a:buNone/>
              <a:defRPr sz="1400" b="0" i="0" u="none" strike="noStrike" cap="none">
                <a:solidFill>
                  <a:schemeClr val="dk1"/>
                </a:solidFill>
                <a:latin typeface="Open Sans"/>
                <a:ea typeface="Open Sans"/>
                <a:cs typeface="Open Sans"/>
                <a:sym typeface="Open Sans"/>
              </a:defRPr>
            </a:lvl1pPr>
            <a:lvl2pPr marL="914400" marR="0" lvl="1" indent="-326390" algn="l" rtl="0">
              <a:spcBef>
                <a:spcPts val="600"/>
              </a:spcBef>
              <a:spcAft>
                <a:spcPts val="0"/>
              </a:spcAft>
              <a:buClr>
                <a:schemeClr val="dk1"/>
              </a:buClr>
              <a:buSzPts val="1540"/>
              <a:buFont typeface="Arial"/>
              <a:buChar char="•"/>
              <a:defRPr sz="1400" b="0" i="0" u="none" strike="noStrike" cap="none">
                <a:solidFill>
                  <a:schemeClr val="dk1"/>
                </a:solidFill>
                <a:latin typeface="Open Sans"/>
                <a:ea typeface="Open Sans"/>
                <a:cs typeface="Open Sans"/>
                <a:sym typeface="Open Sans"/>
              </a:defRPr>
            </a:lvl2pPr>
            <a:lvl3pPr marL="1371600" marR="0" lvl="2" indent="-326389" algn="l" rtl="0">
              <a:spcBef>
                <a:spcPts val="600"/>
              </a:spcBef>
              <a:spcAft>
                <a:spcPts val="0"/>
              </a:spcAft>
              <a:buClr>
                <a:schemeClr val="dk1"/>
              </a:buClr>
              <a:buSzPts val="1540"/>
              <a:buFont typeface="Arial"/>
              <a:buChar char="–"/>
              <a:defRPr sz="1400" b="0" i="1" u="none" strike="noStrike" cap="none">
                <a:solidFill>
                  <a:schemeClr val="dk1"/>
                </a:solidFill>
                <a:latin typeface="Open Sans"/>
                <a:ea typeface="Open Sans"/>
                <a:cs typeface="Open Sans"/>
                <a:sym typeface="Open Sans"/>
              </a:defRPr>
            </a:lvl3pPr>
            <a:lvl4pPr marL="1828800" marR="0" lvl="3" indent="-326389" algn="l" rtl="0">
              <a:spcBef>
                <a:spcPts val="600"/>
              </a:spcBef>
              <a:spcAft>
                <a:spcPts val="0"/>
              </a:spcAft>
              <a:buClr>
                <a:schemeClr val="dk1"/>
              </a:buClr>
              <a:buSzPts val="1540"/>
              <a:buFont typeface="Arial"/>
              <a:buChar char="•"/>
              <a:defRPr sz="1400" b="0" i="0" u="none" strike="noStrike" cap="none">
                <a:solidFill>
                  <a:schemeClr val="dk1"/>
                </a:solidFill>
                <a:latin typeface="Open Sans"/>
                <a:ea typeface="Open Sans"/>
                <a:cs typeface="Open Sans"/>
                <a:sym typeface="Open Sans"/>
              </a:defRPr>
            </a:lvl4pPr>
            <a:lvl5pPr marL="2286000" marR="0" lvl="4" indent="-326389" algn="l" rtl="0">
              <a:spcBef>
                <a:spcPts val="600"/>
              </a:spcBef>
              <a:spcAft>
                <a:spcPts val="0"/>
              </a:spcAft>
              <a:buClr>
                <a:schemeClr val="dk1"/>
              </a:buClr>
              <a:buSzPts val="1540"/>
              <a:buFont typeface="Arial"/>
              <a:buChar char="–"/>
              <a:defRPr sz="1400" b="0" i="1" u="none" strike="noStrike" cap="none">
                <a:solidFill>
                  <a:schemeClr val="dk1"/>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10" name="Google Shape;10;p1"/>
          <p:cNvPicPr preferRelativeResize="0"/>
          <p:nvPr/>
        </p:nvPicPr>
        <p:blipFill rotWithShape="1">
          <a:blip r:embed="rId11">
            <a:alphaModFix/>
          </a:blip>
          <a:srcRect/>
          <a:stretch/>
        </p:blipFill>
        <p:spPr>
          <a:xfrm>
            <a:off x="7772400" y="4248150"/>
            <a:ext cx="1154590" cy="736392"/>
          </a:xfrm>
          <a:prstGeom prst="rect">
            <a:avLst/>
          </a:prstGeom>
          <a:noFill/>
          <a:ln>
            <a:noFill/>
          </a:ln>
        </p:spPr>
      </p:pic>
      <p:sp>
        <p:nvSpPr>
          <p:cNvPr id="11" name="Google Shape;11;p1"/>
          <p:cNvSpPr txBox="1">
            <a:spLocks noGrp="1"/>
          </p:cNvSpPr>
          <p:nvPr>
            <p:ph type="sldNum" idx="12"/>
          </p:nvPr>
        </p:nvSpPr>
        <p:spPr>
          <a:xfrm>
            <a:off x="11073918" y="6400413"/>
            <a:ext cx="279900" cy="276900"/>
          </a:xfrm>
          <a:prstGeom prst="rect">
            <a:avLst/>
          </a:prstGeom>
          <a:noFill/>
          <a:ln>
            <a:noFill/>
          </a:ln>
        </p:spPr>
        <p:txBody>
          <a:bodyPr spcFirstLastPara="1" wrap="square" lIns="45700" tIns="45700" rIns="45700" bIns="45700" anchor="ctr" anchorCtr="0">
            <a:noAutofit/>
          </a:bodyPr>
          <a:lstStyle>
            <a:lvl1pPr marL="0" marR="0" lvl="0" indent="0" algn="r" rtl="0">
              <a:spcBef>
                <a:spcPts val="0"/>
              </a:spcBef>
              <a:spcAft>
                <a:spcPts val="0"/>
              </a:spcAft>
              <a:buNone/>
              <a:defRPr sz="1200" b="0" i="0" u="none" strike="noStrike" cap="none">
                <a:solidFill>
                  <a:srgbClr val="888888"/>
                </a:solidFill>
                <a:latin typeface="Open Sans Light"/>
                <a:ea typeface="Open Sans Light"/>
                <a:cs typeface="Open Sans Light"/>
                <a:sym typeface="Open Sans Light"/>
              </a:defRPr>
            </a:lvl1pPr>
            <a:lvl2pPr marL="0" marR="0" lvl="1" indent="0" algn="r" rtl="0">
              <a:spcBef>
                <a:spcPts val="0"/>
              </a:spcBef>
              <a:spcAft>
                <a:spcPts val="0"/>
              </a:spcAft>
              <a:buNone/>
              <a:defRPr sz="1200" b="0" i="0" u="none" strike="noStrike" cap="none">
                <a:solidFill>
                  <a:srgbClr val="888888"/>
                </a:solidFill>
                <a:latin typeface="Open Sans Light"/>
                <a:ea typeface="Open Sans Light"/>
                <a:cs typeface="Open Sans Light"/>
                <a:sym typeface="Open Sans Light"/>
              </a:defRPr>
            </a:lvl2pPr>
            <a:lvl3pPr marL="0" marR="0" lvl="2" indent="0" algn="r" rtl="0">
              <a:spcBef>
                <a:spcPts val="0"/>
              </a:spcBef>
              <a:spcAft>
                <a:spcPts val="0"/>
              </a:spcAft>
              <a:buNone/>
              <a:defRPr sz="1200" b="0" i="0" u="none" strike="noStrike" cap="none">
                <a:solidFill>
                  <a:srgbClr val="888888"/>
                </a:solidFill>
                <a:latin typeface="Open Sans Light"/>
                <a:ea typeface="Open Sans Light"/>
                <a:cs typeface="Open Sans Light"/>
                <a:sym typeface="Open Sans Light"/>
              </a:defRPr>
            </a:lvl3pPr>
            <a:lvl4pPr marL="0" marR="0" lvl="3" indent="0" algn="r" rtl="0">
              <a:spcBef>
                <a:spcPts val="0"/>
              </a:spcBef>
              <a:spcAft>
                <a:spcPts val="0"/>
              </a:spcAft>
              <a:buNone/>
              <a:defRPr sz="1200" b="0" i="0" u="none" strike="noStrike" cap="none">
                <a:solidFill>
                  <a:srgbClr val="888888"/>
                </a:solidFill>
                <a:latin typeface="Open Sans Light"/>
                <a:ea typeface="Open Sans Light"/>
                <a:cs typeface="Open Sans Light"/>
                <a:sym typeface="Open Sans Light"/>
              </a:defRPr>
            </a:lvl4pPr>
            <a:lvl5pPr marL="0" marR="0" lvl="4" indent="0" algn="r" rtl="0">
              <a:spcBef>
                <a:spcPts val="0"/>
              </a:spcBef>
              <a:spcAft>
                <a:spcPts val="0"/>
              </a:spcAft>
              <a:buNone/>
              <a:defRPr sz="1200" b="0" i="0" u="none" strike="noStrike" cap="none">
                <a:solidFill>
                  <a:srgbClr val="888888"/>
                </a:solidFill>
                <a:latin typeface="Open Sans Light"/>
                <a:ea typeface="Open Sans Light"/>
                <a:cs typeface="Open Sans Light"/>
                <a:sym typeface="Open Sans Light"/>
              </a:defRPr>
            </a:lvl5pPr>
            <a:lvl6pPr marL="0" marR="0" lvl="5" indent="0" algn="r" rtl="0">
              <a:spcBef>
                <a:spcPts val="0"/>
              </a:spcBef>
              <a:spcAft>
                <a:spcPts val="0"/>
              </a:spcAft>
              <a:buNone/>
              <a:defRPr sz="1200" b="0" i="0" u="none" strike="noStrike" cap="none">
                <a:solidFill>
                  <a:srgbClr val="888888"/>
                </a:solidFill>
                <a:latin typeface="Open Sans Light"/>
                <a:ea typeface="Open Sans Light"/>
                <a:cs typeface="Open Sans Light"/>
                <a:sym typeface="Open Sans Light"/>
              </a:defRPr>
            </a:lvl6pPr>
            <a:lvl7pPr marL="0" marR="0" lvl="6" indent="0" algn="r" rtl="0">
              <a:spcBef>
                <a:spcPts val="0"/>
              </a:spcBef>
              <a:spcAft>
                <a:spcPts val="0"/>
              </a:spcAft>
              <a:buNone/>
              <a:defRPr sz="1200" b="0" i="0" u="none" strike="noStrike" cap="none">
                <a:solidFill>
                  <a:srgbClr val="888888"/>
                </a:solidFill>
                <a:latin typeface="Open Sans Light"/>
                <a:ea typeface="Open Sans Light"/>
                <a:cs typeface="Open Sans Light"/>
                <a:sym typeface="Open Sans Light"/>
              </a:defRPr>
            </a:lvl7pPr>
            <a:lvl8pPr marL="0" marR="0" lvl="7" indent="0" algn="r" rtl="0">
              <a:spcBef>
                <a:spcPts val="0"/>
              </a:spcBef>
              <a:spcAft>
                <a:spcPts val="0"/>
              </a:spcAft>
              <a:buNone/>
              <a:defRPr sz="1200" b="0" i="0" u="none" strike="noStrike" cap="none">
                <a:solidFill>
                  <a:srgbClr val="888888"/>
                </a:solidFill>
                <a:latin typeface="Open Sans Light"/>
                <a:ea typeface="Open Sans Light"/>
                <a:cs typeface="Open Sans Light"/>
                <a:sym typeface="Open Sans Light"/>
              </a:defRPr>
            </a:lvl8pPr>
            <a:lvl9pPr marL="0" marR="0" lvl="8" indent="0" algn="r" rtl="0">
              <a:spcBef>
                <a:spcPts val="0"/>
              </a:spcBef>
              <a:spcAft>
                <a:spcPts val="0"/>
              </a:spcAft>
              <a:buNone/>
              <a:defRPr sz="1200" b="0" i="0" u="none" strike="noStrike" cap="none">
                <a:solidFill>
                  <a:srgbClr val="888888"/>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en"/>
              <a:t>‹#›</a:t>
            </a:fld>
            <a:endParaRPr/>
          </a:p>
        </p:txBody>
      </p:sp>
      <p:sp>
        <p:nvSpPr>
          <p:cNvPr id="12" name="Google Shape;12;p1"/>
          <p:cNvSpPr txBox="1"/>
          <p:nvPr/>
        </p:nvSpPr>
        <p:spPr>
          <a:xfrm>
            <a:off x="11226318" y="6552813"/>
            <a:ext cx="279900" cy="276900"/>
          </a:xfrm>
          <a:prstGeom prst="rect">
            <a:avLst/>
          </a:prstGeom>
          <a:noFill/>
          <a:ln>
            <a:noFill/>
          </a:ln>
        </p:spPr>
        <p:txBody>
          <a:bodyPr spcFirstLastPara="1" wrap="square" lIns="45700" tIns="45700" rIns="45700" bIns="45700" anchor="ctr"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888888"/>
                </a:solidFill>
                <a:latin typeface="Open Sans Light"/>
                <a:ea typeface="Open Sans Light"/>
                <a:cs typeface="Open Sans Light"/>
                <a:sym typeface="Open Sans Light"/>
              </a:rPr>
              <a:t>‹#›</a:t>
            </a:fld>
            <a:endParaRPr sz="1200" b="0" i="0" u="none" strike="noStrike" cap="none">
              <a:solidFill>
                <a:srgbClr val="888888"/>
              </a:solidFill>
              <a:latin typeface="Open Sans Light"/>
              <a:ea typeface="Open Sans Light"/>
              <a:cs typeface="Open Sans Light"/>
              <a:sym typeface="Open Sans Light"/>
            </a:endParaRPr>
          </a:p>
        </p:txBody>
      </p:sp>
      <p:sp>
        <p:nvSpPr>
          <p:cNvPr id="13" name="Google Shape;13;p1"/>
          <p:cNvSpPr txBox="1"/>
          <p:nvPr/>
        </p:nvSpPr>
        <p:spPr>
          <a:xfrm>
            <a:off x="11378718" y="6705213"/>
            <a:ext cx="279900" cy="276900"/>
          </a:xfrm>
          <a:prstGeom prst="rect">
            <a:avLst/>
          </a:prstGeom>
          <a:noFill/>
          <a:ln>
            <a:noFill/>
          </a:ln>
        </p:spPr>
        <p:txBody>
          <a:bodyPr spcFirstLastPara="1" wrap="square" lIns="45700" tIns="45700" rIns="45700" bIns="45700" anchor="ctr"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888888"/>
                </a:solidFill>
                <a:latin typeface="Open Sans Light"/>
                <a:ea typeface="Open Sans Light"/>
                <a:cs typeface="Open Sans Light"/>
                <a:sym typeface="Open Sans Light"/>
              </a:rPr>
              <a:t>‹#›</a:t>
            </a:fld>
            <a:endParaRPr sz="1200" b="0" i="0" u="none" strike="noStrike" cap="none">
              <a:solidFill>
                <a:srgbClr val="888888"/>
              </a:solidFill>
              <a:latin typeface="Open Sans Light"/>
              <a:ea typeface="Open Sans Light"/>
              <a:cs typeface="Open Sans Light"/>
              <a:sym typeface="Open Sans Light"/>
            </a:endParaRPr>
          </a:p>
        </p:txBody>
      </p:sp>
      <p:sp>
        <p:nvSpPr>
          <p:cNvPr id="14" name="Google Shape;14;p1"/>
          <p:cNvSpPr txBox="1"/>
          <p:nvPr/>
        </p:nvSpPr>
        <p:spPr>
          <a:xfrm>
            <a:off x="11531118" y="6857613"/>
            <a:ext cx="279900" cy="276900"/>
          </a:xfrm>
          <a:prstGeom prst="rect">
            <a:avLst/>
          </a:prstGeom>
          <a:noFill/>
          <a:ln>
            <a:noFill/>
          </a:ln>
        </p:spPr>
        <p:txBody>
          <a:bodyPr spcFirstLastPara="1" wrap="square" lIns="45700" tIns="45700" rIns="45700" bIns="45700" anchor="ctr"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888888"/>
                </a:solidFill>
                <a:latin typeface="Open Sans Light"/>
                <a:ea typeface="Open Sans Light"/>
                <a:cs typeface="Open Sans Light"/>
                <a:sym typeface="Open Sans Light"/>
              </a:rPr>
              <a:t>‹#›</a:t>
            </a:fld>
            <a:endParaRPr sz="1200" b="0" i="0" u="none" strike="noStrike" cap="none">
              <a:solidFill>
                <a:srgbClr val="888888"/>
              </a:solidFill>
              <a:latin typeface="Open Sans Light"/>
              <a:ea typeface="Open Sans Light"/>
              <a:cs typeface="Open Sans Light"/>
              <a:sym typeface="Open Sans Light"/>
            </a:endParaRPr>
          </a:p>
        </p:txBody>
      </p:sp>
      <p:sp>
        <p:nvSpPr>
          <p:cNvPr id="15" name="Google Shape;15;p1"/>
          <p:cNvSpPr txBox="1"/>
          <p:nvPr/>
        </p:nvSpPr>
        <p:spPr>
          <a:xfrm>
            <a:off x="8534400" y="100340"/>
            <a:ext cx="507000" cy="2616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100" b="0" i="0" u="none" strike="noStrike" cap="none">
                <a:solidFill>
                  <a:srgbClr val="7F7F7F"/>
                </a:solidFill>
                <a:latin typeface="Helvetica Neue Light"/>
                <a:ea typeface="Helvetica Neue Light"/>
                <a:cs typeface="Helvetica Neue Light"/>
                <a:sym typeface="Helvetica Neue Light"/>
              </a:rPr>
              <a:t>‹#›</a:t>
            </a:fld>
            <a:endParaRPr sz="1100" b="0" i="0" u="none" strike="noStrike" cap="none">
              <a:solidFill>
                <a:srgbClr val="7F7F7F"/>
              </a:solidFill>
              <a:latin typeface="Helvetica Neue Light"/>
              <a:ea typeface="Helvetica Neue Light"/>
              <a:cs typeface="Helvetica Neue Light"/>
              <a:sym typeface="Helvetica Neue Light"/>
            </a:endParaRPr>
          </a:p>
        </p:txBody>
      </p:sp>
      <p:sp>
        <p:nvSpPr>
          <p:cNvPr id="16" name="Google Shape;16;p1"/>
          <p:cNvSpPr txBox="1"/>
          <p:nvPr/>
        </p:nvSpPr>
        <p:spPr>
          <a:xfrm>
            <a:off x="381000" y="4911758"/>
            <a:ext cx="1319700" cy="230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900" b="0" i="0" u="none" strike="noStrike" cap="none">
                <a:solidFill>
                  <a:schemeClr val="dk1"/>
                </a:solidFill>
                <a:latin typeface="Helvetica Neue Light"/>
                <a:ea typeface="Helvetica Neue Light"/>
                <a:cs typeface="Helvetica Neue Light"/>
                <a:sym typeface="Helvetica Neue Light"/>
              </a:rPr>
              <a:t>www.cmu.edu/gelfand</a:t>
            </a:r>
            <a:endParaRPr sz="900">
              <a:solidFill>
                <a:schemeClr val="dk1"/>
              </a:solidFill>
              <a:latin typeface="Helvetica Neue Light"/>
              <a:ea typeface="Helvetica Neue Light"/>
              <a:cs typeface="Helvetica Neue Light"/>
              <a:sym typeface="Helvetica Neue Light"/>
            </a:endParaRPr>
          </a:p>
        </p:txBody>
      </p:sp>
      <p:sp>
        <p:nvSpPr>
          <p:cNvPr id="17" name="Google Shape;16;p1"/>
          <p:cNvSpPr txBox="1"/>
          <p:nvPr userDrawn="1"/>
        </p:nvSpPr>
        <p:spPr>
          <a:xfrm>
            <a:off x="2293448" y="4905375"/>
            <a:ext cx="1319700" cy="230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900" b="0" i="0" u="none" strike="noStrike" cap="none" dirty="0" smtClean="0">
                <a:solidFill>
                  <a:schemeClr val="dk1"/>
                </a:solidFill>
                <a:latin typeface="Helvetica Neue Light"/>
                <a:ea typeface="Helvetica Neue Light"/>
                <a:cs typeface="Helvetica Neue Light"/>
                <a:sym typeface="Helvetica Neue Light"/>
              </a:rPr>
              <a:t>www.cmu.edu/bme</a:t>
            </a:r>
            <a:endParaRPr sz="900" dirty="0">
              <a:solidFill>
                <a:schemeClr val="dk1"/>
              </a:solidFill>
              <a:latin typeface="Helvetica Neue Light"/>
              <a:ea typeface="Helvetica Neue Light"/>
              <a:cs typeface="Helvetica Neue Light"/>
              <a:sym typeface="Helvetica Neue Light"/>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8.xml"/><Relationship Id="rId4" Type="http://schemas.openxmlformats.org/officeDocument/2006/relationships/hyperlink" Target="https://www.cdc.gov/vaccines/covid-19/index.html"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cxnSp>
        <p:nvCxnSpPr>
          <p:cNvPr id="54" name="Google Shape;54;p10"/>
          <p:cNvCxnSpPr/>
          <p:nvPr/>
        </p:nvCxnSpPr>
        <p:spPr>
          <a:xfrm>
            <a:off x="2209800" y="3486150"/>
            <a:ext cx="5791200" cy="0"/>
          </a:xfrm>
          <a:prstGeom prst="straightConnector1">
            <a:avLst/>
          </a:prstGeom>
          <a:noFill/>
          <a:ln w="9525" cap="flat" cmpd="sng">
            <a:solidFill>
              <a:srgbClr val="FFFFFF"/>
            </a:solidFill>
            <a:prstDash val="solid"/>
            <a:round/>
            <a:headEnd type="none" w="med" len="med"/>
            <a:tailEnd type="none" w="med" len="med"/>
          </a:ln>
        </p:spPr>
      </p:cxnSp>
      <p:sp>
        <p:nvSpPr>
          <p:cNvPr id="55" name="Google Shape;55;p10"/>
          <p:cNvSpPr txBox="1"/>
          <p:nvPr/>
        </p:nvSpPr>
        <p:spPr>
          <a:xfrm>
            <a:off x="2133600" y="2038350"/>
            <a:ext cx="6366900" cy="1371600"/>
          </a:xfrm>
          <a:prstGeom prst="rect">
            <a:avLst/>
          </a:prstGeom>
          <a:noFill/>
          <a:ln>
            <a:noFill/>
          </a:ln>
        </p:spPr>
        <p:txBody>
          <a:bodyPr spcFirstLastPara="1" wrap="square" lIns="91425" tIns="45700" rIns="91425" bIns="45700" anchor="t" anchorCtr="0">
            <a:noAutofit/>
          </a:bodyPr>
          <a:lstStyle/>
          <a:p>
            <a:pPr marL="3175" marR="0" lvl="0" indent="-3175" algn="l" rtl="0">
              <a:spcBef>
                <a:spcPts val="0"/>
              </a:spcBef>
              <a:spcAft>
                <a:spcPts val="0"/>
              </a:spcAft>
              <a:buClr>
                <a:schemeClr val="dk1"/>
              </a:buClr>
              <a:buSzPts val="1100"/>
              <a:buFont typeface="Arial"/>
              <a:buNone/>
            </a:pPr>
            <a:r>
              <a:rPr lang="en" sz="4000" i="1">
                <a:solidFill>
                  <a:schemeClr val="lt1"/>
                </a:solidFill>
                <a:latin typeface="Open Sans"/>
                <a:ea typeface="Open Sans"/>
                <a:cs typeface="Open Sans"/>
                <a:sym typeface="Open Sans"/>
              </a:rPr>
              <a:t>Vaccine Development and the COVID-19 Pandemic</a:t>
            </a:r>
            <a:endParaRPr sz="4000" i="1">
              <a:solidFill>
                <a:schemeClr val="lt1"/>
              </a:solidFill>
              <a:latin typeface="Open Sans"/>
              <a:ea typeface="Open Sans"/>
              <a:cs typeface="Open Sans"/>
              <a:sym typeface="Open Sans"/>
            </a:endParaRPr>
          </a:p>
          <a:p>
            <a:pPr marL="3175" marR="0" lvl="0" indent="-3175" algn="l" rtl="0">
              <a:spcBef>
                <a:spcPts val="0"/>
              </a:spcBef>
              <a:spcAft>
                <a:spcPts val="0"/>
              </a:spcAft>
              <a:buClr>
                <a:schemeClr val="dk1"/>
              </a:buClr>
              <a:buSzPts val="1100"/>
              <a:buFont typeface="Arial"/>
              <a:buNone/>
            </a:pPr>
            <a:endParaRPr sz="4000" i="1">
              <a:solidFill>
                <a:schemeClr val="lt1"/>
              </a:solidFill>
              <a:latin typeface="Open Sans"/>
              <a:ea typeface="Open Sans"/>
              <a:cs typeface="Open Sans"/>
              <a:sym typeface="Open Sans"/>
            </a:endParaRPr>
          </a:p>
          <a:p>
            <a:pPr marL="3175" marR="0" lvl="0" indent="-3175" algn="l" rtl="0">
              <a:spcBef>
                <a:spcPts val="0"/>
              </a:spcBef>
              <a:spcAft>
                <a:spcPts val="0"/>
              </a:spcAft>
              <a:buNone/>
            </a:pPr>
            <a:endParaRPr sz="4000" i="1">
              <a:solidFill>
                <a:schemeClr val="lt1"/>
              </a:solidFill>
              <a:latin typeface="Open Sans"/>
              <a:ea typeface="Open Sans"/>
              <a:cs typeface="Open Sans"/>
              <a:sym typeface="Open Sans"/>
            </a:endParaRPr>
          </a:p>
        </p:txBody>
      </p:sp>
      <p:sp>
        <p:nvSpPr>
          <p:cNvPr id="56" name="Google Shape;56;p10"/>
          <p:cNvSpPr txBox="1"/>
          <p:nvPr/>
        </p:nvSpPr>
        <p:spPr>
          <a:xfrm>
            <a:off x="2133600" y="3638550"/>
            <a:ext cx="5257800" cy="685800"/>
          </a:xfrm>
          <a:prstGeom prst="rect">
            <a:avLst/>
          </a:prstGeom>
          <a:noFill/>
          <a:ln>
            <a:noFill/>
          </a:ln>
        </p:spPr>
        <p:txBody>
          <a:bodyPr spcFirstLastPara="1" wrap="square" lIns="91425" tIns="45700" rIns="91425" bIns="45700" anchor="t" anchorCtr="0">
            <a:noAutofit/>
          </a:bodyPr>
          <a:lstStyle/>
          <a:p>
            <a:pPr marL="3175" marR="0" lvl="0" indent="-3175" algn="l" rtl="0">
              <a:spcBef>
                <a:spcPts val="0"/>
              </a:spcBef>
              <a:spcAft>
                <a:spcPts val="0"/>
              </a:spcAft>
              <a:buNone/>
            </a:pPr>
            <a:r>
              <a:rPr lang="en" sz="1600">
                <a:solidFill>
                  <a:srgbClr val="FFFFFF"/>
                </a:solidFill>
                <a:latin typeface="Open Sans"/>
                <a:ea typeface="Open Sans"/>
                <a:cs typeface="Open Sans"/>
                <a:sym typeface="Open Sans"/>
              </a:rPr>
              <a:t>Created by: Avika Bansal and Claire Kenny</a:t>
            </a:r>
            <a:endParaRPr sz="1600">
              <a:solidFill>
                <a:srgbClr val="FFFFFF"/>
              </a:solidFill>
              <a:latin typeface="Open Sans"/>
              <a:ea typeface="Open Sans"/>
              <a:cs typeface="Open Sans"/>
              <a:sym typeface="Open Sans"/>
            </a:endParaRPr>
          </a:p>
          <a:p>
            <a:pPr marL="3175" marR="0" lvl="0" indent="-3175" algn="l" rtl="0">
              <a:spcBef>
                <a:spcPts val="320"/>
              </a:spcBef>
              <a:spcAft>
                <a:spcPts val="0"/>
              </a:spcAft>
              <a:buNone/>
            </a:pPr>
            <a:r>
              <a:rPr lang="en" sz="1600">
                <a:solidFill>
                  <a:srgbClr val="FFFFFF"/>
                </a:solidFill>
                <a:latin typeface="Open Sans"/>
                <a:ea typeface="Open Sans"/>
                <a:cs typeface="Open Sans"/>
                <a:sym typeface="Open Sans"/>
              </a:rPr>
              <a:t>Edited by: Claire Kenny</a:t>
            </a:r>
            <a:endParaRPr sz="1600">
              <a:solidFill>
                <a:srgbClr val="FFFFFF"/>
              </a:solidFill>
              <a:latin typeface="Open Sans"/>
              <a:ea typeface="Open Sans"/>
              <a:cs typeface="Open Sans"/>
              <a:sym typeface="Open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19"/>
          <p:cNvSpPr txBox="1"/>
          <p:nvPr/>
        </p:nvSpPr>
        <p:spPr>
          <a:xfrm>
            <a:off x="235500" y="360950"/>
            <a:ext cx="8520600" cy="831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2400" b="1">
                <a:solidFill>
                  <a:srgbClr val="000000"/>
                </a:solidFill>
                <a:latin typeface="Open Sans"/>
                <a:ea typeface="Open Sans"/>
                <a:cs typeface="Open Sans"/>
                <a:sym typeface="Open Sans"/>
              </a:rPr>
              <a:t>Clinical Development</a:t>
            </a:r>
            <a:endParaRPr sz="2400" b="1">
              <a:solidFill>
                <a:srgbClr val="000000"/>
              </a:solidFill>
              <a:latin typeface="Open Sans"/>
              <a:ea typeface="Open Sans"/>
              <a:cs typeface="Open Sans"/>
              <a:sym typeface="Open Sans"/>
            </a:endParaRPr>
          </a:p>
        </p:txBody>
      </p:sp>
      <p:sp>
        <p:nvSpPr>
          <p:cNvPr id="167" name="Google Shape;167;p19"/>
          <p:cNvSpPr txBox="1"/>
          <p:nvPr/>
        </p:nvSpPr>
        <p:spPr>
          <a:xfrm>
            <a:off x="523600" y="1963625"/>
            <a:ext cx="2597400" cy="2261100"/>
          </a:xfrm>
          <a:prstGeom prst="rect">
            <a:avLst/>
          </a:prstGeom>
          <a:noFill/>
          <a:ln>
            <a:noFill/>
          </a:ln>
        </p:spPr>
        <p:txBody>
          <a:bodyPr spcFirstLastPara="1" wrap="square" lIns="91425" tIns="91425" rIns="91425" bIns="91425" anchor="t" anchorCtr="0">
            <a:noAutofit/>
          </a:bodyPr>
          <a:lstStyle/>
          <a:p>
            <a:pPr marL="457200" lvl="0" indent="-311150" algn="l" rtl="0">
              <a:lnSpc>
                <a:spcPct val="115000"/>
              </a:lnSpc>
              <a:spcBef>
                <a:spcPts val="0"/>
              </a:spcBef>
              <a:spcAft>
                <a:spcPts val="0"/>
              </a:spcAft>
              <a:buClr>
                <a:srgbClr val="000000"/>
              </a:buClr>
              <a:buSzPts val="1300"/>
              <a:buFont typeface="Open Sans"/>
              <a:buChar char="●"/>
            </a:pPr>
            <a:r>
              <a:rPr lang="en" sz="1300">
                <a:solidFill>
                  <a:srgbClr val="000000"/>
                </a:solidFill>
                <a:latin typeface="Open Sans"/>
                <a:ea typeface="Open Sans"/>
                <a:cs typeface="Open Sans"/>
                <a:sym typeface="Open Sans"/>
              </a:rPr>
              <a:t>Small group of </a:t>
            </a:r>
            <a:r>
              <a:rPr lang="en" sz="1300" b="1">
                <a:solidFill>
                  <a:srgbClr val="000000"/>
                </a:solidFill>
                <a:latin typeface="Open Sans"/>
                <a:ea typeface="Open Sans"/>
                <a:cs typeface="Open Sans"/>
                <a:sym typeface="Open Sans"/>
              </a:rPr>
              <a:t>adults</a:t>
            </a:r>
            <a:r>
              <a:rPr lang="en" sz="1300">
                <a:solidFill>
                  <a:srgbClr val="000000"/>
                </a:solidFill>
                <a:latin typeface="Open Sans"/>
                <a:ea typeface="Open Sans"/>
                <a:cs typeface="Open Sans"/>
                <a:sym typeface="Open Sans"/>
              </a:rPr>
              <a:t> (20-80 subjects)</a:t>
            </a:r>
            <a:endParaRPr sz="1300">
              <a:solidFill>
                <a:srgbClr val="000000"/>
              </a:solidFill>
              <a:latin typeface="Open Sans"/>
              <a:ea typeface="Open Sans"/>
              <a:cs typeface="Open Sans"/>
              <a:sym typeface="Open Sans"/>
            </a:endParaRPr>
          </a:p>
          <a:p>
            <a:pPr marL="457200" lvl="0" indent="-311150" algn="l" rtl="0">
              <a:lnSpc>
                <a:spcPct val="115000"/>
              </a:lnSpc>
              <a:spcBef>
                <a:spcPts val="1000"/>
              </a:spcBef>
              <a:spcAft>
                <a:spcPts val="0"/>
              </a:spcAft>
              <a:buClr>
                <a:srgbClr val="000000"/>
              </a:buClr>
              <a:buSzPts val="1300"/>
              <a:buFont typeface="Open Sans"/>
              <a:buChar char="●"/>
            </a:pPr>
            <a:r>
              <a:rPr lang="en" sz="1300">
                <a:solidFill>
                  <a:srgbClr val="000000"/>
                </a:solidFill>
                <a:latin typeface="Open Sans"/>
                <a:ea typeface="Open Sans"/>
                <a:cs typeface="Open Sans"/>
                <a:sym typeface="Open Sans"/>
              </a:rPr>
              <a:t>Non-blinded</a:t>
            </a:r>
            <a:endParaRPr sz="1300">
              <a:solidFill>
                <a:srgbClr val="000000"/>
              </a:solidFill>
              <a:latin typeface="Open Sans"/>
              <a:ea typeface="Open Sans"/>
              <a:cs typeface="Open Sans"/>
              <a:sym typeface="Open Sans"/>
            </a:endParaRPr>
          </a:p>
          <a:p>
            <a:pPr marL="457200" lvl="0" indent="-311150" algn="l" rtl="0">
              <a:lnSpc>
                <a:spcPct val="115000"/>
              </a:lnSpc>
              <a:spcBef>
                <a:spcPts val="1000"/>
              </a:spcBef>
              <a:spcAft>
                <a:spcPts val="1000"/>
              </a:spcAft>
              <a:buClr>
                <a:srgbClr val="000000"/>
              </a:buClr>
              <a:buSzPts val="1300"/>
              <a:buFont typeface="Open Sans"/>
              <a:buChar char="●"/>
            </a:pPr>
            <a:r>
              <a:rPr lang="en" sz="1300" b="1" i="1">
                <a:solidFill>
                  <a:srgbClr val="000000"/>
                </a:solidFill>
                <a:latin typeface="Open Sans"/>
                <a:ea typeface="Open Sans"/>
                <a:cs typeface="Open Sans"/>
                <a:sym typeface="Open Sans"/>
              </a:rPr>
              <a:t>Goal</a:t>
            </a:r>
            <a:r>
              <a:rPr lang="en" sz="1300">
                <a:solidFill>
                  <a:srgbClr val="000000"/>
                </a:solidFill>
                <a:latin typeface="Open Sans"/>
                <a:ea typeface="Open Sans"/>
                <a:cs typeface="Open Sans"/>
                <a:sym typeface="Open Sans"/>
              </a:rPr>
              <a:t>: Assess the safety and determine the type and extent of immune response </a:t>
            </a:r>
            <a:endParaRPr sz="1300">
              <a:solidFill>
                <a:srgbClr val="000000"/>
              </a:solidFill>
              <a:latin typeface="Open Sans"/>
              <a:ea typeface="Open Sans"/>
              <a:cs typeface="Open Sans"/>
              <a:sym typeface="Open Sans"/>
            </a:endParaRPr>
          </a:p>
        </p:txBody>
      </p:sp>
      <p:sp>
        <p:nvSpPr>
          <p:cNvPr id="168" name="Google Shape;168;p19"/>
          <p:cNvSpPr txBox="1"/>
          <p:nvPr/>
        </p:nvSpPr>
        <p:spPr>
          <a:xfrm>
            <a:off x="3120900" y="1963625"/>
            <a:ext cx="2673600" cy="2261100"/>
          </a:xfrm>
          <a:prstGeom prst="rect">
            <a:avLst/>
          </a:prstGeom>
          <a:noFill/>
          <a:ln>
            <a:noFill/>
          </a:ln>
        </p:spPr>
        <p:txBody>
          <a:bodyPr spcFirstLastPara="1" wrap="square" lIns="91425" tIns="91425" rIns="91425" bIns="91425" anchor="t" anchorCtr="0">
            <a:noAutofit/>
          </a:bodyPr>
          <a:lstStyle/>
          <a:p>
            <a:pPr marL="457200" lvl="0" indent="-311150" algn="l" rtl="0">
              <a:lnSpc>
                <a:spcPct val="115000"/>
              </a:lnSpc>
              <a:spcBef>
                <a:spcPts val="0"/>
              </a:spcBef>
              <a:spcAft>
                <a:spcPts val="0"/>
              </a:spcAft>
              <a:buClr>
                <a:srgbClr val="000000"/>
              </a:buClr>
              <a:buSzPts val="1300"/>
              <a:buFont typeface="Open Sans"/>
              <a:buChar char="●"/>
            </a:pPr>
            <a:r>
              <a:rPr lang="en" sz="1300">
                <a:solidFill>
                  <a:srgbClr val="000000"/>
                </a:solidFill>
                <a:latin typeface="Open Sans"/>
                <a:ea typeface="Open Sans"/>
                <a:cs typeface="Open Sans"/>
                <a:sym typeface="Open Sans"/>
              </a:rPr>
              <a:t>Larger group of subjects  (several hundred)</a:t>
            </a:r>
            <a:endParaRPr sz="1300">
              <a:solidFill>
                <a:srgbClr val="000000"/>
              </a:solidFill>
              <a:latin typeface="Open Sans"/>
              <a:ea typeface="Open Sans"/>
              <a:cs typeface="Open Sans"/>
              <a:sym typeface="Open Sans"/>
            </a:endParaRPr>
          </a:p>
          <a:p>
            <a:pPr marL="457200" lvl="0" indent="-311150" algn="l" rtl="0">
              <a:lnSpc>
                <a:spcPct val="115000"/>
              </a:lnSpc>
              <a:spcBef>
                <a:spcPts val="1000"/>
              </a:spcBef>
              <a:spcAft>
                <a:spcPts val="0"/>
              </a:spcAft>
              <a:buClr>
                <a:srgbClr val="000000"/>
              </a:buClr>
              <a:buSzPts val="1300"/>
              <a:buFont typeface="Open Sans"/>
              <a:buChar char="●"/>
            </a:pPr>
            <a:r>
              <a:rPr lang="en" sz="1300">
                <a:solidFill>
                  <a:srgbClr val="000000"/>
                </a:solidFill>
                <a:latin typeface="Open Sans"/>
                <a:ea typeface="Open Sans"/>
                <a:cs typeface="Open Sans"/>
                <a:sym typeface="Open Sans"/>
              </a:rPr>
              <a:t>Randomized and well controlled</a:t>
            </a:r>
            <a:endParaRPr sz="1300">
              <a:solidFill>
                <a:srgbClr val="000000"/>
              </a:solidFill>
              <a:latin typeface="Open Sans"/>
              <a:ea typeface="Open Sans"/>
              <a:cs typeface="Open Sans"/>
              <a:sym typeface="Open Sans"/>
            </a:endParaRPr>
          </a:p>
          <a:p>
            <a:pPr marL="457200" lvl="0" indent="-311150" algn="l" rtl="0">
              <a:lnSpc>
                <a:spcPct val="115000"/>
              </a:lnSpc>
              <a:spcBef>
                <a:spcPts val="1000"/>
              </a:spcBef>
              <a:spcAft>
                <a:spcPts val="1000"/>
              </a:spcAft>
              <a:buClr>
                <a:srgbClr val="000000"/>
              </a:buClr>
              <a:buSzPts val="1300"/>
              <a:buFont typeface="Open Sans"/>
              <a:buChar char="●"/>
            </a:pPr>
            <a:r>
              <a:rPr lang="en" sz="1300" b="1" i="1">
                <a:solidFill>
                  <a:srgbClr val="000000"/>
                </a:solidFill>
                <a:latin typeface="Open Sans"/>
                <a:ea typeface="Open Sans"/>
                <a:cs typeface="Open Sans"/>
                <a:sym typeface="Open Sans"/>
              </a:rPr>
              <a:t>Goal</a:t>
            </a:r>
            <a:r>
              <a:rPr lang="en" sz="1300">
                <a:solidFill>
                  <a:srgbClr val="000000"/>
                </a:solidFill>
                <a:latin typeface="Open Sans"/>
                <a:ea typeface="Open Sans"/>
                <a:cs typeface="Open Sans"/>
                <a:sym typeface="Open Sans"/>
              </a:rPr>
              <a:t>: Study the vaccine’s safety, immunogenicity, proposed doses, schedule of immunizations, and method of delivery.</a:t>
            </a:r>
            <a:endParaRPr sz="1300">
              <a:solidFill>
                <a:srgbClr val="000000"/>
              </a:solidFill>
              <a:latin typeface="Open Sans"/>
              <a:ea typeface="Open Sans"/>
              <a:cs typeface="Open Sans"/>
              <a:sym typeface="Open Sans"/>
            </a:endParaRPr>
          </a:p>
        </p:txBody>
      </p:sp>
      <p:sp>
        <p:nvSpPr>
          <p:cNvPr id="169" name="Google Shape;169;p19"/>
          <p:cNvSpPr txBox="1"/>
          <p:nvPr/>
        </p:nvSpPr>
        <p:spPr>
          <a:xfrm>
            <a:off x="5794400" y="1963625"/>
            <a:ext cx="3240900" cy="2261100"/>
          </a:xfrm>
          <a:prstGeom prst="rect">
            <a:avLst/>
          </a:prstGeom>
          <a:noFill/>
          <a:ln>
            <a:noFill/>
          </a:ln>
        </p:spPr>
        <p:txBody>
          <a:bodyPr spcFirstLastPara="1" wrap="square" lIns="91425" tIns="91425" rIns="91425" bIns="91425" anchor="t" anchorCtr="0">
            <a:noAutofit/>
          </a:bodyPr>
          <a:lstStyle/>
          <a:p>
            <a:pPr marL="457200" lvl="0" indent="-311150" algn="l" rtl="0">
              <a:lnSpc>
                <a:spcPct val="115000"/>
              </a:lnSpc>
              <a:spcBef>
                <a:spcPts val="0"/>
              </a:spcBef>
              <a:spcAft>
                <a:spcPts val="0"/>
              </a:spcAft>
              <a:buClr>
                <a:srgbClr val="000000"/>
              </a:buClr>
              <a:buSzPts val="1300"/>
              <a:buFont typeface="Open Sans"/>
              <a:buChar char="●"/>
            </a:pPr>
            <a:r>
              <a:rPr lang="en" sz="1300">
                <a:solidFill>
                  <a:srgbClr val="000000"/>
                </a:solidFill>
                <a:latin typeface="Open Sans"/>
                <a:ea typeface="Open Sans"/>
                <a:cs typeface="Open Sans"/>
                <a:sym typeface="Open Sans"/>
              </a:rPr>
              <a:t>Thousands to tens of thousands of subjects</a:t>
            </a:r>
            <a:endParaRPr sz="1300">
              <a:solidFill>
                <a:srgbClr val="000000"/>
              </a:solidFill>
              <a:latin typeface="Open Sans"/>
              <a:ea typeface="Open Sans"/>
              <a:cs typeface="Open Sans"/>
              <a:sym typeface="Open Sans"/>
            </a:endParaRPr>
          </a:p>
          <a:p>
            <a:pPr marL="457200" lvl="0" indent="-311150" algn="l" rtl="0">
              <a:lnSpc>
                <a:spcPct val="115000"/>
              </a:lnSpc>
              <a:spcBef>
                <a:spcPts val="1000"/>
              </a:spcBef>
              <a:spcAft>
                <a:spcPts val="0"/>
              </a:spcAft>
              <a:buClr>
                <a:srgbClr val="000000"/>
              </a:buClr>
              <a:buSzPts val="1300"/>
              <a:buFont typeface="Open Sans"/>
              <a:buChar char="●"/>
            </a:pPr>
            <a:r>
              <a:rPr lang="en" sz="1300">
                <a:solidFill>
                  <a:srgbClr val="000000"/>
                </a:solidFill>
                <a:latin typeface="Open Sans"/>
                <a:ea typeface="Open Sans"/>
                <a:cs typeface="Open Sans"/>
                <a:sym typeface="Open Sans"/>
              </a:rPr>
              <a:t>Randomized and double blind</a:t>
            </a:r>
            <a:endParaRPr sz="1300">
              <a:solidFill>
                <a:srgbClr val="000000"/>
              </a:solidFill>
              <a:latin typeface="Open Sans"/>
              <a:ea typeface="Open Sans"/>
              <a:cs typeface="Open Sans"/>
              <a:sym typeface="Open Sans"/>
            </a:endParaRPr>
          </a:p>
          <a:p>
            <a:pPr marL="457200" lvl="0" indent="-311150" algn="l" rtl="0">
              <a:lnSpc>
                <a:spcPct val="115000"/>
              </a:lnSpc>
              <a:spcBef>
                <a:spcPts val="1000"/>
              </a:spcBef>
              <a:spcAft>
                <a:spcPts val="0"/>
              </a:spcAft>
              <a:buClr>
                <a:srgbClr val="000000"/>
              </a:buClr>
              <a:buSzPts val="1300"/>
              <a:buFont typeface="Open Sans"/>
              <a:buChar char="●"/>
            </a:pPr>
            <a:r>
              <a:rPr lang="en" sz="1300">
                <a:solidFill>
                  <a:srgbClr val="000000"/>
                </a:solidFill>
                <a:latin typeface="Open Sans"/>
                <a:ea typeface="Open Sans"/>
                <a:cs typeface="Open Sans"/>
                <a:sym typeface="Open Sans"/>
              </a:rPr>
              <a:t>Followed by a Biologics License Application to the FDA</a:t>
            </a:r>
            <a:endParaRPr sz="1300">
              <a:solidFill>
                <a:srgbClr val="000000"/>
              </a:solidFill>
              <a:latin typeface="Open Sans"/>
              <a:ea typeface="Open Sans"/>
              <a:cs typeface="Open Sans"/>
              <a:sym typeface="Open Sans"/>
            </a:endParaRPr>
          </a:p>
          <a:p>
            <a:pPr marL="457200" lvl="0" indent="-311150" algn="l" rtl="0">
              <a:lnSpc>
                <a:spcPct val="115000"/>
              </a:lnSpc>
              <a:spcBef>
                <a:spcPts val="1000"/>
              </a:spcBef>
              <a:spcAft>
                <a:spcPts val="1000"/>
              </a:spcAft>
              <a:buClr>
                <a:srgbClr val="000000"/>
              </a:buClr>
              <a:buSzPts val="1300"/>
              <a:buFont typeface="Open Sans"/>
              <a:buChar char="●"/>
            </a:pPr>
            <a:r>
              <a:rPr lang="en" sz="1300" b="1" i="1">
                <a:solidFill>
                  <a:srgbClr val="000000"/>
                </a:solidFill>
                <a:latin typeface="Open Sans"/>
                <a:ea typeface="Open Sans"/>
                <a:cs typeface="Open Sans"/>
                <a:sym typeface="Open Sans"/>
              </a:rPr>
              <a:t>Goal:</a:t>
            </a:r>
            <a:r>
              <a:rPr lang="en" sz="1300">
                <a:solidFill>
                  <a:srgbClr val="000000"/>
                </a:solidFill>
                <a:latin typeface="Open Sans"/>
                <a:ea typeface="Open Sans"/>
                <a:cs typeface="Open Sans"/>
                <a:sym typeface="Open Sans"/>
              </a:rPr>
              <a:t> Assess vaccine safety in a large group of people, vaccine efficacy</a:t>
            </a:r>
            <a:endParaRPr sz="1300">
              <a:solidFill>
                <a:srgbClr val="000000"/>
              </a:solidFill>
              <a:latin typeface="Open Sans"/>
              <a:ea typeface="Open Sans"/>
              <a:cs typeface="Open Sans"/>
              <a:sym typeface="Open Sans"/>
            </a:endParaRPr>
          </a:p>
        </p:txBody>
      </p:sp>
      <p:sp>
        <p:nvSpPr>
          <p:cNvPr id="170" name="Google Shape;170;p19"/>
          <p:cNvSpPr txBox="1"/>
          <p:nvPr/>
        </p:nvSpPr>
        <p:spPr>
          <a:xfrm>
            <a:off x="658975" y="1228575"/>
            <a:ext cx="2208000" cy="382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 sz="1700" b="1" i="0" u="none" strike="noStrike" cap="none">
                <a:solidFill>
                  <a:srgbClr val="000000"/>
                </a:solidFill>
                <a:latin typeface="Open Sans"/>
                <a:ea typeface="Open Sans"/>
                <a:cs typeface="Open Sans"/>
                <a:sym typeface="Open Sans"/>
              </a:rPr>
              <a:t>Phase I </a:t>
            </a:r>
            <a:endParaRPr sz="1700" b="1" i="0" u="none" strike="noStrike" cap="none">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700"/>
              <a:buFont typeface="Arial"/>
              <a:buNone/>
            </a:pPr>
            <a:r>
              <a:rPr lang="en" sz="1700" i="0" u="none" strike="noStrike" cap="none">
                <a:solidFill>
                  <a:srgbClr val="000000"/>
                </a:solidFill>
                <a:latin typeface="Open Sans"/>
                <a:ea typeface="Open Sans"/>
                <a:cs typeface="Open Sans"/>
                <a:sym typeface="Open Sans"/>
              </a:rPr>
              <a:t>(several months)</a:t>
            </a:r>
            <a:endParaRPr sz="1700" i="0" u="none" strike="noStrike" cap="none">
              <a:solidFill>
                <a:srgbClr val="000000"/>
              </a:solidFill>
              <a:latin typeface="Open Sans"/>
              <a:ea typeface="Open Sans"/>
              <a:cs typeface="Open Sans"/>
              <a:sym typeface="Open Sans"/>
            </a:endParaRPr>
          </a:p>
        </p:txBody>
      </p:sp>
      <p:sp>
        <p:nvSpPr>
          <p:cNvPr id="171" name="Google Shape;171;p19"/>
          <p:cNvSpPr txBox="1"/>
          <p:nvPr/>
        </p:nvSpPr>
        <p:spPr>
          <a:xfrm>
            <a:off x="6025925" y="1228575"/>
            <a:ext cx="2091900" cy="382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 sz="1700" b="1" i="0" u="none" strike="noStrike" cap="none">
                <a:solidFill>
                  <a:srgbClr val="000000"/>
                </a:solidFill>
                <a:latin typeface="Open Sans"/>
                <a:ea typeface="Open Sans"/>
                <a:cs typeface="Open Sans"/>
                <a:sym typeface="Open Sans"/>
              </a:rPr>
              <a:t>Phase III </a:t>
            </a:r>
            <a:endParaRPr sz="1700" b="1" i="0" u="none" strike="noStrike" cap="none">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700"/>
              <a:buFont typeface="Arial"/>
              <a:buNone/>
            </a:pPr>
            <a:r>
              <a:rPr lang="en" sz="1700" i="0" u="none" strike="noStrike" cap="none">
                <a:solidFill>
                  <a:srgbClr val="000000"/>
                </a:solidFill>
                <a:latin typeface="Open Sans"/>
                <a:ea typeface="Open Sans"/>
                <a:cs typeface="Open Sans"/>
                <a:sym typeface="Open Sans"/>
              </a:rPr>
              <a:t>(1-3 years)</a:t>
            </a:r>
            <a:endParaRPr sz="1700" i="0" u="none" strike="noStrike" cap="none">
              <a:solidFill>
                <a:srgbClr val="000000"/>
              </a:solidFill>
              <a:latin typeface="Open Sans"/>
              <a:ea typeface="Open Sans"/>
              <a:cs typeface="Open Sans"/>
              <a:sym typeface="Open Sans"/>
            </a:endParaRPr>
          </a:p>
        </p:txBody>
      </p:sp>
      <p:sp>
        <p:nvSpPr>
          <p:cNvPr id="172" name="Google Shape;172;p19"/>
          <p:cNvSpPr txBox="1"/>
          <p:nvPr/>
        </p:nvSpPr>
        <p:spPr>
          <a:xfrm>
            <a:off x="3337900" y="1228575"/>
            <a:ext cx="2208000" cy="382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 sz="1700" b="1" i="0" u="none" strike="noStrike" cap="none">
                <a:solidFill>
                  <a:srgbClr val="000000"/>
                </a:solidFill>
                <a:latin typeface="Open Sans"/>
                <a:ea typeface="Open Sans"/>
                <a:cs typeface="Open Sans"/>
                <a:sym typeface="Open Sans"/>
              </a:rPr>
              <a:t>Phase II </a:t>
            </a:r>
            <a:endParaRPr sz="1700" b="1" i="0" u="none" strike="noStrike" cap="none">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700"/>
              <a:buFont typeface="Arial"/>
              <a:buNone/>
            </a:pPr>
            <a:r>
              <a:rPr lang="en" sz="1700" i="0" u="none" strike="noStrike" cap="none">
                <a:solidFill>
                  <a:srgbClr val="000000"/>
                </a:solidFill>
                <a:latin typeface="Open Sans"/>
                <a:ea typeface="Open Sans"/>
                <a:cs typeface="Open Sans"/>
                <a:sym typeface="Open Sans"/>
              </a:rPr>
              <a:t>(up to 2 years)</a:t>
            </a:r>
            <a:endParaRPr sz="1700" i="0" u="none" strike="noStrike" cap="none">
              <a:solidFill>
                <a:srgbClr val="000000"/>
              </a:solidFill>
              <a:latin typeface="Open Sans"/>
              <a:ea typeface="Open Sans"/>
              <a:cs typeface="Open Sans"/>
              <a:sym typeface="Open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0"/>
          <p:cNvSpPr txBox="1"/>
          <p:nvPr/>
        </p:nvSpPr>
        <p:spPr>
          <a:xfrm>
            <a:off x="490050" y="1938425"/>
            <a:ext cx="3440400" cy="22302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rgbClr val="000000"/>
              </a:buClr>
              <a:buSzPts val="1400"/>
              <a:buFont typeface="Open Sans"/>
              <a:buChar char="●"/>
            </a:pPr>
            <a:r>
              <a:rPr lang="en">
                <a:solidFill>
                  <a:srgbClr val="000000"/>
                </a:solidFill>
                <a:latin typeface="Open Sans"/>
                <a:ea typeface="Open Sans"/>
                <a:cs typeface="Open Sans"/>
                <a:sym typeface="Open Sans"/>
              </a:rPr>
              <a:t>Includes a Biologics License Application (BLA) and Product License Application (PLA)</a:t>
            </a:r>
            <a:endParaRPr>
              <a:solidFill>
                <a:srgbClr val="000000"/>
              </a:solidFill>
              <a:latin typeface="Open Sans"/>
              <a:ea typeface="Open Sans"/>
              <a:cs typeface="Open Sans"/>
              <a:sym typeface="Open Sans"/>
            </a:endParaRPr>
          </a:p>
          <a:p>
            <a:pPr marL="457200" lvl="0" indent="-317500" algn="l" rtl="0">
              <a:lnSpc>
                <a:spcPct val="115000"/>
              </a:lnSpc>
              <a:spcBef>
                <a:spcPts val="1000"/>
              </a:spcBef>
              <a:spcAft>
                <a:spcPts val="0"/>
              </a:spcAft>
              <a:buClr>
                <a:srgbClr val="000000"/>
              </a:buClr>
              <a:buSzPts val="1400"/>
              <a:buFont typeface="Open Sans"/>
              <a:buChar char="●"/>
            </a:pPr>
            <a:r>
              <a:rPr lang="en">
                <a:solidFill>
                  <a:srgbClr val="000000"/>
                </a:solidFill>
                <a:latin typeface="Open Sans"/>
                <a:ea typeface="Open Sans"/>
                <a:cs typeface="Open Sans"/>
                <a:sym typeface="Open Sans"/>
              </a:rPr>
              <a:t>Presentation of clinical trial findings </a:t>
            </a:r>
            <a:endParaRPr>
              <a:solidFill>
                <a:srgbClr val="000000"/>
              </a:solidFill>
              <a:latin typeface="Open Sans"/>
              <a:ea typeface="Open Sans"/>
              <a:cs typeface="Open Sans"/>
              <a:sym typeface="Open Sans"/>
            </a:endParaRPr>
          </a:p>
          <a:p>
            <a:pPr marL="457200" lvl="0" indent="-317500" algn="l" rtl="0">
              <a:lnSpc>
                <a:spcPct val="115000"/>
              </a:lnSpc>
              <a:spcBef>
                <a:spcPts val="1000"/>
              </a:spcBef>
              <a:spcAft>
                <a:spcPts val="1000"/>
              </a:spcAft>
              <a:buClr>
                <a:srgbClr val="000000"/>
              </a:buClr>
              <a:buSzPts val="1400"/>
              <a:buFont typeface="Open Sans"/>
              <a:buChar char="●"/>
            </a:pPr>
            <a:r>
              <a:rPr lang="en">
                <a:solidFill>
                  <a:srgbClr val="000000"/>
                </a:solidFill>
                <a:latin typeface="Open Sans"/>
                <a:ea typeface="Open Sans"/>
                <a:cs typeface="Open Sans"/>
                <a:sym typeface="Open Sans"/>
              </a:rPr>
              <a:t>Presentation to a non-expert audience</a:t>
            </a:r>
            <a:endParaRPr>
              <a:solidFill>
                <a:srgbClr val="000000"/>
              </a:solidFill>
              <a:latin typeface="Open Sans"/>
              <a:ea typeface="Open Sans"/>
              <a:cs typeface="Open Sans"/>
              <a:sym typeface="Open Sans"/>
            </a:endParaRPr>
          </a:p>
        </p:txBody>
      </p:sp>
      <p:sp>
        <p:nvSpPr>
          <p:cNvPr id="178" name="Google Shape;178;p20"/>
          <p:cNvSpPr txBox="1"/>
          <p:nvPr/>
        </p:nvSpPr>
        <p:spPr>
          <a:xfrm>
            <a:off x="584850" y="604600"/>
            <a:ext cx="3250800" cy="117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 sz="2400" b="1" i="0" u="none" strike="noStrike" cap="none">
                <a:solidFill>
                  <a:srgbClr val="000000"/>
                </a:solidFill>
                <a:latin typeface="Open Sans"/>
                <a:ea typeface="Open Sans"/>
                <a:cs typeface="Open Sans"/>
                <a:sym typeface="Open Sans"/>
              </a:rPr>
              <a:t>Regulatory</a:t>
            </a:r>
            <a:r>
              <a:rPr lang="en" sz="2400" b="1">
                <a:latin typeface="Open Sans"/>
                <a:ea typeface="Open Sans"/>
                <a:cs typeface="Open Sans"/>
                <a:sym typeface="Open Sans"/>
              </a:rPr>
              <a:t> </a:t>
            </a:r>
            <a:r>
              <a:rPr lang="en" sz="2400" b="1" i="0" u="none" strike="noStrike" cap="none">
                <a:solidFill>
                  <a:srgbClr val="000000"/>
                </a:solidFill>
                <a:latin typeface="Open Sans"/>
                <a:ea typeface="Open Sans"/>
                <a:cs typeface="Open Sans"/>
                <a:sym typeface="Open Sans"/>
              </a:rPr>
              <a:t>Review and Approval </a:t>
            </a:r>
            <a:endParaRPr sz="2400" b="1" i="0" u="none" strike="noStrike" cap="none">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2200"/>
              <a:buFont typeface="Arial"/>
              <a:buNone/>
            </a:pPr>
            <a:r>
              <a:rPr lang="en" sz="2400" i="0" u="none" strike="noStrike" cap="none">
                <a:solidFill>
                  <a:srgbClr val="000000"/>
                </a:solidFill>
                <a:latin typeface="Open Sans"/>
                <a:ea typeface="Open Sans"/>
                <a:cs typeface="Open Sans"/>
                <a:sym typeface="Open Sans"/>
              </a:rPr>
              <a:t>(up to 3 years)</a:t>
            </a:r>
            <a:endParaRPr sz="2400" i="0" u="none" strike="noStrike" cap="none">
              <a:solidFill>
                <a:srgbClr val="000000"/>
              </a:solidFill>
              <a:latin typeface="Open Sans"/>
              <a:ea typeface="Open Sans"/>
              <a:cs typeface="Open Sans"/>
              <a:sym typeface="Open Sans"/>
            </a:endParaRPr>
          </a:p>
        </p:txBody>
      </p:sp>
      <p:pic>
        <p:nvPicPr>
          <p:cNvPr id="179" name="Google Shape;179;p20"/>
          <p:cNvPicPr preferRelativeResize="0"/>
          <p:nvPr/>
        </p:nvPicPr>
        <p:blipFill>
          <a:blip r:embed="rId3">
            <a:alphaModFix/>
          </a:blip>
          <a:stretch>
            <a:fillRect/>
          </a:stretch>
        </p:blipFill>
        <p:spPr>
          <a:xfrm>
            <a:off x="4116826" y="662030"/>
            <a:ext cx="3390625" cy="350659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1"/>
          <p:cNvSpPr txBox="1"/>
          <p:nvPr/>
        </p:nvSpPr>
        <p:spPr>
          <a:xfrm>
            <a:off x="294025" y="1580175"/>
            <a:ext cx="2845200" cy="22302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rgbClr val="000000"/>
              </a:buClr>
              <a:buSzPts val="1400"/>
              <a:buFont typeface="Open Sans"/>
              <a:buChar char="●"/>
            </a:pPr>
            <a:r>
              <a:rPr lang="en">
                <a:solidFill>
                  <a:srgbClr val="000000"/>
                </a:solidFill>
                <a:latin typeface="Open Sans"/>
                <a:ea typeface="Open Sans"/>
                <a:cs typeface="Open Sans"/>
                <a:sym typeface="Open Sans"/>
              </a:rPr>
              <a:t>Proposed manufacturing facility undergoes a pre-approval inspection </a:t>
            </a:r>
            <a:endParaRPr>
              <a:solidFill>
                <a:srgbClr val="000000"/>
              </a:solidFill>
              <a:latin typeface="Open Sans"/>
              <a:ea typeface="Open Sans"/>
              <a:cs typeface="Open Sans"/>
              <a:sym typeface="Open Sans"/>
            </a:endParaRPr>
          </a:p>
          <a:p>
            <a:pPr marL="457200" lvl="0" indent="-317500" algn="l" rtl="0">
              <a:lnSpc>
                <a:spcPct val="115000"/>
              </a:lnSpc>
              <a:spcBef>
                <a:spcPts val="1000"/>
              </a:spcBef>
              <a:spcAft>
                <a:spcPts val="1000"/>
              </a:spcAft>
              <a:buClr>
                <a:srgbClr val="000000"/>
              </a:buClr>
              <a:buSzPts val="1400"/>
              <a:buFont typeface="Open Sans"/>
              <a:buChar char="●"/>
            </a:pPr>
            <a:r>
              <a:rPr lang="en">
                <a:solidFill>
                  <a:srgbClr val="000000"/>
                </a:solidFill>
                <a:latin typeface="Open Sans"/>
                <a:ea typeface="Open Sans"/>
                <a:cs typeface="Open Sans"/>
                <a:sym typeface="Open Sans"/>
              </a:rPr>
              <a:t>Upon approval the company begins production of the actual vaccine</a:t>
            </a:r>
            <a:endParaRPr>
              <a:solidFill>
                <a:srgbClr val="000000"/>
              </a:solidFill>
              <a:latin typeface="Open Sans"/>
              <a:ea typeface="Open Sans"/>
              <a:cs typeface="Open Sans"/>
              <a:sym typeface="Open Sans"/>
            </a:endParaRPr>
          </a:p>
        </p:txBody>
      </p:sp>
      <p:sp>
        <p:nvSpPr>
          <p:cNvPr id="185" name="Google Shape;185;p21"/>
          <p:cNvSpPr txBox="1"/>
          <p:nvPr/>
        </p:nvSpPr>
        <p:spPr>
          <a:xfrm>
            <a:off x="513225" y="1035975"/>
            <a:ext cx="2497800" cy="459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 sz="2400" b="1" i="0" u="none" strike="noStrike" cap="none">
                <a:solidFill>
                  <a:srgbClr val="000000"/>
                </a:solidFill>
                <a:latin typeface="Open Sans"/>
                <a:ea typeface="Open Sans"/>
                <a:cs typeface="Open Sans"/>
                <a:sym typeface="Open Sans"/>
              </a:rPr>
              <a:t>Manufacturing</a:t>
            </a:r>
            <a:endParaRPr sz="2400" b="1" i="0" u="none" strike="noStrike" cap="none">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2200"/>
              <a:buFont typeface="Arial"/>
              <a:buNone/>
            </a:pPr>
            <a:endParaRPr sz="2400" i="0" u="none" strike="noStrike" cap="none">
              <a:solidFill>
                <a:srgbClr val="000000"/>
              </a:solidFill>
              <a:latin typeface="Open Sans"/>
              <a:ea typeface="Open Sans"/>
              <a:cs typeface="Open Sans"/>
              <a:sym typeface="Open Sans"/>
            </a:endParaRPr>
          </a:p>
        </p:txBody>
      </p:sp>
      <p:pic>
        <p:nvPicPr>
          <p:cNvPr id="186" name="Google Shape;186;p21"/>
          <p:cNvPicPr preferRelativeResize="0"/>
          <p:nvPr/>
        </p:nvPicPr>
        <p:blipFill>
          <a:blip r:embed="rId3">
            <a:alphaModFix/>
          </a:blip>
          <a:stretch>
            <a:fillRect/>
          </a:stretch>
        </p:blipFill>
        <p:spPr>
          <a:xfrm>
            <a:off x="3459875" y="914701"/>
            <a:ext cx="4814826" cy="325635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22"/>
          <p:cNvSpPr txBox="1"/>
          <p:nvPr/>
        </p:nvSpPr>
        <p:spPr>
          <a:xfrm>
            <a:off x="564000" y="1644000"/>
            <a:ext cx="4084200" cy="22302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rgbClr val="000000"/>
              </a:buClr>
              <a:buSzPts val="1400"/>
              <a:buFont typeface="Open Sans"/>
              <a:buChar char="●"/>
            </a:pPr>
            <a:r>
              <a:rPr lang="en">
                <a:solidFill>
                  <a:srgbClr val="000000"/>
                </a:solidFill>
                <a:latin typeface="Open Sans"/>
                <a:ea typeface="Open Sans"/>
                <a:cs typeface="Open Sans"/>
                <a:sym typeface="Open Sans"/>
              </a:rPr>
              <a:t>Check the consistency in the production of vaccine </a:t>
            </a:r>
            <a:endParaRPr>
              <a:solidFill>
                <a:srgbClr val="000000"/>
              </a:solidFill>
              <a:latin typeface="Open Sans"/>
              <a:ea typeface="Open Sans"/>
              <a:cs typeface="Open Sans"/>
              <a:sym typeface="Open Sans"/>
            </a:endParaRPr>
          </a:p>
          <a:p>
            <a:pPr marL="457200" lvl="0" indent="-317500" algn="l" rtl="0">
              <a:lnSpc>
                <a:spcPct val="115000"/>
              </a:lnSpc>
              <a:spcBef>
                <a:spcPts val="1000"/>
              </a:spcBef>
              <a:spcAft>
                <a:spcPts val="0"/>
              </a:spcAft>
              <a:buClr>
                <a:srgbClr val="000000"/>
              </a:buClr>
              <a:buSzPts val="1400"/>
              <a:buFont typeface="Open Sans"/>
              <a:buChar char="●"/>
            </a:pPr>
            <a:r>
              <a:rPr lang="en">
                <a:solidFill>
                  <a:srgbClr val="000000"/>
                </a:solidFill>
                <a:latin typeface="Open Sans"/>
                <a:ea typeface="Open Sans"/>
                <a:cs typeface="Open Sans"/>
                <a:sym typeface="Open Sans"/>
              </a:rPr>
              <a:t>Each batch of the product is of the same quality and specifications of the batch that has been tested </a:t>
            </a:r>
            <a:endParaRPr>
              <a:solidFill>
                <a:srgbClr val="000000"/>
              </a:solidFill>
              <a:latin typeface="Open Sans"/>
              <a:ea typeface="Open Sans"/>
              <a:cs typeface="Open Sans"/>
              <a:sym typeface="Open Sans"/>
            </a:endParaRPr>
          </a:p>
          <a:p>
            <a:pPr marL="457200" lvl="0" indent="-317500" algn="l" rtl="0">
              <a:lnSpc>
                <a:spcPct val="115000"/>
              </a:lnSpc>
              <a:spcBef>
                <a:spcPts val="1000"/>
              </a:spcBef>
              <a:spcAft>
                <a:spcPts val="1000"/>
              </a:spcAft>
              <a:buClr>
                <a:srgbClr val="000000"/>
              </a:buClr>
              <a:buSzPts val="1400"/>
              <a:buFont typeface="Open Sans"/>
              <a:buChar char="●"/>
            </a:pPr>
            <a:r>
              <a:rPr lang="en">
                <a:solidFill>
                  <a:srgbClr val="000000"/>
                </a:solidFill>
                <a:latin typeface="Open Sans"/>
                <a:ea typeface="Open Sans"/>
                <a:cs typeface="Open Sans"/>
                <a:sym typeface="Open Sans"/>
              </a:rPr>
              <a:t>Each batch is shown to be safe and efficacious in research</a:t>
            </a:r>
            <a:endParaRPr>
              <a:solidFill>
                <a:srgbClr val="000000"/>
              </a:solidFill>
              <a:latin typeface="Open Sans"/>
              <a:ea typeface="Open Sans"/>
              <a:cs typeface="Open Sans"/>
              <a:sym typeface="Open Sans"/>
            </a:endParaRPr>
          </a:p>
        </p:txBody>
      </p:sp>
      <p:sp>
        <p:nvSpPr>
          <p:cNvPr id="192" name="Google Shape;192;p22"/>
          <p:cNvSpPr txBox="1"/>
          <p:nvPr/>
        </p:nvSpPr>
        <p:spPr>
          <a:xfrm>
            <a:off x="564000" y="1023600"/>
            <a:ext cx="2647200" cy="459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 sz="2400" b="1" i="0" u="none" strike="noStrike" cap="none">
                <a:solidFill>
                  <a:srgbClr val="000000"/>
                </a:solidFill>
                <a:latin typeface="Open Sans"/>
                <a:ea typeface="Open Sans"/>
                <a:cs typeface="Open Sans"/>
                <a:sym typeface="Open Sans"/>
              </a:rPr>
              <a:t>Quality Control</a:t>
            </a:r>
            <a:endParaRPr sz="2400" i="0" u="none" strike="noStrike" cap="none">
              <a:solidFill>
                <a:srgbClr val="000000"/>
              </a:solidFill>
              <a:latin typeface="Open Sans"/>
              <a:ea typeface="Open Sans"/>
              <a:cs typeface="Open Sans"/>
              <a:sym typeface="Open Sans"/>
            </a:endParaRPr>
          </a:p>
        </p:txBody>
      </p:sp>
      <p:pic>
        <p:nvPicPr>
          <p:cNvPr id="193" name="Google Shape;193;p22"/>
          <p:cNvPicPr preferRelativeResize="0"/>
          <p:nvPr/>
        </p:nvPicPr>
        <p:blipFill>
          <a:blip r:embed="rId3">
            <a:alphaModFix/>
          </a:blip>
          <a:stretch>
            <a:fillRect/>
          </a:stretch>
        </p:blipFill>
        <p:spPr>
          <a:xfrm>
            <a:off x="4706225" y="1456650"/>
            <a:ext cx="3962299" cy="22302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grpSp>
        <p:nvGrpSpPr>
          <p:cNvPr id="199" name="Google Shape;199;p23"/>
          <p:cNvGrpSpPr/>
          <p:nvPr/>
        </p:nvGrpSpPr>
        <p:grpSpPr>
          <a:xfrm>
            <a:off x="1400186" y="-5"/>
            <a:ext cx="5715811" cy="4881765"/>
            <a:chOff x="2256567" y="677103"/>
            <a:chExt cx="4036590" cy="3941676"/>
          </a:xfrm>
        </p:grpSpPr>
        <p:sp>
          <p:nvSpPr>
            <p:cNvPr id="200" name="Google Shape;200;p23"/>
            <p:cNvSpPr/>
            <p:nvPr/>
          </p:nvSpPr>
          <p:spPr>
            <a:xfrm rot="-6597333">
              <a:off x="4296826" y="3950027"/>
              <a:ext cx="586303" cy="586303"/>
            </a:xfrm>
            <a:prstGeom prst="ellipse">
              <a:avLst/>
            </a:prstGeom>
            <a:solidFill>
              <a:srgbClr val="EDA2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3"/>
            <p:cNvSpPr/>
            <p:nvPr/>
          </p:nvSpPr>
          <p:spPr>
            <a:xfrm rot="-6599386">
              <a:off x="2318596" y="1407533"/>
              <a:ext cx="440541" cy="440541"/>
            </a:xfrm>
            <a:prstGeom prst="ellipse">
              <a:avLst/>
            </a:prstGeom>
            <a:solidFill>
              <a:srgbClr val="EDA2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3"/>
            <p:cNvSpPr/>
            <p:nvPr/>
          </p:nvSpPr>
          <p:spPr>
            <a:xfrm rot="-6598839">
              <a:off x="2887641" y="2346984"/>
              <a:ext cx="1199287" cy="1199287"/>
            </a:xfrm>
            <a:prstGeom prst="ellipse">
              <a:avLst/>
            </a:prstGeom>
            <a:solidFill>
              <a:srgbClr val="EDA2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3"/>
            <p:cNvSpPr/>
            <p:nvPr/>
          </p:nvSpPr>
          <p:spPr>
            <a:xfrm rot="-6598620">
              <a:off x="4374916" y="913763"/>
              <a:ext cx="1681581" cy="1681581"/>
            </a:xfrm>
            <a:prstGeom prst="ellipse">
              <a:avLst/>
            </a:prstGeom>
            <a:solidFill>
              <a:srgbClr val="EDA2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3"/>
            <p:cNvSpPr/>
            <p:nvPr/>
          </p:nvSpPr>
          <p:spPr>
            <a:xfrm rot="-6597866">
              <a:off x="2661829" y="2208216"/>
              <a:ext cx="629106" cy="629106"/>
            </a:xfrm>
            <a:prstGeom prst="ellipse">
              <a:avLst/>
            </a:prstGeom>
            <a:solidFill>
              <a:srgbClr val="A7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3"/>
            <p:cNvSpPr/>
            <p:nvPr/>
          </p:nvSpPr>
          <p:spPr>
            <a:xfrm rot="-6597701">
              <a:off x="3267625" y="1113818"/>
              <a:ext cx="274172" cy="274172"/>
            </a:xfrm>
            <a:prstGeom prst="ellipse">
              <a:avLst/>
            </a:prstGeom>
            <a:solidFill>
              <a:srgbClr val="EDA2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 name="Google Shape;206;p23"/>
          <p:cNvGrpSpPr/>
          <p:nvPr/>
        </p:nvGrpSpPr>
        <p:grpSpPr>
          <a:xfrm>
            <a:off x="4502113" y="1410228"/>
            <a:ext cx="3455323" cy="3022188"/>
            <a:chOff x="4447194" y="1815766"/>
            <a:chExt cx="2440200" cy="2440200"/>
          </a:xfrm>
        </p:grpSpPr>
        <p:sp>
          <p:nvSpPr>
            <p:cNvPr id="207" name="Google Shape;207;p23"/>
            <p:cNvSpPr/>
            <p:nvPr/>
          </p:nvSpPr>
          <p:spPr>
            <a:xfrm>
              <a:off x="4447194" y="1815766"/>
              <a:ext cx="2440200" cy="2440200"/>
            </a:xfrm>
            <a:prstGeom prst="ellipse">
              <a:avLst/>
            </a:prstGeom>
            <a:solidFill>
              <a:srgbClr val="802017"/>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3"/>
            <p:cNvSpPr txBox="1"/>
            <p:nvPr/>
          </p:nvSpPr>
          <p:spPr>
            <a:xfrm>
              <a:off x="4735950" y="2503415"/>
              <a:ext cx="1862700" cy="1163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600" b="1" dirty="0">
                  <a:solidFill>
                    <a:srgbClr val="FFFFFF"/>
                  </a:solidFill>
                  <a:latin typeface="Open Sans"/>
                  <a:ea typeface="Open Sans"/>
                  <a:cs typeface="Open Sans"/>
                  <a:sym typeface="Open Sans"/>
                </a:rPr>
                <a:t>All of this needs funding… </a:t>
              </a:r>
              <a:endParaRPr sz="1600" b="1" dirty="0">
                <a:solidFill>
                  <a:srgbClr val="FFFFFF"/>
                </a:solidFill>
                <a:latin typeface="Open Sans"/>
                <a:ea typeface="Open Sans"/>
                <a:cs typeface="Open Sans"/>
                <a:sym typeface="Open Sans"/>
              </a:endParaRPr>
            </a:p>
            <a:p>
              <a:pPr marL="0" lvl="0" indent="0" algn="ctr" rtl="0">
                <a:spcBef>
                  <a:spcPts val="1000"/>
                </a:spcBef>
                <a:spcAft>
                  <a:spcPts val="1000"/>
                </a:spcAft>
                <a:buNone/>
              </a:pPr>
              <a:r>
                <a:rPr lang="en" sz="1600" b="1" dirty="0">
                  <a:solidFill>
                    <a:srgbClr val="FFFFFF"/>
                  </a:solidFill>
                  <a:latin typeface="Open Sans"/>
                  <a:ea typeface="Open Sans"/>
                  <a:cs typeface="Open Sans"/>
                  <a:sym typeface="Open Sans"/>
                </a:rPr>
                <a:t>Where would we look?</a:t>
              </a:r>
              <a:r>
                <a:rPr lang="en" b="1" baseline="30000" dirty="0">
                  <a:solidFill>
                    <a:srgbClr val="FFFFFF"/>
                  </a:solidFill>
                  <a:latin typeface="Roboto"/>
                  <a:ea typeface="Roboto"/>
                  <a:cs typeface="Roboto"/>
                  <a:sym typeface="Roboto"/>
                </a:rPr>
                <a:t>2</a:t>
              </a:r>
              <a:endParaRPr b="1" baseline="30000" dirty="0">
                <a:solidFill>
                  <a:srgbClr val="FFFFFF"/>
                </a:solidFill>
                <a:latin typeface="Roboto"/>
                <a:ea typeface="Roboto"/>
                <a:cs typeface="Roboto"/>
                <a:sym typeface="Roboto"/>
              </a:endParaRPr>
            </a:p>
          </p:txBody>
        </p:sp>
      </p:grpSp>
      <p:grpSp>
        <p:nvGrpSpPr>
          <p:cNvPr id="209" name="Google Shape;209;p23"/>
          <p:cNvGrpSpPr/>
          <p:nvPr/>
        </p:nvGrpSpPr>
        <p:grpSpPr>
          <a:xfrm>
            <a:off x="3088615" y="716853"/>
            <a:ext cx="2183255" cy="1909601"/>
            <a:chOff x="3490737" y="1374053"/>
            <a:chExt cx="1423800" cy="1423800"/>
          </a:xfrm>
        </p:grpSpPr>
        <p:sp>
          <p:nvSpPr>
            <p:cNvPr id="210" name="Google Shape;210;p23"/>
            <p:cNvSpPr/>
            <p:nvPr/>
          </p:nvSpPr>
          <p:spPr>
            <a:xfrm>
              <a:off x="3490737" y="1374053"/>
              <a:ext cx="1423800" cy="1423800"/>
            </a:xfrm>
            <a:prstGeom prst="ellipse">
              <a:avLst/>
            </a:prstGeom>
            <a:solidFill>
              <a:srgbClr val="B02C20"/>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3"/>
            <p:cNvSpPr txBox="1"/>
            <p:nvPr/>
          </p:nvSpPr>
          <p:spPr>
            <a:xfrm>
              <a:off x="3807154" y="1587748"/>
              <a:ext cx="967800" cy="944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b="1">
                  <a:solidFill>
                    <a:srgbClr val="FFFFFF"/>
                  </a:solidFill>
                  <a:latin typeface="Roboto"/>
                  <a:ea typeface="Roboto"/>
                  <a:cs typeface="Roboto"/>
                  <a:sym typeface="Roboto"/>
                </a:rPr>
                <a:t>National Institutes of Health (NIH):</a:t>
              </a:r>
              <a:endParaRPr sz="1000" b="1">
                <a:solidFill>
                  <a:srgbClr val="FFFFFF"/>
                </a:solidFill>
                <a:latin typeface="Roboto"/>
                <a:ea typeface="Roboto"/>
                <a:cs typeface="Roboto"/>
                <a:sym typeface="Roboto"/>
              </a:endParaRPr>
            </a:p>
            <a:p>
              <a:pPr marL="0" lvl="0" indent="-292100" algn="l" rtl="0">
                <a:spcBef>
                  <a:spcPts val="0"/>
                </a:spcBef>
                <a:spcAft>
                  <a:spcPts val="0"/>
                </a:spcAft>
                <a:buClr>
                  <a:srgbClr val="FFFFFF"/>
                </a:buClr>
                <a:buSzPts val="1000"/>
                <a:buFont typeface="Roboto"/>
                <a:buChar char="●"/>
              </a:pPr>
              <a:r>
                <a:rPr lang="en" sz="1000">
                  <a:solidFill>
                    <a:srgbClr val="FFFFFF"/>
                  </a:solidFill>
                  <a:latin typeface="Roboto"/>
                  <a:ea typeface="Roboto"/>
                  <a:cs typeface="Roboto"/>
                  <a:sym typeface="Roboto"/>
                </a:rPr>
                <a:t>multi-PI grants</a:t>
              </a:r>
              <a:endParaRPr sz="1000">
                <a:solidFill>
                  <a:srgbClr val="FFFFFF"/>
                </a:solidFill>
                <a:latin typeface="Roboto"/>
                <a:ea typeface="Roboto"/>
                <a:cs typeface="Roboto"/>
                <a:sym typeface="Roboto"/>
              </a:endParaRPr>
            </a:p>
            <a:p>
              <a:pPr marL="0" lvl="0" indent="-292100" algn="l" rtl="0">
                <a:spcBef>
                  <a:spcPts val="0"/>
                </a:spcBef>
                <a:spcAft>
                  <a:spcPts val="0"/>
                </a:spcAft>
                <a:buClr>
                  <a:srgbClr val="FFFFFF"/>
                </a:buClr>
                <a:buSzPts val="1000"/>
                <a:buFont typeface="Roboto"/>
                <a:buChar char="●"/>
              </a:pPr>
              <a:r>
                <a:rPr lang="en" sz="1000">
                  <a:solidFill>
                    <a:srgbClr val="FFFFFF"/>
                  </a:solidFill>
                  <a:latin typeface="Roboto"/>
                  <a:ea typeface="Roboto"/>
                  <a:cs typeface="Roboto"/>
                  <a:sym typeface="Roboto"/>
                </a:rPr>
                <a:t>PPG</a:t>
              </a:r>
              <a:endParaRPr sz="1000">
                <a:solidFill>
                  <a:srgbClr val="FFFFFF"/>
                </a:solidFill>
                <a:latin typeface="Roboto"/>
                <a:ea typeface="Roboto"/>
                <a:cs typeface="Roboto"/>
                <a:sym typeface="Roboto"/>
              </a:endParaRPr>
            </a:p>
            <a:p>
              <a:pPr marL="0" lvl="0" indent="-292100" algn="l" rtl="0">
                <a:spcBef>
                  <a:spcPts val="0"/>
                </a:spcBef>
                <a:spcAft>
                  <a:spcPts val="0"/>
                </a:spcAft>
                <a:buClr>
                  <a:srgbClr val="FFFFFF"/>
                </a:buClr>
                <a:buSzPts val="1000"/>
                <a:buFont typeface="Roboto"/>
                <a:buChar char="●"/>
              </a:pPr>
              <a:r>
                <a:rPr lang="en" sz="1000">
                  <a:solidFill>
                    <a:srgbClr val="FFFFFF"/>
                  </a:solidFill>
                  <a:latin typeface="Roboto"/>
                  <a:ea typeface="Roboto"/>
                  <a:cs typeface="Roboto"/>
                  <a:sym typeface="Roboto"/>
                </a:rPr>
                <a:t>NCRR</a:t>
              </a:r>
              <a:endParaRPr sz="1000">
                <a:solidFill>
                  <a:srgbClr val="FFFFFF"/>
                </a:solidFill>
                <a:latin typeface="Roboto"/>
                <a:ea typeface="Roboto"/>
                <a:cs typeface="Roboto"/>
                <a:sym typeface="Roboto"/>
              </a:endParaRPr>
            </a:p>
            <a:p>
              <a:pPr marL="0" lvl="0" indent="-292100" algn="l" rtl="0">
                <a:spcBef>
                  <a:spcPts val="0"/>
                </a:spcBef>
                <a:spcAft>
                  <a:spcPts val="0"/>
                </a:spcAft>
                <a:buClr>
                  <a:srgbClr val="FFFFFF"/>
                </a:buClr>
                <a:buSzPts val="1000"/>
                <a:buFont typeface="Roboto"/>
                <a:buChar char="●"/>
              </a:pPr>
              <a:r>
                <a:rPr lang="en" sz="1000">
                  <a:solidFill>
                    <a:srgbClr val="FFFFFF"/>
                  </a:solidFill>
                  <a:latin typeface="Roboto"/>
                  <a:ea typeface="Roboto"/>
                  <a:cs typeface="Roboto"/>
                  <a:sym typeface="Roboto"/>
                </a:rPr>
                <a:t>RFAs</a:t>
              </a:r>
              <a:endParaRPr sz="1000">
                <a:solidFill>
                  <a:srgbClr val="FFFFFF"/>
                </a:solidFill>
                <a:latin typeface="Roboto"/>
                <a:ea typeface="Roboto"/>
                <a:cs typeface="Roboto"/>
                <a:sym typeface="Roboto"/>
              </a:endParaRPr>
            </a:p>
            <a:p>
              <a:pPr marL="0" lvl="0" indent="-292100" algn="l" rtl="0">
                <a:spcBef>
                  <a:spcPts val="0"/>
                </a:spcBef>
                <a:spcAft>
                  <a:spcPts val="0"/>
                </a:spcAft>
                <a:buClr>
                  <a:srgbClr val="FFFFFF"/>
                </a:buClr>
                <a:buSzPts val="1000"/>
                <a:buFont typeface="Roboto"/>
                <a:buChar char="●"/>
              </a:pPr>
              <a:r>
                <a:rPr lang="en" sz="1000">
                  <a:solidFill>
                    <a:srgbClr val="FFFFFF"/>
                  </a:solidFill>
                  <a:latin typeface="Roboto"/>
                  <a:ea typeface="Roboto"/>
                  <a:cs typeface="Roboto"/>
                  <a:sym typeface="Roboto"/>
                </a:rPr>
                <a:t>Contracts (IEDB)</a:t>
              </a:r>
              <a:endParaRPr sz="1000">
                <a:solidFill>
                  <a:srgbClr val="FFFFFF"/>
                </a:solidFill>
                <a:latin typeface="Roboto"/>
                <a:ea typeface="Roboto"/>
                <a:cs typeface="Roboto"/>
                <a:sym typeface="Roboto"/>
              </a:endParaRPr>
            </a:p>
          </p:txBody>
        </p:sp>
      </p:grpSp>
      <p:grpSp>
        <p:nvGrpSpPr>
          <p:cNvPr id="212" name="Google Shape;212;p23"/>
          <p:cNvGrpSpPr/>
          <p:nvPr/>
        </p:nvGrpSpPr>
        <p:grpSpPr>
          <a:xfrm>
            <a:off x="2772500" y="2800426"/>
            <a:ext cx="2183211" cy="1856264"/>
            <a:chOff x="644203" y="3718814"/>
            <a:chExt cx="1541815" cy="1498800"/>
          </a:xfrm>
        </p:grpSpPr>
        <p:sp>
          <p:nvSpPr>
            <p:cNvPr id="213" name="Google Shape;213;p23"/>
            <p:cNvSpPr/>
            <p:nvPr/>
          </p:nvSpPr>
          <p:spPr>
            <a:xfrm>
              <a:off x="644203" y="3718814"/>
              <a:ext cx="1498800" cy="1498800"/>
            </a:xfrm>
            <a:prstGeom prst="ellipse">
              <a:avLst/>
            </a:prstGeom>
            <a:solidFill>
              <a:srgbClr val="A72A1E"/>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3"/>
            <p:cNvSpPr txBox="1"/>
            <p:nvPr/>
          </p:nvSpPr>
          <p:spPr>
            <a:xfrm>
              <a:off x="985419" y="4041818"/>
              <a:ext cx="1200600" cy="944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1000" b="1">
                  <a:solidFill>
                    <a:srgbClr val="FFFFFF"/>
                  </a:solidFill>
                  <a:latin typeface="Roboto"/>
                  <a:ea typeface="Roboto"/>
                  <a:cs typeface="Roboto"/>
                  <a:sym typeface="Roboto"/>
                </a:rPr>
                <a:t>Biotech Industry:</a:t>
              </a:r>
              <a:endParaRPr sz="1000" b="1">
                <a:solidFill>
                  <a:srgbClr val="FFFFFF"/>
                </a:solidFill>
                <a:latin typeface="Roboto"/>
                <a:ea typeface="Roboto"/>
                <a:cs typeface="Roboto"/>
                <a:sym typeface="Roboto"/>
              </a:endParaRPr>
            </a:p>
            <a:p>
              <a:pPr marL="0" lvl="0" indent="-292100" algn="l" rtl="0">
                <a:spcBef>
                  <a:spcPts val="0"/>
                </a:spcBef>
                <a:spcAft>
                  <a:spcPts val="0"/>
                </a:spcAft>
                <a:buClr>
                  <a:srgbClr val="FFFFFF"/>
                </a:buClr>
                <a:buSzPts val="1000"/>
                <a:buFont typeface="Roboto"/>
                <a:buChar char="●"/>
              </a:pPr>
              <a:r>
                <a:rPr lang="en" sz="1000">
                  <a:solidFill>
                    <a:srgbClr val="FFFFFF"/>
                  </a:solidFill>
                  <a:latin typeface="Roboto"/>
                  <a:ea typeface="Roboto"/>
                  <a:cs typeface="Roboto"/>
                  <a:sym typeface="Roboto"/>
                </a:rPr>
                <a:t>Funding for IP</a:t>
              </a:r>
              <a:endParaRPr sz="1000">
                <a:solidFill>
                  <a:srgbClr val="FFFFFF"/>
                </a:solidFill>
                <a:latin typeface="Roboto"/>
                <a:ea typeface="Roboto"/>
                <a:cs typeface="Roboto"/>
                <a:sym typeface="Roboto"/>
              </a:endParaRPr>
            </a:p>
            <a:p>
              <a:pPr marL="0" lvl="0" indent="-292100" algn="l" rtl="0">
                <a:spcBef>
                  <a:spcPts val="0"/>
                </a:spcBef>
                <a:spcAft>
                  <a:spcPts val="0"/>
                </a:spcAft>
                <a:buClr>
                  <a:srgbClr val="FFFFFF"/>
                </a:buClr>
                <a:buSzPts val="1000"/>
                <a:buFont typeface="Roboto"/>
                <a:buChar char="●"/>
              </a:pPr>
              <a:r>
                <a:rPr lang="en" sz="1000">
                  <a:solidFill>
                    <a:srgbClr val="FFFFFF"/>
                  </a:solidFill>
                  <a:latin typeface="Roboto"/>
                  <a:ea typeface="Roboto"/>
                  <a:cs typeface="Roboto"/>
                  <a:sym typeface="Roboto"/>
                </a:rPr>
                <a:t>Startups</a:t>
              </a:r>
              <a:endParaRPr sz="1000">
                <a:solidFill>
                  <a:srgbClr val="FFFFFF"/>
                </a:solidFill>
                <a:latin typeface="Roboto"/>
                <a:ea typeface="Roboto"/>
                <a:cs typeface="Roboto"/>
                <a:sym typeface="Roboto"/>
              </a:endParaRPr>
            </a:p>
            <a:p>
              <a:pPr marL="0" lvl="0" indent="-292100" algn="l" rtl="0">
                <a:spcBef>
                  <a:spcPts val="0"/>
                </a:spcBef>
                <a:spcAft>
                  <a:spcPts val="0"/>
                </a:spcAft>
                <a:buClr>
                  <a:srgbClr val="FFFFFF"/>
                </a:buClr>
                <a:buSzPts val="1000"/>
                <a:buFont typeface="Roboto"/>
                <a:buChar char="●"/>
              </a:pPr>
              <a:r>
                <a:rPr lang="en" sz="1000">
                  <a:solidFill>
                    <a:srgbClr val="FFFFFF"/>
                  </a:solidFill>
                  <a:latin typeface="Roboto"/>
                  <a:ea typeface="Roboto"/>
                  <a:cs typeface="Roboto"/>
                  <a:sym typeface="Roboto"/>
                </a:rPr>
                <a:t>Angel investors</a:t>
              </a:r>
              <a:endParaRPr sz="1000">
                <a:solidFill>
                  <a:srgbClr val="FFFFFF"/>
                </a:solidFill>
                <a:latin typeface="Roboto"/>
                <a:ea typeface="Roboto"/>
                <a:cs typeface="Roboto"/>
                <a:sym typeface="Roboto"/>
              </a:endParaRPr>
            </a:p>
            <a:p>
              <a:pPr marL="0" lvl="0" indent="-292100" algn="l" rtl="0">
                <a:spcBef>
                  <a:spcPts val="0"/>
                </a:spcBef>
                <a:spcAft>
                  <a:spcPts val="0"/>
                </a:spcAft>
                <a:buClr>
                  <a:srgbClr val="FFFFFF"/>
                </a:buClr>
                <a:buSzPts val="1000"/>
                <a:buFont typeface="Roboto"/>
                <a:buChar char="●"/>
              </a:pPr>
              <a:r>
                <a:rPr lang="en" sz="1000">
                  <a:solidFill>
                    <a:srgbClr val="FFFFFF"/>
                  </a:solidFill>
                  <a:latin typeface="Roboto"/>
                  <a:ea typeface="Roboto"/>
                  <a:cs typeface="Roboto"/>
                  <a:sym typeface="Roboto"/>
                </a:rPr>
                <a:t>Venture capitalist companies</a:t>
              </a:r>
              <a:endParaRPr sz="1000">
                <a:solidFill>
                  <a:srgbClr val="FFFFFF"/>
                </a:solidFill>
                <a:latin typeface="Roboto"/>
                <a:ea typeface="Roboto"/>
                <a:cs typeface="Roboto"/>
                <a:sym typeface="Roboto"/>
              </a:endParaRPr>
            </a:p>
            <a:p>
              <a:pPr marL="0" lvl="0" indent="0" algn="l" rtl="0">
                <a:spcBef>
                  <a:spcPts val="0"/>
                </a:spcBef>
                <a:spcAft>
                  <a:spcPts val="0"/>
                </a:spcAft>
                <a:buNone/>
              </a:pPr>
              <a:endParaRPr sz="1000">
                <a:solidFill>
                  <a:srgbClr val="FFFFFF"/>
                </a:solidFill>
                <a:latin typeface="Roboto"/>
                <a:ea typeface="Roboto"/>
                <a:cs typeface="Roboto"/>
                <a:sym typeface="Roboto"/>
              </a:endParaRPr>
            </a:p>
          </p:txBody>
        </p:sp>
      </p:grpSp>
      <p:grpSp>
        <p:nvGrpSpPr>
          <p:cNvPr id="215" name="Google Shape;215;p23"/>
          <p:cNvGrpSpPr/>
          <p:nvPr/>
        </p:nvGrpSpPr>
        <p:grpSpPr>
          <a:xfrm>
            <a:off x="6541323" y="455190"/>
            <a:ext cx="1684783" cy="1456690"/>
            <a:chOff x="3490737" y="1374053"/>
            <a:chExt cx="1423800" cy="1423800"/>
          </a:xfrm>
        </p:grpSpPr>
        <p:sp>
          <p:nvSpPr>
            <p:cNvPr id="216" name="Google Shape;216;p23"/>
            <p:cNvSpPr/>
            <p:nvPr/>
          </p:nvSpPr>
          <p:spPr>
            <a:xfrm>
              <a:off x="3490737" y="1374053"/>
              <a:ext cx="1423800" cy="1423800"/>
            </a:xfrm>
            <a:prstGeom prst="ellipse">
              <a:avLst/>
            </a:prstGeom>
            <a:solidFill>
              <a:srgbClr val="B02C20"/>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3"/>
            <p:cNvSpPr txBox="1"/>
            <p:nvPr/>
          </p:nvSpPr>
          <p:spPr>
            <a:xfrm>
              <a:off x="3816265" y="1562803"/>
              <a:ext cx="986400" cy="944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1000" b="1">
                  <a:solidFill>
                    <a:srgbClr val="FFFFFF"/>
                  </a:solidFill>
                  <a:latin typeface="Roboto"/>
                  <a:ea typeface="Roboto"/>
                  <a:cs typeface="Roboto"/>
                  <a:sym typeface="Roboto"/>
                </a:rPr>
                <a:t>Pharmaceutical Industry:</a:t>
              </a:r>
              <a:endParaRPr sz="1000" b="1">
                <a:solidFill>
                  <a:srgbClr val="FFFFFF"/>
                </a:solidFill>
                <a:latin typeface="Roboto"/>
                <a:ea typeface="Roboto"/>
                <a:cs typeface="Roboto"/>
                <a:sym typeface="Roboto"/>
              </a:endParaRPr>
            </a:p>
            <a:p>
              <a:pPr marL="0" lvl="0" indent="-292100" algn="l" rtl="0">
                <a:spcBef>
                  <a:spcPts val="0"/>
                </a:spcBef>
                <a:spcAft>
                  <a:spcPts val="0"/>
                </a:spcAft>
                <a:buClr>
                  <a:srgbClr val="FFFFFF"/>
                </a:buClr>
                <a:buSzPts val="1000"/>
                <a:buFont typeface="Roboto"/>
                <a:buChar char="●"/>
              </a:pPr>
              <a:r>
                <a:rPr lang="en" sz="1000">
                  <a:solidFill>
                    <a:srgbClr val="FFFFFF"/>
                  </a:solidFill>
                  <a:latin typeface="Roboto"/>
                  <a:ea typeface="Roboto"/>
                  <a:cs typeface="Roboto"/>
                  <a:sym typeface="Roboto"/>
                </a:rPr>
                <a:t>Research contracts</a:t>
              </a:r>
              <a:endParaRPr sz="1000">
                <a:solidFill>
                  <a:srgbClr val="FFFFFF"/>
                </a:solidFill>
                <a:latin typeface="Roboto"/>
                <a:ea typeface="Roboto"/>
                <a:cs typeface="Roboto"/>
                <a:sym typeface="Roboto"/>
              </a:endParaRPr>
            </a:p>
            <a:p>
              <a:pPr marL="0" lvl="0" indent="-292100" algn="l" rtl="0">
                <a:spcBef>
                  <a:spcPts val="0"/>
                </a:spcBef>
                <a:spcAft>
                  <a:spcPts val="0"/>
                </a:spcAft>
                <a:buClr>
                  <a:srgbClr val="FFFFFF"/>
                </a:buClr>
                <a:buSzPts val="1000"/>
                <a:buFont typeface="Roboto"/>
                <a:buChar char="●"/>
              </a:pPr>
              <a:r>
                <a:rPr lang="en" sz="1000">
                  <a:solidFill>
                    <a:srgbClr val="FFFFFF"/>
                  </a:solidFill>
                  <a:latin typeface="Roboto"/>
                  <a:ea typeface="Roboto"/>
                  <a:cs typeface="Roboto"/>
                  <a:sym typeface="Roboto"/>
                </a:rPr>
                <a:t>Licensing</a:t>
              </a:r>
              <a:endParaRPr sz="1000">
                <a:solidFill>
                  <a:srgbClr val="FFFFFF"/>
                </a:solidFill>
                <a:latin typeface="Roboto"/>
                <a:ea typeface="Roboto"/>
                <a:cs typeface="Roboto"/>
                <a:sym typeface="Roboto"/>
              </a:endParaRPr>
            </a:p>
          </p:txBody>
        </p:sp>
      </p:grpSp>
      <p:pic>
        <p:nvPicPr>
          <p:cNvPr id="23" name="Picture 22" descr="8,000+ Best Money Photos · 100% Free Download · Pexels Stock Photos"/>
          <p:cNvPicPr/>
          <p:nvPr/>
        </p:nvPicPr>
        <p:blipFill rotWithShape="1">
          <a:blip r:embed="rId3">
            <a:extLst>
              <a:ext uri="{28A0092B-C50C-407E-A947-70E740481C1C}">
                <a14:useLocalDpi xmlns:a14="http://schemas.microsoft.com/office/drawing/2010/main" val="0"/>
              </a:ext>
            </a:extLst>
          </a:blip>
          <a:srcRect l="11040" t="-481" r="27680" b="481"/>
          <a:stretch/>
        </p:blipFill>
        <p:spPr bwMode="auto">
          <a:xfrm>
            <a:off x="333906" y="2701097"/>
            <a:ext cx="1893039" cy="1966646"/>
          </a:xfrm>
          <a:prstGeom prst="ellipse">
            <a:avLst/>
          </a:prstGeom>
          <a:noFill/>
          <a:ln w="76200">
            <a:solidFill>
              <a:schemeClr val="bg2">
                <a:lumMod val="25000"/>
              </a:schemeClr>
            </a:solidFill>
          </a:ln>
          <a:scene3d>
            <a:camera prst="orthographicFront">
              <a:rot lat="0" lon="0" rev="2700000"/>
            </a:camera>
            <a:lightRig rig="threePt" dir="t"/>
          </a:scene3d>
          <a:extLst>
            <a:ext uri="{53640926-AAD7-44D8-BBD7-CCE9431645EC}">
              <a14:shadowObscured xmlns:a14="http://schemas.microsoft.com/office/drawing/2010/main"/>
            </a:ext>
          </a:extLst>
        </p:spPr>
      </p:pic>
      <p:sp>
        <p:nvSpPr>
          <p:cNvPr id="3" name="Rectangle 3"/>
          <p:cNvSpPr>
            <a:spLocks noChangeArrowheads="1"/>
          </p:cNvSpPr>
          <p:nvPr/>
        </p:nvSpPr>
        <p:spPr bwMode="auto">
          <a:xfrm>
            <a:off x="761589" y="2515342"/>
            <a:ext cx="1210747" cy="2215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800" b="1" i="0" u="none" strike="noStrike" cap="none" normalizeH="0" baseline="0" dirty="0" smtClean="0">
                <a:ln>
                  <a:noFill/>
                </a:ln>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b="1"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1"/>
        <p:cNvGrpSpPr/>
        <p:nvPr/>
      </p:nvGrpSpPr>
      <p:grpSpPr>
        <a:xfrm>
          <a:off x="0" y="0"/>
          <a:ext cx="0" cy="0"/>
          <a:chOff x="0" y="0"/>
          <a:chExt cx="0" cy="0"/>
        </a:xfrm>
      </p:grpSpPr>
      <p:sp>
        <p:nvSpPr>
          <p:cNvPr id="222" name="Google Shape;222;p24"/>
          <p:cNvSpPr txBox="1"/>
          <p:nvPr/>
        </p:nvSpPr>
        <p:spPr>
          <a:xfrm>
            <a:off x="1345800" y="1507350"/>
            <a:ext cx="6452400" cy="2128800"/>
          </a:xfrm>
          <a:prstGeom prst="rect">
            <a:avLst/>
          </a:prstGeom>
          <a:solidFill>
            <a:srgbClr val="D0E0E3">
              <a:alpha val="68720"/>
            </a:srgbClr>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latin typeface="Open Sans"/>
                <a:ea typeface="Open Sans"/>
                <a:cs typeface="Open Sans"/>
                <a:sym typeface="Open Sans"/>
              </a:rPr>
              <a:t>So how does this relate to the SARS/COVID-19 pandemic? </a:t>
            </a:r>
            <a:endParaRPr sz="3000" b="1">
              <a:latin typeface="Open Sans"/>
              <a:ea typeface="Open Sans"/>
              <a:cs typeface="Open Sans"/>
              <a:sym typeface="Open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25"/>
          <p:cNvSpPr txBox="1"/>
          <p:nvPr/>
        </p:nvSpPr>
        <p:spPr>
          <a:xfrm>
            <a:off x="727650" y="472575"/>
            <a:ext cx="7688700" cy="5352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2400" b="1">
                <a:solidFill>
                  <a:srgbClr val="000000"/>
                </a:solidFill>
                <a:latin typeface="Open Sans"/>
                <a:ea typeface="Open Sans"/>
                <a:cs typeface="Open Sans"/>
                <a:sym typeface="Open Sans"/>
              </a:rPr>
              <a:t>Analyzing a Virus to Determine Treatment</a:t>
            </a:r>
            <a:endParaRPr sz="2400" b="1">
              <a:solidFill>
                <a:srgbClr val="000000"/>
              </a:solidFill>
              <a:latin typeface="Open Sans"/>
              <a:ea typeface="Open Sans"/>
              <a:cs typeface="Open Sans"/>
              <a:sym typeface="Open Sans"/>
            </a:endParaRPr>
          </a:p>
        </p:txBody>
      </p:sp>
      <p:sp>
        <p:nvSpPr>
          <p:cNvPr id="228" name="Google Shape;228;p25"/>
          <p:cNvSpPr txBox="1"/>
          <p:nvPr/>
        </p:nvSpPr>
        <p:spPr>
          <a:xfrm>
            <a:off x="759250" y="1279825"/>
            <a:ext cx="1732500" cy="5013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300">
                <a:solidFill>
                  <a:srgbClr val="5D4037"/>
                </a:solidFill>
                <a:latin typeface="Open Sans"/>
                <a:ea typeface="Open Sans"/>
                <a:cs typeface="Open Sans"/>
                <a:sym typeface="Open Sans"/>
              </a:rPr>
              <a:t>Where Viruses are in the Environment</a:t>
            </a:r>
            <a:endParaRPr sz="1300">
              <a:solidFill>
                <a:srgbClr val="5D4037"/>
              </a:solidFill>
              <a:latin typeface="Open Sans"/>
              <a:ea typeface="Open Sans"/>
              <a:cs typeface="Open Sans"/>
              <a:sym typeface="Open Sans"/>
            </a:endParaRPr>
          </a:p>
        </p:txBody>
      </p:sp>
      <p:sp>
        <p:nvSpPr>
          <p:cNvPr id="229" name="Google Shape;229;p25"/>
          <p:cNvSpPr txBox="1"/>
          <p:nvPr/>
        </p:nvSpPr>
        <p:spPr>
          <a:xfrm>
            <a:off x="3442125" y="1279825"/>
            <a:ext cx="1950300" cy="5013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300">
                <a:solidFill>
                  <a:srgbClr val="5D4037"/>
                </a:solidFill>
                <a:latin typeface="Open Sans"/>
                <a:ea typeface="Open Sans"/>
                <a:cs typeface="Open Sans"/>
                <a:sym typeface="Open Sans"/>
              </a:rPr>
              <a:t>How they jump from animals to people </a:t>
            </a:r>
            <a:endParaRPr sz="1300">
              <a:solidFill>
                <a:srgbClr val="5D4037"/>
              </a:solidFill>
              <a:latin typeface="Open Sans"/>
              <a:ea typeface="Open Sans"/>
              <a:cs typeface="Open Sans"/>
              <a:sym typeface="Open Sans"/>
            </a:endParaRPr>
          </a:p>
        </p:txBody>
      </p:sp>
      <p:sp>
        <p:nvSpPr>
          <p:cNvPr id="230" name="Google Shape;230;p25"/>
          <p:cNvSpPr txBox="1"/>
          <p:nvPr/>
        </p:nvSpPr>
        <p:spPr>
          <a:xfrm>
            <a:off x="3483075" y="3662250"/>
            <a:ext cx="1868400" cy="5013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300">
                <a:solidFill>
                  <a:srgbClr val="5D4037"/>
                </a:solidFill>
                <a:latin typeface="Open Sans"/>
                <a:ea typeface="Open Sans"/>
                <a:cs typeface="Open Sans"/>
                <a:sym typeface="Open Sans"/>
              </a:rPr>
              <a:t>How they spread through a population </a:t>
            </a:r>
            <a:endParaRPr sz="1300">
              <a:solidFill>
                <a:srgbClr val="5D4037"/>
              </a:solidFill>
              <a:latin typeface="Open Sans"/>
              <a:ea typeface="Open Sans"/>
              <a:cs typeface="Open Sans"/>
              <a:sym typeface="Open Sans"/>
            </a:endParaRPr>
          </a:p>
        </p:txBody>
      </p:sp>
      <p:sp>
        <p:nvSpPr>
          <p:cNvPr id="231" name="Google Shape;231;p25"/>
          <p:cNvSpPr txBox="1"/>
          <p:nvPr/>
        </p:nvSpPr>
        <p:spPr>
          <a:xfrm>
            <a:off x="6390151" y="3662250"/>
            <a:ext cx="1950300" cy="5013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300">
                <a:solidFill>
                  <a:srgbClr val="5D4037"/>
                </a:solidFill>
                <a:latin typeface="Open Sans"/>
                <a:ea typeface="Open Sans"/>
                <a:cs typeface="Open Sans"/>
                <a:sym typeface="Open Sans"/>
              </a:rPr>
              <a:t>How they interact with the human body </a:t>
            </a:r>
            <a:endParaRPr sz="1300">
              <a:solidFill>
                <a:srgbClr val="5D4037"/>
              </a:solidFill>
              <a:latin typeface="Open Sans"/>
              <a:ea typeface="Open Sans"/>
              <a:cs typeface="Open Sans"/>
              <a:sym typeface="Open Sans"/>
            </a:endParaRPr>
          </a:p>
        </p:txBody>
      </p:sp>
      <p:cxnSp>
        <p:nvCxnSpPr>
          <p:cNvPr id="232" name="Google Shape;232;p25"/>
          <p:cNvCxnSpPr>
            <a:stCxn id="228" idx="3"/>
            <a:endCxn id="229" idx="1"/>
          </p:cNvCxnSpPr>
          <p:nvPr/>
        </p:nvCxnSpPr>
        <p:spPr>
          <a:xfrm>
            <a:off x="2491750" y="1530475"/>
            <a:ext cx="950400" cy="0"/>
          </a:xfrm>
          <a:prstGeom prst="straightConnector1">
            <a:avLst/>
          </a:prstGeom>
          <a:noFill/>
          <a:ln w="19050" cap="flat" cmpd="sng">
            <a:solidFill>
              <a:srgbClr val="455A64"/>
            </a:solidFill>
            <a:prstDash val="solid"/>
            <a:round/>
            <a:headEnd type="none" w="sm" len="sm"/>
            <a:tailEnd type="triangle" w="med" len="med"/>
          </a:ln>
        </p:spPr>
      </p:cxnSp>
      <p:cxnSp>
        <p:nvCxnSpPr>
          <p:cNvPr id="233" name="Google Shape;233;p25"/>
          <p:cNvCxnSpPr/>
          <p:nvPr/>
        </p:nvCxnSpPr>
        <p:spPr>
          <a:xfrm flipH="1">
            <a:off x="4312552" y="2053179"/>
            <a:ext cx="2100" cy="1276800"/>
          </a:xfrm>
          <a:prstGeom prst="straightConnector1">
            <a:avLst/>
          </a:prstGeom>
          <a:noFill/>
          <a:ln w="19050" cap="flat" cmpd="sng">
            <a:solidFill>
              <a:srgbClr val="455A64"/>
            </a:solidFill>
            <a:prstDash val="solid"/>
            <a:round/>
            <a:headEnd type="none" w="sm" len="sm"/>
            <a:tailEnd type="triangle" w="med" len="med"/>
          </a:ln>
        </p:spPr>
      </p:cxnSp>
      <p:cxnSp>
        <p:nvCxnSpPr>
          <p:cNvPr id="234" name="Google Shape;234;p25"/>
          <p:cNvCxnSpPr/>
          <p:nvPr/>
        </p:nvCxnSpPr>
        <p:spPr>
          <a:xfrm>
            <a:off x="5439700" y="3836700"/>
            <a:ext cx="950400" cy="0"/>
          </a:xfrm>
          <a:prstGeom prst="straightConnector1">
            <a:avLst/>
          </a:prstGeom>
          <a:noFill/>
          <a:ln w="19050" cap="flat" cmpd="sng">
            <a:solidFill>
              <a:srgbClr val="455A64"/>
            </a:solidFill>
            <a:prstDash val="solid"/>
            <a:round/>
            <a:headEnd type="none" w="sm" len="sm"/>
            <a:tailEnd type="triangle" w="med" len="med"/>
          </a:ln>
        </p:spPr>
      </p:cxnSp>
      <p:sp>
        <p:nvSpPr>
          <p:cNvPr id="235" name="Google Shape;235;p25"/>
          <p:cNvSpPr/>
          <p:nvPr/>
        </p:nvSpPr>
        <p:spPr>
          <a:xfrm>
            <a:off x="1249041" y="3039402"/>
            <a:ext cx="868800" cy="934200"/>
          </a:xfrm>
          <a:prstGeom prst="ellipse">
            <a:avLst/>
          </a:prstGeom>
          <a:solidFill>
            <a:srgbClr val="607D8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 name="Google Shape;236;p25"/>
          <p:cNvSpPr/>
          <p:nvPr/>
        </p:nvSpPr>
        <p:spPr>
          <a:xfrm>
            <a:off x="6764081" y="1426815"/>
            <a:ext cx="868800" cy="934200"/>
          </a:xfrm>
          <a:prstGeom prst="ellipse">
            <a:avLst/>
          </a:prstGeom>
          <a:solidFill>
            <a:srgbClr val="607D8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37" name="Google Shape;237;p25"/>
          <p:cNvCxnSpPr/>
          <p:nvPr/>
        </p:nvCxnSpPr>
        <p:spPr>
          <a:xfrm rot="10800000">
            <a:off x="1683457" y="1890647"/>
            <a:ext cx="0" cy="1012800"/>
          </a:xfrm>
          <a:prstGeom prst="straightConnector1">
            <a:avLst/>
          </a:prstGeom>
          <a:noFill/>
          <a:ln w="19050" cap="flat" cmpd="sng">
            <a:solidFill>
              <a:srgbClr val="607D8B"/>
            </a:solidFill>
            <a:prstDash val="solid"/>
            <a:round/>
            <a:headEnd type="none" w="sm" len="sm"/>
            <a:tailEnd type="triangle" w="med" len="med"/>
          </a:ln>
        </p:spPr>
      </p:cxnSp>
      <p:cxnSp>
        <p:nvCxnSpPr>
          <p:cNvPr id="238" name="Google Shape;238;p25"/>
          <p:cNvCxnSpPr/>
          <p:nvPr/>
        </p:nvCxnSpPr>
        <p:spPr>
          <a:xfrm rot="10800000">
            <a:off x="7350962" y="2533285"/>
            <a:ext cx="13200" cy="896100"/>
          </a:xfrm>
          <a:prstGeom prst="straightConnector1">
            <a:avLst/>
          </a:prstGeom>
          <a:noFill/>
          <a:ln w="19050" cap="flat" cmpd="sng">
            <a:solidFill>
              <a:srgbClr val="607D8B"/>
            </a:solidFill>
            <a:prstDash val="solid"/>
            <a:round/>
            <a:headEnd type="none" w="sm" len="sm"/>
            <a:tailEnd type="stealth" w="med" len="med"/>
          </a:ln>
        </p:spPr>
      </p:cxnSp>
      <p:grpSp>
        <p:nvGrpSpPr>
          <p:cNvPr id="239" name="Google Shape;239;p25"/>
          <p:cNvGrpSpPr/>
          <p:nvPr/>
        </p:nvGrpSpPr>
        <p:grpSpPr>
          <a:xfrm>
            <a:off x="1429694" y="3225316"/>
            <a:ext cx="509620" cy="562383"/>
            <a:chOff x="-22881800" y="1971800"/>
            <a:chExt cx="301675" cy="295400"/>
          </a:xfrm>
        </p:grpSpPr>
        <p:sp>
          <p:nvSpPr>
            <p:cNvPr id="240" name="Google Shape;240;p25"/>
            <p:cNvSpPr/>
            <p:nvPr/>
          </p:nvSpPr>
          <p:spPr>
            <a:xfrm>
              <a:off x="-22773100" y="2041900"/>
              <a:ext cx="86650" cy="86675"/>
            </a:xfrm>
            <a:custGeom>
              <a:avLst/>
              <a:gdLst/>
              <a:ahLst/>
              <a:cxnLst/>
              <a:rect l="l" t="t" r="r" b="b"/>
              <a:pathLst>
                <a:path w="3466" h="3467" extrusionOk="0">
                  <a:moveTo>
                    <a:pt x="1733" y="725"/>
                  </a:moveTo>
                  <a:cubicBezTo>
                    <a:pt x="2268" y="725"/>
                    <a:pt x="2741" y="1198"/>
                    <a:pt x="2741" y="1734"/>
                  </a:cubicBezTo>
                  <a:cubicBezTo>
                    <a:pt x="2741" y="2269"/>
                    <a:pt x="2300" y="2742"/>
                    <a:pt x="1733" y="2742"/>
                  </a:cubicBezTo>
                  <a:cubicBezTo>
                    <a:pt x="1134" y="2742"/>
                    <a:pt x="693" y="2269"/>
                    <a:pt x="693" y="1734"/>
                  </a:cubicBezTo>
                  <a:cubicBezTo>
                    <a:pt x="693" y="1198"/>
                    <a:pt x="1166" y="725"/>
                    <a:pt x="1733" y="725"/>
                  </a:cubicBezTo>
                  <a:close/>
                  <a:moveTo>
                    <a:pt x="1733" y="1"/>
                  </a:moveTo>
                  <a:cubicBezTo>
                    <a:pt x="788" y="1"/>
                    <a:pt x="0" y="788"/>
                    <a:pt x="0" y="1734"/>
                  </a:cubicBezTo>
                  <a:cubicBezTo>
                    <a:pt x="0" y="2679"/>
                    <a:pt x="788" y="3466"/>
                    <a:pt x="1733" y="3466"/>
                  </a:cubicBezTo>
                  <a:cubicBezTo>
                    <a:pt x="2678" y="3466"/>
                    <a:pt x="3466" y="2679"/>
                    <a:pt x="3466" y="1734"/>
                  </a:cubicBezTo>
                  <a:cubicBezTo>
                    <a:pt x="3466" y="757"/>
                    <a:pt x="2678" y="1"/>
                    <a:pt x="173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 name="Google Shape;241;p25"/>
            <p:cNvSpPr/>
            <p:nvPr/>
          </p:nvSpPr>
          <p:spPr>
            <a:xfrm>
              <a:off x="-22737675" y="2145075"/>
              <a:ext cx="51225" cy="51225"/>
            </a:xfrm>
            <a:custGeom>
              <a:avLst/>
              <a:gdLst/>
              <a:ahLst/>
              <a:cxnLst/>
              <a:rect l="l" t="t" r="r" b="b"/>
              <a:pathLst>
                <a:path w="2049" h="2049" extrusionOk="0">
                  <a:moveTo>
                    <a:pt x="1009" y="726"/>
                  </a:moveTo>
                  <a:cubicBezTo>
                    <a:pt x="1198" y="726"/>
                    <a:pt x="1387" y="883"/>
                    <a:pt x="1387" y="1072"/>
                  </a:cubicBezTo>
                  <a:cubicBezTo>
                    <a:pt x="1387" y="1261"/>
                    <a:pt x="1198" y="1419"/>
                    <a:pt x="1009" y="1419"/>
                  </a:cubicBezTo>
                  <a:cubicBezTo>
                    <a:pt x="820" y="1419"/>
                    <a:pt x="662" y="1261"/>
                    <a:pt x="662" y="1072"/>
                  </a:cubicBezTo>
                  <a:cubicBezTo>
                    <a:pt x="662" y="883"/>
                    <a:pt x="820" y="726"/>
                    <a:pt x="1009" y="726"/>
                  </a:cubicBezTo>
                  <a:close/>
                  <a:moveTo>
                    <a:pt x="1009" y="1"/>
                  </a:moveTo>
                  <a:cubicBezTo>
                    <a:pt x="410" y="1"/>
                    <a:pt x="1" y="473"/>
                    <a:pt x="1" y="1041"/>
                  </a:cubicBezTo>
                  <a:cubicBezTo>
                    <a:pt x="1" y="1608"/>
                    <a:pt x="473" y="2049"/>
                    <a:pt x="1009" y="2049"/>
                  </a:cubicBezTo>
                  <a:cubicBezTo>
                    <a:pt x="1576" y="2049"/>
                    <a:pt x="2049" y="1576"/>
                    <a:pt x="2049" y="1041"/>
                  </a:cubicBezTo>
                  <a:cubicBezTo>
                    <a:pt x="2049" y="473"/>
                    <a:pt x="1576" y="1"/>
                    <a:pt x="100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 name="Google Shape;242;p25"/>
            <p:cNvSpPr/>
            <p:nvPr/>
          </p:nvSpPr>
          <p:spPr>
            <a:xfrm>
              <a:off x="-22807775" y="2110425"/>
              <a:ext cx="17350" cy="18150"/>
            </a:xfrm>
            <a:custGeom>
              <a:avLst/>
              <a:gdLst/>
              <a:ahLst/>
              <a:cxnLst/>
              <a:rect l="l" t="t" r="r" b="b"/>
              <a:pathLst>
                <a:path w="694" h="726" extrusionOk="0">
                  <a:moveTo>
                    <a:pt x="347" y="1"/>
                  </a:moveTo>
                  <a:cubicBezTo>
                    <a:pt x="158" y="1"/>
                    <a:pt x="1" y="190"/>
                    <a:pt x="1" y="379"/>
                  </a:cubicBezTo>
                  <a:cubicBezTo>
                    <a:pt x="1" y="568"/>
                    <a:pt x="158" y="725"/>
                    <a:pt x="347" y="725"/>
                  </a:cubicBezTo>
                  <a:cubicBezTo>
                    <a:pt x="536" y="725"/>
                    <a:pt x="694" y="568"/>
                    <a:pt x="694" y="379"/>
                  </a:cubicBezTo>
                  <a:cubicBezTo>
                    <a:pt x="694" y="190"/>
                    <a:pt x="536" y="1"/>
                    <a:pt x="34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 name="Google Shape;243;p25"/>
            <p:cNvSpPr/>
            <p:nvPr/>
          </p:nvSpPr>
          <p:spPr>
            <a:xfrm>
              <a:off x="-22773100" y="2163200"/>
              <a:ext cx="17350" cy="17350"/>
            </a:xfrm>
            <a:custGeom>
              <a:avLst/>
              <a:gdLst/>
              <a:ahLst/>
              <a:cxnLst/>
              <a:rect l="l" t="t" r="r" b="b"/>
              <a:pathLst>
                <a:path w="694" h="694" extrusionOk="0">
                  <a:moveTo>
                    <a:pt x="347" y="1"/>
                  </a:moveTo>
                  <a:cubicBezTo>
                    <a:pt x="158" y="1"/>
                    <a:pt x="0" y="158"/>
                    <a:pt x="0" y="347"/>
                  </a:cubicBezTo>
                  <a:cubicBezTo>
                    <a:pt x="0" y="536"/>
                    <a:pt x="158" y="694"/>
                    <a:pt x="347" y="694"/>
                  </a:cubicBezTo>
                  <a:cubicBezTo>
                    <a:pt x="536" y="694"/>
                    <a:pt x="693" y="536"/>
                    <a:pt x="693" y="347"/>
                  </a:cubicBezTo>
                  <a:cubicBezTo>
                    <a:pt x="693" y="158"/>
                    <a:pt x="536" y="1"/>
                    <a:pt x="34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 name="Google Shape;244;p25"/>
            <p:cNvSpPr/>
            <p:nvPr/>
          </p:nvSpPr>
          <p:spPr>
            <a:xfrm>
              <a:off x="-22669150" y="2110425"/>
              <a:ext cx="18150" cy="18150"/>
            </a:xfrm>
            <a:custGeom>
              <a:avLst/>
              <a:gdLst/>
              <a:ahLst/>
              <a:cxnLst/>
              <a:rect l="l" t="t" r="r" b="b"/>
              <a:pathLst>
                <a:path w="726" h="726" extrusionOk="0">
                  <a:moveTo>
                    <a:pt x="347" y="1"/>
                  </a:moveTo>
                  <a:cubicBezTo>
                    <a:pt x="158" y="1"/>
                    <a:pt x="1" y="190"/>
                    <a:pt x="1" y="379"/>
                  </a:cubicBezTo>
                  <a:cubicBezTo>
                    <a:pt x="1" y="568"/>
                    <a:pt x="158" y="725"/>
                    <a:pt x="347" y="725"/>
                  </a:cubicBezTo>
                  <a:cubicBezTo>
                    <a:pt x="568" y="725"/>
                    <a:pt x="725" y="568"/>
                    <a:pt x="725" y="379"/>
                  </a:cubicBezTo>
                  <a:cubicBezTo>
                    <a:pt x="662" y="190"/>
                    <a:pt x="568" y="1"/>
                    <a:pt x="34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 name="Google Shape;245;p25"/>
            <p:cNvSpPr/>
            <p:nvPr/>
          </p:nvSpPr>
          <p:spPr>
            <a:xfrm>
              <a:off x="-22881800" y="1971800"/>
              <a:ext cx="301675" cy="295400"/>
            </a:xfrm>
            <a:custGeom>
              <a:avLst/>
              <a:gdLst/>
              <a:ahLst/>
              <a:cxnLst/>
              <a:rect l="l" t="t" r="r" b="b"/>
              <a:pathLst>
                <a:path w="12067" h="11816" extrusionOk="0">
                  <a:moveTo>
                    <a:pt x="6081" y="2112"/>
                  </a:moveTo>
                  <a:cubicBezTo>
                    <a:pt x="6553" y="2112"/>
                    <a:pt x="6963" y="2175"/>
                    <a:pt x="7373" y="2332"/>
                  </a:cubicBezTo>
                  <a:cubicBezTo>
                    <a:pt x="8633" y="2805"/>
                    <a:pt x="9578" y="3907"/>
                    <a:pt x="9798" y="5262"/>
                  </a:cubicBezTo>
                  <a:cubicBezTo>
                    <a:pt x="9861" y="5451"/>
                    <a:pt x="9861" y="5672"/>
                    <a:pt x="9861" y="5924"/>
                  </a:cubicBezTo>
                  <a:cubicBezTo>
                    <a:pt x="9861" y="6144"/>
                    <a:pt x="9861" y="6333"/>
                    <a:pt x="9798" y="6585"/>
                  </a:cubicBezTo>
                  <a:cubicBezTo>
                    <a:pt x="9609" y="7909"/>
                    <a:pt x="8633" y="9043"/>
                    <a:pt x="7373" y="9484"/>
                  </a:cubicBezTo>
                  <a:cubicBezTo>
                    <a:pt x="6963" y="9673"/>
                    <a:pt x="6522" y="9736"/>
                    <a:pt x="6081" y="9736"/>
                  </a:cubicBezTo>
                  <a:cubicBezTo>
                    <a:pt x="5640" y="9736"/>
                    <a:pt x="5167" y="9673"/>
                    <a:pt x="4758" y="9484"/>
                  </a:cubicBezTo>
                  <a:cubicBezTo>
                    <a:pt x="3497" y="9043"/>
                    <a:pt x="2552" y="7909"/>
                    <a:pt x="2332" y="6585"/>
                  </a:cubicBezTo>
                  <a:cubicBezTo>
                    <a:pt x="2300" y="6396"/>
                    <a:pt x="2300" y="6144"/>
                    <a:pt x="2300" y="5924"/>
                  </a:cubicBezTo>
                  <a:cubicBezTo>
                    <a:pt x="2300" y="5672"/>
                    <a:pt x="2300" y="5483"/>
                    <a:pt x="2332" y="5262"/>
                  </a:cubicBezTo>
                  <a:cubicBezTo>
                    <a:pt x="2552" y="3907"/>
                    <a:pt x="3497" y="2805"/>
                    <a:pt x="4758" y="2332"/>
                  </a:cubicBezTo>
                  <a:cubicBezTo>
                    <a:pt x="5167" y="2175"/>
                    <a:pt x="5608" y="2112"/>
                    <a:pt x="6081" y="2112"/>
                  </a:cubicBezTo>
                  <a:close/>
                  <a:moveTo>
                    <a:pt x="5329" y="1"/>
                  </a:moveTo>
                  <a:cubicBezTo>
                    <a:pt x="5238" y="1"/>
                    <a:pt x="5151" y="32"/>
                    <a:pt x="5104" y="95"/>
                  </a:cubicBezTo>
                  <a:cubicBezTo>
                    <a:pt x="4978" y="221"/>
                    <a:pt x="4978" y="442"/>
                    <a:pt x="5104" y="568"/>
                  </a:cubicBezTo>
                  <a:cubicBezTo>
                    <a:pt x="5356" y="851"/>
                    <a:pt x="5577" y="1072"/>
                    <a:pt x="5640" y="1387"/>
                  </a:cubicBezTo>
                  <a:cubicBezTo>
                    <a:pt x="5356" y="1419"/>
                    <a:pt x="5041" y="1482"/>
                    <a:pt x="4789" y="1545"/>
                  </a:cubicBezTo>
                  <a:cubicBezTo>
                    <a:pt x="4506" y="1041"/>
                    <a:pt x="4096" y="851"/>
                    <a:pt x="3592" y="599"/>
                  </a:cubicBezTo>
                  <a:cubicBezTo>
                    <a:pt x="3551" y="583"/>
                    <a:pt x="3506" y="575"/>
                    <a:pt x="3461" y="575"/>
                  </a:cubicBezTo>
                  <a:cubicBezTo>
                    <a:pt x="3329" y="575"/>
                    <a:pt x="3189" y="640"/>
                    <a:pt x="3119" y="757"/>
                  </a:cubicBezTo>
                  <a:cubicBezTo>
                    <a:pt x="3056" y="914"/>
                    <a:pt x="3119" y="1167"/>
                    <a:pt x="3277" y="1230"/>
                  </a:cubicBezTo>
                  <a:cubicBezTo>
                    <a:pt x="3623" y="1387"/>
                    <a:pt x="3907" y="1545"/>
                    <a:pt x="4065" y="1828"/>
                  </a:cubicBezTo>
                  <a:cubicBezTo>
                    <a:pt x="3781" y="1954"/>
                    <a:pt x="3560" y="2112"/>
                    <a:pt x="3308" y="2269"/>
                  </a:cubicBezTo>
                  <a:cubicBezTo>
                    <a:pt x="2899" y="1860"/>
                    <a:pt x="2426" y="1828"/>
                    <a:pt x="1891" y="1734"/>
                  </a:cubicBezTo>
                  <a:cubicBezTo>
                    <a:pt x="1702" y="1734"/>
                    <a:pt x="1544" y="1860"/>
                    <a:pt x="1513" y="2049"/>
                  </a:cubicBezTo>
                  <a:cubicBezTo>
                    <a:pt x="1513" y="2269"/>
                    <a:pt x="1639" y="2427"/>
                    <a:pt x="1828" y="2458"/>
                  </a:cubicBezTo>
                  <a:cubicBezTo>
                    <a:pt x="2206" y="2490"/>
                    <a:pt x="2489" y="2521"/>
                    <a:pt x="2773" y="2742"/>
                  </a:cubicBezTo>
                  <a:cubicBezTo>
                    <a:pt x="2584" y="2931"/>
                    <a:pt x="2363" y="3151"/>
                    <a:pt x="2206" y="3403"/>
                  </a:cubicBezTo>
                  <a:cubicBezTo>
                    <a:pt x="1964" y="3318"/>
                    <a:pt x="1741" y="3284"/>
                    <a:pt x="1524" y="3284"/>
                  </a:cubicBezTo>
                  <a:cubicBezTo>
                    <a:pt x="1259" y="3284"/>
                    <a:pt x="1002" y="3334"/>
                    <a:pt x="725" y="3403"/>
                  </a:cubicBezTo>
                  <a:cubicBezTo>
                    <a:pt x="536" y="3435"/>
                    <a:pt x="441" y="3624"/>
                    <a:pt x="473" y="3844"/>
                  </a:cubicBezTo>
                  <a:cubicBezTo>
                    <a:pt x="526" y="4003"/>
                    <a:pt x="667" y="4073"/>
                    <a:pt x="823" y="4073"/>
                  </a:cubicBezTo>
                  <a:cubicBezTo>
                    <a:pt x="853" y="4073"/>
                    <a:pt x="883" y="4070"/>
                    <a:pt x="914" y="4065"/>
                  </a:cubicBezTo>
                  <a:cubicBezTo>
                    <a:pt x="1162" y="3989"/>
                    <a:pt x="1352" y="3947"/>
                    <a:pt x="1534" y="3947"/>
                  </a:cubicBezTo>
                  <a:cubicBezTo>
                    <a:pt x="1652" y="3947"/>
                    <a:pt x="1766" y="3965"/>
                    <a:pt x="1891" y="4002"/>
                  </a:cubicBezTo>
                  <a:cubicBezTo>
                    <a:pt x="1796" y="4254"/>
                    <a:pt x="1670" y="4538"/>
                    <a:pt x="1639" y="4821"/>
                  </a:cubicBezTo>
                  <a:cubicBezTo>
                    <a:pt x="1040" y="4821"/>
                    <a:pt x="630" y="5042"/>
                    <a:pt x="221" y="5357"/>
                  </a:cubicBezTo>
                  <a:cubicBezTo>
                    <a:pt x="63" y="5483"/>
                    <a:pt x="0" y="5672"/>
                    <a:pt x="126" y="5829"/>
                  </a:cubicBezTo>
                  <a:cubicBezTo>
                    <a:pt x="221" y="5924"/>
                    <a:pt x="284" y="5987"/>
                    <a:pt x="410" y="5987"/>
                  </a:cubicBezTo>
                  <a:cubicBezTo>
                    <a:pt x="473" y="5987"/>
                    <a:pt x="567" y="5955"/>
                    <a:pt x="599" y="5924"/>
                  </a:cubicBezTo>
                  <a:cubicBezTo>
                    <a:pt x="914" y="5672"/>
                    <a:pt x="1198" y="5514"/>
                    <a:pt x="1513" y="5514"/>
                  </a:cubicBezTo>
                  <a:lnTo>
                    <a:pt x="1513" y="5924"/>
                  </a:lnTo>
                  <a:cubicBezTo>
                    <a:pt x="1513" y="6081"/>
                    <a:pt x="1513" y="6239"/>
                    <a:pt x="1544" y="6396"/>
                  </a:cubicBezTo>
                  <a:cubicBezTo>
                    <a:pt x="1009" y="6585"/>
                    <a:pt x="725" y="6932"/>
                    <a:pt x="410" y="7373"/>
                  </a:cubicBezTo>
                  <a:cubicBezTo>
                    <a:pt x="284" y="7531"/>
                    <a:pt x="315" y="7720"/>
                    <a:pt x="473" y="7846"/>
                  </a:cubicBezTo>
                  <a:cubicBezTo>
                    <a:pt x="567" y="7877"/>
                    <a:pt x="599" y="7940"/>
                    <a:pt x="694" y="7940"/>
                  </a:cubicBezTo>
                  <a:cubicBezTo>
                    <a:pt x="788" y="7940"/>
                    <a:pt x="914" y="7877"/>
                    <a:pt x="946" y="7783"/>
                  </a:cubicBezTo>
                  <a:cubicBezTo>
                    <a:pt x="1198" y="7467"/>
                    <a:pt x="1355" y="7215"/>
                    <a:pt x="1670" y="7089"/>
                  </a:cubicBezTo>
                  <a:cubicBezTo>
                    <a:pt x="1733" y="7373"/>
                    <a:pt x="1828" y="7657"/>
                    <a:pt x="1985" y="7940"/>
                  </a:cubicBezTo>
                  <a:cubicBezTo>
                    <a:pt x="1544" y="8287"/>
                    <a:pt x="1387" y="8728"/>
                    <a:pt x="1229" y="9232"/>
                  </a:cubicBezTo>
                  <a:cubicBezTo>
                    <a:pt x="1198" y="9421"/>
                    <a:pt x="1324" y="9610"/>
                    <a:pt x="1481" y="9673"/>
                  </a:cubicBezTo>
                  <a:lnTo>
                    <a:pt x="1544" y="9673"/>
                  </a:lnTo>
                  <a:cubicBezTo>
                    <a:pt x="1702" y="9673"/>
                    <a:pt x="1828" y="9547"/>
                    <a:pt x="1891" y="9389"/>
                  </a:cubicBezTo>
                  <a:cubicBezTo>
                    <a:pt x="2017" y="8980"/>
                    <a:pt x="2111" y="8728"/>
                    <a:pt x="2332" y="8476"/>
                  </a:cubicBezTo>
                  <a:cubicBezTo>
                    <a:pt x="2489" y="8728"/>
                    <a:pt x="2678" y="8948"/>
                    <a:pt x="2899" y="9137"/>
                  </a:cubicBezTo>
                  <a:cubicBezTo>
                    <a:pt x="2584" y="9610"/>
                    <a:pt x="2615" y="10082"/>
                    <a:pt x="2647" y="10649"/>
                  </a:cubicBezTo>
                  <a:cubicBezTo>
                    <a:pt x="2647" y="10839"/>
                    <a:pt x="2804" y="10965"/>
                    <a:pt x="2993" y="10965"/>
                  </a:cubicBezTo>
                  <a:lnTo>
                    <a:pt x="3056" y="10965"/>
                  </a:lnTo>
                  <a:cubicBezTo>
                    <a:pt x="3245" y="10965"/>
                    <a:pt x="3371" y="10775"/>
                    <a:pt x="3371" y="10555"/>
                  </a:cubicBezTo>
                  <a:cubicBezTo>
                    <a:pt x="3308" y="10177"/>
                    <a:pt x="3308" y="9862"/>
                    <a:pt x="3434" y="9578"/>
                  </a:cubicBezTo>
                  <a:cubicBezTo>
                    <a:pt x="3686" y="9736"/>
                    <a:pt x="3907" y="9893"/>
                    <a:pt x="4191" y="10019"/>
                  </a:cubicBezTo>
                  <a:cubicBezTo>
                    <a:pt x="4065" y="10555"/>
                    <a:pt x="4222" y="10996"/>
                    <a:pt x="4474" y="11500"/>
                  </a:cubicBezTo>
                  <a:cubicBezTo>
                    <a:pt x="4506" y="11626"/>
                    <a:pt x="4663" y="11721"/>
                    <a:pt x="4789" y="11721"/>
                  </a:cubicBezTo>
                  <a:cubicBezTo>
                    <a:pt x="4821" y="11721"/>
                    <a:pt x="4884" y="11721"/>
                    <a:pt x="4947" y="11658"/>
                  </a:cubicBezTo>
                  <a:cubicBezTo>
                    <a:pt x="5104" y="11595"/>
                    <a:pt x="5167" y="11406"/>
                    <a:pt x="5104" y="11185"/>
                  </a:cubicBezTo>
                  <a:cubicBezTo>
                    <a:pt x="4947" y="10839"/>
                    <a:pt x="4821" y="10555"/>
                    <a:pt x="4852" y="10240"/>
                  </a:cubicBezTo>
                  <a:lnTo>
                    <a:pt x="4852" y="10240"/>
                  </a:lnTo>
                  <a:cubicBezTo>
                    <a:pt x="5136" y="10334"/>
                    <a:pt x="5419" y="10366"/>
                    <a:pt x="5734" y="10397"/>
                  </a:cubicBezTo>
                  <a:cubicBezTo>
                    <a:pt x="5797" y="10965"/>
                    <a:pt x="6112" y="11311"/>
                    <a:pt x="6522" y="11721"/>
                  </a:cubicBezTo>
                  <a:cubicBezTo>
                    <a:pt x="6585" y="11784"/>
                    <a:pt x="6679" y="11815"/>
                    <a:pt x="6742" y="11815"/>
                  </a:cubicBezTo>
                  <a:cubicBezTo>
                    <a:pt x="6837" y="11815"/>
                    <a:pt x="6931" y="11784"/>
                    <a:pt x="6994" y="11721"/>
                  </a:cubicBezTo>
                  <a:cubicBezTo>
                    <a:pt x="7089" y="11595"/>
                    <a:pt x="7089" y="11343"/>
                    <a:pt x="6994" y="11248"/>
                  </a:cubicBezTo>
                  <a:cubicBezTo>
                    <a:pt x="6711" y="10965"/>
                    <a:pt x="6522" y="10712"/>
                    <a:pt x="6427" y="10397"/>
                  </a:cubicBezTo>
                  <a:cubicBezTo>
                    <a:pt x="6711" y="10366"/>
                    <a:pt x="7026" y="10334"/>
                    <a:pt x="7310" y="10240"/>
                  </a:cubicBezTo>
                  <a:cubicBezTo>
                    <a:pt x="7562" y="10775"/>
                    <a:pt x="7971" y="10965"/>
                    <a:pt x="8475" y="11185"/>
                  </a:cubicBezTo>
                  <a:cubicBezTo>
                    <a:pt x="8507" y="11248"/>
                    <a:pt x="8570" y="11248"/>
                    <a:pt x="8633" y="11248"/>
                  </a:cubicBezTo>
                  <a:cubicBezTo>
                    <a:pt x="8759" y="11248"/>
                    <a:pt x="8885" y="11154"/>
                    <a:pt x="8948" y="11028"/>
                  </a:cubicBezTo>
                  <a:cubicBezTo>
                    <a:pt x="9042" y="10870"/>
                    <a:pt x="8948" y="10649"/>
                    <a:pt x="8790" y="10555"/>
                  </a:cubicBezTo>
                  <a:cubicBezTo>
                    <a:pt x="8444" y="10397"/>
                    <a:pt x="8160" y="10240"/>
                    <a:pt x="8003" y="9988"/>
                  </a:cubicBezTo>
                  <a:cubicBezTo>
                    <a:pt x="8286" y="9862"/>
                    <a:pt x="8507" y="9704"/>
                    <a:pt x="8759" y="9547"/>
                  </a:cubicBezTo>
                  <a:cubicBezTo>
                    <a:pt x="9200" y="9925"/>
                    <a:pt x="9672" y="9988"/>
                    <a:pt x="10176" y="10051"/>
                  </a:cubicBezTo>
                  <a:lnTo>
                    <a:pt x="10208" y="10051"/>
                  </a:lnTo>
                  <a:cubicBezTo>
                    <a:pt x="10397" y="10051"/>
                    <a:pt x="10523" y="9925"/>
                    <a:pt x="10555" y="9736"/>
                  </a:cubicBezTo>
                  <a:cubicBezTo>
                    <a:pt x="10555" y="9547"/>
                    <a:pt x="10460" y="9389"/>
                    <a:pt x="10240" y="9358"/>
                  </a:cubicBezTo>
                  <a:cubicBezTo>
                    <a:pt x="9861" y="9295"/>
                    <a:pt x="9578" y="9263"/>
                    <a:pt x="9294" y="9074"/>
                  </a:cubicBezTo>
                  <a:cubicBezTo>
                    <a:pt x="9515" y="8885"/>
                    <a:pt x="9704" y="8633"/>
                    <a:pt x="9861" y="8413"/>
                  </a:cubicBezTo>
                  <a:cubicBezTo>
                    <a:pt x="10082" y="8476"/>
                    <a:pt x="10303" y="8507"/>
                    <a:pt x="10523" y="8507"/>
                  </a:cubicBezTo>
                  <a:cubicBezTo>
                    <a:pt x="10807" y="8507"/>
                    <a:pt x="11090" y="8444"/>
                    <a:pt x="11405" y="8350"/>
                  </a:cubicBezTo>
                  <a:cubicBezTo>
                    <a:pt x="11594" y="8318"/>
                    <a:pt x="11657" y="8129"/>
                    <a:pt x="11626" y="7940"/>
                  </a:cubicBezTo>
                  <a:cubicBezTo>
                    <a:pt x="11599" y="7754"/>
                    <a:pt x="11461" y="7680"/>
                    <a:pt x="11287" y="7680"/>
                  </a:cubicBezTo>
                  <a:cubicBezTo>
                    <a:pt x="11254" y="7680"/>
                    <a:pt x="11220" y="7683"/>
                    <a:pt x="11185" y="7688"/>
                  </a:cubicBezTo>
                  <a:cubicBezTo>
                    <a:pt x="10933" y="7772"/>
                    <a:pt x="10723" y="7814"/>
                    <a:pt x="10517" y="7814"/>
                  </a:cubicBezTo>
                  <a:cubicBezTo>
                    <a:pt x="10415" y="7814"/>
                    <a:pt x="10313" y="7804"/>
                    <a:pt x="10208" y="7783"/>
                  </a:cubicBezTo>
                  <a:cubicBezTo>
                    <a:pt x="10334" y="7499"/>
                    <a:pt x="10460" y="7215"/>
                    <a:pt x="10492" y="6932"/>
                  </a:cubicBezTo>
                  <a:lnTo>
                    <a:pt x="10523" y="6932"/>
                  </a:lnTo>
                  <a:cubicBezTo>
                    <a:pt x="11090" y="6932"/>
                    <a:pt x="11468" y="6711"/>
                    <a:pt x="11909" y="6396"/>
                  </a:cubicBezTo>
                  <a:cubicBezTo>
                    <a:pt x="12004" y="6333"/>
                    <a:pt x="12067" y="6144"/>
                    <a:pt x="11941" y="5987"/>
                  </a:cubicBezTo>
                  <a:cubicBezTo>
                    <a:pt x="11867" y="5895"/>
                    <a:pt x="11773" y="5846"/>
                    <a:pt x="11675" y="5846"/>
                  </a:cubicBezTo>
                  <a:cubicBezTo>
                    <a:pt x="11605" y="5846"/>
                    <a:pt x="11534" y="5871"/>
                    <a:pt x="11468" y="5924"/>
                  </a:cubicBezTo>
                  <a:cubicBezTo>
                    <a:pt x="11153" y="6144"/>
                    <a:pt x="10870" y="6302"/>
                    <a:pt x="10555" y="6302"/>
                  </a:cubicBezTo>
                  <a:lnTo>
                    <a:pt x="10555" y="5924"/>
                  </a:lnTo>
                  <a:cubicBezTo>
                    <a:pt x="10555" y="5766"/>
                    <a:pt x="10555" y="5609"/>
                    <a:pt x="10523" y="5451"/>
                  </a:cubicBezTo>
                  <a:cubicBezTo>
                    <a:pt x="11090" y="5262"/>
                    <a:pt x="11342" y="4884"/>
                    <a:pt x="11657" y="4475"/>
                  </a:cubicBezTo>
                  <a:cubicBezTo>
                    <a:pt x="11783" y="4317"/>
                    <a:pt x="11752" y="4096"/>
                    <a:pt x="11594" y="4002"/>
                  </a:cubicBezTo>
                  <a:cubicBezTo>
                    <a:pt x="11528" y="3949"/>
                    <a:pt x="11457" y="3924"/>
                    <a:pt x="11387" y="3924"/>
                  </a:cubicBezTo>
                  <a:cubicBezTo>
                    <a:pt x="11290" y="3924"/>
                    <a:pt x="11195" y="3973"/>
                    <a:pt x="11122" y="4065"/>
                  </a:cubicBezTo>
                  <a:cubicBezTo>
                    <a:pt x="10870" y="4380"/>
                    <a:pt x="10712" y="4632"/>
                    <a:pt x="10397" y="4727"/>
                  </a:cubicBezTo>
                  <a:cubicBezTo>
                    <a:pt x="10334" y="4475"/>
                    <a:pt x="10240" y="4191"/>
                    <a:pt x="10082" y="3907"/>
                  </a:cubicBezTo>
                  <a:cubicBezTo>
                    <a:pt x="10523" y="3561"/>
                    <a:pt x="10681" y="3120"/>
                    <a:pt x="10838" y="2616"/>
                  </a:cubicBezTo>
                  <a:cubicBezTo>
                    <a:pt x="10870" y="2427"/>
                    <a:pt x="10775" y="2206"/>
                    <a:pt x="10618" y="2175"/>
                  </a:cubicBezTo>
                  <a:cubicBezTo>
                    <a:pt x="10595" y="2171"/>
                    <a:pt x="10572" y="2170"/>
                    <a:pt x="10550" y="2170"/>
                  </a:cubicBezTo>
                  <a:cubicBezTo>
                    <a:pt x="10359" y="2170"/>
                    <a:pt x="10205" y="2286"/>
                    <a:pt x="10176" y="2427"/>
                  </a:cubicBezTo>
                  <a:cubicBezTo>
                    <a:pt x="10050" y="2805"/>
                    <a:pt x="9987" y="3088"/>
                    <a:pt x="9735" y="3309"/>
                  </a:cubicBezTo>
                  <a:cubicBezTo>
                    <a:pt x="9578" y="3088"/>
                    <a:pt x="9389" y="2836"/>
                    <a:pt x="9200" y="2647"/>
                  </a:cubicBezTo>
                  <a:cubicBezTo>
                    <a:pt x="9515" y="2175"/>
                    <a:pt x="9452" y="1702"/>
                    <a:pt x="9420" y="1167"/>
                  </a:cubicBezTo>
                  <a:cubicBezTo>
                    <a:pt x="9420" y="946"/>
                    <a:pt x="9231" y="851"/>
                    <a:pt x="9042" y="851"/>
                  </a:cubicBezTo>
                  <a:cubicBezTo>
                    <a:pt x="8822" y="851"/>
                    <a:pt x="8727" y="1041"/>
                    <a:pt x="8727" y="1230"/>
                  </a:cubicBezTo>
                  <a:cubicBezTo>
                    <a:pt x="8759" y="1639"/>
                    <a:pt x="8759" y="1954"/>
                    <a:pt x="8633" y="2206"/>
                  </a:cubicBezTo>
                  <a:cubicBezTo>
                    <a:pt x="8412" y="2049"/>
                    <a:pt x="8160" y="1891"/>
                    <a:pt x="7877" y="1797"/>
                  </a:cubicBezTo>
                  <a:cubicBezTo>
                    <a:pt x="8003" y="1230"/>
                    <a:pt x="7845" y="788"/>
                    <a:pt x="7625" y="284"/>
                  </a:cubicBezTo>
                  <a:cubicBezTo>
                    <a:pt x="7554" y="168"/>
                    <a:pt x="7432" y="103"/>
                    <a:pt x="7297" y="103"/>
                  </a:cubicBezTo>
                  <a:cubicBezTo>
                    <a:pt x="7250" y="103"/>
                    <a:pt x="7201" y="111"/>
                    <a:pt x="7152" y="127"/>
                  </a:cubicBezTo>
                  <a:cubicBezTo>
                    <a:pt x="6994" y="221"/>
                    <a:pt x="6900" y="410"/>
                    <a:pt x="6994" y="599"/>
                  </a:cubicBezTo>
                  <a:cubicBezTo>
                    <a:pt x="7152" y="946"/>
                    <a:pt x="7247" y="1230"/>
                    <a:pt x="7215" y="1545"/>
                  </a:cubicBezTo>
                  <a:cubicBezTo>
                    <a:pt x="6931" y="1482"/>
                    <a:pt x="6679" y="1419"/>
                    <a:pt x="6364" y="1387"/>
                  </a:cubicBezTo>
                  <a:cubicBezTo>
                    <a:pt x="6270" y="851"/>
                    <a:pt x="5955" y="473"/>
                    <a:pt x="5577" y="95"/>
                  </a:cubicBezTo>
                  <a:cubicBezTo>
                    <a:pt x="5514" y="32"/>
                    <a:pt x="5419" y="1"/>
                    <a:pt x="53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46" name="Google Shape;246;p25"/>
          <p:cNvSpPr/>
          <p:nvPr/>
        </p:nvSpPr>
        <p:spPr>
          <a:xfrm>
            <a:off x="6943680" y="1643267"/>
            <a:ext cx="509631" cy="501174"/>
          </a:xfrm>
          <a:custGeom>
            <a:avLst/>
            <a:gdLst/>
            <a:ahLst/>
            <a:cxnLst/>
            <a:rect l="l" t="t" r="r" b="b"/>
            <a:pathLst>
              <a:path w="11973" h="11839" extrusionOk="0">
                <a:moveTo>
                  <a:pt x="9322" y="655"/>
                </a:moveTo>
                <a:cubicBezTo>
                  <a:pt x="9413" y="655"/>
                  <a:pt x="9499" y="686"/>
                  <a:pt x="9547" y="749"/>
                </a:cubicBezTo>
                <a:lnTo>
                  <a:pt x="11027" y="2198"/>
                </a:lnTo>
                <a:cubicBezTo>
                  <a:pt x="11122" y="2324"/>
                  <a:pt x="11122" y="2545"/>
                  <a:pt x="11027" y="2671"/>
                </a:cubicBezTo>
                <a:cubicBezTo>
                  <a:pt x="10964" y="2718"/>
                  <a:pt x="10870" y="2742"/>
                  <a:pt x="10779" y="2742"/>
                </a:cubicBezTo>
                <a:cubicBezTo>
                  <a:pt x="10689" y="2742"/>
                  <a:pt x="10602" y="2718"/>
                  <a:pt x="10555" y="2671"/>
                </a:cubicBezTo>
                <a:lnTo>
                  <a:pt x="10303" y="2419"/>
                </a:lnTo>
                <a:lnTo>
                  <a:pt x="9074" y="1190"/>
                </a:lnTo>
                <a:cubicBezTo>
                  <a:pt x="8916" y="1096"/>
                  <a:pt x="8916" y="907"/>
                  <a:pt x="9074" y="749"/>
                </a:cubicBezTo>
                <a:cubicBezTo>
                  <a:pt x="9137" y="686"/>
                  <a:pt x="9232" y="655"/>
                  <a:pt x="9322" y="655"/>
                </a:cubicBezTo>
                <a:close/>
                <a:moveTo>
                  <a:pt x="9106" y="2230"/>
                </a:moveTo>
                <a:lnTo>
                  <a:pt x="9547" y="2702"/>
                </a:lnTo>
                <a:lnTo>
                  <a:pt x="9011" y="3270"/>
                </a:lnTo>
                <a:lnTo>
                  <a:pt x="8538" y="2797"/>
                </a:lnTo>
                <a:lnTo>
                  <a:pt x="9106" y="2230"/>
                </a:lnTo>
                <a:close/>
                <a:moveTo>
                  <a:pt x="6333" y="1694"/>
                </a:moveTo>
                <a:cubicBezTo>
                  <a:pt x="6396" y="1694"/>
                  <a:pt x="6522" y="1726"/>
                  <a:pt x="6554" y="1789"/>
                </a:cubicBezTo>
                <a:lnTo>
                  <a:pt x="8759" y="3994"/>
                </a:lnTo>
                <a:lnTo>
                  <a:pt x="9988" y="5223"/>
                </a:lnTo>
                <a:cubicBezTo>
                  <a:pt x="10082" y="5254"/>
                  <a:pt x="10114" y="5349"/>
                  <a:pt x="10114" y="5475"/>
                </a:cubicBezTo>
                <a:cubicBezTo>
                  <a:pt x="10114" y="5538"/>
                  <a:pt x="10082" y="5664"/>
                  <a:pt x="9988" y="5695"/>
                </a:cubicBezTo>
                <a:cubicBezTo>
                  <a:pt x="9925" y="5727"/>
                  <a:pt x="9830" y="5821"/>
                  <a:pt x="9767" y="5821"/>
                </a:cubicBezTo>
                <a:cubicBezTo>
                  <a:pt x="9673" y="5821"/>
                  <a:pt x="9547" y="5790"/>
                  <a:pt x="9515" y="5695"/>
                </a:cubicBezTo>
                <a:lnTo>
                  <a:pt x="6081" y="2261"/>
                </a:lnTo>
                <a:cubicBezTo>
                  <a:pt x="6018" y="2198"/>
                  <a:pt x="5987" y="2104"/>
                  <a:pt x="5987" y="2041"/>
                </a:cubicBezTo>
                <a:cubicBezTo>
                  <a:pt x="5987" y="1946"/>
                  <a:pt x="6018" y="1852"/>
                  <a:pt x="6081" y="1789"/>
                </a:cubicBezTo>
                <a:cubicBezTo>
                  <a:pt x="6176" y="1726"/>
                  <a:pt x="6239" y="1694"/>
                  <a:pt x="6333" y="1694"/>
                </a:cubicBezTo>
                <a:close/>
                <a:moveTo>
                  <a:pt x="6333" y="3459"/>
                </a:moveTo>
                <a:lnTo>
                  <a:pt x="8286" y="5412"/>
                </a:lnTo>
                <a:lnTo>
                  <a:pt x="7782" y="5947"/>
                </a:lnTo>
                <a:lnTo>
                  <a:pt x="7026" y="5191"/>
                </a:lnTo>
                <a:cubicBezTo>
                  <a:pt x="6979" y="5128"/>
                  <a:pt x="6892" y="5097"/>
                  <a:pt x="6802" y="5097"/>
                </a:cubicBezTo>
                <a:cubicBezTo>
                  <a:pt x="6711" y="5097"/>
                  <a:pt x="6617" y="5128"/>
                  <a:pt x="6554" y="5191"/>
                </a:cubicBezTo>
                <a:cubicBezTo>
                  <a:pt x="6459" y="5317"/>
                  <a:pt x="6459" y="5538"/>
                  <a:pt x="6554" y="5664"/>
                </a:cubicBezTo>
                <a:lnTo>
                  <a:pt x="7310" y="6420"/>
                </a:lnTo>
                <a:lnTo>
                  <a:pt x="6837" y="6893"/>
                </a:lnTo>
                <a:lnTo>
                  <a:pt x="4884" y="4908"/>
                </a:lnTo>
                <a:lnTo>
                  <a:pt x="6333" y="3459"/>
                </a:lnTo>
                <a:close/>
                <a:moveTo>
                  <a:pt x="4348" y="5506"/>
                </a:moveTo>
                <a:lnTo>
                  <a:pt x="6333" y="7460"/>
                </a:lnTo>
                <a:lnTo>
                  <a:pt x="5860" y="7932"/>
                </a:lnTo>
                <a:lnTo>
                  <a:pt x="5388" y="7460"/>
                </a:lnTo>
                <a:cubicBezTo>
                  <a:pt x="5325" y="7412"/>
                  <a:pt x="5238" y="7389"/>
                  <a:pt x="5152" y="7389"/>
                </a:cubicBezTo>
                <a:cubicBezTo>
                  <a:pt x="5065" y="7389"/>
                  <a:pt x="4978" y="7412"/>
                  <a:pt x="4915" y="7460"/>
                </a:cubicBezTo>
                <a:cubicBezTo>
                  <a:pt x="4789" y="7586"/>
                  <a:pt x="4789" y="7838"/>
                  <a:pt x="4915" y="7932"/>
                </a:cubicBezTo>
                <a:lnTo>
                  <a:pt x="5388" y="8405"/>
                </a:lnTo>
                <a:lnTo>
                  <a:pt x="5167" y="8657"/>
                </a:lnTo>
                <a:cubicBezTo>
                  <a:pt x="4915" y="8846"/>
                  <a:pt x="4632" y="8940"/>
                  <a:pt x="4360" y="8940"/>
                </a:cubicBezTo>
                <a:cubicBezTo>
                  <a:pt x="4088" y="8940"/>
                  <a:pt x="3828" y="8846"/>
                  <a:pt x="3624" y="8657"/>
                </a:cubicBezTo>
                <a:lnTo>
                  <a:pt x="3151" y="8184"/>
                </a:lnTo>
                <a:cubicBezTo>
                  <a:pt x="2742" y="7775"/>
                  <a:pt x="2742" y="7113"/>
                  <a:pt x="3151" y="6735"/>
                </a:cubicBezTo>
                <a:lnTo>
                  <a:pt x="4348" y="5506"/>
                </a:lnTo>
                <a:close/>
                <a:moveTo>
                  <a:pt x="2678" y="8657"/>
                </a:moveTo>
                <a:lnTo>
                  <a:pt x="3151" y="9129"/>
                </a:lnTo>
                <a:lnTo>
                  <a:pt x="2899" y="9350"/>
                </a:lnTo>
                <a:cubicBezTo>
                  <a:pt x="2836" y="9413"/>
                  <a:pt x="2749" y="9444"/>
                  <a:pt x="2663" y="9444"/>
                </a:cubicBezTo>
                <a:cubicBezTo>
                  <a:pt x="2576" y="9444"/>
                  <a:pt x="2489" y="9413"/>
                  <a:pt x="2426" y="9350"/>
                </a:cubicBezTo>
                <a:cubicBezTo>
                  <a:pt x="2300" y="9255"/>
                  <a:pt x="2300" y="9003"/>
                  <a:pt x="2426" y="8877"/>
                </a:cubicBezTo>
                <a:lnTo>
                  <a:pt x="2678" y="8657"/>
                </a:lnTo>
                <a:close/>
                <a:moveTo>
                  <a:pt x="9389" y="1"/>
                </a:moveTo>
                <a:cubicBezTo>
                  <a:pt x="9121" y="1"/>
                  <a:pt x="8853" y="103"/>
                  <a:pt x="8664" y="308"/>
                </a:cubicBezTo>
                <a:cubicBezTo>
                  <a:pt x="8255" y="686"/>
                  <a:pt x="8255" y="1379"/>
                  <a:pt x="8664" y="1757"/>
                </a:cubicBezTo>
                <a:lnTo>
                  <a:pt x="8097" y="2324"/>
                </a:lnTo>
                <a:lnTo>
                  <a:pt x="7121" y="1316"/>
                </a:lnTo>
                <a:cubicBezTo>
                  <a:pt x="6932" y="1127"/>
                  <a:pt x="6648" y="1001"/>
                  <a:pt x="6365" y="1001"/>
                </a:cubicBezTo>
                <a:cubicBezTo>
                  <a:pt x="6081" y="1001"/>
                  <a:pt x="5829" y="1127"/>
                  <a:pt x="5608" y="1316"/>
                </a:cubicBezTo>
                <a:cubicBezTo>
                  <a:pt x="5419" y="1537"/>
                  <a:pt x="5293" y="1789"/>
                  <a:pt x="5293" y="2072"/>
                </a:cubicBezTo>
                <a:cubicBezTo>
                  <a:pt x="5293" y="2356"/>
                  <a:pt x="5419" y="2639"/>
                  <a:pt x="5608" y="2828"/>
                </a:cubicBezTo>
                <a:lnTo>
                  <a:pt x="5860" y="3049"/>
                </a:lnTo>
                <a:lnTo>
                  <a:pt x="2678" y="6263"/>
                </a:lnTo>
                <a:cubicBezTo>
                  <a:pt x="2143" y="6767"/>
                  <a:pt x="2048" y="7460"/>
                  <a:pt x="2269" y="8090"/>
                </a:cubicBezTo>
                <a:lnTo>
                  <a:pt x="1922" y="8468"/>
                </a:lnTo>
                <a:cubicBezTo>
                  <a:pt x="1607" y="8783"/>
                  <a:pt x="1513" y="9255"/>
                  <a:pt x="1733" y="9634"/>
                </a:cubicBezTo>
                <a:lnTo>
                  <a:pt x="95" y="11240"/>
                </a:lnTo>
                <a:cubicBezTo>
                  <a:pt x="1" y="11366"/>
                  <a:pt x="1" y="11618"/>
                  <a:pt x="95" y="11713"/>
                </a:cubicBezTo>
                <a:cubicBezTo>
                  <a:pt x="190" y="11807"/>
                  <a:pt x="284" y="11839"/>
                  <a:pt x="347" y="11839"/>
                </a:cubicBezTo>
                <a:cubicBezTo>
                  <a:pt x="410" y="11839"/>
                  <a:pt x="536" y="11807"/>
                  <a:pt x="568" y="11713"/>
                </a:cubicBezTo>
                <a:lnTo>
                  <a:pt x="2206" y="10106"/>
                </a:lnTo>
                <a:cubicBezTo>
                  <a:pt x="2363" y="10201"/>
                  <a:pt x="2458" y="10232"/>
                  <a:pt x="2615" y="10232"/>
                </a:cubicBezTo>
                <a:cubicBezTo>
                  <a:pt x="2899" y="10232"/>
                  <a:pt x="3183" y="10106"/>
                  <a:pt x="3372" y="9917"/>
                </a:cubicBezTo>
                <a:lnTo>
                  <a:pt x="3718" y="9571"/>
                </a:lnTo>
                <a:cubicBezTo>
                  <a:pt x="3939" y="9634"/>
                  <a:pt x="4159" y="9665"/>
                  <a:pt x="4348" y="9665"/>
                </a:cubicBezTo>
                <a:cubicBezTo>
                  <a:pt x="4789" y="9665"/>
                  <a:pt x="5262" y="9508"/>
                  <a:pt x="5577" y="9161"/>
                </a:cubicBezTo>
                <a:lnTo>
                  <a:pt x="8759" y="5979"/>
                </a:lnTo>
                <a:lnTo>
                  <a:pt x="9011" y="6199"/>
                </a:lnTo>
                <a:cubicBezTo>
                  <a:pt x="9200" y="6420"/>
                  <a:pt x="9484" y="6515"/>
                  <a:pt x="9767" y="6515"/>
                </a:cubicBezTo>
                <a:cubicBezTo>
                  <a:pt x="10019" y="6515"/>
                  <a:pt x="10303" y="6420"/>
                  <a:pt x="10492" y="6199"/>
                </a:cubicBezTo>
                <a:cubicBezTo>
                  <a:pt x="10712" y="6010"/>
                  <a:pt x="10807" y="5727"/>
                  <a:pt x="10807" y="5475"/>
                </a:cubicBezTo>
                <a:cubicBezTo>
                  <a:pt x="10807" y="5191"/>
                  <a:pt x="10712" y="4908"/>
                  <a:pt x="10492" y="4719"/>
                </a:cubicBezTo>
                <a:lnTo>
                  <a:pt x="9515" y="3711"/>
                </a:lnTo>
                <a:lnTo>
                  <a:pt x="10082" y="3207"/>
                </a:lnTo>
                <a:cubicBezTo>
                  <a:pt x="10271" y="3427"/>
                  <a:pt x="10555" y="3522"/>
                  <a:pt x="10807" y="3522"/>
                </a:cubicBezTo>
                <a:cubicBezTo>
                  <a:pt x="11090" y="3522"/>
                  <a:pt x="11374" y="3427"/>
                  <a:pt x="11563" y="3207"/>
                </a:cubicBezTo>
                <a:cubicBezTo>
                  <a:pt x="11972" y="2828"/>
                  <a:pt x="11972" y="2167"/>
                  <a:pt x="11563" y="1757"/>
                </a:cubicBezTo>
                <a:lnTo>
                  <a:pt x="10114" y="308"/>
                </a:lnTo>
                <a:cubicBezTo>
                  <a:pt x="9925" y="103"/>
                  <a:pt x="9657" y="1"/>
                  <a:pt x="938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26"/>
          <p:cNvSpPr txBox="1"/>
          <p:nvPr/>
        </p:nvSpPr>
        <p:spPr>
          <a:xfrm>
            <a:off x="382800" y="227800"/>
            <a:ext cx="7688700" cy="5352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2400" b="1">
                <a:solidFill>
                  <a:srgbClr val="000000"/>
                </a:solidFill>
                <a:latin typeface="Open Sans"/>
                <a:ea typeface="Open Sans"/>
                <a:cs typeface="Open Sans"/>
                <a:sym typeface="Open Sans"/>
              </a:rPr>
              <a:t>Coronavirus Background</a:t>
            </a:r>
            <a:endParaRPr sz="2400" b="1">
              <a:solidFill>
                <a:srgbClr val="000000"/>
              </a:solidFill>
              <a:latin typeface="Open Sans"/>
              <a:ea typeface="Open Sans"/>
              <a:cs typeface="Open Sans"/>
              <a:sym typeface="Open Sans"/>
            </a:endParaRPr>
          </a:p>
        </p:txBody>
      </p:sp>
      <p:sp>
        <p:nvSpPr>
          <p:cNvPr id="252" name="Google Shape;252;p26"/>
          <p:cNvSpPr txBox="1"/>
          <p:nvPr/>
        </p:nvSpPr>
        <p:spPr>
          <a:xfrm>
            <a:off x="480050" y="801375"/>
            <a:ext cx="7688700" cy="2261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500">
                <a:solidFill>
                  <a:srgbClr val="000000"/>
                </a:solidFill>
                <a:latin typeface="Open Sans"/>
                <a:ea typeface="Open Sans"/>
                <a:cs typeface="Open Sans"/>
                <a:sym typeface="Open Sans"/>
              </a:rPr>
              <a:t>Coronaviruses are respiratory diseases, and the cause of the common cold, otherwise known as “mild upper respiratory tract infection”</a:t>
            </a:r>
            <a:endParaRPr sz="1500">
              <a:solidFill>
                <a:srgbClr val="000000"/>
              </a:solidFill>
              <a:latin typeface="Open Sans"/>
              <a:ea typeface="Open Sans"/>
              <a:cs typeface="Open Sans"/>
              <a:sym typeface="Open Sans"/>
            </a:endParaRPr>
          </a:p>
          <a:p>
            <a:pPr marL="0" lvl="0" indent="0" algn="l" rtl="0">
              <a:lnSpc>
                <a:spcPct val="115000"/>
              </a:lnSpc>
              <a:spcBef>
                <a:spcPts val="1600"/>
              </a:spcBef>
              <a:spcAft>
                <a:spcPts val="0"/>
              </a:spcAft>
              <a:buNone/>
            </a:pPr>
            <a:endParaRPr sz="1700">
              <a:solidFill>
                <a:srgbClr val="000000"/>
              </a:solidFill>
              <a:latin typeface="Open Sans"/>
              <a:ea typeface="Open Sans"/>
              <a:cs typeface="Open Sans"/>
              <a:sym typeface="Open Sans"/>
            </a:endParaRPr>
          </a:p>
          <a:p>
            <a:pPr marL="0" lvl="0" indent="0" algn="l" rtl="0">
              <a:lnSpc>
                <a:spcPct val="115000"/>
              </a:lnSpc>
              <a:spcBef>
                <a:spcPts val="1600"/>
              </a:spcBef>
              <a:spcAft>
                <a:spcPts val="1600"/>
              </a:spcAft>
              <a:buNone/>
            </a:pPr>
            <a:endParaRPr sz="1700">
              <a:solidFill>
                <a:srgbClr val="000000"/>
              </a:solidFill>
              <a:latin typeface="Open Sans"/>
              <a:ea typeface="Open Sans"/>
              <a:cs typeface="Open Sans"/>
              <a:sym typeface="Open Sans"/>
            </a:endParaRPr>
          </a:p>
        </p:txBody>
      </p:sp>
      <p:graphicFrame>
        <p:nvGraphicFramePr>
          <p:cNvPr id="253" name="Google Shape;253;p26"/>
          <p:cNvGraphicFramePr/>
          <p:nvPr>
            <p:extLst>
              <p:ext uri="{D42A27DB-BD31-4B8C-83A1-F6EECF244321}">
                <p14:modId xmlns:p14="http://schemas.microsoft.com/office/powerpoint/2010/main" val="186618572"/>
              </p:ext>
            </p:extLst>
          </p:nvPr>
        </p:nvGraphicFramePr>
        <p:xfrm>
          <a:off x="688838" y="1663925"/>
          <a:ext cx="5459625" cy="2806275"/>
        </p:xfrm>
        <a:graphic>
          <a:graphicData uri="http://schemas.openxmlformats.org/drawingml/2006/table">
            <a:tbl>
              <a:tblPr>
                <a:noFill/>
                <a:tableStyleId>{DBD787BA-E673-4B5C-97CA-A8C967ED7A2E}</a:tableStyleId>
              </a:tblPr>
              <a:tblGrid>
                <a:gridCol w="1992900">
                  <a:extLst>
                    <a:ext uri="{9D8B030D-6E8A-4147-A177-3AD203B41FA5}">
                      <a16:colId xmlns="" xmlns:a16="http://schemas.microsoft.com/office/drawing/2014/main" val="20000"/>
                    </a:ext>
                  </a:extLst>
                </a:gridCol>
                <a:gridCol w="1155575">
                  <a:extLst>
                    <a:ext uri="{9D8B030D-6E8A-4147-A177-3AD203B41FA5}">
                      <a16:colId xmlns="" xmlns:a16="http://schemas.microsoft.com/office/drawing/2014/main" val="20001"/>
                    </a:ext>
                  </a:extLst>
                </a:gridCol>
                <a:gridCol w="1155575">
                  <a:extLst>
                    <a:ext uri="{9D8B030D-6E8A-4147-A177-3AD203B41FA5}">
                      <a16:colId xmlns="" xmlns:a16="http://schemas.microsoft.com/office/drawing/2014/main" val="20002"/>
                    </a:ext>
                  </a:extLst>
                </a:gridCol>
                <a:gridCol w="1155575">
                  <a:extLst>
                    <a:ext uri="{9D8B030D-6E8A-4147-A177-3AD203B41FA5}">
                      <a16:colId xmlns="" xmlns:a16="http://schemas.microsoft.com/office/drawing/2014/main" val="20003"/>
                    </a:ext>
                  </a:extLst>
                </a:gridCol>
              </a:tblGrid>
              <a:tr h="942925">
                <a:tc>
                  <a:txBody>
                    <a:bodyPr/>
                    <a:lstStyle/>
                    <a:p>
                      <a:pPr marL="0" marR="0" lvl="0" indent="0" algn="l" rtl="0">
                        <a:lnSpc>
                          <a:spcPct val="115000"/>
                        </a:lnSpc>
                        <a:spcBef>
                          <a:spcPts val="0"/>
                        </a:spcBef>
                        <a:spcAft>
                          <a:spcPts val="0"/>
                        </a:spcAft>
                        <a:buClr>
                          <a:srgbClr val="000000"/>
                        </a:buClr>
                        <a:buSzPts val="1100"/>
                        <a:buFont typeface="Arial"/>
                        <a:buNone/>
                      </a:pPr>
                      <a:r>
                        <a:rPr lang="en" sz="1200" u="none" strike="noStrike" cap="none" dirty="0">
                          <a:latin typeface="Open Sans"/>
                          <a:ea typeface="Open Sans"/>
                          <a:cs typeface="Open Sans"/>
                          <a:sym typeface="Open Sans"/>
                        </a:rPr>
                        <a:t>Severe </a:t>
                      </a:r>
                      <a:r>
                        <a:rPr lang="en" sz="1200" u="none" strike="noStrike" cap="none" dirty="0" smtClean="0">
                          <a:latin typeface="Open Sans"/>
                          <a:ea typeface="Open Sans"/>
                          <a:cs typeface="Open Sans"/>
                          <a:sym typeface="Open Sans"/>
                        </a:rPr>
                        <a:t>Rcute Respiratory Syndrome </a:t>
                      </a:r>
                      <a:r>
                        <a:rPr lang="en" sz="1200" u="none" strike="noStrike" cap="none" dirty="0">
                          <a:latin typeface="Open Sans"/>
                          <a:ea typeface="Open Sans"/>
                          <a:cs typeface="Open Sans"/>
                          <a:sym typeface="Open Sans"/>
                        </a:rPr>
                        <a:t>(SARS)</a:t>
                      </a:r>
                      <a:endParaRPr sz="1200" u="none" strike="noStrike" cap="none" dirty="0">
                        <a:latin typeface="Open Sans"/>
                        <a:ea typeface="Open Sans"/>
                        <a:cs typeface="Open Sans"/>
                        <a:sym typeface="Open Sans"/>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r>
                        <a:rPr lang="en" sz="1200" u="none" strike="noStrike" cap="none">
                          <a:latin typeface="Open Sans"/>
                          <a:ea typeface="Open Sans"/>
                          <a:cs typeface="Open Sans"/>
                          <a:sym typeface="Open Sans"/>
                        </a:rPr>
                        <a:t>2003</a:t>
                      </a:r>
                      <a:endParaRPr sz="1200" u="none" strike="noStrike" cap="none">
                        <a:latin typeface="Open Sans"/>
                        <a:ea typeface="Open Sans"/>
                        <a:cs typeface="Open Sans"/>
                        <a:sym typeface="Open Sans"/>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r>
                        <a:rPr lang="en" sz="1200" u="none" strike="noStrike" cap="none">
                          <a:latin typeface="Open Sans"/>
                          <a:ea typeface="Open Sans"/>
                          <a:cs typeface="Open Sans"/>
                          <a:sym typeface="Open Sans"/>
                        </a:rPr>
                        <a:t>Animals to people</a:t>
                      </a:r>
                      <a:endParaRPr sz="1200" u="none" strike="noStrike" cap="none">
                        <a:latin typeface="Open Sans"/>
                        <a:ea typeface="Open Sans"/>
                        <a:cs typeface="Open Sans"/>
                        <a:sym typeface="Open Sans"/>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r>
                        <a:rPr lang="en" sz="1200" u="none" strike="noStrike" cap="none">
                          <a:latin typeface="Open Sans"/>
                          <a:ea typeface="Open Sans"/>
                          <a:cs typeface="Open Sans"/>
                          <a:sym typeface="Open Sans"/>
                        </a:rPr>
                        <a:t>Severe symptoms but not easily spread </a:t>
                      </a:r>
                      <a:endParaRPr sz="1200" u="none" strike="noStrike" cap="none">
                        <a:latin typeface="Open Sans"/>
                        <a:ea typeface="Open Sans"/>
                        <a:cs typeface="Open Sans"/>
                        <a:sym typeface="Open Sans"/>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extLst>
                  <a:ext uri="{0D108BD9-81ED-4DB2-BD59-A6C34878D82A}">
                    <a16:rowId xmlns="" xmlns:a16="http://schemas.microsoft.com/office/drawing/2014/main" val="10000"/>
                  </a:ext>
                </a:extLst>
              </a:tr>
              <a:tr h="931675">
                <a:tc>
                  <a:txBody>
                    <a:bodyPr/>
                    <a:lstStyle/>
                    <a:p>
                      <a:pPr marL="0" marR="0" lvl="0" indent="0" algn="l" rtl="0">
                        <a:lnSpc>
                          <a:spcPct val="115000"/>
                        </a:lnSpc>
                        <a:spcBef>
                          <a:spcPts val="0"/>
                        </a:spcBef>
                        <a:spcAft>
                          <a:spcPts val="0"/>
                        </a:spcAft>
                        <a:buClr>
                          <a:srgbClr val="000000"/>
                        </a:buClr>
                        <a:buSzPts val="1100"/>
                        <a:buFont typeface="Arial"/>
                        <a:buNone/>
                      </a:pPr>
                      <a:r>
                        <a:rPr lang="en" sz="1200" u="none" strike="noStrike" cap="none" dirty="0">
                          <a:latin typeface="Open Sans"/>
                          <a:ea typeface="Open Sans"/>
                          <a:cs typeface="Open Sans"/>
                          <a:sym typeface="Open Sans"/>
                        </a:rPr>
                        <a:t>Middle </a:t>
                      </a:r>
                      <a:r>
                        <a:rPr lang="en" sz="1200" u="none" strike="noStrike" cap="none" dirty="0" smtClean="0">
                          <a:latin typeface="Open Sans"/>
                          <a:ea typeface="Open Sans"/>
                          <a:cs typeface="Open Sans"/>
                          <a:sym typeface="Open Sans"/>
                        </a:rPr>
                        <a:t>East Respiratory Syndrome </a:t>
                      </a:r>
                      <a:r>
                        <a:rPr lang="en" sz="1200" u="none" strike="noStrike" cap="none" dirty="0">
                          <a:latin typeface="Open Sans"/>
                          <a:ea typeface="Open Sans"/>
                          <a:cs typeface="Open Sans"/>
                          <a:sym typeface="Open Sans"/>
                        </a:rPr>
                        <a:t>(MERS)</a:t>
                      </a:r>
                      <a:endParaRPr sz="1200" u="none" strike="noStrike" cap="none" dirty="0">
                        <a:latin typeface="Open Sans"/>
                        <a:ea typeface="Open Sans"/>
                        <a:cs typeface="Open Sans"/>
                        <a:sym typeface="Open Sans"/>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r>
                        <a:rPr lang="en" sz="1200" u="none" strike="noStrike" cap="none">
                          <a:latin typeface="Open Sans"/>
                          <a:ea typeface="Open Sans"/>
                          <a:cs typeface="Open Sans"/>
                          <a:sym typeface="Open Sans"/>
                        </a:rPr>
                        <a:t>2012</a:t>
                      </a:r>
                      <a:endParaRPr sz="1200" u="none" strike="noStrike" cap="none">
                        <a:latin typeface="Open Sans"/>
                        <a:ea typeface="Open Sans"/>
                        <a:cs typeface="Open Sans"/>
                        <a:sym typeface="Open Sans"/>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r>
                        <a:rPr lang="en" sz="1200" u="none" strike="noStrike" cap="none">
                          <a:latin typeface="Open Sans"/>
                          <a:ea typeface="Open Sans"/>
                          <a:cs typeface="Open Sans"/>
                          <a:sym typeface="Open Sans"/>
                        </a:rPr>
                        <a:t>Camels to people</a:t>
                      </a:r>
                      <a:endParaRPr sz="1200" u="none" strike="noStrike" cap="none">
                        <a:latin typeface="Open Sans"/>
                        <a:ea typeface="Open Sans"/>
                        <a:cs typeface="Open Sans"/>
                        <a:sym typeface="Open Sans"/>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r>
                        <a:rPr lang="en" sz="1200" u="none" strike="noStrike" cap="none">
                          <a:latin typeface="Open Sans"/>
                          <a:ea typeface="Open Sans"/>
                          <a:cs typeface="Open Sans"/>
                          <a:sym typeface="Open Sans"/>
                        </a:rPr>
                        <a:t>Severe symptoms but not easily spread</a:t>
                      </a:r>
                      <a:endParaRPr sz="1200" u="none" strike="noStrike" cap="none">
                        <a:latin typeface="Open Sans"/>
                        <a:ea typeface="Open Sans"/>
                        <a:cs typeface="Open Sans"/>
                        <a:sym typeface="Open Sans"/>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extLst>
                  <a:ext uri="{0D108BD9-81ED-4DB2-BD59-A6C34878D82A}">
                    <a16:rowId xmlns="" xmlns:a16="http://schemas.microsoft.com/office/drawing/2014/main" val="10001"/>
                  </a:ext>
                </a:extLst>
              </a:tr>
              <a:tr h="931675">
                <a:tc>
                  <a:txBody>
                    <a:bodyPr/>
                    <a:lstStyle/>
                    <a:p>
                      <a:pPr marL="0" marR="0" lvl="0" indent="0" algn="l" rtl="0">
                        <a:lnSpc>
                          <a:spcPct val="115000"/>
                        </a:lnSpc>
                        <a:spcBef>
                          <a:spcPts val="0"/>
                        </a:spcBef>
                        <a:spcAft>
                          <a:spcPts val="0"/>
                        </a:spcAft>
                        <a:buClr>
                          <a:srgbClr val="000000"/>
                        </a:buClr>
                        <a:buSzPts val="1100"/>
                        <a:buFont typeface="Arial"/>
                        <a:buNone/>
                      </a:pPr>
                      <a:r>
                        <a:rPr lang="en" sz="1200" u="none" strike="noStrike" cap="none">
                          <a:latin typeface="Open Sans"/>
                          <a:ea typeface="Open Sans"/>
                          <a:cs typeface="Open Sans"/>
                          <a:sym typeface="Open Sans"/>
                        </a:rPr>
                        <a:t>SARS coronavirus-2 (SARS2)</a:t>
                      </a:r>
                      <a:endParaRPr sz="1200" u="none" strike="noStrike" cap="none">
                        <a:latin typeface="Open Sans"/>
                        <a:ea typeface="Open Sans"/>
                        <a:cs typeface="Open Sans"/>
                        <a:sym typeface="Open Sans"/>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r>
                        <a:rPr lang="en" sz="1200" u="none" strike="noStrike" cap="none">
                          <a:latin typeface="Open Sans"/>
                          <a:ea typeface="Open Sans"/>
                          <a:cs typeface="Open Sans"/>
                          <a:sym typeface="Open Sans"/>
                        </a:rPr>
                        <a:t>2019</a:t>
                      </a:r>
                      <a:endParaRPr sz="1200" u="none" strike="noStrike" cap="none">
                        <a:latin typeface="Open Sans"/>
                        <a:ea typeface="Open Sans"/>
                        <a:cs typeface="Open Sans"/>
                        <a:sym typeface="Open Sans"/>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r>
                        <a:rPr lang="en" sz="1200" u="none" strike="noStrike" cap="none">
                          <a:latin typeface="Open Sans"/>
                          <a:ea typeface="Open Sans"/>
                          <a:cs typeface="Open Sans"/>
                          <a:sym typeface="Open Sans"/>
                        </a:rPr>
                        <a:t>Animals to people</a:t>
                      </a:r>
                      <a:endParaRPr sz="1200" u="none" strike="noStrike" cap="none">
                        <a:latin typeface="Open Sans"/>
                        <a:ea typeface="Open Sans"/>
                        <a:cs typeface="Open Sans"/>
                        <a:sym typeface="Open Sans"/>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r>
                        <a:rPr lang="en" sz="1200" u="none" strike="noStrike" cap="none">
                          <a:latin typeface="Open Sans"/>
                          <a:ea typeface="Open Sans"/>
                          <a:cs typeface="Open Sans"/>
                          <a:sym typeface="Open Sans"/>
                        </a:rPr>
                        <a:t>Severe symptoms, and easily spread</a:t>
                      </a:r>
                      <a:endParaRPr sz="1200" u="none" strike="noStrike" cap="none">
                        <a:latin typeface="Open Sans"/>
                        <a:ea typeface="Open Sans"/>
                        <a:cs typeface="Open Sans"/>
                        <a:sym typeface="Open Sans"/>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extLst>
                  <a:ext uri="{0D108BD9-81ED-4DB2-BD59-A6C34878D82A}">
                    <a16:rowId xmlns="" xmlns:a16="http://schemas.microsoft.com/office/drawing/2014/main" val="10002"/>
                  </a:ext>
                </a:extLst>
              </a:tr>
            </a:tbl>
          </a:graphicData>
        </a:graphic>
      </p:graphicFrame>
      <p:cxnSp>
        <p:nvCxnSpPr>
          <p:cNvPr id="254" name="Google Shape;254;p26"/>
          <p:cNvCxnSpPr/>
          <p:nvPr/>
        </p:nvCxnSpPr>
        <p:spPr>
          <a:xfrm flipH="1">
            <a:off x="5960100" y="2560225"/>
            <a:ext cx="677700" cy="368700"/>
          </a:xfrm>
          <a:prstGeom prst="straightConnector1">
            <a:avLst/>
          </a:prstGeom>
          <a:noFill/>
          <a:ln w="9525" cap="flat" cmpd="sng">
            <a:solidFill>
              <a:srgbClr val="BB0027"/>
            </a:solidFill>
            <a:prstDash val="solid"/>
            <a:round/>
            <a:headEnd type="none" w="sm" len="sm"/>
            <a:tailEnd type="triangle" w="med" len="med"/>
          </a:ln>
        </p:spPr>
      </p:cxnSp>
      <p:sp>
        <p:nvSpPr>
          <p:cNvPr id="255" name="Google Shape;255;p26"/>
          <p:cNvSpPr txBox="1"/>
          <p:nvPr/>
        </p:nvSpPr>
        <p:spPr>
          <a:xfrm>
            <a:off x="6657730" y="2131850"/>
            <a:ext cx="1539300" cy="638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i="0" u="none" strike="noStrike" cap="none" dirty="0">
                <a:solidFill>
                  <a:srgbClr val="000000"/>
                </a:solidFill>
                <a:latin typeface="Open Sans"/>
                <a:ea typeface="Open Sans"/>
                <a:cs typeface="Open Sans"/>
                <a:sym typeface="Open Sans"/>
              </a:rPr>
              <a:t>Contained in the </a:t>
            </a:r>
            <a:r>
              <a:rPr lang="en" sz="1200" i="0" u="none" strike="noStrike" cap="none" dirty="0" smtClean="0">
                <a:solidFill>
                  <a:srgbClr val="000000"/>
                </a:solidFill>
                <a:latin typeface="Open Sans"/>
                <a:ea typeface="Open Sans"/>
                <a:cs typeface="Open Sans"/>
                <a:sym typeface="Open Sans"/>
              </a:rPr>
              <a:t>Middle East</a:t>
            </a:r>
            <a:endParaRPr sz="1200" i="0" u="none" strike="noStrike" cap="none" dirty="0">
              <a:solidFill>
                <a:srgbClr val="000000"/>
              </a:solidFill>
              <a:latin typeface="Open Sans"/>
              <a:ea typeface="Open Sans"/>
              <a:cs typeface="Open Sans"/>
              <a:sym typeface="Open Sans"/>
            </a:endParaRPr>
          </a:p>
        </p:txBody>
      </p:sp>
      <p:cxnSp>
        <p:nvCxnSpPr>
          <p:cNvPr id="256" name="Google Shape;256;p26"/>
          <p:cNvCxnSpPr/>
          <p:nvPr/>
        </p:nvCxnSpPr>
        <p:spPr>
          <a:xfrm flipH="1">
            <a:off x="5920025" y="3633225"/>
            <a:ext cx="737700" cy="348900"/>
          </a:xfrm>
          <a:prstGeom prst="straightConnector1">
            <a:avLst/>
          </a:prstGeom>
          <a:noFill/>
          <a:ln w="9525" cap="flat" cmpd="sng">
            <a:solidFill>
              <a:srgbClr val="BB0027"/>
            </a:solidFill>
            <a:prstDash val="solid"/>
            <a:round/>
            <a:headEnd type="none" w="sm" len="sm"/>
            <a:tailEnd type="triangle" w="med" len="med"/>
          </a:ln>
        </p:spPr>
      </p:cxnSp>
      <p:sp>
        <p:nvSpPr>
          <p:cNvPr id="257" name="Google Shape;257;p26"/>
          <p:cNvSpPr txBox="1"/>
          <p:nvPr/>
        </p:nvSpPr>
        <p:spPr>
          <a:xfrm>
            <a:off x="6637800" y="3098525"/>
            <a:ext cx="1851300" cy="70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dirty="0">
                <a:solidFill>
                  <a:srgbClr val="000000"/>
                </a:solidFill>
                <a:latin typeface="Open Sans"/>
                <a:ea typeface="Open Sans"/>
                <a:cs typeface="Open Sans"/>
                <a:sym typeface="Open Sans"/>
              </a:rPr>
              <a:t>Emerging</a:t>
            </a:r>
            <a:r>
              <a:rPr lang="en" sz="1200" i="0" u="none" strike="noStrike" cap="none" dirty="0">
                <a:solidFill>
                  <a:srgbClr val="000000"/>
                </a:solidFill>
                <a:latin typeface="Open Sans"/>
                <a:ea typeface="Open Sans"/>
                <a:cs typeface="Open Sans"/>
                <a:sym typeface="Open Sans"/>
              </a:rPr>
              <a:t> infectious disease means humans have no immunity </a:t>
            </a:r>
            <a:endParaRPr sz="1200" i="0" u="none" strike="noStrike" cap="none" dirty="0">
              <a:solidFill>
                <a:srgbClr val="000000"/>
              </a:solidFill>
              <a:latin typeface="Open Sans"/>
              <a:ea typeface="Open Sans"/>
              <a:cs typeface="Open Sans"/>
              <a:sym typeface="Open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27"/>
          <p:cNvSpPr txBox="1"/>
          <p:nvPr/>
        </p:nvSpPr>
        <p:spPr>
          <a:xfrm>
            <a:off x="4504450" y="330050"/>
            <a:ext cx="3975000" cy="7050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2400" b="1">
                <a:solidFill>
                  <a:srgbClr val="CCA677"/>
                </a:solidFill>
                <a:latin typeface="Open Sans"/>
                <a:ea typeface="Open Sans"/>
                <a:cs typeface="Open Sans"/>
                <a:sym typeface="Open Sans"/>
              </a:rPr>
              <a:t>COVID-19 symptoms</a:t>
            </a:r>
            <a:endParaRPr sz="2400" b="1">
              <a:solidFill>
                <a:srgbClr val="CCA677"/>
              </a:solidFill>
              <a:latin typeface="Open Sans"/>
              <a:ea typeface="Open Sans"/>
              <a:cs typeface="Open Sans"/>
              <a:sym typeface="Open Sans"/>
            </a:endParaRPr>
          </a:p>
        </p:txBody>
      </p:sp>
      <p:sp>
        <p:nvSpPr>
          <p:cNvPr id="263" name="Google Shape;263;p27"/>
          <p:cNvSpPr txBox="1"/>
          <p:nvPr/>
        </p:nvSpPr>
        <p:spPr>
          <a:xfrm>
            <a:off x="4632000" y="1035050"/>
            <a:ext cx="3510300" cy="3546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600">
                <a:solidFill>
                  <a:srgbClr val="000000"/>
                </a:solidFill>
                <a:latin typeface="Open Sans"/>
                <a:ea typeface="Open Sans"/>
                <a:cs typeface="Open Sans"/>
                <a:sym typeface="Open Sans"/>
              </a:rPr>
              <a:t>2-14 day incubation period before symptoms show</a:t>
            </a:r>
            <a:endParaRPr sz="1600">
              <a:solidFill>
                <a:srgbClr val="000000"/>
              </a:solidFill>
              <a:latin typeface="Open Sans"/>
              <a:ea typeface="Open Sans"/>
              <a:cs typeface="Open Sans"/>
              <a:sym typeface="Open Sans"/>
            </a:endParaRPr>
          </a:p>
          <a:p>
            <a:pPr marL="800100" lvl="0" indent="-330200" algn="l" rtl="0">
              <a:lnSpc>
                <a:spcPct val="115000"/>
              </a:lnSpc>
              <a:spcBef>
                <a:spcPts val="0"/>
              </a:spcBef>
              <a:spcAft>
                <a:spcPts val="0"/>
              </a:spcAft>
              <a:buClr>
                <a:srgbClr val="000000"/>
              </a:buClr>
              <a:buSzPts val="1600"/>
              <a:buFont typeface="Open Sans"/>
              <a:buChar char="●"/>
            </a:pPr>
            <a:r>
              <a:rPr lang="en" sz="1600">
                <a:solidFill>
                  <a:srgbClr val="000000"/>
                </a:solidFill>
                <a:latin typeface="Open Sans"/>
                <a:ea typeface="Open Sans"/>
                <a:cs typeface="Open Sans"/>
                <a:sym typeface="Open Sans"/>
              </a:rPr>
              <a:t>Fever/chills</a:t>
            </a:r>
            <a:endParaRPr sz="1600">
              <a:solidFill>
                <a:srgbClr val="000000"/>
              </a:solidFill>
              <a:latin typeface="Open Sans"/>
              <a:ea typeface="Open Sans"/>
              <a:cs typeface="Open Sans"/>
              <a:sym typeface="Open Sans"/>
            </a:endParaRPr>
          </a:p>
          <a:p>
            <a:pPr marL="800100" lvl="0" indent="-330200" algn="l" rtl="0">
              <a:lnSpc>
                <a:spcPct val="115000"/>
              </a:lnSpc>
              <a:spcBef>
                <a:spcPts val="0"/>
              </a:spcBef>
              <a:spcAft>
                <a:spcPts val="0"/>
              </a:spcAft>
              <a:buClr>
                <a:srgbClr val="000000"/>
              </a:buClr>
              <a:buSzPts val="1600"/>
              <a:buFont typeface="Open Sans"/>
              <a:buChar char="●"/>
            </a:pPr>
            <a:r>
              <a:rPr lang="en" sz="1600">
                <a:solidFill>
                  <a:srgbClr val="000000"/>
                </a:solidFill>
                <a:latin typeface="Open Sans"/>
                <a:ea typeface="Open Sans"/>
                <a:cs typeface="Open Sans"/>
                <a:sym typeface="Open Sans"/>
              </a:rPr>
              <a:t>Cough</a:t>
            </a:r>
            <a:endParaRPr sz="1600">
              <a:solidFill>
                <a:srgbClr val="000000"/>
              </a:solidFill>
              <a:latin typeface="Open Sans"/>
              <a:ea typeface="Open Sans"/>
              <a:cs typeface="Open Sans"/>
              <a:sym typeface="Open Sans"/>
            </a:endParaRPr>
          </a:p>
          <a:p>
            <a:pPr marL="800100" lvl="0" indent="-330200" algn="l" rtl="0">
              <a:lnSpc>
                <a:spcPct val="115000"/>
              </a:lnSpc>
              <a:spcBef>
                <a:spcPts val="0"/>
              </a:spcBef>
              <a:spcAft>
                <a:spcPts val="0"/>
              </a:spcAft>
              <a:buClr>
                <a:srgbClr val="000000"/>
              </a:buClr>
              <a:buSzPts val="1600"/>
              <a:buFont typeface="Open Sans"/>
              <a:buChar char="●"/>
            </a:pPr>
            <a:r>
              <a:rPr lang="en" sz="1600">
                <a:solidFill>
                  <a:srgbClr val="000000"/>
                </a:solidFill>
                <a:latin typeface="Open Sans"/>
                <a:ea typeface="Open Sans"/>
                <a:cs typeface="Open Sans"/>
                <a:sym typeface="Open Sans"/>
              </a:rPr>
              <a:t>Loss of taste/smell</a:t>
            </a:r>
            <a:endParaRPr sz="1600">
              <a:solidFill>
                <a:srgbClr val="000000"/>
              </a:solidFill>
              <a:latin typeface="Open Sans"/>
              <a:ea typeface="Open Sans"/>
              <a:cs typeface="Open Sans"/>
              <a:sym typeface="Open Sans"/>
            </a:endParaRPr>
          </a:p>
          <a:p>
            <a:pPr marL="800100" lvl="0" indent="-330200" algn="l" rtl="0">
              <a:lnSpc>
                <a:spcPct val="115000"/>
              </a:lnSpc>
              <a:spcBef>
                <a:spcPts val="0"/>
              </a:spcBef>
              <a:spcAft>
                <a:spcPts val="0"/>
              </a:spcAft>
              <a:buClr>
                <a:srgbClr val="000000"/>
              </a:buClr>
              <a:buSzPts val="1600"/>
              <a:buFont typeface="Open Sans"/>
              <a:buChar char="●"/>
            </a:pPr>
            <a:r>
              <a:rPr lang="en" sz="1600">
                <a:solidFill>
                  <a:srgbClr val="000000"/>
                </a:solidFill>
                <a:latin typeface="Open Sans"/>
                <a:ea typeface="Open Sans"/>
                <a:cs typeface="Open Sans"/>
                <a:sym typeface="Open Sans"/>
              </a:rPr>
              <a:t>Nausea</a:t>
            </a:r>
            <a:endParaRPr sz="1600">
              <a:solidFill>
                <a:srgbClr val="000000"/>
              </a:solidFill>
              <a:latin typeface="Open Sans"/>
              <a:ea typeface="Open Sans"/>
              <a:cs typeface="Open Sans"/>
              <a:sym typeface="Open Sans"/>
            </a:endParaRPr>
          </a:p>
          <a:p>
            <a:pPr marL="800100" lvl="0" indent="-330200" algn="l" rtl="0">
              <a:lnSpc>
                <a:spcPct val="115000"/>
              </a:lnSpc>
              <a:spcBef>
                <a:spcPts val="0"/>
              </a:spcBef>
              <a:spcAft>
                <a:spcPts val="0"/>
              </a:spcAft>
              <a:buClr>
                <a:srgbClr val="000000"/>
              </a:buClr>
              <a:buSzPts val="1600"/>
              <a:buFont typeface="Open Sans"/>
              <a:buChar char="●"/>
            </a:pPr>
            <a:r>
              <a:rPr lang="en" sz="1600">
                <a:solidFill>
                  <a:srgbClr val="000000"/>
                </a:solidFill>
                <a:latin typeface="Open Sans"/>
                <a:ea typeface="Open Sans"/>
                <a:cs typeface="Open Sans"/>
                <a:sym typeface="Open Sans"/>
              </a:rPr>
              <a:t>Diarrhea</a:t>
            </a:r>
            <a:endParaRPr sz="1600">
              <a:solidFill>
                <a:srgbClr val="000000"/>
              </a:solidFill>
              <a:latin typeface="Open Sans"/>
              <a:ea typeface="Open Sans"/>
              <a:cs typeface="Open Sans"/>
              <a:sym typeface="Open Sans"/>
            </a:endParaRPr>
          </a:p>
          <a:p>
            <a:pPr marL="800100" lvl="0" indent="-330200" algn="l" rtl="0">
              <a:lnSpc>
                <a:spcPct val="115000"/>
              </a:lnSpc>
              <a:spcBef>
                <a:spcPts val="0"/>
              </a:spcBef>
              <a:spcAft>
                <a:spcPts val="0"/>
              </a:spcAft>
              <a:buClr>
                <a:srgbClr val="000000"/>
              </a:buClr>
              <a:buSzPts val="1600"/>
              <a:buFont typeface="Open Sans"/>
              <a:buChar char="●"/>
            </a:pPr>
            <a:r>
              <a:rPr lang="en" sz="1600">
                <a:solidFill>
                  <a:srgbClr val="000000"/>
                </a:solidFill>
                <a:latin typeface="Open Sans"/>
                <a:ea typeface="Open Sans"/>
                <a:cs typeface="Open Sans"/>
                <a:sym typeface="Open Sans"/>
              </a:rPr>
              <a:t>Difficulty breathing *</a:t>
            </a:r>
            <a:endParaRPr sz="1600">
              <a:solidFill>
                <a:srgbClr val="000000"/>
              </a:solidFill>
              <a:latin typeface="Open Sans"/>
              <a:ea typeface="Open Sans"/>
              <a:cs typeface="Open Sans"/>
              <a:sym typeface="Open Sans"/>
            </a:endParaRPr>
          </a:p>
          <a:p>
            <a:pPr marL="800100" lvl="0" indent="-330200" algn="l" rtl="0">
              <a:lnSpc>
                <a:spcPct val="115000"/>
              </a:lnSpc>
              <a:spcBef>
                <a:spcPts val="0"/>
              </a:spcBef>
              <a:spcAft>
                <a:spcPts val="0"/>
              </a:spcAft>
              <a:buClr>
                <a:srgbClr val="000000"/>
              </a:buClr>
              <a:buSzPts val="1600"/>
              <a:buFont typeface="Open Sans"/>
              <a:buChar char="●"/>
            </a:pPr>
            <a:r>
              <a:rPr lang="en" sz="1600">
                <a:solidFill>
                  <a:srgbClr val="000000"/>
                </a:solidFill>
                <a:latin typeface="Open Sans"/>
                <a:ea typeface="Open Sans"/>
                <a:cs typeface="Open Sans"/>
                <a:sym typeface="Open Sans"/>
              </a:rPr>
              <a:t>Bluish fingers *</a:t>
            </a:r>
            <a:endParaRPr sz="1600">
              <a:solidFill>
                <a:srgbClr val="000000"/>
              </a:solidFill>
              <a:latin typeface="Open Sans"/>
              <a:ea typeface="Open Sans"/>
              <a:cs typeface="Open Sans"/>
              <a:sym typeface="Open Sans"/>
            </a:endParaRPr>
          </a:p>
          <a:p>
            <a:pPr marL="800100" lvl="0" indent="-330200" algn="l" rtl="0">
              <a:lnSpc>
                <a:spcPct val="115000"/>
              </a:lnSpc>
              <a:spcBef>
                <a:spcPts val="0"/>
              </a:spcBef>
              <a:spcAft>
                <a:spcPts val="0"/>
              </a:spcAft>
              <a:buClr>
                <a:srgbClr val="000000"/>
              </a:buClr>
              <a:buSzPts val="1600"/>
              <a:buFont typeface="Open Sans"/>
              <a:buChar char="●"/>
            </a:pPr>
            <a:r>
              <a:rPr lang="en" sz="1600">
                <a:solidFill>
                  <a:srgbClr val="000000"/>
                </a:solidFill>
                <a:latin typeface="Open Sans"/>
                <a:ea typeface="Open Sans"/>
                <a:cs typeface="Open Sans"/>
                <a:sym typeface="Open Sans"/>
              </a:rPr>
              <a:t>Pain in chest *</a:t>
            </a:r>
            <a:endParaRPr sz="1600">
              <a:solidFill>
                <a:srgbClr val="000000"/>
              </a:solidFill>
              <a:latin typeface="Open Sans"/>
              <a:ea typeface="Open Sans"/>
              <a:cs typeface="Open Sans"/>
              <a:sym typeface="Open Sans"/>
            </a:endParaRPr>
          </a:p>
          <a:p>
            <a:pPr marL="914400" lvl="0" indent="0" algn="l" rtl="0">
              <a:lnSpc>
                <a:spcPct val="115000"/>
              </a:lnSpc>
              <a:spcBef>
                <a:spcPts val="0"/>
              </a:spcBef>
              <a:spcAft>
                <a:spcPts val="0"/>
              </a:spcAft>
              <a:buNone/>
            </a:pPr>
            <a:endParaRPr sz="160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None/>
            </a:pPr>
            <a:r>
              <a:rPr lang="en" sz="1600">
                <a:solidFill>
                  <a:srgbClr val="000000"/>
                </a:solidFill>
                <a:latin typeface="Open Sans"/>
                <a:ea typeface="Open Sans"/>
                <a:cs typeface="Open Sans"/>
                <a:sym typeface="Open Sans"/>
              </a:rPr>
              <a:t>*signs to go to hospital</a:t>
            </a:r>
            <a:endParaRPr sz="1600">
              <a:solidFill>
                <a:srgbClr val="000000"/>
              </a:solidFill>
              <a:latin typeface="Open Sans"/>
              <a:ea typeface="Open Sans"/>
              <a:cs typeface="Open Sans"/>
              <a:sym typeface="Open Sans"/>
            </a:endParaRPr>
          </a:p>
        </p:txBody>
      </p:sp>
      <p:pic>
        <p:nvPicPr>
          <p:cNvPr id="264" name="Google Shape;264;p27"/>
          <p:cNvPicPr preferRelativeResize="0"/>
          <p:nvPr/>
        </p:nvPicPr>
        <p:blipFill>
          <a:blip r:embed="rId3">
            <a:alphaModFix/>
          </a:blip>
          <a:stretch>
            <a:fillRect/>
          </a:stretch>
        </p:blipFill>
        <p:spPr>
          <a:xfrm>
            <a:off x="596951" y="193350"/>
            <a:ext cx="3510400" cy="4388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28"/>
          <p:cNvSpPr txBox="1"/>
          <p:nvPr/>
        </p:nvSpPr>
        <p:spPr>
          <a:xfrm>
            <a:off x="513800" y="1070550"/>
            <a:ext cx="3837000" cy="34026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500">
                <a:solidFill>
                  <a:srgbClr val="434343"/>
                </a:solidFill>
                <a:latin typeface="Open Sans"/>
                <a:ea typeface="Open Sans"/>
                <a:cs typeface="Open Sans"/>
                <a:sym typeface="Open Sans"/>
              </a:rPr>
              <a:t>Doctors will perform:</a:t>
            </a:r>
            <a:endParaRPr sz="1500">
              <a:solidFill>
                <a:srgbClr val="434343"/>
              </a:solidFill>
              <a:latin typeface="Open Sans"/>
              <a:ea typeface="Open Sans"/>
              <a:cs typeface="Open Sans"/>
              <a:sym typeface="Open Sans"/>
            </a:endParaRPr>
          </a:p>
          <a:p>
            <a:pPr marL="685800" lvl="0" indent="-323850" algn="l" rtl="0">
              <a:lnSpc>
                <a:spcPct val="115000"/>
              </a:lnSpc>
              <a:spcBef>
                <a:spcPts val="0"/>
              </a:spcBef>
              <a:spcAft>
                <a:spcPts val="0"/>
              </a:spcAft>
              <a:buClr>
                <a:srgbClr val="434343"/>
              </a:buClr>
              <a:buSzPts val="1500"/>
              <a:buFont typeface="Open Sans"/>
              <a:buChar char="●"/>
            </a:pPr>
            <a:r>
              <a:rPr lang="en" sz="1500">
                <a:solidFill>
                  <a:srgbClr val="434343"/>
                </a:solidFill>
                <a:latin typeface="Open Sans"/>
                <a:ea typeface="Open Sans"/>
                <a:cs typeface="Open Sans"/>
                <a:sym typeface="Open Sans"/>
              </a:rPr>
              <a:t>Chest x ray </a:t>
            </a:r>
            <a:endParaRPr sz="1500">
              <a:solidFill>
                <a:srgbClr val="434343"/>
              </a:solidFill>
              <a:latin typeface="Open Sans"/>
              <a:ea typeface="Open Sans"/>
              <a:cs typeface="Open Sans"/>
              <a:sym typeface="Open Sans"/>
            </a:endParaRPr>
          </a:p>
          <a:p>
            <a:pPr marL="685800" lvl="0" indent="-323850" algn="l" rtl="0">
              <a:lnSpc>
                <a:spcPct val="115000"/>
              </a:lnSpc>
              <a:spcBef>
                <a:spcPts val="0"/>
              </a:spcBef>
              <a:spcAft>
                <a:spcPts val="0"/>
              </a:spcAft>
              <a:buClr>
                <a:srgbClr val="434343"/>
              </a:buClr>
              <a:buSzPts val="1500"/>
              <a:buFont typeface="Open Sans"/>
              <a:buChar char="●"/>
            </a:pPr>
            <a:r>
              <a:rPr lang="en" sz="1500">
                <a:solidFill>
                  <a:srgbClr val="434343"/>
                </a:solidFill>
                <a:latin typeface="Open Sans"/>
                <a:ea typeface="Open Sans"/>
                <a:cs typeface="Open Sans"/>
                <a:sym typeface="Open Sans"/>
              </a:rPr>
              <a:t>CT scan to view lung tissue</a:t>
            </a:r>
            <a:endParaRPr sz="1500">
              <a:solidFill>
                <a:srgbClr val="434343"/>
              </a:solidFill>
              <a:latin typeface="Open Sans"/>
              <a:ea typeface="Open Sans"/>
              <a:cs typeface="Open Sans"/>
              <a:sym typeface="Open Sans"/>
            </a:endParaRPr>
          </a:p>
          <a:p>
            <a:pPr marL="685800" lvl="0" indent="-323850" algn="l" rtl="0">
              <a:lnSpc>
                <a:spcPct val="115000"/>
              </a:lnSpc>
              <a:spcBef>
                <a:spcPts val="0"/>
              </a:spcBef>
              <a:spcAft>
                <a:spcPts val="0"/>
              </a:spcAft>
              <a:buClr>
                <a:srgbClr val="434343"/>
              </a:buClr>
              <a:buSzPts val="1500"/>
              <a:buFont typeface="Open Sans"/>
              <a:buChar char="●"/>
            </a:pPr>
            <a:r>
              <a:rPr lang="en" sz="1500">
                <a:solidFill>
                  <a:srgbClr val="434343"/>
                </a:solidFill>
                <a:latin typeface="Open Sans"/>
                <a:ea typeface="Open Sans"/>
                <a:cs typeface="Open Sans"/>
                <a:sym typeface="Open Sans"/>
              </a:rPr>
              <a:t>Blood tests  </a:t>
            </a:r>
            <a:endParaRPr sz="1500">
              <a:solidFill>
                <a:srgbClr val="434343"/>
              </a:solidFill>
              <a:latin typeface="Open Sans"/>
              <a:ea typeface="Open Sans"/>
              <a:cs typeface="Open Sans"/>
              <a:sym typeface="Open Sans"/>
            </a:endParaRPr>
          </a:p>
          <a:p>
            <a:pPr marL="685800" lvl="0" indent="-323850" algn="l" rtl="0">
              <a:lnSpc>
                <a:spcPct val="115000"/>
              </a:lnSpc>
              <a:spcBef>
                <a:spcPts val="0"/>
              </a:spcBef>
              <a:spcAft>
                <a:spcPts val="0"/>
              </a:spcAft>
              <a:buClr>
                <a:srgbClr val="434343"/>
              </a:buClr>
              <a:buSzPts val="1500"/>
              <a:buFont typeface="Open Sans"/>
              <a:buChar char="●"/>
            </a:pPr>
            <a:r>
              <a:rPr lang="en" sz="1500">
                <a:solidFill>
                  <a:srgbClr val="434343"/>
                </a:solidFill>
                <a:latin typeface="Open Sans"/>
                <a:ea typeface="Open Sans"/>
                <a:cs typeface="Open Sans"/>
                <a:sym typeface="Open Sans"/>
              </a:rPr>
              <a:t>Etc.</a:t>
            </a:r>
            <a:endParaRPr sz="1500">
              <a:solidFill>
                <a:srgbClr val="434343"/>
              </a:solidFill>
              <a:latin typeface="Open Sans"/>
              <a:ea typeface="Open Sans"/>
              <a:cs typeface="Open Sans"/>
              <a:sym typeface="Open Sans"/>
            </a:endParaRPr>
          </a:p>
          <a:p>
            <a:pPr marL="0" lvl="0" indent="0" algn="l" rtl="0">
              <a:lnSpc>
                <a:spcPct val="115000"/>
              </a:lnSpc>
              <a:spcBef>
                <a:spcPts val="0"/>
              </a:spcBef>
              <a:spcAft>
                <a:spcPts val="0"/>
              </a:spcAft>
              <a:buNone/>
            </a:pPr>
            <a:endParaRPr sz="1500">
              <a:solidFill>
                <a:srgbClr val="434343"/>
              </a:solidFill>
              <a:latin typeface="Open Sans"/>
              <a:ea typeface="Open Sans"/>
              <a:cs typeface="Open Sans"/>
              <a:sym typeface="Open Sans"/>
            </a:endParaRPr>
          </a:p>
          <a:p>
            <a:pPr marL="0" lvl="0" indent="0" algn="l" rtl="0">
              <a:lnSpc>
                <a:spcPct val="115000"/>
              </a:lnSpc>
              <a:spcBef>
                <a:spcPts val="0"/>
              </a:spcBef>
              <a:spcAft>
                <a:spcPts val="0"/>
              </a:spcAft>
              <a:buNone/>
            </a:pPr>
            <a:r>
              <a:rPr lang="en" sz="1500">
                <a:solidFill>
                  <a:srgbClr val="434343"/>
                </a:solidFill>
                <a:latin typeface="Open Sans"/>
                <a:ea typeface="Open Sans"/>
                <a:cs typeface="Open Sans"/>
                <a:sym typeface="Open Sans"/>
              </a:rPr>
              <a:t>To determine if these are needed:</a:t>
            </a:r>
            <a:endParaRPr sz="1500">
              <a:solidFill>
                <a:srgbClr val="434343"/>
              </a:solidFill>
              <a:latin typeface="Open Sans"/>
              <a:ea typeface="Open Sans"/>
              <a:cs typeface="Open Sans"/>
              <a:sym typeface="Open Sans"/>
            </a:endParaRPr>
          </a:p>
          <a:p>
            <a:pPr marL="685800" lvl="0" indent="-323850" algn="l" rtl="0">
              <a:lnSpc>
                <a:spcPct val="115000"/>
              </a:lnSpc>
              <a:spcBef>
                <a:spcPts val="0"/>
              </a:spcBef>
              <a:spcAft>
                <a:spcPts val="0"/>
              </a:spcAft>
              <a:buClr>
                <a:srgbClr val="434343"/>
              </a:buClr>
              <a:buSzPts val="1500"/>
              <a:buFont typeface="Open Sans"/>
              <a:buChar char="●"/>
            </a:pPr>
            <a:r>
              <a:rPr lang="en" sz="1500">
                <a:solidFill>
                  <a:srgbClr val="434343"/>
                </a:solidFill>
                <a:latin typeface="Open Sans"/>
                <a:ea typeface="Open Sans"/>
                <a:cs typeface="Open Sans"/>
                <a:sym typeface="Open Sans"/>
              </a:rPr>
              <a:t>Supplemental oxygen</a:t>
            </a:r>
            <a:endParaRPr sz="1500">
              <a:solidFill>
                <a:srgbClr val="434343"/>
              </a:solidFill>
              <a:latin typeface="Open Sans"/>
              <a:ea typeface="Open Sans"/>
              <a:cs typeface="Open Sans"/>
              <a:sym typeface="Open Sans"/>
            </a:endParaRPr>
          </a:p>
          <a:p>
            <a:pPr marL="685800" lvl="0" indent="-323850" algn="l" rtl="0">
              <a:lnSpc>
                <a:spcPct val="115000"/>
              </a:lnSpc>
              <a:spcBef>
                <a:spcPts val="0"/>
              </a:spcBef>
              <a:spcAft>
                <a:spcPts val="0"/>
              </a:spcAft>
              <a:buClr>
                <a:srgbClr val="434343"/>
              </a:buClr>
              <a:buSzPts val="1500"/>
              <a:buFont typeface="Open Sans"/>
              <a:buChar char="●"/>
            </a:pPr>
            <a:r>
              <a:rPr lang="en" sz="1500">
                <a:solidFill>
                  <a:srgbClr val="434343"/>
                </a:solidFill>
                <a:latin typeface="Open Sans"/>
                <a:ea typeface="Open Sans"/>
                <a:cs typeface="Open Sans"/>
                <a:sym typeface="Open Sans"/>
              </a:rPr>
              <a:t>Mechanical ventilation</a:t>
            </a:r>
            <a:endParaRPr sz="1500">
              <a:solidFill>
                <a:srgbClr val="434343"/>
              </a:solidFill>
              <a:latin typeface="Open Sans"/>
              <a:ea typeface="Open Sans"/>
              <a:cs typeface="Open Sans"/>
              <a:sym typeface="Open Sans"/>
            </a:endParaRPr>
          </a:p>
          <a:p>
            <a:pPr marL="685800" lvl="0" indent="-323850" algn="l" rtl="0">
              <a:lnSpc>
                <a:spcPct val="115000"/>
              </a:lnSpc>
              <a:spcBef>
                <a:spcPts val="0"/>
              </a:spcBef>
              <a:spcAft>
                <a:spcPts val="0"/>
              </a:spcAft>
              <a:buClr>
                <a:srgbClr val="434343"/>
              </a:buClr>
              <a:buSzPts val="1500"/>
              <a:buFont typeface="Open Sans"/>
              <a:buChar char="●"/>
            </a:pPr>
            <a:r>
              <a:rPr lang="en" sz="1500">
                <a:solidFill>
                  <a:srgbClr val="434343"/>
                </a:solidFill>
                <a:latin typeface="Open Sans"/>
                <a:ea typeface="Open Sans"/>
                <a:cs typeface="Open Sans"/>
                <a:sym typeface="Open Sans"/>
              </a:rPr>
              <a:t>Antibiotics</a:t>
            </a:r>
            <a:endParaRPr sz="1500">
              <a:solidFill>
                <a:srgbClr val="434343"/>
              </a:solidFill>
              <a:latin typeface="Open Sans"/>
              <a:ea typeface="Open Sans"/>
              <a:cs typeface="Open Sans"/>
              <a:sym typeface="Open Sans"/>
            </a:endParaRPr>
          </a:p>
          <a:p>
            <a:pPr marL="685800" lvl="0" indent="-323850" algn="l" rtl="0">
              <a:lnSpc>
                <a:spcPct val="115000"/>
              </a:lnSpc>
              <a:spcBef>
                <a:spcPts val="0"/>
              </a:spcBef>
              <a:spcAft>
                <a:spcPts val="0"/>
              </a:spcAft>
              <a:buClr>
                <a:srgbClr val="434343"/>
              </a:buClr>
              <a:buSzPts val="1500"/>
              <a:buFont typeface="Open Sans"/>
              <a:buChar char="●"/>
            </a:pPr>
            <a:r>
              <a:rPr lang="en" sz="1500">
                <a:solidFill>
                  <a:srgbClr val="434343"/>
                </a:solidFill>
                <a:latin typeface="Open Sans"/>
                <a:ea typeface="Open Sans"/>
                <a:cs typeface="Open Sans"/>
                <a:sym typeface="Open Sans"/>
              </a:rPr>
              <a:t>IV fluids </a:t>
            </a:r>
            <a:endParaRPr sz="1500">
              <a:solidFill>
                <a:srgbClr val="434343"/>
              </a:solidFill>
              <a:latin typeface="Open Sans"/>
              <a:ea typeface="Open Sans"/>
              <a:cs typeface="Open Sans"/>
              <a:sym typeface="Open Sans"/>
            </a:endParaRPr>
          </a:p>
          <a:p>
            <a:pPr marL="685800" lvl="0" indent="-323850" algn="l" rtl="0">
              <a:lnSpc>
                <a:spcPct val="115000"/>
              </a:lnSpc>
              <a:spcBef>
                <a:spcPts val="0"/>
              </a:spcBef>
              <a:spcAft>
                <a:spcPts val="0"/>
              </a:spcAft>
              <a:buClr>
                <a:srgbClr val="434343"/>
              </a:buClr>
              <a:buSzPts val="1500"/>
              <a:buFont typeface="Open Sans"/>
              <a:buChar char="●"/>
            </a:pPr>
            <a:r>
              <a:rPr lang="en" sz="1500">
                <a:solidFill>
                  <a:srgbClr val="434343"/>
                </a:solidFill>
                <a:latin typeface="Open Sans"/>
                <a:ea typeface="Open Sans"/>
                <a:cs typeface="Open Sans"/>
                <a:sym typeface="Open Sans"/>
              </a:rPr>
              <a:t>Etc. </a:t>
            </a:r>
            <a:endParaRPr sz="1700">
              <a:solidFill>
                <a:srgbClr val="434343"/>
              </a:solidFill>
              <a:latin typeface="Open Sans"/>
              <a:ea typeface="Open Sans"/>
              <a:cs typeface="Open Sans"/>
              <a:sym typeface="Open Sans"/>
            </a:endParaRPr>
          </a:p>
        </p:txBody>
      </p:sp>
      <p:sp>
        <p:nvSpPr>
          <p:cNvPr id="270" name="Google Shape;270;p28"/>
          <p:cNvSpPr txBox="1"/>
          <p:nvPr/>
        </p:nvSpPr>
        <p:spPr>
          <a:xfrm>
            <a:off x="444800" y="365550"/>
            <a:ext cx="3975000" cy="7050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2400" b="1">
                <a:latin typeface="Open Sans"/>
                <a:ea typeface="Open Sans"/>
                <a:cs typeface="Open Sans"/>
                <a:sym typeface="Open Sans"/>
              </a:rPr>
              <a:t>Treatment Plans</a:t>
            </a:r>
            <a:endParaRPr sz="2400" b="1">
              <a:latin typeface="Open Sans"/>
              <a:ea typeface="Open Sans"/>
              <a:cs typeface="Open Sans"/>
              <a:sym typeface="Open Sans"/>
            </a:endParaRPr>
          </a:p>
        </p:txBody>
      </p:sp>
      <p:pic>
        <p:nvPicPr>
          <p:cNvPr id="271" name="Google Shape;271;p28"/>
          <p:cNvPicPr preferRelativeResize="0"/>
          <p:nvPr/>
        </p:nvPicPr>
        <p:blipFill>
          <a:blip r:embed="rId3">
            <a:alphaModFix/>
          </a:blip>
          <a:stretch>
            <a:fillRect/>
          </a:stretch>
        </p:blipFill>
        <p:spPr>
          <a:xfrm>
            <a:off x="3862050" y="1269625"/>
            <a:ext cx="4634701" cy="260426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1"/>
          <p:cNvSpPr txBox="1"/>
          <p:nvPr/>
        </p:nvSpPr>
        <p:spPr>
          <a:xfrm>
            <a:off x="457200" y="361950"/>
            <a:ext cx="8077200" cy="3785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200">
                <a:solidFill>
                  <a:schemeClr val="dk1"/>
                </a:solidFill>
                <a:latin typeface="Open Sans Light"/>
                <a:ea typeface="Open Sans Light"/>
                <a:cs typeface="Open Sans Light"/>
                <a:sym typeface="Open Sans Light"/>
              </a:rPr>
              <a:t>This educational resource for high school audiences was developed as a project by Carnegie Mellon student, Avika Bansal and Claire Kenny, for the course </a:t>
            </a:r>
            <a:r>
              <a:rPr lang="en" sz="2200" i="1">
                <a:solidFill>
                  <a:schemeClr val="dk1"/>
                </a:solidFill>
                <a:latin typeface="Open Sans Light"/>
                <a:ea typeface="Open Sans Light"/>
                <a:cs typeface="Open Sans Light"/>
                <a:sym typeface="Open Sans Light"/>
              </a:rPr>
              <a:t>Experiential Learning through Projects</a:t>
            </a:r>
            <a:r>
              <a:rPr lang="en" sz="2200">
                <a:solidFill>
                  <a:schemeClr val="dk1"/>
                </a:solidFill>
                <a:latin typeface="Open Sans Light"/>
                <a:ea typeface="Open Sans Light"/>
                <a:cs typeface="Open Sans Light"/>
                <a:sym typeface="Open Sans Light"/>
              </a:rPr>
              <a:t>, Section O, taught by Dr. Conrad Zapanta and Dr. Judith Hallinen during the summer of 2020.</a:t>
            </a:r>
            <a:br>
              <a:rPr lang="en" sz="2200">
                <a:solidFill>
                  <a:schemeClr val="dk1"/>
                </a:solidFill>
                <a:latin typeface="Open Sans Light"/>
                <a:ea typeface="Open Sans Light"/>
                <a:cs typeface="Open Sans Light"/>
                <a:sym typeface="Open Sans Light"/>
              </a:rPr>
            </a:br>
            <a:r>
              <a:rPr lang="en" sz="2200">
                <a:solidFill>
                  <a:schemeClr val="dk1"/>
                </a:solidFill>
                <a:latin typeface="Open Sans Light"/>
                <a:ea typeface="Open Sans Light"/>
                <a:cs typeface="Open Sans Light"/>
                <a:sym typeface="Open Sans Light"/>
              </a:rPr>
              <a:t/>
            </a:r>
            <a:br>
              <a:rPr lang="en" sz="2200">
                <a:solidFill>
                  <a:schemeClr val="dk1"/>
                </a:solidFill>
                <a:latin typeface="Open Sans Light"/>
                <a:ea typeface="Open Sans Light"/>
                <a:cs typeface="Open Sans Light"/>
                <a:sym typeface="Open Sans Light"/>
              </a:rPr>
            </a:br>
            <a:r>
              <a:rPr lang="en" sz="2200">
                <a:solidFill>
                  <a:schemeClr val="dk1"/>
                </a:solidFill>
                <a:latin typeface="Open Sans Light"/>
                <a:ea typeface="Open Sans Light"/>
                <a:cs typeface="Open Sans Light"/>
                <a:sym typeface="Open Sans Light"/>
              </a:rPr>
              <a:t>Editing and additional project development was completed by Claire Kenny.</a:t>
            </a:r>
            <a:endParaRPr sz="2200">
              <a:solidFill>
                <a:schemeClr val="dk1"/>
              </a:solidFill>
              <a:latin typeface="Open Sans Light"/>
              <a:ea typeface="Open Sans Light"/>
              <a:cs typeface="Open Sans Light"/>
              <a:sym typeface="Open Sans Ligh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29"/>
          <p:cNvSpPr txBox="1"/>
          <p:nvPr/>
        </p:nvSpPr>
        <p:spPr>
          <a:xfrm>
            <a:off x="667950" y="422100"/>
            <a:ext cx="7596600" cy="1164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b="1">
                <a:solidFill>
                  <a:srgbClr val="000000"/>
                </a:solidFill>
                <a:latin typeface="Open Sans"/>
                <a:ea typeface="Open Sans"/>
                <a:cs typeface="Open Sans"/>
                <a:sym typeface="Open Sans"/>
              </a:rPr>
              <a:t>Risks of the SARS/COVID-19 Vaccine </a:t>
            </a:r>
            <a:endParaRPr sz="2400" b="1">
              <a:solidFill>
                <a:srgbClr val="000000"/>
              </a:solidFill>
              <a:latin typeface="Open Sans"/>
              <a:ea typeface="Open Sans"/>
              <a:cs typeface="Open Sans"/>
              <a:sym typeface="Open Sans"/>
            </a:endParaRPr>
          </a:p>
        </p:txBody>
      </p:sp>
      <p:sp>
        <p:nvSpPr>
          <p:cNvPr id="277" name="Google Shape;277;p29"/>
          <p:cNvSpPr txBox="1"/>
          <p:nvPr/>
        </p:nvSpPr>
        <p:spPr>
          <a:xfrm>
            <a:off x="773700" y="1434600"/>
            <a:ext cx="7596600" cy="31497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700">
                <a:latin typeface="Open Sans"/>
                <a:ea typeface="Open Sans"/>
                <a:cs typeface="Open Sans"/>
                <a:sym typeface="Open Sans"/>
              </a:rPr>
              <a:t>The SARS/COVID-19 Vaccine comes with the potential issues of:</a:t>
            </a:r>
            <a:endParaRPr sz="1700">
              <a:latin typeface="Open Sans"/>
              <a:ea typeface="Open Sans"/>
              <a:cs typeface="Open Sans"/>
              <a:sym typeface="Open Sans"/>
            </a:endParaRPr>
          </a:p>
          <a:p>
            <a:pPr marL="457200" lvl="0" indent="-304800" algn="l" rtl="0">
              <a:lnSpc>
                <a:spcPct val="115000"/>
              </a:lnSpc>
              <a:spcBef>
                <a:spcPts val="0"/>
              </a:spcBef>
              <a:spcAft>
                <a:spcPts val="0"/>
              </a:spcAft>
              <a:buClr>
                <a:srgbClr val="000000"/>
              </a:buClr>
              <a:buSzPts val="1200"/>
              <a:buFont typeface="Open Sans"/>
              <a:buChar char="●"/>
            </a:pPr>
            <a:r>
              <a:rPr lang="en" sz="1600" b="1">
                <a:latin typeface="Open Sans"/>
                <a:ea typeface="Open Sans"/>
                <a:cs typeface="Open Sans"/>
                <a:sym typeface="Open Sans"/>
              </a:rPr>
              <a:t>Antibody-dependent enhancement (ADE)</a:t>
            </a:r>
            <a:r>
              <a:rPr lang="en" sz="1600">
                <a:latin typeface="Open Sans"/>
                <a:ea typeface="Open Sans"/>
                <a:cs typeface="Open Sans"/>
                <a:sym typeface="Open Sans"/>
              </a:rPr>
              <a:t>, in which a vaccine may actually worsen the consequences of the disease rather than protect</a:t>
            </a:r>
            <a:endParaRPr sz="1600">
              <a:latin typeface="Open Sans"/>
              <a:ea typeface="Open Sans"/>
              <a:cs typeface="Open Sans"/>
              <a:sym typeface="Open Sans"/>
            </a:endParaRPr>
          </a:p>
          <a:p>
            <a:pPr marL="457200" lvl="0" indent="-304800" algn="l" rtl="0">
              <a:lnSpc>
                <a:spcPct val="115000"/>
              </a:lnSpc>
              <a:spcBef>
                <a:spcPts val="1000"/>
              </a:spcBef>
              <a:spcAft>
                <a:spcPts val="0"/>
              </a:spcAft>
              <a:buClr>
                <a:srgbClr val="000000"/>
              </a:buClr>
              <a:buSzPts val="1200"/>
              <a:buFont typeface="Open Sans"/>
              <a:buChar char="●"/>
            </a:pPr>
            <a:r>
              <a:rPr lang="en" sz="1600">
                <a:latin typeface="Open Sans"/>
                <a:ea typeface="Open Sans"/>
                <a:cs typeface="Open Sans"/>
                <a:sym typeface="Open Sans"/>
              </a:rPr>
              <a:t>Those most at risk are over 60, with </a:t>
            </a:r>
            <a:r>
              <a:rPr lang="en" sz="1600" b="1">
                <a:latin typeface="Open Sans"/>
                <a:ea typeface="Open Sans"/>
                <a:cs typeface="Open Sans"/>
                <a:sym typeface="Open Sans"/>
              </a:rPr>
              <a:t>resistance to vaccination</a:t>
            </a:r>
            <a:r>
              <a:rPr lang="en" sz="1600">
                <a:latin typeface="Open Sans"/>
                <a:ea typeface="Open Sans"/>
                <a:cs typeface="Open Sans"/>
                <a:sym typeface="Open Sans"/>
              </a:rPr>
              <a:t> beginning as early as 30 </a:t>
            </a:r>
            <a:endParaRPr sz="1600">
              <a:latin typeface="Open Sans"/>
              <a:ea typeface="Open Sans"/>
              <a:cs typeface="Open Sans"/>
              <a:sym typeface="Open Sans"/>
            </a:endParaRPr>
          </a:p>
          <a:p>
            <a:pPr marL="457200" lvl="0" indent="-304800" algn="l" rtl="0">
              <a:lnSpc>
                <a:spcPct val="115000"/>
              </a:lnSpc>
              <a:spcBef>
                <a:spcPts val="1000"/>
              </a:spcBef>
              <a:spcAft>
                <a:spcPts val="0"/>
              </a:spcAft>
              <a:buClr>
                <a:srgbClr val="000000"/>
              </a:buClr>
              <a:buSzPts val="1200"/>
              <a:buFont typeface="Open Sans"/>
              <a:buChar char="●"/>
            </a:pPr>
            <a:r>
              <a:rPr lang="en" sz="1700">
                <a:latin typeface="Open Sans"/>
                <a:ea typeface="Open Sans"/>
                <a:cs typeface="Open Sans"/>
                <a:sym typeface="Open Sans"/>
              </a:rPr>
              <a:t>May reduce the chance of getting the disease (and its symptoms) but </a:t>
            </a:r>
            <a:r>
              <a:rPr lang="en" sz="1700" b="1">
                <a:latin typeface="Open Sans"/>
                <a:ea typeface="Open Sans"/>
                <a:cs typeface="Open Sans"/>
                <a:sym typeface="Open Sans"/>
              </a:rPr>
              <a:t>not prevent infection</a:t>
            </a:r>
            <a:endParaRPr sz="1700" b="1">
              <a:latin typeface="Open Sans"/>
              <a:ea typeface="Open Sans"/>
              <a:cs typeface="Open Sans"/>
              <a:sym typeface="Open Sans"/>
            </a:endParaRPr>
          </a:p>
          <a:p>
            <a:pPr marL="457200" lvl="0" indent="-304800" algn="l" rtl="0">
              <a:lnSpc>
                <a:spcPct val="115000"/>
              </a:lnSpc>
              <a:spcBef>
                <a:spcPts val="1000"/>
              </a:spcBef>
              <a:spcAft>
                <a:spcPts val="0"/>
              </a:spcAft>
              <a:buClr>
                <a:srgbClr val="000000"/>
              </a:buClr>
              <a:buSzPts val="1200"/>
              <a:buFont typeface="Open Sans"/>
              <a:buChar char="●"/>
            </a:pPr>
            <a:r>
              <a:rPr lang="en" sz="1700" b="1">
                <a:latin typeface="Open Sans"/>
                <a:ea typeface="Open Sans"/>
                <a:cs typeface="Open Sans"/>
                <a:sym typeface="Open Sans"/>
              </a:rPr>
              <a:t>New variants</a:t>
            </a:r>
            <a:r>
              <a:rPr lang="en" sz="1700">
                <a:latin typeface="Open Sans"/>
                <a:ea typeface="Open Sans"/>
                <a:cs typeface="Open Sans"/>
                <a:sym typeface="Open Sans"/>
              </a:rPr>
              <a:t> being less susceptible </a:t>
            </a:r>
            <a:endParaRPr sz="1700">
              <a:latin typeface="Open Sans"/>
              <a:ea typeface="Open Sans"/>
              <a:cs typeface="Open Sans"/>
              <a:sym typeface="Open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30"/>
          <p:cNvSpPr txBox="1"/>
          <p:nvPr/>
        </p:nvSpPr>
        <p:spPr>
          <a:xfrm>
            <a:off x="311700" y="755413"/>
            <a:ext cx="8520600" cy="2646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900" b="1">
                <a:solidFill>
                  <a:srgbClr val="155B54"/>
                </a:solidFill>
                <a:latin typeface="Open Sans"/>
                <a:ea typeface="Open Sans"/>
                <a:cs typeface="Open Sans"/>
                <a:sym typeface="Open Sans"/>
              </a:rPr>
              <a:t>“The moment you get a vaccine doesn’t mean you’re going to put your mask in the trash. The reality is there’s probably going to have to be different generations of vaccines”</a:t>
            </a:r>
            <a:endParaRPr sz="2900" b="1">
              <a:solidFill>
                <a:srgbClr val="155B54"/>
              </a:solidFill>
              <a:latin typeface="Open Sans"/>
              <a:ea typeface="Open Sans"/>
              <a:cs typeface="Open Sans"/>
              <a:sym typeface="Open Sans"/>
            </a:endParaRPr>
          </a:p>
        </p:txBody>
      </p:sp>
      <p:sp>
        <p:nvSpPr>
          <p:cNvPr id="283" name="Google Shape;283;p30"/>
          <p:cNvSpPr txBox="1"/>
          <p:nvPr/>
        </p:nvSpPr>
        <p:spPr>
          <a:xfrm>
            <a:off x="311700" y="3461963"/>
            <a:ext cx="8520600" cy="1071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600" i="1">
                <a:solidFill>
                  <a:srgbClr val="000000"/>
                </a:solidFill>
                <a:latin typeface="Open Sans"/>
                <a:ea typeface="Open Sans"/>
                <a:cs typeface="Open Sans"/>
                <a:sym typeface="Open Sans"/>
              </a:rPr>
              <a:t>Maria Elena Bottazzi</a:t>
            </a:r>
            <a:endParaRPr sz="1600" i="1">
              <a:solidFill>
                <a:srgbClr val="000000"/>
              </a:solidFill>
              <a:latin typeface="Open Sans"/>
              <a:ea typeface="Open Sans"/>
              <a:cs typeface="Open Sans"/>
              <a:sym typeface="Open Sans"/>
            </a:endParaRPr>
          </a:p>
          <a:p>
            <a:pPr marL="0" lvl="0" indent="0" algn="ctr" rtl="0">
              <a:lnSpc>
                <a:spcPct val="115000"/>
              </a:lnSpc>
              <a:spcBef>
                <a:spcPts val="0"/>
              </a:spcBef>
              <a:spcAft>
                <a:spcPts val="0"/>
              </a:spcAft>
              <a:buNone/>
            </a:pPr>
            <a:r>
              <a:rPr lang="en" sz="1600">
                <a:solidFill>
                  <a:srgbClr val="000000"/>
                </a:solidFill>
                <a:latin typeface="Open Sans"/>
                <a:ea typeface="Open Sans"/>
                <a:cs typeface="Open Sans"/>
                <a:sym typeface="Open Sans"/>
              </a:rPr>
              <a:t>Vaccine Developer at Baylor College of Medicine</a:t>
            </a:r>
            <a:endParaRPr sz="1600">
              <a:solidFill>
                <a:srgbClr val="000000"/>
              </a:solidFill>
              <a:latin typeface="Open Sans"/>
              <a:ea typeface="Open Sans"/>
              <a:cs typeface="Open Sans"/>
              <a:sym typeface="Open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31"/>
          <p:cNvSpPr txBox="1"/>
          <p:nvPr/>
        </p:nvSpPr>
        <p:spPr>
          <a:xfrm>
            <a:off x="501500" y="736725"/>
            <a:ext cx="6431400" cy="554100"/>
          </a:xfrm>
          <a:prstGeom prst="rect">
            <a:avLst/>
          </a:prstGeom>
          <a:noFill/>
          <a:ln>
            <a:noFill/>
          </a:ln>
        </p:spPr>
        <p:txBody>
          <a:bodyPr spcFirstLastPara="1" wrap="square" lIns="91425" tIns="91425" rIns="91425" bIns="91425" anchor="ctr" anchorCtr="0">
            <a:spAutoFit/>
          </a:bodyPr>
          <a:lstStyle/>
          <a:p>
            <a:pPr marL="0" lvl="0" indent="0" algn="l" rtl="0">
              <a:spcBef>
                <a:spcPts val="0"/>
              </a:spcBef>
              <a:spcAft>
                <a:spcPts val="0"/>
              </a:spcAft>
              <a:buNone/>
            </a:pPr>
            <a:r>
              <a:rPr lang="en" sz="2400" b="1">
                <a:solidFill>
                  <a:srgbClr val="000000"/>
                </a:solidFill>
                <a:latin typeface="Open Sans"/>
                <a:ea typeface="Open Sans"/>
                <a:cs typeface="Open Sans"/>
                <a:sym typeface="Open Sans"/>
              </a:rPr>
              <a:t>SARS/COVID-19 Vaccine in the US </a:t>
            </a:r>
            <a:endParaRPr sz="2400" b="1">
              <a:solidFill>
                <a:srgbClr val="000000"/>
              </a:solidFill>
              <a:latin typeface="Open Sans"/>
              <a:ea typeface="Open Sans"/>
              <a:cs typeface="Open Sans"/>
              <a:sym typeface="Open Sans"/>
            </a:endParaRPr>
          </a:p>
        </p:txBody>
      </p:sp>
      <p:sp>
        <p:nvSpPr>
          <p:cNvPr id="289" name="Google Shape;289;p31"/>
          <p:cNvSpPr txBox="1"/>
          <p:nvPr/>
        </p:nvSpPr>
        <p:spPr>
          <a:xfrm>
            <a:off x="680100" y="1327100"/>
            <a:ext cx="2557200" cy="22611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300" b="1">
                <a:solidFill>
                  <a:srgbClr val="000000"/>
                </a:solidFill>
                <a:latin typeface="Open Sans"/>
                <a:ea typeface="Open Sans"/>
                <a:cs typeface="Open Sans"/>
                <a:sym typeface="Open Sans"/>
              </a:rPr>
              <a:t>Research</a:t>
            </a:r>
            <a:r>
              <a:rPr lang="en" sz="1300">
                <a:solidFill>
                  <a:srgbClr val="000000"/>
                </a:solidFill>
                <a:latin typeface="Open Sans"/>
                <a:ea typeface="Open Sans"/>
                <a:cs typeface="Open Sans"/>
                <a:sym typeface="Open Sans"/>
              </a:rPr>
              <a:t>:</a:t>
            </a:r>
            <a:endParaRPr sz="1300">
              <a:solidFill>
                <a:srgbClr val="000000"/>
              </a:solidFill>
              <a:latin typeface="Open Sans"/>
              <a:ea typeface="Open Sans"/>
              <a:cs typeface="Open Sans"/>
              <a:sym typeface="Open Sans"/>
            </a:endParaRPr>
          </a:p>
          <a:p>
            <a:pPr marL="457200" lvl="0" indent="-311150" algn="l" rtl="0">
              <a:lnSpc>
                <a:spcPct val="115000"/>
              </a:lnSpc>
              <a:spcBef>
                <a:spcPts val="0"/>
              </a:spcBef>
              <a:spcAft>
                <a:spcPts val="0"/>
              </a:spcAft>
              <a:buClr>
                <a:srgbClr val="000000"/>
              </a:buClr>
              <a:buSzPts val="1300"/>
              <a:buFont typeface="Open Sans"/>
              <a:buChar char="●"/>
            </a:pPr>
            <a:r>
              <a:rPr lang="en" sz="1300">
                <a:solidFill>
                  <a:srgbClr val="000000"/>
                </a:solidFill>
                <a:latin typeface="Open Sans"/>
                <a:ea typeface="Open Sans"/>
                <a:cs typeface="Open Sans"/>
                <a:sym typeface="Open Sans"/>
              </a:rPr>
              <a:t>Funding is plentiful</a:t>
            </a:r>
            <a:endParaRPr sz="1300">
              <a:solidFill>
                <a:srgbClr val="000000"/>
              </a:solidFill>
              <a:latin typeface="Open Sans"/>
              <a:ea typeface="Open Sans"/>
              <a:cs typeface="Open Sans"/>
              <a:sym typeface="Open Sans"/>
            </a:endParaRPr>
          </a:p>
          <a:p>
            <a:pPr marL="457200" lvl="0" indent="-311150" algn="l" rtl="0">
              <a:lnSpc>
                <a:spcPct val="115000"/>
              </a:lnSpc>
              <a:spcBef>
                <a:spcPts val="1000"/>
              </a:spcBef>
              <a:spcAft>
                <a:spcPts val="0"/>
              </a:spcAft>
              <a:buClr>
                <a:srgbClr val="000000"/>
              </a:buClr>
              <a:buSzPts val="1300"/>
              <a:buFont typeface="Open Sans"/>
              <a:buChar char="●"/>
            </a:pPr>
            <a:r>
              <a:rPr lang="en" sz="1300">
                <a:solidFill>
                  <a:srgbClr val="000000"/>
                </a:solidFill>
                <a:latin typeface="Open Sans"/>
                <a:ea typeface="Open Sans"/>
                <a:cs typeface="Open Sans"/>
                <a:sym typeface="Open Sans"/>
              </a:rPr>
              <a:t>There are many different approaches being studied</a:t>
            </a:r>
            <a:endParaRPr sz="1300">
              <a:solidFill>
                <a:srgbClr val="000000"/>
              </a:solidFill>
              <a:latin typeface="Open Sans"/>
              <a:ea typeface="Open Sans"/>
              <a:cs typeface="Open Sans"/>
              <a:sym typeface="Open Sans"/>
            </a:endParaRPr>
          </a:p>
          <a:p>
            <a:pPr marL="457200" lvl="0" indent="-311150" algn="l" rtl="0">
              <a:lnSpc>
                <a:spcPct val="115000"/>
              </a:lnSpc>
              <a:spcBef>
                <a:spcPts val="1000"/>
              </a:spcBef>
              <a:spcAft>
                <a:spcPts val="1000"/>
              </a:spcAft>
              <a:buClr>
                <a:srgbClr val="000000"/>
              </a:buClr>
              <a:buSzPts val="1300"/>
              <a:buFont typeface="Open Sans"/>
              <a:buChar char="●"/>
            </a:pPr>
            <a:r>
              <a:rPr lang="en" sz="1300">
                <a:solidFill>
                  <a:srgbClr val="000000"/>
                </a:solidFill>
                <a:latin typeface="Open Sans"/>
                <a:ea typeface="Open Sans"/>
                <a:cs typeface="Open Sans"/>
                <a:sym typeface="Open Sans"/>
              </a:rPr>
              <a:t>High amount of collaboration between small firms developing the vaccines and large drug companies that can mass produce</a:t>
            </a:r>
            <a:endParaRPr sz="1300">
              <a:solidFill>
                <a:srgbClr val="000000"/>
              </a:solidFill>
              <a:latin typeface="Open Sans"/>
              <a:ea typeface="Open Sans"/>
              <a:cs typeface="Open Sans"/>
              <a:sym typeface="Open Sans"/>
            </a:endParaRPr>
          </a:p>
        </p:txBody>
      </p:sp>
      <p:sp>
        <p:nvSpPr>
          <p:cNvPr id="290" name="Google Shape;290;p31"/>
          <p:cNvSpPr txBox="1"/>
          <p:nvPr/>
        </p:nvSpPr>
        <p:spPr>
          <a:xfrm>
            <a:off x="6094675" y="1327100"/>
            <a:ext cx="2557200" cy="2261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300" b="1" dirty="0">
                <a:solidFill>
                  <a:srgbClr val="000000"/>
                </a:solidFill>
                <a:latin typeface="Open Sans"/>
                <a:ea typeface="Open Sans"/>
                <a:cs typeface="Open Sans"/>
                <a:sym typeface="Open Sans"/>
              </a:rPr>
              <a:t>3 Main </a:t>
            </a:r>
            <a:r>
              <a:rPr lang="en" sz="1300" b="1" dirty="0">
                <a:latin typeface="Open Sans"/>
                <a:ea typeface="Open Sans"/>
                <a:cs typeface="Open Sans"/>
                <a:sym typeface="Open Sans"/>
              </a:rPr>
              <a:t>Vaccines</a:t>
            </a:r>
            <a:r>
              <a:rPr lang="en" sz="1300" b="1" dirty="0">
                <a:solidFill>
                  <a:srgbClr val="000000"/>
                </a:solidFill>
                <a:latin typeface="Open Sans"/>
                <a:ea typeface="Open Sans"/>
                <a:cs typeface="Open Sans"/>
                <a:sym typeface="Open Sans"/>
              </a:rPr>
              <a:t> Currently </a:t>
            </a:r>
            <a:r>
              <a:rPr lang="en" sz="1300" b="1" dirty="0" smtClean="0">
                <a:latin typeface="Open Sans"/>
                <a:ea typeface="Open Sans"/>
                <a:cs typeface="Open Sans"/>
                <a:sym typeface="Open Sans"/>
              </a:rPr>
              <a:t>Approved in the US</a:t>
            </a:r>
            <a:endParaRPr sz="1300" b="1" dirty="0">
              <a:solidFill>
                <a:srgbClr val="000000"/>
              </a:solidFill>
              <a:latin typeface="Open Sans"/>
              <a:ea typeface="Open Sans"/>
              <a:cs typeface="Open Sans"/>
              <a:sym typeface="Open Sans"/>
            </a:endParaRPr>
          </a:p>
          <a:p>
            <a:pPr marL="457200" lvl="0" indent="-311150" algn="l" rtl="0">
              <a:lnSpc>
                <a:spcPct val="115000"/>
              </a:lnSpc>
              <a:spcBef>
                <a:spcPts val="1000"/>
              </a:spcBef>
              <a:spcAft>
                <a:spcPts val="0"/>
              </a:spcAft>
              <a:buClr>
                <a:srgbClr val="000000"/>
              </a:buClr>
              <a:buSzPts val="1300"/>
              <a:buFont typeface="Open Sans"/>
              <a:buChar char="●"/>
            </a:pPr>
            <a:r>
              <a:rPr lang="en" sz="1300" dirty="0">
                <a:latin typeface="Open Sans"/>
                <a:ea typeface="Open Sans"/>
                <a:cs typeface="Open Sans"/>
                <a:sym typeface="Open Sans"/>
              </a:rPr>
              <a:t>ModernaTX, Inc.</a:t>
            </a:r>
            <a:endParaRPr sz="1300" dirty="0">
              <a:solidFill>
                <a:srgbClr val="000000"/>
              </a:solidFill>
              <a:latin typeface="Open Sans"/>
              <a:ea typeface="Open Sans"/>
              <a:cs typeface="Open Sans"/>
              <a:sym typeface="Open Sans"/>
            </a:endParaRPr>
          </a:p>
          <a:p>
            <a:pPr marL="457200" lvl="0" indent="-311150" algn="l" rtl="0">
              <a:lnSpc>
                <a:spcPct val="115000"/>
              </a:lnSpc>
              <a:spcBef>
                <a:spcPts val="1000"/>
              </a:spcBef>
              <a:spcAft>
                <a:spcPts val="0"/>
              </a:spcAft>
              <a:buClr>
                <a:srgbClr val="000000"/>
              </a:buClr>
              <a:buSzPts val="1300"/>
              <a:buFont typeface="Open Sans"/>
              <a:buChar char="●"/>
            </a:pPr>
            <a:r>
              <a:rPr lang="en" sz="1300" dirty="0">
                <a:latin typeface="Open Sans"/>
                <a:ea typeface="Open Sans"/>
                <a:cs typeface="Open Sans"/>
                <a:sym typeface="Open Sans"/>
              </a:rPr>
              <a:t>Pfizer Inc. </a:t>
            </a:r>
            <a:endParaRPr sz="1300" dirty="0">
              <a:latin typeface="Open Sans"/>
              <a:ea typeface="Open Sans"/>
              <a:cs typeface="Open Sans"/>
              <a:sym typeface="Open Sans"/>
            </a:endParaRPr>
          </a:p>
          <a:p>
            <a:pPr marL="457200" lvl="0" indent="-311150" algn="l" rtl="0">
              <a:lnSpc>
                <a:spcPct val="115000"/>
              </a:lnSpc>
              <a:spcBef>
                <a:spcPts val="1000"/>
              </a:spcBef>
              <a:spcAft>
                <a:spcPts val="0"/>
              </a:spcAft>
              <a:buClr>
                <a:srgbClr val="000000"/>
              </a:buClr>
              <a:buSzPts val="1300"/>
              <a:buFont typeface="Open Sans"/>
              <a:buChar char="●"/>
            </a:pPr>
            <a:r>
              <a:rPr lang="en" sz="1300" dirty="0">
                <a:latin typeface="Open Sans"/>
                <a:ea typeface="Open Sans"/>
                <a:cs typeface="Open Sans"/>
                <a:sym typeface="Open Sans"/>
              </a:rPr>
              <a:t>Johnson &amp; </a:t>
            </a:r>
            <a:r>
              <a:rPr lang="en" sz="1300" dirty="0" smtClean="0">
                <a:latin typeface="Open Sans"/>
                <a:ea typeface="Open Sans"/>
                <a:cs typeface="Open Sans"/>
                <a:sym typeface="Open Sans"/>
              </a:rPr>
              <a:t>Johnson</a:t>
            </a:r>
            <a:endParaRPr lang="en" sz="1300" dirty="0">
              <a:latin typeface="Open Sans"/>
              <a:ea typeface="Open Sans"/>
              <a:cs typeface="Open Sans"/>
              <a:sym typeface="Open Sans"/>
            </a:endParaRPr>
          </a:p>
          <a:p>
            <a:pPr marL="146050" lvl="0" algn="l" rtl="0">
              <a:lnSpc>
                <a:spcPct val="115000"/>
              </a:lnSpc>
              <a:spcBef>
                <a:spcPts val="1000"/>
              </a:spcBef>
              <a:spcAft>
                <a:spcPts val="0"/>
              </a:spcAft>
              <a:buClr>
                <a:srgbClr val="000000"/>
              </a:buClr>
              <a:buSzPts val="1300"/>
            </a:pPr>
            <a:r>
              <a:rPr lang="en" sz="1100" dirty="0" smtClean="0">
                <a:latin typeface="Open Sans"/>
                <a:ea typeface="Open Sans"/>
                <a:cs typeface="Open Sans"/>
                <a:sym typeface="Open Sans"/>
              </a:rPr>
              <a:t>* There are other vaccines in use in other countries.</a:t>
            </a:r>
            <a:endParaRPr sz="1100" dirty="0">
              <a:latin typeface="Open Sans"/>
              <a:ea typeface="Open Sans"/>
              <a:cs typeface="Open Sans"/>
              <a:sym typeface="Open Sans"/>
            </a:endParaRPr>
          </a:p>
        </p:txBody>
      </p:sp>
      <p:sp>
        <p:nvSpPr>
          <p:cNvPr id="291" name="Google Shape;291;p31"/>
          <p:cNvSpPr txBox="1"/>
          <p:nvPr/>
        </p:nvSpPr>
        <p:spPr>
          <a:xfrm>
            <a:off x="3105350" y="1327100"/>
            <a:ext cx="2822100" cy="2942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300" b="1">
                <a:latin typeface="Open Sans"/>
                <a:ea typeface="Open Sans"/>
                <a:cs typeface="Open Sans"/>
                <a:sym typeface="Open Sans"/>
              </a:rPr>
              <a:t>Original </a:t>
            </a:r>
            <a:r>
              <a:rPr lang="en" sz="1300" b="1">
                <a:solidFill>
                  <a:srgbClr val="000000"/>
                </a:solidFill>
                <a:latin typeface="Open Sans"/>
                <a:ea typeface="Open Sans"/>
                <a:cs typeface="Open Sans"/>
                <a:sym typeface="Open Sans"/>
              </a:rPr>
              <a:t>Plan for the Vaccine:</a:t>
            </a:r>
            <a:endParaRPr sz="1300" b="1">
              <a:solidFill>
                <a:srgbClr val="000000"/>
              </a:solidFill>
              <a:latin typeface="Open Sans"/>
              <a:ea typeface="Open Sans"/>
              <a:cs typeface="Open Sans"/>
              <a:sym typeface="Open Sans"/>
            </a:endParaRPr>
          </a:p>
          <a:p>
            <a:pPr marL="457200" lvl="0" indent="-311150" algn="l" rtl="0">
              <a:lnSpc>
                <a:spcPct val="115000"/>
              </a:lnSpc>
              <a:spcBef>
                <a:spcPts val="1000"/>
              </a:spcBef>
              <a:spcAft>
                <a:spcPts val="0"/>
              </a:spcAft>
              <a:buClr>
                <a:srgbClr val="000000"/>
              </a:buClr>
              <a:buSzPts val="1300"/>
              <a:buFont typeface="Open Sans"/>
              <a:buChar char="●"/>
            </a:pPr>
            <a:r>
              <a:rPr lang="en" sz="1300">
                <a:solidFill>
                  <a:srgbClr val="000000"/>
                </a:solidFill>
                <a:latin typeface="Open Sans"/>
                <a:ea typeface="Open Sans"/>
                <a:cs typeface="Open Sans"/>
                <a:sym typeface="Open Sans"/>
              </a:rPr>
              <a:t>The administration has promised to give the vaccine free to “vulnerable” people who cannot afford it</a:t>
            </a:r>
            <a:endParaRPr sz="1300">
              <a:solidFill>
                <a:srgbClr val="000000"/>
              </a:solidFill>
              <a:latin typeface="Open Sans"/>
              <a:ea typeface="Open Sans"/>
              <a:cs typeface="Open Sans"/>
              <a:sym typeface="Open Sans"/>
            </a:endParaRPr>
          </a:p>
          <a:p>
            <a:pPr marL="457200" lvl="0" indent="-311150" algn="l" rtl="0">
              <a:lnSpc>
                <a:spcPct val="115000"/>
              </a:lnSpc>
              <a:spcBef>
                <a:spcPts val="1000"/>
              </a:spcBef>
              <a:spcAft>
                <a:spcPts val="1000"/>
              </a:spcAft>
              <a:buClr>
                <a:srgbClr val="000000"/>
              </a:buClr>
              <a:buSzPts val="1300"/>
              <a:buFont typeface="Open Sans"/>
              <a:buChar char="●"/>
            </a:pPr>
            <a:r>
              <a:rPr lang="en" sz="1300">
                <a:solidFill>
                  <a:srgbClr val="000000"/>
                </a:solidFill>
                <a:latin typeface="Open Sans"/>
                <a:ea typeface="Open Sans"/>
                <a:cs typeface="Open Sans"/>
                <a:sym typeface="Open Sans"/>
              </a:rPr>
              <a:t>There will be a tiered approach to distribute the vaccine: older people, people with pre-existing conditions, and health care workers.</a:t>
            </a:r>
            <a:endParaRPr sz="1300">
              <a:solidFill>
                <a:srgbClr val="000000"/>
              </a:solidFill>
              <a:latin typeface="Open Sans"/>
              <a:ea typeface="Open Sans"/>
              <a:cs typeface="Open Sans"/>
              <a:sym typeface="Open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32"/>
          <p:cNvSpPr txBox="1"/>
          <p:nvPr/>
        </p:nvSpPr>
        <p:spPr>
          <a:xfrm>
            <a:off x="537500" y="646025"/>
            <a:ext cx="3945900" cy="3286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b="1">
                <a:latin typeface="Open Sans"/>
                <a:ea typeface="Open Sans"/>
                <a:cs typeface="Open Sans"/>
                <a:sym typeface="Open Sans"/>
              </a:rPr>
              <a:t>mRNA-1273 </a:t>
            </a:r>
            <a:endParaRPr sz="1800" b="1">
              <a:latin typeface="Open Sans"/>
              <a:ea typeface="Open Sans"/>
              <a:cs typeface="Open Sans"/>
              <a:sym typeface="Open Sans"/>
            </a:endParaRPr>
          </a:p>
          <a:p>
            <a:pPr marL="0" lvl="0" indent="0" algn="l" rtl="0">
              <a:lnSpc>
                <a:spcPct val="115000"/>
              </a:lnSpc>
              <a:spcBef>
                <a:spcPts val="0"/>
              </a:spcBef>
              <a:spcAft>
                <a:spcPts val="0"/>
              </a:spcAft>
              <a:buNone/>
            </a:pPr>
            <a:r>
              <a:rPr lang="en" sz="1800" i="1">
                <a:solidFill>
                  <a:srgbClr val="155B54"/>
                </a:solidFill>
                <a:latin typeface="Open Sans"/>
                <a:ea typeface="Open Sans"/>
                <a:cs typeface="Open Sans"/>
                <a:sym typeface="Open Sans"/>
              </a:rPr>
              <a:t>ModernaTX, Inc.</a:t>
            </a:r>
            <a:endParaRPr sz="1800" i="1">
              <a:solidFill>
                <a:srgbClr val="155B54"/>
              </a:solidFill>
              <a:latin typeface="Open Sans"/>
              <a:ea typeface="Open Sans"/>
              <a:cs typeface="Open Sans"/>
              <a:sym typeface="Open Sans"/>
            </a:endParaRPr>
          </a:p>
          <a:p>
            <a:pPr marL="457200" lvl="0" indent="-304800" algn="l" rtl="0">
              <a:lnSpc>
                <a:spcPct val="115000"/>
              </a:lnSpc>
              <a:spcBef>
                <a:spcPts val="1600"/>
              </a:spcBef>
              <a:spcAft>
                <a:spcPts val="0"/>
              </a:spcAft>
              <a:buClr>
                <a:srgbClr val="000000"/>
              </a:buClr>
              <a:buSzPts val="1200"/>
              <a:buFont typeface="Open Sans"/>
              <a:buChar char="●"/>
            </a:pPr>
            <a:r>
              <a:rPr lang="en" sz="1200">
                <a:solidFill>
                  <a:srgbClr val="000000"/>
                </a:solidFill>
                <a:latin typeface="Open Sans"/>
                <a:ea typeface="Open Sans"/>
                <a:cs typeface="Open Sans"/>
                <a:sym typeface="Open Sans"/>
              </a:rPr>
              <a:t>Uses </a:t>
            </a:r>
            <a:r>
              <a:rPr lang="en" sz="1200" b="1">
                <a:solidFill>
                  <a:srgbClr val="000000"/>
                </a:solidFill>
                <a:latin typeface="Open Sans"/>
                <a:ea typeface="Open Sans"/>
                <a:cs typeface="Open Sans"/>
                <a:sym typeface="Open Sans"/>
              </a:rPr>
              <a:t>messenger RNA,</a:t>
            </a:r>
            <a:r>
              <a:rPr lang="en" sz="1200">
                <a:solidFill>
                  <a:srgbClr val="000000"/>
                </a:solidFill>
                <a:latin typeface="Open Sans"/>
                <a:ea typeface="Open Sans"/>
                <a:cs typeface="Open Sans"/>
                <a:sym typeface="Open Sans"/>
              </a:rPr>
              <a:t> an approach that does not require a virus to make the vaccine</a:t>
            </a:r>
            <a:endParaRPr sz="1200">
              <a:solidFill>
                <a:srgbClr val="000000"/>
              </a:solidFill>
              <a:latin typeface="Open Sans"/>
              <a:ea typeface="Open Sans"/>
              <a:cs typeface="Open Sans"/>
              <a:sym typeface="Open Sans"/>
            </a:endParaRPr>
          </a:p>
          <a:p>
            <a:pPr marL="457200" lvl="0" indent="-304800" algn="l" rtl="0">
              <a:lnSpc>
                <a:spcPct val="115000"/>
              </a:lnSpc>
              <a:spcBef>
                <a:spcPts val="1000"/>
              </a:spcBef>
              <a:spcAft>
                <a:spcPts val="0"/>
              </a:spcAft>
              <a:buClr>
                <a:srgbClr val="000000"/>
              </a:buClr>
              <a:buSzPts val="1200"/>
              <a:buFont typeface="Open Sans"/>
              <a:buChar char="●"/>
            </a:pPr>
            <a:r>
              <a:rPr lang="en" sz="1200" b="1">
                <a:latin typeface="Open Sans"/>
                <a:ea typeface="Open Sans"/>
                <a:cs typeface="Open Sans"/>
                <a:sym typeface="Open Sans"/>
              </a:rPr>
              <a:t>Dosage</a:t>
            </a:r>
            <a:r>
              <a:rPr lang="en" sz="1200">
                <a:latin typeface="Open Sans"/>
                <a:ea typeface="Open Sans"/>
                <a:cs typeface="Open Sans"/>
                <a:sym typeface="Open Sans"/>
              </a:rPr>
              <a:t>:  2 shots, one month (28 days) apart</a:t>
            </a:r>
            <a:endParaRPr sz="1200">
              <a:latin typeface="Open Sans"/>
              <a:ea typeface="Open Sans"/>
              <a:cs typeface="Open Sans"/>
              <a:sym typeface="Open Sans"/>
            </a:endParaRPr>
          </a:p>
          <a:p>
            <a:pPr marL="457200" lvl="0" indent="-304800" algn="l" rtl="0">
              <a:lnSpc>
                <a:spcPct val="115000"/>
              </a:lnSpc>
              <a:spcBef>
                <a:spcPts val="1000"/>
              </a:spcBef>
              <a:spcAft>
                <a:spcPts val="0"/>
              </a:spcAft>
              <a:buClr>
                <a:srgbClr val="000000"/>
              </a:buClr>
              <a:buSzPts val="1200"/>
              <a:buFont typeface="Open Sans"/>
              <a:buChar char="●"/>
            </a:pPr>
            <a:r>
              <a:rPr lang="en" sz="1200" b="1">
                <a:latin typeface="Open Sans"/>
                <a:ea typeface="Open Sans"/>
                <a:cs typeface="Open Sans"/>
                <a:sym typeface="Open Sans"/>
              </a:rPr>
              <a:t>Effectiveness</a:t>
            </a:r>
            <a:r>
              <a:rPr lang="en" sz="1200">
                <a:latin typeface="Open Sans"/>
                <a:ea typeface="Open Sans"/>
                <a:cs typeface="Open Sans"/>
                <a:sym typeface="Open Sans"/>
              </a:rPr>
              <a:t>: 94.1% </a:t>
            </a:r>
            <a:endParaRPr sz="1200">
              <a:latin typeface="Open Sans"/>
              <a:ea typeface="Open Sans"/>
              <a:cs typeface="Open Sans"/>
              <a:sym typeface="Open Sans"/>
            </a:endParaRPr>
          </a:p>
          <a:p>
            <a:pPr marL="457200" lvl="0" indent="-304800" algn="l" rtl="0">
              <a:lnSpc>
                <a:spcPct val="115000"/>
              </a:lnSpc>
              <a:spcBef>
                <a:spcPts val="1000"/>
              </a:spcBef>
              <a:spcAft>
                <a:spcPts val="0"/>
              </a:spcAft>
              <a:buClr>
                <a:srgbClr val="000000"/>
              </a:buClr>
              <a:buSzPts val="1200"/>
              <a:buFont typeface="Open Sans"/>
              <a:buChar char="●"/>
            </a:pPr>
            <a:r>
              <a:rPr lang="en" sz="1200" b="1">
                <a:solidFill>
                  <a:schemeClr val="dk1"/>
                </a:solidFill>
                <a:latin typeface="Open Sans"/>
                <a:ea typeface="Open Sans"/>
                <a:cs typeface="Open Sans"/>
                <a:sym typeface="Open Sans"/>
              </a:rPr>
              <a:t>Minimum Age: </a:t>
            </a:r>
            <a:r>
              <a:rPr lang="en" sz="1200">
                <a:solidFill>
                  <a:schemeClr val="dk1"/>
                </a:solidFill>
                <a:latin typeface="Open Sans"/>
                <a:ea typeface="Open Sans"/>
                <a:cs typeface="Open Sans"/>
                <a:sym typeface="Open Sans"/>
              </a:rPr>
              <a:t>18+</a:t>
            </a:r>
            <a:endParaRPr sz="1200">
              <a:latin typeface="Open Sans"/>
              <a:ea typeface="Open Sans"/>
              <a:cs typeface="Open Sans"/>
              <a:sym typeface="Open Sans"/>
            </a:endParaRPr>
          </a:p>
          <a:p>
            <a:pPr marL="457200" lvl="0" indent="-304800" algn="l" rtl="0">
              <a:lnSpc>
                <a:spcPct val="115000"/>
              </a:lnSpc>
              <a:spcBef>
                <a:spcPts val="1000"/>
              </a:spcBef>
              <a:spcAft>
                <a:spcPts val="0"/>
              </a:spcAft>
              <a:buClr>
                <a:srgbClr val="000000"/>
              </a:buClr>
              <a:buSzPts val="1200"/>
              <a:buFont typeface="Open Sans"/>
              <a:buChar char="●"/>
            </a:pPr>
            <a:r>
              <a:rPr lang="en" sz="1200" b="1">
                <a:latin typeface="Open Sans"/>
                <a:ea typeface="Open Sans"/>
                <a:cs typeface="Open Sans"/>
                <a:sym typeface="Open Sans"/>
              </a:rPr>
              <a:t>Common Side Effects:</a:t>
            </a:r>
            <a:r>
              <a:rPr lang="en" sz="1200">
                <a:latin typeface="Open Sans"/>
                <a:ea typeface="Open Sans"/>
                <a:cs typeface="Open Sans"/>
                <a:sym typeface="Open Sans"/>
              </a:rPr>
              <a:t> Chills, tiredness, headache, pain in area of shot</a:t>
            </a:r>
            <a:endParaRPr sz="1200">
              <a:latin typeface="Open Sans"/>
              <a:ea typeface="Open Sans"/>
              <a:cs typeface="Open Sans"/>
              <a:sym typeface="Open Sans"/>
            </a:endParaRPr>
          </a:p>
          <a:p>
            <a:pPr marL="457200" lvl="0" indent="-304800" algn="l" rtl="0">
              <a:lnSpc>
                <a:spcPct val="115000"/>
              </a:lnSpc>
              <a:spcBef>
                <a:spcPts val="1000"/>
              </a:spcBef>
              <a:spcAft>
                <a:spcPts val="0"/>
              </a:spcAft>
              <a:buClr>
                <a:srgbClr val="000000"/>
              </a:buClr>
              <a:buSzPts val="1200"/>
              <a:buFont typeface="Open Sans"/>
              <a:buChar char="●"/>
            </a:pPr>
            <a:r>
              <a:rPr lang="en" sz="1200" b="1">
                <a:latin typeface="Open Sans"/>
                <a:ea typeface="Open Sans"/>
                <a:cs typeface="Open Sans"/>
                <a:sym typeface="Open Sans"/>
              </a:rPr>
              <a:t>Duration of Protection</a:t>
            </a:r>
            <a:r>
              <a:rPr lang="en" sz="1200">
                <a:latin typeface="Open Sans"/>
                <a:ea typeface="Open Sans"/>
                <a:cs typeface="Open Sans"/>
                <a:sym typeface="Open Sans"/>
              </a:rPr>
              <a:t>: Unknown</a:t>
            </a:r>
            <a:endParaRPr sz="1200">
              <a:latin typeface="Open Sans"/>
              <a:ea typeface="Open Sans"/>
              <a:cs typeface="Open Sans"/>
              <a:sym typeface="Open Sans"/>
            </a:endParaRPr>
          </a:p>
          <a:p>
            <a:pPr marL="0" lvl="0" indent="0" algn="l" rtl="0">
              <a:lnSpc>
                <a:spcPct val="115000"/>
              </a:lnSpc>
              <a:spcBef>
                <a:spcPts val="1600"/>
              </a:spcBef>
              <a:spcAft>
                <a:spcPts val="1600"/>
              </a:spcAft>
              <a:buNone/>
            </a:pPr>
            <a:endParaRPr sz="1800">
              <a:solidFill>
                <a:srgbClr val="000000"/>
              </a:solidFill>
              <a:latin typeface="Open Sans"/>
              <a:ea typeface="Open Sans"/>
              <a:cs typeface="Open Sans"/>
              <a:sym typeface="Open Sans"/>
            </a:endParaRPr>
          </a:p>
        </p:txBody>
      </p:sp>
      <p:pic>
        <p:nvPicPr>
          <p:cNvPr id="297" name="Google Shape;297;p32"/>
          <p:cNvPicPr preferRelativeResize="0"/>
          <p:nvPr/>
        </p:nvPicPr>
        <p:blipFill>
          <a:blip r:embed="rId3">
            <a:alphaModFix/>
          </a:blip>
          <a:stretch>
            <a:fillRect/>
          </a:stretch>
        </p:blipFill>
        <p:spPr>
          <a:xfrm>
            <a:off x="4572000" y="1057175"/>
            <a:ext cx="4155351" cy="27693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33"/>
          <p:cNvSpPr txBox="1"/>
          <p:nvPr/>
        </p:nvSpPr>
        <p:spPr>
          <a:xfrm>
            <a:off x="537500" y="646025"/>
            <a:ext cx="3945900" cy="3286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b="1">
                <a:latin typeface="Open Sans"/>
                <a:ea typeface="Open Sans"/>
                <a:cs typeface="Open Sans"/>
                <a:sym typeface="Open Sans"/>
              </a:rPr>
              <a:t>BNT162b2</a:t>
            </a:r>
            <a:endParaRPr sz="1800" b="1">
              <a:latin typeface="Open Sans"/>
              <a:ea typeface="Open Sans"/>
              <a:cs typeface="Open Sans"/>
              <a:sym typeface="Open Sans"/>
            </a:endParaRPr>
          </a:p>
          <a:p>
            <a:pPr marL="0" lvl="0" indent="0" algn="l" rtl="0">
              <a:lnSpc>
                <a:spcPct val="115000"/>
              </a:lnSpc>
              <a:spcBef>
                <a:spcPts val="0"/>
              </a:spcBef>
              <a:spcAft>
                <a:spcPts val="0"/>
              </a:spcAft>
              <a:buNone/>
            </a:pPr>
            <a:r>
              <a:rPr lang="en" sz="1800" i="1">
                <a:solidFill>
                  <a:srgbClr val="155B54"/>
                </a:solidFill>
                <a:latin typeface="Open Sans"/>
                <a:ea typeface="Open Sans"/>
                <a:cs typeface="Open Sans"/>
                <a:sym typeface="Open Sans"/>
              </a:rPr>
              <a:t>Pfizer-BioNTech</a:t>
            </a:r>
            <a:endParaRPr sz="1800" i="1">
              <a:solidFill>
                <a:srgbClr val="155B54"/>
              </a:solidFill>
              <a:latin typeface="Open Sans"/>
              <a:ea typeface="Open Sans"/>
              <a:cs typeface="Open Sans"/>
              <a:sym typeface="Open Sans"/>
            </a:endParaRPr>
          </a:p>
          <a:p>
            <a:pPr marL="457200" lvl="0" indent="-304800" algn="l" rtl="0">
              <a:lnSpc>
                <a:spcPct val="115000"/>
              </a:lnSpc>
              <a:spcBef>
                <a:spcPts val="1600"/>
              </a:spcBef>
              <a:spcAft>
                <a:spcPts val="0"/>
              </a:spcAft>
              <a:buClr>
                <a:srgbClr val="000000"/>
              </a:buClr>
              <a:buSzPts val="1200"/>
              <a:buFont typeface="Open Sans"/>
              <a:buChar char="●"/>
            </a:pPr>
            <a:r>
              <a:rPr lang="en" sz="1200">
                <a:solidFill>
                  <a:srgbClr val="000000"/>
                </a:solidFill>
                <a:latin typeface="Open Sans"/>
                <a:ea typeface="Open Sans"/>
                <a:cs typeface="Open Sans"/>
                <a:sym typeface="Open Sans"/>
              </a:rPr>
              <a:t>Uses </a:t>
            </a:r>
            <a:r>
              <a:rPr lang="en" sz="1200" b="1">
                <a:solidFill>
                  <a:srgbClr val="000000"/>
                </a:solidFill>
                <a:latin typeface="Open Sans"/>
                <a:ea typeface="Open Sans"/>
                <a:cs typeface="Open Sans"/>
                <a:sym typeface="Open Sans"/>
              </a:rPr>
              <a:t>messenger RNA,</a:t>
            </a:r>
            <a:r>
              <a:rPr lang="en" sz="1200">
                <a:solidFill>
                  <a:srgbClr val="000000"/>
                </a:solidFill>
                <a:latin typeface="Open Sans"/>
                <a:ea typeface="Open Sans"/>
                <a:cs typeface="Open Sans"/>
                <a:sym typeface="Open Sans"/>
              </a:rPr>
              <a:t> an approach that does not require a virus to make the vaccine</a:t>
            </a:r>
            <a:endParaRPr sz="1200">
              <a:solidFill>
                <a:srgbClr val="000000"/>
              </a:solidFill>
              <a:latin typeface="Open Sans"/>
              <a:ea typeface="Open Sans"/>
              <a:cs typeface="Open Sans"/>
              <a:sym typeface="Open Sans"/>
            </a:endParaRPr>
          </a:p>
          <a:p>
            <a:pPr marL="457200" lvl="0" indent="-304800" algn="l" rtl="0">
              <a:lnSpc>
                <a:spcPct val="115000"/>
              </a:lnSpc>
              <a:spcBef>
                <a:spcPts val="1000"/>
              </a:spcBef>
              <a:spcAft>
                <a:spcPts val="0"/>
              </a:spcAft>
              <a:buClr>
                <a:srgbClr val="000000"/>
              </a:buClr>
              <a:buSzPts val="1200"/>
              <a:buFont typeface="Open Sans"/>
              <a:buChar char="●"/>
            </a:pPr>
            <a:r>
              <a:rPr lang="en" sz="1200" b="1">
                <a:latin typeface="Open Sans"/>
                <a:ea typeface="Open Sans"/>
                <a:cs typeface="Open Sans"/>
                <a:sym typeface="Open Sans"/>
              </a:rPr>
              <a:t>Dosage</a:t>
            </a:r>
            <a:r>
              <a:rPr lang="en" sz="1200">
                <a:latin typeface="Open Sans"/>
                <a:ea typeface="Open Sans"/>
                <a:cs typeface="Open Sans"/>
                <a:sym typeface="Open Sans"/>
              </a:rPr>
              <a:t>:  2 shots, 21 days apart</a:t>
            </a:r>
            <a:endParaRPr sz="1200">
              <a:latin typeface="Open Sans"/>
              <a:ea typeface="Open Sans"/>
              <a:cs typeface="Open Sans"/>
              <a:sym typeface="Open Sans"/>
            </a:endParaRPr>
          </a:p>
          <a:p>
            <a:pPr marL="457200" lvl="0" indent="-304800" algn="l" rtl="0">
              <a:lnSpc>
                <a:spcPct val="115000"/>
              </a:lnSpc>
              <a:spcBef>
                <a:spcPts val="1000"/>
              </a:spcBef>
              <a:spcAft>
                <a:spcPts val="0"/>
              </a:spcAft>
              <a:buClr>
                <a:srgbClr val="000000"/>
              </a:buClr>
              <a:buSzPts val="1200"/>
              <a:buFont typeface="Open Sans"/>
              <a:buChar char="●"/>
            </a:pPr>
            <a:r>
              <a:rPr lang="en" sz="1200" b="1">
                <a:latin typeface="Open Sans"/>
                <a:ea typeface="Open Sans"/>
                <a:cs typeface="Open Sans"/>
                <a:sym typeface="Open Sans"/>
              </a:rPr>
              <a:t>Effectiveness</a:t>
            </a:r>
            <a:r>
              <a:rPr lang="en" sz="1200">
                <a:latin typeface="Open Sans"/>
                <a:ea typeface="Open Sans"/>
                <a:cs typeface="Open Sans"/>
                <a:sym typeface="Open Sans"/>
              </a:rPr>
              <a:t>: 95% </a:t>
            </a:r>
            <a:endParaRPr sz="1200">
              <a:latin typeface="Open Sans"/>
              <a:ea typeface="Open Sans"/>
              <a:cs typeface="Open Sans"/>
              <a:sym typeface="Open Sans"/>
            </a:endParaRPr>
          </a:p>
          <a:p>
            <a:pPr marL="457200" lvl="0" indent="-304800" algn="l" rtl="0">
              <a:lnSpc>
                <a:spcPct val="115000"/>
              </a:lnSpc>
              <a:spcBef>
                <a:spcPts val="1000"/>
              </a:spcBef>
              <a:spcAft>
                <a:spcPts val="0"/>
              </a:spcAft>
              <a:buClr>
                <a:srgbClr val="000000"/>
              </a:buClr>
              <a:buSzPts val="1200"/>
              <a:buFont typeface="Open Sans"/>
              <a:buChar char="●"/>
            </a:pPr>
            <a:r>
              <a:rPr lang="en" sz="1200" b="1">
                <a:solidFill>
                  <a:schemeClr val="dk1"/>
                </a:solidFill>
                <a:latin typeface="Open Sans"/>
                <a:ea typeface="Open Sans"/>
                <a:cs typeface="Open Sans"/>
                <a:sym typeface="Open Sans"/>
              </a:rPr>
              <a:t>Minimum Age: </a:t>
            </a:r>
            <a:r>
              <a:rPr lang="en" sz="1200">
                <a:solidFill>
                  <a:schemeClr val="dk1"/>
                </a:solidFill>
                <a:latin typeface="Open Sans"/>
                <a:ea typeface="Open Sans"/>
                <a:cs typeface="Open Sans"/>
                <a:sym typeface="Open Sans"/>
              </a:rPr>
              <a:t>16+</a:t>
            </a:r>
            <a:endParaRPr sz="1200">
              <a:latin typeface="Open Sans"/>
              <a:ea typeface="Open Sans"/>
              <a:cs typeface="Open Sans"/>
              <a:sym typeface="Open Sans"/>
            </a:endParaRPr>
          </a:p>
          <a:p>
            <a:pPr marL="457200" lvl="0" indent="-304800" algn="l" rtl="0">
              <a:lnSpc>
                <a:spcPct val="115000"/>
              </a:lnSpc>
              <a:spcBef>
                <a:spcPts val="1000"/>
              </a:spcBef>
              <a:spcAft>
                <a:spcPts val="0"/>
              </a:spcAft>
              <a:buClr>
                <a:srgbClr val="000000"/>
              </a:buClr>
              <a:buSzPts val="1200"/>
              <a:buFont typeface="Open Sans"/>
              <a:buChar char="●"/>
            </a:pPr>
            <a:r>
              <a:rPr lang="en" sz="1200" b="1">
                <a:latin typeface="Open Sans"/>
                <a:ea typeface="Open Sans"/>
                <a:cs typeface="Open Sans"/>
                <a:sym typeface="Open Sans"/>
              </a:rPr>
              <a:t>Common Side Effects:</a:t>
            </a:r>
            <a:r>
              <a:rPr lang="en" sz="1200">
                <a:latin typeface="Open Sans"/>
                <a:ea typeface="Open Sans"/>
                <a:cs typeface="Open Sans"/>
                <a:sym typeface="Open Sans"/>
              </a:rPr>
              <a:t> Chills, tiredness, headache, pain in area of shot</a:t>
            </a:r>
            <a:endParaRPr sz="1200">
              <a:latin typeface="Open Sans"/>
              <a:ea typeface="Open Sans"/>
              <a:cs typeface="Open Sans"/>
              <a:sym typeface="Open Sans"/>
            </a:endParaRPr>
          </a:p>
          <a:p>
            <a:pPr marL="457200" lvl="0" indent="-304800" algn="l" rtl="0">
              <a:lnSpc>
                <a:spcPct val="115000"/>
              </a:lnSpc>
              <a:spcBef>
                <a:spcPts val="1000"/>
              </a:spcBef>
              <a:spcAft>
                <a:spcPts val="0"/>
              </a:spcAft>
              <a:buClr>
                <a:srgbClr val="000000"/>
              </a:buClr>
              <a:buSzPts val="1200"/>
              <a:buFont typeface="Open Sans"/>
              <a:buChar char="●"/>
            </a:pPr>
            <a:r>
              <a:rPr lang="en" sz="1200" b="1">
                <a:latin typeface="Open Sans"/>
                <a:ea typeface="Open Sans"/>
                <a:cs typeface="Open Sans"/>
                <a:sym typeface="Open Sans"/>
              </a:rPr>
              <a:t>Duration of Protection</a:t>
            </a:r>
            <a:r>
              <a:rPr lang="en" sz="1200">
                <a:latin typeface="Open Sans"/>
                <a:ea typeface="Open Sans"/>
                <a:cs typeface="Open Sans"/>
                <a:sym typeface="Open Sans"/>
              </a:rPr>
              <a:t>: Unknown</a:t>
            </a:r>
            <a:endParaRPr sz="1200">
              <a:latin typeface="Open Sans"/>
              <a:ea typeface="Open Sans"/>
              <a:cs typeface="Open Sans"/>
              <a:sym typeface="Open Sans"/>
            </a:endParaRPr>
          </a:p>
          <a:p>
            <a:pPr marL="0" lvl="0" indent="0" algn="l" rtl="0">
              <a:lnSpc>
                <a:spcPct val="115000"/>
              </a:lnSpc>
              <a:spcBef>
                <a:spcPts val="1600"/>
              </a:spcBef>
              <a:spcAft>
                <a:spcPts val="1600"/>
              </a:spcAft>
              <a:buNone/>
            </a:pPr>
            <a:endParaRPr sz="1800">
              <a:solidFill>
                <a:srgbClr val="000000"/>
              </a:solidFill>
              <a:latin typeface="Open Sans"/>
              <a:ea typeface="Open Sans"/>
              <a:cs typeface="Open Sans"/>
              <a:sym typeface="Open Sans"/>
            </a:endParaRPr>
          </a:p>
        </p:txBody>
      </p:sp>
      <p:pic>
        <p:nvPicPr>
          <p:cNvPr id="303" name="Google Shape;303;p33"/>
          <p:cNvPicPr preferRelativeResize="0"/>
          <p:nvPr/>
        </p:nvPicPr>
        <p:blipFill>
          <a:blip r:embed="rId3">
            <a:alphaModFix/>
          </a:blip>
          <a:stretch>
            <a:fillRect/>
          </a:stretch>
        </p:blipFill>
        <p:spPr>
          <a:xfrm>
            <a:off x="4688325" y="1428350"/>
            <a:ext cx="3863949" cy="228680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34"/>
          <p:cNvSpPr txBox="1"/>
          <p:nvPr/>
        </p:nvSpPr>
        <p:spPr>
          <a:xfrm>
            <a:off x="537500" y="646025"/>
            <a:ext cx="4139400" cy="3552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800" b="1">
                <a:latin typeface="Open Sans"/>
                <a:ea typeface="Open Sans"/>
                <a:cs typeface="Open Sans"/>
                <a:sym typeface="Open Sans"/>
              </a:rPr>
              <a:t>JNJ-78436735 or Ad26.COV2.S.</a:t>
            </a:r>
            <a:endParaRPr sz="1800" b="1">
              <a:latin typeface="Open Sans"/>
              <a:ea typeface="Open Sans"/>
              <a:cs typeface="Open Sans"/>
              <a:sym typeface="Open Sans"/>
            </a:endParaRPr>
          </a:p>
          <a:p>
            <a:pPr marL="0" lvl="0" indent="0" algn="l" rtl="0">
              <a:lnSpc>
                <a:spcPct val="115000"/>
              </a:lnSpc>
              <a:spcBef>
                <a:spcPts val="0"/>
              </a:spcBef>
              <a:spcAft>
                <a:spcPts val="0"/>
              </a:spcAft>
              <a:buNone/>
            </a:pPr>
            <a:r>
              <a:rPr lang="en" sz="1800" i="1">
                <a:solidFill>
                  <a:srgbClr val="155B54"/>
                </a:solidFill>
                <a:latin typeface="Open Sans"/>
                <a:ea typeface="Open Sans"/>
                <a:cs typeface="Open Sans"/>
                <a:sym typeface="Open Sans"/>
              </a:rPr>
              <a:t>Johnson &amp; Johnson</a:t>
            </a:r>
            <a:endParaRPr sz="1800" i="1">
              <a:solidFill>
                <a:srgbClr val="155B54"/>
              </a:solidFill>
              <a:latin typeface="Open Sans"/>
              <a:ea typeface="Open Sans"/>
              <a:cs typeface="Open Sans"/>
              <a:sym typeface="Open Sans"/>
            </a:endParaRPr>
          </a:p>
          <a:p>
            <a:pPr marL="457200" lvl="0" indent="-304800" algn="l" rtl="0">
              <a:lnSpc>
                <a:spcPct val="115000"/>
              </a:lnSpc>
              <a:spcBef>
                <a:spcPts val="1600"/>
              </a:spcBef>
              <a:spcAft>
                <a:spcPts val="0"/>
              </a:spcAft>
              <a:buClr>
                <a:srgbClr val="000000"/>
              </a:buClr>
              <a:buSzPts val="1200"/>
              <a:buFont typeface="Open Sans"/>
              <a:buChar char="●"/>
            </a:pPr>
            <a:r>
              <a:rPr lang="en" sz="1200">
                <a:latin typeface="Open Sans"/>
                <a:ea typeface="Open Sans"/>
                <a:cs typeface="Open Sans"/>
                <a:sym typeface="Open Sans"/>
              </a:rPr>
              <a:t>Is an </a:t>
            </a:r>
            <a:r>
              <a:rPr lang="en" sz="1200" b="1">
                <a:latin typeface="Open Sans"/>
                <a:ea typeface="Open Sans"/>
                <a:cs typeface="Open Sans"/>
                <a:sym typeface="Open Sans"/>
              </a:rPr>
              <a:t>Adenovirus-Based Vaccine</a:t>
            </a:r>
            <a:r>
              <a:rPr lang="en" sz="1200">
                <a:latin typeface="Open Sans"/>
                <a:ea typeface="Open Sans"/>
                <a:cs typeface="Open Sans"/>
                <a:sym typeface="Open Sans"/>
              </a:rPr>
              <a:t>,  which uses non-enveloped, double-stranded DNA viruses </a:t>
            </a:r>
            <a:endParaRPr sz="1200">
              <a:solidFill>
                <a:srgbClr val="000000"/>
              </a:solidFill>
              <a:latin typeface="Open Sans"/>
              <a:ea typeface="Open Sans"/>
              <a:cs typeface="Open Sans"/>
              <a:sym typeface="Open Sans"/>
            </a:endParaRPr>
          </a:p>
          <a:p>
            <a:pPr marL="457200" lvl="0" indent="-304800" algn="l" rtl="0">
              <a:lnSpc>
                <a:spcPct val="115000"/>
              </a:lnSpc>
              <a:spcBef>
                <a:spcPts val="1000"/>
              </a:spcBef>
              <a:spcAft>
                <a:spcPts val="0"/>
              </a:spcAft>
              <a:buClr>
                <a:srgbClr val="000000"/>
              </a:buClr>
              <a:buSzPts val="1200"/>
              <a:buFont typeface="Open Sans"/>
              <a:buChar char="●"/>
            </a:pPr>
            <a:r>
              <a:rPr lang="en" sz="1200" b="1">
                <a:latin typeface="Open Sans"/>
                <a:ea typeface="Open Sans"/>
                <a:cs typeface="Open Sans"/>
                <a:sym typeface="Open Sans"/>
              </a:rPr>
              <a:t>Dosage</a:t>
            </a:r>
            <a:r>
              <a:rPr lang="en" sz="1200">
                <a:latin typeface="Open Sans"/>
                <a:ea typeface="Open Sans"/>
                <a:cs typeface="Open Sans"/>
                <a:sym typeface="Open Sans"/>
              </a:rPr>
              <a:t>:  1 shot</a:t>
            </a:r>
            <a:endParaRPr sz="1200">
              <a:latin typeface="Open Sans"/>
              <a:ea typeface="Open Sans"/>
              <a:cs typeface="Open Sans"/>
              <a:sym typeface="Open Sans"/>
            </a:endParaRPr>
          </a:p>
          <a:p>
            <a:pPr marL="457200" lvl="0" indent="-304800" algn="l" rtl="0">
              <a:lnSpc>
                <a:spcPct val="115000"/>
              </a:lnSpc>
              <a:spcBef>
                <a:spcPts val="1000"/>
              </a:spcBef>
              <a:spcAft>
                <a:spcPts val="0"/>
              </a:spcAft>
              <a:buClr>
                <a:srgbClr val="000000"/>
              </a:buClr>
              <a:buSzPts val="1200"/>
              <a:buFont typeface="Open Sans"/>
              <a:buChar char="●"/>
            </a:pPr>
            <a:r>
              <a:rPr lang="en" sz="1200" b="1">
                <a:latin typeface="Open Sans"/>
                <a:ea typeface="Open Sans"/>
                <a:cs typeface="Open Sans"/>
                <a:sym typeface="Open Sans"/>
              </a:rPr>
              <a:t>Effectiveness</a:t>
            </a:r>
            <a:r>
              <a:rPr lang="en" sz="1200">
                <a:latin typeface="Open Sans"/>
                <a:ea typeface="Open Sans"/>
                <a:cs typeface="Open Sans"/>
                <a:sym typeface="Open Sans"/>
              </a:rPr>
              <a:t>: 62% against moderate-severe cases, ~100% against hospitalization and death</a:t>
            </a:r>
            <a:endParaRPr sz="1200">
              <a:latin typeface="Open Sans"/>
              <a:ea typeface="Open Sans"/>
              <a:cs typeface="Open Sans"/>
              <a:sym typeface="Open Sans"/>
            </a:endParaRPr>
          </a:p>
          <a:p>
            <a:pPr marL="457200" lvl="0" indent="-304800" algn="l" rtl="0">
              <a:lnSpc>
                <a:spcPct val="115000"/>
              </a:lnSpc>
              <a:spcBef>
                <a:spcPts val="1000"/>
              </a:spcBef>
              <a:spcAft>
                <a:spcPts val="0"/>
              </a:spcAft>
              <a:buClr>
                <a:srgbClr val="000000"/>
              </a:buClr>
              <a:buSzPts val="1200"/>
              <a:buFont typeface="Open Sans"/>
              <a:buChar char="●"/>
            </a:pPr>
            <a:r>
              <a:rPr lang="en" sz="1200" b="1">
                <a:latin typeface="Open Sans"/>
                <a:ea typeface="Open Sans"/>
                <a:cs typeface="Open Sans"/>
                <a:sym typeface="Open Sans"/>
              </a:rPr>
              <a:t>Minimum Age: </a:t>
            </a:r>
            <a:r>
              <a:rPr lang="en" sz="1200">
                <a:latin typeface="Open Sans"/>
                <a:ea typeface="Open Sans"/>
                <a:cs typeface="Open Sans"/>
                <a:sym typeface="Open Sans"/>
              </a:rPr>
              <a:t>18+</a:t>
            </a:r>
            <a:endParaRPr sz="1200">
              <a:latin typeface="Open Sans"/>
              <a:ea typeface="Open Sans"/>
              <a:cs typeface="Open Sans"/>
              <a:sym typeface="Open Sans"/>
            </a:endParaRPr>
          </a:p>
          <a:p>
            <a:pPr marL="457200" lvl="0" indent="-304800" algn="l" rtl="0">
              <a:lnSpc>
                <a:spcPct val="115000"/>
              </a:lnSpc>
              <a:spcBef>
                <a:spcPts val="1000"/>
              </a:spcBef>
              <a:spcAft>
                <a:spcPts val="0"/>
              </a:spcAft>
              <a:buClr>
                <a:srgbClr val="000000"/>
              </a:buClr>
              <a:buSzPts val="1200"/>
              <a:buFont typeface="Open Sans"/>
              <a:buChar char="●"/>
            </a:pPr>
            <a:r>
              <a:rPr lang="en" sz="1200" b="1">
                <a:latin typeface="Open Sans"/>
                <a:ea typeface="Open Sans"/>
                <a:cs typeface="Open Sans"/>
                <a:sym typeface="Open Sans"/>
              </a:rPr>
              <a:t>Common Side Effects:</a:t>
            </a:r>
            <a:r>
              <a:rPr lang="en" sz="1200">
                <a:latin typeface="Open Sans"/>
                <a:ea typeface="Open Sans"/>
                <a:cs typeface="Open Sans"/>
                <a:sym typeface="Open Sans"/>
              </a:rPr>
              <a:t> Chills, tiredness, headache, nausea, pain in area of shot</a:t>
            </a:r>
            <a:endParaRPr sz="1200">
              <a:latin typeface="Open Sans"/>
              <a:ea typeface="Open Sans"/>
              <a:cs typeface="Open Sans"/>
              <a:sym typeface="Open Sans"/>
            </a:endParaRPr>
          </a:p>
          <a:p>
            <a:pPr marL="457200" lvl="0" indent="-304800" algn="l" rtl="0">
              <a:lnSpc>
                <a:spcPct val="115000"/>
              </a:lnSpc>
              <a:spcBef>
                <a:spcPts val="1000"/>
              </a:spcBef>
              <a:spcAft>
                <a:spcPts val="0"/>
              </a:spcAft>
              <a:buClr>
                <a:srgbClr val="000000"/>
              </a:buClr>
              <a:buSzPts val="1200"/>
              <a:buFont typeface="Open Sans"/>
              <a:buChar char="●"/>
            </a:pPr>
            <a:r>
              <a:rPr lang="en" sz="1200" b="1">
                <a:latin typeface="Open Sans"/>
                <a:ea typeface="Open Sans"/>
                <a:cs typeface="Open Sans"/>
                <a:sym typeface="Open Sans"/>
              </a:rPr>
              <a:t>Duration of Protection</a:t>
            </a:r>
            <a:r>
              <a:rPr lang="en" sz="1200">
                <a:latin typeface="Open Sans"/>
                <a:ea typeface="Open Sans"/>
                <a:cs typeface="Open Sans"/>
                <a:sym typeface="Open Sans"/>
              </a:rPr>
              <a:t>: Unknown</a:t>
            </a:r>
            <a:endParaRPr sz="1800">
              <a:solidFill>
                <a:srgbClr val="000000"/>
              </a:solidFill>
              <a:latin typeface="Open Sans"/>
              <a:ea typeface="Open Sans"/>
              <a:cs typeface="Open Sans"/>
              <a:sym typeface="Open Sans"/>
            </a:endParaRPr>
          </a:p>
        </p:txBody>
      </p:sp>
      <p:pic>
        <p:nvPicPr>
          <p:cNvPr id="309" name="Google Shape;309;p34"/>
          <p:cNvPicPr preferRelativeResize="0"/>
          <p:nvPr/>
        </p:nvPicPr>
        <p:blipFill>
          <a:blip r:embed="rId3">
            <a:alphaModFix/>
          </a:blip>
          <a:stretch>
            <a:fillRect/>
          </a:stretch>
        </p:blipFill>
        <p:spPr>
          <a:xfrm>
            <a:off x="4676900" y="1454150"/>
            <a:ext cx="4162301" cy="234224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pic>
        <p:nvPicPr>
          <p:cNvPr id="314" name="Google Shape;314;p35"/>
          <p:cNvPicPr preferRelativeResize="0"/>
          <p:nvPr/>
        </p:nvPicPr>
        <p:blipFill>
          <a:blip r:embed="rId3">
            <a:alphaModFix amt="39000"/>
          </a:blip>
          <a:stretch>
            <a:fillRect/>
          </a:stretch>
        </p:blipFill>
        <p:spPr>
          <a:xfrm>
            <a:off x="0" y="611725"/>
            <a:ext cx="3770224" cy="4249724"/>
          </a:xfrm>
          <a:prstGeom prst="rect">
            <a:avLst/>
          </a:prstGeom>
          <a:noFill/>
          <a:ln>
            <a:noFill/>
          </a:ln>
        </p:spPr>
      </p:pic>
      <p:sp>
        <p:nvSpPr>
          <p:cNvPr id="315" name="Google Shape;315;p35"/>
          <p:cNvSpPr txBox="1">
            <a:spLocks noGrp="1"/>
          </p:cNvSpPr>
          <p:nvPr>
            <p:ph type="ctrTitle"/>
          </p:nvPr>
        </p:nvSpPr>
        <p:spPr>
          <a:xfrm>
            <a:off x="311708" y="1343175"/>
            <a:ext cx="8520600" cy="892800"/>
          </a:xfrm>
          <a:prstGeom prst="rect">
            <a:avLst/>
          </a:prstGeom>
        </p:spPr>
        <p:txBody>
          <a:bodyPr spcFirstLastPara="1" wrap="square" lIns="91425" tIns="45700" rIns="91425" bIns="45700" anchor="b" anchorCtr="0">
            <a:spAutoFit/>
          </a:bodyPr>
          <a:lstStyle/>
          <a:p>
            <a:pPr marL="0" lvl="0" indent="0" algn="ctr" rtl="0">
              <a:spcBef>
                <a:spcPts val="0"/>
              </a:spcBef>
              <a:spcAft>
                <a:spcPts val="0"/>
              </a:spcAft>
              <a:buNone/>
            </a:pPr>
            <a:r>
              <a:rPr lang="en" i="1">
                <a:solidFill>
                  <a:srgbClr val="155B54"/>
                </a:solidFill>
              </a:rPr>
              <a:t>Decisions, Decisions</a:t>
            </a:r>
            <a:endParaRPr i="1">
              <a:solidFill>
                <a:srgbClr val="155B54"/>
              </a:solidFill>
            </a:endParaRPr>
          </a:p>
        </p:txBody>
      </p:sp>
      <p:sp>
        <p:nvSpPr>
          <p:cNvPr id="316" name="Google Shape;316;p35"/>
          <p:cNvSpPr txBox="1">
            <a:spLocks noGrp="1"/>
          </p:cNvSpPr>
          <p:nvPr>
            <p:ph type="subTitle" idx="1"/>
          </p:nvPr>
        </p:nvSpPr>
        <p:spPr>
          <a:xfrm>
            <a:off x="311700" y="2498350"/>
            <a:ext cx="8520600" cy="954300"/>
          </a:xfrm>
          <a:prstGeom prst="rect">
            <a:avLst/>
          </a:prstGeom>
        </p:spPr>
        <p:txBody>
          <a:bodyPr spcFirstLastPara="1" wrap="square" lIns="91425" tIns="45700" rIns="91425" bIns="45700" anchor="t" anchorCtr="0">
            <a:spAutoFit/>
          </a:bodyPr>
          <a:lstStyle/>
          <a:p>
            <a:pPr marL="0" lvl="0" indent="0" algn="ctr" rtl="0">
              <a:spcBef>
                <a:spcPts val="600"/>
              </a:spcBef>
              <a:spcAft>
                <a:spcPts val="0"/>
              </a:spcAft>
              <a:buNone/>
            </a:pPr>
            <a:r>
              <a:rPr lang="en">
                <a:solidFill>
                  <a:srgbClr val="455A64"/>
                </a:solidFill>
              </a:rPr>
              <a:t>So how do we decide the best way to distribute the vaccine?</a:t>
            </a:r>
            <a:endParaRPr>
              <a:solidFill>
                <a:srgbClr val="455A64"/>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36"/>
          <p:cNvSpPr txBox="1">
            <a:spLocks noGrp="1"/>
          </p:cNvSpPr>
          <p:nvPr>
            <p:ph type="title"/>
          </p:nvPr>
        </p:nvSpPr>
        <p:spPr>
          <a:xfrm>
            <a:off x="372000" y="418850"/>
            <a:ext cx="4162800" cy="609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r>
              <a:rPr lang="en"/>
              <a:t>Allocation Considerations</a:t>
            </a:r>
            <a:endParaRPr/>
          </a:p>
        </p:txBody>
      </p:sp>
      <p:sp>
        <p:nvSpPr>
          <p:cNvPr id="322" name="Google Shape;322;p36"/>
          <p:cNvSpPr txBox="1">
            <a:spLocks noGrp="1"/>
          </p:cNvSpPr>
          <p:nvPr>
            <p:ph type="body" idx="1"/>
          </p:nvPr>
        </p:nvSpPr>
        <p:spPr>
          <a:xfrm>
            <a:off x="457350" y="1123975"/>
            <a:ext cx="3992100" cy="3429000"/>
          </a:xfrm>
          <a:prstGeom prst="rect">
            <a:avLst/>
          </a:prstGeom>
        </p:spPr>
        <p:txBody>
          <a:bodyPr spcFirstLastPara="1" wrap="square" lIns="91425" tIns="45700" rIns="91425" bIns="45700" anchor="t" anchorCtr="0">
            <a:noAutofit/>
          </a:bodyPr>
          <a:lstStyle/>
          <a:p>
            <a:pPr marL="0" lvl="0" indent="0" algn="l" rtl="0">
              <a:spcBef>
                <a:spcPts val="600"/>
              </a:spcBef>
              <a:spcAft>
                <a:spcPts val="0"/>
              </a:spcAft>
              <a:buNone/>
            </a:pPr>
            <a:r>
              <a:rPr lang="en" dirty="0"/>
              <a:t>The allocation of the vaccine </a:t>
            </a:r>
            <a:r>
              <a:rPr lang="en" dirty="0" smtClean="0"/>
              <a:t>shifts </a:t>
            </a:r>
            <a:r>
              <a:rPr lang="en" dirty="0"/>
              <a:t>depending on the...</a:t>
            </a:r>
            <a:endParaRPr dirty="0"/>
          </a:p>
          <a:p>
            <a:pPr marL="457200" lvl="0" indent="-317500" algn="l" rtl="0">
              <a:spcBef>
                <a:spcPts val="1000"/>
              </a:spcBef>
              <a:spcAft>
                <a:spcPts val="0"/>
              </a:spcAft>
              <a:buSzPts val="1400"/>
              <a:buChar char="●"/>
            </a:pPr>
            <a:r>
              <a:rPr lang="en" dirty="0"/>
              <a:t>Supply</a:t>
            </a:r>
            <a:endParaRPr dirty="0"/>
          </a:p>
          <a:p>
            <a:pPr marL="457200" lvl="0" indent="-317500" algn="l" rtl="0">
              <a:spcBef>
                <a:spcPts val="0"/>
              </a:spcBef>
              <a:spcAft>
                <a:spcPts val="0"/>
              </a:spcAft>
              <a:buSzPts val="1400"/>
              <a:buChar char="●"/>
            </a:pPr>
            <a:r>
              <a:rPr lang="en" dirty="0"/>
              <a:t>Demand</a:t>
            </a:r>
            <a:endParaRPr dirty="0"/>
          </a:p>
          <a:p>
            <a:pPr marL="457200" lvl="0" indent="-317500" algn="l" rtl="0">
              <a:spcBef>
                <a:spcPts val="0"/>
              </a:spcBef>
              <a:spcAft>
                <a:spcPts val="0"/>
              </a:spcAft>
              <a:buSzPts val="1400"/>
              <a:buChar char="●"/>
            </a:pPr>
            <a:r>
              <a:rPr lang="en" dirty="0"/>
              <a:t>Vaccine characteristics</a:t>
            </a:r>
            <a:endParaRPr dirty="0"/>
          </a:p>
          <a:p>
            <a:pPr marL="457200" lvl="0" indent="-317500" algn="l" rtl="0">
              <a:spcBef>
                <a:spcPts val="0"/>
              </a:spcBef>
              <a:spcAft>
                <a:spcPts val="0"/>
              </a:spcAft>
              <a:buSzPts val="1400"/>
              <a:buChar char="●"/>
            </a:pPr>
            <a:r>
              <a:rPr lang="en" dirty="0"/>
              <a:t>Disease epidemiology </a:t>
            </a:r>
            <a:endParaRPr dirty="0" smtClean="0"/>
          </a:p>
          <a:p>
            <a:pPr marL="0" lvl="0" indent="0" algn="l" rtl="0">
              <a:spcBef>
                <a:spcPts val="1000"/>
              </a:spcBef>
              <a:spcAft>
                <a:spcPts val="0"/>
              </a:spcAft>
              <a:buNone/>
            </a:pPr>
            <a:r>
              <a:rPr lang="en" dirty="0" smtClean="0"/>
              <a:t>The federal government determined the amount of vaccines designated for each jurisdiction, with each jurisdiction’s immunization program responsible for managing and approving the orders and implementation. </a:t>
            </a:r>
            <a:endParaRPr dirty="0" smtClean="0"/>
          </a:p>
        </p:txBody>
      </p:sp>
      <p:pic>
        <p:nvPicPr>
          <p:cNvPr id="323" name="Google Shape;323;p36"/>
          <p:cNvPicPr preferRelativeResize="0"/>
          <p:nvPr/>
        </p:nvPicPr>
        <p:blipFill rotWithShape="1">
          <a:blip r:embed="rId3">
            <a:alphaModFix/>
          </a:blip>
          <a:srcRect t="7501"/>
          <a:stretch/>
        </p:blipFill>
        <p:spPr>
          <a:xfrm>
            <a:off x="4620000" y="1679125"/>
            <a:ext cx="4056899" cy="20900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37"/>
          <p:cNvSpPr txBox="1">
            <a:spLocks noGrp="1"/>
          </p:cNvSpPr>
          <p:nvPr>
            <p:ph type="title"/>
          </p:nvPr>
        </p:nvSpPr>
        <p:spPr>
          <a:xfrm>
            <a:off x="457200" y="36195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Allocation Disparities</a:t>
            </a:r>
            <a:endParaRPr/>
          </a:p>
        </p:txBody>
      </p:sp>
      <p:sp>
        <p:nvSpPr>
          <p:cNvPr id="329" name="Google Shape;329;p37"/>
          <p:cNvSpPr txBox="1">
            <a:spLocks noGrp="1"/>
          </p:cNvSpPr>
          <p:nvPr>
            <p:ph type="body" idx="1"/>
          </p:nvPr>
        </p:nvSpPr>
        <p:spPr>
          <a:xfrm>
            <a:off x="457200" y="865700"/>
            <a:ext cx="8229600" cy="1838100"/>
          </a:xfrm>
          <a:prstGeom prst="rect">
            <a:avLst/>
          </a:prstGeom>
        </p:spPr>
        <p:txBody>
          <a:bodyPr spcFirstLastPara="1" wrap="square" lIns="91425" tIns="45700" rIns="91425" bIns="45700" anchor="t" anchorCtr="0">
            <a:noAutofit/>
          </a:bodyPr>
          <a:lstStyle/>
          <a:p>
            <a:pPr marL="0" lvl="0" indent="0" algn="l" rtl="0">
              <a:spcBef>
                <a:spcPts val="600"/>
              </a:spcBef>
              <a:spcAft>
                <a:spcPts val="0"/>
              </a:spcAft>
              <a:buNone/>
            </a:pPr>
            <a:r>
              <a:rPr lang="en" dirty="0"/>
              <a:t>Looking at the </a:t>
            </a:r>
            <a:r>
              <a:rPr lang="en" dirty="0" smtClean="0"/>
              <a:t>spring 2021 system </a:t>
            </a:r>
            <a:r>
              <a:rPr lang="en" dirty="0"/>
              <a:t>of vaccine allocation and </a:t>
            </a:r>
            <a:r>
              <a:rPr lang="en" dirty="0" smtClean="0"/>
              <a:t>distribution: </a:t>
            </a:r>
            <a:r>
              <a:rPr lang="en" dirty="0"/>
              <a:t>there </a:t>
            </a:r>
            <a:r>
              <a:rPr lang="en" dirty="0" smtClean="0"/>
              <a:t>were numerous </a:t>
            </a:r>
            <a:r>
              <a:rPr lang="en" dirty="0"/>
              <a:t>disparities seen between different areas. Examples include the following:</a:t>
            </a:r>
            <a:endParaRPr dirty="0"/>
          </a:p>
          <a:p>
            <a:pPr marL="457200" lvl="0" indent="-317500" algn="l" rtl="0">
              <a:spcBef>
                <a:spcPts val="1000"/>
              </a:spcBef>
              <a:spcAft>
                <a:spcPts val="0"/>
              </a:spcAft>
              <a:buSzPts val="1400"/>
              <a:buChar char="-"/>
            </a:pPr>
            <a:r>
              <a:rPr lang="en" dirty="0"/>
              <a:t>Oregon is prioritizing teachers over the elderly (approach that could help schools and businesses reopen) </a:t>
            </a:r>
            <a:endParaRPr dirty="0"/>
          </a:p>
          <a:p>
            <a:pPr marL="457200" lvl="0" indent="-317500" algn="l" rtl="0">
              <a:spcBef>
                <a:spcPts val="1000"/>
              </a:spcBef>
              <a:spcAft>
                <a:spcPts val="0"/>
              </a:spcAft>
              <a:buSzPts val="1400"/>
              <a:buChar char="-"/>
            </a:pPr>
            <a:r>
              <a:rPr lang="en" dirty="0"/>
              <a:t>New Jersey has put smokers ahead of educators (which could save lives)</a:t>
            </a:r>
            <a:endParaRPr dirty="0"/>
          </a:p>
          <a:p>
            <a:pPr marL="0" lvl="0" indent="0" algn="l" rtl="0">
              <a:spcBef>
                <a:spcPts val="600"/>
              </a:spcBef>
              <a:spcAft>
                <a:spcPts val="0"/>
              </a:spcAft>
              <a:buNone/>
            </a:pPr>
            <a:endParaRPr sz="800" dirty="0"/>
          </a:p>
          <a:p>
            <a:pPr marL="0" lvl="0" indent="0" algn="l" rtl="0">
              <a:spcBef>
                <a:spcPts val="600"/>
              </a:spcBef>
              <a:spcAft>
                <a:spcPts val="0"/>
              </a:spcAft>
              <a:buNone/>
            </a:pPr>
            <a:r>
              <a:rPr lang="en" b="1" i="1" dirty="0"/>
              <a:t>Why might these disparities occur?</a:t>
            </a:r>
            <a:endParaRPr b="1" i="1" dirty="0"/>
          </a:p>
          <a:p>
            <a:pPr marL="0" lvl="0" indent="0" algn="l" rtl="0">
              <a:spcBef>
                <a:spcPts val="600"/>
              </a:spcBef>
              <a:spcAft>
                <a:spcPts val="0"/>
              </a:spcAft>
              <a:buNone/>
            </a:pPr>
            <a:endParaRPr dirty="0"/>
          </a:p>
        </p:txBody>
      </p:sp>
      <p:sp>
        <p:nvSpPr>
          <p:cNvPr id="330" name="Google Shape;330;p37"/>
          <p:cNvSpPr txBox="1">
            <a:spLocks noGrp="1"/>
          </p:cNvSpPr>
          <p:nvPr>
            <p:ph type="body" idx="1"/>
          </p:nvPr>
        </p:nvSpPr>
        <p:spPr>
          <a:xfrm>
            <a:off x="457200" y="2750350"/>
            <a:ext cx="8430000" cy="1838100"/>
          </a:xfrm>
          <a:prstGeom prst="rect">
            <a:avLst/>
          </a:prstGeom>
        </p:spPr>
        <p:txBody>
          <a:bodyPr spcFirstLastPara="1" wrap="square" lIns="91425" tIns="45700" rIns="91425" bIns="45700" anchor="t" anchorCtr="0">
            <a:noAutofit/>
          </a:bodyPr>
          <a:lstStyle/>
          <a:p>
            <a:pPr marL="457200" lvl="0" indent="-317500" algn="l" rtl="0">
              <a:spcBef>
                <a:spcPts val="1000"/>
              </a:spcBef>
              <a:spcAft>
                <a:spcPts val="0"/>
              </a:spcAft>
              <a:buSzPts val="1400"/>
              <a:buChar char="-"/>
            </a:pPr>
            <a:r>
              <a:rPr lang="en" dirty="0"/>
              <a:t>There are different circumstances and situations </a:t>
            </a:r>
            <a:endParaRPr dirty="0"/>
          </a:p>
          <a:p>
            <a:pPr marL="457200" lvl="0" indent="-317500" algn="l" rtl="0">
              <a:spcBef>
                <a:spcPts val="1000"/>
              </a:spcBef>
              <a:spcAft>
                <a:spcPts val="0"/>
              </a:spcAft>
              <a:buSzPts val="1400"/>
              <a:buChar char="-"/>
            </a:pPr>
            <a:r>
              <a:rPr lang="en" dirty="0"/>
              <a:t>Federal, states, and local health departments as well as medical centers have each developed different allocation formulas, based on a variety of ethical and political considerations</a:t>
            </a:r>
            <a:endParaRPr dirty="0"/>
          </a:p>
          <a:p>
            <a:pPr marL="457200" lvl="0" indent="-317500" algn="l" rtl="0">
              <a:spcBef>
                <a:spcPts val="1000"/>
              </a:spcBef>
              <a:spcAft>
                <a:spcPts val="0"/>
              </a:spcAft>
              <a:buSzPts val="1400"/>
              <a:buChar char="-"/>
            </a:pPr>
            <a:r>
              <a:rPr lang="en" dirty="0"/>
              <a:t>Some areas may have greater numbers of a certain population, such as there being more elderly than educators</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0"/>
                                        </p:tgtEl>
                                        <p:attrNameLst>
                                          <p:attrName>style.visibility</p:attrName>
                                        </p:attrNameLst>
                                      </p:cBhvr>
                                      <p:to>
                                        <p:strVal val="visible"/>
                                      </p:to>
                                    </p:set>
                                    <p:animEffect transition="in" filter="fade">
                                      <p:cBhvr>
                                        <p:cTn id="7" dur="1000"/>
                                        <p:tgtEl>
                                          <p:spTgt spid="3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38"/>
          <p:cNvSpPr txBox="1">
            <a:spLocks noGrp="1"/>
          </p:cNvSpPr>
          <p:nvPr>
            <p:ph type="title"/>
          </p:nvPr>
        </p:nvSpPr>
        <p:spPr>
          <a:xfrm>
            <a:off x="457200" y="285750"/>
            <a:ext cx="8229600" cy="461624"/>
          </a:xfrm>
          <a:prstGeom prst="rect">
            <a:avLst/>
          </a:prstGeom>
        </p:spPr>
        <p:txBody>
          <a:bodyPr spcFirstLastPara="1" wrap="square" lIns="91425" tIns="45700" rIns="91425" bIns="45700" anchor="t" anchorCtr="0">
            <a:spAutoFit/>
          </a:bodyPr>
          <a:lstStyle/>
          <a:p>
            <a:pPr marL="0" lvl="0" indent="0" algn="l" rtl="0">
              <a:spcBef>
                <a:spcPts val="0"/>
              </a:spcBef>
              <a:spcAft>
                <a:spcPts val="0"/>
              </a:spcAft>
              <a:buNone/>
            </a:pPr>
            <a:r>
              <a:rPr lang="en" dirty="0" smtClean="0"/>
              <a:t>The United </a:t>
            </a:r>
            <a:r>
              <a:rPr lang="en" dirty="0"/>
              <a:t>States </a:t>
            </a:r>
            <a:r>
              <a:rPr lang="en" dirty="0" smtClean="0"/>
              <a:t>used </a:t>
            </a:r>
            <a:r>
              <a:rPr lang="en" dirty="0"/>
              <a:t>a phased approach. </a:t>
            </a:r>
            <a:endParaRPr dirty="0"/>
          </a:p>
        </p:txBody>
      </p:sp>
      <p:grpSp>
        <p:nvGrpSpPr>
          <p:cNvPr id="336" name="Google Shape;336;p38"/>
          <p:cNvGrpSpPr/>
          <p:nvPr/>
        </p:nvGrpSpPr>
        <p:grpSpPr>
          <a:xfrm>
            <a:off x="5632317" y="1189775"/>
            <a:ext cx="3305700" cy="3483050"/>
            <a:chOff x="5632317" y="1189775"/>
            <a:chExt cx="3305700" cy="3483050"/>
          </a:xfrm>
        </p:grpSpPr>
        <p:sp>
          <p:nvSpPr>
            <p:cNvPr id="337" name="Google Shape;337;p38"/>
            <p:cNvSpPr/>
            <p:nvPr/>
          </p:nvSpPr>
          <p:spPr>
            <a:xfrm>
              <a:off x="5632317" y="1189775"/>
              <a:ext cx="3305700" cy="669000"/>
            </a:xfrm>
            <a:prstGeom prst="chevron">
              <a:avLst>
                <a:gd name="adj" fmla="val 50000"/>
              </a:avLst>
            </a:prstGeom>
            <a:solidFill>
              <a:srgbClr val="0E945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Roboto"/>
                  <a:ea typeface="Roboto"/>
                  <a:cs typeface="Roboto"/>
                  <a:sym typeface="Roboto"/>
                </a:rPr>
                <a:t>Phase 3</a:t>
              </a:r>
              <a:endParaRPr>
                <a:solidFill>
                  <a:srgbClr val="FFFFFF"/>
                </a:solidFill>
                <a:latin typeface="Roboto"/>
                <a:ea typeface="Roboto"/>
                <a:cs typeface="Roboto"/>
                <a:sym typeface="Roboto"/>
              </a:endParaRPr>
            </a:p>
          </p:txBody>
        </p:sp>
        <p:sp>
          <p:nvSpPr>
            <p:cNvPr id="338" name="Google Shape;338;p38"/>
            <p:cNvSpPr txBox="1"/>
            <p:nvPr/>
          </p:nvSpPr>
          <p:spPr>
            <a:xfrm>
              <a:off x="6167063" y="2057125"/>
              <a:ext cx="2432400" cy="261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b="1" dirty="0">
                  <a:latin typeface="Roboto"/>
                  <a:ea typeface="Roboto"/>
                  <a:cs typeface="Roboto"/>
                  <a:sym typeface="Roboto"/>
                </a:rPr>
                <a:t>Surplus of doses</a:t>
              </a:r>
              <a:endParaRPr sz="1200" b="1" dirty="0">
                <a:latin typeface="Roboto"/>
                <a:ea typeface="Roboto"/>
                <a:cs typeface="Roboto"/>
                <a:sym typeface="Roboto"/>
              </a:endParaRPr>
            </a:p>
            <a:p>
              <a:pPr marL="457200" lvl="0" indent="-304800" algn="l" rtl="0">
                <a:lnSpc>
                  <a:spcPct val="115000"/>
                </a:lnSpc>
                <a:spcBef>
                  <a:spcPts val="1000"/>
                </a:spcBef>
                <a:spcAft>
                  <a:spcPts val="0"/>
                </a:spcAft>
                <a:buSzPts val="1200"/>
                <a:buFont typeface="Roboto"/>
                <a:buChar char="●"/>
              </a:pPr>
              <a:r>
                <a:rPr lang="en" sz="1200" dirty="0">
                  <a:latin typeface="Roboto"/>
                  <a:ea typeface="Roboto"/>
                  <a:cs typeface="Roboto"/>
                  <a:sym typeface="Roboto"/>
                </a:rPr>
                <a:t>Ensure equitable vaccination across the entire population</a:t>
              </a:r>
              <a:endParaRPr sz="1200" dirty="0">
                <a:latin typeface="Roboto"/>
                <a:ea typeface="Roboto"/>
                <a:cs typeface="Roboto"/>
                <a:sym typeface="Roboto"/>
              </a:endParaRPr>
            </a:p>
            <a:p>
              <a:pPr marL="457200" lvl="0" indent="-304800" algn="l" rtl="0">
                <a:lnSpc>
                  <a:spcPct val="115000"/>
                </a:lnSpc>
                <a:spcBef>
                  <a:spcPts val="1000"/>
                </a:spcBef>
                <a:spcAft>
                  <a:spcPts val="0"/>
                </a:spcAft>
                <a:buSzPts val="1200"/>
                <a:buFont typeface="Roboto"/>
                <a:buChar char="●"/>
              </a:pPr>
              <a:r>
                <a:rPr lang="en" sz="1200" dirty="0">
                  <a:latin typeface="Roboto"/>
                  <a:ea typeface="Roboto"/>
                  <a:cs typeface="Roboto"/>
                  <a:sym typeface="Roboto"/>
                </a:rPr>
                <a:t>Monitor vaccine situation</a:t>
              </a:r>
              <a:endParaRPr sz="1200" dirty="0">
                <a:latin typeface="Roboto"/>
                <a:ea typeface="Roboto"/>
                <a:cs typeface="Roboto"/>
                <a:sym typeface="Roboto"/>
              </a:endParaRPr>
            </a:p>
            <a:p>
              <a:pPr marL="457200" lvl="0" indent="-304800" algn="l" rtl="0">
                <a:lnSpc>
                  <a:spcPct val="115000"/>
                </a:lnSpc>
                <a:spcBef>
                  <a:spcPts val="1000"/>
                </a:spcBef>
                <a:spcAft>
                  <a:spcPts val="1000"/>
                </a:spcAft>
                <a:buSzPts val="1200"/>
                <a:buFont typeface="Roboto"/>
                <a:buChar char="●"/>
              </a:pPr>
              <a:r>
                <a:rPr lang="en" sz="1200" dirty="0">
                  <a:latin typeface="Roboto"/>
                  <a:ea typeface="Roboto"/>
                  <a:cs typeface="Roboto"/>
                  <a:sym typeface="Roboto"/>
                </a:rPr>
                <a:t>Reassess strategy to increase uptake in areas with low coverage</a:t>
              </a:r>
              <a:endParaRPr sz="1200" dirty="0">
                <a:latin typeface="Roboto"/>
                <a:ea typeface="Roboto"/>
                <a:cs typeface="Roboto"/>
                <a:sym typeface="Roboto"/>
              </a:endParaRPr>
            </a:p>
          </p:txBody>
        </p:sp>
      </p:grpSp>
      <p:grpSp>
        <p:nvGrpSpPr>
          <p:cNvPr id="339" name="Google Shape;339;p38"/>
          <p:cNvGrpSpPr/>
          <p:nvPr/>
        </p:nvGrpSpPr>
        <p:grpSpPr>
          <a:xfrm>
            <a:off x="0" y="1189989"/>
            <a:ext cx="3546900" cy="3482836"/>
            <a:chOff x="0" y="1189989"/>
            <a:chExt cx="3546900" cy="3482836"/>
          </a:xfrm>
        </p:grpSpPr>
        <p:sp>
          <p:nvSpPr>
            <p:cNvPr id="340" name="Google Shape;340;p38"/>
            <p:cNvSpPr/>
            <p:nvPr/>
          </p:nvSpPr>
          <p:spPr>
            <a:xfrm>
              <a:off x="0" y="1189989"/>
              <a:ext cx="3546900" cy="669000"/>
            </a:xfrm>
            <a:prstGeom prst="homePlate">
              <a:avLst>
                <a:gd name="adj" fmla="val 50000"/>
              </a:avLst>
            </a:prstGeom>
            <a:solidFill>
              <a:srgbClr val="08563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Roboto"/>
                  <a:ea typeface="Roboto"/>
                  <a:cs typeface="Roboto"/>
                  <a:sym typeface="Roboto"/>
                </a:rPr>
                <a:t>Phase 1</a:t>
              </a:r>
              <a:endParaRPr>
                <a:solidFill>
                  <a:srgbClr val="FFFFFF"/>
                </a:solidFill>
                <a:latin typeface="Roboto"/>
                <a:ea typeface="Roboto"/>
                <a:cs typeface="Roboto"/>
                <a:sym typeface="Roboto"/>
              </a:endParaRPr>
            </a:p>
          </p:txBody>
        </p:sp>
        <p:sp>
          <p:nvSpPr>
            <p:cNvPr id="341" name="Google Shape;341;p38"/>
            <p:cNvSpPr txBox="1"/>
            <p:nvPr/>
          </p:nvSpPr>
          <p:spPr>
            <a:xfrm>
              <a:off x="457199" y="2057125"/>
              <a:ext cx="2434500" cy="261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b="1" dirty="0">
                  <a:latin typeface="Roboto"/>
                  <a:ea typeface="Roboto"/>
                  <a:cs typeface="Roboto"/>
                  <a:sym typeface="Roboto"/>
                </a:rPr>
                <a:t>Potentially limited supply of COVID-19 vaccine doses available</a:t>
              </a:r>
              <a:endParaRPr sz="1200" b="1" dirty="0">
                <a:latin typeface="Roboto"/>
                <a:ea typeface="Roboto"/>
                <a:cs typeface="Roboto"/>
                <a:sym typeface="Roboto"/>
              </a:endParaRPr>
            </a:p>
            <a:p>
              <a:pPr marL="457200" lvl="0" indent="-304800" algn="l" rtl="0">
                <a:lnSpc>
                  <a:spcPct val="115000"/>
                </a:lnSpc>
                <a:spcBef>
                  <a:spcPts val="1000"/>
                </a:spcBef>
                <a:spcAft>
                  <a:spcPts val="0"/>
                </a:spcAft>
                <a:buSzPts val="1200"/>
                <a:buFont typeface="Roboto"/>
                <a:buChar char="●"/>
              </a:pPr>
              <a:r>
                <a:rPr lang="en" sz="1200" dirty="0">
                  <a:latin typeface="Roboto"/>
                  <a:ea typeface="Roboto"/>
                  <a:cs typeface="Roboto"/>
                  <a:sym typeface="Roboto"/>
                </a:rPr>
                <a:t>Focus on </a:t>
              </a:r>
              <a:r>
                <a:rPr lang="en" sz="1200" i="1" u="sng" dirty="0">
                  <a:solidFill>
                    <a:schemeClr val="hlink"/>
                  </a:solidFill>
                  <a:latin typeface="Roboto"/>
                  <a:ea typeface="Roboto"/>
                  <a:cs typeface="Roboto"/>
                  <a:sym typeface="Roboto"/>
                  <a:hlinkClick r:id="rId3" action="ppaction://hlinksldjump"/>
                </a:rPr>
                <a:t>critical populations</a:t>
              </a:r>
              <a:endParaRPr sz="1200" i="1" dirty="0">
                <a:latin typeface="Roboto"/>
                <a:ea typeface="Roboto"/>
                <a:cs typeface="Roboto"/>
                <a:sym typeface="Roboto"/>
              </a:endParaRPr>
            </a:p>
            <a:p>
              <a:pPr marL="457200" lvl="0" indent="-304800" algn="l" rtl="0">
                <a:lnSpc>
                  <a:spcPct val="115000"/>
                </a:lnSpc>
                <a:spcBef>
                  <a:spcPts val="1000"/>
                </a:spcBef>
                <a:spcAft>
                  <a:spcPts val="1000"/>
                </a:spcAft>
                <a:buSzPts val="1200"/>
                <a:buFont typeface="Roboto"/>
                <a:buChar char="●"/>
              </a:pPr>
              <a:r>
                <a:rPr lang="en" sz="1200" dirty="0">
                  <a:latin typeface="Roboto"/>
                  <a:ea typeface="Roboto"/>
                  <a:cs typeface="Roboto"/>
                  <a:sym typeface="Roboto"/>
                </a:rPr>
                <a:t>Ensure vaccination locations can reach populations and  manage cold chain requirements</a:t>
              </a:r>
              <a:endParaRPr sz="1200" dirty="0">
                <a:latin typeface="Roboto"/>
                <a:ea typeface="Roboto"/>
                <a:cs typeface="Roboto"/>
                <a:sym typeface="Roboto"/>
              </a:endParaRPr>
            </a:p>
          </p:txBody>
        </p:sp>
      </p:grpSp>
      <p:grpSp>
        <p:nvGrpSpPr>
          <p:cNvPr id="342" name="Google Shape;342;p38"/>
          <p:cNvGrpSpPr/>
          <p:nvPr/>
        </p:nvGrpSpPr>
        <p:grpSpPr>
          <a:xfrm>
            <a:off x="2944204" y="1189775"/>
            <a:ext cx="3305700" cy="3483050"/>
            <a:chOff x="2944204" y="1189775"/>
            <a:chExt cx="3305700" cy="3483050"/>
          </a:xfrm>
        </p:grpSpPr>
        <p:sp>
          <p:nvSpPr>
            <p:cNvPr id="343" name="Google Shape;343;p38"/>
            <p:cNvSpPr/>
            <p:nvPr/>
          </p:nvSpPr>
          <p:spPr>
            <a:xfrm>
              <a:off x="2944204" y="1189775"/>
              <a:ext cx="3305700" cy="669000"/>
            </a:xfrm>
            <a:prstGeom prst="chevron">
              <a:avLst>
                <a:gd name="adj" fmla="val 50000"/>
              </a:avLst>
            </a:prstGeom>
            <a:solidFill>
              <a:srgbClr val="0B774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Roboto"/>
                  <a:ea typeface="Roboto"/>
                  <a:cs typeface="Roboto"/>
                  <a:sym typeface="Roboto"/>
                </a:rPr>
                <a:t>Phase 2</a:t>
              </a:r>
              <a:endParaRPr>
                <a:solidFill>
                  <a:srgbClr val="FFFFFF"/>
                </a:solidFill>
                <a:latin typeface="Roboto"/>
                <a:ea typeface="Roboto"/>
                <a:cs typeface="Roboto"/>
                <a:sym typeface="Roboto"/>
              </a:endParaRPr>
            </a:p>
          </p:txBody>
        </p:sp>
        <p:sp>
          <p:nvSpPr>
            <p:cNvPr id="344" name="Google Shape;344;p38"/>
            <p:cNvSpPr txBox="1"/>
            <p:nvPr/>
          </p:nvSpPr>
          <p:spPr>
            <a:xfrm>
              <a:off x="3231750" y="2057125"/>
              <a:ext cx="2432400" cy="261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b="1" dirty="0">
                  <a:latin typeface="Roboto"/>
                  <a:ea typeface="Roboto"/>
                  <a:cs typeface="Roboto"/>
                  <a:sym typeface="Roboto"/>
                </a:rPr>
                <a:t>Large number of vaccine doses available</a:t>
              </a:r>
              <a:endParaRPr sz="1200" b="1" dirty="0">
                <a:latin typeface="Roboto"/>
                <a:ea typeface="Roboto"/>
                <a:cs typeface="Roboto"/>
                <a:sym typeface="Roboto"/>
              </a:endParaRPr>
            </a:p>
            <a:p>
              <a:pPr marL="457200" lvl="0" indent="-304800" algn="l" rtl="0">
                <a:lnSpc>
                  <a:spcPct val="115000"/>
                </a:lnSpc>
                <a:spcBef>
                  <a:spcPts val="1000"/>
                </a:spcBef>
                <a:spcAft>
                  <a:spcPts val="0"/>
                </a:spcAft>
                <a:buSzPts val="1200"/>
                <a:buFont typeface="Roboto"/>
                <a:buChar char="●"/>
              </a:pPr>
              <a:r>
                <a:rPr lang="en" sz="1200" dirty="0">
                  <a:latin typeface="Roboto"/>
                  <a:ea typeface="Roboto"/>
                  <a:cs typeface="Roboto"/>
                  <a:sym typeface="Roboto"/>
                </a:rPr>
                <a:t>Access to vaccine for all critical populations  not vaccinated in Phase 1</a:t>
              </a:r>
              <a:endParaRPr sz="1200" dirty="0">
                <a:latin typeface="Roboto"/>
                <a:ea typeface="Roboto"/>
                <a:cs typeface="Roboto"/>
                <a:sym typeface="Roboto"/>
              </a:endParaRPr>
            </a:p>
            <a:p>
              <a:pPr marL="457200" lvl="0" indent="-304800" algn="l" rtl="0">
                <a:lnSpc>
                  <a:spcPct val="115000"/>
                </a:lnSpc>
                <a:spcBef>
                  <a:spcPts val="1000"/>
                </a:spcBef>
                <a:spcAft>
                  <a:spcPts val="0"/>
                </a:spcAft>
                <a:buSzPts val="1200"/>
                <a:buFont typeface="Roboto"/>
                <a:buChar char="●"/>
              </a:pPr>
              <a:r>
                <a:rPr lang="en" sz="1200" dirty="0">
                  <a:latin typeface="Roboto"/>
                  <a:ea typeface="Roboto"/>
                  <a:cs typeface="Roboto"/>
                  <a:sym typeface="Roboto"/>
                </a:rPr>
                <a:t>Attempt to reach the general population</a:t>
              </a:r>
              <a:endParaRPr sz="1200" dirty="0">
                <a:latin typeface="Roboto"/>
                <a:ea typeface="Roboto"/>
                <a:cs typeface="Roboto"/>
                <a:sym typeface="Roboto"/>
              </a:endParaRPr>
            </a:p>
            <a:p>
              <a:pPr marL="457200" lvl="0" indent="-304800" algn="l" rtl="0">
                <a:lnSpc>
                  <a:spcPct val="115000"/>
                </a:lnSpc>
                <a:spcBef>
                  <a:spcPts val="1000"/>
                </a:spcBef>
                <a:spcAft>
                  <a:spcPts val="1000"/>
                </a:spcAft>
                <a:buSzPts val="1200"/>
                <a:buFont typeface="Roboto"/>
                <a:buChar char="●"/>
              </a:pPr>
              <a:r>
                <a:rPr lang="en" sz="1200" dirty="0">
                  <a:latin typeface="Roboto"/>
                  <a:ea typeface="Roboto"/>
                  <a:cs typeface="Roboto"/>
                  <a:sym typeface="Roboto"/>
                </a:rPr>
                <a:t>Expand provider network</a:t>
              </a:r>
              <a:endParaRPr sz="1200" dirty="0">
                <a:latin typeface="Roboto"/>
                <a:ea typeface="Roboto"/>
                <a:cs typeface="Roboto"/>
                <a:sym typeface="Roboto"/>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2"/>
          <p:cNvSpPr txBox="1"/>
          <p:nvPr/>
        </p:nvSpPr>
        <p:spPr>
          <a:xfrm>
            <a:off x="457200" y="361950"/>
            <a:ext cx="8077200" cy="3293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600" u="sng">
                <a:solidFill>
                  <a:schemeClr val="dk1"/>
                </a:solidFill>
                <a:latin typeface="Open Sans"/>
                <a:ea typeface="Open Sans"/>
                <a:cs typeface="Open Sans"/>
                <a:sym typeface="Open Sans"/>
              </a:rPr>
              <a:t>CAUTION</a:t>
            </a:r>
            <a:r>
              <a:rPr lang="en" sz="1600">
                <a:solidFill>
                  <a:schemeClr val="dk1"/>
                </a:solidFill>
                <a:latin typeface="Open Sans Light"/>
                <a:ea typeface="Open Sans Light"/>
                <a:cs typeface="Open Sans Light"/>
                <a:sym typeface="Open Sans Light"/>
              </a:rPr>
              <a:t>: If you are attempting an experiment, it is important to make sure that you are following all safety steps. All experiments should be completed with supervision of a adult. Weather permitting, we recommend taking messy experiments outside. Remember to wear safety gear like gloves, aprons, and goggles, especially for experiments with chemical reactions!</a:t>
            </a:r>
            <a:endParaRPr>
              <a:latin typeface="Open Sans"/>
              <a:ea typeface="Open Sans"/>
              <a:cs typeface="Open Sans"/>
              <a:sym typeface="Open Sans"/>
            </a:endParaRPr>
          </a:p>
          <a:p>
            <a:pPr marL="0" marR="0" lvl="0" indent="0" algn="l" rtl="0">
              <a:spcBef>
                <a:spcPts val="0"/>
              </a:spcBef>
              <a:spcAft>
                <a:spcPts val="0"/>
              </a:spcAft>
              <a:buNone/>
            </a:pPr>
            <a:endParaRPr sz="1600">
              <a:solidFill>
                <a:schemeClr val="dk1"/>
              </a:solidFill>
              <a:latin typeface="Open Sans Light"/>
              <a:ea typeface="Open Sans Light"/>
              <a:cs typeface="Open Sans Light"/>
              <a:sym typeface="Open Sans Light"/>
            </a:endParaRPr>
          </a:p>
          <a:p>
            <a:pPr marL="0" marR="0" lvl="0" indent="0" algn="l" rtl="0">
              <a:spcBef>
                <a:spcPts val="0"/>
              </a:spcBef>
              <a:spcAft>
                <a:spcPts val="0"/>
              </a:spcAft>
              <a:buNone/>
            </a:pPr>
            <a:r>
              <a:rPr lang="en" sz="1600">
                <a:solidFill>
                  <a:schemeClr val="dk1"/>
                </a:solidFill>
                <a:latin typeface="Open Sans Light"/>
                <a:ea typeface="Open Sans Light"/>
                <a:cs typeface="Open Sans Light"/>
                <a:sym typeface="Open Sans Light"/>
              </a:rPr>
              <a:t>The materials and information presented made be used for educational purposes as described in the Terms of Use at www.cmu.edu/gelfand and parents/legal guardians are responsible for taking all necessary safety precautions for the experiments. To the maximum extent allowed under law, Carnegie Mellon University is not responsible for any claims, damages or other liability arising from using the materials or conducting the experiments.</a:t>
            </a:r>
            <a:endParaRPr>
              <a:latin typeface="Open Sans"/>
              <a:ea typeface="Open Sans"/>
              <a:cs typeface="Open Sans"/>
              <a:sym typeface="Open Sans"/>
            </a:endParaRPr>
          </a:p>
          <a:p>
            <a:pPr marL="0" marR="0" lvl="0" indent="0" algn="ctr" rtl="0">
              <a:spcBef>
                <a:spcPts val="0"/>
              </a:spcBef>
              <a:spcAft>
                <a:spcPts val="0"/>
              </a:spcAft>
              <a:buNone/>
            </a:pPr>
            <a:r>
              <a:rPr lang="en" sz="1600">
                <a:solidFill>
                  <a:schemeClr val="dk1"/>
                </a:solidFill>
                <a:latin typeface="Open Sans Light"/>
                <a:ea typeface="Open Sans Light"/>
                <a:cs typeface="Open Sans Light"/>
                <a:sym typeface="Open Sans Light"/>
              </a:rPr>
              <a:t>Be SAFE and enjoy the modules!</a:t>
            </a:r>
            <a:endParaRPr>
              <a:latin typeface="Open Sans"/>
              <a:ea typeface="Open Sans"/>
              <a:cs typeface="Open Sans"/>
              <a:sym typeface="Open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Shape 348"/>
        <p:cNvGrpSpPr/>
        <p:nvPr/>
      </p:nvGrpSpPr>
      <p:grpSpPr>
        <a:xfrm>
          <a:off x="0" y="0"/>
          <a:ext cx="0" cy="0"/>
          <a:chOff x="0" y="0"/>
          <a:chExt cx="0" cy="0"/>
        </a:xfrm>
      </p:grpSpPr>
      <p:sp>
        <p:nvSpPr>
          <p:cNvPr id="349" name="Google Shape;349;p39"/>
          <p:cNvSpPr txBox="1">
            <a:spLocks noGrp="1"/>
          </p:cNvSpPr>
          <p:nvPr>
            <p:ph type="title"/>
          </p:nvPr>
        </p:nvSpPr>
        <p:spPr>
          <a:xfrm>
            <a:off x="457200" y="285750"/>
            <a:ext cx="8229600" cy="831000"/>
          </a:xfrm>
          <a:prstGeom prst="rect">
            <a:avLst/>
          </a:prstGeom>
        </p:spPr>
        <p:txBody>
          <a:bodyPr spcFirstLastPara="1" wrap="square" lIns="91425" tIns="45700" rIns="91425" bIns="45700" anchor="t" anchorCtr="0">
            <a:spAutoFit/>
          </a:bodyPr>
          <a:lstStyle/>
          <a:p>
            <a:pPr marL="0" lvl="0" indent="0" algn="l" rtl="0">
              <a:spcBef>
                <a:spcPts val="0"/>
              </a:spcBef>
              <a:spcAft>
                <a:spcPts val="0"/>
              </a:spcAft>
              <a:buNone/>
            </a:pPr>
            <a:r>
              <a:rPr lang="en" dirty="0"/>
              <a:t>Currently, the United States has been using a phased approach. </a:t>
            </a:r>
            <a:endParaRPr dirty="0"/>
          </a:p>
        </p:txBody>
      </p:sp>
      <p:grpSp>
        <p:nvGrpSpPr>
          <p:cNvPr id="350" name="Google Shape;350;p39"/>
          <p:cNvGrpSpPr/>
          <p:nvPr/>
        </p:nvGrpSpPr>
        <p:grpSpPr>
          <a:xfrm>
            <a:off x="5632317" y="1189775"/>
            <a:ext cx="3305700" cy="3483050"/>
            <a:chOff x="5632317" y="1189775"/>
            <a:chExt cx="3305700" cy="3483050"/>
          </a:xfrm>
        </p:grpSpPr>
        <p:sp>
          <p:nvSpPr>
            <p:cNvPr id="351" name="Google Shape;351;p39"/>
            <p:cNvSpPr/>
            <p:nvPr/>
          </p:nvSpPr>
          <p:spPr>
            <a:xfrm>
              <a:off x="5632317" y="1189775"/>
              <a:ext cx="3305700" cy="669000"/>
            </a:xfrm>
            <a:prstGeom prst="chevron">
              <a:avLst>
                <a:gd name="adj" fmla="val 50000"/>
              </a:avLst>
            </a:prstGeom>
            <a:solidFill>
              <a:srgbClr val="0E945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Roboto"/>
                  <a:ea typeface="Roboto"/>
                  <a:cs typeface="Roboto"/>
                  <a:sym typeface="Roboto"/>
                </a:rPr>
                <a:t>Phase 3</a:t>
              </a:r>
              <a:endParaRPr>
                <a:solidFill>
                  <a:srgbClr val="FFFFFF"/>
                </a:solidFill>
                <a:latin typeface="Roboto"/>
                <a:ea typeface="Roboto"/>
                <a:cs typeface="Roboto"/>
                <a:sym typeface="Roboto"/>
              </a:endParaRPr>
            </a:p>
          </p:txBody>
        </p:sp>
        <p:sp>
          <p:nvSpPr>
            <p:cNvPr id="352" name="Google Shape;352;p39"/>
            <p:cNvSpPr txBox="1"/>
            <p:nvPr/>
          </p:nvSpPr>
          <p:spPr>
            <a:xfrm>
              <a:off x="6167063" y="2057125"/>
              <a:ext cx="2432400" cy="261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b="1">
                  <a:latin typeface="Roboto"/>
                  <a:ea typeface="Roboto"/>
                  <a:cs typeface="Roboto"/>
                  <a:sym typeface="Roboto"/>
                </a:rPr>
                <a:t>Surplus of doses</a:t>
              </a:r>
              <a:endParaRPr sz="1200" b="1">
                <a:latin typeface="Roboto"/>
                <a:ea typeface="Roboto"/>
                <a:cs typeface="Roboto"/>
                <a:sym typeface="Roboto"/>
              </a:endParaRPr>
            </a:p>
            <a:p>
              <a:pPr marL="457200" lvl="0" indent="-304800" algn="l" rtl="0">
                <a:lnSpc>
                  <a:spcPct val="115000"/>
                </a:lnSpc>
                <a:spcBef>
                  <a:spcPts val="1000"/>
                </a:spcBef>
                <a:spcAft>
                  <a:spcPts val="0"/>
                </a:spcAft>
                <a:buSzPts val="1200"/>
                <a:buFont typeface="Roboto"/>
                <a:buChar char="●"/>
              </a:pPr>
              <a:r>
                <a:rPr lang="en" sz="1200">
                  <a:latin typeface="Roboto"/>
                  <a:ea typeface="Roboto"/>
                  <a:cs typeface="Roboto"/>
                  <a:sym typeface="Roboto"/>
                </a:rPr>
                <a:t>Ensure equitable vaccination across the entire population</a:t>
              </a:r>
              <a:endParaRPr sz="1200">
                <a:latin typeface="Roboto"/>
                <a:ea typeface="Roboto"/>
                <a:cs typeface="Roboto"/>
                <a:sym typeface="Roboto"/>
              </a:endParaRPr>
            </a:p>
            <a:p>
              <a:pPr marL="457200" lvl="0" indent="-304800" algn="l" rtl="0">
                <a:lnSpc>
                  <a:spcPct val="115000"/>
                </a:lnSpc>
                <a:spcBef>
                  <a:spcPts val="1000"/>
                </a:spcBef>
                <a:spcAft>
                  <a:spcPts val="0"/>
                </a:spcAft>
                <a:buSzPts val="1200"/>
                <a:buFont typeface="Roboto"/>
                <a:buChar char="●"/>
              </a:pPr>
              <a:r>
                <a:rPr lang="en" sz="1200">
                  <a:latin typeface="Roboto"/>
                  <a:ea typeface="Roboto"/>
                  <a:cs typeface="Roboto"/>
                  <a:sym typeface="Roboto"/>
                </a:rPr>
                <a:t>Monitor vaccine situation</a:t>
              </a:r>
              <a:endParaRPr sz="1200">
                <a:latin typeface="Roboto"/>
                <a:ea typeface="Roboto"/>
                <a:cs typeface="Roboto"/>
                <a:sym typeface="Roboto"/>
              </a:endParaRPr>
            </a:p>
            <a:p>
              <a:pPr marL="457200" lvl="0" indent="-304800" algn="l" rtl="0">
                <a:lnSpc>
                  <a:spcPct val="115000"/>
                </a:lnSpc>
                <a:spcBef>
                  <a:spcPts val="1000"/>
                </a:spcBef>
                <a:spcAft>
                  <a:spcPts val="1000"/>
                </a:spcAft>
                <a:buSzPts val="1200"/>
                <a:buFont typeface="Roboto"/>
                <a:buChar char="●"/>
              </a:pPr>
              <a:r>
                <a:rPr lang="en" sz="1200">
                  <a:latin typeface="Roboto"/>
                  <a:ea typeface="Roboto"/>
                  <a:cs typeface="Roboto"/>
                  <a:sym typeface="Roboto"/>
                </a:rPr>
                <a:t>Reassess strategy to increase uptake in areas with low coverage</a:t>
              </a:r>
              <a:endParaRPr sz="1200">
                <a:latin typeface="Roboto"/>
                <a:ea typeface="Roboto"/>
                <a:cs typeface="Roboto"/>
                <a:sym typeface="Roboto"/>
              </a:endParaRPr>
            </a:p>
          </p:txBody>
        </p:sp>
      </p:grpSp>
      <p:grpSp>
        <p:nvGrpSpPr>
          <p:cNvPr id="353" name="Google Shape;353;p39"/>
          <p:cNvGrpSpPr/>
          <p:nvPr/>
        </p:nvGrpSpPr>
        <p:grpSpPr>
          <a:xfrm>
            <a:off x="0" y="1189989"/>
            <a:ext cx="3546900" cy="3482836"/>
            <a:chOff x="0" y="1189989"/>
            <a:chExt cx="3546900" cy="3482836"/>
          </a:xfrm>
        </p:grpSpPr>
        <p:sp>
          <p:nvSpPr>
            <p:cNvPr id="354" name="Google Shape;354;p39"/>
            <p:cNvSpPr/>
            <p:nvPr/>
          </p:nvSpPr>
          <p:spPr>
            <a:xfrm>
              <a:off x="0" y="1189989"/>
              <a:ext cx="3546900" cy="669000"/>
            </a:xfrm>
            <a:prstGeom prst="homePlate">
              <a:avLst>
                <a:gd name="adj" fmla="val 50000"/>
              </a:avLst>
            </a:prstGeom>
            <a:solidFill>
              <a:srgbClr val="08563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Roboto"/>
                  <a:ea typeface="Roboto"/>
                  <a:cs typeface="Roboto"/>
                  <a:sym typeface="Roboto"/>
                </a:rPr>
                <a:t>Phase 1</a:t>
              </a:r>
              <a:endParaRPr>
                <a:solidFill>
                  <a:srgbClr val="FFFFFF"/>
                </a:solidFill>
                <a:latin typeface="Roboto"/>
                <a:ea typeface="Roboto"/>
                <a:cs typeface="Roboto"/>
                <a:sym typeface="Roboto"/>
              </a:endParaRPr>
            </a:p>
          </p:txBody>
        </p:sp>
        <p:sp>
          <p:nvSpPr>
            <p:cNvPr id="355" name="Google Shape;355;p39"/>
            <p:cNvSpPr txBox="1"/>
            <p:nvPr/>
          </p:nvSpPr>
          <p:spPr>
            <a:xfrm>
              <a:off x="457199" y="2057125"/>
              <a:ext cx="2434500" cy="261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b="1">
                  <a:latin typeface="Roboto"/>
                  <a:ea typeface="Roboto"/>
                  <a:cs typeface="Roboto"/>
                  <a:sym typeface="Roboto"/>
                </a:rPr>
                <a:t>Potentially limited supply of COVID-19 vaccine doses available</a:t>
              </a:r>
              <a:endParaRPr sz="1200" b="1">
                <a:latin typeface="Roboto"/>
                <a:ea typeface="Roboto"/>
                <a:cs typeface="Roboto"/>
                <a:sym typeface="Roboto"/>
              </a:endParaRPr>
            </a:p>
            <a:p>
              <a:pPr marL="457200" lvl="0" indent="-304800" algn="l" rtl="0">
                <a:lnSpc>
                  <a:spcPct val="115000"/>
                </a:lnSpc>
                <a:spcBef>
                  <a:spcPts val="1000"/>
                </a:spcBef>
                <a:spcAft>
                  <a:spcPts val="0"/>
                </a:spcAft>
                <a:buSzPts val="1200"/>
                <a:buFont typeface="Roboto"/>
                <a:buChar char="●"/>
              </a:pPr>
              <a:r>
                <a:rPr lang="en" sz="1200">
                  <a:latin typeface="Roboto"/>
                  <a:ea typeface="Roboto"/>
                  <a:cs typeface="Roboto"/>
                  <a:sym typeface="Roboto"/>
                </a:rPr>
                <a:t>Focus on </a:t>
              </a:r>
              <a:r>
                <a:rPr lang="en" sz="1200" i="1">
                  <a:latin typeface="Roboto"/>
                  <a:ea typeface="Roboto"/>
                  <a:cs typeface="Roboto"/>
                  <a:sym typeface="Roboto"/>
                </a:rPr>
                <a:t>critical populations</a:t>
              </a:r>
              <a:endParaRPr sz="1200" i="1">
                <a:latin typeface="Roboto"/>
                <a:ea typeface="Roboto"/>
                <a:cs typeface="Roboto"/>
                <a:sym typeface="Roboto"/>
              </a:endParaRPr>
            </a:p>
            <a:p>
              <a:pPr marL="457200" lvl="0" indent="-304800" algn="l" rtl="0">
                <a:lnSpc>
                  <a:spcPct val="115000"/>
                </a:lnSpc>
                <a:spcBef>
                  <a:spcPts val="1000"/>
                </a:spcBef>
                <a:spcAft>
                  <a:spcPts val="1000"/>
                </a:spcAft>
                <a:buSzPts val="1200"/>
                <a:buFont typeface="Roboto"/>
                <a:buChar char="●"/>
              </a:pPr>
              <a:r>
                <a:rPr lang="en" sz="1200">
                  <a:latin typeface="Roboto"/>
                  <a:ea typeface="Roboto"/>
                  <a:cs typeface="Roboto"/>
                  <a:sym typeface="Roboto"/>
                </a:rPr>
                <a:t>Ensure vaccination locations can reach populations and  manage cold chain requirements</a:t>
              </a:r>
              <a:endParaRPr sz="1200">
                <a:latin typeface="Roboto"/>
                <a:ea typeface="Roboto"/>
                <a:cs typeface="Roboto"/>
                <a:sym typeface="Roboto"/>
              </a:endParaRPr>
            </a:p>
          </p:txBody>
        </p:sp>
      </p:grpSp>
      <p:grpSp>
        <p:nvGrpSpPr>
          <p:cNvPr id="356" name="Google Shape;356;p39"/>
          <p:cNvGrpSpPr/>
          <p:nvPr/>
        </p:nvGrpSpPr>
        <p:grpSpPr>
          <a:xfrm>
            <a:off x="2944204" y="1189775"/>
            <a:ext cx="3305700" cy="3483050"/>
            <a:chOff x="2944204" y="1189775"/>
            <a:chExt cx="3305700" cy="3483050"/>
          </a:xfrm>
        </p:grpSpPr>
        <p:sp>
          <p:nvSpPr>
            <p:cNvPr id="357" name="Google Shape;357;p39"/>
            <p:cNvSpPr/>
            <p:nvPr/>
          </p:nvSpPr>
          <p:spPr>
            <a:xfrm>
              <a:off x="2944204" y="1189775"/>
              <a:ext cx="3305700" cy="669000"/>
            </a:xfrm>
            <a:prstGeom prst="chevron">
              <a:avLst>
                <a:gd name="adj" fmla="val 50000"/>
              </a:avLst>
            </a:prstGeom>
            <a:solidFill>
              <a:srgbClr val="0B774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Roboto"/>
                  <a:ea typeface="Roboto"/>
                  <a:cs typeface="Roboto"/>
                  <a:sym typeface="Roboto"/>
                </a:rPr>
                <a:t>Phase 2</a:t>
              </a:r>
              <a:endParaRPr>
                <a:solidFill>
                  <a:srgbClr val="FFFFFF"/>
                </a:solidFill>
                <a:latin typeface="Roboto"/>
                <a:ea typeface="Roboto"/>
                <a:cs typeface="Roboto"/>
                <a:sym typeface="Roboto"/>
              </a:endParaRPr>
            </a:p>
          </p:txBody>
        </p:sp>
        <p:sp>
          <p:nvSpPr>
            <p:cNvPr id="358" name="Google Shape;358;p39"/>
            <p:cNvSpPr txBox="1"/>
            <p:nvPr/>
          </p:nvSpPr>
          <p:spPr>
            <a:xfrm>
              <a:off x="3231750" y="2057125"/>
              <a:ext cx="2432400" cy="261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b="1">
                  <a:latin typeface="Roboto"/>
                  <a:ea typeface="Roboto"/>
                  <a:cs typeface="Roboto"/>
                  <a:sym typeface="Roboto"/>
                </a:rPr>
                <a:t>Large number of vaccine doses available</a:t>
              </a:r>
              <a:endParaRPr sz="1200" b="1">
                <a:latin typeface="Roboto"/>
                <a:ea typeface="Roboto"/>
                <a:cs typeface="Roboto"/>
                <a:sym typeface="Roboto"/>
              </a:endParaRPr>
            </a:p>
            <a:p>
              <a:pPr marL="457200" lvl="0" indent="-304800" algn="l" rtl="0">
                <a:lnSpc>
                  <a:spcPct val="115000"/>
                </a:lnSpc>
                <a:spcBef>
                  <a:spcPts val="1000"/>
                </a:spcBef>
                <a:spcAft>
                  <a:spcPts val="0"/>
                </a:spcAft>
                <a:buSzPts val="1200"/>
                <a:buFont typeface="Roboto"/>
                <a:buChar char="●"/>
              </a:pPr>
              <a:r>
                <a:rPr lang="en" sz="1200">
                  <a:latin typeface="Roboto"/>
                  <a:ea typeface="Roboto"/>
                  <a:cs typeface="Roboto"/>
                  <a:sym typeface="Roboto"/>
                </a:rPr>
                <a:t>Access to vaccine for all critical populations  not vaccinated in Phase 1</a:t>
              </a:r>
              <a:endParaRPr sz="1200">
                <a:latin typeface="Roboto"/>
                <a:ea typeface="Roboto"/>
                <a:cs typeface="Roboto"/>
                <a:sym typeface="Roboto"/>
              </a:endParaRPr>
            </a:p>
            <a:p>
              <a:pPr marL="457200" lvl="0" indent="-304800" algn="l" rtl="0">
                <a:lnSpc>
                  <a:spcPct val="115000"/>
                </a:lnSpc>
                <a:spcBef>
                  <a:spcPts val="1000"/>
                </a:spcBef>
                <a:spcAft>
                  <a:spcPts val="0"/>
                </a:spcAft>
                <a:buSzPts val="1200"/>
                <a:buFont typeface="Roboto"/>
                <a:buChar char="●"/>
              </a:pPr>
              <a:r>
                <a:rPr lang="en" sz="1200">
                  <a:latin typeface="Roboto"/>
                  <a:ea typeface="Roboto"/>
                  <a:cs typeface="Roboto"/>
                  <a:sym typeface="Roboto"/>
                </a:rPr>
                <a:t>Attempt to reach the general population</a:t>
              </a:r>
              <a:endParaRPr sz="1200">
                <a:latin typeface="Roboto"/>
                <a:ea typeface="Roboto"/>
                <a:cs typeface="Roboto"/>
                <a:sym typeface="Roboto"/>
              </a:endParaRPr>
            </a:p>
            <a:p>
              <a:pPr marL="457200" lvl="0" indent="-304800" algn="l" rtl="0">
                <a:lnSpc>
                  <a:spcPct val="115000"/>
                </a:lnSpc>
                <a:spcBef>
                  <a:spcPts val="1000"/>
                </a:spcBef>
                <a:spcAft>
                  <a:spcPts val="1000"/>
                </a:spcAft>
                <a:buSzPts val="1200"/>
                <a:buFont typeface="Roboto"/>
                <a:buChar char="●"/>
              </a:pPr>
              <a:r>
                <a:rPr lang="en" sz="1200">
                  <a:latin typeface="Roboto"/>
                  <a:ea typeface="Roboto"/>
                  <a:cs typeface="Roboto"/>
                  <a:sym typeface="Roboto"/>
                </a:rPr>
                <a:t>Expand provider network</a:t>
              </a:r>
              <a:endParaRPr sz="1200">
                <a:latin typeface="Roboto"/>
                <a:ea typeface="Roboto"/>
                <a:cs typeface="Roboto"/>
                <a:sym typeface="Roboto"/>
              </a:endParaRPr>
            </a:p>
          </p:txBody>
        </p:sp>
      </p:grpSp>
      <p:grpSp>
        <p:nvGrpSpPr>
          <p:cNvPr id="359" name="Google Shape;359;p39"/>
          <p:cNvGrpSpPr/>
          <p:nvPr/>
        </p:nvGrpSpPr>
        <p:grpSpPr>
          <a:xfrm>
            <a:off x="1035525" y="432150"/>
            <a:ext cx="3305700" cy="2139600"/>
            <a:chOff x="1035525" y="432150"/>
            <a:chExt cx="3305700" cy="2139600"/>
          </a:xfrm>
        </p:grpSpPr>
        <p:sp>
          <p:nvSpPr>
            <p:cNvPr id="360" name="Google Shape;360;p39"/>
            <p:cNvSpPr/>
            <p:nvPr/>
          </p:nvSpPr>
          <p:spPr>
            <a:xfrm>
              <a:off x="1035525" y="432150"/>
              <a:ext cx="3305700" cy="2139600"/>
            </a:xfrm>
            <a:prstGeom prst="wedgeRoundRectCallout">
              <a:avLst>
                <a:gd name="adj1" fmla="val -20833"/>
                <a:gd name="adj2" fmla="val 62500"/>
                <a:gd name="adj3" fmla="val 0"/>
              </a:avLst>
            </a:prstGeom>
            <a:solidFill>
              <a:srgbClr val="FFFFFF"/>
            </a:solidFill>
            <a:ln w="38100" cap="flat" cmpd="sng">
              <a:solidFill>
                <a:srgbClr val="BB0027"/>
              </a:solidFill>
              <a:prstDash val="solid"/>
              <a:round/>
              <a:headEnd type="none" w="sm" len="sm"/>
              <a:tailEnd type="none" w="sm" len="sm"/>
            </a:ln>
          </p:spPr>
          <p:txBody>
            <a:bodyPr spcFirstLastPara="1" wrap="square" lIns="91425" tIns="91425" rIns="91425" bIns="91425" anchor="ctr" anchorCtr="0">
              <a:noAutofit/>
            </a:bodyPr>
            <a:lstStyle/>
            <a:p>
              <a:pPr marL="285750" lvl="0" indent="-298450" algn="l" rtl="0">
                <a:spcBef>
                  <a:spcPts val="0"/>
                </a:spcBef>
                <a:spcAft>
                  <a:spcPts val="0"/>
                </a:spcAft>
                <a:buSzPts val="1100"/>
                <a:buChar char="●"/>
              </a:pPr>
              <a:r>
                <a:rPr lang="en" sz="1100" dirty="0"/>
                <a:t>Healthcare personnel with potential for direct or indirect exposure</a:t>
              </a:r>
              <a:endParaRPr sz="1100" dirty="0"/>
            </a:p>
            <a:p>
              <a:pPr marL="285750" lvl="0" indent="-298450" algn="l" rtl="0">
                <a:spcBef>
                  <a:spcPts val="1000"/>
                </a:spcBef>
                <a:spcAft>
                  <a:spcPts val="0"/>
                </a:spcAft>
                <a:buSzPts val="1100"/>
                <a:buChar char="●"/>
              </a:pPr>
              <a:r>
                <a:rPr lang="en" sz="1100" dirty="0"/>
                <a:t>Non-healthcare essential workers</a:t>
              </a:r>
              <a:endParaRPr sz="1100" dirty="0"/>
            </a:p>
            <a:p>
              <a:pPr marL="285750" lvl="0" indent="-298450" algn="l" rtl="0">
                <a:spcBef>
                  <a:spcPts val="1000"/>
                </a:spcBef>
                <a:spcAft>
                  <a:spcPts val="0"/>
                </a:spcAft>
                <a:buSzPts val="1100"/>
                <a:buChar char="●"/>
              </a:pPr>
              <a:r>
                <a:rPr lang="en" sz="1100" dirty="0"/>
                <a:t>Adults with high-risk medical conditions</a:t>
              </a:r>
              <a:endParaRPr sz="1100" dirty="0"/>
            </a:p>
            <a:p>
              <a:pPr marL="285750" lvl="0" indent="-298450" algn="l" rtl="0">
                <a:spcBef>
                  <a:spcPts val="1000"/>
                </a:spcBef>
                <a:spcAft>
                  <a:spcPts val="1000"/>
                </a:spcAft>
                <a:buSzPts val="1100"/>
                <a:buChar char="●"/>
              </a:pPr>
              <a:r>
                <a:rPr lang="en" sz="1100" dirty="0"/>
                <a:t>People 65 years of age and </a:t>
              </a:r>
              <a:r>
                <a:rPr lang="en" sz="1100" dirty="0" smtClean="0"/>
                <a:t>older</a:t>
              </a:r>
              <a:endParaRPr sz="1100" dirty="0"/>
            </a:p>
          </p:txBody>
        </p:sp>
        <p:sp>
          <p:nvSpPr>
            <p:cNvPr id="361" name="Google Shape;361;p39"/>
            <p:cNvSpPr/>
            <p:nvPr/>
          </p:nvSpPr>
          <p:spPr>
            <a:xfrm>
              <a:off x="3876950" y="581700"/>
              <a:ext cx="307200" cy="239100"/>
            </a:xfrm>
            <a:prstGeom prst="roundRect">
              <a:avLst>
                <a:gd name="adj" fmla="val 1666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u="sng" dirty="0">
                  <a:hlinkClick r:id="" action="ppaction://hlinkshowjump?jump=previousslide"/>
                </a:rPr>
                <a:t>X</a:t>
              </a:r>
              <a:endParaRPr b="1" dirty="0"/>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Shape 348"/>
        <p:cNvGrpSpPr/>
        <p:nvPr/>
      </p:nvGrpSpPr>
      <p:grpSpPr>
        <a:xfrm>
          <a:off x="0" y="0"/>
          <a:ext cx="0" cy="0"/>
          <a:chOff x="0" y="0"/>
          <a:chExt cx="0" cy="0"/>
        </a:xfrm>
      </p:grpSpPr>
      <p:sp>
        <p:nvSpPr>
          <p:cNvPr id="349" name="Google Shape;349;p39"/>
          <p:cNvSpPr txBox="1">
            <a:spLocks noGrp="1"/>
          </p:cNvSpPr>
          <p:nvPr>
            <p:ph type="title"/>
          </p:nvPr>
        </p:nvSpPr>
        <p:spPr>
          <a:xfrm>
            <a:off x="457200" y="285750"/>
            <a:ext cx="8229600" cy="461624"/>
          </a:xfrm>
          <a:prstGeom prst="rect">
            <a:avLst/>
          </a:prstGeom>
        </p:spPr>
        <p:txBody>
          <a:bodyPr spcFirstLastPara="1" wrap="square" lIns="91425" tIns="45700" rIns="91425" bIns="45700" anchor="t" anchorCtr="0">
            <a:spAutoFit/>
          </a:bodyPr>
          <a:lstStyle/>
          <a:p>
            <a:pPr marL="0" lvl="0" indent="0" algn="l" rtl="0">
              <a:spcBef>
                <a:spcPts val="0"/>
              </a:spcBef>
              <a:spcAft>
                <a:spcPts val="0"/>
              </a:spcAft>
              <a:buNone/>
            </a:pPr>
            <a:r>
              <a:rPr lang="en" dirty="0" smtClean="0"/>
              <a:t>The United </a:t>
            </a:r>
            <a:r>
              <a:rPr lang="en" dirty="0"/>
              <a:t>States </a:t>
            </a:r>
            <a:r>
              <a:rPr lang="en" dirty="0" smtClean="0"/>
              <a:t>used </a:t>
            </a:r>
            <a:r>
              <a:rPr lang="en" dirty="0"/>
              <a:t>a phased approach. </a:t>
            </a:r>
            <a:endParaRPr dirty="0"/>
          </a:p>
        </p:txBody>
      </p:sp>
      <p:grpSp>
        <p:nvGrpSpPr>
          <p:cNvPr id="350" name="Google Shape;350;p39"/>
          <p:cNvGrpSpPr/>
          <p:nvPr/>
        </p:nvGrpSpPr>
        <p:grpSpPr>
          <a:xfrm>
            <a:off x="5632317" y="1189775"/>
            <a:ext cx="3305700" cy="3483050"/>
            <a:chOff x="5632317" y="1189775"/>
            <a:chExt cx="3305700" cy="3483050"/>
          </a:xfrm>
        </p:grpSpPr>
        <p:sp>
          <p:nvSpPr>
            <p:cNvPr id="351" name="Google Shape;351;p39"/>
            <p:cNvSpPr/>
            <p:nvPr/>
          </p:nvSpPr>
          <p:spPr>
            <a:xfrm>
              <a:off x="5632317" y="1189775"/>
              <a:ext cx="3305700" cy="669000"/>
            </a:xfrm>
            <a:prstGeom prst="chevron">
              <a:avLst>
                <a:gd name="adj" fmla="val 50000"/>
              </a:avLst>
            </a:prstGeom>
            <a:solidFill>
              <a:srgbClr val="0E945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solidFill>
                  <a:srgbClr val="FFFFFF"/>
                </a:solidFill>
                <a:latin typeface="Roboto"/>
                <a:ea typeface="Roboto"/>
                <a:cs typeface="Roboto"/>
                <a:sym typeface="Roboto"/>
              </a:endParaRPr>
            </a:p>
          </p:txBody>
        </p:sp>
        <p:sp>
          <p:nvSpPr>
            <p:cNvPr id="352" name="Google Shape;352;p39"/>
            <p:cNvSpPr txBox="1"/>
            <p:nvPr/>
          </p:nvSpPr>
          <p:spPr>
            <a:xfrm>
              <a:off x="6167063" y="2057125"/>
              <a:ext cx="2432400" cy="261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200" b="1" dirty="0" smtClean="0">
                  <a:latin typeface="Roboto"/>
                  <a:ea typeface="Roboto"/>
                  <a:cs typeface="Roboto"/>
                  <a:sym typeface="Roboto"/>
                </a:rPr>
                <a:t>Testing of vaccines for children under 12 – still underway [Summer 2021]</a:t>
              </a:r>
              <a:endParaRPr sz="1200" b="1" dirty="0">
                <a:latin typeface="Roboto"/>
                <a:ea typeface="Roboto"/>
                <a:cs typeface="Roboto"/>
                <a:sym typeface="Roboto"/>
              </a:endParaRPr>
            </a:p>
            <a:p>
              <a:pPr marL="457200" lvl="0" indent="-304800" algn="l" rtl="0">
                <a:lnSpc>
                  <a:spcPct val="115000"/>
                </a:lnSpc>
                <a:spcBef>
                  <a:spcPts val="1000"/>
                </a:spcBef>
                <a:spcAft>
                  <a:spcPts val="0"/>
                </a:spcAft>
                <a:buSzPts val="1200"/>
                <a:buFont typeface="Roboto"/>
                <a:buChar char="●"/>
              </a:pPr>
              <a:r>
                <a:rPr lang="en-US" sz="1200" dirty="0" smtClean="0">
                  <a:latin typeface="Roboto"/>
                  <a:ea typeface="Roboto"/>
                  <a:cs typeface="Roboto"/>
                  <a:sym typeface="Roboto"/>
                </a:rPr>
                <a:t>Schools are determining how to handle safety protocols if young students cannot be vaccinated.</a:t>
              </a:r>
              <a:endParaRPr sz="1200" dirty="0">
                <a:latin typeface="Roboto"/>
                <a:ea typeface="Roboto"/>
                <a:cs typeface="Roboto"/>
                <a:sym typeface="Roboto"/>
              </a:endParaRPr>
            </a:p>
          </p:txBody>
        </p:sp>
      </p:grpSp>
      <p:grpSp>
        <p:nvGrpSpPr>
          <p:cNvPr id="353" name="Google Shape;353;p39"/>
          <p:cNvGrpSpPr/>
          <p:nvPr/>
        </p:nvGrpSpPr>
        <p:grpSpPr>
          <a:xfrm>
            <a:off x="-154858" y="1189775"/>
            <a:ext cx="3546900" cy="3483050"/>
            <a:chOff x="-154858" y="1189775"/>
            <a:chExt cx="3546900" cy="3483050"/>
          </a:xfrm>
        </p:grpSpPr>
        <p:sp>
          <p:nvSpPr>
            <p:cNvPr id="354" name="Google Shape;354;p39"/>
            <p:cNvSpPr/>
            <p:nvPr/>
          </p:nvSpPr>
          <p:spPr>
            <a:xfrm>
              <a:off x="-154858" y="1189775"/>
              <a:ext cx="3546900" cy="669000"/>
            </a:xfrm>
            <a:prstGeom prst="homePlate">
              <a:avLst>
                <a:gd name="adj" fmla="val 50000"/>
              </a:avLst>
            </a:prstGeom>
            <a:solidFill>
              <a:srgbClr val="08563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solidFill>
                  <a:srgbClr val="FFFFFF"/>
                </a:solidFill>
                <a:latin typeface="Roboto"/>
                <a:ea typeface="Roboto"/>
                <a:cs typeface="Roboto"/>
                <a:sym typeface="Roboto"/>
              </a:endParaRPr>
            </a:p>
          </p:txBody>
        </p:sp>
        <p:sp>
          <p:nvSpPr>
            <p:cNvPr id="355" name="Google Shape;355;p39"/>
            <p:cNvSpPr txBox="1"/>
            <p:nvPr/>
          </p:nvSpPr>
          <p:spPr>
            <a:xfrm>
              <a:off x="457199" y="2057125"/>
              <a:ext cx="2434500" cy="261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200" b="1" dirty="0" smtClean="0">
                  <a:latin typeface="Roboto"/>
                  <a:ea typeface="Roboto"/>
                  <a:cs typeface="Roboto"/>
                  <a:sym typeface="Roboto"/>
                </a:rPr>
                <a:t>Testing and approval for children as young as 12 years</a:t>
              </a:r>
              <a:endParaRPr sz="1200" b="1" dirty="0">
                <a:latin typeface="Roboto"/>
                <a:ea typeface="Roboto"/>
                <a:cs typeface="Roboto"/>
                <a:sym typeface="Roboto"/>
              </a:endParaRPr>
            </a:p>
            <a:p>
              <a:pPr marL="457200" lvl="0" indent="-304800" algn="l" rtl="0">
                <a:lnSpc>
                  <a:spcPct val="115000"/>
                </a:lnSpc>
                <a:spcBef>
                  <a:spcPts val="1000"/>
                </a:spcBef>
                <a:spcAft>
                  <a:spcPts val="0"/>
                </a:spcAft>
                <a:buSzPts val="1200"/>
                <a:buFont typeface="Roboto"/>
                <a:buChar char="●"/>
              </a:pPr>
              <a:r>
                <a:rPr lang="en-US" sz="1200" dirty="0" smtClean="0">
                  <a:latin typeface="Roboto"/>
                  <a:ea typeface="Roboto"/>
                  <a:cs typeface="Roboto"/>
                  <a:sym typeface="Roboto"/>
                </a:rPr>
                <a:t>Distributions programs held in schools and at community organizations</a:t>
              </a:r>
              <a:endParaRPr sz="1200" dirty="0">
                <a:latin typeface="Roboto"/>
                <a:ea typeface="Roboto"/>
                <a:cs typeface="Roboto"/>
                <a:sym typeface="Roboto"/>
              </a:endParaRPr>
            </a:p>
          </p:txBody>
        </p:sp>
      </p:grpSp>
      <p:grpSp>
        <p:nvGrpSpPr>
          <p:cNvPr id="356" name="Google Shape;356;p39"/>
          <p:cNvGrpSpPr/>
          <p:nvPr/>
        </p:nvGrpSpPr>
        <p:grpSpPr>
          <a:xfrm>
            <a:off x="2944204" y="1189775"/>
            <a:ext cx="3305700" cy="3483050"/>
            <a:chOff x="2944204" y="1189775"/>
            <a:chExt cx="3305700" cy="3483050"/>
          </a:xfrm>
        </p:grpSpPr>
        <p:sp>
          <p:nvSpPr>
            <p:cNvPr id="357" name="Google Shape;357;p39"/>
            <p:cNvSpPr/>
            <p:nvPr/>
          </p:nvSpPr>
          <p:spPr>
            <a:xfrm>
              <a:off x="2944204" y="1189775"/>
              <a:ext cx="3305700" cy="669000"/>
            </a:xfrm>
            <a:prstGeom prst="chevron">
              <a:avLst>
                <a:gd name="adj" fmla="val 50000"/>
              </a:avLst>
            </a:prstGeom>
            <a:solidFill>
              <a:srgbClr val="0B774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solidFill>
                  <a:srgbClr val="FFFFFF"/>
                </a:solidFill>
                <a:latin typeface="Roboto"/>
                <a:ea typeface="Roboto"/>
                <a:cs typeface="Roboto"/>
                <a:sym typeface="Roboto"/>
              </a:endParaRPr>
            </a:p>
          </p:txBody>
        </p:sp>
        <p:sp>
          <p:nvSpPr>
            <p:cNvPr id="358" name="Google Shape;358;p39"/>
            <p:cNvSpPr txBox="1"/>
            <p:nvPr/>
          </p:nvSpPr>
          <p:spPr>
            <a:xfrm>
              <a:off x="3231750" y="2057125"/>
              <a:ext cx="2432400" cy="261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200" b="1" dirty="0" smtClean="0">
                  <a:latin typeface="Roboto"/>
                  <a:ea typeface="Roboto"/>
                  <a:cs typeface="Roboto"/>
                  <a:sym typeface="Roboto"/>
                </a:rPr>
                <a:t>Ongoing PR to encourage more citizens to get vaccinated.</a:t>
              </a:r>
              <a:endParaRPr sz="1200" b="1" dirty="0">
                <a:latin typeface="Roboto"/>
                <a:ea typeface="Roboto"/>
                <a:cs typeface="Roboto"/>
                <a:sym typeface="Roboto"/>
              </a:endParaRPr>
            </a:p>
            <a:p>
              <a:pPr marL="457200" lvl="0" indent="-304800" algn="l" rtl="0">
                <a:lnSpc>
                  <a:spcPct val="115000"/>
                </a:lnSpc>
                <a:spcBef>
                  <a:spcPts val="1000"/>
                </a:spcBef>
                <a:spcAft>
                  <a:spcPts val="0"/>
                </a:spcAft>
                <a:buSzPts val="1200"/>
                <a:buFont typeface="Roboto"/>
                <a:buChar char="●"/>
              </a:pPr>
              <a:r>
                <a:rPr lang="en-US" sz="1200" dirty="0" smtClean="0">
                  <a:latin typeface="Roboto"/>
                  <a:ea typeface="Roboto"/>
                  <a:cs typeface="Roboto"/>
                  <a:sym typeface="Roboto"/>
                </a:rPr>
                <a:t>Incentives such as giveaways, lotteries and raffles</a:t>
              </a:r>
            </a:p>
          </p:txBody>
        </p:sp>
      </p:grpSp>
    </p:spTree>
    <p:extLst>
      <p:ext uri="{BB962C8B-B14F-4D97-AF65-F5344CB8AC3E}">
        <p14:creationId xmlns:p14="http://schemas.microsoft.com/office/powerpoint/2010/main" val="39175373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pic>
        <p:nvPicPr>
          <p:cNvPr id="366" name="Google Shape;366;p40"/>
          <p:cNvPicPr preferRelativeResize="0"/>
          <p:nvPr/>
        </p:nvPicPr>
        <p:blipFill>
          <a:blip r:embed="rId3">
            <a:alphaModFix amt="11000"/>
          </a:blip>
          <a:stretch>
            <a:fillRect/>
          </a:stretch>
        </p:blipFill>
        <p:spPr>
          <a:xfrm>
            <a:off x="1110827" y="338262"/>
            <a:ext cx="6922349" cy="4466976"/>
          </a:xfrm>
          <a:prstGeom prst="rect">
            <a:avLst/>
          </a:prstGeom>
          <a:noFill/>
          <a:ln>
            <a:noFill/>
          </a:ln>
        </p:spPr>
      </p:pic>
      <p:sp>
        <p:nvSpPr>
          <p:cNvPr id="367" name="Google Shape;367;p40"/>
          <p:cNvSpPr txBox="1">
            <a:spLocks noGrp="1"/>
          </p:cNvSpPr>
          <p:nvPr>
            <p:ph type="ctrTitle"/>
          </p:nvPr>
        </p:nvSpPr>
        <p:spPr>
          <a:xfrm>
            <a:off x="488850" y="1417350"/>
            <a:ext cx="8166300" cy="2308800"/>
          </a:xfrm>
          <a:prstGeom prst="rect">
            <a:avLst/>
          </a:prstGeom>
        </p:spPr>
        <p:txBody>
          <a:bodyPr spcFirstLastPara="1" wrap="square" lIns="91425" tIns="45700" rIns="91425" bIns="45700" anchor="b" anchorCtr="0">
            <a:spAutoFit/>
          </a:bodyPr>
          <a:lstStyle/>
          <a:p>
            <a:pPr marL="0" lvl="0" indent="0" algn="ctr" rtl="0">
              <a:spcBef>
                <a:spcPts val="0"/>
              </a:spcBef>
              <a:spcAft>
                <a:spcPts val="0"/>
              </a:spcAft>
              <a:buNone/>
            </a:pPr>
            <a:r>
              <a:rPr lang="en" sz="3600" dirty="0">
                <a:solidFill>
                  <a:srgbClr val="155B54"/>
                </a:solidFill>
              </a:rPr>
              <a:t>For more information on the COVID-19 Vaccines please visit </a:t>
            </a:r>
            <a:r>
              <a:rPr lang="en" sz="3600" u="sng" dirty="0">
                <a:solidFill>
                  <a:srgbClr val="155B54"/>
                </a:solidFill>
                <a:hlinkClick r:id="rId4">
                  <a:extLst>
                    <a:ext uri="{A12FA001-AC4F-418D-AE19-62706E023703}">
                      <ahyp:hlinkClr xmlns="" xmlns:ahyp="http://schemas.microsoft.com/office/drawing/2018/hyperlinkcolor" val="tx"/>
                    </a:ext>
                  </a:extLst>
                </a:hlinkClick>
              </a:rPr>
              <a:t>https://www.cdc.gov/vaccines/covid-19/index.html</a:t>
            </a:r>
            <a:endParaRPr sz="3600" u="sng" dirty="0">
              <a:solidFill>
                <a:srgbClr val="155B54"/>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41"/>
          <p:cNvSpPr txBox="1"/>
          <p:nvPr/>
        </p:nvSpPr>
        <p:spPr>
          <a:xfrm>
            <a:off x="311700" y="37125"/>
            <a:ext cx="8520600" cy="6531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2400" b="1">
                <a:solidFill>
                  <a:srgbClr val="000000"/>
                </a:solidFill>
                <a:latin typeface="Open Sans"/>
                <a:ea typeface="Open Sans"/>
                <a:cs typeface="Open Sans"/>
                <a:sym typeface="Open Sans"/>
              </a:rPr>
              <a:t>References</a:t>
            </a:r>
            <a:endParaRPr sz="2400" b="1">
              <a:solidFill>
                <a:srgbClr val="000000"/>
              </a:solidFill>
              <a:latin typeface="Open Sans"/>
              <a:ea typeface="Open Sans"/>
              <a:cs typeface="Open Sans"/>
              <a:sym typeface="Open Sans"/>
            </a:endParaRPr>
          </a:p>
        </p:txBody>
      </p:sp>
      <p:sp>
        <p:nvSpPr>
          <p:cNvPr id="373" name="Google Shape;373;p41"/>
          <p:cNvSpPr txBox="1"/>
          <p:nvPr/>
        </p:nvSpPr>
        <p:spPr>
          <a:xfrm>
            <a:off x="311700" y="690225"/>
            <a:ext cx="8520600" cy="4062620"/>
          </a:xfrm>
          <a:prstGeom prst="rect">
            <a:avLst/>
          </a:prstGeom>
          <a:noFill/>
          <a:ln>
            <a:noFill/>
          </a:ln>
        </p:spPr>
        <p:txBody>
          <a:bodyPr spcFirstLastPara="1" wrap="square" lIns="91425" tIns="91425" rIns="91425" bIns="91425" anchor="t" anchorCtr="0">
            <a:spAutoFit/>
          </a:bodyPr>
          <a:lstStyle/>
          <a:p>
            <a:pPr marL="457200" lvl="0" indent="-304800" algn="l" rtl="0">
              <a:spcBef>
                <a:spcPts val="1200"/>
              </a:spcBef>
              <a:spcAft>
                <a:spcPts val="0"/>
              </a:spcAft>
              <a:buClr>
                <a:srgbClr val="434343"/>
              </a:buClr>
              <a:buSzPts val="1200"/>
              <a:buFont typeface="Open Sans"/>
              <a:buChar char="●"/>
            </a:pPr>
            <a:r>
              <a:rPr lang="en" sz="1200" dirty="0">
                <a:solidFill>
                  <a:srgbClr val="434343"/>
                </a:solidFill>
                <a:latin typeface="Open Sans"/>
                <a:ea typeface="Open Sans"/>
                <a:cs typeface="Open Sans"/>
                <a:sym typeface="Open Sans"/>
              </a:rPr>
              <a:t>Vaccines: Vac-Gen/Imz Basics main page. (2018, May 16). Retrieved July 30, 2020, from https://www.cdc.gov/vaccines/vac-gen/imz-basics.htm</a:t>
            </a:r>
            <a:endParaRPr sz="1200" dirty="0">
              <a:solidFill>
                <a:srgbClr val="434343"/>
              </a:solidFill>
              <a:latin typeface="Open Sans"/>
              <a:ea typeface="Open Sans"/>
              <a:cs typeface="Open Sans"/>
              <a:sym typeface="Open Sans"/>
            </a:endParaRPr>
          </a:p>
          <a:p>
            <a:pPr marL="457200" lvl="0" indent="-304800" algn="l" rtl="0">
              <a:spcBef>
                <a:spcPts val="1000"/>
              </a:spcBef>
              <a:spcAft>
                <a:spcPts val="0"/>
              </a:spcAft>
              <a:buClr>
                <a:srgbClr val="434343"/>
              </a:buClr>
              <a:buSzPts val="1200"/>
              <a:buFont typeface="Open Sans"/>
              <a:buChar char="●"/>
            </a:pPr>
            <a:r>
              <a:rPr lang="en" sz="1200" dirty="0">
                <a:solidFill>
                  <a:srgbClr val="434343"/>
                </a:solidFill>
                <a:latin typeface="Open Sans"/>
                <a:ea typeface="Open Sans"/>
                <a:cs typeface="Open Sans"/>
                <a:sym typeface="Open Sans"/>
              </a:rPr>
              <a:t>UC San Diego. (n.d.). Vaccine Engineering Center (VEC). Retrieved July 30, 2020, from https://iem.ucsd.edu/centers/vec-vaccine-engineering.html</a:t>
            </a:r>
            <a:endParaRPr sz="1200" dirty="0">
              <a:solidFill>
                <a:srgbClr val="434343"/>
              </a:solidFill>
              <a:latin typeface="Open Sans"/>
              <a:ea typeface="Open Sans"/>
              <a:cs typeface="Open Sans"/>
              <a:sym typeface="Open Sans"/>
            </a:endParaRPr>
          </a:p>
          <a:p>
            <a:pPr marL="457200" lvl="0" indent="-304800" algn="l" rtl="0">
              <a:spcBef>
                <a:spcPts val="1000"/>
              </a:spcBef>
              <a:spcAft>
                <a:spcPts val="0"/>
              </a:spcAft>
              <a:buClr>
                <a:srgbClr val="434343"/>
              </a:buClr>
              <a:buSzPts val="1200"/>
              <a:buFont typeface="Open Sans"/>
              <a:buChar char="●"/>
            </a:pPr>
            <a:r>
              <a:rPr lang="en" sz="1200" dirty="0">
                <a:solidFill>
                  <a:srgbClr val="434343"/>
                </a:solidFill>
                <a:latin typeface="Open Sans"/>
                <a:ea typeface="Open Sans"/>
                <a:cs typeface="Open Sans"/>
                <a:sym typeface="Open Sans"/>
              </a:rPr>
              <a:t>MacDonald, A. (2020, July 06). Antigen vs Antibody – What Are the Differences? Retrieved July 30, 2020, from https://www.technologynetworks.com/immunology/articles/antigen-vs-antibody-what-are-the-differences-293550</a:t>
            </a:r>
            <a:endParaRPr sz="1200" dirty="0">
              <a:solidFill>
                <a:srgbClr val="434343"/>
              </a:solidFill>
              <a:latin typeface="Open Sans"/>
              <a:ea typeface="Open Sans"/>
              <a:cs typeface="Open Sans"/>
              <a:sym typeface="Open Sans"/>
            </a:endParaRPr>
          </a:p>
          <a:p>
            <a:pPr marL="457200" lvl="0" indent="-304800" algn="l" rtl="0">
              <a:spcBef>
                <a:spcPts val="1000"/>
              </a:spcBef>
              <a:spcAft>
                <a:spcPts val="0"/>
              </a:spcAft>
              <a:buClr>
                <a:srgbClr val="434343"/>
              </a:buClr>
              <a:buSzPts val="1200"/>
              <a:buFont typeface="Open Sans"/>
              <a:buChar char="●"/>
            </a:pPr>
            <a:r>
              <a:rPr lang="en" sz="1200" dirty="0">
                <a:solidFill>
                  <a:schemeClr val="tx1"/>
                </a:solidFill>
                <a:uFill>
                  <a:noFill/>
                </a:uFill>
                <a:latin typeface="Open Sans"/>
                <a:ea typeface="Open Sans"/>
                <a:cs typeface="Open Sans"/>
                <a:sym typeface="Open Sans"/>
              </a:rPr>
              <a:t>Reed, S., Orr, M. &amp; Fox, C. Key roles of adjuvants in modern vaccines. Nat Med 19, 1597–1608 (2013). https://doi.org/10.1038/nm.3409</a:t>
            </a:r>
            <a:endParaRPr sz="1200" dirty="0">
              <a:solidFill>
                <a:schemeClr val="tx1"/>
              </a:solidFill>
              <a:latin typeface="Open Sans"/>
              <a:ea typeface="Open Sans"/>
              <a:cs typeface="Open Sans"/>
              <a:sym typeface="Open Sans"/>
            </a:endParaRPr>
          </a:p>
          <a:p>
            <a:pPr marL="457200" lvl="0" indent="-304800" algn="l" rtl="0">
              <a:spcBef>
                <a:spcPts val="1000"/>
              </a:spcBef>
              <a:spcAft>
                <a:spcPts val="0"/>
              </a:spcAft>
              <a:buClr>
                <a:srgbClr val="434343"/>
              </a:buClr>
              <a:buSzPts val="1200"/>
              <a:buFont typeface="Open Sans"/>
              <a:buChar char="●"/>
            </a:pPr>
            <a:r>
              <a:rPr lang="en" sz="1200" dirty="0">
                <a:solidFill>
                  <a:srgbClr val="434343"/>
                </a:solidFill>
                <a:latin typeface="Open Sans"/>
                <a:ea typeface="Open Sans"/>
                <a:cs typeface="Open Sans"/>
                <a:sym typeface="Open Sans"/>
              </a:rPr>
              <a:t>Sauna, Z. E., PhD. (n.d.). Immunogenicity of Protein-based Therapeutics. Retrieved July 30, 2020, from https://www.fda.gov/vaccines-blood-biologics/biologics-research-projects/immunogenicity-protein-based-therapeutics</a:t>
            </a:r>
            <a:endParaRPr sz="1200" dirty="0">
              <a:solidFill>
                <a:srgbClr val="434343"/>
              </a:solidFill>
              <a:latin typeface="Open Sans"/>
              <a:ea typeface="Open Sans"/>
              <a:cs typeface="Open Sans"/>
              <a:sym typeface="Open Sans"/>
            </a:endParaRPr>
          </a:p>
          <a:p>
            <a:pPr marL="457200" lvl="0" indent="-304800" algn="l" rtl="0">
              <a:spcBef>
                <a:spcPts val="1000"/>
              </a:spcBef>
              <a:spcAft>
                <a:spcPts val="0"/>
              </a:spcAft>
              <a:buClr>
                <a:srgbClr val="434343"/>
              </a:buClr>
              <a:buSzPts val="1200"/>
              <a:buFont typeface="Open Sans"/>
              <a:buChar char="●"/>
            </a:pPr>
            <a:r>
              <a:rPr lang="en" sz="1200" dirty="0">
                <a:solidFill>
                  <a:srgbClr val="434343"/>
                </a:solidFill>
                <a:latin typeface="Open Sans"/>
                <a:ea typeface="Open Sans"/>
                <a:cs typeface="Open Sans"/>
                <a:sym typeface="Open Sans"/>
              </a:rPr>
              <a:t>Doheny, K. (2020, June 22). COVID-19 Vaccine: Latest Updates. Retrieved July 30, 2020, from https://www.webmd.com/lung/news/20200610/covid-19-latest-updates</a:t>
            </a:r>
            <a:endParaRPr sz="1200" dirty="0">
              <a:solidFill>
                <a:srgbClr val="434343"/>
              </a:solidFill>
              <a:latin typeface="Open Sans"/>
              <a:ea typeface="Open Sans"/>
              <a:cs typeface="Open Sans"/>
              <a:sym typeface="Open Sans"/>
            </a:endParaRPr>
          </a:p>
          <a:p>
            <a:pPr marL="457200" lvl="0" indent="-304800" algn="l" rtl="0">
              <a:spcBef>
                <a:spcPts val="1000"/>
              </a:spcBef>
              <a:spcAft>
                <a:spcPts val="0"/>
              </a:spcAft>
              <a:buClr>
                <a:srgbClr val="434343"/>
              </a:buClr>
              <a:buSzPts val="1200"/>
              <a:buFont typeface="Open Sans"/>
              <a:buChar char="●"/>
            </a:pPr>
            <a:r>
              <a:rPr lang="en" sz="1200" dirty="0">
                <a:solidFill>
                  <a:srgbClr val="434343"/>
                </a:solidFill>
                <a:latin typeface="Open Sans"/>
                <a:ea typeface="Open Sans"/>
                <a:cs typeface="Open Sans"/>
                <a:sym typeface="Open Sans"/>
              </a:rPr>
              <a:t>Haseltine, W. A. (2020, June 22). The Risks of Rushing a COVID-19 Vaccine. Retrieved July 30, 2020, from https://www.scientificamerican.com/article/the-risks-of-rushing-a-covid-19-vaccine/</a:t>
            </a:r>
            <a:endParaRPr sz="1200" dirty="0">
              <a:solidFill>
                <a:srgbClr val="434343"/>
              </a:solidFill>
              <a:latin typeface="Open Sans"/>
              <a:ea typeface="Open Sans"/>
              <a:cs typeface="Open Sans"/>
              <a:sym typeface="Open San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42"/>
          <p:cNvSpPr txBox="1"/>
          <p:nvPr/>
        </p:nvSpPr>
        <p:spPr>
          <a:xfrm>
            <a:off x="311700" y="37125"/>
            <a:ext cx="8520600" cy="6531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2400" b="1">
                <a:solidFill>
                  <a:srgbClr val="000000"/>
                </a:solidFill>
                <a:latin typeface="Open Sans"/>
                <a:ea typeface="Open Sans"/>
                <a:cs typeface="Open Sans"/>
                <a:sym typeface="Open Sans"/>
              </a:rPr>
              <a:t>References</a:t>
            </a:r>
            <a:endParaRPr sz="2400" b="1">
              <a:solidFill>
                <a:srgbClr val="000000"/>
              </a:solidFill>
              <a:latin typeface="Open Sans"/>
              <a:ea typeface="Open Sans"/>
              <a:cs typeface="Open Sans"/>
              <a:sym typeface="Open Sans"/>
            </a:endParaRPr>
          </a:p>
        </p:txBody>
      </p:sp>
      <p:sp>
        <p:nvSpPr>
          <p:cNvPr id="379" name="Google Shape;379;p42"/>
          <p:cNvSpPr txBox="1"/>
          <p:nvPr/>
        </p:nvSpPr>
        <p:spPr>
          <a:xfrm>
            <a:off x="311700" y="690225"/>
            <a:ext cx="8520600" cy="3357600"/>
          </a:xfrm>
          <a:prstGeom prst="rect">
            <a:avLst/>
          </a:prstGeom>
          <a:noFill/>
          <a:ln>
            <a:noFill/>
          </a:ln>
        </p:spPr>
        <p:txBody>
          <a:bodyPr spcFirstLastPara="1" wrap="square" lIns="91425" tIns="91425" rIns="91425" bIns="91425" anchor="t" anchorCtr="0">
            <a:spAutoFit/>
          </a:bodyPr>
          <a:lstStyle/>
          <a:p>
            <a:pPr marL="457200" lvl="0" indent="-304800" algn="l" rtl="0">
              <a:spcBef>
                <a:spcPts val="1000"/>
              </a:spcBef>
              <a:spcAft>
                <a:spcPts val="0"/>
              </a:spcAft>
              <a:buClr>
                <a:srgbClr val="434343"/>
              </a:buClr>
              <a:buSzPts val="1200"/>
              <a:buFont typeface="Open Sans"/>
              <a:buChar char="●"/>
            </a:pPr>
            <a:r>
              <a:rPr lang="en" sz="1200">
                <a:solidFill>
                  <a:srgbClr val="434343"/>
                </a:solidFill>
                <a:latin typeface="Open Sans"/>
                <a:ea typeface="Open Sans"/>
                <a:cs typeface="Open Sans"/>
                <a:sym typeface="Open Sans"/>
              </a:rPr>
              <a:t>Moderna's Work on a COVID-19 Vaccine Candidate. (1970, July 27). Retrieved July 30, 2020, from https://www.modernatx.com/modernas-work-potential-vaccine-against-covid-19</a:t>
            </a:r>
            <a:endParaRPr sz="1200">
              <a:solidFill>
                <a:srgbClr val="434343"/>
              </a:solidFill>
              <a:latin typeface="Open Sans"/>
              <a:ea typeface="Open Sans"/>
              <a:cs typeface="Open Sans"/>
              <a:sym typeface="Open Sans"/>
            </a:endParaRPr>
          </a:p>
          <a:p>
            <a:pPr marL="457200" lvl="0" indent="-304800" algn="l" rtl="0">
              <a:spcBef>
                <a:spcPts val="1200"/>
              </a:spcBef>
              <a:spcAft>
                <a:spcPts val="0"/>
              </a:spcAft>
              <a:buClr>
                <a:srgbClr val="434343"/>
              </a:buClr>
              <a:buSzPts val="1200"/>
              <a:buFont typeface="Open Sans"/>
              <a:buChar char="●"/>
            </a:pPr>
            <a:r>
              <a:rPr lang="en" sz="1200">
                <a:solidFill>
                  <a:srgbClr val="434343"/>
                </a:solidFill>
                <a:latin typeface="Open Sans"/>
                <a:ea typeface="Open Sans"/>
                <a:cs typeface="Open Sans"/>
                <a:sym typeface="Open Sans"/>
              </a:rPr>
              <a:t>Kumar, S., Singh, M. P., Bharti, V. K., &amp; Pandey, R. P. (2018). Quality control of vaccines-A journey from classical approach to 3Rs. </a:t>
            </a:r>
            <a:r>
              <a:rPr lang="en" sz="1200" i="1">
                <a:solidFill>
                  <a:srgbClr val="434343"/>
                </a:solidFill>
                <a:latin typeface="Open Sans"/>
                <a:ea typeface="Open Sans"/>
                <a:cs typeface="Open Sans"/>
                <a:sym typeface="Open Sans"/>
              </a:rPr>
              <a:t>Microbiology: Current Research,</a:t>
            </a:r>
            <a:r>
              <a:rPr lang="en" sz="1200">
                <a:solidFill>
                  <a:srgbClr val="434343"/>
                </a:solidFill>
                <a:latin typeface="Open Sans"/>
                <a:ea typeface="Open Sans"/>
                <a:cs typeface="Open Sans"/>
                <a:sym typeface="Open Sans"/>
              </a:rPr>
              <a:t> </a:t>
            </a:r>
            <a:r>
              <a:rPr lang="en" sz="1200" i="1">
                <a:solidFill>
                  <a:srgbClr val="434343"/>
                </a:solidFill>
                <a:latin typeface="Open Sans"/>
                <a:ea typeface="Open Sans"/>
                <a:cs typeface="Open Sans"/>
                <a:sym typeface="Open Sans"/>
              </a:rPr>
              <a:t>02</a:t>
            </a:r>
            <a:r>
              <a:rPr lang="en" sz="1200">
                <a:solidFill>
                  <a:srgbClr val="434343"/>
                </a:solidFill>
                <a:latin typeface="Open Sans"/>
                <a:ea typeface="Open Sans"/>
                <a:cs typeface="Open Sans"/>
                <a:sym typeface="Open Sans"/>
              </a:rPr>
              <a:t>(03). doi:10.4066/2591-8036.18-369</a:t>
            </a:r>
            <a:endParaRPr sz="1200">
              <a:solidFill>
                <a:srgbClr val="434343"/>
              </a:solidFill>
              <a:latin typeface="Open Sans"/>
              <a:ea typeface="Open Sans"/>
              <a:cs typeface="Open Sans"/>
              <a:sym typeface="Open Sans"/>
            </a:endParaRPr>
          </a:p>
          <a:p>
            <a:pPr marL="457200" lvl="0" indent="-304800" algn="l" rtl="0">
              <a:spcBef>
                <a:spcPts val="1200"/>
              </a:spcBef>
              <a:spcAft>
                <a:spcPts val="0"/>
              </a:spcAft>
              <a:buClr>
                <a:srgbClr val="434343"/>
              </a:buClr>
              <a:buSzPts val="1200"/>
              <a:buFont typeface="Open Sans"/>
              <a:buChar char="●"/>
            </a:pPr>
            <a:r>
              <a:rPr lang="en" sz="1200">
                <a:solidFill>
                  <a:srgbClr val="434343"/>
                </a:solidFill>
                <a:latin typeface="Open Sans"/>
                <a:ea typeface="Open Sans"/>
                <a:cs typeface="Open Sans"/>
                <a:sym typeface="Open Sans"/>
              </a:rPr>
              <a:t>Information about the Moderna Covid-19 Vaccine. (2021, January 25). Retrieved March 01, 2021, from https://www.cdc.gov/coronavirus/2019-ncov/vaccines/different-vaccines/Moderna.html</a:t>
            </a:r>
            <a:endParaRPr sz="1200">
              <a:solidFill>
                <a:srgbClr val="434343"/>
              </a:solidFill>
              <a:latin typeface="Open Sans"/>
              <a:ea typeface="Open Sans"/>
              <a:cs typeface="Open Sans"/>
              <a:sym typeface="Open Sans"/>
            </a:endParaRPr>
          </a:p>
          <a:p>
            <a:pPr marL="457200" lvl="0" indent="-304800" algn="l" rtl="0">
              <a:spcBef>
                <a:spcPts val="1200"/>
              </a:spcBef>
              <a:spcAft>
                <a:spcPts val="0"/>
              </a:spcAft>
              <a:buClr>
                <a:srgbClr val="434343"/>
              </a:buClr>
              <a:buSzPts val="1200"/>
              <a:buFont typeface="Open Sans"/>
              <a:buChar char="●"/>
            </a:pPr>
            <a:r>
              <a:rPr lang="en" sz="1200">
                <a:solidFill>
                  <a:srgbClr val="434343"/>
                </a:solidFill>
                <a:latin typeface="Open Sans"/>
                <a:ea typeface="Open Sans"/>
                <a:cs typeface="Open Sans"/>
                <a:sym typeface="Open Sans"/>
              </a:rPr>
              <a:t>Information about THE Pfizer-BioNTech Covid-19 Vaccine. (2021, January 25). Retrieved March 01, 2021, from https://www.cdc.gov/coronavirus/2019-ncov/vaccines/different-vaccines/Pfizer-BioNTech.html</a:t>
            </a:r>
            <a:endParaRPr sz="1200">
              <a:solidFill>
                <a:srgbClr val="434343"/>
              </a:solidFill>
              <a:latin typeface="Open Sans"/>
              <a:ea typeface="Open Sans"/>
              <a:cs typeface="Open Sans"/>
              <a:sym typeface="Open Sans"/>
            </a:endParaRPr>
          </a:p>
          <a:p>
            <a:pPr marL="457200" lvl="0" indent="-304800" algn="l" rtl="0">
              <a:spcBef>
                <a:spcPts val="1200"/>
              </a:spcBef>
              <a:spcAft>
                <a:spcPts val="0"/>
              </a:spcAft>
              <a:buClr>
                <a:srgbClr val="434343"/>
              </a:buClr>
              <a:buSzPts val="1200"/>
              <a:buFont typeface="Open Sans"/>
              <a:buChar char="●"/>
            </a:pPr>
            <a:r>
              <a:rPr lang="en" sz="1200">
                <a:solidFill>
                  <a:srgbClr val="434343"/>
                </a:solidFill>
                <a:latin typeface="Open Sans"/>
                <a:ea typeface="Open Sans"/>
                <a:cs typeface="Open Sans"/>
                <a:sym typeface="Open Sans"/>
              </a:rPr>
              <a:t>Corum, J., &amp;amp; Zimmer, C. (2021, February 27). How the Johnson &amp;amp; Johnson vaccine works. Retrieved March 01, 2021, from https://www.nytimes.com/interactive/2020/health/johnson-johnson-covid-19-vaccine.html</a:t>
            </a:r>
            <a:endParaRPr sz="1200">
              <a:solidFill>
                <a:schemeClr val="dk1"/>
              </a:solidFill>
              <a:latin typeface="Open Sans"/>
              <a:ea typeface="Open Sans"/>
              <a:cs typeface="Open Sans"/>
              <a:sym typeface="Open Sans"/>
            </a:endParaRPr>
          </a:p>
          <a:p>
            <a:pPr marL="457200" lvl="0" indent="-304800" algn="l" rtl="0">
              <a:lnSpc>
                <a:spcPct val="115000"/>
              </a:lnSpc>
              <a:spcBef>
                <a:spcPts val="1000"/>
              </a:spcBef>
              <a:spcAft>
                <a:spcPts val="0"/>
              </a:spcAft>
              <a:buClr>
                <a:srgbClr val="434343"/>
              </a:buClr>
              <a:buSzPts val="1200"/>
              <a:buFont typeface="Open Sans"/>
              <a:buChar char="●"/>
            </a:pPr>
            <a:r>
              <a:rPr lang="en" sz="1200">
                <a:solidFill>
                  <a:schemeClr val="dk1"/>
                </a:solidFill>
                <a:latin typeface="Open Sans"/>
                <a:ea typeface="Open Sans"/>
                <a:cs typeface="Open Sans"/>
                <a:sym typeface="Open Sans"/>
              </a:rPr>
              <a:t>U.S. Department of Health &amp; Human Services. (2020, October 29). </a:t>
            </a:r>
            <a:r>
              <a:rPr lang="en" sz="1200" i="1">
                <a:solidFill>
                  <a:schemeClr val="dk1"/>
                </a:solidFill>
                <a:latin typeface="Open Sans"/>
                <a:ea typeface="Open Sans"/>
                <a:cs typeface="Open Sans"/>
                <a:sym typeface="Open Sans"/>
              </a:rPr>
              <a:t>COVID-19 Vaccination Program Interim Playbook for Jurisdictions Operations Annex</a:t>
            </a:r>
            <a:r>
              <a:rPr lang="en" sz="1200">
                <a:solidFill>
                  <a:schemeClr val="dk1"/>
                </a:solidFill>
                <a:latin typeface="Open Sans"/>
                <a:ea typeface="Open Sans"/>
                <a:cs typeface="Open Sans"/>
                <a:sym typeface="Open Sans"/>
              </a:rPr>
              <a:t> [PDF].</a:t>
            </a:r>
            <a:endParaRPr sz="1200">
              <a:solidFill>
                <a:srgbClr val="434343"/>
              </a:solidFill>
              <a:latin typeface="Open Sans"/>
              <a:ea typeface="Open Sans"/>
              <a:cs typeface="Open Sans"/>
              <a:sym typeface="Open Sa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3"/>
          <p:cNvSpPr txBox="1"/>
          <p:nvPr/>
        </p:nvSpPr>
        <p:spPr>
          <a:xfrm>
            <a:off x="311700" y="87325"/>
            <a:ext cx="8520600" cy="831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2400" b="1">
                <a:solidFill>
                  <a:srgbClr val="000000"/>
                </a:solidFill>
                <a:latin typeface="Open Sans"/>
                <a:ea typeface="Open Sans"/>
                <a:cs typeface="Open Sans"/>
                <a:sym typeface="Open Sans"/>
              </a:rPr>
              <a:t>Outline</a:t>
            </a:r>
            <a:endParaRPr sz="2400" b="1">
              <a:solidFill>
                <a:srgbClr val="000000"/>
              </a:solidFill>
              <a:latin typeface="Open Sans"/>
              <a:ea typeface="Open Sans"/>
              <a:cs typeface="Open Sans"/>
              <a:sym typeface="Open Sans"/>
            </a:endParaRPr>
          </a:p>
        </p:txBody>
      </p:sp>
      <p:sp>
        <p:nvSpPr>
          <p:cNvPr id="72" name="Google Shape;72;p13"/>
          <p:cNvSpPr txBox="1"/>
          <p:nvPr/>
        </p:nvSpPr>
        <p:spPr>
          <a:xfrm>
            <a:off x="652775" y="920425"/>
            <a:ext cx="8179500" cy="3654000"/>
          </a:xfrm>
          <a:prstGeom prst="rect">
            <a:avLst/>
          </a:prstGeom>
          <a:noFill/>
          <a:ln>
            <a:noFill/>
          </a:ln>
        </p:spPr>
        <p:txBody>
          <a:bodyPr spcFirstLastPara="1" wrap="square" lIns="91425" tIns="91425" rIns="91425" bIns="91425" anchor="t" anchorCtr="0">
            <a:noAutofit/>
          </a:bodyPr>
          <a:lstStyle/>
          <a:p>
            <a:pPr marL="457200" lvl="0" indent="-323850" algn="l" rtl="0">
              <a:lnSpc>
                <a:spcPct val="115000"/>
              </a:lnSpc>
              <a:spcBef>
                <a:spcPts val="0"/>
              </a:spcBef>
              <a:spcAft>
                <a:spcPts val="0"/>
              </a:spcAft>
              <a:buClr>
                <a:srgbClr val="434343"/>
              </a:buClr>
              <a:buSzPts val="1500"/>
              <a:buFont typeface="Arial"/>
              <a:buAutoNum type="arabicPeriod"/>
            </a:pPr>
            <a:r>
              <a:rPr lang="en" sz="1500" b="1">
                <a:solidFill>
                  <a:srgbClr val="434343"/>
                </a:solidFill>
                <a:latin typeface="Open Sans"/>
                <a:ea typeface="Open Sans"/>
                <a:cs typeface="Open Sans"/>
                <a:sym typeface="Open Sans"/>
              </a:rPr>
              <a:t>Vaccine Development</a:t>
            </a:r>
            <a:endParaRPr sz="1500" b="1">
              <a:solidFill>
                <a:srgbClr val="434343"/>
              </a:solidFill>
              <a:latin typeface="Open Sans"/>
              <a:ea typeface="Open Sans"/>
              <a:cs typeface="Open Sans"/>
              <a:sym typeface="Open Sans"/>
            </a:endParaRPr>
          </a:p>
          <a:p>
            <a:pPr marL="914400" lvl="1" indent="-311150" algn="l" rtl="0">
              <a:lnSpc>
                <a:spcPct val="115000"/>
              </a:lnSpc>
              <a:spcBef>
                <a:spcPts val="0"/>
              </a:spcBef>
              <a:spcAft>
                <a:spcPts val="0"/>
              </a:spcAft>
              <a:buClr>
                <a:srgbClr val="434343"/>
              </a:buClr>
              <a:buSzPts val="1300"/>
              <a:buFont typeface="Open Sans"/>
              <a:buChar char="●"/>
            </a:pPr>
            <a:r>
              <a:rPr lang="en" sz="1300">
                <a:solidFill>
                  <a:srgbClr val="434343"/>
                </a:solidFill>
                <a:latin typeface="Open Sans"/>
                <a:ea typeface="Open Sans"/>
                <a:cs typeface="Open Sans"/>
                <a:sym typeface="Open Sans"/>
              </a:rPr>
              <a:t>Key Terms</a:t>
            </a:r>
            <a:endParaRPr sz="1300">
              <a:solidFill>
                <a:srgbClr val="434343"/>
              </a:solidFill>
              <a:latin typeface="Open Sans"/>
              <a:ea typeface="Open Sans"/>
              <a:cs typeface="Open Sans"/>
              <a:sym typeface="Open Sans"/>
            </a:endParaRPr>
          </a:p>
          <a:p>
            <a:pPr marL="914400" lvl="1" indent="-311150" algn="l" rtl="0">
              <a:lnSpc>
                <a:spcPct val="115000"/>
              </a:lnSpc>
              <a:spcBef>
                <a:spcPts val="0"/>
              </a:spcBef>
              <a:spcAft>
                <a:spcPts val="0"/>
              </a:spcAft>
              <a:buClr>
                <a:srgbClr val="434343"/>
              </a:buClr>
              <a:buSzPts val="1300"/>
              <a:buFont typeface="Open Sans"/>
              <a:buChar char="●"/>
            </a:pPr>
            <a:r>
              <a:rPr lang="en" sz="1300">
                <a:solidFill>
                  <a:srgbClr val="434343"/>
                </a:solidFill>
                <a:latin typeface="Open Sans"/>
                <a:ea typeface="Open Sans"/>
                <a:cs typeface="Open Sans"/>
                <a:sym typeface="Open Sans"/>
              </a:rPr>
              <a:t>Areas of Focus</a:t>
            </a:r>
            <a:endParaRPr sz="1300">
              <a:solidFill>
                <a:srgbClr val="434343"/>
              </a:solidFill>
              <a:latin typeface="Open Sans"/>
              <a:ea typeface="Open Sans"/>
              <a:cs typeface="Open Sans"/>
              <a:sym typeface="Open Sans"/>
            </a:endParaRPr>
          </a:p>
          <a:p>
            <a:pPr marL="914400" lvl="1" indent="-311150" algn="l" rtl="0">
              <a:lnSpc>
                <a:spcPct val="115000"/>
              </a:lnSpc>
              <a:spcBef>
                <a:spcPts val="0"/>
              </a:spcBef>
              <a:spcAft>
                <a:spcPts val="0"/>
              </a:spcAft>
              <a:buClr>
                <a:srgbClr val="434343"/>
              </a:buClr>
              <a:buSzPts val="1300"/>
              <a:buFont typeface="Open Sans"/>
              <a:buChar char="●"/>
            </a:pPr>
            <a:r>
              <a:rPr lang="en" sz="1300">
                <a:solidFill>
                  <a:srgbClr val="434343"/>
                </a:solidFill>
                <a:latin typeface="Open Sans"/>
                <a:ea typeface="Open Sans"/>
                <a:cs typeface="Open Sans"/>
                <a:sym typeface="Open Sans"/>
              </a:rPr>
              <a:t>The Vaccine Development Process</a:t>
            </a:r>
            <a:endParaRPr sz="1300">
              <a:solidFill>
                <a:srgbClr val="434343"/>
              </a:solidFill>
              <a:latin typeface="Open Sans"/>
              <a:ea typeface="Open Sans"/>
              <a:cs typeface="Open Sans"/>
              <a:sym typeface="Open Sans"/>
            </a:endParaRPr>
          </a:p>
          <a:p>
            <a:pPr marL="914400" lvl="1" indent="-311150" algn="l" rtl="0">
              <a:lnSpc>
                <a:spcPct val="115000"/>
              </a:lnSpc>
              <a:spcBef>
                <a:spcPts val="0"/>
              </a:spcBef>
              <a:spcAft>
                <a:spcPts val="0"/>
              </a:spcAft>
              <a:buClr>
                <a:srgbClr val="434343"/>
              </a:buClr>
              <a:buSzPts val="1300"/>
              <a:buFont typeface="Open Sans"/>
              <a:buChar char="●"/>
            </a:pPr>
            <a:r>
              <a:rPr lang="en" sz="1300">
                <a:solidFill>
                  <a:srgbClr val="434343"/>
                </a:solidFill>
                <a:latin typeface="Open Sans"/>
                <a:ea typeface="Open Sans"/>
                <a:cs typeface="Open Sans"/>
                <a:sym typeface="Open Sans"/>
              </a:rPr>
              <a:t>Funding</a:t>
            </a:r>
            <a:endParaRPr sz="1300">
              <a:solidFill>
                <a:srgbClr val="434343"/>
              </a:solidFill>
              <a:latin typeface="Open Sans"/>
              <a:ea typeface="Open Sans"/>
              <a:cs typeface="Open Sans"/>
              <a:sym typeface="Open Sans"/>
            </a:endParaRPr>
          </a:p>
          <a:p>
            <a:pPr marL="457200" lvl="0" indent="-317500" algn="l" rtl="0">
              <a:lnSpc>
                <a:spcPct val="115000"/>
              </a:lnSpc>
              <a:spcBef>
                <a:spcPts val="1000"/>
              </a:spcBef>
              <a:spcAft>
                <a:spcPts val="0"/>
              </a:spcAft>
              <a:buClr>
                <a:srgbClr val="434343"/>
              </a:buClr>
              <a:buSzPts val="1400"/>
              <a:buFont typeface="Arial"/>
              <a:buAutoNum type="arabicPeriod"/>
            </a:pPr>
            <a:r>
              <a:rPr lang="en" b="1">
                <a:solidFill>
                  <a:srgbClr val="434343"/>
                </a:solidFill>
                <a:latin typeface="Open Sans"/>
                <a:ea typeface="Open Sans"/>
                <a:cs typeface="Open Sans"/>
                <a:sym typeface="Open Sans"/>
              </a:rPr>
              <a:t>COVID-19</a:t>
            </a:r>
            <a:endParaRPr b="1">
              <a:solidFill>
                <a:srgbClr val="434343"/>
              </a:solidFill>
              <a:latin typeface="Open Sans"/>
              <a:ea typeface="Open Sans"/>
              <a:cs typeface="Open Sans"/>
              <a:sym typeface="Open Sans"/>
            </a:endParaRPr>
          </a:p>
          <a:p>
            <a:pPr marL="914400" lvl="1" indent="-304800" algn="l" rtl="0">
              <a:lnSpc>
                <a:spcPct val="115000"/>
              </a:lnSpc>
              <a:spcBef>
                <a:spcPts val="0"/>
              </a:spcBef>
              <a:spcAft>
                <a:spcPts val="0"/>
              </a:spcAft>
              <a:buClr>
                <a:srgbClr val="434343"/>
              </a:buClr>
              <a:buSzPts val="1200"/>
              <a:buFont typeface="Open Sans"/>
              <a:buChar char="●"/>
            </a:pPr>
            <a:r>
              <a:rPr lang="en" sz="1200">
                <a:solidFill>
                  <a:srgbClr val="434343"/>
                </a:solidFill>
                <a:latin typeface="Open Sans"/>
                <a:ea typeface="Open Sans"/>
                <a:cs typeface="Open Sans"/>
                <a:sym typeface="Open Sans"/>
              </a:rPr>
              <a:t>Analyzing Viruses</a:t>
            </a:r>
            <a:endParaRPr sz="1200">
              <a:solidFill>
                <a:srgbClr val="434343"/>
              </a:solidFill>
              <a:latin typeface="Open Sans"/>
              <a:ea typeface="Open Sans"/>
              <a:cs typeface="Open Sans"/>
              <a:sym typeface="Open Sans"/>
            </a:endParaRPr>
          </a:p>
          <a:p>
            <a:pPr marL="914400" lvl="1" indent="-304800" algn="l" rtl="0">
              <a:lnSpc>
                <a:spcPct val="115000"/>
              </a:lnSpc>
              <a:spcBef>
                <a:spcPts val="0"/>
              </a:spcBef>
              <a:spcAft>
                <a:spcPts val="0"/>
              </a:spcAft>
              <a:buClr>
                <a:srgbClr val="434343"/>
              </a:buClr>
              <a:buSzPts val="1200"/>
              <a:buFont typeface="Open Sans"/>
              <a:buChar char="●"/>
            </a:pPr>
            <a:r>
              <a:rPr lang="en" sz="1200">
                <a:solidFill>
                  <a:srgbClr val="434343"/>
                </a:solidFill>
                <a:latin typeface="Open Sans"/>
                <a:ea typeface="Open Sans"/>
                <a:cs typeface="Open Sans"/>
                <a:sym typeface="Open Sans"/>
              </a:rPr>
              <a:t>COVID-19 Background</a:t>
            </a:r>
            <a:endParaRPr sz="1200">
              <a:solidFill>
                <a:srgbClr val="434343"/>
              </a:solidFill>
              <a:latin typeface="Open Sans"/>
              <a:ea typeface="Open Sans"/>
              <a:cs typeface="Open Sans"/>
              <a:sym typeface="Open Sans"/>
            </a:endParaRPr>
          </a:p>
          <a:p>
            <a:pPr marL="914400" lvl="1" indent="-304800" algn="l" rtl="0">
              <a:lnSpc>
                <a:spcPct val="115000"/>
              </a:lnSpc>
              <a:spcBef>
                <a:spcPts val="0"/>
              </a:spcBef>
              <a:spcAft>
                <a:spcPts val="0"/>
              </a:spcAft>
              <a:buClr>
                <a:srgbClr val="434343"/>
              </a:buClr>
              <a:buSzPts val="1200"/>
              <a:buFont typeface="Open Sans"/>
              <a:buChar char="●"/>
            </a:pPr>
            <a:r>
              <a:rPr lang="en" sz="1200">
                <a:solidFill>
                  <a:srgbClr val="434343"/>
                </a:solidFill>
                <a:latin typeface="Open Sans"/>
                <a:ea typeface="Open Sans"/>
                <a:cs typeface="Open Sans"/>
                <a:sym typeface="Open Sans"/>
              </a:rPr>
              <a:t>Symptoms and Treatment Plans </a:t>
            </a:r>
            <a:endParaRPr sz="1200">
              <a:solidFill>
                <a:srgbClr val="434343"/>
              </a:solidFill>
              <a:latin typeface="Open Sans"/>
              <a:ea typeface="Open Sans"/>
              <a:cs typeface="Open Sans"/>
              <a:sym typeface="Open Sans"/>
            </a:endParaRPr>
          </a:p>
          <a:p>
            <a:pPr marL="457200" lvl="0" indent="-317500" algn="l" rtl="0">
              <a:lnSpc>
                <a:spcPct val="115000"/>
              </a:lnSpc>
              <a:spcBef>
                <a:spcPts val="1000"/>
              </a:spcBef>
              <a:spcAft>
                <a:spcPts val="0"/>
              </a:spcAft>
              <a:buClr>
                <a:srgbClr val="434343"/>
              </a:buClr>
              <a:buSzPts val="1400"/>
              <a:buFont typeface="Open Sans"/>
              <a:buAutoNum type="arabicPeriod"/>
            </a:pPr>
            <a:r>
              <a:rPr lang="en" b="1">
                <a:solidFill>
                  <a:srgbClr val="434343"/>
                </a:solidFill>
                <a:latin typeface="Open Sans"/>
                <a:ea typeface="Open Sans"/>
                <a:cs typeface="Open Sans"/>
                <a:sym typeface="Open Sans"/>
              </a:rPr>
              <a:t>COVID-19 Vaccines</a:t>
            </a:r>
            <a:endParaRPr b="1">
              <a:solidFill>
                <a:srgbClr val="434343"/>
              </a:solidFill>
              <a:latin typeface="Open Sans"/>
              <a:ea typeface="Open Sans"/>
              <a:cs typeface="Open Sans"/>
              <a:sym typeface="Open Sans"/>
            </a:endParaRPr>
          </a:p>
          <a:p>
            <a:pPr marL="914400" lvl="1" indent="-304800" algn="l" rtl="0">
              <a:lnSpc>
                <a:spcPct val="115000"/>
              </a:lnSpc>
              <a:spcBef>
                <a:spcPts val="0"/>
              </a:spcBef>
              <a:spcAft>
                <a:spcPts val="0"/>
              </a:spcAft>
              <a:buClr>
                <a:srgbClr val="434343"/>
              </a:buClr>
              <a:buSzPts val="1200"/>
              <a:buFont typeface="Open Sans"/>
              <a:buChar char="●"/>
            </a:pPr>
            <a:r>
              <a:rPr lang="en" sz="1200">
                <a:solidFill>
                  <a:srgbClr val="434343"/>
                </a:solidFill>
                <a:latin typeface="Open Sans"/>
                <a:ea typeface="Open Sans"/>
                <a:cs typeface="Open Sans"/>
                <a:sym typeface="Open Sans"/>
              </a:rPr>
              <a:t>Current Situation</a:t>
            </a:r>
            <a:endParaRPr sz="1200">
              <a:solidFill>
                <a:srgbClr val="434343"/>
              </a:solidFill>
              <a:latin typeface="Open Sans"/>
              <a:ea typeface="Open Sans"/>
              <a:cs typeface="Open Sans"/>
              <a:sym typeface="Open Sans"/>
            </a:endParaRPr>
          </a:p>
          <a:p>
            <a:pPr marL="914400" lvl="1" indent="-304800" algn="l" rtl="0">
              <a:lnSpc>
                <a:spcPct val="115000"/>
              </a:lnSpc>
              <a:spcBef>
                <a:spcPts val="0"/>
              </a:spcBef>
              <a:spcAft>
                <a:spcPts val="0"/>
              </a:spcAft>
              <a:buClr>
                <a:srgbClr val="434343"/>
              </a:buClr>
              <a:buSzPts val="1200"/>
              <a:buFont typeface="Open Sans"/>
              <a:buChar char="●"/>
            </a:pPr>
            <a:r>
              <a:rPr lang="en" sz="1200">
                <a:solidFill>
                  <a:srgbClr val="434343"/>
                </a:solidFill>
                <a:latin typeface="Open Sans"/>
                <a:ea typeface="Open Sans"/>
                <a:cs typeface="Open Sans"/>
                <a:sym typeface="Open Sans"/>
              </a:rPr>
              <a:t>Plans in the US</a:t>
            </a:r>
            <a:endParaRPr sz="1200">
              <a:solidFill>
                <a:srgbClr val="434343"/>
              </a:solidFill>
              <a:latin typeface="Open Sans"/>
              <a:ea typeface="Open Sans"/>
              <a:cs typeface="Open Sans"/>
              <a:sym typeface="Open Sans"/>
            </a:endParaRPr>
          </a:p>
          <a:p>
            <a:pPr marL="914400" lvl="1" indent="-304800" algn="l" rtl="0">
              <a:lnSpc>
                <a:spcPct val="115000"/>
              </a:lnSpc>
              <a:spcBef>
                <a:spcPts val="0"/>
              </a:spcBef>
              <a:spcAft>
                <a:spcPts val="0"/>
              </a:spcAft>
              <a:buClr>
                <a:srgbClr val="434343"/>
              </a:buClr>
              <a:buSzPts val="1200"/>
              <a:buFont typeface="Open Sans"/>
              <a:buChar char="●"/>
            </a:pPr>
            <a:r>
              <a:rPr lang="en" sz="1200">
                <a:solidFill>
                  <a:srgbClr val="434343"/>
                </a:solidFill>
                <a:latin typeface="Open Sans"/>
                <a:ea typeface="Open Sans"/>
                <a:cs typeface="Open Sans"/>
                <a:sym typeface="Open Sans"/>
              </a:rPr>
              <a:t>Risks</a:t>
            </a:r>
            <a:endParaRPr sz="1200">
              <a:solidFill>
                <a:srgbClr val="434343"/>
              </a:solidFill>
              <a:latin typeface="Open Sans"/>
              <a:ea typeface="Open Sans"/>
              <a:cs typeface="Open Sans"/>
              <a:sym typeface="Open Sans"/>
            </a:endParaRPr>
          </a:p>
          <a:p>
            <a:pPr marL="914400" lvl="1" indent="-304800" algn="l" rtl="0">
              <a:lnSpc>
                <a:spcPct val="115000"/>
              </a:lnSpc>
              <a:spcBef>
                <a:spcPts val="0"/>
              </a:spcBef>
              <a:spcAft>
                <a:spcPts val="0"/>
              </a:spcAft>
              <a:buClr>
                <a:srgbClr val="434343"/>
              </a:buClr>
              <a:buSzPts val="1200"/>
              <a:buFont typeface="Open Sans"/>
              <a:buChar char="●"/>
            </a:pPr>
            <a:r>
              <a:rPr lang="en" sz="1200">
                <a:solidFill>
                  <a:srgbClr val="434343"/>
                </a:solidFill>
                <a:latin typeface="Open Sans"/>
                <a:ea typeface="Open Sans"/>
                <a:cs typeface="Open Sans"/>
                <a:sym typeface="Open Sans"/>
              </a:rPr>
              <a:t>Potential Vaccines to be Investigated</a:t>
            </a:r>
            <a:endParaRPr sz="1200">
              <a:solidFill>
                <a:srgbClr val="434343"/>
              </a:solidFill>
              <a:latin typeface="Open Sans"/>
              <a:ea typeface="Open Sans"/>
              <a:cs typeface="Open Sans"/>
              <a:sym typeface="Open Sans"/>
            </a:endParaRPr>
          </a:p>
          <a:p>
            <a:pPr marL="914400" lvl="1" indent="-304800" algn="l" rtl="0">
              <a:lnSpc>
                <a:spcPct val="115000"/>
              </a:lnSpc>
              <a:spcBef>
                <a:spcPts val="0"/>
              </a:spcBef>
              <a:spcAft>
                <a:spcPts val="0"/>
              </a:spcAft>
              <a:buClr>
                <a:srgbClr val="434343"/>
              </a:buClr>
              <a:buSzPts val="1200"/>
              <a:buFont typeface="Open Sans"/>
              <a:buChar char="●"/>
            </a:pPr>
            <a:r>
              <a:rPr lang="en" sz="1200">
                <a:solidFill>
                  <a:srgbClr val="434343"/>
                </a:solidFill>
                <a:latin typeface="Open Sans"/>
                <a:ea typeface="Open Sans"/>
                <a:cs typeface="Open Sans"/>
                <a:sym typeface="Open Sans"/>
              </a:rPr>
              <a:t>Distribution and allocation</a:t>
            </a:r>
            <a:endParaRPr sz="1200">
              <a:solidFill>
                <a:srgbClr val="434343"/>
              </a:solidFill>
              <a:latin typeface="Open Sans"/>
              <a:ea typeface="Open Sans"/>
              <a:cs typeface="Open Sans"/>
              <a:sym typeface="Open Sa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4"/>
          <p:cNvSpPr txBox="1"/>
          <p:nvPr/>
        </p:nvSpPr>
        <p:spPr>
          <a:xfrm>
            <a:off x="311700" y="315925"/>
            <a:ext cx="8520600" cy="831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2400" b="1">
                <a:solidFill>
                  <a:srgbClr val="000000"/>
                </a:solidFill>
                <a:latin typeface="Open Sans"/>
                <a:ea typeface="Open Sans"/>
                <a:cs typeface="Open Sans"/>
                <a:sym typeface="Open Sans"/>
              </a:rPr>
              <a:t>Vaccine Development: Key Terms</a:t>
            </a:r>
            <a:endParaRPr sz="2400" b="1">
              <a:solidFill>
                <a:srgbClr val="000000"/>
              </a:solidFill>
              <a:latin typeface="Open Sans"/>
              <a:ea typeface="Open Sans"/>
              <a:cs typeface="Open Sans"/>
              <a:sym typeface="Open Sans"/>
            </a:endParaRPr>
          </a:p>
        </p:txBody>
      </p:sp>
      <p:sp>
        <p:nvSpPr>
          <p:cNvPr id="78" name="Google Shape;78;p14"/>
          <p:cNvSpPr txBox="1"/>
          <p:nvPr/>
        </p:nvSpPr>
        <p:spPr>
          <a:xfrm>
            <a:off x="311700" y="1225225"/>
            <a:ext cx="8520600" cy="335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434343"/>
                </a:solidFill>
                <a:latin typeface="Open Sans"/>
                <a:ea typeface="Open Sans"/>
                <a:cs typeface="Open Sans"/>
                <a:sym typeface="Open Sans"/>
              </a:rPr>
              <a:t>Vaccine </a:t>
            </a:r>
            <a:r>
              <a:rPr lang="en" sz="1200" b="1" baseline="30000">
                <a:solidFill>
                  <a:srgbClr val="434343"/>
                </a:solidFill>
                <a:latin typeface="Open Sans"/>
                <a:ea typeface="Open Sans"/>
                <a:cs typeface="Open Sans"/>
                <a:sym typeface="Open Sans"/>
              </a:rPr>
              <a:t>1</a:t>
            </a:r>
            <a:r>
              <a:rPr lang="en" sz="1200" b="1">
                <a:solidFill>
                  <a:srgbClr val="434343"/>
                </a:solidFill>
                <a:latin typeface="Open Sans"/>
                <a:ea typeface="Open Sans"/>
                <a:cs typeface="Open Sans"/>
                <a:sym typeface="Open Sans"/>
              </a:rPr>
              <a:t>:</a:t>
            </a:r>
            <a:r>
              <a:rPr lang="en" sz="1200">
                <a:solidFill>
                  <a:srgbClr val="434343"/>
                </a:solidFill>
                <a:latin typeface="Open Sans"/>
                <a:ea typeface="Open Sans"/>
                <a:cs typeface="Open Sans"/>
                <a:sym typeface="Open Sans"/>
              </a:rPr>
              <a:t>  A product that stimulates a person’s immune system to produce immunity to a specific disease, protecting the person from that disease. </a:t>
            </a:r>
            <a:endParaRPr sz="1200">
              <a:solidFill>
                <a:srgbClr val="434343"/>
              </a:solidFill>
              <a:latin typeface="Open Sans"/>
              <a:ea typeface="Open Sans"/>
              <a:cs typeface="Open Sans"/>
              <a:sym typeface="Open Sans"/>
            </a:endParaRPr>
          </a:p>
          <a:p>
            <a:pPr marL="0" lvl="0" indent="0" algn="l" rtl="0">
              <a:spcBef>
                <a:spcPts val="1600"/>
              </a:spcBef>
              <a:spcAft>
                <a:spcPts val="0"/>
              </a:spcAft>
              <a:buNone/>
            </a:pPr>
            <a:r>
              <a:rPr lang="en" sz="1200" b="1">
                <a:solidFill>
                  <a:srgbClr val="434343"/>
                </a:solidFill>
                <a:latin typeface="Open Sans"/>
                <a:ea typeface="Open Sans"/>
                <a:cs typeface="Open Sans"/>
                <a:sym typeface="Open Sans"/>
              </a:rPr>
              <a:t>Vaccine Engineering </a:t>
            </a:r>
            <a:r>
              <a:rPr lang="en" sz="1200" b="1" baseline="30000">
                <a:solidFill>
                  <a:srgbClr val="434343"/>
                </a:solidFill>
                <a:latin typeface="Open Sans"/>
                <a:ea typeface="Open Sans"/>
                <a:cs typeface="Open Sans"/>
                <a:sym typeface="Open Sans"/>
              </a:rPr>
              <a:t>2</a:t>
            </a:r>
            <a:r>
              <a:rPr lang="en" sz="1200">
                <a:solidFill>
                  <a:srgbClr val="434343"/>
                </a:solidFill>
                <a:latin typeface="Open Sans"/>
                <a:ea typeface="Open Sans"/>
                <a:cs typeface="Open Sans"/>
                <a:sym typeface="Open Sans"/>
              </a:rPr>
              <a:t>:  Engineering approach to discover novel antigens, epitopes, and adjuvants that can stimulate and manipulate the immune system, as well as their targeted delivery, for the prevention and treatment of important diseases such as cancer and infectious diseases</a:t>
            </a:r>
            <a:endParaRPr sz="1200">
              <a:solidFill>
                <a:srgbClr val="434343"/>
              </a:solidFill>
              <a:latin typeface="Open Sans"/>
              <a:ea typeface="Open Sans"/>
              <a:cs typeface="Open Sans"/>
              <a:sym typeface="Open Sans"/>
            </a:endParaRPr>
          </a:p>
          <a:p>
            <a:pPr marL="0" lvl="0" indent="0" algn="l" rtl="0">
              <a:spcBef>
                <a:spcPts val="1600"/>
              </a:spcBef>
              <a:spcAft>
                <a:spcPts val="0"/>
              </a:spcAft>
              <a:buNone/>
            </a:pPr>
            <a:r>
              <a:rPr lang="en" sz="1200" b="1">
                <a:solidFill>
                  <a:srgbClr val="434343"/>
                </a:solidFill>
                <a:latin typeface="Open Sans"/>
                <a:ea typeface="Open Sans"/>
                <a:cs typeface="Open Sans"/>
                <a:sym typeface="Open Sans"/>
              </a:rPr>
              <a:t>Antigen </a:t>
            </a:r>
            <a:r>
              <a:rPr lang="en" sz="1200" b="1" baseline="30000">
                <a:solidFill>
                  <a:srgbClr val="434343"/>
                </a:solidFill>
                <a:latin typeface="Open Sans"/>
                <a:ea typeface="Open Sans"/>
                <a:cs typeface="Open Sans"/>
                <a:sym typeface="Open Sans"/>
              </a:rPr>
              <a:t>3</a:t>
            </a:r>
            <a:r>
              <a:rPr lang="en" sz="1200">
                <a:solidFill>
                  <a:srgbClr val="434343"/>
                </a:solidFill>
                <a:latin typeface="Open Sans"/>
                <a:ea typeface="Open Sans"/>
                <a:cs typeface="Open Sans"/>
                <a:sym typeface="Open Sans"/>
              </a:rPr>
              <a:t>: Molecules capable of stimulating an immune response, with each having distinct surface features (or epitopes) resulting in specific responses</a:t>
            </a:r>
            <a:endParaRPr sz="1200">
              <a:solidFill>
                <a:srgbClr val="434343"/>
              </a:solidFill>
              <a:latin typeface="Open Sans"/>
              <a:ea typeface="Open Sans"/>
              <a:cs typeface="Open Sans"/>
              <a:sym typeface="Open Sans"/>
            </a:endParaRPr>
          </a:p>
          <a:p>
            <a:pPr marL="0" lvl="0" indent="0" algn="l" rtl="0">
              <a:spcBef>
                <a:spcPts val="1600"/>
              </a:spcBef>
              <a:spcAft>
                <a:spcPts val="0"/>
              </a:spcAft>
              <a:buNone/>
            </a:pPr>
            <a:r>
              <a:rPr lang="en" sz="1200" b="1">
                <a:solidFill>
                  <a:srgbClr val="434343"/>
                </a:solidFill>
                <a:latin typeface="Open Sans"/>
                <a:ea typeface="Open Sans"/>
                <a:cs typeface="Open Sans"/>
                <a:sym typeface="Open Sans"/>
              </a:rPr>
              <a:t>Antibody </a:t>
            </a:r>
            <a:r>
              <a:rPr lang="en" sz="1200" b="1" baseline="30000">
                <a:solidFill>
                  <a:srgbClr val="434343"/>
                </a:solidFill>
                <a:latin typeface="Open Sans"/>
                <a:ea typeface="Open Sans"/>
                <a:cs typeface="Open Sans"/>
                <a:sym typeface="Open Sans"/>
              </a:rPr>
              <a:t>3</a:t>
            </a:r>
            <a:r>
              <a:rPr lang="en" sz="1200">
                <a:solidFill>
                  <a:srgbClr val="434343"/>
                </a:solidFill>
                <a:latin typeface="Open Sans"/>
                <a:ea typeface="Open Sans"/>
                <a:cs typeface="Open Sans"/>
                <a:sym typeface="Open Sans"/>
              </a:rPr>
              <a:t>: (also known as immunoglobulins) Y-shaped proteins that have the ability to recognize and bind to antigens</a:t>
            </a:r>
            <a:endParaRPr sz="1200">
              <a:solidFill>
                <a:srgbClr val="434343"/>
              </a:solidFill>
              <a:latin typeface="Open Sans"/>
              <a:ea typeface="Open Sans"/>
              <a:cs typeface="Open Sans"/>
              <a:sym typeface="Open Sans"/>
            </a:endParaRPr>
          </a:p>
          <a:p>
            <a:pPr marL="0" lvl="0" indent="0" algn="l" rtl="0">
              <a:spcBef>
                <a:spcPts val="1600"/>
              </a:spcBef>
              <a:spcAft>
                <a:spcPts val="0"/>
              </a:spcAft>
              <a:buNone/>
            </a:pPr>
            <a:r>
              <a:rPr lang="en" sz="1200" b="1">
                <a:solidFill>
                  <a:srgbClr val="434343"/>
                </a:solidFill>
                <a:latin typeface="Open Sans"/>
                <a:ea typeface="Open Sans"/>
                <a:cs typeface="Open Sans"/>
                <a:sym typeface="Open Sans"/>
              </a:rPr>
              <a:t>Adjuvants </a:t>
            </a:r>
            <a:r>
              <a:rPr lang="en" sz="1200" b="1" baseline="30000">
                <a:solidFill>
                  <a:srgbClr val="434343"/>
                </a:solidFill>
                <a:latin typeface="Open Sans"/>
                <a:ea typeface="Open Sans"/>
                <a:cs typeface="Open Sans"/>
                <a:sym typeface="Open Sans"/>
              </a:rPr>
              <a:t>4</a:t>
            </a:r>
            <a:r>
              <a:rPr lang="en" sz="1200">
                <a:solidFill>
                  <a:srgbClr val="434343"/>
                </a:solidFill>
                <a:latin typeface="Open Sans"/>
                <a:ea typeface="Open Sans"/>
                <a:cs typeface="Open Sans"/>
                <a:sym typeface="Open Sans"/>
              </a:rPr>
              <a:t>: Components capable of enhancing and/or shaping antigen-specific immune responses.</a:t>
            </a:r>
            <a:endParaRPr sz="1200">
              <a:solidFill>
                <a:srgbClr val="434343"/>
              </a:solidFill>
              <a:latin typeface="Open Sans"/>
              <a:ea typeface="Open Sans"/>
              <a:cs typeface="Open Sans"/>
              <a:sym typeface="Open Sans"/>
            </a:endParaRPr>
          </a:p>
          <a:p>
            <a:pPr marL="0" lvl="0" indent="0" algn="l" rtl="0">
              <a:spcBef>
                <a:spcPts val="1600"/>
              </a:spcBef>
              <a:spcAft>
                <a:spcPts val="0"/>
              </a:spcAft>
              <a:buNone/>
            </a:pPr>
            <a:r>
              <a:rPr lang="en" sz="1200" b="1">
                <a:solidFill>
                  <a:srgbClr val="434343"/>
                </a:solidFill>
                <a:latin typeface="Open Sans"/>
                <a:ea typeface="Open Sans"/>
                <a:cs typeface="Open Sans"/>
                <a:sym typeface="Open Sans"/>
              </a:rPr>
              <a:t>Immunogenicity </a:t>
            </a:r>
            <a:r>
              <a:rPr lang="en" sz="1200" b="1" baseline="30000">
                <a:solidFill>
                  <a:srgbClr val="434343"/>
                </a:solidFill>
                <a:latin typeface="Open Sans"/>
                <a:ea typeface="Open Sans"/>
                <a:cs typeface="Open Sans"/>
                <a:sym typeface="Open Sans"/>
              </a:rPr>
              <a:t>5</a:t>
            </a:r>
            <a:r>
              <a:rPr lang="en" sz="1200">
                <a:solidFill>
                  <a:srgbClr val="434343"/>
                </a:solidFill>
                <a:latin typeface="Open Sans"/>
                <a:ea typeface="Open Sans"/>
                <a:cs typeface="Open Sans"/>
                <a:sym typeface="Open Sans"/>
              </a:rPr>
              <a:t>: A therapy’s tendency to trigger an unwanted immune response against themselves</a:t>
            </a:r>
            <a:endParaRPr sz="1200">
              <a:solidFill>
                <a:srgbClr val="434343"/>
              </a:solidFill>
              <a:latin typeface="Open Sans"/>
              <a:ea typeface="Open Sans"/>
              <a:cs typeface="Open Sans"/>
              <a:sym typeface="Open Sans"/>
            </a:endParaRPr>
          </a:p>
          <a:p>
            <a:pPr marL="0" lvl="0" indent="0" algn="l" rtl="0">
              <a:spcBef>
                <a:spcPts val="1600"/>
              </a:spcBef>
              <a:spcAft>
                <a:spcPts val="0"/>
              </a:spcAft>
              <a:buNone/>
            </a:pPr>
            <a:endParaRPr sz="1200">
              <a:solidFill>
                <a:srgbClr val="434343"/>
              </a:solidFill>
              <a:latin typeface="Open Sans"/>
              <a:ea typeface="Open Sans"/>
              <a:cs typeface="Open Sans"/>
              <a:sym typeface="Open Sans"/>
            </a:endParaRPr>
          </a:p>
          <a:p>
            <a:pPr marL="0" lvl="0" indent="0" algn="l" rtl="0">
              <a:spcBef>
                <a:spcPts val="1600"/>
              </a:spcBef>
              <a:spcAft>
                <a:spcPts val="1600"/>
              </a:spcAft>
              <a:buNone/>
            </a:pPr>
            <a:endParaRPr sz="1200">
              <a:solidFill>
                <a:srgbClr val="434343"/>
              </a:solidFill>
              <a:latin typeface="Open Sans"/>
              <a:ea typeface="Open Sans"/>
              <a:cs typeface="Open Sans"/>
              <a:sym typeface="Open Sa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pic>
        <p:nvPicPr>
          <p:cNvPr id="83" name="Google Shape;83;p15"/>
          <p:cNvPicPr preferRelativeResize="0"/>
          <p:nvPr/>
        </p:nvPicPr>
        <p:blipFill rotWithShape="1">
          <a:blip r:embed="rId3">
            <a:alphaModFix/>
          </a:blip>
          <a:srcRect/>
          <a:stretch/>
        </p:blipFill>
        <p:spPr>
          <a:xfrm>
            <a:off x="1064050" y="1206225"/>
            <a:ext cx="1234092" cy="1623217"/>
          </a:xfrm>
          <a:prstGeom prst="rect">
            <a:avLst/>
          </a:prstGeom>
          <a:noFill/>
          <a:ln>
            <a:noFill/>
          </a:ln>
        </p:spPr>
      </p:pic>
      <p:pic>
        <p:nvPicPr>
          <p:cNvPr id="84" name="Google Shape;84;p15"/>
          <p:cNvPicPr preferRelativeResize="0"/>
          <p:nvPr/>
        </p:nvPicPr>
        <p:blipFill rotWithShape="1">
          <a:blip r:embed="rId4">
            <a:alphaModFix/>
          </a:blip>
          <a:srcRect/>
          <a:stretch/>
        </p:blipFill>
        <p:spPr>
          <a:xfrm>
            <a:off x="5873903" y="1206225"/>
            <a:ext cx="1234097" cy="1623224"/>
          </a:xfrm>
          <a:prstGeom prst="rect">
            <a:avLst/>
          </a:prstGeom>
          <a:noFill/>
          <a:ln>
            <a:noFill/>
          </a:ln>
        </p:spPr>
      </p:pic>
      <p:pic>
        <p:nvPicPr>
          <p:cNvPr id="85" name="Google Shape;85;p15"/>
          <p:cNvPicPr preferRelativeResize="0"/>
          <p:nvPr/>
        </p:nvPicPr>
        <p:blipFill rotWithShape="1">
          <a:blip r:embed="rId5">
            <a:alphaModFix/>
          </a:blip>
          <a:srcRect/>
          <a:stretch/>
        </p:blipFill>
        <p:spPr>
          <a:xfrm>
            <a:off x="3517402" y="1206226"/>
            <a:ext cx="1234097" cy="1623224"/>
          </a:xfrm>
          <a:prstGeom prst="rect">
            <a:avLst/>
          </a:prstGeom>
          <a:noFill/>
          <a:ln>
            <a:noFill/>
          </a:ln>
        </p:spPr>
      </p:pic>
      <p:sp>
        <p:nvSpPr>
          <p:cNvPr id="86" name="Google Shape;86;p15"/>
          <p:cNvSpPr txBox="1"/>
          <p:nvPr/>
        </p:nvSpPr>
        <p:spPr>
          <a:xfrm>
            <a:off x="490250" y="373950"/>
            <a:ext cx="5878800" cy="720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b="1">
                <a:solidFill>
                  <a:srgbClr val="000000"/>
                </a:solidFill>
                <a:latin typeface="Open Sans"/>
                <a:ea typeface="Open Sans"/>
                <a:cs typeface="Open Sans"/>
                <a:sym typeface="Open Sans"/>
              </a:rPr>
              <a:t>Vaccine Engineering: Areas of Focus</a:t>
            </a:r>
            <a:endParaRPr sz="2400" b="1">
              <a:solidFill>
                <a:srgbClr val="000000"/>
              </a:solidFill>
              <a:latin typeface="Open Sans"/>
              <a:ea typeface="Open Sans"/>
              <a:cs typeface="Open Sans"/>
              <a:sym typeface="Open Sans"/>
            </a:endParaRPr>
          </a:p>
        </p:txBody>
      </p:sp>
      <p:sp>
        <p:nvSpPr>
          <p:cNvPr id="87" name="Google Shape;87;p15"/>
          <p:cNvSpPr txBox="1"/>
          <p:nvPr/>
        </p:nvSpPr>
        <p:spPr>
          <a:xfrm>
            <a:off x="2956200" y="3012050"/>
            <a:ext cx="2356500" cy="1565400"/>
          </a:xfrm>
          <a:prstGeom prst="rect">
            <a:avLst/>
          </a:prstGeom>
          <a:noFill/>
          <a:ln>
            <a:noFill/>
          </a:ln>
        </p:spPr>
        <p:txBody>
          <a:bodyPr spcFirstLastPara="1" wrap="square" lIns="91425" tIns="91425" rIns="91425" bIns="91425" anchor="t" anchorCtr="0">
            <a:noAutofit/>
          </a:bodyPr>
          <a:lstStyle/>
          <a:p>
            <a:pPr marL="457200" marR="0" lvl="0" indent="-196850" algn="l" rtl="0">
              <a:lnSpc>
                <a:spcPct val="100000"/>
              </a:lnSpc>
              <a:spcBef>
                <a:spcPts val="0"/>
              </a:spcBef>
              <a:spcAft>
                <a:spcPts val="0"/>
              </a:spcAft>
              <a:buClr>
                <a:srgbClr val="434343"/>
              </a:buClr>
              <a:buSzPts val="1300"/>
              <a:buFont typeface="Lato"/>
              <a:buChar char="●"/>
            </a:pPr>
            <a:r>
              <a:rPr lang="en" sz="1300" b="0" i="0" u="none" strike="noStrike" cap="none">
                <a:solidFill>
                  <a:srgbClr val="434343"/>
                </a:solidFill>
                <a:latin typeface="Lato"/>
                <a:ea typeface="Lato"/>
                <a:cs typeface="Lato"/>
                <a:sym typeface="Lato"/>
              </a:rPr>
              <a:t>Stabilize vaccines</a:t>
            </a:r>
            <a:endParaRPr sz="1300" b="0" i="0" u="none" strike="noStrike" cap="none">
              <a:solidFill>
                <a:srgbClr val="434343"/>
              </a:solidFill>
              <a:latin typeface="Lato"/>
              <a:ea typeface="Lato"/>
              <a:cs typeface="Lato"/>
              <a:sym typeface="Lato"/>
            </a:endParaRPr>
          </a:p>
          <a:p>
            <a:pPr marL="457200" marR="0" lvl="0" indent="-196850" algn="l" rtl="0">
              <a:lnSpc>
                <a:spcPct val="100000"/>
              </a:lnSpc>
              <a:spcBef>
                <a:spcPts val="1000"/>
              </a:spcBef>
              <a:spcAft>
                <a:spcPts val="0"/>
              </a:spcAft>
              <a:buClr>
                <a:srgbClr val="434343"/>
              </a:buClr>
              <a:buSzPts val="1300"/>
              <a:buFont typeface="Lato"/>
              <a:buChar char="●"/>
            </a:pPr>
            <a:r>
              <a:rPr lang="en" sz="1300" b="0" i="0" u="none" strike="noStrike" cap="none">
                <a:solidFill>
                  <a:srgbClr val="434343"/>
                </a:solidFill>
                <a:latin typeface="Lato"/>
                <a:ea typeface="Lato"/>
                <a:cs typeface="Lato"/>
                <a:sym typeface="Lato"/>
              </a:rPr>
              <a:t>Can double as an adjuvant</a:t>
            </a:r>
            <a:endParaRPr sz="1300" b="0" i="0" u="none" strike="noStrike" cap="none">
              <a:solidFill>
                <a:srgbClr val="434343"/>
              </a:solidFill>
              <a:latin typeface="Lato"/>
              <a:ea typeface="Lato"/>
              <a:cs typeface="Lato"/>
              <a:sym typeface="Lato"/>
            </a:endParaRPr>
          </a:p>
          <a:p>
            <a:pPr marL="457200" marR="0" lvl="0" indent="-196850" algn="l" rtl="0">
              <a:lnSpc>
                <a:spcPct val="100000"/>
              </a:lnSpc>
              <a:spcBef>
                <a:spcPts val="1000"/>
              </a:spcBef>
              <a:spcAft>
                <a:spcPts val="1000"/>
              </a:spcAft>
              <a:buClr>
                <a:srgbClr val="434343"/>
              </a:buClr>
              <a:buSzPts val="1300"/>
              <a:buFont typeface="Lato"/>
              <a:buChar char="●"/>
            </a:pPr>
            <a:r>
              <a:rPr lang="en" sz="1300" b="0" i="0" u="none" strike="noStrike" cap="none">
                <a:solidFill>
                  <a:srgbClr val="434343"/>
                </a:solidFill>
                <a:latin typeface="Lato"/>
                <a:ea typeface="Lato"/>
                <a:cs typeface="Lato"/>
                <a:sym typeface="Lato"/>
              </a:rPr>
              <a:t>Regulate the route of entry into antigen presenting cells</a:t>
            </a:r>
            <a:endParaRPr sz="1300" b="0" i="0" u="none" strike="noStrike" cap="none">
              <a:solidFill>
                <a:srgbClr val="434343"/>
              </a:solidFill>
              <a:latin typeface="Lato"/>
              <a:ea typeface="Lato"/>
              <a:cs typeface="Lato"/>
              <a:sym typeface="Lato"/>
            </a:endParaRPr>
          </a:p>
        </p:txBody>
      </p:sp>
      <p:sp>
        <p:nvSpPr>
          <p:cNvPr id="88" name="Google Shape;88;p15"/>
          <p:cNvSpPr txBox="1"/>
          <p:nvPr/>
        </p:nvSpPr>
        <p:spPr>
          <a:xfrm>
            <a:off x="5312700" y="3035150"/>
            <a:ext cx="2356500" cy="1565400"/>
          </a:xfrm>
          <a:prstGeom prst="rect">
            <a:avLst/>
          </a:prstGeom>
          <a:noFill/>
          <a:ln>
            <a:noFill/>
          </a:ln>
        </p:spPr>
        <p:txBody>
          <a:bodyPr spcFirstLastPara="1" wrap="square" lIns="91425" tIns="91425" rIns="91425" bIns="91425" anchor="t" anchorCtr="0">
            <a:noAutofit/>
          </a:bodyPr>
          <a:lstStyle/>
          <a:p>
            <a:pPr marL="457200" marR="0" lvl="0" indent="-196850" algn="l" rtl="0">
              <a:lnSpc>
                <a:spcPct val="100000"/>
              </a:lnSpc>
              <a:spcBef>
                <a:spcPts val="0"/>
              </a:spcBef>
              <a:spcAft>
                <a:spcPts val="0"/>
              </a:spcAft>
              <a:buClr>
                <a:srgbClr val="434343"/>
              </a:buClr>
              <a:buSzPts val="1300"/>
              <a:buFont typeface="Lato"/>
              <a:buChar char="●"/>
            </a:pPr>
            <a:r>
              <a:rPr lang="en" sz="1300" b="0" i="0" u="none" strike="noStrike" cap="none">
                <a:solidFill>
                  <a:srgbClr val="434343"/>
                </a:solidFill>
                <a:latin typeface="Lato"/>
                <a:ea typeface="Lato"/>
                <a:cs typeface="Lato"/>
                <a:sym typeface="Lato"/>
              </a:rPr>
              <a:t>Enhance and stabilize vaccine-induced responses </a:t>
            </a:r>
            <a:endParaRPr sz="1300" b="0" i="0" u="none" strike="noStrike" cap="none">
              <a:solidFill>
                <a:srgbClr val="434343"/>
              </a:solidFill>
              <a:latin typeface="Lato"/>
              <a:ea typeface="Lato"/>
              <a:cs typeface="Lato"/>
              <a:sym typeface="Lato"/>
            </a:endParaRPr>
          </a:p>
          <a:p>
            <a:pPr marL="457200" marR="0" lvl="0" indent="-196850" algn="l" rtl="0">
              <a:lnSpc>
                <a:spcPct val="100000"/>
              </a:lnSpc>
              <a:spcBef>
                <a:spcPts val="1000"/>
              </a:spcBef>
              <a:spcAft>
                <a:spcPts val="0"/>
              </a:spcAft>
              <a:buClr>
                <a:srgbClr val="434343"/>
              </a:buClr>
              <a:buSzPts val="1300"/>
              <a:buFont typeface="Lato"/>
              <a:buChar char="●"/>
            </a:pPr>
            <a:r>
              <a:rPr lang="en" sz="1300" b="0" i="0" u="none" strike="noStrike" cap="none">
                <a:solidFill>
                  <a:srgbClr val="434343"/>
                </a:solidFill>
                <a:latin typeface="Lato"/>
                <a:ea typeface="Lato"/>
                <a:cs typeface="Lato"/>
                <a:sym typeface="Lato"/>
              </a:rPr>
              <a:t>Selectively add well-defined molecules, formulations or both</a:t>
            </a:r>
            <a:endParaRPr sz="1300" b="0" i="0" u="none" strike="noStrike" cap="none">
              <a:solidFill>
                <a:srgbClr val="434343"/>
              </a:solidFill>
              <a:latin typeface="Lato"/>
              <a:ea typeface="Lato"/>
              <a:cs typeface="Lato"/>
              <a:sym typeface="Lato"/>
            </a:endParaRPr>
          </a:p>
        </p:txBody>
      </p:sp>
      <p:sp>
        <p:nvSpPr>
          <p:cNvPr id="89" name="Google Shape;89;p15"/>
          <p:cNvSpPr txBox="1"/>
          <p:nvPr/>
        </p:nvSpPr>
        <p:spPr>
          <a:xfrm>
            <a:off x="502850" y="3035150"/>
            <a:ext cx="2356500" cy="1519200"/>
          </a:xfrm>
          <a:prstGeom prst="rect">
            <a:avLst/>
          </a:prstGeom>
          <a:noFill/>
          <a:ln>
            <a:noFill/>
          </a:ln>
        </p:spPr>
        <p:txBody>
          <a:bodyPr spcFirstLastPara="1" wrap="square" lIns="91425" tIns="91425" rIns="91425" bIns="91425" anchor="t" anchorCtr="0">
            <a:noAutofit/>
          </a:bodyPr>
          <a:lstStyle/>
          <a:p>
            <a:pPr marL="457200" marR="0" lvl="0" indent="-196850" algn="l" rtl="0">
              <a:lnSpc>
                <a:spcPct val="100000"/>
              </a:lnSpc>
              <a:spcBef>
                <a:spcPts val="0"/>
              </a:spcBef>
              <a:spcAft>
                <a:spcPts val="0"/>
              </a:spcAft>
              <a:buClr>
                <a:srgbClr val="434343"/>
              </a:buClr>
              <a:buSzPts val="1300"/>
              <a:buFont typeface="Lato"/>
              <a:buChar char="●"/>
            </a:pPr>
            <a:r>
              <a:rPr lang="en" sz="1300" b="0" i="0" u="none" strike="noStrike" cap="none">
                <a:solidFill>
                  <a:srgbClr val="434343"/>
                </a:solidFill>
                <a:latin typeface="Lato"/>
                <a:ea typeface="Lato"/>
                <a:cs typeface="Lato"/>
                <a:sym typeface="Lato"/>
              </a:rPr>
              <a:t>Largely done by computer scientists and bioinformaticians</a:t>
            </a:r>
            <a:endParaRPr sz="1300" b="0" i="0" u="none" strike="noStrike" cap="none">
              <a:solidFill>
                <a:srgbClr val="434343"/>
              </a:solidFill>
              <a:latin typeface="Lato"/>
              <a:ea typeface="Lato"/>
              <a:cs typeface="Lato"/>
              <a:sym typeface="Lato"/>
            </a:endParaRPr>
          </a:p>
          <a:p>
            <a:pPr marL="457200" marR="0" lvl="0" indent="-196850" algn="l" rtl="0">
              <a:lnSpc>
                <a:spcPct val="100000"/>
              </a:lnSpc>
              <a:spcBef>
                <a:spcPts val="1000"/>
              </a:spcBef>
              <a:spcAft>
                <a:spcPts val="1000"/>
              </a:spcAft>
              <a:buClr>
                <a:srgbClr val="434343"/>
              </a:buClr>
              <a:buSzPts val="1300"/>
              <a:buFont typeface="Lato"/>
              <a:buChar char="●"/>
            </a:pPr>
            <a:r>
              <a:rPr lang="en" sz="1300" b="0" i="0" u="none" strike="noStrike" cap="none">
                <a:solidFill>
                  <a:srgbClr val="434343"/>
                </a:solidFill>
                <a:latin typeface="Lato"/>
                <a:ea typeface="Lato"/>
                <a:cs typeface="Lato"/>
                <a:sym typeface="Lato"/>
              </a:rPr>
              <a:t>Need to curate and standardize existing and new data</a:t>
            </a:r>
            <a:endParaRPr sz="1300" b="0" i="0" u="none" strike="noStrike" cap="none">
              <a:solidFill>
                <a:srgbClr val="434343"/>
              </a:solidFill>
              <a:latin typeface="Lato"/>
              <a:ea typeface="Lato"/>
              <a:cs typeface="Lato"/>
              <a:sym typeface="Lat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6"/>
          <p:cNvSpPr txBox="1"/>
          <p:nvPr/>
        </p:nvSpPr>
        <p:spPr>
          <a:xfrm>
            <a:off x="561900" y="-164575"/>
            <a:ext cx="6891300" cy="14190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2400" b="1" dirty="0">
                <a:solidFill>
                  <a:srgbClr val="000000"/>
                </a:solidFill>
                <a:latin typeface="Open Sans"/>
                <a:ea typeface="Open Sans"/>
                <a:cs typeface="Open Sans"/>
                <a:sym typeface="Open Sans"/>
              </a:rPr>
              <a:t>The Vaccine Development Process</a:t>
            </a:r>
            <a:endParaRPr sz="2400" b="1" dirty="0">
              <a:solidFill>
                <a:srgbClr val="000000"/>
              </a:solidFill>
              <a:latin typeface="Open Sans"/>
              <a:ea typeface="Open Sans"/>
              <a:cs typeface="Open Sans"/>
              <a:sym typeface="Open Sans"/>
            </a:endParaRPr>
          </a:p>
          <a:p>
            <a:pPr marL="0" lvl="0" indent="0" algn="l" rtl="0">
              <a:spcBef>
                <a:spcPts val="0"/>
              </a:spcBef>
              <a:spcAft>
                <a:spcPts val="0"/>
              </a:spcAft>
              <a:buNone/>
            </a:pPr>
            <a:r>
              <a:rPr lang="en" sz="2400" b="1" dirty="0" smtClean="0">
                <a:solidFill>
                  <a:srgbClr val="000000"/>
                </a:solidFill>
                <a:latin typeface="Open Sans"/>
                <a:ea typeface="Open Sans"/>
                <a:cs typeface="Open Sans"/>
                <a:sym typeface="Open Sans"/>
              </a:rPr>
              <a:t>(Can take </a:t>
            </a:r>
            <a:r>
              <a:rPr lang="en" sz="2400" b="1" dirty="0">
                <a:solidFill>
                  <a:srgbClr val="000000"/>
                </a:solidFill>
                <a:latin typeface="Open Sans"/>
                <a:ea typeface="Open Sans"/>
                <a:cs typeface="Open Sans"/>
                <a:sym typeface="Open Sans"/>
              </a:rPr>
              <a:t>10-15 years) </a:t>
            </a:r>
            <a:endParaRPr sz="2400" b="1" dirty="0">
              <a:solidFill>
                <a:srgbClr val="000000"/>
              </a:solidFill>
              <a:latin typeface="Open Sans"/>
              <a:ea typeface="Open Sans"/>
              <a:cs typeface="Open Sans"/>
              <a:sym typeface="Open Sans"/>
            </a:endParaRPr>
          </a:p>
        </p:txBody>
      </p:sp>
      <p:sp>
        <p:nvSpPr>
          <p:cNvPr id="95" name="Google Shape;95;p16"/>
          <p:cNvSpPr txBox="1"/>
          <p:nvPr/>
        </p:nvSpPr>
        <p:spPr>
          <a:xfrm>
            <a:off x="561900" y="1332300"/>
            <a:ext cx="4830000" cy="2739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dirty="0">
                <a:solidFill>
                  <a:srgbClr val="000000"/>
                </a:solidFill>
                <a:latin typeface="Open Sans"/>
                <a:ea typeface="Open Sans"/>
                <a:cs typeface="Open Sans"/>
                <a:sym typeface="Open Sans"/>
              </a:rPr>
              <a:t>General vaccine development steps as given by the CDC:</a:t>
            </a:r>
            <a:endParaRPr sz="1800" dirty="0">
              <a:solidFill>
                <a:srgbClr val="000000"/>
              </a:solidFill>
              <a:latin typeface="Open Sans"/>
              <a:ea typeface="Open Sans"/>
              <a:cs typeface="Open Sans"/>
              <a:sym typeface="Open Sans"/>
            </a:endParaRPr>
          </a:p>
          <a:p>
            <a:pPr marL="914400" lvl="0" indent="-342900" algn="l" rtl="0">
              <a:lnSpc>
                <a:spcPct val="115000"/>
              </a:lnSpc>
              <a:spcBef>
                <a:spcPts val="1600"/>
              </a:spcBef>
              <a:spcAft>
                <a:spcPts val="0"/>
              </a:spcAft>
              <a:buClr>
                <a:srgbClr val="000000"/>
              </a:buClr>
              <a:buSzPts val="1800"/>
              <a:buFont typeface="Open Sans"/>
              <a:buAutoNum type="arabicPeriod"/>
            </a:pPr>
            <a:r>
              <a:rPr lang="en" sz="1800" dirty="0">
                <a:solidFill>
                  <a:srgbClr val="000000"/>
                </a:solidFill>
                <a:latin typeface="Open Sans"/>
                <a:ea typeface="Open Sans"/>
                <a:cs typeface="Open Sans"/>
                <a:sym typeface="Open Sans"/>
              </a:rPr>
              <a:t>Exploratory stage</a:t>
            </a:r>
            <a:endParaRPr sz="1800" dirty="0">
              <a:solidFill>
                <a:srgbClr val="000000"/>
              </a:solidFill>
              <a:latin typeface="Open Sans"/>
              <a:ea typeface="Open Sans"/>
              <a:cs typeface="Open Sans"/>
              <a:sym typeface="Open Sans"/>
            </a:endParaRPr>
          </a:p>
          <a:p>
            <a:pPr marL="914400" lvl="0" indent="-342900" algn="l" rtl="0">
              <a:lnSpc>
                <a:spcPct val="115000"/>
              </a:lnSpc>
              <a:spcBef>
                <a:spcPts val="0"/>
              </a:spcBef>
              <a:spcAft>
                <a:spcPts val="0"/>
              </a:spcAft>
              <a:buClr>
                <a:srgbClr val="000000"/>
              </a:buClr>
              <a:buSzPts val="1800"/>
              <a:buFont typeface="Open Sans"/>
              <a:buAutoNum type="arabicPeriod"/>
            </a:pPr>
            <a:r>
              <a:rPr lang="en" sz="1800" dirty="0">
                <a:solidFill>
                  <a:srgbClr val="000000"/>
                </a:solidFill>
                <a:latin typeface="Open Sans"/>
                <a:ea typeface="Open Sans"/>
                <a:cs typeface="Open Sans"/>
                <a:sym typeface="Open Sans"/>
              </a:rPr>
              <a:t>Pre-clinical stage</a:t>
            </a:r>
            <a:endParaRPr sz="1800" dirty="0">
              <a:solidFill>
                <a:srgbClr val="000000"/>
              </a:solidFill>
              <a:latin typeface="Open Sans"/>
              <a:ea typeface="Open Sans"/>
              <a:cs typeface="Open Sans"/>
              <a:sym typeface="Open Sans"/>
            </a:endParaRPr>
          </a:p>
          <a:p>
            <a:pPr marL="914400" lvl="0" indent="-342900" algn="l" rtl="0">
              <a:lnSpc>
                <a:spcPct val="115000"/>
              </a:lnSpc>
              <a:spcBef>
                <a:spcPts val="0"/>
              </a:spcBef>
              <a:spcAft>
                <a:spcPts val="0"/>
              </a:spcAft>
              <a:buClr>
                <a:srgbClr val="000000"/>
              </a:buClr>
              <a:buSzPts val="1800"/>
              <a:buFont typeface="Open Sans"/>
              <a:buAutoNum type="arabicPeriod"/>
            </a:pPr>
            <a:r>
              <a:rPr lang="en" sz="1800" dirty="0">
                <a:solidFill>
                  <a:srgbClr val="000000"/>
                </a:solidFill>
                <a:latin typeface="Open Sans"/>
                <a:ea typeface="Open Sans"/>
                <a:cs typeface="Open Sans"/>
                <a:sym typeface="Open Sans"/>
              </a:rPr>
              <a:t>Clinical development (3 Phase Process)</a:t>
            </a:r>
            <a:endParaRPr sz="1800" dirty="0">
              <a:solidFill>
                <a:srgbClr val="000000"/>
              </a:solidFill>
              <a:latin typeface="Open Sans"/>
              <a:ea typeface="Open Sans"/>
              <a:cs typeface="Open Sans"/>
              <a:sym typeface="Open Sans"/>
            </a:endParaRPr>
          </a:p>
          <a:p>
            <a:pPr marL="914400" lvl="0" indent="-342900" algn="l" rtl="0">
              <a:lnSpc>
                <a:spcPct val="115000"/>
              </a:lnSpc>
              <a:spcBef>
                <a:spcPts val="0"/>
              </a:spcBef>
              <a:spcAft>
                <a:spcPts val="0"/>
              </a:spcAft>
              <a:buClr>
                <a:srgbClr val="000000"/>
              </a:buClr>
              <a:buSzPts val="1800"/>
              <a:buFont typeface="Open Sans"/>
              <a:buAutoNum type="arabicPeriod"/>
            </a:pPr>
            <a:r>
              <a:rPr lang="en" sz="1800" dirty="0">
                <a:solidFill>
                  <a:srgbClr val="000000"/>
                </a:solidFill>
                <a:latin typeface="Open Sans"/>
                <a:ea typeface="Open Sans"/>
                <a:cs typeface="Open Sans"/>
                <a:sym typeface="Open Sans"/>
              </a:rPr>
              <a:t>Regulatory review and approval</a:t>
            </a:r>
            <a:endParaRPr sz="1800" dirty="0">
              <a:solidFill>
                <a:srgbClr val="000000"/>
              </a:solidFill>
              <a:latin typeface="Open Sans"/>
              <a:ea typeface="Open Sans"/>
              <a:cs typeface="Open Sans"/>
              <a:sym typeface="Open Sans"/>
            </a:endParaRPr>
          </a:p>
          <a:p>
            <a:pPr marL="914400" lvl="0" indent="-342900" algn="l" rtl="0">
              <a:lnSpc>
                <a:spcPct val="115000"/>
              </a:lnSpc>
              <a:spcBef>
                <a:spcPts val="0"/>
              </a:spcBef>
              <a:spcAft>
                <a:spcPts val="0"/>
              </a:spcAft>
              <a:buClr>
                <a:srgbClr val="000000"/>
              </a:buClr>
              <a:buSzPts val="1800"/>
              <a:buFont typeface="Open Sans"/>
              <a:buAutoNum type="arabicPeriod"/>
            </a:pPr>
            <a:r>
              <a:rPr lang="en" sz="1800" dirty="0">
                <a:solidFill>
                  <a:srgbClr val="000000"/>
                </a:solidFill>
                <a:latin typeface="Open Sans"/>
                <a:ea typeface="Open Sans"/>
                <a:cs typeface="Open Sans"/>
                <a:sym typeface="Open Sans"/>
              </a:rPr>
              <a:t>Manufacturing</a:t>
            </a:r>
            <a:endParaRPr sz="1800" dirty="0">
              <a:solidFill>
                <a:srgbClr val="000000"/>
              </a:solidFill>
              <a:latin typeface="Open Sans"/>
              <a:ea typeface="Open Sans"/>
              <a:cs typeface="Open Sans"/>
              <a:sym typeface="Open Sans"/>
            </a:endParaRPr>
          </a:p>
          <a:p>
            <a:pPr marL="914400" lvl="0" indent="-342900" algn="l" rtl="0">
              <a:lnSpc>
                <a:spcPct val="115000"/>
              </a:lnSpc>
              <a:spcBef>
                <a:spcPts val="0"/>
              </a:spcBef>
              <a:spcAft>
                <a:spcPts val="0"/>
              </a:spcAft>
              <a:buClr>
                <a:srgbClr val="000000"/>
              </a:buClr>
              <a:buSzPts val="1800"/>
              <a:buFont typeface="Open Sans"/>
              <a:buAutoNum type="arabicPeriod"/>
            </a:pPr>
            <a:r>
              <a:rPr lang="en" sz="1800" dirty="0">
                <a:solidFill>
                  <a:srgbClr val="000000"/>
                </a:solidFill>
                <a:latin typeface="Open Sans"/>
                <a:ea typeface="Open Sans"/>
                <a:cs typeface="Open Sans"/>
                <a:sym typeface="Open Sans"/>
              </a:rPr>
              <a:t>Quality control</a:t>
            </a:r>
            <a:endParaRPr sz="1800" dirty="0">
              <a:solidFill>
                <a:srgbClr val="000000"/>
              </a:solidFill>
              <a:latin typeface="Open Sans"/>
              <a:ea typeface="Open Sans"/>
              <a:cs typeface="Open Sans"/>
              <a:sym typeface="Open Sans"/>
            </a:endParaRPr>
          </a:p>
          <a:p>
            <a:pPr marL="0" lvl="0" indent="0" algn="l" rtl="0">
              <a:lnSpc>
                <a:spcPct val="115000"/>
              </a:lnSpc>
              <a:spcBef>
                <a:spcPts val="1600"/>
              </a:spcBef>
              <a:spcAft>
                <a:spcPts val="1600"/>
              </a:spcAft>
              <a:buNone/>
            </a:pPr>
            <a:endParaRPr sz="1800" dirty="0">
              <a:solidFill>
                <a:srgbClr val="000000"/>
              </a:solidFill>
              <a:latin typeface="Open Sans"/>
              <a:ea typeface="Open Sans"/>
              <a:cs typeface="Open Sans"/>
              <a:sym typeface="Open Sans"/>
            </a:endParaRPr>
          </a:p>
        </p:txBody>
      </p:sp>
      <p:pic>
        <p:nvPicPr>
          <p:cNvPr id="96" name="Google Shape;96;p16"/>
          <p:cNvPicPr preferRelativeResize="0"/>
          <p:nvPr/>
        </p:nvPicPr>
        <p:blipFill>
          <a:blip r:embed="rId3">
            <a:alphaModFix/>
          </a:blip>
          <a:stretch>
            <a:fillRect/>
          </a:stretch>
        </p:blipFill>
        <p:spPr>
          <a:xfrm>
            <a:off x="5182275" y="1071138"/>
            <a:ext cx="3447301" cy="300121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grpSp>
        <p:nvGrpSpPr>
          <p:cNvPr id="101" name="Google Shape;101;p17"/>
          <p:cNvGrpSpPr/>
          <p:nvPr/>
        </p:nvGrpSpPr>
        <p:grpSpPr>
          <a:xfrm>
            <a:off x="889161" y="2120118"/>
            <a:ext cx="3117622" cy="1367333"/>
            <a:chOff x="488876" y="3079467"/>
            <a:chExt cx="3450224" cy="1367333"/>
          </a:xfrm>
        </p:grpSpPr>
        <p:sp>
          <p:nvSpPr>
            <p:cNvPr id="102" name="Google Shape;102;p17"/>
            <p:cNvSpPr/>
            <p:nvPr/>
          </p:nvSpPr>
          <p:spPr>
            <a:xfrm>
              <a:off x="2191011" y="3079475"/>
              <a:ext cx="1294800" cy="133500"/>
            </a:xfrm>
            <a:prstGeom prst="rect">
              <a:avLst/>
            </a:prstGeom>
            <a:solidFill>
              <a:srgbClr val="155B5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17"/>
            <p:cNvSpPr txBox="1"/>
            <p:nvPr/>
          </p:nvSpPr>
          <p:spPr>
            <a:xfrm>
              <a:off x="488876" y="3503000"/>
              <a:ext cx="996900" cy="3714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Clr>
                  <a:srgbClr val="000000"/>
                </a:buClr>
                <a:buSzPts val="1200"/>
                <a:buFont typeface="Arial"/>
                <a:buNone/>
              </a:pPr>
              <a:endParaRPr sz="1200" b="1" i="0" u="none" strike="noStrike" cap="none">
                <a:solidFill>
                  <a:srgbClr val="000000"/>
                </a:solidFill>
                <a:latin typeface="Roboto"/>
                <a:ea typeface="Roboto"/>
                <a:cs typeface="Roboto"/>
                <a:sym typeface="Roboto"/>
              </a:endParaRPr>
            </a:p>
          </p:txBody>
        </p:sp>
        <p:sp>
          <p:nvSpPr>
            <p:cNvPr id="104" name="Google Shape;104;p17"/>
            <p:cNvSpPr txBox="1"/>
            <p:nvPr/>
          </p:nvSpPr>
          <p:spPr>
            <a:xfrm>
              <a:off x="2073400" y="3503000"/>
              <a:ext cx="1865700" cy="943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rgbClr val="000000"/>
                  </a:solidFill>
                  <a:latin typeface="Roboto"/>
                  <a:ea typeface="Roboto"/>
                  <a:cs typeface="Roboto"/>
                  <a:sym typeface="Roboto"/>
                </a:rPr>
                <a:t>Step 2: Pre-licensure Vaccine Clinical Trials</a:t>
              </a:r>
              <a:endParaRPr sz="900" b="1"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1600"/>
                </a:spcAft>
                <a:buClr>
                  <a:srgbClr val="000000"/>
                </a:buClr>
                <a:buSzPts val="900"/>
                <a:buFont typeface="Arial"/>
                <a:buNone/>
              </a:pPr>
              <a:r>
                <a:rPr lang="en" sz="900" b="0" i="0" u="none" strike="noStrike" cap="none">
                  <a:solidFill>
                    <a:srgbClr val="000000"/>
                  </a:solidFill>
                  <a:latin typeface="Roboto"/>
                  <a:ea typeface="Roboto"/>
                  <a:cs typeface="Roboto"/>
                  <a:sym typeface="Roboto"/>
                </a:rPr>
                <a:t>Includes 3 stages to determine the safety and efficacy of the vaccine, must provide benefits that outweigh the costs</a:t>
              </a:r>
              <a:endParaRPr sz="900" b="1" i="0" u="none" strike="noStrike" cap="none">
                <a:solidFill>
                  <a:srgbClr val="000000"/>
                </a:solidFill>
                <a:latin typeface="Roboto"/>
                <a:ea typeface="Roboto"/>
                <a:cs typeface="Roboto"/>
                <a:sym typeface="Roboto"/>
              </a:endParaRPr>
            </a:p>
          </p:txBody>
        </p:sp>
        <p:grpSp>
          <p:nvGrpSpPr>
            <p:cNvPr id="105" name="Google Shape;105;p17"/>
            <p:cNvGrpSpPr/>
            <p:nvPr/>
          </p:nvGrpSpPr>
          <p:grpSpPr>
            <a:xfrm rot="10800000">
              <a:off x="2149293" y="3079467"/>
              <a:ext cx="92400" cy="411825"/>
              <a:chOff x="2072481" y="2563700"/>
              <a:chExt cx="92400" cy="411825"/>
            </a:xfrm>
          </p:grpSpPr>
          <p:cxnSp>
            <p:nvCxnSpPr>
              <p:cNvPr id="106" name="Google Shape;106;p17"/>
              <p:cNvCxnSpPr/>
              <p:nvPr/>
            </p:nvCxnSpPr>
            <p:spPr>
              <a:xfrm>
                <a:off x="2118681" y="2616125"/>
                <a:ext cx="0" cy="359400"/>
              </a:xfrm>
              <a:prstGeom prst="straightConnector1">
                <a:avLst/>
              </a:prstGeom>
              <a:noFill/>
              <a:ln w="9525" cap="flat" cmpd="sng">
                <a:solidFill>
                  <a:srgbClr val="000000"/>
                </a:solidFill>
                <a:prstDash val="solid"/>
                <a:round/>
                <a:headEnd type="none" w="sm" len="sm"/>
                <a:tailEnd type="none" w="sm" len="sm"/>
              </a:ln>
            </p:spPr>
          </p:cxnSp>
          <p:sp>
            <p:nvSpPr>
              <p:cNvPr id="107" name="Google Shape;107;p17"/>
              <p:cNvSpPr/>
              <p:nvPr/>
            </p:nvSpPr>
            <p:spPr>
              <a:xfrm>
                <a:off x="2072481" y="2563700"/>
                <a:ext cx="92400" cy="924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108" name="Google Shape;108;p17"/>
          <p:cNvGrpSpPr/>
          <p:nvPr/>
        </p:nvGrpSpPr>
        <p:grpSpPr>
          <a:xfrm>
            <a:off x="3252931" y="379900"/>
            <a:ext cx="2326854" cy="2248675"/>
            <a:chOff x="3154225" y="1339325"/>
            <a:chExt cx="2374825" cy="2248675"/>
          </a:xfrm>
        </p:grpSpPr>
        <p:sp>
          <p:nvSpPr>
            <p:cNvPr id="109" name="Google Shape;109;p17"/>
            <p:cNvSpPr/>
            <p:nvPr/>
          </p:nvSpPr>
          <p:spPr>
            <a:xfrm>
              <a:off x="3485717" y="3079475"/>
              <a:ext cx="1294800" cy="133500"/>
            </a:xfrm>
            <a:prstGeom prst="rect">
              <a:avLst/>
            </a:prstGeom>
            <a:solidFill>
              <a:srgbClr val="249C9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 name="Google Shape;110;p17"/>
            <p:cNvSpPr txBox="1"/>
            <p:nvPr/>
          </p:nvSpPr>
          <p:spPr>
            <a:xfrm>
              <a:off x="3154225" y="3216600"/>
              <a:ext cx="942600" cy="3714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Clr>
                  <a:srgbClr val="000000"/>
                </a:buClr>
                <a:buSzPts val="1100"/>
                <a:buFont typeface="Arial"/>
                <a:buNone/>
              </a:pPr>
              <a:r>
                <a:rPr lang="en" sz="1100" b="1" i="0" u="none" strike="noStrike" cap="none">
                  <a:solidFill>
                    <a:srgbClr val="000000"/>
                  </a:solidFill>
                  <a:latin typeface="Roboto"/>
                  <a:ea typeface="Roboto"/>
                  <a:cs typeface="Roboto"/>
                  <a:sym typeface="Roboto"/>
                </a:rPr>
                <a:t>6-12 Years</a:t>
              </a:r>
              <a:endParaRPr sz="1100" b="1" i="0" u="none" strike="noStrike" cap="none">
                <a:solidFill>
                  <a:srgbClr val="000000"/>
                </a:solidFill>
                <a:latin typeface="Roboto"/>
                <a:ea typeface="Roboto"/>
                <a:cs typeface="Roboto"/>
                <a:sym typeface="Roboto"/>
              </a:endParaRPr>
            </a:p>
          </p:txBody>
        </p:sp>
        <p:sp>
          <p:nvSpPr>
            <p:cNvPr id="111" name="Google Shape;111;p17"/>
            <p:cNvSpPr txBox="1"/>
            <p:nvPr/>
          </p:nvSpPr>
          <p:spPr>
            <a:xfrm>
              <a:off x="3386750" y="1339325"/>
              <a:ext cx="2142300" cy="1052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rgbClr val="000000"/>
                  </a:solidFill>
                  <a:latin typeface="Roboto"/>
                  <a:ea typeface="Roboto"/>
                  <a:cs typeface="Roboto"/>
                  <a:sym typeface="Roboto"/>
                </a:rPr>
                <a:t>Step 3: A Biologics License Application (BLA)</a:t>
              </a:r>
              <a:endParaRPr sz="900" b="1"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Roboto"/>
                  <a:ea typeface="Roboto"/>
                  <a:cs typeface="Roboto"/>
                  <a:sym typeface="Roboto"/>
                </a:rPr>
                <a:t>Must provide the multidisciplinary FDA reviewer team with the efficacy and safety information necessary to make a risk/benefit assessment and to recommend or oppose the approval of a vaccine</a:t>
              </a:r>
              <a:endParaRPr sz="900" b="0"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Roboto"/>
                <a:ea typeface="Roboto"/>
                <a:cs typeface="Roboto"/>
                <a:sym typeface="Roboto"/>
              </a:endParaRPr>
            </a:p>
          </p:txBody>
        </p:sp>
        <p:grpSp>
          <p:nvGrpSpPr>
            <p:cNvPr id="112" name="Google Shape;112;p17"/>
            <p:cNvGrpSpPr/>
            <p:nvPr/>
          </p:nvGrpSpPr>
          <p:grpSpPr>
            <a:xfrm>
              <a:off x="3435870" y="2800065"/>
              <a:ext cx="92400" cy="411825"/>
              <a:chOff x="845575" y="2563700"/>
              <a:chExt cx="92400" cy="411825"/>
            </a:xfrm>
          </p:grpSpPr>
          <p:sp>
            <p:nvSpPr>
              <p:cNvPr id="113" name="Google Shape;113;p17"/>
              <p:cNvSpPr/>
              <p:nvPr/>
            </p:nvSpPr>
            <p:spPr>
              <a:xfrm>
                <a:off x="845575" y="2563700"/>
                <a:ext cx="92400" cy="924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14" name="Google Shape;114;p17"/>
              <p:cNvCxnSpPr/>
              <p:nvPr/>
            </p:nvCxnSpPr>
            <p:spPr>
              <a:xfrm>
                <a:off x="891775" y="2616125"/>
                <a:ext cx="0" cy="359400"/>
              </a:xfrm>
              <a:prstGeom prst="straightConnector1">
                <a:avLst/>
              </a:prstGeom>
              <a:noFill/>
              <a:ln w="9525" cap="flat" cmpd="sng">
                <a:solidFill>
                  <a:srgbClr val="000000"/>
                </a:solidFill>
                <a:prstDash val="solid"/>
                <a:round/>
                <a:headEnd type="none" w="sm" len="sm"/>
                <a:tailEnd type="none" w="sm" len="sm"/>
              </a:ln>
            </p:spPr>
          </p:cxnSp>
        </p:grpSp>
      </p:grpSp>
      <p:grpSp>
        <p:nvGrpSpPr>
          <p:cNvPr id="115" name="Google Shape;115;p17"/>
          <p:cNvGrpSpPr/>
          <p:nvPr/>
        </p:nvGrpSpPr>
        <p:grpSpPr>
          <a:xfrm>
            <a:off x="4501887" y="1743200"/>
            <a:ext cx="1945560" cy="1744204"/>
            <a:chOff x="4413187" y="2702596"/>
            <a:chExt cx="2167513" cy="1744204"/>
          </a:xfrm>
        </p:grpSpPr>
        <p:sp>
          <p:nvSpPr>
            <p:cNvPr id="116" name="Google Shape;116;p17"/>
            <p:cNvSpPr/>
            <p:nvPr/>
          </p:nvSpPr>
          <p:spPr>
            <a:xfrm>
              <a:off x="4780421" y="3079475"/>
              <a:ext cx="1294800" cy="133500"/>
            </a:xfrm>
            <a:prstGeom prst="rect">
              <a:avLst/>
            </a:prstGeom>
            <a:solidFill>
              <a:srgbClr val="155B5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7" name="Google Shape;117;p17"/>
            <p:cNvGrpSpPr/>
            <p:nvPr/>
          </p:nvGrpSpPr>
          <p:grpSpPr>
            <a:xfrm rot="10800000">
              <a:off x="4737413" y="3079467"/>
              <a:ext cx="92400" cy="411825"/>
              <a:chOff x="2070100" y="2563700"/>
              <a:chExt cx="92400" cy="411825"/>
            </a:xfrm>
          </p:grpSpPr>
          <p:cxnSp>
            <p:nvCxnSpPr>
              <p:cNvPr id="118" name="Google Shape;118;p17"/>
              <p:cNvCxnSpPr/>
              <p:nvPr/>
            </p:nvCxnSpPr>
            <p:spPr>
              <a:xfrm>
                <a:off x="2116300" y="2616125"/>
                <a:ext cx="0" cy="359400"/>
              </a:xfrm>
              <a:prstGeom prst="straightConnector1">
                <a:avLst/>
              </a:prstGeom>
              <a:noFill/>
              <a:ln w="9525" cap="flat" cmpd="sng">
                <a:solidFill>
                  <a:srgbClr val="000000"/>
                </a:solidFill>
                <a:prstDash val="solid"/>
                <a:round/>
                <a:headEnd type="none" w="sm" len="sm"/>
                <a:tailEnd type="none" w="sm" len="sm"/>
              </a:ln>
            </p:spPr>
          </p:cxnSp>
          <p:sp>
            <p:nvSpPr>
              <p:cNvPr id="119" name="Google Shape;119;p17"/>
              <p:cNvSpPr/>
              <p:nvPr/>
            </p:nvSpPr>
            <p:spPr>
              <a:xfrm>
                <a:off x="2070100" y="2563700"/>
                <a:ext cx="92400" cy="924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20" name="Google Shape;120;p17"/>
            <p:cNvSpPr txBox="1"/>
            <p:nvPr/>
          </p:nvSpPr>
          <p:spPr>
            <a:xfrm>
              <a:off x="4413187" y="2702596"/>
              <a:ext cx="745800" cy="3714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Clr>
                  <a:srgbClr val="000000"/>
                </a:buClr>
                <a:buSzPts val="1200"/>
                <a:buFont typeface="Arial"/>
                <a:buNone/>
              </a:pPr>
              <a:endParaRPr sz="1200" b="1" i="0" u="none" strike="noStrike" cap="none">
                <a:solidFill>
                  <a:srgbClr val="000000"/>
                </a:solidFill>
                <a:latin typeface="Roboto"/>
                <a:ea typeface="Roboto"/>
                <a:cs typeface="Roboto"/>
                <a:sym typeface="Roboto"/>
              </a:endParaRPr>
            </a:p>
          </p:txBody>
        </p:sp>
        <p:sp>
          <p:nvSpPr>
            <p:cNvPr id="121" name="Google Shape;121;p17"/>
            <p:cNvSpPr txBox="1"/>
            <p:nvPr/>
          </p:nvSpPr>
          <p:spPr>
            <a:xfrm>
              <a:off x="4665200" y="3503000"/>
              <a:ext cx="1915500" cy="943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rgbClr val="000000"/>
                  </a:solidFill>
                  <a:latin typeface="Roboto"/>
                  <a:ea typeface="Roboto"/>
                  <a:cs typeface="Roboto"/>
                  <a:sym typeface="Roboto"/>
                </a:rPr>
                <a:t>Step 4: Inspection of the Manufacturing Facility</a:t>
              </a:r>
              <a:endParaRPr sz="900" b="1"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Roboto"/>
                  <a:ea typeface="Roboto"/>
                  <a:cs typeface="Roboto"/>
                  <a:sym typeface="Roboto"/>
                </a:rPr>
                <a:t>During this stage, the proposed manufacturing facility undergoes a pre-approval inspection during which production of the vaccine as it is in progress is examined in detail.</a:t>
              </a:r>
              <a:endParaRPr sz="900" b="0" i="0" u="none" strike="noStrike" cap="none">
                <a:solidFill>
                  <a:srgbClr val="000000"/>
                </a:solidFill>
                <a:latin typeface="Roboto"/>
                <a:ea typeface="Roboto"/>
                <a:cs typeface="Roboto"/>
                <a:sym typeface="Roboto"/>
              </a:endParaRPr>
            </a:p>
          </p:txBody>
        </p:sp>
      </p:grpSp>
      <p:grpSp>
        <p:nvGrpSpPr>
          <p:cNvPr id="122" name="Google Shape;122;p17"/>
          <p:cNvGrpSpPr/>
          <p:nvPr/>
        </p:nvGrpSpPr>
        <p:grpSpPr>
          <a:xfrm>
            <a:off x="5579772" y="379899"/>
            <a:ext cx="2646864" cy="2248675"/>
            <a:chOff x="5707757" y="1339325"/>
            <a:chExt cx="2387143" cy="2248675"/>
          </a:xfrm>
        </p:grpSpPr>
        <p:sp>
          <p:nvSpPr>
            <p:cNvPr id="123" name="Google Shape;123;p17"/>
            <p:cNvSpPr/>
            <p:nvPr/>
          </p:nvSpPr>
          <p:spPr>
            <a:xfrm>
              <a:off x="6075125" y="3079475"/>
              <a:ext cx="1294800" cy="133500"/>
            </a:xfrm>
            <a:prstGeom prst="rect">
              <a:avLst/>
            </a:prstGeom>
            <a:solidFill>
              <a:srgbClr val="249C9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24" name="Google Shape;124;p17"/>
            <p:cNvGrpSpPr/>
            <p:nvPr/>
          </p:nvGrpSpPr>
          <p:grpSpPr>
            <a:xfrm>
              <a:off x="6031394" y="2800065"/>
              <a:ext cx="92400" cy="411825"/>
              <a:chOff x="845575" y="2563700"/>
              <a:chExt cx="92400" cy="411825"/>
            </a:xfrm>
          </p:grpSpPr>
          <p:cxnSp>
            <p:nvCxnSpPr>
              <p:cNvPr id="125" name="Google Shape;125;p17"/>
              <p:cNvCxnSpPr/>
              <p:nvPr/>
            </p:nvCxnSpPr>
            <p:spPr>
              <a:xfrm>
                <a:off x="891775" y="2616125"/>
                <a:ext cx="0" cy="359400"/>
              </a:xfrm>
              <a:prstGeom prst="straightConnector1">
                <a:avLst/>
              </a:prstGeom>
              <a:noFill/>
              <a:ln w="9525" cap="flat" cmpd="sng">
                <a:solidFill>
                  <a:srgbClr val="000000"/>
                </a:solidFill>
                <a:prstDash val="solid"/>
                <a:round/>
                <a:headEnd type="none" w="sm" len="sm"/>
                <a:tailEnd type="none" w="sm" len="sm"/>
              </a:ln>
            </p:spPr>
          </p:cxnSp>
          <p:sp>
            <p:nvSpPr>
              <p:cNvPr id="126" name="Google Shape;126;p17"/>
              <p:cNvSpPr/>
              <p:nvPr/>
            </p:nvSpPr>
            <p:spPr>
              <a:xfrm>
                <a:off x="845575" y="2563700"/>
                <a:ext cx="92400" cy="924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27" name="Google Shape;127;p17"/>
            <p:cNvSpPr txBox="1"/>
            <p:nvPr/>
          </p:nvSpPr>
          <p:spPr>
            <a:xfrm>
              <a:off x="5707757" y="3216600"/>
              <a:ext cx="745800" cy="3714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Clr>
                  <a:srgbClr val="000000"/>
                </a:buClr>
                <a:buSzPts val="1200"/>
                <a:buFont typeface="Arial"/>
                <a:buNone/>
              </a:pPr>
              <a:endParaRPr sz="1200" b="1" i="0" u="none" strike="noStrike" cap="none">
                <a:solidFill>
                  <a:srgbClr val="000000"/>
                </a:solidFill>
                <a:latin typeface="Roboto"/>
                <a:ea typeface="Roboto"/>
                <a:cs typeface="Roboto"/>
                <a:sym typeface="Roboto"/>
              </a:endParaRPr>
            </a:p>
          </p:txBody>
        </p:sp>
        <p:sp>
          <p:nvSpPr>
            <p:cNvPr id="128" name="Google Shape;128;p17"/>
            <p:cNvSpPr txBox="1"/>
            <p:nvPr/>
          </p:nvSpPr>
          <p:spPr>
            <a:xfrm>
              <a:off x="5952600" y="1339325"/>
              <a:ext cx="2142300" cy="1052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rgbClr val="000000"/>
                  </a:solidFill>
                  <a:latin typeface="Roboto"/>
                  <a:ea typeface="Roboto"/>
                  <a:cs typeface="Roboto"/>
                  <a:sym typeface="Roboto"/>
                </a:rPr>
                <a:t>Step 5: Presentation of Findings to FDA’s Vaccines and Related Biological Products Advisory Committee External (VRBPAC)</a:t>
              </a:r>
              <a:endParaRPr sz="900" b="1"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Roboto"/>
                  <a:ea typeface="Roboto"/>
                  <a:cs typeface="Roboto"/>
                  <a:sym typeface="Roboto"/>
                </a:rPr>
                <a:t>Non-FDA expert committee provides advice to the Agency regarding the safety and efficacy of the vaccine for the proposed indication</a:t>
              </a:r>
              <a:endParaRPr sz="900" b="0" i="0" u="none" strike="noStrike" cap="none">
                <a:solidFill>
                  <a:srgbClr val="000000"/>
                </a:solidFill>
                <a:latin typeface="Roboto"/>
                <a:ea typeface="Roboto"/>
                <a:cs typeface="Roboto"/>
                <a:sym typeface="Roboto"/>
              </a:endParaRPr>
            </a:p>
          </p:txBody>
        </p:sp>
      </p:grpSp>
      <p:grpSp>
        <p:nvGrpSpPr>
          <p:cNvPr id="129" name="Google Shape;129;p17"/>
          <p:cNvGrpSpPr/>
          <p:nvPr/>
        </p:nvGrpSpPr>
        <p:grpSpPr>
          <a:xfrm>
            <a:off x="7045384" y="2120093"/>
            <a:ext cx="2098467" cy="1367333"/>
            <a:chOff x="7256975" y="3079467"/>
            <a:chExt cx="2246752" cy="1367333"/>
          </a:xfrm>
        </p:grpSpPr>
        <p:sp>
          <p:nvSpPr>
            <p:cNvPr id="130" name="Google Shape;130;p17"/>
            <p:cNvSpPr/>
            <p:nvPr/>
          </p:nvSpPr>
          <p:spPr>
            <a:xfrm>
              <a:off x="7369837" y="3079475"/>
              <a:ext cx="1776600" cy="133500"/>
            </a:xfrm>
            <a:prstGeom prst="rect">
              <a:avLst/>
            </a:prstGeom>
            <a:solidFill>
              <a:srgbClr val="155B5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 name="Google Shape;131;p17"/>
            <p:cNvSpPr txBox="1"/>
            <p:nvPr/>
          </p:nvSpPr>
          <p:spPr>
            <a:xfrm>
              <a:off x="8412927" y="3203288"/>
              <a:ext cx="1090800" cy="3714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Clr>
                  <a:srgbClr val="000000"/>
                </a:buClr>
                <a:buSzPts val="1100"/>
                <a:buFont typeface="Arial"/>
                <a:buNone/>
              </a:pPr>
              <a:r>
                <a:rPr lang="en" sz="1100" b="1" i="0" u="none" strike="noStrike" cap="none">
                  <a:solidFill>
                    <a:srgbClr val="000000"/>
                  </a:solidFill>
                  <a:latin typeface="Roboto"/>
                  <a:ea typeface="Roboto"/>
                  <a:cs typeface="Roboto"/>
                  <a:sym typeface="Roboto"/>
                </a:rPr>
                <a:t>10-15 Years</a:t>
              </a:r>
              <a:endParaRPr sz="1100" b="1" i="0" u="none" strike="noStrike" cap="none">
                <a:solidFill>
                  <a:srgbClr val="000000"/>
                </a:solidFill>
                <a:latin typeface="Roboto"/>
                <a:ea typeface="Roboto"/>
                <a:cs typeface="Roboto"/>
                <a:sym typeface="Roboto"/>
              </a:endParaRPr>
            </a:p>
          </p:txBody>
        </p:sp>
        <p:sp>
          <p:nvSpPr>
            <p:cNvPr id="132" name="Google Shape;132;p17"/>
            <p:cNvSpPr txBox="1"/>
            <p:nvPr/>
          </p:nvSpPr>
          <p:spPr>
            <a:xfrm>
              <a:off x="7256975" y="3503000"/>
              <a:ext cx="1690800" cy="943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rgbClr val="000000"/>
                  </a:solidFill>
                  <a:latin typeface="Roboto"/>
                  <a:ea typeface="Roboto"/>
                  <a:cs typeface="Roboto"/>
                  <a:sym typeface="Roboto"/>
                </a:rPr>
                <a:t>Step 6: Usability testing of product labeling</a:t>
              </a:r>
              <a:endParaRPr sz="900" b="1"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Roboto"/>
                  <a:ea typeface="Roboto"/>
                  <a:cs typeface="Roboto"/>
                  <a:sym typeface="Roboto"/>
                </a:rPr>
                <a:t>Includes potential benefits and risks, to communicate with patients and parents, and to safely deliver the vaccine to the public</a:t>
              </a:r>
              <a:endParaRPr sz="900" b="1" i="0" u="none" strike="noStrike" cap="none">
                <a:solidFill>
                  <a:srgbClr val="000000"/>
                </a:solidFill>
                <a:latin typeface="Roboto"/>
                <a:ea typeface="Roboto"/>
                <a:cs typeface="Roboto"/>
                <a:sym typeface="Roboto"/>
              </a:endParaRPr>
            </a:p>
          </p:txBody>
        </p:sp>
        <p:grpSp>
          <p:nvGrpSpPr>
            <p:cNvPr id="133" name="Google Shape;133;p17"/>
            <p:cNvGrpSpPr/>
            <p:nvPr/>
          </p:nvGrpSpPr>
          <p:grpSpPr>
            <a:xfrm rot="10800000">
              <a:off x="7328221" y="3079467"/>
              <a:ext cx="92400" cy="411825"/>
              <a:chOff x="2070100" y="2563700"/>
              <a:chExt cx="92400" cy="411825"/>
            </a:xfrm>
          </p:grpSpPr>
          <p:cxnSp>
            <p:nvCxnSpPr>
              <p:cNvPr id="134" name="Google Shape;134;p17"/>
              <p:cNvCxnSpPr/>
              <p:nvPr/>
            </p:nvCxnSpPr>
            <p:spPr>
              <a:xfrm>
                <a:off x="2116300" y="2616125"/>
                <a:ext cx="0" cy="359400"/>
              </a:xfrm>
              <a:prstGeom prst="straightConnector1">
                <a:avLst/>
              </a:prstGeom>
              <a:noFill/>
              <a:ln w="9525" cap="flat" cmpd="sng">
                <a:solidFill>
                  <a:srgbClr val="000000"/>
                </a:solidFill>
                <a:prstDash val="solid"/>
                <a:round/>
                <a:headEnd type="none" w="sm" len="sm"/>
                <a:tailEnd type="none" w="sm" len="sm"/>
              </a:ln>
            </p:spPr>
          </p:cxnSp>
          <p:sp>
            <p:nvSpPr>
              <p:cNvPr id="135" name="Google Shape;135;p17"/>
              <p:cNvSpPr/>
              <p:nvPr/>
            </p:nvSpPr>
            <p:spPr>
              <a:xfrm>
                <a:off x="2070100" y="2563700"/>
                <a:ext cx="92400" cy="924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136" name="Google Shape;136;p17"/>
          <p:cNvSpPr/>
          <p:nvPr/>
        </p:nvSpPr>
        <p:spPr>
          <a:xfrm rot="10800000">
            <a:off x="8746171" y="1806917"/>
            <a:ext cx="92400" cy="924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37" name="Google Shape;137;p17"/>
          <p:cNvCxnSpPr/>
          <p:nvPr/>
        </p:nvCxnSpPr>
        <p:spPr>
          <a:xfrm flipH="1">
            <a:off x="8792075" y="1899325"/>
            <a:ext cx="600" cy="355200"/>
          </a:xfrm>
          <a:prstGeom prst="straightConnector1">
            <a:avLst/>
          </a:prstGeom>
          <a:noFill/>
          <a:ln w="9525" cap="flat" cmpd="sng">
            <a:solidFill>
              <a:srgbClr val="B7B7B7"/>
            </a:solidFill>
            <a:prstDash val="solid"/>
            <a:round/>
            <a:headEnd type="none" w="sm" len="sm"/>
            <a:tailEnd type="none" w="sm" len="sm"/>
          </a:ln>
        </p:spPr>
      </p:cxnSp>
      <p:sp>
        <p:nvSpPr>
          <p:cNvPr id="138" name="Google Shape;138;p17"/>
          <p:cNvSpPr txBox="1"/>
          <p:nvPr/>
        </p:nvSpPr>
        <p:spPr>
          <a:xfrm>
            <a:off x="113300" y="4241350"/>
            <a:ext cx="7688400" cy="5352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2400" b="1">
                <a:solidFill>
                  <a:srgbClr val="000000"/>
                </a:solidFill>
                <a:latin typeface="Open Sans"/>
                <a:ea typeface="Open Sans"/>
                <a:cs typeface="Open Sans"/>
                <a:sym typeface="Open Sans"/>
              </a:rPr>
              <a:t>Let’s Take a Closer Look at the Timeline...</a:t>
            </a:r>
            <a:endParaRPr sz="2400" b="1">
              <a:solidFill>
                <a:srgbClr val="000000"/>
              </a:solidFill>
              <a:latin typeface="Open Sans"/>
              <a:ea typeface="Open Sans"/>
              <a:cs typeface="Open Sans"/>
              <a:sym typeface="Open Sans"/>
            </a:endParaRPr>
          </a:p>
        </p:txBody>
      </p:sp>
      <p:grpSp>
        <p:nvGrpSpPr>
          <p:cNvPr id="139" name="Google Shape;139;p17"/>
          <p:cNvGrpSpPr/>
          <p:nvPr/>
        </p:nvGrpSpPr>
        <p:grpSpPr>
          <a:xfrm>
            <a:off x="1086756" y="379900"/>
            <a:ext cx="1594658" cy="2261100"/>
            <a:chOff x="3154232" y="1326900"/>
            <a:chExt cx="1915505" cy="2261100"/>
          </a:xfrm>
        </p:grpSpPr>
        <p:sp>
          <p:nvSpPr>
            <p:cNvPr id="140" name="Google Shape;140;p17"/>
            <p:cNvSpPr/>
            <p:nvPr/>
          </p:nvSpPr>
          <p:spPr>
            <a:xfrm>
              <a:off x="3464587" y="3067075"/>
              <a:ext cx="1294800" cy="133500"/>
            </a:xfrm>
            <a:prstGeom prst="rect">
              <a:avLst/>
            </a:prstGeom>
            <a:solidFill>
              <a:srgbClr val="249C9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p17"/>
            <p:cNvSpPr txBox="1"/>
            <p:nvPr/>
          </p:nvSpPr>
          <p:spPr>
            <a:xfrm>
              <a:off x="3386737" y="1326900"/>
              <a:ext cx="1683000" cy="147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rgbClr val="000000"/>
                  </a:solidFill>
                  <a:latin typeface="Roboto"/>
                  <a:ea typeface="Roboto"/>
                  <a:cs typeface="Roboto"/>
                  <a:sym typeface="Roboto"/>
                </a:rPr>
                <a:t>Step 1: An Investigational New Drug Application (IND)</a:t>
              </a:r>
              <a:endParaRPr sz="900" b="1"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Roboto"/>
                  <a:ea typeface="Roboto"/>
                  <a:cs typeface="Roboto"/>
                  <a:sym typeface="Roboto"/>
                </a:rPr>
                <a:t>Describes the vaccine, its method of manufacture, and quality control tests for release</a:t>
              </a:r>
              <a:endParaRPr sz="900" b="0" i="0" u="none" strike="noStrike" cap="none">
                <a:solidFill>
                  <a:srgbClr val="000000"/>
                </a:solidFill>
                <a:latin typeface="Roboto"/>
                <a:ea typeface="Roboto"/>
                <a:cs typeface="Roboto"/>
                <a:sym typeface="Roboto"/>
              </a:endParaRPr>
            </a:p>
          </p:txBody>
        </p:sp>
        <p:grpSp>
          <p:nvGrpSpPr>
            <p:cNvPr id="142" name="Google Shape;142;p17"/>
            <p:cNvGrpSpPr/>
            <p:nvPr/>
          </p:nvGrpSpPr>
          <p:grpSpPr>
            <a:xfrm>
              <a:off x="3494335" y="2796690"/>
              <a:ext cx="92400" cy="411825"/>
              <a:chOff x="904039" y="2560325"/>
              <a:chExt cx="92400" cy="411825"/>
            </a:xfrm>
          </p:grpSpPr>
          <p:sp>
            <p:nvSpPr>
              <p:cNvPr id="143" name="Google Shape;143;p17"/>
              <p:cNvSpPr/>
              <p:nvPr/>
            </p:nvSpPr>
            <p:spPr>
              <a:xfrm>
                <a:off x="904039" y="2560325"/>
                <a:ext cx="92400" cy="924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44" name="Google Shape;144;p17"/>
              <p:cNvCxnSpPr/>
              <p:nvPr/>
            </p:nvCxnSpPr>
            <p:spPr>
              <a:xfrm>
                <a:off x="950239" y="2612750"/>
                <a:ext cx="0" cy="359400"/>
              </a:xfrm>
              <a:prstGeom prst="straightConnector1">
                <a:avLst/>
              </a:prstGeom>
              <a:noFill/>
              <a:ln w="9525" cap="flat" cmpd="sng">
                <a:solidFill>
                  <a:srgbClr val="000000"/>
                </a:solidFill>
                <a:prstDash val="solid"/>
                <a:round/>
                <a:headEnd type="none" w="sm" len="sm"/>
                <a:tailEnd type="none" w="sm" len="sm"/>
              </a:ln>
            </p:spPr>
          </p:cxnSp>
        </p:grpSp>
        <p:sp>
          <p:nvSpPr>
            <p:cNvPr id="145" name="Google Shape;145;p17"/>
            <p:cNvSpPr txBox="1"/>
            <p:nvPr/>
          </p:nvSpPr>
          <p:spPr>
            <a:xfrm>
              <a:off x="3154232" y="3216600"/>
              <a:ext cx="1039800" cy="3714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Clr>
                  <a:srgbClr val="000000"/>
                </a:buClr>
                <a:buSzPts val="1100"/>
                <a:buFont typeface="Arial"/>
                <a:buNone/>
              </a:pPr>
              <a:r>
                <a:rPr lang="en" sz="1100" b="1" i="0" u="none" strike="noStrike" cap="none">
                  <a:solidFill>
                    <a:srgbClr val="000000"/>
                  </a:solidFill>
                  <a:latin typeface="Roboto"/>
                  <a:ea typeface="Roboto"/>
                  <a:cs typeface="Roboto"/>
                  <a:sym typeface="Roboto"/>
                </a:rPr>
                <a:t>3-6 Years</a:t>
              </a:r>
              <a:endParaRPr sz="1100" b="1" i="0" u="none" strike="noStrike" cap="none">
                <a:solidFill>
                  <a:srgbClr val="000000"/>
                </a:solidFill>
                <a:latin typeface="Roboto"/>
                <a:ea typeface="Roboto"/>
                <a:cs typeface="Roboto"/>
                <a:sym typeface="Roboto"/>
              </a:endParaRPr>
            </a:p>
          </p:txBody>
        </p:sp>
      </p:grpSp>
      <p:grpSp>
        <p:nvGrpSpPr>
          <p:cNvPr id="146" name="Google Shape;146;p17"/>
          <p:cNvGrpSpPr/>
          <p:nvPr/>
        </p:nvGrpSpPr>
        <p:grpSpPr>
          <a:xfrm>
            <a:off x="-70721" y="1743206"/>
            <a:ext cx="1578998" cy="1744195"/>
            <a:chOff x="4413187" y="2702596"/>
            <a:chExt cx="1786803" cy="1744195"/>
          </a:xfrm>
        </p:grpSpPr>
        <p:sp>
          <p:nvSpPr>
            <p:cNvPr id="147" name="Google Shape;147;p17"/>
            <p:cNvSpPr/>
            <p:nvPr/>
          </p:nvSpPr>
          <p:spPr>
            <a:xfrm>
              <a:off x="4780421" y="3079475"/>
              <a:ext cx="1294800" cy="133500"/>
            </a:xfrm>
            <a:prstGeom prst="rect">
              <a:avLst/>
            </a:prstGeom>
            <a:solidFill>
              <a:srgbClr val="155B5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48" name="Google Shape;148;p17"/>
            <p:cNvGrpSpPr/>
            <p:nvPr/>
          </p:nvGrpSpPr>
          <p:grpSpPr>
            <a:xfrm rot="10800000">
              <a:off x="4737413" y="3079467"/>
              <a:ext cx="92400" cy="411825"/>
              <a:chOff x="2070100" y="2563700"/>
              <a:chExt cx="92400" cy="411825"/>
            </a:xfrm>
          </p:grpSpPr>
          <p:cxnSp>
            <p:nvCxnSpPr>
              <p:cNvPr id="149" name="Google Shape;149;p17"/>
              <p:cNvCxnSpPr/>
              <p:nvPr/>
            </p:nvCxnSpPr>
            <p:spPr>
              <a:xfrm>
                <a:off x="2116300" y="2616125"/>
                <a:ext cx="0" cy="359400"/>
              </a:xfrm>
              <a:prstGeom prst="straightConnector1">
                <a:avLst/>
              </a:prstGeom>
              <a:noFill/>
              <a:ln w="9525" cap="flat" cmpd="sng">
                <a:solidFill>
                  <a:srgbClr val="000000"/>
                </a:solidFill>
                <a:prstDash val="solid"/>
                <a:round/>
                <a:headEnd type="none" w="sm" len="sm"/>
                <a:tailEnd type="none" w="sm" len="sm"/>
              </a:ln>
            </p:spPr>
          </p:cxnSp>
          <p:sp>
            <p:nvSpPr>
              <p:cNvPr id="150" name="Google Shape;150;p17"/>
              <p:cNvSpPr/>
              <p:nvPr/>
            </p:nvSpPr>
            <p:spPr>
              <a:xfrm>
                <a:off x="2070100" y="2563700"/>
                <a:ext cx="92400" cy="924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51" name="Google Shape;151;p17"/>
            <p:cNvSpPr txBox="1"/>
            <p:nvPr/>
          </p:nvSpPr>
          <p:spPr>
            <a:xfrm>
              <a:off x="4413187" y="2702596"/>
              <a:ext cx="745800" cy="3714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Clr>
                  <a:srgbClr val="000000"/>
                </a:buClr>
                <a:buSzPts val="1200"/>
                <a:buFont typeface="Arial"/>
                <a:buNone/>
              </a:pPr>
              <a:endParaRPr sz="1200" b="1" i="0" u="none" strike="noStrike" cap="none">
                <a:solidFill>
                  <a:srgbClr val="000000"/>
                </a:solidFill>
                <a:latin typeface="Roboto"/>
                <a:ea typeface="Roboto"/>
                <a:cs typeface="Roboto"/>
                <a:sym typeface="Roboto"/>
              </a:endParaRPr>
            </a:p>
          </p:txBody>
        </p:sp>
        <p:sp>
          <p:nvSpPr>
            <p:cNvPr id="152" name="Google Shape;152;p17"/>
            <p:cNvSpPr txBox="1"/>
            <p:nvPr/>
          </p:nvSpPr>
          <p:spPr>
            <a:xfrm>
              <a:off x="4665190" y="3502991"/>
              <a:ext cx="1534800" cy="943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rgbClr val="000000"/>
                  </a:solidFill>
                  <a:latin typeface="Roboto"/>
                  <a:ea typeface="Roboto"/>
                  <a:cs typeface="Roboto"/>
                  <a:sym typeface="Roboto"/>
                </a:rPr>
                <a:t>Step 0: Pre-Clinical Trials</a:t>
              </a:r>
              <a:endParaRPr sz="900" b="1"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Roboto"/>
                  <a:ea typeface="Roboto"/>
                  <a:cs typeface="Roboto"/>
                  <a:sym typeface="Roboto"/>
                </a:rPr>
                <a:t>Assessment as to whether the product is reasonably safe for initial testing in humans</a:t>
              </a:r>
              <a:endParaRPr sz="900" b="0"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Roboto"/>
                <a:ea typeface="Roboto"/>
                <a:cs typeface="Roboto"/>
                <a:sym typeface="Roboto"/>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18"/>
          <p:cNvSpPr txBox="1"/>
          <p:nvPr/>
        </p:nvSpPr>
        <p:spPr>
          <a:xfrm>
            <a:off x="4409825" y="1438075"/>
            <a:ext cx="4343100" cy="2261100"/>
          </a:xfrm>
          <a:prstGeom prst="rect">
            <a:avLst/>
          </a:prstGeom>
          <a:noFill/>
          <a:ln>
            <a:noFill/>
          </a:ln>
        </p:spPr>
        <p:txBody>
          <a:bodyPr spcFirstLastPara="1" wrap="square" lIns="91425" tIns="91425" rIns="91425" bIns="91425" anchor="t" anchorCtr="0">
            <a:noAutofit/>
          </a:bodyPr>
          <a:lstStyle/>
          <a:p>
            <a:pPr marL="457200" lvl="0" indent="-330200" algn="l" rtl="0">
              <a:lnSpc>
                <a:spcPct val="115000"/>
              </a:lnSpc>
              <a:spcBef>
                <a:spcPts val="0"/>
              </a:spcBef>
              <a:spcAft>
                <a:spcPts val="0"/>
              </a:spcAft>
              <a:buClr>
                <a:srgbClr val="000000"/>
              </a:buClr>
              <a:buSzPts val="1600"/>
              <a:buFont typeface="Open Sans"/>
              <a:buChar char="●"/>
            </a:pPr>
            <a:r>
              <a:rPr lang="en" sz="1600">
                <a:solidFill>
                  <a:srgbClr val="000000"/>
                </a:solidFill>
                <a:latin typeface="Open Sans"/>
                <a:ea typeface="Open Sans"/>
                <a:cs typeface="Open Sans"/>
                <a:sym typeface="Open Sans"/>
              </a:rPr>
              <a:t>Tissue-culture or cell-culture systems </a:t>
            </a:r>
            <a:endParaRPr sz="1600">
              <a:solidFill>
                <a:srgbClr val="000000"/>
              </a:solidFill>
              <a:latin typeface="Open Sans"/>
              <a:ea typeface="Open Sans"/>
              <a:cs typeface="Open Sans"/>
              <a:sym typeface="Open Sans"/>
            </a:endParaRPr>
          </a:p>
          <a:p>
            <a:pPr marL="457200" lvl="0" indent="-330200" algn="l" rtl="0">
              <a:lnSpc>
                <a:spcPct val="115000"/>
              </a:lnSpc>
              <a:spcBef>
                <a:spcPts val="1000"/>
              </a:spcBef>
              <a:spcAft>
                <a:spcPts val="0"/>
              </a:spcAft>
              <a:buClr>
                <a:srgbClr val="000000"/>
              </a:buClr>
              <a:buSzPts val="1600"/>
              <a:buFont typeface="Open Sans"/>
              <a:buChar char="●"/>
            </a:pPr>
            <a:r>
              <a:rPr lang="en" sz="1600">
                <a:solidFill>
                  <a:srgbClr val="000000"/>
                </a:solidFill>
                <a:latin typeface="Open Sans"/>
                <a:ea typeface="Open Sans"/>
                <a:cs typeface="Open Sans"/>
                <a:sym typeface="Open Sans"/>
              </a:rPr>
              <a:t>Animal testing </a:t>
            </a:r>
            <a:endParaRPr sz="1600">
              <a:solidFill>
                <a:srgbClr val="000000"/>
              </a:solidFill>
              <a:latin typeface="Open Sans"/>
              <a:ea typeface="Open Sans"/>
              <a:cs typeface="Open Sans"/>
              <a:sym typeface="Open Sans"/>
            </a:endParaRPr>
          </a:p>
          <a:p>
            <a:pPr marL="914400" lvl="1" indent="-317500" algn="l" rtl="0">
              <a:lnSpc>
                <a:spcPct val="115000"/>
              </a:lnSpc>
              <a:spcBef>
                <a:spcPts val="1000"/>
              </a:spcBef>
              <a:spcAft>
                <a:spcPts val="0"/>
              </a:spcAft>
              <a:buClr>
                <a:srgbClr val="000000"/>
              </a:buClr>
              <a:buSzPts val="1400"/>
              <a:buFont typeface="Open Sans"/>
              <a:buChar char="○"/>
            </a:pPr>
            <a:r>
              <a:rPr lang="en">
                <a:solidFill>
                  <a:srgbClr val="000000"/>
                </a:solidFill>
                <a:latin typeface="Open Sans"/>
                <a:ea typeface="Open Sans"/>
                <a:cs typeface="Open Sans"/>
                <a:sym typeface="Open Sans"/>
              </a:rPr>
              <a:t>Assess the safety of the candidate vaccine and its immunogenicity, or ability to provoke an immune response</a:t>
            </a:r>
            <a:endParaRPr>
              <a:solidFill>
                <a:srgbClr val="000000"/>
              </a:solidFill>
              <a:latin typeface="Open Sans"/>
              <a:ea typeface="Open Sans"/>
              <a:cs typeface="Open Sans"/>
              <a:sym typeface="Open Sans"/>
            </a:endParaRPr>
          </a:p>
          <a:p>
            <a:pPr marL="914400" lvl="1" indent="-317500" algn="l" rtl="0">
              <a:lnSpc>
                <a:spcPct val="115000"/>
              </a:lnSpc>
              <a:spcBef>
                <a:spcPts val="0"/>
              </a:spcBef>
              <a:spcAft>
                <a:spcPts val="0"/>
              </a:spcAft>
              <a:buClr>
                <a:srgbClr val="000000"/>
              </a:buClr>
              <a:buSzPts val="1400"/>
              <a:buFont typeface="Open Sans"/>
              <a:buChar char="○"/>
            </a:pPr>
            <a:r>
              <a:rPr lang="en">
                <a:solidFill>
                  <a:srgbClr val="000000"/>
                </a:solidFill>
                <a:latin typeface="Open Sans"/>
                <a:ea typeface="Open Sans"/>
                <a:cs typeface="Open Sans"/>
                <a:sym typeface="Open Sans"/>
              </a:rPr>
              <a:t>Rats and monkeys</a:t>
            </a:r>
            <a:endParaRPr>
              <a:solidFill>
                <a:srgbClr val="000000"/>
              </a:solidFill>
              <a:latin typeface="Open Sans"/>
              <a:ea typeface="Open Sans"/>
              <a:cs typeface="Open Sans"/>
              <a:sym typeface="Open Sans"/>
            </a:endParaRPr>
          </a:p>
          <a:p>
            <a:pPr marL="0" lvl="0" indent="0" algn="l" rtl="0">
              <a:lnSpc>
                <a:spcPct val="115000"/>
              </a:lnSpc>
              <a:spcBef>
                <a:spcPts val="1600"/>
              </a:spcBef>
              <a:spcAft>
                <a:spcPts val="1600"/>
              </a:spcAft>
              <a:buNone/>
            </a:pPr>
            <a:endParaRPr sz="1600">
              <a:solidFill>
                <a:srgbClr val="000000"/>
              </a:solidFill>
              <a:latin typeface="Open Sans"/>
              <a:ea typeface="Open Sans"/>
              <a:cs typeface="Open Sans"/>
              <a:sym typeface="Open Sans"/>
            </a:endParaRPr>
          </a:p>
        </p:txBody>
      </p:sp>
      <p:sp>
        <p:nvSpPr>
          <p:cNvPr id="158" name="Google Shape;158;p18"/>
          <p:cNvSpPr txBox="1"/>
          <p:nvPr/>
        </p:nvSpPr>
        <p:spPr>
          <a:xfrm>
            <a:off x="502663" y="385975"/>
            <a:ext cx="4518300" cy="923400"/>
          </a:xfrm>
          <a:prstGeom prst="rect">
            <a:avLst/>
          </a:prstGeom>
          <a:noFill/>
          <a:ln>
            <a:noFill/>
          </a:ln>
        </p:spPr>
        <p:txBody>
          <a:bodyPr spcFirstLastPara="1" wrap="square" lIns="91425" tIns="91425" rIns="91425" bIns="91425" anchor="ctr" anchorCtr="0">
            <a:spAutoFit/>
          </a:bodyPr>
          <a:lstStyle/>
          <a:p>
            <a:pPr marL="0" lvl="0" indent="0" algn="l" rtl="0">
              <a:spcBef>
                <a:spcPts val="0"/>
              </a:spcBef>
              <a:spcAft>
                <a:spcPts val="0"/>
              </a:spcAft>
              <a:buNone/>
            </a:pPr>
            <a:r>
              <a:rPr lang="en" sz="2400" b="1">
                <a:solidFill>
                  <a:srgbClr val="000000"/>
                </a:solidFill>
                <a:latin typeface="Open Sans"/>
                <a:ea typeface="Open Sans"/>
                <a:cs typeface="Open Sans"/>
                <a:sym typeface="Open Sans"/>
              </a:rPr>
              <a:t>Exploratory Stage </a:t>
            </a:r>
            <a:endParaRPr sz="2400" b="1">
              <a:solidFill>
                <a:srgbClr val="000000"/>
              </a:solidFill>
              <a:latin typeface="Open Sans"/>
              <a:ea typeface="Open Sans"/>
              <a:cs typeface="Open Sans"/>
              <a:sym typeface="Open Sans"/>
            </a:endParaRPr>
          </a:p>
          <a:p>
            <a:pPr marL="0" lvl="0" indent="0" algn="l" rtl="0">
              <a:spcBef>
                <a:spcPts val="0"/>
              </a:spcBef>
              <a:spcAft>
                <a:spcPts val="0"/>
              </a:spcAft>
              <a:buNone/>
            </a:pPr>
            <a:r>
              <a:rPr lang="en" sz="2400" b="1">
                <a:solidFill>
                  <a:srgbClr val="000000"/>
                </a:solidFill>
                <a:latin typeface="Open Sans"/>
                <a:ea typeface="Open Sans"/>
                <a:cs typeface="Open Sans"/>
                <a:sym typeface="Open Sans"/>
              </a:rPr>
              <a:t>(2-4 years)</a:t>
            </a:r>
            <a:endParaRPr sz="2400" b="1">
              <a:solidFill>
                <a:srgbClr val="000000"/>
              </a:solidFill>
              <a:latin typeface="Open Sans"/>
              <a:ea typeface="Open Sans"/>
              <a:cs typeface="Open Sans"/>
              <a:sym typeface="Open Sans"/>
            </a:endParaRPr>
          </a:p>
        </p:txBody>
      </p:sp>
      <p:sp>
        <p:nvSpPr>
          <p:cNvPr id="159" name="Google Shape;159;p18"/>
          <p:cNvSpPr txBox="1"/>
          <p:nvPr/>
        </p:nvSpPr>
        <p:spPr>
          <a:xfrm>
            <a:off x="502675" y="1438075"/>
            <a:ext cx="3774300" cy="2261100"/>
          </a:xfrm>
          <a:prstGeom prst="rect">
            <a:avLst/>
          </a:prstGeom>
          <a:noFill/>
          <a:ln>
            <a:noFill/>
          </a:ln>
        </p:spPr>
        <p:txBody>
          <a:bodyPr spcFirstLastPara="1" wrap="square" lIns="91425" tIns="91425" rIns="91425" bIns="91425" anchor="t" anchorCtr="0">
            <a:noAutofit/>
          </a:bodyPr>
          <a:lstStyle/>
          <a:p>
            <a:pPr marL="457200" lvl="0" indent="-323850" algn="l" rtl="0">
              <a:lnSpc>
                <a:spcPct val="115000"/>
              </a:lnSpc>
              <a:spcBef>
                <a:spcPts val="0"/>
              </a:spcBef>
              <a:spcAft>
                <a:spcPts val="0"/>
              </a:spcAft>
              <a:buClr>
                <a:srgbClr val="000000"/>
              </a:buClr>
              <a:buSzPts val="1500"/>
              <a:buFont typeface="Open Sans"/>
              <a:buChar char="●"/>
            </a:pPr>
            <a:r>
              <a:rPr lang="en" sz="1500">
                <a:solidFill>
                  <a:srgbClr val="000000"/>
                </a:solidFill>
                <a:latin typeface="Open Sans"/>
                <a:ea typeface="Open Sans"/>
                <a:cs typeface="Open Sans"/>
                <a:sym typeface="Open Sans"/>
              </a:rPr>
              <a:t>Basic laboratory research</a:t>
            </a:r>
            <a:endParaRPr sz="1500">
              <a:solidFill>
                <a:srgbClr val="000000"/>
              </a:solidFill>
              <a:latin typeface="Open Sans"/>
              <a:ea typeface="Open Sans"/>
              <a:cs typeface="Open Sans"/>
              <a:sym typeface="Open Sans"/>
            </a:endParaRPr>
          </a:p>
          <a:p>
            <a:pPr marL="457200" lvl="0" indent="-323850" algn="l" rtl="0">
              <a:lnSpc>
                <a:spcPct val="115000"/>
              </a:lnSpc>
              <a:spcBef>
                <a:spcPts val="1000"/>
              </a:spcBef>
              <a:spcAft>
                <a:spcPts val="1000"/>
              </a:spcAft>
              <a:buClr>
                <a:srgbClr val="000000"/>
              </a:buClr>
              <a:buSzPts val="1500"/>
              <a:buFont typeface="Open Sans"/>
              <a:buChar char="●"/>
            </a:pPr>
            <a:r>
              <a:rPr lang="en" sz="1500">
                <a:solidFill>
                  <a:srgbClr val="000000"/>
                </a:solidFill>
                <a:latin typeface="Open Sans"/>
                <a:ea typeface="Open Sans"/>
                <a:cs typeface="Open Sans"/>
                <a:sym typeface="Open Sans"/>
              </a:rPr>
              <a:t>Can include identifying natural or synthetic antigens that might help prevent or treat a disease </a:t>
            </a:r>
            <a:endParaRPr sz="1500">
              <a:solidFill>
                <a:srgbClr val="000000"/>
              </a:solidFill>
              <a:latin typeface="Open Sans"/>
              <a:ea typeface="Open Sans"/>
              <a:cs typeface="Open Sans"/>
              <a:sym typeface="Open Sans"/>
            </a:endParaRPr>
          </a:p>
        </p:txBody>
      </p:sp>
      <p:sp>
        <p:nvSpPr>
          <p:cNvPr id="160" name="Google Shape;160;p18"/>
          <p:cNvSpPr txBox="1"/>
          <p:nvPr/>
        </p:nvSpPr>
        <p:spPr>
          <a:xfrm>
            <a:off x="4386613" y="580075"/>
            <a:ext cx="3774300" cy="535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b="1">
                <a:solidFill>
                  <a:srgbClr val="000000"/>
                </a:solidFill>
                <a:latin typeface="Open Sans"/>
                <a:ea typeface="Open Sans"/>
                <a:cs typeface="Open Sans"/>
                <a:sym typeface="Open Sans"/>
              </a:rPr>
              <a:t>Pre-Clinical Stage</a:t>
            </a:r>
            <a:endParaRPr sz="2400" b="1">
              <a:solidFill>
                <a:srgbClr val="000000"/>
              </a:solidFill>
              <a:latin typeface="Open Sans"/>
              <a:ea typeface="Open Sans"/>
              <a:cs typeface="Open Sans"/>
              <a:sym typeface="Open Sans"/>
            </a:endParaRPr>
          </a:p>
          <a:p>
            <a:pPr marL="0" lvl="0" indent="0" algn="l" rtl="0">
              <a:spcBef>
                <a:spcPts val="0"/>
              </a:spcBef>
              <a:spcAft>
                <a:spcPts val="0"/>
              </a:spcAft>
              <a:buNone/>
            </a:pPr>
            <a:r>
              <a:rPr lang="en" sz="2400" b="1">
                <a:solidFill>
                  <a:srgbClr val="000000"/>
                </a:solidFill>
                <a:latin typeface="Open Sans"/>
                <a:ea typeface="Open Sans"/>
                <a:cs typeface="Open Sans"/>
                <a:sym typeface="Open Sans"/>
              </a:rPr>
              <a:t>(1-2 years)</a:t>
            </a:r>
            <a:endParaRPr sz="2400" b="1">
              <a:solidFill>
                <a:srgbClr val="000000"/>
              </a:solidFill>
              <a:latin typeface="Open Sans"/>
              <a:ea typeface="Open Sans"/>
              <a:cs typeface="Open Sans"/>
              <a:sym typeface="Open Sans"/>
            </a:endParaRPr>
          </a:p>
        </p:txBody>
      </p:sp>
      <p:pic>
        <p:nvPicPr>
          <p:cNvPr id="161" name="Google Shape;161;p18"/>
          <p:cNvPicPr preferRelativeResize="0"/>
          <p:nvPr/>
        </p:nvPicPr>
        <p:blipFill>
          <a:blip r:embed="rId3">
            <a:alphaModFix/>
          </a:blip>
          <a:stretch>
            <a:fillRect/>
          </a:stretch>
        </p:blipFill>
        <p:spPr>
          <a:xfrm>
            <a:off x="947275" y="2936825"/>
            <a:ext cx="2983951" cy="1677600"/>
          </a:xfrm>
          <a:prstGeom prst="rect">
            <a:avLst/>
          </a:prstGeom>
          <a:noFill/>
          <a:ln>
            <a:noFill/>
          </a:ln>
        </p:spPr>
      </p:pic>
    </p:spTree>
  </p:cSld>
  <p:clrMapOvr>
    <a:masterClrMapping/>
  </p:clrMapOvr>
</p:sld>
</file>

<file path=ppt/theme/theme1.xml><?xml version="1.0" encoding="utf-8"?>
<a:theme xmlns:a="http://schemas.openxmlformats.org/drawingml/2006/main" name="CMU PPT Theme">
  <a:themeElements>
    <a:clrScheme name="Custom 1">
      <a:dk1>
        <a:srgbClr val="000000"/>
      </a:dk1>
      <a:lt1>
        <a:srgbClr val="FFFFFF"/>
      </a:lt1>
      <a:dk2>
        <a:srgbClr val="75787B"/>
      </a:dk2>
      <a:lt2>
        <a:srgbClr val="C8C9C7"/>
      </a:lt2>
      <a:accent1>
        <a:srgbClr val="BB0000"/>
      </a:accent1>
      <a:accent2>
        <a:srgbClr val="75787B"/>
      </a:accent2>
      <a:accent3>
        <a:srgbClr val="00833C"/>
      </a:accent3>
      <a:accent4>
        <a:srgbClr val="F2A900"/>
      </a:accent4>
      <a:accent5>
        <a:srgbClr val="002C71"/>
      </a:accent5>
      <a:accent6>
        <a:srgbClr val="C8C9C7"/>
      </a:accent6>
      <a:hlink>
        <a:srgbClr val="BB0000"/>
      </a:hlink>
      <a:folHlink>
        <a:srgbClr val="82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TotalTime>
  <Words>2874</Words>
  <Application>Microsoft Office PowerPoint</Application>
  <PresentationFormat>On-screen Show (16:9)</PresentationFormat>
  <Paragraphs>327</Paragraphs>
  <Slides>34</Slides>
  <Notes>34</Notes>
  <HiddenSlides>2</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34</vt:i4>
      </vt:variant>
    </vt:vector>
  </HeadingPairs>
  <TitlesOfParts>
    <vt:vector size="44" baseType="lpstr">
      <vt:lpstr>Arial</vt:lpstr>
      <vt:lpstr>Lato</vt:lpstr>
      <vt:lpstr>Open Sans</vt:lpstr>
      <vt:lpstr>Helvetica Neue Light</vt:lpstr>
      <vt:lpstr>Times</vt:lpstr>
      <vt:lpstr>Calibri</vt:lpstr>
      <vt:lpstr>Open Sans Light</vt:lpstr>
      <vt:lpstr>Roboto</vt:lpstr>
      <vt:lpstr>Times New Roman</vt:lpstr>
      <vt:lpstr>CMU PPT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Decisions, Decisions</vt:lpstr>
      <vt:lpstr>Allocation Considerations</vt:lpstr>
      <vt:lpstr>Allocation Disparities</vt:lpstr>
      <vt:lpstr>The United States used a phased approach. </vt:lpstr>
      <vt:lpstr>Currently, the United States has been using a phased approach. </vt:lpstr>
      <vt:lpstr>The United States used a phased approach. </vt:lpstr>
      <vt:lpstr>For more information on the COVID-19 Vaccines please visit https://www.cdc.gov/vaccines/covid-19/index.html</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JRAIH</dc:creator>
  <cp:lastModifiedBy>jh4p</cp:lastModifiedBy>
  <cp:revision>7</cp:revision>
  <dcterms:modified xsi:type="dcterms:W3CDTF">2021-06-21T18:47:04Z</dcterms:modified>
</cp:coreProperties>
</file>