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49"/>
  </p:notesMasterIdLst>
  <p:sldIdLst>
    <p:sldId id="277" r:id="rId2"/>
    <p:sldId id="257" r:id="rId3"/>
    <p:sldId id="259" r:id="rId4"/>
    <p:sldId id="283" r:id="rId5"/>
    <p:sldId id="258" r:id="rId6"/>
    <p:sldId id="260" r:id="rId7"/>
    <p:sldId id="265" r:id="rId8"/>
    <p:sldId id="262" r:id="rId9"/>
    <p:sldId id="266" r:id="rId10"/>
    <p:sldId id="267" r:id="rId11"/>
    <p:sldId id="312" r:id="rId12"/>
    <p:sldId id="270" r:id="rId13"/>
    <p:sldId id="302" r:id="rId14"/>
    <p:sldId id="303" r:id="rId15"/>
    <p:sldId id="282" r:id="rId16"/>
    <p:sldId id="291" r:id="rId17"/>
    <p:sldId id="294" r:id="rId18"/>
    <p:sldId id="295" r:id="rId19"/>
    <p:sldId id="292" r:id="rId20"/>
    <p:sldId id="293" r:id="rId21"/>
    <p:sldId id="284" r:id="rId22"/>
    <p:sldId id="285" r:id="rId23"/>
    <p:sldId id="289" r:id="rId24"/>
    <p:sldId id="286" r:id="rId25"/>
    <p:sldId id="290" r:id="rId26"/>
    <p:sldId id="304" r:id="rId27"/>
    <p:sldId id="316" r:id="rId28"/>
    <p:sldId id="315" r:id="rId29"/>
    <p:sldId id="318" r:id="rId30"/>
    <p:sldId id="314" r:id="rId31"/>
    <p:sldId id="305" r:id="rId32"/>
    <p:sldId id="307" r:id="rId33"/>
    <p:sldId id="308" r:id="rId34"/>
    <p:sldId id="309" r:id="rId35"/>
    <p:sldId id="310" r:id="rId36"/>
    <p:sldId id="311" r:id="rId37"/>
    <p:sldId id="299" r:id="rId38"/>
    <p:sldId id="319" r:id="rId39"/>
    <p:sldId id="320" r:id="rId40"/>
    <p:sldId id="300" r:id="rId41"/>
    <p:sldId id="321" r:id="rId42"/>
    <p:sldId id="322" r:id="rId43"/>
    <p:sldId id="324" r:id="rId44"/>
    <p:sldId id="323" r:id="rId45"/>
    <p:sldId id="328" r:id="rId46"/>
    <p:sldId id="327" r:id="rId47"/>
    <p:sldId id="32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1B1A"/>
    <a:srgbClr val="E4CFB5"/>
    <a:srgbClr val="C48548"/>
    <a:srgbClr val="FFA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98"/>
    <p:restoredTop sz="86912"/>
  </p:normalViewPr>
  <p:slideViewPr>
    <p:cSldViewPr snapToGrid="0" snapToObjects="1">
      <p:cViewPr varScale="1">
        <p:scale>
          <a:sx n="74" d="100"/>
          <a:sy n="74" d="100"/>
        </p:scale>
        <p:origin x="4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36CEC-2B5B-6646-A0FB-2095404C39A5}"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E1C65-5535-1845-B3C0-B77E2C9B5D37}" type="slidenum">
              <a:rPr lang="en-US" smtClean="0"/>
              <a:t>‹#›</a:t>
            </a:fld>
            <a:endParaRPr lang="en-US"/>
          </a:p>
        </p:txBody>
      </p:sp>
    </p:spTree>
    <p:extLst>
      <p:ext uri="{BB962C8B-B14F-4D97-AF65-F5344CB8AC3E}">
        <p14:creationId xmlns:p14="http://schemas.microsoft.com/office/powerpoint/2010/main" val="2069846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adgetsin.com/dell-xps-13-9380-touchscreen-laptop.ht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adgetsin.com/dell-xps-13-9380-touchscreen-laptop.htm"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adgetsin.com/dell-xps-13-9380-touchscreen-laptop.htm"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adgetsin.com/dell-xps-13-9380-touchscreen-laptop.ht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adgetsin.com/dell-xps-13-9380-touchscreen-laptop.ht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adgetsin.com/dell-xps-13-9380-touchscreen-laptop.ht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used in this game were made by the editor, found on </a:t>
            </a:r>
            <a:r>
              <a:rPr lang="en-US" dirty="0" err="1"/>
              <a:t>Pexels</a:t>
            </a:r>
            <a:r>
              <a:rPr lang="en-US" dirty="0"/>
              <a:t> a free image gallery that requires no </a:t>
            </a:r>
            <a:r>
              <a:rPr lang="en-US" sz="1200" b="0" i="0" u="none" strike="noStrike" kern="1200" dirty="0">
                <a:solidFill>
                  <a:schemeClr val="tx1"/>
                </a:solidFill>
                <a:effectLst/>
                <a:latin typeface="+mn-lt"/>
                <a:ea typeface="+mn-ea"/>
                <a:cs typeface="+mn-cs"/>
              </a:rPr>
              <a:t>accreditation, or formally cited in the speaker notes</a:t>
            </a:r>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1</a:t>
            </a:fld>
            <a:endParaRPr lang="en-US"/>
          </a:p>
        </p:txBody>
      </p:sp>
    </p:spTree>
    <p:extLst>
      <p:ext uri="{BB962C8B-B14F-4D97-AF65-F5344CB8AC3E}">
        <p14:creationId xmlns:p14="http://schemas.microsoft.com/office/powerpoint/2010/main" val="239053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adgetsin.com/dell-xps-13-9380-touchscreen-laptop.htm"/>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31</a:t>
            </a:fld>
            <a:endParaRPr lang="en-US"/>
          </a:p>
        </p:txBody>
      </p:sp>
    </p:spTree>
    <p:extLst>
      <p:ext uri="{BB962C8B-B14F-4D97-AF65-F5344CB8AC3E}">
        <p14:creationId xmlns:p14="http://schemas.microsoft.com/office/powerpoint/2010/main" val="1551361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adgetsin.com/dell-xps-13-9380-touchscreen-laptop.htm"/>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32</a:t>
            </a:fld>
            <a:endParaRPr lang="en-US"/>
          </a:p>
        </p:txBody>
      </p:sp>
    </p:spTree>
    <p:extLst>
      <p:ext uri="{BB962C8B-B14F-4D97-AF65-F5344CB8AC3E}">
        <p14:creationId xmlns:p14="http://schemas.microsoft.com/office/powerpoint/2010/main" val="3032466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adgetsin.com/dell-xps-13-9380-touchscreen-laptop.htm"/>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33</a:t>
            </a:fld>
            <a:endParaRPr lang="en-US"/>
          </a:p>
        </p:txBody>
      </p:sp>
    </p:spTree>
    <p:extLst>
      <p:ext uri="{BB962C8B-B14F-4D97-AF65-F5344CB8AC3E}">
        <p14:creationId xmlns:p14="http://schemas.microsoft.com/office/powerpoint/2010/main" val="224907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adgetsin.com/dell-xps-13-9380-touchscreen-laptop.htm"/>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34</a:t>
            </a:fld>
            <a:endParaRPr lang="en-US"/>
          </a:p>
        </p:txBody>
      </p:sp>
    </p:spTree>
    <p:extLst>
      <p:ext uri="{BB962C8B-B14F-4D97-AF65-F5344CB8AC3E}">
        <p14:creationId xmlns:p14="http://schemas.microsoft.com/office/powerpoint/2010/main" val="3820684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adgetsin.com/dell-xps-13-9380-touchscreen-laptop.htm"/>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35</a:t>
            </a:fld>
            <a:endParaRPr lang="en-US"/>
          </a:p>
        </p:txBody>
      </p:sp>
    </p:spTree>
    <p:extLst>
      <p:ext uri="{BB962C8B-B14F-4D97-AF65-F5344CB8AC3E}">
        <p14:creationId xmlns:p14="http://schemas.microsoft.com/office/powerpoint/2010/main" val="69072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adgetsin.com/dell-xps-13-9380-touchscreen-laptop.htm"/>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36</a:t>
            </a:fld>
            <a:endParaRPr lang="en-US"/>
          </a:p>
        </p:txBody>
      </p:sp>
    </p:spTree>
    <p:extLst>
      <p:ext uri="{BB962C8B-B14F-4D97-AF65-F5344CB8AC3E}">
        <p14:creationId xmlns:p14="http://schemas.microsoft.com/office/powerpoint/2010/main" val="490208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37</a:t>
            </a:fld>
            <a:endParaRPr lang="en-US"/>
          </a:p>
        </p:txBody>
      </p:sp>
    </p:spTree>
    <p:extLst>
      <p:ext uri="{BB962C8B-B14F-4D97-AF65-F5344CB8AC3E}">
        <p14:creationId xmlns:p14="http://schemas.microsoft.com/office/powerpoint/2010/main" val="118718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38</a:t>
            </a:fld>
            <a:endParaRPr lang="en-US"/>
          </a:p>
        </p:txBody>
      </p:sp>
    </p:spTree>
    <p:extLst>
      <p:ext uri="{BB962C8B-B14F-4D97-AF65-F5344CB8AC3E}">
        <p14:creationId xmlns:p14="http://schemas.microsoft.com/office/powerpoint/2010/main" val="388492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39</a:t>
            </a:fld>
            <a:endParaRPr lang="en-US"/>
          </a:p>
        </p:txBody>
      </p:sp>
    </p:spTree>
    <p:extLst>
      <p:ext uri="{BB962C8B-B14F-4D97-AF65-F5344CB8AC3E}">
        <p14:creationId xmlns:p14="http://schemas.microsoft.com/office/powerpoint/2010/main" val="198911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Verga, D. (2021, February 10). </a:t>
            </a:r>
            <a:r>
              <a:rPr lang="en-US" dirty="0" err="1">
                <a:effectLst/>
              </a:rPr>
              <a:t>Mrna</a:t>
            </a:r>
            <a:r>
              <a:rPr lang="en-US" dirty="0">
                <a:effectLst/>
              </a:rPr>
              <a:t> and the future of vaccine manufacturing. Retrieved May 09, 2021, from https://</a:t>
            </a:r>
            <a:r>
              <a:rPr lang="en-US" dirty="0" err="1">
                <a:effectLst/>
              </a:rPr>
              <a:t>www.path.org</a:t>
            </a:r>
            <a:r>
              <a:rPr lang="en-US" dirty="0">
                <a:effectLst/>
              </a:rPr>
              <a:t>/articles/</a:t>
            </a:r>
            <a:r>
              <a:rPr lang="en-US" dirty="0" err="1">
                <a:effectLst/>
              </a:rPr>
              <a:t>mrna</a:t>
            </a:r>
            <a:r>
              <a:rPr lang="en-US" dirty="0">
                <a:effectLst/>
              </a:rPr>
              <a:t>-and-future-vaccine-manufacturing/</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45</a:t>
            </a:fld>
            <a:endParaRPr lang="en-US"/>
          </a:p>
        </p:txBody>
      </p:sp>
    </p:spTree>
    <p:extLst>
      <p:ext uri="{BB962C8B-B14F-4D97-AF65-F5344CB8AC3E}">
        <p14:creationId xmlns:p14="http://schemas.microsoft.com/office/powerpoint/2010/main" val="17939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Chambers, B. (2019, September 15). How well does Desktop Safari work on iPad in </a:t>
            </a:r>
            <a:r>
              <a:rPr lang="en-US" dirty="0" err="1">
                <a:effectLst/>
              </a:rPr>
              <a:t>Ipados</a:t>
            </a:r>
            <a:r>
              <a:rPr lang="en-US" dirty="0">
                <a:effectLst/>
              </a:rPr>
              <a:t> 13? Retrieved May 09, 2021, from https://9to5mac.com/2019/09/15/desktop-safari-</a:t>
            </a:r>
            <a:r>
              <a:rPr lang="en-US" dirty="0" err="1">
                <a:effectLst/>
              </a:rPr>
              <a:t>ipad</a:t>
            </a:r>
            <a:r>
              <a:rPr lang="en-US" dirty="0">
                <a:effectLst/>
              </a:rPr>
              <a:t>/</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4</a:t>
            </a:fld>
            <a:endParaRPr lang="en-US"/>
          </a:p>
        </p:txBody>
      </p:sp>
    </p:spTree>
    <p:extLst>
      <p:ext uri="{BB962C8B-B14F-4D97-AF65-F5344CB8AC3E}">
        <p14:creationId xmlns:p14="http://schemas.microsoft.com/office/powerpoint/2010/main" val="1779371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Lakey</a:t>
            </a:r>
            <a:r>
              <a:rPr lang="en-US" dirty="0">
                <a:effectLst/>
              </a:rPr>
              <a:t>, D., &amp; Auerbach [email protected] @HealthyAmerica1, J. (2020, September 14). The key to efficient vaccine distribution: Start preparing early. Retrieved May 09, 2021, from https://</a:t>
            </a:r>
            <a:r>
              <a:rPr lang="en-US" dirty="0" err="1">
                <a:effectLst/>
              </a:rPr>
              <a:t>www.statnews.com</a:t>
            </a:r>
            <a:r>
              <a:rPr lang="en-US" dirty="0">
                <a:effectLst/>
              </a:rPr>
              <a:t>/2020/09/14/key-to-efficient-vaccine-distribution-start-preparing-early/</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46</a:t>
            </a:fld>
            <a:endParaRPr lang="en-US"/>
          </a:p>
        </p:txBody>
      </p:sp>
    </p:spTree>
    <p:extLst>
      <p:ext uri="{BB962C8B-B14F-4D97-AF65-F5344CB8AC3E}">
        <p14:creationId xmlns:p14="http://schemas.microsoft.com/office/powerpoint/2010/main" val="2395902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Scharper</a:t>
            </a:r>
            <a:r>
              <a:rPr lang="en-US" dirty="0">
                <a:effectLst/>
              </a:rPr>
              <a:t>, J. (2020, July 6). Protection for all: Equitable distribution of covid-19 vaccines. Retrieved May 09, 2021, from https://</a:t>
            </a:r>
            <a:r>
              <a:rPr lang="en-US" dirty="0" err="1">
                <a:effectLst/>
              </a:rPr>
              <a:t>magazine.jhsph.edu</a:t>
            </a:r>
            <a:r>
              <a:rPr lang="en-US" dirty="0">
                <a:effectLst/>
              </a:rPr>
              <a:t>/2020/protection-all-equitable-distribution-covid-19-vaccines</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47</a:t>
            </a:fld>
            <a:endParaRPr lang="en-US"/>
          </a:p>
        </p:txBody>
      </p:sp>
    </p:spTree>
    <p:extLst>
      <p:ext uri="{BB962C8B-B14F-4D97-AF65-F5344CB8AC3E}">
        <p14:creationId xmlns:p14="http://schemas.microsoft.com/office/powerpoint/2010/main" val="308683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Lardieri</a:t>
            </a:r>
            <a:r>
              <a:rPr lang="en-US" dirty="0">
                <a:effectLst/>
              </a:rPr>
              <a:t>, A. (2021, January 22). Less than 1% of people experienced side effects From </a:t>
            </a:r>
            <a:r>
              <a:rPr lang="en-US" dirty="0" err="1">
                <a:effectLst/>
              </a:rPr>
              <a:t>Moderna</a:t>
            </a:r>
            <a:r>
              <a:rPr lang="en-US" dirty="0">
                <a:effectLst/>
              </a:rPr>
              <a:t> Coronavirus VACCINE, CDC Says. Retrieved May 09, 2021, from https://</a:t>
            </a:r>
            <a:r>
              <a:rPr lang="en-US" dirty="0" err="1">
                <a:effectLst/>
              </a:rPr>
              <a:t>www.usnews.com</a:t>
            </a:r>
            <a:r>
              <a:rPr lang="en-US" dirty="0">
                <a:effectLst/>
              </a:rPr>
              <a:t>/news/health-news/articles/2021-01-22/less-than-1-of-people-experienced-side-effects-from-moderna-coronavirus-vaccine-cdc-says</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6</a:t>
            </a:fld>
            <a:endParaRPr lang="en-US"/>
          </a:p>
        </p:txBody>
      </p:sp>
    </p:spTree>
    <p:extLst>
      <p:ext uri="{BB962C8B-B14F-4D97-AF65-F5344CB8AC3E}">
        <p14:creationId xmlns:p14="http://schemas.microsoft.com/office/powerpoint/2010/main" val="401121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Pfizer and BioNTech could make $13bn FROM Coronavirus vaccine. (2020, November 10). Retrieved May 09, 2021, from https://</a:t>
            </a:r>
            <a:r>
              <a:rPr lang="en-US" dirty="0" err="1">
                <a:effectLst/>
              </a:rPr>
              <a:t>www.theguardian.com</a:t>
            </a:r>
            <a:r>
              <a:rPr lang="en-US" dirty="0">
                <a:effectLst/>
              </a:rPr>
              <a:t>/business/2020/</a:t>
            </a:r>
            <a:r>
              <a:rPr lang="en-US" dirty="0" err="1">
                <a:effectLst/>
              </a:rPr>
              <a:t>nov</a:t>
            </a:r>
            <a:r>
              <a:rPr lang="en-US" dirty="0">
                <a:effectLst/>
              </a:rPr>
              <a:t>/10/pfizer-and-biontech-could-make-13bn-from-coronavirus-vaccine</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8</a:t>
            </a:fld>
            <a:endParaRPr lang="en-US"/>
          </a:p>
        </p:txBody>
      </p:sp>
    </p:spTree>
    <p:extLst>
      <p:ext uri="{BB962C8B-B14F-4D97-AF65-F5344CB8AC3E}">
        <p14:creationId xmlns:p14="http://schemas.microsoft.com/office/powerpoint/2010/main" val="313821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Lardner, R., &amp; Johnson, L. A. (2021, April 01). Company at heart of Johnson &amp; Johnson vaccine woes Has series of citations. Retrieved May 09, 2021, from https://</a:t>
            </a:r>
            <a:r>
              <a:rPr lang="en-US" dirty="0" err="1">
                <a:effectLst/>
              </a:rPr>
              <a:t>www.pbs.org</a:t>
            </a:r>
            <a:r>
              <a:rPr lang="en-US" dirty="0">
                <a:effectLst/>
              </a:rPr>
              <a:t>/</a:t>
            </a:r>
            <a:r>
              <a:rPr lang="en-US" dirty="0" err="1">
                <a:effectLst/>
              </a:rPr>
              <a:t>newshour</a:t>
            </a:r>
            <a:r>
              <a:rPr lang="en-US" dirty="0">
                <a:effectLst/>
              </a:rPr>
              <a:t>/health/company-at-heart-of-johnson-johnson-vaccine-woes-has-series-of-citations</a:t>
            </a:r>
          </a:p>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10</a:t>
            </a:fld>
            <a:endParaRPr lang="en-US"/>
          </a:p>
        </p:txBody>
      </p:sp>
    </p:spTree>
    <p:extLst>
      <p:ext uri="{BB962C8B-B14F-4D97-AF65-F5344CB8AC3E}">
        <p14:creationId xmlns:p14="http://schemas.microsoft.com/office/powerpoint/2010/main" val="1993314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11</a:t>
            </a:fld>
            <a:endParaRPr lang="en-US"/>
          </a:p>
        </p:txBody>
      </p:sp>
    </p:spTree>
    <p:extLst>
      <p:ext uri="{BB962C8B-B14F-4D97-AF65-F5344CB8AC3E}">
        <p14:creationId xmlns:p14="http://schemas.microsoft.com/office/powerpoint/2010/main" val="292437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25</a:t>
            </a:fld>
            <a:endParaRPr lang="en-US"/>
          </a:p>
        </p:txBody>
      </p:sp>
    </p:spTree>
    <p:extLst>
      <p:ext uri="{BB962C8B-B14F-4D97-AF65-F5344CB8AC3E}">
        <p14:creationId xmlns:p14="http://schemas.microsoft.com/office/powerpoint/2010/main" val="165399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26</a:t>
            </a:fld>
            <a:endParaRPr lang="en-US"/>
          </a:p>
        </p:txBody>
      </p:sp>
    </p:spTree>
    <p:extLst>
      <p:ext uri="{BB962C8B-B14F-4D97-AF65-F5344CB8AC3E}">
        <p14:creationId xmlns:p14="http://schemas.microsoft.com/office/powerpoint/2010/main" val="279504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E1C65-5535-1845-B3C0-B77E2C9B5D37}" type="slidenum">
              <a:rPr lang="en-US" smtClean="0"/>
              <a:t>27</a:t>
            </a:fld>
            <a:endParaRPr lang="en-US"/>
          </a:p>
        </p:txBody>
      </p:sp>
    </p:spTree>
    <p:extLst>
      <p:ext uri="{BB962C8B-B14F-4D97-AF65-F5344CB8AC3E}">
        <p14:creationId xmlns:p14="http://schemas.microsoft.com/office/powerpoint/2010/main" val="202565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xmlns=""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6/22/2021</a:t>
            </a:fld>
            <a:endParaRPr lang="en-US" dirty="0"/>
          </a:p>
        </p:txBody>
      </p:sp>
      <p:sp>
        <p:nvSpPr>
          <p:cNvPr id="5" name="Footer Placeholder 4">
            <a:extLst>
              <a:ext uri="{FF2B5EF4-FFF2-40B4-BE49-F238E27FC236}">
                <a16:creationId xmlns:a16="http://schemas.microsoft.com/office/drawing/2014/main" xmlns=""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xmlns=""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356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D9A4A-D287-4207-9037-70DB007A1707}"/>
              </a:ext>
            </a:extLst>
          </p:cNvPr>
          <p:cNvSpPr>
            <a:spLocks noGrp="1"/>
          </p:cNvSpPr>
          <p:nvPr>
            <p:ph type="dt" sz="half" idx="10"/>
          </p:nvPr>
        </p:nvSpPr>
        <p:spPr/>
        <p:txBody>
          <a:bodyPr/>
          <a:lstStyle/>
          <a:p>
            <a:fld id="{02AC24A9-CCB6-4F8D-B8DB-C2F3692CFA5A}" type="datetimeFigureOut">
              <a:rPr lang="en-US" smtClean="0"/>
              <a:t>6/22/2021</a:t>
            </a:fld>
            <a:endParaRPr lang="en-US"/>
          </a:p>
        </p:txBody>
      </p:sp>
      <p:sp>
        <p:nvSpPr>
          <p:cNvPr id="5" name="Footer Placeholder 4">
            <a:extLst>
              <a:ext uri="{FF2B5EF4-FFF2-40B4-BE49-F238E27FC236}">
                <a16:creationId xmlns:a16="http://schemas.microsoft.com/office/drawing/2014/main" xmlns=""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659948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2603B-9ACE-4FA9-805B-9B91EB63DF7D}"/>
              </a:ext>
            </a:extLst>
          </p:cNvPr>
          <p:cNvSpPr>
            <a:spLocks noGrp="1"/>
          </p:cNvSpPr>
          <p:nvPr>
            <p:ph type="dt" sz="half" idx="10"/>
          </p:nvPr>
        </p:nvSpPr>
        <p:spPr/>
        <p:txBody>
          <a:bodyPr/>
          <a:lstStyle/>
          <a:p>
            <a:fld id="{02AC24A9-CCB6-4F8D-B8DB-C2F3692CFA5A}" type="datetimeFigureOut">
              <a:rPr lang="en-US" smtClean="0"/>
              <a:t>6/22/2021</a:t>
            </a:fld>
            <a:endParaRPr lang="en-US"/>
          </a:p>
        </p:txBody>
      </p:sp>
      <p:sp>
        <p:nvSpPr>
          <p:cNvPr id="5" name="Footer Placeholder 4">
            <a:extLst>
              <a:ext uri="{FF2B5EF4-FFF2-40B4-BE49-F238E27FC236}">
                <a16:creationId xmlns:a16="http://schemas.microsoft.com/office/drawing/2014/main" xmlns=""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217228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6/22/2021</a:t>
            </a:fld>
            <a:endParaRPr lang="en-US"/>
          </a:p>
        </p:txBody>
      </p:sp>
      <p:sp>
        <p:nvSpPr>
          <p:cNvPr id="5" name="Footer Placeholder 4">
            <a:extLst>
              <a:ext uri="{FF2B5EF4-FFF2-40B4-BE49-F238E27FC236}">
                <a16:creationId xmlns:a16="http://schemas.microsoft.com/office/drawing/2014/main" xmlns=""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241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xmlns=""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48BFA7D-4401-4285-802B-1579165F0D6D}"/>
              </a:ext>
            </a:extLst>
          </p:cNvPr>
          <p:cNvSpPr>
            <a:spLocks noGrp="1"/>
          </p:cNvSpPr>
          <p:nvPr>
            <p:ph type="dt" sz="half" idx="10"/>
          </p:nvPr>
        </p:nvSpPr>
        <p:spPr/>
        <p:txBody>
          <a:bodyPr/>
          <a:lstStyle/>
          <a:p>
            <a:fld id="{02AC24A9-CCB6-4F8D-B8DB-C2F3692CFA5A}" type="datetimeFigureOut">
              <a:rPr lang="en-US" smtClean="0"/>
              <a:t>6/22/2021</a:t>
            </a:fld>
            <a:endParaRPr lang="en-US"/>
          </a:p>
        </p:txBody>
      </p:sp>
      <p:sp>
        <p:nvSpPr>
          <p:cNvPr id="5" name="Footer Placeholder 4">
            <a:extLst>
              <a:ext uri="{FF2B5EF4-FFF2-40B4-BE49-F238E27FC236}">
                <a16:creationId xmlns:a16="http://schemas.microsoft.com/office/drawing/2014/main" xmlns=""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61843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6/22/2021</a:t>
            </a:fld>
            <a:endParaRPr lang="en-US"/>
          </a:p>
        </p:txBody>
      </p:sp>
      <p:sp>
        <p:nvSpPr>
          <p:cNvPr id="6" name="Footer Placeholder 5">
            <a:extLst>
              <a:ext uri="{FF2B5EF4-FFF2-40B4-BE49-F238E27FC236}">
                <a16:creationId xmlns:a16="http://schemas.microsoft.com/office/drawing/2014/main" xmlns=""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588677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6/22/2021</a:t>
            </a:fld>
            <a:endParaRPr lang="en-US"/>
          </a:p>
        </p:txBody>
      </p:sp>
      <p:sp>
        <p:nvSpPr>
          <p:cNvPr id="8" name="Footer Placeholder 7">
            <a:extLst>
              <a:ext uri="{FF2B5EF4-FFF2-40B4-BE49-F238E27FC236}">
                <a16:creationId xmlns:a16="http://schemas.microsoft.com/office/drawing/2014/main" xmlns=""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283314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xmlns="" id="{67C91241-A315-4643-91E5-CF2C25CC903A}"/>
              </a:ext>
            </a:extLst>
          </p:cNvPr>
          <p:cNvSpPr>
            <a:spLocks noGrp="1"/>
          </p:cNvSpPr>
          <p:nvPr>
            <p:ph type="dt" sz="half" idx="10"/>
          </p:nvPr>
        </p:nvSpPr>
        <p:spPr/>
        <p:txBody>
          <a:bodyPr/>
          <a:lstStyle/>
          <a:p>
            <a:fld id="{02AC24A9-CCB6-4F8D-B8DB-C2F3692CFA5A}" type="datetimeFigureOut">
              <a:rPr lang="en-US" smtClean="0"/>
              <a:t>6/22/2021</a:t>
            </a:fld>
            <a:endParaRPr lang="en-US"/>
          </a:p>
        </p:txBody>
      </p:sp>
      <p:sp>
        <p:nvSpPr>
          <p:cNvPr id="4" name="Footer Placeholder 3">
            <a:extLst>
              <a:ext uri="{FF2B5EF4-FFF2-40B4-BE49-F238E27FC236}">
                <a16:creationId xmlns:a16="http://schemas.microsoft.com/office/drawing/2014/main" xmlns=""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608927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C447E0-1D4D-4EF2-B81B-4B2400EE3EDB}"/>
              </a:ext>
            </a:extLst>
          </p:cNvPr>
          <p:cNvSpPr>
            <a:spLocks noGrp="1"/>
          </p:cNvSpPr>
          <p:nvPr>
            <p:ph type="dt" sz="half" idx="10"/>
          </p:nvPr>
        </p:nvSpPr>
        <p:spPr/>
        <p:txBody>
          <a:bodyPr/>
          <a:lstStyle/>
          <a:p>
            <a:fld id="{02AC24A9-CCB6-4F8D-B8DB-C2F3692CFA5A}" type="datetimeFigureOut">
              <a:rPr lang="en-US" smtClean="0"/>
              <a:t>6/22/2021</a:t>
            </a:fld>
            <a:endParaRPr lang="en-US"/>
          </a:p>
        </p:txBody>
      </p:sp>
      <p:sp>
        <p:nvSpPr>
          <p:cNvPr id="3" name="Footer Placeholder 2">
            <a:extLst>
              <a:ext uri="{FF2B5EF4-FFF2-40B4-BE49-F238E27FC236}">
                <a16:creationId xmlns:a16="http://schemas.microsoft.com/office/drawing/2014/main" xmlns=""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186299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xmlns=""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6/22/2021</a:t>
            </a:fld>
            <a:endParaRPr lang="en-US" dirty="0"/>
          </a:p>
        </p:txBody>
      </p:sp>
      <p:sp>
        <p:nvSpPr>
          <p:cNvPr id="6" name="Footer Placeholder 5">
            <a:extLst>
              <a:ext uri="{FF2B5EF4-FFF2-40B4-BE49-F238E27FC236}">
                <a16:creationId xmlns:a16="http://schemas.microsoft.com/office/drawing/2014/main" xmlns=""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246828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xmlns=""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6/22/2021</a:t>
            </a:fld>
            <a:endParaRPr lang="en-US"/>
          </a:p>
        </p:txBody>
      </p:sp>
      <p:sp>
        <p:nvSpPr>
          <p:cNvPr id="6" name="Footer Placeholder 5">
            <a:extLst>
              <a:ext uri="{FF2B5EF4-FFF2-40B4-BE49-F238E27FC236}">
                <a16:creationId xmlns:a16="http://schemas.microsoft.com/office/drawing/2014/main" xmlns=""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461057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6/22/2021</a:t>
            </a:fld>
            <a:endParaRPr lang="en-US"/>
          </a:p>
        </p:txBody>
      </p:sp>
      <p:sp>
        <p:nvSpPr>
          <p:cNvPr id="5" name="Footer Placeholder 4">
            <a:extLst>
              <a:ext uri="{FF2B5EF4-FFF2-40B4-BE49-F238E27FC236}">
                <a16:creationId xmlns:a16="http://schemas.microsoft.com/office/drawing/2014/main" xmlns=""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964059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 Target="slide19.xml"/><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20.xml"/><Relationship Id="rId4" Type="http://schemas.openxmlformats.org/officeDocument/2006/relationships/slide" Target="slide21.xml"/><Relationship Id="rId9"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9.xml"/><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20.xml"/><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9.xml"/><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20.xml"/><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24.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6.png"/><Relationship Id="rId4" Type="http://schemas.openxmlformats.org/officeDocument/2006/relationships/image" Target="../media/image25.jpe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5.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slide" Target="slide31.xml"/><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1.jpg"/><Relationship Id="rId7" Type="http://schemas.openxmlformats.org/officeDocument/2006/relationships/hyperlink" Target="https://gadgetsin.com/dell-xps-13-9380-touchscreen-laptop.ht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slide" Target="slide33.xml"/><Relationship Id="rId5" Type="http://schemas.openxmlformats.org/officeDocument/2006/relationships/image" Target="../media/image33.png"/><Relationship Id="rId10" Type="http://schemas.openxmlformats.org/officeDocument/2006/relationships/slide" Target="slide34.xml"/><Relationship Id="rId4" Type="http://schemas.openxmlformats.org/officeDocument/2006/relationships/image" Target="../media/image32.png"/><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1.jpg"/><Relationship Id="rId7" Type="http://schemas.openxmlformats.org/officeDocument/2006/relationships/hyperlink" Target="https://gadgetsin.com/dell-xps-13-9380-touchscreen-laptop.ht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3.png"/><Relationship Id="rId10" Type="http://schemas.openxmlformats.org/officeDocument/2006/relationships/slide" Target="slide31.xml"/><Relationship Id="rId4" Type="http://schemas.openxmlformats.org/officeDocument/2006/relationships/image" Target="../media/image32.png"/><Relationship Id="rId9" Type="http://schemas.openxmlformats.org/officeDocument/2006/relationships/slide" Target="slide28.xml"/></Relationships>
</file>

<file path=ppt/slides/_rels/slide33.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31.jpg"/><Relationship Id="rId7" Type="http://schemas.openxmlformats.org/officeDocument/2006/relationships/hyperlink" Target="https://gadgetsin.com/dell-xps-13-9380-touchscreen-laptop.ht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31.jpg"/><Relationship Id="rId7" Type="http://schemas.openxmlformats.org/officeDocument/2006/relationships/hyperlink" Target="https://gadgetsin.com/dell-xps-13-9380-touchscreen-laptop.ht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10" Type="http://schemas.openxmlformats.org/officeDocument/2006/relationships/slide" Target="slide35.xml"/><Relationship Id="rId4" Type="http://schemas.openxmlformats.org/officeDocument/2006/relationships/image" Target="../media/image32.png"/><Relationship Id="rId9"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31.jpg"/><Relationship Id="rId7" Type="http://schemas.openxmlformats.org/officeDocument/2006/relationships/hyperlink" Target="https://gadgetsin.com/dell-xps-13-9380-touchscreen-laptop.ht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31.jpg"/><Relationship Id="rId7" Type="http://schemas.openxmlformats.org/officeDocument/2006/relationships/hyperlink" Target="https://gadgetsin.com/dell-xps-13-9380-touchscreen-laptop.ht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10" Type="http://schemas.openxmlformats.org/officeDocument/2006/relationships/slide" Target="slide34.xml"/><Relationship Id="rId4" Type="http://schemas.openxmlformats.org/officeDocument/2006/relationships/image" Target="../media/image32.png"/><Relationship Id="rId9"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slide" Target="slide39.xml"/><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8.xml"/><Relationship Id="rId4" Type="http://schemas.openxmlformats.org/officeDocument/2006/relationships/slide" Target="slide40.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40.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43.xml"/><Relationship Id="rId4" Type="http://schemas.openxmlformats.org/officeDocument/2006/relationships/slide" Target="slide4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slide" Target="slide40.xml"/><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slide" Target="slide46.xml"/><Relationship Id="rId4" Type="http://schemas.openxmlformats.org/officeDocument/2006/relationships/slide" Target="slide4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slide" Target="slide1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black curtain&#10;&#10;Description automatically generated with low confidence">
            <a:extLst>
              <a:ext uri="{FF2B5EF4-FFF2-40B4-BE49-F238E27FC236}">
                <a16:creationId xmlns:a16="http://schemas.microsoft.com/office/drawing/2014/main" xmlns="" id="{D1B5BDE8-AEA5-4537-B33C-D97873EEB9CD}"/>
              </a:ext>
            </a:extLst>
          </p:cNvPr>
          <p:cNvPicPr>
            <a:picLocks noChangeAspect="1"/>
          </p:cNvPicPr>
          <p:nvPr/>
        </p:nvPicPr>
        <p:blipFill rotWithShape="1">
          <a:blip r:embed="rId3"/>
          <a:srcRect t="20490" b="18035"/>
          <a:stretch/>
        </p:blipFill>
        <p:spPr>
          <a:xfrm>
            <a:off x="20" y="10"/>
            <a:ext cx="12191981" cy="6857990"/>
          </a:xfrm>
          <a:prstGeom prst="rect">
            <a:avLst/>
          </a:prstGeom>
        </p:spPr>
      </p:pic>
      <p:sp>
        <p:nvSpPr>
          <p:cNvPr id="20" name="Rectangle 12">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xmlns="" id="{99998F04-5DE6-C548-972D-EE725ADD7FC1}"/>
              </a:ext>
            </a:extLst>
          </p:cNvPr>
          <p:cNvSpPr>
            <a:spLocks noGrp="1"/>
          </p:cNvSpPr>
          <p:nvPr>
            <p:ph type="ctrTitle"/>
          </p:nvPr>
        </p:nvSpPr>
        <p:spPr>
          <a:xfrm>
            <a:off x="477981" y="2405777"/>
            <a:ext cx="5036128" cy="1580440"/>
          </a:xfrm>
        </p:spPr>
        <p:txBody>
          <a:bodyPr anchor="b">
            <a:normAutofit/>
          </a:bodyPr>
          <a:lstStyle/>
          <a:p>
            <a:r>
              <a:rPr lang="en-US" sz="4800" b="1" dirty="0">
                <a:solidFill>
                  <a:schemeClr val="bg1"/>
                </a:solidFill>
              </a:rPr>
              <a:t>Vaccine Development</a:t>
            </a:r>
          </a:p>
        </p:txBody>
      </p:sp>
      <p:sp>
        <p:nvSpPr>
          <p:cNvPr id="25" name="Rectangle 24">
            <a:extLst>
              <a:ext uri="{FF2B5EF4-FFF2-40B4-BE49-F238E27FC236}">
                <a16:creationId xmlns:a16="http://schemas.microsoft.com/office/drawing/2014/main" xmlns="" id="{FC6609C3-59ED-1C45-8C16-A8284C53C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6" name="Action Button: Custom 25">
            <a:hlinkClick r:id="rId4" action="ppaction://hlinksldjump" highlightClick="1"/>
            <a:extLst>
              <a:ext uri="{FF2B5EF4-FFF2-40B4-BE49-F238E27FC236}">
                <a16:creationId xmlns:a16="http://schemas.microsoft.com/office/drawing/2014/main" xmlns="" id="{5920C985-A933-D644-9AA1-4BBEA2BC16BA}"/>
              </a:ext>
            </a:extLst>
          </p:cNvPr>
          <p:cNvSpPr/>
          <p:nvPr/>
        </p:nvSpPr>
        <p:spPr>
          <a:xfrm>
            <a:off x="660400" y="4731659"/>
            <a:ext cx="3505200" cy="7493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Begin</a:t>
            </a:r>
          </a:p>
        </p:txBody>
      </p:sp>
      <p:sp>
        <p:nvSpPr>
          <p:cNvPr id="27" name="Action Button: Custom 26">
            <a:hlinkClick r:id="rId5" action="ppaction://hlinksldjump" highlightClick="1"/>
            <a:extLst>
              <a:ext uri="{FF2B5EF4-FFF2-40B4-BE49-F238E27FC236}">
                <a16:creationId xmlns:a16="http://schemas.microsoft.com/office/drawing/2014/main" xmlns="" id="{1A595C1C-5922-B946-8E4D-36B8D5E61487}"/>
              </a:ext>
            </a:extLst>
          </p:cNvPr>
          <p:cNvSpPr/>
          <p:nvPr/>
        </p:nvSpPr>
        <p:spPr>
          <a:xfrm>
            <a:off x="660400" y="5645231"/>
            <a:ext cx="3505200" cy="7493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Instructions</a:t>
            </a:r>
          </a:p>
        </p:txBody>
      </p:sp>
      <p:sp>
        <p:nvSpPr>
          <p:cNvPr id="2" name="TextBox 1">
            <a:extLst>
              <a:ext uri="{FF2B5EF4-FFF2-40B4-BE49-F238E27FC236}">
                <a16:creationId xmlns:a16="http://schemas.microsoft.com/office/drawing/2014/main" xmlns="" id="{11B9C6C4-870F-C042-9984-1AC106C49B29}"/>
              </a:ext>
            </a:extLst>
          </p:cNvPr>
          <p:cNvSpPr txBox="1"/>
          <p:nvPr/>
        </p:nvSpPr>
        <p:spPr>
          <a:xfrm>
            <a:off x="559626" y="6526144"/>
            <a:ext cx="5208815" cy="215444"/>
          </a:xfrm>
          <a:prstGeom prst="rect">
            <a:avLst/>
          </a:prstGeom>
          <a:noFill/>
        </p:spPr>
        <p:txBody>
          <a:bodyPr wrap="square" rtlCol="0">
            <a:spAutoFit/>
          </a:bodyPr>
          <a:lstStyle/>
          <a:p>
            <a:r>
              <a:rPr lang="en-US" sz="800" i="1" dirty="0">
                <a:solidFill>
                  <a:schemeClr val="bg1"/>
                </a:solidFill>
              </a:rPr>
              <a:t>Disclaimer: Information within this game was collected during the Spring of 2021 and is subject to change. </a:t>
            </a:r>
          </a:p>
        </p:txBody>
      </p:sp>
      <p:sp>
        <p:nvSpPr>
          <p:cNvPr id="3" name="Rectangle 2">
            <a:extLst>
              <a:ext uri="{FF2B5EF4-FFF2-40B4-BE49-F238E27FC236}">
                <a16:creationId xmlns:a16="http://schemas.microsoft.com/office/drawing/2014/main" xmlns="" id="{C3F87DBB-9A7F-1141-80D3-8596F1D196BF}"/>
              </a:ext>
            </a:extLst>
          </p:cNvPr>
          <p:cNvSpPr/>
          <p:nvPr/>
        </p:nvSpPr>
        <p:spPr>
          <a:xfrm>
            <a:off x="559626" y="4059142"/>
            <a:ext cx="6096000" cy="523220"/>
          </a:xfrm>
          <a:prstGeom prst="rect">
            <a:avLst/>
          </a:prstGeom>
        </p:spPr>
        <p:txBody>
          <a:bodyPr>
            <a:spAutoFit/>
          </a:bodyPr>
          <a:lstStyle/>
          <a:p>
            <a:r>
              <a:rPr lang="en-US" sz="1400" dirty="0">
                <a:solidFill>
                  <a:schemeClr val="bg1"/>
                </a:solidFill>
              </a:rPr>
              <a:t>Game Idea : Claire Kenny and </a:t>
            </a:r>
            <a:r>
              <a:rPr lang="en-US" sz="1400" dirty="0" err="1">
                <a:solidFill>
                  <a:schemeClr val="bg1"/>
                </a:solidFill>
              </a:rPr>
              <a:t>Avika</a:t>
            </a:r>
            <a:r>
              <a:rPr lang="en-US" sz="1400" dirty="0">
                <a:solidFill>
                  <a:schemeClr val="bg1"/>
                </a:solidFill>
              </a:rPr>
              <a:t> Bansal</a:t>
            </a:r>
          </a:p>
          <a:p>
            <a:r>
              <a:rPr lang="en-US" sz="1400" dirty="0">
                <a:solidFill>
                  <a:schemeClr val="bg1"/>
                </a:solidFill>
              </a:rPr>
              <a:t>Game Implementation and Editing: Claire Kenny</a:t>
            </a:r>
          </a:p>
        </p:txBody>
      </p:sp>
    </p:spTree>
    <p:extLst>
      <p:ext uri="{BB962C8B-B14F-4D97-AF65-F5344CB8AC3E}">
        <p14:creationId xmlns:p14="http://schemas.microsoft.com/office/powerpoint/2010/main" val="7293605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grpId="0" nodeType="withEffect">
                                  <p:stCondLst>
                                    <p:cond delay="0"/>
                                  </p:stCondLst>
                                  <p:iterate type="lt">
                                    <p:tmPct val="10000"/>
                                  </p:iterate>
                                  <p:childTnLst>
                                    <p:animScale>
                                      <p:cBhvr>
                                        <p:cTn id="6" dur="1000" autoRev="1" fill="hold">
                                          <p:stCondLst>
                                            <p:cond delay="0"/>
                                          </p:stCondLst>
                                        </p:cTn>
                                        <p:tgtEl>
                                          <p:spTgt spid="24"/>
                                        </p:tgtEl>
                                      </p:cBhvr>
                                      <p:to x="80000" y="100000"/>
                                    </p:animScale>
                                    <p:anim by="(#ppt_w*0.10)" calcmode="lin" valueType="num">
                                      <p:cBhvr>
                                        <p:cTn id="7" dur="1000" autoRev="1" fill="hold">
                                          <p:stCondLst>
                                            <p:cond delay="0"/>
                                          </p:stCondLst>
                                        </p:cTn>
                                        <p:tgtEl>
                                          <p:spTgt spid="24"/>
                                        </p:tgtEl>
                                        <p:attrNameLst>
                                          <p:attrName>ppt_x</p:attrName>
                                        </p:attrNameLst>
                                      </p:cBhvr>
                                    </p:anim>
                                    <p:anim by="(-#ppt_w*0.10)" calcmode="lin" valueType="num">
                                      <p:cBhvr>
                                        <p:cTn id="8" dur="1000" autoRev="1" fill="hold">
                                          <p:stCondLst>
                                            <p:cond delay="0"/>
                                          </p:stCondLst>
                                        </p:cTn>
                                        <p:tgtEl>
                                          <p:spTgt spid="24"/>
                                        </p:tgtEl>
                                        <p:attrNameLst>
                                          <p:attrName>ppt_y</p:attrName>
                                        </p:attrNameLst>
                                      </p:cBhvr>
                                    </p:anim>
                                    <p:animRot by="-480000">
                                      <p:cBhvr>
                                        <p:cTn id="9" dur="1000" autoRev="1"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7" name="Rectangle 136">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Rectangle 140">
            <a:extLst>
              <a:ext uri="{FF2B5EF4-FFF2-40B4-BE49-F238E27FC236}">
                <a16:creationId xmlns:a16="http://schemas.microsoft.com/office/drawing/2014/main" xmlns="" id="{8108D317-7CBD-4897-BD1F-959436D2A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CF1282F-4E9C-BB48-8FBB-C77E70D39230}"/>
              </a:ext>
            </a:extLst>
          </p:cNvPr>
          <p:cNvSpPr>
            <a:spLocks noGrp="1"/>
          </p:cNvSpPr>
          <p:nvPr>
            <p:ph type="title"/>
          </p:nvPr>
        </p:nvSpPr>
        <p:spPr>
          <a:xfrm>
            <a:off x="6381362" y="853574"/>
            <a:ext cx="5084742" cy="1268958"/>
          </a:xfrm>
        </p:spPr>
        <p:txBody>
          <a:bodyPr vert="horz" lIns="91440" tIns="45720" rIns="91440" bIns="45720" rtlCol="0" anchor="b">
            <a:normAutofit/>
          </a:bodyPr>
          <a:lstStyle/>
          <a:p>
            <a:r>
              <a:rPr lang="en-US" sz="1500" dirty="0"/>
              <a:t>Welcome to  </a:t>
            </a:r>
            <a:r>
              <a:rPr lang="en-US" sz="1500" b="1" dirty="0"/>
              <a:t>Johnson &amp; Johnson</a:t>
            </a:r>
            <a:r>
              <a:rPr lang="en-US" sz="1500" dirty="0"/>
              <a:t>! </a:t>
            </a:r>
            <a:br>
              <a:rPr lang="en-US" sz="1500" dirty="0"/>
            </a:br>
            <a:r>
              <a:rPr lang="en-US" sz="1500" dirty="0"/>
              <a:t>You have chosen to work on the </a:t>
            </a:r>
            <a:r>
              <a:rPr lang="en-US" sz="1500" b="1" dirty="0"/>
              <a:t>JNJ-7843673 </a:t>
            </a:r>
            <a:r>
              <a:rPr lang="en-US" sz="1500" dirty="0"/>
              <a:t>vaccine.</a:t>
            </a:r>
            <a:br>
              <a:rPr lang="en-US" sz="1500" dirty="0"/>
            </a:br>
            <a:r>
              <a:rPr lang="en-US" sz="1500" dirty="0"/>
              <a:t/>
            </a:r>
            <a:br>
              <a:rPr lang="en-US" sz="1500" dirty="0"/>
            </a:br>
            <a:r>
              <a:rPr lang="en-US" sz="1500" dirty="0"/>
              <a:t>We are excited to have you on our team!</a:t>
            </a:r>
          </a:p>
        </p:txBody>
      </p:sp>
      <p:pic>
        <p:nvPicPr>
          <p:cNvPr id="8194" name="Picture 2" descr="Company at heart of Johnson &amp; Johnson vaccine woes has series of citations  | PBS NewsHour">
            <a:extLst>
              <a:ext uri="{FF2B5EF4-FFF2-40B4-BE49-F238E27FC236}">
                <a16:creationId xmlns:a16="http://schemas.microsoft.com/office/drawing/2014/main" xmlns="" id="{FA4FA6A3-D326-B744-ADAF-826DEB4C5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29" r="16977" b="1"/>
          <a:stretch/>
        </p:blipFill>
        <p:spPr bwMode="auto">
          <a:xfrm>
            <a:off x="20" y="0"/>
            <a:ext cx="6214513" cy="685800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xmlns="" id="{D6297641-8B9F-4767-9606-8A11313227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xmlns="" id="{D8F3CA65-EA00-46B4-9616-39E6853F7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 Placeholder 4">
            <a:extLst>
              <a:ext uri="{FF2B5EF4-FFF2-40B4-BE49-F238E27FC236}">
                <a16:creationId xmlns:a16="http://schemas.microsoft.com/office/drawing/2014/main" xmlns="" id="{80A573AE-6C6C-2F42-9295-11E51C321962}"/>
              </a:ext>
            </a:extLst>
          </p:cNvPr>
          <p:cNvSpPr txBox="1">
            <a:spLocks/>
          </p:cNvSpPr>
          <p:nvPr/>
        </p:nvSpPr>
        <p:spPr>
          <a:xfrm>
            <a:off x="6485467" y="2905059"/>
            <a:ext cx="5084742" cy="3717317"/>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Is an </a:t>
            </a:r>
            <a:r>
              <a:rPr lang="en-US" sz="1600" b="1" dirty="0">
                <a:hlinkClick r:id="rId4" action="ppaction://hlinksldjump"/>
              </a:rPr>
              <a:t>Adenovirus-Based Vaccine</a:t>
            </a:r>
            <a:r>
              <a:rPr lang="en-US" sz="1600" dirty="0"/>
              <a:t>,  which uses non-enveloped, double-stranded DNA viruses </a:t>
            </a:r>
          </a:p>
          <a:p>
            <a:pPr fontAlgn="base"/>
            <a:r>
              <a:rPr lang="en-US" sz="1600" b="1" dirty="0"/>
              <a:t>Dosage</a:t>
            </a:r>
            <a:r>
              <a:rPr lang="en-US" sz="1600" dirty="0"/>
              <a:t>:  1 shot</a:t>
            </a:r>
          </a:p>
          <a:p>
            <a:pPr fontAlgn="base"/>
            <a:r>
              <a:rPr lang="en-US" sz="1600" b="1" dirty="0"/>
              <a:t>Effectiveness</a:t>
            </a:r>
            <a:r>
              <a:rPr lang="en-US" sz="1600" dirty="0"/>
              <a:t>: 62% against moderate-severe cases, ~100% against hospitalization and death</a:t>
            </a:r>
          </a:p>
          <a:p>
            <a:pPr fontAlgn="base"/>
            <a:r>
              <a:rPr lang="en-US" sz="1600" b="1" dirty="0"/>
              <a:t>Minimum Age: </a:t>
            </a:r>
            <a:r>
              <a:rPr lang="en-US" sz="1600" dirty="0"/>
              <a:t>18+</a:t>
            </a:r>
            <a:endParaRPr lang="en-US" sz="1600" b="1" dirty="0"/>
          </a:p>
          <a:p>
            <a:pPr fontAlgn="base"/>
            <a:r>
              <a:rPr lang="en-US" sz="1600" b="1" dirty="0"/>
              <a:t>Common Side Effects:</a:t>
            </a:r>
            <a:r>
              <a:rPr lang="en-US" sz="1600" dirty="0"/>
              <a:t> Chills, tiredness, headache, nausea, pain in area of shot</a:t>
            </a:r>
            <a:endParaRPr lang="en-US" sz="1600" b="1" dirty="0"/>
          </a:p>
          <a:p>
            <a:pPr fontAlgn="base"/>
            <a:r>
              <a:rPr lang="en-US" sz="1600" b="1" dirty="0"/>
              <a:t>Duration of Protection</a:t>
            </a:r>
            <a:r>
              <a:rPr lang="en-US" sz="1600" dirty="0"/>
              <a:t>: Unknown</a:t>
            </a:r>
            <a:endParaRPr lang="en-US" sz="1600" b="1" dirty="0"/>
          </a:p>
        </p:txBody>
      </p:sp>
      <p:sp>
        <p:nvSpPr>
          <p:cNvPr id="25" name="Rectangle 24">
            <a:extLst>
              <a:ext uri="{FF2B5EF4-FFF2-40B4-BE49-F238E27FC236}">
                <a16:creationId xmlns:a16="http://schemas.microsoft.com/office/drawing/2014/main" xmlns="" id="{E3666E94-4693-FD43-A381-7A8F1809E1A4}"/>
              </a:ext>
            </a:extLst>
          </p:cNvPr>
          <p:cNvSpPr/>
          <p:nvPr/>
        </p:nvSpPr>
        <p:spPr>
          <a:xfrm>
            <a:off x="6408740" y="2255487"/>
            <a:ext cx="5591343" cy="584775"/>
          </a:xfrm>
          <a:prstGeom prst="rect">
            <a:avLst/>
          </a:prstGeom>
        </p:spPr>
        <p:txBody>
          <a:bodyPr wrap="square">
            <a:spAutoFit/>
          </a:bodyPr>
          <a:lstStyle/>
          <a:p>
            <a:pPr>
              <a:spcAft>
                <a:spcPts val="600"/>
              </a:spcAft>
            </a:pPr>
            <a:r>
              <a:rPr lang="en-US" sz="1600" dirty="0">
                <a:solidFill>
                  <a:schemeClr val="tx2"/>
                </a:solidFill>
              </a:rPr>
              <a:t>Please make sure to read and take note of the information below about our vaccine. </a:t>
            </a:r>
          </a:p>
        </p:txBody>
      </p:sp>
      <p:sp>
        <p:nvSpPr>
          <p:cNvPr id="32" name="Action Button: Home 31">
            <a:hlinkClick r:id="" action="ppaction://hlinkshowjump?jump=firstslide" highlightClick="1"/>
            <a:extLst>
              <a:ext uri="{FF2B5EF4-FFF2-40B4-BE49-F238E27FC236}">
                <a16:creationId xmlns:a16="http://schemas.microsoft.com/office/drawing/2014/main" xmlns="" id="{C02DB867-2525-D44D-93E7-0A8762030DD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hlinkClick r:id="" action="ppaction://hlinkshowjump?jump=lastslideviewed" highlightClick="1"/>
            <a:extLst>
              <a:ext uri="{FF2B5EF4-FFF2-40B4-BE49-F238E27FC236}">
                <a16:creationId xmlns:a16="http://schemas.microsoft.com/office/drawing/2014/main" xmlns="" id="{C3D42655-5FE9-5B4F-9272-50A18F556E65}"/>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Custom 14">
            <a:hlinkClick r:id="rId5" action="ppaction://hlinksldjump" highlightClick="1"/>
            <a:extLst>
              <a:ext uri="{FF2B5EF4-FFF2-40B4-BE49-F238E27FC236}">
                <a16:creationId xmlns:a16="http://schemas.microsoft.com/office/drawing/2014/main" xmlns="" id="{859F7B29-3D85-5945-8746-EC9ED70E5E1D}"/>
              </a:ext>
            </a:extLst>
          </p:cNvPr>
          <p:cNvSpPr/>
          <p:nvPr/>
        </p:nvSpPr>
        <p:spPr>
          <a:xfrm>
            <a:off x="9848704" y="6078713"/>
            <a:ext cx="2200040" cy="64633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CONTINUE</a:t>
            </a:r>
          </a:p>
        </p:txBody>
      </p:sp>
      <p:cxnSp>
        <p:nvCxnSpPr>
          <p:cNvPr id="4" name="Straight Connector 3">
            <a:extLst>
              <a:ext uri="{FF2B5EF4-FFF2-40B4-BE49-F238E27FC236}">
                <a16:creationId xmlns:a16="http://schemas.microsoft.com/office/drawing/2014/main" xmlns="" id="{E96BF674-C831-7844-9E38-661FD17EA900}"/>
              </a:ext>
            </a:extLst>
          </p:cNvPr>
          <p:cNvCxnSpPr>
            <a:cxnSpLocks/>
          </p:cNvCxnSpPr>
          <p:nvPr/>
        </p:nvCxnSpPr>
        <p:spPr>
          <a:xfrm>
            <a:off x="6688663" y="2240371"/>
            <a:ext cx="505234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3299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7" name="Rectangle 136">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Rectangle 140">
            <a:extLst>
              <a:ext uri="{FF2B5EF4-FFF2-40B4-BE49-F238E27FC236}">
                <a16:creationId xmlns:a16="http://schemas.microsoft.com/office/drawing/2014/main" xmlns="" id="{8108D317-7CBD-4897-BD1F-959436D2A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CF1282F-4E9C-BB48-8FBB-C77E70D39230}"/>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1500" dirty="0"/>
              <a:t>Welcome to  </a:t>
            </a:r>
            <a:r>
              <a:rPr lang="en-US" sz="1500" b="1" dirty="0"/>
              <a:t>Johnson &amp; Johnson</a:t>
            </a:r>
            <a:r>
              <a:rPr lang="en-US" sz="1500" dirty="0"/>
              <a:t>! </a:t>
            </a:r>
            <a:br>
              <a:rPr lang="en-US" sz="1500" dirty="0"/>
            </a:br>
            <a:r>
              <a:rPr lang="en-US" sz="1500" dirty="0"/>
              <a:t>You have chosen to work on the </a:t>
            </a:r>
            <a:r>
              <a:rPr lang="en-US" sz="1500" b="1" dirty="0"/>
              <a:t>JNJ-7843673 </a:t>
            </a:r>
            <a:r>
              <a:rPr lang="en-US" sz="1500" dirty="0"/>
              <a:t>vaccine.</a:t>
            </a:r>
            <a:br>
              <a:rPr lang="en-US" sz="1500" dirty="0"/>
            </a:br>
            <a:r>
              <a:rPr lang="en-US" sz="1500" dirty="0"/>
              <a:t/>
            </a:r>
            <a:br>
              <a:rPr lang="en-US" sz="1500" dirty="0"/>
            </a:br>
            <a:r>
              <a:rPr lang="en-US" sz="1500" dirty="0"/>
              <a:t>We are excited to have you on our team!</a:t>
            </a:r>
          </a:p>
        </p:txBody>
      </p:sp>
      <p:pic>
        <p:nvPicPr>
          <p:cNvPr id="8194" name="Picture 2" descr="Company at heart of Johnson &amp; Johnson vaccine woes has series of citations  | PBS NewsHour">
            <a:extLst>
              <a:ext uri="{FF2B5EF4-FFF2-40B4-BE49-F238E27FC236}">
                <a16:creationId xmlns:a16="http://schemas.microsoft.com/office/drawing/2014/main" xmlns="" id="{FA4FA6A3-D326-B744-ADAF-826DEB4C5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29" r="16977" b="1"/>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xmlns="" id="{D6297641-8B9F-4767-9606-8A11313227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xmlns="" id="{D8F3CA65-EA00-46B4-9616-39E6853F7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 Placeholder 4">
            <a:extLst>
              <a:ext uri="{FF2B5EF4-FFF2-40B4-BE49-F238E27FC236}">
                <a16:creationId xmlns:a16="http://schemas.microsoft.com/office/drawing/2014/main" xmlns="" id="{80A573AE-6C6C-2F42-9295-11E51C321962}"/>
              </a:ext>
            </a:extLst>
          </p:cNvPr>
          <p:cNvSpPr txBox="1">
            <a:spLocks/>
          </p:cNvSpPr>
          <p:nvPr/>
        </p:nvSpPr>
        <p:spPr>
          <a:xfrm>
            <a:off x="7255563" y="2905059"/>
            <a:ext cx="4314645" cy="3717317"/>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Is an </a:t>
            </a:r>
            <a:r>
              <a:rPr lang="en-US" sz="1600" b="1" dirty="0">
                <a:hlinkClick r:id="" action="ppaction://noaction"/>
              </a:rPr>
              <a:t>Adenovirus-Based Vaccine</a:t>
            </a:r>
            <a:r>
              <a:rPr lang="en-US" sz="1600" dirty="0"/>
              <a:t>,  which uses non-enveloped, double-stranded DNA viruses </a:t>
            </a:r>
          </a:p>
          <a:p>
            <a:pPr fontAlgn="base"/>
            <a:r>
              <a:rPr lang="en-US" sz="1600" b="1" dirty="0"/>
              <a:t>Dosage</a:t>
            </a:r>
            <a:r>
              <a:rPr lang="en-US" sz="1600" dirty="0"/>
              <a:t>:  1 shot</a:t>
            </a:r>
          </a:p>
          <a:p>
            <a:pPr fontAlgn="base"/>
            <a:r>
              <a:rPr lang="en-US" sz="1600" b="1" dirty="0"/>
              <a:t>Effectiveness</a:t>
            </a:r>
            <a:r>
              <a:rPr lang="en-US" sz="1600" dirty="0"/>
              <a:t>: 62% against moderate-severe cases, ~100% against hospitalization and death</a:t>
            </a:r>
          </a:p>
          <a:p>
            <a:pPr fontAlgn="base"/>
            <a:r>
              <a:rPr lang="en-US" sz="1600" b="1" dirty="0"/>
              <a:t>Minimum Age: </a:t>
            </a:r>
            <a:r>
              <a:rPr lang="en-US" sz="1600" dirty="0"/>
              <a:t>18+</a:t>
            </a:r>
            <a:endParaRPr lang="en-US" sz="1600" b="1" dirty="0"/>
          </a:p>
          <a:p>
            <a:pPr fontAlgn="base"/>
            <a:r>
              <a:rPr lang="en-US" sz="1600" b="1" dirty="0"/>
              <a:t>Common Side Effects:</a:t>
            </a:r>
            <a:r>
              <a:rPr lang="en-US" sz="1600" dirty="0"/>
              <a:t> Chills, tiredness, headache, nausea, pain in area of shot</a:t>
            </a:r>
            <a:endParaRPr lang="en-US" sz="1600" b="1" dirty="0"/>
          </a:p>
          <a:p>
            <a:pPr fontAlgn="base"/>
            <a:r>
              <a:rPr lang="en-US" sz="1600" b="1" dirty="0"/>
              <a:t>Duration of Protection</a:t>
            </a:r>
            <a:r>
              <a:rPr lang="en-US" sz="1600" dirty="0"/>
              <a:t>: Unknown</a:t>
            </a:r>
            <a:endParaRPr lang="en-US" sz="1600" b="1" dirty="0"/>
          </a:p>
        </p:txBody>
      </p:sp>
      <p:sp>
        <p:nvSpPr>
          <p:cNvPr id="25" name="Rectangle 24">
            <a:extLst>
              <a:ext uri="{FF2B5EF4-FFF2-40B4-BE49-F238E27FC236}">
                <a16:creationId xmlns:a16="http://schemas.microsoft.com/office/drawing/2014/main" xmlns="" id="{E3666E94-4693-FD43-A381-7A8F1809E1A4}"/>
              </a:ext>
            </a:extLst>
          </p:cNvPr>
          <p:cNvSpPr/>
          <p:nvPr/>
        </p:nvSpPr>
        <p:spPr>
          <a:xfrm>
            <a:off x="7255563" y="2255487"/>
            <a:ext cx="4744520" cy="584775"/>
          </a:xfrm>
          <a:prstGeom prst="rect">
            <a:avLst/>
          </a:prstGeom>
        </p:spPr>
        <p:txBody>
          <a:bodyPr wrap="square">
            <a:spAutoFit/>
          </a:bodyPr>
          <a:lstStyle/>
          <a:p>
            <a:pPr>
              <a:spcAft>
                <a:spcPts val="600"/>
              </a:spcAft>
            </a:pPr>
            <a:r>
              <a:rPr lang="en-US" sz="1600" dirty="0">
                <a:solidFill>
                  <a:schemeClr val="tx2"/>
                </a:solidFill>
              </a:rPr>
              <a:t>Please make sure to read and take note of the  information below about our vaccine. </a:t>
            </a:r>
          </a:p>
        </p:txBody>
      </p:sp>
      <p:sp>
        <p:nvSpPr>
          <p:cNvPr id="32" name="Action Button: Home 31">
            <a:hlinkClick r:id="" action="ppaction://hlinkshowjump?jump=firstslide" highlightClick="1"/>
            <a:extLst>
              <a:ext uri="{FF2B5EF4-FFF2-40B4-BE49-F238E27FC236}">
                <a16:creationId xmlns:a16="http://schemas.microsoft.com/office/drawing/2014/main" xmlns="" id="{C02DB867-2525-D44D-93E7-0A8762030DD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a:hlinkClick r:id="" action="ppaction://noaction" highlightClick="1"/>
            <a:extLst>
              <a:ext uri="{FF2B5EF4-FFF2-40B4-BE49-F238E27FC236}">
                <a16:creationId xmlns:a16="http://schemas.microsoft.com/office/drawing/2014/main" xmlns="" id="{84468793-9FF4-BD49-AA96-9F5A1C26351F}"/>
              </a:ext>
            </a:extLst>
          </p:cNvPr>
          <p:cNvSpPr>
            <a:spLocks noChangeAspect="1"/>
          </p:cNvSpPr>
          <p:nvPr/>
        </p:nvSpPr>
        <p:spPr>
          <a:xfrm flipH="1">
            <a:off x="11472672"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hlinkClick r:id="" action="ppaction://hlinkshowjump?jump=lastslideviewed" highlightClick="1"/>
            <a:extLst>
              <a:ext uri="{FF2B5EF4-FFF2-40B4-BE49-F238E27FC236}">
                <a16:creationId xmlns:a16="http://schemas.microsoft.com/office/drawing/2014/main" xmlns="" id="{C3D42655-5FE9-5B4F-9272-50A18F556E65}"/>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4673996-02B8-F447-A38A-80989D139E0D}"/>
              </a:ext>
            </a:extLst>
          </p:cNvPr>
          <p:cNvSpPr/>
          <p:nvPr/>
        </p:nvSpPr>
        <p:spPr>
          <a:xfrm>
            <a:off x="-1524" y="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xmlns="" id="{CBE03D46-D3B0-844C-A86A-FF95201E03FA}"/>
              </a:ext>
            </a:extLst>
          </p:cNvPr>
          <p:cNvGrpSpPr/>
          <p:nvPr/>
        </p:nvGrpSpPr>
        <p:grpSpPr>
          <a:xfrm>
            <a:off x="7965607" y="56782"/>
            <a:ext cx="4035238" cy="2612653"/>
            <a:chOff x="2742137" y="2321033"/>
            <a:chExt cx="3556000" cy="1919141"/>
          </a:xfrm>
        </p:grpSpPr>
        <p:sp>
          <p:nvSpPr>
            <p:cNvPr id="18" name="Rounded Rectangular Callout 17">
              <a:extLst>
                <a:ext uri="{FF2B5EF4-FFF2-40B4-BE49-F238E27FC236}">
                  <a16:creationId xmlns:a16="http://schemas.microsoft.com/office/drawing/2014/main" xmlns="" id="{58F07DB4-CF86-F245-A7C8-801F5A002A94}"/>
                </a:ext>
              </a:extLst>
            </p:cNvPr>
            <p:cNvSpPr/>
            <p:nvPr/>
          </p:nvSpPr>
          <p:spPr>
            <a:xfrm>
              <a:off x="2742137" y="2321033"/>
              <a:ext cx="3556000" cy="19191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Vaccine method that </a:t>
              </a:r>
              <a:r>
                <a:rPr lang="en-US" sz="1600" dirty="0">
                  <a:solidFill>
                    <a:srgbClr val="FFFFFF"/>
                  </a:solidFill>
                </a:rPr>
                <a:t>uses modified, non-enveloped, double-stranded DNA viruses to deliver genetic material that can produce the COVID-19 spike protein. They are highly researched, and </a:t>
              </a:r>
              <a:r>
                <a:rPr lang="en-US" sz="1600" dirty="0"/>
                <a:t>easy to design and mass produce.</a:t>
              </a:r>
            </a:p>
          </p:txBody>
        </p:sp>
        <p:sp>
          <p:nvSpPr>
            <p:cNvPr id="19" name="Multiply 18">
              <a:hlinkClick r:id="rId4" action="ppaction://hlinksldjump"/>
              <a:extLst>
                <a:ext uri="{FF2B5EF4-FFF2-40B4-BE49-F238E27FC236}">
                  <a16:creationId xmlns:a16="http://schemas.microsoft.com/office/drawing/2014/main" xmlns="" id="{D6DBC1C8-5BFD-E249-9F11-43B3E068D262}"/>
                </a:ext>
              </a:extLst>
            </p:cNvPr>
            <p:cNvSpPr/>
            <p:nvPr/>
          </p:nvSpPr>
          <p:spPr>
            <a:xfrm>
              <a:off x="5701934" y="2403011"/>
              <a:ext cx="353815" cy="335839"/>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572403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139E58F-2734-6846-8E4D-B3110A2BA8A5}"/>
              </a:ext>
            </a:extLst>
          </p:cNvPr>
          <p:cNvSpPr>
            <a:spLocks noGrp="1"/>
          </p:cNvSpPr>
          <p:nvPr>
            <p:ph type="title"/>
          </p:nvPr>
        </p:nvSpPr>
        <p:spPr/>
        <p:txBody>
          <a:bodyPr anchor="b">
            <a:normAutofit/>
          </a:bodyPr>
          <a:lstStyle/>
          <a:p>
            <a:r>
              <a:rPr lang="en-US" sz="3100" dirty="0"/>
              <a:t>Our first step is to perform </a:t>
            </a:r>
            <a:r>
              <a:rPr lang="en-US" sz="3100" b="1" dirty="0"/>
              <a:t>preclinical trials</a:t>
            </a:r>
            <a:r>
              <a:rPr lang="en-US" sz="3100" dirty="0"/>
              <a:t>, which group would you like to work with?</a:t>
            </a:r>
          </a:p>
        </p:txBody>
      </p:sp>
      <p:sp>
        <p:nvSpPr>
          <p:cNvPr id="5" name="TextBox 4">
            <a:extLst>
              <a:ext uri="{FF2B5EF4-FFF2-40B4-BE49-F238E27FC236}">
                <a16:creationId xmlns:a16="http://schemas.microsoft.com/office/drawing/2014/main" xmlns="" id="{A79E2C47-5173-324B-AEA2-183E9EE74531}"/>
              </a:ext>
            </a:extLst>
          </p:cNvPr>
          <p:cNvSpPr txBox="1"/>
          <p:nvPr/>
        </p:nvSpPr>
        <p:spPr>
          <a:xfrm>
            <a:off x="2293398" y="6075941"/>
            <a:ext cx="2074126" cy="369332"/>
          </a:xfrm>
          <a:prstGeom prst="rect">
            <a:avLst/>
          </a:prstGeom>
          <a:noFill/>
        </p:spPr>
        <p:txBody>
          <a:bodyPr wrap="square" rtlCol="0">
            <a:spAutoFit/>
          </a:bodyPr>
          <a:lstStyle/>
          <a:p>
            <a:pPr algn="ctr"/>
            <a:r>
              <a:rPr lang="en-US" b="1" u="sng" dirty="0">
                <a:solidFill>
                  <a:schemeClr val="accent2">
                    <a:lumMod val="75000"/>
                  </a:schemeClr>
                </a:solidFill>
                <a:hlinkClick r:id="rId2" action="ppaction://hlinksldjump"/>
              </a:rPr>
              <a:t>More Info</a:t>
            </a:r>
            <a:endParaRPr lang="en-US" b="1" u="sng" dirty="0">
              <a:solidFill>
                <a:schemeClr val="accent2">
                  <a:lumMod val="75000"/>
                </a:schemeClr>
              </a:solidFill>
            </a:endParaRPr>
          </a:p>
        </p:txBody>
      </p:sp>
      <p:sp>
        <p:nvSpPr>
          <p:cNvPr id="11" name="TextBox 10">
            <a:extLst>
              <a:ext uri="{FF2B5EF4-FFF2-40B4-BE49-F238E27FC236}">
                <a16:creationId xmlns:a16="http://schemas.microsoft.com/office/drawing/2014/main" xmlns="" id="{E66F1933-EA2C-C144-88A2-86C1881464C2}"/>
              </a:ext>
            </a:extLst>
          </p:cNvPr>
          <p:cNvSpPr txBox="1"/>
          <p:nvPr/>
        </p:nvSpPr>
        <p:spPr>
          <a:xfrm>
            <a:off x="7861612" y="6075941"/>
            <a:ext cx="2074126" cy="369332"/>
          </a:xfrm>
          <a:prstGeom prst="rect">
            <a:avLst/>
          </a:prstGeom>
          <a:noFill/>
        </p:spPr>
        <p:txBody>
          <a:bodyPr wrap="square" rtlCol="0">
            <a:spAutoFit/>
          </a:bodyPr>
          <a:lstStyle/>
          <a:p>
            <a:pPr algn="ctr"/>
            <a:r>
              <a:rPr lang="en-US" b="1" u="sng" dirty="0">
                <a:solidFill>
                  <a:schemeClr val="accent2">
                    <a:lumMod val="75000"/>
                  </a:schemeClr>
                </a:solidFill>
                <a:hlinkClick r:id="rId3" action="ppaction://hlinksldjump"/>
              </a:rPr>
              <a:t>More Info</a:t>
            </a:r>
            <a:endParaRPr lang="en-US" b="1" u="sng" dirty="0">
              <a:solidFill>
                <a:schemeClr val="accent2">
                  <a:lumMod val="75000"/>
                </a:schemeClr>
              </a:solidFill>
            </a:endParaRPr>
          </a:p>
        </p:txBody>
      </p:sp>
      <p:sp>
        <p:nvSpPr>
          <p:cNvPr id="15" name="Action Button: Home 14">
            <a:hlinkClick r:id="" action="ppaction://hlinkshowjump?jump=firstslide" highlightClick="1"/>
            <a:extLst>
              <a:ext uri="{FF2B5EF4-FFF2-40B4-BE49-F238E27FC236}">
                <a16:creationId xmlns:a16="http://schemas.microsoft.com/office/drawing/2014/main" xmlns="" id="{622242EF-A902-F341-B323-0944F09A642F}"/>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Person Holding Laboratory Flask">
            <a:hlinkClick r:id="rId4" action="ppaction://hlinksldjump"/>
            <a:extLst>
              <a:ext uri="{FF2B5EF4-FFF2-40B4-BE49-F238E27FC236}">
                <a16:creationId xmlns:a16="http://schemas.microsoft.com/office/drawing/2014/main" xmlns="" id="{14995969-BC5C-2B43-A472-025198650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202" y="1950918"/>
            <a:ext cx="5544518" cy="369977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White Baby Mouse">
            <a:hlinkClick r:id="rId4" action="ppaction://hlinksldjump"/>
            <a:extLst>
              <a:ext uri="{FF2B5EF4-FFF2-40B4-BE49-F238E27FC236}">
                <a16:creationId xmlns:a16="http://schemas.microsoft.com/office/drawing/2014/main" xmlns="" id="{F2D277BA-8C27-E34B-AAD4-2CD2C681B7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614" y="1950918"/>
            <a:ext cx="5678122" cy="36997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rId4" action="ppaction://hlinksldjump"/>
            <a:extLst>
              <a:ext uri="{FF2B5EF4-FFF2-40B4-BE49-F238E27FC236}">
                <a16:creationId xmlns:a16="http://schemas.microsoft.com/office/drawing/2014/main" xmlns="" id="{A2E4252C-1691-C04B-B570-5F9FB9C533A0}"/>
              </a:ext>
            </a:extLst>
          </p:cNvPr>
          <p:cNvSpPr txBox="1"/>
          <p:nvPr/>
        </p:nvSpPr>
        <p:spPr>
          <a:xfrm>
            <a:off x="1730261" y="5694415"/>
            <a:ext cx="3200400" cy="369332"/>
          </a:xfrm>
          <a:prstGeom prst="rect">
            <a:avLst/>
          </a:prstGeom>
          <a:noFill/>
        </p:spPr>
        <p:txBody>
          <a:bodyPr wrap="square" rtlCol="0">
            <a:spAutoFit/>
          </a:bodyPr>
          <a:lstStyle/>
          <a:p>
            <a:pPr algn="ctr"/>
            <a:r>
              <a:rPr lang="en-US" dirty="0"/>
              <a:t>Cell and Tissue Cultures</a:t>
            </a:r>
          </a:p>
        </p:txBody>
      </p:sp>
      <p:sp>
        <p:nvSpPr>
          <p:cNvPr id="21" name="TextBox 20">
            <a:hlinkClick r:id="rId4" action="ppaction://hlinksldjump"/>
            <a:extLst>
              <a:ext uri="{FF2B5EF4-FFF2-40B4-BE49-F238E27FC236}">
                <a16:creationId xmlns:a16="http://schemas.microsoft.com/office/drawing/2014/main" xmlns="" id="{4F02EBEC-3DDC-E840-9027-3B66158F0FB6}"/>
              </a:ext>
            </a:extLst>
          </p:cNvPr>
          <p:cNvSpPr txBox="1"/>
          <p:nvPr/>
        </p:nvSpPr>
        <p:spPr>
          <a:xfrm>
            <a:off x="7298475" y="5694415"/>
            <a:ext cx="3200400" cy="369332"/>
          </a:xfrm>
          <a:prstGeom prst="rect">
            <a:avLst/>
          </a:prstGeom>
          <a:noFill/>
        </p:spPr>
        <p:txBody>
          <a:bodyPr wrap="square" rtlCol="0">
            <a:spAutoFit/>
          </a:bodyPr>
          <a:lstStyle/>
          <a:p>
            <a:pPr algn="ctr"/>
            <a:r>
              <a:rPr lang="en-US" dirty="0"/>
              <a:t>Animal Testing</a:t>
            </a:r>
          </a:p>
        </p:txBody>
      </p:sp>
      <p:sp>
        <p:nvSpPr>
          <p:cNvPr id="12" name="Left Arrow 11">
            <a:hlinkClick r:id="" action="ppaction://hlinkshowjump?jump=lastslideviewed" highlightClick="1"/>
            <a:extLst>
              <a:ext uri="{FF2B5EF4-FFF2-40B4-BE49-F238E27FC236}">
                <a16:creationId xmlns:a16="http://schemas.microsoft.com/office/drawing/2014/main" xmlns="" id="{B00B8D86-42C5-3740-A1AC-21D4CEB3A146}"/>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0148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139E58F-2734-6846-8E4D-B3110A2BA8A5}"/>
              </a:ext>
            </a:extLst>
          </p:cNvPr>
          <p:cNvSpPr>
            <a:spLocks noGrp="1"/>
          </p:cNvSpPr>
          <p:nvPr>
            <p:ph type="title"/>
          </p:nvPr>
        </p:nvSpPr>
        <p:spPr/>
        <p:txBody>
          <a:bodyPr anchor="b">
            <a:normAutofit/>
          </a:bodyPr>
          <a:lstStyle/>
          <a:p>
            <a:r>
              <a:rPr lang="en-US" sz="3100" dirty="0"/>
              <a:t>Our first step is to perform </a:t>
            </a:r>
            <a:r>
              <a:rPr lang="en-US" sz="3100" b="1" dirty="0"/>
              <a:t>preclinical trials</a:t>
            </a:r>
            <a:r>
              <a:rPr lang="en-US" sz="3100" dirty="0"/>
              <a:t>, which group would you like to work with?</a:t>
            </a:r>
          </a:p>
        </p:txBody>
      </p:sp>
      <p:sp>
        <p:nvSpPr>
          <p:cNvPr id="5" name="TextBox 4">
            <a:extLst>
              <a:ext uri="{FF2B5EF4-FFF2-40B4-BE49-F238E27FC236}">
                <a16:creationId xmlns:a16="http://schemas.microsoft.com/office/drawing/2014/main" xmlns="" id="{A79E2C47-5173-324B-AEA2-183E9EE74531}"/>
              </a:ext>
            </a:extLst>
          </p:cNvPr>
          <p:cNvSpPr txBox="1"/>
          <p:nvPr/>
        </p:nvSpPr>
        <p:spPr>
          <a:xfrm>
            <a:off x="2293398" y="6075941"/>
            <a:ext cx="2074126" cy="369332"/>
          </a:xfrm>
          <a:prstGeom prst="rect">
            <a:avLst/>
          </a:prstGeom>
          <a:noFill/>
        </p:spPr>
        <p:txBody>
          <a:bodyPr wrap="square" rtlCol="0">
            <a:spAutoFit/>
          </a:bodyPr>
          <a:lstStyle/>
          <a:p>
            <a:pPr algn="ctr"/>
            <a:r>
              <a:rPr lang="en-US" b="1" u="sng" dirty="0">
                <a:solidFill>
                  <a:schemeClr val="accent2">
                    <a:lumMod val="75000"/>
                  </a:schemeClr>
                </a:solidFill>
                <a:hlinkClick r:id="rId2" action="ppaction://hlinksldjump"/>
              </a:rPr>
              <a:t>More Info</a:t>
            </a:r>
            <a:endParaRPr lang="en-US" b="1" u="sng" dirty="0">
              <a:solidFill>
                <a:schemeClr val="accent2">
                  <a:lumMod val="75000"/>
                </a:schemeClr>
              </a:solidFill>
            </a:endParaRPr>
          </a:p>
        </p:txBody>
      </p:sp>
      <p:sp>
        <p:nvSpPr>
          <p:cNvPr id="11" name="TextBox 10">
            <a:extLst>
              <a:ext uri="{FF2B5EF4-FFF2-40B4-BE49-F238E27FC236}">
                <a16:creationId xmlns:a16="http://schemas.microsoft.com/office/drawing/2014/main" xmlns="" id="{E66F1933-EA2C-C144-88A2-86C1881464C2}"/>
              </a:ext>
            </a:extLst>
          </p:cNvPr>
          <p:cNvSpPr txBox="1"/>
          <p:nvPr/>
        </p:nvSpPr>
        <p:spPr>
          <a:xfrm>
            <a:off x="7861612" y="6075941"/>
            <a:ext cx="2074126" cy="369332"/>
          </a:xfrm>
          <a:prstGeom prst="rect">
            <a:avLst/>
          </a:prstGeom>
          <a:noFill/>
        </p:spPr>
        <p:txBody>
          <a:bodyPr wrap="square" rtlCol="0">
            <a:spAutoFit/>
          </a:bodyPr>
          <a:lstStyle/>
          <a:p>
            <a:pPr algn="ctr"/>
            <a:r>
              <a:rPr lang="en-US" b="1" u="sng" dirty="0">
                <a:solidFill>
                  <a:schemeClr val="accent2">
                    <a:lumMod val="75000"/>
                  </a:schemeClr>
                </a:solidFill>
                <a:hlinkClick r:id="rId3" action="ppaction://hlinksldjump"/>
              </a:rPr>
              <a:t>More Info</a:t>
            </a:r>
            <a:endParaRPr lang="en-US" b="1" u="sng" dirty="0">
              <a:solidFill>
                <a:schemeClr val="accent2">
                  <a:lumMod val="75000"/>
                </a:schemeClr>
              </a:solidFill>
            </a:endParaRPr>
          </a:p>
        </p:txBody>
      </p:sp>
      <p:sp>
        <p:nvSpPr>
          <p:cNvPr id="13" name="Left Arrow 12">
            <a:hlinkClick r:id="" action="ppaction://hlinkshowjump?jump=previousslide" highlightClick="1"/>
            <a:extLst>
              <a:ext uri="{FF2B5EF4-FFF2-40B4-BE49-F238E27FC236}">
                <a16:creationId xmlns:a16="http://schemas.microsoft.com/office/drawing/2014/main" xmlns="" id="{8564F2E8-A438-F549-A55C-40E50ADD871C}"/>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Home 14">
            <a:hlinkClick r:id="" action="ppaction://hlinkshowjump?jump=firstslide" highlightClick="1"/>
            <a:extLst>
              <a:ext uri="{FF2B5EF4-FFF2-40B4-BE49-F238E27FC236}">
                <a16:creationId xmlns:a16="http://schemas.microsoft.com/office/drawing/2014/main" xmlns="" id="{622242EF-A902-F341-B323-0944F09A642F}"/>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Person Holding Laboratory Flask">
            <a:extLst>
              <a:ext uri="{FF2B5EF4-FFF2-40B4-BE49-F238E27FC236}">
                <a16:creationId xmlns:a16="http://schemas.microsoft.com/office/drawing/2014/main" xmlns="" id="{14995969-BC5C-2B43-A472-025198650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02" y="1950918"/>
            <a:ext cx="5544518" cy="369977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White Baby Mouse">
            <a:extLst>
              <a:ext uri="{FF2B5EF4-FFF2-40B4-BE49-F238E27FC236}">
                <a16:creationId xmlns:a16="http://schemas.microsoft.com/office/drawing/2014/main" xmlns="" id="{F2D277BA-8C27-E34B-AAD4-2CD2C681B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614" y="1950918"/>
            <a:ext cx="5678122" cy="36997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A2E4252C-1691-C04B-B570-5F9FB9C533A0}"/>
              </a:ext>
            </a:extLst>
          </p:cNvPr>
          <p:cNvSpPr txBox="1"/>
          <p:nvPr/>
        </p:nvSpPr>
        <p:spPr>
          <a:xfrm>
            <a:off x="1730261" y="5694415"/>
            <a:ext cx="3200400" cy="369332"/>
          </a:xfrm>
          <a:prstGeom prst="rect">
            <a:avLst/>
          </a:prstGeom>
          <a:noFill/>
        </p:spPr>
        <p:txBody>
          <a:bodyPr wrap="square" rtlCol="0">
            <a:spAutoFit/>
          </a:bodyPr>
          <a:lstStyle/>
          <a:p>
            <a:pPr algn="ctr"/>
            <a:r>
              <a:rPr lang="en-US" dirty="0"/>
              <a:t>Cell and Tissue Cultures</a:t>
            </a:r>
          </a:p>
        </p:txBody>
      </p:sp>
      <p:sp>
        <p:nvSpPr>
          <p:cNvPr id="21" name="TextBox 20">
            <a:extLst>
              <a:ext uri="{FF2B5EF4-FFF2-40B4-BE49-F238E27FC236}">
                <a16:creationId xmlns:a16="http://schemas.microsoft.com/office/drawing/2014/main" xmlns="" id="{4F02EBEC-3DDC-E840-9027-3B66158F0FB6}"/>
              </a:ext>
            </a:extLst>
          </p:cNvPr>
          <p:cNvSpPr txBox="1"/>
          <p:nvPr/>
        </p:nvSpPr>
        <p:spPr>
          <a:xfrm>
            <a:off x="7298475" y="5694415"/>
            <a:ext cx="3200400" cy="369332"/>
          </a:xfrm>
          <a:prstGeom prst="rect">
            <a:avLst/>
          </a:prstGeom>
          <a:noFill/>
        </p:spPr>
        <p:txBody>
          <a:bodyPr wrap="square" rtlCol="0">
            <a:spAutoFit/>
          </a:bodyPr>
          <a:lstStyle/>
          <a:p>
            <a:pPr algn="ctr"/>
            <a:r>
              <a:rPr lang="en-US" dirty="0"/>
              <a:t>Animal Testing</a:t>
            </a:r>
          </a:p>
        </p:txBody>
      </p:sp>
      <p:sp>
        <p:nvSpPr>
          <p:cNvPr id="12" name="Rectangle 11">
            <a:extLst>
              <a:ext uri="{FF2B5EF4-FFF2-40B4-BE49-F238E27FC236}">
                <a16:creationId xmlns:a16="http://schemas.microsoft.com/office/drawing/2014/main" xmlns="" id="{E4BA8391-8F38-9B46-A876-40ECF767E192}"/>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xmlns="" id="{41AC7735-213B-CB4D-961B-E3C1395680CC}"/>
              </a:ext>
            </a:extLst>
          </p:cNvPr>
          <p:cNvGrpSpPr/>
          <p:nvPr/>
        </p:nvGrpSpPr>
        <p:grpSpPr>
          <a:xfrm>
            <a:off x="2349905" y="3597003"/>
            <a:ext cx="4035238" cy="2218207"/>
            <a:chOff x="2742137" y="2321033"/>
            <a:chExt cx="3556000" cy="1919141"/>
          </a:xfrm>
        </p:grpSpPr>
        <p:sp>
          <p:nvSpPr>
            <p:cNvPr id="16" name="Rounded Rectangular Callout 15">
              <a:extLst>
                <a:ext uri="{FF2B5EF4-FFF2-40B4-BE49-F238E27FC236}">
                  <a16:creationId xmlns:a16="http://schemas.microsoft.com/office/drawing/2014/main" xmlns="" id="{CA545B06-500F-E64E-AEAF-225F6B504DFE}"/>
                </a:ext>
              </a:extLst>
            </p:cNvPr>
            <p:cNvSpPr/>
            <p:nvPr/>
          </p:nvSpPr>
          <p:spPr>
            <a:xfrm>
              <a:off x="2742137" y="2321033"/>
              <a:ext cx="3556000" cy="19191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Candidate vaccine viruses are grown in mammalian tissue culture of cells with a finite lifespan. The virus is then extracted, purified, and tested or modified.</a:t>
              </a:r>
              <a:endParaRPr lang="en-US" sz="1600" dirty="0"/>
            </a:p>
          </p:txBody>
        </p:sp>
        <p:sp>
          <p:nvSpPr>
            <p:cNvPr id="17" name="Multiply 16">
              <a:hlinkClick r:id="rId2" action="ppaction://hlinksldjump"/>
              <a:extLst>
                <a:ext uri="{FF2B5EF4-FFF2-40B4-BE49-F238E27FC236}">
                  <a16:creationId xmlns:a16="http://schemas.microsoft.com/office/drawing/2014/main" xmlns="" id="{E75E2A91-B0F3-9D45-8EA9-F8B2D9D02C3F}"/>
                </a:ext>
              </a:extLst>
            </p:cNvPr>
            <p:cNvSpPr/>
            <p:nvPr/>
          </p:nvSpPr>
          <p:spPr>
            <a:xfrm>
              <a:off x="5807797" y="2416437"/>
              <a:ext cx="316523" cy="343017"/>
            </a:xfrm>
            <a:prstGeom prst="mathMultiply">
              <a:avLst>
                <a:gd name="adj1" fmla="val 10083"/>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88364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139E58F-2734-6846-8E4D-B3110A2BA8A5}"/>
              </a:ext>
            </a:extLst>
          </p:cNvPr>
          <p:cNvSpPr>
            <a:spLocks noGrp="1"/>
          </p:cNvSpPr>
          <p:nvPr>
            <p:ph type="title"/>
          </p:nvPr>
        </p:nvSpPr>
        <p:spPr/>
        <p:txBody>
          <a:bodyPr anchor="b">
            <a:normAutofit/>
          </a:bodyPr>
          <a:lstStyle/>
          <a:p>
            <a:r>
              <a:rPr lang="en-US" sz="3100" dirty="0"/>
              <a:t>Our first step is to perform </a:t>
            </a:r>
            <a:r>
              <a:rPr lang="en-US" sz="3100" b="1" dirty="0"/>
              <a:t>preclinical trials</a:t>
            </a:r>
            <a:r>
              <a:rPr lang="en-US" sz="3100" dirty="0"/>
              <a:t>, which group would you like to work with?</a:t>
            </a:r>
          </a:p>
        </p:txBody>
      </p:sp>
      <p:sp>
        <p:nvSpPr>
          <p:cNvPr id="5" name="TextBox 4">
            <a:extLst>
              <a:ext uri="{FF2B5EF4-FFF2-40B4-BE49-F238E27FC236}">
                <a16:creationId xmlns:a16="http://schemas.microsoft.com/office/drawing/2014/main" xmlns="" id="{A79E2C47-5173-324B-AEA2-183E9EE74531}"/>
              </a:ext>
            </a:extLst>
          </p:cNvPr>
          <p:cNvSpPr txBox="1"/>
          <p:nvPr/>
        </p:nvSpPr>
        <p:spPr>
          <a:xfrm>
            <a:off x="2293398" y="6075941"/>
            <a:ext cx="2074126" cy="369332"/>
          </a:xfrm>
          <a:prstGeom prst="rect">
            <a:avLst/>
          </a:prstGeom>
          <a:noFill/>
        </p:spPr>
        <p:txBody>
          <a:bodyPr wrap="square" rtlCol="0">
            <a:spAutoFit/>
          </a:bodyPr>
          <a:lstStyle/>
          <a:p>
            <a:pPr algn="ctr"/>
            <a:r>
              <a:rPr lang="en-US" b="1" u="sng" dirty="0">
                <a:solidFill>
                  <a:schemeClr val="accent2">
                    <a:lumMod val="75000"/>
                  </a:schemeClr>
                </a:solidFill>
                <a:hlinkClick r:id="rId2" action="ppaction://hlinksldjump"/>
              </a:rPr>
              <a:t>More Info</a:t>
            </a:r>
            <a:endParaRPr lang="en-US" b="1" u="sng" dirty="0">
              <a:solidFill>
                <a:schemeClr val="accent2">
                  <a:lumMod val="75000"/>
                </a:schemeClr>
              </a:solidFill>
            </a:endParaRPr>
          </a:p>
        </p:txBody>
      </p:sp>
      <p:sp>
        <p:nvSpPr>
          <p:cNvPr id="11" name="TextBox 10">
            <a:extLst>
              <a:ext uri="{FF2B5EF4-FFF2-40B4-BE49-F238E27FC236}">
                <a16:creationId xmlns:a16="http://schemas.microsoft.com/office/drawing/2014/main" xmlns="" id="{E66F1933-EA2C-C144-88A2-86C1881464C2}"/>
              </a:ext>
            </a:extLst>
          </p:cNvPr>
          <p:cNvSpPr txBox="1"/>
          <p:nvPr/>
        </p:nvSpPr>
        <p:spPr>
          <a:xfrm>
            <a:off x="7861612" y="6075941"/>
            <a:ext cx="2074126" cy="369332"/>
          </a:xfrm>
          <a:prstGeom prst="rect">
            <a:avLst/>
          </a:prstGeom>
          <a:noFill/>
        </p:spPr>
        <p:txBody>
          <a:bodyPr wrap="square" rtlCol="0">
            <a:spAutoFit/>
          </a:bodyPr>
          <a:lstStyle/>
          <a:p>
            <a:pPr algn="ctr"/>
            <a:r>
              <a:rPr lang="en-US" b="1" u="sng" dirty="0">
                <a:solidFill>
                  <a:schemeClr val="accent2">
                    <a:lumMod val="75000"/>
                  </a:schemeClr>
                </a:solidFill>
                <a:hlinkClick r:id="rId3" action="ppaction://hlinksldjump"/>
              </a:rPr>
              <a:t>More Info</a:t>
            </a:r>
            <a:endParaRPr lang="en-US" b="1" u="sng" dirty="0">
              <a:solidFill>
                <a:schemeClr val="accent2">
                  <a:lumMod val="75000"/>
                </a:schemeClr>
              </a:solidFill>
            </a:endParaRPr>
          </a:p>
        </p:txBody>
      </p:sp>
      <p:sp>
        <p:nvSpPr>
          <p:cNvPr id="13" name="Left Arrow 12">
            <a:hlinkClick r:id="" action="ppaction://hlinkshowjump?jump=previousslide" highlightClick="1"/>
            <a:extLst>
              <a:ext uri="{FF2B5EF4-FFF2-40B4-BE49-F238E27FC236}">
                <a16:creationId xmlns:a16="http://schemas.microsoft.com/office/drawing/2014/main" xmlns="" id="{8564F2E8-A438-F549-A55C-40E50ADD871C}"/>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Home 14">
            <a:hlinkClick r:id="" action="ppaction://hlinkshowjump?jump=firstslide" highlightClick="1"/>
            <a:extLst>
              <a:ext uri="{FF2B5EF4-FFF2-40B4-BE49-F238E27FC236}">
                <a16:creationId xmlns:a16="http://schemas.microsoft.com/office/drawing/2014/main" xmlns="" id="{622242EF-A902-F341-B323-0944F09A642F}"/>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Person Holding Laboratory Flask">
            <a:extLst>
              <a:ext uri="{FF2B5EF4-FFF2-40B4-BE49-F238E27FC236}">
                <a16:creationId xmlns:a16="http://schemas.microsoft.com/office/drawing/2014/main" xmlns="" id="{14995969-BC5C-2B43-A472-025198650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02" y="1950918"/>
            <a:ext cx="5544518" cy="369977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White Baby Mouse">
            <a:extLst>
              <a:ext uri="{FF2B5EF4-FFF2-40B4-BE49-F238E27FC236}">
                <a16:creationId xmlns:a16="http://schemas.microsoft.com/office/drawing/2014/main" xmlns="" id="{F2D277BA-8C27-E34B-AAD4-2CD2C681B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614" y="1950918"/>
            <a:ext cx="5678122" cy="36997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A2E4252C-1691-C04B-B570-5F9FB9C533A0}"/>
              </a:ext>
            </a:extLst>
          </p:cNvPr>
          <p:cNvSpPr txBox="1"/>
          <p:nvPr/>
        </p:nvSpPr>
        <p:spPr>
          <a:xfrm>
            <a:off x="1730261" y="5694415"/>
            <a:ext cx="3200400" cy="369332"/>
          </a:xfrm>
          <a:prstGeom prst="rect">
            <a:avLst/>
          </a:prstGeom>
          <a:noFill/>
        </p:spPr>
        <p:txBody>
          <a:bodyPr wrap="square" rtlCol="0">
            <a:spAutoFit/>
          </a:bodyPr>
          <a:lstStyle/>
          <a:p>
            <a:pPr algn="ctr"/>
            <a:r>
              <a:rPr lang="en-US" dirty="0"/>
              <a:t>Cell and Tissue Cultures</a:t>
            </a:r>
          </a:p>
        </p:txBody>
      </p:sp>
      <p:sp>
        <p:nvSpPr>
          <p:cNvPr id="21" name="TextBox 20">
            <a:extLst>
              <a:ext uri="{FF2B5EF4-FFF2-40B4-BE49-F238E27FC236}">
                <a16:creationId xmlns:a16="http://schemas.microsoft.com/office/drawing/2014/main" xmlns="" id="{4F02EBEC-3DDC-E840-9027-3B66158F0FB6}"/>
              </a:ext>
            </a:extLst>
          </p:cNvPr>
          <p:cNvSpPr txBox="1"/>
          <p:nvPr/>
        </p:nvSpPr>
        <p:spPr>
          <a:xfrm>
            <a:off x="7298475" y="5694415"/>
            <a:ext cx="3200400" cy="369332"/>
          </a:xfrm>
          <a:prstGeom prst="rect">
            <a:avLst/>
          </a:prstGeom>
          <a:noFill/>
        </p:spPr>
        <p:txBody>
          <a:bodyPr wrap="square" rtlCol="0">
            <a:spAutoFit/>
          </a:bodyPr>
          <a:lstStyle/>
          <a:p>
            <a:pPr algn="ctr"/>
            <a:r>
              <a:rPr lang="en-US" dirty="0"/>
              <a:t>Animal Testing</a:t>
            </a:r>
          </a:p>
        </p:txBody>
      </p:sp>
      <p:sp>
        <p:nvSpPr>
          <p:cNvPr id="12" name="Rectangle 11">
            <a:extLst>
              <a:ext uri="{FF2B5EF4-FFF2-40B4-BE49-F238E27FC236}">
                <a16:creationId xmlns:a16="http://schemas.microsoft.com/office/drawing/2014/main" xmlns="" id="{9934744E-B883-6F40-9321-3C95247BE0EF}"/>
              </a:ext>
            </a:extLst>
          </p:cNvPr>
          <p:cNvSpPr/>
          <p:nvPr/>
        </p:nvSpPr>
        <p:spPr>
          <a:xfrm>
            <a:off x="0"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ular Callout 13">
            <a:extLst>
              <a:ext uri="{FF2B5EF4-FFF2-40B4-BE49-F238E27FC236}">
                <a16:creationId xmlns:a16="http://schemas.microsoft.com/office/drawing/2014/main" xmlns="" id="{D353C8C7-ACB8-2942-8551-D387596E3132}"/>
              </a:ext>
            </a:extLst>
          </p:cNvPr>
          <p:cNvSpPr/>
          <p:nvPr/>
        </p:nvSpPr>
        <p:spPr>
          <a:xfrm>
            <a:off x="7347132" y="2949199"/>
            <a:ext cx="4413576" cy="2787893"/>
          </a:xfrm>
          <a:prstGeom prst="wedgeRoundRectCallout">
            <a:avLst>
              <a:gd name="adj1" fmla="val -20106"/>
              <a:gd name="adj2" fmla="val 614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Researchers administer the vaccine to animals, and later try to infect them with the targeted pathogen. The appropriate animal model can be valuable in determining the potential immune response in humans.</a:t>
            </a:r>
            <a:endParaRPr lang="en-US" sz="1600" dirty="0"/>
          </a:p>
        </p:txBody>
      </p:sp>
      <p:sp>
        <p:nvSpPr>
          <p:cNvPr id="16" name="Multiply 15">
            <a:hlinkClick r:id="rId2" action="ppaction://hlinksldjump"/>
            <a:extLst>
              <a:ext uri="{FF2B5EF4-FFF2-40B4-BE49-F238E27FC236}">
                <a16:creationId xmlns:a16="http://schemas.microsoft.com/office/drawing/2014/main" xmlns="" id="{F3D439C6-B830-5F4E-9805-486784A1BD5B}"/>
              </a:ext>
            </a:extLst>
          </p:cNvPr>
          <p:cNvSpPr/>
          <p:nvPr/>
        </p:nvSpPr>
        <p:spPr>
          <a:xfrm>
            <a:off x="11129821" y="3128554"/>
            <a:ext cx="359180" cy="396470"/>
          </a:xfrm>
          <a:prstGeom prst="mathMultiply">
            <a:avLst>
              <a:gd name="adj1" fmla="val 10083"/>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6654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0" name="Picture 8" descr="Black Laptop Computer Turned on Near Window at Daytime">
            <a:extLst>
              <a:ext uri="{FF2B5EF4-FFF2-40B4-BE49-F238E27FC236}">
                <a16:creationId xmlns:a16="http://schemas.microsoft.com/office/drawing/2014/main" xmlns="" id="{9F0B1352-1536-3B47-9B5A-983210AE36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2" t="4876" r="-1" b="16602"/>
          <a:stretch/>
        </p:blipFill>
        <p:spPr bwMode="auto">
          <a:xfrm>
            <a:off x="-1" y="0"/>
            <a:ext cx="12653821" cy="68742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slz="http://schemas.microsoft.com/office/powerpoint/2016/slidezoom" xmlns="" Requires="pslz">
          <p:graphicFrame>
            <p:nvGraphicFramePr>
              <p:cNvPr id="20" name="Slide Zoom 19">
                <a:extLst>
                  <a:ext uri="{FF2B5EF4-FFF2-40B4-BE49-F238E27FC236}">
                    <a16:creationId xmlns:a16="http://schemas.microsoft.com/office/drawing/2014/main" id="{1FF7AA45-EC79-724E-BE3F-6F87B3F72E09}"/>
                  </a:ext>
                </a:extLst>
              </p:cNvPr>
              <p:cNvGraphicFramePr>
                <a:graphicFrameLocks noChangeAspect="1"/>
              </p:cNvGraphicFramePr>
              <p:nvPr>
                <p:extLst>
                  <p:ext uri="{D42A27DB-BD31-4B8C-83A1-F6EECF244321}">
                    <p14:modId xmlns:p14="http://schemas.microsoft.com/office/powerpoint/2010/main" val="100262873"/>
                  </p:ext>
                </p:extLst>
              </p:nvPr>
            </p:nvGraphicFramePr>
            <p:xfrm rot="120000">
              <a:off x="8079020" y="2800904"/>
              <a:ext cx="3416028" cy="1921516"/>
            </p:xfrm>
            <a:graphic>
              <a:graphicData uri="http://schemas.microsoft.com/office/powerpoint/2016/slidezoom">
                <pslz:sldZm>
                  <pslz:sldZmObj sldId="291" cId="1252927534">
                    <pslz:zmPr id="{A4D4580D-F8D7-614E-A0F4-0D236802108C}" returnToParent="0" transitionDur="1000">
                      <p166:blipFill xmlns:p166="http://schemas.microsoft.com/office/powerpoint/2016/6/main">
                        <a:blip r:embed="rId3"/>
                        <a:stretch>
                          <a:fillRect/>
                        </a:stretch>
                      </p166:blipFill>
                      <p166:spPr xmlns:p166="http://schemas.microsoft.com/office/powerpoint/2016/6/main">
                        <a:xfrm rot="120000">
                          <a:off x="0" y="0"/>
                          <a:ext cx="3416028" cy="1921516"/>
                        </a:xfrm>
                        <a:prstGeom prst="rect">
                          <a:avLst/>
                        </a:prstGeom>
                        <a:ln w="3175">
                          <a:solidFill>
                            <a:prstClr val="ltGray"/>
                          </a:solidFill>
                        </a:ln>
                        <a:scene3d>
                          <a:camera prst="orthographicFront">
                            <a:rot lat="0" lon="0" rev="0"/>
                          </a:camera>
                          <a:lightRig rig="threePt" dir="t"/>
                        </a:scene3d>
                      </p166:spPr>
                    </pslz:zmPr>
                  </pslz:sldZmObj>
                </pslz:sldZm>
              </a:graphicData>
            </a:graphic>
          </p:graphicFrame>
        </mc:Choice>
        <mc:Fallback>
          <p:pic>
            <p:nvPicPr>
              <p:cNvPr id="20" name="Slide Zoom 19">
                <a:hlinkClick r:id="rId4" action="ppaction://hlinksldjump"/>
                <a:extLst>
                  <a:ext uri="{FF2B5EF4-FFF2-40B4-BE49-F238E27FC236}">
                    <a16:creationId xmlns:a16="http://schemas.microsoft.com/office/drawing/2014/main" xmlns="" xmlns:pslz="http://schemas.microsoft.com/office/powerpoint/2016/slidezoom" id="{1FF7AA45-EC79-724E-BE3F-6F87B3F72E09}"/>
                  </a:ext>
                </a:extLst>
              </p:cNvPr>
              <p:cNvPicPr>
                <a:picLocks noGrp="1" noRot="1" noChangeAspect="1" noMove="1" noResize="1" noEditPoints="1" noAdjustHandles="1" noChangeArrowheads="1" noChangeShapeType="1"/>
              </p:cNvPicPr>
              <p:nvPr/>
            </p:nvPicPr>
            <p:blipFill>
              <a:blip r:embed="rId5"/>
              <a:stretch>
                <a:fillRect/>
              </a:stretch>
            </p:blipFill>
            <p:spPr>
              <a:xfrm rot="120000">
                <a:off x="8079020" y="2800904"/>
                <a:ext cx="3416028" cy="1921516"/>
              </a:xfrm>
              <a:prstGeom prst="rect">
                <a:avLst/>
              </a:prstGeom>
              <a:ln w="3175">
                <a:solidFill>
                  <a:prstClr val="ltGray"/>
                </a:solidFill>
              </a:ln>
              <a:scene3d>
                <a:camera prst="orthographicFront">
                  <a:rot lat="0" lon="0" rev="0"/>
                </a:camera>
                <a:lightRig rig="threePt" dir="t"/>
              </a:scene3d>
            </p:spPr>
          </p:pic>
        </mc:Fallback>
      </mc:AlternateContent>
      <p:sp>
        <p:nvSpPr>
          <p:cNvPr id="42" name="Action Button: Home 41">
            <a:hlinkClick r:id="" action="ppaction://hlinkshowjump?jump=firstslide" highlightClick="1"/>
            <a:extLst>
              <a:ext uri="{FF2B5EF4-FFF2-40B4-BE49-F238E27FC236}">
                <a16:creationId xmlns:a16="http://schemas.microsoft.com/office/drawing/2014/main" xmlns="" id="{BC1A09AF-0F29-F346-9730-50C18968FAE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hlinkClick r:id="" action="ppaction://hlinkshowjump?jump=lastslideviewed" highlightClick="1"/>
            <a:extLst>
              <a:ext uri="{FF2B5EF4-FFF2-40B4-BE49-F238E27FC236}">
                <a16:creationId xmlns:a16="http://schemas.microsoft.com/office/drawing/2014/main" xmlns="" id="{9F116641-3181-BB4E-BC53-9C6401417B0B}"/>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8031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F1D2509E-1101-1443-9B06-424E390E6FC1}"/>
              </a:ext>
            </a:extLst>
          </p:cNvPr>
          <p:cNvPicPr>
            <a:picLocks noChangeAspect="1"/>
          </p:cNvPicPr>
          <p:nvPr/>
        </p:nvPicPr>
        <p:blipFill>
          <a:blip r:embed="rId2"/>
          <a:stretch>
            <a:fillRect/>
          </a:stretch>
        </p:blipFill>
        <p:spPr>
          <a:xfrm>
            <a:off x="511932" y="0"/>
            <a:ext cx="11168136" cy="6858000"/>
          </a:xfrm>
          <a:prstGeom prst="rect">
            <a:avLst/>
          </a:prstGeom>
        </p:spPr>
      </p:pic>
      <p:sp>
        <p:nvSpPr>
          <p:cNvPr id="14" name="Rectangle 13">
            <a:hlinkClick r:id="rId3" action="ppaction://hlinksldjump"/>
            <a:extLst>
              <a:ext uri="{FF2B5EF4-FFF2-40B4-BE49-F238E27FC236}">
                <a16:creationId xmlns:a16="http://schemas.microsoft.com/office/drawing/2014/main" xmlns="" id="{5BE716DF-406A-A645-A916-D732A6260A20}"/>
              </a:ext>
            </a:extLst>
          </p:cNvPr>
          <p:cNvSpPr/>
          <p:nvPr/>
        </p:nvSpPr>
        <p:spPr>
          <a:xfrm>
            <a:off x="1222744" y="5858540"/>
            <a:ext cx="2530549"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a:hlinkClick r:id="rId4" action="ppaction://hlinksldjump"/>
            <a:extLst>
              <a:ext uri="{FF2B5EF4-FFF2-40B4-BE49-F238E27FC236}">
                <a16:creationId xmlns:a16="http://schemas.microsoft.com/office/drawing/2014/main" xmlns="" id="{446C7B79-84A9-4B44-8842-DBD8D94C8D9E}"/>
              </a:ext>
            </a:extLst>
          </p:cNvPr>
          <p:cNvSpPr/>
          <p:nvPr/>
        </p:nvSpPr>
        <p:spPr>
          <a:xfrm>
            <a:off x="1222744" y="6358270"/>
            <a:ext cx="2530549"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hlinkClick r:id="rId5" action="ppaction://hlinksldjump"/>
            <a:extLst>
              <a:ext uri="{FF2B5EF4-FFF2-40B4-BE49-F238E27FC236}">
                <a16:creationId xmlns:a16="http://schemas.microsoft.com/office/drawing/2014/main" xmlns="" id="{0486ED3A-6B0B-A64B-B1C2-D73FDE72A935}"/>
              </a:ext>
            </a:extLst>
          </p:cNvPr>
          <p:cNvSpPr/>
          <p:nvPr/>
        </p:nvSpPr>
        <p:spPr>
          <a:xfrm>
            <a:off x="5348178" y="5858540"/>
            <a:ext cx="2690036"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Action Button: Home 28">
            <a:hlinkClick r:id="" action="ppaction://hlinkshowjump?jump=firstslide" highlightClick="1"/>
            <a:extLst>
              <a:ext uri="{FF2B5EF4-FFF2-40B4-BE49-F238E27FC236}">
                <a16:creationId xmlns:a16="http://schemas.microsoft.com/office/drawing/2014/main" xmlns="" id="{42E84AF8-F487-EF45-8E18-376694A0D275}"/>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adge Question Mark with solid fill">
            <a:hlinkClick r:id="rId6" action="ppaction://hlinksldjump"/>
            <a:extLst>
              <a:ext uri="{FF2B5EF4-FFF2-40B4-BE49-F238E27FC236}">
                <a16:creationId xmlns:a16="http://schemas.microsoft.com/office/drawing/2014/main" xmlns="" id="{A3D365E1-9317-6D4A-B93A-1338996D9B1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19574" y="5909423"/>
            <a:ext cx="306039" cy="306039"/>
          </a:xfrm>
          <a:prstGeom prst="rect">
            <a:avLst/>
          </a:prstGeom>
        </p:spPr>
      </p:pic>
      <p:pic>
        <p:nvPicPr>
          <p:cNvPr id="31" name="Graphic 30" descr="Badge Question Mark with solid fill">
            <a:hlinkClick r:id="rId9" action="ppaction://hlinksldjump"/>
            <a:extLst>
              <a:ext uri="{FF2B5EF4-FFF2-40B4-BE49-F238E27FC236}">
                <a16:creationId xmlns:a16="http://schemas.microsoft.com/office/drawing/2014/main" xmlns="" id="{1BA1AF53-B48D-0F49-AC46-FDD18391311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77378" y="6440200"/>
            <a:ext cx="306039" cy="306039"/>
          </a:xfrm>
          <a:prstGeom prst="rect">
            <a:avLst/>
          </a:prstGeom>
        </p:spPr>
      </p:pic>
      <p:sp>
        <p:nvSpPr>
          <p:cNvPr id="10" name="Left Arrow 9">
            <a:hlinkClick r:id="" action="ppaction://hlinkshowjump?jump=lastslideviewed" highlightClick="1"/>
            <a:extLst>
              <a:ext uri="{FF2B5EF4-FFF2-40B4-BE49-F238E27FC236}">
                <a16:creationId xmlns:a16="http://schemas.microsoft.com/office/drawing/2014/main" xmlns="" id="{471B54CF-B1D2-DC4D-A96B-8F20103ACC37}"/>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9275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F1D2509E-1101-1443-9B06-424E390E6FC1}"/>
              </a:ext>
            </a:extLst>
          </p:cNvPr>
          <p:cNvPicPr>
            <a:picLocks noChangeAspect="1"/>
          </p:cNvPicPr>
          <p:nvPr/>
        </p:nvPicPr>
        <p:blipFill>
          <a:blip r:embed="rId2"/>
          <a:stretch>
            <a:fillRect/>
          </a:stretch>
        </p:blipFill>
        <p:spPr>
          <a:xfrm>
            <a:off x="511932" y="0"/>
            <a:ext cx="11168136" cy="6858000"/>
          </a:xfrm>
          <a:prstGeom prst="rect">
            <a:avLst/>
          </a:prstGeom>
        </p:spPr>
      </p:pic>
      <p:sp>
        <p:nvSpPr>
          <p:cNvPr id="14" name="Rectangle 13">
            <a:hlinkClick r:id="rId3" action="ppaction://hlinksldjump"/>
            <a:extLst>
              <a:ext uri="{FF2B5EF4-FFF2-40B4-BE49-F238E27FC236}">
                <a16:creationId xmlns:a16="http://schemas.microsoft.com/office/drawing/2014/main" xmlns="" id="{5BE716DF-406A-A645-A916-D732A6260A20}"/>
              </a:ext>
            </a:extLst>
          </p:cNvPr>
          <p:cNvSpPr/>
          <p:nvPr/>
        </p:nvSpPr>
        <p:spPr>
          <a:xfrm>
            <a:off x="1222744" y="5858540"/>
            <a:ext cx="2530549"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a:hlinkClick r:id="rId4" action="ppaction://hlinksldjump"/>
            <a:extLst>
              <a:ext uri="{FF2B5EF4-FFF2-40B4-BE49-F238E27FC236}">
                <a16:creationId xmlns:a16="http://schemas.microsoft.com/office/drawing/2014/main" xmlns="" id="{446C7B79-84A9-4B44-8842-DBD8D94C8D9E}"/>
              </a:ext>
            </a:extLst>
          </p:cNvPr>
          <p:cNvSpPr/>
          <p:nvPr/>
        </p:nvSpPr>
        <p:spPr>
          <a:xfrm>
            <a:off x="1222744" y="6358270"/>
            <a:ext cx="2530549"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hlinkClick r:id="rId5" action="ppaction://hlinksldjump"/>
            <a:extLst>
              <a:ext uri="{FF2B5EF4-FFF2-40B4-BE49-F238E27FC236}">
                <a16:creationId xmlns:a16="http://schemas.microsoft.com/office/drawing/2014/main" xmlns="" id="{0486ED3A-6B0B-A64B-B1C2-D73FDE72A935}"/>
              </a:ext>
            </a:extLst>
          </p:cNvPr>
          <p:cNvSpPr/>
          <p:nvPr/>
        </p:nvSpPr>
        <p:spPr>
          <a:xfrm>
            <a:off x="5348178" y="5858540"/>
            <a:ext cx="2690036"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Left Arrow 25">
            <a:hlinkClick r:id="" action="ppaction://hlinkshowjump?jump=previousslide" highlightClick="1"/>
            <a:extLst>
              <a:ext uri="{FF2B5EF4-FFF2-40B4-BE49-F238E27FC236}">
                <a16:creationId xmlns:a16="http://schemas.microsoft.com/office/drawing/2014/main" xmlns="" id="{90F63E8C-CD23-5F45-B0D7-05F0A09B3873}"/>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Home 28">
            <a:hlinkClick r:id="" action="ppaction://hlinkshowjump?jump=firstslide" highlightClick="1"/>
            <a:extLst>
              <a:ext uri="{FF2B5EF4-FFF2-40B4-BE49-F238E27FC236}">
                <a16:creationId xmlns:a16="http://schemas.microsoft.com/office/drawing/2014/main" xmlns="" id="{42E84AF8-F487-EF45-8E18-376694A0D275}"/>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adge Question Mark with solid fill">
            <a:extLst>
              <a:ext uri="{FF2B5EF4-FFF2-40B4-BE49-F238E27FC236}">
                <a16:creationId xmlns:a16="http://schemas.microsoft.com/office/drawing/2014/main" xmlns="" id="{A3D365E1-9317-6D4A-B93A-1338996D9B1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19574" y="5909423"/>
            <a:ext cx="306039" cy="306039"/>
          </a:xfrm>
          <a:prstGeom prst="rect">
            <a:avLst/>
          </a:prstGeom>
        </p:spPr>
      </p:pic>
      <p:pic>
        <p:nvPicPr>
          <p:cNvPr id="31" name="Graphic 30" descr="Badge Question Mark with solid fill">
            <a:extLst>
              <a:ext uri="{FF2B5EF4-FFF2-40B4-BE49-F238E27FC236}">
                <a16:creationId xmlns:a16="http://schemas.microsoft.com/office/drawing/2014/main" xmlns="" id="{1BA1AF53-B48D-0F49-AC46-FDD18391311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77378" y="6440200"/>
            <a:ext cx="306039" cy="306039"/>
          </a:xfrm>
          <a:prstGeom prst="rect">
            <a:avLst/>
          </a:prstGeom>
        </p:spPr>
      </p:pic>
      <p:sp>
        <p:nvSpPr>
          <p:cNvPr id="10" name="Rectangle 9">
            <a:extLst>
              <a:ext uri="{FF2B5EF4-FFF2-40B4-BE49-F238E27FC236}">
                <a16:creationId xmlns:a16="http://schemas.microsoft.com/office/drawing/2014/main" xmlns="" id="{D1F113CD-CC79-F44D-A555-2A4A92C5DF6C}"/>
              </a:ext>
            </a:extLst>
          </p:cNvPr>
          <p:cNvSpPr/>
          <p:nvPr/>
        </p:nvSpPr>
        <p:spPr>
          <a:xfrm>
            <a:off x="-1524" y="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03F2A4F8-B702-D445-A56B-B4EC40BFF9D4}"/>
              </a:ext>
            </a:extLst>
          </p:cNvPr>
          <p:cNvGrpSpPr/>
          <p:nvPr/>
        </p:nvGrpSpPr>
        <p:grpSpPr>
          <a:xfrm>
            <a:off x="1502920" y="2907213"/>
            <a:ext cx="3731232" cy="2612653"/>
            <a:chOff x="2499748" y="4200800"/>
            <a:chExt cx="3677107" cy="1919141"/>
          </a:xfrm>
        </p:grpSpPr>
        <p:sp>
          <p:nvSpPr>
            <p:cNvPr id="12" name="Rounded Rectangular Callout 11">
              <a:extLst>
                <a:ext uri="{FF2B5EF4-FFF2-40B4-BE49-F238E27FC236}">
                  <a16:creationId xmlns:a16="http://schemas.microsoft.com/office/drawing/2014/main" xmlns="" id="{49B63DE4-F48E-D444-B7E8-D8F6133D2157}"/>
                </a:ext>
              </a:extLst>
            </p:cNvPr>
            <p:cNvSpPr/>
            <p:nvPr/>
          </p:nvSpPr>
          <p:spPr>
            <a:xfrm>
              <a:off x="2499748" y="4200800"/>
              <a:ext cx="3677107" cy="19191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BLA</a:t>
              </a:r>
              <a:r>
                <a:rPr lang="en-US" sz="1600" dirty="0"/>
                <a:t>: A form provided to a multidisciplinary FDA reviewer team who can approve or deny further studies.</a:t>
              </a:r>
              <a:br>
                <a:rPr lang="en-US" sz="1600" dirty="0"/>
              </a:br>
              <a:r>
                <a:rPr lang="en-US" sz="1600" dirty="0"/>
                <a:t/>
              </a:r>
              <a:br>
                <a:rPr lang="en-US" sz="1600" dirty="0"/>
              </a:br>
              <a:r>
                <a:rPr lang="en-US" sz="1600" dirty="0"/>
                <a:t>A BLA must contain information on the</a:t>
              </a:r>
              <a:r>
                <a:rPr lang="en-US" sz="1600" i="1" dirty="0"/>
                <a:t> efficacy and safety information </a:t>
              </a:r>
              <a:r>
                <a:rPr lang="en-US" sz="1600" dirty="0"/>
                <a:t>necessary to make a risk/benefit assessment.</a:t>
              </a:r>
            </a:p>
          </p:txBody>
        </p:sp>
        <p:sp>
          <p:nvSpPr>
            <p:cNvPr id="15" name="Multiply 14">
              <a:hlinkClick r:id="rId8" action="ppaction://hlinksldjump"/>
              <a:extLst>
                <a:ext uri="{FF2B5EF4-FFF2-40B4-BE49-F238E27FC236}">
                  <a16:creationId xmlns:a16="http://schemas.microsoft.com/office/drawing/2014/main" xmlns="" id="{CBA2B084-D8D9-7149-A7A0-DAFE4856BA5D}"/>
                </a:ext>
              </a:extLst>
            </p:cNvPr>
            <p:cNvSpPr/>
            <p:nvPr/>
          </p:nvSpPr>
          <p:spPr>
            <a:xfrm>
              <a:off x="5609242" y="4258705"/>
              <a:ext cx="443320" cy="335839"/>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232203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F1D2509E-1101-1443-9B06-424E390E6FC1}"/>
              </a:ext>
            </a:extLst>
          </p:cNvPr>
          <p:cNvPicPr>
            <a:picLocks noChangeAspect="1"/>
          </p:cNvPicPr>
          <p:nvPr/>
        </p:nvPicPr>
        <p:blipFill>
          <a:blip r:embed="rId2"/>
          <a:stretch>
            <a:fillRect/>
          </a:stretch>
        </p:blipFill>
        <p:spPr>
          <a:xfrm>
            <a:off x="511932" y="0"/>
            <a:ext cx="11168136" cy="6858000"/>
          </a:xfrm>
          <a:prstGeom prst="rect">
            <a:avLst/>
          </a:prstGeom>
        </p:spPr>
      </p:pic>
      <p:sp>
        <p:nvSpPr>
          <p:cNvPr id="14" name="Rectangle 13">
            <a:hlinkClick r:id="rId3" action="ppaction://hlinksldjump"/>
            <a:extLst>
              <a:ext uri="{FF2B5EF4-FFF2-40B4-BE49-F238E27FC236}">
                <a16:creationId xmlns:a16="http://schemas.microsoft.com/office/drawing/2014/main" xmlns="" id="{5BE716DF-406A-A645-A916-D732A6260A20}"/>
              </a:ext>
            </a:extLst>
          </p:cNvPr>
          <p:cNvSpPr/>
          <p:nvPr/>
        </p:nvSpPr>
        <p:spPr>
          <a:xfrm>
            <a:off x="1222744" y="5858540"/>
            <a:ext cx="2530549"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a:hlinkClick r:id="rId4" action="ppaction://hlinksldjump"/>
            <a:extLst>
              <a:ext uri="{FF2B5EF4-FFF2-40B4-BE49-F238E27FC236}">
                <a16:creationId xmlns:a16="http://schemas.microsoft.com/office/drawing/2014/main" xmlns="" id="{446C7B79-84A9-4B44-8842-DBD8D94C8D9E}"/>
              </a:ext>
            </a:extLst>
          </p:cNvPr>
          <p:cNvSpPr/>
          <p:nvPr/>
        </p:nvSpPr>
        <p:spPr>
          <a:xfrm>
            <a:off x="1222744" y="6358270"/>
            <a:ext cx="2530549"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hlinkClick r:id="rId5" action="ppaction://hlinksldjump"/>
            <a:extLst>
              <a:ext uri="{FF2B5EF4-FFF2-40B4-BE49-F238E27FC236}">
                <a16:creationId xmlns:a16="http://schemas.microsoft.com/office/drawing/2014/main" xmlns="" id="{0486ED3A-6B0B-A64B-B1C2-D73FDE72A935}"/>
              </a:ext>
            </a:extLst>
          </p:cNvPr>
          <p:cNvSpPr/>
          <p:nvPr/>
        </p:nvSpPr>
        <p:spPr>
          <a:xfrm>
            <a:off x="5348178" y="5858540"/>
            <a:ext cx="2690036" cy="38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Left Arrow 25">
            <a:hlinkClick r:id="" action="ppaction://hlinkshowjump?jump=previousslide" highlightClick="1"/>
            <a:extLst>
              <a:ext uri="{FF2B5EF4-FFF2-40B4-BE49-F238E27FC236}">
                <a16:creationId xmlns:a16="http://schemas.microsoft.com/office/drawing/2014/main" xmlns="" id="{90F63E8C-CD23-5F45-B0D7-05F0A09B3873}"/>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Home 28">
            <a:hlinkClick r:id="" action="ppaction://hlinkshowjump?jump=firstslide" highlightClick="1"/>
            <a:extLst>
              <a:ext uri="{FF2B5EF4-FFF2-40B4-BE49-F238E27FC236}">
                <a16:creationId xmlns:a16="http://schemas.microsoft.com/office/drawing/2014/main" xmlns="" id="{42E84AF8-F487-EF45-8E18-376694A0D275}"/>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adge Question Mark with solid fill">
            <a:extLst>
              <a:ext uri="{FF2B5EF4-FFF2-40B4-BE49-F238E27FC236}">
                <a16:creationId xmlns:a16="http://schemas.microsoft.com/office/drawing/2014/main" xmlns="" id="{A3D365E1-9317-6D4A-B93A-1338996D9B1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19574" y="5909423"/>
            <a:ext cx="306039" cy="306039"/>
          </a:xfrm>
          <a:prstGeom prst="rect">
            <a:avLst/>
          </a:prstGeom>
        </p:spPr>
      </p:pic>
      <p:pic>
        <p:nvPicPr>
          <p:cNvPr id="31" name="Graphic 30" descr="Badge Question Mark with solid fill">
            <a:extLst>
              <a:ext uri="{FF2B5EF4-FFF2-40B4-BE49-F238E27FC236}">
                <a16:creationId xmlns:a16="http://schemas.microsoft.com/office/drawing/2014/main" xmlns="" id="{1BA1AF53-B48D-0F49-AC46-FDD18391311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77378" y="6440200"/>
            <a:ext cx="306039" cy="306039"/>
          </a:xfrm>
          <a:prstGeom prst="rect">
            <a:avLst/>
          </a:prstGeom>
        </p:spPr>
      </p:pic>
      <p:sp>
        <p:nvSpPr>
          <p:cNvPr id="10" name="Rectangle 9">
            <a:extLst>
              <a:ext uri="{FF2B5EF4-FFF2-40B4-BE49-F238E27FC236}">
                <a16:creationId xmlns:a16="http://schemas.microsoft.com/office/drawing/2014/main" xmlns="" id="{D1F113CD-CC79-F44D-A555-2A4A92C5DF6C}"/>
              </a:ext>
            </a:extLst>
          </p:cNvPr>
          <p:cNvSpPr/>
          <p:nvPr/>
        </p:nvSpPr>
        <p:spPr>
          <a:xfrm>
            <a:off x="-1524" y="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03F2A4F8-B702-D445-A56B-B4EC40BFF9D4}"/>
              </a:ext>
            </a:extLst>
          </p:cNvPr>
          <p:cNvGrpSpPr/>
          <p:nvPr/>
        </p:nvGrpSpPr>
        <p:grpSpPr>
          <a:xfrm>
            <a:off x="1502921" y="3508380"/>
            <a:ext cx="4035238" cy="2612653"/>
            <a:chOff x="2499749" y="4642391"/>
            <a:chExt cx="3556000" cy="1919141"/>
          </a:xfrm>
        </p:grpSpPr>
        <p:sp>
          <p:nvSpPr>
            <p:cNvPr id="12" name="Rounded Rectangular Callout 11">
              <a:extLst>
                <a:ext uri="{FF2B5EF4-FFF2-40B4-BE49-F238E27FC236}">
                  <a16:creationId xmlns:a16="http://schemas.microsoft.com/office/drawing/2014/main" xmlns="" id="{49B63DE4-F48E-D444-B7E8-D8F6133D2157}"/>
                </a:ext>
              </a:extLst>
            </p:cNvPr>
            <p:cNvSpPr/>
            <p:nvPr/>
          </p:nvSpPr>
          <p:spPr>
            <a:xfrm>
              <a:off x="2499749" y="4642391"/>
              <a:ext cx="3556000" cy="19191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IND</a:t>
              </a:r>
              <a:r>
                <a:rPr lang="en-US" sz="1600" dirty="0"/>
                <a:t>: A document containing a </a:t>
              </a:r>
              <a:r>
                <a:rPr lang="en-US" sz="1600" i="1" dirty="0"/>
                <a:t>description of our vaccine, its method of manufacture, and quality control tests for release.</a:t>
              </a:r>
              <a:r>
                <a:rPr lang="en-US" sz="1600" dirty="0"/>
                <a:t/>
              </a:r>
              <a:br>
                <a:rPr lang="en-US" sz="1600" dirty="0"/>
              </a:br>
              <a:r>
                <a:rPr lang="en-US" sz="1600" dirty="0"/>
                <a:t/>
              </a:r>
              <a:br>
                <a:rPr lang="en-US" sz="1600" dirty="0"/>
              </a:br>
              <a:r>
                <a:rPr lang="en-US" sz="1600" dirty="0"/>
                <a:t>This document is </a:t>
              </a:r>
              <a:r>
                <a:rPr lang="en-US" sz="1600" i="1" dirty="0"/>
                <a:t>constantly being updated</a:t>
              </a:r>
              <a:r>
                <a:rPr lang="en-US" sz="1600" dirty="0"/>
                <a:t> throughout the development process and is actually part of the BLA form used after clinical trials.</a:t>
              </a:r>
            </a:p>
          </p:txBody>
        </p:sp>
        <p:sp>
          <p:nvSpPr>
            <p:cNvPr id="15" name="Multiply 14">
              <a:hlinkClick r:id="rId8" action="ppaction://hlinksldjump"/>
              <a:extLst>
                <a:ext uri="{FF2B5EF4-FFF2-40B4-BE49-F238E27FC236}">
                  <a16:creationId xmlns:a16="http://schemas.microsoft.com/office/drawing/2014/main" xmlns="" id="{CBA2B084-D8D9-7149-A7A0-DAFE4856BA5D}"/>
                </a:ext>
              </a:extLst>
            </p:cNvPr>
            <p:cNvSpPr/>
            <p:nvPr/>
          </p:nvSpPr>
          <p:spPr>
            <a:xfrm>
              <a:off x="5534516" y="4744325"/>
              <a:ext cx="353815" cy="335839"/>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6443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F1D2509E-1101-1443-9B06-424E390E6FC1}"/>
              </a:ext>
            </a:extLst>
          </p:cNvPr>
          <p:cNvPicPr>
            <a:picLocks noChangeAspect="1"/>
          </p:cNvPicPr>
          <p:nvPr/>
        </p:nvPicPr>
        <p:blipFill>
          <a:blip r:embed="rId2"/>
          <a:stretch>
            <a:fillRect/>
          </a:stretch>
        </p:blipFill>
        <p:spPr>
          <a:xfrm>
            <a:off x="511932" y="0"/>
            <a:ext cx="11168136" cy="6858000"/>
          </a:xfrm>
          <a:prstGeom prst="rect">
            <a:avLst/>
          </a:prstGeom>
        </p:spPr>
      </p:pic>
      <p:sp>
        <p:nvSpPr>
          <p:cNvPr id="10" name="Left Arrow 9">
            <a:hlinkClick r:id="" action="ppaction://hlinkshowjump?jump=previousslide" highlightClick="1"/>
            <a:extLst>
              <a:ext uri="{FF2B5EF4-FFF2-40B4-BE49-F238E27FC236}">
                <a16:creationId xmlns:a16="http://schemas.microsoft.com/office/drawing/2014/main" xmlns="" id="{09A0CDC2-2220-9342-9CD5-8155B4DF1CAE}"/>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 action="ppaction://hlinkshowjump?jump=firstslide" highlightClick="1"/>
            <a:extLst>
              <a:ext uri="{FF2B5EF4-FFF2-40B4-BE49-F238E27FC236}">
                <a16:creationId xmlns:a16="http://schemas.microsoft.com/office/drawing/2014/main" xmlns="" id="{AC3D373A-E6D9-924A-87C1-10D6AAFEFC8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7A58F2D2-EF64-B246-B70D-14FBE6B39F5D}"/>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xmlns="" id="{570B73B4-F39C-4D4E-BF4C-4A44310B7239}"/>
              </a:ext>
            </a:extLst>
          </p:cNvPr>
          <p:cNvGrpSpPr/>
          <p:nvPr/>
        </p:nvGrpSpPr>
        <p:grpSpPr>
          <a:xfrm>
            <a:off x="1455657" y="2365753"/>
            <a:ext cx="8994544" cy="2124967"/>
            <a:chOff x="2742137" y="2097082"/>
            <a:chExt cx="3556000" cy="1573415"/>
          </a:xfrm>
        </p:grpSpPr>
        <p:sp>
          <p:nvSpPr>
            <p:cNvPr id="8" name="Rounded Rectangle 7">
              <a:extLst>
                <a:ext uri="{FF2B5EF4-FFF2-40B4-BE49-F238E27FC236}">
                  <a16:creationId xmlns:a16="http://schemas.microsoft.com/office/drawing/2014/main" xmlns="" id="{55746BA3-324B-8D4D-B7B0-29B7899E4790}"/>
                </a:ext>
              </a:extLst>
            </p:cNvPr>
            <p:cNvSpPr/>
            <p:nvPr/>
          </p:nvSpPr>
          <p:spPr>
            <a:xfrm>
              <a:off x="2742137" y="2097082"/>
              <a:ext cx="3556000" cy="15734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dirty="0">
                  <a:solidFill>
                    <a:schemeClr val="tx1">
                      <a:lumMod val="75000"/>
                      <a:lumOff val="25000"/>
                    </a:schemeClr>
                  </a:solidFill>
                  <a:latin typeface="Arial" panose="020B0604020202020204" pitchFamily="34" charset="0"/>
                </a:rPr>
                <a:t>Oops! We </a:t>
              </a:r>
              <a:r>
                <a:rPr lang="en-US" sz="2800" b="1" dirty="0">
                  <a:solidFill>
                    <a:schemeClr val="tx1">
                      <a:lumMod val="75000"/>
                      <a:lumOff val="25000"/>
                    </a:schemeClr>
                  </a:solidFill>
                  <a:latin typeface="Arial" panose="020B0604020202020204" pitchFamily="34" charset="0"/>
                </a:rPr>
                <a:t>did not have any clinical data to submit a BLA application. </a:t>
              </a:r>
              <a:r>
                <a:rPr lang="en-US" sz="2800" dirty="0">
                  <a:solidFill>
                    <a:schemeClr val="tx1">
                      <a:lumMod val="75000"/>
                      <a:lumOff val="25000"/>
                    </a:schemeClr>
                  </a:solidFill>
                  <a:latin typeface="Arial" panose="020B0604020202020204" pitchFamily="34" charset="0"/>
                </a:rPr>
                <a:t>Try again!</a:t>
              </a:r>
              <a:endParaRPr lang="en-US" sz="2800" b="1" dirty="0">
                <a:solidFill>
                  <a:schemeClr val="tx1">
                    <a:lumMod val="75000"/>
                    <a:lumOff val="25000"/>
                  </a:schemeClr>
                </a:solidFill>
              </a:endParaRPr>
            </a:p>
          </p:txBody>
        </p:sp>
        <p:sp>
          <p:nvSpPr>
            <p:cNvPr id="9" name="Multiply 8">
              <a:hlinkClick r:id="rId3" action="ppaction://hlinksldjump"/>
              <a:extLst>
                <a:ext uri="{FF2B5EF4-FFF2-40B4-BE49-F238E27FC236}">
                  <a16:creationId xmlns:a16="http://schemas.microsoft.com/office/drawing/2014/main" xmlns="" id="{C05E5872-3119-6F4C-8096-093A2242A234}"/>
                </a:ext>
              </a:extLst>
            </p:cNvPr>
            <p:cNvSpPr/>
            <p:nvPr/>
          </p:nvSpPr>
          <p:spPr>
            <a:xfrm>
              <a:off x="6007815" y="2118292"/>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47303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347D46-20C3-F043-8812-7B027651DFF5}"/>
              </a:ext>
            </a:extLst>
          </p:cNvPr>
          <p:cNvSpPr>
            <a:spLocks noGrp="1"/>
          </p:cNvSpPr>
          <p:nvPr>
            <p:ph type="title"/>
          </p:nvPr>
        </p:nvSpPr>
        <p:spPr>
          <a:xfrm>
            <a:off x="841248" y="426720"/>
            <a:ext cx="10506456" cy="1919141"/>
          </a:xfrm>
        </p:spPr>
        <p:txBody>
          <a:bodyPr anchor="b">
            <a:normAutofit/>
          </a:bodyPr>
          <a:lstStyle/>
          <a:p>
            <a:r>
              <a:rPr lang="en-US" sz="6000" dirty="0"/>
              <a:t>How to Play</a:t>
            </a:r>
          </a:p>
        </p:txBody>
      </p:sp>
      <p:sp>
        <p:nvSpPr>
          <p:cNvPr id="15" name="Rectangle 9">
            <a:extLst>
              <a:ext uri="{FF2B5EF4-FFF2-40B4-BE49-F238E27FC236}">
                <a16:creationId xmlns:a16="http://schemas.microsoft.com/office/drawing/2014/main" xmlns="" id="{7A0B5DEA-ADF6-4BA5-9307-147F0A468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8680" y="2898648"/>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7D01E9F-8CC0-9D40-BBEC-7BE3222681EA}"/>
              </a:ext>
            </a:extLst>
          </p:cNvPr>
          <p:cNvSpPr>
            <a:spLocks noGrp="1"/>
          </p:cNvSpPr>
          <p:nvPr>
            <p:ph idx="1"/>
          </p:nvPr>
        </p:nvSpPr>
        <p:spPr>
          <a:xfrm>
            <a:off x="841248" y="3049890"/>
            <a:ext cx="10509504" cy="3193065"/>
          </a:xfrm>
        </p:spPr>
        <p:txBody>
          <a:bodyPr>
            <a:normAutofit/>
          </a:bodyPr>
          <a:lstStyle/>
          <a:p>
            <a:pPr marL="736600" indent="-508000">
              <a:buFont typeface="Wingdings" pitchFamily="2" charset="2"/>
              <a:buChar char="v"/>
            </a:pPr>
            <a:r>
              <a:rPr lang="en-US" sz="1600" dirty="0"/>
              <a:t>Work through the interactive game by using the information on vaccine development you learned in class</a:t>
            </a:r>
          </a:p>
          <a:p>
            <a:pPr marL="736600" indent="-508000">
              <a:buFont typeface="Wingdings" pitchFamily="2" charset="2"/>
              <a:buChar char="v"/>
            </a:pPr>
            <a:r>
              <a:rPr lang="en-US" sz="1600" dirty="0"/>
              <a:t>Click on </a:t>
            </a:r>
            <a:r>
              <a:rPr lang="en-US" sz="1600" b="1" dirty="0">
                <a:hlinkClick r:id="rId2" action="ppaction://hlinksldjump"/>
              </a:rPr>
              <a:t>highlighted words</a:t>
            </a:r>
            <a:r>
              <a:rPr lang="en-US" sz="1600" dirty="0"/>
              <a:t>  or         in the main text to see more information</a:t>
            </a:r>
          </a:p>
          <a:p>
            <a:pPr marL="736600" indent="-508000">
              <a:buFont typeface="Wingdings" pitchFamily="2" charset="2"/>
              <a:buChar char="v"/>
            </a:pPr>
            <a:r>
              <a:rPr lang="en-US" sz="1600" dirty="0"/>
              <a:t>You can go back home or to the previous page at anytime</a:t>
            </a:r>
          </a:p>
          <a:p>
            <a:pPr marL="736600" indent="-508000">
              <a:buFont typeface="Wingdings" pitchFamily="2" charset="2"/>
              <a:buChar char="v"/>
            </a:pPr>
            <a:r>
              <a:rPr lang="en-US" sz="1600" dirty="0"/>
              <a:t>As you go through the activity, fill out the given worksheet</a:t>
            </a:r>
          </a:p>
          <a:p>
            <a:pPr marL="736600" indent="-508000">
              <a:buFont typeface="Wingdings" pitchFamily="2" charset="2"/>
              <a:buChar char="v"/>
            </a:pPr>
            <a:r>
              <a:rPr lang="en-US" sz="1600" dirty="0"/>
              <a:t>For help, reference the hand-out containing the vaccine development process</a:t>
            </a:r>
          </a:p>
          <a:p>
            <a:pPr marL="736600" indent="-508000">
              <a:buFont typeface="Wingdings" pitchFamily="2" charset="2"/>
              <a:buChar char="v"/>
            </a:pPr>
            <a:r>
              <a:rPr lang="en-US" sz="1600" dirty="0"/>
              <a:t>This symbol will always take you to the previous page (go back button)</a:t>
            </a:r>
          </a:p>
          <a:p>
            <a:pPr marL="736600" indent="-508000">
              <a:buFont typeface="Wingdings" pitchFamily="2" charset="2"/>
              <a:buChar char="v"/>
            </a:pPr>
            <a:r>
              <a:rPr lang="en-US" sz="1600" dirty="0"/>
              <a:t>This symbol will always take you to the home page</a:t>
            </a:r>
          </a:p>
        </p:txBody>
      </p:sp>
      <p:pic>
        <p:nvPicPr>
          <p:cNvPr id="8" name="Graphic 7" descr="Badge Question Mark with solid fill">
            <a:extLst>
              <a:ext uri="{FF2B5EF4-FFF2-40B4-BE49-F238E27FC236}">
                <a16:creationId xmlns:a16="http://schemas.microsoft.com/office/drawing/2014/main" xmlns="" id="{85E63AEE-7A28-8E49-9EF1-AACEBB1840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53323" y="3401993"/>
            <a:ext cx="457200" cy="457200"/>
          </a:xfrm>
          <a:prstGeom prst="rect">
            <a:avLst/>
          </a:prstGeom>
        </p:spPr>
      </p:pic>
      <p:sp>
        <p:nvSpPr>
          <p:cNvPr id="10" name="Action Button: Home 9">
            <a:hlinkClick r:id="" action="ppaction://hlinkshowjump?jump=firstslide" highlightClick="1"/>
            <a:extLst>
              <a:ext uri="{FF2B5EF4-FFF2-40B4-BE49-F238E27FC236}">
                <a16:creationId xmlns:a16="http://schemas.microsoft.com/office/drawing/2014/main" xmlns="" id="{E6246BA7-B3BC-B348-95C4-BCE4CECDF804}"/>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hlinkClick r:id="" action="ppaction://hlinkshowjump?jump=firstslide" highlightClick="1"/>
            <a:extLst>
              <a:ext uri="{FF2B5EF4-FFF2-40B4-BE49-F238E27FC236}">
                <a16:creationId xmlns:a16="http://schemas.microsoft.com/office/drawing/2014/main" xmlns="" id="{07D27BE2-92BC-7543-931A-962269D2743C}"/>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hlinkClick r:id="" action="ppaction://noaction" highlightClick="1"/>
            <a:extLst>
              <a:ext uri="{FF2B5EF4-FFF2-40B4-BE49-F238E27FC236}">
                <a16:creationId xmlns:a16="http://schemas.microsoft.com/office/drawing/2014/main" xmlns="" id="{ECB0C473-6895-614C-9F1B-1071DC0539C3}"/>
              </a:ext>
            </a:extLst>
          </p:cNvPr>
          <p:cNvSpPr>
            <a:spLocks noChangeAspect="1"/>
          </p:cNvSpPr>
          <p:nvPr/>
        </p:nvSpPr>
        <p:spPr>
          <a:xfrm>
            <a:off x="8220183" y="5260838"/>
            <a:ext cx="372618" cy="3746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 action="ppaction://noaction" highlightClick="1"/>
            <a:extLst>
              <a:ext uri="{FF2B5EF4-FFF2-40B4-BE49-F238E27FC236}">
                <a16:creationId xmlns:a16="http://schemas.microsoft.com/office/drawing/2014/main" xmlns="" id="{B1B326A1-968A-8943-9FBA-72B788D3D7C8}"/>
              </a:ext>
            </a:extLst>
          </p:cNvPr>
          <p:cNvSpPr>
            <a:spLocks noChangeAspect="1"/>
          </p:cNvSpPr>
          <p:nvPr/>
        </p:nvSpPr>
        <p:spPr>
          <a:xfrm>
            <a:off x="6421373" y="5668192"/>
            <a:ext cx="423999" cy="3746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3452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F1D2509E-1101-1443-9B06-424E390E6FC1}"/>
              </a:ext>
            </a:extLst>
          </p:cNvPr>
          <p:cNvPicPr>
            <a:picLocks noChangeAspect="1"/>
          </p:cNvPicPr>
          <p:nvPr/>
        </p:nvPicPr>
        <p:blipFill>
          <a:blip r:embed="rId2"/>
          <a:stretch>
            <a:fillRect/>
          </a:stretch>
        </p:blipFill>
        <p:spPr>
          <a:xfrm>
            <a:off x="511932" y="0"/>
            <a:ext cx="11168136" cy="6858000"/>
          </a:xfrm>
          <a:prstGeom prst="rect">
            <a:avLst/>
          </a:prstGeom>
        </p:spPr>
      </p:pic>
      <p:sp>
        <p:nvSpPr>
          <p:cNvPr id="10" name="Left Arrow 9">
            <a:hlinkClick r:id="" action="ppaction://hlinkshowjump?jump=previousslide" highlightClick="1"/>
            <a:extLst>
              <a:ext uri="{FF2B5EF4-FFF2-40B4-BE49-F238E27FC236}">
                <a16:creationId xmlns:a16="http://schemas.microsoft.com/office/drawing/2014/main" xmlns="" id="{8B1B1618-549E-6B4A-ADBA-04AEB3387C64}"/>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 action="ppaction://hlinkshowjump?jump=firstslide" highlightClick="1"/>
            <a:extLst>
              <a:ext uri="{FF2B5EF4-FFF2-40B4-BE49-F238E27FC236}">
                <a16:creationId xmlns:a16="http://schemas.microsoft.com/office/drawing/2014/main" xmlns="" id="{F1307A82-A204-C644-B02D-E83914361AC7}"/>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7A58F2D2-EF64-B246-B70D-14FBE6B39F5D}"/>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xmlns="" id="{570B73B4-F39C-4D4E-BF4C-4A44310B7239}"/>
              </a:ext>
            </a:extLst>
          </p:cNvPr>
          <p:cNvGrpSpPr/>
          <p:nvPr/>
        </p:nvGrpSpPr>
        <p:grpSpPr>
          <a:xfrm>
            <a:off x="1455657" y="2052321"/>
            <a:ext cx="8994544" cy="3207774"/>
            <a:chOff x="2742137" y="1865004"/>
            <a:chExt cx="3556000" cy="2375171"/>
          </a:xfrm>
        </p:grpSpPr>
        <p:sp>
          <p:nvSpPr>
            <p:cNvPr id="8" name="Rounded Rectangle 7">
              <a:extLst>
                <a:ext uri="{FF2B5EF4-FFF2-40B4-BE49-F238E27FC236}">
                  <a16:creationId xmlns:a16="http://schemas.microsoft.com/office/drawing/2014/main" xmlns="" id="{55746BA3-324B-8D4D-B7B0-29B7899E4790}"/>
                </a:ext>
              </a:extLst>
            </p:cNvPr>
            <p:cNvSpPr/>
            <p:nvPr/>
          </p:nvSpPr>
          <p:spPr>
            <a:xfrm>
              <a:off x="2742137" y="1865004"/>
              <a:ext cx="3556000" cy="23751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dirty="0">
                  <a:solidFill>
                    <a:schemeClr val="tx1">
                      <a:lumMod val="75000"/>
                      <a:lumOff val="25000"/>
                    </a:schemeClr>
                  </a:solidFill>
                  <a:latin typeface="Arial" panose="020B0604020202020204" pitchFamily="34" charset="0"/>
                </a:rPr>
                <a:t>So close! We have </a:t>
              </a:r>
              <a:r>
                <a:rPr lang="en-US" sz="3200" b="1" dirty="0">
                  <a:solidFill>
                    <a:schemeClr val="tx1">
                      <a:lumMod val="75000"/>
                      <a:lumOff val="25000"/>
                    </a:schemeClr>
                  </a:solidFill>
                  <a:latin typeface="Arial" panose="020B0604020202020204" pitchFamily="34" charset="0"/>
                </a:rPr>
                <a:t>not yet submitted a form containing our pre-clinical findings</a:t>
              </a:r>
              <a:r>
                <a:rPr lang="en-US" sz="3200" dirty="0">
                  <a:solidFill>
                    <a:schemeClr val="tx1">
                      <a:lumMod val="75000"/>
                      <a:lumOff val="25000"/>
                    </a:schemeClr>
                  </a:solidFill>
                  <a:latin typeface="Arial" panose="020B0604020202020204" pitchFamily="34" charset="0"/>
                </a:rPr>
                <a:t>, and therefore did not receive clearance to begin human trials just yet.</a:t>
              </a:r>
              <a:endParaRPr lang="en-US" sz="3200" b="1" dirty="0">
                <a:solidFill>
                  <a:schemeClr val="tx1">
                    <a:lumMod val="75000"/>
                    <a:lumOff val="25000"/>
                  </a:schemeClr>
                </a:solidFill>
              </a:endParaRPr>
            </a:p>
          </p:txBody>
        </p:sp>
        <p:sp>
          <p:nvSpPr>
            <p:cNvPr id="9" name="Multiply 8">
              <a:hlinkClick r:id="rId3" action="ppaction://hlinksldjump"/>
              <a:extLst>
                <a:ext uri="{FF2B5EF4-FFF2-40B4-BE49-F238E27FC236}">
                  <a16:creationId xmlns:a16="http://schemas.microsoft.com/office/drawing/2014/main" xmlns="" id="{C05E5872-3119-6F4C-8096-093A2242A234}"/>
                </a:ext>
              </a:extLst>
            </p:cNvPr>
            <p:cNvSpPr/>
            <p:nvPr/>
          </p:nvSpPr>
          <p:spPr>
            <a:xfrm>
              <a:off x="5943546" y="1922692"/>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13324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943EECF-03A4-4CEB-899E-47C8038396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2F606D8-696E-4B76-BB10-43672AA147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4367" y="319440"/>
            <a:ext cx="11543267" cy="5932503"/>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indoor&#10;&#10;Description automatically generated">
            <a:extLst>
              <a:ext uri="{FF2B5EF4-FFF2-40B4-BE49-F238E27FC236}">
                <a16:creationId xmlns:a16="http://schemas.microsoft.com/office/drawing/2014/main" xmlns="" id="{791FD2FA-B9F1-7E41-BA7A-EDF88C3D1C16}"/>
              </a:ext>
            </a:extLst>
          </p:cNvPr>
          <p:cNvPicPr>
            <a:picLocks noChangeAspect="1"/>
          </p:cNvPicPr>
          <p:nvPr/>
        </p:nvPicPr>
        <p:blipFill rotWithShape="1">
          <a:blip r:embed="rId2"/>
          <a:srcRect t="15612" r="-2" b="7307"/>
          <a:stretch/>
        </p:blipFill>
        <p:spPr>
          <a:xfrm>
            <a:off x="315803" y="414869"/>
            <a:ext cx="11530584" cy="5932503"/>
          </a:xfrm>
          <a:prstGeom prst="rect">
            <a:avLst/>
          </a:prstGeom>
        </p:spPr>
      </p:pic>
      <p:sp>
        <p:nvSpPr>
          <p:cNvPr id="12" name="Rectangle 11">
            <a:extLst>
              <a:ext uri="{FF2B5EF4-FFF2-40B4-BE49-F238E27FC236}">
                <a16:creationId xmlns:a16="http://schemas.microsoft.com/office/drawing/2014/main" xmlns="" id="{3ABF1881-5AFD-48F9-979A-19EE2FE30A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998349" y="2960103"/>
            <a:ext cx="190858" cy="6583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9539B02B-C6E1-1F43-8ED7-948133CF7158}"/>
                  </a:ext>
                </a:extLst>
              </p:cNvPr>
              <p:cNvGraphicFramePr>
                <a:graphicFrameLocks noChangeAspect="1"/>
              </p:cNvGraphicFramePr>
              <p:nvPr>
                <p:extLst>
                  <p:ext uri="{D42A27DB-BD31-4B8C-83A1-F6EECF244321}">
                    <p14:modId xmlns:p14="http://schemas.microsoft.com/office/powerpoint/2010/main" val="1837444447"/>
                  </p:ext>
                </p:extLst>
              </p:nvPr>
            </p:nvGraphicFramePr>
            <p:xfrm>
              <a:off x="6181128" y="1528522"/>
              <a:ext cx="4563072" cy="2317581"/>
            </p:xfrm>
            <a:graphic>
              <a:graphicData uri="http://schemas.microsoft.com/office/powerpoint/2016/slidezoom">
                <pslz:sldZm>
                  <pslz:sldZmObj sldId="285" cId="1828310394">
                    <pslz:zmPr id="{7365FDFE-2104-0243-99F3-E20B2AE116F8}" returnToParent="0" transitionDur="1000">
                      <p166:blipFill xmlns:p166="http://schemas.microsoft.com/office/powerpoint/2016/6/main">
                        <a:blip r:embed="rId3"/>
                        <a:stretch>
                          <a:fillRect/>
                        </a:stretch>
                      </p166:blipFill>
                      <p166:spPr xmlns:p166="http://schemas.microsoft.com/office/powerpoint/2016/6/main">
                        <a:xfrm>
                          <a:off x="0" y="0"/>
                          <a:ext cx="4563072" cy="2317581"/>
                        </a:xfrm>
                        <a:prstGeom prst="rect">
                          <a:avLst/>
                        </a:prstGeom>
                        <a:solidFill>
                          <a:schemeClr val="accent1"/>
                        </a:solidFill>
                        <a:ln w="3175">
                          <a:noFill/>
                        </a:ln>
                        <a:effectLst>
                          <a:softEdge rad="863600"/>
                        </a:effectLst>
                        <a:scene3d>
                          <a:camera prst="orthographicFront">
                            <a:rot lat="0" lon="0" rev="0"/>
                          </a:camera>
                          <a:lightRig rig="threePt" dir="t"/>
                        </a:scene3d>
                      </p166:spPr>
                    </pslz:zmPr>
                  </pslz:sldZmObj>
                </pslz:sldZm>
              </a:graphicData>
            </a:graphic>
          </p:graphicFrame>
        </mc:Choice>
        <mc:Fallback>
          <p:pic>
            <p:nvPicPr>
              <p:cNvPr id="5" name="Slide Zoom 4">
                <a:hlinkClick r:id="rId4" action="ppaction://hlinksldjump"/>
                <a:extLst>
                  <a:ext uri="{FF2B5EF4-FFF2-40B4-BE49-F238E27FC236}">
                    <a16:creationId xmlns:a16="http://schemas.microsoft.com/office/drawing/2014/main" xmlns="" xmlns:pslz="http://schemas.microsoft.com/office/powerpoint/2016/slidezoom" id="{9539B02B-C6E1-1F43-8ED7-948133CF7158}"/>
                  </a:ext>
                </a:extLst>
              </p:cNvPr>
              <p:cNvPicPr>
                <a:picLocks noGrp="1" noRot="1" noChangeAspect="1" noMove="1" noResize="1" noEditPoints="1" noAdjustHandles="1" noChangeArrowheads="1" noChangeShapeType="1"/>
              </p:cNvPicPr>
              <p:nvPr/>
            </p:nvPicPr>
            <p:blipFill>
              <a:blip r:embed="rId5"/>
              <a:stretch>
                <a:fillRect/>
              </a:stretch>
            </p:blipFill>
            <p:spPr>
              <a:xfrm>
                <a:off x="6181128" y="1528522"/>
                <a:ext cx="4563072" cy="2317581"/>
              </a:xfrm>
              <a:prstGeom prst="rect">
                <a:avLst/>
              </a:prstGeom>
              <a:solidFill>
                <a:schemeClr val="accent1"/>
              </a:solidFill>
              <a:ln w="3175">
                <a:noFill/>
              </a:ln>
              <a:effectLst>
                <a:softEdge rad="863600"/>
              </a:effectLst>
              <a:scene3d>
                <a:camera prst="orthographicFront">
                  <a:rot lat="0" lon="0" rev="0"/>
                </a:camera>
                <a:lightRig rig="threePt" dir="t"/>
              </a:scene3d>
            </p:spPr>
          </p:pic>
        </mc:Fallback>
      </mc:AlternateContent>
      <p:sp>
        <p:nvSpPr>
          <p:cNvPr id="13" name="Action Button: Home 12">
            <a:hlinkClick r:id="" action="ppaction://hlinkshowjump?jump=firstslide" highlightClick="1"/>
            <a:extLst>
              <a:ext uri="{FF2B5EF4-FFF2-40B4-BE49-F238E27FC236}">
                <a16:creationId xmlns:a16="http://schemas.microsoft.com/office/drawing/2014/main" xmlns="" id="{E7697834-4DA6-5C43-90ED-9128FB86FD7E}"/>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xmlns="" id="{B40BEF38-FAE6-1846-9C87-DA1A77267005}"/>
              </a:ext>
            </a:extLst>
          </p:cNvPr>
          <p:cNvSpPr/>
          <p:nvPr/>
        </p:nvSpPr>
        <p:spPr>
          <a:xfrm rot="1185758">
            <a:off x="5943600" y="2057400"/>
            <a:ext cx="833718" cy="62991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bg1"/>
              </a:solidFill>
            </a:endParaRPr>
          </a:p>
        </p:txBody>
      </p:sp>
      <p:sp>
        <p:nvSpPr>
          <p:cNvPr id="15" name="Left Arrow 14">
            <a:hlinkClick r:id="" action="ppaction://hlinkshowjump?jump=lastslideviewed" highlightClick="1"/>
            <a:extLst>
              <a:ext uri="{FF2B5EF4-FFF2-40B4-BE49-F238E27FC236}">
                <a16:creationId xmlns:a16="http://schemas.microsoft.com/office/drawing/2014/main" xmlns="" id="{59FC0B92-B99F-FA41-93D2-60EFF84F8CA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8571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3000"/>
                            </p:stCondLst>
                            <p:childTnLst>
                              <p:par>
                                <p:cTn id="8" presetID="26" presetClass="emph" presetSubtype="0" repeatCount="10000" fill="remove" grpId="1" nodeType="afterEffect">
                                  <p:stCondLst>
                                    <p:cond delay="0"/>
                                  </p:stCondLst>
                                  <p:childTnLst>
                                    <p:animEffect transition="out" filter="fade">
                                      <p:cBhvr>
                                        <p:cTn id="9" dur="2000" tmFilter="0, 0; .2, .5; .8, .5; 1, 0"/>
                                        <p:tgtEl>
                                          <p:spTgt spid="14"/>
                                        </p:tgtEl>
                                      </p:cBhvr>
                                    </p:animEffect>
                                    <p:animScale>
                                      <p:cBhvr>
                                        <p:cTn id="10"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hiteboard&#10;&#10;Description automatically generated">
            <a:extLst>
              <a:ext uri="{FF2B5EF4-FFF2-40B4-BE49-F238E27FC236}">
                <a16:creationId xmlns:a16="http://schemas.microsoft.com/office/drawing/2014/main" xmlns="" id="{9F5004F0-A3C2-7D49-A086-3BEAFB09835A}"/>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53E88C5B-BCB1-7548-964C-05992C919BAE}"/>
              </a:ext>
            </a:extLst>
          </p:cNvPr>
          <p:cNvSpPr/>
          <p:nvPr/>
        </p:nvSpPr>
        <p:spPr>
          <a:xfrm rot="21540000">
            <a:off x="2668554" y="2294544"/>
            <a:ext cx="6568751" cy="1077218"/>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Good choice! We submitted an IND application and have been given the clearance to begin human trials!</a:t>
            </a:r>
            <a:br>
              <a:rPr lang="en-US" dirty="0">
                <a:latin typeface="Open Sans" panose="020B0606030504020204" pitchFamily="34" charset="0"/>
                <a:ea typeface="Open Sans" panose="020B0606030504020204" pitchFamily="34" charset="0"/>
                <a:cs typeface="Open Sans" panose="020B0606030504020204" pitchFamily="34" charset="0"/>
              </a:rPr>
            </a:br>
            <a:r>
              <a:rPr lang="en-US" sz="1000" dirty="0">
                <a:latin typeface="Open Sans" panose="020B0606030504020204" pitchFamily="34" charset="0"/>
                <a:ea typeface="Open Sans" panose="020B0606030504020204" pitchFamily="34" charset="0"/>
                <a:cs typeface="Open Sans" panose="020B0606030504020204" pitchFamily="34" charset="0"/>
              </a:rPr>
              <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What group of participants should we choose for Phase I?</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hlinkClick r:id="rId3" action="ppaction://hlinksldjump"/>
            <a:extLst>
              <a:ext uri="{FF2B5EF4-FFF2-40B4-BE49-F238E27FC236}">
                <a16:creationId xmlns:a16="http://schemas.microsoft.com/office/drawing/2014/main" xmlns="" id="{26207F9F-BDD0-974E-B8D2-DCD66B11AA6A}"/>
              </a:ext>
            </a:extLst>
          </p:cNvPr>
          <p:cNvSpPr/>
          <p:nvPr/>
        </p:nvSpPr>
        <p:spPr>
          <a:xfrm rot="-60000">
            <a:off x="3106258" y="3554537"/>
            <a:ext cx="5879016"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46 adults, from different regions of the US, ranging in ages 21-70, non-blinded study</a:t>
            </a:r>
          </a:p>
        </p:txBody>
      </p:sp>
      <p:sp>
        <p:nvSpPr>
          <p:cNvPr id="11" name="Rectangle 10">
            <a:hlinkClick r:id="rId3" action="ppaction://hlinksldjump"/>
            <a:extLst>
              <a:ext uri="{FF2B5EF4-FFF2-40B4-BE49-F238E27FC236}">
                <a16:creationId xmlns:a16="http://schemas.microsoft.com/office/drawing/2014/main" xmlns="" id="{5C2C171F-09CA-EC41-8043-D52232F84109}"/>
              </a:ext>
            </a:extLst>
          </p:cNvPr>
          <p:cNvSpPr/>
          <p:nvPr/>
        </p:nvSpPr>
        <p:spPr>
          <a:xfrm rot="-60000">
            <a:off x="3106256" y="5949607"/>
            <a:ext cx="5879016"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62 adults, from different regions of the US, ages 40-75, non-blinded study</a:t>
            </a:r>
          </a:p>
        </p:txBody>
      </p:sp>
      <p:sp>
        <p:nvSpPr>
          <p:cNvPr id="13" name="Rectangle 12">
            <a:hlinkClick r:id="rId4" action="ppaction://hlinksldjump"/>
            <a:extLst>
              <a:ext uri="{FF2B5EF4-FFF2-40B4-BE49-F238E27FC236}">
                <a16:creationId xmlns:a16="http://schemas.microsoft.com/office/drawing/2014/main" xmlns="" id="{88A7A39A-42E6-5942-A847-F26A414CB535}"/>
              </a:ext>
            </a:extLst>
          </p:cNvPr>
          <p:cNvSpPr/>
          <p:nvPr/>
        </p:nvSpPr>
        <p:spPr>
          <a:xfrm rot="-60000">
            <a:off x="3106258" y="5126490"/>
            <a:ext cx="5879015"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16 adults, all from 1 Pennsylvania hospital, all above 50 years, non-blinded study</a:t>
            </a:r>
          </a:p>
        </p:txBody>
      </p:sp>
      <p:sp>
        <p:nvSpPr>
          <p:cNvPr id="14" name="Rectangle 13">
            <a:hlinkClick r:id="rId4" action="ppaction://hlinksldjump"/>
            <a:extLst>
              <a:ext uri="{FF2B5EF4-FFF2-40B4-BE49-F238E27FC236}">
                <a16:creationId xmlns:a16="http://schemas.microsoft.com/office/drawing/2014/main" xmlns="" id="{D998CC51-3E26-494C-ADD3-3311A0D48FF4}"/>
              </a:ext>
            </a:extLst>
          </p:cNvPr>
          <p:cNvSpPr/>
          <p:nvPr/>
        </p:nvSpPr>
        <p:spPr>
          <a:xfrm rot="-60000">
            <a:off x="3106260" y="4303371"/>
            <a:ext cx="5879015"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72 adults, from different regions, ranging ages 18-45, blinded study</a:t>
            </a:r>
          </a:p>
        </p:txBody>
      </p:sp>
      <p:sp>
        <p:nvSpPr>
          <p:cNvPr id="6" name="Rectangle 5">
            <a:hlinkClick r:id="rId3" action="ppaction://hlinksldjump"/>
            <a:extLst>
              <a:ext uri="{FF2B5EF4-FFF2-40B4-BE49-F238E27FC236}">
                <a16:creationId xmlns:a16="http://schemas.microsoft.com/office/drawing/2014/main" xmlns="" id="{765966DD-8990-4349-A70F-3957ECD73E00}"/>
              </a:ext>
            </a:extLst>
          </p:cNvPr>
          <p:cNvSpPr>
            <a:spLocks noChangeAspect="1"/>
          </p:cNvSpPr>
          <p:nvPr/>
        </p:nvSpPr>
        <p:spPr>
          <a:xfrm rot="-60000">
            <a:off x="2812103" y="3814958"/>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15" name="Rectangle 14">
            <a:hlinkClick r:id="rId4" action="ppaction://hlinksldjump"/>
            <a:extLst>
              <a:ext uri="{FF2B5EF4-FFF2-40B4-BE49-F238E27FC236}">
                <a16:creationId xmlns:a16="http://schemas.microsoft.com/office/drawing/2014/main" xmlns="" id="{A2B444F0-03C2-3D4B-B802-D44C8DFD46CA}"/>
              </a:ext>
            </a:extLst>
          </p:cNvPr>
          <p:cNvSpPr>
            <a:spLocks noChangeAspect="1"/>
          </p:cNvSpPr>
          <p:nvPr/>
        </p:nvSpPr>
        <p:spPr>
          <a:xfrm rot="-60000">
            <a:off x="2801594" y="4563336"/>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21" name="Rectangle 20">
            <a:hlinkClick r:id="rId4" action="ppaction://hlinksldjump"/>
            <a:extLst>
              <a:ext uri="{FF2B5EF4-FFF2-40B4-BE49-F238E27FC236}">
                <a16:creationId xmlns:a16="http://schemas.microsoft.com/office/drawing/2014/main" xmlns="" id="{17890C08-9452-F042-89C4-5DB4032F4EC1}"/>
              </a:ext>
            </a:extLst>
          </p:cNvPr>
          <p:cNvSpPr>
            <a:spLocks noChangeAspect="1"/>
          </p:cNvSpPr>
          <p:nvPr/>
        </p:nvSpPr>
        <p:spPr>
          <a:xfrm rot="-60000">
            <a:off x="2812101" y="5375328"/>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22" name="Rectangle 21">
            <a:hlinkClick r:id="rId3" action="ppaction://hlinksldjump"/>
            <a:extLst>
              <a:ext uri="{FF2B5EF4-FFF2-40B4-BE49-F238E27FC236}">
                <a16:creationId xmlns:a16="http://schemas.microsoft.com/office/drawing/2014/main" xmlns="" id="{BB40A45E-1FC3-3A4A-AD81-BFDB9723F18C}"/>
              </a:ext>
            </a:extLst>
          </p:cNvPr>
          <p:cNvSpPr>
            <a:spLocks noChangeAspect="1"/>
          </p:cNvSpPr>
          <p:nvPr/>
        </p:nvSpPr>
        <p:spPr>
          <a:xfrm rot="-60000">
            <a:off x="2812102" y="6221014"/>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24" name="Action Button: Home 23">
            <a:hlinkClick r:id="" action="ppaction://hlinkshowjump?jump=firstslide" highlightClick="1"/>
            <a:extLst>
              <a:ext uri="{FF2B5EF4-FFF2-40B4-BE49-F238E27FC236}">
                <a16:creationId xmlns:a16="http://schemas.microsoft.com/office/drawing/2014/main" xmlns="" id="{A910A8A1-956C-C94F-AB94-77AC4B72ABB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hlinkClick r:id="" action="ppaction://hlinkshowjump?jump=lastslideviewed" highlightClick="1"/>
            <a:extLst>
              <a:ext uri="{FF2B5EF4-FFF2-40B4-BE49-F238E27FC236}">
                <a16:creationId xmlns:a16="http://schemas.microsoft.com/office/drawing/2014/main" xmlns="" id="{EB7F0941-B6D1-8746-9C59-8B676730154B}"/>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3103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whiteboard&#10;&#10;Description automatically generated">
            <a:extLst>
              <a:ext uri="{FF2B5EF4-FFF2-40B4-BE49-F238E27FC236}">
                <a16:creationId xmlns:a16="http://schemas.microsoft.com/office/drawing/2014/main" xmlns="" id="{9F5004F0-A3C2-7D49-A086-3BEAFB09835A}"/>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53E88C5B-BCB1-7548-964C-05992C919BAE}"/>
              </a:ext>
            </a:extLst>
          </p:cNvPr>
          <p:cNvSpPr/>
          <p:nvPr/>
        </p:nvSpPr>
        <p:spPr>
          <a:xfrm rot="21540000">
            <a:off x="2668554" y="2294544"/>
            <a:ext cx="6568751" cy="1077218"/>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Good choice! We submitted an IND application and have been given the clearance to begin human trials!</a:t>
            </a:r>
            <a:br>
              <a:rPr lang="en-US" dirty="0">
                <a:latin typeface="Open Sans" panose="020B0606030504020204" pitchFamily="34" charset="0"/>
                <a:ea typeface="Open Sans" panose="020B0606030504020204" pitchFamily="34" charset="0"/>
                <a:cs typeface="Open Sans" panose="020B0606030504020204" pitchFamily="34" charset="0"/>
              </a:rPr>
            </a:br>
            <a:r>
              <a:rPr lang="en-US" sz="1000" dirty="0">
                <a:latin typeface="Open Sans" panose="020B0606030504020204" pitchFamily="34" charset="0"/>
                <a:ea typeface="Open Sans" panose="020B0606030504020204" pitchFamily="34" charset="0"/>
                <a:cs typeface="Open Sans" panose="020B0606030504020204" pitchFamily="34" charset="0"/>
              </a:rPr>
              <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What group of participants should we choose for Phase I?</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xmlns="" id="{26207F9F-BDD0-974E-B8D2-DCD66B11AA6A}"/>
              </a:ext>
            </a:extLst>
          </p:cNvPr>
          <p:cNvSpPr/>
          <p:nvPr/>
        </p:nvSpPr>
        <p:spPr>
          <a:xfrm rot="-60000">
            <a:off x="3106258" y="3554537"/>
            <a:ext cx="5879016"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46 adults, from different regions of the US, ranging in ages 21-70, non-blinded study</a:t>
            </a:r>
          </a:p>
        </p:txBody>
      </p:sp>
      <p:sp>
        <p:nvSpPr>
          <p:cNvPr id="11" name="Rectangle 10">
            <a:extLst>
              <a:ext uri="{FF2B5EF4-FFF2-40B4-BE49-F238E27FC236}">
                <a16:creationId xmlns:a16="http://schemas.microsoft.com/office/drawing/2014/main" xmlns="" id="{5C2C171F-09CA-EC41-8043-D52232F84109}"/>
              </a:ext>
            </a:extLst>
          </p:cNvPr>
          <p:cNvSpPr/>
          <p:nvPr/>
        </p:nvSpPr>
        <p:spPr>
          <a:xfrm rot="-60000">
            <a:off x="3106256" y="5949607"/>
            <a:ext cx="5879016"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62 adults, from different regions of the US, ages 40-75, non-blinded study</a:t>
            </a:r>
          </a:p>
        </p:txBody>
      </p:sp>
      <p:sp>
        <p:nvSpPr>
          <p:cNvPr id="13" name="Rectangle 12">
            <a:extLst>
              <a:ext uri="{FF2B5EF4-FFF2-40B4-BE49-F238E27FC236}">
                <a16:creationId xmlns:a16="http://schemas.microsoft.com/office/drawing/2014/main" xmlns="" id="{88A7A39A-42E6-5942-A847-F26A414CB535}"/>
              </a:ext>
            </a:extLst>
          </p:cNvPr>
          <p:cNvSpPr/>
          <p:nvPr/>
        </p:nvSpPr>
        <p:spPr>
          <a:xfrm rot="-60000">
            <a:off x="3106258" y="5126490"/>
            <a:ext cx="5879015"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16 adults, all from 1 Pennsylvania hospital, all above 50 years, non-blinded study</a:t>
            </a:r>
          </a:p>
        </p:txBody>
      </p:sp>
      <p:sp>
        <p:nvSpPr>
          <p:cNvPr id="14" name="Rectangle 13">
            <a:extLst>
              <a:ext uri="{FF2B5EF4-FFF2-40B4-BE49-F238E27FC236}">
                <a16:creationId xmlns:a16="http://schemas.microsoft.com/office/drawing/2014/main" xmlns="" id="{D998CC51-3E26-494C-ADD3-3311A0D48FF4}"/>
              </a:ext>
            </a:extLst>
          </p:cNvPr>
          <p:cNvSpPr/>
          <p:nvPr/>
        </p:nvSpPr>
        <p:spPr>
          <a:xfrm rot="-60000">
            <a:off x="3106260" y="4303371"/>
            <a:ext cx="5879015" cy="646331"/>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Group of 72 adults, from different regions, ranging ages 18-45, blinded study</a:t>
            </a:r>
          </a:p>
        </p:txBody>
      </p:sp>
      <p:sp>
        <p:nvSpPr>
          <p:cNvPr id="6" name="Rectangle 5">
            <a:hlinkClick r:id="rId3" action="ppaction://hlinksldjump"/>
            <a:extLst>
              <a:ext uri="{FF2B5EF4-FFF2-40B4-BE49-F238E27FC236}">
                <a16:creationId xmlns:a16="http://schemas.microsoft.com/office/drawing/2014/main" xmlns="" id="{765966DD-8990-4349-A70F-3957ECD73E00}"/>
              </a:ext>
            </a:extLst>
          </p:cNvPr>
          <p:cNvSpPr>
            <a:spLocks noChangeAspect="1"/>
          </p:cNvSpPr>
          <p:nvPr/>
        </p:nvSpPr>
        <p:spPr>
          <a:xfrm rot="-60000">
            <a:off x="2812103" y="3814958"/>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xmlns="" id="{A2B444F0-03C2-3D4B-B802-D44C8DFD46CA}"/>
              </a:ext>
            </a:extLst>
          </p:cNvPr>
          <p:cNvSpPr>
            <a:spLocks noChangeAspect="1"/>
          </p:cNvSpPr>
          <p:nvPr/>
        </p:nvSpPr>
        <p:spPr>
          <a:xfrm rot="-60000">
            <a:off x="2801594" y="4563336"/>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21" name="Rectangle 20">
            <a:extLst>
              <a:ext uri="{FF2B5EF4-FFF2-40B4-BE49-F238E27FC236}">
                <a16:creationId xmlns:a16="http://schemas.microsoft.com/office/drawing/2014/main" xmlns="" id="{17890C08-9452-F042-89C4-5DB4032F4EC1}"/>
              </a:ext>
            </a:extLst>
          </p:cNvPr>
          <p:cNvSpPr>
            <a:spLocks noChangeAspect="1"/>
          </p:cNvSpPr>
          <p:nvPr/>
        </p:nvSpPr>
        <p:spPr>
          <a:xfrm rot="-60000">
            <a:off x="2812101" y="5375328"/>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22" name="Rectangle 21">
            <a:hlinkClick r:id="rId3" action="ppaction://hlinksldjump"/>
            <a:extLst>
              <a:ext uri="{FF2B5EF4-FFF2-40B4-BE49-F238E27FC236}">
                <a16:creationId xmlns:a16="http://schemas.microsoft.com/office/drawing/2014/main" xmlns="" id="{BB40A45E-1FC3-3A4A-AD81-BFDB9723F18C}"/>
              </a:ext>
            </a:extLst>
          </p:cNvPr>
          <p:cNvSpPr>
            <a:spLocks noChangeAspect="1"/>
          </p:cNvSpPr>
          <p:nvPr/>
        </p:nvSpPr>
        <p:spPr>
          <a:xfrm rot="-60000">
            <a:off x="2812102" y="6221014"/>
            <a:ext cx="235071" cy="2350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23" name="Left Arrow 22">
            <a:hlinkClick r:id="" action="ppaction://hlinkshowjump?jump=previousslide" highlightClick="1"/>
            <a:extLst>
              <a:ext uri="{FF2B5EF4-FFF2-40B4-BE49-F238E27FC236}">
                <a16:creationId xmlns:a16="http://schemas.microsoft.com/office/drawing/2014/main" xmlns="" id="{A5D70736-3184-AB42-9DFF-C08BC43BA10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Home 23">
            <a:hlinkClick r:id="" action="ppaction://hlinkshowjump?jump=firstslide" highlightClick="1"/>
            <a:extLst>
              <a:ext uri="{FF2B5EF4-FFF2-40B4-BE49-F238E27FC236}">
                <a16:creationId xmlns:a16="http://schemas.microsoft.com/office/drawing/2014/main" xmlns="" id="{A910A8A1-956C-C94F-AB94-77AC4B72ABB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CB6FA84-9B13-6D46-B4C4-472C0A9410E9}"/>
              </a:ext>
            </a:extLst>
          </p:cNvPr>
          <p:cNvSpPr/>
          <p:nvPr/>
        </p:nvSpPr>
        <p:spPr>
          <a:xfrm>
            <a:off x="0"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xmlns="" id="{631E3F2F-CF18-DE4C-A0E1-B0FD8A73A27E}"/>
              </a:ext>
            </a:extLst>
          </p:cNvPr>
          <p:cNvGrpSpPr/>
          <p:nvPr/>
        </p:nvGrpSpPr>
        <p:grpSpPr>
          <a:xfrm>
            <a:off x="1457181" y="2365753"/>
            <a:ext cx="8994544" cy="2894341"/>
            <a:chOff x="2742137" y="2097082"/>
            <a:chExt cx="3556000" cy="2143092"/>
          </a:xfrm>
        </p:grpSpPr>
        <p:sp>
          <p:nvSpPr>
            <p:cNvPr id="18" name="Rounded Rectangle 17">
              <a:extLst>
                <a:ext uri="{FF2B5EF4-FFF2-40B4-BE49-F238E27FC236}">
                  <a16:creationId xmlns:a16="http://schemas.microsoft.com/office/drawing/2014/main" xmlns="" id="{6993116A-62BA-2145-8559-19326DBEEFD3}"/>
                </a:ext>
              </a:extLst>
            </p:cNvPr>
            <p:cNvSpPr/>
            <p:nvPr/>
          </p:nvSpPr>
          <p:spPr>
            <a:xfrm>
              <a:off x="2742137" y="2097082"/>
              <a:ext cx="3556000"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2800" dirty="0">
                  <a:solidFill>
                    <a:schemeClr val="tx1">
                      <a:lumMod val="75000"/>
                      <a:lumOff val="25000"/>
                    </a:schemeClr>
                  </a:solidFill>
                  <a:latin typeface="Arial" panose="020B0604020202020204" pitchFamily="34" charset="0"/>
                </a:rPr>
                <a:t>Oh no! It looks like you chose a group that either </a:t>
              </a:r>
              <a:r>
                <a:rPr lang="en-US" sz="2800" b="1" dirty="0">
                  <a:solidFill>
                    <a:schemeClr val="tx1">
                      <a:lumMod val="75000"/>
                      <a:lumOff val="25000"/>
                    </a:schemeClr>
                  </a:solidFill>
                  <a:latin typeface="Arial" panose="020B0604020202020204" pitchFamily="34" charset="0"/>
                </a:rPr>
                <a:t>lacked randomness or was a blinded study</a:t>
              </a:r>
              <a:r>
                <a:rPr lang="en-US" sz="2800" dirty="0">
                  <a:solidFill>
                    <a:schemeClr val="tx1">
                      <a:lumMod val="75000"/>
                      <a:lumOff val="25000"/>
                    </a:schemeClr>
                  </a:solidFill>
                  <a:latin typeface="Arial" panose="020B0604020202020204" pitchFamily="34" charset="0"/>
                </a:rPr>
                <a:t>. Try again!</a:t>
              </a:r>
              <a:endParaRPr lang="en-US" sz="2800" dirty="0">
                <a:solidFill>
                  <a:schemeClr val="tx1">
                    <a:lumMod val="75000"/>
                    <a:lumOff val="25000"/>
                  </a:schemeClr>
                </a:solidFill>
              </a:endParaRPr>
            </a:p>
          </p:txBody>
        </p:sp>
        <p:sp>
          <p:nvSpPr>
            <p:cNvPr id="19" name="Multiply 18">
              <a:hlinkClick r:id="rId4" action="ppaction://hlinksldjump"/>
              <a:extLst>
                <a:ext uri="{FF2B5EF4-FFF2-40B4-BE49-F238E27FC236}">
                  <a16:creationId xmlns:a16="http://schemas.microsoft.com/office/drawing/2014/main" xmlns="" id="{E018C681-2159-A34C-B3FB-33C9646ACD36}"/>
                </a:ext>
              </a:extLst>
            </p:cNvPr>
            <p:cNvSpPr/>
            <p:nvPr/>
          </p:nvSpPr>
          <p:spPr>
            <a:xfrm>
              <a:off x="5911411" y="2193520"/>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662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Rectangle 35">
            <a:extLst>
              <a:ext uri="{FF2B5EF4-FFF2-40B4-BE49-F238E27FC236}">
                <a16:creationId xmlns:a16="http://schemas.microsoft.com/office/drawing/2014/main" xmlns="" id="{50E4C519-FBE9-4ABE-A8F9-C2CBE32693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10;&#10;Description automatically generated with medium confidence">
            <a:extLst>
              <a:ext uri="{FF2B5EF4-FFF2-40B4-BE49-F238E27FC236}">
                <a16:creationId xmlns:a16="http://schemas.microsoft.com/office/drawing/2014/main" xmlns="" id="{B218257E-D199-D944-ADC1-61384AD86BD8}"/>
              </a:ext>
            </a:extLst>
          </p:cNvPr>
          <p:cNvPicPr>
            <a:picLocks noChangeAspect="1"/>
          </p:cNvPicPr>
          <p:nvPr/>
        </p:nvPicPr>
        <p:blipFill rotWithShape="1">
          <a:blip r:embed="rId2"/>
          <a:srcRect l="9478" t="9478" r="1956"/>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38" name="Freeform: Shape 37">
            <a:extLst>
              <a:ext uri="{FF2B5EF4-FFF2-40B4-BE49-F238E27FC236}">
                <a16:creationId xmlns:a16="http://schemas.microsoft.com/office/drawing/2014/main" xmlns="" id="{80EC29FB-299E-49F3-8C7B-01199632A3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xmlns="" id="{C29A2522-B27A-45C5-897B-79A1407D15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xmlns="" id="{98E79BE4-34FE-485A-98A5-92CE8F7C4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7F6BD6AA-5FFB-7D45-8BC5-1DD6A0FFF620}"/>
              </a:ext>
            </a:extLst>
          </p:cNvPr>
          <p:cNvSpPr/>
          <p:nvPr/>
        </p:nvSpPr>
        <p:spPr>
          <a:xfrm>
            <a:off x="371094" y="2718054"/>
            <a:ext cx="3826152" cy="3207258"/>
          </a:xfrm>
          <a:prstGeom prst="rect">
            <a:avLst/>
          </a:prstGeom>
        </p:spPr>
        <p:txBody>
          <a:bodyPr vert="horz" lIns="91440" tIns="45720" rIns="91440" bIns="45720" rtlCol="0" anchor="t">
            <a:normAutofit/>
          </a:bodyPr>
          <a:lstStyle/>
          <a:p>
            <a:pPr>
              <a:lnSpc>
                <a:spcPct val="110000"/>
              </a:lnSpc>
              <a:spcAft>
                <a:spcPts val="600"/>
              </a:spcAft>
            </a:pPr>
            <a:r>
              <a:rPr lang="en-US" sz="2000" dirty="0"/>
              <a:t>Awesome! Now we can move to Phase II test subjects!</a:t>
            </a:r>
            <a:br>
              <a:rPr lang="en-US" sz="2000" dirty="0"/>
            </a:br>
            <a:r>
              <a:rPr lang="en-US" sz="2000" dirty="0"/>
              <a:t>What are we looking for?</a:t>
            </a:r>
          </a:p>
        </p:txBody>
      </p:sp>
      <p:sp>
        <p:nvSpPr>
          <p:cNvPr id="19" name="Rectangle 18">
            <a:hlinkClick r:id="rId3" action="ppaction://hlinksldjump"/>
            <a:extLst>
              <a:ext uri="{FF2B5EF4-FFF2-40B4-BE49-F238E27FC236}">
                <a16:creationId xmlns:a16="http://schemas.microsoft.com/office/drawing/2014/main" xmlns="" id="{AE67DB36-2692-7A49-9A83-5C6A40E27DAD}"/>
              </a:ext>
            </a:extLst>
          </p:cNvPr>
          <p:cNvSpPr/>
          <p:nvPr/>
        </p:nvSpPr>
        <p:spPr>
          <a:xfrm>
            <a:off x="4446528" y="4854342"/>
            <a:ext cx="1649472" cy="1323439"/>
          </a:xfrm>
          <a:prstGeom prst="rect">
            <a:avLst/>
          </a:prstGeom>
        </p:spPr>
        <p:txBody>
          <a:bodyPr wrap="square">
            <a:spAutoFit/>
          </a:bodyPr>
          <a:lstStyle/>
          <a:p>
            <a:pPr>
              <a:spcAft>
                <a:spcPts val="600"/>
              </a:spcAft>
            </a:pPr>
            <a:r>
              <a:rPr lang="en-US" sz="1600" dirty="0">
                <a:latin typeface="Bradley Hand" pitchFamily="2" charset="77"/>
              </a:rPr>
              <a:t>Group of 800 all from Florida and Georgia, all below the age of 60</a:t>
            </a:r>
          </a:p>
        </p:txBody>
      </p:sp>
      <p:sp>
        <p:nvSpPr>
          <p:cNvPr id="20" name="Rectangle 19">
            <a:hlinkClick r:id="rId4" action="ppaction://hlinksldjump"/>
            <a:extLst>
              <a:ext uri="{FF2B5EF4-FFF2-40B4-BE49-F238E27FC236}">
                <a16:creationId xmlns:a16="http://schemas.microsoft.com/office/drawing/2014/main" xmlns="" id="{A605B3BD-FEBB-804F-B822-EA9AB2354510}"/>
              </a:ext>
            </a:extLst>
          </p:cNvPr>
          <p:cNvSpPr/>
          <p:nvPr/>
        </p:nvSpPr>
        <p:spPr>
          <a:xfrm>
            <a:off x="6816033" y="2381171"/>
            <a:ext cx="1623430" cy="1323439"/>
          </a:xfrm>
          <a:prstGeom prst="rect">
            <a:avLst/>
          </a:prstGeom>
        </p:spPr>
        <p:txBody>
          <a:bodyPr wrap="square">
            <a:spAutoFit/>
          </a:bodyPr>
          <a:lstStyle/>
          <a:p>
            <a:pPr>
              <a:spcAft>
                <a:spcPts val="600"/>
              </a:spcAft>
            </a:pPr>
            <a:r>
              <a:rPr lang="en-US" sz="1600" dirty="0">
                <a:latin typeface="Bradley Hand" pitchFamily="2" charset="77"/>
              </a:rPr>
              <a:t>Group of 900 from all regions of the us, between the ages of 25-70 years</a:t>
            </a:r>
          </a:p>
        </p:txBody>
      </p:sp>
      <p:sp>
        <p:nvSpPr>
          <p:cNvPr id="22" name="Rectangle 21">
            <a:hlinkClick r:id="rId4" action="ppaction://hlinksldjump"/>
            <a:extLst>
              <a:ext uri="{FF2B5EF4-FFF2-40B4-BE49-F238E27FC236}">
                <a16:creationId xmlns:a16="http://schemas.microsoft.com/office/drawing/2014/main" xmlns="" id="{4007855A-6897-C049-A91A-87C904DB2F5A}"/>
              </a:ext>
            </a:extLst>
          </p:cNvPr>
          <p:cNvSpPr/>
          <p:nvPr/>
        </p:nvSpPr>
        <p:spPr>
          <a:xfrm>
            <a:off x="9264181" y="2443480"/>
            <a:ext cx="1902445" cy="1200329"/>
          </a:xfrm>
          <a:prstGeom prst="rect">
            <a:avLst/>
          </a:prstGeom>
        </p:spPr>
        <p:txBody>
          <a:bodyPr wrap="square">
            <a:spAutoFit/>
          </a:bodyPr>
          <a:lstStyle/>
          <a:p>
            <a:pPr>
              <a:spcAft>
                <a:spcPts val="600"/>
              </a:spcAft>
            </a:pPr>
            <a:r>
              <a:rPr lang="en-US" dirty="0">
                <a:latin typeface="Bradley Hand" pitchFamily="2" charset="77"/>
              </a:rPr>
              <a:t>Group of 230 from all regions of the US, above the ages of 16</a:t>
            </a:r>
          </a:p>
        </p:txBody>
      </p:sp>
      <p:sp>
        <p:nvSpPr>
          <p:cNvPr id="35" name="Action Button: Home 34">
            <a:hlinkClick r:id="" action="ppaction://hlinkshowjump?jump=firstslide" highlightClick="1"/>
            <a:extLst>
              <a:ext uri="{FF2B5EF4-FFF2-40B4-BE49-F238E27FC236}">
                <a16:creationId xmlns:a16="http://schemas.microsoft.com/office/drawing/2014/main" xmlns="" id="{DBA2312B-C50B-134B-9695-14B1B16570C3}"/>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hlinkClick r:id="" action="ppaction://hlinkshowjump?jump=lastslideviewed" highlightClick="1"/>
            <a:extLst>
              <a:ext uri="{FF2B5EF4-FFF2-40B4-BE49-F238E27FC236}">
                <a16:creationId xmlns:a16="http://schemas.microsoft.com/office/drawing/2014/main" xmlns="" id="{987F2408-8551-E94F-88F5-58B60B479DCD}"/>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845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xmlns="" id="{B218257E-D199-D944-ADC1-61384AD86BD8}"/>
              </a:ext>
            </a:extLst>
          </p:cNvPr>
          <p:cNvPicPr>
            <a:picLocks noChangeAspect="1"/>
          </p:cNvPicPr>
          <p:nvPr/>
        </p:nvPicPr>
        <p:blipFill rotWithShape="1">
          <a:blip r:embed="rId3"/>
          <a:srcRect l="9478" t="9478" r="1956"/>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p:nvSpPr>
          <p:cNvPr id="6" name="Rectangle 5">
            <a:extLst>
              <a:ext uri="{FF2B5EF4-FFF2-40B4-BE49-F238E27FC236}">
                <a16:creationId xmlns:a16="http://schemas.microsoft.com/office/drawing/2014/main" xmlns="" id="{7F6BD6AA-5FFB-7D45-8BC5-1DD6A0FFF620}"/>
              </a:ext>
            </a:extLst>
          </p:cNvPr>
          <p:cNvSpPr/>
          <p:nvPr/>
        </p:nvSpPr>
        <p:spPr>
          <a:xfrm>
            <a:off x="371094" y="2718054"/>
            <a:ext cx="3826152" cy="3207258"/>
          </a:xfrm>
          <a:prstGeom prst="rect">
            <a:avLst/>
          </a:prstGeom>
        </p:spPr>
        <p:txBody>
          <a:bodyPr vert="horz" lIns="91440" tIns="45720" rIns="91440" bIns="45720" rtlCol="0" anchor="t">
            <a:normAutofit/>
          </a:bodyPr>
          <a:lstStyle/>
          <a:p>
            <a:pPr>
              <a:lnSpc>
                <a:spcPct val="110000"/>
              </a:lnSpc>
              <a:spcAft>
                <a:spcPts val="600"/>
              </a:spcAft>
            </a:pPr>
            <a:r>
              <a:rPr lang="en-US" sz="2000" dirty="0"/>
              <a:t>Awesome! Now we can move to Phase II test subjects!</a:t>
            </a:r>
            <a:br>
              <a:rPr lang="en-US" sz="2000" dirty="0"/>
            </a:br>
            <a:r>
              <a:rPr lang="en-US" sz="2000" dirty="0"/>
              <a:t>What are we looking for?</a:t>
            </a:r>
          </a:p>
        </p:txBody>
      </p:sp>
      <p:sp>
        <p:nvSpPr>
          <p:cNvPr id="19" name="Rectangle 18">
            <a:extLst>
              <a:ext uri="{FF2B5EF4-FFF2-40B4-BE49-F238E27FC236}">
                <a16:creationId xmlns:a16="http://schemas.microsoft.com/office/drawing/2014/main" xmlns="" id="{AE67DB36-2692-7A49-9A83-5C6A40E27DAD}"/>
              </a:ext>
            </a:extLst>
          </p:cNvPr>
          <p:cNvSpPr/>
          <p:nvPr/>
        </p:nvSpPr>
        <p:spPr>
          <a:xfrm>
            <a:off x="4446528" y="4854342"/>
            <a:ext cx="1649472" cy="1323439"/>
          </a:xfrm>
          <a:prstGeom prst="rect">
            <a:avLst/>
          </a:prstGeom>
        </p:spPr>
        <p:txBody>
          <a:bodyPr wrap="square">
            <a:spAutoFit/>
          </a:bodyPr>
          <a:lstStyle/>
          <a:p>
            <a:pPr>
              <a:spcAft>
                <a:spcPts val="600"/>
              </a:spcAft>
            </a:pPr>
            <a:r>
              <a:rPr lang="en-US" sz="1600" dirty="0">
                <a:latin typeface="Bradley Hand" pitchFamily="2" charset="77"/>
              </a:rPr>
              <a:t>Group of 800 all from Florida and Georgia, all below the age of 60</a:t>
            </a:r>
          </a:p>
        </p:txBody>
      </p:sp>
      <p:sp>
        <p:nvSpPr>
          <p:cNvPr id="20" name="Rectangle 19">
            <a:hlinkClick r:id="rId4" action="ppaction://hlinksldjump"/>
            <a:extLst>
              <a:ext uri="{FF2B5EF4-FFF2-40B4-BE49-F238E27FC236}">
                <a16:creationId xmlns:a16="http://schemas.microsoft.com/office/drawing/2014/main" xmlns="" id="{A605B3BD-FEBB-804F-B822-EA9AB2354510}"/>
              </a:ext>
            </a:extLst>
          </p:cNvPr>
          <p:cNvSpPr/>
          <p:nvPr/>
        </p:nvSpPr>
        <p:spPr>
          <a:xfrm>
            <a:off x="6816033" y="2381171"/>
            <a:ext cx="1623430" cy="1323439"/>
          </a:xfrm>
          <a:prstGeom prst="rect">
            <a:avLst/>
          </a:prstGeom>
        </p:spPr>
        <p:txBody>
          <a:bodyPr wrap="square">
            <a:spAutoFit/>
          </a:bodyPr>
          <a:lstStyle/>
          <a:p>
            <a:pPr>
              <a:spcAft>
                <a:spcPts val="600"/>
              </a:spcAft>
            </a:pPr>
            <a:r>
              <a:rPr lang="en-US" sz="1600" dirty="0">
                <a:latin typeface="Bradley Hand" pitchFamily="2" charset="77"/>
              </a:rPr>
              <a:t>Group of 900 from all regions of the us, between the ages of 25-70 years</a:t>
            </a:r>
          </a:p>
        </p:txBody>
      </p:sp>
      <p:sp>
        <p:nvSpPr>
          <p:cNvPr id="22" name="Rectangle 21">
            <a:hlinkClick r:id="rId4" action="ppaction://hlinksldjump"/>
            <a:extLst>
              <a:ext uri="{FF2B5EF4-FFF2-40B4-BE49-F238E27FC236}">
                <a16:creationId xmlns:a16="http://schemas.microsoft.com/office/drawing/2014/main" xmlns="" id="{4007855A-6897-C049-A91A-87C904DB2F5A}"/>
              </a:ext>
            </a:extLst>
          </p:cNvPr>
          <p:cNvSpPr/>
          <p:nvPr/>
        </p:nvSpPr>
        <p:spPr>
          <a:xfrm>
            <a:off x="9264181" y="2443480"/>
            <a:ext cx="1902445" cy="1200329"/>
          </a:xfrm>
          <a:prstGeom prst="rect">
            <a:avLst/>
          </a:prstGeom>
        </p:spPr>
        <p:txBody>
          <a:bodyPr wrap="square">
            <a:spAutoFit/>
          </a:bodyPr>
          <a:lstStyle/>
          <a:p>
            <a:pPr>
              <a:spcAft>
                <a:spcPts val="600"/>
              </a:spcAft>
            </a:pPr>
            <a:r>
              <a:rPr lang="en-US" dirty="0">
                <a:latin typeface="Bradley Hand" pitchFamily="2" charset="77"/>
              </a:rPr>
              <a:t>Group of 230 from all regions of the US, above the ages of 16</a:t>
            </a:r>
          </a:p>
        </p:txBody>
      </p:sp>
      <p:sp>
        <p:nvSpPr>
          <p:cNvPr id="15" name="Left Arrow 14">
            <a:hlinkClick r:id="" action="ppaction://hlinkshowjump?jump=previousslide" highlightClick="1"/>
            <a:extLst>
              <a:ext uri="{FF2B5EF4-FFF2-40B4-BE49-F238E27FC236}">
                <a16:creationId xmlns:a16="http://schemas.microsoft.com/office/drawing/2014/main" xmlns="" id="{B14A28A3-E776-7F41-B7D8-8F4D1D3C1B46}"/>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Home 15">
            <a:hlinkClick r:id="" action="ppaction://hlinkshowjump?jump=firstslide" highlightClick="1"/>
            <a:extLst>
              <a:ext uri="{FF2B5EF4-FFF2-40B4-BE49-F238E27FC236}">
                <a16:creationId xmlns:a16="http://schemas.microsoft.com/office/drawing/2014/main" xmlns="" id="{CD47D997-BC27-1649-9662-1AB14BFCAACF}"/>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2FE0C447-496E-C54A-988A-CC4490762AEC}"/>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xmlns="" id="{809F4EC2-31B5-DB47-A371-3CEE1EC1E202}"/>
              </a:ext>
            </a:extLst>
          </p:cNvPr>
          <p:cNvGrpSpPr/>
          <p:nvPr/>
        </p:nvGrpSpPr>
        <p:grpSpPr>
          <a:xfrm>
            <a:off x="1455657" y="2365753"/>
            <a:ext cx="8994544" cy="2894341"/>
            <a:chOff x="2742137" y="2097082"/>
            <a:chExt cx="3556000" cy="2143092"/>
          </a:xfrm>
        </p:grpSpPr>
        <p:sp>
          <p:nvSpPr>
            <p:cNvPr id="21" name="Rounded Rectangle 20">
              <a:extLst>
                <a:ext uri="{FF2B5EF4-FFF2-40B4-BE49-F238E27FC236}">
                  <a16:creationId xmlns:a16="http://schemas.microsoft.com/office/drawing/2014/main" xmlns="" id="{E5E5DEA2-7FF9-894A-A863-DE7FFB94B339}"/>
                </a:ext>
              </a:extLst>
            </p:cNvPr>
            <p:cNvSpPr/>
            <p:nvPr/>
          </p:nvSpPr>
          <p:spPr>
            <a:xfrm>
              <a:off x="2742137" y="2097082"/>
              <a:ext cx="3556000"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2800" dirty="0">
                  <a:solidFill>
                    <a:schemeClr val="tx1">
                      <a:lumMod val="75000"/>
                      <a:lumOff val="25000"/>
                    </a:schemeClr>
                  </a:solidFill>
                  <a:latin typeface="Arial" panose="020B0604020202020204" pitchFamily="34" charset="0"/>
                </a:rPr>
                <a:t>Oh no! It looks like you chose a Phase II group that </a:t>
              </a:r>
              <a:r>
                <a:rPr lang="en-US" sz="2800" b="1" dirty="0">
                  <a:solidFill>
                    <a:schemeClr val="tx1">
                      <a:lumMod val="75000"/>
                      <a:lumOff val="25000"/>
                    </a:schemeClr>
                  </a:solidFill>
                  <a:latin typeface="Arial" panose="020B0604020202020204" pitchFamily="34" charset="0"/>
                </a:rPr>
                <a:t>lacked randomness. </a:t>
              </a:r>
              <a:r>
                <a:rPr lang="en-US" sz="2800" dirty="0">
                  <a:solidFill>
                    <a:schemeClr val="tx1">
                      <a:lumMod val="75000"/>
                      <a:lumOff val="25000"/>
                    </a:schemeClr>
                  </a:solidFill>
                  <a:latin typeface="Arial" panose="020B0604020202020204" pitchFamily="34" charset="0"/>
                </a:rPr>
                <a:t>Try again!</a:t>
              </a:r>
              <a:endParaRPr lang="en-US" sz="2800" dirty="0">
                <a:solidFill>
                  <a:schemeClr val="tx1">
                    <a:lumMod val="75000"/>
                    <a:lumOff val="25000"/>
                  </a:schemeClr>
                </a:solidFill>
              </a:endParaRPr>
            </a:p>
          </p:txBody>
        </p:sp>
        <p:sp>
          <p:nvSpPr>
            <p:cNvPr id="23" name="Multiply 22">
              <a:hlinkClick r:id="rId5" action="ppaction://hlinksldjump"/>
              <a:extLst>
                <a:ext uri="{FF2B5EF4-FFF2-40B4-BE49-F238E27FC236}">
                  <a16:creationId xmlns:a16="http://schemas.microsoft.com/office/drawing/2014/main" xmlns="" id="{29879ADE-E697-0149-BBC8-02C565638BD7}"/>
                </a:ext>
              </a:extLst>
            </p:cNvPr>
            <p:cNvSpPr/>
            <p:nvPr/>
          </p:nvSpPr>
          <p:spPr>
            <a:xfrm>
              <a:off x="5911411" y="2193520"/>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163321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Opened notepad near netbook keyboard and mobile phone on white table">
            <a:extLst>
              <a:ext uri="{FF2B5EF4-FFF2-40B4-BE49-F238E27FC236}">
                <a16:creationId xmlns:a16="http://schemas.microsoft.com/office/drawing/2014/main" xmlns="" id="{89831B5D-0482-364C-A29C-0431510CB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7" b="14214"/>
          <a:stretch/>
        </p:blipFill>
        <p:spPr bwMode="auto">
          <a:xfrm>
            <a:off x="-50154" y="0"/>
            <a:ext cx="12242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Action Button: Home 21">
            <a:hlinkClick r:id="" action="ppaction://hlinkshowjump?jump=firstslide" highlightClick="1"/>
            <a:extLst>
              <a:ext uri="{FF2B5EF4-FFF2-40B4-BE49-F238E27FC236}">
                <a16:creationId xmlns:a16="http://schemas.microsoft.com/office/drawing/2014/main" xmlns="" id="{8A5F556A-2DAC-0641-BB3A-AF37ECBBE72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a:hlinkClick r:id="" action="ppaction://hlinkshowjump?jump=lastslideviewed" highlightClick="1"/>
            <a:extLst>
              <a:ext uri="{FF2B5EF4-FFF2-40B4-BE49-F238E27FC236}">
                <a16:creationId xmlns:a16="http://schemas.microsoft.com/office/drawing/2014/main" xmlns="" id="{B94AD715-DEF3-6040-9FCD-61990F03FD23}"/>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Aquarius with solid fill">
            <a:extLst>
              <a:ext uri="{FF2B5EF4-FFF2-40B4-BE49-F238E27FC236}">
                <a16:creationId xmlns:a16="http://schemas.microsoft.com/office/drawing/2014/main" xmlns="" id="{012E4875-E5E0-8246-8100-4204F29BEB9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a:off x="4212956" y="926024"/>
            <a:ext cx="914400" cy="914400"/>
          </a:xfrm>
          <a:prstGeom prst="rect">
            <a:avLst/>
          </a:prstGeom>
        </p:spPr>
      </p:pic>
      <p:pic>
        <p:nvPicPr>
          <p:cNvPr id="29" name="Graphic 28" descr="Aquarius with solid fill">
            <a:extLst>
              <a:ext uri="{FF2B5EF4-FFF2-40B4-BE49-F238E27FC236}">
                <a16:creationId xmlns:a16="http://schemas.microsoft.com/office/drawing/2014/main" xmlns="" id="{15C6F98B-0BAD-D043-9628-5050F90EDB4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1637655" y="1992823"/>
            <a:ext cx="914400" cy="914400"/>
          </a:xfrm>
          <a:prstGeom prst="rect">
            <a:avLst/>
          </a:prstGeom>
        </p:spPr>
      </p:pic>
      <p:sp>
        <p:nvSpPr>
          <p:cNvPr id="11" name="Rounded Rectangle 10">
            <a:hlinkClick r:id="rId7" action="ppaction://hlinksldjump"/>
            <a:extLst>
              <a:ext uri="{FF2B5EF4-FFF2-40B4-BE49-F238E27FC236}">
                <a16:creationId xmlns:a16="http://schemas.microsoft.com/office/drawing/2014/main" xmlns="" id="{DBCC2F03-16DA-F745-B8F6-ED3A8330F535}"/>
              </a:ext>
            </a:extLst>
          </p:cNvPr>
          <p:cNvSpPr/>
          <p:nvPr/>
        </p:nvSpPr>
        <p:spPr>
          <a:xfrm>
            <a:off x="2505561" y="0"/>
            <a:ext cx="1802969" cy="36111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1" name="Picture 20" descr="Text, letter, whiteboard&#10;&#10;Description automatically generated">
            <a:extLst>
              <a:ext uri="{FF2B5EF4-FFF2-40B4-BE49-F238E27FC236}">
                <a16:creationId xmlns:a16="http://schemas.microsoft.com/office/drawing/2014/main" xmlns="" id="{3EC27A81-C207-0B46-9A37-EC1DC9D5A662}"/>
              </a:ext>
            </a:extLst>
          </p:cNvPr>
          <p:cNvPicPr>
            <a:picLocks noChangeAspect="1"/>
          </p:cNvPicPr>
          <p:nvPr/>
        </p:nvPicPr>
        <p:blipFill>
          <a:blip r:embed="rId8">
            <a:alphaModFix amt="20000"/>
            <a:extLst>
              <a:ext uri="{BEBA8EAE-BF5A-486C-A8C5-ECC9F3942E4B}">
                <a14:imgProps xmlns:a14="http://schemas.microsoft.com/office/drawing/2010/main">
                  <a14:imgLayer r:embed="rId9">
                    <a14:imgEffect>
                      <a14:artisticCutout/>
                    </a14:imgEffect>
                  </a14:imgLayer>
                </a14:imgProps>
              </a:ext>
            </a:extLst>
          </a:blip>
          <a:stretch>
            <a:fillRect/>
          </a:stretch>
        </p:blipFill>
        <p:spPr>
          <a:xfrm>
            <a:off x="5614045" y="2854086"/>
            <a:ext cx="4940300" cy="3797300"/>
          </a:xfrm>
          <a:prstGeom prst="rect">
            <a:avLst/>
          </a:prstGeom>
        </p:spPr>
      </p:pic>
    </p:spTree>
    <p:extLst>
      <p:ext uri="{BB962C8B-B14F-4D97-AF65-F5344CB8AC3E}">
        <p14:creationId xmlns:p14="http://schemas.microsoft.com/office/powerpoint/2010/main" val="38989815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29"/>
                                        </p:tgtEl>
                                        <p:attrNameLst>
                                          <p:attrName>style.visibility</p:attrName>
                                        </p:attrNameLst>
                                      </p:cBhvr>
                                      <p:to>
                                        <p:strVal val="visible"/>
                                      </p:to>
                                    </p:set>
                                  </p:childTnLst>
                                </p:cTn>
                              </p:par>
                            </p:childTnLst>
                          </p:cTn>
                        </p:par>
                        <p:par>
                          <p:cTn id="9" fill="hold">
                            <p:stCondLst>
                              <p:cond delay="2000"/>
                            </p:stCondLst>
                            <p:childTnLst>
                              <p:par>
                                <p:cTn id="10" presetID="32" presetClass="emph" presetSubtype="0" repeatCount="indefinite" fill="hold" nodeType="afterEffect">
                                  <p:stCondLst>
                                    <p:cond delay="0"/>
                                  </p:stCondLst>
                                  <p:endCondLst>
                                    <p:cond evt="onNext" delay="0">
                                      <p:tgtEl>
                                        <p:sldTgt/>
                                      </p:tgtEl>
                                    </p:cond>
                                  </p:end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Opened notepad near netbook keyboard and mobile phone on white table">
            <a:extLst>
              <a:ext uri="{FF2B5EF4-FFF2-40B4-BE49-F238E27FC236}">
                <a16:creationId xmlns:a16="http://schemas.microsoft.com/office/drawing/2014/main" xmlns="" id="{ED95559D-49B5-EE4C-8DFC-1CC8662594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 r="28194" b="35914"/>
          <a:stretch/>
        </p:blipFill>
        <p:spPr bwMode="auto">
          <a:xfrm>
            <a:off x="1" y="-44915"/>
            <a:ext cx="12192000" cy="7055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ext, letter, whiteboard&#10;&#10;Description automatically generated">
            <a:extLst>
              <a:ext uri="{FF2B5EF4-FFF2-40B4-BE49-F238E27FC236}">
                <a16:creationId xmlns:a16="http://schemas.microsoft.com/office/drawing/2014/main" xmlns="" id="{66F3F9D6-1DB2-8F49-A88E-3FD52656CF19}"/>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artisticCutout/>
                    </a14:imgEffect>
                  </a14:imgLayer>
                </a14:imgProps>
              </a:ext>
            </a:extLst>
          </a:blip>
          <a:srcRect r="36472" b="31703"/>
          <a:stretch/>
        </p:blipFill>
        <p:spPr>
          <a:xfrm>
            <a:off x="8174533" y="3690637"/>
            <a:ext cx="4017466" cy="3319763"/>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xmlns="" id="{CE642664-47B6-2E41-B4C3-4C1B4A53BE20}"/>
              </a:ext>
            </a:extLst>
          </p:cNvPr>
          <p:cNvPicPr>
            <a:picLocks noChangeAspect="1"/>
          </p:cNvPicPr>
          <p:nvPr/>
        </p:nvPicPr>
        <p:blipFill rotWithShape="1">
          <a:blip r:embed="rId6"/>
          <a:srcRect l="208" b="36209"/>
          <a:stretch/>
        </p:blipFill>
        <p:spPr>
          <a:xfrm>
            <a:off x="3617455" y="0"/>
            <a:ext cx="4957089" cy="70104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bevelB w="12700"/>
            <a:contourClr>
              <a:srgbClr val="C0C0C0"/>
            </a:contourClr>
          </a:sp3d>
        </p:spPr>
      </p:pic>
      <p:sp>
        <p:nvSpPr>
          <p:cNvPr id="6" name="Action Button: Home 5">
            <a:hlinkClick r:id="" action="ppaction://hlinkshowjump?jump=firstslide" highlightClick="1"/>
            <a:extLst>
              <a:ext uri="{FF2B5EF4-FFF2-40B4-BE49-F238E27FC236}">
                <a16:creationId xmlns:a16="http://schemas.microsoft.com/office/drawing/2014/main" xmlns="" id="{D5113045-4D9F-2F4A-A6F9-918ED0354A72}"/>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hlinkClick r:id="" action="ppaction://hlinkshowjump?jump=lastslideviewed" highlightClick="1"/>
            <a:extLst>
              <a:ext uri="{FF2B5EF4-FFF2-40B4-BE49-F238E27FC236}">
                <a16:creationId xmlns:a16="http://schemas.microsoft.com/office/drawing/2014/main" xmlns="" id="{EE32A4C4-E0A9-BB4B-BA19-110FA9B498F7}"/>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C9FD4D98-F633-6E4B-888D-68E9E64C9B68}"/>
              </a:ext>
            </a:extLst>
          </p:cNvPr>
          <p:cNvGrpSpPr>
            <a:grpSpLocks noChangeAspect="1"/>
          </p:cNvGrpSpPr>
          <p:nvPr/>
        </p:nvGrpSpPr>
        <p:grpSpPr>
          <a:xfrm>
            <a:off x="3756585" y="1992085"/>
            <a:ext cx="526943" cy="526942"/>
            <a:chOff x="5569057" y="2902057"/>
            <a:chExt cx="1053884" cy="1053885"/>
          </a:xfrm>
        </p:grpSpPr>
        <p:sp>
          <p:nvSpPr>
            <p:cNvPr id="12" name="Oval 11">
              <a:extLst>
                <a:ext uri="{FF2B5EF4-FFF2-40B4-BE49-F238E27FC236}">
                  <a16:creationId xmlns:a16="http://schemas.microsoft.com/office/drawing/2014/main" xmlns="" id="{7BED7082-0853-B348-98AA-30FA0BE30588}"/>
                </a:ext>
              </a:extLst>
            </p:cNvPr>
            <p:cNvSpPr/>
            <p:nvPr/>
          </p:nvSpPr>
          <p:spPr>
            <a:xfrm>
              <a:off x="5569057" y="2902057"/>
              <a:ext cx="1053884" cy="10538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bg1"/>
                </a:solidFill>
              </a:endParaRPr>
            </a:p>
          </p:txBody>
        </p:sp>
        <p:pic>
          <p:nvPicPr>
            <p:cNvPr id="11" name="Graphic 10" descr="User with solid fill">
              <a:extLst>
                <a:ext uri="{FF2B5EF4-FFF2-40B4-BE49-F238E27FC236}">
                  <a16:creationId xmlns:a16="http://schemas.microsoft.com/office/drawing/2014/main" xmlns="" id="{1D6E103D-ECA6-0242-B636-359191CE925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38799" y="2971799"/>
              <a:ext cx="914400" cy="914400"/>
            </a:xfrm>
            <a:prstGeom prst="rect">
              <a:avLst/>
            </a:prstGeom>
          </p:spPr>
        </p:pic>
      </p:grpSp>
      <p:sp>
        <p:nvSpPr>
          <p:cNvPr id="19" name="Rectangle 18">
            <a:extLst>
              <a:ext uri="{FF2B5EF4-FFF2-40B4-BE49-F238E27FC236}">
                <a16:creationId xmlns:a16="http://schemas.microsoft.com/office/drawing/2014/main" xmlns="" id="{46C2338C-FD23-ED4D-8C4B-5678C2019061}"/>
              </a:ext>
            </a:extLst>
          </p:cNvPr>
          <p:cNvSpPr/>
          <p:nvPr/>
        </p:nvSpPr>
        <p:spPr>
          <a:xfrm>
            <a:off x="4108109" y="4067965"/>
            <a:ext cx="869795" cy="16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xmlns="" id="{80291580-2147-1A49-83A5-8E49271ABAA9}"/>
              </a:ext>
            </a:extLst>
          </p:cNvPr>
          <p:cNvSpPr txBox="1"/>
          <p:nvPr/>
        </p:nvSpPr>
        <p:spPr>
          <a:xfrm>
            <a:off x="4032752" y="3983231"/>
            <a:ext cx="1139683" cy="323165"/>
          </a:xfrm>
          <a:prstGeom prst="rect">
            <a:avLst/>
          </a:prstGeom>
          <a:noFill/>
        </p:spPr>
        <p:txBody>
          <a:bodyPr wrap="square" rtlCol="0">
            <a:spAutoFit/>
          </a:bodyPr>
          <a:lstStyle/>
          <a:p>
            <a:r>
              <a:rPr lang="en-US" sz="1500" b="1" dirty="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notebook</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7125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Opened notepad near netbook keyboard and mobile phone on white table">
            <a:extLst>
              <a:ext uri="{FF2B5EF4-FFF2-40B4-BE49-F238E27FC236}">
                <a16:creationId xmlns:a16="http://schemas.microsoft.com/office/drawing/2014/main" xmlns="" id="{89831B5D-0482-364C-A29C-0431510C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42" t="27137" b="10213"/>
          <a:stretch/>
        </p:blipFill>
        <p:spPr bwMode="auto">
          <a:xfrm>
            <a:off x="-50154" y="0"/>
            <a:ext cx="12242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3" action="ppaction://hlinksldjump"/>
            <a:extLst>
              <a:ext uri="{FF2B5EF4-FFF2-40B4-BE49-F238E27FC236}">
                <a16:creationId xmlns:a16="http://schemas.microsoft.com/office/drawing/2014/main" xmlns="" id="{471C7793-B411-5A4B-8F5F-5D56C26AFE48}"/>
              </a:ext>
            </a:extLst>
          </p:cNvPr>
          <p:cNvSpPr txBox="1"/>
          <p:nvPr/>
        </p:nvSpPr>
        <p:spPr>
          <a:xfrm>
            <a:off x="3001438" y="591667"/>
            <a:ext cx="3908612" cy="923330"/>
          </a:xfrm>
          <a:prstGeom prst="rect">
            <a:avLst/>
          </a:prstGeom>
          <a:noFill/>
        </p:spPr>
        <p:txBody>
          <a:bodyPr wrap="square" rtlCol="0">
            <a:spAutoFit/>
          </a:bodyPr>
          <a:lstStyle/>
          <a:p>
            <a:r>
              <a:rPr lang="en-US" dirty="0">
                <a:latin typeface="Segoe Print" panose="02000800000000000000" pitchFamily="2" charset="0"/>
              </a:rPr>
              <a:t>Study size: 2000</a:t>
            </a:r>
          </a:p>
          <a:p>
            <a:r>
              <a:rPr lang="en-US" dirty="0">
                <a:latin typeface="Segoe Print" panose="02000800000000000000" pitchFamily="2" charset="0"/>
              </a:rPr>
              <a:t>Number of sick: 157</a:t>
            </a:r>
          </a:p>
          <a:p>
            <a:r>
              <a:rPr lang="en-US" dirty="0">
                <a:latin typeface="Segoe Print" panose="02000800000000000000" pitchFamily="2" charset="0"/>
              </a:rPr>
              <a:t>Efficacy: ???</a:t>
            </a:r>
          </a:p>
        </p:txBody>
      </p:sp>
      <p:sp>
        <p:nvSpPr>
          <p:cNvPr id="4" name="TextBox 3">
            <a:hlinkClick r:id="rId4" action="ppaction://hlinksldjump"/>
            <a:extLst>
              <a:ext uri="{FF2B5EF4-FFF2-40B4-BE49-F238E27FC236}">
                <a16:creationId xmlns:a16="http://schemas.microsoft.com/office/drawing/2014/main" xmlns="" id="{98340312-A92C-5C4E-9116-9FA34BB538E4}"/>
              </a:ext>
            </a:extLst>
          </p:cNvPr>
          <p:cNvSpPr txBox="1"/>
          <p:nvPr/>
        </p:nvSpPr>
        <p:spPr>
          <a:xfrm>
            <a:off x="3001438" y="2509933"/>
            <a:ext cx="3908612" cy="923330"/>
          </a:xfrm>
          <a:prstGeom prst="rect">
            <a:avLst/>
          </a:prstGeom>
          <a:noFill/>
        </p:spPr>
        <p:txBody>
          <a:bodyPr wrap="square" rtlCol="0">
            <a:spAutoFit/>
          </a:bodyPr>
          <a:lstStyle/>
          <a:p>
            <a:r>
              <a:rPr lang="en-US" dirty="0">
                <a:latin typeface="Segoe Print" panose="02000800000000000000" pitchFamily="2" charset="0"/>
              </a:rPr>
              <a:t>Study size: 1500</a:t>
            </a:r>
          </a:p>
          <a:p>
            <a:r>
              <a:rPr lang="en-US" dirty="0">
                <a:latin typeface="Segoe Print" panose="02000800000000000000" pitchFamily="2" charset="0"/>
              </a:rPr>
              <a:t>Number of sick: 405</a:t>
            </a:r>
          </a:p>
          <a:p>
            <a:r>
              <a:rPr lang="en-US" dirty="0">
                <a:latin typeface="Segoe Print" panose="02000800000000000000" pitchFamily="2" charset="0"/>
              </a:rPr>
              <a:t>Efficacy: ???</a:t>
            </a:r>
          </a:p>
        </p:txBody>
      </p:sp>
      <p:sp>
        <p:nvSpPr>
          <p:cNvPr id="5" name="TextBox 4">
            <a:hlinkClick r:id="rId4" action="ppaction://hlinksldjump"/>
            <a:extLst>
              <a:ext uri="{FF2B5EF4-FFF2-40B4-BE49-F238E27FC236}">
                <a16:creationId xmlns:a16="http://schemas.microsoft.com/office/drawing/2014/main" xmlns="" id="{A7D45991-8C3E-FC42-9A15-60BDECD3DD06}"/>
              </a:ext>
            </a:extLst>
          </p:cNvPr>
          <p:cNvSpPr txBox="1"/>
          <p:nvPr/>
        </p:nvSpPr>
        <p:spPr>
          <a:xfrm>
            <a:off x="3001438" y="4392686"/>
            <a:ext cx="3908612" cy="923330"/>
          </a:xfrm>
          <a:prstGeom prst="rect">
            <a:avLst/>
          </a:prstGeom>
          <a:noFill/>
        </p:spPr>
        <p:txBody>
          <a:bodyPr wrap="square" rtlCol="0">
            <a:spAutoFit/>
          </a:bodyPr>
          <a:lstStyle/>
          <a:p>
            <a:r>
              <a:rPr lang="en-US" dirty="0">
                <a:latin typeface="Segoe Print" panose="02000800000000000000" pitchFamily="2" charset="0"/>
              </a:rPr>
              <a:t>Study size: 2100</a:t>
            </a:r>
          </a:p>
          <a:p>
            <a:r>
              <a:rPr lang="en-US" dirty="0">
                <a:latin typeface="Segoe Print" panose="02000800000000000000" pitchFamily="2" charset="0"/>
              </a:rPr>
              <a:t>Number of sick: 483</a:t>
            </a:r>
          </a:p>
          <a:p>
            <a:r>
              <a:rPr lang="en-US" dirty="0">
                <a:latin typeface="Segoe Print" panose="02000800000000000000" pitchFamily="2" charset="0"/>
              </a:rPr>
              <a:t>Efficacy: ???</a:t>
            </a:r>
          </a:p>
        </p:txBody>
      </p:sp>
      <p:sp>
        <p:nvSpPr>
          <p:cNvPr id="6" name="TextBox 5">
            <a:hlinkClick r:id="rId4" action="ppaction://hlinksldjump"/>
            <a:extLst>
              <a:ext uri="{FF2B5EF4-FFF2-40B4-BE49-F238E27FC236}">
                <a16:creationId xmlns:a16="http://schemas.microsoft.com/office/drawing/2014/main" xmlns="" id="{5277854B-03ED-5A45-ABF9-E010F80A0920}"/>
              </a:ext>
            </a:extLst>
          </p:cNvPr>
          <p:cNvSpPr txBox="1"/>
          <p:nvPr/>
        </p:nvSpPr>
        <p:spPr>
          <a:xfrm>
            <a:off x="7596719" y="587404"/>
            <a:ext cx="3908612" cy="923330"/>
          </a:xfrm>
          <a:prstGeom prst="rect">
            <a:avLst/>
          </a:prstGeom>
          <a:noFill/>
        </p:spPr>
        <p:txBody>
          <a:bodyPr wrap="square" rtlCol="0">
            <a:spAutoFit/>
          </a:bodyPr>
          <a:lstStyle/>
          <a:p>
            <a:r>
              <a:rPr lang="en-US" dirty="0">
                <a:latin typeface="Segoe Print" panose="02000800000000000000" pitchFamily="2" charset="0"/>
              </a:rPr>
              <a:t>Study size: 1650</a:t>
            </a:r>
          </a:p>
          <a:p>
            <a:r>
              <a:rPr lang="en-US" dirty="0">
                <a:latin typeface="Segoe Print" panose="02000800000000000000" pitchFamily="2" charset="0"/>
              </a:rPr>
              <a:t>Number of sick: 511</a:t>
            </a:r>
          </a:p>
          <a:p>
            <a:r>
              <a:rPr lang="en-US" dirty="0">
                <a:latin typeface="Segoe Print" panose="02000800000000000000" pitchFamily="2" charset="0"/>
              </a:rPr>
              <a:t>Efficacy: ???</a:t>
            </a:r>
          </a:p>
        </p:txBody>
      </p:sp>
      <p:sp>
        <p:nvSpPr>
          <p:cNvPr id="7" name="TextBox 6">
            <a:hlinkClick r:id="rId3" action="ppaction://hlinksldjump"/>
            <a:extLst>
              <a:ext uri="{FF2B5EF4-FFF2-40B4-BE49-F238E27FC236}">
                <a16:creationId xmlns:a16="http://schemas.microsoft.com/office/drawing/2014/main" xmlns="" id="{7FA20A81-A796-1B45-8887-3FC62280568A}"/>
              </a:ext>
            </a:extLst>
          </p:cNvPr>
          <p:cNvSpPr txBox="1"/>
          <p:nvPr/>
        </p:nvSpPr>
        <p:spPr>
          <a:xfrm>
            <a:off x="7596719" y="2505670"/>
            <a:ext cx="3908612" cy="923330"/>
          </a:xfrm>
          <a:prstGeom prst="rect">
            <a:avLst/>
          </a:prstGeom>
          <a:noFill/>
        </p:spPr>
        <p:txBody>
          <a:bodyPr wrap="square" rtlCol="0">
            <a:spAutoFit/>
          </a:bodyPr>
          <a:lstStyle/>
          <a:p>
            <a:r>
              <a:rPr lang="en-US" dirty="0">
                <a:latin typeface="Segoe Print" panose="02000800000000000000" pitchFamily="2" charset="0"/>
              </a:rPr>
              <a:t>Study size: 1800</a:t>
            </a:r>
          </a:p>
          <a:p>
            <a:r>
              <a:rPr lang="en-US" dirty="0">
                <a:latin typeface="Segoe Print" panose="02000800000000000000" pitchFamily="2" charset="0"/>
              </a:rPr>
              <a:t>Number of sick: 216</a:t>
            </a:r>
          </a:p>
          <a:p>
            <a:r>
              <a:rPr lang="en-US" dirty="0">
                <a:latin typeface="Segoe Print" panose="02000800000000000000" pitchFamily="2" charset="0"/>
              </a:rPr>
              <a:t>Efficacy: ???</a:t>
            </a:r>
          </a:p>
        </p:txBody>
      </p:sp>
      <p:sp>
        <p:nvSpPr>
          <p:cNvPr id="8" name="Action Button: Home 7">
            <a:hlinkClick r:id="" action="ppaction://hlinkshowjump?jump=firstslide" highlightClick="1"/>
            <a:extLst>
              <a:ext uri="{FF2B5EF4-FFF2-40B4-BE49-F238E27FC236}">
                <a16:creationId xmlns:a16="http://schemas.microsoft.com/office/drawing/2014/main" xmlns="" id="{8EBC8477-256D-4145-AA3F-07D6137F83A2}"/>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hlinkClick r:id="" action="ppaction://hlinkshowjump?jump=lastslideviewed" highlightClick="1"/>
            <a:extLst>
              <a:ext uri="{FF2B5EF4-FFF2-40B4-BE49-F238E27FC236}">
                <a16:creationId xmlns:a16="http://schemas.microsoft.com/office/drawing/2014/main" xmlns="" id="{C342F616-7166-BC41-82CA-85CF8853D40C}"/>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8487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Opened notepad near netbook keyboard and mobile phone on white table">
            <a:extLst>
              <a:ext uri="{FF2B5EF4-FFF2-40B4-BE49-F238E27FC236}">
                <a16:creationId xmlns:a16="http://schemas.microsoft.com/office/drawing/2014/main" xmlns="" id="{89831B5D-0482-364C-A29C-0431510C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42" t="27137" b="10213"/>
          <a:stretch/>
        </p:blipFill>
        <p:spPr bwMode="auto">
          <a:xfrm>
            <a:off x="-50154" y="0"/>
            <a:ext cx="12242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3" action="ppaction://hlinksldjump"/>
            <a:extLst>
              <a:ext uri="{FF2B5EF4-FFF2-40B4-BE49-F238E27FC236}">
                <a16:creationId xmlns:a16="http://schemas.microsoft.com/office/drawing/2014/main" xmlns="" id="{471C7793-B411-5A4B-8F5F-5D56C26AFE48}"/>
              </a:ext>
            </a:extLst>
          </p:cNvPr>
          <p:cNvSpPr txBox="1"/>
          <p:nvPr/>
        </p:nvSpPr>
        <p:spPr>
          <a:xfrm>
            <a:off x="3001438" y="591667"/>
            <a:ext cx="3908612" cy="923330"/>
          </a:xfrm>
          <a:prstGeom prst="rect">
            <a:avLst/>
          </a:prstGeom>
          <a:noFill/>
        </p:spPr>
        <p:txBody>
          <a:bodyPr wrap="square" rtlCol="0">
            <a:spAutoFit/>
          </a:bodyPr>
          <a:lstStyle/>
          <a:p>
            <a:r>
              <a:rPr lang="en-US" dirty="0">
                <a:latin typeface="Segoe Print" panose="02000800000000000000" pitchFamily="2" charset="0"/>
              </a:rPr>
              <a:t>Study size: 2000</a:t>
            </a:r>
          </a:p>
          <a:p>
            <a:r>
              <a:rPr lang="en-US" dirty="0">
                <a:latin typeface="Segoe Print" panose="02000800000000000000" pitchFamily="2" charset="0"/>
              </a:rPr>
              <a:t>Number of sick: 157</a:t>
            </a:r>
          </a:p>
          <a:p>
            <a:r>
              <a:rPr lang="en-US" dirty="0">
                <a:latin typeface="Segoe Print" panose="02000800000000000000" pitchFamily="2" charset="0"/>
              </a:rPr>
              <a:t>Efficacy: ???</a:t>
            </a:r>
          </a:p>
        </p:txBody>
      </p:sp>
      <p:sp>
        <p:nvSpPr>
          <p:cNvPr id="4" name="TextBox 3">
            <a:extLst>
              <a:ext uri="{FF2B5EF4-FFF2-40B4-BE49-F238E27FC236}">
                <a16:creationId xmlns:a16="http://schemas.microsoft.com/office/drawing/2014/main" xmlns="" id="{98340312-A92C-5C4E-9116-9FA34BB538E4}"/>
              </a:ext>
            </a:extLst>
          </p:cNvPr>
          <p:cNvSpPr txBox="1"/>
          <p:nvPr/>
        </p:nvSpPr>
        <p:spPr>
          <a:xfrm>
            <a:off x="3001438" y="2509933"/>
            <a:ext cx="3908612" cy="923330"/>
          </a:xfrm>
          <a:prstGeom prst="rect">
            <a:avLst/>
          </a:prstGeom>
          <a:noFill/>
        </p:spPr>
        <p:txBody>
          <a:bodyPr wrap="square" rtlCol="0">
            <a:spAutoFit/>
          </a:bodyPr>
          <a:lstStyle/>
          <a:p>
            <a:r>
              <a:rPr lang="en-US" dirty="0">
                <a:latin typeface="Segoe Print" panose="02000800000000000000" pitchFamily="2" charset="0"/>
              </a:rPr>
              <a:t>Study size: 1500</a:t>
            </a:r>
          </a:p>
          <a:p>
            <a:r>
              <a:rPr lang="en-US" dirty="0">
                <a:latin typeface="Segoe Print" panose="02000800000000000000" pitchFamily="2" charset="0"/>
              </a:rPr>
              <a:t>Number of sick: 405</a:t>
            </a:r>
          </a:p>
          <a:p>
            <a:r>
              <a:rPr lang="en-US" dirty="0">
                <a:latin typeface="Segoe Print" panose="02000800000000000000" pitchFamily="2" charset="0"/>
              </a:rPr>
              <a:t>Efficacy: ???</a:t>
            </a:r>
          </a:p>
        </p:txBody>
      </p:sp>
      <p:sp>
        <p:nvSpPr>
          <p:cNvPr id="5" name="TextBox 4">
            <a:extLst>
              <a:ext uri="{FF2B5EF4-FFF2-40B4-BE49-F238E27FC236}">
                <a16:creationId xmlns:a16="http://schemas.microsoft.com/office/drawing/2014/main" xmlns="" id="{A7D45991-8C3E-FC42-9A15-60BDECD3DD06}"/>
              </a:ext>
            </a:extLst>
          </p:cNvPr>
          <p:cNvSpPr txBox="1"/>
          <p:nvPr/>
        </p:nvSpPr>
        <p:spPr>
          <a:xfrm>
            <a:off x="3001438" y="4392686"/>
            <a:ext cx="3908612" cy="923330"/>
          </a:xfrm>
          <a:prstGeom prst="rect">
            <a:avLst/>
          </a:prstGeom>
          <a:noFill/>
        </p:spPr>
        <p:txBody>
          <a:bodyPr wrap="square" rtlCol="0">
            <a:spAutoFit/>
          </a:bodyPr>
          <a:lstStyle/>
          <a:p>
            <a:r>
              <a:rPr lang="en-US" dirty="0">
                <a:latin typeface="Segoe Print" panose="02000800000000000000" pitchFamily="2" charset="0"/>
              </a:rPr>
              <a:t>Study size: 2100</a:t>
            </a:r>
          </a:p>
          <a:p>
            <a:r>
              <a:rPr lang="en-US" dirty="0">
                <a:latin typeface="Segoe Print" panose="02000800000000000000" pitchFamily="2" charset="0"/>
              </a:rPr>
              <a:t>Number of sick: 483</a:t>
            </a:r>
          </a:p>
          <a:p>
            <a:r>
              <a:rPr lang="en-US" dirty="0">
                <a:latin typeface="Segoe Print" panose="02000800000000000000" pitchFamily="2" charset="0"/>
              </a:rPr>
              <a:t>Efficacy: ???</a:t>
            </a:r>
          </a:p>
        </p:txBody>
      </p:sp>
      <p:sp>
        <p:nvSpPr>
          <p:cNvPr id="6" name="TextBox 5">
            <a:extLst>
              <a:ext uri="{FF2B5EF4-FFF2-40B4-BE49-F238E27FC236}">
                <a16:creationId xmlns:a16="http://schemas.microsoft.com/office/drawing/2014/main" xmlns="" id="{5277854B-03ED-5A45-ABF9-E010F80A0920}"/>
              </a:ext>
            </a:extLst>
          </p:cNvPr>
          <p:cNvSpPr txBox="1"/>
          <p:nvPr/>
        </p:nvSpPr>
        <p:spPr>
          <a:xfrm>
            <a:off x="7596719" y="587404"/>
            <a:ext cx="3908612" cy="923330"/>
          </a:xfrm>
          <a:prstGeom prst="rect">
            <a:avLst/>
          </a:prstGeom>
          <a:noFill/>
        </p:spPr>
        <p:txBody>
          <a:bodyPr wrap="square" rtlCol="0">
            <a:spAutoFit/>
          </a:bodyPr>
          <a:lstStyle/>
          <a:p>
            <a:r>
              <a:rPr lang="en-US" dirty="0">
                <a:latin typeface="Segoe Print" panose="02000800000000000000" pitchFamily="2" charset="0"/>
              </a:rPr>
              <a:t>Study size: 1650</a:t>
            </a:r>
          </a:p>
          <a:p>
            <a:r>
              <a:rPr lang="en-US" dirty="0">
                <a:latin typeface="Segoe Print" panose="02000800000000000000" pitchFamily="2" charset="0"/>
              </a:rPr>
              <a:t>Number of sick: 511</a:t>
            </a:r>
          </a:p>
          <a:p>
            <a:r>
              <a:rPr lang="en-US" dirty="0">
                <a:latin typeface="Segoe Print" panose="02000800000000000000" pitchFamily="2" charset="0"/>
              </a:rPr>
              <a:t>Efficacy: ???</a:t>
            </a:r>
          </a:p>
        </p:txBody>
      </p:sp>
      <p:sp>
        <p:nvSpPr>
          <p:cNvPr id="7" name="TextBox 6">
            <a:hlinkClick r:id="rId3" action="ppaction://hlinksldjump"/>
            <a:extLst>
              <a:ext uri="{FF2B5EF4-FFF2-40B4-BE49-F238E27FC236}">
                <a16:creationId xmlns:a16="http://schemas.microsoft.com/office/drawing/2014/main" xmlns="" id="{7FA20A81-A796-1B45-8887-3FC62280568A}"/>
              </a:ext>
            </a:extLst>
          </p:cNvPr>
          <p:cNvSpPr txBox="1"/>
          <p:nvPr/>
        </p:nvSpPr>
        <p:spPr>
          <a:xfrm>
            <a:off x="7596719" y="2505670"/>
            <a:ext cx="3908612" cy="923330"/>
          </a:xfrm>
          <a:prstGeom prst="rect">
            <a:avLst/>
          </a:prstGeom>
          <a:noFill/>
        </p:spPr>
        <p:txBody>
          <a:bodyPr wrap="square" rtlCol="0">
            <a:spAutoFit/>
          </a:bodyPr>
          <a:lstStyle/>
          <a:p>
            <a:r>
              <a:rPr lang="en-US" dirty="0">
                <a:latin typeface="Segoe Print" panose="02000800000000000000" pitchFamily="2" charset="0"/>
              </a:rPr>
              <a:t>Study size: 1800</a:t>
            </a:r>
          </a:p>
          <a:p>
            <a:r>
              <a:rPr lang="en-US" dirty="0">
                <a:latin typeface="Segoe Print" panose="02000800000000000000" pitchFamily="2" charset="0"/>
              </a:rPr>
              <a:t>Number of sick: 216</a:t>
            </a:r>
          </a:p>
          <a:p>
            <a:r>
              <a:rPr lang="en-US" dirty="0">
                <a:latin typeface="Segoe Print" panose="02000800000000000000" pitchFamily="2" charset="0"/>
              </a:rPr>
              <a:t>Efficacy: ???</a:t>
            </a:r>
          </a:p>
        </p:txBody>
      </p:sp>
      <p:sp>
        <p:nvSpPr>
          <p:cNvPr id="8" name="Action Button: Home 7">
            <a:hlinkClick r:id="" action="ppaction://hlinkshowjump?jump=firstslide" highlightClick="1"/>
            <a:extLst>
              <a:ext uri="{FF2B5EF4-FFF2-40B4-BE49-F238E27FC236}">
                <a16:creationId xmlns:a16="http://schemas.microsoft.com/office/drawing/2014/main" xmlns="" id="{8EBC8477-256D-4145-AA3F-07D6137F83A2}"/>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hlinkClick r:id="" action="ppaction://hlinkshowjump?jump=lastslideviewed" highlightClick="1"/>
            <a:extLst>
              <a:ext uri="{FF2B5EF4-FFF2-40B4-BE49-F238E27FC236}">
                <a16:creationId xmlns:a16="http://schemas.microsoft.com/office/drawing/2014/main" xmlns="" id="{C342F616-7166-BC41-82CA-85CF8853D40C}"/>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7309D33-C7ED-174F-BBED-46DA20D770F9}"/>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A07390F9-5F7A-D746-AB99-14EC7DF654F8}"/>
              </a:ext>
            </a:extLst>
          </p:cNvPr>
          <p:cNvGrpSpPr/>
          <p:nvPr/>
        </p:nvGrpSpPr>
        <p:grpSpPr>
          <a:xfrm>
            <a:off x="1922660" y="1981828"/>
            <a:ext cx="8343631" cy="2894341"/>
            <a:chOff x="2926767" y="1812808"/>
            <a:chExt cx="3298661" cy="2143092"/>
          </a:xfrm>
        </p:grpSpPr>
        <p:sp>
          <p:nvSpPr>
            <p:cNvPr id="12" name="Rounded Rectangle 11">
              <a:extLst>
                <a:ext uri="{FF2B5EF4-FFF2-40B4-BE49-F238E27FC236}">
                  <a16:creationId xmlns:a16="http://schemas.microsoft.com/office/drawing/2014/main" xmlns="" id="{089EAAF6-7DE1-244B-8189-9E6D972491C0}"/>
                </a:ext>
              </a:extLst>
            </p:cNvPr>
            <p:cNvSpPr/>
            <p:nvPr/>
          </p:nvSpPr>
          <p:spPr>
            <a:xfrm>
              <a:off x="2926767" y="1812808"/>
              <a:ext cx="3298661"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2800" dirty="0">
                  <a:solidFill>
                    <a:schemeClr val="tx1">
                      <a:lumMod val="75000"/>
                      <a:lumOff val="25000"/>
                    </a:schemeClr>
                  </a:solidFill>
                  <a:latin typeface="Arial" panose="020B0604020202020204" pitchFamily="34" charset="0"/>
                </a:rPr>
                <a:t>Looks like we may need to check our numbers again. The </a:t>
              </a:r>
              <a:r>
                <a:rPr lang="en-US" sz="2800" b="1" dirty="0">
                  <a:solidFill>
                    <a:schemeClr val="tx1">
                      <a:lumMod val="75000"/>
                      <a:lumOff val="25000"/>
                    </a:schemeClr>
                  </a:solidFill>
                  <a:latin typeface="Arial" panose="020B0604020202020204" pitchFamily="34" charset="0"/>
                </a:rPr>
                <a:t>efficacy of that group was not high enough for approval.</a:t>
              </a:r>
              <a:endParaRPr lang="en-US" sz="2800" b="1" dirty="0">
                <a:solidFill>
                  <a:schemeClr val="tx1">
                    <a:lumMod val="75000"/>
                    <a:lumOff val="25000"/>
                  </a:schemeClr>
                </a:solidFill>
              </a:endParaRPr>
            </a:p>
          </p:txBody>
        </p:sp>
        <p:sp>
          <p:nvSpPr>
            <p:cNvPr id="13" name="Multiply 12">
              <a:hlinkClick r:id="rId4" action="ppaction://hlinksldjump"/>
              <a:extLst>
                <a:ext uri="{FF2B5EF4-FFF2-40B4-BE49-F238E27FC236}">
                  <a16:creationId xmlns:a16="http://schemas.microsoft.com/office/drawing/2014/main" xmlns="" id="{BF3801EF-DB34-E64F-9912-A0DBD65FD5A8}"/>
                </a:ext>
              </a:extLst>
            </p:cNvPr>
            <p:cNvSpPr/>
            <p:nvPr/>
          </p:nvSpPr>
          <p:spPr>
            <a:xfrm>
              <a:off x="5861960" y="1898929"/>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151231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347D46-20C3-F043-8812-7B027651DFF5}"/>
              </a:ext>
            </a:extLst>
          </p:cNvPr>
          <p:cNvSpPr>
            <a:spLocks noGrp="1"/>
          </p:cNvSpPr>
          <p:nvPr>
            <p:ph type="title"/>
          </p:nvPr>
        </p:nvSpPr>
        <p:spPr>
          <a:xfrm>
            <a:off x="841248" y="426720"/>
            <a:ext cx="10506456" cy="1919141"/>
          </a:xfrm>
        </p:spPr>
        <p:txBody>
          <a:bodyPr anchor="b">
            <a:normAutofit/>
          </a:bodyPr>
          <a:lstStyle/>
          <a:p>
            <a:r>
              <a:rPr lang="en-US" sz="6000" dirty="0"/>
              <a:t>How to Play</a:t>
            </a:r>
          </a:p>
        </p:txBody>
      </p:sp>
      <p:sp>
        <p:nvSpPr>
          <p:cNvPr id="15" name="Rectangle 9">
            <a:extLst>
              <a:ext uri="{FF2B5EF4-FFF2-40B4-BE49-F238E27FC236}">
                <a16:creationId xmlns:a16="http://schemas.microsoft.com/office/drawing/2014/main" xmlns="" id="{7A0B5DEA-ADF6-4BA5-9307-147F0A468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8680" y="2898648"/>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Left Arrow 16">
            <a:hlinkClick r:id="" action="ppaction://hlinkshowjump?jump=previousslide" highlightClick="1"/>
            <a:extLst>
              <a:ext uri="{FF2B5EF4-FFF2-40B4-BE49-F238E27FC236}">
                <a16:creationId xmlns:a16="http://schemas.microsoft.com/office/drawing/2014/main" xmlns="" id="{98FD82F6-833F-ED46-A7C4-99EEEC177147}"/>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Home 17">
            <a:hlinkClick r:id="" action="ppaction://hlinkshowjump?jump=firstslide" highlightClick="1"/>
            <a:extLst>
              <a:ext uri="{FF2B5EF4-FFF2-40B4-BE49-F238E27FC236}">
                <a16:creationId xmlns:a16="http://schemas.microsoft.com/office/drawing/2014/main" xmlns="" id="{F370B655-23B0-0045-A09E-D42FF6863A86}"/>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xmlns="" id="{11DEC7D5-76B7-F64E-856D-41F25486EAD5}"/>
              </a:ext>
            </a:extLst>
          </p:cNvPr>
          <p:cNvSpPr txBox="1">
            <a:spLocks/>
          </p:cNvSpPr>
          <p:nvPr/>
        </p:nvSpPr>
        <p:spPr>
          <a:xfrm>
            <a:off x="841248" y="3337269"/>
            <a:ext cx="10509504" cy="290568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6600" indent="-508000">
              <a:buFont typeface="Wingdings" pitchFamily="2" charset="2"/>
              <a:buChar char="v"/>
            </a:pPr>
            <a:r>
              <a:rPr lang="en-US" sz="2000" dirty="0"/>
              <a:t>Work through the interactive game by using the information on vaccine development you learned in class</a:t>
            </a:r>
          </a:p>
          <a:p>
            <a:pPr marL="736600" indent="-508000">
              <a:buFont typeface="Wingdings" pitchFamily="2" charset="2"/>
              <a:buChar char="v"/>
            </a:pPr>
            <a:r>
              <a:rPr lang="en-US" sz="2000" dirty="0"/>
              <a:t>Click on </a:t>
            </a:r>
            <a:r>
              <a:rPr lang="en-US" sz="2000" b="1" dirty="0"/>
              <a:t>highlighted words </a:t>
            </a:r>
            <a:r>
              <a:rPr lang="en-US" sz="2000" dirty="0"/>
              <a:t>in the main text to see more information</a:t>
            </a:r>
          </a:p>
          <a:p>
            <a:pPr marL="736600" indent="-508000">
              <a:buFont typeface="Wingdings" pitchFamily="2" charset="2"/>
              <a:buChar char="v"/>
            </a:pPr>
            <a:r>
              <a:rPr lang="en-US" sz="2000" dirty="0"/>
              <a:t>You can go back home or to the previous page at anytime</a:t>
            </a:r>
          </a:p>
          <a:p>
            <a:pPr marL="736600" indent="-508000">
              <a:buFont typeface="Wingdings" pitchFamily="2" charset="2"/>
              <a:buChar char="v"/>
            </a:pPr>
            <a:r>
              <a:rPr lang="en-US" sz="2000" dirty="0"/>
              <a:t>As you go through the activity, fill out the given worksheet</a:t>
            </a:r>
          </a:p>
          <a:p>
            <a:pPr marL="736600" indent="-508000">
              <a:buFont typeface="Wingdings" pitchFamily="2" charset="2"/>
              <a:buChar char="v"/>
            </a:pPr>
            <a:r>
              <a:rPr lang="en-US" sz="2000" dirty="0"/>
              <a:t>For help, reference the hand-out containing the vaccine development process</a:t>
            </a:r>
          </a:p>
        </p:txBody>
      </p:sp>
      <p:sp>
        <p:nvSpPr>
          <p:cNvPr id="6" name="Rectangle 5">
            <a:extLst>
              <a:ext uri="{FF2B5EF4-FFF2-40B4-BE49-F238E27FC236}">
                <a16:creationId xmlns:a16="http://schemas.microsoft.com/office/drawing/2014/main" xmlns="" id="{BC388B53-A232-BF42-A253-6F8310019F6E}"/>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xmlns="" id="{9EE628B9-113C-2D45-BBED-121D661FDF5C}"/>
              </a:ext>
            </a:extLst>
          </p:cNvPr>
          <p:cNvGrpSpPr/>
          <p:nvPr/>
        </p:nvGrpSpPr>
        <p:grpSpPr>
          <a:xfrm>
            <a:off x="2955497" y="2077193"/>
            <a:ext cx="3556000" cy="1919141"/>
            <a:chOff x="2742137" y="2321033"/>
            <a:chExt cx="3556000" cy="1919141"/>
          </a:xfrm>
        </p:grpSpPr>
        <p:sp>
          <p:nvSpPr>
            <p:cNvPr id="5" name="Rounded Rectangular Callout 4">
              <a:extLst>
                <a:ext uri="{FF2B5EF4-FFF2-40B4-BE49-F238E27FC236}">
                  <a16:creationId xmlns:a16="http://schemas.microsoft.com/office/drawing/2014/main" xmlns="" id="{12C45DAB-8F07-B242-AA5A-73740D5B0224}"/>
                </a:ext>
              </a:extLst>
            </p:cNvPr>
            <p:cNvSpPr/>
            <p:nvPr/>
          </p:nvSpPr>
          <p:spPr>
            <a:xfrm>
              <a:off x="2742137" y="2321033"/>
              <a:ext cx="3556000" cy="19191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an example of what clicking on a highlighted word will do.</a:t>
              </a:r>
            </a:p>
          </p:txBody>
        </p:sp>
        <p:sp>
          <p:nvSpPr>
            <p:cNvPr id="7" name="Multiply 6">
              <a:hlinkClick r:id="rId2" action="ppaction://hlinksldjump"/>
              <a:extLst>
                <a:ext uri="{FF2B5EF4-FFF2-40B4-BE49-F238E27FC236}">
                  <a16:creationId xmlns:a16="http://schemas.microsoft.com/office/drawing/2014/main" xmlns="" id="{03166E82-63D2-E142-80CF-B1DD47C8C20A}"/>
                </a:ext>
              </a:extLst>
            </p:cNvPr>
            <p:cNvSpPr/>
            <p:nvPr/>
          </p:nvSpPr>
          <p:spPr>
            <a:xfrm>
              <a:off x="5777953" y="2445737"/>
              <a:ext cx="316523" cy="343017"/>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91746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D06CE56-3881-4ADA-8CEF-D18B02C24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xmlns="" id="{79F3C543-62EC-4433-9C93-A2CD8764E9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xmlns="" id="{031EA4A4-5D79-4817-B146-24029A2F3C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D9DD3E13-731C-CC44-9ECA-F0A70D527BA9}"/>
              </a:ext>
            </a:extLst>
          </p:cNvPr>
          <p:cNvSpPr txBox="1"/>
          <p:nvPr/>
        </p:nvSpPr>
        <p:spPr>
          <a:xfrm>
            <a:off x="7848600" y="1122363"/>
            <a:ext cx="4200144" cy="3204134"/>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r>
              <a:rPr lang="en-US" sz="3200" dirty="0">
                <a:solidFill>
                  <a:schemeClr val="tx1"/>
                </a:solidFill>
                <a:latin typeface="+mj-lt"/>
                <a:ea typeface="+mj-ea"/>
                <a:cs typeface="+mj-cs"/>
              </a:rPr>
              <a:t>Please ask your teacher for a </a:t>
            </a:r>
          </a:p>
          <a:p>
            <a:pPr>
              <a:lnSpc>
                <a:spcPct val="90000"/>
              </a:lnSpc>
              <a:spcBef>
                <a:spcPct val="0"/>
              </a:spcBef>
              <a:spcAft>
                <a:spcPts val="600"/>
              </a:spcAft>
            </a:pPr>
            <a:r>
              <a:rPr lang="en-US" sz="3200" b="1" dirty="0">
                <a:solidFill>
                  <a:schemeClr val="tx1"/>
                </a:solidFill>
                <a:latin typeface="+mj-lt"/>
                <a:ea typeface="+mj-ea"/>
                <a:cs typeface="+mj-cs"/>
              </a:rPr>
              <a:t>BLA Form </a:t>
            </a:r>
            <a:r>
              <a:rPr lang="en-US" sz="3200" dirty="0">
                <a:solidFill>
                  <a:schemeClr val="tx1"/>
                </a:solidFill>
                <a:latin typeface="+mj-lt"/>
                <a:ea typeface="+mj-ea"/>
                <a:cs typeface="+mj-cs"/>
              </a:rPr>
              <a:t>before continuing</a:t>
            </a:r>
          </a:p>
        </p:txBody>
      </p:sp>
      <p:pic>
        <p:nvPicPr>
          <p:cNvPr id="1028" name="Picture 4" descr="Red and White Smile Signage">
            <a:extLst>
              <a:ext uri="{FF2B5EF4-FFF2-40B4-BE49-F238E27FC236}">
                <a16:creationId xmlns:a16="http://schemas.microsoft.com/office/drawing/2014/main" xmlns="" id="{4E0DF9BE-1DF8-C14D-8B7D-50AA6725F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4" r="4144"/>
          <a:stretch/>
        </p:blipFill>
        <p:spPr bwMode="auto">
          <a:xfrm>
            <a:off x="20" y="10"/>
            <a:ext cx="7443196"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648"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ctagon 2">
            <a:extLst>
              <a:ext uri="{FF2B5EF4-FFF2-40B4-BE49-F238E27FC236}">
                <a16:creationId xmlns:a16="http://schemas.microsoft.com/office/drawing/2014/main" xmlns="" id="{5389313A-CEDF-5A4A-A9F5-E47FB3CDC786}"/>
              </a:ext>
            </a:extLst>
          </p:cNvPr>
          <p:cNvSpPr/>
          <p:nvPr/>
        </p:nvSpPr>
        <p:spPr>
          <a:xfrm>
            <a:off x="1282740" y="1129833"/>
            <a:ext cx="4813260" cy="4796833"/>
          </a:xfrm>
          <a:prstGeom prst="octagon">
            <a:avLst>
              <a:gd name="adj" fmla="val 28922"/>
            </a:avLst>
          </a:prstGeom>
          <a:solidFill>
            <a:srgbClr val="F61B1A"/>
          </a:solidFill>
          <a:ln>
            <a:solidFill>
              <a:srgbClr val="F61B1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bg1"/>
                </a:solidFill>
              </a:rPr>
              <a:t>Pause</a:t>
            </a:r>
          </a:p>
          <a:p>
            <a:pPr algn="ctr"/>
            <a:r>
              <a:rPr lang="en-US" sz="8000" b="1" dirty="0">
                <a:solidFill>
                  <a:schemeClr val="bg1"/>
                </a:solidFill>
              </a:rPr>
              <a:t>    </a:t>
            </a:r>
          </a:p>
        </p:txBody>
      </p:sp>
      <p:pic>
        <p:nvPicPr>
          <p:cNvPr id="5" name="Graphic 4" descr="Pause with solid fill">
            <a:extLst>
              <a:ext uri="{FF2B5EF4-FFF2-40B4-BE49-F238E27FC236}">
                <a16:creationId xmlns:a16="http://schemas.microsoft.com/office/drawing/2014/main" xmlns="" id="{9FD1AA58-8B51-074F-836D-68FFCBC21C0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64418" y="3650808"/>
            <a:ext cx="914400" cy="914400"/>
          </a:xfrm>
          <a:prstGeom prst="rect">
            <a:avLst/>
          </a:prstGeom>
        </p:spPr>
      </p:pic>
      <p:sp>
        <p:nvSpPr>
          <p:cNvPr id="15" name="Action Button: Home 14">
            <a:hlinkClick r:id="" action="ppaction://hlinkshowjump?jump=firstslide" highlightClick="1"/>
            <a:extLst>
              <a:ext uri="{FF2B5EF4-FFF2-40B4-BE49-F238E27FC236}">
                <a16:creationId xmlns:a16="http://schemas.microsoft.com/office/drawing/2014/main" xmlns="" id="{DBBDA905-51DE-294D-8BA5-7468542F621F}"/>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Custom 17">
            <a:hlinkClick r:id="rId5" action="ppaction://hlinksldjump" highlightClick="1"/>
            <a:extLst>
              <a:ext uri="{FF2B5EF4-FFF2-40B4-BE49-F238E27FC236}">
                <a16:creationId xmlns:a16="http://schemas.microsoft.com/office/drawing/2014/main" xmlns="" id="{C123697E-A9F2-AD41-865E-9C19B4598F53}"/>
              </a:ext>
            </a:extLst>
          </p:cNvPr>
          <p:cNvSpPr/>
          <p:nvPr/>
        </p:nvSpPr>
        <p:spPr>
          <a:xfrm>
            <a:off x="8084820" y="4768583"/>
            <a:ext cx="3505200" cy="7493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CONTINUE</a:t>
            </a:r>
          </a:p>
        </p:txBody>
      </p:sp>
      <p:sp>
        <p:nvSpPr>
          <p:cNvPr id="19" name="Left Arrow 18">
            <a:hlinkClick r:id="" action="ppaction://hlinkshowjump?jump=lastslideviewed" highlightClick="1"/>
            <a:extLst>
              <a:ext uri="{FF2B5EF4-FFF2-40B4-BE49-F238E27FC236}">
                <a16:creationId xmlns:a16="http://schemas.microsoft.com/office/drawing/2014/main" xmlns="" id="{82BA0142-459B-0C4F-A1A5-4440BC1FFB34}"/>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25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D3985543-A202-8D49-AA9B-D5F70465D145}"/>
              </a:ext>
            </a:extLst>
          </p:cNvPr>
          <p:cNvSpPr/>
          <p:nvPr/>
        </p:nvSpPr>
        <p:spPr>
          <a:xfrm>
            <a:off x="0" y="5186275"/>
            <a:ext cx="12192000" cy="1718582"/>
          </a:xfrm>
          <a:prstGeom prst="rect">
            <a:avLst/>
          </a:prstGeom>
          <a:blipFill>
            <a:blip r:embed="rId4"/>
            <a:tile tx="0" ty="0" sx="100000" sy="100000" flip="none" algn="tl"/>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A picture containing text, computer, electronics, computer&#10;&#10;Description automatically generated">
            <a:extLst>
              <a:ext uri="{FF2B5EF4-FFF2-40B4-BE49-F238E27FC236}">
                <a16:creationId xmlns:a16="http://schemas.microsoft.com/office/drawing/2014/main" xmlns="" id="{4E847494-10AF-EA49-8313-1B8E5B0E4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05" b="95000" l="2667" r="96500">
                        <a14:foregroundMark x1="12667" y1="9524" x2="43333" y2="11190"/>
                        <a14:foregroundMark x1="16667" y1="6905" x2="30333" y2="8095"/>
                        <a14:foregroundMark x1="12667" y1="79762" x2="17167" y2="86190"/>
                        <a14:foregroundMark x1="17167" y1="86190" x2="26167" y2="87619"/>
                        <a14:foregroundMark x1="26167" y1="87619" x2="38333" y2="81905"/>
                        <a14:foregroundMark x1="38333" y1="81905" x2="40167" y2="80238"/>
                        <a14:foregroundMark x1="17500" y1="71190" x2="46667" y2="68095"/>
                        <a14:foregroundMark x1="46667" y1="68095" x2="70000" y2="68095"/>
                        <a14:foregroundMark x1="70000" y1="68095" x2="76333" y2="71190"/>
                        <a14:foregroundMark x1="76333" y1="71190" x2="84833" y2="70714"/>
                        <a14:foregroundMark x1="84833" y1="70714" x2="88340" y2="80567"/>
                        <a14:foregroundMark x1="89833" y1="84762" x2="67305" y2="92424"/>
                        <a14:foregroundMark x1="48639" y1="93022" x2="31000" y2="83095"/>
                        <a14:foregroundMark x1="31000" y1="83095" x2="28500" y2="74524"/>
                        <a14:foregroundMark x1="28500" y1="74524" x2="28833" y2="66905"/>
                        <a14:foregroundMark x1="28833" y1="66905" x2="29167" y2="66667"/>
                        <a14:foregroundMark x1="12667" y1="70714" x2="10865" y2="72730"/>
                        <a14:foregroundMark x1="23402" y1="92596" x2="59500" y2="85952"/>
                        <a14:foregroundMark x1="16995" y1="93775" x2="17396" y2="93701"/>
                        <a14:foregroundMark x1="59500" y1="85952" x2="79112" y2="93674"/>
                        <a14:foregroundMark x1="83043" y1="94090" x2="89333" y2="93571"/>
                        <a14:foregroundMark x1="91077" y1="92147" x2="91277" y2="91984"/>
                        <a14:foregroundMark x1="87833" y1="75952" x2="89260" y2="78254"/>
                        <a14:foregroundMark x1="89857" y1="77376" x2="88833" y2="76190"/>
                        <a14:foregroundMark x1="90849" y1="78525" x2="90595" y2="78230"/>
                        <a14:foregroundMark x1="14292" y1="93955" x2="9667" y2="90238"/>
                        <a14:foregroundMark x1="9667" y1="90238" x2="6548" y2="86126"/>
                        <a14:foregroundMark x1="55915" y1="92346" x2="57167" y2="88571"/>
                        <a14:foregroundMark x1="87500" y1="82619" x2="87500" y2="82619"/>
                        <a14:foregroundMark x1="4748" y1="93262" x2="9000" y2="92857"/>
                        <a14:foregroundMark x1="9000" y1="92857" x2="13333" y2="93333"/>
                        <a14:foregroundMark x1="17000" y1="93571" x2="22167" y2="93810"/>
                        <a14:foregroundMark x1="22167" y1="93810" x2="27667" y2="93571"/>
                        <a14:foregroundMark x1="27667" y1="93571" x2="32667" y2="93571"/>
                        <a14:foregroundMark x1="32667" y1="93571" x2="38500" y2="93333"/>
                        <a14:foregroundMark x1="38500" y1="93333" x2="49667" y2="94048"/>
                        <a14:foregroundMark x1="49667" y1="94048" x2="55167" y2="93095"/>
                        <a14:foregroundMark x1="55167" y1="93095" x2="57333" y2="93095"/>
                        <a14:foregroundMark x1="89167" y1="93810" x2="90935" y2="93389"/>
                        <a14:foregroundMark x1="96167" y1="90601" x2="91500" y2="80714"/>
                        <a14:foregroundMark x1="96333" y1="90952" x2="96236" y2="90746"/>
                        <a14:foregroundMark x1="90667" y1="79762" x2="91833" y2="84762"/>
                        <a14:foregroundMark x1="90167" y1="78333" x2="91000" y2="82857"/>
                        <a14:foregroundMark x1="77167" y1="93571" x2="53500" y2="94048"/>
                        <a14:foregroundMark x1="95333" y1="93571" x2="96500" y2="93333"/>
                        <a14:foregroundMark x1="2667" y1="93095" x2="4833" y2="93571"/>
                        <a14:foregroundMark x1="93348" y1="94128" x2="95667" y2="93333"/>
                        <a14:backgroundMark x1="5500" y1="79048" x2="5500" y2="79048"/>
                        <a14:backgroundMark x1="5833" y1="77619" x2="5167" y2="85000"/>
                        <a14:backgroundMark x1="5167" y1="85000" x2="5000" y2="85000"/>
                        <a14:backgroundMark x1="5000" y1="72619" x2="5333" y2="78095"/>
                        <a14:backgroundMark x1="6833" y1="70476" x2="8500" y2="75000"/>
                        <a14:backgroundMark x1="8167" y1="76190" x2="8167" y2="74286"/>
                        <a14:backgroundMark x1="7167" y1="75238" x2="8333" y2="76429"/>
                        <a14:backgroundMark x1="5500" y1="82381" x2="2667" y2="85000"/>
                        <a14:backgroundMark x1="2833" y1="84524" x2="3167" y2="85714"/>
                        <a14:backgroundMark x1="2167" y1="83571" x2="2333" y2="87857"/>
                        <a14:backgroundMark x1="2500" y1="87619" x2="1667" y2="89286"/>
                        <a14:backgroundMark x1="2667" y1="97143" x2="13667" y2="97381"/>
                        <a14:backgroundMark x1="13667" y1="97381" x2="17483" y2="97060"/>
                        <a14:backgroundMark x1="1333" y1="95476" x2="1333" y2="95476"/>
                        <a14:backgroundMark x1="2023" y1="96623" x2="2333" y2="97619"/>
                        <a14:backgroundMark x1="22167" y1="97857" x2="27167" y2="98333"/>
                        <a14:backgroundMark x1="27167" y1="98333" x2="41440" y2="97008"/>
                        <a14:backgroundMark x1="77231" y1="97009" x2="83000" y2="97619"/>
                        <a14:backgroundMark x1="83000" y1="97619" x2="84000" y2="97857"/>
                        <a14:backgroundMark x1="90363" y1="97696" x2="80667" y2="97857"/>
                        <a14:backgroundMark x1="95000" y1="97619" x2="91981" y2="97669"/>
                        <a14:backgroundMark x1="96948" y1="93189" x2="97333" y2="94048"/>
                        <a14:backgroundMark x1="22496" y1="97165" x2="22167" y2="99048"/>
                        <a14:backgroundMark x1="53333" y1="99762" x2="58500" y2="99762"/>
                        <a14:backgroundMark x1="58500" y1="99762" x2="63667" y2="99286"/>
                        <a14:backgroundMark x1="63667" y1="99286" x2="65333" y2="99286"/>
                        <a14:backgroundMark x1="90500" y1="76429" x2="91333" y2="77143"/>
                        <a14:backgroundMark x1="97167" y1="92857" x2="96895" y2="92997"/>
                        <a14:backgroundMark x1="95667" y1="94762" x2="95311" y2="94253"/>
                        <a14:backgroundMark x1="1000" y1="88095" x2="2333" y2="88810"/>
                        <a14:backgroundMark x1="2333" y1="89048" x2="1667" y2="95238"/>
                        <a14:backgroundMark x1="500" y1="94048" x2="500" y2="96667"/>
                        <a14:backgroundMark x1="89833" y1="95952" x2="92667" y2="95714"/>
                      </a14:backgroundRemoval>
                    </a14:imgEffect>
                  </a14:imgLayer>
                </a14:imgProps>
              </a:ext>
              <a:ext uri="{837473B0-CC2E-450A-ABE3-18F120FF3D39}">
                <a1611:picAttrSrcUrl xmlns:a1611="http://schemas.microsoft.com/office/drawing/2016/11/main" xmlns="" r:id="rId7"/>
              </a:ext>
            </a:extLst>
          </a:blip>
          <a:srcRect b="6574"/>
          <a:stretch/>
        </p:blipFill>
        <p:spPr>
          <a:xfrm>
            <a:off x="804335" y="-14855"/>
            <a:ext cx="10580915" cy="6919712"/>
          </a:xfrm>
          <a:prstGeom prst="rect">
            <a:avLst/>
          </a:prstGeom>
        </p:spPr>
      </p:pic>
      <p:sp>
        <p:nvSpPr>
          <p:cNvPr id="33" name="Rectangle 32">
            <a:extLst>
              <a:ext uri="{FF2B5EF4-FFF2-40B4-BE49-F238E27FC236}">
                <a16:creationId xmlns:a16="http://schemas.microsoft.com/office/drawing/2014/main" xmlns="" id="{2755C8AC-C126-FF47-AE74-2C69B8D56BFA}"/>
              </a:ext>
            </a:extLst>
          </p:cNvPr>
          <p:cNvSpPr/>
          <p:nvPr/>
        </p:nvSpPr>
        <p:spPr>
          <a:xfrm>
            <a:off x="1849936" y="517554"/>
            <a:ext cx="8485565" cy="969633"/>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Rectangle 33">
            <a:extLst>
              <a:ext uri="{FF2B5EF4-FFF2-40B4-BE49-F238E27FC236}">
                <a16:creationId xmlns:a16="http://schemas.microsoft.com/office/drawing/2014/main" xmlns="" id="{460A48EC-B73A-3046-91D9-207917F580F3}"/>
              </a:ext>
            </a:extLst>
          </p:cNvPr>
          <p:cNvSpPr/>
          <p:nvPr/>
        </p:nvSpPr>
        <p:spPr>
          <a:xfrm>
            <a:off x="1916099" y="706528"/>
            <a:ext cx="2836856" cy="646331"/>
          </a:xfrm>
          <a:prstGeom prst="rect">
            <a:avLst/>
          </a:prstGeom>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VAXLAB</a:t>
            </a:r>
          </a:p>
        </p:txBody>
      </p:sp>
      <p:sp>
        <p:nvSpPr>
          <p:cNvPr id="36" name="Rectangle 35">
            <a:extLst>
              <a:ext uri="{FF2B5EF4-FFF2-40B4-BE49-F238E27FC236}">
                <a16:creationId xmlns:a16="http://schemas.microsoft.com/office/drawing/2014/main" xmlns="" id="{3A26B5EC-3ED3-9847-B092-B9F19B739BF1}"/>
              </a:ext>
            </a:extLst>
          </p:cNvPr>
          <p:cNvSpPr/>
          <p:nvPr/>
        </p:nvSpPr>
        <p:spPr>
          <a:xfrm>
            <a:off x="1849935" y="1448935"/>
            <a:ext cx="8485565" cy="3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37" name="Rectangle 36">
            <a:extLst>
              <a:ext uri="{FF2B5EF4-FFF2-40B4-BE49-F238E27FC236}">
                <a16:creationId xmlns:a16="http://schemas.microsoft.com/office/drawing/2014/main" xmlns="" id="{5A8F37EC-5C9B-C540-BDD3-6E0EA1B232CD}"/>
              </a:ext>
            </a:extLst>
          </p:cNvPr>
          <p:cNvSpPr/>
          <p:nvPr/>
        </p:nvSpPr>
        <p:spPr>
          <a:xfrm>
            <a:off x="1853217" y="1836788"/>
            <a:ext cx="8485565" cy="35173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ounded Rectangle 38">
            <a:hlinkClick r:id="rId8" action="ppaction://hlinksldjump"/>
            <a:extLst>
              <a:ext uri="{FF2B5EF4-FFF2-40B4-BE49-F238E27FC236}">
                <a16:creationId xmlns:a16="http://schemas.microsoft.com/office/drawing/2014/main" xmlns="" id="{21445976-B938-2D4C-AC09-A290EBD48346}"/>
              </a:ext>
            </a:extLst>
          </p:cNvPr>
          <p:cNvSpPr/>
          <p:nvPr/>
        </p:nvSpPr>
        <p:spPr>
          <a:xfrm rot="16200000">
            <a:off x="8117145" y="3075677"/>
            <a:ext cx="2056772" cy="195495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ounded Rectangle 39">
            <a:hlinkClick r:id="rId9" action="ppaction://hlinksldjump"/>
            <a:extLst>
              <a:ext uri="{FF2B5EF4-FFF2-40B4-BE49-F238E27FC236}">
                <a16:creationId xmlns:a16="http://schemas.microsoft.com/office/drawing/2014/main" xmlns="" id="{314E5012-D640-C844-A977-4888E4B821C5}"/>
              </a:ext>
            </a:extLst>
          </p:cNvPr>
          <p:cNvSpPr/>
          <p:nvPr/>
        </p:nvSpPr>
        <p:spPr>
          <a:xfrm rot="16200000">
            <a:off x="6052354" y="3109508"/>
            <a:ext cx="2056772" cy="189875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ounded Rectangle 40">
            <a:hlinkClick r:id="rId9" action="ppaction://hlinksldjump"/>
            <a:extLst>
              <a:ext uri="{FF2B5EF4-FFF2-40B4-BE49-F238E27FC236}">
                <a16:creationId xmlns:a16="http://schemas.microsoft.com/office/drawing/2014/main" xmlns="" id="{18930E3F-991B-C048-9CF9-B377D65D8FAC}"/>
              </a:ext>
            </a:extLst>
          </p:cNvPr>
          <p:cNvSpPr/>
          <p:nvPr/>
        </p:nvSpPr>
        <p:spPr>
          <a:xfrm rot="16200000">
            <a:off x="4028643" y="3087442"/>
            <a:ext cx="2056776" cy="1898759"/>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Rounded Rectangle 41">
            <a:hlinkClick r:id="rId10" action="ppaction://hlinksldjump"/>
            <a:extLst>
              <a:ext uri="{FF2B5EF4-FFF2-40B4-BE49-F238E27FC236}">
                <a16:creationId xmlns:a16="http://schemas.microsoft.com/office/drawing/2014/main" xmlns="" id="{3A6129AC-F4CD-894F-B98D-928113E6338A}"/>
              </a:ext>
            </a:extLst>
          </p:cNvPr>
          <p:cNvSpPr/>
          <p:nvPr/>
        </p:nvSpPr>
        <p:spPr>
          <a:xfrm rot="16200000">
            <a:off x="2012004" y="3109508"/>
            <a:ext cx="2056772" cy="1898757"/>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Rounded Rectangle 42">
            <a:hlinkClick r:id="rId11" action="ppaction://hlinksldjump"/>
            <a:extLst>
              <a:ext uri="{FF2B5EF4-FFF2-40B4-BE49-F238E27FC236}">
                <a16:creationId xmlns:a16="http://schemas.microsoft.com/office/drawing/2014/main" xmlns="" id="{6741F6C7-A319-634F-828F-AC98F42498CE}"/>
              </a:ext>
            </a:extLst>
          </p:cNvPr>
          <p:cNvSpPr/>
          <p:nvPr/>
        </p:nvSpPr>
        <p:spPr>
          <a:xfrm>
            <a:off x="8238098" y="3336876"/>
            <a:ext cx="1892705" cy="146423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Request an inspection            of our manufacturing site</a:t>
            </a:r>
          </a:p>
        </p:txBody>
      </p:sp>
      <p:sp>
        <p:nvSpPr>
          <p:cNvPr id="44" name="Rounded Rectangle 43">
            <a:hlinkClick r:id="rId10" action="ppaction://hlinksldjump"/>
            <a:extLst>
              <a:ext uri="{FF2B5EF4-FFF2-40B4-BE49-F238E27FC236}">
                <a16:creationId xmlns:a16="http://schemas.microsoft.com/office/drawing/2014/main" xmlns="" id="{6E714A46-6BDA-D44C-B11D-64A5444477F4}"/>
              </a:ext>
            </a:extLst>
          </p:cNvPr>
          <p:cNvSpPr/>
          <p:nvPr/>
        </p:nvSpPr>
        <p:spPr>
          <a:xfrm>
            <a:off x="2233632" y="3161133"/>
            <a:ext cx="1658241" cy="1721465"/>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Present our findings to the VRBPAC (a non-FDA expert committee)</a:t>
            </a:r>
          </a:p>
        </p:txBody>
      </p:sp>
      <p:sp>
        <p:nvSpPr>
          <p:cNvPr id="45" name="Rounded Rectangle 44">
            <a:hlinkClick r:id="rId9" action="ppaction://hlinksldjump"/>
            <a:extLst>
              <a:ext uri="{FF2B5EF4-FFF2-40B4-BE49-F238E27FC236}">
                <a16:creationId xmlns:a16="http://schemas.microsoft.com/office/drawing/2014/main" xmlns="" id="{58B85854-9459-E541-9D3E-765D22338D75}"/>
              </a:ext>
            </a:extLst>
          </p:cNvPr>
          <p:cNvSpPr/>
          <p:nvPr/>
        </p:nvSpPr>
        <p:spPr>
          <a:xfrm>
            <a:off x="4243982" y="3625622"/>
            <a:ext cx="1658239" cy="91940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Release our vaccine to the public</a:t>
            </a:r>
          </a:p>
        </p:txBody>
      </p:sp>
      <p:sp>
        <p:nvSpPr>
          <p:cNvPr id="46" name="Rounded Rectangle 45">
            <a:hlinkClick r:id="rId9" action="ppaction://hlinksldjump"/>
            <a:extLst>
              <a:ext uri="{FF2B5EF4-FFF2-40B4-BE49-F238E27FC236}">
                <a16:creationId xmlns:a16="http://schemas.microsoft.com/office/drawing/2014/main" xmlns="" id="{7BAA99E2-4CD0-6C40-AE62-41F2F61C85E5}"/>
              </a:ext>
            </a:extLst>
          </p:cNvPr>
          <p:cNvSpPr/>
          <p:nvPr/>
        </p:nvSpPr>
        <p:spPr>
          <a:xfrm>
            <a:off x="6185607" y="3609292"/>
            <a:ext cx="1804133" cy="91940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Begin manufacturing the vaccine</a:t>
            </a:r>
          </a:p>
        </p:txBody>
      </p:sp>
      <p:sp>
        <p:nvSpPr>
          <p:cNvPr id="48" name="Rectangle 47">
            <a:extLst>
              <a:ext uri="{FF2B5EF4-FFF2-40B4-BE49-F238E27FC236}">
                <a16:creationId xmlns:a16="http://schemas.microsoft.com/office/drawing/2014/main" xmlns="" id="{43A69493-613B-214C-AA3B-D35BA8F3B366}"/>
              </a:ext>
            </a:extLst>
          </p:cNvPr>
          <p:cNvSpPr/>
          <p:nvPr/>
        </p:nvSpPr>
        <p:spPr>
          <a:xfrm>
            <a:off x="1920949" y="1487186"/>
            <a:ext cx="8485565" cy="338554"/>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Home	About	Analyze	Results	</a:t>
            </a:r>
            <a:r>
              <a:rPr lang="en-US" sz="1600" u="sng" dirty="0">
                <a:latin typeface="Open Sans" panose="020B0606030504020204" pitchFamily="34" charset="0"/>
                <a:ea typeface="Open Sans" panose="020B0606030504020204" pitchFamily="34" charset="0"/>
                <a:cs typeface="Open Sans" panose="020B0606030504020204" pitchFamily="34" charset="0"/>
              </a:rPr>
              <a:t>Next Steps </a:t>
            </a:r>
            <a:r>
              <a:rPr lang="en-US" sz="1600" dirty="0">
                <a:latin typeface="Open Sans" panose="020B0606030504020204" pitchFamily="34" charset="0"/>
                <a:ea typeface="Open Sans" panose="020B0606030504020204" pitchFamily="34" charset="0"/>
                <a:cs typeface="Open Sans" panose="020B0606030504020204" pitchFamily="34" charset="0"/>
              </a:rPr>
              <a:t>		      Sign In/Register</a:t>
            </a:r>
            <a:endParaRPr lang="en-US" sz="16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Action Button: Home 50">
            <a:hlinkClick r:id="" action="ppaction://hlinkshowjump?jump=firstslide" highlightClick="1"/>
            <a:extLst>
              <a:ext uri="{FF2B5EF4-FFF2-40B4-BE49-F238E27FC236}">
                <a16:creationId xmlns:a16="http://schemas.microsoft.com/office/drawing/2014/main" xmlns="" id="{6844D469-CEC2-3B42-A01B-784CD75D763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1D43D289-C423-B54A-BFC7-B0AAD3A50827}"/>
              </a:ext>
            </a:extLst>
          </p:cNvPr>
          <p:cNvSpPr/>
          <p:nvPr/>
        </p:nvSpPr>
        <p:spPr>
          <a:xfrm>
            <a:off x="1929045" y="1966737"/>
            <a:ext cx="7427226" cy="938719"/>
          </a:xfrm>
          <a:prstGeom prst="rect">
            <a:avLst/>
          </a:prstGeom>
        </p:spPr>
        <p:txBody>
          <a:bodyPr wrap="square">
            <a:spAutoFit/>
          </a:bodyPr>
          <a:lstStyle/>
          <a:p>
            <a:r>
              <a:rPr lang="en-US" sz="2800" i="1" dirty="0">
                <a:solidFill>
                  <a:schemeClr val="tx2"/>
                </a:solidFill>
                <a:latin typeface="Open Sans" panose="020B0606030504020204" pitchFamily="34" charset="0"/>
                <a:ea typeface="Open Sans" panose="020B0606030504020204" pitchFamily="34" charset="0"/>
                <a:cs typeface="Open Sans" panose="020B0606030504020204" pitchFamily="34" charset="0"/>
              </a:rPr>
              <a:t>Next Steps</a:t>
            </a:r>
          </a:p>
          <a:p>
            <a:endParaRPr lang="en-US" sz="900"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Click on what we should do next!</a:t>
            </a:r>
          </a:p>
        </p:txBody>
      </p:sp>
      <p:sp>
        <p:nvSpPr>
          <p:cNvPr id="53" name="Left Arrow 52">
            <a:hlinkClick r:id="" action="ppaction://hlinkshowjump?jump=lastslideviewed" highlightClick="1"/>
            <a:extLst>
              <a:ext uri="{FF2B5EF4-FFF2-40B4-BE49-F238E27FC236}">
                <a16:creationId xmlns:a16="http://schemas.microsoft.com/office/drawing/2014/main" xmlns="" id="{4955CADD-A7E3-AF4B-8D7F-4DA7A8ABF954}"/>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73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D3985543-A202-8D49-AA9B-D5F70465D145}"/>
              </a:ext>
            </a:extLst>
          </p:cNvPr>
          <p:cNvSpPr/>
          <p:nvPr/>
        </p:nvSpPr>
        <p:spPr>
          <a:xfrm>
            <a:off x="0" y="5186275"/>
            <a:ext cx="12192000" cy="1718582"/>
          </a:xfrm>
          <a:prstGeom prst="rect">
            <a:avLst/>
          </a:prstGeom>
          <a:blipFill>
            <a:blip r:embed="rId4"/>
            <a:tile tx="0" ty="0" sx="100000" sy="100000" flip="none" algn="tl"/>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A picture containing text, computer, electronics, computer&#10;&#10;Description automatically generated">
            <a:extLst>
              <a:ext uri="{FF2B5EF4-FFF2-40B4-BE49-F238E27FC236}">
                <a16:creationId xmlns:a16="http://schemas.microsoft.com/office/drawing/2014/main" xmlns="" id="{4E847494-10AF-EA49-8313-1B8E5B0E4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05" b="95000" l="2667" r="96500">
                        <a14:foregroundMark x1="12667" y1="9524" x2="43333" y2="11190"/>
                        <a14:foregroundMark x1="16667" y1="6905" x2="30333" y2="8095"/>
                        <a14:foregroundMark x1="12667" y1="79762" x2="17167" y2="86190"/>
                        <a14:foregroundMark x1="17167" y1="86190" x2="26167" y2="87619"/>
                        <a14:foregroundMark x1="26167" y1="87619" x2="38333" y2="81905"/>
                        <a14:foregroundMark x1="38333" y1="81905" x2="40167" y2="80238"/>
                        <a14:foregroundMark x1="17500" y1="71190" x2="46667" y2="68095"/>
                        <a14:foregroundMark x1="46667" y1="68095" x2="70000" y2="68095"/>
                        <a14:foregroundMark x1="70000" y1="68095" x2="76333" y2="71190"/>
                        <a14:foregroundMark x1="76333" y1="71190" x2="84833" y2="70714"/>
                        <a14:foregroundMark x1="84833" y1="70714" x2="88340" y2="80567"/>
                        <a14:foregroundMark x1="89833" y1="84762" x2="67305" y2="92424"/>
                        <a14:foregroundMark x1="48639" y1="93022" x2="31000" y2="83095"/>
                        <a14:foregroundMark x1="31000" y1="83095" x2="28500" y2="74524"/>
                        <a14:foregroundMark x1="28500" y1="74524" x2="28833" y2="66905"/>
                        <a14:foregroundMark x1="28833" y1="66905" x2="29167" y2="66667"/>
                        <a14:foregroundMark x1="12667" y1="70714" x2="10865" y2="72730"/>
                        <a14:foregroundMark x1="23402" y1="92596" x2="59500" y2="85952"/>
                        <a14:foregroundMark x1="16995" y1="93775" x2="17396" y2="93701"/>
                        <a14:foregroundMark x1="59500" y1="85952" x2="79112" y2="93674"/>
                        <a14:foregroundMark x1="83043" y1="94090" x2="89333" y2="93571"/>
                        <a14:foregroundMark x1="91077" y1="92147" x2="91277" y2="91984"/>
                        <a14:foregroundMark x1="87833" y1="75952" x2="89260" y2="78254"/>
                        <a14:foregroundMark x1="89857" y1="77376" x2="88833" y2="76190"/>
                        <a14:foregroundMark x1="90849" y1="78525" x2="90595" y2="78230"/>
                        <a14:foregroundMark x1="14292" y1="93955" x2="9667" y2="90238"/>
                        <a14:foregroundMark x1="9667" y1="90238" x2="6548" y2="86126"/>
                        <a14:foregroundMark x1="55915" y1="92346" x2="57167" y2="88571"/>
                        <a14:foregroundMark x1="87500" y1="82619" x2="87500" y2="82619"/>
                        <a14:foregroundMark x1="4748" y1="93262" x2="9000" y2="92857"/>
                        <a14:foregroundMark x1="9000" y1="92857" x2="13333" y2="93333"/>
                        <a14:foregroundMark x1="17000" y1="93571" x2="22167" y2="93810"/>
                        <a14:foregroundMark x1="22167" y1="93810" x2="27667" y2="93571"/>
                        <a14:foregroundMark x1="27667" y1="93571" x2="32667" y2="93571"/>
                        <a14:foregroundMark x1="32667" y1="93571" x2="38500" y2="93333"/>
                        <a14:foregroundMark x1="38500" y1="93333" x2="49667" y2="94048"/>
                        <a14:foregroundMark x1="49667" y1="94048" x2="55167" y2="93095"/>
                        <a14:foregroundMark x1="55167" y1="93095" x2="57333" y2="93095"/>
                        <a14:foregroundMark x1="89167" y1="93810" x2="90935" y2="93389"/>
                        <a14:foregroundMark x1="96167" y1="90601" x2="91500" y2="80714"/>
                        <a14:foregroundMark x1="96333" y1="90952" x2="96236" y2="90746"/>
                        <a14:foregroundMark x1="90667" y1="79762" x2="91833" y2="84762"/>
                        <a14:foregroundMark x1="90167" y1="78333" x2="91000" y2="82857"/>
                        <a14:foregroundMark x1="77167" y1="93571" x2="53500" y2="94048"/>
                        <a14:foregroundMark x1="95333" y1="93571" x2="96500" y2="93333"/>
                        <a14:foregroundMark x1="2667" y1="93095" x2="4833" y2="93571"/>
                        <a14:foregroundMark x1="93348" y1="94128" x2="95667" y2="93333"/>
                        <a14:backgroundMark x1="5500" y1="79048" x2="5500" y2="79048"/>
                        <a14:backgroundMark x1="5833" y1="77619" x2="5167" y2="85000"/>
                        <a14:backgroundMark x1="5167" y1="85000" x2="5000" y2="85000"/>
                        <a14:backgroundMark x1="5000" y1="72619" x2="5333" y2="78095"/>
                        <a14:backgroundMark x1="6833" y1="70476" x2="8500" y2="75000"/>
                        <a14:backgroundMark x1="8167" y1="76190" x2="8167" y2="74286"/>
                        <a14:backgroundMark x1="7167" y1="75238" x2="8333" y2="76429"/>
                        <a14:backgroundMark x1="5500" y1="82381" x2="2667" y2="85000"/>
                        <a14:backgroundMark x1="2833" y1="84524" x2="3167" y2="85714"/>
                        <a14:backgroundMark x1="2167" y1="83571" x2="2333" y2="87857"/>
                        <a14:backgroundMark x1="2500" y1="87619" x2="1667" y2="89286"/>
                        <a14:backgroundMark x1="2667" y1="97143" x2="13667" y2="97381"/>
                        <a14:backgroundMark x1="13667" y1="97381" x2="17483" y2="97060"/>
                        <a14:backgroundMark x1="1333" y1="95476" x2="1333" y2="95476"/>
                        <a14:backgroundMark x1="2023" y1="96623" x2="2333" y2="97619"/>
                        <a14:backgroundMark x1="22167" y1="97857" x2="27167" y2="98333"/>
                        <a14:backgroundMark x1="27167" y1="98333" x2="41440" y2="97008"/>
                        <a14:backgroundMark x1="77231" y1="97009" x2="83000" y2="97619"/>
                        <a14:backgroundMark x1="83000" y1="97619" x2="84000" y2="97857"/>
                        <a14:backgroundMark x1="90363" y1="97696" x2="80667" y2="97857"/>
                        <a14:backgroundMark x1="95000" y1="97619" x2="91981" y2="97669"/>
                        <a14:backgroundMark x1="96948" y1="93189" x2="97333" y2="94048"/>
                        <a14:backgroundMark x1="22496" y1="97165" x2="22167" y2="99048"/>
                        <a14:backgroundMark x1="53333" y1="99762" x2="58500" y2="99762"/>
                        <a14:backgroundMark x1="58500" y1="99762" x2="63667" y2="99286"/>
                        <a14:backgroundMark x1="63667" y1="99286" x2="65333" y2="99286"/>
                        <a14:backgroundMark x1="90500" y1="76429" x2="91333" y2="77143"/>
                        <a14:backgroundMark x1="97167" y1="92857" x2="96895" y2="92997"/>
                        <a14:backgroundMark x1="95667" y1="94762" x2="95311" y2="94253"/>
                        <a14:backgroundMark x1="1000" y1="88095" x2="2333" y2="88810"/>
                        <a14:backgroundMark x1="2333" y1="89048" x2="1667" y2="95238"/>
                        <a14:backgroundMark x1="500" y1="94048" x2="500" y2="96667"/>
                        <a14:backgroundMark x1="89833" y1="95952" x2="92667" y2="95714"/>
                      </a14:backgroundRemoval>
                    </a14:imgEffect>
                  </a14:imgLayer>
                </a14:imgProps>
              </a:ext>
              <a:ext uri="{837473B0-CC2E-450A-ABE3-18F120FF3D39}">
                <a1611:picAttrSrcUrl xmlns:a1611="http://schemas.microsoft.com/office/drawing/2016/11/main" xmlns="" r:id="rId7"/>
              </a:ext>
            </a:extLst>
          </a:blip>
          <a:srcRect b="6574"/>
          <a:stretch/>
        </p:blipFill>
        <p:spPr>
          <a:xfrm>
            <a:off x="804335" y="-14855"/>
            <a:ext cx="10580915" cy="6919712"/>
          </a:xfrm>
          <a:prstGeom prst="rect">
            <a:avLst/>
          </a:prstGeom>
        </p:spPr>
      </p:pic>
      <p:sp>
        <p:nvSpPr>
          <p:cNvPr id="33" name="Rectangle 32">
            <a:extLst>
              <a:ext uri="{FF2B5EF4-FFF2-40B4-BE49-F238E27FC236}">
                <a16:creationId xmlns:a16="http://schemas.microsoft.com/office/drawing/2014/main" xmlns="" id="{2755C8AC-C126-FF47-AE74-2C69B8D56BFA}"/>
              </a:ext>
            </a:extLst>
          </p:cNvPr>
          <p:cNvSpPr/>
          <p:nvPr/>
        </p:nvSpPr>
        <p:spPr>
          <a:xfrm>
            <a:off x="1849936" y="517554"/>
            <a:ext cx="8485565" cy="969633"/>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Rectangle 33">
            <a:extLst>
              <a:ext uri="{FF2B5EF4-FFF2-40B4-BE49-F238E27FC236}">
                <a16:creationId xmlns:a16="http://schemas.microsoft.com/office/drawing/2014/main" xmlns="" id="{460A48EC-B73A-3046-91D9-207917F580F3}"/>
              </a:ext>
            </a:extLst>
          </p:cNvPr>
          <p:cNvSpPr/>
          <p:nvPr/>
        </p:nvSpPr>
        <p:spPr>
          <a:xfrm>
            <a:off x="1916099" y="706528"/>
            <a:ext cx="2836856" cy="646331"/>
          </a:xfrm>
          <a:prstGeom prst="rect">
            <a:avLst/>
          </a:prstGeom>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VAXLAB</a:t>
            </a:r>
          </a:p>
        </p:txBody>
      </p:sp>
      <p:sp>
        <p:nvSpPr>
          <p:cNvPr id="36" name="Rectangle 35">
            <a:extLst>
              <a:ext uri="{FF2B5EF4-FFF2-40B4-BE49-F238E27FC236}">
                <a16:creationId xmlns:a16="http://schemas.microsoft.com/office/drawing/2014/main" xmlns="" id="{3A26B5EC-3ED3-9847-B092-B9F19B739BF1}"/>
              </a:ext>
            </a:extLst>
          </p:cNvPr>
          <p:cNvSpPr/>
          <p:nvPr/>
        </p:nvSpPr>
        <p:spPr>
          <a:xfrm>
            <a:off x="1849935" y="1448935"/>
            <a:ext cx="8485565" cy="3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37" name="Rectangle 36">
            <a:extLst>
              <a:ext uri="{FF2B5EF4-FFF2-40B4-BE49-F238E27FC236}">
                <a16:creationId xmlns:a16="http://schemas.microsoft.com/office/drawing/2014/main" xmlns="" id="{5A8F37EC-5C9B-C540-BDD3-6E0EA1B232CD}"/>
              </a:ext>
            </a:extLst>
          </p:cNvPr>
          <p:cNvSpPr/>
          <p:nvPr/>
        </p:nvSpPr>
        <p:spPr>
          <a:xfrm>
            <a:off x="1853217" y="1836788"/>
            <a:ext cx="8485565" cy="35173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ounded Rectangle 38">
            <a:hlinkClick r:id="rId8" action="ppaction://hlinksldjump"/>
            <a:extLst>
              <a:ext uri="{FF2B5EF4-FFF2-40B4-BE49-F238E27FC236}">
                <a16:creationId xmlns:a16="http://schemas.microsoft.com/office/drawing/2014/main" xmlns="" id="{21445976-B938-2D4C-AC09-A290EBD48346}"/>
              </a:ext>
            </a:extLst>
          </p:cNvPr>
          <p:cNvSpPr/>
          <p:nvPr/>
        </p:nvSpPr>
        <p:spPr>
          <a:xfrm rot="16200000">
            <a:off x="7667694" y="2658884"/>
            <a:ext cx="2955674" cy="195495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ounded Rectangle 39">
            <a:hlinkClick r:id="rId9" action="ppaction://hlinksldjump"/>
            <a:extLst>
              <a:ext uri="{FF2B5EF4-FFF2-40B4-BE49-F238E27FC236}">
                <a16:creationId xmlns:a16="http://schemas.microsoft.com/office/drawing/2014/main" xmlns="" id="{314E5012-D640-C844-A977-4888E4B821C5}"/>
              </a:ext>
            </a:extLst>
          </p:cNvPr>
          <p:cNvSpPr/>
          <p:nvPr/>
        </p:nvSpPr>
        <p:spPr>
          <a:xfrm rot="16200000">
            <a:off x="5602903" y="2692715"/>
            <a:ext cx="2955674" cy="189875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ounded Rectangle 40">
            <a:hlinkClick r:id="rId9" action="ppaction://hlinksldjump"/>
            <a:extLst>
              <a:ext uri="{FF2B5EF4-FFF2-40B4-BE49-F238E27FC236}">
                <a16:creationId xmlns:a16="http://schemas.microsoft.com/office/drawing/2014/main" xmlns="" id="{18930E3F-991B-C048-9CF9-B377D65D8FAC}"/>
              </a:ext>
            </a:extLst>
          </p:cNvPr>
          <p:cNvSpPr/>
          <p:nvPr/>
        </p:nvSpPr>
        <p:spPr>
          <a:xfrm rot="16200000">
            <a:off x="3579192" y="2686980"/>
            <a:ext cx="2955674" cy="1898759"/>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Rounded Rectangle 41">
            <a:hlinkClick r:id="rId10" action="ppaction://hlinksldjump"/>
            <a:extLst>
              <a:ext uri="{FF2B5EF4-FFF2-40B4-BE49-F238E27FC236}">
                <a16:creationId xmlns:a16="http://schemas.microsoft.com/office/drawing/2014/main" xmlns="" id="{3A6129AC-F4CD-894F-B98D-928113E6338A}"/>
              </a:ext>
            </a:extLst>
          </p:cNvPr>
          <p:cNvSpPr/>
          <p:nvPr/>
        </p:nvSpPr>
        <p:spPr>
          <a:xfrm rot="16200000">
            <a:off x="1562551" y="2692715"/>
            <a:ext cx="2955674" cy="1898757"/>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Rounded Rectangle 42">
            <a:extLst>
              <a:ext uri="{FF2B5EF4-FFF2-40B4-BE49-F238E27FC236}">
                <a16:creationId xmlns:a16="http://schemas.microsoft.com/office/drawing/2014/main" xmlns="" id="{6741F6C7-A319-634F-828F-AC98F42498CE}"/>
              </a:ext>
            </a:extLst>
          </p:cNvPr>
          <p:cNvSpPr/>
          <p:nvPr/>
        </p:nvSpPr>
        <p:spPr>
          <a:xfrm>
            <a:off x="8238098" y="2948475"/>
            <a:ext cx="1892705" cy="1293971"/>
          </a:xfrm>
          <a:prstGeom prst="roundRect">
            <a:avLst/>
          </a:prstGeom>
        </p:spPr>
        <p:txBody>
          <a:bodyPr wrap="square" anchor="ctr">
            <a:spAutoFit/>
          </a:bodyPr>
          <a:lstStyle/>
          <a:p>
            <a:pPr algn="ctr">
              <a:spcAft>
                <a:spcPts val="600"/>
              </a:spcAft>
            </a:pPr>
            <a:r>
              <a:rPr lang="en-US"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Request an inspection            of our manufacturing site</a:t>
            </a:r>
          </a:p>
        </p:txBody>
      </p:sp>
      <p:sp>
        <p:nvSpPr>
          <p:cNvPr id="44" name="Rounded Rectangle 43">
            <a:extLst>
              <a:ext uri="{FF2B5EF4-FFF2-40B4-BE49-F238E27FC236}">
                <a16:creationId xmlns:a16="http://schemas.microsoft.com/office/drawing/2014/main" xmlns="" id="{6E714A46-6BDA-D44C-B11D-64A5444477F4}"/>
              </a:ext>
            </a:extLst>
          </p:cNvPr>
          <p:cNvSpPr/>
          <p:nvPr/>
        </p:nvSpPr>
        <p:spPr>
          <a:xfrm>
            <a:off x="2233632" y="2782167"/>
            <a:ext cx="1658241" cy="1532334"/>
          </a:xfrm>
          <a:prstGeom prst="roundRect">
            <a:avLst/>
          </a:prstGeom>
        </p:spPr>
        <p:txBody>
          <a:bodyPr wrap="square" anchor="ctr">
            <a:spAutoFit/>
          </a:bodyPr>
          <a:lstStyle/>
          <a:p>
            <a:pPr algn="ctr">
              <a:spcAft>
                <a:spcPts val="600"/>
              </a:spcAft>
            </a:pPr>
            <a:r>
              <a:rPr lang="en-US"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Present our findings to the VRBPAC (a non-FDA expert committee)</a:t>
            </a:r>
          </a:p>
        </p:txBody>
      </p:sp>
      <p:sp>
        <p:nvSpPr>
          <p:cNvPr id="45" name="Rounded Rectangle 44">
            <a:extLst>
              <a:ext uri="{FF2B5EF4-FFF2-40B4-BE49-F238E27FC236}">
                <a16:creationId xmlns:a16="http://schemas.microsoft.com/office/drawing/2014/main" xmlns="" id="{58B85854-9459-E541-9D3E-765D22338D75}"/>
              </a:ext>
            </a:extLst>
          </p:cNvPr>
          <p:cNvSpPr/>
          <p:nvPr/>
        </p:nvSpPr>
        <p:spPr>
          <a:xfrm>
            <a:off x="4243982" y="3186840"/>
            <a:ext cx="1658239" cy="817245"/>
          </a:xfrm>
          <a:prstGeom prst="roundRect">
            <a:avLst/>
          </a:prstGeom>
        </p:spPr>
        <p:txBody>
          <a:bodyPr wrap="square" anchor="ctr">
            <a:spAutoFit/>
          </a:bodyPr>
          <a:lstStyle/>
          <a:p>
            <a:pPr algn="ctr">
              <a:spcAft>
                <a:spcPts val="600"/>
              </a:spcAft>
            </a:pPr>
            <a:r>
              <a:rPr lang="en-US"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Release our vaccine to the public</a:t>
            </a:r>
          </a:p>
        </p:txBody>
      </p:sp>
      <p:sp>
        <p:nvSpPr>
          <p:cNvPr id="46" name="Rounded Rectangle 45">
            <a:extLst>
              <a:ext uri="{FF2B5EF4-FFF2-40B4-BE49-F238E27FC236}">
                <a16:creationId xmlns:a16="http://schemas.microsoft.com/office/drawing/2014/main" xmlns="" id="{7BAA99E2-4CD0-6C40-AE62-41F2F61C85E5}"/>
              </a:ext>
            </a:extLst>
          </p:cNvPr>
          <p:cNvSpPr/>
          <p:nvPr/>
        </p:nvSpPr>
        <p:spPr>
          <a:xfrm>
            <a:off x="6185607" y="3186839"/>
            <a:ext cx="1804133" cy="817245"/>
          </a:xfrm>
          <a:prstGeom prst="roundRect">
            <a:avLst/>
          </a:prstGeom>
        </p:spPr>
        <p:txBody>
          <a:bodyPr wrap="square" anchor="ctr">
            <a:spAutoFit/>
          </a:bodyPr>
          <a:lstStyle/>
          <a:p>
            <a:pPr algn="ctr">
              <a:spcAft>
                <a:spcPts val="600"/>
              </a:spcAft>
            </a:pPr>
            <a:r>
              <a:rPr lang="en-US"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Begin manufacturing the vaccine</a:t>
            </a:r>
          </a:p>
        </p:txBody>
      </p:sp>
      <p:sp>
        <p:nvSpPr>
          <p:cNvPr id="48" name="Rectangle 47">
            <a:extLst>
              <a:ext uri="{FF2B5EF4-FFF2-40B4-BE49-F238E27FC236}">
                <a16:creationId xmlns:a16="http://schemas.microsoft.com/office/drawing/2014/main" xmlns="" id="{43A69493-613B-214C-AA3B-D35BA8F3B366}"/>
              </a:ext>
            </a:extLst>
          </p:cNvPr>
          <p:cNvSpPr/>
          <p:nvPr/>
        </p:nvSpPr>
        <p:spPr>
          <a:xfrm>
            <a:off x="1920949" y="1487186"/>
            <a:ext cx="8485565" cy="338554"/>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Home	About	Analyze	Results	</a:t>
            </a:r>
            <a:r>
              <a:rPr lang="en-US" sz="1600" u="sng" dirty="0">
                <a:latin typeface="Open Sans" panose="020B0606030504020204" pitchFamily="34" charset="0"/>
                <a:ea typeface="Open Sans" panose="020B0606030504020204" pitchFamily="34" charset="0"/>
                <a:cs typeface="Open Sans" panose="020B0606030504020204" pitchFamily="34" charset="0"/>
              </a:rPr>
              <a:t>Next Steps </a:t>
            </a:r>
            <a:r>
              <a:rPr lang="en-US" sz="1600" dirty="0">
                <a:latin typeface="Open Sans" panose="020B0606030504020204" pitchFamily="34" charset="0"/>
                <a:ea typeface="Open Sans" panose="020B0606030504020204" pitchFamily="34" charset="0"/>
                <a:cs typeface="Open Sans" panose="020B0606030504020204" pitchFamily="34" charset="0"/>
              </a:rPr>
              <a:t>		      Sign In/Register</a:t>
            </a:r>
            <a:endParaRPr lang="en-US" sz="16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Left Arrow 49">
            <a:hlinkClick r:id="" action="ppaction://hlinkshowjump?jump=previousslide" highlightClick="1"/>
            <a:extLst>
              <a:ext uri="{FF2B5EF4-FFF2-40B4-BE49-F238E27FC236}">
                <a16:creationId xmlns:a16="http://schemas.microsoft.com/office/drawing/2014/main" xmlns="" id="{3B76B994-7BFB-2F42-BCBF-8662A05F5E2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Home 50">
            <a:hlinkClick r:id="" action="ppaction://hlinkshowjump?jump=firstslide" highlightClick="1"/>
            <a:extLst>
              <a:ext uri="{FF2B5EF4-FFF2-40B4-BE49-F238E27FC236}">
                <a16:creationId xmlns:a16="http://schemas.microsoft.com/office/drawing/2014/main" xmlns="" id="{6844D469-CEC2-3B42-A01B-784CD75D763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363BB3E-EA30-E143-83A8-82B6B3D15785}"/>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xmlns="" id="{8C1B76C5-B18E-334F-975B-16345D9D3A5B}"/>
              </a:ext>
            </a:extLst>
          </p:cNvPr>
          <p:cNvGrpSpPr/>
          <p:nvPr/>
        </p:nvGrpSpPr>
        <p:grpSpPr>
          <a:xfrm>
            <a:off x="1455656" y="2060959"/>
            <a:ext cx="9929594" cy="2894341"/>
            <a:chOff x="2742137" y="2097082"/>
            <a:chExt cx="3556000" cy="2143092"/>
          </a:xfrm>
        </p:grpSpPr>
        <p:sp>
          <p:nvSpPr>
            <p:cNvPr id="21" name="Rounded Rectangle 20">
              <a:extLst>
                <a:ext uri="{FF2B5EF4-FFF2-40B4-BE49-F238E27FC236}">
                  <a16:creationId xmlns:a16="http://schemas.microsoft.com/office/drawing/2014/main" xmlns="" id="{23E610CA-5D97-B24C-9004-3760BEDB4FDD}"/>
                </a:ext>
              </a:extLst>
            </p:cNvPr>
            <p:cNvSpPr/>
            <p:nvPr/>
          </p:nvSpPr>
          <p:spPr>
            <a:xfrm>
              <a:off x="2742137" y="2097082"/>
              <a:ext cx="3556000"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2800" dirty="0">
                  <a:solidFill>
                    <a:schemeClr val="tx1">
                      <a:lumMod val="75000"/>
                      <a:lumOff val="25000"/>
                    </a:schemeClr>
                  </a:solidFill>
                  <a:latin typeface="Arial" panose="020B0604020202020204" pitchFamily="34" charset="0"/>
                </a:rPr>
                <a:t>Uh oh! We have skipped over quite a few steps and </a:t>
              </a:r>
              <a:r>
                <a:rPr lang="en-US" sz="2800" b="1" dirty="0">
                  <a:solidFill>
                    <a:schemeClr val="tx1">
                      <a:lumMod val="75000"/>
                      <a:lumOff val="25000"/>
                    </a:schemeClr>
                  </a:solidFill>
                  <a:latin typeface="Arial" panose="020B0604020202020204" pitchFamily="34" charset="0"/>
                </a:rPr>
                <a:t>have not been given clearance to officially begin manufacturing our vaccine or release it to the public</a:t>
              </a:r>
              <a:r>
                <a:rPr lang="en-US" sz="2800" dirty="0">
                  <a:solidFill>
                    <a:schemeClr val="tx1">
                      <a:lumMod val="75000"/>
                      <a:lumOff val="25000"/>
                    </a:schemeClr>
                  </a:solidFill>
                  <a:latin typeface="Arial" panose="020B0604020202020204" pitchFamily="34" charset="0"/>
                </a:rPr>
                <a:t>.</a:t>
              </a:r>
            </a:p>
          </p:txBody>
        </p:sp>
        <p:sp>
          <p:nvSpPr>
            <p:cNvPr id="22" name="Multiply 21">
              <a:hlinkClick r:id="rId10" action="ppaction://hlinksldjump"/>
              <a:extLst>
                <a:ext uri="{FF2B5EF4-FFF2-40B4-BE49-F238E27FC236}">
                  <a16:creationId xmlns:a16="http://schemas.microsoft.com/office/drawing/2014/main" xmlns="" id="{0D61F3A8-BE55-F24A-9B85-32310BDE5097}"/>
                </a:ext>
              </a:extLst>
            </p:cNvPr>
            <p:cNvSpPr/>
            <p:nvPr/>
          </p:nvSpPr>
          <p:spPr>
            <a:xfrm>
              <a:off x="5911411" y="2193520"/>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572888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D3985543-A202-8D49-AA9B-D5F70465D145}"/>
              </a:ext>
            </a:extLst>
          </p:cNvPr>
          <p:cNvSpPr/>
          <p:nvPr/>
        </p:nvSpPr>
        <p:spPr>
          <a:xfrm>
            <a:off x="0" y="5186275"/>
            <a:ext cx="12192000" cy="1718582"/>
          </a:xfrm>
          <a:prstGeom prst="rect">
            <a:avLst/>
          </a:prstGeom>
          <a:blipFill>
            <a:blip r:embed="rId4"/>
            <a:tile tx="0" ty="0" sx="100000" sy="100000" flip="none" algn="tl"/>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A picture containing text, computer, electronics, computer&#10;&#10;Description automatically generated">
            <a:extLst>
              <a:ext uri="{FF2B5EF4-FFF2-40B4-BE49-F238E27FC236}">
                <a16:creationId xmlns:a16="http://schemas.microsoft.com/office/drawing/2014/main" xmlns="" id="{4E847494-10AF-EA49-8313-1B8E5B0E4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05" b="95000" l="2667" r="96500">
                        <a14:foregroundMark x1="12667" y1="9524" x2="43333" y2="11190"/>
                        <a14:foregroundMark x1="16667" y1="6905" x2="30333" y2="8095"/>
                        <a14:foregroundMark x1="12667" y1="79762" x2="17167" y2="86190"/>
                        <a14:foregroundMark x1="17167" y1="86190" x2="26167" y2="87619"/>
                        <a14:foregroundMark x1="26167" y1="87619" x2="38333" y2="81905"/>
                        <a14:foregroundMark x1="38333" y1="81905" x2="40167" y2="80238"/>
                        <a14:foregroundMark x1="17500" y1="71190" x2="46667" y2="68095"/>
                        <a14:foregroundMark x1="46667" y1="68095" x2="70000" y2="68095"/>
                        <a14:foregroundMark x1="70000" y1="68095" x2="76333" y2="71190"/>
                        <a14:foregroundMark x1="76333" y1="71190" x2="84833" y2="70714"/>
                        <a14:foregroundMark x1="84833" y1="70714" x2="88340" y2="80567"/>
                        <a14:foregroundMark x1="89833" y1="84762" x2="67305" y2="92424"/>
                        <a14:foregroundMark x1="48639" y1="93022" x2="31000" y2="83095"/>
                        <a14:foregroundMark x1="31000" y1="83095" x2="28500" y2="74524"/>
                        <a14:foregroundMark x1="28500" y1="74524" x2="28833" y2="66905"/>
                        <a14:foregroundMark x1="28833" y1="66905" x2="29167" y2="66667"/>
                        <a14:foregroundMark x1="12667" y1="70714" x2="10865" y2="72730"/>
                        <a14:foregroundMark x1="23402" y1="92596" x2="59500" y2="85952"/>
                        <a14:foregroundMark x1="16995" y1="93775" x2="17396" y2="93701"/>
                        <a14:foregroundMark x1="59500" y1="85952" x2="79112" y2="93674"/>
                        <a14:foregroundMark x1="83043" y1="94090" x2="89333" y2="93571"/>
                        <a14:foregroundMark x1="91077" y1="92147" x2="91277" y2="91984"/>
                        <a14:foregroundMark x1="87833" y1="75952" x2="89260" y2="78254"/>
                        <a14:foregroundMark x1="89857" y1="77376" x2="88833" y2="76190"/>
                        <a14:foregroundMark x1="90849" y1="78525" x2="90595" y2="78230"/>
                        <a14:foregroundMark x1="14292" y1="93955" x2="9667" y2="90238"/>
                        <a14:foregroundMark x1="9667" y1="90238" x2="6548" y2="86126"/>
                        <a14:foregroundMark x1="55915" y1="92346" x2="57167" y2="88571"/>
                        <a14:foregroundMark x1="87500" y1="82619" x2="87500" y2="82619"/>
                        <a14:foregroundMark x1="4748" y1="93262" x2="9000" y2="92857"/>
                        <a14:foregroundMark x1="9000" y1="92857" x2="13333" y2="93333"/>
                        <a14:foregroundMark x1="17000" y1="93571" x2="22167" y2="93810"/>
                        <a14:foregroundMark x1="22167" y1="93810" x2="27667" y2="93571"/>
                        <a14:foregroundMark x1="27667" y1="93571" x2="32667" y2="93571"/>
                        <a14:foregroundMark x1="32667" y1="93571" x2="38500" y2="93333"/>
                        <a14:foregroundMark x1="38500" y1="93333" x2="49667" y2="94048"/>
                        <a14:foregroundMark x1="49667" y1="94048" x2="55167" y2="93095"/>
                        <a14:foregroundMark x1="55167" y1="93095" x2="57333" y2="93095"/>
                        <a14:foregroundMark x1="89167" y1="93810" x2="90935" y2="93389"/>
                        <a14:foregroundMark x1="96167" y1="90601" x2="91500" y2="80714"/>
                        <a14:foregroundMark x1="96333" y1="90952" x2="96236" y2="90746"/>
                        <a14:foregroundMark x1="90667" y1="79762" x2="91833" y2="84762"/>
                        <a14:foregroundMark x1="90167" y1="78333" x2="91000" y2="82857"/>
                        <a14:foregroundMark x1="77167" y1="93571" x2="53500" y2="94048"/>
                        <a14:foregroundMark x1="95333" y1="93571" x2="96500" y2="93333"/>
                        <a14:foregroundMark x1="2667" y1="93095" x2="4833" y2="93571"/>
                        <a14:foregroundMark x1="93348" y1="94128" x2="95667" y2="93333"/>
                        <a14:backgroundMark x1="5500" y1="79048" x2="5500" y2="79048"/>
                        <a14:backgroundMark x1="5833" y1="77619" x2="5167" y2="85000"/>
                        <a14:backgroundMark x1="5167" y1="85000" x2="5000" y2="85000"/>
                        <a14:backgroundMark x1="5000" y1="72619" x2="5333" y2="78095"/>
                        <a14:backgroundMark x1="6833" y1="70476" x2="8500" y2="75000"/>
                        <a14:backgroundMark x1="8167" y1="76190" x2="8167" y2="74286"/>
                        <a14:backgroundMark x1="7167" y1="75238" x2="8333" y2="76429"/>
                        <a14:backgroundMark x1="5500" y1="82381" x2="2667" y2="85000"/>
                        <a14:backgroundMark x1="2833" y1="84524" x2="3167" y2="85714"/>
                        <a14:backgroundMark x1="2167" y1="83571" x2="2333" y2="87857"/>
                        <a14:backgroundMark x1="2500" y1="87619" x2="1667" y2="89286"/>
                        <a14:backgroundMark x1="2667" y1="97143" x2="13667" y2="97381"/>
                        <a14:backgroundMark x1="13667" y1="97381" x2="17483" y2="97060"/>
                        <a14:backgroundMark x1="1333" y1="95476" x2="1333" y2="95476"/>
                        <a14:backgroundMark x1="2023" y1="96623" x2="2333" y2="97619"/>
                        <a14:backgroundMark x1="22167" y1="97857" x2="27167" y2="98333"/>
                        <a14:backgroundMark x1="27167" y1="98333" x2="41440" y2="97008"/>
                        <a14:backgroundMark x1="77231" y1="97009" x2="83000" y2="97619"/>
                        <a14:backgroundMark x1="83000" y1="97619" x2="84000" y2="97857"/>
                        <a14:backgroundMark x1="90363" y1="97696" x2="80667" y2="97857"/>
                        <a14:backgroundMark x1="95000" y1="97619" x2="91981" y2="97669"/>
                        <a14:backgroundMark x1="96948" y1="93189" x2="97333" y2="94048"/>
                        <a14:backgroundMark x1="22496" y1="97165" x2="22167" y2="99048"/>
                        <a14:backgroundMark x1="53333" y1="99762" x2="58500" y2="99762"/>
                        <a14:backgroundMark x1="58500" y1="99762" x2="63667" y2="99286"/>
                        <a14:backgroundMark x1="63667" y1="99286" x2="65333" y2="99286"/>
                        <a14:backgroundMark x1="90500" y1="76429" x2="91333" y2="77143"/>
                        <a14:backgroundMark x1="97167" y1="92857" x2="96895" y2="92997"/>
                        <a14:backgroundMark x1="95667" y1="94762" x2="95311" y2="94253"/>
                        <a14:backgroundMark x1="1000" y1="88095" x2="2333" y2="88810"/>
                        <a14:backgroundMark x1="2333" y1="89048" x2="1667" y2="95238"/>
                        <a14:backgroundMark x1="500" y1="94048" x2="500" y2="96667"/>
                        <a14:backgroundMark x1="89833" y1="95952" x2="92667" y2="95714"/>
                      </a14:backgroundRemoval>
                    </a14:imgEffect>
                  </a14:imgLayer>
                </a14:imgProps>
              </a:ext>
              <a:ext uri="{837473B0-CC2E-450A-ABE3-18F120FF3D39}">
                <a1611:picAttrSrcUrl xmlns:a1611="http://schemas.microsoft.com/office/drawing/2016/11/main" xmlns="" r:id="rId7"/>
              </a:ext>
            </a:extLst>
          </a:blip>
          <a:srcRect b="6574"/>
          <a:stretch/>
        </p:blipFill>
        <p:spPr>
          <a:xfrm>
            <a:off x="804335" y="-14855"/>
            <a:ext cx="10580915" cy="6919712"/>
          </a:xfrm>
          <a:prstGeom prst="rect">
            <a:avLst/>
          </a:prstGeom>
        </p:spPr>
      </p:pic>
      <p:sp>
        <p:nvSpPr>
          <p:cNvPr id="33" name="Rectangle 32">
            <a:extLst>
              <a:ext uri="{FF2B5EF4-FFF2-40B4-BE49-F238E27FC236}">
                <a16:creationId xmlns:a16="http://schemas.microsoft.com/office/drawing/2014/main" xmlns="" id="{2755C8AC-C126-FF47-AE74-2C69B8D56BFA}"/>
              </a:ext>
            </a:extLst>
          </p:cNvPr>
          <p:cNvSpPr/>
          <p:nvPr/>
        </p:nvSpPr>
        <p:spPr>
          <a:xfrm>
            <a:off x="1849936" y="517554"/>
            <a:ext cx="8485565" cy="969633"/>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Rectangle 33">
            <a:extLst>
              <a:ext uri="{FF2B5EF4-FFF2-40B4-BE49-F238E27FC236}">
                <a16:creationId xmlns:a16="http://schemas.microsoft.com/office/drawing/2014/main" xmlns="" id="{460A48EC-B73A-3046-91D9-207917F580F3}"/>
              </a:ext>
            </a:extLst>
          </p:cNvPr>
          <p:cNvSpPr/>
          <p:nvPr/>
        </p:nvSpPr>
        <p:spPr>
          <a:xfrm>
            <a:off x="1916099" y="706528"/>
            <a:ext cx="2836856" cy="646331"/>
          </a:xfrm>
          <a:prstGeom prst="rect">
            <a:avLst/>
          </a:prstGeom>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VAXLAB</a:t>
            </a:r>
          </a:p>
        </p:txBody>
      </p:sp>
      <p:sp>
        <p:nvSpPr>
          <p:cNvPr id="36" name="Rectangle 35">
            <a:extLst>
              <a:ext uri="{FF2B5EF4-FFF2-40B4-BE49-F238E27FC236}">
                <a16:creationId xmlns:a16="http://schemas.microsoft.com/office/drawing/2014/main" xmlns="" id="{3A26B5EC-3ED3-9847-B092-B9F19B739BF1}"/>
              </a:ext>
            </a:extLst>
          </p:cNvPr>
          <p:cNvSpPr/>
          <p:nvPr/>
        </p:nvSpPr>
        <p:spPr>
          <a:xfrm>
            <a:off x="1849935" y="1448935"/>
            <a:ext cx="8485565" cy="3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37" name="Rectangle 36">
            <a:extLst>
              <a:ext uri="{FF2B5EF4-FFF2-40B4-BE49-F238E27FC236}">
                <a16:creationId xmlns:a16="http://schemas.microsoft.com/office/drawing/2014/main" xmlns="" id="{5A8F37EC-5C9B-C540-BDD3-6E0EA1B232CD}"/>
              </a:ext>
            </a:extLst>
          </p:cNvPr>
          <p:cNvSpPr/>
          <p:nvPr/>
        </p:nvSpPr>
        <p:spPr>
          <a:xfrm>
            <a:off x="1853217" y="1836788"/>
            <a:ext cx="8485565" cy="35173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hlinkClick r:id="rId8" action="ppaction://hlinksldjump"/>
            <a:extLst>
              <a:ext uri="{FF2B5EF4-FFF2-40B4-BE49-F238E27FC236}">
                <a16:creationId xmlns:a16="http://schemas.microsoft.com/office/drawing/2014/main" xmlns="" id="{314E5012-D640-C844-A977-4888E4B821C5}"/>
              </a:ext>
            </a:extLst>
          </p:cNvPr>
          <p:cNvSpPr/>
          <p:nvPr/>
        </p:nvSpPr>
        <p:spPr>
          <a:xfrm rot="16200000">
            <a:off x="6052354" y="3109508"/>
            <a:ext cx="2056772" cy="189875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ounded Rectangle 40">
            <a:hlinkClick r:id="rId9" action="ppaction://hlinksldjump"/>
            <a:extLst>
              <a:ext uri="{FF2B5EF4-FFF2-40B4-BE49-F238E27FC236}">
                <a16:creationId xmlns:a16="http://schemas.microsoft.com/office/drawing/2014/main" xmlns="" id="{18930E3F-991B-C048-9CF9-B377D65D8FAC}"/>
              </a:ext>
            </a:extLst>
          </p:cNvPr>
          <p:cNvSpPr/>
          <p:nvPr/>
        </p:nvSpPr>
        <p:spPr>
          <a:xfrm rot="16200000">
            <a:off x="4028643" y="3087442"/>
            <a:ext cx="2056776" cy="1898759"/>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Rounded Rectangle 44">
            <a:extLst>
              <a:ext uri="{FF2B5EF4-FFF2-40B4-BE49-F238E27FC236}">
                <a16:creationId xmlns:a16="http://schemas.microsoft.com/office/drawing/2014/main" xmlns="" id="{58B85854-9459-E541-9D3E-765D22338D75}"/>
              </a:ext>
            </a:extLst>
          </p:cNvPr>
          <p:cNvSpPr/>
          <p:nvPr/>
        </p:nvSpPr>
        <p:spPr>
          <a:xfrm>
            <a:off x="4243982" y="3625622"/>
            <a:ext cx="1658239" cy="91940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Release our vaccine to the public</a:t>
            </a:r>
          </a:p>
        </p:txBody>
      </p:sp>
      <p:sp>
        <p:nvSpPr>
          <p:cNvPr id="46" name="Rounded Rectangle 45">
            <a:hlinkClick r:id="rId8" action="ppaction://hlinksldjump"/>
            <a:extLst>
              <a:ext uri="{FF2B5EF4-FFF2-40B4-BE49-F238E27FC236}">
                <a16:creationId xmlns:a16="http://schemas.microsoft.com/office/drawing/2014/main" xmlns="" id="{7BAA99E2-4CD0-6C40-AE62-41F2F61C85E5}"/>
              </a:ext>
            </a:extLst>
          </p:cNvPr>
          <p:cNvSpPr/>
          <p:nvPr/>
        </p:nvSpPr>
        <p:spPr>
          <a:xfrm>
            <a:off x="6185607" y="3200670"/>
            <a:ext cx="1804133" cy="1736646"/>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Present our findings to the VRBPAC (a non-FDA expert committee)</a:t>
            </a:r>
          </a:p>
        </p:txBody>
      </p:sp>
      <p:sp>
        <p:nvSpPr>
          <p:cNvPr id="48" name="Rectangle 47">
            <a:extLst>
              <a:ext uri="{FF2B5EF4-FFF2-40B4-BE49-F238E27FC236}">
                <a16:creationId xmlns:a16="http://schemas.microsoft.com/office/drawing/2014/main" xmlns="" id="{43A69493-613B-214C-AA3B-D35BA8F3B366}"/>
              </a:ext>
            </a:extLst>
          </p:cNvPr>
          <p:cNvSpPr/>
          <p:nvPr/>
        </p:nvSpPr>
        <p:spPr>
          <a:xfrm>
            <a:off x="1920949" y="1487186"/>
            <a:ext cx="8485565" cy="338554"/>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Home	About	Analyze	Results	</a:t>
            </a:r>
            <a:r>
              <a:rPr lang="en-US" sz="1600" u="sng" dirty="0">
                <a:latin typeface="Open Sans" panose="020B0606030504020204" pitchFamily="34" charset="0"/>
                <a:ea typeface="Open Sans" panose="020B0606030504020204" pitchFamily="34" charset="0"/>
                <a:cs typeface="Open Sans" panose="020B0606030504020204" pitchFamily="34" charset="0"/>
              </a:rPr>
              <a:t>Next Steps </a:t>
            </a:r>
            <a:r>
              <a:rPr lang="en-US" sz="1600" dirty="0">
                <a:latin typeface="Open Sans" panose="020B0606030504020204" pitchFamily="34" charset="0"/>
                <a:ea typeface="Open Sans" panose="020B0606030504020204" pitchFamily="34" charset="0"/>
                <a:cs typeface="Open Sans" panose="020B0606030504020204" pitchFamily="34" charset="0"/>
              </a:rPr>
              <a:t>		      Sign In/Register</a:t>
            </a:r>
            <a:endParaRPr lang="en-US" sz="16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Left Arrow 49">
            <a:hlinkClick r:id="" action="ppaction://hlinkshowjump?jump=lastslideviewed" highlightClick="1"/>
            <a:extLst>
              <a:ext uri="{FF2B5EF4-FFF2-40B4-BE49-F238E27FC236}">
                <a16:creationId xmlns:a16="http://schemas.microsoft.com/office/drawing/2014/main" xmlns="" id="{3B76B994-7BFB-2F42-BCBF-8662A05F5E2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Home 50">
            <a:hlinkClick r:id="" action="ppaction://hlinkshowjump?jump=firstslide" highlightClick="1"/>
            <a:extLst>
              <a:ext uri="{FF2B5EF4-FFF2-40B4-BE49-F238E27FC236}">
                <a16:creationId xmlns:a16="http://schemas.microsoft.com/office/drawing/2014/main" xmlns="" id="{6844D469-CEC2-3B42-A01B-784CD75D763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1D43D289-C423-B54A-BFC7-B0AAD3A50827}"/>
              </a:ext>
            </a:extLst>
          </p:cNvPr>
          <p:cNvSpPr/>
          <p:nvPr/>
        </p:nvSpPr>
        <p:spPr>
          <a:xfrm>
            <a:off x="1929045" y="1966737"/>
            <a:ext cx="7427226" cy="938719"/>
          </a:xfrm>
          <a:prstGeom prst="rect">
            <a:avLst/>
          </a:prstGeom>
        </p:spPr>
        <p:txBody>
          <a:bodyPr wrap="square">
            <a:spAutoFit/>
          </a:bodyPr>
          <a:lstStyle/>
          <a:p>
            <a:r>
              <a:rPr lang="en-US" sz="2800" i="1" dirty="0">
                <a:solidFill>
                  <a:schemeClr val="tx2"/>
                </a:solidFill>
                <a:latin typeface="Open Sans" panose="020B0606030504020204" pitchFamily="34" charset="0"/>
                <a:ea typeface="Open Sans" panose="020B0606030504020204" pitchFamily="34" charset="0"/>
                <a:cs typeface="Open Sans" panose="020B0606030504020204" pitchFamily="34" charset="0"/>
              </a:rPr>
              <a:t>Next Steps</a:t>
            </a:r>
          </a:p>
          <a:p>
            <a:endParaRPr lang="en-US" sz="900"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Click on what we should do next!</a:t>
            </a:r>
          </a:p>
        </p:txBody>
      </p:sp>
    </p:spTree>
    <p:extLst>
      <p:ext uri="{BB962C8B-B14F-4D97-AF65-F5344CB8AC3E}">
        <p14:creationId xmlns:p14="http://schemas.microsoft.com/office/powerpoint/2010/main" val="1298021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D3985543-A202-8D49-AA9B-D5F70465D145}"/>
              </a:ext>
            </a:extLst>
          </p:cNvPr>
          <p:cNvSpPr/>
          <p:nvPr/>
        </p:nvSpPr>
        <p:spPr>
          <a:xfrm>
            <a:off x="0" y="5186275"/>
            <a:ext cx="12192000" cy="1718582"/>
          </a:xfrm>
          <a:prstGeom prst="rect">
            <a:avLst/>
          </a:prstGeom>
          <a:blipFill>
            <a:blip r:embed="rId4"/>
            <a:tile tx="0" ty="0" sx="100000" sy="100000" flip="none" algn="tl"/>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A picture containing text, computer, electronics, computer&#10;&#10;Description automatically generated">
            <a:extLst>
              <a:ext uri="{FF2B5EF4-FFF2-40B4-BE49-F238E27FC236}">
                <a16:creationId xmlns:a16="http://schemas.microsoft.com/office/drawing/2014/main" xmlns="" id="{4E847494-10AF-EA49-8313-1B8E5B0E4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05" b="95000" l="2667" r="96500">
                        <a14:foregroundMark x1="12667" y1="9524" x2="43333" y2="11190"/>
                        <a14:foregroundMark x1="16667" y1="6905" x2="30333" y2="8095"/>
                        <a14:foregroundMark x1="12667" y1="79762" x2="17167" y2="86190"/>
                        <a14:foregroundMark x1="17167" y1="86190" x2="26167" y2="87619"/>
                        <a14:foregroundMark x1="26167" y1="87619" x2="38333" y2="81905"/>
                        <a14:foregroundMark x1="38333" y1="81905" x2="40167" y2="80238"/>
                        <a14:foregroundMark x1="17500" y1="71190" x2="46667" y2="68095"/>
                        <a14:foregroundMark x1="46667" y1="68095" x2="70000" y2="68095"/>
                        <a14:foregroundMark x1="70000" y1="68095" x2="76333" y2="71190"/>
                        <a14:foregroundMark x1="76333" y1="71190" x2="84833" y2="70714"/>
                        <a14:foregroundMark x1="84833" y1="70714" x2="88340" y2="80567"/>
                        <a14:foregroundMark x1="89833" y1="84762" x2="67305" y2="92424"/>
                        <a14:foregroundMark x1="48639" y1="93022" x2="31000" y2="83095"/>
                        <a14:foregroundMark x1="31000" y1="83095" x2="28500" y2="74524"/>
                        <a14:foregroundMark x1="28500" y1="74524" x2="28833" y2="66905"/>
                        <a14:foregroundMark x1="28833" y1="66905" x2="29167" y2="66667"/>
                        <a14:foregroundMark x1="12667" y1="70714" x2="10865" y2="72730"/>
                        <a14:foregroundMark x1="23402" y1="92596" x2="59500" y2="85952"/>
                        <a14:foregroundMark x1="16995" y1="93775" x2="17396" y2="93701"/>
                        <a14:foregroundMark x1="59500" y1="85952" x2="79112" y2="93674"/>
                        <a14:foregroundMark x1="83043" y1="94090" x2="89333" y2="93571"/>
                        <a14:foregroundMark x1="91077" y1="92147" x2="91277" y2="91984"/>
                        <a14:foregroundMark x1="87833" y1="75952" x2="89260" y2="78254"/>
                        <a14:foregroundMark x1="89857" y1="77376" x2="88833" y2="76190"/>
                        <a14:foregroundMark x1="90849" y1="78525" x2="90595" y2="78230"/>
                        <a14:foregroundMark x1="14292" y1="93955" x2="9667" y2="90238"/>
                        <a14:foregroundMark x1="9667" y1="90238" x2="6548" y2="86126"/>
                        <a14:foregroundMark x1="55915" y1="92346" x2="57167" y2="88571"/>
                        <a14:foregroundMark x1="87500" y1="82619" x2="87500" y2="82619"/>
                        <a14:foregroundMark x1="4748" y1="93262" x2="9000" y2="92857"/>
                        <a14:foregroundMark x1="9000" y1="92857" x2="13333" y2="93333"/>
                        <a14:foregroundMark x1="17000" y1="93571" x2="22167" y2="93810"/>
                        <a14:foregroundMark x1="22167" y1="93810" x2="27667" y2="93571"/>
                        <a14:foregroundMark x1="27667" y1="93571" x2="32667" y2="93571"/>
                        <a14:foregroundMark x1="32667" y1="93571" x2="38500" y2="93333"/>
                        <a14:foregroundMark x1="38500" y1="93333" x2="49667" y2="94048"/>
                        <a14:foregroundMark x1="49667" y1="94048" x2="55167" y2="93095"/>
                        <a14:foregroundMark x1="55167" y1="93095" x2="57333" y2="93095"/>
                        <a14:foregroundMark x1="89167" y1="93810" x2="90935" y2="93389"/>
                        <a14:foregroundMark x1="96167" y1="90601" x2="91500" y2="80714"/>
                        <a14:foregroundMark x1="96333" y1="90952" x2="96236" y2="90746"/>
                        <a14:foregroundMark x1="90667" y1="79762" x2="91833" y2="84762"/>
                        <a14:foregroundMark x1="90167" y1="78333" x2="91000" y2="82857"/>
                        <a14:foregroundMark x1="77167" y1="93571" x2="53500" y2="94048"/>
                        <a14:foregroundMark x1="95333" y1="93571" x2="96500" y2="93333"/>
                        <a14:foregroundMark x1="2667" y1="93095" x2="4833" y2="93571"/>
                        <a14:foregroundMark x1="93348" y1="94128" x2="95667" y2="93333"/>
                        <a14:backgroundMark x1="5500" y1="79048" x2="5500" y2="79048"/>
                        <a14:backgroundMark x1="5833" y1="77619" x2="5167" y2="85000"/>
                        <a14:backgroundMark x1="5167" y1="85000" x2="5000" y2="85000"/>
                        <a14:backgroundMark x1="5000" y1="72619" x2="5333" y2="78095"/>
                        <a14:backgroundMark x1="6833" y1="70476" x2="8500" y2="75000"/>
                        <a14:backgroundMark x1="8167" y1="76190" x2="8167" y2="74286"/>
                        <a14:backgroundMark x1="7167" y1="75238" x2="8333" y2="76429"/>
                        <a14:backgroundMark x1="5500" y1="82381" x2="2667" y2="85000"/>
                        <a14:backgroundMark x1="2833" y1="84524" x2="3167" y2="85714"/>
                        <a14:backgroundMark x1="2167" y1="83571" x2="2333" y2="87857"/>
                        <a14:backgroundMark x1="2500" y1="87619" x2="1667" y2="89286"/>
                        <a14:backgroundMark x1="2667" y1="97143" x2="13667" y2="97381"/>
                        <a14:backgroundMark x1="13667" y1="97381" x2="17483" y2="97060"/>
                        <a14:backgroundMark x1="1333" y1="95476" x2="1333" y2="95476"/>
                        <a14:backgroundMark x1="2023" y1="96623" x2="2333" y2="97619"/>
                        <a14:backgroundMark x1="22167" y1="97857" x2="27167" y2="98333"/>
                        <a14:backgroundMark x1="27167" y1="98333" x2="41440" y2="97008"/>
                        <a14:backgroundMark x1="77231" y1="97009" x2="83000" y2="97619"/>
                        <a14:backgroundMark x1="83000" y1="97619" x2="84000" y2="97857"/>
                        <a14:backgroundMark x1="90363" y1="97696" x2="80667" y2="97857"/>
                        <a14:backgroundMark x1="95000" y1="97619" x2="91981" y2="97669"/>
                        <a14:backgroundMark x1="96948" y1="93189" x2="97333" y2="94048"/>
                        <a14:backgroundMark x1="22496" y1="97165" x2="22167" y2="99048"/>
                        <a14:backgroundMark x1="53333" y1="99762" x2="58500" y2="99762"/>
                        <a14:backgroundMark x1="58500" y1="99762" x2="63667" y2="99286"/>
                        <a14:backgroundMark x1="63667" y1="99286" x2="65333" y2="99286"/>
                        <a14:backgroundMark x1="90500" y1="76429" x2="91333" y2="77143"/>
                        <a14:backgroundMark x1="97167" y1="92857" x2="96895" y2="92997"/>
                        <a14:backgroundMark x1="95667" y1="94762" x2="95311" y2="94253"/>
                        <a14:backgroundMark x1="1000" y1="88095" x2="2333" y2="88810"/>
                        <a14:backgroundMark x1="2333" y1="89048" x2="1667" y2="95238"/>
                        <a14:backgroundMark x1="500" y1="94048" x2="500" y2="96667"/>
                        <a14:backgroundMark x1="89833" y1="95952" x2="92667" y2="95714"/>
                      </a14:backgroundRemoval>
                    </a14:imgEffect>
                  </a14:imgLayer>
                </a14:imgProps>
              </a:ext>
              <a:ext uri="{837473B0-CC2E-450A-ABE3-18F120FF3D39}">
                <a1611:picAttrSrcUrl xmlns:a1611="http://schemas.microsoft.com/office/drawing/2016/11/main" xmlns="" r:id="rId7"/>
              </a:ext>
            </a:extLst>
          </a:blip>
          <a:srcRect b="6574"/>
          <a:stretch/>
        </p:blipFill>
        <p:spPr>
          <a:xfrm>
            <a:off x="804335" y="-14855"/>
            <a:ext cx="10580915" cy="6919712"/>
          </a:xfrm>
          <a:prstGeom prst="rect">
            <a:avLst/>
          </a:prstGeom>
        </p:spPr>
      </p:pic>
      <p:sp>
        <p:nvSpPr>
          <p:cNvPr id="33" name="Rectangle 32">
            <a:extLst>
              <a:ext uri="{FF2B5EF4-FFF2-40B4-BE49-F238E27FC236}">
                <a16:creationId xmlns:a16="http://schemas.microsoft.com/office/drawing/2014/main" xmlns="" id="{2755C8AC-C126-FF47-AE74-2C69B8D56BFA}"/>
              </a:ext>
            </a:extLst>
          </p:cNvPr>
          <p:cNvSpPr/>
          <p:nvPr/>
        </p:nvSpPr>
        <p:spPr>
          <a:xfrm>
            <a:off x="1849936" y="517554"/>
            <a:ext cx="8485565" cy="969633"/>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Rectangle 33">
            <a:extLst>
              <a:ext uri="{FF2B5EF4-FFF2-40B4-BE49-F238E27FC236}">
                <a16:creationId xmlns:a16="http://schemas.microsoft.com/office/drawing/2014/main" xmlns="" id="{460A48EC-B73A-3046-91D9-207917F580F3}"/>
              </a:ext>
            </a:extLst>
          </p:cNvPr>
          <p:cNvSpPr/>
          <p:nvPr/>
        </p:nvSpPr>
        <p:spPr>
          <a:xfrm>
            <a:off x="1916099" y="706528"/>
            <a:ext cx="2836856" cy="646331"/>
          </a:xfrm>
          <a:prstGeom prst="rect">
            <a:avLst/>
          </a:prstGeom>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VAXLAB</a:t>
            </a:r>
          </a:p>
        </p:txBody>
      </p:sp>
      <p:sp>
        <p:nvSpPr>
          <p:cNvPr id="36" name="Rectangle 35">
            <a:extLst>
              <a:ext uri="{FF2B5EF4-FFF2-40B4-BE49-F238E27FC236}">
                <a16:creationId xmlns:a16="http://schemas.microsoft.com/office/drawing/2014/main" xmlns="" id="{3A26B5EC-3ED3-9847-B092-B9F19B739BF1}"/>
              </a:ext>
            </a:extLst>
          </p:cNvPr>
          <p:cNvSpPr/>
          <p:nvPr/>
        </p:nvSpPr>
        <p:spPr>
          <a:xfrm>
            <a:off x="1849935" y="1448935"/>
            <a:ext cx="8485565" cy="3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37" name="Rectangle 36">
            <a:extLst>
              <a:ext uri="{FF2B5EF4-FFF2-40B4-BE49-F238E27FC236}">
                <a16:creationId xmlns:a16="http://schemas.microsoft.com/office/drawing/2014/main" xmlns="" id="{5A8F37EC-5C9B-C540-BDD3-6E0EA1B232CD}"/>
              </a:ext>
            </a:extLst>
          </p:cNvPr>
          <p:cNvSpPr/>
          <p:nvPr/>
        </p:nvSpPr>
        <p:spPr>
          <a:xfrm>
            <a:off x="1853217" y="1836788"/>
            <a:ext cx="8485565" cy="35173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hlinkClick r:id="rId8" action="ppaction://hlinksldjump"/>
            <a:extLst>
              <a:ext uri="{FF2B5EF4-FFF2-40B4-BE49-F238E27FC236}">
                <a16:creationId xmlns:a16="http://schemas.microsoft.com/office/drawing/2014/main" xmlns="" id="{314E5012-D640-C844-A977-4888E4B821C5}"/>
              </a:ext>
            </a:extLst>
          </p:cNvPr>
          <p:cNvSpPr/>
          <p:nvPr/>
        </p:nvSpPr>
        <p:spPr>
          <a:xfrm rot="16200000">
            <a:off x="6052354" y="3109508"/>
            <a:ext cx="2056772" cy="189875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ounded Rectangle 40">
            <a:hlinkClick r:id="rId9" action="ppaction://hlinksldjump"/>
            <a:extLst>
              <a:ext uri="{FF2B5EF4-FFF2-40B4-BE49-F238E27FC236}">
                <a16:creationId xmlns:a16="http://schemas.microsoft.com/office/drawing/2014/main" xmlns="" id="{18930E3F-991B-C048-9CF9-B377D65D8FAC}"/>
              </a:ext>
            </a:extLst>
          </p:cNvPr>
          <p:cNvSpPr/>
          <p:nvPr/>
        </p:nvSpPr>
        <p:spPr>
          <a:xfrm rot="16200000">
            <a:off x="4028643" y="3087442"/>
            <a:ext cx="2056776" cy="1898759"/>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Rounded Rectangle 44">
            <a:hlinkClick r:id="rId10" action="ppaction://hlinksldjump"/>
            <a:extLst>
              <a:ext uri="{FF2B5EF4-FFF2-40B4-BE49-F238E27FC236}">
                <a16:creationId xmlns:a16="http://schemas.microsoft.com/office/drawing/2014/main" xmlns="" id="{58B85854-9459-E541-9D3E-765D22338D75}"/>
              </a:ext>
            </a:extLst>
          </p:cNvPr>
          <p:cNvSpPr/>
          <p:nvPr/>
        </p:nvSpPr>
        <p:spPr>
          <a:xfrm>
            <a:off x="4243982" y="3625622"/>
            <a:ext cx="1658239" cy="91940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Release our vaccine to the public</a:t>
            </a:r>
          </a:p>
        </p:txBody>
      </p:sp>
      <p:sp>
        <p:nvSpPr>
          <p:cNvPr id="46" name="Rounded Rectangle 45">
            <a:hlinkClick r:id="rId8" action="ppaction://hlinksldjump"/>
            <a:extLst>
              <a:ext uri="{FF2B5EF4-FFF2-40B4-BE49-F238E27FC236}">
                <a16:creationId xmlns:a16="http://schemas.microsoft.com/office/drawing/2014/main" xmlns="" id="{7BAA99E2-4CD0-6C40-AE62-41F2F61C85E5}"/>
              </a:ext>
            </a:extLst>
          </p:cNvPr>
          <p:cNvSpPr/>
          <p:nvPr/>
        </p:nvSpPr>
        <p:spPr>
          <a:xfrm>
            <a:off x="6185607" y="3336877"/>
            <a:ext cx="1898758" cy="146423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Request an inspection of our manufacturing site</a:t>
            </a:r>
          </a:p>
        </p:txBody>
      </p:sp>
      <p:sp>
        <p:nvSpPr>
          <p:cNvPr id="48" name="Rectangle 47">
            <a:extLst>
              <a:ext uri="{FF2B5EF4-FFF2-40B4-BE49-F238E27FC236}">
                <a16:creationId xmlns:a16="http://schemas.microsoft.com/office/drawing/2014/main" xmlns="" id="{43A69493-613B-214C-AA3B-D35BA8F3B366}"/>
              </a:ext>
            </a:extLst>
          </p:cNvPr>
          <p:cNvSpPr/>
          <p:nvPr/>
        </p:nvSpPr>
        <p:spPr>
          <a:xfrm>
            <a:off x="1920949" y="1487186"/>
            <a:ext cx="8485565" cy="338554"/>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Home	About	Analyze	Results	</a:t>
            </a:r>
            <a:r>
              <a:rPr lang="en-US" sz="1600" u="sng" dirty="0">
                <a:latin typeface="Open Sans" panose="020B0606030504020204" pitchFamily="34" charset="0"/>
                <a:ea typeface="Open Sans" panose="020B0606030504020204" pitchFamily="34" charset="0"/>
                <a:cs typeface="Open Sans" panose="020B0606030504020204" pitchFamily="34" charset="0"/>
              </a:rPr>
              <a:t>Next Steps </a:t>
            </a:r>
            <a:r>
              <a:rPr lang="en-US" sz="1600" dirty="0">
                <a:latin typeface="Open Sans" panose="020B0606030504020204" pitchFamily="34" charset="0"/>
                <a:ea typeface="Open Sans" panose="020B0606030504020204" pitchFamily="34" charset="0"/>
                <a:cs typeface="Open Sans" panose="020B0606030504020204" pitchFamily="34" charset="0"/>
              </a:rPr>
              <a:t>		      Sign In/Register</a:t>
            </a:r>
            <a:endParaRPr lang="en-US" sz="16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Left Arrow 49">
            <a:hlinkClick r:id="" action="ppaction://hlinkshowjump?jump=lastslideviewed" highlightClick="1"/>
            <a:extLst>
              <a:ext uri="{FF2B5EF4-FFF2-40B4-BE49-F238E27FC236}">
                <a16:creationId xmlns:a16="http://schemas.microsoft.com/office/drawing/2014/main" xmlns="" id="{3B76B994-7BFB-2F42-BCBF-8662A05F5E2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Home 50">
            <a:hlinkClick r:id="" action="ppaction://hlinkshowjump?jump=firstslide" highlightClick="1"/>
            <a:extLst>
              <a:ext uri="{FF2B5EF4-FFF2-40B4-BE49-F238E27FC236}">
                <a16:creationId xmlns:a16="http://schemas.microsoft.com/office/drawing/2014/main" xmlns="" id="{6844D469-CEC2-3B42-A01B-784CD75D763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1D43D289-C423-B54A-BFC7-B0AAD3A50827}"/>
              </a:ext>
            </a:extLst>
          </p:cNvPr>
          <p:cNvSpPr/>
          <p:nvPr/>
        </p:nvSpPr>
        <p:spPr>
          <a:xfrm>
            <a:off x="1929045" y="1966737"/>
            <a:ext cx="7427226" cy="938719"/>
          </a:xfrm>
          <a:prstGeom prst="rect">
            <a:avLst/>
          </a:prstGeom>
        </p:spPr>
        <p:txBody>
          <a:bodyPr wrap="square">
            <a:spAutoFit/>
          </a:bodyPr>
          <a:lstStyle/>
          <a:p>
            <a:r>
              <a:rPr lang="en-US" sz="2800" i="1" dirty="0">
                <a:solidFill>
                  <a:schemeClr val="tx2"/>
                </a:solidFill>
                <a:latin typeface="Open Sans" panose="020B0606030504020204" pitchFamily="34" charset="0"/>
                <a:ea typeface="Open Sans" panose="020B0606030504020204" pitchFamily="34" charset="0"/>
                <a:cs typeface="Open Sans" panose="020B0606030504020204" pitchFamily="34" charset="0"/>
              </a:rPr>
              <a:t>Next Steps</a:t>
            </a:r>
          </a:p>
          <a:p>
            <a:endParaRPr lang="en-US" sz="900"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Click on what we should do next!</a:t>
            </a:r>
          </a:p>
        </p:txBody>
      </p:sp>
    </p:spTree>
    <p:extLst>
      <p:ext uri="{BB962C8B-B14F-4D97-AF65-F5344CB8AC3E}">
        <p14:creationId xmlns:p14="http://schemas.microsoft.com/office/powerpoint/2010/main" val="18490483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D3985543-A202-8D49-AA9B-D5F70465D145}"/>
              </a:ext>
            </a:extLst>
          </p:cNvPr>
          <p:cNvSpPr/>
          <p:nvPr/>
        </p:nvSpPr>
        <p:spPr>
          <a:xfrm>
            <a:off x="0" y="5186275"/>
            <a:ext cx="12192000" cy="1718582"/>
          </a:xfrm>
          <a:prstGeom prst="rect">
            <a:avLst/>
          </a:prstGeom>
          <a:blipFill>
            <a:blip r:embed="rId4"/>
            <a:tile tx="0" ty="0" sx="100000" sy="100000" flip="none" algn="tl"/>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A picture containing text, computer, electronics, computer&#10;&#10;Description automatically generated">
            <a:extLst>
              <a:ext uri="{FF2B5EF4-FFF2-40B4-BE49-F238E27FC236}">
                <a16:creationId xmlns:a16="http://schemas.microsoft.com/office/drawing/2014/main" xmlns="" id="{4E847494-10AF-EA49-8313-1B8E5B0E4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05" b="95000" l="2667" r="96500">
                        <a14:foregroundMark x1="12667" y1="9524" x2="43333" y2="11190"/>
                        <a14:foregroundMark x1="16667" y1="6905" x2="30333" y2="8095"/>
                        <a14:foregroundMark x1="12667" y1="79762" x2="17167" y2="86190"/>
                        <a14:foregroundMark x1="17167" y1="86190" x2="26167" y2="87619"/>
                        <a14:foregroundMark x1="26167" y1="87619" x2="38333" y2="81905"/>
                        <a14:foregroundMark x1="38333" y1="81905" x2="40167" y2="80238"/>
                        <a14:foregroundMark x1="17500" y1="71190" x2="46667" y2="68095"/>
                        <a14:foregroundMark x1="46667" y1="68095" x2="70000" y2="68095"/>
                        <a14:foregroundMark x1="70000" y1="68095" x2="76333" y2="71190"/>
                        <a14:foregroundMark x1="76333" y1="71190" x2="84833" y2="70714"/>
                        <a14:foregroundMark x1="84833" y1="70714" x2="88340" y2="80567"/>
                        <a14:foregroundMark x1="89833" y1="84762" x2="67305" y2="92424"/>
                        <a14:foregroundMark x1="48639" y1="93022" x2="31000" y2="83095"/>
                        <a14:foregroundMark x1="31000" y1="83095" x2="28500" y2="74524"/>
                        <a14:foregroundMark x1="28500" y1="74524" x2="28833" y2="66905"/>
                        <a14:foregroundMark x1="28833" y1="66905" x2="29167" y2="66667"/>
                        <a14:foregroundMark x1="12667" y1="70714" x2="10865" y2="72730"/>
                        <a14:foregroundMark x1="23402" y1="92596" x2="59500" y2="85952"/>
                        <a14:foregroundMark x1="16995" y1="93775" x2="17396" y2="93701"/>
                        <a14:foregroundMark x1="59500" y1="85952" x2="79112" y2="93674"/>
                        <a14:foregroundMark x1="83043" y1="94090" x2="89333" y2="93571"/>
                        <a14:foregroundMark x1="91077" y1="92147" x2="91277" y2="91984"/>
                        <a14:foregroundMark x1="87833" y1="75952" x2="89260" y2="78254"/>
                        <a14:foregroundMark x1="89857" y1="77376" x2="88833" y2="76190"/>
                        <a14:foregroundMark x1="90849" y1="78525" x2="90595" y2="78230"/>
                        <a14:foregroundMark x1="14292" y1="93955" x2="9667" y2="90238"/>
                        <a14:foregroundMark x1="9667" y1="90238" x2="6548" y2="86126"/>
                        <a14:foregroundMark x1="55915" y1="92346" x2="57167" y2="88571"/>
                        <a14:foregroundMark x1="87500" y1="82619" x2="87500" y2="82619"/>
                        <a14:foregroundMark x1="4748" y1="93262" x2="9000" y2="92857"/>
                        <a14:foregroundMark x1="9000" y1="92857" x2="13333" y2="93333"/>
                        <a14:foregroundMark x1="17000" y1="93571" x2="22167" y2="93810"/>
                        <a14:foregroundMark x1="22167" y1="93810" x2="27667" y2="93571"/>
                        <a14:foregroundMark x1="27667" y1="93571" x2="32667" y2="93571"/>
                        <a14:foregroundMark x1="32667" y1="93571" x2="38500" y2="93333"/>
                        <a14:foregroundMark x1="38500" y1="93333" x2="49667" y2="94048"/>
                        <a14:foregroundMark x1="49667" y1="94048" x2="55167" y2="93095"/>
                        <a14:foregroundMark x1="55167" y1="93095" x2="57333" y2="93095"/>
                        <a14:foregroundMark x1="89167" y1="93810" x2="90935" y2="93389"/>
                        <a14:foregroundMark x1="96167" y1="90601" x2="91500" y2="80714"/>
                        <a14:foregroundMark x1="96333" y1="90952" x2="96236" y2="90746"/>
                        <a14:foregroundMark x1="90667" y1="79762" x2="91833" y2="84762"/>
                        <a14:foregroundMark x1="90167" y1="78333" x2="91000" y2="82857"/>
                        <a14:foregroundMark x1="77167" y1="93571" x2="53500" y2="94048"/>
                        <a14:foregroundMark x1="95333" y1="93571" x2="96500" y2="93333"/>
                        <a14:foregroundMark x1="2667" y1="93095" x2="4833" y2="93571"/>
                        <a14:foregroundMark x1="93348" y1="94128" x2="95667" y2="93333"/>
                        <a14:backgroundMark x1="5500" y1="79048" x2="5500" y2="79048"/>
                        <a14:backgroundMark x1="5833" y1="77619" x2="5167" y2="85000"/>
                        <a14:backgroundMark x1="5167" y1="85000" x2="5000" y2="85000"/>
                        <a14:backgroundMark x1="5000" y1="72619" x2="5333" y2="78095"/>
                        <a14:backgroundMark x1="6833" y1="70476" x2="8500" y2="75000"/>
                        <a14:backgroundMark x1="8167" y1="76190" x2="8167" y2="74286"/>
                        <a14:backgroundMark x1="7167" y1="75238" x2="8333" y2="76429"/>
                        <a14:backgroundMark x1="5500" y1="82381" x2="2667" y2="85000"/>
                        <a14:backgroundMark x1="2833" y1="84524" x2="3167" y2="85714"/>
                        <a14:backgroundMark x1="2167" y1="83571" x2="2333" y2="87857"/>
                        <a14:backgroundMark x1="2500" y1="87619" x2="1667" y2="89286"/>
                        <a14:backgroundMark x1="2667" y1="97143" x2="13667" y2="97381"/>
                        <a14:backgroundMark x1="13667" y1="97381" x2="17483" y2="97060"/>
                        <a14:backgroundMark x1="1333" y1="95476" x2="1333" y2="95476"/>
                        <a14:backgroundMark x1="2023" y1="96623" x2="2333" y2="97619"/>
                        <a14:backgroundMark x1="22167" y1="97857" x2="27167" y2="98333"/>
                        <a14:backgroundMark x1="27167" y1="98333" x2="41440" y2="97008"/>
                        <a14:backgroundMark x1="77231" y1="97009" x2="83000" y2="97619"/>
                        <a14:backgroundMark x1="83000" y1="97619" x2="84000" y2="97857"/>
                        <a14:backgroundMark x1="90363" y1="97696" x2="80667" y2="97857"/>
                        <a14:backgroundMark x1="95000" y1="97619" x2="91981" y2="97669"/>
                        <a14:backgroundMark x1="96948" y1="93189" x2="97333" y2="94048"/>
                        <a14:backgroundMark x1="22496" y1="97165" x2="22167" y2="99048"/>
                        <a14:backgroundMark x1="53333" y1="99762" x2="58500" y2="99762"/>
                        <a14:backgroundMark x1="58500" y1="99762" x2="63667" y2="99286"/>
                        <a14:backgroundMark x1="63667" y1="99286" x2="65333" y2="99286"/>
                        <a14:backgroundMark x1="90500" y1="76429" x2="91333" y2="77143"/>
                        <a14:backgroundMark x1="97167" y1="92857" x2="96895" y2="92997"/>
                        <a14:backgroundMark x1="95667" y1="94762" x2="95311" y2="94253"/>
                        <a14:backgroundMark x1="1000" y1="88095" x2="2333" y2="88810"/>
                        <a14:backgroundMark x1="2333" y1="89048" x2="1667" y2="95238"/>
                        <a14:backgroundMark x1="500" y1="94048" x2="500" y2="96667"/>
                        <a14:backgroundMark x1="89833" y1="95952" x2="92667" y2="95714"/>
                      </a14:backgroundRemoval>
                    </a14:imgEffect>
                  </a14:imgLayer>
                </a14:imgProps>
              </a:ext>
              <a:ext uri="{837473B0-CC2E-450A-ABE3-18F120FF3D39}">
                <a1611:picAttrSrcUrl xmlns:a1611="http://schemas.microsoft.com/office/drawing/2016/11/main" xmlns="" r:id="rId7"/>
              </a:ext>
            </a:extLst>
          </a:blip>
          <a:srcRect b="6574"/>
          <a:stretch/>
        </p:blipFill>
        <p:spPr>
          <a:xfrm>
            <a:off x="804335" y="-14855"/>
            <a:ext cx="10580915" cy="6919712"/>
          </a:xfrm>
          <a:prstGeom prst="rect">
            <a:avLst/>
          </a:prstGeom>
        </p:spPr>
      </p:pic>
      <p:sp>
        <p:nvSpPr>
          <p:cNvPr id="33" name="Rectangle 32">
            <a:extLst>
              <a:ext uri="{FF2B5EF4-FFF2-40B4-BE49-F238E27FC236}">
                <a16:creationId xmlns:a16="http://schemas.microsoft.com/office/drawing/2014/main" xmlns="" id="{2755C8AC-C126-FF47-AE74-2C69B8D56BFA}"/>
              </a:ext>
            </a:extLst>
          </p:cNvPr>
          <p:cNvSpPr/>
          <p:nvPr/>
        </p:nvSpPr>
        <p:spPr>
          <a:xfrm>
            <a:off x="1849936" y="517554"/>
            <a:ext cx="8485565" cy="969633"/>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Rectangle 33">
            <a:extLst>
              <a:ext uri="{FF2B5EF4-FFF2-40B4-BE49-F238E27FC236}">
                <a16:creationId xmlns:a16="http://schemas.microsoft.com/office/drawing/2014/main" xmlns="" id="{460A48EC-B73A-3046-91D9-207917F580F3}"/>
              </a:ext>
            </a:extLst>
          </p:cNvPr>
          <p:cNvSpPr/>
          <p:nvPr/>
        </p:nvSpPr>
        <p:spPr>
          <a:xfrm>
            <a:off x="1916099" y="706528"/>
            <a:ext cx="2836856" cy="646331"/>
          </a:xfrm>
          <a:prstGeom prst="rect">
            <a:avLst/>
          </a:prstGeom>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VAXLAB</a:t>
            </a:r>
          </a:p>
        </p:txBody>
      </p:sp>
      <p:sp>
        <p:nvSpPr>
          <p:cNvPr id="36" name="Rectangle 35">
            <a:extLst>
              <a:ext uri="{FF2B5EF4-FFF2-40B4-BE49-F238E27FC236}">
                <a16:creationId xmlns:a16="http://schemas.microsoft.com/office/drawing/2014/main" xmlns="" id="{3A26B5EC-3ED3-9847-B092-B9F19B739BF1}"/>
              </a:ext>
            </a:extLst>
          </p:cNvPr>
          <p:cNvSpPr/>
          <p:nvPr/>
        </p:nvSpPr>
        <p:spPr>
          <a:xfrm>
            <a:off x="1849935" y="1448935"/>
            <a:ext cx="8485565" cy="3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37" name="Rectangle 36">
            <a:extLst>
              <a:ext uri="{FF2B5EF4-FFF2-40B4-BE49-F238E27FC236}">
                <a16:creationId xmlns:a16="http://schemas.microsoft.com/office/drawing/2014/main" xmlns="" id="{5A8F37EC-5C9B-C540-BDD3-6E0EA1B232CD}"/>
              </a:ext>
            </a:extLst>
          </p:cNvPr>
          <p:cNvSpPr/>
          <p:nvPr/>
        </p:nvSpPr>
        <p:spPr>
          <a:xfrm>
            <a:off x="1853217" y="1836788"/>
            <a:ext cx="8485565" cy="35173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hlinkClick r:id="rId8" action="ppaction://hlinksldjump"/>
            <a:extLst>
              <a:ext uri="{FF2B5EF4-FFF2-40B4-BE49-F238E27FC236}">
                <a16:creationId xmlns:a16="http://schemas.microsoft.com/office/drawing/2014/main" xmlns="" id="{314E5012-D640-C844-A977-4888E4B821C5}"/>
              </a:ext>
            </a:extLst>
          </p:cNvPr>
          <p:cNvSpPr/>
          <p:nvPr/>
        </p:nvSpPr>
        <p:spPr>
          <a:xfrm rot="16200000">
            <a:off x="6052354" y="3109508"/>
            <a:ext cx="2056772" cy="189875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ounded Rectangle 40">
            <a:hlinkClick r:id="rId9" action="ppaction://hlinksldjump"/>
            <a:extLst>
              <a:ext uri="{FF2B5EF4-FFF2-40B4-BE49-F238E27FC236}">
                <a16:creationId xmlns:a16="http://schemas.microsoft.com/office/drawing/2014/main" xmlns="" id="{18930E3F-991B-C048-9CF9-B377D65D8FAC}"/>
              </a:ext>
            </a:extLst>
          </p:cNvPr>
          <p:cNvSpPr/>
          <p:nvPr/>
        </p:nvSpPr>
        <p:spPr>
          <a:xfrm rot="16200000">
            <a:off x="4028643" y="3087442"/>
            <a:ext cx="2056776" cy="1898759"/>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Rounded Rectangle 44">
            <a:extLst>
              <a:ext uri="{FF2B5EF4-FFF2-40B4-BE49-F238E27FC236}">
                <a16:creationId xmlns:a16="http://schemas.microsoft.com/office/drawing/2014/main" xmlns="" id="{58B85854-9459-E541-9D3E-765D22338D75}"/>
              </a:ext>
            </a:extLst>
          </p:cNvPr>
          <p:cNvSpPr/>
          <p:nvPr/>
        </p:nvSpPr>
        <p:spPr>
          <a:xfrm>
            <a:off x="4243982" y="3625622"/>
            <a:ext cx="1658239" cy="91940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Release our vaccine to the public</a:t>
            </a:r>
          </a:p>
        </p:txBody>
      </p:sp>
      <p:sp>
        <p:nvSpPr>
          <p:cNvPr id="46" name="Rounded Rectangle 45">
            <a:extLst>
              <a:ext uri="{FF2B5EF4-FFF2-40B4-BE49-F238E27FC236}">
                <a16:creationId xmlns:a16="http://schemas.microsoft.com/office/drawing/2014/main" xmlns="" id="{7BAA99E2-4CD0-6C40-AE62-41F2F61C85E5}"/>
              </a:ext>
            </a:extLst>
          </p:cNvPr>
          <p:cNvSpPr/>
          <p:nvPr/>
        </p:nvSpPr>
        <p:spPr>
          <a:xfrm>
            <a:off x="6185607" y="3336877"/>
            <a:ext cx="1898758" cy="146423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Request an inspection of our manufacturing site</a:t>
            </a:r>
          </a:p>
        </p:txBody>
      </p:sp>
      <p:sp>
        <p:nvSpPr>
          <p:cNvPr id="48" name="Rectangle 47">
            <a:extLst>
              <a:ext uri="{FF2B5EF4-FFF2-40B4-BE49-F238E27FC236}">
                <a16:creationId xmlns:a16="http://schemas.microsoft.com/office/drawing/2014/main" xmlns="" id="{43A69493-613B-214C-AA3B-D35BA8F3B366}"/>
              </a:ext>
            </a:extLst>
          </p:cNvPr>
          <p:cNvSpPr/>
          <p:nvPr/>
        </p:nvSpPr>
        <p:spPr>
          <a:xfrm>
            <a:off x="1920949" y="1487186"/>
            <a:ext cx="8485565" cy="338554"/>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Home	About	Analyze	Results	</a:t>
            </a:r>
            <a:r>
              <a:rPr lang="en-US" sz="1600" u="sng" dirty="0">
                <a:latin typeface="Open Sans" panose="020B0606030504020204" pitchFamily="34" charset="0"/>
                <a:ea typeface="Open Sans" panose="020B0606030504020204" pitchFamily="34" charset="0"/>
                <a:cs typeface="Open Sans" panose="020B0606030504020204" pitchFamily="34" charset="0"/>
              </a:rPr>
              <a:t>Next Steps </a:t>
            </a:r>
            <a:r>
              <a:rPr lang="en-US" sz="1600" dirty="0">
                <a:latin typeface="Open Sans" panose="020B0606030504020204" pitchFamily="34" charset="0"/>
                <a:ea typeface="Open Sans" panose="020B0606030504020204" pitchFamily="34" charset="0"/>
                <a:cs typeface="Open Sans" panose="020B0606030504020204" pitchFamily="34" charset="0"/>
              </a:rPr>
              <a:t>		      Sign In/Register</a:t>
            </a:r>
            <a:endParaRPr lang="en-US" sz="16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Left Arrow 49">
            <a:hlinkClick r:id="" action="ppaction://hlinkshowjump?jump=previousslide" highlightClick="1"/>
            <a:extLst>
              <a:ext uri="{FF2B5EF4-FFF2-40B4-BE49-F238E27FC236}">
                <a16:creationId xmlns:a16="http://schemas.microsoft.com/office/drawing/2014/main" xmlns="" id="{3B76B994-7BFB-2F42-BCBF-8662A05F5E2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Home 50">
            <a:hlinkClick r:id="" action="ppaction://hlinkshowjump?jump=firstslide" highlightClick="1"/>
            <a:extLst>
              <a:ext uri="{FF2B5EF4-FFF2-40B4-BE49-F238E27FC236}">
                <a16:creationId xmlns:a16="http://schemas.microsoft.com/office/drawing/2014/main" xmlns="" id="{6844D469-CEC2-3B42-A01B-784CD75D763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1D43D289-C423-B54A-BFC7-B0AAD3A50827}"/>
              </a:ext>
            </a:extLst>
          </p:cNvPr>
          <p:cNvSpPr/>
          <p:nvPr/>
        </p:nvSpPr>
        <p:spPr>
          <a:xfrm>
            <a:off x="1929045" y="1966737"/>
            <a:ext cx="7427226" cy="938719"/>
          </a:xfrm>
          <a:prstGeom prst="rect">
            <a:avLst/>
          </a:prstGeom>
        </p:spPr>
        <p:txBody>
          <a:bodyPr wrap="square">
            <a:spAutoFit/>
          </a:bodyPr>
          <a:lstStyle/>
          <a:p>
            <a:r>
              <a:rPr lang="en-US" sz="2800" i="1" dirty="0">
                <a:solidFill>
                  <a:schemeClr val="tx2"/>
                </a:solidFill>
                <a:latin typeface="Open Sans" panose="020B0606030504020204" pitchFamily="34" charset="0"/>
                <a:ea typeface="Open Sans" panose="020B0606030504020204" pitchFamily="34" charset="0"/>
                <a:cs typeface="Open Sans" panose="020B0606030504020204" pitchFamily="34" charset="0"/>
              </a:rPr>
              <a:t>Next Steps</a:t>
            </a:r>
          </a:p>
          <a:p>
            <a:endParaRPr lang="en-US" sz="900"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Click on what we should do next!</a:t>
            </a:r>
          </a:p>
        </p:txBody>
      </p:sp>
      <p:sp>
        <p:nvSpPr>
          <p:cNvPr id="16" name="Rectangle 15">
            <a:extLst>
              <a:ext uri="{FF2B5EF4-FFF2-40B4-BE49-F238E27FC236}">
                <a16:creationId xmlns:a16="http://schemas.microsoft.com/office/drawing/2014/main" xmlns="" id="{D0088C2E-71CE-B144-88FE-B0A9A13B07DF}"/>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xmlns="" id="{AA855DD5-2740-DB4F-B6BE-4CAE555570A9}"/>
              </a:ext>
            </a:extLst>
          </p:cNvPr>
          <p:cNvGrpSpPr/>
          <p:nvPr/>
        </p:nvGrpSpPr>
        <p:grpSpPr>
          <a:xfrm>
            <a:off x="1455657" y="2060959"/>
            <a:ext cx="8994544" cy="2894341"/>
            <a:chOff x="2742137" y="2097082"/>
            <a:chExt cx="3556000" cy="2143092"/>
          </a:xfrm>
        </p:grpSpPr>
        <p:sp>
          <p:nvSpPr>
            <p:cNvPr id="19" name="Rounded Rectangle 18">
              <a:extLst>
                <a:ext uri="{FF2B5EF4-FFF2-40B4-BE49-F238E27FC236}">
                  <a16:creationId xmlns:a16="http://schemas.microsoft.com/office/drawing/2014/main" xmlns="" id="{21493B3E-D0BC-654B-BFF6-3112EBD3872A}"/>
                </a:ext>
              </a:extLst>
            </p:cNvPr>
            <p:cNvSpPr/>
            <p:nvPr/>
          </p:nvSpPr>
          <p:spPr>
            <a:xfrm>
              <a:off x="2742137" y="2097082"/>
              <a:ext cx="3556000"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2800" dirty="0">
                  <a:solidFill>
                    <a:schemeClr val="tx1">
                      <a:lumMod val="75000"/>
                      <a:lumOff val="25000"/>
                    </a:schemeClr>
                  </a:solidFill>
                  <a:latin typeface="Arial" panose="020B0604020202020204" pitchFamily="34" charset="0"/>
                </a:rPr>
                <a:t>We tried to release our vaccine to the public too early! We skipped a couple of steps before we could be officially approved for use by the public.</a:t>
              </a:r>
            </a:p>
          </p:txBody>
        </p:sp>
        <p:sp>
          <p:nvSpPr>
            <p:cNvPr id="20" name="Multiply 19">
              <a:hlinkClick r:id="rId9" action="ppaction://hlinksldjump"/>
              <a:extLst>
                <a:ext uri="{FF2B5EF4-FFF2-40B4-BE49-F238E27FC236}">
                  <a16:creationId xmlns:a16="http://schemas.microsoft.com/office/drawing/2014/main" xmlns="" id="{159B8B71-897E-B34A-B05F-7579B9AB12F5}"/>
                </a:ext>
              </a:extLst>
            </p:cNvPr>
            <p:cNvSpPr/>
            <p:nvPr/>
          </p:nvSpPr>
          <p:spPr>
            <a:xfrm>
              <a:off x="5911411" y="2193520"/>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908848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D3985543-A202-8D49-AA9B-D5F70465D145}"/>
              </a:ext>
            </a:extLst>
          </p:cNvPr>
          <p:cNvSpPr/>
          <p:nvPr/>
        </p:nvSpPr>
        <p:spPr>
          <a:xfrm>
            <a:off x="0" y="5186275"/>
            <a:ext cx="12192000" cy="1718582"/>
          </a:xfrm>
          <a:prstGeom prst="rect">
            <a:avLst/>
          </a:prstGeom>
          <a:blipFill>
            <a:blip r:embed="rId4"/>
            <a:tile tx="0" ty="0" sx="100000" sy="100000" flip="none" algn="tl"/>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A picture containing text, computer, electronics, computer&#10;&#10;Description automatically generated">
            <a:extLst>
              <a:ext uri="{FF2B5EF4-FFF2-40B4-BE49-F238E27FC236}">
                <a16:creationId xmlns:a16="http://schemas.microsoft.com/office/drawing/2014/main" xmlns="" id="{4E847494-10AF-EA49-8313-1B8E5B0E40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05" b="95000" l="2667" r="96500">
                        <a14:foregroundMark x1="12667" y1="9524" x2="43333" y2="11190"/>
                        <a14:foregroundMark x1="16667" y1="6905" x2="30333" y2="8095"/>
                        <a14:foregroundMark x1="12667" y1="79762" x2="17167" y2="86190"/>
                        <a14:foregroundMark x1="17167" y1="86190" x2="26167" y2="87619"/>
                        <a14:foregroundMark x1="26167" y1="87619" x2="38333" y2="81905"/>
                        <a14:foregroundMark x1="38333" y1="81905" x2="40167" y2="80238"/>
                        <a14:foregroundMark x1="17500" y1="71190" x2="46667" y2="68095"/>
                        <a14:foregroundMark x1="46667" y1="68095" x2="70000" y2="68095"/>
                        <a14:foregroundMark x1="70000" y1="68095" x2="76333" y2="71190"/>
                        <a14:foregroundMark x1="76333" y1="71190" x2="84833" y2="70714"/>
                        <a14:foregroundMark x1="84833" y1="70714" x2="88340" y2="80567"/>
                        <a14:foregroundMark x1="89833" y1="84762" x2="67305" y2="92424"/>
                        <a14:foregroundMark x1="48639" y1="93022" x2="31000" y2="83095"/>
                        <a14:foregroundMark x1="31000" y1="83095" x2="28500" y2="74524"/>
                        <a14:foregroundMark x1="28500" y1="74524" x2="28833" y2="66905"/>
                        <a14:foregroundMark x1="28833" y1="66905" x2="29167" y2="66667"/>
                        <a14:foregroundMark x1="12667" y1="70714" x2="10865" y2="72730"/>
                        <a14:foregroundMark x1="23402" y1="92596" x2="59500" y2="85952"/>
                        <a14:foregroundMark x1="16995" y1="93775" x2="17396" y2="93701"/>
                        <a14:foregroundMark x1="59500" y1="85952" x2="79112" y2="93674"/>
                        <a14:foregroundMark x1="83043" y1="94090" x2="89333" y2="93571"/>
                        <a14:foregroundMark x1="91077" y1="92147" x2="91277" y2="91984"/>
                        <a14:foregroundMark x1="87833" y1="75952" x2="89260" y2="78254"/>
                        <a14:foregroundMark x1="89857" y1="77376" x2="88833" y2="76190"/>
                        <a14:foregroundMark x1="90849" y1="78525" x2="90595" y2="78230"/>
                        <a14:foregroundMark x1="14292" y1="93955" x2="9667" y2="90238"/>
                        <a14:foregroundMark x1="9667" y1="90238" x2="6548" y2="86126"/>
                        <a14:foregroundMark x1="55915" y1="92346" x2="57167" y2="88571"/>
                        <a14:foregroundMark x1="87500" y1="82619" x2="87500" y2="82619"/>
                        <a14:foregroundMark x1="4748" y1="93262" x2="9000" y2="92857"/>
                        <a14:foregroundMark x1="9000" y1="92857" x2="13333" y2="93333"/>
                        <a14:foregroundMark x1="17000" y1="93571" x2="22167" y2="93810"/>
                        <a14:foregroundMark x1="22167" y1="93810" x2="27667" y2="93571"/>
                        <a14:foregroundMark x1="27667" y1="93571" x2="32667" y2="93571"/>
                        <a14:foregroundMark x1="32667" y1="93571" x2="38500" y2="93333"/>
                        <a14:foregroundMark x1="38500" y1="93333" x2="49667" y2="94048"/>
                        <a14:foregroundMark x1="49667" y1="94048" x2="55167" y2="93095"/>
                        <a14:foregroundMark x1="55167" y1="93095" x2="57333" y2="93095"/>
                        <a14:foregroundMark x1="89167" y1="93810" x2="90935" y2="93389"/>
                        <a14:foregroundMark x1="96167" y1="90601" x2="91500" y2="80714"/>
                        <a14:foregroundMark x1="96333" y1="90952" x2="96236" y2="90746"/>
                        <a14:foregroundMark x1="90667" y1="79762" x2="91833" y2="84762"/>
                        <a14:foregroundMark x1="90167" y1="78333" x2="91000" y2="82857"/>
                        <a14:foregroundMark x1="77167" y1="93571" x2="53500" y2="94048"/>
                        <a14:foregroundMark x1="95333" y1="93571" x2="96500" y2="93333"/>
                        <a14:foregroundMark x1="2667" y1="93095" x2="4833" y2="93571"/>
                        <a14:foregroundMark x1="93348" y1="94128" x2="95667" y2="93333"/>
                        <a14:backgroundMark x1="5500" y1="79048" x2="5500" y2="79048"/>
                        <a14:backgroundMark x1="5833" y1="77619" x2="5167" y2="85000"/>
                        <a14:backgroundMark x1="5167" y1="85000" x2="5000" y2="85000"/>
                        <a14:backgroundMark x1="5000" y1="72619" x2="5333" y2="78095"/>
                        <a14:backgroundMark x1="6833" y1="70476" x2="8500" y2="75000"/>
                        <a14:backgroundMark x1="8167" y1="76190" x2="8167" y2="74286"/>
                        <a14:backgroundMark x1="7167" y1="75238" x2="8333" y2="76429"/>
                        <a14:backgroundMark x1="5500" y1="82381" x2="2667" y2="85000"/>
                        <a14:backgroundMark x1="2833" y1="84524" x2="3167" y2="85714"/>
                        <a14:backgroundMark x1="2167" y1="83571" x2="2333" y2="87857"/>
                        <a14:backgroundMark x1="2500" y1="87619" x2="1667" y2="89286"/>
                        <a14:backgroundMark x1="2667" y1="97143" x2="13667" y2="97381"/>
                        <a14:backgroundMark x1="13667" y1="97381" x2="17483" y2="97060"/>
                        <a14:backgroundMark x1="1333" y1="95476" x2="1333" y2="95476"/>
                        <a14:backgroundMark x1="2023" y1="96623" x2="2333" y2="97619"/>
                        <a14:backgroundMark x1="22167" y1="97857" x2="27167" y2="98333"/>
                        <a14:backgroundMark x1="27167" y1="98333" x2="41440" y2="97008"/>
                        <a14:backgroundMark x1="77231" y1="97009" x2="83000" y2="97619"/>
                        <a14:backgroundMark x1="83000" y1="97619" x2="84000" y2="97857"/>
                        <a14:backgroundMark x1="90363" y1="97696" x2="80667" y2="97857"/>
                        <a14:backgroundMark x1="95000" y1="97619" x2="91981" y2="97669"/>
                        <a14:backgroundMark x1="96948" y1="93189" x2="97333" y2="94048"/>
                        <a14:backgroundMark x1="22496" y1="97165" x2="22167" y2="99048"/>
                        <a14:backgroundMark x1="53333" y1="99762" x2="58500" y2="99762"/>
                        <a14:backgroundMark x1="58500" y1="99762" x2="63667" y2="99286"/>
                        <a14:backgroundMark x1="63667" y1="99286" x2="65333" y2="99286"/>
                        <a14:backgroundMark x1="90500" y1="76429" x2="91333" y2="77143"/>
                        <a14:backgroundMark x1="97167" y1="92857" x2="96895" y2="92997"/>
                        <a14:backgroundMark x1="95667" y1="94762" x2="95311" y2="94253"/>
                        <a14:backgroundMark x1="1000" y1="88095" x2="2333" y2="88810"/>
                        <a14:backgroundMark x1="2333" y1="89048" x2="1667" y2="95238"/>
                        <a14:backgroundMark x1="500" y1="94048" x2="500" y2="96667"/>
                        <a14:backgroundMark x1="89833" y1="95952" x2="92667" y2="95714"/>
                      </a14:backgroundRemoval>
                    </a14:imgEffect>
                  </a14:imgLayer>
                </a14:imgProps>
              </a:ext>
              <a:ext uri="{837473B0-CC2E-450A-ABE3-18F120FF3D39}">
                <a1611:picAttrSrcUrl xmlns:a1611="http://schemas.microsoft.com/office/drawing/2016/11/main" xmlns="" r:id="rId7"/>
              </a:ext>
            </a:extLst>
          </a:blip>
          <a:srcRect b="6574"/>
          <a:stretch/>
        </p:blipFill>
        <p:spPr>
          <a:xfrm>
            <a:off x="804335" y="-14855"/>
            <a:ext cx="10580915" cy="6919712"/>
          </a:xfrm>
          <a:prstGeom prst="rect">
            <a:avLst/>
          </a:prstGeom>
        </p:spPr>
      </p:pic>
      <p:sp>
        <p:nvSpPr>
          <p:cNvPr id="33" name="Rectangle 32">
            <a:extLst>
              <a:ext uri="{FF2B5EF4-FFF2-40B4-BE49-F238E27FC236}">
                <a16:creationId xmlns:a16="http://schemas.microsoft.com/office/drawing/2014/main" xmlns="" id="{2755C8AC-C126-FF47-AE74-2C69B8D56BFA}"/>
              </a:ext>
            </a:extLst>
          </p:cNvPr>
          <p:cNvSpPr/>
          <p:nvPr/>
        </p:nvSpPr>
        <p:spPr>
          <a:xfrm>
            <a:off x="1849936" y="517554"/>
            <a:ext cx="8485565" cy="969633"/>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Rectangle 33">
            <a:extLst>
              <a:ext uri="{FF2B5EF4-FFF2-40B4-BE49-F238E27FC236}">
                <a16:creationId xmlns:a16="http://schemas.microsoft.com/office/drawing/2014/main" xmlns="" id="{460A48EC-B73A-3046-91D9-207917F580F3}"/>
              </a:ext>
            </a:extLst>
          </p:cNvPr>
          <p:cNvSpPr/>
          <p:nvPr/>
        </p:nvSpPr>
        <p:spPr>
          <a:xfrm>
            <a:off x="1916099" y="706528"/>
            <a:ext cx="2836856" cy="646331"/>
          </a:xfrm>
          <a:prstGeom prst="rect">
            <a:avLst/>
          </a:prstGeom>
        </p:spPr>
        <p:txBody>
          <a:bodyPr wrap="square">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VAXLAB</a:t>
            </a:r>
          </a:p>
        </p:txBody>
      </p:sp>
      <p:sp>
        <p:nvSpPr>
          <p:cNvPr id="36" name="Rectangle 35">
            <a:extLst>
              <a:ext uri="{FF2B5EF4-FFF2-40B4-BE49-F238E27FC236}">
                <a16:creationId xmlns:a16="http://schemas.microsoft.com/office/drawing/2014/main" xmlns="" id="{3A26B5EC-3ED3-9847-B092-B9F19B739BF1}"/>
              </a:ext>
            </a:extLst>
          </p:cNvPr>
          <p:cNvSpPr/>
          <p:nvPr/>
        </p:nvSpPr>
        <p:spPr>
          <a:xfrm>
            <a:off x="1849935" y="1448935"/>
            <a:ext cx="8485565" cy="3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37" name="Rectangle 36">
            <a:extLst>
              <a:ext uri="{FF2B5EF4-FFF2-40B4-BE49-F238E27FC236}">
                <a16:creationId xmlns:a16="http://schemas.microsoft.com/office/drawing/2014/main" xmlns="" id="{5A8F37EC-5C9B-C540-BDD3-6E0EA1B232CD}"/>
              </a:ext>
            </a:extLst>
          </p:cNvPr>
          <p:cNvSpPr/>
          <p:nvPr/>
        </p:nvSpPr>
        <p:spPr>
          <a:xfrm>
            <a:off x="1853217" y="1836788"/>
            <a:ext cx="8485565" cy="35173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hlinkClick r:id="rId8" action="ppaction://hlinksldjump"/>
            <a:extLst>
              <a:ext uri="{FF2B5EF4-FFF2-40B4-BE49-F238E27FC236}">
                <a16:creationId xmlns:a16="http://schemas.microsoft.com/office/drawing/2014/main" xmlns="" id="{314E5012-D640-C844-A977-4888E4B821C5}"/>
              </a:ext>
            </a:extLst>
          </p:cNvPr>
          <p:cNvSpPr/>
          <p:nvPr/>
        </p:nvSpPr>
        <p:spPr>
          <a:xfrm rot="16200000">
            <a:off x="6052354" y="3109508"/>
            <a:ext cx="2056772" cy="189875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ounded Rectangle 40">
            <a:hlinkClick r:id="rId9" action="ppaction://hlinksldjump"/>
            <a:extLst>
              <a:ext uri="{FF2B5EF4-FFF2-40B4-BE49-F238E27FC236}">
                <a16:creationId xmlns:a16="http://schemas.microsoft.com/office/drawing/2014/main" xmlns="" id="{18930E3F-991B-C048-9CF9-B377D65D8FAC}"/>
              </a:ext>
            </a:extLst>
          </p:cNvPr>
          <p:cNvSpPr/>
          <p:nvPr/>
        </p:nvSpPr>
        <p:spPr>
          <a:xfrm rot="16200000">
            <a:off x="4028643" y="3087442"/>
            <a:ext cx="2056776" cy="1898759"/>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Rounded Rectangle 44">
            <a:extLst>
              <a:ext uri="{FF2B5EF4-FFF2-40B4-BE49-F238E27FC236}">
                <a16:creationId xmlns:a16="http://schemas.microsoft.com/office/drawing/2014/main" xmlns="" id="{58B85854-9459-E541-9D3E-765D22338D75}"/>
              </a:ext>
            </a:extLst>
          </p:cNvPr>
          <p:cNvSpPr/>
          <p:nvPr/>
        </p:nvSpPr>
        <p:spPr>
          <a:xfrm>
            <a:off x="4243982" y="3625622"/>
            <a:ext cx="1658239" cy="91940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Release our vaccine to the public</a:t>
            </a:r>
          </a:p>
        </p:txBody>
      </p:sp>
      <p:sp>
        <p:nvSpPr>
          <p:cNvPr id="46" name="Rounded Rectangle 45">
            <a:extLst>
              <a:ext uri="{FF2B5EF4-FFF2-40B4-BE49-F238E27FC236}">
                <a16:creationId xmlns:a16="http://schemas.microsoft.com/office/drawing/2014/main" xmlns="" id="{7BAA99E2-4CD0-6C40-AE62-41F2F61C85E5}"/>
              </a:ext>
            </a:extLst>
          </p:cNvPr>
          <p:cNvSpPr/>
          <p:nvPr/>
        </p:nvSpPr>
        <p:spPr>
          <a:xfrm>
            <a:off x="6185607" y="3336877"/>
            <a:ext cx="1898758" cy="1464231"/>
          </a:xfrm>
          <a:prstGeom prst="roundRect">
            <a:avLst/>
          </a:prstGeom>
        </p:spPr>
        <p:txBody>
          <a:bodyPr wrap="square" anchor="ctr">
            <a:spAutoFit/>
          </a:bodyPr>
          <a:lstStyle/>
          <a:p>
            <a:pPr algn="ctr">
              <a:spcAft>
                <a:spcPts val="600"/>
              </a:spcAft>
            </a:pP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Request an inspection of our manufacturing site</a:t>
            </a:r>
          </a:p>
        </p:txBody>
      </p:sp>
      <p:sp>
        <p:nvSpPr>
          <p:cNvPr id="48" name="Rectangle 47">
            <a:extLst>
              <a:ext uri="{FF2B5EF4-FFF2-40B4-BE49-F238E27FC236}">
                <a16:creationId xmlns:a16="http://schemas.microsoft.com/office/drawing/2014/main" xmlns="" id="{43A69493-613B-214C-AA3B-D35BA8F3B366}"/>
              </a:ext>
            </a:extLst>
          </p:cNvPr>
          <p:cNvSpPr/>
          <p:nvPr/>
        </p:nvSpPr>
        <p:spPr>
          <a:xfrm>
            <a:off x="1920949" y="1487186"/>
            <a:ext cx="8485565" cy="338554"/>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Home	About	Analyze	Results	</a:t>
            </a:r>
            <a:r>
              <a:rPr lang="en-US" sz="1600" u="sng" dirty="0">
                <a:latin typeface="Open Sans" panose="020B0606030504020204" pitchFamily="34" charset="0"/>
                <a:ea typeface="Open Sans" panose="020B0606030504020204" pitchFamily="34" charset="0"/>
                <a:cs typeface="Open Sans" panose="020B0606030504020204" pitchFamily="34" charset="0"/>
              </a:rPr>
              <a:t>Next Steps </a:t>
            </a:r>
            <a:r>
              <a:rPr lang="en-US" sz="1600" dirty="0">
                <a:latin typeface="Open Sans" panose="020B0606030504020204" pitchFamily="34" charset="0"/>
                <a:ea typeface="Open Sans" panose="020B0606030504020204" pitchFamily="34" charset="0"/>
                <a:cs typeface="Open Sans" panose="020B0606030504020204" pitchFamily="34" charset="0"/>
              </a:rPr>
              <a:t>		      Sign In/Register</a:t>
            </a:r>
            <a:endParaRPr lang="en-US" sz="16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Left Arrow 49">
            <a:hlinkClick r:id="" action="ppaction://hlinkshowjump?jump=previousslide" highlightClick="1"/>
            <a:extLst>
              <a:ext uri="{FF2B5EF4-FFF2-40B4-BE49-F238E27FC236}">
                <a16:creationId xmlns:a16="http://schemas.microsoft.com/office/drawing/2014/main" xmlns="" id="{3B76B994-7BFB-2F42-BCBF-8662A05F5E28}"/>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Home 50">
            <a:hlinkClick r:id="" action="ppaction://hlinkshowjump?jump=firstslide" highlightClick="1"/>
            <a:extLst>
              <a:ext uri="{FF2B5EF4-FFF2-40B4-BE49-F238E27FC236}">
                <a16:creationId xmlns:a16="http://schemas.microsoft.com/office/drawing/2014/main" xmlns="" id="{6844D469-CEC2-3B42-A01B-784CD75D763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1D43D289-C423-B54A-BFC7-B0AAD3A50827}"/>
              </a:ext>
            </a:extLst>
          </p:cNvPr>
          <p:cNvSpPr/>
          <p:nvPr/>
        </p:nvSpPr>
        <p:spPr>
          <a:xfrm>
            <a:off x="1929045" y="1966737"/>
            <a:ext cx="7427226" cy="938719"/>
          </a:xfrm>
          <a:prstGeom prst="rect">
            <a:avLst/>
          </a:prstGeom>
        </p:spPr>
        <p:txBody>
          <a:bodyPr wrap="square">
            <a:spAutoFit/>
          </a:bodyPr>
          <a:lstStyle/>
          <a:p>
            <a:r>
              <a:rPr lang="en-US" sz="2800" i="1" dirty="0">
                <a:solidFill>
                  <a:schemeClr val="tx2"/>
                </a:solidFill>
                <a:latin typeface="Open Sans" panose="020B0606030504020204" pitchFamily="34" charset="0"/>
                <a:ea typeface="Open Sans" panose="020B0606030504020204" pitchFamily="34" charset="0"/>
                <a:cs typeface="Open Sans" panose="020B0606030504020204" pitchFamily="34" charset="0"/>
              </a:rPr>
              <a:t>Next Steps</a:t>
            </a:r>
          </a:p>
          <a:p>
            <a:endParaRPr lang="en-US" sz="900"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Click on what we should do next!</a:t>
            </a:r>
          </a:p>
        </p:txBody>
      </p:sp>
      <p:sp>
        <p:nvSpPr>
          <p:cNvPr id="16" name="Rectangle 15">
            <a:extLst>
              <a:ext uri="{FF2B5EF4-FFF2-40B4-BE49-F238E27FC236}">
                <a16:creationId xmlns:a16="http://schemas.microsoft.com/office/drawing/2014/main" xmlns="" id="{D0088C2E-71CE-B144-88FE-B0A9A13B07DF}"/>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xmlns="" id="{AA855DD5-2740-DB4F-B6BE-4CAE555570A9}"/>
              </a:ext>
            </a:extLst>
          </p:cNvPr>
          <p:cNvGrpSpPr/>
          <p:nvPr/>
        </p:nvGrpSpPr>
        <p:grpSpPr>
          <a:xfrm>
            <a:off x="1455657" y="2060959"/>
            <a:ext cx="8994544" cy="2894341"/>
            <a:chOff x="2742137" y="2097082"/>
            <a:chExt cx="3556000" cy="2143092"/>
          </a:xfrm>
        </p:grpSpPr>
        <p:sp>
          <p:nvSpPr>
            <p:cNvPr id="19" name="Rounded Rectangle 18">
              <a:extLst>
                <a:ext uri="{FF2B5EF4-FFF2-40B4-BE49-F238E27FC236}">
                  <a16:creationId xmlns:a16="http://schemas.microsoft.com/office/drawing/2014/main" xmlns="" id="{21493B3E-D0BC-654B-BFF6-3112EBD3872A}"/>
                </a:ext>
              </a:extLst>
            </p:cNvPr>
            <p:cNvSpPr/>
            <p:nvPr/>
          </p:nvSpPr>
          <p:spPr>
            <a:xfrm>
              <a:off x="2742137" y="2097082"/>
              <a:ext cx="3556000"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US" sz="2800" dirty="0">
                  <a:solidFill>
                    <a:schemeClr val="tx1">
                      <a:lumMod val="75000"/>
                      <a:lumOff val="25000"/>
                    </a:schemeClr>
                  </a:solidFill>
                  <a:latin typeface="Arial" panose="020B0604020202020204" pitchFamily="34" charset="0"/>
                </a:rPr>
                <a:t>We tried to release our vaccine to the public too early! We skipped a couple of steps before we could be officially approved for use by the public.</a:t>
              </a:r>
            </a:p>
          </p:txBody>
        </p:sp>
        <p:sp>
          <p:nvSpPr>
            <p:cNvPr id="20" name="Multiply 19">
              <a:hlinkClick r:id="rId10" action="ppaction://hlinksldjump"/>
              <a:extLst>
                <a:ext uri="{FF2B5EF4-FFF2-40B4-BE49-F238E27FC236}">
                  <a16:creationId xmlns:a16="http://schemas.microsoft.com/office/drawing/2014/main" xmlns="" id="{159B8B71-897E-B34A-B05F-7579B9AB12F5}"/>
                </a:ext>
              </a:extLst>
            </p:cNvPr>
            <p:cNvSpPr/>
            <p:nvPr/>
          </p:nvSpPr>
          <p:spPr>
            <a:xfrm>
              <a:off x="5911411" y="2193520"/>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798822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oto Of Female Engineer Wearing Lab Coat ">
            <a:extLst>
              <a:ext uri="{FF2B5EF4-FFF2-40B4-BE49-F238E27FC236}">
                <a16:creationId xmlns:a16="http://schemas.microsoft.com/office/drawing/2014/main" xmlns="" id="{08307F17-7126-2744-9C36-D37FA1B477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 t="11358" b="663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a:hlinkClick r:id="" action="ppaction://hlinkshowjump?jump=lastslideviewed" highlightClick="1"/>
            <a:extLst>
              <a:ext uri="{FF2B5EF4-FFF2-40B4-BE49-F238E27FC236}">
                <a16:creationId xmlns:a16="http://schemas.microsoft.com/office/drawing/2014/main" xmlns="" id="{1D984B93-722F-6741-8CC4-E3508142404D}"/>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 action="ppaction://hlinkshowjump?jump=firstslide" highlightClick="1"/>
            <a:extLst>
              <a:ext uri="{FF2B5EF4-FFF2-40B4-BE49-F238E27FC236}">
                <a16:creationId xmlns:a16="http://schemas.microsoft.com/office/drawing/2014/main" xmlns="" id="{5D0D30AB-9622-1946-B79F-360F197E9BB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07068CC7-83C9-6140-8388-A76DFB1FDAB3}"/>
              </a:ext>
            </a:extLst>
          </p:cNvPr>
          <p:cNvGrpSpPr/>
          <p:nvPr/>
        </p:nvGrpSpPr>
        <p:grpSpPr>
          <a:xfrm>
            <a:off x="156919" y="132955"/>
            <a:ext cx="4402667" cy="3106063"/>
            <a:chOff x="508001" y="132955"/>
            <a:chExt cx="4402667" cy="3106063"/>
          </a:xfrm>
        </p:grpSpPr>
        <p:sp>
          <p:nvSpPr>
            <p:cNvPr id="3" name="Oval Callout 2">
              <a:extLst>
                <a:ext uri="{FF2B5EF4-FFF2-40B4-BE49-F238E27FC236}">
                  <a16:creationId xmlns:a16="http://schemas.microsoft.com/office/drawing/2014/main" xmlns="" id="{92C59A12-B4B0-A940-9705-97A9ACC4E0F8}"/>
                </a:ext>
              </a:extLst>
            </p:cNvPr>
            <p:cNvSpPr/>
            <p:nvPr/>
          </p:nvSpPr>
          <p:spPr>
            <a:xfrm>
              <a:off x="508001" y="132955"/>
              <a:ext cx="4402667" cy="3106063"/>
            </a:xfrm>
            <a:prstGeom prst="wedgeEllipseCallout">
              <a:avLst>
                <a:gd name="adj1" fmla="val 62244"/>
                <a:gd name="adj2" fmla="val 688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2" name="Rectangle 1">
              <a:extLst>
                <a:ext uri="{FF2B5EF4-FFF2-40B4-BE49-F238E27FC236}">
                  <a16:creationId xmlns:a16="http://schemas.microsoft.com/office/drawing/2014/main" xmlns="" id="{2935816F-8120-D14F-9B11-7CEF745A7455}"/>
                </a:ext>
              </a:extLst>
            </p:cNvPr>
            <p:cNvSpPr/>
            <p:nvPr/>
          </p:nvSpPr>
          <p:spPr>
            <a:xfrm>
              <a:off x="978608" y="724198"/>
              <a:ext cx="3525661" cy="203132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a:solidFill>
                    <a:schemeClr val="tx1">
                      <a:lumMod val="75000"/>
                      <a:lumOff val="25000"/>
                    </a:schemeClr>
                  </a:solidFill>
                  <a:latin typeface="+mj-lt"/>
                </a:rPr>
                <a:t>Great! A non-FDA committee has now given their insight on our vaccine and approved the efficacy and safety. Also, our manufacturing facility has been inspected and approved for commercial use.</a:t>
              </a:r>
            </a:p>
          </p:txBody>
        </p:sp>
      </p:grpSp>
      <p:sp>
        <p:nvSpPr>
          <p:cNvPr id="9" name="Oval Callout 8">
            <a:extLst>
              <a:ext uri="{FF2B5EF4-FFF2-40B4-BE49-F238E27FC236}">
                <a16:creationId xmlns:a16="http://schemas.microsoft.com/office/drawing/2014/main" xmlns="" id="{A4B6D5FF-DD4F-C648-996A-5474708C6FF3}"/>
              </a:ext>
            </a:extLst>
          </p:cNvPr>
          <p:cNvSpPr/>
          <p:nvPr/>
        </p:nvSpPr>
        <p:spPr>
          <a:xfrm flipH="1">
            <a:off x="7928327" y="2231825"/>
            <a:ext cx="3285065" cy="1698085"/>
          </a:xfrm>
          <a:prstGeom prst="wedgeEllipseCallout">
            <a:avLst>
              <a:gd name="adj1" fmla="val 72177"/>
              <a:gd name="adj2" fmla="val -2701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4" name="Rectangle 3">
            <a:extLst>
              <a:ext uri="{FF2B5EF4-FFF2-40B4-BE49-F238E27FC236}">
                <a16:creationId xmlns:a16="http://schemas.microsoft.com/office/drawing/2014/main" xmlns="" id="{B7B65745-BF3A-5045-956D-23C62991DAE4}"/>
              </a:ext>
            </a:extLst>
          </p:cNvPr>
          <p:cNvSpPr/>
          <p:nvPr/>
        </p:nvSpPr>
        <p:spPr>
          <a:xfrm>
            <a:off x="8136118" y="2755523"/>
            <a:ext cx="2949925" cy="646331"/>
          </a:xfrm>
          <a:prstGeom prst="rect">
            <a:avLst/>
          </a:prstGeom>
        </p:spPr>
        <p:txBody>
          <a:bodyPr wrap="square">
            <a:spAutoFit/>
          </a:bodyPr>
          <a:lstStyle/>
          <a:p>
            <a:pPr algn="ctr"/>
            <a:r>
              <a:rPr lang="en-US" dirty="0">
                <a:solidFill>
                  <a:schemeClr val="tx1">
                    <a:lumMod val="75000"/>
                    <a:lumOff val="25000"/>
                  </a:schemeClr>
                </a:solidFill>
                <a:latin typeface="Arial" panose="020B0604020202020204" pitchFamily="34" charset="0"/>
              </a:rPr>
              <a:t>Now we can focus in on </a:t>
            </a:r>
            <a:r>
              <a:rPr lang="en-US" dirty="0">
                <a:solidFill>
                  <a:schemeClr val="bg1">
                    <a:lumMod val="95000"/>
                  </a:schemeClr>
                </a:solidFill>
                <a:hlinkClick r:id="rId4" action="ppaction://hlinksldjump"/>
              </a:rPr>
              <a:t>quality control</a:t>
            </a:r>
            <a:r>
              <a:rPr lang="en-US" dirty="0">
                <a:solidFill>
                  <a:schemeClr val="bg1">
                    <a:lumMod val="95000"/>
                  </a:schemeClr>
                </a:solidFill>
                <a:latin typeface="Arial" panose="020B0604020202020204" pitchFamily="34" charset="0"/>
                <a:hlinkClick r:id="rId4" action="ppaction://hlinksldjump"/>
              </a:rPr>
              <a:t>.</a:t>
            </a:r>
            <a:endParaRPr lang="en-US" dirty="0">
              <a:solidFill>
                <a:schemeClr val="bg1">
                  <a:lumMod val="95000"/>
                </a:schemeClr>
              </a:solidFill>
            </a:endParaRPr>
          </a:p>
        </p:txBody>
      </p:sp>
      <p:sp>
        <p:nvSpPr>
          <p:cNvPr id="12" name="Action Button: Custom 11">
            <a:hlinkClick r:id="rId5" action="ppaction://hlinksldjump" highlightClick="1"/>
            <a:extLst>
              <a:ext uri="{FF2B5EF4-FFF2-40B4-BE49-F238E27FC236}">
                <a16:creationId xmlns:a16="http://schemas.microsoft.com/office/drawing/2014/main" xmlns="" id="{2CED370B-D15D-4D48-8CCF-56D587C4E7AE}"/>
              </a:ext>
            </a:extLst>
          </p:cNvPr>
          <p:cNvSpPr/>
          <p:nvPr/>
        </p:nvSpPr>
        <p:spPr>
          <a:xfrm>
            <a:off x="8529881" y="5746384"/>
            <a:ext cx="3505200" cy="7493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Continue</a:t>
            </a:r>
          </a:p>
        </p:txBody>
      </p:sp>
    </p:spTree>
    <p:extLst>
      <p:ext uri="{BB962C8B-B14F-4D97-AF65-F5344CB8AC3E}">
        <p14:creationId xmlns:p14="http://schemas.microsoft.com/office/powerpoint/2010/main" val="32586515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Photo Of Female Engineer Wearing Lab Coat ">
            <a:extLst>
              <a:ext uri="{FF2B5EF4-FFF2-40B4-BE49-F238E27FC236}">
                <a16:creationId xmlns:a16="http://schemas.microsoft.com/office/drawing/2014/main" xmlns="" id="{08307F17-7126-2744-9C36-D37FA1B477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 t="11358" b="663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a:hlinkClick r:id="" action="ppaction://hlinkshowjump?jump=lastslideviewed" highlightClick="1"/>
            <a:extLst>
              <a:ext uri="{FF2B5EF4-FFF2-40B4-BE49-F238E27FC236}">
                <a16:creationId xmlns:a16="http://schemas.microsoft.com/office/drawing/2014/main" xmlns="" id="{1D984B93-722F-6741-8CC4-E3508142404D}"/>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 action="ppaction://hlinkshowjump?jump=firstslide" highlightClick="1"/>
            <a:extLst>
              <a:ext uri="{FF2B5EF4-FFF2-40B4-BE49-F238E27FC236}">
                <a16:creationId xmlns:a16="http://schemas.microsoft.com/office/drawing/2014/main" xmlns="" id="{5D0D30AB-9622-1946-B79F-360F197E9BB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4" action="ppaction://hlinksldjump" highlightClick="1"/>
            <a:extLst>
              <a:ext uri="{FF2B5EF4-FFF2-40B4-BE49-F238E27FC236}">
                <a16:creationId xmlns:a16="http://schemas.microsoft.com/office/drawing/2014/main" xmlns="" id="{2CED370B-D15D-4D48-8CCF-56D587C4E7AE}"/>
              </a:ext>
            </a:extLst>
          </p:cNvPr>
          <p:cNvSpPr/>
          <p:nvPr/>
        </p:nvSpPr>
        <p:spPr>
          <a:xfrm>
            <a:off x="8529881" y="5746384"/>
            <a:ext cx="3505200" cy="7493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Continue</a:t>
            </a:r>
          </a:p>
        </p:txBody>
      </p:sp>
      <p:grpSp>
        <p:nvGrpSpPr>
          <p:cNvPr id="17" name="Group 16">
            <a:extLst>
              <a:ext uri="{FF2B5EF4-FFF2-40B4-BE49-F238E27FC236}">
                <a16:creationId xmlns:a16="http://schemas.microsoft.com/office/drawing/2014/main" xmlns="" id="{837BE400-34CC-5E40-A522-73A489A66A27}"/>
              </a:ext>
            </a:extLst>
          </p:cNvPr>
          <p:cNvGrpSpPr/>
          <p:nvPr/>
        </p:nvGrpSpPr>
        <p:grpSpPr>
          <a:xfrm>
            <a:off x="156919" y="132955"/>
            <a:ext cx="4402667" cy="3106063"/>
            <a:chOff x="508001" y="132955"/>
            <a:chExt cx="4402667" cy="3106063"/>
          </a:xfrm>
        </p:grpSpPr>
        <p:sp>
          <p:nvSpPr>
            <p:cNvPr id="18" name="Oval Callout 17">
              <a:extLst>
                <a:ext uri="{FF2B5EF4-FFF2-40B4-BE49-F238E27FC236}">
                  <a16:creationId xmlns:a16="http://schemas.microsoft.com/office/drawing/2014/main" xmlns="" id="{8FD5D246-4E34-5A4C-9B2C-52505973B3D2}"/>
                </a:ext>
              </a:extLst>
            </p:cNvPr>
            <p:cNvSpPr/>
            <p:nvPr/>
          </p:nvSpPr>
          <p:spPr>
            <a:xfrm>
              <a:off x="508001" y="132955"/>
              <a:ext cx="4402667" cy="3106063"/>
            </a:xfrm>
            <a:prstGeom prst="wedgeEllipseCallout">
              <a:avLst>
                <a:gd name="adj1" fmla="val 62244"/>
                <a:gd name="adj2" fmla="val 688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xmlns="" id="{02AD65F9-525E-944A-B6FE-58239F76EA8E}"/>
                </a:ext>
              </a:extLst>
            </p:cNvPr>
            <p:cNvSpPr/>
            <p:nvPr/>
          </p:nvSpPr>
          <p:spPr>
            <a:xfrm>
              <a:off x="978608" y="724198"/>
              <a:ext cx="3525661" cy="203132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a:solidFill>
                    <a:schemeClr val="tx1">
                      <a:lumMod val="75000"/>
                      <a:lumOff val="25000"/>
                    </a:schemeClr>
                  </a:solidFill>
                  <a:latin typeface="+mj-lt"/>
                </a:rPr>
                <a:t>Great! A non-FDA committee has now given their insight on our vaccine and approved the efficacy and safety. Also, our manufacturing facility has been inspected and approved for commercial use.</a:t>
              </a:r>
            </a:p>
          </p:txBody>
        </p:sp>
      </p:grpSp>
      <p:sp>
        <p:nvSpPr>
          <p:cNvPr id="20" name="Oval Callout 19">
            <a:extLst>
              <a:ext uri="{FF2B5EF4-FFF2-40B4-BE49-F238E27FC236}">
                <a16:creationId xmlns:a16="http://schemas.microsoft.com/office/drawing/2014/main" xmlns="" id="{F6CDF542-4EF6-964E-BE60-9BFCC37ADB3F}"/>
              </a:ext>
            </a:extLst>
          </p:cNvPr>
          <p:cNvSpPr/>
          <p:nvPr/>
        </p:nvSpPr>
        <p:spPr>
          <a:xfrm flipH="1">
            <a:off x="7928327" y="2231825"/>
            <a:ext cx="3285065" cy="1698085"/>
          </a:xfrm>
          <a:prstGeom prst="wedgeEllipseCallout">
            <a:avLst>
              <a:gd name="adj1" fmla="val 72177"/>
              <a:gd name="adj2" fmla="val -2701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21" name="Rectangle 20">
            <a:extLst>
              <a:ext uri="{FF2B5EF4-FFF2-40B4-BE49-F238E27FC236}">
                <a16:creationId xmlns:a16="http://schemas.microsoft.com/office/drawing/2014/main" xmlns="" id="{05206FD6-9C74-494A-8803-6B8D4F319FE8}"/>
              </a:ext>
            </a:extLst>
          </p:cNvPr>
          <p:cNvSpPr/>
          <p:nvPr/>
        </p:nvSpPr>
        <p:spPr>
          <a:xfrm>
            <a:off x="8136118" y="2755523"/>
            <a:ext cx="2949925" cy="646331"/>
          </a:xfrm>
          <a:prstGeom prst="rect">
            <a:avLst/>
          </a:prstGeom>
        </p:spPr>
        <p:txBody>
          <a:bodyPr wrap="square">
            <a:spAutoFit/>
          </a:bodyPr>
          <a:lstStyle/>
          <a:p>
            <a:pPr algn="ctr"/>
            <a:r>
              <a:rPr lang="en-US" dirty="0">
                <a:solidFill>
                  <a:schemeClr val="tx1">
                    <a:lumMod val="75000"/>
                    <a:lumOff val="25000"/>
                  </a:schemeClr>
                </a:solidFill>
                <a:latin typeface="Arial" panose="020B0604020202020204" pitchFamily="34" charset="0"/>
              </a:rPr>
              <a:t>Now we can focus in on </a:t>
            </a:r>
            <a:r>
              <a:rPr lang="en-US" dirty="0">
                <a:solidFill>
                  <a:schemeClr val="bg1">
                    <a:lumMod val="95000"/>
                  </a:schemeClr>
                </a:solidFill>
                <a:hlinkClick r:id="rId5" action="ppaction://hlinksldjump"/>
              </a:rPr>
              <a:t>quality control</a:t>
            </a:r>
            <a:r>
              <a:rPr lang="en-US" dirty="0">
                <a:solidFill>
                  <a:schemeClr val="bg1">
                    <a:lumMod val="95000"/>
                  </a:schemeClr>
                </a:solidFill>
                <a:latin typeface="Arial" panose="020B0604020202020204" pitchFamily="34" charset="0"/>
                <a:hlinkClick r:id="rId5" action="ppaction://hlinksldjump"/>
              </a:rPr>
              <a:t>.</a:t>
            </a:r>
            <a:endParaRPr lang="en-US" dirty="0">
              <a:solidFill>
                <a:schemeClr val="bg1">
                  <a:lumMod val="95000"/>
                </a:schemeClr>
              </a:solidFill>
            </a:endParaRPr>
          </a:p>
        </p:txBody>
      </p:sp>
      <p:sp>
        <p:nvSpPr>
          <p:cNvPr id="16" name="Rectangle 15">
            <a:extLst>
              <a:ext uri="{FF2B5EF4-FFF2-40B4-BE49-F238E27FC236}">
                <a16:creationId xmlns:a16="http://schemas.microsoft.com/office/drawing/2014/main" xmlns="" id="{74AEA0EB-4A1C-E64F-AA31-0524414A8068}"/>
              </a:ext>
            </a:extLst>
          </p:cNvPr>
          <p:cNvSpPr/>
          <p:nvPr/>
        </p:nvSpPr>
        <p:spPr>
          <a:xfrm>
            <a:off x="0"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xmlns="" id="{CC3FBBD8-3A3D-E342-BCD3-2F6FB3D6DB09}"/>
              </a:ext>
            </a:extLst>
          </p:cNvPr>
          <p:cNvGrpSpPr/>
          <p:nvPr/>
        </p:nvGrpSpPr>
        <p:grpSpPr>
          <a:xfrm>
            <a:off x="5048250" y="3733800"/>
            <a:ext cx="5279648" cy="2772170"/>
            <a:chOff x="2356705" y="2015126"/>
            <a:chExt cx="3699044" cy="2360091"/>
          </a:xfrm>
        </p:grpSpPr>
        <p:sp>
          <p:nvSpPr>
            <p:cNvPr id="15" name="Multiply 14">
              <a:hlinkClick r:id="rId6" action="ppaction://hlinksldjump"/>
              <a:extLst>
                <a:ext uri="{FF2B5EF4-FFF2-40B4-BE49-F238E27FC236}">
                  <a16:creationId xmlns:a16="http://schemas.microsoft.com/office/drawing/2014/main" xmlns="" id="{BB4811C5-9724-6B4D-8027-BDED56798604}"/>
                </a:ext>
              </a:extLst>
            </p:cNvPr>
            <p:cNvSpPr/>
            <p:nvPr/>
          </p:nvSpPr>
          <p:spPr>
            <a:xfrm>
              <a:off x="5763054" y="2219927"/>
              <a:ext cx="292695" cy="335839"/>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ular Callout 13">
              <a:extLst>
                <a:ext uri="{FF2B5EF4-FFF2-40B4-BE49-F238E27FC236}">
                  <a16:creationId xmlns:a16="http://schemas.microsoft.com/office/drawing/2014/main" xmlns="" id="{8243E00D-F6AF-474E-8BC0-1689E5EF99DF}"/>
                </a:ext>
              </a:extLst>
            </p:cNvPr>
            <p:cNvSpPr/>
            <p:nvPr/>
          </p:nvSpPr>
          <p:spPr>
            <a:xfrm>
              <a:off x="2356705" y="2015126"/>
              <a:ext cx="3667224" cy="2360091"/>
            </a:xfrm>
            <a:prstGeom prst="wedgeRoundRectCallout">
              <a:avLst>
                <a:gd name="adj1" fmla="val 28056"/>
                <a:gd name="adj2" fmla="val -625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Procedure or set of procedures intended to ensure the manufactured product continues to deliver the same set of quality criteria (safety, efficacy, etc.)</a:t>
              </a:r>
              <a:r>
                <a:rPr lang="en-US" sz="1600" dirty="0"/>
                <a:t/>
              </a:r>
              <a:br>
                <a:rPr lang="en-US" sz="1600" dirty="0"/>
              </a:br>
              <a:r>
                <a:rPr lang="en-US" sz="1600" dirty="0"/>
                <a:t/>
              </a:r>
              <a:br>
                <a:rPr lang="en-US" sz="1600" dirty="0"/>
              </a:br>
              <a:r>
                <a:rPr lang="en-US" sz="1600" dirty="0"/>
                <a:t>Essentially we would like to ensure the process we use results in every batch we produce being the same.</a:t>
              </a:r>
            </a:p>
          </p:txBody>
        </p:sp>
      </p:grpSp>
      <p:sp>
        <p:nvSpPr>
          <p:cNvPr id="23" name="Multiply 22">
            <a:hlinkClick r:id="rId6" action="ppaction://hlinksldjump"/>
            <a:extLst>
              <a:ext uri="{FF2B5EF4-FFF2-40B4-BE49-F238E27FC236}">
                <a16:creationId xmlns:a16="http://schemas.microsoft.com/office/drawing/2014/main" xmlns="" id="{48A04591-6461-9647-9D60-3EE02551F786}"/>
              </a:ext>
            </a:extLst>
          </p:cNvPr>
          <p:cNvSpPr/>
          <p:nvPr/>
        </p:nvSpPr>
        <p:spPr>
          <a:xfrm>
            <a:off x="9611080" y="3780664"/>
            <a:ext cx="401498" cy="457200"/>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3835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5943EECF-03A4-4CEB-899E-47C8038396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F2F606D8-696E-4B76-BB10-43672AA147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4367" y="319440"/>
            <a:ext cx="11543267" cy="5932503"/>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Turned Off Laptop Computer">
            <a:extLst>
              <a:ext uri="{FF2B5EF4-FFF2-40B4-BE49-F238E27FC236}">
                <a16:creationId xmlns:a16="http://schemas.microsoft.com/office/drawing/2014/main" xmlns="" id="{4E0D90FB-FAF9-A443-8840-74A4EC93A8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54" r="-2" b="14166"/>
          <a:stretch/>
        </p:blipFill>
        <p:spPr bwMode="auto">
          <a:xfrm>
            <a:off x="328486" y="319441"/>
            <a:ext cx="11530584" cy="5932503"/>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3ABF1881-5AFD-48F9-979A-19EE2FE30A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998349" y="2960103"/>
            <a:ext cx="190858" cy="6583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xmlns="" id="{02FF9601-DAB9-AB4D-A15B-2EA4D7A1BD64}"/>
              </a:ext>
            </a:extLst>
          </p:cNvPr>
          <p:cNvGrpSpPr/>
          <p:nvPr/>
        </p:nvGrpSpPr>
        <p:grpSpPr>
          <a:xfrm>
            <a:off x="4918364" y="606056"/>
            <a:ext cx="2351110" cy="1715918"/>
            <a:chOff x="4918364" y="606056"/>
            <a:chExt cx="2351110" cy="1715918"/>
          </a:xfrm>
        </p:grpSpPr>
        <p:pic>
          <p:nvPicPr>
            <p:cNvPr id="4" name="Graphic 3" descr="Comment Important with solid fill">
              <a:hlinkClick r:id="rId5" action="ppaction://hlinksldjump"/>
              <a:extLst>
                <a:ext uri="{FF2B5EF4-FFF2-40B4-BE49-F238E27FC236}">
                  <a16:creationId xmlns:a16="http://schemas.microsoft.com/office/drawing/2014/main" xmlns="" id="{EB346DE6-31B7-D549-AA66-0D9BF5F88E6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918364" y="606056"/>
              <a:ext cx="2351110" cy="1715918"/>
            </a:xfrm>
            <a:prstGeom prst="rect">
              <a:avLst/>
            </a:prstGeom>
            <a:effectLst>
              <a:outerShdw blurRad="50800" dist="38100" dir="2700000" sx="104244" sy="104244" algn="tl" rotWithShape="0">
                <a:prstClr val="black">
                  <a:alpha val="40000"/>
                </a:prstClr>
              </a:outerShdw>
            </a:effectLst>
          </p:spPr>
        </p:pic>
        <p:sp>
          <p:nvSpPr>
            <p:cNvPr id="5" name="TextBox 4">
              <a:hlinkClick r:id="rId5" action="ppaction://hlinksldjump"/>
              <a:extLst>
                <a:ext uri="{FF2B5EF4-FFF2-40B4-BE49-F238E27FC236}">
                  <a16:creationId xmlns:a16="http://schemas.microsoft.com/office/drawing/2014/main" xmlns="" id="{F57ABED0-7931-C34B-99FD-027ACEAE9143}"/>
                </a:ext>
              </a:extLst>
            </p:cNvPr>
            <p:cNvSpPr txBox="1"/>
            <p:nvPr/>
          </p:nvSpPr>
          <p:spPr>
            <a:xfrm>
              <a:off x="5760418" y="909537"/>
              <a:ext cx="664154" cy="830997"/>
            </a:xfrm>
            <a:prstGeom prst="rect">
              <a:avLst/>
            </a:prstGeom>
            <a:solidFill>
              <a:schemeClr val="bg1"/>
            </a:solidFill>
          </p:spPr>
          <p:txBody>
            <a:bodyPr wrap="square" rtlCol="0">
              <a:spAutoFit/>
            </a:bodyPr>
            <a:lstStyle/>
            <a:p>
              <a:pPr algn="ctr"/>
              <a:r>
                <a:rPr lang="en-US" sz="4800" b="1" dirty="0">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xmlns="" id="{5CC693B9-6B6D-5042-8E2D-7B0F7C8ED34E}"/>
                </a:ext>
              </a:extLst>
            </p:cNvPr>
            <p:cNvCxnSpPr>
              <a:cxnSpLocks/>
            </p:cNvCxnSpPr>
            <p:nvPr/>
          </p:nvCxnSpPr>
          <p:spPr>
            <a:xfrm flipV="1">
              <a:off x="5314279" y="687629"/>
              <a:ext cx="42415" cy="177620"/>
            </a:xfrm>
            <a:prstGeom prst="line">
              <a:avLst/>
            </a:prstGeom>
            <a:ln w="57150">
              <a:solidFill>
                <a:schemeClr val="bg1"/>
              </a:solidFill>
            </a:ln>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xmlns="" id="{869ED8B7-D54E-E84A-A9FB-FEF1D591477C}"/>
                </a:ext>
              </a:extLst>
            </p:cNvPr>
            <p:cNvCxnSpPr>
              <a:cxnSpLocks/>
            </p:cNvCxnSpPr>
            <p:nvPr/>
          </p:nvCxnSpPr>
          <p:spPr>
            <a:xfrm flipH="1" flipV="1">
              <a:off x="5115676" y="754491"/>
              <a:ext cx="114860" cy="128905"/>
            </a:xfrm>
            <a:prstGeom prst="line">
              <a:avLst/>
            </a:prstGeom>
            <a:ln w="57150">
              <a:solidFill>
                <a:schemeClr val="bg1"/>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xmlns="" id="{7AE08BAD-180A-8745-9B78-5C22542D0BC2}"/>
                </a:ext>
              </a:extLst>
            </p:cNvPr>
            <p:cNvCxnSpPr>
              <a:cxnSpLocks/>
            </p:cNvCxnSpPr>
            <p:nvPr/>
          </p:nvCxnSpPr>
          <p:spPr>
            <a:xfrm flipH="1">
              <a:off x="5021887" y="969266"/>
              <a:ext cx="187578" cy="0"/>
            </a:xfrm>
            <a:prstGeom prst="line">
              <a:avLst/>
            </a:prstGeom>
            <a:ln w="57150">
              <a:solidFill>
                <a:schemeClr val="bg1"/>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859033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7" fill="hold">
                            <p:stCondLst>
                              <p:cond delay="1500"/>
                            </p:stCondLst>
                            <p:childTnLst>
                              <p:par>
                                <p:cTn id="8" presetID="26" presetClass="emph" presetSubtype="0" repeatCount="0" fill="hold" nodeType="afterEffect">
                                  <p:stCondLst>
                                    <p:cond delay="100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well does Desktop Safari work on iPad in iPadOS 13? - 9to5Mac">
            <a:extLst>
              <a:ext uri="{FF2B5EF4-FFF2-40B4-BE49-F238E27FC236}">
                <a16:creationId xmlns:a16="http://schemas.microsoft.com/office/drawing/2014/main" xmlns="" id="{AD5BE3D3-B49C-0B45-9C77-58AADA7EEF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6" r="55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F21CFF5-F76E-F448-B1CB-9B13A110C6DA}"/>
              </a:ext>
            </a:extLst>
          </p:cNvPr>
          <p:cNvSpPr/>
          <p:nvPr/>
        </p:nvSpPr>
        <p:spPr>
          <a:xfrm rot="21480000">
            <a:off x="980363" y="1370008"/>
            <a:ext cx="5303304" cy="3997880"/>
          </a:xfrm>
          <a:custGeom>
            <a:avLst/>
            <a:gdLst>
              <a:gd name="connsiteX0" fmla="*/ 0 w 4583438"/>
              <a:gd name="connsiteY0" fmla="*/ 144728 h 3386245"/>
              <a:gd name="connsiteX1" fmla="*/ 144728 w 4583438"/>
              <a:gd name="connsiteY1" fmla="*/ 0 h 3386245"/>
              <a:gd name="connsiteX2" fmla="*/ 4438710 w 4583438"/>
              <a:gd name="connsiteY2" fmla="*/ 0 h 3386245"/>
              <a:gd name="connsiteX3" fmla="*/ 4583438 w 4583438"/>
              <a:gd name="connsiteY3" fmla="*/ 144728 h 3386245"/>
              <a:gd name="connsiteX4" fmla="*/ 4583438 w 4583438"/>
              <a:gd name="connsiteY4" fmla="*/ 3241517 h 3386245"/>
              <a:gd name="connsiteX5" fmla="*/ 4438710 w 4583438"/>
              <a:gd name="connsiteY5" fmla="*/ 3386245 h 3386245"/>
              <a:gd name="connsiteX6" fmla="*/ 144728 w 4583438"/>
              <a:gd name="connsiteY6" fmla="*/ 3386245 h 3386245"/>
              <a:gd name="connsiteX7" fmla="*/ 0 w 4583438"/>
              <a:gd name="connsiteY7" fmla="*/ 3241517 h 3386245"/>
              <a:gd name="connsiteX8" fmla="*/ 0 w 4583438"/>
              <a:gd name="connsiteY8" fmla="*/ 144728 h 3386245"/>
              <a:gd name="connsiteX0" fmla="*/ 0 w 4583438"/>
              <a:gd name="connsiteY0" fmla="*/ 187887 h 3429404"/>
              <a:gd name="connsiteX1" fmla="*/ 165035 w 4583438"/>
              <a:gd name="connsiteY1" fmla="*/ 0 h 3429404"/>
              <a:gd name="connsiteX2" fmla="*/ 4438710 w 4583438"/>
              <a:gd name="connsiteY2" fmla="*/ 43159 h 3429404"/>
              <a:gd name="connsiteX3" fmla="*/ 4583438 w 4583438"/>
              <a:gd name="connsiteY3" fmla="*/ 187887 h 3429404"/>
              <a:gd name="connsiteX4" fmla="*/ 4583438 w 4583438"/>
              <a:gd name="connsiteY4" fmla="*/ 3284676 h 3429404"/>
              <a:gd name="connsiteX5" fmla="*/ 4438710 w 4583438"/>
              <a:gd name="connsiteY5" fmla="*/ 3429404 h 3429404"/>
              <a:gd name="connsiteX6" fmla="*/ 144728 w 4583438"/>
              <a:gd name="connsiteY6" fmla="*/ 3429404 h 3429404"/>
              <a:gd name="connsiteX7" fmla="*/ 0 w 4583438"/>
              <a:gd name="connsiteY7" fmla="*/ 3284676 h 3429404"/>
              <a:gd name="connsiteX8" fmla="*/ 0 w 4583438"/>
              <a:gd name="connsiteY8" fmla="*/ 187887 h 3429404"/>
              <a:gd name="connsiteX0" fmla="*/ 2185 w 4583438"/>
              <a:gd name="connsiteY0" fmla="*/ 125295 h 3429404"/>
              <a:gd name="connsiteX1" fmla="*/ 165035 w 4583438"/>
              <a:gd name="connsiteY1" fmla="*/ 0 h 3429404"/>
              <a:gd name="connsiteX2" fmla="*/ 4438710 w 4583438"/>
              <a:gd name="connsiteY2" fmla="*/ 43159 h 3429404"/>
              <a:gd name="connsiteX3" fmla="*/ 4583438 w 4583438"/>
              <a:gd name="connsiteY3" fmla="*/ 187887 h 3429404"/>
              <a:gd name="connsiteX4" fmla="*/ 4583438 w 4583438"/>
              <a:gd name="connsiteY4" fmla="*/ 3284676 h 3429404"/>
              <a:gd name="connsiteX5" fmla="*/ 4438710 w 4583438"/>
              <a:gd name="connsiteY5" fmla="*/ 3429404 h 3429404"/>
              <a:gd name="connsiteX6" fmla="*/ 144728 w 4583438"/>
              <a:gd name="connsiteY6" fmla="*/ 3429404 h 3429404"/>
              <a:gd name="connsiteX7" fmla="*/ 0 w 4583438"/>
              <a:gd name="connsiteY7" fmla="*/ 3284676 h 3429404"/>
              <a:gd name="connsiteX8" fmla="*/ 2185 w 4583438"/>
              <a:gd name="connsiteY8" fmla="*/ 125295 h 3429404"/>
              <a:gd name="connsiteX0" fmla="*/ 2185 w 4672378"/>
              <a:gd name="connsiteY0" fmla="*/ 125295 h 3429404"/>
              <a:gd name="connsiteX1" fmla="*/ 165035 w 4672378"/>
              <a:gd name="connsiteY1" fmla="*/ 0 h 3429404"/>
              <a:gd name="connsiteX2" fmla="*/ 4438710 w 4672378"/>
              <a:gd name="connsiteY2" fmla="*/ 43159 h 3429404"/>
              <a:gd name="connsiteX3" fmla="*/ 4583438 w 4672378"/>
              <a:gd name="connsiteY3" fmla="*/ 187887 h 3429404"/>
              <a:gd name="connsiteX4" fmla="*/ 4672378 w 4672378"/>
              <a:gd name="connsiteY4" fmla="*/ 3250181 h 3429404"/>
              <a:gd name="connsiteX5" fmla="*/ 4438710 w 4672378"/>
              <a:gd name="connsiteY5" fmla="*/ 3429404 h 3429404"/>
              <a:gd name="connsiteX6" fmla="*/ 144728 w 4672378"/>
              <a:gd name="connsiteY6" fmla="*/ 3429404 h 3429404"/>
              <a:gd name="connsiteX7" fmla="*/ 0 w 4672378"/>
              <a:gd name="connsiteY7" fmla="*/ 3284676 h 3429404"/>
              <a:gd name="connsiteX8" fmla="*/ 2185 w 4672378"/>
              <a:gd name="connsiteY8" fmla="*/ 125295 h 3429404"/>
              <a:gd name="connsiteX0" fmla="*/ 2185 w 4672378"/>
              <a:gd name="connsiteY0" fmla="*/ 125295 h 3429404"/>
              <a:gd name="connsiteX1" fmla="*/ 165035 w 4672378"/>
              <a:gd name="connsiteY1" fmla="*/ 0 h 3429404"/>
              <a:gd name="connsiteX2" fmla="*/ 4438710 w 4672378"/>
              <a:gd name="connsiteY2" fmla="*/ 43159 h 3429404"/>
              <a:gd name="connsiteX3" fmla="*/ 4583438 w 4672378"/>
              <a:gd name="connsiteY3" fmla="*/ 187887 h 3429404"/>
              <a:gd name="connsiteX4" fmla="*/ 4672378 w 4672378"/>
              <a:gd name="connsiteY4" fmla="*/ 3250181 h 3429404"/>
              <a:gd name="connsiteX5" fmla="*/ 4528088 w 4672378"/>
              <a:gd name="connsiteY5" fmla="*/ 3382391 h 3429404"/>
              <a:gd name="connsiteX6" fmla="*/ 144728 w 4672378"/>
              <a:gd name="connsiteY6" fmla="*/ 3429404 h 3429404"/>
              <a:gd name="connsiteX7" fmla="*/ 0 w 4672378"/>
              <a:gd name="connsiteY7" fmla="*/ 3284676 h 3429404"/>
              <a:gd name="connsiteX8" fmla="*/ 2185 w 4672378"/>
              <a:gd name="connsiteY8" fmla="*/ 125295 h 3429404"/>
              <a:gd name="connsiteX0" fmla="*/ 2185 w 4672378"/>
              <a:gd name="connsiteY0" fmla="*/ 125295 h 3429404"/>
              <a:gd name="connsiteX1" fmla="*/ 165035 w 4672378"/>
              <a:gd name="connsiteY1" fmla="*/ 0 h 3429404"/>
              <a:gd name="connsiteX2" fmla="*/ 4438710 w 4672378"/>
              <a:gd name="connsiteY2" fmla="*/ 43159 h 3429404"/>
              <a:gd name="connsiteX3" fmla="*/ 4583438 w 4672378"/>
              <a:gd name="connsiteY3" fmla="*/ 187887 h 3429404"/>
              <a:gd name="connsiteX4" fmla="*/ 4672378 w 4672378"/>
              <a:gd name="connsiteY4" fmla="*/ 3250181 h 3429404"/>
              <a:gd name="connsiteX5" fmla="*/ 4527214 w 4672378"/>
              <a:gd name="connsiteY5" fmla="*/ 3407428 h 3429404"/>
              <a:gd name="connsiteX6" fmla="*/ 144728 w 4672378"/>
              <a:gd name="connsiteY6" fmla="*/ 3429404 h 3429404"/>
              <a:gd name="connsiteX7" fmla="*/ 0 w 4672378"/>
              <a:gd name="connsiteY7" fmla="*/ 3284676 h 3429404"/>
              <a:gd name="connsiteX8" fmla="*/ 2185 w 4672378"/>
              <a:gd name="connsiteY8" fmla="*/ 125295 h 3429404"/>
              <a:gd name="connsiteX0" fmla="*/ 2185 w 4672378"/>
              <a:gd name="connsiteY0" fmla="*/ 125295 h 3429404"/>
              <a:gd name="connsiteX1" fmla="*/ 165035 w 4672378"/>
              <a:gd name="connsiteY1" fmla="*/ 0 h 3429404"/>
              <a:gd name="connsiteX2" fmla="*/ 4437618 w 4672378"/>
              <a:gd name="connsiteY2" fmla="*/ 74455 h 3429404"/>
              <a:gd name="connsiteX3" fmla="*/ 4583438 w 4672378"/>
              <a:gd name="connsiteY3" fmla="*/ 187887 h 3429404"/>
              <a:gd name="connsiteX4" fmla="*/ 4672378 w 4672378"/>
              <a:gd name="connsiteY4" fmla="*/ 3250181 h 3429404"/>
              <a:gd name="connsiteX5" fmla="*/ 4527214 w 4672378"/>
              <a:gd name="connsiteY5" fmla="*/ 3407428 h 3429404"/>
              <a:gd name="connsiteX6" fmla="*/ 144728 w 4672378"/>
              <a:gd name="connsiteY6" fmla="*/ 3429404 h 3429404"/>
              <a:gd name="connsiteX7" fmla="*/ 0 w 4672378"/>
              <a:gd name="connsiteY7" fmla="*/ 3284676 h 3429404"/>
              <a:gd name="connsiteX8" fmla="*/ 2185 w 4672378"/>
              <a:gd name="connsiteY8" fmla="*/ 125295 h 3429404"/>
              <a:gd name="connsiteX0" fmla="*/ 2185 w 4672378"/>
              <a:gd name="connsiteY0" fmla="*/ 125295 h 3429404"/>
              <a:gd name="connsiteX1" fmla="*/ 165035 w 4672378"/>
              <a:gd name="connsiteY1" fmla="*/ 0 h 3429404"/>
              <a:gd name="connsiteX2" fmla="*/ 4437618 w 4672378"/>
              <a:gd name="connsiteY2" fmla="*/ 74455 h 3429404"/>
              <a:gd name="connsiteX3" fmla="*/ 4576638 w 4672378"/>
              <a:gd name="connsiteY3" fmla="*/ 241760 h 3429404"/>
              <a:gd name="connsiteX4" fmla="*/ 4672378 w 4672378"/>
              <a:gd name="connsiteY4" fmla="*/ 3250181 h 3429404"/>
              <a:gd name="connsiteX5" fmla="*/ 4527214 w 4672378"/>
              <a:gd name="connsiteY5" fmla="*/ 3407428 h 3429404"/>
              <a:gd name="connsiteX6" fmla="*/ 144728 w 4672378"/>
              <a:gd name="connsiteY6" fmla="*/ 3429404 h 3429404"/>
              <a:gd name="connsiteX7" fmla="*/ 0 w 4672378"/>
              <a:gd name="connsiteY7" fmla="*/ 3284676 h 3429404"/>
              <a:gd name="connsiteX8" fmla="*/ 2185 w 4672378"/>
              <a:gd name="connsiteY8" fmla="*/ 125295 h 342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2378" h="3429404">
                <a:moveTo>
                  <a:pt x="2185" y="125295"/>
                </a:moveTo>
                <a:cubicBezTo>
                  <a:pt x="2185" y="45364"/>
                  <a:pt x="85104" y="0"/>
                  <a:pt x="165035" y="0"/>
                </a:cubicBezTo>
                <a:cubicBezTo>
                  <a:pt x="1596362" y="0"/>
                  <a:pt x="3006291" y="74455"/>
                  <a:pt x="4437618" y="74455"/>
                </a:cubicBezTo>
                <a:cubicBezTo>
                  <a:pt x="4517549" y="74455"/>
                  <a:pt x="4576638" y="161829"/>
                  <a:pt x="4576638" y="241760"/>
                </a:cubicBezTo>
                <a:lnTo>
                  <a:pt x="4672378" y="3250181"/>
                </a:lnTo>
                <a:cubicBezTo>
                  <a:pt x="4672378" y="3330112"/>
                  <a:pt x="4607145" y="3407428"/>
                  <a:pt x="4527214" y="3407428"/>
                </a:cubicBezTo>
                <a:lnTo>
                  <a:pt x="144728" y="3429404"/>
                </a:lnTo>
                <a:cubicBezTo>
                  <a:pt x="64797" y="3429404"/>
                  <a:pt x="0" y="3364607"/>
                  <a:pt x="0" y="3284676"/>
                </a:cubicBezTo>
                <a:cubicBezTo>
                  <a:pt x="728" y="2231549"/>
                  <a:pt x="1457" y="1178422"/>
                  <a:pt x="2185" y="125295"/>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772DE718-640F-4342-89DC-8A6BDE2B6405}"/>
              </a:ext>
            </a:extLst>
          </p:cNvPr>
          <p:cNvGrpSpPr/>
          <p:nvPr/>
        </p:nvGrpSpPr>
        <p:grpSpPr>
          <a:xfrm>
            <a:off x="2008415" y="2859437"/>
            <a:ext cx="3112230" cy="647794"/>
            <a:chOff x="3356383" y="3629895"/>
            <a:chExt cx="2532800" cy="1003881"/>
          </a:xfrm>
          <a:scene3d>
            <a:camera prst="orthographicFront">
              <a:rot lat="0" lon="0" rev="120000"/>
            </a:camera>
            <a:lightRig rig="threePt" dir="t"/>
          </a:scene3d>
        </p:grpSpPr>
        <p:sp>
          <p:nvSpPr>
            <p:cNvPr id="5" name="Rounded Rectangle 4">
              <a:extLst>
                <a:ext uri="{FF2B5EF4-FFF2-40B4-BE49-F238E27FC236}">
                  <a16:creationId xmlns:a16="http://schemas.microsoft.com/office/drawing/2014/main" xmlns="" id="{27DB5732-AE4A-D14F-9C14-5DBAC22330AB}"/>
                </a:ext>
              </a:extLst>
            </p:cNvPr>
            <p:cNvSpPr/>
            <p:nvPr/>
          </p:nvSpPr>
          <p:spPr>
            <a:xfrm>
              <a:off x="3356383" y="3818959"/>
              <a:ext cx="2431227" cy="81481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xmlns="" id="{C9213D9A-B2D9-3E4C-B311-0D079EAB3D73}"/>
                </a:ext>
              </a:extLst>
            </p:cNvPr>
            <p:cNvSpPr/>
            <p:nvPr/>
          </p:nvSpPr>
          <p:spPr>
            <a:xfrm>
              <a:off x="3356384" y="3629895"/>
              <a:ext cx="2431228" cy="32385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8" name="Graphic 7" descr="Envelope outline">
              <a:extLst>
                <a:ext uri="{FF2B5EF4-FFF2-40B4-BE49-F238E27FC236}">
                  <a16:creationId xmlns:a16="http://schemas.microsoft.com/office/drawing/2014/main" xmlns="" id="{E0C3A670-410C-1142-B748-80C27702DF0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37831" y="3678549"/>
              <a:ext cx="256302" cy="256302"/>
            </a:xfrm>
            <a:prstGeom prst="rect">
              <a:avLst/>
            </a:prstGeom>
          </p:spPr>
        </p:pic>
        <p:sp>
          <p:nvSpPr>
            <p:cNvPr id="9" name="TextBox 8">
              <a:extLst>
                <a:ext uri="{FF2B5EF4-FFF2-40B4-BE49-F238E27FC236}">
                  <a16:creationId xmlns:a16="http://schemas.microsoft.com/office/drawing/2014/main" xmlns="" id="{C7A13832-2D0A-7241-9E37-055A5C31C84A}"/>
                </a:ext>
              </a:extLst>
            </p:cNvPr>
            <p:cNvSpPr txBox="1"/>
            <p:nvPr/>
          </p:nvSpPr>
          <p:spPr>
            <a:xfrm>
              <a:off x="3614646" y="3638610"/>
              <a:ext cx="607299" cy="357719"/>
            </a:xfrm>
            <a:prstGeom prst="rect">
              <a:avLst/>
            </a:prstGeom>
            <a:noFill/>
          </p:spPr>
          <p:txBody>
            <a:bodyPr wrap="square" rtlCol="0">
              <a:spAutoFit/>
            </a:bodyPr>
            <a:lstStyle/>
            <a:p>
              <a:r>
                <a:rPr lang="en-US" sz="900" dirty="0">
                  <a:solidFill>
                    <a:schemeClr val="tx1">
                      <a:lumMod val="50000"/>
                      <a:lumOff val="50000"/>
                    </a:schemeClr>
                  </a:solidFill>
                </a:rPr>
                <a:t>MAIL</a:t>
              </a:r>
            </a:p>
          </p:txBody>
        </p:sp>
        <p:sp>
          <p:nvSpPr>
            <p:cNvPr id="10" name="TextBox 9">
              <a:extLst>
                <a:ext uri="{FF2B5EF4-FFF2-40B4-BE49-F238E27FC236}">
                  <a16:creationId xmlns:a16="http://schemas.microsoft.com/office/drawing/2014/main" xmlns="" id="{AA66C5D4-1F41-8A4A-BC8E-AD657EDFC0D7}"/>
                </a:ext>
              </a:extLst>
            </p:cNvPr>
            <p:cNvSpPr txBox="1"/>
            <p:nvPr/>
          </p:nvSpPr>
          <p:spPr>
            <a:xfrm>
              <a:off x="5384768" y="3673452"/>
              <a:ext cx="504415" cy="286175"/>
            </a:xfrm>
            <a:prstGeom prst="rect">
              <a:avLst/>
            </a:prstGeom>
            <a:noFill/>
          </p:spPr>
          <p:txBody>
            <a:bodyPr wrap="square" rtlCol="0">
              <a:spAutoFit/>
            </a:bodyPr>
            <a:lstStyle/>
            <a:p>
              <a:r>
                <a:rPr lang="en-US" sz="600" dirty="0">
                  <a:solidFill>
                    <a:schemeClr val="tx1">
                      <a:lumMod val="50000"/>
                      <a:lumOff val="50000"/>
                    </a:schemeClr>
                  </a:solidFill>
                </a:rPr>
                <a:t>now</a:t>
              </a:r>
              <a:endParaRPr lang="en-US" sz="1050" dirty="0">
                <a:solidFill>
                  <a:schemeClr val="tx1">
                    <a:lumMod val="50000"/>
                    <a:lumOff val="50000"/>
                  </a:schemeClr>
                </a:solidFill>
              </a:endParaRPr>
            </a:p>
          </p:txBody>
        </p:sp>
        <mc:AlternateContent xmlns:mc="http://schemas.openxmlformats.org/markup-compatibility/2006">
          <mc:Choice xmlns:pslz="http://schemas.microsoft.com/office/powerpoint/2016/slidezoom" xmlns="" Requires="pslz">
            <p:graphicFrame>
              <p:nvGraphicFramePr>
                <p:cNvPr id="4" name="Slide Zoom 3">
                  <a:extLst>
                    <a:ext uri="{FF2B5EF4-FFF2-40B4-BE49-F238E27FC236}">
                      <a16:creationId xmlns:a16="http://schemas.microsoft.com/office/drawing/2014/main" id="{24B29CFC-4414-3C44-862F-89E17DBC8E5D}"/>
                    </a:ext>
                  </a:extLst>
                </p:cNvPr>
                <p:cNvGraphicFramePr>
                  <a:graphicFrameLocks noChangeAspect="1"/>
                </p:cNvGraphicFramePr>
                <p:nvPr>
                  <p:extLst>
                    <p:ext uri="{D42A27DB-BD31-4B8C-83A1-F6EECF244321}">
                      <p14:modId xmlns:p14="http://schemas.microsoft.com/office/powerpoint/2010/main" val="391110936"/>
                    </p:ext>
                  </p:extLst>
                </p:nvPr>
              </p:nvGraphicFramePr>
              <p:xfrm>
                <a:off x="3496235" y="3972766"/>
                <a:ext cx="2121647" cy="654841"/>
              </p:xfrm>
              <a:graphic>
                <a:graphicData uri="http://schemas.microsoft.com/office/powerpoint/2016/slidezoom">
                  <pslz:sldZm>
                    <pslz:sldZmObj sldId="258" cId="3696517617">
                      <pslz:zmPr id="{57DD2548-1A8A-8949-A7D0-24856486694A}" returnToParent="0" transitionDur="1000">
                        <p166:blipFill xmlns:p166="http://schemas.microsoft.com/office/powerpoint/2016/6/main">
                          <a:blip r:embed="rId8"/>
                          <a:stretch>
                            <a:fillRect/>
                          </a:stretch>
                        </p166:blipFill>
                        <p166:spPr xmlns:p166="http://schemas.microsoft.com/office/powerpoint/2016/6/main">
                          <a:xfrm>
                            <a:off x="0" y="0"/>
                            <a:ext cx="2607017" cy="422562"/>
                          </a:xfrm>
                          <a:prstGeom prst="rect">
                            <a:avLst/>
                          </a:prstGeom>
                          <a:ln w="3175">
                            <a:noFill/>
                          </a:ln>
                          <a:effectLst/>
                          <a:scene3d>
                            <a:camera prst="orthographicFront">
                              <a:rot lat="21594000" lon="1800000" rev="0"/>
                            </a:camera>
                            <a:lightRig rig="threePt" dir="t"/>
                          </a:scene3d>
                        </p166:spPr>
                      </pslz:zmPr>
                    </pslz:sldZmObj>
                  </pslz:sldZm>
                </a:graphicData>
              </a:graphic>
            </p:graphicFrame>
          </mc:Choice>
          <mc:Fallback>
            <p:pic>
              <p:nvPicPr>
                <p:cNvPr id="4" name="Slide Zoom 3">
                  <a:hlinkClick r:id="rId9" action="ppaction://hlinksldjump"/>
                  <a:extLst>
                    <a:ext uri="{FF2B5EF4-FFF2-40B4-BE49-F238E27FC236}">
                      <a16:creationId xmlns:a16="http://schemas.microsoft.com/office/drawing/2014/main" xmlns="" xmlns:pslz="http://schemas.microsoft.com/office/powerpoint/2016/slidezoom" id="{24B29CFC-4414-3C44-862F-89E17DBC8E5D}"/>
                    </a:ext>
                  </a:extLst>
                </p:cNvPr>
                <p:cNvPicPr>
                  <a:picLocks noGrp="1" noRot="1" noChangeAspect="1" noMove="1" noResize="1" noEditPoints="1" noAdjustHandles="1" noChangeArrowheads="1" noChangeShapeType="1"/>
                </p:cNvPicPr>
                <p:nvPr/>
              </p:nvPicPr>
              <p:blipFill>
                <a:blip r:embed="rId10"/>
                <a:stretch>
                  <a:fillRect/>
                </a:stretch>
              </p:blipFill>
              <p:spPr>
                <a:xfrm>
                  <a:off x="2180261" y="3080688"/>
                  <a:ext cx="2607017" cy="422562"/>
                </a:xfrm>
                <a:prstGeom prst="rect">
                  <a:avLst/>
                </a:prstGeom>
                <a:ln w="3175">
                  <a:noFill/>
                </a:ln>
                <a:effectLst/>
                <a:scene3d>
                  <a:camera prst="orthographicFront">
                    <a:rot lat="21594000" lon="1800000" rev="0"/>
                  </a:camera>
                  <a:lightRig rig="threePt" dir="t"/>
                </a:scene3d>
              </p:spPr>
            </p:pic>
          </mc:Fallback>
        </mc:AlternateContent>
      </p:grpSp>
      <p:sp>
        <p:nvSpPr>
          <p:cNvPr id="12" name="Action Button: Home 11">
            <a:hlinkClick r:id="" action="ppaction://hlinkshowjump?jump=firstslide" highlightClick="1"/>
            <a:extLst>
              <a:ext uri="{FF2B5EF4-FFF2-40B4-BE49-F238E27FC236}">
                <a16:creationId xmlns:a16="http://schemas.microsoft.com/office/drawing/2014/main" xmlns="" id="{A09CAC97-3827-FC44-A5A9-6B9071D4CEAF}"/>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hlinkClick r:id="" action="ppaction://hlinkshowjump?jump=lastslideviewed" highlightClick="1"/>
            <a:extLst>
              <a:ext uri="{FF2B5EF4-FFF2-40B4-BE49-F238E27FC236}">
                <a16:creationId xmlns:a16="http://schemas.microsoft.com/office/drawing/2014/main" xmlns="" id="{9FFA470E-8DF6-DF4D-8CBA-AA158F53EC9F}"/>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104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down)">
                                      <p:cBhvr>
                                        <p:cTn id="8" dur="1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xmlns="" id="{78C6DDF8-3415-D243-887D-A50C724C3686}"/>
              </a:ext>
            </a:extLst>
          </p:cNvPr>
          <p:cNvPicPr>
            <a:picLocks noChangeAspect="1"/>
          </p:cNvPicPr>
          <p:nvPr/>
        </p:nvPicPr>
        <p:blipFill rotWithShape="1">
          <a:blip r:embed="rId2"/>
          <a:srcRect b="9964"/>
          <a:stretch/>
        </p:blipFill>
        <p:spPr>
          <a:xfrm>
            <a:off x="4205" y="0"/>
            <a:ext cx="12187123" cy="6858000"/>
          </a:xfrm>
          <a:prstGeom prst="rect">
            <a:avLst/>
          </a:prstGeom>
        </p:spPr>
      </p:pic>
      <p:sp>
        <p:nvSpPr>
          <p:cNvPr id="6" name="Rectangle 5">
            <a:extLst>
              <a:ext uri="{FF2B5EF4-FFF2-40B4-BE49-F238E27FC236}">
                <a16:creationId xmlns:a16="http://schemas.microsoft.com/office/drawing/2014/main" xmlns="" id="{E97CDFAA-1D80-6C48-961C-3C3BC18CD69D}"/>
              </a:ext>
            </a:extLst>
          </p:cNvPr>
          <p:cNvSpPr/>
          <p:nvPr/>
        </p:nvSpPr>
        <p:spPr>
          <a:xfrm>
            <a:off x="2686050" y="2948940"/>
            <a:ext cx="6172200" cy="1323439"/>
          </a:xfrm>
          <a:prstGeom prst="rect">
            <a:avLst/>
          </a:prstGeom>
        </p:spPr>
        <p:txBody>
          <a:bodyPr wrap="square">
            <a:spAutoFit/>
          </a:bodyPr>
          <a:lstStyle/>
          <a:p>
            <a:r>
              <a:rPr lang="en-US" sz="1000" dirty="0">
                <a:latin typeface="Georgia" panose="02040502050405020303" pitchFamily="18" charset="0"/>
                <a:hlinkClick r:id="rId3" action="ppaction://hlinksldjump"/>
              </a:rPr>
              <a:t>After testing 4,730 vaccine batches, 1,419 batches have congealed</a:t>
            </a: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hlinkClick r:id="rId3" action="ppaction://hlinksldjump"/>
              </a:rPr>
              <a:t>After testing 30 vaccine batches, 6 batches have a slightly higher temperature</a:t>
            </a: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hlinkClick r:id="rId4" action="ppaction://hlinksldjump"/>
              </a:rPr>
              <a:t>After testing 3,120 vaccine batches, 140 batches have a different color</a:t>
            </a: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hlinkClick r:id="rId5" action="ppaction://hlinksldjump"/>
              </a:rPr>
              <a:t>After testing 400 batches, 48 batches have been corrupted by a miscommunication between two employees</a:t>
            </a:r>
            <a:endParaRPr lang="en-US" sz="1000" dirty="0">
              <a:latin typeface="Georgia" panose="02040502050405020303" pitchFamily="18" charset="0"/>
            </a:endParaRPr>
          </a:p>
        </p:txBody>
      </p:sp>
      <p:grpSp>
        <p:nvGrpSpPr>
          <p:cNvPr id="7" name="Group 6">
            <a:extLst>
              <a:ext uri="{FF2B5EF4-FFF2-40B4-BE49-F238E27FC236}">
                <a16:creationId xmlns:a16="http://schemas.microsoft.com/office/drawing/2014/main" xmlns="" id="{A6E04AA8-9753-4649-ACD5-3304C16486E2}"/>
              </a:ext>
            </a:extLst>
          </p:cNvPr>
          <p:cNvGrpSpPr>
            <a:grpSpLocks noChangeAspect="1"/>
          </p:cNvGrpSpPr>
          <p:nvPr/>
        </p:nvGrpSpPr>
        <p:grpSpPr>
          <a:xfrm>
            <a:off x="2305383" y="1622317"/>
            <a:ext cx="346377" cy="346376"/>
            <a:chOff x="5569057" y="2902057"/>
            <a:chExt cx="1053884" cy="1053885"/>
          </a:xfrm>
        </p:grpSpPr>
        <p:sp>
          <p:nvSpPr>
            <p:cNvPr id="8" name="Oval 7">
              <a:extLst>
                <a:ext uri="{FF2B5EF4-FFF2-40B4-BE49-F238E27FC236}">
                  <a16:creationId xmlns:a16="http://schemas.microsoft.com/office/drawing/2014/main" xmlns="" id="{E1828526-A760-0946-A98C-750C7704C2E4}"/>
                </a:ext>
              </a:extLst>
            </p:cNvPr>
            <p:cNvSpPr/>
            <p:nvPr/>
          </p:nvSpPr>
          <p:spPr>
            <a:xfrm>
              <a:off x="5569057" y="2902057"/>
              <a:ext cx="1053884" cy="1053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Graphic 8" descr="User with solid fill">
              <a:extLst>
                <a:ext uri="{FF2B5EF4-FFF2-40B4-BE49-F238E27FC236}">
                  <a16:creationId xmlns:a16="http://schemas.microsoft.com/office/drawing/2014/main" xmlns="" id="{989AA5E7-DDCF-9F47-B9B8-871D11305B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38799" y="2971799"/>
              <a:ext cx="914400" cy="914401"/>
            </a:xfrm>
            <a:prstGeom prst="rect">
              <a:avLst/>
            </a:prstGeom>
          </p:spPr>
        </p:pic>
      </p:grpSp>
      <p:sp>
        <p:nvSpPr>
          <p:cNvPr id="10" name="Action Button: Home 9">
            <a:hlinkClick r:id="" action="ppaction://hlinkshowjump?jump=firstslide" highlightClick="1"/>
            <a:extLst>
              <a:ext uri="{FF2B5EF4-FFF2-40B4-BE49-F238E27FC236}">
                <a16:creationId xmlns:a16="http://schemas.microsoft.com/office/drawing/2014/main" xmlns="" id="{109D9FDC-4E01-1D4F-A691-96D344B3839E}"/>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hlinkClick r:id="" action="ppaction://hlinkshowjump?jump=lastslideviewed" highlightClick="1"/>
            <a:extLst>
              <a:ext uri="{FF2B5EF4-FFF2-40B4-BE49-F238E27FC236}">
                <a16:creationId xmlns:a16="http://schemas.microsoft.com/office/drawing/2014/main" xmlns="" id="{9B25A8CB-B299-2F49-8316-80B9C242F760}"/>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9899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xmlns="" id="{78C6DDF8-3415-D243-887D-A50C724C3686}"/>
              </a:ext>
            </a:extLst>
          </p:cNvPr>
          <p:cNvPicPr>
            <a:picLocks noChangeAspect="1"/>
          </p:cNvPicPr>
          <p:nvPr/>
        </p:nvPicPr>
        <p:blipFill rotWithShape="1">
          <a:blip r:embed="rId2"/>
          <a:srcRect b="9964"/>
          <a:stretch/>
        </p:blipFill>
        <p:spPr>
          <a:xfrm>
            <a:off x="4205" y="0"/>
            <a:ext cx="12187123" cy="6858000"/>
          </a:xfrm>
          <a:prstGeom prst="rect">
            <a:avLst/>
          </a:prstGeom>
        </p:spPr>
      </p:pic>
      <p:sp>
        <p:nvSpPr>
          <p:cNvPr id="6" name="Rectangle 5">
            <a:extLst>
              <a:ext uri="{FF2B5EF4-FFF2-40B4-BE49-F238E27FC236}">
                <a16:creationId xmlns:a16="http://schemas.microsoft.com/office/drawing/2014/main" xmlns="" id="{E97CDFAA-1D80-6C48-961C-3C3BC18CD69D}"/>
              </a:ext>
            </a:extLst>
          </p:cNvPr>
          <p:cNvSpPr/>
          <p:nvPr/>
        </p:nvSpPr>
        <p:spPr>
          <a:xfrm>
            <a:off x="2686050" y="2948940"/>
            <a:ext cx="6172200" cy="1323439"/>
          </a:xfrm>
          <a:prstGeom prst="rect">
            <a:avLst/>
          </a:prstGeom>
        </p:spPr>
        <p:txBody>
          <a:bodyPr wrap="square">
            <a:spAutoFit/>
          </a:bodyPr>
          <a:lstStyle/>
          <a:p>
            <a:r>
              <a:rPr lang="en-US" sz="1000" dirty="0">
                <a:latin typeface="Georgia" panose="02040502050405020303" pitchFamily="18" charset="0"/>
              </a:rPr>
              <a:t>After testing 4,730 vaccine batches, 1,419 batches have congealed</a:t>
            </a:r>
            <a:br>
              <a:rPr lang="en-US" sz="1000" dirty="0">
                <a:latin typeface="Georgia" panose="02040502050405020303" pitchFamily="18" charset="0"/>
              </a:rPr>
            </a:b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After testing 30 vaccine batches, 4 batches have a slightly higher temperature</a:t>
            </a:r>
            <a:br>
              <a:rPr lang="en-US" sz="1000" dirty="0">
                <a:latin typeface="Georgia" panose="02040502050405020303" pitchFamily="18" charset="0"/>
              </a:rPr>
            </a:b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After testing 3,120 vaccine batches, 140 batches have a different color</a:t>
            </a:r>
            <a:br>
              <a:rPr lang="en-US" sz="1000" dirty="0">
                <a:latin typeface="Georgia" panose="02040502050405020303" pitchFamily="18" charset="0"/>
              </a:rPr>
            </a:b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After testing 400 batches, 48 batches have been corrupted by a miscommunication between two employees</a:t>
            </a:r>
          </a:p>
        </p:txBody>
      </p:sp>
      <p:grpSp>
        <p:nvGrpSpPr>
          <p:cNvPr id="7" name="Group 6">
            <a:extLst>
              <a:ext uri="{FF2B5EF4-FFF2-40B4-BE49-F238E27FC236}">
                <a16:creationId xmlns:a16="http://schemas.microsoft.com/office/drawing/2014/main" xmlns="" id="{A6E04AA8-9753-4649-ACD5-3304C16486E2}"/>
              </a:ext>
            </a:extLst>
          </p:cNvPr>
          <p:cNvGrpSpPr>
            <a:grpSpLocks noChangeAspect="1"/>
          </p:cNvGrpSpPr>
          <p:nvPr/>
        </p:nvGrpSpPr>
        <p:grpSpPr>
          <a:xfrm>
            <a:off x="2305383" y="1622317"/>
            <a:ext cx="346377" cy="346376"/>
            <a:chOff x="5569057" y="2902057"/>
            <a:chExt cx="1053884" cy="1053885"/>
          </a:xfrm>
        </p:grpSpPr>
        <p:sp>
          <p:nvSpPr>
            <p:cNvPr id="8" name="Oval 7">
              <a:extLst>
                <a:ext uri="{FF2B5EF4-FFF2-40B4-BE49-F238E27FC236}">
                  <a16:creationId xmlns:a16="http://schemas.microsoft.com/office/drawing/2014/main" xmlns="" id="{E1828526-A760-0946-A98C-750C7704C2E4}"/>
                </a:ext>
              </a:extLst>
            </p:cNvPr>
            <p:cNvSpPr/>
            <p:nvPr/>
          </p:nvSpPr>
          <p:spPr>
            <a:xfrm>
              <a:off x="5569057" y="2902057"/>
              <a:ext cx="1053884" cy="10538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Graphic 8" descr="User with solid fill">
              <a:extLst>
                <a:ext uri="{FF2B5EF4-FFF2-40B4-BE49-F238E27FC236}">
                  <a16:creationId xmlns:a16="http://schemas.microsoft.com/office/drawing/2014/main" xmlns="" id="{989AA5E7-DDCF-9F47-B9B8-871D11305B0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38799" y="2971799"/>
              <a:ext cx="914400" cy="914401"/>
            </a:xfrm>
            <a:prstGeom prst="rect">
              <a:avLst/>
            </a:prstGeom>
          </p:spPr>
        </p:pic>
      </p:grpSp>
      <p:sp>
        <p:nvSpPr>
          <p:cNvPr id="10" name="Action Button: Home 9">
            <a:hlinkClick r:id="" action="ppaction://hlinkshowjump?jump=firstslide" highlightClick="1"/>
            <a:extLst>
              <a:ext uri="{FF2B5EF4-FFF2-40B4-BE49-F238E27FC236}">
                <a16:creationId xmlns:a16="http://schemas.microsoft.com/office/drawing/2014/main" xmlns="" id="{109D9FDC-4E01-1D4F-A691-96D344B3839E}"/>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hlinkClick r:id="" action="ppaction://hlinkshowjump?jump=lastslideviewed" highlightClick="1"/>
            <a:extLst>
              <a:ext uri="{FF2B5EF4-FFF2-40B4-BE49-F238E27FC236}">
                <a16:creationId xmlns:a16="http://schemas.microsoft.com/office/drawing/2014/main" xmlns="" id="{9B25A8CB-B299-2F49-8316-80B9C242F760}"/>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483EA17-9062-5644-A114-F71AC6CCB9DF}"/>
              </a:ext>
            </a:extLst>
          </p:cNvPr>
          <p:cNvSpPr/>
          <p:nvPr/>
        </p:nvSpPr>
        <p:spPr>
          <a:xfrm>
            <a:off x="-1524" y="-4445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xmlns="" id="{EA78C090-9928-D646-A200-5B97877E3D22}"/>
              </a:ext>
            </a:extLst>
          </p:cNvPr>
          <p:cNvGrpSpPr/>
          <p:nvPr/>
        </p:nvGrpSpPr>
        <p:grpSpPr>
          <a:xfrm>
            <a:off x="1455657" y="2060959"/>
            <a:ext cx="8994544" cy="2894341"/>
            <a:chOff x="2742137" y="2097082"/>
            <a:chExt cx="3556000" cy="2143092"/>
          </a:xfrm>
        </p:grpSpPr>
        <p:sp>
          <p:nvSpPr>
            <p:cNvPr id="14" name="Rounded Rectangle 13">
              <a:extLst>
                <a:ext uri="{FF2B5EF4-FFF2-40B4-BE49-F238E27FC236}">
                  <a16:creationId xmlns:a16="http://schemas.microsoft.com/office/drawing/2014/main" xmlns="" id="{C8D35F24-57DD-564B-B7D6-B6871D03EE71}"/>
                </a:ext>
              </a:extLst>
            </p:cNvPr>
            <p:cNvSpPr/>
            <p:nvPr/>
          </p:nvSpPr>
          <p:spPr>
            <a:xfrm>
              <a:off x="2742137" y="2097082"/>
              <a:ext cx="3556000" cy="21430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dirty="0">
                  <a:solidFill>
                    <a:srgbClr val="434343"/>
                  </a:solidFill>
                  <a:latin typeface="Arial" panose="020B0604020202020204" pitchFamily="34" charset="0"/>
                </a:rPr>
                <a:t>Oh no! The different batches indicate there being a </a:t>
              </a:r>
              <a:r>
                <a:rPr lang="en-US" sz="2800" b="1" dirty="0">
                  <a:solidFill>
                    <a:srgbClr val="434343"/>
                  </a:solidFill>
                  <a:latin typeface="Arial" panose="020B0604020202020204" pitchFamily="34" charset="0"/>
                </a:rPr>
                <a:t>major error in the production process, with the percentage of errors being too high to be considered negligible</a:t>
              </a:r>
              <a:r>
                <a:rPr lang="en-US" sz="2800" dirty="0">
                  <a:solidFill>
                    <a:srgbClr val="434343"/>
                  </a:solidFill>
                  <a:latin typeface="Arial" panose="020B0604020202020204" pitchFamily="34" charset="0"/>
                </a:rPr>
                <a:t>.</a:t>
              </a:r>
              <a:endParaRPr lang="en-US" sz="2800" dirty="0"/>
            </a:p>
          </p:txBody>
        </p:sp>
        <p:sp>
          <p:nvSpPr>
            <p:cNvPr id="15" name="Multiply 14">
              <a:hlinkClick r:id="rId5" action="ppaction://hlinksldjump"/>
              <a:extLst>
                <a:ext uri="{FF2B5EF4-FFF2-40B4-BE49-F238E27FC236}">
                  <a16:creationId xmlns:a16="http://schemas.microsoft.com/office/drawing/2014/main" xmlns="" id="{7DF25FF7-8086-D046-A26B-CDCA64311C61}"/>
                </a:ext>
              </a:extLst>
            </p:cNvPr>
            <p:cNvSpPr/>
            <p:nvPr/>
          </p:nvSpPr>
          <p:spPr>
            <a:xfrm>
              <a:off x="5935513" y="2178474"/>
              <a:ext cx="242513" cy="451884"/>
            </a:xfrm>
            <a:prstGeom prst="mathMultiply">
              <a:avLst>
                <a:gd name="adj1" fmla="val 10083"/>
              </a:avLst>
            </a:prstGeom>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183646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p!!Rectangle">
            <a:extLst>
              <a:ext uri="{FF2B5EF4-FFF2-40B4-BE49-F238E27FC236}">
                <a16:creationId xmlns:a16="http://schemas.microsoft.com/office/drawing/2014/main" xmlns="" id="{E0B3B37B-5EEE-4DC4-802A-66F9A2C94B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cbook Pro on Brown Wooden Table">
            <a:extLst>
              <a:ext uri="{FF2B5EF4-FFF2-40B4-BE49-F238E27FC236}">
                <a16:creationId xmlns:a16="http://schemas.microsoft.com/office/drawing/2014/main" xmlns="" id="{655CCF40-9B36-F540-99D8-67195896EE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9" name="m!!text rectangle">
            <a:extLst>
              <a:ext uri="{FF2B5EF4-FFF2-40B4-BE49-F238E27FC236}">
                <a16:creationId xmlns:a16="http://schemas.microsoft.com/office/drawing/2014/main" xmlns="" id="{494CEDA0-FD8E-491B-8792-69F93BDA39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40079"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m!!accent">
            <a:extLst>
              <a:ext uri="{FF2B5EF4-FFF2-40B4-BE49-F238E27FC236}">
                <a16:creationId xmlns:a16="http://schemas.microsoft.com/office/drawing/2014/main" xmlns="" id="{0FD3EBBB-DFE8-4525-B1BF-BE7BBC8DFA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76071" y="116128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xmlns="" id="{A9362A14-6FB8-4FFC-AAA0-2E5AFF8A8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21577" y="2113280"/>
            <a:ext cx="3502152"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378E9EFF-047E-0948-8904-BD86BD8D2286}"/>
              </a:ext>
            </a:extLst>
          </p:cNvPr>
          <p:cNvSpPr/>
          <p:nvPr/>
        </p:nvSpPr>
        <p:spPr>
          <a:xfrm>
            <a:off x="7673449" y="2354199"/>
            <a:ext cx="3666744" cy="3461331"/>
          </a:xfrm>
          <a:prstGeom prst="rect">
            <a:avLst/>
          </a:prstGeom>
        </p:spPr>
        <p:txBody>
          <a:bodyPr vert="horz" lIns="91440" tIns="45720" rIns="91440" bIns="45720" rtlCol="0">
            <a:normAutofit/>
          </a:bodyPr>
          <a:lstStyle/>
          <a:p>
            <a:pPr>
              <a:lnSpc>
                <a:spcPct val="110000"/>
              </a:lnSpc>
              <a:spcAft>
                <a:spcPts val="600"/>
              </a:spcAft>
            </a:pPr>
            <a:r>
              <a:rPr lang="en-US" dirty="0"/>
              <a:t>This batch indicates a mistake was made during the production process, however the </a:t>
            </a:r>
            <a:r>
              <a:rPr lang="en-US" b="1" dirty="0"/>
              <a:t>failure rate is quite low </a:t>
            </a:r>
            <a:r>
              <a:rPr lang="en-US" dirty="0"/>
              <a:t>and we can continue to print </a:t>
            </a:r>
            <a:r>
              <a:rPr lang="en-US" dirty="0">
                <a:hlinkClick r:id="rId3" action="ppaction://hlinksldjump"/>
              </a:rPr>
              <a:t>labels</a:t>
            </a:r>
            <a:r>
              <a:rPr lang="en-US" dirty="0"/>
              <a:t>.</a:t>
            </a:r>
          </a:p>
          <a:p>
            <a:pPr>
              <a:lnSpc>
                <a:spcPct val="110000"/>
              </a:lnSpc>
              <a:spcAft>
                <a:spcPts val="600"/>
              </a:spcAft>
            </a:pPr>
            <a:endParaRPr lang="en-US" dirty="0"/>
          </a:p>
          <a:p>
            <a:pPr>
              <a:lnSpc>
                <a:spcPct val="110000"/>
              </a:lnSpc>
              <a:spcAft>
                <a:spcPts val="600"/>
              </a:spcAft>
            </a:pPr>
            <a:r>
              <a:rPr lang="en-US" dirty="0"/>
              <a:t>To begin making labels click on the printer!</a:t>
            </a:r>
          </a:p>
        </p:txBody>
      </p:sp>
      <p:sp>
        <p:nvSpPr>
          <p:cNvPr id="3" name="Rectangle 2">
            <a:extLst>
              <a:ext uri="{FF2B5EF4-FFF2-40B4-BE49-F238E27FC236}">
                <a16:creationId xmlns:a16="http://schemas.microsoft.com/office/drawing/2014/main" xmlns="" id="{2B98B587-5071-0E4C-8C5F-75FB7B8C87EB}"/>
              </a:ext>
            </a:extLst>
          </p:cNvPr>
          <p:cNvSpPr/>
          <p:nvPr/>
        </p:nvSpPr>
        <p:spPr>
          <a:xfrm>
            <a:off x="7566254" y="1351061"/>
            <a:ext cx="4016188" cy="646331"/>
          </a:xfrm>
          <a:prstGeom prst="rect">
            <a:avLst/>
          </a:prstGeom>
        </p:spPr>
        <p:txBody>
          <a:bodyPr wrap="square">
            <a:spAutoFit/>
          </a:bodyPr>
          <a:lstStyle/>
          <a:p>
            <a:r>
              <a:rPr lang="en-US" i="1" dirty="0">
                <a:solidFill>
                  <a:schemeClr val="tx2"/>
                </a:solidFill>
                <a:latin typeface="+mj-lt"/>
              </a:rPr>
              <a:t>After testing 3,120 vaccine batches, 140 batches have a different color</a:t>
            </a:r>
          </a:p>
        </p:txBody>
      </p:sp>
      <p:sp>
        <p:nvSpPr>
          <p:cNvPr id="13" name="Action Button: Home 12">
            <a:hlinkClick r:id="" action="ppaction://hlinkshowjump?jump=firstslide" highlightClick="1"/>
            <a:extLst>
              <a:ext uri="{FF2B5EF4-FFF2-40B4-BE49-F238E27FC236}">
                <a16:creationId xmlns:a16="http://schemas.microsoft.com/office/drawing/2014/main" xmlns="" id="{3476293C-C491-C84F-8F56-5982475B1354}"/>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hlinkClick r:id="" action="ppaction://hlinkshowjump?jump=lastslideviewed" highlightClick="1"/>
            <a:extLst>
              <a:ext uri="{FF2B5EF4-FFF2-40B4-BE49-F238E27FC236}">
                <a16:creationId xmlns:a16="http://schemas.microsoft.com/office/drawing/2014/main" xmlns="" id="{5B6159EB-3A3B-BD4C-90C1-B06348313423}"/>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a:extLst>
              <a:ext uri="{FF2B5EF4-FFF2-40B4-BE49-F238E27FC236}">
                <a16:creationId xmlns:a16="http://schemas.microsoft.com/office/drawing/2014/main" xmlns="" id="{033C1C5B-BB83-BE42-9E46-A32A1352E864}"/>
              </a:ext>
            </a:extLst>
          </p:cNvPr>
          <p:cNvSpPr/>
          <p:nvPr/>
        </p:nvSpPr>
        <p:spPr>
          <a:xfrm>
            <a:off x="466344" y="3238994"/>
            <a:ext cx="4600956" cy="2018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349623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p!!Rectangle">
            <a:extLst>
              <a:ext uri="{FF2B5EF4-FFF2-40B4-BE49-F238E27FC236}">
                <a16:creationId xmlns:a16="http://schemas.microsoft.com/office/drawing/2014/main" xmlns="" id="{E0B3B37B-5EEE-4DC4-802A-66F9A2C94B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cbook Pro on Brown Wooden Table">
            <a:extLst>
              <a:ext uri="{FF2B5EF4-FFF2-40B4-BE49-F238E27FC236}">
                <a16:creationId xmlns:a16="http://schemas.microsoft.com/office/drawing/2014/main" xmlns="" id="{655CCF40-9B36-F540-99D8-67195896EE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9" name="m!!text rectangle">
            <a:extLst>
              <a:ext uri="{FF2B5EF4-FFF2-40B4-BE49-F238E27FC236}">
                <a16:creationId xmlns:a16="http://schemas.microsoft.com/office/drawing/2014/main" xmlns="" id="{494CEDA0-FD8E-491B-8792-69F93BDA39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40079"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m!!accent">
            <a:extLst>
              <a:ext uri="{FF2B5EF4-FFF2-40B4-BE49-F238E27FC236}">
                <a16:creationId xmlns:a16="http://schemas.microsoft.com/office/drawing/2014/main" xmlns="" id="{0FD3EBBB-DFE8-4525-B1BF-BE7BBC8DFA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76071" y="116128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xmlns="" id="{A9362A14-6FB8-4FFC-AAA0-2E5AFF8A8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21577" y="2113280"/>
            <a:ext cx="3502152"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378E9EFF-047E-0948-8904-BD86BD8D2286}"/>
              </a:ext>
            </a:extLst>
          </p:cNvPr>
          <p:cNvSpPr/>
          <p:nvPr/>
        </p:nvSpPr>
        <p:spPr>
          <a:xfrm>
            <a:off x="7580157" y="2300979"/>
            <a:ext cx="3799223" cy="3461331"/>
          </a:xfrm>
          <a:prstGeom prst="rect">
            <a:avLst/>
          </a:prstGeom>
        </p:spPr>
        <p:txBody>
          <a:bodyPr vert="horz" lIns="91440" tIns="45720" rIns="91440" bIns="45720" rtlCol="0">
            <a:normAutofit/>
          </a:bodyPr>
          <a:lstStyle/>
          <a:p>
            <a:pPr>
              <a:lnSpc>
                <a:spcPct val="110000"/>
              </a:lnSpc>
              <a:spcAft>
                <a:spcPts val="600"/>
              </a:spcAft>
            </a:pPr>
            <a:r>
              <a:rPr lang="en-US" dirty="0"/>
              <a:t>Mistakes were made, but</a:t>
            </a:r>
            <a:r>
              <a:rPr lang="en-US" b="1" dirty="0"/>
              <a:t> not in the process, but by human error</a:t>
            </a:r>
            <a:r>
              <a:rPr lang="en-US" dirty="0"/>
              <a:t>. Therefore, those employees should be reprimanded, and we should go back and retest our formula. Once doing so we can continue to print </a:t>
            </a:r>
            <a:r>
              <a:rPr lang="en-US" dirty="0">
                <a:hlinkClick r:id="rId3" action="ppaction://hlinksldjump"/>
              </a:rPr>
              <a:t>labels</a:t>
            </a:r>
            <a:r>
              <a:rPr lang="en-US" dirty="0"/>
              <a:t>.</a:t>
            </a:r>
          </a:p>
          <a:p>
            <a:pPr>
              <a:lnSpc>
                <a:spcPct val="110000"/>
              </a:lnSpc>
              <a:spcAft>
                <a:spcPts val="600"/>
              </a:spcAft>
            </a:pPr>
            <a:endParaRPr lang="en-US" dirty="0"/>
          </a:p>
          <a:p>
            <a:pPr>
              <a:lnSpc>
                <a:spcPct val="110000"/>
              </a:lnSpc>
              <a:spcAft>
                <a:spcPts val="600"/>
              </a:spcAft>
            </a:pPr>
            <a:r>
              <a:rPr lang="en-US" dirty="0"/>
              <a:t>To begin making labels click on the printer!</a:t>
            </a:r>
          </a:p>
        </p:txBody>
      </p:sp>
      <p:sp>
        <p:nvSpPr>
          <p:cNvPr id="3" name="Rectangle 2">
            <a:extLst>
              <a:ext uri="{FF2B5EF4-FFF2-40B4-BE49-F238E27FC236}">
                <a16:creationId xmlns:a16="http://schemas.microsoft.com/office/drawing/2014/main" xmlns="" id="{2B98B587-5071-0E4C-8C5F-75FB7B8C87EB}"/>
              </a:ext>
            </a:extLst>
          </p:cNvPr>
          <p:cNvSpPr/>
          <p:nvPr/>
        </p:nvSpPr>
        <p:spPr>
          <a:xfrm>
            <a:off x="7612628" y="903538"/>
            <a:ext cx="3734283" cy="1200329"/>
          </a:xfrm>
          <a:prstGeom prst="rect">
            <a:avLst/>
          </a:prstGeom>
        </p:spPr>
        <p:txBody>
          <a:bodyPr wrap="square">
            <a:spAutoFit/>
          </a:bodyPr>
          <a:lstStyle/>
          <a:p>
            <a:r>
              <a:rPr lang="en-US" i="1" dirty="0">
                <a:solidFill>
                  <a:schemeClr val="tx2"/>
                </a:solidFill>
                <a:latin typeface="+mj-lt"/>
              </a:rPr>
              <a:t>After testing 400 batches, 48 batches have been corrupted by a miscommunication between two employees</a:t>
            </a:r>
          </a:p>
        </p:txBody>
      </p:sp>
      <p:sp>
        <p:nvSpPr>
          <p:cNvPr id="13" name="Action Button: Home 12">
            <a:hlinkClick r:id="" action="ppaction://hlinkshowjump?jump=firstslide" highlightClick="1"/>
            <a:extLst>
              <a:ext uri="{FF2B5EF4-FFF2-40B4-BE49-F238E27FC236}">
                <a16:creationId xmlns:a16="http://schemas.microsoft.com/office/drawing/2014/main" xmlns="" id="{3476293C-C491-C84F-8F56-5982475B1354}"/>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hlinkClick r:id="" action="ppaction://hlinkshowjump?jump=lastslideviewed" highlightClick="1"/>
            <a:extLst>
              <a:ext uri="{FF2B5EF4-FFF2-40B4-BE49-F238E27FC236}">
                <a16:creationId xmlns:a16="http://schemas.microsoft.com/office/drawing/2014/main" xmlns="" id="{5B6159EB-3A3B-BD4C-90C1-B06348313423}"/>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action="ppaction://hlinksldjump"/>
            <a:extLst>
              <a:ext uri="{FF2B5EF4-FFF2-40B4-BE49-F238E27FC236}">
                <a16:creationId xmlns:a16="http://schemas.microsoft.com/office/drawing/2014/main" xmlns="" id="{E508EB2E-5C38-8041-A8C2-24BD6C373043}"/>
              </a:ext>
            </a:extLst>
          </p:cNvPr>
          <p:cNvSpPr/>
          <p:nvPr/>
        </p:nvSpPr>
        <p:spPr>
          <a:xfrm>
            <a:off x="466344" y="3238994"/>
            <a:ext cx="4600956" cy="2018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2347939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p!!Rectangle">
            <a:extLst>
              <a:ext uri="{FF2B5EF4-FFF2-40B4-BE49-F238E27FC236}">
                <a16:creationId xmlns:a16="http://schemas.microsoft.com/office/drawing/2014/main" xmlns="" id="{E0B3B37B-5EEE-4DC4-802A-66F9A2C94B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ovid Vaccine Bottles and Syringe">
            <a:extLst>
              <a:ext uri="{FF2B5EF4-FFF2-40B4-BE49-F238E27FC236}">
                <a16:creationId xmlns:a16="http://schemas.microsoft.com/office/drawing/2014/main" xmlns="" id="{E94FA3F1-6B8C-624A-AACE-B7E2478C9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69" b="63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9" name="m!!text rectangle">
            <a:extLst>
              <a:ext uri="{FF2B5EF4-FFF2-40B4-BE49-F238E27FC236}">
                <a16:creationId xmlns:a16="http://schemas.microsoft.com/office/drawing/2014/main" xmlns="" id="{494CEDA0-FD8E-491B-8792-69F93BDA39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40079"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m!!accent">
            <a:extLst>
              <a:ext uri="{FF2B5EF4-FFF2-40B4-BE49-F238E27FC236}">
                <a16:creationId xmlns:a16="http://schemas.microsoft.com/office/drawing/2014/main" xmlns="" id="{0FD3EBBB-DFE8-4525-B1BF-BE7BBC8DFA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76071" y="116128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xmlns="" id="{A9362A14-6FB8-4FFC-AAA0-2E5AFF8A8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21577" y="2113280"/>
            <a:ext cx="3502152"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0C1EF355-ADD5-EF46-BC98-7D2727AB56EA}"/>
              </a:ext>
            </a:extLst>
          </p:cNvPr>
          <p:cNvSpPr/>
          <p:nvPr/>
        </p:nvSpPr>
        <p:spPr>
          <a:xfrm>
            <a:off x="7674737" y="2354199"/>
            <a:ext cx="3665456" cy="3461331"/>
          </a:xfrm>
          <a:prstGeom prst="rect">
            <a:avLst/>
          </a:prstGeom>
        </p:spPr>
        <p:txBody>
          <a:bodyPr vert="horz" lIns="91440" tIns="45720" rIns="91440" bIns="45720" rtlCol="0">
            <a:normAutofit/>
          </a:bodyPr>
          <a:lstStyle/>
          <a:p>
            <a:pPr marL="342900" indent="-342900">
              <a:spcAft>
                <a:spcPts val="600"/>
              </a:spcAft>
              <a:buFont typeface="+mj-lt"/>
              <a:buAutoNum type="arabicParenR"/>
            </a:pPr>
            <a:r>
              <a:rPr lang="en-US" sz="1300" dirty="0"/>
              <a:t>Highlights limitation statement</a:t>
            </a:r>
          </a:p>
          <a:p>
            <a:pPr marL="342900" indent="-342900">
              <a:spcAft>
                <a:spcPts val="600"/>
              </a:spcAft>
              <a:buFont typeface="+mj-lt"/>
              <a:buAutoNum type="arabicParenR"/>
            </a:pPr>
            <a:r>
              <a:rPr lang="en-US" sz="1300" dirty="0"/>
              <a:t>Drug names, dosage form, route of administration, and controlled substance symbol</a:t>
            </a:r>
          </a:p>
          <a:p>
            <a:pPr marL="342900" indent="-342900">
              <a:spcAft>
                <a:spcPts val="600"/>
              </a:spcAft>
              <a:buFont typeface="+mj-lt"/>
              <a:buAutoNum type="arabicParenR"/>
            </a:pPr>
            <a:r>
              <a:rPr lang="en-US" sz="1300" dirty="0"/>
              <a:t>Initial U.S. approval</a:t>
            </a:r>
          </a:p>
          <a:p>
            <a:pPr marL="342900" indent="-342900">
              <a:spcAft>
                <a:spcPts val="600"/>
              </a:spcAft>
              <a:buFont typeface="+mj-lt"/>
              <a:buAutoNum type="arabicParenR"/>
            </a:pPr>
            <a:r>
              <a:rPr lang="en-US" sz="1300" dirty="0"/>
              <a:t>Boxed warning</a:t>
            </a:r>
          </a:p>
          <a:p>
            <a:pPr marL="342900" indent="-342900">
              <a:spcAft>
                <a:spcPts val="600"/>
              </a:spcAft>
              <a:buFont typeface="+mj-lt"/>
              <a:buAutoNum type="arabicParenR"/>
            </a:pPr>
            <a:r>
              <a:rPr lang="en-US" sz="1300" dirty="0"/>
              <a:t>Recent major changes</a:t>
            </a:r>
          </a:p>
          <a:p>
            <a:pPr marL="342900" indent="-342900">
              <a:spcAft>
                <a:spcPts val="600"/>
              </a:spcAft>
              <a:buFont typeface="+mj-lt"/>
              <a:buAutoNum type="arabicParenR"/>
            </a:pPr>
            <a:r>
              <a:rPr lang="en-US" sz="1300" dirty="0"/>
              <a:t>Indications and usage</a:t>
            </a:r>
          </a:p>
          <a:p>
            <a:pPr marL="342900" indent="-342900">
              <a:spcAft>
                <a:spcPts val="600"/>
              </a:spcAft>
              <a:buFont typeface="+mj-lt"/>
              <a:buAutoNum type="arabicParenR"/>
            </a:pPr>
            <a:r>
              <a:rPr lang="en-US" sz="1300" dirty="0"/>
              <a:t>Dosage and administration</a:t>
            </a:r>
          </a:p>
          <a:p>
            <a:pPr marL="342900" indent="-342900">
              <a:spcAft>
                <a:spcPts val="600"/>
              </a:spcAft>
              <a:buFont typeface="+mj-lt"/>
              <a:buAutoNum type="arabicParenR"/>
            </a:pPr>
            <a:r>
              <a:rPr lang="en-US" sz="1300" dirty="0"/>
              <a:t>Dosage forms and strengths</a:t>
            </a:r>
          </a:p>
          <a:p>
            <a:pPr marL="342900" indent="-342900">
              <a:spcAft>
                <a:spcPts val="600"/>
              </a:spcAft>
              <a:buFont typeface="+mj-lt"/>
              <a:buAutoNum type="arabicParenR"/>
            </a:pPr>
            <a:r>
              <a:rPr lang="en-US" sz="1300" dirty="0"/>
              <a:t>Contraindications</a:t>
            </a:r>
          </a:p>
          <a:p>
            <a:pPr marL="342900" indent="-342900">
              <a:spcAft>
                <a:spcPts val="600"/>
              </a:spcAft>
              <a:buFont typeface="+mj-lt"/>
              <a:buAutoNum type="arabicParenR"/>
            </a:pPr>
            <a:r>
              <a:rPr lang="en-US" sz="1300" dirty="0"/>
              <a:t>Warnings and precautions</a:t>
            </a:r>
          </a:p>
          <a:p>
            <a:pPr marL="342900" indent="-342900">
              <a:spcAft>
                <a:spcPts val="600"/>
              </a:spcAft>
              <a:buFont typeface="+mj-lt"/>
              <a:buAutoNum type="arabicParenR"/>
            </a:pPr>
            <a:r>
              <a:rPr lang="en-US" sz="1300" dirty="0"/>
              <a:t>Adverse reactions.</a:t>
            </a:r>
          </a:p>
        </p:txBody>
      </p:sp>
      <p:sp>
        <p:nvSpPr>
          <p:cNvPr id="3" name="Rectangle 2">
            <a:extLst>
              <a:ext uri="{FF2B5EF4-FFF2-40B4-BE49-F238E27FC236}">
                <a16:creationId xmlns:a16="http://schemas.microsoft.com/office/drawing/2014/main" xmlns="" id="{151E825F-D129-6C4F-BBFC-CD54E975A8C1}"/>
              </a:ext>
            </a:extLst>
          </p:cNvPr>
          <p:cNvSpPr/>
          <p:nvPr/>
        </p:nvSpPr>
        <p:spPr>
          <a:xfrm>
            <a:off x="7674737" y="1376038"/>
            <a:ext cx="3665456" cy="646331"/>
          </a:xfrm>
          <a:prstGeom prst="rect">
            <a:avLst/>
          </a:prstGeom>
        </p:spPr>
        <p:txBody>
          <a:bodyPr wrap="square">
            <a:spAutoFit/>
          </a:bodyPr>
          <a:lstStyle/>
          <a:p>
            <a:r>
              <a:rPr lang="en-US" dirty="0"/>
              <a:t>Vaccine labels </a:t>
            </a:r>
            <a:r>
              <a:rPr lang="en-US" u="sng" dirty="0"/>
              <a:t>must</a:t>
            </a:r>
            <a:r>
              <a:rPr lang="en-US" dirty="0"/>
              <a:t> contain the following information:</a:t>
            </a:r>
          </a:p>
        </p:txBody>
      </p:sp>
      <p:sp>
        <p:nvSpPr>
          <p:cNvPr id="12" name="Action Button: Home 11">
            <a:hlinkClick r:id="" action="ppaction://hlinkshowjump?jump=firstslide" highlightClick="1"/>
            <a:extLst>
              <a:ext uri="{FF2B5EF4-FFF2-40B4-BE49-F238E27FC236}">
                <a16:creationId xmlns:a16="http://schemas.microsoft.com/office/drawing/2014/main" xmlns="" id="{63676EC4-8618-B541-B644-9577F3CA45F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hlinkClick r:id="" action="ppaction://hlinkshowjump?jump=lastslideviewed" highlightClick="1"/>
            <a:extLst>
              <a:ext uri="{FF2B5EF4-FFF2-40B4-BE49-F238E27FC236}">
                <a16:creationId xmlns:a16="http://schemas.microsoft.com/office/drawing/2014/main" xmlns="" id="{F0ED794A-9485-9848-BC90-E5A3B8DC7E2A}"/>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7989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RNA and the future of vaccine manufacturing | PATH">
            <a:extLst>
              <a:ext uri="{FF2B5EF4-FFF2-40B4-BE49-F238E27FC236}">
                <a16:creationId xmlns:a16="http://schemas.microsoft.com/office/drawing/2014/main" xmlns="" id="{8553E125-0B9C-9242-8EAB-EABEADD1CB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2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a:extLst>
              <a:ext uri="{FF2B5EF4-FFF2-40B4-BE49-F238E27FC236}">
                <a16:creationId xmlns:a16="http://schemas.microsoft.com/office/drawing/2014/main" xmlns="" id="{AB0D759F-2CFB-3344-8925-6BF8C5A8A7CC}"/>
              </a:ext>
            </a:extLst>
          </p:cNvPr>
          <p:cNvSpPr/>
          <p:nvPr/>
        </p:nvSpPr>
        <p:spPr>
          <a:xfrm>
            <a:off x="0" y="3429000"/>
            <a:ext cx="4800599" cy="3048000"/>
          </a:xfrm>
          <a:prstGeom prst="wedgeEllipseCallout">
            <a:avLst>
              <a:gd name="adj1" fmla="val 41072"/>
              <a:gd name="adj2" fmla="val -55000"/>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bg1"/>
              </a:solidFill>
            </a:endParaRPr>
          </a:p>
        </p:txBody>
      </p:sp>
      <p:sp>
        <p:nvSpPr>
          <p:cNvPr id="3" name="Rectangle 2">
            <a:extLst>
              <a:ext uri="{FF2B5EF4-FFF2-40B4-BE49-F238E27FC236}">
                <a16:creationId xmlns:a16="http://schemas.microsoft.com/office/drawing/2014/main" xmlns="" id="{58B033FE-E496-DF4F-9EF4-28B4F4C48E26}"/>
              </a:ext>
            </a:extLst>
          </p:cNvPr>
          <p:cNvSpPr/>
          <p:nvPr/>
        </p:nvSpPr>
        <p:spPr>
          <a:xfrm>
            <a:off x="695325" y="3705225"/>
            <a:ext cx="3400426" cy="2495550"/>
          </a:xfrm>
          <a:prstGeom prst="rect">
            <a:avLst/>
          </a:prstGeom>
        </p:spPr>
        <p:txBody>
          <a:bodyPr vert="horz" lIns="91440" tIns="45720" rIns="91440" bIns="45720" rtlCol="0" anchor="ctr">
            <a:normAutofit/>
          </a:bodyPr>
          <a:lstStyle/>
          <a:p>
            <a:pPr>
              <a:lnSpc>
                <a:spcPct val="110000"/>
              </a:lnSpc>
              <a:spcAft>
                <a:spcPts val="600"/>
              </a:spcAft>
            </a:pPr>
            <a:r>
              <a:rPr lang="en-US" sz="1600" dirty="0"/>
              <a:t>Our labels have been approved! We are now in the last stretch.</a:t>
            </a:r>
            <a:r>
              <a:rPr lang="en-US" sz="500" dirty="0"/>
              <a:t/>
            </a:r>
            <a:br>
              <a:rPr lang="en-US" sz="500" dirty="0"/>
            </a:br>
            <a:r>
              <a:rPr lang="en-US" sz="500" dirty="0"/>
              <a:t/>
            </a:r>
            <a:br>
              <a:rPr lang="en-US" sz="500" dirty="0"/>
            </a:br>
            <a:r>
              <a:rPr lang="en-US" sz="1600" dirty="0"/>
              <a:t>What would you like to do next?</a:t>
            </a:r>
          </a:p>
          <a:p>
            <a:pPr>
              <a:lnSpc>
                <a:spcPct val="110000"/>
              </a:lnSpc>
              <a:spcAft>
                <a:spcPts val="600"/>
              </a:spcAft>
            </a:pPr>
            <a:endParaRPr lang="en-US" sz="300" dirty="0"/>
          </a:p>
          <a:p>
            <a:pPr>
              <a:lnSpc>
                <a:spcPct val="110000"/>
              </a:lnSpc>
              <a:spcAft>
                <a:spcPts val="600"/>
              </a:spcAft>
            </a:pPr>
            <a:r>
              <a:rPr lang="en-US" sz="1600" dirty="0">
                <a:hlinkClick r:id="rId4" action="ppaction://hlinksldjump"/>
              </a:rPr>
              <a:t>Release our vaccine to the public</a:t>
            </a:r>
            <a:endParaRPr lang="en-US" sz="200" dirty="0"/>
          </a:p>
          <a:p>
            <a:pPr>
              <a:lnSpc>
                <a:spcPct val="110000"/>
              </a:lnSpc>
              <a:spcAft>
                <a:spcPts val="600"/>
              </a:spcAft>
            </a:pPr>
            <a:r>
              <a:rPr lang="en-US" sz="200" dirty="0">
                <a:hlinkClick r:id="rId5" action="ppaction://hlinksldjump"/>
              </a:rPr>
              <a:t/>
            </a:r>
            <a:br>
              <a:rPr lang="en-US" sz="200" dirty="0">
                <a:hlinkClick r:id="rId5" action="ppaction://hlinksldjump"/>
              </a:rPr>
            </a:br>
            <a:r>
              <a:rPr lang="en-US" sz="1600" dirty="0">
                <a:hlinkClick r:id="rId5" action="ppaction://hlinksldjump"/>
              </a:rPr>
              <a:t>Continue testing</a:t>
            </a:r>
            <a:endParaRPr lang="en-US" sz="1600" dirty="0"/>
          </a:p>
        </p:txBody>
      </p:sp>
    </p:spTree>
    <p:extLst>
      <p:ext uri="{BB962C8B-B14F-4D97-AF65-F5344CB8AC3E}">
        <p14:creationId xmlns:p14="http://schemas.microsoft.com/office/powerpoint/2010/main" val="19331509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a:extLst>
              <a:ext uri="{FF2B5EF4-FFF2-40B4-BE49-F238E27FC236}">
                <a16:creationId xmlns:a16="http://schemas.microsoft.com/office/drawing/2014/main" xmlns="" id="{D5997EA8-5EFC-40CD-A85F-C3C3BC5F9E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he key to efficient vaccine distribution: start preparing early - STAT">
            <a:extLst>
              <a:ext uri="{FF2B5EF4-FFF2-40B4-BE49-F238E27FC236}">
                <a16:creationId xmlns:a16="http://schemas.microsoft.com/office/drawing/2014/main" xmlns="" id="{2ED79BE2-1348-CE46-8F4E-299823E86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1CF6A1EC-BD15-42D9-A339-A3970CF7C6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A720C27D-5C39-492B-BD68-C220C0F83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4F3394A-A959-460A-ACF9-5FA682C769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7C303945-042B-8344-8537-3632E07E251B}"/>
              </a:ext>
            </a:extLst>
          </p:cNvPr>
          <p:cNvSpPr/>
          <p:nvPr/>
        </p:nvSpPr>
        <p:spPr>
          <a:xfrm>
            <a:off x="971992" y="4358875"/>
            <a:ext cx="10248016" cy="1809374"/>
          </a:xfrm>
          <a:prstGeom prst="rect">
            <a:avLst/>
          </a:prstGeom>
          <a:solidFill>
            <a:schemeClr val="bg1"/>
          </a:solidFill>
        </p:spPr>
        <p:txBody>
          <a:bodyPr vert="horz" lIns="91440" tIns="45720" rIns="91440" bIns="45720" rtlCol="0" anchor="ctr">
            <a:normAutofit/>
          </a:bodyPr>
          <a:lstStyle/>
          <a:p>
            <a:pPr>
              <a:spcAft>
                <a:spcPts val="600"/>
              </a:spcAft>
            </a:pPr>
            <a:r>
              <a:rPr lang="en-US" dirty="0">
                <a:solidFill>
                  <a:schemeClr val="tx1">
                    <a:lumMod val="75000"/>
                    <a:lumOff val="25000"/>
                  </a:schemeClr>
                </a:solidFill>
              </a:rPr>
              <a:t>Technically both choices were correct. When making a vaccine we can never be sure that our formula is the best, or that the disease in question will not change. Therefore, </a:t>
            </a:r>
            <a:r>
              <a:rPr lang="en-US" b="1" dirty="0">
                <a:solidFill>
                  <a:schemeClr val="tx1">
                    <a:lumMod val="75000"/>
                    <a:lumOff val="25000"/>
                  </a:schemeClr>
                </a:solidFill>
              </a:rPr>
              <a:t>we should always continue testing to ensure continuous efficacy, safety, and quality control</a:t>
            </a:r>
            <a:r>
              <a:rPr lang="en-US" dirty="0">
                <a:solidFill>
                  <a:schemeClr val="tx1">
                    <a:lumMod val="75000"/>
                    <a:lumOff val="25000"/>
                  </a:schemeClr>
                </a:solidFill>
              </a:rPr>
              <a:t>.</a:t>
            </a:r>
          </a:p>
          <a:p>
            <a:pPr>
              <a:spcAft>
                <a:spcPts val="600"/>
              </a:spcAft>
            </a:pPr>
            <a:endParaRPr lang="en-US" sz="1000" dirty="0">
              <a:solidFill>
                <a:schemeClr val="tx1">
                  <a:lumMod val="75000"/>
                  <a:lumOff val="25000"/>
                </a:schemeClr>
              </a:solidFill>
            </a:endParaRPr>
          </a:p>
          <a:p>
            <a:pPr>
              <a:spcAft>
                <a:spcPts val="600"/>
              </a:spcAft>
            </a:pPr>
            <a:r>
              <a:rPr lang="en-US" dirty="0">
                <a:solidFill>
                  <a:schemeClr val="tx1">
                    <a:lumMod val="75000"/>
                    <a:lumOff val="25000"/>
                  </a:schemeClr>
                </a:solidFill>
                <a:hlinkClick r:id="rId4" action="ppaction://hlinksldjump"/>
              </a:rPr>
              <a:t>Release Vaccine</a:t>
            </a:r>
            <a:endParaRPr lang="en-US" dirty="0">
              <a:solidFill>
                <a:schemeClr val="tx1">
                  <a:lumMod val="75000"/>
                  <a:lumOff val="25000"/>
                </a:schemeClr>
              </a:solidFill>
            </a:endParaRPr>
          </a:p>
        </p:txBody>
      </p:sp>
      <p:sp>
        <p:nvSpPr>
          <p:cNvPr id="12" name="Action Button: Home 11">
            <a:hlinkClick r:id="" action="ppaction://hlinkshowjump?jump=firstslide" highlightClick="1"/>
            <a:extLst>
              <a:ext uri="{FF2B5EF4-FFF2-40B4-BE49-F238E27FC236}">
                <a16:creationId xmlns:a16="http://schemas.microsoft.com/office/drawing/2014/main" xmlns="" id="{281E4C9E-2529-8643-8EF8-C1722FD27A8C}"/>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hlinkClick r:id="" action="ppaction://hlinkshowjump?jump=lastslideviewed" highlightClick="1"/>
            <a:extLst>
              <a:ext uri="{FF2B5EF4-FFF2-40B4-BE49-F238E27FC236}">
                <a16:creationId xmlns:a16="http://schemas.microsoft.com/office/drawing/2014/main" xmlns="" id="{DE0DA9D2-7634-FC48-96AE-73A7E983EAD7}"/>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0735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3" name="Rectangle 192">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5" name="Rectangle 194">
            <a:extLst>
              <a:ext uri="{FF2B5EF4-FFF2-40B4-BE49-F238E27FC236}">
                <a16:creationId xmlns:a16="http://schemas.microsoft.com/office/drawing/2014/main" xmlns="" id="{E0C28A69-9B26-45AC-AFF7-719A7A50A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Protection for All: Equitable Distribution of COVID-19 Vaccines | Hopkins  Bloomberg Public Health Magazine">
            <a:extLst>
              <a:ext uri="{FF2B5EF4-FFF2-40B4-BE49-F238E27FC236}">
                <a16:creationId xmlns:a16="http://schemas.microsoft.com/office/drawing/2014/main" xmlns="" id="{005431CE-107F-3643-B8B7-4BF28A4C33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98"/>
          <a:stretch/>
        </p:blipFill>
        <p:spPr bwMode="auto">
          <a:xfrm>
            <a:off x="20" y="-1"/>
            <a:ext cx="6688434" cy="6858000"/>
          </a:xfrm>
          <a:prstGeom prst="rect">
            <a:avLst/>
          </a:prstGeom>
          <a:noFill/>
          <a:extLst>
            <a:ext uri="{909E8E84-426E-40DD-AFC4-6F175D3DCCD1}">
              <a14:hiddenFill xmlns:a14="http://schemas.microsoft.com/office/drawing/2010/main">
                <a:solidFill>
                  <a:srgbClr val="FFFFFF"/>
                </a:solidFill>
              </a14:hiddenFill>
            </a:ext>
          </a:extLst>
        </p:spPr>
      </p:pic>
      <p:sp>
        <p:nvSpPr>
          <p:cNvPr id="196" name="Rectangle 195">
            <a:extLst>
              <a:ext uri="{FF2B5EF4-FFF2-40B4-BE49-F238E27FC236}">
                <a16:creationId xmlns:a16="http://schemas.microsoft.com/office/drawing/2014/main" xmlns="" id="{33AE4636-AEEC-45D6-84D4-7AC2DA48EC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383398"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xmlns="" id="{8D9CE0F4-2EB2-4F1F-8AAC-DB3571D9FE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45655" y="2285541"/>
            <a:ext cx="457200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5AE2F34E-2208-2C4D-B325-434E67499B09}"/>
              </a:ext>
            </a:extLst>
          </p:cNvPr>
          <p:cNvSpPr/>
          <p:nvPr/>
        </p:nvSpPr>
        <p:spPr>
          <a:xfrm>
            <a:off x="7145654" y="1606062"/>
            <a:ext cx="4646295" cy="3739766"/>
          </a:xfrm>
          <a:prstGeom prst="rect">
            <a:avLst/>
          </a:prstGeom>
          <a:solidFill>
            <a:schemeClr val="bg1"/>
          </a:solidFill>
        </p:spPr>
        <p:txBody>
          <a:bodyPr vert="horz" lIns="91440" tIns="45720" rIns="91440" bIns="45720" rtlCol="0">
            <a:noAutofit/>
          </a:bodyPr>
          <a:lstStyle/>
          <a:p>
            <a:pPr>
              <a:spcAft>
                <a:spcPts val="600"/>
              </a:spcAft>
            </a:pPr>
            <a:r>
              <a:rPr lang="en-US" sz="1600" dirty="0"/>
              <a:t>Our vaccine has finally been released; however, this is not the end. There is </a:t>
            </a:r>
            <a:r>
              <a:rPr lang="en-US" sz="1600" b="1" dirty="0"/>
              <a:t>no "final" or "best" vaccine, as a disease can change, and everyone is different</a:t>
            </a:r>
            <a:r>
              <a:rPr lang="en-US" sz="1600" dirty="0"/>
              <a:t>. </a:t>
            </a:r>
          </a:p>
          <a:p>
            <a:pPr indent="-228600">
              <a:spcAft>
                <a:spcPts val="600"/>
              </a:spcAft>
              <a:buFont typeface="Arial" panose="020B0604020202020204" pitchFamily="34" charset="0"/>
              <a:buChar char="•"/>
            </a:pPr>
            <a:endParaRPr lang="en-US" sz="800" dirty="0"/>
          </a:p>
          <a:p>
            <a:pPr>
              <a:spcAft>
                <a:spcPts val="600"/>
              </a:spcAft>
            </a:pPr>
            <a:r>
              <a:rPr lang="en-US" sz="1600" dirty="0"/>
              <a:t>We may need to adjust our formula in the future and take into consideration different disease variants.</a:t>
            </a:r>
            <a:br>
              <a:rPr lang="en-US" sz="1600" dirty="0"/>
            </a:br>
            <a:r>
              <a:rPr lang="en-US" sz="1600" dirty="0"/>
              <a:t/>
            </a:r>
            <a:br>
              <a:rPr lang="en-US" sz="1600" dirty="0"/>
            </a:br>
            <a:r>
              <a:rPr lang="en-US" sz="1600" dirty="0"/>
              <a:t>We still want to ensure quality control of our product and stay up-to-date with the public. The FDA will also be conducting further evaluations down the road, so we will need to be prepared for those.</a:t>
            </a:r>
            <a:br>
              <a:rPr lang="en-US" sz="1600" dirty="0"/>
            </a:br>
            <a:r>
              <a:rPr lang="en-US" sz="1600" dirty="0"/>
              <a:t/>
            </a:r>
            <a:br>
              <a:rPr lang="en-US" sz="1600" dirty="0"/>
            </a:br>
            <a:r>
              <a:rPr lang="en-US" sz="1600" dirty="0"/>
              <a:t>Thank you for all your help!</a:t>
            </a:r>
          </a:p>
        </p:txBody>
      </p:sp>
      <p:sp>
        <p:nvSpPr>
          <p:cNvPr id="16" name="Rectangle 15">
            <a:extLst>
              <a:ext uri="{FF2B5EF4-FFF2-40B4-BE49-F238E27FC236}">
                <a16:creationId xmlns:a16="http://schemas.microsoft.com/office/drawing/2014/main" xmlns="" id="{434E6207-8B62-A743-85A2-755EA4E3B125}"/>
              </a:ext>
            </a:extLst>
          </p:cNvPr>
          <p:cNvSpPr/>
          <p:nvPr/>
        </p:nvSpPr>
        <p:spPr>
          <a:xfrm>
            <a:off x="7145654" y="907227"/>
            <a:ext cx="3666744" cy="427101"/>
          </a:xfrm>
          <a:prstGeom prst="rect">
            <a:avLst/>
          </a:prstGeom>
        </p:spPr>
        <p:txBody>
          <a:bodyPr vert="horz" lIns="91440" tIns="45720" rIns="91440" bIns="45720" rtlCol="0">
            <a:normAutofit/>
          </a:bodyPr>
          <a:lstStyle/>
          <a:p>
            <a:pPr>
              <a:lnSpc>
                <a:spcPct val="90000"/>
              </a:lnSpc>
              <a:spcAft>
                <a:spcPts val="600"/>
              </a:spcAft>
            </a:pPr>
            <a:r>
              <a:rPr lang="en-US" sz="2400" dirty="0">
                <a:solidFill>
                  <a:schemeClr val="tx1">
                    <a:lumMod val="75000"/>
                    <a:lumOff val="25000"/>
                  </a:schemeClr>
                </a:solidFill>
              </a:rPr>
              <a:t>Congratulations!</a:t>
            </a:r>
          </a:p>
        </p:txBody>
      </p:sp>
      <p:sp>
        <p:nvSpPr>
          <p:cNvPr id="17" name="Action Button: Home 16">
            <a:hlinkClick r:id="" action="ppaction://hlinkshowjump?jump=firstslide" highlightClick="1"/>
            <a:extLst>
              <a:ext uri="{FF2B5EF4-FFF2-40B4-BE49-F238E27FC236}">
                <a16:creationId xmlns:a16="http://schemas.microsoft.com/office/drawing/2014/main" xmlns="" id="{8C2A04D0-C84E-5A4D-AC9E-7871D5EB6684}"/>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a:hlinkClick r:id="" action="ppaction://hlinkshowjump?jump=lastslideviewed" highlightClick="1"/>
            <a:extLst>
              <a:ext uri="{FF2B5EF4-FFF2-40B4-BE49-F238E27FC236}">
                <a16:creationId xmlns:a16="http://schemas.microsoft.com/office/drawing/2014/main" xmlns="" id="{A159B02B-6D22-CF46-9424-19E067CFAC19}"/>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Custom 25">
            <a:hlinkClick r:id="" action="ppaction://hlinkshowjump?jump=firstslide" highlightClick="1"/>
            <a:extLst>
              <a:ext uri="{FF2B5EF4-FFF2-40B4-BE49-F238E27FC236}">
                <a16:creationId xmlns:a16="http://schemas.microsoft.com/office/drawing/2014/main" xmlns="" id="{1F1F3AB3-9E58-644F-AD74-2934943EC36F}"/>
              </a:ext>
            </a:extLst>
          </p:cNvPr>
          <p:cNvSpPr/>
          <p:nvPr/>
        </p:nvSpPr>
        <p:spPr>
          <a:xfrm>
            <a:off x="7716201" y="5811599"/>
            <a:ext cx="3505200" cy="7493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End</a:t>
            </a:r>
          </a:p>
        </p:txBody>
      </p:sp>
      <p:cxnSp>
        <p:nvCxnSpPr>
          <p:cNvPr id="4" name="Straight Connector 3">
            <a:extLst>
              <a:ext uri="{FF2B5EF4-FFF2-40B4-BE49-F238E27FC236}">
                <a16:creationId xmlns:a16="http://schemas.microsoft.com/office/drawing/2014/main" xmlns="" id="{D37A0232-055F-6E4D-A9E7-DED0749A5185}"/>
              </a:ext>
            </a:extLst>
          </p:cNvPr>
          <p:cNvCxnSpPr/>
          <p:nvPr/>
        </p:nvCxnSpPr>
        <p:spPr>
          <a:xfrm>
            <a:off x="7240904" y="1491440"/>
            <a:ext cx="46634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5634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EC148889-D786-DA47-B004-FCF875B747D4}"/>
              </a:ext>
            </a:extLst>
          </p:cNvPr>
          <p:cNvPicPr>
            <a:picLocks noChangeAspect="1"/>
          </p:cNvPicPr>
          <p:nvPr/>
        </p:nvPicPr>
        <p:blipFill rotWithShape="1">
          <a:blip r:embed="rId3"/>
          <a:srcRect b="3256"/>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ADC2D1D6-4E0E-154F-95F9-A67005334734}"/>
              </a:ext>
            </a:extLst>
          </p:cNvPr>
          <p:cNvSpPr txBox="1"/>
          <p:nvPr/>
        </p:nvSpPr>
        <p:spPr>
          <a:xfrm>
            <a:off x="3239207" y="4460222"/>
            <a:ext cx="3686175" cy="307777"/>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hlinkClick r:id="rId4" action="ppaction://hlinksldjump"/>
              </a:rPr>
              <a:t>mRNA-1273 </a:t>
            </a:r>
            <a:r>
              <a:rPr lang="en-US" sz="1400" i="1" dirty="0" err="1">
                <a:latin typeface="Roboto" panose="02000000000000000000" pitchFamily="2" charset="0"/>
                <a:ea typeface="Roboto" panose="02000000000000000000" pitchFamily="2" charset="0"/>
                <a:hlinkClick r:id="rId4" action="ppaction://hlinksldjump"/>
              </a:rPr>
              <a:t>ModernaTX</a:t>
            </a:r>
            <a:r>
              <a:rPr lang="en-US" sz="1400" i="1" dirty="0">
                <a:latin typeface="Roboto" panose="02000000000000000000" pitchFamily="2" charset="0"/>
                <a:ea typeface="Roboto" panose="02000000000000000000" pitchFamily="2" charset="0"/>
                <a:hlinkClick r:id="rId4" action="ppaction://hlinksldjump"/>
              </a:rPr>
              <a:t>, Inc. </a:t>
            </a:r>
            <a:endParaRPr lang="en-US" sz="1400" b="1" i="1" dirty="0">
              <a:latin typeface="Roboto" panose="02000000000000000000" pitchFamily="2" charset="0"/>
              <a:ea typeface="Roboto" panose="02000000000000000000" pitchFamily="2" charset="0"/>
            </a:endParaRPr>
          </a:p>
        </p:txBody>
      </p:sp>
      <p:sp>
        <p:nvSpPr>
          <p:cNvPr id="27" name="TextBox 26">
            <a:extLst>
              <a:ext uri="{FF2B5EF4-FFF2-40B4-BE49-F238E27FC236}">
                <a16:creationId xmlns:a16="http://schemas.microsoft.com/office/drawing/2014/main" xmlns="" id="{B020D4F1-0876-5A42-8ECA-D8F18BB5A034}"/>
              </a:ext>
            </a:extLst>
          </p:cNvPr>
          <p:cNvSpPr txBox="1"/>
          <p:nvPr/>
        </p:nvSpPr>
        <p:spPr>
          <a:xfrm>
            <a:off x="3239206" y="4797288"/>
            <a:ext cx="3686175" cy="307777"/>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hlinkClick r:id="rId5" action="ppaction://hlinksldjump"/>
              </a:rPr>
              <a:t>BNT162b2 </a:t>
            </a:r>
            <a:r>
              <a:rPr lang="en-US" sz="1400" i="1" dirty="0">
                <a:latin typeface="Roboto" panose="02000000000000000000" pitchFamily="2" charset="0"/>
                <a:ea typeface="Roboto" panose="02000000000000000000" pitchFamily="2" charset="0"/>
                <a:hlinkClick r:id="rId5" action="ppaction://hlinksldjump"/>
              </a:rPr>
              <a:t>Pfizer-BioNTech </a:t>
            </a:r>
            <a:endParaRPr lang="en-US" sz="1400" b="1" i="1" dirty="0">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xmlns="" id="{DA7AED73-F08B-0248-94D6-0A8DDC67330D}"/>
              </a:ext>
            </a:extLst>
          </p:cNvPr>
          <p:cNvSpPr txBox="1"/>
          <p:nvPr/>
        </p:nvSpPr>
        <p:spPr>
          <a:xfrm>
            <a:off x="3239207" y="5134354"/>
            <a:ext cx="3686175" cy="307777"/>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hlinkClick r:id="rId6" action="ppaction://hlinksldjump"/>
              </a:rPr>
              <a:t>JNJ-7843673</a:t>
            </a:r>
            <a:r>
              <a:rPr lang="en-US" sz="1400" b="1" i="1" dirty="0">
                <a:latin typeface="Roboto" panose="02000000000000000000" pitchFamily="2" charset="0"/>
                <a:ea typeface="Roboto" panose="02000000000000000000" pitchFamily="2" charset="0"/>
                <a:hlinkClick r:id="rId6" action="ppaction://hlinksldjump"/>
              </a:rPr>
              <a:t> </a:t>
            </a:r>
            <a:r>
              <a:rPr lang="en-US" sz="1400" i="1" dirty="0">
                <a:latin typeface="Roboto" panose="02000000000000000000" pitchFamily="2" charset="0"/>
                <a:ea typeface="Roboto" panose="02000000000000000000" pitchFamily="2" charset="0"/>
                <a:hlinkClick r:id="rId6" action="ppaction://hlinksldjump"/>
              </a:rPr>
              <a:t>Johnson &amp; Johnson </a:t>
            </a:r>
            <a:endParaRPr lang="en-US" sz="1400" b="1" i="1" dirty="0">
              <a:latin typeface="Roboto" panose="02000000000000000000" pitchFamily="2" charset="0"/>
              <a:ea typeface="Roboto" panose="02000000000000000000" pitchFamily="2" charset="0"/>
            </a:endParaRPr>
          </a:p>
        </p:txBody>
      </p:sp>
      <p:sp>
        <p:nvSpPr>
          <p:cNvPr id="11" name="Left Arrow 10">
            <a:hlinkClick r:id="" action="ppaction://hlinkshowjump?jump=lastslideviewed" highlightClick="1"/>
            <a:extLst>
              <a:ext uri="{FF2B5EF4-FFF2-40B4-BE49-F238E27FC236}">
                <a16:creationId xmlns:a16="http://schemas.microsoft.com/office/drawing/2014/main" xmlns="" id="{CBF9BAB2-582B-0E4A-87C8-EAC48841B88F}"/>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 action="ppaction://hlinkshowjump?jump=firstslide" highlightClick="1"/>
            <a:extLst>
              <a:ext uri="{FF2B5EF4-FFF2-40B4-BE49-F238E27FC236}">
                <a16:creationId xmlns:a16="http://schemas.microsoft.com/office/drawing/2014/main" xmlns="" id="{D2239C0F-F0C2-8F4B-8CA5-2FEAF3DAC4F5}"/>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FAF791BB-B260-6443-90C2-4580C7053CD8}"/>
              </a:ext>
            </a:extLst>
          </p:cNvPr>
          <p:cNvGrpSpPr>
            <a:grpSpLocks noChangeAspect="1"/>
          </p:cNvGrpSpPr>
          <p:nvPr/>
        </p:nvGrpSpPr>
        <p:grpSpPr>
          <a:xfrm>
            <a:off x="2859579" y="1988077"/>
            <a:ext cx="346377" cy="346376"/>
            <a:chOff x="5569057" y="2902057"/>
            <a:chExt cx="1053884" cy="1053885"/>
          </a:xfrm>
        </p:grpSpPr>
        <p:sp>
          <p:nvSpPr>
            <p:cNvPr id="15" name="Oval 14">
              <a:extLst>
                <a:ext uri="{FF2B5EF4-FFF2-40B4-BE49-F238E27FC236}">
                  <a16:creationId xmlns:a16="http://schemas.microsoft.com/office/drawing/2014/main" xmlns="" id="{C5003916-6F93-BE47-8BF7-E187EEB7FDF3}"/>
                </a:ext>
              </a:extLst>
            </p:cNvPr>
            <p:cNvSpPr/>
            <p:nvPr/>
          </p:nvSpPr>
          <p:spPr>
            <a:xfrm>
              <a:off x="5569057" y="2902057"/>
              <a:ext cx="1053884" cy="105388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pic>
          <p:nvPicPr>
            <p:cNvPr id="16" name="Graphic 15" descr="User with solid fill">
              <a:extLst>
                <a:ext uri="{FF2B5EF4-FFF2-40B4-BE49-F238E27FC236}">
                  <a16:creationId xmlns:a16="http://schemas.microsoft.com/office/drawing/2014/main" xmlns="" id="{E8E3CF8A-E782-294B-ACC6-C2F5343DEDD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38799" y="2971799"/>
              <a:ext cx="914400" cy="914401"/>
            </a:xfrm>
            <a:prstGeom prst="rect">
              <a:avLst/>
            </a:prstGeom>
          </p:spPr>
        </p:pic>
      </p:grpSp>
    </p:spTree>
    <p:extLst>
      <p:ext uri="{BB962C8B-B14F-4D97-AF65-F5344CB8AC3E}">
        <p14:creationId xmlns:p14="http://schemas.microsoft.com/office/powerpoint/2010/main" val="36965176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DFF41957-CB66-48E8-B537-EBB53B6785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01E4ADA-0EA9-4930-846E-3C11E8BED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206922"/>
            <a:ext cx="12801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FB92FFCE-0C90-454E-AA25-D4EE9A6C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1248" y="3146509"/>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xmlns="" id="{4C7836AF-FEC6-524B-9AB6-38935BB4FFAC}"/>
              </a:ext>
            </a:extLst>
          </p:cNvPr>
          <p:cNvSpPr>
            <a:spLocks noGrp="1"/>
          </p:cNvSpPr>
          <p:nvPr>
            <p:ph idx="1"/>
          </p:nvPr>
        </p:nvSpPr>
        <p:spPr>
          <a:xfrm>
            <a:off x="862762" y="4516090"/>
            <a:ext cx="8908948" cy="2184149"/>
          </a:xfrm>
        </p:spPr>
        <p:txBody>
          <a:bodyPr>
            <a:normAutofit lnSpcReduction="10000"/>
          </a:bodyPr>
          <a:lstStyle/>
          <a:p>
            <a:pPr fontAlgn="base">
              <a:lnSpc>
                <a:spcPct val="100000"/>
              </a:lnSpc>
            </a:pPr>
            <a:r>
              <a:rPr lang="en-US" sz="1600" dirty="0"/>
              <a:t>Uses </a:t>
            </a:r>
            <a:r>
              <a:rPr lang="en-US" sz="1600" b="1" dirty="0">
                <a:hlinkClick r:id="rId3" action="ppaction://hlinksldjump"/>
              </a:rPr>
              <a:t>messenger RNA,</a:t>
            </a:r>
            <a:r>
              <a:rPr lang="en-US" sz="1600" dirty="0">
                <a:hlinkClick r:id="rId3" action="ppaction://hlinksldjump"/>
              </a:rPr>
              <a:t> </a:t>
            </a:r>
            <a:r>
              <a:rPr lang="en-US" sz="1600" dirty="0"/>
              <a:t>an approach that does not require a virus to make the vaccine</a:t>
            </a:r>
          </a:p>
          <a:p>
            <a:pPr fontAlgn="base">
              <a:lnSpc>
                <a:spcPct val="100000"/>
              </a:lnSpc>
            </a:pPr>
            <a:r>
              <a:rPr lang="en-US" sz="1600" b="1" dirty="0"/>
              <a:t>Dosage</a:t>
            </a:r>
            <a:r>
              <a:rPr lang="en-US" sz="1600" dirty="0"/>
              <a:t>:  2 shots, one month (28 days) apart</a:t>
            </a:r>
          </a:p>
          <a:p>
            <a:pPr fontAlgn="base">
              <a:lnSpc>
                <a:spcPct val="100000"/>
              </a:lnSpc>
            </a:pPr>
            <a:r>
              <a:rPr lang="en-US" sz="1600" b="1" dirty="0"/>
              <a:t>Effectiveness</a:t>
            </a:r>
            <a:r>
              <a:rPr lang="en-US" sz="1600" dirty="0"/>
              <a:t>: 94.1% </a:t>
            </a:r>
          </a:p>
          <a:p>
            <a:pPr fontAlgn="base">
              <a:lnSpc>
                <a:spcPct val="100000"/>
              </a:lnSpc>
            </a:pPr>
            <a:r>
              <a:rPr lang="en-US" sz="1600" b="1" dirty="0"/>
              <a:t>Minimum Age: </a:t>
            </a:r>
            <a:r>
              <a:rPr lang="en-US" sz="1600" dirty="0"/>
              <a:t>18</a:t>
            </a:r>
            <a:r>
              <a:rPr lang="en-US" sz="1600" dirty="0" smtClean="0"/>
              <a:t>+ </a:t>
            </a:r>
            <a:r>
              <a:rPr lang="en-US" sz="1200" dirty="0" smtClean="0"/>
              <a:t>[as of June 2021]</a:t>
            </a:r>
            <a:endParaRPr lang="en-US" sz="1200" dirty="0"/>
          </a:p>
          <a:p>
            <a:pPr fontAlgn="base">
              <a:lnSpc>
                <a:spcPct val="100000"/>
              </a:lnSpc>
            </a:pPr>
            <a:r>
              <a:rPr lang="en-US" sz="1600" b="1" dirty="0"/>
              <a:t>Common Side Effects:</a:t>
            </a:r>
            <a:r>
              <a:rPr lang="en-US" sz="1600" dirty="0"/>
              <a:t> Chills, tiredness, headache, pain in area of shot</a:t>
            </a:r>
            <a:endParaRPr lang="en-US" sz="1600" b="1" dirty="0"/>
          </a:p>
          <a:p>
            <a:pPr>
              <a:lnSpc>
                <a:spcPct val="100000"/>
              </a:lnSpc>
            </a:pPr>
            <a:r>
              <a:rPr lang="en-US" sz="1600" b="1" dirty="0"/>
              <a:t>Duration of Protection</a:t>
            </a:r>
            <a:r>
              <a:rPr lang="en-US" sz="1600" dirty="0"/>
              <a:t>: Unknown</a:t>
            </a:r>
          </a:p>
        </p:txBody>
      </p:sp>
      <p:sp>
        <p:nvSpPr>
          <p:cNvPr id="9" name="Rectangle 8">
            <a:extLst>
              <a:ext uri="{FF2B5EF4-FFF2-40B4-BE49-F238E27FC236}">
                <a16:creationId xmlns:a16="http://schemas.microsoft.com/office/drawing/2014/main" xmlns="" id="{551FD5FF-0B00-684C-A59C-A91E9F25D897}"/>
              </a:ext>
            </a:extLst>
          </p:cNvPr>
          <p:cNvSpPr/>
          <p:nvPr/>
        </p:nvSpPr>
        <p:spPr>
          <a:xfrm>
            <a:off x="64008" y="4177536"/>
            <a:ext cx="10506456" cy="338554"/>
          </a:xfrm>
          <a:prstGeom prst="rect">
            <a:avLst/>
          </a:prstGeom>
        </p:spPr>
        <p:txBody>
          <a:bodyPr wrap="square">
            <a:spAutoFit/>
          </a:bodyPr>
          <a:lstStyle/>
          <a:p>
            <a:r>
              <a:rPr lang="en-US" sz="1600" dirty="0">
                <a:solidFill>
                  <a:schemeClr val="accent1">
                    <a:lumMod val="50000"/>
                  </a:schemeClr>
                </a:solidFill>
              </a:rPr>
              <a:t>Please make sure to read and take note of the  information below about our vaccine. </a:t>
            </a:r>
          </a:p>
        </p:txBody>
      </p:sp>
      <p:pic>
        <p:nvPicPr>
          <p:cNvPr id="1026" name="Picture 2">
            <a:extLst>
              <a:ext uri="{FF2B5EF4-FFF2-40B4-BE49-F238E27FC236}">
                <a16:creationId xmlns:a16="http://schemas.microsoft.com/office/drawing/2014/main" xmlns="" id="{714B257F-9C93-3248-AE09-2B1A97A99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58" b="28185"/>
          <a:stretch/>
        </p:blipFill>
        <p:spPr bwMode="auto">
          <a:xfrm>
            <a:off x="-26375" y="-91682"/>
            <a:ext cx="12218375" cy="35206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98A80B7D-E309-1D45-96D5-EC9845769846}"/>
              </a:ext>
            </a:extLst>
          </p:cNvPr>
          <p:cNvSpPr/>
          <p:nvPr/>
        </p:nvSpPr>
        <p:spPr>
          <a:xfrm>
            <a:off x="-26374" y="3093983"/>
            <a:ext cx="10056199" cy="973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Welcome to </a:t>
            </a:r>
            <a:r>
              <a:rPr lang="en-US" sz="2000" i="1" dirty="0"/>
              <a:t> </a:t>
            </a:r>
            <a:r>
              <a:rPr lang="en-US" sz="2000" b="1" i="1" dirty="0" err="1"/>
              <a:t>ModernaTX</a:t>
            </a:r>
            <a:r>
              <a:rPr lang="en-US" sz="2000" b="1" i="1" dirty="0"/>
              <a:t>, Inc</a:t>
            </a:r>
            <a:r>
              <a:rPr lang="en-US" sz="2000" dirty="0"/>
              <a:t>! You have chosen to work on the </a:t>
            </a:r>
            <a:r>
              <a:rPr lang="en-US" sz="2000" b="1" dirty="0"/>
              <a:t>mRNA-1273 </a:t>
            </a:r>
            <a:r>
              <a:rPr lang="en-US" sz="2000" dirty="0"/>
              <a:t>vaccine. We are excited to have you on our team!</a:t>
            </a:r>
          </a:p>
        </p:txBody>
      </p:sp>
      <p:sp>
        <p:nvSpPr>
          <p:cNvPr id="33" name="Action Button: Home 32">
            <a:hlinkClick r:id="" action="ppaction://hlinkshowjump?jump=firstslide" highlightClick="1"/>
            <a:extLst>
              <a:ext uri="{FF2B5EF4-FFF2-40B4-BE49-F238E27FC236}">
                <a16:creationId xmlns:a16="http://schemas.microsoft.com/office/drawing/2014/main" xmlns="" id="{28C30657-1197-BB4B-A2B8-1A71E8E7700E}"/>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hlinkClick r:id="" action="ppaction://hlinkshowjump?jump=lastslideviewed" highlightClick="1"/>
            <a:extLst>
              <a:ext uri="{FF2B5EF4-FFF2-40B4-BE49-F238E27FC236}">
                <a16:creationId xmlns:a16="http://schemas.microsoft.com/office/drawing/2014/main" xmlns="" id="{6916C8C8-FFB8-DA45-AB7A-1849D6E7FF34}"/>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rId5" action="ppaction://hlinksldjump" highlightClick="1"/>
            <a:extLst>
              <a:ext uri="{FF2B5EF4-FFF2-40B4-BE49-F238E27FC236}">
                <a16:creationId xmlns:a16="http://schemas.microsoft.com/office/drawing/2014/main" xmlns="" id="{AB9309BA-A5C1-7444-845A-B3CAA931CB7D}"/>
              </a:ext>
            </a:extLst>
          </p:cNvPr>
          <p:cNvSpPr/>
          <p:nvPr/>
        </p:nvSpPr>
        <p:spPr>
          <a:xfrm>
            <a:off x="9848704" y="6078713"/>
            <a:ext cx="2200040" cy="64633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CONTINUE</a:t>
            </a:r>
          </a:p>
        </p:txBody>
      </p:sp>
    </p:spTree>
    <p:extLst>
      <p:ext uri="{BB962C8B-B14F-4D97-AF65-F5344CB8AC3E}">
        <p14:creationId xmlns:p14="http://schemas.microsoft.com/office/powerpoint/2010/main" val="34242692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7836AF-FEC6-524B-9AB6-38935BB4FFAC}"/>
              </a:ext>
            </a:extLst>
          </p:cNvPr>
          <p:cNvSpPr>
            <a:spLocks noGrp="1"/>
          </p:cNvSpPr>
          <p:nvPr>
            <p:ph idx="1"/>
          </p:nvPr>
        </p:nvSpPr>
        <p:spPr>
          <a:xfrm>
            <a:off x="862762" y="4516090"/>
            <a:ext cx="8908948" cy="2184149"/>
          </a:xfrm>
        </p:spPr>
        <p:txBody>
          <a:bodyPr>
            <a:normAutofit lnSpcReduction="10000"/>
          </a:bodyPr>
          <a:lstStyle/>
          <a:p>
            <a:pPr fontAlgn="base">
              <a:lnSpc>
                <a:spcPct val="100000"/>
              </a:lnSpc>
            </a:pPr>
            <a:r>
              <a:rPr lang="en-US" sz="1600" dirty="0"/>
              <a:t>Uses </a:t>
            </a:r>
            <a:r>
              <a:rPr lang="en-US" sz="1600" b="1" dirty="0">
                <a:hlinkClick r:id="rId2" action="ppaction://hlinksldjump"/>
              </a:rPr>
              <a:t>messenger RNA,</a:t>
            </a:r>
            <a:r>
              <a:rPr lang="en-US" sz="1600" dirty="0">
                <a:hlinkClick r:id="rId2" action="ppaction://hlinksldjump"/>
              </a:rPr>
              <a:t> </a:t>
            </a:r>
            <a:r>
              <a:rPr lang="en-US" sz="1600" dirty="0"/>
              <a:t>an approach that does not require a virus to make the vaccine</a:t>
            </a:r>
          </a:p>
          <a:p>
            <a:pPr fontAlgn="base">
              <a:lnSpc>
                <a:spcPct val="100000"/>
              </a:lnSpc>
            </a:pPr>
            <a:r>
              <a:rPr lang="en-US" sz="1600" b="1" dirty="0"/>
              <a:t>Dosage</a:t>
            </a:r>
            <a:r>
              <a:rPr lang="en-US" sz="1600" dirty="0"/>
              <a:t>:  2 shots, one month (28 days) apart</a:t>
            </a:r>
          </a:p>
          <a:p>
            <a:pPr fontAlgn="base">
              <a:lnSpc>
                <a:spcPct val="100000"/>
              </a:lnSpc>
            </a:pPr>
            <a:r>
              <a:rPr lang="en-US" sz="1600" b="1" dirty="0"/>
              <a:t>Effectiveness</a:t>
            </a:r>
            <a:r>
              <a:rPr lang="en-US" sz="1600" dirty="0"/>
              <a:t>: 94.1% </a:t>
            </a:r>
          </a:p>
          <a:p>
            <a:pPr fontAlgn="base">
              <a:lnSpc>
                <a:spcPct val="100000"/>
              </a:lnSpc>
            </a:pPr>
            <a:r>
              <a:rPr lang="en-US" sz="1600" b="1" dirty="0"/>
              <a:t>Minimum Age: </a:t>
            </a:r>
            <a:r>
              <a:rPr lang="en-US" sz="1600" dirty="0"/>
              <a:t>18</a:t>
            </a:r>
            <a:r>
              <a:rPr lang="en-US" sz="1600" dirty="0" smtClean="0"/>
              <a:t>+ </a:t>
            </a:r>
            <a:r>
              <a:rPr lang="en-US" sz="1200" dirty="0" smtClean="0"/>
              <a:t>[as of June 2021]</a:t>
            </a:r>
            <a:endParaRPr lang="en-US" sz="1200" dirty="0"/>
          </a:p>
          <a:p>
            <a:pPr fontAlgn="base">
              <a:lnSpc>
                <a:spcPct val="100000"/>
              </a:lnSpc>
            </a:pPr>
            <a:r>
              <a:rPr lang="en-US" sz="1600" b="1" dirty="0"/>
              <a:t>Common Side Effects:</a:t>
            </a:r>
            <a:r>
              <a:rPr lang="en-US" sz="1600" dirty="0"/>
              <a:t> Chills, tiredness, headache, pain in area of shot</a:t>
            </a:r>
            <a:endParaRPr lang="en-US" sz="1600" b="1" dirty="0"/>
          </a:p>
          <a:p>
            <a:pPr>
              <a:lnSpc>
                <a:spcPct val="100000"/>
              </a:lnSpc>
            </a:pPr>
            <a:r>
              <a:rPr lang="en-US" sz="1600" b="1" dirty="0"/>
              <a:t>Duration of Protection</a:t>
            </a:r>
            <a:r>
              <a:rPr lang="en-US" sz="1600" dirty="0"/>
              <a:t>: Unknown</a:t>
            </a:r>
          </a:p>
        </p:txBody>
      </p:sp>
      <p:sp>
        <p:nvSpPr>
          <p:cNvPr id="9" name="Rectangle 8">
            <a:extLst>
              <a:ext uri="{FF2B5EF4-FFF2-40B4-BE49-F238E27FC236}">
                <a16:creationId xmlns:a16="http://schemas.microsoft.com/office/drawing/2014/main" xmlns="" id="{551FD5FF-0B00-684C-A59C-A91E9F25D897}"/>
              </a:ext>
            </a:extLst>
          </p:cNvPr>
          <p:cNvSpPr/>
          <p:nvPr/>
        </p:nvSpPr>
        <p:spPr>
          <a:xfrm>
            <a:off x="64008" y="4177536"/>
            <a:ext cx="10506456" cy="338554"/>
          </a:xfrm>
          <a:prstGeom prst="rect">
            <a:avLst/>
          </a:prstGeom>
        </p:spPr>
        <p:txBody>
          <a:bodyPr wrap="square">
            <a:spAutoFit/>
          </a:bodyPr>
          <a:lstStyle/>
          <a:p>
            <a:r>
              <a:rPr lang="en-US" sz="1600" dirty="0">
                <a:solidFill>
                  <a:schemeClr val="accent1">
                    <a:lumMod val="50000"/>
                  </a:schemeClr>
                </a:solidFill>
              </a:rPr>
              <a:t>Please make sure to read and take note of the  information below about our vaccine. </a:t>
            </a:r>
          </a:p>
        </p:txBody>
      </p:sp>
      <p:pic>
        <p:nvPicPr>
          <p:cNvPr id="1026" name="Picture 2">
            <a:extLst>
              <a:ext uri="{FF2B5EF4-FFF2-40B4-BE49-F238E27FC236}">
                <a16:creationId xmlns:a16="http://schemas.microsoft.com/office/drawing/2014/main" xmlns="" id="{714B257F-9C93-3248-AE09-2B1A97A990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58" b="28185"/>
          <a:stretch/>
        </p:blipFill>
        <p:spPr bwMode="auto">
          <a:xfrm>
            <a:off x="-26375" y="-91682"/>
            <a:ext cx="12218375" cy="35206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98A80B7D-E309-1D45-96D5-EC9845769846}"/>
              </a:ext>
            </a:extLst>
          </p:cNvPr>
          <p:cNvSpPr/>
          <p:nvPr/>
        </p:nvSpPr>
        <p:spPr>
          <a:xfrm>
            <a:off x="-26374" y="3093983"/>
            <a:ext cx="10056199" cy="973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Welcome to </a:t>
            </a:r>
            <a:r>
              <a:rPr lang="en-US" sz="2000" i="1" dirty="0"/>
              <a:t> </a:t>
            </a:r>
            <a:r>
              <a:rPr lang="en-US" sz="2000" b="1" i="1" dirty="0" err="1"/>
              <a:t>ModernaTX</a:t>
            </a:r>
            <a:r>
              <a:rPr lang="en-US" sz="2000" b="1" i="1" dirty="0"/>
              <a:t>, Inc</a:t>
            </a:r>
            <a:r>
              <a:rPr lang="en-US" sz="2000" dirty="0"/>
              <a:t>! You have chosen to work on the </a:t>
            </a:r>
            <a:r>
              <a:rPr lang="en-US" sz="2000" b="1" dirty="0"/>
              <a:t>mRNA-1273 </a:t>
            </a:r>
            <a:r>
              <a:rPr lang="en-US" sz="2000" dirty="0"/>
              <a:t>vaccine. We are excited to have you on our team!</a:t>
            </a:r>
          </a:p>
        </p:txBody>
      </p:sp>
      <p:sp>
        <p:nvSpPr>
          <p:cNvPr id="32" name="Left Arrow 31">
            <a:hlinkClick r:id="" action="ppaction://hlinkshowjump?jump=previousslide" highlightClick="1"/>
            <a:extLst>
              <a:ext uri="{FF2B5EF4-FFF2-40B4-BE49-F238E27FC236}">
                <a16:creationId xmlns:a16="http://schemas.microsoft.com/office/drawing/2014/main" xmlns="" id="{81BAC19C-6D9D-864E-BC66-EBFE7DE7A2C3}"/>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Home 32">
            <a:hlinkClick r:id="" action="ppaction://hlinkshowjump?jump=firstslide" highlightClick="1"/>
            <a:extLst>
              <a:ext uri="{FF2B5EF4-FFF2-40B4-BE49-F238E27FC236}">
                <a16:creationId xmlns:a16="http://schemas.microsoft.com/office/drawing/2014/main" xmlns="" id="{28C30657-1197-BB4B-A2B8-1A71E8E7700E}"/>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33E8072-9989-4E41-84B5-728110BAF559}"/>
              </a:ext>
            </a:extLst>
          </p:cNvPr>
          <p:cNvSpPr/>
          <p:nvPr/>
        </p:nvSpPr>
        <p:spPr>
          <a:xfrm>
            <a:off x="-26376" y="-88900"/>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xmlns="" id="{39CDFBA1-FAC5-5C4E-B6B7-2C241D6A637E}"/>
              </a:ext>
            </a:extLst>
          </p:cNvPr>
          <p:cNvGrpSpPr/>
          <p:nvPr/>
        </p:nvGrpSpPr>
        <p:grpSpPr>
          <a:xfrm>
            <a:off x="1421665" y="1791176"/>
            <a:ext cx="4035238" cy="2477057"/>
            <a:chOff x="2742137" y="2097082"/>
            <a:chExt cx="3556000" cy="2143092"/>
          </a:xfrm>
        </p:grpSpPr>
        <p:sp>
          <p:nvSpPr>
            <p:cNvPr id="14" name="Rounded Rectangular Callout 13">
              <a:extLst>
                <a:ext uri="{FF2B5EF4-FFF2-40B4-BE49-F238E27FC236}">
                  <a16:creationId xmlns:a16="http://schemas.microsoft.com/office/drawing/2014/main" xmlns="" id="{4D33CF9D-99B8-A145-B15B-98DEFC84162B}"/>
                </a:ext>
              </a:extLst>
            </p:cNvPr>
            <p:cNvSpPr/>
            <p:nvPr/>
          </p:nvSpPr>
          <p:spPr>
            <a:xfrm>
              <a:off x="2742137" y="2097082"/>
              <a:ext cx="3556000" cy="21430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Vaccine method that uses mRNA  to immune cells instruct immune cells to make copies of the COVID-19 spike protein, acting as if the cells have been infected with the coronavirus</a:t>
              </a:r>
            </a:p>
          </p:txBody>
        </p:sp>
        <p:sp>
          <p:nvSpPr>
            <p:cNvPr id="16" name="Multiply 15">
              <a:hlinkClick r:id="rId4" action="ppaction://hlinksldjump"/>
              <a:extLst>
                <a:ext uri="{FF2B5EF4-FFF2-40B4-BE49-F238E27FC236}">
                  <a16:creationId xmlns:a16="http://schemas.microsoft.com/office/drawing/2014/main" xmlns="" id="{A3FF6E88-67A8-F742-86A9-F3C9704F37A7}"/>
                </a:ext>
              </a:extLst>
            </p:cNvPr>
            <p:cNvSpPr/>
            <p:nvPr/>
          </p:nvSpPr>
          <p:spPr>
            <a:xfrm>
              <a:off x="5777953" y="2191982"/>
              <a:ext cx="316523" cy="343017"/>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339754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xmlns=""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Rectangle 38">
            <a:extLst>
              <a:ext uri="{FF2B5EF4-FFF2-40B4-BE49-F238E27FC236}">
                <a16:creationId xmlns:a16="http://schemas.microsoft.com/office/drawing/2014/main" xmlns="" id="{8380AD67-C5CA-4918-B4BB-C359BB03EE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xmlns="" id="{4F4D2003-75AE-0F43-B807-822AE1A2B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8" r="37382"/>
          <a:stretch/>
        </p:blipFill>
        <p:spPr bwMode="auto">
          <a:xfrm>
            <a:off x="20" y="10"/>
            <a:ext cx="4505305"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Rectangle 9">
            <a:extLst>
              <a:ext uri="{FF2B5EF4-FFF2-40B4-BE49-F238E27FC236}">
                <a16:creationId xmlns:a16="http://schemas.microsoft.com/office/drawing/2014/main" xmlns="" id="{EBB27E00-D8EA-1849-97DB-F0061BABA52B}"/>
              </a:ext>
            </a:extLst>
          </p:cNvPr>
          <p:cNvSpPr/>
          <p:nvPr/>
        </p:nvSpPr>
        <p:spPr>
          <a:xfrm>
            <a:off x="3191933" y="-593167"/>
            <a:ext cx="5057546" cy="8668512"/>
          </a:xfrm>
          <a:prstGeom prst="rect">
            <a:avLst/>
          </a:prstGeom>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CF1282F-4E9C-BB48-8FBB-C77E70D39230}"/>
              </a:ext>
            </a:extLst>
          </p:cNvPr>
          <p:cNvSpPr>
            <a:spLocks noGrp="1"/>
          </p:cNvSpPr>
          <p:nvPr>
            <p:ph type="title"/>
          </p:nvPr>
        </p:nvSpPr>
        <p:spPr>
          <a:xfrm>
            <a:off x="5080216" y="738393"/>
            <a:ext cx="6612950" cy="1535051"/>
          </a:xfrm>
        </p:spPr>
        <p:txBody>
          <a:bodyPr vert="horz" lIns="91440" tIns="45720" rIns="91440" bIns="45720" rtlCol="0" anchor="b">
            <a:normAutofit fontScale="90000"/>
          </a:bodyPr>
          <a:lstStyle/>
          <a:p>
            <a:r>
              <a:rPr lang="en-US" sz="2800" dirty="0"/>
              <a:t>Welcome to </a:t>
            </a:r>
            <a:r>
              <a:rPr lang="en-US" sz="2800" i="1" dirty="0"/>
              <a:t> </a:t>
            </a:r>
            <a:r>
              <a:rPr lang="en-US" sz="2800" b="1" i="1" dirty="0"/>
              <a:t>Pfizer-BioNTech</a:t>
            </a:r>
            <a:r>
              <a:rPr lang="en-US" sz="2800" dirty="0"/>
              <a:t>! You have chosen to work on the </a:t>
            </a:r>
            <a:r>
              <a:rPr lang="en-US" sz="2800" b="1" dirty="0"/>
              <a:t>BNT162b2 </a:t>
            </a:r>
            <a:r>
              <a:rPr lang="en-US" sz="2800" dirty="0"/>
              <a:t>vaccine.</a:t>
            </a:r>
            <a:br>
              <a:rPr lang="en-US" sz="2800" dirty="0"/>
            </a:br>
            <a:r>
              <a:rPr lang="en-US" sz="1000" dirty="0"/>
              <a:t/>
            </a:r>
            <a:br>
              <a:rPr lang="en-US" sz="1000" dirty="0"/>
            </a:br>
            <a:r>
              <a:rPr lang="en-US" sz="2800" dirty="0"/>
              <a:t>We are excited to have you on our team!</a:t>
            </a:r>
          </a:p>
        </p:txBody>
      </p:sp>
      <p:sp>
        <p:nvSpPr>
          <p:cNvPr id="41" name="!!accent">
            <a:extLst>
              <a:ext uri="{FF2B5EF4-FFF2-40B4-BE49-F238E27FC236}">
                <a16:creationId xmlns:a16="http://schemas.microsoft.com/office/drawing/2014/main" xmlns="" id="{EABAD4DA-87BA-4F70-9EF0-45C6BCF17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xmlns="" id="{915128D9-2797-47FA-B6FE-EC24E6B843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 Placeholder 4">
            <a:extLst>
              <a:ext uri="{FF2B5EF4-FFF2-40B4-BE49-F238E27FC236}">
                <a16:creationId xmlns:a16="http://schemas.microsoft.com/office/drawing/2014/main" xmlns="" id="{80A573AE-6C6C-2F42-9295-11E51C321962}"/>
              </a:ext>
            </a:extLst>
          </p:cNvPr>
          <p:cNvSpPr txBox="1">
            <a:spLocks/>
          </p:cNvSpPr>
          <p:nvPr/>
        </p:nvSpPr>
        <p:spPr>
          <a:xfrm>
            <a:off x="5080216" y="3192252"/>
            <a:ext cx="6272784" cy="321173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US" sz="2000" dirty="0"/>
              <a:t>Uses </a:t>
            </a:r>
            <a:r>
              <a:rPr lang="en-US" sz="2000" b="1" dirty="0">
                <a:hlinkClick r:id="rId4" action="ppaction://hlinksldjump"/>
              </a:rPr>
              <a:t>messenger RNA,</a:t>
            </a:r>
            <a:r>
              <a:rPr lang="en-US" sz="2000" dirty="0">
                <a:hlinkClick r:id="rId4" action="ppaction://hlinksldjump"/>
              </a:rPr>
              <a:t> </a:t>
            </a:r>
            <a:r>
              <a:rPr lang="en-US" sz="2000" dirty="0"/>
              <a:t>an approach that does not require a virus to make the vaccine</a:t>
            </a:r>
          </a:p>
          <a:p>
            <a:pPr fontAlgn="base">
              <a:lnSpc>
                <a:spcPct val="100000"/>
              </a:lnSpc>
            </a:pPr>
            <a:r>
              <a:rPr lang="en-US" sz="2000" b="1" dirty="0"/>
              <a:t>Dosage</a:t>
            </a:r>
            <a:r>
              <a:rPr lang="en-US" sz="2000" dirty="0"/>
              <a:t>:  2 shots, 21 days apart</a:t>
            </a:r>
          </a:p>
          <a:p>
            <a:pPr fontAlgn="base">
              <a:lnSpc>
                <a:spcPct val="100000"/>
              </a:lnSpc>
            </a:pPr>
            <a:r>
              <a:rPr lang="en-US" sz="2000" b="1" dirty="0"/>
              <a:t>Effectiveness</a:t>
            </a:r>
            <a:r>
              <a:rPr lang="en-US" sz="2000" dirty="0"/>
              <a:t>: 95% </a:t>
            </a:r>
          </a:p>
          <a:p>
            <a:pPr fontAlgn="base">
              <a:lnSpc>
                <a:spcPct val="100000"/>
              </a:lnSpc>
            </a:pPr>
            <a:r>
              <a:rPr lang="en-US" sz="2000" b="1" dirty="0"/>
              <a:t>Minimum Age: </a:t>
            </a:r>
            <a:r>
              <a:rPr lang="en-US" sz="2000" dirty="0" smtClean="0"/>
              <a:t>12+ </a:t>
            </a:r>
            <a:r>
              <a:rPr lang="en-US" sz="1400" dirty="0" smtClean="0"/>
              <a:t>[as of 6/2021; may be expanded]</a:t>
            </a:r>
            <a:endParaRPr lang="en-US" sz="1400" dirty="0"/>
          </a:p>
          <a:p>
            <a:pPr fontAlgn="base">
              <a:lnSpc>
                <a:spcPct val="100000"/>
              </a:lnSpc>
            </a:pPr>
            <a:r>
              <a:rPr lang="en-US" sz="2000" b="1" dirty="0"/>
              <a:t>Common Side Effects:</a:t>
            </a:r>
            <a:r>
              <a:rPr lang="en-US" sz="2000" dirty="0"/>
              <a:t> Chills, tiredness, headache, pain in area of shot</a:t>
            </a:r>
            <a:endParaRPr lang="en-US" sz="2000" b="1" dirty="0"/>
          </a:p>
          <a:p>
            <a:pPr>
              <a:lnSpc>
                <a:spcPct val="100000"/>
              </a:lnSpc>
            </a:pPr>
            <a:r>
              <a:rPr lang="en-US" sz="2000" b="1" dirty="0"/>
              <a:t>Duration of Protection</a:t>
            </a:r>
            <a:r>
              <a:rPr lang="en-US" sz="2000" dirty="0"/>
              <a:t>: Unknown</a:t>
            </a:r>
          </a:p>
        </p:txBody>
      </p:sp>
      <p:sp>
        <p:nvSpPr>
          <p:cNvPr id="25" name="Rectangle 24">
            <a:extLst>
              <a:ext uri="{FF2B5EF4-FFF2-40B4-BE49-F238E27FC236}">
                <a16:creationId xmlns:a16="http://schemas.microsoft.com/office/drawing/2014/main" xmlns="" id="{E3666E94-4693-FD43-A381-7A8F1809E1A4}"/>
              </a:ext>
            </a:extLst>
          </p:cNvPr>
          <p:cNvSpPr/>
          <p:nvPr/>
        </p:nvSpPr>
        <p:spPr>
          <a:xfrm>
            <a:off x="5080216" y="2346927"/>
            <a:ext cx="6272784" cy="646331"/>
          </a:xfrm>
          <a:prstGeom prst="rect">
            <a:avLst/>
          </a:prstGeom>
        </p:spPr>
        <p:txBody>
          <a:bodyPr wrap="square">
            <a:spAutoFit/>
          </a:bodyPr>
          <a:lstStyle/>
          <a:p>
            <a:pPr>
              <a:spcAft>
                <a:spcPts val="600"/>
              </a:spcAft>
            </a:pPr>
            <a:r>
              <a:rPr lang="en-US" dirty="0">
                <a:solidFill>
                  <a:schemeClr val="accent1">
                    <a:lumMod val="50000"/>
                  </a:schemeClr>
                </a:solidFill>
              </a:rPr>
              <a:t>Please make sure to read and take note of the  information below about our vaccine. </a:t>
            </a:r>
          </a:p>
        </p:txBody>
      </p:sp>
      <p:sp>
        <p:nvSpPr>
          <p:cNvPr id="32" name="Action Button: Home 31">
            <a:hlinkClick r:id="" action="ppaction://hlinkshowjump?jump=firstslide" highlightClick="1"/>
            <a:extLst>
              <a:ext uri="{FF2B5EF4-FFF2-40B4-BE49-F238E27FC236}">
                <a16:creationId xmlns:a16="http://schemas.microsoft.com/office/drawing/2014/main" xmlns="" id="{C02DB867-2525-D44D-93E7-0A8762030DD1}"/>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hlinkClick r:id="" action="ppaction://hlinkshowjump?jump=lastslideviewed" highlightClick="1"/>
            <a:extLst>
              <a:ext uri="{FF2B5EF4-FFF2-40B4-BE49-F238E27FC236}">
                <a16:creationId xmlns:a16="http://schemas.microsoft.com/office/drawing/2014/main" xmlns="" id="{13498AE2-4D23-544C-8229-9DFD71EAC055}"/>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Custom 17">
            <a:hlinkClick r:id="rId5" action="ppaction://hlinksldjump" highlightClick="1"/>
            <a:extLst>
              <a:ext uri="{FF2B5EF4-FFF2-40B4-BE49-F238E27FC236}">
                <a16:creationId xmlns:a16="http://schemas.microsoft.com/office/drawing/2014/main" xmlns="" id="{59652C7A-00D5-A745-BD55-1E4372D0A403}"/>
              </a:ext>
            </a:extLst>
          </p:cNvPr>
          <p:cNvSpPr/>
          <p:nvPr/>
        </p:nvSpPr>
        <p:spPr>
          <a:xfrm>
            <a:off x="9848704" y="6078713"/>
            <a:ext cx="2200040" cy="64633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CONTINUE</a:t>
            </a:r>
          </a:p>
        </p:txBody>
      </p:sp>
    </p:spTree>
    <p:extLst>
      <p:ext uri="{BB962C8B-B14F-4D97-AF65-F5344CB8AC3E}">
        <p14:creationId xmlns:p14="http://schemas.microsoft.com/office/powerpoint/2010/main" val="41823615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xmlns="" id="{4F4D2003-75AE-0F43-B807-822AE1A2B3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28" r="37382"/>
          <a:stretch/>
        </p:blipFill>
        <p:spPr bwMode="auto">
          <a:xfrm>
            <a:off x="20" y="10"/>
            <a:ext cx="4505305"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Rectangle 9">
            <a:extLst>
              <a:ext uri="{FF2B5EF4-FFF2-40B4-BE49-F238E27FC236}">
                <a16:creationId xmlns:a16="http://schemas.microsoft.com/office/drawing/2014/main" xmlns="" id="{EBB27E00-D8EA-1849-97DB-F0061BABA52B}"/>
              </a:ext>
            </a:extLst>
          </p:cNvPr>
          <p:cNvSpPr/>
          <p:nvPr/>
        </p:nvSpPr>
        <p:spPr>
          <a:xfrm>
            <a:off x="3191933" y="-593167"/>
            <a:ext cx="5057546" cy="8668512"/>
          </a:xfrm>
          <a:prstGeom prst="rect">
            <a:avLst/>
          </a:prstGeom>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CF1282F-4E9C-BB48-8FBB-C77E70D39230}"/>
              </a:ext>
            </a:extLst>
          </p:cNvPr>
          <p:cNvSpPr>
            <a:spLocks noGrp="1"/>
          </p:cNvSpPr>
          <p:nvPr>
            <p:ph type="title"/>
          </p:nvPr>
        </p:nvSpPr>
        <p:spPr>
          <a:xfrm>
            <a:off x="5080216" y="738393"/>
            <a:ext cx="6612950" cy="1535051"/>
          </a:xfrm>
        </p:spPr>
        <p:txBody>
          <a:bodyPr vert="horz" lIns="91440" tIns="45720" rIns="91440" bIns="45720" rtlCol="0" anchor="b">
            <a:normAutofit fontScale="90000"/>
          </a:bodyPr>
          <a:lstStyle/>
          <a:p>
            <a:r>
              <a:rPr lang="en-US" sz="2800" dirty="0"/>
              <a:t>Welcome to </a:t>
            </a:r>
            <a:r>
              <a:rPr lang="en-US" sz="2800" i="1" dirty="0"/>
              <a:t> </a:t>
            </a:r>
            <a:r>
              <a:rPr lang="en-US" sz="2800" b="1" i="1" dirty="0"/>
              <a:t>Pfizer-BioNTech</a:t>
            </a:r>
            <a:r>
              <a:rPr lang="en-US" sz="2800" dirty="0"/>
              <a:t>! You have chosen to work on the </a:t>
            </a:r>
            <a:r>
              <a:rPr lang="en-US" sz="2800" b="1" dirty="0"/>
              <a:t>BNT162b2 </a:t>
            </a:r>
            <a:r>
              <a:rPr lang="en-US" sz="2800" dirty="0"/>
              <a:t>vaccine.</a:t>
            </a:r>
            <a:br>
              <a:rPr lang="en-US" sz="2800" dirty="0"/>
            </a:br>
            <a:r>
              <a:rPr lang="en-US" sz="1000" dirty="0"/>
              <a:t/>
            </a:r>
            <a:br>
              <a:rPr lang="en-US" sz="1000" dirty="0"/>
            </a:br>
            <a:r>
              <a:rPr lang="en-US" sz="2800" dirty="0"/>
              <a:t>We are excited to have you on our team!</a:t>
            </a:r>
          </a:p>
        </p:txBody>
      </p:sp>
      <p:sp>
        <p:nvSpPr>
          <p:cNvPr id="23" name="Text Placeholder 4">
            <a:extLst>
              <a:ext uri="{FF2B5EF4-FFF2-40B4-BE49-F238E27FC236}">
                <a16:creationId xmlns:a16="http://schemas.microsoft.com/office/drawing/2014/main" xmlns="" id="{80A573AE-6C6C-2F42-9295-11E51C321962}"/>
              </a:ext>
            </a:extLst>
          </p:cNvPr>
          <p:cNvSpPr txBox="1">
            <a:spLocks/>
          </p:cNvSpPr>
          <p:nvPr/>
        </p:nvSpPr>
        <p:spPr>
          <a:xfrm>
            <a:off x="5080216" y="3192252"/>
            <a:ext cx="6272784" cy="321173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US" sz="2000" dirty="0"/>
              <a:t>Uses </a:t>
            </a:r>
            <a:r>
              <a:rPr lang="en-US" sz="2000" b="1" dirty="0">
                <a:hlinkClick r:id="" action="ppaction://noaction"/>
              </a:rPr>
              <a:t>messenger RNA,</a:t>
            </a:r>
            <a:r>
              <a:rPr lang="en-US" sz="2000" dirty="0">
                <a:hlinkClick r:id="" action="ppaction://noaction"/>
              </a:rPr>
              <a:t> </a:t>
            </a:r>
            <a:r>
              <a:rPr lang="en-US" sz="2000" dirty="0"/>
              <a:t>an approach that does not require a virus to make the vaccine</a:t>
            </a:r>
          </a:p>
          <a:p>
            <a:pPr fontAlgn="base">
              <a:lnSpc>
                <a:spcPct val="100000"/>
              </a:lnSpc>
            </a:pPr>
            <a:r>
              <a:rPr lang="en-US" sz="2000" b="1" dirty="0"/>
              <a:t>Dosage</a:t>
            </a:r>
            <a:r>
              <a:rPr lang="en-US" sz="2000" dirty="0"/>
              <a:t>:  2 shots, 21 days apart</a:t>
            </a:r>
          </a:p>
          <a:p>
            <a:pPr fontAlgn="base">
              <a:lnSpc>
                <a:spcPct val="100000"/>
              </a:lnSpc>
            </a:pPr>
            <a:r>
              <a:rPr lang="en-US" sz="2000" b="1" dirty="0"/>
              <a:t>Effectiveness</a:t>
            </a:r>
            <a:r>
              <a:rPr lang="en-US" sz="2000" dirty="0"/>
              <a:t>: 95% </a:t>
            </a:r>
          </a:p>
          <a:p>
            <a:pPr fontAlgn="base">
              <a:lnSpc>
                <a:spcPct val="100000"/>
              </a:lnSpc>
            </a:pPr>
            <a:r>
              <a:rPr lang="en-US" sz="2000" b="1" dirty="0"/>
              <a:t>Minimum Age: </a:t>
            </a:r>
            <a:r>
              <a:rPr lang="en-US" sz="2000" dirty="0"/>
              <a:t>16</a:t>
            </a:r>
            <a:r>
              <a:rPr lang="en-US" sz="2000" dirty="0"/>
              <a:t>+ </a:t>
            </a:r>
            <a:r>
              <a:rPr lang="en-US" sz="1300" dirty="0"/>
              <a:t>[as of 6/2021; may be expanded</a:t>
            </a:r>
            <a:r>
              <a:rPr lang="en-US" sz="1300" dirty="0" smtClean="0"/>
              <a:t>]</a:t>
            </a:r>
            <a:endParaRPr lang="en-US" sz="2000" dirty="0"/>
          </a:p>
          <a:p>
            <a:pPr fontAlgn="base">
              <a:lnSpc>
                <a:spcPct val="100000"/>
              </a:lnSpc>
            </a:pPr>
            <a:r>
              <a:rPr lang="en-US" sz="2000" b="1" dirty="0"/>
              <a:t>Common Side Effects:</a:t>
            </a:r>
            <a:r>
              <a:rPr lang="en-US" sz="2000" dirty="0"/>
              <a:t> Chills, tiredness, headache, pain in area of shot</a:t>
            </a:r>
            <a:endParaRPr lang="en-US" sz="2000" b="1" dirty="0"/>
          </a:p>
          <a:p>
            <a:pPr>
              <a:lnSpc>
                <a:spcPct val="100000"/>
              </a:lnSpc>
            </a:pPr>
            <a:r>
              <a:rPr lang="en-US" sz="2000" b="1" dirty="0"/>
              <a:t>Duration of Protection</a:t>
            </a:r>
            <a:r>
              <a:rPr lang="en-US" sz="2000" dirty="0"/>
              <a:t>: Unknown</a:t>
            </a:r>
          </a:p>
        </p:txBody>
      </p:sp>
      <p:sp>
        <p:nvSpPr>
          <p:cNvPr id="25" name="Rectangle 24">
            <a:extLst>
              <a:ext uri="{FF2B5EF4-FFF2-40B4-BE49-F238E27FC236}">
                <a16:creationId xmlns:a16="http://schemas.microsoft.com/office/drawing/2014/main" xmlns="" id="{E3666E94-4693-FD43-A381-7A8F1809E1A4}"/>
              </a:ext>
            </a:extLst>
          </p:cNvPr>
          <p:cNvSpPr/>
          <p:nvPr/>
        </p:nvSpPr>
        <p:spPr>
          <a:xfrm>
            <a:off x="5080216" y="2346927"/>
            <a:ext cx="6272784" cy="646331"/>
          </a:xfrm>
          <a:prstGeom prst="rect">
            <a:avLst/>
          </a:prstGeom>
        </p:spPr>
        <p:txBody>
          <a:bodyPr wrap="square">
            <a:spAutoFit/>
          </a:bodyPr>
          <a:lstStyle/>
          <a:p>
            <a:pPr>
              <a:spcAft>
                <a:spcPts val="600"/>
              </a:spcAft>
            </a:pPr>
            <a:r>
              <a:rPr lang="en-US" dirty="0">
                <a:solidFill>
                  <a:schemeClr val="accent1">
                    <a:lumMod val="50000"/>
                  </a:schemeClr>
                </a:solidFill>
              </a:rPr>
              <a:t>Please make sure to read and take note of the  information below about our vaccine. </a:t>
            </a:r>
          </a:p>
        </p:txBody>
      </p:sp>
      <p:sp>
        <p:nvSpPr>
          <p:cNvPr id="17" name="Left Arrow 16">
            <a:hlinkClick r:id="" action="ppaction://hlinkshowjump?jump=previousslide" highlightClick="1"/>
            <a:extLst>
              <a:ext uri="{FF2B5EF4-FFF2-40B4-BE49-F238E27FC236}">
                <a16:creationId xmlns:a16="http://schemas.microsoft.com/office/drawing/2014/main" xmlns="" id="{95DCFB40-36B2-9A46-854D-398797AC6761}"/>
              </a:ext>
            </a:extLst>
          </p:cNvPr>
          <p:cNvSpPr>
            <a:spLocks noChangeAspect="1"/>
          </p:cNvSpPr>
          <p:nvPr/>
        </p:nvSpPr>
        <p:spPr>
          <a:xfrm>
            <a:off x="156919" y="6121034"/>
            <a:ext cx="527411" cy="5303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Home 17">
            <a:hlinkClick r:id="" action="ppaction://hlinkshowjump?jump=firstslide" highlightClick="1"/>
            <a:extLst>
              <a:ext uri="{FF2B5EF4-FFF2-40B4-BE49-F238E27FC236}">
                <a16:creationId xmlns:a16="http://schemas.microsoft.com/office/drawing/2014/main" xmlns="" id="{F64FE817-9BBC-ED4E-8458-3413FAD930F0}"/>
              </a:ext>
            </a:extLst>
          </p:cNvPr>
          <p:cNvSpPr>
            <a:spLocks noChangeAspect="1"/>
          </p:cNvSpPr>
          <p:nvPr/>
        </p:nvSpPr>
        <p:spPr>
          <a:xfrm>
            <a:off x="11472672" y="132955"/>
            <a:ext cx="576072" cy="5090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B3B9436-F464-8148-AEEE-8F76B9099046}"/>
              </a:ext>
            </a:extLst>
          </p:cNvPr>
          <p:cNvSpPr/>
          <p:nvPr/>
        </p:nvSpPr>
        <p:spPr>
          <a:xfrm>
            <a:off x="20" y="-44445"/>
            <a:ext cx="12192000" cy="6946900"/>
          </a:xfrm>
          <a:prstGeom prst="rect">
            <a:avLst/>
          </a:prstGeom>
          <a:solidFill>
            <a:schemeClr val="bg1">
              <a:lumMod val="85000"/>
              <a:alpha val="47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xmlns="" id="{5FF17DAB-B909-C34E-AC41-699095E70377}"/>
              </a:ext>
            </a:extLst>
          </p:cNvPr>
          <p:cNvGrpSpPr/>
          <p:nvPr/>
        </p:nvGrpSpPr>
        <p:grpSpPr>
          <a:xfrm>
            <a:off x="6231860" y="775051"/>
            <a:ext cx="4035238" cy="2218207"/>
            <a:chOff x="2742137" y="2321033"/>
            <a:chExt cx="3556000" cy="1919141"/>
          </a:xfrm>
        </p:grpSpPr>
        <p:sp>
          <p:nvSpPr>
            <p:cNvPr id="21" name="Rounded Rectangular Callout 20">
              <a:extLst>
                <a:ext uri="{FF2B5EF4-FFF2-40B4-BE49-F238E27FC236}">
                  <a16:creationId xmlns:a16="http://schemas.microsoft.com/office/drawing/2014/main" xmlns="" id="{F952FF45-4B5A-3647-A727-E0559993FF21}"/>
                </a:ext>
              </a:extLst>
            </p:cNvPr>
            <p:cNvSpPr/>
            <p:nvPr/>
          </p:nvSpPr>
          <p:spPr>
            <a:xfrm>
              <a:off x="2742137" y="2321033"/>
              <a:ext cx="3556000" cy="19191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Vaccine method that uses mRNA  to immune cells instruct immune cells to make copies of the COVID-19 spike protein, acting as if the cells have been infected with the coronavirus</a:t>
              </a:r>
            </a:p>
          </p:txBody>
        </p:sp>
        <p:sp>
          <p:nvSpPr>
            <p:cNvPr id="22" name="Multiply 21">
              <a:hlinkClick r:id="rId3" action="ppaction://hlinksldjump"/>
              <a:extLst>
                <a:ext uri="{FF2B5EF4-FFF2-40B4-BE49-F238E27FC236}">
                  <a16:creationId xmlns:a16="http://schemas.microsoft.com/office/drawing/2014/main" xmlns="" id="{A861FA75-AFD5-0348-AA48-DBF7D2466437}"/>
                </a:ext>
              </a:extLst>
            </p:cNvPr>
            <p:cNvSpPr/>
            <p:nvPr/>
          </p:nvSpPr>
          <p:spPr>
            <a:xfrm>
              <a:off x="5777953" y="2445737"/>
              <a:ext cx="316523" cy="343017"/>
            </a:xfrm>
            <a:prstGeom prst="mathMultiply">
              <a:avLst>
                <a:gd name="adj1" fmla="val 1008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018558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AccentBoxVTI">
  <a:themeElements>
    <a:clrScheme name="Custom 6">
      <a:dk1>
        <a:srgbClr val="000000"/>
      </a:dk1>
      <a:lt1>
        <a:srgbClr val="FFFFFF"/>
      </a:lt1>
      <a:dk2>
        <a:srgbClr val="335B74"/>
      </a:dk2>
      <a:lt2>
        <a:srgbClr val="DFE3E5"/>
      </a:lt2>
      <a:accent1>
        <a:srgbClr val="1B91AA"/>
      </a:accent1>
      <a:accent2>
        <a:srgbClr val="2683C6"/>
      </a:accent2>
      <a:accent3>
        <a:srgbClr val="1091A5"/>
      </a:accent3>
      <a:accent4>
        <a:srgbClr val="42BA97"/>
      </a:accent4>
      <a:accent5>
        <a:srgbClr val="3E8853"/>
      </a:accent5>
      <a:accent6>
        <a:srgbClr val="62A39F"/>
      </a:accent6>
      <a:hlink>
        <a:srgbClr val="6EAC1C"/>
      </a:hlink>
      <a:folHlink>
        <a:srgbClr val="B26B02"/>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30310</TotalTime>
  <Words>2050</Words>
  <Application>Microsoft Office PowerPoint</Application>
  <PresentationFormat>Widescreen</PresentationFormat>
  <Paragraphs>283</Paragraphs>
  <Slides>47</Slides>
  <Notes>21</Notes>
  <HiddenSlides>16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Avenir Next LT Pro</vt:lpstr>
      <vt:lpstr>Bradley Hand</vt:lpstr>
      <vt:lpstr>Calibri</vt:lpstr>
      <vt:lpstr>Georgia</vt:lpstr>
      <vt:lpstr>Open Sans</vt:lpstr>
      <vt:lpstr>Roboto</vt:lpstr>
      <vt:lpstr>Segoe Print</vt:lpstr>
      <vt:lpstr>Wingdings</vt:lpstr>
      <vt:lpstr>AccentBoxVTI</vt:lpstr>
      <vt:lpstr>Vaccine Development</vt:lpstr>
      <vt:lpstr>How to Play</vt:lpstr>
      <vt:lpstr>How to Play</vt:lpstr>
      <vt:lpstr>PowerPoint Presentation</vt:lpstr>
      <vt:lpstr>PowerPoint Presentation</vt:lpstr>
      <vt:lpstr>PowerPoint Presentation</vt:lpstr>
      <vt:lpstr>PowerPoint Presentation</vt:lpstr>
      <vt:lpstr>Welcome to  Pfizer-BioNTech! You have chosen to work on the BNT162b2 vaccine.  We are excited to have you on our team!</vt:lpstr>
      <vt:lpstr>Welcome to  Pfizer-BioNTech! You have chosen to work on the BNT162b2 vaccine.  We are excited to have you on our team!</vt:lpstr>
      <vt:lpstr>Welcome to  Johnson &amp; Johnson!  You have chosen to work on the JNJ-7843673 vaccine.  We are excited to have you on our team!</vt:lpstr>
      <vt:lpstr>Welcome to  Johnson &amp; Johnson!  You have chosen to work on the JNJ-7843673 vaccine.  We are excited to have you on our team!</vt:lpstr>
      <vt:lpstr>Our first step is to perform preclinical trials, which group would you like to work with?</vt:lpstr>
      <vt:lpstr>Our first step is to perform preclinical trials, which group would you like to work with?</vt:lpstr>
      <vt:lpstr>Our first step is to perform preclinical trials, which group would you like to work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Development</dc:title>
  <dc:creator>Claire Kenny</dc:creator>
  <cp:lastModifiedBy>jh4p</cp:lastModifiedBy>
  <cp:revision>163</cp:revision>
  <dcterms:created xsi:type="dcterms:W3CDTF">2021-04-03T21:41:24Z</dcterms:created>
  <dcterms:modified xsi:type="dcterms:W3CDTF">2021-06-22T18:44:21Z</dcterms:modified>
</cp:coreProperties>
</file>