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9144000" cy="5143500" type="screen16x9"/>
  <p:notesSz cx="6858000" cy="9144000"/>
  <p:embeddedFontLst>
    <p:embeddedFont>
      <p:font typeface="Helvetica Neue Light" panose="020B0604020202020204" charset="0"/>
      <p:regular r:id="rId34"/>
      <p:bold r:id="rId35"/>
      <p:italic r:id="rId36"/>
      <p:boldItalic r:id="rId37"/>
    </p:embeddedFont>
    <p:embeddedFont>
      <p:font typeface="Londrina Solid" panose="020B0604020202020204" charset="0"/>
      <p:regular r:id="rId38"/>
    </p:embeddedFont>
    <p:embeddedFont>
      <p:font typeface="Montserrat Medium" panose="00000600000000000000" pitchFamily="2" charset="0"/>
      <p:regular r:id="rId39"/>
      <p:bold r:id="rId40"/>
      <p:italic r:id="rId41"/>
      <p:boldItalic r:id="rId42"/>
    </p:embeddedFont>
    <p:embeddedFont>
      <p:font typeface="Open Sans" panose="020B0606030504020204" pitchFamily="34" charset="0"/>
      <p:regular r:id="rId43"/>
      <p:bold r:id="rId44"/>
      <p:italic r:id="rId45"/>
      <p:boldItalic r:id="rId46"/>
    </p:embeddedFont>
    <p:embeddedFont>
      <p:font typeface="Open Sans Light" panose="020B0306030504020204" pitchFamily="34" charset="0"/>
      <p:regular r:id="rId47"/>
      <p:italic r:id="rId48"/>
    </p:embeddedFont>
    <p:embeddedFont>
      <p:font typeface="Times" panose="02020603050405020304" pitchFamily="18"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io/KTwATJ5UlI/0CDDyd2mmiO3T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1" d="100"/>
          <a:sy n="121" d="100"/>
        </p:scale>
        <p:origin x="72"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font" Target="fonts/font14.fntdata"/><Relationship Id="rId50"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font" Target="fonts/font1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8.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font" Target="fonts/font1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1.fntdata"/><Relationship Id="rId52" Type="http://schemas.openxmlformats.org/officeDocument/2006/relationships/font" Target="fonts/font19.fntdata"/><Relationship Id="rId6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2pPr>
            <a:lvl3pPr marR="0" lvl="2"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3pPr>
            <a:lvl4pPr marR="0" lvl="3"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4pPr>
            <a:lvl5pPr marR="0" lvl="4"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5pPr>
            <a:lvl6pPr marR="0" lvl="5"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6pPr>
            <a:lvl7pPr marR="0" lvl="6"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7pPr>
            <a:lvl8pPr marR="0" lvl="7"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8pPr>
            <a:lvl9pPr marR="0" lvl="8"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2pPr>
            <a:lvl3pPr marR="0" lvl="2"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3pPr>
            <a:lvl4pPr marR="0" lvl="3"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4pPr>
            <a:lvl5pPr marR="0" lvl="4"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5pPr>
            <a:lvl6pPr marR="0" lvl="5"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6pPr>
            <a:lvl7pPr marR="0" lvl="6"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7pPr>
            <a:lvl8pPr marR="0" lvl="7"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8pPr>
            <a:lvl9pPr marR="0" lvl="8"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1pPr>
            <a:lvl2pPr marL="914400" marR="0" lvl="1"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2pPr>
            <a:lvl3pPr marL="1371600" marR="0" lvl="2"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3pPr>
            <a:lvl4pPr marL="1828800" marR="0" lvl="3"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4pPr>
            <a:lvl5pPr marL="2286000" marR="0" lvl="4" indent="-228600" algn="l" rtl="0">
              <a:spcBef>
                <a:spcPts val="360"/>
              </a:spcBef>
              <a:spcAft>
                <a:spcPts val="0"/>
              </a:spcAft>
              <a:buSzPts val="1400"/>
              <a:buNone/>
              <a:defRPr sz="1200" b="0" i="0" u="none" strike="noStrike" cap="none">
                <a:solidFill>
                  <a:schemeClr val="dk1"/>
                </a:solidFill>
                <a:latin typeface="Open Sans"/>
                <a:ea typeface="Open Sans"/>
                <a:cs typeface="Open Sans"/>
                <a:sym typeface="Open Sans"/>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2pPr>
            <a:lvl3pPr marR="0" lvl="2"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3pPr>
            <a:lvl4pPr marR="0" lvl="3"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4pPr>
            <a:lvl5pPr marR="0" lvl="4"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5pPr>
            <a:lvl6pPr marR="0" lvl="5"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6pPr>
            <a:lvl7pPr marR="0" lvl="6"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7pPr>
            <a:lvl8pPr marR="0" lvl="7"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8pPr>
            <a:lvl9pPr marR="0" lvl="8" algn="l" rtl="0">
              <a:spcBef>
                <a:spcPts val="0"/>
              </a:spcBef>
              <a:spcAft>
                <a:spcPts val="0"/>
              </a:spcAft>
              <a:buSzPts val="1400"/>
              <a:buNone/>
              <a:defRPr sz="2400"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Open Sans"/>
                <a:ea typeface="Open Sans"/>
                <a:cs typeface="Open Sans"/>
                <a:sym typeface="Open Sans"/>
              </a:rPr>
              <a:t>‹#›</a:t>
            </a:fld>
            <a:endParaRPr sz="1200" b="0" i="0" u="none" strike="noStrike" cap="none">
              <a:solidFill>
                <a:schemeClr val="dk1"/>
              </a:solidFill>
              <a:latin typeface="Open Sans"/>
              <a:ea typeface="Open Sans"/>
              <a:cs typeface="Open Sans"/>
              <a:sym typeface="Open Sans"/>
            </a:endParaRPr>
          </a:p>
        </p:txBody>
      </p:sp>
    </p:spTree>
    <p:extLst>
      <p:ext uri="{BB962C8B-B14F-4D97-AF65-F5344CB8AC3E}">
        <p14:creationId xmlns:p14="http://schemas.microsoft.com/office/powerpoint/2010/main" val="81464907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sz="1200">
                <a:solidFill>
                  <a:schemeClr val="dk1"/>
                </a:solidFill>
                <a:latin typeface="Open Sans"/>
                <a:ea typeface="Open Sans"/>
                <a:cs typeface="Open Sans"/>
                <a:sym typeface="Open Sans"/>
              </a:rPr>
              <a:t>1</a:t>
            </a:fld>
            <a:endParaRPr sz="1200">
              <a:solidFill>
                <a:schemeClr val="dk1"/>
              </a:solidFill>
              <a:latin typeface="Open Sans"/>
              <a:ea typeface="Open Sans"/>
              <a:cs typeface="Open Sans"/>
              <a:sym typeface="Open Sans"/>
            </a:endParaRPr>
          </a:p>
        </p:txBody>
      </p:sp>
      <p:sp>
        <p:nvSpPr>
          <p:cNvPr id="57" name="Google Shape;5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8" name="Google Shape;5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Main title: 40 pt. Arial</a:t>
            </a:r>
            <a:endParaRPr/>
          </a:p>
          <a:p>
            <a:pPr marL="0" lvl="0" indent="0" algn="l" rtl="0">
              <a:spcBef>
                <a:spcPts val="360"/>
              </a:spcBef>
              <a:spcAft>
                <a:spcPts val="0"/>
              </a:spcAft>
              <a:buNone/>
            </a:pPr>
            <a:br>
              <a:rPr lang="en-US"/>
            </a:br>
            <a:r>
              <a:rPr lang="en-US"/>
              <a:t>Presenter Name: 16 pt. Arial</a:t>
            </a:r>
            <a:endParaRPr/>
          </a:p>
          <a:p>
            <a:pPr marL="0" lvl="0" indent="0" algn="l" rtl="0">
              <a:spcBef>
                <a:spcPts val="360"/>
              </a:spcBef>
              <a:spcAft>
                <a:spcPts val="0"/>
              </a:spcAft>
              <a:buNone/>
            </a:pPr>
            <a:r>
              <a:rPr lang="en-US"/>
              <a:t>Presenters Title: 16 pt. Arial Italic</a:t>
            </a:r>
            <a:endParaRPr/>
          </a:p>
          <a:p>
            <a:pPr marL="0" lvl="0" indent="0" algn="l" rtl="0">
              <a:spcBef>
                <a:spcPts val="360"/>
              </a:spcBef>
              <a:spcAft>
                <a:spcPts val="0"/>
              </a:spcAft>
              <a:buNone/>
            </a:pPr>
            <a:endParaRPr/>
          </a:p>
        </p:txBody>
      </p:sp>
    </p:spTree>
    <p:extLst>
      <p:ext uri="{BB962C8B-B14F-4D97-AF65-F5344CB8AC3E}">
        <p14:creationId xmlns:p14="http://schemas.microsoft.com/office/powerpoint/2010/main" val="18743133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22d981fb93_0_2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2" name="Google Shape;152;g122d981fb93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910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22d981fb93_0_24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8" name="Google Shape;158;g122d981fb93_0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2410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22d981fb93_0_25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4" name="Google Shape;164;g122d981fb93_0_2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4874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22d981fb93_0_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1" name="Google Shape;191;g122d981fb9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115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22d981fb93_0_2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8" name="Google Shape;198;g122d981fb93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528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22d981fb93_0_28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a:t>functional (good tissue) vs non functional (scar) remodeling</a:t>
            </a:r>
            <a:endParaRPr/>
          </a:p>
          <a:p>
            <a:pPr marL="0" lvl="0" indent="0" algn="l" rtl="0">
              <a:spcBef>
                <a:spcPts val="360"/>
              </a:spcBef>
              <a:spcAft>
                <a:spcPts val="0"/>
              </a:spcAft>
              <a:buNone/>
            </a:pPr>
            <a:endParaRPr/>
          </a:p>
        </p:txBody>
      </p:sp>
      <p:sp>
        <p:nvSpPr>
          <p:cNvPr id="204" name="Google Shape;204;g122d981fb93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0162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2d981fb93_0_37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2" name="Google Shape;232;g122d981fb93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0773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122d981fb93_0_37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8" name="Google Shape;238;g122d981fb93_0_3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456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22d981fb93_0_38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5" name="Google Shape;245;g122d981fb93_0_3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67313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122d981fb93_0_9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1" name="Google Shape;271;g122d981fb93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318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38218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22d981fb93_0_48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8" name="Google Shape;278;g122d981fb93_0_4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88325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22d981fb93_0_48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90" name="Google Shape;290;g122d981fb93_0_4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1980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122d981fb93_0_49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00" name="Google Shape;300;g122d981fb93_0_4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72649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122d981fb93_0_49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26" name="Google Shape;326;g122d981fb93_0_4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0907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22d981fb93_0_9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43" name="Google Shape;343;g122d981fb93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7600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128297abf6c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0" name="Google Shape;350;g128297abf6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222163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22d981fb93_0_69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56" name="Google Shape;356;g122d981fb93_0_6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70947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22d981fb93_0_70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2" name="Google Shape;362;g122d981fb93_0_7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33230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22d981fb93_0_70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67" name="Google Shape;367;g122d981fb93_0_7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08056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28297abf6c_0_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7" name="Google Shape;397;g128297abf6c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7095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2497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22d981fb93_0_70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07" name="Google Shape;407;g122d981fb93_0_7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8304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127ee58f9c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127ee58f9c4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r>
              <a:rPr lang="en-US" dirty="0"/>
              <a:t>details can be found in associated slide guide</a:t>
            </a:r>
            <a:endParaRPr dirty="0"/>
          </a:p>
        </p:txBody>
      </p:sp>
      <p:sp>
        <p:nvSpPr>
          <p:cNvPr id="415" name="Google Shape;415;g127ee58f9c4_0_0:notes"/>
          <p:cNvSpPr txBox="1">
            <a:spLocks noGrp="1"/>
          </p:cNvSpPr>
          <p:nvPr>
            <p:ph type="sldNum" idx="12"/>
          </p:nvPr>
        </p:nvSpPr>
        <p:spPr>
          <a:xfrm>
            <a:off x="3886200" y="8686800"/>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extLst>
      <p:ext uri="{BB962C8B-B14F-4D97-AF65-F5344CB8AC3E}">
        <p14:creationId xmlns:p14="http://schemas.microsoft.com/office/powerpoint/2010/main" val="2107690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228845639d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75" name="Google Shape;75;g1228845639d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233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122d981fb93_0_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0" name="Google Shape;80;g122d981fb9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018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122d981fb93_0_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97" name="Google Shape;97;g122d981fb93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3693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122d981fb93_0_4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3" name="Google Shape;103;g122d981fb93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79164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22d981fb93_0_6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9" name="Google Shape;109;g122d981fb93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295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22d981fb93_0_6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5" name="Google Shape;145;g122d981fb93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23595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21"/>
        <p:cNvGrpSpPr/>
        <p:nvPr/>
      </p:nvGrpSpPr>
      <p:grpSpPr>
        <a:xfrm>
          <a:off x="0" y="0"/>
          <a:ext cx="0" cy="0"/>
          <a:chOff x="0" y="0"/>
          <a:chExt cx="0" cy="0"/>
        </a:xfrm>
      </p:grpSpPr>
      <p:sp>
        <p:nvSpPr>
          <p:cNvPr id="22" name="Google Shape;22;p5"/>
          <p:cNvSpPr/>
          <p:nvPr/>
        </p:nvSpPr>
        <p:spPr>
          <a:xfrm>
            <a:off x="0" y="0"/>
            <a:ext cx="9144000" cy="5143500"/>
          </a:xfrm>
          <a:prstGeom prst="rect">
            <a:avLst/>
          </a:prstGeom>
          <a:solidFill>
            <a:srgbClr val="BB00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pic>
        <p:nvPicPr>
          <p:cNvPr id="23" name="Google Shape;23;p5"/>
          <p:cNvPicPr preferRelativeResize="0"/>
          <p:nvPr/>
        </p:nvPicPr>
        <p:blipFill rotWithShape="1">
          <a:blip r:embed="rId2">
            <a:alphaModFix/>
          </a:blip>
          <a:srcRect/>
          <a:stretch/>
        </p:blipFill>
        <p:spPr>
          <a:xfrm>
            <a:off x="2209800" y="895350"/>
            <a:ext cx="3429000" cy="306388"/>
          </a:xfrm>
          <a:prstGeom prst="rect">
            <a:avLst/>
          </a:prstGeom>
          <a:noFill/>
          <a:ln>
            <a:noFill/>
          </a:ln>
        </p:spPr>
      </p:pic>
      <p:pic>
        <p:nvPicPr>
          <p:cNvPr id="24" name="Google Shape;24;p5" descr="_Plaid-Digital_FINAL-NEW.png"/>
          <p:cNvPicPr preferRelativeResize="0"/>
          <p:nvPr/>
        </p:nvPicPr>
        <p:blipFill rotWithShape="1">
          <a:blip r:embed="rId3">
            <a:alphaModFix/>
          </a:blip>
          <a:srcRect l="84737" t="23988" r="4770" b="1989"/>
          <a:stretch/>
        </p:blipFill>
        <p:spPr>
          <a:xfrm>
            <a:off x="457200" y="0"/>
            <a:ext cx="790575" cy="5143500"/>
          </a:xfrm>
          <a:prstGeom prst="rect">
            <a:avLst/>
          </a:prstGeom>
          <a:noFill/>
          <a:ln>
            <a:noFill/>
          </a:ln>
        </p:spPr>
      </p:pic>
      <p:sp>
        <p:nvSpPr>
          <p:cNvPr id="25" name="Google Shape;25;p5"/>
          <p:cNvSpPr/>
          <p:nvPr/>
        </p:nvSpPr>
        <p:spPr>
          <a:xfrm>
            <a:off x="0" y="0"/>
            <a:ext cx="9144000" cy="5143500"/>
          </a:xfrm>
          <a:prstGeom prst="rect">
            <a:avLst/>
          </a:prstGeom>
          <a:solidFill>
            <a:srgbClr val="BB00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a:solidFill>
                <a:schemeClr val="dk1"/>
              </a:solidFill>
              <a:latin typeface="Open Sans"/>
              <a:ea typeface="Open Sans"/>
              <a:cs typeface="Open Sans"/>
              <a:sym typeface="Open Sans"/>
            </a:endParaRPr>
          </a:p>
        </p:txBody>
      </p:sp>
      <p:pic>
        <p:nvPicPr>
          <p:cNvPr id="26" name="Google Shape;26;p5" descr="_Plaid-Digital_FINAL-NEW.png"/>
          <p:cNvPicPr preferRelativeResize="0"/>
          <p:nvPr/>
        </p:nvPicPr>
        <p:blipFill rotWithShape="1">
          <a:blip r:embed="rId3">
            <a:alphaModFix/>
          </a:blip>
          <a:srcRect l="84737" t="23988" r="4770" b="1989"/>
          <a:stretch/>
        </p:blipFill>
        <p:spPr>
          <a:xfrm>
            <a:off x="457200" y="0"/>
            <a:ext cx="790575" cy="5143500"/>
          </a:xfrm>
          <a:prstGeom prst="rect">
            <a:avLst/>
          </a:prstGeom>
          <a:noFill/>
          <a:ln>
            <a:noFill/>
          </a:ln>
        </p:spPr>
      </p:pic>
      <p:pic>
        <p:nvPicPr>
          <p:cNvPr id="27" name="Google Shape;27;p5"/>
          <p:cNvPicPr preferRelativeResize="0"/>
          <p:nvPr/>
        </p:nvPicPr>
        <p:blipFill rotWithShape="1">
          <a:blip r:embed="rId4">
            <a:alphaModFix/>
          </a:blip>
          <a:srcRect/>
          <a:stretch/>
        </p:blipFill>
        <p:spPr>
          <a:xfrm>
            <a:off x="1704975" y="562450"/>
            <a:ext cx="3657600" cy="127857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8"/>
        <p:cNvGrpSpPr/>
        <p:nvPr/>
      </p:nvGrpSpPr>
      <p:grpSpPr>
        <a:xfrm>
          <a:off x="0" y="0"/>
          <a:ext cx="0" cy="0"/>
          <a:chOff x="0" y="0"/>
          <a:chExt cx="0" cy="0"/>
        </a:xfrm>
      </p:grpSpPr>
      <p:sp>
        <p:nvSpPr>
          <p:cNvPr id="29" name="Google Shape;29;p6"/>
          <p:cNvSpPr/>
          <p:nvPr/>
        </p:nvSpPr>
        <p:spPr>
          <a:xfrm>
            <a:off x="2366244" y="4905376"/>
            <a:ext cx="1165704"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www.cmu.edu/bme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457200" y="361950"/>
            <a:ext cx="8229600" cy="609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p:nvPr/>
        </p:nvSpPr>
        <p:spPr>
          <a:xfrm>
            <a:off x="2366244" y="4905376"/>
            <a:ext cx="1165704"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www.cmu.edu/bme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 Column">
  <p:cSld name="1 Column">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457200" y="361950"/>
            <a:ext cx="8229600" cy="609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457200" y="1200150"/>
            <a:ext cx="8229600" cy="3429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400"/>
              <a:buNone/>
              <a:defRPr/>
            </a:lvl1pPr>
            <a:lvl2pPr marL="914400" lvl="1" indent="-354330" algn="l">
              <a:spcBef>
                <a:spcPts val="600"/>
              </a:spcBef>
              <a:spcAft>
                <a:spcPts val="0"/>
              </a:spcAft>
              <a:buClr>
                <a:schemeClr val="dk1"/>
              </a:buClr>
              <a:buSzPts val="1980"/>
              <a:buChar char="•"/>
              <a:defRPr/>
            </a:lvl2pPr>
            <a:lvl3pPr marL="1371600" lvl="2" indent="-354330" algn="l">
              <a:spcBef>
                <a:spcPts val="600"/>
              </a:spcBef>
              <a:spcAft>
                <a:spcPts val="0"/>
              </a:spcAft>
              <a:buClr>
                <a:schemeClr val="dk1"/>
              </a:buClr>
              <a:buSzPts val="1980"/>
              <a:buChar char="–"/>
              <a:defRPr/>
            </a:lvl3pPr>
            <a:lvl4pPr marL="1828800" lvl="3" indent="-354330" algn="l">
              <a:spcBef>
                <a:spcPts val="600"/>
              </a:spcBef>
              <a:spcAft>
                <a:spcPts val="0"/>
              </a:spcAft>
              <a:buClr>
                <a:schemeClr val="dk1"/>
              </a:buClr>
              <a:buSzPts val="1980"/>
              <a:buChar char="•"/>
              <a:defRPr/>
            </a:lvl4pPr>
            <a:lvl5pPr marL="2286000" lvl="4" indent="-354329" algn="l">
              <a:spcBef>
                <a:spcPts val="600"/>
              </a:spcBef>
              <a:spcAft>
                <a:spcPts val="0"/>
              </a:spcAft>
              <a:buClr>
                <a:schemeClr val="dk1"/>
              </a:buClr>
              <a:buSzPts val="198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8"/>
          <p:cNvSpPr/>
          <p:nvPr/>
        </p:nvSpPr>
        <p:spPr>
          <a:xfrm>
            <a:off x="2366244" y="4905376"/>
            <a:ext cx="1165704"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www.cmu.edu/bme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37"/>
        <p:cNvGrpSpPr/>
        <p:nvPr/>
      </p:nvGrpSpPr>
      <p:grpSpPr>
        <a:xfrm>
          <a:off x="0" y="0"/>
          <a:ext cx="0" cy="0"/>
          <a:chOff x="0" y="0"/>
          <a:chExt cx="0" cy="0"/>
        </a:xfrm>
      </p:grpSpPr>
      <p:sp>
        <p:nvSpPr>
          <p:cNvPr id="38" name="Google Shape;38;p9"/>
          <p:cNvSpPr txBox="1">
            <a:spLocks noGrp="1"/>
          </p:cNvSpPr>
          <p:nvPr>
            <p:ph type="title"/>
          </p:nvPr>
        </p:nvSpPr>
        <p:spPr>
          <a:xfrm>
            <a:off x="457200" y="361950"/>
            <a:ext cx="8229600" cy="609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9"/>
          <p:cNvSpPr txBox="1">
            <a:spLocks noGrp="1"/>
          </p:cNvSpPr>
          <p:nvPr>
            <p:ph type="body" idx="1"/>
          </p:nvPr>
        </p:nvSpPr>
        <p:spPr>
          <a:xfrm>
            <a:off x="457200" y="1200150"/>
            <a:ext cx="3962400" cy="3429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400"/>
              <a:buNone/>
              <a:defRPr/>
            </a:lvl1pPr>
            <a:lvl2pPr marL="914400" lvl="1" indent="-354330" algn="l">
              <a:spcBef>
                <a:spcPts val="600"/>
              </a:spcBef>
              <a:spcAft>
                <a:spcPts val="0"/>
              </a:spcAft>
              <a:buClr>
                <a:schemeClr val="dk1"/>
              </a:buClr>
              <a:buSzPts val="1980"/>
              <a:buChar char="•"/>
              <a:defRPr/>
            </a:lvl2pPr>
            <a:lvl3pPr marL="1371600" lvl="2" indent="-354330" algn="l">
              <a:spcBef>
                <a:spcPts val="600"/>
              </a:spcBef>
              <a:spcAft>
                <a:spcPts val="0"/>
              </a:spcAft>
              <a:buClr>
                <a:schemeClr val="dk1"/>
              </a:buClr>
              <a:buSzPts val="1980"/>
              <a:buChar char="–"/>
              <a:defRPr/>
            </a:lvl3pPr>
            <a:lvl4pPr marL="1828800" lvl="3" indent="-354330" algn="l">
              <a:spcBef>
                <a:spcPts val="600"/>
              </a:spcBef>
              <a:spcAft>
                <a:spcPts val="0"/>
              </a:spcAft>
              <a:buClr>
                <a:schemeClr val="dk1"/>
              </a:buClr>
              <a:buSzPts val="1980"/>
              <a:buChar char="•"/>
              <a:defRPr/>
            </a:lvl4pPr>
            <a:lvl5pPr marL="2286000" lvl="4" indent="-354329" algn="l">
              <a:spcBef>
                <a:spcPts val="600"/>
              </a:spcBef>
              <a:spcAft>
                <a:spcPts val="0"/>
              </a:spcAft>
              <a:buClr>
                <a:schemeClr val="dk1"/>
              </a:buClr>
              <a:buSzPts val="198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9"/>
          <p:cNvSpPr txBox="1">
            <a:spLocks noGrp="1"/>
          </p:cNvSpPr>
          <p:nvPr>
            <p:ph type="body" idx="2"/>
          </p:nvPr>
        </p:nvSpPr>
        <p:spPr>
          <a:xfrm>
            <a:off x="4727448" y="1212300"/>
            <a:ext cx="3959352" cy="3429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400"/>
              <a:buNone/>
              <a:defRPr/>
            </a:lvl1pPr>
            <a:lvl2pPr marL="914400" lvl="1" indent="-354330" algn="l">
              <a:spcBef>
                <a:spcPts val="600"/>
              </a:spcBef>
              <a:spcAft>
                <a:spcPts val="0"/>
              </a:spcAft>
              <a:buClr>
                <a:schemeClr val="dk1"/>
              </a:buClr>
              <a:buSzPts val="1980"/>
              <a:buChar char="•"/>
              <a:defRPr/>
            </a:lvl2pPr>
            <a:lvl3pPr marL="1371600" lvl="2" indent="-354330" algn="l">
              <a:spcBef>
                <a:spcPts val="600"/>
              </a:spcBef>
              <a:spcAft>
                <a:spcPts val="0"/>
              </a:spcAft>
              <a:buClr>
                <a:schemeClr val="dk1"/>
              </a:buClr>
              <a:buSzPts val="1980"/>
              <a:buChar char="–"/>
              <a:defRPr/>
            </a:lvl3pPr>
            <a:lvl4pPr marL="1828800" lvl="3" indent="-354330" algn="l">
              <a:spcBef>
                <a:spcPts val="600"/>
              </a:spcBef>
              <a:spcAft>
                <a:spcPts val="0"/>
              </a:spcAft>
              <a:buClr>
                <a:schemeClr val="dk1"/>
              </a:buClr>
              <a:buSzPts val="1980"/>
              <a:buChar char="•"/>
              <a:defRPr/>
            </a:lvl4pPr>
            <a:lvl5pPr marL="2286000" lvl="4" indent="-354329" algn="l">
              <a:spcBef>
                <a:spcPts val="600"/>
              </a:spcBef>
              <a:spcAft>
                <a:spcPts val="0"/>
              </a:spcAft>
              <a:buClr>
                <a:schemeClr val="dk1"/>
              </a:buClr>
              <a:buSzPts val="198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9"/>
          <p:cNvSpPr/>
          <p:nvPr/>
        </p:nvSpPr>
        <p:spPr>
          <a:xfrm>
            <a:off x="2366244" y="4905376"/>
            <a:ext cx="1165704"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www.cmu.edu/bme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457200" y="361950"/>
            <a:ext cx="8229600" cy="609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0"/>
          <p:cNvSpPr txBox="1">
            <a:spLocks noGrp="1"/>
          </p:cNvSpPr>
          <p:nvPr>
            <p:ph type="body" idx="1"/>
          </p:nvPr>
        </p:nvSpPr>
        <p:spPr>
          <a:xfrm>
            <a:off x="457200" y="1200150"/>
            <a:ext cx="2590800" cy="3429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400"/>
              <a:buNone/>
              <a:defRPr/>
            </a:lvl1pPr>
            <a:lvl2pPr marL="914400" lvl="1" indent="-354330" algn="l">
              <a:spcBef>
                <a:spcPts val="600"/>
              </a:spcBef>
              <a:spcAft>
                <a:spcPts val="0"/>
              </a:spcAft>
              <a:buClr>
                <a:schemeClr val="dk1"/>
              </a:buClr>
              <a:buSzPts val="1980"/>
              <a:buChar char="•"/>
              <a:defRPr/>
            </a:lvl2pPr>
            <a:lvl3pPr marL="1371600" lvl="2" indent="-354330" algn="l">
              <a:spcBef>
                <a:spcPts val="600"/>
              </a:spcBef>
              <a:spcAft>
                <a:spcPts val="0"/>
              </a:spcAft>
              <a:buClr>
                <a:schemeClr val="dk1"/>
              </a:buClr>
              <a:buSzPts val="1980"/>
              <a:buChar char="–"/>
              <a:defRPr/>
            </a:lvl3pPr>
            <a:lvl4pPr marL="1828800" lvl="3" indent="-354330" algn="l">
              <a:spcBef>
                <a:spcPts val="600"/>
              </a:spcBef>
              <a:spcAft>
                <a:spcPts val="0"/>
              </a:spcAft>
              <a:buClr>
                <a:schemeClr val="dk1"/>
              </a:buClr>
              <a:buSzPts val="1980"/>
              <a:buChar char="•"/>
              <a:defRPr/>
            </a:lvl4pPr>
            <a:lvl5pPr marL="2286000" lvl="4" indent="-354329" algn="l">
              <a:spcBef>
                <a:spcPts val="600"/>
              </a:spcBef>
              <a:spcAft>
                <a:spcPts val="0"/>
              </a:spcAft>
              <a:buClr>
                <a:schemeClr val="dk1"/>
              </a:buClr>
              <a:buSzPts val="198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5" name="Google Shape;45;p10"/>
          <p:cNvSpPr txBox="1">
            <a:spLocks noGrp="1"/>
          </p:cNvSpPr>
          <p:nvPr>
            <p:ph type="body" idx="2"/>
          </p:nvPr>
        </p:nvSpPr>
        <p:spPr>
          <a:xfrm>
            <a:off x="3276600" y="1200150"/>
            <a:ext cx="2590800" cy="3429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400"/>
              <a:buNone/>
              <a:defRPr/>
            </a:lvl1pPr>
            <a:lvl2pPr marL="914400" lvl="1" indent="-354330" algn="l">
              <a:spcBef>
                <a:spcPts val="600"/>
              </a:spcBef>
              <a:spcAft>
                <a:spcPts val="0"/>
              </a:spcAft>
              <a:buClr>
                <a:schemeClr val="dk1"/>
              </a:buClr>
              <a:buSzPts val="1980"/>
              <a:buChar char="•"/>
              <a:defRPr/>
            </a:lvl2pPr>
            <a:lvl3pPr marL="1371600" lvl="2" indent="-354330" algn="l">
              <a:spcBef>
                <a:spcPts val="600"/>
              </a:spcBef>
              <a:spcAft>
                <a:spcPts val="0"/>
              </a:spcAft>
              <a:buClr>
                <a:schemeClr val="dk1"/>
              </a:buClr>
              <a:buSzPts val="1980"/>
              <a:buChar char="–"/>
              <a:defRPr/>
            </a:lvl3pPr>
            <a:lvl4pPr marL="1828800" lvl="3" indent="-354330" algn="l">
              <a:spcBef>
                <a:spcPts val="600"/>
              </a:spcBef>
              <a:spcAft>
                <a:spcPts val="0"/>
              </a:spcAft>
              <a:buClr>
                <a:schemeClr val="dk1"/>
              </a:buClr>
              <a:buSzPts val="1980"/>
              <a:buChar char="•"/>
              <a:defRPr/>
            </a:lvl4pPr>
            <a:lvl5pPr marL="2286000" lvl="4" indent="-354329" algn="l">
              <a:spcBef>
                <a:spcPts val="600"/>
              </a:spcBef>
              <a:spcAft>
                <a:spcPts val="0"/>
              </a:spcAft>
              <a:buClr>
                <a:schemeClr val="dk1"/>
              </a:buClr>
              <a:buSzPts val="198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6" name="Google Shape;46;p10"/>
          <p:cNvSpPr txBox="1">
            <a:spLocks noGrp="1"/>
          </p:cNvSpPr>
          <p:nvPr>
            <p:ph type="body" idx="3"/>
          </p:nvPr>
        </p:nvSpPr>
        <p:spPr>
          <a:xfrm>
            <a:off x="6096000" y="1200150"/>
            <a:ext cx="2590800" cy="3429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400"/>
              <a:buNone/>
              <a:defRPr/>
            </a:lvl1pPr>
            <a:lvl2pPr marL="914400" lvl="1" indent="-354330" algn="l">
              <a:spcBef>
                <a:spcPts val="600"/>
              </a:spcBef>
              <a:spcAft>
                <a:spcPts val="0"/>
              </a:spcAft>
              <a:buClr>
                <a:schemeClr val="dk1"/>
              </a:buClr>
              <a:buSzPts val="1980"/>
              <a:buChar char="•"/>
              <a:defRPr/>
            </a:lvl2pPr>
            <a:lvl3pPr marL="1371600" lvl="2" indent="-354330" algn="l">
              <a:spcBef>
                <a:spcPts val="600"/>
              </a:spcBef>
              <a:spcAft>
                <a:spcPts val="0"/>
              </a:spcAft>
              <a:buClr>
                <a:schemeClr val="dk1"/>
              </a:buClr>
              <a:buSzPts val="1980"/>
              <a:buChar char="–"/>
              <a:defRPr/>
            </a:lvl3pPr>
            <a:lvl4pPr marL="1828800" lvl="3" indent="-354330" algn="l">
              <a:spcBef>
                <a:spcPts val="600"/>
              </a:spcBef>
              <a:spcAft>
                <a:spcPts val="0"/>
              </a:spcAft>
              <a:buClr>
                <a:schemeClr val="dk1"/>
              </a:buClr>
              <a:buSzPts val="1980"/>
              <a:buChar char="•"/>
              <a:defRPr/>
            </a:lvl4pPr>
            <a:lvl5pPr marL="2286000" lvl="4" indent="-354329" algn="l">
              <a:spcBef>
                <a:spcPts val="600"/>
              </a:spcBef>
              <a:spcAft>
                <a:spcPts val="0"/>
              </a:spcAft>
              <a:buClr>
                <a:schemeClr val="dk1"/>
              </a:buClr>
              <a:buSzPts val="198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7" name="Google Shape;47;p10"/>
          <p:cNvSpPr/>
          <p:nvPr/>
        </p:nvSpPr>
        <p:spPr>
          <a:xfrm>
            <a:off x="2366244" y="4905376"/>
            <a:ext cx="1165704"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www.cmu.edu/bme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4 Column">
  <p:cSld name="4 Column">
    <p:spTree>
      <p:nvGrpSpPr>
        <p:cNvPr id="1" name="Shape 48"/>
        <p:cNvGrpSpPr/>
        <p:nvPr/>
      </p:nvGrpSpPr>
      <p:grpSpPr>
        <a:xfrm>
          <a:off x="0" y="0"/>
          <a:ext cx="0" cy="0"/>
          <a:chOff x="0" y="0"/>
          <a:chExt cx="0" cy="0"/>
        </a:xfrm>
      </p:grpSpPr>
      <p:sp>
        <p:nvSpPr>
          <p:cNvPr id="49" name="Google Shape;49;p11"/>
          <p:cNvSpPr txBox="1">
            <a:spLocks noGrp="1"/>
          </p:cNvSpPr>
          <p:nvPr>
            <p:ph type="title"/>
          </p:nvPr>
        </p:nvSpPr>
        <p:spPr>
          <a:xfrm>
            <a:off x="457200" y="361950"/>
            <a:ext cx="8229600" cy="609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11"/>
          <p:cNvSpPr txBox="1">
            <a:spLocks noGrp="1"/>
          </p:cNvSpPr>
          <p:nvPr>
            <p:ph type="body" idx="1"/>
          </p:nvPr>
        </p:nvSpPr>
        <p:spPr>
          <a:xfrm>
            <a:off x="457200" y="1200150"/>
            <a:ext cx="1905000" cy="3429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400"/>
              <a:buNone/>
              <a:defRPr/>
            </a:lvl1pPr>
            <a:lvl2pPr marL="914400" lvl="1" indent="-354330" algn="l">
              <a:spcBef>
                <a:spcPts val="600"/>
              </a:spcBef>
              <a:spcAft>
                <a:spcPts val="0"/>
              </a:spcAft>
              <a:buClr>
                <a:schemeClr val="dk1"/>
              </a:buClr>
              <a:buSzPts val="1980"/>
              <a:buChar char="•"/>
              <a:defRPr/>
            </a:lvl2pPr>
            <a:lvl3pPr marL="1371600" lvl="2" indent="-354330" algn="l">
              <a:spcBef>
                <a:spcPts val="600"/>
              </a:spcBef>
              <a:spcAft>
                <a:spcPts val="0"/>
              </a:spcAft>
              <a:buClr>
                <a:schemeClr val="dk1"/>
              </a:buClr>
              <a:buSzPts val="1980"/>
              <a:buChar char="–"/>
              <a:defRPr/>
            </a:lvl3pPr>
            <a:lvl4pPr marL="1828800" lvl="3" indent="-354330" algn="l">
              <a:spcBef>
                <a:spcPts val="600"/>
              </a:spcBef>
              <a:spcAft>
                <a:spcPts val="0"/>
              </a:spcAft>
              <a:buClr>
                <a:schemeClr val="dk1"/>
              </a:buClr>
              <a:buSzPts val="1980"/>
              <a:buChar char="•"/>
              <a:defRPr/>
            </a:lvl4pPr>
            <a:lvl5pPr marL="2286000" lvl="4" indent="-354329" algn="l">
              <a:spcBef>
                <a:spcPts val="600"/>
              </a:spcBef>
              <a:spcAft>
                <a:spcPts val="0"/>
              </a:spcAft>
              <a:buClr>
                <a:schemeClr val="dk1"/>
              </a:buClr>
              <a:buSzPts val="198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1" name="Google Shape;51;p11"/>
          <p:cNvSpPr txBox="1">
            <a:spLocks noGrp="1"/>
          </p:cNvSpPr>
          <p:nvPr>
            <p:ph type="body" idx="2"/>
          </p:nvPr>
        </p:nvSpPr>
        <p:spPr>
          <a:xfrm>
            <a:off x="2565400" y="1200150"/>
            <a:ext cx="1905000" cy="3429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400"/>
              <a:buNone/>
              <a:defRPr/>
            </a:lvl1pPr>
            <a:lvl2pPr marL="914400" lvl="1" indent="-354330" algn="l">
              <a:spcBef>
                <a:spcPts val="600"/>
              </a:spcBef>
              <a:spcAft>
                <a:spcPts val="0"/>
              </a:spcAft>
              <a:buClr>
                <a:schemeClr val="dk1"/>
              </a:buClr>
              <a:buSzPts val="1980"/>
              <a:buChar char="•"/>
              <a:defRPr/>
            </a:lvl2pPr>
            <a:lvl3pPr marL="1371600" lvl="2" indent="-354330" algn="l">
              <a:spcBef>
                <a:spcPts val="600"/>
              </a:spcBef>
              <a:spcAft>
                <a:spcPts val="0"/>
              </a:spcAft>
              <a:buClr>
                <a:schemeClr val="dk1"/>
              </a:buClr>
              <a:buSzPts val="1980"/>
              <a:buChar char="–"/>
              <a:defRPr/>
            </a:lvl3pPr>
            <a:lvl4pPr marL="1828800" lvl="3" indent="-354330" algn="l">
              <a:spcBef>
                <a:spcPts val="600"/>
              </a:spcBef>
              <a:spcAft>
                <a:spcPts val="0"/>
              </a:spcAft>
              <a:buClr>
                <a:schemeClr val="dk1"/>
              </a:buClr>
              <a:buSzPts val="1980"/>
              <a:buChar char="•"/>
              <a:defRPr/>
            </a:lvl4pPr>
            <a:lvl5pPr marL="2286000" lvl="4" indent="-354329" algn="l">
              <a:spcBef>
                <a:spcPts val="600"/>
              </a:spcBef>
              <a:spcAft>
                <a:spcPts val="0"/>
              </a:spcAft>
              <a:buClr>
                <a:schemeClr val="dk1"/>
              </a:buClr>
              <a:buSzPts val="198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2" name="Google Shape;52;p11"/>
          <p:cNvSpPr txBox="1">
            <a:spLocks noGrp="1"/>
          </p:cNvSpPr>
          <p:nvPr>
            <p:ph type="body" idx="3"/>
          </p:nvPr>
        </p:nvSpPr>
        <p:spPr>
          <a:xfrm>
            <a:off x="4673600" y="1200150"/>
            <a:ext cx="1905000" cy="3429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400"/>
              <a:buNone/>
              <a:defRPr/>
            </a:lvl1pPr>
            <a:lvl2pPr marL="914400" lvl="1" indent="-354330" algn="l">
              <a:spcBef>
                <a:spcPts val="600"/>
              </a:spcBef>
              <a:spcAft>
                <a:spcPts val="0"/>
              </a:spcAft>
              <a:buClr>
                <a:schemeClr val="dk1"/>
              </a:buClr>
              <a:buSzPts val="1980"/>
              <a:buChar char="•"/>
              <a:defRPr/>
            </a:lvl2pPr>
            <a:lvl3pPr marL="1371600" lvl="2" indent="-354330" algn="l">
              <a:spcBef>
                <a:spcPts val="600"/>
              </a:spcBef>
              <a:spcAft>
                <a:spcPts val="0"/>
              </a:spcAft>
              <a:buClr>
                <a:schemeClr val="dk1"/>
              </a:buClr>
              <a:buSzPts val="1980"/>
              <a:buChar char="–"/>
              <a:defRPr/>
            </a:lvl3pPr>
            <a:lvl4pPr marL="1828800" lvl="3" indent="-354330" algn="l">
              <a:spcBef>
                <a:spcPts val="600"/>
              </a:spcBef>
              <a:spcAft>
                <a:spcPts val="0"/>
              </a:spcAft>
              <a:buClr>
                <a:schemeClr val="dk1"/>
              </a:buClr>
              <a:buSzPts val="1980"/>
              <a:buChar char="•"/>
              <a:defRPr/>
            </a:lvl4pPr>
            <a:lvl5pPr marL="2286000" lvl="4" indent="-354329" algn="l">
              <a:spcBef>
                <a:spcPts val="600"/>
              </a:spcBef>
              <a:spcAft>
                <a:spcPts val="0"/>
              </a:spcAft>
              <a:buClr>
                <a:schemeClr val="dk1"/>
              </a:buClr>
              <a:buSzPts val="198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3" name="Google Shape;53;p11"/>
          <p:cNvSpPr txBox="1">
            <a:spLocks noGrp="1"/>
          </p:cNvSpPr>
          <p:nvPr>
            <p:ph type="body" idx="4"/>
          </p:nvPr>
        </p:nvSpPr>
        <p:spPr>
          <a:xfrm>
            <a:off x="6781800" y="1200150"/>
            <a:ext cx="1905000" cy="3429000"/>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SzPts val="1400"/>
              <a:buNone/>
              <a:defRPr/>
            </a:lvl1pPr>
            <a:lvl2pPr marL="914400" lvl="1" indent="-354330" algn="l">
              <a:spcBef>
                <a:spcPts val="600"/>
              </a:spcBef>
              <a:spcAft>
                <a:spcPts val="0"/>
              </a:spcAft>
              <a:buClr>
                <a:schemeClr val="dk1"/>
              </a:buClr>
              <a:buSzPts val="1980"/>
              <a:buChar char="•"/>
              <a:defRPr/>
            </a:lvl2pPr>
            <a:lvl3pPr marL="1371600" lvl="2" indent="-354330" algn="l">
              <a:spcBef>
                <a:spcPts val="600"/>
              </a:spcBef>
              <a:spcAft>
                <a:spcPts val="0"/>
              </a:spcAft>
              <a:buClr>
                <a:schemeClr val="dk1"/>
              </a:buClr>
              <a:buSzPts val="1980"/>
              <a:buChar char="–"/>
              <a:defRPr/>
            </a:lvl3pPr>
            <a:lvl4pPr marL="1828800" lvl="3" indent="-354330" algn="l">
              <a:spcBef>
                <a:spcPts val="600"/>
              </a:spcBef>
              <a:spcAft>
                <a:spcPts val="0"/>
              </a:spcAft>
              <a:buClr>
                <a:schemeClr val="dk1"/>
              </a:buClr>
              <a:buSzPts val="1980"/>
              <a:buChar char="•"/>
              <a:defRPr/>
            </a:lvl4pPr>
            <a:lvl5pPr marL="2286000" lvl="4" indent="-354329" algn="l">
              <a:spcBef>
                <a:spcPts val="600"/>
              </a:spcBef>
              <a:spcAft>
                <a:spcPts val="0"/>
              </a:spcAft>
              <a:buClr>
                <a:schemeClr val="dk1"/>
              </a:buClr>
              <a:buSzPts val="198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11"/>
          <p:cNvSpPr/>
          <p:nvPr/>
        </p:nvSpPr>
        <p:spPr>
          <a:xfrm>
            <a:off x="2366244" y="4905376"/>
            <a:ext cx="1165704" cy="2308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Arial"/>
                <a:ea typeface="Arial"/>
                <a:cs typeface="Arial"/>
                <a:sym typeface="Arial"/>
              </a:rPr>
              <a:t>www.cmu.edu/bme</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4" descr="_Plaid-Digital_FINAL-NEW.png"/>
          <p:cNvPicPr preferRelativeResize="0"/>
          <p:nvPr/>
        </p:nvPicPr>
        <p:blipFill rotWithShape="1">
          <a:blip r:embed="rId9">
            <a:alphaModFix/>
          </a:blip>
          <a:srcRect l="59550" t="20875" r="39888" b="2893"/>
          <a:stretch/>
        </p:blipFill>
        <p:spPr>
          <a:xfrm rot="5400000">
            <a:off x="3798887" y="1046163"/>
            <a:ext cx="60325" cy="7658100"/>
          </a:xfrm>
          <a:prstGeom prst="rect">
            <a:avLst/>
          </a:prstGeom>
          <a:noFill/>
          <a:ln>
            <a:noFill/>
          </a:ln>
        </p:spPr>
      </p:pic>
      <p:pic>
        <p:nvPicPr>
          <p:cNvPr id="11" name="Google Shape;11;p4" descr="_Plaid-Digital_FINAL-NEW.png"/>
          <p:cNvPicPr preferRelativeResize="0"/>
          <p:nvPr/>
        </p:nvPicPr>
        <p:blipFill rotWithShape="1">
          <a:blip r:embed="rId9">
            <a:alphaModFix/>
          </a:blip>
          <a:srcRect l="59550" t="20875" r="39888" b="2893"/>
          <a:stretch/>
        </p:blipFill>
        <p:spPr>
          <a:xfrm rot="5400000">
            <a:off x="3798887" y="1046163"/>
            <a:ext cx="60325" cy="7658100"/>
          </a:xfrm>
          <a:prstGeom prst="rect">
            <a:avLst/>
          </a:prstGeom>
          <a:noFill/>
          <a:ln>
            <a:noFill/>
          </a:ln>
        </p:spPr>
      </p:pic>
      <p:sp>
        <p:nvSpPr>
          <p:cNvPr id="12" name="Google Shape;12;p4"/>
          <p:cNvSpPr txBox="1">
            <a:spLocks noGrp="1"/>
          </p:cNvSpPr>
          <p:nvPr>
            <p:ph type="title"/>
          </p:nvPr>
        </p:nvSpPr>
        <p:spPr>
          <a:xfrm>
            <a:off x="457200" y="361950"/>
            <a:ext cx="8229600" cy="6096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2400" b="1" i="0" u="none" strike="noStrike" cap="none">
                <a:solidFill>
                  <a:schemeClr val="dk1"/>
                </a:solidFill>
                <a:latin typeface="Open Sans"/>
                <a:ea typeface="Open Sans"/>
                <a:cs typeface="Open Sans"/>
                <a:sym typeface="Open Sans"/>
              </a:defRPr>
            </a:lvl1pPr>
            <a:lvl2pPr marR="0" lvl="1" algn="l" rtl="0">
              <a:spcBef>
                <a:spcPts val="0"/>
              </a:spcBef>
              <a:spcAft>
                <a:spcPts val="0"/>
              </a:spcAft>
              <a:buSzPts val="1400"/>
              <a:buNone/>
              <a:defRPr sz="2400" b="1" i="0" u="none" strike="noStrike" cap="none">
                <a:solidFill>
                  <a:schemeClr val="dk1"/>
                </a:solidFill>
                <a:latin typeface="Open Sans"/>
                <a:ea typeface="Open Sans"/>
                <a:cs typeface="Open Sans"/>
                <a:sym typeface="Open Sans"/>
              </a:defRPr>
            </a:lvl2pPr>
            <a:lvl3pPr marR="0" lvl="2" algn="l" rtl="0">
              <a:spcBef>
                <a:spcPts val="0"/>
              </a:spcBef>
              <a:spcAft>
                <a:spcPts val="0"/>
              </a:spcAft>
              <a:buSzPts val="1400"/>
              <a:buNone/>
              <a:defRPr sz="2400" b="1" i="0" u="none" strike="noStrike" cap="none">
                <a:solidFill>
                  <a:schemeClr val="dk1"/>
                </a:solidFill>
                <a:latin typeface="Open Sans"/>
                <a:ea typeface="Open Sans"/>
                <a:cs typeface="Open Sans"/>
                <a:sym typeface="Open Sans"/>
              </a:defRPr>
            </a:lvl3pPr>
            <a:lvl4pPr marR="0" lvl="3" algn="l" rtl="0">
              <a:spcBef>
                <a:spcPts val="0"/>
              </a:spcBef>
              <a:spcAft>
                <a:spcPts val="0"/>
              </a:spcAft>
              <a:buSzPts val="1400"/>
              <a:buNone/>
              <a:defRPr sz="2400" b="1" i="0" u="none" strike="noStrike" cap="none">
                <a:solidFill>
                  <a:schemeClr val="dk1"/>
                </a:solidFill>
                <a:latin typeface="Open Sans"/>
                <a:ea typeface="Open Sans"/>
                <a:cs typeface="Open Sans"/>
                <a:sym typeface="Open Sans"/>
              </a:defRPr>
            </a:lvl4pPr>
            <a:lvl5pPr marR="0" lvl="4" algn="l" rtl="0">
              <a:spcBef>
                <a:spcPts val="0"/>
              </a:spcBef>
              <a:spcAft>
                <a:spcPts val="0"/>
              </a:spcAft>
              <a:buSzPts val="1400"/>
              <a:buNone/>
              <a:defRPr sz="2400" b="1" i="0" u="none" strike="noStrike" cap="none">
                <a:solidFill>
                  <a:schemeClr val="dk1"/>
                </a:solidFill>
                <a:latin typeface="Open Sans"/>
                <a:ea typeface="Open Sans"/>
                <a:cs typeface="Open Sans"/>
                <a:sym typeface="Open Sans"/>
              </a:defRPr>
            </a:lvl5pPr>
            <a:lvl6pPr marR="0" lvl="5" algn="l" rtl="0">
              <a:spcBef>
                <a:spcPts val="0"/>
              </a:spcBef>
              <a:spcAft>
                <a:spcPts val="0"/>
              </a:spcAft>
              <a:buSzPts val="1400"/>
              <a:buNone/>
              <a:defRPr sz="4200" b="0" i="0" u="none" strike="noStrike" cap="none">
                <a:solidFill>
                  <a:schemeClr val="dk2"/>
                </a:solidFill>
                <a:latin typeface="Times"/>
                <a:ea typeface="Times"/>
                <a:cs typeface="Times"/>
                <a:sym typeface="Times"/>
              </a:defRPr>
            </a:lvl6pPr>
            <a:lvl7pPr marR="0" lvl="6" algn="l" rtl="0">
              <a:spcBef>
                <a:spcPts val="0"/>
              </a:spcBef>
              <a:spcAft>
                <a:spcPts val="0"/>
              </a:spcAft>
              <a:buSzPts val="1400"/>
              <a:buNone/>
              <a:defRPr sz="4200" b="0" i="0" u="none" strike="noStrike" cap="none">
                <a:solidFill>
                  <a:schemeClr val="dk2"/>
                </a:solidFill>
                <a:latin typeface="Times"/>
                <a:ea typeface="Times"/>
                <a:cs typeface="Times"/>
                <a:sym typeface="Times"/>
              </a:defRPr>
            </a:lvl7pPr>
            <a:lvl8pPr marR="0" lvl="7" algn="l" rtl="0">
              <a:spcBef>
                <a:spcPts val="0"/>
              </a:spcBef>
              <a:spcAft>
                <a:spcPts val="0"/>
              </a:spcAft>
              <a:buSzPts val="1400"/>
              <a:buNone/>
              <a:defRPr sz="4200" b="0" i="0" u="none" strike="noStrike" cap="none">
                <a:solidFill>
                  <a:schemeClr val="dk2"/>
                </a:solidFill>
                <a:latin typeface="Times"/>
                <a:ea typeface="Times"/>
                <a:cs typeface="Times"/>
                <a:sym typeface="Times"/>
              </a:defRPr>
            </a:lvl8pPr>
            <a:lvl9pPr marR="0" lvl="8" algn="l" rtl="0">
              <a:spcBef>
                <a:spcPts val="0"/>
              </a:spcBef>
              <a:spcAft>
                <a:spcPts val="0"/>
              </a:spcAft>
              <a:buSzPts val="1400"/>
              <a:buNone/>
              <a:defRPr sz="4200" b="0" i="0" u="none" strike="noStrike" cap="none">
                <a:solidFill>
                  <a:schemeClr val="dk2"/>
                </a:solidFill>
                <a:latin typeface="Times"/>
                <a:ea typeface="Times"/>
                <a:cs typeface="Times"/>
                <a:sym typeface="Times"/>
              </a:defRPr>
            </a:lvl9pPr>
          </a:lstStyle>
          <a:p>
            <a:endParaRPr/>
          </a:p>
        </p:txBody>
      </p:sp>
      <p:sp>
        <p:nvSpPr>
          <p:cNvPr id="13" name="Google Shape;13;p4"/>
          <p:cNvSpPr txBox="1">
            <a:spLocks noGrp="1"/>
          </p:cNvSpPr>
          <p:nvPr>
            <p:ph type="body" idx="1"/>
          </p:nvPr>
        </p:nvSpPr>
        <p:spPr>
          <a:xfrm>
            <a:off x="457200" y="1200150"/>
            <a:ext cx="8229600" cy="3505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00"/>
              </a:spcBef>
              <a:spcAft>
                <a:spcPts val="0"/>
              </a:spcAft>
              <a:buSzPts val="1400"/>
              <a:buNone/>
              <a:defRPr sz="1400" b="0" i="0" u="none" strike="noStrike" cap="none">
                <a:solidFill>
                  <a:schemeClr val="dk1"/>
                </a:solidFill>
                <a:latin typeface="Open Sans"/>
                <a:ea typeface="Open Sans"/>
                <a:cs typeface="Open Sans"/>
                <a:sym typeface="Open Sans"/>
              </a:defRPr>
            </a:lvl1pPr>
            <a:lvl2pPr marL="914400" marR="0" lvl="1" indent="-326390" algn="l" rtl="0">
              <a:spcBef>
                <a:spcPts val="600"/>
              </a:spcBef>
              <a:spcAft>
                <a:spcPts val="0"/>
              </a:spcAft>
              <a:buClr>
                <a:schemeClr val="dk1"/>
              </a:buClr>
              <a:buSzPts val="1540"/>
              <a:buFont typeface="Arial"/>
              <a:buChar char="•"/>
              <a:defRPr sz="1400" b="0" i="0" u="none" strike="noStrike" cap="none">
                <a:solidFill>
                  <a:schemeClr val="dk1"/>
                </a:solidFill>
                <a:latin typeface="Open Sans"/>
                <a:ea typeface="Open Sans"/>
                <a:cs typeface="Open Sans"/>
                <a:sym typeface="Open Sans"/>
              </a:defRPr>
            </a:lvl2pPr>
            <a:lvl3pPr marL="1371600" marR="0" lvl="2" indent="-326389" algn="l" rtl="0">
              <a:spcBef>
                <a:spcPts val="600"/>
              </a:spcBef>
              <a:spcAft>
                <a:spcPts val="0"/>
              </a:spcAft>
              <a:buClr>
                <a:schemeClr val="dk1"/>
              </a:buClr>
              <a:buSzPts val="1540"/>
              <a:buFont typeface="Arial"/>
              <a:buChar char="–"/>
              <a:defRPr sz="1400" b="0" i="1" u="none" strike="noStrike" cap="none">
                <a:solidFill>
                  <a:schemeClr val="dk1"/>
                </a:solidFill>
                <a:latin typeface="Open Sans"/>
                <a:ea typeface="Open Sans"/>
                <a:cs typeface="Open Sans"/>
                <a:sym typeface="Open Sans"/>
              </a:defRPr>
            </a:lvl3pPr>
            <a:lvl4pPr marL="1828800" marR="0" lvl="3" indent="-326389" algn="l" rtl="0">
              <a:spcBef>
                <a:spcPts val="600"/>
              </a:spcBef>
              <a:spcAft>
                <a:spcPts val="0"/>
              </a:spcAft>
              <a:buClr>
                <a:schemeClr val="dk1"/>
              </a:buClr>
              <a:buSzPts val="1540"/>
              <a:buFont typeface="Arial"/>
              <a:buChar char="•"/>
              <a:defRPr sz="1400" b="0" i="0" u="none" strike="noStrike" cap="none">
                <a:solidFill>
                  <a:schemeClr val="dk1"/>
                </a:solidFill>
                <a:latin typeface="Open Sans"/>
                <a:ea typeface="Open Sans"/>
                <a:cs typeface="Open Sans"/>
                <a:sym typeface="Open Sans"/>
              </a:defRPr>
            </a:lvl4pPr>
            <a:lvl5pPr marL="2286000" marR="0" lvl="4" indent="-326389" algn="l" rtl="0">
              <a:spcBef>
                <a:spcPts val="600"/>
              </a:spcBef>
              <a:spcAft>
                <a:spcPts val="0"/>
              </a:spcAft>
              <a:buClr>
                <a:schemeClr val="dk1"/>
              </a:buClr>
              <a:buSzPts val="1540"/>
              <a:buFont typeface="Arial"/>
              <a:buChar char="–"/>
              <a:defRPr sz="1400" b="0" i="1" u="none" strike="noStrike" cap="none">
                <a:solidFill>
                  <a:schemeClr val="dk1"/>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4" name="Google Shape;14;p4"/>
          <p:cNvPicPr preferRelativeResize="0"/>
          <p:nvPr/>
        </p:nvPicPr>
        <p:blipFill rotWithShape="1">
          <a:blip r:embed="rId10">
            <a:alphaModFix/>
          </a:blip>
          <a:srcRect/>
          <a:stretch/>
        </p:blipFill>
        <p:spPr>
          <a:xfrm>
            <a:off x="7772400" y="4248150"/>
            <a:ext cx="1154590" cy="736392"/>
          </a:xfrm>
          <a:prstGeom prst="rect">
            <a:avLst/>
          </a:prstGeom>
          <a:noFill/>
          <a:ln>
            <a:noFill/>
          </a:ln>
        </p:spPr>
      </p:pic>
      <p:sp>
        <p:nvSpPr>
          <p:cNvPr id="15" name="Google Shape;15;p4"/>
          <p:cNvSpPr txBox="1">
            <a:spLocks noGrp="1"/>
          </p:cNvSpPr>
          <p:nvPr>
            <p:ph type="sldNum" idx="12"/>
          </p:nvPr>
        </p:nvSpPr>
        <p:spPr>
          <a:xfrm>
            <a:off x="11073918" y="6400413"/>
            <a:ext cx="279883" cy="276999"/>
          </a:xfrm>
          <a:prstGeom prst="rect">
            <a:avLst/>
          </a:prstGeom>
          <a:noFill/>
          <a:ln>
            <a:noFill/>
          </a:ln>
        </p:spPr>
        <p:txBody>
          <a:bodyPr spcFirstLastPara="1" wrap="square" lIns="45700" tIns="45700" rIns="45700" bIns="45700" anchor="ctr" anchorCtr="0">
            <a:spAutoFit/>
          </a:bodyPr>
          <a:lstStyle>
            <a:lvl1pPr marL="0" marR="0" lvl="0" indent="0" algn="r" rtl="0">
              <a:spcBef>
                <a:spcPts val="0"/>
              </a:spcBef>
              <a:spcAft>
                <a:spcPts val="0"/>
              </a:spcAft>
              <a:buNone/>
              <a:defRPr sz="1200" b="0" i="0" u="none" strike="noStrike" cap="none">
                <a:solidFill>
                  <a:srgbClr val="888888"/>
                </a:solidFill>
                <a:latin typeface="Open Sans Light"/>
                <a:ea typeface="Open Sans Light"/>
                <a:cs typeface="Open Sans Light"/>
                <a:sym typeface="Open Sans Light"/>
              </a:defRPr>
            </a:lvl1pPr>
            <a:lvl2pPr marL="0" marR="0" lvl="1" indent="0" algn="r" rtl="0">
              <a:spcBef>
                <a:spcPts val="0"/>
              </a:spcBef>
              <a:spcAft>
                <a:spcPts val="0"/>
              </a:spcAft>
              <a:buNone/>
              <a:defRPr sz="1200" b="0" i="0" u="none" strike="noStrike" cap="none">
                <a:solidFill>
                  <a:srgbClr val="888888"/>
                </a:solidFill>
                <a:latin typeface="Open Sans Light"/>
                <a:ea typeface="Open Sans Light"/>
                <a:cs typeface="Open Sans Light"/>
                <a:sym typeface="Open Sans Light"/>
              </a:defRPr>
            </a:lvl2pPr>
            <a:lvl3pPr marL="0" marR="0" lvl="2" indent="0" algn="r" rtl="0">
              <a:spcBef>
                <a:spcPts val="0"/>
              </a:spcBef>
              <a:spcAft>
                <a:spcPts val="0"/>
              </a:spcAft>
              <a:buNone/>
              <a:defRPr sz="1200" b="0" i="0" u="none" strike="noStrike" cap="none">
                <a:solidFill>
                  <a:srgbClr val="888888"/>
                </a:solidFill>
                <a:latin typeface="Open Sans Light"/>
                <a:ea typeface="Open Sans Light"/>
                <a:cs typeface="Open Sans Light"/>
                <a:sym typeface="Open Sans Light"/>
              </a:defRPr>
            </a:lvl3pPr>
            <a:lvl4pPr marL="0" marR="0" lvl="3" indent="0" algn="r" rtl="0">
              <a:spcBef>
                <a:spcPts val="0"/>
              </a:spcBef>
              <a:spcAft>
                <a:spcPts val="0"/>
              </a:spcAft>
              <a:buNone/>
              <a:defRPr sz="1200" b="0" i="0" u="none" strike="noStrike" cap="none">
                <a:solidFill>
                  <a:srgbClr val="888888"/>
                </a:solidFill>
                <a:latin typeface="Open Sans Light"/>
                <a:ea typeface="Open Sans Light"/>
                <a:cs typeface="Open Sans Light"/>
                <a:sym typeface="Open Sans Light"/>
              </a:defRPr>
            </a:lvl4pPr>
            <a:lvl5pPr marL="0" marR="0" lvl="4" indent="0" algn="r" rtl="0">
              <a:spcBef>
                <a:spcPts val="0"/>
              </a:spcBef>
              <a:spcAft>
                <a:spcPts val="0"/>
              </a:spcAft>
              <a:buNone/>
              <a:defRPr sz="1200" b="0" i="0" u="none" strike="noStrike" cap="none">
                <a:solidFill>
                  <a:srgbClr val="888888"/>
                </a:solidFill>
                <a:latin typeface="Open Sans Light"/>
                <a:ea typeface="Open Sans Light"/>
                <a:cs typeface="Open Sans Light"/>
                <a:sym typeface="Open Sans Light"/>
              </a:defRPr>
            </a:lvl5pPr>
            <a:lvl6pPr marL="0" marR="0" lvl="5" indent="0" algn="r" rtl="0">
              <a:spcBef>
                <a:spcPts val="0"/>
              </a:spcBef>
              <a:spcAft>
                <a:spcPts val="0"/>
              </a:spcAft>
              <a:buNone/>
              <a:defRPr sz="1200" b="0" i="0" u="none" strike="noStrike" cap="none">
                <a:solidFill>
                  <a:srgbClr val="888888"/>
                </a:solidFill>
                <a:latin typeface="Open Sans Light"/>
                <a:ea typeface="Open Sans Light"/>
                <a:cs typeface="Open Sans Light"/>
                <a:sym typeface="Open Sans Light"/>
              </a:defRPr>
            </a:lvl6pPr>
            <a:lvl7pPr marL="0" marR="0" lvl="6" indent="0" algn="r" rtl="0">
              <a:spcBef>
                <a:spcPts val="0"/>
              </a:spcBef>
              <a:spcAft>
                <a:spcPts val="0"/>
              </a:spcAft>
              <a:buNone/>
              <a:defRPr sz="1200" b="0" i="0" u="none" strike="noStrike" cap="none">
                <a:solidFill>
                  <a:srgbClr val="888888"/>
                </a:solidFill>
                <a:latin typeface="Open Sans Light"/>
                <a:ea typeface="Open Sans Light"/>
                <a:cs typeface="Open Sans Light"/>
                <a:sym typeface="Open Sans Light"/>
              </a:defRPr>
            </a:lvl7pPr>
            <a:lvl8pPr marL="0" marR="0" lvl="7" indent="0" algn="r" rtl="0">
              <a:spcBef>
                <a:spcPts val="0"/>
              </a:spcBef>
              <a:spcAft>
                <a:spcPts val="0"/>
              </a:spcAft>
              <a:buNone/>
              <a:defRPr sz="1200" b="0" i="0" u="none" strike="noStrike" cap="none">
                <a:solidFill>
                  <a:srgbClr val="888888"/>
                </a:solidFill>
                <a:latin typeface="Open Sans Light"/>
                <a:ea typeface="Open Sans Light"/>
                <a:cs typeface="Open Sans Light"/>
                <a:sym typeface="Open Sans Light"/>
              </a:defRPr>
            </a:lvl8pPr>
            <a:lvl9pPr marL="0" marR="0" lvl="8" indent="0" algn="r" rtl="0">
              <a:spcBef>
                <a:spcPts val="0"/>
              </a:spcBef>
              <a:spcAft>
                <a:spcPts val="0"/>
              </a:spcAft>
              <a:buNone/>
              <a:defRPr sz="1200" b="0" i="0" u="none" strike="noStrike" cap="none">
                <a:solidFill>
                  <a:srgbClr val="888888"/>
                </a:solidFill>
                <a:latin typeface="Open Sans Light"/>
                <a:ea typeface="Open Sans Light"/>
                <a:cs typeface="Open Sans Light"/>
                <a:sym typeface="Open Sans Light"/>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4"/>
          <p:cNvSpPr txBox="1"/>
          <p:nvPr/>
        </p:nvSpPr>
        <p:spPr>
          <a:xfrm>
            <a:off x="11226318" y="6552813"/>
            <a:ext cx="279883" cy="276999"/>
          </a:xfrm>
          <a:prstGeom prst="rect">
            <a:avLst/>
          </a:prstGeom>
          <a:noFill/>
          <a:ln>
            <a:noFill/>
          </a:ln>
        </p:spPr>
        <p:txBody>
          <a:bodyPr spcFirstLastPara="1" wrap="square" lIns="45700" tIns="45700" rIns="45700" bIns="45700" anchor="ctr" anchorCtr="0">
            <a:sp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Open Sans Light"/>
                <a:ea typeface="Open Sans Light"/>
                <a:cs typeface="Open Sans Light"/>
                <a:sym typeface="Open Sans Light"/>
              </a:rPr>
              <a:t>‹#›</a:t>
            </a:fld>
            <a:endParaRPr sz="1200" b="0" i="0" u="none" strike="noStrike" cap="none">
              <a:solidFill>
                <a:srgbClr val="888888"/>
              </a:solidFill>
              <a:latin typeface="Open Sans Light"/>
              <a:ea typeface="Open Sans Light"/>
              <a:cs typeface="Open Sans Light"/>
              <a:sym typeface="Open Sans Light"/>
            </a:endParaRPr>
          </a:p>
        </p:txBody>
      </p:sp>
      <p:sp>
        <p:nvSpPr>
          <p:cNvPr id="17" name="Google Shape;17;p4"/>
          <p:cNvSpPr txBox="1"/>
          <p:nvPr/>
        </p:nvSpPr>
        <p:spPr>
          <a:xfrm>
            <a:off x="11378718" y="6705213"/>
            <a:ext cx="279883" cy="276999"/>
          </a:xfrm>
          <a:prstGeom prst="rect">
            <a:avLst/>
          </a:prstGeom>
          <a:noFill/>
          <a:ln>
            <a:noFill/>
          </a:ln>
        </p:spPr>
        <p:txBody>
          <a:bodyPr spcFirstLastPara="1" wrap="square" lIns="45700" tIns="45700" rIns="45700" bIns="45700" anchor="ctr" anchorCtr="0">
            <a:sp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Open Sans Light"/>
                <a:ea typeface="Open Sans Light"/>
                <a:cs typeface="Open Sans Light"/>
                <a:sym typeface="Open Sans Light"/>
              </a:rPr>
              <a:t>‹#›</a:t>
            </a:fld>
            <a:endParaRPr sz="1200" b="0" i="0" u="none" strike="noStrike" cap="none">
              <a:solidFill>
                <a:srgbClr val="888888"/>
              </a:solidFill>
              <a:latin typeface="Open Sans Light"/>
              <a:ea typeface="Open Sans Light"/>
              <a:cs typeface="Open Sans Light"/>
              <a:sym typeface="Open Sans Light"/>
            </a:endParaRPr>
          </a:p>
        </p:txBody>
      </p:sp>
      <p:sp>
        <p:nvSpPr>
          <p:cNvPr id="18" name="Google Shape;18;p4"/>
          <p:cNvSpPr txBox="1"/>
          <p:nvPr/>
        </p:nvSpPr>
        <p:spPr>
          <a:xfrm>
            <a:off x="11531118" y="6857613"/>
            <a:ext cx="279883" cy="276999"/>
          </a:xfrm>
          <a:prstGeom prst="rect">
            <a:avLst/>
          </a:prstGeom>
          <a:noFill/>
          <a:ln>
            <a:noFill/>
          </a:ln>
        </p:spPr>
        <p:txBody>
          <a:bodyPr spcFirstLastPara="1" wrap="square" lIns="45700" tIns="45700" rIns="45700" bIns="45700" anchor="ctr" anchorCtr="0">
            <a:spAutoFit/>
          </a:bodyPr>
          <a:lstStyle/>
          <a:p>
            <a:pPr marL="0" marR="0" lvl="0" indent="0" algn="r" rtl="0">
              <a:spcBef>
                <a:spcPts val="0"/>
              </a:spcBef>
              <a:spcAft>
                <a:spcPts val="0"/>
              </a:spcAft>
              <a:buNone/>
            </a:pPr>
            <a:fld id="{00000000-1234-1234-1234-123412341234}" type="slidenum">
              <a:rPr lang="en-US" sz="1200" b="0" i="0" u="none" strike="noStrike" cap="none">
                <a:solidFill>
                  <a:srgbClr val="888888"/>
                </a:solidFill>
                <a:latin typeface="Open Sans Light"/>
                <a:ea typeface="Open Sans Light"/>
                <a:cs typeface="Open Sans Light"/>
                <a:sym typeface="Open Sans Light"/>
              </a:rPr>
              <a:t>‹#›</a:t>
            </a:fld>
            <a:endParaRPr sz="1200" b="0" i="0" u="none" strike="noStrike" cap="none">
              <a:solidFill>
                <a:srgbClr val="888888"/>
              </a:solidFill>
              <a:latin typeface="Open Sans Light"/>
              <a:ea typeface="Open Sans Light"/>
              <a:cs typeface="Open Sans Light"/>
              <a:sym typeface="Open Sans Light"/>
            </a:endParaRPr>
          </a:p>
        </p:txBody>
      </p:sp>
      <p:sp>
        <p:nvSpPr>
          <p:cNvPr id="19" name="Google Shape;19;p4"/>
          <p:cNvSpPr txBox="1"/>
          <p:nvPr/>
        </p:nvSpPr>
        <p:spPr>
          <a:xfrm>
            <a:off x="8534400" y="100340"/>
            <a:ext cx="506890" cy="2616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fld id="{00000000-1234-1234-1234-123412341234}" type="slidenum">
              <a:rPr lang="en-US" sz="1100" b="0" i="0" u="none" strike="noStrike" cap="none">
                <a:solidFill>
                  <a:srgbClr val="7F7F7F"/>
                </a:solidFill>
                <a:latin typeface="Helvetica Neue Light"/>
                <a:ea typeface="Helvetica Neue Light"/>
                <a:cs typeface="Helvetica Neue Light"/>
                <a:sym typeface="Helvetica Neue Light"/>
              </a:rPr>
              <a:t>‹#›</a:t>
            </a:fld>
            <a:endParaRPr sz="1100" b="0" i="0" u="none" strike="noStrike" cap="none">
              <a:solidFill>
                <a:srgbClr val="7F7F7F"/>
              </a:solidFill>
              <a:latin typeface="Helvetica Neue Light"/>
              <a:ea typeface="Helvetica Neue Light"/>
              <a:cs typeface="Helvetica Neue Light"/>
              <a:sym typeface="Helvetica Neue Light"/>
            </a:endParaRPr>
          </a:p>
        </p:txBody>
      </p:sp>
      <p:sp>
        <p:nvSpPr>
          <p:cNvPr id="20" name="Google Shape;20;p4"/>
          <p:cNvSpPr txBox="1"/>
          <p:nvPr/>
        </p:nvSpPr>
        <p:spPr>
          <a:xfrm>
            <a:off x="457200" y="4912668"/>
            <a:ext cx="1524000" cy="2308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00" b="0" i="0" u="none" strike="noStrike" cap="none">
                <a:solidFill>
                  <a:schemeClr val="dk1"/>
                </a:solidFill>
                <a:latin typeface="Helvetica Neue Light"/>
                <a:ea typeface="Helvetica Neue Light"/>
                <a:cs typeface="Helvetica Neue Light"/>
                <a:sym typeface="Helvetica Neue Light"/>
              </a:rPr>
              <a:t>www.cmu.edu/gelfand</a:t>
            </a:r>
            <a:endParaRPr sz="900">
              <a:solidFill>
                <a:schemeClr val="dk1"/>
              </a:solidFill>
              <a:latin typeface="Helvetica Neue Light"/>
              <a:ea typeface="Helvetica Neue Light"/>
              <a:cs typeface="Helvetica Neue Light"/>
              <a:sym typeface="Helvetica Neue Light"/>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rgenome.org/facts/what-is-a-stem-cell" TargetMode="External"/><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cxnSp>
        <p:nvCxnSpPr>
          <p:cNvPr id="60" name="Google Shape;60;p1"/>
          <p:cNvCxnSpPr/>
          <p:nvPr/>
        </p:nvCxnSpPr>
        <p:spPr>
          <a:xfrm>
            <a:off x="2209800" y="3486150"/>
            <a:ext cx="5791200" cy="0"/>
          </a:xfrm>
          <a:prstGeom prst="straightConnector1">
            <a:avLst/>
          </a:prstGeom>
          <a:noFill/>
          <a:ln w="9525" cap="flat" cmpd="sng">
            <a:solidFill>
              <a:srgbClr val="FFFFFF"/>
            </a:solidFill>
            <a:prstDash val="solid"/>
            <a:round/>
            <a:headEnd type="none" w="med" len="med"/>
            <a:tailEnd type="none" w="med" len="med"/>
          </a:ln>
        </p:spPr>
      </p:cxnSp>
      <p:sp>
        <p:nvSpPr>
          <p:cNvPr id="61" name="Google Shape;61;p1"/>
          <p:cNvSpPr txBox="1"/>
          <p:nvPr/>
        </p:nvSpPr>
        <p:spPr>
          <a:xfrm>
            <a:off x="2133600" y="2038350"/>
            <a:ext cx="5410200" cy="1371600"/>
          </a:xfrm>
          <a:prstGeom prst="rect">
            <a:avLst/>
          </a:prstGeom>
          <a:noFill/>
          <a:ln>
            <a:noFill/>
          </a:ln>
        </p:spPr>
        <p:txBody>
          <a:bodyPr spcFirstLastPara="1" wrap="square" lIns="91425" tIns="45700" rIns="91425" bIns="45700" anchor="t" anchorCtr="0">
            <a:noAutofit/>
          </a:bodyPr>
          <a:lstStyle/>
          <a:p>
            <a:pPr marL="3175" marR="0" lvl="0" indent="-3175" algn="l" rtl="0">
              <a:spcBef>
                <a:spcPts val="0"/>
              </a:spcBef>
              <a:spcAft>
                <a:spcPts val="0"/>
              </a:spcAft>
              <a:buNone/>
            </a:pPr>
            <a:r>
              <a:rPr lang="en-US" sz="4000" i="1" dirty="0">
                <a:solidFill>
                  <a:schemeClr val="lt1"/>
                </a:solidFill>
                <a:latin typeface="+mj-lt"/>
                <a:ea typeface="Open Sans"/>
                <a:cs typeface="Open Sans"/>
                <a:sym typeface="Open Sans"/>
              </a:rPr>
              <a:t>Stem Cells</a:t>
            </a:r>
            <a:endParaRPr sz="4000" i="1" dirty="0">
              <a:solidFill>
                <a:schemeClr val="lt1"/>
              </a:solidFill>
              <a:latin typeface="+mj-lt"/>
              <a:ea typeface="Open Sans"/>
              <a:cs typeface="Open Sans"/>
              <a:sym typeface="Open Sans"/>
            </a:endParaRPr>
          </a:p>
          <a:p>
            <a:pPr marL="3175" marR="0" lvl="0" indent="-3175" algn="l" rtl="0">
              <a:spcBef>
                <a:spcPts val="0"/>
              </a:spcBef>
              <a:spcAft>
                <a:spcPts val="0"/>
              </a:spcAft>
              <a:buNone/>
            </a:pPr>
            <a:r>
              <a:rPr lang="en-US" sz="1800" i="1" dirty="0">
                <a:solidFill>
                  <a:schemeClr val="lt1"/>
                </a:solidFill>
                <a:latin typeface="+mj-lt"/>
                <a:ea typeface="Open Sans"/>
                <a:cs typeface="Open Sans"/>
                <a:sym typeface="Open Sans"/>
              </a:rPr>
              <a:t>What are stem cells and what is stem cell therapy?</a:t>
            </a:r>
            <a:endParaRPr sz="1800" i="1" dirty="0">
              <a:solidFill>
                <a:schemeClr val="lt1"/>
              </a:solidFill>
              <a:latin typeface="+mj-lt"/>
              <a:ea typeface="Open Sans"/>
              <a:cs typeface="Open Sans"/>
              <a:sym typeface="Open Sans"/>
            </a:endParaRPr>
          </a:p>
        </p:txBody>
      </p:sp>
      <p:sp>
        <p:nvSpPr>
          <p:cNvPr id="62" name="Google Shape;62;p1"/>
          <p:cNvSpPr txBox="1"/>
          <p:nvPr/>
        </p:nvSpPr>
        <p:spPr>
          <a:xfrm>
            <a:off x="2133600" y="3620015"/>
            <a:ext cx="5257800" cy="685800"/>
          </a:xfrm>
          <a:prstGeom prst="rect">
            <a:avLst/>
          </a:prstGeom>
          <a:noFill/>
          <a:ln>
            <a:noFill/>
          </a:ln>
        </p:spPr>
        <p:txBody>
          <a:bodyPr spcFirstLastPara="1" wrap="square" lIns="91425" tIns="45700" rIns="91425" bIns="45700" anchor="t" anchorCtr="0">
            <a:noAutofit/>
          </a:bodyPr>
          <a:lstStyle/>
          <a:p>
            <a:pPr marL="3175" marR="0" lvl="0" indent="-3175" algn="l" rtl="0">
              <a:spcBef>
                <a:spcPts val="0"/>
              </a:spcBef>
              <a:spcAft>
                <a:spcPts val="0"/>
              </a:spcAft>
              <a:buNone/>
            </a:pPr>
            <a:r>
              <a:rPr lang="en-US" sz="1600">
                <a:solidFill>
                  <a:srgbClr val="FFFFFF"/>
                </a:solidFill>
                <a:latin typeface="+mj-lt"/>
                <a:ea typeface="Open Sans"/>
                <a:cs typeface="Open Sans"/>
                <a:sym typeface="Open Sans"/>
              </a:rPr>
              <a:t>Created by: Isabel Joyce and Cassandra Dodson</a:t>
            </a:r>
            <a:endParaRPr>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122d981fb93_0_239"/>
          <p:cNvSpPr txBox="1"/>
          <p:nvPr/>
        </p:nvSpPr>
        <p:spPr>
          <a:xfrm>
            <a:off x="2424588" y="1034975"/>
            <a:ext cx="4294800" cy="857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5500" b="1" dirty="0">
                <a:solidFill>
                  <a:srgbClr val="434343"/>
                </a:solidFill>
                <a:latin typeface="+mj-lt"/>
                <a:ea typeface="Londrina Solid"/>
                <a:cs typeface="Londrina Solid"/>
                <a:sym typeface="Londrina Solid"/>
              </a:rPr>
              <a:t>Imagine…</a:t>
            </a:r>
            <a:endParaRPr sz="5500" b="1" dirty="0">
              <a:solidFill>
                <a:srgbClr val="434343"/>
              </a:solidFill>
              <a:latin typeface="+mj-lt"/>
              <a:ea typeface="Londrina Solid"/>
              <a:cs typeface="Londrina Solid"/>
              <a:sym typeface="Londrina Solid"/>
            </a:endParaRPr>
          </a:p>
        </p:txBody>
      </p:sp>
      <p:sp>
        <p:nvSpPr>
          <p:cNvPr id="155" name="Google Shape;155;g122d981fb93_0_239"/>
          <p:cNvSpPr txBox="1"/>
          <p:nvPr/>
        </p:nvSpPr>
        <p:spPr>
          <a:xfrm>
            <a:off x="2424613" y="2089200"/>
            <a:ext cx="4294800" cy="182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600">
                <a:solidFill>
                  <a:srgbClr val="434343"/>
                </a:solidFill>
                <a:latin typeface="+mj-lt"/>
                <a:ea typeface="Montserrat Medium"/>
                <a:cs typeface="Montserrat Medium"/>
                <a:sym typeface="Montserrat Medium"/>
              </a:rPr>
              <a:t>You are a high school senior, right about to graduate with plans to go to college. Whatever major you choose to study, you will develop your skills in that area. When you graduate, imagine you find a job related to your major. That job will have a specific role and contribution to society…</a:t>
            </a:r>
            <a:endParaRPr sz="1600">
              <a:solidFill>
                <a:srgbClr val="434343"/>
              </a:solidFill>
              <a:latin typeface="+mj-lt"/>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g122d981fb93_0_246"/>
          <p:cNvSpPr txBox="1"/>
          <p:nvPr/>
        </p:nvSpPr>
        <p:spPr>
          <a:xfrm>
            <a:off x="365761" y="1251964"/>
            <a:ext cx="8494460" cy="857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800" b="1" dirty="0">
                <a:solidFill>
                  <a:srgbClr val="434343"/>
                </a:solidFill>
                <a:latin typeface="+mj-lt"/>
                <a:ea typeface="Londrina Solid"/>
                <a:cs typeface="Londrina Solid"/>
                <a:sym typeface="Londrina Solid"/>
              </a:rPr>
              <a:t>You’re just like a stem cell!</a:t>
            </a:r>
            <a:endParaRPr sz="4800" b="1" dirty="0">
              <a:solidFill>
                <a:srgbClr val="434343"/>
              </a:solidFill>
              <a:latin typeface="+mj-lt"/>
              <a:ea typeface="Londrina Solid"/>
              <a:cs typeface="Londrina Solid"/>
              <a:sym typeface="Londrina Solid"/>
            </a:endParaRPr>
          </a:p>
        </p:txBody>
      </p:sp>
      <p:sp>
        <p:nvSpPr>
          <p:cNvPr id="161" name="Google Shape;161;g122d981fb93_0_246"/>
          <p:cNvSpPr txBox="1"/>
          <p:nvPr/>
        </p:nvSpPr>
        <p:spPr>
          <a:xfrm>
            <a:off x="2516718" y="2109664"/>
            <a:ext cx="4294800" cy="182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800" dirty="0">
                <a:solidFill>
                  <a:srgbClr val="434343"/>
                </a:solidFill>
                <a:latin typeface="+mj-lt"/>
                <a:ea typeface="Montserrat Medium"/>
                <a:cs typeface="Montserrat Medium"/>
                <a:sym typeface="Montserrat Medium"/>
              </a:rPr>
              <a:t>Stem cells start off as functionally non-specific, however they </a:t>
            </a:r>
            <a:r>
              <a:rPr lang="en-US" sz="1800" b="1" dirty="0">
                <a:solidFill>
                  <a:srgbClr val="434343"/>
                </a:solidFill>
                <a:latin typeface="+mj-lt"/>
                <a:ea typeface="Montserrat"/>
                <a:cs typeface="Montserrat"/>
                <a:sym typeface="Montserrat"/>
              </a:rPr>
              <a:t>differentiate </a:t>
            </a:r>
            <a:r>
              <a:rPr lang="en-US" sz="1800" dirty="0">
                <a:solidFill>
                  <a:srgbClr val="434343"/>
                </a:solidFill>
                <a:latin typeface="+mj-lt"/>
                <a:ea typeface="Montserrat Medium"/>
                <a:cs typeface="Montserrat Medium"/>
                <a:sym typeface="Montserrat Medium"/>
              </a:rPr>
              <a:t>and grow into cells with specific functions and roles in the body.</a:t>
            </a:r>
            <a:endParaRPr sz="1800" dirty="0">
              <a:solidFill>
                <a:srgbClr val="434343"/>
              </a:solidFill>
              <a:latin typeface="+mj-lt"/>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122d981fb93_0_253"/>
          <p:cNvSpPr txBox="1"/>
          <p:nvPr/>
        </p:nvSpPr>
        <p:spPr>
          <a:xfrm>
            <a:off x="1422241" y="2864488"/>
            <a:ext cx="28701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b="1" dirty="0">
                <a:solidFill>
                  <a:srgbClr val="434343"/>
                </a:solidFill>
                <a:latin typeface="+mj-lt"/>
                <a:ea typeface="Londrina Solid"/>
                <a:cs typeface="Londrina Solid"/>
                <a:sym typeface="Londrina Solid"/>
              </a:rPr>
              <a:t>Differentiation</a:t>
            </a:r>
            <a:endParaRPr sz="2500" b="1" dirty="0">
              <a:solidFill>
                <a:srgbClr val="434343"/>
              </a:solidFill>
              <a:latin typeface="+mj-lt"/>
              <a:ea typeface="Londrina Solid"/>
              <a:cs typeface="Londrina Solid"/>
              <a:sym typeface="Londrina Solid"/>
            </a:endParaRPr>
          </a:p>
        </p:txBody>
      </p:sp>
      <p:sp>
        <p:nvSpPr>
          <p:cNvPr id="167" name="Google Shape;167;g122d981fb93_0_253"/>
          <p:cNvSpPr txBox="1"/>
          <p:nvPr/>
        </p:nvSpPr>
        <p:spPr>
          <a:xfrm>
            <a:off x="4851671" y="2864488"/>
            <a:ext cx="28701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b="1">
                <a:solidFill>
                  <a:srgbClr val="434343"/>
                </a:solidFill>
                <a:latin typeface="+mj-lt"/>
                <a:ea typeface="Londrina Solid"/>
                <a:cs typeface="Londrina Solid"/>
                <a:sym typeface="Londrina Solid"/>
              </a:rPr>
              <a:t>Self-Renewal</a:t>
            </a:r>
            <a:endParaRPr sz="2500" b="1">
              <a:solidFill>
                <a:srgbClr val="434343"/>
              </a:solidFill>
              <a:latin typeface="+mj-lt"/>
              <a:ea typeface="Londrina Solid"/>
              <a:cs typeface="Londrina Solid"/>
              <a:sym typeface="Londrina Solid"/>
            </a:endParaRPr>
          </a:p>
        </p:txBody>
      </p:sp>
      <p:sp>
        <p:nvSpPr>
          <p:cNvPr id="168" name="Google Shape;168;g122d981fb93_0_253"/>
          <p:cNvSpPr txBox="1"/>
          <p:nvPr/>
        </p:nvSpPr>
        <p:spPr>
          <a:xfrm>
            <a:off x="4851671" y="3342712"/>
            <a:ext cx="2870100" cy="963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The ability of the stem cell to self-regenerate many times. This contributes to the stock of stem cells in the body.</a:t>
            </a:r>
            <a:endParaRPr>
              <a:solidFill>
                <a:srgbClr val="434343"/>
              </a:solidFill>
              <a:latin typeface="+mj-lt"/>
              <a:ea typeface="Montserrat Medium"/>
              <a:cs typeface="Montserrat Medium"/>
              <a:sym typeface="Montserrat Medium"/>
            </a:endParaRPr>
          </a:p>
        </p:txBody>
      </p:sp>
      <p:sp>
        <p:nvSpPr>
          <p:cNvPr id="169" name="Google Shape;169;g122d981fb93_0_253"/>
          <p:cNvSpPr txBox="1"/>
          <p:nvPr/>
        </p:nvSpPr>
        <p:spPr>
          <a:xfrm>
            <a:off x="1394227" y="3342712"/>
            <a:ext cx="2870100" cy="963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The ability of the stem cell to develop into many different types of cells in the body. </a:t>
            </a:r>
            <a:endParaRPr>
              <a:solidFill>
                <a:srgbClr val="434343"/>
              </a:solidFill>
              <a:latin typeface="+mj-lt"/>
              <a:ea typeface="Montserrat Medium"/>
              <a:cs typeface="Montserrat Medium"/>
              <a:sym typeface="Montserrat Medium"/>
            </a:endParaRPr>
          </a:p>
        </p:txBody>
      </p:sp>
      <p:sp>
        <p:nvSpPr>
          <p:cNvPr id="170" name="Google Shape;170;g122d981fb93_0_253"/>
          <p:cNvSpPr txBox="1"/>
          <p:nvPr/>
        </p:nvSpPr>
        <p:spPr>
          <a:xfrm>
            <a:off x="378373" y="555785"/>
            <a:ext cx="8285707"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700" b="1" dirty="0">
                <a:solidFill>
                  <a:srgbClr val="434343"/>
                </a:solidFill>
                <a:latin typeface="+mj-lt"/>
                <a:ea typeface="Londrina Solid"/>
                <a:cs typeface="Londrina Solid"/>
                <a:sym typeface="Londrina Solid"/>
              </a:rPr>
              <a:t>What is the definition of a stem cell?</a:t>
            </a:r>
            <a:endParaRPr sz="3700" b="1" dirty="0">
              <a:solidFill>
                <a:srgbClr val="434343"/>
              </a:solidFill>
              <a:latin typeface="+mj-lt"/>
              <a:ea typeface="Londrina Solid"/>
              <a:cs typeface="Londrina Solid"/>
              <a:sym typeface="Londrina Solid"/>
            </a:endParaRPr>
          </a:p>
        </p:txBody>
      </p:sp>
      <p:sp>
        <p:nvSpPr>
          <p:cNvPr id="171" name="Google Shape;171;g122d981fb93_0_253"/>
          <p:cNvSpPr/>
          <p:nvPr/>
        </p:nvSpPr>
        <p:spPr>
          <a:xfrm rot="-3570060">
            <a:off x="2492284" y="1780007"/>
            <a:ext cx="730046" cy="733074"/>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 name="Google Shape;172;g122d981fb93_0_253"/>
          <p:cNvSpPr/>
          <p:nvPr/>
        </p:nvSpPr>
        <p:spPr>
          <a:xfrm rot="7199883">
            <a:off x="5935690" y="1911611"/>
            <a:ext cx="730087" cy="733115"/>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73" name="Google Shape;173;g122d981fb93_0_253"/>
          <p:cNvCxnSpPr>
            <a:stCxn id="174" idx="3"/>
          </p:cNvCxnSpPr>
          <p:nvPr/>
        </p:nvCxnSpPr>
        <p:spPr>
          <a:xfrm>
            <a:off x="5800775" y="2146538"/>
            <a:ext cx="1010700" cy="131700"/>
          </a:xfrm>
          <a:prstGeom prst="curvedConnector3">
            <a:avLst>
              <a:gd name="adj1" fmla="val 50000"/>
            </a:avLst>
          </a:prstGeom>
          <a:noFill/>
          <a:ln w="19050" cap="flat" cmpd="sng">
            <a:solidFill>
              <a:srgbClr val="434343"/>
            </a:solidFill>
            <a:prstDash val="solid"/>
            <a:round/>
            <a:headEnd type="none" w="med" len="med"/>
            <a:tailEnd type="stealth" w="med" len="med"/>
          </a:ln>
        </p:spPr>
      </p:cxnSp>
      <p:cxnSp>
        <p:nvCxnSpPr>
          <p:cNvPr id="175" name="Google Shape;175;g122d981fb93_0_253"/>
          <p:cNvCxnSpPr>
            <a:endCxn id="176" idx="1"/>
          </p:cNvCxnSpPr>
          <p:nvPr/>
        </p:nvCxnSpPr>
        <p:spPr>
          <a:xfrm rot="10800000" flipH="1">
            <a:off x="2352428" y="1814715"/>
            <a:ext cx="953700" cy="390300"/>
          </a:xfrm>
          <a:prstGeom prst="curvedConnector3">
            <a:avLst>
              <a:gd name="adj1" fmla="val 50000"/>
            </a:avLst>
          </a:prstGeom>
          <a:noFill/>
          <a:ln w="19050" cap="flat" cmpd="sng">
            <a:solidFill>
              <a:srgbClr val="434343"/>
            </a:solidFill>
            <a:prstDash val="solid"/>
            <a:round/>
            <a:headEnd type="none" w="med" len="med"/>
            <a:tailEnd type="stealth" w="med" len="med"/>
          </a:ln>
        </p:spPr>
      </p:cxnSp>
      <p:cxnSp>
        <p:nvCxnSpPr>
          <p:cNvPr id="177" name="Google Shape;177;g122d981fb93_0_253"/>
          <p:cNvCxnSpPr>
            <a:endCxn id="178" idx="1"/>
          </p:cNvCxnSpPr>
          <p:nvPr/>
        </p:nvCxnSpPr>
        <p:spPr>
          <a:xfrm>
            <a:off x="2352575" y="2204963"/>
            <a:ext cx="917700" cy="73200"/>
          </a:xfrm>
          <a:prstGeom prst="curvedConnector3">
            <a:avLst>
              <a:gd name="adj1" fmla="val 50000"/>
            </a:avLst>
          </a:prstGeom>
          <a:noFill/>
          <a:ln w="19050" cap="flat" cmpd="sng">
            <a:solidFill>
              <a:srgbClr val="434343"/>
            </a:solidFill>
            <a:prstDash val="solid"/>
            <a:round/>
            <a:headEnd type="none" w="med" len="med"/>
            <a:tailEnd type="stealth" w="med" len="med"/>
          </a:ln>
        </p:spPr>
      </p:cxnSp>
      <p:cxnSp>
        <p:nvCxnSpPr>
          <p:cNvPr id="179" name="Google Shape;179;g122d981fb93_0_253"/>
          <p:cNvCxnSpPr/>
          <p:nvPr/>
        </p:nvCxnSpPr>
        <p:spPr>
          <a:xfrm>
            <a:off x="2352500" y="2204975"/>
            <a:ext cx="801000" cy="415800"/>
          </a:xfrm>
          <a:prstGeom prst="curvedConnector3">
            <a:avLst>
              <a:gd name="adj1" fmla="val 50000"/>
            </a:avLst>
          </a:prstGeom>
          <a:noFill/>
          <a:ln w="19050" cap="flat" cmpd="sng">
            <a:solidFill>
              <a:srgbClr val="434343"/>
            </a:solidFill>
            <a:prstDash val="solid"/>
            <a:round/>
            <a:headEnd type="none" w="med" len="med"/>
            <a:tailEnd type="stealth" w="med" len="med"/>
          </a:ln>
        </p:spPr>
      </p:cxnSp>
      <p:sp>
        <p:nvSpPr>
          <p:cNvPr id="180" name="Google Shape;180;g122d981fb93_0_253"/>
          <p:cNvSpPr txBox="1"/>
          <p:nvPr/>
        </p:nvSpPr>
        <p:spPr>
          <a:xfrm>
            <a:off x="4004375" y="4871725"/>
            <a:ext cx="2943300" cy="308516"/>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700">
                <a:latin typeface="+mj-lt"/>
                <a:ea typeface="Times New Roman"/>
                <a:cs typeface="Times New Roman"/>
                <a:sym typeface="Times New Roman"/>
              </a:rPr>
              <a:t>Google Image: </a:t>
            </a:r>
            <a:r>
              <a:rPr lang="en-US" sz="700" u="sng">
                <a:solidFill>
                  <a:srgbClr val="1155CC"/>
                </a:solidFill>
                <a:latin typeface="+mj-lt"/>
                <a:ea typeface="Times New Roman"/>
                <a:cs typeface="Times New Roman"/>
                <a:sym typeface="Times New Roman"/>
                <a:hlinkClick r:id="rId3">
                  <a:extLst>
                    <a:ext uri="{A12FA001-AC4F-418D-AE19-62706E023703}">
                      <ahyp:hlinkClr xmlns:ahyp="http://schemas.microsoft.com/office/drawing/2018/hyperlinkcolor" val="tx"/>
                    </a:ext>
                  </a:extLst>
                </a:hlinkClick>
              </a:rPr>
              <a:t>https://www.yourgenome.org/facts/what-is-a-stem-cell</a:t>
            </a:r>
            <a:endParaRPr>
              <a:latin typeface="+mj-lt"/>
              <a:ea typeface="Montserrat Medium"/>
              <a:cs typeface="Montserrat Medium"/>
              <a:sym typeface="Montserrat Medium"/>
            </a:endParaRPr>
          </a:p>
        </p:txBody>
      </p:sp>
      <p:pic>
        <p:nvPicPr>
          <p:cNvPr id="181" name="Google Shape;181;g122d981fb93_0_253"/>
          <p:cNvPicPr preferRelativeResize="0"/>
          <p:nvPr/>
        </p:nvPicPr>
        <p:blipFill rotWithShape="1">
          <a:blip r:embed="rId4">
            <a:alphaModFix/>
          </a:blip>
          <a:srcRect t="12285" b="11646"/>
          <a:stretch/>
        </p:blipFill>
        <p:spPr>
          <a:xfrm>
            <a:off x="3225950" y="2446463"/>
            <a:ext cx="801000" cy="423305"/>
          </a:xfrm>
          <a:prstGeom prst="rect">
            <a:avLst/>
          </a:prstGeom>
          <a:noFill/>
          <a:ln>
            <a:noFill/>
          </a:ln>
        </p:spPr>
      </p:pic>
      <p:pic>
        <p:nvPicPr>
          <p:cNvPr id="182" name="Google Shape;182;g122d981fb93_0_253"/>
          <p:cNvPicPr preferRelativeResize="0"/>
          <p:nvPr/>
        </p:nvPicPr>
        <p:blipFill rotWithShape="1">
          <a:blip r:embed="rId5">
            <a:alphaModFix/>
          </a:blip>
          <a:srcRect l="12132" r="11942"/>
          <a:stretch/>
        </p:blipFill>
        <p:spPr>
          <a:xfrm>
            <a:off x="3367475" y="1778750"/>
            <a:ext cx="608150" cy="655375"/>
          </a:xfrm>
          <a:prstGeom prst="rect">
            <a:avLst/>
          </a:prstGeom>
          <a:noFill/>
          <a:ln>
            <a:noFill/>
          </a:ln>
        </p:spPr>
      </p:pic>
      <p:pic>
        <p:nvPicPr>
          <p:cNvPr id="183" name="Google Shape;183;g122d981fb93_0_253"/>
          <p:cNvPicPr preferRelativeResize="0"/>
          <p:nvPr/>
        </p:nvPicPr>
        <p:blipFill rotWithShape="1">
          <a:blip r:embed="rId6">
            <a:alphaModFix/>
          </a:blip>
          <a:srcRect l="15315" r="13646"/>
          <a:stretch/>
        </p:blipFill>
        <p:spPr>
          <a:xfrm rot="-4272385">
            <a:off x="3333962" y="883188"/>
            <a:ext cx="584974" cy="1230474"/>
          </a:xfrm>
          <a:prstGeom prst="rect">
            <a:avLst/>
          </a:prstGeom>
          <a:noFill/>
          <a:ln>
            <a:noFill/>
          </a:ln>
        </p:spPr>
      </p:pic>
      <p:pic>
        <p:nvPicPr>
          <p:cNvPr id="184" name="Google Shape;184;g122d981fb93_0_253"/>
          <p:cNvPicPr preferRelativeResize="0"/>
          <p:nvPr/>
        </p:nvPicPr>
        <p:blipFill>
          <a:blip r:embed="rId7">
            <a:alphaModFix/>
          </a:blip>
          <a:stretch>
            <a:fillRect/>
          </a:stretch>
        </p:blipFill>
        <p:spPr>
          <a:xfrm>
            <a:off x="7438179" y="1963851"/>
            <a:ext cx="608150" cy="628656"/>
          </a:xfrm>
          <a:prstGeom prst="rect">
            <a:avLst/>
          </a:prstGeom>
          <a:noFill/>
          <a:ln>
            <a:noFill/>
          </a:ln>
        </p:spPr>
      </p:pic>
      <p:pic>
        <p:nvPicPr>
          <p:cNvPr id="185" name="Google Shape;185;g122d981fb93_0_253"/>
          <p:cNvPicPr preferRelativeResize="0"/>
          <p:nvPr/>
        </p:nvPicPr>
        <p:blipFill>
          <a:blip r:embed="rId7">
            <a:alphaModFix/>
          </a:blip>
          <a:stretch>
            <a:fillRect/>
          </a:stretch>
        </p:blipFill>
        <p:spPr>
          <a:xfrm>
            <a:off x="6891275" y="2205026"/>
            <a:ext cx="608150" cy="628656"/>
          </a:xfrm>
          <a:prstGeom prst="rect">
            <a:avLst/>
          </a:prstGeom>
          <a:noFill/>
          <a:ln>
            <a:noFill/>
          </a:ln>
        </p:spPr>
      </p:pic>
      <p:pic>
        <p:nvPicPr>
          <p:cNvPr id="186" name="Google Shape;186;g122d981fb93_0_253"/>
          <p:cNvPicPr preferRelativeResize="0"/>
          <p:nvPr/>
        </p:nvPicPr>
        <p:blipFill>
          <a:blip r:embed="rId7">
            <a:alphaModFix/>
          </a:blip>
          <a:stretch>
            <a:fillRect/>
          </a:stretch>
        </p:blipFill>
        <p:spPr>
          <a:xfrm>
            <a:off x="6891275" y="1633773"/>
            <a:ext cx="608151" cy="628650"/>
          </a:xfrm>
          <a:prstGeom prst="rect">
            <a:avLst/>
          </a:prstGeom>
          <a:noFill/>
          <a:ln>
            <a:noFill/>
          </a:ln>
        </p:spPr>
      </p:pic>
      <p:pic>
        <p:nvPicPr>
          <p:cNvPr id="187" name="Google Shape;187;g122d981fb93_0_253"/>
          <p:cNvPicPr preferRelativeResize="0"/>
          <p:nvPr/>
        </p:nvPicPr>
        <p:blipFill>
          <a:blip r:embed="rId7">
            <a:alphaModFix/>
          </a:blip>
          <a:stretch>
            <a:fillRect/>
          </a:stretch>
        </p:blipFill>
        <p:spPr>
          <a:xfrm>
            <a:off x="5017163" y="1782786"/>
            <a:ext cx="703800" cy="727524"/>
          </a:xfrm>
          <a:prstGeom prst="rect">
            <a:avLst/>
          </a:prstGeom>
          <a:noFill/>
          <a:ln>
            <a:noFill/>
          </a:ln>
        </p:spPr>
      </p:pic>
      <p:pic>
        <p:nvPicPr>
          <p:cNvPr id="188" name="Google Shape;188;g122d981fb93_0_253"/>
          <p:cNvPicPr preferRelativeResize="0"/>
          <p:nvPr/>
        </p:nvPicPr>
        <p:blipFill>
          <a:blip r:embed="rId7">
            <a:alphaModFix/>
          </a:blip>
          <a:stretch>
            <a:fillRect/>
          </a:stretch>
        </p:blipFill>
        <p:spPr>
          <a:xfrm>
            <a:off x="1531925" y="1823436"/>
            <a:ext cx="703800" cy="72752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22d981fb93_0_84"/>
          <p:cNvSpPr txBox="1"/>
          <p:nvPr/>
        </p:nvSpPr>
        <p:spPr>
          <a:xfrm>
            <a:off x="490805" y="1784106"/>
            <a:ext cx="7214916" cy="1032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5000" b="1">
                <a:solidFill>
                  <a:schemeClr val="dk1"/>
                </a:solidFill>
                <a:latin typeface="+mj-lt"/>
                <a:ea typeface="Londrina Solid"/>
                <a:cs typeface="Londrina Solid"/>
                <a:sym typeface="Londrina Solid"/>
              </a:rPr>
              <a:t>What do stem cells do?</a:t>
            </a:r>
            <a:endParaRPr sz="5000" b="1">
              <a:solidFill>
                <a:schemeClr val="dk1"/>
              </a:solidFill>
              <a:latin typeface="+mj-lt"/>
              <a:ea typeface="Londrina Solid"/>
              <a:cs typeface="Londrina Solid"/>
              <a:sym typeface="Londrina Solid"/>
            </a:endParaRPr>
          </a:p>
        </p:txBody>
      </p:sp>
      <p:sp>
        <p:nvSpPr>
          <p:cNvPr id="194" name="Google Shape;194;g122d981fb93_0_84"/>
          <p:cNvSpPr txBox="1"/>
          <p:nvPr/>
        </p:nvSpPr>
        <p:spPr>
          <a:xfrm>
            <a:off x="490805" y="2756743"/>
            <a:ext cx="9083647" cy="40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200">
                <a:solidFill>
                  <a:schemeClr val="dk1"/>
                </a:solidFill>
                <a:latin typeface="+mj-lt"/>
                <a:ea typeface="Londrina Solid"/>
                <a:cs typeface="Londrina Solid"/>
                <a:sym typeface="Londrina Solid"/>
              </a:rPr>
              <a:t>Learn what role stem cells play in the body. What is their job?</a:t>
            </a:r>
            <a:endParaRPr sz="2200">
              <a:solidFill>
                <a:schemeClr val="dk1"/>
              </a:solidFill>
              <a:latin typeface="+mj-lt"/>
              <a:ea typeface="Londrina Solid"/>
              <a:cs typeface="Londrina Solid"/>
              <a:sym typeface="Londrina Solid"/>
            </a:endParaRPr>
          </a:p>
        </p:txBody>
      </p:sp>
      <p:sp>
        <p:nvSpPr>
          <p:cNvPr id="195" name="Google Shape;195;g122d981fb93_0_84"/>
          <p:cNvSpPr txBox="1"/>
          <p:nvPr/>
        </p:nvSpPr>
        <p:spPr>
          <a:xfrm>
            <a:off x="478655" y="856143"/>
            <a:ext cx="1141373" cy="1096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7000" b="1">
                <a:solidFill>
                  <a:srgbClr val="BB0027"/>
                </a:solidFill>
                <a:latin typeface="+mj-lt"/>
                <a:ea typeface="Londrina Solid"/>
                <a:cs typeface="Londrina Solid"/>
                <a:sym typeface="Londrina Solid"/>
              </a:rPr>
              <a:t>02</a:t>
            </a:r>
            <a:endParaRPr sz="7000" b="1">
              <a:solidFill>
                <a:srgbClr val="BB0027"/>
              </a:solidFill>
              <a:latin typeface="+mj-lt"/>
              <a:ea typeface="Londrina Solid"/>
              <a:cs typeface="Londrina Solid"/>
              <a:sym typeface="Londrina Soli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g122d981fb93_0_277"/>
          <p:cNvSpPr txBox="1"/>
          <p:nvPr/>
        </p:nvSpPr>
        <p:spPr>
          <a:xfrm>
            <a:off x="2424600" y="1250268"/>
            <a:ext cx="4294800" cy="857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5500" b="1">
                <a:solidFill>
                  <a:srgbClr val="434343"/>
                </a:solidFill>
                <a:latin typeface="+mj-lt"/>
                <a:ea typeface="Londrina Solid"/>
                <a:cs typeface="Londrina Solid"/>
                <a:sym typeface="Londrina Solid"/>
              </a:rPr>
              <a:t>Think…</a:t>
            </a:r>
            <a:endParaRPr sz="5500" b="1">
              <a:solidFill>
                <a:srgbClr val="434343"/>
              </a:solidFill>
              <a:latin typeface="+mj-lt"/>
              <a:ea typeface="Londrina Solid"/>
              <a:cs typeface="Londrina Solid"/>
              <a:sym typeface="Londrina Solid"/>
            </a:endParaRPr>
          </a:p>
        </p:txBody>
      </p:sp>
      <p:sp>
        <p:nvSpPr>
          <p:cNvPr id="201" name="Google Shape;201;g122d981fb93_0_277"/>
          <p:cNvSpPr txBox="1"/>
          <p:nvPr/>
        </p:nvSpPr>
        <p:spPr>
          <a:xfrm>
            <a:off x="2301625" y="2070132"/>
            <a:ext cx="4540800" cy="182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600">
                <a:solidFill>
                  <a:srgbClr val="434343"/>
                </a:solidFill>
                <a:latin typeface="+mj-lt"/>
                <a:ea typeface="Montserrat Medium"/>
                <a:cs typeface="Montserrat Medium"/>
                <a:sym typeface="Montserrat Medium"/>
              </a:rPr>
              <a:t>Remember the last time you got a cut? What did your body do to repair the injury?</a:t>
            </a:r>
            <a:endParaRPr sz="1600">
              <a:solidFill>
                <a:srgbClr val="434343"/>
              </a:solidFill>
              <a:latin typeface="+mj-lt"/>
              <a:ea typeface="Montserrat Medium"/>
              <a:cs typeface="Montserrat Medium"/>
              <a:sym typeface="Montserrat Medium"/>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122d981fb93_0_284"/>
          <p:cNvSpPr txBox="1"/>
          <p:nvPr/>
        </p:nvSpPr>
        <p:spPr>
          <a:xfrm>
            <a:off x="653500" y="399350"/>
            <a:ext cx="77175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700" b="1" dirty="0">
                <a:solidFill>
                  <a:srgbClr val="434343"/>
                </a:solidFill>
                <a:latin typeface="+mj-lt"/>
                <a:ea typeface="Londrina Solid"/>
                <a:cs typeface="Londrina Solid"/>
                <a:sym typeface="Londrina Solid"/>
              </a:rPr>
              <a:t>The Healing Process</a:t>
            </a:r>
            <a:endParaRPr sz="3700" b="1" dirty="0">
              <a:solidFill>
                <a:srgbClr val="434343"/>
              </a:solidFill>
              <a:latin typeface="+mj-lt"/>
              <a:ea typeface="Londrina Solid"/>
              <a:cs typeface="Londrina Solid"/>
              <a:sym typeface="Londrina Solid"/>
            </a:endParaRPr>
          </a:p>
        </p:txBody>
      </p:sp>
      <p:sp>
        <p:nvSpPr>
          <p:cNvPr id="207" name="Google Shape;207;g122d981fb93_0_284"/>
          <p:cNvSpPr txBox="1"/>
          <p:nvPr/>
        </p:nvSpPr>
        <p:spPr>
          <a:xfrm>
            <a:off x="461135" y="2359914"/>
            <a:ext cx="14250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a:solidFill>
                  <a:srgbClr val="434343"/>
                </a:solidFill>
                <a:latin typeface="+mj-lt"/>
                <a:ea typeface="Londrina Solid"/>
                <a:cs typeface="Londrina Solid"/>
                <a:sym typeface="Londrina Solid"/>
              </a:rPr>
              <a:t>Injury</a:t>
            </a:r>
            <a:endParaRPr sz="2500">
              <a:solidFill>
                <a:srgbClr val="434343"/>
              </a:solidFill>
              <a:latin typeface="+mj-lt"/>
              <a:ea typeface="Londrina Solid"/>
              <a:cs typeface="Londrina Solid"/>
              <a:sym typeface="Londrina Solid"/>
            </a:endParaRPr>
          </a:p>
        </p:txBody>
      </p:sp>
      <p:sp>
        <p:nvSpPr>
          <p:cNvPr id="208" name="Google Shape;208;g122d981fb93_0_284"/>
          <p:cNvSpPr txBox="1"/>
          <p:nvPr/>
        </p:nvSpPr>
        <p:spPr>
          <a:xfrm>
            <a:off x="379075" y="2744638"/>
            <a:ext cx="1632300" cy="6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Clot is formed to stop the bleeding.</a:t>
            </a:r>
            <a:endParaRPr>
              <a:solidFill>
                <a:srgbClr val="434343"/>
              </a:solidFill>
              <a:latin typeface="+mj-lt"/>
              <a:ea typeface="Montserrat Medium"/>
              <a:cs typeface="Montserrat Medium"/>
              <a:sym typeface="Montserrat Medium"/>
            </a:endParaRPr>
          </a:p>
        </p:txBody>
      </p:sp>
      <p:sp>
        <p:nvSpPr>
          <p:cNvPr id="209" name="Google Shape;209;g122d981fb93_0_284"/>
          <p:cNvSpPr txBox="1"/>
          <p:nvPr/>
        </p:nvSpPr>
        <p:spPr>
          <a:xfrm>
            <a:off x="2608493" y="2699966"/>
            <a:ext cx="1857128"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dirty="0">
                <a:solidFill>
                  <a:srgbClr val="434343"/>
                </a:solidFill>
                <a:latin typeface="+mj-lt"/>
                <a:ea typeface="Londrina Solid"/>
                <a:cs typeface="Londrina Solid"/>
                <a:sym typeface="Londrina Solid"/>
              </a:rPr>
              <a:t>Inflammatory</a:t>
            </a:r>
            <a:endParaRPr sz="2500" dirty="0">
              <a:solidFill>
                <a:srgbClr val="434343"/>
              </a:solidFill>
              <a:latin typeface="+mj-lt"/>
              <a:ea typeface="Londrina Solid"/>
              <a:cs typeface="Londrina Solid"/>
              <a:sym typeface="Londrina Solid"/>
            </a:endParaRPr>
          </a:p>
        </p:txBody>
      </p:sp>
      <p:sp>
        <p:nvSpPr>
          <p:cNvPr id="210" name="Google Shape;210;g122d981fb93_0_284"/>
          <p:cNvSpPr txBox="1"/>
          <p:nvPr/>
        </p:nvSpPr>
        <p:spPr>
          <a:xfrm>
            <a:off x="2789675" y="3096950"/>
            <a:ext cx="1632300" cy="840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Immune cells fight any infection and get rid of debris.</a:t>
            </a:r>
            <a:endParaRPr>
              <a:solidFill>
                <a:srgbClr val="434343"/>
              </a:solidFill>
              <a:latin typeface="+mj-lt"/>
              <a:ea typeface="Montserrat Medium"/>
              <a:cs typeface="Montserrat Medium"/>
              <a:sym typeface="Montserrat Medium"/>
            </a:endParaRPr>
          </a:p>
        </p:txBody>
      </p:sp>
      <p:sp>
        <p:nvSpPr>
          <p:cNvPr id="211" name="Google Shape;211;g122d981fb93_0_284"/>
          <p:cNvSpPr txBox="1"/>
          <p:nvPr/>
        </p:nvSpPr>
        <p:spPr>
          <a:xfrm>
            <a:off x="4812617" y="2393102"/>
            <a:ext cx="1857128"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dirty="0">
                <a:solidFill>
                  <a:srgbClr val="434343"/>
                </a:solidFill>
                <a:latin typeface="+mj-lt"/>
                <a:ea typeface="Londrina Solid"/>
                <a:cs typeface="Londrina Solid"/>
                <a:sym typeface="Londrina Solid"/>
              </a:rPr>
              <a:t>Proliferation</a:t>
            </a:r>
            <a:endParaRPr sz="2500" dirty="0">
              <a:solidFill>
                <a:srgbClr val="434343"/>
              </a:solidFill>
              <a:latin typeface="+mj-lt"/>
              <a:ea typeface="Londrina Solid"/>
              <a:cs typeface="Londrina Solid"/>
              <a:sym typeface="Londrina Solid"/>
            </a:endParaRPr>
          </a:p>
        </p:txBody>
      </p:sp>
      <p:sp>
        <p:nvSpPr>
          <p:cNvPr id="212" name="Google Shape;212;g122d981fb93_0_284"/>
          <p:cNvSpPr txBox="1"/>
          <p:nvPr/>
        </p:nvSpPr>
        <p:spPr>
          <a:xfrm>
            <a:off x="4792900" y="2740950"/>
            <a:ext cx="1632300" cy="937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New cells are formed and move to the site of healing.</a:t>
            </a:r>
            <a:endParaRPr>
              <a:solidFill>
                <a:srgbClr val="434343"/>
              </a:solidFill>
              <a:latin typeface="+mj-lt"/>
              <a:ea typeface="Montserrat Medium"/>
              <a:cs typeface="Montserrat Medium"/>
              <a:sym typeface="Montserrat Medium"/>
            </a:endParaRPr>
          </a:p>
        </p:txBody>
      </p:sp>
      <p:sp>
        <p:nvSpPr>
          <p:cNvPr id="213" name="Google Shape;213;g122d981fb93_0_284"/>
          <p:cNvSpPr txBox="1"/>
          <p:nvPr/>
        </p:nvSpPr>
        <p:spPr>
          <a:xfrm>
            <a:off x="6815842" y="2793881"/>
            <a:ext cx="1761518"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dirty="0">
                <a:solidFill>
                  <a:srgbClr val="434343"/>
                </a:solidFill>
                <a:latin typeface="+mj-lt"/>
                <a:ea typeface="Londrina Solid"/>
                <a:cs typeface="Londrina Solid"/>
                <a:sym typeface="Londrina Solid"/>
              </a:rPr>
              <a:t>Remodeling</a:t>
            </a:r>
            <a:endParaRPr sz="2500" dirty="0">
              <a:solidFill>
                <a:srgbClr val="434343"/>
              </a:solidFill>
              <a:latin typeface="+mj-lt"/>
              <a:ea typeface="Londrina Solid"/>
              <a:cs typeface="Londrina Solid"/>
              <a:sym typeface="Londrina Solid"/>
            </a:endParaRPr>
          </a:p>
        </p:txBody>
      </p:sp>
      <p:sp>
        <p:nvSpPr>
          <p:cNvPr id="214" name="Google Shape;214;g122d981fb93_0_284"/>
          <p:cNvSpPr txBox="1"/>
          <p:nvPr/>
        </p:nvSpPr>
        <p:spPr>
          <a:xfrm>
            <a:off x="6796125" y="3133600"/>
            <a:ext cx="1777500" cy="1022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New tissue continues to mature and increase strength.</a:t>
            </a:r>
            <a:endParaRPr>
              <a:solidFill>
                <a:srgbClr val="434343"/>
              </a:solidFill>
              <a:latin typeface="+mj-lt"/>
              <a:ea typeface="Montserrat Medium"/>
              <a:cs typeface="Montserrat Medium"/>
              <a:sym typeface="Montserrat Medium"/>
            </a:endParaRPr>
          </a:p>
        </p:txBody>
      </p:sp>
      <p:sp>
        <p:nvSpPr>
          <p:cNvPr id="215" name="Google Shape;215;g122d981fb93_0_284"/>
          <p:cNvSpPr/>
          <p:nvPr/>
        </p:nvSpPr>
        <p:spPr>
          <a:xfrm rot="-5400000">
            <a:off x="1000947" y="1371746"/>
            <a:ext cx="730044" cy="73307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6" name="Google Shape;216;g122d981fb93_0_284"/>
          <p:cNvSpPr/>
          <p:nvPr/>
        </p:nvSpPr>
        <p:spPr>
          <a:xfrm rot="5400000">
            <a:off x="3172504" y="1761252"/>
            <a:ext cx="730044" cy="73307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7" name="Google Shape;217;g122d981fb93_0_284"/>
          <p:cNvSpPr/>
          <p:nvPr/>
        </p:nvSpPr>
        <p:spPr>
          <a:xfrm>
            <a:off x="5223472" y="1292358"/>
            <a:ext cx="730044" cy="73307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8" name="Google Shape;218;g122d981fb93_0_284"/>
          <p:cNvSpPr/>
          <p:nvPr/>
        </p:nvSpPr>
        <p:spPr>
          <a:xfrm rot="-5400000">
            <a:off x="7239772" y="1761271"/>
            <a:ext cx="730044" cy="73307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19" name="Google Shape;219;g122d981fb93_0_284"/>
          <p:cNvSpPr/>
          <p:nvPr/>
        </p:nvSpPr>
        <p:spPr>
          <a:xfrm>
            <a:off x="1056825" y="1408563"/>
            <a:ext cx="659400" cy="6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0" name="Google Shape;220;g122d981fb93_0_284"/>
          <p:cNvSpPr/>
          <p:nvPr/>
        </p:nvSpPr>
        <p:spPr>
          <a:xfrm>
            <a:off x="3163738" y="1798088"/>
            <a:ext cx="659400" cy="6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1" name="Google Shape;221;g122d981fb93_0_284"/>
          <p:cNvSpPr/>
          <p:nvPr/>
        </p:nvSpPr>
        <p:spPr>
          <a:xfrm>
            <a:off x="5241450" y="1337900"/>
            <a:ext cx="659400" cy="6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22" name="Google Shape;222;g122d981fb93_0_284"/>
          <p:cNvSpPr/>
          <p:nvPr/>
        </p:nvSpPr>
        <p:spPr>
          <a:xfrm>
            <a:off x="7353850" y="1798088"/>
            <a:ext cx="659400" cy="6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223" name="Google Shape;223;g122d981fb93_0_284"/>
          <p:cNvCxnSpPr>
            <a:stCxn id="219" idx="6"/>
            <a:endCxn id="224" idx="1"/>
          </p:cNvCxnSpPr>
          <p:nvPr/>
        </p:nvCxnSpPr>
        <p:spPr>
          <a:xfrm>
            <a:off x="1716225" y="1738263"/>
            <a:ext cx="1316100" cy="316200"/>
          </a:xfrm>
          <a:prstGeom prst="curvedConnector3">
            <a:avLst>
              <a:gd name="adj1" fmla="val 50003"/>
            </a:avLst>
          </a:prstGeom>
          <a:noFill/>
          <a:ln w="19050" cap="flat" cmpd="sng">
            <a:solidFill>
              <a:srgbClr val="434343"/>
            </a:solidFill>
            <a:prstDash val="solid"/>
            <a:round/>
            <a:headEnd type="none" w="med" len="med"/>
            <a:tailEnd type="triangle" w="med" len="med"/>
          </a:ln>
        </p:spPr>
      </p:cxnSp>
      <p:cxnSp>
        <p:nvCxnSpPr>
          <p:cNvPr id="225" name="Google Shape;225;g122d981fb93_0_284"/>
          <p:cNvCxnSpPr>
            <a:stCxn id="224" idx="3"/>
            <a:endCxn id="226" idx="1"/>
          </p:cNvCxnSpPr>
          <p:nvPr/>
        </p:nvCxnSpPr>
        <p:spPr>
          <a:xfrm rot="10800000" flipH="1">
            <a:off x="4041715" y="1667600"/>
            <a:ext cx="984300" cy="387000"/>
          </a:xfrm>
          <a:prstGeom prst="curvedConnector3">
            <a:avLst>
              <a:gd name="adj1" fmla="val 50001"/>
            </a:avLst>
          </a:prstGeom>
          <a:noFill/>
          <a:ln w="19050" cap="flat" cmpd="sng">
            <a:solidFill>
              <a:srgbClr val="434343"/>
            </a:solidFill>
            <a:prstDash val="solid"/>
            <a:round/>
            <a:headEnd type="none" w="med" len="med"/>
            <a:tailEnd type="triangle" w="med" len="med"/>
          </a:ln>
        </p:spPr>
      </p:cxnSp>
      <p:cxnSp>
        <p:nvCxnSpPr>
          <p:cNvPr id="227" name="Google Shape;227;g122d981fb93_0_284"/>
          <p:cNvCxnSpPr>
            <a:stCxn id="226" idx="3"/>
            <a:endCxn id="228" idx="1"/>
          </p:cNvCxnSpPr>
          <p:nvPr/>
        </p:nvCxnSpPr>
        <p:spPr>
          <a:xfrm>
            <a:off x="6035362" y="1667590"/>
            <a:ext cx="1188900" cy="387000"/>
          </a:xfrm>
          <a:prstGeom prst="curvedConnector3">
            <a:avLst>
              <a:gd name="adj1" fmla="val 50004"/>
            </a:avLst>
          </a:prstGeom>
          <a:noFill/>
          <a:ln w="19050" cap="flat" cmpd="sng">
            <a:solidFill>
              <a:srgbClr val="434343"/>
            </a:solidFill>
            <a:prstDash val="solid"/>
            <a:round/>
            <a:headEnd type="none" w="med" len="med"/>
            <a:tailEnd type="triangle" w="med" len="med"/>
          </a:ln>
        </p:spPr>
      </p:cxnSp>
      <p:pic>
        <p:nvPicPr>
          <p:cNvPr id="226" name="Google Shape;226;g122d981fb93_0_284"/>
          <p:cNvPicPr preferRelativeResize="0"/>
          <p:nvPr/>
        </p:nvPicPr>
        <p:blipFill rotWithShape="1">
          <a:blip r:embed="rId3">
            <a:alphaModFix/>
          </a:blip>
          <a:srcRect l="7985" r="9689"/>
          <a:stretch/>
        </p:blipFill>
        <p:spPr>
          <a:xfrm>
            <a:off x="5026037" y="1110650"/>
            <a:ext cx="1009325" cy="1113879"/>
          </a:xfrm>
          <a:prstGeom prst="rect">
            <a:avLst/>
          </a:prstGeom>
          <a:noFill/>
          <a:ln>
            <a:noFill/>
          </a:ln>
        </p:spPr>
      </p:pic>
      <p:pic>
        <p:nvPicPr>
          <p:cNvPr id="224" name="Google Shape;224;g122d981fb93_0_284"/>
          <p:cNvPicPr preferRelativeResize="0"/>
          <p:nvPr/>
        </p:nvPicPr>
        <p:blipFill>
          <a:blip r:embed="rId4">
            <a:alphaModFix/>
          </a:blip>
          <a:stretch>
            <a:fillRect/>
          </a:stretch>
        </p:blipFill>
        <p:spPr>
          <a:xfrm>
            <a:off x="3032400" y="1586000"/>
            <a:ext cx="1009315" cy="937200"/>
          </a:xfrm>
          <a:prstGeom prst="rect">
            <a:avLst/>
          </a:prstGeom>
          <a:noFill/>
          <a:ln>
            <a:noFill/>
          </a:ln>
        </p:spPr>
      </p:pic>
      <p:pic>
        <p:nvPicPr>
          <p:cNvPr id="229" name="Google Shape;229;g122d981fb93_0_284"/>
          <p:cNvPicPr preferRelativeResize="0"/>
          <p:nvPr/>
        </p:nvPicPr>
        <p:blipFill>
          <a:blip r:embed="rId5">
            <a:alphaModFix/>
          </a:blip>
          <a:stretch>
            <a:fillRect/>
          </a:stretch>
        </p:blipFill>
        <p:spPr>
          <a:xfrm>
            <a:off x="681533" y="1333400"/>
            <a:ext cx="1027417" cy="840600"/>
          </a:xfrm>
          <a:prstGeom prst="rect">
            <a:avLst/>
          </a:prstGeom>
          <a:noFill/>
          <a:ln>
            <a:noFill/>
          </a:ln>
        </p:spPr>
      </p:pic>
      <p:pic>
        <p:nvPicPr>
          <p:cNvPr id="228" name="Google Shape;228;g122d981fb93_0_284"/>
          <p:cNvPicPr preferRelativeResize="0"/>
          <p:nvPr/>
        </p:nvPicPr>
        <p:blipFill>
          <a:blip r:embed="rId6">
            <a:alphaModFix/>
          </a:blip>
          <a:stretch>
            <a:fillRect/>
          </a:stretch>
        </p:blipFill>
        <p:spPr>
          <a:xfrm>
            <a:off x="7224350" y="1490450"/>
            <a:ext cx="659400" cy="112830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122d981fb93_0_370"/>
          <p:cNvSpPr txBox="1"/>
          <p:nvPr/>
        </p:nvSpPr>
        <p:spPr>
          <a:xfrm>
            <a:off x="1923394" y="1079138"/>
            <a:ext cx="5041980" cy="1495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000" b="1" dirty="0">
                <a:solidFill>
                  <a:srgbClr val="434343"/>
                </a:solidFill>
                <a:latin typeface="+mj-lt"/>
                <a:ea typeface="Londrina Solid"/>
                <a:cs typeface="Londrina Solid"/>
                <a:sym typeface="Londrina Solid"/>
              </a:rPr>
              <a:t>In the proliferation phase, how were new skin and blood cells created?</a:t>
            </a:r>
            <a:endParaRPr sz="3000" b="1" dirty="0">
              <a:solidFill>
                <a:srgbClr val="434343"/>
              </a:solidFill>
              <a:latin typeface="+mj-lt"/>
              <a:ea typeface="Londrina Solid"/>
              <a:cs typeface="Londrina Solid"/>
              <a:sym typeface="Londrina Solid"/>
            </a:endParaRPr>
          </a:p>
        </p:txBody>
      </p:sp>
      <p:sp>
        <p:nvSpPr>
          <p:cNvPr id="235" name="Google Shape;235;g122d981fb93_0_370"/>
          <p:cNvSpPr txBox="1"/>
          <p:nvPr/>
        </p:nvSpPr>
        <p:spPr>
          <a:xfrm>
            <a:off x="2173984" y="2241262"/>
            <a:ext cx="4540800" cy="182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600">
                <a:solidFill>
                  <a:srgbClr val="434343"/>
                </a:solidFill>
                <a:latin typeface="+mj-lt"/>
                <a:ea typeface="Montserrat Medium"/>
                <a:cs typeface="Montserrat Medium"/>
                <a:sym typeface="Montserrat Medium"/>
              </a:rPr>
              <a:t>Answer: stem cells!</a:t>
            </a:r>
            <a:endParaRPr sz="1600">
              <a:solidFill>
                <a:srgbClr val="434343"/>
              </a:solidFill>
              <a:latin typeface="+mj-lt"/>
              <a:ea typeface="Montserrat Medium"/>
              <a:cs typeface="Montserrat Medium"/>
              <a:sym typeface="Montserrat Medium"/>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122d981fb93_0_377"/>
          <p:cNvSpPr txBox="1"/>
          <p:nvPr/>
        </p:nvSpPr>
        <p:spPr>
          <a:xfrm>
            <a:off x="713250" y="581550"/>
            <a:ext cx="77175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700" b="1">
                <a:solidFill>
                  <a:srgbClr val="434343"/>
                </a:solidFill>
                <a:latin typeface="+mj-lt"/>
                <a:ea typeface="Londrina Solid"/>
                <a:cs typeface="Londrina Solid"/>
                <a:sym typeface="Londrina Solid"/>
              </a:rPr>
              <a:t>What do stem cells do?</a:t>
            </a:r>
            <a:endParaRPr sz="3700" b="1">
              <a:solidFill>
                <a:srgbClr val="434343"/>
              </a:solidFill>
              <a:latin typeface="+mj-lt"/>
              <a:ea typeface="Londrina Solid"/>
              <a:cs typeface="Londrina Solid"/>
              <a:sym typeface="Londrina Solid"/>
            </a:endParaRPr>
          </a:p>
        </p:txBody>
      </p:sp>
      <p:sp>
        <p:nvSpPr>
          <p:cNvPr id="241" name="Google Shape;241;g122d981fb93_0_377"/>
          <p:cNvSpPr txBox="1"/>
          <p:nvPr/>
        </p:nvSpPr>
        <p:spPr>
          <a:xfrm>
            <a:off x="720025" y="1811925"/>
            <a:ext cx="7704000" cy="24315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a:solidFill>
                  <a:srgbClr val="434343"/>
                </a:solidFill>
                <a:latin typeface="+mj-lt"/>
                <a:ea typeface="Montserrat Medium"/>
                <a:cs typeface="Montserrat Medium"/>
                <a:sym typeface="Montserrat Medium"/>
              </a:rPr>
              <a:t>Reminder that stem cells:</a:t>
            </a:r>
            <a:endParaRPr>
              <a:solidFill>
                <a:srgbClr val="434343"/>
              </a:solidFill>
              <a:latin typeface="+mj-lt"/>
              <a:ea typeface="Montserrat Medium"/>
              <a:cs typeface="Montserrat Medium"/>
              <a:sym typeface="Montserrat Medium"/>
            </a:endParaRPr>
          </a:p>
          <a:p>
            <a:pPr marL="0" lvl="0" indent="457200" algn="l" rtl="0">
              <a:lnSpc>
                <a:spcPct val="115000"/>
              </a:lnSpc>
              <a:spcBef>
                <a:spcPts val="0"/>
              </a:spcBef>
              <a:spcAft>
                <a:spcPts val="0"/>
              </a:spcAft>
              <a:buNone/>
            </a:pPr>
            <a:r>
              <a:rPr lang="en-US">
                <a:solidFill>
                  <a:srgbClr val="434343"/>
                </a:solidFill>
                <a:latin typeface="+mj-lt"/>
                <a:ea typeface="Montserrat Medium"/>
                <a:cs typeface="Montserrat Medium"/>
                <a:sym typeface="Montserrat Medium"/>
              </a:rPr>
              <a:t>1) differentiate (become more specific) </a:t>
            </a:r>
            <a:r>
              <a:rPr lang="en-US" b="1">
                <a:solidFill>
                  <a:srgbClr val="434343"/>
                </a:solidFill>
                <a:latin typeface="+mj-lt"/>
                <a:ea typeface="Montserrat"/>
                <a:cs typeface="Montserrat"/>
                <a:sym typeface="Montserrat"/>
              </a:rPr>
              <a:t>AND</a:t>
            </a:r>
            <a:endParaRPr b="1">
              <a:solidFill>
                <a:srgbClr val="434343"/>
              </a:solidFill>
              <a:latin typeface="+mj-lt"/>
              <a:ea typeface="Montserrat"/>
              <a:cs typeface="Montserrat"/>
              <a:sym typeface="Montserrat"/>
            </a:endParaRPr>
          </a:p>
          <a:p>
            <a:pPr marL="0" lvl="0" indent="457200" algn="l" rtl="0">
              <a:lnSpc>
                <a:spcPct val="115000"/>
              </a:lnSpc>
              <a:spcBef>
                <a:spcPts val="0"/>
              </a:spcBef>
              <a:spcAft>
                <a:spcPts val="0"/>
              </a:spcAft>
              <a:buNone/>
            </a:pPr>
            <a:r>
              <a:rPr lang="en-US">
                <a:solidFill>
                  <a:srgbClr val="434343"/>
                </a:solidFill>
                <a:latin typeface="+mj-lt"/>
                <a:ea typeface="Montserrat Medium"/>
                <a:cs typeface="Montserrat Medium"/>
                <a:sym typeface="Montserrat Medium"/>
              </a:rPr>
              <a:t>2) self-renew</a:t>
            </a:r>
            <a:endParaRPr>
              <a:solidFill>
                <a:srgbClr val="434343"/>
              </a:solidFill>
              <a:latin typeface="+mj-lt"/>
              <a:ea typeface="Montserrat Medium"/>
              <a:cs typeface="Montserrat Medium"/>
              <a:sym typeface="Montserrat Medium"/>
            </a:endParaRPr>
          </a:p>
          <a:p>
            <a:pPr marL="0" lvl="0" indent="0" algn="l" rtl="0">
              <a:lnSpc>
                <a:spcPct val="115000"/>
              </a:lnSpc>
              <a:spcBef>
                <a:spcPts val="0"/>
              </a:spcBef>
              <a:spcAft>
                <a:spcPts val="0"/>
              </a:spcAft>
              <a:buNone/>
            </a:pPr>
            <a:endParaRPr>
              <a:solidFill>
                <a:srgbClr val="434343"/>
              </a:solidFill>
              <a:latin typeface="+mj-lt"/>
              <a:ea typeface="Montserrat Medium"/>
              <a:cs typeface="Montserrat Medium"/>
              <a:sym typeface="Montserrat Medium"/>
            </a:endParaRPr>
          </a:p>
          <a:p>
            <a:pPr marL="0" lvl="0" indent="0" algn="l" rtl="0">
              <a:lnSpc>
                <a:spcPct val="115000"/>
              </a:lnSpc>
              <a:spcBef>
                <a:spcPts val="0"/>
              </a:spcBef>
              <a:spcAft>
                <a:spcPts val="0"/>
              </a:spcAft>
              <a:buNone/>
            </a:pPr>
            <a:r>
              <a:rPr lang="en-US">
                <a:solidFill>
                  <a:srgbClr val="434343"/>
                </a:solidFill>
                <a:latin typeface="+mj-lt"/>
                <a:ea typeface="Montserrat Medium"/>
                <a:cs typeface="Montserrat Medium"/>
                <a:sym typeface="Montserrat Medium"/>
              </a:rPr>
              <a:t>We see stem cells becoming fully differentiated cells in wound healing to </a:t>
            </a:r>
            <a:r>
              <a:rPr lang="en-US" b="1">
                <a:solidFill>
                  <a:srgbClr val="434343"/>
                </a:solidFill>
                <a:latin typeface="+mj-lt"/>
                <a:ea typeface="Montserrat"/>
                <a:cs typeface="Montserrat"/>
                <a:sym typeface="Montserrat"/>
              </a:rPr>
              <a:t>create new skin and blood cells</a:t>
            </a:r>
            <a:r>
              <a:rPr lang="en-US">
                <a:solidFill>
                  <a:srgbClr val="434343"/>
                </a:solidFill>
                <a:latin typeface="+mj-lt"/>
                <a:ea typeface="Montserrat Medium"/>
                <a:cs typeface="Montserrat Medium"/>
                <a:sym typeface="Montserrat Medium"/>
              </a:rPr>
              <a:t>… can you think of any other situations in the body where you would need to generate new cells?</a:t>
            </a:r>
            <a:endParaRPr>
              <a:solidFill>
                <a:srgbClr val="434343"/>
              </a:solidFill>
              <a:latin typeface="+mj-lt"/>
              <a:ea typeface="Montserrat Medium"/>
              <a:cs typeface="Montserrat Medium"/>
              <a:sym typeface="Montserrat Medium"/>
            </a:endParaRPr>
          </a:p>
        </p:txBody>
      </p:sp>
      <p:sp>
        <p:nvSpPr>
          <p:cNvPr id="242" name="Google Shape;242;g122d981fb93_0_377"/>
          <p:cNvSpPr txBox="1"/>
          <p:nvPr/>
        </p:nvSpPr>
        <p:spPr>
          <a:xfrm>
            <a:off x="2164050" y="1140675"/>
            <a:ext cx="48159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a:solidFill>
                  <a:srgbClr val="434343"/>
                </a:solidFill>
                <a:latin typeface="+mj-lt"/>
                <a:ea typeface="Londrina Solid"/>
                <a:cs typeface="Londrina Solid"/>
                <a:sym typeface="Londrina Solid"/>
              </a:rPr>
              <a:t>They create new functionally-specific cells!</a:t>
            </a:r>
            <a:endParaRPr sz="2000">
              <a:solidFill>
                <a:srgbClr val="434343"/>
              </a:solidFill>
              <a:latin typeface="+mj-lt"/>
              <a:ea typeface="Londrina Solid"/>
              <a:cs typeface="Londrina Solid"/>
              <a:sym typeface="Londrina Soli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pic>
        <p:nvPicPr>
          <p:cNvPr id="247" name="Google Shape;247;g122d981fb93_0_382"/>
          <p:cNvPicPr preferRelativeResize="0"/>
          <p:nvPr/>
        </p:nvPicPr>
        <p:blipFill>
          <a:blip r:embed="rId3">
            <a:alphaModFix/>
          </a:blip>
          <a:stretch>
            <a:fillRect/>
          </a:stretch>
        </p:blipFill>
        <p:spPr>
          <a:xfrm>
            <a:off x="5540644" y="3053719"/>
            <a:ext cx="565800" cy="615000"/>
          </a:xfrm>
          <a:prstGeom prst="rect">
            <a:avLst/>
          </a:prstGeom>
          <a:noFill/>
          <a:ln>
            <a:noFill/>
          </a:ln>
        </p:spPr>
      </p:pic>
      <p:pic>
        <p:nvPicPr>
          <p:cNvPr id="248" name="Google Shape;248;g122d981fb93_0_382"/>
          <p:cNvPicPr preferRelativeResize="0"/>
          <p:nvPr/>
        </p:nvPicPr>
        <p:blipFill rotWithShape="1">
          <a:blip r:embed="rId4">
            <a:alphaModFix/>
          </a:blip>
          <a:srcRect l="11752" r="15836"/>
          <a:stretch/>
        </p:blipFill>
        <p:spPr>
          <a:xfrm>
            <a:off x="5633877" y="1341029"/>
            <a:ext cx="396000" cy="700196"/>
          </a:xfrm>
          <a:prstGeom prst="rect">
            <a:avLst/>
          </a:prstGeom>
          <a:noFill/>
          <a:ln>
            <a:noFill/>
          </a:ln>
        </p:spPr>
      </p:pic>
      <p:pic>
        <p:nvPicPr>
          <p:cNvPr id="249" name="Google Shape;249;g122d981fb93_0_382"/>
          <p:cNvPicPr preferRelativeResize="0"/>
          <p:nvPr/>
        </p:nvPicPr>
        <p:blipFill rotWithShape="1">
          <a:blip r:embed="rId5">
            <a:alphaModFix/>
          </a:blip>
          <a:srcRect t="-34030" r="18079"/>
          <a:stretch/>
        </p:blipFill>
        <p:spPr>
          <a:xfrm>
            <a:off x="2990600" y="2582463"/>
            <a:ext cx="396000" cy="1085662"/>
          </a:xfrm>
          <a:prstGeom prst="rect">
            <a:avLst/>
          </a:prstGeom>
          <a:noFill/>
          <a:ln>
            <a:noFill/>
          </a:ln>
        </p:spPr>
      </p:pic>
      <p:pic>
        <p:nvPicPr>
          <p:cNvPr id="250" name="Google Shape;250;g122d981fb93_0_382"/>
          <p:cNvPicPr preferRelativeResize="0"/>
          <p:nvPr/>
        </p:nvPicPr>
        <p:blipFill rotWithShape="1">
          <a:blip r:embed="rId6">
            <a:alphaModFix/>
          </a:blip>
          <a:srcRect l="24678" r="18667"/>
          <a:stretch/>
        </p:blipFill>
        <p:spPr>
          <a:xfrm>
            <a:off x="3034650" y="1243550"/>
            <a:ext cx="307875" cy="941951"/>
          </a:xfrm>
          <a:prstGeom prst="rect">
            <a:avLst/>
          </a:prstGeom>
          <a:noFill/>
          <a:ln>
            <a:noFill/>
          </a:ln>
        </p:spPr>
      </p:pic>
      <p:sp>
        <p:nvSpPr>
          <p:cNvPr id="251" name="Google Shape;251;g122d981fb93_0_382"/>
          <p:cNvSpPr txBox="1"/>
          <p:nvPr/>
        </p:nvSpPr>
        <p:spPr>
          <a:xfrm>
            <a:off x="332425" y="273175"/>
            <a:ext cx="8534102"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700" b="1" dirty="0">
                <a:solidFill>
                  <a:srgbClr val="434343"/>
                </a:solidFill>
                <a:latin typeface="+mj-lt"/>
                <a:ea typeface="Londrina Solid"/>
                <a:cs typeface="Londrina Solid"/>
                <a:sym typeface="Londrina Solid"/>
              </a:rPr>
              <a:t>Other stem cell functions in the body:</a:t>
            </a:r>
            <a:endParaRPr sz="3700" b="1" dirty="0">
              <a:solidFill>
                <a:srgbClr val="434343"/>
              </a:solidFill>
              <a:latin typeface="+mj-lt"/>
              <a:ea typeface="Londrina Solid"/>
              <a:cs typeface="Londrina Solid"/>
              <a:sym typeface="Londrina Solid"/>
            </a:endParaRPr>
          </a:p>
        </p:txBody>
      </p:sp>
      <p:sp>
        <p:nvSpPr>
          <p:cNvPr id="252" name="Google Shape;252;g122d981fb93_0_382"/>
          <p:cNvSpPr/>
          <p:nvPr/>
        </p:nvSpPr>
        <p:spPr>
          <a:xfrm>
            <a:off x="2734777" y="1264825"/>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3" name="Google Shape;253;g122d981fb93_0_382"/>
          <p:cNvSpPr/>
          <p:nvPr/>
        </p:nvSpPr>
        <p:spPr>
          <a:xfrm>
            <a:off x="2734777" y="2877450"/>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4" name="Google Shape;254;g122d981fb93_0_382"/>
          <p:cNvSpPr/>
          <p:nvPr/>
        </p:nvSpPr>
        <p:spPr>
          <a:xfrm>
            <a:off x="5361884" y="2877450"/>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55" name="Google Shape;255;g122d981fb93_0_382"/>
          <p:cNvSpPr txBox="1"/>
          <p:nvPr/>
        </p:nvSpPr>
        <p:spPr>
          <a:xfrm>
            <a:off x="577785" y="899826"/>
            <a:ext cx="1606200" cy="648637"/>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2500" b="1" dirty="0">
                <a:solidFill>
                  <a:srgbClr val="434343"/>
                </a:solidFill>
                <a:latin typeface="+mj-lt"/>
                <a:ea typeface="Londrina Solid"/>
                <a:cs typeface="Londrina Solid"/>
                <a:sym typeface="Londrina Solid"/>
              </a:rPr>
              <a:t>Broken Bone</a:t>
            </a:r>
            <a:endParaRPr sz="2500" b="1" dirty="0">
              <a:solidFill>
                <a:srgbClr val="434343"/>
              </a:solidFill>
              <a:latin typeface="+mj-lt"/>
              <a:ea typeface="Londrina Solid"/>
              <a:cs typeface="Londrina Solid"/>
              <a:sym typeface="Londrina Solid"/>
            </a:endParaRPr>
          </a:p>
        </p:txBody>
      </p:sp>
      <p:sp>
        <p:nvSpPr>
          <p:cNvPr id="256" name="Google Shape;256;g122d981fb93_0_382"/>
          <p:cNvSpPr txBox="1"/>
          <p:nvPr/>
        </p:nvSpPr>
        <p:spPr>
          <a:xfrm>
            <a:off x="835602" y="1635520"/>
            <a:ext cx="1361400" cy="689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dirty="0">
                <a:solidFill>
                  <a:srgbClr val="434343"/>
                </a:solidFill>
                <a:latin typeface="+mj-lt"/>
                <a:ea typeface="Montserrat Medium"/>
                <a:cs typeface="Montserrat Medium"/>
                <a:sym typeface="Montserrat Medium"/>
              </a:rPr>
              <a:t>Regrow bone cells after a broken bone.</a:t>
            </a:r>
            <a:endParaRPr dirty="0">
              <a:solidFill>
                <a:srgbClr val="434343"/>
              </a:solidFill>
              <a:latin typeface="+mj-lt"/>
              <a:ea typeface="Montserrat Medium"/>
              <a:cs typeface="Montserrat Medium"/>
              <a:sym typeface="Montserrat Medium"/>
            </a:endParaRPr>
          </a:p>
        </p:txBody>
      </p:sp>
      <p:sp>
        <p:nvSpPr>
          <p:cNvPr id="257" name="Google Shape;257;g122d981fb93_0_382"/>
          <p:cNvSpPr txBox="1"/>
          <p:nvPr/>
        </p:nvSpPr>
        <p:spPr>
          <a:xfrm>
            <a:off x="347185" y="2643338"/>
            <a:ext cx="1836600" cy="519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2500" b="1" dirty="0">
                <a:solidFill>
                  <a:srgbClr val="434343"/>
                </a:solidFill>
                <a:latin typeface="+mj-lt"/>
                <a:ea typeface="Londrina Solid"/>
                <a:cs typeface="Londrina Solid"/>
                <a:sym typeface="Londrina Solid"/>
              </a:rPr>
              <a:t>Hair Regrowth</a:t>
            </a:r>
            <a:endParaRPr sz="2500" b="1" dirty="0">
              <a:solidFill>
                <a:srgbClr val="434343"/>
              </a:solidFill>
              <a:latin typeface="+mj-lt"/>
              <a:ea typeface="Londrina Solid"/>
              <a:cs typeface="Londrina Solid"/>
              <a:sym typeface="Londrina Solid"/>
            </a:endParaRPr>
          </a:p>
        </p:txBody>
      </p:sp>
      <p:sp>
        <p:nvSpPr>
          <p:cNvPr id="258" name="Google Shape;258;g122d981fb93_0_382"/>
          <p:cNvSpPr txBox="1"/>
          <p:nvPr/>
        </p:nvSpPr>
        <p:spPr>
          <a:xfrm>
            <a:off x="818479" y="3221289"/>
            <a:ext cx="1361400" cy="6897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dirty="0">
                <a:solidFill>
                  <a:srgbClr val="434343"/>
                </a:solidFill>
                <a:latin typeface="+mj-lt"/>
                <a:ea typeface="Montserrat Medium"/>
                <a:cs typeface="Montserrat Medium"/>
                <a:sym typeface="Montserrat Medium"/>
              </a:rPr>
              <a:t>Grow new hair cells daily.</a:t>
            </a:r>
            <a:endParaRPr dirty="0">
              <a:solidFill>
                <a:srgbClr val="434343"/>
              </a:solidFill>
              <a:latin typeface="+mj-lt"/>
              <a:ea typeface="Montserrat Medium"/>
              <a:cs typeface="Montserrat Medium"/>
              <a:sym typeface="Montserrat Medium"/>
            </a:endParaRPr>
          </a:p>
        </p:txBody>
      </p:sp>
      <p:sp>
        <p:nvSpPr>
          <p:cNvPr id="259" name="Google Shape;259;g122d981fb93_0_382"/>
          <p:cNvSpPr txBox="1"/>
          <p:nvPr/>
        </p:nvSpPr>
        <p:spPr>
          <a:xfrm>
            <a:off x="6826775" y="1076132"/>
            <a:ext cx="1606200" cy="5193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sz="2500" b="1" dirty="0">
                <a:solidFill>
                  <a:srgbClr val="434343"/>
                </a:solidFill>
                <a:latin typeface="+mj-lt"/>
                <a:ea typeface="Londrina Solid"/>
                <a:cs typeface="Londrina Solid"/>
                <a:sym typeface="Londrina Solid"/>
              </a:rPr>
              <a:t>Heart Attack</a:t>
            </a:r>
            <a:endParaRPr sz="2500" b="1" dirty="0">
              <a:solidFill>
                <a:srgbClr val="434343"/>
              </a:solidFill>
              <a:latin typeface="+mj-lt"/>
              <a:ea typeface="Londrina Solid"/>
              <a:cs typeface="Londrina Solid"/>
              <a:sym typeface="Londrina Solid"/>
            </a:endParaRPr>
          </a:p>
        </p:txBody>
      </p:sp>
      <p:sp>
        <p:nvSpPr>
          <p:cNvPr id="260" name="Google Shape;260;g122d981fb93_0_382"/>
          <p:cNvSpPr txBox="1"/>
          <p:nvPr/>
        </p:nvSpPr>
        <p:spPr>
          <a:xfrm>
            <a:off x="6806427" y="1629325"/>
            <a:ext cx="1361400" cy="6897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dirty="0">
                <a:solidFill>
                  <a:srgbClr val="434343"/>
                </a:solidFill>
                <a:latin typeface="+mj-lt"/>
                <a:ea typeface="Montserrat Medium"/>
                <a:cs typeface="Montserrat Medium"/>
                <a:sym typeface="Montserrat Medium"/>
              </a:rPr>
              <a:t>Heart muscle regrowth after a heart attack.</a:t>
            </a:r>
            <a:endParaRPr dirty="0">
              <a:solidFill>
                <a:srgbClr val="434343"/>
              </a:solidFill>
              <a:latin typeface="+mj-lt"/>
              <a:ea typeface="Montserrat Medium"/>
              <a:cs typeface="Montserrat Medium"/>
              <a:sym typeface="Montserrat Medium"/>
            </a:endParaRPr>
          </a:p>
        </p:txBody>
      </p:sp>
      <p:sp>
        <p:nvSpPr>
          <p:cNvPr id="261" name="Google Shape;261;g122d981fb93_0_382"/>
          <p:cNvSpPr txBox="1"/>
          <p:nvPr/>
        </p:nvSpPr>
        <p:spPr>
          <a:xfrm>
            <a:off x="6806427" y="2560523"/>
            <a:ext cx="2060100" cy="6045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sz="2500" b="1" dirty="0">
                <a:solidFill>
                  <a:srgbClr val="434343"/>
                </a:solidFill>
                <a:latin typeface="+mj-lt"/>
                <a:ea typeface="Londrina Solid"/>
                <a:cs typeface="Londrina Solid"/>
                <a:sym typeface="Londrina Solid"/>
              </a:rPr>
              <a:t>Intestinal Lining</a:t>
            </a:r>
            <a:endParaRPr sz="2500" b="1" dirty="0">
              <a:solidFill>
                <a:srgbClr val="434343"/>
              </a:solidFill>
              <a:latin typeface="+mj-lt"/>
              <a:ea typeface="Londrina Solid"/>
              <a:cs typeface="Londrina Solid"/>
              <a:sym typeface="Londrina Solid"/>
            </a:endParaRPr>
          </a:p>
        </p:txBody>
      </p:sp>
      <p:sp>
        <p:nvSpPr>
          <p:cNvPr id="262" name="Google Shape;262;g122d981fb93_0_382"/>
          <p:cNvSpPr txBox="1"/>
          <p:nvPr/>
        </p:nvSpPr>
        <p:spPr>
          <a:xfrm>
            <a:off x="6858838" y="3150067"/>
            <a:ext cx="1530000" cy="8100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dirty="0">
                <a:solidFill>
                  <a:srgbClr val="434343"/>
                </a:solidFill>
                <a:latin typeface="+mj-lt"/>
                <a:ea typeface="Montserrat Medium"/>
                <a:cs typeface="Montserrat Medium"/>
                <a:sym typeface="Montserrat Medium"/>
              </a:rPr>
              <a:t>Damage to intestinal lining repaired frequently.</a:t>
            </a:r>
            <a:endParaRPr dirty="0">
              <a:solidFill>
                <a:srgbClr val="434343"/>
              </a:solidFill>
              <a:latin typeface="+mj-lt"/>
              <a:ea typeface="Montserrat Medium"/>
              <a:cs typeface="Montserrat Medium"/>
              <a:sym typeface="Montserrat Medium"/>
            </a:endParaRPr>
          </a:p>
        </p:txBody>
      </p:sp>
      <p:sp>
        <p:nvSpPr>
          <p:cNvPr id="263" name="Google Shape;263;g122d981fb93_0_382"/>
          <p:cNvSpPr/>
          <p:nvPr/>
        </p:nvSpPr>
        <p:spPr>
          <a:xfrm>
            <a:off x="5361884" y="1264825"/>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264" name="Google Shape;264;g122d981fb93_0_382"/>
          <p:cNvCxnSpPr>
            <a:cxnSpLocks/>
            <a:stCxn id="252" idx="2"/>
            <a:endCxn id="255" idx="3"/>
          </p:cNvCxnSpPr>
          <p:nvPr/>
        </p:nvCxnSpPr>
        <p:spPr>
          <a:xfrm rot="10800000">
            <a:off x="2183985" y="1224145"/>
            <a:ext cx="550792" cy="490380"/>
          </a:xfrm>
          <a:prstGeom prst="curvedConnector3">
            <a:avLst>
              <a:gd name="adj1" fmla="val 50000"/>
            </a:avLst>
          </a:prstGeom>
          <a:noFill/>
          <a:ln w="19050" cap="flat" cmpd="sng">
            <a:solidFill>
              <a:srgbClr val="434343"/>
            </a:solidFill>
            <a:prstDash val="solid"/>
            <a:round/>
            <a:headEnd type="none" w="med" len="med"/>
            <a:tailEnd type="oval" w="med" len="med"/>
          </a:ln>
        </p:spPr>
      </p:cxnSp>
      <p:cxnSp>
        <p:nvCxnSpPr>
          <p:cNvPr id="265" name="Google Shape;265;g122d981fb93_0_382"/>
          <p:cNvCxnSpPr>
            <a:endCxn id="257" idx="3"/>
          </p:cNvCxnSpPr>
          <p:nvPr/>
        </p:nvCxnSpPr>
        <p:spPr>
          <a:xfrm rot="10800000">
            <a:off x="2183785" y="2902988"/>
            <a:ext cx="565800" cy="403500"/>
          </a:xfrm>
          <a:prstGeom prst="curvedConnector3">
            <a:avLst>
              <a:gd name="adj1" fmla="val 50000"/>
            </a:avLst>
          </a:prstGeom>
          <a:noFill/>
          <a:ln w="19050" cap="flat" cmpd="sng">
            <a:solidFill>
              <a:srgbClr val="434343"/>
            </a:solidFill>
            <a:prstDash val="solid"/>
            <a:round/>
            <a:headEnd type="none" w="med" len="med"/>
            <a:tailEnd type="oval" w="med" len="med"/>
          </a:ln>
        </p:spPr>
      </p:cxnSp>
      <p:cxnSp>
        <p:nvCxnSpPr>
          <p:cNvPr id="266" name="Google Shape;266;g122d981fb93_0_382"/>
          <p:cNvCxnSpPr>
            <a:stCxn id="263" idx="6"/>
            <a:endCxn id="259" idx="1"/>
          </p:cNvCxnSpPr>
          <p:nvPr/>
        </p:nvCxnSpPr>
        <p:spPr>
          <a:xfrm flipV="1">
            <a:off x="6261284" y="1335782"/>
            <a:ext cx="565491" cy="378743"/>
          </a:xfrm>
          <a:prstGeom prst="curvedConnector3">
            <a:avLst>
              <a:gd name="adj1" fmla="val 50000"/>
            </a:avLst>
          </a:prstGeom>
          <a:noFill/>
          <a:ln w="19050" cap="flat" cmpd="sng">
            <a:solidFill>
              <a:srgbClr val="434343"/>
            </a:solidFill>
            <a:prstDash val="solid"/>
            <a:round/>
            <a:headEnd type="none" w="med" len="med"/>
            <a:tailEnd type="oval" w="med" len="med"/>
          </a:ln>
        </p:spPr>
      </p:cxnSp>
      <p:cxnSp>
        <p:nvCxnSpPr>
          <p:cNvPr id="267" name="Google Shape;267;g122d981fb93_0_382"/>
          <p:cNvCxnSpPr>
            <a:endCxn id="261" idx="1"/>
          </p:cNvCxnSpPr>
          <p:nvPr/>
        </p:nvCxnSpPr>
        <p:spPr>
          <a:xfrm rot="10800000" flipH="1">
            <a:off x="6240927" y="2862773"/>
            <a:ext cx="565500" cy="403500"/>
          </a:xfrm>
          <a:prstGeom prst="curvedConnector3">
            <a:avLst>
              <a:gd name="adj1" fmla="val 50000"/>
            </a:avLst>
          </a:prstGeom>
          <a:noFill/>
          <a:ln w="19050" cap="flat" cmpd="sng">
            <a:solidFill>
              <a:srgbClr val="434343"/>
            </a:solidFill>
            <a:prstDash val="solid"/>
            <a:round/>
            <a:headEnd type="none" w="med" len="med"/>
            <a:tailEnd type="oval" w="med" len="med"/>
          </a:ln>
        </p:spPr>
      </p:cxnSp>
      <p:pic>
        <p:nvPicPr>
          <p:cNvPr id="268" name="Google Shape;268;g122d981fb93_0_382"/>
          <p:cNvPicPr preferRelativeResize="0"/>
          <p:nvPr/>
        </p:nvPicPr>
        <p:blipFill>
          <a:blip r:embed="rId7">
            <a:alphaModFix/>
          </a:blip>
          <a:stretch>
            <a:fillRect/>
          </a:stretch>
        </p:blipFill>
        <p:spPr>
          <a:xfrm>
            <a:off x="3769731" y="1569025"/>
            <a:ext cx="1361400" cy="186578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122d981fb93_0_90"/>
          <p:cNvSpPr txBox="1"/>
          <p:nvPr/>
        </p:nvSpPr>
        <p:spPr>
          <a:xfrm>
            <a:off x="484500" y="1819475"/>
            <a:ext cx="6578452" cy="1032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5000" b="1" dirty="0">
                <a:solidFill>
                  <a:schemeClr val="dk1"/>
                </a:solidFill>
                <a:latin typeface="+mj-lt"/>
                <a:ea typeface="Londrina Solid"/>
                <a:cs typeface="Londrina Solid"/>
                <a:sym typeface="Londrina Solid"/>
              </a:rPr>
              <a:t>Types of stem cells?</a:t>
            </a:r>
            <a:endParaRPr sz="5000" b="1" dirty="0">
              <a:solidFill>
                <a:schemeClr val="dk1"/>
              </a:solidFill>
              <a:latin typeface="+mj-lt"/>
              <a:ea typeface="Londrina Solid"/>
              <a:cs typeface="Londrina Solid"/>
              <a:sym typeface="Londrina Solid"/>
            </a:endParaRPr>
          </a:p>
        </p:txBody>
      </p:sp>
      <p:sp>
        <p:nvSpPr>
          <p:cNvPr id="274" name="Google Shape;274;g122d981fb93_0_90"/>
          <p:cNvSpPr txBox="1"/>
          <p:nvPr/>
        </p:nvSpPr>
        <p:spPr>
          <a:xfrm>
            <a:off x="484500" y="2737825"/>
            <a:ext cx="8175000" cy="40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200">
                <a:solidFill>
                  <a:schemeClr val="dk1"/>
                </a:solidFill>
                <a:latin typeface="+mj-lt"/>
                <a:ea typeface="Londrina Solid"/>
                <a:cs typeface="Londrina Solid"/>
                <a:sym typeface="Londrina Solid"/>
              </a:rPr>
              <a:t>Learn the different types of stem cells and why they’re important.</a:t>
            </a:r>
            <a:endParaRPr sz="2200">
              <a:solidFill>
                <a:schemeClr val="dk1"/>
              </a:solidFill>
              <a:latin typeface="+mj-lt"/>
              <a:ea typeface="Londrina Solid"/>
              <a:cs typeface="Londrina Solid"/>
              <a:sym typeface="Londrina Solid"/>
            </a:endParaRPr>
          </a:p>
        </p:txBody>
      </p:sp>
      <p:sp>
        <p:nvSpPr>
          <p:cNvPr id="275" name="Google Shape;275;g122d981fb93_0_90"/>
          <p:cNvSpPr txBox="1"/>
          <p:nvPr/>
        </p:nvSpPr>
        <p:spPr>
          <a:xfrm>
            <a:off x="472350" y="837225"/>
            <a:ext cx="1027200" cy="1096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7000" b="1">
                <a:solidFill>
                  <a:srgbClr val="BB0027"/>
                </a:solidFill>
                <a:latin typeface="+mj-lt"/>
                <a:ea typeface="Londrina Solid"/>
                <a:cs typeface="Londrina Solid"/>
                <a:sym typeface="Londrina Solid"/>
              </a:rPr>
              <a:t>03</a:t>
            </a:r>
            <a:endParaRPr sz="7000" b="1">
              <a:solidFill>
                <a:srgbClr val="BB0027"/>
              </a:solidFill>
              <a:latin typeface="+mj-lt"/>
              <a:ea typeface="Londrina Solid"/>
              <a:cs typeface="Londrina Solid"/>
              <a:sym typeface="Londrina Soli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p:nvPr/>
        </p:nvSpPr>
        <p:spPr>
          <a:xfrm>
            <a:off x="457200" y="361950"/>
            <a:ext cx="8077200" cy="23082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mj-lt"/>
                <a:ea typeface="Helvetica Neue Light"/>
                <a:cs typeface="Helvetica Neue Light"/>
                <a:sym typeface="Helvetica Neue Light"/>
              </a:rPr>
              <a:t>This educational resource for high school audiences was developed as a project by Carnegie Mellon student[s], </a:t>
            </a:r>
            <a:r>
              <a:rPr lang="en-US" sz="2400" dirty="0">
                <a:solidFill>
                  <a:srgbClr val="C00000"/>
                </a:solidFill>
                <a:latin typeface="+mj-lt"/>
                <a:ea typeface="Helvetica Neue Light"/>
                <a:cs typeface="Helvetica Neue Light"/>
                <a:sym typeface="Helvetica Neue Light"/>
              </a:rPr>
              <a:t>Isabel Joyce and Cassandra Dodson</a:t>
            </a:r>
            <a:r>
              <a:rPr lang="en-US" sz="2400" dirty="0">
                <a:solidFill>
                  <a:schemeClr val="dk1"/>
                </a:solidFill>
                <a:latin typeface="+mj-lt"/>
                <a:ea typeface="Helvetica Neue Light"/>
                <a:cs typeface="Helvetica Neue Light"/>
                <a:sym typeface="Helvetica Neue Light"/>
              </a:rPr>
              <a:t>, for the course </a:t>
            </a:r>
            <a:r>
              <a:rPr lang="en-US" sz="2400" i="1" dirty="0">
                <a:solidFill>
                  <a:schemeClr val="dk1"/>
                </a:solidFill>
                <a:latin typeface="+mj-lt"/>
                <a:ea typeface="Helvetica Neue Light"/>
                <a:cs typeface="Helvetica Neue Light"/>
                <a:sym typeface="Helvetica Neue Light"/>
              </a:rPr>
              <a:t>Biomedical Engineering Directed Study</a:t>
            </a:r>
            <a:r>
              <a:rPr lang="en-US" sz="2400" dirty="0">
                <a:solidFill>
                  <a:schemeClr val="dk1"/>
                </a:solidFill>
                <a:latin typeface="+mj-lt"/>
                <a:ea typeface="Helvetica Neue Light"/>
                <a:cs typeface="Helvetica Neue Light"/>
                <a:sym typeface="Helvetica Neue Light"/>
              </a:rPr>
              <a:t>, taught by Dr. Conrad Zapanta in spring 2022. Dr. Judith Hallinen served as a consultant.</a:t>
            </a:r>
            <a:endParaRPr sz="2400" dirty="0">
              <a:solidFill>
                <a:schemeClr val="dk1"/>
              </a:solidFill>
              <a:latin typeface="+mj-lt"/>
              <a:ea typeface="Helvetica Neue Light"/>
              <a:cs typeface="Helvetica Neue Light"/>
              <a:sym typeface="Helvetica Neue Ligh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122d981fb93_0_483"/>
          <p:cNvSpPr txBox="1"/>
          <p:nvPr/>
        </p:nvSpPr>
        <p:spPr>
          <a:xfrm>
            <a:off x="4294564" y="1259546"/>
            <a:ext cx="4735797"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300" b="1" dirty="0">
                <a:solidFill>
                  <a:srgbClr val="434343"/>
                </a:solidFill>
                <a:latin typeface="+mj-lt"/>
                <a:ea typeface="Londrina Solid"/>
                <a:cs typeface="Londrina Solid"/>
                <a:sym typeface="Londrina Solid"/>
              </a:rPr>
              <a:t>Where do we find these cells?</a:t>
            </a:r>
            <a:endParaRPr sz="2300" b="1" dirty="0">
              <a:solidFill>
                <a:srgbClr val="434343"/>
              </a:solidFill>
              <a:latin typeface="+mj-lt"/>
              <a:ea typeface="Londrina Solid"/>
              <a:cs typeface="Londrina Solid"/>
              <a:sym typeface="Londrina Solid"/>
            </a:endParaRPr>
          </a:p>
        </p:txBody>
      </p:sp>
      <p:sp>
        <p:nvSpPr>
          <p:cNvPr id="281" name="Google Shape;281;g122d981fb93_0_483"/>
          <p:cNvSpPr txBox="1"/>
          <p:nvPr/>
        </p:nvSpPr>
        <p:spPr>
          <a:xfrm>
            <a:off x="1124453" y="1211940"/>
            <a:ext cx="2794499"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300" b="1">
                <a:solidFill>
                  <a:srgbClr val="434343"/>
                </a:solidFill>
                <a:latin typeface="+mj-lt"/>
                <a:ea typeface="Londrina Solid"/>
                <a:cs typeface="Londrina Solid"/>
                <a:sym typeface="Londrina Solid"/>
              </a:rPr>
              <a:t>What are they?</a:t>
            </a:r>
            <a:endParaRPr sz="2300" b="1">
              <a:solidFill>
                <a:srgbClr val="434343"/>
              </a:solidFill>
              <a:latin typeface="+mj-lt"/>
              <a:ea typeface="Londrina Solid"/>
              <a:cs typeface="Londrina Solid"/>
              <a:sym typeface="Londrina Solid"/>
            </a:endParaRPr>
          </a:p>
        </p:txBody>
      </p:sp>
      <p:sp>
        <p:nvSpPr>
          <p:cNvPr id="282" name="Google Shape;282;g122d981fb93_0_483"/>
          <p:cNvSpPr txBox="1"/>
          <p:nvPr/>
        </p:nvSpPr>
        <p:spPr>
          <a:xfrm>
            <a:off x="1113871" y="1684537"/>
            <a:ext cx="2870100" cy="963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dirty="0">
                <a:solidFill>
                  <a:srgbClr val="434343"/>
                </a:solidFill>
                <a:latin typeface="+mj-lt"/>
                <a:ea typeface="Montserrat Medium"/>
                <a:cs typeface="Montserrat Medium"/>
                <a:sym typeface="Montserrat Medium"/>
              </a:rPr>
              <a:t>Embryonic stem cells are pluripotent cells that can differentiate into any cell of the human body</a:t>
            </a:r>
            <a:endParaRPr dirty="0">
              <a:solidFill>
                <a:srgbClr val="434343"/>
              </a:solidFill>
              <a:latin typeface="+mj-lt"/>
              <a:ea typeface="Montserrat Medium"/>
              <a:cs typeface="Montserrat Medium"/>
              <a:sym typeface="Montserrat Medium"/>
            </a:endParaRPr>
          </a:p>
        </p:txBody>
      </p:sp>
      <p:sp>
        <p:nvSpPr>
          <p:cNvPr id="283" name="Google Shape;283;g122d981fb93_0_483"/>
          <p:cNvSpPr txBox="1"/>
          <p:nvPr/>
        </p:nvSpPr>
        <p:spPr>
          <a:xfrm>
            <a:off x="5227412" y="1684537"/>
            <a:ext cx="2870100" cy="9639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dirty="0">
                <a:solidFill>
                  <a:srgbClr val="434343"/>
                </a:solidFill>
                <a:latin typeface="+mj-lt"/>
                <a:ea typeface="Montserrat Medium"/>
                <a:cs typeface="Montserrat Medium"/>
                <a:sym typeface="Montserrat Medium"/>
              </a:rPr>
              <a:t>Embryonic stem cells are found in the blastocyst of a human embryo (4-7 days after fertilization)</a:t>
            </a:r>
            <a:endParaRPr dirty="0">
              <a:solidFill>
                <a:srgbClr val="434343"/>
              </a:solidFill>
              <a:latin typeface="+mj-lt"/>
              <a:ea typeface="Montserrat Medium"/>
              <a:cs typeface="Montserrat Medium"/>
              <a:sym typeface="Montserrat Medium"/>
            </a:endParaRPr>
          </a:p>
        </p:txBody>
      </p:sp>
      <p:sp>
        <p:nvSpPr>
          <p:cNvPr id="284" name="Google Shape;284;g122d981fb93_0_483"/>
          <p:cNvSpPr txBox="1"/>
          <p:nvPr/>
        </p:nvSpPr>
        <p:spPr>
          <a:xfrm>
            <a:off x="951263" y="257128"/>
            <a:ext cx="7241473"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700" b="1" dirty="0">
                <a:solidFill>
                  <a:srgbClr val="434343"/>
                </a:solidFill>
                <a:latin typeface="+mj-lt"/>
                <a:ea typeface="Londrina Solid"/>
                <a:cs typeface="Londrina Solid"/>
                <a:sym typeface="Londrina Solid"/>
              </a:rPr>
              <a:t>Embryonic Stem Cells</a:t>
            </a:r>
            <a:endParaRPr sz="3700" b="1" dirty="0">
              <a:solidFill>
                <a:srgbClr val="434343"/>
              </a:solidFill>
              <a:latin typeface="+mj-lt"/>
              <a:ea typeface="Londrina Solid"/>
              <a:cs typeface="Londrina Solid"/>
              <a:sym typeface="Londrina Solid"/>
            </a:endParaRPr>
          </a:p>
        </p:txBody>
      </p:sp>
      <p:sp>
        <p:nvSpPr>
          <p:cNvPr id="285" name="Google Shape;285;g122d981fb93_0_483"/>
          <p:cNvSpPr txBox="1"/>
          <p:nvPr/>
        </p:nvSpPr>
        <p:spPr>
          <a:xfrm>
            <a:off x="2237191" y="2968075"/>
            <a:ext cx="4504144" cy="5385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300" b="1" dirty="0">
                <a:solidFill>
                  <a:srgbClr val="434343"/>
                </a:solidFill>
                <a:latin typeface="+mj-lt"/>
                <a:ea typeface="Londrina Solid"/>
                <a:cs typeface="Londrina Solid"/>
                <a:sym typeface="Londrina Solid"/>
              </a:rPr>
              <a:t>   Pros           and       Cons</a:t>
            </a:r>
            <a:endParaRPr sz="2300" b="1" dirty="0">
              <a:solidFill>
                <a:srgbClr val="434343"/>
              </a:solidFill>
              <a:latin typeface="+mj-lt"/>
              <a:ea typeface="Londrina Solid"/>
              <a:cs typeface="Londrina Solid"/>
              <a:sym typeface="Londrina Solid"/>
            </a:endParaRPr>
          </a:p>
        </p:txBody>
      </p:sp>
      <p:sp>
        <p:nvSpPr>
          <p:cNvPr id="286" name="Google Shape;286;g122d981fb93_0_483"/>
          <p:cNvSpPr txBox="1"/>
          <p:nvPr/>
        </p:nvSpPr>
        <p:spPr>
          <a:xfrm>
            <a:off x="2237191" y="3405755"/>
            <a:ext cx="2203563" cy="830966"/>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434343"/>
              </a:buClr>
              <a:buSzPts val="1400"/>
              <a:buFont typeface="Montserrat Medium"/>
              <a:buChar char="●"/>
            </a:pPr>
            <a:r>
              <a:rPr lang="en-US" dirty="0">
                <a:solidFill>
                  <a:srgbClr val="434343"/>
                </a:solidFill>
                <a:latin typeface="+mj-lt"/>
                <a:ea typeface="Montserrat Medium"/>
                <a:cs typeface="Montserrat Medium"/>
                <a:sym typeface="Montserrat Medium"/>
              </a:rPr>
              <a:t>Easy to find/isolate</a:t>
            </a:r>
            <a:endParaRPr dirty="0">
              <a:solidFill>
                <a:srgbClr val="434343"/>
              </a:solidFill>
              <a:latin typeface="+mj-lt"/>
              <a:ea typeface="Montserrat Medium"/>
              <a:cs typeface="Montserrat Medium"/>
              <a:sym typeface="Montserrat Medium"/>
            </a:endParaRPr>
          </a:p>
          <a:p>
            <a:pPr marL="457200" lvl="0" indent="-317500" algn="l" rtl="0">
              <a:spcBef>
                <a:spcPts val="0"/>
              </a:spcBef>
              <a:spcAft>
                <a:spcPts val="0"/>
              </a:spcAft>
              <a:buClr>
                <a:srgbClr val="434343"/>
              </a:buClr>
              <a:buSzPts val="1400"/>
              <a:buFont typeface="Montserrat Medium"/>
              <a:buChar char="●"/>
            </a:pPr>
            <a:r>
              <a:rPr lang="en-US" dirty="0">
                <a:solidFill>
                  <a:srgbClr val="434343"/>
                </a:solidFill>
                <a:latin typeface="+mj-lt"/>
                <a:ea typeface="Montserrat Medium"/>
                <a:cs typeface="Montserrat Medium"/>
                <a:sym typeface="Montserrat Medium"/>
              </a:rPr>
              <a:t>Pluripotent</a:t>
            </a:r>
            <a:endParaRPr dirty="0">
              <a:solidFill>
                <a:srgbClr val="434343"/>
              </a:solidFill>
              <a:latin typeface="+mj-lt"/>
              <a:ea typeface="Montserrat Medium"/>
              <a:cs typeface="Montserrat Medium"/>
              <a:sym typeface="Montserrat Medium"/>
            </a:endParaRPr>
          </a:p>
          <a:p>
            <a:pPr marL="457200" lvl="0" indent="-317500" algn="l" rtl="0">
              <a:spcBef>
                <a:spcPts val="0"/>
              </a:spcBef>
              <a:spcAft>
                <a:spcPts val="0"/>
              </a:spcAft>
              <a:buClr>
                <a:srgbClr val="434343"/>
              </a:buClr>
              <a:buSzPts val="1400"/>
              <a:buFont typeface="Montserrat Medium"/>
              <a:buChar char="●"/>
            </a:pPr>
            <a:r>
              <a:rPr lang="en-US" dirty="0">
                <a:solidFill>
                  <a:srgbClr val="434343"/>
                </a:solidFill>
                <a:latin typeface="+mj-lt"/>
                <a:ea typeface="Montserrat Medium"/>
                <a:cs typeface="Montserrat Medium"/>
                <a:sym typeface="Montserrat Medium"/>
              </a:rPr>
              <a:t>Immortal</a:t>
            </a:r>
            <a:endParaRPr dirty="0">
              <a:solidFill>
                <a:srgbClr val="434343"/>
              </a:solidFill>
              <a:latin typeface="+mj-lt"/>
              <a:ea typeface="Montserrat Medium"/>
              <a:cs typeface="Montserrat Medium"/>
              <a:sym typeface="Montserrat Medium"/>
            </a:endParaRPr>
          </a:p>
        </p:txBody>
      </p:sp>
      <p:sp>
        <p:nvSpPr>
          <p:cNvPr id="287" name="Google Shape;287;g122d981fb93_0_483"/>
          <p:cNvSpPr txBox="1"/>
          <p:nvPr/>
        </p:nvSpPr>
        <p:spPr>
          <a:xfrm>
            <a:off x="4936918" y="3420513"/>
            <a:ext cx="2305550" cy="830966"/>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434343"/>
              </a:buClr>
              <a:buSzPts val="1400"/>
              <a:buFont typeface="Montserrat Medium"/>
              <a:buChar char="●"/>
            </a:pPr>
            <a:r>
              <a:rPr lang="en-US" dirty="0">
                <a:solidFill>
                  <a:srgbClr val="434343"/>
                </a:solidFill>
                <a:latin typeface="+mj-lt"/>
                <a:ea typeface="Montserrat Medium"/>
                <a:cs typeface="Montserrat Medium"/>
                <a:sym typeface="Montserrat Medium"/>
              </a:rPr>
              <a:t>Ethical concerns</a:t>
            </a:r>
            <a:endParaRPr dirty="0">
              <a:solidFill>
                <a:srgbClr val="434343"/>
              </a:solidFill>
              <a:latin typeface="+mj-lt"/>
              <a:ea typeface="Montserrat Medium"/>
              <a:cs typeface="Montserrat Medium"/>
              <a:sym typeface="Montserrat Medium"/>
            </a:endParaRPr>
          </a:p>
          <a:p>
            <a:pPr marL="457200" lvl="0" indent="-317500" algn="l" rtl="0">
              <a:spcBef>
                <a:spcPts val="0"/>
              </a:spcBef>
              <a:spcAft>
                <a:spcPts val="0"/>
              </a:spcAft>
              <a:buClr>
                <a:srgbClr val="434343"/>
              </a:buClr>
              <a:buSzPts val="1400"/>
              <a:buFont typeface="Montserrat Medium"/>
              <a:buChar char="●"/>
            </a:pPr>
            <a:r>
              <a:rPr lang="en-US" dirty="0">
                <a:solidFill>
                  <a:srgbClr val="434343"/>
                </a:solidFill>
                <a:latin typeface="+mj-lt"/>
                <a:ea typeface="Montserrat Medium"/>
                <a:cs typeface="Montserrat Medium"/>
                <a:sym typeface="Montserrat Medium"/>
              </a:rPr>
              <a:t>Potential of tumor formation</a:t>
            </a:r>
            <a:endParaRPr dirty="0">
              <a:solidFill>
                <a:srgbClr val="434343"/>
              </a:solidFill>
              <a:latin typeface="+mj-lt"/>
              <a:ea typeface="Montserrat Medium"/>
              <a:cs typeface="Montserrat Medium"/>
              <a:sym typeface="Montserrat Medium"/>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g122d981fb93_0_489"/>
          <p:cNvSpPr txBox="1"/>
          <p:nvPr/>
        </p:nvSpPr>
        <p:spPr>
          <a:xfrm>
            <a:off x="665874" y="2478250"/>
            <a:ext cx="2884519" cy="441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b="1">
                <a:solidFill>
                  <a:srgbClr val="434343"/>
                </a:solidFill>
                <a:latin typeface="+mj-lt"/>
                <a:ea typeface="Londrina Solid"/>
                <a:cs typeface="Londrina Solid"/>
                <a:sym typeface="Londrina Solid"/>
              </a:rPr>
              <a:t>Stem Cell Niche</a:t>
            </a:r>
            <a:endParaRPr sz="2500" b="1">
              <a:solidFill>
                <a:srgbClr val="434343"/>
              </a:solidFill>
              <a:latin typeface="+mj-lt"/>
              <a:ea typeface="Londrina Solid"/>
              <a:cs typeface="Londrina Solid"/>
              <a:sym typeface="Londrina Solid"/>
            </a:endParaRPr>
          </a:p>
        </p:txBody>
      </p:sp>
      <p:sp>
        <p:nvSpPr>
          <p:cNvPr id="293" name="Google Shape;293;g122d981fb93_0_489"/>
          <p:cNvSpPr txBox="1"/>
          <p:nvPr/>
        </p:nvSpPr>
        <p:spPr>
          <a:xfrm>
            <a:off x="157775" y="2984375"/>
            <a:ext cx="4227900" cy="1239000"/>
          </a:xfrm>
          <a:prstGeom prst="rect">
            <a:avLst/>
          </a:prstGeom>
          <a:noFill/>
          <a:ln>
            <a:noFill/>
          </a:ln>
        </p:spPr>
        <p:txBody>
          <a:bodyPr spcFirstLastPara="1" wrap="square" lIns="0" tIns="0" rIns="0" bIns="0" anchor="ctr" anchorCtr="0">
            <a:noAutofit/>
          </a:bodyPr>
          <a:lstStyle/>
          <a:p>
            <a:pPr marL="457200" lvl="0" indent="-317500" algn="l" rtl="0">
              <a:spcBef>
                <a:spcPts val="0"/>
              </a:spcBef>
              <a:spcAft>
                <a:spcPts val="0"/>
              </a:spcAft>
              <a:buClr>
                <a:srgbClr val="434343"/>
              </a:buClr>
              <a:buSzPts val="1400"/>
              <a:buFont typeface="Montserrat Medium"/>
              <a:buChar char="●"/>
            </a:pPr>
            <a:r>
              <a:rPr lang="en-US">
                <a:solidFill>
                  <a:srgbClr val="434343"/>
                </a:solidFill>
                <a:latin typeface="+mj-lt"/>
                <a:ea typeface="Montserrat Medium"/>
                <a:cs typeface="Montserrat Medium"/>
                <a:sym typeface="Montserrat Medium"/>
              </a:rPr>
              <a:t>This is a specific region in the body where adult stem cells live and grow</a:t>
            </a:r>
            <a:endParaRPr>
              <a:solidFill>
                <a:srgbClr val="434343"/>
              </a:solidFill>
              <a:latin typeface="+mj-lt"/>
              <a:ea typeface="Montserrat Medium"/>
              <a:cs typeface="Montserrat Medium"/>
              <a:sym typeface="Montserrat Medium"/>
            </a:endParaRPr>
          </a:p>
          <a:p>
            <a:pPr marL="457200" lvl="0" indent="-317500" algn="l" rtl="0">
              <a:spcBef>
                <a:spcPts val="0"/>
              </a:spcBef>
              <a:spcAft>
                <a:spcPts val="0"/>
              </a:spcAft>
              <a:buClr>
                <a:srgbClr val="434343"/>
              </a:buClr>
              <a:buSzPts val="1400"/>
              <a:buFont typeface="Montserrat Medium"/>
              <a:buChar char="●"/>
            </a:pPr>
            <a:r>
              <a:rPr lang="en-US">
                <a:solidFill>
                  <a:srgbClr val="434343"/>
                </a:solidFill>
                <a:latin typeface="+mj-lt"/>
                <a:ea typeface="Montserrat Medium"/>
                <a:cs typeface="Montserrat Medium"/>
                <a:sym typeface="Montserrat Medium"/>
              </a:rPr>
              <a:t>Adult stem cells are isolated from these regions for research, treatment, etc.</a:t>
            </a:r>
            <a:endParaRPr>
              <a:solidFill>
                <a:srgbClr val="434343"/>
              </a:solidFill>
              <a:latin typeface="+mj-lt"/>
              <a:ea typeface="Montserrat Medium"/>
              <a:cs typeface="Montserrat Medium"/>
              <a:sym typeface="Montserrat Medium"/>
            </a:endParaRPr>
          </a:p>
        </p:txBody>
      </p:sp>
      <p:sp>
        <p:nvSpPr>
          <p:cNvPr id="294" name="Google Shape;294;g122d981fb93_0_489"/>
          <p:cNvSpPr txBox="1"/>
          <p:nvPr/>
        </p:nvSpPr>
        <p:spPr>
          <a:xfrm>
            <a:off x="4680864" y="2602929"/>
            <a:ext cx="4053233" cy="4410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sz="2500" b="1" dirty="0">
                <a:solidFill>
                  <a:srgbClr val="434343"/>
                </a:solidFill>
                <a:latin typeface="+mj-lt"/>
                <a:ea typeface="Londrina Solid"/>
                <a:cs typeface="Londrina Solid"/>
                <a:sym typeface="Londrina Solid"/>
              </a:rPr>
              <a:t>Pros        </a:t>
            </a:r>
            <a:r>
              <a:rPr lang="en-US" sz="2500" dirty="0">
                <a:solidFill>
                  <a:srgbClr val="434343"/>
                </a:solidFill>
                <a:latin typeface="+mj-lt"/>
                <a:ea typeface="Londrina Solid"/>
                <a:cs typeface="Londrina Solid"/>
                <a:sym typeface="Londrina Solid"/>
              </a:rPr>
              <a:t>and</a:t>
            </a:r>
            <a:r>
              <a:rPr lang="en-US" sz="2500" b="1" dirty="0">
                <a:solidFill>
                  <a:srgbClr val="434343"/>
                </a:solidFill>
                <a:latin typeface="+mj-lt"/>
                <a:ea typeface="Londrina Solid"/>
                <a:cs typeface="Londrina Solid"/>
                <a:sym typeface="Londrina Solid"/>
              </a:rPr>
              <a:t>       Cons</a:t>
            </a:r>
            <a:endParaRPr sz="2500" b="1" dirty="0">
              <a:solidFill>
                <a:srgbClr val="434343"/>
              </a:solidFill>
              <a:latin typeface="+mj-lt"/>
              <a:ea typeface="Londrina Solid"/>
              <a:cs typeface="Londrina Solid"/>
              <a:sym typeface="Londrina Solid"/>
            </a:endParaRPr>
          </a:p>
        </p:txBody>
      </p:sp>
      <p:sp>
        <p:nvSpPr>
          <p:cNvPr id="295" name="Google Shape;295;g122d981fb93_0_489"/>
          <p:cNvSpPr txBox="1"/>
          <p:nvPr/>
        </p:nvSpPr>
        <p:spPr>
          <a:xfrm>
            <a:off x="1628482" y="344400"/>
            <a:ext cx="5514385"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700" b="1">
                <a:solidFill>
                  <a:srgbClr val="434343"/>
                </a:solidFill>
                <a:latin typeface="+mj-lt"/>
                <a:ea typeface="Londrina Solid"/>
                <a:cs typeface="Londrina Solid"/>
                <a:sym typeface="Londrina Solid"/>
              </a:rPr>
              <a:t>Adult Stem Cells</a:t>
            </a:r>
            <a:endParaRPr sz="3700" b="1">
              <a:solidFill>
                <a:srgbClr val="434343"/>
              </a:solidFill>
              <a:latin typeface="+mj-lt"/>
              <a:ea typeface="Londrina Solid"/>
              <a:cs typeface="Londrina Solid"/>
              <a:sym typeface="Londrina Solid"/>
            </a:endParaRPr>
          </a:p>
        </p:txBody>
      </p:sp>
      <p:sp>
        <p:nvSpPr>
          <p:cNvPr id="296" name="Google Shape;296;g122d981fb93_0_489"/>
          <p:cNvSpPr txBox="1"/>
          <p:nvPr/>
        </p:nvSpPr>
        <p:spPr>
          <a:xfrm>
            <a:off x="1763550" y="1109775"/>
            <a:ext cx="5616900" cy="11082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Clr>
                <a:srgbClr val="434343"/>
              </a:buClr>
              <a:buSzPts val="1500"/>
              <a:buFont typeface="Montserrat Medium"/>
              <a:buChar char="●"/>
            </a:pPr>
            <a:r>
              <a:rPr lang="en-US" sz="1500">
                <a:solidFill>
                  <a:srgbClr val="434343"/>
                </a:solidFill>
                <a:latin typeface="+mj-lt"/>
                <a:ea typeface="Montserrat Medium"/>
                <a:cs typeface="Montserrat Medium"/>
                <a:sym typeface="Montserrat Medium"/>
              </a:rPr>
              <a:t>These cells are multipotent and can be partially or fully differentiated</a:t>
            </a:r>
            <a:endParaRPr sz="1500">
              <a:solidFill>
                <a:srgbClr val="434343"/>
              </a:solidFill>
              <a:latin typeface="+mj-lt"/>
              <a:ea typeface="Montserrat Medium"/>
              <a:cs typeface="Montserrat Medium"/>
              <a:sym typeface="Montserrat Medium"/>
            </a:endParaRPr>
          </a:p>
          <a:p>
            <a:pPr marL="457200" lvl="0" indent="-323850" algn="l" rtl="0">
              <a:spcBef>
                <a:spcPts val="0"/>
              </a:spcBef>
              <a:spcAft>
                <a:spcPts val="0"/>
              </a:spcAft>
              <a:buClr>
                <a:srgbClr val="434343"/>
              </a:buClr>
              <a:buSzPts val="1500"/>
              <a:buFont typeface="Montserrat Medium"/>
              <a:buChar char="●"/>
            </a:pPr>
            <a:r>
              <a:rPr lang="en-US" sz="1500">
                <a:solidFill>
                  <a:srgbClr val="434343"/>
                </a:solidFill>
                <a:latin typeface="+mj-lt"/>
                <a:ea typeface="Montserrat Medium"/>
                <a:cs typeface="Montserrat Medium"/>
                <a:sym typeface="Montserrat Medium"/>
              </a:rPr>
              <a:t>Important in wound healing, maintaining cell populations, and renewing cells </a:t>
            </a:r>
            <a:endParaRPr sz="1500">
              <a:solidFill>
                <a:srgbClr val="434343"/>
              </a:solidFill>
              <a:latin typeface="+mj-lt"/>
              <a:ea typeface="Montserrat Medium"/>
              <a:cs typeface="Montserrat Medium"/>
              <a:sym typeface="Montserrat Medium"/>
            </a:endParaRPr>
          </a:p>
        </p:txBody>
      </p:sp>
      <p:sp>
        <p:nvSpPr>
          <p:cNvPr id="297" name="Google Shape;297;g122d981fb93_0_489"/>
          <p:cNvSpPr txBox="1"/>
          <p:nvPr/>
        </p:nvSpPr>
        <p:spPr>
          <a:xfrm>
            <a:off x="4465215" y="3080525"/>
            <a:ext cx="3316500" cy="830966"/>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434343"/>
              </a:buClr>
              <a:buSzPts val="1400"/>
              <a:buFont typeface="Montserrat Medium"/>
              <a:buChar char="●"/>
            </a:pPr>
            <a:r>
              <a:rPr lang="en-US" dirty="0">
                <a:solidFill>
                  <a:srgbClr val="434343"/>
                </a:solidFill>
                <a:latin typeface="+mj-lt"/>
                <a:ea typeface="Montserrat Medium"/>
                <a:cs typeface="Montserrat Medium"/>
                <a:sym typeface="Montserrat Medium"/>
              </a:rPr>
              <a:t>Ethically sound method </a:t>
            </a:r>
            <a:br>
              <a:rPr lang="en-US" dirty="0">
                <a:solidFill>
                  <a:srgbClr val="434343"/>
                </a:solidFill>
                <a:latin typeface="+mj-lt"/>
                <a:ea typeface="Montserrat Medium"/>
                <a:cs typeface="Montserrat Medium"/>
                <a:sym typeface="Montserrat Medium"/>
              </a:rPr>
            </a:br>
            <a:r>
              <a:rPr lang="en-US" dirty="0">
                <a:solidFill>
                  <a:srgbClr val="434343"/>
                </a:solidFill>
                <a:latin typeface="+mj-lt"/>
                <a:ea typeface="Montserrat Medium"/>
                <a:cs typeface="Montserrat Medium"/>
                <a:sym typeface="Montserrat Medium"/>
              </a:rPr>
              <a:t>of stem cell use</a:t>
            </a:r>
            <a:endParaRPr dirty="0">
              <a:solidFill>
                <a:srgbClr val="434343"/>
              </a:solidFill>
              <a:latin typeface="+mj-lt"/>
              <a:ea typeface="Montserrat Medium"/>
              <a:cs typeface="Montserrat Medium"/>
              <a:sym typeface="Montserrat Medium"/>
            </a:endParaRPr>
          </a:p>
          <a:p>
            <a:pPr marL="457200" lvl="0" indent="-317500" algn="l" rtl="0">
              <a:spcBef>
                <a:spcPts val="0"/>
              </a:spcBef>
              <a:spcAft>
                <a:spcPts val="0"/>
              </a:spcAft>
              <a:buClr>
                <a:srgbClr val="434343"/>
              </a:buClr>
              <a:buSzPts val="1400"/>
              <a:buFont typeface="Montserrat Medium"/>
              <a:buChar char="●"/>
            </a:pPr>
            <a:r>
              <a:rPr lang="en-US" dirty="0">
                <a:solidFill>
                  <a:srgbClr val="434343"/>
                </a:solidFill>
                <a:latin typeface="+mj-lt"/>
                <a:ea typeface="Montserrat Medium"/>
                <a:cs typeface="Montserrat Medium"/>
                <a:sym typeface="Montserrat Medium"/>
              </a:rPr>
              <a:t>Multipotent</a:t>
            </a:r>
            <a:endParaRPr dirty="0">
              <a:solidFill>
                <a:srgbClr val="434343"/>
              </a:solidFill>
              <a:latin typeface="+mj-lt"/>
              <a:ea typeface="Montserrat Medium"/>
              <a:cs typeface="Montserrat Medium"/>
              <a:sym typeface="Montserrat Medium"/>
            </a:endParaRPr>
          </a:p>
        </p:txBody>
      </p:sp>
      <p:sp>
        <p:nvSpPr>
          <p:cNvPr id="9" name="TextBox 8">
            <a:extLst>
              <a:ext uri="{FF2B5EF4-FFF2-40B4-BE49-F238E27FC236}">
                <a16:creationId xmlns:a16="http://schemas.microsoft.com/office/drawing/2014/main" id="{A86FFBC6-C08D-BFAC-48E2-AB09107AEF8C}"/>
              </a:ext>
            </a:extLst>
          </p:cNvPr>
          <p:cNvSpPr txBox="1"/>
          <p:nvPr/>
        </p:nvSpPr>
        <p:spPr>
          <a:xfrm>
            <a:off x="6924215" y="3153717"/>
            <a:ext cx="2219785" cy="523220"/>
          </a:xfrm>
          <a:prstGeom prst="rect">
            <a:avLst/>
          </a:prstGeom>
          <a:noFill/>
        </p:spPr>
        <p:txBody>
          <a:bodyPr wrap="square">
            <a:spAutoFit/>
          </a:bodyPr>
          <a:lstStyle/>
          <a:p>
            <a:pPr marL="457200" lvl="0" indent="-317500" algn="l" rtl="0">
              <a:spcBef>
                <a:spcPts val="0"/>
              </a:spcBef>
              <a:spcAft>
                <a:spcPts val="0"/>
              </a:spcAft>
              <a:buClr>
                <a:srgbClr val="434343"/>
              </a:buClr>
              <a:buSzPts val="1400"/>
              <a:buFont typeface="Montserrat Medium"/>
              <a:buChar char="●"/>
            </a:pPr>
            <a:r>
              <a:rPr lang="en-US" dirty="0">
                <a:solidFill>
                  <a:srgbClr val="434343"/>
                </a:solidFill>
                <a:latin typeface="+mj-lt"/>
                <a:ea typeface="Montserrat Medium"/>
                <a:cs typeface="Montserrat Medium"/>
                <a:sym typeface="Montserrat Medium"/>
              </a:rPr>
              <a:t>Difficult to locate/isolate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22d981fb93_0_492"/>
          <p:cNvSpPr txBox="1"/>
          <p:nvPr/>
        </p:nvSpPr>
        <p:spPr>
          <a:xfrm>
            <a:off x="623425" y="259200"/>
            <a:ext cx="77175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700" b="1">
                <a:solidFill>
                  <a:srgbClr val="434343"/>
                </a:solidFill>
                <a:latin typeface="+mj-lt"/>
                <a:ea typeface="Londrina Solid"/>
                <a:cs typeface="Londrina Solid"/>
                <a:sym typeface="Londrina Solid"/>
              </a:rPr>
              <a:t>Adult Stem Cell Types  </a:t>
            </a:r>
            <a:endParaRPr sz="3700" b="1">
              <a:solidFill>
                <a:srgbClr val="434343"/>
              </a:solidFill>
              <a:latin typeface="+mj-lt"/>
              <a:ea typeface="Londrina Solid"/>
              <a:cs typeface="Londrina Solid"/>
              <a:sym typeface="Londrina Solid"/>
            </a:endParaRPr>
          </a:p>
        </p:txBody>
      </p:sp>
      <p:sp>
        <p:nvSpPr>
          <p:cNvPr id="303" name="Google Shape;303;g122d981fb93_0_492"/>
          <p:cNvSpPr txBox="1"/>
          <p:nvPr/>
        </p:nvSpPr>
        <p:spPr>
          <a:xfrm>
            <a:off x="1195308" y="1160568"/>
            <a:ext cx="1230376" cy="478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2500" b="1" dirty="0">
                <a:solidFill>
                  <a:srgbClr val="434343"/>
                </a:solidFill>
                <a:latin typeface="+mj-lt"/>
                <a:ea typeface="Londrina Solid"/>
                <a:cs typeface="Londrina Solid"/>
                <a:sym typeface="Londrina Solid"/>
              </a:rPr>
              <a:t>Neural</a:t>
            </a:r>
            <a:endParaRPr sz="2500" b="1" dirty="0">
              <a:solidFill>
                <a:srgbClr val="434343"/>
              </a:solidFill>
              <a:latin typeface="+mj-lt"/>
              <a:ea typeface="Londrina Solid"/>
              <a:cs typeface="Londrina Solid"/>
              <a:sym typeface="Londrina Solid"/>
            </a:endParaRPr>
          </a:p>
        </p:txBody>
      </p:sp>
      <p:sp>
        <p:nvSpPr>
          <p:cNvPr id="304" name="Google Shape;304;g122d981fb93_0_492"/>
          <p:cNvSpPr txBox="1"/>
          <p:nvPr/>
        </p:nvSpPr>
        <p:spPr>
          <a:xfrm>
            <a:off x="162650" y="1811350"/>
            <a:ext cx="2448600" cy="994800"/>
          </a:xfrm>
          <a:prstGeom prst="rect">
            <a:avLst/>
          </a:prstGeom>
          <a:noFill/>
          <a:ln>
            <a:noFill/>
          </a:ln>
        </p:spPr>
        <p:txBody>
          <a:bodyPr spcFirstLastPara="1" wrap="square" lIns="0" tIns="0" rIns="0" bIns="0" anchor="ctr" anchorCtr="0">
            <a:noAutofit/>
          </a:bodyPr>
          <a:lstStyle/>
          <a:p>
            <a:pPr marL="457200" lvl="0" indent="-304800" algn="r" rtl="0">
              <a:spcBef>
                <a:spcPts val="0"/>
              </a:spcBef>
              <a:spcAft>
                <a:spcPts val="0"/>
              </a:spcAft>
              <a:buClr>
                <a:srgbClr val="434343"/>
              </a:buClr>
              <a:buSzPts val="1200"/>
              <a:buFont typeface="Montserrat Medium"/>
              <a:buChar char="●"/>
            </a:pPr>
            <a:r>
              <a:rPr lang="en-US" dirty="0">
                <a:solidFill>
                  <a:srgbClr val="434343"/>
                </a:solidFill>
                <a:latin typeface="+mj-lt"/>
                <a:ea typeface="Montserrat Medium"/>
                <a:cs typeface="Montserrat Medium"/>
                <a:sym typeface="Montserrat Medium"/>
              </a:rPr>
              <a:t>Become neurons &amp; neural support cells</a:t>
            </a:r>
            <a:endParaRPr dirty="0">
              <a:solidFill>
                <a:srgbClr val="434343"/>
              </a:solidFill>
              <a:latin typeface="+mj-lt"/>
              <a:ea typeface="Montserrat Medium"/>
              <a:cs typeface="Montserrat Medium"/>
              <a:sym typeface="Montserrat Medium"/>
            </a:endParaRPr>
          </a:p>
          <a:p>
            <a:pPr marL="457200" lvl="0" indent="-304800" algn="r" rtl="0">
              <a:spcBef>
                <a:spcPts val="0"/>
              </a:spcBef>
              <a:spcAft>
                <a:spcPts val="0"/>
              </a:spcAft>
              <a:buClr>
                <a:srgbClr val="434343"/>
              </a:buClr>
              <a:buSzPts val="1200"/>
              <a:buFont typeface="Montserrat Medium"/>
              <a:buChar char="●"/>
            </a:pPr>
            <a:r>
              <a:rPr lang="en-US" dirty="0">
                <a:solidFill>
                  <a:srgbClr val="434343"/>
                </a:solidFill>
                <a:latin typeface="+mj-lt"/>
                <a:ea typeface="Montserrat Medium"/>
                <a:cs typeface="Montserrat Medium"/>
                <a:sym typeface="Montserrat Medium"/>
              </a:rPr>
              <a:t>Found in subventricular and </a:t>
            </a:r>
            <a:r>
              <a:rPr lang="en-US" dirty="0" err="1">
                <a:solidFill>
                  <a:srgbClr val="434343"/>
                </a:solidFill>
                <a:latin typeface="+mj-lt"/>
                <a:ea typeface="Montserrat Medium"/>
                <a:cs typeface="Montserrat Medium"/>
                <a:sym typeface="Montserrat Medium"/>
              </a:rPr>
              <a:t>subgranular</a:t>
            </a:r>
            <a:r>
              <a:rPr lang="en-US" dirty="0">
                <a:solidFill>
                  <a:srgbClr val="434343"/>
                </a:solidFill>
                <a:latin typeface="+mj-lt"/>
                <a:ea typeface="Montserrat Medium"/>
                <a:cs typeface="Montserrat Medium"/>
                <a:sym typeface="Montserrat Medium"/>
              </a:rPr>
              <a:t> zones</a:t>
            </a:r>
            <a:endParaRPr dirty="0">
              <a:solidFill>
                <a:srgbClr val="434343"/>
              </a:solidFill>
              <a:latin typeface="+mj-lt"/>
              <a:ea typeface="Montserrat Medium"/>
              <a:cs typeface="Montserrat Medium"/>
              <a:sym typeface="Montserrat Medium"/>
            </a:endParaRPr>
          </a:p>
          <a:p>
            <a:pPr marL="0" lvl="0" indent="0" algn="l" rtl="0">
              <a:spcBef>
                <a:spcPts val="0"/>
              </a:spcBef>
              <a:spcAft>
                <a:spcPts val="0"/>
              </a:spcAft>
              <a:buNone/>
            </a:pPr>
            <a:endParaRPr dirty="0">
              <a:solidFill>
                <a:srgbClr val="434343"/>
              </a:solidFill>
              <a:latin typeface="+mj-lt"/>
              <a:ea typeface="Montserrat Medium"/>
              <a:cs typeface="Montserrat Medium"/>
              <a:sym typeface="Montserrat Medium"/>
            </a:endParaRPr>
          </a:p>
        </p:txBody>
      </p:sp>
      <p:sp>
        <p:nvSpPr>
          <p:cNvPr id="305" name="Google Shape;305;g122d981fb93_0_492"/>
          <p:cNvSpPr/>
          <p:nvPr/>
        </p:nvSpPr>
        <p:spPr>
          <a:xfrm>
            <a:off x="5465427" y="1985447"/>
            <a:ext cx="35236" cy="34919"/>
          </a:xfrm>
          <a:custGeom>
            <a:avLst/>
            <a:gdLst/>
            <a:ahLst/>
            <a:cxnLst/>
            <a:rect l="l" t="t" r="r" b="b"/>
            <a:pathLst>
              <a:path w="2109" h="2090" extrusionOk="0">
                <a:moveTo>
                  <a:pt x="1514" y="1"/>
                </a:moveTo>
                <a:cubicBezTo>
                  <a:pt x="1329" y="1"/>
                  <a:pt x="1109" y="76"/>
                  <a:pt x="884" y="227"/>
                </a:cubicBezTo>
                <a:cubicBezTo>
                  <a:pt x="357" y="584"/>
                  <a:pt x="0" y="1235"/>
                  <a:pt x="98" y="1723"/>
                </a:cubicBezTo>
                <a:cubicBezTo>
                  <a:pt x="150" y="1975"/>
                  <a:pt x="324" y="2089"/>
                  <a:pt x="555" y="2089"/>
                </a:cubicBezTo>
                <a:cubicBezTo>
                  <a:pt x="766" y="2089"/>
                  <a:pt x="1025" y="1993"/>
                  <a:pt x="1277" y="1821"/>
                </a:cubicBezTo>
                <a:cubicBezTo>
                  <a:pt x="1807" y="1461"/>
                  <a:pt x="2108" y="911"/>
                  <a:pt x="2010" y="420"/>
                </a:cubicBezTo>
                <a:cubicBezTo>
                  <a:pt x="1954" y="139"/>
                  <a:pt x="1765" y="1"/>
                  <a:pt x="15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06" name="Google Shape;306;g122d981fb93_0_492"/>
          <p:cNvSpPr txBox="1"/>
          <p:nvPr/>
        </p:nvSpPr>
        <p:spPr>
          <a:xfrm>
            <a:off x="348216" y="2830317"/>
            <a:ext cx="2263034" cy="47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500" b="1" dirty="0">
                <a:solidFill>
                  <a:srgbClr val="434343"/>
                </a:solidFill>
                <a:latin typeface="+mj-lt"/>
                <a:ea typeface="Londrina Solid"/>
                <a:cs typeface="Londrina Solid"/>
                <a:sym typeface="Londrina Solid"/>
              </a:rPr>
              <a:t>Hematopoietic</a:t>
            </a:r>
            <a:endParaRPr sz="2500" b="1" dirty="0">
              <a:solidFill>
                <a:srgbClr val="434343"/>
              </a:solidFill>
              <a:latin typeface="+mj-lt"/>
              <a:ea typeface="Londrina Solid"/>
              <a:cs typeface="Londrina Solid"/>
              <a:sym typeface="Londrina Solid"/>
            </a:endParaRPr>
          </a:p>
        </p:txBody>
      </p:sp>
      <p:sp>
        <p:nvSpPr>
          <p:cNvPr id="307" name="Google Shape;307;g122d981fb93_0_492"/>
          <p:cNvSpPr txBox="1"/>
          <p:nvPr/>
        </p:nvSpPr>
        <p:spPr>
          <a:xfrm>
            <a:off x="82570" y="3204474"/>
            <a:ext cx="2535344" cy="1181853"/>
          </a:xfrm>
          <a:prstGeom prst="rect">
            <a:avLst/>
          </a:prstGeom>
          <a:noFill/>
          <a:ln>
            <a:noFill/>
          </a:ln>
        </p:spPr>
        <p:txBody>
          <a:bodyPr spcFirstLastPara="1" wrap="square" lIns="0" tIns="0" rIns="0" bIns="0" anchor="ctr" anchorCtr="0">
            <a:noAutofit/>
          </a:bodyPr>
          <a:lstStyle/>
          <a:p>
            <a:pPr marL="457200" lvl="0" indent="-304800" algn="r" rtl="0">
              <a:spcBef>
                <a:spcPts val="0"/>
              </a:spcBef>
              <a:spcAft>
                <a:spcPts val="0"/>
              </a:spcAft>
              <a:buClr>
                <a:srgbClr val="434343"/>
              </a:buClr>
              <a:buSzPts val="1200"/>
              <a:buFont typeface="Montserrat Medium"/>
              <a:buChar char="●"/>
            </a:pPr>
            <a:r>
              <a:rPr lang="en-US" dirty="0">
                <a:solidFill>
                  <a:srgbClr val="434343"/>
                </a:solidFill>
                <a:latin typeface="+mj-lt"/>
                <a:ea typeface="Montserrat Medium"/>
                <a:cs typeface="Montserrat Medium"/>
                <a:sym typeface="Montserrat Medium"/>
              </a:rPr>
              <a:t>Various cells of the blood.</a:t>
            </a:r>
            <a:endParaRPr dirty="0">
              <a:solidFill>
                <a:srgbClr val="434343"/>
              </a:solidFill>
              <a:latin typeface="+mj-lt"/>
              <a:ea typeface="Montserrat Medium"/>
              <a:cs typeface="Montserrat Medium"/>
              <a:sym typeface="Montserrat Medium"/>
            </a:endParaRPr>
          </a:p>
          <a:p>
            <a:pPr marL="457200" lvl="0" indent="-304800" algn="r" rtl="0">
              <a:spcBef>
                <a:spcPts val="0"/>
              </a:spcBef>
              <a:spcAft>
                <a:spcPts val="0"/>
              </a:spcAft>
              <a:buClr>
                <a:srgbClr val="434343"/>
              </a:buClr>
              <a:buSzPts val="1200"/>
              <a:buFont typeface="Montserrat Medium"/>
              <a:buChar char="●"/>
            </a:pPr>
            <a:r>
              <a:rPr lang="en-US" dirty="0">
                <a:solidFill>
                  <a:srgbClr val="434343"/>
                </a:solidFill>
                <a:latin typeface="+mj-lt"/>
                <a:ea typeface="Montserrat Medium"/>
                <a:cs typeface="Montserrat Medium"/>
                <a:sym typeface="Montserrat Medium"/>
              </a:rPr>
              <a:t>Found in the bone marrow and umbilical cord blood</a:t>
            </a:r>
            <a:endParaRPr dirty="0">
              <a:solidFill>
                <a:srgbClr val="434343"/>
              </a:solidFill>
              <a:latin typeface="+mj-lt"/>
              <a:ea typeface="Montserrat Medium"/>
              <a:cs typeface="Montserrat Medium"/>
              <a:sym typeface="Montserrat Medium"/>
            </a:endParaRPr>
          </a:p>
        </p:txBody>
      </p:sp>
      <p:sp>
        <p:nvSpPr>
          <p:cNvPr id="308" name="Google Shape;308;g122d981fb93_0_492"/>
          <p:cNvSpPr txBox="1"/>
          <p:nvPr/>
        </p:nvSpPr>
        <p:spPr>
          <a:xfrm>
            <a:off x="6147993" y="1582963"/>
            <a:ext cx="2642400" cy="957867"/>
          </a:xfrm>
          <a:prstGeom prst="rect">
            <a:avLst/>
          </a:prstGeom>
          <a:noFill/>
          <a:ln>
            <a:noFill/>
          </a:ln>
        </p:spPr>
        <p:txBody>
          <a:bodyPr spcFirstLastPara="1" wrap="square" lIns="0" tIns="0" rIns="0" bIns="0" anchor="ctr" anchorCtr="0">
            <a:noAutofit/>
          </a:bodyPr>
          <a:lstStyle/>
          <a:p>
            <a:pPr marL="457200" lvl="0" indent="-304800" algn="l" rtl="0">
              <a:spcBef>
                <a:spcPts val="0"/>
              </a:spcBef>
              <a:spcAft>
                <a:spcPts val="0"/>
              </a:spcAft>
              <a:buClr>
                <a:srgbClr val="434343"/>
              </a:buClr>
              <a:buSzPts val="1200"/>
              <a:buFont typeface="Montserrat Medium"/>
              <a:buChar char="●"/>
            </a:pPr>
            <a:r>
              <a:rPr lang="en-US" dirty="0">
                <a:solidFill>
                  <a:srgbClr val="434343"/>
                </a:solidFill>
                <a:latin typeface="+mj-lt"/>
                <a:ea typeface="Montserrat Medium"/>
                <a:cs typeface="Montserrat Medium"/>
                <a:sym typeface="Montserrat Medium"/>
              </a:rPr>
              <a:t>Become skin, intestinal gland and vessel lining,</a:t>
            </a:r>
            <a:endParaRPr dirty="0">
              <a:solidFill>
                <a:srgbClr val="434343"/>
              </a:solidFill>
              <a:latin typeface="+mj-lt"/>
              <a:ea typeface="Montserrat Medium"/>
              <a:cs typeface="Montserrat Medium"/>
              <a:sym typeface="Montserrat Medium"/>
            </a:endParaRPr>
          </a:p>
          <a:p>
            <a:pPr marL="457200" lvl="0" indent="-304800" algn="l" rtl="0">
              <a:spcBef>
                <a:spcPts val="0"/>
              </a:spcBef>
              <a:spcAft>
                <a:spcPts val="0"/>
              </a:spcAft>
              <a:buClr>
                <a:srgbClr val="434343"/>
              </a:buClr>
              <a:buSzPts val="1200"/>
              <a:buFont typeface="Montserrat Medium"/>
              <a:buChar char="●"/>
            </a:pPr>
            <a:r>
              <a:rPr lang="en-US" dirty="0">
                <a:solidFill>
                  <a:srgbClr val="434343"/>
                </a:solidFill>
                <a:latin typeface="+mj-lt"/>
                <a:ea typeface="Montserrat Medium"/>
                <a:cs typeface="Montserrat Medium"/>
                <a:sym typeface="Montserrat Medium"/>
              </a:rPr>
              <a:t>Found in the niches of the skin, hair, etc.</a:t>
            </a:r>
            <a:endParaRPr dirty="0">
              <a:solidFill>
                <a:srgbClr val="434343"/>
              </a:solidFill>
              <a:latin typeface="+mj-lt"/>
              <a:ea typeface="Montserrat Medium"/>
              <a:cs typeface="Montserrat Medium"/>
              <a:sym typeface="Montserrat Medium"/>
            </a:endParaRPr>
          </a:p>
          <a:p>
            <a:pPr marL="457200" lvl="0" indent="457200" algn="l" rtl="0">
              <a:spcBef>
                <a:spcPts val="0"/>
              </a:spcBef>
              <a:spcAft>
                <a:spcPts val="0"/>
              </a:spcAft>
              <a:buNone/>
            </a:pPr>
            <a:r>
              <a:rPr lang="en-US" dirty="0">
                <a:solidFill>
                  <a:srgbClr val="434343"/>
                </a:solidFill>
                <a:latin typeface="+mj-lt"/>
                <a:ea typeface="Montserrat Medium"/>
                <a:cs typeface="Montserrat Medium"/>
                <a:sym typeface="Montserrat Medium"/>
              </a:rPr>
              <a:t> </a:t>
            </a:r>
            <a:endParaRPr dirty="0">
              <a:solidFill>
                <a:srgbClr val="434343"/>
              </a:solidFill>
              <a:latin typeface="+mj-lt"/>
              <a:ea typeface="Montserrat Medium"/>
              <a:cs typeface="Montserrat Medium"/>
              <a:sym typeface="Montserrat Medium"/>
            </a:endParaRPr>
          </a:p>
        </p:txBody>
      </p:sp>
      <p:sp>
        <p:nvSpPr>
          <p:cNvPr id="309" name="Google Shape;309;g122d981fb93_0_492"/>
          <p:cNvSpPr txBox="1"/>
          <p:nvPr/>
        </p:nvSpPr>
        <p:spPr>
          <a:xfrm>
            <a:off x="6285181" y="2491836"/>
            <a:ext cx="2160890" cy="478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2500" b="1" dirty="0">
                <a:solidFill>
                  <a:srgbClr val="434343"/>
                </a:solidFill>
                <a:latin typeface="+mj-lt"/>
                <a:ea typeface="Londrina Solid"/>
                <a:cs typeface="Londrina Solid"/>
                <a:sym typeface="Londrina Solid"/>
              </a:rPr>
              <a:t>Mesenchymal</a:t>
            </a:r>
            <a:endParaRPr sz="2500" b="1" dirty="0">
              <a:solidFill>
                <a:srgbClr val="434343"/>
              </a:solidFill>
              <a:latin typeface="+mj-lt"/>
              <a:ea typeface="Londrina Solid"/>
              <a:cs typeface="Londrina Solid"/>
              <a:sym typeface="Londrina Solid"/>
            </a:endParaRPr>
          </a:p>
        </p:txBody>
      </p:sp>
      <p:sp>
        <p:nvSpPr>
          <p:cNvPr id="310" name="Google Shape;310;g122d981fb93_0_492"/>
          <p:cNvSpPr txBox="1"/>
          <p:nvPr/>
        </p:nvSpPr>
        <p:spPr>
          <a:xfrm>
            <a:off x="6285181" y="2860409"/>
            <a:ext cx="2775900" cy="1230282"/>
          </a:xfrm>
          <a:prstGeom prst="rect">
            <a:avLst/>
          </a:prstGeom>
          <a:noFill/>
          <a:ln>
            <a:noFill/>
          </a:ln>
        </p:spPr>
        <p:txBody>
          <a:bodyPr spcFirstLastPara="1" wrap="square" lIns="0" tIns="0" rIns="0" bIns="0" anchor="ctr" anchorCtr="0">
            <a:noAutofit/>
          </a:bodyPr>
          <a:lstStyle/>
          <a:p>
            <a:pPr marL="457200" lvl="0" indent="-304800" algn="l" rtl="0">
              <a:spcBef>
                <a:spcPts val="0"/>
              </a:spcBef>
              <a:spcAft>
                <a:spcPts val="0"/>
              </a:spcAft>
              <a:buClr>
                <a:srgbClr val="434343"/>
              </a:buClr>
              <a:buSzPts val="1200"/>
              <a:buFont typeface="Montserrat Medium"/>
              <a:buChar char="●"/>
            </a:pPr>
            <a:r>
              <a:rPr lang="en-US" dirty="0">
                <a:solidFill>
                  <a:srgbClr val="434343"/>
                </a:solidFill>
                <a:latin typeface="+mj-lt"/>
                <a:ea typeface="Montserrat Medium"/>
                <a:cs typeface="Montserrat Medium"/>
                <a:sym typeface="Montserrat Medium"/>
              </a:rPr>
              <a:t>Differentiate into cells of the cartilage, fat, muscle, etc.</a:t>
            </a:r>
            <a:endParaRPr dirty="0">
              <a:solidFill>
                <a:srgbClr val="434343"/>
              </a:solidFill>
              <a:latin typeface="+mj-lt"/>
              <a:ea typeface="Montserrat Medium"/>
              <a:cs typeface="Montserrat Medium"/>
              <a:sym typeface="Montserrat Medium"/>
            </a:endParaRPr>
          </a:p>
          <a:p>
            <a:pPr marL="457200" lvl="0" indent="-304800" algn="l" rtl="0">
              <a:spcBef>
                <a:spcPts val="0"/>
              </a:spcBef>
              <a:spcAft>
                <a:spcPts val="0"/>
              </a:spcAft>
              <a:buClr>
                <a:srgbClr val="434343"/>
              </a:buClr>
              <a:buSzPts val="1200"/>
              <a:buFont typeface="Montserrat Medium"/>
              <a:buChar char="●"/>
            </a:pPr>
            <a:r>
              <a:rPr lang="en-US" dirty="0">
                <a:solidFill>
                  <a:srgbClr val="434343"/>
                </a:solidFill>
                <a:latin typeface="+mj-lt"/>
                <a:ea typeface="Montserrat Medium"/>
                <a:cs typeface="Montserrat Medium"/>
                <a:sym typeface="Montserrat Medium"/>
              </a:rPr>
              <a:t>Found in bone marrow, adipose tissue, and umbilical cord blood</a:t>
            </a:r>
            <a:endParaRPr dirty="0">
              <a:solidFill>
                <a:srgbClr val="434343"/>
              </a:solidFill>
              <a:latin typeface="+mj-lt"/>
              <a:ea typeface="Montserrat Medium"/>
              <a:cs typeface="Montserrat Medium"/>
              <a:sym typeface="Montserrat Medium"/>
            </a:endParaRPr>
          </a:p>
        </p:txBody>
      </p:sp>
      <p:cxnSp>
        <p:nvCxnSpPr>
          <p:cNvPr id="311" name="Google Shape;311;g122d981fb93_0_492"/>
          <p:cNvCxnSpPr>
            <a:cxnSpLocks/>
            <a:stCxn id="303" idx="3"/>
            <a:endCxn id="312" idx="2"/>
          </p:cNvCxnSpPr>
          <p:nvPr/>
        </p:nvCxnSpPr>
        <p:spPr>
          <a:xfrm>
            <a:off x="2425684" y="1399668"/>
            <a:ext cx="482731" cy="321707"/>
          </a:xfrm>
          <a:prstGeom prst="curvedConnector3">
            <a:avLst>
              <a:gd name="adj1" fmla="val 50000"/>
            </a:avLst>
          </a:prstGeom>
          <a:noFill/>
          <a:ln w="19050" cap="flat" cmpd="sng">
            <a:solidFill>
              <a:srgbClr val="434343"/>
            </a:solidFill>
            <a:prstDash val="solid"/>
            <a:round/>
            <a:headEnd type="none" w="med" len="med"/>
            <a:tailEnd type="oval" w="med" len="med"/>
          </a:ln>
        </p:spPr>
      </p:cxnSp>
      <p:cxnSp>
        <p:nvCxnSpPr>
          <p:cNvPr id="313" name="Google Shape;313;g122d981fb93_0_492"/>
          <p:cNvCxnSpPr>
            <a:cxnSpLocks/>
            <a:stCxn id="306" idx="3"/>
            <a:endCxn id="314" idx="2"/>
          </p:cNvCxnSpPr>
          <p:nvPr/>
        </p:nvCxnSpPr>
        <p:spPr>
          <a:xfrm>
            <a:off x="2611250" y="3069417"/>
            <a:ext cx="537490" cy="425608"/>
          </a:xfrm>
          <a:prstGeom prst="curvedConnector3">
            <a:avLst>
              <a:gd name="adj1" fmla="val 50000"/>
            </a:avLst>
          </a:prstGeom>
          <a:noFill/>
          <a:ln w="19050" cap="flat" cmpd="sng">
            <a:solidFill>
              <a:srgbClr val="434343"/>
            </a:solidFill>
            <a:prstDash val="solid"/>
            <a:round/>
            <a:headEnd type="none" w="med" len="med"/>
            <a:tailEnd type="oval" w="med" len="med"/>
          </a:ln>
        </p:spPr>
      </p:cxnSp>
      <p:cxnSp>
        <p:nvCxnSpPr>
          <p:cNvPr id="315" name="Google Shape;315;g122d981fb93_0_492"/>
          <p:cNvCxnSpPr>
            <a:cxnSpLocks/>
            <a:stCxn id="316" idx="1"/>
            <a:endCxn id="317" idx="6"/>
          </p:cNvCxnSpPr>
          <p:nvPr/>
        </p:nvCxnSpPr>
        <p:spPr>
          <a:xfrm rot="10800000" flipV="1">
            <a:off x="5543653" y="1215598"/>
            <a:ext cx="805773" cy="368102"/>
          </a:xfrm>
          <a:prstGeom prst="curvedConnector3">
            <a:avLst>
              <a:gd name="adj1" fmla="val 50000"/>
            </a:avLst>
          </a:prstGeom>
          <a:noFill/>
          <a:ln w="19050" cap="flat" cmpd="sng">
            <a:solidFill>
              <a:srgbClr val="434343"/>
            </a:solidFill>
            <a:prstDash val="solid"/>
            <a:round/>
            <a:headEnd type="none" w="med" len="med"/>
            <a:tailEnd type="oval" w="med" len="med"/>
          </a:ln>
        </p:spPr>
      </p:cxnSp>
      <p:cxnSp>
        <p:nvCxnSpPr>
          <p:cNvPr id="318" name="Google Shape;318;g122d981fb93_0_492"/>
          <p:cNvCxnSpPr>
            <a:cxnSpLocks/>
            <a:stCxn id="309" idx="1"/>
            <a:endCxn id="319" idx="6"/>
          </p:cNvCxnSpPr>
          <p:nvPr/>
        </p:nvCxnSpPr>
        <p:spPr>
          <a:xfrm rot="10800000" flipV="1">
            <a:off x="5395865" y="2730936"/>
            <a:ext cx="889316" cy="397014"/>
          </a:xfrm>
          <a:prstGeom prst="curvedConnector3">
            <a:avLst>
              <a:gd name="adj1" fmla="val 50000"/>
            </a:avLst>
          </a:prstGeom>
          <a:noFill/>
          <a:ln w="19050" cap="flat" cmpd="sng">
            <a:solidFill>
              <a:srgbClr val="434343"/>
            </a:solidFill>
            <a:prstDash val="solid"/>
            <a:round/>
            <a:headEnd type="none" w="med" len="med"/>
            <a:tailEnd type="oval" w="med" len="med"/>
          </a:ln>
        </p:spPr>
      </p:cxnSp>
      <p:sp>
        <p:nvSpPr>
          <p:cNvPr id="316" name="Google Shape;316;g122d981fb93_0_492"/>
          <p:cNvSpPr txBox="1"/>
          <p:nvPr/>
        </p:nvSpPr>
        <p:spPr>
          <a:xfrm>
            <a:off x="6349425" y="976498"/>
            <a:ext cx="1597450" cy="478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2500" b="1" dirty="0">
                <a:solidFill>
                  <a:srgbClr val="434343"/>
                </a:solidFill>
                <a:latin typeface="+mj-lt"/>
                <a:ea typeface="Londrina Solid"/>
                <a:cs typeface="Londrina Solid"/>
                <a:sym typeface="Londrina Solid"/>
              </a:rPr>
              <a:t>Epithelial</a:t>
            </a:r>
            <a:endParaRPr sz="2500" b="1" dirty="0">
              <a:solidFill>
                <a:srgbClr val="434343"/>
              </a:solidFill>
              <a:latin typeface="+mj-lt"/>
              <a:ea typeface="Londrina Solid"/>
              <a:cs typeface="Londrina Solid"/>
              <a:sym typeface="Londrina Solid"/>
            </a:endParaRPr>
          </a:p>
        </p:txBody>
      </p:sp>
      <p:pic>
        <p:nvPicPr>
          <p:cNvPr id="320" name="Google Shape;320;g122d981fb93_0_492"/>
          <p:cNvPicPr preferRelativeResize="0"/>
          <p:nvPr/>
        </p:nvPicPr>
        <p:blipFill>
          <a:blip r:embed="rId3">
            <a:alphaModFix/>
          </a:blip>
          <a:stretch>
            <a:fillRect/>
          </a:stretch>
        </p:blipFill>
        <p:spPr>
          <a:xfrm>
            <a:off x="4489801" y="2875798"/>
            <a:ext cx="896700" cy="550723"/>
          </a:xfrm>
          <a:prstGeom prst="rect">
            <a:avLst/>
          </a:prstGeom>
          <a:noFill/>
          <a:ln>
            <a:noFill/>
          </a:ln>
        </p:spPr>
      </p:pic>
      <p:pic>
        <p:nvPicPr>
          <p:cNvPr id="321" name="Google Shape;321;g122d981fb93_0_492"/>
          <p:cNvPicPr preferRelativeResize="0"/>
          <p:nvPr/>
        </p:nvPicPr>
        <p:blipFill>
          <a:blip r:embed="rId4">
            <a:alphaModFix/>
          </a:blip>
          <a:stretch>
            <a:fillRect/>
          </a:stretch>
        </p:blipFill>
        <p:spPr>
          <a:xfrm>
            <a:off x="4790325" y="1250063"/>
            <a:ext cx="571950" cy="667275"/>
          </a:xfrm>
          <a:prstGeom prst="rect">
            <a:avLst/>
          </a:prstGeom>
          <a:noFill/>
          <a:ln>
            <a:noFill/>
          </a:ln>
        </p:spPr>
      </p:pic>
      <p:pic>
        <p:nvPicPr>
          <p:cNvPr id="322" name="Google Shape;322;g122d981fb93_0_492"/>
          <p:cNvPicPr preferRelativeResize="0"/>
          <p:nvPr/>
        </p:nvPicPr>
        <p:blipFill>
          <a:blip r:embed="rId5">
            <a:alphaModFix/>
          </a:blip>
          <a:stretch>
            <a:fillRect/>
          </a:stretch>
        </p:blipFill>
        <p:spPr>
          <a:xfrm>
            <a:off x="3245625" y="3128125"/>
            <a:ext cx="705625" cy="667276"/>
          </a:xfrm>
          <a:prstGeom prst="rect">
            <a:avLst/>
          </a:prstGeom>
          <a:noFill/>
          <a:ln>
            <a:noFill/>
          </a:ln>
        </p:spPr>
      </p:pic>
      <p:pic>
        <p:nvPicPr>
          <p:cNvPr id="323" name="Google Shape;323;g122d981fb93_0_492"/>
          <p:cNvPicPr preferRelativeResize="0"/>
          <p:nvPr/>
        </p:nvPicPr>
        <p:blipFill rotWithShape="1">
          <a:blip r:embed="rId6">
            <a:alphaModFix/>
          </a:blip>
          <a:srcRect l="-4580" t="26038" r="-6333" b="15103"/>
          <a:stretch/>
        </p:blipFill>
        <p:spPr>
          <a:xfrm rot="-6454055">
            <a:off x="2542112" y="1773362"/>
            <a:ext cx="1884550" cy="236000"/>
          </a:xfrm>
          <a:prstGeom prst="rect">
            <a:avLst/>
          </a:prstGeom>
          <a:noFill/>
          <a:ln>
            <a:noFill/>
          </a:ln>
        </p:spPr>
      </p:pic>
      <p:sp>
        <p:nvSpPr>
          <p:cNvPr id="312" name="Google Shape;312;g122d981fb93_0_492"/>
          <p:cNvSpPr/>
          <p:nvPr/>
        </p:nvSpPr>
        <p:spPr>
          <a:xfrm>
            <a:off x="2908415" y="1271675"/>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4" name="Google Shape;314;g122d981fb93_0_492"/>
          <p:cNvSpPr/>
          <p:nvPr/>
        </p:nvSpPr>
        <p:spPr>
          <a:xfrm>
            <a:off x="3148740" y="3045325"/>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7" name="Google Shape;317;g122d981fb93_0_492"/>
          <p:cNvSpPr/>
          <p:nvPr/>
        </p:nvSpPr>
        <p:spPr>
          <a:xfrm>
            <a:off x="4644252" y="1134000"/>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19" name="Google Shape;319;g122d981fb93_0_492"/>
          <p:cNvSpPr/>
          <p:nvPr/>
        </p:nvSpPr>
        <p:spPr>
          <a:xfrm>
            <a:off x="4496465" y="2678250"/>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g122d981fb93_0_495"/>
          <p:cNvSpPr txBox="1"/>
          <p:nvPr/>
        </p:nvSpPr>
        <p:spPr>
          <a:xfrm>
            <a:off x="899886" y="1022850"/>
            <a:ext cx="7195500" cy="478200"/>
          </a:xfrm>
          <a:prstGeom prst="rect">
            <a:avLst/>
          </a:prstGeom>
          <a:noFill/>
          <a:ln>
            <a:noFill/>
          </a:ln>
        </p:spPr>
        <p:txBody>
          <a:bodyPr spcFirstLastPara="1" wrap="square" lIns="0" tIns="0" rIns="0" bIns="0" anchor="ctr" anchorCtr="0">
            <a:noAutofit/>
          </a:bodyPr>
          <a:lstStyle/>
          <a:p>
            <a:pPr marL="457200" lvl="0" indent="0" algn="ctr" rtl="0">
              <a:spcBef>
                <a:spcPts val="0"/>
              </a:spcBef>
              <a:spcAft>
                <a:spcPts val="0"/>
              </a:spcAft>
              <a:buNone/>
            </a:pPr>
            <a:r>
              <a:rPr lang="en-US" sz="2000">
                <a:solidFill>
                  <a:srgbClr val="434343"/>
                </a:solidFill>
                <a:latin typeface="+mj-lt"/>
                <a:ea typeface="Londrina Solid"/>
                <a:cs typeface="Londrina Solid"/>
                <a:sym typeface="Londrina Solid"/>
              </a:rPr>
              <a:t>iPS cells are produced through transdifferentiation (reprogramming) of somatic cells</a:t>
            </a:r>
            <a:endParaRPr sz="2000">
              <a:solidFill>
                <a:srgbClr val="434343"/>
              </a:solidFill>
              <a:latin typeface="+mj-lt"/>
              <a:ea typeface="Londrina Solid"/>
              <a:cs typeface="Londrina Solid"/>
              <a:sym typeface="Londrina Solid"/>
            </a:endParaRPr>
          </a:p>
        </p:txBody>
      </p:sp>
      <p:sp>
        <p:nvSpPr>
          <p:cNvPr id="329" name="Google Shape;329;g122d981fb93_0_495"/>
          <p:cNvSpPr txBox="1"/>
          <p:nvPr/>
        </p:nvSpPr>
        <p:spPr>
          <a:xfrm>
            <a:off x="215381" y="1848569"/>
            <a:ext cx="2964909"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100" b="1" dirty="0">
                <a:solidFill>
                  <a:srgbClr val="434343"/>
                </a:solidFill>
                <a:latin typeface="+mj-lt"/>
                <a:ea typeface="Londrina Solid"/>
                <a:cs typeface="Londrina Solid"/>
                <a:sym typeface="Londrina Solid"/>
              </a:rPr>
              <a:t>Where are they found?</a:t>
            </a:r>
            <a:endParaRPr sz="2100" b="1" dirty="0">
              <a:solidFill>
                <a:srgbClr val="434343"/>
              </a:solidFill>
              <a:latin typeface="+mj-lt"/>
              <a:ea typeface="Londrina Solid"/>
              <a:cs typeface="Londrina Solid"/>
              <a:sym typeface="Londrina Solid"/>
            </a:endParaRPr>
          </a:p>
        </p:txBody>
      </p:sp>
      <p:sp>
        <p:nvSpPr>
          <p:cNvPr id="330" name="Google Shape;330;g122d981fb93_0_495"/>
          <p:cNvSpPr txBox="1"/>
          <p:nvPr/>
        </p:nvSpPr>
        <p:spPr>
          <a:xfrm>
            <a:off x="810763" y="2370846"/>
            <a:ext cx="1593000" cy="6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iPS cells are taken from skin or blood cells </a:t>
            </a:r>
            <a:endParaRPr>
              <a:solidFill>
                <a:srgbClr val="434343"/>
              </a:solidFill>
              <a:latin typeface="+mj-lt"/>
              <a:ea typeface="Montserrat Medium"/>
              <a:cs typeface="Montserrat Medium"/>
              <a:sym typeface="Montserrat Medium"/>
            </a:endParaRPr>
          </a:p>
        </p:txBody>
      </p:sp>
      <p:sp>
        <p:nvSpPr>
          <p:cNvPr id="331" name="Google Shape;331;g122d981fb93_0_495"/>
          <p:cNvSpPr txBox="1"/>
          <p:nvPr/>
        </p:nvSpPr>
        <p:spPr>
          <a:xfrm>
            <a:off x="3855032" y="1761617"/>
            <a:ext cx="2099947" cy="615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100" b="1">
                <a:solidFill>
                  <a:srgbClr val="434343"/>
                </a:solidFill>
                <a:latin typeface="+mj-lt"/>
                <a:ea typeface="Londrina Solid"/>
                <a:cs typeface="Londrina Solid"/>
                <a:sym typeface="Londrina Solid"/>
              </a:rPr>
              <a:t>How are they reprogrammed?</a:t>
            </a:r>
            <a:endParaRPr sz="2100" b="1">
              <a:solidFill>
                <a:srgbClr val="434343"/>
              </a:solidFill>
              <a:latin typeface="+mj-lt"/>
              <a:ea typeface="Londrina Solid"/>
              <a:cs typeface="Londrina Solid"/>
              <a:sym typeface="Londrina Solid"/>
            </a:endParaRPr>
          </a:p>
        </p:txBody>
      </p:sp>
      <p:sp>
        <p:nvSpPr>
          <p:cNvPr id="332" name="Google Shape;332;g122d981fb93_0_495"/>
          <p:cNvSpPr txBox="1"/>
          <p:nvPr/>
        </p:nvSpPr>
        <p:spPr>
          <a:xfrm>
            <a:off x="3638783" y="2433971"/>
            <a:ext cx="2428800" cy="6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Transcription factors are introduced into the cell to change gene expression</a:t>
            </a:r>
            <a:endParaRPr>
              <a:solidFill>
                <a:srgbClr val="434343"/>
              </a:solidFill>
              <a:latin typeface="+mj-lt"/>
              <a:ea typeface="Montserrat Medium"/>
              <a:cs typeface="Montserrat Medium"/>
              <a:sym typeface="Montserrat Medium"/>
            </a:endParaRPr>
          </a:p>
        </p:txBody>
      </p:sp>
      <p:sp>
        <p:nvSpPr>
          <p:cNvPr id="333" name="Google Shape;333;g122d981fb93_0_495"/>
          <p:cNvSpPr txBox="1"/>
          <p:nvPr/>
        </p:nvSpPr>
        <p:spPr>
          <a:xfrm>
            <a:off x="327923" y="301250"/>
            <a:ext cx="8708871"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700" b="1">
                <a:solidFill>
                  <a:srgbClr val="434343"/>
                </a:solidFill>
                <a:latin typeface="+mj-lt"/>
                <a:ea typeface="Londrina Solid"/>
                <a:cs typeface="Londrina Solid"/>
                <a:sym typeface="Londrina Solid"/>
              </a:rPr>
              <a:t>Induced Pluripotent Stem Cells (iPS)</a:t>
            </a:r>
            <a:endParaRPr sz="3700" b="1">
              <a:solidFill>
                <a:srgbClr val="434343"/>
              </a:solidFill>
              <a:latin typeface="+mj-lt"/>
              <a:ea typeface="Londrina Solid"/>
              <a:cs typeface="Londrina Solid"/>
              <a:sym typeface="Londrina Solid"/>
            </a:endParaRPr>
          </a:p>
        </p:txBody>
      </p:sp>
      <p:sp>
        <p:nvSpPr>
          <p:cNvPr id="334" name="Google Shape;334;g122d981fb93_0_495"/>
          <p:cNvSpPr/>
          <p:nvPr/>
        </p:nvSpPr>
        <p:spPr>
          <a:xfrm>
            <a:off x="2735025" y="2542272"/>
            <a:ext cx="426000" cy="215700"/>
          </a:xfrm>
          <a:prstGeom prst="rightArrow">
            <a:avLst>
              <a:gd name="adj1" fmla="val 50000"/>
              <a:gd name="adj2" fmla="val 50000"/>
            </a:avLst>
          </a:prstGeom>
          <a:solidFill>
            <a:srgbClr val="434343"/>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mj-lt"/>
            </a:endParaRPr>
          </a:p>
        </p:txBody>
      </p:sp>
      <p:sp>
        <p:nvSpPr>
          <p:cNvPr id="335" name="Google Shape;335;g122d981fb93_0_495"/>
          <p:cNvSpPr/>
          <p:nvPr/>
        </p:nvSpPr>
        <p:spPr>
          <a:xfrm>
            <a:off x="6295788" y="2542272"/>
            <a:ext cx="426000" cy="215700"/>
          </a:xfrm>
          <a:prstGeom prst="rightArrow">
            <a:avLst>
              <a:gd name="adj1" fmla="val 50000"/>
              <a:gd name="adj2" fmla="val 50000"/>
            </a:avLst>
          </a:prstGeom>
          <a:solidFill>
            <a:srgbClr val="434343"/>
          </a:solidFill>
          <a:ln w="9525" cap="flat" cmpd="sng">
            <a:solidFill>
              <a:srgbClr val="F4CCC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4343"/>
              </a:solidFill>
              <a:latin typeface="+mj-lt"/>
            </a:endParaRPr>
          </a:p>
        </p:txBody>
      </p:sp>
      <p:sp>
        <p:nvSpPr>
          <p:cNvPr id="337" name="Google Shape;337;g122d981fb93_0_495"/>
          <p:cNvSpPr txBox="1"/>
          <p:nvPr/>
        </p:nvSpPr>
        <p:spPr>
          <a:xfrm>
            <a:off x="1850025" y="3924605"/>
            <a:ext cx="2688000" cy="8313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434343"/>
              </a:buClr>
              <a:buSzPts val="1400"/>
              <a:buFont typeface="Montserrat Medium"/>
              <a:buChar char="●"/>
            </a:pPr>
            <a:r>
              <a:rPr lang="en-US">
                <a:solidFill>
                  <a:srgbClr val="434343"/>
                </a:solidFill>
                <a:latin typeface="+mj-lt"/>
                <a:ea typeface="Montserrat Medium"/>
                <a:cs typeface="Montserrat Medium"/>
                <a:sym typeface="Montserrat Medium"/>
              </a:rPr>
              <a:t>Pluripotent	</a:t>
            </a:r>
            <a:endParaRPr>
              <a:solidFill>
                <a:srgbClr val="434343"/>
              </a:solidFill>
              <a:latin typeface="+mj-lt"/>
              <a:ea typeface="Montserrat Medium"/>
              <a:cs typeface="Montserrat Medium"/>
              <a:sym typeface="Montserrat Medium"/>
            </a:endParaRPr>
          </a:p>
          <a:p>
            <a:pPr marL="457200" lvl="0" indent="-317500" algn="l" rtl="0">
              <a:spcBef>
                <a:spcPts val="0"/>
              </a:spcBef>
              <a:spcAft>
                <a:spcPts val="0"/>
              </a:spcAft>
              <a:buClr>
                <a:srgbClr val="434343"/>
              </a:buClr>
              <a:buSzPts val="1400"/>
              <a:buFont typeface="Montserrat Medium"/>
              <a:buChar char="●"/>
            </a:pPr>
            <a:r>
              <a:rPr lang="en-US">
                <a:solidFill>
                  <a:srgbClr val="434343"/>
                </a:solidFill>
                <a:latin typeface="+mj-lt"/>
                <a:ea typeface="Montserrat Medium"/>
                <a:cs typeface="Montserrat Medium"/>
                <a:sym typeface="Montserrat Medium"/>
              </a:rPr>
              <a:t>Immortal</a:t>
            </a:r>
            <a:endParaRPr>
              <a:solidFill>
                <a:srgbClr val="434343"/>
              </a:solidFill>
              <a:latin typeface="+mj-lt"/>
              <a:ea typeface="Montserrat Medium"/>
              <a:cs typeface="Montserrat Medium"/>
              <a:sym typeface="Montserrat Medium"/>
            </a:endParaRPr>
          </a:p>
          <a:p>
            <a:pPr marL="457200" lvl="0" indent="-317500" algn="l" rtl="0">
              <a:spcBef>
                <a:spcPts val="0"/>
              </a:spcBef>
              <a:spcAft>
                <a:spcPts val="0"/>
              </a:spcAft>
              <a:buClr>
                <a:srgbClr val="434343"/>
              </a:buClr>
              <a:buSzPts val="1400"/>
              <a:buFont typeface="Montserrat Medium"/>
              <a:buChar char="●"/>
            </a:pPr>
            <a:r>
              <a:rPr lang="en-US">
                <a:solidFill>
                  <a:srgbClr val="434343"/>
                </a:solidFill>
                <a:latin typeface="+mj-lt"/>
                <a:ea typeface="Montserrat Medium"/>
                <a:cs typeface="Montserrat Medium"/>
                <a:sym typeface="Montserrat Medium"/>
              </a:rPr>
              <a:t>Easy to create</a:t>
            </a:r>
            <a:endParaRPr>
              <a:solidFill>
                <a:srgbClr val="434343"/>
              </a:solidFill>
              <a:latin typeface="+mj-lt"/>
              <a:ea typeface="Montserrat Medium"/>
              <a:cs typeface="Montserrat Medium"/>
              <a:sym typeface="Montserrat Medium"/>
            </a:endParaRPr>
          </a:p>
        </p:txBody>
      </p:sp>
      <p:sp>
        <p:nvSpPr>
          <p:cNvPr id="338" name="Google Shape;338;g122d981fb93_0_495"/>
          <p:cNvSpPr txBox="1"/>
          <p:nvPr/>
        </p:nvSpPr>
        <p:spPr>
          <a:xfrm>
            <a:off x="4413300" y="3813520"/>
            <a:ext cx="2428800" cy="400079"/>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Clr>
                <a:srgbClr val="434343"/>
              </a:buClr>
              <a:buSzPts val="1400"/>
              <a:buFont typeface="Montserrat Medium"/>
              <a:buChar char="●"/>
            </a:pPr>
            <a:r>
              <a:rPr lang="en-US" dirty="0">
                <a:solidFill>
                  <a:srgbClr val="434343"/>
                </a:solidFill>
                <a:latin typeface="+mj-lt"/>
                <a:ea typeface="Montserrat Medium"/>
                <a:cs typeface="Montserrat Medium"/>
                <a:sym typeface="Montserrat Medium"/>
              </a:rPr>
              <a:t>Teratoma formation</a:t>
            </a:r>
            <a:endParaRPr dirty="0">
              <a:solidFill>
                <a:srgbClr val="434343"/>
              </a:solidFill>
              <a:latin typeface="+mj-lt"/>
              <a:ea typeface="Montserrat Medium"/>
              <a:cs typeface="Montserrat Medium"/>
              <a:sym typeface="Montserrat Medium"/>
            </a:endParaRPr>
          </a:p>
        </p:txBody>
      </p:sp>
      <p:sp>
        <p:nvSpPr>
          <p:cNvPr id="339" name="Google Shape;339;g122d981fb93_0_495"/>
          <p:cNvSpPr txBox="1"/>
          <p:nvPr/>
        </p:nvSpPr>
        <p:spPr>
          <a:xfrm>
            <a:off x="6793652" y="1777693"/>
            <a:ext cx="1982813" cy="615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100" b="1">
                <a:solidFill>
                  <a:srgbClr val="434343"/>
                </a:solidFill>
                <a:latin typeface="+mj-lt"/>
                <a:ea typeface="Londrina Solid"/>
                <a:cs typeface="Londrina Solid"/>
                <a:sym typeface="Londrina Solid"/>
              </a:rPr>
              <a:t>What cells can they become?</a:t>
            </a:r>
            <a:endParaRPr sz="2100" b="1">
              <a:solidFill>
                <a:srgbClr val="434343"/>
              </a:solidFill>
              <a:latin typeface="+mj-lt"/>
              <a:ea typeface="Londrina Solid"/>
              <a:cs typeface="Londrina Solid"/>
              <a:sym typeface="Londrina Solid"/>
            </a:endParaRPr>
          </a:p>
        </p:txBody>
      </p:sp>
      <p:sp>
        <p:nvSpPr>
          <p:cNvPr id="340" name="Google Shape;340;g122d981fb93_0_495"/>
          <p:cNvSpPr txBox="1"/>
          <p:nvPr/>
        </p:nvSpPr>
        <p:spPr>
          <a:xfrm>
            <a:off x="6823181" y="2605971"/>
            <a:ext cx="2067600" cy="689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Reprogrammed iPS cells are pluripotent and can differentiate into any cell type</a:t>
            </a:r>
            <a:endParaRPr>
              <a:solidFill>
                <a:srgbClr val="434343"/>
              </a:solidFill>
              <a:latin typeface="+mj-lt"/>
              <a:ea typeface="Montserrat Medium"/>
              <a:cs typeface="Montserrat Medium"/>
              <a:sym typeface="Montserrat Medium"/>
            </a:endParaRPr>
          </a:p>
        </p:txBody>
      </p:sp>
      <p:sp>
        <p:nvSpPr>
          <p:cNvPr id="15" name="Google Shape;294;g122d981fb93_0_489">
            <a:extLst>
              <a:ext uri="{FF2B5EF4-FFF2-40B4-BE49-F238E27FC236}">
                <a16:creationId xmlns:a16="http://schemas.microsoft.com/office/drawing/2014/main" id="{DCD8EEC3-6D65-8A04-009D-9DDC431603E2}"/>
              </a:ext>
            </a:extLst>
          </p:cNvPr>
          <p:cNvSpPr txBox="1"/>
          <p:nvPr/>
        </p:nvSpPr>
        <p:spPr>
          <a:xfrm>
            <a:off x="2064314" y="3471718"/>
            <a:ext cx="4053233" cy="4410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sz="2500" b="1" dirty="0">
                <a:solidFill>
                  <a:srgbClr val="434343"/>
                </a:solidFill>
                <a:latin typeface="+mj-lt"/>
                <a:ea typeface="Londrina Solid"/>
                <a:cs typeface="Londrina Solid"/>
                <a:sym typeface="Londrina Solid"/>
              </a:rPr>
              <a:t>Pros        </a:t>
            </a:r>
            <a:r>
              <a:rPr lang="en-US" sz="2500" dirty="0">
                <a:solidFill>
                  <a:srgbClr val="434343"/>
                </a:solidFill>
                <a:latin typeface="+mj-lt"/>
                <a:ea typeface="Londrina Solid"/>
                <a:cs typeface="Londrina Solid"/>
                <a:sym typeface="Londrina Solid"/>
              </a:rPr>
              <a:t>and</a:t>
            </a:r>
            <a:r>
              <a:rPr lang="en-US" sz="2500" b="1" dirty="0">
                <a:solidFill>
                  <a:srgbClr val="434343"/>
                </a:solidFill>
                <a:latin typeface="+mj-lt"/>
                <a:ea typeface="Londrina Solid"/>
                <a:cs typeface="Londrina Solid"/>
                <a:sym typeface="Londrina Solid"/>
              </a:rPr>
              <a:t>       Cons</a:t>
            </a:r>
            <a:endParaRPr sz="2500" b="1" dirty="0">
              <a:solidFill>
                <a:srgbClr val="434343"/>
              </a:solidFill>
              <a:latin typeface="+mj-lt"/>
              <a:ea typeface="Londrina Solid"/>
              <a:cs typeface="Londrina Solid"/>
              <a:sym typeface="Londrina Soli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122d981fb93_0_96"/>
          <p:cNvSpPr txBox="1"/>
          <p:nvPr/>
        </p:nvSpPr>
        <p:spPr>
          <a:xfrm>
            <a:off x="472349" y="1803025"/>
            <a:ext cx="8450933" cy="1032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4400" b="1" dirty="0">
                <a:solidFill>
                  <a:schemeClr val="dk1"/>
                </a:solidFill>
                <a:latin typeface="+mj-lt"/>
                <a:ea typeface="Londrina Solid"/>
                <a:cs typeface="Londrina Solid"/>
                <a:sym typeface="Londrina Solid"/>
              </a:rPr>
              <a:t>Why do we care in medicine?</a:t>
            </a:r>
            <a:endParaRPr sz="4400" b="1" dirty="0">
              <a:solidFill>
                <a:schemeClr val="dk1"/>
              </a:solidFill>
              <a:latin typeface="+mj-lt"/>
              <a:ea typeface="Londrina Solid"/>
              <a:cs typeface="Londrina Solid"/>
              <a:sym typeface="Londrina Solid"/>
            </a:endParaRPr>
          </a:p>
        </p:txBody>
      </p:sp>
      <p:sp>
        <p:nvSpPr>
          <p:cNvPr id="346" name="Google Shape;346;g122d981fb93_0_96"/>
          <p:cNvSpPr txBox="1"/>
          <p:nvPr/>
        </p:nvSpPr>
        <p:spPr>
          <a:xfrm>
            <a:off x="484499" y="2737825"/>
            <a:ext cx="8716489" cy="667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200">
                <a:solidFill>
                  <a:schemeClr val="dk1"/>
                </a:solidFill>
                <a:latin typeface="+mj-lt"/>
                <a:ea typeface="Londrina Solid"/>
                <a:cs typeface="Londrina Solid"/>
                <a:sym typeface="Londrina Solid"/>
              </a:rPr>
              <a:t>Learn the current research. How can we leverage the functionality of stem cells in therapies?</a:t>
            </a:r>
            <a:endParaRPr sz="2200">
              <a:solidFill>
                <a:schemeClr val="dk1"/>
              </a:solidFill>
              <a:latin typeface="+mj-lt"/>
              <a:ea typeface="Londrina Solid"/>
              <a:cs typeface="Londrina Solid"/>
              <a:sym typeface="Londrina Solid"/>
            </a:endParaRPr>
          </a:p>
        </p:txBody>
      </p:sp>
      <p:sp>
        <p:nvSpPr>
          <p:cNvPr id="347" name="Google Shape;347;g122d981fb93_0_96"/>
          <p:cNvSpPr txBox="1"/>
          <p:nvPr/>
        </p:nvSpPr>
        <p:spPr>
          <a:xfrm>
            <a:off x="472350" y="837225"/>
            <a:ext cx="1085716" cy="1096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7000" b="1">
                <a:solidFill>
                  <a:srgbClr val="BB0027"/>
                </a:solidFill>
                <a:latin typeface="+mj-lt"/>
                <a:ea typeface="Londrina Solid"/>
                <a:cs typeface="Londrina Solid"/>
                <a:sym typeface="Londrina Solid"/>
              </a:rPr>
              <a:t>04</a:t>
            </a:r>
            <a:endParaRPr sz="7000" b="1">
              <a:solidFill>
                <a:srgbClr val="BB0027"/>
              </a:solidFill>
              <a:latin typeface="+mj-lt"/>
              <a:ea typeface="Londrina Solid"/>
              <a:cs typeface="Londrina Solid"/>
              <a:sym typeface="Londrina Soli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Google Shape;352;g128297abf6c_0_0" title="Chart"/>
          <p:cNvPicPr preferRelativeResize="0"/>
          <p:nvPr/>
        </p:nvPicPr>
        <p:blipFill>
          <a:blip r:embed="rId3">
            <a:alphaModFix/>
          </a:blip>
          <a:stretch>
            <a:fillRect/>
          </a:stretch>
        </p:blipFill>
        <p:spPr>
          <a:xfrm>
            <a:off x="168875" y="542100"/>
            <a:ext cx="6235950" cy="3855899"/>
          </a:xfrm>
          <a:prstGeom prst="rect">
            <a:avLst/>
          </a:prstGeom>
          <a:noFill/>
          <a:ln>
            <a:noFill/>
          </a:ln>
        </p:spPr>
      </p:pic>
      <p:sp>
        <p:nvSpPr>
          <p:cNvPr id="353" name="Google Shape;353;g128297abf6c_0_0"/>
          <p:cNvSpPr txBox="1"/>
          <p:nvPr/>
        </p:nvSpPr>
        <p:spPr>
          <a:xfrm>
            <a:off x="6496800" y="919200"/>
            <a:ext cx="2550900" cy="31017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000" b="1" dirty="0">
                <a:solidFill>
                  <a:srgbClr val="434343"/>
                </a:solidFill>
                <a:latin typeface="+mj-lt"/>
                <a:ea typeface="Londrina Solid"/>
                <a:cs typeface="Londrina Solid"/>
                <a:sym typeface="Londrina Solid"/>
              </a:rPr>
              <a:t>The stem cell therapy market is growing!</a:t>
            </a:r>
            <a:endParaRPr sz="3000" b="1" dirty="0">
              <a:solidFill>
                <a:srgbClr val="434343"/>
              </a:solidFill>
              <a:latin typeface="+mj-lt"/>
              <a:ea typeface="Londrina Solid"/>
              <a:cs typeface="Londrina Solid"/>
              <a:sym typeface="Londrina Soli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g122d981fb93_0_698"/>
          <p:cNvSpPr txBox="1"/>
          <p:nvPr/>
        </p:nvSpPr>
        <p:spPr>
          <a:xfrm>
            <a:off x="2082300" y="872825"/>
            <a:ext cx="4979400" cy="1495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000" b="1">
                <a:solidFill>
                  <a:srgbClr val="434343"/>
                </a:solidFill>
                <a:latin typeface="+mj-lt"/>
                <a:ea typeface="Londrina Solid"/>
                <a:cs typeface="Londrina Solid"/>
                <a:sym typeface="Londrina Solid"/>
              </a:rPr>
              <a:t>What do stem cells do in the body?</a:t>
            </a:r>
            <a:endParaRPr sz="3000" b="1">
              <a:solidFill>
                <a:srgbClr val="434343"/>
              </a:solidFill>
              <a:latin typeface="+mj-lt"/>
              <a:ea typeface="Londrina Solid"/>
              <a:cs typeface="Londrina Solid"/>
              <a:sym typeface="Londrina Solid"/>
            </a:endParaRPr>
          </a:p>
        </p:txBody>
      </p:sp>
      <p:sp>
        <p:nvSpPr>
          <p:cNvPr id="359" name="Google Shape;359;g122d981fb93_0_698"/>
          <p:cNvSpPr txBox="1"/>
          <p:nvPr/>
        </p:nvSpPr>
        <p:spPr>
          <a:xfrm>
            <a:off x="2425825" y="2034950"/>
            <a:ext cx="4540800" cy="18231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600" dirty="0">
                <a:solidFill>
                  <a:srgbClr val="434343"/>
                </a:solidFill>
                <a:latin typeface="+mj-lt"/>
                <a:ea typeface="Montserrat Medium"/>
                <a:cs typeface="Montserrat Medium"/>
                <a:sym typeface="Montserrat Medium"/>
              </a:rPr>
              <a:t>Answer: create new cells to maintain functionality of cells in tissues </a:t>
            </a:r>
            <a:br>
              <a:rPr lang="en-US" sz="1600" dirty="0">
                <a:solidFill>
                  <a:srgbClr val="434343"/>
                </a:solidFill>
                <a:latin typeface="+mj-lt"/>
                <a:ea typeface="Montserrat Medium"/>
                <a:cs typeface="Montserrat Medium"/>
                <a:sym typeface="Montserrat Medium"/>
              </a:rPr>
            </a:br>
            <a:br>
              <a:rPr lang="en-US" sz="1600" dirty="0">
                <a:solidFill>
                  <a:srgbClr val="434343"/>
                </a:solidFill>
                <a:latin typeface="+mj-lt"/>
                <a:ea typeface="Montserrat Medium"/>
                <a:cs typeface="Montserrat Medium"/>
                <a:sym typeface="Montserrat Medium"/>
              </a:rPr>
            </a:br>
            <a:r>
              <a:rPr lang="en-US" sz="1600" dirty="0">
                <a:solidFill>
                  <a:srgbClr val="434343"/>
                </a:solidFill>
                <a:latin typeface="+mj-lt"/>
                <a:ea typeface="Montserrat Medium"/>
                <a:cs typeface="Montserrat Medium"/>
                <a:sym typeface="Montserrat Medium"/>
              </a:rPr>
              <a:t>For example: </a:t>
            </a:r>
            <a:br>
              <a:rPr lang="en-US" sz="1600" dirty="0">
                <a:solidFill>
                  <a:srgbClr val="434343"/>
                </a:solidFill>
                <a:latin typeface="+mj-lt"/>
                <a:ea typeface="Montserrat Medium"/>
                <a:cs typeface="Montserrat Medium"/>
                <a:sym typeface="Montserrat Medium"/>
              </a:rPr>
            </a:br>
            <a:r>
              <a:rPr lang="en-US" sz="1600" dirty="0">
                <a:solidFill>
                  <a:srgbClr val="434343"/>
                </a:solidFill>
                <a:latin typeface="+mj-lt"/>
                <a:ea typeface="Montserrat Medium"/>
                <a:cs typeface="Montserrat Medium"/>
                <a:sym typeface="Montserrat Medium"/>
              </a:rPr>
              <a:t>creating new bone cells after a broken bone.</a:t>
            </a:r>
            <a:endParaRPr sz="1600" dirty="0">
              <a:solidFill>
                <a:srgbClr val="434343"/>
              </a:solidFill>
              <a:latin typeface="+mj-lt"/>
              <a:ea typeface="Montserrat Medium"/>
              <a:cs typeface="Montserrat Medium"/>
              <a:sym typeface="Montserrat Medium"/>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g122d981fb93_0_703"/>
          <p:cNvSpPr txBox="1"/>
          <p:nvPr/>
        </p:nvSpPr>
        <p:spPr>
          <a:xfrm>
            <a:off x="2082300" y="1823850"/>
            <a:ext cx="4979400" cy="1495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000" b="1">
                <a:solidFill>
                  <a:srgbClr val="434343"/>
                </a:solidFill>
                <a:latin typeface="+mj-lt"/>
                <a:ea typeface="Londrina Solid"/>
                <a:cs typeface="Londrina Solid"/>
                <a:sym typeface="Londrina Solid"/>
              </a:rPr>
              <a:t>Can you think of any ways stem cells can be used as therapies?</a:t>
            </a:r>
            <a:endParaRPr sz="3000" b="1">
              <a:solidFill>
                <a:srgbClr val="434343"/>
              </a:solidFill>
              <a:latin typeface="+mj-lt"/>
              <a:ea typeface="Londrina Solid"/>
              <a:cs typeface="Londrina Solid"/>
              <a:sym typeface="Londrina Soli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pic>
        <p:nvPicPr>
          <p:cNvPr id="369" name="Google Shape;369;g122d981fb93_0_706"/>
          <p:cNvPicPr preferRelativeResize="0"/>
          <p:nvPr/>
        </p:nvPicPr>
        <p:blipFill rotWithShape="1">
          <a:blip r:embed="rId3">
            <a:alphaModFix/>
          </a:blip>
          <a:srcRect l="11752" r="15836"/>
          <a:stretch/>
        </p:blipFill>
        <p:spPr>
          <a:xfrm>
            <a:off x="5780327" y="2143504"/>
            <a:ext cx="396000" cy="700196"/>
          </a:xfrm>
          <a:prstGeom prst="rect">
            <a:avLst/>
          </a:prstGeom>
          <a:noFill/>
          <a:ln>
            <a:noFill/>
          </a:ln>
        </p:spPr>
      </p:pic>
      <p:pic>
        <p:nvPicPr>
          <p:cNvPr id="370" name="Google Shape;370;g122d981fb93_0_706"/>
          <p:cNvPicPr preferRelativeResize="0"/>
          <p:nvPr/>
        </p:nvPicPr>
        <p:blipFill>
          <a:blip r:embed="rId4">
            <a:alphaModFix/>
          </a:blip>
          <a:stretch>
            <a:fillRect/>
          </a:stretch>
        </p:blipFill>
        <p:spPr>
          <a:xfrm rot="-2289961">
            <a:off x="5042138" y="3455208"/>
            <a:ext cx="768702" cy="271858"/>
          </a:xfrm>
          <a:prstGeom prst="rect">
            <a:avLst/>
          </a:prstGeom>
          <a:noFill/>
          <a:ln>
            <a:noFill/>
          </a:ln>
        </p:spPr>
      </p:pic>
      <p:pic>
        <p:nvPicPr>
          <p:cNvPr id="371" name="Google Shape;371;g122d981fb93_0_706"/>
          <p:cNvPicPr preferRelativeResize="0"/>
          <p:nvPr/>
        </p:nvPicPr>
        <p:blipFill>
          <a:blip r:embed="rId5">
            <a:alphaModFix/>
          </a:blip>
          <a:stretch>
            <a:fillRect/>
          </a:stretch>
        </p:blipFill>
        <p:spPr>
          <a:xfrm>
            <a:off x="5082650" y="1258975"/>
            <a:ext cx="733075" cy="492461"/>
          </a:xfrm>
          <a:prstGeom prst="rect">
            <a:avLst/>
          </a:prstGeom>
          <a:noFill/>
          <a:ln>
            <a:noFill/>
          </a:ln>
        </p:spPr>
      </p:pic>
      <p:pic>
        <p:nvPicPr>
          <p:cNvPr id="372" name="Google Shape;372;g122d981fb93_0_706"/>
          <p:cNvPicPr preferRelativeResize="0"/>
          <p:nvPr/>
        </p:nvPicPr>
        <p:blipFill>
          <a:blip r:embed="rId6">
            <a:alphaModFix/>
          </a:blip>
          <a:stretch>
            <a:fillRect/>
          </a:stretch>
        </p:blipFill>
        <p:spPr>
          <a:xfrm>
            <a:off x="3440600" y="3192775"/>
            <a:ext cx="591269" cy="586450"/>
          </a:xfrm>
          <a:prstGeom prst="rect">
            <a:avLst/>
          </a:prstGeom>
          <a:noFill/>
          <a:ln>
            <a:noFill/>
          </a:ln>
        </p:spPr>
      </p:pic>
      <p:pic>
        <p:nvPicPr>
          <p:cNvPr id="373" name="Google Shape;373;g122d981fb93_0_706"/>
          <p:cNvPicPr preferRelativeResize="0"/>
          <p:nvPr/>
        </p:nvPicPr>
        <p:blipFill>
          <a:blip r:embed="rId7">
            <a:alphaModFix/>
          </a:blip>
          <a:stretch>
            <a:fillRect/>
          </a:stretch>
        </p:blipFill>
        <p:spPr>
          <a:xfrm>
            <a:off x="2955487" y="2188375"/>
            <a:ext cx="733075" cy="586460"/>
          </a:xfrm>
          <a:prstGeom prst="rect">
            <a:avLst/>
          </a:prstGeom>
          <a:noFill/>
          <a:ln>
            <a:noFill/>
          </a:ln>
        </p:spPr>
      </p:pic>
      <p:pic>
        <p:nvPicPr>
          <p:cNvPr id="374" name="Google Shape;374;g122d981fb93_0_706"/>
          <p:cNvPicPr preferRelativeResize="0"/>
          <p:nvPr/>
        </p:nvPicPr>
        <p:blipFill>
          <a:blip r:embed="rId8">
            <a:alphaModFix/>
          </a:blip>
          <a:stretch>
            <a:fillRect/>
          </a:stretch>
        </p:blipFill>
        <p:spPr>
          <a:xfrm>
            <a:off x="3457125" y="1203421"/>
            <a:ext cx="733075" cy="566992"/>
          </a:xfrm>
          <a:prstGeom prst="rect">
            <a:avLst/>
          </a:prstGeom>
          <a:noFill/>
          <a:ln>
            <a:noFill/>
          </a:ln>
        </p:spPr>
      </p:pic>
      <p:sp>
        <p:nvSpPr>
          <p:cNvPr id="375" name="Google Shape;375;g122d981fb93_0_706"/>
          <p:cNvSpPr txBox="1"/>
          <p:nvPr/>
        </p:nvSpPr>
        <p:spPr>
          <a:xfrm>
            <a:off x="712988" y="217150"/>
            <a:ext cx="77175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700" b="1">
                <a:solidFill>
                  <a:srgbClr val="434343"/>
                </a:solidFill>
                <a:latin typeface="+mj-lt"/>
                <a:ea typeface="Londrina Solid"/>
                <a:cs typeface="Londrina Solid"/>
                <a:sym typeface="Londrina Solid"/>
              </a:rPr>
              <a:t>Stem Cell Therapies</a:t>
            </a:r>
            <a:endParaRPr sz="3700" b="1">
              <a:solidFill>
                <a:srgbClr val="434343"/>
              </a:solidFill>
              <a:latin typeface="+mj-lt"/>
              <a:ea typeface="Londrina Solid"/>
              <a:cs typeface="Londrina Solid"/>
              <a:sym typeface="Londrina Solid"/>
            </a:endParaRPr>
          </a:p>
        </p:txBody>
      </p:sp>
      <p:sp>
        <p:nvSpPr>
          <p:cNvPr id="376" name="Google Shape;376;g122d981fb93_0_706"/>
          <p:cNvSpPr txBox="1"/>
          <p:nvPr/>
        </p:nvSpPr>
        <p:spPr>
          <a:xfrm>
            <a:off x="500898" y="840896"/>
            <a:ext cx="2831487" cy="394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2500" b="1" dirty="0">
                <a:solidFill>
                  <a:srgbClr val="434343"/>
                </a:solidFill>
                <a:latin typeface="+mj-lt"/>
                <a:ea typeface="Londrina Solid"/>
                <a:cs typeface="Londrina Solid"/>
                <a:sym typeface="Londrina Solid"/>
              </a:rPr>
              <a:t>Alzheimer’s</a:t>
            </a:r>
            <a:endParaRPr b="1" dirty="0">
              <a:solidFill>
                <a:srgbClr val="434343"/>
              </a:solidFill>
              <a:latin typeface="+mj-lt"/>
              <a:ea typeface="Londrina Solid"/>
              <a:cs typeface="Londrina Solid"/>
              <a:sym typeface="Londrina Solid"/>
            </a:endParaRPr>
          </a:p>
        </p:txBody>
      </p:sp>
      <p:sp>
        <p:nvSpPr>
          <p:cNvPr id="377" name="Google Shape;377;g122d981fb93_0_706"/>
          <p:cNvSpPr txBox="1"/>
          <p:nvPr/>
        </p:nvSpPr>
        <p:spPr>
          <a:xfrm>
            <a:off x="810288" y="1250981"/>
            <a:ext cx="2202000" cy="430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dirty="0">
                <a:solidFill>
                  <a:srgbClr val="434343"/>
                </a:solidFill>
                <a:latin typeface="+mj-lt"/>
                <a:ea typeface="Montserrat Medium"/>
                <a:cs typeface="Montserrat Medium"/>
                <a:sym typeface="Montserrat Medium"/>
              </a:rPr>
              <a:t>Replace diseased neural cells with new neurons.</a:t>
            </a:r>
            <a:endParaRPr dirty="0">
              <a:solidFill>
                <a:srgbClr val="434343"/>
              </a:solidFill>
              <a:latin typeface="+mj-lt"/>
              <a:ea typeface="Montserrat Medium"/>
              <a:cs typeface="Montserrat Medium"/>
              <a:sym typeface="Montserrat Medium"/>
            </a:endParaRPr>
          </a:p>
        </p:txBody>
      </p:sp>
      <p:sp>
        <p:nvSpPr>
          <p:cNvPr id="378" name="Google Shape;378;g122d981fb93_0_706"/>
          <p:cNvSpPr txBox="1"/>
          <p:nvPr/>
        </p:nvSpPr>
        <p:spPr>
          <a:xfrm>
            <a:off x="712988" y="2055897"/>
            <a:ext cx="1916400" cy="394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2500" b="1" dirty="0">
                <a:solidFill>
                  <a:srgbClr val="434343"/>
                </a:solidFill>
                <a:latin typeface="+mj-lt"/>
                <a:ea typeface="Londrina Solid"/>
                <a:cs typeface="Londrina Solid"/>
                <a:sym typeface="Londrina Solid"/>
              </a:rPr>
              <a:t>Blindness</a:t>
            </a:r>
            <a:endParaRPr sz="2500" b="1" dirty="0">
              <a:solidFill>
                <a:srgbClr val="434343"/>
              </a:solidFill>
              <a:latin typeface="+mj-lt"/>
              <a:ea typeface="Londrina Solid"/>
              <a:cs typeface="Londrina Solid"/>
              <a:sym typeface="Londrina Solid"/>
            </a:endParaRPr>
          </a:p>
        </p:txBody>
      </p:sp>
      <p:sp>
        <p:nvSpPr>
          <p:cNvPr id="379" name="Google Shape;379;g122d981fb93_0_706"/>
          <p:cNvSpPr txBox="1"/>
          <p:nvPr/>
        </p:nvSpPr>
        <p:spPr>
          <a:xfrm>
            <a:off x="712988" y="2476025"/>
            <a:ext cx="1916400" cy="430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dirty="0">
                <a:solidFill>
                  <a:srgbClr val="434343"/>
                </a:solidFill>
                <a:latin typeface="+mj-lt"/>
                <a:ea typeface="Montserrat Medium"/>
                <a:cs typeface="Montserrat Medium"/>
                <a:sym typeface="Montserrat Medium"/>
              </a:rPr>
              <a:t>Replace dead retinal cells with new cells.</a:t>
            </a:r>
            <a:endParaRPr dirty="0">
              <a:solidFill>
                <a:srgbClr val="434343"/>
              </a:solidFill>
              <a:latin typeface="+mj-lt"/>
              <a:ea typeface="Montserrat Medium"/>
              <a:cs typeface="Montserrat Medium"/>
              <a:sym typeface="Montserrat Medium"/>
            </a:endParaRPr>
          </a:p>
        </p:txBody>
      </p:sp>
      <p:sp>
        <p:nvSpPr>
          <p:cNvPr id="380" name="Google Shape;380;g122d981fb93_0_706"/>
          <p:cNvSpPr txBox="1"/>
          <p:nvPr/>
        </p:nvSpPr>
        <p:spPr>
          <a:xfrm>
            <a:off x="1247087" y="3277273"/>
            <a:ext cx="1916400" cy="394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2500" b="1" dirty="0">
                <a:solidFill>
                  <a:srgbClr val="434343"/>
                </a:solidFill>
                <a:latin typeface="+mj-lt"/>
                <a:ea typeface="Londrina Solid"/>
                <a:cs typeface="Londrina Solid"/>
                <a:sym typeface="Londrina Solid"/>
              </a:rPr>
              <a:t>Cancer</a:t>
            </a:r>
            <a:endParaRPr sz="2500" b="1" dirty="0">
              <a:solidFill>
                <a:srgbClr val="434343"/>
              </a:solidFill>
              <a:latin typeface="+mj-lt"/>
              <a:ea typeface="Londrina Solid"/>
              <a:cs typeface="Londrina Solid"/>
              <a:sym typeface="Londrina Solid"/>
            </a:endParaRPr>
          </a:p>
        </p:txBody>
      </p:sp>
      <p:sp>
        <p:nvSpPr>
          <p:cNvPr id="381" name="Google Shape;381;g122d981fb93_0_706"/>
          <p:cNvSpPr txBox="1"/>
          <p:nvPr/>
        </p:nvSpPr>
        <p:spPr>
          <a:xfrm>
            <a:off x="902340" y="3682297"/>
            <a:ext cx="2384100" cy="4302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dirty="0">
                <a:solidFill>
                  <a:srgbClr val="434343"/>
                </a:solidFill>
                <a:latin typeface="+mj-lt"/>
                <a:ea typeface="Montserrat Medium"/>
                <a:cs typeface="Montserrat Medium"/>
                <a:sym typeface="Montserrat Medium"/>
              </a:rPr>
              <a:t>Utilize regenerative ability to study cancer growth.</a:t>
            </a:r>
            <a:endParaRPr dirty="0">
              <a:solidFill>
                <a:srgbClr val="434343"/>
              </a:solidFill>
              <a:latin typeface="+mj-lt"/>
              <a:ea typeface="Montserrat Medium"/>
              <a:cs typeface="Montserrat Medium"/>
              <a:sym typeface="Montserrat Medium"/>
            </a:endParaRPr>
          </a:p>
        </p:txBody>
      </p:sp>
      <p:sp>
        <p:nvSpPr>
          <p:cNvPr id="382" name="Google Shape;382;g122d981fb93_0_706"/>
          <p:cNvSpPr txBox="1"/>
          <p:nvPr/>
        </p:nvSpPr>
        <p:spPr>
          <a:xfrm>
            <a:off x="6176327" y="888150"/>
            <a:ext cx="1916400" cy="3948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sz="2500" b="1" dirty="0">
                <a:solidFill>
                  <a:srgbClr val="434343"/>
                </a:solidFill>
                <a:latin typeface="+mj-lt"/>
                <a:ea typeface="Londrina Solid"/>
                <a:cs typeface="Londrina Solid"/>
                <a:sym typeface="Londrina Solid"/>
              </a:rPr>
              <a:t>Diabetes</a:t>
            </a:r>
            <a:endParaRPr sz="2500" b="1" dirty="0">
              <a:solidFill>
                <a:srgbClr val="434343"/>
              </a:solidFill>
              <a:latin typeface="+mj-lt"/>
              <a:ea typeface="Londrina Solid"/>
              <a:cs typeface="Londrina Solid"/>
              <a:sym typeface="Londrina Solid"/>
            </a:endParaRPr>
          </a:p>
        </p:txBody>
      </p:sp>
      <p:sp>
        <p:nvSpPr>
          <p:cNvPr id="383" name="Google Shape;383;g122d981fb93_0_706"/>
          <p:cNvSpPr txBox="1"/>
          <p:nvPr/>
        </p:nvSpPr>
        <p:spPr>
          <a:xfrm>
            <a:off x="6176327" y="1308278"/>
            <a:ext cx="1916400" cy="4302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dirty="0">
                <a:solidFill>
                  <a:srgbClr val="434343"/>
                </a:solidFill>
                <a:latin typeface="+mj-lt"/>
                <a:ea typeface="Montserrat Medium"/>
                <a:cs typeface="Montserrat Medium"/>
                <a:sym typeface="Montserrat Medium"/>
              </a:rPr>
              <a:t>Replace insulin pancreas cells.</a:t>
            </a:r>
            <a:endParaRPr dirty="0">
              <a:solidFill>
                <a:srgbClr val="434343"/>
              </a:solidFill>
              <a:latin typeface="+mj-lt"/>
              <a:ea typeface="Montserrat Medium"/>
              <a:cs typeface="Montserrat Medium"/>
              <a:sym typeface="Montserrat Medium"/>
            </a:endParaRPr>
          </a:p>
        </p:txBody>
      </p:sp>
      <p:sp>
        <p:nvSpPr>
          <p:cNvPr id="384" name="Google Shape;384;g122d981fb93_0_706"/>
          <p:cNvSpPr txBox="1"/>
          <p:nvPr/>
        </p:nvSpPr>
        <p:spPr>
          <a:xfrm>
            <a:off x="6462329" y="2036225"/>
            <a:ext cx="1916400" cy="394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2500" b="1" dirty="0">
                <a:solidFill>
                  <a:srgbClr val="434343"/>
                </a:solidFill>
                <a:latin typeface="+mj-lt"/>
                <a:ea typeface="Londrina Solid"/>
                <a:cs typeface="Londrina Solid"/>
                <a:sym typeface="Londrina Solid"/>
              </a:rPr>
              <a:t>Heart Attack</a:t>
            </a:r>
            <a:endParaRPr sz="2500" b="1" dirty="0">
              <a:solidFill>
                <a:srgbClr val="434343"/>
              </a:solidFill>
              <a:latin typeface="+mj-lt"/>
              <a:ea typeface="Londrina Solid"/>
              <a:cs typeface="Londrina Solid"/>
              <a:sym typeface="Londrina Solid"/>
            </a:endParaRPr>
          </a:p>
        </p:txBody>
      </p:sp>
      <p:sp>
        <p:nvSpPr>
          <p:cNvPr id="385" name="Google Shape;385;g122d981fb93_0_706"/>
          <p:cNvSpPr txBox="1"/>
          <p:nvPr/>
        </p:nvSpPr>
        <p:spPr>
          <a:xfrm>
            <a:off x="6514613" y="2476025"/>
            <a:ext cx="1916400" cy="4302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dirty="0">
                <a:solidFill>
                  <a:srgbClr val="434343"/>
                </a:solidFill>
                <a:latin typeface="+mj-lt"/>
                <a:ea typeface="Montserrat Medium"/>
                <a:cs typeface="Montserrat Medium"/>
                <a:sym typeface="Montserrat Medium"/>
              </a:rPr>
              <a:t>Regrow heart muscle cells.</a:t>
            </a:r>
            <a:endParaRPr dirty="0">
              <a:solidFill>
                <a:srgbClr val="434343"/>
              </a:solidFill>
              <a:latin typeface="+mj-lt"/>
              <a:ea typeface="Montserrat Medium"/>
              <a:cs typeface="Montserrat Medium"/>
              <a:sym typeface="Montserrat Medium"/>
            </a:endParaRPr>
          </a:p>
        </p:txBody>
      </p:sp>
      <p:sp>
        <p:nvSpPr>
          <p:cNvPr id="386" name="Google Shape;386;g122d981fb93_0_706"/>
          <p:cNvSpPr txBox="1"/>
          <p:nvPr/>
        </p:nvSpPr>
        <p:spPr>
          <a:xfrm>
            <a:off x="6007981" y="3288600"/>
            <a:ext cx="2370748" cy="3948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sz="2500" b="1" dirty="0">
                <a:solidFill>
                  <a:srgbClr val="434343"/>
                </a:solidFill>
                <a:latin typeface="+mj-lt"/>
                <a:ea typeface="Londrina Solid"/>
                <a:cs typeface="Londrina Solid"/>
                <a:sym typeface="Londrina Solid"/>
              </a:rPr>
              <a:t>Vascular Grafts</a:t>
            </a:r>
            <a:endParaRPr sz="2500" b="1" dirty="0">
              <a:solidFill>
                <a:srgbClr val="434343"/>
              </a:solidFill>
              <a:latin typeface="+mj-lt"/>
              <a:ea typeface="Londrina Solid"/>
              <a:cs typeface="Londrina Solid"/>
              <a:sym typeface="Londrina Solid"/>
            </a:endParaRPr>
          </a:p>
        </p:txBody>
      </p:sp>
      <p:sp>
        <p:nvSpPr>
          <p:cNvPr id="387" name="Google Shape;387;g122d981fb93_0_706"/>
          <p:cNvSpPr txBox="1"/>
          <p:nvPr/>
        </p:nvSpPr>
        <p:spPr>
          <a:xfrm>
            <a:off x="6001239" y="3565899"/>
            <a:ext cx="2488800" cy="9141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dirty="0">
                <a:solidFill>
                  <a:srgbClr val="434343"/>
                </a:solidFill>
                <a:latin typeface="+mj-lt"/>
                <a:ea typeface="Montserrat Medium"/>
                <a:cs typeface="Montserrat Medium"/>
                <a:sym typeface="Montserrat Medium"/>
              </a:rPr>
              <a:t>Creation of medical devices with stem cells reduces inflammatory response.</a:t>
            </a:r>
            <a:endParaRPr dirty="0">
              <a:solidFill>
                <a:srgbClr val="434343"/>
              </a:solidFill>
              <a:latin typeface="+mj-lt"/>
              <a:ea typeface="Montserrat Medium"/>
              <a:cs typeface="Montserrat Medium"/>
              <a:sym typeface="Montserrat Medium"/>
            </a:endParaRPr>
          </a:p>
        </p:txBody>
      </p:sp>
      <p:sp>
        <p:nvSpPr>
          <p:cNvPr id="388" name="Google Shape;388;g122d981fb93_0_706"/>
          <p:cNvSpPr/>
          <p:nvPr/>
        </p:nvSpPr>
        <p:spPr>
          <a:xfrm>
            <a:off x="3373965" y="992163"/>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89" name="Google Shape;389;g122d981fb93_0_706"/>
          <p:cNvSpPr/>
          <p:nvPr/>
        </p:nvSpPr>
        <p:spPr>
          <a:xfrm>
            <a:off x="2811427" y="2003138"/>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0" name="Google Shape;390;g122d981fb93_0_706"/>
          <p:cNvSpPr/>
          <p:nvPr/>
        </p:nvSpPr>
        <p:spPr>
          <a:xfrm>
            <a:off x="3286540" y="3014125"/>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1" name="Google Shape;391;g122d981fb93_0_706"/>
          <p:cNvSpPr/>
          <p:nvPr/>
        </p:nvSpPr>
        <p:spPr>
          <a:xfrm>
            <a:off x="4944302" y="1037225"/>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2" name="Google Shape;392;g122d981fb93_0_706"/>
          <p:cNvSpPr/>
          <p:nvPr/>
        </p:nvSpPr>
        <p:spPr>
          <a:xfrm>
            <a:off x="5528627" y="2074225"/>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393" name="Google Shape;393;g122d981fb93_0_706"/>
          <p:cNvSpPr/>
          <p:nvPr/>
        </p:nvSpPr>
        <p:spPr>
          <a:xfrm>
            <a:off x="4980565" y="3111225"/>
            <a:ext cx="899400" cy="899400"/>
          </a:xfrm>
          <a:prstGeom prst="donut">
            <a:avLst>
              <a:gd name="adj" fmla="val 12713"/>
            </a:avLst>
          </a:prstGeom>
          <a:solidFill>
            <a:srgbClr val="EA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pic>
        <p:nvPicPr>
          <p:cNvPr id="394" name="Google Shape;394;g122d981fb93_0_706"/>
          <p:cNvPicPr preferRelativeResize="0"/>
          <p:nvPr/>
        </p:nvPicPr>
        <p:blipFill>
          <a:blip r:embed="rId9">
            <a:alphaModFix/>
          </a:blip>
          <a:stretch>
            <a:fillRect/>
          </a:stretch>
        </p:blipFill>
        <p:spPr>
          <a:xfrm>
            <a:off x="4075025" y="1786576"/>
            <a:ext cx="1006125" cy="137889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128297abf6c_0_11"/>
          <p:cNvSpPr txBox="1"/>
          <p:nvPr/>
        </p:nvSpPr>
        <p:spPr>
          <a:xfrm>
            <a:off x="2390052" y="170075"/>
            <a:ext cx="4502632" cy="754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3000" b="1" dirty="0">
                <a:solidFill>
                  <a:srgbClr val="434343"/>
                </a:solidFill>
                <a:latin typeface="+mj-lt"/>
                <a:ea typeface="Londrina Solid"/>
                <a:cs typeface="Londrina Solid"/>
                <a:sym typeface="Londrina Solid"/>
              </a:rPr>
              <a:t>The Alzheimer’s Brain</a:t>
            </a:r>
            <a:endParaRPr sz="3000" b="1" dirty="0">
              <a:solidFill>
                <a:srgbClr val="434343"/>
              </a:solidFill>
              <a:latin typeface="+mj-lt"/>
              <a:ea typeface="Londrina Solid"/>
              <a:cs typeface="Londrina Solid"/>
              <a:sym typeface="Londrina Solid"/>
            </a:endParaRPr>
          </a:p>
        </p:txBody>
      </p:sp>
      <p:pic>
        <p:nvPicPr>
          <p:cNvPr id="401" name="Google Shape;401;g128297abf6c_0_11"/>
          <p:cNvPicPr preferRelativeResize="0"/>
          <p:nvPr/>
        </p:nvPicPr>
        <p:blipFill rotWithShape="1">
          <a:blip r:embed="rId3">
            <a:alphaModFix/>
          </a:blip>
          <a:srcRect l="10044" r="12514"/>
          <a:stretch/>
        </p:blipFill>
        <p:spPr>
          <a:xfrm>
            <a:off x="2207750" y="815188"/>
            <a:ext cx="4598619" cy="3913824"/>
          </a:xfrm>
          <a:prstGeom prst="rect">
            <a:avLst/>
          </a:prstGeom>
          <a:noFill/>
          <a:ln>
            <a:noFill/>
          </a:ln>
        </p:spPr>
      </p:pic>
      <p:sp>
        <p:nvSpPr>
          <p:cNvPr id="400" name="Google Shape;400;g128297abf6c_0_11"/>
          <p:cNvSpPr txBox="1"/>
          <p:nvPr/>
        </p:nvSpPr>
        <p:spPr>
          <a:xfrm>
            <a:off x="6806369" y="2623473"/>
            <a:ext cx="2487426" cy="7548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dirty="0">
                <a:solidFill>
                  <a:srgbClr val="434343"/>
                </a:solidFill>
                <a:latin typeface="+mj-lt"/>
                <a:ea typeface="Montserrat Medium"/>
                <a:cs typeface="Montserrat Medium"/>
                <a:sym typeface="Montserrat Medium"/>
              </a:rPr>
              <a:t>Notice the </a:t>
            </a:r>
            <a:r>
              <a:rPr lang="en-US" b="1" dirty="0">
                <a:solidFill>
                  <a:srgbClr val="434343"/>
                </a:solidFill>
                <a:latin typeface="+mj-lt"/>
                <a:ea typeface="Montserrat"/>
                <a:cs typeface="Montserrat"/>
                <a:sym typeface="Montserrat"/>
              </a:rPr>
              <a:t>loss in mass</a:t>
            </a:r>
            <a:r>
              <a:rPr lang="en-US" dirty="0">
                <a:solidFill>
                  <a:srgbClr val="434343"/>
                </a:solidFill>
                <a:latin typeface="+mj-lt"/>
                <a:ea typeface="Montserrat Medium"/>
                <a:cs typeface="Montserrat Medium"/>
                <a:sym typeface="Montserrat Medium"/>
              </a:rPr>
              <a:t> </a:t>
            </a:r>
            <a:br>
              <a:rPr lang="en-US" dirty="0">
                <a:solidFill>
                  <a:srgbClr val="434343"/>
                </a:solidFill>
                <a:latin typeface="+mj-lt"/>
                <a:ea typeface="Montserrat Medium"/>
                <a:cs typeface="Montserrat Medium"/>
                <a:sym typeface="Montserrat Medium"/>
              </a:rPr>
            </a:br>
            <a:r>
              <a:rPr lang="en-US" dirty="0">
                <a:solidFill>
                  <a:srgbClr val="434343"/>
                </a:solidFill>
                <a:latin typeface="+mj-lt"/>
                <a:ea typeface="Montserrat Medium"/>
                <a:cs typeface="Montserrat Medium"/>
                <a:sym typeface="Montserrat Medium"/>
              </a:rPr>
              <a:t>of the Alzheimer’s brain?</a:t>
            </a:r>
            <a:endParaRPr dirty="0">
              <a:solidFill>
                <a:srgbClr val="434343"/>
              </a:solidFill>
              <a:latin typeface="+mj-lt"/>
              <a:ea typeface="Montserrat Medium"/>
              <a:cs typeface="Montserrat Medium"/>
              <a:sym typeface="Montserrat Medium"/>
            </a:endParaRPr>
          </a:p>
        </p:txBody>
      </p:sp>
      <p:sp>
        <p:nvSpPr>
          <p:cNvPr id="402" name="Google Shape;402;g128297abf6c_0_11"/>
          <p:cNvSpPr txBox="1"/>
          <p:nvPr/>
        </p:nvSpPr>
        <p:spPr>
          <a:xfrm>
            <a:off x="241887" y="3103526"/>
            <a:ext cx="2117212" cy="111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dirty="0">
                <a:solidFill>
                  <a:srgbClr val="434343"/>
                </a:solidFill>
                <a:latin typeface="+mj-lt"/>
                <a:ea typeface="Montserrat Medium"/>
                <a:cs typeface="Montserrat Medium"/>
                <a:sym typeface="Montserrat Medium"/>
              </a:rPr>
              <a:t>Stem cell therapy offers potential cures to Alzheimer’s, by </a:t>
            </a:r>
            <a:r>
              <a:rPr lang="en-US" b="1" dirty="0">
                <a:solidFill>
                  <a:srgbClr val="434343"/>
                </a:solidFill>
                <a:latin typeface="+mj-lt"/>
                <a:ea typeface="Montserrat"/>
                <a:cs typeface="Montserrat"/>
                <a:sym typeface="Montserrat"/>
              </a:rPr>
              <a:t>regrowing the neurons!</a:t>
            </a:r>
            <a:endParaRPr b="1" dirty="0">
              <a:solidFill>
                <a:srgbClr val="434343"/>
              </a:solidFill>
              <a:latin typeface="+mj-lt"/>
              <a:ea typeface="Montserrat"/>
              <a:cs typeface="Montserrat"/>
              <a:sym typeface="Montserrat"/>
            </a:endParaRPr>
          </a:p>
        </p:txBody>
      </p:sp>
      <p:sp>
        <p:nvSpPr>
          <p:cNvPr id="403" name="Google Shape;403;g128297abf6c_0_11"/>
          <p:cNvSpPr txBox="1"/>
          <p:nvPr/>
        </p:nvSpPr>
        <p:spPr>
          <a:xfrm>
            <a:off x="523117" y="915331"/>
            <a:ext cx="2117212" cy="11151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dirty="0">
                <a:solidFill>
                  <a:srgbClr val="434343"/>
                </a:solidFill>
                <a:latin typeface="+mj-lt"/>
                <a:ea typeface="Montserrat Medium"/>
                <a:cs typeface="Montserrat Medium"/>
                <a:sym typeface="Montserrat Medium"/>
              </a:rPr>
              <a:t>Alzheimer’s involves the </a:t>
            </a:r>
            <a:r>
              <a:rPr lang="en-US" b="1" dirty="0">
                <a:solidFill>
                  <a:srgbClr val="434343"/>
                </a:solidFill>
                <a:latin typeface="+mj-lt"/>
                <a:ea typeface="Montserrat"/>
                <a:cs typeface="Montserrat"/>
                <a:sym typeface="Montserrat"/>
              </a:rPr>
              <a:t>degeneration of neurons</a:t>
            </a:r>
            <a:r>
              <a:rPr lang="en-US" dirty="0">
                <a:solidFill>
                  <a:srgbClr val="434343"/>
                </a:solidFill>
                <a:latin typeface="+mj-lt"/>
                <a:ea typeface="Montserrat Medium"/>
                <a:cs typeface="Montserrat Medium"/>
                <a:sym typeface="Montserrat Medium"/>
              </a:rPr>
              <a:t>, which causes memory loss.</a:t>
            </a:r>
            <a:endParaRPr dirty="0">
              <a:solidFill>
                <a:srgbClr val="434343"/>
              </a:solidFill>
              <a:latin typeface="+mj-lt"/>
              <a:ea typeface="Montserrat Medium"/>
              <a:cs typeface="Montserrat Medium"/>
              <a:sym typeface="Montserrat Medium"/>
            </a:endParaRPr>
          </a:p>
        </p:txBody>
      </p:sp>
      <p:sp>
        <p:nvSpPr>
          <p:cNvPr id="404" name="Google Shape;404;g128297abf6c_0_11"/>
          <p:cNvSpPr txBox="1"/>
          <p:nvPr/>
        </p:nvSpPr>
        <p:spPr>
          <a:xfrm>
            <a:off x="6503671" y="931567"/>
            <a:ext cx="2117212" cy="912900"/>
          </a:xfrm>
          <a:prstGeom prst="rect">
            <a:avLst/>
          </a:prstGeom>
          <a:noFill/>
          <a:ln>
            <a:noFill/>
          </a:ln>
        </p:spPr>
        <p:txBody>
          <a:bodyPr spcFirstLastPara="1" wrap="square" lIns="0" tIns="0" rIns="0" bIns="0" anchor="ctr" anchorCtr="0">
            <a:noAutofit/>
          </a:bodyPr>
          <a:lstStyle/>
          <a:p>
            <a:pPr marL="0" lvl="0" indent="0" rtl="0">
              <a:spcBef>
                <a:spcPts val="0"/>
              </a:spcBef>
              <a:spcAft>
                <a:spcPts val="0"/>
              </a:spcAft>
              <a:buNone/>
            </a:pPr>
            <a:r>
              <a:rPr lang="en-US">
                <a:solidFill>
                  <a:srgbClr val="434343"/>
                </a:solidFill>
                <a:latin typeface="+mj-lt"/>
                <a:ea typeface="Montserrat Medium"/>
                <a:cs typeface="Montserrat Medium"/>
                <a:sym typeface="Montserrat Medium"/>
              </a:rPr>
              <a:t>Over </a:t>
            </a:r>
            <a:r>
              <a:rPr lang="en-US" b="1">
                <a:solidFill>
                  <a:srgbClr val="434343"/>
                </a:solidFill>
                <a:latin typeface="+mj-lt"/>
                <a:ea typeface="Montserrat"/>
                <a:cs typeface="Montserrat"/>
                <a:sym typeface="Montserrat"/>
              </a:rPr>
              <a:t>6 million</a:t>
            </a:r>
            <a:r>
              <a:rPr lang="en-US">
                <a:solidFill>
                  <a:srgbClr val="434343"/>
                </a:solidFill>
                <a:latin typeface="+mj-lt"/>
                <a:ea typeface="Montserrat Medium"/>
                <a:cs typeface="Montserrat Medium"/>
                <a:sym typeface="Montserrat Medium"/>
              </a:rPr>
              <a:t> people are living with Alzheimer’s dementia.</a:t>
            </a:r>
            <a:endParaRPr>
              <a:solidFill>
                <a:srgbClr val="434343"/>
              </a:solidFill>
              <a:latin typeface="+mj-lt"/>
              <a:ea typeface="Montserrat Medium"/>
              <a:cs typeface="Montserrat Medium"/>
              <a:sym typeface="Montserrat Medium"/>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3"/>
          <p:cNvSpPr txBox="1"/>
          <p:nvPr/>
        </p:nvSpPr>
        <p:spPr>
          <a:xfrm>
            <a:off x="457200" y="361950"/>
            <a:ext cx="8077200" cy="32932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u="sng" dirty="0">
                <a:solidFill>
                  <a:schemeClr val="dk1"/>
                </a:solidFill>
                <a:latin typeface="+mj-lt"/>
                <a:ea typeface="Helvetica Neue Light"/>
                <a:cs typeface="Helvetica Neue Light"/>
                <a:sym typeface="Helvetica Neue Light"/>
              </a:rPr>
              <a:t>CAUTION</a:t>
            </a:r>
            <a:r>
              <a:rPr lang="en-US" sz="1600" dirty="0">
                <a:solidFill>
                  <a:schemeClr val="dk1"/>
                </a:solidFill>
                <a:latin typeface="+mj-lt"/>
                <a:ea typeface="Helvetica Neue Light"/>
                <a:cs typeface="Helvetica Neue Light"/>
                <a:sym typeface="Helvetica Neue Light"/>
              </a:rPr>
              <a:t>: If you are attempting an experiment, it is important to make sure that you are following all safety steps. All experiments should be completed with supervision of a adult. Weather permitting, we recommend taking messy experiments outside. Remember to wear safety gear like gloves, aprons, and goggles, especially for experiments with chemical reactions!</a:t>
            </a:r>
            <a:endParaRPr dirty="0">
              <a:latin typeface="+mj-lt"/>
            </a:endParaRPr>
          </a:p>
          <a:p>
            <a:pPr marL="0" marR="0" lvl="0" indent="0" algn="l" rtl="0">
              <a:spcBef>
                <a:spcPts val="0"/>
              </a:spcBef>
              <a:spcAft>
                <a:spcPts val="0"/>
              </a:spcAft>
              <a:buNone/>
            </a:pPr>
            <a:endParaRPr sz="1600" dirty="0">
              <a:solidFill>
                <a:schemeClr val="dk1"/>
              </a:solidFill>
              <a:latin typeface="+mj-lt"/>
              <a:ea typeface="Helvetica Neue Light"/>
              <a:cs typeface="Helvetica Neue Light"/>
              <a:sym typeface="Helvetica Neue Light"/>
            </a:endParaRPr>
          </a:p>
          <a:p>
            <a:pPr marL="0" marR="0" lvl="0" indent="0" algn="l" rtl="0">
              <a:spcBef>
                <a:spcPts val="0"/>
              </a:spcBef>
              <a:spcAft>
                <a:spcPts val="0"/>
              </a:spcAft>
              <a:buNone/>
            </a:pPr>
            <a:r>
              <a:rPr lang="en-US" sz="1600" dirty="0">
                <a:solidFill>
                  <a:schemeClr val="dk1"/>
                </a:solidFill>
                <a:latin typeface="+mj-lt"/>
                <a:ea typeface="Helvetica Neue Light"/>
                <a:cs typeface="Helvetica Neue Light"/>
                <a:sym typeface="Helvetica Neue Light"/>
              </a:rPr>
              <a:t>The materials and information presented made be used for educational purposes as described in the Terms of Use at www.cmu.edu/gelfand and parents/legal guardians are responsible for taking all necessary safety precautions for the experiments. To the maximum extent allowed under law, Carnegie Mellon University is not responsible for any claims, damages or other liability arising from using the materials or conducting the experiments.</a:t>
            </a:r>
            <a:endParaRPr dirty="0">
              <a:latin typeface="+mj-lt"/>
            </a:endParaRPr>
          </a:p>
          <a:p>
            <a:pPr marL="0" marR="0" lvl="0" indent="0" algn="ctr" rtl="0">
              <a:spcBef>
                <a:spcPts val="0"/>
              </a:spcBef>
              <a:spcAft>
                <a:spcPts val="0"/>
              </a:spcAft>
              <a:buNone/>
            </a:pPr>
            <a:r>
              <a:rPr lang="en-US" sz="1600" dirty="0">
                <a:solidFill>
                  <a:schemeClr val="dk1"/>
                </a:solidFill>
                <a:latin typeface="+mj-lt"/>
                <a:ea typeface="Helvetica Neue Light"/>
                <a:cs typeface="Helvetica Neue Light"/>
                <a:sym typeface="Helvetica Neue Light"/>
              </a:rPr>
              <a:t>Be SAFE and enjoy the modules!</a:t>
            </a:r>
            <a:endParaRPr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22d981fb93_0_709"/>
          <p:cNvSpPr txBox="1"/>
          <p:nvPr/>
        </p:nvSpPr>
        <p:spPr>
          <a:xfrm>
            <a:off x="2424600" y="1252437"/>
            <a:ext cx="4294800" cy="1982647"/>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4000" b="1" dirty="0">
                <a:solidFill>
                  <a:srgbClr val="434343"/>
                </a:solidFill>
                <a:latin typeface="+mj-lt"/>
                <a:ea typeface="Londrina Solid"/>
                <a:cs typeface="Londrina Solid"/>
                <a:sym typeface="Londrina Solid"/>
              </a:rPr>
              <a:t>Thanks for using this Stem Cell Presentation!</a:t>
            </a:r>
            <a:endParaRPr sz="4000" b="1" dirty="0">
              <a:solidFill>
                <a:srgbClr val="434343"/>
              </a:solidFill>
              <a:latin typeface="+mj-lt"/>
              <a:ea typeface="Londrina Solid"/>
              <a:cs typeface="Londrina Solid"/>
              <a:sym typeface="Londrina Solid"/>
            </a:endParaRPr>
          </a:p>
        </p:txBody>
      </p:sp>
      <p:sp>
        <p:nvSpPr>
          <p:cNvPr id="411" name="Google Shape;411;g122d981fb93_0_709"/>
          <p:cNvSpPr txBox="1"/>
          <p:nvPr/>
        </p:nvSpPr>
        <p:spPr>
          <a:xfrm>
            <a:off x="3051150" y="3561068"/>
            <a:ext cx="3041700" cy="529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1000">
                <a:solidFill>
                  <a:srgbClr val="434343"/>
                </a:solidFill>
                <a:latin typeface="+mj-lt"/>
                <a:ea typeface="Montserrat Medium"/>
                <a:cs typeface="Montserrat Medium"/>
                <a:sym typeface="Montserrat Medium"/>
              </a:rPr>
              <a:t>Credited with BioRender.com.</a:t>
            </a:r>
            <a:endParaRPr sz="1000">
              <a:solidFill>
                <a:srgbClr val="434343"/>
              </a:solidFill>
              <a:latin typeface="+mj-lt"/>
              <a:ea typeface="Montserrat Medium"/>
              <a:cs typeface="Montserrat Medium"/>
              <a:sym typeface="Montserrat Medium"/>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g127ee58f9c4_0_0"/>
          <p:cNvSpPr txBox="1"/>
          <p:nvPr/>
        </p:nvSpPr>
        <p:spPr>
          <a:xfrm>
            <a:off x="731250" y="174825"/>
            <a:ext cx="76098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3700" b="1" dirty="0">
                <a:latin typeface="+mj-lt"/>
                <a:ea typeface="Londrina Solid"/>
                <a:cs typeface="Londrina Solid"/>
                <a:sym typeface="Londrina Solid"/>
              </a:rPr>
              <a:t>References</a:t>
            </a:r>
            <a:endParaRPr sz="3700" b="1" dirty="0">
              <a:latin typeface="+mj-lt"/>
              <a:ea typeface="Londrina Solid"/>
              <a:cs typeface="Londrina Solid"/>
              <a:sym typeface="Londrina Solid"/>
            </a:endParaRPr>
          </a:p>
        </p:txBody>
      </p:sp>
      <p:sp>
        <p:nvSpPr>
          <p:cNvPr id="418" name="Google Shape;418;g127ee58f9c4_0_0"/>
          <p:cNvSpPr txBox="1"/>
          <p:nvPr/>
        </p:nvSpPr>
        <p:spPr>
          <a:xfrm>
            <a:off x="661175" y="760000"/>
            <a:ext cx="6866400" cy="4231897"/>
          </a:xfrm>
          <a:prstGeom prst="rect">
            <a:avLst/>
          </a:prstGeom>
          <a:noFill/>
          <a:ln>
            <a:noFill/>
          </a:ln>
        </p:spPr>
        <p:txBody>
          <a:bodyPr spcFirstLastPara="1" wrap="square" lIns="91425" tIns="91425" rIns="91425" bIns="91425" anchor="t" anchorCtr="0">
            <a:spAutoFit/>
          </a:bodyPr>
          <a:lstStyle/>
          <a:p>
            <a:pPr marL="457200" lvl="0" indent="-298450" algn="l" rtl="0">
              <a:lnSpc>
                <a:spcPct val="115000"/>
              </a:lnSpc>
              <a:spcBef>
                <a:spcPts val="1200"/>
              </a:spcBef>
              <a:spcAft>
                <a:spcPts val="0"/>
              </a:spcAft>
              <a:buClr>
                <a:schemeClr val="dk1"/>
              </a:buClr>
              <a:buSzPts val="1100"/>
              <a:buFont typeface="Times New Roman"/>
              <a:buAutoNum type="arabicPeriod"/>
            </a:pPr>
            <a:r>
              <a:rPr lang="en-US" sz="1100" i="1" dirty="0">
                <a:solidFill>
                  <a:schemeClr val="dk1"/>
                </a:solidFill>
                <a:latin typeface="+mj-lt"/>
                <a:ea typeface="Times New Roman"/>
                <a:cs typeface="Times New Roman"/>
                <a:sym typeface="Times New Roman"/>
              </a:rPr>
              <a:t>ScienceDaily. (n.d.). Embryonic stem cell. ScienceDaily. Retrieved May 5, 2022, from https://www.sciencedaily.com/terms/embryonic_stem_cell.htm </a:t>
            </a:r>
            <a:endParaRPr sz="1100" i="1" dirty="0">
              <a:solidFill>
                <a:schemeClr val="dk1"/>
              </a:solidFill>
              <a:latin typeface="+mj-lt"/>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AutoNum type="arabicPeriod"/>
            </a:pPr>
            <a:r>
              <a:rPr lang="en-US" sz="1100" i="1" dirty="0">
                <a:solidFill>
                  <a:schemeClr val="dk1"/>
                </a:solidFill>
                <a:latin typeface="+mj-lt"/>
                <a:ea typeface="Times New Roman"/>
                <a:cs typeface="Times New Roman"/>
                <a:sym typeface="Times New Roman"/>
              </a:rPr>
              <a:t>What are mesenchymal stem cells (</a:t>
            </a:r>
            <a:r>
              <a:rPr lang="en-US" sz="1100" i="1" dirty="0" err="1">
                <a:solidFill>
                  <a:schemeClr val="dk1"/>
                </a:solidFill>
                <a:latin typeface="+mj-lt"/>
                <a:ea typeface="Times New Roman"/>
                <a:cs typeface="Times New Roman"/>
                <a:sym typeface="Times New Roman"/>
              </a:rPr>
              <a:t>mscs</a:t>
            </a:r>
            <a:r>
              <a:rPr lang="en-US" sz="1100" i="1" dirty="0">
                <a:solidFill>
                  <a:schemeClr val="dk1"/>
                </a:solidFill>
                <a:latin typeface="+mj-lt"/>
                <a:ea typeface="Times New Roman"/>
                <a:cs typeface="Times New Roman"/>
                <a:sym typeface="Times New Roman"/>
              </a:rPr>
              <a:t>)?</a:t>
            </a:r>
            <a:r>
              <a:rPr lang="en-US" sz="1100" dirty="0">
                <a:solidFill>
                  <a:schemeClr val="dk1"/>
                </a:solidFill>
                <a:latin typeface="+mj-lt"/>
                <a:ea typeface="Times New Roman"/>
                <a:cs typeface="Times New Roman"/>
                <a:sym typeface="Times New Roman"/>
              </a:rPr>
              <a:t> What are Mesenchymal Stem Cells (MSCs)? (n.d.). Retrieved May 4, 2022, from https://www.dvcstem.com/post/what-are-mesenchymal-stem-cells </a:t>
            </a:r>
            <a:endParaRPr sz="1100" dirty="0">
              <a:solidFill>
                <a:schemeClr val="dk1"/>
              </a:solidFill>
              <a:latin typeface="+mj-lt"/>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AutoNum type="arabicPeriod"/>
            </a:pPr>
            <a:r>
              <a:rPr lang="en-US" sz="1100" dirty="0">
                <a:solidFill>
                  <a:schemeClr val="dk1"/>
                </a:solidFill>
                <a:latin typeface="+mj-lt"/>
                <a:ea typeface="Times New Roman"/>
                <a:cs typeface="Times New Roman"/>
                <a:sym typeface="Times New Roman"/>
              </a:rPr>
              <a:t>Name*. (2021, January 31). </a:t>
            </a:r>
            <a:r>
              <a:rPr lang="en-US" sz="1100" i="1" dirty="0">
                <a:solidFill>
                  <a:schemeClr val="dk1"/>
                </a:solidFill>
                <a:latin typeface="+mj-lt"/>
                <a:ea typeface="Times New Roman"/>
                <a:cs typeface="Times New Roman"/>
                <a:sym typeface="Times New Roman"/>
              </a:rPr>
              <a:t>Steady-state hematopoietic stem cells for transplantation</a:t>
            </a:r>
            <a:r>
              <a:rPr lang="en-US" sz="1100" dirty="0">
                <a:solidFill>
                  <a:schemeClr val="dk1"/>
                </a:solidFill>
                <a:latin typeface="+mj-lt"/>
                <a:ea typeface="Times New Roman"/>
                <a:cs typeface="Times New Roman"/>
                <a:sym typeface="Times New Roman"/>
              </a:rPr>
              <a:t>. Research Features. Retrieved May 5, 2022, from https://researchfeatures.com/steady-state-hematopoietic-stem-cells-transplantation/ </a:t>
            </a:r>
            <a:endParaRPr sz="1100" dirty="0">
              <a:solidFill>
                <a:schemeClr val="dk1"/>
              </a:solidFill>
              <a:latin typeface="+mj-lt"/>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AutoNum type="arabicPeriod"/>
            </a:pPr>
            <a:r>
              <a:rPr lang="en-US" sz="1100" i="1" dirty="0">
                <a:solidFill>
                  <a:schemeClr val="dk1"/>
                </a:solidFill>
                <a:latin typeface="+mj-lt"/>
                <a:ea typeface="Times New Roman"/>
                <a:cs typeface="Times New Roman"/>
                <a:sym typeface="Times New Roman"/>
              </a:rPr>
              <a:t>Maintaining epithelial stemness with p63 - science.org</a:t>
            </a:r>
            <a:r>
              <a:rPr lang="en-US" sz="1100" dirty="0">
                <a:solidFill>
                  <a:schemeClr val="dk1"/>
                </a:solidFill>
                <a:latin typeface="+mj-lt"/>
                <a:ea typeface="Times New Roman"/>
                <a:cs typeface="Times New Roman"/>
                <a:sym typeface="Times New Roman"/>
              </a:rPr>
              <a:t>. (n.d.). Retrieved May 4, 2022, from https://www.science.org/doi/10.1126/scisignal.aaa1033 </a:t>
            </a:r>
            <a:endParaRPr sz="1100" dirty="0">
              <a:solidFill>
                <a:schemeClr val="dk1"/>
              </a:solidFill>
              <a:latin typeface="+mj-lt"/>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AutoNum type="arabicPeriod"/>
            </a:pPr>
            <a:r>
              <a:rPr lang="en-US" sz="1100" dirty="0">
                <a:solidFill>
                  <a:schemeClr val="dk1"/>
                </a:solidFill>
                <a:latin typeface="+mj-lt"/>
                <a:ea typeface="Times New Roman"/>
                <a:cs typeface="Times New Roman"/>
                <a:sym typeface="Times New Roman"/>
              </a:rPr>
              <a:t>Authors Janet Y. Le, Authors </a:t>
            </a:r>
            <a:r>
              <a:rPr lang="en-US" sz="1100" dirty="0" err="1">
                <a:solidFill>
                  <a:schemeClr val="dk1"/>
                </a:solidFill>
                <a:latin typeface="+mj-lt"/>
                <a:ea typeface="Times New Roman"/>
                <a:cs typeface="Times New Roman"/>
                <a:sym typeface="Times New Roman"/>
              </a:rPr>
              <a:t>Udochukwu</a:t>
            </a:r>
            <a:r>
              <a:rPr lang="en-US" sz="1100" dirty="0">
                <a:solidFill>
                  <a:schemeClr val="dk1"/>
                </a:solidFill>
                <a:latin typeface="+mj-lt"/>
                <a:ea typeface="Times New Roman"/>
                <a:cs typeface="Times New Roman"/>
                <a:sym typeface="Times New Roman"/>
              </a:rPr>
              <a:t> </a:t>
            </a:r>
            <a:r>
              <a:rPr lang="en-US" sz="1100" dirty="0" err="1">
                <a:solidFill>
                  <a:schemeClr val="dk1"/>
                </a:solidFill>
                <a:latin typeface="+mj-lt"/>
                <a:ea typeface="Times New Roman"/>
                <a:cs typeface="Times New Roman"/>
                <a:sym typeface="Times New Roman"/>
              </a:rPr>
              <a:t>Amanamba</a:t>
            </a:r>
            <a:r>
              <a:rPr lang="en-US" sz="1100" dirty="0">
                <a:solidFill>
                  <a:schemeClr val="dk1"/>
                </a:solidFill>
                <a:latin typeface="+mj-lt"/>
                <a:ea typeface="Times New Roman"/>
                <a:cs typeface="Times New Roman"/>
                <a:sym typeface="Times New Roman"/>
              </a:rPr>
              <a:t>, Authors Hiba Hasan, &amp; Authors Bianca </a:t>
            </a:r>
            <a:r>
              <a:rPr lang="en-US" sz="1100" dirty="0" err="1">
                <a:solidFill>
                  <a:schemeClr val="dk1"/>
                </a:solidFill>
                <a:latin typeface="+mj-lt"/>
                <a:ea typeface="Times New Roman"/>
                <a:cs typeface="Times New Roman"/>
                <a:sym typeface="Times New Roman"/>
              </a:rPr>
              <a:t>Westhoff</a:t>
            </a:r>
            <a:r>
              <a:rPr lang="en-US" sz="1100" dirty="0">
                <a:solidFill>
                  <a:schemeClr val="dk1"/>
                </a:solidFill>
                <a:latin typeface="+mj-lt"/>
                <a:ea typeface="Times New Roman"/>
                <a:cs typeface="Times New Roman"/>
                <a:sym typeface="Times New Roman"/>
              </a:rPr>
              <a:t>. (n.d.). </a:t>
            </a:r>
            <a:r>
              <a:rPr lang="en-US" sz="1100" i="1" dirty="0">
                <a:solidFill>
                  <a:schemeClr val="dk1"/>
                </a:solidFill>
                <a:latin typeface="+mj-lt"/>
                <a:ea typeface="Times New Roman"/>
                <a:cs typeface="Times New Roman"/>
                <a:sym typeface="Times New Roman"/>
              </a:rPr>
              <a:t>What are neural stem cells, and why are they important?</a:t>
            </a:r>
            <a:r>
              <a:rPr lang="en-US" sz="1100" dirty="0">
                <a:solidFill>
                  <a:schemeClr val="dk1"/>
                </a:solidFill>
                <a:latin typeface="+mj-lt"/>
                <a:ea typeface="Times New Roman"/>
                <a:cs typeface="Times New Roman"/>
                <a:sym typeface="Times New Roman"/>
              </a:rPr>
              <a:t> Frontiers for Young Minds. Retrieved May 3, 2022, from https://kids.frontiersin.org/articles/10.3389/frym.2016.00020 </a:t>
            </a:r>
            <a:endParaRPr sz="1100" dirty="0">
              <a:solidFill>
                <a:schemeClr val="dk1"/>
              </a:solidFill>
              <a:latin typeface="+mj-lt"/>
              <a:ea typeface="Times New Roman"/>
              <a:cs typeface="Times New Roman"/>
              <a:sym typeface="Times New Roman"/>
            </a:endParaRPr>
          </a:p>
          <a:p>
            <a:pPr marL="457200" lvl="0" indent="-298450" algn="l" rtl="0">
              <a:lnSpc>
                <a:spcPct val="115000"/>
              </a:lnSpc>
              <a:spcBef>
                <a:spcPts val="0"/>
              </a:spcBef>
              <a:spcAft>
                <a:spcPts val="0"/>
              </a:spcAft>
              <a:buClr>
                <a:schemeClr val="dk1"/>
              </a:buClr>
              <a:buSzPts val="1100"/>
              <a:buFont typeface="Times New Roman"/>
              <a:buAutoNum type="arabicPeriod"/>
            </a:pPr>
            <a:r>
              <a:rPr lang="en-US" sz="1100" dirty="0">
                <a:solidFill>
                  <a:schemeClr val="dk1"/>
                </a:solidFill>
                <a:latin typeface="+mj-lt"/>
                <a:ea typeface="Times New Roman"/>
                <a:cs typeface="Times New Roman"/>
                <a:sym typeface="Times New Roman"/>
              </a:rPr>
              <a:t>Ye, L., </a:t>
            </a:r>
            <a:r>
              <a:rPr lang="en-US" sz="1100" dirty="0" err="1">
                <a:solidFill>
                  <a:schemeClr val="dk1"/>
                </a:solidFill>
                <a:latin typeface="+mj-lt"/>
                <a:ea typeface="Times New Roman"/>
                <a:cs typeface="Times New Roman"/>
                <a:sym typeface="Times New Roman"/>
              </a:rPr>
              <a:t>Swingen</a:t>
            </a:r>
            <a:r>
              <a:rPr lang="en-US" sz="1100" dirty="0">
                <a:solidFill>
                  <a:schemeClr val="dk1"/>
                </a:solidFill>
                <a:latin typeface="+mj-lt"/>
                <a:ea typeface="Times New Roman"/>
                <a:cs typeface="Times New Roman"/>
                <a:sym typeface="Times New Roman"/>
              </a:rPr>
              <a:t>, C., &amp; Zhang, J. (2013, February 1). </a:t>
            </a:r>
            <a:r>
              <a:rPr lang="en-US" sz="1100" i="1" dirty="0">
                <a:solidFill>
                  <a:schemeClr val="dk1"/>
                </a:solidFill>
                <a:latin typeface="+mj-lt"/>
                <a:ea typeface="Times New Roman"/>
                <a:cs typeface="Times New Roman"/>
                <a:sym typeface="Times New Roman"/>
              </a:rPr>
              <a:t>Induced pluripotent stem cells and their potential for basic </a:t>
            </a:r>
            <a:r>
              <a:rPr lang="en-US" sz="1100" i="1" dirty="0">
                <a:solidFill>
                  <a:schemeClr val="dk1"/>
                </a:solidFill>
                <a:latin typeface="+mj-lt"/>
                <a:ea typeface="Times"/>
                <a:cs typeface="Times"/>
                <a:sym typeface="Times"/>
              </a:rPr>
              <a:t>and Clinical Sciences</a:t>
            </a:r>
            <a:r>
              <a:rPr lang="en-US" sz="1100" dirty="0">
                <a:solidFill>
                  <a:schemeClr val="dk1"/>
                </a:solidFill>
                <a:latin typeface="+mj-lt"/>
                <a:ea typeface="Times"/>
                <a:cs typeface="Times"/>
                <a:sym typeface="Times"/>
              </a:rPr>
              <a:t>. Current cardiology reviews. Retrieved May 5, 2022, from https://www.ncbi.nlm.nih.gov/pmc/articles/PMC3584308/ </a:t>
            </a:r>
            <a:endParaRPr sz="1100" dirty="0">
              <a:solidFill>
                <a:schemeClr val="dk1"/>
              </a:solidFill>
              <a:latin typeface="+mj-lt"/>
              <a:ea typeface="Times"/>
              <a:cs typeface="Times"/>
              <a:sym typeface="Times"/>
            </a:endParaRPr>
          </a:p>
          <a:p>
            <a:pPr marL="457200" lvl="0" indent="-298450" algn="l" rtl="0">
              <a:lnSpc>
                <a:spcPct val="115000"/>
              </a:lnSpc>
              <a:spcBef>
                <a:spcPts val="0"/>
              </a:spcBef>
              <a:spcAft>
                <a:spcPts val="0"/>
              </a:spcAft>
              <a:buClr>
                <a:schemeClr val="dk1"/>
              </a:buClr>
              <a:buSzPts val="1100"/>
              <a:buFont typeface="Times"/>
              <a:buAutoNum type="arabicPeriod"/>
            </a:pPr>
            <a:r>
              <a:rPr lang="en-US" sz="1100" i="1" dirty="0">
                <a:solidFill>
                  <a:schemeClr val="dk1"/>
                </a:solidFill>
                <a:latin typeface="+mj-lt"/>
                <a:ea typeface="Times"/>
                <a:cs typeface="Times"/>
                <a:sym typeface="Times"/>
              </a:rPr>
              <a:t>Global stem cell therapy market in 2018 and a forecast for 2029 (in millions of U.S. dollars). </a:t>
            </a:r>
            <a:r>
              <a:rPr lang="en-US" sz="1100" dirty="0" err="1">
                <a:solidFill>
                  <a:schemeClr val="dk1"/>
                </a:solidFill>
                <a:latin typeface="+mj-lt"/>
                <a:ea typeface="Times"/>
                <a:cs typeface="Times"/>
                <a:sym typeface="Times"/>
              </a:rPr>
              <a:t>Statistica</a:t>
            </a:r>
            <a:r>
              <a:rPr lang="en-US" sz="1100" dirty="0">
                <a:solidFill>
                  <a:schemeClr val="dk1"/>
                </a:solidFill>
                <a:latin typeface="+mj-lt"/>
                <a:ea typeface="Times"/>
                <a:cs typeface="Times"/>
                <a:sym typeface="Times"/>
              </a:rPr>
              <a:t>. </a:t>
            </a:r>
            <a:endParaRPr sz="1100" dirty="0">
              <a:solidFill>
                <a:schemeClr val="dk1"/>
              </a:solidFill>
              <a:latin typeface="+mj-lt"/>
              <a:ea typeface="Times"/>
              <a:cs typeface="Times"/>
              <a:sym typeface="Times"/>
            </a:endParaRPr>
          </a:p>
          <a:p>
            <a:pPr marL="457200" lvl="0" indent="-298450" algn="l" rtl="0">
              <a:lnSpc>
                <a:spcPct val="115000"/>
              </a:lnSpc>
              <a:spcBef>
                <a:spcPts val="0"/>
              </a:spcBef>
              <a:spcAft>
                <a:spcPts val="0"/>
              </a:spcAft>
              <a:buClr>
                <a:schemeClr val="dk1"/>
              </a:buClr>
              <a:buSzPts val="1100"/>
              <a:buFont typeface="Times"/>
              <a:buAutoNum type="arabicPeriod"/>
            </a:pPr>
            <a:r>
              <a:rPr lang="en-US" sz="1100" i="1" dirty="0">
                <a:solidFill>
                  <a:schemeClr val="dk1"/>
                </a:solidFill>
                <a:latin typeface="+mj-lt"/>
                <a:ea typeface="Times"/>
                <a:cs typeface="Times"/>
                <a:sym typeface="Times"/>
              </a:rPr>
              <a:t>What are the seven stages of Dementia?</a:t>
            </a:r>
            <a:r>
              <a:rPr lang="en-US" sz="1100" dirty="0">
                <a:solidFill>
                  <a:schemeClr val="dk1"/>
                </a:solidFill>
                <a:latin typeface="+mj-lt"/>
                <a:ea typeface="Times"/>
                <a:cs typeface="Times"/>
                <a:sym typeface="Times"/>
              </a:rPr>
              <a:t> </a:t>
            </a:r>
            <a:r>
              <a:rPr lang="en-US" sz="1100" dirty="0" err="1">
                <a:solidFill>
                  <a:schemeClr val="dk1"/>
                </a:solidFill>
                <a:latin typeface="+mj-lt"/>
                <a:ea typeface="Times"/>
                <a:cs typeface="Times"/>
                <a:sym typeface="Times"/>
              </a:rPr>
              <a:t>SunDowners</a:t>
            </a:r>
            <a:r>
              <a:rPr lang="en-US" sz="1100" dirty="0">
                <a:solidFill>
                  <a:schemeClr val="dk1"/>
                </a:solidFill>
                <a:latin typeface="+mj-lt"/>
                <a:ea typeface="Times"/>
                <a:cs typeface="Times"/>
                <a:sym typeface="Times"/>
              </a:rPr>
              <a:t> Syndrome. </a:t>
            </a:r>
            <a:endParaRPr sz="1100" dirty="0">
              <a:solidFill>
                <a:schemeClr val="dk1"/>
              </a:solidFill>
              <a:latin typeface="+mj-lt"/>
              <a:ea typeface="Times"/>
              <a:cs typeface="Times"/>
              <a:sym typeface="Times"/>
            </a:endParaRPr>
          </a:p>
          <a:p>
            <a:pPr marL="457200" lvl="0" indent="-298450" algn="l" rtl="0">
              <a:lnSpc>
                <a:spcPct val="115000"/>
              </a:lnSpc>
              <a:spcBef>
                <a:spcPts val="0"/>
              </a:spcBef>
              <a:spcAft>
                <a:spcPts val="0"/>
              </a:spcAft>
              <a:buClr>
                <a:schemeClr val="dk1"/>
              </a:buClr>
              <a:buSzPts val="1100"/>
              <a:buFont typeface="Times"/>
              <a:buAutoNum type="arabicPeriod"/>
            </a:pPr>
            <a:r>
              <a:rPr lang="en-US" sz="1100" i="1" dirty="0">
                <a:solidFill>
                  <a:schemeClr val="dk1"/>
                </a:solidFill>
                <a:latin typeface="+mj-lt"/>
                <a:ea typeface="Times"/>
                <a:cs typeface="Times"/>
                <a:sym typeface="Times"/>
              </a:rPr>
              <a:t>Alzheimer’s Facts and Figures</a:t>
            </a:r>
            <a:r>
              <a:rPr lang="en-US" sz="1100" dirty="0">
                <a:solidFill>
                  <a:schemeClr val="dk1"/>
                </a:solidFill>
                <a:latin typeface="+mj-lt"/>
                <a:ea typeface="Times"/>
                <a:cs typeface="Times"/>
                <a:sym typeface="Times"/>
              </a:rPr>
              <a:t> </a:t>
            </a:r>
            <a:r>
              <a:rPr lang="en-US" sz="1100" i="1" dirty="0">
                <a:solidFill>
                  <a:schemeClr val="dk1"/>
                </a:solidFill>
                <a:latin typeface="+mj-lt"/>
                <a:ea typeface="Times"/>
                <a:cs typeface="Times"/>
                <a:sym typeface="Times"/>
              </a:rPr>
              <a:t>Report</a:t>
            </a:r>
            <a:r>
              <a:rPr lang="en-US" sz="1100" dirty="0">
                <a:solidFill>
                  <a:schemeClr val="dk1"/>
                </a:solidFill>
                <a:latin typeface="+mj-lt"/>
                <a:ea typeface="Times"/>
                <a:cs typeface="Times"/>
                <a:sym typeface="Times"/>
              </a:rPr>
              <a:t>. Alzheimer’s Association. </a:t>
            </a:r>
            <a:endParaRPr sz="1100" dirty="0">
              <a:solidFill>
                <a:schemeClr val="dk1"/>
              </a:solidFill>
              <a:latin typeface="+mj-lt"/>
              <a:ea typeface="Times"/>
              <a:cs typeface="Times"/>
              <a:sym typeface="Times"/>
            </a:endParaRPr>
          </a:p>
          <a:p>
            <a:pPr marL="457200" lvl="0" indent="-298450" algn="l" rtl="0">
              <a:lnSpc>
                <a:spcPct val="115000"/>
              </a:lnSpc>
              <a:spcBef>
                <a:spcPts val="0"/>
              </a:spcBef>
              <a:spcAft>
                <a:spcPts val="0"/>
              </a:spcAft>
              <a:buClr>
                <a:schemeClr val="dk1"/>
              </a:buClr>
              <a:buSzPts val="1100"/>
              <a:buFont typeface="Times New Roman"/>
              <a:buAutoNum type="arabicPeriod"/>
            </a:pPr>
            <a:r>
              <a:rPr lang="en-US" sz="1100" dirty="0">
                <a:solidFill>
                  <a:schemeClr val="dk1"/>
                </a:solidFill>
                <a:latin typeface="+mj-lt"/>
                <a:ea typeface="Times New Roman"/>
                <a:cs typeface="Times New Roman"/>
                <a:sym typeface="Times New Roman"/>
              </a:rPr>
              <a:t>Images created with BioRender.com. </a:t>
            </a:r>
            <a:endParaRPr sz="1100" dirty="0">
              <a:solidFill>
                <a:schemeClr val="dk1"/>
              </a:solidFill>
              <a:latin typeface="+mj-lt"/>
              <a:ea typeface="Times New Roman"/>
              <a:cs typeface="Times New Roman"/>
              <a:sym typeface="Times New Roman"/>
            </a:endParaRPr>
          </a:p>
        </p:txBody>
      </p:sp>
      <p:sp>
        <p:nvSpPr>
          <p:cNvPr id="419" name="Google Shape;419;g127ee58f9c4_0_0"/>
          <p:cNvSpPr txBox="1"/>
          <p:nvPr/>
        </p:nvSpPr>
        <p:spPr>
          <a:xfrm>
            <a:off x="4400700" y="206775"/>
            <a:ext cx="4059300" cy="6903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solidFill>
                  <a:srgbClr val="434343"/>
                </a:solidFill>
                <a:latin typeface="+mj-lt"/>
                <a:ea typeface="Montserrat Medium"/>
                <a:cs typeface="Montserrat Medium"/>
                <a:sym typeface="Montserrat Medium"/>
              </a:rPr>
              <a:t>Note: details about references can be found in the associated Instructor Slide Guide!</a:t>
            </a:r>
            <a:endParaRPr>
              <a:solidFill>
                <a:srgbClr val="434343"/>
              </a:solidFill>
              <a:latin typeface="+mj-lt"/>
              <a:ea typeface="Montserrat Medium"/>
              <a:cs typeface="Montserrat Medium"/>
              <a:sym typeface="Montserrat Medium"/>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g1228845639d_0_0"/>
          <p:cNvSpPr txBox="1"/>
          <p:nvPr/>
        </p:nvSpPr>
        <p:spPr>
          <a:xfrm>
            <a:off x="457200" y="361950"/>
            <a:ext cx="8077200" cy="304694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dirty="0">
                <a:solidFill>
                  <a:schemeClr val="dk1"/>
                </a:solidFill>
                <a:latin typeface="+mj-lt"/>
                <a:ea typeface="Helvetica Neue Light"/>
                <a:cs typeface="Helvetica Neue Light"/>
                <a:sym typeface="Helvetica Neue Light"/>
              </a:rPr>
              <a:t>Sources for content and for images that are included in these slides can be found in the accompanying script and on the slides at the end of the file.</a:t>
            </a:r>
          </a:p>
          <a:p>
            <a:pPr marL="0" marR="0" lvl="0" indent="0" algn="l" rtl="0">
              <a:spcBef>
                <a:spcPts val="0"/>
              </a:spcBef>
              <a:spcAft>
                <a:spcPts val="0"/>
              </a:spcAft>
              <a:buNone/>
            </a:pPr>
            <a:endParaRPr lang="en-US" sz="2400" b="1" dirty="0">
              <a:solidFill>
                <a:schemeClr val="dk1"/>
              </a:solidFill>
              <a:latin typeface="+mj-lt"/>
              <a:sym typeface="Helvetica Neue Light"/>
            </a:endParaRPr>
          </a:p>
          <a:p>
            <a:pPr marL="0" marR="0" lvl="0" indent="0" algn="l" rtl="0">
              <a:spcBef>
                <a:spcPts val="0"/>
              </a:spcBef>
              <a:spcAft>
                <a:spcPts val="0"/>
              </a:spcAft>
              <a:buNone/>
            </a:pPr>
            <a:endParaRPr lang="en-US" sz="2400" b="1" dirty="0">
              <a:solidFill>
                <a:schemeClr val="dk1"/>
              </a:solidFill>
              <a:latin typeface="+mj-lt"/>
              <a:sym typeface="Helvetica Neue Light"/>
            </a:endParaRPr>
          </a:p>
          <a:p>
            <a:pPr marL="0" marR="0" lvl="0" indent="0" algn="l" rtl="0">
              <a:spcBef>
                <a:spcPts val="0"/>
              </a:spcBef>
              <a:spcAft>
                <a:spcPts val="0"/>
              </a:spcAft>
              <a:buNone/>
            </a:pPr>
            <a:endParaRPr lang="en-US" sz="2400" b="1" dirty="0">
              <a:solidFill>
                <a:schemeClr val="dk1"/>
              </a:solidFill>
              <a:latin typeface="+mj-lt"/>
              <a:sym typeface="Helvetica Neue Light"/>
            </a:endParaRPr>
          </a:p>
          <a:p>
            <a:pPr marL="0" marR="0" lvl="0" indent="0" algn="l" rtl="0">
              <a:spcBef>
                <a:spcPts val="0"/>
              </a:spcBef>
              <a:spcAft>
                <a:spcPts val="0"/>
              </a:spcAft>
              <a:buNone/>
            </a:pPr>
            <a:r>
              <a:rPr lang="en-US" sz="2400" b="1" dirty="0">
                <a:solidFill>
                  <a:srgbClr val="C00000"/>
                </a:solidFill>
                <a:latin typeface="+mj-lt"/>
                <a:sym typeface="Helvetica Neue Light"/>
              </a:rPr>
              <a:t>You can use the Stem Cell Vocabulary Worksheet to take notes throughout the presentation.</a:t>
            </a:r>
            <a:endParaRPr sz="2400" dirty="0">
              <a:solidFill>
                <a:srgbClr val="C00000"/>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g122d981fb93_0_0"/>
          <p:cNvSpPr txBox="1"/>
          <p:nvPr/>
        </p:nvSpPr>
        <p:spPr>
          <a:xfrm>
            <a:off x="430300" y="1734963"/>
            <a:ext cx="3157500" cy="39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dirty="0">
                <a:solidFill>
                  <a:srgbClr val="434343"/>
                </a:solidFill>
                <a:latin typeface="+mj-lt"/>
                <a:ea typeface="Londrina Solid"/>
                <a:cs typeface="Londrina Solid"/>
                <a:sym typeface="Londrina Solid"/>
              </a:rPr>
              <a:t>What are stem cells?</a:t>
            </a:r>
            <a:endParaRPr sz="2400" b="1" dirty="0">
              <a:solidFill>
                <a:srgbClr val="434343"/>
              </a:solidFill>
              <a:latin typeface="+mj-lt"/>
              <a:ea typeface="Londrina Solid"/>
              <a:cs typeface="Londrina Solid"/>
              <a:sym typeface="Londrina Solid"/>
            </a:endParaRPr>
          </a:p>
        </p:txBody>
      </p:sp>
      <p:sp>
        <p:nvSpPr>
          <p:cNvPr id="83" name="Google Shape;83;g122d981fb93_0_0"/>
          <p:cNvSpPr txBox="1"/>
          <p:nvPr/>
        </p:nvSpPr>
        <p:spPr>
          <a:xfrm>
            <a:off x="430300" y="2130588"/>
            <a:ext cx="3157500" cy="519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solidFill>
                  <a:srgbClr val="434343"/>
                </a:solidFill>
                <a:latin typeface="+mj-lt"/>
                <a:ea typeface="Londrina Solid"/>
                <a:cs typeface="Londrina Solid"/>
                <a:sym typeface="Londrina Solid"/>
              </a:rPr>
              <a:t>Learn what stem cells are and how they differ from other cell types.</a:t>
            </a:r>
            <a:endParaRPr dirty="0">
              <a:solidFill>
                <a:srgbClr val="434343"/>
              </a:solidFill>
              <a:latin typeface="+mj-lt"/>
              <a:ea typeface="Londrina Solid"/>
              <a:cs typeface="Londrina Solid"/>
              <a:sym typeface="Londrina Solid"/>
            </a:endParaRPr>
          </a:p>
        </p:txBody>
      </p:sp>
      <p:sp>
        <p:nvSpPr>
          <p:cNvPr id="84" name="Google Shape;84;g122d981fb93_0_0"/>
          <p:cNvSpPr txBox="1"/>
          <p:nvPr/>
        </p:nvSpPr>
        <p:spPr>
          <a:xfrm>
            <a:off x="394517" y="1208927"/>
            <a:ext cx="474300" cy="519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b="1" dirty="0">
                <a:solidFill>
                  <a:srgbClr val="BB0027"/>
                </a:solidFill>
                <a:latin typeface="+mj-lt"/>
                <a:ea typeface="Londrina Solid"/>
                <a:cs typeface="Londrina Solid"/>
                <a:sym typeface="Londrina Solid"/>
              </a:rPr>
              <a:t>01</a:t>
            </a:r>
            <a:endParaRPr sz="3200" b="1" dirty="0">
              <a:solidFill>
                <a:srgbClr val="BB0027"/>
              </a:solidFill>
              <a:latin typeface="+mj-lt"/>
              <a:ea typeface="Londrina Solid"/>
              <a:cs typeface="Londrina Solid"/>
              <a:sym typeface="Londrina Solid"/>
            </a:endParaRPr>
          </a:p>
        </p:txBody>
      </p:sp>
      <p:sp>
        <p:nvSpPr>
          <p:cNvPr id="85" name="Google Shape;85;g122d981fb93_0_0"/>
          <p:cNvSpPr txBox="1"/>
          <p:nvPr/>
        </p:nvSpPr>
        <p:spPr>
          <a:xfrm>
            <a:off x="430300" y="399325"/>
            <a:ext cx="7717500" cy="47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700" dirty="0">
                <a:solidFill>
                  <a:srgbClr val="434343"/>
                </a:solidFill>
                <a:latin typeface="+mj-lt"/>
                <a:ea typeface="Londrina Solid"/>
                <a:cs typeface="Londrina Solid"/>
                <a:sym typeface="Londrina Solid"/>
              </a:rPr>
              <a:t>Table of contents</a:t>
            </a:r>
            <a:endParaRPr sz="3700" dirty="0">
              <a:solidFill>
                <a:srgbClr val="434343"/>
              </a:solidFill>
              <a:latin typeface="+mj-lt"/>
              <a:ea typeface="Londrina Solid"/>
              <a:cs typeface="Londrina Solid"/>
              <a:sym typeface="Londrina Solid"/>
            </a:endParaRPr>
          </a:p>
        </p:txBody>
      </p:sp>
      <p:sp>
        <p:nvSpPr>
          <p:cNvPr id="86" name="Google Shape;86;g122d981fb93_0_0"/>
          <p:cNvSpPr txBox="1"/>
          <p:nvPr/>
        </p:nvSpPr>
        <p:spPr>
          <a:xfrm>
            <a:off x="4718417" y="1711162"/>
            <a:ext cx="3777300" cy="395825"/>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500" b="1" dirty="0">
                <a:solidFill>
                  <a:srgbClr val="434343"/>
                </a:solidFill>
                <a:latin typeface="+mj-lt"/>
                <a:ea typeface="Londrina Solid"/>
                <a:cs typeface="Londrina Solid"/>
                <a:sym typeface="Londrina Solid"/>
              </a:rPr>
              <a:t>What do stem cells do?</a:t>
            </a:r>
            <a:endParaRPr sz="2500" b="1" dirty="0">
              <a:solidFill>
                <a:srgbClr val="434343"/>
              </a:solidFill>
              <a:latin typeface="+mj-lt"/>
              <a:ea typeface="Londrina Solid"/>
              <a:cs typeface="Londrina Solid"/>
              <a:sym typeface="Londrina Solid"/>
            </a:endParaRPr>
          </a:p>
        </p:txBody>
      </p:sp>
      <p:sp>
        <p:nvSpPr>
          <p:cNvPr id="87" name="Google Shape;87;g122d981fb93_0_0"/>
          <p:cNvSpPr txBox="1"/>
          <p:nvPr/>
        </p:nvSpPr>
        <p:spPr>
          <a:xfrm>
            <a:off x="4754200" y="2130638"/>
            <a:ext cx="3157500" cy="519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solidFill>
                  <a:srgbClr val="434343"/>
                </a:solidFill>
                <a:latin typeface="+mj-lt"/>
                <a:ea typeface="Londrina Solid"/>
                <a:cs typeface="Londrina Solid"/>
                <a:sym typeface="Londrina Solid"/>
              </a:rPr>
              <a:t>Learn what role stem cells play in the body. What is their job?</a:t>
            </a:r>
            <a:endParaRPr>
              <a:solidFill>
                <a:srgbClr val="434343"/>
              </a:solidFill>
              <a:latin typeface="+mj-lt"/>
              <a:ea typeface="Londrina Solid"/>
              <a:cs typeface="Londrina Solid"/>
              <a:sym typeface="Londrina Solid"/>
            </a:endParaRPr>
          </a:p>
        </p:txBody>
      </p:sp>
      <p:sp>
        <p:nvSpPr>
          <p:cNvPr id="88" name="Google Shape;88;g122d981fb93_0_0"/>
          <p:cNvSpPr txBox="1"/>
          <p:nvPr/>
        </p:nvSpPr>
        <p:spPr>
          <a:xfrm>
            <a:off x="4718417" y="1208977"/>
            <a:ext cx="474300" cy="519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b="1" dirty="0">
                <a:solidFill>
                  <a:srgbClr val="BB0027"/>
                </a:solidFill>
                <a:latin typeface="+mj-lt"/>
                <a:ea typeface="Londrina Solid"/>
                <a:cs typeface="Londrina Solid"/>
                <a:sym typeface="Londrina Solid"/>
              </a:rPr>
              <a:t>02</a:t>
            </a:r>
            <a:endParaRPr sz="3200" b="1" dirty="0">
              <a:solidFill>
                <a:srgbClr val="BB0027"/>
              </a:solidFill>
              <a:latin typeface="+mj-lt"/>
              <a:ea typeface="Londrina Solid"/>
              <a:cs typeface="Londrina Solid"/>
              <a:sym typeface="Londrina Solid"/>
            </a:endParaRPr>
          </a:p>
        </p:txBody>
      </p:sp>
      <p:sp>
        <p:nvSpPr>
          <p:cNvPr id="89" name="Google Shape;89;g122d981fb93_0_0"/>
          <p:cNvSpPr txBox="1"/>
          <p:nvPr/>
        </p:nvSpPr>
        <p:spPr>
          <a:xfrm>
            <a:off x="4754200" y="3302825"/>
            <a:ext cx="4267800" cy="39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400" b="1" dirty="0">
                <a:solidFill>
                  <a:srgbClr val="434343"/>
                </a:solidFill>
                <a:latin typeface="+mj-lt"/>
                <a:ea typeface="Londrina Solid"/>
                <a:cs typeface="Londrina Solid"/>
                <a:sym typeface="Londrina Solid"/>
              </a:rPr>
              <a:t>Why do we care in medicine?</a:t>
            </a:r>
            <a:endParaRPr sz="2400" b="1" dirty="0">
              <a:solidFill>
                <a:srgbClr val="434343"/>
              </a:solidFill>
              <a:latin typeface="+mj-lt"/>
              <a:ea typeface="Londrina Solid"/>
              <a:cs typeface="Londrina Solid"/>
              <a:sym typeface="Londrina Solid"/>
            </a:endParaRPr>
          </a:p>
        </p:txBody>
      </p:sp>
      <p:sp>
        <p:nvSpPr>
          <p:cNvPr id="90" name="Google Shape;90;g122d981fb93_0_0"/>
          <p:cNvSpPr txBox="1"/>
          <p:nvPr/>
        </p:nvSpPr>
        <p:spPr>
          <a:xfrm>
            <a:off x="4754200" y="3709585"/>
            <a:ext cx="3157500" cy="701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a:solidFill>
                  <a:srgbClr val="434343"/>
                </a:solidFill>
                <a:latin typeface="+mj-lt"/>
                <a:ea typeface="Londrina Solid"/>
                <a:cs typeface="Londrina Solid"/>
                <a:sym typeface="Londrina Solid"/>
              </a:rPr>
              <a:t>Learn the current research. How can we leverage the functionality of stem cells in therapies?</a:t>
            </a:r>
            <a:endParaRPr>
              <a:solidFill>
                <a:srgbClr val="434343"/>
              </a:solidFill>
              <a:latin typeface="+mj-lt"/>
              <a:ea typeface="Londrina Solid"/>
              <a:cs typeface="Londrina Solid"/>
              <a:sym typeface="Londrina Solid"/>
            </a:endParaRPr>
          </a:p>
        </p:txBody>
      </p:sp>
      <p:sp>
        <p:nvSpPr>
          <p:cNvPr id="91" name="Google Shape;91;g122d981fb93_0_0"/>
          <p:cNvSpPr txBox="1"/>
          <p:nvPr/>
        </p:nvSpPr>
        <p:spPr>
          <a:xfrm>
            <a:off x="394517" y="2776864"/>
            <a:ext cx="474300" cy="519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b="1" dirty="0">
                <a:solidFill>
                  <a:srgbClr val="BB0027"/>
                </a:solidFill>
                <a:latin typeface="+mj-lt"/>
                <a:ea typeface="Londrina Solid"/>
                <a:cs typeface="Londrina Solid"/>
                <a:sym typeface="Londrina Solid"/>
              </a:rPr>
              <a:t>03</a:t>
            </a:r>
            <a:endParaRPr sz="3200" b="1" dirty="0">
              <a:solidFill>
                <a:srgbClr val="BB0027"/>
              </a:solidFill>
              <a:latin typeface="+mj-lt"/>
              <a:ea typeface="Londrina Solid"/>
              <a:cs typeface="Londrina Solid"/>
              <a:sym typeface="Londrina Solid"/>
            </a:endParaRPr>
          </a:p>
        </p:txBody>
      </p:sp>
      <p:sp>
        <p:nvSpPr>
          <p:cNvPr id="92" name="Google Shape;92;g122d981fb93_0_0"/>
          <p:cNvSpPr txBox="1"/>
          <p:nvPr/>
        </p:nvSpPr>
        <p:spPr>
          <a:xfrm>
            <a:off x="430300" y="3313885"/>
            <a:ext cx="3679200" cy="3957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500" b="1" dirty="0">
                <a:solidFill>
                  <a:srgbClr val="434343"/>
                </a:solidFill>
                <a:latin typeface="+mj-lt"/>
                <a:ea typeface="Londrina Solid"/>
                <a:cs typeface="Londrina Solid"/>
                <a:sym typeface="Londrina Solid"/>
              </a:rPr>
              <a:t>Types of stem cells?</a:t>
            </a:r>
            <a:endParaRPr sz="2500" b="1" dirty="0">
              <a:solidFill>
                <a:srgbClr val="434343"/>
              </a:solidFill>
              <a:latin typeface="+mj-lt"/>
              <a:ea typeface="Londrina Solid"/>
              <a:cs typeface="Londrina Solid"/>
              <a:sym typeface="Londrina Solid"/>
            </a:endParaRPr>
          </a:p>
        </p:txBody>
      </p:sp>
      <p:sp>
        <p:nvSpPr>
          <p:cNvPr id="93" name="Google Shape;93;g122d981fb93_0_0"/>
          <p:cNvSpPr txBox="1"/>
          <p:nvPr/>
        </p:nvSpPr>
        <p:spPr>
          <a:xfrm>
            <a:off x="430300" y="3698600"/>
            <a:ext cx="3157500" cy="519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dirty="0">
                <a:solidFill>
                  <a:srgbClr val="434343"/>
                </a:solidFill>
                <a:latin typeface="+mj-lt"/>
                <a:ea typeface="Londrina Solid"/>
                <a:cs typeface="Londrina Solid"/>
                <a:sym typeface="Londrina Solid"/>
              </a:rPr>
              <a:t>Learn the different types of stem cells and why they’re important.</a:t>
            </a:r>
            <a:endParaRPr dirty="0">
              <a:solidFill>
                <a:srgbClr val="434343"/>
              </a:solidFill>
              <a:latin typeface="+mj-lt"/>
              <a:ea typeface="Londrina Solid"/>
              <a:cs typeface="Londrina Solid"/>
              <a:sym typeface="Londrina Solid"/>
            </a:endParaRPr>
          </a:p>
        </p:txBody>
      </p:sp>
      <p:sp>
        <p:nvSpPr>
          <p:cNvPr id="94" name="Google Shape;94;g122d981fb93_0_0"/>
          <p:cNvSpPr txBox="1"/>
          <p:nvPr/>
        </p:nvSpPr>
        <p:spPr>
          <a:xfrm>
            <a:off x="4718417" y="2776864"/>
            <a:ext cx="474300" cy="5193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200" b="1">
                <a:solidFill>
                  <a:srgbClr val="BB0027"/>
                </a:solidFill>
                <a:latin typeface="+mj-lt"/>
                <a:ea typeface="Londrina Solid"/>
                <a:cs typeface="Londrina Solid"/>
                <a:sym typeface="Londrina Solid"/>
              </a:rPr>
              <a:t>04</a:t>
            </a:r>
            <a:endParaRPr sz="3200" b="1">
              <a:solidFill>
                <a:srgbClr val="BB0027"/>
              </a:solidFill>
              <a:latin typeface="+mj-lt"/>
              <a:ea typeface="Londrina Solid"/>
              <a:cs typeface="Londrina Solid"/>
              <a:sym typeface="Londrina Soli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g122d981fb93_0_30"/>
          <p:cNvSpPr txBox="1"/>
          <p:nvPr/>
        </p:nvSpPr>
        <p:spPr>
          <a:xfrm>
            <a:off x="2669700" y="1864097"/>
            <a:ext cx="3804600" cy="47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5200" b="1" dirty="0">
                <a:solidFill>
                  <a:srgbClr val="434343"/>
                </a:solidFill>
                <a:latin typeface="+mj-lt"/>
                <a:ea typeface="Londrina Solid"/>
                <a:cs typeface="Londrina Solid"/>
                <a:sym typeface="Londrina Solid"/>
              </a:rPr>
              <a:t>Cell Review</a:t>
            </a:r>
            <a:endParaRPr sz="5200" b="1" dirty="0">
              <a:solidFill>
                <a:srgbClr val="434343"/>
              </a:solidFill>
              <a:latin typeface="+mj-lt"/>
              <a:ea typeface="Londrina Solid"/>
              <a:cs typeface="Londrina Solid"/>
              <a:sym typeface="Londrina Solid"/>
            </a:endParaRPr>
          </a:p>
        </p:txBody>
      </p:sp>
      <p:sp>
        <p:nvSpPr>
          <p:cNvPr id="100" name="Google Shape;100;g122d981fb93_0_30"/>
          <p:cNvSpPr txBox="1"/>
          <p:nvPr/>
        </p:nvSpPr>
        <p:spPr>
          <a:xfrm>
            <a:off x="2230800" y="2781900"/>
            <a:ext cx="46824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000" dirty="0">
                <a:solidFill>
                  <a:srgbClr val="434343"/>
                </a:solidFill>
                <a:latin typeface="+mj-lt"/>
                <a:ea typeface="Londrina Solid"/>
                <a:cs typeface="Londrina Solid"/>
                <a:sym typeface="Londrina Solid"/>
              </a:rPr>
              <a:t>Let’s do a quick review on what a cell is, before we delve into stem cells!</a:t>
            </a:r>
            <a:endParaRPr sz="2000" dirty="0">
              <a:solidFill>
                <a:srgbClr val="434343"/>
              </a:solidFill>
              <a:latin typeface="+mj-lt"/>
              <a:ea typeface="Londrina Solid"/>
              <a:cs typeface="Londrina Solid"/>
              <a:sym typeface="Londrina Soli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g122d981fb93_0_47"/>
          <p:cNvSpPr txBox="1"/>
          <p:nvPr/>
        </p:nvSpPr>
        <p:spPr>
          <a:xfrm>
            <a:off x="472350" y="1018231"/>
            <a:ext cx="5876400" cy="3380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000" dirty="0">
                <a:solidFill>
                  <a:srgbClr val="434343"/>
                </a:solidFill>
                <a:latin typeface="+mj-lt"/>
                <a:ea typeface="Londrina Solid"/>
                <a:cs typeface="Londrina Solid"/>
                <a:sym typeface="Londrina Solid"/>
              </a:rPr>
              <a:t>Cell are the smallest unit of life.</a:t>
            </a:r>
            <a:endParaRPr sz="2000" dirty="0">
              <a:solidFill>
                <a:srgbClr val="434343"/>
              </a:solidFill>
              <a:latin typeface="+mj-lt"/>
              <a:ea typeface="Londrina Solid"/>
              <a:cs typeface="Londrina Solid"/>
              <a:sym typeface="Londrina Solid"/>
            </a:endParaRPr>
          </a:p>
          <a:p>
            <a:pPr marL="0" lvl="0" indent="0" algn="l" rtl="0">
              <a:spcBef>
                <a:spcPts val="0"/>
              </a:spcBef>
              <a:spcAft>
                <a:spcPts val="0"/>
              </a:spcAft>
              <a:buNone/>
            </a:pPr>
            <a:r>
              <a:rPr lang="en-US" sz="2000" dirty="0">
                <a:solidFill>
                  <a:srgbClr val="434343"/>
                </a:solidFill>
                <a:latin typeface="+mj-lt"/>
                <a:ea typeface="Londrina Solid"/>
                <a:cs typeface="Londrina Solid"/>
                <a:sym typeface="Londrina Solid"/>
              </a:rPr>
              <a:t>Cells are composed of four main parts:</a:t>
            </a:r>
            <a:endParaRPr sz="2000" dirty="0">
              <a:solidFill>
                <a:srgbClr val="434343"/>
              </a:solidFill>
              <a:latin typeface="+mj-lt"/>
              <a:ea typeface="Londrina Solid"/>
              <a:cs typeface="Londrina Solid"/>
              <a:sym typeface="Londrina Solid"/>
            </a:endParaRPr>
          </a:p>
          <a:p>
            <a:pPr marL="0" lvl="0" indent="0" algn="l" rtl="0">
              <a:spcBef>
                <a:spcPts val="0"/>
              </a:spcBef>
              <a:spcAft>
                <a:spcPts val="0"/>
              </a:spcAft>
              <a:buNone/>
            </a:pPr>
            <a:endParaRPr sz="2000" dirty="0">
              <a:solidFill>
                <a:srgbClr val="434343"/>
              </a:solidFill>
              <a:latin typeface="+mj-lt"/>
              <a:ea typeface="Londrina Solid"/>
              <a:cs typeface="Londrina Solid"/>
              <a:sym typeface="Londrina Solid"/>
            </a:endParaRPr>
          </a:p>
          <a:p>
            <a:pPr marL="457200" lvl="0" indent="-304800" algn="l" rtl="0">
              <a:spcBef>
                <a:spcPts val="0"/>
              </a:spcBef>
              <a:spcAft>
                <a:spcPts val="0"/>
              </a:spcAft>
              <a:buClr>
                <a:srgbClr val="434343"/>
              </a:buClr>
              <a:buSzPts val="1200"/>
              <a:buFont typeface="Londrina Solid"/>
              <a:buChar char="●"/>
            </a:pPr>
            <a:r>
              <a:rPr lang="en-US" sz="2000" dirty="0">
                <a:solidFill>
                  <a:srgbClr val="434343"/>
                </a:solidFill>
                <a:latin typeface="+mj-lt"/>
                <a:ea typeface="Londrina Solid"/>
                <a:cs typeface="Londrina Solid"/>
                <a:sym typeface="Londrina Solid"/>
              </a:rPr>
              <a:t>Nucleus</a:t>
            </a:r>
            <a:endParaRPr sz="2000" dirty="0">
              <a:solidFill>
                <a:srgbClr val="434343"/>
              </a:solidFill>
              <a:latin typeface="+mj-lt"/>
              <a:ea typeface="Londrina Solid"/>
              <a:cs typeface="Londrina Solid"/>
              <a:sym typeface="Londrina Solid"/>
            </a:endParaRPr>
          </a:p>
          <a:p>
            <a:pPr marL="457200" lvl="0" indent="-304800" algn="l" rtl="0">
              <a:spcBef>
                <a:spcPts val="0"/>
              </a:spcBef>
              <a:spcAft>
                <a:spcPts val="0"/>
              </a:spcAft>
              <a:buClr>
                <a:srgbClr val="434343"/>
              </a:buClr>
              <a:buSzPts val="1200"/>
              <a:buFont typeface="Londrina Solid"/>
              <a:buChar char="●"/>
            </a:pPr>
            <a:r>
              <a:rPr lang="en-US" sz="2000" dirty="0">
                <a:solidFill>
                  <a:srgbClr val="434343"/>
                </a:solidFill>
                <a:latin typeface="+mj-lt"/>
                <a:ea typeface="Londrina Solid"/>
                <a:cs typeface="Londrina Solid"/>
                <a:sym typeface="Londrina Solid"/>
              </a:rPr>
              <a:t>Membrane</a:t>
            </a:r>
            <a:endParaRPr sz="2000" dirty="0">
              <a:solidFill>
                <a:srgbClr val="434343"/>
              </a:solidFill>
              <a:latin typeface="+mj-lt"/>
              <a:ea typeface="Londrina Solid"/>
              <a:cs typeface="Londrina Solid"/>
              <a:sym typeface="Londrina Solid"/>
            </a:endParaRPr>
          </a:p>
          <a:p>
            <a:pPr marL="457200" lvl="0" indent="-304800" algn="l" rtl="0">
              <a:spcBef>
                <a:spcPts val="0"/>
              </a:spcBef>
              <a:spcAft>
                <a:spcPts val="0"/>
              </a:spcAft>
              <a:buClr>
                <a:srgbClr val="434343"/>
              </a:buClr>
              <a:buSzPts val="1200"/>
              <a:buFont typeface="Londrina Solid"/>
              <a:buChar char="●"/>
            </a:pPr>
            <a:r>
              <a:rPr lang="en-US" sz="2000" dirty="0">
                <a:solidFill>
                  <a:srgbClr val="434343"/>
                </a:solidFill>
                <a:latin typeface="+mj-lt"/>
                <a:ea typeface="Londrina Solid"/>
                <a:cs typeface="Londrina Solid"/>
                <a:sym typeface="Londrina Solid"/>
              </a:rPr>
              <a:t>Organelles</a:t>
            </a:r>
            <a:endParaRPr sz="2000" dirty="0">
              <a:solidFill>
                <a:srgbClr val="434343"/>
              </a:solidFill>
              <a:latin typeface="+mj-lt"/>
              <a:ea typeface="Londrina Solid"/>
              <a:cs typeface="Londrina Solid"/>
              <a:sym typeface="Londrina Solid"/>
            </a:endParaRPr>
          </a:p>
          <a:p>
            <a:pPr marL="457200" lvl="0" indent="-304800" algn="l" rtl="0">
              <a:spcBef>
                <a:spcPts val="0"/>
              </a:spcBef>
              <a:spcAft>
                <a:spcPts val="0"/>
              </a:spcAft>
              <a:buClr>
                <a:srgbClr val="434343"/>
              </a:buClr>
              <a:buSzPts val="1200"/>
              <a:buFont typeface="Londrina Solid"/>
              <a:buChar char="●"/>
            </a:pPr>
            <a:r>
              <a:rPr lang="en-US" sz="2000" dirty="0">
                <a:solidFill>
                  <a:srgbClr val="434343"/>
                </a:solidFill>
                <a:latin typeface="+mj-lt"/>
                <a:ea typeface="Londrina Solid"/>
                <a:cs typeface="Londrina Solid"/>
                <a:sym typeface="Londrina Solid"/>
              </a:rPr>
              <a:t>Cytoplasm</a:t>
            </a:r>
            <a:endParaRPr sz="2000" dirty="0">
              <a:solidFill>
                <a:srgbClr val="434343"/>
              </a:solidFill>
              <a:latin typeface="+mj-lt"/>
              <a:ea typeface="Londrina Solid"/>
              <a:cs typeface="Londrina Solid"/>
              <a:sym typeface="Londrina Solid"/>
            </a:endParaRPr>
          </a:p>
          <a:p>
            <a:pPr marL="0" lvl="0" indent="0" algn="l" rtl="0">
              <a:spcBef>
                <a:spcPts val="0"/>
              </a:spcBef>
              <a:spcAft>
                <a:spcPts val="0"/>
              </a:spcAft>
              <a:buNone/>
            </a:pPr>
            <a:endParaRPr sz="2000" dirty="0">
              <a:solidFill>
                <a:srgbClr val="434343"/>
              </a:solidFill>
              <a:latin typeface="+mj-lt"/>
              <a:ea typeface="Londrina Solid"/>
              <a:cs typeface="Londrina Solid"/>
              <a:sym typeface="Londrina Solid"/>
            </a:endParaRPr>
          </a:p>
          <a:p>
            <a:pPr marL="0" lvl="0" indent="0" algn="l" rtl="0">
              <a:spcBef>
                <a:spcPts val="0"/>
              </a:spcBef>
              <a:spcAft>
                <a:spcPts val="0"/>
              </a:spcAft>
              <a:buNone/>
            </a:pPr>
            <a:r>
              <a:rPr lang="en-US" sz="2000" dirty="0">
                <a:solidFill>
                  <a:srgbClr val="434343"/>
                </a:solidFill>
                <a:latin typeface="+mj-lt"/>
                <a:ea typeface="Londrina Solid"/>
                <a:cs typeface="Londrina Solid"/>
                <a:sym typeface="Londrina Solid"/>
              </a:rPr>
              <a:t>There are different types of cells with different functions, depending on the organ they live in!</a:t>
            </a:r>
            <a:endParaRPr sz="2000" dirty="0">
              <a:solidFill>
                <a:srgbClr val="434343"/>
              </a:solidFill>
              <a:latin typeface="+mj-lt"/>
              <a:ea typeface="Londrina Solid"/>
              <a:cs typeface="Londrina Solid"/>
              <a:sym typeface="Londrina Solid"/>
            </a:endParaRPr>
          </a:p>
        </p:txBody>
      </p:sp>
      <p:sp>
        <p:nvSpPr>
          <p:cNvPr id="106" name="Google Shape;106;g122d981fb93_0_47"/>
          <p:cNvSpPr txBox="1"/>
          <p:nvPr/>
        </p:nvSpPr>
        <p:spPr>
          <a:xfrm>
            <a:off x="472350" y="483425"/>
            <a:ext cx="7717500" cy="47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700" b="1" dirty="0">
                <a:solidFill>
                  <a:srgbClr val="434343"/>
                </a:solidFill>
                <a:latin typeface="+mj-lt"/>
                <a:ea typeface="Londrina Solid"/>
                <a:cs typeface="Londrina Solid"/>
                <a:sym typeface="Londrina Solid"/>
              </a:rPr>
              <a:t>Mammalian Cell Review</a:t>
            </a:r>
            <a:endParaRPr sz="3700" b="1" dirty="0">
              <a:solidFill>
                <a:srgbClr val="434343"/>
              </a:solidFill>
              <a:latin typeface="+mj-lt"/>
              <a:ea typeface="Londrina Solid"/>
              <a:cs typeface="Londrina Solid"/>
              <a:sym typeface="Londrina Soli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g122d981fb93_0_63"/>
          <p:cNvSpPr txBox="1"/>
          <p:nvPr/>
        </p:nvSpPr>
        <p:spPr>
          <a:xfrm>
            <a:off x="659053" y="231175"/>
            <a:ext cx="7767864" cy="4782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3700" b="1" dirty="0">
                <a:solidFill>
                  <a:srgbClr val="434343"/>
                </a:solidFill>
                <a:latin typeface="+mj-lt"/>
                <a:ea typeface="Londrina Solid"/>
                <a:cs typeface="Londrina Solid"/>
                <a:sym typeface="Londrina Solid"/>
              </a:rPr>
              <a:t>Levels of Organization in the Body</a:t>
            </a:r>
            <a:endParaRPr sz="3700" b="1" dirty="0">
              <a:solidFill>
                <a:srgbClr val="434343"/>
              </a:solidFill>
              <a:latin typeface="+mj-lt"/>
              <a:ea typeface="Londrina Solid"/>
              <a:cs typeface="Londrina Solid"/>
              <a:sym typeface="Londrina Solid"/>
            </a:endParaRPr>
          </a:p>
        </p:txBody>
      </p:sp>
      <p:sp>
        <p:nvSpPr>
          <p:cNvPr id="112" name="Google Shape;112;g122d981fb93_0_63"/>
          <p:cNvSpPr txBox="1"/>
          <p:nvPr/>
        </p:nvSpPr>
        <p:spPr>
          <a:xfrm>
            <a:off x="180787" y="2316288"/>
            <a:ext cx="14250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dirty="0">
                <a:solidFill>
                  <a:srgbClr val="434343"/>
                </a:solidFill>
                <a:latin typeface="+mj-lt"/>
                <a:ea typeface="Londrina Solid"/>
                <a:cs typeface="Londrina Solid"/>
                <a:sym typeface="Londrina Solid"/>
              </a:rPr>
              <a:t>DNA</a:t>
            </a:r>
            <a:endParaRPr sz="2500" dirty="0">
              <a:solidFill>
                <a:srgbClr val="434343"/>
              </a:solidFill>
              <a:latin typeface="+mj-lt"/>
              <a:ea typeface="Londrina Solid"/>
              <a:cs typeface="Londrina Solid"/>
              <a:sym typeface="Londrina Solid"/>
            </a:endParaRPr>
          </a:p>
        </p:txBody>
      </p:sp>
      <p:sp>
        <p:nvSpPr>
          <p:cNvPr id="113" name="Google Shape;113;g122d981fb93_0_63"/>
          <p:cNvSpPr txBox="1"/>
          <p:nvPr/>
        </p:nvSpPr>
        <p:spPr>
          <a:xfrm>
            <a:off x="180787" y="2794488"/>
            <a:ext cx="1425000" cy="11460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dirty="0">
                <a:solidFill>
                  <a:srgbClr val="434343"/>
                </a:solidFill>
                <a:latin typeface="+mj-lt"/>
                <a:ea typeface="Montserrat Medium"/>
                <a:cs typeface="Montserrat Medium"/>
                <a:sym typeface="Montserrat Medium"/>
              </a:rPr>
              <a:t>Genetic information, stored in the nucleus of the cell.</a:t>
            </a:r>
            <a:endParaRPr dirty="0">
              <a:solidFill>
                <a:srgbClr val="434343"/>
              </a:solidFill>
              <a:latin typeface="+mj-lt"/>
              <a:ea typeface="Montserrat Medium"/>
              <a:cs typeface="Montserrat Medium"/>
              <a:sym typeface="Montserrat Medium"/>
            </a:endParaRPr>
          </a:p>
        </p:txBody>
      </p:sp>
      <p:sp>
        <p:nvSpPr>
          <p:cNvPr id="114" name="Google Shape;114;g122d981fb93_0_63"/>
          <p:cNvSpPr txBox="1"/>
          <p:nvPr/>
        </p:nvSpPr>
        <p:spPr>
          <a:xfrm>
            <a:off x="1975848" y="2669325"/>
            <a:ext cx="14250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a:solidFill>
                  <a:srgbClr val="434343"/>
                </a:solidFill>
                <a:latin typeface="+mj-lt"/>
                <a:ea typeface="Londrina Solid"/>
                <a:cs typeface="Londrina Solid"/>
                <a:sym typeface="Londrina Solid"/>
              </a:rPr>
              <a:t>Cell</a:t>
            </a:r>
            <a:endParaRPr sz="2500">
              <a:solidFill>
                <a:srgbClr val="434343"/>
              </a:solidFill>
              <a:latin typeface="+mj-lt"/>
              <a:ea typeface="Londrina Solid"/>
              <a:cs typeface="Londrina Solid"/>
              <a:sym typeface="Londrina Solid"/>
            </a:endParaRPr>
          </a:p>
        </p:txBody>
      </p:sp>
      <p:sp>
        <p:nvSpPr>
          <p:cNvPr id="115" name="Google Shape;115;g122d981fb93_0_63"/>
          <p:cNvSpPr txBox="1"/>
          <p:nvPr/>
        </p:nvSpPr>
        <p:spPr>
          <a:xfrm>
            <a:off x="1975850" y="3147525"/>
            <a:ext cx="1425000" cy="4593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Smallest unit of life in the body.</a:t>
            </a:r>
            <a:endParaRPr>
              <a:solidFill>
                <a:srgbClr val="434343"/>
              </a:solidFill>
              <a:latin typeface="+mj-lt"/>
              <a:ea typeface="Montserrat Medium"/>
              <a:cs typeface="Montserrat Medium"/>
              <a:sym typeface="Montserrat Medium"/>
            </a:endParaRPr>
          </a:p>
        </p:txBody>
      </p:sp>
      <p:sp>
        <p:nvSpPr>
          <p:cNvPr id="116" name="Google Shape;116;g122d981fb93_0_63"/>
          <p:cNvSpPr txBox="1"/>
          <p:nvPr/>
        </p:nvSpPr>
        <p:spPr>
          <a:xfrm>
            <a:off x="5577020" y="2695988"/>
            <a:ext cx="14250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a:solidFill>
                  <a:srgbClr val="434343"/>
                </a:solidFill>
                <a:latin typeface="+mj-lt"/>
                <a:ea typeface="Londrina Solid"/>
                <a:cs typeface="Londrina Solid"/>
                <a:sym typeface="Londrina Solid"/>
              </a:rPr>
              <a:t>Organ</a:t>
            </a:r>
            <a:endParaRPr sz="2500">
              <a:solidFill>
                <a:srgbClr val="434343"/>
              </a:solidFill>
              <a:latin typeface="+mj-lt"/>
              <a:ea typeface="Londrina Solid"/>
              <a:cs typeface="Londrina Solid"/>
              <a:sym typeface="Londrina Solid"/>
            </a:endParaRPr>
          </a:p>
        </p:txBody>
      </p:sp>
      <p:sp>
        <p:nvSpPr>
          <p:cNvPr id="117" name="Google Shape;117;g122d981fb93_0_63"/>
          <p:cNvSpPr txBox="1"/>
          <p:nvPr/>
        </p:nvSpPr>
        <p:spPr>
          <a:xfrm>
            <a:off x="5577025" y="3174188"/>
            <a:ext cx="1425000" cy="10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Comprised of many tissues, to form a functional unit.</a:t>
            </a:r>
            <a:endParaRPr>
              <a:solidFill>
                <a:srgbClr val="434343"/>
              </a:solidFill>
              <a:latin typeface="+mj-lt"/>
              <a:ea typeface="Montserrat Medium"/>
              <a:cs typeface="Montserrat Medium"/>
              <a:sym typeface="Montserrat Medium"/>
            </a:endParaRPr>
          </a:p>
        </p:txBody>
      </p:sp>
      <p:sp>
        <p:nvSpPr>
          <p:cNvPr id="118" name="Google Shape;118;g122d981fb93_0_63"/>
          <p:cNvSpPr txBox="1"/>
          <p:nvPr/>
        </p:nvSpPr>
        <p:spPr>
          <a:xfrm>
            <a:off x="7347899" y="2170950"/>
            <a:ext cx="14250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a:solidFill>
                  <a:srgbClr val="434343"/>
                </a:solidFill>
                <a:latin typeface="+mj-lt"/>
                <a:ea typeface="Londrina Solid"/>
                <a:cs typeface="Londrina Solid"/>
                <a:sym typeface="Londrina Solid"/>
              </a:rPr>
              <a:t>Organism</a:t>
            </a:r>
            <a:endParaRPr sz="2500">
              <a:solidFill>
                <a:srgbClr val="434343"/>
              </a:solidFill>
              <a:latin typeface="+mj-lt"/>
              <a:ea typeface="Londrina Solid"/>
              <a:cs typeface="Londrina Solid"/>
              <a:sym typeface="Londrina Solid"/>
            </a:endParaRPr>
          </a:p>
        </p:txBody>
      </p:sp>
      <p:sp>
        <p:nvSpPr>
          <p:cNvPr id="119" name="Google Shape;119;g122d981fb93_0_63"/>
          <p:cNvSpPr txBox="1"/>
          <p:nvPr/>
        </p:nvSpPr>
        <p:spPr>
          <a:xfrm>
            <a:off x="7347900" y="2649150"/>
            <a:ext cx="1425000" cy="8715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Comprised of many organs, to form a human!</a:t>
            </a:r>
            <a:endParaRPr>
              <a:solidFill>
                <a:srgbClr val="434343"/>
              </a:solidFill>
              <a:latin typeface="+mj-lt"/>
              <a:ea typeface="Montserrat Medium"/>
              <a:cs typeface="Montserrat Medium"/>
              <a:sym typeface="Montserrat Medium"/>
            </a:endParaRPr>
          </a:p>
        </p:txBody>
      </p:sp>
      <p:sp>
        <p:nvSpPr>
          <p:cNvPr id="120" name="Google Shape;120;g122d981fb93_0_63"/>
          <p:cNvSpPr/>
          <p:nvPr/>
        </p:nvSpPr>
        <p:spPr>
          <a:xfrm rot="-5400000">
            <a:off x="448222" y="1217508"/>
            <a:ext cx="730044" cy="73307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1" name="Google Shape;121;g122d981fb93_0_63"/>
          <p:cNvSpPr/>
          <p:nvPr/>
        </p:nvSpPr>
        <p:spPr>
          <a:xfrm rot="5400000">
            <a:off x="2323317" y="1824852"/>
            <a:ext cx="730044" cy="73307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2" name="Google Shape;122;g122d981fb93_0_63"/>
          <p:cNvSpPr/>
          <p:nvPr/>
        </p:nvSpPr>
        <p:spPr>
          <a:xfrm>
            <a:off x="5891859" y="1631546"/>
            <a:ext cx="730044" cy="73307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3" name="Google Shape;123;g122d981fb93_0_63"/>
          <p:cNvSpPr/>
          <p:nvPr/>
        </p:nvSpPr>
        <p:spPr>
          <a:xfrm rot="-5400000">
            <a:off x="7695359" y="1312796"/>
            <a:ext cx="730044" cy="73307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4" name="Google Shape;124;g122d981fb93_0_63"/>
          <p:cNvSpPr/>
          <p:nvPr/>
        </p:nvSpPr>
        <p:spPr>
          <a:xfrm>
            <a:off x="633485" y="1452849"/>
            <a:ext cx="25568" cy="26192"/>
          </a:xfrm>
          <a:custGeom>
            <a:avLst/>
            <a:gdLst/>
            <a:ahLst/>
            <a:cxnLst/>
            <a:rect l="l" t="t" r="r" b="b"/>
            <a:pathLst>
              <a:path w="8645" h="8856" extrusionOk="0">
                <a:moveTo>
                  <a:pt x="5078" y="0"/>
                </a:moveTo>
                <a:cubicBezTo>
                  <a:pt x="3983" y="0"/>
                  <a:pt x="2912" y="567"/>
                  <a:pt x="2317" y="1581"/>
                </a:cubicBezTo>
                <a:lnTo>
                  <a:pt x="849" y="4158"/>
                </a:lnTo>
                <a:cubicBezTo>
                  <a:pt x="1" y="5658"/>
                  <a:pt x="523" y="7583"/>
                  <a:pt x="2023" y="8431"/>
                </a:cubicBezTo>
                <a:cubicBezTo>
                  <a:pt x="2512" y="8725"/>
                  <a:pt x="3034" y="8855"/>
                  <a:pt x="3589" y="8855"/>
                </a:cubicBezTo>
                <a:cubicBezTo>
                  <a:pt x="4665" y="8855"/>
                  <a:pt x="5742" y="8301"/>
                  <a:pt x="6296" y="7289"/>
                </a:cubicBezTo>
                <a:lnTo>
                  <a:pt x="7797" y="4712"/>
                </a:lnTo>
                <a:cubicBezTo>
                  <a:pt x="8645" y="3179"/>
                  <a:pt x="8123" y="1255"/>
                  <a:pt x="6622" y="407"/>
                </a:cubicBezTo>
                <a:cubicBezTo>
                  <a:pt x="6135" y="131"/>
                  <a:pt x="5604" y="0"/>
                  <a:pt x="50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5" name="Google Shape;125;g122d981fb93_0_63"/>
          <p:cNvSpPr/>
          <p:nvPr/>
        </p:nvSpPr>
        <p:spPr>
          <a:xfrm>
            <a:off x="548108" y="1488443"/>
            <a:ext cx="40423" cy="27644"/>
          </a:xfrm>
          <a:custGeom>
            <a:avLst/>
            <a:gdLst/>
            <a:ahLst/>
            <a:cxnLst/>
            <a:rect l="l" t="t" r="r" b="b"/>
            <a:pathLst>
              <a:path w="13668" h="9347" extrusionOk="0">
                <a:moveTo>
                  <a:pt x="3566" y="0"/>
                </a:moveTo>
                <a:cubicBezTo>
                  <a:pt x="2392" y="0"/>
                  <a:pt x="1267" y="660"/>
                  <a:pt x="750" y="1811"/>
                </a:cubicBezTo>
                <a:cubicBezTo>
                  <a:pt x="0" y="3377"/>
                  <a:pt x="685" y="5236"/>
                  <a:pt x="2251" y="5986"/>
                </a:cubicBezTo>
                <a:lnTo>
                  <a:pt x="8742" y="9053"/>
                </a:lnTo>
                <a:cubicBezTo>
                  <a:pt x="9199" y="9248"/>
                  <a:pt x="9656" y="9346"/>
                  <a:pt x="10080" y="9346"/>
                </a:cubicBezTo>
                <a:cubicBezTo>
                  <a:pt x="11287" y="9346"/>
                  <a:pt x="12396" y="8694"/>
                  <a:pt x="12950" y="7552"/>
                </a:cubicBezTo>
                <a:cubicBezTo>
                  <a:pt x="13668" y="5986"/>
                  <a:pt x="13015" y="4094"/>
                  <a:pt x="11450" y="3377"/>
                </a:cubicBezTo>
                <a:lnTo>
                  <a:pt x="4926" y="310"/>
                </a:lnTo>
                <a:cubicBezTo>
                  <a:pt x="4487" y="100"/>
                  <a:pt x="4023" y="0"/>
                  <a:pt x="35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6" name="Google Shape;126;g122d981fb93_0_63"/>
          <p:cNvSpPr/>
          <p:nvPr/>
        </p:nvSpPr>
        <p:spPr>
          <a:xfrm>
            <a:off x="538650" y="1254325"/>
            <a:ext cx="659400" cy="6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7" name="Google Shape;127;g122d981fb93_0_63"/>
          <p:cNvSpPr/>
          <p:nvPr/>
        </p:nvSpPr>
        <p:spPr>
          <a:xfrm>
            <a:off x="5927188" y="1668375"/>
            <a:ext cx="659400" cy="6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28" name="Google Shape;128;g122d981fb93_0_63"/>
          <p:cNvSpPr/>
          <p:nvPr/>
        </p:nvSpPr>
        <p:spPr>
          <a:xfrm>
            <a:off x="7743438" y="1349600"/>
            <a:ext cx="659400" cy="6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29" name="Google Shape;129;g122d981fb93_0_63"/>
          <p:cNvCxnSpPr>
            <a:stCxn id="126" idx="6"/>
            <a:endCxn id="130" idx="2"/>
          </p:cNvCxnSpPr>
          <p:nvPr/>
        </p:nvCxnSpPr>
        <p:spPr>
          <a:xfrm>
            <a:off x="1198050" y="1584025"/>
            <a:ext cx="1156500" cy="607500"/>
          </a:xfrm>
          <a:prstGeom prst="curvedConnector3">
            <a:avLst>
              <a:gd name="adj1" fmla="val 50000"/>
            </a:avLst>
          </a:prstGeom>
          <a:noFill/>
          <a:ln w="19050" cap="flat" cmpd="sng">
            <a:solidFill>
              <a:srgbClr val="434343"/>
            </a:solidFill>
            <a:prstDash val="solid"/>
            <a:round/>
            <a:headEnd type="none" w="med" len="med"/>
            <a:tailEnd type="triangle" w="med" len="med"/>
          </a:ln>
        </p:spPr>
      </p:cxnSp>
      <p:cxnSp>
        <p:nvCxnSpPr>
          <p:cNvPr id="131" name="Google Shape;131;g122d981fb93_0_63"/>
          <p:cNvCxnSpPr>
            <a:stCxn id="130" idx="6"/>
            <a:endCxn id="132" idx="2"/>
          </p:cNvCxnSpPr>
          <p:nvPr/>
        </p:nvCxnSpPr>
        <p:spPr>
          <a:xfrm rot="10800000" flipH="1">
            <a:off x="3014100" y="1493200"/>
            <a:ext cx="1143900" cy="698100"/>
          </a:xfrm>
          <a:prstGeom prst="curvedConnector3">
            <a:avLst>
              <a:gd name="adj1" fmla="val 50000"/>
            </a:avLst>
          </a:prstGeom>
          <a:noFill/>
          <a:ln w="19050" cap="flat" cmpd="sng">
            <a:solidFill>
              <a:srgbClr val="434343"/>
            </a:solidFill>
            <a:prstDash val="solid"/>
            <a:round/>
            <a:headEnd type="none" w="med" len="med"/>
            <a:tailEnd type="triangle" w="med" len="med"/>
          </a:ln>
        </p:spPr>
      </p:cxnSp>
      <p:cxnSp>
        <p:nvCxnSpPr>
          <p:cNvPr id="133" name="Google Shape;133;g122d981fb93_0_63"/>
          <p:cNvCxnSpPr>
            <a:stCxn id="127" idx="6"/>
            <a:endCxn id="128" idx="2"/>
          </p:cNvCxnSpPr>
          <p:nvPr/>
        </p:nvCxnSpPr>
        <p:spPr>
          <a:xfrm rot="10800000" flipH="1">
            <a:off x="6586588" y="1679175"/>
            <a:ext cx="1156800" cy="318900"/>
          </a:xfrm>
          <a:prstGeom prst="curvedConnector3">
            <a:avLst>
              <a:gd name="adj1" fmla="val 50002"/>
            </a:avLst>
          </a:prstGeom>
          <a:noFill/>
          <a:ln w="19050" cap="flat" cmpd="sng">
            <a:solidFill>
              <a:srgbClr val="434343"/>
            </a:solidFill>
            <a:prstDash val="solid"/>
            <a:round/>
            <a:headEnd type="none" w="med" len="med"/>
            <a:tailEnd type="triangle" w="med" len="med"/>
          </a:ln>
        </p:spPr>
      </p:cxnSp>
      <p:sp>
        <p:nvSpPr>
          <p:cNvPr id="134" name="Google Shape;134;g122d981fb93_0_63"/>
          <p:cNvSpPr txBox="1"/>
          <p:nvPr/>
        </p:nvSpPr>
        <p:spPr>
          <a:xfrm>
            <a:off x="3807833" y="2191113"/>
            <a:ext cx="1425000" cy="4782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sz="2500">
                <a:solidFill>
                  <a:srgbClr val="434343"/>
                </a:solidFill>
                <a:latin typeface="+mj-lt"/>
                <a:ea typeface="Londrina Solid"/>
                <a:cs typeface="Londrina Solid"/>
                <a:sym typeface="Londrina Solid"/>
              </a:rPr>
              <a:t>Tissue</a:t>
            </a:r>
            <a:endParaRPr sz="2500">
              <a:solidFill>
                <a:srgbClr val="434343"/>
              </a:solidFill>
              <a:latin typeface="+mj-lt"/>
              <a:ea typeface="Londrina Solid"/>
              <a:cs typeface="Londrina Solid"/>
              <a:sym typeface="Londrina Solid"/>
            </a:endParaRPr>
          </a:p>
        </p:txBody>
      </p:sp>
      <p:sp>
        <p:nvSpPr>
          <p:cNvPr id="135" name="Google Shape;135;g122d981fb93_0_63"/>
          <p:cNvSpPr txBox="1"/>
          <p:nvPr/>
        </p:nvSpPr>
        <p:spPr>
          <a:xfrm>
            <a:off x="3807838" y="2669313"/>
            <a:ext cx="1425000" cy="10338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None/>
            </a:pPr>
            <a:r>
              <a:rPr lang="en-US">
                <a:solidFill>
                  <a:srgbClr val="434343"/>
                </a:solidFill>
                <a:latin typeface="+mj-lt"/>
                <a:ea typeface="Montserrat Medium"/>
                <a:cs typeface="Montserrat Medium"/>
                <a:sym typeface="Montserrat Medium"/>
              </a:rPr>
              <a:t>Comprised of many cells, to form a functional unit.</a:t>
            </a:r>
            <a:endParaRPr>
              <a:solidFill>
                <a:srgbClr val="434343"/>
              </a:solidFill>
              <a:latin typeface="+mj-lt"/>
              <a:ea typeface="Montserrat Medium"/>
              <a:cs typeface="Montserrat Medium"/>
              <a:sym typeface="Montserrat Medium"/>
            </a:endParaRPr>
          </a:p>
        </p:txBody>
      </p:sp>
      <p:sp>
        <p:nvSpPr>
          <p:cNvPr id="136" name="Google Shape;136;g122d981fb93_0_63"/>
          <p:cNvSpPr/>
          <p:nvPr/>
        </p:nvSpPr>
        <p:spPr>
          <a:xfrm>
            <a:off x="4122672" y="1126671"/>
            <a:ext cx="730044" cy="733072"/>
          </a:xfrm>
          <a:custGeom>
            <a:avLst/>
            <a:gdLst/>
            <a:ahLst/>
            <a:cxnLst/>
            <a:rect l="l" t="t" r="r" b="b"/>
            <a:pathLst>
              <a:path w="44843" h="45029" extrusionOk="0">
                <a:moveTo>
                  <a:pt x="2667" y="20326"/>
                </a:moveTo>
                <a:cubicBezTo>
                  <a:pt x="2667" y="20326"/>
                  <a:pt x="2668" y="20327"/>
                  <a:pt x="2669" y="20327"/>
                </a:cubicBezTo>
                <a:cubicBezTo>
                  <a:pt x="2666" y="20336"/>
                  <a:pt x="2663" y="20347"/>
                  <a:pt x="2657" y="20356"/>
                </a:cubicBezTo>
                <a:cubicBezTo>
                  <a:pt x="2662" y="20336"/>
                  <a:pt x="2663" y="20326"/>
                  <a:pt x="2667" y="20326"/>
                </a:cubicBezTo>
                <a:close/>
                <a:moveTo>
                  <a:pt x="19216" y="0"/>
                </a:moveTo>
                <a:cubicBezTo>
                  <a:pt x="17719" y="0"/>
                  <a:pt x="16199" y="363"/>
                  <a:pt x="14883" y="922"/>
                </a:cubicBezTo>
                <a:cubicBezTo>
                  <a:pt x="9949" y="3022"/>
                  <a:pt x="6577" y="7206"/>
                  <a:pt x="4549" y="12070"/>
                </a:cubicBezTo>
                <a:cubicBezTo>
                  <a:pt x="919" y="20761"/>
                  <a:pt x="1" y="32614"/>
                  <a:pt x="7220" y="39770"/>
                </a:cubicBezTo>
                <a:cubicBezTo>
                  <a:pt x="11199" y="43714"/>
                  <a:pt x="16485" y="45028"/>
                  <a:pt x="21855" y="45028"/>
                </a:cubicBezTo>
                <a:cubicBezTo>
                  <a:pt x="23321" y="45028"/>
                  <a:pt x="24793" y="44931"/>
                  <a:pt x="26246" y="44762"/>
                </a:cubicBezTo>
                <a:cubicBezTo>
                  <a:pt x="27683" y="44591"/>
                  <a:pt x="29146" y="44414"/>
                  <a:pt x="30557" y="44119"/>
                </a:cubicBezTo>
                <a:cubicBezTo>
                  <a:pt x="31406" y="43945"/>
                  <a:pt x="32208" y="43620"/>
                  <a:pt x="32999" y="43264"/>
                </a:cubicBezTo>
                <a:cubicBezTo>
                  <a:pt x="33715" y="42939"/>
                  <a:pt x="34474" y="42739"/>
                  <a:pt x="35178" y="42403"/>
                </a:cubicBezTo>
                <a:cubicBezTo>
                  <a:pt x="35711" y="42148"/>
                  <a:pt x="36218" y="41841"/>
                  <a:pt x="36711" y="41520"/>
                </a:cubicBezTo>
                <a:cubicBezTo>
                  <a:pt x="37539" y="40975"/>
                  <a:pt x="38356" y="40378"/>
                  <a:pt x="39141" y="39764"/>
                </a:cubicBezTo>
                <a:cubicBezTo>
                  <a:pt x="39993" y="39092"/>
                  <a:pt x="40767" y="38330"/>
                  <a:pt x="41413" y="37452"/>
                </a:cubicBezTo>
                <a:cubicBezTo>
                  <a:pt x="42224" y="36351"/>
                  <a:pt x="42954" y="35163"/>
                  <a:pt x="43490" y="33897"/>
                </a:cubicBezTo>
                <a:cubicBezTo>
                  <a:pt x="43994" y="32701"/>
                  <a:pt x="44330" y="31443"/>
                  <a:pt x="44623" y="30189"/>
                </a:cubicBezTo>
                <a:cubicBezTo>
                  <a:pt x="44773" y="29543"/>
                  <a:pt x="44843" y="28879"/>
                  <a:pt x="44823" y="28219"/>
                </a:cubicBezTo>
                <a:cubicBezTo>
                  <a:pt x="44808" y="27799"/>
                  <a:pt x="44788" y="27379"/>
                  <a:pt x="44802" y="26953"/>
                </a:cubicBezTo>
                <a:cubicBezTo>
                  <a:pt x="44840" y="25701"/>
                  <a:pt x="44704" y="24403"/>
                  <a:pt x="44431" y="23181"/>
                </a:cubicBezTo>
                <a:cubicBezTo>
                  <a:pt x="44281" y="22511"/>
                  <a:pt x="44006" y="21894"/>
                  <a:pt x="43754" y="21260"/>
                </a:cubicBezTo>
                <a:cubicBezTo>
                  <a:pt x="43551" y="20756"/>
                  <a:pt x="43316" y="20266"/>
                  <a:pt x="43050" y="19794"/>
                </a:cubicBezTo>
                <a:cubicBezTo>
                  <a:pt x="42748" y="19267"/>
                  <a:pt x="42421" y="18716"/>
                  <a:pt x="42036" y="18244"/>
                </a:cubicBezTo>
                <a:cubicBezTo>
                  <a:pt x="41691" y="17835"/>
                  <a:pt x="41256" y="17514"/>
                  <a:pt x="40813" y="17215"/>
                </a:cubicBezTo>
                <a:cubicBezTo>
                  <a:pt x="39892" y="16592"/>
                  <a:pt x="39118" y="15796"/>
                  <a:pt x="38098" y="15315"/>
                </a:cubicBezTo>
                <a:cubicBezTo>
                  <a:pt x="37551" y="15060"/>
                  <a:pt x="36983" y="14871"/>
                  <a:pt x="36377" y="14863"/>
                </a:cubicBezTo>
                <a:cubicBezTo>
                  <a:pt x="35956" y="14855"/>
                  <a:pt x="35537" y="14844"/>
                  <a:pt x="35120" y="14844"/>
                </a:cubicBezTo>
                <a:cubicBezTo>
                  <a:pt x="34938" y="14844"/>
                  <a:pt x="34757" y="14846"/>
                  <a:pt x="34575" y="14851"/>
                </a:cubicBezTo>
                <a:cubicBezTo>
                  <a:pt x="34320" y="14859"/>
                  <a:pt x="34049" y="14864"/>
                  <a:pt x="33772" y="14864"/>
                </a:cubicBezTo>
                <a:cubicBezTo>
                  <a:pt x="33400" y="14864"/>
                  <a:pt x="33018" y="14854"/>
                  <a:pt x="32652" y="14822"/>
                </a:cubicBezTo>
                <a:cubicBezTo>
                  <a:pt x="32217" y="14785"/>
                  <a:pt x="31753" y="14767"/>
                  <a:pt x="31374" y="14579"/>
                </a:cubicBezTo>
                <a:cubicBezTo>
                  <a:pt x="30931" y="14359"/>
                  <a:pt x="30519" y="14205"/>
                  <a:pt x="30105" y="13927"/>
                </a:cubicBezTo>
                <a:cubicBezTo>
                  <a:pt x="29694" y="13649"/>
                  <a:pt x="29282" y="13371"/>
                  <a:pt x="28943" y="12974"/>
                </a:cubicBezTo>
                <a:cubicBezTo>
                  <a:pt x="28178" y="12082"/>
                  <a:pt x="27724" y="10989"/>
                  <a:pt x="27280" y="9912"/>
                </a:cubicBezTo>
                <a:cubicBezTo>
                  <a:pt x="26139" y="7119"/>
                  <a:pt x="26223" y="3645"/>
                  <a:pt x="23769" y="1542"/>
                </a:cubicBezTo>
                <a:cubicBezTo>
                  <a:pt x="22482" y="440"/>
                  <a:pt x="20863" y="0"/>
                  <a:pt x="1921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2" name="Google Shape;132;g122d981fb93_0_63"/>
          <p:cNvSpPr/>
          <p:nvPr/>
        </p:nvSpPr>
        <p:spPr>
          <a:xfrm>
            <a:off x="4158000" y="1163500"/>
            <a:ext cx="659400" cy="659400"/>
          </a:xfrm>
          <a:prstGeom prst="ellipse">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cxnSp>
        <p:nvCxnSpPr>
          <p:cNvPr id="137" name="Google Shape;137;g122d981fb93_0_63"/>
          <p:cNvCxnSpPr>
            <a:stCxn id="132" idx="6"/>
            <a:endCxn id="127" idx="2"/>
          </p:cNvCxnSpPr>
          <p:nvPr/>
        </p:nvCxnSpPr>
        <p:spPr>
          <a:xfrm>
            <a:off x="4817400" y="1493200"/>
            <a:ext cx="1109700" cy="504900"/>
          </a:xfrm>
          <a:prstGeom prst="curvedConnector3">
            <a:avLst>
              <a:gd name="adj1" fmla="val 50004"/>
            </a:avLst>
          </a:prstGeom>
          <a:noFill/>
          <a:ln w="19050" cap="flat" cmpd="sng">
            <a:solidFill>
              <a:srgbClr val="434343"/>
            </a:solidFill>
            <a:prstDash val="solid"/>
            <a:round/>
            <a:headEnd type="none" w="med" len="med"/>
            <a:tailEnd type="triangle" w="med" len="med"/>
          </a:ln>
        </p:spPr>
      </p:cxnSp>
      <p:pic>
        <p:nvPicPr>
          <p:cNvPr id="138" name="Google Shape;138;g122d981fb93_0_63"/>
          <p:cNvPicPr preferRelativeResize="0"/>
          <p:nvPr/>
        </p:nvPicPr>
        <p:blipFill>
          <a:blip r:embed="rId3">
            <a:alphaModFix/>
          </a:blip>
          <a:stretch>
            <a:fillRect/>
          </a:stretch>
        </p:blipFill>
        <p:spPr>
          <a:xfrm>
            <a:off x="7735550" y="1111463"/>
            <a:ext cx="906775" cy="1135587"/>
          </a:xfrm>
          <a:prstGeom prst="rect">
            <a:avLst/>
          </a:prstGeom>
          <a:noFill/>
          <a:ln>
            <a:noFill/>
          </a:ln>
        </p:spPr>
      </p:pic>
      <p:pic>
        <p:nvPicPr>
          <p:cNvPr id="139" name="Google Shape;139;g122d981fb93_0_63"/>
          <p:cNvPicPr preferRelativeResize="0"/>
          <p:nvPr/>
        </p:nvPicPr>
        <p:blipFill>
          <a:blip r:embed="rId4">
            <a:alphaModFix/>
          </a:blip>
          <a:stretch>
            <a:fillRect/>
          </a:stretch>
        </p:blipFill>
        <p:spPr>
          <a:xfrm>
            <a:off x="5923825" y="1634276"/>
            <a:ext cx="844449" cy="838200"/>
          </a:xfrm>
          <a:prstGeom prst="rect">
            <a:avLst/>
          </a:prstGeom>
          <a:noFill/>
          <a:ln>
            <a:noFill/>
          </a:ln>
        </p:spPr>
      </p:pic>
      <p:pic>
        <p:nvPicPr>
          <p:cNvPr id="140" name="Google Shape;140;g122d981fb93_0_63"/>
          <p:cNvPicPr preferRelativeResize="0"/>
          <p:nvPr/>
        </p:nvPicPr>
        <p:blipFill>
          <a:blip r:embed="rId5">
            <a:alphaModFix/>
          </a:blip>
          <a:stretch>
            <a:fillRect/>
          </a:stretch>
        </p:blipFill>
        <p:spPr>
          <a:xfrm>
            <a:off x="4197186" y="1005159"/>
            <a:ext cx="581025" cy="994197"/>
          </a:xfrm>
          <a:prstGeom prst="rect">
            <a:avLst/>
          </a:prstGeom>
          <a:noFill/>
          <a:ln>
            <a:noFill/>
          </a:ln>
        </p:spPr>
      </p:pic>
      <p:pic>
        <p:nvPicPr>
          <p:cNvPr id="141" name="Google Shape;141;g122d981fb93_0_63"/>
          <p:cNvPicPr preferRelativeResize="0"/>
          <p:nvPr/>
        </p:nvPicPr>
        <p:blipFill>
          <a:blip r:embed="rId6">
            <a:alphaModFix/>
          </a:blip>
          <a:stretch>
            <a:fillRect/>
          </a:stretch>
        </p:blipFill>
        <p:spPr>
          <a:xfrm>
            <a:off x="2390912" y="1876025"/>
            <a:ext cx="610146" cy="630712"/>
          </a:xfrm>
          <a:prstGeom prst="rect">
            <a:avLst/>
          </a:prstGeom>
          <a:noFill/>
          <a:ln>
            <a:noFill/>
          </a:ln>
        </p:spPr>
      </p:pic>
      <p:pic>
        <p:nvPicPr>
          <p:cNvPr id="142" name="Google Shape;142;g122d981fb93_0_63"/>
          <p:cNvPicPr preferRelativeResize="0"/>
          <p:nvPr/>
        </p:nvPicPr>
        <p:blipFill>
          <a:blip r:embed="rId7">
            <a:alphaModFix/>
          </a:blip>
          <a:stretch>
            <a:fillRect/>
          </a:stretch>
        </p:blipFill>
        <p:spPr>
          <a:xfrm>
            <a:off x="602763" y="1164950"/>
            <a:ext cx="581025" cy="838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22d981fb93_0_68"/>
          <p:cNvSpPr txBox="1"/>
          <p:nvPr/>
        </p:nvSpPr>
        <p:spPr>
          <a:xfrm>
            <a:off x="472349" y="1803025"/>
            <a:ext cx="6571683" cy="10329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5000" b="1" dirty="0">
                <a:solidFill>
                  <a:schemeClr val="dk1"/>
                </a:solidFill>
                <a:latin typeface="+mj-lt"/>
                <a:ea typeface="Londrina Solid"/>
                <a:cs typeface="Londrina Solid"/>
                <a:sym typeface="Londrina Solid"/>
              </a:rPr>
              <a:t>What are stem cells?</a:t>
            </a:r>
            <a:endParaRPr sz="5000" b="1" dirty="0">
              <a:solidFill>
                <a:schemeClr val="dk1"/>
              </a:solidFill>
              <a:latin typeface="+mj-lt"/>
              <a:ea typeface="Londrina Solid"/>
              <a:cs typeface="Londrina Solid"/>
              <a:sym typeface="Londrina Solid"/>
            </a:endParaRPr>
          </a:p>
        </p:txBody>
      </p:sp>
      <p:sp>
        <p:nvSpPr>
          <p:cNvPr id="148" name="Google Shape;148;g122d981fb93_0_68"/>
          <p:cNvSpPr txBox="1"/>
          <p:nvPr/>
        </p:nvSpPr>
        <p:spPr>
          <a:xfrm>
            <a:off x="484500" y="2737825"/>
            <a:ext cx="10079836" cy="4014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2200">
                <a:solidFill>
                  <a:schemeClr val="dk1"/>
                </a:solidFill>
                <a:latin typeface="+mj-lt"/>
                <a:ea typeface="Londrina Solid"/>
                <a:cs typeface="Londrina Solid"/>
                <a:sym typeface="Londrina Solid"/>
              </a:rPr>
              <a:t>Learn what stem cells are and how they differ from other cell types.</a:t>
            </a:r>
            <a:endParaRPr sz="2200">
              <a:solidFill>
                <a:schemeClr val="dk1"/>
              </a:solidFill>
              <a:latin typeface="+mj-lt"/>
              <a:ea typeface="Londrina Solid"/>
              <a:cs typeface="Londrina Solid"/>
              <a:sym typeface="Londrina Solid"/>
            </a:endParaRPr>
          </a:p>
        </p:txBody>
      </p:sp>
      <p:sp>
        <p:nvSpPr>
          <p:cNvPr id="149" name="Google Shape;149;g122d981fb93_0_68"/>
          <p:cNvSpPr txBox="1"/>
          <p:nvPr/>
        </p:nvSpPr>
        <p:spPr>
          <a:xfrm>
            <a:off x="472349" y="837225"/>
            <a:ext cx="1266545" cy="1096800"/>
          </a:xfrm>
          <a:prstGeom prst="rect">
            <a:avLst/>
          </a:prstGeom>
          <a:noFill/>
          <a:ln>
            <a:noFill/>
          </a:ln>
        </p:spPr>
        <p:txBody>
          <a:bodyPr spcFirstLastPara="1" wrap="square" lIns="0" tIns="0" rIns="0" bIns="0" anchor="ctr" anchorCtr="0">
            <a:noAutofit/>
          </a:bodyPr>
          <a:lstStyle/>
          <a:p>
            <a:pPr marL="0" lvl="0" indent="0" algn="l" rtl="0">
              <a:spcBef>
                <a:spcPts val="0"/>
              </a:spcBef>
              <a:spcAft>
                <a:spcPts val="0"/>
              </a:spcAft>
              <a:buNone/>
            </a:pPr>
            <a:r>
              <a:rPr lang="en-US" sz="7000" b="1">
                <a:solidFill>
                  <a:srgbClr val="BB0027"/>
                </a:solidFill>
                <a:latin typeface="+mj-lt"/>
                <a:ea typeface="Londrina Solid"/>
                <a:cs typeface="Londrina Solid"/>
                <a:sym typeface="Londrina Solid"/>
              </a:rPr>
              <a:t>01</a:t>
            </a:r>
            <a:endParaRPr sz="7000" b="1">
              <a:solidFill>
                <a:srgbClr val="BB0027"/>
              </a:solidFill>
              <a:latin typeface="+mj-lt"/>
              <a:ea typeface="Londrina Solid"/>
              <a:cs typeface="Londrina Solid"/>
              <a:sym typeface="Londrina Solid"/>
            </a:endParaRPr>
          </a:p>
        </p:txBody>
      </p:sp>
    </p:spTree>
  </p:cSld>
  <p:clrMapOvr>
    <a:masterClrMapping/>
  </p:clrMapOvr>
</p:sld>
</file>

<file path=ppt/theme/theme1.xml><?xml version="1.0" encoding="utf-8"?>
<a:theme xmlns:a="http://schemas.openxmlformats.org/drawingml/2006/main" name="CMU PPT Theme">
  <a:themeElements>
    <a:clrScheme name="Custom 1">
      <a:dk1>
        <a:srgbClr val="000000"/>
      </a:dk1>
      <a:lt1>
        <a:srgbClr val="FFFFFF"/>
      </a:lt1>
      <a:dk2>
        <a:srgbClr val="75787B"/>
      </a:dk2>
      <a:lt2>
        <a:srgbClr val="C8C9C7"/>
      </a:lt2>
      <a:accent1>
        <a:srgbClr val="BB0000"/>
      </a:accent1>
      <a:accent2>
        <a:srgbClr val="75787B"/>
      </a:accent2>
      <a:accent3>
        <a:srgbClr val="00833C"/>
      </a:accent3>
      <a:accent4>
        <a:srgbClr val="F2A900"/>
      </a:accent4>
      <a:accent5>
        <a:srgbClr val="002C71"/>
      </a:accent5>
      <a:accent6>
        <a:srgbClr val="C8C9C7"/>
      </a:accent6>
      <a:hlink>
        <a:srgbClr val="BB0000"/>
      </a:hlink>
      <a:folHlink>
        <a:srgbClr val="82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TotalTime>
  <Words>1779</Words>
  <Application>Microsoft Office PowerPoint</Application>
  <PresentationFormat>On-screen Show (16:9)</PresentationFormat>
  <Paragraphs>191</Paragraphs>
  <Slides>31</Slides>
  <Notes>31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Londrina Solid</vt:lpstr>
      <vt:lpstr>Arial</vt:lpstr>
      <vt:lpstr>Open Sans</vt:lpstr>
      <vt:lpstr>Times</vt:lpstr>
      <vt:lpstr>Montserrat Medium</vt:lpstr>
      <vt:lpstr>Open Sans Light</vt:lpstr>
      <vt:lpstr>Times New Roman</vt:lpstr>
      <vt:lpstr>Helvetica Neue Light</vt:lpstr>
      <vt:lpstr>CMU PPT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jh4p</dc:creator>
  <cp:lastModifiedBy>Judy Hallinen</cp:lastModifiedBy>
  <cp:revision>15</cp:revision>
  <dcterms:created xsi:type="dcterms:W3CDTF">2021-01-15T15:05:30Z</dcterms:created>
  <dcterms:modified xsi:type="dcterms:W3CDTF">2022-06-22T16:46:01Z</dcterms:modified>
</cp:coreProperties>
</file>