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5143500" type="screen16x9"/>
  <p:notesSz cx="6858000" cy="9144000"/>
  <p:embeddedFontLst>
    <p:embeddedFont>
      <p:font typeface="Times" panose="02020603050405020304" pitchFamily="18"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
      <p:font typeface="Open Sans Light" panose="020B0306030504020204" pitchFamily="34" charset="0"/>
      <p:regular r:id="rId44"/>
      <p:italic r:id="rId45"/>
    </p:embeddedFont>
    <p:embeddedFont>
      <p:font typeface="Roboto" panose="02000000000000000000" pitchFamily="2"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64">
          <p15:clr>
            <a:srgbClr val="A4A3A4"/>
          </p15:clr>
        </p15:guide>
        <p15:guide id="2" pos="360">
          <p15:clr>
            <a:srgbClr val="A4A3A4"/>
          </p15:clr>
        </p15:guide>
        <p15:guide id="3" orient="horz" pos="432">
          <p15:clr>
            <a:srgbClr val="9AA0A6"/>
          </p15:clr>
        </p15:guide>
        <p15:guide id="4" pos="3725">
          <p15:clr>
            <a:srgbClr val="9AA0A6"/>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5" roundtripDataSignature="AMtx7mjs2ZhY8vmoixSRxAIGeAeNy+RT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95"/>
    <p:restoredTop sz="77038"/>
  </p:normalViewPr>
  <p:slideViewPr>
    <p:cSldViewPr snapToGrid="0">
      <p:cViewPr varScale="1">
        <p:scale>
          <a:sx n="86" d="100"/>
          <a:sy n="86" d="100"/>
        </p:scale>
        <p:origin x="240" y="48"/>
      </p:cViewPr>
      <p:guideLst>
        <p:guide orient="horz" pos="864"/>
        <p:guide pos="360"/>
        <p:guide orient="horz" pos="432"/>
        <p:guide pos="372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55"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43858344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b400d0e919_0_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sz="1200">
                <a:solidFill>
                  <a:schemeClr val="dk1"/>
                </a:solidFill>
                <a:latin typeface="Open Sans"/>
                <a:ea typeface="Open Sans"/>
                <a:cs typeface="Open Sans"/>
                <a:sym typeface="Open Sans"/>
              </a:rPr>
              <a:t>1</a:t>
            </a:fld>
            <a:endParaRPr sz="1200">
              <a:solidFill>
                <a:schemeClr val="dk1"/>
              </a:solidFill>
              <a:latin typeface="Open Sans"/>
              <a:ea typeface="Open Sans"/>
              <a:cs typeface="Open Sans"/>
              <a:sym typeface="Open Sans"/>
            </a:endParaRPr>
          </a:p>
        </p:txBody>
      </p:sp>
      <p:sp>
        <p:nvSpPr>
          <p:cNvPr id="54" name="Google Shape;54;gb400d0e91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 name="Google Shape;55;gb400d0e919_0_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Main title: 40 pt. Arial</a:t>
            </a:r>
            <a:endParaRPr dirty="0"/>
          </a:p>
          <a:p>
            <a:pPr marL="0" lvl="0" indent="0" algn="l" rtl="0">
              <a:spcBef>
                <a:spcPts val="360"/>
              </a:spcBef>
              <a:spcAft>
                <a:spcPts val="0"/>
              </a:spcAft>
              <a:buNone/>
            </a:pPr>
            <a:r>
              <a:rPr lang="en" dirty="0"/>
              <a:t/>
            </a:r>
            <a:br>
              <a:rPr lang="en" dirty="0"/>
            </a:br>
            <a:r>
              <a:rPr lang="en" dirty="0"/>
              <a:t>Presenter Name: 16 pt. Arial</a:t>
            </a:r>
            <a:endParaRPr dirty="0"/>
          </a:p>
          <a:p>
            <a:pPr marL="0" lvl="0" indent="0" algn="l" rtl="0">
              <a:spcBef>
                <a:spcPts val="360"/>
              </a:spcBef>
              <a:spcAft>
                <a:spcPts val="0"/>
              </a:spcAft>
              <a:buNone/>
            </a:pPr>
            <a:r>
              <a:rPr lang="en" dirty="0"/>
              <a:t>Presenters Title: 16 pt. Arial Italic</a:t>
            </a:r>
            <a:endParaRPr dirty="0"/>
          </a:p>
          <a:p>
            <a:pPr marL="0" lvl="0" indent="0" algn="l" rtl="0">
              <a:spcBef>
                <a:spcPts val="360"/>
              </a:spcBef>
              <a:spcAft>
                <a:spcPts val="0"/>
              </a:spcAft>
              <a:buNone/>
            </a:pPr>
            <a:endParaRPr dirty="0"/>
          </a:p>
        </p:txBody>
      </p:sp>
    </p:spTree>
    <p:extLst>
      <p:ext uri="{BB962C8B-B14F-4D97-AF65-F5344CB8AC3E}">
        <p14:creationId xmlns:p14="http://schemas.microsoft.com/office/powerpoint/2010/main" val="3391334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b598766c7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b598766c7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Almazon, M. (2019, December 06). Supercharge your cycle: Expert reveals how planning your life around your PERIOD can make your more successful at work and boost personal relationships. Retrieved January 29, 2021, from https://www.dailymail.co.uk/femail/article-7760747/Expert-reveals-plan-life-period-make-day-month.html</a:t>
            </a:r>
            <a:endParaRPr/>
          </a:p>
        </p:txBody>
      </p:sp>
    </p:spTree>
    <p:extLst>
      <p:ext uri="{BB962C8B-B14F-4D97-AF65-F5344CB8AC3E}">
        <p14:creationId xmlns:p14="http://schemas.microsoft.com/office/powerpoint/2010/main" val="2004923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err="1"/>
              <a:t>Almazon</a:t>
            </a:r>
            <a:r>
              <a:rPr lang="en" dirty="0"/>
              <a:t>, M. (2019, December 06). Supercharge your cycle: Expert reveals how planning your life around your PERIOD can make your more successful at work and boost personal relationships. Retrieved January 29, 2021, from https://</a:t>
            </a:r>
            <a:r>
              <a:rPr lang="en" dirty="0" err="1"/>
              <a:t>www.dailymail.co.uk</a:t>
            </a:r>
            <a:r>
              <a:rPr lang="en" dirty="0"/>
              <a:t>/</a:t>
            </a:r>
            <a:r>
              <a:rPr lang="en" dirty="0" err="1"/>
              <a:t>femail</a:t>
            </a:r>
            <a:r>
              <a:rPr lang="en" dirty="0"/>
              <a:t>/article-7760747/Expert-reveals-plan-life-period-make-day-</a:t>
            </a:r>
            <a:r>
              <a:rPr lang="en" dirty="0" err="1"/>
              <a:t>month.html</a:t>
            </a:r>
            <a:endParaRPr dirty="0"/>
          </a:p>
        </p:txBody>
      </p:sp>
    </p:spTree>
    <p:extLst>
      <p:ext uri="{BB962C8B-B14F-4D97-AF65-F5344CB8AC3E}">
        <p14:creationId xmlns:p14="http://schemas.microsoft.com/office/powerpoint/2010/main" val="590532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Almazon, M. (2019, December 06). Supercharge your cycle: Expert reveals how planning your life around your PERIOD can make your more successful at work and boost personal relationships. Retrieved January 29, 2021, from https://www.dailymail.co.uk/femail/article-7760747/Expert-reveals-plan-life-period-make-day-month.html</a:t>
            </a:r>
            <a:endParaRPr/>
          </a:p>
        </p:txBody>
      </p:sp>
    </p:spTree>
    <p:extLst>
      <p:ext uri="{BB962C8B-B14F-4D97-AF65-F5344CB8AC3E}">
        <p14:creationId xmlns:p14="http://schemas.microsoft.com/office/powerpoint/2010/main" val="2765145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Almazon, M. (2019, December 06). Supercharge your cycle: Expert reveals how planning your life around your PERIOD can make your more successful at work and boost personal relationships. Retrieved January 29, 2021, from https://www.dailymail.co.uk/femail/article-7760747/Expert-reveals-plan-life-period-make-day-month.html</a:t>
            </a:r>
            <a:endParaRPr/>
          </a:p>
        </p:txBody>
      </p:sp>
    </p:spTree>
    <p:extLst>
      <p:ext uri="{BB962C8B-B14F-4D97-AF65-F5344CB8AC3E}">
        <p14:creationId xmlns:p14="http://schemas.microsoft.com/office/powerpoint/2010/main" val="2106122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b598766c7b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b598766c7b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Ray, L., DNP. (2018, December 11). The menstrual cycle: More than just your period. Retrieved January 29, 2021, from https://helloclue.com/articles/cycle-a-z/the-menstrual-cycle-more-than-just-the-period</a:t>
            </a:r>
            <a:endParaRPr/>
          </a:p>
        </p:txBody>
      </p:sp>
    </p:spTree>
    <p:extLst>
      <p:ext uri="{BB962C8B-B14F-4D97-AF65-F5344CB8AC3E}">
        <p14:creationId xmlns:p14="http://schemas.microsoft.com/office/powerpoint/2010/main" val="3801554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SheCares Editorial Team. (2019, September 10). Fertility and Age (1170734478 877946263 L. F MD, Ed.). Retrieved January 29, 2021, from https://www.shecares.com/pregnancy/fertility/fertility-and-age</a:t>
            </a:r>
            <a:endParaRPr/>
          </a:p>
        </p:txBody>
      </p:sp>
    </p:spTree>
    <p:extLst>
      <p:ext uri="{BB962C8B-B14F-4D97-AF65-F5344CB8AC3E}">
        <p14:creationId xmlns:p14="http://schemas.microsoft.com/office/powerpoint/2010/main" val="982569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 (2017, August 11). IVF: The Pregnancy Tests: Pregnancy Tests During the IVF Process. Retrieved February 01, 2021, from https://www.lifeloveandsugar.com/ivf-the-pregnancy-tests/</a:t>
            </a:r>
            <a:endParaRPr/>
          </a:p>
        </p:txBody>
      </p:sp>
    </p:spTree>
    <p:extLst>
      <p:ext uri="{BB962C8B-B14F-4D97-AF65-F5344CB8AC3E}">
        <p14:creationId xmlns:p14="http://schemas.microsoft.com/office/powerpoint/2010/main" val="3843002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err="1"/>
              <a:t>Chorro</a:t>
            </a:r>
            <a:r>
              <a:rPr lang="en" dirty="0"/>
              <a:t>-Mari, V. (2020, March 24). Case-based learning: Management of polycystic ovary syndrome. Retrieved February 01, 2021, from https://</a:t>
            </a:r>
            <a:r>
              <a:rPr lang="en" dirty="0" err="1"/>
              <a:t>www.pharmaceutical-journal.com</a:t>
            </a:r>
            <a:r>
              <a:rPr lang="en" dirty="0"/>
              <a:t>/</a:t>
            </a:r>
            <a:r>
              <a:rPr lang="en" dirty="0" err="1"/>
              <a:t>cpd</a:t>
            </a:r>
            <a:r>
              <a:rPr lang="en" dirty="0"/>
              <a:t>-and-learning/learning-article/case-based-learning-management-of-polycystic-ovary-syndrome/20207804.article?firstPass=false</a:t>
            </a: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25283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Stock image found at https://www.dreamstime.com/royalty-free-stock-image-chemotherapy-drugs-biohazard-cy totoxic-image25604946</a:t>
            </a:r>
            <a:endParaRPr/>
          </a:p>
        </p:txBody>
      </p:sp>
    </p:spTree>
    <p:extLst>
      <p:ext uri="{BB962C8B-B14F-4D97-AF65-F5344CB8AC3E}">
        <p14:creationId xmlns:p14="http://schemas.microsoft.com/office/powerpoint/2010/main" val="1754551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“CardiacSurgeryOperatingRoom.”​Surgery,​ Wikipedia,2014, https://upload.wikimedia.org/wikipedia/commons/2/2e/Cardiac_surgery_operating_room.jpg</a:t>
            </a:r>
            <a:endParaRPr/>
          </a:p>
        </p:txBody>
      </p:sp>
    </p:spTree>
    <p:extLst>
      <p:ext uri="{BB962C8B-B14F-4D97-AF65-F5344CB8AC3E}">
        <p14:creationId xmlns:p14="http://schemas.microsoft.com/office/powerpoint/2010/main" val="65636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b400d0e919_0_19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 name="Google Shape;62;gb400d0e919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117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66625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Tissue engineering. (n.d.). Retrieved February 01, 2021, from https://</a:t>
            </a:r>
            <a:r>
              <a:rPr lang="en" dirty="0" err="1"/>
              <a:t>en.wikipedia.org</a:t>
            </a:r>
            <a:r>
              <a:rPr lang="en" dirty="0"/>
              <a:t>/wiki/</a:t>
            </a:r>
            <a:r>
              <a:rPr lang="en" dirty="0" err="1"/>
              <a:t>Tissue_engineering</a:t>
            </a:r>
            <a:endParaRPr dirty="0"/>
          </a:p>
        </p:txBody>
      </p:sp>
    </p:spTree>
    <p:extLst>
      <p:ext uri="{BB962C8B-B14F-4D97-AF65-F5344CB8AC3E}">
        <p14:creationId xmlns:p14="http://schemas.microsoft.com/office/powerpoint/2010/main" val="683275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00136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Tissue Engineered Scaffold for a Multiple Tissue Junction. (n.d.). Retrieved February 02, 2021, from https://biotextiles2018.wordpress.com/team-9/</a:t>
            </a:r>
            <a:endParaRPr/>
          </a:p>
        </p:txBody>
      </p:sp>
    </p:spTree>
    <p:extLst>
      <p:ext uri="{BB962C8B-B14F-4D97-AF65-F5344CB8AC3E}">
        <p14:creationId xmlns:p14="http://schemas.microsoft.com/office/powerpoint/2010/main" val="3117538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b598766c7b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b598766c7b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6761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b598766c7b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b598766c7b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Jana, S., </a:t>
            </a:r>
            <a:r>
              <a:rPr lang="en" dirty="0" err="1"/>
              <a:t>Tefft</a:t>
            </a:r>
            <a:r>
              <a:rPr lang="en" dirty="0"/>
              <a:t>, B., Spoon, D., &amp;amp; </a:t>
            </a:r>
            <a:r>
              <a:rPr lang="en" dirty="0" err="1"/>
              <a:t>Simari</a:t>
            </a:r>
            <a:r>
              <a:rPr lang="en" dirty="0"/>
              <a:t>, R. (2014). Scaffolds for tissue engineering of cardiac valves (article) Author. Acta </a:t>
            </a:r>
            <a:r>
              <a:rPr lang="en" dirty="0" err="1"/>
              <a:t>Biomaterialia</a:t>
            </a:r>
            <a:r>
              <a:rPr lang="en" dirty="0"/>
              <a:t>, 10(7), 2877-2893. </a:t>
            </a:r>
            <a:r>
              <a:rPr lang="en" dirty="0" err="1"/>
              <a:t>doi:https</a:t>
            </a:r>
            <a:r>
              <a:rPr lang="en" dirty="0"/>
              <a:t>://</a:t>
            </a:r>
            <a:r>
              <a:rPr lang="en" dirty="0" err="1"/>
              <a:t>doi.org</a:t>
            </a:r>
            <a:r>
              <a:rPr lang="en" dirty="0"/>
              <a:t>/10.1016/j.actbio.2014.03.014</a:t>
            </a:r>
            <a:endParaRPr dirty="0"/>
          </a:p>
        </p:txBody>
      </p:sp>
    </p:spTree>
    <p:extLst>
      <p:ext uri="{BB962C8B-B14F-4D97-AF65-F5344CB8AC3E}">
        <p14:creationId xmlns:p14="http://schemas.microsoft.com/office/powerpoint/2010/main" val="2153554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Siswomihardjo, Widowati. (2016). Biocompatibility Issues of Biomaterials. 10.1007/978-3-319-14845-8_3. </a:t>
            </a:r>
            <a:endParaRPr/>
          </a:p>
        </p:txBody>
      </p:sp>
    </p:spTree>
    <p:extLst>
      <p:ext uri="{BB962C8B-B14F-4D97-AF65-F5344CB8AC3E}">
        <p14:creationId xmlns:p14="http://schemas.microsoft.com/office/powerpoint/2010/main" val="2973521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Image made by editor</a:t>
            </a:r>
            <a:endParaRPr/>
          </a:p>
        </p:txBody>
      </p:sp>
    </p:spTree>
    <p:extLst>
      <p:ext uri="{BB962C8B-B14F-4D97-AF65-F5344CB8AC3E}">
        <p14:creationId xmlns:p14="http://schemas.microsoft.com/office/powerpoint/2010/main" val="254958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050">
                <a:solidFill>
                  <a:srgbClr val="2E414F"/>
                </a:solidFill>
                <a:highlight>
                  <a:srgbClr val="FFFFFF"/>
                </a:highlight>
                <a:latin typeface="Roboto"/>
                <a:ea typeface="Roboto"/>
                <a:cs typeface="Roboto"/>
                <a:sym typeface="Roboto"/>
              </a:rPr>
              <a:t>Rauh, J. et al. “Bioreactor systems for bone tissue engineering.” </a:t>
            </a:r>
            <a:r>
              <a:rPr lang="en" sz="1050" i="1">
                <a:solidFill>
                  <a:srgbClr val="2E414F"/>
                </a:solidFill>
                <a:highlight>
                  <a:srgbClr val="FFFFFF"/>
                </a:highlight>
                <a:latin typeface="Roboto"/>
                <a:ea typeface="Roboto"/>
                <a:cs typeface="Roboto"/>
                <a:sym typeface="Roboto"/>
              </a:rPr>
              <a:t>Tissue engineering. Part B, Reviews</a:t>
            </a:r>
            <a:r>
              <a:rPr lang="en" sz="1050">
                <a:solidFill>
                  <a:srgbClr val="2E414F"/>
                </a:solidFill>
                <a:highlight>
                  <a:srgbClr val="FFFFFF"/>
                </a:highlight>
                <a:latin typeface="Roboto"/>
                <a:ea typeface="Roboto"/>
                <a:cs typeface="Roboto"/>
                <a:sym typeface="Roboto"/>
              </a:rPr>
              <a:t> 17 4 (2011): 263-80 .</a:t>
            </a:r>
            <a:endParaRPr/>
          </a:p>
        </p:txBody>
      </p:sp>
    </p:spTree>
    <p:extLst>
      <p:ext uri="{BB962C8B-B14F-4D97-AF65-F5344CB8AC3E}">
        <p14:creationId xmlns:p14="http://schemas.microsoft.com/office/powerpoint/2010/main" val="2055332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Franco, M. (2017, March 21). Tail or tunnel? Mouse-handling methods could influence experiments. Retrieved February 06, 2021, from https://newatlas.com/mouse-transport-influences-study-results/48512/</a:t>
            </a:r>
            <a:endParaRPr/>
          </a:p>
        </p:txBody>
      </p:sp>
    </p:spTree>
    <p:extLst>
      <p:ext uri="{BB962C8B-B14F-4D97-AF65-F5344CB8AC3E}">
        <p14:creationId xmlns:p14="http://schemas.microsoft.com/office/powerpoint/2010/main" val="1258667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b400d0e919_0_19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 name="Google Shape;67;gb400d0e919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9111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Anderson, S., Ph.D. (2014, April 25). 9 exciting advances in tissue engineering. </a:t>
            </a:r>
            <a:r>
              <a:rPr lang="en"/>
              <a:t>Retrieved February 06, 2021, from http://sjabioscience.com/9-exciting-advances-in-tissue-engineering/</a:t>
            </a:r>
            <a:endParaRPr/>
          </a:p>
        </p:txBody>
      </p:sp>
    </p:spTree>
    <p:extLst>
      <p:ext uri="{BB962C8B-B14F-4D97-AF65-F5344CB8AC3E}">
        <p14:creationId xmlns:p14="http://schemas.microsoft.com/office/powerpoint/2010/main" val="3121883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Spinner, J. (2020, February 27). BBK: Patients, trial participants share a voice. Retrieved February 06, 2021, from https://</a:t>
            </a:r>
            <a:r>
              <a:rPr lang="en" dirty="0" err="1"/>
              <a:t>www.outsourcing-pharma.com</a:t>
            </a:r>
            <a:r>
              <a:rPr lang="en" dirty="0"/>
              <a:t>/Article/2020/02/27/Survey-on-patients-and-trial-participants-voices</a:t>
            </a:r>
            <a:endParaRPr dirty="0"/>
          </a:p>
        </p:txBody>
      </p:sp>
    </p:spTree>
    <p:extLst>
      <p:ext uri="{BB962C8B-B14F-4D97-AF65-F5344CB8AC3E}">
        <p14:creationId xmlns:p14="http://schemas.microsoft.com/office/powerpoint/2010/main" val="681799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b598766c7b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b598766c7b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1494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b598766c7b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b598766c7b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676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18312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419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 name="Google Shape;8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dirty="0"/>
              <a:t>Garcia, Alexandra. “Oogenesis Labeled.” ​Ovary​, Wikipedia, 2020,</a:t>
            </a:r>
            <a:endParaRPr dirty="0"/>
          </a:p>
          <a:p>
            <a:pPr marL="0" lvl="0" indent="0" algn="l" rtl="0">
              <a:lnSpc>
                <a:spcPct val="100000"/>
              </a:lnSpc>
              <a:spcBef>
                <a:spcPts val="0"/>
              </a:spcBef>
              <a:spcAft>
                <a:spcPts val="0"/>
              </a:spcAft>
              <a:buClr>
                <a:schemeClr val="dk1"/>
              </a:buClr>
              <a:buSzPts val="1100"/>
              <a:buFont typeface="Arial"/>
              <a:buNone/>
            </a:pPr>
            <a:r>
              <a:rPr lang="en" dirty="0"/>
              <a:t>https://</a:t>
            </a:r>
            <a:r>
              <a:rPr lang="en" dirty="0" err="1"/>
              <a:t>en.wikipedia.org</a:t>
            </a:r>
            <a:r>
              <a:rPr lang="en" dirty="0"/>
              <a:t>/wiki/</a:t>
            </a:r>
            <a:r>
              <a:rPr lang="en" dirty="0" err="1"/>
              <a:t>File:Oogenesis_Labeled.svg</a:t>
            </a:r>
            <a:endParaRPr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083870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Winslow, T. “Reproductive System, Female, Anatomy.” </a:t>
            </a:r>
            <a:r>
              <a:rPr lang="en" dirty="0" err="1"/>
              <a:t>Salpingo</a:t>
            </a:r>
            <a:r>
              <a:rPr lang="en" dirty="0"/>
              <a:t>-Ovarian &amp; Peritoneal, ​National Cancer Institute,​ 8 June, 2018, ​https://</a:t>
            </a:r>
            <a:r>
              <a:rPr lang="en" dirty="0" err="1"/>
              <a:t>training.seer.cancer.gov</a:t>
            </a:r>
            <a:r>
              <a:rPr lang="en" dirty="0"/>
              <a:t>/ovarian/intro/</a:t>
            </a:r>
            <a:endParaRPr dirty="0"/>
          </a:p>
        </p:txBody>
      </p:sp>
    </p:spTree>
    <p:extLst>
      <p:ext uri="{BB962C8B-B14F-4D97-AF65-F5344CB8AC3E}">
        <p14:creationId xmlns:p14="http://schemas.microsoft.com/office/powerpoint/2010/main" val="2172758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Thompson, L. (2020, April 9). The Ovaries. Retrieved January 29, 2021, from https://</a:t>
            </a:r>
            <a:r>
              <a:rPr lang="en" dirty="0" err="1"/>
              <a:t>teachmeanatomy.info</a:t>
            </a:r>
            <a:r>
              <a:rPr lang="en" dirty="0"/>
              <a:t>/pelvis/female-reproductive-tract/ovaries/</a:t>
            </a:r>
            <a:endParaRPr dirty="0"/>
          </a:p>
        </p:txBody>
      </p:sp>
    </p:spTree>
    <p:extLst>
      <p:ext uri="{BB962C8B-B14F-4D97-AF65-F5344CB8AC3E}">
        <p14:creationId xmlns:p14="http://schemas.microsoft.com/office/powerpoint/2010/main" val="2700684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err="1"/>
              <a:t>Wakim</a:t>
            </a:r>
            <a:r>
              <a:rPr lang="en" dirty="0"/>
              <a:t>, S. and Grewal, </a:t>
            </a:r>
            <a:r>
              <a:rPr lang="en" dirty="0" err="1"/>
              <a:t>M.”Ovarian</a:t>
            </a:r>
            <a:r>
              <a:rPr lang="en" dirty="0"/>
              <a:t> Cycle.” ​22.7 Menstrual Cycle,​ </a:t>
            </a:r>
            <a:r>
              <a:rPr lang="en" dirty="0" err="1"/>
              <a:t>LibreTexts</a:t>
            </a:r>
            <a:r>
              <a:rPr lang="en" dirty="0"/>
              <a:t>. 2020, https://</a:t>
            </a:r>
            <a:r>
              <a:rPr lang="en" dirty="0" err="1"/>
              <a:t>bio.libretexts.org</a:t>
            </a:r>
            <a:r>
              <a:rPr lang="en" dirty="0"/>
              <a:t>/Bookshelves/</a:t>
            </a:r>
            <a:r>
              <a:rPr lang="en" dirty="0" err="1"/>
              <a:t>Human_Biology</a:t>
            </a:r>
            <a:r>
              <a:rPr lang="en" dirty="0"/>
              <a:t>/Book%3A_Human_Biology_(</a:t>
            </a:r>
            <a:r>
              <a:rPr lang="en" dirty="0" err="1"/>
              <a:t>Wakim_and</a:t>
            </a:r>
            <a:r>
              <a:rPr lang="en" dirty="0"/>
              <a:t> _Grewal)/22%3A_Reproductive_System/22.07%3A_Menstrual_Cycle</a:t>
            </a:r>
            <a:endParaRPr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4199134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7"/>
        <p:cNvGrpSpPr/>
        <p:nvPr/>
      </p:nvGrpSpPr>
      <p:grpSpPr>
        <a:xfrm>
          <a:off x="0" y="0"/>
          <a:ext cx="0" cy="0"/>
          <a:chOff x="0" y="0"/>
          <a:chExt cx="0" cy="0"/>
        </a:xfrm>
      </p:grpSpPr>
      <p:sp>
        <p:nvSpPr>
          <p:cNvPr id="18" name="Google Shape;18;gb400d0e919_0_251"/>
          <p:cNvSpPr/>
          <p:nvPr/>
        </p:nvSpPr>
        <p:spPr>
          <a:xfrm>
            <a:off x="0" y="0"/>
            <a:ext cx="9144000" cy="5143500"/>
          </a:xfrm>
          <a:prstGeom prst="rect">
            <a:avLst/>
          </a:prstGeom>
          <a:solidFill>
            <a:srgbClr val="BB00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Open Sans"/>
              <a:ea typeface="Open Sans"/>
              <a:cs typeface="Open Sans"/>
              <a:sym typeface="Open Sans"/>
            </a:endParaRPr>
          </a:p>
        </p:txBody>
      </p:sp>
      <p:pic>
        <p:nvPicPr>
          <p:cNvPr id="19" name="Google Shape;19;gb400d0e919_0_251"/>
          <p:cNvPicPr preferRelativeResize="0"/>
          <p:nvPr/>
        </p:nvPicPr>
        <p:blipFill rotWithShape="1">
          <a:blip r:embed="rId2">
            <a:alphaModFix/>
          </a:blip>
          <a:srcRect/>
          <a:stretch/>
        </p:blipFill>
        <p:spPr>
          <a:xfrm>
            <a:off x="2209800" y="895350"/>
            <a:ext cx="3429001" cy="306388"/>
          </a:xfrm>
          <a:prstGeom prst="rect">
            <a:avLst/>
          </a:prstGeom>
          <a:noFill/>
          <a:ln>
            <a:noFill/>
          </a:ln>
        </p:spPr>
      </p:pic>
      <p:pic>
        <p:nvPicPr>
          <p:cNvPr id="20" name="Google Shape;20;gb400d0e919_0_251" descr="_Plaid-Digital_FINAL-NEW.png"/>
          <p:cNvPicPr preferRelativeResize="0"/>
          <p:nvPr/>
        </p:nvPicPr>
        <p:blipFill rotWithShape="1">
          <a:blip r:embed="rId3">
            <a:alphaModFix/>
          </a:blip>
          <a:srcRect l="84736" t="23991" r="4771" b="1983"/>
          <a:stretch/>
        </p:blipFill>
        <p:spPr>
          <a:xfrm>
            <a:off x="457200" y="0"/>
            <a:ext cx="790573" cy="5143501"/>
          </a:xfrm>
          <a:prstGeom prst="rect">
            <a:avLst/>
          </a:prstGeom>
          <a:noFill/>
          <a:ln>
            <a:noFill/>
          </a:ln>
        </p:spPr>
      </p:pic>
      <p:sp>
        <p:nvSpPr>
          <p:cNvPr id="21" name="Google Shape;21;gb400d0e919_0_251"/>
          <p:cNvSpPr/>
          <p:nvPr/>
        </p:nvSpPr>
        <p:spPr>
          <a:xfrm>
            <a:off x="0" y="0"/>
            <a:ext cx="9144000" cy="5143500"/>
          </a:xfrm>
          <a:prstGeom prst="rect">
            <a:avLst/>
          </a:prstGeom>
          <a:solidFill>
            <a:srgbClr val="BB00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Open Sans"/>
              <a:ea typeface="Open Sans"/>
              <a:cs typeface="Open Sans"/>
              <a:sym typeface="Open Sans"/>
            </a:endParaRPr>
          </a:p>
        </p:txBody>
      </p:sp>
      <p:pic>
        <p:nvPicPr>
          <p:cNvPr id="22" name="Google Shape;22;gb400d0e919_0_251" descr="_Plaid-Digital_FINAL-NEW.png"/>
          <p:cNvPicPr preferRelativeResize="0"/>
          <p:nvPr/>
        </p:nvPicPr>
        <p:blipFill rotWithShape="1">
          <a:blip r:embed="rId3">
            <a:alphaModFix/>
          </a:blip>
          <a:srcRect l="84736" t="23991" r="4771" b="1983"/>
          <a:stretch/>
        </p:blipFill>
        <p:spPr>
          <a:xfrm>
            <a:off x="457200" y="0"/>
            <a:ext cx="790573" cy="5143501"/>
          </a:xfrm>
          <a:prstGeom prst="rect">
            <a:avLst/>
          </a:prstGeom>
          <a:noFill/>
          <a:ln>
            <a:noFill/>
          </a:ln>
        </p:spPr>
      </p:pic>
      <p:pic>
        <p:nvPicPr>
          <p:cNvPr id="23" name="Google Shape;23;gb400d0e919_0_251"/>
          <p:cNvPicPr preferRelativeResize="0"/>
          <p:nvPr/>
        </p:nvPicPr>
        <p:blipFill rotWithShape="1">
          <a:blip r:embed="rId4">
            <a:alphaModFix/>
          </a:blip>
          <a:srcRect/>
          <a:stretch/>
        </p:blipFill>
        <p:spPr>
          <a:xfrm>
            <a:off x="1704975" y="562450"/>
            <a:ext cx="3657603" cy="12785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5"/>
        <p:cNvGrpSpPr/>
        <p:nvPr/>
      </p:nvGrpSpPr>
      <p:grpSpPr>
        <a:xfrm>
          <a:off x="0" y="0"/>
          <a:ext cx="0" cy="0"/>
          <a:chOff x="0" y="0"/>
          <a:chExt cx="0" cy="0"/>
        </a:xfrm>
      </p:grpSpPr>
      <p:sp>
        <p:nvSpPr>
          <p:cNvPr id="26" name="Google Shape;26;gb400d0e919_0_259"/>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27"/>
        <p:cNvGrpSpPr/>
        <p:nvPr/>
      </p:nvGrpSpPr>
      <p:grpSpPr>
        <a:xfrm>
          <a:off x="0" y="0"/>
          <a:ext cx="0" cy="0"/>
          <a:chOff x="0" y="0"/>
          <a:chExt cx="0" cy="0"/>
        </a:xfrm>
      </p:grpSpPr>
      <p:sp>
        <p:nvSpPr>
          <p:cNvPr id="28" name="Google Shape;28;gb400d0e919_0_261"/>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 name="Google Shape;29;gb400d0e919_0_261"/>
          <p:cNvSpPr txBox="1">
            <a:spLocks noGrp="1"/>
          </p:cNvSpPr>
          <p:nvPr>
            <p:ph type="body" idx="1"/>
          </p:nvPr>
        </p:nvSpPr>
        <p:spPr>
          <a:xfrm>
            <a:off x="457200" y="1200150"/>
            <a:ext cx="8229600" cy="34290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1400"/>
              <a:buNone/>
              <a:defRPr/>
            </a:lvl1pPr>
            <a:lvl2pPr marL="914400" lvl="1" indent="-354330" algn="l" rtl="0">
              <a:spcBef>
                <a:spcPts val="600"/>
              </a:spcBef>
              <a:spcAft>
                <a:spcPts val="0"/>
              </a:spcAft>
              <a:buClr>
                <a:schemeClr val="dk1"/>
              </a:buClr>
              <a:buSzPts val="1980"/>
              <a:buChar char="•"/>
              <a:defRPr/>
            </a:lvl2pPr>
            <a:lvl3pPr marL="1371600" lvl="2" indent="-354330" algn="l" rtl="0">
              <a:spcBef>
                <a:spcPts val="600"/>
              </a:spcBef>
              <a:spcAft>
                <a:spcPts val="0"/>
              </a:spcAft>
              <a:buClr>
                <a:schemeClr val="dk1"/>
              </a:buClr>
              <a:buSzPts val="1980"/>
              <a:buChar char="–"/>
              <a:defRPr/>
            </a:lvl3pPr>
            <a:lvl4pPr marL="1828800" lvl="3" indent="-354330" algn="l" rtl="0">
              <a:spcBef>
                <a:spcPts val="600"/>
              </a:spcBef>
              <a:spcAft>
                <a:spcPts val="0"/>
              </a:spcAft>
              <a:buClr>
                <a:schemeClr val="dk1"/>
              </a:buClr>
              <a:buSzPts val="1980"/>
              <a:buChar char="•"/>
              <a:defRPr/>
            </a:lvl4pPr>
            <a:lvl5pPr marL="2286000" lvl="4" indent="-354329" algn="l" rtl="0">
              <a:spcBef>
                <a:spcPts val="600"/>
              </a:spcBef>
              <a:spcAft>
                <a:spcPts val="0"/>
              </a:spcAft>
              <a:buClr>
                <a:schemeClr val="dk1"/>
              </a:buClr>
              <a:buSzPts val="198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30"/>
        <p:cNvGrpSpPr/>
        <p:nvPr/>
      </p:nvGrpSpPr>
      <p:grpSpPr>
        <a:xfrm>
          <a:off x="0" y="0"/>
          <a:ext cx="0" cy="0"/>
          <a:chOff x="0" y="0"/>
          <a:chExt cx="0" cy="0"/>
        </a:xfrm>
      </p:grpSpPr>
      <p:sp>
        <p:nvSpPr>
          <p:cNvPr id="31" name="Google Shape;31;gb400d0e919_0_264"/>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 name="Google Shape;32;gb400d0e919_0_264"/>
          <p:cNvSpPr txBox="1">
            <a:spLocks noGrp="1"/>
          </p:cNvSpPr>
          <p:nvPr>
            <p:ph type="body" idx="1"/>
          </p:nvPr>
        </p:nvSpPr>
        <p:spPr>
          <a:xfrm>
            <a:off x="457200" y="1200150"/>
            <a:ext cx="3962400" cy="34290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1400"/>
              <a:buNone/>
              <a:defRPr/>
            </a:lvl1pPr>
            <a:lvl2pPr marL="914400" lvl="1" indent="-354330" algn="l" rtl="0">
              <a:spcBef>
                <a:spcPts val="600"/>
              </a:spcBef>
              <a:spcAft>
                <a:spcPts val="0"/>
              </a:spcAft>
              <a:buClr>
                <a:schemeClr val="dk1"/>
              </a:buClr>
              <a:buSzPts val="1980"/>
              <a:buChar char="•"/>
              <a:defRPr/>
            </a:lvl2pPr>
            <a:lvl3pPr marL="1371600" lvl="2" indent="-354330" algn="l" rtl="0">
              <a:spcBef>
                <a:spcPts val="600"/>
              </a:spcBef>
              <a:spcAft>
                <a:spcPts val="0"/>
              </a:spcAft>
              <a:buClr>
                <a:schemeClr val="dk1"/>
              </a:buClr>
              <a:buSzPts val="1980"/>
              <a:buChar char="–"/>
              <a:defRPr/>
            </a:lvl3pPr>
            <a:lvl4pPr marL="1828800" lvl="3" indent="-354330" algn="l" rtl="0">
              <a:spcBef>
                <a:spcPts val="600"/>
              </a:spcBef>
              <a:spcAft>
                <a:spcPts val="0"/>
              </a:spcAft>
              <a:buClr>
                <a:schemeClr val="dk1"/>
              </a:buClr>
              <a:buSzPts val="1980"/>
              <a:buChar char="•"/>
              <a:defRPr/>
            </a:lvl4pPr>
            <a:lvl5pPr marL="2286000" lvl="4" indent="-354329" algn="l" rtl="0">
              <a:spcBef>
                <a:spcPts val="600"/>
              </a:spcBef>
              <a:spcAft>
                <a:spcPts val="0"/>
              </a:spcAft>
              <a:buClr>
                <a:schemeClr val="dk1"/>
              </a:buClr>
              <a:buSzPts val="198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3" name="Google Shape;33;gb400d0e919_0_264"/>
          <p:cNvSpPr txBox="1">
            <a:spLocks noGrp="1"/>
          </p:cNvSpPr>
          <p:nvPr>
            <p:ph type="body" idx="2"/>
          </p:nvPr>
        </p:nvSpPr>
        <p:spPr>
          <a:xfrm>
            <a:off x="4727448" y="1212300"/>
            <a:ext cx="3959400" cy="34290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1400"/>
              <a:buNone/>
              <a:defRPr/>
            </a:lvl1pPr>
            <a:lvl2pPr marL="914400" lvl="1" indent="-354330" algn="l" rtl="0">
              <a:spcBef>
                <a:spcPts val="600"/>
              </a:spcBef>
              <a:spcAft>
                <a:spcPts val="0"/>
              </a:spcAft>
              <a:buClr>
                <a:schemeClr val="dk1"/>
              </a:buClr>
              <a:buSzPts val="1980"/>
              <a:buChar char="•"/>
              <a:defRPr/>
            </a:lvl2pPr>
            <a:lvl3pPr marL="1371600" lvl="2" indent="-354330" algn="l" rtl="0">
              <a:spcBef>
                <a:spcPts val="600"/>
              </a:spcBef>
              <a:spcAft>
                <a:spcPts val="0"/>
              </a:spcAft>
              <a:buClr>
                <a:schemeClr val="dk1"/>
              </a:buClr>
              <a:buSzPts val="1980"/>
              <a:buChar char="–"/>
              <a:defRPr/>
            </a:lvl3pPr>
            <a:lvl4pPr marL="1828800" lvl="3" indent="-354330" algn="l" rtl="0">
              <a:spcBef>
                <a:spcPts val="600"/>
              </a:spcBef>
              <a:spcAft>
                <a:spcPts val="0"/>
              </a:spcAft>
              <a:buClr>
                <a:schemeClr val="dk1"/>
              </a:buClr>
              <a:buSzPts val="1980"/>
              <a:buChar char="•"/>
              <a:defRPr/>
            </a:lvl4pPr>
            <a:lvl5pPr marL="2286000" lvl="4" indent="-354329" algn="l" rtl="0">
              <a:spcBef>
                <a:spcPts val="600"/>
              </a:spcBef>
              <a:spcAft>
                <a:spcPts val="0"/>
              </a:spcAft>
              <a:buClr>
                <a:schemeClr val="dk1"/>
              </a:buClr>
              <a:buSzPts val="198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34"/>
        <p:cNvGrpSpPr/>
        <p:nvPr/>
      </p:nvGrpSpPr>
      <p:grpSpPr>
        <a:xfrm>
          <a:off x="0" y="0"/>
          <a:ext cx="0" cy="0"/>
          <a:chOff x="0" y="0"/>
          <a:chExt cx="0" cy="0"/>
        </a:xfrm>
      </p:grpSpPr>
      <p:sp>
        <p:nvSpPr>
          <p:cNvPr id="35" name="Google Shape;35;gb400d0e919_0_268"/>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 name="Google Shape;36;gb400d0e919_0_268"/>
          <p:cNvSpPr txBox="1">
            <a:spLocks noGrp="1"/>
          </p:cNvSpPr>
          <p:nvPr>
            <p:ph type="body" idx="1"/>
          </p:nvPr>
        </p:nvSpPr>
        <p:spPr>
          <a:xfrm>
            <a:off x="457200" y="1200150"/>
            <a:ext cx="2590800" cy="34290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1400"/>
              <a:buNone/>
              <a:defRPr/>
            </a:lvl1pPr>
            <a:lvl2pPr marL="914400" lvl="1" indent="-354330" algn="l" rtl="0">
              <a:spcBef>
                <a:spcPts val="600"/>
              </a:spcBef>
              <a:spcAft>
                <a:spcPts val="0"/>
              </a:spcAft>
              <a:buClr>
                <a:schemeClr val="dk1"/>
              </a:buClr>
              <a:buSzPts val="1980"/>
              <a:buChar char="•"/>
              <a:defRPr/>
            </a:lvl2pPr>
            <a:lvl3pPr marL="1371600" lvl="2" indent="-354330" algn="l" rtl="0">
              <a:spcBef>
                <a:spcPts val="600"/>
              </a:spcBef>
              <a:spcAft>
                <a:spcPts val="0"/>
              </a:spcAft>
              <a:buClr>
                <a:schemeClr val="dk1"/>
              </a:buClr>
              <a:buSzPts val="1980"/>
              <a:buChar char="–"/>
              <a:defRPr/>
            </a:lvl3pPr>
            <a:lvl4pPr marL="1828800" lvl="3" indent="-354330" algn="l" rtl="0">
              <a:spcBef>
                <a:spcPts val="600"/>
              </a:spcBef>
              <a:spcAft>
                <a:spcPts val="0"/>
              </a:spcAft>
              <a:buClr>
                <a:schemeClr val="dk1"/>
              </a:buClr>
              <a:buSzPts val="1980"/>
              <a:buChar char="•"/>
              <a:defRPr/>
            </a:lvl4pPr>
            <a:lvl5pPr marL="2286000" lvl="4" indent="-354329" algn="l" rtl="0">
              <a:spcBef>
                <a:spcPts val="600"/>
              </a:spcBef>
              <a:spcAft>
                <a:spcPts val="0"/>
              </a:spcAft>
              <a:buClr>
                <a:schemeClr val="dk1"/>
              </a:buClr>
              <a:buSzPts val="198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7" name="Google Shape;37;gb400d0e919_0_268"/>
          <p:cNvSpPr txBox="1">
            <a:spLocks noGrp="1"/>
          </p:cNvSpPr>
          <p:nvPr>
            <p:ph type="body" idx="2"/>
          </p:nvPr>
        </p:nvSpPr>
        <p:spPr>
          <a:xfrm>
            <a:off x="3276600" y="1200150"/>
            <a:ext cx="2590800" cy="34290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1400"/>
              <a:buNone/>
              <a:defRPr/>
            </a:lvl1pPr>
            <a:lvl2pPr marL="914400" lvl="1" indent="-354330" algn="l" rtl="0">
              <a:spcBef>
                <a:spcPts val="600"/>
              </a:spcBef>
              <a:spcAft>
                <a:spcPts val="0"/>
              </a:spcAft>
              <a:buClr>
                <a:schemeClr val="dk1"/>
              </a:buClr>
              <a:buSzPts val="1980"/>
              <a:buChar char="•"/>
              <a:defRPr/>
            </a:lvl2pPr>
            <a:lvl3pPr marL="1371600" lvl="2" indent="-354330" algn="l" rtl="0">
              <a:spcBef>
                <a:spcPts val="600"/>
              </a:spcBef>
              <a:spcAft>
                <a:spcPts val="0"/>
              </a:spcAft>
              <a:buClr>
                <a:schemeClr val="dk1"/>
              </a:buClr>
              <a:buSzPts val="1980"/>
              <a:buChar char="–"/>
              <a:defRPr/>
            </a:lvl3pPr>
            <a:lvl4pPr marL="1828800" lvl="3" indent="-354330" algn="l" rtl="0">
              <a:spcBef>
                <a:spcPts val="600"/>
              </a:spcBef>
              <a:spcAft>
                <a:spcPts val="0"/>
              </a:spcAft>
              <a:buClr>
                <a:schemeClr val="dk1"/>
              </a:buClr>
              <a:buSzPts val="1980"/>
              <a:buChar char="•"/>
              <a:defRPr/>
            </a:lvl4pPr>
            <a:lvl5pPr marL="2286000" lvl="4" indent="-354329" algn="l" rtl="0">
              <a:spcBef>
                <a:spcPts val="600"/>
              </a:spcBef>
              <a:spcAft>
                <a:spcPts val="0"/>
              </a:spcAft>
              <a:buClr>
                <a:schemeClr val="dk1"/>
              </a:buClr>
              <a:buSzPts val="198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8" name="Google Shape;38;gb400d0e919_0_268"/>
          <p:cNvSpPr txBox="1">
            <a:spLocks noGrp="1"/>
          </p:cNvSpPr>
          <p:nvPr>
            <p:ph type="body" idx="3"/>
          </p:nvPr>
        </p:nvSpPr>
        <p:spPr>
          <a:xfrm>
            <a:off x="6096000" y="1200150"/>
            <a:ext cx="2590800" cy="34290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1400"/>
              <a:buNone/>
              <a:defRPr/>
            </a:lvl1pPr>
            <a:lvl2pPr marL="914400" lvl="1" indent="-354330" algn="l" rtl="0">
              <a:spcBef>
                <a:spcPts val="600"/>
              </a:spcBef>
              <a:spcAft>
                <a:spcPts val="0"/>
              </a:spcAft>
              <a:buClr>
                <a:schemeClr val="dk1"/>
              </a:buClr>
              <a:buSzPts val="1980"/>
              <a:buChar char="•"/>
              <a:defRPr/>
            </a:lvl2pPr>
            <a:lvl3pPr marL="1371600" lvl="2" indent="-354330" algn="l" rtl="0">
              <a:spcBef>
                <a:spcPts val="600"/>
              </a:spcBef>
              <a:spcAft>
                <a:spcPts val="0"/>
              </a:spcAft>
              <a:buClr>
                <a:schemeClr val="dk1"/>
              </a:buClr>
              <a:buSzPts val="1980"/>
              <a:buChar char="–"/>
              <a:defRPr/>
            </a:lvl3pPr>
            <a:lvl4pPr marL="1828800" lvl="3" indent="-354330" algn="l" rtl="0">
              <a:spcBef>
                <a:spcPts val="600"/>
              </a:spcBef>
              <a:spcAft>
                <a:spcPts val="0"/>
              </a:spcAft>
              <a:buClr>
                <a:schemeClr val="dk1"/>
              </a:buClr>
              <a:buSzPts val="1980"/>
              <a:buChar char="•"/>
              <a:defRPr/>
            </a:lvl4pPr>
            <a:lvl5pPr marL="2286000" lvl="4" indent="-354329" algn="l" rtl="0">
              <a:spcBef>
                <a:spcPts val="600"/>
              </a:spcBef>
              <a:spcAft>
                <a:spcPts val="0"/>
              </a:spcAft>
              <a:buClr>
                <a:schemeClr val="dk1"/>
              </a:buClr>
              <a:buSzPts val="198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 Column">
  <p:cSld name="4 Column">
    <p:spTree>
      <p:nvGrpSpPr>
        <p:cNvPr id="1" name="Shape 39"/>
        <p:cNvGrpSpPr/>
        <p:nvPr/>
      </p:nvGrpSpPr>
      <p:grpSpPr>
        <a:xfrm>
          <a:off x="0" y="0"/>
          <a:ext cx="0" cy="0"/>
          <a:chOff x="0" y="0"/>
          <a:chExt cx="0" cy="0"/>
        </a:xfrm>
      </p:grpSpPr>
      <p:sp>
        <p:nvSpPr>
          <p:cNvPr id="40" name="Google Shape;40;gb400d0e919_0_273"/>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 name="Google Shape;41;gb400d0e919_0_273"/>
          <p:cNvSpPr txBox="1">
            <a:spLocks noGrp="1"/>
          </p:cNvSpPr>
          <p:nvPr>
            <p:ph type="body" idx="1"/>
          </p:nvPr>
        </p:nvSpPr>
        <p:spPr>
          <a:xfrm>
            <a:off x="457200" y="1200150"/>
            <a:ext cx="1905000" cy="34290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1400"/>
              <a:buNone/>
              <a:defRPr/>
            </a:lvl1pPr>
            <a:lvl2pPr marL="914400" lvl="1" indent="-354330" algn="l" rtl="0">
              <a:spcBef>
                <a:spcPts val="600"/>
              </a:spcBef>
              <a:spcAft>
                <a:spcPts val="0"/>
              </a:spcAft>
              <a:buClr>
                <a:schemeClr val="dk1"/>
              </a:buClr>
              <a:buSzPts val="1980"/>
              <a:buChar char="•"/>
              <a:defRPr/>
            </a:lvl2pPr>
            <a:lvl3pPr marL="1371600" lvl="2" indent="-354330" algn="l" rtl="0">
              <a:spcBef>
                <a:spcPts val="600"/>
              </a:spcBef>
              <a:spcAft>
                <a:spcPts val="0"/>
              </a:spcAft>
              <a:buClr>
                <a:schemeClr val="dk1"/>
              </a:buClr>
              <a:buSzPts val="1980"/>
              <a:buChar char="–"/>
              <a:defRPr/>
            </a:lvl3pPr>
            <a:lvl4pPr marL="1828800" lvl="3" indent="-354330" algn="l" rtl="0">
              <a:spcBef>
                <a:spcPts val="600"/>
              </a:spcBef>
              <a:spcAft>
                <a:spcPts val="0"/>
              </a:spcAft>
              <a:buClr>
                <a:schemeClr val="dk1"/>
              </a:buClr>
              <a:buSzPts val="1980"/>
              <a:buChar char="•"/>
              <a:defRPr/>
            </a:lvl4pPr>
            <a:lvl5pPr marL="2286000" lvl="4" indent="-354329" algn="l" rtl="0">
              <a:spcBef>
                <a:spcPts val="600"/>
              </a:spcBef>
              <a:spcAft>
                <a:spcPts val="0"/>
              </a:spcAft>
              <a:buClr>
                <a:schemeClr val="dk1"/>
              </a:buClr>
              <a:buSzPts val="198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2" name="Google Shape;42;gb400d0e919_0_273"/>
          <p:cNvSpPr txBox="1">
            <a:spLocks noGrp="1"/>
          </p:cNvSpPr>
          <p:nvPr>
            <p:ph type="body" idx="2"/>
          </p:nvPr>
        </p:nvSpPr>
        <p:spPr>
          <a:xfrm>
            <a:off x="2565400" y="1200150"/>
            <a:ext cx="1905000" cy="34290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1400"/>
              <a:buNone/>
              <a:defRPr/>
            </a:lvl1pPr>
            <a:lvl2pPr marL="914400" lvl="1" indent="-354330" algn="l" rtl="0">
              <a:spcBef>
                <a:spcPts val="600"/>
              </a:spcBef>
              <a:spcAft>
                <a:spcPts val="0"/>
              </a:spcAft>
              <a:buClr>
                <a:schemeClr val="dk1"/>
              </a:buClr>
              <a:buSzPts val="1980"/>
              <a:buChar char="•"/>
              <a:defRPr/>
            </a:lvl2pPr>
            <a:lvl3pPr marL="1371600" lvl="2" indent="-354330" algn="l" rtl="0">
              <a:spcBef>
                <a:spcPts val="600"/>
              </a:spcBef>
              <a:spcAft>
                <a:spcPts val="0"/>
              </a:spcAft>
              <a:buClr>
                <a:schemeClr val="dk1"/>
              </a:buClr>
              <a:buSzPts val="1980"/>
              <a:buChar char="–"/>
              <a:defRPr/>
            </a:lvl3pPr>
            <a:lvl4pPr marL="1828800" lvl="3" indent="-354330" algn="l" rtl="0">
              <a:spcBef>
                <a:spcPts val="600"/>
              </a:spcBef>
              <a:spcAft>
                <a:spcPts val="0"/>
              </a:spcAft>
              <a:buClr>
                <a:schemeClr val="dk1"/>
              </a:buClr>
              <a:buSzPts val="1980"/>
              <a:buChar char="•"/>
              <a:defRPr/>
            </a:lvl4pPr>
            <a:lvl5pPr marL="2286000" lvl="4" indent="-354329" algn="l" rtl="0">
              <a:spcBef>
                <a:spcPts val="600"/>
              </a:spcBef>
              <a:spcAft>
                <a:spcPts val="0"/>
              </a:spcAft>
              <a:buClr>
                <a:schemeClr val="dk1"/>
              </a:buClr>
              <a:buSzPts val="198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3" name="Google Shape;43;gb400d0e919_0_273"/>
          <p:cNvSpPr txBox="1">
            <a:spLocks noGrp="1"/>
          </p:cNvSpPr>
          <p:nvPr>
            <p:ph type="body" idx="3"/>
          </p:nvPr>
        </p:nvSpPr>
        <p:spPr>
          <a:xfrm>
            <a:off x="4673600" y="1200150"/>
            <a:ext cx="1905000" cy="34290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1400"/>
              <a:buNone/>
              <a:defRPr/>
            </a:lvl1pPr>
            <a:lvl2pPr marL="914400" lvl="1" indent="-354330" algn="l" rtl="0">
              <a:spcBef>
                <a:spcPts val="600"/>
              </a:spcBef>
              <a:spcAft>
                <a:spcPts val="0"/>
              </a:spcAft>
              <a:buClr>
                <a:schemeClr val="dk1"/>
              </a:buClr>
              <a:buSzPts val="1980"/>
              <a:buChar char="•"/>
              <a:defRPr/>
            </a:lvl2pPr>
            <a:lvl3pPr marL="1371600" lvl="2" indent="-354330" algn="l" rtl="0">
              <a:spcBef>
                <a:spcPts val="600"/>
              </a:spcBef>
              <a:spcAft>
                <a:spcPts val="0"/>
              </a:spcAft>
              <a:buClr>
                <a:schemeClr val="dk1"/>
              </a:buClr>
              <a:buSzPts val="1980"/>
              <a:buChar char="–"/>
              <a:defRPr/>
            </a:lvl3pPr>
            <a:lvl4pPr marL="1828800" lvl="3" indent="-354330" algn="l" rtl="0">
              <a:spcBef>
                <a:spcPts val="600"/>
              </a:spcBef>
              <a:spcAft>
                <a:spcPts val="0"/>
              </a:spcAft>
              <a:buClr>
                <a:schemeClr val="dk1"/>
              </a:buClr>
              <a:buSzPts val="1980"/>
              <a:buChar char="•"/>
              <a:defRPr/>
            </a:lvl4pPr>
            <a:lvl5pPr marL="2286000" lvl="4" indent="-354329" algn="l" rtl="0">
              <a:spcBef>
                <a:spcPts val="600"/>
              </a:spcBef>
              <a:spcAft>
                <a:spcPts val="0"/>
              </a:spcAft>
              <a:buClr>
                <a:schemeClr val="dk1"/>
              </a:buClr>
              <a:buSzPts val="198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4" name="Google Shape;44;gb400d0e919_0_273"/>
          <p:cNvSpPr txBox="1">
            <a:spLocks noGrp="1"/>
          </p:cNvSpPr>
          <p:nvPr>
            <p:ph type="body" idx="4"/>
          </p:nvPr>
        </p:nvSpPr>
        <p:spPr>
          <a:xfrm>
            <a:off x="6781800" y="1200150"/>
            <a:ext cx="1905000" cy="34290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1400"/>
              <a:buNone/>
              <a:defRPr/>
            </a:lvl1pPr>
            <a:lvl2pPr marL="914400" lvl="1" indent="-354330" algn="l" rtl="0">
              <a:spcBef>
                <a:spcPts val="600"/>
              </a:spcBef>
              <a:spcAft>
                <a:spcPts val="0"/>
              </a:spcAft>
              <a:buClr>
                <a:schemeClr val="dk1"/>
              </a:buClr>
              <a:buSzPts val="1980"/>
              <a:buChar char="•"/>
              <a:defRPr/>
            </a:lvl2pPr>
            <a:lvl3pPr marL="1371600" lvl="2" indent="-354330" algn="l" rtl="0">
              <a:spcBef>
                <a:spcPts val="600"/>
              </a:spcBef>
              <a:spcAft>
                <a:spcPts val="0"/>
              </a:spcAft>
              <a:buClr>
                <a:schemeClr val="dk1"/>
              </a:buClr>
              <a:buSzPts val="1980"/>
              <a:buChar char="–"/>
              <a:defRPr/>
            </a:lvl3pPr>
            <a:lvl4pPr marL="1828800" lvl="3" indent="-354330" algn="l" rtl="0">
              <a:spcBef>
                <a:spcPts val="600"/>
              </a:spcBef>
              <a:spcAft>
                <a:spcPts val="0"/>
              </a:spcAft>
              <a:buClr>
                <a:schemeClr val="dk1"/>
              </a:buClr>
              <a:buSzPts val="1980"/>
              <a:buChar char="•"/>
              <a:defRPr/>
            </a:lvl4pPr>
            <a:lvl5pPr marL="2286000" lvl="4" indent="-354329" algn="l" rtl="0">
              <a:spcBef>
                <a:spcPts val="600"/>
              </a:spcBef>
              <a:spcAft>
                <a:spcPts val="0"/>
              </a:spcAft>
              <a:buClr>
                <a:schemeClr val="dk1"/>
              </a:buClr>
              <a:buSzPts val="198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
        <p:cNvGrpSpPr/>
        <p:nvPr/>
      </p:nvGrpSpPr>
      <p:grpSpPr>
        <a:xfrm>
          <a:off x="0" y="0"/>
          <a:ext cx="0" cy="0"/>
          <a:chOff x="0" y="0"/>
          <a:chExt cx="0" cy="0"/>
        </a:xfrm>
      </p:grpSpPr>
      <p:sp>
        <p:nvSpPr>
          <p:cNvPr id="46" name="Google Shape;46;gb400d0e919_0_279"/>
          <p:cNvSpPr txBox="1">
            <a:spLocks noGrp="1"/>
          </p:cNvSpPr>
          <p:nvPr>
            <p:ph type="title"/>
          </p:nvPr>
        </p:nvSpPr>
        <p:spPr>
          <a:xfrm>
            <a:off x="311700" y="445025"/>
            <a:ext cx="8520600" cy="572700"/>
          </a:xfrm>
          <a:prstGeom prst="rect">
            <a:avLst/>
          </a:prstGeom>
        </p:spPr>
        <p:txBody>
          <a:bodyPr spcFirstLastPara="1" wrap="square" lIns="91425" tIns="45700" rIns="91425" bIns="45700"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 name="Google Shape;47;gb400d0e919_0_279"/>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Autofit/>
          </a:bodyPr>
          <a:lstStyle>
            <a:lvl1pPr marL="457200" lvl="0" indent="-228600" rtl="0">
              <a:spcBef>
                <a:spcPts val="600"/>
              </a:spcBef>
              <a:spcAft>
                <a:spcPts val="0"/>
              </a:spcAft>
              <a:buSzPts val="1400"/>
              <a:buNone/>
              <a:defRPr/>
            </a:lvl1pPr>
            <a:lvl2pPr marL="914400" lvl="1" indent="-326390" rtl="0">
              <a:spcBef>
                <a:spcPts val="600"/>
              </a:spcBef>
              <a:spcAft>
                <a:spcPts val="0"/>
              </a:spcAft>
              <a:buSzPts val="1540"/>
              <a:buChar char="•"/>
              <a:defRPr/>
            </a:lvl2pPr>
            <a:lvl3pPr marL="1371600" lvl="2" indent="-326389" rtl="0">
              <a:spcBef>
                <a:spcPts val="600"/>
              </a:spcBef>
              <a:spcAft>
                <a:spcPts val="0"/>
              </a:spcAft>
              <a:buSzPts val="1540"/>
              <a:buChar char="–"/>
              <a:defRPr/>
            </a:lvl3pPr>
            <a:lvl4pPr marL="1828800" lvl="3" indent="-326389" rtl="0">
              <a:spcBef>
                <a:spcPts val="600"/>
              </a:spcBef>
              <a:spcAft>
                <a:spcPts val="0"/>
              </a:spcAft>
              <a:buSzPts val="1540"/>
              <a:buChar char="•"/>
              <a:defRPr/>
            </a:lvl4pPr>
            <a:lvl5pPr marL="2286000" lvl="4" indent="-326389" rtl="0">
              <a:spcBef>
                <a:spcPts val="600"/>
              </a:spcBef>
              <a:spcAft>
                <a:spcPts val="0"/>
              </a:spcAft>
              <a:buSzPts val="154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48" name="Google Shape;48;gb400d0e919_0_279"/>
          <p:cNvSpPr txBox="1">
            <a:spLocks noGrp="1"/>
          </p:cNvSpPr>
          <p:nvPr>
            <p:ph type="sldNum" idx="12"/>
          </p:nvPr>
        </p:nvSpPr>
        <p:spPr>
          <a:xfrm>
            <a:off x="8472458" y="4663217"/>
            <a:ext cx="548700" cy="393600"/>
          </a:xfrm>
          <a:prstGeom prst="rect">
            <a:avLst/>
          </a:prstGeom>
        </p:spPr>
        <p:txBody>
          <a:bodyPr spcFirstLastPara="1" wrap="square" lIns="45700" tIns="45700" rIns="45700"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gb400d0e919_0_283"/>
          <p:cNvSpPr txBox="1">
            <a:spLocks noGrp="1"/>
          </p:cNvSpPr>
          <p:nvPr>
            <p:ph type="title"/>
          </p:nvPr>
        </p:nvSpPr>
        <p:spPr>
          <a:xfrm>
            <a:off x="311700" y="2150850"/>
            <a:ext cx="8520600" cy="841800"/>
          </a:xfrm>
          <a:prstGeom prst="rect">
            <a:avLst/>
          </a:prstGeom>
        </p:spPr>
        <p:txBody>
          <a:bodyPr spcFirstLastPara="1" wrap="square" lIns="91425" tIns="45700" rIns="91425" bIns="45700"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 name="Google Shape;51;gb400d0e919_0_283"/>
          <p:cNvSpPr txBox="1">
            <a:spLocks noGrp="1"/>
          </p:cNvSpPr>
          <p:nvPr>
            <p:ph type="sldNum" idx="12"/>
          </p:nvPr>
        </p:nvSpPr>
        <p:spPr>
          <a:xfrm>
            <a:off x="8472458" y="4663217"/>
            <a:ext cx="548700" cy="393600"/>
          </a:xfrm>
          <a:prstGeom prst="rect">
            <a:avLst/>
          </a:prstGeom>
        </p:spPr>
        <p:txBody>
          <a:bodyPr spcFirstLastPara="1" wrap="square" lIns="45700" tIns="45700" rIns="45700"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gb400d0e919_0_239" descr="_Plaid-Digital_FINAL-NEW.png"/>
          <p:cNvPicPr preferRelativeResize="0"/>
          <p:nvPr/>
        </p:nvPicPr>
        <p:blipFill rotWithShape="1">
          <a:blip r:embed="rId11">
            <a:alphaModFix/>
          </a:blip>
          <a:srcRect l="59550" t="20879" r="39887" b="2889"/>
          <a:stretch/>
        </p:blipFill>
        <p:spPr>
          <a:xfrm rot="5400000">
            <a:off x="3798886" y="1046162"/>
            <a:ext cx="60324" cy="7658101"/>
          </a:xfrm>
          <a:prstGeom prst="rect">
            <a:avLst/>
          </a:prstGeom>
          <a:noFill/>
          <a:ln>
            <a:noFill/>
          </a:ln>
        </p:spPr>
      </p:pic>
      <p:pic>
        <p:nvPicPr>
          <p:cNvPr id="7" name="Google Shape;7;gb400d0e919_0_239" descr="_Plaid-Digital_FINAL-NEW.png"/>
          <p:cNvPicPr preferRelativeResize="0"/>
          <p:nvPr/>
        </p:nvPicPr>
        <p:blipFill rotWithShape="1">
          <a:blip r:embed="rId11">
            <a:alphaModFix/>
          </a:blip>
          <a:srcRect l="59550" t="20879" r="39887" b="2889"/>
          <a:stretch/>
        </p:blipFill>
        <p:spPr>
          <a:xfrm rot="5400000">
            <a:off x="3798886" y="1046162"/>
            <a:ext cx="60324" cy="7658101"/>
          </a:xfrm>
          <a:prstGeom prst="rect">
            <a:avLst/>
          </a:prstGeom>
          <a:noFill/>
          <a:ln>
            <a:noFill/>
          </a:ln>
        </p:spPr>
      </p:pic>
      <p:sp>
        <p:nvSpPr>
          <p:cNvPr id="8" name="Google Shape;8;gb400d0e919_0_239"/>
          <p:cNvSpPr txBox="1">
            <a:spLocks noGrp="1"/>
          </p:cNvSpPr>
          <p:nvPr>
            <p:ph type="title"/>
          </p:nvPr>
        </p:nvSpPr>
        <p:spPr>
          <a:xfrm>
            <a:off x="457200" y="361950"/>
            <a:ext cx="8229600" cy="6096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1pPr>
            <a:lvl2pPr marR="0" lvl="1"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2400" b="1"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4200" b="0" i="0" u="none" strike="noStrike" cap="none">
                <a:solidFill>
                  <a:schemeClr val="dk2"/>
                </a:solidFill>
                <a:latin typeface="Times"/>
                <a:ea typeface="Times"/>
                <a:cs typeface="Times"/>
                <a:sym typeface="Times"/>
              </a:defRPr>
            </a:lvl6pPr>
            <a:lvl7pPr marR="0" lvl="6" algn="l" rtl="0">
              <a:spcBef>
                <a:spcPts val="0"/>
              </a:spcBef>
              <a:spcAft>
                <a:spcPts val="0"/>
              </a:spcAft>
              <a:buSzPts val="1400"/>
              <a:buNone/>
              <a:defRPr sz="4200" b="0" i="0" u="none" strike="noStrike" cap="none">
                <a:solidFill>
                  <a:schemeClr val="dk2"/>
                </a:solidFill>
                <a:latin typeface="Times"/>
                <a:ea typeface="Times"/>
                <a:cs typeface="Times"/>
                <a:sym typeface="Times"/>
              </a:defRPr>
            </a:lvl7pPr>
            <a:lvl8pPr marR="0" lvl="7" algn="l" rtl="0">
              <a:spcBef>
                <a:spcPts val="0"/>
              </a:spcBef>
              <a:spcAft>
                <a:spcPts val="0"/>
              </a:spcAft>
              <a:buSzPts val="1400"/>
              <a:buNone/>
              <a:defRPr sz="4200" b="0" i="0" u="none" strike="noStrike" cap="none">
                <a:solidFill>
                  <a:schemeClr val="dk2"/>
                </a:solidFill>
                <a:latin typeface="Times"/>
                <a:ea typeface="Times"/>
                <a:cs typeface="Times"/>
                <a:sym typeface="Times"/>
              </a:defRPr>
            </a:lvl8pPr>
            <a:lvl9pPr marR="0" lvl="8" algn="l" rtl="0">
              <a:spcBef>
                <a:spcPts val="0"/>
              </a:spcBef>
              <a:spcAft>
                <a:spcPts val="0"/>
              </a:spcAft>
              <a:buSzPts val="1400"/>
              <a:buNone/>
              <a:defRPr sz="4200" b="0" i="0" u="none" strike="noStrike" cap="none">
                <a:solidFill>
                  <a:schemeClr val="dk2"/>
                </a:solidFill>
                <a:latin typeface="Times"/>
                <a:ea typeface="Times"/>
                <a:cs typeface="Times"/>
                <a:sym typeface="Times"/>
              </a:defRPr>
            </a:lvl9pPr>
          </a:lstStyle>
          <a:p>
            <a:endParaRPr/>
          </a:p>
        </p:txBody>
      </p:sp>
      <p:sp>
        <p:nvSpPr>
          <p:cNvPr id="9" name="Google Shape;9;gb400d0e919_0_239"/>
          <p:cNvSpPr txBox="1">
            <a:spLocks noGrp="1"/>
          </p:cNvSpPr>
          <p:nvPr>
            <p:ph type="body" idx="1"/>
          </p:nvPr>
        </p:nvSpPr>
        <p:spPr>
          <a:xfrm>
            <a:off x="457200" y="1200150"/>
            <a:ext cx="8229600" cy="35052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600"/>
              </a:spcBef>
              <a:spcAft>
                <a:spcPts val="0"/>
              </a:spcAft>
              <a:buSzPts val="1400"/>
              <a:buNone/>
              <a:defRPr sz="1400" b="0" i="0" u="none" strike="noStrike" cap="none">
                <a:solidFill>
                  <a:schemeClr val="dk1"/>
                </a:solidFill>
                <a:latin typeface="Open Sans"/>
                <a:ea typeface="Open Sans"/>
                <a:cs typeface="Open Sans"/>
                <a:sym typeface="Open Sans"/>
              </a:defRPr>
            </a:lvl1pPr>
            <a:lvl2pPr marL="914400" marR="0" lvl="1" indent="-326390" algn="l" rtl="0">
              <a:spcBef>
                <a:spcPts val="600"/>
              </a:spcBef>
              <a:spcAft>
                <a:spcPts val="0"/>
              </a:spcAft>
              <a:buClr>
                <a:schemeClr val="dk1"/>
              </a:buClr>
              <a:buSzPts val="1540"/>
              <a:buFont typeface="Arial"/>
              <a:buChar char="•"/>
              <a:defRPr sz="1400" b="0" i="0" u="none" strike="noStrike" cap="none">
                <a:solidFill>
                  <a:schemeClr val="dk1"/>
                </a:solidFill>
                <a:latin typeface="Open Sans"/>
                <a:ea typeface="Open Sans"/>
                <a:cs typeface="Open Sans"/>
                <a:sym typeface="Open Sans"/>
              </a:defRPr>
            </a:lvl2pPr>
            <a:lvl3pPr marL="1371600" marR="0" lvl="2" indent="-326389" algn="l" rtl="0">
              <a:spcBef>
                <a:spcPts val="600"/>
              </a:spcBef>
              <a:spcAft>
                <a:spcPts val="0"/>
              </a:spcAft>
              <a:buClr>
                <a:schemeClr val="dk1"/>
              </a:buClr>
              <a:buSzPts val="1540"/>
              <a:buFont typeface="Arial"/>
              <a:buChar char="–"/>
              <a:defRPr sz="1400" b="0" i="1" u="none" strike="noStrike" cap="none">
                <a:solidFill>
                  <a:schemeClr val="dk1"/>
                </a:solidFill>
                <a:latin typeface="Open Sans"/>
                <a:ea typeface="Open Sans"/>
                <a:cs typeface="Open Sans"/>
                <a:sym typeface="Open Sans"/>
              </a:defRPr>
            </a:lvl3pPr>
            <a:lvl4pPr marL="1828800" marR="0" lvl="3" indent="-326389" algn="l" rtl="0">
              <a:spcBef>
                <a:spcPts val="600"/>
              </a:spcBef>
              <a:spcAft>
                <a:spcPts val="0"/>
              </a:spcAft>
              <a:buClr>
                <a:schemeClr val="dk1"/>
              </a:buClr>
              <a:buSzPts val="1540"/>
              <a:buFont typeface="Arial"/>
              <a:buChar char="•"/>
              <a:defRPr sz="1400" b="0" i="0" u="none" strike="noStrike" cap="none">
                <a:solidFill>
                  <a:schemeClr val="dk1"/>
                </a:solidFill>
                <a:latin typeface="Open Sans"/>
                <a:ea typeface="Open Sans"/>
                <a:cs typeface="Open Sans"/>
                <a:sym typeface="Open Sans"/>
              </a:defRPr>
            </a:lvl4pPr>
            <a:lvl5pPr marL="2286000" marR="0" lvl="4" indent="-326389" algn="l" rtl="0">
              <a:spcBef>
                <a:spcPts val="600"/>
              </a:spcBef>
              <a:spcAft>
                <a:spcPts val="0"/>
              </a:spcAft>
              <a:buClr>
                <a:schemeClr val="dk1"/>
              </a:buClr>
              <a:buSzPts val="1540"/>
              <a:buFont typeface="Arial"/>
              <a:buChar char="–"/>
              <a:defRPr sz="1400" b="0" i="1" u="none" strike="noStrike" cap="none">
                <a:solidFill>
                  <a:schemeClr val="dk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0" name="Google Shape;10;gb400d0e919_0_239"/>
          <p:cNvPicPr preferRelativeResize="0"/>
          <p:nvPr/>
        </p:nvPicPr>
        <p:blipFill rotWithShape="1">
          <a:blip r:embed="rId12">
            <a:alphaModFix/>
          </a:blip>
          <a:srcRect/>
          <a:stretch/>
        </p:blipFill>
        <p:spPr>
          <a:xfrm>
            <a:off x="7772400" y="4248150"/>
            <a:ext cx="1154590" cy="736392"/>
          </a:xfrm>
          <a:prstGeom prst="rect">
            <a:avLst/>
          </a:prstGeom>
          <a:noFill/>
          <a:ln>
            <a:noFill/>
          </a:ln>
        </p:spPr>
      </p:pic>
      <p:sp>
        <p:nvSpPr>
          <p:cNvPr id="11" name="Google Shape;11;gb400d0e919_0_239"/>
          <p:cNvSpPr txBox="1">
            <a:spLocks noGrp="1"/>
          </p:cNvSpPr>
          <p:nvPr>
            <p:ph type="sldNum" idx="12"/>
          </p:nvPr>
        </p:nvSpPr>
        <p:spPr>
          <a:xfrm>
            <a:off x="11073918" y="6400413"/>
            <a:ext cx="279900" cy="276900"/>
          </a:xfrm>
          <a:prstGeom prst="rect">
            <a:avLst/>
          </a:prstGeom>
          <a:noFill/>
          <a:ln>
            <a:noFill/>
          </a:ln>
        </p:spPr>
        <p:txBody>
          <a:bodyPr spcFirstLastPara="1" wrap="square" lIns="45700" tIns="45700" rIns="45700" bIns="45700" anchor="ctr" anchorCtr="0">
            <a:noAutofit/>
          </a:bodyPr>
          <a:lstStyle>
            <a:lvl1pPr marL="0" marR="0" lvl="0"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1pPr>
            <a:lvl2pPr marL="0" marR="0" lvl="1"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2pPr>
            <a:lvl3pPr marL="0" marR="0" lvl="2"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3pPr>
            <a:lvl4pPr marL="0" marR="0" lvl="3"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4pPr>
            <a:lvl5pPr marL="0" marR="0" lvl="4"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5pPr>
            <a:lvl6pPr marL="0" marR="0" lvl="5"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6pPr>
            <a:lvl7pPr marL="0" marR="0" lvl="6"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7pPr>
            <a:lvl8pPr marL="0" marR="0" lvl="7"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8pPr>
            <a:lvl9pPr marL="0" marR="0" lvl="8" indent="0" algn="r" rtl="0">
              <a:spcBef>
                <a:spcPts val="0"/>
              </a:spcBef>
              <a:spcAft>
                <a:spcPts val="0"/>
              </a:spcAft>
              <a:buNone/>
              <a:defRPr sz="1200" b="0" i="0" u="none" strike="noStrike" cap="none">
                <a:solidFill>
                  <a:srgbClr val="888888"/>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
              <a:t>‹#›</a:t>
            </a:fld>
            <a:endParaRPr/>
          </a:p>
        </p:txBody>
      </p:sp>
      <p:sp>
        <p:nvSpPr>
          <p:cNvPr id="12" name="Google Shape;12;gb400d0e919_0_239"/>
          <p:cNvSpPr txBox="1"/>
          <p:nvPr/>
        </p:nvSpPr>
        <p:spPr>
          <a:xfrm>
            <a:off x="11226318" y="6552813"/>
            <a:ext cx="279900" cy="276900"/>
          </a:xfrm>
          <a:prstGeom prst="rect">
            <a:avLst/>
          </a:prstGeom>
          <a:noFill/>
          <a:ln>
            <a:noFill/>
          </a:ln>
        </p:spPr>
        <p:txBody>
          <a:bodyPr spcFirstLastPara="1" wrap="square" lIns="45700" tIns="45700" rIns="45700" bIns="45700" anchor="ctr"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888888"/>
                </a:solidFill>
                <a:latin typeface="Open Sans Light"/>
                <a:ea typeface="Open Sans Light"/>
                <a:cs typeface="Open Sans Light"/>
                <a:sym typeface="Open Sans Light"/>
              </a:rPr>
              <a:t>‹#›</a:t>
            </a:fld>
            <a:endParaRPr sz="1200" b="0" i="0" u="none" strike="noStrike" cap="none">
              <a:solidFill>
                <a:srgbClr val="888888"/>
              </a:solidFill>
              <a:latin typeface="Open Sans Light"/>
              <a:ea typeface="Open Sans Light"/>
              <a:cs typeface="Open Sans Light"/>
              <a:sym typeface="Open Sans Light"/>
            </a:endParaRPr>
          </a:p>
        </p:txBody>
      </p:sp>
      <p:sp>
        <p:nvSpPr>
          <p:cNvPr id="13" name="Google Shape;13;gb400d0e919_0_239"/>
          <p:cNvSpPr txBox="1"/>
          <p:nvPr/>
        </p:nvSpPr>
        <p:spPr>
          <a:xfrm>
            <a:off x="11378718" y="6705213"/>
            <a:ext cx="279900" cy="276900"/>
          </a:xfrm>
          <a:prstGeom prst="rect">
            <a:avLst/>
          </a:prstGeom>
          <a:noFill/>
          <a:ln>
            <a:noFill/>
          </a:ln>
        </p:spPr>
        <p:txBody>
          <a:bodyPr spcFirstLastPara="1" wrap="square" lIns="45700" tIns="45700" rIns="45700" bIns="45700" anchor="ctr"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888888"/>
                </a:solidFill>
                <a:latin typeface="Open Sans Light"/>
                <a:ea typeface="Open Sans Light"/>
                <a:cs typeface="Open Sans Light"/>
                <a:sym typeface="Open Sans Light"/>
              </a:rPr>
              <a:t>‹#›</a:t>
            </a:fld>
            <a:endParaRPr sz="1200" b="0" i="0" u="none" strike="noStrike" cap="none">
              <a:solidFill>
                <a:srgbClr val="888888"/>
              </a:solidFill>
              <a:latin typeface="Open Sans Light"/>
              <a:ea typeface="Open Sans Light"/>
              <a:cs typeface="Open Sans Light"/>
              <a:sym typeface="Open Sans Light"/>
            </a:endParaRPr>
          </a:p>
        </p:txBody>
      </p:sp>
      <p:sp>
        <p:nvSpPr>
          <p:cNvPr id="14" name="Google Shape;14;gb400d0e919_0_239"/>
          <p:cNvSpPr txBox="1"/>
          <p:nvPr/>
        </p:nvSpPr>
        <p:spPr>
          <a:xfrm>
            <a:off x="11531118" y="6857613"/>
            <a:ext cx="279900" cy="276900"/>
          </a:xfrm>
          <a:prstGeom prst="rect">
            <a:avLst/>
          </a:prstGeom>
          <a:noFill/>
          <a:ln>
            <a:noFill/>
          </a:ln>
        </p:spPr>
        <p:txBody>
          <a:bodyPr spcFirstLastPara="1" wrap="square" lIns="45700" tIns="45700" rIns="45700" bIns="45700" anchor="ctr"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888888"/>
                </a:solidFill>
                <a:latin typeface="Open Sans Light"/>
                <a:ea typeface="Open Sans Light"/>
                <a:cs typeface="Open Sans Light"/>
                <a:sym typeface="Open Sans Light"/>
              </a:rPr>
              <a:t>‹#›</a:t>
            </a:fld>
            <a:endParaRPr sz="1200" b="0" i="0" u="none" strike="noStrike" cap="none">
              <a:solidFill>
                <a:srgbClr val="888888"/>
              </a:solidFill>
              <a:latin typeface="Open Sans Light"/>
              <a:ea typeface="Open Sans Light"/>
              <a:cs typeface="Open Sans Light"/>
              <a:sym typeface="Open Sans Light"/>
            </a:endParaRPr>
          </a:p>
        </p:txBody>
      </p:sp>
      <p:sp>
        <p:nvSpPr>
          <p:cNvPr id="15" name="Google Shape;15;gb400d0e919_0_239"/>
          <p:cNvSpPr txBox="1"/>
          <p:nvPr/>
        </p:nvSpPr>
        <p:spPr>
          <a:xfrm>
            <a:off x="8534400" y="100340"/>
            <a:ext cx="507000" cy="261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1100" b="0" i="0" u="none" strike="noStrike" cap="none">
                <a:solidFill>
                  <a:srgbClr val="7F7F7F"/>
                </a:solidFill>
                <a:latin typeface="Helvetica Neue Light"/>
                <a:ea typeface="Helvetica Neue Light"/>
                <a:cs typeface="Helvetica Neue Light"/>
                <a:sym typeface="Helvetica Neue Light"/>
              </a:rPr>
              <a:t>‹#›</a:t>
            </a:fld>
            <a:endParaRPr sz="1100" b="0" i="0" u="none" strike="noStrike" cap="none">
              <a:solidFill>
                <a:srgbClr val="7F7F7F"/>
              </a:solidFill>
              <a:latin typeface="Helvetica Neue Light"/>
              <a:ea typeface="Helvetica Neue Light"/>
              <a:cs typeface="Helvetica Neue Light"/>
              <a:sym typeface="Helvetica Neue Light"/>
            </a:endParaRPr>
          </a:p>
        </p:txBody>
      </p:sp>
      <p:sp>
        <p:nvSpPr>
          <p:cNvPr id="16" name="Google Shape;16;gb400d0e919_0_239"/>
          <p:cNvSpPr txBox="1"/>
          <p:nvPr/>
        </p:nvSpPr>
        <p:spPr>
          <a:xfrm>
            <a:off x="381000" y="4911758"/>
            <a:ext cx="13197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b="0" i="0" u="none" strike="noStrike" cap="none" dirty="0">
                <a:solidFill>
                  <a:schemeClr val="dk1"/>
                </a:solidFill>
                <a:latin typeface="Helvetica Neue Light"/>
                <a:ea typeface="Helvetica Neue Light"/>
                <a:cs typeface="Helvetica Neue Light"/>
                <a:sym typeface="Helvetica Neue Light"/>
              </a:rPr>
              <a:t>www.cmu.edu/gelfand</a:t>
            </a:r>
            <a:endParaRPr sz="900" dirty="0">
              <a:solidFill>
                <a:schemeClr val="dk1"/>
              </a:solidFill>
              <a:latin typeface="Helvetica Neue Light"/>
              <a:ea typeface="Helvetica Neue Light"/>
              <a:cs typeface="Helvetica Neue Light"/>
              <a:sym typeface="Helvetica Neue Light"/>
            </a:endParaRPr>
          </a:p>
        </p:txBody>
      </p:sp>
      <p:sp>
        <p:nvSpPr>
          <p:cNvPr id="17" name="Google Shape;16;gb400d0e919_0_239"/>
          <p:cNvSpPr txBox="1"/>
          <p:nvPr userDrawn="1"/>
        </p:nvSpPr>
        <p:spPr>
          <a:xfrm>
            <a:off x="2864089" y="4905375"/>
            <a:ext cx="13197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b="0" i="0" u="none" strike="noStrike" cap="none" dirty="0" smtClean="0">
                <a:solidFill>
                  <a:schemeClr val="dk1"/>
                </a:solidFill>
                <a:latin typeface="Helvetica Neue Light"/>
                <a:ea typeface="Helvetica Neue Light"/>
                <a:cs typeface="Helvetica Neue Light"/>
                <a:sym typeface="Helvetica Neue Light"/>
              </a:rPr>
              <a:t>www.cmu.edu/bme</a:t>
            </a:r>
            <a:endParaRPr sz="900" dirty="0">
              <a:solidFill>
                <a:schemeClr val="dk1"/>
              </a:solidFill>
              <a:latin typeface="Helvetica Neue Light"/>
              <a:ea typeface="Helvetica Neue Light"/>
              <a:cs typeface="Helvetica Neue Light"/>
              <a:sym typeface="Helvetica Neue Light"/>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hyperlink" Target="https://www.cancer.org/treatment/treatments-and-side-effects/physical-side-effects/fertility-and-sexual-side-effects/fertility-and-women-with-cancer/how-cancer-treatments-affect-fertility.html" TargetMode="External"/><Relationship Id="rId3" Type="http://schemas.openxmlformats.org/officeDocument/2006/relationships/hyperlink" Target="http://www.yourhormones.info/glands/ovaries/" TargetMode="External"/><Relationship Id="rId7" Type="http://schemas.openxmlformats.org/officeDocument/2006/relationships/hyperlink" Target="https://www.healthline.com/health/polycystic-ovary-disease" TargetMode="External"/><Relationship Id="rId12" Type="http://schemas.openxmlformats.org/officeDocument/2006/relationships/hyperlink" Target="https://www.ivi-rmainnovation.com/why-create-artificial-ovary/"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hyperlink" Target="http://www.healthline.com/health/womens-health/stages-of-menstrual-cycle" TargetMode="External"/><Relationship Id="rId11" Type="http://schemas.openxmlformats.org/officeDocument/2006/relationships/hyperlink" Target="https://www.nibib.nih.gov/science-education/science-topics/tissue-engineering-and-regenerative-medicine" TargetMode="External"/><Relationship Id="rId5" Type="http://schemas.openxmlformats.org/officeDocument/2006/relationships/hyperlink" Target="https://teachmeanatomy.info/pelvis/female-reproductive-tract/ovaries/" TargetMode="External"/><Relationship Id="rId10" Type="http://schemas.openxmlformats.org/officeDocument/2006/relationships/hyperlink" Target="https://circlebloom.com/scar-tissue-adhesions-the-unknown-cause-of-infertility/" TargetMode="External"/><Relationship Id="rId4" Type="http://schemas.openxmlformats.org/officeDocument/2006/relationships/hyperlink" Target="https://training.seer.cancer.gov/ovarian/intro/" TargetMode="External"/><Relationship Id="rId9" Type="http://schemas.openxmlformats.org/officeDocument/2006/relationships/hyperlink" Target="https://www.healthline.com/health/endometriosi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wisegeek.com/what-are-tissue-engineering-scaffolds.htm"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cxnSp>
        <p:nvCxnSpPr>
          <p:cNvPr id="57" name="Google Shape;57;gb400d0e919_0_1"/>
          <p:cNvCxnSpPr/>
          <p:nvPr/>
        </p:nvCxnSpPr>
        <p:spPr>
          <a:xfrm>
            <a:off x="2209800" y="3486150"/>
            <a:ext cx="5791200" cy="0"/>
          </a:xfrm>
          <a:prstGeom prst="straightConnector1">
            <a:avLst/>
          </a:prstGeom>
          <a:noFill/>
          <a:ln w="9525" cap="flat" cmpd="sng">
            <a:solidFill>
              <a:srgbClr val="FFFFFF"/>
            </a:solidFill>
            <a:prstDash val="solid"/>
            <a:round/>
            <a:headEnd type="none" w="med" len="med"/>
            <a:tailEnd type="none" w="med" len="med"/>
          </a:ln>
        </p:spPr>
      </p:cxnSp>
      <p:sp>
        <p:nvSpPr>
          <p:cNvPr id="58" name="Google Shape;58;gb400d0e919_0_1"/>
          <p:cNvSpPr txBox="1"/>
          <p:nvPr/>
        </p:nvSpPr>
        <p:spPr>
          <a:xfrm>
            <a:off x="2133600" y="2724150"/>
            <a:ext cx="5993100" cy="685800"/>
          </a:xfrm>
          <a:prstGeom prst="rect">
            <a:avLst/>
          </a:prstGeom>
          <a:noFill/>
          <a:ln>
            <a:noFill/>
          </a:ln>
        </p:spPr>
        <p:txBody>
          <a:bodyPr spcFirstLastPara="1" wrap="square" lIns="91425" tIns="45700" rIns="91425" bIns="45700" anchor="t" anchorCtr="0">
            <a:noAutofit/>
          </a:bodyPr>
          <a:lstStyle/>
          <a:p>
            <a:pPr marL="3175" marR="0" lvl="0" indent="-3175" algn="l" rtl="0">
              <a:spcBef>
                <a:spcPts val="0"/>
              </a:spcBef>
              <a:spcAft>
                <a:spcPts val="0"/>
              </a:spcAft>
              <a:buNone/>
            </a:pPr>
            <a:r>
              <a:rPr lang="en" sz="4000" i="1" dirty="0">
                <a:solidFill>
                  <a:srgbClr val="FFFFFF"/>
                </a:solidFill>
                <a:latin typeface="Open Sans"/>
                <a:ea typeface="Open Sans"/>
                <a:cs typeface="Open Sans"/>
                <a:sym typeface="Open Sans"/>
              </a:rPr>
              <a:t>Artificial Ovaries Design</a:t>
            </a:r>
            <a:endParaRPr sz="4000" i="1" dirty="0">
              <a:solidFill>
                <a:srgbClr val="FFFFFF"/>
              </a:solidFill>
              <a:latin typeface="Open Sans"/>
              <a:ea typeface="Open Sans"/>
              <a:cs typeface="Open Sans"/>
              <a:sym typeface="Open Sans"/>
            </a:endParaRPr>
          </a:p>
          <a:p>
            <a:pPr marL="3175" marR="0" lvl="0" indent="-3175" algn="l" rtl="0">
              <a:spcBef>
                <a:spcPts val="0"/>
              </a:spcBef>
              <a:spcAft>
                <a:spcPts val="0"/>
              </a:spcAft>
              <a:buNone/>
            </a:pPr>
            <a:endParaRPr sz="4000" i="1" dirty="0">
              <a:solidFill>
                <a:schemeClr val="lt1"/>
              </a:solidFill>
              <a:latin typeface="Open Sans"/>
              <a:ea typeface="Open Sans"/>
              <a:cs typeface="Open Sans"/>
              <a:sym typeface="Open Sans"/>
            </a:endParaRPr>
          </a:p>
        </p:txBody>
      </p:sp>
      <p:sp>
        <p:nvSpPr>
          <p:cNvPr id="59" name="Google Shape;59;gb400d0e919_0_1"/>
          <p:cNvSpPr txBox="1"/>
          <p:nvPr/>
        </p:nvSpPr>
        <p:spPr>
          <a:xfrm>
            <a:off x="2133599" y="3638549"/>
            <a:ext cx="6602028" cy="1128759"/>
          </a:xfrm>
          <a:prstGeom prst="rect">
            <a:avLst/>
          </a:prstGeom>
          <a:noFill/>
          <a:ln>
            <a:noFill/>
          </a:ln>
        </p:spPr>
        <p:txBody>
          <a:bodyPr spcFirstLastPara="1" wrap="square" lIns="91425" tIns="45700" rIns="91425" bIns="45700" anchor="t" anchorCtr="0">
            <a:noAutofit/>
          </a:bodyPr>
          <a:lstStyle/>
          <a:p>
            <a:pPr marL="3175" marR="0" lvl="0" indent="-3175" algn="l" rtl="0">
              <a:spcBef>
                <a:spcPts val="0"/>
              </a:spcBef>
              <a:spcAft>
                <a:spcPts val="0"/>
              </a:spcAft>
              <a:buNone/>
            </a:pPr>
            <a:r>
              <a:rPr lang="en" sz="1600" dirty="0">
                <a:solidFill>
                  <a:srgbClr val="FFFFFF"/>
                </a:solidFill>
                <a:latin typeface="Open Sans"/>
                <a:ea typeface="Open Sans"/>
                <a:cs typeface="Open Sans"/>
                <a:sym typeface="Open Sans"/>
              </a:rPr>
              <a:t>Created by: </a:t>
            </a:r>
            <a:r>
              <a:rPr lang="en" sz="1600" dirty="0" smtClean="0">
                <a:solidFill>
                  <a:srgbClr val="FFFFFF"/>
                </a:solidFill>
                <a:latin typeface="Open Sans"/>
                <a:ea typeface="Open Sans"/>
                <a:cs typeface="Open Sans"/>
                <a:sym typeface="Open Sans"/>
              </a:rPr>
              <a:t/>
            </a:r>
            <a:br>
              <a:rPr lang="en" sz="1600" dirty="0" smtClean="0">
                <a:solidFill>
                  <a:srgbClr val="FFFFFF"/>
                </a:solidFill>
                <a:latin typeface="Open Sans"/>
                <a:ea typeface="Open Sans"/>
                <a:cs typeface="Open Sans"/>
                <a:sym typeface="Open Sans"/>
              </a:rPr>
            </a:br>
            <a:r>
              <a:rPr lang="en" sz="1600" dirty="0" smtClean="0">
                <a:solidFill>
                  <a:srgbClr val="FFFFFF"/>
                </a:solidFill>
                <a:latin typeface="Open Sans"/>
                <a:ea typeface="Open Sans"/>
                <a:cs typeface="Open Sans"/>
                <a:sym typeface="Open Sans"/>
              </a:rPr>
              <a:t>Meghan McGraw, ‘22 Chemical Engineering, Biomedical Engineering</a:t>
            </a:r>
            <a:endParaRPr dirty="0"/>
          </a:p>
          <a:p>
            <a:pPr marL="3175" marR="0" lvl="0" indent="-3175" algn="l" rtl="0">
              <a:spcBef>
                <a:spcPts val="320"/>
              </a:spcBef>
              <a:spcAft>
                <a:spcPts val="0"/>
              </a:spcAft>
              <a:buNone/>
            </a:pPr>
            <a:r>
              <a:rPr lang="en" sz="1600" dirty="0">
                <a:solidFill>
                  <a:srgbClr val="FFFFFF"/>
                </a:solidFill>
                <a:latin typeface="Open Sans"/>
                <a:ea typeface="Open Sans"/>
                <a:cs typeface="Open Sans"/>
                <a:sym typeface="Open Sans"/>
              </a:rPr>
              <a:t>Edited by: Claire </a:t>
            </a:r>
            <a:r>
              <a:rPr lang="en" sz="1600" dirty="0" smtClean="0">
                <a:solidFill>
                  <a:srgbClr val="FFFFFF"/>
                </a:solidFill>
                <a:latin typeface="Open Sans"/>
                <a:ea typeface="Open Sans"/>
                <a:cs typeface="Open Sans"/>
                <a:sym typeface="Open Sans"/>
              </a:rPr>
              <a:t>Kenny, ‘21 Materials Science and Engineering, Biomedical Engineering</a:t>
            </a:r>
            <a:endParaRPr sz="1600" dirty="0">
              <a:solidFill>
                <a:srgbClr val="FFFFFF"/>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b598766c7b_0_41"/>
          <p:cNvSpPr txBox="1">
            <a:spLocks noGrp="1"/>
          </p:cNvSpPr>
          <p:nvPr>
            <p:ph type="title"/>
          </p:nvPr>
        </p:nvSpPr>
        <p:spPr>
          <a:xfrm>
            <a:off x="311700" y="475650"/>
            <a:ext cx="8520600" cy="5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a:t>1. Menstrual Phase</a:t>
            </a:r>
            <a:endParaRPr dirty="0"/>
          </a:p>
        </p:txBody>
      </p:sp>
      <p:sp>
        <p:nvSpPr>
          <p:cNvPr id="118" name="Google Shape;118;gb598766c7b_0_41"/>
          <p:cNvSpPr txBox="1">
            <a:spLocks noGrp="1"/>
          </p:cNvSpPr>
          <p:nvPr>
            <p:ph type="body" idx="1"/>
          </p:nvPr>
        </p:nvSpPr>
        <p:spPr>
          <a:xfrm>
            <a:off x="480400" y="1000075"/>
            <a:ext cx="5433600" cy="3416400"/>
          </a:xfrm>
          <a:prstGeom prst="rect">
            <a:avLst/>
          </a:prstGeom>
        </p:spPr>
        <p:txBody>
          <a:bodyPr spcFirstLastPara="1" wrap="square" lIns="91425" tIns="45700" rIns="91425" bIns="45700" anchor="t" anchorCtr="0">
            <a:noAutofit/>
          </a:bodyPr>
          <a:lstStyle/>
          <a:p>
            <a:pPr marL="0" lvl="0" indent="0" algn="l" rtl="0">
              <a:lnSpc>
                <a:spcPct val="115000"/>
              </a:lnSpc>
              <a:spcBef>
                <a:spcPts val="600"/>
              </a:spcBef>
              <a:spcAft>
                <a:spcPts val="0"/>
              </a:spcAft>
              <a:buNone/>
            </a:pPr>
            <a:r>
              <a:rPr lang="en" sz="1500" dirty="0"/>
              <a:t>This phase is when a female's period occurs:</a:t>
            </a:r>
            <a:endParaRPr sz="1500" dirty="0"/>
          </a:p>
          <a:p>
            <a:pPr marL="457200" lvl="0" indent="-323850" algn="l" rtl="0">
              <a:lnSpc>
                <a:spcPct val="115000"/>
              </a:lnSpc>
              <a:spcBef>
                <a:spcPts val="1000"/>
              </a:spcBef>
              <a:spcAft>
                <a:spcPts val="0"/>
              </a:spcAft>
              <a:buSzPts val="1500"/>
              <a:buFont typeface="Open Sans"/>
              <a:buChar char="-"/>
            </a:pPr>
            <a:r>
              <a:rPr lang="en" sz="1500" dirty="0">
                <a:solidFill>
                  <a:srgbClr val="231F20"/>
                </a:solidFill>
              </a:rPr>
              <a:t>Begins when an egg from the previous cycle isn’t fertilized</a:t>
            </a:r>
            <a:endParaRPr sz="1500" dirty="0">
              <a:solidFill>
                <a:srgbClr val="231F20"/>
              </a:solidFill>
            </a:endParaRPr>
          </a:p>
          <a:p>
            <a:pPr marL="457200" lvl="0" indent="-323850" algn="l" rtl="0">
              <a:lnSpc>
                <a:spcPct val="115000"/>
              </a:lnSpc>
              <a:spcBef>
                <a:spcPts val="1900"/>
              </a:spcBef>
              <a:spcAft>
                <a:spcPts val="0"/>
              </a:spcAft>
              <a:buSzPts val="1500"/>
              <a:buFont typeface="Open Sans"/>
              <a:buChar char="-"/>
            </a:pPr>
            <a:r>
              <a:rPr lang="en" sz="1500" dirty="0">
                <a:solidFill>
                  <a:srgbClr val="231F20"/>
                </a:solidFill>
              </a:rPr>
              <a:t>The thickened lining of the uterus is shed through the vagina and a combination of blood, mucus, and tissue from </a:t>
            </a:r>
            <a:r>
              <a:rPr lang="en" sz="1500" dirty="0" smtClean="0">
                <a:solidFill>
                  <a:srgbClr val="231F20"/>
                </a:solidFill>
              </a:rPr>
              <a:t>the uterus</a:t>
            </a:r>
            <a:endParaRPr sz="1500" dirty="0">
              <a:solidFill>
                <a:srgbClr val="231F20"/>
              </a:solidFill>
            </a:endParaRPr>
          </a:p>
          <a:p>
            <a:pPr marL="457200" lvl="0" indent="-323850" algn="l" rtl="0">
              <a:lnSpc>
                <a:spcPct val="115000"/>
              </a:lnSpc>
              <a:spcBef>
                <a:spcPts val="1000"/>
              </a:spcBef>
              <a:spcAft>
                <a:spcPts val="0"/>
              </a:spcAft>
              <a:buClr>
                <a:srgbClr val="231F20"/>
              </a:buClr>
              <a:buSzPts val="1500"/>
              <a:buFont typeface="Open Sans"/>
              <a:buChar char="-"/>
            </a:pPr>
            <a:r>
              <a:rPr lang="en" sz="1500" dirty="0">
                <a:solidFill>
                  <a:srgbClr val="231F20"/>
                </a:solidFill>
              </a:rPr>
              <a:t>Estrogen and progesterone levels </a:t>
            </a:r>
            <a:r>
              <a:rPr lang="en" sz="1500" i="1" dirty="0">
                <a:solidFill>
                  <a:srgbClr val="231F20"/>
                </a:solidFill>
              </a:rPr>
              <a:t>drop</a:t>
            </a:r>
            <a:endParaRPr sz="1500" i="1" dirty="0">
              <a:solidFill>
                <a:srgbClr val="231F20"/>
              </a:solidFill>
            </a:endParaRPr>
          </a:p>
          <a:p>
            <a:pPr marL="457200" lvl="0" indent="-323850" algn="l" rtl="0">
              <a:lnSpc>
                <a:spcPct val="115000"/>
              </a:lnSpc>
              <a:spcBef>
                <a:spcPts val="1000"/>
              </a:spcBef>
              <a:spcAft>
                <a:spcPts val="0"/>
              </a:spcAft>
              <a:buClr>
                <a:srgbClr val="231F20"/>
              </a:buClr>
              <a:buSzPts val="1500"/>
              <a:buChar char="-"/>
            </a:pPr>
            <a:r>
              <a:rPr lang="en" sz="1500" b="1" i="1" dirty="0">
                <a:solidFill>
                  <a:srgbClr val="231F20"/>
                </a:solidFill>
              </a:rPr>
              <a:t>Length</a:t>
            </a:r>
            <a:r>
              <a:rPr lang="en" sz="1500" dirty="0">
                <a:solidFill>
                  <a:srgbClr val="231F20"/>
                </a:solidFill>
              </a:rPr>
              <a:t>: On average 3-7 days</a:t>
            </a:r>
            <a:endParaRPr sz="1500" dirty="0">
              <a:solidFill>
                <a:srgbClr val="231F20"/>
              </a:solidFill>
            </a:endParaRPr>
          </a:p>
          <a:p>
            <a:pPr marL="457200" lvl="0" indent="0" algn="l" rtl="0">
              <a:lnSpc>
                <a:spcPct val="115000"/>
              </a:lnSpc>
              <a:spcBef>
                <a:spcPts val="1900"/>
              </a:spcBef>
              <a:spcAft>
                <a:spcPts val="0"/>
              </a:spcAft>
              <a:buNone/>
            </a:pPr>
            <a:endParaRPr sz="1500" dirty="0"/>
          </a:p>
        </p:txBody>
      </p:sp>
      <p:pic>
        <p:nvPicPr>
          <p:cNvPr id="119" name="Google Shape;119;gb598766c7b_0_41"/>
          <p:cNvPicPr preferRelativeResize="0"/>
          <p:nvPr/>
        </p:nvPicPr>
        <p:blipFill rotWithShape="1">
          <a:blip r:embed="rId3">
            <a:alphaModFix/>
          </a:blip>
          <a:srcRect r="74961"/>
          <a:stretch/>
        </p:blipFill>
        <p:spPr>
          <a:xfrm>
            <a:off x="6112800" y="757238"/>
            <a:ext cx="1512000" cy="3629025"/>
          </a:xfrm>
          <a:prstGeom prst="rect">
            <a:avLst/>
          </a:prstGeom>
          <a:noFill/>
          <a:ln>
            <a:noFill/>
          </a:ln>
        </p:spPr>
      </p:pic>
      <p:sp>
        <p:nvSpPr>
          <p:cNvPr id="120" name="Google Shape;120;gb598766c7b_0_41"/>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8"/>
          <p:cNvSpPr txBox="1">
            <a:spLocks noGrp="1"/>
          </p:cNvSpPr>
          <p:nvPr>
            <p:ph type="title"/>
          </p:nvPr>
        </p:nvSpPr>
        <p:spPr>
          <a:xfrm>
            <a:off x="311700" y="39945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2. Follicular Phase</a:t>
            </a:r>
            <a:endParaRPr/>
          </a:p>
        </p:txBody>
      </p:sp>
      <p:sp>
        <p:nvSpPr>
          <p:cNvPr id="126" name="Google Shape;126;p8"/>
          <p:cNvSpPr txBox="1">
            <a:spLocks noGrp="1"/>
          </p:cNvSpPr>
          <p:nvPr>
            <p:ph type="body" idx="1"/>
          </p:nvPr>
        </p:nvSpPr>
        <p:spPr>
          <a:xfrm>
            <a:off x="472100" y="1007900"/>
            <a:ext cx="5442000" cy="3360900"/>
          </a:xfrm>
          <a:prstGeom prst="rect">
            <a:avLst/>
          </a:prstGeom>
          <a:noFill/>
          <a:ln>
            <a:noFill/>
          </a:ln>
        </p:spPr>
        <p:txBody>
          <a:bodyPr spcFirstLastPara="1" wrap="square" lIns="91425" tIns="91425" rIns="91425" bIns="91425" anchor="t" anchorCtr="0">
            <a:noAutofit/>
          </a:bodyPr>
          <a:lstStyle/>
          <a:p>
            <a:pPr marL="6350" lvl="0" indent="0" algn="l" rtl="0">
              <a:lnSpc>
                <a:spcPct val="115000"/>
              </a:lnSpc>
              <a:spcBef>
                <a:spcPts val="0"/>
              </a:spcBef>
              <a:spcAft>
                <a:spcPts val="0"/>
              </a:spcAft>
              <a:buNone/>
            </a:pPr>
            <a:r>
              <a:rPr lang="en" sz="1500" dirty="0"/>
              <a:t>Starts on the first day of a woman’s period (some overlap with the menstrual phase) and ends during ovulation.</a:t>
            </a:r>
            <a:endParaRPr sz="1500" dirty="0"/>
          </a:p>
          <a:p>
            <a:pPr marL="457200" lvl="0" indent="-323850" algn="l" rtl="0">
              <a:lnSpc>
                <a:spcPct val="115000"/>
              </a:lnSpc>
              <a:spcBef>
                <a:spcPts val="1000"/>
              </a:spcBef>
              <a:spcAft>
                <a:spcPts val="0"/>
              </a:spcAft>
              <a:buSzPts val="1500"/>
              <a:buChar char="-"/>
            </a:pPr>
            <a:r>
              <a:rPr lang="en" sz="1500" dirty="0"/>
              <a:t>Follicle-stimulating hormone (FSH) is released to mature follicles</a:t>
            </a:r>
            <a:endParaRPr sz="1500" dirty="0"/>
          </a:p>
          <a:p>
            <a:pPr lvl="1" indent="-323850">
              <a:lnSpc>
                <a:spcPct val="115000"/>
              </a:lnSpc>
              <a:spcBef>
                <a:spcPts val="1000"/>
              </a:spcBef>
              <a:buSzPts val="1500"/>
              <a:buChar char="-"/>
            </a:pPr>
            <a:r>
              <a:rPr lang="en-US" sz="1500" dirty="0"/>
              <a:t>T</a:t>
            </a:r>
            <a:r>
              <a:rPr lang="en" sz="1500" dirty="0"/>
              <a:t>his leads to about 5-20 follicles being produced, each containing an immature egg (oocyte)</a:t>
            </a:r>
            <a:endParaRPr sz="1500" dirty="0"/>
          </a:p>
          <a:p>
            <a:pPr marL="457200" lvl="0" indent="-323850" algn="l" rtl="0">
              <a:lnSpc>
                <a:spcPct val="115000"/>
              </a:lnSpc>
              <a:spcBef>
                <a:spcPts val="1000"/>
              </a:spcBef>
              <a:spcAft>
                <a:spcPts val="0"/>
              </a:spcAft>
              <a:buSzPts val="1500"/>
              <a:buChar char="-"/>
            </a:pPr>
            <a:r>
              <a:rPr lang="en" sz="1500" dirty="0"/>
              <a:t>1 healthy egg (ovum) matures</a:t>
            </a:r>
            <a:endParaRPr sz="1500" dirty="0"/>
          </a:p>
          <a:p>
            <a:pPr marL="457200" lvl="0" indent="-323850" algn="l" rtl="0">
              <a:lnSpc>
                <a:spcPct val="115000"/>
              </a:lnSpc>
              <a:spcBef>
                <a:spcPts val="1000"/>
              </a:spcBef>
              <a:spcAft>
                <a:spcPts val="1900"/>
              </a:spcAft>
              <a:buSzPts val="1500"/>
              <a:buChar char="-"/>
            </a:pPr>
            <a:r>
              <a:rPr lang="en" sz="1500" b="1" i="1" dirty="0">
                <a:solidFill>
                  <a:srgbClr val="231F20"/>
                </a:solidFill>
              </a:rPr>
              <a:t>Length</a:t>
            </a:r>
            <a:r>
              <a:rPr lang="en" sz="1500" dirty="0">
                <a:solidFill>
                  <a:srgbClr val="231F20"/>
                </a:solidFill>
              </a:rPr>
              <a:t>: On average 11-27 days</a:t>
            </a:r>
            <a:endParaRPr sz="1500" dirty="0"/>
          </a:p>
        </p:txBody>
      </p:sp>
      <p:sp>
        <p:nvSpPr>
          <p:cNvPr id="127" name="Google Shape;127;p8"/>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pic>
        <p:nvPicPr>
          <p:cNvPr id="128" name="Google Shape;128;p8"/>
          <p:cNvPicPr preferRelativeResize="0"/>
          <p:nvPr/>
        </p:nvPicPr>
        <p:blipFill rotWithShape="1">
          <a:blip r:embed="rId3">
            <a:alphaModFix/>
          </a:blip>
          <a:srcRect l="25245" r="49925"/>
          <a:stretch/>
        </p:blipFill>
        <p:spPr>
          <a:xfrm>
            <a:off x="6128375" y="760800"/>
            <a:ext cx="1496425" cy="3621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9"/>
          <p:cNvSpPr txBox="1">
            <a:spLocks noGrp="1"/>
          </p:cNvSpPr>
          <p:nvPr>
            <p:ph type="title"/>
          </p:nvPr>
        </p:nvSpPr>
        <p:spPr>
          <a:xfrm>
            <a:off x="311700" y="39945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3. Ovulation</a:t>
            </a:r>
            <a:endParaRPr/>
          </a:p>
        </p:txBody>
      </p:sp>
      <p:sp>
        <p:nvSpPr>
          <p:cNvPr id="134" name="Google Shape;134;p9"/>
          <p:cNvSpPr txBox="1">
            <a:spLocks noGrp="1"/>
          </p:cNvSpPr>
          <p:nvPr>
            <p:ph type="body" idx="1"/>
          </p:nvPr>
        </p:nvSpPr>
        <p:spPr>
          <a:xfrm>
            <a:off x="496950" y="1000075"/>
            <a:ext cx="54171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dirty="0"/>
              <a:t>Occurs when luteinizing hormone (LH) encourages the release of the ovum into the Fallopian tubes. </a:t>
            </a:r>
            <a:endParaRPr sz="1500" dirty="0"/>
          </a:p>
          <a:p>
            <a:pPr marL="457200" lvl="0" indent="-323850" algn="l" rtl="0">
              <a:lnSpc>
                <a:spcPct val="115000"/>
              </a:lnSpc>
              <a:spcBef>
                <a:spcPts val="1000"/>
              </a:spcBef>
              <a:spcAft>
                <a:spcPts val="0"/>
              </a:spcAft>
              <a:buSzPts val="1500"/>
              <a:buChar char="-"/>
            </a:pPr>
            <a:r>
              <a:rPr lang="en" sz="1500" dirty="0"/>
              <a:t>The ovary releases a mature egg, which travels down the fallopian tube toward the uterus to be fertilized by sperm</a:t>
            </a:r>
            <a:endParaRPr sz="1500" dirty="0"/>
          </a:p>
          <a:p>
            <a:pPr marL="457200" lvl="0" indent="-323850" algn="l" rtl="0">
              <a:lnSpc>
                <a:spcPct val="115000"/>
              </a:lnSpc>
              <a:spcBef>
                <a:spcPts val="1000"/>
              </a:spcBef>
              <a:spcAft>
                <a:spcPts val="0"/>
              </a:spcAft>
              <a:buSzPts val="1500"/>
              <a:buChar char="-"/>
            </a:pPr>
            <a:r>
              <a:rPr lang="en" sz="1500" dirty="0"/>
              <a:t>After a day, the egg will die or dissolve if it isn’t fertilized.</a:t>
            </a:r>
            <a:endParaRPr sz="1500" dirty="0"/>
          </a:p>
          <a:p>
            <a:pPr marL="457200" lvl="0" indent="-323850" algn="l" rtl="0">
              <a:lnSpc>
                <a:spcPct val="115000"/>
              </a:lnSpc>
              <a:spcBef>
                <a:spcPts val="1000"/>
              </a:spcBef>
              <a:spcAft>
                <a:spcPts val="0"/>
              </a:spcAft>
              <a:buSzPts val="1500"/>
              <a:buChar char="-"/>
            </a:pPr>
            <a:r>
              <a:rPr lang="en" sz="1500" dirty="0"/>
              <a:t>Occurs around day 14 of a 28-day cycle (right in the middle of </a:t>
            </a:r>
            <a:r>
              <a:rPr lang="en" sz="1500" dirty="0" smtClean="0"/>
              <a:t>the menstrual </a:t>
            </a:r>
            <a:r>
              <a:rPr lang="en" sz="1500" dirty="0"/>
              <a:t>cycle)</a:t>
            </a:r>
            <a:endParaRPr sz="1500" dirty="0"/>
          </a:p>
          <a:p>
            <a:pPr marL="457200" lvl="0" indent="-323850" algn="l" rtl="0">
              <a:lnSpc>
                <a:spcPct val="115000"/>
              </a:lnSpc>
              <a:spcBef>
                <a:spcPts val="1000"/>
              </a:spcBef>
              <a:spcAft>
                <a:spcPts val="0"/>
              </a:spcAft>
              <a:buSzPts val="1500"/>
              <a:buChar char="-"/>
            </a:pPr>
            <a:r>
              <a:rPr lang="en" sz="1500" b="1" i="1" dirty="0">
                <a:solidFill>
                  <a:srgbClr val="231F20"/>
                </a:solidFill>
              </a:rPr>
              <a:t>Length</a:t>
            </a:r>
            <a:r>
              <a:rPr lang="en" sz="1500" dirty="0">
                <a:solidFill>
                  <a:srgbClr val="231F20"/>
                </a:solidFill>
              </a:rPr>
              <a:t>: On average 24 hours </a:t>
            </a:r>
            <a:endParaRPr sz="1500" dirty="0"/>
          </a:p>
        </p:txBody>
      </p:sp>
      <p:sp>
        <p:nvSpPr>
          <p:cNvPr id="135" name="Google Shape;135;p9"/>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pic>
        <p:nvPicPr>
          <p:cNvPr id="136" name="Google Shape;136;p9"/>
          <p:cNvPicPr preferRelativeResize="0"/>
          <p:nvPr/>
        </p:nvPicPr>
        <p:blipFill rotWithShape="1">
          <a:blip r:embed="rId3">
            <a:alphaModFix/>
          </a:blip>
          <a:srcRect l="50001" r="24762"/>
          <a:stretch/>
        </p:blipFill>
        <p:spPr>
          <a:xfrm>
            <a:off x="6112575" y="757238"/>
            <a:ext cx="1524000" cy="3629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0"/>
          <p:cNvSpPr txBox="1">
            <a:spLocks noGrp="1"/>
          </p:cNvSpPr>
          <p:nvPr>
            <p:ph type="title"/>
          </p:nvPr>
        </p:nvSpPr>
        <p:spPr>
          <a:xfrm>
            <a:off x="311700" y="399450"/>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4. Luteal Phase</a:t>
            </a:r>
            <a:endParaRPr/>
          </a:p>
        </p:txBody>
      </p:sp>
      <p:sp>
        <p:nvSpPr>
          <p:cNvPr id="142" name="Google Shape;142;p10"/>
          <p:cNvSpPr txBox="1">
            <a:spLocks noGrp="1"/>
          </p:cNvSpPr>
          <p:nvPr>
            <p:ph type="body" idx="1"/>
          </p:nvPr>
        </p:nvSpPr>
        <p:spPr>
          <a:xfrm>
            <a:off x="430700" y="1000075"/>
            <a:ext cx="54831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t>Involves the leftover follicle being turned into the corpus luteum, a structure in charge of releasing hormones. </a:t>
            </a:r>
            <a:endParaRPr sz="1500"/>
          </a:p>
          <a:p>
            <a:pPr marL="457200" lvl="0" indent="-323850" algn="l" rtl="0">
              <a:lnSpc>
                <a:spcPct val="115000"/>
              </a:lnSpc>
              <a:spcBef>
                <a:spcPts val="1000"/>
              </a:spcBef>
              <a:spcAft>
                <a:spcPts val="0"/>
              </a:spcAft>
              <a:buSzPts val="1500"/>
              <a:buChar char="-"/>
            </a:pPr>
            <a:r>
              <a:rPr lang="en" sz="1500"/>
              <a:t>Progesterone and estrogen are released to keep the uterine lining thick and ready for a fertilized egg to be implanted</a:t>
            </a:r>
            <a:endParaRPr sz="1500"/>
          </a:p>
          <a:p>
            <a:pPr marL="457200" lvl="0" indent="-323850" algn="l" rtl="0">
              <a:lnSpc>
                <a:spcPct val="115000"/>
              </a:lnSpc>
              <a:spcBef>
                <a:spcPts val="1000"/>
              </a:spcBef>
              <a:spcAft>
                <a:spcPts val="0"/>
              </a:spcAft>
              <a:buSzPts val="1500"/>
              <a:buChar char="-"/>
            </a:pPr>
            <a:r>
              <a:rPr lang="en" sz="1500"/>
              <a:t>If fertilization does not occur,</a:t>
            </a:r>
            <a:endParaRPr sz="1500"/>
          </a:p>
          <a:p>
            <a:pPr marL="914400" lvl="1" indent="-323850" algn="l" rtl="0">
              <a:lnSpc>
                <a:spcPct val="115000"/>
              </a:lnSpc>
              <a:spcBef>
                <a:spcPts val="1000"/>
              </a:spcBef>
              <a:spcAft>
                <a:spcPts val="0"/>
              </a:spcAft>
              <a:buSzPts val="1500"/>
              <a:buChar char="-"/>
            </a:pPr>
            <a:r>
              <a:rPr lang="en" sz="1500"/>
              <a:t>Human chorionic gonadotropin (hCG) is released</a:t>
            </a:r>
            <a:endParaRPr sz="1500"/>
          </a:p>
          <a:p>
            <a:pPr marL="914400" lvl="1" indent="-323850" algn="l" rtl="0">
              <a:lnSpc>
                <a:spcPct val="115000"/>
              </a:lnSpc>
              <a:spcBef>
                <a:spcPts val="1000"/>
              </a:spcBef>
              <a:spcAft>
                <a:spcPts val="0"/>
              </a:spcAft>
              <a:buSzPts val="1500"/>
              <a:buChar char="-"/>
            </a:pPr>
            <a:r>
              <a:rPr lang="en" sz="1500"/>
              <a:t>The corpus luteum will shrink and be resorbed</a:t>
            </a:r>
            <a:endParaRPr sz="1500"/>
          </a:p>
          <a:p>
            <a:pPr marL="914400" lvl="1" indent="-323850" algn="l" rtl="0">
              <a:lnSpc>
                <a:spcPct val="115000"/>
              </a:lnSpc>
              <a:spcBef>
                <a:spcPts val="1000"/>
              </a:spcBef>
              <a:spcAft>
                <a:spcPts val="0"/>
              </a:spcAft>
              <a:buSzPts val="1500"/>
              <a:buChar char="-"/>
            </a:pPr>
            <a:r>
              <a:rPr lang="en" sz="1500"/>
              <a:t>Levels of estrogen and progesterone decrease, leading to a woman’s period</a:t>
            </a:r>
            <a:endParaRPr sz="1500"/>
          </a:p>
          <a:p>
            <a:pPr marL="457200" lvl="0" indent="-323850" algn="l" rtl="0">
              <a:lnSpc>
                <a:spcPct val="115000"/>
              </a:lnSpc>
              <a:spcBef>
                <a:spcPts val="1000"/>
              </a:spcBef>
              <a:spcAft>
                <a:spcPts val="0"/>
              </a:spcAft>
              <a:buClr>
                <a:schemeClr val="dk1"/>
              </a:buClr>
              <a:buSzPts val="1500"/>
              <a:buChar char="-"/>
            </a:pPr>
            <a:r>
              <a:rPr lang="en" sz="1500" b="1" i="1">
                <a:solidFill>
                  <a:srgbClr val="231F20"/>
                </a:solidFill>
              </a:rPr>
              <a:t>Length</a:t>
            </a:r>
            <a:r>
              <a:rPr lang="en" sz="1500">
                <a:solidFill>
                  <a:srgbClr val="231F20"/>
                </a:solidFill>
              </a:rPr>
              <a:t>: On average 11-17 days</a:t>
            </a:r>
            <a:endParaRPr sz="1500"/>
          </a:p>
        </p:txBody>
      </p:sp>
      <p:sp>
        <p:nvSpPr>
          <p:cNvPr id="143" name="Google Shape;143;p10"/>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pic>
        <p:nvPicPr>
          <p:cNvPr id="144" name="Google Shape;144;p10"/>
          <p:cNvPicPr preferRelativeResize="0"/>
          <p:nvPr/>
        </p:nvPicPr>
        <p:blipFill rotWithShape="1">
          <a:blip r:embed="rId3">
            <a:alphaModFix/>
          </a:blip>
          <a:srcRect l="75236"/>
          <a:stretch/>
        </p:blipFill>
        <p:spPr>
          <a:xfrm>
            <a:off x="6096000" y="757250"/>
            <a:ext cx="1495425" cy="3629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b598766c7b_0_67"/>
          <p:cNvSpPr txBox="1">
            <a:spLocks noGrp="1"/>
          </p:cNvSpPr>
          <p:nvPr>
            <p:ph type="title"/>
          </p:nvPr>
        </p:nvSpPr>
        <p:spPr>
          <a:xfrm>
            <a:off x="311700" y="445025"/>
            <a:ext cx="8520600" cy="5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Let’s talk about hormones, </a:t>
            </a:r>
            <a:endParaRPr/>
          </a:p>
        </p:txBody>
      </p:sp>
      <p:sp>
        <p:nvSpPr>
          <p:cNvPr id="150" name="Google Shape;150;gb598766c7b_0_67"/>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pic>
        <p:nvPicPr>
          <p:cNvPr id="151" name="Google Shape;151;gb598766c7b_0_67"/>
          <p:cNvPicPr preferRelativeResize="0"/>
          <p:nvPr/>
        </p:nvPicPr>
        <p:blipFill>
          <a:blip r:embed="rId3">
            <a:alphaModFix/>
          </a:blip>
          <a:stretch>
            <a:fillRect/>
          </a:stretch>
        </p:blipFill>
        <p:spPr>
          <a:xfrm>
            <a:off x="1376513" y="1106475"/>
            <a:ext cx="6390971" cy="2930551"/>
          </a:xfrm>
          <a:prstGeom prst="rect">
            <a:avLst/>
          </a:prstGeom>
          <a:noFill/>
          <a:ln>
            <a:noFill/>
          </a:ln>
        </p:spPr>
      </p:pic>
      <p:pic>
        <p:nvPicPr>
          <p:cNvPr id="152" name="Google Shape;152;gb598766c7b_0_67"/>
          <p:cNvPicPr preferRelativeResize="0"/>
          <p:nvPr/>
        </p:nvPicPr>
        <p:blipFill rotWithShape="1">
          <a:blip r:embed="rId4">
            <a:alphaModFix/>
          </a:blip>
          <a:srcRect t="21263" b="12185"/>
          <a:stretch/>
        </p:blipFill>
        <p:spPr>
          <a:xfrm>
            <a:off x="416938" y="3713525"/>
            <a:ext cx="8310125" cy="4841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1"/>
          <p:cNvSpPr txBox="1">
            <a:spLocks noGrp="1"/>
          </p:cNvSpPr>
          <p:nvPr>
            <p:ph type="title"/>
          </p:nvPr>
        </p:nvSpPr>
        <p:spPr>
          <a:xfrm>
            <a:off x="311700" y="551850"/>
            <a:ext cx="8520600" cy="972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dirty="0"/>
              <a:t>IMPORTANT FACT: </a:t>
            </a:r>
            <a:r>
              <a:rPr lang="en" b="0" dirty="0"/>
              <a:t>Females are born with a limited number of oocytes, no more are created throughout their lifetime, with the count </a:t>
            </a:r>
            <a:r>
              <a:rPr lang="en" b="0" dirty="0" smtClean="0"/>
              <a:t>and quality decreasing </a:t>
            </a:r>
            <a:r>
              <a:rPr lang="en" b="0" dirty="0"/>
              <a:t>with age</a:t>
            </a:r>
            <a:endParaRPr b="0" dirty="0"/>
          </a:p>
        </p:txBody>
      </p:sp>
      <p:sp>
        <p:nvSpPr>
          <p:cNvPr id="158" name="Google Shape;158;p11"/>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pic>
        <p:nvPicPr>
          <p:cNvPr id="159" name="Google Shape;159;p11"/>
          <p:cNvPicPr preferRelativeResize="0"/>
          <p:nvPr/>
        </p:nvPicPr>
        <p:blipFill>
          <a:blip r:embed="rId3">
            <a:alphaModFix/>
          </a:blip>
          <a:stretch>
            <a:fillRect/>
          </a:stretch>
        </p:blipFill>
        <p:spPr>
          <a:xfrm>
            <a:off x="311700" y="1550350"/>
            <a:ext cx="3714750" cy="3143250"/>
          </a:xfrm>
          <a:prstGeom prst="rect">
            <a:avLst/>
          </a:prstGeom>
          <a:noFill/>
          <a:ln>
            <a:noFill/>
          </a:ln>
        </p:spPr>
      </p:pic>
      <p:pic>
        <p:nvPicPr>
          <p:cNvPr id="160" name="Google Shape;160;p11"/>
          <p:cNvPicPr preferRelativeResize="0"/>
          <p:nvPr/>
        </p:nvPicPr>
        <p:blipFill>
          <a:blip r:embed="rId4">
            <a:alphaModFix/>
          </a:blip>
          <a:stretch>
            <a:fillRect/>
          </a:stretch>
        </p:blipFill>
        <p:spPr>
          <a:xfrm>
            <a:off x="3980425" y="1550350"/>
            <a:ext cx="3714750" cy="3143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2"/>
          <p:cNvSpPr txBox="1">
            <a:spLocks noGrp="1"/>
          </p:cNvSpPr>
          <p:nvPr>
            <p:ph type="title"/>
          </p:nvPr>
        </p:nvSpPr>
        <p:spPr>
          <a:xfrm>
            <a:off x="311700" y="697775"/>
            <a:ext cx="85206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What is female fertility?</a:t>
            </a:r>
            <a:endParaRPr/>
          </a:p>
        </p:txBody>
      </p:sp>
      <p:sp>
        <p:nvSpPr>
          <p:cNvPr id="166" name="Google Shape;166;p12"/>
          <p:cNvSpPr txBox="1">
            <a:spLocks noGrp="1"/>
          </p:cNvSpPr>
          <p:nvPr>
            <p:ph type="body" idx="1"/>
          </p:nvPr>
        </p:nvSpPr>
        <p:spPr>
          <a:xfrm>
            <a:off x="577350" y="3187150"/>
            <a:ext cx="7989300" cy="844800"/>
          </a:xfrm>
          <a:prstGeom prst="rect">
            <a:avLst/>
          </a:prstGeom>
        </p:spPr>
        <p:txBody>
          <a:bodyPr spcFirstLastPara="1" wrap="square" lIns="91425" tIns="45700" rIns="91425" bIns="45700" anchor="t" anchorCtr="0">
            <a:noAutofit/>
          </a:bodyPr>
          <a:lstStyle/>
          <a:p>
            <a:pPr marL="0" lvl="0" indent="0" algn="ctr" rtl="0">
              <a:spcBef>
                <a:spcPts val="600"/>
              </a:spcBef>
              <a:spcAft>
                <a:spcPts val="0"/>
              </a:spcAft>
              <a:buNone/>
            </a:pPr>
            <a:r>
              <a:rPr lang="en" sz="1900" dirty="0"/>
              <a:t>By definition, fertility is the ability to conceive a biological child</a:t>
            </a:r>
            <a:endParaRPr sz="1900" dirty="0"/>
          </a:p>
          <a:p>
            <a:pPr marL="0" lvl="0" indent="0" algn="ctr" rtl="0">
              <a:spcBef>
                <a:spcPts val="600"/>
              </a:spcBef>
              <a:spcAft>
                <a:spcPts val="0"/>
              </a:spcAft>
              <a:buNone/>
            </a:pPr>
            <a:r>
              <a:rPr lang="en" sz="1900" dirty="0" smtClean="0"/>
              <a:t>Biological, environmental, </a:t>
            </a:r>
            <a:r>
              <a:rPr lang="en" sz="1900" dirty="0"/>
              <a:t>and </a:t>
            </a:r>
            <a:r>
              <a:rPr lang="en" sz="1900" dirty="0" smtClean="0"/>
              <a:t>lifestyle factors </a:t>
            </a:r>
            <a:r>
              <a:rPr lang="en" sz="1900" dirty="0"/>
              <a:t>may cause </a:t>
            </a:r>
            <a:r>
              <a:rPr lang="en" sz="1900" dirty="0" smtClean="0"/>
              <a:t/>
            </a:r>
            <a:br>
              <a:rPr lang="en" sz="1900" dirty="0" smtClean="0"/>
            </a:br>
            <a:r>
              <a:rPr lang="en" sz="1900" dirty="0" smtClean="0"/>
              <a:t>ovarian infertility</a:t>
            </a:r>
            <a:endParaRPr sz="1900" dirty="0"/>
          </a:p>
        </p:txBody>
      </p:sp>
      <p:pic>
        <p:nvPicPr>
          <p:cNvPr id="167" name="Google Shape;167;p12"/>
          <p:cNvPicPr preferRelativeResize="0"/>
          <p:nvPr/>
        </p:nvPicPr>
        <p:blipFill rotWithShape="1">
          <a:blip r:embed="rId3">
            <a:alphaModFix/>
          </a:blip>
          <a:srcRect t="13456" b="37734"/>
          <a:stretch/>
        </p:blipFill>
        <p:spPr>
          <a:xfrm>
            <a:off x="2107925" y="1475100"/>
            <a:ext cx="4928149" cy="1507425"/>
          </a:xfrm>
          <a:prstGeom prst="rect">
            <a:avLst/>
          </a:prstGeom>
          <a:noFill/>
          <a:ln>
            <a:noFill/>
          </a:ln>
        </p:spPr>
      </p:pic>
      <p:sp>
        <p:nvSpPr>
          <p:cNvPr id="168" name="Google Shape;168;p12"/>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Ovarian Infertility: Polycystic Ovary Syndrome (PCOS)</a:t>
            </a:r>
            <a:endParaRPr/>
          </a:p>
        </p:txBody>
      </p:sp>
      <p:sp>
        <p:nvSpPr>
          <p:cNvPr id="174" name="Google Shape;174;p15"/>
          <p:cNvSpPr txBox="1">
            <a:spLocks noGrp="1"/>
          </p:cNvSpPr>
          <p:nvPr>
            <p:ph type="body" idx="1"/>
          </p:nvPr>
        </p:nvSpPr>
        <p:spPr>
          <a:xfrm>
            <a:off x="311700" y="1180900"/>
            <a:ext cx="4607700" cy="369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dirty="0"/>
              <a:t>Syndrome that </a:t>
            </a:r>
            <a:r>
              <a:rPr lang="en" sz="1500" i="1" dirty="0"/>
              <a:t>affects the ovaries and ovulation.</a:t>
            </a:r>
            <a:r>
              <a:rPr lang="en" sz="1500" dirty="0"/>
              <a:t> </a:t>
            </a:r>
            <a:endParaRPr sz="1500" dirty="0"/>
          </a:p>
          <a:p>
            <a:pPr marL="0" lvl="0" indent="0" algn="l" rtl="0">
              <a:lnSpc>
                <a:spcPct val="115000"/>
              </a:lnSpc>
              <a:spcBef>
                <a:spcPts val="1000"/>
              </a:spcBef>
              <a:spcAft>
                <a:spcPts val="0"/>
              </a:spcAft>
              <a:buNone/>
            </a:pPr>
            <a:r>
              <a:rPr lang="en" sz="1500" dirty="0"/>
              <a:t>Has 3 main features/symptoms:</a:t>
            </a:r>
            <a:endParaRPr sz="1500" dirty="0"/>
          </a:p>
          <a:p>
            <a:pPr marL="704850" lvl="0" indent="-342900" algn="l" rtl="0">
              <a:lnSpc>
                <a:spcPct val="115000"/>
              </a:lnSpc>
              <a:spcBef>
                <a:spcPts val="1000"/>
              </a:spcBef>
              <a:spcAft>
                <a:spcPts val="0"/>
              </a:spcAft>
              <a:buSzPts val="1500"/>
              <a:buFont typeface="+mj-lt"/>
              <a:buAutoNum type="arabicPeriod"/>
            </a:pPr>
            <a:r>
              <a:rPr lang="en" sz="1500" b="1" i="1" dirty="0"/>
              <a:t>Women</a:t>
            </a:r>
            <a:r>
              <a:rPr lang="en" sz="1500" b="1" dirty="0"/>
              <a:t> </a:t>
            </a:r>
            <a:r>
              <a:rPr lang="en" sz="1500" b="1" i="1" dirty="0"/>
              <a:t>produce excess amounts of androgens</a:t>
            </a:r>
            <a:r>
              <a:rPr lang="en-US" sz="1500" dirty="0"/>
              <a:t> (male hormones) </a:t>
            </a:r>
          </a:p>
          <a:p>
            <a:pPr marL="1162050" lvl="1" indent="-342900">
              <a:spcBef>
                <a:spcPts val="1000"/>
              </a:spcBef>
              <a:buSzPts val="1500"/>
            </a:pPr>
            <a:r>
              <a:rPr lang="en-US" sz="1600" dirty="0"/>
              <a:t>Disrupt periods/ovulation</a:t>
            </a:r>
            <a:endParaRPr lang="en-US" sz="1500" dirty="0"/>
          </a:p>
          <a:p>
            <a:pPr marL="704850" lvl="0" indent="-342900" algn="l" rtl="0">
              <a:lnSpc>
                <a:spcPct val="115000"/>
              </a:lnSpc>
              <a:spcBef>
                <a:spcPts val="1000"/>
              </a:spcBef>
              <a:spcAft>
                <a:spcPts val="0"/>
              </a:spcAft>
              <a:buSzPts val="1500"/>
              <a:buFont typeface="+mj-lt"/>
              <a:buAutoNum type="arabicPeriod"/>
            </a:pPr>
            <a:r>
              <a:rPr lang="en-US" sz="1500" b="1" i="1" dirty="0"/>
              <a:t>Presence of  ‘cysts’ </a:t>
            </a:r>
            <a:r>
              <a:rPr lang="en-US" sz="1500" dirty="0"/>
              <a:t>in ovaries</a:t>
            </a:r>
          </a:p>
          <a:p>
            <a:pPr marL="1162050" lvl="1" indent="-342900">
              <a:spcBef>
                <a:spcPts val="1000"/>
              </a:spcBef>
              <a:buSzPts val="1500"/>
            </a:pPr>
            <a:r>
              <a:rPr lang="en-US" sz="1600" dirty="0"/>
              <a:t>Cysts are follicles whose growth is incomplete, leading to large fibrous structures</a:t>
            </a:r>
            <a:endParaRPr lang="en-US" sz="1500" dirty="0"/>
          </a:p>
          <a:p>
            <a:pPr marL="704850" lvl="0" indent="-342900" algn="l" rtl="0">
              <a:lnSpc>
                <a:spcPct val="115000"/>
              </a:lnSpc>
              <a:spcBef>
                <a:spcPts val="1000"/>
              </a:spcBef>
              <a:spcAft>
                <a:spcPts val="0"/>
              </a:spcAft>
              <a:buSzPts val="1500"/>
              <a:buFont typeface="+mj-lt"/>
              <a:buAutoNum type="arabicPeriod"/>
            </a:pPr>
            <a:r>
              <a:rPr lang="en" sz="1500" b="1" i="1" dirty="0"/>
              <a:t>Irregular or skipped periods</a:t>
            </a:r>
            <a:endParaRPr sz="1500" b="1" i="1" dirty="0"/>
          </a:p>
        </p:txBody>
      </p:sp>
      <p:sp>
        <p:nvSpPr>
          <p:cNvPr id="175" name="Google Shape;175;p15"/>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pic>
        <p:nvPicPr>
          <p:cNvPr id="176" name="Google Shape;176;p15"/>
          <p:cNvPicPr preferRelativeResize="0"/>
          <p:nvPr/>
        </p:nvPicPr>
        <p:blipFill>
          <a:blip r:embed="rId3">
            <a:alphaModFix/>
          </a:blip>
          <a:stretch>
            <a:fillRect/>
          </a:stretch>
        </p:blipFill>
        <p:spPr>
          <a:xfrm>
            <a:off x="4919400" y="1322525"/>
            <a:ext cx="3843601" cy="291583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Ovarian Infertility: Cancer Treatments</a:t>
            </a:r>
            <a:endParaRPr/>
          </a:p>
        </p:txBody>
      </p:sp>
      <p:sp>
        <p:nvSpPr>
          <p:cNvPr id="182" name="Google Shape;182;p16"/>
          <p:cNvSpPr txBox="1">
            <a:spLocks noGrp="1"/>
          </p:cNvSpPr>
          <p:nvPr>
            <p:ph type="body" idx="1"/>
          </p:nvPr>
        </p:nvSpPr>
        <p:spPr>
          <a:xfrm>
            <a:off x="311700" y="1007175"/>
            <a:ext cx="4825500" cy="3409200"/>
          </a:xfrm>
          <a:prstGeom prst="rect">
            <a:avLst/>
          </a:prstGeom>
          <a:noFill/>
          <a:ln>
            <a:noFill/>
          </a:ln>
        </p:spPr>
        <p:txBody>
          <a:bodyPr spcFirstLastPara="1" wrap="square" lIns="91425" tIns="91425" rIns="91425" bIns="91425" anchor="t" anchorCtr="0">
            <a:noAutofit/>
          </a:bodyPr>
          <a:lstStyle/>
          <a:p>
            <a:pPr marL="6350" lvl="0" indent="0" algn="l" rtl="0">
              <a:lnSpc>
                <a:spcPct val="115000"/>
              </a:lnSpc>
              <a:spcBef>
                <a:spcPts val="0"/>
              </a:spcBef>
              <a:spcAft>
                <a:spcPts val="0"/>
              </a:spcAft>
              <a:buNone/>
            </a:pPr>
            <a:r>
              <a:rPr lang="en" sz="1500" dirty="0"/>
              <a:t>Cancer treatments may lead to infertility issues.</a:t>
            </a:r>
            <a:endParaRPr sz="1500" dirty="0"/>
          </a:p>
          <a:p>
            <a:pPr marL="457200" lvl="0" indent="-323850" algn="l" rtl="0">
              <a:lnSpc>
                <a:spcPct val="115000"/>
              </a:lnSpc>
              <a:spcBef>
                <a:spcPts val="1000"/>
              </a:spcBef>
              <a:spcAft>
                <a:spcPts val="0"/>
              </a:spcAft>
              <a:buSzPts val="1500"/>
              <a:buAutoNum type="arabicPeriod"/>
            </a:pPr>
            <a:r>
              <a:rPr lang="en" sz="1500" b="1" dirty="0"/>
              <a:t>Radiation</a:t>
            </a:r>
            <a:r>
              <a:rPr lang="en" sz="1500" dirty="0"/>
              <a:t>: application of  X-ray light to parts of the body</a:t>
            </a:r>
            <a:endParaRPr sz="1500" dirty="0"/>
          </a:p>
          <a:p>
            <a:pPr marL="746125" lvl="1" indent="-168275" algn="l" rtl="0">
              <a:lnSpc>
                <a:spcPct val="115000"/>
              </a:lnSpc>
              <a:spcBef>
                <a:spcPts val="0"/>
              </a:spcBef>
              <a:spcAft>
                <a:spcPts val="0"/>
              </a:spcAft>
              <a:buSzPts val="1500"/>
              <a:buChar char="○"/>
            </a:pPr>
            <a:r>
              <a:rPr lang="en" sz="1500" dirty="0"/>
              <a:t>Pelvic radiation leads to </a:t>
            </a:r>
            <a:r>
              <a:rPr lang="en" sz="1500" dirty="0" smtClean="0"/>
              <a:t>the direct killing of </a:t>
            </a:r>
            <a:r>
              <a:rPr lang="en" sz="1500" dirty="0"/>
              <a:t>the ovarian cells</a:t>
            </a:r>
            <a:endParaRPr sz="1500" dirty="0"/>
          </a:p>
          <a:p>
            <a:pPr marL="746125" lvl="1" indent="-168275" algn="l" rtl="0">
              <a:lnSpc>
                <a:spcPct val="115000"/>
              </a:lnSpc>
              <a:spcBef>
                <a:spcPts val="0"/>
              </a:spcBef>
              <a:spcAft>
                <a:spcPts val="0"/>
              </a:spcAft>
              <a:buSzPts val="1500"/>
              <a:buChar char="○"/>
            </a:pPr>
            <a:r>
              <a:rPr lang="en" sz="1500" dirty="0"/>
              <a:t>Brain radiation </a:t>
            </a:r>
            <a:r>
              <a:rPr lang="en" sz="1500" dirty="0" smtClean="0"/>
              <a:t>prevents the </a:t>
            </a:r>
            <a:r>
              <a:rPr lang="en" sz="1500" dirty="0"/>
              <a:t>pituitary (an endocrine gland) </a:t>
            </a:r>
            <a:r>
              <a:rPr lang="en" sz="1500" dirty="0" smtClean="0"/>
              <a:t>from releasing </a:t>
            </a:r>
            <a:r>
              <a:rPr lang="en" sz="1500" dirty="0"/>
              <a:t>hormones important </a:t>
            </a:r>
            <a:r>
              <a:rPr lang="en" sz="1500" dirty="0" smtClean="0"/>
              <a:t>to the </a:t>
            </a:r>
            <a:r>
              <a:rPr lang="en" sz="1500" dirty="0"/>
              <a:t>menstrual cycle</a:t>
            </a:r>
            <a:endParaRPr sz="1500" dirty="0"/>
          </a:p>
          <a:p>
            <a:pPr marL="457200" lvl="0" indent="-323850" algn="l" rtl="0">
              <a:lnSpc>
                <a:spcPct val="115000"/>
              </a:lnSpc>
              <a:spcBef>
                <a:spcPts val="1000"/>
              </a:spcBef>
              <a:spcAft>
                <a:spcPts val="0"/>
              </a:spcAft>
              <a:buSzPts val="1500"/>
              <a:buAutoNum type="arabicPeriod"/>
            </a:pPr>
            <a:r>
              <a:rPr lang="en" sz="1500" b="1" dirty="0"/>
              <a:t>Chemotherapy</a:t>
            </a:r>
            <a:r>
              <a:rPr lang="en" sz="1500" dirty="0"/>
              <a:t>: infusion of  anti-cancer drugs into the body</a:t>
            </a:r>
            <a:endParaRPr sz="1500" dirty="0"/>
          </a:p>
          <a:p>
            <a:pPr marL="914400" lvl="1" indent="-323850" algn="l" rtl="0">
              <a:lnSpc>
                <a:spcPct val="115000"/>
              </a:lnSpc>
              <a:spcBef>
                <a:spcPts val="0"/>
              </a:spcBef>
              <a:spcAft>
                <a:spcPts val="0"/>
              </a:spcAft>
              <a:buSzPts val="1500"/>
              <a:buChar char="○"/>
            </a:pPr>
            <a:r>
              <a:rPr lang="en" sz="1500" dirty="0"/>
              <a:t>Chemotherapeutic drugs target fast dividing cells, like oocytes</a:t>
            </a:r>
            <a:endParaRPr sz="1500" dirty="0"/>
          </a:p>
        </p:txBody>
      </p:sp>
      <p:pic>
        <p:nvPicPr>
          <p:cNvPr id="183" name="Google Shape;183;p16"/>
          <p:cNvPicPr preferRelativeResize="0"/>
          <p:nvPr/>
        </p:nvPicPr>
        <p:blipFill rotWithShape="1">
          <a:blip r:embed="rId3">
            <a:alphaModFix/>
          </a:blip>
          <a:srcRect r="14390"/>
          <a:stretch/>
        </p:blipFill>
        <p:spPr>
          <a:xfrm>
            <a:off x="5291975" y="955975"/>
            <a:ext cx="2699076" cy="3261525"/>
          </a:xfrm>
          <a:prstGeom prst="rect">
            <a:avLst/>
          </a:prstGeom>
          <a:noFill/>
          <a:ln>
            <a:noFill/>
          </a:ln>
        </p:spPr>
      </p:pic>
      <p:sp>
        <p:nvSpPr>
          <p:cNvPr id="184" name="Google Shape;184;p16"/>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Ovarian Infertility: Scarred Ovaries</a:t>
            </a:r>
            <a:endParaRPr/>
          </a:p>
        </p:txBody>
      </p:sp>
      <p:sp>
        <p:nvSpPr>
          <p:cNvPr id="190" name="Google Shape;190;p17"/>
          <p:cNvSpPr txBox="1">
            <a:spLocks noGrp="1"/>
          </p:cNvSpPr>
          <p:nvPr>
            <p:ph type="body" idx="1"/>
          </p:nvPr>
        </p:nvSpPr>
        <p:spPr>
          <a:xfrm>
            <a:off x="311700" y="1316425"/>
            <a:ext cx="4260300" cy="3099900"/>
          </a:xfrm>
          <a:prstGeom prst="rect">
            <a:avLst/>
          </a:prstGeom>
          <a:noFill/>
          <a:ln>
            <a:noFill/>
          </a:ln>
        </p:spPr>
        <p:txBody>
          <a:bodyPr spcFirstLastPara="1" wrap="square" lIns="91425" tIns="91425" rIns="91425" bIns="91425" anchor="t" anchorCtr="0">
            <a:noAutofit/>
          </a:bodyPr>
          <a:lstStyle/>
          <a:p>
            <a:pPr marL="6350" lvl="0" indent="0" algn="l" rtl="0">
              <a:lnSpc>
                <a:spcPct val="115000"/>
              </a:lnSpc>
              <a:spcBef>
                <a:spcPts val="0"/>
              </a:spcBef>
              <a:spcAft>
                <a:spcPts val="0"/>
              </a:spcAft>
              <a:buNone/>
            </a:pPr>
            <a:r>
              <a:rPr lang="en" sz="1700"/>
              <a:t>May lead to complications in fertilization or a blocked fallopian tube (egg cannot travel to the uterus). </a:t>
            </a:r>
            <a:endParaRPr sz="1700"/>
          </a:p>
          <a:p>
            <a:pPr marL="6350" lvl="0" indent="0" algn="l" rtl="0">
              <a:lnSpc>
                <a:spcPct val="115000"/>
              </a:lnSpc>
              <a:spcBef>
                <a:spcPts val="0"/>
              </a:spcBef>
              <a:spcAft>
                <a:spcPts val="0"/>
              </a:spcAft>
              <a:buNone/>
            </a:pPr>
            <a:endParaRPr sz="1700"/>
          </a:p>
          <a:p>
            <a:pPr marL="6350" lvl="0" indent="0" algn="l" rtl="0">
              <a:lnSpc>
                <a:spcPct val="115000"/>
              </a:lnSpc>
              <a:spcBef>
                <a:spcPts val="0"/>
              </a:spcBef>
              <a:spcAft>
                <a:spcPts val="0"/>
              </a:spcAft>
              <a:buNone/>
            </a:pPr>
            <a:r>
              <a:rPr lang="en" sz="1700"/>
              <a:t>Caused by:</a:t>
            </a:r>
            <a:endParaRPr sz="1700"/>
          </a:p>
          <a:p>
            <a:pPr marL="457200" lvl="0" indent="-336550" algn="l" rtl="0">
              <a:lnSpc>
                <a:spcPct val="115000"/>
              </a:lnSpc>
              <a:spcBef>
                <a:spcPts val="0"/>
              </a:spcBef>
              <a:spcAft>
                <a:spcPts val="0"/>
              </a:spcAft>
              <a:buSzPts val="1700"/>
              <a:buChar char="-"/>
            </a:pPr>
            <a:r>
              <a:rPr lang="en" sz="1700"/>
              <a:t>Multiple surgeries</a:t>
            </a:r>
            <a:endParaRPr sz="1700"/>
          </a:p>
          <a:p>
            <a:pPr marL="457200" lvl="0" indent="-336550" algn="l" rtl="0">
              <a:lnSpc>
                <a:spcPct val="115000"/>
              </a:lnSpc>
              <a:spcBef>
                <a:spcPts val="0"/>
              </a:spcBef>
              <a:spcAft>
                <a:spcPts val="0"/>
              </a:spcAft>
              <a:buSzPts val="1700"/>
              <a:buChar char="-"/>
            </a:pPr>
            <a:r>
              <a:rPr lang="en" sz="1700"/>
              <a:t>Autoimmune disorders</a:t>
            </a:r>
            <a:endParaRPr sz="1700"/>
          </a:p>
          <a:p>
            <a:pPr marL="457200" lvl="0" indent="-336550" algn="l" rtl="0">
              <a:lnSpc>
                <a:spcPct val="115000"/>
              </a:lnSpc>
              <a:spcBef>
                <a:spcPts val="0"/>
              </a:spcBef>
              <a:spcAft>
                <a:spcPts val="0"/>
              </a:spcAft>
              <a:buSzPts val="1700"/>
              <a:buChar char="-"/>
            </a:pPr>
            <a:r>
              <a:rPr lang="en" sz="1700" b="1" i="1"/>
              <a:t>Endometriosis</a:t>
            </a:r>
            <a:r>
              <a:rPr lang="en" sz="1700"/>
              <a:t>: Growth of uterine tissue outside of the uterus</a:t>
            </a:r>
            <a:endParaRPr sz="1700"/>
          </a:p>
        </p:txBody>
      </p:sp>
      <p:pic>
        <p:nvPicPr>
          <p:cNvPr id="191" name="Google Shape;191;p17"/>
          <p:cNvPicPr preferRelativeResize="0"/>
          <p:nvPr/>
        </p:nvPicPr>
        <p:blipFill rotWithShape="1">
          <a:blip r:embed="rId3">
            <a:alphaModFix/>
          </a:blip>
          <a:srcRect/>
          <a:stretch/>
        </p:blipFill>
        <p:spPr>
          <a:xfrm>
            <a:off x="4572000" y="1624475"/>
            <a:ext cx="4267202" cy="2431994"/>
          </a:xfrm>
          <a:prstGeom prst="rect">
            <a:avLst/>
          </a:prstGeom>
          <a:noFill/>
          <a:ln>
            <a:noFill/>
          </a:ln>
        </p:spPr>
      </p:pic>
      <p:sp>
        <p:nvSpPr>
          <p:cNvPr id="192" name="Google Shape;192;p17"/>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gb400d0e919_0_190"/>
          <p:cNvSpPr txBox="1"/>
          <p:nvPr/>
        </p:nvSpPr>
        <p:spPr>
          <a:xfrm>
            <a:off x="457200" y="361950"/>
            <a:ext cx="8077200" cy="3785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t>This educational resource for high school audiences was developed as a project by Carnegie Mellon student, Meghan McGraw, for the course </a:t>
            </a:r>
            <a:r>
              <a:rPr lang="en" sz="2000" i="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t>Experiential Learning through Projects</a:t>
            </a:r>
            <a:r>
              <a:rPr lang="en"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t>, Section O, taught by Dr. Conrad </a:t>
            </a:r>
            <a:r>
              <a:rPr lang="en" sz="2000" dirty="0" err="1">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t>Zapanta</a:t>
            </a:r>
            <a:r>
              <a:rPr lang="en"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t> and Dr. Judith </a:t>
            </a:r>
            <a:r>
              <a:rPr lang="en" sz="2000" dirty="0" err="1">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t>Hallinen</a:t>
            </a:r>
            <a:r>
              <a:rPr lang="en"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t> during the summer of 2020.</a:t>
            </a:r>
            <a:br>
              <a:rPr lang="en"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br>
            <a:r>
              <a:rPr lang="en"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t/>
            </a:r>
            <a:br>
              <a:rPr lang="en"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br>
            <a:r>
              <a:rPr lang="en"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t>Editing and additional project development was completed by </a:t>
            </a:r>
            <a:r>
              <a:rPr lang="en" sz="2000" dirty="0" smtClean="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t>Carnegie Mellon student Claire Kenny.</a:t>
            </a:r>
            <a:endParaRPr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What is Tissue Engineering, and how can we use it?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9"/>
          <p:cNvSpPr txBox="1">
            <a:spLocks noGrp="1"/>
          </p:cNvSpPr>
          <p:nvPr>
            <p:ph type="title"/>
          </p:nvPr>
        </p:nvSpPr>
        <p:spPr>
          <a:xfrm>
            <a:off x="311700" y="386800"/>
            <a:ext cx="8520600" cy="7335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3000"/>
              <a:buNone/>
            </a:pPr>
            <a:r>
              <a:rPr lang="en"/>
              <a:t>Tissue Engineering</a:t>
            </a:r>
            <a:endParaRPr/>
          </a:p>
        </p:txBody>
      </p:sp>
      <p:sp>
        <p:nvSpPr>
          <p:cNvPr id="203" name="Google Shape;203;p19"/>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pic>
        <p:nvPicPr>
          <p:cNvPr id="204" name="Google Shape;204;p19"/>
          <p:cNvPicPr preferRelativeResize="0"/>
          <p:nvPr/>
        </p:nvPicPr>
        <p:blipFill rotWithShape="1">
          <a:blip r:embed="rId3">
            <a:alphaModFix/>
          </a:blip>
          <a:srcRect l="11540" r="9308"/>
          <a:stretch/>
        </p:blipFill>
        <p:spPr>
          <a:xfrm>
            <a:off x="291550" y="328728"/>
            <a:ext cx="4900252" cy="4333649"/>
          </a:xfrm>
          <a:prstGeom prst="rect">
            <a:avLst/>
          </a:prstGeom>
          <a:noFill/>
          <a:ln>
            <a:noFill/>
          </a:ln>
        </p:spPr>
      </p:pic>
      <p:sp>
        <p:nvSpPr>
          <p:cNvPr id="205" name="Google Shape;205;p19"/>
          <p:cNvSpPr txBox="1">
            <a:spLocks noGrp="1"/>
          </p:cNvSpPr>
          <p:nvPr>
            <p:ph type="body" idx="1"/>
          </p:nvPr>
        </p:nvSpPr>
        <p:spPr>
          <a:xfrm>
            <a:off x="5294400" y="1120300"/>
            <a:ext cx="3614100" cy="3316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i="1"/>
              <a:t>Involves</a:t>
            </a:r>
            <a:r>
              <a:rPr lang="en"/>
              <a:t>: Combining scaffolds, cells, and biologically active molecules into functional tissues</a:t>
            </a:r>
            <a:endParaRPr/>
          </a:p>
          <a:p>
            <a:pPr marL="0" lvl="0" indent="0" algn="l" rtl="0">
              <a:lnSpc>
                <a:spcPct val="115000"/>
              </a:lnSpc>
              <a:spcBef>
                <a:spcPts val="1000"/>
              </a:spcBef>
              <a:spcAft>
                <a:spcPts val="0"/>
              </a:spcAft>
              <a:buNone/>
            </a:pPr>
            <a:r>
              <a:rPr lang="en" b="1" i="1"/>
              <a:t>Goal</a:t>
            </a:r>
            <a:r>
              <a:rPr lang="en"/>
              <a:t>: Restore, maintain, or replace damaged tissue or whole organs</a:t>
            </a:r>
            <a:endParaRPr/>
          </a:p>
          <a:p>
            <a:pPr marL="0" lvl="0" indent="0" algn="l" rtl="0">
              <a:lnSpc>
                <a:spcPct val="115000"/>
              </a:lnSpc>
              <a:spcBef>
                <a:spcPts val="1000"/>
              </a:spcBef>
              <a:spcAft>
                <a:spcPts val="0"/>
              </a:spcAft>
              <a:buNone/>
            </a:pPr>
            <a:r>
              <a:rPr lang="en" b="1" i="1"/>
              <a:t>Examples:</a:t>
            </a:r>
            <a:r>
              <a:rPr lang="en"/>
              <a:t> </a:t>
            </a:r>
            <a:endParaRPr/>
          </a:p>
          <a:p>
            <a:pPr marL="457200" lvl="0" indent="-317500" algn="l" rtl="0">
              <a:lnSpc>
                <a:spcPct val="115000"/>
              </a:lnSpc>
              <a:spcBef>
                <a:spcPts val="1000"/>
              </a:spcBef>
              <a:spcAft>
                <a:spcPts val="0"/>
              </a:spcAft>
              <a:buSzPts val="1400"/>
              <a:buChar char="●"/>
            </a:pPr>
            <a:r>
              <a:rPr lang="en"/>
              <a:t>Artificial skin and cartilage</a:t>
            </a:r>
            <a:endParaRPr/>
          </a:p>
          <a:p>
            <a:pPr marL="457200" lvl="0" indent="-317500" algn="l" rtl="0">
              <a:lnSpc>
                <a:spcPct val="115000"/>
              </a:lnSpc>
              <a:spcBef>
                <a:spcPts val="0"/>
              </a:spcBef>
              <a:spcAft>
                <a:spcPts val="0"/>
              </a:spcAft>
              <a:buSzPts val="1400"/>
              <a:buChar char="●"/>
            </a:pPr>
            <a:r>
              <a:rPr lang="en"/>
              <a:t>Skin grafts</a:t>
            </a:r>
            <a:endParaRPr/>
          </a:p>
          <a:p>
            <a:pPr marL="457200" lvl="0" indent="-317500" algn="l" rtl="0">
              <a:lnSpc>
                <a:spcPct val="115000"/>
              </a:lnSpc>
              <a:spcBef>
                <a:spcPts val="0"/>
              </a:spcBef>
              <a:spcAft>
                <a:spcPts val="0"/>
              </a:spcAft>
              <a:buSzPts val="1400"/>
              <a:buChar char="●"/>
            </a:pPr>
            <a:r>
              <a:rPr lang="en"/>
              <a:t>Supplemental bladders</a:t>
            </a:r>
            <a:endParaRPr/>
          </a:p>
          <a:p>
            <a:pPr marL="457200" lvl="0" indent="-317500" algn="l" rtl="0">
              <a:lnSpc>
                <a:spcPct val="115000"/>
              </a:lnSpc>
              <a:spcBef>
                <a:spcPts val="0"/>
              </a:spcBef>
              <a:spcAft>
                <a:spcPts val="0"/>
              </a:spcAft>
              <a:buSzPts val="1400"/>
              <a:buChar char="●"/>
            </a:pPr>
            <a:r>
              <a:rPr lang="en"/>
              <a:t>Small arteries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0"/>
          <p:cNvSpPr txBox="1">
            <a:spLocks noGrp="1"/>
          </p:cNvSpPr>
          <p:nvPr>
            <p:ph type="title"/>
          </p:nvPr>
        </p:nvSpPr>
        <p:spPr>
          <a:xfrm>
            <a:off x="311700" y="2164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Artificial Ovaries and Tissue Engineering</a:t>
            </a:r>
            <a:endParaRPr/>
          </a:p>
        </p:txBody>
      </p:sp>
      <p:sp>
        <p:nvSpPr>
          <p:cNvPr id="211" name="Google Shape;211;p20"/>
          <p:cNvSpPr txBox="1">
            <a:spLocks noGrp="1"/>
          </p:cNvSpPr>
          <p:nvPr>
            <p:ph type="body" idx="1"/>
          </p:nvPr>
        </p:nvSpPr>
        <p:spPr>
          <a:xfrm>
            <a:off x="311700" y="771475"/>
            <a:ext cx="8520600" cy="3899100"/>
          </a:xfrm>
          <a:prstGeom prst="rect">
            <a:avLst/>
          </a:prstGeom>
          <a:noFill/>
          <a:ln>
            <a:noFill/>
          </a:ln>
        </p:spPr>
        <p:txBody>
          <a:bodyPr spcFirstLastPara="1" wrap="square" lIns="91425" tIns="91425" rIns="91425" bIns="91425" anchor="t" anchorCtr="0">
            <a:noAutofit/>
          </a:bodyPr>
          <a:lstStyle/>
          <a:p>
            <a:pPr marL="6350" lvl="0" indent="0" algn="l" rtl="0">
              <a:lnSpc>
                <a:spcPct val="100000"/>
              </a:lnSpc>
              <a:spcBef>
                <a:spcPts val="0"/>
              </a:spcBef>
              <a:spcAft>
                <a:spcPts val="0"/>
              </a:spcAft>
              <a:buNone/>
            </a:pPr>
            <a:r>
              <a:rPr lang="en" sz="1600" dirty="0"/>
              <a:t>Tissue engineering </a:t>
            </a:r>
            <a:r>
              <a:rPr lang="en" sz="1600" dirty="0" smtClean="0"/>
              <a:t>may address the </a:t>
            </a:r>
            <a:r>
              <a:rPr lang="en" sz="1600" dirty="0"/>
              <a:t>diseases and disorders that can lead to  infertility.</a:t>
            </a:r>
            <a:endParaRPr sz="1600" dirty="0"/>
          </a:p>
          <a:p>
            <a:pPr marL="6350" lvl="0" indent="0" algn="l" rtl="0">
              <a:lnSpc>
                <a:spcPct val="100000"/>
              </a:lnSpc>
              <a:spcBef>
                <a:spcPts val="1000"/>
              </a:spcBef>
              <a:spcAft>
                <a:spcPts val="0"/>
              </a:spcAft>
              <a:buNone/>
            </a:pPr>
            <a:r>
              <a:rPr lang="en" sz="1600" b="1" i="1" dirty="0"/>
              <a:t>Why</a:t>
            </a:r>
            <a:r>
              <a:rPr lang="en" sz="1600" dirty="0"/>
              <a:t>?</a:t>
            </a:r>
            <a:endParaRPr sz="1600" dirty="0"/>
          </a:p>
          <a:p>
            <a:pPr marL="457200" lvl="0" indent="-317500" algn="l" rtl="0">
              <a:lnSpc>
                <a:spcPct val="100000"/>
              </a:lnSpc>
              <a:spcBef>
                <a:spcPts val="1000"/>
              </a:spcBef>
              <a:spcAft>
                <a:spcPts val="0"/>
              </a:spcAft>
              <a:buSzPts val="1400"/>
              <a:buChar char="●"/>
            </a:pPr>
            <a:r>
              <a:rPr lang="en" sz="1600" dirty="0"/>
              <a:t>Decreases complications of organ transplantations (long waiting lists) and medical devices (tissue rejection, bridge to transplant solutions)</a:t>
            </a:r>
            <a:endParaRPr sz="1600" dirty="0"/>
          </a:p>
          <a:p>
            <a:pPr marL="0" lvl="0" indent="0" algn="l" rtl="0">
              <a:lnSpc>
                <a:spcPct val="100000"/>
              </a:lnSpc>
              <a:spcBef>
                <a:spcPts val="0"/>
              </a:spcBef>
              <a:spcAft>
                <a:spcPts val="0"/>
              </a:spcAft>
              <a:buNone/>
            </a:pPr>
            <a:endParaRPr sz="700" dirty="0"/>
          </a:p>
          <a:p>
            <a:pPr marL="0" lvl="0" indent="0" algn="l" rtl="0">
              <a:lnSpc>
                <a:spcPct val="100000"/>
              </a:lnSpc>
              <a:spcBef>
                <a:spcPts val="0"/>
              </a:spcBef>
              <a:spcAft>
                <a:spcPts val="0"/>
              </a:spcAft>
              <a:buNone/>
            </a:pPr>
            <a:r>
              <a:rPr lang="en" sz="1600" b="1" i="1" dirty="0"/>
              <a:t>How</a:t>
            </a:r>
            <a:r>
              <a:rPr lang="en" sz="1600" dirty="0"/>
              <a:t>?</a:t>
            </a:r>
            <a:endParaRPr sz="1600" dirty="0"/>
          </a:p>
          <a:p>
            <a:pPr marL="457200" lvl="0" indent="-317500" algn="l" rtl="0">
              <a:lnSpc>
                <a:spcPct val="100000"/>
              </a:lnSpc>
              <a:spcBef>
                <a:spcPts val="1000"/>
              </a:spcBef>
              <a:spcAft>
                <a:spcPts val="0"/>
              </a:spcAft>
              <a:buSzPts val="1400"/>
              <a:buChar char="●"/>
            </a:pPr>
            <a:r>
              <a:rPr lang="en" sz="1600" dirty="0"/>
              <a:t>Aim to create transplantable scaffolds or/and ovarian hydrogels that imitate the ovarian microenvironment and/or achieve in vitro </a:t>
            </a:r>
            <a:r>
              <a:rPr lang="en" sz="1600" dirty="0" err="1"/>
              <a:t>folliculogenesis</a:t>
            </a:r>
            <a:endParaRPr sz="1600" dirty="0"/>
          </a:p>
          <a:p>
            <a:pPr marL="457200" lvl="0" indent="-317500" algn="l" rtl="0">
              <a:lnSpc>
                <a:spcPct val="100000"/>
              </a:lnSpc>
              <a:spcBef>
                <a:spcPts val="1000"/>
              </a:spcBef>
              <a:spcAft>
                <a:spcPts val="0"/>
              </a:spcAft>
              <a:buSzPts val="1400"/>
              <a:buChar char="●"/>
            </a:pPr>
            <a:r>
              <a:rPr lang="en" sz="1600" dirty="0" smtClean="0"/>
              <a:t>Five steps of the process:</a:t>
            </a:r>
            <a:endParaRPr sz="1600" dirty="0"/>
          </a:p>
          <a:p>
            <a:pPr marL="1240790" lvl="1" indent="-342900" algn="l" rtl="0">
              <a:lnSpc>
                <a:spcPct val="100000"/>
              </a:lnSpc>
              <a:spcBef>
                <a:spcPts val="0"/>
              </a:spcBef>
              <a:spcAft>
                <a:spcPts val="0"/>
              </a:spcAft>
              <a:buClr>
                <a:schemeClr val="dk1"/>
              </a:buClr>
              <a:buSzPts val="1800"/>
              <a:buFont typeface="+mj-lt"/>
              <a:buAutoNum type="arabicPeriod"/>
            </a:pPr>
            <a:r>
              <a:rPr lang="en" sz="1600" dirty="0"/>
              <a:t>Scaffolding	</a:t>
            </a:r>
            <a:endParaRPr sz="1600" dirty="0"/>
          </a:p>
          <a:p>
            <a:pPr marL="1240790" lvl="1" indent="-342900" algn="l" rtl="0">
              <a:lnSpc>
                <a:spcPct val="100000"/>
              </a:lnSpc>
              <a:spcBef>
                <a:spcPts val="0"/>
              </a:spcBef>
              <a:spcAft>
                <a:spcPts val="0"/>
              </a:spcAft>
              <a:buClr>
                <a:schemeClr val="dk1"/>
              </a:buClr>
              <a:buSzPts val="1800"/>
              <a:buFont typeface="+mj-lt"/>
              <a:buAutoNum type="arabicPeriod"/>
            </a:pPr>
            <a:r>
              <a:rPr lang="en" sz="1600" dirty="0"/>
              <a:t>Isolation of oocytes</a:t>
            </a:r>
            <a:endParaRPr sz="1600" dirty="0"/>
          </a:p>
          <a:p>
            <a:pPr marL="1240790" lvl="1" indent="-342900" algn="l" rtl="0">
              <a:lnSpc>
                <a:spcPct val="100000"/>
              </a:lnSpc>
              <a:spcBef>
                <a:spcPts val="0"/>
              </a:spcBef>
              <a:spcAft>
                <a:spcPts val="0"/>
              </a:spcAft>
              <a:buClr>
                <a:schemeClr val="dk1"/>
              </a:buClr>
              <a:buSzPts val="1800"/>
              <a:buFont typeface="+mj-lt"/>
              <a:buAutoNum type="arabicPeriod"/>
            </a:pPr>
            <a:r>
              <a:rPr lang="en" sz="1600" dirty="0"/>
              <a:t>Seeding</a:t>
            </a:r>
            <a:endParaRPr sz="1600" dirty="0"/>
          </a:p>
          <a:p>
            <a:pPr marL="1240790" lvl="1" indent="-342900" algn="l" rtl="0">
              <a:lnSpc>
                <a:spcPct val="100000"/>
              </a:lnSpc>
              <a:spcBef>
                <a:spcPts val="0"/>
              </a:spcBef>
              <a:spcAft>
                <a:spcPts val="0"/>
              </a:spcAft>
              <a:buClr>
                <a:schemeClr val="dk1"/>
              </a:buClr>
              <a:buSzPts val="1800"/>
              <a:buFont typeface="+mj-lt"/>
              <a:buAutoNum type="arabicPeriod"/>
            </a:pPr>
            <a:r>
              <a:rPr lang="en" sz="1600" dirty="0"/>
              <a:t>Growth</a:t>
            </a:r>
            <a:endParaRPr sz="1600" dirty="0"/>
          </a:p>
          <a:p>
            <a:pPr marL="1240790" lvl="1" indent="-342900" algn="l" rtl="0">
              <a:lnSpc>
                <a:spcPct val="100000"/>
              </a:lnSpc>
              <a:spcBef>
                <a:spcPts val="0"/>
              </a:spcBef>
              <a:spcAft>
                <a:spcPts val="0"/>
              </a:spcAft>
              <a:buClr>
                <a:schemeClr val="dk1"/>
              </a:buClr>
              <a:buSzPts val="1800"/>
              <a:buFont typeface="+mj-lt"/>
              <a:buAutoNum type="arabicPeriod"/>
            </a:pPr>
            <a:r>
              <a:rPr lang="en" sz="1600" dirty="0"/>
              <a:t>Surgical placement inside of patient</a:t>
            </a:r>
            <a:endParaRPr sz="1600" dirty="0"/>
          </a:p>
          <a:p>
            <a:pPr marL="457200" lvl="0" indent="0" algn="l" rtl="0">
              <a:lnSpc>
                <a:spcPct val="100000"/>
              </a:lnSpc>
              <a:spcBef>
                <a:spcPts val="1600"/>
              </a:spcBef>
              <a:spcAft>
                <a:spcPts val="1600"/>
              </a:spcAft>
              <a:buSzPts val="1800"/>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Scaffolding</a:t>
            </a:r>
            <a:endParaRPr/>
          </a:p>
        </p:txBody>
      </p:sp>
      <p:sp>
        <p:nvSpPr>
          <p:cNvPr id="217" name="Google Shape;217;p21"/>
          <p:cNvSpPr txBox="1">
            <a:spLocks noGrp="1"/>
          </p:cNvSpPr>
          <p:nvPr>
            <p:ph type="body" idx="1"/>
          </p:nvPr>
        </p:nvSpPr>
        <p:spPr>
          <a:xfrm>
            <a:off x="311700" y="1090025"/>
            <a:ext cx="7907700" cy="2550600"/>
          </a:xfrm>
          <a:prstGeom prst="rect">
            <a:avLst/>
          </a:prstGeom>
          <a:noFill/>
          <a:ln>
            <a:noFill/>
          </a:ln>
        </p:spPr>
        <p:txBody>
          <a:bodyPr spcFirstLastPara="1" wrap="square" lIns="91425" tIns="91425" rIns="91425" bIns="91425" anchor="t" anchorCtr="0">
            <a:noAutofit/>
          </a:bodyPr>
          <a:lstStyle/>
          <a:p>
            <a:pPr marL="6350" lvl="0" indent="0" algn="l" rtl="0">
              <a:lnSpc>
                <a:spcPct val="115000"/>
              </a:lnSpc>
              <a:spcBef>
                <a:spcPts val="0"/>
              </a:spcBef>
              <a:spcAft>
                <a:spcPts val="0"/>
              </a:spcAft>
              <a:buNone/>
            </a:pPr>
            <a:r>
              <a:rPr lang="en" sz="1600" i="1" dirty="0"/>
              <a:t>Structures consisting of artificial or natural substances that act as a shape on which cells can grow</a:t>
            </a:r>
            <a:endParaRPr sz="1600" i="1" dirty="0"/>
          </a:p>
          <a:p>
            <a:pPr marL="914400" lvl="0" indent="-330200" algn="l" rtl="0">
              <a:lnSpc>
                <a:spcPct val="115000"/>
              </a:lnSpc>
              <a:spcBef>
                <a:spcPts val="1000"/>
              </a:spcBef>
              <a:spcAft>
                <a:spcPts val="0"/>
              </a:spcAft>
              <a:buSzPts val="1600"/>
              <a:buChar char="●"/>
            </a:pPr>
            <a:r>
              <a:rPr lang="en" sz="1600" dirty="0"/>
              <a:t>Can be </a:t>
            </a:r>
            <a:r>
              <a:rPr lang="en" sz="1600" b="1" u="sng" dirty="0"/>
              <a:t>inert</a:t>
            </a:r>
            <a:r>
              <a:rPr lang="en" sz="1600" dirty="0"/>
              <a:t> </a:t>
            </a:r>
            <a:r>
              <a:rPr lang="en" sz="1600" dirty="0" smtClean="0"/>
              <a:t>(do not </a:t>
            </a:r>
            <a:r>
              <a:rPr lang="en" sz="1600" dirty="0"/>
              <a:t>interact with cells growing on/within) or </a:t>
            </a:r>
            <a:r>
              <a:rPr lang="en" sz="1600" b="1" u="sng" dirty="0"/>
              <a:t>active</a:t>
            </a:r>
            <a:r>
              <a:rPr lang="en" sz="1600" dirty="0"/>
              <a:t> (actively help cell grow using chemical signals)</a:t>
            </a:r>
            <a:endParaRPr sz="1600" dirty="0"/>
          </a:p>
          <a:p>
            <a:pPr marL="914400" lvl="0" indent="-330200" algn="l" rtl="0">
              <a:lnSpc>
                <a:spcPct val="115000"/>
              </a:lnSpc>
              <a:spcBef>
                <a:spcPts val="0"/>
              </a:spcBef>
              <a:spcAft>
                <a:spcPts val="0"/>
              </a:spcAft>
              <a:buSzPts val="1600"/>
              <a:buChar char="●"/>
            </a:pPr>
            <a:r>
              <a:rPr lang="en" sz="1600" dirty="0"/>
              <a:t>Quite useful in helping rebuild or replace lost tissue </a:t>
            </a:r>
            <a:endParaRPr sz="1600" dirty="0"/>
          </a:p>
        </p:txBody>
      </p:sp>
      <p:sp>
        <p:nvSpPr>
          <p:cNvPr id="218" name="Google Shape;218;p21"/>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grpSp>
        <p:nvGrpSpPr>
          <p:cNvPr id="219" name="Google Shape;219;p21"/>
          <p:cNvGrpSpPr/>
          <p:nvPr/>
        </p:nvGrpSpPr>
        <p:grpSpPr>
          <a:xfrm>
            <a:off x="1848868" y="2935969"/>
            <a:ext cx="4857945" cy="1707921"/>
            <a:chOff x="1772750" y="2779149"/>
            <a:chExt cx="4985576" cy="2017150"/>
          </a:xfrm>
        </p:grpSpPr>
        <p:pic>
          <p:nvPicPr>
            <p:cNvPr id="220" name="Google Shape;220;p21"/>
            <p:cNvPicPr preferRelativeResize="0"/>
            <p:nvPr/>
          </p:nvPicPr>
          <p:blipFill>
            <a:blip r:embed="rId3">
              <a:alphaModFix/>
            </a:blip>
            <a:stretch>
              <a:fillRect/>
            </a:stretch>
          </p:blipFill>
          <p:spPr>
            <a:xfrm>
              <a:off x="1772750" y="2779149"/>
              <a:ext cx="4985576" cy="2017150"/>
            </a:xfrm>
            <a:prstGeom prst="rect">
              <a:avLst/>
            </a:prstGeom>
            <a:noFill/>
            <a:ln>
              <a:noFill/>
            </a:ln>
          </p:spPr>
        </p:pic>
        <p:sp>
          <p:nvSpPr>
            <p:cNvPr id="221" name="Google Shape;221;p21"/>
            <p:cNvSpPr/>
            <p:nvPr/>
          </p:nvSpPr>
          <p:spPr>
            <a:xfrm>
              <a:off x="2458138" y="2830500"/>
              <a:ext cx="1525500" cy="1504200"/>
            </a:xfrm>
            <a:prstGeom prst="ellipse">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b598766c7b_0_127"/>
          <p:cNvSpPr txBox="1">
            <a:spLocks noGrp="1"/>
          </p:cNvSpPr>
          <p:nvPr>
            <p:ph type="title"/>
          </p:nvPr>
        </p:nvSpPr>
        <p:spPr>
          <a:xfrm>
            <a:off x="457200" y="361950"/>
            <a:ext cx="82296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Scaffolding (Cont.) </a:t>
            </a:r>
            <a:endParaRPr/>
          </a:p>
        </p:txBody>
      </p:sp>
      <p:sp>
        <p:nvSpPr>
          <p:cNvPr id="227" name="Google Shape;227;gb598766c7b_0_127"/>
          <p:cNvSpPr txBox="1">
            <a:spLocks noGrp="1"/>
          </p:cNvSpPr>
          <p:nvPr>
            <p:ph type="body" idx="1"/>
          </p:nvPr>
        </p:nvSpPr>
        <p:spPr>
          <a:xfrm>
            <a:off x="457200" y="1445559"/>
            <a:ext cx="3962400" cy="2691435"/>
          </a:xfrm>
          <a:prstGeom prst="rect">
            <a:avLst/>
          </a:prstGeom>
        </p:spPr>
        <p:txBody>
          <a:bodyPr spcFirstLastPara="1" wrap="square" lIns="91425" tIns="45700" rIns="91425" bIns="45700" anchor="t" anchorCtr="0">
            <a:noAutofit/>
          </a:bodyPr>
          <a:lstStyle/>
          <a:p>
            <a:pPr marL="6350" lvl="0" indent="0" algn="l" rtl="0">
              <a:lnSpc>
                <a:spcPct val="115000"/>
              </a:lnSpc>
              <a:spcBef>
                <a:spcPts val="0"/>
              </a:spcBef>
              <a:spcAft>
                <a:spcPts val="0"/>
              </a:spcAft>
              <a:buNone/>
            </a:pPr>
            <a:r>
              <a:rPr lang="en" sz="1700" b="1" i="1" dirty="0"/>
              <a:t>3D Printing</a:t>
            </a:r>
            <a:endParaRPr sz="1700" b="1" i="1" dirty="0"/>
          </a:p>
          <a:p>
            <a:pPr marL="457200" lvl="0" indent="-336550" algn="l" rtl="0">
              <a:lnSpc>
                <a:spcPct val="115000"/>
              </a:lnSpc>
              <a:spcBef>
                <a:spcPts val="1000"/>
              </a:spcBef>
              <a:spcAft>
                <a:spcPts val="0"/>
              </a:spcAft>
              <a:buSzPts val="1700"/>
              <a:buChar char="●"/>
            </a:pPr>
            <a:r>
              <a:rPr lang="en" sz="1700" dirty="0"/>
              <a:t>Print different materials into desired shape</a:t>
            </a:r>
            <a:endParaRPr sz="1700" dirty="0"/>
          </a:p>
          <a:p>
            <a:pPr marL="457200" lvl="0" indent="-336550" algn="l" rtl="0">
              <a:lnSpc>
                <a:spcPct val="115000"/>
              </a:lnSpc>
              <a:spcBef>
                <a:spcPts val="1000"/>
              </a:spcBef>
              <a:spcAft>
                <a:spcPts val="0"/>
              </a:spcAft>
              <a:buSzPts val="1700"/>
              <a:buChar char="●"/>
            </a:pPr>
            <a:r>
              <a:rPr lang="en" sz="1700" dirty="0"/>
              <a:t>Can use materials such </a:t>
            </a:r>
            <a:r>
              <a:rPr lang="en" sz="1700" dirty="0" smtClean="0"/>
              <a:t>as: </a:t>
            </a:r>
            <a:endParaRPr sz="1700" dirty="0"/>
          </a:p>
          <a:p>
            <a:pPr marL="914400" lvl="1" indent="-336550" algn="l" rtl="0">
              <a:lnSpc>
                <a:spcPct val="115000"/>
              </a:lnSpc>
              <a:spcBef>
                <a:spcPts val="0"/>
              </a:spcBef>
              <a:spcAft>
                <a:spcPts val="0"/>
              </a:spcAft>
              <a:buSzPts val="1700"/>
              <a:buChar char="○"/>
            </a:pPr>
            <a:r>
              <a:rPr lang="en" sz="1700" dirty="0"/>
              <a:t>Gelatin</a:t>
            </a:r>
            <a:endParaRPr sz="1700" dirty="0"/>
          </a:p>
          <a:p>
            <a:pPr marL="914400" lvl="1" indent="-336550" algn="l" rtl="0">
              <a:lnSpc>
                <a:spcPct val="115000"/>
              </a:lnSpc>
              <a:spcBef>
                <a:spcPts val="0"/>
              </a:spcBef>
              <a:spcAft>
                <a:spcPts val="0"/>
              </a:spcAft>
              <a:buSzPts val="1700"/>
              <a:buChar char="○"/>
            </a:pPr>
            <a:r>
              <a:rPr lang="en" sz="1700" dirty="0"/>
              <a:t>Polyethylene glycol (PEG)</a:t>
            </a:r>
            <a:endParaRPr sz="1700" dirty="0"/>
          </a:p>
          <a:p>
            <a:pPr marL="914400" lvl="1" indent="-336550" algn="l" rtl="0">
              <a:lnSpc>
                <a:spcPct val="115000"/>
              </a:lnSpc>
              <a:spcBef>
                <a:spcPts val="0"/>
              </a:spcBef>
              <a:spcAft>
                <a:spcPts val="0"/>
              </a:spcAft>
              <a:buSzPts val="1700"/>
              <a:buChar char="○"/>
            </a:pPr>
            <a:r>
              <a:rPr lang="en" sz="1700" dirty="0"/>
              <a:t>Collagen</a:t>
            </a:r>
            <a:endParaRPr sz="1700" dirty="0"/>
          </a:p>
          <a:p>
            <a:pPr marL="914400" lvl="1" indent="-336550" algn="l" rtl="0">
              <a:lnSpc>
                <a:spcPct val="115000"/>
              </a:lnSpc>
              <a:spcBef>
                <a:spcPts val="0"/>
              </a:spcBef>
              <a:spcAft>
                <a:spcPts val="0"/>
              </a:spcAft>
              <a:buSzPts val="1700"/>
              <a:buChar char="○"/>
            </a:pPr>
            <a:r>
              <a:rPr lang="en" sz="1700" dirty="0"/>
              <a:t>Fibrin</a:t>
            </a:r>
            <a:endParaRPr sz="1700" dirty="0"/>
          </a:p>
          <a:p>
            <a:pPr marL="6350" lvl="0" indent="0" algn="l" rtl="0">
              <a:lnSpc>
                <a:spcPct val="115000"/>
              </a:lnSpc>
              <a:spcBef>
                <a:spcPts val="0"/>
              </a:spcBef>
              <a:spcAft>
                <a:spcPts val="0"/>
              </a:spcAft>
              <a:buClr>
                <a:schemeClr val="dk1"/>
              </a:buClr>
              <a:buSzPts val="1100"/>
              <a:buFont typeface="Arial"/>
              <a:buNone/>
            </a:pPr>
            <a:endParaRPr sz="1700" dirty="0"/>
          </a:p>
          <a:p>
            <a:pPr marL="0" lvl="0" indent="0" algn="l" rtl="0">
              <a:lnSpc>
                <a:spcPct val="115000"/>
              </a:lnSpc>
              <a:spcBef>
                <a:spcPts val="0"/>
              </a:spcBef>
              <a:spcAft>
                <a:spcPts val="0"/>
              </a:spcAft>
              <a:buClr>
                <a:schemeClr val="dk1"/>
              </a:buClr>
              <a:buSzPts val="1100"/>
              <a:buFont typeface="Arial"/>
              <a:buNone/>
            </a:pPr>
            <a:endParaRPr sz="1700" dirty="0"/>
          </a:p>
          <a:p>
            <a:pPr marL="0" lvl="0" indent="0" algn="l" rtl="0">
              <a:lnSpc>
                <a:spcPct val="115000"/>
              </a:lnSpc>
              <a:spcBef>
                <a:spcPts val="0"/>
              </a:spcBef>
              <a:spcAft>
                <a:spcPts val="0"/>
              </a:spcAft>
              <a:buNone/>
            </a:pPr>
            <a:endParaRPr sz="1700" dirty="0"/>
          </a:p>
        </p:txBody>
      </p:sp>
      <p:sp>
        <p:nvSpPr>
          <p:cNvPr id="228" name="Google Shape;228;gb598766c7b_0_127"/>
          <p:cNvSpPr txBox="1">
            <a:spLocks noGrp="1"/>
          </p:cNvSpPr>
          <p:nvPr>
            <p:ph type="body" idx="2"/>
          </p:nvPr>
        </p:nvSpPr>
        <p:spPr>
          <a:xfrm>
            <a:off x="4727448" y="1457709"/>
            <a:ext cx="3959400" cy="3429000"/>
          </a:xfrm>
          <a:prstGeom prst="rect">
            <a:avLst/>
          </a:prstGeom>
        </p:spPr>
        <p:txBody>
          <a:bodyPr spcFirstLastPara="1" wrap="square" lIns="91425" tIns="45700" rIns="91425" bIns="45700" anchor="t" anchorCtr="0">
            <a:noAutofit/>
          </a:bodyPr>
          <a:lstStyle/>
          <a:p>
            <a:pPr marL="6350" lvl="0" indent="0" algn="l" rtl="0">
              <a:lnSpc>
                <a:spcPct val="115000"/>
              </a:lnSpc>
              <a:spcBef>
                <a:spcPts val="0"/>
              </a:spcBef>
              <a:spcAft>
                <a:spcPts val="0"/>
              </a:spcAft>
              <a:buNone/>
            </a:pPr>
            <a:r>
              <a:rPr lang="en" sz="1700" b="1" i="1" dirty="0"/>
              <a:t>Decellularization</a:t>
            </a:r>
            <a:endParaRPr sz="1700" b="1" i="1" dirty="0"/>
          </a:p>
          <a:p>
            <a:pPr marL="457200" lvl="0" indent="-336550" algn="l" rtl="0">
              <a:lnSpc>
                <a:spcPct val="115000"/>
              </a:lnSpc>
              <a:spcBef>
                <a:spcPts val="1000"/>
              </a:spcBef>
              <a:spcAft>
                <a:spcPts val="0"/>
              </a:spcAft>
              <a:buSzPts val="1700"/>
              <a:buChar char="●"/>
            </a:pPr>
            <a:r>
              <a:rPr lang="en" sz="1700" dirty="0"/>
              <a:t>Isolating the extracellular matrix from preexisting ovaries</a:t>
            </a:r>
            <a:endParaRPr sz="1700" dirty="0"/>
          </a:p>
          <a:p>
            <a:pPr marL="457200" lvl="0" indent="-336550" algn="l" rtl="0">
              <a:lnSpc>
                <a:spcPct val="115000"/>
              </a:lnSpc>
              <a:spcBef>
                <a:spcPts val="1000"/>
              </a:spcBef>
              <a:spcAft>
                <a:spcPts val="0"/>
              </a:spcAft>
              <a:buSzPts val="1700"/>
              <a:buChar char="●"/>
            </a:pPr>
            <a:r>
              <a:rPr lang="en" sz="1700" dirty="0"/>
              <a:t>Can use detergents or enzymes to do so</a:t>
            </a:r>
            <a:endParaRPr sz="1700" dirty="0"/>
          </a:p>
          <a:p>
            <a:pPr marL="0" lvl="0" indent="0" algn="l" rtl="0">
              <a:spcBef>
                <a:spcPts val="600"/>
              </a:spcBef>
              <a:spcAft>
                <a:spcPts val="0"/>
              </a:spcAft>
              <a:buNone/>
            </a:pPr>
            <a:endParaRPr sz="1700" dirty="0"/>
          </a:p>
        </p:txBody>
      </p:sp>
      <p:sp>
        <p:nvSpPr>
          <p:cNvPr id="229" name="Google Shape;229;gb598766c7b_0_127"/>
          <p:cNvSpPr txBox="1">
            <a:spLocks noGrp="1"/>
          </p:cNvSpPr>
          <p:nvPr>
            <p:ph type="body" idx="1"/>
          </p:nvPr>
        </p:nvSpPr>
        <p:spPr>
          <a:xfrm>
            <a:off x="457200" y="971550"/>
            <a:ext cx="4740300" cy="397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1900" dirty="0" smtClean="0"/>
              <a:t>Two </a:t>
            </a:r>
            <a:r>
              <a:rPr lang="en" sz="1900" dirty="0"/>
              <a:t>main ways </a:t>
            </a:r>
            <a:r>
              <a:rPr lang="en" sz="1900" dirty="0" smtClean="0"/>
              <a:t>to create </a:t>
            </a:r>
            <a:r>
              <a:rPr lang="en" sz="1900" dirty="0"/>
              <a:t>a scaffold:</a:t>
            </a:r>
            <a:endParaRPr sz="1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gb598766c7b_0_140"/>
          <p:cNvPicPr preferRelativeResize="0"/>
          <p:nvPr/>
        </p:nvPicPr>
        <p:blipFill>
          <a:blip r:embed="rId3">
            <a:alphaModFix/>
          </a:blip>
          <a:stretch>
            <a:fillRect/>
          </a:stretch>
        </p:blipFill>
        <p:spPr>
          <a:xfrm>
            <a:off x="1901300" y="279150"/>
            <a:ext cx="4914200" cy="4490075"/>
          </a:xfrm>
          <a:prstGeom prst="rect">
            <a:avLst/>
          </a:prstGeom>
          <a:noFill/>
          <a:ln>
            <a:noFill/>
          </a:ln>
        </p:spPr>
      </p:pic>
      <p:sp>
        <p:nvSpPr>
          <p:cNvPr id="235" name="Google Shape;235;gb598766c7b_0_140"/>
          <p:cNvSpPr txBox="1">
            <a:spLocks noGrp="1"/>
          </p:cNvSpPr>
          <p:nvPr>
            <p:ph type="title"/>
          </p:nvPr>
        </p:nvSpPr>
        <p:spPr>
          <a:xfrm>
            <a:off x="457200" y="361950"/>
            <a:ext cx="1732200" cy="60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Types of Scaffolds</a:t>
            </a:r>
            <a:endParaRPr/>
          </a:p>
        </p:txBody>
      </p:sp>
      <p:sp>
        <p:nvSpPr>
          <p:cNvPr id="236" name="Google Shape;236;gb598766c7b_0_140"/>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sp>
        <p:nvSpPr>
          <p:cNvPr id="237" name="Google Shape;237;gb598766c7b_0_140"/>
          <p:cNvSpPr txBox="1"/>
          <p:nvPr/>
        </p:nvSpPr>
        <p:spPr>
          <a:xfrm>
            <a:off x="2508350" y="350300"/>
            <a:ext cx="59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1"/>
                </a:solidFill>
                <a:latin typeface="Open Sans"/>
                <a:ea typeface="Open Sans"/>
                <a:cs typeface="Open Sans"/>
                <a:sym typeface="Open Sans"/>
              </a:rPr>
              <a:t>1. </a:t>
            </a:r>
            <a:endParaRPr b="1">
              <a:solidFill>
                <a:schemeClr val="accent1"/>
              </a:solidFill>
              <a:latin typeface="Open Sans"/>
              <a:ea typeface="Open Sans"/>
              <a:cs typeface="Open Sans"/>
              <a:sym typeface="Open Sans"/>
            </a:endParaRPr>
          </a:p>
        </p:txBody>
      </p:sp>
      <p:sp>
        <p:nvSpPr>
          <p:cNvPr id="238" name="Google Shape;238;gb598766c7b_0_140"/>
          <p:cNvSpPr txBox="1"/>
          <p:nvPr/>
        </p:nvSpPr>
        <p:spPr>
          <a:xfrm>
            <a:off x="6218500" y="400750"/>
            <a:ext cx="59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1"/>
                </a:solidFill>
                <a:latin typeface="Open Sans"/>
                <a:ea typeface="Open Sans"/>
                <a:cs typeface="Open Sans"/>
                <a:sym typeface="Open Sans"/>
              </a:rPr>
              <a:t>2. </a:t>
            </a:r>
            <a:endParaRPr b="1">
              <a:solidFill>
                <a:schemeClr val="accent1"/>
              </a:solidFill>
              <a:latin typeface="Open Sans"/>
              <a:ea typeface="Open Sans"/>
              <a:cs typeface="Open Sans"/>
              <a:sym typeface="Open Sans"/>
            </a:endParaRPr>
          </a:p>
        </p:txBody>
      </p:sp>
      <p:sp>
        <p:nvSpPr>
          <p:cNvPr id="239" name="Google Shape;239;gb598766c7b_0_140"/>
          <p:cNvSpPr txBox="1"/>
          <p:nvPr/>
        </p:nvSpPr>
        <p:spPr>
          <a:xfrm>
            <a:off x="6378650" y="3504075"/>
            <a:ext cx="59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1"/>
                </a:solidFill>
                <a:latin typeface="Open Sans"/>
                <a:ea typeface="Open Sans"/>
                <a:cs typeface="Open Sans"/>
                <a:sym typeface="Open Sans"/>
              </a:rPr>
              <a:t>3. </a:t>
            </a:r>
            <a:endParaRPr b="1">
              <a:solidFill>
                <a:schemeClr val="accent1"/>
              </a:solidFill>
              <a:latin typeface="Open Sans"/>
              <a:ea typeface="Open Sans"/>
              <a:cs typeface="Open Sans"/>
              <a:sym typeface="Open Sans"/>
            </a:endParaRPr>
          </a:p>
        </p:txBody>
      </p:sp>
      <p:sp>
        <p:nvSpPr>
          <p:cNvPr id="240" name="Google Shape;240;gb598766c7b_0_140"/>
          <p:cNvSpPr txBox="1"/>
          <p:nvPr/>
        </p:nvSpPr>
        <p:spPr>
          <a:xfrm>
            <a:off x="2317250" y="3504075"/>
            <a:ext cx="597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accent1"/>
                </a:solidFill>
                <a:latin typeface="Open Sans"/>
                <a:ea typeface="Open Sans"/>
                <a:cs typeface="Open Sans"/>
                <a:sym typeface="Open Sans"/>
              </a:rPr>
              <a:t>4. </a:t>
            </a:r>
            <a:endParaRPr b="1">
              <a:solidFill>
                <a:schemeClr val="accent1"/>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Scaffolding Considerations</a:t>
            </a:r>
            <a:endParaRPr/>
          </a:p>
        </p:txBody>
      </p:sp>
      <p:sp>
        <p:nvSpPr>
          <p:cNvPr id="246" name="Google Shape;246;p22"/>
          <p:cNvSpPr txBox="1">
            <a:spLocks noGrp="1"/>
          </p:cNvSpPr>
          <p:nvPr>
            <p:ph type="body" idx="1"/>
          </p:nvPr>
        </p:nvSpPr>
        <p:spPr>
          <a:xfrm>
            <a:off x="311700" y="1017725"/>
            <a:ext cx="4260300" cy="362367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t>When producing a scaffold there are numerous points to be considered</a:t>
            </a:r>
          </a:p>
          <a:p>
            <a:pPr marL="0" lvl="0" indent="0" algn="l" rtl="0">
              <a:lnSpc>
                <a:spcPct val="115000"/>
              </a:lnSpc>
              <a:spcBef>
                <a:spcPts val="0"/>
              </a:spcBef>
              <a:spcAft>
                <a:spcPts val="0"/>
              </a:spcAft>
              <a:buNone/>
            </a:pPr>
            <a:endParaRPr lang="en" sz="500" dirty="0"/>
          </a:p>
          <a:p>
            <a:pPr marL="425450" indent="-285750">
              <a:lnSpc>
                <a:spcPct val="115000"/>
              </a:lnSpc>
              <a:spcBef>
                <a:spcPts val="0"/>
              </a:spcBef>
              <a:buFont typeface="Arial" panose="020B0604020202020204" pitchFamily="34" charset="0"/>
              <a:buChar char="•"/>
            </a:pPr>
            <a:r>
              <a:rPr lang="en-US" dirty="0"/>
              <a:t>Shape and size of the implant</a:t>
            </a:r>
          </a:p>
          <a:p>
            <a:pPr marL="425450" indent="-285750">
              <a:lnSpc>
                <a:spcPct val="115000"/>
              </a:lnSpc>
              <a:spcBef>
                <a:spcPts val="0"/>
              </a:spcBef>
              <a:buFont typeface="Arial" panose="020B0604020202020204" pitchFamily="34" charset="0"/>
              <a:buChar char="•"/>
            </a:pPr>
            <a:endParaRPr lang="en" sz="800" dirty="0"/>
          </a:p>
          <a:p>
            <a:pPr marL="425450" lvl="0" indent="-285750" algn="l" rtl="0">
              <a:lnSpc>
                <a:spcPct val="115000"/>
              </a:lnSpc>
              <a:spcBef>
                <a:spcPts val="0"/>
              </a:spcBef>
              <a:spcAft>
                <a:spcPts val="0"/>
              </a:spcAft>
              <a:buSzPts val="1400"/>
              <a:buFont typeface="Arial" panose="020B0604020202020204" pitchFamily="34" charset="0"/>
              <a:buChar char="•"/>
            </a:pPr>
            <a:r>
              <a:rPr lang="en" dirty="0"/>
              <a:t>Chemical reactivity</a:t>
            </a:r>
          </a:p>
          <a:p>
            <a:pPr marL="425450" lvl="0" indent="-285750" algn="l" rtl="0">
              <a:lnSpc>
                <a:spcPct val="115000"/>
              </a:lnSpc>
              <a:spcBef>
                <a:spcPts val="0"/>
              </a:spcBef>
              <a:spcAft>
                <a:spcPts val="0"/>
              </a:spcAft>
              <a:buSzPts val="1400"/>
              <a:buFont typeface="Arial" panose="020B0604020202020204" pitchFamily="34" charset="0"/>
              <a:buChar char="•"/>
            </a:pPr>
            <a:endParaRPr sz="800" dirty="0"/>
          </a:p>
          <a:p>
            <a:pPr marL="425450" lvl="0" indent="-285750" algn="l" rtl="0">
              <a:lnSpc>
                <a:spcPct val="115000"/>
              </a:lnSpc>
              <a:spcBef>
                <a:spcPts val="0"/>
              </a:spcBef>
              <a:spcAft>
                <a:spcPts val="0"/>
              </a:spcAft>
              <a:buSzPts val="1400"/>
              <a:buFont typeface="Arial" panose="020B0604020202020204" pitchFamily="34" charset="0"/>
              <a:buChar char="•"/>
            </a:pPr>
            <a:r>
              <a:rPr lang="en" dirty="0"/>
              <a:t>Mechanism, rate and by-products of degradation</a:t>
            </a:r>
          </a:p>
          <a:p>
            <a:pPr marL="425450" lvl="0" indent="-285750" algn="l" rtl="0">
              <a:lnSpc>
                <a:spcPct val="115000"/>
              </a:lnSpc>
              <a:spcBef>
                <a:spcPts val="0"/>
              </a:spcBef>
              <a:spcAft>
                <a:spcPts val="0"/>
              </a:spcAft>
              <a:buSzPts val="1400"/>
              <a:buFont typeface="Arial" panose="020B0604020202020204" pitchFamily="34" charset="0"/>
              <a:buChar char="•"/>
            </a:pPr>
            <a:endParaRPr sz="800" dirty="0"/>
          </a:p>
          <a:p>
            <a:pPr marL="425450" lvl="0" indent="-285750" algn="l" rtl="0">
              <a:lnSpc>
                <a:spcPct val="115000"/>
              </a:lnSpc>
              <a:spcBef>
                <a:spcPts val="0"/>
              </a:spcBef>
              <a:spcAft>
                <a:spcPts val="0"/>
              </a:spcAft>
              <a:buSzPts val="1400"/>
              <a:buFont typeface="Arial" panose="020B0604020202020204" pitchFamily="34" charset="0"/>
              <a:buChar char="•"/>
            </a:pPr>
            <a:r>
              <a:rPr lang="en" dirty="0"/>
              <a:t>Material choice and characteristics</a:t>
            </a:r>
          </a:p>
          <a:p>
            <a:pPr marL="425450" lvl="0" indent="-285750" algn="l" rtl="0">
              <a:lnSpc>
                <a:spcPct val="115000"/>
              </a:lnSpc>
              <a:spcBef>
                <a:spcPts val="0"/>
              </a:spcBef>
              <a:spcAft>
                <a:spcPts val="0"/>
              </a:spcAft>
              <a:buSzPts val="1400"/>
              <a:buFont typeface="Arial" panose="020B0604020202020204" pitchFamily="34" charset="0"/>
              <a:buChar char="•"/>
            </a:pPr>
            <a:endParaRPr lang="en" sz="800" dirty="0"/>
          </a:p>
          <a:p>
            <a:pPr marL="425450" lvl="0" indent="-285750" algn="l" rtl="0">
              <a:lnSpc>
                <a:spcPct val="115000"/>
              </a:lnSpc>
              <a:spcBef>
                <a:spcPts val="0"/>
              </a:spcBef>
              <a:spcAft>
                <a:spcPts val="0"/>
              </a:spcAft>
              <a:buSzPts val="1400"/>
              <a:buFont typeface="Arial" panose="020B0604020202020204" pitchFamily="34" charset="0"/>
              <a:buChar char="•"/>
            </a:pPr>
            <a:r>
              <a:rPr lang="en" dirty="0"/>
              <a:t>Oocytes radically change in size</a:t>
            </a:r>
          </a:p>
          <a:p>
            <a:pPr marL="425450" lvl="0" indent="-285750" algn="l" rtl="0">
              <a:lnSpc>
                <a:spcPct val="115000"/>
              </a:lnSpc>
              <a:spcBef>
                <a:spcPts val="0"/>
              </a:spcBef>
              <a:spcAft>
                <a:spcPts val="0"/>
              </a:spcAft>
              <a:buSzPts val="1400"/>
              <a:buFont typeface="Arial" panose="020B0604020202020204" pitchFamily="34" charset="0"/>
              <a:buChar char="•"/>
            </a:pPr>
            <a:endParaRPr lang="en" sz="800" dirty="0"/>
          </a:p>
          <a:p>
            <a:pPr marL="425450" lvl="0" indent="-285750" algn="l" rtl="0">
              <a:lnSpc>
                <a:spcPct val="115000"/>
              </a:lnSpc>
              <a:spcBef>
                <a:spcPts val="0"/>
              </a:spcBef>
              <a:spcAft>
                <a:spcPts val="0"/>
              </a:spcAft>
              <a:buSzPts val="1400"/>
              <a:buFont typeface="Arial" panose="020B0604020202020204" pitchFamily="34" charset="0"/>
              <a:buChar char="•"/>
            </a:pPr>
            <a:r>
              <a:rPr lang="en" b="1" i="1" dirty="0"/>
              <a:t>Biocompatibility</a:t>
            </a:r>
            <a:r>
              <a:rPr lang="en" dirty="0"/>
              <a:t>: “the ability of a material to perform with an appropriate host response in a specific application”</a:t>
            </a:r>
            <a:endParaRPr dirty="0"/>
          </a:p>
        </p:txBody>
      </p:sp>
      <p:sp>
        <p:nvSpPr>
          <p:cNvPr id="247" name="Google Shape;247;p22"/>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pic>
        <p:nvPicPr>
          <p:cNvPr id="248" name="Google Shape;248;p22"/>
          <p:cNvPicPr preferRelativeResize="0"/>
          <p:nvPr/>
        </p:nvPicPr>
        <p:blipFill>
          <a:blip r:embed="rId3">
            <a:alphaModFix/>
          </a:blip>
          <a:stretch>
            <a:fillRect/>
          </a:stretch>
        </p:blipFill>
        <p:spPr>
          <a:xfrm>
            <a:off x="4562975" y="1303400"/>
            <a:ext cx="4301511" cy="2685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6">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3"/>
          <p:cNvSpPr txBox="1">
            <a:spLocks noGrp="1"/>
          </p:cNvSpPr>
          <p:nvPr>
            <p:ph type="title"/>
          </p:nvPr>
        </p:nvSpPr>
        <p:spPr>
          <a:xfrm>
            <a:off x="457200" y="361950"/>
            <a:ext cx="3512100" cy="609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Isolation of Oocytes</a:t>
            </a:r>
            <a:endParaRPr/>
          </a:p>
        </p:txBody>
      </p:sp>
      <p:sp>
        <p:nvSpPr>
          <p:cNvPr id="254" name="Google Shape;254;p23"/>
          <p:cNvSpPr txBox="1">
            <a:spLocks noGrp="1"/>
          </p:cNvSpPr>
          <p:nvPr>
            <p:ph type="body" idx="1"/>
          </p:nvPr>
        </p:nvSpPr>
        <p:spPr>
          <a:xfrm>
            <a:off x="457200" y="1200150"/>
            <a:ext cx="3962400" cy="3429000"/>
          </a:xfrm>
          <a:prstGeom prst="rect">
            <a:avLst/>
          </a:prstGeom>
          <a:noFill/>
          <a:ln>
            <a:noFill/>
          </a:ln>
        </p:spPr>
        <p:txBody>
          <a:bodyPr spcFirstLastPara="1" wrap="square" lIns="91425" tIns="91425" rIns="91425" bIns="91425" anchor="t" anchorCtr="0">
            <a:noAutofit/>
          </a:bodyPr>
          <a:lstStyle/>
          <a:p>
            <a:pPr marL="6350" lvl="0" indent="0" algn="l" rtl="0">
              <a:lnSpc>
                <a:spcPct val="115000"/>
              </a:lnSpc>
              <a:spcBef>
                <a:spcPts val="0"/>
              </a:spcBef>
              <a:spcAft>
                <a:spcPts val="0"/>
              </a:spcAft>
              <a:buNone/>
            </a:pPr>
            <a:r>
              <a:rPr lang="en" sz="1500" dirty="0"/>
              <a:t>Mechanical and chemical breakdown of patient’s ovarian tissue to obtain oocytes</a:t>
            </a:r>
            <a:endParaRPr sz="800" dirty="0"/>
          </a:p>
          <a:p>
            <a:pPr marL="457200" lvl="0" indent="-323850" algn="l" rtl="0">
              <a:lnSpc>
                <a:spcPct val="115000"/>
              </a:lnSpc>
              <a:spcBef>
                <a:spcPts val="1000"/>
              </a:spcBef>
              <a:spcAft>
                <a:spcPts val="0"/>
              </a:spcAft>
              <a:buSzPts val="1500"/>
              <a:buChar char="●"/>
            </a:pPr>
            <a:r>
              <a:rPr lang="en" sz="1500" dirty="0"/>
              <a:t>Can be done manually or using filtering and enzyme treatments</a:t>
            </a:r>
            <a:endParaRPr sz="1500" dirty="0"/>
          </a:p>
          <a:p>
            <a:pPr marL="457200" lvl="0" indent="-323850" algn="l" rtl="0">
              <a:lnSpc>
                <a:spcPct val="115000"/>
              </a:lnSpc>
              <a:spcBef>
                <a:spcPts val="1000"/>
              </a:spcBef>
              <a:spcAft>
                <a:spcPts val="0"/>
              </a:spcAft>
              <a:buSzPts val="1500"/>
              <a:buChar char="●"/>
            </a:pPr>
            <a:r>
              <a:rPr lang="en" sz="1500" dirty="0" smtClean="0"/>
              <a:t>Living cells </a:t>
            </a:r>
            <a:r>
              <a:rPr lang="en" sz="1500" dirty="0"/>
              <a:t>can be fluorescently marked</a:t>
            </a:r>
            <a:endParaRPr sz="1500" dirty="0"/>
          </a:p>
        </p:txBody>
      </p:sp>
      <p:sp>
        <p:nvSpPr>
          <p:cNvPr id="255" name="Google Shape;255;p23"/>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sp>
        <p:nvSpPr>
          <p:cNvPr id="256" name="Google Shape;256;p23"/>
          <p:cNvSpPr txBox="1">
            <a:spLocks noGrp="1"/>
          </p:cNvSpPr>
          <p:nvPr>
            <p:ph type="body" idx="2"/>
          </p:nvPr>
        </p:nvSpPr>
        <p:spPr>
          <a:xfrm>
            <a:off x="4727448" y="1212300"/>
            <a:ext cx="3959400" cy="3429000"/>
          </a:xfrm>
          <a:prstGeom prst="rect">
            <a:avLst/>
          </a:prstGeom>
        </p:spPr>
        <p:txBody>
          <a:bodyPr spcFirstLastPara="1" wrap="square" lIns="91425" tIns="45700" rIns="91425" bIns="45700" anchor="t" anchorCtr="0">
            <a:noAutofit/>
          </a:bodyPr>
          <a:lstStyle/>
          <a:p>
            <a:pPr marL="6350" lvl="0" indent="0" algn="l" rtl="0">
              <a:lnSpc>
                <a:spcPct val="115000"/>
              </a:lnSpc>
              <a:spcBef>
                <a:spcPts val="0"/>
              </a:spcBef>
              <a:spcAft>
                <a:spcPts val="0"/>
              </a:spcAft>
              <a:buNone/>
            </a:pPr>
            <a:r>
              <a:rPr lang="en" sz="1500" dirty="0"/>
              <a:t>Aims to adhere cells on scaffold for cell culturing</a:t>
            </a:r>
          </a:p>
          <a:p>
            <a:pPr marL="6350" lvl="0" indent="0" algn="l" rtl="0">
              <a:lnSpc>
                <a:spcPct val="115000"/>
              </a:lnSpc>
              <a:spcBef>
                <a:spcPts val="0"/>
              </a:spcBef>
              <a:spcAft>
                <a:spcPts val="0"/>
              </a:spcAft>
              <a:buNone/>
            </a:pPr>
            <a:endParaRPr sz="800" dirty="0"/>
          </a:p>
          <a:p>
            <a:pPr marL="457200" lvl="0" indent="-349250" algn="l" rtl="0">
              <a:lnSpc>
                <a:spcPct val="115000"/>
              </a:lnSpc>
              <a:spcBef>
                <a:spcPts val="0"/>
              </a:spcBef>
              <a:spcAft>
                <a:spcPts val="0"/>
              </a:spcAft>
              <a:buClr>
                <a:schemeClr val="dk1"/>
              </a:buClr>
              <a:buSzPts val="1900"/>
              <a:buChar char="●"/>
            </a:pPr>
            <a:r>
              <a:rPr lang="en" sz="1500" dirty="0"/>
              <a:t>Oocytes are pipetted onto the scaffold</a:t>
            </a:r>
            <a:endParaRPr sz="1500" dirty="0"/>
          </a:p>
          <a:p>
            <a:pPr marL="457200" lvl="0" indent="-349250" algn="l" rtl="0">
              <a:lnSpc>
                <a:spcPct val="115000"/>
              </a:lnSpc>
              <a:spcBef>
                <a:spcPts val="0"/>
              </a:spcBef>
              <a:spcAft>
                <a:spcPts val="0"/>
              </a:spcAft>
              <a:buClr>
                <a:schemeClr val="dk1"/>
              </a:buClr>
              <a:buSzPts val="1900"/>
              <a:buChar char="●"/>
            </a:pPr>
            <a:r>
              <a:rPr lang="en" sz="1500" dirty="0"/>
              <a:t>The cells attach to surfaces via surface receptors called integrins</a:t>
            </a:r>
            <a:endParaRPr sz="1500" dirty="0"/>
          </a:p>
        </p:txBody>
      </p:sp>
      <p:sp>
        <p:nvSpPr>
          <p:cNvPr id="257" name="Google Shape;257;p23"/>
          <p:cNvSpPr txBox="1">
            <a:spLocks noGrp="1"/>
          </p:cNvSpPr>
          <p:nvPr>
            <p:ph type="title"/>
          </p:nvPr>
        </p:nvSpPr>
        <p:spPr>
          <a:xfrm>
            <a:off x="4951100" y="381000"/>
            <a:ext cx="3512100" cy="609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Seeding</a:t>
            </a:r>
            <a:endParaRPr/>
          </a:p>
        </p:txBody>
      </p:sp>
      <p:pic>
        <p:nvPicPr>
          <p:cNvPr id="258" name="Google Shape;258;p23"/>
          <p:cNvPicPr preferRelativeResize="0"/>
          <p:nvPr/>
        </p:nvPicPr>
        <p:blipFill rotWithShape="1">
          <a:blip r:embed="rId3">
            <a:alphaModFix/>
          </a:blip>
          <a:srcRect t="21031" b="29576"/>
          <a:stretch/>
        </p:blipFill>
        <p:spPr>
          <a:xfrm>
            <a:off x="2341950" y="3144100"/>
            <a:ext cx="4460101" cy="1652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5"/>
          <p:cNvSpPr txBox="1">
            <a:spLocks noGrp="1"/>
          </p:cNvSpPr>
          <p:nvPr>
            <p:ph type="title"/>
          </p:nvPr>
        </p:nvSpPr>
        <p:spPr>
          <a:xfrm>
            <a:off x="311700" y="3688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Growth</a:t>
            </a:r>
            <a:endParaRPr/>
          </a:p>
        </p:txBody>
      </p:sp>
      <p:sp>
        <p:nvSpPr>
          <p:cNvPr id="264" name="Google Shape;264;p25"/>
          <p:cNvSpPr txBox="1">
            <a:spLocks noGrp="1"/>
          </p:cNvSpPr>
          <p:nvPr>
            <p:ph type="body" idx="1"/>
          </p:nvPr>
        </p:nvSpPr>
        <p:spPr>
          <a:xfrm>
            <a:off x="311700" y="941525"/>
            <a:ext cx="5278500" cy="355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i="1" dirty="0"/>
              <a:t>Bioreactor:</a:t>
            </a:r>
            <a:r>
              <a:rPr lang="en" dirty="0"/>
              <a:t> Chamber that supports cell growth under specific conditions that simulate the human body environment</a:t>
            </a:r>
            <a:endParaRPr dirty="0"/>
          </a:p>
          <a:p>
            <a:pPr marL="45720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 dirty="0"/>
              <a:t>For tissue engineering, bioreactors are used in 3 main ways:</a:t>
            </a:r>
            <a:endParaRPr dirty="0"/>
          </a:p>
          <a:p>
            <a:pPr marL="914400" lvl="0" indent="-317500" algn="l" rtl="0">
              <a:lnSpc>
                <a:spcPct val="115000"/>
              </a:lnSpc>
              <a:spcBef>
                <a:spcPts val="1000"/>
              </a:spcBef>
              <a:spcAft>
                <a:spcPts val="0"/>
              </a:spcAft>
              <a:buSzPts val="1400"/>
              <a:buAutoNum type="arabicPeriod"/>
            </a:pPr>
            <a:r>
              <a:rPr lang="en" i="1" dirty="0"/>
              <a:t>In vitro</a:t>
            </a:r>
            <a:r>
              <a:rPr lang="en" dirty="0"/>
              <a:t>: Mimic </a:t>
            </a:r>
            <a:r>
              <a:rPr lang="en" dirty="0" smtClean="0"/>
              <a:t>in vivo environment </a:t>
            </a:r>
            <a:r>
              <a:rPr lang="en" dirty="0"/>
              <a:t>so as to understand normal cell and molecular physiology</a:t>
            </a:r>
            <a:endParaRPr dirty="0"/>
          </a:p>
          <a:p>
            <a:pPr marL="914400" lvl="0" indent="-317500" algn="l" rtl="0">
              <a:lnSpc>
                <a:spcPct val="115000"/>
              </a:lnSpc>
              <a:spcBef>
                <a:spcPts val="1000"/>
              </a:spcBef>
              <a:spcAft>
                <a:spcPts val="0"/>
              </a:spcAft>
              <a:buSzPts val="1400"/>
              <a:buAutoNum type="arabicPeriod"/>
            </a:pPr>
            <a:r>
              <a:rPr lang="en" i="1" dirty="0"/>
              <a:t>Expand cells for potential clinical use</a:t>
            </a:r>
            <a:r>
              <a:rPr lang="en" b="1" dirty="0"/>
              <a:t>: </a:t>
            </a:r>
            <a:r>
              <a:rPr lang="en" dirty="0"/>
              <a:t>Cell scaffolds, recellularization and decellularization of tissues</a:t>
            </a:r>
            <a:endParaRPr dirty="0"/>
          </a:p>
          <a:p>
            <a:pPr marL="914400" lvl="0" indent="-317500" algn="l" rtl="0">
              <a:lnSpc>
                <a:spcPct val="115000"/>
              </a:lnSpc>
              <a:spcBef>
                <a:spcPts val="1000"/>
              </a:spcBef>
              <a:spcAft>
                <a:spcPts val="0"/>
              </a:spcAft>
              <a:buSzPts val="1400"/>
              <a:buAutoNum type="arabicPeriod"/>
            </a:pPr>
            <a:r>
              <a:rPr lang="en" i="1" dirty="0"/>
              <a:t>Serve as more realistic setting than simple in vitro conventional culture:</a:t>
            </a:r>
            <a:r>
              <a:rPr lang="en" dirty="0"/>
              <a:t> Help establish new therapeutic targets and test potential new treatments</a:t>
            </a:r>
            <a:endParaRPr dirty="0"/>
          </a:p>
        </p:txBody>
      </p:sp>
      <p:sp>
        <p:nvSpPr>
          <p:cNvPr id="265" name="Google Shape;265;p25"/>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pic>
        <p:nvPicPr>
          <p:cNvPr id="266" name="Google Shape;266;p25"/>
          <p:cNvPicPr preferRelativeResize="0"/>
          <p:nvPr/>
        </p:nvPicPr>
        <p:blipFill>
          <a:blip r:embed="rId3">
            <a:alphaModFix/>
          </a:blip>
          <a:stretch>
            <a:fillRect/>
          </a:stretch>
        </p:blipFill>
        <p:spPr>
          <a:xfrm>
            <a:off x="5666400" y="1551125"/>
            <a:ext cx="3249001" cy="250443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In real life...</a:t>
            </a:r>
            <a:endParaRPr/>
          </a:p>
        </p:txBody>
      </p:sp>
      <p:sp>
        <p:nvSpPr>
          <p:cNvPr id="272" name="Google Shape;272;p26"/>
          <p:cNvSpPr txBox="1">
            <a:spLocks noGrp="1"/>
          </p:cNvSpPr>
          <p:nvPr>
            <p:ph type="body" idx="1"/>
          </p:nvPr>
        </p:nvSpPr>
        <p:spPr>
          <a:xfrm>
            <a:off x="311700" y="968000"/>
            <a:ext cx="4811400" cy="3295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000"/>
              </a:spcBef>
              <a:spcAft>
                <a:spcPts val="0"/>
              </a:spcAft>
              <a:buSzPts val="1800"/>
              <a:buChar char="●"/>
            </a:pPr>
            <a:r>
              <a:rPr lang="en" dirty="0"/>
              <a:t>In 2017, researchers at Northwestern University 3D-printed a gelatin matrix, and seeded follicles on it.</a:t>
            </a:r>
            <a:endParaRPr dirty="0"/>
          </a:p>
          <a:p>
            <a:pPr marL="457200" lvl="0" indent="-342900" algn="l" rtl="0">
              <a:lnSpc>
                <a:spcPct val="115000"/>
              </a:lnSpc>
              <a:spcBef>
                <a:spcPts val="1000"/>
              </a:spcBef>
              <a:spcAft>
                <a:spcPts val="0"/>
              </a:spcAft>
              <a:buSzPts val="1800"/>
              <a:buChar char="●"/>
            </a:pPr>
            <a:r>
              <a:rPr lang="en" dirty="0"/>
              <a:t>The ovary was implanted into an infertile female mouse, who was then able to ovulate and have healthy litters.</a:t>
            </a:r>
            <a:endParaRPr dirty="0"/>
          </a:p>
          <a:p>
            <a:pPr marL="457200" lvl="0" indent="-342900" algn="l" rtl="0">
              <a:lnSpc>
                <a:spcPct val="115000"/>
              </a:lnSpc>
              <a:spcBef>
                <a:spcPts val="1000"/>
              </a:spcBef>
              <a:spcAft>
                <a:spcPts val="0"/>
              </a:spcAft>
              <a:buSzPts val="1800"/>
              <a:buChar char="●"/>
            </a:pPr>
            <a:r>
              <a:rPr lang="en" dirty="0"/>
              <a:t>Hormonal levels were also altered by the presence of the ovaries.</a:t>
            </a:r>
            <a:endParaRPr dirty="0"/>
          </a:p>
          <a:p>
            <a:pPr marL="457200" lvl="0" indent="-342900" algn="l" rtl="0">
              <a:lnSpc>
                <a:spcPct val="115000"/>
              </a:lnSpc>
              <a:spcBef>
                <a:spcPts val="1000"/>
              </a:spcBef>
              <a:spcAft>
                <a:spcPts val="0"/>
              </a:spcAft>
              <a:buSzPts val="1800"/>
              <a:buChar char="●"/>
            </a:pPr>
            <a:r>
              <a:rPr lang="en" dirty="0"/>
              <a:t>In Copenhagen, a team used </a:t>
            </a:r>
            <a:r>
              <a:rPr lang="en" dirty="0" smtClean="0"/>
              <a:t>a chemical </a:t>
            </a:r>
            <a:r>
              <a:rPr lang="en" dirty="0"/>
              <a:t>to strip a mouse ovary (decellularize) and implant it with human follicles</a:t>
            </a:r>
            <a:endParaRPr dirty="0"/>
          </a:p>
          <a:p>
            <a:pPr marL="0" lvl="0" indent="0" algn="l" rtl="0">
              <a:lnSpc>
                <a:spcPct val="115000"/>
              </a:lnSpc>
              <a:spcBef>
                <a:spcPts val="1600"/>
              </a:spcBef>
              <a:spcAft>
                <a:spcPts val="1600"/>
              </a:spcAft>
              <a:buSzPts val="1800"/>
              <a:buNone/>
            </a:pPr>
            <a:endParaRPr dirty="0"/>
          </a:p>
        </p:txBody>
      </p:sp>
      <p:sp>
        <p:nvSpPr>
          <p:cNvPr id="273" name="Google Shape;273;p26"/>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pic>
        <p:nvPicPr>
          <p:cNvPr id="274" name="Google Shape;274;p26"/>
          <p:cNvPicPr preferRelativeResize="0"/>
          <p:nvPr/>
        </p:nvPicPr>
        <p:blipFill>
          <a:blip r:embed="rId3">
            <a:alphaModFix/>
          </a:blip>
          <a:stretch>
            <a:fillRect/>
          </a:stretch>
        </p:blipFill>
        <p:spPr>
          <a:xfrm>
            <a:off x="5046900" y="1418275"/>
            <a:ext cx="3716100" cy="2477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gb400d0e919_0_194"/>
          <p:cNvSpPr txBox="1"/>
          <p:nvPr/>
        </p:nvSpPr>
        <p:spPr>
          <a:xfrm>
            <a:off x="457200" y="361949"/>
            <a:ext cx="8077200" cy="39259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600" b="1" u="sng"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t>CAUTION</a:t>
            </a:r>
            <a:r>
              <a:rPr lang="en"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t>: If you are attempting an experiment, it is important to make sure that you are following all safety steps. All experiments should be completed with supervision of a adult. Weather permitting, we recommend taking messy experiments outside. Remember to wear safety gear like gloves, aprons, and goggles, especially for experiments with chemical reactions!</a:t>
            </a:r>
            <a:endParaRPr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rtl="0">
              <a:spcBef>
                <a:spcPts val="0"/>
              </a:spcBef>
              <a:spcAft>
                <a:spcPts val="0"/>
              </a:spcAft>
              <a:buNone/>
            </a:pPr>
            <a:endParaRPr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endParaRPr>
          </a:p>
          <a:p>
            <a:pPr marL="0" marR="0" lvl="0" indent="0" algn="l" rtl="0">
              <a:spcBef>
                <a:spcPts val="0"/>
              </a:spcBef>
              <a:spcAft>
                <a:spcPts val="0"/>
              </a:spcAft>
              <a:buNone/>
            </a:pPr>
            <a:r>
              <a:rPr lang="en"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t>The materials and information presented </a:t>
            </a:r>
            <a:r>
              <a:rPr lang="en" sz="1600" dirty="0" smtClean="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t>may be </a:t>
            </a:r>
            <a:r>
              <a:rPr lang="en"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t>used for educational purposes as described in the Terms of Use at www.cmu.edu/gelfand and parents/legal guardians are responsible for taking all necessary safety precautions for the experiments. To the maximum extent allowed under law, Carnegie Mellon University is not responsible for any claims, damages or other liability arising from using the materials or conducting the experiments.</a:t>
            </a:r>
            <a:endParaRPr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endParaRPr>
          </a:p>
          <a:p>
            <a:pPr marL="0" marR="0" lvl="0" indent="0" algn="l" rtl="0">
              <a:spcBef>
                <a:spcPts val="0"/>
              </a:spcBef>
              <a:spcAft>
                <a:spcPts val="0"/>
              </a:spcAft>
              <a:buNone/>
            </a:pPr>
            <a:endParaRPr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endParaRPr>
          </a:p>
          <a:p>
            <a:pPr marL="0" marR="0" lvl="0" indent="0" algn="ctr" rtl="0">
              <a:spcBef>
                <a:spcPts val="0"/>
              </a:spcBef>
              <a:spcAft>
                <a:spcPts val="0"/>
              </a:spcAft>
              <a:buNone/>
            </a:pPr>
            <a:r>
              <a:rPr lang="en" sz="16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Helvetica Neue Light"/>
              </a:rPr>
              <a:t>Be SAFE and enjoy the modules!</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Problems</a:t>
            </a:r>
            <a:endParaRPr/>
          </a:p>
        </p:txBody>
      </p:sp>
      <p:sp>
        <p:nvSpPr>
          <p:cNvPr id="280" name="Google Shape;280;p28"/>
          <p:cNvSpPr txBox="1">
            <a:spLocks noGrp="1"/>
          </p:cNvSpPr>
          <p:nvPr>
            <p:ph type="body" idx="1"/>
          </p:nvPr>
        </p:nvSpPr>
        <p:spPr>
          <a:xfrm>
            <a:off x="311700" y="923875"/>
            <a:ext cx="5375400" cy="34164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1000"/>
              </a:spcBef>
              <a:spcAft>
                <a:spcPts val="0"/>
              </a:spcAft>
              <a:buSzPts val="2000"/>
              <a:buChar char="●"/>
            </a:pPr>
            <a:r>
              <a:rPr lang="en" sz="1600" dirty="0"/>
              <a:t>The follicles don’t live very long</a:t>
            </a:r>
          </a:p>
          <a:p>
            <a:pPr marL="101600" lvl="0" indent="0" algn="l" rtl="0">
              <a:lnSpc>
                <a:spcPct val="115000"/>
              </a:lnSpc>
              <a:spcBef>
                <a:spcPts val="1000"/>
              </a:spcBef>
              <a:spcAft>
                <a:spcPts val="0"/>
              </a:spcAft>
              <a:buSzPts val="2000"/>
            </a:pPr>
            <a:endParaRPr sz="100" dirty="0"/>
          </a:p>
          <a:p>
            <a:pPr marL="914400" lvl="1" indent="-330200" algn="l" rtl="0">
              <a:lnSpc>
                <a:spcPct val="115000"/>
              </a:lnSpc>
              <a:spcBef>
                <a:spcPts val="0"/>
              </a:spcBef>
              <a:spcAft>
                <a:spcPts val="0"/>
              </a:spcAft>
              <a:buSzPts val="1600"/>
              <a:buChar char="○"/>
            </a:pPr>
            <a:r>
              <a:rPr lang="en" sz="1600" dirty="0"/>
              <a:t>Due to the shape of the scaffold, cells die somewhat quickly (within weeks) because the eggs are not able to be supported by the stromal (support) cells.</a:t>
            </a:r>
            <a:endParaRPr sz="1600" dirty="0"/>
          </a:p>
          <a:p>
            <a:pPr marL="914400" lvl="1" indent="-330200" algn="l" rtl="0">
              <a:lnSpc>
                <a:spcPct val="115000"/>
              </a:lnSpc>
              <a:spcBef>
                <a:spcPts val="1000"/>
              </a:spcBef>
              <a:spcAft>
                <a:spcPts val="0"/>
              </a:spcAft>
              <a:buSzPts val="1600"/>
              <a:buChar char="○"/>
            </a:pPr>
            <a:r>
              <a:rPr lang="en" sz="1600" dirty="0" smtClean="0"/>
              <a:t>Younger patients would </a:t>
            </a:r>
            <a:r>
              <a:rPr lang="en" sz="1600" dirty="0"/>
              <a:t>need </a:t>
            </a:r>
            <a:r>
              <a:rPr lang="en" sz="1600" dirty="0" smtClean="0"/>
              <a:t>the follicles to last several years!</a:t>
            </a:r>
            <a:endParaRPr sz="1600" dirty="0"/>
          </a:p>
          <a:p>
            <a:pPr marL="457200" lvl="0" indent="-355600" algn="l" rtl="0">
              <a:lnSpc>
                <a:spcPct val="115000"/>
              </a:lnSpc>
              <a:spcBef>
                <a:spcPts val="1000"/>
              </a:spcBef>
              <a:spcAft>
                <a:spcPts val="0"/>
              </a:spcAft>
              <a:buSzPts val="2000"/>
              <a:buChar char="●"/>
            </a:pPr>
            <a:r>
              <a:rPr lang="en" sz="1600" dirty="0"/>
              <a:t>Mouse tissue does not behave exactly like human tissues</a:t>
            </a:r>
            <a:endParaRPr sz="1600" dirty="0"/>
          </a:p>
          <a:p>
            <a:pPr marL="457200" lvl="0" indent="-355600" algn="l" rtl="0">
              <a:lnSpc>
                <a:spcPct val="115000"/>
              </a:lnSpc>
              <a:spcBef>
                <a:spcPts val="1000"/>
              </a:spcBef>
              <a:spcAft>
                <a:spcPts val="0"/>
              </a:spcAft>
              <a:buSzPts val="2000"/>
              <a:buChar char="●"/>
            </a:pPr>
            <a:r>
              <a:rPr lang="en" sz="1600" dirty="0"/>
              <a:t>Ethical and moral conflicts</a:t>
            </a:r>
            <a:endParaRPr sz="1600" dirty="0"/>
          </a:p>
          <a:p>
            <a:pPr marL="0" lvl="0" indent="0" algn="l" rtl="0">
              <a:lnSpc>
                <a:spcPct val="115000"/>
              </a:lnSpc>
              <a:spcBef>
                <a:spcPts val="1600"/>
              </a:spcBef>
              <a:spcAft>
                <a:spcPts val="1600"/>
              </a:spcAft>
              <a:buSzPts val="1800"/>
              <a:buNone/>
            </a:pPr>
            <a:endParaRPr sz="1600" dirty="0"/>
          </a:p>
        </p:txBody>
      </p:sp>
      <p:sp>
        <p:nvSpPr>
          <p:cNvPr id="281" name="Google Shape;281;p28"/>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pic>
        <p:nvPicPr>
          <p:cNvPr id="282" name="Google Shape;282;p28"/>
          <p:cNvPicPr preferRelativeResize="0"/>
          <p:nvPr/>
        </p:nvPicPr>
        <p:blipFill>
          <a:blip r:embed="rId3">
            <a:alphaModFix/>
          </a:blip>
          <a:stretch>
            <a:fillRect/>
          </a:stretch>
        </p:blipFill>
        <p:spPr>
          <a:xfrm>
            <a:off x="5687100" y="1683713"/>
            <a:ext cx="3152100" cy="208087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Possible Recipients</a:t>
            </a:r>
            <a:endParaRPr/>
          </a:p>
        </p:txBody>
      </p:sp>
      <p:sp>
        <p:nvSpPr>
          <p:cNvPr id="288" name="Google Shape;288;p30"/>
          <p:cNvSpPr txBox="1">
            <a:spLocks noGrp="1"/>
          </p:cNvSpPr>
          <p:nvPr>
            <p:ph type="body" idx="1"/>
          </p:nvPr>
        </p:nvSpPr>
        <p:spPr>
          <a:xfrm>
            <a:off x="311700" y="1164025"/>
            <a:ext cx="4260300" cy="3099900"/>
          </a:xfrm>
          <a:prstGeom prst="rect">
            <a:avLst/>
          </a:prstGeom>
          <a:noFill/>
          <a:ln>
            <a:noFill/>
          </a:ln>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SzPts val="2100"/>
              <a:buChar char="●"/>
            </a:pPr>
            <a:r>
              <a:rPr lang="en" sz="1700" dirty="0"/>
              <a:t>Cancer patients</a:t>
            </a:r>
          </a:p>
          <a:p>
            <a:pPr marL="95250" lvl="0" indent="0" algn="l" rtl="0">
              <a:lnSpc>
                <a:spcPct val="115000"/>
              </a:lnSpc>
              <a:spcBef>
                <a:spcPts val="0"/>
              </a:spcBef>
              <a:spcAft>
                <a:spcPts val="0"/>
              </a:spcAft>
              <a:buSzPts val="2100"/>
            </a:pPr>
            <a:endParaRPr sz="500" dirty="0"/>
          </a:p>
          <a:p>
            <a:pPr marL="457200" lvl="0" indent="-361950" algn="l" rtl="0">
              <a:lnSpc>
                <a:spcPct val="115000"/>
              </a:lnSpc>
              <a:spcBef>
                <a:spcPts val="0"/>
              </a:spcBef>
              <a:spcAft>
                <a:spcPts val="0"/>
              </a:spcAft>
              <a:buSzPts val="2100"/>
              <a:buChar char="●"/>
            </a:pPr>
            <a:r>
              <a:rPr lang="en" sz="1700" dirty="0"/>
              <a:t>Patients with diseases that render them infertile</a:t>
            </a:r>
          </a:p>
          <a:p>
            <a:pPr marL="95250" lvl="0" indent="0" algn="l" rtl="0">
              <a:lnSpc>
                <a:spcPct val="115000"/>
              </a:lnSpc>
              <a:spcBef>
                <a:spcPts val="0"/>
              </a:spcBef>
              <a:spcAft>
                <a:spcPts val="0"/>
              </a:spcAft>
              <a:buSzPts val="2100"/>
            </a:pPr>
            <a:endParaRPr sz="200" dirty="0"/>
          </a:p>
          <a:p>
            <a:pPr marL="914400" lvl="1" indent="-336550" algn="l" rtl="0">
              <a:lnSpc>
                <a:spcPct val="115000"/>
              </a:lnSpc>
              <a:spcBef>
                <a:spcPts val="0"/>
              </a:spcBef>
              <a:spcAft>
                <a:spcPts val="0"/>
              </a:spcAft>
              <a:buSzPts val="1700"/>
              <a:buChar char="○"/>
            </a:pPr>
            <a:r>
              <a:rPr lang="en" sz="1700" dirty="0"/>
              <a:t>Polycystic ovary syndrome</a:t>
            </a:r>
            <a:endParaRPr sz="1700" dirty="0"/>
          </a:p>
          <a:p>
            <a:pPr marL="914400" lvl="1" indent="-336550" algn="l" rtl="0">
              <a:lnSpc>
                <a:spcPct val="115000"/>
              </a:lnSpc>
              <a:spcBef>
                <a:spcPts val="0"/>
              </a:spcBef>
              <a:spcAft>
                <a:spcPts val="0"/>
              </a:spcAft>
              <a:buSzPts val="1700"/>
              <a:buChar char="○"/>
            </a:pPr>
            <a:r>
              <a:rPr lang="en" sz="1700" dirty="0"/>
              <a:t>Endometriosis</a:t>
            </a:r>
          </a:p>
          <a:p>
            <a:pPr marL="577850" lvl="1" indent="0" algn="l" rtl="0">
              <a:lnSpc>
                <a:spcPct val="115000"/>
              </a:lnSpc>
              <a:spcBef>
                <a:spcPts val="0"/>
              </a:spcBef>
              <a:spcAft>
                <a:spcPts val="0"/>
              </a:spcAft>
              <a:buSzPts val="1700"/>
              <a:buNone/>
            </a:pPr>
            <a:endParaRPr sz="500" dirty="0"/>
          </a:p>
          <a:p>
            <a:pPr marL="457200" lvl="0" indent="-361950" algn="l" rtl="0">
              <a:lnSpc>
                <a:spcPct val="115000"/>
              </a:lnSpc>
              <a:spcBef>
                <a:spcPts val="0"/>
              </a:spcBef>
              <a:spcAft>
                <a:spcPts val="0"/>
              </a:spcAft>
              <a:buSzPts val="2100"/>
              <a:buChar char="●"/>
            </a:pPr>
            <a:r>
              <a:rPr lang="en" sz="1700" dirty="0"/>
              <a:t>Patients in need of hormone therapy</a:t>
            </a:r>
          </a:p>
          <a:p>
            <a:pPr marL="95250" lvl="0" indent="0" algn="l" rtl="0">
              <a:lnSpc>
                <a:spcPct val="115000"/>
              </a:lnSpc>
              <a:spcBef>
                <a:spcPts val="0"/>
              </a:spcBef>
              <a:spcAft>
                <a:spcPts val="0"/>
              </a:spcAft>
              <a:buSzPts val="2100"/>
            </a:pPr>
            <a:endParaRPr sz="500" dirty="0"/>
          </a:p>
          <a:p>
            <a:pPr marL="457200" lvl="0" indent="-361950" algn="l" rtl="0">
              <a:lnSpc>
                <a:spcPct val="115000"/>
              </a:lnSpc>
              <a:spcBef>
                <a:spcPts val="0"/>
              </a:spcBef>
              <a:spcAft>
                <a:spcPts val="0"/>
              </a:spcAft>
              <a:buSzPts val="2100"/>
              <a:buChar char="●"/>
            </a:pPr>
            <a:r>
              <a:rPr lang="en" sz="1700" dirty="0"/>
              <a:t>Transgender patients</a:t>
            </a:r>
            <a:endParaRPr sz="1700" dirty="0"/>
          </a:p>
        </p:txBody>
      </p:sp>
      <p:sp>
        <p:nvSpPr>
          <p:cNvPr id="289" name="Google Shape;289;p30"/>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pic>
        <p:nvPicPr>
          <p:cNvPr id="290" name="Google Shape;290;p30"/>
          <p:cNvPicPr preferRelativeResize="0"/>
          <p:nvPr/>
        </p:nvPicPr>
        <p:blipFill>
          <a:blip r:embed="rId3">
            <a:alphaModFix/>
          </a:blip>
          <a:stretch>
            <a:fillRect/>
          </a:stretch>
        </p:blipFill>
        <p:spPr>
          <a:xfrm>
            <a:off x="4391550" y="1626300"/>
            <a:ext cx="4440750" cy="2164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8">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b598766c7b_0_91"/>
          <p:cNvSpPr txBox="1">
            <a:spLocks noGrp="1"/>
          </p:cNvSpPr>
          <p:nvPr>
            <p:ph type="title"/>
          </p:nvPr>
        </p:nvSpPr>
        <p:spPr>
          <a:xfrm>
            <a:off x="311700" y="399450"/>
            <a:ext cx="8520600" cy="5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Sources</a:t>
            </a:r>
            <a:endParaRPr/>
          </a:p>
        </p:txBody>
      </p:sp>
      <p:sp>
        <p:nvSpPr>
          <p:cNvPr id="296" name="Google Shape;296;gb598766c7b_0_91"/>
          <p:cNvSpPr txBox="1">
            <a:spLocks noGrp="1"/>
          </p:cNvSpPr>
          <p:nvPr>
            <p:ph type="body" idx="1"/>
          </p:nvPr>
        </p:nvSpPr>
        <p:spPr>
          <a:xfrm>
            <a:off x="311700" y="972150"/>
            <a:ext cx="8520600" cy="3596700"/>
          </a:xfrm>
          <a:prstGeom prst="rect">
            <a:avLst/>
          </a:prstGeom>
        </p:spPr>
        <p:txBody>
          <a:bodyPr spcFirstLastPara="1" wrap="square" lIns="91425" tIns="45700" rIns="91425" bIns="45700" anchor="t" anchorCtr="0">
            <a:noAutofit/>
          </a:bodyPr>
          <a:lstStyle/>
          <a:p>
            <a:pPr marL="457200" lvl="0" indent="-292100" algn="l" rtl="0">
              <a:spcBef>
                <a:spcPts val="600"/>
              </a:spcBef>
              <a:spcAft>
                <a:spcPts val="0"/>
              </a:spcAft>
              <a:buSzPts val="1000"/>
              <a:buChar char="❖"/>
            </a:pPr>
            <a:r>
              <a:rPr lang="en" sz="1000"/>
              <a:t>“Ovaries.” ​You and Your Hormones​, 2018, </a:t>
            </a:r>
            <a:r>
              <a:rPr lang="en" sz="1000" u="sng">
                <a:solidFill>
                  <a:schemeClr val="hlink"/>
                </a:solidFill>
                <a:hlinkClick r:id="rId3"/>
              </a:rPr>
              <a:t>www.yourhormones.info/glands/ovaries/</a:t>
            </a:r>
            <a:r>
              <a:rPr lang="en" sz="1000"/>
              <a:t>.</a:t>
            </a:r>
            <a:endParaRPr sz="1000"/>
          </a:p>
          <a:p>
            <a:pPr marL="457200" lvl="0" indent="-292100" algn="l" rtl="0">
              <a:spcBef>
                <a:spcPts val="0"/>
              </a:spcBef>
              <a:spcAft>
                <a:spcPts val="0"/>
              </a:spcAft>
              <a:buSzPts val="1000"/>
              <a:buChar char="❖"/>
            </a:pPr>
            <a:r>
              <a:rPr lang="en" sz="1000"/>
              <a:t>Winslow, T. “Reproductive System, Female, Anatomy.” Salpingo-Ovarian &amp; Peritoneal, ​National Cancer Institute,​ 8 June, 2018, ​</a:t>
            </a:r>
            <a:r>
              <a:rPr lang="en" sz="1000" u="sng">
                <a:solidFill>
                  <a:schemeClr val="hlink"/>
                </a:solidFill>
                <a:hlinkClick r:id="rId4"/>
              </a:rPr>
              <a:t>https://training.seer.cancer.gov/ovarian/intro/</a:t>
            </a:r>
            <a:endParaRPr sz="1000"/>
          </a:p>
          <a:p>
            <a:pPr marL="457200" lvl="0" indent="-292100" algn="l" rtl="0">
              <a:spcBef>
                <a:spcPts val="0"/>
              </a:spcBef>
              <a:spcAft>
                <a:spcPts val="0"/>
              </a:spcAft>
              <a:buSzPts val="1000"/>
              <a:buChar char="❖"/>
            </a:pPr>
            <a:r>
              <a:rPr lang="en" sz="1000"/>
              <a:t>Thompson, L. (2020, April 9). The Ovaries. Retrieved January 29, 2021, from </a:t>
            </a:r>
            <a:r>
              <a:rPr lang="en" sz="1000" u="sng">
                <a:solidFill>
                  <a:schemeClr val="hlink"/>
                </a:solidFill>
                <a:hlinkClick r:id="rId5"/>
              </a:rPr>
              <a:t>https://teachmeanatomy.info/pelvis/female-reproductive-tract/ovaries/</a:t>
            </a:r>
            <a:endParaRPr sz="1000"/>
          </a:p>
          <a:p>
            <a:pPr marL="457200" lvl="0" indent="-292100" algn="l" rtl="0">
              <a:spcBef>
                <a:spcPts val="0"/>
              </a:spcBef>
              <a:spcAft>
                <a:spcPts val="0"/>
              </a:spcAft>
              <a:buSzPts val="1000"/>
              <a:buChar char="❖"/>
            </a:pPr>
            <a:r>
              <a:rPr lang="en" sz="1000"/>
              <a:t>Watson, Stephanie. “Stages of Menstrual Cycle: Menstruation, Ovulation, Hormones, Mor.” ​Healthline,​ Healthline Media, 23 Oct. 2010, </a:t>
            </a:r>
            <a:r>
              <a:rPr lang="en" sz="1000" u="sng">
                <a:solidFill>
                  <a:schemeClr val="hlink"/>
                </a:solidFill>
                <a:hlinkClick r:id="rId6"/>
              </a:rPr>
              <a:t>www.healthline.com/health/womens-health/stages-of-menstrual-cycle</a:t>
            </a:r>
            <a:r>
              <a:rPr lang="en" sz="1000"/>
              <a:t>.</a:t>
            </a:r>
            <a:endParaRPr sz="1000"/>
          </a:p>
          <a:p>
            <a:pPr marL="457200" lvl="0" indent="-292100" algn="l" rtl="0">
              <a:lnSpc>
                <a:spcPct val="115000"/>
              </a:lnSpc>
              <a:spcBef>
                <a:spcPts val="0"/>
              </a:spcBef>
              <a:spcAft>
                <a:spcPts val="0"/>
              </a:spcAft>
              <a:buSzPts val="1000"/>
              <a:buChar char="❖"/>
            </a:pPr>
            <a:r>
              <a:rPr lang="en" sz="1000"/>
              <a:t>Watson, S. (2019, March 29). Please accept our privacy policy Healthline uses cookies to improve your experience and to show you personalized ads. Privacy Policy. More information Polycystic Ovary Syndrome (PCOS): Symptoms, Causes, and Treatment. Retrieved February 01, 2021, from </a:t>
            </a:r>
            <a:r>
              <a:rPr lang="en" sz="1000" u="sng">
                <a:solidFill>
                  <a:schemeClr val="hlink"/>
                </a:solidFill>
                <a:hlinkClick r:id="rId7"/>
              </a:rPr>
              <a:t>https://www.healthline.com/health/polycystic-ovary-disease</a:t>
            </a:r>
            <a:endParaRPr sz="1000"/>
          </a:p>
          <a:p>
            <a:pPr marL="457200" lvl="0" indent="-292100" algn="l" rtl="0">
              <a:lnSpc>
                <a:spcPct val="115000"/>
              </a:lnSpc>
              <a:spcBef>
                <a:spcPts val="0"/>
              </a:spcBef>
              <a:spcAft>
                <a:spcPts val="0"/>
              </a:spcAft>
              <a:buSzPts val="1000"/>
              <a:buChar char="❖"/>
            </a:pPr>
            <a:r>
              <a:rPr lang="en" sz="1000"/>
              <a:t>How Cancer and Cancer Treatment Can Affect Fertility in Females. (2020, February 6). Retrieved February 01, 2021, from </a:t>
            </a:r>
            <a:r>
              <a:rPr lang="en" sz="1000" u="sng">
                <a:solidFill>
                  <a:schemeClr val="hlink"/>
                </a:solidFill>
                <a:hlinkClick r:id="rId8"/>
              </a:rPr>
              <a:t>https://www.cancer.org/treatment/treatments-and-side-effects/physical-side-effects/fertility-and-sexual-side-effects/fertility-and-women-with-cancer/how-cancer-treatments-affect-fertility.html</a:t>
            </a:r>
            <a:endParaRPr sz="1000"/>
          </a:p>
          <a:p>
            <a:pPr marL="457200" lvl="0" indent="-292100" algn="l" rtl="0">
              <a:lnSpc>
                <a:spcPct val="115000"/>
              </a:lnSpc>
              <a:spcBef>
                <a:spcPts val="0"/>
              </a:spcBef>
              <a:spcAft>
                <a:spcPts val="0"/>
              </a:spcAft>
              <a:buSzPts val="1000"/>
              <a:buChar char="❖"/>
            </a:pPr>
            <a:r>
              <a:rPr lang="en" sz="1000"/>
              <a:t>Mohamed, A. W. (2019, July 2). Endometriosis. Retrieved February 01, 2021, from </a:t>
            </a:r>
            <a:r>
              <a:rPr lang="en" sz="1000" u="sng">
                <a:solidFill>
                  <a:schemeClr val="hlink"/>
                </a:solidFill>
                <a:hlinkClick r:id="rId9"/>
              </a:rPr>
              <a:t>https://www.healthline.com/health/endometriosis</a:t>
            </a:r>
            <a:endParaRPr sz="1000"/>
          </a:p>
          <a:p>
            <a:pPr marL="457200" lvl="0" indent="-292100" algn="l" rtl="0">
              <a:lnSpc>
                <a:spcPct val="115000"/>
              </a:lnSpc>
              <a:spcBef>
                <a:spcPts val="0"/>
              </a:spcBef>
              <a:spcAft>
                <a:spcPts val="0"/>
              </a:spcAft>
              <a:buSzPts val="1000"/>
              <a:buChar char="❖"/>
            </a:pPr>
            <a:r>
              <a:rPr lang="en" sz="1000"/>
              <a:t>Scar Tissue &amp;amp; Adhesions: The Unknown Cause of Infertility. (n.d.). Retrieved February 01, 2021, from </a:t>
            </a:r>
            <a:r>
              <a:rPr lang="en" sz="1000" u="sng">
                <a:solidFill>
                  <a:schemeClr val="hlink"/>
                </a:solidFill>
                <a:hlinkClick r:id="rId10"/>
              </a:rPr>
              <a:t>https://circlebloom.com/scar-tissue-adhesions-the-unknown-cause-of-infertility/</a:t>
            </a:r>
            <a:endParaRPr sz="1000"/>
          </a:p>
          <a:p>
            <a:pPr marL="457200" lvl="0" indent="-292100" algn="l" rtl="0">
              <a:lnSpc>
                <a:spcPct val="115000"/>
              </a:lnSpc>
              <a:spcBef>
                <a:spcPts val="0"/>
              </a:spcBef>
              <a:spcAft>
                <a:spcPts val="0"/>
              </a:spcAft>
              <a:buSzPts val="1000"/>
              <a:buChar char="❖"/>
            </a:pPr>
            <a:r>
              <a:rPr lang="en" sz="1000"/>
              <a:t>Tissue Engineering and Regenerative Medicine. (n.d.). Retrieved February 02, 2021, from </a:t>
            </a:r>
            <a:r>
              <a:rPr lang="en" sz="1000" u="sng">
                <a:solidFill>
                  <a:schemeClr val="hlink"/>
                </a:solidFill>
                <a:hlinkClick r:id="rId11"/>
              </a:rPr>
              <a:t>https://www.nibib.nih.gov/science-education/science-topics/tissue-engineering-and-regenerative-medicine</a:t>
            </a:r>
            <a:endParaRPr sz="1000"/>
          </a:p>
          <a:p>
            <a:pPr marL="457200" lvl="0" indent="-292100" algn="l" rtl="0">
              <a:lnSpc>
                <a:spcPct val="115000"/>
              </a:lnSpc>
              <a:spcBef>
                <a:spcPts val="0"/>
              </a:spcBef>
              <a:spcAft>
                <a:spcPts val="0"/>
              </a:spcAft>
              <a:buSzPts val="1000"/>
              <a:buChar char="❖"/>
            </a:pPr>
            <a:r>
              <a:rPr lang="en" sz="1000"/>
              <a:t>Cervelló, I., Ph.D. (2018, November 30). Why create an artificial ovary? Retrieved February 02, 2021, from </a:t>
            </a:r>
            <a:r>
              <a:rPr lang="en" sz="1000" u="sng">
                <a:solidFill>
                  <a:schemeClr val="hlink"/>
                </a:solidFill>
                <a:hlinkClick r:id="rId12"/>
              </a:rPr>
              <a:t>https://www.ivi-rmainnovation.com/why-create-artificial-ovary/</a:t>
            </a:r>
            <a:endParaRPr sz="1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b598766c7b_0_158"/>
          <p:cNvSpPr txBox="1">
            <a:spLocks noGrp="1"/>
          </p:cNvSpPr>
          <p:nvPr>
            <p:ph type="title"/>
          </p:nvPr>
        </p:nvSpPr>
        <p:spPr>
          <a:xfrm>
            <a:off x="311700" y="399450"/>
            <a:ext cx="8520600" cy="5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t>Sources</a:t>
            </a:r>
            <a:endParaRPr/>
          </a:p>
        </p:txBody>
      </p:sp>
      <p:sp>
        <p:nvSpPr>
          <p:cNvPr id="302" name="Google Shape;302;gb598766c7b_0_158"/>
          <p:cNvSpPr txBox="1">
            <a:spLocks noGrp="1"/>
          </p:cNvSpPr>
          <p:nvPr>
            <p:ph type="body" idx="1"/>
          </p:nvPr>
        </p:nvSpPr>
        <p:spPr>
          <a:xfrm>
            <a:off x="311700" y="972150"/>
            <a:ext cx="8520600" cy="3596700"/>
          </a:xfrm>
          <a:prstGeom prst="rect">
            <a:avLst/>
          </a:prstGeom>
        </p:spPr>
        <p:txBody>
          <a:bodyPr spcFirstLastPara="1" wrap="square" lIns="91425" tIns="45700" rIns="91425" bIns="45700" anchor="t" anchorCtr="0">
            <a:noAutofit/>
          </a:bodyPr>
          <a:lstStyle/>
          <a:p>
            <a:pPr marL="457200" lvl="0" indent="-292100" algn="l" rtl="0">
              <a:lnSpc>
                <a:spcPct val="115000"/>
              </a:lnSpc>
              <a:spcBef>
                <a:spcPts val="1200"/>
              </a:spcBef>
              <a:spcAft>
                <a:spcPts val="0"/>
              </a:spcAft>
              <a:buClr>
                <a:schemeClr val="dk1"/>
              </a:buClr>
              <a:buSzPts val="1000"/>
              <a:buChar char="❖"/>
            </a:pPr>
            <a:r>
              <a:rPr lang="en" sz="1000"/>
              <a:t>Keeffe, J. O. (2021, January 30). What are Tissue Engineering Scaffolds? Retrieved February 03, 2021, from </a:t>
            </a:r>
            <a:r>
              <a:rPr lang="en" sz="1000" u="sng">
                <a:solidFill>
                  <a:schemeClr val="accent1"/>
                </a:solidFill>
                <a:hlinkClick r:id="rId3">
                  <a:extLst>
                    <a:ext uri="{A12FA001-AC4F-418D-AE19-62706E023703}">
                      <ahyp:hlinkClr xmlns:ahyp="http://schemas.microsoft.com/office/drawing/2018/hyperlinkcolor" xmlns="" val="tx"/>
                    </a:ext>
                  </a:extLst>
                </a:hlinkClick>
              </a:rPr>
              <a:t>https://www.wisegeek.com/what-are-tissue-engineering-scaffolds.htm</a:t>
            </a:r>
            <a:endParaRPr sz="1000"/>
          </a:p>
          <a:p>
            <a:pPr marL="457200" lvl="0" indent="-292100" algn="l" rtl="0">
              <a:lnSpc>
                <a:spcPct val="115000"/>
              </a:lnSpc>
              <a:spcBef>
                <a:spcPts val="0"/>
              </a:spcBef>
              <a:spcAft>
                <a:spcPts val="0"/>
              </a:spcAft>
              <a:buClr>
                <a:schemeClr val="dk1"/>
              </a:buClr>
              <a:buSzPts val="1000"/>
              <a:buChar char="❖"/>
            </a:pPr>
            <a:r>
              <a:rPr lang="en" sz="1000"/>
              <a:t>Jana, S., et al. "Scaffolds for tissue engineering of cardiac valves." Acta biomaterialia 10.7 (2014): 2877-2893.</a:t>
            </a:r>
            <a:endParaRPr sz="1000"/>
          </a:p>
          <a:p>
            <a:pPr marL="457200" lvl="0" indent="-292100" algn="l" rtl="0">
              <a:lnSpc>
                <a:spcPct val="115000"/>
              </a:lnSpc>
              <a:spcBef>
                <a:spcPts val="0"/>
              </a:spcBef>
              <a:spcAft>
                <a:spcPts val="0"/>
              </a:spcAft>
              <a:buClr>
                <a:schemeClr val="dk1"/>
              </a:buClr>
              <a:buSzPts val="1000"/>
              <a:buChar char="❖"/>
            </a:pPr>
            <a:r>
              <a:rPr lang="en" sz="1000"/>
              <a:t>Rana, Deepti, et al. "Considerations on designing scaffold for tissue engineering." Stem Cell Biology and Tissue Engineering in Dental Sciences. Academic Press, 2015. 133-148.</a:t>
            </a:r>
            <a:endParaRPr sz="1000"/>
          </a:p>
          <a:p>
            <a:pPr marL="457200" lvl="0" indent="-292100" algn="l" rtl="0">
              <a:lnSpc>
                <a:spcPct val="115000"/>
              </a:lnSpc>
              <a:spcBef>
                <a:spcPts val="0"/>
              </a:spcBef>
              <a:spcAft>
                <a:spcPts val="0"/>
              </a:spcAft>
              <a:buSzPts val="1000"/>
              <a:buChar char="❖"/>
            </a:pPr>
            <a:r>
              <a:rPr lang="en" sz="1000"/>
              <a:t>Williams, David F. "Specifications for innovative, enabling biomaterials based on the principles of biocompatibility mechanisms." Frontiers in bioengineering and biotechnology 7 (2019): 255.</a:t>
            </a:r>
            <a:endParaRPr sz="1000"/>
          </a:p>
          <a:p>
            <a:pPr marL="457200" lvl="0" indent="-292100" algn="l" rtl="0">
              <a:lnSpc>
                <a:spcPct val="115000"/>
              </a:lnSpc>
              <a:spcBef>
                <a:spcPts val="0"/>
              </a:spcBef>
              <a:spcAft>
                <a:spcPts val="0"/>
              </a:spcAft>
              <a:buSzPts val="1000"/>
              <a:buChar char="❖"/>
            </a:pPr>
            <a:r>
              <a:rPr lang="en" sz="1000"/>
              <a:t>Liu Z, Tamaddon M, Gu Y, Yu J, Xu N, Gang F, Sun X, Liu C. Cell Seeding Process Experiment and Simulation on Three-Dimensional Polyhedron and Cross-Link Design Scaffolds. Front Bioeng Biotechnol. 2020 Mar 4;8:104. doi: 10.3389/fbioe.2020.00104. PMID: 32195229; PMCID: PMC7064471.</a:t>
            </a:r>
            <a:endParaRPr sz="1000"/>
          </a:p>
          <a:p>
            <a:pPr marL="457200" lvl="0" indent="-292100" algn="l" rtl="0">
              <a:lnSpc>
                <a:spcPct val="115000"/>
              </a:lnSpc>
              <a:spcBef>
                <a:spcPts val="0"/>
              </a:spcBef>
              <a:spcAft>
                <a:spcPts val="0"/>
              </a:spcAft>
              <a:buSzPts val="1000"/>
              <a:buChar char="❖"/>
            </a:pPr>
            <a:r>
              <a:rPr lang="en" sz="1000"/>
              <a:t>Selden, Clare, and Barry Fuller. “Role of Bioreactor Technology in Tissue Engineering for Clinical Use and Therapeutic Target Design.” Bioengineering (Basel, Switzerland) vol. 5,2 32. 24 Apr. 2018, doi:10.3390/bioengineering5020032</a:t>
            </a:r>
            <a:endParaRPr sz="1000"/>
          </a:p>
          <a:p>
            <a:pPr marL="0" lvl="0" indent="0" algn="l" rtl="0">
              <a:lnSpc>
                <a:spcPct val="115000"/>
              </a:lnSpc>
              <a:spcBef>
                <a:spcPts val="1200"/>
              </a:spcBef>
              <a:spcAft>
                <a:spcPts val="1200"/>
              </a:spcAft>
              <a:buNone/>
            </a:pP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a:t>Learning Goals</a:t>
            </a:r>
            <a:endParaRPr/>
          </a:p>
        </p:txBody>
      </p:sp>
      <p:sp>
        <p:nvSpPr>
          <p:cNvPr id="75" name="Google Shape;75;p2"/>
          <p:cNvSpPr txBox="1">
            <a:spLocks noGrp="1"/>
          </p:cNvSpPr>
          <p:nvPr>
            <p:ph type="body" idx="1"/>
          </p:nvPr>
        </p:nvSpPr>
        <p:spPr>
          <a:xfrm>
            <a:off x="426750" y="1342775"/>
            <a:ext cx="8290500" cy="34251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1000"/>
              </a:spcBef>
              <a:spcAft>
                <a:spcPts val="0"/>
              </a:spcAft>
              <a:buSzPts val="1600"/>
              <a:buFont typeface="Open Sans"/>
              <a:buAutoNum type="arabicPeriod"/>
            </a:pPr>
            <a:r>
              <a:rPr lang="en" sz="1600" dirty="0"/>
              <a:t>Demonstrate knowledge of basic ovarian anatomy and physiology.</a:t>
            </a:r>
            <a:endParaRPr sz="1600" dirty="0"/>
          </a:p>
          <a:p>
            <a:pPr marL="457200" lvl="0" indent="-330200" algn="l" rtl="0">
              <a:lnSpc>
                <a:spcPct val="115000"/>
              </a:lnSpc>
              <a:spcBef>
                <a:spcPts val="1000"/>
              </a:spcBef>
              <a:spcAft>
                <a:spcPts val="0"/>
              </a:spcAft>
              <a:buSzPts val="1600"/>
              <a:buFont typeface="Open Sans"/>
              <a:buAutoNum type="arabicPeriod"/>
            </a:pPr>
            <a:r>
              <a:rPr lang="en" sz="1600" dirty="0"/>
              <a:t>Identify </a:t>
            </a:r>
            <a:r>
              <a:rPr lang="en" sz="1600" dirty="0" smtClean="0"/>
              <a:t>the causes and consequences of </a:t>
            </a:r>
            <a:r>
              <a:rPr lang="en" sz="1600" dirty="0"/>
              <a:t>ovarian damage </a:t>
            </a:r>
            <a:endParaRPr lang="en" sz="1600" dirty="0" smtClean="0"/>
          </a:p>
          <a:p>
            <a:pPr marL="457200" lvl="0" indent="-330200" algn="l" rtl="0">
              <a:lnSpc>
                <a:spcPct val="115000"/>
              </a:lnSpc>
              <a:spcBef>
                <a:spcPts val="1000"/>
              </a:spcBef>
              <a:spcAft>
                <a:spcPts val="0"/>
              </a:spcAft>
              <a:buSzPts val="1600"/>
              <a:buFont typeface="Open Sans"/>
              <a:buAutoNum type="arabicPeriod"/>
            </a:pPr>
            <a:r>
              <a:rPr lang="en" sz="1600" dirty="0" smtClean="0"/>
              <a:t>Describe </a:t>
            </a:r>
            <a:r>
              <a:rPr lang="en" sz="1600" dirty="0"/>
              <a:t>the stages of tissue engineering and identify how it can be used to solve infertility problems</a:t>
            </a:r>
            <a:endParaRPr sz="1600" dirty="0"/>
          </a:p>
          <a:p>
            <a:pPr marL="457200" lvl="0" indent="-330200" algn="l" rtl="0">
              <a:lnSpc>
                <a:spcPct val="115000"/>
              </a:lnSpc>
              <a:spcBef>
                <a:spcPts val="1000"/>
              </a:spcBef>
              <a:spcAft>
                <a:spcPts val="0"/>
              </a:spcAft>
              <a:buSzPts val="1600"/>
              <a:buFont typeface="Open Sans"/>
              <a:buAutoNum type="arabicPeriod"/>
            </a:pPr>
            <a:r>
              <a:rPr lang="en" sz="1600" dirty="0"/>
              <a:t>Name the components of an artificial ovary</a:t>
            </a:r>
            <a:endParaRPr sz="1600" dirty="0"/>
          </a:p>
          <a:p>
            <a:pPr marL="457200" lvl="0" indent="-330200" algn="l" rtl="0">
              <a:lnSpc>
                <a:spcPct val="115000"/>
              </a:lnSpc>
              <a:spcBef>
                <a:spcPts val="1000"/>
              </a:spcBef>
              <a:spcAft>
                <a:spcPts val="0"/>
              </a:spcAft>
              <a:buSzPts val="1600"/>
              <a:buFont typeface="Open Sans"/>
              <a:buAutoNum type="arabicPeriod"/>
            </a:pPr>
            <a:r>
              <a:rPr lang="en" sz="1600" dirty="0"/>
              <a:t>Discuss who can benefit from the technology</a:t>
            </a:r>
            <a:endParaRPr sz="1600" dirty="0"/>
          </a:p>
          <a:p>
            <a:pPr marL="0" lvl="0" indent="0" algn="l" rtl="0">
              <a:lnSpc>
                <a:spcPct val="115000"/>
              </a:lnSpc>
              <a:spcBef>
                <a:spcPts val="1600"/>
              </a:spcBef>
              <a:spcAft>
                <a:spcPts val="1600"/>
              </a:spcAft>
              <a:buSzPts val="18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a:t>What are the Ovaries?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4"/>
          <p:cNvPicPr preferRelativeResize="0"/>
          <p:nvPr/>
        </p:nvPicPr>
        <p:blipFill rotWithShape="1">
          <a:blip r:embed="rId3">
            <a:alphaModFix/>
          </a:blip>
          <a:srcRect t="1468"/>
          <a:stretch/>
        </p:blipFill>
        <p:spPr>
          <a:xfrm>
            <a:off x="-7125" y="1017725"/>
            <a:ext cx="5028001" cy="3645500"/>
          </a:xfrm>
          <a:prstGeom prst="rect">
            <a:avLst/>
          </a:prstGeom>
          <a:noFill/>
          <a:ln>
            <a:noFill/>
          </a:ln>
        </p:spPr>
      </p:pic>
      <p:sp>
        <p:nvSpPr>
          <p:cNvPr id="86" name="Google Shape;86;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dirty="0"/>
              <a:t>Overview of the Ovaries: What?</a:t>
            </a:r>
            <a:endParaRPr dirty="0"/>
          </a:p>
        </p:txBody>
      </p:sp>
      <p:sp>
        <p:nvSpPr>
          <p:cNvPr id="87" name="Google Shape;87;p4"/>
          <p:cNvSpPr txBox="1">
            <a:spLocks noGrp="1"/>
          </p:cNvSpPr>
          <p:nvPr>
            <p:ph type="body" idx="1"/>
          </p:nvPr>
        </p:nvSpPr>
        <p:spPr>
          <a:xfrm>
            <a:off x="5173275" y="1138125"/>
            <a:ext cx="3512100" cy="222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1500">
                <a:solidFill>
                  <a:srgbClr val="000000"/>
                </a:solidFill>
              </a:rPr>
              <a:t>An organ in the female reproductive system (and endocrine system) that...</a:t>
            </a:r>
            <a:endParaRPr sz="1500">
              <a:solidFill>
                <a:srgbClr val="000000"/>
              </a:solidFill>
            </a:endParaRPr>
          </a:p>
          <a:p>
            <a:pPr marL="457200" lvl="0" indent="-349250" algn="l" rtl="0">
              <a:lnSpc>
                <a:spcPct val="115000"/>
              </a:lnSpc>
              <a:spcBef>
                <a:spcPts val="1000"/>
              </a:spcBef>
              <a:spcAft>
                <a:spcPts val="0"/>
              </a:spcAft>
              <a:buSzPts val="1900"/>
              <a:buChar char="●"/>
            </a:pPr>
            <a:r>
              <a:rPr lang="en" sz="1500">
                <a:solidFill>
                  <a:srgbClr val="000000"/>
                </a:solidFill>
              </a:rPr>
              <a:t>Produces/ develops eggs (oogenesis)</a:t>
            </a:r>
            <a:endParaRPr sz="1500">
              <a:solidFill>
                <a:srgbClr val="000000"/>
              </a:solidFill>
            </a:endParaRPr>
          </a:p>
          <a:p>
            <a:pPr marL="457200" lvl="0" indent="-349250" algn="l" rtl="0">
              <a:lnSpc>
                <a:spcPct val="115000"/>
              </a:lnSpc>
              <a:spcBef>
                <a:spcPts val="1000"/>
              </a:spcBef>
              <a:spcAft>
                <a:spcPts val="0"/>
              </a:spcAft>
              <a:buSzPts val="1900"/>
              <a:buChar char="●"/>
            </a:pPr>
            <a:r>
              <a:rPr lang="en" sz="1500">
                <a:solidFill>
                  <a:srgbClr val="000000"/>
                </a:solidFill>
              </a:rPr>
              <a:t>Releases eggs (ovulation)</a:t>
            </a:r>
            <a:endParaRPr sz="1500">
              <a:solidFill>
                <a:srgbClr val="000000"/>
              </a:solidFill>
            </a:endParaRPr>
          </a:p>
          <a:p>
            <a:pPr marL="457200" lvl="0" indent="-349250" algn="l" rtl="0">
              <a:lnSpc>
                <a:spcPct val="115000"/>
              </a:lnSpc>
              <a:spcBef>
                <a:spcPts val="1000"/>
              </a:spcBef>
              <a:spcAft>
                <a:spcPts val="0"/>
              </a:spcAft>
              <a:buSzPts val="1900"/>
              <a:buChar char="●"/>
            </a:pPr>
            <a:r>
              <a:rPr lang="en" sz="1500">
                <a:solidFill>
                  <a:srgbClr val="000000"/>
                </a:solidFill>
              </a:rPr>
              <a:t>Produces progesterone and estrogen</a:t>
            </a:r>
            <a:endParaRPr sz="1500">
              <a:solidFill>
                <a:srgbClr val="000000"/>
              </a:solidFill>
            </a:endParaRPr>
          </a:p>
        </p:txBody>
      </p:sp>
      <p:sp>
        <p:nvSpPr>
          <p:cNvPr id="88" name="Google Shape;88;p4"/>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100"/>
              <a:buNone/>
            </a:pPr>
            <a:r>
              <a:rPr lang="en" dirty="0"/>
              <a:t>Overview of the Ovaries: Where?</a:t>
            </a:r>
            <a:endParaRPr dirty="0"/>
          </a:p>
        </p:txBody>
      </p:sp>
      <p:sp>
        <p:nvSpPr>
          <p:cNvPr id="94" name="Google Shape;94;p5"/>
          <p:cNvSpPr txBox="1">
            <a:spLocks noGrp="1"/>
          </p:cNvSpPr>
          <p:nvPr>
            <p:ph type="body" idx="1"/>
          </p:nvPr>
        </p:nvSpPr>
        <p:spPr>
          <a:xfrm>
            <a:off x="311700" y="1468825"/>
            <a:ext cx="3846300" cy="30999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Char char="●"/>
            </a:pPr>
            <a:r>
              <a:rPr lang="en" sz="1600" dirty="0"/>
              <a:t>Right below the belly button</a:t>
            </a:r>
          </a:p>
          <a:p>
            <a:pPr marL="101600" lvl="0" indent="0" algn="l" rtl="0">
              <a:lnSpc>
                <a:spcPct val="115000"/>
              </a:lnSpc>
              <a:spcBef>
                <a:spcPts val="0"/>
              </a:spcBef>
              <a:spcAft>
                <a:spcPts val="0"/>
              </a:spcAft>
              <a:buSzPts val="2000"/>
            </a:pPr>
            <a:endParaRPr sz="1000" dirty="0"/>
          </a:p>
          <a:p>
            <a:pPr indent="-355600">
              <a:lnSpc>
                <a:spcPct val="115000"/>
              </a:lnSpc>
              <a:spcBef>
                <a:spcPts val="0"/>
              </a:spcBef>
              <a:buSzPts val="2000"/>
              <a:buFont typeface="Arial"/>
              <a:buChar char="●"/>
            </a:pPr>
            <a:r>
              <a:rPr lang="en" sz="1600" dirty="0"/>
              <a:t>Protected by the pelvis</a:t>
            </a:r>
          </a:p>
          <a:p>
            <a:pPr marL="101600" lvl="0" indent="0" algn="l" rtl="0">
              <a:lnSpc>
                <a:spcPct val="115000"/>
              </a:lnSpc>
              <a:spcBef>
                <a:spcPts val="0"/>
              </a:spcBef>
              <a:spcAft>
                <a:spcPts val="0"/>
              </a:spcAft>
              <a:buSzPts val="2000"/>
            </a:pPr>
            <a:endParaRPr sz="1100" dirty="0"/>
          </a:p>
          <a:p>
            <a:pPr marL="457200" lvl="0" indent="-355600" algn="l" rtl="0">
              <a:lnSpc>
                <a:spcPct val="115000"/>
              </a:lnSpc>
              <a:spcBef>
                <a:spcPts val="0"/>
              </a:spcBef>
              <a:spcAft>
                <a:spcPts val="0"/>
              </a:spcAft>
              <a:buSzPts val="2000"/>
              <a:buChar char="●"/>
            </a:pPr>
            <a:r>
              <a:rPr lang="en" sz="1600" dirty="0"/>
              <a:t>Almond-sized organs on either side of the uterus</a:t>
            </a:r>
            <a:endParaRPr sz="1600" dirty="0"/>
          </a:p>
        </p:txBody>
      </p:sp>
      <p:pic>
        <p:nvPicPr>
          <p:cNvPr id="95" name="Google Shape;95;p5"/>
          <p:cNvPicPr preferRelativeResize="0"/>
          <p:nvPr/>
        </p:nvPicPr>
        <p:blipFill rotWithShape="1">
          <a:blip r:embed="rId3">
            <a:alphaModFix/>
          </a:blip>
          <a:srcRect/>
          <a:stretch/>
        </p:blipFill>
        <p:spPr>
          <a:xfrm>
            <a:off x="4157950" y="1189587"/>
            <a:ext cx="3512100" cy="3511062"/>
          </a:xfrm>
          <a:prstGeom prst="rect">
            <a:avLst/>
          </a:prstGeom>
          <a:noFill/>
          <a:ln>
            <a:noFill/>
          </a:ln>
        </p:spPr>
      </p:pic>
      <p:sp>
        <p:nvSpPr>
          <p:cNvPr id="96" name="Google Shape;96;p5"/>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dirty="0"/>
              <a:t>Overview of the Ovaries: Ovarian Tissue Anatomy</a:t>
            </a:r>
            <a:endParaRPr dirty="0"/>
          </a:p>
        </p:txBody>
      </p:sp>
      <p:sp>
        <p:nvSpPr>
          <p:cNvPr id="102" name="Google Shape;102;p6"/>
          <p:cNvSpPr txBox="1">
            <a:spLocks noGrp="1"/>
          </p:cNvSpPr>
          <p:nvPr>
            <p:ph type="body" idx="1"/>
          </p:nvPr>
        </p:nvSpPr>
        <p:spPr>
          <a:xfrm>
            <a:off x="392850" y="1138650"/>
            <a:ext cx="3415500" cy="3397500"/>
          </a:xfrm>
          <a:prstGeom prst="rect">
            <a:avLst/>
          </a:prstGeom>
          <a:noFill/>
          <a:ln>
            <a:noFill/>
          </a:ln>
        </p:spPr>
        <p:txBody>
          <a:bodyPr spcFirstLastPara="1" wrap="square" lIns="91425" tIns="91425" rIns="91425" bIns="91425" anchor="t" anchorCtr="0">
            <a:noAutofit/>
          </a:bodyPr>
          <a:lstStyle/>
          <a:p>
            <a:pPr marL="6350" lvl="0" indent="0" algn="l" rtl="0">
              <a:lnSpc>
                <a:spcPct val="115000"/>
              </a:lnSpc>
              <a:spcBef>
                <a:spcPts val="1000"/>
              </a:spcBef>
              <a:spcAft>
                <a:spcPts val="0"/>
              </a:spcAft>
              <a:buNone/>
            </a:pPr>
            <a:r>
              <a:rPr lang="en" sz="1500" b="1" dirty="0"/>
              <a:t>Surface</a:t>
            </a:r>
          </a:p>
          <a:p>
            <a:pPr marL="749300" lvl="1" indent="-285750">
              <a:lnSpc>
                <a:spcPct val="115000"/>
              </a:lnSpc>
              <a:spcBef>
                <a:spcPts val="1000"/>
              </a:spcBef>
              <a:buFont typeface="Arial" panose="020B0604020202020204" pitchFamily="34" charset="0"/>
              <a:buChar char="•"/>
            </a:pPr>
            <a:r>
              <a:rPr lang="en" sz="1500" dirty="0"/>
              <a:t>Epithelium and connective tissue</a:t>
            </a:r>
            <a:endParaRPr sz="1500" dirty="0"/>
          </a:p>
          <a:p>
            <a:pPr marL="6350" lvl="0" indent="0" algn="l" rtl="0">
              <a:lnSpc>
                <a:spcPct val="115000"/>
              </a:lnSpc>
              <a:spcBef>
                <a:spcPts val="1000"/>
              </a:spcBef>
              <a:spcAft>
                <a:spcPts val="0"/>
              </a:spcAft>
              <a:buNone/>
            </a:pPr>
            <a:r>
              <a:rPr lang="en" sz="1500" b="1" dirty="0"/>
              <a:t>Cortex</a:t>
            </a:r>
          </a:p>
          <a:p>
            <a:pPr marL="749300" lvl="1" indent="-285750">
              <a:lnSpc>
                <a:spcPct val="115000"/>
              </a:lnSpc>
              <a:spcBef>
                <a:spcPts val="1000"/>
              </a:spcBef>
              <a:buFont typeface="Arial" panose="020B0604020202020204" pitchFamily="34" charset="0"/>
              <a:buChar char="•"/>
            </a:pPr>
            <a:r>
              <a:rPr lang="en" sz="1500" dirty="0"/>
              <a:t>Connective tissue and follicles</a:t>
            </a:r>
            <a:endParaRPr sz="1500" dirty="0"/>
          </a:p>
          <a:p>
            <a:pPr marL="6350" lvl="0" indent="0" algn="l" rtl="0">
              <a:lnSpc>
                <a:spcPct val="115000"/>
              </a:lnSpc>
              <a:spcBef>
                <a:spcPts val="1000"/>
              </a:spcBef>
              <a:spcAft>
                <a:spcPts val="0"/>
              </a:spcAft>
              <a:buNone/>
            </a:pPr>
            <a:r>
              <a:rPr lang="en" sz="1500" b="1" dirty="0"/>
              <a:t>Medulla</a:t>
            </a:r>
          </a:p>
          <a:p>
            <a:pPr marL="749300" lvl="1" indent="-285750">
              <a:lnSpc>
                <a:spcPct val="115000"/>
              </a:lnSpc>
              <a:spcBef>
                <a:spcPts val="1000"/>
              </a:spcBef>
              <a:buFont typeface="Arial" panose="020B0604020202020204" pitchFamily="34" charset="0"/>
              <a:buChar char="•"/>
            </a:pPr>
            <a:r>
              <a:rPr lang="en" sz="1500" dirty="0"/>
              <a:t>Connective tissue and neurovascular structures</a:t>
            </a:r>
            <a:endParaRPr sz="1500" dirty="0"/>
          </a:p>
        </p:txBody>
      </p:sp>
      <p:sp>
        <p:nvSpPr>
          <p:cNvPr id="103" name="Google Shape;103;p6"/>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pic>
        <p:nvPicPr>
          <p:cNvPr id="104" name="Google Shape;104;p6"/>
          <p:cNvPicPr preferRelativeResize="0"/>
          <p:nvPr/>
        </p:nvPicPr>
        <p:blipFill>
          <a:blip r:embed="rId3">
            <a:alphaModFix/>
          </a:blip>
          <a:stretch>
            <a:fillRect/>
          </a:stretch>
        </p:blipFill>
        <p:spPr>
          <a:xfrm>
            <a:off x="3693074" y="1599600"/>
            <a:ext cx="4767451" cy="2405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r>
              <a:rPr lang="en" dirty="0"/>
              <a:t>The Menstrual Cycle</a:t>
            </a:r>
            <a:endParaRPr dirty="0"/>
          </a:p>
        </p:txBody>
      </p:sp>
      <p:sp>
        <p:nvSpPr>
          <p:cNvPr id="110" name="Google Shape;110;p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dirty="0"/>
              <a:t>The menstrual cycle can be divided into four main phases:</a:t>
            </a:r>
            <a:endParaRPr sz="1600" b="1" dirty="0"/>
          </a:p>
          <a:p>
            <a:pPr marL="444500" lvl="0" indent="-342900" algn="l" rtl="0">
              <a:lnSpc>
                <a:spcPct val="115000"/>
              </a:lnSpc>
              <a:spcBef>
                <a:spcPts val="1000"/>
              </a:spcBef>
              <a:spcAft>
                <a:spcPts val="0"/>
              </a:spcAft>
              <a:buSzPts val="2000"/>
              <a:buFont typeface="+mj-lt"/>
              <a:buAutoNum type="arabicPeriod"/>
            </a:pPr>
            <a:r>
              <a:rPr lang="en" sz="1600" dirty="0"/>
              <a:t>Menstrual Phase</a:t>
            </a:r>
            <a:endParaRPr sz="1600" dirty="0"/>
          </a:p>
          <a:p>
            <a:pPr marL="444500" lvl="0" indent="-342900" algn="l" rtl="0">
              <a:lnSpc>
                <a:spcPct val="115000"/>
              </a:lnSpc>
              <a:spcBef>
                <a:spcPts val="0"/>
              </a:spcBef>
              <a:spcAft>
                <a:spcPts val="0"/>
              </a:spcAft>
              <a:buSzPts val="2000"/>
              <a:buFont typeface="+mj-lt"/>
              <a:buAutoNum type="arabicPeriod"/>
            </a:pPr>
            <a:r>
              <a:rPr lang="en" sz="1600" dirty="0"/>
              <a:t>Follicular Phase</a:t>
            </a:r>
            <a:endParaRPr sz="1600" dirty="0"/>
          </a:p>
          <a:p>
            <a:pPr marL="444500" lvl="0" indent="-342900" algn="l" rtl="0">
              <a:lnSpc>
                <a:spcPct val="115000"/>
              </a:lnSpc>
              <a:spcBef>
                <a:spcPts val="0"/>
              </a:spcBef>
              <a:spcAft>
                <a:spcPts val="0"/>
              </a:spcAft>
              <a:buSzPts val="2000"/>
              <a:buFont typeface="+mj-lt"/>
              <a:buAutoNum type="arabicPeriod"/>
            </a:pPr>
            <a:r>
              <a:rPr lang="en" sz="1600" dirty="0"/>
              <a:t>Ovulation</a:t>
            </a:r>
            <a:endParaRPr sz="1600" dirty="0"/>
          </a:p>
          <a:p>
            <a:pPr marL="444500" lvl="0" indent="-342900" algn="l" rtl="0">
              <a:lnSpc>
                <a:spcPct val="115000"/>
              </a:lnSpc>
              <a:spcBef>
                <a:spcPts val="0"/>
              </a:spcBef>
              <a:spcAft>
                <a:spcPts val="0"/>
              </a:spcAft>
              <a:buSzPts val="2000"/>
              <a:buFont typeface="+mj-lt"/>
              <a:buAutoNum type="arabicPeriod"/>
            </a:pPr>
            <a:r>
              <a:rPr lang="en" sz="1600" dirty="0"/>
              <a:t>Luteal Phase</a:t>
            </a:r>
            <a:endParaRPr sz="1600" dirty="0"/>
          </a:p>
          <a:p>
            <a:pPr marL="0" lvl="0" indent="0" algn="l" rtl="0">
              <a:lnSpc>
                <a:spcPct val="115000"/>
              </a:lnSpc>
              <a:spcBef>
                <a:spcPts val="0"/>
              </a:spcBef>
              <a:spcAft>
                <a:spcPts val="0"/>
              </a:spcAft>
              <a:buNone/>
            </a:pPr>
            <a:endParaRPr sz="1600" dirty="0"/>
          </a:p>
        </p:txBody>
      </p:sp>
      <p:pic>
        <p:nvPicPr>
          <p:cNvPr id="111" name="Google Shape;111;p7"/>
          <p:cNvPicPr preferRelativeResize="0"/>
          <p:nvPr/>
        </p:nvPicPr>
        <p:blipFill rotWithShape="1">
          <a:blip r:embed="rId3">
            <a:alphaModFix/>
          </a:blip>
          <a:srcRect/>
          <a:stretch/>
        </p:blipFill>
        <p:spPr>
          <a:xfrm>
            <a:off x="2626625" y="1799025"/>
            <a:ext cx="5438021" cy="2444525"/>
          </a:xfrm>
          <a:prstGeom prst="rect">
            <a:avLst/>
          </a:prstGeom>
          <a:noFill/>
          <a:ln>
            <a:noFill/>
          </a:ln>
        </p:spPr>
      </p:pic>
      <p:sp>
        <p:nvSpPr>
          <p:cNvPr id="112" name="Google Shape;112;p7"/>
          <p:cNvSpPr txBox="1"/>
          <p:nvPr/>
        </p:nvSpPr>
        <p:spPr>
          <a:xfrm>
            <a:off x="4222275" y="4872500"/>
            <a:ext cx="35121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i="1">
                <a:latin typeface="Open Sans"/>
                <a:ea typeface="Open Sans"/>
                <a:cs typeface="Open Sans"/>
                <a:sym typeface="Open Sans"/>
              </a:rPr>
              <a:t>Note</a:t>
            </a:r>
            <a:r>
              <a:rPr lang="en" sz="900">
                <a:latin typeface="Open Sans"/>
                <a:ea typeface="Open Sans"/>
                <a:cs typeface="Open Sans"/>
                <a:sym typeface="Open Sans"/>
              </a:rPr>
              <a:t>: See speaker notes for image citations</a:t>
            </a:r>
            <a:endParaRPr sz="900">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CMU PPT Theme">
  <a:themeElements>
    <a:clrScheme name="Custom 1">
      <a:dk1>
        <a:srgbClr val="000000"/>
      </a:dk1>
      <a:lt1>
        <a:srgbClr val="FFFFFF"/>
      </a:lt1>
      <a:dk2>
        <a:srgbClr val="75787B"/>
      </a:dk2>
      <a:lt2>
        <a:srgbClr val="C8C9C7"/>
      </a:lt2>
      <a:accent1>
        <a:srgbClr val="BB0000"/>
      </a:accent1>
      <a:accent2>
        <a:srgbClr val="75787B"/>
      </a:accent2>
      <a:accent3>
        <a:srgbClr val="00833C"/>
      </a:accent3>
      <a:accent4>
        <a:srgbClr val="F2A900"/>
      </a:accent4>
      <a:accent5>
        <a:srgbClr val="002C71"/>
      </a:accent5>
      <a:accent6>
        <a:srgbClr val="C8C9C7"/>
      </a:accent6>
      <a:hlink>
        <a:srgbClr val="BB0000"/>
      </a:hlink>
      <a:folHlink>
        <a:srgbClr val="82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7096</TotalTime>
  <Words>2812</Words>
  <Application>Microsoft Office PowerPoint</Application>
  <PresentationFormat>On-screen Show (16:9)</PresentationFormat>
  <Paragraphs>259</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Times</vt:lpstr>
      <vt:lpstr>Helvetica Neue Light</vt:lpstr>
      <vt:lpstr>Open Sans</vt:lpstr>
      <vt:lpstr>Open Sans Light</vt:lpstr>
      <vt:lpstr>Roboto</vt:lpstr>
      <vt:lpstr>CMU PPT Theme</vt:lpstr>
      <vt:lpstr>PowerPoint Presentation</vt:lpstr>
      <vt:lpstr>PowerPoint Presentation</vt:lpstr>
      <vt:lpstr>PowerPoint Presentation</vt:lpstr>
      <vt:lpstr>Learning Goals</vt:lpstr>
      <vt:lpstr>What are the Ovaries?</vt:lpstr>
      <vt:lpstr>Overview of the Ovaries: What?</vt:lpstr>
      <vt:lpstr>Overview of the Ovaries: Where?</vt:lpstr>
      <vt:lpstr>Overview of the Ovaries: Ovarian Tissue Anatomy</vt:lpstr>
      <vt:lpstr>The Menstrual Cycle</vt:lpstr>
      <vt:lpstr>1. Menstrual Phase</vt:lpstr>
      <vt:lpstr>2. Follicular Phase</vt:lpstr>
      <vt:lpstr>3. Ovulation</vt:lpstr>
      <vt:lpstr>4. Luteal Phase</vt:lpstr>
      <vt:lpstr>Let’s talk about hormones, </vt:lpstr>
      <vt:lpstr>IMPORTANT FACT: Females are born with a limited number of oocytes, no more are created throughout their lifetime, with the count and quality decreasing with age</vt:lpstr>
      <vt:lpstr>What is female fertility?</vt:lpstr>
      <vt:lpstr>Ovarian Infertility: Polycystic Ovary Syndrome (PCOS)</vt:lpstr>
      <vt:lpstr>Ovarian Infertility: Cancer Treatments</vt:lpstr>
      <vt:lpstr>Ovarian Infertility: Scarred Ovaries</vt:lpstr>
      <vt:lpstr>What is Tissue Engineering, and how can we use it?</vt:lpstr>
      <vt:lpstr>Tissue Engineering</vt:lpstr>
      <vt:lpstr>Artificial Ovaries and Tissue Engineering</vt:lpstr>
      <vt:lpstr>Scaffolding</vt:lpstr>
      <vt:lpstr>Scaffolding (Cont.) </vt:lpstr>
      <vt:lpstr>Types of Scaffolds</vt:lpstr>
      <vt:lpstr>Scaffolding Considerations</vt:lpstr>
      <vt:lpstr>Isolation of Oocytes</vt:lpstr>
      <vt:lpstr>Growth</vt:lpstr>
      <vt:lpstr>In real life...</vt:lpstr>
      <vt:lpstr>Problems</vt:lpstr>
      <vt:lpstr>Possible Recipients</vt:lpstr>
      <vt:lpstr>Sources</vt:lpstr>
      <vt:lpstr>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JRAIH</dc:creator>
  <cp:lastModifiedBy>jh4p</cp:lastModifiedBy>
  <cp:revision>15</cp:revision>
  <dcterms:modified xsi:type="dcterms:W3CDTF">2021-06-10T21:06:26Z</dcterms:modified>
</cp:coreProperties>
</file>