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64" r:id="rId3"/>
  </p:sldMasterIdLst>
  <p:notesMasterIdLst>
    <p:notesMasterId r:id="rId52"/>
  </p:notesMasterIdLst>
  <p:sldIdLst>
    <p:sldId id="256" r:id="rId4"/>
    <p:sldId id="257" r:id="rId5"/>
    <p:sldId id="258" r:id="rId6"/>
    <p:sldId id="292"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embeddedFontLst>
    <p:embeddedFont>
      <p:font typeface="Lato Light" panose="020B060402020202020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Times" panose="02020603050405020304" pitchFamily="18" charset="0"/>
      <p:regular r:id="rId61"/>
      <p:bold r:id="rId62"/>
      <p:italic r:id="rId63"/>
      <p:boldItalic r:id="rId64"/>
    </p:embeddedFont>
    <p:embeddedFont>
      <p:font typeface="Lato Hairline" panose="020B0604020202020204" charset="0"/>
      <p:regular r:id="rId65"/>
      <p:bold r:id="rId66"/>
      <p:italic r:id="rId67"/>
      <p:boldItalic r:id="rId68"/>
    </p:embeddedFont>
    <p:embeddedFont>
      <p:font typeface="Open Sans Light" panose="020B0306030504020204" pitchFamily="34" charset="0"/>
      <p:regular r:id="rId69"/>
      <p: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58"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414898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kaleela.com/wp-content/uploads/2019/08/The-Five-Senses-In-Arabic.jp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ciencenewsforstudents.org/wp-content/uploads/2021/05/1030_LL_touch_feat.jpg" TargetMode="External"/><Relationship Id="rId4" Type="http://schemas.openxmlformats.org/officeDocument/2006/relationships/hyperlink" Target="https://www.dkfindout.com/us/human-body/senses/ears-and-hearin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mage.shutterstock.com/image-vector/set-different-bacteria-viruses-medical-260nw-560228722.jp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yourgenome.org/sites/default/files/illustrations/diagram/dna_mutations_point_mutation_yourgenome.png" TargetMode="External"/><Relationship Id="rId5" Type="http://schemas.openxmlformats.org/officeDocument/2006/relationships/hyperlink" Target="https://cdn.massagemag.com/wordpress/wp-content/uploads/hospice-movement-AdobeStock_31062610.jpg" TargetMode="External"/><Relationship Id="rId4" Type="http://schemas.openxmlformats.org/officeDocument/2006/relationships/hyperlink" Target="https://www.verywellhealth.com/thmb/GbUOrfey-R1_75uQa3lnbxfjNfE=/2000x1333/filters:fill(87E3EF,1)/GettyImages-169591412-7e0ad8348328430ba16047a9df41ae17.jp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3.depositphotos.com/4177785/32182/v/600/depositphotos_321824840-stock-illustration-biomedical-engineering-word-concepts-banner.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indpng.com/picc/m/757-7575566_10-science-clipart-images-download-for-free-hd.p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ngkit.com/png/detail/7-70105_bot-gears-mechanical-engineering-clipart.png"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ncbi.nlm.nih.gov/pmc/articles/PMC3782271/" TargetMode="External"/><Relationship Id="rId3" Type="http://schemas.openxmlformats.org/officeDocument/2006/relationships/hyperlink" Target="https://navigate.aimbe.org/why-bioengineering/history/" TargetMode="External"/><Relationship Id="rId7" Type="http://schemas.openxmlformats.org/officeDocument/2006/relationships/hyperlink" Target="https://www.emedicinehealth.com/images/article/main_image/polio-vaccine.jp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upload.wikimedia.org/wikipedia/commons/thumb/a/a6/Hufnagel_heart_Valve15111214-photos_309.jpg/220px-Hufnagel_heart_Valve15111214-photos_309.jpg" TargetMode="External"/><Relationship Id="rId5" Type="http://schemas.openxmlformats.org/officeDocument/2006/relationships/hyperlink" Target="https://commons.wikimedia.org/wiki/File:First_pacemaker_(Siemens-Elema_1958).jpg" TargetMode="External"/><Relationship Id="rId4" Type="http://schemas.openxmlformats.org/officeDocument/2006/relationships/hyperlink" Target="https://www.kidneynews.org/view/journals/kidney-news/1/2/full-4f1.jp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vigate.aimbe.org/why-bioengineering/histor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guyhowto.com/wp-content/uploads/2020/12/102_1-Recombinant-DNA-Techn.jpg" TargetMode="External"/><Relationship Id="rId5" Type="http://schemas.openxmlformats.org/officeDocument/2006/relationships/hyperlink" Target="https://www.genome.gov/25520302/online-education-kit-1972-first-recombinant-dna#:~:text=The%20first%20production%20of%20recombinant,host%20cell%2C%20often%20a%20bacterium" TargetMode="External"/><Relationship Id="rId4" Type="http://schemas.openxmlformats.org/officeDocument/2006/relationships/hyperlink" Target="https://manuelcorpas.com/wp-content/uploads/2020/09/Logo_HGP.jp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pload.wikimedia.org/wikipedia/commons/thumb/d/d5/Giovanni_Borelli_-_lim_joints_(De_Motu_Animalium).jpg/330px-Giovanni_Borelli_-_lim_joints_(De_Motu_Animalium).jpg" TargetMode="External"/><Relationship Id="rId7" Type="http://schemas.openxmlformats.org/officeDocument/2006/relationships/hyperlink" Target="https://www.medgadget.com/wp-content/uploads/2019/06/Tissue-Engineering-Market.jp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automate.org/userAssets/aiaUploads/image/AIA-LS-MAR2020-T4-1128537982-BLOG.jpg" TargetMode="External"/><Relationship Id="rId5" Type="http://schemas.openxmlformats.org/officeDocument/2006/relationships/hyperlink" Target="https://www.azolifesciences.com/image.axd?picture=2020/10/shutterstock_671206474.jpg" TargetMode="External"/><Relationship Id="rId4" Type="http://schemas.openxmlformats.org/officeDocument/2006/relationships/hyperlink" Target="https://encrypted-tbn0.gstatic.com/images?q=tbn:ANd9GcQI8EQKBULQ7TrIN1wUT-VfCGwcGG-dCfL3og&amp;usqp=CAU"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ccormick.northwestern.edu/biomedical/images/baseball-min.jp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edtechnologies.com/wp-content/uploads/2013/02/b2ap3_thumbnail_bio.jp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icardiology.com/content/studying-blood-flow-dynamics-identify-heart-vessel-failur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intechopen.com/chapters/40738" TargetMode="External"/><Relationship Id="rId4" Type="http://schemas.openxmlformats.org/officeDocument/2006/relationships/hyperlink" Target="https://phys.org/news/2018-06-explores-cell-mechanics.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iolinscientific.com/blog/biomaterials-vs-tissue-engineering-what-is-the-differenc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irectorsblog.nih.gov/wp-content/uploads/2015/10/3d_bioprinting_artery2.jpg" TargetMode="External"/><Relationship Id="rId5" Type="http://schemas.openxmlformats.org/officeDocument/2006/relationships/hyperlink" Target="https://www.sciencebuzz.org/sites/default/files/images/Five_Hearts%20copy_0.jpg" TargetMode="External"/><Relationship Id="rId4" Type="http://schemas.openxmlformats.org/officeDocument/2006/relationships/hyperlink" Target="https://upload.wikimedia.org/wikipedia/commons/thumb/4/47/Hip_joint_replacement,_United_States,_1998_Wellcome_L0060175.jpg/1200px-Hip_joint_replacement,_United_States,_1998_Wellcome_L0060175.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openpr.com/news/1876594/outstanding-growth-of-artificial-organs-market-is-estimated#prid-1876594"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phys.org/news/2012-01-scientists-silk-tasar-silkworm-scaffold.html" TargetMode="External"/><Relationship Id="rId4" Type="http://schemas.openxmlformats.org/officeDocument/2006/relationships/hyperlink" Target="https://www.sciencedirect.com/science/article/pii/S016836591400666X"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cgaxisimages.fra1.cdn.digitaloceanspaces.com/2015/01/cgaxis_models_55_06a.jpg" TargetMode="External"/><Relationship Id="rId3" Type="http://schemas.openxmlformats.org/officeDocument/2006/relationships/hyperlink" Target="https://link.springer.com/chapter/10.1007/978-3-030-24237-4_1#:~:text=Biomedical%2Fmedical%20devices%20are%20instruments,and%20disease%20for%20human%20beings" TargetMode="External"/><Relationship Id="rId7" Type="http://schemas.openxmlformats.org/officeDocument/2006/relationships/hyperlink" Target="https://cdn-prod.medicalnewstoday.com/content/images/articles/152/152902/dialysis-can-carry-out-the-function-of-the-kidneys.jpg"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drwf.org.uk/news-and-events/news/first-insulin-pump-acts-artificial-pancreas-launched-people-type-1-diabetes" TargetMode="External"/><Relationship Id="rId5" Type="http://schemas.openxmlformats.org/officeDocument/2006/relationships/hyperlink" Target="https://www.cthsurgery.com/uploads/2/6/5/4/26542699/editor/caged-ball-valve.png?1519602967" TargetMode="External"/><Relationship Id="rId4" Type="http://schemas.openxmlformats.org/officeDocument/2006/relationships/hyperlink" Target="https://orthoinfo.aaos.org/en/treatment/revision-total-knee-replacemen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searchgate.net/profile/Andrea-Aliverti/publication/318648627/figure/fig3/AS:667765149032451@1536219026226/Wearable-biomedical-sensors-Reproduced-and-modified-from-2-with-permission-from-the.pn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nature.com/articles/s41551-019-0426-z" TargetMode="External"/><Relationship Id="rId5" Type="http://schemas.openxmlformats.org/officeDocument/2006/relationships/hyperlink" Target="https://www.sciencedirect.com/science/article/pii/B9780128183182000039" TargetMode="External"/><Relationship Id="rId4" Type="http://schemas.openxmlformats.org/officeDocument/2006/relationships/hyperlink" Target="https://www.ivybiomedical.com/model-7800.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ioengineering.gatech.edu/node/5335#:~:text=Bioimaging%20refers%20to%20methods%20and,used%20visualize%20fixed%20biological%20sample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clsmedicaltraining.com/rhythm-recognition/" TargetMode="External"/><Relationship Id="rId5" Type="http://schemas.openxmlformats.org/officeDocument/2006/relationships/hyperlink" Target="https://www.mayoclinic.org/tests-procedures/fetal-ultrasound/about/pac-20394149" TargetMode="External"/><Relationship Id="rId4" Type="http://schemas.openxmlformats.org/officeDocument/2006/relationships/hyperlink" Target="https://www.essex.ac.uk/-/media/header-images/faculty-of-science-and-health/csee/brain-computer-interfaces-lab-1000x1000.jpg?h=1000&amp;w=1000&amp;la=e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clsmedicaltraining.com/wp-content/uploads/2020/09/ACLS-Figure-21.jp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mrimaster.com/images/technique/SNR%20IMAGE/Repetition%20time%20(TR)%20and%20SNR%20relation%20in%20MRI.jpg" TargetMode="External"/><Relationship Id="rId5" Type="http://schemas.openxmlformats.org/officeDocument/2006/relationships/hyperlink" Target="https://consultqd.clevelandclinic.org/chest-x-ray-prior-to-thyroidectomy-is-it-really-needed/" TargetMode="External"/><Relationship Id="rId4" Type="http://schemas.openxmlformats.org/officeDocument/2006/relationships/hyperlink" Target="https://pbs.twimg.com/media/Ewre1JQWYAAMsEP?format=jpg&amp;name=4096x4096"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ur.nl/en/education-programmes/master/msc-programmes/msc-biotechnology/specialisations-of-biotechnology/cellular-and-molecular-biotechnology.htm#:~:text=Focus%20on%20the%20practical%20application,micro%2Dorganisms%20or%20cell%20cultures" TargetMode="External"/><Relationship Id="rId7" Type="http://schemas.openxmlformats.org/officeDocument/2006/relationships/hyperlink" Target="https://www.fda.gov/files/iStock-157317886.jp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manometcurrent.com/wp-content/uploads/2021/06/Microfluidics.jpg" TargetMode="External"/><Relationship Id="rId5" Type="http://schemas.openxmlformats.org/officeDocument/2006/relationships/hyperlink" Target="https://blog.genofab.com/hubfs/Stock%20Images/plasmid-black-tube.jpg" TargetMode="External"/><Relationship Id="rId4" Type="http://schemas.openxmlformats.org/officeDocument/2006/relationships/hyperlink" Target="https://www.gea.com/en/binaries/Pharma%20Product%20fermentation_tcm11-5956_w710.jp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racticallyscience.com/wp-content/uploads/2015/05/michaelis-menton-intuition-v2-op.jpg"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sciencedirect.com/science/article/pii/S2468451118300291" TargetMode="External"/><Relationship Id="rId4" Type="http://schemas.openxmlformats.org/officeDocument/2006/relationships/hyperlink" Target="https://pharmsci.uci.edu/can-pharmaceutical-sciences-majo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ngr.wisc.edu/department/biomedical-engineering/research/neuroengineerin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media.springernature.com/relative-r300-703_m1050/springer-static/image/art:10.1038/nature.2013.12439/MediaObjects/41586_2013_Article_BFnature201312439_Figc_HTML.jpg" TargetMode="External"/><Relationship Id="rId5" Type="http://schemas.openxmlformats.org/officeDocument/2006/relationships/hyperlink" Target="https://www.myhealthyclick.com/wp-content/uploads/2021/02/New-Vestibular-Implant-Improves-Balance-and-Movement-in-Patients-with-Inner-Ear-Disorder.jpg" TargetMode="External"/><Relationship Id="rId4" Type="http://schemas.openxmlformats.org/officeDocument/2006/relationships/hyperlink" Target="https://bioe.uw.edu/wp-content/uploads/neural-monitoring.pn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odaysmedicaldevelopments.com/article/haptics-medical-device-design-neuroprosthetics-amputees-111016/"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miro.medium.com/max/1128/1*eNp_4IFB9bZOeCVqdXKg5A.jpeg" TargetMode="External"/><Relationship Id="rId4" Type="http://schemas.openxmlformats.org/officeDocument/2006/relationships/hyperlink" Target="https://cdn.the-scientist.com/assets/articleNo/68762/aImg/42181/bci-article-s.p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mes.org/files/CodeEthics04.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ubmed.ncbi.nlm.nih.gov/9315431/"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mes.org/files/CodeEthics04.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File:Scales_Of_Justice.svg"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ingularityhub.com/wp-content/uploads/2014/07/de-grey-body-is-a-machine-1.jp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pload.wikimedia.org/wikipedia/commons/7/77/Blood_Circulation.gi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ovanewsroom.org/wp-content/uploads/2017/05/wound-healing-steps-bleeding-inflammation-scab-proliferation-remodeling-epidermis.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a-cldnry.s-nbcnews.com/image/upload/t_fit-760w,f_auto,q_auto:best/rockcms/2021-06/210614-harvard-brain-image-se-1158a-a3d7a0.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mage.shutterstock.com/image-vector/good-bad-food-thumbs-silhouette-260nw-1069892234.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aleela.com/wp-content/uploads/2019/08/The-Five-Senses-In-Arabic.jp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naturescent.com/wp-content/uploads/2013/05/photogallery-fake-awake-woman-smelling-orange.jpg" TargetMode="External"/><Relationship Id="rId4" Type="http://schemas.openxmlformats.org/officeDocument/2006/relationships/hyperlink" Target="https://www.orcagrowfilm.com/v/vspfiles/templates/taste/images/wavelength-nm.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1b8026945_2_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Open Sans"/>
                <a:ea typeface="Open Sans"/>
                <a:cs typeface="Open Sans"/>
                <a:sym typeface="Open Sans"/>
              </a:rPr>
              <a:t>1</a:t>
            </a:fld>
            <a:endParaRPr sz="1200" b="0" i="0" u="none" strike="noStrike" cap="none">
              <a:solidFill>
                <a:schemeClr val="dk1"/>
              </a:solidFill>
              <a:latin typeface="Open Sans"/>
              <a:ea typeface="Open Sans"/>
              <a:cs typeface="Open Sans"/>
              <a:sym typeface="Open Sans"/>
            </a:endParaRPr>
          </a:p>
        </p:txBody>
      </p:sp>
      <p:sp>
        <p:nvSpPr>
          <p:cNvPr id="83" name="Google Shape;83;gf1b8026945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gf1b8026945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633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a3ed6dbd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a3ed6dbd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https://kaleela.com/wp-content/uploads/2019/08/The-Five-Senses-In-Arabic.jpg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https://www.dkfindout.com/us/human-body/senses/ears-and-hearing/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https://www.sciencenewsforstudents.org/wp-content/uploads/2021/05/1030_LL_touch_feat.jpg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43584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b802694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f1b802694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https://image.shutterstock.com/image-vector/set-different-bacteria-viruses-medical-260nw-560228722.jpg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https://www.verywellhealth.com/thmb/GbUOrfey-R1_75uQa3lnbxfjNfE=/2000x1333/filters:fill(87E3EF,1)/GettyImages-169591412-7e0ad8348328430ba16047a9df41ae17.jpg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https://cdn.massagemag.com/wordpress/wp-content/uploads/hospice-movement-AdobeStock_31062610.jpg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https://www.yourgenome.org/sites/default/files/illustrations/diagram/dna_mutations_point_mutation_yourgenome.png</a:t>
            </a:r>
            <a:endParaRPr/>
          </a:p>
        </p:txBody>
      </p:sp>
    </p:spTree>
    <p:extLst>
      <p:ext uri="{BB962C8B-B14F-4D97-AF65-F5344CB8AC3E}">
        <p14:creationId xmlns:p14="http://schemas.microsoft.com/office/powerpoint/2010/main" val="132307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1b802694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1b802694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https://st3.depositphotos.com/4177785/32182/v/600/depositphotos_321824840-stock-illustration-biomedical-engineering-word-concepts-banner.jpg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0723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f1b802694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f1b802694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https://www.kindpng.com/picc/m/757-7575566_10-science-clipart-images-download-for-free-hd.png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https://www.pngkit.com/png/detail/7-70105_bot-gears-mechanical-engineering-clipart.png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46606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6afeef3a9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6afeef3a9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https://navigate.aimbe.org/why-bioengineering/history/</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https://www.kidneynews.org/view/journals/kidney-news/1/2/full-4f1.jpg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https://commons.wikimedia.org/wiki/File:First_pacemaker_(Siemens-Elema_1958).jpg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https://upload.wikimedia.org/wikipedia/commons/thumb/a/a6/Hufnagel_heart_Valve15111214-photos_309.jpg/220px-Hufnagel_heart_Valve15111214-photos_309.jpg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https://www.emedicinehealth.com/images/article/main_image/polio-vaccine.jpg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8"/>
              </a:rPr>
              <a:t>https://www.ncbi.nlm.nih.gov/pmc/articles/PMC3782271/</a:t>
            </a:r>
            <a:endParaRPr/>
          </a:p>
        </p:txBody>
      </p:sp>
    </p:spTree>
    <p:extLst>
      <p:ext uri="{BB962C8B-B14F-4D97-AF65-F5344CB8AC3E}">
        <p14:creationId xmlns:p14="http://schemas.microsoft.com/office/powerpoint/2010/main" val="19798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86561d1d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86561d1d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https://navigate.aimbe.org/why-bioengineering/history/</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https://manuelcorpas.com/wp-content/uploads/2020/09/Logo_HGP.jpg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https://www.genome.gov/25520302/online-education-kit-1972-first-recombinant-dna#:~:text=The%20first%20production%20of%20recombinant,host%20cell%2C%20often%20a%20bacterium</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https://www.guyhowto.com/wp-content/uploads/2020/12/102_1-Recombinant-DNA-Techn.jpg</a:t>
            </a:r>
            <a:r>
              <a:rPr lang="en"/>
              <a:t>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0253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1b802694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1b802694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https://upload.wikimedia.org/wikipedia/commons/thumb/d/d5/Giovanni_Borelli_-_lim_joints_%28De_Motu_Animalium%29.jpg/330px-Giovanni_Borelli_-_lim_joints_%28De_Motu_Animalium%29.jpg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https://encrypted-tbn0.gstatic.com/images?q=tbn:ANd9GcQI8EQKBULQ7TrIN1wUT-VfCGwcGG-dCfL3og&amp;usqp=CAU</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https://www.azolifesciences.com/image.axd?picture=2020%2F10%2Fshutterstock_671206474.jpg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https://www.automate.org/userAssets/aiaUploads/image/AIA-LS-MAR2020-T4-1128537982-BLOG.jpg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https://www.medgadget.com/wp-content/uploads/2019/06/Tissue-Engineering-Market.jpg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710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6afeef3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6afeef3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https://www.mccormick.northwestern.edu/biomedical/images/baseball-min.jpg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https://www.cedtechnologies.com/wp-content/uploads/2013/02/b2ap3_thumbnail_bio.jpg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5366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06afeef3a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06afeef3a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https://www.dicardiology.com/content/studying-blood-flow-dynamics-identify-heart-vessel-failure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https://phys.org/news/2018-06-explores-cell-mechanics.html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https://www.intechopen.com/chapters/40738</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0664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6afeef3a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6afeef3a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https://www.biolinscientific.com/blog/biomaterials-vs-tissue-engineering-what-is-the-difference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https://upload.wikimedia.org/wikipedia/commons/thumb/4/47/Hip_joint_replacement%2C_United_States%2C_1998_Wellcome_L0060175.jpg/1200px-Hip_joint_replacement%2C_United_States%2C_1998_Wellcome_L0060175.jpg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https://www.sciencebuzz.org/sites/default/files/images/Five_Hearts%20copy_0.jpg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https://directorsblog.nih.gov/wp-content/uploads/2015/10/3d_bioprinting_artery2.jpg</a:t>
            </a:r>
            <a:endParaRPr/>
          </a:p>
        </p:txBody>
      </p:sp>
    </p:spTree>
    <p:extLst>
      <p:ext uri="{BB962C8B-B14F-4D97-AF65-F5344CB8AC3E}">
        <p14:creationId xmlns:p14="http://schemas.microsoft.com/office/powerpoint/2010/main" val="381698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f1b802694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f1b8026945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955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06afeef3a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06afeef3a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https://www.openpr.com/news/1876594/outstanding-growth-of-artificial-organs-market-is-estimated#prid-1876594</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https://www.sciencedirect.com/science/article/pii/S016836591400666X</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https://phys.org/news/2012-01-scientists-silk-tasar-silkworm-scaffold.html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3228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06afeef3a9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06afeef3a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https://link.springer.com/chapter/10.1007/978-3-030-24237-4_1#:~:text=Biomedical%2Fmedical%20devices%20are%20instruments,and%20disease%20for%20human%20beings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https://orthoinfo.aaos.org/en/treatment/revision-total-knee-replacement/</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https://www.cthsurgery.com/uploads/2/6/5/4/26542699/editor/caged-ball-valve.png?1519602967</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https://www.drwf.org.uk/news-and-events/news/first-insulin-pump-acts-artificial-pancreas-launched-people-type-1-diabetes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https://cdn-prod.medicalnewstoday.com/content/images/articles/152/152902/dialysis-can-carry-out-the-function-of-the-kidneys.jpg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8"/>
              </a:rPr>
              <a:t>https://cgaxisimages.fra1.cdn.digitaloceanspaces.com/2015/01/cgaxis_models_55_06a.jpg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14448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06afeef3a9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06afeef3a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https://www.researchgate.net/profile/Andrea-Aliverti/publication/318648627/figure/fig3/AS:667765149032451@1536219026226/Wearable-biomedical-sensors-Reproduced-and-modified-from-2-with-permission-from-the.png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https://www.ivybiomedical.com/model-7800.html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https://www.sciencedirect.com/science/article/pii/B9780128183182000039</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https://www.nature.com/articles/s41551-019-0426-z</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9193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6afeef3a9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6afeef3a9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https://bioengineering.gatech.edu/node/5335#:~:text=Bioimaging%20refers%20to%20methods%20and,used%20visualize%20fixed%20biological%20samples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https://www.essex.ac.uk/-/media/header-images/faculty-of-science-and-health/csee/brain-computer-interfaces-lab-1000x1000.jpg?h=1000&amp;w=1000&amp;la=en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https://www.mayoclinic.org/tests-procedures/fetal-ultrasound/about/pac-20394149</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https://www.aclsmedicaltraining.com/rhythm-recognition/</a:t>
            </a:r>
            <a:r>
              <a:rPr lang="en"/>
              <a:t> </a:t>
            </a:r>
            <a:endParaRPr/>
          </a:p>
        </p:txBody>
      </p:sp>
    </p:spTree>
    <p:extLst>
      <p:ext uri="{BB962C8B-B14F-4D97-AF65-F5344CB8AC3E}">
        <p14:creationId xmlns:p14="http://schemas.microsoft.com/office/powerpoint/2010/main" val="2811406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6afeef3a9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06afeef3a9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https://www.aclsmedicaltraining.com/wp-content/uploads/2020/09/ACLS-Figure-21.jpg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https://pbs.twimg.com/media/Ewre1JQWYAAMsEP?format=jpg&amp;name=4096x4096</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https://consultqd.clevelandclinic.org/chest-x-ray-prior-to-thyroidectomy-is-it-really-needed/</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https://mrimaster.com/images/technique/SNR%20IMAGE/Repetition%20time%20(TR)%20and%20SNR%20relation%20in%20MRI.jpg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5377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06afeef3a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06afeef3a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https://www.wur.nl/en/education-programmes/master/msc-programmes/msc-biotechnology/specialisations-of-biotechnology/cellular-and-molecular-biotechnology.htm#:~:text=Focus%20on%20the%20practical%20application,micro%2Dorganisms%20or%20cell%20cultures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https://www.gea.com/en/binaries/Pharma%20Product%20fermentation_tcm11-5956_w710.jpg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https://blog.genofab.com/hubfs/Stock%20Images/plasmid-black-tube.jpg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https://manometcurrent.com/wp-content/uploads/2021/06/Microfluidics.jpg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https://www.fda.gov/files/iStock-157317886.jpg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2659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6afeef3a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6afeef3a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https://www.practicallyscience.com/wp-content/uploads/2015/05/michaelis-menton-intuition-v2-op.jpg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https://pharmsci.uci.edu/can-pharmaceutical-sciences-major/</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https://www.sciencedirect.com/science/article/pii/S2468451118300291</a:t>
            </a:r>
            <a:endParaRPr/>
          </a:p>
        </p:txBody>
      </p:sp>
    </p:spTree>
    <p:extLst>
      <p:ext uri="{BB962C8B-B14F-4D97-AF65-F5344CB8AC3E}">
        <p14:creationId xmlns:p14="http://schemas.microsoft.com/office/powerpoint/2010/main" val="1248002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6afeef3a9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06afeef3a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https://www.engr.wisc.edu/department/biomedical-engineering/research/neuroengineering/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https://bioe.uw.edu/wp-content/uploads/neural-monitoring.png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https://www.myhealthyclick.com/wp-content/uploads/2021/02/New-Vestibular-Implant-Improves-Balance-and-Movement-in-Patients-with-Inner-Ear-Disorder.jpg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https://media.springernature.com/relative-r300-703_m1050/springer-static/image/art%3A10.1038%2Fnature.2013.12439/MediaObjects/41586_2013_Article_BFnature201312439_Figc_HTML.jpg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4121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6afeef3a9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06afeef3a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https://www.todaysmedicaldevelopments.com/article/haptics-medical-device-design-neuroprosthetics-amputees-111016/</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https://cdn.the-scientist.com/assets/articleNo/68762/aImg/42181/bci-article-s.png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https://miro.medium.com/max/1128/1*eNp_4IFB9bZOeCVqdXKg5A.jpeg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5466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1b802694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1b802694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55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1b8026945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f1b8026945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626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f1637515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f1637515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23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1637515e2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1637515e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417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1637515e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f1637515e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1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1637515e2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1637515e2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192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1637515e2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f1637515e2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656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f1637515e2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f1637515e2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368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f1637515e2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f1637515e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https://www.bmes.org/files/CodeEthics04.pdf</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https://pubmed.ncbi.nlm.nih.gov/9315431/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6754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https://www.bmes.org/files/CodeEthics04.pdf</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https://en.wikipedia.org/wiki/File:Scales_Of_Justice.svg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63397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55475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80333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1b8026945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f1b8026945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919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365763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868266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894732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021905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463838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790344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102245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40117148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1637515e2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1637515e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93231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1b802694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1b802694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https://singularityhub.com/wp-content/uploads/2014/07/de-grey-body-is-a-machine-1.jpg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https://upload.wikimedia.org/wikipedia/commons/7/77/Blood_Circulation.gif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131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a3ed6db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a3ed6db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https://www.inovanewsroom.org/wp-content/uploads/2017/05/wound-healing-steps-bleeding-inflammation-scab-proliferation-remodeling-epidermis.jpg</a:t>
            </a:r>
            <a:endParaRPr/>
          </a:p>
        </p:txBody>
      </p:sp>
    </p:spTree>
    <p:extLst>
      <p:ext uri="{BB962C8B-B14F-4D97-AF65-F5344CB8AC3E}">
        <p14:creationId xmlns:p14="http://schemas.microsoft.com/office/powerpoint/2010/main" val="85738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86561d1d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086561d1d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https://media-cldnry.s-nbcnews.com/image/upload/t_fit-760w,f_auto,q_auto:best/rockcms/2021-06/210614-harvard-brain-image-se-1158a-a3d7a0.jpg</a:t>
            </a:r>
            <a:endParaRPr/>
          </a:p>
        </p:txBody>
      </p:sp>
    </p:spTree>
    <p:extLst>
      <p:ext uri="{BB962C8B-B14F-4D97-AF65-F5344CB8AC3E}">
        <p14:creationId xmlns:p14="http://schemas.microsoft.com/office/powerpoint/2010/main" val="209828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86561d1d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086561d1d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https://image.shutterstock.com/image-vector/good-bad-food-thumbs-silhouette-260nw-1069892234.jpg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851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1b802694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f1b802694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https://kaleela.com/wp-content/uploads/2019/08/The-Five-Senses-In-Arabic.jpg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https://www.orcagrowfilm.com/v/vspfiles/templates/taste/images/wavelength-nm.jpg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https://naturescent.com/wp-content/uploads/2013/05/photogallery-fake-awake-woman-smelling-orange.jpg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7864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a:ea typeface="Open Sans"/>
              <a:cs typeface="Open Sans"/>
              <a:sym typeface="Open Sans"/>
            </a:endParaRPr>
          </a:p>
        </p:txBody>
      </p:sp>
      <p:pic>
        <p:nvPicPr>
          <p:cNvPr id="60" name="Google Shape;60;p14"/>
          <p:cNvPicPr preferRelativeResize="0"/>
          <p:nvPr/>
        </p:nvPicPr>
        <p:blipFill rotWithShape="1">
          <a:blip r:embed="rId2">
            <a:alphaModFix/>
          </a:blip>
          <a:srcRect/>
          <a:stretch/>
        </p:blipFill>
        <p:spPr>
          <a:xfrm>
            <a:off x="2209800" y="895350"/>
            <a:ext cx="3429000" cy="306388"/>
          </a:xfrm>
          <a:prstGeom prst="rect">
            <a:avLst/>
          </a:prstGeom>
          <a:noFill/>
          <a:ln>
            <a:noFill/>
          </a:ln>
        </p:spPr>
      </p:pic>
      <p:pic>
        <p:nvPicPr>
          <p:cNvPr id="61" name="Google Shape;61;p14" descr="_Plaid-Digital_FINAL-NEW.png"/>
          <p:cNvPicPr preferRelativeResize="0"/>
          <p:nvPr/>
        </p:nvPicPr>
        <p:blipFill rotWithShape="1">
          <a:blip r:embed="rId3">
            <a:alphaModFix/>
          </a:blip>
          <a:srcRect l="84737" t="23988" r="4770" b="1989"/>
          <a:stretch/>
        </p:blipFill>
        <p:spPr>
          <a:xfrm>
            <a:off x="457200" y="0"/>
            <a:ext cx="790575" cy="5143500"/>
          </a:xfrm>
          <a:prstGeom prst="rect">
            <a:avLst/>
          </a:prstGeom>
          <a:noFill/>
          <a:ln>
            <a:noFill/>
          </a:ln>
        </p:spPr>
      </p:pic>
      <p:sp>
        <p:nvSpPr>
          <p:cNvPr id="62" name="Google Shape;62;p14"/>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a:ea typeface="Open Sans"/>
              <a:cs typeface="Open Sans"/>
              <a:sym typeface="Open Sans"/>
            </a:endParaRPr>
          </a:p>
        </p:txBody>
      </p:sp>
      <p:pic>
        <p:nvPicPr>
          <p:cNvPr id="63" name="Google Shape;63;p14" descr="_Plaid-Digital_FINAL-NEW.png"/>
          <p:cNvPicPr preferRelativeResize="0"/>
          <p:nvPr/>
        </p:nvPicPr>
        <p:blipFill rotWithShape="1">
          <a:blip r:embed="rId3">
            <a:alphaModFix/>
          </a:blip>
          <a:srcRect l="84737" t="23988" r="4770" b="1989"/>
          <a:stretch/>
        </p:blipFill>
        <p:spPr>
          <a:xfrm>
            <a:off x="457200" y="0"/>
            <a:ext cx="790575" cy="5143500"/>
          </a:xfrm>
          <a:prstGeom prst="rect">
            <a:avLst/>
          </a:prstGeom>
          <a:noFill/>
          <a:ln>
            <a:noFill/>
          </a:ln>
        </p:spPr>
      </p:pic>
      <p:pic>
        <p:nvPicPr>
          <p:cNvPr id="64" name="Google Shape;64;p14"/>
          <p:cNvPicPr preferRelativeResize="0"/>
          <p:nvPr/>
        </p:nvPicPr>
        <p:blipFill rotWithShape="1">
          <a:blip r:embed="rId4">
            <a:alphaModFix/>
          </a:blip>
          <a:srcRect/>
          <a:stretch/>
        </p:blipFill>
        <p:spPr>
          <a:xfrm>
            <a:off x="1704975" y="562450"/>
            <a:ext cx="3657600" cy="12785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52" name="Google Shape;52;p13"/>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53" name="Google Shape;53;p13"/>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descr="_Plaid-Digital_FINAL-NEW.png"/>
          <p:cNvPicPr preferRelativeResize="0"/>
          <p:nvPr/>
        </p:nvPicPr>
        <p:blipFill rotWithShape="1">
          <a:blip r:embed="rId3">
            <a:alphaModFix/>
          </a:blip>
          <a:srcRect l="59550" t="20875" r="39888" b="2893"/>
          <a:stretch/>
        </p:blipFill>
        <p:spPr>
          <a:xfrm rot="5400000">
            <a:off x="3798887" y="1046164"/>
            <a:ext cx="60325" cy="765810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772400" y="4248150"/>
            <a:ext cx="1154590" cy="736392"/>
          </a:xfrm>
          <a:prstGeom prst="rect">
            <a:avLst/>
          </a:prstGeom>
          <a:noFill/>
          <a:ln>
            <a:noFill/>
          </a:ln>
        </p:spPr>
      </p:pic>
      <p:sp>
        <p:nvSpPr>
          <p:cNvPr id="56" name="Google Shape;56;p13"/>
          <p:cNvSpPr txBox="1"/>
          <p:nvPr/>
        </p:nvSpPr>
        <p:spPr>
          <a:xfrm>
            <a:off x="381000" y="4905376"/>
            <a:ext cx="131959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www.cmu.edu/gelfand</a:t>
            </a:r>
            <a:endParaRPr/>
          </a:p>
        </p:txBody>
      </p:sp>
      <p:sp>
        <p:nvSpPr>
          <p:cNvPr id="57" name="Google Shape;57;p13"/>
          <p:cNvSpPr/>
          <p:nvPr/>
        </p:nvSpPr>
        <p:spPr>
          <a:xfrm>
            <a:off x="2366244" y="4905376"/>
            <a:ext cx="1165704"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www.cmu.edu/bme</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5" descr="_Plaid-Digital_FINAL-NEW.png"/>
          <p:cNvPicPr preferRelativeResize="0"/>
          <p:nvPr/>
        </p:nvPicPr>
        <p:blipFill rotWithShape="1">
          <a:blip r:embed="rId4">
            <a:alphaModFix/>
          </a:blip>
          <a:srcRect l="59550" t="20875" r="39888" b="2893"/>
          <a:stretch/>
        </p:blipFill>
        <p:spPr>
          <a:xfrm rot="5400000">
            <a:off x="3798887" y="1046163"/>
            <a:ext cx="60325" cy="7658100"/>
          </a:xfrm>
          <a:prstGeom prst="rect">
            <a:avLst/>
          </a:prstGeom>
          <a:noFill/>
          <a:ln>
            <a:noFill/>
          </a:ln>
        </p:spPr>
      </p:pic>
      <p:pic>
        <p:nvPicPr>
          <p:cNvPr id="67" name="Google Shape;67;p15" descr="_Plaid-Digital_FINAL-NEW.png"/>
          <p:cNvPicPr preferRelativeResize="0"/>
          <p:nvPr/>
        </p:nvPicPr>
        <p:blipFill rotWithShape="1">
          <a:blip r:embed="rId4">
            <a:alphaModFix/>
          </a:blip>
          <a:srcRect l="59550" t="20875" r="39888" b="2893"/>
          <a:stretch/>
        </p:blipFill>
        <p:spPr>
          <a:xfrm rot="5400000">
            <a:off x="3798887" y="1046163"/>
            <a:ext cx="60325" cy="7658100"/>
          </a:xfrm>
          <a:prstGeom prst="rect">
            <a:avLst/>
          </a:prstGeom>
          <a:noFill/>
          <a:ln>
            <a:noFill/>
          </a:ln>
        </p:spPr>
      </p:pic>
      <p:sp>
        <p:nvSpPr>
          <p:cNvPr id="68" name="Google Shape;68;p15"/>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4200" b="0" i="0" u="none" strike="noStrike" cap="none">
                <a:solidFill>
                  <a:schemeClr val="dk2"/>
                </a:solidFill>
                <a:latin typeface="Times"/>
                <a:ea typeface="Times"/>
                <a:cs typeface="Times"/>
                <a:sym typeface="Times"/>
              </a:defRPr>
            </a:lvl6pPr>
            <a:lvl7pPr marR="0" lvl="6" algn="l" rtl="0">
              <a:spcBef>
                <a:spcPts val="0"/>
              </a:spcBef>
              <a:spcAft>
                <a:spcPts val="0"/>
              </a:spcAft>
              <a:buSzPts val="1400"/>
              <a:buNone/>
              <a:defRPr sz="4200" b="0" i="0" u="none" strike="noStrike" cap="none">
                <a:solidFill>
                  <a:schemeClr val="dk2"/>
                </a:solidFill>
                <a:latin typeface="Times"/>
                <a:ea typeface="Times"/>
                <a:cs typeface="Times"/>
                <a:sym typeface="Times"/>
              </a:defRPr>
            </a:lvl7pPr>
            <a:lvl8pPr marR="0" lvl="7" algn="l" rtl="0">
              <a:spcBef>
                <a:spcPts val="0"/>
              </a:spcBef>
              <a:spcAft>
                <a:spcPts val="0"/>
              </a:spcAft>
              <a:buSzPts val="1400"/>
              <a:buNone/>
              <a:defRPr sz="4200" b="0" i="0" u="none" strike="noStrike" cap="none">
                <a:solidFill>
                  <a:schemeClr val="dk2"/>
                </a:solidFill>
                <a:latin typeface="Times"/>
                <a:ea typeface="Times"/>
                <a:cs typeface="Times"/>
                <a:sym typeface="Times"/>
              </a:defRPr>
            </a:lvl8pPr>
            <a:lvl9pPr marR="0" lvl="8" algn="l" rtl="0">
              <a:spcBef>
                <a:spcPts val="0"/>
              </a:spcBef>
              <a:spcAft>
                <a:spcPts val="0"/>
              </a:spcAft>
              <a:buSzPts val="1400"/>
              <a:buNone/>
              <a:defRPr sz="4200" b="0" i="0" u="none" strike="noStrike" cap="none">
                <a:solidFill>
                  <a:schemeClr val="dk2"/>
                </a:solidFill>
                <a:latin typeface="Times"/>
                <a:ea typeface="Times"/>
                <a:cs typeface="Times"/>
                <a:sym typeface="Times"/>
              </a:defRPr>
            </a:lvl9pPr>
          </a:lstStyle>
          <a:p>
            <a:endParaRPr/>
          </a:p>
        </p:txBody>
      </p:sp>
      <p:sp>
        <p:nvSpPr>
          <p:cNvPr id="69" name="Google Shape;69;p15"/>
          <p:cNvSpPr txBox="1">
            <a:spLocks noGrp="1"/>
          </p:cNvSpPr>
          <p:nvPr>
            <p:ph type="body" idx="1"/>
          </p:nvPr>
        </p:nvSpPr>
        <p:spPr>
          <a:xfrm>
            <a:off x="457200" y="1200150"/>
            <a:ext cx="8229600" cy="3505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00"/>
              </a:spcBef>
              <a:spcAft>
                <a:spcPts val="0"/>
              </a:spcAft>
              <a:buSzPts val="1400"/>
              <a:buNone/>
              <a:defRPr sz="1400" b="0" i="0" u="none" strike="noStrike" cap="none">
                <a:solidFill>
                  <a:schemeClr val="dk1"/>
                </a:solidFill>
                <a:latin typeface="Arial"/>
                <a:ea typeface="Arial"/>
                <a:cs typeface="Arial"/>
                <a:sym typeface="Arial"/>
              </a:defRPr>
            </a:lvl1pPr>
            <a:lvl2pPr marL="914400" marR="0" lvl="1" indent="-326390" algn="l" rtl="0">
              <a:spcBef>
                <a:spcPts val="600"/>
              </a:spcBef>
              <a:spcAft>
                <a:spcPts val="0"/>
              </a:spcAft>
              <a:buClr>
                <a:schemeClr val="dk1"/>
              </a:buClr>
              <a:buSzPts val="1540"/>
              <a:buFont typeface="Arial"/>
              <a:buChar char="•"/>
              <a:defRPr sz="1400" b="0" i="0" u="none" strike="noStrike" cap="none">
                <a:solidFill>
                  <a:schemeClr val="dk1"/>
                </a:solidFill>
                <a:latin typeface="Arial"/>
                <a:ea typeface="Arial"/>
                <a:cs typeface="Arial"/>
                <a:sym typeface="Arial"/>
              </a:defRPr>
            </a:lvl2pPr>
            <a:lvl3pPr marL="1371600" marR="0" lvl="2" indent="-326389" algn="l" rtl="0">
              <a:spcBef>
                <a:spcPts val="600"/>
              </a:spcBef>
              <a:spcAft>
                <a:spcPts val="0"/>
              </a:spcAft>
              <a:buClr>
                <a:schemeClr val="dk1"/>
              </a:buClr>
              <a:buSzPts val="1540"/>
              <a:buFont typeface="Arial"/>
              <a:buChar char="–"/>
              <a:defRPr sz="1400" b="0" i="1" u="none" strike="noStrike" cap="none">
                <a:solidFill>
                  <a:schemeClr val="dk1"/>
                </a:solidFill>
                <a:latin typeface="Arial"/>
                <a:ea typeface="Arial"/>
                <a:cs typeface="Arial"/>
                <a:sym typeface="Arial"/>
              </a:defRPr>
            </a:lvl3pPr>
            <a:lvl4pPr marL="1828800" marR="0" lvl="3" indent="-326389" algn="l" rtl="0">
              <a:spcBef>
                <a:spcPts val="600"/>
              </a:spcBef>
              <a:spcAft>
                <a:spcPts val="0"/>
              </a:spcAft>
              <a:buClr>
                <a:schemeClr val="dk1"/>
              </a:buClr>
              <a:buSzPts val="1540"/>
              <a:buFont typeface="Arial"/>
              <a:buChar char="•"/>
              <a:defRPr sz="1400" b="0" i="0" u="none" strike="noStrike" cap="none">
                <a:solidFill>
                  <a:schemeClr val="dk1"/>
                </a:solidFill>
                <a:latin typeface="Arial"/>
                <a:ea typeface="Arial"/>
                <a:cs typeface="Arial"/>
                <a:sym typeface="Arial"/>
              </a:defRPr>
            </a:lvl4pPr>
            <a:lvl5pPr marL="2286000" marR="0" lvl="4" indent="-326389" algn="l" rtl="0">
              <a:spcBef>
                <a:spcPts val="600"/>
              </a:spcBef>
              <a:spcAft>
                <a:spcPts val="0"/>
              </a:spcAft>
              <a:buClr>
                <a:schemeClr val="dk1"/>
              </a:buClr>
              <a:buSzPts val="1540"/>
              <a:buFont typeface="Arial"/>
              <a:buChar char="–"/>
              <a:defRPr sz="1400" b="0" i="1"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0" name="Google Shape;70;p15"/>
          <p:cNvPicPr preferRelativeResize="0"/>
          <p:nvPr/>
        </p:nvPicPr>
        <p:blipFill rotWithShape="1">
          <a:blip r:embed="rId5">
            <a:alphaModFix/>
          </a:blip>
          <a:srcRect/>
          <a:stretch/>
        </p:blipFill>
        <p:spPr>
          <a:xfrm>
            <a:off x="7772400" y="4248150"/>
            <a:ext cx="1154590" cy="736392"/>
          </a:xfrm>
          <a:prstGeom prst="rect">
            <a:avLst/>
          </a:prstGeom>
          <a:noFill/>
          <a:ln>
            <a:noFill/>
          </a:ln>
        </p:spPr>
      </p:pic>
      <p:sp>
        <p:nvSpPr>
          <p:cNvPr id="71" name="Google Shape;71;p15"/>
          <p:cNvSpPr txBox="1">
            <a:spLocks noGrp="1"/>
          </p:cNvSpPr>
          <p:nvPr>
            <p:ph type="sldNum" idx="12"/>
          </p:nvPr>
        </p:nvSpPr>
        <p:spPr>
          <a:xfrm>
            <a:off x="11073918" y="6400413"/>
            <a:ext cx="279883" cy="27699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5"/>
          <p:cNvSpPr txBox="1"/>
          <p:nvPr/>
        </p:nvSpPr>
        <p:spPr>
          <a:xfrm>
            <a:off x="11226318" y="6552813"/>
            <a:ext cx="279883" cy="27699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3" name="Google Shape;73;p15"/>
          <p:cNvSpPr txBox="1"/>
          <p:nvPr/>
        </p:nvSpPr>
        <p:spPr>
          <a:xfrm>
            <a:off x="11378718" y="6705213"/>
            <a:ext cx="279883" cy="27699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4" name="Google Shape;74;p15"/>
          <p:cNvSpPr txBox="1"/>
          <p:nvPr/>
        </p:nvSpPr>
        <p:spPr>
          <a:xfrm>
            <a:off x="11531118" y="6857613"/>
            <a:ext cx="279883" cy="27699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5" name="Google Shape;75;p15"/>
          <p:cNvSpPr txBox="1"/>
          <p:nvPr/>
        </p:nvSpPr>
        <p:spPr>
          <a:xfrm>
            <a:off x="8534400" y="100340"/>
            <a:ext cx="506890"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 sz="1100" b="0" i="0" u="none" strike="noStrike" cap="none">
                <a:solidFill>
                  <a:srgbClr val="7F7F7F"/>
                </a:solidFill>
                <a:latin typeface="Arial"/>
                <a:ea typeface="Arial"/>
                <a:cs typeface="Arial"/>
                <a:sym typeface="Arial"/>
              </a:rPr>
              <a:t>‹#›</a:t>
            </a:fld>
            <a:endParaRPr sz="1100" b="0" i="0" u="none" strike="noStrike" cap="none">
              <a:solidFill>
                <a:srgbClr val="7F7F7F"/>
              </a:solidFill>
              <a:latin typeface="Arial"/>
              <a:ea typeface="Arial"/>
              <a:cs typeface="Arial"/>
              <a:sym typeface="Arial"/>
            </a:endParaRPr>
          </a:p>
        </p:txBody>
      </p:sp>
      <p:sp>
        <p:nvSpPr>
          <p:cNvPr id="76" name="Google Shape;76;p15"/>
          <p:cNvSpPr txBox="1"/>
          <p:nvPr/>
        </p:nvSpPr>
        <p:spPr>
          <a:xfrm>
            <a:off x="381000" y="4905376"/>
            <a:ext cx="131959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www.cmu.edu/gelfand</a:t>
            </a:r>
            <a:endParaRPr/>
          </a:p>
        </p:txBody>
      </p:sp>
      <p:sp>
        <p:nvSpPr>
          <p:cNvPr id="77" name="Google Shape;77;p15"/>
          <p:cNvSpPr/>
          <p:nvPr/>
        </p:nvSpPr>
        <p:spPr>
          <a:xfrm>
            <a:off x="2366244" y="4905376"/>
            <a:ext cx="1165704"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www.cmu.edu/bme</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hyperlink" Target="https://www.istockphoto.com/vector/senses-icon-set-gm862112534-142884135" TargetMode="External"/><Relationship Id="rId3" Type="http://schemas.openxmlformats.org/officeDocument/2006/relationships/hyperlink" Target="https://singularityhub.com/2014/08/03/on-the-road-to-the-fountain-of-youth/" TargetMode="External"/><Relationship Id="rId7" Type="http://schemas.openxmlformats.org/officeDocument/2006/relationships/hyperlink" Target="https://www.shutterstock.com/image-vector/good-bad-food-thumbs-silhouette-healthy-1069892234"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hyperlink" Target="https://www.nbcnews.com/science/science-news/brain-glorious-color-rcna1192" TargetMode="External"/><Relationship Id="rId5" Type="http://schemas.openxmlformats.org/officeDocument/2006/relationships/hyperlink" Target="https://www.inovanewsroom.org/ilh/2017/05/wound-healing-center-at-inova-loudoun-treats-complex-wound-and-ostomy-cases/" TargetMode="External"/><Relationship Id="rId10" Type="http://schemas.openxmlformats.org/officeDocument/2006/relationships/hyperlink" Target="https://naturescent.com/sense-of-smell/" TargetMode="External"/><Relationship Id="rId4" Type="http://schemas.openxmlformats.org/officeDocument/2006/relationships/hyperlink" Target="https://commons.wikimedia.org/wiki/File:Diagram_of_the_human_heart_(cropped).svg" TargetMode="External"/><Relationship Id="rId9" Type="http://schemas.openxmlformats.org/officeDocument/2006/relationships/hyperlink" Target="https://www.orcagrowfilm.com/Articles.asp?ID=145"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massagemag.com/massage-therapys-role-in-the-growing-hospice-movement-40833/" TargetMode="External"/><Relationship Id="rId3" Type="http://schemas.openxmlformats.org/officeDocument/2006/relationships/hyperlink" Target="https://www.istockphoto.com/vector/senses-icon-set-gm862112534-142884135" TargetMode="External"/><Relationship Id="rId7" Type="http://schemas.openxmlformats.org/officeDocument/2006/relationships/hyperlink" Target="https://www.verywellhealth.com/what-is-a-cast-for-broken-bones-made-out-of-2549317"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hyperlink" Target="https://www.shutterstock.com/image-vector/set-different-bacteria-viruses-medical-info-560228722" TargetMode="External"/><Relationship Id="rId5" Type="http://schemas.openxmlformats.org/officeDocument/2006/relationships/hyperlink" Target="https://www.shutterstock.com/image-photo/female-hand-touching-prickly-cactus-260096384" TargetMode="External"/><Relationship Id="rId10" Type="http://schemas.openxmlformats.org/officeDocument/2006/relationships/hyperlink" Target="https://www.istockphoto.com/vector/biomedical-engineering-word-concepts-banner-biotechnology-for-health-healthcare-gm1220302093-357262972" TargetMode="External"/><Relationship Id="rId4" Type="http://schemas.openxmlformats.org/officeDocument/2006/relationships/hyperlink" Target="https://www.dkfindout.com/us/human-body/senses/ears-and-hearing/" TargetMode="External"/><Relationship Id="rId9" Type="http://schemas.openxmlformats.org/officeDocument/2006/relationships/hyperlink" Target="https://www.yourgenome.org/facts/what-types-of-mutation-are-ther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s://commons.wikimedia.org/wiki/File:Hufnagel_heart_Valve15111214-photos_309.jpg" TargetMode="External"/><Relationship Id="rId3" Type="http://schemas.openxmlformats.org/officeDocument/2006/relationships/hyperlink" Target="https://www.kindpng.com/imgv/TwxRmxx_10-science-clipart-images-download-for-free-hd/" TargetMode="External"/><Relationship Id="rId7" Type="http://schemas.openxmlformats.org/officeDocument/2006/relationships/hyperlink" Target="https://commons.wikimedia.org/wiki/File:First_pacemaker_(Siemens-Elema_1958).jpg"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hyperlink" Target="https://www.nature.com/articles/d41586-020-00691-4" TargetMode="External"/><Relationship Id="rId5" Type="http://schemas.openxmlformats.org/officeDocument/2006/relationships/hyperlink" Target="https://navigate.aimbe.org/why-bioengineering/history/" TargetMode="External"/><Relationship Id="rId4" Type="http://schemas.openxmlformats.org/officeDocument/2006/relationships/hyperlink" Target="https://www.pngkit.com/view/u2q8a9q8w7o0u2e6_bot-gears-mechanical-engineering-clipart/" TargetMode="External"/><Relationship Id="rId9" Type="http://schemas.openxmlformats.org/officeDocument/2006/relationships/hyperlink" Target="https://www.medicinenet.com/polio_facts/article.ht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navigate.aimbe.org/why-bioengineering/history/"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https://www.shutterstock.com/image-vector/plasmid-recombinant-dna-bacterial-which-foreign-794366641" TargetMode="External"/><Relationship Id="rId5" Type="http://schemas.openxmlformats.org/officeDocument/2006/relationships/hyperlink" Target="https://commons.wikimedia.org/wiki/File:Logo_HGP.jpg" TargetMode="External"/><Relationship Id="rId4" Type="http://schemas.openxmlformats.org/officeDocument/2006/relationships/hyperlink" Target="https://www.genome.gov/25520302/online-education-kit-1972-first-recombinant-dna#:~:text=The%20first%20production%20of%20recombinant,host%20cell%2C%20often%20a%20bacteriu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mccormick.northwestern.edu/biomedical/research/areas/biomechanics.html" TargetMode="External"/><Relationship Id="rId3" Type="http://schemas.openxmlformats.org/officeDocument/2006/relationships/hyperlink" Target="https://commons.wikimedia.org/wiki/File:Giovanni_Borelli_-_lim_joints_(De_Motu_Animalium).jpg" TargetMode="External"/><Relationship Id="rId7" Type="http://schemas.openxmlformats.org/officeDocument/2006/relationships/hyperlink" Target="https://www.medgadget.com/2019/06/tissue-engineering-market-to-garner-usd-53424-00-million-by-2024-with-a-cagr-of-17-84-global-industry-size-share-new-technology-trends-business-growth-opportunities.html"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hyperlink" Target="https://www.automate.org/blogs/uc-berkeley-announces-advanced-bioimaging-center-aims-to-promote-imaging-technology-in-life-sciences" TargetMode="External"/><Relationship Id="rId5" Type="http://schemas.openxmlformats.org/officeDocument/2006/relationships/hyperlink" Target="https://www.mskcc.org/news/genetic-scars-provide-clues-tailoring-cancer-treatment" TargetMode="External"/><Relationship Id="rId4" Type="http://schemas.openxmlformats.org/officeDocument/2006/relationships/hyperlink" Target="https://www.medicalnewstoday.com/articles/324662#outlook" TargetMode="External"/><Relationship Id="rId9" Type="http://schemas.openxmlformats.org/officeDocument/2006/relationships/hyperlink" Target="https://www.irishtimes.com/culture/books/our-michelangelo-moment-how-to-protect-the-legacy-of-our-own-renaissance-1.2671635"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advancedbiomatrix.com/bioprinting/" TargetMode="External"/><Relationship Id="rId3" Type="http://schemas.openxmlformats.org/officeDocument/2006/relationships/hyperlink" Target="https://www.dicardiology.com/content/studying-blood-flow-dynamics-identify-heart-vessel-failure" TargetMode="External"/><Relationship Id="rId7" Type="http://schemas.openxmlformats.org/officeDocument/2006/relationships/hyperlink" Target="https://wellcomecollection.org/works/fpnvsmum"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www.biolinscientific.com/blog/biomaterials-vs-tissue-engineering-what-is-the-difference" TargetMode="External"/><Relationship Id="rId5" Type="http://schemas.openxmlformats.org/officeDocument/2006/relationships/hyperlink" Target="https://www.intechopen.com/chapters/40738" TargetMode="External"/><Relationship Id="rId4" Type="http://schemas.openxmlformats.org/officeDocument/2006/relationships/hyperlink" Target="https://phys.org/news/2018-06-explores-cell-mechanics.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drwf.org.uk/news-and-events/news/first-insulin-pump-acts-artificial-pancreas-launched-people-type-1-diabetes" TargetMode="External"/><Relationship Id="rId3" Type="http://schemas.openxmlformats.org/officeDocument/2006/relationships/hyperlink" Target="https://www.openpr.com/news/1876594/outstanding-growth-of-artificial-organs-market-is-estimated" TargetMode="External"/><Relationship Id="rId7" Type="http://schemas.openxmlformats.org/officeDocument/2006/relationships/hyperlink" Target="https://www.cthsurgery.com/mechanical-prosthesis.html"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hyperlink" Target="https://orthoinfo.aaos.org/en/treatment/revision-total-knee-replacement/" TargetMode="External"/><Relationship Id="rId5" Type="http://schemas.openxmlformats.org/officeDocument/2006/relationships/hyperlink" Target="https://doi.org/10.1007/978-3-030-24237-4_1" TargetMode="External"/><Relationship Id="rId10" Type="http://schemas.openxmlformats.org/officeDocument/2006/relationships/hyperlink" Target="https://cgaxis.com/product/x-ray-machine/" TargetMode="External"/><Relationship Id="rId4" Type="http://schemas.openxmlformats.org/officeDocument/2006/relationships/hyperlink" Target="https://phys.org/news/2012-01-scientists-silk-tasar-silkworm-scaffold.html" TargetMode="External"/><Relationship Id="rId9" Type="http://schemas.openxmlformats.org/officeDocument/2006/relationships/hyperlink" Target="https://www.medicalnewstoday.com/articles/152902"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aclsmedicaltraining.com/rhythm-recognition/" TargetMode="External"/><Relationship Id="rId3" Type="http://schemas.openxmlformats.org/officeDocument/2006/relationships/hyperlink" Target="https://doi.org/10.1016/b978-0-12-818318-2.00003-9" TargetMode="External"/><Relationship Id="rId7" Type="http://schemas.openxmlformats.org/officeDocument/2006/relationships/hyperlink" Target="https://www.mayoclinic.org/tests-procedures/fetal-ultrasound/about/pac-20394149"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hyperlink" Target="https://www.essex.ac.uk/departments/computer-science-and-electronic-engineering/research/brain-computer-interfaces-and-neural-engineering" TargetMode="External"/><Relationship Id="rId5" Type="http://schemas.openxmlformats.org/officeDocument/2006/relationships/hyperlink" Target="https://bioengineering.gatech.edu/node/5335#:~:text=Bioimaging%20refers%20to%20methods%20and,used%20visualize%20fixed%20biological%20samples" TargetMode="External"/><Relationship Id="rId4" Type="http://schemas.openxmlformats.org/officeDocument/2006/relationships/hyperlink" Target="https://doi.org/10.1038/s41551-019-0426-z"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gea.com/en/products/distillation-fermentation/fermenters/pharma-fermenters.jsp" TargetMode="External"/><Relationship Id="rId3" Type="http://schemas.openxmlformats.org/officeDocument/2006/relationships/hyperlink" Target="https://www.aclsmedicaltraining.com/rhythm-recognition/" TargetMode="External"/><Relationship Id="rId7" Type="http://schemas.openxmlformats.org/officeDocument/2006/relationships/hyperlink" Target="https://www.wur.nl/en/education-programmes/master/msc-programmes/msc-biotechnology/specialisations-of-biotechnology/cellular-and-molecular-biotechnology.htm#:~:text=Focus%20on%20the%20practical%20application,micro%2Dorganisms%20or%20cell%20cultures"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s://mrimaster.com/technique%20SNR.html" TargetMode="External"/><Relationship Id="rId11" Type="http://schemas.openxmlformats.org/officeDocument/2006/relationships/hyperlink" Target="https://www.fda.gov/vaccines-blood-biologics/vaccines" TargetMode="External"/><Relationship Id="rId5" Type="http://schemas.openxmlformats.org/officeDocument/2006/relationships/hyperlink" Target="https://consultqd.clevelandclinic.org/chest-x-ray-prior-to-thyroidectomy-is-it-really-needed/" TargetMode="External"/><Relationship Id="rId10" Type="http://schemas.openxmlformats.org/officeDocument/2006/relationships/hyperlink" Target="https://manometcurrent.com/microfluidics-market-research-report-and-forecast-2021-fluidigm-corporation-agilent-technologies-bio-rad-laboratories-inc/" TargetMode="External"/><Relationship Id="rId4" Type="http://schemas.openxmlformats.org/officeDocument/2006/relationships/hyperlink" Target="https://bioengineeringcommunity.nature.com/documents/mar-21" TargetMode="External"/><Relationship Id="rId9" Type="http://schemas.openxmlformats.org/officeDocument/2006/relationships/hyperlink" Target="https://blog.genofab.com/plasmid-design"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hopkinsmedicine.org/health/treatment-tests-and-therapies/cochlear-implant-surgery" TargetMode="External"/><Relationship Id="rId3" Type="http://schemas.openxmlformats.org/officeDocument/2006/relationships/hyperlink" Target="https://www.practicallyscience.com/binding-kinetics-101-2-the-michaelis-menton-equation/" TargetMode="External"/><Relationship Id="rId7" Type="http://schemas.openxmlformats.org/officeDocument/2006/relationships/hyperlink" Target="https://bioe.uw.edu/announcing-neural-engineering/"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hyperlink" Target="https://www.engr.wisc.edu/department/biomedical-engineering/research/neuroengineering/" TargetMode="External"/><Relationship Id="rId5" Type="http://schemas.openxmlformats.org/officeDocument/2006/relationships/hyperlink" Target="https://doi.org/10.1016/j.cobme.2018.09.004" TargetMode="External"/><Relationship Id="rId4" Type="http://schemas.openxmlformats.org/officeDocument/2006/relationships/hyperlink" Target="https://pharmsci.uci.edu/can-pharmaceutical-sciences-major/" TargetMode="External"/><Relationship Id="rId9" Type="http://schemas.openxmlformats.org/officeDocument/2006/relationships/hyperlink" Target="https://doi.org/10.1038/nature.2013.1243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ks.world/artificial-intelligence/robotic-hand-that-can-see-for-itself/"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hyperlink" Target="https://en.wikipedia.org/wiki/File:Scales_Of_Justice.svg" TargetMode="External"/><Relationship Id="rId5" Type="http://schemas.openxmlformats.org/officeDocument/2006/relationships/hyperlink" Target="https://www.bmes.org/files/CodeEthics04.pdf" TargetMode="External"/><Relationship Id="rId4" Type="http://schemas.openxmlformats.org/officeDocument/2006/relationships/hyperlink" Target="https://doi.org/10.1038/s41586-021-03506-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cxnSp>
        <p:nvCxnSpPr>
          <p:cNvPr id="86" name="Google Shape;86;p18"/>
          <p:cNvCxnSpPr/>
          <p:nvPr/>
        </p:nvCxnSpPr>
        <p:spPr>
          <a:xfrm>
            <a:off x="2209800" y="3486150"/>
            <a:ext cx="5791200" cy="0"/>
          </a:xfrm>
          <a:prstGeom prst="straightConnector1">
            <a:avLst/>
          </a:prstGeom>
          <a:noFill/>
          <a:ln w="9525" cap="flat" cmpd="sng">
            <a:solidFill>
              <a:srgbClr val="FFFFFF"/>
            </a:solidFill>
            <a:prstDash val="solid"/>
            <a:round/>
            <a:headEnd type="none" w="med" len="med"/>
            <a:tailEnd type="none" w="med" len="med"/>
          </a:ln>
        </p:spPr>
      </p:cxnSp>
      <p:sp>
        <p:nvSpPr>
          <p:cNvPr id="87" name="Google Shape;87;p18"/>
          <p:cNvSpPr txBox="1"/>
          <p:nvPr/>
        </p:nvSpPr>
        <p:spPr>
          <a:xfrm>
            <a:off x="2095951" y="2133750"/>
            <a:ext cx="6018900" cy="1047600"/>
          </a:xfrm>
          <a:prstGeom prst="rect">
            <a:avLst/>
          </a:prstGeom>
          <a:noFill/>
          <a:ln>
            <a:noFill/>
          </a:ln>
        </p:spPr>
        <p:txBody>
          <a:bodyPr spcFirstLastPara="1" wrap="square" lIns="91425" tIns="45700" rIns="91425" bIns="45700" anchor="t" anchorCtr="0">
            <a:noAutofit/>
          </a:bodyPr>
          <a:lstStyle/>
          <a:p>
            <a:pPr marL="3175" marR="0" lvl="0" indent="-3175" algn="l" rtl="0">
              <a:lnSpc>
                <a:spcPct val="100000"/>
              </a:lnSpc>
              <a:spcBef>
                <a:spcPts val="0"/>
              </a:spcBef>
              <a:spcAft>
                <a:spcPts val="0"/>
              </a:spcAft>
              <a:buNone/>
            </a:pPr>
            <a:r>
              <a:rPr lang="en" sz="4000" i="1" dirty="0">
                <a:solidFill>
                  <a:schemeClr val="lt1"/>
                </a:solidFill>
              </a:rPr>
              <a:t>Biomedical Engineering: An Introduction</a:t>
            </a:r>
            <a:endParaRPr sz="4000" b="0" i="1" u="none" strike="noStrike" cap="none" dirty="0">
              <a:solidFill>
                <a:schemeClr val="lt1"/>
              </a:solidFill>
              <a:latin typeface="Arial"/>
              <a:ea typeface="Arial"/>
              <a:cs typeface="Arial"/>
              <a:sym typeface="Arial"/>
            </a:endParaRPr>
          </a:p>
        </p:txBody>
      </p:sp>
      <p:sp>
        <p:nvSpPr>
          <p:cNvPr id="88" name="Google Shape;88;p18"/>
          <p:cNvSpPr txBox="1"/>
          <p:nvPr/>
        </p:nvSpPr>
        <p:spPr>
          <a:xfrm>
            <a:off x="2209800" y="3638550"/>
            <a:ext cx="3425700" cy="890100"/>
          </a:xfrm>
          <a:prstGeom prst="rect">
            <a:avLst/>
          </a:prstGeom>
          <a:noFill/>
          <a:ln>
            <a:noFill/>
          </a:ln>
        </p:spPr>
        <p:txBody>
          <a:bodyPr spcFirstLastPara="1" wrap="square" lIns="91425" tIns="45700" rIns="91425" bIns="45700" anchor="t" anchorCtr="0">
            <a:noAutofit/>
          </a:bodyPr>
          <a:lstStyle/>
          <a:p>
            <a:pPr marL="3175" marR="0" lvl="0" indent="-3175" algn="l" rtl="0">
              <a:lnSpc>
                <a:spcPct val="100000"/>
              </a:lnSpc>
              <a:spcBef>
                <a:spcPts val="0"/>
              </a:spcBef>
              <a:spcAft>
                <a:spcPts val="0"/>
              </a:spcAft>
              <a:buNone/>
            </a:pPr>
            <a:r>
              <a:rPr lang="en" sz="1600" b="0" i="0" u="none" strike="noStrike" cap="none" dirty="0">
                <a:solidFill>
                  <a:srgbClr val="FFFFFF"/>
                </a:solidFill>
                <a:latin typeface="Arial"/>
                <a:ea typeface="Arial"/>
                <a:cs typeface="Arial"/>
                <a:sym typeface="Arial"/>
              </a:rPr>
              <a:t>Created and edited by: </a:t>
            </a:r>
            <a:br>
              <a:rPr lang="en" sz="1600" b="0" i="0" u="none" strike="noStrike" cap="none" dirty="0">
                <a:solidFill>
                  <a:srgbClr val="FFFFFF"/>
                </a:solidFill>
                <a:latin typeface="Arial"/>
                <a:ea typeface="Arial"/>
                <a:cs typeface="Arial"/>
                <a:sym typeface="Arial"/>
              </a:rPr>
            </a:br>
            <a:r>
              <a:rPr lang="en" sz="1600" dirty="0">
                <a:solidFill>
                  <a:srgbClr val="FFFFFF"/>
                </a:solidFill>
              </a:rPr>
              <a:t>Olivia Olshevski</a:t>
            </a:r>
            <a:r>
              <a:rPr lang="en" sz="1600" b="0" i="0" u="none" strike="noStrike" cap="none" dirty="0">
                <a:solidFill>
                  <a:srgbClr val="FFFFFF"/>
                </a:solidFill>
                <a:latin typeface="Arial"/>
                <a:ea typeface="Arial"/>
                <a:cs typeface="Arial"/>
                <a:sym typeface="Arial"/>
              </a:rPr>
              <a:t>,</a:t>
            </a:r>
            <a:r>
              <a:rPr lang="en" sz="1600" dirty="0">
                <a:solidFill>
                  <a:srgbClr val="FFFFFF"/>
                </a:solidFill>
              </a:rPr>
              <a:t> BME</a:t>
            </a:r>
            <a:r>
              <a:rPr lang="en" sz="1600" b="0" i="0" u="none" strike="noStrike" cap="none" dirty="0">
                <a:solidFill>
                  <a:srgbClr val="FFFFFF"/>
                </a:solidFill>
                <a:latin typeface="Arial"/>
                <a:ea typeface="Arial"/>
                <a:cs typeface="Arial"/>
                <a:sym typeface="Arial"/>
              </a:rPr>
              <a:t>,</a:t>
            </a:r>
            <a:r>
              <a:rPr lang="en" sz="1600" dirty="0">
                <a:solidFill>
                  <a:srgbClr val="FFFFFF"/>
                </a:solidFill>
              </a:rPr>
              <a:t> MS 2021</a:t>
            </a:r>
            <a:endParaRPr dirty="0"/>
          </a:p>
          <a:p>
            <a:pPr marL="3175" marR="0" lvl="0" indent="-3175" algn="l" rtl="0">
              <a:lnSpc>
                <a:spcPct val="100000"/>
              </a:lnSpc>
              <a:spcBef>
                <a:spcPts val="320"/>
              </a:spcBef>
              <a:spcAft>
                <a:spcPts val="0"/>
              </a:spcAft>
              <a:buNone/>
            </a:pPr>
            <a:r>
              <a:rPr lang="en" sz="1600" dirty="0">
                <a:solidFill>
                  <a:srgbClr val="FFFFFF"/>
                </a:solidFill>
              </a:rPr>
              <a:t>Renee Morton, BME, MS 2020</a:t>
            </a:r>
            <a:endParaRPr sz="1600" dirty="0">
              <a:solidFill>
                <a:srgbClr val="FFFFFF"/>
              </a:solidFill>
            </a:endParaRPr>
          </a:p>
        </p:txBody>
      </p:sp>
      <p:sp>
        <p:nvSpPr>
          <p:cNvPr id="89" name="Google Shape;89;p18"/>
          <p:cNvSpPr txBox="1"/>
          <p:nvPr/>
        </p:nvSpPr>
        <p:spPr>
          <a:xfrm>
            <a:off x="2209800" y="4528650"/>
            <a:ext cx="6795600" cy="407400"/>
          </a:xfrm>
          <a:prstGeom prst="rect">
            <a:avLst/>
          </a:prstGeom>
          <a:noFill/>
          <a:ln>
            <a:noFill/>
          </a:ln>
        </p:spPr>
        <p:txBody>
          <a:bodyPr spcFirstLastPara="1" wrap="square" lIns="91425" tIns="45700" rIns="91425" bIns="45700" anchor="t" anchorCtr="0">
            <a:noAutofit/>
          </a:bodyPr>
          <a:lstStyle/>
          <a:p>
            <a:pPr marL="3175" marR="0" lvl="0" indent="-3175" algn="l" rtl="0">
              <a:lnSpc>
                <a:spcPct val="100000"/>
              </a:lnSpc>
              <a:spcBef>
                <a:spcPts val="0"/>
              </a:spcBef>
              <a:spcAft>
                <a:spcPts val="0"/>
              </a:spcAft>
              <a:buNone/>
            </a:pPr>
            <a:r>
              <a:rPr lang="en" sz="1600" dirty="0" smtClean="0">
                <a:solidFill>
                  <a:srgbClr val="FFFFFF"/>
                </a:solidFill>
              </a:rPr>
              <a:t>Some material </a:t>
            </a:r>
            <a:r>
              <a:rPr lang="en" sz="1600" dirty="0">
                <a:solidFill>
                  <a:srgbClr val="FFFFFF"/>
                </a:solidFill>
              </a:rPr>
              <a:t>provided </a:t>
            </a:r>
            <a:r>
              <a:rPr lang="en" sz="1600" i="0" u="none" strike="noStrike" cap="none" dirty="0" smtClean="0">
                <a:solidFill>
                  <a:srgbClr val="FFFFFF"/>
                </a:solidFill>
              </a:rPr>
              <a:t>by</a:t>
            </a:r>
            <a:r>
              <a:rPr lang="en" sz="1600" b="1" dirty="0" smtClean="0">
                <a:solidFill>
                  <a:srgbClr val="FFFFFF"/>
                </a:solidFill>
              </a:rPr>
              <a:t> </a:t>
            </a:r>
            <a:r>
              <a:rPr lang="en" sz="1600" dirty="0">
                <a:solidFill>
                  <a:srgbClr val="FFFFFF"/>
                </a:solidFill>
              </a:rPr>
              <a:t>Professor Rosalyn Abbott,  BME, PhD</a:t>
            </a:r>
            <a:endParaRPr sz="18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p:nvPr/>
        </p:nvSpPr>
        <p:spPr>
          <a:xfrm>
            <a:off x="484925" y="796625"/>
            <a:ext cx="6936600" cy="2031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dirty="0">
                <a:solidFill>
                  <a:schemeClr val="dk1"/>
                </a:solidFill>
              </a:rPr>
              <a:t>Can sense its environment</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b="1" dirty="0">
                <a:solidFill>
                  <a:schemeClr val="dk1"/>
                </a:solidFill>
              </a:rPr>
              <a:t>Hearing</a:t>
            </a:r>
            <a:r>
              <a:rPr lang="en" sz="1500" dirty="0" smtClean="0">
                <a:solidFill>
                  <a:schemeClr val="dk1"/>
                </a:solidFill>
              </a:rPr>
              <a:t>: ears </a:t>
            </a:r>
            <a:r>
              <a:rPr lang="en" sz="1500" dirty="0">
                <a:solidFill>
                  <a:schemeClr val="dk1"/>
                </a:solidFill>
              </a:rPr>
              <a:t>sense vibrations in the air over a large range of amplitude</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Frequencies between 20 and 20,000 Hz</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b="1" dirty="0">
                <a:solidFill>
                  <a:schemeClr val="dk1"/>
                </a:solidFill>
              </a:rPr>
              <a:t>Sensors</a:t>
            </a:r>
            <a:r>
              <a:rPr lang="en" sz="1500" dirty="0">
                <a:solidFill>
                  <a:schemeClr val="dk1"/>
                </a:solidFill>
              </a:rPr>
              <a:t>: fingers and skin detect heat, pressure, vibration, and texture</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Knows where its limbs are in space</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Can infer the passage of time</a:t>
            </a:r>
            <a:endParaRPr sz="1500" dirty="0">
              <a:solidFill>
                <a:schemeClr val="dk1"/>
              </a:solidFill>
            </a:endParaRPr>
          </a:p>
        </p:txBody>
      </p:sp>
      <p:sp>
        <p:nvSpPr>
          <p:cNvPr id="146" name="Google Shape;146;p26"/>
          <p:cNvSpPr txBox="1">
            <a:spLocks noGrp="1"/>
          </p:cNvSpPr>
          <p:nvPr>
            <p:ph type="title" idx="4294967295"/>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pic>
        <p:nvPicPr>
          <p:cNvPr id="147" name="Google Shape;147;p26"/>
          <p:cNvPicPr preferRelativeResize="0"/>
          <p:nvPr/>
        </p:nvPicPr>
        <p:blipFill rotWithShape="1">
          <a:blip r:embed="rId3">
            <a:alphaModFix/>
          </a:blip>
          <a:srcRect l="3086" t="56962" r="78691" b="16392"/>
          <a:stretch/>
        </p:blipFill>
        <p:spPr>
          <a:xfrm>
            <a:off x="7159325" y="679125"/>
            <a:ext cx="867800" cy="951700"/>
          </a:xfrm>
          <a:prstGeom prst="rect">
            <a:avLst/>
          </a:prstGeom>
          <a:noFill/>
          <a:ln>
            <a:noFill/>
          </a:ln>
        </p:spPr>
      </p:pic>
      <p:pic>
        <p:nvPicPr>
          <p:cNvPr id="148" name="Google Shape;148;p26"/>
          <p:cNvPicPr preferRelativeResize="0"/>
          <p:nvPr/>
        </p:nvPicPr>
        <p:blipFill rotWithShape="1">
          <a:blip r:embed="rId3">
            <a:alphaModFix/>
          </a:blip>
          <a:srcRect l="40889" t="56709" r="40889" b="16645"/>
          <a:stretch/>
        </p:blipFill>
        <p:spPr>
          <a:xfrm>
            <a:off x="7960000" y="1531400"/>
            <a:ext cx="867800" cy="951700"/>
          </a:xfrm>
          <a:prstGeom prst="rect">
            <a:avLst/>
          </a:prstGeom>
          <a:noFill/>
          <a:ln>
            <a:noFill/>
          </a:ln>
        </p:spPr>
      </p:pic>
      <p:pic>
        <p:nvPicPr>
          <p:cNvPr id="149" name="Google Shape;149;p26"/>
          <p:cNvPicPr preferRelativeResize="0"/>
          <p:nvPr/>
        </p:nvPicPr>
        <p:blipFill rotWithShape="1">
          <a:blip r:embed="rId3">
            <a:alphaModFix/>
          </a:blip>
          <a:srcRect l="22099" t="60253" r="59679" b="16138"/>
          <a:stretch/>
        </p:blipFill>
        <p:spPr>
          <a:xfrm>
            <a:off x="7213550" y="2483100"/>
            <a:ext cx="867800" cy="843225"/>
          </a:xfrm>
          <a:prstGeom prst="rect">
            <a:avLst/>
          </a:prstGeom>
          <a:noFill/>
          <a:ln>
            <a:noFill/>
          </a:ln>
        </p:spPr>
      </p:pic>
      <p:pic>
        <p:nvPicPr>
          <p:cNvPr id="150" name="Google Shape;150;p26"/>
          <p:cNvPicPr preferRelativeResize="0"/>
          <p:nvPr/>
        </p:nvPicPr>
        <p:blipFill rotWithShape="1">
          <a:blip r:embed="rId3">
            <a:alphaModFix/>
          </a:blip>
          <a:srcRect l="79198" t="56962" r="2580" b="16392"/>
          <a:stretch/>
        </p:blipFill>
        <p:spPr>
          <a:xfrm>
            <a:off x="7960000" y="3183050"/>
            <a:ext cx="867800" cy="951700"/>
          </a:xfrm>
          <a:prstGeom prst="rect">
            <a:avLst/>
          </a:prstGeom>
          <a:noFill/>
          <a:ln>
            <a:noFill/>
          </a:ln>
        </p:spPr>
      </p:pic>
      <p:pic>
        <p:nvPicPr>
          <p:cNvPr id="151" name="Google Shape;151;p26"/>
          <p:cNvPicPr preferRelativeResize="0"/>
          <p:nvPr/>
        </p:nvPicPr>
        <p:blipFill>
          <a:blip r:embed="rId4">
            <a:alphaModFix/>
          </a:blip>
          <a:stretch>
            <a:fillRect/>
          </a:stretch>
        </p:blipFill>
        <p:spPr>
          <a:xfrm>
            <a:off x="143375" y="2773025"/>
            <a:ext cx="3870300" cy="2031900"/>
          </a:xfrm>
          <a:prstGeom prst="rect">
            <a:avLst/>
          </a:prstGeom>
          <a:noFill/>
          <a:ln>
            <a:noFill/>
          </a:ln>
        </p:spPr>
      </p:pic>
      <p:pic>
        <p:nvPicPr>
          <p:cNvPr id="152" name="Google Shape;152;p26"/>
          <p:cNvPicPr preferRelativeResize="0"/>
          <p:nvPr/>
        </p:nvPicPr>
        <p:blipFill>
          <a:blip r:embed="rId5">
            <a:alphaModFix/>
          </a:blip>
          <a:stretch>
            <a:fillRect/>
          </a:stretch>
        </p:blipFill>
        <p:spPr>
          <a:xfrm>
            <a:off x="4094900" y="3047998"/>
            <a:ext cx="2784175" cy="1565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idx="4294967295"/>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But it’s not perfect...</a:t>
            </a:r>
            <a:endParaRPr/>
          </a:p>
        </p:txBody>
      </p:sp>
      <p:sp>
        <p:nvSpPr>
          <p:cNvPr id="158" name="Google Shape;158;p27"/>
          <p:cNvSpPr txBox="1"/>
          <p:nvPr/>
        </p:nvSpPr>
        <p:spPr>
          <a:xfrm>
            <a:off x="457200" y="1013550"/>
            <a:ext cx="2570400" cy="1569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Susceptible to disease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Viruses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Bacteria</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Injuries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Key genetic mutations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Age</a:t>
            </a:r>
            <a:endParaRPr sz="1500">
              <a:solidFill>
                <a:schemeClr val="dk1"/>
              </a:solidFill>
            </a:endParaRPr>
          </a:p>
        </p:txBody>
      </p:sp>
      <p:pic>
        <p:nvPicPr>
          <p:cNvPr id="159" name="Google Shape;159;p27"/>
          <p:cNvPicPr preferRelativeResize="0"/>
          <p:nvPr/>
        </p:nvPicPr>
        <p:blipFill rotWithShape="1">
          <a:blip r:embed="rId3">
            <a:alphaModFix/>
          </a:blip>
          <a:srcRect b="9567"/>
          <a:stretch/>
        </p:blipFill>
        <p:spPr>
          <a:xfrm>
            <a:off x="3342738" y="773463"/>
            <a:ext cx="2458525" cy="1957650"/>
          </a:xfrm>
          <a:prstGeom prst="rect">
            <a:avLst/>
          </a:prstGeom>
          <a:noFill/>
          <a:ln>
            <a:noFill/>
          </a:ln>
        </p:spPr>
      </p:pic>
      <p:pic>
        <p:nvPicPr>
          <p:cNvPr id="160" name="Google Shape;160;p27"/>
          <p:cNvPicPr preferRelativeResize="0"/>
          <p:nvPr/>
        </p:nvPicPr>
        <p:blipFill>
          <a:blip r:embed="rId4">
            <a:alphaModFix/>
          </a:blip>
          <a:stretch>
            <a:fillRect/>
          </a:stretch>
        </p:blipFill>
        <p:spPr>
          <a:xfrm>
            <a:off x="6314450" y="961713"/>
            <a:ext cx="2372350" cy="1581175"/>
          </a:xfrm>
          <a:prstGeom prst="rect">
            <a:avLst/>
          </a:prstGeom>
          <a:noFill/>
          <a:ln>
            <a:noFill/>
          </a:ln>
        </p:spPr>
      </p:pic>
      <p:pic>
        <p:nvPicPr>
          <p:cNvPr id="161" name="Google Shape;161;p27"/>
          <p:cNvPicPr preferRelativeResize="0"/>
          <p:nvPr/>
        </p:nvPicPr>
        <p:blipFill>
          <a:blip r:embed="rId5">
            <a:alphaModFix/>
          </a:blip>
          <a:stretch>
            <a:fillRect/>
          </a:stretch>
        </p:blipFill>
        <p:spPr>
          <a:xfrm>
            <a:off x="4572000" y="2855275"/>
            <a:ext cx="2570400" cy="1714802"/>
          </a:xfrm>
          <a:prstGeom prst="rect">
            <a:avLst/>
          </a:prstGeom>
          <a:noFill/>
          <a:ln>
            <a:noFill/>
          </a:ln>
        </p:spPr>
      </p:pic>
      <p:pic>
        <p:nvPicPr>
          <p:cNvPr id="162" name="Google Shape;162;p27"/>
          <p:cNvPicPr preferRelativeResize="0"/>
          <p:nvPr/>
        </p:nvPicPr>
        <p:blipFill rotWithShape="1">
          <a:blip r:embed="rId6">
            <a:alphaModFix/>
          </a:blip>
          <a:srcRect l="7011" r="17755"/>
          <a:stretch/>
        </p:blipFill>
        <p:spPr>
          <a:xfrm>
            <a:off x="1185387" y="2838538"/>
            <a:ext cx="2458524" cy="17482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What is biomedical engineering?</a:t>
            </a:r>
            <a:endParaRPr/>
          </a:p>
        </p:txBody>
      </p:sp>
      <p:sp>
        <p:nvSpPr>
          <p:cNvPr id="168" name="Google Shape;168;p28"/>
          <p:cNvSpPr txBox="1"/>
          <p:nvPr/>
        </p:nvSpPr>
        <p:spPr>
          <a:xfrm>
            <a:off x="609600" y="971550"/>
            <a:ext cx="8077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a:t>The application of engineering principles to medicine and biology for health purposes. It is the study of biological systems.</a:t>
            </a:r>
            <a:endParaRPr sz="2400" b="0" i="0" u="none" strike="noStrike" cap="none">
              <a:solidFill>
                <a:srgbClr val="000000"/>
              </a:solidFill>
              <a:latin typeface="Arial"/>
              <a:ea typeface="Arial"/>
              <a:cs typeface="Arial"/>
              <a:sym typeface="Arial"/>
            </a:endParaRPr>
          </a:p>
        </p:txBody>
      </p:sp>
      <p:pic>
        <p:nvPicPr>
          <p:cNvPr id="169" name="Google Shape;169;p28"/>
          <p:cNvPicPr preferRelativeResize="0"/>
          <p:nvPr/>
        </p:nvPicPr>
        <p:blipFill rotWithShape="1">
          <a:blip r:embed="rId3">
            <a:alphaModFix/>
          </a:blip>
          <a:srcRect t="13310" b="11912"/>
          <a:stretch/>
        </p:blipFill>
        <p:spPr>
          <a:xfrm>
            <a:off x="2503138" y="1936675"/>
            <a:ext cx="4137724" cy="2707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BME = Medicine + Engineering</a:t>
            </a:r>
            <a:endParaRPr/>
          </a:p>
        </p:txBody>
      </p:sp>
      <p:sp>
        <p:nvSpPr>
          <p:cNvPr id="175" name="Google Shape;175;p29"/>
          <p:cNvSpPr txBox="1"/>
          <p:nvPr/>
        </p:nvSpPr>
        <p:spPr>
          <a:xfrm>
            <a:off x="5071675" y="2775550"/>
            <a:ext cx="27909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Identify the problem</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Define the constraints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Generate ideas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Select approach</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Develop design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Test solution</a:t>
            </a:r>
            <a:endParaRPr sz="1500">
              <a:solidFill>
                <a:schemeClr val="dk1"/>
              </a:solidFill>
            </a:endParaRPr>
          </a:p>
        </p:txBody>
      </p:sp>
      <p:sp>
        <p:nvSpPr>
          <p:cNvPr id="176" name="Google Shape;176;p29"/>
          <p:cNvSpPr txBox="1"/>
          <p:nvPr/>
        </p:nvSpPr>
        <p:spPr>
          <a:xfrm>
            <a:off x="1621874" y="2775550"/>
            <a:ext cx="16596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Diagnosis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Prognosis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Treatment</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Prevention</a:t>
            </a:r>
            <a:endParaRPr sz="1500">
              <a:solidFill>
                <a:schemeClr val="dk1"/>
              </a:solidFill>
            </a:endParaRPr>
          </a:p>
        </p:txBody>
      </p:sp>
      <p:pic>
        <p:nvPicPr>
          <p:cNvPr id="177" name="Google Shape;177;p29"/>
          <p:cNvPicPr preferRelativeResize="0"/>
          <p:nvPr/>
        </p:nvPicPr>
        <p:blipFill>
          <a:blip r:embed="rId3">
            <a:alphaModFix/>
          </a:blip>
          <a:stretch>
            <a:fillRect/>
          </a:stretch>
        </p:blipFill>
        <p:spPr>
          <a:xfrm>
            <a:off x="1219700" y="971538"/>
            <a:ext cx="2691585" cy="1693200"/>
          </a:xfrm>
          <a:prstGeom prst="rect">
            <a:avLst/>
          </a:prstGeom>
          <a:noFill/>
          <a:ln w="19050" cap="flat" cmpd="sng">
            <a:solidFill>
              <a:schemeClr val="dk2"/>
            </a:solidFill>
            <a:prstDash val="solid"/>
            <a:round/>
            <a:headEnd type="none" w="sm" len="sm"/>
            <a:tailEnd type="none" w="sm" len="sm"/>
          </a:ln>
        </p:spPr>
      </p:pic>
      <p:pic>
        <p:nvPicPr>
          <p:cNvPr id="178" name="Google Shape;178;p29"/>
          <p:cNvPicPr preferRelativeResize="0"/>
          <p:nvPr/>
        </p:nvPicPr>
        <p:blipFill rotWithShape="1">
          <a:blip r:embed="rId4">
            <a:alphaModFix/>
          </a:blip>
          <a:srcRect l="6293" r="10456"/>
          <a:stretch/>
        </p:blipFill>
        <p:spPr>
          <a:xfrm rot="5400000" flipH="1">
            <a:off x="5565013" y="773587"/>
            <a:ext cx="1718199" cy="20891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Historical Perspective</a:t>
            </a:r>
            <a:endParaRPr/>
          </a:p>
        </p:txBody>
      </p:sp>
      <p:sp>
        <p:nvSpPr>
          <p:cNvPr id="184" name="Google Shape;184;p30"/>
          <p:cNvSpPr txBox="1"/>
          <p:nvPr/>
        </p:nvSpPr>
        <p:spPr>
          <a:xfrm>
            <a:off x="297750" y="895650"/>
            <a:ext cx="4465500" cy="2031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dirty="0">
                <a:solidFill>
                  <a:schemeClr val="dk1"/>
                </a:solidFill>
              </a:rPr>
              <a:t>Only engineering discipline developed post-WWII</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Kidney dialysis -Willem Kolff (1940s)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Polio </a:t>
            </a:r>
            <a:r>
              <a:rPr lang="en" sz="1500" dirty="0" smtClean="0">
                <a:solidFill>
                  <a:schemeClr val="dk1"/>
                </a:solidFill>
              </a:rPr>
              <a:t>vaccines - Jonas Salk </a:t>
            </a:r>
            <a:r>
              <a:rPr lang="en" sz="1500" dirty="0">
                <a:solidFill>
                  <a:schemeClr val="dk1"/>
                </a:solidFill>
              </a:rPr>
              <a:t>(1940s and 50s)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Artificial heart valve -Charles A. Hufnagel (1952)</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First external cardiac pacemaker (1958)</a:t>
            </a:r>
            <a:endParaRPr sz="1500" dirty="0">
              <a:solidFill>
                <a:schemeClr val="dk1"/>
              </a:solidFill>
            </a:endParaRPr>
          </a:p>
          <a:p>
            <a:pPr marL="0" lvl="0" indent="0" algn="l" rtl="0">
              <a:spcBef>
                <a:spcPts val="0"/>
              </a:spcBef>
              <a:spcAft>
                <a:spcPts val="0"/>
              </a:spcAft>
              <a:buNone/>
            </a:pPr>
            <a:endParaRPr sz="1500" dirty="0">
              <a:solidFill>
                <a:schemeClr val="dk1"/>
              </a:solidFill>
            </a:endParaRPr>
          </a:p>
        </p:txBody>
      </p:sp>
      <p:pic>
        <p:nvPicPr>
          <p:cNvPr id="185" name="Google Shape;185;p30"/>
          <p:cNvPicPr preferRelativeResize="0"/>
          <p:nvPr/>
        </p:nvPicPr>
        <p:blipFill rotWithShape="1">
          <a:blip r:embed="rId3">
            <a:alphaModFix/>
          </a:blip>
          <a:srcRect b="26389"/>
          <a:stretch/>
        </p:blipFill>
        <p:spPr>
          <a:xfrm>
            <a:off x="949012" y="2822587"/>
            <a:ext cx="3162975" cy="1805350"/>
          </a:xfrm>
          <a:prstGeom prst="rect">
            <a:avLst/>
          </a:prstGeom>
          <a:noFill/>
          <a:ln>
            <a:noFill/>
          </a:ln>
        </p:spPr>
      </p:pic>
      <p:pic>
        <p:nvPicPr>
          <p:cNvPr id="186" name="Google Shape;186;p30"/>
          <p:cNvPicPr preferRelativeResize="0"/>
          <p:nvPr/>
        </p:nvPicPr>
        <p:blipFill>
          <a:blip r:embed="rId4">
            <a:alphaModFix/>
          </a:blip>
          <a:stretch>
            <a:fillRect/>
          </a:stretch>
        </p:blipFill>
        <p:spPr>
          <a:xfrm>
            <a:off x="5289005" y="2822587"/>
            <a:ext cx="2347900" cy="1595429"/>
          </a:xfrm>
          <a:prstGeom prst="rect">
            <a:avLst/>
          </a:prstGeom>
          <a:noFill/>
          <a:ln>
            <a:noFill/>
          </a:ln>
        </p:spPr>
      </p:pic>
      <p:pic>
        <p:nvPicPr>
          <p:cNvPr id="187" name="Google Shape;187;p30"/>
          <p:cNvPicPr preferRelativeResize="0"/>
          <p:nvPr/>
        </p:nvPicPr>
        <p:blipFill rotWithShape="1">
          <a:blip r:embed="rId5">
            <a:alphaModFix/>
          </a:blip>
          <a:srcRect t="17655" b="16516"/>
          <a:stretch/>
        </p:blipFill>
        <p:spPr>
          <a:xfrm>
            <a:off x="4685046" y="816563"/>
            <a:ext cx="1722550" cy="1705051"/>
          </a:xfrm>
          <a:prstGeom prst="rect">
            <a:avLst/>
          </a:prstGeom>
          <a:noFill/>
          <a:ln>
            <a:noFill/>
          </a:ln>
        </p:spPr>
      </p:pic>
      <p:pic>
        <p:nvPicPr>
          <p:cNvPr id="188" name="Google Shape;188;p30"/>
          <p:cNvPicPr preferRelativeResize="0"/>
          <p:nvPr/>
        </p:nvPicPr>
        <p:blipFill>
          <a:blip r:embed="rId6">
            <a:alphaModFix/>
          </a:blip>
          <a:stretch>
            <a:fillRect/>
          </a:stretch>
        </p:blipFill>
        <p:spPr>
          <a:xfrm>
            <a:off x="6630183" y="816563"/>
            <a:ext cx="1914744" cy="17099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Historical Perspective</a:t>
            </a:r>
            <a:endParaRPr/>
          </a:p>
        </p:txBody>
      </p:sp>
      <p:sp>
        <p:nvSpPr>
          <p:cNvPr id="194" name="Google Shape;194;p31"/>
          <p:cNvSpPr txBox="1"/>
          <p:nvPr/>
        </p:nvSpPr>
        <p:spPr>
          <a:xfrm>
            <a:off x="303250" y="1555800"/>
            <a:ext cx="4465500" cy="2031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First biomedical engineering departments formed (late 1960s)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University of Virginia</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Case Western Reserve University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Johns Hopkins University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Duke University</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Recombinant DNA technology (1970s)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Human Genome Project (later 20th century)</a:t>
            </a:r>
            <a:endParaRPr sz="1500">
              <a:solidFill>
                <a:schemeClr val="dk1"/>
              </a:solidFill>
            </a:endParaRPr>
          </a:p>
        </p:txBody>
      </p:sp>
      <p:pic>
        <p:nvPicPr>
          <p:cNvPr id="195" name="Google Shape;195;p31"/>
          <p:cNvPicPr preferRelativeResize="0"/>
          <p:nvPr/>
        </p:nvPicPr>
        <p:blipFill>
          <a:blip r:embed="rId3">
            <a:alphaModFix/>
          </a:blip>
          <a:stretch>
            <a:fillRect/>
          </a:stretch>
        </p:blipFill>
        <p:spPr>
          <a:xfrm>
            <a:off x="5476850" y="2669513"/>
            <a:ext cx="1991123" cy="1977426"/>
          </a:xfrm>
          <a:prstGeom prst="rect">
            <a:avLst/>
          </a:prstGeom>
          <a:noFill/>
          <a:ln>
            <a:noFill/>
          </a:ln>
        </p:spPr>
      </p:pic>
      <p:pic>
        <p:nvPicPr>
          <p:cNvPr id="196" name="Google Shape;196;p31"/>
          <p:cNvPicPr preferRelativeResize="0"/>
          <p:nvPr/>
        </p:nvPicPr>
        <p:blipFill>
          <a:blip r:embed="rId4">
            <a:alphaModFix/>
          </a:blip>
          <a:stretch>
            <a:fillRect/>
          </a:stretch>
        </p:blipFill>
        <p:spPr>
          <a:xfrm>
            <a:off x="4680800" y="291478"/>
            <a:ext cx="3583225" cy="2378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What do biomedical engineers do?</a:t>
            </a:r>
            <a:endParaRPr/>
          </a:p>
          <a:p>
            <a:pPr marL="0" lvl="0" indent="0" algn="l" rtl="0">
              <a:spcBef>
                <a:spcPts val="0"/>
              </a:spcBef>
              <a:spcAft>
                <a:spcPts val="0"/>
              </a:spcAft>
              <a:buNone/>
            </a:pPr>
            <a:r>
              <a:rPr lang="en"/>
              <a:t>BME Focus Areas</a:t>
            </a:r>
            <a:endParaRPr/>
          </a:p>
        </p:txBody>
      </p:sp>
      <p:sp>
        <p:nvSpPr>
          <p:cNvPr id="202" name="Google Shape;202;p32"/>
          <p:cNvSpPr txBox="1"/>
          <p:nvPr/>
        </p:nvSpPr>
        <p:spPr>
          <a:xfrm>
            <a:off x="457200" y="1338175"/>
            <a:ext cx="4232100" cy="1569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Biomechanics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Biomaterials and Tissue Engineering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Biomedical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Bioimaging and Signal Processing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Cellular and Molecular Biotechnology</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Neuroengineering</a:t>
            </a:r>
            <a:endParaRPr sz="1500">
              <a:solidFill>
                <a:schemeClr val="dk1"/>
              </a:solidFill>
            </a:endParaRPr>
          </a:p>
        </p:txBody>
      </p:sp>
      <p:pic>
        <p:nvPicPr>
          <p:cNvPr id="203" name="Google Shape;203;p32"/>
          <p:cNvPicPr preferRelativeResize="0"/>
          <p:nvPr/>
        </p:nvPicPr>
        <p:blipFill>
          <a:blip r:embed="rId3">
            <a:alphaModFix/>
          </a:blip>
          <a:stretch>
            <a:fillRect/>
          </a:stretch>
        </p:blipFill>
        <p:spPr>
          <a:xfrm>
            <a:off x="4364151" y="787288"/>
            <a:ext cx="1921200" cy="2357825"/>
          </a:xfrm>
          <a:prstGeom prst="rect">
            <a:avLst/>
          </a:prstGeom>
          <a:noFill/>
          <a:ln>
            <a:noFill/>
          </a:ln>
        </p:spPr>
      </p:pic>
      <p:pic>
        <p:nvPicPr>
          <p:cNvPr id="204" name="Google Shape;204;p32"/>
          <p:cNvPicPr preferRelativeResize="0"/>
          <p:nvPr/>
        </p:nvPicPr>
        <p:blipFill>
          <a:blip r:embed="rId4">
            <a:alphaModFix/>
          </a:blip>
          <a:stretch>
            <a:fillRect/>
          </a:stretch>
        </p:blipFill>
        <p:spPr>
          <a:xfrm>
            <a:off x="6406475" y="1264524"/>
            <a:ext cx="2498600" cy="1403352"/>
          </a:xfrm>
          <a:prstGeom prst="rect">
            <a:avLst/>
          </a:prstGeom>
          <a:noFill/>
          <a:ln>
            <a:noFill/>
          </a:ln>
        </p:spPr>
      </p:pic>
      <p:pic>
        <p:nvPicPr>
          <p:cNvPr id="205" name="Google Shape;205;p32"/>
          <p:cNvPicPr preferRelativeResize="0"/>
          <p:nvPr/>
        </p:nvPicPr>
        <p:blipFill>
          <a:blip r:embed="rId5">
            <a:alphaModFix/>
          </a:blip>
          <a:stretch>
            <a:fillRect/>
          </a:stretch>
        </p:blipFill>
        <p:spPr>
          <a:xfrm>
            <a:off x="5177063" y="3251013"/>
            <a:ext cx="2458825" cy="1450707"/>
          </a:xfrm>
          <a:prstGeom prst="rect">
            <a:avLst/>
          </a:prstGeom>
          <a:noFill/>
          <a:ln>
            <a:noFill/>
          </a:ln>
        </p:spPr>
      </p:pic>
      <p:pic>
        <p:nvPicPr>
          <p:cNvPr id="206" name="Google Shape;206;p32"/>
          <p:cNvPicPr preferRelativeResize="0"/>
          <p:nvPr/>
        </p:nvPicPr>
        <p:blipFill>
          <a:blip r:embed="rId6">
            <a:alphaModFix/>
          </a:blip>
          <a:stretch>
            <a:fillRect/>
          </a:stretch>
        </p:blipFill>
        <p:spPr>
          <a:xfrm>
            <a:off x="316375" y="3251013"/>
            <a:ext cx="2702751" cy="1403350"/>
          </a:xfrm>
          <a:prstGeom prst="rect">
            <a:avLst/>
          </a:prstGeom>
          <a:noFill/>
          <a:ln>
            <a:noFill/>
          </a:ln>
        </p:spPr>
      </p:pic>
      <p:pic>
        <p:nvPicPr>
          <p:cNvPr id="207" name="Google Shape;207;p32"/>
          <p:cNvPicPr preferRelativeResize="0"/>
          <p:nvPr/>
        </p:nvPicPr>
        <p:blipFill rotWithShape="1">
          <a:blip r:embed="rId7">
            <a:alphaModFix/>
          </a:blip>
          <a:srcRect r="28617"/>
          <a:stretch/>
        </p:blipFill>
        <p:spPr>
          <a:xfrm>
            <a:off x="3320000" y="3251013"/>
            <a:ext cx="1556189" cy="1450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Biomechanics</a:t>
            </a:r>
            <a:endParaRPr/>
          </a:p>
        </p:txBody>
      </p:sp>
      <p:sp>
        <p:nvSpPr>
          <p:cNvPr id="213" name="Google Shape;213;p33"/>
          <p:cNvSpPr txBox="1"/>
          <p:nvPr/>
        </p:nvSpPr>
        <p:spPr>
          <a:xfrm>
            <a:off x="457200" y="971550"/>
            <a:ext cx="44784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scientific study of the mechanics of living structures (or of structures produced by organisms) -</a:t>
            </a:r>
            <a:r>
              <a:rPr lang="en" sz="1500" i="1">
                <a:solidFill>
                  <a:schemeClr val="dk1"/>
                </a:solidFill>
              </a:rPr>
              <a:t>Nature</a:t>
            </a:r>
            <a:r>
              <a:rPr lang="en" sz="1500">
                <a:solidFill>
                  <a:schemeClr val="dk1"/>
                </a:solidFill>
              </a:rPr>
              <a:t> definition</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Mechanical properties of tissues (macro and micro)</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Micromechanics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Solid 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Viscoelasticity</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Fluid 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Entropic force, diffusive force, osmotic force</a:t>
            </a:r>
            <a:endParaRPr sz="1500">
              <a:solidFill>
                <a:schemeClr val="dk1"/>
              </a:solidFill>
            </a:endParaRPr>
          </a:p>
        </p:txBody>
      </p:sp>
      <p:pic>
        <p:nvPicPr>
          <p:cNvPr id="214" name="Google Shape;214;p33"/>
          <p:cNvPicPr preferRelativeResize="0"/>
          <p:nvPr/>
        </p:nvPicPr>
        <p:blipFill>
          <a:blip r:embed="rId3">
            <a:alphaModFix/>
          </a:blip>
          <a:stretch>
            <a:fillRect/>
          </a:stretch>
        </p:blipFill>
        <p:spPr>
          <a:xfrm>
            <a:off x="5343150" y="2141550"/>
            <a:ext cx="3343652" cy="2016301"/>
          </a:xfrm>
          <a:prstGeom prst="rect">
            <a:avLst/>
          </a:prstGeom>
          <a:noFill/>
          <a:ln>
            <a:noFill/>
          </a:ln>
        </p:spPr>
      </p:pic>
      <p:pic>
        <p:nvPicPr>
          <p:cNvPr id="215" name="Google Shape;215;p33"/>
          <p:cNvPicPr preferRelativeResize="0"/>
          <p:nvPr/>
        </p:nvPicPr>
        <p:blipFill>
          <a:blip r:embed="rId4">
            <a:alphaModFix/>
          </a:blip>
          <a:stretch>
            <a:fillRect/>
          </a:stretch>
        </p:blipFill>
        <p:spPr>
          <a:xfrm>
            <a:off x="5490975" y="854013"/>
            <a:ext cx="3048000" cy="1247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Biomechanics</a:t>
            </a:r>
            <a:endParaRPr/>
          </a:p>
        </p:txBody>
      </p:sp>
      <p:sp>
        <p:nvSpPr>
          <p:cNvPr id="221" name="Google Shape;221;p34"/>
          <p:cNvSpPr txBox="1"/>
          <p:nvPr/>
        </p:nvSpPr>
        <p:spPr>
          <a:xfrm>
            <a:off x="457200" y="971550"/>
            <a:ext cx="5401500" cy="1108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Cardiovascular fluid mechanics and dynamics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Cell mechanics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Solid mechanics of biological 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Biological viscoelastic solids and fluids</a:t>
            </a:r>
            <a:endParaRPr sz="1500">
              <a:solidFill>
                <a:schemeClr val="dk1"/>
              </a:solidFill>
            </a:endParaRPr>
          </a:p>
        </p:txBody>
      </p:sp>
      <p:pic>
        <p:nvPicPr>
          <p:cNvPr id="222" name="Google Shape;222;p34"/>
          <p:cNvPicPr preferRelativeResize="0"/>
          <p:nvPr/>
        </p:nvPicPr>
        <p:blipFill>
          <a:blip r:embed="rId3">
            <a:alphaModFix/>
          </a:blip>
          <a:stretch>
            <a:fillRect/>
          </a:stretch>
        </p:blipFill>
        <p:spPr>
          <a:xfrm>
            <a:off x="152400" y="2232150"/>
            <a:ext cx="2114550" cy="2162175"/>
          </a:xfrm>
          <a:prstGeom prst="rect">
            <a:avLst/>
          </a:prstGeom>
          <a:noFill/>
          <a:ln>
            <a:noFill/>
          </a:ln>
        </p:spPr>
      </p:pic>
      <p:pic>
        <p:nvPicPr>
          <p:cNvPr id="223" name="Google Shape;223;p34"/>
          <p:cNvPicPr preferRelativeResize="0"/>
          <p:nvPr/>
        </p:nvPicPr>
        <p:blipFill>
          <a:blip r:embed="rId4">
            <a:alphaModFix/>
          </a:blip>
          <a:stretch>
            <a:fillRect/>
          </a:stretch>
        </p:blipFill>
        <p:spPr>
          <a:xfrm>
            <a:off x="2419350" y="2232150"/>
            <a:ext cx="6572249" cy="2233917"/>
          </a:xfrm>
          <a:prstGeom prst="rect">
            <a:avLst/>
          </a:prstGeom>
          <a:noFill/>
          <a:ln>
            <a:noFill/>
          </a:ln>
        </p:spPr>
      </p:pic>
      <p:pic>
        <p:nvPicPr>
          <p:cNvPr id="224" name="Google Shape;224;p34"/>
          <p:cNvPicPr preferRelativeResize="0"/>
          <p:nvPr/>
        </p:nvPicPr>
        <p:blipFill>
          <a:blip r:embed="rId5">
            <a:alphaModFix/>
          </a:blip>
          <a:stretch>
            <a:fillRect/>
          </a:stretch>
        </p:blipFill>
        <p:spPr>
          <a:xfrm>
            <a:off x="5279225" y="361950"/>
            <a:ext cx="3135767" cy="1965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457200" y="361950"/>
            <a:ext cx="8871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Biomaterials and Tissue Engineering</a:t>
            </a:r>
            <a:endParaRPr/>
          </a:p>
        </p:txBody>
      </p:sp>
      <p:sp>
        <p:nvSpPr>
          <p:cNvPr id="230" name="Google Shape;230;p35"/>
          <p:cNvSpPr txBox="1"/>
          <p:nvPr/>
        </p:nvSpPr>
        <p:spPr>
          <a:xfrm>
            <a:off x="457200" y="787050"/>
            <a:ext cx="8302978" cy="24929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chemeClr val="dk1"/>
                </a:solidFill>
              </a:rPr>
              <a:t>The field of study in which man-made materials are developed for medical treatments (biomaterials) and living functional tissue is produced (tissue engineering)</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What you study</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Interactions between materials and cells or tissues (and their effects)</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Major body </a:t>
            </a:r>
            <a:r>
              <a:rPr lang="en" sz="1500" dirty="0" smtClean="0">
                <a:solidFill>
                  <a:schemeClr val="dk1"/>
                </a:solidFill>
              </a:rPr>
              <a:t>responses</a:t>
            </a:r>
            <a:r>
              <a:rPr lang="en" sz="1100" dirty="0" smtClean="0">
                <a:solidFill>
                  <a:schemeClr val="dk1"/>
                </a:solidFill>
              </a:rPr>
              <a:t> </a:t>
            </a:r>
            <a:r>
              <a:rPr lang="en" sz="1500" dirty="0" smtClean="0">
                <a:solidFill>
                  <a:schemeClr val="dk1"/>
                </a:solidFill>
              </a:rPr>
              <a:t>(wound </a:t>
            </a:r>
            <a:r>
              <a:rPr lang="en" sz="1500" dirty="0">
                <a:solidFill>
                  <a:schemeClr val="dk1"/>
                </a:solidFill>
              </a:rPr>
              <a:t>healing,</a:t>
            </a:r>
            <a:r>
              <a:rPr lang="en" sz="1100" dirty="0">
                <a:solidFill>
                  <a:schemeClr val="dk1"/>
                </a:solidFill>
              </a:rPr>
              <a:t> </a:t>
            </a:r>
            <a:r>
              <a:rPr lang="en" sz="1500" dirty="0">
                <a:solidFill>
                  <a:schemeClr val="dk1"/>
                </a:solidFill>
              </a:rPr>
              <a:t>immune response,</a:t>
            </a:r>
            <a:r>
              <a:rPr lang="en" sz="1100" dirty="0">
                <a:solidFill>
                  <a:schemeClr val="dk1"/>
                </a:solidFill>
              </a:rPr>
              <a:t> </a:t>
            </a:r>
            <a:r>
              <a:rPr lang="en" sz="1500" dirty="0">
                <a:solidFill>
                  <a:schemeClr val="dk1"/>
                </a:solidFill>
              </a:rPr>
              <a:t>foreign body response)</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Characterizing biomaterials (metals, ceramics, polymers)</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Natural and synthetic materials</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Cell culture</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dirty="0">
                <a:solidFill>
                  <a:schemeClr val="dk1"/>
                </a:solidFill>
              </a:rPr>
              <a:t>Material biocompatibility</a:t>
            </a:r>
            <a:endParaRPr sz="1500" dirty="0">
              <a:solidFill>
                <a:schemeClr val="dk1"/>
              </a:solidFill>
            </a:endParaRPr>
          </a:p>
        </p:txBody>
      </p:sp>
      <p:pic>
        <p:nvPicPr>
          <p:cNvPr id="231" name="Google Shape;231;p35"/>
          <p:cNvPicPr preferRelativeResize="0"/>
          <p:nvPr/>
        </p:nvPicPr>
        <p:blipFill>
          <a:blip r:embed="rId3">
            <a:alphaModFix/>
          </a:blip>
          <a:stretch>
            <a:fillRect/>
          </a:stretch>
        </p:blipFill>
        <p:spPr>
          <a:xfrm>
            <a:off x="4009937" y="3036254"/>
            <a:ext cx="2314674" cy="1539220"/>
          </a:xfrm>
          <a:prstGeom prst="rect">
            <a:avLst/>
          </a:prstGeom>
          <a:noFill/>
          <a:ln>
            <a:noFill/>
          </a:ln>
        </p:spPr>
      </p:pic>
      <p:pic>
        <p:nvPicPr>
          <p:cNvPr id="232" name="Google Shape;232;p35"/>
          <p:cNvPicPr preferRelativeResize="0"/>
          <p:nvPr/>
        </p:nvPicPr>
        <p:blipFill rotWithShape="1">
          <a:blip r:embed="rId4">
            <a:alphaModFix/>
          </a:blip>
          <a:srcRect l="3721" r="2063" b="18520"/>
          <a:stretch/>
        </p:blipFill>
        <p:spPr>
          <a:xfrm>
            <a:off x="457200" y="3551775"/>
            <a:ext cx="3156475" cy="1023700"/>
          </a:xfrm>
          <a:prstGeom prst="rect">
            <a:avLst/>
          </a:prstGeom>
          <a:noFill/>
          <a:ln>
            <a:noFill/>
          </a:ln>
        </p:spPr>
      </p:pic>
      <p:pic>
        <p:nvPicPr>
          <p:cNvPr id="233" name="Google Shape;233;p35"/>
          <p:cNvPicPr preferRelativeResize="0"/>
          <p:nvPr/>
        </p:nvPicPr>
        <p:blipFill rotWithShape="1">
          <a:blip r:embed="rId5">
            <a:alphaModFix/>
          </a:blip>
          <a:srcRect l="14837" t="36932" r="16786"/>
          <a:stretch/>
        </p:blipFill>
        <p:spPr>
          <a:xfrm>
            <a:off x="6720875" y="2696500"/>
            <a:ext cx="1568399" cy="1345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p:nvPr/>
        </p:nvSpPr>
        <p:spPr>
          <a:xfrm>
            <a:off x="457200" y="361950"/>
            <a:ext cx="8077200"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dirty="0">
                <a:solidFill>
                  <a:srgbClr val="000000"/>
                </a:solidFill>
                <a:latin typeface="Arial"/>
                <a:ea typeface="Arial"/>
                <a:cs typeface="Arial"/>
                <a:sym typeface="Arial"/>
              </a:rPr>
              <a:t>This educational resource for </a:t>
            </a:r>
            <a:r>
              <a:rPr lang="en" sz="2400" dirty="0"/>
              <a:t>middle and </a:t>
            </a:r>
            <a:r>
              <a:rPr lang="en" sz="2400" b="0" i="0" u="none" strike="noStrike" cap="none" dirty="0">
                <a:solidFill>
                  <a:srgbClr val="000000"/>
                </a:solidFill>
                <a:latin typeface="Arial"/>
                <a:ea typeface="Arial"/>
                <a:cs typeface="Arial"/>
                <a:sym typeface="Arial"/>
              </a:rPr>
              <a:t>high school audiences was developed as a project by Carnegie Mellon student, </a:t>
            </a:r>
            <a:r>
              <a:rPr lang="en" sz="2400" dirty="0"/>
              <a:t>Renee Morton</a:t>
            </a:r>
            <a:r>
              <a:rPr lang="en" sz="2400" b="0" i="0" u="none" strike="noStrike" cap="none" dirty="0">
                <a:solidFill>
                  <a:srgbClr val="000000"/>
                </a:solidFill>
                <a:latin typeface="Arial"/>
                <a:ea typeface="Arial"/>
                <a:cs typeface="Arial"/>
                <a:sym typeface="Arial"/>
              </a:rPr>
              <a:t>, for the course </a:t>
            </a:r>
            <a:r>
              <a:rPr lang="en" sz="2400" i="1" dirty="0"/>
              <a:t>Experiential Learning through Projects</a:t>
            </a:r>
            <a:r>
              <a:rPr lang="en" sz="2400" b="0" i="0" u="none" strike="noStrike" cap="none" dirty="0">
                <a:solidFill>
                  <a:srgbClr val="000000"/>
                </a:solidFill>
                <a:latin typeface="Arial"/>
                <a:ea typeface="Arial"/>
                <a:cs typeface="Arial"/>
                <a:sym typeface="Arial"/>
              </a:rPr>
              <a:t>, taught by Dr. Conrad Zapanta and </a:t>
            </a:r>
            <a:r>
              <a:rPr lang="en" sz="2400" b="0" i="0" u="none" strike="noStrike" cap="none" dirty="0" smtClean="0">
                <a:solidFill>
                  <a:srgbClr val="000000"/>
                </a:solidFill>
                <a:latin typeface="Arial"/>
                <a:ea typeface="Arial"/>
                <a:cs typeface="Arial"/>
                <a:sym typeface="Arial"/>
              </a:rPr>
              <a:t>Dr</a:t>
            </a:r>
            <a:r>
              <a:rPr lang="en" sz="2400" b="0" i="0" u="none" strike="noStrike" cap="none" dirty="0">
                <a:solidFill>
                  <a:srgbClr val="000000"/>
                </a:solidFill>
                <a:latin typeface="Arial"/>
                <a:ea typeface="Arial"/>
                <a:cs typeface="Arial"/>
                <a:sym typeface="Arial"/>
              </a:rPr>
              <a:t>. Judith Hallinen during the </a:t>
            </a:r>
            <a:r>
              <a:rPr lang="en" sz="2400" dirty="0"/>
              <a:t>summer</a:t>
            </a:r>
            <a:r>
              <a:rPr lang="en" sz="2400" b="0" i="0" u="none" strike="noStrike" cap="none" dirty="0">
                <a:solidFill>
                  <a:srgbClr val="000000"/>
                </a:solidFill>
                <a:latin typeface="Arial"/>
                <a:ea typeface="Arial"/>
                <a:cs typeface="Arial"/>
                <a:sym typeface="Arial"/>
              </a:rPr>
              <a:t> of 202</a:t>
            </a:r>
            <a:r>
              <a:rPr lang="en" sz="2400" dirty="0"/>
              <a:t>0</a:t>
            </a:r>
            <a:r>
              <a:rPr lang="en" sz="24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dirty="0">
                <a:solidFill>
                  <a:srgbClr val="000000"/>
                </a:solidFill>
                <a:latin typeface="Arial"/>
                <a:ea typeface="Arial"/>
                <a:cs typeface="Arial"/>
                <a:sym typeface="Arial"/>
              </a:rPr>
              <a:t>The content was edited and additional content was added by Olivia Olshevski for the course </a:t>
            </a:r>
            <a:r>
              <a:rPr lang="en" sz="2400" i="1" dirty="0"/>
              <a:t>Directed </a:t>
            </a:r>
            <a:r>
              <a:rPr lang="en" sz="2400" i="1" dirty="0" smtClean="0"/>
              <a:t>Study</a:t>
            </a:r>
            <a:r>
              <a:rPr lang="en" sz="2400" b="0" i="0" u="none" strike="noStrike" cap="none" dirty="0" smtClean="0">
                <a:solidFill>
                  <a:srgbClr val="000000"/>
                </a:solidFill>
                <a:latin typeface="Arial"/>
                <a:ea typeface="Arial"/>
                <a:cs typeface="Arial"/>
                <a:sym typeface="Arial"/>
              </a:rPr>
              <a:t> during the fall of 2021.</a:t>
            </a:r>
            <a:endParaRPr sz="2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Biomaterials and Tissue Engineering</a:t>
            </a:r>
            <a:endParaRPr/>
          </a:p>
        </p:txBody>
      </p:sp>
      <p:sp>
        <p:nvSpPr>
          <p:cNvPr id="239" name="Google Shape;239;p36"/>
          <p:cNvSpPr txBox="1"/>
          <p:nvPr/>
        </p:nvSpPr>
        <p:spPr>
          <a:xfrm>
            <a:off x="457200" y="787050"/>
            <a:ext cx="7581600" cy="1339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Artificial organs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Wound healing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Bioscaffolds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Collagen biomaterials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Implant failure and material reactions</a:t>
            </a:r>
            <a:endParaRPr sz="1500">
              <a:solidFill>
                <a:schemeClr val="dk1"/>
              </a:solidFill>
            </a:endParaRPr>
          </a:p>
        </p:txBody>
      </p:sp>
      <p:pic>
        <p:nvPicPr>
          <p:cNvPr id="240" name="Google Shape;240;p36"/>
          <p:cNvPicPr preferRelativeResize="0"/>
          <p:nvPr/>
        </p:nvPicPr>
        <p:blipFill>
          <a:blip r:embed="rId3">
            <a:alphaModFix/>
          </a:blip>
          <a:stretch>
            <a:fillRect/>
          </a:stretch>
        </p:blipFill>
        <p:spPr>
          <a:xfrm>
            <a:off x="4336783" y="2278636"/>
            <a:ext cx="2950875" cy="2305525"/>
          </a:xfrm>
          <a:prstGeom prst="rect">
            <a:avLst/>
          </a:prstGeom>
          <a:noFill/>
          <a:ln>
            <a:noFill/>
          </a:ln>
        </p:spPr>
      </p:pic>
      <p:pic>
        <p:nvPicPr>
          <p:cNvPr id="241" name="Google Shape;241;p36"/>
          <p:cNvPicPr preferRelativeResize="0"/>
          <p:nvPr/>
        </p:nvPicPr>
        <p:blipFill>
          <a:blip r:embed="rId4">
            <a:alphaModFix/>
          </a:blip>
          <a:stretch>
            <a:fillRect/>
          </a:stretch>
        </p:blipFill>
        <p:spPr>
          <a:xfrm>
            <a:off x="1156283" y="2278636"/>
            <a:ext cx="2189423" cy="2176400"/>
          </a:xfrm>
          <a:prstGeom prst="rect">
            <a:avLst/>
          </a:prstGeom>
          <a:noFill/>
          <a:ln>
            <a:noFill/>
          </a:ln>
        </p:spPr>
      </p:pic>
      <p:pic>
        <p:nvPicPr>
          <p:cNvPr id="242" name="Google Shape;242;p36"/>
          <p:cNvPicPr preferRelativeResize="0"/>
          <p:nvPr/>
        </p:nvPicPr>
        <p:blipFill>
          <a:blip r:embed="rId5">
            <a:alphaModFix/>
          </a:blip>
          <a:stretch>
            <a:fillRect/>
          </a:stretch>
        </p:blipFill>
        <p:spPr>
          <a:xfrm>
            <a:off x="4919420" y="787050"/>
            <a:ext cx="1785600" cy="1339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7"/>
          <p:cNvPicPr preferRelativeResize="0"/>
          <p:nvPr/>
        </p:nvPicPr>
        <p:blipFill>
          <a:blip r:embed="rId3">
            <a:alphaModFix/>
          </a:blip>
          <a:stretch>
            <a:fillRect/>
          </a:stretch>
        </p:blipFill>
        <p:spPr>
          <a:xfrm>
            <a:off x="223313" y="3041000"/>
            <a:ext cx="1658751" cy="1658751"/>
          </a:xfrm>
          <a:prstGeom prst="rect">
            <a:avLst/>
          </a:prstGeom>
          <a:noFill/>
          <a:ln>
            <a:noFill/>
          </a:ln>
        </p:spPr>
      </p:pic>
      <p:sp>
        <p:nvSpPr>
          <p:cNvPr id="248" name="Google Shape;248;p37"/>
          <p:cNvSpPr txBox="1"/>
          <p:nvPr/>
        </p:nvSpPr>
        <p:spPr>
          <a:xfrm>
            <a:off x="457200" y="748950"/>
            <a:ext cx="8229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that produces instruments, machines, implants, in vitro reagents, software, materials, and other related articles for the safe and effective prevention, diagnosis, treatment, and rehabilitation of illness and disease for human beings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Instrumentation and measurement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Diagnostic vs. therapeutic devices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Integrated Systems technology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Device fabrication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Interaction with cells, tissues, organs</a:t>
            </a:r>
            <a:endParaRPr sz="1500">
              <a:solidFill>
                <a:schemeClr val="dk1"/>
              </a:solidFill>
            </a:endParaRPr>
          </a:p>
        </p:txBody>
      </p:sp>
      <p:sp>
        <p:nvSpPr>
          <p:cNvPr id="249" name="Google Shape;249;p3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Biomedical Devices</a:t>
            </a:r>
            <a:endParaRPr/>
          </a:p>
        </p:txBody>
      </p:sp>
      <p:pic>
        <p:nvPicPr>
          <p:cNvPr id="250" name="Google Shape;250;p37"/>
          <p:cNvPicPr preferRelativeResize="0"/>
          <p:nvPr/>
        </p:nvPicPr>
        <p:blipFill>
          <a:blip r:embed="rId4">
            <a:alphaModFix/>
          </a:blip>
          <a:stretch>
            <a:fillRect/>
          </a:stretch>
        </p:blipFill>
        <p:spPr>
          <a:xfrm>
            <a:off x="2469075" y="3104100"/>
            <a:ext cx="1409225" cy="1740300"/>
          </a:xfrm>
          <a:prstGeom prst="rect">
            <a:avLst/>
          </a:prstGeom>
          <a:noFill/>
          <a:ln>
            <a:noFill/>
          </a:ln>
        </p:spPr>
      </p:pic>
      <p:pic>
        <p:nvPicPr>
          <p:cNvPr id="251" name="Google Shape;251;p37"/>
          <p:cNvPicPr preferRelativeResize="0"/>
          <p:nvPr/>
        </p:nvPicPr>
        <p:blipFill>
          <a:blip r:embed="rId5">
            <a:alphaModFix/>
          </a:blip>
          <a:stretch>
            <a:fillRect/>
          </a:stretch>
        </p:blipFill>
        <p:spPr>
          <a:xfrm>
            <a:off x="4637600" y="1620745"/>
            <a:ext cx="2143800" cy="1420250"/>
          </a:xfrm>
          <a:prstGeom prst="rect">
            <a:avLst/>
          </a:prstGeom>
          <a:noFill/>
          <a:ln>
            <a:noFill/>
          </a:ln>
        </p:spPr>
      </p:pic>
      <p:pic>
        <p:nvPicPr>
          <p:cNvPr id="252" name="Google Shape;252;p37"/>
          <p:cNvPicPr preferRelativeResize="0"/>
          <p:nvPr/>
        </p:nvPicPr>
        <p:blipFill>
          <a:blip r:embed="rId6">
            <a:alphaModFix/>
          </a:blip>
          <a:stretch>
            <a:fillRect/>
          </a:stretch>
        </p:blipFill>
        <p:spPr>
          <a:xfrm>
            <a:off x="4637588" y="3343800"/>
            <a:ext cx="2032074" cy="1355949"/>
          </a:xfrm>
          <a:prstGeom prst="rect">
            <a:avLst/>
          </a:prstGeom>
          <a:noFill/>
          <a:ln>
            <a:noFill/>
          </a:ln>
        </p:spPr>
      </p:pic>
      <p:pic>
        <p:nvPicPr>
          <p:cNvPr id="253" name="Google Shape;253;p37"/>
          <p:cNvPicPr preferRelativeResize="0"/>
          <p:nvPr/>
        </p:nvPicPr>
        <p:blipFill>
          <a:blip r:embed="rId7">
            <a:alphaModFix/>
          </a:blip>
          <a:stretch>
            <a:fillRect/>
          </a:stretch>
        </p:blipFill>
        <p:spPr>
          <a:xfrm>
            <a:off x="6915099" y="1908625"/>
            <a:ext cx="2143801" cy="20910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p:nvPr/>
        </p:nvSpPr>
        <p:spPr>
          <a:xfrm>
            <a:off x="384875" y="986450"/>
            <a:ext cx="8229600" cy="1800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Sensors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Actuators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Diagnostic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Therapeutic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Instruments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Systems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Software</a:t>
            </a:r>
            <a:endParaRPr sz="1500">
              <a:solidFill>
                <a:schemeClr val="dk1"/>
              </a:solidFill>
            </a:endParaRPr>
          </a:p>
        </p:txBody>
      </p:sp>
      <p:sp>
        <p:nvSpPr>
          <p:cNvPr id="259" name="Google Shape;259;p38"/>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Biomedical Devices</a:t>
            </a:r>
            <a:endParaRPr/>
          </a:p>
        </p:txBody>
      </p:sp>
      <p:pic>
        <p:nvPicPr>
          <p:cNvPr id="260" name="Google Shape;260;p38"/>
          <p:cNvPicPr preferRelativeResize="0"/>
          <p:nvPr/>
        </p:nvPicPr>
        <p:blipFill>
          <a:blip r:embed="rId3">
            <a:alphaModFix/>
          </a:blip>
          <a:stretch>
            <a:fillRect/>
          </a:stretch>
        </p:blipFill>
        <p:spPr>
          <a:xfrm>
            <a:off x="6006888" y="677825"/>
            <a:ext cx="3032430" cy="2051350"/>
          </a:xfrm>
          <a:prstGeom prst="rect">
            <a:avLst/>
          </a:prstGeom>
          <a:noFill/>
          <a:ln>
            <a:noFill/>
          </a:ln>
        </p:spPr>
      </p:pic>
      <p:pic>
        <p:nvPicPr>
          <p:cNvPr id="261" name="Google Shape;261;p38"/>
          <p:cNvPicPr preferRelativeResize="0"/>
          <p:nvPr/>
        </p:nvPicPr>
        <p:blipFill>
          <a:blip r:embed="rId4">
            <a:alphaModFix/>
          </a:blip>
          <a:stretch>
            <a:fillRect/>
          </a:stretch>
        </p:blipFill>
        <p:spPr>
          <a:xfrm>
            <a:off x="2902526" y="803050"/>
            <a:ext cx="2941709" cy="1800900"/>
          </a:xfrm>
          <a:prstGeom prst="rect">
            <a:avLst/>
          </a:prstGeom>
          <a:noFill/>
          <a:ln>
            <a:noFill/>
          </a:ln>
        </p:spPr>
      </p:pic>
      <p:pic>
        <p:nvPicPr>
          <p:cNvPr id="262" name="Google Shape;262;p38"/>
          <p:cNvPicPr preferRelativeResize="0"/>
          <p:nvPr/>
        </p:nvPicPr>
        <p:blipFill>
          <a:blip r:embed="rId5">
            <a:alphaModFix/>
          </a:blip>
          <a:stretch>
            <a:fillRect/>
          </a:stretch>
        </p:blipFill>
        <p:spPr>
          <a:xfrm>
            <a:off x="3091496" y="2874571"/>
            <a:ext cx="4657675" cy="1828800"/>
          </a:xfrm>
          <a:prstGeom prst="rect">
            <a:avLst/>
          </a:prstGeom>
          <a:noFill/>
          <a:ln>
            <a:noFill/>
          </a:ln>
        </p:spPr>
      </p:pic>
      <p:pic>
        <p:nvPicPr>
          <p:cNvPr id="263" name="Google Shape;263;p38"/>
          <p:cNvPicPr preferRelativeResize="0">
            <a:picLocks noChangeAspect="1"/>
          </p:cNvPicPr>
          <p:nvPr/>
        </p:nvPicPr>
        <p:blipFill rotWithShape="1">
          <a:blip r:embed="rId6">
            <a:alphaModFix/>
          </a:blip>
          <a:srcRect b="3484"/>
          <a:stretch/>
        </p:blipFill>
        <p:spPr>
          <a:xfrm>
            <a:off x="727240" y="2802250"/>
            <a:ext cx="2175286" cy="182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p:nvPr/>
        </p:nvSpPr>
        <p:spPr>
          <a:xfrm>
            <a:off x="457200" y="634650"/>
            <a:ext cx="8229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centered on methods and instruments used to acquire, process, and visualize structural or functional images of living objects or systems at desired spatial and temporal scales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Medical imaging</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Methods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Types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Signal processing</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Image analysis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Neural engineering</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Electrical signals of brain and heart</a:t>
            </a:r>
            <a:endParaRPr sz="1500">
              <a:solidFill>
                <a:schemeClr val="dk1"/>
              </a:solidFill>
            </a:endParaRPr>
          </a:p>
        </p:txBody>
      </p:sp>
      <p:sp>
        <p:nvSpPr>
          <p:cNvPr id="269" name="Google Shape;269;p39"/>
          <p:cNvSpPr txBox="1">
            <a:spLocks noGrp="1"/>
          </p:cNvSpPr>
          <p:nvPr>
            <p:ph type="title"/>
          </p:nvPr>
        </p:nvSpPr>
        <p:spPr>
          <a:xfrm>
            <a:off x="457200" y="285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Bioimaging and Signal Processing</a:t>
            </a:r>
            <a:endParaRPr/>
          </a:p>
        </p:txBody>
      </p:sp>
      <p:pic>
        <p:nvPicPr>
          <p:cNvPr id="270" name="Google Shape;270;p39"/>
          <p:cNvPicPr preferRelativeResize="0"/>
          <p:nvPr/>
        </p:nvPicPr>
        <p:blipFill>
          <a:blip r:embed="rId3">
            <a:alphaModFix/>
          </a:blip>
          <a:stretch>
            <a:fillRect/>
          </a:stretch>
        </p:blipFill>
        <p:spPr>
          <a:xfrm>
            <a:off x="4609975" y="2310888"/>
            <a:ext cx="1839075" cy="1839075"/>
          </a:xfrm>
          <a:prstGeom prst="rect">
            <a:avLst/>
          </a:prstGeom>
          <a:noFill/>
          <a:ln>
            <a:noFill/>
          </a:ln>
        </p:spPr>
      </p:pic>
      <p:pic>
        <p:nvPicPr>
          <p:cNvPr id="271" name="Google Shape;271;p39"/>
          <p:cNvPicPr preferRelativeResize="0"/>
          <p:nvPr/>
        </p:nvPicPr>
        <p:blipFill>
          <a:blip r:embed="rId4">
            <a:alphaModFix/>
          </a:blip>
          <a:stretch>
            <a:fillRect/>
          </a:stretch>
        </p:blipFill>
        <p:spPr>
          <a:xfrm>
            <a:off x="6847725" y="2310913"/>
            <a:ext cx="1839075" cy="1839046"/>
          </a:xfrm>
          <a:prstGeom prst="rect">
            <a:avLst/>
          </a:prstGeom>
          <a:noFill/>
          <a:ln>
            <a:noFill/>
          </a:ln>
        </p:spPr>
      </p:pic>
      <p:pic>
        <p:nvPicPr>
          <p:cNvPr id="272" name="Google Shape;272;p39"/>
          <p:cNvPicPr preferRelativeResize="0"/>
          <p:nvPr/>
        </p:nvPicPr>
        <p:blipFill>
          <a:blip r:embed="rId5">
            <a:alphaModFix/>
          </a:blip>
          <a:stretch>
            <a:fillRect/>
          </a:stretch>
        </p:blipFill>
        <p:spPr>
          <a:xfrm>
            <a:off x="5118550" y="1212575"/>
            <a:ext cx="2932325" cy="973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0"/>
          <p:cNvPicPr preferRelativeResize="0"/>
          <p:nvPr/>
        </p:nvPicPr>
        <p:blipFill>
          <a:blip r:embed="rId3">
            <a:alphaModFix/>
          </a:blip>
          <a:stretch>
            <a:fillRect/>
          </a:stretch>
        </p:blipFill>
        <p:spPr>
          <a:xfrm>
            <a:off x="4826851" y="2189513"/>
            <a:ext cx="4185574" cy="2024225"/>
          </a:xfrm>
          <a:prstGeom prst="rect">
            <a:avLst/>
          </a:prstGeom>
          <a:noFill/>
          <a:ln>
            <a:noFill/>
          </a:ln>
        </p:spPr>
      </p:pic>
      <p:sp>
        <p:nvSpPr>
          <p:cNvPr id="278" name="Google Shape;278;p40"/>
          <p:cNvSpPr txBox="1"/>
          <p:nvPr/>
        </p:nvSpPr>
        <p:spPr>
          <a:xfrm>
            <a:off x="457200" y="634650"/>
            <a:ext cx="8229600" cy="1339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Electrocardiograms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Neuron functions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Heart functions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Imaging modalities (microscopy, ultrasound, X-ray, CT, PET, MRI, etc.)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Image qualities (contrast, signal, spatial resolution)</a:t>
            </a:r>
            <a:endParaRPr sz="1500">
              <a:solidFill>
                <a:schemeClr val="dk1"/>
              </a:solidFill>
            </a:endParaRPr>
          </a:p>
        </p:txBody>
      </p:sp>
      <p:sp>
        <p:nvSpPr>
          <p:cNvPr id="279" name="Google Shape;279;p40"/>
          <p:cNvSpPr txBox="1">
            <a:spLocks noGrp="1"/>
          </p:cNvSpPr>
          <p:nvPr>
            <p:ph type="title"/>
          </p:nvPr>
        </p:nvSpPr>
        <p:spPr>
          <a:xfrm>
            <a:off x="457200" y="285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Bioimaging and Signal Processing</a:t>
            </a:r>
            <a:endParaRPr/>
          </a:p>
        </p:txBody>
      </p:sp>
      <p:pic>
        <p:nvPicPr>
          <p:cNvPr id="280" name="Google Shape;280;p40"/>
          <p:cNvPicPr preferRelativeResize="0"/>
          <p:nvPr/>
        </p:nvPicPr>
        <p:blipFill rotWithShape="1">
          <a:blip r:embed="rId4">
            <a:alphaModFix/>
          </a:blip>
          <a:srcRect l="20126" t="7679" r="8018" b="13068"/>
          <a:stretch/>
        </p:blipFill>
        <p:spPr>
          <a:xfrm>
            <a:off x="7294900" y="697925"/>
            <a:ext cx="1618076" cy="1491600"/>
          </a:xfrm>
          <a:prstGeom prst="rect">
            <a:avLst/>
          </a:prstGeom>
          <a:noFill/>
          <a:ln>
            <a:noFill/>
          </a:ln>
        </p:spPr>
      </p:pic>
      <p:pic>
        <p:nvPicPr>
          <p:cNvPr id="281" name="Google Shape;281;p40"/>
          <p:cNvPicPr preferRelativeResize="0"/>
          <p:nvPr/>
        </p:nvPicPr>
        <p:blipFill>
          <a:blip r:embed="rId5">
            <a:alphaModFix/>
          </a:blip>
          <a:stretch>
            <a:fillRect/>
          </a:stretch>
        </p:blipFill>
        <p:spPr>
          <a:xfrm>
            <a:off x="261449" y="2189525"/>
            <a:ext cx="1748825" cy="2321198"/>
          </a:xfrm>
          <a:prstGeom prst="rect">
            <a:avLst/>
          </a:prstGeom>
          <a:noFill/>
          <a:ln>
            <a:noFill/>
          </a:ln>
        </p:spPr>
      </p:pic>
      <p:pic>
        <p:nvPicPr>
          <p:cNvPr id="282" name="Google Shape;282;p40"/>
          <p:cNvPicPr preferRelativeResize="0"/>
          <p:nvPr/>
        </p:nvPicPr>
        <p:blipFill>
          <a:blip r:embed="rId6">
            <a:alphaModFix/>
          </a:blip>
          <a:stretch>
            <a:fillRect/>
          </a:stretch>
        </p:blipFill>
        <p:spPr>
          <a:xfrm>
            <a:off x="2162673" y="2126250"/>
            <a:ext cx="2511777" cy="173892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457200" y="361950"/>
            <a:ext cx="89349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Cellular and Molecular Biotechnology</a:t>
            </a:r>
            <a:endParaRPr/>
          </a:p>
        </p:txBody>
      </p:sp>
      <p:sp>
        <p:nvSpPr>
          <p:cNvPr id="288" name="Google Shape;288;p41"/>
          <p:cNvSpPr txBox="1"/>
          <p:nvPr/>
        </p:nvSpPr>
        <p:spPr>
          <a:xfrm>
            <a:off x="457200" y="783575"/>
            <a:ext cx="8229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focused on the practical application of cellular and molecular knowledge with the aim of enhancing or improving production in microorganisms or cell cultures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Biological regulation (signaling, endocrine system, hormones)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Cell culture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Cell morphology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Genetics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Diffusion, transport, and delivery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Binding kinetics</a:t>
            </a:r>
            <a:endParaRPr sz="1500">
              <a:solidFill>
                <a:schemeClr val="dk1"/>
              </a:solidFill>
            </a:endParaRPr>
          </a:p>
        </p:txBody>
      </p:sp>
      <p:pic>
        <p:nvPicPr>
          <p:cNvPr id="289" name="Google Shape;289;p41"/>
          <p:cNvPicPr preferRelativeResize="0"/>
          <p:nvPr/>
        </p:nvPicPr>
        <p:blipFill>
          <a:blip r:embed="rId3">
            <a:alphaModFix/>
          </a:blip>
          <a:stretch>
            <a:fillRect/>
          </a:stretch>
        </p:blipFill>
        <p:spPr>
          <a:xfrm>
            <a:off x="4715150" y="3025925"/>
            <a:ext cx="2819151" cy="1584253"/>
          </a:xfrm>
          <a:prstGeom prst="rect">
            <a:avLst/>
          </a:prstGeom>
          <a:noFill/>
          <a:ln>
            <a:noFill/>
          </a:ln>
        </p:spPr>
      </p:pic>
      <p:pic>
        <p:nvPicPr>
          <p:cNvPr id="290" name="Google Shape;290;p41"/>
          <p:cNvPicPr preferRelativeResize="0"/>
          <p:nvPr/>
        </p:nvPicPr>
        <p:blipFill>
          <a:blip r:embed="rId4">
            <a:alphaModFix/>
          </a:blip>
          <a:stretch>
            <a:fillRect/>
          </a:stretch>
        </p:blipFill>
        <p:spPr>
          <a:xfrm>
            <a:off x="252600" y="3235425"/>
            <a:ext cx="2053824" cy="1374749"/>
          </a:xfrm>
          <a:prstGeom prst="rect">
            <a:avLst/>
          </a:prstGeom>
          <a:noFill/>
          <a:ln>
            <a:noFill/>
          </a:ln>
        </p:spPr>
      </p:pic>
      <p:pic>
        <p:nvPicPr>
          <p:cNvPr id="291" name="Google Shape;291;p41"/>
          <p:cNvPicPr preferRelativeResize="0"/>
          <p:nvPr/>
        </p:nvPicPr>
        <p:blipFill>
          <a:blip r:embed="rId5">
            <a:alphaModFix/>
          </a:blip>
          <a:stretch>
            <a:fillRect/>
          </a:stretch>
        </p:blipFill>
        <p:spPr>
          <a:xfrm>
            <a:off x="6729175" y="1634899"/>
            <a:ext cx="2324425" cy="1307475"/>
          </a:xfrm>
          <a:prstGeom prst="rect">
            <a:avLst/>
          </a:prstGeom>
          <a:noFill/>
          <a:ln>
            <a:noFill/>
          </a:ln>
        </p:spPr>
      </p:pic>
      <p:pic>
        <p:nvPicPr>
          <p:cNvPr id="292" name="Google Shape;292;p41"/>
          <p:cNvPicPr preferRelativeResize="0"/>
          <p:nvPr/>
        </p:nvPicPr>
        <p:blipFill>
          <a:blip r:embed="rId6">
            <a:alphaModFix/>
          </a:blip>
          <a:stretch>
            <a:fillRect/>
          </a:stretch>
        </p:blipFill>
        <p:spPr>
          <a:xfrm>
            <a:off x="2483875" y="3277175"/>
            <a:ext cx="2053826" cy="13691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Cellular and Molecular Biotechnology</a:t>
            </a:r>
            <a:endParaRPr/>
          </a:p>
        </p:txBody>
      </p:sp>
      <p:sp>
        <p:nvSpPr>
          <p:cNvPr id="298" name="Google Shape;298;p42"/>
          <p:cNvSpPr txBox="1"/>
          <p:nvPr/>
        </p:nvSpPr>
        <p:spPr>
          <a:xfrm>
            <a:off x="457200" y="631175"/>
            <a:ext cx="82296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Protein manufacturing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Pharmaceuticals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Virus manufacturing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Genetic engineering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Vaccines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Bioreactors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Microfluidics</a:t>
            </a:r>
            <a:endParaRPr sz="1500">
              <a:solidFill>
                <a:schemeClr val="dk1"/>
              </a:solidFill>
            </a:endParaRPr>
          </a:p>
        </p:txBody>
      </p:sp>
      <p:pic>
        <p:nvPicPr>
          <p:cNvPr id="299" name="Google Shape;299;p42"/>
          <p:cNvPicPr preferRelativeResize="0"/>
          <p:nvPr/>
        </p:nvPicPr>
        <p:blipFill>
          <a:blip r:embed="rId3">
            <a:alphaModFix/>
          </a:blip>
          <a:stretch>
            <a:fillRect/>
          </a:stretch>
        </p:blipFill>
        <p:spPr>
          <a:xfrm>
            <a:off x="457200" y="2336750"/>
            <a:ext cx="3624435" cy="2406625"/>
          </a:xfrm>
          <a:prstGeom prst="rect">
            <a:avLst/>
          </a:prstGeom>
          <a:noFill/>
          <a:ln>
            <a:noFill/>
          </a:ln>
        </p:spPr>
      </p:pic>
      <p:pic>
        <p:nvPicPr>
          <p:cNvPr id="300" name="Google Shape;300;p42"/>
          <p:cNvPicPr preferRelativeResize="0"/>
          <p:nvPr/>
        </p:nvPicPr>
        <p:blipFill>
          <a:blip r:embed="rId4">
            <a:alphaModFix/>
          </a:blip>
          <a:stretch>
            <a:fillRect/>
          </a:stretch>
        </p:blipFill>
        <p:spPr>
          <a:xfrm>
            <a:off x="4708635" y="3000300"/>
            <a:ext cx="2619375" cy="1743075"/>
          </a:xfrm>
          <a:prstGeom prst="rect">
            <a:avLst/>
          </a:prstGeom>
          <a:noFill/>
          <a:ln>
            <a:noFill/>
          </a:ln>
        </p:spPr>
      </p:pic>
      <p:pic>
        <p:nvPicPr>
          <p:cNvPr id="301" name="Google Shape;301;p42"/>
          <p:cNvPicPr preferRelativeResize="0"/>
          <p:nvPr/>
        </p:nvPicPr>
        <p:blipFill>
          <a:blip r:embed="rId5">
            <a:alphaModFix/>
          </a:blip>
          <a:stretch>
            <a:fillRect/>
          </a:stretch>
        </p:blipFill>
        <p:spPr>
          <a:xfrm>
            <a:off x="4419350" y="971550"/>
            <a:ext cx="4019550" cy="190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Neuroengineering</a:t>
            </a:r>
            <a:endParaRPr/>
          </a:p>
        </p:txBody>
      </p:sp>
      <p:sp>
        <p:nvSpPr>
          <p:cNvPr id="307" name="Google Shape;307;p43"/>
          <p:cNvSpPr txBox="1"/>
          <p:nvPr/>
        </p:nvSpPr>
        <p:spPr>
          <a:xfrm>
            <a:off x="457200" y="863250"/>
            <a:ext cx="8229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that involves the use of engineering technology to study the function of various neural systems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Neuroimaging techniques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Neural anatomy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Action potentials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Nervous system modulation</a:t>
            </a:r>
            <a:endParaRPr sz="1500">
              <a:solidFill>
                <a:schemeClr val="dk1"/>
              </a:solidFill>
            </a:endParaRPr>
          </a:p>
        </p:txBody>
      </p:sp>
      <p:pic>
        <p:nvPicPr>
          <p:cNvPr id="308" name="Google Shape;308;p43"/>
          <p:cNvPicPr preferRelativeResize="0"/>
          <p:nvPr/>
        </p:nvPicPr>
        <p:blipFill>
          <a:blip r:embed="rId3">
            <a:alphaModFix/>
          </a:blip>
          <a:stretch>
            <a:fillRect/>
          </a:stretch>
        </p:blipFill>
        <p:spPr>
          <a:xfrm>
            <a:off x="6244329" y="1460413"/>
            <a:ext cx="2442475" cy="1997750"/>
          </a:xfrm>
          <a:prstGeom prst="rect">
            <a:avLst/>
          </a:prstGeom>
          <a:noFill/>
          <a:ln>
            <a:noFill/>
          </a:ln>
        </p:spPr>
      </p:pic>
      <p:pic>
        <p:nvPicPr>
          <p:cNvPr id="309" name="Google Shape;309;p43"/>
          <p:cNvPicPr preferRelativeResize="0"/>
          <p:nvPr/>
        </p:nvPicPr>
        <p:blipFill rotWithShape="1">
          <a:blip r:embed="rId4">
            <a:alphaModFix/>
          </a:blip>
          <a:srcRect t="6445"/>
          <a:stretch/>
        </p:blipFill>
        <p:spPr>
          <a:xfrm>
            <a:off x="3294162" y="3133326"/>
            <a:ext cx="3478901" cy="1627400"/>
          </a:xfrm>
          <a:prstGeom prst="rect">
            <a:avLst/>
          </a:prstGeom>
          <a:noFill/>
          <a:ln>
            <a:noFill/>
          </a:ln>
        </p:spPr>
      </p:pic>
      <p:pic>
        <p:nvPicPr>
          <p:cNvPr id="310" name="Google Shape;310;p43"/>
          <p:cNvPicPr preferRelativeResize="0"/>
          <p:nvPr/>
        </p:nvPicPr>
        <p:blipFill rotWithShape="1">
          <a:blip r:embed="rId5">
            <a:alphaModFix/>
          </a:blip>
          <a:srcRect r="37667"/>
          <a:stretch/>
        </p:blipFill>
        <p:spPr>
          <a:xfrm>
            <a:off x="4228500" y="1596688"/>
            <a:ext cx="1610226" cy="136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Neuroengineering</a:t>
            </a:r>
            <a:endParaRPr/>
          </a:p>
        </p:txBody>
      </p:sp>
      <p:sp>
        <p:nvSpPr>
          <p:cNvPr id="316" name="Google Shape;316;p44"/>
          <p:cNvSpPr txBox="1"/>
          <p:nvPr/>
        </p:nvSpPr>
        <p:spPr>
          <a:xfrm>
            <a:off x="457200" y="863250"/>
            <a:ext cx="8229600" cy="2262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Implantable technology and 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Neural prosthetics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Cochlear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Retinal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Touch restoration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Vestibular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bladder/bowel control</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Brain-computer interfaces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Sensor and motor prosthesis</a:t>
            </a:r>
            <a:endParaRPr sz="1500">
              <a:solidFill>
                <a:schemeClr val="dk1"/>
              </a:solidFill>
            </a:endParaRPr>
          </a:p>
        </p:txBody>
      </p:sp>
      <p:pic>
        <p:nvPicPr>
          <p:cNvPr id="317" name="Google Shape;317;p44"/>
          <p:cNvPicPr preferRelativeResize="0">
            <a:picLocks noChangeAspect="1"/>
          </p:cNvPicPr>
          <p:nvPr/>
        </p:nvPicPr>
        <p:blipFill rotWithShape="1">
          <a:blip r:embed="rId3">
            <a:alphaModFix/>
          </a:blip>
          <a:srcRect l="17734" r="18220"/>
          <a:stretch/>
        </p:blipFill>
        <p:spPr>
          <a:xfrm>
            <a:off x="4259982" y="2564399"/>
            <a:ext cx="2436170" cy="2139696"/>
          </a:xfrm>
          <a:prstGeom prst="rect">
            <a:avLst/>
          </a:prstGeom>
          <a:noFill/>
          <a:ln>
            <a:noFill/>
          </a:ln>
        </p:spPr>
      </p:pic>
      <p:pic>
        <p:nvPicPr>
          <p:cNvPr id="318" name="Google Shape;318;p44"/>
          <p:cNvPicPr preferRelativeResize="0"/>
          <p:nvPr/>
        </p:nvPicPr>
        <p:blipFill>
          <a:blip r:embed="rId4">
            <a:alphaModFix/>
          </a:blip>
          <a:stretch>
            <a:fillRect/>
          </a:stretch>
        </p:blipFill>
        <p:spPr>
          <a:xfrm>
            <a:off x="1098993" y="3072588"/>
            <a:ext cx="2446929" cy="1712850"/>
          </a:xfrm>
          <a:prstGeom prst="rect">
            <a:avLst/>
          </a:prstGeom>
          <a:noFill/>
          <a:ln>
            <a:noFill/>
          </a:ln>
        </p:spPr>
      </p:pic>
      <p:pic>
        <p:nvPicPr>
          <p:cNvPr id="319" name="Google Shape;319;p44"/>
          <p:cNvPicPr preferRelativeResize="0">
            <a:picLocks noChangeAspect="1"/>
          </p:cNvPicPr>
          <p:nvPr/>
        </p:nvPicPr>
        <p:blipFill>
          <a:blip r:embed="rId5">
            <a:alphaModFix/>
          </a:blip>
          <a:stretch>
            <a:fillRect/>
          </a:stretch>
        </p:blipFill>
        <p:spPr>
          <a:xfrm>
            <a:off x="5764796" y="361950"/>
            <a:ext cx="2922004" cy="21396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BME Design Process: How Biomedical Engineers Approach Problems</a:t>
            </a:r>
            <a:endParaRPr/>
          </a:p>
        </p:txBody>
      </p:sp>
      <p:grpSp>
        <p:nvGrpSpPr>
          <p:cNvPr id="5" name="Group 4"/>
          <p:cNvGrpSpPr/>
          <p:nvPr/>
        </p:nvGrpSpPr>
        <p:grpSpPr>
          <a:xfrm>
            <a:off x="137181" y="1339825"/>
            <a:ext cx="8869650" cy="2725000"/>
            <a:chOff x="137181" y="1339825"/>
            <a:chExt cx="8869650" cy="2725000"/>
          </a:xfrm>
        </p:grpSpPr>
        <p:pic>
          <p:nvPicPr>
            <p:cNvPr id="325" name="Google Shape;325;p45"/>
            <p:cNvPicPr preferRelativeResize="0"/>
            <p:nvPr/>
          </p:nvPicPr>
          <p:blipFill rotWithShape="1">
            <a:blip r:embed="rId3">
              <a:alphaModFix/>
            </a:blip>
            <a:srcRect t="18407"/>
            <a:stretch/>
          </p:blipFill>
          <p:spPr>
            <a:xfrm>
              <a:off x="137181" y="1339825"/>
              <a:ext cx="8869650" cy="2725000"/>
            </a:xfrm>
            <a:prstGeom prst="rect">
              <a:avLst/>
            </a:prstGeom>
            <a:noFill/>
            <a:ln>
              <a:noFill/>
            </a:ln>
          </p:spPr>
        </p:pic>
        <p:sp>
          <p:nvSpPr>
            <p:cNvPr id="3" name="Rounded Rectangle 2"/>
            <p:cNvSpPr/>
            <p:nvPr/>
          </p:nvSpPr>
          <p:spPr>
            <a:xfrm>
              <a:off x="1908313" y="2107096"/>
              <a:ext cx="901148" cy="6758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42661" y="2133601"/>
              <a:ext cx="1126435" cy="492443"/>
            </a:xfrm>
            <a:prstGeom prst="rect">
              <a:avLst/>
            </a:prstGeom>
            <a:noFill/>
          </p:spPr>
          <p:txBody>
            <a:bodyPr wrap="square" rtlCol="0">
              <a:spAutoFit/>
            </a:bodyPr>
            <a:lstStyle/>
            <a:p>
              <a:pPr algn="ctr"/>
              <a:r>
                <a:rPr lang="en-US" sz="1300" b="1" dirty="0" smtClean="0">
                  <a:solidFill>
                    <a:schemeClr val="bg1"/>
                  </a:solidFill>
                </a:rPr>
                <a:t>Define the Constraints</a:t>
              </a:r>
              <a:endParaRPr lang="en-US" sz="1300" b="1" dirty="0">
                <a:solidFill>
                  <a:schemeClr val="bg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p:nvPr/>
        </p:nvSpPr>
        <p:spPr>
          <a:xfrm>
            <a:off x="457200" y="361950"/>
            <a:ext cx="80772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dirty="0" smtClean="0">
                <a:solidFill>
                  <a:srgbClr val="000000"/>
                </a:solidFill>
                <a:latin typeface="Arial"/>
                <a:ea typeface="Arial"/>
                <a:cs typeface="Arial"/>
                <a:sym typeface="Arial"/>
              </a:rPr>
              <a:t>NOTICE</a:t>
            </a:r>
            <a:r>
              <a:rPr lang="en" sz="1600" b="0" i="0" u="none" strike="noStrike" cap="none" dirty="0" smtClean="0">
                <a:solidFill>
                  <a:srgbClr val="000000"/>
                </a:solidFill>
                <a:latin typeface="Arial"/>
                <a:ea typeface="Arial"/>
                <a:cs typeface="Arial"/>
                <a:sym typeface="Arial"/>
              </a:rPr>
              <a:t>: If you are attempting an experiment, it is important to make sure that you are following all safety steps. All experiments should be completed with supervision of a adult. Weather permitting, we recommend taking messy experiments outside. Remember to wear safety gear like gloves, aprons, and goggles, especially for experiments with chemical reactions!</a:t>
            </a:r>
            <a:endParaRPr dirty="0" smtClean="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Arial"/>
                <a:ea typeface="Arial"/>
                <a:cs typeface="Arial"/>
                <a:sym typeface="Arial"/>
              </a:rPr>
              <a:t>The materials and information presented may be used for educational purposes as described in the Terms of Use at www.cmu.edu/gelfand and parents/legal guardians are responsible for taking all necessary safety precautions for the experiments. To the maximum extent allowed under law, Carnegie Mellon University is not responsible for any claims, damages or other liability arising from using the materials or conducting the experiments.</a:t>
            </a:r>
            <a:endParaRPr dirty="0"/>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Arial"/>
                <a:ea typeface="Arial"/>
                <a:cs typeface="Arial"/>
                <a:sym typeface="Arial"/>
              </a:rPr>
              <a:t>Be SAFE and enjoy the module!</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Identify the problem</a:t>
            </a:r>
            <a:endParaRPr/>
          </a:p>
        </p:txBody>
      </p:sp>
      <p:sp>
        <p:nvSpPr>
          <p:cNvPr id="331" name="Google Shape;331;p46"/>
          <p:cNvSpPr txBox="1"/>
          <p:nvPr/>
        </p:nvSpPr>
        <p:spPr>
          <a:xfrm>
            <a:off x="396700" y="2499450"/>
            <a:ext cx="35718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Identify the needs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Create a problem statement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Who has the problem/need?</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What is the problem/need?</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Why is it important?</a:t>
            </a:r>
            <a:endParaRPr sz="1500">
              <a:solidFill>
                <a:schemeClr val="dk1"/>
              </a:solidFill>
            </a:endParaRPr>
          </a:p>
        </p:txBody>
      </p:sp>
      <p:sp>
        <p:nvSpPr>
          <p:cNvPr id="332" name="Google Shape;332;p46"/>
          <p:cNvSpPr txBox="1"/>
          <p:nvPr/>
        </p:nvSpPr>
        <p:spPr>
          <a:xfrm>
            <a:off x="4572000" y="2571750"/>
            <a:ext cx="38982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Identify the symptoms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Utilize diagnostic tests and assessments to define the problem</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Imaging tests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Physical exams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Patient histories</a:t>
            </a:r>
            <a:endParaRPr sz="1500">
              <a:solidFill>
                <a:schemeClr val="dk1"/>
              </a:solidFill>
            </a:endParaRPr>
          </a:p>
        </p:txBody>
      </p:sp>
      <p:pic>
        <p:nvPicPr>
          <p:cNvPr id="333" name="Google Shape;333;p46"/>
          <p:cNvPicPr preferRelativeResize="0"/>
          <p:nvPr/>
        </p:nvPicPr>
        <p:blipFill>
          <a:blip r:embed="rId3">
            <a:alphaModFix/>
          </a:blip>
          <a:stretch>
            <a:fillRect/>
          </a:stretch>
        </p:blipFill>
        <p:spPr>
          <a:xfrm>
            <a:off x="3042200" y="727800"/>
            <a:ext cx="2667000" cy="1771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Define the constraints</a:t>
            </a:r>
            <a:endParaRPr/>
          </a:p>
        </p:txBody>
      </p:sp>
      <p:sp>
        <p:nvSpPr>
          <p:cNvPr id="339" name="Google Shape;339;p47"/>
          <p:cNvSpPr txBox="1"/>
          <p:nvPr/>
        </p:nvSpPr>
        <p:spPr>
          <a:xfrm>
            <a:off x="118000" y="2571750"/>
            <a:ext cx="42300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Describe conditions that must be met with design solution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Limit design possibilities by excluding or requiring additional specifications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Cost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Size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Weight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Material</a:t>
            </a:r>
            <a:endParaRPr sz="1500">
              <a:solidFill>
                <a:schemeClr val="dk1"/>
              </a:solidFill>
            </a:endParaRPr>
          </a:p>
        </p:txBody>
      </p:sp>
      <p:sp>
        <p:nvSpPr>
          <p:cNvPr id="340" name="Google Shape;340;p47"/>
          <p:cNvSpPr txBox="1"/>
          <p:nvPr/>
        </p:nvSpPr>
        <p:spPr>
          <a:xfrm>
            <a:off x="4392975" y="2571750"/>
            <a:ext cx="44205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Describe conditions that must be met with treatment method</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Limit treatment options based on various factors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Cost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Time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Patient values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Medical expertise</a:t>
            </a:r>
            <a:endParaRPr sz="1500">
              <a:solidFill>
                <a:schemeClr val="dk1"/>
              </a:solidFill>
            </a:endParaRPr>
          </a:p>
        </p:txBody>
      </p:sp>
      <p:pic>
        <p:nvPicPr>
          <p:cNvPr id="341" name="Google Shape;341;p47"/>
          <p:cNvPicPr preferRelativeResize="0"/>
          <p:nvPr/>
        </p:nvPicPr>
        <p:blipFill>
          <a:blip r:embed="rId3">
            <a:alphaModFix/>
          </a:blip>
          <a:stretch>
            <a:fillRect/>
          </a:stretch>
        </p:blipFill>
        <p:spPr>
          <a:xfrm>
            <a:off x="3267075" y="866763"/>
            <a:ext cx="2609850" cy="1704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Generate ideas</a:t>
            </a:r>
            <a:endParaRPr/>
          </a:p>
        </p:txBody>
      </p:sp>
      <p:sp>
        <p:nvSpPr>
          <p:cNvPr id="347" name="Google Shape;347;p48"/>
          <p:cNvSpPr txBox="1"/>
          <p:nvPr/>
        </p:nvSpPr>
        <p:spPr>
          <a:xfrm>
            <a:off x="560925" y="2725200"/>
            <a:ext cx="34437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Brainstorm multiple solutions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Study existing solutions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Identify aspects of existing solutions that can be utilized or improved</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Research</a:t>
            </a:r>
            <a:endParaRPr sz="1500">
              <a:solidFill>
                <a:schemeClr val="dk1"/>
              </a:solidFill>
            </a:endParaRPr>
          </a:p>
        </p:txBody>
      </p:sp>
      <p:sp>
        <p:nvSpPr>
          <p:cNvPr id="348" name="Google Shape;348;p48"/>
          <p:cNvSpPr txBox="1"/>
          <p:nvPr/>
        </p:nvSpPr>
        <p:spPr>
          <a:xfrm>
            <a:off x="4500800" y="2725200"/>
            <a:ext cx="42222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Consider alternative treatment methods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Surgery vs. medications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Examine existing treatments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Determine current downfalls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Research</a:t>
            </a:r>
            <a:endParaRPr sz="1500">
              <a:solidFill>
                <a:schemeClr val="dk1"/>
              </a:solidFill>
            </a:endParaRPr>
          </a:p>
        </p:txBody>
      </p:sp>
      <p:pic>
        <p:nvPicPr>
          <p:cNvPr id="349" name="Google Shape;349;p48"/>
          <p:cNvPicPr preferRelativeResize="0"/>
          <p:nvPr/>
        </p:nvPicPr>
        <p:blipFill>
          <a:blip r:embed="rId3">
            <a:alphaModFix/>
          </a:blip>
          <a:stretch>
            <a:fillRect/>
          </a:stretch>
        </p:blipFill>
        <p:spPr>
          <a:xfrm>
            <a:off x="3233725" y="724625"/>
            <a:ext cx="2676525" cy="1771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9"/>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Select approach</a:t>
            </a:r>
            <a:endParaRPr/>
          </a:p>
        </p:txBody>
      </p:sp>
      <p:sp>
        <p:nvSpPr>
          <p:cNvPr id="355" name="Google Shape;355;p49"/>
          <p:cNvSpPr txBox="1"/>
          <p:nvPr/>
        </p:nvSpPr>
        <p:spPr>
          <a:xfrm>
            <a:off x="533825" y="2487925"/>
            <a:ext cx="36153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chemeClr val="dk1"/>
                </a:solidFill>
              </a:rPr>
              <a:t>Engineering</a:t>
            </a:r>
            <a:endParaRPr sz="1600" b="1"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Describe advantages and disadvantages of all possible solutions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Ensure that design criteria and constraints are satisfied</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Identify an optimal approach</a:t>
            </a:r>
            <a:endParaRPr sz="1500" dirty="0">
              <a:solidFill>
                <a:schemeClr val="dk1"/>
              </a:solidFill>
            </a:endParaRPr>
          </a:p>
        </p:txBody>
      </p:sp>
      <p:sp>
        <p:nvSpPr>
          <p:cNvPr id="356" name="Google Shape;356;p49"/>
          <p:cNvSpPr txBox="1"/>
          <p:nvPr/>
        </p:nvSpPr>
        <p:spPr>
          <a:xfrm>
            <a:off x="4275275" y="2487925"/>
            <a:ext cx="37248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Describe risks and benefits of each treatment option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Ensure that treatment plan is appropriate for patient’s diagnosis and prognosis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Identify an optimal treatment plan</a:t>
            </a:r>
            <a:endParaRPr sz="1500">
              <a:solidFill>
                <a:schemeClr val="dk1"/>
              </a:solidFill>
            </a:endParaRPr>
          </a:p>
        </p:txBody>
      </p:sp>
      <p:pic>
        <p:nvPicPr>
          <p:cNvPr id="357" name="Google Shape;357;p49"/>
          <p:cNvPicPr preferRelativeResize="0"/>
          <p:nvPr/>
        </p:nvPicPr>
        <p:blipFill>
          <a:blip r:embed="rId3">
            <a:alphaModFix/>
          </a:blip>
          <a:stretch>
            <a:fillRect/>
          </a:stretch>
        </p:blipFill>
        <p:spPr>
          <a:xfrm>
            <a:off x="3180950" y="811525"/>
            <a:ext cx="2619375" cy="1676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Develop design</a:t>
            </a:r>
            <a:endParaRPr/>
          </a:p>
        </p:txBody>
      </p:sp>
      <p:sp>
        <p:nvSpPr>
          <p:cNvPr id="363" name="Google Shape;363;p50"/>
          <p:cNvSpPr txBox="1"/>
          <p:nvPr/>
        </p:nvSpPr>
        <p:spPr>
          <a:xfrm>
            <a:off x="457200" y="2781300"/>
            <a:ext cx="37281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Refine approach based on problem specifics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Establish design function and structure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Build prototype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Create simulations</a:t>
            </a:r>
            <a:endParaRPr sz="1500">
              <a:solidFill>
                <a:schemeClr val="dk1"/>
              </a:solidFill>
            </a:endParaRPr>
          </a:p>
        </p:txBody>
      </p:sp>
      <p:sp>
        <p:nvSpPr>
          <p:cNvPr id="364" name="Google Shape;364;p50"/>
          <p:cNvSpPr txBox="1"/>
          <p:nvPr/>
        </p:nvSpPr>
        <p:spPr>
          <a:xfrm>
            <a:off x="4336950" y="2781300"/>
            <a:ext cx="38982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Refine approach based on patient specifics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Establish treatment component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Design device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Develop pharmaceutical</a:t>
            </a:r>
            <a:endParaRPr sz="1500">
              <a:solidFill>
                <a:schemeClr val="dk1"/>
              </a:solidFill>
            </a:endParaRPr>
          </a:p>
        </p:txBody>
      </p:sp>
      <p:pic>
        <p:nvPicPr>
          <p:cNvPr id="365" name="Google Shape;365;p50"/>
          <p:cNvPicPr preferRelativeResize="0"/>
          <p:nvPr/>
        </p:nvPicPr>
        <p:blipFill>
          <a:blip r:embed="rId3">
            <a:alphaModFix/>
          </a:blip>
          <a:stretch>
            <a:fillRect/>
          </a:stretch>
        </p:blipFill>
        <p:spPr>
          <a:xfrm>
            <a:off x="3190875" y="971550"/>
            <a:ext cx="2762250" cy="1809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Test solution</a:t>
            </a:r>
            <a:endParaRPr/>
          </a:p>
        </p:txBody>
      </p:sp>
      <p:sp>
        <p:nvSpPr>
          <p:cNvPr id="371" name="Google Shape;371;p51"/>
          <p:cNvSpPr txBox="1"/>
          <p:nvPr/>
        </p:nvSpPr>
        <p:spPr>
          <a:xfrm>
            <a:off x="579000" y="2665975"/>
            <a:ext cx="36243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Engineering</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Iterate design process to improve current work and identify any remaining flaws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Continuously evaluate feedback and possible improvements or upgrades available for design</a:t>
            </a:r>
            <a:endParaRPr sz="1500">
              <a:solidFill>
                <a:schemeClr val="dk1"/>
              </a:solidFill>
            </a:endParaRPr>
          </a:p>
        </p:txBody>
      </p:sp>
      <p:sp>
        <p:nvSpPr>
          <p:cNvPr id="372" name="Google Shape;372;p51"/>
          <p:cNvSpPr txBox="1"/>
          <p:nvPr/>
        </p:nvSpPr>
        <p:spPr>
          <a:xfrm>
            <a:off x="4572000" y="2665975"/>
            <a:ext cx="38166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Medicine</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Clinical trials to identify any common flaws or dangers associated with a treatment</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Patient follow-ups post treatment to ensure successful individual therapy</a:t>
            </a:r>
            <a:endParaRPr sz="1500">
              <a:solidFill>
                <a:schemeClr val="dk1"/>
              </a:solidFill>
            </a:endParaRPr>
          </a:p>
        </p:txBody>
      </p:sp>
      <p:pic>
        <p:nvPicPr>
          <p:cNvPr id="373" name="Google Shape;373;p51"/>
          <p:cNvPicPr preferRelativeResize="0"/>
          <p:nvPr/>
        </p:nvPicPr>
        <p:blipFill>
          <a:blip r:embed="rId3">
            <a:alphaModFix/>
          </a:blip>
          <a:stretch>
            <a:fillRect/>
          </a:stretch>
        </p:blipFill>
        <p:spPr>
          <a:xfrm>
            <a:off x="3248025" y="904863"/>
            <a:ext cx="2647950" cy="1666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2"/>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Ethics/Morals</a:t>
            </a:r>
            <a:endParaRPr/>
          </a:p>
        </p:txBody>
      </p:sp>
      <p:sp>
        <p:nvSpPr>
          <p:cNvPr id="379" name="Google Shape;379;p52"/>
          <p:cNvSpPr txBox="1"/>
          <p:nvPr/>
        </p:nvSpPr>
        <p:spPr>
          <a:xfrm>
            <a:off x="484925" y="796625"/>
            <a:ext cx="8018400" cy="321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From the </a:t>
            </a:r>
            <a:r>
              <a:rPr lang="en" sz="1500" i="1">
                <a:solidFill>
                  <a:schemeClr val="dk1"/>
                </a:solidFill>
              </a:rPr>
              <a:t>Biomedical Engineering Society (BMES) Code of Ethics</a:t>
            </a:r>
            <a:endParaRPr sz="1500" i="1">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600" b="1">
                <a:solidFill>
                  <a:schemeClr val="dk1"/>
                </a:solidFill>
              </a:rPr>
              <a:t>Professional Obligations</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Use knowledge, skills, and abilities to enhance the safety, health, and welfare of the public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Strive by action, example, and influence to increase the competence, prestige, and honor of the the BME profession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600" b="1">
                <a:solidFill>
                  <a:schemeClr val="dk1"/>
                </a:solidFill>
              </a:rPr>
              <a:t>Health Care Obligations</a:t>
            </a:r>
            <a:endParaRPr sz="16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Regard responsibility toward and rights of patients, including those of confidentiality and privacy as their primary concern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Consider the larger consequences of their work in regard to cost, availability, and delivery of healthcare</a:t>
            </a:r>
            <a:endParaRPr sz="15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Ethics/Morals</a:t>
            </a:r>
            <a:endParaRPr/>
          </a:p>
        </p:txBody>
      </p:sp>
      <p:sp>
        <p:nvSpPr>
          <p:cNvPr id="385" name="Google Shape;385;p53"/>
          <p:cNvSpPr txBox="1"/>
          <p:nvPr/>
        </p:nvSpPr>
        <p:spPr>
          <a:xfrm>
            <a:off x="484925" y="796625"/>
            <a:ext cx="80184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rPr>
              <a:t>Research Obligations</a:t>
            </a:r>
            <a:endParaRPr sz="15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Comply fully with legal, ethical, institutional, governmental, and other applicable research guidelines, respecting the rights of and exercising the responsibilities to colleagues, humans and animal subjects, and the scientific and general public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Publish and/or present properly credited results of research accurately and clearly</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b="1">
                <a:solidFill>
                  <a:schemeClr val="dk1"/>
                </a:solidFill>
              </a:rPr>
              <a:t>Training Obligations</a:t>
            </a:r>
            <a:endParaRPr sz="15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Honor the responsibility not only to train BME students in proper professional conduction in performing research and publishing results, but also to model such conduct before them</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Keep training methods and content free from inappropriate influence from special interests</a:t>
            </a:r>
            <a:endParaRPr sz="1500">
              <a:solidFill>
                <a:schemeClr val="dk1"/>
              </a:solidFill>
            </a:endParaRPr>
          </a:p>
        </p:txBody>
      </p:sp>
      <p:pic>
        <p:nvPicPr>
          <p:cNvPr id="386" name="Google Shape;386;p53"/>
          <p:cNvPicPr preferRelativeResize="0"/>
          <p:nvPr/>
        </p:nvPicPr>
        <p:blipFill>
          <a:blip r:embed="rId3">
            <a:alphaModFix/>
          </a:blip>
          <a:stretch>
            <a:fillRect/>
          </a:stretch>
        </p:blipFill>
        <p:spPr>
          <a:xfrm>
            <a:off x="3991500" y="3383450"/>
            <a:ext cx="1161000" cy="1351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796625"/>
            <a:ext cx="8018400" cy="3608650"/>
          </a:xfrm>
          <a:prstGeom prst="rect">
            <a:avLst/>
          </a:prstGeom>
          <a:noFill/>
          <a:ln>
            <a:noFill/>
          </a:ln>
        </p:spPr>
        <p:txBody>
          <a:bodyPr spcFirstLastPara="1" wrap="square" lIns="91425" tIns="91425" rIns="91425" bIns="91425" anchor="t" anchorCtr="0">
            <a:spAutoFit/>
          </a:bodyPr>
          <a:lstStyle/>
          <a:p>
            <a:pPr lvl="0"/>
            <a:r>
              <a:rPr lang="en-US" sz="1000" u="sng" dirty="0" smtClean="0"/>
              <a:t>Slide 5</a:t>
            </a:r>
            <a:r>
              <a:rPr lang="en-US" sz="1000" dirty="0" smtClean="0"/>
              <a:t>:</a:t>
            </a:r>
          </a:p>
          <a:p>
            <a:pPr lvl="0">
              <a:spcAft>
                <a:spcPts val="300"/>
              </a:spcAft>
            </a:pPr>
            <a:r>
              <a:rPr lang="en-US" sz="1000" dirty="0" smtClean="0"/>
              <a:t>Dorrier</a:t>
            </a:r>
            <a:r>
              <a:rPr lang="en-US" sz="1000" dirty="0"/>
              <a:t>, Jason. “If the Body Is a Machine, Can It Be Maintained Indefinitely?” </a:t>
            </a:r>
            <a:r>
              <a:rPr lang="en-US" sz="1000" i="1" dirty="0"/>
              <a:t>Singularity Hub</a:t>
            </a:r>
            <a:r>
              <a:rPr lang="en-US" sz="1000" dirty="0"/>
              <a:t>, Singularity Education Group, 3 Aug. 2014, </a:t>
            </a:r>
            <a:r>
              <a:rPr lang="en-US" sz="1000" u="sng" dirty="0">
                <a:hlinkClick r:id="rId3"/>
              </a:rPr>
              <a:t>https://singularityhub.com/2014/08/03/on-the-road-to-the-fountain-of-youth/</a:t>
            </a:r>
            <a:r>
              <a:rPr lang="en-US" sz="1000" dirty="0"/>
              <a:t>.</a:t>
            </a:r>
          </a:p>
          <a:p>
            <a:pPr>
              <a:spcAft>
                <a:spcPts val="300"/>
              </a:spcAft>
            </a:pPr>
            <a:r>
              <a:rPr lang="en-US" sz="1000" dirty="0" err="1"/>
              <a:t>Wapcaplet</a:t>
            </a:r>
            <a:r>
              <a:rPr lang="en-US" sz="1000" dirty="0"/>
              <a:t>. “File:Diagram of the Human Heart (Cropped).</a:t>
            </a:r>
            <a:r>
              <a:rPr lang="en-US" sz="1000" dirty="0" err="1"/>
              <a:t>Svg</a:t>
            </a:r>
            <a:r>
              <a:rPr lang="en-US" sz="1000" dirty="0"/>
              <a:t>.” </a:t>
            </a:r>
            <a:r>
              <a:rPr lang="en-US" sz="1000" i="1" dirty="0"/>
              <a:t>Wikimedia Commons</a:t>
            </a:r>
            <a:r>
              <a:rPr lang="en-US" sz="1000" dirty="0"/>
              <a:t>, 2 June 2006, </a:t>
            </a:r>
            <a:r>
              <a:rPr lang="en-US" sz="1000" u="sng" dirty="0">
                <a:hlinkClick r:id="rId4"/>
              </a:rPr>
              <a:t>https://commons.wikimedia.org/wiki/File:Diagram_of_the_human_heart_(cropped).</a:t>
            </a:r>
            <a:r>
              <a:rPr lang="en-US" sz="1000" u="sng" dirty="0" smtClean="0">
                <a:hlinkClick r:id="rId4"/>
              </a:rPr>
              <a:t>svg</a:t>
            </a:r>
            <a:endParaRPr lang="en-US" sz="1000" u="sng" dirty="0" smtClean="0"/>
          </a:p>
          <a:p>
            <a:endParaRPr lang="en-US" sz="1000" u="sng" dirty="0"/>
          </a:p>
          <a:p>
            <a:r>
              <a:rPr lang="en-US" sz="1000" u="sng" dirty="0" smtClean="0"/>
              <a:t>Slide 6</a:t>
            </a:r>
            <a:r>
              <a:rPr lang="en-US" sz="1000" dirty="0" smtClean="0"/>
              <a:t>: </a:t>
            </a:r>
            <a:r>
              <a:rPr lang="en-US" sz="1000" dirty="0" err="1" smtClean="0"/>
              <a:t>InovaNewsroom</a:t>
            </a:r>
            <a:r>
              <a:rPr lang="en-US" sz="1000" dirty="0"/>
              <a:t>. “Wound Healing Center at </a:t>
            </a:r>
            <a:r>
              <a:rPr lang="en-US" sz="1000" dirty="0" err="1"/>
              <a:t>Inova</a:t>
            </a:r>
            <a:r>
              <a:rPr lang="en-US" sz="1000" dirty="0"/>
              <a:t> Loudoun Treats Complex Wound and Ostomy Cases.” </a:t>
            </a:r>
            <a:r>
              <a:rPr lang="en-US" sz="1000" i="1" dirty="0" err="1"/>
              <a:t>Inova</a:t>
            </a:r>
            <a:r>
              <a:rPr lang="en-US" sz="1000" i="1" dirty="0"/>
              <a:t> Newsroom</a:t>
            </a:r>
            <a:r>
              <a:rPr lang="en-US" sz="1000" dirty="0"/>
              <a:t>, </a:t>
            </a:r>
            <a:r>
              <a:rPr lang="en-US" sz="1000" dirty="0" err="1"/>
              <a:t>Inova</a:t>
            </a:r>
            <a:r>
              <a:rPr lang="en-US" sz="1000" dirty="0"/>
              <a:t> Health System, 19 May 2017, </a:t>
            </a:r>
            <a:r>
              <a:rPr lang="en-US" sz="1000" u="sng" dirty="0">
                <a:hlinkClick r:id="rId5"/>
              </a:rPr>
              <a:t>https://www.inovanewsroom.org/ilh/2017/05/wound-healing-center-at-inova-loudoun-treats-complex-wound-and-ostomy-cases/</a:t>
            </a:r>
            <a:r>
              <a:rPr lang="en-US" sz="1000" dirty="0"/>
              <a:t>. </a:t>
            </a:r>
            <a:endParaRPr lang="en-US" sz="1000" dirty="0" smtClean="0"/>
          </a:p>
          <a:p>
            <a:endParaRPr lang="en-US" sz="1000" dirty="0"/>
          </a:p>
          <a:p>
            <a:r>
              <a:rPr lang="en-US" sz="1000" u="sng" dirty="0" smtClean="0"/>
              <a:t>Slide 7</a:t>
            </a:r>
            <a:r>
              <a:rPr lang="en-US" sz="1000" dirty="0" smtClean="0"/>
              <a:t>:  Metcalfe</a:t>
            </a:r>
            <a:r>
              <a:rPr lang="en-US" sz="1000" dirty="0"/>
              <a:t>, Tom. “This Is Your Brain, in Glorious Color.” </a:t>
            </a:r>
            <a:r>
              <a:rPr lang="en-US" sz="1000" i="1" dirty="0"/>
              <a:t>NBCNews.com</a:t>
            </a:r>
            <a:r>
              <a:rPr lang="en-US" sz="1000" dirty="0"/>
              <a:t>, </a:t>
            </a:r>
            <a:r>
              <a:rPr lang="en-US" sz="1000" dirty="0" err="1"/>
              <a:t>NBCUniversal</a:t>
            </a:r>
            <a:r>
              <a:rPr lang="en-US" sz="1000" dirty="0"/>
              <a:t> News Group, 15 June 2021, </a:t>
            </a:r>
            <a:r>
              <a:rPr lang="en-US" sz="1000" u="sng" dirty="0">
                <a:hlinkClick r:id="rId6"/>
              </a:rPr>
              <a:t>https://www.nbcnews.com/science/science-news/brain-glorious-color-rcna1192</a:t>
            </a:r>
            <a:r>
              <a:rPr lang="en-US" sz="1000" dirty="0"/>
              <a:t>. </a:t>
            </a:r>
          </a:p>
          <a:p>
            <a:endParaRPr lang="en-US" sz="1000" dirty="0" smtClean="0"/>
          </a:p>
          <a:p>
            <a:r>
              <a:rPr lang="en-US" sz="1000" u="sng" dirty="0" smtClean="0"/>
              <a:t>Slide 8</a:t>
            </a:r>
            <a:r>
              <a:rPr lang="en-US" sz="1000" dirty="0" smtClean="0"/>
              <a:t>: </a:t>
            </a:r>
            <a:r>
              <a:rPr lang="en-US" sz="1000" dirty="0"/>
              <a:t>Inspiring. “Good and Bad Food. Thumbs Silhouette with Healthy and Junk Food.” </a:t>
            </a:r>
            <a:r>
              <a:rPr lang="en-US" sz="1000" i="1" dirty="0"/>
              <a:t>Shutterstock</a:t>
            </a:r>
            <a:r>
              <a:rPr lang="en-US" sz="1000" dirty="0"/>
              <a:t>, Shutterstock, Inc., </a:t>
            </a:r>
            <a:r>
              <a:rPr lang="en-US" sz="1000" u="sng" dirty="0">
                <a:hlinkClick r:id="rId7"/>
              </a:rPr>
              <a:t>https://www.shutterstock.com/image-vector/good-bad-food-thumbs-silhouette-healthy-1069892234</a:t>
            </a:r>
            <a:r>
              <a:rPr lang="en-US" sz="1000" dirty="0" smtClean="0"/>
              <a:t>.</a:t>
            </a:r>
          </a:p>
          <a:p>
            <a:endParaRPr lang="en-US" sz="1000" dirty="0"/>
          </a:p>
          <a:p>
            <a:r>
              <a:rPr lang="en-US" sz="1000" u="sng" dirty="0" smtClean="0"/>
              <a:t>Slide 9: </a:t>
            </a:r>
            <a:endParaRPr lang="en-US" sz="1000" u="sng" dirty="0"/>
          </a:p>
          <a:p>
            <a:pPr lvl="0">
              <a:spcAft>
                <a:spcPts val="300"/>
              </a:spcAft>
            </a:pPr>
            <a:r>
              <a:rPr lang="en-US" sz="1000" dirty="0"/>
              <a:t>Sudowoodo. “Senses Icon Set Stock Illustration.” </a:t>
            </a:r>
            <a:r>
              <a:rPr lang="en-US" sz="1000" i="1" dirty="0" err="1"/>
              <a:t>IStock</a:t>
            </a:r>
            <a:r>
              <a:rPr lang="en-US" sz="1000" dirty="0"/>
              <a:t>, 17 Oct. 2017, </a:t>
            </a:r>
            <a:r>
              <a:rPr lang="en-US" sz="1000" u="sng" dirty="0">
                <a:hlinkClick r:id="rId8"/>
              </a:rPr>
              <a:t>https://www.istockphoto.com/vector/senses-icon-set-gm862112534-142884135</a:t>
            </a:r>
            <a:r>
              <a:rPr lang="en-US" sz="1000" dirty="0"/>
              <a:t>. </a:t>
            </a:r>
          </a:p>
          <a:p>
            <a:pPr lvl="0">
              <a:spcAft>
                <a:spcPts val="300"/>
              </a:spcAft>
            </a:pPr>
            <a:r>
              <a:rPr lang="en-US" sz="1000" dirty="0"/>
              <a:t>“Full Visible Spectrum.” </a:t>
            </a:r>
            <a:r>
              <a:rPr lang="en-US" sz="1000" i="1" dirty="0"/>
              <a:t>Orca Grow Film</a:t>
            </a:r>
            <a:r>
              <a:rPr lang="en-US" sz="1000" dirty="0"/>
              <a:t>, California Grow Films LLC, </a:t>
            </a:r>
            <a:r>
              <a:rPr lang="en-US" sz="1000" u="sng" dirty="0">
                <a:hlinkClick r:id="rId9"/>
              </a:rPr>
              <a:t>https://www.orcagrowfilm.com/Articles.asp?ID=145</a:t>
            </a:r>
            <a:r>
              <a:rPr lang="en-US" sz="1000" dirty="0"/>
              <a:t>. </a:t>
            </a:r>
          </a:p>
          <a:p>
            <a:pPr lvl="0">
              <a:spcAft>
                <a:spcPts val="300"/>
              </a:spcAft>
            </a:pPr>
            <a:r>
              <a:rPr lang="en-US" sz="1000" dirty="0"/>
              <a:t>“Sense of Smell.” </a:t>
            </a:r>
            <a:r>
              <a:rPr lang="en-US" sz="1000" i="1" dirty="0"/>
              <a:t>Nature Scent</a:t>
            </a:r>
            <a:r>
              <a:rPr lang="en-US" sz="1000" dirty="0"/>
              <a:t>, Nature Scent of the Ozarks Inc., 2018, </a:t>
            </a:r>
            <a:r>
              <a:rPr lang="en-US" sz="1000" u="sng" dirty="0">
                <a:hlinkClick r:id="rId10"/>
              </a:rPr>
              <a:t>https://naturescent.com/sense-of-smell/</a:t>
            </a:r>
            <a:r>
              <a:rPr lang="en-US" sz="1000" dirty="0"/>
              <a:t>.  </a:t>
            </a:r>
          </a:p>
        </p:txBody>
      </p:sp>
      <p:sp>
        <p:nvSpPr>
          <p:cNvPr id="6"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2218073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796625"/>
            <a:ext cx="8018400" cy="3593261"/>
          </a:xfrm>
          <a:prstGeom prst="rect">
            <a:avLst/>
          </a:prstGeom>
          <a:noFill/>
          <a:ln>
            <a:noFill/>
          </a:ln>
        </p:spPr>
        <p:txBody>
          <a:bodyPr spcFirstLastPara="1" wrap="square" lIns="91425" tIns="91425" rIns="91425" bIns="91425" anchor="t" anchorCtr="0">
            <a:spAutoFit/>
          </a:bodyPr>
          <a:lstStyle/>
          <a:p>
            <a:pPr lvl="0"/>
            <a:r>
              <a:rPr lang="en-US" sz="1050" u="sng" dirty="0" smtClean="0"/>
              <a:t>Slide 10:</a:t>
            </a:r>
          </a:p>
          <a:p>
            <a:pPr lvl="0">
              <a:spcAft>
                <a:spcPts val="300"/>
              </a:spcAft>
            </a:pPr>
            <a:r>
              <a:rPr lang="en-US" sz="1000" dirty="0"/>
              <a:t>Sudowoodo. “Senses Icon Set Stock Illustration.” </a:t>
            </a:r>
            <a:r>
              <a:rPr lang="en-US" sz="1000" i="1" dirty="0" err="1"/>
              <a:t>IStock</a:t>
            </a:r>
            <a:r>
              <a:rPr lang="en-US" sz="1000" dirty="0"/>
              <a:t>, 17 Oct. 2017, </a:t>
            </a:r>
            <a:r>
              <a:rPr lang="en-US" sz="1000" u="sng" dirty="0">
                <a:hlinkClick r:id="rId3"/>
              </a:rPr>
              <a:t>https://www.istockphoto.com/vector/senses-icon-set-gm862112534-142884135</a:t>
            </a:r>
            <a:r>
              <a:rPr lang="en-US" sz="1000" dirty="0"/>
              <a:t>.</a:t>
            </a:r>
          </a:p>
          <a:p>
            <a:pPr lvl="0">
              <a:spcAft>
                <a:spcPts val="300"/>
              </a:spcAft>
            </a:pPr>
            <a:r>
              <a:rPr lang="en-US" sz="1000" dirty="0"/>
              <a:t>“Ears and hearing.” </a:t>
            </a:r>
            <a:r>
              <a:rPr lang="en-US" sz="1000" i="1" dirty="0"/>
              <a:t>DK Find Out!</a:t>
            </a:r>
            <a:r>
              <a:rPr lang="en-US" sz="1000" dirty="0"/>
              <a:t>, Dorling Kindersley Limited, 2021, </a:t>
            </a:r>
            <a:r>
              <a:rPr lang="en-US" sz="1000" u="sng" dirty="0">
                <a:hlinkClick r:id="rId4"/>
              </a:rPr>
              <a:t>https://www.dkfindout.com/us/human-body/senses/ears-and-hearing/</a:t>
            </a:r>
            <a:r>
              <a:rPr lang="en-US" sz="1000" dirty="0"/>
              <a:t>. </a:t>
            </a:r>
          </a:p>
          <a:p>
            <a:pPr lvl="0">
              <a:spcAft>
                <a:spcPts val="300"/>
              </a:spcAft>
            </a:pPr>
            <a:r>
              <a:rPr lang="en-US" sz="1000" dirty="0"/>
              <a:t>Dragon Images, Dragon. “Female Hand Touching Prickly Cactus.” </a:t>
            </a:r>
            <a:r>
              <a:rPr lang="en-US" sz="1000" i="1" dirty="0"/>
              <a:t>Shutterstock</a:t>
            </a:r>
            <a:r>
              <a:rPr lang="en-US" sz="1000" dirty="0"/>
              <a:t>, Shutterstock, Inc., </a:t>
            </a:r>
            <a:r>
              <a:rPr lang="en-US" sz="1000" u="sng" dirty="0">
                <a:hlinkClick r:id="rId5"/>
              </a:rPr>
              <a:t>https://www.shutterstock.com/image-photo/female-hand-touching-prickly-cactus-260096384</a:t>
            </a:r>
            <a:r>
              <a:rPr lang="en-US" sz="1050" dirty="0"/>
              <a:t>. </a:t>
            </a:r>
          </a:p>
          <a:p>
            <a:endParaRPr lang="en-US" sz="1050" u="sng" dirty="0"/>
          </a:p>
          <a:p>
            <a:pPr lvl="0"/>
            <a:r>
              <a:rPr lang="en-US" sz="1050" u="sng" dirty="0" smtClean="0"/>
              <a:t>Slide 11</a:t>
            </a:r>
            <a:r>
              <a:rPr lang="en-US" sz="1050" dirty="0" smtClean="0"/>
              <a:t>: </a:t>
            </a:r>
          </a:p>
          <a:p>
            <a:pPr lvl="0">
              <a:spcAft>
                <a:spcPts val="300"/>
              </a:spcAft>
            </a:pPr>
            <a:r>
              <a:rPr lang="en-US" sz="1000" dirty="0" smtClean="0"/>
              <a:t>Barreto</a:t>
            </a:r>
            <a:r>
              <a:rPr lang="en-US" sz="1000" dirty="0"/>
              <a:t>, Daniela. “Set of Different Bacteria and Viruses, for Medical Info Graphics. Hand Drawn Line Art Cartoon Vector Illustration.” </a:t>
            </a:r>
            <a:r>
              <a:rPr lang="en-US" sz="1000" i="1" dirty="0"/>
              <a:t>Shutterstock</a:t>
            </a:r>
            <a:r>
              <a:rPr lang="en-US" sz="1000" dirty="0"/>
              <a:t>, Shutterstock, Inc., </a:t>
            </a:r>
            <a:r>
              <a:rPr lang="en-US" sz="1000" u="sng" dirty="0">
                <a:hlinkClick r:id="rId6"/>
              </a:rPr>
              <a:t>https://www.shutterstock.com/image-vector/set-different-bacteria-viruses-medical-info-560228722</a:t>
            </a:r>
            <a:r>
              <a:rPr lang="en-US" sz="1000" dirty="0"/>
              <a:t>. </a:t>
            </a:r>
          </a:p>
          <a:p>
            <a:pPr lvl="0">
              <a:spcAft>
                <a:spcPts val="300"/>
              </a:spcAft>
            </a:pPr>
            <a:r>
              <a:rPr lang="en-US" sz="1000" dirty="0" err="1"/>
              <a:t>Cluett</a:t>
            </a:r>
            <a:r>
              <a:rPr lang="en-US" sz="1000" dirty="0"/>
              <a:t>, Jonathan. “Materials Used to Make a Cast.” </a:t>
            </a:r>
            <a:r>
              <a:rPr lang="en-US" sz="1000" i="1" dirty="0" err="1"/>
              <a:t>Verywell</a:t>
            </a:r>
            <a:r>
              <a:rPr lang="en-US" sz="1000" i="1" dirty="0"/>
              <a:t> Health</a:t>
            </a:r>
            <a:r>
              <a:rPr lang="en-US" sz="1000" dirty="0"/>
              <a:t>, </a:t>
            </a:r>
            <a:r>
              <a:rPr lang="en-US" sz="1000" dirty="0" err="1"/>
              <a:t>Verywell</a:t>
            </a:r>
            <a:r>
              <a:rPr lang="en-US" sz="1000" dirty="0"/>
              <a:t> Health, 7 June 2020, </a:t>
            </a:r>
            <a:r>
              <a:rPr lang="en-US" sz="1000" u="sng" dirty="0">
                <a:hlinkClick r:id="rId7"/>
              </a:rPr>
              <a:t>https://www.verywellhealth.com/what-is-a-cast-for-broken-bones-made-out-of-2549317</a:t>
            </a:r>
            <a:r>
              <a:rPr lang="en-US" sz="1000" dirty="0"/>
              <a:t>. </a:t>
            </a:r>
          </a:p>
          <a:p>
            <a:pPr lvl="0">
              <a:spcAft>
                <a:spcPts val="300"/>
              </a:spcAft>
            </a:pPr>
            <a:r>
              <a:rPr lang="en-US" sz="1000" dirty="0"/>
              <a:t>Smith, Irene. “Massage Therapy's Role in the Growing Hospice Movement.” </a:t>
            </a:r>
            <a:r>
              <a:rPr lang="en-US" sz="1000" i="1" dirty="0"/>
              <a:t>MASSAGE Magazine</a:t>
            </a:r>
            <a:r>
              <a:rPr lang="en-US" sz="1000" dirty="0"/>
              <a:t>, 12 Oct. 2016, </a:t>
            </a:r>
            <a:r>
              <a:rPr lang="en-US" sz="1000" u="sng" dirty="0">
                <a:hlinkClick r:id="rId8"/>
              </a:rPr>
              <a:t>https://www.massagemag.com/massage-therapys-role-in-the-growing-hospice-movement-40833/</a:t>
            </a:r>
            <a:r>
              <a:rPr lang="en-US" sz="1000" dirty="0"/>
              <a:t>. </a:t>
            </a:r>
          </a:p>
          <a:p>
            <a:pPr>
              <a:spcAft>
                <a:spcPts val="300"/>
              </a:spcAft>
            </a:pPr>
            <a:r>
              <a:rPr lang="en-US" sz="1000" dirty="0"/>
              <a:t>Genome Research Limited. “What Types of Mutation Are There?” </a:t>
            </a:r>
            <a:r>
              <a:rPr lang="en-US" sz="1000" i="1" dirty="0"/>
              <a:t>Your Genome</a:t>
            </a:r>
            <a:r>
              <a:rPr lang="en-US" sz="1000" dirty="0"/>
              <a:t>, </a:t>
            </a:r>
            <a:r>
              <a:rPr lang="en-US" sz="1000" u="sng" dirty="0">
                <a:hlinkClick r:id="rId9"/>
              </a:rPr>
              <a:t>https://www.yourgenome.org/facts/what-types-of-mutation-are-there</a:t>
            </a:r>
            <a:r>
              <a:rPr lang="en-US" sz="1000" dirty="0" smtClean="0"/>
              <a:t>.</a:t>
            </a:r>
          </a:p>
          <a:p>
            <a:endParaRPr lang="en-US" sz="1050" dirty="0"/>
          </a:p>
          <a:p>
            <a:r>
              <a:rPr lang="en-US" sz="1050" u="sng" dirty="0" smtClean="0"/>
              <a:t>Slide 12</a:t>
            </a:r>
            <a:r>
              <a:rPr lang="en-US" sz="1050" dirty="0" smtClean="0"/>
              <a:t>:  </a:t>
            </a:r>
            <a:r>
              <a:rPr lang="en-US" sz="1050" dirty="0"/>
              <a:t>bsd555. “Biomedical Engineering Word Concepts Banner.” </a:t>
            </a:r>
            <a:r>
              <a:rPr lang="en-US" sz="1050" i="1" dirty="0" err="1"/>
              <a:t>IStock</a:t>
            </a:r>
            <a:r>
              <a:rPr lang="en-US" sz="1050" dirty="0"/>
              <a:t>, Getty Images, 23 Apr. 2020, </a:t>
            </a:r>
            <a:r>
              <a:rPr lang="en-US" sz="1050" u="sng" dirty="0">
                <a:hlinkClick r:id="rId10"/>
              </a:rPr>
              <a:t>https://www.istockphoto.com/vector/biomedical-engineering-word-concepts-banner-biotechnology-for-health-healthcare-gm1220302093-357262972</a:t>
            </a:r>
            <a:r>
              <a:rPr lang="en-US" sz="1050" dirty="0" smtClean="0"/>
              <a:t> </a:t>
            </a:r>
            <a:endParaRPr lang="en-US" sz="1050" dirty="0"/>
          </a:p>
        </p:txBody>
      </p:sp>
      <p:sp>
        <p:nvSpPr>
          <p:cNvPr id="6"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348102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p:nvPr/>
        </p:nvSpPr>
        <p:spPr>
          <a:xfrm>
            <a:off x="457200" y="361950"/>
            <a:ext cx="80772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i="0" strike="noStrike" cap="none" dirty="0" smtClean="0">
                <a:solidFill>
                  <a:srgbClr val="000000"/>
                </a:solidFill>
                <a:sym typeface="Arial"/>
              </a:rPr>
              <a:t>Sources for content and for images that are included in these slides can be found in th</a:t>
            </a:r>
            <a:r>
              <a:rPr lang="en-US" sz="2400" dirty="0" smtClean="0"/>
              <a:t>e accompanying script and on the slides at the end of the file.  </a:t>
            </a:r>
            <a:endParaRPr sz="2000" dirty="0"/>
          </a:p>
        </p:txBody>
      </p:sp>
    </p:spTree>
    <p:extLst>
      <p:ext uri="{BB962C8B-B14F-4D97-AF65-F5344CB8AC3E}">
        <p14:creationId xmlns:p14="http://schemas.microsoft.com/office/powerpoint/2010/main" val="336986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316262"/>
          </a:xfrm>
          <a:prstGeom prst="rect">
            <a:avLst/>
          </a:prstGeom>
          <a:noFill/>
          <a:ln>
            <a:noFill/>
          </a:ln>
        </p:spPr>
        <p:txBody>
          <a:bodyPr spcFirstLastPara="1" wrap="square" lIns="91425" tIns="91425" rIns="91425" bIns="91425" anchor="t" anchorCtr="0">
            <a:spAutoFit/>
          </a:bodyPr>
          <a:lstStyle/>
          <a:p>
            <a:pPr lvl="0"/>
            <a:r>
              <a:rPr lang="en-US" sz="1050" u="sng" dirty="0" smtClean="0"/>
              <a:t>Slide 13:</a:t>
            </a:r>
          </a:p>
          <a:p>
            <a:pPr lvl="0">
              <a:spcAft>
                <a:spcPts val="300"/>
              </a:spcAft>
            </a:pPr>
            <a:r>
              <a:rPr lang="en-US" sz="1000" dirty="0"/>
              <a:t>“10 Science Clipart Images.” </a:t>
            </a:r>
            <a:r>
              <a:rPr lang="en-US" sz="1000" i="1" dirty="0"/>
              <a:t>KindPNG.com</a:t>
            </a:r>
            <a:r>
              <a:rPr lang="en-US" sz="1000" dirty="0"/>
              <a:t>, Shenzhen </a:t>
            </a:r>
            <a:r>
              <a:rPr lang="en-US" sz="1000" dirty="0" err="1"/>
              <a:t>BestAI</a:t>
            </a:r>
            <a:r>
              <a:rPr lang="en-US" sz="1000" dirty="0"/>
              <a:t> Internet Co., </a:t>
            </a:r>
            <a:r>
              <a:rPr lang="en-US" sz="1000" u="sng" dirty="0">
                <a:hlinkClick r:id="rId3"/>
              </a:rPr>
              <a:t>https://www.kindpng.com/imgv/TwxRmxx_10-science-clipart-images-download-for-free-hd/</a:t>
            </a:r>
            <a:r>
              <a:rPr lang="en-US" sz="1000" dirty="0"/>
              <a:t>. </a:t>
            </a:r>
          </a:p>
          <a:p>
            <a:pPr lvl="0">
              <a:spcAft>
                <a:spcPts val="300"/>
              </a:spcAft>
            </a:pPr>
            <a:r>
              <a:rPr lang="en-US" sz="1000" dirty="0"/>
              <a:t>“Bot Gears - Mechanical Engineering Clipart.” </a:t>
            </a:r>
            <a:r>
              <a:rPr lang="en-US" sz="1000" i="1" dirty="0"/>
              <a:t>PngKit.com</a:t>
            </a:r>
            <a:r>
              <a:rPr lang="en-US" sz="1000" dirty="0"/>
              <a:t>, </a:t>
            </a:r>
            <a:r>
              <a:rPr lang="en-US" sz="1000" u="sng" dirty="0">
                <a:hlinkClick r:id="rId4"/>
              </a:rPr>
              <a:t>https://www.pngkit.com/view/u2q8a9q8w7o0u2e6_bot-gears-mechanical-engineering-clipart/</a:t>
            </a:r>
            <a:r>
              <a:rPr lang="en-US" sz="1000" dirty="0"/>
              <a:t>. </a:t>
            </a:r>
          </a:p>
          <a:p>
            <a:endParaRPr lang="en-US" sz="1050" u="sng" dirty="0"/>
          </a:p>
          <a:p>
            <a:pPr lvl="0"/>
            <a:r>
              <a:rPr lang="en-US" sz="1050" u="sng" dirty="0" smtClean="0"/>
              <a:t>Slide 14</a:t>
            </a:r>
            <a:r>
              <a:rPr lang="en-US" sz="1050" dirty="0" smtClean="0"/>
              <a:t>: </a:t>
            </a:r>
          </a:p>
          <a:p>
            <a:pPr lvl="0">
              <a:spcAft>
                <a:spcPts val="300"/>
              </a:spcAft>
            </a:pPr>
            <a:r>
              <a:rPr lang="en-US" sz="1000" dirty="0"/>
              <a:t>“History.” </a:t>
            </a:r>
            <a:r>
              <a:rPr lang="en-US" sz="1000" i="1" dirty="0"/>
              <a:t>Navigate the Circuit</a:t>
            </a:r>
            <a:r>
              <a:rPr lang="en-US" sz="1000" dirty="0"/>
              <a:t>, American Institute for Medical and Biological Engineering (AIMBE), </a:t>
            </a:r>
            <a:r>
              <a:rPr lang="en-US" sz="1000" u="sng" dirty="0">
                <a:hlinkClick r:id="rId5"/>
              </a:rPr>
              <a:t>https://navigate.aimbe.org/why-bioengineering/history/</a:t>
            </a:r>
            <a:r>
              <a:rPr lang="en-US" sz="1000" dirty="0"/>
              <a:t>.</a:t>
            </a:r>
          </a:p>
          <a:p>
            <a:pPr lvl="0">
              <a:spcAft>
                <a:spcPts val="300"/>
              </a:spcAft>
            </a:pPr>
            <a:r>
              <a:rPr lang="en-US" sz="1000" dirty="0" err="1"/>
              <a:t>Baicus</a:t>
            </a:r>
            <a:r>
              <a:rPr lang="en-US" sz="1000" dirty="0"/>
              <a:t>, </a:t>
            </a:r>
            <a:r>
              <a:rPr lang="en-US" sz="1000" dirty="0" err="1"/>
              <a:t>Anda</a:t>
            </a:r>
            <a:r>
              <a:rPr lang="en-US" sz="1000" dirty="0"/>
              <a:t>. “History of polio vaccination.” </a:t>
            </a:r>
            <a:r>
              <a:rPr lang="en-US" sz="1000" i="1" dirty="0"/>
              <a:t>World journal of virology</a:t>
            </a:r>
            <a:r>
              <a:rPr lang="en-US" sz="1000" dirty="0"/>
              <a:t> vol. 1,4 (2012): 108-14. doi:10.5501/wjv.v1.i4.108. </a:t>
            </a:r>
          </a:p>
          <a:p>
            <a:pPr lvl="0">
              <a:spcAft>
                <a:spcPts val="300"/>
              </a:spcAft>
            </a:pPr>
            <a:r>
              <a:rPr lang="en-US" sz="1000" dirty="0" smtClean="0"/>
              <a:t>“</a:t>
            </a:r>
            <a:r>
              <a:rPr lang="en-US" sz="1000" dirty="0"/>
              <a:t>End Chronic Kidney Disease Neglect.” </a:t>
            </a:r>
            <a:r>
              <a:rPr lang="en-US" sz="1000" i="1" dirty="0"/>
              <a:t>Nature</a:t>
            </a:r>
            <a:r>
              <a:rPr lang="en-US" sz="1000" dirty="0"/>
              <a:t>, Springer Nature Limited, 11 Mar. 2020, </a:t>
            </a:r>
            <a:r>
              <a:rPr lang="en-US" sz="1000" u="sng" dirty="0">
                <a:hlinkClick r:id="rId6"/>
              </a:rPr>
              <a:t>https://www.nature.com/articles/d41586-020-00691-4</a:t>
            </a:r>
            <a:r>
              <a:rPr lang="en-US" sz="1000" dirty="0"/>
              <a:t>. </a:t>
            </a:r>
          </a:p>
          <a:p>
            <a:pPr lvl="0">
              <a:spcAft>
                <a:spcPts val="300"/>
              </a:spcAft>
            </a:pPr>
            <a:r>
              <a:rPr lang="en-US" sz="1000" dirty="0"/>
              <a:t> </a:t>
            </a:r>
            <a:r>
              <a:rPr lang="en-US" sz="1000" dirty="0" err="1"/>
              <a:t>Turina</a:t>
            </a:r>
            <a:r>
              <a:rPr lang="en-US" sz="1000" dirty="0"/>
              <a:t>, Marko. “File:First Pacemaker (Siemens-</a:t>
            </a:r>
            <a:r>
              <a:rPr lang="en-US" sz="1000" dirty="0" err="1"/>
              <a:t>Elema</a:t>
            </a:r>
            <a:r>
              <a:rPr lang="en-US" sz="1000" dirty="0"/>
              <a:t> 1958).Jpg.” </a:t>
            </a:r>
            <a:r>
              <a:rPr lang="en-US" sz="1000" i="1" dirty="0"/>
              <a:t>Wikimedia Commons</a:t>
            </a:r>
            <a:r>
              <a:rPr lang="en-US" sz="1000" dirty="0"/>
              <a:t>, University Hospital, Zurich, 9 Apr. 2009, </a:t>
            </a:r>
            <a:r>
              <a:rPr lang="en-US" sz="1000" u="sng" dirty="0">
                <a:hlinkClick r:id="rId7"/>
              </a:rPr>
              <a:t>https://commons.wikimedia.org/wiki/File:First_pacemaker_(Siemens-Elema_1958).jpg</a:t>
            </a:r>
            <a:r>
              <a:rPr lang="en-US" sz="1000" dirty="0"/>
              <a:t>. </a:t>
            </a:r>
          </a:p>
          <a:p>
            <a:pPr lvl="0">
              <a:spcAft>
                <a:spcPts val="300"/>
              </a:spcAft>
            </a:pPr>
            <a:r>
              <a:rPr lang="en-US" sz="1000" dirty="0"/>
              <a:t>Hawk, Alan. “File:Hufnagel Heart Valve15111214-Photos 309.Jpg.” </a:t>
            </a:r>
            <a:r>
              <a:rPr lang="en-US" sz="1000" i="1" dirty="0"/>
              <a:t>Wikimedia Commons</a:t>
            </a:r>
            <a:r>
              <a:rPr lang="en-US" sz="1000" dirty="0"/>
              <a:t>, 23 Aug. 2010, </a:t>
            </a:r>
            <a:r>
              <a:rPr lang="en-US" sz="1000" u="sng" dirty="0">
                <a:hlinkClick r:id="rId8"/>
              </a:rPr>
              <a:t>https://commons.wikimedia.org/wiki/File:Hufnagel_heart_Valve15111214-photos_309.jpg</a:t>
            </a:r>
            <a:r>
              <a:rPr lang="en-US" sz="1000" dirty="0"/>
              <a:t>. </a:t>
            </a:r>
          </a:p>
          <a:p>
            <a:pPr>
              <a:spcAft>
                <a:spcPts val="300"/>
              </a:spcAft>
            </a:pPr>
            <a:r>
              <a:rPr lang="en-US" sz="1000" dirty="0"/>
              <a:t>Davis, Charles Patrick. “What Is Polio? Symptoms and Vaccine.” Edited by Jerry R </a:t>
            </a:r>
            <a:r>
              <a:rPr lang="en-US" sz="1000" dirty="0" err="1"/>
              <a:t>Balentine</a:t>
            </a:r>
            <a:r>
              <a:rPr lang="en-US" sz="1000" dirty="0"/>
              <a:t>, </a:t>
            </a:r>
            <a:r>
              <a:rPr lang="en-US" sz="1000" i="1" dirty="0" err="1"/>
              <a:t>MedicineNet</a:t>
            </a:r>
            <a:r>
              <a:rPr lang="en-US" sz="1000" dirty="0"/>
              <a:t>, WebMD, </a:t>
            </a:r>
            <a:r>
              <a:rPr lang="en-US" sz="1000" u="sng" dirty="0">
                <a:hlinkClick r:id="rId9"/>
              </a:rPr>
              <a:t>https://www.medicinenet.com/polio_facts/article.htm</a:t>
            </a:r>
            <a:r>
              <a:rPr lang="en-US" sz="1000" dirty="0"/>
              <a:t>.</a:t>
            </a:r>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1544446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2077462"/>
          </a:xfrm>
          <a:prstGeom prst="rect">
            <a:avLst/>
          </a:prstGeom>
          <a:noFill/>
          <a:ln>
            <a:noFill/>
          </a:ln>
        </p:spPr>
        <p:txBody>
          <a:bodyPr spcFirstLastPara="1" wrap="square" lIns="91425" tIns="91425" rIns="91425" bIns="91425" anchor="t" anchorCtr="0">
            <a:spAutoFit/>
          </a:bodyPr>
          <a:lstStyle/>
          <a:p>
            <a:pPr lvl="0"/>
            <a:r>
              <a:rPr lang="en-US" sz="1050" u="sng" dirty="0" smtClean="0"/>
              <a:t>Slide 15:</a:t>
            </a:r>
          </a:p>
          <a:p>
            <a:pPr lvl="0">
              <a:spcAft>
                <a:spcPts val="300"/>
              </a:spcAft>
            </a:pPr>
            <a:r>
              <a:rPr lang="en-US" sz="1000" dirty="0"/>
              <a:t>“History.” </a:t>
            </a:r>
            <a:r>
              <a:rPr lang="en-US" sz="1000" i="1" dirty="0"/>
              <a:t>Navigate the Circuit</a:t>
            </a:r>
            <a:r>
              <a:rPr lang="en-US" sz="1000" dirty="0"/>
              <a:t>, American Institute for Medical and Biological Engineering (AIMBE), </a:t>
            </a:r>
            <a:r>
              <a:rPr lang="en-US" sz="1000" u="sng" dirty="0">
                <a:hlinkClick r:id="rId3"/>
              </a:rPr>
              <a:t>https://navigate.aimbe.org/why-bioengineering/history/</a:t>
            </a:r>
            <a:r>
              <a:rPr lang="en-US" sz="1000" dirty="0"/>
              <a:t>.</a:t>
            </a:r>
          </a:p>
          <a:p>
            <a:pPr lvl="0">
              <a:spcAft>
                <a:spcPts val="300"/>
              </a:spcAft>
            </a:pPr>
            <a:r>
              <a:rPr lang="en-US" sz="1000" dirty="0"/>
              <a:t>“1972: First Recombinant DNA.” </a:t>
            </a:r>
            <a:r>
              <a:rPr lang="en-US" sz="1000" i="1" dirty="0"/>
              <a:t>Genome.gov</a:t>
            </a:r>
            <a:r>
              <a:rPr lang="en-US" sz="1000" dirty="0"/>
              <a:t>, National Human Genome Research Institute, 26 Apr. 2013, </a:t>
            </a:r>
            <a:r>
              <a:rPr lang="en-US" sz="1000" u="sng" dirty="0">
                <a:hlinkClick r:id="rId4"/>
              </a:rPr>
              <a:t>https://www.genome.gov/25520302/online-education-kit-1972-first-recombinant-dna#:~:text=The%20first%20production%20of%20recombinant,host%20cell%2C%20often%20a%20bacterium</a:t>
            </a:r>
            <a:r>
              <a:rPr lang="en-US" sz="1000" dirty="0"/>
              <a:t>. </a:t>
            </a:r>
          </a:p>
          <a:p>
            <a:pPr>
              <a:spcAft>
                <a:spcPts val="300"/>
              </a:spcAft>
            </a:pPr>
            <a:r>
              <a:rPr lang="en-US" sz="1000" i="1" dirty="0"/>
              <a:t>Image Citations</a:t>
            </a:r>
            <a:endParaRPr lang="en-US" sz="1000" dirty="0"/>
          </a:p>
          <a:p>
            <a:pPr lvl="0">
              <a:spcAft>
                <a:spcPts val="300"/>
              </a:spcAft>
            </a:pPr>
            <a:r>
              <a:rPr lang="en-US" sz="1000" dirty="0"/>
              <a:t>U.S. Department of Energy, Human Genome Project. “File:Logo HGP.jpg.” </a:t>
            </a:r>
            <a:r>
              <a:rPr lang="en-US" sz="1000" i="1" dirty="0"/>
              <a:t>Wikimedia Commons</a:t>
            </a:r>
            <a:r>
              <a:rPr lang="en-US" sz="1000" dirty="0"/>
              <a:t>, 19 June 2006, </a:t>
            </a:r>
            <a:r>
              <a:rPr lang="en-US" sz="1000" u="sng" dirty="0">
                <a:hlinkClick r:id="rId5"/>
              </a:rPr>
              <a:t>https://commons.wikimedia.org/wiki/File:Logo_HGP.jpg</a:t>
            </a:r>
            <a:r>
              <a:rPr lang="en-US" sz="1000" dirty="0"/>
              <a:t>. </a:t>
            </a:r>
          </a:p>
          <a:p>
            <a:pPr>
              <a:spcAft>
                <a:spcPts val="300"/>
              </a:spcAft>
            </a:pPr>
            <a:r>
              <a:rPr lang="en-US" sz="1000" dirty="0" err="1"/>
              <a:t>Designua</a:t>
            </a:r>
            <a:r>
              <a:rPr lang="en-US" sz="1000" dirty="0"/>
              <a:t>. “Plasmid and Recombinant DNA. Bacterial DNA in Which a Foreign DNA Fragment Is Inserted into a Plasmid Vector. .” </a:t>
            </a:r>
            <a:r>
              <a:rPr lang="en-US" sz="1000" i="1" dirty="0"/>
              <a:t>Shutterstock</a:t>
            </a:r>
            <a:r>
              <a:rPr lang="en-US" sz="1000" dirty="0"/>
              <a:t>, Shutterstock, Inc., </a:t>
            </a:r>
            <a:r>
              <a:rPr lang="en-US" sz="1000" u="sng" dirty="0">
                <a:hlinkClick r:id="rId6"/>
              </a:rPr>
              <a:t>https://www.shutterstock.com/image-vector/plasmid-recombinant-dna-bacterial-which-foreign-794366641</a:t>
            </a:r>
            <a:r>
              <a:rPr lang="en-US" sz="1000" dirty="0"/>
              <a:t>. </a:t>
            </a:r>
            <a:endParaRPr lang="en-US" sz="1000" dirty="0" smtClean="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396969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808705"/>
          </a:xfrm>
          <a:prstGeom prst="rect">
            <a:avLst/>
          </a:prstGeom>
          <a:noFill/>
          <a:ln>
            <a:noFill/>
          </a:ln>
        </p:spPr>
        <p:txBody>
          <a:bodyPr spcFirstLastPara="1" wrap="square" lIns="91425" tIns="91425" rIns="91425" bIns="91425" anchor="t" anchorCtr="0">
            <a:spAutoFit/>
          </a:bodyPr>
          <a:lstStyle/>
          <a:p>
            <a:pPr lvl="0"/>
            <a:r>
              <a:rPr lang="en-US" sz="1050" u="sng" dirty="0" smtClean="0"/>
              <a:t>Slide 16:</a:t>
            </a:r>
          </a:p>
          <a:p>
            <a:pPr lvl="0">
              <a:spcAft>
                <a:spcPts val="300"/>
              </a:spcAft>
            </a:pPr>
            <a:r>
              <a:rPr lang="en-US" sz="1000" dirty="0"/>
              <a:t>Borelli, Giovanni Alfonso. “File:Giovanni Borelli - Lim Joints (De Motu </a:t>
            </a:r>
            <a:r>
              <a:rPr lang="en-US" sz="1000" dirty="0" err="1"/>
              <a:t>Animalium</a:t>
            </a:r>
            <a:r>
              <a:rPr lang="en-US" sz="1000" dirty="0"/>
              <a:t>).Jpg.” </a:t>
            </a:r>
            <a:r>
              <a:rPr lang="en-US" sz="1000" i="1" dirty="0"/>
              <a:t>Wikimedia Commons</a:t>
            </a:r>
            <a:r>
              <a:rPr lang="en-US" sz="1000" dirty="0"/>
              <a:t>, 1 Jan. 1980, </a:t>
            </a:r>
            <a:r>
              <a:rPr lang="en-US" sz="1000" u="sng" dirty="0">
                <a:hlinkClick r:id="rId3"/>
              </a:rPr>
              <a:t>https://commons.wikimedia.org/wiki/File:Giovanni_Borelli_-_lim_joints_(De_Motu_Animalium).jpg</a:t>
            </a:r>
            <a:r>
              <a:rPr lang="en-US" sz="1000" dirty="0"/>
              <a:t>. </a:t>
            </a:r>
          </a:p>
          <a:p>
            <a:pPr lvl="0">
              <a:spcAft>
                <a:spcPts val="300"/>
              </a:spcAft>
            </a:pPr>
            <a:r>
              <a:rPr lang="en-US" sz="1000" dirty="0" err="1"/>
              <a:t>Kandola</a:t>
            </a:r>
            <a:r>
              <a:rPr lang="en-US" sz="1000" dirty="0"/>
              <a:t>, Aaron. “What to Know about Heart Pacemakers.” </a:t>
            </a:r>
            <a:r>
              <a:rPr lang="en-US" sz="1000" i="1" dirty="0"/>
              <a:t>Medical News Today</a:t>
            </a:r>
            <a:r>
              <a:rPr lang="en-US" sz="1000" dirty="0"/>
              <a:t>, </a:t>
            </a:r>
            <a:r>
              <a:rPr lang="en-US" sz="1000" dirty="0" err="1"/>
              <a:t>Healthline</a:t>
            </a:r>
            <a:r>
              <a:rPr lang="en-US" sz="1000" dirty="0"/>
              <a:t> Media, 11 Mar. 2019, </a:t>
            </a:r>
            <a:r>
              <a:rPr lang="en-US" sz="1000" u="sng" dirty="0">
                <a:hlinkClick r:id="rId4"/>
              </a:rPr>
              <a:t>https://www.medicalnewstoday.com/articles/324662#outlook</a:t>
            </a:r>
            <a:r>
              <a:rPr lang="en-US" sz="1000" dirty="0"/>
              <a:t>. </a:t>
            </a:r>
          </a:p>
          <a:p>
            <a:pPr lvl="0">
              <a:spcAft>
                <a:spcPts val="300"/>
              </a:spcAft>
            </a:pPr>
            <a:r>
              <a:rPr lang="en-US" sz="1000" dirty="0" err="1"/>
              <a:t>Tontonoz</a:t>
            </a:r>
            <a:r>
              <a:rPr lang="en-US" sz="1000" dirty="0"/>
              <a:t> Wednesday, Matthew. “Genetic 'Scars' Provide Clues for Tailoring Cancer Treatment.” </a:t>
            </a:r>
            <a:r>
              <a:rPr lang="en-US" sz="1000" i="1" dirty="0"/>
              <a:t>Memorial Sloan Kettering Cancer Center</a:t>
            </a:r>
            <a:r>
              <a:rPr lang="en-US" sz="1000" dirty="0"/>
              <a:t>, Memorial Sloan Kettering Cancer Center, 11 Oct. 2017, </a:t>
            </a:r>
            <a:r>
              <a:rPr lang="en-US" sz="1000" u="sng" dirty="0">
                <a:hlinkClick r:id="rId5"/>
              </a:rPr>
              <a:t>https://www.mskcc.org/news/genetic-scars-provide-clues-tailoring-cancer-treatment</a:t>
            </a:r>
            <a:r>
              <a:rPr lang="en-US" sz="1000" dirty="0"/>
              <a:t>. </a:t>
            </a:r>
          </a:p>
          <a:p>
            <a:pPr lvl="0">
              <a:spcAft>
                <a:spcPts val="300"/>
              </a:spcAft>
            </a:pPr>
            <a:r>
              <a:rPr lang="en-US" sz="1000" dirty="0"/>
              <a:t>Vision Online Marketing Team. “UC Berkeley Announces Advanced </a:t>
            </a:r>
            <a:r>
              <a:rPr lang="en-US" sz="1000" dirty="0" err="1"/>
              <a:t>Bioimaging</a:t>
            </a:r>
            <a:r>
              <a:rPr lang="en-US" sz="1000" dirty="0"/>
              <a:t> Center, Aims to Promote Imaging Technology in Life Sciences.” </a:t>
            </a:r>
            <a:r>
              <a:rPr lang="en-US" sz="1000" i="1" dirty="0"/>
              <a:t>Automate</a:t>
            </a:r>
            <a:r>
              <a:rPr lang="en-US" sz="1000" dirty="0"/>
              <a:t>, A3 Association for Advancing Automation, 31 Mar. 2020, </a:t>
            </a:r>
            <a:r>
              <a:rPr lang="en-US" sz="1000" u="sng" dirty="0">
                <a:hlinkClick r:id="rId6"/>
              </a:rPr>
              <a:t>https://www.automate.org/blogs/uc-berkeley-announces-advanced-bioimaging-center-aims-to-promote-imaging-technology-in-life-sciences</a:t>
            </a:r>
            <a:r>
              <a:rPr lang="en-US" sz="1000" dirty="0"/>
              <a:t>. </a:t>
            </a:r>
          </a:p>
          <a:p>
            <a:pPr>
              <a:spcAft>
                <a:spcPts val="300"/>
              </a:spcAft>
            </a:pPr>
            <a:r>
              <a:rPr lang="en-US" sz="1000" dirty="0"/>
              <a:t>Market Research Future. “Tissue Engineering Market to Garner USD 53,424.00 Million by 2024, with a CAGR of 17.84% .” </a:t>
            </a:r>
            <a:r>
              <a:rPr lang="en-US" sz="1000" i="1" dirty="0" err="1"/>
              <a:t>Medgadget</a:t>
            </a:r>
            <a:r>
              <a:rPr lang="en-US" sz="1000" dirty="0"/>
              <a:t>, </a:t>
            </a:r>
            <a:r>
              <a:rPr lang="en-US" sz="1000" dirty="0" err="1"/>
              <a:t>Medgadget</a:t>
            </a:r>
            <a:r>
              <a:rPr lang="en-US" sz="1000" dirty="0"/>
              <a:t>, Inc., 20 June 2019, </a:t>
            </a:r>
            <a:r>
              <a:rPr lang="en-US" sz="1000" u="sng" dirty="0">
                <a:hlinkClick r:id="rId7"/>
              </a:rPr>
              <a:t>https://</a:t>
            </a:r>
            <a:r>
              <a:rPr lang="en-US" sz="1000" u="sng" dirty="0" smtClean="0">
                <a:hlinkClick r:id="rId7"/>
              </a:rPr>
              <a:t>www.medgadget.com/2019/06/tissue-engineering-market-to-garner-usd-53424-00-million-by-2024-with-a-cagr-of-17-84-global-industry-size-share-new-technology-trends-business-growth-opportunities.html</a:t>
            </a:r>
            <a:endParaRPr lang="en-US" sz="1000" u="sng" dirty="0" smtClean="0"/>
          </a:p>
          <a:p>
            <a:endParaRPr lang="en-US" sz="1050" u="sng" dirty="0"/>
          </a:p>
          <a:p>
            <a:r>
              <a:rPr lang="en-US" sz="1050" u="sng" dirty="0"/>
              <a:t>Slide </a:t>
            </a:r>
            <a:r>
              <a:rPr lang="en-US" sz="1050" u="sng" dirty="0" smtClean="0"/>
              <a:t>17:</a:t>
            </a:r>
            <a:endParaRPr lang="en-US" sz="1050" u="sng" dirty="0"/>
          </a:p>
          <a:p>
            <a:pPr lvl="0">
              <a:spcAft>
                <a:spcPts val="300"/>
              </a:spcAft>
            </a:pPr>
            <a:r>
              <a:rPr lang="en-US" sz="1000" dirty="0"/>
              <a:t>“Biomechanics.” McCormick School of Engineering, Northwestern University, </a:t>
            </a:r>
            <a:r>
              <a:rPr lang="en-US" sz="1000" u="sng" dirty="0">
                <a:hlinkClick r:id="rId8"/>
              </a:rPr>
              <a:t>https://www.mccormick.northwestern.edu/biomedical/research/areas/biomechanics.html</a:t>
            </a:r>
            <a:r>
              <a:rPr lang="en-US" sz="1000" dirty="0"/>
              <a:t>.</a:t>
            </a:r>
          </a:p>
          <a:p>
            <a:pPr>
              <a:spcAft>
                <a:spcPts val="300"/>
              </a:spcAft>
            </a:pPr>
            <a:r>
              <a:rPr lang="en-US" sz="1000" dirty="0"/>
              <a:t>Goldin, Ian, and Chris </a:t>
            </a:r>
            <a:r>
              <a:rPr lang="en-US" sz="1000" dirty="0" err="1"/>
              <a:t>Kutarna</a:t>
            </a:r>
            <a:r>
              <a:rPr lang="en-US" sz="1000" dirty="0"/>
              <a:t>. “Our Michelangelo Moment: How to Protect the Legacy of Our Own Renaissance.” </a:t>
            </a:r>
            <a:r>
              <a:rPr lang="en-US" sz="1000" i="1" dirty="0"/>
              <a:t>The Irish Times</a:t>
            </a:r>
            <a:r>
              <a:rPr lang="en-US" sz="1000" dirty="0"/>
              <a:t>, The Irish Times, 3 June 2016, </a:t>
            </a:r>
            <a:r>
              <a:rPr lang="en-US" sz="1000" u="sng" dirty="0">
                <a:hlinkClick r:id="rId9"/>
              </a:rPr>
              <a:t>https://www.irishtimes.com/culture/books/our-michelangelo-moment-how-to-protect-the-legacy-of-our-own-renaissance-1.2671635</a:t>
            </a:r>
            <a:r>
              <a:rPr lang="en-US" sz="1000" dirty="0"/>
              <a:t>.</a:t>
            </a:r>
            <a:endParaRPr lang="en-US" sz="1000" dirty="0" smtClean="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63261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254707"/>
          </a:xfrm>
          <a:prstGeom prst="rect">
            <a:avLst/>
          </a:prstGeom>
          <a:noFill/>
          <a:ln>
            <a:noFill/>
          </a:ln>
        </p:spPr>
        <p:txBody>
          <a:bodyPr spcFirstLastPara="1" wrap="square" lIns="91425" tIns="91425" rIns="91425" bIns="91425" anchor="t" anchorCtr="0">
            <a:spAutoFit/>
          </a:bodyPr>
          <a:lstStyle/>
          <a:p>
            <a:pPr lvl="0"/>
            <a:r>
              <a:rPr lang="en-US" sz="1050" u="sng" dirty="0" smtClean="0"/>
              <a:t>Slide 18:</a:t>
            </a:r>
          </a:p>
          <a:p>
            <a:pPr lvl="0">
              <a:spcAft>
                <a:spcPts val="300"/>
              </a:spcAft>
            </a:pPr>
            <a:r>
              <a:rPr lang="en-US" sz="1000" dirty="0"/>
              <a:t>“Studying Blood Flow Dynamics to Identify the Heart of Vessel Failure.” </a:t>
            </a:r>
            <a:r>
              <a:rPr lang="en-US" sz="1000" i="1" dirty="0"/>
              <a:t>DAIC</a:t>
            </a:r>
            <a:r>
              <a:rPr lang="en-US" sz="1000" dirty="0"/>
              <a:t>, Diagnostic and Interventional Cardiology, 16 Aug. 2016, </a:t>
            </a:r>
            <a:r>
              <a:rPr lang="en-US" sz="1000" u="sng" dirty="0">
                <a:hlinkClick r:id="rId3"/>
              </a:rPr>
              <a:t>https://www.dicardiology.com/content/studying-blood-flow-dynamics-identify-heart-vessel-failure</a:t>
            </a:r>
            <a:r>
              <a:rPr lang="en-US" sz="1000" dirty="0"/>
              <a:t>.</a:t>
            </a:r>
          </a:p>
          <a:p>
            <a:pPr lvl="0">
              <a:spcAft>
                <a:spcPts val="300"/>
              </a:spcAft>
            </a:pPr>
            <a:r>
              <a:rPr lang="en-US" sz="1000" dirty="0"/>
              <a:t>Arizona State University. “New Study Explores Cell Mechanics at Work.” </a:t>
            </a:r>
            <a:r>
              <a:rPr lang="en-US" sz="1000" i="1" dirty="0"/>
              <a:t>Phys.org</a:t>
            </a:r>
            <a:r>
              <a:rPr lang="en-US" sz="1000" dirty="0"/>
              <a:t>, Science X, 19 June 2018, </a:t>
            </a:r>
            <a:r>
              <a:rPr lang="en-US" sz="1000" u="sng" dirty="0">
                <a:hlinkClick r:id="rId4"/>
              </a:rPr>
              <a:t>https://phys.org/news/2018-06-explores-cell-mechanics.html</a:t>
            </a:r>
            <a:r>
              <a:rPr lang="en-US" sz="1000" dirty="0"/>
              <a:t>.</a:t>
            </a:r>
          </a:p>
          <a:p>
            <a:pPr>
              <a:spcAft>
                <a:spcPts val="300"/>
              </a:spcAft>
            </a:pPr>
            <a:r>
              <a:rPr lang="en-US" sz="1000" dirty="0"/>
              <a:t>Sasaki, Naoki. “Viscoelastic Properties of Biological Materials.” </a:t>
            </a:r>
            <a:r>
              <a:rPr lang="en-US" sz="1000" i="1" dirty="0" err="1"/>
              <a:t>IntechOpen</a:t>
            </a:r>
            <a:r>
              <a:rPr lang="en-US" sz="1000" dirty="0"/>
              <a:t>, </a:t>
            </a:r>
            <a:r>
              <a:rPr lang="en-US" sz="1000" dirty="0" err="1"/>
              <a:t>IntechOpen</a:t>
            </a:r>
            <a:r>
              <a:rPr lang="en-US" sz="1000" dirty="0"/>
              <a:t>, 7 Nov. 2012, </a:t>
            </a:r>
            <a:r>
              <a:rPr lang="en-US" sz="1000" u="sng" dirty="0">
                <a:hlinkClick r:id="rId5"/>
              </a:rPr>
              <a:t>https://www.intechopen.com/chapters/40738</a:t>
            </a:r>
            <a:r>
              <a:rPr lang="en-US" sz="1000" dirty="0" smtClean="0"/>
              <a:t>.</a:t>
            </a:r>
          </a:p>
          <a:p>
            <a:endParaRPr lang="en-US" sz="1050" u="sng" dirty="0"/>
          </a:p>
          <a:p>
            <a:r>
              <a:rPr lang="en-US" sz="1050" u="sng" dirty="0"/>
              <a:t>Slide </a:t>
            </a:r>
            <a:r>
              <a:rPr lang="en-US" sz="1050" u="sng" dirty="0" smtClean="0"/>
              <a:t>19:</a:t>
            </a:r>
            <a:endParaRPr lang="en-US" sz="1050" u="sng" dirty="0"/>
          </a:p>
          <a:p>
            <a:pPr lvl="0">
              <a:spcAft>
                <a:spcPts val="300"/>
              </a:spcAft>
            </a:pPr>
            <a:r>
              <a:rPr lang="en-US" sz="1000" dirty="0" err="1"/>
              <a:t>Kasemo</a:t>
            </a:r>
            <a:r>
              <a:rPr lang="en-US" sz="1000" dirty="0"/>
              <a:t>, Bengt. “Biomaterials vs Tissue Engineering - What Is the Difference?” </a:t>
            </a:r>
            <a:r>
              <a:rPr lang="en-US" sz="1000" i="1" dirty="0" err="1"/>
              <a:t>Biolin</a:t>
            </a:r>
            <a:r>
              <a:rPr lang="en-US" sz="1000" i="1" dirty="0"/>
              <a:t> Scientific</a:t>
            </a:r>
            <a:r>
              <a:rPr lang="en-US" sz="1000" dirty="0"/>
              <a:t>, </a:t>
            </a:r>
            <a:r>
              <a:rPr lang="en-US" sz="1000" dirty="0" err="1"/>
              <a:t>Biolin</a:t>
            </a:r>
            <a:r>
              <a:rPr lang="en-US" sz="1000" dirty="0"/>
              <a:t> Scientific, 5 May 2020, </a:t>
            </a:r>
            <a:r>
              <a:rPr lang="en-US" sz="1000" u="sng" dirty="0">
                <a:hlinkClick r:id="rId6"/>
              </a:rPr>
              <a:t>https://www.biolinscientific.com/blog/biomaterials-vs-tissue-engineering-what-is-the-difference</a:t>
            </a:r>
            <a:r>
              <a:rPr lang="en-US" sz="1000" dirty="0" smtClean="0"/>
              <a:t>.</a:t>
            </a:r>
          </a:p>
          <a:p>
            <a:pPr lvl="0">
              <a:spcAft>
                <a:spcPts val="300"/>
              </a:spcAft>
            </a:pPr>
            <a:r>
              <a:rPr lang="en-US" sz="1000" dirty="0"/>
              <a:t>Science Museum, London. “Hip Joint Replacement, United States, 1998.” </a:t>
            </a:r>
            <a:r>
              <a:rPr lang="en-US" sz="1000" i="1" dirty="0" err="1"/>
              <a:t>Wellcome</a:t>
            </a:r>
            <a:r>
              <a:rPr lang="en-US" sz="1000" i="1" dirty="0"/>
              <a:t> Collection</a:t>
            </a:r>
            <a:r>
              <a:rPr lang="en-US" sz="1000" dirty="0"/>
              <a:t>, </a:t>
            </a:r>
            <a:r>
              <a:rPr lang="en-US" sz="1000" dirty="0" err="1"/>
              <a:t>Wellcome</a:t>
            </a:r>
            <a:r>
              <a:rPr lang="en-US" sz="1000" dirty="0"/>
              <a:t> Collection, </a:t>
            </a:r>
            <a:r>
              <a:rPr lang="en-US" sz="1000" u="sng" dirty="0">
                <a:hlinkClick r:id="rId7"/>
              </a:rPr>
              <a:t>https://wellcomecollection.org/works/fpnvsmum</a:t>
            </a:r>
            <a:r>
              <a:rPr lang="en-US" sz="1000" dirty="0"/>
              <a:t>.</a:t>
            </a:r>
          </a:p>
          <a:p>
            <a:pPr lvl="0">
              <a:spcAft>
                <a:spcPts val="300"/>
              </a:spcAft>
            </a:pPr>
            <a:r>
              <a:rPr lang="en-US" sz="1000" dirty="0"/>
              <a:t>Zia, Sonia &amp; </a:t>
            </a:r>
            <a:r>
              <a:rPr lang="en-US" sz="1000" dirty="0" err="1"/>
              <a:t>Mozafari</a:t>
            </a:r>
            <a:r>
              <a:rPr lang="en-US" sz="1000" dirty="0"/>
              <a:t>, </a:t>
            </a:r>
            <a:r>
              <a:rPr lang="en-US" sz="1000" dirty="0" err="1"/>
              <a:t>Masoud</a:t>
            </a:r>
            <a:r>
              <a:rPr lang="en-US" sz="1000" dirty="0"/>
              <a:t> &amp; G., Natasha &amp; Tan, Aaron &amp; Cui, </a:t>
            </a:r>
            <a:r>
              <a:rPr lang="en-US" sz="1000" dirty="0" err="1"/>
              <a:t>Zhanfeng</a:t>
            </a:r>
            <a:r>
              <a:rPr lang="en-US" sz="1000" dirty="0"/>
              <a:t> &amp; </a:t>
            </a:r>
            <a:r>
              <a:rPr lang="en-US" sz="1000" dirty="0" err="1"/>
              <a:t>Seifalian</a:t>
            </a:r>
            <a:r>
              <a:rPr lang="en-US" sz="1000" dirty="0"/>
              <a:t>, Alexander. (2015). Hearts beating through </a:t>
            </a:r>
            <a:r>
              <a:rPr lang="en-US" sz="1000" dirty="0" err="1"/>
              <a:t>decellularized</a:t>
            </a:r>
            <a:r>
              <a:rPr lang="en-US" sz="1000" dirty="0"/>
              <a:t> scaffolds: whole-organ engineering for cardiac regeneration and transplantation. Critical reviews in biotechnology. 36. 1-11. 10.3109/07388551.2015.1007495. </a:t>
            </a:r>
          </a:p>
          <a:p>
            <a:pPr lvl="0">
              <a:spcAft>
                <a:spcPts val="300"/>
              </a:spcAft>
            </a:pPr>
            <a:r>
              <a:rPr lang="en-US" sz="1000" dirty="0"/>
              <a:t>“</a:t>
            </a:r>
            <a:r>
              <a:rPr lang="en-US" sz="1000" dirty="0" err="1"/>
              <a:t>Bioprinting</a:t>
            </a:r>
            <a:r>
              <a:rPr lang="en-US" sz="1000" dirty="0"/>
              <a:t>.” </a:t>
            </a:r>
            <a:r>
              <a:rPr lang="en-US" sz="1000" i="1" dirty="0"/>
              <a:t>Advanced </a:t>
            </a:r>
            <a:r>
              <a:rPr lang="en-US" sz="1000" i="1" dirty="0" err="1"/>
              <a:t>BioMatrix</a:t>
            </a:r>
            <a:r>
              <a:rPr lang="en-US" sz="1000" dirty="0"/>
              <a:t>, Advanced </a:t>
            </a:r>
            <a:r>
              <a:rPr lang="en-US" sz="1000" dirty="0" err="1"/>
              <a:t>BioMatrix</a:t>
            </a:r>
            <a:r>
              <a:rPr lang="en-US" sz="1000" dirty="0"/>
              <a:t>, </a:t>
            </a:r>
            <a:r>
              <a:rPr lang="en-US" sz="1000" u="sng" dirty="0">
                <a:hlinkClick r:id="rId8"/>
              </a:rPr>
              <a:t>https://advancedbiomatrix.com/bioprinting/</a:t>
            </a:r>
            <a:r>
              <a:rPr lang="en-US" sz="1000" dirty="0"/>
              <a:t>. </a:t>
            </a:r>
          </a:p>
          <a:p>
            <a:pPr lvl="0"/>
            <a:endParaRPr lang="en-US" sz="1050" dirty="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1607079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824093"/>
          </a:xfrm>
          <a:prstGeom prst="rect">
            <a:avLst/>
          </a:prstGeom>
          <a:noFill/>
          <a:ln>
            <a:noFill/>
          </a:ln>
        </p:spPr>
        <p:txBody>
          <a:bodyPr spcFirstLastPara="1" wrap="square" lIns="91425" tIns="91425" rIns="91425" bIns="91425" anchor="t" anchorCtr="0">
            <a:spAutoFit/>
          </a:bodyPr>
          <a:lstStyle/>
          <a:p>
            <a:pPr lvl="0"/>
            <a:r>
              <a:rPr lang="en-US" sz="1050" u="sng" dirty="0" smtClean="0"/>
              <a:t>Slide 20:</a:t>
            </a:r>
          </a:p>
          <a:p>
            <a:pPr lvl="0">
              <a:spcAft>
                <a:spcPts val="300"/>
              </a:spcAft>
            </a:pPr>
            <a:r>
              <a:rPr lang="en-US" sz="1000" dirty="0"/>
              <a:t>Business Industry Reports. “Outstanding Growth of Artificial Organs Market Is Estimated to Reach US$ 25030 Million by 2023.” </a:t>
            </a:r>
            <a:r>
              <a:rPr lang="en-US" sz="1000" i="1" dirty="0"/>
              <a:t>OpenPR.com</a:t>
            </a:r>
            <a:r>
              <a:rPr lang="en-US" sz="1000" dirty="0"/>
              <a:t>, </a:t>
            </a:r>
            <a:r>
              <a:rPr lang="en-US" sz="1000" dirty="0" err="1"/>
              <a:t>OpenPR</a:t>
            </a:r>
            <a:r>
              <a:rPr lang="en-US" sz="1000" dirty="0"/>
              <a:t>, 6 Dec. 2019, </a:t>
            </a:r>
            <a:r>
              <a:rPr lang="en-US" sz="1000" u="sng" dirty="0">
                <a:hlinkClick r:id="rId3"/>
              </a:rPr>
              <a:t>https://www.openpr.com/news/1876594/outstanding-growth-of-artificial-organs-market-is-estimated</a:t>
            </a:r>
            <a:r>
              <a:rPr lang="en-US" sz="1000" dirty="0"/>
              <a:t>.</a:t>
            </a:r>
          </a:p>
          <a:p>
            <a:pPr lvl="0">
              <a:spcAft>
                <a:spcPts val="300"/>
              </a:spcAft>
            </a:pPr>
            <a:r>
              <a:rPr lang="en-US" sz="1000" dirty="0"/>
              <a:t>Whelan D, </a:t>
            </a:r>
            <a:r>
              <a:rPr lang="en-US" sz="1000" dirty="0" err="1"/>
              <a:t>Caplice</a:t>
            </a:r>
            <a:r>
              <a:rPr lang="en-US" sz="1000" dirty="0"/>
              <a:t> NM, Clover AJ. Fibrin as a delivery system in wound healing tissue engineering applications. </a:t>
            </a:r>
            <a:r>
              <a:rPr lang="en-US" sz="1000" i="1" dirty="0"/>
              <a:t>J Control Release</a:t>
            </a:r>
            <a:r>
              <a:rPr lang="en-US" sz="1000" dirty="0"/>
              <a:t>. 2014;196:1-8. doi:10.1016/j.jconrel.2014.09.023.</a:t>
            </a:r>
          </a:p>
          <a:p>
            <a:pPr lvl="0">
              <a:spcAft>
                <a:spcPts val="300"/>
              </a:spcAft>
            </a:pPr>
            <a:r>
              <a:rPr lang="en-US" sz="1000" dirty="0"/>
              <a:t>Max Planck- </a:t>
            </a:r>
            <a:r>
              <a:rPr lang="en-US" sz="1000" dirty="0" err="1"/>
              <a:t>Gesselschaft</a:t>
            </a:r>
            <a:r>
              <a:rPr lang="en-US" sz="1000" dirty="0"/>
              <a:t>. “Scientists Use Silk from the </a:t>
            </a:r>
            <a:r>
              <a:rPr lang="en-US" sz="1000" dirty="0" err="1"/>
              <a:t>Tasar</a:t>
            </a:r>
            <a:r>
              <a:rPr lang="en-US" sz="1000" dirty="0"/>
              <a:t> Silkworm as a Scaffold for Heart Tissue.” </a:t>
            </a:r>
            <a:r>
              <a:rPr lang="en-US" sz="1000" i="1" dirty="0"/>
              <a:t>Phys.org</a:t>
            </a:r>
            <a:r>
              <a:rPr lang="en-US" sz="1000" dirty="0"/>
              <a:t>, Science X, 30 Jan. 2012, </a:t>
            </a:r>
            <a:r>
              <a:rPr lang="en-US" sz="1000" u="sng" dirty="0">
                <a:hlinkClick r:id="rId4"/>
              </a:rPr>
              <a:t>https://phys.org/news/2012-01-scientists-silk-tasar-silkworm-scaffold.html</a:t>
            </a:r>
            <a:r>
              <a:rPr lang="en-US" sz="1000" dirty="0"/>
              <a:t>. </a:t>
            </a:r>
          </a:p>
          <a:p>
            <a:endParaRPr lang="en-US" sz="1050" u="sng" dirty="0"/>
          </a:p>
          <a:p>
            <a:r>
              <a:rPr lang="en-US" sz="1050" u="sng" dirty="0"/>
              <a:t>Slide </a:t>
            </a:r>
            <a:r>
              <a:rPr lang="en-US" sz="1050" u="sng" dirty="0" smtClean="0"/>
              <a:t>21:</a:t>
            </a:r>
            <a:endParaRPr lang="en-US" sz="1050" u="sng" dirty="0"/>
          </a:p>
          <a:p>
            <a:pPr lvl="0">
              <a:spcAft>
                <a:spcPts val="300"/>
              </a:spcAft>
            </a:pPr>
            <a:r>
              <a:rPr lang="en-US" sz="1000" dirty="0"/>
              <a:t>Lam R.H.W., Chen W. (2019) Introduction to Biomedical Devices. In: Biomedical Devices. Springer, Cham. </a:t>
            </a:r>
            <a:r>
              <a:rPr lang="en-US" sz="1000" u="sng" dirty="0">
                <a:hlinkClick r:id="rId5"/>
              </a:rPr>
              <a:t>https://doi.org/10.1007/978-3-030-24237-4_1</a:t>
            </a:r>
            <a:r>
              <a:rPr lang="en-US" sz="1000" dirty="0"/>
              <a:t>. </a:t>
            </a:r>
          </a:p>
          <a:p>
            <a:pPr>
              <a:spcAft>
                <a:spcPts val="300"/>
              </a:spcAft>
            </a:pPr>
            <a:r>
              <a:rPr lang="en-US" sz="1000" i="1" dirty="0"/>
              <a:t>Image Citations</a:t>
            </a:r>
            <a:endParaRPr lang="en-US" sz="1000" dirty="0"/>
          </a:p>
          <a:p>
            <a:pPr lvl="0">
              <a:spcAft>
                <a:spcPts val="300"/>
              </a:spcAft>
            </a:pPr>
            <a:r>
              <a:rPr lang="en-US" sz="1000" dirty="0" err="1"/>
              <a:t>Foran</a:t>
            </a:r>
            <a:r>
              <a:rPr lang="en-US" sz="1000" dirty="0"/>
              <a:t>, Jared R.H., and Michael B. Cross. “Revision Total Knee Replacement - </a:t>
            </a:r>
            <a:r>
              <a:rPr lang="en-US" sz="1000" dirty="0" err="1"/>
              <a:t>Orthoinfo</a:t>
            </a:r>
            <a:r>
              <a:rPr lang="en-US" sz="1000" dirty="0"/>
              <a:t> - </a:t>
            </a:r>
            <a:r>
              <a:rPr lang="en-US" sz="1000" dirty="0" err="1"/>
              <a:t>Aaos</a:t>
            </a:r>
            <a:r>
              <a:rPr lang="en-US" sz="1000" dirty="0"/>
              <a:t>.” </a:t>
            </a:r>
            <a:r>
              <a:rPr lang="en-US" sz="1000" i="1" dirty="0" err="1"/>
              <a:t>OrthoInfo</a:t>
            </a:r>
            <a:r>
              <a:rPr lang="en-US" sz="1000" dirty="0"/>
              <a:t>, American Academy of </a:t>
            </a:r>
            <a:r>
              <a:rPr lang="en-US" sz="1000" dirty="0" err="1"/>
              <a:t>Orthopaedic</a:t>
            </a:r>
            <a:r>
              <a:rPr lang="en-US" sz="1000" dirty="0"/>
              <a:t> Surgeons, May 2021, </a:t>
            </a:r>
            <a:r>
              <a:rPr lang="en-US" sz="1000" u="sng" dirty="0">
                <a:hlinkClick r:id="rId6"/>
              </a:rPr>
              <a:t>https://orthoinfo.aaos.org/en/treatment/revision-total-knee-replacement/</a:t>
            </a:r>
            <a:r>
              <a:rPr lang="en-US" sz="1000" dirty="0"/>
              <a:t>.</a:t>
            </a:r>
          </a:p>
          <a:p>
            <a:pPr lvl="0">
              <a:spcAft>
                <a:spcPts val="300"/>
              </a:spcAft>
            </a:pPr>
            <a:r>
              <a:rPr lang="en-US" sz="1000" dirty="0"/>
              <a:t>“Mechanical Prosthesis.” </a:t>
            </a:r>
            <a:r>
              <a:rPr lang="en-US" sz="1000" i="1" dirty="0"/>
              <a:t>CThSurgery.com</a:t>
            </a:r>
            <a:r>
              <a:rPr lang="en-US" sz="1000" dirty="0"/>
              <a:t>, Cardiothoracic Surgery, </a:t>
            </a:r>
            <a:r>
              <a:rPr lang="en-US" sz="1000" u="sng" dirty="0">
                <a:hlinkClick r:id="rId7"/>
              </a:rPr>
              <a:t>https://www.cthsurgery.com/mechanical-prosthesis.html</a:t>
            </a:r>
            <a:r>
              <a:rPr lang="en-US" sz="1000" dirty="0"/>
              <a:t>.</a:t>
            </a:r>
          </a:p>
          <a:p>
            <a:pPr lvl="0">
              <a:spcAft>
                <a:spcPts val="300"/>
              </a:spcAft>
            </a:pPr>
            <a:r>
              <a:rPr lang="en-US" sz="1000" dirty="0"/>
              <a:t>“First Insulin Pump That Acts like an Artificial Pancreas Launched for People with Type 1 Diabetes.” </a:t>
            </a:r>
            <a:r>
              <a:rPr lang="en-US" sz="1000" i="1" dirty="0"/>
              <a:t>Diabetes Research &amp; Wellness Foundation</a:t>
            </a:r>
            <a:r>
              <a:rPr lang="en-US" sz="1000" dirty="0"/>
              <a:t>, Diabetes Research &amp; Wellness Foundation, 16 Apr. 2015, </a:t>
            </a:r>
            <a:r>
              <a:rPr lang="en-US" sz="1000" u="sng" dirty="0">
                <a:hlinkClick r:id="rId8"/>
              </a:rPr>
              <a:t>https://www.drwf.org.uk/news-and-events/news/first-insulin-pump-acts-artificial-pancreas-launched-people-type-1-diabetes</a:t>
            </a:r>
            <a:r>
              <a:rPr lang="en-US" sz="1000" dirty="0"/>
              <a:t>.</a:t>
            </a:r>
          </a:p>
          <a:p>
            <a:pPr lvl="0">
              <a:spcAft>
                <a:spcPts val="300"/>
              </a:spcAft>
            </a:pPr>
            <a:r>
              <a:rPr lang="en-US" sz="1000" dirty="0"/>
              <a:t>Biggers, Alana. “What Is Dialysis, and How Can It Help?” </a:t>
            </a:r>
            <a:r>
              <a:rPr lang="en-US" sz="1000" i="1" dirty="0"/>
              <a:t>Medical News Today</a:t>
            </a:r>
            <a:r>
              <a:rPr lang="en-US" sz="1000" dirty="0"/>
              <a:t>, </a:t>
            </a:r>
            <a:r>
              <a:rPr lang="en-US" sz="1000" dirty="0" err="1"/>
              <a:t>MediLexicon</a:t>
            </a:r>
            <a:r>
              <a:rPr lang="en-US" sz="1000" dirty="0"/>
              <a:t> International, 17 July 2018, </a:t>
            </a:r>
            <a:r>
              <a:rPr lang="en-US" sz="1000" u="sng" dirty="0">
                <a:hlinkClick r:id="rId9"/>
              </a:rPr>
              <a:t>https://www.medicalnewstoday.com/articles/152902</a:t>
            </a:r>
            <a:r>
              <a:rPr lang="en-US" sz="1000" dirty="0"/>
              <a:t>.</a:t>
            </a:r>
          </a:p>
          <a:p>
            <a:pPr>
              <a:spcAft>
                <a:spcPts val="300"/>
              </a:spcAft>
            </a:pPr>
            <a:r>
              <a:rPr lang="en-US" sz="1000" dirty="0"/>
              <a:t>“X-Ray Machine.” </a:t>
            </a:r>
            <a:r>
              <a:rPr lang="en-US" sz="1000" i="1" dirty="0" err="1"/>
              <a:t>CGAxis</a:t>
            </a:r>
            <a:r>
              <a:rPr lang="en-US" sz="1000" dirty="0"/>
              <a:t>, </a:t>
            </a:r>
            <a:r>
              <a:rPr lang="en-US" sz="1000" dirty="0" err="1"/>
              <a:t>CGAxis</a:t>
            </a:r>
            <a:r>
              <a:rPr lang="en-US" sz="1000" dirty="0"/>
              <a:t>, </a:t>
            </a:r>
            <a:r>
              <a:rPr lang="en-US" sz="1000" u="sng" dirty="0">
                <a:hlinkClick r:id="rId10"/>
              </a:rPr>
              <a:t>https://cgaxis.com/product/x-ray-machine/</a:t>
            </a:r>
            <a:endParaRPr lang="en-US" sz="1000" dirty="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3631701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439373"/>
          </a:xfrm>
          <a:prstGeom prst="rect">
            <a:avLst/>
          </a:prstGeom>
          <a:noFill/>
          <a:ln>
            <a:noFill/>
          </a:ln>
        </p:spPr>
        <p:txBody>
          <a:bodyPr spcFirstLastPara="1" wrap="square" lIns="91425" tIns="91425" rIns="91425" bIns="91425" anchor="t" anchorCtr="0">
            <a:spAutoFit/>
          </a:bodyPr>
          <a:lstStyle/>
          <a:p>
            <a:pPr lvl="0"/>
            <a:r>
              <a:rPr lang="en-US" sz="1050" u="sng" dirty="0" smtClean="0"/>
              <a:t>Slide 22:</a:t>
            </a:r>
          </a:p>
          <a:p>
            <a:pPr lvl="0">
              <a:spcAft>
                <a:spcPts val="300"/>
              </a:spcAft>
            </a:pPr>
            <a:r>
              <a:rPr lang="en-US" sz="1000" dirty="0" err="1"/>
              <a:t>Aliverti</a:t>
            </a:r>
            <a:r>
              <a:rPr lang="en-US" sz="1000" dirty="0"/>
              <a:t>, Andrea. (2017). Wearable technology: Role in respiratory health and disease. Breathe. 13. e27-e36. 10.1183/20734735.008417.</a:t>
            </a:r>
          </a:p>
          <a:p>
            <a:pPr lvl="0">
              <a:spcAft>
                <a:spcPts val="300"/>
              </a:spcAft>
            </a:pPr>
            <a:r>
              <a:rPr lang="en-US" sz="1000" i="1" dirty="0"/>
              <a:t>Model 7800</a:t>
            </a:r>
            <a:r>
              <a:rPr lang="en-US" sz="1000" dirty="0"/>
              <a:t>, Ivy Biomedical Systems, https://www.ivybiomedical.com/model-7800.html. </a:t>
            </a:r>
          </a:p>
          <a:p>
            <a:pPr lvl="0">
              <a:spcAft>
                <a:spcPts val="300"/>
              </a:spcAft>
            </a:pPr>
            <a:r>
              <a:rPr lang="en-US" sz="1000" dirty="0" err="1"/>
              <a:t>Hemalatha</a:t>
            </a:r>
            <a:r>
              <a:rPr lang="en-US" sz="1000" dirty="0"/>
              <a:t>, R.J., et al. “Biomedical Instrument and Automation: Automatic Instrumentation in Biomedical Engineering.” </a:t>
            </a:r>
            <a:r>
              <a:rPr lang="en-US" sz="1000" i="1" dirty="0"/>
              <a:t>Handbook of Data Science Approaches for Biomedical Engineering</a:t>
            </a:r>
            <a:r>
              <a:rPr lang="en-US" sz="1000" dirty="0"/>
              <a:t>, 2020, pp. 69–101., </a:t>
            </a:r>
            <a:r>
              <a:rPr lang="en-US" sz="1000" u="sng" dirty="0">
                <a:hlinkClick r:id="rId3"/>
              </a:rPr>
              <a:t>https://doi.org/10.1016/b978-0-12-818318-2.00003-9</a:t>
            </a:r>
            <a:r>
              <a:rPr lang="en-US" sz="1000" dirty="0"/>
              <a:t>. </a:t>
            </a:r>
          </a:p>
          <a:p>
            <a:r>
              <a:rPr lang="en-US" sz="1000" dirty="0"/>
              <a:t>Gordon, W.J., Stern, A.D. Challenges and opportunities in software-driven medical devices. </a:t>
            </a:r>
            <a:r>
              <a:rPr lang="en-US" sz="1000" i="1" dirty="0"/>
              <a:t>Nat Biomed </a:t>
            </a:r>
            <a:r>
              <a:rPr lang="en-US" sz="1000" i="1" dirty="0" err="1"/>
              <a:t>Eng</a:t>
            </a:r>
            <a:r>
              <a:rPr lang="en-US" sz="1000" dirty="0"/>
              <a:t> 3, 493–497 (2019). </a:t>
            </a:r>
            <a:r>
              <a:rPr lang="en-US" sz="1000" u="sng" dirty="0">
                <a:hlinkClick r:id="rId4"/>
              </a:rPr>
              <a:t>https://doi.org/10.1038/s41551-019-0426-z</a:t>
            </a:r>
            <a:r>
              <a:rPr lang="en-US" sz="1000" dirty="0" smtClean="0"/>
              <a:t>. </a:t>
            </a:r>
            <a:endParaRPr lang="en-US" sz="1000" dirty="0"/>
          </a:p>
          <a:p>
            <a:endParaRPr lang="en-US" sz="1050" u="sng" dirty="0"/>
          </a:p>
          <a:p>
            <a:r>
              <a:rPr lang="en-US" sz="1050" u="sng" dirty="0"/>
              <a:t>Slide </a:t>
            </a:r>
            <a:r>
              <a:rPr lang="en-US" sz="1050" u="sng" dirty="0" smtClean="0"/>
              <a:t>23:</a:t>
            </a:r>
            <a:endParaRPr lang="en-US" sz="1050" u="sng" dirty="0"/>
          </a:p>
          <a:p>
            <a:pPr lvl="0">
              <a:spcAft>
                <a:spcPts val="300"/>
              </a:spcAft>
            </a:pPr>
            <a:r>
              <a:rPr lang="en-US" sz="1000" dirty="0"/>
              <a:t>“</a:t>
            </a:r>
            <a:r>
              <a:rPr lang="en-US" sz="1000" dirty="0" err="1"/>
              <a:t>BioImaging</a:t>
            </a:r>
            <a:r>
              <a:rPr lang="en-US" sz="1000" dirty="0"/>
              <a:t>.” </a:t>
            </a:r>
            <a:r>
              <a:rPr lang="en-US" sz="1000" i="1" dirty="0"/>
              <a:t>Georgia Tech: Bioengineering Interdisciplinary Graduate Program</a:t>
            </a:r>
            <a:r>
              <a:rPr lang="en-US" sz="1000" dirty="0"/>
              <a:t>, Parker H Petit Institute for Bioengineering &amp; Bioscience, </a:t>
            </a:r>
            <a:r>
              <a:rPr lang="en-US" sz="1000" u="sng" dirty="0">
                <a:hlinkClick r:id="rId5"/>
              </a:rPr>
              <a:t>https://bioengineering.gatech.edu/node/5335#:~:text=Bioimaging%20refers%20to%20methods%20and,used%20visualize%20fixed%20biological%20samples</a:t>
            </a:r>
            <a:r>
              <a:rPr lang="en-US" sz="1000" dirty="0"/>
              <a:t>.  </a:t>
            </a:r>
          </a:p>
          <a:p>
            <a:pPr>
              <a:spcAft>
                <a:spcPts val="300"/>
              </a:spcAft>
            </a:pPr>
            <a:r>
              <a:rPr lang="en-US" sz="1000" i="1" dirty="0"/>
              <a:t>Image Citations</a:t>
            </a:r>
            <a:endParaRPr lang="en-US" sz="1000" dirty="0"/>
          </a:p>
          <a:p>
            <a:pPr lvl="0">
              <a:spcAft>
                <a:spcPts val="300"/>
              </a:spcAft>
            </a:pPr>
            <a:r>
              <a:rPr lang="en-US" sz="1000" dirty="0"/>
              <a:t>“Brain-Computer Interfaces and Neural Engineering.” </a:t>
            </a:r>
            <a:r>
              <a:rPr lang="en-US" sz="1000" i="1" dirty="0"/>
              <a:t>University of Essex</a:t>
            </a:r>
            <a:r>
              <a:rPr lang="en-US" sz="1000" dirty="0"/>
              <a:t>, University of Essex, </a:t>
            </a:r>
            <a:r>
              <a:rPr lang="en-US" sz="1000" u="sng" dirty="0">
                <a:hlinkClick r:id="rId6"/>
              </a:rPr>
              <a:t>https://www.essex.ac.uk/departments/computer-science-and-electronic-engineering/research/brain-computer-interfaces-and-neural-engineering</a:t>
            </a:r>
            <a:r>
              <a:rPr lang="en-US" sz="1000" dirty="0"/>
              <a:t>.</a:t>
            </a:r>
          </a:p>
          <a:p>
            <a:pPr lvl="0">
              <a:spcAft>
                <a:spcPts val="300"/>
              </a:spcAft>
            </a:pPr>
            <a:r>
              <a:rPr lang="en-US" sz="1000" dirty="0"/>
              <a:t>Mayo Clinic Staff. “Fetal Ultrasound.” </a:t>
            </a:r>
            <a:r>
              <a:rPr lang="en-US" sz="1000" i="1" dirty="0"/>
              <a:t>Mayo Clinic</a:t>
            </a:r>
            <a:r>
              <a:rPr lang="en-US" sz="1000" dirty="0"/>
              <a:t>, Mayo Foundation for Medical Education and Research, </a:t>
            </a:r>
            <a:r>
              <a:rPr lang="en-US" sz="1000" u="sng" dirty="0">
                <a:hlinkClick r:id="rId7"/>
              </a:rPr>
              <a:t>https://www.mayoclinic.org/tests-procedures/fetal-ultrasound/about/pac-20394149</a:t>
            </a:r>
            <a:r>
              <a:rPr lang="en-US" sz="1000" dirty="0"/>
              <a:t>.</a:t>
            </a:r>
          </a:p>
          <a:p>
            <a:pPr>
              <a:spcAft>
                <a:spcPts val="300"/>
              </a:spcAft>
            </a:pPr>
            <a:r>
              <a:rPr lang="en-US" sz="1000" dirty="0"/>
              <a:t>“Rhythm Recognition.” </a:t>
            </a:r>
            <a:r>
              <a:rPr lang="en-US" sz="1000" i="1" dirty="0"/>
              <a:t>ACLS Medical Training</a:t>
            </a:r>
            <a:r>
              <a:rPr lang="en-US" sz="1000" dirty="0"/>
              <a:t>, ACLS Medical Training, </a:t>
            </a:r>
            <a:r>
              <a:rPr lang="en-US" sz="1000" u="sng" dirty="0">
                <a:hlinkClick r:id="rId8"/>
              </a:rPr>
              <a:t>https://www.aclsmedicaltraining.com/rhythm-recognition/</a:t>
            </a:r>
            <a:r>
              <a:rPr lang="en-US" sz="1000" dirty="0"/>
              <a:t>.</a:t>
            </a:r>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1150223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716372"/>
          </a:xfrm>
          <a:prstGeom prst="rect">
            <a:avLst/>
          </a:prstGeom>
          <a:noFill/>
          <a:ln>
            <a:noFill/>
          </a:ln>
        </p:spPr>
        <p:txBody>
          <a:bodyPr spcFirstLastPara="1" wrap="square" lIns="91425" tIns="91425" rIns="91425" bIns="91425" anchor="t" anchorCtr="0">
            <a:spAutoFit/>
          </a:bodyPr>
          <a:lstStyle/>
          <a:p>
            <a:pPr lvl="0"/>
            <a:r>
              <a:rPr lang="en-US" sz="1050" u="sng" dirty="0" smtClean="0"/>
              <a:t>Slide 24:</a:t>
            </a:r>
          </a:p>
          <a:p>
            <a:pPr lvl="0">
              <a:spcAft>
                <a:spcPts val="300"/>
              </a:spcAft>
            </a:pPr>
            <a:r>
              <a:rPr lang="en-US" sz="1000" dirty="0"/>
              <a:t>“Rhythm Recognition.” </a:t>
            </a:r>
            <a:r>
              <a:rPr lang="en-US" sz="1000" i="1" dirty="0"/>
              <a:t>ACLS Medical Training</a:t>
            </a:r>
            <a:r>
              <a:rPr lang="en-US" sz="1000" dirty="0"/>
              <a:t>, ACLS Medical Training, </a:t>
            </a:r>
            <a:r>
              <a:rPr lang="en-US" sz="1000" u="sng" dirty="0">
                <a:hlinkClick r:id="rId3"/>
              </a:rPr>
              <a:t>https://www.aclsmedicaltraining.com/rhythm-recognition/</a:t>
            </a:r>
            <a:r>
              <a:rPr lang="en-US" sz="1000" dirty="0"/>
              <a:t>.</a:t>
            </a:r>
          </a:p>
          <a:p>
            <a:pPr lvl="0">
              <a:spcAft>
                <a:spcPts val="300"/>
              </a:spcAft>
            </a:pPr>
            <a:r>
              <a:rPr lang="en-US" sz="1000" dirty="0" err="1"/>
              <a:t>Pamies</a:t>
            </a:r>
            <a:r>
              <a:rPr lang="en-US" sz="1000" dirty="0"/>
              <a:t>, Pep. “Ultrafast Ultrasound Microscopy of Deep Brain Vessels.” </a:t>
            </a:r>
            <a:r>
              <a:rPr lang="en-US" sz="1000" i="1" dirty="0"/>
              <a:t>Nature News</a:t>
            </a:r>
            <a:r>
              <a:rPr lang="en-US" sz="1000" dirty="0"/>
              <a:t>, Nature Publishing Group, 16 Mar. 2021, </a:t>
            </a:r>
            <a:r>
              <a:rPr lang="en-US" sz="1000" u="sng" dirty="0">
                <a:hlinkClick r:id="rId4"/>
              </a:rPr>
              <a:t>https://bioengineeringcommunity.nature.com/documents/mar-21</a:t>
            </a:r>
            <a:r>
              <a:rPr lang="en-US" sz="1000" dirty="0"/>
              <a:t>.</a:t>
            </a:r>
          </a:p>
          <a:p>
            <a:pPr lvl="0">
              <a:spcAft>
                <a:spcPts val="300"/>
              </a:spcAft>
            </a:pPr>
            <a:r>
              <a:rPr lang="en-US" sz="1000" dirty="0" err="1"/>
              <a:t>Mikhael</a:t>
            </a:r>
            <a:r>
              <a:rPr lang="en-US" sz="1000" dirty="0"/>
              <a:t>, Alexandra, and Christian Nasr. “Chest X-Ray Prior to Thyroidectomy: Is It Really Needed?” </a:t>
            </a:r>
            <a:r>
              <a:rPr lang="en-US" sz="1000" i="1" dirty="0"/>
              <a:t>Consult QD</a:t>
            </a:r>
            <a:r>
              <a:rPr lang="en-US" sz="1000" dirty="0"/>
              <a:t>, Cleveland Clinic, 16 Apr. 2018, </a:t>
            </a:r>
            <a:r>
              <a:rPr lang="en-US" sz="1000" u="sng" dirty="0">
                <a:hlinkClick r:id="rId5"/>
              </a:rPr>
              <a:t>https://consultqd.clevelandclinic.org/chest-x-ray-prior-to-thyroidectomy-is-it-really-needed/</a:t>
            </a:r>
            <a:r>
              <a:rPr lang="en-US" sz="1000" dirty="0"/>
              <a:t>.</a:t>
            </a:r>
          </a:p>
          <a:p>
            <a:pPr>
              <a:spcAft>
                <a:spcPts val="300"/>
              </a:spcAft>
            </a:pPr>
            <a:r>
              <a:rPr lang="en-US" sz="1000" dirty="0"/>
              <a:t>“Signal-to-Noise Ratio (SNR) and Image Quality.” </a:t>
            </a:r>
            <a:r>
              <a:rPr lang="en-US" sz="1000" i="1" dirty="0" err="1"/>
              <a:t>MRIMaster</a:t>
            </a:r>
            <a:r>
              <a:rPr lang="en-US" sz="1000" dirty="0"/>
              <a:t>, </a:t>
            </a:r>
            <a:r>
              <a:rPr lang="en-US" sz="1000" dirty="0" err="1"/>
              <a:t>MRIMaster</a:t>
            </a:r>
            <a:r>
              <a:rPr lang="en-US" sz="1000" dirty="0"/>
              <a:t>, </a:t>
            </a:r>
            <a:r>
              <a:rPr lang="en-US" sz="1000" u="sng" dirty="0">
                <a:hlinkClick r:id="rId6"/>
              </a:rPr>
              <a:t>https://mrimaster.com/technique%20SNR.html</a:t>
            </a:r>
            <a:r>
              <a:rPr lang="en-US" sz="1050" dirty="0" smtClean="0"/>
              <a:t>. </a:t>
            </a:r>
            <a:endParaRPr lang="en-US" sz="1050" dirty="0"/>
          </a:p>
          <a:p>
            <a:endParaRPr lang="en-US" sz="1050" u="sng" dirty="0"/>
          </a:p>
          <a:p>
            <a:r>
              <a:rPr lang="en-US" sz="1050" u="sng" dirty="0"/>
              <a:t>Slide </a:t>
            </a:r>
            <a:r>
              <a:rPr lang="en-US" sz="1050" u="sng" dirty="0" smtClean="0"/>
              <a:t>25:</a:t>
            </a:r>
            <a:endParaRPr lang="en-US" sz="1050" u="sng" dirty="0"/>
          </a:p>
          <a:p>
            <a:pPr lvl="0">
              <a:spcAft>
                <a:spcPts val="300"/>
              </a:spcAft>
            </a:pPr>
            <a:r>
              <a:rPr lang="en-US" sz="1000" dirty="0"/>
              <a:t>“</a:t>
            </a:r>
            <a:r>
              <a:rPr lang="en-US" sz="1000" dirty="0" err="1"/>
              <a:t>Specialisation</a:t>
            </a:r>
            <a:r>
              <a:rPr lang="en-US" sz="1000" dirty="0"/>
              <a:t> Cellular and Molecular Biotechnology.” </a:t>
            </a:r>
            <a:r>
              <a:rPr lang="en-US" sz="1000" i="1" dirty="0"/>
              <a:t>WUR</a:t>
            </a:r>
            <a:r>
              <a:rPr lang="en-US" sz="1000" dirty="0"/>
              <a:t>, </a:t>
            </a:r>
            <a:r>
              <a:rPr lang="en-US" sz="1000" dirty="0" err="1"/>
              <a:t>Wageningen</a:t>
            </a:r>
            <a:r>
              <a:rPr lang="en-US" sz="1000" dirty="0"/>
              <a:t> University &amp; Research, </a:t>
            </a:r>
            <a:r>
              <a:rPr lang="en-US" sz="1000" u="sng" dirty="0">
                <a:hlinkClick r:id="rId7"/>
              </a:rPr>
              <a:t>https://www.wur.nl/en/education-programmes/master/msc-programmes/msc-biotechnology/specialisations-of-biotechnology/cellular-and-molecular-biotechnology.htm#:~:text=Focus%20on%20the%20practical%20application,micro%2Dorganisms%20or%20cell%20cultures</a:t>
            </a:r>
            <a:r>
              <a:rPr lang="en-US" sz="1000" dirty="0"/>
              <a:t>.</a:t>
            </a:r>
          </a:p>
          <a:p>
            <a:pPr>
              <a:spcAft>
                <a:spcPts val="300"/>
              </a:spcAft>
            </a:pPr>
            <a:r>
              <a:rPr lang="en-US" sz="1000" i="1" dirty="0"/>
              <a:t>Image Citations</a:t>
            </a:r>
            <a:endParaRPr lang="en-US" sz="1000" dirty="0"/>
          </a:p>
          <a:p>
            <a:pPr lvl="0">
              <a:spcAft>
                <a:spcPts val="300"/>
              </a:spcAft>
            </a:pPr>
            <a:r>
              <a:rPr lang="en-US" sz="1000" dirty="0"/>
              <a:t>“Pharma Fermenters.” </a:t>
            </a:r>
            <a:r>
              <a:rPr lang="en-US" sz="1000" i="1" dirty="0"/>
              <a:t>GEA</a:t>
            </a:r>
            <a:r>
              <a:rPr lang="en-US" sz="1000" dirty="0"/>
              <a:t>, GEA Group, </a:t>
            </a:r>
            <a:r>
              <a:rPr lang="en-US" sz="1000" u="sng" dirty="0">
                <a:hlinkClick r:id="rId8"/>
              </a:rPr>
              <a:t>https://www.gea.com/en/products/distillation-fermentation/fermenters/pharma-fermenters.jsp</a:t>
            </a:r>
            <a:r>
              <a:rPr lang="en-US" sz="1000" dirty="0"/>
              <a:t>.</a:t>
            </a:r>
          </a:p>
          <a:p>
            <a:pPr lvl="0">
              <a:spcAft>
                <a:spcPts val="300"/>
              </a:spcAft>
            </a:pPr>
            <a:r>
              <a:rPr lang="en-US" sz="1000" dirty="0"/>
              <a:t>“What Is Plasmid Design?” </a:t>
            </a:r>
            <a:r>
              <a:rPr lang="en-US" sz="1000" i="1" dirty="0" err="1"/>
              <a:t>GenoFAB</a:t>
            </a:r>
            <a:r>
              <a:rPr lang="en-US" sz="1000" dirty="0"/>
              <a:t>, </a:t>
            </a:r>
            <a:r>
              <a:rPr lang="en-US" sz="1000" dirty="0" err="1"/>
              <a:t>GenoFAB</a:t>
            </a:r>
            <a:r>
              <a:rPr lang="en-US" sz="1000" dirty="0"/>
              <a:t>, 22 Aug. 2019, </a:t>
            </a:r>
            <a:r>
              <a:rPr lang="en-US" sz="1000" u="sng" dirty="0">
                <a:hlinkClick r:id="rId9"/>
              </a:rPr>
              <a:t>https://blog.genofab.com/plasmid-design</a:t>
            </a:r>
            <a:r>
              <a:rPr lang="en-US" sz="1000" dirty="0"/>
              <a:t>.</a:t>
            </a:r>
          </a:p>
          <a:p>
            <a:pPr lvl="0">
              <a:spcAft>
                <a:spcPts val="300"/>
              </a:spcAft>
            </a:pPr>
            <a:r>
              <a:rPr lang="en-US" sz="1000" dirty="0" err="1"/>
              <a:t>nextmsc</a:t>
            </a:r>
            <a:r>
              <a:rPr lang="en-US" sz="1000" dirty="0"/>
              <a:t>. “Microfluidics Market Research Report and Forecast 2021.” </a:t>
            </a:r>
            <a:r>
              <a:rPr lang="en-US" sz="1000" i="1" dirty="0"/>
              <a:t>The </a:t>
            </a:r>
            <a:r>
              <a:rPr lang="en-US" sz="1000" i="1" dirty="0" err="1"/>
              <a:t>Manomet</a:t>
            </a:r>
            <a:r>
              <a:rPr lang="en-US" sz="1000" i="1" dirty="0"/>
              <a:t> Current</a:t>
            </a:r>
            <a:r>
              <a:rPr lang="en-US" sz="1000" dirty="0"/>
              <a:t>, The </a:t>
            </a:r>
            <a:r>
              <a:rPr lang="en-US" sz="1000" dirty="0" err="1"/>
              <a:t>Manomet</a:t>
            </a:r>
            <a:r>
              <a:rPr lang="en-US" sz="1000" dirty="0"/>
              <a:t> Current, 29 June 2021, </a:t>
            </a:r>
            <a:r>
              <a:rPr lang="en-US" sz="1000" u="sng" dirty="0">
                <a:hlinkClick r:id="rId10"/>
              </a:rPr>
              <a:t>https://manometcurrent.com/microfluidics-market-research-report-and-forecast-2021-fluidigm-corporation-agilent-technologies-bio-rad-laboratories-inc/</a:t>
            </a:r>
            <a:r>
              <a:rPr lang="en-US" sz="1000" dirty="0"/>
              <a:t>.</a:t>
            </a:r>
          </a:p>
          <a:p>
            <a:pPr>
              <a:spcAft>
                <a:spcPts val="300"/>
              </a:spcAft>
            </a:pPr>
            <a:r>
              <a:rPr lang="en-US" sz="1000" dirty="0"/>
              <a:t>Center for Biologics Evaluation and Research. “Vaccines.” </a:t>
            </a:r>
            <a:r>
              <a:rPr lang="en-US" sz="1000" i="1" dirty="0"/>
              <a:t>FDA</a:t>
            </a:r>
            <a:r>
              <a:rPr lang="en-US" sz="1000" dirty="0"/>
              <a:t>, U.S. Food and Drug Administration, 27 Jan. 2021, </a:t>
            </a:r>
            <a:r>
              <a:rPr lang="en-US" sz="1000" u="sng" dirty="0">
                <a:hlinkClick r:id="rId11"/>
              </a:rPr>
              <a:t>https://www.fda.gov/vaccines-blood-biologics/vaccines</a:t>
            </a:r>
            <a:r>
              <a:rPr lang="en-US" sz="1000" dirty="0" smtClean="0"/>
              <a:t>.</a:t>
            </a:r>
            <a:endParaRPr lang="en-US" sz="1000" dirty="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2694987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562483"/>
          </a:xfrm>
          <a:prstGeom prst="rect">
            <a:avLst/>
          </a:prstGeom>
          <a:noFill/>
          <a:ln>
            <a:noFill/>
          </a:ln>
        </p:spPr>
        <p:txBody>
          <a:bodyPr spcFirstLastPara="1" wrap="square" lIns="91425" tIns="91425" rIns="91425" bIns="91425" anchor="t" anchorCtr="0">
            <a:spAutoFit/>
          </a:bodyPr>
          <a:lstStyle/>
          <a:p>
            <a:pPr lvl="0"/>
            <a:r>
              <a:rPr lang="en-US" sz="1050" u="sng" dirty="0" smtClean="0"/>
              <a:t>Slide 26:</a:t>
            </a:r>
          </a:p>
          <a:p>
            <a:pPr lvl="0">
              <a:spcBef>
                <a:spcPts val="600"/>
              </a:spcBef>
              <a:spcAft>
                <a:spcPts val="300"/>
              </a:spcAft>
            </a:pPr>
            <a:r>
              <a:rPr lang="en-US" sz="1000" dirty="0"/>
              <a:t>Douglass, Eugene, and Chad Miller. “Binding #2: The </a:t>
            </a:r>
            <a:r>
              <a:rPr lang="en-US" sz="1000" dirty="0" err="1"/>
              <a:t>Michaelis-Menton</a:t>
            </a:r>
            <a:r>
              <a:rPr lang="en-US" sz="1000" dirty="0"/>
              <a:t> Equation.” </a:t>
            </a:r>
            <a:r>
              <a:rPr lang="en-US" sz="1000" i="1" dirty="0"/>
              <a:t>Practically Science</a:t>
            </a:r>
            <a:r>
              <a:rPr lang="en-US" sz="1000" dirty="0"/>
              <a:t>, Practically Science, 18 May 2014, </a:t>
            </a:r>
            <a:r>
              <a:rPr lang="en-US" sz="1000" u="sng" dirty="0">
                <a:hlinkClick r:id="rId3"/>
              </a:rPr>
              <a:t>https://www.practicallyscience.com/binding-kinetics-101-2-the-michaelis-menton-equation/</a:t>
            </a:r>
            <a:r>
              <a:rPr lang="en-US" sz="1000" dirty="0"/>
              <a:t>.</a:t>
            </a:r>
          </a:p>
          <a:p>
            <a:pPr lvl="0">
              <a:spcBef>
                <a:spcPts val="600"/>
              </a:spcBef>
              <a:spcAft>
                <a:spcPts val="300"/>
              </a:spcAft>
            </a:pPr>
            <a:r>
              <a:rPr lang="en-US" sz="1000" dirty="0"/>
              <a:t>“What Can I Do with a Pharmaceutical Sciences Major?” </a:t>
            </a:r>
            <a:r>
              <a:rPr lang="en-US" sz="1000" i="1" dirty="0"/>
              <a:t>UCI School of Pharmacy and Pharmaceutical Sciences</a:t>
            </a:r>
            <a:r>
              <a:rPr lang="en-US" sz="1000" dirty="0"/>
              <a:t>, UCI School of Pharmacy and Pharmaceutical Sciences, 11 Aug. 2020, </a:t>
            </a:r>
            <a:r>
              <a:rPr lang="en-US" sz="1000" u="sng" dirty="0">
                <a:hlinkClick r:id="rId4"/>
              </a:rPr>
              <a:t>https://pharmsci.uci.edu/can-pharmaceutical-sciences-major/</a:t>
            </a:r>
            <a:r>
              <a:rPr lang="en-US" sz="1000" dirty="0"/>
              <a:t>.</a:t>
            </a:r>
          </a:p>
          <a:p>
            <a:pPr>
              <a:spcBef>
                <a:spcPts val="600"/>
              </a:spcBef>
              <a:spcAft>
                <a:spcPts val="300"/>
              </a:spcAft>
            </a:pPr>
            <a:r>
              <a:rPr lang="en-US" sz="1000" dirty="0"/>
              <a:t>Lee, Esther J., et al. “Adeno-Associated Virus (AAV) Vectors: Rational Design Strategies for Capsid Engineering.” </a:t>
            </a:r>
            <a:r>
              <a:rPr lang="en-US" sz="1000" i="1" dirty="0"/>
              <a:t>Current Opinion in Biomedical Engineering</a:t>
            </a:r>
            <a:r>
              <a:rPr lang="en-US" sz="1000" dirty="0"/>
              <a:t>, vol. 7, Sept. 2018, pp. 58–63., </a:t>
            </a:r>
            <a:r>
              <a:rPr lang="en-US" sz="1000" u="sng" dirty="0">
                <a:hlinkClick r:id="rId5"/>
              </a:rPr>
              <a:t>https://doi.org/10.1016/j.cobme.2018.09.004</a:t>
            </a:r>
            <a:r>
              <a:rPr lang="en-US" sz="1050" dirty="0" smtClean="0"/>
              <a:t>. </a:t>
            </a:r>
            <a:endParaRPr lang="en-US" sz="1050" dirty="0"/>
          </a:p>
          <a:p>
            <a:endParaRPr lang="en-US" sz="1050" u="sng" dirty="0"/>
          </a:p>
          <a:p>
            <a:r>
              <a:rPr lang="en-US" sz="1050" u="sng" dirty="0"/>
              <a:t>Slide </a:t>
            </a:r>
            <a:r>
              <a:rPr lang="en-US" sz="1050" u="sng" dirty="0" smtClean="0"/>
              <a:t>27:</a:t>
            </a:r>
            <a:endParaRPr lang="en-US" sz="1050" u="sng" dirty="0"/>
          </a:p>
          <a:p>
            <a:pPr lvl="0">
              <a:spcBef>
                <a:spcPts val="600"/>
              </a:spcBef>
            </a:pPr>
            <a:r>
              <a:rPr lang="en-US" sz="1000" dirty="0"/>
              <a:t>“Neuroengineering.” </a:t>
            </a:r>
            <a:r>
              <a:rPr lang="en-US" sz="1000" i="1" dirty="0"/>
              <a:t>College of Engineering - University of Wisconsin-Madison</a:t>
            </a:r>
            <a:r>
              <a:rPr lang="en-US" sz="1000" dirty="0"/>
              <a:t>, University of Wisconsin-Madison, </a:t>
            </a:r>
            <a:r>
              <a:rPr lang="en-US" sz="1000" u="sng" dirty="0">
                <a:hlinkClick r:id="rId6"/>
              </a:rPr>
              <a:t>https://www.engr.wisc.edu/department/biomedical-engineering/research/neuroengineering/</a:t>
            </a:r>
            <a:r>
              <a:rPr lang="en-US" sz="1000" dirty="0"/>
              <a:t>.</a:t>
            </a:r>
          </a:p>
          <a:p>
            <a:pPr>
              <a:spcBef>
                <a:spcPts val="600"/>
              </a:spcBef>
            </a:pPr>
            <a:r>
              <a:rPr lang="en-US" sz="1000" dirty="0"/>
              <a:t> </a:t>
            </a:r>
            <a:r>
              <a:rPr lang="en-US" sz="1000" dirty="0" smtClean="0"/>
              <a:t>Stone</a:t>
            </a:r>
            <a:r>
              <a:rPr lang="en-US" sz="1000" dirty="0"/>
              <a:t>, Mark. “UW Bioengineering Advances Solutions to Neural Engineering Challenges with New Research Area.” </a:t>
            </a:r>
            <a:r>
              <a:rPr lang="en-US" sz="1000" i="1" dirty="0"/>
              <a:t>UW Bioengineering | University of Washington Department of Bioengineering</a:t>
            </a:r>
            <a:r>
              <a:rPr lang="en-US" sz="1000" dirty="0"/>
              <a:t>, Center for Sensorimotor Neural Engineering, 26 Oct. 2020, </a:t>
            </a:r>
            <a:r>
              <a:rPr lang="en-US" sz="1000" u="sng" dirty="0">
                <a:hlinkClick r:id="rId7"/>
              </a:rPr>
              <a:t>https://bioe.uw.edu/announcing-neural-engineering/</a:t>
            </a:r>
            <a:r>
              <a:rPr lang="en-US" sz="1000" dirty="0"/>
              <a:t>.</a:t>
            </a:r>
          </a:p>
          <a:p>
            <a:pPr lvl="0">
              <a:spcBef>
                <a:spcPts val="600"/>
              </a:spcBef>
              <a:spcAft>
                <a:spcPts val="300"/>
              </a:spcAft>
            </a:pPr>
            <a:r>
              <a:rPr lang="en-US" sz="1000" dirty="0"/>
              <a:t>“Cochlear Implant Surgery.” </a:t>
            </a:r>
            <a:r>
              <a:rPr lang="en-US" sz="1000" i="1" dirty="0"/>
              <a:t>Johns Hopkins Medicine</a:t>
            </a:r>
            <a:r>
              <a:rPr lang="en-US" sz="1000" dirty="0"/>
              <a:t>, The Johns Hopkins University, The Johns Hopkins Hospital, and Johns Hopkins Health System, </a:t>
            </a:r>
            <a:r>
              <a:rPr lang="en-US" sz="1000" u="sng" dirty="0">
                <a:hlinkClick r:id="rId8"/>
              </a:rPr>
              <a:t>https://www.hopkinsmedicine.org/health/treatment-tests-and-therapies/cochlear-implant-surgery</a:t>
            </a:r>
            <a:r>
              <a:rPr lang="en-US" sz="1000" dirty="0"/>
              <a:t>.</a:t>
            </a:r>
          </a:p>
          <a:p>
            <a:pPr>
              <a:spcBef>
                <a:spcPts val="600"/>
              </a:spcBef>
              <a:spcAft>
                <a:spcPts val="300"/>
              </a:spcAft>
            </a:pPr>
            <a:r>
              <a:rPr lang="en-US" sz="1000" dirty="0" err="1"/>
              <a:t>Greenemeier</a:t>
            </a:r>
            <a:r>
              <a:rPr lang="en-US" sz="1000" dirty="0"/>
              <a:t> , L. FDA Approves First Retinal Implant. </a:t>
            </a:r>
            <a:r>
              <a:rPr lang="en-US" sz="1000" i="1" dirty="0"/>
              <a:t>Nature</a:t>
            </a:r>
            <a:r>
              <a:rPr lang="en-US" sz="1000" dirty="0"/>
              <a:t> (2013). </a:t>
            </a:r>
            <a:r>
              <a:rPr lang="en-US" sz="1000" u="sng" dirty="0">
                <a:hlinkClick r:id="rId9"/>
              </a:rPr>
              <a:t>https://doi.org/10.1038/nature.2013.12439</a:t>
            </a:r>
            <a:r>
              <a:rPr lang="en-US" sz="1000" dirty="0" smtClean="0"/>
              <a:t>.</a:t>
            </a:r>
            <a:endParaRPr lang="en-US" sz="1000" dirty="0"/>
          </a:p>
        </p:txBody>
      </p:sp>
      <p:sp>
        <p:nvSpPr>
          <p:cNvPr id="4"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149568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p:nvPr/>
        </p:nvSpPr>
        <p:spPr>
          <a:xfrm>
            <a:off x="484925" y="819203"/>
            <a:ext cx="8018400" cy="3685594"/>
          </a:xfrm>
          <a:prstGeom prst="rect">
            <a:avLst/>
          </a:prstGeom>
          <a:noFill/>
          <a:ln>
            <a:noFill/>
          </a:ln>
        </p:spPr>
        <p:txBody>
          <a:bodyPr spcFirstLastPara="1" wrap="square" lIns="91425" tIns="91425" rIns="91425" bIns="91425" anchor="t" anchorCtr="0">
            <a:spAutoFit/>
          </a:bodyPr>
          <a:lstStyle/>
          <a:p>
            <a:pPr lvl="0"/>
            <a:r>
              <a:rPr lang="en-US" sz="1000" u="sng" dirty="0" smtClean="0"/>
              <a:t>Slide 28:</a:t>
            </a:r>
          </a:p>
          <a:p>
            <a:pPr lvl="0">
              <a:spcAft>
                <a:spcPts val="300"/>
              </a:spcAft>
            </a:pPr>
            <a:r>
              <a:rPr lang="en-US" sz="1000" dirty="0"/>
              <a:t>Imran, </a:t>
            </a:r>
            <a:r>
              <a:rPr lang="en-US" sz="1000" dirty="0" err="1"/>
              <a:t>Alishba</a:t>
            </a:r>
            <a:r>
              <a:rPr lang="en-US" sz="1000" dirty="0"/>
              <a:t>. “Robotic Hand That Can See for Itself.” </a:t>
            </a:r>
            <a:r>
              <a:rPr lang="en-US" sz="1000" i="1" dirty="0"/>
              <a:t>The Knowledge Society</a:t>
            </a:r>
            <a:r>
              <a:rPr lang="en-US" sz="1000" dirty="0"/>
              <a:t>, TKS, </a:t>
            </a:r>
            <a:r>
              <a:rPr lang="en-US" sz="1000" u="sng" dirty="0">
                <a:hlinkClick r:id="rId3"/>
              </a:rPr>
              <a:t>https://tks.world/artificial-intelligence/robotic-hand-that-can-see-for-itself/</a:t>
            </a:r>
            <a:r>
              <a:rPr lang="en-US" sz="1000" dirty="0"/>
              <a:t>.</a:t>
            </a:r>
          </a:p>
          <a:p>
            <a:pPr lvl="0">
              <a:spcAft>
                <a:spcPts val="300"/>
              </a:spcAft>
            </a:pPr>
            <a:r>
              <a:rPr lang="en-US" sz="1000" dirty="0" err="1"/>
              <a:t>Graczyk</a:t>
            </a:r>
            <a:r>
              <a:rPr lang="en-US" sz="1000" dirty="0"/>
              <a:t> EL, </a:t>
            </a:r>
            <a:r>
              <a:rPr lang="en-US" sz="1000" dirty="0" err="1"/>
              <a:t>Schiefer</a:t>
            </a:r>
            <a:r>
              <a:rPr lang="en-US" sz="1000" dirty="0"/>
              <a:t> MA, </a:t>
            </a:r>
            <a:r>
              <a:rPr lang="en-US" sz="1000" dirty="0" err="1"/>
              <a:t>Saal</a:t>
            </a:r>
            <a:r>
              <a:rPr lang="en-US" sz="1000" dirty="0"/>
              <a:t> HP, </a:t>
            </a:r>
            <a:r>
              <a:rPr lang="en-US" sz="1000" dirty="0" err="1"/>
              <a:t>Delhaye</a:t>
            </a:r>
            <a:r>
              <a:rPr lang="en-US" sz="1000" dirty="0"/>
              <a:t> BP, </a:t>
            </a:r>
            <a:r>
              <a:rPr lang="en-US" sz="1000" dirty="0" err="1"/>
              <a:t>Bensmaia</a:t>
            </a:r>
            <a:r>
              <a:rPr lang="en-US" sz="1000" dirty="0"/>
              <a:t> SJ, Tyler DJ. The neural basis of perceived intensity in natural and artificial touch. </a:t>
            </a:r>
            <a:r>
              <a:rPr lang="en-US" sz="1000" i="1" dirty="0" err="1"/>
              <a:t>Sci</a:t>
            </a:r>
            <a:r>
              <a:rPr lang="en-US" sz="1000" i="1" dirty="0"/>
              <a:t> </a:t>
            </a:r>
            <a:r>
              <a:rPr lang="en-US" sz="1000" i="1" dirty="0" err="1"/>
              <a:t>Transl</a:t>
            </a:r>
            <a:r>
              <a:rPr lang="en-US" sz="1000" i="1" dirty="0"/>
              <a:t> Med</a:t>
            </a:r>
            <a:r>
              <a:rPr lang="en-US" sz="1000" dirty="0"/>
              <a:t>. 2016;8(362):362ra142. doi:10.1126/scitranslmed.aaf5187.</a:t>
            </a:r>
          </a:p>
          <a:p>
            <a:pPr>
              <a:spcAft>
                <a:spcPts val="300"/>
              </a:spcAft>
            </a:pPr>
            <a:r>
              <a:rPr lang="en-US" sz="1000" dirty="0"/>
              <a:t>Willett, F.R., </a:t>
            </a:r>
            <a:r>
              <a:rPr lang="en-US" sz="1000" dirty="0" err="1"/>
              <a:t>Avansino</a:t>
            </a:r>
            <a:r>
              <a:rPr lang="en-US" sz="1000" dirty="0"/>
              <a:t>, D.T., Hochberg, L.R. et al. High-performance brain-to-text communication via handwriting. </a:t>
            </a:r>
            <a:r>
              <a:rPr lang="en-US" sz="1000" i="1" dirty="0"/>
              <a:t>Nature</a:t>
            </a:r>
            <a:r>
              <a:rPr lang="en-US" sz="1000" dirty="0"/>
              <a:t> 593, 249–254 (2021). </a:t>
            </a:r>
            <a:r>
              <a:rPr lang="en-US" sz="1000" u="sng" dirty="0">
                <a:hlinkClick r:id="rId4"/>
              </a:rPr>
              <a:t>https://doi.org/10.1038/s41586-021-03506-2</a:t>
            </a:r>
            <a:r>
              <a:rPr lang="en-US" sz="1000" dirty="0" smtClean="0"/>
              <a:t>. </a:t>
            </a:r>
            <a:endParaRPr lang="en-US" sz="1000" dirty="0"/>
          </a:p>
          <a:p>
            <a:endParaRPr lang="en-US" sz="1000" u="sng" dirty="0"/>
          </a:p>
          <a:p>
            <a:r>
              <a:rPr lang="en-US" sz="1000" u="sng" dirty="0"/>
              <a:t>Slide </a:t>
            </a:r>
            <a:r>
              <a:rPr lang="en-US" sz="1000" u="sng" dirty="0" smtClean="0"/>
              <a:t>36:</a:t>
            </a:r>
            <a:endParaRPr lang="en-US" sz="1000" u="sng" dirty="0"/>
          </a:p>
          <a:p>
            <a:pPr lvl="0"/>
            <a:r>
              <a:rPr lang="en-US" sz="1000" dirty="0"/>
              <a:t>“Biomedical Engineering Society Code of Ethics - BMES.” </a:t>
            </a:r>
            <a:r>
              <a:rPr lang="en-US" sz="1000" i="1" dirty="0"/>
              <a:t>BMES</a:t>
            </a:r>
            <a:r>
              <a:rPr lang="en-US" sz="1000" dirty="0"/>
              <a:t>, Biomedical Engineering Society, Feb. 2004, </a:t>
            </a:r>
            <a:r>
              <a:rPr lang="en-US" sz="1000" u="sng" dirty="0">
                <a:hlinkClick r:id="rId5"/>
              </a:rPr>
              <a:t>https://www.bmes.org/files/CodeEthics04.pdf</a:t>
            </a:r>
            <a:r>
              <a:rPr lang="en-US" sz="1000" dirty="0"/>
              <a:t>.</a:t>
            </a:r>
          </a:p>
          <a:p>
            <a:r>
              <a:rPr lang="en-US" sz="1000" dirty="0"/>
              <a:t>Saha, S, and P S Saha. “Biomedical ethics and the biomedical engineer: a review.” </a:t>
            </a:r>
            <a:r>
              <a:rPr lang="en-US" sz="1000" i="1" dirty="0"/>
              <a:t>Critical reviews in biomedical engineering</a:t>
            </a:r>
            <a:r>
              <a:rPr lang="en-US" sz="1000" dirty="0"/>
              <a:t> vol. 25,2 (1997): 163-201</a:t>
            </a:r>
            <a:r>
              <a:rPr lang="en-US" sz="1000" dirty="0" smtClean="0"/>
              <a:t>.</a:t>
            </a:r>
          </a:p>
          <a:p>
            <a:endParaRPr lang="en-US" sz="1000" u="sng" dirty="0"/>
          </a:p>
          <a:p>
            <a:pPr lvl="0">
              <a:spcAft>
                <a:spcPts val="300"/>
              </a:spcAft>
            </a:pPr>
            <a:r>
              <a:rPr lang="en-US" sz="1000" u="sng" dirty="0" smtClean="0"/>
              <a:t>Slide 37:</a:t>
            </a:r>
            <a:endParaRPr lang="en-US" sz="1000" u="sng" dirty="0"/>
          </a:p>
          <a:p>
            <a:pPr lvl="0">
              <a:spcAft>
                <a:spcPts val="300"/>
              </a:spcAft>
            </a:pPr>
            <a:r>
              <a:rPr lang="en-US" sz="1000" dirty="0"/>
              <a:t>“Biomedical Engineering Society Code of Ethics - BMES.” </a:t>
            </a:r>
            <a:r>
              <a:rPr lang="en-US" sz="1000" i="1" dirty="0"/>
              <a:t>BMES</a:t>
            </a:r>
            <a:r>
              <a:rPr lang="en-US" sz="1000" dirty="0"/>
              <a:t>, Biomedical Engineering Society, Feb. 2004, </a:t>
            </a:r>
            <a:r>
              <a:rPr lang="en-US" sz="1000" u="sng" dirty="0">
                <a:hlinkClick r:id="rId5"/>
              </a:rPr>
              <a:t>https://www.bmes.org/files/CodeEthics04.pdf</a:t>
            </a:r>
            <a:r>
              <a:rPr lang="en-US" sz="1000" dirty="0"/>
              <a:t>.</a:t>
            </a:r>
          </a:p>
          <a:p>
            <a:pPr lvl="0">
              <a:spcAft>
                <a:spcPts val="300"/>
              </a:spcAft>
            </a:pPr>
            <a:r>
              <a:rPr lang="en-US" sz="1000" dirty="0"/>
              <a:t>Saha, S, and P S Saha. “Biomedical ethics and the biomedical engineer: a review.” </a:t>
            </a:r>
            <a:r>
              <a:rPr lang="en-US" sz="1000" i="1" dirty="0"/>
              <a:t>Critical reviews in biomedical engineering</a:t>
            </a:r>
            <a:r>
              <a:rPr lang="en-US" sz="1000" dirty="0"/>
              <a:t> vol. 25,2 (1997): 163-201.</a:t>
            </a:r>
          </a:p>
          <a:p>
            <a:pPr lvl="0">
              <a:spcAft>
                <a:spcPts val="300"/>
              </a:spcAft>
            </a:pPr>
            <a:r>
              <a:rPr lang="en-US" sz="1000" dirty="0" smtClean="0"/>
              <a:t>“</a:t>
            </a:r>
            <a:r>
              <a:rPr lang="en-US" sz="1000" dirty="0"/>
              <a:t>File:Scales of </a:t>
            </a:r>
            <a:r>
              <a:rPr lang="en-US" sz="1000" dirty="0" err="1"/>
              <a:t>Justice.svg</a:t>
            </a:r>
            <a:r>
              <a:rPr lang="en-US" sz="1000" dirty="0"/>
              <a:t>.” </a:t>
            </a:r>
            <a:r>
              <a:rPr lang="en-US" sz="1000" i="1" dirty="0"/>
              <a:t>Wikipedia</a:t>
            </a:r>
            <a:r>
              <a:rPr lang="en-US" sz="1000" dirty="0"/>
              <a:t>, Wikimedia Foundation, 29 Sept. 2020, </a:t>
            </a:r>
            <a:r>
              <a:rPr lang="en-US" sz="1000" u="sng" dirty="0">
                <a:hlinkClick r:id="rId6"/>
              </a:rPr>
              <a:t>https://</a:t>
            </a:r>
            <a:r>
              <a:rPr lang="en-US" sz="1000" u="sng" dirty="0" smtClean="0">
                <a:hlinkClick r:id="rId6"/>
              </a:rPr>
              <a:t>en.wikipedia.org/wiki/File:Scales_Of_Justice.svg</a:t>
            </a:r>
            <a:r>
              <a:rPr lang="en-US" sz="1000" dirty="0" smtClean="0"/>
              <a:t>.</a:t>
            </a:r>
            <a:endParaRPr lang="en-US" sz="1000" dirty="0"/>
          </a:p>
          <a:p>
            <a:endParaRPr lang="en-US" sz="1000" dirty="0"/>
          </a:p>
        </p:txBody>
      </p:sp>
      <p:sp>
        <p:nvSpPr>
          <p:cNvPr id="5" name="Google Shape;384;p53"/>
          <p:cNvSpPr txBox="1">
            <a:spLocks/>
          </p:cNvSpPr>
          <p:nvPr/>
        </p:nvSpPr>
        <p:spPr>
          <a:xfrm>
            <a:off x="484925" y="141818"/>
            <a:ext cx="8229600" cy="60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r>
              <a:rPr lang="en-US" dirty="0" smtClean="0"/>
              <a:t>Resources &amp; Images used to create this presentation</a:t>
            </a:r>
            <a:br>
              <a:rPr lang="en-US" dirty="0" smtClean="0"/>
            </a:br>
            <a:r>
              <a:rPr lang="en-US" sz="1200" b="0" dirty="0" smtClean="0"/>
              <a:t>Links accurate as of 12/20/2021</a:t>
            </a:r>
            <a:endParaRPr lang="en-US" b="0" dirty="0"/>
          </a:p>
        </p:txBody>
      </p:sp>
    </p:spTree>
    <p:extLst>
      <p:ext uri="{BB962C8B-B14F-4D97-AF65-F5344CB8AC3E}">
        <p14:creationId xmlns:p14="http://schemas.microsoft.com/office/powerpoint/2010/main" val="258639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3411259" y="2129700"/>
            <a:ext cx="2739426" cy="2543751"/>
          </a:xfrm>
          <a:prstGeom prst="rect">
            <a:avLst/>
          </a:prstGeom>
          <a:noFill/>
          <a:ln>
            <a:noFill/>
          </a:ln>
        </p:spPr>
      </p:pic>
      <p:sp>
        <p:nvSpPr>
          <p:cNvPr id="104" name="Google Shape;104;p2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sp>
        <p:nvSpPr>
          <p:cNvPr id="105" name="Google Shape;105;p21"/>
          <p:cNvSpPr txBox="1"/>
          <p:nvPr/>
        </p:nvSpPr>
        <p:spPr>
          <a:xfrm>
            <a:off x="316424" y="1086775"/>
            <a:ext cx="3318597" cy="3093114"/>
          </a:xfrm>
          <a:prstGeom prst="rect">
            <a:avLst/>
          </a:prstGeom>
          <a:noFill/>
          <a:ln>
            <a:noFill/>
          </a:ln>
        </p:spPr>
        <p:txBody>
          <a:bodyPr spcFirstLastPara="1" wrap="square" lIns="91425" tIns="45700" rIns="91425" bIns="45700" anchor="t" anchorCtr="0">
            <a:spAutoFit/>
          </a:bodyPr>
          <a:lstStyle/>
          <a:p>
            <a:pPr marL="457200" marR="0" lvl="0" indent="-323850" algn="l" rtl="0">
              <a:lnSpc>
                <a:spcPct val="100000"/>
              </a:lnSpc>
              <a:spcBef>
                <a:spcPts val="0"/>
              </a:spcBef>
              <a:spcAft>
                <a:spcPts val="0"/>
              </a:spcAft>
              <a:buSzPts val="1500"/>
              <a:buChar char="●"/>
            </a:pPr>
            <a:r>
              <a:rPr lang="en" sz="1500" dirty="0"/>
              <a:t>The body is the “ultimate machine”</a:t>
            </a:r>
            <a:endParaRPr sz="1500" dirty="0"/>
          </a:p>
          <a:p>
            <a:pPr marL="914400" marR="0" lvl="1" indent="-323850" algn="l" rtl="0">
              <a:lnSpc>
                <a:spcPct val="100000"/>
              </a:lnSpc>
              <a:spcBef>
                <a:spcPts val="0"/>
              </a:spcBef>
              <a:spcAft>
                <a:spcPts val="0"/>
              </a:spcAft>
              <a:buSzPts val="1500"/>
              <a:buChar char="○"/>
            </a:pPr>
            <a:r>
              <a:rPr lang="en" sz="1500" dirty="0"/>
              <a:t>650 skeletal muscles and 206 bones</a:t>
            </a:r>
            <a:endParaRPr sz="1500" dirty="0"/>
          </a:p>
          <a:p>
            <a:pPr marL="457200" marR="0" lvl="0" indent="-323850" algn="l" rtl="0">
              <a:lnSpc>
                <a:spcPct val="100000"/>
              </a:lnSpc>
              <a:spcBef>
                <a:spcPts val="0"/>
              </a:spcBef>
              <a:spcAft>
                <a:spcPts val="0"/>
              </a:spcAft>
              <a:buSzPts val="1500"/>
              <a:buChar char="●"/>
            </a:pPr>
            <a:r>
              <a:rPr lang="en" sz="1500" dirty="0"/>
              <a:t>Powered by the ultimate pump</a:t>
            </a:r>
            <a:endParaRPr sz="1500" dirty="0"/>
          </a:p>
          <a:p>
            <a:pPr marL="914400" marR="0" lvl="1" indent="-323850" algn="l" rtl="0">
              <a:lnSpc>
                <a:spcPct val="100000"/>
              </a:lnSpc>
              <a:spcBef>
                <a:spcPts val="0"/>
              </a:spcBef>
              <a:spcAft>
                <a:spcPts val="0"/>
              </a:spcAft>
              <a:buSzPts val="1500"/>
              <a:buChar char="○"/>
            </a:pPr>
            <a:r>
              <a:rPr lang="en" sz="1500" dirty="0"/>
              <a:t>Heart circulates fluids and beats ~2.5 billion times in a lifetime</a:t>
            </a:r>
            <a:endParaRPr sz="1500" dirty="0"/>
          </a:p>
          <a:p>
            <a:pPr marL="914400" marR="0" lvl="1" indent="-323850" algn="l" rtl="0">
              <a:lnSpc>
                <a:spcPct val="100000"/>
              </a:lnSpc>
              <a:spcBef>
                <a:spcPts val="0"/>
              </a:spcBef>
              <a:spcAft>
                <a:spcPts val="0"/>
              </a:spcAft>
              <a:buSzPts val="1500"/>
              <a:buChar char="○"/>
            </a:pPr>
            <a:r>
              <a:rPr lang="en" sz="1500" dirty="0"/>
              <a:t>Anticipates when you’ll be active, capable of speeding </a:t>
            </a:r>
            <a:r>
              <a:rPr lang="en" sz="1500" dirty="0" smtClean="0"/>
              <a:t>up / slowing </a:t>
            </a:r>
            <a:r>
              <a:rPr lang="en" sz="1500" dirty="0"/>
              <a:t>down to give you fuel you need</a:t>
            </a:r>
            <a:endParaRPr sz="1500" dirty="0"/>
          </a:p>
        </p:txBody>
      </p:sp>
      <p:pic>
        <p:nvPicPr>
          <p:cNvPr id="106" name="Google Shape;106;p21"/>
          <p:cNvPicPr preferRelativeResize="0"/>
          <p:nvPr/>
        </p:nvPicPr>
        <p:blipFill>
          <a:blip r:embed="rId4">
            <a:alphaModFix/>
          </a:blip>
          <a:stretch>
            <a:fillRect/>
          </a:stretch>
        </p:blipFill>
        <p:spPr>
          <a:xfrm>
            <a:off x="6138350" y="659673"/>
            <a:ext cx="2873100" cy="1912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sp>
        <p:nvSpPr>
          <p:cNvPr id="113" name="Google Shape;113;p22"/>
          <p:cNvSpPr txBox="1"/>
          <p:nvPr/>
        </p:nvSpPr>
        <p:spPr>
          <a:xfrm>
            <a:off x="298350" y="1138050"/>
            <a:ext cx="5224800" cy="7851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00000"/>
              </a:lnSpc>
              <a:spcBef>
                <a:spcPts val="0"/>
              </a:spcBef>
              <a:spcAft>
                <a:spcPts val="0"/>
              </a:spcAft>
              <a:buSzPts val="1500"/>
              <a:buChar char="●"/>
            </a:pPr>
            <a:r>
              <a:rPr lang="en" sz="1500"/>
              <a:t>Capable of self-repair</a:t>
            </a:r>
            <a:endParaRPr sz="1500"/>
          </a:p>
          <a:p>
            <a:pPr marL="914400" marR="0" lvl="1" indent="-323850" algn="l" rtl="0">
              <a:lnSpc>
                <a:spcPct val="100000"/>
              </a:lnSpc>
              <a:spcBef>
                <a:spcPts val="0"/>
              </a:spcBef>
              <a:spcAft>
                <a:spcPts val="0"/>
              </a:spcAft>
              <a:buSzPts val="1500"/>
              <a:buChar char="○"/>
            </a:pPr>
            <a:r>
              <a:rPr lang="en" sz="1500"/>
              <a:t>Skin cells have lifespan of 2-3 weeks</a:t>
            </a:r>
            <a:endParaRPr sz="1500"/>
          </a:p>
          <a:p>
            <a:pPr marL="914400" marR="0" lvl="1" indent="-323850" algn="l" rtl="0">
              <a:lnSpc>
                <a:spcPct val="100000"/>
              </a:lnSpc>
              <a:spcBef>
                <a:spcPts val="0"/>
              </a:spcBef>
              <a:spcAft>
                <a:spcPts val="0"/>
              </a:spcAft>
              <a:buSzPts val="1500"/>
              <a:buChar char="○"/>
            </a:pPr>
            <a:r>
              <a:rPr lang="en" sz="1500"/>
              <a:t>Colon cells: 4 days</a:t>
            </a:r>
            <a:endParaRPr sz="1500"/>
          </a:p>
        </p:txBody>
      </p:sp>
      <p:pic>
        <p:nvPicPr>
          <p:cNvPr id="114" name="Google Shape;114;p22"/>
          <p:cNvPicPr preferRelativeResize="0"/>
          <p:nvPr/>
        </p:nvPicPr>
        <p:blipFill rotWithShape="1">
          <a:blip r:embed="rId3">
            <a:alphaModFix/>
          </a:blip>
          <a:srcRect l="1962" t="19460" r="16947" b="4133"/>
          <a:stretch/>
        </p:blipFill>
        <p:spPr>
          <a:xfrm>
            <a:off x="1625188" y="2089650"/>
            <a:ext cx="5893624" cy="248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sp>
        <p:nvSpPr>
          <p:cNvPr id="120" name="Google Shape;120;p23"/>
          <p:cNvSpPr txBox="1"/>
          <p:nvPr/>
        </p:nvSpPr>
        <p:spPr>
          <a:xfrm>
            <a:off x="298350" y="1138050"/>
            <a:ext cx="5224800" cy="12468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00000"/>
              </a:lnSpc>
              <a:spcBef>
                <a:spcPts val="0"/>
              </a:spcBef>
              <a:spcAft>
                <a:spcPts val="0"/>
              </a:spcAft>
              <a:buSzPts val="1500"/>
              <a:buChar char="●"/>
            </a:pPr>
            <a:r>
              <a:rPr lang="en" sz="1500"/>
              <a:t>Is intelligent</a:t>
            </a:r>
            <a:endParaRPr sz="1500"/>
          </a:p>
          <a:p>
            <a:pPr marL="914400" marR="0" lvl="1" indent="-323850" algn="l" rtl="0">
              <a:lnSpc>
                <a:spcPct val="100000"/>
              </a:lnSpc>
              <a:spcBef>
                <a:spcPts val="0"/>
              </a:spcBef>
              <a:spcAft>
                <a:spcPts val="0"/>
              </a:spcAft>
              <a:buSzPts val="1500"/>
              <a:buChar char="○"/>
            </a:pPr>
            <a:r>
              <a:rPr lang="en" sz="1500"/>
              <a:t>~86 billion neurons (each capable of sending pulses of electricity to other neurons)</a:t>
            </a:r>
            <a:endParaRPr sz="1500"/>
          </a:p>
          <a:p>
            <a:pPr marL="914400" marR="0" lvl="1" indent="-323850" algn="l" rtl="0">
              <a:lnSpc>
                <a:spcPct val="100000"/>
              </a:lnSpc>
              <a:spcBef>
                <a:spcPts val="0"/>
              </a:spcBef>
              <a:spcAft>
                <a:spcPts val="0"/>
              </a:spcAft>
              <a:buSzPts val="1500"/>
              <a:buChar char="○"/>
            </a:pPr>
            <a:r>
              <a:rPr lang="en" sz="1500"/>
              <a:t>Each neuron makes ~1000 connections with other neurons (100 trillion connections in total)</a:t>
            </a:r>
            <a:endParaRPr sz="1500"/>
          </a:p>
        </p:txBody>
      </p:sp>
      <p:pic>
        <p:nvPicPr>
          <p:cNvPr id="121" name="Google Shape;121;p23"/>
          <p:cNvPicPr preferRelativeResize="0"/>
          <p:nvPr/>
        </p:nvPicPr>
        <p:blipFill>
          <a:blip r:embed="rId3">
            <a:alphaModFix/>
          </a:blip>
          <a:stretch>
            <a:fillRect/>
          </a:stretch>
        </p:blipFill>
        <p:spPr>
          <a:xfrm>
            <a:off x="2860400" y="2571750"/>
            <a:ext cx="3423200" cy="192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4"/>
          <p:cNvPicPr preferRelativeResize="0"/>
          <p:nvPr/>
        </p:nvPicPr>
        <p:blipFill rotWithShape="1">
          <a:blip r:embed="rId3">
            <a:alphaModFix/>
          </a:blip>
          <a:srcRect b="12441"/>
          <a:stretch/>
        </p:blipFill>
        <p:spPr>
          <a:xfrm>
            <a:off x="2341025" y="2367400"/>
            <a:ext cx="4461950" cy="2103700"/>
          </a:xfrm>
          <a:prstGeom prst="rect">
            <a:avLst/>
          </a:prstGeom>
          <a:noFill/>
          <a:ln>
            <a:noFill/>
          </a:ln>
        </p:spPr>
      </p:pic>
      <p:sp>
        <p:nvSpPr>
          <p:cNvPr id="127" name="Google Shape;127;p2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sp>
        <p:nvSpPr>
          <p:cNvPr id="128" name="Google Shape;128;p24"/>
          <p:cNvSpPr txBox="1"/>
          <p:nvPr/>
        </p:nvSpPr>
        <p:spPr>
          <a:xfrm>
            <a:off x="298350" y="909450"/>
            <a:ext cx="5224800" cy="14775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00000"/>
              </a:lnSpc>
              <a:spcBef>
                <a:spcPts val="0"/>
              </a:spcBef>
              <a:spcAft>
                <a:spcPts val="0"/>
              </a:spcAft>
              <a:buSzPts val="1500"/>
              <a:buChar char="●"/>
            </a:pPr>
            <a:r>
              <a:rPr lang="en" sz="1500" dirty="0"/>
              <a:t>Powered by food</a:t>
            </a:r>
            <a:endParaRPr sz="1500" dirty="0"/>
          </a:p>
          <a:p>
            <a:pPr marL="457200" marR="0" lvl="0" indent="-323850" algn="l" rtl="0">
              <a:lnSpc>
                <a:spcPct val="100000"/>
              </a:lnSpc>
              <a:spcBef>
                <a:spcPts val="0"/>
              </a:spcBef>
              <a:spcAft>
                <a:spcPts val="0"/>
              </a:spcAft>
              <a:buSzPts val="1500"/>
              <a:buChar char="●"/>
            </a:pPr>
            <a:r>
              <a:rPr lang="en" sz="1500" dirty="0"/>
              <a:t>Food broken down into smaller molecules:</a:t>
            </a:r>
            <a:endParaRPr sz="1500" dirty="0"/>
          </a:p>
          <a:p>
            <a:pPr marL="914400" marR="0" lvl="1" indent="-323850" algn="l" rtl="0">
              <a:lnSpc>
                <a:spcPct val="100000"/>
              </a:lnSpc>
              <a:spcBef>
                <a:spcPts val="0"/>
              </a:spcBef>
              <a:spcAft>
                <a:spcPts val="0"/>
              </a:spcAft>
              <a:buSzPts val="1500"/>
              <a:buChar char="○"/>
            </a:pPr>
            <a:r>
              <a:rPr lang="en" sz="1500" dirty="0"/>
              <a:t>Proteins → amino acids</a:t>
            </a:r>
            <a:endParaRPr sz="1500" dirty="0"/>
          </a:p>
          <a:p>
            <a:pPr marL="914400" marR="0" lvl="1" indent="-323850" algn="l" rtl="0">
              <a:lnSpc>
                <a:spcPct val="100000"/>
              </a:lnSpc>
              <a:spcBef>
                <a:spcPts val="0"/>
              </a:spcBef>
              <a:spcAft>
                <a:spcPts val="0"/>
              </a:spcAft>
              <a:buSzPts val="1500"/>
              <a:buChar char="○"/>
            </a:pPr>
            <a:r>
              <a:rPr lang="en" sz="1500" dirty="0"/>
              <a:t>Polysaccharides → sugars</a:t>
            </a:r>
            <a:endParaRPr sz="1500" dirty="0"/>
          </a:p>
          <a:p>
            <a:pPr marL="914400" marR="0" lvl="1" indent="-323850" algn="l" rtl="0">
              <a:lnSpc>
                <a:spcPct val="100000"/>
              </a:lnSpc>
              <a:spcBef>
                <a:spcPts val="0"/>
              </a:spcBef>
              <a:spcAft>
                <a:spcPts val="0"/>
              </a:spcAft>
              <a:buSzPts val="1500"/>
              <a:buChar char="○"/>
            </a:pPr>
            <a:r>
              <a:rPr lang="en" sz="1500" dirty="0"/>
              <a:t>Lipids → fatty acids and glycerol</a:t>
            </a:r>
            <a:endParaRPr sz="1500" dirty="0"/>
          </a:p>
          <a:p>
            <a:pPr marL="457200" marR="0" lvl="0" indent="-323850" algn="l" rtl="0">
              <a:lnSpc>
                <a:spcPct val="100000"/>
              </a:lnSpc>
              <a:spcBef>
                <a:spcPts val="0"/>
              </a:spcBef>
              <a:spcAft>
                <a:spcPts val="0"/>
              </a:spcAft>
              <a:buSzPts val="1500"/>
              <a:buChar char="●"/>
            </a:pPr>
            <a:r>
              <a:rPr lang="en" sz="1500" dirty="0"/>
              <a:t>Smaller molecules </a:t>
            </a:r>
            <a:r>
              <a:rPr lang="en" sz="1500" dirty="0" smtClean="0"/>
              <a:t>generate </a:t>
            </a:r>
            <a:r>
              <a:rPr lang="en" sz="1500" dirty="0"/>
              <a:t>energy for your body</a:t>
            </a:r>
            <a:endParaRPr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p:nvPr/>
        </p:nvSpPr>
        <p:spPr>
          <a:xfrm>
            <a:off x="484925" y="796625"/>
            <a:ext cx="6936600" cy="2031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dirty="0">
                <a:solidFill>
                  <a:schemeClr val="dk1"/>
                </a:solidFill>
              </a:rPr>
              <a:t>Can sense its environment</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b="1" dirty="0">
                <a:solidFill>
                  <a:schemeClr val="dk1"/>
                </a:solidFill>
              </a:rPr>
              <a:t>Sight</a:t>
            </a:r>
            <a:r>
              <a:rPr lang="en" sz="1500" dirty="0">
                <a:solidFill>
                  <a:schemeClr val="dk1"/>
                </a:solidFill>
              </a:rPr>
              <a:t>: eyes detect single photons of light</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Dilate to let more light in</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High sensitivity range</a:t>
            </a:r>
            <a:endParaRPr sz="1500" dirty="0">
              <a:solidFill>
                <a:schemeClr val="dk1"/>
              </a:solidFill>
            </a:endParaRPr>
          </a:p>
          <a:p>
            <a:pPr marL="1371600" lvl="2" indent="-323850" algn="l" rtl="0">
              <a:spcBef>
                <a:spcPts val="0"/>
              </a:spcBef>
              <a:spcAft>
                <a:spcPts val="0"/>
              </a:spcAft>
              <a:buClr>
                <a:schemeClr val="dk1"/>
              </a:buClr>
              <a:buSzPts val="1500"/>
              <a:buChar char="■"/>
            </a:pPr>
            <a:r>
              <a:rPr lang="en" sz="1500" dirty="0">
                <a:solidFill>
                  <a:schemeClr val="dk1"/>
                </a:solidFill>
              </a:rPr>
              <a:t>3 different color sensitive photoreceptors (we can distinguish ~10 million colors)</a:t>
            </a:r>
            <a:endParaRPr sz="1500" dirty="0">
              <a:solidFill>
                <a:schemeClr val="dk1"/>
              </a:solidFill>
            </a:endParaRPr>
          </a:p>
          <a:p>
            <a:pPr marL="914400" lvl="1" indent="-323850" algn="l" rtl="0">
              <a:spcBef>
                <a:spcPts val="0"/>
              </a:spcBef>
              <a:spcAft>
                <a:spcPts val="0"/>
              </a:spcAft>
              <a:buClr>
                <a:schemeClr val="dk1"/>
              </a:buClr>
              <a:buSzPts val="1500"/>
              <a:buChar char="○"/>
            </a:pPr>
            <a:r>
              <a:rPr lang="en" sz="1500" b="1" dirty="0">
                <a:solidFill>
                  <a:schemeClr val="dk1"/>
                </a:solidFill>
              </a:rPr>
              <a:t>Smell</a:t>
            </a:r>
            <a:r>
              <a:rPr lang="en" sz="1500" dirty="0">
                <a:solidFill>
                  <a:schemeClr val="dk1"/>
                </a:solidFill>
              </a:rPr>
              <a:t>: nose detects ~1000 different chemical compounds → 10,000 different odors</a:t>
            </a:r>
            <a:endParaRPr sz="1500" dirty="0">
              <a:solidFill>
                <a:schemeClr val="dk1"/>
              </a:solidFill>
            </a:endParaRPr>
          </a:p>
        </p:txBody>
      </p:sp>
      <p:sp>
        <p:nvSpPr>
          <p:cNvPr id="134" name="Google Shape;134;p25"/>
          <p:cNvSpPr txBox="1">
            <a:spLocks noGrp="1"/>
          </p:cNvSpPr>
          <p:nvPr>
            <p:ph type="title" idx="4294967295"/>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Body is the “Ultimate Machine”</a:t>
            </a:r>
            <a:endParaRPr/>
          </a:p>
        </p:txBody>
      </p:sp>
      <p:pic>
        <p:nvPicPr>
          <p:cNvPr id="135" name="Google Shape;135;p25"/>
          <p:cNvPicPr preferRelativeResize="0"/>
          <p:nvPr/>
        </p:nvPicPr>
        <p:blipFill rotWithShape="1">
          <a:blip r:embed="rId3">
            <a:alphaModFix/>
          </a:blip>
          <a:srcRect l="3086" t="56962" r="78691" b="16392"/>
          <a:stretch/>
        </p:blipFill>
        <p:spPr>
          <a:xfrm>
            <a:off x="7159325" y="679125"/>
            <a:ext cx="867800" cy="951700"/>
          </a:xfrm>
          <a:prstGeom prst="rect">
            <a:avLst/>
          </a:prstGeom>
          <a:noFill/>
          <a:ln>
            <a:noFill/>
          </a:ln>
        </p:spPr>
      </p:pic>
      <p:pic>
        <p:nvPicPr>
          <p:cNvPr id="136" name="Google Shape;136;p25"/>
          <p:cNvPicPr preferRelativeResize="0"/>
          <p:nvPr/>
        </p:nvPicPr>
        <p:blipFill rotWithShape="1">
          <a:blip r:embed="rId3">
            <a:alphaModFix/>
          </a:blip>
          <a:srcRect l="40889" t="56709" r="40889" b="16645"/>
          <a:stretch/>
        </p:blipFill>
        <p:spPr>
          <a:xfrm>
            <a:off x="7960000" y="1531400"/>
            <a:ext cx="867800" cy="951700"/>
          </a:xfrm>
          <a:prstGeom prst="rect">
            <a:avLst/>
          </a:prstGeom>
          <a:noFill/>
          <a:ln>
            <a:noFill/>
          </a:ln>
        </p:spPr>
      </p:pic>
      <p:pic>
        <p:nvPicPr>
          <p:cNvPr id="137" name="Google Shape;137;p25"/>
          <p:cNvPicPr preferRelativeResize="0"/>
          <p:nvPr/>
        </p:nvPicPr>
        <p:blipFill rotWithShape="1">
          <a:blip r:embed="rId3">
            <a:alphaModFix/>
          </a:blip>
          <a:srcRect l="22099" t="60253" r="59679" b="16138"/>
          <a:stretch/>
        </p:blipFill>
        <p:spPr>
          <a:xfrm>
            <a:off x="7213550" y="2483100"/>
            <a:ext cx="867800" cy="843225"/>
          </a:xfrm>
          <a:prstGeom prst="rect">
            <a:avLst/>
          </a:prstGeom>
          <a:noFill/>
          <a:ln>
            <a:noFill/>
          </a:ln>
        </p:spPr>
      </p:pic>
      <p:pic>
        <p:nvPicPr>
          <p:cNvPr id="138" name="Google Shape;138;p25"/>
          <p:cNvPicPr preferRelativeResize="0"/>
          <p:nvPr/>
        </p:nvPicPr>
        <p:blipFill rotWithShape="1">
          <a:blip r:embed="rId3">
            <a:alphaModFix/>
          </a:blip>
          <a:srcRect l="79198" t="56962" r="2580" b="16392"/>
          <a:stretch/>
        </p:blipFill>
        <p:spPr>
          <a:xfrm>
            <a:off x="7960000" y="3183050"/>
            <a:ext cx="867800" cy="951700"/>
          </a:xfrm>
          <a:prstGeom prst="rect">
            <a:avLst/>
          </a:prstGeom>
          <a:noFill/>
          <a:ln>
            <a:noFill/>
          </a:ln>
        </p:spPr>
      </p:pic>
      <p:pic>
        <p:nvPicPr>
          <p:cNvPr id="139" name="Google Shape;139;p25"/>
          <p:cNvPicPr preferRelativeResize="0"/>
          <p:nvPr/>
        </p:nvPicPr>
        <p:blipFill>
          <a:blip r:embed="rId4">
            <a:alphaModFix/>
          </a:blip>
          <a:stretch>
            <a:fillRect/>
          </a:stretch>
        </p:blipFill>
        <p:spPr>
          <a:xfrm>
            <a:off x="197600" y="2828525"/>
            <a:ext cx="4186574" cy="1713425"/>
          </a:xfrm>
          <a:prstGeom prst="rect">
            <a:avLst/>
          </a:prstGeom>
          <a:noFill/>
          <a:ln>
            <a:noFill/>
          </a:ln>
        </p:spPr>
      </p:pic>
      <p:pic>
        <p:nvPicPr>
          <p:cNvPr id="140" name="Google Shape;140;p25"/>
          <p:cNvPicPr preferRelativeResize="0"/>
          <p:nvPr/>
        </p:nvPicPr>
        <p:blipFill>
          <a:blip r:embed="rId5">
            <a:alphaModFix/>
          </a:blip>
          <a:stretch>
            <a:fillRect/>
          </a:stretch>
        </p:blipFill>
        <p:spPr>
          <a:xfrm>
            <a:off x="4572000" y="2828525"/>
            <a:ext cx="2260925" cy="1808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4231</Words>
  <Application>Microsoft Office PowerPoint</Application>
  <PresentationFormat>On-screen Show (16:9)</PresentationFormat>
  <Paragraphs>560</Paragraphs>
  <Slides>48</Slides>
  <Notes>48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Lato Light</vt:lpstr>
      <vt:lpstr>Open Sans</vt:lpstr>
      <vt:lpstr>Times</vt:lpstr>
      <vt:lpstr>Lato Hairline</vt:lpstr>
      <vt:lpstr>Open Sans Light</vt:lpstr>
      <vt:lpstr>Simple Light</vt:lpstr>
      <vt:lpstr>Eglamour template</vt:lpstr>
      <vt:lpstr>CMU PPT Theme</vt:lpstr>
      <vt:lpstr>PowerPoint Presentation</vt:lpstr>
      <vt:lpstr>PowerPoint Presentation</vt:lpstr>
      <vt:lpstr>PowerPoint Presentation</vt:lpstr>
      <vt:lpstr>PowerPoint Presentation</vt:lpstr>
      <vt:lpstr>The Body is the “Ultimate Machine”</vt:lpstr>
      <vt:lpstr>The Body is the “Ultimate Machine”</vt:lpstr>
      <vt:lpstr>The Body is the “Ultimate Machine”</vt:lpstr>
      <vt:lpstr>The Body is the “Ultimate Machine”</vt:lpstr>
      <vt:lpstr>The Body is the “Ultimate Machine”</vt:lpstr>
      <vt:lpstr>The Body is the “Ultimate Machine”</vt:lpstr>
      <vt:lpstr>But it’s not perfect...</vt:lpstr>
      <vt:lpstr>What is biomedical engineering?</vt:lpstr>
      <vt:lpstr>BME = Medicine + Engineering</vt:lpstr>
      <vt:lpstr>Historical Perspective</vt:lpstr>
      <vt:lpstr>Historical Perspective</vt:lpstr>
      <vt:lpstr>What do biomedical engineers do? BME Focus Areas</vt:lpstr>
      <vt:lpstr>Focus Area: Biomechanics</vt:lpstr>
      <vt:lpstr>Applications: Biomechanics</vt:lpstr>
      <vt:lpstr>Focus Area: Biomaterials and Tissue Engineering</vt:lpstr>
      <vt:lpstr>Applications: Biomaterials and Tissue Engineering</vt:lpstr>
      <vt:lpstr>Focus Area: Biomedical Devices</vt:lpstr>
      <vt:lpstr>Applications: Biomedical Devices</vt:lpstr>
      <vt:lpstr>Focus Area: Bioimaging and Signal Processing</vt:lpstr>
      <vt:lpstr>Applications: Bioimaging and Signal Processing</vt:lpstr>
      <vt:lpstr>Focus Area: Cellular and Molecular Biotechnology</vt:lpstr>
      <vt:lpstr>Applications: Cellular and Molecular Biotechnology</vt:lpstr>
      <vt:lpstr>Focus Area: Neuroengineering</vt:lpstr>
      <vt:lpstr>Applications: Neuroengineering</vt:lpstr>
      <vt:lpstr>BME Design Process: How Biomedical Engineers Approach Problems</vt:lpstr>
      <vt:lpstr>Identify the problem</vt:lpstr>
      <vt:lpstr>Define the constraints</vt:lpstr>
      <vt:lpstr>Generate ideas</vt:lpstr>
      <vt:lpstr>Select approach</vt:lpstr>
      <vt:lpstr>Develop design</vt:lpstr>
      <vt:lpstr>Test solution</vt:lpstr>
      <vt:lpstr>Ethics/Morals</vt:lpstr>
      <vt:lpstr>Ethics/Morals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jh4p</cp:lastModifiedBy>
  <cp:revision>20</cp:revision>
  <dcterms:modified xsi:type="dcterms:W3CDTF">2022-02-03T21:22:45Z</dcterms:modified>
</cp:coreProperties>
</file>