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2" r:id="rId2"/>
  </p:sldMasterIdLst>
  <p:notesMasterIdLst>
    <p:notesMasterId r:id="rId23"/>
  </p:notesMasterIdLst>
  <p:sldIdLst>
    <p:sldId id="274" r:id="rId3"/>
    <p:sldId id="275" r:id="rId4"/>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Lato Light" panose="020F0302020204030203" charset="0"/>
      <p:regular r:id="rId24"/>
      <p:bold r:id="rId25"/>
      <p:italic r:id="rId26"/>
      <p:boldItalic r:id="rId27"/>
    </p:embeddedFont>
    <p:embeddedFont>
      <p:font typeface="Quattrocento Sans" panose="020B0604020202020204" charset="0"/>
      <p:regular r:id="rId28"/>
      <p:bold r:id="rId29"/>
      <p:italic r:id="rId30"/>
      <p:boldItalic r:id="rId31"/>
    </p:embeddedFont>
    <p:embeddedFont>
      <p:font typeface="Lato Hairline" panose="020B0604020202020204" charset="0"/>
      <p:regular r:id="rId32"/>
      <p:bold r:id="rId33"/>
      <p:italic r:id="rId34"/>
      <p:boldItalic r:id="rId35"/>
    </p:embeddedFont>
    <p:embeddedFont>
      <p:font typeface="Open Sans Light" panose="020B0306030504020204" pitchFamily="34" charset="0"/>
      <p:regular r:id="rId36"/>
      <p:italic r:id="rId37"/>
    </p:embeddedFont>
    <p:embeddedFont>
      <p:font typeface="Lato" panose="020B060402020202020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ＭＳ Ｐゴシック" panose="020B0600070205080204" pitchFamily="34" charset="-128"/>
      <p:regular r:id="rId46"/>
    </p:embeddedFont>
    <p:embeddedFont>
      <p:font typeface="Times" panose="02020603050405020304" pitchFamily="18"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0"/>
    <p:restoredTop sz="76971"/>
  </p:normalViewPr>
  <p:slideViewPr>
    <p:cSldViewPr snapToGrid="0">
      <p:cViewPr varScale="1">
        <p:scale>
          <a:sx n="86" d="100"/>
          <a:sy n="86" d="100"/>
        </p:scale>
        <p:origin x="69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0072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diabetes/pdfs/data/statistics/national-diabetes-statistics-repor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diabetes/pdfs/data/statistics/national-diabetes-statistics-repor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iabetes.org/diabetes/medication-management/insulin-other-injectables/insulin-basic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iabetes.org/diabetes/medication-management/insulin-other-injectables/insulin-bas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inenet.com/diabetes_treatment/article.htm#what_is_the_treatment_for_diabet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ayoclinic.org/diseases-conditions/type-1-diabetes/diagnosis-treatment/drc-2035301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erywellhealth.com/how-insulin-works-in-the-body-10877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erywellhealth.com/how-insulin-works-in-the-body-108771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Blood_sugar_leve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abetes.co.uk/body/glycoge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naesthesiajournal.co.uk/article/S1472-0299(17)30172-8/abstr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ietdoctor.com/a-new-paradigm-of-insulin-resist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iddk.nih.gov/health-information/diabetes/overview/what-is-diabe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iddk.nih.gov/health-information/diabetes/overview/insulin-medicines-treatm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1</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x-none" dirty="0">
              <a:ea typeface="ＭＳ Ｐゴシック" charset="-128"/>
              <a:cs typeface="Geneva" charset="0"/>
            </a:endParaRPr>
          </a:p>
        </p:txBody>
      </p:sp>
    </p:spTree>
    <p:extLst>
      <p:ext uri="{BB962C8B-B14F-4D97-AF65-F5344CB8AC3E}">
        <p14:creationId xmlns:p14="http://schemas.microsoft.com/office/powerpoint/2010/main" val="244619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eb1bd94d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eb1bd94d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https://www.cdc.gov/diabetes/pdfs/data/statistics/national-diabetes-statistics-report.pdf</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96974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eb1bd94d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eb1bd94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https://www.cdc.gov/diabetes/pdfs/data/statistics/national-diabetes-statistics-report.pdf</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217947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b1bd94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eb1bd94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https://www.diabetes.org/diabetes/medication-management/insulin-other-injectables/insulin-basics</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264144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eb1bd94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eb1bd94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https://www.diabetes.org/diabetes/medication-management/insulin-other-injectables/insulin-basics</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54010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edc53a7d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edc53a7d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Needle and syringe can ensure anywhere from 1-4 shots in a day </a:t>
            </a:r>
          </a:p>
          <a:p>
            <a:pPr rtl="0" fontAlgn="base"/>
            <a:r>
              <a:rPr lang="en-US" sz="1100" b="0" i="0" u="none" strike="noStrike" cap="none" dirty="0">
                <a:solidFill>
                  <a:srgbClr val="000000"/>
                </a:solidFill>
                <a:effectLst/>
                <a:latin typeface="Arial"/>
                <a:ea typeface="Arial"/>
                <a:cs typeface="Arial"/>
                <a:sym typeface="Arial"/>
              </a:rPr>
              <a:t>Pen is more expensive than a needle and syringe but much easier to use</a:t>
            </a:r>
          </a:p>
          <a:p>
            <a:pPr rtl="0" fontAlgn="base"/>
            <a:r>
              <a:rPr lang="en-US" sz="1100" b="0" i="0" u="none" strike="noStrike" cap="none" dirty="0">
                <a:solidFill>
                  <a:srgbClr val="000000"/>
                </a:solidFill>
                <a:effectLst/>
                <a:latin typeface="Arial"/>
                <a:ea typeface="Arial"/>
                <a:cs typeface="Arial"/>
                <a:sym typeface="Arial"/>
              </a:rPr>
              <a:t>Pump delivers insulin 24 hours a day in small, steady doses, and mimics the body’s normal release of insulin </a:t>
            </a:r>
          </a:p>
          <a:p>
            <a:pPr rtl="0" fontAlgn="base"/>
            <a:r>
              <a:rPr lang="en-US" sz="1100" b="0" i="0" u="none" strike="noStrike" cap="none" dirty="0">
                <a:solidFill>
                  <a:srgbClr val="000000"/>
                </a:solidFill>
                <a:effectLst/>
                <a:latin typeface="Arial"/>
                <a:ea typeface="Arial"/>
                <a:cs typeface="Arial"/>
                <a:sym typeface="Arial"/>
              </a:rPr>
              <a:t>**IMPORTANT CLARIFICATION! Oral insulin medications such as pills are currently still in development. Insulin is easily degraded by stomach acids, and therefore rendered useless. But, if there is a way to create these pills so they can bypass the stomach acids and still be active when they reach the liver, that would be most ideal. </a:t>
            </a:r>
          </a:p>
          <a:p>
            <a:pPr rtl="0" fontAlgn="base"/>
            <a:r>
              <a:rPr lang="en-US" sz="1100" b="0" i="0" u="none" strike="noStrike" cap="none" dirty="0">
                <a:solidFill>
                  <a:srgbClr val="000000"/>
                </a:solidFill>
                <a:effectLst/>
                <a:latin typeface="Arial"/>
                <a:ea typeface="Arial"/>
                <a:cs typeface="Arial"/>
                <a:sym typeface="Arial"/>
              </a:rPr>
              <a:t>Sources: </a:t>
            </a:r>
            <a:r>
              <a:rPr lang="en-US" sz="1100" b="0" i="0" u="sng" strike="noStrike" cap="none" dirty="0">
                <a:solidFill>
                  <a:srgbClr val="000000"/>
                </a:solidFill>
                <a:effectLst/>
                <a:latin typeface="Arial"/>
                <a:ea typeface="Arial"/>
                <a:cs typeface="Arial"/>
                <a:sym typeface="Arial"/>
                <a:hlinkClick r:id="rId3"/>
              </a:rPr>
              <a:t>https://www.medicinenet.com/diabetes_treatment/article.htm#what_is_the_treatment_for_diabetes</a:t>
            </a:r>
            <a:endParaRPr lang="en-US" sz="1100" b="0" i="0" u="none" strike="noStrike" cap="none" dirty="0">
              <a:solidFill>
                <a:srgbClr val="000000"/>
              </a:solidFill>
              <a:effectLst/>
              <a:latin typeface="Arial"/>
              <a:ea typeface="Arial"/>
              <a:cs typeface="Arial"/>
              <a:sym typeface="Arial"/>
            </a:endParaRPr>
          </a:p>
          <a:p>
            <a:pPr rtl="0" fontAlgn="base"/>
            <a:r>
              <a:rPr lang="en-US" sz="1100" b="0" i="0" u="sng" strike="noStrike" cap="none" dirty="0">
                <a:solidFill>
                  <a:srgbClr val="000000"/>
                </a:solidFill>
                <a:effectLst/>
                <a:latin typeface="Arial"/>
                <a:ea typeface="Arial"/>
                <a:cs typeface="Arial"/>
                <a:sym typeface="Arial"/>
                <a:hlinkClick r:id="rId4"/>
              </a:rPr>
              <a:t>https://www.mayoclinic.org/diseases-conditions/type-1-diabetes/diagnosis-treatment/drc-20353017</a:t>
            </a:r>
            <a:endParaRPr lang="en-US" sz="1100" b="0" i="0" u="none" strike="noStrike" cap="none" dirty="0">
              <a:solidFill>
                <a:srgbClr val="000000"/>
              </a:solidFill>
              <a:effectLst/>
              <a:latin typeface="Arial"/>
              <a:ea typeface="Arial"/>
              <a:cs typeface="Arial"/>
              <a:sym typeface="Arial"/>
            </a:endParaRPr>
          </a:p>
          <a:p>
            <a:endParaRPr dirty="0"/>
          </a:p>
        </p:txBody>
      </p:sp>
    </p:spTree>
    <p:extLst>
      <p:ext uri="{BB962C8B-B14F-4D97-AF65-F5344CB8AC3E}">
        <p14:creationId xmlns:p14="http://schemas.microsoft.com/office/powerpoint/2010/main" val="125577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edc53a7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edc53a7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11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edc53a7d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edc53a7d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15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eb1bd94d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eb1bd94d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47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edc53a7d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edc53a7d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72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d8882f7c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d8882f7c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When food is consumed, the digestive system converts carbohydrates into glucose molecules and then releases the glucose into the bloodstream. So naturally, blood sugar levels rise after eating. These elevated levels signal the pancreas to secrete insulin into the bloodstream to bind to insulin receptors on cell membranes, allowing the cells to receive, use, or store the glucose as needed.</a:t>
            </a:r>
          </a:p>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https://www.verywellhealth.com/how-insulin-works-in-the-body-1087716</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279686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edc53a7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edc53a7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https://www.verywellhealth.com/how-insulin-works-in-the-body-1087716</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344135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d8882f7c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d8882f7c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Focus on the glucose and insulin blood levels</a:t>
            </a:r>
          </a:p>
          <a:p>
            <a:pPr rtl="0" fontAlgn="base"/>
            <a:r>
              <a:rPr lang="en-US" sz="1100" b="0" i="0" u="none" strike="noStrike" cap="none" dirty="0">
                <a:solidFill>
                  <a:srgbClr val="000000"/>
                </a:solidFill>
                <a:effectLst/>
                <a:latin typeface="Arial"/>
                <a:ea typeface="Arial"/>
                <a:cs typeface="Arial"/>
                <a:sym typeface="Arial"/>
              </a:rPr>
              <a:t>Explain the axes of the graph, especially the x axis that shows 24 hours of the day, focusing on times where breakfast, lunch, and dinner are eaten </a:t>
            </a:r>
          </a:p>
          <a:p>
            <a:pPr rtl="0" fontAlgn="base"/>
            <a:r>
              <a:rPr lang="en-US" sz="1100" b="0" i="0" u="none" strike="noStrike" cap="none" dirty="0">
                <a:solidFill>
                  <a:srgbClr val="000000"/>
                </a:solidFill>
                <a:effectLst/>
                <a:latin typeface="Arial"/>
                <a:ea typeface="Arial"/>
                <a:cs typeface="Arial"/>
                <a:sym typeface="Arial"/>
              </a:rPr>
              <a:t>It is easier to see specifically for lunch and dinner peaks, but explain how glucose levels peak first, with insulin levels following closely behind. This is a clear demonstration of how quickly the pancreas can detect blood glucose levels and react by adjusting its insulin secretion accordingly</a:t>
            </a:r>
          </a:p>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https://en.wikipedia.org/wiki/Blood_sugar_level</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225029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d8882f7c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d8882f7c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This slide is geared towards AP Biology students who have an in-depth knowledge of how hormones interact with each other.</a:t>
            </a:r>
          </a:p>
          <a:p>
            <a:pPr rtl="0" fontAlgn="base"/>
            <a:r>
              <a:rPr lang="en-US" sz="1100" b="0" i="0" u="none" strike="noStrike" cap="none" dirty="0">
                <a:solidFill>
                  <a:srgbClr val="000000"/>
                </a:solidFill>
                <a:effectLst/>
                <a:latin typeface="Arial"/>
                <a:ea typeface="Arial"/>
                <a:cs typeface="Arial"/>
                <a:sym typeface="Arial"/>
              </a:rPr>
              <a:t>Two new hormones are introduced here: Glycogen and Glucagon </a:t>
            </a:r>
          </a:p>
          <a:p>
            <a:pPr rtl="0" fontAlgn="base"/>
            <a:r>
              <a:rPr lang="en-US" sz="1100" b="0" i="0" u="none" strike="noStrike" cap="none" dirty="0">
                <a:solidFill>
                  <a:srgbClr val="000000"/>
                </a:solidFill>
                <a:effectLst/>
                <a:latin typeface="Arial"/>
                <a:ea typeface="Arial"/>
                <a:cs typeface="Arial"/>
                <a:sym typeface="Arial"/>
              </a:rPr>
              <a:t>“When the body feels extra glucose is needed in the blood, the pancreas will release the hormone glucagon which triggers the conversion of glycogen into glucose for release into the bloodstream.” </a:t>
            </a:r>
          </a:p>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https://www.diabetes.co.uk/body/glycogen.html</a:t>
            </a:r>
            <a:r>
              <a:rPr lang="en-US" sz="1100" b="0" i="0" u="sng"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3479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edc53a7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edc53a7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This slide is geared towards AP Biology students who have an in-depth knowledge of how hormones interact with each other, and can help explain the same process in the previous slide in a more interactive visual way.</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top loop shows when blood glucose levels are higher than normal, while the bottom loop shows what happens when blood glucose levels are lower than normal. </a:t>
            </a:r>
          </a:p>
          <a:p>
            <a:pPr rtl="0"/>
            <a:r>
              <a:rPr lang="en-US" sz="1100" b="0" i="0" u="none" strike="noStrike" cap="none" dirty="0">
                <a:solidFill>
                  <a:srgbClr val="000000"/>
                </a:solidFill>
                <a:effectLst/>
                <a:latin typeface="Arial"/>
                <a:ea typeface="Arial"/>
                <a:cs typeface="Arial"/>
                <a:sym typeface="Arial"/>
              </a:rPr>
              <a:t>Image Source: </a:t>
            </a:r>
            <a:r>
              <a:rPr lang="en-US" sz="1100" b="0" i="0" u="sng" strike="noStrike" cap="none" dirty="0">
                <a:solidFill>
                  <a:srgbClr val="000000"/>
                </a:solidFill>
                <a:effectLst/>
                <a:latin typeface="Arial"/>
                <a:ea typeface="Arial"/>
                <a:cs typeface="Arial"/>
                <a:sym typeface="Arial"/>
                <a:hlinkClick r:id="rId3"/>
              </a:rPr>
              <a:t>https://www.anaesthesiajournal.co.uk/article/S1472-0299(17)30172-8/abstract</a:t>
            </a:r>
            <a:r>
              <a:rPr lang="en-US" dirty="0"/>
              <a:t/>
            </a: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359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eb1bd94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eb1bd94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Additional image for AP Biology students to visualize the relationship between insulin, insulin receptors, and glucose. Once both insulin and the phosphate groups are bound the the receptor, it triggers the glucose transport protein to allow glucose to travel from outside of the cell to inside the cell. </a:t>
            </a:r>
          </a:p>
          <a:p>
            <a:pPr rtl="0" fontAlgn="base"/>
            <a:r>
              <a:rPr lang="en-US" sz="1100" b="0" i="0" u="none" strike="noStrike" cap="none" dirty="0">
                <a:solidFill>
                  <a:srgbClr val="000000"/>
                </a:solidFill>
                <a:effectLst/>
                <a:latin typeface="Arial"/>
                <a:ea typeface="Arial"/>
                <a:cs typeface="Arial"/>
                <a:sym typeface="Arial"/>
              </a:rPr>
              <a:t>Image Source: </a:t>
            </a:r>
            <a:r>
              <a:rPr lang="en-US" sz="1100" b="0" i="0" u="sng" strike="noStrike" cap="none" dirty="0">
                <a:solidFill>
                  <a:srgbClr val="000000"/>
                </a:solidFill>
                <a:effectLst/>
                <a:latin typeface="Arial"/>
                <a:ea typeface="Arial"/>
                <a:cs typeface="Arial"/>
                <a:sym typeface="Arial"/>
                <a:hlinkClick r:id="rId3"/>
              </a:rPr>
              <a:t>https://www.dietdoctor.com/a-new-paradigm-of-insulin-resistance</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775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d8882f7c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d8882f7c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Cover the difference in treatments between the 2 types of diabetes. Since the body naturally cannot produce its own insulin in type 1 diabetes, treatment includes insulin, exercise, and a healthy diet. But, for type 2 diabetes, the initial treatment would be meal planning, weight loss, and exercising. However, that might not be enough to bring down blood glucose levels, which is where medications come in. If that is not enough, they might have to take insulin as well. All in all, for both types of diabetes, physical activity and diet are the two most important things to act upon. </a:t>
            </a:r>
          </a:p>
          <a:p>
            <a:pPr rtl="0" fontAlgn="base"/>
            <a:r>
              <a:rPr lang="en-US" sz="1100" b="0" i="0" u="none" strike="noStrike" cap="none" dirty="0">
                <a:solidFill>
                  <a:srgbClr val="000000"/>
                </a:solidFill>
                <a:effectLst/>
                <a:latin typeface="Arial"/>
                <a:ea typeface="Arial"/>
                <a:cs typeface="Arial"/>
                <a:sym typeface="Arial"/>
              </a:rPr>
              <a:t>Diabetes also causes several side effects such as heart disease, stroke, and eye and food problems, for which additional medications are prescribed (including aspirin for heart health, drugs for high cholesterol, high blood pressure medications) </a:t>
            </a:r>
          </a:p>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https://www.niddk.nih.gov/health-information/diabetes/overview/what-is-diabetes</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414488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dc53a7d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dc53a7d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Bariatric surgery is weight loss surgery, specifically for people who experience obesity. This can be a useful step to start managing type 2 diabetes. </a:t>
            </a:r>
          </a:p>
          <a:p>
            <a:pPr rtl="0" fontAlgn="base"/>
            <a:r>
              <a:rPr lang="en-US" sz="1100" b="0" i="0" u="none" strike="noStrike" cap="none" dirty="0">
                <a:solidFill>
                  <a:srgbClr val="000000"/>
                </a:solidFill>
                <a:effectLst/>
                <a:latin typeface="Arial"/>
                <a:ea typeface="Arial"/>
                <a:cs typeface="Arial"/>
                <a:sym typeface="Arial"/>
              </a:rPr>
              <a:t>The artificial pancreas senses blood  glucose levels and releases either glucose or glucagon as needed</a:t>
            </a:r>
          </a:p>
          <a:p>
            <a:pPr rtl="0" fontAlgn="base"/>
            <a:r>
              <a:rPr lang="en-US" sz="1100" b="0" i="0" u="none" strike="noStrike" cap="none" dirty="0">
                <a:solidFill>
                  <a:srgbClr val="000000"/>
                </a:solidFill>
                <a:effectLst/>
                <a:latin typeface="Arial"/>
                <a:ea typeface="Arial"/>
                <a:cs typeface="Arial"/>
                <a:sym typeface="Arial"/>
              </a:rPr>
              <a:t>Pancreatic islet transplantation→ pancreatic islets are cell clusters in pancreas that make insulin. Transplantation of these islets into those with type 1 diabetes could help their pancreas to overcome its own immune attack. This method is still in testing.</a:t>
            </a:r>
          </a:p>
          <a:p>
            <a:pPr rtl="0" fontAlgn="base"/>
            <a:r>
              <a:rPr lang="en-US" sz="1100" b="0" i="0" u="none" strike="noStrike" cap="none" dirty="0">
                <a:solidFill>
                  <a:srgbClr val="000000"/>
                </a:solidFill>
                <a:effectLst/>
                <a:latin typeface="Arial"/>
                <a:ea typeface="Arial"/>
                <a:cs typeface="Arial"/>
                <a:sym typeface="Arial"/>
              </a:rPr>
              <a:t>Source: </a:t>
            </a:r>
            <a:r>
              <a:rPr lang="en-US" sz="1100" b="0" i="0" u="sng" strike="noStrike" cap="none" dirty="0">
                <a:solidFill>
                  <a:srgbClr val="000000"/>
                </a:solidFill>
                <a:effectLst/>
                <a:latin typeface="Arial"/>
                <a:ea typeface="Arial"/>
                <a:cs typeface="Arial"/>
                <a:sym typeface="Arial"/>
                <a:hlinkClick r:id="rId3"/>
              </a:rPr>
              <a:t>https://www.niddk.nih.gov/health-information/diabetes/overview/insulin-medicines-treatments</a:t>
            </a:r>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2303273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userDrawn="1"/>
        </p:nvPicPr>
        <p:blipFill>
          <a:blip r:embed="rId3">
            <a:alphaModFix/>
          </a:blip>
          <a:stretch>
            <a:fillRect/>
          </a:stretch>
        </p:blipFill>
        <p:spPr>
          <a:xfrm>
            <a:off x="0" y="0"/>
            <a:ext cx="9144000" cy="5143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_Plaid-Digital_FINAL-NEW.png"/>
          <p:cNvPicPr>
            <a:picLocks noChangeAspect="1"/>
          </p:cNvPicPr>
          <p:nvPr/>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7" name="Picture 12" descr="_Plaid-Digital_FINAL-NEW.png"/>
          <p:cNvPicPr>
            <a:picLocks noChangeAspect="1"/>
          </p:cNvPicPr>
          <p:nvPr userDrawn="1"/>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4975" y="562450"/>
            <a:ext cx="3657600" cy="1278575"/>
          </a:xfrm>
          <a:prstGeom prst="rect">
            <a:avLst/>
          </a:prstGeom>
        </p:spPr>
      </p:pic>
    </p:spTree>
    <p:extLst>
      <p:ext uri="{BB962C8B-B14F-4D97-AF65-F5344CB8AC3E}">
        <p14:creationId xmlns:p14="http://schemas.microsoft.com/office/powerpoint/2010/main" val="145411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51909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717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dirty="0"/>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dirty="0"/>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pic>
        <p:nvPicPr>
          <p:cNvPr id="5" name="Picture 3" descr="_Plaid-Digital_FINAL-NEW.png"/>
          <p:cNvPicPr>
            <a:picLocks noChangeAspect="1"/>
          </p:cNvPicPr>
          <p:nvPr userDrawn="1"/>
        </p:nvPicPr>
        <p:blipFill>
          <a:blip r:embed="rId4">
            <a:extLst>
              <a:ext uri="{28A0092B-C50C-407E-A947-70E740481C1C}">
                <a14:useLocalDpi xmlns:a14="http://schemas.microsoft.com/office/drawing/2010/main" val="0"/>
              </a:ext>
            </a:extLst>
          </a:blip>
          <a:srcRect l="59550" t="20876" r="39888" b="2893"/>
          <a:stretch>
            <a:fillRect/>
          </a:stretch>
        </p:blipFill>
        <p:spPr bwMode="auto">
          <a:xfrm rot="5400000">
            <a:off x="3798887" y="1046164"/>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
        <p:nvSpPr>
          <p:cNvPr id="10" name="TextBox 9"/>
          <p:cNvSpPr txBox="1"/>
          <p:nvPr userDrawn="1"/>
        </p:nvSpPr>
        <p:spPr>
          <a:xfrm>
            <a:off x="381000" y="4905376"/>
            <a:ext cx="1319592" cy="230832"/>
          </a:xfrm>
          <a:prstGeom prst="rect">
            <a:avLst/>
          </a:prstGeom>
          <a:noFill/>
        </p:spPr>
        <p:txBody>
          <a:bodyPr wrap="none" rtlCol="0">
            <a:spAutoFit/>
          </a:bodyPr>
          <a:lstStyle/>
          <a:p>
            <a:r>
              <a:rPr lang="en-US" sz="900" dirty="0"/>
              <a:t>www.cmu.edu/gelfand</a:t>
            </a:r>
          </a:p>
        </p:txBody>
      </p:sp>
      <p:sp>
        <p:nvSpPr>
          <p:cNvPr id="11" name="Rectangle 10"/>
          <p:cNvSpPr/>
          <p:nvPr userDrawn="1"/>
        </p:nvSpPr>
        <p:spPr>
          <a:xfrm>
            <a:off x="2366244" y="4905376"/>
            <a:ext cx="1165704" cy="230832"/>
          </a:xfrm>
          <a:prstGeom prst="rect">
            <a:avLst/>
          </a:prstGeom>
        </p:spPr>
        <p:txBody>
          <a:bodyPr wrap="none">
            <a:spAutoFit/>
          </a:bodyPr>
          <a:lstStyle/>
          <a:p>
            <a:r>
              <a:rPr lang="en-US" sz="900" dirty="0" smtClean="0"/>
              <a:t>www.cmu.edu/bme</a:t>
            </a:r>
            <a:endParaRPr lang="en-US" sz="1400" dirty="0"/>
          </a:p>
        </p:txBody>
      </p:sp>
    </p:spTree>
  </p:cSld>
  <p:clrMap bg1="lt1" tx1="dk1" bg2="dk2" tx2="lt2" accent1="accent1" accent2="accent2" accent3="accent3" accent4="accent4" accent5="accent5" accent6="accent6" hlink="hlink" folHlink="folHlink"/>
  <p:sldLayoutIdLst>
    <p:sldLayoutId id="2147483656" r:id="rId1"/>
    <p:sldLayoutId id="2147483661" r:id="rId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_Plaid-Digital_FINAL-NEW.png"/>
          <p:cNvPicPr>
            <a:picLocks noChangeAspect="1"/>
          </p:cNvPicPr>
          <p:nvPr/>
        </p:nvPicPr>
        <p:blipFill>
          <a:blip r:embed="rId4">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_Plaid-Digital_FINAL-NEW.png"/>
          <p:cNvPicPr>
            <a:picLocks noChangeAspect="1"/>
          </p:cNvPicPr>
          <p:nvPr userDrawn="1"/>
        </p:nvPicPr>
        <p:blipFill>
          <a:blip r:embed="rId4">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title style</a:t>
            </a:r>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
        <p:nvSpPr>
          <p:cNvPr id="7" name="Slide Number">
            <a:extLst>
              <a:ext uri="{FF2B5EF4-FFF2-40B4-BE49-F238E27FC236}">
                <a16:creationId xmlns:a16="http://schemas.microsoft.com/office/drawing/2014/main" xmlns="" id="{51D83416-00FF-7E42-B8E5-8A7EE0EDCA91}"/>
              </a:ext>
            </a:extLst>
          </p:cNvPr>
          <p:cNvSpPr txBox="1">
            <a:spLocks noGrp="1"/>
          </p:cNvSpPr>
          <p:nvPr>
            <p:ph type="sldNum" sz="quarter" idx="4"/>
          </p:nvPr>
        </p:nvSpPr>
        <p:spPr>
          <a:xfrm>
            <a:off x="11073918" y="6400413"/>
            <a:ext cx="279883" cy="276999"/>
          </a:xfrm>
          <a:prstGeom prst="rect">
            <a:avLst/>
          </a:prstGeom>
          <a:ln w="12700">
            <a:miter lim="400000"/>
          </a:ln>
        </p:spPr>
        <p:txBody>
          <a:bodyPr wrap="none" lIns="45719" rIns="45719" anchor="ctr">
            <a:spAutoFit/>
          </a:bodyPr>
          <a:lstStyle>
            <a:lvl1pPr algn="r">
              <a:defRPr sz="1200">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stStyle>
          <a:p>
            <a:fld id="{86CB4B4D-7CA3-9044-876B-883B54F8677D}" type="slidenum">
              <a:rPr lang="en-US" smtClean="0"/>
              <a:pPr/>
              <a:t>‹#›</a:t>
            </a:fld>
            <a:endParaRPr lang="en-US" dirty="0"/>
          </a:p>
        </p:txBody>
      </p:sp>
      <p:sp>
        <p:nvSpPr>
          <p:cNvPr id="8" name="Slide Number">
            <a:extLst>
              <a:ext uri="{FF2B5EF4-FFF2-40B4-BE49-F238E27FC236}">
                <a16:creationId xmlns:a16="http://schemas.microsoft.com/office/drawing/2014/main" xmlns="" id="{ADBF4EFE-C980-B844-B5ED-B8094C71D895}"/>
              </a:ext>
            </a:extLst>
          </p:cNvPr>
          <p:cNvSpPr txBox="1">
            <a:spLocks/>
          </p:cNvSpPr>
          <p:nvPr userDrawn="1"/>
        </p:nvSpPr>
        <p:spPr>
          <a:xfrm>
            <a:off x="11226318" y="6552813"/>
            <a:ext cx="279883" cy="276999"/>
          </a:xfrm>
          <a:prstGeom prst="rect">
            <a:avLst/>
          </a:prstGeom>
          <a:ln w="12700">
            <a:miter lim="400000"/>
          </a:ln>
        </p:spPr>
        <p:txBody>
          <a:bodyPr wrap="none" lIns="45719" rIns="45719" anchor="ctr">
            <a:spAutoFit/>
          </a:bodyPr>
          <a:lstStyle>
            <a:defPPr>
              <a:defRPr lang="en-US"/>
            </a:defPPr>
            <a:lvl1pPr algn="r" rtl="0" eaLnBrk="0" fontAlgn="base" hangingPunct="0">
              <a:spcBef>
                <a:spcPct val="0"/>
              </a:spcBef>
              <a:spcAft>
                <a:spcPct val="0"/>
              </a:spcAft>
              <a:defRPr sz="1200" kern="1200">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a:lstStyle>
          <a:p>
            <a:fld id="{86CB4B4D-7CA3-9044-876B-883B54F8677D}" type="slidenum">
              <a:rPr lang="en-US" smtClean="0"/>
              <a:pPr/>
              <a:t>‹#›</a:t>
            </a:fld>
            <a:endParaRPr lang="en-US" dirty="0"/>
          </a:p>
        </p:txBody>
      </p:sp>
      <p:sp>
        <p:nvSpPr>
          <p:cNvPr id="9" name="Slide Number">
            <a:extLst>
              <a:ext uri="{FF2B5EF4-FFF2-40B4-BE49-F238E27FC236}">
                <a16:creationId xmlns:a16="http://schemas.microsoft.com/office/drawing/2014/main" xmlns="" id="{7BE7423C-EEE2-3F45-8EF7-78515AA765E4}"/>
              </a:ext>
            </a:extLst>
          </p:cNvPr>
          <p:cNvSpPr txBox="1">
            <a:spLocks/>
          </p:cNvSpPr>
          <p:nvPr userDrawn="1"/>
        </p:nvSpPr>
        <p:spPr>
          <a:xfrm>
            <a:off x="11378718" y="6705213"/>
            <a:ext cx="279883" cy="276999"/>
          </a:xfrm>
          <a:prstGeom prst="rect">
            <a:avLst/>
          </a:prstGeom>
          <a:ln w="12700">
            <a:miter lim="400000"/>
          </a:ln>
        </p:spPr>
        <p:txBody>
          <a:bodyPr wrap="none" lIns="45719" rIns="45719" anchor="ctr">
            <a:spAutoFit/>
          </a:bodyPr>
          <a:lstStyle>
            <a:defPPr>
              <a:defRPr lang="en-US"/>
            </a:defPPr>
            <a:lvl1pPr algn="r" rtl="0" eaLnBrk="0" fontAlgn="base" hangingPunct="0">
              <a:spcBef>
                <a:spcPct val="0"/>
              </a:spcBef>
              <a:spcAft>
                <a:spcPct val="0"/>
              </a:spcAft>
              <a:defRPr sz="1200" kern="1200">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a:lstStyle>
          <a:p>
            <a:fld id="{86CB4B4D-7CA3-9044-876B-883B54F8677D}" type="slidenum">
              <a:rPr lang="en-US" smtClean="0"/>
              <a:pPr/>
              <a:t>‹#›</a:t>
            </a:fld>
            <a:endParaRPr lang="en-US" dirty="0"/>
          </a:p>
        </p:txBody>
      </p:sp>
      <p:sp>
        <p:nvSpPr>
          <p:cNvPr id="11" name="Slide Number">
            <a:extLst>
              <a:ext uri="{FF2B5EF4-FFF2-40B4-BE49-F238E27FC236}">
                <a16:creationId xmlns:a16="http://schemas.microsoft.com/office/drawing/2014/main" xmlns="" id="{4C78D2C9-EC69-C447-A43E-74428D9672F5}"/>
              </a:ext>
            </a:extLst>
          </p:cNvPr>
          <p:cNvSpPr txBox="1">
            <a:spLocks/>
          </p:cNvSpPr>
          <p:nvPr userDrawn="1"/>
        </p:nvSpPr>
        <p:spPr>
          <a:xfrm>
            <a:off x="11531118" y="6857613"/>
            <a:ext cx="279883" cy="276999"/>
          </a:xfrm>
          <a:prstGeom prst="rect">
            <a:avLst/>
          </a:prstGeom>
          <a:ln w="12700">
            <a:miter lim="400000"/>
          </a:ln>
        </p:spPr>
        <p:txBody>
          <a:bodyPr wrap="none" lIns="45719" rIns="45719" anchor="ctr">
            <a:spAutoFit/>
          </a:bodyPr>
          <a:lstStyle>
            <a:defPPr>
              <a:defRPr lang="en-US"/>
            </a:defPPr>
            <a:lvl1pPr algn="r" rtl="0" eaLnBrk="0" fontAlgn="base" hangingPunct="0">
              <a:spcBef>
                <a:spcPct val="0"/>
              </a:spcBef>
              <a:spcAft>
                <a:spcPct val="0"/>
              </a:spcAft>
              <a:defRPr sz="1200" kern="1200">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a:lstStyle>
          <a:p>
            <a:fld id="{86CB4B4D-7CA3-9044-876B-883B54F8677D}" type="slidenum">
              <a:rPr lang="en-US" smtClean="0"/>
              <a:pPr/>
              <a:t>‹#›</a:t>
            </a:fld>
            <a:endParaRPr lang="en-US" dirty="0"/>
          </a:p>
        </p:txBody>
      </p:sp>
      <p:sp>
        <p:nvSpPr>
          <p:cNvPr id="3" name="TextBox 2">
            <a:extLst>
              <a:ext uri="{FF2B5EF4-FFF2-40B4-BE49-F238E27FC236}">
                <a16:creationId xmlns:a16="http://schemas.microsoft.com/office/drawing/2014/main" xmlns="" id="{AD71E7F3-AD6C-224E-BD90-D1A35CEDCAE6}"/>
              </a:ext>
            </a:extLst>
          </p:cNvPr>
          <p:cNvSpPr txBox="1"/>
          <p:nvPr userDrawn="1"/>
        </p:nvSpPr>
        <p:spPr>
          <a:xfrm>
            <a:off x="8534400" y="100340"/>
            <a:ext cx="506890" cy="261610"/>
          </a:xfrm>
          <a:prstGeom prst="rect">
            <a:avLst/>
          </a:prstGeom>
          <a:noFill/>
        </p:spPr>
        <p:txBody>
          <a:bodyPr wrap="square" rtlCol="0">
            <a:spAutoFit/>
          </a:bodyPr>
          <a:lstStyle/>
          <a:p>
            <a:pPr algn="r"/>
            <a:fld id="{86CB4B4D-7CA3-9044-876B-883B54F8677D}" type="slidenum">
              <a:rPr lang="en-US" sz="1100" smtClean="0">
                <a:solidFill>
                  <a:schemeClr val="tx1">
                    <a:lumMod val="50000"/>
                    <a:lumOff val="50000"/>
                  </a:schemeClr>
                </a:solidFill>
              </a:rPr>
              <a:pPr algn="r"/>
              <a:t>‹#›</a:t>
            </a:fld>
            <a:endParaRPr lang="en-US" sz="1100" dirty="0">
              <a:solidFill>
                <a:schemeClr val="tx1">
                  <a:lumMod val="50000"/>
                  <a:lumOff val="50000"/>
                </a:schemeClr>
              </a:solidFill>
            </a:endParaRPr>
          </a:p>
        </p:txBody>
      </p:sp>
      <p:sp>
        <p:nvSpPr>
          <p:cNvPr id="2" name="TextBox 1"/>
          <p:cNvSpPr txBox="1"/>
          <p:nvPr userDrawn="1"/>
        </p:nvSpPr>
        <p:spPr>
          <a:xfrm>
            <a:off x="381000" y="4905376"/>
            <a:ext cx="1319592" cy="230832"/>
          </a:xfrm>
          <a:prstGeom prst="rect">
            <a:avLst/>
          </a:prstGeom>
          <a:noFill/>
        </p:spPr>
        <p:txBody>
          <a:bodyPr wrap="none" rtlCol="0">
            <a:spAutoFit/>
          </a:bodyPr>
          <a:lstStyle/>
          <a:p>
            <a:r>
              <a:rPr lang="en-US" sz="900" dirty="0"/>
              <a:t>www.cmu.edu/gelfand</a:t>
            </a:r>
          </a:p>
        </p:txBody>
      </p:sp>
      <p:sp>
        <p:nvSpPr>
          <p:cNvPr id="5" name="Rectangle 4"/>
          <p:cNvSpPr/>
          <p:nvPr userDrawn="1"/>
        </p:nvSpPr>
        <p:spPr>
          <a:xfrm>
            <a:off x="2366244" y="4905376"/>
            <a:ext cx="1165704" cy="230832"/>
          </a:xfrm>
          <a:prstGeom prst="rect">
            <a:avLst/>
          </a:prstGeom>
        </p:spPr>
        <p:txBody>
          <a:bodyPr wrap="none">
            <a:spAutoFit/>
          </a:bodyPr>
          <a:lstStyle/>
          <a:p>
            <a:r>
              <a:rPr lang="en-US" sz="900" dirty="0" smtClean="0"/>
              <a:t>www.cmu.edu/bme</a:t>
            </a:r>
            <a:endParaRPr lang="en-US" sz="1400" dirty="0"/>
          </a:p>
        </p:txBody>
      </p:sp>
    </p:spTree>
    <p:extLst>
      <p:ext uri="{BB962C8B-B14F-4D97-AF65-F5344CB8AC3E}">
        <p14:creationId xmlns:p14="http://schemas.microsoft.com/office/powerpoint/2010/main" val="2223696160"/>
      </p:ext>
    </p:extLst>
  </p:cSld>
  <p:clrMap bg1="lt1" tx1="dk1" bg2="lt2" tx2="dk2" accent1="accent1" accent2="accent2" accent3="accent3" accent4="accent4" accent5="accent5" accent6="accent6" hlink="hlink" folHlink="folHlink"/>
  <p:sldLayoutIdLst>
    <p:sldLayoutId id="2147483664" r:id="rId1"/>
    <p:sldLayoutId id="2147483669" r:id="rId2"/>
  </p:sldLayoutIdLst>
  <p:hf hdr="0" ftr="0" dt="0"/>
  <p:txStyles>
    <p:titleStyle>
      <a:lvl1pPr algn="l" rtl="0" eaLnBrk="1" fontAlgn="base" hangingPunct="1">
        <a:spcBef>
          <a:spcPct val="0"/>
        </a:spcBef>
        <a:spcAft>
          <a:spcPct val="0"/>
        </a:spcAft>
        <a:defRPr sz="2400" b="1">
          <a:solidFill>
            <a:schemeClr val="tx1"/>
          </a:solidFill>
          <a:latin typeface="+mj-lt"/>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0" indent="-6350" algn="l" rtl="0" eaLnBrk="1" fontAlgn="base" hangingPunct="1">
        <a:spcBef>
          <a:spcPts val="600"/>
        </a:spcBef>
        <a:spcAft>
          <a:spcPct val="0"/>
        </a:spcAft>
        <a:defRPr sz="1400">
          <a:solidFill>
            <a:schemeClr val="tx1"/>
          </a:solidFill>
          <a:latin typeface="+mj-lt"/>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400">
          <a:solidFill>
            <a:schemeClr val="tx1"/>
          </a:solidFill>
          <a:latin typeface="+mj-lt"/>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400" i="1">
          <a:solidFill>
            <a:schemeClr val="tx1"/>
          </a:solidFill>
          <a:latin typeface="+mj-lt"/>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400">
          <a:solidFill>
            <a:schemeClr val="tx1"/>
          </a:solidFill>
          <a:latin typeface="+mj-lt"/>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400" i="1">
          <a:solidFill>
            <a:schemeClr val="tx1"/>
          </a:solidFill>
          <a:latin typeface="+mj-lt"/>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n.wikipedia.org/wiki/Blood_sugar_lev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dietdoctor.com/a-new-paradigm-of-insulin-re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7912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5122" name="Text Placeholder 14"/>
          <p:cNvSpPr txBox="1">
            <a:spLocks/>
          </p:cNvSpPr>
          <p:nvPr/>
        </p:nvSpPr>
        <p:spPr bwMode="auto">
          <a:xfrm>
            <a:off x="2133600" y="2632710"/>
            <a:ext cx="5410200" cy="104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ts val="0"/>
              </a:spcBef>
            </a:pPr>
            <a:r>
              <a:rPr lang="en-US" altLang="x-none" sz="4000" i="1" dirty="0">
                <a:solidFill>
                  <a:schemeClr val="bg1"/>
                </a:solidFill>
                <a:latin typeface="+mj-lt"/>
                <a:ea typeface="ＭＳ Ｐゴシック" charset="-128"/>
              </a:rPr>
              <a:t>Insulin &amp; Diabetes</a:t>
            </a:r>
          </a:p>
        </p:txBody>
      </p:sp>
      <p:sp>
        <p:nvSpPr>
          <p:cNvPr id="5123" name="Text Placeholder 16"/>
          <p:cNvSpPr txBox="1">
            <a:spLocks/>
          </p:cNvSpPr>
          <p:nvPr/>
        </p:nvSpPr>
        <p:spPr bwMode="auto">
          <a:xfrm>
            <a:off x="2133600" y="3638550"/>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sz="1600" dirty="0" smtClean="0">
                <a:solidFill>
                  <a:srgbClr val="FFFFFF"/>
                </a:solidFill>
                <a:latin typeface="+mn-lt"/>
                <a:ea typeface="ＭＳ Ｐゴシック" charset="-128"/>
              </a:rPr>
              <a:t>Created and edited by: Avika Bansal</a:t>
            </a:r>
            <a:r>
              <a:rPr lang="en-US" altLang="x-none" sz="1600" dirty="0">
                <a:solidFill>
                  <a:srgbClr val="FFFFFF"/>
                </a:solidFill>
                <a:latin typeface="+mn-lt"/>
                <a:ea typeface="ＭＳ Ｐゴシック" charset="-128"/>
              </a:rPr>
              <a:t>, </a:t>
            </a:r>
            <a:r>
              <a:rPr lang="en-US" sz="1600" dirty="0" smtClean="0">
                <a:solidFill>
                  <a:srgbClr val="FFFFFF"/>
                </a:solidFill>
                <a:latin typeface="+mn-lt"/>
                <a:ea typeface="ＭＳ Ｐゴシック" charset="-128"/>
              </a:rPr>
              <a:t>Chemical </a:t>
            </a:r>
            <a:r>
              <a:rPr lang="en-US" sz="1600" dirty="0">
                <a:solidFill>
                  <a:srgbClr val="FFFFFF"/>
                </a:solidFill>
                <a:latin typeface="+mn-lt"/>
                <a:ea typeface="ＭＳ Ｐゴシック" charset="-128"/>
              </a:rPr>
              <a:t>Engineering</a:t>
            </a:r>
            <a:r>
              <a:rPr lang="en-US" sz="1600" dirty="0" smtClean="0">
                <a:solidFill>
                  <a:srgbClr val="FFFFFF"/>
                </a:solidFill>
                <a:latin typeface="+mn-lt"/>
                <a:ea typeface="ＭＳ Ｐゴシック" charset="-128"/>
              </a:rPr>
              <a:t>, Biomedical Engineering, </a:t>
            </a:r>
            <a:r>
              <a:rPr lang="en-US" dirty="0" smtClean="0">
                <a:solidFill>
                  <a:srgbClr val="FFFFFF"/>
                </a:solidFill>
                <a:latin typeface="+mn-lt"/>
                <a:ea typeface="ＭＳ Ｐゴシック" charset="-128"/>
              </a:rPr>
              <a:t>2023</a:t>
            </a:r>
            <a:r>
              <a:rPr lang="en-US" altLang="x-none" dirty="0" smtClean="0">
                <a:solidFill>
                  <a:srgbClr val="FFFFFF"/>
                </a:solidFill>
                <a:latin typeface="+mn-lt"/>
                <a:ea typeface="ＭＳ Ｐゴシック" charset="-128"/>
              </a:rPr>
              <a:t> </a:t>
            </a:r>
            <a:endParaRPr lang="en-US" altLang="x-none" sz="1600" dirty="0">
              <a:solidFill>
                <a:srgbClr val="FFFFFF"/>
              </a:solidFill>
              <a:latin typeface="+mn-lt"/>
              <a:ea typeface="ＭＳ Ｐゴシック" charset="-128"/>
            </a:endParaRPr>
          </a:p>
        </p:txBody>
      </p:sp>
    </p:spTree>
    <p:extLst>
      <p:ext uri="{BB962C8B-B14F-4D97-AF65-F5344CB8AC3E}">
        <p14:creationId xmlns:p14="http://schemas.microsoft.com/office/powerpoint/2010/main" val="85893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idx="4294967295"/>
          </p:nvPr>
        </p:nvSpPr>
        <p:spPr>
          <a:xfrm>
            <a:off x="550450" y="162254"/>
            <a:ext cx="5511800" cy="6841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What is Diabetes?</a:t>
            </a:r>
            <a:endParaRPr sz="3200" dirty="0">
              <a:latin typeface="+mj-lt"/>
            </a:endParaRPr>
          </a:p>
        </p:txBody>
      </p:sp>
      <p:sp>
        <p:nvSpPr>
          <p:cNvPr id="115" name="Google Shape;115;p21"/>
          <p:cNvSpPr txBox="1">
            <a:spLocks noGrp="1"/>
          </p:cNvSpPr>
          <p:nvPr>
            <p:ph type="body" idx="4294967295"/>
          </p:nvPr>
        </p:nvSpPr>
        <p:spPr>
          <a:xfrm>
            <a:off x="550449" y="1999321"/>
            <a:ext cx="3551034" cy="2625725"/>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b="1" dirty="0">
                <a:latin typeface="+mj-lt"/>
                <a:ea typeface="Lato"/>
                <a:cs typeface="Lato"/>
                <a:sym typeface="Lato"/>
              </a:rPr>
              <a:t>Type 1</a:t>
            </a:r>
            <a:endParaRPr b="1" dirty="0">
              <a:latin typeface="+mj-lt"/>
              <a:ea typeface="Lato"/>
              <a:cs typeface="Lato"/>
              <a:sym typeface="Lato"/>
            </a:endParaRPr>
          </a:p>
          <a:p>
            <a:pPr marL="457200" lvl="0" indent="-317500" algn="l" rtl="0">
              <a:spcAft>
                <a:spcPts val="0"/>
              </a:spcAft>
              <a:buSzPts val="1400"/>
              <a:buChar char="●"/>
            </a:pPr>
            <a:r>
              <a:rPr lang="en" dirty="0">
                <a:latin typeface="+mj-lt"/>
              </a:rPr>
              <a:t>Genetic </a:t>
            </a:r>
            <a:r>
              <a:rPr lang="en" sz="1200" dirty="0">
                <a:latin typeface="+mj-lt"/>
              </a:rPr>
              <a:t>(diagnosed in young children and adults )</a:t>
            </a:r>
            <a:endParaRPr sz="1200" dirty="0">
              <a:latin typeface="+mj-lt"/>
            </a:endParaRPr>
          </a:p>
          <a:p>
            <a:pPr marL="457200" lvl="0" indent="-317500" algn="l" rtl="0">
              <a:spcAft>
                <a:spcPts val="0"/>
              </a:spcAft>
              <a:buSzPts val="1400"/>
              <a:buChar char="●"/>
            </a:pPr>
            <a:r>
              <a:rPr lang="en" dirty="0">
                <a:latin typeface="+mj-lt"/>
              </a:rPr>
              <a:t>Body is not able to produce its own insulin</a:t>
            </a:r>
            <a:endParaRPr dirty="0">
              <a:latin typeface="+mj-lt"/>
            </a:endParaRPr>
          </a:p>
          <a:p>
            <a:pPr marL="457200" lvl="0" indent="-317500" algn="l" rtl="0">
              <a:spcAft>
                <a:spcPts val="0"/>
              </a:spcAft>
              <a:buSzPts val="1400"/>
              <a:buChar char="●"/>
            </a:pPr>
            <a:r>
              <a:rPr lang="en" dirty="0">
                <a:latin typeface="+mj-lt"/>
              </a:rPr>
              <a:t>Beta cells in pancreas that produce insulin are attacked by immune system </a:t>
            </a:r>
            <a:endParaRPr dirty="0">
              <a:latin typeface="+mj-lt"/>
            </a:endParaRPr>
          </a:p>
          <a:p>
            <a:pPr marL="457200" lvl="0" indent="-317500" algn="l" rtl="0">
              <a:spcAft>
                <a:spcPts val="0"/>
              </a:spcAft>
              <a:buSzPts val="1400"/>
              <a:buChar char="●"/>
            </a:pPr>
            <a:r>
              <a:rPr lang="en" dirty="0">
                <a:latin typeface="+mj-lt"/>
              </a:rPr>
              <a:t>Daily insulin supplements to digest glucose from meals</a:t>
            </a:r>
            <a:endParaRPr dirty="0">
              <a:latin typeface="+mj-lt"/>
            </a:endParaRPr>
          </a:p>
        </p:txBody>
      </p:sp>
      <p:sp>
        <p:nvSpPr>
          <p:cNvPr id="116" name="Google Shape;116;p21"/>
          <p:cNvSpPr txBox="1">
            <a:spLocks noGrp="1"/>
          </p:cNvSpPr>
          <p:nvPr>
            <p:ph type="body" idx="4294967295"/>
          </p:nvPr>
        </p:nvSpPr>
        <p:spPr>
          <a:xfrm>
            <a:off x="4452600" y="2001166"/>
            <a:ext cx="3376732" cy="2625725"/>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b="1" dirty="0">
                <a:latin typeface="+mj-lt"/>
                <a:ea typeface="Lato"/>
                <a:cs typeface="Lato"/>
                <a:sym typeface="Lato"/>
              </a:rPr>
              <a:t>Type 2</a:t>
            </a:r>
            <a:endParaRPr b="1" dirty="0">
              <a:latin typeface="+mj-lt"/>
              <a:ea typeface="Lato"/>
              <a:cs typeface="Lato"/>
              <a:sym typeface="Lato"/>
            </a:endParaRPr>
          </a:p>
          <a:p>
            <a:pPr marL="457200" lvl="0" indent="-317500" algn="l" rtl="0">
              <a:spcAft>
                <a:spcPts val="0"/>
              </a:spcAft>
              <a:buSzPts val="1400"/>
              <a:buChar char="●"/>
            </a:pPr>
            <a:r>
              <a:rPr lang="en" dirty="0">
                <a:latin typeface="+mj-lt"/>
              </a:rPr>
              <a:t>A developed condition over time</a:t>
            </a:r>
            <a:endParaRPr dirty="0">
              <a:latin typeface="+mj-lt"/>
            </a:endParaRPr>
          </a:p>
          <a:p>
            <a:pPr marL="457200" lvl="0" indent="-317500" algn="l" rtl="0">
              <a:spcAft>
                <a:spcPts val="0"/>
              </a:spcAft>
              <a:buSzPts val="1400"/>
              <a:buChar char="●"/>
            </a:pPr>
            <a:r>
              <a:rPr lang="en" dirty="0">
                <a:latin typeface="+mj-lt"/>
              </a:rPr>
              <a:t>The body is less able to develop insulin </a:t>
            </a:r>
            <a:endParaRPr dirty="0">
              <a:latin typeface="+mj-lt"/>
            </a:endParaRPr>
          </a:p>
          <a:p>
            <a:pPr marL="457200" lvl="0" indent="-317500" algn="l" rtl="0">
              <a:spcAft>
                <a:spcPts val="0"/>
              </a:spcAft>
              <a:buSzPts val="1400"/>
              <a:buChar char="●"/>
            </a:pPr>
            <a:r>
              <a:rPr lang="en" dirty="0">
                <a:latin typeface="+mj-lt"/>
              </a:rPr>
              <a:t>Some causes:</a:t>
            </a:r>
            <a:endParaRPr dirty="0">
              <a:latin typeface="+mj-lt"/>
            </a:endParaRPr>
          </a:p>
          <a:p>
            <a:pPr marL="914400" lvl="1" indent="-342900" algn="l" rtl="0">
              <a:spcAft>
                <a:spcPts val="0"/>
              </a:spcAft>
              <a:buSzPts val="1800"/>
              <a:buChar char="○"/>
            </a:pPr>
            <a:r>
              <a:rPr lang="en" sz="1400" dirty="0">
                <a:latin typeface="+mj-lt"/>
              </a:rPr>
              <a:t>Age 45+</a:t>
            </a:r>
            <a:endParaRPr sz="1400" dirty="0">
              <a:latin typeface="+mj-lt"/>
            </a:endParaRPr>
          </a:p>
          <a:p>
            <a:pPr marL="914400" lvl="1" indent="-342900" algn="l" rtl="0">
              <a:spcAft>
                <a:spcPts val="0"/>
              </a:spcAft>
              <a:buSzPts val="1800"/>
              <a:buChar char="○"/>
            </a:pPr>
            <a:r>
              <a:rPr lang="en" sz="1400" dirty="0">
                <a:latin typeface="+mj-lt"/>
              </a:rPr>
              <a:t>Family history of diabetes</a:t>
            </a:r>
            <a:endParaRPr sz="1400" dirty="0">
              <a:latin typeface="+mj-lt"/>
            </a:endParaRPr>
          </a:p>
          <a:p>
            <a:pPr marL="914400" lvl="1" indent="-342900" algn="l" rtl="0">
              <a:spcAft>
                <a:spcPts val="0"/>
              </a:spcAft>
              <a:buSzPts val="1800"/>
              <a:buChar char="○"/>
            </a:pPr>
            <a:r>
              <a:rPr lang="en" sz="1400" dirty="0">
                <a:latin typeface="+mj-lt"/>
              </a:rPr>
              <a:t>Lack of physical activity </a:t>
            </a:r>
            <a:endParaRPr sz="1400" dirty="0">
              <a:latin typeface="+mj-lt"/>
            </a:endParaRPr>
          </a:p>
        </p:txBody>
      </p:sp>
      <p:sp>
        <p:nvSpPr>
          <p:cNvPr id="117" name="Google Shape;117;p21"/>
          <p:cNvSpPr txBox="1"/>
          <p:nvPr/>
        </p:nvSpPr>
        <p:spPr>
          <a:xfrm>
            <a:off x="550450" y="858660"/>
            <a:ext cx="7804301" cy="8574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Clr>
                <a:srgbClr val="434343"/>
              </a:buClr>
              <a:buSzPts val="1400"/>
            </a:pPr>
            <a:r>
              <a:rPr lang="en" sz="1800" dirty="0">
                <a:solidFill>
                  <a:srgbClr val="434343"/>
                </a:solidFill>
                <a:latin typeface="+mj-lt"/>
                <a:ea typeface="Lato Light"/>
                <a:cs typeface="Lato Light"/>
                <a:sym typeface="Lato Light"/>
              </a:rPr>
              <a:t>When body blood sugar levels are too high </a:t>
            </a:r>
            <a:endParaRPr sz="1800" dirty="0">
              <a:solidFill>
                <a:srgbClr val="434343"/>
              </a:solidFill>
              <a:latin typeface="+mj-lt"/>
              <a:ea typeface="Lato Light"/>
              <a:cs typeface="Lato Light"/>
              <a:sym typeface="Lato Light"/>
            </a:endParaRPr>
          </a:p>
          <a:p>
            <a:pPr marL="457200" lvl="0" indent="0" algn="l" rtl="0">
              <a:spcBef>
                <a:spcPts val="0"/>
              </a:spcBef>
              <a:spcAft>
                <a:spcPts val="0"/>
              </a:spcAft>
              <a:buNone/>
            </a:pPr>
            <a:r>
              <a:rPr lang="en" dirty="0" smtClean="0">
                <a:solidFill>
                  <a:srgbClr val="434343"/>
                </a:solidFill>
                <a:latin typeface="+mj-lt"/>
                <a:ea typeface="Lato Light"/>
                <a:cs typeface="Lato Light"/>
                <a:sym typeface="Lato Light"/>
              </a:rPr>
              <a:t>		</a:t>
            </a:r>
            <a:r>
              <a:rPr lang="en" b="1" dirty="0" smtClean="0">
                <a:solidFill>
                  <a:srgbClr val="434343"/>
                </a:solidFill>
                <a:latin typeface="+mj-lt"/>
                <a:ea typeface="Lato Light"/>
                <a:cs typeface="Lato Light"/>
                <a:sym typeface="Lato Light"/>
              </a:rPr>
              <a:t>OR</a:t>
            </a:r>
            <a:endParaRPr b="1" dirty="0">
              <a:solidFill>
                <a:srgbClr val="434343"/>
              </a:solidFill>
              <a:latin typeface="+mj-lt"/>
              <a:ea typeface="Lato Light"/>
              <a:cs typeface="Lato Light"/>
              <a:sym typeface="Lato Light"/>
            </a:endParaRPr>
          </a:p>
          <a:p>
            <a:pPr marL="139700" lvl="0" algn="l" rtl="0">
              <a:spcBef>
                <a:spcPts val="0"/>
              </a:spcBef>
              <a:spcAft>
                <a:spcPts val="0"/>
              </a:spcAft>
              <a:buClr>
                <a:srgbClr val="434343"/>
              </a:buClr>
              <a:buSzPts val="1400"/>
            </a:pPr>
            <a:r>
              <a:rPr lang="en" sz="1800" dirty="0">
                <a:solidFill>
                  <a:srgbClr val="434343"/>
                </a:solidFill>
                <a:latin typeface="+mj-lt"/>
                <a:ea typeface="Lato Light"/>
                <a:cs typeface="Lato Light"/>
                <a:sym typeface="Lato Light"/>
              </a:rPr>
              <a:t>Blood glucose levels are higher than normal due to improper use by cells </a:t>
            </a:r>
            <a:endParaRPr sz="1800" dirty="0">
              <a:solidFill>
                <a:srgbClr val="434343"/>
              </a:solidFill>
              <a:latin typeface="+mj-l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Existing Diabetes Treatments</a:t>
            </a:r>
            <a:endParaRPr sz="4000" dirty="0">
              <a:latin typeface="+mj-lt"/>
            </a:endParaRPr>
          </a:p>
        </p:txBody>
      </p:sp>
      <p:sp>
        <p:nvSpPr>
          <p:cNvPr id="123" name="Google Shape;123;p22"/>
          <p:cNvSpPr txBox="1">
            <a:spLocks noGrp="1"/>
          </p:cNvSpPr>
          <p:nvPr>
            <p:ph type="body" idx="4294967295"/>
          </p:nvPr>
        </p:nvSpPr>
        <p:spPr>
          <a:xfrm>
            <a:off x="949910" y="2213747"/>
            <a:ext cx="7386221" cy="1825594"/>
          </a:xfrm>
          <a:prstGeom prst="rect">
            <a:avLst/>
          </a:prstGeom>
        </p:spPr>
        <p:txBody>
          <a:bodyPr spcFirstLastPara="1" wrap="square" lIns="91425" tIns="91425" rIns="91425" bIns="91425" anchor="t" anchorCtr="0">
            <a:noAutofit/>
          </a:bodyPr>
          <a:lstStyle/>
          <a:p>
            <a:pPr marL="457200" lvl="0" indent="-419100" algn="l" rtl="0">
              <a:spcBef>
                <a:spcPts val="360"/>
              </a:spcBef>
              <a:spcAft>
                <a:spcPts val="0"/>
              </a:spcAft>
              <a:buSzPts val="3000"/>
              <a:buAutoNum type="arabicPeriod"/>
            </a:pPr>
            <a:r>
              <a:rPr lang="en" sz="3000" dirty="0">
                <a:latin typeface="+mj-lt"/>
              </a:rPr>
              <a:t>Bariatric surgery </a:t>
            </a:r>
            <a:endParaRPr sz="3000" dirty="0">
              <a:latin typeface="+mj-lt"/>
            </a:endParaRPr>
          </a:p>
          <a:p>
            <a:pPr marL="457200" lvl="0" indent="-419100" algn="l" rtl="0">
              <a:spcAft>
                <a:spcPts val="0"/>
              </a:spcAft>
              <a:buSzPts val="3000"/>
              <a:buAutoNum type="arabicPeriod"/>
            </a:pPr>
            <a:r>
              <a:rPr lang="en" sz="3000" dirty="0">
                <a:latin typeface="+mj-lt"/>
              </a:rPr>
              <a:t>Artificial pancreas</a:t>
            </a:r>
            <a:endParaRPr sz="3000" dirty="0">
              <a:latin typeface="+mj-lt"/>
            </a:endParaRPr>
          </a:p>
          <a:p>
            <a:pPr marL="457200" lvl="0" indent="-419100" algn="l" rtl="0">
              <a:spcAft>
                <a:spcPts val="0"/>
              </a:spcAft>
              <a:buSzPts val="3000"/>
              <a:buAutoNum type="arabicPeriod"/>
            </a:pPr>
            <a:r>
              <a:rPr lang="en" sz="3000" dirty="0">
                <a:latin typeface="+mj-lt"/>
              </a:rPr>
              <a:t>Pancreatic islet transplantation </a:t>
            </a:r>
            <a:endParaRPr sz="3000" dirty="0">
              <a:latin typeface="+mj-lt"/>
            </a:endParaRPr>
          </a:p>
        </p:txBody>
      </p:sp>
      <p:sp>
        <p:nvSpPr>
          <p:cNvPr id="124" name="Google Shape;124;p22"/>
          <p:cNvSpPr txBox="1"/>
          <p:nvPr/>
        </p:nvSpPr>
        <p:spPr>
          <a:xfrm>
            <a:off x="398549" y="1268600"/>
            <a:ext cx="7857683"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434343"/>
                </a:solidFill>
                <a:latin typeface="+mj-lt"/>
                <a:ea typeface="Lato"/>
                <a:cs typeface="Lato"/>
                <a:sym typeface="Lato"/>
              </a:rPr>
              <a:t>Other than insulin, there are a few ways to manage diabetes: </a:t>
            </a:r>
            <a:endParaRPr sz="2000" b="1" dirty="0">
              <a:solidFill>
                <a:srgbClr val="434343"/>
              </a:solidFill>
              <a:latin typeface="+mj-lt"/>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2812" y="204186"/>
            <a:ext cx="8229600" cy="9005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n-lt"/>
                <a:ea typeface="Lato"/>
                <a:cs typeface="Lato"/>
                <a:sym typeface="Lato"/>
              </a:rPr>
              <a:t>In 2017, diabetes was the 7th leading cause of death in the US</a:t>
            </a:r>
            <a:endParaRPr sz="2800" b="1" dirty="0">
              <a:latin typeface="+mn-lt"/>
              <a:ea typeface="Lato"/>
              <a:cs typeface="Lato"/>
              <a:sym typeface="Lato"/>
            </a:endParaRPr>
          </a:p>
        </p:txBody>
      </p:sp>
      <p:pic>
        <p:nvPicPr>
          <p:cNvPr id="132" name="Google Shape;132;p23"/>
          <p:cNvPicPr preferRelativeResize="0"/>
          <p:nvPr/>
        </p:nvPicPr>
        <p:blipFill>
          <a:blip r:embed="rId3">
            <a:alphaModFix/>
          </a:blip>
          <a:stretch>
            <a:fillRect/>
          </a:stretch>
        </p:blipFill>
        <p:spPr>
          <a:xfrm>
            <a:off x="297402" y="1104715"/>
            <a:ext cx="7461682" cy="36892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Diabetes</a:t>
            </a:r>
            <a:r>
              <a:rPr lang="en" dirty="0"/>
              <a:t> </a:t>
            </a:r>
            <a:r>
              <a:rPr lang="en" sz="3200" dirty="0"/>
              <a:t>in the US</a:t>
            </a:r>
            <a:endParaRPr sz="3200" dirty="0"/>
          </a:p>
        </p:txBody>
      </p:sp>
      <p:sp>
        <p:nvSpPr>
          <p:cNvPr id="138" name="Google Shape;138;p24"/>
          <p:cNvSpPr txBox="1">
            <a:spLocks noGrp="1"/>
          </p:cNvSpPr>
          <p:nvPr>
            <p:ph type="body" idx="4294967295"/>
          </p:nvPr>
        </p:nvSpPr>
        <p:spPr>
          <a:xfrm>
            <a:off x="1056441" y="1101171"/>
            <a:ext cx="7528266" cy="323373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latin typeface="+mj-lt"/>
              </a:rPr>
              <a:t>According to the CDC, in 2018…</a:t>
            </a:r>
            <a:endParaRPr sz="2400" dirty="0">
              <a:latin typeface="+mj-lt"/>
            </a:endParaRPr>
          </a:p>
          <a:p>
            <a:pPr marL="0" lvl="0" indent="0" algn="l" rtl="0">
              <a:spcBef>
                <a:spcPts val="600"/>
              </a:spcBef>
              <a:spcAft>
                <a:spcPts val="0"/>
              </a:spcAft>
              <a:buNone/>
            </a:pPr>
            <a:endParaRPr sz="1600" dirty="0">
              <a:latin typeface="+mj-lt"/>
            </a:endParaRPr>
          </a:p>
          <a:p>
            <a:pPr marL="444500" marR="0" lvl="0" indent="-342900" algn="l" rtl="0">
              <a:lnSpc>
                <a:spcPct val="100000"/>
              </a:lnSpc>
              <a:spcAft>
                <a:spcPts val="600"/>
              </a:spcAft>
              <a:buSzPts val="2000"/>
              <a:buFont typeface="Arial" panose="020B0604020202020204" pitchFamily="34" charset="0"/>
              <a:buChar char="•"/>
            </a:pPr>
            <a:r>
              <a:rPr lang="en" sz="2400" dirty="0">
                <a:latin typeface="+mj-lt"/>
              </a:rPr>
              <a:t>An estimated 34.2 million people of all ages—or 10.5% of the US population—had </a:t>
            </a:r>
            <a:r>
              <a:rPr lang="en" sz="2400" dirty="0" smtClean="0">
                <a:latin typeface="+mj-lt"/>
              </a:rPr>
              <a:t>diabetes</a:t>
            </a:r>
            <a:br>
              <a:rPr lang="en" sz="2400" dirty="0" smtClean="0">
                <a:latin typeface="+mj-lt"/>
              </a:rPr>
            </a:br>
            <a:endParaRPr sz="1800" dirty="0">
              <a:latin typeface="+mj-lt"/>
            </a:endParaRPr>
          </a:p>
          <a:p>
            <a:pPr marL="444500" marR="0" lvl="0" indent="-342900" algn="l" rtl="0">
              <a:lnSpc>
                <a:spcPct val="100000"/>
              </a:lnSpc>
              <a:spcAft>
                <a:spcPts val="600"/>
              </a:spcAft>
              <a:buSzPts val="2000"/>
              <a:buFont typeface="Arial" panose="020B0604020202020204" pitchFamily="34" charset="0"/>
              <a:buChar char="•"/>
            </a:pPr>
            <a:r>
              <a:rPr lang="en" sz="2400" dirty="0">
                <a:latin typeface="+mj-lt"/>
              </a:rPr>
              <a:t>34.1 million adults aged 18 years or older</a:t>
            </a:r>
            <a:r>
              <a:rPr lang="en" sz="2400" dirty="0" smtClean="0">
                <a:latin typeface="+mj-lt"/>
              </a:rPr>
              <a:t>—</a:t>
            </a:r>
            <a:br>
              <a:rPr lang="en" sz="2400" dirty="0" smtClean="0">
                <a:latin typeface="+mj-lt"/>
              </a:rPr>
            </a:br>
            <a:r>
              <a:rPr lang="en" sz="2400" dirty="0" smtClean="0">
                <a:latin typeface="+mj-lt"/>
              </a:rPr>
              <a:t>or </a:t>
            </a:r>
            <a:r>
              <a:rPr lang="en" sz="2400" dirty="0">
                <a:latin typeface="+mj-lt"/>
              </a:rPr>
              <a:t>13.0% of all US adults—had diabetes </a:t>
            </a:r>
            <a:endParaRPr sz="2400" dirty="0">
              <a:latin typeface="+mj-lt"/>
            </a:endParaRPr>
          </a:p>
          <a:p>
            <a:pPr marL="457200" marR="0" lvl="0" indent="0" algn="l" rtl="0">
              <a:lnSpc>
                <a:spcPct val="100000"/>
              </a:lnSpc>
              <a:spcBef>
                <a:spcPts val="600"/>
              </a:spcBef>
              <a:spcAft>
                <a:spcPts val="0"/>
              </a:spcAft>
              <a:buNone/>
            </a:pPr>
            <a:endParaRPr sz="2000" dirty="0">
              <a:latin typeface="+mj-lt"/>
            </a:endParaRPr>
          </a:p>
          <a:p>
            <a:pPr marL="0" lvl="0" indent="0" algn="l" rtl="0">
              <a:spcBef>
                <a:spcPts val="600"/>
              </a:spcBef>
              <a:spcAft>
                <a:spcPts val="0"/>
              </a:spcAft>
              <a:buNone/>
            </a:pPr>
            <a:endParaRPr dirty="0">
              <a:latin typeface="+mj-lt"/>
            </a:endParaRPr>
          </a:p>
          <a:p>
            <a:pPr marL="0" lvl="0" indent="0" algn="l" rtl="0">
              <a:spcBef>
                <a:spcPts val="600"/>
              </a:spcBef>
              <a:spcAft>
                <a:spcPts val="0"/>
              </a:spcAft>
              <a:buNone/>
            </a:pPr>
            <a:endParaRPr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n-lt"/>
              </a:rPr>
              <a:t>Characteristics of Insulin </a:t>
            </a:r>
            <a:endParaRPr sz="3200" dirty="0">
              <a:latin typeface="+mn-lt"/>
            </a:endParaRPr>
          </a:p>
        </p:txBody>
      </p:sp>
      <p:sp>
        <p:nvSpPr>
          <p:cNvPr id="144" name="Google Shape;144;p25"/>
          <p:cNvSpPr txBox="1">
            <a:spLocks noGrp="1"/>
          </p:cNvSpPr>
          <p:nvPr>
            <p:ph type="subTitle" idx="4294967295"/>
          </p:nvPr>
        </p:nvSpPr>
        <p:spPr>
          <a:xfrm>
            <a:off x="1216239" y="1227508"/>
            <a:ext cx="6977850" cy="3448050"/>
          </a:xfrm>
          <a:prstGeom prst="rect">
            <a:avLst/>
          </a:prstGeom>
        </p:spPr>
        <p:txBody>
          <a:bodyPr spcFirstLastPara="1" wrap="square" lIns="91425" tIns="91425" rIns="91425" bIns="91425" anchor="t" anchorCtr="0">
            <a:noAutofit/>
          </a:bodyPr>
          <a:lstStyle/>
          <a:p>
            <a:pPr marL="444500" marR="0" lvl="0" indent="-342900" algn="l" rtl="0">
              <a:lnSpc>
                <a:spcPct val="100000"/>
              </a:lnSpc>
              <a:spcAft>
                <a:spcPts val="600"/>
              </a:spcAft>
              <a:buClr>
                <a:srgbClr val="B7B7B7"/>
              </a:buClr>
              <a:buSzPts val="2000"/>
              <a:buFont typeface="Arial" panose="020B0604020202020204" pitchFamily="34" charset="0"/>
              <a:buChar char="•"/>
            </a:pPr>
            <a:r>
              <a:rPr lang="en" sz="2000" b="1" dirty="0">
                <a:latin typeface="+mj-lt"/>
              </a:rPr>
              <a:t>Onset</a:t>
            </a:r>
            <a:r>
              <a:rPr lang="en" sz="2000" dirty="0">
                <a:latin typeface="+mj-lt"/>
              </a:rPr>
              <a:t> → length of time before insulin reaches the bloodstream and begins lowering blood </a:t>
            </a:r>
            <a:r>
              <a:rPr lang="en" sz="2000" dirty="0" smtClean="0">
                <a:latin typeface="+mj-lt"/>
              </a:rPr>
              <a:t>sugar</a:t>
            </a:r>
            <a:endParaRPr sz="2000" dirty="0">
              <a:latin typeface="+mj-lt"/>
            </a:endParaRPr>
          </a:p>
          <a:p>
            <a:pPr marL="444500" marR="0" lvl="0" indent="-342900" algn="l" rtl="0">
              <a:lnSpc>
                <a:spcPct val="100000"/>
              </a:lnSpc>
              <a:spcAft>
                <a:spcPts val="600"/>
              </a:spcAft>
              <a:buClr>
                <a:srgbClr val="B7B7B7"/>
              </a:buClr>
              <a:buSzPts val="2000"/>
              <a:buFont typeface="Arial" panose="020B0604020202020204" pitchFamily="34" charset="0"/>
              <a:buChar char="•"/>
            </a:pPr>
            <a:r>
              <a:rPr lang="en" sz="2000" b="1" dirty="0" smtClean="0">
                <a:latin typeface="+mj-lt"/>
              </a:rPr>
              <a:t>Peak time </a:t>
            </a:r>
            <a:r>
              <a:rPr lang="en" sz="2000" dirty="0">
                <a:latin typeface="+mj-lt"/>
              </a:rPr>
              <a:t>→ the time during which insulin is at maximum strength in terms of lowering blood </a:t>
            </a:r>
            <a:r>
              <a:rPr lang="en" sz="2000" dirty="0" smtClean="0">
                <a:latin typeface="+mj-lt"/>
              </a:rPr>
              <a:t>sugar</a:t>
            </a:r>
            <a:endParaRPr sz="2000" dirty="0">
              <a:latin typeface="+mj-lt"/>
            </a:endParaRPr>
          </a:p>
          <a:p>
            <a:pPr marL="444500" marR="0" lvl="0" indent="-342900" algn="l" rtl="0">
              <a:lnSpc>
                <a:spcPct val="100000"/>
              </a:lnSpc>
              <a:spcAft>
                <a:spcPts val="600"/>
              </a:spcAft>
              <a:buClr>
                <a:srgbClr val="B7B7B7"/>
              </a:buClr>
              <a:buSzPts val="2000"/>
              <a:buFont typeface="Arial" panose="020B0604020202020204" pitchFamily="34" charset="0"/>
              <a:buChar char="•"/>
            </a:pPr>
            <a:r>
              <a:rPr lang="en" sz="2000" b="1" dirty="0">
                <a:latin typeface="+mj-lt"/>
              </a:rPr>
              <a:t>Duration</a:t>
            </a:r>
            <a:r>
              <a:rPr lang="en" sz="2000" dirty="0">
                <a:latin typeface="+mj-lt"/>
              </a:rPr>
              <a:t> → how long insulin continues to lower blood </a:t>
            </a:r>
            <a:r>
              <a:rPr lang="en" sz="2000" dirty="0" smtClean="0">
                <a:latin typeface="+mj-lt"/>
              </a:rPr>
              <a:t>glucose</a:t>
            </a:r>
            <a:endParaRPr sz="20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Types of Insulin and How They Work </a:t>
            </a:r>
            <a:endParaRPr sz="3200" dirty="0">
              <a:latin typeface="+mj-lt"/>
            </a:endParaRPr>
          </a:p>
        </p:txBody>
      </p:sp>
      <p:pic>
        <p:nvPicPr>
          <p:cNvPr id="150" name="Google Shape;150;p26"/>
          <p:cNvPicPr preferRelativeResize="0"/>
          <p:nvPr/>
        </p:nvPicPr>
        <p:blipFill rotWithShape="1">
          <a:blip r:embed="rId3">
            <a:alphaModFix/>
          </a:blip>
          <a:srcRect t="8883"/>
          <a:stretch/>
        </p:blipFill>
        <p:spPr>
          <a:xfrm>
            <a:off x="79275" y="971550"/>
            <a:ext cx="8985450" cy="367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77301" y="292964"/>
            <a:ext cx="8229600" cy="7281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Existing Insulin Delivery Techniques </a:t>
            </a:r>
            <a:endParaRPr sz="3200" dirty="0">
              <a:latin typeface="+mj-lt"/>
            </a:endParaRPr>
          </a:p>
        </p:txBody>
      </p:sp>
      <p:sp>
        <p:nvSpPr>
          <p:cNvPr id="156" name="Google Shape;156;p27"/>
          <p:cNvSpPr txBox="1">
            <a:spLocks noGrp="1"/>
          </p:cNvSpPr>
          <p:nvPr>
            <p:ph type="body" idx="4294967295"/>
          </p:nvPr>
        </p:nvSpPr>
        <p:spPr>
          <a:xfrm>
            <a:off x="1988598" y="1127633"/>
            <a:ext cx="4003830" cy="3515388"/>
          </a:xfrm>
          <a:prstGeom prst="rect">
            <a:avLst/>
          </a:prstGeom>
        </p:spPr>
        <p:txBody>
          <a:bodyPr spcFirstLastPara="1" wrap="square" lIns="91425" tIns="91425" rIns="91425" bIns="91425" anchor="t" anchorCtr="0">
            <a:noAutofit/>
          </a:bodyPr>
          <a:lstStyle/>
          <a:p>
            <a:pPr marL="412750" marR="0" lvl="0" indent="-342900" algn="l" rtl="0">
              <a:lnSpc>
                <a:spcPct val="100000"/>
              </a:lnSpc>
              <a:spcAft>
                <a:spcPts val="0"/>
              </a:spcAft>
              <a:buSzPts val="2500"/>
              <a:buFont typeface="Arial" panose="020B0604020202020204" pitchFamily="34" charset="0"/>
              <a:buChar char="•"/>
            </a:pPr>
            <a:r>
              <a:rPr lang="en" sz="2500" dirty="0">
                <a:latin typeface="+mj-lt"/>
              </a:rPr>
              <a:t>Needle and Syringe </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Pen</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Pump</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Inhaler</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Injection port</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Jet Injector </a:t>
            </a:r>
            <a:endParaRPr sz="2500" dirty="0">
              <a:latin typeface="+mj-lt"/>
            </a:endParaRPr>
          </a:p>
          <a:p>
            <a:pPr marL="412750" marR="0" lvl="0" indent="-342900" algn="l" rtl="0">
              <a:lnSpc>
                <a:spcPct val="100000"/>
              </a:lnSpc>
              <a:spcAft>
                <a:spcPts val="0"/>
              </a:spcAft>
              <a:buSzPts val="2500"/>
              <a:buFont typeface="Arial" panose="020B0604020202020204" pitchFamily="34" charset="0"/>
              <a:buChar char="•"/>
            </a:pPr>
            <a:r>
              <a:rPr lang="en" sz="2500" dirty="0">
                <a:latin typeface="+mj-lt"/>
              </a:rPr>
              <a:t>**Oral medication</a:t>
            </a:r>
            <a:endParaRPr sz="25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p:nvPr/>
        </p:nvSpPr>
        <p:spPr>
          <a:xfrm>
            <a:off x="2848502" y="1519824"/>
            <a:ext cx="4186800" cy="2839112"/>
          </a:xfrm>
          <a:prstGeom prst="rect">
            <a:avLst/>
          </a:prstGeom>
          <a:noFill/>
          <a:ln>
            <a:noFill/>
          </a:ln>
        </p:spPr>
        <p:txBody>
          <a:bodyPr spcFirstLastPara="1" wrap="square" lIns="91425" tIns="91425" rIns="91425" bIns="91425" anchor="t" anchorCtr="0">
            <a:noAutofit/>
          </a:bodyPr>
          <a:lstStyle/>
          <a:p>
            <a:pPr lvl="0"/>
            <a:r>
              <a:rPr lang="en" sz="5400" b="1" dirty="0">
                <a:latin typeface="+mj-lt"/>
                <a:ea typeface="Lato"/>
                <a:cs typeface="Lato"/>
                <a:sym typeface="Lato"/>
              </a:rPr>
              <a:t>Build Your Own Insulin Capsule!!! </a:t>
            </a:r>
            <a:endParaRPr sz="5400" dirty="0">
              <a:latin typeface="+mj-lt"/>
              <a:ea typeface="Lato Light"/>
              <a:cs typeface="Lato Light"/>
              <a:sym typeface="Lato Light"/>
            </a:endParaRPr>
          </a:p>
        </p:txBody>
      </p:sp>
      <p:sp>
        <p:nvSpPr>
          <p:cNvPr id="162" name="Google Shape;162;p28"/>
          <p:cNvSpPr txBox="1">
            <a:spLocks noGrp="1"/>
          </p:cNvSpPr>
          <p:nvPr>
            <p:ph type="ctrTitle" idx="4294967295"/>
          </p:nvPr>
        </p:nvSpPr>
        <p:spPr>
          <a:xfrm>
            <a:off x="674702" y="396800"/>
            <a:ext cx="4267200" cy="914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500" b="1" dirty="0">
                <a:latin typeface="+mj-lt"/>
                <a:ea typeface="Lato"/>
                <a:cs typeface="Lato"/>
                <a:sym typeface="Lato"/>
              </a:rPr>
              <a:t>NOW... </a:t>
            </a:r>
            <a:endParaRPr sz="5500" b="1" dirty="0">
              <a:latin typeface="+mj-lt"/>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dirty="0">
                <a:latin typeface="+mj-lt"/>
                <a:ea typeface="Lato"/>
                <a:cs typeface="Lato"/>
                <a:sym typeface="Lato"/>
              </a:rPr>
              <a:t>Build Your Own Insulin Capsule!!! </a:t>
            </a:r>
            <a:endParaRPr sz="3000" b="1" dirty="0">
              <a:latin typeface="+mj-lt"/>
              <a:ea typeface="Lato"/>
              <a:cs typeface="Lato"/>
              <a:sym typeface="Lato"/>
            </a:endParaRPr>
          </a:p>
        </p:txBody>
      </p:sp>
      <p:sp>
        <p:nvSpPr>
          <p:cNvPr id="168" name="Google Shape;168;p29"/>
          <p:cNvSpPr txBox="1">
            <a:spLocks noGrp="1"/>
          </p:cNvSpPr>
          <p:nvPr>
            <p:ph type="body" idx="4294967295"/>
          </p:nvPr>
        </p:nvSpPr>
        <p:spPr>
          <a:xfrm>
            <a:off x="870012" y="1032669"/>
            <a:ext cx="7501631" cy="261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dirty="0">
                <a:solidFill>
                  <a:schemeClr val="dk1"/>
                </a:solidFill>
                <a:latin typeface="+mj-lt"/>
              </a:rPr>
              <a:t>Instructions</a:t>
            </a:r>
            <a:r>
              <a:rPr lang="en" sz="2000" dirty="0">
                <a:solidFill>
                  <a:schemeClr val="dk1"/>
                </a:solidFill>
                <a:latin typeface="+mj-lt"/>
              </a:rPr>
              <a:t>: </a:t>
            </a:r>
            <a:endParaRPr sz="2000" dirty="0">
              <a:solidFill>
                <a:schemeClr val="dk1"/>
              </a:solidFill>
              <a:latin typeface="+mj-lt"/>
            </a:endParaRPr>
          </a:p>
          <a:p>
            <a:pPr marL="0" lvl="0" indent="0" algn="l" rtl="0">
              <a:spcBef>
                <a:spcPts val="0"/>
              </a:spcBef>
              <a:spcAft>
                <a:spcPts val="0"/>
              </a:spcAft>
              <a:buNone/>
            </a:pPr>
            <a:r>
              <a:rPr lang="en" sz="2000" dirty="0">
                <a:solidFill>
                  <a:schemeClr val="dk1"/>
                </a:solidFill>
                <a:latin typeface="+mj-lt"/>
              </a:rPr>
              <a:t>Using your knowledge about the different types of insulin, create different types of </a:t>
            </a:r>
            <a:r>
              <a:rPr lang="en" sz="2000" dirty="0" smtClean="0">
                <a:solidFill>
                  <a:schemeClr val="dk1"/>
                </a:solidFill>
                <a:latin typeface="+mj-lt"/>
              </a:rPr>
              <a:t>capsules</a:t>
            </a:r>
            <a:endParaRPr sz="2000" dirty="0">
              <a:solidFill>
                <a:schemeClr val="dk1"/>
              </a:solidFill>
              <a:latin typeface="+mj-lt"/>
            </a:endParaRPr>
          </a:p>
          <a:p>
            <a:pPr marL="457200" lvl="0" indent="-355600" algn="l" rtl="0">
              <a:spcBef>
                <a:spcPts val="300"/>
              </a:spcBef>
              <a:spcAft>
                <a:spcPts val="0"/>
              </a:spcAft>
              <a:buSzPts val="2000"/>
              <a:buFont typeface="Courier New" panose="02070309020205020404" pitchFamily="49" charset="0"/>
              <a:buChar char="o"/>
            </a:pPr>
            <a:r>
              <a:rPr lang="en" sz="1800" dirty="0">
                <a:solidFill>
                  <a:schemeClr val="dk1"/>
                </a:solidFill>
                <a:latin typeface="+mj-lt"/>
                <a:ea typeface="Quattrocento Sans"/>
                <a:cs typeface="Quattrocento Sans"/>
                <a:sym typeface="Quattrocento Sans"/>
              </a:rPr>
              <a:t>Draw a sketch of your capsule </a:t>
            </a:r>
            <a:endParaRPr sz="1800" dirty="0">
              <a:solidFill>
                <a:schemeClr val="dk1"/>
              </a:solidFill>
              <a:latin typeface="+mj-lt"/>
              <a:ea typeface="Quattrocento Sans"/>
              <a:cs typeface="Quattrocento Sans"/>
              <a:sym typeface="Quattrocento Sans"/>
            </a:endParaRPr>
          </a:p>
          <a:p>
            <a:pPr marL="457200" lvl="0" indent="-355600" algn="l" rtl="0">
              <a:spcBef>
                <a:spcPts val="300"/>
              </a:spcBef>
              <a:spcAft>
                <a:spcPts val="0"/>
              </a:spcAft>
              <a:buSzPts val="2000"/>
              <a:buFont typeface="Courier New" panose="02070309020205020404" pitchFamily="49" charset="0"/>
              <a:buChar char="o"/>
            </a:pPr>
            <a:r>
              <a:rPr lang="en" sz="1800" dirty="0">
                <a:solidFill>
                  <a:schemeClr val="dk1"/>
                </a:solidFill>
                <a:latin typeface="+mj-lt"/>
                <a:ea typeface="Quattrocento Sans"/>
                <a:cs typeface="Quattrocento Sans"/>
                <a:sym typeface="Quattrocento Sans"/>
              </a:rPr>
              <a:t>Explain how it works</a:t>
            </a:r>
            <a:endParaRPr sz="1800" dirty="0">
              <a:solidFill>
                <a:schemeClr val="dk1"/>
              </a:solidFill>
              <a:latin typeface="+mj-lt"/>
              <a:ea typeface="Quattrocento Sans"/>
              <a:cs typeface="Quattrocento Sans"/>
              <a:sym typeface="Quattrocento Sans"/>
            </a:endParaRPr>
          </a:p>
          <a:p>
            <a:pPr marL="457200" lvl="0" indent="-355600" algn="l" rtl="0">
              <a:spcBef>
                <a:spcPts val="300"/>
              </a:spcBef>
              <a:spcAft>
                <a:spcPts val="0"/>
              </a:spcAft>
              <a:buSzPts val="2000"/>
              <a:buFont typeface="Courier New" panose="02070309020205020404" pitchFamily="49" charset="0"/>
              <a:buChar char="o"/>
            </a:pPr>
            <a:r>
              <a:rPr lang="en" sz="1800" dirty="0">
                <a:solidFill>
                  <a:schemeClr val="dk1"/>
                </a:solidFill>
                <a:latin typeface="+mj-lt"/>
                <a:ea typeface="Quattrocento Sans"/>
                <a:cs typeface="Quattrocento Sans"/>
                <a:sym typeface="Quattrocento Sans"/>
              </a:rPr>
              <a:t>Test your capsule </a:t>
            </a:r>
            <a:endParaRPr sz="1800" dirty="0">
              <a:solidFill>
                <a:schemeClr val="dk1"/>
              </a:solidFill>
              <a:latin typeface="+mj-lt"/>
              <a:ea typeface="Quattrocento Sans"/>
              <a:cs typeface="Quattrocento Sans"/>
              <a:sym typeface="Quattrocento Sans"/>
            </a:endParaRPr>
          </a:p>
          <a:p>
            <a:pPr marL="457200" lvl="0" indent="-355600" algn="l" rtl="0">
              <a:spcBef>
                <a:spcPts val="300"/>
              </a:spcBef>
              <a:spcAft>
                <a:spcPts val="0"/>
              </a:spcAft>
              <a:buSzPts val="2000"/>
              <a:buFont typeface="Courier New" panose="02070309020205020404" pitchFamily="49" charset="0"/>
              <a:buChar char="o"/>
            </a:pPr>
            <a:r>
              <a:rPr lang="en" sz="1800" dirty="0">
                <a:solidFill>
                  <a:schemeClr val="dk1"/>
                </a:solidFill>
                <a:latin typeface="+mj-lt"/>
                <a:ea typeface="Quattrocento Sans"/>
                <a:cs typeface="Quattrocento Sans"/>
                <a:sym typeface="Quattrocento Sans"/>
              </a:rPr>
              <a:t>Record the onset, duration, and peak time of your capsules</a:t>
            </a:r>
            <a:endParaRPr sz="1800" dirty="0">
              <a:solidFill>
                <a:schemeClr val="dk1"/>
              </a:solidFill>
              <a:latin typeface="+mj-lt"/>
              <a:ea typeface="Quattrocento Sans"/>
              <a:cs typeface="Quattrocento Sans"/>
              <a:sym typeface="Quattrocento Sans"/>
            </a:endParaRPr>
          </a:p>
          <a:p>
            <a:pPr marL="457200" lvl="0" indent="-355600" algn="l" rtl="0">
              <a:spcBef>
                <a:spcPts val="300"/>
              </a:spcBef>
              <a:spcAft>
                <a:spcPts val="0"/>
              </a:spcAft>
              <a:buSzPts val="2000"/>
              <a:buFont typeface="Courier New" panose="02070309020205020404" pitchFamily="49" charset="0"/>
              <a:buChar char="o"/>
            </a:pPr>
            <a:r>
              <a:rPr lang="en" sz="1800" dirty="0">
                <a:solidFill>
                  <a:schemeClr val="dk1"/>
                </a:solidFill>
                <a:latin typeface="+mj-lt"/>
                <a:ea typeface="Quattrocento Sans"/>
                <a:cs typeface="Quattrocento Sans"/>
                <a:sym typeface="Quattrocento Sans"/>
              </a:rPr>
              <a:t>Explain how you would improve your capsule and why?</a:t>
            </a:r>
            <a:endParaRPr sz="1800" dirty="0">
              <a:solidFill>
                <a:schemeClr val="dk1"/>
              </a:solidFill>
              <a:latin typeface="+mj-lt"/>
              <a:ea typeface="Quattrocento Sans"/>
              <a:cs typeface="Quattrocento Sans"/>
              <a:sym typeface="Quattrocento Sans"/>
            </a:endParaRPr>
          </a:p>
          <a:p>
            <a:pPr marL="0" lvl="0" indent="0" algn="l" rtl="0">
              <a:spcBef>
                <a:spcPts val="0"/>
              </a:spcBef>
              <a:spcAft>
                <a:spcPts val="0"/>
              </a:spcAft>
              <a:buNone/>
            </a:pPr>
            <a:endParaRPr sz="2000" dirty="0">
              <a:solidFill>
                <a:schemeClr val="dk1"/>
              </a:solidFill>
              <a:latin typeface="+mj-lt"/>
            </a:endParaRPr>
          </a:p>
        </p:txBody>
      </p:sp>
      <p:sp>
        <p:nvSpPr>
          <p:cNvPr id="169" name="Google Shape;169;p29"/>
          <p:cNvSpPr txBox="1">
            <a:spLocks noGrp="1"/>
          </p:cNvSpPr>
          <p:nvPr>
            <p:ph type="body" idx="4294967295"/>
          </p:nvPr>
        </p:nvSpPr>
        <p:spPr>
          <a:xfrm>
            <a:off x="870012" y="3706813"/>
            <a:ext cx="6696075" cy="11795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u="sng" dirty="0">
                <a:latin typeface="+mj-lt"/>
              </a:rPr>
              <a:t>Materials</a:t>
            </a:r>
            <a:r>
              <a:rPr lang="en" sz="1800" dirty="0">
                <a:latin typeface="+mj-lt"/>
              </a:rPr>
              <a:t>:</a:t>
            </a:r>
            <a:endParaRPr sz="1800" dirty="0">
              <a:latin typeface="+mj-lt"/>
            </a:endParaRPr>
          </a:p>
          <a:p>
            <a:pPr marL="457200" marR="0" lvl="0" indent="-342900" algn="l" rtl="0">
              <a:lnSpc>
                <a:spcPct val="100000"/>
              </a:lnSpc>
              <a:spcBef>
                <a:spcPts val="0"/>
              </a:spcBef>
              <a:spcAft>
                <a:spcPts val="0"/>
              </a:spcAft>
              <a:buSzPts val="1800"/>
              <a:buChar char="×"/>
            </a:pPr>
            <a:r>
              <a:rPr lang="en" sz="1800" dirty="0">
                <a:solidFill>
                  <a:schemeClr val="dk1"/>
                </a:solidFill>
                <a:latin typeface="+mj-lt"/>
                <a:ea typeface="Quattrocento Sans"/>
                <a:cs typeface="Quattrocento Sans"/>
                <a:sym typeface="Quattrocento Sans"/>
              </a:rPr>
              <a:t>Bath bombs, </a:t>
            </a:r>
            <a:r>
              <a:rPr lang="en" sz="1800" dirty="0" smtClean="0">
                <a:solidFill>
                  <a:schemeClr val="dk1"/>
                </a:solidFill>
                <a:latin typeface="+mj-lt"/>
                <a:ea typeface="Quattrocento Sans"/>
                <a:cs typeface="Quattrocento Sans"/>
                <a:sym typeface="Quattrocento Sans"/>
              </a:rPr>
              <a:t>water</a:t>
            </a:r>
            <a:r>
              <a:rPr lang="en" sz="1800" dirty="0">
                <a:solidFill>
                  <a:schemeClr val="dk1"/>
                </a:solidFill>
                <a:latin typeface="+mj-lt"/>
                <a:ea typeface="Quattrocento Sans"/>
                <a:cs typeface="Quattrocento Sans"/>
                <a:sym typeface="Quattrocento Sans"/>
              </a:rPr>
              <a:t>, </a:t>
            </a:r>
            <a:r>
              <a:rPr lang="en" sz="1800" dirty="0" smtClean="0">
                <a:solidFill>
                  <a:schemeClr val="dk1"/>
                </a:solidFill>
                <a:latin typeface="+mj-lt"/>
                <a:ea typeface="Quattrocento Sans"/>
                <a:cs typeface="Quattrocento Sans"/>
                <a:sym typeface="Quattrocento Sans"/>
              </a:rPr>
              <a:t>tissue </a:t>
            </a:r>
            <a:r>
              <a:rPr lang="en" sz="1800" dirty="0">
                <a:solidFill>
                  <a:schemeClr val="dk1"/>
                </a:solidFill>
                <a:latin typeface="+mj-lt"/>
                <a:ea typeface="Quattrocento Sans"/>
                <a:cs typeface="Quattrocento Sans"/>
                <a:sym typeface="Quattrocento Sans"/>
              </a:rPr>
              <a:t>paper, </a:t>
            </a:r>
            <a:r>
              <a:rPr lang="en" sz="1800" dirty="0" smtClean="0">
                <a:solidFill>
                  <a:schemeClr val="dk1"/>
                </a:solidFill>
                <a:latin typeface="+mj-lt"/>
                <a:ea typeface="Quattrocento Sans"/>
                <a:cs typeface="Quattrocento Sans"/>
                <a:sym typeface="Quattrocento Sans"/>
              </a:rPr>
              <a:t>zipper storage </a:t>
            </a:r>
            <a:r>
              <a:rPr lang="en" sz="1800" dirty="0" smtClean="0">
                <a:solidFill>
                  <a:schemeClr val="dk1"/>
                </a:solidFill>
                <a:latin typeface="+mj-lt"/>
                <a:ea typeface="Quattrocento Sans"/>
                <a:cs typeface="Quattrocento Sans"/>
                <a:sym typeface="Quattrocento Sans"/>
              </a:rPr>
              <a:t>bags </a:t>
            </a:r>
            <a:endParaRPr sz="1800" dirty="0">
              <a:solidFill>
                <a:schemeClr val="dk1"/>
              </a:solidFill>
              <a:latin typeface="+mj-lt"/>
              <a:ea typeface="Quattrocento Sans"/>
              <a:cs typeface="Quattrocento Sans"/>
              <a:sym typeface="Quattrocento Sans"/>
            </a:endParaRPr>
          </a:p>
          <a:p>
            <a:pPr marL="457200" marR="0" lvl="0" indent="0" algn="l" rtl="0">
              <a:lnSpc>
                <a:spcPct val="100000"/>
              </a:lnSpc>
              <a:spcBef>
                <a:spcPts val="600"/>
              </a:spcBef>
              <a:spcAft>
                <a:spcPts val="0"/>
              </a:spcAft>
              <a:buNone/>
            </a:pPr>
            <a:r>
              <a:rPr lang="en" sz="1800" dirty="0">
                <a:solidFill>
                  <a:schemeClr val="dk1"/>
                </a:solidFill>
                <a:latin typeface="+mj-lt"/>
                <a:ea typeface="Quattrocento Sans"/>
                <a:cs typeface="Quattrocento Sans"/>
                <a:sym typeface="Quattrocento Sans"/>
              </a:rPr>
              <a:t>&amp; </a:t>
            </a:r>
            <a:r>
              <a:rPr lang="en" sz="1800" dirty="0" smtClean="0">
                <a:solidFill>
                  <a:schemeClr val="dk1"/>
                </a:solidFill>
                <a:latin typeface="+mj-lt"/>
                <a:ea typeface="Quattrocento Sans"/>
                <a:cs typeface="Quattrocento Sans"/>
                <a:sym typeface="Quattrocento Sans"/>
              </a:rPr>
              <a:t>anything </a:t>
            </a:r>
            <a:r>
              <a:rPr lang="en" sz="1800" dirty="0">
                <a:solidFill>
                  <a:schemeClr val="dk1"/>
                </a:solidFill>
                <a:latin typeface="+mj-lt"/>
                <a:ea typeface="Quattrocento Sans"/>
                <a:cs typeface="Quattrocento Sans"/>
                <a:sym typeface="Quattrocento Sans"/>
              </a:rPr>
              <a:t>else you can find!  </a:t>
            </a:r>
            <a:endParaRPr sz="1800" dirty="0">
              <a:solidFill>
                <a:schemeClr val="dk1"/>
              </a:solidFill>
              <a:latin typeface="+mj-lt"/>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p:nvPr/>
        </p:nvSpPr>
        <p:spPr>
          <a:xfrm>
            <a:off x="2104007" y="616894"/>
            <a:ext cx="5113537" cy="3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FFFFFF"/>
                </a:solidFill>
                <a:latin typeface="+mn-lt"/>
                <a:ea typeface="Lato"/>
                <a:cs typeface="Lato"/>
                <a:sym typeface="Lato"/>
              </a:rPr>
              <a:t>Activity Scenario Examples: </a:t>
            </a:r>
            <a:endParaRPr sz="2400" b="1" dirty="0">
              <a:solidFill>
                <a:srgbClr val="FFFFFF"/>
              </a:solidFill>
              <a:latin typeface="+mn-lt"/>
              <a:ea typeface="Lato"/>
              <a:cs typeface="Lato"/>
              <a:sym typeface="Lato"/>
            </a:endParaRPr>
          </a:p>
          <a:p>
            <a:pPr marL="0" lvl="0" indent="0" algn="l" rtl="0">
              <a:spcBef>
                <a:spcPts val="0"/>
              </a:spcBef>
              <a:spcAft>
                <a:spcPts val="0"/>
              </a:spcAft>
              <a:buNone/>
            </a:pPr>
            <a:endParaRPr sz="2400" b="1" dirty="0">
              <a:solidFill>
                <a:srgbClr val="FFFFFF"/>
              </a:solidFill>
              <a:latin typeface="+mn-lt"/>
              <a:ea typeface="Lato"/>
              <a:cs typeface="Lato"/>
              <a:sym typeface="Lato"/>
            </a:endParaRPr>
          </a:p>
          <a:p>
            <a:pPr marL="457200" lvl="0" indent="-349250" algn="l" rtl="0">
              <a:spcBef>
                <a:spcPts val="0"/>
              </a:spcBef>
              <a:spcAft>
                <a:spcPts val="0"/>
              </a:spcAft>
              <a:buClr>
                <a:srgbClr val="FFFFFF"/>
              </a:buClr>
              <a:buSzPts val="1900"/>
              <a:buFont typeface="Lato"/>
              <a:buAutoNum type="arabicPeriod"/>
            </a:pPr>
            <a:r>
              <a:rPr lang="en" sz="2000" b="1" dirty="0">
                <a:solidFill>
                  <a:srgbClr val="FFFFFF"/>
                </a:solidFill>
                <a:latin typeface="+mn-lt"/>
                <a:ea typeface="Lato"/>
                <a:cs typeface="Lato"/>
                <a:sym typeface="Lato"/>
              </a:rPr>
              <a:t>Create a rapid acting capsule with an onset of 15 seconds and a duration of 3 minutes </a:t>
            </a:r>
            <a:endParaRPr sz="2000" b="1" dirty="0">
              <a:solidFill>
                <a:srgbClr val="FFFFFF"/>
              </a:solidFill>
              <a:latin typeface="+mn-lt"/>
              <a:ea typeface="Lato"/>
              <a:cs typeface="Lato"/>
              <a:sym typeface="Lato"/>
            </a:endParaRPr>
          </a:p>
          <a:p>
            <a:pPr marL="457200" lvl="0" indent="-349250" algn="l" rtl="0">
              <a:spcBef>
                <a:spcPts val="0"/>
              </a:spcBef>
              <a:spcAft>
                <a:spcPts val="0"/>
              </a:spcAft>
              <a:buClr>
                <a:srgbClr val="FFFFFF"/>
              </a:buClr>
              <a:buSzPts val="1900"/>
              <a:buFont typeface="Lato"/>
              <a:buAutoNum type="arabicPeriod"/>
            </a:pPr>
            <a:r>
              <a:rPr lang="en" sz="2000" b="1" dirty="0">
                <a:solidFill>
                  <a:srgbClr val="FFFFFF"/>
                </a:solidFill>
                <a:latin typeface="+mn-lt"/>
                <a:ea typeface="Lato"/>
                <a:cs typeface="Lato"/>
                <a:sym typeface="Lato"/>
              </a:rPr>
              <a:t>Create an intermediate acting capsule with an onset of 3 minutes and duration of 3 </a:t>
            </a:r>
            <a:r>
              <a:rPr lang="en" sz="2000" b="1" dirty="0" smtClean="0">
                <a:solidFill>
                  <a:srgbClr val="FFFFFF"/>
                </a:solidFill>
                <a:latin typeface="+mn-lt"/>
                <a:ea typeface="Lato"/>
                <a:cs typeface="Lato"/>
                <a:sym typeface="Lato"/>
              </a:rPr>
              <a:t>minutes</a:t>
            </a:r>
          </a:p>
          <a:p>
            <a:pPr marL="457200" lvl="0" indent="-349250" algn="l" rtl="0">
              <a:spcBef>
                <a:spcPts val="0"/>
              </a:spcBef>
              <a:spcAft>
                <a:spcPts val="0"/>
              </a:spcAft>
              <a:buClr>
                <a:srgbClr val="FFFFFF"/>
              </a:buClr>
              <a:buSzPts val="1900"/>
              <a:buFont typeface="Lato"/>
              <a:buAutoNum type="arabicPeriod"/>
            </a:pPr>
            <a:r>
              <a:rPr lang="en" sz="2000" b="1" dirty="0" smtClean="0">
                <a:solidFill>
                  <a:srgbClr val="FFFFFF"/>
                </a:solidFill>
                <a:latin typeface="+mn-lt"/>
                <a:ea typeface="Lato"/>
                <a:cs typeface="Lato"/>
                <a:sym typeface="Lato"/>
              </a:rPr>
              <a:t>Other scenarios as determined by the instructor or students</a:t>
            </a:r>
            <a:endParaRPr sz="2000" b="1" dirty="0">
              <a:solidFill>
                <a:srgbClr val="FFFFFF"/>
              </a:solidFill>
              <a:latin typeface="+mn-lt"/>
              <a:ea typeface="Lato"/>
              <a:cs typeface="Lato"/>
              <a:sym typeface="Lato"/>
            </a:endParaRPr>
          </a:p>
        </p:txBody>
      </p:sp>
      <p:pic>
        <p:nvPicPr>
          <p:cNvPr id="3" name="Picture 3" descr="_Plaid-Digital_FINAL-NEW.png"/>
          <p:cNvPicPr>
            <a:picLocks noChangeAspect="1"/>
          </p:cNvPicPr>
          <p:nvPr/>
        </p:nvPicPr>
        <p:blipFill>
          <a:blip r:embed="rId3">
            <a:extLst>
              <a:ext uri="{28A0092B-C50C-407E-A947-70E740481C1C}">
                <a14:useLocalDpi xmlns:a14="http://schemas.microsoft.com/office/drawing/2010/main" val="0"/>
              </a:ext>
            </a:extLst>
          </a:blip>
          <a:srcRect l="59550" t="20876" r="39888" b="2893"/>
          <a:stretch>
            <a:fillRect/>
          </a:stretch>
        </p:blipFill>
        <p:spPr bwMode="auto">
          <a:xfrm rot="5400000">
            <a:off x="3798887" y="1046164"/>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
        <p:nvSpPr>
          <p:cNvPr id="5" name="TextBox 4"/>
          <p:cNvSpPr txBox="1"/>
          <p:nvPr/>
        </p:nvSpPr>
        <p:spPr>
          <a:xfrm>
            <a:off x="381000" y="4905376"/>
            <a:ext cx="1319592" cy="230832"/>
          </a:xfrm>
          <a:prstGeom prst="rect">
            <a:avLst/>
          </a:prstGeom>
          <a:noFill/>
        </p:spPr>
        <p:txBody>
          <a:bodyPr wrap="none" rtlCol="0">
            <a:spAutoFit/>
          </a:bodyPr>
          <a:lstStyle/>
          <a:p>
            <a:r>
              <a:rPr lang="en-US" sz="900" dirty="0"/>
              <a:t>www.cmu.edu/gelfand</a:t>
            </a:r>
          </a:p>
        </p:txBody>
      </p:sp>
      <p:sp>
        <p:nvSpPr>
          <p:cNvPr id="6" name="Rectangle 5"/>
          <p:cNvSpPr/>
          <p:nvPr/>
        </p:nvSpPr>
        <p:spPr>
          <a:xfrm>
            <a:off x="2366244" y="4905376"/>
            <a:ext cx="1165704" cy="230832"/>
          </a:xfrm>
          <a:prstGeom prst="rect">
            <a:avLst/>
          </a:prstGeom>
        </p:spPr>
        <p:txBody>
          <a:bodyPr wrap="none">
            <a:spAutoFit/>
          </a:bodyPr>
          <a:lstStyle/>
          <a:p>
            <a:r>
              <a:rPr lang="en-US" sz="900" dirty="0" smtClean="0"/>
              <a:t>www.cmu.edu/bme</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077200" cy="2308324"/>
          </a:xfrm>
          <a:prstGeom prst="rect">
            <a:avLst/>
          </a:prstGeom>
          <a:noFill/>
        </p:spPr>
        <p:txBody>
          <a:bodyPr wrap="square" rtlCol="0">
            <a:spAutoFit/>
          </a:bodyPr>
          <a:lstStyle/>
          <a:p>
            <a:pPr lvl="0" eaLnBrk="0" fontAlgn="base" hangingPunct="0">
              <a:spcBef>
                <a:spcPct val="0"/>
              </a:spcBef>
              <a:spcAft>
                <a:spcPct val="0"/>
              </a:spcAft>
              <a:buClrTx/>
              <a:defRPr/>
            </a:pP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This educational resource for high school audiences was </a:t>
            </a:r>
            <a:r>
              <a:rPr lang="en-US" sz="2400" kern="1200" dirty="0">
                <a:latin typeface="+mj-lt"/>
                <a:ea typeface="ＭＳ Ｐゴシック" charset="-128"/>
                <a:cs typeface="+mn-cs"/>
              </a:rPr>
              <a:t>developed as a project by Carnegie Mellon student, Avika Bansal, for the course </a:t>
            </a:r>
            <a:r>
              <a:rPr lang="en-US" sz="2400" i="1" kern="1200" dirty="0">
                <a:latin typeface="+mj-lt"/>
                <a:ea typeface="ＭＳ Ｐゴシック" charset="-128"/>
                <a:cs typeface="+mn-cs"/>
              </a:rPr>
              <a:t>Experiential Learning through Projects</a:t>
            </a:r>
            <a:r>
              <a:rPr lang="en-US" sz="2400" kern="1200" dirty="0">
                <a:latin typeface="+mj-lt"/>
                <a:ea typeface="ＭＳ Ｐゴシック" charset="-128"/>
                <a:cs typeface="+mn-cs"/>
              </a:rPr>
              <a:t>, Section </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O, taught by Dr. Conrad Zapanta and Dr. Judith Hallinen during the summer of 2020.</a:t>
            </a:r>
            <a:b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br>
            <a:endPar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endParaRPr>
          </a:p>
        </p:txBody>
      </p:sp>
    </p:spTree>
    <p:extLst>
      <p:ext uri="{BB962C8B-B14F-4D97-AF65-F5344CB8AC3E}">
        <p14:creationId xmlns:p14="http://schemas.microsoft.com/office/powerpoint/2010/main" val="246109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Insulin and Diabetes</a:t>
            </a:r>
            <a:endParaRPr sz="3200" dirty="0">
              <a:latin typeface="+mj-lt"/>
            </a:endParaRPr>
          </a:p>
        </p:txBody>
      </p:sp>
      <p:sp>
        <p:nvSpPr>
          <p:cNvPr id="180" name="Google Shape;180;p31"/>
          <p:cNvSpPr txBox="1">
            <a:spLocks noGrp="1"/>
          </p:cNvSpPr>
          <p:nvPr>
            <p:ph type="body" idx="4294967295"/>
          </p:nvPr>
        </p:nvSpPr>
        <p:spPr>
          <a:xfrm>
            <a:off x="773112" y="1254865"/>
            <a:ext cx="7597775" cy="2605088"/>
          </a:xfrm>
          <a:prstGeom prst="rect">
            <a:avLst/>
          </a:prstGeom>
        </p:spPr>
        <p:txBody>
          <a:bodyPr spcFirstLastPara="1" wrap="square" lIns="91425" tIns="91425" rIns="91425" bIns="91425" anchor="t" anchorCtr="0">
            <a:noAutofit/>
          </a:bodyPr>
          <a:lstStyle/>
          <a:p>
            <a:pPr marL="571500" lvl="0" indent="-571500" algn="l" rtl="0">
              <a:spcBef>
                <a:spcPts val="600"/>
              </a:spcBef>
              <a:spcAft>
                <a:spcPts val="600"/>
              </a:spcAft>
              <a:buSzPts val="4100"/>
              <a:buFont typeface="Arial" panose="020B0604020202020204" pitchFamily="34" charset="0"/>
              <a:buChar char="•"/>
            </a:pPr>
            <a:r>
              <a:rPr lang="en" sz="4100" b="1" dirty="0">
                <a:latin typeface="+mn-lt"/>
                <a:ea typeface="Lato"/>
                <a:cs typeface="Lato"/>
                <a:sym typeface="Lato"/>
              </a:rPr>
              <a:t>Questions?</a:t>
            </a:r>
            <a:endParaRPr sz="4100" b="1" dirty="0">
              <a:latin typeface="+mn-lt"/>
              <a:ea typeface="Lato"/>
              <a:cs typeface="Lato"/>
              <a:sym typeface="Lato"/>
            </a:endParaRPr>
          </a:p>
          <a:p>
            <a:pPr marL="571500" lvl="0" indent="-571500" algn="l" rtl="0">
              <a:spcBef>
                <a:spcPts val="0"/>
              </a:spcBef>
              <a:spcAft>
                <a:spcPts val="600"/>
              </a:spcAft>
              <a:buSzPts val="4100"/>
              <a:buFont typeface="Arial" panose="020B0604020202020204" pitchFamily="34" charset="0"/>
              <a:buChar char="•"/>
            </a:pPr>
            <a:r>
              <a:rPr lang="en" sz="4100" b="1" dirty="0">
                <a:latin typeface="+mn-lt"/>
                <a:ea typeface="Lato"/>
                <a:cs typeface="Lato"/>
                <a:sym typeface="Lato"/>
              </a:rPr>
              <a:t>Hardest part of activity?</a:t>
            </a:r>
            <a:endParaRPr sz="4100" b="1" dirty="0">
              <a:latin typeface="+mn-lt"/>
              <a:ea typeface="Lato"/>
              <a:cs typeface="Lato"/>
              <a:sym typeface="Lato"/>
            </a:endParaRPr>
          </a:p>
          <a:p>
            <a:pPr marL="571500" lvl="0" indent="-571500" algn="l" rtl="0">
              <a:spcBef>
                <a:spcPts val="0"/>
              </a:spcBef>
              <a:spcAft>
                <a:spcPts val="0"/>
              </a:spcAft>
              <a:buSzPts val="4100"/>
              <a:buFont typeface="Arial" panose="020B0604020202020204" pitchFamily="34" charset="0"/>
              <a:buChar char="•"/>
            </a:pPr>
            <a:r>
              <a:rPr lang="en" sz="4100" b="1" dirty="0">
                <a:latin typeface="+mn-lt"/>
                <a:ea typeface="Lato"/>
                <a:cs typeface="Lato"/>
                <a:sym typeface="Lato"/>
              </a:rPr>
              <a:t>Interesting discoveries?</a:t>
            </a:r>
            <a:endParaRPr sz="4100" b="1" dirty="0">
              <a:latin typeface="+mn-lt"/>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077200"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mj-lt"/>
                <a:ea typeface="ＭＳ Ｐゴシック" charset="-128"/>
                <a:cs typeface="+mn-cs"/>
              </a:rPr>
              <a:t>CAUTION</a:t>
            </a:r>
            <a:r>
              <a:rPr kumimoji="0" lang="en-US" sz="1600" b="0" i="0" u="none" strike="noStrike" kern="1200" cap="none" spc="0" normalizeH="0" baseline="0" noProof="0" dirty="0">
                <a:ln>
                  <a:noFill/>
                </a:ln>
                <a:solidFill>
                  <a:srgbClr val="000000"/>
                </a:solidFill>
                <a:effectLst/>
                <a:uLnTx/>
                <a:uFillTx/>
                <a:latin typeface="+mj-lt"/>
                <a:ea typeface="ＭＳ Ｐゴシック" charset="-128"/>
                <a:cs typeface="+mn-cs"/>
              </a:rPr>
              <a:t>: If you are attempting an experiment, it is important to make sure that you are following all safety steps. All experiments should be completed with supervision of a adult. Weather permitting, we recommend taking messy experiments outside. Remember to wear safety gear like gloves, aprons, and goggles, especially for experiments with chemical reactions!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mj-lt"/>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j-lt"/>
                <a:ea typeface="ＭＳ Ｐゴシック" charset="-128"/>
                <a:cs typeface="+mn-cs"/>
              </a:rPr>
              <a:t>The materials and information presented </a:t>
            </a:r>
            <a:r>
              <a:rPr kumimoji="0" lang="en-US" sz="1600" b="0" i="0" u="none" strike="noStrike" kern="1200" cap="none" spc="0" normalizeH="0" baseline="0" noProof="0" dirty="0" smtClean="0">
                <a:ln>
                  <a:noFill/>
                </a:ln>
                <a:solidFill>
                  <a:srgbClr val="000000"/>
                </a:solidFill>
                <a:effectLst/>
                <a:uLnTx/>
                <a:uFillTx/>
                <a:latin typeface="+mj-lt"/>
                <a:ea typeface="ＭＳ Ｐゴシック" charset="-128"/>
                <a:cs typeface="+mn-cs"/>
              </a:rPr>
              <a:t>may be </a:t>
            </a:r>
            <a:r>
              <a:rPr kumimoji="0" lang="en-US" sz="1600" b="0" i="0" u="none" strike="noStrike" kern="1200" cap="none" spc="0" normalizeH="0" baseline="0" noProof="0" dirty="0">
                <a:ln>
                  <a:noFill/>
                </a:ln>
                <a:solidFill>
                  <a:srgbClr val="000000"/>
                </a:solidFill>
                <a:effectLst/>
                <a:uLnTx/>
                <a:uFillTx/>
                <a:latin typeface="+mj-lt"/>
                <a:ea typeface="ＭＳ Ｐゴシック" charset="-128"/>
                <a:cs typeface="+mn-cs"/>
              </a:rPr>
              <a:t>used for educational purposes as described in the Terms of Use at www.cmu.edu/gelfand and parents/legal guardians are responsible for taking all necessary safety precautions for the experiments. To the maximum extent allowed under law, Carnegie Mellon University is not responsible for any claims, damages or other liability arising from using the materials or conducting the experiments.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j-lt"/>
                <a:ea typeface="ＭＳ Ｐゴシック" charset="-128"/>
                <a:cs typeface="+mn-cs"/>
              </a:rPr>
              <a:t>Be SAFE and enjoy the modules!</a:t>
            </a:r>
          </a:p>
        </p:txBody>
      </p:sp>
    </p:spTree>
    <p:extLst>
      <p:ext uri="{BB962C8B-B14F-4D97-AF65-F5344CB8AC3E}">
        <p14:creationId xmlns:p14="http://schemas.microsoft.com/office/powerpoint/2010/main" val="387142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What is Insulin?</a:t>
            </a:r>
            <a:endParaRPr sz="3200" dirty="0">
              <a:latin typeface="+mj-lt"/>
            </a:endParaRPr>
          </a:p>
        </p:txBody>
      </p:sp>
      <p:sp>
        <p:nvSpPr>
          <p:cNvPr id="73" name="Google Shape;73;p15"/>
          <p:cNvSpPr txBox="1">
            <a:spLocks noGrp="1"/>
          </p:cNvSpPr>
          <p:nvPr>
            <p:ph type="body" idx="4294967295"/>
          </p:nvPr>
        </p:nvSpPr>
        <p:spPr>
          <a:xfrm>
            <a:off x="621436" y="1112791"/>
            <a:ext cx="8158579" cy="3033081"/>
          </a:xfrm>
          <a:prstGeom prst="rect">
            <a:avLst/>
          </a:prstGeom>
        </p:spPr>
        <p:txBody>
          <a:bodyPr spcFirstLastPara="1" wrap="square" lIns="91425" tIns="91425" rIns="91425" bIns="91425" anchor="t" anchorCtr="0">
            <a:noAutofit/>
          </a:bodyPr>
          <a:lstStyle/>
          <a:p>
            <a:pPr marL="400050" lvl="0" indent="-285750" algn="l" rtl="0">
              <a:spcBef>
                <a:spcPts val="600"/>
              </a:spcBef>
              <a:spcAft>
                <a:spcPts val="0"/>
              </a:spcAft>
              <a:buSzPts val="1800"/>
              <a:buFont typeface="Arial" panose="020B0604020202020204" pitchFamily="34" charset="0"/>
              <a:buChar char="•"/>
            </a:pPr>
            <a:r>
              <a:rPr lang="en" sz="1600" dirty="0">
                <a:latin typeface="+mj-lt"/>
              </a:rPr>
              <a:t>A naturally occuring energy storage hormone released by the pancreas</a:t>
            </a:r>
            <a:endParaRPr sz="1600" dirty="0">
              <a:latin typeface="+mj-lt"/>
            </a:endParaRPr>
          </a:p>
          <a:p>
            <a:pPr marL="914400" marR="0" lvl="1" indent="-342900" algn="l" rtl="0">
              <a:lnSpc>
                <a:spcPct val="100000"/>
              </a:lnSpc>
              <a:spcBef>
                <a:spcPts val="0"/>
              </a:spcBef>
              <a:spcAft>
                <a:spcPts val="0"/>
              </a:spcAft>
              <a:buSzPts val="1800"/>
              <a:buFont typeface="Courier New" panose="02070309020205020404" pitchFamily="49" charset="0"/>
              <a:buChar char="o"/>
            </a:pPr>
            <a:r>
              <a:rPr lang="en" sz="1600" dirty="0">
                <a:latin typeface="+mj-lt"/>
              </a:rPr>
              <a:t>helps cells to consume and use the carbs, fats, proteins after eating </a:t>
            </a:r>
            <a:r>
              <a:rPr lang="en" sz="1600" dirty="0" smtClean="0">
                <a:latin typeface="+mj-lt"/>
              </a:rPr>
              <a:t/>
            </a:r>
            <a:br>
              <a:rPr lang="en" sz="1600" dirty="0" smtClean="0">
                <a:latin typeface="+mj-lt"/>
              </a:rPr>
            </a:br>
            <a:endParaRPr sz="1600" dirty="0">
              <a:latin typeface="+mj-lt"/>
            </a:endParaRPr>
          </a:p>
          <a:p>
            <a:pPr marL="400050" lvl="0" indent="-285750" algn="l" rtl="0">
              <a:spcBef>
                <a:spcPts val="0"/>
              </a:spcBef>
              <a:spcAft>
                <a:spcPts val="0"/>
              </a:spcAft>
              <a:buSzPts val="1800"/>
              <a:buFont typeface="Arial" panose="020B0604020202020204" pitchFamily="34" charset="0"/>
              <a:buChar char="•"/>
            </a:pPr>
            <a:r>
              <a:rPr lang="en" sz="1600" dirty="0">
                <a:latin typeface="+mj-lt"/>
              </a:rPr>
              <a:t>When food is consumed:</a:t>
            </a:r>
            <a:endParaRPr sz="1600" dirty="0">
              <a:latin typeface="+mj-lt"/>
            </a:endParaRPr>
          </a:p>
          <a:p>
            <a:pPr marL="857250" lvl="1">
              <a:spcBef>
                <a:spcPts val="0"/>
              </a:spcBef>
              <a:spcAft>
                <a:spcPts val="600"/>
              </a:spcAft>
              <a:buSzPts val="1800"/>
              <a:buFont typeface="Courier New" panose="02070309020205020404" pitchFamily="49" charset="0"/>
              <a:buChar char="o"/>
            </a:pPr>
            <a:r>
              <a:rPr lang="en" sz="1600" dirty="0">
                <a:latin typeface="+mj-lt"/>
              </a:rPr>
              <a:t>Digestive system converts carbohydrates into glucose molecules which are released into the bloodstream </a:t>
            </a:r>
            <a:endParaRPr sz="1600" dirty="0">
              <a:latin typeface="+mj-lt"/>
            </a:endParaRPr>
          </a:p>
          <a:p>
            <a:pPr marL="857250" lvl="1">
              <a:spcBef>
                <a:spcPts val="0"/>
              </a:spcBef>
              <a:spcAft>
                <a:spcPts val="600"/>
              </a:spcAft>
              <a:buSzPts val="1800"/>
              <a:buFont typeface="Courier New" panose="02070309020205020404" pitchFamily="49" charset="0"/>
              <a:buChar char="o"/>
            </a:pPr>
            <a:r>
              <a:rPr lang="en" sz="1600" dirty="0">
                <a:latin typeface="+mj-lt"/>
              </a:rPr>
              <a:t>More glucose in blood = higher blood sugar levels = pancreas secretes insulin to return blood glucose levels to homeostasis </a:t>
            </a:r>
            <a:endParaRPr sz="16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n-lt"/>
              </a:rPr>
              <a:t>More About Insulin...</a:t>
            </a:r>
            <a:endParaRPr sz="3200" dirty="0">
              <a:latin typeface="+mn-lt"/>
            </a:endParaRPr>
          </a:p>
        </p:txBody>
      </p:sp>
      <p:sp>
        <p:nvSpPr>
          <p:cNvPr id="79" name="Google Shape;79;p16"/>
          <p:cNvSpPr txBox="1">
            <a:spLocks noGrp="1"/>
          </p:cNvSpPr>
          <p:nvPr>
            <p:ph type="body" idx="4294967295"/>
          </p:nvPr>
        </p:nvSpPr>
        <p:spPr>
          <a:xfrm>
            <a:off x="319596" y="971550"/>
            <a:ext cx="8504808" cy="3541713"/>
          </a:xfrm>
          <a:prstGeom prst="rect">
            <a:avLst/>
          </a:prstGeom>
        </p:spPr>
        <p:txBody>
          <a:bodyPr spcFirstLastPara="1" wrap="square" lIns="91425" tIns="91425" rIns="91425" bIns="91425" anchor="t" anchorCtr="0">
            <a:noAutofit/>
          </a:bodyPr>
          <a:lstStyle/>
          <a:p>
            <a:pPr marL="400050" lvl="0" indent="-285750" algn="l" rtl="0">
              <a:spcBef>
                <a:spcPts val="600"/>
              </a:spcBef>
              <a:spcAft>
                <a:spcPts val="0"/>
              </a:spcAft>
              <a:buSzPts val="1800"/>
              <a:buFont typeface="Arial" panose="020B0604020202020204" pitchFamily="34" charset="0"/>
              <a:buChar char="•"/>
            </a:pPr>
            <a:r>
              <a:rPr lang="en" sz="1800" dirty="0" smtClean="0">
                <a:latin typeface="+mn-lt"/>
              </a:rPr>
              <a:t>If </a:t>
            </a:r>
            <a:r>
              <a:rPr lang="en" sz="1800" dirty="0">
                <a:latin typeface="+mn-lt"/>
              </a:rPr>
              <a:t>there is a lack of insulin in the blood or if cells are not using insulin properly, </a:t>
            </a:r>
            <a:r>
              <a:rPr lang="en" sz="1800" dirty="0" smtClean="0">
                <a:latin typeface="+mn-lt"/>
              </a:rPr>
              <a:t>glucose </a:t>
            </a:r>
            <a:r>
              <a:rPr lang="en" sz="1800" dirty="0">
                <a:latin typeface="+mn-lt"/>
              </a:rPr>
              <a:t>levels remain high!</a:t>
            </a:r>
            <a:endParaRPr sz="1800" dirty="0">
              <a:latin typeface="+mn-lt"/>
            </a:endParaRPr>
          </a:p>
          <a:p>
            <a:pPr marL="914400" lvl="0" indent="0" algn="l" rtl="0">
              <a:spcBef>
                <a:spcPts val="600"/>
              </a:spcBef>
              <a:spcAft>
                <a:spcPts val="0"/>
              </a:spcAft>
              <a:buNone/>
            </a:pPr>
            <a:endParaRPr sz="800" dirty="0">
              <a:latin typeface="+mn-lt"/>
            </a:endParaRPr>
          </a:p>
          <a:p>
            <a:pPr marL="400050" lvl="0" indent="-285750" algn="l" rtl="0">
              <a:spcBef>
                <a:spcPts val="600"/>
              </a:spcBef>
              <a:spcAft>
                <a:spcPts val="300"/>
              </a:spcAft>
              <a:buSzPts val="1800"/>
              <a:buFont typeface="Arial" panose="020B0604020202020204" pitchFamily="34" charset="0"/>
              <a:buChar char="•"/>
            </a:pPr>
            <a:r>
              <a:rPr lang="en" sz="1800" dirty="0">
                <a:latin typeface="+mn-lt"/>
              </a:rPr>
              <a:t>This is also called </a:t>
            </a:r>
            <a:r>
              <a:rPr lang="en" sz="1800" b="1" dirty="0">
                <a:latin typeface="+mn-lt"/>
              </a:rPr>
              <a:t>insulin resistance</a:t>
            </a:r>
            <a:r>
              <a:rPr lang="en" sz="1800" dirty="0">
                <a:latin typeface="+mn-lt"/>
              </a:rPr>
              <a:t>:</a:t>
            </a:r>
            <a:endParaRPr sz="1800" dirty="0">
              <a:latin typeface="+mn-lt"/>
            </a:endParaRPr>
          </a:p>
          <a:p>
            <a:pPr marL="914400" lvl="1" indent="-342900" algn="l" rtl="0">
              <a:spcBef>
                <a:spcPts val="0"/>
              </a:spcBef>
              <a:spcAft>
                <a:spcPts val="600"/>
              </a:spcAft>
              <a:buSzPts val="1800"/>
              <a:buFont typeface="Courier New" panose="02070309020205020404" pitchFamily="49" charset="0"/>
              <a:buChar char="o"/>
            </a:pPr>
            <a:r>
              <a:rPr lang="en" sz="1800" dirty="0">
                <a:latin typeface="+mn-lt"/>
              </a:rPr>
              <a:t>Misshapen insulin cannot bind to cell receptors </a:t>
            </a:r>
            <a:endParaRPr sz="1800" dirty="0">
              <a:latin typeface="+mn-lt"/>
            </a:endParaRPr>
          </a:p>
          <a:p>
            <a:pPr marL="914400" lvl="1" indent="-342900" algn="l" rtl="0">
              <a:spcBef>
                <a:spcPts val="0"/>
              </a:spcBef>
              <a:spcAft>
                <a:spcPts val="600"/>
              </a:spcAft>
              <a:buSzPts val="1800"/>
              <a:buFont typeface="Courier New" panose="02070309020205020404" pitchFamily="49" charset="0"/>
              <a:buChar char="o"/>
            </a:pPr>
            <a:r>
              <a:rPr lang="en" sz="1800" dirty="0">
                <a:latin typeface="+mn-lt"/>
              </a:rPr>
              <a:t>Cells do not have enough insulin receptors</a:t>
            </a:r>
            <a:endParaRPr sz="1800" dirty="0">
              <a:latin typeface="+mn-lt"/>
            </a:endParaRPr>
          </a:p>
          <a:p>
            <a:pPr marL="914400" lvl="0" indent="0" algn="l" rtl="0">
              <a:spcBef>
                <a:spcPts val="600"/>
              </a:spcBef>
              <a:spcAft>
                <a:spcPts val="0"/>
              </a:spcAft>
              <a:buNone/>
            </a:pPr>
            <a:endParaRPr sz="800" dirty="0">
              <a:latin typeface="+mn-lt"/>
            </a:endParaRPr>
          </a:p>
          <a:p>
            <a:pPr marL="400050" marR="0" lvl="0" indent="-285750" algn="l" rtl="0">
              <a:lnSpc>
                <a:spcPct val="100000"/>
              </a:lnSpc>
              <a:spcBef>
                <a:spcPts val="600"/>
              </a:spcBef>
              <a:spcAft>
                <a:spcPts val="300"/>
              </a:spcAft>
              <a:buSzPts val="1800"/>
              <a:buFont typeface="Arial" panose="020B0604020202020204" pitchFamily="34" charset="0"/>
              <a:buChar char="•"/>
            </a:pPr>
            <a:r>
              <a:rPr lang="en" sz="1800" dirty="0">
                <a:latin typeface="+mn-lt"/>
              </a:rPr>
              <a:t>Effects of insulin malfunctioning</a:t>
            </a:r>
            <a:endParaRPr sz="1800" dirty="0">
              <a:latin typeface="+mn-lt"/>
            </a:endParaRPr>
          </a:p>
          <a:p>
            <a:pPr marL="914400" marR="0" lvl="1" indent="-342900" algn="l" rtl="0">
              <a:lnSpc>
                <a:spcPct val="100000"/>
              </a:lnSpc>
              <a:spcBef>
                <a:spcPts val="0"/>
              </a:spcBef>
              <a:spcAft>
                <a:spcPts val="600"/>
              </a:spcAft>
              <a:buSzPts val="1800"/>
              <a:buFont typeface="Courier New" panose="02070309020205020404" pitchFamily="49" charset="0"/>
              <a:buChar char="o"/>
            </a:pPr>
            <a:r>
              <a:rPr lang="en" sz="1800" dirty="0">
                <a:latin typeface="+mn-lt"/>
              </a:rPr>
              <a:t>Hypoglycemia </a:t>
            </a:r>
            <a:endParaRPr sz="1800" dirty="0">
              <a:latin typeface="+mn-lt"/>
            </a:endParaRPr>
          </a:p>
          <a:p>
            <a:pPr marL="914400" marR="0" lvl="1" indent="-342900" algn="l" rtl="0">
              <a:lnSpc>
                <a:spcPct val="100000"/>
              </a:lnSpc>
              <a:spcBef>
                <a:spcPts val="0"/>
              </a:spcBef>
              <a:spcAft>
                <a:spcPts val="600"/>
              </a:spcAft>
              <a:buSzPts val="1800"/>
              <a:buFont typeface="Courier New" panose="02070309020205020404" pitchFamily="49" charset="0"/>
              <a:buChar char="o"/>
            </a:pPr>
            <a:r>
              <a:rPr lang="en" sz="1800" dirty="0">
                <a:latin typeface="+mn-lt"/>
              </a:rPr>
              <a:t>Long term complications kidney, eye, nerve, heart damage</a:t>
            </a:r>
            <a:endParaRPr sz="18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5158" y="477360"/>
            <a:ext cx="1850994" cy="21593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mn-lt"/>
              </a:rPr>
              <a:t>Insulin </a:t>
            </a:r>
            <a:r>
              <a:rPr lang="en" sz="3200" dirty="0" smtClean="0">
                <a:latin typeface="+mn-lt"/>
              </a:rPr>
              <a:t/>
            </a:r>
            <a:br>
              <a:rPr lang="en" sz="3200" dirty="0" smtClean="0">
                <a:latin typeface="+mn-lt"/>
              </a:rPr>
            </a:br>
            <a:r>
              <a:rPr lang="en" sz="3200" dirty="0" smtClean="0">
                <a:latin typeface="+mn-lt"/>
              </a:rPr>
              <a:t>Kinetics </a:t>
            </a:r>
            <a:endParaRPr sz="3200" dirty="0">
              <a:latin typeface="+mn-lt"/>
            </a:endParaRPr>
          </a:p>
        </p:txBody>
      </p:sp>
      <p:pic>
        <p:nvPicPr>
          <p:cNvPr id="85" name="Google Shape;85;p17"/>
          <p:cNvPicPr preferRelativeResize="0"/>
          <p:nvPr/>
        </p:nvPicPr>
        <p:blipFill rotWithShape="1">
          <a:blip r:embed="rId3">
            <a:alphaModFix/>
          </a:blip>
          <a:srcRect l="6491" t="8027" r="13264" b="13577"/>
          <a:stretch/>
        </p:blipFill>
        <p:spPr>
          <a:xfrm>
            <a:off x="2501246" y="244035"/>
            <a:ext cx="5235525" cy="3793700"/>
          </a:xfrm>
          <a:prstGeom prst="rect">
            <a:avLst/>
          </a:prstGeom>
          <a:noFill/>
          <a:ln>
            <a:noFill/>
          </a:ln>
        </p:spPr>
      </p:pic>
      <p:sp>
        <p:nvSpPr>
          <p:cNvPr id="86" name="Google Shape;86;p17"/>
          <p:cNvSpPr txBox="1"/>
          <p:nvPr/>
        </p:nvSpPr>
        <p:spPr>
          <a:xfrm>
            <a:off x="5349626" y="4332948"/>
            <a:ext cx="2094300" cy="6660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dirty="0">
                <a:latin typeface="+mj-lt"/>
                <a:ea typeface="Lato Light"/>
                <a:cs typeface="Lato Light"/>
                <a:sym typeface="Lato Light"/>
              </a:rPr>
              <a:t>Credit for this image to  Dr. Steven Chase of the Biomedical Engineering Department at Carnegie Mellon University. Also found on </a:t>
            </a:r>
            <a:r>
              <a:rPr lang="en" sz="600" u="sng" dirty="0">
                <a:solidFill>
                  <a:schemeClr val="hlink"/>
                </a:solidFill>
                <a:latin typeface="+mj-lt"/>
                <a:ea typeface="Lato Light"/>
                <a:cs typeface="Lato Light"/>
                <a:sym typeface="Lato Light"/>
                <a:hlinkClick r:id="rId4"/>
              </a:rPr>
              <a:t>https://en.wikipedia.org/wiki/Blood_sugar_level</a:t>
            </a:r>
            <a:r>
              <a:rPr lang="en" sz="600" dirty="0">
                <a:latin typeface="+mj-lt"/>
                <a:ea typeface="Lato Light"/>
                <a:cs typeface="Lato Light"/>
                <a:sym typeface="Lato Light"/>
              </a:rPr>
              <a:t>  </a:t>
            </a:r>
            <a:endParaRPr sz="600" dirty="0">
              <a:latin typeface="+mj-l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46229" y="193274"/>
            <a:ext cx="8602461" cy="60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dirty="0">
                <a:latin typeface="+mj-lt"/>
              </a:rPr>
              <a:t>Homeostatic Regulation of Blood Glucose</a:t>
            </a:r>
            <a:endParaRPr sz="3100" dirty="0">
              <a:latin typeface="+mj-lt"/>
            </a:endParaRPr>
          </a:p>
        </p:txBody>
      </p:sp>
      <p:pic>
        <p:nvPicPr>
          <p:cNvPr id="92" name="Google Shape;92;p18"/>
          <p:cNvPicPr preferRelativeResize="0"/>
          <p:nvPr/>
        </p:nvPicPr>
        <p:blipFill rotWithShape="1">
          <a:blip r:embed="rId3">
            <a:alphaModFix/>
          </a:blip>
          <a:srcRect l="8025" t="22911" r="8459" b="15447"/>
          <a:stretch/>
        </p:blipFill>
        <p:spPr>
          <a:xfrm>
            <a:off x="568614" y="1164577"/>
            <a:ext cx="5638750" cy="3167725"/>
          </a:xfrm>
          <a:prstGeom prst="rect">
            <a:avLst/>
          </a:prstGeom>
          <a:noFill/>
          <a:ln>
            <a:noFill/>
          </a:ln>
        </p:spPr>
      </p:pic>
      <p:sp>
        <p:nvSpPr>
          <p:cNvPr id="93" name="Google Shape;93;p18"/>
          <p:cNvSpPr txBox="1"/>
          <p:nvPr/>
        </p:nvSpPr>
        <p:spPr>
          <a:xfrm>
            <a:off x="6313153" y="3738143"/>
            <a:ext cx="2094300" cy="5941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latin typeface="+mj-lt"/>
                <a:ea typeface="Lato Light"/>
                <a:cs typeface="Lato Light"/>
                <a:sym typeface="Lato Light"/>
              </a:rPr>
              <a:t>Credit for this image to  Dr. Steven Chase of the Biomedical Engineering Department at Carnegie Mellon University </a:t>
            </a:r>
            <a:endParaRPr sz="800" dirty="0">
              <a:latin typeface="+mj-l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idx="4294967295"/>
          </p:nvPr>
        </p:nvSpPr>
        <p:spPr>
          <a:xfrm>
            <a:off x="319602" y="408372"/>
            <a:ext cx="2805344" cy="21217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mj-lt"/>
              </a:rPr>
              <a:t>Homeostatic Regulation of Blood Glucose</a:t>
            </a:r>
            <a:endParaRPr sz="3200" dirty="0">
              <a:latin typeface="+mj-lt"/>
            </a:endParaRPr>
          </a:p>
        </p:txBody>
      </p:sp>
      <p:sp>
        <p:nvSpPr>
          <p:cNvPr id="99" name="Google Shape;99;p19"/>
          <p:cNvSpPr txBox="1"/>
          <p:nvPr/>
        </p:nvSpPr>
        <p:spPr>
          <a:xfrm>
            <a:off x="190369" y="4184484"/>
            <a:ext cx="2094300" cy="494047"/>
          </a:xfrm>
          <a:prstGeom prst="rect">
            <a:avLst/>
          </a:prstGeom>
          <a:noFill/>
          <a:ln>
            <a:noFill/>
          </a:ln>
        </p:spPr>
        <p:txBody>
          <a:bodyPr spcFirstLastPara="1" wrap="square" lIns="91425" tIns="91425" rIns="91425" bIns="91425" anchor="t" anchorCtr="0">
            <a:noAutofit/>
          </a:bodyPr>
          <a:lstStyle/>
          <a:p>
            <a:r>
              <a:rPr lang="en-US" sz="800" dirty="0">
                <a:latin typeface="+mj-lt"/>
              </a:rPr>
              <a:t>Credit for this image to </a:t>
            </a:r>
            <a:r>
              <a:rPr lang="en-US" sz="800" dirty="0" err="1">
                <a:latin typeface="+mj-lt"/>
              </a:rPr>
              <a:t>Niroshini</a:t>
            </a:r>
            <a:r>
              <a:rPr lang="en-US" sz="800" dirty="0">
                <a:latin typeface="+mj-lt"/>
              </a:rPr>
              <a:t> </a:t>
            </a:r>
            <a:r>
              <a:rPr lang="en-US" sz="800" dirty="0" err="1">
                <a:latin typeface="+mj-lt"/>
              </a:rPr>
              <a:t>Nirmalan</a:t>
            </a:r>
            <a:r>
              <a:rPr lang="en-US" sz="800" dirty="0">
                <a:latin typeface="+mj-lt"/>
              </a:rPr>
              <a:t> through the </a:t>
            </a:r>
            <a:r>
              <a:rPr lang="en-US" sz="800" dirty="0" err="1">
                <a:latin typeface="+mj-lt"/>
              </a:rPr>
              <a:t>Anaesthesia</a:t>
            </a:r>
            <a:r>
              <a:rPr lang="en-US" sz="800" dirty="0">
                <a:latin typeface="+mj-lt"/>
              </a:rPr>
              <a:t> &amp; Intensive Care Medicine Journal.</a:t>
            </a:r>
            <a:br>
              <a:rPr lang="en-US" sz="800" dirty="0">
                <a:latin typeface="+mj-lt"/>
              </a:rPr>
            </a:br>
            <a:r>
              <a:rPr lang="en-US" sz="800" dirty="0">
                <a:latin typeface="+mj-lt"/>
              </a:rPr>
              <a:t/>
            </a:r>
            <a:br>
              <a:rPr lang="en-US" sz="800" dirty="0">
                <a:latin typeface="+mj-lt"/>
              </a:rPr>
            </a:br>
            <a:endParaRPr sz="800" dirty="0">
              <a:latin typeface="+mj-lt"/>
              <a:ea typeface="Lato Light"/>
              <a:cs typeface="Lato Light"/>
              <a:sym typeface="Lato Light"/>
            </a:endParaRPr>
          </a:p>
        </p:txBody>
      </p:sp>
      <p:pic>
        <p:nvPicPr>
          <p:cNvPr id="100" name="Google Shape;100;p19"/>
          <p:cNvPicPr preferRelativeResize="0"/>
          <p:nvPr/>
        </p:nvPicPr>
        <p:blipFill rotWithShape="1">
          <a:blip r:embed="rId3">
            <a:alphaModFix/>
          </a:blip>
          <a:srcRect l="1239" t="1166" r="1171"/>
          <a:stretch/>
        </p:blipFill>
        <p:spPr>
          <a:xfrm>
            <a:off x="3453413" y="109149"/>
            <a:ext cx="4017743" cy="4652076"/>
          </a:xfrm>
          <a:prstGeom prst="rect">
            <a:avLst/>
          </a:prstGeom>
          <a:noFill/>
          <a:ln>
            <a:noFill/>
          </a:ln>
        </p:spPr>
      </p:pic>
      <p:sp>
        <p:nvSpPr>
          <p:cNvPr id="103" name="Google Shape;103;p19"/>
          <p:cNvSpPr txBox="1"/>
          <p:nvPr/>
        </p:nvSpPr>
        <p:spPr>
          <a:xfrm>
            <a:off x="3210225" y="810975"/>
            <a:ext cx="708300" cy="195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idx="4294967295"/>
          </p:nvPr>
        </p:nvSpPr>
        <p:spPr>
          <a:xfrm>
            <a:off x="124288" y="124288"/>
            <a:ext cx="8780016" cy="7240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latin typeface="+mj-lt"/>
              </a:rPr>
              <a:t>Insulin Receptor Tyrosine Kinase Interaction </a:t>
            </a:r>
            <a:endParaRPr sz="2800" dirty="0">
              <a:latin typeface="+mj-lt"/>
            </a:endParaRPr>
          </a:p>
        </p:txBody>
      </p:sp>
      <p:pic>
        <p:nvPicPr>
          <p:cNvPr id="109" name="Google Shape;109;p20"/>
          <p:cNvPicPr preferRelativeResize="0"/>
          <p:nvPr/>
        </p:nvPicPr>
        <p:blipFill rotWithShape="1">
          <a:blip r:embed="rId3">
            <a:alphaModFix/>
          </a:blip>
          <a:srcRect l="8855" t="20640" r="10862" b="16585"/>
          <a:stretch/>
        </p:blipFill>
        <p:spPr>
          <a:xfrm>
            <a:off x="1291227" y="796733"/>
            <a:ext cx="6229778" cy="3726325"/>
          </a:xfrm>
          <a:prstGeom prst="rect">
            <a:avLst/>
          </a:prstGeom>
          <a:noFill/>
          <a:ln>
            <a:noFill/>
          </a:ln>
        </p:spPr>
      </p:pic>
      <p:sp>
        <p:nvSpPr>
          <p:cNvPr id="2" name="Rectangle 1"/>
          <p:cNvSpPr/>
          <p:nvPr/>
        </p:nvSpPr>
        <p:spPr>
          <a:xfrm>
            <a:off x="124288" y="4471449"/>
            <a:ext cx="2544618" cy="338554"/>
          </a:xfrm>
          <a:prstGeom prst="rect">
            <a:avLst/>
          </a:prstGeom>
        </p:spPr>
        <p:txBody>
          <a:bodyPr wrap="square">
            <a:spAutoFit/>
          </a:bodyPr>
          <a:lstStyle/>
          <a:p>
            <a:pPr fontAlgn="base"/>
            <a:r>
              <a:rPr lang="en-US" sz="800" u="sng" dirty="0">
                <a:hlinkClick r:id="rId4"/>
              </a:rPr>
              <a:t>https://www.dietdoctor.com/a-new-paradigm-of-insulin-resistance</a:t>
            </a:r>
            <a:r>
              <a:rPr lang="en-US" sz="800" dirty="0"/>
              <a:t> </a:t>
            </a:r>
            <a:endParaRPr lang="en-US" sz="800" dirty="0"/>
          </a:p>
        </p:txBody>
      </p:sp>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5A81DC-F056-FF44-9553-6A4D4150B4C1}" vid="{22C4A014-A9D7-334E-98D6-A9C7E73BCA4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1184</Words>
  <Application>Microsoft Office PowerPoint</Application>
  <PresentationFormat>On-screen Show (16:9)</PresentationFormat>
  <Paragraphs>130</Paragraphs>
  <Slides>20</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Arial</vt:lpstr>
      <vt:lpstr>Courier New</vt:lpstr>
      <vt:lpstr>Lato Light</vt:lpstr>
      <vt:lpstr>Quattrocento Sans</vt:lpstr>
      <vt:lpstr>Osaka</vt:lpstr>
      <vt:lpstr>Lato Hairline</vt:lpstr>
      <vt:lpstr>Open Sans Light</vt:lpstr>
      <vt:lpstr>.AppleSystemUIFont</vt:lpstr>
      <vt:lpstr>Lato</vt:lpstr>
      <vt:lpstr>Open Sans</vt:lpstr>
      <vt:lpstr>ＭＳ Ｐゴシック</vt:lpstr>
      <vt:lpstr>Open Sans Regular</vt:lpstr>
      <vt:lpstr>Times</vt:lpstr>
      <vt:lpstr>Geneva</vt:lpstr>
      <vt:lpstr>Eglamour template</vt:lpstr>
      <vt:lpstr>CMU PPT Theme</vt:lpstr>
      <vt:lpstr>PowerPoint Presentation</vt:lpstr>
      <vt:lpstr>PowerPoint Presentation</vt:lpstr>
      <vt:lpstr>PowerPoint Presentation</vt:lpstr>
      <vt:lpstr>What is Insulin?</vt:lpstr>
      <vt:lpstr>More About Insulin...</vt:lpstr>
      <vt:lpstr>Insulin  Kinetics </vt:lpstr>
      <vt:lpstr>Homeostatic Regulation of Blood Glucose</vt:lpstr>
      <vt:lpstr>Homeostatic Regulation of Blood Glucose</vt:lpstr>
      <vt:lpstr>Insulin Receptor Tyrosine Kinase Interaction </vt:lpstr>
      <vt:lpstr>What is Diabetes?</vt:lpstr>
      <vt:lpstr>Existing Diabetes Treatments</vt:lpstr>
      <vt:lpstr>In 2017, diabetes was the 7th leading cause of death in the US</vt:lpstr>
      <vt:lpstr>Diabetes in the US</vt:lpstr>
      <vt:lpstr>Characteristics of Insulin </vt:lpstr>
      <vt:lpstr>Types of Insulin and How They Work </vt:lpstr>
      <vt:lpstr>Existing Insulin Delivery Techniques </vt:lpstr>
      <vt:lpstr>NOW... </vt:lpstr>
      <vt:lpstr>Build Your Own Insulin Capsule!!! </vt:lpstr>
      <vt:lpstr>PowerPoint Presentation</vt:lpstr>
      <vt:lpstr>Insulin and Diabetes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&amp; Diabetes</dc:title>
  <dc:creator>JRAIH</dc:creator>
  <cp:lastModifiedBy>jh4p</cp:lastModifiedBy>
  <cp:revision>26</cp:revision>
  <dcterms:modified xsi:type="dcterms:W3CDTF">2021-06-10T19:11:40Z</dcterms:modified>
</cp:coreProperties>
</file>