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664" r:id="rId3"/>
  </p:sldMasterIdLst>
  <p:notesMasterIdLst>
    <p:notesMasterId r:id="rId6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4" r:id="rId60"/>
  </p:sldIdLst>
  <p:sldSz cx="9144000" cy="5143500" type="screen16x9"/>
  <p:notesSz cx="6858000" cy="9144000"/>
  <p:embeddedFontLst>
    <p:embeddedFont>
      <p:font typeface="Open Sans" panose="020B0606030504020204" pitchFamily="34" charset="0"/>
      <p:regular r:id="rId62"/>
      <p:bold r:id="rId63"/>
      <p:italic r:id="rId64"/>
      <p:boldItalic r:id="rId65"/>
    </p:embeddedFont>
    <p:embeddedFont>
      <p:font typeface="Times" panose="02020603050405020304" pitchFamily="18" charset="0"/>
      <p:regular r:id="rId66"/>
      <p:bold r:id="rId67"/>
      <p:italic r:id="rId68"/>
      <p:boldItalic r:id="rId69"/>
    </p:embeddedFont>
    <p:embeddedFont>
      <p:font typeface="Open Sans Light" panose="020B0306030504020204" pitchFamily="34" charset="0"/>
      <p:regular r:id="rId70"/>
      <p:italic r:id="rId71"/>
    </p:embeddedFont>
    <p:embeddedFont>
      <p:font typeface="Lato Light" panose="020B0604020202020204" charset="0"/>
      <p:regular r:id="rId72"/>
      <p:bold r:id="rId73"/>
      <p:italic r:id="rId74"/>
      <p:boldItalic r:id="rId75"/>
    </p:embeddedFont>
    <p:embeddedFont>
      <p:font typeface="Lato Hairline" panose="020B060402020202020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5" d="100"/>
          <a:sy n="135" d="100"/>
        </p:scale>
        <p:origin x="77" y="-107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2.xml"/><Relationship Id="rId61" Type="http://schemas.openxmlformats.org/officeDocument/2006/relationships/notesMaster" Target="notesMasters/notesMaster1.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30924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che.engineering.cmu.edu/faculty/halilaj-musculoskeletal-biomechanics-lab.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olinscientific.com/blog/biomaterials-vs-tissue-engineering-what-is-the-differenc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irectorsblog.nih.gov/wp-content/uploads/2015/10/3d_bioprinting_artery2.jpg" TargetMode="External"/><Relationship Id="rId5" Type="http://schemas.openxmlformats.org/officeDocument/2006/relationships/hyperlink" Target="https://www.sciencebuzz.org/sites/default/files/images/Five_Hearts%20copy_0.jpg" TargetMode="External"/><Relationship Id="rId4" Type="http://schemas.openxmlformats.org/officeDocument/2006/relationships/hyperlink" Target="https://upload.wikimedia.org/wikipedia/commons/thumb/4/47/Hip_joint_replacement,_United_States,_1998_Wellcome_L0060175.jpg/1200px-Hip_joint_replacement,_United_States,_1998_Wellcome_L0060175.jp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penpr.com/news/1876594/outstanding-growth-of-artificial-organs-market-is-estimated#prid-1876594"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phys.org/news/2012-01-scientists-silk-tasar-silkworm-scaffold.html" TargetMode="External"/><Relationship Id="rId4" Type="http://schemas.openxmlformats.org/officeDocument/2006/relationships/hyperlink" Target="https://www.sciencedirect.com/science/article/pii/S016836591400666X"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u.edu/bme/abbott-lab/research/index.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bi.nlm.nih.gov/pmc/articles/PMC6346526/"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Extracellular_matrix" TargetMode="External"/><Relationship Id="rId5" Type="http://schemas.openxmlformats.org/officeDocument/2006/relationships/hyperlink" Target="https://en.wikipedia.org/wiki/Dermal_fibroblast#:~:text=Dermal%20fibroblasts%20are%20cells%20within,skin%20to%20recover%20from%20injury" TargetMode="External"/><Relationship Id="rId4" Type="http://schemas.openxmlformats.org/officeDocument/2006/relationships/hyperlink" Target="https://en.wikipedia.org/wiki/Keratinocyte#:~:text=Keratinocytes%20are%20the%20primary%20type,90%25%20of%20epidermal%20skin%20cells.&amp;text=Keratinocytes%20form%20a%20barrier%20against,fungi%2C%20parasites%2C%20and%20viruse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Zfl_tFdt2D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cgaxisimages.fra1.cdn.digitaloceanspaces.com/2015/01/cgaxis_models_55_06a.jpg" TargetMode="External"/><Relationship Id="rId3" Type="http://schemas.openxmlformats.org/officeDocument/2006/relationships/hyperlink" Target="https://link.springer.com/chapter/10.1007/978-3-030-24237-4_1#:~:text=Biomedical%2Fmedical%20devices%20are%20instruments,and%20disease%20for%20human%20beings" TargetMode="External"/><Relationship Id="rId7" Type="http://schemas.openxmlformats.org/officeDocument/2006/relationships/hyperlink" Target="https://cdn-prod.medicalnewstoday.com/content/images/articles/152/152902/dialysis-can-carry-out-the-function-of-the-kidneys.jpg"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drwf.org.uk/news-and-events/news/first-insulin-pump-acts-artificial-pancreas-launched-people-type-1-diabetes" TargetMode="External"/><Relationship Id="rId5" Type="http://schemas.openxmlformats.org/officeDocument/2006/relationships/hyperlink" Target="https://www.cthsurgery.com/uploads/2/6/5/4/26542699/editor/caged-ball-valve.png?1519602967" TargetMode="External"/><Relationship Id="rId4" Type="http://schemas.openxmlformats.org/officeDocument/2006/relationships/hyperlink" Target="https://orthoinfo.aaos.org/en/treatment/revision-total-knee-replacemen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esearchgate.net/profile/Andrea-Aliverti/publication/318648627/figure/fig3/AS:667765149032451@1536219026226/Wearable-biomedical-sensors-Reproduced-and-modified-from-2-with-permission-from-the.png"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nature.com/articles/s41551-019-0426-z" TargetMode="External"/><Relationship Id="rId5" Type="http://schemas.openxmlformats.org/officeDocument/2006/relationships/hyperlink" Target="https://www.sciencedirect.com/science/article/pii/B9780128183182000039" TargetMode="External"/><Relationship Id="rId4" Type="http://schemas.openxmlformats.org/officeDocument/2006/relationships/hyperlink" Target="https://www.ivybiomedical.com/model-7800.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rdis.europa.eu/article/id/430046-groundbreaking-implantable-heart-pump-offers-new-hope-for-end-stage-heart-failure-patient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watch?v=OmA9ubj-DUI&amp;t=2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cbi.nlm.nih.gov/pmc/articles/PMC370554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dJkwcSTnPS4"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aabme.asme.org/posts/smart-pills-enable-convenient-diagnostics-and-accurate-therapeutics#:~:text=The%20term%20%E2%80%9Csmart%20pills%E2%80%9D%20refers,image%2C%20pH%20or%20chemical%20sensors" TargetMode="External"/><Relationship Id="rId4" Type="http://schemas.openxmlformats.org/officeDocument/2006/relationships/hyperlink" Target="https://www.youtube.com/watch?v=bbUiOrMLpLo&amp;t=1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ioengineering.gatech.edu/node/5335#:~:text=Bioimaging%20refers%20to%20methods%20and,used%20visualize%20fixed%20biological%20sample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aclsmedicaltraining.com/rhythm-recognition/" TargetMode="External"/><Relationship Id="rId5" Type="http://schemas.openxmlformats.org/officeDocument/2006/relationships/hyperlink" Target="https://www.mayoclinic.org/tests-procedures/fetal-ultrasound/about/pac-20394149" TargetMode="External"/><Relationship Id="rId4" Type="http://schemas.openxmlformats.org/officeDocument/2006/relationships/hyperlink" Target="https://www.essex.ac.uk/-/media/header-images/faculty-of-science-and-health/csee/brain-computer-interfaces-lab-1000x1000.jpg?h=1000&amp;w=1000&amp;la=e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clsmedicaltraining.com/wp-content/uploads/2020/09/ACLS-Figure-21.jp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mrimaster.com/images/technique/SNR%20IMAGE/Repetition%20time%20(TR)%20and%20SNR%20relation%20in%20MRI.jpg" TargetMode="External"/><Relationship Id="rId5" Type="http://schemas.openxmlformats.org/officeDocument/2006/relationships/hyperlink" Target="https://consultqd.clevelandclinic.org/chest-x-ray-prior-to-thyroidectomy-is-it-really-needed/" TargetMode="External"/><Relationship Id="rId4" Type="http://schemas.openxmlformats.org/officeDocument/2006/relationships/hyperlink" Target="https://pbs.twimg.com/media/Ewre1JQWYAAMsEP?format=jpg&amp;name=4096x4096"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i.org/10.1016/j.neuroimage.2019.01.00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ink.springer.com/chapter/10.1007/978-3-030-47994-7_17"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6Y7B3rNbGEY"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cmu.edu/bme/biophotonic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ur.nl/en/education-programmes/master/msc-programmes/msc-biotechnology/specialisations-of-biotechnology/cellular-and-molecular-biotechnology.htm#:~:text=Focus%20on%20the%20practical%20application,micro%2Dorganisms%20or%20cell%20cultures" TargetMode="External"/><Relationship Id="rId7" Type="http://schemas.openxmlformats.org/officeDocument/2006/relationships/hyperlink" Target="https://www.fda.gov/files/iStock-157317886.jpg"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manometcurrent.com/wp-content/uploads/2021/06/Microfluidics.jpg" TargetMode="External"/><Relationship Id="rId5" Type="http://schemas.openxmlformats.org/officeDocument/2006/relationships/hyperlink" Target="https://blog.genofab.com/hubfs/Stock%20Images/plasmid-black-tube.jpg" TargetMode="External"/><Relationship Id="rId4" Type="http://schemas.openxmlformats.org/officeDocument/2006/relationships/hyperlink" Target="https://www.gea.com/en/binaries/Pharma%20Product%20fermentation_tcm11-5956_w710.jpg"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racticallyscience.com/wp-content/uploads/2015/05/michaelis-menton-intuition-v2-op.jpg"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sciencedirect.com/science/article/pii/S2468451118300291" TargetMode="External"/><Relationship Id="rId4" Type="http://schemas.openxmlformats.org/officeDocument/2006/relationships/hyperlink" Target="https://pharmsci.uci.edu/can-pharmaceutical-sciences-major/"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hop.edu/centers-programs/vaccine-education-center/vaccine-details/diphtheria-tetanus-and-pertussis-vaccine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medpagetoday.com/casestudies/infectiousdisease/93963"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youtube.com/watch?v=6tw_JVz_IEc" TargetMode="External"/><Relationship Id="rId3" Type="http://schemas.openxmlformats.org/officeDocument/2006/relationships/hyperlink" Target="https://www.frontiersin.org/articles/10.3389/fonc.2020.01387/full" TargetMode="External"/><Relationship Id="rId7" Type="http://schemas.openxmlformats.org/officeDocument/2006/relationships/hyperlink" Target="https://www.livescience.com/58790-crispr-explained.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fda.gov/vaccines-blood-biologics/cellular-gene-therapy-products/what-gene-therapy" TargetMode="External"/><Relationship Id="rId5" Type="http://schemas.openxmlformats.org/officeDocument/2006/relationships/hyperlink" Target="https://seedworld.com/who-owns-crispr/" TargetMode="External"/><Relationship Id="rId4" Type="http://schemas.openxmlformats.org/officeDocument/2006/relationships/hyperlink" Target="https://seedworld.com/site/wp-content/uploads/2018/11/Screen-Shot-2018-11-16-at-12.12.15-PM-1024x497.png"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heme.engineering.cmu.edu/news/2021/08/whitehead-ted-talk-explains-mrna-delivers-hope.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engr.wisc.edu/department/biomedical-engineering/research/neuroengineering/"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media.springernature.com/relative-r300-703_m1050/springer-static/image/art:10.1038/nature.2013.12439/MediaObjects/41586_2013_Article_BFnature201312439_Figc_HTML.jpg" TargetMode="External"/><Relationship Id="rId5" Type="http://schemas.openxmlformats.org/officeDocument/2006/relationships/hyperlink" Target="https://www.myhealthyclick.com/wp-content/uploads/2021/02/New-Vestibular-Implant-Improves-Balance-and-Movement-in-Patients-with-Inner-Ear-Disorder.jpg" TargetMode="External"/><Relationship Id="rId4" Type="http://schemas.openxmlformats.org/officeDocument/2006/relationships/hyperlink" Target="https://bioe.uw.edu/wp-content/uploads/neural-monitoring.png"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todaysmedicaldevelopments.com/article/haptics-medical-device-design-neuroprosthetics-amputees-111016/"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miro.medium.com/max/1128/1*eNp_4IFB9bZOeCVqdXKg5A.jpeg" TargetMode="External"/><Relationship Id="rId4" Type="http://schemas.openxmlformats.org/officeDocument/2006/relationships/hyperlink" Target="https://cdn.the-scientist.com/assets/articleNo/68762/aImg/42181/bci-article-s.png"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mu.edu/bme/People/Faculty/profile/skelly.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scientificamerican.com/article/steps-towards-a-bionic-ey/" TargetMode="External"/><Relationship Id="rId4" Type="http://schemas.openxmlformats.org/officeDocument/2006/relationships/hyperlink" Target="https://www.proquest.com/docview/1030698789/pageviewPDF/D1794E674F4BACPQ/1?accountid=9902"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idcd.nih.gov/health/cochlear-implants"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hopkinsmedicine.org/health/treatment-tests-and-therapies/cochlear-implant-surger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pload.wikimedia.org/wikipedia/commons/thumb/d/d5/Giovanni_Borelli_-_lim_joints_(De_Motu_Animalium).jpg/330px-Giovanni_Borelli_-_lim_joints_(De_Motu_Animalium).jpg" TargetMode="External"/><Relationship Id="rId7" Type="http://schemas.openxmlformats.org/officeDocument/2006/relationships/hyperlink" Target="https://www.medgadget.com/wp-content/uploads/2019/06/Tissue-Engineering-Market.jpg"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automate.org/userAssets/aiaUploads/image/AIA-LS-MAR2020-T4-1128537982-BLOG.jpg" TargetMode="External"/><Relationship Id="rId5" Type="http://schemas.openxmlformats.org/officeDocument/2006/relationships/hyperlink" Target="https://www.azolifesciences.com/image.axd?picture=2020/10/shutterstock_671206474.jpg" TargetMode="External"/><Relationship Id="rId4" Type="http://schemas.openxmlformats.org/officeDocument/2006/relationships/hyperlink" Target="https://encrypted-tbn0.gstatic.com/images?q=tbn:ANd9GcQI8EQKBULQ7TrIN1wUT-VfCGwcGG-dCfL3og&amp;usqp=CAU"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UkZquERzoOo"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engineering.cmu.edu/news-events/news/2019/06/20-he-sci-robotics.html"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19d5sz0wkl0lu.cloudfront.net/dims4/default/46c3e97/2147483647/resize/800x%3e/quality/90/?url=https://atd-brightspot.s3.amazonaws.com/79/90/68b113d440d2b07b865cdbf327dd/telemedicine.jpg"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pubmed.ncbi.nlm.nih.gov/9315431/" TargetMode="External"/><Relationship Id="rId5" Type="http://schemas.openxmlformats.org/officeDocument/2006/relationships/hyperlink" Target="https://sitn.hms.harvard.edu/flash/2019/artificial-intelligence-in-medicine-applications-implications-and-limitations/" TargetMode="External"/><Relationship Id="rId4" Type="http://schemas.openxmlformats.org/officeDocument/2006/relationships/hyperlink" Target="https://www.tandfonline.com/doi/abs/10.1080/03091902.2021.1936237?journalCode=ijmt20"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bioe.uw.edu/wp-content/uploads/2013/05/bioengineering-vs-other-disciplines-alt1.pn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ccormick.northwestern.edu/biomedical/images/baseball-min.jp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edtechnologies.com/wp-content/uploads/2013/02/b2ap3_thumbnail_bio.jp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icardiology.com/content/studying-blood-flow-dynamics-identify-heart-vessel-failur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intechopen.com/chapters/40738" TargetMode="External"/><Relationship Id="rId4" Type="http://schemas.openxmlformats.org/officeDocument/2006/relationships/hyperlink" Target="https://phys.org/news/2018-06-explores-cell-mechanics.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alescientific.org/2015/03/how-to-detect-a-troubled-heart/" TargetMode="External"/><Relationship Id="rId7" Type="http://schemas.openxmlformats.org/officeDocument/2006/relationships/hyperlink" Target="https://journals.physiology.org/doi/full/10.1152/ajpheart.00055.2020"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sf.gov/awardsearch/showAward?AWD_ID=1653160&amp;HistoricalAwards=false" TargetMode="External"/><Relationship Id="rId5" Type="http://schemas.openxmlformats.org/officeDocument/2006/relationships/hyperlink" Target="https://seas.yale.edu/news-events/news/seeking-sensors-heart-stuart-campbell-wins-career-award" TargetMode="External"/><Relationship Id="rId4" Type="http://schemas.openxmlformats.org/officeDocument/2006/relationships/hyperlink" Target="https://seas.yale.edu/news-events/news/lab-grown-tissue-engineer-may-prevent-unexpected-heart-problem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007/BF0268419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sites.psu.edu/cellmech/projec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fc4f6b9162_0_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Open Sans"/>
                <a:ea typeface="Open Sans"/>
                <a:cs typeface="Open Sans"/>
                <a:sym typeface="Open Sans"/>
              </a:rPr>
              <a:t>1</a:t>
            </a:fld>
            <a:endParaRPr sz="1200" b="0" i="0" u="none" strike="noStrike" cap="none">
              <a:solidFill>
                <a:schemeClr val="dk1"/>
              </a:solidFill>
              <a:latin typeface="Open Sans"/>
              <a:ea typeface="Open Sans"/>
              <a:cs typeface="Open Sans"/>
              <a:sym typeface="Open Sans"/>
            </a:endParaRPr>
          </a:p>
        </p:txBody>
      </p:sp>
      <p:sp>
        <p:nvSpPr>
          <p:cNvPr id="83" name="Google Shape;83;gfc4f6b916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gfc4f6b9162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684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c4f6b9162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fc4f6b9162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https://www.meche.engineering.cmu.edu/faculty/halilaj-musculoskeletal-biomechanics-lab.html</a:t>
            </a:r>
            <a:endParaRPr/>
          </a:p>
          <a:p>
            <a:pPr marL="0" lvl="0" indent="0" algn="l" rtl="0">
              <a:spcBef>
                <a:spcPts val="0"/>
              </a:spcBef>
              <a:spcAft>
                <a:spcPts val="0"/>
              </a:spcAft>
              <a:buNone/>
            </a:pPr>
            <a:r>
              <a:rPr lang="en" sz="1150">
                <a:solidFill>
                  <a:srgbClr val="595959"/>
                </a:solidFill>
                <a:latin typeface="Times"/>
                <a:ea typeface="Times"/>
                <a:cs typeface="Times"/>
                <a:sym typeface="Times"/>
              </a:rPr>
              <a:t>The operational cost associated with traditional motion capture systems has inhibited clinical translation and discouraged large movement analysis studies. Recent advances in computer vision and wearable sensing offer untapped potential for movement analysis in natural environments, but the effectiveness of these technologies in estimating movement biomechanics within clinically tolerable errors is still limited. To address the shortfalls of current algorithms, we are working on new approaches for estimation of clinically relevant outcomes from wearable sensors and video.</a:t>
            </a:r>
            <a:endParaRPr sz="1150">
              <a:solidFill>
                <a:srgbClr val="595959"/>
              </a:solidFill>
              <a:latin typeface="Times"/>
              <a:ea typeface="Times"/>
              <a:cs typeface="Times"/>
              <a:sym typeface="Times"/>
            </a:endParaRPr>
          </a:p>
          <a:p>
            <a:pPr marL="0" lvl="0" indent="0" algn="l" rtl="0">
              <a:spcBef>
                <a:spcPts val="0"/>
              </a:spcBef>
              <a:spcAft>
                <a:spcPts val="0"/>
              </a:spcAft>
              <a:buNone/>
            </a:pPr>
            <a:endParaRPr sz="1150">
              <a:solidFill>
                <a:srgbClr val="595959"/>
              </a:solidFill>
              <a:latin typeface="Times"/>
              <a:ea typeface="Times"/>
              <a:cs typeface="Times"/>
              <a:sym typeface="Times"/>
            </a:endParaRPr>
          </a:p>
        </p:txBody>
      </p:sp>
    </p:spTree>
    <p:extLst>
      <p:ext uri="{BB962C8B-B14F-4D97-AF65-F5344CB8AC3E}">
        <p14:creationId xmlns:p14="http://schemas.microsoft.com/office/powerpoint/2010/main" val="246018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fc4f6b9162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fc4f6b9162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4244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fc4f6b9162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fc4f6b9162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https://www.biolinscientific.com/blog/biomaterials-vs-tissue-engineering-what-is-the-difference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https://upload.wikimedia.org/wikipedia/commons/thumb/4/47/Hip_joint_replacement%2C_United_States%2C_1998_Wellcome_L0060175.jpg/1200px-Hip_joint_replacement%2C_United_States%2C_1998_Wellcome_L0060175.jpg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https://www.sciencebuzz.org/sites/default/files/images/Five_Hearts%20copy_0.jpg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https://directorsblog.nih.gov/wp-content/uploads/2015/10/3d_bioprinting_artery2.jpg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29211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07e6f843f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07e6f843f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https://www.openpr.com/news/1876594/outstanding-growth-of-artificial-organs-market-is-estimated#prid-1876594</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https://www.sciencedirect.com/science/article/pii/S016836591400666X</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https://phys.org/news/2012-01-scientists-silk-tasar-silkworm-scaffold.html</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28513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c4f6b9162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fc4f6b9162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https://www.cmu.edu/bme/abbott-lab/research/index.html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5460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fc4f6b9162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fc4f6b9162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https://www.ncbi.nlm.nih.gov/pmc/articles/PMC6346526/</a:t>
            </a:r>
            <a:endParaRPr/>
          </a:p>
          <a:p>
            <a:pPr marL="0" lvl="0" indent="0" algn="l" rtl="0">
              <a:spcBef>
                <a:spcPts val="0"/>
              </a:spcBef>
              <a:spcAft>
                <a:spcPts val="0"/>
              </a:spcAft>
              <a:buNone/>
            </a:pP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highlight>
                  <a:srgbClr val="FFFFFF"/>
                </a:highlight>
                <a:latin typeface="Times New Roman"/>
                <a:ea typeface="Times New Roman"/>
                <a:cs typeface="Times New Roman"/>
                <a:sym typeface="Times New Roman"/>
              </a:rPr>
              <a:t>Keratinocytes: </a:t>
            </a:r>
            <a:r>
              <a:rPr lang="en" sz="1200" u="sng">
                <a:solidFill>
                  <a:schemeClr val="hlink"/>
                </a:solidFill>
                <a:highlight>
                  <a:srgbClr val="FFFFFF"/>
                </a:highlight>
                <a:latin typeface="Times New Roman"/>
                <a:ea typeface="Times New Roman"/>
                <a:cs typeface="Times New Roman"/>
                <a:sym typeface="Times New Roman"/>
                <a:hlinkClick r:id="rId4"/>
              </a:rPr>
              <a:t>https://en.wikipedia.org/wiki/Keratinocyte#:~:text=Keratinocytes%20are%20the%20primary%20type,90%25%20of%20epidermal%20skin%20cells.&amp;text=Keratinocytes%20form%20a%20barrier%20against,fungi%2C%20parasites%2C%20and%20viruses</a:t>
            </a:r>
            <a:r>
              <a:rPr lang="en" sz="1200">
                <a:solidFill>
                  <a:schemeClr val="dk1"/>
                </a:solidFill>
                <a:highlight>
                  <a:srgbClr val="FFFFFF"/>
                </a:highlight>
                <a:latin typeface="Times New Roman"/>
                <a:ea typeface="Times New Roman"/>
                <a:cs typeface="Times New Roman"/>
                <a:sym typeface="Times New Roman"/>
              </a:rPr>
              <a:t>.</a:t>
            </a: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highlight>
                  <a:srgbClr val="FFFFFF"/>
                </a:highlight>
                <a:latin typeface="Times New Roman"/>
                <a:ea typeface="Times New Roman"/>
                <a:cs typeface="Times New Roman"/>
                <a:sym typeface="Times New Roman"/>
              </a:rPr>
              <a:t>Dermal fibroblasts:</a:t>
            </a: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200" u="sng">
                <a:solidFill>
                  <a:schemeClr val="hlink"/>
                </a:solidFill>
                <a:highlight>
                  <a:srgbClr val="FFFFFF"/>
                </a:highlight>
                <a:latin typeface="Times New Roman"/>
                <a:ea typeface="Times New Roman"/>
                <a:cs typeface="Times New Roman"/>
                <a:sym typeface="Times New Roman"/>
                <a:hlinkClick r:id="rId5"/>
              </a:rPr>
              <a:t>https://en.wikipedia.org/wiki/Dermal_fibroblast#:~:text=Dermal%20fibroblasts%20are%20cells%20within,skin%20to%20recover%20from%20injury</a:t>
            </a:r>
            <a:r>
              <a:rPr lang="en" sz="1200">
                <a:solidFill>
                  <a:schemeClr val="dk1"/>
                </a:solidFill>
                <a:highlight>
                  <a:srgbClr val="FFFFFF"/>
                </a:highlight>
                <a:latin typeface="Times New Roman"/>
                <a:ea typeface="Times New Roman"/>
                <a:cs typeface="Times New Roman"/>
                <a:sym typeface="Times New Roman"/>
              </a:rPr>
              <a:t>.</a:t>
            </a: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highlight>
                  <a:srgbClr val="FFFFFF"/>
                </a:highlight>
                <a:latin typeface="Times New Roman"/>
                <a:ea typeface="Times New Roman"/>
                <a:cs typeface="Times New Roman"/>
                <a:sym typeface="Times New Roman"/>
              </a:rPr>
              <a:t>ECM:</a:t>
            </a: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200" u="sng">
                <a:solidFill>
                  <a:schemeClr val="hlink"/>
                </a:solidFill>
                <a:highlight>
                  <a:srgbClr val="FFFFFF"/>
                </a:highlight>
                <a:latin typeface="Times New Roman"/>
                <a:ea typeface="Times New Roman"/>
                <a:cs typeface="Times New Roman"/>
                <a:sym typeface="Times New Roman"/>
                <a:hlinkClick r:id="rId6"/>
              </a:rPr>
              <a:t>https://en.wikipedia.org/wiki/Extracellular_matrix</a:t>
            </a: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highlight>
                <a:srgbClr val="FFFFFF"/>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3242777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fc4f6b916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fc4f6b916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https://www.youtube.com/watch?v=Zfl_tFdt2D4</a:t>
            </a:r>
            <a:r>
              <a:rPr lang="en"/>
              <a:t> 3D printing</a:t>
            </a:r>
            <a:endParaRPr/>
          </a:p>
        </p:txBody>
      </p:sp>
    </p:spTree>
    <p:extLst>
      <p:ext uri="{BB962C8B-B14F-4D97-AF65-F5344CB8AC3E}">
        <p14:creationId xmlns:p14="http://schemas.microsoft.com/office/powerpoint/2010/main" val="2146352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c4f6b9162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c4f6b9162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3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07e6f843f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07e6f843f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https://link.springer.com/chapter/10.1007/978-3-030-24237-4_1#:~:text=Biomedical%2Fmedical%20devices%20are%20instruments,and%20disease%20for%20human%20beings</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https://orthoinfo.aaos.org/en/treatment/revision-total-knee-replacement/</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https://www.cthsurgery.com/uploads/2/6/5/4/26542699/editor/caged-ball-valve.png?1519602967</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https://www.drwf.org.uk/news-and-events/news/first-insulin-pump-acts-artificial-pancreas-launched-people-type-1-diabetes</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7"/>
              </a:rPr>
              <a:t>https://cdn-prod.medicalnewstoday.com/content/images/articles/152/152902/dialysis-can-carry-out-the-function-of-the-kidneys.jpg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8"/>
              </a:rPr>
              <a:t>https://cgaxisimages.fra1.cdn.digitaloceanspaces.com/2015/01/cgaxis_models_55_06a.jpg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89574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7e6f843f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07e6f843f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https://www.researchgate.net/profile/Andrea-Aliverti/publication/318648627/figure/fig3/AS:667765149032451@1536219026226/Wearable-biomedical-sensors-Reproduced-and-modified-from-2-with-permission-from-the.png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https://www.ivybiomedical.com/model-7800.html</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https://www.sciencedirect.com/science/article/pii/B9780128183182000039</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https://www.nature.com/articles/s41551-019-0426-z</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3503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fc4f6b9162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gfc4f6b9162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8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c4f6b9162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fc4f6b9162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https://cordis.europa.eu/article/id/430046-groundbreaking-implantable-heart-pump-offers-new-hope-for-end-stage-heart-failure-patients</a:t>
            </a:r>
            <a:endParaRPr/>
          </a:p>
          <a:p>
            <a:pPr marL="0" lvl="0" indent="0" algn="l" rtl="0">
              <a:spcBef>
                <a:spcPts val="0"/>
              </a:spcBef>
              <a:spcAft>
                <a:spcPts val="0"/>
              </a:spcAft>
              <a:buNone/>
            </a:pPr>
            <a:endParaRPr/>
          </a:p>
          <a:p>
            <a:pPr marL="0" lvl="0" indent="0" algn="l" rtl="0">
              <a:spcBef>
                <a:spcPts val="0"/>
              </a:spcBef>
              <a:spcAft>
                <a:spcPts val="0"/>
              </a:spcAft>
              <a:buNone/>
            </a:pPr>
            <a:r>
              <a:rPr lang="en" sz="1650">
                <a:solidFill>
                  <a:srgbClr val="333333"/>
                </a:solidFill>
                <a:highlight>
                  <a:srgbClr val="FFFFFF"/>
                </a:highlight>
              </a:rPr>
              <a:t>An EU-backed company has developed a novel heart pump that can work in synchrony with the heart without the aid of sensors for over 30 days. This is the first time that a miniaturised pericardial pump has achieved this synchronisation. (Otc 27 2021)</a:t>
            </a:r>
            <a:endParaRPr sz="1650">
              <a:solidFill>
                <a:srgbClr val="333333"/>
              </a:solidFill>
              <a:highlight>
                <a:srgbClr val="FFFFFF"/>
              </a:highlight>
            </a:endParaRPr>
          </a:p>
          <a:p>
            <a:pPr marL="0" lvl="0" indent="0" algn="l" rtl="0">
              <a:spcBef>
                <a:spcPts val="0"/>
              </a:spcBef>
              <a:spcAft>
                <a:spcPts val="0"/>
              </a:spcAft>
              <a:buNone/>
            </a:pPr>
            <a:endParaRPr sz="1650">
              <a:solidFill>
                <a:srgbClr val="333333"/>
              </a:solidFill>
              <a:highlight>
                <a:srgbClr val="FFFFFF"/>
              </a:highlight>
            </a:endParaRPr>
          </a:p>
          <a:p>
            <a:pPr marL="0" lvl="0" indent="0" algn="l" rtl="0">
              <a:spcBef>
                <a:spcPts val="0"/>
              </a:spcBef>
              <a:spcAft>
                <a:spcPts val="0"/>
              </a:spcAft>
              <a:buNone/>
            </a:pPr>
            <a:r>
              <a:rPr lang="en" u="sng">
                <a:solidFill>
                  <a:schemeClr val="hlink"/>
                </a:solidFill>
                <a:hlinkClick r:id="rId4"/>
              </a:rPr>
              <a:t>https://www.youtube.com/watch?v=OmA9ubj-DUI&amp;t=2s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53240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fc4f6b9162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fc4f6b9162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https://www.ncbi.nlm.nih.gov/pmc/articles/PMC3705549/</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6043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fc4f6b9162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fc4f6b9162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https://www.youtube.com/watch?v=dJkwcSTnPS4</a:t>
            </a:r>
            <a:r>
              <a:rPr lang="en"/>
              <a:t> </a:t>
            </a:r>
            <a:endParaRPr/>
          </a:p>
          <a:p>
            <a:pPr marL="0" lvl="0" indent="0" algn="l" rtl="0">
              <a:spcBef>
                <a:spcPts val="0"/>
              </a:spcBef>
              <a:spcAft>
                <a:spcPts val="0"/>
              </a:spcAft>
              <a:buNone/>
            </a:pPr>
            <a:r>
              <a:rPr lang="en" u="sng">
                <a:solidFill>
                  <a:schemeClr val="hlink"/>
                </a:solidFill>
                <a:hlinkClick r:id="rId4"/>
              </a:rPr>
              <a:t>https://www.youtube.com/watch?v=bbUiOrMLpLo&amp;t=1s</a:t>
            </a:r>
            <a:endParaRPr/>
          </a:p>
          <a:p>
            <a:pPr marL="0" lvl="0" indent="0" algn="l" rtl="0">
              <a:spcBef>
                <a:spcPts val="0"/>
              </a:spcBef>
              <a:spcAft>
                <a:spcPts val="0"/>
              </a:spcAft>
              <a:buNone/>
            </a:pPr>
            <a:endParaRPr/>
          </a:p>
          <a:p>
            <a:pPr marL="0" lvl="0" indent="0" algn="l" rtl="0">
              <a:spcBef>
                <a:spcPts val="0"/>
              </a:spcBef>
              <a:spcAft>
                <a:spcPts val="0"/>
              </a:spcAft>
              <a:buNone/>
            </a:pPr>
            <a:r>
              <a:rPr lang="en"/>
              <a:t>Smart pills: </a:t>
            </a:r>
            <a:r>
              <a:rPr lang="en" u="sng">
                <a:solidFill>
                  <a:schemeClr val="hlink"/>
                </a:solidFill>
                <a:hlinkClick r:id="rId5"/>
              </a:rPr>
              <a:t>https://aabme.asme.org/posts/smart-pills-enable-convenient-diagnostics-and-accurate-therapeutics#:~:text=The%20term%20%E2%80%9Csmart%20pills%E2%80%9D%20refers,image%2C%20pH%20or%20chemical%20sensors</a:t>
            </a:r>
            <a:r>
              <a:rPr lang="en"/>
              <a:t>.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92564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fc4f6b9162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fc4f6b9162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731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07e6f843f9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07e6f843f9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https://bioengineering.gatech.edu/node/5335#:~:text=Bioimaging%20refers%20to%20methods%20and,used%20visualize%20fixed%20biological%20samples</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https://www.essex.ac.uk/-/media/header-images/faculty-of-science-and-health/csee/brain-computer-interfaces-lab-1000x1000.jpg?h=1000&amp;w=1000&amp;la=en</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https://www.mayoclinic.org/tests-procedures/fetal-ultrasound/about/pac-20394149</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https://www.aclsmedicaltraining.com/rhythm-recognition/</a:t>
            </a:r>
            <a:r>
              <a:rPr lang="en"/>
              <a:t> </a:t>
            </a:r>
            <a:endParaRPr/>
          </a:p>
        </p:txBody>
      </p:sp>
    </p:spTree>
    <p:extLst>
      <p:ext uri="{BB962C8B-B14F-4D97-AF65-F5344CB8AC3E}">
        <p14:creationId xmlns:p14="http://schemas.microsoft.com/office/powerpoint/2010/main" val="1423130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07e6f843f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07e6f843f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https://www.aclsmedicaltraining.com/wp-content/uploads/2020/09/ACLS-Figure-21.jpg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https://pbs.twimg.com/media/Ewre1JQWYAAMsEP?format=jpg&amp;name=4096x4096</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https://consultqd.clevelandclinic.org/chest-x-ray-prior-to-thyroidectomy-is-it-really-needed/</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https://mrimaster.com/images/technique/SNR%20IMAGE/Repetition%20time%20(TR)%20and%20SNR%20relation%20in%20MRI.jpg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40965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fc4f6b9162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fc4f6b9162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MRI 2 paper (from imaging class)</a:t>
            </a:r>
            <a:endParaRPr/>
          </a:p>
          <a:p>
            <a:pPr marL="0" lvl="0" indent="0" algn="l" rtl="0">
              <a:spcBef>
                <a:spcPts val="0"/>
              </a:spcBef>
              <a:spcAft>
                <a:spcPts val="0"/>
              </a:spcAft>
              <a:buNone/>
            </a:pPr>
            <a:r>
              <a:rPr lang="en" u="sng">
                <a:solidFill>
                  <a:schemeClr val="hlink"/>
                </a:solidFill>
                <a:hlinkClick r:id="rId3"/>
              </a:rPr>
              <a:t>https://doi.org/10.1016/j.neuroimage.2019.01.003</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88836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fc4f6b9162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fc4f6b9162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https://link.springer.com/chapter/10.1007/978-3-030-47994-7_17</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81870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fc4f6b9162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fc4f6b9162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https://www.youtube.com/watch?v=6Y7B3rNbGEY</a:t>
            </a:r>
            <a:endParaRPr/>
          </a:p>
          <a:p>
            <a:pPr marL="0" lvl="0" indent="0" algn="l" rtl="0">
              <a:spcBef>
                <a:spcPts val="0"/>
              </a:spcBef>
              <a:spcAft>
                <a:spcPts val="0"/>
              </a:spcAft>
              <a:buNone/>
            </a:pPr>
            <a:r>
              <a:rPr lang="en" u="sng">
                <a:solidFill>
                  <a:schemeClr val="hlink"/>
                </a:solidFill>
                <a:hlinkClick r:id="rId4"/>
              </a:rPr>
              <a:t>https://www.cmu.edu/bme/biophotonics/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29963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fc4f6b9162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fc4f6b9162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03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fc4f6b9162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fc4f6b9162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329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c4f6b9162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c4f6b9162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https://www.wur.nl/en/education-programmes/master/msc-programmes/msc-biotechnology/specialisations-of-biotechnology/cellular-and-molecular-biotechnology.htm#:~:text=Focus%20on%20the%20practical%20application,micro%2Dorganisms%20or%20cell%20cultures</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https://www.gea.com/en/binaries/Pharma%20Product%20fermentation_tcm11-5956_w710.jpg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https://blog.genofab.com/hubfs/Stock%20Images/plasmid-black-tube.jpg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https://manometcurrent.com/wp-content/uploads/2021/06/Microfluidics.jpg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7"/>
              </a:rPr>
              <a:t>https://www.fda.gov/files/iStock-157317886.jpg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38197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fc4f6b9162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fc4f6b9162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https://www.practicallyscience.com/wp-content/uploads/2015/05/michaelis-menton-intuition-v2-op.jpg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https://pharmsci.uci.edu/can-pharmaceutical-sciences-major/</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https://www.sciencedirect.com/science/article/pii/S2468451118300291</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50769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fc4f6b9162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fc4f6b9162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https://www.chop.edu/centers-programs/vaccine-education-center/vaccine-details/diphtheria-tetanus-and-pertussis-vaccines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https://www.medpagetoday.com/casestudies/infectiousdisease/93963</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07255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fc4f6b9162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fc4f6b9162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https://www.frontiersin.org/articles/10.3389/fonc.2020.01387/full</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https://seedworld.com/site/wp-content/uploads/2018/11/Screen-Shot-2018-11-16-at-12.12.15-PM-1024x497.png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https://seedworld.com/who-owns-crispr/</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https://www.fda.gov/vaccines-blood-biologics/cellular-gene-therapy-products/what-gene-therapy</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7"/>
              </a:rPr>
              <a:t>https://www.livescience.com/58790-crispr-explained.html</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8"/>
              </a:rPr>
              <a:t>https://www.youtube.com/watch?v=6tw_JVz_IEc</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57630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c4f6b9162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fc4f6b9162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https://www.cheme.engineering.cmu.edu/news/2021/08/whitehead-ted-talk-explains-mrna-delivers-hope.html</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52718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fc4f6b9162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fc4f6b9162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896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07e6f843f9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07e6f843f9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https://www.engr.wisc.edu/department/biomedical-engineering/research/neuroengineering/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https://bioe.uw.edu/wp-content/uploads/neural-monitoring.png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https://www.myhealthyclick.com/wp-content/uploads/2021/02/New-Vestibular-Implant-Improves-Balance-and-Movement-in-Patients-with-Inner-Ear-Disorder.jpg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https://media.springernature.com/relative-r300-703_m1050/springer-static/image/art%3A10.1038%2Fnature.2013.12439/MediaObjects/41586_2013_Article_BFnature201312439_Figc_HTML.jpg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40933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fc4f6b9162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fc4f6b9162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https://www.todaysmedicaldevelopments.com/article/haptics-medical-device-design-neuroprosthetics-amputees-111016/</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https://cdn.the-scientist.com/assets/articleNo/68762/aImg/42181/bci-article-s.png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https://miro.medium.com/max/1128/1*eNp_4IFB9bZOeCVqdXKg5A.jpeg</a:t>
            </a:r>
            <a:endParaRPr/>
          </a:p>
        </p:txBody>
      </p:sp>
    </p:spTree>
    <p:extLst>
      <p:ext uri="{BB962C8B-B14F-4D97-AF65-F5344CB8AC3E}">
        <p14:creationId xmlns:p14="http://schemas.microsoft.com/office/powerpoint/2010/main" val="59023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fc4f6b9162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fc4f6b9162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https://www.cmu.edu/bme/People/Faculty/profile/skelly.html</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https://www.proquest.com/docview/1030698789/pageviewPDF/D1794E674F4BACPQ/1?accountid=9902</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https://www.scientificamerican.com/article/steps-towards-a-bionic-ey/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36891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0720510ce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0720510ce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https://www.nidcd.nih.gov/health/cochlear-implants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https://www.hopkinsmedicine.org/health/treatment-tests-and-therapies/cochlear-implant-surgery</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58739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07e6f843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07e6f843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https://upload.wikimedia.org/wikipedia/commons/thumb/d/d5/Giovanni_Borelli_-_lim_joints_%28De_Motu_Animalium%29.jpg/330px-Giovanni_Borelli_-_lim_joints_%28De_Motu_Animalium%29.jpg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https://encrypted-tbn0.gstatic.com/images?q=tbn:ANd9GcQI8EQKBULQ7TrIN1wUT-VfCGwcGG-dCfL3og&amp;usqp=CAU</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https://www.azolifesciences.com/image.axd?picture=2020%2F10%2Fshutterstock_671206474.jpg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https://www.automate.org/userAssets/aiaUploads/image/AIA-LS-MAR2020-T4-1128537982-BLOG.jpg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7"/>
              </a:rPr>
              <a:t>https://www.medgadget.com/wp-content/uploads/2019/06/Tissue-Engineering-Market.jpg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31113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fc4f6b9162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fc4f6b9162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https://www.youtube.com/watch?v=UkZquERzoOo</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https://engineering.cmu.edu/news-events/news/2019/06/20-he-sci-robotics.html</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92297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04d83302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04d83302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4088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020c1289e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020c1289e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https://d19d5sz0wkl0lu.cloudfront.net/dims4/default/46c3e97/2147483647/resize/800x%3E/quality/90/?url=https%3A%2F%2Fatd-brightspot.s3.amazonaws.com%2F79%2F90%2F68b113d440d2b07b865cdbf327dd%2Ftelemedicine.jpg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https://www.tandfonline.com/doi/abs/10.1080/03091902.2021.1936237?journalCode=ijmt20</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https://sitn.hms.harvard.edu/flash/2019/artificial-intelligence-in-medicine-applications-implications-and-limitations/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https://pubmed.ncbi.nlm.nih.gov/9315431/</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03780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39833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1003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88283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07570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83036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98986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67200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c4f6b916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fc4f6b916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065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779876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86430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586689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71856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95186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63605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44215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4d83302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4d83302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https://bioe.uw.edu/wp-content/uploads/2013/05/bioengineering-vs-other-disciplines-alt1.png</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1356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c4f6b9162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c4f6b9162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https://www.mccormick.northwestern.edu/biomedical/images/baseball-min.jpg</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https://www.cedtechnologies.com/wp-content/uploads/2013/02/b2ap3_thumbnail_bio.jpg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3416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fc4f6b916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fc4f6b916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https://www.dicardiology.com/content/studying-blood-flow-dynamics-identify-heart-vessel-failure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https://phys.org/news/2018-06-explores-cell-mechanics.html</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https://www.intechopen.com/chapters/40738</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4238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c4f6b9162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fc4f6b9162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https://www.yalescientific.org/2015/03/how-to-detect-a-troubled-heart/</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https://seas.yale.edu/news-events/news/lab-grown-tissue-engineer-may-prevent-unexpected-heart-problems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https://seas.yale.edu/news-events/news/seeking-sensors-heart-stuart-campbell-wins-career-award</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https://www.nsf.gov/awardsearch/showAward?AWD_ID=1653160&amp;HistoricalAwards=false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7"/>
              </a:rPr>
              <a:t>https://journals.physiology.org/doi/full/10.1152/ajpheart.00055.2020</a:t>
            </a:r>
            <a:endParaRPr/>
          </a:p>
        </p:txBody>
      </p:sp>
    </p:spTree>
    <p:extLst>
      <p:ext uri="{BB962C8B-B14F-4D97-AF65-F5344CB8AC3E}">
        <p14:creationId xmlns:p14="http://schemas.microsoft.com/office/powerpoint/2010/main" val="264725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c4f6b9162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c4f6b9162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https://doi.org/10.1007/BF02684196</a:t>
            </a:r>
            <a:r>
              <a:rPr lang="en"/>
              <a:t> </a:t>
            </a:r>
            <a:endParaRPr/>
          </a:p>
          <a:p>
            <a:pPr marL="0" lvl="0" indent="0" algn="l" rtl="0">
              <a:spcBef>
                <a:spcPts val="0"/>
              </a:spcBef>
              <a:spcAft>
                <a:spcPts val="0"/>
              </a:spcAft>
              <a:buNone/>
            </a:pPr>
            <a:r>
              <a:rPr lang="en" u="sng">
                <a:solidFill>
                  <a:schemeClr val="hlink"/>
                </a:solidFill>
                <a:hlinkClick r:id="rId4"/>
              </a:rPr>
              <a:t>https://sites.psu.edu/cellmech/projects/</a:t>
            </a:r>
            <a:endParaRPr/>
          </a:p>
        </p:txBody>
      </p:sp>
    </p:spTree>
    <p:extLst>
      <p:ext uri="{BB962C8B-B14F-4D97-AF65-F5344CB8AC3E}">
        <p14:creationId xmlns:p14="http://schemas.microsoft.com/office/powerpoint/2010/main" val="217043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8"/>
        <p:cNvGrpSpPr/>
        <p:nvPr/>
      </p:nvGrpSpPr>
      <p:grpSpPr>
        <a:xfrm>
          <a:off x="0" y="0"/>
          <a:ext cx="0" cy="0"/>
          <a:chOff x="0" y="0"/>
          <a:chExt cx="0" cy="0"/>
        </a:xfrm>
      </p:grpSpPr>
      <p:sp>
        <p:nvSpPr>
          <p:cNvPr id="59" name="Google Shape;59;p14"/>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a:ea typeface="Open Sans"/>
              <a:cs typeface="Open Sans"/>
              <a:sym typeface="Open Sans"/>
            </a:endParaRPr>
          </a:p>
        </p:txBody>
      </p:sp>
      <p:pic>
        <p:nvPicPr>
          <p:cNvPr id="60" name="Google Shape;60;p14"/>
          <p:cNvPicPr preferRelativeResize="0"/>
          <p:nvPr/>
        </p:nvPicPr>
        <p:blipFill rotWithShape="1">
          <a:blip r:embed="rId2">
            <a:alphaModFix/>
          </a:blip>
          <a:srcRect/>
          <a:stretch/>
        </p:blipFill>
        <p:spPr>
          <a:xfrm>
            <a:off x="2209800" y="895350"/>
            <a:ext cx="3429001" cy="306388"/>
          </a:xfrm>
          <a:prstGeom prst="rect">
            <a:avLst/>
          </a:prstGeom>
          <a:noFill/>
          <a:ln>
            <a:noFill/>
          </a:ln>
        </p:spPr>
      </p:pic>
      <p:pic>
        <p:nvPicPr>
          <p:cNvPr id="61" name="Google Shape;61;p14" descr="_Plaid-Digital_FINAL-NEW.png"/>
          <p:cNvPicPr preferRelativeResize="0"/>
          <p:nvPr/>
        </p:nvPicPr>
        <p:blipFill rotWithShape="1">
          <a:blip r:embed="rId3">
            <a:alphaModFix/>
          </a:blip>
          <a:srcRect l="84736" t="23991" r="4771" b="1983"/>
          <a:stretch/>
        </p:blipFill>
        <p:spPr>
          <a:xfrm>
            <a:off x="457200" y="0"/>
            <a:ext cx="790573" cy="5143501"/>
          </a:xfrm>
          <a:prstGeom prst="rect">
            <a:avLst/>
          </a:prstGeom>
          <a:noFill/>
          <a:ln>
            <a:noFill/>
          </a:ln>
        </p:spPr>
      </p:pic>
      <p:sp>
        <p:nvSpPr>
          <p:cNvPr id="62" name="Google Shape;62;p14"/>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a:ea typeface="Open Sans"/>
              <a:cs typeface="Open Sans"/>
              <a:sym typeface="Open Sans"/>
            </a:endParaRPr>
          </a:p>
        </p:txBody>
      </p:sp>
      <p:pic>
        <p:nvPicPr>
          <p:cNvPr id="63" name="Google Shape;63;p14" descr="_Plaid-Digital_FINAL-NEW.png"/>
          <p:cNvPicPr preferRelativeResize="0"/>
          <p:nvPr/>
        </p:nvPicPr>
        <p:blipFill rotWithShape="1">
          <a:blip r:embed="rId3">
            <a:alphaModFix/>
          </a:blip>
          <a:srcRect l="84736" t="23991" r="4771" b="1983"/>
          <a:stretch/>
        </p:blipFill>
        <p:spPr>
          <a:xfrm>
            <a:off x="457200" y="0"/>
            <a:ext cx="790573" cy="5143501"/>
          </a:xfrm>
          <a:prstGeom prst="rect">
            <a:avLst/>
          </a:prstGeom>
          <a:noFill/>
          <a:ln>
            <a:noFill/>
          </a:ln>
        </p:spPr>
      </p:pic>
      <p:pic>
        <p:nvPicPr>
          <p:cNvPr id="64" name="Google Shape;64;p14"/>
          <p:cNvPicPr preferRelativeResize="0"/>
          <p:nvPr/>
        </p:nvPicPr>
        <p:blipFill rotWithShape="1">
          <a:blip r:embed="rId4">
            <a:alphaModFix/>
          </a:blip>
          <a:srcRect/>
          <a:stretch/>
        </p:blipFill>
        <p:spPr>
          <a:xfrm>
            <a:off x="1704975" y="562450"/>
            <a:ext cx="3657603" cy="12785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 name="TextBox 1"/>
          <p:cNvSpPr txBox="1"/>
          <p:nvPr userDrawn="1"/>
        </p:nvSpPr>
        <p:spPr>
          <a:xfrm>
            <a:off x="5557157" y="4895399"/>
            <a:ext cx="2190023" cy="200055"/>
          </a:xfrm>
          <a:prstGeom prst="rect">
            <a:avLst/>
          </a:prstGeom>
          <a:noFill/>
        </p:spPr>
        <p:txBody>
          <a:bodyPr wrap="none" rtlCol="0">
            <a:spAutoFit/>
          </a:bodyPr>
          <a:lstStyle/>
          <a:p>
            <a:r>
              <a:rPr lang="en-US" sz="700" dirty="0" smtClean="0"/>
              <a:t>Image</a:t>
            </a:r>
            <a:r>
              <a:rPr lang="en-US" sz="700" baseline="0" dirty="0" smtClean="0"/>
              <a:t> and content sources on slides at end of file.</a:t>
            </a:r>
            <a:endParaRPr lang="en-US" sz="7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9pPr>
          </a:lstStyle>
          <a:p>
            <a:endParaRPr/>
          </a:p>
        </p:txBody>
      </p:sp>
      <p:sp>
        <p:nvSpPr>
          <p:cNvPr id="52" name="Google Shape;52;p13"/>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1pPr>
            <a:lvl2pPr marL="914400" marR="0" lvl="1"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9pPr>
          </a:lstStyle>
          <a:p>
            <a:endParaRPr/>
          </a:p>
        </p:txBody>
      </p:sp>
      <p:sp>
        <p:nvSpPr>
          <p:cNvPr id="53" name="Google Shape;53;p13"/>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3" descr="_Plaid-Digital_FINAL-NEW.png"/>
          <p:cNvPicPr preferRelativeResize="0"/>
          <p:nvPr/>
        </p:nvPicPr>
        <p:blipFill rotWithShape="1">
          <a:blip r:embed="rId3">
            <a:alphaModFix/>
          </a:blip>
          <a:srcRect l="59550" t="20879" r="39887" b="2889"/>
          <a:stretch/>
        </p:blipFill>
        <p:spPr>
          <a:xfrm rot="5400000">
            <a:off x="3798886" y="1046163"/>
            <a:ext cx="60324" cy="7658101"/>
          </a:xfrm>
          <a:prstGeom prst="rect">
            <a:avLst/>
          </a:prstGeom>
          <a:noFill/>
          <a:ln>
            <a:noFill/>
          </a:ln>
        </p:spPr>
      </p:pic>
      <p:pic>
        <p:nvPicPr>
          <p:cNvPr id="55" name="Google Shape;55;p13"/>
          <p:cNvPicPr preferRelativeResize="0"/>
          <p:nvPr/>
        </p:nvPicPr>
        <p:blipFill rotWithShape="1">
          <a:blip r:embed="rId4">
            <a:alphaModFix/>
          </a:blip>
          <a:srcRect/>
          <a:stretch/>
        </p:blipFill>
        <p:spPr>
          <a:xfrm>
            <a:off x="7772400" y="4248150"/>
            <a:ext cx="1154590" cy="736392"/>
          </a:xfrm>
          <a:prstGeom prst="rect">
            <a:avLst/>
          </a:prstGeom>
          <a:noFill/>
          <a:ln>
            <a:noFill/>
          </a:ln>
        </p:spPr>
      </p:pic>
      <p:sp>
        <p:nvSpPr>
          <p:cNvPr id="56" name="Google Shape;56;p13"/>
          <p:cNvSpPr txBox="1"/>
          <p:nvPr/>
        </p:nvSpPr>
        <p:spPr>
          <a:xfrm>
            <a:off x="381000" y="4905376"/>
            <a:ext cx="1319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www.cmu.edu/gelfand</a:t>
            </a:r>
            <a:endParaRPr/>
          </a:p>
        </p:txBody>
      </p:sp>
      <p:sp>
        <p:nvSpPr>
          <p:cNvPr id="57" name="Google Shape;57;p13"/>
          <p:cNvSpPr/>
          <p:nvPr/>
        </p:nvSpPr>
        <p:spPr>
          <a:xfrm>
            <a:off x="2366244" y="4905376"/>
            <a:ext cx="11658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www.cmu.edu/bme</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15" descr="_Plaid-Digital_FINAL-NEW.png"/>
          <p:cNvPicPr preferRelativeResize="0"/>
          <p:nvPr/>
        </p:nvPicPr>
        <p:blipFill rotWithShape="1">
          <a:blip r:embed="rId4">
            <a:alphaModFix/>
          </a:blip>
          <a:srcRect l="59550" t="20879" r="39887" b="2889"/>
          <a:stretch/>
        </p:blipFill>
        <p:spPr>
          <a:xfrm rot="5400000">
            <a:off x="3798886" y="1046162"/>
            <a:ext cx="60324" cy="7658101"/>
          </a:xfrm>
          <a:prstGeom prst="rect">
            <a:avLst/>
          </a:prstGeom>
          <a:noFill/>
          <a:ln>
            <a:noFill/>
          </a:ln>
        </p:spPr>
      </p:pic>
      <p:pic>
        <p:nvPicPr>
          <p:cNvPr id="67" name="Google Shape;67;p15" descr="_Plaid-Digital_FINAL-NEW.png"/>
          <p:cNvPicPr preferRelativeResize="0"/>
          <p:nvPr/>
        </p:nvPicPr>
        <p:blipFill rotWithShape="1">
          <a:blip r:embed="rId4">
            <a:alphaModFix/>
          </a:blip>
          <a:srcRect l="59550" t="20879" r="39887" b="2889"/>
          <a:stretch/>
        </p:blipFill>
        <p:spPr>
          <a:xfrm rot="5400000">
            <a:off x="3798886" y="1046162"/>
            <a:ext cx="60324" cy="7658101"/>
          </a:xfrm>
          <a:prstGeom prst="rect">
            <a:avLst/>
          </a:prstGeom>
          <a:noFill/>
          <a:ln>
            <a:noFill/>
          </a:ln>
        </p:spPr>
      </p:pic>
      <p:sp>
        <p:nvSpPr>
          <p:cNvPr id="68" name="Google Shape;68;p15"/>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4200" b="0" i="0" u="none" strike="noStrike" cap="none">
                <a:solidFill>
                  <a:schemeClr val="dk2"/>
                </a:solidFill>
                <a:latin typeface="Times"/>
                <a:ea typeface="Times"/>
                <a:cs typeface="Times"/>
                <a:sym typeface="Times"/>
              </a:defRPr>
            </a:lvl6pPr>
            <a:lvl7pPr marR="0" lvl="6" algn="l" rtl="0">
              <a:spcBef>
                <a:spcPts val="0"/>
              </a:spcBef>
              <a:spcAft>
                <a:spcPts val="0"/>
              </a:spcAft>
              <a:buSzPts val="1400"/>
              <a:buNone/>
              <a:defRPr sz="4200" b="0" i="0" u="none" strike="noStrike" cap="none">
                <a:solidFill>
                  <a:schemeClr val="dk2"/>
                </a:solidFill>
                <a:latin typeface="Times"/>
                <a:ea typeface="Times"/>
                <a:cs typeface="Times"/>
                <a:sym typeface="Times"/>
              </a:defRPr>
            </a:lvl7pPr>
            <a:lvl8pPr marR="0" lvl="7" algn="l" rtl="0">
              <a:spcBef>
                <a:spcPts val="0"/>
              </a:spcBef>
              <a:spcAft>
                <a:spcPts val="0"/>
              </a:spcAft>
              <a:buSzPts val="1400"/>
              <a:buNone/>
              <a:defRPr sz="4200" b="0" i="0" u="none" strike="noStrike" cap="none">
                <a:solidFill>
                  <a:schemeClr val="dk2"/>
                </a:solidFill>
                <a:latin typeface="Times"/>
                <a:ea typeface="Times"/>
                <a:cs typeface="Times"/>
                <a:sym typeface="Times"/>
              </a:defRPr>
            </a:lvl8pPr>
            <a:lvl9pPr marR="0" lvl="8" algn="l" rtl="0">
              <a:spcBef>
                <a:spcPts val="0"/>
              </a:spcBef>
              <a:spcAft>
                <a:spcPts val="0"/>
              </a:spcAft>
              <a:buSzPts val="1400"/>
              <a:buNone/>
              <a:defRPr sz="4200" b="0" i="0" u="none" strike="noStrike" cap="none">
                <a:solidFill>
                  <a:schemeClr val="dk2"/>
                </a:solidFill>
                <a:latin typeface="Times"/>
                <a:ea typeface="Times"/>
                <a:cs typeface="Times"/>
                <a:sym typeface="Times"/>
              </a:defRPr>
            </a:lvl9pPr>
          </a:lstStyle>
          <a:p>
            <a:endParaRPr/>
          </a:p>
        </p:txBody>
      </p:sp>
      <p:sp>
        <p:nvSpPr>
          <p:cNvPr id="69" name="Google Shape;69;p15"/>
          <p:cNvSpPr txBox="1">
            <a:spLocks noGrp="1"/>
          </p:cNvSpPr>
          <p:nvPr>
            <p:ph type="body" idx="1"/>
          </p:nvPr>
        </p:nvSpPr>
        <p:spPr>
          <a:xfrm>
            <a:off x="457200" y="1200150"/>
            <a:ext cx="8229600" cy="3505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00"/>
              </a:spcBef>
              <a:spcAft>
                <a:spcPts val="0"/>
              </a:spcAft>
              <a:buSzPts val="1400"/>
              <a:buNone/>
              <a:defRPr sz="1400" b="0" i="0" u="none" strike="noStrike" cap="none">
                <a:solidFill>
                  <a:schemeClr val="dk1"/>
                </a:solidFill>
                <a:latin typeface="Arial"/>
                <a:ea typeface="Arial"/>
                <a:cs typeface="Arial"/>
                <a:sym typeface="Arial"/>
              </a:defRPr>
            </a:lvl1pPr>
            <a:lvl2pPr marL="914400" marR="0" lvl="1" indent="-326390" algn="l" rtl="0">
              <a:spcBef>
                <a:spcPts val="600"/>
              </a:spcBef>
              <a:spcAft>
                <a:spcPts val="0"/>
              </a:spcAft>
              <a:buClr>
                <a:schemeClr val="dk1"/>
              </a:buClr>
              <a:buSzPts val="1540"/>
              <a:buFont typeface="Arial"/>
              <a:buChar char="•"/>
              <a:defRPr sz="1400" b="0" i="0" u="none" strike="noStrike" cap="none">
                <a:solidFill>
                  <a:schemeClr val="dk1"/>
                </a:solidFill>
                <a:latin typeface="Arial"/>
                <a:ea typeface="Arial"/>
                <a:cs typeface="Arial"/>
                <a:sym typeface="Arial"/>
              </a:defRPr>
            </a:lvl2pPr>
            <a:lvl3pPr marL="1371600" marR="0" lvl="2" indent="-326389" algn="l" rtl="0">
              <a:spcBef>
                <a:spcPts val="600"/>
              </a:spcBef>
              <a:spcAft>
                <a:spcPts val="0"/>
              </a:spcAft>
              <a:buClr>
                <a:schemeClr val="dk1"/>
              </a:buClr>
              <a:buSzPts val="1540"/>
              <a:buFont typeface="Arial"/>
              <a:buChar char="–"/>
              <a:defRPr sz="1400" b="0" i="1" u="none" strike="noStrike" cap="none">
                <a:solidFill>
                  <a:schemeClr val="dk1"/>
                </a:solidFill>
                <a:latin typeface="Arial"/>
                <a:ea typeface="Arial"/>
                <a:cs typeface="Arial"/>
                <a:sym typeface="Arial"/>
              </a:defRPr>
            </a:lvl3pPr>
            <a:lvl4pPr marL="1828800" marR="0" lvl="3" indent="-326389" algn="l" rtl="0">
              <a:spcBef>
                <a:spcPts val="600"/>
              </a:spcBef>
              <a:spcAft>
                <a:spcPts val="0"/>
              </a:spcAft>
              <a:buClr>
                <a:schemeClr val="dk1"/>
              </a:buClr>
              <a:buSzPts val="1540"/>
              <a:buFont typeface="Arial"/>
              <a:buChar char="•"/>
              <a:defRPr sz="1400" b="0" i="0" u="none" strike="noStrike" cap="none">
                <a:solidFill>
                  <a:schemeClr val="dk1"/>
                </a:solidFill>
                <a:latin typeface="Arial"/>
                <a:ea typeface="Arial"/>
                <a:cs typeface="Arial"/>
                <a:sym typeface="Arial"/>
              </a:defRPr>
            </a:lvl4pPr>
            <a:lvl5pPr marL="2286000" marR="0" lvl="4" indent="-326389" algn="l" rtl="0">
              <a:spcBef>
                <a:spcPts val="600"/>
              </a:spcBef>
              <a:spcAft>
                <a:spcPts val="0"/>
              </a:spcAft>
              <a:buClr>
                <a:schemeClr val="dk1"/>
              </a:buClr>
              <a:buSzPts val="1540"/>
              <a:buFont typeface="Arial"/>
              <a:buChar char="–"/>
              <a:defRPr sz="1400" b="0" i="1"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0" name="Google Shape;70;p15"/>
          <p:cNvPicPr preferRelativeResize="0"/>
          <p:nvPr/>
        </p:nvPicPr>
        <p:blipFill rotWithShape="1">
          <a:blip r:embed="rId5">
            <a:alphaModFix/>
          </a:blip>
          <a:srcRect/>
          <a:stretch/>
        </p:blipFill>
        <p:spPr>
          <a:xfrm>
            <a:off x="7772400" y="4248150"/>
            <a:ext cx="1154590" cy="736392"/>
          </a:xfrm>
          <a:prstGeom prst="rect">
            <a:avLst/>
          </a:prstGeom>
          <a:noFill/>
          <a:ln>
            <a:noFill/>
          </a:ln>
        </p:spPr>
      </p:pic>
      <p:sp>
        <p:nvSpPr>
          <p:cNvPr id="71" name="Google Shape;71;p15"/>
          <p:cNvSpPr txBox="1">
            <a:spLocks noGrp="1"/>
          </p:cNvSpPr>
          <p:nvPr>
            <p:ph type="sldNum" idx="12"/>
          </p:nvPr>
        </p:nvSpPr>
        <p:spPr>
          <a:xfrm>
            <a:off x="11073918" y="6400413"/>
            <a:ext cx="2799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1pPr>
            <a:lvl2pPr marL="0" marR="0" lvl="1"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2pPr>
            <a:lvl3pPr marL="0" marR="0" lvl="2"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3pPr>
            <a:lvl4pPr marL="0" marR="0" lvl="3"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4pPr>
            <a:lvl5pPr marL="0" marR="0" lvl="4"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5pPr>
            <a:lvl6pPr marL="0" marR="0" lvl="5"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6pPr>
            <a:lvl7pPr marL="0" marR="0" lvl="6"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7pPr>
            <a:lvl8pPr marL="0" marR="0" lvl="7"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8pPr>
            <a:lvl9pPr marL="0" marR="0" lvl="8" indent="0" algn="r" rtl="0">
              <a:lnSpc>
                <a:spcPct val="100000"/>
              </a:lnSpc>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15"/>
          <p:cNvSpPr txBox="1"/>
          <p:nvPr/>
        </p:nvSpPr>
        <p:spPr>
          <a:xfrm>
            <a:off x="11226318" y="6552813"/>
            <a:ext cx="279900" cy="276900"/>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73" name="Google Shape;73;p15"/>
          <p:cNvSpPr txBox="1"/>
          <p:nvPr/>
        </p:nvSpPr>
        <p:spPr>
          <a:xfrm>
            <a:off x="11378718" y="6705213"/>
            <a:ext cx="279900" cy="276900"/>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74" name="Google Shape;74;p15"/>
          <p:cNvSpPr txBox="1"/>
          <p:nvPr/>
        </p:nvSpPr>
        <p:spPr>
          <a:xfrm>
            <a:off x="11531118" y="6857613"/>
            <a:ext cx="279900" cy="276900"/>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75" name="Google Shape;75;p15"/>
          <p:cNvSpPr txBox="1"/>
          <p:nvPr/>
        </p:nvSpPr>
        <p:spPr>
          <a:xfrm>
            <a:off x="8534400" y="100340"/>
            <a:ext cx="5070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en" sz="1100" b="0" i="0" u="none" strike="noStrike" cap="none">
                <a:solidFill>
                  <a:srgbClr val="7F7F7F"/>
                </a:solidFill>
                <a:latin typeface="Arial"/>
                <a:ea typeface="Arial"/>
                <a:cs typeface="Arial"/>
                <a:sym typeface="Arial"/>
              </a:rPr>
              <a:t>‹#›</a:t>
            </a:fld>
            <a:endParaRPr sz="1100" b="0" i="0" u="none" strike="noStrike" cap="none">
              <a:solidFill>
                <a:srgbClr val="7F7F7F"/>
              </a:solidFill>
              <a:latin typeface="Arial"/>
              <a:ea typeface="Arial"/>
              <a:cs typeface="Arial"/>
              <a:sym typeface="Arial"/>
            </a:endParaRPr>
          </a:p>
        </p:txBody>
      </p:sp>
      <p:sp>
        <p:nvSpPr>
          <p:cNvPr id="76" name="Google Shape;76;p15"/>
          <p:cNvSpPr txBox="1"/>
          <p:nvPr/>
        </p:nvSpPr>
        <p:spPr>
          <a:xfrm>
            <a:off x="381000" y="4905376"/>
            <a:ext cx="1319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www.cmu.edu/gelfand</a:t>
            </a:r>
            <a:endParaRPr/>
          </a:p>
        </p:txBody>
      </p:sp>
      <p:sp>
        <p:nvSpPr>
          <p:cNvPr id="77" name="Google Shape;77;p15"/>
          <p:cNvSpPr/>
          <p:nvPr/>
        </p:nvSpPr>
        <p:spPr>
          <a:xfrm>
            <a:off x="2366244" y="4905376"/>
            <a:ext cx="11658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Arial"/>
                <a:ea typeface="Arial"/>
                <a:cs typeface="Arial"/>
                <a:sym typeface="Arial"/>
              </a:rPr>
              <a:t>www.cmu.edu/bme</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Zfl_tFdt2D4"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dJkwcSTnPS4"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6Y7B3rNbGEY"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O16Pfv6nd7M"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UkZquERzoOo"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8" Type="http://schemas.openxmlformats.org/officeDocument/2006/relationships/hyperlink" Target="https://www.mccormick.northwestern.edu/biomedical/research/areas/biomechanics.html" TargetMode="External"/><Relationship Id="rId3" Type="http://schemas.openxmlformats.org/officeDocument/2006/relationships/hyperlink" Target="https://commons.wikimedia.org/wiki/File:Giovanni_Borelli_-_lim_joints_(De_Motu_Animalium).jpg" TargetMode="External"/><Relationship Id="rId7" Type="http://schemas.openxmlformats.org/officeDocument/2006/relationships/hyperlink" Target="https://www.medgadget.com/2019/06/tissue-engineering-market-to-garner-usd-53424-00-million-by-2024-with-a-cagr-of-17-84-global-industry-size-share-new-technology-trends-business-growth-opportunities.html"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hyperlink" Target="https://www.automate.org/blogs/uc-berkeley-announces-advanced-bioimaging-center-aims-to-promote-imaging-technology-in-life-sciences" TargetMode="External"/><Relationship Id="rId5" Type="http://schemas.openxmlformats.org/officeDocument/2006/relationships/hyperlink" Target="https://www.mskcc.org/news/genetic-scars-provide-clues-tailoring-cancer-treatment" TargetMode="External"/><Relationship Id="rId4" Type="http://schemas.openxmlformats.org/officeDocument/2006/relationships/hyperlink" Target="https://www.medicalnewstoday.com/articles/324662#outlook" TargetMode="External"/><Relationship Id="rId9" Type="http://schemas.openxmlformats.org/officeDocument/2006/relationships/hyperlink" Target="https://www.irishtimes.com/culture/books/our-michelangelo-moment-how-to-protect-the-legacy-of-our-own-renaissance-1.2671635"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seas.yale.edu/news-events/news/seeking-sensors-heart-stuart-campbell-wins-career-award" TargetMode="External"/><Relationship Id="rId3" Type="http://schemas.openxmlformats.org/officeDocument/2006/relationships/hyperlink" Target="https://www.dicardiology.com/content/studying-blood-flow-dynamics-identify-heart-vessel-failure" TargetMode="External"/><Relationship Id="rId7" Type="http://schemas.openxmlformats.org/officeDocument/2006/relationships/hyperlink" Target="https://seas.yale.edu/news-events/news/lab-grown-tissue-engineer-may-prevent-unexpected-heart-problems" TargetMode="Externa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hyperlink" Target="https://www.yalescientific.org/2015/03/how-to-detect-a-troubled-heart/" TargetMode="External"/><Relationship Id="rId5" Type="http://schemas.openxmlformats.org/officeDocument/2006/relationships/hyperlink" Target="https://www.intechopen.com/chapters/40738" TargetMode="External"/><Relationship Id="rId10" Type="http://schemas.openxmlformats.org/officeDocument/2006/relationships/hyperlink" Target="https://doi.org/10.1152/ajpheart.00055.2020" TargetMode="External"/><Relationship Id="rId4" Type="http://schemas.openxmlformats.org/officeDocument/2006/relationships/hyperlink" Target="https://phys.org/news/2018-06-explores-cell-mechanics.html" TargetMode="External"/><Relationship Id="rId9" Type="http://schemas.openxmlformats.org/officeDocument/2006/relationships/hyperlink" Target="https://www.nsf.gov/awardsearch/showAward?AWD_ID=1653160&amp;HistoricalAwards=fals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biolinscientific.com/blog/biomaterials-vs-tissue-engineering-what-is-the-difference" TargetMode="External"/><Relationship Id="rId3" Type="http://schemas.openxmlformats.org/officeDocument/2006/relationships/hyperlink" Target="https://sites.psu.edu/cellmech/projects/" TargetMode="External"/><Relationship Id="rId7" Type="http://schemas.openxmlformats.org/officeDocument/2006/relationships/hyperlink" Target="https://advancedbiomatrix.com/bioprinting/"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hyperlink" Target="https://wellcomecollection.org/works/fpnvsmum" TargetMode="External"/><Relationship Id="rId5" Type="http://schemas.openxmlformats.org/officeDocument/2006/relationships/hyperlink" Target="https://www.meche.engineering.cmu.edu/faculty/halilaj-musculoskeletal-biomechanics-lab.html" TargetMode="External"/><Relationship Id="rId4" Type="http://schemas.openxmlformats.org/officeDocument/2006/relationships/hyperlink" Target="https://doi.org/10.1007/BF02684196"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en.wikipedia.org/wiki/Extracellular_matrix" TargetMode="External"/><Relationship Id="rId3" Type="http://schemas.openxmlformats.org/officeDocument/2006/relationships/hyperlink" Target="https://www.openpr.com/news/1876594/outstanding-growth-of-artificial-organs-market-is-estimated" TargetMode="External"/><Relationship Id="rId7" Type="http://schemas.openxmlformats.org/officeDocument/2006/relationships/hyperlink" Target="https://en.wikipedia.org/wiki/Dermal_fibroblast"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hyperlink" Target="https://en.wikipedia.org/wiki/Keratinocyte" TargetMode="External"/><Relationship Id="rId5" Type="http://schemas.openxmlformats.org/officeDocument/2006/relationships/hyperlink" Target="https://www.cmu.edu/bme/abbott-lab/research/index.html" TargetMode="External"/><Relationship Id="rId4" Type="http://schemas.openxmlformats.org/officeDocument/2006/relationships/hyperlink" Target="https://phys.org/news/2012-01-scientists-silk-tasar-silkworm-scaffold.html"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medicalnewstoday.com/articles/152902" TargetMode="External"/><Relationship Id="rId3" Type="http://schemas.openxmlformats.org/officeDocument/2006/relationships/hyperlink" Target="https://www.youtube.com/watch?v=Zfl_tFdt2D4" TargetMode="External"/><Relationship Id="rId7" Type="http://schemas.openxmlformats.org/officeDocument/2006/relationships/hyperlink" Target="https://www.drwf.org.uk/news-and-events/news/first-insulin-pump-acts-artificial-pancreas-launched-people-type-1-diabetes"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hyperlink" Target="https://www.cthsurgery.com/mechanical-prosthesis.html" TargetMode="External"/><Relationship Id="rId5" Type="http://schemas.openxmlformats.org/officeDocument/2006/relationships/hyperlink" Target="https://orthoinfo.aaos.org/en/treatment/revision-total-knee-replacement/" TargetMode="External"/><Relationship Id="rId10" Type="http://schemas.openxmlformats.org/officeDocument/2006/relationships/hyperlink" Target="https://doi.org/10.1007/978-3-030-24237-4_1" TargetMode="External"/><Relationship Id="rId4" Type="http://schemas.openxmlformats.org/officeDocument/2006/relationships/hyperlink" Target="https://www.youtube.com/watch?v=ivWJOVRA8CQ" TargetMode="External"/><Relationship Id="rId9" Type="http://schemas.openxmlformats.org/officeDocument/2006/relationships/hyperlink" Target="https://cgaxis.com/product/x-ray-machin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016/b978-0-12-818318-2.00003-9"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hyperlink" Target="https://cordis.europa.eu/article/id/430046-groundbreaking-implantable-heart-pump-offers-new-hope-for-end-stage-heart-failure-patients" TargetMode="External"/><Relationship Id="rId5" Type="http://schemas.openxmlformats.org/officeDocument/2006/relationships/hyperlink" Target="https://www.youtube.com/watch?v=OmA9ubj-DUI&amp;t=2s" TargetMode="External"/><Relationship Id="rId4" Type="http://schemas.openxmlformats.org/officeDocument/2006/relationships/hyperlink" Target="https://doi.org/10.1038/s41551-019-0426-z"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hyperlink" Target="https://bioengineering.gatech.edu/node/5335#:~:text=Bioimaging%20refers%20to%20methods%20and,used%20visualize%20fixed%20biological%20samples" TargetMode="External"/><Relationship Id="rId3" Type="http://schemas.openxmlformats.org/officeDocument/2006/relationships/hyperlink" Target="https://www.youtube.com/watch?v=dJkwcSTnPS4" TargetMode="External"/><Relationship Id="rId7" Type="http://schemas.openxmlformats.org/officeDocument/2006/relationships/hyperlink" Target="https://www.aclsmedicaltraining.com/rhythm-recognition/"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hyperlink" Target="https://www.mayoclinic.org/tests-procedures/fetal-ultrasound/about/pac-20394149" TargetMode="External"/><Relationship Id="rId5" Type="http://schemas.openxmlformats.org/officeDocument/2006/relationships/hyperlink" Target="https://www.essex.ac.uk/departments/computer-science-and-electronic-engineering/research/brain-computer-interfaces-and-neural-engineering" TargetMode="External"/><Relationship Id="rId4" Type="http://schemas.openxmlformats.org/officeDocument/2006/relationships/hyperlink" Target="https://aabme.asme.org/posts/smart-pills-enable-convenient-diagnostics-and-accurate-therapeutics"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nibib.nih.gov/science-education/science-topics/magnetic-resonance-imaging-mri" TargetMode="External"/><Relationship Id="rId3" Type="http://schemas.openxmlformats.org/officeDocument/2006/relationships/hyperlink" Target="https://www.aclsmedicaltraining.com/rhythm-recognition/" TargetMode="External"/><Relationship Id="rId7" Type="http://schemas.openxmlformats.org/officeDocument/2006/relationships/hyperlink" Target="https://doi.org/10.1016/j.neuroimage.2019.01.003"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hyperlink" Target="https://mrimaster.com/technique%20SNR.html" TargetMode="External"/><Relationship Id="rId5" Type="http://schemas.openxmlformats.org/officeDocument/2006/relationships/hyperlink" Target="https://consultqd.clevelandclinic.org/chest-x-ray-prior-to-thyroidectomy-is-it-really-needed/" TargetMode="External"/><Relationship Id="rId4" Type="http://schemas.openxmlformats.org/officeDocument/2006/relationships/hyperlink" Target="https://bioengineeringcommunity.nature.com/documents/mar-21" TargetMode="External"/><Relationship Id="rId9" Type="http://schemas.openxmlformats.org/officeDocument/2006/relationships/hyperlink" Target="https://www.hopkinsmedicine.org/health/treatment-tests-and-therapies/positron-emission-tomography-pe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gea.com/en/products/distillation-fermentation/fermenters/pharma-fermenters.jsp" TargetMode="External"/><Relationship Id="rId3" Type="http://schemas.openxmlformats.org/officeDocument/2006/relationships/hyperlink" Target="https://doi.org/10.1007/978-3-030-47994-7_17" TargetMode="External"/><Relationship Id="rId7" Type="http://schemas.openxmlformats.org/officeDocument/2006/relationships/hyperlink" Target="https://www.cmu.edu/bme/biophotonics/" TargetMode="External"/><Relationship Id="rId12" Type="http://schemas.openxmlformats.org/officeDocument/2006/relationships/hyperlink" Target="https://www.wur.nl/en/education-programmes/master/msc-programmes/msc-biotechnology/specialisations-of-biotechnology/cellular-and-molecular-biotechnology.htm" TargetMode="External"/><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hyperlink" Target="https://www.aclsmedicaltraining.com/rhythm-recognition/" TargetMode="External"/><Relationship Id="rId11" Type="http://schemas.openxmlformats.org/officeDocument/2006/relationships/hyperlink" Target="https://www.fda.gov/vaccines-blood-biologics/vaccines" TargetMode="External"/><Relationship Id="rId5" Type="http://schemas.openxmlformats.org/officeDocument/2006/relationships/hyperlink" Target="https://doi.org/10.1016/j.neuroimage.2019.01.003" TargetMode="External"/><Relationship Id="rId10" Type="http://schemas.openxmlformats.org/officeDocument/2006/relationships/hyperlink" Target="https://manometcurrent.com/microfluidics-market-research-report-and-forecast-2021-fluidigm-corporation-agilent-technologies-bio-rad-laboratories-inc/" TargetMode="External"/><Relationship Id="rId4" Type="http://schemas.openxmlformats.org/officeDocument/2006/relationships/hyperlink" Target="https://www.youtube.com/watch?v=6Y7B3rNbGEY" TargetMode="External"/><Relationship Id="rId9" Type="http://schemas.openxmlformats.org/officeDocument/2006/relationships/hyperlink" Target="https://blog.genofab.com/plasmid-desig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practicallyscience.com/binding-kinetics-101-2-the-michaelis-menton-equation/" TargetMode="External"/><Relationship Id="rId7" Type="http://schemas.openxmlformats.org/officeDocument/2006/relationships/hyperlink" Target="https://www.chop.edu/centers-programs/vaccine-education-center/vaccine-details/diphtheria-tetanus-and-pertussis-vaccines" TargetMode="External"/><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hyperlink" Target="https://www.medpagetoday.com/casestudies/infectiousdisease/93963" TargetMode="External"/><Relationship Id="rId5" Type="http://schemas.openxmlformats.org/officeDocument/2006/relationships/hyperlink" Target="https://doi.org/10.1016/j.cobme.2018.09.004" TargetMode="External"/><Relationship Id="rId4" Type="http://schemas.openxmlformats.org/officeDocument/2006/relationships/hyperlink" Target="https://pharmsci.uci.edu/can-pharmaceutical-sciences-major/"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ted.com/talks/kathryn_a_whitehead_the_tiny_balls_of_fat_that_could_revolutionize_medicine/up-next" TargetMode="External"/><Relationship Id="rId3" Type="http://schemas.openxmlformats.org/officeDocument/2006/relationships/hyperlink" Target="https://seedworld.com/who-owns-crispr/" TargetMode="External"/><Relationship Id="rId7" Type="http://schemas.openxmlformats.org/officeDocument/2006/relationships/hyperlink" Target="https://www.youtube.com/watch?v=6tw_JVz_IEc" TargetMode="External"/><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hyperlink" Target="https://www.livescience.com/58790-crispr-explained.html" TargetMode="External"/><Relationship Id="rId5" Type="http://schemas.openxmlformats.org/officeDocument/2006/relationships/hyperlink" Target="https://www.fda.gov/vaccines-blood-biologics/cellular-gene-therapy-products/what-gene-therapy" TargetMode="External"/><Relationship Id="rId4" Type="http://schemas.openxmlformats.org/officeDocument/2006/relationships/hyperlink" Target="https://doi.org/10.3389/fonc.2020.01387" TargetMode="External"/><Relationship Id="rId9" Type="http://schemas.openxmlformats.org/officeDocument/2006/relationships/hyperlink" Target="https://www.cheme.engineering.cmu.edu/news/2021/08/whitehead-ted-talk-explains-mrna-delivers-hope.html"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doi.org/10.1038/s41586-021-03506-2" TargetMode="External"/><Relationship Id="rId3" Type="http://schemas.openxmlformats.org/officeDocument/2006/relationships/hyperlink" Target="https://bioe.uw.edu/announcing-neural-engineering/" TargetMode="External"/><Relationship Id="rId7" Type="http://schemas.openxmlformats.org/officeDocument/2006/relationships/hyperlink" Target="https://tks.world/artificial-intelligence/robotic-hand-that-can-see-for-itself/" TargetMode="External"/><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hyperlink" Target="https://www.engr.wisc.edu/department/biomedical-engineering/research/neuroengineering/" TargetMode="External"/><Relationship Id="rId5" Type="http://schemas.openxmlformats.org/officeDocument/2006/relationships/hyperlink" Target="https://doi.org/10.1038/nature.2013.12439" TargetMode="External"/><Relationship Id="rId4" Type="http://schemas.openxmlformats.org/officeDocument/2006/relationships/hyperlink" Target="https://www.hopkinsmedicine.org/health/treatment-tests-and-therapies/cochlear-implant-surgery"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cmu.edu/bme/People/Faculty/profile/skelly.html" TargetMode="External"/><Relationship Id="rId7" Type="http://schemas.openxmlformats.org/officeDocument/2006/relationships/hyperlink" Target="https://www.nidcd.nih.gov/health/cochlear-implants" TargetMode="External"/><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hyperlink" Target="https://www.hopkinsmedicine.org/health/treatment-tests-and-therapies/cochlear-implant-surgery" TargetMode="External"/><Relationship Id="rId5" Type="http://schemas.openxmlformats.org/officeDocument/2006/relationships/hyperlink" Target="https://www.scientificamerican.com/article/steps-towards-a-bionic-ey/" TargetMode="External"/><Relationship Id="rId4" Type="http://schemas.openxmlformats.org/officeDocument/2006/relationships/hyperlink" Target="https://www.proquest.com/historical-newspapers/plugging-into-eye-with-new-design/docview/1030698789/se-2?accountid=9902"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bioe.uw.edu/academic-programs/about-bioengineering/" TargetMode="External"/><Relationship Id="rId3" Type="http://schemas.openxmlformats.org/officeDocument/2006/relationships/hyperlink" Target="https://www.youtube.com/watch?v=UkZquERzoOo" TargetMode="External"/><Relationship Id="rId7" Type="http://schemas.openxmlformats.org/officeDocument/2006/relationships/hyperlink" Target="https://doi.org/10.31031/sbb.2017.01.000505" TargetMode="External"/><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hyperlink" Target="https://sitn.hms.harvard.edu/flash/2019/artificial-intelligence-in-medicine-applications-implications-and-limitations/" TargetMode="External"/><Relationship Id="rId5" Type="http://schemas.openxmlformats.org/officeDocument/2006/relationships/hyperlink" Target="https://www.td.org/insights/healthcare-jobs-20-the-future-of-healthcare-and-tech" TargetMode="External"/><Relationship Id="rId4" Type="http://schemas.openxmlformats.org/officeDocument/2006/relationships/hyperlink" Target="https://engineering.cmu.edu/news-events/news/2019/06/20-he-sci-robotic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cxnSp>
        <p:nvCxnSpPr>
          <p:cNvPr id="86" name="Google Shape;86;p18"/>
          <p:cNvCxnSpPr/>
          <p:nvPr/>
        </p:nvCxnSpPr>
        <p:spPr>
          <a:xfrm>
            <a:off x="2209800" y="3486150"/>
            <a:ext cx="5791200" cy="0"/>
          </a:xfrm>
          <a:prstGeom prst="straightConnector1">
            <a:avLst/>
          </a:prstGeom>
          <a:noFill/>
          <a:ln w="9525" cap="flat" cmpd="sng">
            <a:solidFill>
              <a:srgbClr val="FFFFFF"/>
            </a:solidFill>
            <a:prstDash val="solid"/>
            <a:round/>
            <a:headEnd type="none" w="med" len="med"/>
            <a:tailEnd type="none" w="med" len="med"/>
          </a:ln>
        </p:spPr>
      </p:cxnSp>
      <p:sp>
        <p:nvSpPr>
          <p:cNvPr id="87" name="Google Shape;87;p18"/>
          <p:cNvSpPr txBox="1"/>
          <p:nvPr/>
        </p:nvSpPr>
        <p:spPr>
          <a:xfrm>
            <a:off x="2095950" y="2133750"/>
            <a:ext cx="6880200" cy="1047600"/>
          </a:xfrm>
          <a:prstGeom prst="rect">
            <a:avLst/>
          </a:prstGeom>
          <a:noFill/>
          <a:ln>
            <a:noFill/>
          </a:ln>
        </p:spPr>
        <p:txBody>
          <a:bodyPr spcFirstLastPara="1" wrap="square" lIns="91425" tIns="45700" rIns="91425" bIns="45700" anchor="t" anchorCtr="0">
            <a:noAutofit/>
          </a:bodyPr>
          <a:lstStyle/>
          <a:p>
            <a:pPr marL="3175" marR="0" lvl="0" indent="-3175" algn="l" rtl="0">
              <a:lnSpc>
                <a:spcPct val="100000"/>
              </a:lnSpc>
              <a:spcBef>
                <a:spcPts val="0"/>
              </a:spcBef>
              <a:spcAft>
                <a:spcPts val="0"/>
              </a:spcAft>
              <a:buNone/>
            </a:pPr>
            <a:r>
              <a:rPr lang="en" sz="4000" i="1">
                <a:solidFill>
                  <a:schemeClr val="lt1"/>
                </a:solidFill>
              </a:rPr>
              <a:t>Biomedical Engineering Focus Areas: An Introduction</a:t>
            </a:r>
            <a:endParaRPr sz="4000" b="0" i="1" u="none" strike="noStrike" cap="none">
              <a:solidFill>
                <a:schemeClr val="lt1"/>
              </a:solidFill>
              <a:latin typeface="Arial"/>
              <a:ea typeface="Arial"/>
              <a:cs typeface="Arial"/>
              <a:sym typeface="Arial"/>
            </a:endParaRPr>
          </a:p>
        </p:txBody>
      </p:sp>
      <p:sp>
        <p:nvSpPr>
          <p:cNvPr id="88" name="Google Shape;88;p18"/>
          <p:cNvSpPr txBox="1"/>
          <p:nvPr/>
        </p:nvSpPr>
        <p:spPr>
          <a:xfrm>
            <a:off x="2133600" y="3638550"/>
            <a:ext cx="5257800" cy="1206300"/>
          </a:xfrm>
          <a:prstGeom prst="rect">
            <a:avLst/>
          </a:prstGeom>
          <a:noFill/>
          <a:ln>
            <a:noFill/>
          </a:ln>
        </p:spPr>
        <p:txBody>
          <a:bodyPr spcFirstLastPara="1" wrap="square" lIns="91425" tIns="45700" rIns="91425" bIns="45700" anchor="t" anchorCtr="0">
            <a:noAutofit/>
          </a:bodyPr>
          <a:lstStyle/>
          <a:p>
            <a:pPr marL="3175" marR="0" lvl="0" indent="-3175" algn="l" rtl="0">
              <a:lnSpc>
                <a:spcPct val="100000"/>
              </a:lnSpc>
              <a:spcBef>
                <a:spcPts val="0"/>
              </a:spcBef>
              <a:spcAft>
                <a:spcPts val="0"/>
              </a:spcAft>
              <a:buNone/>
            </a:pPr>
            <a:r>
              <a:rPr lang="en" sz="1600" b="0" i="0" u="none" strike="noStrike" cap="none" dirty="0">
                <a:solidFill>
                  <a:srgbClr val="FFFFFF"/>
                </a:solidFill>
                <a:latin typeface="Arial"/>
                <a:ea typeface="Arial"/>
                <a:cs typeface="Arial"/>
                <a:sym typeface="Arial"/>
              </a:rPr>
              <a:t>Created and edited by: </a:t>
            </a:r>
            <a:br>
              <a:rPr lang="en" sz="1600" b="0" i="0" u="none" strike="noStrike" cap="none" dirty="0">
                <a:solidFill>
                  <a:srgbClr val="FFFFFF"/>
                </a:solidFill>
                <a:latin typeface="Arial"/>
                <a:ea typeface="Arial"/>
                <a:cs typeface="Arial"/>
                <a:sym typeface="Arial"/>
              </a:rPr>
            </a:br>
            <a:r>
              <a:rPr lang="en" sz="1600" dirty="0">
                <a:solidFill>
                  <a:srgbClr val="FFFFFF"/>
                </a:solidFill>
              </a:rPr>
              <a:t>Olivia Olshevski</a:t>
            </a:r>
            <a:r>
              <a:rPr lang="en" sz="1600" b="0" i="0" u="none" strike="noStrike" cap="none" dirty="0">
                <a:solidFill>
                  <a:srgbClr val="FFFFFF"/>
                </a:solidFill>
                <a:latin typeface="Arial"/>
                <a:ea typeface="Arial"/>
                <a:cs typeface="Arial"/>
                <a:sym typeface="Arial"/>
              </a:rPr>
              <a:t>,</a:t>
            </a:r>
            <a:r>
              <a:rPr lang="en" sz="1600" dirty="0">
                <a:solidFill>
                  <a:srgbClr val="FFFFFF"/>
                </a:solidFill>
              </a:rPr>
              <a:t> </a:t>
            </a:r>
            <a:r>
              <a:rPr lang="en" sz="1600" dirty="0" smtClean="0">
                <a:solidFill>
                  <a:srgbClr val="FFFFFF"/>
                </a:solidFill>
              </a:rPr>
              <a:t>MS BME</a:t>
            </a:r>
            <a:r>
              <a:rPr lang="en" sz="1600" b="0" i="0" u="none" strike="noStrike" cap="none" dirty="0">
                <a:solidFill>
                  <a:srgbClr val="FFFFFF"/>
                </a:solidFill>
                <a:latin typeface="Arial"/>
                <a:ea typeface="Arial"/>
                <a:cs typeface="Arial"/>
                <a:sym typeface="Arial"/>
              </a:rPr>
              <a:t>,</a:t>
            </a:r>
            <a:r>
              <a:rPr lang="en" sz="1600" dirty="0">
                <a:solidFill>
                  <a:srgbClr val="FFFFFF"/>
                </a:solidFill>
              </a:rPr>
              <a:t> 2021</a:t>
            </a:r>
            <a:endParaRPr dirty="0"/>
          </a:p>
          <a:p>
            <a:pPr marL="3175" marR="0" lvl="0" indent="-3175" algn="l" rtl="0">
              <a:lnSpc>
                <a:spcPct val="100000"/>
              </a:lnSpc>
              <a:spcBef>
                <a:spcPts val="320"/>
              </a:spcBef>
              <a:spcAft>
                <a:spcPts val="0"/>
              </a:spcAft>
              <a:buNone/>
            </a:pPr>
            <a:r>
              <a:rPr lang="en" sz="1600" dirty="0">
                <a:solidFill>
                  <a:srgbClr val="FFFFFF"/>
                </a:solidFill>
              </a:rPr>
              <a:t>Renee Morton</a:t>
            </a:r>
            <a:r>
              <a:rPr lang="en" sz="1600">
                <a:solidFill>
                  <a:srgbClr val="FFFFFF"/>
                </a:solidFill>
              </a:rPr>
              <a:t>, </a:t>
            </a:r>
            <a:r>
              <a:rPr lang="en" sz="1600" smtClean="0">
                <a:solidFill>
                  <a:srgbClr val="FFFFFF"/>
                </a:solidFill>
              </a:rPr>
              <a:t>MS BME</a:t>
            </a:r>
            <a:r>
              <a:rPr lang="en" sz="1600" dirty="0">
                <a:solidFill>
                  <a:srgbClr val="FFFFFF"/>
                </a:solidFill>
              </a:rPr>
              <a:t>, 2020</a:t>
            </a:r>
            <a:endParaRPr sz="1600" dirty="0">
              <a:solidFill>
                <a:srgbClr val="FFFFFF"/>
              </a:solidFill>
            </a:endParaRPr>
          </a:p>
          <a:p>
            <a:pPr marL="3175" marR="0" lvl="0" indent="-3175" algn="l" rtl="0">
              <a:lnSpc>
                <a:spcPct val="100000"/>
              </a:lnSpc>
              <a:spcBef>
                <a:spcPts val="320"/>
              </a:spcBef>
              <a:spcAft>
                <a:spcPts val="0"/>
              </a:spcAft>
              <a:buNone/>
            </a:pPr>
            <a:r>
              <a:rPr lang="en" sz="1600" dirty="0">
                <a:solidFill>
                  <a:srgbClr val="FFFFFF"/>
                </a:solidFill>
              </a:rPr>
              <a:t>Dr. Rosalyn Abbott</a:t>
            </a:r>
            <a:r>
              <a:rPr lang="en" sz="1600" dirty="0" smtClean="0">
                <a:solidFill>
                  <a:srgbClr val="FFFFFF"/>
                </a:solidFill>
              </a:rPr>
              <a:t>, Faculty Biomedical Engineering</a:t>
            </a:r>
            <a:endParaRPr sz="16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CMU Connection: Natural Environment Biomechanics (Musculoskeletal Biomechanics Lab)</a:t>
            </a:r>
            <a:endParaRPr/>
          </a:p>
        </p:txBody>
      </p:sp>
      <p:pic>
        <p:nvPicPr>
          <p:cNvPr id="150" name="Google Shape;150;p27"/>
          <p:cNvPicPr preferRelativeResize="0"/>
          <p:nvPr/>
        </p:nvPicPr>
        <p:blipFill rotWithShape="1">
          <a:blip r:embed="rId3">
            <a:alphaModFix/>
          </a:blip>
          <a:srcRect t="9273" b="6572"/>
          <a:stretch/>
        </p:blipFill>
        <p:spPr>
          <a:xfrm>
            <a:off x="2915100" y="1383075"/>
            <a:ext cx="3512650" cy="3254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p:nvPr/>
        </p:nvSpPr>
        <p:spPr>
          <a:xfrm>
            <a:off x="1627125" y="677975"/>
            <a:ext cx="3715200" cy="1247400"/>
          </a:xfrm>
          <a:prstGeom prst="rect">
            <a:avLst/>
          </a:prstGeom>
          <a:solidFill>
            <a:srgbClr val="BB0027"/>
          </a:solidFill>
          <a:ln w="9525" cap="flat" cmpd="sng">
            <a:solidFill>
              <a:srgbClr val="BB002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BB0027"/>
              </a:highlight>
            </a:endParaRPr>
          </a:p>
        </p:txBody>
      </p:sp>
      <p:sp>
        <p:nvSpPr>
          <p:cNvPr id="156" name="Google Shape;156;p28"/>
          <p:cNvSpPr txBox="1"/>
          <p:nvPr/>
        </p:nvSpPr>
        <p:spPr>
          <a:xfrm>
            <a:off x="1847500" y="2047950"/>
            <a:ext cx="5358600" cy="1047600"/>
          </a:xfrm>
          <a:prstGeom prst="rect">
            <a:avLst/>
          </a:prstGeom>
          <a:noFill/>
          <a:ln>
            <a:noFill/>
          </a:ln>
        </p:spPr>
        <p:txBody>
          <a:bodyPr spcFirstLastPara="1" wrap="square" lIns="91425" tIns="45700" rIns="91425" bIns="45700" anchor="t" anchorCtr="0">
            <a:noAutofit/>
          </a:bodyPr>
          <a:lstStyle/>
          <a:p>
            <a:pPr marL="3175" marR="0" lvl="0" indent="-3175" algn="ctr" rtl="0">
              <a:lnSpc>
                <a:spcPct val="100000"/>
              </a:lnSpc>
              <a:spcBef>
                <a:spcPts val="0"/>
              </a:spcBef>
              <a:spcAft>
                <a:spcPts val="0"/>
              </a:spcAft>
              <a:buNone/>
            </a:pPr>
            <a:r>
              <a:rPr lang="en" sz="4000" i="1">
                <a:solidFill>
                  <a:schemeClr val="lt1"/>
                </a:solidFill>
              </a:rPr>
              <a:t>Biomaterials and Tissue Engineering</a:t>
            </a:r>
            <a:endParaRPr sz="4000" b="0" i="1"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457200" y="361950"/>
            <a:ext cx="8871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Definition &amp; Scope: Biomaterials and Tissue Engineering</a:t>
            </a:r>
            <a:endParaRPr/>
          </a:p>
        </p:txBody>
      </p:sp>
      <p:sp>
        <p:nvSpPr>
          <p:cNvPr id="162" name="Google Shape;162;p29"/>
          <p:cNvSpPr txBox="1"/>
          <p:nvPr/>
        </p:nvSpPr>
        <p:spPr>
          <a:xfrm>
            <a:off x="457200" y="787050"/>
            <a:ext cx="75816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field of study in which man-made materials are developed for medical treatments (biomaterials) and living functional tissue is produced (tissue engineering)</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Interactions between materials and cells or tissues (and their effects)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Major body responses (wound healing, immune response, foreign body response)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Characterizing biomaterials (metals, ceramics, polymers)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Natural and synthetic materials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Cell culture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Material biocompatibility</a:t>
            </a:r>
            <a:endParaRPr sz="1500">
              <a:solidFill>
                <a:schemeClr val="dk1"/>
              </a:solidFill>
            </a:endParaRPr>
          </a:p>
        </p:txBody>
      </p:sp>
      <p:pic>
        <p:nvPicPr>
          <p:cNvPr id="163" name="Google Shape;163;p29"/>
          <p:cNvPicPr preferRelativeResize="0"/>
          <p:nvPr/>
        </p:nvPicPr>
        <p:blipFill>
          <a:blip r:embed="rId3">
            <a:alphaModFix/>
          </a:blip>
          <a:stretch>
            <a:fillRect/>
          </a:stretch>
        </p:blipFill>
        <p:spPr>
          <a:xfrm>
            <a:off x="4009937" y="3036254"/>
            <a:ext cx="2314674" cy="1539220"/>
          </a:xfrm>
          <a:prstGeom prst="rect">
            <a:avLst/>
          </a:prstGeom>
          <a:noFill/>
          <a:ln>
            <a:noFill/>
          </a:ln>
        </p:spPr>
      </p:pic>
      <p:pic>
        <p:nvPicPr>
          <p:cNvPr id="164" name="Google Shape;164;p29"/>
          <p:cNvPicPr preferRelativeResize="0"/>
          <p:nvPr/>
        </p:nvPicPr>
        <p:blipFill rotWithShape="1">
          <a:blip r:embed="rId4">
            <a:alphaModFix/>
          </a:blip>
          <a:srcRect l="3721" r="2063" b="18520"/>
          <a:stretch/>
        </p:blipFill>
        <p:spPr>
          <a:xfrm>
            <a:off x="457200" y="3551775"/>
            <a:ext cx="3156475" cy="1023700"/>
          </a:xfrm>
          <a:prstGeom prst="rect">
            <a:avLst/>
          </a:prstGeom>
          <a:noFill/>
          <a:ln>
            <a:noFill/>
          </a:ln>
        </p:spPr>
      </p:pic>
      <p:pic>
        <p:nvPicPr>
          <p:cNvPr id="165" name="Google Shape;165;p29"/>
          <p:cNvPicPr preferRelativeResize="0"/>
          <p:nvPr/>
        </p:nvPicPr>
        <p:blipFill rotWithShape="1">
          <a:blip r:embed="rId5">
            <a:alphaModFix/>
          </a:blip>
          <a:srcRect l="14837" t="36932" r="16786"/>
          <a:stretch/>
        </p:blipFill>
        <p:spPr>
          <a:xfrm>
            <a:off x="6720875" y="2696500"/>
            <a:ext cx="1568399" cy="13450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0"/>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Biomaterials and Tissue Engineering</a:t>
            </a:r>
            <a:endParaRPr/>
          </a:p>
        </p:txBody>
      </p:sp>
      <p:sp>
        <p:nvSpPr>
          <p:cNvPr id="171" name="Google Shape;171;p30"/>
          <p:cNvSpPr txBox="1"/>
          <p:nvPr/>
        </p:nvSpPr>
        <p:spPr>
          <a:xfrm>
            <a:off x="457200" y="787050"/>
            <a:ext cx="7581600" cy="13392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Artificial organs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Wound healing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Bioscaffolds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Collagen biomaterials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Implant failure and material reactions</a:t>
            </a:r>
            <a:endParaRPr sz="1500">
              <a:solidFill>
                <a:schemeClr val="dk1"/>
              </a:solidFill>
            </a:endParaRPr>
          </a:p>
        </p:txBody>
      </p:sp>
      <p:pic>
        <p:nvPicPr>
          <p:cNvPr id="172" name="Google Shape;172;p30"/>
          <p:cNvPicPr preferRelativeResize="0"/>
          <p:nvPr/>
        </p:nvPicPr>
        <p:blipFill>
          <a:blip r:embed="rId3">
            <a:alphaModFix/>
          </a:blip>
          <a:stretch>
            <a:fillRect/>
          </a:stretch>
        </p:blipFill>
        <p:spPr>
          <a:xfrm>
            <a:off x="4297275" y="2278636"/>
            <a:ext cx="2950875" cy="2305525"/>
          </a:xfrm>
          <a:prstGeom prst="rect">
            <a:avLst/>
          </a:prstGeom>
          <a:noFill/>
          <a:ln>
            <a:noFill/>
          </a:ln>
        </p:spPr>
      </p:pic>
      <p:pic>
        <p:nvPicPr>
          <p:cNvPr id="173" name="Google Shape;173;p30"/>
          <p:cNvPicPr preferRelativeResize="0"/>
          <p:nvPr/>
        </p:nvPicPr>
        <p:blipFill>
          <a:blip r:embed="rId4">
            <a:alphaModFix/>
          </a:blip>
          <a:stretch>
            <a:fillRect/>
          </a:stretch>
        </p:blipFill>
        <p:spPr>
          <a:xfrm>
            <a:off x="1240950" y="2343188"/>
            <a:ext cx="2189423" cy="2176400"/>
          </a:xfrm>
          <a:prstGeom prst="rect">
            <a:avLst/>
          </a:prstGeom>
          <a:noFill/>
          <a:ln>
            <a:noFill/>
          </a:ln>
        </p:spPr>
      </p:pic>
      <p:pic>
        <p:nvPicPr>
          <p:cNvPr id="174" name="Google Shape;174;p30"/>
          <p:cNvPicPr preferRelativeResize="0"/>
          <p:nvPr/>
        </p:nvPicPr>
        <p:blipFill>
          <a:blip r:embed="rId5">
            <a:alphaModFix/>
          </a:blip>
          <a:stretch>
            <a:fillRect/>
          </a:stretch>
        </p:blipFill>
        <p:spPr>
          <a:xfrm>
            <a:off x="5462538" y="787050"/>
            <a:ext cx="1785600" cy="1339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1: Adipose Microenvironments</a:t>
            </a:r>
            <a:endParaRPr/>
          </a:p>
        </p:txBody>
      </p:sp>
      <p:pic>
        <p:nvPicPr>
          <p:cNvPr id="180" name="Google Shape;180;p31"/>
          <p:cNvPicPr preferRelativeResize="0"/>
          <p:nvPr/>
        </p:nvPicPr>
        <p:blipFill>
          <a:blip r:embed="rId3">
            <a:alphaModFix/>
          </a:blip>
          <a:stretch>
            <a:fillRect/>
          </a:stretch>
        </p:blipFill>
        <p:spPr>
          <a:xfrm>
            <a:off x="2245625" y="843725"/>
            <a:ext cx="4652753" cy="3867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2"/>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2: Wound-Healing Biomaterials</a:t>
            </a:r>
            <a:endParaRPr/>
          </a:p>
        </p:txBody>
      </p:sp>
      <p:pic>
        <p:nvPicPr>
          <p:cNvPr id="186" name="Google Shape;186;p32"/>
          <p:cNvPicPr preferRelativeResize="0"/>
          <p:nvPr/>
        </p:nvPicPr>
        <p:blipFill>
          <a:blip r:embed="rId3">
            <a:alphaModFix/>
          </a:blip>
          <a:stretch>
            <a:fillRect/>
          </a:stretch>
        </p:blipFill>
        <p:spPr>
          <a:xfrm>
            <a:off x="80050" y="714125"/>
            <a:ext cx="6950949" cy="3921550"/>
          </a:xfrm>
          <a:prstGeom prst="rect">
            <a:avLst/>
          </a:prstGeom>
          <a:noFill/>
          <a:ln>
            <a:noFill/>
          </a:ln>
        </p:spPr>
      </p:pic>
      <p:pic>
        <p:nvPicPr>
          <p:cNvPr id="187" name="Google Shape;187;p32"/>
          <p:cNvPicPr preferRelativeResize="0"/>
          <p:nvPr/>
        </p:nvPicPr>
        <p:blipFill>
          <a:blip r:embed="rId4">
            <a:alphaModFix/>
          </a:blip>
          <a:stretch>
            <a:fillRect/>
          </a:stretch>
        </p:blipFill>
        <p:spPr>
          <a:xfrm>
            <a:off x="3296950" y="3158075"/>
            <a:ext cx="3734050" cy="14272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CMU Connection: Regenerative Biomaterials and Therapeutics Group</a:t>
            </a:r>
            <a:endParaRPr/>
          </a:p>
        </p:txBody>
      </p:sp>
      <p:pic>
        <p:nvPicPr>
          <p:cNvPr id="193" name="Google Shape;193;p33" descr="Adam Feinberg, associate professor of biomedical engineering and materials science and engineering, describes and demonstrates his work in 3-D printing soft materials." title="Adam Feinberg Demonstrates 3-D Bioprinting Process">
            <a:hlinkClick r:id="rId3"/>
          </p:cNvPr>
          <p:cNvPicPr preferRelativeResize="0"/>
          <p:nvPr/>
        </p:nvPicPr>
        <p:blipFill>
          <a:blip r:embed="rId4">
            <a:alphaModFix/>
          </a:blip>
          <a:stretch>
            <a:fillRect/>
          </a:stretch>
        </p:blipFill>
        <p:spPr>
          <a:xfrm>
            <a:off x="2286000" y="11691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p:nvPr/>
        </p:nvSpPr>
        <p:spPr>
          <a:xfrm>
            <a:off x="1627125" y="677975"/>
            <a:ext cx="3715200" cy="1247400"/>
          </a:xfrm>
          <a:prstGeom prst="rect">
            <a:avLst/>
          </a:prstGeom>
          <a:solidFill>
            <a:srgbClr val="BB0027"/>
          </a:solidFill>
          <a:ln w="9525" cap="flat" cmpd="sng">
            <a:solidFill>
              <a:srgbClr val="BB002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BB0027"/>
              </a:highlight>
            </a:endParaRPr>
          </a:p>
        </p:txBody>
      </p:sp>
      <p:sp>
        <p:nvSpPr>
          <p:cNvPr id="199" name="Google Shape;199;p34"/>
          <p:cNvSpPr txBox="1"/>
          <p:nvPr/>
        </p:nvSpPr>
        <p:spPr>
          <a:xfrm>
            <a:off x="2064450" y="2178750"/>
            <a:ext cx="5015100" cy="786000"/>
          </a:xfrm>
          <a:prstGeom prst="rect">
            <a:avLst/>
          </a:prstGeom>
          <a:noFill/>
          <a:ln>
            <a:noFill/>
          </a:ln>
        </p:spPr>
        <p:txBody>
          <a:bodyPr spcFirstLastPara="1" wrap="square" lIns="91425" tIns="45700" rIns="91425" bIns="45700" anchor="t" anchorCtr="0">
            <a:noAutofit/>
          </a:bodyPr>
          <a:lstStyle/>
          <a:p>
            <a:pPr marL="3175" marR="0" lvl="0" indent="-3175" algn="ctr" rtl="0">
              <a:lnSpc>
                <a:spcPct val="100000"/>
              </a:lnSpc>
              <a:spcBef>
                <a:spcPts val="0"/>
              </a:spcBef>
              <a:spcAft>
                <a:spcPts val="0"/>
              </a:spcAft>
              <a:buNone/>
            </a:pPr>
            <a:r>
              <a:rPr lang="en" sz="4000" i="1">
                <a:solidFill>
                  <a:schemeClr val="lt1"/>
                </a:solidFill>
              </a:rPr>
              <a:t>Biomedical Devices</a:t>
            </a:r>
            <a:endParaRPr sz="4000" b="0" i="1"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5"/>
          <p:cNvPicPr preferRelativeResize="0"/>
          <p:nvPr/>
        </p:nvPicPr>
        <p:blipFill>
          <a:blip r:embed="rId3">
            <a:alphaModFix/>
          </a:blip>
          <a:stretch>
            <a:fillRect/>
          </a:stretch>
        </p:blipFill>
        <p:spPr>
          <a:xfrm>
            <a:off x="223313" y="3041000"/>
            <a:ext cx="1658751" cy="1658751"/>
          </a:xfrm>
          <a:prstGeom prst="rect">
            <a:avLst/>
          </a:prstGeom>
          <a:noFill/>
          <a:ln>
            <a:noFill/>
          </a:ln>
        </p:spPr>
      </p:pic>
      <p:sp>
        <p:nvSpPr>
          <p:cNvPr id="205" name="Google Shape;205;p35"/>
          <p:cNvSpPr txBox="1"/>
          <p:nvPr/>
        </p:nvSpPr>
        <p:spPr>
          <a:xfrm>
            <a:off x="457200" y="748950"/>
            <a:ext cx="82296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field of study that produces instruments, machines, implants, in vitro reagents, software, materials, and other related articles for the safe and effective prevention, diagnosis, treatment, and rehabilitation of illness and disease for human beings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Instrumentation and measurement</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Diagnostic vs. therapeutic devices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Integrated Systems technology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Device fabrication</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Interaction with cells, tissues, organs</a:t>
            </a:r>
            <a:endParaRPr sz="1500">
              <a:solidFill>
                <a:schemeClr val="dk1"/>
              </a:solidFill>
            </a:endParaRPr>
          </a:p>
        </p:txBody>
      </p:sp>
      <p:sp>
        <p:nvSpPr>
          <p:cNvPr id="206" name="Google Shape;206;p35"/>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Focus Area: Biomedical Devices</a:t>
            </a:r>
            <a:endParaRPr/>
          </a:p>
        </p:txBody>
      </p:sp>
      <p:pic>
        <p:nvPicPr>
          <p:cNvPr id="207" name="Google Shape;207;p35"/>
          <p:cNvPicPr preferRelativeResize="0"/>
          <p:nvPr/>
        </p:nvPicPr>
        <p:blipFill>
          <a:blip r:embed="rId4">
            <a:alphaModFix/>
          </a:blip>
          <a:stretch>
            <a:fillRect/>
          </a:stretch>
        </p:blipFill>
        <p:spPr>
          <a:xfrm>
            <a:off x="2469075" y="3104100"/>
            <a:ext cx="1409225" cy="1740300"/>
          </a:xfrm>
          <a:prstGeom prst="rect">
            <a:avLst/>
          </a:prstGeom>
          <a:noFill/>
          <a:ln>
            <a:noFill/>
          </a:ln>
        </p:spPr>
      </p:pic>
      <p:pic>
        <p:nvPicPr>
          <p:cNvPr id="208" name="Google Shape;208;p35"/>
          <p:cNvPicPr preferRelativeResize="0"/>
          <p:nvPr/>
        </p:nvPicPr>
        <p:blipFill>
          <a:blip r:embed="rId5">
            <a:alphaModFix/>
          </a:blip>
          <a:stretch>
            <a:fillRect/>
          </a:stretch>
        </p:blipFill>
        <p:spPr>
          <a:xfrm>
            <a:off x="4637600" y="1620745"/>
            <a:ext cx="2143800" cy="1420250"/>
          </a:xfrm>
          <a:prstGeom prst="rect">
            <a:avLst/>
          </a:prstGeom>
          <a:noFill/>
          <a:ln>
            <a:noFill/>
          </a:ln>
        </p:spPr>
      </p:pic>
      <p:pic>
        <p:nvPicPr>
          <p:cNvPr id="209" name="Google Shape;209;p35"/>
          <p:cNvPicPr preferRelativeResize="0"/>
          <p:nvPr/>
        </p:nvPicPr>
        <p:blipFill>
          <a:blip r:embed="rId6">
            <a:alphaModFix/>
          </a:blip>
          <a:stretch>
            <a:fillRect/>
          </a:stretch>
        </p:blipFill>
        <p:spPr>
          <a:xfrm>
            <a:off x="4637588" y="3343800"/>
            <a:ext cx="2032074" cy="1355949"/>
          </a:xfrm>
          <a:prstGeom prst="rect">
            <a:avLst/>
          </a:prstGeom>
          <a:noFill/>
          <a:ln>
            <a:noFill/>
          </a:ln>
        </p:spPr>
      </p:pic>
      <p:pic>
        <p:nvPicPr>
          <p:cNvPr id="210" name="Google Shape;210;p35"/>
          <p:cNvPicPr preferRelativeResize="0"/>
          <p:nvPr/>
        </p:nvPicPr>
        <p:blipFill>
          <a:blip r:embed="rId7">
            <a:alphaModFix/>
          </a:blip>
          <a:stretch>
            <a:fillRect/>
          </a:stretch>
        </p:blipFill>
        <p:spPr>
          <a:xfrm>
            <a:off x="6915099" y="1908625"/>
            <a:ext cx="2143801" cy="20910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p:nvPr/>
        </p:nvSpPr>
        <p:spPr>
          <a:xfrm>
            <a:off x="384875" y="986450"/>
            <a:ext cx="8229600" cy="1800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Sensors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Actuators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Diagnostic devices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Therapeutic devices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Instruments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Systems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Software</a:t>
            </a:r>
            <a:endParaRPr sz="1500">
              <a:solidFill>
                <a:schemeClr val="dk1"/>
              </a:solidFill>
            </a:endParaRPr>
          </a:p>
        </p:txBody>
      </p:sp>
      <p:sp>
        <p:nvSpPr>
          <p:cNvPr id="216" name="Google Shape;216;p36"/>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Biomedical Devices</a:t>
            </a:r>
            <a:endParaRPr/>
          </a:p>
        </p:txBody>
      </p:sp>
      <p:pic>
        <p:nvPicPr>
          <p:cNvPr id="217" name="Google Shape;217;p36"/>
          <p:cNvPicPr preferRelativeResize="0"/>
          <p:nvPr/>
        </p:nvPicPr>
        <p:blipFill>
          <a:blip r:embed="rId3">
            <a:alphaModFix/>
          </a:blip>
          <a:stretch>
            <a:fillRect/>
          </a:stretch>
        </p:blipFill>
        <p:spPr>
          <a:xfrm>
            <a:off x="6006888" y="677825"/>
            <a:ext cx="3032430" cy="2051350"/>
          </a:xfrm>
          <a:prstGeom prst="rect">
            <a:avLst/>
          </a:prstGeom>
          <a:noFill/>
          <a:ln>
            <a:noFill/>
          </a:ln>
        </p:spPr>
      </p:pic>
      <p:pic>
        <p:nvPicPr>
          <p:cNvPr id="218" name="Google Shape;218;p36"/>
          <p:cNvPicPr preferRelativeResize="0"/>
          <p:nvPr/>
        </p:nvPicPr>
        <p:blipFill>
          <a:blip r:embed="rId4">
            <a:alphaModFix/>
          </a:blip>
          <a:stretch>
            <a:fillRect/>
          </a:stretch>
        </p:blipFill>
        <p:spPr>
          <a:xfrm>
            <a:off x="2902526" y="803050"/>
            <a:ext cx="2941709" cy="1800900"/>
          </a:xfrm>
          <a:prstGeom prst="rect">
            <a:avLst/>
          </a:prstGeom>
          <a:noFill/>
          <a:ln>
            <a:noFill/>
          </a:ln>
        </p:spPr>
      </p:pic>
      <p:pic>
        <p:nvPicPr>
          <p:cNvPr id="219" name="Google Shape;219;p36"/>
          <p:cNvPicPr preferRelativeResize="0"/>
          <p:nvPr/>
        </p:nvPicPr>
        <p:blipFill>
          <a:blip r:embed="rId5">
            <a:alphaModFix/>
          </a:blip>
          <a:stretch>
            <a:fillRect/>
          </a:stretch>
        </p:blipFill>
        <p:spPr>
          <a:xfrm>
            <a:off x="3091496" y="2874571"/>
            <a:ext cx="4657675" cy="1842675"/>
          </a:xfrm>
          <a:prstGeom prst="rect">
            <a:avLst/>
          </a:prstGeom>
          <a:noFill/>
          <a:ln>
            <a:noFill/>
          </a:ln>
        </p:spPr>
      </p:pic>
      <p:pic>
        <p:nvPicPr>
          <p:cNvPr id="220" name="Google Shape;220;p36"/>
          <p:cNvPicPr preferRelativeResize="0"/>
          <p:nvPr/>
        </p:nvPicPr>
        <p:blipFill rotWithShape="1">
          <a:blip r:embed="rId6">
            <a:alphaModFix/>
          </a:blip>
          <a:srcRect b="3484"/>
          <a:stretch/>
        </p:blipFill>
        <p:spPr>
          <a:xfrm>
            <a:off x="457200" y="2770238"/>
            <a:ext cx="2440000" cy="2051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p:nvPr/>
        </p:nvSpPr>
        <p:spPr>
          <a:xfrm>
            <a:off x="457200" y="361950"/>
            <a:ext cx="80772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b="0" i="0" u="none" strike="noStrike" cap="none" dirty="0">
                <a:solidFill>
                  <a:srgbClr val="000000"/>
                </a:solidFill>
                <a:latin typeface="Arial"/>
                <a:ea typeface="Arial"/>
                <a:cs typeface="Arial"/>
                <a:sym typeface="Arial"/>
              </a:rPr>
              <a:t>This educational resource for middle and high school audiences was developed as a project by Carnegie Mellon student, </a:t>
            </a:r>
            <a:r>
              <a:rPr lang="en" sz="2400" dirty="0"/>
              <a:t>Olivia Olshevski</a:t>
            </a:r>
            <a:r>
              <a:rPr lang="en" sz="2400" b="0" i="0" u="none" strike="noStrike" cap="none" dirty="0">
                <a:solidFill>
                  <a:srgbClr val="000000"/>
                </a:solidFill>
                <a:latin typeface="Arial"/>
                <a:ea typeface="Arial"/>
                <a:cs typeface="Arial"/>
                <a:sym typeface="Arial"/>
              </a:rPr>
              <a:t>, for the course </a:t>
            </a:r>
            <a:r>
              <a:rPr lang="en" sz="2400" i="1" dirty="0"/>
              <a:t>Directed Study</a:t>
            </a:r>
            <a:r>
              <a:rPr lang="en" sz="2400" dirty="0"/>
              <a:t>, </a:t>
            </a:r>
            <a:r>
              <a:rPr lang="en" sz="2400" b="0" i="0" u="none" strike="noStrike" cap="none" dirty="0">
                <a:solidFill>
                  <a:srgbClr val="000000"/>
                </a:solidFill>
                <a:latin typeface="Arial"/>
                <a:ea typeface="Arial"/>
                <a:cs typeface="Arial"/>
                <a:sym typeface="Arial"/>
              </a:rPr>
              <a:t>taught by Dr. Conrad Zapanta and </a:t>
            </a:r>
            <a:r>
              <a:rPr lang="en" sz="2400" dirty="0"/>
              <a:t>co-advised by </a:t>
            </a:r>
            <a:r>
              <a:rPr lang="en" sz="2400" b="0" i="0" u="none" strike="noStrike" cap="none" dirty="0">
                <a:solidFill>
                  <a:srgbClr val="000000"/>
                </a:solidFill>
                <a:latin typeface="Arial"/>
                <a:ea typeface="Arial"/>
                <a:cs typeface="Arial"/>
                <a:sym typeface="Arial"/>
              </a:rPr>
              <a:t>Dr. Judith Hallinen during the </a:t>
            </a:r>
            <a:r>
              <a:rPr lang="en" sz="2400" dirty="0"/>
              <a:t>fall</a:t>
            </a:r>
            <a:r>
              <a:rPr lang="en" sz="2400" b="0" i="0" u="none" strike="noStrike" cap="none" dirty="0">
                <a:solidFill>
                  <a:srgbClr val="000000"/>
                </a:solidFill>
                <a:latin typeface="Arial"/>
                <a:ea typeface="Arial"/>
                <a:cs typeface="Arial"/>
                <a:sym typeface="Arial"/>
              </a:rPr>
              <a:t> of 202</a:t>
            </a:r>
            <a:r>
              <a:rPr lang="en" sz="2400" dirty="0"/>
              <a:t>1</a:t>
            </a:r>
            <a:r>
              <a:rPr lang="en" sz="2400" dirty="0" smtClean="0"/>
              <a:t>.</a:t>
            </a:r>
          </a:p>
          <a:p>
            <a:pPr marL="0" marR="0" lvl="0" indent="0" algn="l" rtl="0">
              <a:lnSpc>
                <a:spcPct val="100000"/>
              </a:lnSpc>
              <a:spcBef>
                <a:spcPts val="0"/>
              </a:spcBef>
              <a:spcAft>
                <a:spcPts val="0"/>
              </a:spcAft>
              <a:buNone/>
            </a:pPr>
            <a:endParaRPr lang="en"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lang="en" sz="2400" dirty="0" smtClean="0"/>
          </a:p>
          <a:p>
            <a:r>
              <a:rPr lang="en-US" sz="2400" dirty="0" smtClean="0"/>
              <a:t>NOTE: Sources </a:t>
            </a:r>
            <a:r>
              <a:rPr lang="en-US" sz="2400" dirty="0"/>
              <a:t>for content and for images that are included in these slides can be found in the accompanying </a:t>
            </a:r>
            <a:r>
              <a:rPr lang="en-US" sz="2400" dirty="0" smtClean="0"/>
              <a:t>Slide Guide and </a:t>
            </a:r>
            <a:r>
              <a:rPr lang="en-US" sz="2400" dirty="0"/>
              <a:t>on the slides at the end of </a:t>
            </a:r>
            <a:r>
              <a:rPr lang="en-US" sz="2400" dirty="0" smtClean="0"/>
              <a:t>this file</a:t>
            </a:r>
            <a:r>
              <a:rPr lang="en-US" sz="2400" dirty="0"/>
              <a:t>.  </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7"/>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1: Implantable Heart Pump</a:t>
            </a:r>
            <a:endParaRPr/>
          </a:p>
        </p:txBody>
      </p:sp>
      <p:pic>
        <p:nvPicPr>
          <p:cNvPr id="226" name="Google Shape;226;p37"/>
          <p:cNvPicPr preferRelativeResize="0"/>
          <p:nvPr/>
        </p:nvPicPr>
        <p:blipFill>
          <a:blip r:embed="rId3">
            <a:alphaModFix/>
          </a:blip>
          <a:stretch>
            <a:fillRect/>
          </a:stretch>
        </p:blipFill>
        <p:spPr>
          <a:xfrm>
            <a:off x="2815463" y="834700"/>
            <a:ext cx="3513066" cy="38671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8"/>
          <p:cNvSpPr txBox="1">
            <a:spLocks noGrp="1"/>
          </p:cNvSpPr>
          <p:nvPr>
            <p:ph type="title"/>
          </p:nvPr>
        </p:nvSpPr>
        <p:spPr>
          <a:xfrm>
            <a:off x="253650" y="361950"/>
            <a:ext cx="86367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2: Lab on a Chip (BioMEMS)</a:t>
            </a:r>
            <a:endParaRPr/>
          </a:p>
        </p:txBody>
      </p:sp>
      <p:pic>
        <p:nvPicPr>
          <p:cNvPr id="232" name="Google Shape;232;p38"/>
          <p:cNvPicPr preferRelativeResize="0"/>
          <p:nvPr/>
        </p:nvPicPr>
        <p:blipFill>
          <a:blip r:embed="rId3">
            <a:alphaModFix/>
          </a:blip>
          <a:stretch>
            <a:fillRect/>
          </a:stretch>
        </p:blipFill>
        <p:spPr>
          <a:xfrm>
            <a:off x="1419225" y="925075"/>
            <a:ext cx="6305550" cy="3657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CMU Connection: Ingestible Medical Devices</a:t>
            </a:r>
            <a:endParaRPr/>
          </a:p>
        </p:txBody>
      </p:sp>
      <p:pic>
        <p:nvPicPr>
          <p:cNvPr id="238" name="Google Shape;238;p39" descr="Chris Bettinger, assistant professor of biomedical engineering and materials science and engineering at Carnegie Mellon University, discusses edible electronics, a possible less-invasive, future alternative to implants and other medical devices.&#10;&#10;Learn more about Bettinger's work at: http://biomicrosystems.net/" title="Chris Bettinger: Edible Electronics">
            <a:hlinkClick r:id="rId3"/>
          </p:cNvPr>
          <p:cNvPicPr preferRelativeResize="0"/>
          <p:nvPr/>
        </p:nvPicPr>
        <p:blipFill>
          <a:blip r:embed="rId4">
            <a:alphaModFix/>
          </a:blip>
          <a:stretch>
            <a:fillRect/>
          </a:stretch>
        </p:blipFill>
        <p:spPr>
          <a:xfrm>
            <a:off x="2286000" y="9715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0"/>
          <p:cNvSpPr/>
          <p:nvPr/>
        </p:nvSpPr>
        <p:spPr>
          <a:xfrm>
            <a:off x="1627125" y="677975"/>
            <a:ext cx="3715200" cy="1247400"/>
          </a:xfrm>
          <a:prstGeom prst="rect">
            <a:avLst/>
          </a:prstGeom>
          <a:solidFill>
            <a:srgbClr val="BB0027"/>
          </a:solidFill>
          <a:ln w="9525" cap="flat" cmpd="sng">
            <a:solidFill>
              <a:srgbClr val="BB002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BB0027"/>
              </a:highlight>
            </a:endParaRPr>
          </a:p>
        </p:txBody>
      </p:sp>
      <p:sp>
        <p:nvSpPr>
          <p:cNvPr id="244" name="Google Shape;244;p40"/>
          <p:cNvSpPr txBox="1"/>
          <p:nvPr/>
        </p:nvSpPr>
        <p:spPr>
          <a:xfrm>
            <a:off x="2177550" y="2047950"/>
            <a:ext cx="4788900" cy="1047600"/>
          </a:xfrm>
          <a:prstGeom prst="rect">
            <a:avLst/>
          </a:prstGeom>
          <a:noFill/>
          <a:ln>
            <a:noFill/>
          </a:ln>
        </p:spPr>
        <p:txBody>
          <a:bodyPr spcFirstLastPara="1" wrap="square" lIns="91425" tIns="45700" rIns="91425" bIns="45700" anchor="t" anchorCtr="0">
            <a:noAutofit/>
          </a:bodyPr>
          <a:lstStyle/>
          <a:p>
            <a:pPr marL="3175" marR="0" lvl="0" indent="-3175" algn="ctr" rtl="0">
              <a:lnSpc>
                <a:spcPct val="100000"/>
              </a:lnSpc>
              <a:spcBef>
                <a:spcPts val="0"/>
              </a:spcBef>
              <a:spcAft>
                <a:spcPts val="0"/>
              </a:spcAft>
              <a:buNone/>
            </a:pPr>
            <a:r>
              <a:rPr lang="en" sz="4000" i="1">
                <a:solidFill>
                  <a:schemeClr val="lt1"/>
                </a:solidFill>
              </a:rPr>
              <a:t>Bioimaging and Signal Processing</a:t>
            </a:r>
            <a:endParaRPr sz="4000" b="0" i="1"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1"/>
          <p:cNvSpPr txBox="1"/>
          <p:nvPr/>
        </p:nvSpPr>
        <p:spPr>
          <a:xfrm>
            <a:off x="457200" y="634650"/>
            <a:ext cx="82296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field of study centered on methods and instruments used to acquire, process, and visualize structural or functional images of living objects or systems at desired spatial and temporal scales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Medical imaging</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Methods</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Types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Signal processing</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Image analysis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Neural engineering</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Electrical signals of brain and heart</a:t>
            </a:r>
            <a:endParaRPr sz="1500">
              <a:solidFill>
                <a:schemeClr val="dk1"/>
              </a:solidFill>
            </a:endParaRPr>
          </a:p>
        </p:txBody>
      </p:sp>
      <p:sp>
        <p:nvSpPr>
          <p:cNvPr id="250" name="Google Shape;250;p41"/>
          <p:cNvSpPr txBox="1">
            <a:spLocks noGrp="1"/>
          </p:cNvSpPr>
          <p:nvPr>
            <p:ph type="title"/>
          </p:nvPr>
        </p:nvSpPr>
        <p:spPr>
          <a:xfrm>
            <a:off x="457200" y="2857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Focus Area: Bioimaging and Signal Processing</a:t>
            </a:r>
            <a:endParaRPr/>
          </a:p>
        </p:txBody>
      </p:sp>
      <p:pic>
        <p:nvPicPr>
          <p:cNvPr id="251" name="Google Shape;251;p41"/>
          <p:cNvPicPr preferRelativeResize="0"/>
          <p:nvPr/>
        </p:nvPicPr>
        <p:blipFill>
          <a:blip r:embed="rId3">
            <a:alphaModFix/>
          </a:blip>
          <a:stretch>
            <a:fillRect/>
          </a:stretch>
        </p:blipFill>
        <p:spPr>
          <a:xfrm>
            <a:off x="4609975" y="2310888"/>
            <a:ext cx="1839075" cy="1839075"/>
          </a:xfrm>
          <a:prstGeom prst="rect">
            <a:avLst/>
          </a:prstGeom>
          <a:noFill/>
          <a:ln>
            <a:noFill/>
          </a:ln>
        </p:spPr>
      </p:pic>
      <p:pic>
        <p:nvPicPr>
          <p:cNvPr id="252" name="Google Shape;252;p41"/>
          <p:cNvPicPr preferRelativeResize="0"/>
          <p:nvPr/>
        </p:nvPicPr>
        <p:blipFill>
          <a:blip r:embed="rId4">
            <a:alphaModFix/>
          </a:blip>
          <a:stretch>
            <a:fillRect/>
          </a:stretch>
        </p:blipFill>
        <p:spPr>
          <a:xfrm>
            <a:off x="6847725" y="2310913"/>
            <a:ext cx="1839075" cy="1839046"/>
          </a:xfrm>
          <a:prstGeom prst="rect">
            <a:avLst/>
          </a:prstGeom>
          <a:noFill/>
          <a:ln>
            <a:noFill/>
          </a:ln>
        </p:spPr>
      </p:pic>
      <p:pic>
        <p:nvPicPr>
          <p:cNvPr id="253" name="Google Shape;253;p41"/>
          <p:cNvPicPr preferRelativeResize="0"/>
          <p:nvPr/>
        </p:nvPicPr>
        <p:blipFill>
          <a:blip r:embed="rId5">
            <a:alphaModFix/>
          </a:blip>
          <a:stretch>
            <a:fillRect/>
          </a:stretch>
        </p:blipFill>
        <p:spPr>
          <a:xfrm>
            <a:off x="5118550" y="1212575"/>
            <a:ext cx="2932325" cy="9739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2"/>
          <p:cNvPicPr preferRelativeResize="0"/>
          <p:nvPr/>
        </p:nvPicPr>
        <p:blipFill>
          <a:blip r:embed="rId3">
            <a:alphaModFix/>
          </a:blip>
          <a:stretch>
            <a:fillRect/>
          </a:stretch>
        </p:blipFill>
        <p:spPr>
          <a:xfrm>
            <a:off x="4826851" y="2189513"/>
            <a:ext cx="4185574" cy="2024225"/>
          </a:xfrm>
          <a:prstGeom prst="rect">
            <a:avLst/>
          </a:prstGeom>
          <a:noFill/>
          <a:ln>
            <a:noFill/>
          </a:ln>
        </p:spPr>
      </p:pic>
      <p:sp>
        <p:nvSpPr>
          <p:cNvPr id="259" name="Google Shape;259;p42"/>
          <p:cNvSpPr txBox="1"/>
          <p:nvPr/>
        </p:nvSpPr>
        <p:spPr>
          <a:xfrm>
            <a:off x="457200" y="634650"/>
            <a:ext cx="8229600" cy="13392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Electrocardiograms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Neuron functions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Heart functions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Imaging modalities (microscopy, ultrasound, X-ray, CT, PET, MRI, etc.)</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Image qualities (contrast, signal, spatial resolution)</a:t>
            </a:r>
            <a:endParaRPr sz="1500">
              <a:solidFill>
                <a:schemeClr val="dk1"/>
              </a:solidFill>
            </a:endParaRPr>
          </a:p>
        </p:txBody>
      </p:sp>
      <p:sp>
        <p:nvSpPr>
          <p:cNvPr id="260" name="Google Shape;260;p42"/>
          <p:cNvSpPr txBox="1">
            <a:spLocks noGrp="1"/>
          </p:cNvSpPr>
          <p:nvPr>
            <p:ph type="title"/>
          </p:nvPr>
        </p:nvSpPr>
        <p:spPr>
          <a:xfrm>
            <a:off x="457200" y="2857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Bioimaging and Signal Processing</a:t>
            </a:r>
            <a:endParaRPr/>
          </a:p>
        </p:txBody>
      </p:sp>
      <p:pic>
        <p:nvPicPr>
          <p:cNvPr id="261" name="Google Shape;261;p42"/>
          <p:cNvPicPr preferRelativeResize="0"/>
          <p:nvPr/>
        </p:nvPicPr>
        <p:blipFill rotWithShape="1">
          <a:blip r:embed="rId4">
            <a:alphaModFix/>
          </a:blip>
          <a:srcRect l="20126" t="7679" r="8018" b="13068"/>
          <a:stretch/>
        </p:blipFill>
        <p:spPr>
          <a:xfrm>
            <a:off x="7294900" y="697925"/>
            <a:ext cx="1618076" cy="1491600"/>
          </a:xfrm>
          <a:prstGeom prst="rect">
            <a:avLst/>
          </a:prstGeom>
          <a:noFill/>
          <a:ln>
            <a:noFill/>
          </a:ln>
        </p:spPr>
      </p:pic>
      <p:pic>
        <p:nvPicPr>
          <p:cNvPr id="262" name="Google Shape;262;p42"/>
          <p:cNvPicPr preferRelativeResize="0"/>
          <p:nvPr/>
        </p:nvPicPr>
        <p:blipFill>
          <a:blip r:embed="rId5">
            <a:alphaModFix/>
          </a:blip>
          <a:stretch>
            <a:fillRect/>
          </a:stretch>
        </p:blipFill>
        <p:spPr>
          <a:xfrm>
            <a:off x="261449" y="2189525"/>
            <a:ext cx="1748825" cy="2321198"/>
          </a:xfrm>
          <a:prstGeom prst="rect">
            <a:avLst/>
          </a:prstGeom>
          <a:noFill/>
          <a:ln>
            <a:noFill/>
          </a:ln>
        </p:spPr>
      </p:pic>
      <p:pic>
        <p:nvPicPr>
          <p:cNvPr id="263" name="Google Shape;263;p42"/>
          <p:cNvPicPr preferRelativeResize="0"/>
          <p:nvPr/>
        </p:nvPicPr>
        <p:blipFill>
          <a:blip r:embed="rId6">
            <a:alphaModFix/>
          </a:blip>
          <a:stretch>
            <a:fillRect/>
          </a:stretch>
        </p:blipFill>
        <p:spPr>
          <a:xfrm>
            <a:off x="2162673" y="2126250"/>
            <a:ext cx="2511777" cy="173892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1: Simultaneous BOLD-fMRI and FDG-PET</a:t>
            </a:r>
            <a:endParaRPr/>
          </a:p>
        </p:txBody>
      </p:sp>
      <p:pic>
        <p:nvPicPr>
          <p:cNvPr id="269" name="Google Shape;269;p43"/>
          <p:cNvPicPr preferRelativeResize="0"/>
          <p:nvPr/>
        </p:nvPicPr>
        <p:blipFill>
          <a:blip r:embed="rId3">
            <a:alphaModFix/>
          </a:blip>
          <a:stretch>
            <a:fillRect/>
          </a:stretch>
        </p:blipFill>
        <p:spPr>
          <a:xfrm>
            <a:off x="788313" y="870850"/>
            <a:ext cx="7567375" cy="3218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2: ECG Signals</a:t>
            </a:r>
            <a:endParaRPr/>
          </a:p>
        </p:txBody>
      </p:sp>
      <p:pic>
        <p:nvPicPr>
          <p:cNvPr id="275" name="Google Shape;275;p44"/>
          <p:cNvPicPr preferRelativeResize="0"/>
          <p:nvPr/>
        </p:nvPicPr>
        <p:blipFill>
          <a:blip r:embed="rId3">
            <a:alphaModFix/>
          </a:blip>
          <a:stretch>
            <a:fillRect/>
          </a:stretch>
        </p:blipFill>
        <p:spPr>
          <a:xfrm>
            <a:off x="2647374" y="870525"/>
            <a:ext cx="3545699" cy="38671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5"/>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CMU Connection: Biomedical Optics</a:t>
            </a:r>
            <a:endParaRPr/>
          </a:p>
        </p:txBody>
      </p:sp>
      <p:pic>
        <p:nvPicPr>
          <p:cNvPr id="281" name="Google Shape;281;p45" descr="Assistant Professor of Biomedical Engineering Jana Kainerstorfer has developed a non-invasive, handheld device that uses near-infrared light to monitor breast cancer lesions." title="Jana Kainerstorfer: Biomedical Optics for Monitoring Disease">
            <a:hlinkClick r:id="rId3"/>
          </p:cNvPr>
          <p:cNvPicPr preferRelativeResize="0"/>
          <p:nvPr/>
        </p:nvPicPr>
        <p:blipFill>
          <a:blip r:embed="rId4">
            <a:alphaModFix/>
          </a:blip>
          <a:stretch>
            <a:fillRect/>
          </a:stretch>
        </p:blipFill>
        <p:spPr>
          <a:xfrm>
            <a:off x="2286000" y="11330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6"/>
          <p:cNvSpPr/>
          <p:nvPr/>
        </p:nvSpPr>
        <p:spPr>
          <a:xfrm>
            <a:off x="1627125" y="677975"/>
            <a:ext cx="3715200" cy="1247400"/>
          </a:xfrm>
          <a:prstGeom prst="rect">
            <a:avLst/>
          </a:prstGeom>
          <a:solidFill>
            <a:srgbClr val="BB0027"/>
          </a:solidFill>
          <a:ln w="9525" cap="flat" cmpd="sng">
            <a:solidFill>
              <a:srgbClr val="BB002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BB0027"/>
              </a:highlight>
            </a:endParaRPr>
          </a:p>
        </p:txBody>
      </p:sp>
      <p:sp>
        <p:nvSpPr>
          <p:cNvPr id="287" name="Google Shape;287;p46"/>
          <p:cNvSpPr txBox="1"/>
          <p:nvPr/>
        </p:nvSpPr>
        <p:spPr>
          <a:xfrm>
            <a:off x="1362900" y="2047950"/>
            <a:ext cx="6418200" cy="1047600"/>
          </a:xfrm>
          <a:prstGeom prst="rect">
            <a:avLst/>
          </a:prstGeom>
          <a:noFill/>
          <a:ln>
            <a:noFill/>
          </a:ln>
        </p:spPr>
        <p:txBody>
          <a:bodyPr spcFirstLastPara="1" wrap="square" lIns="91425" tIns="45700" rIns="91425" bIns="45700" anchor="t" anchorCtr="0">
            <a:noAutofit/>
          </a:bodyPr>
          <a:lstStyle/>
          <a:p>
            <a:pPr marL="3175" marR="0" lvl="0" indent="-3175" algn="ctr" rtl="0">
              <a:lnSpc>
                <a:spcPct val="100000"/>
              </a:lnSpc>
              <a:spcBef>
                <a:spcPts val="0"/>
              </a:spcBef>
              <a:spcAft>
                <a:spcPts val="0"/>
              </a:spcAft>
              <a:buNone/>
            </a:pPr>
            <a:r>
              <a:rPr lang="en" sz="4000" i="1">
                <a:solidFill>
                  <a:schemeClr val="lt1"/>
                </a:solidFill>
              </a:rPr>
              <a:t>Cellular and Molecular Biotechnology</a:t>
            </a:r>
            <a:endParaRPr sz="4000" b="0" i="1"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p:nvPr/>
        </p:nvSpPr>
        <p:spPr>
          <a:xfrm>
            <a:off x="457200" y="361950"/>
            <a:ext cx="8077200" cy="329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sng" strike="noStrike" cap="none">
                <a:solidFill>
                  <a:srgbClr val="000000"/>
                </a:solidFill>
                <a:latin typeface="Arial"/>
                <a:ea typeface="Arial"/>
                <a:cs typeface="Arial"/>
                <a:sym typeface="Arial"/>
              </a:rPr>
              <a:t>CAUTION</a:t>
            </a:r>
            <a:r>
              <a:rPr lang="en" sz="1600" b="0" i="0" u="none" strike="noStrike" cap="none">
                <a:solidFill>
                  <a:srgbClr val="000000"/>
                </a:solidFill>
                <a:latin typeface="Arial"/>
                <a:ea typeface="Arial"/>
                <a:cs typeface="Arial"/>
                <a:sym typeface="Arial"/>
              </a:rPr>
              <a:t>: If you are attempting an experiment, it is important to make sure that you are following all safety steps. All experiments should be completed with supervision of a adult. Weather permitting, we recommend taking messy experiments outside. Remember to wear safety gear like gloves, aprons, and goggles, especially for experiments with chemical reactions!</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The materials and information presented may be used for educational purposes as described in the Terms of Use at www.cmu.edu/gelfand and parents/legal guardians are responsible for taking all necessary safety precautions for the experiments. To the maximum extent allowed under law, Carnegie Mellon University is not responsible for any claims, damages or other liability arising from using the materials or conducting the experiments.</a:t>
            </a:r>
            <a:endParaRPr/>
          </a:p>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Be SAFE and enjoy the module!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457200" y="361950"/>
            <a:ext cx="89349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Definition &amp; Scope: Cellular and Molecular Biotechnology</a:t>
            </a:r>
            <a:endParaRPr/>
          </a:p>
        </p:txBody>
      </p:sp>
      <p:sp>
        <p:nvSpPr>
          <p:cNvPr id="293" name="Google Shape;293;p47"/>
          <p:cNvSpPr txBox="1"/>
          <p:nvPr/>
        </p:nvSpPr>
        <p:spPr>
          <a:xfrm>
            <a:off x="457200" y="783575"/>
            <a:ext cx="82296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field of study focused on the practical application of cellular and molecular knowledge with the aim of enhancing or improving production in microorganisms or cell cultures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Biological regulation (signaling, endocrine system, hormones)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Cell culture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Cell morphology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Genetics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Diffusion, transport, and delivery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Binding kinetics</a:t>
            </a:r>
            <a:endParaRPr sz="1500">
              <a:solidFill>
                <a:schemeClr val="dk1"/>
              </a:solidFill>
            </a:endParaRPr>
          </a:p>
        </p:txBody>
      </p:sp>
      <p:pic>
        <p:nvPicPr>
          <p:cNvPr id="294" name="Google Shape;294;p47"/>
          <p:cNvPicPr preferRelativeResize="0"/>
          <p:nvPr/>
        </p:nvPicPr>
        <p:blipFill>
          <a:blip r:embed="rId3">
            <a:alphaModFix/>
          </a:blip>
          <a:stretch>
            <a:fillRect/>
          </a:stretch>
        </p:blipFill>
        <p:spPr>
          <a:xfrm>
            <a:off x="4715150" y="3025925"/>
            <a:ext cx="2819151" cy="1584253"/>
          </a:xfrm>
          <a:prstGeom prst="rect">
            <a:avLst/>
          </a:prstGeom>
          <a:noFill/>
          <a:ln>
            <a:noFill/>
          </a:ln>
        </p:spPr>
      </p:pic>
      <p:pic>
        <p:nvPicPr>
          <p:cNvPr id="295" name="Google Shape;295;p47"/>
          <p:cNvPicPr preferRelativeResize="0"/>
          <p:nvPr/>
        </p:nvPicPr>
        <p:blipFill>
          <a:blip r:embed="rId4">
            <a:alphaModFix/>
          </a:blip>
          <a:stretch>
            <a:fillRect/>
          </a:stretch>
        </p:blipFill>
        <p:spPr>
          <a:xfrm>
            <a:off x="252600" y="3235425"/>
            <a:ext cx="2053824" cy="1374749"/>
          </a:xfrm>
          <a:prstGeom prst="rect">
            <a:avLst/>
          </a:prstGeom>
          <a:noFill/>
          <a:ln>
            <a:noFill/>
          </a:ln>
        </p:spPr>
      </p:pic>
      <p:pic>
        <p:nvPicPr>
          <p:cNvPr id="296" name="Google Shape;296;p47"/>
          <p:cNvPicPr preferRelativeResize="0"/>
          <p:nvPr/>
        </p:nvPicPr>
        <p:blipFill>
          <a:blip r:embed="rId5">
            <a:alphaModFix/>
          </a:blip>
          <a:stretch>
            <a:fillRect/>
          </a:stretch>
        </p:blipFill>
        <p:spPr>
          <a:xfrm>
            <a:off x="6729175" y="1634899"/>
            <a:ext cx="2324425" cy="1307475"/>
          </a:xfrm>
          <a:prstGeom prst="rect">
            <a:avLst/>
          </a:prstGeom>
          <a:noFill/>
          <a:ln>
            <a:noFill/>
          </a:ln>
        </p:spPr>
      </p:pic>
      <p:pic>
        <p:nvPicPr>
          <p:cNvPr id="297" name="Google Shape;297;p47"/>
          <p:cNvPicPr preferRelativeResize="0"/>
          <p:nvPr/>
        </p:nvPicPr>
        <p:blipFill>
          <a:blip r:embed="rId6">
            <a:alphaModFix/>
          </a:blip>
          <a:stretch>
            <a:fillRect/>
          </a:stretch>
        </p:blipFill>
        <p:spPr>
          <a:xfrm>
            <a:off x="2483875" y="3277175"/>
            <a:ext cx="2053826" cy="13691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Cellular and Molecular Biotechnology</a:t>
            </a:r>
            <a:endParaRPr/>
          </a:p>
        </p:txBody>
      </p:sp>
      <p:sp>
        <p:nvSpPr>
          <p:cNvPr id="303" name="Google Shape;303;p48"/>
          <p:cNvSpPr txBox="1"/>
          <p:nvPr/>
        </p:nvSpPr>
        <p:spPr>
          <a:xfrm>
            <a:off x="457200" y="631175"/>
            <a:ext cx="82296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Protein manufacturing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Pharmaceuticals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Virus manufacturing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Genetic engineering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Vaccines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Bioreactors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Microfluidics</a:t>
            </a:r>
            <a:endParaRPr sz="1500">
              <a:solidFill>
                <a:schemeClr val="dk1"/>
              </a:solidFill>
            </a:endParaRPr>
          </a:p>
        </p:txBody>
      </p:sp>
      <p:pic>
        <p:nvPicPr>
          <p:cNvPr id="304" name="Google Shape;304;p48"/>
          <p:cNvPicPr preferRelativeResize="0"/>
          <p:nvPr/>
        </p:nvPicPr>
        <p:blipFill>
          <a:blip r:embed="rId3">
            <a:alphaModFix/>
          </a:blip>
          <a:stretch>
            <a:fillRect/>
          </a:stretch>
        </p:blipFill>
        <p:spPr>
          <a:xfrm>
            <a:off x="457200" y="2336750"/>
            <a:ext cx="3624435" cy="2406625"/>
          </a:xfrm>
          <a:prstGeom prst="rect">
            <a:avLst/>
          </a:prstGeom>
          <a:noFill/>
          <a:ln>
            <a:noFill/>
          </a:ln>
        </p:spPr>
      </p:pic>
      <p:pic>
        <p:nvPicPr>
          <p:cNvPr id="305" name="Google Shape;305;p48"/>
          <p:cNvPicPr preferRelativeResize="0"/>
          <p:nvPr/>
        </p:nvPicPr>
        <p:blipFill>
          <a:blip r:embed="rId4">
            <a:alphaModFix/>
          </a:blip>
          <a:stretch>
            <a:fillRect/>
          </a:stretch>
        </p:blipFill>
        <p:spPr>
          <a:xfrm>
            <a:off x="4708635" y="3000300"/>
            <a:ext cx="2619375" cy="1743075"/>
          </a:xfrm>
          <a:prstGeom prst="rect">
            <a:avLst/>
          </a:prstGeom>
          <a:noFill/>
          <a:ln>
            <a:noFill/>
          </a:ln>
        </p:spPr>
      </p:pic>
      <p:pic>
        <p:nvPicPr>
          <p:cNvPr id="306" name="Google Shape;306;p48"/>
          <p:cNvPicPr preferRelativeResize="0"/>
          <p:nvPr/>
        </p:nvPicPr>
        <p:blipFill>
          <a:blip r:embed="rId5">
            <a:alphaModFix/>
          </a:blip>
          <a:stretch>
            <a:fillRect/>
          </a:stretch>
        </p:blipFill>
        <p:spPr>
          <a:xfrm>
            <a:off x="4419350" y="971550"/>
            <a:ext cx="4019550" cy="1905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9"/>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1: Vaccine Development</a:t>
            </a:r>
            <a:endParaRPr/>
          </a:p>
        </p:txBody>
      </p:sp>
      <p:pic>
        <p:nvPicPr>
          <p:cNvPr id="312" name="Google Shape;312;p49"/>
          <p:cNvPicPr preferRelativeResize="0"/>
          <p:nvPr/>
        </p:nvPicPr>
        <p:blipFill rotWithShape="1">
          <a:blip r:embed="rId3">
            <a:alphaModFix/>
          </a:blip>
          <a:srcRect l="47987"/>
          <a:stretch/>
        </p:blipFill>
        <p:spPr>
          <a:xfrm>
            <a:off x="3157875" y="1058400"/>
            <a:ext cx="3001748" cy="32462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0"/>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2: CRISPR Gene Therapy</a:t>
            </a:r>
            <a:endParaRPr/>
          </a:p>
        </p:txBody>
      </p:sp>
      <p:pic>
        <p:nvPicPr>
          <p:cNvPr id="318" name="Google Shape;318;p50"/>
          <p:cNvPicPr preferRelativeResize="0"/>
          <p:nvPr/>
        </p:nvPicPr>
        <p:blipFill>
          <a:blip r:embed="rId3">
            <a:alphaModFix/>
          </a:blip>
          <a:stretch>
            <a:fillRect/>
          </a:stretch>
        </p:blipFill>
        <p:spPr>
          <a:xfrm>
            <a:off x="1101625" y="811200"/>
            <a:ext cx="6940749" cy="3368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1"/>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CMU Connection: mRNA Drug Delivery</a:t>
            </a:r>
            <a:endParaRPr/>
          </a:p>
        </p:txBody>
      </p:sp>
      <p:pic>
        <p:nvPicPr>
          <p:cNvPr id="324" name="Google Shape;324;p51" descr="What if you were holding life-saving medicine ... but had no way to administer it? Zoom down to the nano level with engineer Kathryn A. Whitehead as she gives a breakdown of the little fatty balls (called lipid nanoparticles) perfectly designed to ferry cutting-edge medicines into your body's cells. Learn how her work is already powering mRNA-based COVID-19 vaccines and forging the path for future therapies that could treat Ebola, HIV and even cancer.&#10;&#10;Visit http://TED.com to get our entire library of TED Talks, transcripts, translations, personalized talk recommendations and more.&#10;&#10;The TED Talks channel features the best talks and performances from the TED Conference, where the world's leading thinkers and doers give the talk of their lives in 18 minutes (or less). Look for talks on Technology, Entertainment and Design -- plus science, business, global issues, the arts and more. You're welcome to link to or embed these videos, forward them to others and share these ideas with people you know. &#10;&#10;Become a TED Member: http://ted.com/membership&#10;Follow TED on Twitter: http://twitter.com/TEDTalks&#10;Like TED on Facebook: http://facebook.com/TED&#10;Subscribe to our channel: http://youtube.com/TED&#10;&#10;TED's videos may be used for non-commercial purposes under a Creative Commons License, Attribution–Non Commercial–No Derivatives (or the CC BY – NC – ND 4.0 International) and in accordance with our TED Talks Usage Policy (https://www.ted.com/about/our-organization/our-policies-terms/ted-talks-usage-policy). For more information on using TED for commercial purposes (e.g. employee learning, in a film or online course), please submit a Media Request at https://media-requests.ted.com" title="Kathryn A. Whitehead: The tiny balls of fat that could revolutionize medicine | TED">
            <a:hlinkClick r:id="rId3"/>
          </p:cNvPr>
          <p:cNvPicPr preferRelativeResize="0"/>
          <p:nvPr/>
        </p:nvPicPr>
        <p:blipFill>
          <a:blip r:embed="rId4">
            <a:alphaModFix/>
          </a:blip>
          <a:stretch>
            <a:fillRect/>
          </a:stretch>
        </p:blipFill>
        <p:spPr>
          <a:xfrm>
            <a:off x="2286000" y="9715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1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2"/>
          <p:cNvSpPr/>
          <p:nvPr/>
        </p:nvSpPr>
        <p:spPr>
          <a:xfrm>
            <a:off x="1627125" y="677975"/>
            <a:ext cx="3715200" cy="1247400"/>
          </a:xfrm>
          <a:prstGeom prst="rect">
            <a:avLst/>
          </a:prstGeom>
          <a:solidFill>
            <a:srgbClr val="BB0027"/>
          </a:solidFill>
          <a:ln w="9525" cap="flat" cmpd="sng">
            <a:solidFill>
              <a:srgbClr val="BB002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BB0027"/>
              </a:highlight>
            </a:endParaRPr>
          </a:p>
        </p:txBody>
      </p:sp>
      <p:sp>
        <p:nvSpPr>
          <p:cNvPr id="330" name="Google Shape;330;p52"/>
          <p:cNvSpPr txBox="1"/>
          <p:nvPr/>
        </p:nvSpPr>
        <p:spPr>
          <a:xfrm>
            <a:off x="2100600" y="2047950"/>
            <a:ext cx="4942800" cy="1047600"/>
          </a:xfrm>
          <a:prstGeom prst="rect">
            <a:avLst/>
          </a:prstGeom>
          <a:noFill/>
          <a:ln>
            <a:noFill/>
          </a:ln>
        </p:spPr>
        <p:txBody>
          <a:bodyPr spcFirstLastPara="1" wrap="square" lIns="91425" tIns="45700" rIns="91425" bIns="45700" anchor="t" anchorCtr="0">
            <a:noAutofit/>
          </a:bodyPr>
          <a:lstStyle/>
          <a:p>
            <a:pPr marL="3175" marR="0" lvl="0" indent="-3175" algn="ctr" rtl="0">
              <a:lnSpc>
                <a:spcPct val="100000"/>
              </a:lnSpc>
              <a:spcBef>
                <a:spcPts val="0"/>
              </a:spcBef>
              <a:spcAft>
                <a:spcPts val="0"/>
              </a:spcAft>
              <a:buNone/>
            </a:pPr>
            <a:r>
              <a:rPr lang="en" sz="4000" i="1">
                <a:solidFill>
                  <a:schemeClr val="lt1"/>
                </a:solidFill>
              </a:rPr>
              <a:t>Neuroengineering</a:t>
            </a:r>
            <a:endParaRPr sz="4000" b="0" i="1"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3"/>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Focus Area: Neuroengineering</a:t>
            </a:r>
            <a:endParaRPr/>
          </a:p>
        </p:txBody>
      </p:sp>
      <p:sp>
        <p:nvSpPr>
          <p:cNvPr id="336" name="Google Shape;336;p53"/>
          <p:cNvSpPr txBox="1"/>
          <p:nvPr/>
        </p:nvSpPr>
        <p:spPr>
          <a:xfrm>
            <a:off x="457200" y="863250"/>
            <a:ext cx="8229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field of study that involves the use of engineering technology to study the function of various neural systems</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Neuroimaging techniques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Neural anatomy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Action potentials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Nervous system modulation</a:t>
            </a:r>
            <a:endParaRPr sz="1500">
              <a:solidFill>
                <a:schemeClr val="dk1"/>
              </a:solidFill>
            </a:endParaRPr>
          </a:p>
        </p:txBody>
      </p:sp>
      <p:pic>
        <p:nvPicPr>
          <p:cNvPr id="337" name="Google Shape;337;p53"/>
          <p:cNvPicPr preferRelativeResize="0"/>
          <p:nvPr/>
        </p:nvPicPr>
        <p:blipFill>
          <a:blip r:embed="rId3">
            <a:alphaModFix/>
          </a:blip>
          <a:stretch>
            <a:fillRect/>
          </a:stretch>
        </p:blipFill>
        <p:spPr>
          <a:xfrm>
            <a:off x="6244329" y="1460413"/>
            <a:ext cx="2442475" cy="1997750"/>
          </a:xfrm>
          <a:prstGeom prst="rect">
            <a:avLst/>
          </a:prstGeom>
          <a:noFill/>
          <a:ln>
            <a:noFill/>
          </a:ln>
        </p:spPr>
      </p:pic>
      <p:pic>
        <p:nvPicPr>
          <p:cNvPr id="338" name="Google Shape;338;p53"/>
          <p:cNvPicPr preferRelativeResize="0"/>
          <p:nvPr/>
        </p:nvPicPr>
        <p:blipFill rotWithShape="1">
          <a:blip r:embed="rId4">
            <a:alphaModFix/>
          </a:blip>
          <a:srcRect t="6445"/>
          <a:stretch/>
        </p:blipFill>
        <p:spPr>
          <a:xfrm>
            <a:off x="4228500" y="3172600"/>
            <a:ext cx="3478901" cy="1627400"/>
          </a:xfrm>
          <a:prstGeom prst="rect">
            <a:avLst/>
          </a:prstGeom>
          <a:noFill/>
          <a:ln>
            <a:noFill/>
          </a:ln>
        </p:spPr>
      </p:pic>
      <p:pic>
        <p:nvPicPr>
          <p:cNvPr id="339" name="Google Shape;339;p53"/>
          <p:cNvPicPr preferRelativeResize="0"/>
          <p:nvPr/>
        </p:nvPicPr>
        <p:blipFill rotWithShape="1">
          <a:blip r:embed="rId5">
            <a:alphaModFix/>
          </a:blip>
          <a:srcRect r="37667"/>
          <a:stretch/>
        </p:blipFill>
        <p:spPr>
          <a:xfrm>
            <a:off x="4228500" y="1596688"/>
            <a:ext cx="1610226" cy="136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4"/>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Neuroengineering</a:t>
            </a:r>
            <a:endParaRPr/>
          </a:p>
        </p:txBody>
      </p:sp>
      <p:sp>
        <p:nvSpPr>
          <p:cNvPr id="345" name="Google Shape;345;p54"/>
          <p:cNvSpPr txBox="1"/>
          <p:nvPr/>
        </p:nvSpPr>
        <p:spPr>
          <a:xfrm>
            <a:off x="457200" y="863250"/>
            <a:ext cx="8229600" cy="22626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Implantable technology and materials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Neural prosthetics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Cochlear implants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Retinal implants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Touch restoration</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Vestibular implants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bladder/bowel control</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Brain-computer interfaces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Sensor and motor prosthesis</a:t>
            </a:r>
            <a:endParaRPr sz="1500">
              <a:solidFill>
                <a:schemeClr val="dk1"/>
              </a:solidFill>
            </a:endParaRPr>
          </a:p>
        </p:txBody>
      </p:sp>
      <p:pic>
        <p:nvPicPr>
          <p:cNvPr id="346" name="Google Shape;346;p54"/>
          <p:cNvPicPr preferRelativeResize="0"/>
          <p:nvPr/>
        </p:nvPicPr>
        <p:blipFill rotWithShape="1">
          <a:blip r:embed="rId3">
            <a:alphaModFix/>
          </a:blip>
          <a:srcRect l="17734" r="18220"/>
          <a:stretch/>
        </p:blipFill>
        <p:spPr>
          <a:xfrm>
            <a:off x="3756400" y="2459175"/>
            <a:ext cx="2648601" cy="2326275"/>
          </a:xfrm>
          <a:prstGeom prst="rect">
            <a:avLst/>
          </a:prstGeom>
          <a:noFill/>
          <a:ln>
            <a:noFill/>
          </a:ln>
        </p:spPr>
      </p:pic>
      <p:pic>
        <p:nvPicPr>
          <p:cNvPr id="347" name="Google Shape;347;p54"/>
          <p:cNvPicPr preferRelativeResize="0"/>
          <p:nvPr/>
        </p:nvPicPr>
        <p:blipFill>
          <a:blip r:embed="rId4">
            <a:alphaModFix/>
          </a:blip>
          <a:stretch>
            <a:fillRect/>
          </a:stretch>
        </p:blipFill>
        <p:spPr>
          <a:xfrm>
            <a:off x="1098993" y="3072588"/>
            <a:ext cx="2446929" cy="1712850"/>
          </a:xfrm>
          <a:prstGeom prst="rect">
            <a:avLst/>
          </a:prstGeom>
          <a:noFill/>
          <a:ln>
            <a:noFill/>
          </a:ln>
        </p:spPr>
      </p:pic>
      <p:pic>
        <p:nvPicPr>
          <p:cNvPr id="348" name="Google Shape;348;p54"/>
          <p:cNvPicPr preferRelativeResize="0"/>
          <p:nvPr/>
        </p:nvPicPr>
        <p:blipFill>
          <a:blip r:embed="rId5">
            <a:alphaModFix/>
          </a:blip>
          <a:stretch>
            <a:fillRect/>
          </a:stretch>
        </p:blipFill>
        <p:spPr>
          <a:xfrm>
            <a:off x="5679101" y="361950"/>
            <a:ext cx="3007701" cy="22024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5"/>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1: Retinal Prostheses</a:t>
            </a:r>
            <a:endParaRPr/>
          </a:p>
        </p:txBody>
      </p:sp>
      <p:pic>
        <p:nvPicPr>
          <p:cNvPr id="354" name="Google Shape;354;p55"/>
          <p:cNvPicPr preferRelativeResize="0"/>
          <p:nvPr/>
        </p:nvPicPr>
        <p:blipFill>
          <a:blip r:embed="rId3">
            <a:alphaModFix/>
          </a:blip>
          <a:stretch>
            <a:fillRect/>
          </a:stretch>
        </p:blipFill>
        <p:spPr>
          <a:xfrm>
            <a:off x="2360050" y="916050"/>
            <a:ext cx="4423900" cy="3531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6"/>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2: Cochlear Implant</a:t>
            </a:r>
            <a:endParaRPr/>
          </a:p>
        </p:txBody>
      </p:sp>
      <p:pic>
        <p:nvPicPr>
          <p:cNvPr id="360" name="Google Shape;360;p56"/>
          <p:cNvPicPr preferRelativeResize="0"/>
          <p:nvPr/>
        </p:nvPicPr>
        <p:blipFill>
          <a:blip r:embed="rId3">
            <a:alphaModFix/>
          </a:blip>
          <a:stretch>
            <a:fillRect/>
          </a:stretch>
        </p:blipFill>
        <p:spPr>
          <a:xfrm>
            <a:off x="4829675" y="1104900"/>
            <a:ext cx="3333750" cy="2933700"/>
          </a:xfrm>
          <a:prstGeom prst="rect">
            <a:avLst/>
          </a:prstGeom>
          <a:noFill/>
          <a:ln>
            <a:noFill/>
          </a:ln>
        </p:spPr>
      </p:pic>
      <p:pic>
        <p:nvPicPr>
          <p:cNvPr id="361" name="Google Shape;361;p56"/>
          <p:cNvPicPr preferRelativeResize="0"/>
          <p:nvPr/>
        </p:nvPicPr>
        <p:blipFill>
          <a:blip r:embed="rId4">
            <a:alphaModFix/>
          </a:blip>
          <a:stretch>
            <a:fillRect/>
          </a:stretch>
        </p:blipFill>
        <p:spPr>
          <a:xfrm>
            <a:off x="724375" y="971550"/>
            <a:ext cx="3333750" cy="3333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What do biomedical engineers do?</a:t>
            </a:r>
            <a:endParaRPr/>
          </a:p>
          <a:p>
            <a:pPr marL="0" lvl="0" indent="0" algn="l" rtl="0">
              <a:spcBef>
                <a:spcPts val="0"/>
              </a:spcBef>
              <a:spcAft>
                <a:spcPts val="0"/>
              </a:spcAft>
              <a:buNone/>
            </a:pPr>
            <a:r>
              <a:rPr lang="en"/>
              <a:t>BME Focus Areas</a:t>
            </a:r>
            <a:endParaRPr/>
          </a:p>
        </p:txBody>
      </p:sp>
      <p:sp>
        <p:nvSpPr>
          <p:cNvPr id="104" name="Google Shape;104;p21"/>
          <p:cNvSpPr txBox="1"/>
          <p:nvPr/>
        </p:nvSpPr>
        <p:spPr>
          <a:xfrm>
            <a:off x="457200" y="1338175"/>
            <a:ext cx="4232100" cy="1569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Biomechanics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Biomaterials and Tissue Engineering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Biomedical Devices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Bioimaging and Signal Processing</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Cellular and Molecular Biotechnology</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Neuroengineering</a:t>
            </a:r>
            <a:endParaRPr sz="1500">
              <a:solidFill>
                <a:schemeClr val="dk1"/>
              </a:solidFill>
            </a:endParaRPr>
          </a:p>
        </p:txBody>
      </p:sp>
      <p:pic>
        <p:nvPicPr>
          <p:cNvPr id="105" name="Google Shape;105;p21"/>
          <p:cNvPicPr preferRelativeResize="0"/>
          <p:nvPr/>
        </p:nvPicPr>
        <p:blipFill>
          <a:blip r:embed="rId3">
            <a:alphaModFix/>
          </a:blip>
          <a:stretch>
            <a:fillRect/>
          </a:stretch>
        </p:blipFill>
        <p:spPr>
          <a:xfrm>
            <a:off x="4197650" y="787299"/>
            <a:ext cx="1921200" cy="2357825"/>
          </a:xfrm>
          <a:prstGeom prst="rect">
            <a:avLst/>
          </a:prstGeom>
          <a:noFill/>
          <a:ln>
            <a:noFill/>
          </a:ln>
        </p:spPr>
      </p:pic>
      <p:pic>
        <p:nvPicPr>
          <p:cNvPr id="106" name="Google Shape;106;p21"/>
          <p:cNvPicPr preferRelativeResize="0"/>
          <p:nvPr/>
        </p:nvPicPr>
        <p:blipFill>
          <a:blip r:embed="rId4">
            <a:alphaModFix/>
          </a:blip>
          <a:stretch>
            <a:fillRect/>
          </a:stretch>
        </p:blipFill>
        <p:spPr>
          <a:xfrm>
            <a:off x="6309162" y="1264525"/>
            <a:ext cx="2498600" cy="1403352"/>
          </a:xfrm>
          <a:prstGeom prst="rect">
            <a:avLst/>
          </a:prstGeom>
          <a:noFill/>
          <a:ln>
            <a:noFill/>
          </a:ln>
        </p:spPr>
      </p:pic>
      <p:pic>
        <p:nvPicPr>
          <p:cNvPr id="107" name="Google Shape;107;p21"/>
          <p:cNvPicPr preferRelativeResize="0"/>
          <p:nvPr/>
        </p:nvPicPr>
        <p:blipFill>
          <a:blip r:embed="rId5">
            <a:alphaModFix/>
          </a:blip>
          <a:stretch>
            <a:fillRect/>
          </a:stretch>
        </p:blipFill>
        <p:spPr>
          <a:xfrm>
            <a:off x="5177063" y="3251013"/>
            <a:ext cx="2458825" cy="1450707"/>
          </a:xfrm>
          <a:prstGeom prst="rect">
            <a:avLst/>
          </a:prstGeom>
          <a:noFill/>
          <a:ln>
            <a:noFill/>
          </a:ln>
        </p:spPr>
      </p:pic>
      <p:pic>
        <p:nvPicPr>
          <p:cNvPr id="108" name="Google Shape;108;p21"/>
          <p:cNvPicPr preferRelativeResize="0"/>
          <p:nvPr/>
        </p:nvPicPr>
        <p:blipFill>
          <a:blip r:embed="rId6">
            <a:alphaModFix/>
          </a:blip>
          <a:stretch>
            <a:fillRect/>
          </a:stretch>
        </p:blipFill>
        <p:spPr>
          <a:xfrm>
            <a:off x="316375" y="3274700"/>
            <a:ext cx="2702751" cy="1403350"/>
          </a:xfrm>
          <a:prstGeom prst="rect">
            <a:avLst/>
          </a:prstGeom>
          <a:noFill/>
          <a:ln>
            <a:noFill/>
          </a:ln>
        </p:spPr>
      </p:pic>
      <p:pic>
        <p:nvPicPr>
          <p:cNvPr id="109" name="Google Shape;109;p21"/>
          <p:cNvPicPr preferRelativeResize="0"/>
          <p:nvPr/>
        </p:nvPicPr>
        <p:blipFill rotWithShape="1">
          <a:blip r:embed="rId7">
            <a:alphaModFix/>
          </a:blip>
          <a:srcRect r="28617"/>
          <a:stretch/>
        </p:blipFill>
        <p:spPr>
          <a:xfrm>
            <a:off x="3320012" y="3251025"/>
            <a:ext cx="1556189" cy="1450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7"/>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CMU Connection: Non-Invasive Mind-Control of Robotic Limbs</a:t>
            </a:r>
            <a:endParaRPr/>
          </a:p>
        </p:txBody>
      </p:sp>
      <p:pic>
        <p:nvPicPr>
          <p:cNvPr id="367" name="Google Shape;367;p57" descr="Biomedical Engineering Department Head Bin He and his team have developed the first-ever successful non-invasive mind-controlled robotic arm to continuously track a computer cursor." title="Bin He: Breakthrough in Non-Invasive Mind-Control of Robotic Limbs">
            <a:hlinkClick r:id="rId3"/>
          </p:cNvPr>
          <p:cNvPicPr preferRelativeResize="0"/>
          <p:nvPr/>
        </p:nvPicPr>
        <p:blipFill>
          <a:blip r:embed="rId4">
            <a:alphaModFix/>
          </a:blip>
          <a:stretch>
            <a:fillRect/>
          </a:stretch>
        </p:blipFill>
        <p:spPr>
          <a:xfrm>
            <a:off x="2286000" y="11058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8"/>
          <p:cNvSpPr/>
          <p:nvPr/>
        </p:nvSpPr>
        <p:spPr>
          <a:xfrm>
            <a:off x="1627125" y="677975"/>
            <a:ext cx="3715200" cy="1247400"/>
          </a:xfrm>
          <a:prstGeom prst="rect">
            <a:avLst/>
          </a:prstGeom>
          <a:solidFill>
            <a:srgbClr val="BB0027"/>
          </a:solidFill>
          <a:ln w="9525" cap="flat" cmpd="sng">
            <a:solidFill>
              <a:srgbClr val="BB002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BB0027"/>
              </a:highlight>
            </a:endParaRPr>
          </a:p>
        </p:txBody>
      </p:sp>
      <p:sp>
        <p:nvSpPr>
          <p:cNvPr id="373" name="Google Shape;373;p58"/>
          <p:cNvSpPr txBox="1"/>
          <p:nvPr/>
        </p:nvSpPr>
        <p:spPr>
          <a:xfrm>
            <a:off x="2100600" y="2047950"/>
            <a:ext cx="4942800" cy="1047600"/>
          </a:xfrm>
          <a:prstGeom prst="rect">
            <a:avLst/>
          </a:prstGeom>
          <a:noFill/>
          <a:ln>
            <a:noFill/>
          </a:ln>
        </p:spPr>
        <p:txBody>
          <a:bodyPr spcFirstLastPara="1" wrap="square" lIns="91425" tIns="45700" rIns="91425" bIns="45700" anchor="t" anchorCtr="0">
            <a:noAutofit/>
          </a:bodyPr>
          <a:lstStyle/>
          <a:p>
            <a:pPr marL="3175" marR="0" lvl="0" indent="-3175" algn="ctr" rtl="0">
              <a:lnSpc>
                <a:spcPct val="100000"/>
              </a:lnSpc>
              <a:spcBef>
                <a:spcPts val="0"/>
              </a:spcBef>
              <a:spcAft>
                <a:spcPts val="0"/>
              </a:spcAft>
              <a:buNone/>
            </a:pPr>
            <a:r>
              <a:rPr lang="en" sz="4000" i="1">
                <a:solidFill>
                  <a:schemeClr val="lt1"/>
                </a:solidFill>
              </a:rPr>
              <a:t>Wrapping Up</a:t>
            </a:r>
            <a:endParaRPr sz="4000" b="0" i="1"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xfrm>
            <a:off x="457200" y="361950"/>
            <a:ext cx="87735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Looking Forward: Unanswered Questions in BME</a:t>
            </a:r>
            <a:endParaRPr/>
          </a:p>
          <a:p>
            <a:pPr marL="0" lvl="0" indent="0" algn="l" rtl="0">
              <a:spcBef>
                <a:spcPts val="0"/>
              </a:spcBef>
              <a:spcAft>
                <a:spcPts val="0"/>
              </a:spcAft>
              <a:buNone/>
            </a:pPr>
            <a:endParaRPr/>
          </a:p>
        </p:txBody>
      </p:sp>
      <p:sp>
        <p:nvSpPr>
          <p:cNvPr id="379" name="Google Shape;379;p59"/>
          <p:cNvSpPr txBox="1"/>
          <p:nvPr/>
        </p:nvSpPr>
        <p:spPr>
          <a:xfrm>
            <a:off x="457200" y="1671300"/>
            <a:ext cx="3732000" cy="1800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Personalized medicine</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Artificial organs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Human-Machine interfaces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Artificial Intelligence</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Better understanding of medical conditions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Ethical considerations</a:t>
            </a:r>
            <a:endParaRPr sz="1500">
              <a:solidFill>
                <a:schemeClr val="dk1"/>
              </a:solidFill>
            </a:endParaRPr>
          </a:p>
        </p:txBody>
      </p:sp>
      <p:pic>
        <p:nvPicPr>
          <p:cNvPr id="380" name="Google Shape;380;p59"/>
          <p:cNvPicPr preferRelativeResize="0"/>
          <p:nvPr/>
        </p:nvPicPr>
        <p:blipFill>
          <a:blip r:embed="rId3">
            <a:alphaModFix/>
          </a:blip>
          <a:stretch>
            <a:fillRect/>
          </a:stretch>
        </p:blipFill>
        <p:spPr>
          <a:xfrm>
            <a:off x="4265275" y="1192275"/>
            <a:ext cx="4141014" cy="27589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You may like more than one of these focus areas… and that’s okay!</a:t>
            </a:r>
            <a:endParaRPr/>
          </a:p>
        </p:txBody>
      </p:sp>
      <p:pic>
        <p:nvPicPr>
          <p:cNvPr id="386" name="Google Shape;386;p60"/>
          <p:cNvPicPr preferRelativeResize="0"/>
          <p:nvPr/>
        </p:nvPicPr>
        <p:blipFill>
          <a:blip r:embed="rId3">
            <a:alphaModFix/>
          </a:blip>
          <a:stretch>
            <a:fillRect/>
          </a:stretch>
        </p:blipFill>
        <p:spPr>
          <a:xfrm>
            <a:off x="2140626" y="480900"/>
            <a:ext cx="4862749" cy="43508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521477"/>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4 </a:t>
            </a:r>
            <a:r>
              <a:rPr lang="en-US" sz="900" i="1" dirty="0"/>
              <a:t>Image </a:t>
            </a:r>
            <a:r>
              <a:rPr lang="en-US" sz="900" i="1" dirty="0"/>
              <a:t>Citations</a:t>
            </a:r>
          </a:p>
          <a:p>
            <a:pPr marL="231775" lvl="0" indent="-230188">
              <a:lnSpc>
                <a:spcPct val="115000"/>
              </a:lnSpc>
              <a:spcBef>
                <a:spcPts val="400"/>
              </a:spcBef>
              <a:buFont typeface="+mj-lt"/>
              <a:buAutoNum type="arabicPeriod"/>
            </a:pPr>
            <a:r>
              <a:rPr lang="en-US" sz="1000" dirty="0">
                <a:latin typeface="Times New Roman" panose="02020603050405020304" pitchFamily="18" charset="0"/>
                <a:ea typeface="Times New Roman" panose="02020603050405020304" pitchFamily="18" charset="0"/>
              </a:rPr>
              <a:t>Borelli, Giovanni Alfonso. “File:Giovanni Borelli - Lim Joints (De Motu </a:t>
            </a:r>
            <a:r>
              <a:rPr lang="en-US" sz="1000" dirty="0" err="1">
                <a:latin typeface="Times New Roman" panose="02020603050405020304" pitchFamily="18" charset="0"/>
                <a:ea typeface="Times New Roman" panose="02020603050405020304" pitchFamily="18" charset="0"/>
              </a:rPr>
              <a:t>Animalium</a:t>
            </a:r>
            <a:r>
              <a:rPr lang="en-US" sz="1000" dirty="0">
                <a:latin typeface="Times New Roman" panose="02020603050405020304" pitchFamily="18" charset="0"/>
                <a:ea typeface="Times New Roman" panose="02020603050405020304" pitchFamily="18" charset="0"/>
              </a:rPr>
              <a:t>).Jpg.” </a:t>
            </a:r>
            <a:r>
              <a:rPr lang="en-US" sz="1000" i="1" dirty="0">
                <a:latin typeface="Times New Roman" panose="02020603050405020304" pitchFamily="18" charset="0"/>
                <a:ea typeface="Times New Roman" panose="02020603050405020304" pitchFamily="18" charset="0"/>
              </a:rPr>
              <a:t>Wikimedia Commons</a:t>
            </a:r>
            <a:r>
              <a:rPr lang="en-US" sz="1000" dirty="0">
                <a:latin typeface="Times New Roman" panose="02020603050405020304" pitchFamily="18" charset="0"/>
                <a:ea typeface="Times New Roman" panose="02020603050405020304" pitchFamily="18" charset="0"/>
              </a:rPr>
              <a:t>, 1 Jan. 1980, </a:t>
            </a:r>
            <a:r>
              <a:rPr lang="en-US" sz="1000" u="sng" dirty="0">
                <a:solidFill>
                  <a:srgbClr val="1155CC"/>
                </a:solidFill>
                <a:latin typeface="Times New Roman" panose="02020603050405020304" pitchFamily="18" charset="0"/>
                <a:ea typeface="Times New Roman" panose="02020603050405020304" pitchFamily="18" charset="0"/>
                <a:hlinkClick r:id="rId3"/>
              </a:rPr>
              <a:t>https://commons.wikimedia.org/wiki/File:Giovanni_Borelli_-_lim_joints_(De_Motu_Animalium).jpg</a:t>
            </a:r>
            <a:r>
              <a:rPr lang="en-US" sz="1000" dirty="0">
                <a:latin typeface="Times New Roman" panose="02020603050405020304" pitchFamily="18" charset="0"/>
                <a:ea typeface="Times New Roman" panose="02020603050405020304" pitchFamily="18" charset="0"/>
              </a:rPr>
              <a:t>. </a:t>
            </a:r>
            <a:endParaRPr lang="en-US" sz="1000" dirty="0">
              <a:latin typeface="Arial" panose="020B0604020202020204" pitchFamily="34" charset="0"/>
              <a:ea typeface="Arial" panose="020B0604020202020204" pitchFamily="34" charset="0"/>
            </a:endParaRPr>
          </a:p>
          <a:p>
            <a:pPr marL="231775" lvl="0" indent="-230188">
              <a:lnSpc>
                <a:spcPct val="115000"/>
              </a:lnSpc>
              <a:buFont typeface="+mj-lt"/>
              <a:buAutoNum type="arabicPeriod"/>
            </a:pPr>
            <a:r>
              <a:rPr lang="en-US" sz="1000" dirty="0" err="1">
                <a:latin typeface="Times New Roman" panose="02020603050405020304" pitchFamily="18" charset="0"/>
                <a:ea typeface="Times New Roman" panose="02020603050405020304" pitchFamily="18" charset="0"/>
              </a:rPr>
              <a:t>Kandola</a:t>
            </a:r>
            <a:r>
              <a:rPr lang="en-US" sz="1000" dirty="0">
                <a:latin typeface="Times New Roman" panose="02020603050405020304" pitchFamily="18" charset="0"/>
                <a:ea typeface="Times New Roman" panose="02020603050405020304" pitchFamily="18" charset="0"/>
              </a:rPr>
              <a:t>, Aaron. “What to Know about Heart Pacemakers.” </a:t>
            </a:r>
            <a:r>
              <a:rPr lang="en-US" sz="1000" i="1" dirty="0">
                <a:latin typeface="Times New Roman" panose="02020603050405020304" pitchFamily="18" charset="0"/>
                <a:ea typeface="Times New Roman" panose="02020603050405020304" pitchFamily="18" charset="0"/>
              </a:rPr>
              <a:t>Medical News Today</a:t>
            </a:r>
            <a:r>
              <a:rPr lang="en-US" sz="1000" dirty="0">
                <a:latin typeface="Times New Roman" panose="02020603050405020304" pitchFamily="18" charset="0"/>
                <a:ea typeface="Times New Roman" panose="02020603050405020304" pitchFamily="18" charset="0"/>
              </a:rPr>
              <a:t>, </a:t>
            </a:r>
            <a:r>
              <a:rPr lang="en-US" sz="1000" dirty="0" err="1">
                <a:latin typeface="Times New Roman" panose="02020603050405020304" pitchFamily="18" charset="0"/>
                <a:ea typeface="Times New Roman" panose="02020603050405020304" pitchFamily="18" charset="0"/>
              </a:rPr>
              <a:t>Healthline</a:t>
            </a:r>
            <a:r>
              <a:rPr lang="en-US" sz="1000" dirty="0">
                <a:latin typeface="Times New Roman" panose="02020603050405020304" pitchFamily="18" charset="0"/>
                <a:ea typeface="Times New Roman" panose="02020603050405020304" pitchFamily="18" charset="0"/>
              </a:rPr>
              <a:t> Media, 11 Mar. 2019, </a:t>
            </a:r>
            <a:r>
              <a:rPr lang="en-US" sz="1000" u="sng" dirty="0">
                <a:solidFill>
                  <a:srgbClr val="1155CC"/>
                </a:solidFill>
                <a:latin typeface="Times New Roman" panose="02020603050405020304" pitchFamily="18" charset="0"/>
                <a:ea typeface="Times New Roman" panose="02020603050405020304" pitchFamily="18" charset="0"/>
                <a:hlinkClick r:id="rId4"/>
              </a:rPr>
              <a:t>https://www.medicalnewstoday.com/articles/324662#outlook</a:t>
            </a:r>
            <a:r>
              <a:rPr lang="en-US" sz="1000" dirty="0">
                <a:latin typeface="Times New Roman" panose="02020603050405020304" pitchFamily="18" charset="0"/>
                <a:ea typeface="Times New Roman" panose="02020603050405020304" pitchFamily="18" charset="0"/>
              </a:rPr>
              <a:t>. </a:t>
            </a:r>
            <a:endParaRPr lang="en-US" sz="1000" dirty="0">
              <a:latin typeface="Arial" panose="020B0604020202020204" pitchFamily="34" charset="0"/>
              <a:ea typeface="Arial" panose="020B0604020202020204" pitchFamily="34" charset="0"/>
            </a:endParaRPr>
          </a:p>
          <a:p>
            <a:pPr marL="231775" lvl="0" indent="-230188">
              <a:lnSpc>
                <a:spcPct val="115000"/>
              </a:lnSpc>
              <a:buFont typeface="+mj-lt"/>
              <a:buAutoNum type="arabicPeriod"/>
            </a:pPr>
            <a:r>
              <a:rPr lang="en-US" sz="1000" dirty="0" err="1">
                <a:latin typeface="Times New Roman" panose="02020603050405020304" pitchFamily="18" charset="0"/>
                <a:ea typeface="Times New Roman" panose="02020603050405020304" pitchFamily="18" charset="0"/>
              </a:rPr>
              <a:t>Tontonoz</a:t>
            </a:r>
            <a:r>
              <a:rPr lang="en-US" sz="1000" dirty="0">
                <a:latin typeface="Times New Roman" panose="02020603050405020304" pitchFamily="18" charset="0"/>
                <a:ea typeface="Times New Roman" panose="02020603050405020304" pitchFamily="18" charset="0"/>
              </a:rPr>
              <a:t> Wednesday, Matthew. “Genetic 'Scars' Provide Clues for Tailoring Cancer Treatment.” </a:t>
            </a:r>
            <a:r>
              <a:rPr lang="en-US" sz="1000" i="1" dirty="0">
                <a:latin typeface="Times New Roman" panose="02020603050405020304" pitchFamily="18" charset="0"/>
                <a:ea typeface="Times New Roman" panose="02020603050405020304" pitchFamily="18" charset="0"/>
              </a:rPr>
              <a:t>Memorial Sloan Kettering Cancer Center</a:t>
            </a:r>
            <a:r>
              <a:rPr lang="en-US" sz="1000" dirty="0">
                <a:latin typeface="Times New Roman" panose="02020603050405020304" pitchFamily="18" charset="0"/>
                <a:ea typeface="Times New Roman" panose="02020603050405020304" pitchFamily="18" charset="0"/>
              </a:rPr>
              <a:t>, Memorial Sloan Kettering Cancer Center, 11 Oct. 2017, </a:t>
            </a:r>
            <a:r>
              <a:rPr lang="en-US" sz="1000" u="sng" dirty="0">
                <a:solidFill>
                  <a:srgbClr val="1155CC"/>
                </a:solidFill>
                <a:latin typeface="Times New Roman" panose="02020603050405020304" pitchFamily="18" charset="0"/>
                <a:ea typeface="Times New Roman" panose="02020603050405020304" pitchFamily="18" charset="0"/>
                <a:hlinkClick r:id="rId5"/>
              </a:rPr>
              <a:t>https://www.mskcc.org/news/genetic-scars-provide-clues-tailoring-cancer-treatment</a:t>
            </a:r>
            <a:r>
              <a:rPr lang="en-US" sz="1000" dirty="0">
                <a:latin typeface="Times New Roman" panose="02020603050405020304" pitchFamily="18" charset="0"/>
                <a:ea typeface="Times New Roman" panose="02020603050405020304" pitchFamily="18" charset="0"/>
              </a:rPr>
              <a:t>. </a:t>
            </a:r>
            <a:endParaRPr lang="en-US" sz="1000" dirty="0">
              <a:latin typeface="Arial" panose="020B0604020202020204" pitchFamily="34" charset="0"/>
              <a:ea typeface="Arial" panose="020B0604020202020204" pitchFamily="34" charset="0"/>
            </a:endParaRPr>
          </a:p>
          <a:p>
            <a:pPr marL="231775" lvl="0" indent="-230188">
              <a:lnSpc>
                <a:spcPct val="115000"/>
              </a:lnSpc>
              <a:buFont typeface="+mj-lt"/>
              <a:buAutoNum type="arabicPeriod"/>
            </a:pPr>
            <a:r>
              <a:rPr lang="en-US" sz="1000" dirty="0">
                <a:latin typeface="Times New Roman" panose="02020603050405020304" pitchFamily="18" charset="0"/>
                <a:ea typeface="Times New Roman" panose="02020603050405020304" pitchFamily="18" charset="0"/>
              </a:rPr>
              <a:t>Vision Online Marketing Team. “UC Berkeley Announces Advanced Bioimaging Center, Aims to Promote Imaging Technology in Life Sciences.” </a:t>
            </a:r>
            <a:r>
              <a:rPr lang="en-US" sz="1000" i="1" dirty="0">
                <a:latin typeface="Times New Roman" panose="02020603050405020304" pitchFamily="18" charset="0"/>
                <a:ea typeface="Times New Roman" panose="02020603050405020304" pitchFamily="18" charset="0"/>
              </a:rPr>
              <a:t>Automate</a:t>
            </a:r>
            <a:r>
              <a:rPr lang="en-US" sz="1000" dirty="0">
                <a:latin typeface="Times New Roman" panose="02020603050405020304" pitchFamily="18" charset="0"/>
                <a:ea typeface="Times New Roman" panose="02020603050405020304" pitchFamily="18" charset="0"/>
              </a:rPr>
              <a:t>, A3 Association for Advancing Automation, 31 Mar. 2020, </a:t>
            </a:r>
            <a:r>
              <a:rPr lang="en-US" sz="1000" u="sng" dirty="0">
                <a:solidFill>
                  <a:srgbClr val="1155CC"/>
                </a:solidFill>
                <a:latin typeface="Times New Roman" panose="02020603050405020304" pitchFamily="18" charset="0"/>
                <a:ea typeface="Times New Roman" panose="02020603050405020304" pitchFamily="18" charset="0"/>
                <a:hlinkClick r:id="rId6"/>
              </a:rPr>
              <a:t>https://www.automate.org/blogs/uc-berkeley-announces-advanced-bioimaging-center-aims-to-promote-imaging-technology-in-life-sciences</a:t>
            </a:r>
            <a:r>
              <a:rPr lang="en-US" sz="1000" dirty="0">
                <a:latin typeface="Times New Roman" panose="02020603050405020304" pitchFamily="18" charset="0"/>
                <a:ea typeface="Times New Roman" panose="02020603050405020304" pitchFamily="18" charset="0"/>
              </a:rPr>
              <a:t>. </a:t>
            </a:r>
            <a:endParaRPr lang="en-US" sz="1000" dirty="0" smtClean="0">
              <a:latin typeface="Times New Roman" panose="02020603050405020304" pitchFamily="18" charset="0"/>
              <a:ea typeface="Times New Roman" panose="02020603050405020304" pitchFamily="18" charset="0"/>
            </a:endParaRPr>
          </a:p>
          <a:p>
            <a:pPr marL="228600" indent="-228600">
              <a:buFont typeface="+mj-lt"/>
              <a:buAutoNum type="arabicPeriod"/>
            </a:pPr>
            <a:r>
              <a:rPr lang="en-US" sz="1000" dirty="0" smtClean="0">
                <a:latin typeface="Times New Roman" panose="02020603050405020304" pitchFamily="18" charset="0"/>
                <a:ea typeface="Times New Roman" panose="02020603050405020304" pitchFamily="18" charset="0"/>
              </a:rPr>
              <a:t>Market </a:t>
            </a:r>
            <a:r>
              <a:rPr lang="en-US" sz="1000" dirty="0">
                <a:latin typeface="Times New Roman" panose="02020603050405020304" pitchFamily="18" charset="0"/>
                <a:ea typeface="Times New Roman" panose="02020603050405020304" pitchFamily="18" charset="0"/>
              </a:rPr>
              <a:t>Research Future. “Tissue Engineering Market to Garner USD 53,424.00 Million by 2024, with a CAGR of 17.84% .” </a:t>
            </a:r>
            <a:r>
              <a:rPr lang="en-US" sz="1000" i="1" dirty="0" err="1">
                <a:latin typeface="Times New Roman" panose="02020603050405020304" pitchFamily="18" charset="0"/>
                <a:ea typeface="Times New Roman" panose="02020603050405020304" pitchFamily="18" charset="0"/>
              </a:rPr>
              <a:t>Medgadget</a:t>
            </a:r>
            <a:r>
              <a:rPr lang="en-US" sz="1000" dirty="0">
                <a:latin typeface="Times New Roman" panose="02020603050405020304" pitchFamily="18" charset="0"/>
                <a:ea typeface="Times New Roman" panose="02020603050405020304" pitchFamily="18" charset="0"/>
              </a:rPr>
              <a:t>, </a:t>
            </a:r>
            <a:r>
              <a:rPr lang="en-US" sz="1000" dirty="0" err="1">
                <a:latin typeface="Times New Roman" panose="02020603050405020304" pitchFamily="18" charset="0"/>
                <a:ea typeface="Times New Roman" panose="02020603050405020304" pitchFamily="18" charset="0"/>
              </a:rPr>
              <a:t>Medgadget</a:t>
            </a:r>
            <a:r>
              <a:rPr lang="en-US" sz="1000" dirty="0">
                <a:latin typeface="Times New Roman" panose="02020603050405020304" pitchFamily="18" charset="0"/>
                <a:ea typeface="Times New Roman" panose="02020603050405020304" pitchFamily="18" charset="0"/>
              </a:rPr>
              <a:t>, Inc., 20 June 2019, </a:t>
            </a:r>
            <a:r>
              <a:rPr lang="en-US" sz="1000" u="sng" dirty="0">
                <a:solidFill>
                  <a:srgbClr val="1155CC"/>
                </a:solidFill>
                <a:latin typeface="Times New Roman" panose="02020603050405020304" pitchFamily="18" charset="0"/>
                <a:ea typeface="Times New Roman" panose="02020603050405020304" pitchFamily="18" charset="0"/>
                <a:hlinkClick r:id="rId7"/>
              </a:rPr>
              <a:t>https://www.medgadget.com/2019/06/tissue-engineering-market-to-garner-usd-53424-00-million-by-2024-with-a-cagr-of-17-84-global-industry-size-share-new-technology-trends-business-growth-opportunities.html</a:t>
            </a:r>
            <a:r>
              <a:rPr lang="en-US" sz="1000" dirty="0" smtClean="0">
                <a:latin typeface="Times New Roman" panose="02020603050405020304" pitchFamily="18" charset="0"/>
                <a:ea typeface="Times New Roman" panose="02020603050405020304" pitchFamily="18" charset="0"/>
              </a:rPr>
              <a:t>.</a:t>
            </a:r>
          </a:p>
          <a:p>
            <a:pPr marL="228600" indent="-228600">
              <a:buFont typeface="+mj-lt"/>
              <a:buAutoNum type="arabicPeriod"/>
            </a:pPr>
            <a:endParaRPr lang="en-US" sz="1000" dirty="0">
              <a:latin typeface="Times New Roman" panose="02020603050405020304" pitchFamily="18" charset="0"/>
            </a:endParaRPr>
          </a:p>
          <a:p>
            <a:pPr marL="228600" indent="-228600">
              <a:buFont typeface="+mj-lt"/>
              <a:buAutoNum type="arabicPeriod"/>
            </a:pPr>
            <a:endParaRPr lang="en-US" sz="1000" dirty="0" smtClean="0">
              <a:latin typeface="Times New Roman" panose="02020603050405020304" pitchFamily="18" charset="0"/>
            </a:endParaRPr>
          </a:p>
          <a:p>
            <a:r>
              <a:rPr lang="en-US" sz="1000" b="1" i="1" dirty="0">
                <a:latin typeface="Times New Roman" panose="02020603050405020304" pitchFamily="18" charset="0"/>
                <a:ea typeface="Times New Roman" panose="02020603050405020304" pitchFamily="18" charset="0"/>
              </a:rPr>
              <a:t>SLIDE </a:t>
            </a:r>
            <a:r>
              <a:rPr lang="en-US" sz="1000" b="1" i="1" dirty="0" smtClean="0">
                <a:latin typeface="Times New Roman" panose="02020603050405020304" pitchFamily="18" charset="0"/>
                <a:ea typeface="Times New Roman" panose="02020603050405020304" pitchFamily="18" charset="0"/>
              </a:rPr>
              <a:t>6 </a:t>
            </a:r>
            <a:r>
              <a:rPr lang="en-US" sz="900" i="1" dirty="0" smtClean="0"/>
              <a:t>Image </a:t>
            </a:r>
            <a:r>
              <a:rPr lang="en-US" sz="900" i="1" dirty="0"/>
              <a:t>Citations</a:t>
            </a:r>
            <a:endParaRPr lang="en-US" sz="900" dirty="0"/>
          </a:p>
          <a:p>
            <a:pPr marL="228600" lvl="0" indent="-228600">
              <a:buFont typeface="+mj-lt"/>
              <a:buAutoNum type="arabicPeriod"/>
            </a:pPr>
            <a:r>
              <a:rPr lang="en-US" sz="900" dirty="0" smtClean="0"/>
              <a:t>“</a:t>
            </a:r>
            <a:r>
              <a:rPr lang="en-US" sz="900" dirty="0"/>
              <a:t>Biomechanics.” McCormick School of Engineering, Northwestern University, </a:t>
            </a:r>
            <a:r>
              <a:rPr lang="en-US" sz="900" u="sng" dirty="0">
                <a:hlinkClick r:id="rId8"/>
              </a:rPr>
              <a:t>https://www.mccormick.northwestern.edu/biomedical/research/areas/biomechanics.html</a:t>
            </a:r>
            <a:r>
              <a:rPr lang="en-US" sz="900" dirty="0"/>
              <a:t>.</a:t>
            </a:r>
          </a:p>
          <a:p>
            <a:pPr marL="228600" lvl="0" indent="-228600">
              <a:buFont typeface="+mj-lt"/>
              <a:buAutoNum type="arabicPeriod"/>
            </a:pPr>
            <a:r>
              <a:rPr lang="en-US" sz="900" dirty="0"/>
              <a:t>Goldin, Ian, and Chris </a:t>
            </a:r>
            <a:r>
              <a:rPr lang="en-US" sz="900" dirty="0" err="1"/>
              <a:t>Kutarna</a:t>
            </a:r>
            <a:r>
              <a:rPr lang="en-US" sz="900" dirty="0"/>
              <a:t>. “Our Michelangelo Moment: How to Protect the Legacy of Our Own Renaissance.” </a:t>
            </a:r>
            <a:r>
              <a:rPr lang="en-US" sz="900" i="1" dirty="0"/>
              <a:t>The Irish Times</a:t>
            </a:r>
            <a:r>
              <a:rPr lang="en-US" sz="900" dirty="0"/>
              <a:t>, The Irish Times, 3 June 2016, </a:t>
            </a:r>
            <a:r>
              <a:rPr lang="en-US" sz="900" u="sng" dirty="0">
                <a:hlinkClick r:id="rId9"/>
              </a:rPr>
              <a:t>https://www.irishtimes.com/culture/books/our-michelangelo-moment-how-to-protect-the-legacy-of-our-own-renaissance-1.2671635</a:t>
            </a:r>
            <a:r>
              <a:rPr lang="en-US" sz="900" dirty="0"/>
              <a:t>.</a:t>
            </a:r>
          </a:p>
          <a:p>
            <a:pPr marL="228600" indent="-228600">
              <a:buFont typeface="+mj-lt"/>
              <a:buAutoNum type="arabicPeriod"/>
            </a:pPr>
            <a:endParaRPr lang="en-US" sz="1000" dirty="0"/>
          </a:p>
        </p:txBody>
      </p:sp>
    </p:spTree>
    <p:extLst>
      <p:ext uri="{BB962C8B-B14F-4D97-AF65-F5344CB8AC3E}">
        <p14:creationId xmlns:p14="http://schemas.microsoft.com/office/powerpoint/2010/main" val="1941719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223959"/>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7 </a:t>
            </a:r>
            <a:r>
              <a:rPr lang="en-US" sz="900" i="1" dirty="0"/>
              <a:t>Image </a:t>
            </a:r>
            <a:r>
              <a:rPr lang="en-US" sz="900" i="1" dirty="0"/>
              <a:t>Citations</a:t>
            </a:r>
          </a:p>
          <a:p>
            <a:pPr marL="228600" lvl="0" indent="-228600">
              <a:buFont typeface="+mj-lt"/>
              <a:buAutoNum type="arabicPeriod"/>
            </a:pPr>
            <a:r>
              <a:rPr lang="en-US" sz="900" dirty="0"/>
              <a:t>“Studying Blood Flow Dynamics to Identify the Heart of Vessel Failure.” </a:t>
            </a:r>
            <a:r>
              <a:rPr lang="en-US" sz="900" i="1" dirty="0"/>
              <a:t>DAIC</a:t>
            </a:r>
            <a:r>
              <a:rPr lang="en-US" sz="900" dirty="0"/>
              <a:t>, Diagnostic and Interventional Cardiology, 16 Aug. 2016, </a:t>
            </a:r>
            <a:r>
              <a:rPr lang="en-US" sz="900" u="sng" dirty="0">
                <a:hlinkClick r:id="rId3"/>
              </a:rPr>
              <a:t>https://www.dicardiology.com/content/studying-blood-flow-dynamics-identify-heart-vessel-failure</a:t>
            </a:r>
            <a:r>
              <a:rPr lang="en-US" sz="900" dirty="0"/>
              <a:t>.</a:t>
            </a:r>
          </a:p>
          <a:p>
            <a:pPr marL="228600" lvl="0" indent="-228600">
              <a:buFont typeface="+mj-lt"/>
              <a:buAutoNum type="arabicPeriod"/>
            </a:pPr>
            <a:r>
              <a:rPr lang="en-US" sz="900" dirty="0"/>
              <a:t>Arizona State University. “New Study Explores Cell Mechanics at Work.” </a:t>
            </a:r>
            <a:r>
              <a:rPr lang="en-US" sz="900" i="1" dirty="0"/>
              <a:t>Phys.org</a:t>
            </a:r>
            <a:r>
              <a:rPr lang="en-US" sz="900" dirty="0"/>
              <a:t>, Science X, 19 June 2018, </a:t>
            </a:r>
            <a:r>
              <a:rPr lang="en-US" sz="900" u="sng" dirty="0">
                <a:hlinkClick r:id="rId4"/>
              </a:rPr>
              <a:t>https://phys.org/news/2018-06-explores-cell-mechanics.html</a:t>
            </a:r>
            <a:r>
              <a:rPr lang="en-US" sz="900" dirty="0"/>
              <a:t>.</a:t>
            </a:r>
          </a:p>
          <a:p>
            <a:pPr marL="228600" lvl="0" indent="-228600">
              <a:buFont typeface="+mj-lt"/>
              <a:buAutoNum type="arabicPeriod"/>
            </a:pPr>
            <a:r>
              <a:rPr lang="en-US" sz="900" dirty="0"/>
              <a:t>Sasaki, Naoki. “Viscoelastic Properties of Biological Materials.” </a:t>
            </a:r>
            <a:r>
              <a:rPr lang="en-US" sz="900" i="1" dirty="0" err="1"/>
              <a:t>IntechOpen</a:t>
            </a:r>
            <a:r>
              <a:rPr lang="en-US" sz="900" dirty="0"/>
              <a:t>, </a:t>
            </a:r>
            <a:r>
              <a:rPr lang="en-US" sz="900" dirty="0" err="1"/>
              <a:t>IntechOpen</a:t>
            </a:r>
            <a:r>
              <a:rPr lang="en-US" sz="900" dirty="0"/>
              <a:t>, 7 Nov. 2012, </a:t>
            </a:r>
            <a:r>
              <a:rPr lang="en-US" sz="900" u="sng" dirty="0">
                <a:hlinkClick r:id="rId5"/>
              </a:rPr>
              <a:t>https://www.intechopen.com/chapters/40738</a:t>
            </a:r>
            <a:r>
              <a:rPr lang="en-US" sz="900" dirty="0" smtClean="0"/>
              <a:t>.</a:t>
            </a:r>
            <a:endParaRPr lang="en-US" sz="1000" dirty="0">
              <a:latin typeface="Times New Roman" panose="02020603050405020304" pitchFamily="18" charset="0"/>
            </a:endParaRPr>
          </a:p>
          <a:p>
            <a:pPr marL="228600" indent="-228600">
              <a:buFont typeface="+mj-lt"/>
              <a:buAutoNum type="arabicPeriod"/>
            </a:pPr>
            <a:endParaRPr lang="en-US" sz="1000" dirty="0" smtClean="0">
              <a:latin typeface="Times New Roman" panose="02020603050405020304" pitchFamily="18" charset="0"/>
            </a:endParaRPr>
          </a:p>
          <a:p>
            <a:endParaRPr lang="en-US" sz="1000" b="1" i="1" dirty="0" smtClean="0">
              <a:latin typeface="Times New Roman" panose="02020603050405020304" pitchFamily="18" charset="0"/>
              <a:ea typeface="Times New Roman" panose="02020603050405020304" pitchFamily="18" charset="0"/>
            </a:endParaRPr>
          </a:p>
          <a:p>
            <a:r>
              <a:rPr lang="en-US" sz="1000" b="1" i="1" dirty="0" smtClean="0">
                <a:latin typeface="Times New Roman" panose="02020603050405020304" pitchFamily="18" charset="0"/>
                <a:ea typeface="Times New Roman" panose="02020603050405020304" pitchFamily="18" charset="0"/>
              </a:rPr>
              <a:t>SLIDE 8</a:t>
            </a:r>
            <a:r>
              <a:rPr lang="en-US" sz="900" b="1" i="1" dirty="0" smtClean="0">
                <a:latin typeface="Times New Roman" panose="02020603050405020304" pitchFamily="18" charset="0"/>
                <a:ea typeface="Times New Roman" panose="02020603050405020304" pitchFamily="18" charset="0"/>
              </a:rPr>
              <a:t> </a:t>
            </a:r>
            <a:r>
              <a:rPr lang="en-US" sz="900" i="1" dirty="0" smtClean="0"/>
              <a:t>Image Citation</a:t>
            </a:r>
            <a:endParaRPr lang="en-US" sz="900" dirty="0"/>
          </a:p>
          <a:p>
            <a:pPr marL="228600" lvl="0" indent="-228600">
              <a:buFont typeface="+mj-lt"/>
              <a:buAutoNum type="arabicPeriod"/>
            </a:pPr>
            <a:r>
              <a:rPr lang="en-US" sz="900" dirty="0" err="1"/>
              <a:t>Ip</a:t>
            </a:r>
            <a:r>
              <a:rPr lang="en-US" sz="900" dirty="0"/>
              <a:t>, </a:t>
            </a:r>
            <a:r>
              <a:rPr lang="en-US" sz="900" dirty="0" err="1"/>
              <a:t>Kevan</a:t>
            </a:r>
            <a:r>
              <a:rPr lang="en-US" sz="900" dirty="0"/>
              <a:t>. “How to Detect a Troubled Heart.” </a:t>
            </a:r>
            <a:r>
              <a:rPr lang="en-US" sz="900" i="1" dirty="0"/>
              <a:t>Yale Scientific</a:t>
            </a:r>
            <a:r>
              <a:rPr lang="en-US" sz="900" dirty="0"/>
              <a:t>, Yale Scientific Magazine, 5 Mar. 2015, </a:t>
            </a:r>
            <a:r>
              <a:rPr lang="en-US" sz="900" u="sng" dirty="0">
                <a:hlinkClick r:id="rId6"/>
              </a:rPr>
              <a:t>https://www.yalescientific.org/2015/03/how-to-detect-a-troubled-heart</a:t>
            </a:r>
            <a:r>
              <a:rPr lang="en-US" sz="900" u="sng" dirty="0" smtClean="0">
                <a:hlinkClick r:id="rId6"/>
              </a:rPr>
              <a:t>/</a:t>
            </a:r>
            <a:r>
              <a:rPr lang="en-US" sz="900" dirty="0" smtClean="0"/>
              <a:t>.</a:t>
            </a:r>
          </a:p>
          <a:p>
            <a:pPr marL="228600" lvl="0" indent="-228600">
              <a:buFont typeface="+mj-lt"/>
              <a:buAutoNum type="arabicPeriod"/>
            </a:pPr>
            <a:endParaRPr lang="en-US" sz="900" dirty="0"/>
          </a:p>
          <a:p>
            <a:pPr lvl="0"/>
            <a:r>
              <a:rPr lang="en-US" sz="900" i="1" dirty="0" smtClean="0"/>
              <a:t>Content Citations</a:t>
            </a:r>
          </a:p>
          <a:p>
            <a:pPr marL="228600" lvl="0" indent="-228600">
              <a:buFont typeface="+mj-lt"/>
              <a:buAutoNum type="arabicPeriod"/>
            </a:pPr>
            <a:r>
              <a:rPr lang="en-US" sz="900" dirty="0"/>
              <a:t>“With Lab-Grown Tissue, an Engineer May Prevent Unexpected Heart Problems.” </a:t>
            </a:r>
            <a:r>
              <a:rPr lang="en-US" sz="900" i="1" dirty="0"/>
              <a:t>Yale School of Engineering &amp; Applied Science</a:t>
            </a:r>
            <a:r>
              <a:rPr lang="en-US" sz="900" dirty="0"/>
              <a:t>, Yale University, 11 Jan. 2015, </a:t>
            </a:r>
            <a:r>
              <a:rPr lang="en-US" sz="900" u="sng" dirty="0">
                <a:hlinkClick r:id="rId7"/>
              </a:rPr>
              <a:t>https://seas.yale.edu/news-events/news/lab-grown-tissue-engineer-may-prevent-unexpected-heart-problems</a:t>
            </a:r>
            <a:r>
              <a:rPr lang="en-US" sz="900" dirty="0"/>
              <a:t>.</a:t>
            </a:r>
          </a:p>
          <a:p>
            <a:pPr marL="228600" lvl="0" indent="-228600">
              <a:buFont typeface="+mj-lt"/>
              <a:buAutoNum type="arabicPeriod"/>
            </a:pPr>
            <a:r>
              <a:rPr lang="en-US" sz="900" dirty="0"/>
              <a:t>“Seeking Sensors in the Heart, Stuart Campbell Wins Career Award.” </a:t>
            </a:r>
            <a:r>
              <a:rPr lang="en-US" sz="900" i="1" dirty="0"/>
              <a:t>Yale School of Engineering &amp; Applied Science</a:t>
            </a:r>
            <a:r>
              <a:rPr lang="en-US" sz="900" dirty="0"/>
              <a:t>, Yale University, 31 Mar. 2017, </a:t>
            </a:r>
            <a:r>
              <a:rPr lang="en-US" sz="900" u="sng" dirty="0">
                <a:hlinkClick r:id="rId8"/>
              </a:rPr>
              <a:t>https://seas.yale.edu/news-events/news/seeking-sensors-heart-stuart-campbell-wins-career-award</a:t>
            </a:r>
            <a:r>
              <a:rPr lang="en-US" sz="900" dirty="0"/>
              <a:t>.</a:t>
            </a:r>
          </a:p>
          <a:p>
            <a:pPr marL="228600" lvl="0" indent="-228600">
              <a:buFont typeface="+mj-lt"/>
              <a:buAutoNum type="arabicPeriod"/>
            </a:pPr>
            <a:r>
              <a:rPr lang="en-US" sz="900" dirty="0"/>
              <a:t>“Award Abstract # 1653160.” </a:t>
            </a:r>
            <a:r>
              <a:rPr lang="en-US" sz="900" i="1" dirty="0"/>
              <a:t>NSF</a:t>
            </a:r>
            <a:r>
              <a:rPr lang="en-US" sz="900" dirty="0"/>
              <a:t>, National Science Foundation, 10 Mar. 2017, </a:t>
            </a:r>
            <a:r>
              <a:rPr lang="en-US" sz="900" u="sng" dirty="0">
                <a:hlinkClick r:id="rId9"/>
              </a:rPr>
              <a:t>https://www.nsf.gov/awardsearch/showAward?AWD_ID=1653160&amp;HistoricalAwards=false</a:t>
            </a:r>
            <a:r>
              <a:rPr lang="en-US" sz="900" dirty="0"/>
              <a:t>.</a:t>
            </a:r>
          </a:p>
          <a:p>
            <a:pPr marL="228600" lvl="0" indent="-228600">
              <a:buFont typeface="+mj-lt"/>
              <a:buAutoNum type="arabicPeriod"/>
            </a:pPr>
            <a:r>
              <a:rPr lang="en-US" sz="900" dirty="0"/>
              <a:t>Ng, Ronald, et al. “Contractile Work Directly Modulates Mitochondrial Protein Levels in Human Engineered Heart Tissues.” </a:t>
            </a:r>
            <a:r>
              <a:rPr lang="en-US" sz="900" i="1" dirty="0"/>
              <a:t>American Journal of Physiology-Heart and Circulatory Physiology</a:t>
            </a:r>
            <a:r>
              <a:rPr lang="en-US" sz="900" dirty="0"/>
              <a:t>, vol. 318, no. 6, 5 June 2020, </a:t>
            </a:r>
            <a:r>
              <a:rPr lang="en-US" sz="900" u="sng" dirty="0">
                <a:hlinkClick r:id="rId10"/>
              </a:rPr>
              <a:t>https://doi.org/10.1152/ajpheart.00055.2020</a:t>
            </a:r>
            <a:r>
              <a:rPr lang="en-US" sz="900" dirty="0"/>
              <a:t>.</a:t>
            </a:r>
          </a:p>
          <a:p>
            <a:pPr lvl="0"/>
            <a:endParaRPr lang="en-US" sz="900" dirty="0"/>
          </a:p>
        </p:txBody>
      </p:sp>
    </p:spTree>
    <p:extLst>
      <p:ext uri="{BB962C8B-B14F-4D97-AF65-F5344CB8AC3E}">
        <p14:creationId xmlns:p14="http://schemas.microsoft.com/office/powerpoint/2010/main" val="1312085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739485"/>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9 </a:t>
            </a:r>
            <a:r>
              <a:rPr lang="en-US" sz="900" i="1" dirty="0"/>
              <a:t>Image </a:t>
            </a:r>
            <a:r>
              <a:rPr lang="en-US" sz="900" i="1" dirty="0" smtClean="0"/>
              <a:t>Citation</a:t>
            </a:r>
            <a:endParaRPr lang="en-US" sz="900" i="1" dirty="0"/>
          </a:p>
          <a:p>
            <a:pPr marL="228600" lvl="0" indent="-228600">
              <a:buFont typeface="+mj-lt"/>
              <a:buAutoNum type="arabicPeriod"/>
            </a:pPr>
            <a:r>
              <a:rPr lang="en-US" sz="900" dirty="0"/>
              <a:t>Dong, Cheng. “Project.” </a:t>
            </a:r>
            <a:r>
              <a:rPr lang="en-US" sz="900" i="1" dirty="0"/>
              <a:t>Cellular Biomechanics Laboratory</a:t>
            </a:r>
            <a:r>
              <a:rPr lang="en-US" sz="900" dirty="0"/>
              <a:t>, Pennsylvania State University, Department of Biomedical Engineering, </a:t>
            </a:r>
            <a:r>
              <a:rPr lang="en-US" sz="900" u="sng" dirty="0">
                <a:hlinkClick r:id="rId3"/>
              </a:rPr>
              <a:t>https://sites.psu.edu/cellmech/projects</a:t>
            </a:r>
            <a:r>
              <a:rPr lang="en-US" sz="900" u="sng" dirty="0" smtClean="0">
                <a:hlinkClick r:id="rId3"/>
              </a:rPr>
              <a:t>/</a:t>
            </a:r>
            <a:r>
              <a:rPr lang="en-US" sz="900" dirty="0" smtClean="0"/>
              <a:t>.</a:t>
            </a:r>
          </a:p>
          <a:p>
            <a:pPr lvl="0"/>
            <a:endParaRPr lang="en-US" sz="700" dirty="0">
              <a:latin typeface="Times New Roman" panose="02020603050405020304" pitchFamily="18" charset="0"/>
            </a:endParaRPr>
          </a:p>
          <a:p>
            <a:pPr lvl="0"/>
            <a:r>
              <a:rPr lang="en-US" sz="900" i="1" dirty="0"/>
              <a:t>Content Citations</a:t>
            </a:r>
          </a:p>
          <a:p>
            <a:pPr marL="228600" lvl="0" indent="-228600">
              <a:buFont typeface="+mj-lt"/>
              <a:buAutoNum type="arabicPeriod"/>
            </a:pPr>
            <a:r>
              <a:rPr lang="en-US" sz="900" dirty="0"/>
              <a:t>Dong, Cheng. “Project.” </a:t>
            </a:r>
            <a:r>
              <a:rPr lang="en-US" sz="900" i="1" dirty="0"/>
              <a:t>Cellular Biomechanics Laboratory</a:t>
            </a:r>
            <a:r>
              <a:rPr lang="en-US" sz="900" dirty="0"/>
              <a:t>, Pennsylvania State University, Department of Biomedical Engineering, </a:t>
            </a:r>
            <a:r>
              <a:rPr lang="en-US" sz="900" u="sng" dirty="0">
                <a:hlinkClick r:id="rId3"/>
              </a:rPr>
              <a:t>https://sites.psu.edu/cellmech/projects/</a:t>
            </a:r>
            <a:r>
              <a:rPr lang="en-US" sz="900" dirty="0"/>
              <a:t>.</a:t>
            </a:r>
          </a:p>
          <a:p>
            <a:pPr marL="228600" lvl="0" indent="-228600">
              <a:buFont typeface="+mj-lt"/>
              <a:buAutoNum type="arabicPeriod"/>
            </a:pPr>
            <a:r>
              <a:rPr lang="en-US" sz="900" dirty="0"/>
              <a:t>Cao, J., </a:t>
            </a:r>
            <a:r>
              <a:rPr lang="en-US" sz="900" dirty="0" err="1"/>
              <a:t>Usami</a:t>
            </a:r>
            <a:r>
              <a:rPr lang="en-US" sz="900" dirty="0"/>
              <a:t>, S. &amp; Dong, C. Development of a side-view chamber for studying cell-surface adhesion under flow conditions. </a:t>
            </a:r>
            <a:r>
              <a:rPr lang="en-US" sz="900" i="1" dirty="0"/>
              <a:t>Ann Biomed </a:t>
            </a:r>
            <a:r>
              <a:rPr lang="en-US" sz="900" i="1" dirty="0" err="1"/>
              <a:t>Eng</a:t>
            </a:r>
            <a:r>
              <a:rPr lang="en-US" sz="900" dirty="0"/>
              <a:t> 25, 573–580 (1997). </a:t>
            </a:r>
            <a:r>
              <a:rPr lang="en-US" sz="900" u="sng" dirty="0">
                <a:hlinkClick r:id="rId4"/>
              </a:rPr>
              <a:t>https://doi.org/10.1007/BF02684196</a:t>
            </a:r>
            <a:r>
              <a:rPr lang="en-US" sz="900" dirty="0"/>
              <a:t>. </a:t>
            </a:r>
          </a:p>
          <a:p>
            <a:endParaRPr lang="en-US" sz="1000" b="1" i="1" dirty="0" smtClean="0">
              <a:latin typeface="Times New Roman" panose="02020603050405020304" pitchFamily="18" charset="0"/>
              <a:ea typeface="Times New Roman" panose="02020603050405020304" pitchFamily="18" charset="0"/>
            </a:endParaRPr>
          </a:p>
          <a:p>
            <a:r>
              <a:rPr lang="en-US" sz="1000" b="1" i="1" dirty="0" smtClean="0">
                <a:latin typeface="Times New Roman" panose="02020603050405020304" pitchFamily="18" charset="0"/>
                <a:ea typeface="Times New Roman" panose="02020603050405020304" pitchFamily="18" charset="0"/>
              </a:rPr>
              <a:t>SLIDE 10</a:t>
            </a:r>
            <a:r>
              <a:rPr lang="en-US" sz="900" b="1" i="1" dirty="0" smtClean="0">
                <a:latin typeface="Times New Roman" panose="02020603050405020304" pitchFamily="18" charset="0"/>
                <a:ea typeface="Times New Roman" panose="02020603050405020304" pitchFamily="18" charset="0"/>
              </a:rPr>
              <a:t> </a:t>
            </a:r>
            <a:r>
              <a:rPr lang="en-US" sz="900" i="1" dirty="0" smtClean="0"/>
              <a:t>Image and Content Citation</a:t>
            </a:r>
            <a:endParaRPr lang="en-US" sz="900" dirty="0"/>
          </a:p>
          <a:p>
            <a:pPr marL="228600" lvl="0" indent="-228600">
              <a:buFont typeface="+mj-lt"/>
              <a:buAutoNum type="arabicPeriod"/>
            </a:pPr>
            <a:r>
              <a:rPr lang="en-US" sz="900" dirty="0"/>
              <a:t>Halilaj, Eni. </a:t>
            </a:r>
            <a:r>
              <a:rPr lang="en-US" sz="900" i="1" dirty="0"/>
              <a:t>Musculoskeletal Biomechanics Lab</a:t>
            </a:r>
            <a:r>
              <a:rPr lang="en-US" sz="900" dirty="0"/>
              <a:t>, Carnegie Mellon University, Department of Mechanical Engineering, </a:t>
            </a:r>
            <a:r>
              <a:rPr lang="en-US" sz="900" u="sng" dirty="0">
                <a:hlinkClick r:id="rId5"/>
              </a:rPr>
              <a:t>https://www.meche.engineering.cmu.edu/faculty/halilaj-musculoskeletal-biomechanics-lab.html</a:t>
            </a:r>
            <a:r>
              <a:rPr lang="en-US" sz="900" dirty="0"/>
              <a:t>. </a:t>
            </a:r>
          </a:p>
          <a:p>
            <a:pPr marL="228600" lvl="0" indent="-228600">
              <a:buFont typeface="+mj-lt"/>
              <a:buAutoNum type="arabicPeriod"/>
            </a:pPr>
            <a:endParaRPr lang="en-US" sz="900" dirty="0"/>
          </a:p>
          <a:p>
            <a:pPr lvl="0"/>
            <a:r>
              <a:rPr lang="en-US" sz="1000" b="1" i="1" dirty="0">
                <a:latin typeface="Times New Roman" panose="02020603050405020304" pitchFamily="18" charset="0"/>
                <a:ea typeface="Times New Roman" panose="02020603050405020304" pitchFamily="18" charset="0"/>
              </a:rPr>
              <a:t>SLIDE </a:t>
            </a:r>
            <a:r>
              <a:rPr lang="en-US" sz="1000" b="1" i="1" dirty="0">
                <a:latin typeface="Times New Roman" panose="02020603050405020304" pitchFamily="18" charset="0"/>
                <a:ea typeface="Times New Roman" panose="02020603050405020304" pitchFamily="18" charset="0"/>
              </a:rPr>
              <a:t>12 </a:t>
            </a:r>
            <a:r>
              <a:rPr lang="en-US" sz="900" i="1" dirty="0"/>
              <a:t>Image </a:t>
            </a:r>
            <a:r>
              <a:rPr lang="en-US" sz="900" i="1" dirty="0" smtClean="0"/>
              <a:t>Citations</a:t>
            </a:r>
            <a:endParaRPr lang="en-US" sz="900" b="1" i="1" dirty="0" smtClean="0">
              <a:latin typeface="Times New Roman" panose="02020603050405020304" pitchFamily="18" charset="0"/>
              <a:ea typeface="Times New Roman" panose="02020603050405020304" pitchFamily="18" charset="0"/>
            </a:endParaRPr>
          </a:p>
          <a:p>
            <a:pPr marL="228600" lvl="0" indent="-228600">
              <a:buFont typeface="+mj-lt"/>
              <a:buAutoNum type="arabicPeriod"/>
            </a:pPr>
            <a:r>
              <a:rPr lang="en-US" sz="900" dirty="0"/>
              <a:t>Science Museum, London. “Hip Joint Replacement, United States, 1998.” </a:t>
            </a:r>
            <a:r>
              <a:rPr lang="en-US" sz="900" i="1" dirty="0" err="1"/>
              <a:t>Wellcome</a:t>
            </a:r>
            <a:r>
              <a:rPr lang="en-US" sz="900" i="1" dirty="0"/>
              <a:t> Collection</a:t>
            </a:r>
            <a:r>
              <a:rPr lang="en-US" sz="900" dirty="0"/>
              <a:t>, </a:t>
            </a:r>
            <a:r>
              <a:rPr lang="en-US" sz="900" dirty="0" err="1"/>
              <a:t>Wellcome</a:t>
            </a:r>
            <a:r>
              <a:rPr lang="en-US" sz="900" dirty="0"/>
              <a:t> Collection, </a:t>
            </a:r>
            <a:r>
              <a:rPr lang="en-US" sz="900" u="sng" dirty="0">
                <a:hlinkClick r:id="rId6"/>
              </a:rPr>
              <a:t>https://wellcomecollection.org/works/fpnvsmum</a:t>
            </a:r>
            <a:r>
              <a:rPr lang="en-US" sz="900" dirty="0"/>
              <a:t>.</a:t>
            </a:r>
          </a:p>
          <a:p>
            <a:pPr marL="228600" lvl="0" indent="-228600">
              <a:buFont typeface="+mj-lt"/>
              <a:buAutoNum type="arabicPeriod"/>
            </a:pPr>
            <a:r>
              <a:rPr lang="en-US" sz="900" dirty="0"/>
              <a:t>Zia, Sonia &amp; </a:t>
            </a:r>
            <a:r>
              <a:rPr lang="en-US" sz="900" dirty="0" err="1"/>
              <a:t>Mozafari</a:t>
            </a:r>
            <a:r>
              <a:rPr lang="en-US" sz="900" dirty="0"/>
              <a:t>, </a:t>
            </a:r>
            <a:r>
              <a:rPr lang="en-US" sz="900" dirty="0" err="1"/>
              <a:t>Masoud</a:t>
            </a:r>
            <a:r>
              <a:rPr lang="en-US" sz="900" dirty="0"/>
              <a:t> &amp; G., Natasha &amp; Tan, Aaron &amp; Cui, </a:t>
            </a:r>
            <a:r>
              <a:rPr lang="en-US" sz="900" dirty="0" err="1"/>
              <a:t>Zhanfeng</a:t>
            </a:r>
            <a:r>
              <a:rPr lang="en-US" sz="900" dirty="0"/>
              <a:t> &amp; </a:t>
            </a:r>
            <a:r>
              <a:rPr lang="en-US" sz="900" dirty="0" err="1"/>
              <a:t>Seifalian</a:t>
            </a:r>
            <a:r>
              <a:rPr lang="en-US" sz="900" dirty="0"/>
              <a:t>, Alexander. (2015). Hearts beating through </a:t>
            </a:r>
            <a:r>
              <a:rPr lang="en-US" sz="900" dirty="0" err="1"/>
              <a:t>decellularized</a:t>
            </a:r>
            <a:r>
              <a:rPr lang="en-US" sz="900" dirty="0"/>
              <a:t> scaffolds: whole-organ engineering for cardiac regeneration and transplantation. Critical reviews in biotechnology. 36. 1-11. 10.3109/07388551.2015.1007495. </a:t>
            </a:r>
          </a:p>
          <a:p>
            <a:pPr marL="228600" indent="-228600">
              <a:buFont typeface="+mj-lt"/>
              <a:buAutoNum type="arabicPeriod"/>
            </a:pPr>
            <a:r>
              <a:rPr lang="en-US" sz="900" dirty="0"/>
              <a:t>“</a:t>
            </a:r>
            <a:r>
              <a:rPr lang="en-US" sz="900" dirty="0" err="1"/>
              <a:t>Bioprinting</a:t>
            </a:r>
            <a:r>
              <a:rPr lang="en-US" sz="900" dirty="0"/>
              <a:t>.” </a:t>
            </a:r>
            <a:r>
              <a:rPr lang="en-US" sz="900" i="1" dirty="0"/>
              <a:t>Advanced </a:t>
            </a:r>
            <a:r>
              <a:rPr lang="en-US" sz="900" i="1" dirty="0" err="1"/>
              <a:t>BioMatrix</a:t>
            </a:r>
            <a:r>
              <a:rPr lang="en-US" sz="900" dirty="0"/>
              <a:t>, Advanced </a:t>
            </a:r>
            <a:r>
              <a:rPr lang="en-US" sz="900" dirty="0" err="1"/>
              <a:t>BioMatrix</a:t>
            </a:r>
            <a:r>
              <a:rPr lang="en-US" sz="900" dirty="0"/>
              <a:t>, </a:t>
            </a:r>
            <a:r>
              <a:rPr lang="en-US" sz="900" u="sng" dirty="0">
                <a:hlinkClick r:id="rId7"/>
              </a:rPr>
              <a:t>https://advancedbiomatrix.com/bioprinting</a:t>
            </a:r>
            <a:r>
              <a:rPr lang="en-US" sz="900" u="sng" dirty="0" smtClean="0">
                <a:hlinkClick r:id="rId7"/>
              </a:rPr>
              <a:t>/</a:t>
            </a:r>
            <a:endParaRPr lang="en-US" sz="900" u="sng" dirty="0" smtClean="0"/>
          </a:p>
          <a:p>
            <a:endParaRPr lang="en-US" sz="1000" b="1" i="1" dirty="0">
              <a:latin typeface="Times New Roman" panose="02020603050405020304" pitchFamily="18" charset="0"/>
            </a:endParaRPr>
          </a:p>
          <a:p>
            <a:pPr lvl="0"/>
            <a:r>
              <a:rPr lang="en-US" sz="900" i="1" dirty="0" smtClean="0"/>
              <a:t>Content Citation</a:t>
            </a:r>
          </a:p>
          <a:p>
            <a:pPr marL="228600" indent="-228600">
              <a:buFont typeface="+mj-lt"/>
              <a:buAutoNum type="arabicPeriod"/>
            </a:pPr>
            <a:r>
              <a:rPr lang="en-US" sz="900" dirty="0" err="1"/>
              <a:t>Kasemo</a:t>
            </a:r>
            <a:r>
              <a:rPr lang="en-US" sz="900" dirty="0"/>
              <a:t>, Bengt. “Biomaterials vs Tissue Engineering - What Is the Difference?” </a:t>
            </a:r>
            <a:r>
              <a:rPr lang="en-US" sz="900" i="1" dirty="0" err="1"/>
              <a:t>Biolin</a:t>
            </a:r>
            <a:r>
              <a:rPr lang="en-US" sz="900" i="1" dirty="0"/>
              <a:t> Scientific</a:t>
            </a:r>
            <a:r>
              <a:rPr lang="en-US" sz="900" dirty="0"/>
              <a:t>, </a:t>
            </a:r>
            <a:r>
              <a:rPr lang="en-US" sz="900" dirty="0" err="1"/>
              <a:t>Biolin</a:t>
            </a:r>
            <a:r>
              <a:rPr lang="en-US" sz="900" dirty="0"/>
              <a:t> Scientific, 5 May 2020, </a:t>
            </a:r>
            <a:r>
              <a:rPr lang="en-US" sz="900" u="sng" dirty="0">
                <a:hlinkClick r:id="rId8"/>
              </a:rPr>
              <a:t>https://www.biolinscientific.com/blog/biomaterials-vs-tissue-engineering-what-is-the-difference</a:t>
            </a:r>
            <a:r>
              <a:rPr lang="en-US" sz="900" dirty="0"/>
              <a:t>.</a:t>
            </a:r>
          </a:p>
          <a:p>
            <a:pPr lvl="0"/>
            <a:endParaRPr lang="en-US" sz="900" dirty="0"/>
          </a:p>
        </p:txBody>
      </p:sp>
    </p:spTree>
    <p:extLst>
      <p:ext uri="{BB962C8B-B14F-4D97-AF65-F5344CB8AC3E}">
        <p14:creationId xmlns:p14="http://schemas.microsoft.com/office/powerpoint/2010/main" val="1433979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431709"/>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13 </a:t>
            </a:r>
            <a:r>
              <a:rPr lang="en-US" sz="900" i="1" dirty="0"/>
              <a:t>Image </a:t>
            </a:r>
            <a:r>
              <a:rPr lang="en-US" sz="900" i="1" dirty="0" smtClean="0"/>
              <a:t>Citations</a:t>
            </a:r>
            <a:endParaRPr lang="en-US" sz="900" i="1" dirty="0"/>
          </a:p>
          <a:p>
            <a:pPr marL="228600" lvl="0" indent="-228600">
              <a:buFont typeface="+mj-lt"/>
              <a:buAutoNum type="arabicPeriod"/>
            </a:pPr>
            <a:r>
              <a:rPr lang="en-US" sz="900" dirty="0"/>
              <a:t>Business Industry Reports. “Outstanding Growth of Artificial Organs Market Is Estimated to Reach US$ 25030 Million by 2023.” </a:t>
            </a:r>
            <a:r>
              <a:rPr lang="en-US" sz="900" i="1" dirty="0"/>
              <a:t>OpenPR.com</a:t>
            </a:r>
            <a:r>
              <a:rPr lang="en-US" sz="900" dirty="0"/>
              <a:t>, </a:t>
            </a:r>
            <a:r>
              <a:rPr lang="en-US" sz="900" dirty="0" err="1"/>
              <a:t>OpenPR</a:t>
            </a:r>
            <a:r>
              <a:rPr lang="en-US" sz="900" dirty="0"/>
              <a:t>, 6 Dec. 2019, </a:t>
            </a:r>
            <a:r>
              <a:rPr lang="en-US" sz="900" u="sng" dirty="0">
                <a:hlinkClick r:id="rId3"/>
              </a:rPr>
              <a:t>https://www.openpr.com/news/1876594/outstanding-growth-of-artificial-organs-market-is-estimated</a:t>
            </a:r>
            <a:r>
              <a:rPr lang="en-US" sz="900" dirty="0"/>
              <a:t>.</a:t>
            </a:r>
          </a:p>
          <a:p>
            <a:pPr marL="228600" lvl="0" indent="-228600">
              <a:buFont typeface="+mj-lt"/>
              <a:buAutoNum type="arabicPeriod"/>
            </a:pPr>
            <a:r>
              <a:rPr lang="en-US" sz="900" dirty="0"/>
              <a:t>Whelan D, </a:t>
            </a:r>
            <a:r>
              <a:rPr lang="en-US" sz="900" dirty="0" err="1"/>
              <a:t>Caplice</a:t>
            </a:r>
            <a:r>
              <a:rPr lang="en-US" sz="900" dirty="0"/>
              <a:t> NM, Clover AJ. Fibrin as a delivery system in wound healing tissue engineering applications. </a:t>
            </a:r>
            <a:r>
              <a:rPr lang="en-US" sz="900" i="1" dirty="0"/>
              <a:t>J Control Release</a:t>
            </a:r>
            <a:r>
              <a:rPr lang="en-US" sz="900" dirty="0"/>
              <a:t>. 2014;196:1-8. doi:10.1016/j.jconrel.2014.09.023.</a:t>
            </a:r>
          </a:p>
          <a:p>
            <a:pPr marL="228600" indent="-228600">
              <a:buFont typeface="+mj-lt"/>
              <a:buAutoNum type="arabicPeriod"/>
            </a:pPr>
            <a:r>
              <a:rPr lang="en-US" sz="900" dirty="0"/>
              <a:t>Max Planck- </a:t>
            </a:r>
            <a:r>
              <a:rPr lang="en-US" sz="900" dirty="0" err="1"/>
              <a:t>Gesselschaft</a:t>
            </a:r>
            <a:r>
              <a:rPr lang="en-US" sz="900" dirty="0"/>
              <a:t>. “Scientists Use Silk from the </a:t>
            </a:r>
            <a:r>
              <a:rPr lang="en-US" sz="900" dirty="0" err="1"/>
              <a:t>Tasar</a:t>
            </a:r>
            <a:r>
              <a:rPr lang="en-US" sz="900" dirty="0"/>
              <a:t> Silkworm as a Scaffold for Heart Tissue.” </a:t>
            </a:r>
            <a:r>
              <a:rPr lang="en-US" sz="900" i="1" dirty="0"/>
              <a:t>Phys.org</a:t>
            </a:r>
            <a:r>
              <a:rPr lang="en-US" sz="900" dirty="0"/>
              <a:t>, Science X, 30 Jan. 2012, </a:t>
            </a:r>
            <a:r>
              <a:rPr lang="en-US" sz="900" u="sng" dirty="0">
                <a:hlinkClick r:id="rId4"/>
              </a:rPr>
              <a:t>https://phys.org/news/2012-01-scientists-silk-tasar-silkworm-scaffold.html </a:t>
            </a:r>
            <a:r>
              <a:rPr lang="en-US" sz="900" dirty="0" smtClean="0"/>
              <a:t>.</a:t>
            </a:r>
          </a:p>
          <a:p>
            <a:endParaRPr lang="en-US" b="1" i="1" dirty="0" smtClean="0">
              <a:latin typeface="Times New Roman" panose="02020603050405020304" pitchFamily="18" charset="0"/>
              <a:ea typeface="Times New Roman" panose="02020603050405020304" pitchFamily="18" charset="0"/>
            </a:endParaRPr>
          </a:p>
          <a:p>
            <a:r>
              <a:rPr lang="en-US" sz="1000" b="1" i="1" dirty="0" smtClean="0">
                <a:latin typeface="Times New Roman" panose="02020603050405020304" pitchFamily="18" charset="0"/>
                <a:ea typeface="Times New Roman" panose="02020603050405020304" pitchFamily="18" charset="0"/>
              </a:rPr>
              <a:t>SLIDE 14</a:t>
            </a:r>
            <a:r>
              <a:rPr lang="en-US" sz="900" b="1" i="1" dirty="0" smtClean="0">
                <a:latin typeface="Times New Roman" panose="02020603050405020304" pitchFamily="18" charset="0"/>
                <a:ea typeface="Times New Roman" panose="02020603050405020304" pitchFamily="18" charset="0"/>
              </a:rPr>
              <a:t> </a:t>
            </a:r>
            <a:r>
              <a:rPr lang="en-US" sz="900" i="1" dirty="0" smtClean="0"/>
              <a:t>Image and Content Citation</a:t>
            </a:r>
            <a:endParaRPr lang="en-US" sz="900" dirty="0"/>
          </a:p>
          <a:p>
            <a:pPr marL="228600" indent="-228600">
              <a:buFont typeface="+mj-lt"/>
              <a:buAutoNum type="arabicPeriod"/>
            </a:pPr>
            <a:r>
              <a:rPr lang="en-US" sz="900" dirty="0"/>
              <a:t>Abbott, Rosalyn D. “Adipose Tissue Engineering.” </a:t>
            </a:r>
            <a:r>
              <a:rPr lang="en-US" sz="900" i="1" dirty="0"/>
              <a:t>Abbott Lab</a:t>
            </a:r>
            <a:r>
              <a:rPr lang="en-US" sz="900" dirty="0"/>
              <a:t>, Carnegie Mellon University, Departments of Biomedical Engineering and Materials Science and Engineering, </a:t>
            </a:r>
            <a:r>
              <a:rPr lang="en-US" sz="900" u="sng" dirty="0">
                <a:hlinkClick r:id="rId5"/>
              </a:rPr>
              <a:t>https://www.cmu.edu/bme/abbott-lab/research/index.html</a:t>
            </a:r>
            <a:r>
              <a:rPr lang="en-US" sz="900" dirty="0"/>
              <a:t>. </a:t>
            </a:r>
            <a:r>
              <a:rPr lang="en-US" sz="900" dirty="0" smtClean="0"/>
              <a:t> </a:t>
            </a:r>
            <a:endParaRPr lang="en-US" sz="900" dirty="0"/>
          </a:p>
          <a:p>
            <a:pPr marL="228600" lvl="0" indent="-228600">
              <a:buFont typeface="+mj-lt"/>
              <a:buAutoNum type="arabicPeriod"/>
            </a:pPr>
            <a:endParaRPr lang="en-US" sz="1200" dirty="0"/>
          </a:p>
          <a:p>
            <a:pPr lvl="0"/>
            <a:r>
              <a:rPr lang="en-US" sz="1000" b="1" i="1" dirty="0">
                <a:latin typeface="Times New Roman" panose="02020603050405020304" pitchFamily="18" charset="0"/>
                <a:ea typeface="Times New Roman" panose="02020603050405020304" pitchFamily="18" charset="0"/>
              </a:rPr>
              <a:t>SLIDE </a:t>
            </a:r>
            <a:r>
              <a:rPr lang="en-US" sz="1000" b="1" i="1" dirty="0" smtClean="0">
                <a:latin typeface="Times New Roman" panose="02020603050405020304" pitchFamily="18" charset="0"/>
                <a:ea typeface="Times New Roman" panose="02020603050405020304" pitchFamily="18" charset="0"/>
              </a:rPr>
              <a:t>15 </a:t>
            </a:r>
            <a:r>
              <a:rPr lang="en-US" sz="900" i="1" dirty="0"/>
              <a:t>Image </a:t>
            </a:r>
            <a:r>
              <a:rPr lang="en-US" sz="900" i="1" dirty="0" smtClean="0"/>
              <a:t>Citation</a:t>
            </a:r>
            <a:endParaRPr lang="en-US" sz="900" b="1" i="1" dirty="0" smtClean="0">
              <a:latin typeface="Times New Roman" panose="02020603050405020304" pitchFamily="18" charset="0"/>
              <a:ea typeface="Times New Roman" panose="02020603050405020304" pitchFamily="18" charset="0"/>
            </a:endParaRPr>
          </a:p>
          <a:p>
            <a:pPr marL="228600" lvl="0" indent="-228600">
              <a:buFont typeface="+mj-lt"/>
              <a:buAutoNum type="arabicPeriod"/>
            </a:pPr>
            <a:r>
              <a:rPr lang="en-US" sz="900" dirty="0"/>
              <a:t>Murray, Rachael Zoe et al. “Development and use of biomaterials as wound healing therapies.” Burns &amp; trauma vol. 7 2. 25 Jan. 2019, </a:t>
            </a:r>
            <a:r>
              <a:rPr lang="en-US" sz="900" dirty="0" smtClean="0"/>
              <a:t>doi:10.1186/s41038-018-0139-7</a:t>
            </a:r>
          </a:p>
          <a:p>
            <a:pPr lvl="0"/>
            <a:endParaRPr lang="en-US" sz="800" b="1" i="1" dirty="0">
              <a:latin typeface="Times New Roman" panose="02020603050405020304" pitchFamily="18" charset="0"/>
            </a:endParaRPr>
          </a:p>
          <a:p>
            <a:pPr lvl="0"/>
            <a:r>
              <a:rPr lang="en-US" sz="900" i="1" dirty="0" smtClean="0"/>
              <a:t>Content Citations</a:t>
            </a:r>
          </a:p>
          <a:p>
            <a:pPr marL="228600" lvl="0" indent="-228600">
              <a:buFont typeface="+mj-lt"/>
              <a:buAutoNum type="arabicPeriod"/>
            </a:pPr>
            <a:r>
              <a:rPr lang="en-US" sz="900" dirty="0"/>
              <a:t>Murray, Rachael Zoe et al. “Development and use of biomaterials as wound healing therapies.” </a:t>
            </a:r>
            <a:r>
              <a:rPr lang="en-US" sz="900" i="1" dirty="0"/>
              <a:t>Burns &amp; trauma</a:t>
            </a:r>
            <a:r>
              <a:rPr lang="en-US" sz="900" dirty="0"/>
              <a:t> vol. 7 2. 25 Jan. 2019, doi:10.1186/s41038-018-0139-7.</a:t>
            </a:r>
          </a:p>
          <a:p>
            <a:pPr marL="228600" lvl="0" indent="-228600">
              <a:buFont typeface="+mj-lt"/>
              <a:buAutoNum type="arabicPeriod"/>
            </a:pPr>
            <a:r>
              <a:rPr lang="en-US" sz="900" dirty="0"/>
              <a:t>“Keratinocyte.” </a:t>
            </a:r>
            <a:r>
              <a:rPr lang="en-US" sz="900" i="1" dirty="0"/>
              <a:t>Wikipedia</a:t>
            </a:r>
            <a:r>
              <a:rPr lang="en-US" sz="900" dirty="0"/>
              <a:t>, Wikimedia Foundation, 28 Oct. 2021, </a:t>
            </a:r>
            <a:r>
              <a:rPr lang="en-US" sz="900" u="sng" dirty="0">
                <a:hlinkClick r:id="rId6"/>
              </a:rPr>
              <a:t>https://en.wikipedia.org/wiki/Keratinocyte</a:t>
            </a:r>
            <a:r>
              <a:rPr lang="en-US" sz="900" dirty="0"/>
              <a:t>. </a:t>
            </a:r>
          </a:p>
          <a:p>
            <a:pPr marL="228600" lvl="0" indent="-228600">
              <a:buFont typeface="+mj-lt"/>
              <a:buAutoNum type="arabicPeriod"/>
            </a:pPr>
            <a:r>
              <a:rPr lang="en-US" sz="900" dirty="0"/>
              <a:t>“Dermal Fibroblast.” </a:t>
            </a:r>
            <a:r>
              <a:rPr lang="en-US" sz="900" i="1" dirty="0"/>
              <a:t>Wikipedia</a:t>
            </a:r>
            <a:r>
              <a:rPr lang="en-US" sz="900" dirty="0"/>
              <a:t>, Wikimedia Foundation, 21 June 2021, </a:t>
            </a:r>
            <a:r>
              <a:rPr lang="en-US" sz="900" u="sng" dirty="0">
                <a:hlinkClick r:id="rId7"/>
              </a:rPr>
              <a:t>https://en.wikipedia.org/wiki/Dermal_fibroblast</a:t>
            </a:r>
            <a:r>
              <a:rPr lang="en-US" sz="900" dirty="0"/>
              <a:t>.</a:t>
            </a:r>
          </a:p>
          <a:p>
            <a:pPr marL="228600" indent="-228600">
              <a:buFont typeface="+mj-lt"/>
              <a:buAutoNum type="arabicPeriod"/>
            </a:pPr>
            <a:r>
              <a:rPr lang="en-US" sz="900" dirty="0"/>
              <a:t>“Extracellular Matrix.” </a:t>
            </a:r>
            <a:r>
              <a:rPr lang="en-US" sz="900" i="1" dirty="0"/>
              <a:t>Wikipedia</a:t>
            </a:r>
            <a:r>
              <a:rPr lang="en-US" sz="900" dirty="0"/>
              <a:t>, Wikimedia Foundation, 7 Oct. 2021, </a:t>
            </a:r>
            <a:r>
              <a:rPr lang="en-US" sz="900" u="sng" dirty="0">
                <a:hlinkClick r:id="rId8"/>
              </a:rPr>
              <a:t>https://en.wikipedia.org/wiki/Extracellular_matrix</a:t>
            </a:r>
            <a:r>
              <a:rPr lang="en-US" sz="900" dirty="0" smtClean="0"/>
              <a:t>.</a:t>
            </a:r>
            <a:endParaRPr lang="en-US" sz="900" dirty="0"/>
          </a:p>
          <a:p>
            <a:pPr lvl="0"/>
            <a:endParaRPr lang="en-US" sz="900" dirty="0"/>
          </a:p>
        </p:txBody>
      </p:sp>
    </p:spTree>
    <p:extLst>
      <p:ext uri="{BB962C8B-B14F-4D97-AF65-F5344CB8AC3E}">
        <p14:creationId xmlns:p14="http://schemas.microsoft.com/office/powerpoint/2010/main" val="3661060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2923877"/>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16 </a:t>
            </a:r>
            <a:r>
              <a:rPr lang="en-US" sz="900" i="1" dirty="0" smtClean="0"/>
              <a:t>Video and Content Citations</a:t>
            </a:r>
            <a:endParaRPr lang="en-US" sz="900" i="1" dirty="0"/>
          </a:p>
          <a:p>
            <a:pPr marL="228600" lvl="0" indent="-228600">
              <a:buFont typeface="+mj-lt"/>
              <a:buAutoNum type="arabicPeriod"/>
            </a:pPr>
            <a:r>
              <a:rPr lang="en-US" sz="900" dirty="0"/>
              <a:t>CMU College of Engineering. “Adam Feinberg Demonstrates 3-D </a:t>
            </a:r>
            <a:r>
              <a:rPr lang="en-US" sz="900" dirty="0" err="1"/>
              <a:t>Bioprinting</a:t>
            </a:r>
            <a:r>
              <a:rPr lang="en-US" sz="900" dirty="0"/>
              <a:t> Process.” </a:t>
            </a:r>
            <a:r>
              <a:rPr lang="en-US" sz="900" i="1" dirty="0"/>
              <a:t>YouTube</a:t>
            </a:r>
            <a:r>
              <a:rPr lang="en-US" sz="900" dirty="0"/>
              <a:t>, research by Regenerative Biomaterials and Therapeutics Group at CMU, 23 October 2015, </a:t>
            </a:r>
            <a:r>
              <a:rPr lang="en-US" sz="900" u="sng" dirty="0">
                <a:hlinkClick r:id="rId3"/>
              </a:rPr>
              <a:t>https://www.youtube.com/watch?v=Zfl_tFdt2D4</a:t>
            </a:r>
            <a:r>
              <a:rPr lang="en-US" sz="900" dirty="0"/>
              <a:t>.</a:t>
            </a:r>
          </a:p>
          <a:p>
            <a:pPr marL="228600" indent="-228600">
              <a:buFont typeface="+mj-lt"/>
              <a:buAutoNum type="arabicPeriod"/>
            </a:pPr>
            <a:r>
              <a:rPr lang="en-US" sz="900" dirty="0"/>
              <a:t>CMU College of Engineering. “Breakthrough: 3D printing the human heart.” </a:t>
            </a:r>
            <a:r>
              <a:rPr lang="en-US" sz="900" i="1" dirty="0"/>
              <a:t>YouTube</a:t>
            </a:r>
            <a:r>
              <a:rPr lang="en-US" sz="900" dirty="0"/>
              <a:t>, research by Regenerative Biomaterials and Therapeutics Group at CMU, 1 August 2019, </a:t>
            </a:r>
            <a:r>
              <a:rPr lang="en-US" sz="900" u="sng" dirty="0">
                <a:hlinkClick r:id="rId4"/>
              </a:rPr>
              <a:t>https://www.youtube.com/watch?v=ivWJOVRA8CQ</a:t>
            </a:r>
            <a:r>
              <a:rPr lang="en-US" sz="900" dirty="0" smtClean="0"/>
              <a:t>.</a:t>
            </a:r>
          </a:p>
          <a:p>
            <a:endParaRPr lang="en-US" sz="2000" b="1" i="1" dirty="0" smtClean="0">
              <a:latin typeface="Times New Roman" panose="02020603050405020304" pitchFamily="18" charset="0"/>
              <a:ea typeface="Times New Roman" panose="02020603050405020304" pitchFamily="18" charset="0"/>
            </a:endParaRPr>
          </a:p>
          <a:p>
            <a:r>
              <a:rPr lang="en-US" sz="1000" b="1" i="1" dirty="0" smtClean="0">
                <a:latin typeface="Times New Roman" panose="02020603050405020304" pitchFamily="18" charset="0"/>
                <a:ea typeface="Times New Roman" panose="02020603050405020304" pitchFamily="18" charset="0"/>
              </a:rPr>
              <a:t>SLIDE 18</a:t>
            </a:r>
            <a:r>
              <a:rPr lang="en-US" sz="900" b="1" i="1" dirty="0" smtClean="0">
                <a:latin typeface="Times New Roman" panose="02020603050405020304" pitchFamily="18" charset="0"/>
                <a:ea typeface="Times New Roman" panose="02020603050405020304" pitchFamily="18" charset="0"/>
              </a:rPr>
              <a:t> </a:t>
            </a:r>
            <a:r>
              <a:rPr lang="en-US" sz="900" i="1" dirty="0" smtClean="0"/>
              <a:t>Image Citations</a:t>
            </a:r>
            <a:endParaRPr lang="en-US" sz="900" dirty="0"/>
          </a:p>
          <a:p>
            <a:pPr marL="228600" lvl="0" indent="-228600">
              <a:buFont typeface="+mj-lt"/>
              <a:buAutoNum type="arabicPeriod"/>
            </a:pPr>
            <a:r>
              <a:rPr lang="en-US" sz="900" dirty="0" err="1"/>
              <a:t>Foran</a:t>
            </a:r>
            <a:r>
              <a:rPr lang="en-US" sz="900" dirty="0"/>
              <a:t>, Jared R.H., and Michael B. Cross. “Revision Total Knee Replacement - </a:t>
            </a:r>
            <a:r>
              <a:rPr lang="en-US" sz="900" dirty="0" err="1"/>
              <a:t>Orthoinfo</a:t>
            </a:r>
            <a:r>
              <a:rPr lang="en-US" sz="900" dirty="0"/>
              <a:t> - </a:t>
            </a:r>
            <a:r>
              <a:rPr lang="en-US" sz="900" dirty="0" err="1"/>
              <a:t>Aaos</a:t>
            </a:r>
            <a:r>
              <a:rPr lang="en-US" sz="900" dirty="0"/>
              <a:t>.” </a:t>
            </a:r>
            <a:r>
              <a:rPr lang="en-US" sz="900" i="1" dirty="0" err="1"/>
              <a:t>OrthoInfo</a:t>
            </a:r>
            <a:r>
              <a:rPr lang="en-US" sz="900" dirty="0"/>
              <a:t>, American Academy of </a:t>
            </a:r>
            <a:r>
              <a:rPr lang="en-US" sz="900" dirty="0" err="1"/>
              <a:t>Orthopaedic</a:t>
            </a:r>
            <a:r>
              <a:rPr lang="en-US" sz="900" dirty="0"/>
              <a:t> Surgeons, May 2021, </a:t>
            </a:r>
            <a:r>
              <a:rPr lang="en-US" sz="900" u="sng" dirty="0">
                <a:hlinkClick r:id="rId5"/>
              </a:rPr>
              <a:t>https://orthoinfo.aaos.org/en/treatment/revision-total-knee-replacement/</a:t>
            </a:r>
            <a:r>
              <a:rPr lang="en-US" sz="900" dirty="0"/>
              <a:t>.</a:t>
            </a:r>
          </a:p>
          <a:p>
            <a:pPr marL="228600" lvl="0" indent="-228600">
              <a:buFont typeface="+mj-lt"/>
              <a:buAutoNum type="arabicPeriod"/>
            </a:pPr>
            <a:r>
              <a:rPr lang="en-US" sz="900" dirty="0"/>
              <a:t>“Mechanical Prosthesis.” </a:t>
            </a:r>
            <a:r>
              <a:rPr lang="en-US" sz="900" i="1" dirty="0"/>
              <a:t>CThSurgery.com</a:t>
            </a:r>
            <a:r>
              <a:rPr lang="en-US" sz="900" dirty="0"/>
              <a:t>, Cardiothoracic Surgery, </a:t>
            </a:r>
            <a:r>
              <a:rPr lang="en-US" sz="900" u="sng" dirty="0">
                <a:hlinkClick r:id="rId6"/>
              </a:rPr>
              <a:t>https://www.cthsurgery.com/mechanical-prosthesis.html</a:t>
            </a:r>
            <a:r>
              <a:rPr lang="en-US" sz="900" dirty="0"/>
              <a:t>.</a:t>
            </a:r>
          </a:p>
          <a:p>
            <a:pPr marL="228600" lvl="0" indent="-228600">
              <a:buFont typeface="+mj-lt"/>
              <a:buAutoNum type="arabicPeriod"/>
            </a:pPr>
            <a:r>
              <a:rPr lang="en-US" sz="900" dirty="0"/>
              <a:t>“First Insulin Pump That Acts like an Artificial Pancreas Launched for People with Type 1 Diabetes.” </a:t>
            </a:r>
            <a:r>
              <a:rPr lang="en-US" sz="900" i="1" dirty="0"/>
              <a:t>Diabetes Research &amp; Wellness Foundation</a:t>
            </a:r>
            <a:r>
              <a:rPr lang="en-US" sz="900" dirty="0"/>
              <a:t>, Diabetes Research &amp; Wellness Foundation, 16 Apr. 2015, </a:t>
            </a:r>
            <a:r>
              <a:rPr lang="en-US" sz="900" u="sng" dirty="0">
                <a:hlinkClick r:id="rId7"/>
              </a:rPr>
              <a:t>https://www.drwf.org.uk/news-and-events/news/first-insulin-pump-acts-artificial-pancreas-launched-people-type-1-diabetes</a:t>
            </a:r>
            <a:r>
              <a:rPr lang="en-US" sz="900" dirty="0"/>
              <a:t>.</a:t>
            </a:r>
          </a:p>
          <a:p>
            <a:pPr marL="228600" lvl="0" indent="-228600">
              <a:buFont typeface="+mj-lt"/>
              <a:buAutoNum type="arabicPeriod"/>
            </a:pPr>
            <a:r>
              <a:rPr lang="en-US" sz="900" dirty="0"/>
              <a:t>Biggers, Alana. “What Is Dialysis, and How Can It Help?” </a:t>
            </a:r>
            <a:r>
              <a:rPr lang="en-US" sz="900" i="1" dirty="0"/>
              <a:t>Medical News Today</a:t>
            </a:r>
            <a:r>
              <a:rPr lang="en-US" sz="900" dirty="0"/>
              <a:t>, </a:t>
            </a:r>
            <a:r>
              <a:rPr lang="en-US" sz="900" dirty="0" err="1"/>
              <a:t>MediLexicon</a:t>
            </a:r>
            <a:r>
              <a:rPr lang="en-US" sz="900" dirty="0"/>
              <a:t> International, 17 July 2018, </a:t>
            </a:r>
            <a:r>
              <a:rPr lang="en-US" sz="900" u="sng" dirty="0">
                <a:hlinkClick r:id="rId8"/>
              </a:rPr>
              <a:t>https://www.medicalnewstoday.com/articles/152902</a:t>
            </a:r>
            <a:r>
              <a:rPr lang="en-US" sz="900" dirty="0"/>
              <a:t>.</a:t>
            </a:r>
          </a:p>
          <a:p>
            <a:pPr marL="228600" indent="-228600">
              <a:buFont typeface="+mj-lt"/>
              <a:buAutoNum type="arabicPeriod"/>
            </a:pPr>
            <a:r>
              <a:rPr lang="en-US" sz="900" dirty="0"/>
              <a:t>“X-Ray Machine.” </a:t>
            </a:r>
            <a:r>
              <a:rPr lang="en-US" sz="900" i="1" dirty="0" err="1"/>
              <a:t>CGAxis</a:t>
            </a:r>
            <a:r>
              <a:rPr lang="en-US" sz="900" dirty="0"/>
              <a:t>, </a:t>
            </a:r>
            <a:r>
              <a:rPr lang="en-US" sz="900" dirty="0" err="1"/>
              <a:t>CGAxis</a:t>
            </a:r>
            <a:r>
              <a:rPr lang="en-US" sz="900" dirty="0"/>
              <a:t>, </a:t>
            </a:r>
            <a:r>
              <a:rPr lang="en-US" sz="900" u="sng" dirty="0">
                <a:hlinkClick r:id="rId9"/>
              </a:rPr>
              <a:t>https://cgaxis.com/product/x-ray-machine</a:t>
            </a:r>
            <a:r>
              <a:rPr lang="en-US" sz="900" u="sng" dirty="0" smtClean="0">
                <a:hlinkClick r:id="rId9"/>
              </a:rPr>
              <a:t>/</a:t>
            </a:r>
            <a:endParaRPr lang="en-US" sz="700" i="1" dirty="0" smtClean="0"/>
          </a:p>
          <a:p>
            <a:pPr lvl="0"/>
            <a:endParaRPr lang="en-US" sz="900" i="1" dirty="0" smtClean="0"/>
          </a:p>
          <a:p>
            <a:pPr lvl="0"/>
            <a:r>
              <a:rPr lang="en-US" sz="900" i="1" dirty="0" smtClean="0"/>
              <a:t>Content </a:t>
            </a:r>
            <a:r>
              <a:rPr lang="en-US" sz="900" i="1" dirty="0"/>
              <a:t>Citation </a:t>
            </a:r>
            <a:endParaRPr lang="en-US" sz="900" i="1" dirty="0" smtClean="0"/>
          </a:p>
          <a:p>
            <a:pPr marL="228600" indent="-228600">
              <a:buFont typeface="+mj-lt"/>
              <a:buAutoNum type="arabicPeriod"/>
            </a:pPr>
            <a:r>
              <a:rPr lang="en-US" sz="900" dirty="0"/>
              <a:t>Lam R.H.W., Chen W. (2019) Introduction to Biomedical Devices. In: Biomedical Devices. Springer, Cham. </a:t>
            </a:r>
            <a:r>
              <a:rPr lang="en-US" sz="900" u="sng" dirty="0">
                <a:hlinkClick r:id="rId10"/>
              </a:rPr>
              <a:t>https://doi.org/10.1007/978-3-030-24237-4_1</a:t>
            </a:r>
            <a:r>
              <a:rPr lang="en-US" sz="900" dirty="0"/>
              <a:t>.  </a:t>
            </a:r>
          </a:p>
        </p:txBody>
      </p:sp>
    </p:spTree>
    <p:extLst>
      <p:ext uri="{BB962C8B-B14F-4D97-AF65-F5344CB8AC3E}">
        <p14:creationId xmlns:p14="http://schemas.microsoft.com/office/powerpoint/2010/main" val="4004569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277820"/>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19 </a:t>
            </a:r>
            <a:r>
              <a:rPr lang="en-US" sz="900" i="1" dirty="0" smtClean="0"/>
              <a:t>Image Citations</a:t>
            </a:r>
            <a:endParaRPr lang="en-US" sz="900" i="1" dirty="0"/>
          </a:p>
          <a:p>
            <a:pPr marL="228600" lvl="0" indent="-228600">
              <a:buFont typeface="+mj-lt"/>
              <a:buAutoNum type="arabicPeriod"/>
            </a:pPr>
            <a:r>
              <a:rPr lang="en-US" sz="900" dirty="0" err="1"/>
              <a:t>Aliverti</a:t>
            </a:r>
            <a:r>
              <a:rPr lang="en-US" sz="900" dirty="0"/>
              <a:t>, Andrea. (2017). Wearable technology: Role in respiratory health and disease. Breathe. 13. e27-e36. 10.1183/20734735.008417.</a:t>
            </a:r>
          </a:p>
          <a:p>
            <a:pPr marL="228600" lvl="0" indent="-228600">
              <a:buFont typeface="+mj-lt"/>
              <a:buAutoNum type="arabicPeriod"/>
            </a:pPr>
            <a:r>
              <a:rPr lang="en-US" sz="900" i="1" dirty="0"/>
              <a:t>Model 7800</a:t>
            </a:r>
            <a:r>
              <a:rPr lang="en-US" sz="900" dirty="0"/>
              <a:t>, Ivy Biomedical Systems, https://www.ivybiomedical.com/model-7800.html. </a:t>
            </a:r>
          </a:p>
          <a:p>
            <a:pPr marL="228600" lvl="0" indent="-228600">
              <a:buFont typeface="+mj-lt"/>
              <a:buAutoNum type="arabicPeriod"/>
            </a:pPr>
            <a:r>
              <a:rPr lang="en-US" sz="900" dirty="0" err="1"/>
              <a:t>Hemalatha</a:t>
            </a:r>
            <a:r>
              <a:rPr lang="en-US" sz="900" dirty="0"/>
              <a:t>, R.J., et al. “Biomedical Instrument and Automation: Automatic Instrumentation in Biomedical Engineering.” </a:t>
            </a:r>
            <a:r>
              <a:rPr lang="en-US" sz="900" i="1" dirty="0"/>
              <a:t>Handbook of Data Science Approaches for Biomedical Engineering</a:t>
            </a:r>
            <a:r>
              <a:rPr lang="en-US" sz="900" dirty="0"/>
              <a:t>, 2020, pp. 69–101., </a:t>
            </a:r>
            <a:r>
              <a:rPr lang="en-US" sz="900" u="sng" dirty="0">
                <a:hlinkClick r:id="rId3"/>
              </a:rPr>
              <a:t>https://doi.org/10.1016/b978-0-12-818318-2.00003-9</a:t>
            </a:r>
            <a:r>
              <a:rPr lang="en-US" sz="900" dirty="0"/>
              <a:t>. </a:t>
            </a:r>
          </a:p>
          <a:p>
            <a:pPr marL="228600" indent="-228600">
              <a:buFont typeface="+mj-lt"/>
              <a:buAutoNum type="arabicPeriod"/>
            </a:pPr>
            <a:r>
              <a:rPr lang="en-US" sz="900" dirty="0"/>
              <a:t>Gordon, W.J., Stern, A.D. Challenges and opportunities in software-driven medical devices. </a:t>
            </a:r>
            <a:r>
              <a:rPr lang="en-US" sz="900" i="1" dirty="0"/>
              <a:t>Nat Biomed </a:t>
            </a:r>
            <a:r>
              <a:rPr lang="en-US" sz="900" i="1" dirty="0" err="1"/>
              <a:t>Eng</a:t>
            </a:r>
            <a:r>
              <a:rPr lang="en-US" sz="900" dirty="0"/>
              <a:t> 3, 493–497 (2019). </a:t>
            </a:r>
            <a:r>
              <a:rPr lang="en-US" sz="900" u="sng" dirty="0">
                <a:hlinkClick r:id="rId4"/>
              </a:rPr>
              <a:t>https://doi.org/10.1038/s41551-019-0426-z</a:t>
            </a:r>
            <a:r>
              <a:rPr lang="en-US" sz="900" dirty="0" smtClean="0"/>
              <a:t>.</a:t>
            </a:r>
          </a:p>
          <a:p>
            <a:endParaRPr lang="en-US" sz="2000" b="1" i="1" dirty="0" smtClean="0">
              <a:latin typeface="Times New Roman" panose="02020603050405020304" pitchFamily="18" charset="0"/>
              <a:ea typeface="Times New Roman" panose="02020603050405020304" pitchFamily="18" charset="0"/>
            </a:endParaRPr>
          </a:p>
          <a:p>
            <a:r>
              <a:rPr lang="en-US" sz="1000" b="1" i="1" dirty="0" smtClean="0">
                <a:latin typeface="Times New Roman" panose="02020603050405020304" pitchFamily="18" charset="0"/>
                <a:ea typeface="Times New Roman" panose="02020603050405020304" pitchFamily="18" charset="0"/>
              </a:rPr>
              <a:t>SLIDE 20</a:t>
            </a:r>
            <a:r>
              <a:rPr lang="en-US" sz="900" b="1" i="1" dirty="0" smtClean="0">
                <a:latin typeface="Times New Roman" panose="02020603050405020304" pitchFamily="18" charset="0"/>
                <a:ea typeface="Times New Roman" panose="02020603050405020304" pitchFamily="18" charset="0"/>
              </a:rPr>
              <a:t> </a:t>
            </a:r>
            <a:r>
              <a:rPr lang="en-US" sz="900" i="1" dirty="0" smtClean="0"/>
              <a:t>Image Citation</a:t>
            </a:r>
            <a:endParaRPr lang="en-US" sz="900" dirty="0"/>
          </a:p>
          <a:p>
            <a:pPr marL="228600" lvl="0" indent="-228600">
              <a:buFont typeface="+mj-lt"/>
              <a:buAutoNum type="arabicPeriod"/>
            </a:pPr>
            <a:r>
              <a:rPr lang="en-US" sz="900" dirty="0" err="1"/>
              <a:t>CorWave</a:t>
            </a:r>
            <a:r>
              <a:rPr lang="en-US" sz="900" dirty="0"/>
              <a:t>. “</a:t>
            </a:r>
            <a:r>
              <a:rPr lang="en-US" sz="900" dirty="0" err="1"/>
              <a:t>CorWave</a:t>
            </a:r>
            <a:r>
              <a:rPr lang="en-US" sz="900" dirty="0"/>
              <a:t> LVAD.” </a:t>
            </a:r>
            <a:r>
              <a:rPr lang="en-US" sz="900" i="1" dirty="0"/>
              <a:t>YouTube</a:t>
            </a:r>
            <a:r>
              <a:rPr lang="en-US" sz="900" dirty="0"/>
              <a:t>, research by </a:t>
            </a:r>
            <a:r>
              <a:rPr lang="en-US" sz="900" dirty="0" err="1"/>
              <a:t>CorWave</a:t>
            </a:r>
            <a:r>
              <a:rPr lang="en-US" sz="900" dirty="0"/>
              <a:t> company, 6 Dec 2019, </a:t>
            </a:r>
            <a:r>
              <a:rPr lang="en-US" sz="900" u="sng" dirty="0">
                <a:hlinkClick r:id="rId5"/>
              </a:rPr>
              <a:t>https://</a:t>
            </a:r>
            <a:r>
              <a:rPr lang="en-US" sz="900" u="sng" dirty="0" smtClean="0">
                <a:hlinkClick r:id="rId5"/>
              </a:rPr>
              <a:t>www.youtube.com/watch?v=OmA9ubj-DUI&amp;t=2s</a:t>
            </a:r>
            <a:endParaRPr lang="en-US" sz="700" i="1" dirty="0" smtClean="0"/>
          </a:p>
          <a:p>
            <a:pPr lvl="0"/>
            <a:endParaRPr lang="en-US" sz="900" i="1" dirty="0" smtClean="0"/>
          </a:p>
          <a:p>
            <a:pPr lvl="0"/>
            <a:r>
              <a:rPr lang="en-US" sz="900" i="1" dirty="0" smtClean="0"/>
              <a:t>Content Citations </a:t>
            </a:r>
          </a:p>
          <a:p>
            <a:pPr marL="228600" lvl="0" indent="-228600">
              <a:buFont typeface="+mj-lt"/>
              <a:buAutoNum type="arabicPeriod"/>
            </a:pPr>
            <a:r>
              <a:rPr lang="en-US" sz="900" dirty="0"/>
              <a:t>“Groundbreaking Implantable Heart Pump Offers New Hope for End-Stage Heart Failure Patients.” </a:t>
            </a:r>
            <a:r>
              <a:rPr lang="en-US" sz="900" i="1" dirty="0"/>
              <a:t>CORDIS</a:t>
            </a:r>
            <a:r>
              <a:rPr lang="en-US" sz="900" dirty="0"/>
              <a:t>, Community Research and Development Information Service (CORDIS), European Commission, 19 May 2021, </a:t>
            </a:r>
            <a:r>
              <a:rPr lang="en-US" sz="900" u="sng" dirty="0">
                <a:hlinkClick r:id="rId6"/>
              </a:rPr>
              <a:t>https://cordis.europa.eu/article/id/430046-groundbreaking-implantable-heart-pump-offers-new-hope-for-end-stage-heart-failure-patients</a:t>
            </a:r>
            <a:r>
              <a:rPr lang="en-US" sz="900" dirty="0"/>
              <a:t>.</a:t>
            </a:r>
          </a:p>
          <a:p>
            <a:pPr marL="228600" indent="-228600">
              <a:buFont typeface="+mj-lt"/>
              <a:buAutoNum type="arabicPeriod"/>
            </a:pPr>
            <a:r>
              <a:rPr lang="en-US" sz="900" dirty="0" err="1"/>
              <a:t>CorWave</a:t>
            </a:r>
            <a:r>
              <a:rPr lang="en-US" sz="900" dirty="0"/>
              <a:t>. “</a:t>
            </a:r>
            <a:r>
              <a:rPr lang="en-US" sz="900" dirty="0" err="1"/>
              <a:t>CorWave</a:t>
            </a:r>
            <a:r>
              <a:rPr lang="en-US" sz="900" dirty="0"/>
              <a:t> LVAD.” </a:t>
            </a:r>
            <a:r>
              <a:rPr lang="en-US" sz="900" i="1" dirty="0"/>
              <a:t>YouTube</a:t>
            </a:r>
            <a:r>
              <a:rPr lang="en-US" sz="900" dirty="0"/>
              <a:t>, research by </a:t>
            </a:r>
            <a:r>
              <a:rPr lang="en-US" sz="900" dirty="0" err="1"/>
              <a:t>CorWave</a:t>
            </a:r>
            <a:r>
              <a:rPr lang="en-US" sz="900" dirty="0"/>
              <a:t> company, 6 Dec 2019, </a:t>
            </a:r>
            <a:r>
              <a:rPr lang="en-US" sz="900" u="sng" dirty="0">
                <a:hlinkClick r:id="rId5"/>
              </a:rPr>
              <a:t>https://www.youtube.com/watch?v=OmA9ubj-DUI&amp;t=2s</a:t>
            </a:r>
            <a:r>
              <a:rPr lang="en-US" sz="900" dirty="0" smtClean="0"/>
              <a:t>.  </a:t>
            </a:r>
          </a:p>
          <a:p>
            <a:pPr marL="228600" indent="-228600">
              <a:buFont typeface="+mj-lt"/>
              <a:buAutoNum type="arabicPeriod"/>
            </a:pPr>
            <a:endParaRPr lang="en-US" sz="2400" dirty="0"/>
          </a:p>
          <a:p>
            <a:r>
              <a:rPr lang="en-US" sz="1000" b="1" i="1" dirty="0">
                <a:latin typeface="Times New Roman" panose="02020603050405020304" pitchFamily="18" charset="0"/>
                <a:ea typeface="Times New Roman" panose="02020603050405020304" pitchFamily="18" charset="0"/>
              </a:rPr>
              <a:t>SLIDE </a:t>
            </a:r>
            <a:r>
              <a:rPr lang="en-US" sz="1000" b="1" i="1" dirty="0" smtClean="0">
                <a:latin typeface="Times New Roman" panose="02020603050405020304" pitchFamily="18" charset="0"/>
                <a:ea typeface="Times New Roman" panose="02020603050405020304" pitchFamily="18" charset="0"/>
              </a:rPr>
              <a:t>21</a:t>
            </a:r>
            <a:r>
              <a:rPr lang="en-US" sz="900" b="1" i="1" dirty="0" smtClean="0">
                <a:latin typeface="Times New Roman" panose="02020603050405020304" pitchFamily="18" charset="0"/>
                <a:ea typeface="Times New Roman" panose="02020603050405020304" pitchFamily="18" charset="0"/>
              </a:rPr>
              <a:t> </a:t>
            </a:r>
            <a:r>
              <a:rPr lang="en-US" sz="900" i="1" dirty="0" smtClean="0"/>
              <a:t>Image and Content </a:t>
            </a:r>
            <a:r>
              <a:rPr lang="en-US" sz="900" i="1" dirty="0"/>
              <a:t>Citation</a:t>
            </a:r>
            <a:endParaRPr lang="en-US" sz="900" dirty="0"/>
          </a:p>
          <a:p>
            <a:pPr marL="228600" lvl="0" indent="-228600">
              <a:buFont typeface="+mj-lt"/>
              <a:buAutoNum type="arabicPeriod"/>
            </a:pPr>
            <a:r>
              <a:rPr lang="en-US" sz="900" dirty="0"/>
              <a:t>James, Teena et al. “BioMEMS -Advancing the Frontiers of Medicine.” </a:t>
            </a:r>
            <a:r>
              <a:rPr lang="en-US" sz="900" i="1" dirty="0"/>
              <a:t>Sensors (Basel, Switzerland)</a:t>
            </a:r>
            <a:r>
              <a:rPr lang="en-US" sz="900" dirty="0"/>
              <a:t> vol. 8,9 6077-6107. 26 Sep. 2008, doi:10.3390/s8096077</a:t>
            </a:r>
            <a:endParaRPr lang="en-US" sz="900" dirty="0"/>
          </a:p>
        </p:txBody>
      </p:sp>
    </p:spTree>
    <p:extLst>
      <p:ext uri="{BB962C8B-B14F-4D97-AF65-F5344CB8AC3E}">
        <p14:creationId xmlns:p14="http://schemas.microsoft.com/office/powerpoint/2010/main" val="3040112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p:nvPr/>
        </p:nvSpPr>
        <p:spPr>
          <a:xfrm>
            <a:off x="1627125" y="677975"/>
            <a:ext cx="3715200" cy="1247400"/>
          </a:xfrm>
          <a:prstGeom prst="rect">
            <a:avLst/>
          </a:prstGeom>
          <a:solidFill>
            <a:srgbClr val="BB0027"/>
          </a:solidFill>
          <a:ln w="9525" cap="flat" cmpd="sng">
            <a:solidFill>
              <a:srgbClr val="BB002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BB0027"/>
              </a:highlight>
            </a:endParaRPr>
          </a:p>
        </p:txBody>
      </p:sp>
      <p:sp>
        <p:nvSpPr>
          <p:cNvPr id="115" name="Google Shape;115;p22"/>
          <p:cNvSpPr txBox="1"/>
          <p:nvPr/>
        </p:nvSpPr>
        <p:spPr>
          <a:xfrm>
            <a:off x="2894550" y="2190000"/>
            <a:ext cx="3354900" cy="763500"/>
          </a:xfrm>
          <a:prstGeom prst="rect">
            <a:avLst/>
          </a:prstGeom>
          <a:noFill/>
          <a:ln>
            <a:noFill/>
          </a:ln>
        </p:spPr>
        <p:txBody>
          <a:bodyPr spcFirstLastPara="1" wrap="square" lIns="91425" tIns="45700" rIns="91425" bIns="45700" anchor="t" anchorCtr="0">
            <a:noAutofit/>
          </a:bodyPr>
          <a:lstStyle/>
          <a:p>
            <a:pPr marL="3175" marR="0" lvl="0" indent="-3175" algn="ctr" rtl="0">
              <a:lnSpc>
                <a:spcPct val="100000"/>
              </a:lnSpc>
              <a:spcBef>
                <a:spcPts val="0"/>
              </a:spcBef>
              <a:spcAft>
                <a:spcPts val="0"/>
              </a:spcAft>
              <a:buNone/>
            </a:pPr>
            <a:r>
              <a:rPr lang="en" sz="4000" i="1">
                <a:solidFill>
                  <a:schemeClr val="lt1"/>
                </a:solidFill>
              </a:rPr>
              <a:t>Biomechanics</a:t>
            </a:r>
            <a:endParaRPr sz="4000" b="0" i="1" u="none" strike="noStrike" cap="non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216265"/>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22 </a:t>
            </a:r>
            <a:r>
              <a:rPr lang="en-US" sz="900" i="1" dirty="0" smtClean="0"/>
              <a:t>Image Citations</a:t>
            </a:r>
            <a:endParaRPr lang="en-US" sz="900" i="1" dirty="0"/>
          </a:p>
          <a:p>
            <a:pPr marL="228600" lvl="0" indent="-228600">
              <a:buFont typeface="+mj-lt"/>
              <a:buAutoNum type="arabicPeriod"/>
            </a:pPr>
            <a:r>
              <a:rPr lang="en-US" sz="900" dirty="0"/>
              <a:t>American Chemical Society. “Battery you can swallow could enable future ingestible medical devices.” </a:t>
            </a:r>
            <a:r>
              <a:rPr lang="en-US" sz="900" i="1" dirty="0"/>
              <a:t>YouTube</a:t>
            </a:r>
            <a:r>
              <a:rPr lang="en-US" sz="900" dirty="0"/>
              <a:t>, research by Bettinger Group at CMU, 23 August 2016, </a:t>
            </a:r>
            <a:r>
              <a:rPr lang="en-US" sz="900" u="sng" dirty="0">
                <a:hlinkClick r:id="rId3"/>
              </a:rPr>
              <a:t>https://www.youtube.com/watch?v=dJkwcSTnPS4</a:t>
            </a:r>
            <a:r>
              <a:rPr lang="en-US" sz="900" dirty="0"/>
              <a:t>.</a:t>
            </a:r>
          </a:p>
          <a:p>
            <a:pPr marL="228600" indent="-228600">
              <a:buFont typeface="+mj-lt"/>
              <a:buAutoNum type="arabicPeriod"/>
            </a:pPr>
            <a:r>
              <a:rPr lang="en-US" sz="900" dirty="0"/>
              <a:t>Frost &amp; Sullivan. “Smart Pills Enable Convenient Diagnostics and Accurate Therapy.” </a:t>
            </a:r>
            <a:r>
              <a:rPr lang="en-US" sz="900" i="1" dirty="0"/>
              <a:t>The Alliance of Advanced </a:t>
            </a:r>
            <a:r>
              <a:rPr lang="en-US" sz="900" i="1" dirty="0" err="1"/>
              <a:t>BioMedical</a:t>
            </a:r>
            <a:r>
              <a:rPr lang="en-US" sz="900" i="1" dirty="0"/>
              <a:t> Engineering</a:t>
            </a:r>
            <a:r>
              <a:rPr lang="en-US" sz="900" dirty="0"/>
              <a:t>, The Alliance of Advanced </a:t>
            </a:r>
            <a:r>
              <a:rPr lang="en-US" sz="900" dirty="0" err="1"/>
              <a:t>BioMedical</a:t>
            </a:r>
            <a:r>
              <a:rPr lang="en-US" sz="900" dirty="0"/>
              <a:t> Engineering, 2017, </a:t>
            </a:r>
            <a:r>
              <a:rPr lang="en-US" sz="900" u="sng" dirty="0">
                <a:hlinkClick r:id="rId4"/>
              </a:rPr>
              <a:t>https://aabme.asme.org/posts/smart-pills-enable-convenient-diagnostics-and-accurate-therapeutics</a:t>
            </a:r>
            <a:r>
              <a:rPr lang="en-US" sz="900" dirty="0" smtClean="0"/>
              <a:t>.</a:t>
            </a:r>
          </a:p>
          <a:p>
            <a:endParaRPr lang="en-US" sz="1000" i="1" dirty="0" smtClean="0"/>
          </a:p>
          <a:p>
            <a:r>
              <a:rPr lang="en-US" sz="900" i="1" dirty="0" smtClean="0"/>
              <a:t>Video Citation</a:t>
            </a:r>
          </a:p>
          <a:p>
            <a:pPr marL="228600" indent="-228600">
              <a:buFont typeface="+mj-lt"/>
              <a:buAutoNum type="arabicPeriod"/>
            </a:pPr>
            <a:r>
              <a:rPr lang="en-US" sz="900" dirty="0"/>
              <a:t>CMU College of Engineering. “Chris Bettinger: Edible Electronics.” </a:t>
            </a:r>
            <a:r>
              <a:rPr lang="en-US" sz="900" i="1" dirty="0"/>
              <a:t>YouTube</a:t>
            </a:r>
            <a:r>
              <a:rPr lang="en-US" sz="900" dirty="0"/>
              <a:t>, research by Bettinger Group at CMU, 21 August 2014, </a:t>
            </a:r>
            <a:r>
              <a:rPr lang="en-US" sz="900" u="sng" dirty="0">
                <a:hlinkClick r:id="rId3"/>
              </a:rPr>
              <a:t>https://www.youtube.com/watch?v=dJkwcSTnPS4</a:t>
            </a:r>
            <a:endParaRPr lang="en-US" sz="900" i="1" dirty="0" smtClean="0"/>
          </a:p>
          <a:p>
            <a:endParaRPr lang="en-US" sz="2000" b="1" i="1" dirty="0" smtClean="0">
              <a:latin typeface="Times New Roman" panose="02020603050405020304" pitchFamily="18" charset="0"/>
              <a:ea typeface="Times New Roman" panose="02020603050405020304" pitchFamily="18" charset="0"/>
            </a:endParaRPr>
          </a:p>
          <a:p>
            <a:r>
              <a:rPr lang="en-US" sz="1000" b="1" i="1" dirty="0" smtClean="0">
                <a:latin typeface="Times New Roman" panose="02020603050405020304" pitchFamily="18" charset="0"/>
                <a:ea typeface="Times New Roman" panose="02020603050405020304" pitchFamily="18" charset="0"/>
              </a:rPr>
              <a:t>SLIDE 24</a:t>
            </a:r>
            <a:r>
              <a:rPr lang="en-US" sz="900" b="1" i="1" dirty="0" smtClean="0">
                <a:latin typeface="Times New Roman" panose="02020603050405020304" pitchFamily="18" charset="0"/>
                <a:ea typeface="Times New Roman" panose="02020603050405020304" pitchFamily="18" charset="0"/>
              </a:rPr>
              <a:t> </a:t>
            </a:r>
            <a:r>
              <a:rPr lang="en-US" sz="900" i="1" dirty="0" smtClean="0"/>
              <a:t>Image Citations</a:t>
            </a:r>
            <a:endParaRPr lang="en-US" sz="900" dirty="0"/>
          </a:p>
          <a:p>
            <a:pPr marL="228600" lvl="0" indent="-228600">
              <a:buFont typeface="+mj-lt"/>
              <a:buAutoNum type="arabicPeriod"/>
            </a:pPr>
            <a:r>
              <a:rPr lang="en-US" sz="900" dirty="0"/>
              <a:t>“Brain-Computer Interfaces and Neural Engineering.” </a:t>
            </a:r>
            <a:r>
              <a:rPr lang="en-US" sz="900" i="1" dirty="0"/>
              <a:t>University of Essex</a:t>
            </a:r>
            <a:r>
              <a:rPr lang="en-US" sz="900" dirty="0"/>
              <a:t>, University of Essex, </a:t>
            </a:r>
            <a:r>
              <a:rPr lang="en-US" sz="900" u="sng" dirty="0">
                <a:hlinkClick r:id="rId5"/>
              </a:rPr>
              <a:t>https://www.essex.ac.uk/departments/computer-science-and-electronic-engineering/research/brain-computer-interfaces-and-neural-engineering</a:t>
            </a:r>
            <a:r>
              <a:rPr lang="en-US" sz="900" dirty="0"/>
              <a:t>.</a:t>
            </a:r>
          </a:p>
          <a:p>
            <a:pPr marL="228600" lvl="0" indent="-228600">
              <a:buFont typeface="+mj-lt"/>
              <a:buAutoNum type="arabicPeriod"/>
            </a:pPr>
            <a:r>
              <a:rPr lang="en-US" sz="900" dirty="0"/>
              <a:t>Mayo Clinic Staff. “Fetal Ultrasound.” </a:t>
            </a:r>
            <a:r>
              <a:rPr lang="en-US" sz="900" i="1" dirty="0"/>
              <a:t>Mayo Clinic</a:t>
            </a:r>
            <a:r>
              <a:rPr lang="en-US" sz="900" dirty="0"/>
              <a:t>, Mayo Foundation for Medical Education and Research, </a:t>
            </a:r>
            <a:r>
              <a:rPr lang="en-US" sz="900" u="sng" dirty="0">
                <a:hlinkClick r:id="rId6"/>
              </a:rPr>
              <a:t>https://www.mayoclinic.org/tests-procedures/fetal-ultrasound/about/pac-20394149</a:t>
            </a:r>
            <a:r>
              <a:rPr lang="en-US" sz="900" dirty="0"/>
              <a:t>.</a:t>
            </a:r>
          </a:p>
          <a:p>
            <a:pPr marL="228600" indent="-228600">
              <a:buFont typeface="+mj-lt"/>
              <a:buAutoNum type="arabicPeriod"/>
            </a:pPr>
            <a:r>
              <a:rPr lang="en-US" sz="900" dirty="0"/>
              <a:t>“Rhythm Recognition.” </a:t>
            </a:r>
            <a:r>
              <a:rPr lang="en-US" sz="900" i="1" dirty="0"/>
              <a:t>ACLS Medical Training</a:t>
            </a:r>
            <a:r>
              <a:rPr lang="en-US" sz="900" dirty="0"/>
              <a:t>, ACLS Medical Training, </a:t>
            </a:r>
            <a:r>
              <a:rPr lang="en-US" sz="900" u="sng" dirty="0">
                <a:hlinkClick r:id="rId7"/>
              </a:rPr>
              <a:t>https://www.aclsmedicaltraining.com/rhythm-recognition/ </a:t>
            </a:r>
            <a:endParaRPr lang="en-US" sz="700" i="1" dirty="0" smtClean="0"/>
          </a:p>
          <a:p>
            <a:pPr lvl="0"/>
            <a:endParaRPr lang="en-US" sz="900" i="1" dirty="0" smtClean="0"/>
          </a:p>
          <a:p>
            <a:pPr lvl="0"/>
            <a:r>
              <a:rPr lang="en-US" sz="900" i="1" dirty="0" smtClean="0"/>
              <a:t>Content Citation </a:t>
            </a:r>
          </a:p>
          <a:p>
            <a:pPr marL="228600" lvl="0" indent="-228600">
              <a:buFont typeface="+mj-lt"/>
              <a:buAutoNum type="arabicPeriod"/>
            </a:pPr>
            <a:r>
              <a:rPr lang="en-US" sz="900" dirty="0"/>
              <a:t>“</a:t>
            </a:r>
            <a:r>
              <a:rPr lang="en-US" sz="900" dirty="0" err="1"/>
              <a:t>BioImaging</a:t>
            </a:r>
            <a:r>
              <a:rPr lang="en-US" sz="900" dirty="0"/>
              <a:t>.” </a:t>
            </a:r>
            <a:r>
              <a:rPr lang="en-US" sz="900" i="1" dirty="0"/>
              <a:t>Georgia Tech: Bioengineering Interdisciplinary Graduate Program</a:t>
            </a:r>
            <a:r>
              <a:rPr lang="en-US" sz="900" dirty="0"/>
              <a:t>, Parker H Petit Institute for Bioengineering &amp; Bioscience, </a:t>
            </a:r>
            <a:r>
              <a:rPr lang="en-US" sz="900" u="sng" dirty="0">
                <a:hlinkClick r:id="rId8"/>
              </a:rPr>
              <a:t>https://bioengineering.gatech.edu/node/5335#:~:text=Bioimaging%20refers%20to%20methods%20and,used%20visualize%20fixed%20biological%20samples</a:t>
            </a:r>
            <a:r>
              <a:rPr lang="en-US" sz="900" dirty="0" smtClean="0"/>
              <a:t>.  </a:t>
            </a:r>
          </a:p>
        </p:txBody>
      </p:sp>
    </p:spTree>
    <p:extLst>
      <p:ext uri="{BB962C8B-B14F-4D97-AF65-F5344CB8AC3E}">
        <p14:creationId xmlns:p14="http://schemas.microsoft.com/office/powerpoint/2010/main" val="4197039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2923877"/>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25 </a:t>
            </a:r>
            <a:r>
              <a:rPr lang="en-US" sz="900" i="1" dirty="0" smtClean="0"/>
              <a:t>Image Citations</a:t>
            </a:r>
            <a:endParaRPr lang="en-US" sz="900" i="1" dirty="0"/>
          </a:p>
          <a:p>
            <a:pPr marL="228600" lvl="0" indent="-228600">
              <a:buFont typeface="+mj-lt"/>
              <a:buAutoNum type="arabicPeriod"/>
            </a:pPr>
            <a:r>
              <a:rPr lang="en-US" sz="900" dirty="0"/>
              <a:t>“Rhythm Recognition.” </a:t>
            </a:r>
            <a:r>
              <a:rPr lang="en-US" sz="900" i="1" dirty="0"/>
              <a:t>ACLS Medical Training</a:t>
            </a:r>
            <a:r>
              <a:rPr lang="en-US" sz="900" dirty="0"/>
              <a:t>, ACLS Medical Training, </a:t>
            </a:r>
            <a:r>
              <a:rPr lang="en-US" sz="900" u="sng" dirty="0">
                <a:hlinkClick r:id="rId3"/>
              </a:rPr>
              <a:t>https://www.aclsmedicaltraining.com/rhythm-recognition/</a:t>
            </a:r>
            <a:r>
              <a:rPr lang="en-US" sz="900" dirty="0"/>
              <a:t>.</a:t>
            </a:r>
          </a:p>
          <a:p>
            <a:pPr marL="228600" lvl="0" indent="-228600">
              <a:buFont typeface="+mj-lt"/>
              <a:buAutoNum type="arabicPeriod"/>
            </a:pPr>
            <a:r>
              <a:rPr lang="en-US" sz="900" dirty="0" err="1"/>
              <a:t>Pamies</a:t>
            </a:r>
            <a:r>
              <a:rPr lang="en-US" sz="900" dirty="0"/>
              <a:t>, Pep. “Ultrafast Ultrasound Microscopy of Deep Brain Vessels.” </a:t>
            </a:r>
            <a:r>
              <a:rPr lang="en-US" sz="900" i="1" dirty="0"/>
              <a:t>Nature News</a:t>
            </a:r>
            <a:r>
              <a:rPr lang="en-US" sz="900" dirty="0"/>
              <a:t>, Nature Publishing Group, 16 Mar. 2021, </a:t>
            </a:r>
            <a:r>
              <a:rPr lang="en-US" sz="900" u="sng" dirty="0">
                <a:hlinkClick r:id="rId4"/>
              </a:rPr>
              <a:t>https://bioengineeringcommunity.nature.com/documents/mar-21</a:t>
            </a:r>
            <a:r>
              <a:rPr lang="en-US" sz="900" dirty="0"/>
              <a:t>.</a:t>
            </a:r>
          </a:p>
          <a:p>
            <a:pPr marL="228600" lvl="0" indent="-228600">
              <a:buFont typeface="+mj-lt"/>
              <a:buAutoNum type="arabicPeriod"/>
            </a:pPr>
            <a:r>
              <a:rPr lang="en-US" sz="900" dirty="0" err="1"/>
              <a:t>Mikhael</a:t>
            </a:r>
            <a:r>
              <a:rPr lang="en-US" sz="900" dirty="0"/>
              <a:t>, Alexandra, and Christian Nasr. “Chest X-Ray Prior to Thyroidectomy: Is It Really Needed?” </a:t>
            </a:r>
            <a:r>
              <a:rPr lang="en-US" sz="900" i="1" dirty="0"/>
              <a:t>Consult QD</a:t>
            </a:r>
            <a:r>
              <a:rPr lang="en-US" sz="900" dirty="0"/>
              <a:t>, Cleveland Clinic, 16 Apr. 2018, </a:t>
            </a:r>
            <a:r>
              <a:rPr lang="en-US" sz="900" u="sng" dirty="0">
                <a:hlinkClick r:id="rId5"/>
              </a:rPr>
              <a:t>https://consultqd.clevelandclinic.org/chest-x-ray-prior-to-thyroidectomy-is-it-really-needed/</a:t>
            </a:r>
            <a:r>
              <a:rPr lang="en-US" sz="900" dirty="0"/>
              <a:t>.</a:t>
            </a:r>
          </a:p>
          <a:p>
            <a:pPr marL="228600" indent="-228600">
              <a:buFont typeface="+mj-lt"/>
              <a:buAutoNum type="arabicPeriod"/>
            </a:pPr>
            <a:r>
              <a:rPr lang="en-US" sz="900" dirty="0"/>
              <a:t>“Signal-to-Noise Ratio (SNR) and Image Quality.” </a:t>
            </a:r>
            <a:r>
              <a:rPr lang="en-US" sz="900" i="1" dirty="0" err="1"/>
              <a:t>MRIMaster</a:t>
            </a:r>
            <a:r>
              <a:rPr lang="en-US" sz="900" dirty="0"/>
              <a:t>, </a:t>
            </a:r>
            <a:r>
              <a:rPr lang="en-US" sz="900" dirty="0" err="1"/>
              <a:t>MRIMaster</a:t>
            </a:r>
            <a:r>
              <a:rPr lang="en-US" sz="900" dirty="0"/>
              <a:t>, </a:t>
            </a:r>
            <a:r>
              <a:rPr lang="en-US" sz="900" u="sng" dirty="0">
                <a:hlinkClick r:id="rId6"/>
              </a:rPr>
              <a:t>https://mrimaster.com/technique%20SNR.html</a:t>
            </a:r>
            <a:r>
              <a:rPr lang="en-US" sz="900" dirty="0" smtClean="0"/>
              <a:t>.</a:t>
            </a:r>
          </a:p>
          <a:p>
            <a:endParaRPr lang="en-US" sz="2000" b="1" i="1" dirty="0" smtClean="0">
              <a:latin typeface="Times New Roman" panose="02020603050405020304" pitchFamily="18" charset="0"/>
              <a:ea typeface="Times New Roman" panose="02020603050405020304" pitchFamily="18" charset="0"/>
            </a:endParaRPr>
          </a:p>
          <a:p>
            <a:r>
              <a:rPr lang="en-US" sz="1000" b="1" i="1" dirty="0" smtClean="0">
                <a:latin typeface="Times New Roman" panose="02020603050405020304" pitchFamily="18" charset="0"/>
                <a:ea typeface="Times New Roman" panose="02020603050405020304" pitchFamily="18" charset="0"/>
              </a:rPr>
              <a:t>SLIDE 26</a:t>
            </a:r>
            <a:r>
              <a:rPr lang="en-US" sz="900" b="1" i="1" dirty="0" smtClean="0">
                <a:latin typeface="Times New Roman" panose="02020603050405020304" pitchFamily="18" charset="0"/>
                <a:ea typeface="Times New Roman" panose="02020603050405020304" pitchFamily="18" charset="0"/>
              </a:rPr>
              <a:t> </a:t>
            </a:r>
            <a:r>
              <a:rPr lang="en-US" sz="900" i="1" dirty="0" smtClean="0"/>
              <a:t>Image Citation</a:t>
            </a:r>
            <a:endParaRPr lang="en-US" sz="900" dirty="0"/>
          </a:p>
          <a:p>
            <a:pPr marL="228600" lvl="0" indent="-228600">
              <a:buFont typeface="+mj-lt"/>
              <a:buAutoNum type="arabicPeriod"/>
            </a:pPr>
            <a:r>
              <a:rPr lang="en-US" sz="900" dirty="0"/>
              <a:t>Jamadar, Sharna D., et al. “Simultaneous Task-Based Bold-</a:t>
            </a:r>
            <a:r>
              <a:rPr lang="en-US" sz="900" dirty="0" err="1"/>
              <a:t>Fmri</a:t>
            </a:r>
            <a:r>
              <a:rPr lang="en-US" sz="900" dirty="0"/>
              <a:t> and [18-F] FDG Functional Pet for Measurement of Neuronal Metabolism in the Human Visual Cortex.” </a:t>
            </a:r>
            <a:r>
              <a:rPr lang="en-US" sz="900" dirty="0" err="1"/>
              <a:t>NeuroImage</a:t>
            </a:r>
            <a:r>
              <a:rPr lang="en-US" sz="900" dirty="0"/>
              <a:t>, vol. 189, 1 Apr. 2019, pp. 258–266., </a:t>
            </a:r>
            <a:r>
              <a:rPr lang="en-US" sz="900" u="sng" dirty="0">
                <a:hlinkClick r:id="rId7"/>
              </a:rPr>
              <a:t>https://doi.org/10.1016/j.neuroimage.2019.01.003 </a:t>
            </a:r>
            <a:r>
              <a:rPr lang="en-US" sz="900" u="sng" dirty="0" smtClean="0">
                <a:hlinkClick r:id="rId3"/>
              </a:rPr>
              <a:t> </a:t>
            </a:r>
            <a:endParaRPr lang="en-US" sz="700" i="1" dirty="0" smtClean="0"/>
          </a:p>
          <a:p>
            <a:pPr lvl="0"/>
            <a:endParaRPr lang="en-US" sz="900" i="1" dirty="0" smtClean="0"/>
          </a:p>
          <a:p>
            <a:pPr lvl="0"/>
            <a:r>
              <a:rPr lang="en-US" sz="900" i="1" dirty="0" smtClean="0"/>
              <a:t>Content Citations </a:t>
            </a:r>
          </a:p>
          <a:p>
            <a:pPr marL="228600" lvl="0" indent="-228600">
              <a:buFont typeface="+mj-lt"/>
              <a:buAutoNum type="arabicPeriod"/>
            </a:pPr>
            <a:r>
              <a:rPr lang="en-US" sz="900" dirty="0"/>
              <a:t>“Magnetic Resonance Imaging (MRI).” </a:t>
            </a:r>
            <a:r>
              <a:rPr lang="en-US" sz="900" i="1" dirty="0"/>
              <a:t>National Institute of Biomedical Imaging and Bioengineering</a:t>
            </a:r>
            <a:r>
              <a:rPr lang="en-US" sz="900" dirty="0"/>
              <a:t>, U.S. Department of Health and Human Services, </a:t>
            </a:r>
            <a:r>
              <a:rPr lang="en-US" sz="900" u="sng" dirty="0">
                <a:hlinkClick r:id="rId8"/>
              </a:rPr>
              <a:t>https://www.nibib.nih.gov/science-education/science-topics/magnetic-resonance-imaging-mri</a:t>
            </a:r>
            <a:r>
              <a:rPr lang="en-US" sz="900" dirty="0"/>
              <a:t>. </a:t>
            </a:r>
          </a:p>
          <a:p>
            <a:pPr marL="228600" lvl="0" indent="-228600">
              <a:buFont typeface="+mj-lt"/>
              <a:buAutoNum type="arabicPeriod"/>
            </a:pPr>
            <a:r>
              <a:rPr lang="en-US" sz="900" dirty="0"/>
              <a:t>“Positron Emission Tomography (PET).” </a:t>
            </a:r>
            <a:r>
              <a:rPr lang="en-US" sz="900" i="1" dirty="0"/>
              <a:t>Johns Hopkins Medicine</a:t>
            </a:r>
            <a:r>
              <a:rPr lang="en-US" sz="900" dirty="0"/>
              <a:t>, He Johns Hopkins University, The Johns Hopkins Hospital, and Johns Hopkins Health System, </a:t>
            </a:r>
            <a:r>
              <a:rPr lang="en-US" sz="900" u="sng" dirty="0">
                <a:hlinkClick r:id="rId9"/>
              </a:rPr>
              <a:t>https://www.hopkinsmedicine.org/health/treatment-tests-and-therapies/positron-emission-tomography-pet</a:t>
            </a:r>
            <a:r>
              <a:rPr lang="en-US" sz="900" dirty="0"/>
              <a:t>.</a:t>
            </a:r>
          </a:p>
          <a:p>
            <a:pPr marL="228600" indent="-228600">
              <a:buFont typeface="+mj-lt"/>
              <a:buAutoNum type="arabicPeriod"/>
            </a:pPr>
            <a:r>
              <a:rPr lang="en-US" sz="900" dirty="0"/>
              <a:t>Jamadar, Sharna D., et al. “Simultaneous Task-Based Bold-</a:t>
            </a:r>
            <a:r>
              <a:rPr lang="en-US" sz="900" dirty="0" err="1"/>
              <a:t>Fmri</a:t>
            </a:r>
            <a:r>
              <a:rPr lang="en-US" sz="900" dirty="0"/>
              <a:t> and [18-F] FDG Functional Pet for Measurement of Neuronal Metabolism in the Human Visual Cortex.” </a:t>
            </a:r>
            <a:r>
              <a:rPr lang="en-US" sz="900" i="1" dirty="0" err="1"/>
              <a:t>NeuroImage</a:t>
            </a:r>
            <a:r>
              <a:rPr lang="en-US" sz="900" dirty="0"/>
              <a:t>, vol. 189, 1 Apr. 2019, pp. 258–266., </a:t>
            </a:r>
            <a:r>
              <a:rPr lang="en-US" sz="900" u="sng" dirty="0">
                <a:hlinkClick r:id="rId7"/>
              </a:rPr>
              <a:t>https://doi.org/10.1016/j.neuroimage.2019.01.003</a:t>
            </a:r>
            <a:r>
              <a:rPr lang="en-US" sz="900" dirty="0" smtClean="0"/>
              <a:t>.  </a:t>
            </a:r>
          </a:p>
        </p:txBody>
      </p:sp>
    </p:spTree>
    <p:extLst>
      <p:ext uri="{BB962C8B-B14F-4D97-AF65-F5344CB8AC3E}">
        <p14:creationId xmlns:p14="http://schemas.microsoft.com/office/powerpoint/2010/main" val="264178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785652"/>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27 </a:t>
            </a:r>
            <a:r>
              <a:rPr lang="en-US" sz="900" i="1" dirty="0" smtClean="0"/>
              <a:t>Content Citation</a:t>
            </a:r>
            <a:endParaRPr lang="en-US" sz="900" i="1" dirty="0"/>
          </a:p>
          <a:p>
            <a:pPr marL="228600" lvl="0" indent="-228600">
              <a:buFont typeface="+mj-lt"/>
              <a:buAutoNum type="arabicPeriod"/>
            </a:pPr>
            <a:r>
              <a:rPr lang="en-US" sz="900" dirty="0"/>
              <a:t>Xie C. (2020) Biomedical Signal Processing: An ECG Application. In: </a:t>
            </a:r>
            <a:r>
              <a:rPr lang="en-US" sz="900" dirty="0" err="1"/>
              <a:t>Celi</a:t>
            </a:r>
            <a:r>
              <a:rPr lang="en-US" sz="900" dirty="0"/>
              <a:t> L., </a:t>
            </a:r>
            <a:r>
              <a:rPr lang="en-US" sz="900" dirty="0" err="1"/>
              <a:t>Majumder</a:t>
            </a:r>
            <a:r>
              <a:rPr lang="en-US" sz="900" dirty="0"/>
              <a:t> M., </a:t>
            </a:r>
            <a:r>
              <a:rPr lang="en-US" sz="900" dirty="0" err="1"/>
              <a:t>Ordóñez</a:t>
            </a:r>
            <a:r>
              <a:rPr lang="en-US" sz="900" dirty="0"/>
              <a:t> P., Osorio J., Paik K., </a:t>
            </a:r>
            <a:r>
              <a:rPr lang="en-US" sz="900" dirty="0" err="1"/>
              <a:t>Somai</a:t>
            </a:r>
            <a:r>
              <a:rPr lang="en-US" sz="900" dirty="0"/>
              <a:t> M. (</a:t>
            </a:r>
            <a:r>
              <a:rPr lang="en-US" sz="900" dirty="0" err="1"/>
              <a:t>eds</a:t>
            </a:r>
            <a:r>
              <a:rPr lang="en-US" sz="900" dirty="0"/>
              <a:t>) Leveraging Data Science for Global Health. Springer, Cham. </a:t>
            </a:r>
            <a:r>
              <a:rPr lang="en-US" sz="900" u="sng" dirty="0">
                <a:hlinkClick r:id="rId3"/>
              </a:rPr>
              <a:t>https://doi.org/10.1007/978-3-030-47994-7_17</a:t>
            </a:r>
            <a:r>
              <a:rPr lang="en-US" sz="900" dirty="0" smtClean="0"/>
              <a:t>.</a:t>
            </a:r>
            <a:endParaRPr lang="en-US" sz="900" dirty="0"/>
          </a:p>
          <a:p>
            <a:pPr lvl="0"/>
            <a:endParaRPr lang="en-US" sz="2000" b="1" i="1" dirty="0" smtClean="0">
              <a:latin typeface="Times New Roman" panose="02020603050405020304" pitchFamily="18" charset="0"/>
              <a:ea typeface="Times New Roman" panose="02020603050405020304" pitchFamily="18" charset="0"/>
            </a:endParaRPr>
          </a:p>
          <a:p>
            <a:r>
              <a:rPr lang="en-US" sz="1000" b="1" i="1" dirty="0" smtClean="0">
                <a:latin typeface="Times New Roman" panose="02020603050405020304" pitchFamily="18" charset="0"/>
                <a:ea typeface="Times New Roman" panose="02020603050405020304" pitchFamily="18" charset="0"/>
              </a:rPr>
              <a:t>SLIDE 28</a:t>
            </a:r>
            <a:r>
              <a:rPr lang="en-US" sz="900" b="1" i="1" dirty="0" smtClean="0">
                <a:latin typeface="Times New Roman" panose="02020603050405020304" pitchFamily="18" charset="0"/>
                <a:ea typeface="Times New Roman" panose="02020603050405020304" pitchFamily="18" charset="0"/>
              </a:rPr>
              <a:t> </a:t>
            </a:r>
            <a:r>
              <a:rPr lang="en-US" sz="900" i="1" dirty="0" smtClean="0"/>
              <a:t>Video Citation</a:t>
            </a:r>
            <a:endParaRPr lang="en-US" sz="900" dirty="0"/>
          </a:p>
          <a:p>
            <a:pPr marL="228600" lvl="0" indent="-228600">
              <a:buFont typeface="+mj-lt"/>
              <a:buAutoNum type="arabicPeriod"/>
            </a:pPr>
            <a:r>
              <a:rPr lang="en-US" sz="900" dirty="0"/>
              <a:t>CMU College of Engineering. “Jana </a:t>
            </a:r>
            <a:r>
              <a:rPr lang="en-US" sz="900" dirty="0" err="1"/>
              <a:t>Kainerstorfer</a:t>
            </a:r>
            <a:r>
              <a:rPr lang="en-US" sz="900" dirty="0"/>
              <a:t>: Biomedical Optics for Monitoring Disease.” </a:t>
            </a:r>
            <a:r>
              <a:rPr lang="en-US" sz="900" i="1" dirty="0"/>
              <a:t>YouTube</a:t>
            </a:r>
            <a:r>
              <a:rPr lang="en-US" sz="900" dirty="0"/>
              <a:t>, research by </a:t>
            </a:r>
            <a:r>
              <a:rPr lang="en-US" sz="900" dirty="0" err="1"/>
              <a:t>Biophotonics</a:t>
            </a:r>
            <a:r>
              <a:rPr lang="en-US" sz="900" dirty="0"/>
              <a:t> Lab at CMU, 28 June 2017, </a:t>
            </a:r>
            <a:r>
              <a:rPr lang="en-US" sz="900" u="sng" dirty="0">
                <a:hlinkClick r:id="rId4"/>
              </a:rPr>
              <a:t>https://www.youtube.com/watch?v=6Y7B3rNbGEY </a:t>
            </a:r>
            <a:r>
              <a:rPr lang="en-US" sz="900" u="sng" dirty="0" smtClean="0">
                <a:hlinkClick r:id="rId5"/>
              </a:rPr>
              <a:t> </a:t>
            </a:r>
            <a:r>
              <a:rPr lang="en-US" sz="900" u="sng" dirty="0" smtClean="0">
                <a:hlinkClick r:id="rId6"/>
              </a:rPr>
              <a:t> </a:t>
            </a:r>
            <a:endParaRPr lang="en-US" sz="700" i="1" dirty="0" smtClean="0"/>
          </a:p>
          <a:p>
            <a:pPr lvl="0"/>
            <a:endParaRPr lang="en-US" sz="900" i="1" dirty="0" smtClean="0"/>
          </a:p>
          <a:p>
            <a:pPr lvl="0"/>
            <a:r>
              <a:rPr lang="en-US" sz="900" i="1" dirty="0" smtClean="0"/>
              <a:t>Content Citations </a:t>
            </a:r>
          </a:p>
          <a:p>
            <a:pPr marL="228600" lvl="0" indent="-228600">
              <a:buFont typeface="+mj-lt"/>
              <a:buAutoNum type="arabicPeriod"/>
            </a:pPr>
            <a:r>
              <a:rPr lang="en-US" sz="900" dirty="0"/>
              <a:t>CMU College of Engineering. “Jana </a:t>
            </a:r>
            <a:r>
              <a:rPr lang="en-US" sz="900" dirty="0" err="1"/>
              <a:t>Kainerstorfer</a:t>
            </a:r>
            <a:r>
              <a:rPr lang="en-US" sz="900" dirty="0"/>
              <a:t>: Biomedical Optics for Monitoring Disease.” </a:t>
            </a:r>
            <a:r>
              <a:rPr lang="en-US" sz="900" i="1" dirty="0"/>
              <a:t>YouTube</a:t>
            </a:r>
            <a:r>
              <a:rPr lang="en-US" sz="900" dirty="0"/>
              <a:t>, research by </a:t>
            </a:r>
            <a:r>
              <a:rPr lang="en-US" sz="900" dirty="0" err="1"/>
              <a:t>Biophotonics</a:t>
            </a:r>
            <a:r>
              <a:rPr lang="en-US" sz="900" dirty="0"/>
              <a:t> Lab at CMU, 28 June 2017, </a:t>
            </a:r>
            <a:r>
              <a:rPr lang="en-US" sz="900" u="sng" dirty="0">
                <a:hlinkClick r:id="rId4"/>
              </a:rPr>
              <a:t>https://www.youtube.com/watch?v=6Y7B3rNbGEY</a:t>
            </a:r>
            <a:r>
              <a:rPr lang="en-US" sz="900" dirty="0"/>
              <a:t>.</a:t>
            </a:r>
          </a:p>
          <a:p>
            <a:pPr marL="228600" indent="-228600">
              <a:buFont typeface="+mj-lt"/>
              <a:buAutoNum type="arabicPeriod"/>
            </a:pPr>
            <a:r>
              <a:rPr lang="en-US" sz="900" dirty="0" err="1"/>
              <a:t>Kainerstorfer</a:t>
            </a:r>
            <a:r>
              <a:rPr lang="en-US" sz="900" dirty="0"/>
              <a:t>, Jana. </a:t>
            </a:r>
            <a:r>
              <a:rPr lang="en-US" sz="900" i="1" dirty="0" err="1"/>
              <a:t>Biophotonics</a:t>
            </a:r>
            <a:r>
              <a:rPr lang="en-US" sz="900" i="1" dirty="0"/>
              <a:t> Lab</a:t>
            </a:r>
            <a:r>
              <a:rPr lang="en-US" sz="900" dirty="0"/>
              <a:t>, Carnegie Mellon University, Department of Biomedical Engineering, </a:t>
            </a:r>
            <a:r>
              <a:rPr lang="en-US" sz="900" u="sng" dirty="0">
                <a:hlinkClick r:id="rId7"/>
              </a:rPr>
              <a:t>https://www.cmu.edu/bme/biophotonics</a:t>
            </a:r>
            <a:r>
              <a:rPr lang="en-US" sz="900" u="sng" dirty="0" smtClean="0">
                <a:hlinkClick r:id="rId7"/>
              </a:rPr>
              <a:t>/</a:t>
            </a:r>
            <a:r>
              <a:rPr lang="en-US" sz="900" dirty="0" smtClean="0"/>
              <a:t>.</a:t>
            </a:r>
          </a:p>
          <a:p>
            <a:pPr marL="228600" indent="-228600">
              <a:buFont typeface="+mj-lt"/>
              <a:buAutoNum type="arabicPeriod"/>
            </a:pPr>
            <a:endParaRPr lang="en-US" sz="900" dirty="0"/>
          </a:p>
          <a:p>
            <a:r>
              <a:rPr lang="en-US" sz="1000" b="1" i="1" dirty="0">
                <a:latin typeface="Times New Roman" panose="02020603050405020304" pitchFamily="18" charset="0"/>
                <a:ea typeface="Times New Roman" panose="02020603050405020304" pitchFamily="18" charset="0"/>
              </a:rPr>
              <a:t>SLIDE </a:t>
            </a:r>
            <a:r>
              <a:rPr lang="en-US" sz="1000" b="1" i="1" dirty="0" smtClean="0">
                <a:latin typeface="Times New Roman" panose="02020603050405020304" pitchFamily="18" charset="0"/>
                <a:ea typeface="Times New Roman" panose="02020603050405020304" pitchFamily="18" charset="0"/>
              </a:rPr>
              <a:t>30 </a:t>
            </a:r>
            <a:r>
              <a:rPr lang="en-US" sz="900" i="1" dirty="0"/>
              <a:t>Image Citations</a:t>
            </a:r>
          </a:p>
          <a:p>
            <a:pPr marL="228600" lvl="0" indent="-228600">
              <a:buFont typeface="+mj-lt"/>
              <a:buAutoNum type="arabicPeriod"/>
            </a:pPr>
            <a:r>
              <a:rPr lang="en-US" sz="900" dirty="0"/>
              <a:t>“Pharma Fermenters.” </a:t>
            </a:r>
            <a:r>
              <a:rPr lang="en-US" sz="900" i="1" dirty="0"/>
              <a:t>GEA</a:t>
            </a:r>
            <a:r>
              <a:rPr lang="en-US" sz="900" dirty="0"/>
              <a:t>, GEA Group, </a:t>
            </a:r>
            <a:r>
              <a:rPr lang="en-US" sz="900" u="sng" dirty="0">
                <a:hlinkClick r:id="rId8"/>
              </a:rPr>
              <a:t>https://www.gea.com/en/products/distillation-fermentation/fermenters/pharma-fermenters.jsp</a:t>
            </a:r>
            <a:r>
              <a:rPr lang="en-US" sz="900" dirty="0"/>
              <a:t>.</a:t>
            </a:r>
          </a:p>
          <a:p>
            <a:pPr marL="228600" lvl="0" indent="-228600">
              <a:buFont typeface="+mj-lt"/>
              <a:buAutoNum type="arabicPeriod"/>
            </a:pPr>
            <a:r>
              <a:rPr lang="en-US" sz="900" dirty="0"/>
              <a:t>“What Is Plasmid Design?” </a:t>
            </a:r>
            <a:r>
              <a:rPr lang="en-US" sz="900" i="1" dirty="0" err="1"/>
              <a:t>GenoFAB</a:t>
            </a:r>
            <a:r>
              <a:rPr lang="en-US" sz="900" dirty="0"/>
              <a:t>, </a:t>
            </a:r>
            <a:r>
              <a:rPr lang="en-US" sz="900" dirty="0" err="1"/>
              <a:t>GenoFAB</a:t>
            </a:r>
            <a:r>
              <a:rPr lang="en-US" sz="900" dirty="0"/>
              <a:t>, 22 Aug. 2019, </a:t>
            </a:r>
            <a:r>
              <a:rPr lang="en-US" sz="900" u="sng" dirty="0">
                <a:hlinkClick r:id="rId9"/>
              </a:rPr>
              <a:t>https://blog.genofab.com/plasmid-design</a:t>
            </a:r>
            <a:r>
              <a:rPr lang="en-US" sz="900" dirty="0"/>
              <a:t>.</a:t>
            </a:r>
          </a:p>
          <a:p>
            <a:pPr marL="228600" lvl="0" indent="-228600">
              <a:buFont typeface="+mj-lt"/>
              <a:buAutoNum type="arabicPeriod"/>
            </a:pPr>
            <a:r>
              <a:rPr lang="en-US" sz="900" dirty="0" err="1"/>
              <a:t>nextmsc</a:t>
            </a:r>
            <a:r>
              <a:rPr lang="en-US" sz="900" dirty="0"/>
              <a:t>. “Microfluidics Market Research Report and Forecast 2021.” </a:t>
            </a:r>
            <a:r>
              <a:rPr lang="en-US" sz="900" i="1" dirty="0"/>
              <a:t>The </a:t>
            </a:r>
            <a:r>
              <a:rPr lang="en-US" sz="900" i="1" dirty="0" err="1"/>
              <a:t>Manomet</a:t>
            </a:r>
            <a:r>
              <a:rPr lang="en-US" sz="900" i="1" dirty="0"/>
              <a:t> Current</a:t>
            </a:r>
            <a:r>
              <a:rPr lang="en-US" sz="900" dirty="0"/>
              <a:t>, The </a:t>
            </a:r>
            <a:r>
              <a:rPr lang="en-US" sz="900" dirty="0" err="1"/>
              <a:t>Manomet</a:t>
            </a:r>
            <a:r>
              <a:rPr lang="en-US" sz="900" dirty="0"/>
              <a:t> Current, 29 June 2021, </a:t>
            </a:r>
            <a:r>
              <a:rPr lang="en-US" sz="900" u="sng" dirty="0">
                <a:hlinkClick r:id="rId10"/>
              </a:rPr>
              <a:t>https://manometcurrent.com/microfluidics-market-research-report-and-forecast-2021-fluidigm-corporation-agilent-technologies-bio-rad-laboratories-inc/</a:t>
            </a:r>
            <a:r>
              <a:rPr lang="en-US" sz="900" dirty="0"/>
              <a:t>.</a:t>
            </a:r>
          </a:p>
          <a:p>
            <a:pPr marL="228600" indent="-228600">
              <a:buFont typeface="+mj-lt"/>
              <a:buAutoNum type="arabicPeriod"/>
            </a:pPr>
            <a:r>
              <a:rPr lang="en-US" sz="900" dirty="0"/>
              <a:t>Center for Biologics Evaluation and Research. “Vaccines.” </a:t>
            </a:r>
            <a:r>
              <a:rPr lang="en-US" sz="900" i="1" dirty="0"/>
              <a:t>FDA</a:t>
            </a:r>
            <a:r>
              <a:rPr lang="en-US" sz="900" dirty="0"/>
              <a:t>, U.S. Food and Drug Administration, 27 Jan. 2021, </a:t>
            </a:r>
            <a:r>
              <a:rPr lang="en-US" sz="900" u="sng" dirty="0">
                <a:hlinkClick r:id="rId11"/>
              </a:rPr>
              <a:t>https://www.fda.gov/vaccines-blood-biologics/vaccines</a:t>
            </a:r>
            <a:endParaRPr lang="en-US" sz="900" b="1" i="1" dirty="0" smtClean="0">
              <a:latin typeface="Times New Roman" panose="02020603050405020304" pitchFamily="18" charset="0"/>
            </a:endParaRPr>
          </a:p>
          <a:p>
            <a:endParaRPr lang="en-US" sz="1000" b="1" i="1" dirty="0">
              <a:latin typeface="Times New Roman" panose="02020603050405020304" pitchFamily="18" charset="0"/>
            </a:endParaRPr>
          </a:p>
          <a:p>
            <a:r>
              <a:rPr lang="en-US" sz="900" i="1" dirty="0" smtClean="0"/>
              <a:t>Content </a:t>
            </a:r>
            <a:r>
              <a:rPr lang="en-US" sz="900" i="1" dirty="0"/>
              <a:t>Citation</a:t>
            </a:r>
          </a:p>
          <a:p>
            <a:pPr marL="228600" indent="-228600">
              <a:buFont typeface="+mj-lt"/>
              <a:buAutoNum type="arabicPeriod"/>
            </a:pPr>
            <a:r>
              <a:rPr lang="en-US" sz="900" dirty="0"/>
              <a:t>“</a:t>
            </a:r>
            <a:r>
              <a:rPr lang="en-US" sz="900" dirty="0" err="1"/>
              <a:t>Specialisation</a:t>
            </a:r>
            <a:r>
              <a:rPr lang="en-US" sz="900" dirty="0"/>
              <a:t> Cellular and Molecular Biotechnology.” </a:t>
            </a:r>
            <a:r>
              <a:rPr lang="en-US" sz="900" i="1" dirty="0"/>
              <a:t>WUR</a:t>
            </a:r>
            <a:r>
              <a:rPr lang="en-US" sz="900" dirty="0"/>
              <a:t>, </a:t>
            </a:r>
            <a:r>
              <a:rPr lang="en-US" sz="900" dirty="0" err="1"/>
              <a:t>Wageningen</a:t>
            </a:r>
            <a:r>
              <a:rPr lang="en-US" sz="900" dirty="0"/>
              <a:t> University &amp; Research, </a:t>
            </a:r>
            <a:r>
              <a:rPr lang="en-US" sz="900" u="sng" dirty="0">
                <a:hlinkClick r:id="rId12"/>
              </a:rPr>
              <a:t>https://www.wur.nl/en/education-programmes/master/msc-programmes/msc-biotechnology/specialisations-of-biotechnology/cellular-and-molecular-biotechnology.htm</a:t>
            </a:r>
            <a:r>
              <a:rPr lang="en-US" sz="900" dirty="0"/>
              <a:t>. </a:t>
            </a:r>
          </a:p>
          <a:p>
            <a:endParaRPr lang="en-US" sz="900" dirty="0"/>
          </a:p>
        </p:txBody>
      </p:sp>
    </p:spTree>
    <p:extLst>
      <p:ext uri="{BB962C8B-B14F-4D97-AF65-F5344CB8AC3E}">
        <p14:creationId xmlns:p14="http://schemas.microsoft.com/office/powerpoint/2010/main" val="2594361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2431435"/>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31 </a:t>
            </a:r>
            <a:r>
              <a:rPr lang="en-US" sz="900" i="1" dirty="0" smtClean="0"/>
              <a:t>Image Citations</a:t>
            </a:r>
            <a:endParaRPr lang="en-US" sz="900" i="1" dirty="0"/>
          </a:p>
          <a:p>
            <a:pPr marL="228600" lvl="0" indent="-228600">
              <a:buFont typeface="+mj-lt"/>
              <a:buAutoNum type="arabicPeriod"/>
            </a:pPr>
            <a:r>
              <a:rPr lang="en-US" sz="900" dirty="0"/>
              <a:t>Douglass, Eugene, and Chad Miller. “Binding #2: The </a:t>
            </a:r>
            <a:r>
              <a:rPr lang="en-US" sz="900" dirty="0" err="1"/>
              <a:t>Michaelis-Menton</a:t>
            </a:r>
            <a:r>
              <a:rPr lang="en-US" sz="900" dirty="0"/>
              <a:t> Equation.” </a:t>
            </a:r>
            <a:r>
              <a:rPr lang="en-US" sz="900" i="1" dirty="0"/>
              <a:t>Practically Science</a:t>
            </a:r>
            <a:r>
              <a:rPr lang="en-US" sz="900" dirty="0"/>
              <a:t>, Practically Science, 18 May 2014, </a:t>
            </a:r>
            <a:r>
              <a:rPr lang="en-US" sz="900" u="sng" dirty="0">
                <a:hlinkClick r:id="rId3"/>
              </a:rPr>
              <a:t>https://www.practicallyscience.com/binding-kinetics-101-2-the-michaelis-menton-equation/</a:t>
            </a:r>
            <a:r>
              <a:rPr lang="en-US" sz="900" dirty="0"/>
              <a:t>.</a:t>
            </a:r>
          </a:p>
          <a:p>
            <a:pPr marL="228600" lvl="0" indent="-228600">
              <a:buFont typeface="+mj-lt"/>
              <a:buAutoNum type="arabicPeriod"/>
            </a:pPr>
            <a:r>
              <a:rPr lang="en-US" sz="900" dirty="0"/>
              <a:t>“What Can I Do with a Pharmaceutical Sciences Major?” </a:t>
            </a:r>
            <a:r>
              <a:rPr lang="en-US" sz="900" i="1" dirty="0"/>
              <a:t>UCI School of Pharmacy and Pharmaceutical Sciences</a:t>
            </a:r>
            <a:r>
              <a:rPr lang="en-US" sz="900" dirty="0"/>
              <a:t>, UCI School of Pharmacy and Pharmaceutical Sciences, 11 Aug. 2020, </a:t>
            </a:r>
            <a:r>
              <a:rPr lang="en-US" sz="900" u="sng" dirty="0">
                <a:hlinkClick r:id="rId4"/>
              </a:rPr>
              <a:t>https://pharmsci.uci.edu/can-pharmaceutical-sciences-major/</a:t>
            </a:r>
            <a:r>
              <a:rPr lang="en-US" sz="900" dirty="0"/>
              <a:t>.</a:t>
            </a:r>
          </a:p>
          <a:p>
            <a:pPr marL="228600" indent="-228600">
              <a:buFont typeface="+mj-lt"/>
              <a:buAutoNum type="arabicPeriod"/>
            </a:pPr>
            <a:r>
              <a:rPr lang="en-US" sz="900" dirty="0"/>
              <a:t>Lee, Esther J., et al. “Adeno-Associated Virus (AAV) Vectors: Rational Design Strategies for Capsid Engineering.” </a:t>
            </a:r>
            <a:r>
              <a:rPr lang="en-US" sz="900" i="1" dirty="0"/>
              <a:t>Current Opinion in Biomedical Engineering</a:t>
            </a:r>
            <a:r>
              <a:rPr lang="en-US" sz="900" dirty="0"/>
              <a:t>, vol. 7, Sept. 2018, pp. 58–63., </a:t>
            </a:r>
            <a:r>
              <a:rPr lang="en-US" sz="900" u="sng" dirty="0">
                <a:hlinkClick r:id="rId5"/>
              </a:rPr>
              <a:t>https://doi.org/10.1016/j.cobme.2018.09.004</a:t>
            </a:r>
            <a:r>
              <a:rPr lang="en-US" sz="900" dirty="0" smtClean="0"/>
              <a:t>.</a:t>
            </a:r>
            <a:endParaRPr lang="en-US" sz="900" dirty="0"/>
          </a:p>
          <a:p>
            <a:pPr lvl="0"/>
            <a:endParaRPr lang="en-US" sz="2400" b="1" i="1" dirty="0" smtClean="0">
              <a:latin typeface="Times New Roman" panose="02020603050405020304" pitchFamily="18" charset="0"/>
              <a:ea typeface="Times New Roman" panose="02020603050405020304" pitchFamily="18" charset="0"/>
            </a:endParaRPr>
          </a:p>
          <a:p>
            <a:r>
              <a:rPr lang="en-US" sz="1000" b="1" i="1" dirty="0" smtClean="0">
                <a:latin typeface="Times New Roman" panose="02020603050405020304" pitchFamily="18" charset="0"/>
                <a:ea typeface="Times New Roman" panose="02020603050405020304" pitchFamily="18" charset="0"/>
              </a:rPr>
              <a:t>SLIDE 32</a:t>
            </a:r>
            <a:r>
              <a:rPr lang="en-US" sz="900" b="1" i="1" dirty="0" smtClean="0">
                <a:latin typeface="Times New Roman" panose="02020603050405020304" pitchFamily="18" charset="0"/>
                <a:ea typeface="Times New Roman" panose="02020603050405020304" pitchFamily="18" charset="0"/>
              </a:rPr>
              <a:t> </a:t>
            </a:r>
            <a:r>
              <a:rPr lang="en-US" sz="900" i="1" dirty="0" smtClean="0"/>
              <a:t>Image Citation</a:t>
            </a:r>
            <a:endParaRPr lang="en-US" sz="900" dirty="0"/>
          </a:p>
          <a:p>
            <a:pPr marL="228600" lvl="0" indent="-228600">
              <a:buFont typeface="+mj-lt"/>
              <a:buAutoNum type="arabicPeriod"/>
            </a:pPr>
            <a:r>
              <a:rPr lang="en-US" sz="900" dirty="0" err="1"/>
              <a:t>Kneisel</a:t>
            </a:r>
            <a:r>
              <a:rPr lang="en-US" sz="900" dirty="0"/>
              <a:t>, Kate. “Did </a:t>
            </a:r>
            <a:r>
              <a:rPr lang="en-US" sz="900" dirty="0" err="1"/>
              <a:t>Tdap</a:t>
            </a:r>
            <a:r>
              <a:rPr lang="en-US" sz="900" dirty="0"/>
              <a:t> Shot Delay Immunogenicity of COVID Vaccine?” </a:t>
            </a:r>
            <a:r>
              <a:rPr lang="en-US" sz="900" i="1" dirty="0" err="1"/>
              <a:t>Medpage</a:t>
            </a:r>
            <a:r>
              <a:rPr lang="en-US" sz="900" i="1" dirty="0"/>
              <a:t> Today</a:t>
            </a:r>
            <a:r>
              <a:rPr lang="en-US" sz="900" dirty="0"/>
              <a:t>, </a:t>
            </a:r>
            <a:r>
              <a:rPr lang="en-US" sz="900" dirty="0" err="1"/>
              <a:t>Medpage</a:t>
            </a:r>
            <a:r>
              <a:rPr lang="en-US" sz="900" dirty="0"/>
              <a:t> Today, 9 Aug. 2021, </a:t>
            </a:r>
            <a:r>
              <a:rPr lang="en-US" sz="900" u="sng" dirty="0">
                <a:hlinkClick r:id="rId6"/>
              </a:rPr>
              <a:t>https://</a:t>
            </a:r>
            <a:r>
              <a:rPr lang="en-US" sz="900" u="sng" dirty="0" smtClean="0">
                <a:hlinkClick r:id="rId6"/>
              </a:rPr>
              <a:t>www.medpagetoday.com/casestudies/infectiousdisease/93963</a:t>
            </a:r>
            <a:endParaRPr lang="en-US" sz="900" u="sng" dirty="0" smtClean="0"/>
          </a:p>
          <a:p>
            <a:pPr lvl="0"/>
            <a:endParaRPr lang="en-US" sz="900" i="1" dirty="0" smtClean="0"/>
          </a:p>
          <a:p>
            <a:pPr lvl="0"/>
            <a:r>
              <a:rPr lang="en-US" sz="900" i="1" dirty="0" smtClean="0"/>
              <a:t>Content Citation </a:t>
            </a:r>
          </a:p>
          <a:p>
            <a:pPr marL="228600" lvl="0" indent="-228600">
              <a:buFont typeface="+mj-lt"/>
              <a:buAutoNum type="arabicPeriod"/>
            </a:pPr>
            <a:r>
              <a:rPr lang="en-US" sz="900" dirty="0" err="1"/>
              <a:t>Offit</a:t>
            </a:r>
            <a:r>
              <a:rPr lang="en-US" sz="900" dirty="0"/>
              <a:t>, Paul A. “A Look at Each Vaccine: Diphtheria, Tetanus and Pertussis Vaccines.” Children's Hospital of Philadelphia, The Children's Hospital of Philadelphia, 7 Apr. 2020, </a:t>
            </a:r>
            <a:r>
              <a:rPr lang="en-US" sz="900" u="sng" dirty="0">
                <a:hlinkClick r:id="rId7"/>
              </a:rPr>
              <a:t>https://</a:t>
            </a:r>
            <a:r>
              <a:rPr lang="en-US" sz="900" u="sng" dirty="0" smtClean="0">
                <a:hlinkClick r:id="rId7"/>
              </a:rPr>
              <a:t>www.chop.edu/centers-programs/vaccine-education-center/vaccine-details/diphtheria-tetanus-and-pertussis-vaccines</a:t>
            </a:r>
            <a:endParaRPr lang="en-US" sz="900" u="sng" dirty="0" smtClean="0"/>
          </a:p>
        </p:txBody>
      </p:sp>
    </p:spTree>
    <p:extLst>
      <p:ext uri="{BB962C8B-B14F-4D97-AF65-F5344CB8AC3E}">
        <p14:creationId xmlns:p14="http://schemas.microsoft.com/office/powerpoint/2010/main" val="1816190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323987"/>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33 </a:t>
            </a:r>
            <a:r>
              <a:rPr lang="en-US" sz="900" i="1" dirty="0"/>
              <a:t>Image </a:t>
            </a:r>
            <a:r>
              <a:rPr lang="en-US" sz="900" i="1" dirty="0" smtClean="0"/>
              <a:t>Citation</a:t>
            </a:r>
            <a:endParaRPr lang="en-US" sz="900" i="1" dirty="0"/>
          </a:p>
          <a:p>
            <a:pPr marL="228600" lvl="0" indent="-228600">
              <a:buFont typeface="+mj-lt"/>
              <a:buAutoNum type="arabicPeriod"/>
            </a:pPr>
            <a:r>
              <a:rPr lang="en-US" sz="900" dirty="0"/>
              <a:t>Deering, Julie. “Who Owns CRISPR?” </a:t>
            </a:r>
            <a:r>
              <a:rPr lang="en-US" sz="900" i="1" dirty="0"/>
              <a:t>Seed World</a:t>
            </a:r>
            <a:r>
              <a:rPr lang="en-US" sz="900" dirty="0"/>
              <a:t>, Seed World Media, 16 Nov. 2018, </a:t>
            </a:r>
            <a:r>
              <a:rPr lang="en-US" sz="900" u="sng" dirty="0">
                <a:hlinkClick r:id="rId3"/>
              </a:rPr>
              <a:t>https://seedworld.com/who-owns-crispr/</a:t>
            </a:r>
            <a:r>
              <a:rPr lang="en-US" sz="900" dirty="0"/>
              <a:t>. </a:t>
            </a:r>
          </a:p>
          <a:p>
            <a:endParaRPr lang="en-US" sz="1000" b="1" i="1" dirty="0">
              <a:latin typeface="Times New Roman" panose="02020603050405020304" pitchFamily="18" charset="0"/>
            </a:endParaRPr>
          </a:p>
          <a:p>
            <a:r>
              <a:rPr lang="en-US" sz="900" i="1" dirty="0" smtClean="0"/>
              <a:t>Content Citations</a:t>
            </a:r>
            <a:endParaRPr lang="en-US" sz="900" i="1" dirty="0"/>
          </a:p>
          <a:p>
            <a:pPr marL="228600" lvl="0" indent="-228600">
              <a:buFont typeface="+mj-lt"/>
              <a:buAutoNum type="arabicPeriod"/>
            </a:pPr>
            <a:r>
              <a:rPr lang="en-US" sz="900" dirty="0"/>
              <a:t>Uddin, </a:t>
            </a:r>
            <a:r>
              <a:rPr lang="en-US" sz="900" dirty="0" err="1"/>
              <a:t>Fathema</a:t>
            </a:r>
            <a:r>
              <a:rPr lang="en-US" sz="900" dirty="0"/>
              <a:t>, et al. “CRISPR Gene Therapy: Applications, Limitations, and Implications for the Future.” </a:t>
            </a:r>
            <a:r>
              <a:rPr lang="en-US" sz="900" i="1" dirty="0"/>
              <a:t>Frontiers in Oncology</a:t>
            </a:r>
            <a:r>
              <a:rPr lang="en-US" sz="900" dirty="0"/>
              <a:t>, vol. 10, 7 Aug. 2020, </a:t>
            </a:r>
            <a:r>
              <a:rPr lang="en-US" sz="900" u="sng" dirty="0">
                <a:hlinkClick r:id="rId4"/>
              </a:rPr>
              <a:t>https://doi.org/10.3389/fonc.2020.01387</a:t>
            </a:r>
            <a:r>
              <a:rPr lang="en-US" sz="900" dirty="0"/>
              <a:t>. </a:t>
            </a:r>
          </a:p>
          <a:p>
            <a:pPr marL="228600" lvl="0" indent="-228600">
              <a:buFont typeface="+mj-lt"/>
              <a:buAutoNum type="arabicPeriod"/>
            </a:pPr>
            <a:r>
              <a:rPr lang="en-US" sz="900" dirty="0"/>
              <a:t>Center for Biologics Evaluation and Research. “What Is Gene Therapy?” </a:t>
            </a:r>
            <a:r>
              <a:rPr lang="en-US" sz="900" i="1" dirty="0"/>
              <a:t>FDA</a:t>
            </a:r>
            <a:r>
              <a:rPr lang="en-US" sz="900" dirty="0"/>
              <a:t>, U.S. Food and Drug Administration, 25 July 2018, </a:t>
            </a:r>
            <a:r>
              <a:rPr lang="en-US" sz="900" u="sng" dirty="0">
                <a:hlinkClick r:id="rId5"/>
              </a:rPr>
              <a:t>https://www.fda.gov/vaccines-blood-biologics/cellular-gene-therapy-products/what-gene-therapy</a:t>
            </a:r>
            <a:r>
              <a:rPr lang="en-US" sz="900" dirty="0"/>
              <a:t>.</a:t>
            </a:r>
          </a:p>
          <a:p>
            <a:pPr marL="228600" lvl="0" indent="-228600">
              <a:buFont typeface="+mj-lt"/>
              <a:buAutoNum type="arabicPeriod"/>
            </a:pPr>
            <a:r>
              <a:rPr lang="en-US" sz="900" dirty="0" err="1"/>
              <a:t>Vidyasagar</a:t>
            </a:r>
            <a:r>
              <a:rPr lang="en-US" sz="900" dirty="0"/>
              <a:t>, Aparna. “What Is CRISPR?” </a:t>
            </a:r>
            <a:r>
              <a:rPr lang="en-US" sz="900" i="1" dirty="0" err="1"/>
              <a:t>LiveScience</a:t>
            </a:r>
            <a:r>
              <a:rPr lang="en-US" sz="900" dirty="0"/>
              <a:t>, Future US Inc., 20 Oct. 2021, </a:t>
            </a:r>
            <a:r>
              <a:rPr lang="en-US" sz="900" u="sng" dirty="0">
                <a:hlinkClick r:id="rId6"/>
              </a:rPr>
              <a:t>https://www.livescience.com/58790-crispr-explained.html</a:t>
            </a:r>
            <a:r>
              <a:rPr lang="en-US" sz="900" dirty="0"/>
              <a:t>.</a:t>
            </a:r>
          </a:p>
          <a:p>
            <a:pPr marL="228600" indent="-228600">
              <a:buFont typeface="+mj-lt"/>
              <a:buAutoNum type="arabicPeriod"/>
            </a:pPr>
            <a:r>
              <a:rPr lang="en-US" sz="900" dirty="0"/>
              <a:t>TED-Ed. “How CRISPR lets you edit DNA - Andrea M. Henle.” </a:t>
            </a:r>
            <a:r>
              <a:rPr lang="en-US" sz="900" i="1" dirty="0"/>
              <a:t>YouTube</a:t>
            </a:r>
            <a:r>
              <a:rPr lang="en-US" sz="900" dirty="0"/>
              <a:t>, lesson by Andrea M. Henle and directed by Adam Wells, 24 January 2019, </a:t>
            </a:r>
            <a:r>
              <a:rPr lang="en-US" sz="900" u="sng" dirty="0">
                <a:hlinkClick r:id="rId7"/>
              </a:rPr>
              <a:t>https://</a:t>
            </a:r>
            <a:r>
              <a:rPr lang="en-US" sz="900" u="sng" dirty="0" smtClean="0">
                <a:hlinkClick r:id="rId7"/>
              </a:rPr>
              <a:t>www.youtube.com/watch?v=6tw_JVz_IEc</a:t>
            </a:r>
            <a:endParaRPr lang="en-US" sz="900" u="sng" dirty="0" smtClean="0"/>
          </a:p>
          <a:p>
            <a:endParaRPr lang="en-US" sz="2000" u="sng" dirty="0"/>
          </a:p>
          <a:p>
            <a:r>
              <a:rPr lang="en-US" sz="1000" b="1" i="1" dirty="0">
                <a:latin typeface="Times New Roman" panose="02020603050405020304" pitchFamily="18" charset="0"/>
                <a:ea typeface="Times New Roman" panose="02020603050405020304" pitchFamily="18" charset="0"/>
              </a:rPr>
              <a:t>SLIDE </a:t>
            </a:r>
            <a:r>
              <a:rPr lang="en-US" sz="1000" b="1" i="1" dirty="0" smtClean="0">
                <a:latin typeface="Times New Roman" panose="02020603050405020304" pitchFamily="18" charset="0"/>
                <a:ea typeface="Times New Roman" panose="02020603050405020304" pitchFamily="18" charset="0"/>
              </a:rPr>
              <a:t>34 </a:t>
            </a:r>
            <a:r>
              <a:rPr lang="en-US" sz="900" i="1" dirty="0" smtClean="0"/>
              <a:t>Video Citation</a:t>
            </a:r>
            <a:endParaRPr lang="en-US" sz="900" i="1" dirty="0"/>
          </a:p>
          <a:p>
            <a:pPr marL="228600" indent="-228600">
              <a:buFont typeface="+mj-lt"/>
              <a:buAutoNum type="arabicPeriod"/>
            </a:pPr>
            <a:r>
              <a:rPr lang="en-US" sz="900" dirty="0"/>
              <a:t>Whitehead, Kathryn A. “The Tiny Balls of Fat That Could Revolutionize Medicine.” TED, TED Conferences, LLC., 9 Aug. 2021, </a:t>
            </a:r>
            <a:r>
              <a:rPr lang="en-US" sz="900" u="sng" dirty="0">
                <a:hlinkClick r:id="rId8"/>
              </a:rPr>
              <a:t>https://www.ted.com/talks/kathryn_a_whitehead_the_tiny_balls_of_fat_that_could_revolutionize_medicine/up-next</a:t>
            </a:r>
            <a:r>
              <a:rPr lang="en-US" sz="900" dirty="0"/>
              <a:t>. </a:t>
            </a:r>
            <a:endParaRPr lang="en-US" sz="900" dirty="0" smtClean="0"/>
          </a:p>
          <a:p>
            <a:pPr marL="228600" indent="-228600">
              <a:buFont typeface="+mj-lt"/>
              <a:buAutoNum type="arabicPeriod"/>
            </a:pPr>
            <a:endParaRPr lang="en-US" sz="900" dirty="0"/>
          </a:p>
          <a:p>
            <a:r>
              <a:rPr lang="en-US" sz="900" i="1" dirty="0"/>
              <a:t>Content Citations</a:t>
            </a:r>
          </a:p>
          <a:p>
            <a:pPr marL="228600" lvl="0" indent="-228600">
              <a:buFont typeface="+mj-lt"/>
              <a:buAutoNum type="arabicPeriod"/>
            </a:pPr>
            <a:r>
              <a:rPr lang="en-US" sz="900" dirty="0"/>
              <a:t>Whitehead, Kathryn A. “The Tiny Balls of Fat That Could Revolutionize Medicine.” </a:t>
            </a:r>
            <a:r>
              <a:rPr lang="en-US" sz="900" i="1" dirty="0"/>
              <a:t>TED</a:t>
            </a:r>
            <a:r>
              <a:rPr lang="en-US" sz="900" dirty="0"/>
              <a:t>, TED Conferences, LLC., 9 Aug. 2021, </a:t>
            </a:r>
            <a:r>
              <a:rPr lang="en-US" sz="900" u="sng" dirty="0">
                <a:hlinkClick r:id="rId8"/>
              </a:rPr>
              <a:t>https://www.ted.com/talks/kathryn_a_whitehead_the_tiny_balls_of_fat_that_could_revolutionize_medicine/up-next</a:t>
            </a:r>
            <a:r>
              <a:rPr lang="en-US" sz="900" dirty="0"/>
              <a:t>.</a:t>
            </a:r>
          </a:p>
          <a:p>
            <a:pPr marL="228600" indent="-228600">
              <a:buFont typeface="+mj-lt"/>
              <a:buAutoNum type="arabicPeriod"/>
            </a:pPr>
            <a:r>
              <a:rPr lang="en-US" sz="900" dirty="0" err="1"/>
              <a:t>Noone</a:t>
            </a:r>
            <a:r>
              <a:rPr lang="en-US" sz="900" dirty="0"/>
              <a:t>, Ryan. “Whitehead's TED Talk Explains MRNA, Delivers Hope.” </a:t>
            </a:r>
            <a:r>
              <a:rPr lang="en-US" sz="900" i="1" dirty="0"/>
              <a:t>Carnegie Mellon University, Department of Chemical Engineering</a:t>
            </a:r>
            <a:r>
              <a:rPr lang="en-US" sz="900" dirty="0"/>
              <a:t>, Carnegie Mellon University , 9 Aug. 2021, </a:t>
            </a:r>
            <a:r>
              <a:rPr lang="en-US" sz="900" u="sng" dirty="0">
                <a:hlinkClick r:id="rId9"/>
              </a:rPr>
              <a:t>https://www.cheme.engineering.cmu.edu/news/2021/08/whitehead-ted-talk-explains-mrna-delivers-hope.html</a:t>
            </a:r>
            <a:endParaRPr lang="en-US" sz="900" dirty="0"/>
          </a:p>
          <a:p>
            <a:endParaRPr lang="en-US" sz="900" dirty="0"/>
          </a:p>
        </p:txBody>
      </p:sp>
    </p:spTree>
    <p:extLst>
      <p:ext uri="{BB962C8B-B14F-4D97-AF65-F5344CB8AC3E}">
        <p14:creationId xmlns:p14="http://schemas.microsoft.com/office/powerpoint/2010/main" val="4030921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185487"/>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36 </a:t>
            </a:r>
            <a:r>
              <a:rPr lang="en-US" sz="900" i="1" dirty="0"/>
              <a:t>Image </a:t>
            </a:r>
            <a:r>
              <a:rPr lang="en-US" sz="900" i="1" dirty="0" smtClean="0"/>
              <a:t>Citations</a:t>
            </a:r>
            <a:endParaRPr lang="en-US" sz="900" i="1" dirty="0"/>
          </a:p>
          <a:p>
            <a:pPr marL="228600" lvl="0" indent="-228600">
              <a:buFont typeface="+mj-lt"/>
              <a:buAutoNum type="arabicPeriod"/>
            </a:pPr>
            <a:r>
              <a:rPr lang="en-US" sz="900" dirty="0"/>
              <a:t>Stone, Mark. “UW Bioengineering Advances Solutions to Neural Engineering Challenges with New Research Area.” </a:t>
            </a:r>
            <a:r>
              <a:rPr lang="en-US" sz="900" i="1" dirty="0"/>
              <a:t>UW Bioengineering | University of Washington Department of Bioengineering</a:t>
            </a:r>
            <a:r>
              <a:rPr lang="en-US" sz="900" dirty="0"/>
              <a:t>, Center for Sensorimotor Neural Engineering, 26 Oct. 2020, </a:t>
            </a:r>
            <a:r>
              <a:rPr lang="en-US" sz="900" u="sng" dirty="0">
                <a:hlinkClick r:id="rId3"/>
              </a:rPr>
              <a:t>https://bioe.uw.edu/announcing-neural-engineering/</a:t>
            </a:r>
            <a:r>
              <a:rPr lang="en-US" sz="900" dirty="0"/>
              <a:t>.</a:t>
            </a:r>
          </a:p>
          <a:p>
            <a:pPr marL="228600" lvl="0" indent="-228600">
              <a:buFont typeface="+mj-lt"/>
              <a:buAutoNum type="arabicPeriod"/>
            </a:pPr>
            <a:r>
              <a:rPr lang="en-US" sz="900" dirty="0"/>
              <a:t>“Cochlear Implant Surgery.” </a:t>
            </a:r>
            <a:r>
              <a:rPr lang="en-US" sz="900" i="1" dirty="0"/>
              <a:t>Johns Hopkins Medicine</a:t>
            </a:r>
            <a:r>
              <a:rPr lang="en-US" sz="900" dirty="0"/>
              <a:t>, The Johns Hopkins University, The Johns Hopkins Hospital, and Johns Hopkins Health System, </a:t>
            </a:r>
            <a:r>
              <a:rPr lang="en-US" sz="900" u="sng" dirty="0">
                <a:hlinkClick r:id="rId4"/>
              </a:rPr>
              <a:t>https://www.hopkinsmedicine.org/health/treatment-tests-and-therapies/cochlear-implant-surgery</a:t>
            </a:r>
            <a:r>
              <a:rPr lang="en-US" sz="900" dirty="0"/>
              <a:t>.</a:t>
            </a:r>
          </a:p>
          <a:p>
            <a:pPr marL="228600" indent="-228600">
              <a:buFont typeface="+mj-lt"/>
              <a:buAutoNum type="arabicPeriod"/>
            </a:pPr>
            <a:r>
              <a:rPr lang="en-US" sz="900" dirty="0" err="1"/>
              <a:t>Greenemeier</a:t>
            </a:r>
            <a:r>
              <a:rPr lang="en-US" sz="900" dirty="0"/>
              <a:t> , L. FDA Approves First Retinal Implant. </a:t>
            </a:r>
            <a:r>
              <a:rPr lang="en-US" sz="900" i="1" dirty="0"/>
              <a:t>Nature</a:t>
            </a:r>
            <a:r>
              <a:rPr lang="en-US" sz="900" dirty="0"/>
              <a:t> (2013). </a:t>
            </a:r>
            <a:r>
              <a:rPr lang="en-US" sz="900" u="sng" dirty="0">
                <a:hlinkClick r:id="rId5"/>
              </a:rPr>
              <a:t>https://</a:t>
            </a:r>
            <a:r>
              <a:rPr lang="en-US" sz="900" u="sng" dirty="0" smtClean="0">
                <a:hlinkClick r:id="rId5"/>
              </a:rPr>
              <a:t>doi.org/10.1038/nature.2013.12439</a:t>
            </a:r>
            <a:r>
              <a:rPr lang="en-US" sz="900" dirty="0" smtClean="0"/>
              <a:t> </a:t>
            </a:r>
            <a:endParaRPr lang="en-US" sz="900" dirty="0"/>
          </a:p>
          <a:p>
            <a:endParaRPr lang="en-US" sz="1000" b="1" i="1" dirty="0">
              <a:latin typeface="Times New Roman" panose="02020603050405020304" pitchFamily="18" charset="0"/>
            </a:endParaRPr>
          </a:p>
          <a:p>
            <a:r>
              <a:rPr lang="en-US" sz="900" i="1" dirty="0" smtClean="0"/>
              <a:t>Content Citation</a:t>
            </a:r>
            <a:endParaRPr lang="en-US" sz="900" i="1" dirty="0"/>
          </a:p>
          <a:p>
            <a:pPr marL="228600" lvl="0" indent="-228600">
              <a:buFont typeface="+mj-lt"/>
              <a:buAutoNum type="arabicPeriod"/>
            </a:pPr>
            <a:r>
              <a:rPr lang="en-US" sz="900" dirty="0"/>
              <a:t>“Neuroengineering.” </a:t>
            </a:r>
            <a:r>
              <a:rPr lang="en-US" sz="900" i="1" dirty="0"/>
              <a:t>College of Engineering - University of Wisconsin-Madison</a:t>
            </a:r>
            <a:r>
              <a:rPr lang="en-US" sz="900" dirty="0"/>
              <a:t>, University of Wisconsin-Madison, </a:t>
            </a:r>
            <a:r>
              <a:rPr lang="en-US" sz="900" u="sng" dirty="0">
                <a:hlinkClick r:id="rId6"/>
              </a:rPr>
              <a:t>https://www.engr.wisc.edu/department/biomedical-engineering/research/neuroengineering/</a:t>
            </a:r>
            <a:r>
              <a:rPr lang="en-US" sz="900" dirty="0"/>
              <a:t>.</a:t>
            </a:r>
          </a:p>
          <a:p>
            <a:endParaRPr lang="en-US" sz="2000" u="sng" dirty="0"/>
          </a:p>
          <a:p>
            <a:r>
              <a:rPr lang="en-US" sz="1000" b="1" i="1" dirty="0">
                <a:latin typeface="Times New Roman" panose="02020603050405020304" pitchFamily="18" charset="0"/>
                <a:ea typeface="Times New Roman" panose="02020603050405020304" pitchFamily="18" charset="0"/>
              </a:rPr>
              <a:t>SLIDE </a:t>
            </a:r>
            <a:r>
              <a:rPr lang="en-US" sz="1000" b="1" i="1" dirty="0" smtClean="0">
                <a:latin typeface="Times New Roman" panose="02020603050405020304" pitchFamily="18" charset="0"/>
                <a:ea typeface="Times New Roman" panose="02020603050405020304" pitchFamily="18" charset="0"/>
              </a:rPr>
              <a:t>37 </a:t>
            </a:r>
            <a:r>
              <a:rPr lang="en-US" sz="900" i="1" dirty="0" smtClean="0"/>
              <a:t>Image Citations</a:t>
            </a:r>
            <a:endParaRPr lang="en-US" sz="900" i="1" dirty="0"/>
          </a:p>
          <a:p>
            <a:pPr marL="228600" lvl="0" indent="-228600">
              <a:buFont typeface="+mj-lt"/>
              <a:buAutoNum type="arabicPeriod"/>
            </a:pPr>
            <a:r>
              <a:rPr lang="en-US" sz="900" dirty="0"/>
              <a:t>Imran, </a:t>
            </a:r>
            <a:r>
              <a:rPr lang="en-US" sz="900" dirty="0" err="1"/>
              <a:t>Alishba</a:t>
            </a:r>
            <a:r>
              <a:rPr lang="en-US" sz="900" dirty="0"/>
              <a:t>. “Robotic Hand That Can See for Itself.” </a:t>
            </a:r>
            <a:r>
              <a:rPr lang="en-US" sz="900" i="1" dirty="0"/>
              <a:t>The Knowledge Society</a:t>
            </a:r>
            <a:r>
              <a:rPr lang="en-US" sz="900" dirty="0"/>
              <a:t>, TKS, </a:t>
            </a:r>
            <a:r>
              <a:rPr lang="en-US" sz="900" u="sng" dirty="0">
                <a:hlinkClick r:id="rId7"/>
              </a:rPr>
              <a:t>https://tks.world/artificial-intelligence/robotic-hand-that-can-see-for-itself/</a:t>
            </a:r>
            <a:r>
              <a:rPr lang="en-US" sz="900" dirty="0"/>
              <a:t>.</a:t>
            </a:r>
          </a:p>
          <a:p>
            <a:pPr marL="228600" lvl="0" indent="-228600">
              <a:buFont typeface="+mj-lt"/>
              <a:buAutoNum type="arabicPeriod"/>
            </a:pPr>
            <a:r>
              <a:rPr lang="en-US" sz="900" dirty="0" err="1"/>
              <a:t>Graczyk</a:t>
            </a:r>
            <a:r>
              <a:rPr lang="en-US" sz="900" dirty="0"/>
              <a:t> EL, </a:t>
            </a:r>
            <a:r>
              <a:rPr lang="en-US" sz="900" dirty="0" err="1"/>
              <a:t>Schiefer</a:t>
            </a:r>
            <a:r>
              <a:rPr lang="en-US" sz="900" dirty="0"/>
              <a:t> MA, </a:t>
            </a:r>
            <a:r>
              <a:rPr lang="en-US" sz="900" dirty="0" err="1"/>
              <a:t>Saal</a:t>
            </a:r>
            <a:r>
              <a:rPr lang="en-US" sz="900" dirty="0"/>
              <a:t> HP, </a:t>
            </a:r>
            <a:r>
              <a:rPr lang="en-US" sz="900" dirty="0" err="1"/>
              <a:t>Delhaye</a:t>
            </a:r>
            <a:r>
              <a:rPr lang="en-US" sz="900" dirty="0"/>
              <a:t> BP, </a:t>
            </a:r>
            <a:r>
              <a:rPr lang="en-US" sz="900" dirty="0" err="1"/>
              <a:t>Bensmaia</a:t>
            </a:r>
            <a:r>
              <a:rPr lang="en-US" sz="900" dirty="0"/>
              <a:t> SJ, Tyler DJ. The neural basis of perceived intensity in natural and artificial touch. </a:t>
            </a:r>
            <a:r>
              <a:rPr lang="en-US" sz="900" i="1" dirty="0" err="1"/>
              <a:t>Sci</a:t>
            </a:r>
            <a:r>
              <a:rPr lang="en-US" sz="900" i="1" dirty="0"/>
              <a:t> </a:t>
            </a:r>
            <a:r>
              <a:rPr lang="en-US" sz="900" i="1" dirty="0" err="1"/>
              <a:t>Transl</a:t>
            </a:r>
            <a:r>
              <a:rPr lang="en-US" sz="900" i="1" dirty="0"/>
              <a:t> Med</a:t>
            </a:r>
            <a:r>
              <a:rPr lang="en-US" sz="900" dirty="0"/>
              <a:t>. 2016;8(362):362ra142. doi:10.1126/scitranslmed.aaf5187.</a:t>
            </a:r>
          </a:p>
          <a:p>
            <a:pPr marL="228600" lvl="0" indent="-228600">
              <a:buFont typeface="+mj-lt"/>
              <a:buAutoNum type="arabicPeriod"/>
            </a:pPr>
            <a:r>
              <a:rPr lang="en-US" sz="900" dirty="0"/>
              <a:t>Willett, F.R., </a:t>
            </a:r>
            <a:r>
              <a:rPr lang="en-US" sz="900" dirty="0" err="1"/>
              <a:t>Avansino</a:t>
            </a:r>
            <a:r>
              <a:rPr lang="en-US" sz="900" dirty="0"/>
              <a:t>, D.T., Hochberg, L.R. et al. High-performance brain-to-text communication via handwriting. </a:t>
            </a:r>
            <a:r>
              <a:rPr lang="en-US" sz="900" i="1" dirty="0"/>
              <a:t>Nature</a:t>
            </a:r>
            <a:r>
              <a:rPr lang="en-US" sz="900" dirty="0"/>
              <a:t> 593, 249–254 (2021). </a:t>
            </a:r>
            <a:r>
              <a:rPr lang="en-US" sz="900" u="sng" dirty="0">
                <a:hlinkClick r:id="rId8"/>
              </a:rPr>
              <a:t>https://doi.org/10.1038/s41586-021-03506-2</a:t>
            </a:r>
            <a:r>
              <a:rPr lang="en-US" sz="900" dirty="0"/>
              <a:t>. </a:t>
            </a:r>
          </a:p>
          <a:p>
            <a:endParaRPr lang="en-US" sz="900" dirty="0" smtClean="0"/>
          </a:p>
          <a:p>
            <a:endParaRPr lang="en-US" sz="900" dirty="0"/>
          </a:p>
        </p:txBody>
      </p:sp>
    </p:spTree>
    <p:extLst>
      <p:ext uri="{BB962C8B-B14F-4D97-AF65-F5344CB8AC3E}">
        <p14:creationId xmlns:p14="http://schemas.microsoft.com/office/powerpoint/2010/main" val="3816572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162404"/>
          </a:xfrm>
          <a:prstGeom prst="rect">
            <a:avLst/>
          </a:prstGeom>
        </p:spPr>
        <p:txBody>
          <a:bodyPr wrap="square">
            <a:spAutoFit/>
          </a:bodyPr>
          <a:lstStyle/>
          <a:p>
            <a:r>
              <a:rPr lang="en-US" sz="1000" b="1" i="1" dirty="0" smtClean="0">
                <a:latin typeface="Times New Roman" panose="02020603050405020304" pitchFamily="18" charset="0"/>
                <a:ea typeface="Times New Roman" panose="02020603050405020304" pitchFamily="18" charset="0"/>
              </a:rPr>
              <a:t>SLIDE 38 </a:t>
            </a:r>
            <a:r>
              <a:rPr lang="en-US" sz="900" i="1" dirty="0"/>
              <a:t>Image </a:t>
            </a:r>
            <a:r>
              <a:rPr lang="en-US" sz="900" i="1" dirty="0" smtClean="0"/>
              <a:t>Citation</a:t>
            </a:r>
            <a:endParaRPr lang="en-US" sz="900" i="1" dirty="0"/>
          </a:p>
          <a:p>
            <a:pPr marL="228600" lvl="0" indent="-228600">
              <a:buFont typeface="+mj-lt"/>
              <a:buAutoNum type="arabicPeriod"/>
            </a:pPr>
            <a:r>
              <a:rPr lang="en-US" sz="900" dirty="0"/>
              <a:t>“Dr. Shawn K. Kelly</a:t>
            </a:r>
            <a:r>
              <a:rPr lang="en-US" sz="900" dirty="0" smtClean="0"/>
              <a:t>.” </a:t>
            </a:r>
            <a:r>
              <a:rPr lang="en-US" sz="900" i="1" dirty="0"/>
              <a:t>Biomedical Engineering - College of Engineering - Carnegie Mellon University</a:t>
            </a:r>
            <a:r>
              <a:rPr lang="en-US" sz="900" dirty="0"/>
              <a:t>, Carnegie Mellon University, </a:t>
            </a:r>
            <a:r>
              <a:rPr lang="en-US" sz="900" u="sng" dirty="0">
                <a:hlinkClick r:id="rId3"/>
              </a:rPr>
              <a:t>https://www.cmu.edu/bme/People/Faculty/profile/skelly.html</a:t>
            </a:r>
            <a:r>
              <a:rPr lang="en-US" sz="900" dirty="0"/>
              <a:t>. </a:t>
            </a:r>
            <a:endParaRPr lang="en-US" sz="1000" b="1" i="1" dirty="0">
              <a:latin typeface="Times New Roman" panose="02020603050405020304" pitchFamily="18" charset="0"/>
            </a:endParaRPr>
          </a:p>
          <a:p>
            <a:endParaRPr lang="en-US" sz="900" i="1" dirty="0" smtClean="0"/>
          </a:p>
          <a:p>
            <a:r>
              <a:rPr lang="en-US" sz="900" i="1" dirty="0" smtClean="0"/>
              <a:t>Content Citations</a:t>
            </a:r>
            <a:endParaRPr lang="en-US" sz="900" i="1" dirty="0"/>
          </a:p>
          <a:p>
            <a:pPr marL="228600" lvl="0" indent="-228600">
              <a:buFont typeface="+mj-lt"/>
              <a:buAutoNum type="arabicPeriod"/>
            </a:pPr>
            <a:r>
              <a:rPr lang="en-US" sz="900" dirty="0"/>
              <a:t>“Dr. Shawn K. Kelly.” </a:t>
            </a:r>
            <a:r>
              <a:rPr lang="en-US" sz="900" i="1" dirty="0"/>
              <a:t>Biomedical Engineering - College of Engineering - Carnegie Mellon University</a:t>
            </a:r>
            <a:r>
              <a:rPr lang="en-US" sz="900" dirty="0"/>
              <a:t>, Carnegie Mellon University, </a:t>
            </a:r>
            <a:r>
              <a:rPr lang="en-US" sz="900" u="sng" dirty="0">
                <a:hlinkClick r:id="rId3"/>
              </a:rPr>
              <a:t>https://www.cmu.edu/bme/People/Faculty/profile/skelly.html</a:t>
            </a:r>
            <a:r>
              <a:rPr lang="en-US" sz="900" dirty="0"/>
              <a:t>.</a:t>
            </a:r>
          </a:p>
          <a:p>
            <a:pPr marL="228600" lvl="0" indent="-228600">
              <a:buFont typeface="+mj-lt"/>
              <a:buAutoNum type="arabicPeriod"/>
            </a:pPr>
            <a:r>
              <a:rPr lang="en-US" sz="900" dirty="0"/>
              <a:t>Eisenberg, Anne. "Plugging into the Eye, with a New Design." </a:t>
            </a:r>
            <a:r>
              <a:rPr lang="en-US" sz="900" i="1" dirty="0"/>
              <a:t>New York Times</a:t>
            </a:r>
            <a:r>
              <a:rPr lang="en-US" sz="900" dirty="0"/>
              <a:t> (1923-), Oct 25, 2009, pp. 1. </a:t>
            </a:r>
            <a:r>
              <a:rPr lang="en-US" sz="900" i="1" dirty="0"/>
              <a:t>ProQuest</a:t>
            </a:r>
            <a:r>
              <a:rPr lang="en-US" sz="900" dirty="0"/>
              <a:t>, </a:t>
            </a:r>
            <a:r>
              <a:rPr lang="en-US" sz="900" u="sng" dirty="0">
                <a:hlinkClick r:id="rId4"/>
              </a:rPr>
              <a:t>https://www.proquest.com/historical-newspapers/plugging-into-eye-with-new-design/docview/1030698789/se-2?accountid=9902</a:t>
            </a:r>
            <a:r>
              <a:rPr lang="en-US" sz="900" dirty="0"/>
              <a:t>. </a:t>
            </a:r>
          </a:p>
          <a:p>
            <a:pPr marL="228600" indent="-228600">
              <a:buFont typeface="+mj-lt"/>
              <a:buAutoNum type="arabicPeriod"/>
            </a:pPr>
            <a:r>
              <a:rPr lang="en-US" sz="900" dirty="0" err="1"/>
              <a:t>Horder</a:t>
            </a:r>
            <a:r>
              <a:rPr lang="en-US" sz="900" dirty="0"/>
              <a:t>, Jamie. “Steps toward a Bionic Eye.” </a:t>
            </a:r>
            <a:r>
              <a:rPr lang="en-US" sz="900" i="1" dirty="0"/>
              <a:t>Scientific American</a:t>
            </a:r>
            <a:r>
              <a:rPr lang="en-US" sz="900" dirty="0"/>
              <a:t>, Springer Nature America, Inc., 15 Feb. 2011, </a:t>
            </a:r>
            <a:r>
              <a:rPr lang="en-US" sz="900" u="sng" dirty="0">
                <a:hlinkClick r:id="rId5"/>
              </a:rPr>
              <a:t>https://www.scientificamerican.com/article/steps-towards-a-bionic-ey</a:t>
            </a:r>
            <a:r>
              <a:rPr lang="en-US" sz="900" u="sng" dirty="0" smtClean="0">
                <a:hlinkClick r:id="rId5"/>
              </a:rPr>
              <a:t>/</a:t>
            </a:r>
            <a:r>
              <a:rPr lang="en-US" sz="900" dirty="0" smtClean="0"/>
              <a:t>.</a:t>
            </a:r>
          </a:p>
          <a:p>
            <a:endParaRPr lang="en-US" sz="2400" u="sng" dirty="0"/>
          </a:p>
          <a:p>
            <a:r>
              <a:rPr lang="en-US" sz="1050" b="1" i="1" dirty="0">
                <a:latin typeface="Times New Roman" panose="02020603050405020304" pitchFamily="18" charset="0"/>
                <a:ea typeface="Times New Roman" panose="02020603050405020304" pitchFamily="18" charset="0"/>
              </a:rPr>
              <a:t>SLIDE 39 </a:t>
            </a:r>
            <a:r>
              <a:rPr lang="en-US" sz="900" i="1" dirty="0"/>
              <a:t>Content and Image Citations</a:t>
            </a:r>
          </a:p>
          <a:p>
            <a:pPr marL="228600" lvl="0" indent="-228600">
              <a:buFont typeface="+mj-lt"/>
              <a:buAutoNum type="arabicPeriod"/>
            </a:pPr>
            <a:r>
              <a:rPr lang="en-US" sz="1000" dirty="0"/>
              <a:t>“</a:t>
            </a:r>
            <a:r>
              <a:rPr lang="en-US" sz="900" dirty="0"/>
              <a:t>Cochlear Implant Surgery.” </a:t>
            </a:r>
            <a:r>
              <a:rPr lang="en-US" sz="900" i="1" dirty="0"/>
              <a:t>Johns Hopkins Medicine</a:t>
            </a:r>
            <a:r>
              <a:rPr lang="en-US" sz="900" dirty="0"/>
              <a:t>, The Johns Hopkins University, The Johns Hopkins Hospital, and Johns Hopkins Health System, </a:t>
            </a:r>
            <a:r>
              <a:rPr lang="en-US" sz="900" u="sng" dirty="0">
                <a:hlinkClick r:id="rId6"/>
              </a:rPr>
              <a:t>https://www.hopkinsmedicine.org/health/treatment-tests-and-therapies/cochlear-implant-surgery</a:t>
            </a:r>
            <a:r>
              <a:rPr lang="en-US" sz="900" dirty="0"/>
              <a:t>.</a:t>
            </a:r>
          </a:p>
          <a:p>
            <a:pPr marL="228600" indent="-228600">
              <a:buFont typeface="+mj-lt"/>
              <a:buAutoNum type="arabicPeriod"/>
            </a:pPr>
            <a:r>
              <a:rPr lang="en-US" sz="900" dirty="0"/>
              <a:t>“Cochlear Implants.” </a:t>
            </a:r>
            <a:r>
              <a:rPr lang="en-US" sz="900" i="1" dirty="0"/>
              <a:t>National Institute of Deafness and Other Communication Disorders</a:t>
            </a:r>
            <a:r>
              <a:rPr lang="en-US" sz="900" dirty="0"/>
              <a:t>, U.S. Department of Health and Human Services, 24 Mar. 2021, </a:t>
            </a:r>
            <a:r>
              <a:rPr lang="en-US" sz="900" u="sng" dirty="0">
                <a:hlinkClick r:id="rId7"/>
              </a:rPr>
              <a:t>https://www.nidcd.nih.gov/health/cochlear-implants</a:t>
            </a:r>
            <a:r>
              <a:rPr lang="en-US" sz="900" dirty="0"/>
              <a:t>. </a:t>
            </a:r>
          </a:p>
          <a:p>
            <a:endParaRPr lang="en-US" sz="1000" b="1" i="1" dirty="0" smtClean="0">
              <a:latin typeface="Times New Roman" panose="02020603050405020304" pitchFamily="18" charset="0"/>
              <a:ea typeface="Times New Roman" panose="02020603050405020304" pitchFamily="18" charset="0"/>
            </a:endParaRPr>
          </a:p>
          <a:p>
            <a:endParaRPr lang="en-US" sz="900" dirty="0" smtClean="0"/>
          </a:p>
          <a:p>
            <a:endParaRPr lang="en-US" sz="900" dirty="0"/>
          </a:p>
        </p:txBody>
      </p:sp>
    </p:spTree>
    <p:extLst>
      <p:ext uri="{BB962C8B-B14F-4D97-AF65-F5344CB8AC3E}">
        <p14:creationId xmlns:p14="http://schemas.microsoft.com/office/powerpoint/2010/main" val="1131310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57200" y="1830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smtClean="0"/>
              <a:t>Content and Image Sources, by slide:</a:t>
            </a:r>
            <a:endParaRPr dirty="0"/>
          </a:p>
        </p:txBody>
      </p:sp>
      <p:sp>
        <p:nvSpPr>
          <p:cNvPr id="2" name="Rectangle 1"/>
          <p:cNvSpPr/>
          <p:nvPr/>
        </p:nvSpPr>
        <p:spPr>
          <a:xfrm>
            <a:off x="457200" y="753089"/>
            <a:ext cx="8229600" cy="3993401"/>
          </a:xfrm>
          <a:prstGeom prst="rect">
            <a:avLst/>
          </a:prstGeom>
        </p:spPr>
        <p:txBody>
          <a:bodyPr wrap="square">
            <a:spAutoFit/>
          </a:bodyPr>
          <a:lstStyle/>
          <a:p>
            <a:r>
              <a:rPr lang="en-US" sz="1050" b="1" i="1" dirty="0">
                <a:latin typeface="Times New Roman" panose="02020603050405020304" pitchFamily="18" charset="0"/>
                <a:ea typeface="Times New Roman" panose="02020603050405020304" pitchFamily="18" charset="0"/>
              </a:rPr>
              <a:t>SLIDE 40 </a:t>
            </a:r>
            <a:r>
              <a:rPr lang="en-US" sz="900" i="1" dirty="0"/>
              <a:t>Video Citation</a:t>
            </a:r>
          </a:p>
          <a:p>
            <a:pPr marL="228600" lvl="0" indent="-228600">
              <a:buFont typeface="+mj-lt"/>
              <a:buAutoNum type="arabicPeriod"/>
            </a:pPr>
            <a:r>
              <a:rPr lang="en-US" sz="900" dirty="0"/>
              <a:t>CMU College of Engineering. “Bin He: Breakthrough in Non-Invasive Mind-Control of Robotic Limbs.” </a:t>
            </a:r>
            <a:r>
              <a:rPr lang="en-US" sz="900" i="1" dirty="0"/>
              <a:t>YouTube</a:t>
            </a:r>
            <a:r>
              <a:rPr lang="en-US" sz="900" dirty="0"/>
              <a:t>, research by He Lab at CMU, 20 June 2019, </a:t>
            </a:r>
            <a:r>
              <a:rPr lang="en-US" sz="900" u="sng" dirty="0">
                <a:hlinkClick r:id="rId3"/>
              </a:rPr>
              <a:t>https://www.youtube.com/watch?v=UkZquERzoOo</a:t>
            </a:r>
            <a:r>
              <a:rPr lang="en-US" sz="900" dirty="0"/>
              <a:t>. </a:t>
            </a:r>
            <a:endParaRPr lang="en-US" sz="1000" b="1" i="1" dirty="0">
              <a:latin typeface="Times New Roman" panose="02020603050405020304" pitchFamily="18" charset="0"/>
            </a:endParaRPr>
          </a:p>
          <a:p>
            <a:endParaRPr lang="en-US" sz="800" i="1" dirty="0"/>
          </a:p>
          <a:p>
            <a:r>
              <a:rPr lang="en-US" sz="900" i="1" dirty="0"/>
              <a:t>Content Citations</a:t>
            </a:r>
          </a:p>
          <a:p>
            <a:pPr marL="228600" lvl="0" indent="-228600">
              <a:buFont typeface="+mj-lt"/>
              <a:buAutoNum type="arabicPeriod"/>
            </a:pPr>
            <a:r>
              <a:rPr lang="en-US" sz="900" dirty="0"/>
              <a:t>CMU College of Engineering. “Bin He: Breakthrough in Non-Invasive Mind-Control of Robotic Limbs.” </a:t>
            </a:r>
            <a:r>
              <a:rPr lang="en-US" sz="900" i="1" dirty="0"/>
              <a:t>YouTube</a:t>
            </a:r>
            <a:r>
              <a:rPr lang="en-US" sz="900" dirty="0"/>
              <a:t>, research by He Lab at CMU, 20 June 2019, </a:t>
            </a:r>
            <a:r>
              <a:rPr lang="en-US" sz="900" u="sng" dirty="0">
                <a:hlinkClick r:id="rId3"/>
              </a:rPr>
              <a:t>https://www.youtube.com/watch?v=UkZquERzoOo</a:t>
            </a:r>
            <a:r>
              <a:rPr lang="en-US" sz="900" dirty="0"/>
              <a:t>.</a:t>
            </a:r>
          </a:p>
          <a:p>
            <a:pPr marL="228600" lvl="0" indent="-228600">
              <a:buFont typeface="+mj-lt"/>
              <a:buAutoNum type="arabicPeriod"/>
            </a:pPr>
            <a:r>
              <a:rPr lang="en-US" sz="900" dirty="0"/>
              <a:t> Durham, Emily. “First-Ever Noninvasive Mind-Controlled Robotic Arm.” </a:t>
            </a:r>
            <a:r>
              <a:rPr lang="en-US" sz="900" i="1" dirty="0"/>
              <a:t>College of Engineering at Carnegie Mellon University</a:t>
            </a:r>
            <a:r>
              <a:rPr lang="en-US" sz="900" dirty="0"/>
              <a:t>, Carnegie Mellon University, 2021, </a:t>
            </a:r>
            <a:r>
              <a:rPr lang="en-US" sz="900" u="sng" dirty="0">
                <a:hlinkClick r:id="rId4"/>
              </a:rPr>
              <a:t>https://engineering.cmu.edu/news-events/news/2019/06/20-he-sci-robotics.html</a:t>
            </a:r>
            <a:r>
              <a:rPr lang="en-US" sz="900" dirty="0"/>
              <a:t>. </a:t>
            </a:r>
          </a:p>
          <a:p>
            <a:pPr marL="228600" indent="-228600">
              <a:buFont typeface="+mj-lt"/>
              <a:buAutoNum type="arabicPeriod"/>
            </a:pPr>
            <a:r>
              <a:rPr lang="en-US" sz="900" dirty="0"/>
              <a:t>Shih, Jerry J et al. “Brain-computer interfaces in medicine.” </a:t>
            </a:r>
            <a:r>
              <a:rPr lang="en-US" sz="900" i="1" dirty="0"/>
              <a:t>Mayo Clinic proceedings</a:t>
            </a:r>
            <a:r>
              <a:rPr lang="en-US" sz="900" dirty="0"/>
              <a:t> vol. 87,3 (2012): 268-79. doi:10.1016/j.mayocp.2011.12.008.</a:t>
            </a:r>
          </a:p>
          <a:p>
            <a:endParaRPr lang="en-US" sz="1600" u="sng" dirty="0"/>
          </a:p>
          <a:p>
            <a:r>
              <a:rPr lang="en-US" sz="1000" b="1" i="1" dirty="0">
                <a:latin typeface="Times New Roman" panose="02020603050405020304" pitchFamily="18" charset="0"/>
                <a:ea typeface="Times New Roman" panose="02020603050405020304" pitchFamily="18" charset="0"/>
              </a:rPr>
              <a:t>SLIDE </a:t>
            </a:r>
            <a:r>
              <a:rPr lang="en-US" sz="1000" b="1" i="1" dirty="0" smtClean="0">
                <a:latin typeface="Times New Roman" panose="02020603050405020304" pitchFamily="18" charset="0"/>
                <a:ea typeface="Times New Roman" panose="02020603050405020304" pitchFamily="18" charset="0"/>
              </a:rPr>
              <a:t>42 </a:t>
            </a:r>
            <a:r>
              <a:rPr lang="en-US" sz="900" i="1" dirty="0"/>
              <a:t>Image Citation</a:t>
            </a:r>
            <a:endParaRPr lang="en-US" sz="1000" b="1" i="1" dirty="0" smtClean="0">
              <a:latin typeface="Times New Roman" panose="02020603050405020304" pitchFamily="18" charset="0"/>
              <a:ea typeface="Times New Roman" panose="02020603050405020304" pitchFamily="18" charset="0"/>
            </a:endParaRPr>
          </a:p>
          <a:p>
            <a:pPr marL="228600" indent="-228600">
              <a:buFont typeface="+mj-lt"/>
              <a:buAutoNum type="arabicPeriod"/>
            </a:pPr>
            <a:r>
              <a:rPr lang="en-US" sz="900" dirty="0" err="1"/>
              <a:t>Kimberl</a:t>
            </a:r>
            <a:r>
              <a:rPr lang="en-US" sz="900" dirty="0"/>
              <a:t>, Maggie. “Healthcare Jobs 2.0: The Future of Healthcare and Tech.” </a:t>
            </a:r>
            <a:r>
              <a:rPr lang="en-US" sz="900" i="1" dirty="0"/>
              <a:t>ATD</a:t>
            </a:r>
            <a:r>
              <a:rPr lang="en-US" sz="900" dirty="0"/>
              <a:t>, ATD, 31 Jan. 2019, </a:t>
            </a:r>
            <a:r>
              <a:rPr lang="en-US" sz="900" u="sng" dirty="0">
                <a:hlinkClick r:id="rId5"/>
              </a:rPr>
              <a:t>https://www.td.org/insights/healthcare-jobs-20-the-future-of-healthcare-and-tech</a:t>
            </a:r>
            <a:endParaRPr lang="en-US" sz="900" b="1" i="1" dirty="0">
              <a:latin typeface="Times New Roman" panose="02020603050405020304" pitchFamily="18" charset="0"/>
            </a:endParaRPr>
          </a:p>
          <a:p>
            <a:endParaRPr lang="en-US" sz="900" b="1" i="1" dirty="0" smtClean="0">
              <a:latin typeface="Times New Roman" panose="02020603050405020304" pitchFamily="18" charset="0"/>
            </a:endParaRPr>
          </a:p>
          <a:p>
            <a:r>
              <a:rPr lang="en-US" sz="900" i="1" dirty="0" smtClean="0"/>
              <a:t>Content Citations</a:t>
            </a:r>
            <a:endParaRPr lang="en-US" sz="900" i="1" dirty="0"/>
          </a:p>
          <a:p>
            <a:pPr marL="228600" lvl="0" indent="-228600">
              <a:buFont typeface="+mj-lt"/>
              <a:buAutoNum type="arabicPeriod"/>
            </a:pPr>
            <a:r>
              <a:rPr lang="en-US" sz="900" dirty="0"/>
              <a:t>Harpreet Pal Singh &amp; </a:t>
            </a:r>
            <a:r>
              <a:rPr lang="en-US" sz="900" dirty="0" err="1"/>
              <a:t>Parlad</a:t>
            </a:r>
            <a:r>
              <a:rPr lang="en-US" sz="900" dirty="0"/>
              <a:t> Kumar (2021) Developments in the human machine interface technologies and their applications: a review, Journal of Medical Engineering &amp; Technology, 45:7, 552-573, DOI: 10.1080/03091902.2021.1936237. </a:t>
            </a:r>
          </a:p>
          <a:p>
            <a:pPr marL="228600" lvl="0" indent="-228600">
              <a:buFont typeface="+mj-lt"/>
              <a:buAutoNum type="arabicPeriod"/>
            </a:pPr>
            <a:r>
              <a:rPr lang="en-US" sz="900" dirty="0"/>
              <a:t>Greenfield, Daniel. “Artificial Intelligence in Medicine: Applications, Implications, and Limitations.” </a:t>
            </a:r>
            <a:r>
              <a:rPr lang="en-US" sz="900" i="1" dirty="0"/>
              <a:t>Science in the News</a:t>
            </a:r>
            <a:r>
              <a:rPr lang="en-US" sz="900" dirty="0"/>
              <a:t>, Science in the News, 19 June 2019, </a:t>
            </a:r>
            <a:r>
              <a:rPr lang="en-US" sz="900" u="sng" dirty="0">
                <a:hlinkClick r:id="rId6"/>
              </a:rPr>
              <a:t>https://sitn.hms.harvard.edu/flash/2019/artificial-intelligence-in-medicine-applications-implications-and-limitations/</a:t>
            </a:r>
            <a:r>
              <a:rPr lang="en-US" sz="900" dirty="0"/>
              <a:t>. </a:t>
            </a:r>
          </a:p>
          <a:p>
            <a:pPr marL="228600" lvl="0" indent="-228600">
              <a:buFont typeface="+mj-lt"/>
              <a:buAutoNum type="arabicPeriod"/>
            </a:pPr>
            <a:r>
              <a:rPr lang="en-US" sz="900" dirty="0"/>
              <a:t>Saha, S, and P S Saha. “Biomedical ethics and the biomedical engineer: a review.” </a:t>
            </a:r>
            <a:r>
              <a:rPr lang="en-US" sz="900" i="1" dirty="0"/>
              <a:t>Critical reviews in biomedical engineering</a:t>
            </a:r>
            <a:r>
              <a:rPr lang="en-US" sz="900" dirty="0"/>
              <a:t> vol. 25,2 (1997): 163-201.</a:t>
            </a:r>
          </a:p>
          <a:p>
            <a:pPr marL="228600" indent="-228600">
              <a:buFont typeface="+mj-lt"/>
              <a:buAutoNum type="arabicPeriod"/>
            </a:pPr>
            <a:r>
              <a:rPr lang="en-US" sz="900" dirty="0"/>
              <a:t>Moffatt, Stanley </a:t>
            </a:r>
            <a:r>
              <a:rPr lang="en-US" sz="900" dirty="0" err="1"/>
              <a:t>Saamoah</a:t>
            </a:r>
            <a:r>
              <a:rPr lang="en-US" sz="900" dirty="0"/>
              <a:t>. “Ethics of Biomedical Engineering: The Unanswered Questions.” </a:t>
            </a:r>
            <a:r>
              <a:rPr lang="en-US" sz="900" i="1" dirty="0"/>
              <a:t>Significances of Bioengineering &amp; Biosciences</a:t>
            </a:r>
            <a:r>
              <a:rPr lang="en-US" sz="900" dirty="0"/>
              <a:t>, vol. 1, no. 1, 15 Dec. 2017, </a:t>
            </a:r>
            <a:r>
              <a:rPr lang="en-US" sz="900" u="sng" dirty="0">
                <a:hlinkClick r:id="rId7"/>
              </a:rPr>
              <a:t>https://doi.org/10.31031/sbb.2017.01.000505</a:t>
            </a:r>
            <a:r>
              <a:rPr lang="en-US" sz="900" dirty="0" smtClean="0"/>
              <a:t>. </a:t>
            </a:r>
          </a:p>
          <a:p>
            <a:endParaRPr lang="en-US" sz="900" dirty="0"/>
          </a:p>
          <a:p>
            <a:r>
              <a:rPr lang="en-US" sz="1000" b="1" i="1" dirty="0">
                <a:latin typeface="Times New Roman" panose="02020603050405020304" pitchFamily="18" charset="0"/>
                <a:ea typeface="Times New Roman" panose="02020603050405020304" pitchFamily="18" charset="0"/>
              </a:rPr>
              <a:t>SLIDE 43 </a:t>
            </a:r>
            <a:r>
              <a:rPr lang="en-US" sz="900" i="1" dirty="0"/>
              <a:t>Image Citation</a:t>
            </a:r>
          </a:p>
          <a:p>
            <a:pPr marL="228600" lvl="0" indent="-228600">
              <a:buFont typeface="+mj-lt"/>
              <a:buAutoNum type="arabicPeriod"/>
            </a:pPr>
            <a:r>
              <a:rPr lang="en-US" sz="900" dirty="0"/>
              <a:t>“Is Bioengineering Right for Me?” </a:t>
            </a:r>
            <a:r>
              <a:rPr lang="en-US" sz="900" i="1" dirty="0"/>
              <a:t>UW Bioengineering | University of Washington Department of Bioengineering</a:t>
            </a:r>
            <a:r>
              <a:rPr lang="en-US" sz="900" dirty="0"/>
              <a:t>, University of Washington, </a:t>
            </a:r>
            <a:r>
              <a:rPr lang="en-US" sz="900" u="sng" dirty="0">
                <a:hlinkClick r:id="rId8"/>
              </a:rPr>
              <a:t>https://bioe.uw.edu/academic-programs/about-bioengineering</a:t>
            </a:r>
            <a:r>
              <a:rPr lang="en-US" sz="900" u="sng" dirty="0" smtClean="0">
                <a:hlinkClick r:id="rId8"/>
              </a:rPr>
              <a:t>/</a:t>
            </a:r>
            <a:r>
              <a:rPr lang="en-US" sz="900" dirty="0" smtClean="0"/>
              <a:t>.</a:t>
            </a:r>
            <a:endParaRPr lang="en-US" sz="900" dirty="0"/>
          </a:p>
        </p:txBody>
      </p:sp>
    </p:spTree>
    <p:extLst>
      <p:ext uri="{BB962C8B-B14F-4D97-AF65-F5344CB8AC3E}">
        <p14:creationId xmlns:p14="http://schemas.microsoft.com/office/powerpoint/2010/main" val="73296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Definition &amp; Scope: Biomechanics</a:t>
            </a:r>
            <a:endParaRPr/>
          </a:p>
        </p:txBody>
      </p:sp>
      <p:sp>
        <p:nvSpPr>
          <p:cNvPr id="121" name="Google Shape;121;p23"/>
          <p:cNvSpPr txBox="1"/>
          <p:nvPr/>
        </p:nvSpPr>
        <p:spPr>
          <a:xfrm>
            <a:off x="457200" y="971550"/>
            <a:ext cx="4478400" cy="31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The scientific study of the mechanics of living structures (or of structures produced by organisms) -</a:t>
            </a:r>
            <a:r>
              <a:rPr lang="en" sz="1500" i="1">
                <a:solidFill>
                  <a:schemeClr val="dk1"/>
                </a:solidFill>
              </a:rPr>
              <a:t>Nature</a:t>
            </a:r>
            <a:r>
              <a:rPr lang="en" sz="1500">
                <a:solidFill>
                  <a:schemeClr val="dk1"/>
                </a:solidFill>
              </a:rPr>
              <a:t> definition</a:t>
            </a:r>
            <a:endParaRPr sz="1500">
              <a:solidFill>
                <a:schemeClr val="dk1"/>
              </a:solidFill>
            </a:endParaRPr>
          </a:p>
          <a:p>
            <a:pPr marL="0" lvl="0" indent="0" algn="l" rtl="0">
              <a:spcBef>
                <a:spcPts val="0"/>
              </a:spcBef>
              <a:spcAft>
                <a:spcPts val="0"/>
              </a:spcAft>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What you study</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Mechanical properties of tissues (macro and micro)</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Micromechanics</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Solid mechanics</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Viscoelasticity</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Fluid mechanics</a:t>
            </a:r>
            <a:endParaRPr sz="1500">
              <a:solidFill>
                <a:schemeClr val="dk1"/>
              </a:solidFill>
            </a:endParaRPr>
          </a:p>
          <a:p>
            <a:pPr marL="1371600" lvl="2" indent="-323850" algn="l" rtl="0">
              <a:spcBef>
                <a:spcPts val="0"/>
              </a:spcBef>
              <a:spcAft>
                <a:spcPts val="0"/>
              </a:spcAft>
              <a:buClr>
                <a:schemeClr val="dk1"/>
              </a:buClr>
              <a:buSzPts val="1500"/>
              <a:buChar char="■"/>
            </a:pPr>
            <a:r>
              <a:rPr lang="en" sz="1500">
                <a:solidFill>
                  <a:schemeClr val="dk1"/>
                </a:solidFill>
              </a:rPr>
              <a:t>Entropic force, diffusive force, osmotic force</a:t>
            </a:r>
            <a:endParaRPr sz="1500">
              <a:solidFill>
                <a:schemeClr val="dk1"/>
              </a:solidFill>
            </a:endParaRPr>
          </a:p>
        </p:txBody>
      </p:sp>
      <p:pic>
        <p:nvPicPr>
          <p:cNvPr id="122" name="Google Shape;122;p23"/>
          <p:cNvPicPr preferRelativeResize="0"/>
          <p:nvPr/>
        </p:nvPicPr>
        <p:blipFill>
          <a:blip r:embed="rId3">
            <a:alphaModFix/>
          </a:blip>
          <a:stretch>
            <a:fillRect/>
          </a:stretch>
        </p:blipFill>
        <p:spPr>
          <a:xfrm>
            <a:off x="5343150" y="2141550"/>
            <a:ext cx="3343652" cy="2016301"/>
          </a:xfrm>
          <a:prstGeom prst="rect">
            <a:avLst/>
          </a:prstGeom>
          <a:noFill/>
          <a:ln>
            <a:noFill/>
          </a:ln>
        </p:spPr>
      </p:pic>
      <p:pic>
        <p:nvPicPr>
          <p:cNvPr id="123" name="Google Shape;123;p23"/>
          <p:cNvPicPr preferRelativeResize="0"/>
          <p:nvPr/>
        </p:nvPicPr>
        <p:blipFill>
          <a:blip r:embed="rId4">
            <a:alphaModFix/>
          </a:blip>
          <a:stretch>
            <a:fillRect/>
          </a:stretch>
        </p:blipFill>
        <p:spPr>
          <a:xfrm>
            <a:off x="5490975" y="854013"/>
            <a:ext cx="3048000" cy="1247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Applications: Biomechanics</a:t>
            </a:r>
            <a:endParaRPr/>
          </a:p>
        </p:txBody>
      </p:sp>
      <p:sp>
        <p:nvSpPr>
          <p:cNvPr id="129" name="Google Shape;129;p24"/>
          <p:cNvSpPr txBox="1"/>
          <p:nvPr/>
        </p:nvSpPr>
        <p:spPr>
          <a:xfrm>
            <a:off x="457200" y="971550"/>
            <a:ext cx="5401500" cy="11082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Cardiovascular fluid mechanics and dynamics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Cell mechanics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Solid mechanics of biological materials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Biological viscoelastic solids and fluids</a:t>
            </a:r>
            <a:endParaRPr sz="1500">
              <a:solidFill>
                <a:schemeClr val="dk1"/>
              </a:solidFill>
            </a:endParaRPr>
          </a:p>
        </p:txBody>
      </p:sp>
      <p:pic>
        <p:nvPicPr>
          <p:cNvPr id="130" name="Google Shape;130;p24"/>
          <p:cNvPicPr preferRelativeResize="0"/>
          <p:nvPr/>
        </p:nvPicPr>
        <p:blipFill>
          <a:blip r:embed="rId3">
            <a:alphaModFix/>
          </a:blip>
          <a:stretch>
            <a:fillRect/>
          </a:stretch>
        </p:blipFill>
        <p:spPr>
          <a:xfrm>
            <a:off x="152400" y="2232150"/>
            <a:ext cx="2114550" cy="2162175"/>
          </a:xfrm>
          <a:prstGeom prst="rect">
            <a:avLst/>
          </a:prstGeom>
          <a:noFill/>
          <a:ln>
            <a:noFill/>
          </a:ln>
        </p:spPr>
      </p:pic>
      <p:pic>
        <p:nvPicPr>
          <p:cNvPr id="131" name="Google Shape;131;p24"/>
          <p:cNvPicPr preferRelativeResize="0"/>
          <p:nvPr/>
        </p:nvPicPr>
        <p:blipFill>
          <a:blip r:embed="rId4">
            <a:alphaModFix/>
          </a:blip>
          <a:stretch>
            <a:fillRect/>
          </a:stretch>
        </p:blipFill>
        <p:spPr>
          <a:xfrm>
            <a:off x="2419350" y="2232150"/>
            <a:ext cx="6572249" cy="2233917"/>
          </a:xfrm>
          <a:prstGeom prst="rect">
            <a:avLst/>
          </a:prstGeom>
          <a:noFill/>
          <a:ln>
            <a:noFill/>
          </a:ln>
        </p:spPr>
      </p:pic>
      <p:pic>
        <p:nvPicPr>
          <p:cNvPr id="132" name="Google Shape;132;p24"/>
          <p:cNvPicPr preferRelativeResize="0"/>
          <p:nvPr/>
        </p:nvPicPr>
        <p:blipFill>
          <a:blip r:embed="rId5">
            <a:alphaModFix/>
          </a:blip>
          <a:stretch>
            <a:fillRect/>
          </a:stretch>
        </p:blipFill>
        <p:spPr>
          <a:xfrm>
            <a:off x="5279225" y="361950"/>
            <a:ext cx="3135767" cy="1965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1: Cardiovascular Mechanics</a:t>
            </a:r>
            <a:endParaRPr/>
          </a:p>
        </p:txBody>
      </p:sp>
      <p:pic>
        <p:nvPicPr>
          <p:cNvPr id="138" name="Google Shape;138;p25"/>
          <p:cNvPicPr preferRelativeResize="0"/>
          <p:nvPr/>
        </p:nvPicPr>
        <p:blipFill>
          <a:blip r:embed="rId3">
            <a:alphaModFix/>
          </a:blip>
          <a:stretch>
            <a:fillRect/>
          </a:stretch>
        </p:blipFill>
        <p:spPr>
          <a:xfrm>
            <a:off x="2732988" y="1180225"/>
            <a:ext cx="3678025" cy="2783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Example 2: Cellular Biomechanics</a:t>
            </a:r>
            <a:endParaRPr/>
          </a:p>
        </p:txBody>
      </p:sp>
      <p:pic>
        <p:nvPicPr>
          <p:cNvPr id="144" name="Google Shape;144;p26"/>
          <p:cNvPicPr preferRelativeResize="0"/>
          <p:nvPr/>
        </p:nvPicPr>
        <p:blipFill>
          <a:blip r:embed="rId3">
            <a:alphaModFix/>
          </a:blip>
          <a:stretch>
            <a:fillRect/>
          </a:stretch>
        </p:blipFill>
        <p:spPr>
          <a:xfrm>
            <a:off x="2240550" y="971550"/>
            <a:ext cx="4800600" cy="34290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MU PPT Theme">
  <a:themeElements>
    <a:clrScheme name="Custom 1">
      <a:dk1>
        <a:srgbClr val="000000"/>
      </a:dk1>
      <a:lt1>
        <a:srgbClr val="FFFFFF"/>
      </a:lt1>
      <a:dk2>
        <a:srgbClr val="75787B"/>
      </a:dk2>
      <a:lt2>
        <a:srgbClr val="C8C9C7"/>
      </a:lt2>
      <a:accent1>
        <a:srgbClr val="BB0000"/>
      </a:accent1>
      <a:accent2>
        <a:srgbClr val="75787B"/>
      </a:accent2>
      <a:accent3>
        <a:srgbClr val="00833C"/>
      </a:accent3>
      <a:accent4>
        <a:srgbClr val="F2A900"/>
      </a:accent4>
      <a:accent5>
        <a:srgbClr val="002C71"/>
      </a:accent5>
      <a:accent6>
        <a:srgbClr val="C8C9C7"/>
      </a:accent6>
      <a:hlink>
        <a:srgbClr val="BB0000"/>
      </a:hlink>
      <a:folHlink>
        <a:srgbClr val="82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4910</Words>
  <Application>Microsoft Office PowerPoint</Application>
  <PresentationFormat>On-screen Show (16:9)</PresentationFormat>
  <Paragraphs>544</Paragraphs>
  <Slides>57</Slides>
  <Notes>57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57</vt:i4>
      </vt:variant>
    </vt:vector>
  </HeadingPairs>
  <TitlesOfParts>
    <vt:vector size="67" baseType="lpstr">
      <vt:lpstr>Open Sans</vt:lpstr>
      <vt:lpstr>Times</vt:lpstr>
      <vt:lpstr>Open Sans Light</vt:lpstr>
      <vt:lpstr>Lato Light</vt:lpstr>
      <vt:lpstr>Times New Roman</vt:lpstr>
      <vt:lpstr>Lato Hairline</vt:lpstr>
      <vt:lpstr>Arial</vt:lpstr>
      <vt:lpstr>Simple Light</vt:lpstr>
      <vt:lpstr>Eglamour template</vt:lpstr>
      <vt:lpstr>CMU PPT Theme</vt:lpstr>
      <vt:lpstr>PowerPoint Presentation</vt:lpstr>
      <vt:lpstr>PowerPoint Presentation</vt:lpstr>
      <vt:lpstr>PowerPoint Presentation</vt:lpstr>
      <vt:lpstr>What do biomedical engineers do? BME Focus Areas</vt:lpstr>
      <vt:lpstr>PowerPoint Presentation</vt:lpstr>
      <vt:lpstr>Definition &amp; Scope: Biomechanics</vt:lpstr>
      <vt:lpstr>Applications: Biomechanics</vt:lpstr>
      <vt:lpstr>Example 1: Cardiovascular Mechanics</vt:lpstr>
      <vt:lpstr>Example 2: Cellular Biomechanics</vt:lpstr>
      <vt:lpstr>CMU Connection: Natural Environment Biomechanics (Musculoskeletal Biomechanics Lab)</vt:lpstr>
      <vt:lpstr>PowerPoint Presentation</vt:lpstr>
      <vt:lpstr>Definition &amp; Scope: Biomaterials and Tissue Engineering</vt:lpstr>
      <vt:lpstr>Applications: Biomaterials and Tissue Engineering</vt:lpstr>
      <vt:lpstr>Example 1: Adipose Microenvironments</vt:lpstr>
      <vt:lpstr>Example 2: Wound-Healing Biomaterials</vt:lpstr>
      <vt:lpstr>CMU Connection: Regenerative Biomaterials and Therapeutics Group</vt:lpstr>
      <vt:lpstr>PowerPoint Presentation</vt:lpstr>
      <vt:lpstr>Focus Area: Biomedical Devices</vt:lpstr>
      <vt:lpstr>Applications: Biomedical Devices</vt:lpstr>
      <vt:lpstr>Example 1: Implantable Heart Pump</vt:lpstr>
      <vt:lpstr>Example 2: Lab on a Chip (BioMEMS)</vt:lpstr>
      <vt:lpstr>CMU Connection: Ingestible Medical Devices</vt:lpstr>
      <vt:lpstr>PowerPoint Presentation</vt:lpstr>
      <vt:lpstr>Focus Area: Bioimaging and Signal Processing</vt:lpstr>
      <vt:lpstr>Applications: Bioimaging and Signal Processing</vt:lpstr>
      <vt:lpstr>Example 1: Simultaneous BOLD-fMRI and FDG-PET</vt:lpstr>
      <vt:lpstr>Example 2: ECG Signals</vt:lpstr>
      <vt:lpstr>CMU Connection: Biomedical Optics</vt:lpstr>
      <vt:lpstr>PowerPoint Presentation</vt:lpstr>
      <vt:lpstr>Definition &amp; Scope: Cellular and Molecular Biotechnology</vt:lpstr>
      <vt:lpstr>Applications: Cellular and Molecular Biotechnology</vt:lpstr>
      <vt:lpstr>Example 1: Vaccine Development</vt:lpstr>
      <vt:lpstr>Example 2: CRISPR Gene Therapy</vt:lpstr>
      <vt:lpstr>CMU Connection: mRNA Drug Delivery</vt:lpstr>
      <vt:lpstr>PowerPoint Presentation</vt:lpstr>
      <vt:lpstr>Focus Area: Neuroengineering</vt:lpstr>
      <vt:lpstr>Applications: Neuroengineering</vt:lpstr>
      <vt:lpstr>Example 1: Retinal Prostheses</vt:lpstr>
      <vt:lpstr>Example 2: Cochlear Implant</vt:lpstr>
      <vt:lpstr>CMU Connection: Non-Invasive Mind-Control of Robotic Limbs</vt:lpstr>
      <vt:lpstr>PowerPoint Presentation</vt:lpstr>
      <vt:lpstr>Looking Forward: Unanswered Questions in BME </vt:lpstr>
      <vt:lpstr>You may like more than one of these focus areas… and that’s okay!</vt:lpstr>
      <vt:lpstr>Content and Image Sources, by slide:</vt:lpstr>
      <vt:lpstr>Content and Image Sources, by slide:</vt:lpstr>
      <vt:lpstr>Content and Image Sources, by slide:</vt:lpstr>
      <vt:lpstr>Content and Image Sources, by slide:</vt:lpstr>
      <vt:lpstr>Content and Image Sources, by slide:</vt:lpstr>
      <vt:lpstr>Content and Image Sources, by slide:</vt:lpstr>
      <vt:lpstr>Content and Image Sources, by slide:</vt:lpstr>
      <vt:lpstr>Content and Image Sources, by slide:</vt:lpstr>
      <vt:lpstr>Content and Image Sources, by slide:</vt:lpstr>
      <vt:lpstr>Content and Image Sources, by slide:</vt:lpstr>
      <vt:lpstr>Content and Image Sources, by slide:</vt:lpstr>
      <vt:lpstr>Content and Image Sources, by slide:</vt:lpstr>
      <vt:lpstr>Content and Image Sources, by slide:</vt:lpstr>
      <vt:lpstr>Content and Image Sources, by slide: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jh4p</cp:lastModifiedBy>
  <cp:revision>18</cp:revision>
  <dcterms:modified xsi:type="dcterms:W3CDTF">2022-02-22T22:42:06Z</dcterms:modified>
</cp:coreProperties>
</file>