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87" r:id="rId3"/>
    <p:sldId id="288" r:id="rId4"/>
    <p:sldId id="258" r:id="rId5"/>
    <p:sldId id="286" r:id="rId6"/>
    <p:sldId id="292" r:id="rId7"/>
    <p:sldId id="291" r:id="rId8"/>
    <p:sldId id="289" r:id="rId9"/>
    <p:sldId id="29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71936" autoAdjust="0"/>
  </p:normalViewPr>
  <p:slideViewPr>
    <p:cSldViewPr>
      <p:cViewPr varScale="1">
        <p:scale>
          <a:sx n="52" d="100"/>
          <a:sy n="52" d="100"/>
        </p:scale>
        <p:origin x="-16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55485-0A31-467E-B2FD-D55922908DD8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E70BB7-EA6E-426C-8A7A-3845CDCDBB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469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ThreeGorgesDam-China2009.jpg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Niagara_Falls_before_a_rain_storm_(2007).jpg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Hydroelectric_dam.svg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File:Hydroelectric_dam.svg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Presentation</a:t>
            </a:r>
          </a:p>
          <a:p>
            <a:r>
              <a:rPr lang="en-US" dirty="0" smtClean="0"/>
              <a:t>Working with hydropower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8BACB-6667-9040-A063-DA0BFDCEE3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42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http://en.wikipedia.org/wiki/File:ThreeGorgesDam-China2009.jpg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70BB7-EA6E-426C-8A7A-3845CDCDBBF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219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 of efficiency</a:t>
            </a:r>
          </a:p>
          <a:p>
            <a:r>
              <a:rPr lang="en-US" dirty="0" smtClean="0"/>
              <a:t>Hydro:</a:t>
            </a:r>
            <a:r>
              <a:rPr lang="en-US" baseline="0" dirty="0" smtClean="0"/>
              <a:t> 92%</a:t>
            </a:r>
          </a:p>
          <a:p>
            <a:r>
              <a:rPr lang="en-US" baseline="0" dirty="0" smtClean="0"/>
              <a:t>Coal: ?</a:t>
            </a:r>
          </a:p>
          <a:p>
            <a:r>
              <a:rPr lang="en-US" baseline="0" dirty="0" smtClean="0"/>
              <a:t>gas: ?</a:t>
            </a:r>
          </a:p>
          <a:p>
            <a:r>
              <a:rPr lang="en-US" baseline="0" dirty="0" smtClean="0"/>
              <a:t>Wind&gt;?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8BACB-6667-9040-A063-DA0BFDCEE32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25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http://en.wikipedia.org/wiki/File:Niagara_Falls_before_a_rain_storm_(2007).jpg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8BACB-6667-9040-A063-DA0BFDCEE32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25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http://en.wikipedia.org/wiki/File:Hydroelectric_dam.svg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8BACB-6667-9040-A063-DA0BFDCEE32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9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3"/>
              </a:rPr>
              <a:t>http://en.wikipedia.org/wiki/File:Hydroelectric_dam.svg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48BACB-6667-9040-A063-DA0BFDCEE32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49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E70BB7-EA6E-426C-8A7A-3845CDCDBBF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670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176C-7AD2-466C-8C14-A7FD51186F36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630-A040-4DEA-B932-77B1A29F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515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176C-7AD2-466C-8C14-A7FD51186F36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630-A040-4DEA-B932-77B1A29F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692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176C-7AD2-466C-8C14-A7FD51186F36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630-A040-4DEA-B932-77B1A29F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5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176C-7AD2-466C-8C14-A7FD51186F36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630-A040-4DEA-B932-77B1A29F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77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176C-7AD2-466C-8C14-A7FD51186F36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630-A040-4DEA-B932-77B1A29F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81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176C-7AD2-466C-8C14-A7FD51186F36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630-A040-4DEA-B932-77B1A29F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23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176C-7AD2-466C-8C14-A7FD51186F36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630-A040-4DEA-B932-77B1A29F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71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176C-7AD2-466C-8C14-A7FD51186F36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630-A040-4DEA-B932-77B1A29F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2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176C-7AD2-466C-8C14-A7FD51186F36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630-A040-4DEA-B932-77B1A29F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90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176C-7AD2-466C-8C14-A7FD51186F36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630-A040-4DEA-B932-77B1A29F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348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1176C-7AD2-466C-8C14-A7FD51186F36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A5C630-A040-4DEA-B932-77B1A29F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9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1176C-7AD2-466C-8C14-A7FD51186F36}" type="datetimeFigureOut">
              <a:rPr lang="en-US" smtClean="0"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5C630-A040-4DEA-B932-77B1A29FE7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70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Hydropower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August 18,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70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&amp; Social Impacts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Environment</a:t>
            </a:r>
          </a:p>
          <a:p>
            <a:pPr lvl="1"/>
            <a:r>
              <a:rPr lang="en-US" dirty="0" smtClean="0"/>
              <a:t>Local </a:t>
            </a:r>
            <a:r>
              <a:rPr lang="en-US" dirty="0"/>
              <a:t>x Regional </a:t>
            </a:r>
            <a:r>
              <a:rPr lang="en-US" dirty="0" smtClean="0"/>
              <a:t>impacts</a:t>
            </a:r>
          </a:p>
          <a:p>
            <a:pPr lvl="1"/>
            <a:r>
              <a:rPr lang="en-US" dirty="0" smtClean="0"/>
              <a:t>Water quality</a:t>
            </a:r>
          </a:p>
          <a:p>
            <a:pPr lvl="1"/>
            <a:r>
              <a:rPr lang="en-US" dirty="0" smtClean="0"/>
              <a:t>Sediments</a:t>
            </a:r>
          </a:p>
          <a:p>
            <a:pPr lvl="1"/>
            <a:r>
              <a:rPr lang="en-US" dirty="0" smtClean="0"/>
              <a:t>Fish </a:t>
            </a:r>
            <a:r>
              <a:rPr lang="en-US" dirty="0"/>
              <a:t>and the fish transposing </a:t>
            </a:r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GHG </a:t>
            </a:r>
            <a:r>
              <a:rPr lang="en-US" dirty="0"/>
              <a:t>fluxes in the reservoirs</a:t>
            </a:r>
          </a:p>
          <a:p>
            <a:endParaRPr lang="en-US" dirty="0"/>
          </a:p>
          <a:p>
            <a:r>
              <a:rPr lang="en-US" dirty="0" smtClean="0"/>
              <a:t>Social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dam </a:t>
            </a:r>
            <a:r>
              <a:rPr lang="en-US" dirty="0" smtClean="0"/>
              <a:t>construction</a:t>
            </a:r>
          </a:p>
          <a:p>
            <a:pPr lvl="1"/>
            <a:r>
              <a:rPr lang="en-US" dirty="0" smtClean="0"/>
              <a:t>People Reallocation</a:t>
            </a:r>
          </a:p>
          <a:p>
            <a:pPr lvl="1"/>
            <a:r>
              <a:rPr lang="en-US" dirty="0" smtClean="0"/>
              <a:t>Land use</a:t>
            </a:r>
          </a:p>
          <a:p>
            <a:pPr lvl="1"/>
            <a:r>
              <a:rPr lang="en-US" dirty="0" smtClean="0"/>
              <a:t>Conflicts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604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Almost every country has at least a little bit of hydropower.</a:t>
            </a:r>
            <a:endParaRPr lang="en-US" dirty="0"/>
          </a:p>
        </p:txBody>
      </p:sp>
      <p:pic>
        <p:nvPicPr>
          <p:cNvPr id="4" name="Picture 3" descr="Screen Shot 2013-07-19 at 3.53.31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8" t="3684" r="2131"/>
          <a:stretch/>
        </p:blipFill>
        <p:spPr>
          <a:xfrm>
            <a:off x="304800" y="1528003"/>
            <a:ext cx="8617858" cy="5139513"/>
          </a:xfrm>
          <a:prstGeom prst="rect">
            <a:avLst/>
          </a:prstGeom>
        </p:spPr>
      </p:pic>
      <p:pic>
        <p:nvPicPr>
          <p:cNvPr id="5" name="Picture 4" descr="Screen Shot 2013-07-19 at 3.53.31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57" t="91663" r="4418" b="1941"/>
          <a:stretch/>
        </p:blipFill>
        <p:spPr>
          <a:xfrm>
            <a:off x="4865915" y="5918200"/>
            <a:ext cx="4296228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633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largest power plant of any kind in the world is the Three Gorges Dam.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Location:  China.    Installed Capacity: 22.500 GW</a:t>
            </a:r>
          </a:p>
          <a:p>
            <a:endParaRPr lang="en-US" dirty="0"/>
          </a:p>
        </p:txBody>
      </p:sp>
      <p:pic>
        <p:nvPicPr>
          <p:cNvPr id="1026" name="Picture 2" descr="File:ThreeGorgesDam-China20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09801"/>
            <a:ext cx="7162800" cy="4243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93620" y="6488668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courtesy of Wikipedia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70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its simplest form, hydropower </a:t>
            </a:r>
            <a:r>
              <a:rPr lang="en-US" dirty="0" smtClean="0"/>
              <a:t>comes from potential energy</a:t>
            </a:r>
            <a:endParaRPr lang="en-US" dirty="0"/>
          </a:p>
        </p:txBody>
      </p:sp>
      <p:sp>
        <p:nvSpPr>
          <p:cNvPr id="8" name="CaixaDeTexto 9"/>
          <p:cNvSpPr txBox="1"/>
          <p:nvPr/>
        </p:nvSpPr>
        <p:spPr>
          <a:xfrm>
            <a:off x="457200" y="1752601"/>
            <a:ext cx="8382000" cy="5037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 err="1" smtClean="0">
                <a:solidFill>
                  <a:schemeClr val="tx2">
                    <a:lumMod val="75000"/>
                  </a:schemeClr>
                </a:solidFill>
              </a:rPr>
              <a:t>P</a:t>
            </a:r>
            <a:r>
              <a:rPr lang="pt-BR" sz="4800" dirty="0" smtClean="0">
                <a:solidFill>
                  <a:schemeClr val="tx2">
                    <a:lumMod val="75000"/>
                  </a:schemeClr>
                </a:solidFill>
              </a:rPr>
              <a:t>= </a:t>
            </a:r>
            <a:r>
              <a:rPr lang="pt-BR" sz="4800" dirty="0" err="1" smtClean="0">
                <a:solidFill>
                  <a:schemeClr val="tx2">
                    <a:lumMod val="75000"/>
                  </a:schemeClr>
                </a:solidFill>
              </a:rPr>
              <a:t>g</a:t>
            </a:r>
            <a:r>
              <a:rPr lang="pt-BR" sz="4800" dirty="0" smtClean="0">
                <a:solidFill>
                  <a:schemeClr val="tx2">
                    <a:lumMod val="75000"/>
                  </a:schemeClr>
                </a:solidFill>
              </a:rPr>
              <a:t> * </a:t>
            </a:r>
            <a:r>
              <a:rPr lang="pt-BR" sz="4800" dirty="0" err="1" smtClean="0">
                <a:solidFill>
                  <a:schemeClr val="tx2">
                    <a:lumMod val="75000"/>
                  </a:schemeClr>
                </a:solidFill>
              </a:rPr>
              <a:t>ρ</a:t>
            </a:r>
            <a:r>
              <a:rPr lang="pt-BR" sz="4800" dirty="0" smtClean="0">
                <a:solidFill>
                  <a:schemeClr val="tx2">
                    <a:lumMod val="75000"/>
                  </a:schemeClr>
                </a:solidFill>
              </a:rPr>
              <a:t> * Q * H</a:t>
            </a:r>
            <a:r>
              <a:rPr lang="pt-BR" sz="4800" baseline="-25000" dirty="0" smtClean="0">
                <a:solidFill>
                  <a:schemeClr val="tx2">
                    <a:lumMod val="75000"/>
                  </a:schemeClr>
                </a:solidFill>
              </a:rPr>
              <a:t>l</a:t>
            </a:r>
          </a:p>
          <a:p>
            <a:endParaRPr lang="pt-BR" sz="4800" baseline="-25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2800" i="1" dirty="0" err="1"/>
              <a:t>P</a:t>
            </a:r>
            <a:r>
              <a:rPr lang="en-US" sz="2800" i="1" baseline="-25000" dirty="0" err="1"/>
              <a:t>th</a:t>
            </a:r>
            <a:r>
              <a:rPr lang="en-US" sz="2800" i="1" dirty="0"/>
              <a:t> = power theoretically available (W)</a:t>
            </a:r>
            <a:endParaRPr lang="en-US" sz="2800" dirty="0"/>
          </a:p>
          <a:p>
            <a:r>
              <a:rPr lang="pt-BR" sz="2800" dirty="0" smtClean="0"/>
              <a:t>ρ </a:t>
            </a:r>
            <a:r>
              <a:rPr lang="nl-NL" sz="2800" i="1" dirty="0" smtClean="0"/>
              <a:t>= </a:t>
            </a:r>
            <a:r>
              <a:rPr lang="nl-NL" sz="2800" i="1" dirty="0" err="1"/>
              <a:t>density</a:t>
            </a:r>
            <a:r>
              <a:rPr lang="nl-NL" sz="2800" i="1" dirty="0"/>
              <a:t> (kg/m</a:t>
            </a:r>
            <a:r>
              <a:rPr lang="nl-NL" sz="2800" i="1" baseline="30000" dirty="0"/>
              <a:t>3</a:t>
            </a:r>
            <a:r>
              <a:rPr lang="nl-NL" sz="2800" i="1" dirty="0"/>
              <a:t>) (~ 1000 kg/m</a:t>
            </a:r>
            <a:r>
              <a:rPr lang="nl-NL" sz="2800" i="1" baseline="30000" dirty="0"/>
              <a:t>3</a:t>
            </a:r>
            <a:r>
              <a:rPr lang="nl-NL" sz="2800" i="1" dirty="0"/>
              <a:t> </a:t>
            </a:r>
            <a:r>
              <a:rPr lang="nl-NL" sz="2800" i="1" dirty="0" err="1"/>
              <a:t>for</a:t>
            </a:r>
            <a:r>
              <a:rPr lang="nl-NL" sz="2800" i="1" dirty="0"/>
              <a:t> water)</a:t>
            </a:r>
            <a:endParaRPr lang="nl-NL" sz="2800" dirty="0"/>
          </a:p>
          <a:p>
            <a:r>
              <a:rPr lang="nl-NL" sz="2800" i="1" dirty="0"/>
              <a:t>Q</a:t>
            </a:r>
            <a:r>
              <a:rPr lang="nl-NL" sz="2800" i="1" dirty="0" smtClean="0"/>
              <a:t> </a:t>
            </a:r>
            <a:r>
              <a:rPr lang="nl-NL" sz="2800" i="1" dirty="0"/>
              <a:t>= water flow (m</a:t>
            </a:r>
            <a:r>
              <a:rPr lang="nl-NL" sz="2800" i="1" baseline="30000" dirty="0"/>
              <a:t>3</a:t>
            </a:r>
            <a:r>
              <a:rPr lang="nl-NL" sz="2800" i="1" dirty="0"/>
              <a:t>/s)</a:t>
            </a:r>
            <a:endParaRPr lang="nl-NL" sz="2800" dirty="0"/>
          </a:p>
          <a:p>
            <a:r>
              <a:rPr lang="nl-NL" sz="2800" i="1" dirty="0"/>
              <a:t>g = </a:t>
            </a:r>
            <a:r>
              <a:rPr lang="nl-NL" sz="2800" i="1" dirty="0" err="1"/>
              <a:t>acceleration</a:t>
            </a:r>
            <a:r>
              <a:rPr lang="nl-NL" sz="2800" i="1" dirty="0"/>
              <a:t> of </a:t>
            </a:r>
            <a:r>
              <a:rPr lang="nl-NL" sz="2800" i="1" dirty="0" err="1"/>
              <a:t>gravity</a:t>
            </a:r>
            <a:r>
              <a:rPr lang="nl-NL" sz="2800" i="1" dirty="0"/>
              <a:t> (9.81 m/s</a:t>
            </a:r>
            <a:r>
              <a:rPr lang="nl-NL" sz="2800" i="1" baseline="30000" dirty="0"/>
              <a:t>2</a:t>
            </a:r>
            <a:r>
              <a:rPr lang="nl-NL" sz="2800" i="1" dirty="0"/>
              <a:t>)</a:t>
            </a:r>
            <a:endParaRPr lang="nl-NL" sz="2800" dirty="0"/>
          </a:p>
          <a:p>
            <a:r>
              <a:rPr lang="nl-NL" sz="2800" i="1" dirty="0" smtClean="0"/>
              <a:t>H = falling height, head (m</a:t>
            </a:r>
            <a:r>
              <a:rPr lang="nl-NL" sz="2800" i="1" dirty="0" smtClean="0"/>
              <a:t>)</a:t>
            </a:r>
          </a:p>
          <a:p>
            <a:endParaRPr lang="nl-NL" sz="2800" i="1" baseline="-25000" dirty="0">
              <a:solidFill>
                <a:schemeClr val="tx2">
                  <a:lumMod val="75000"/>
                </a:schemeClr>
              </a:solidFill>
            </a:endParaRPr>
          </a:p>
          <a:p>
            <a:endParaRPr lang="nl-NL" sz="2800" i="1" baseline="-250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nl-NL" sz="3200" dirty="0" smtClean="0"/>
              <a:t>It can also be derived from flowing water, but that is rare and we will not discuss that here. </a:t>
            </a:r>
            <a:endParaRPr lang="pt-BR" sz="3200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88182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ile:Niagara Falls before a rain storm (2007)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59"/>
          <a:stretch/>
        </p:blipFill>
        <p:spPr bwMode="auto">
          <a:xfrm>
            <a:off x="1260764" y="1534635"/>
            <a:ext cx="7045036" cy="4981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would be the height (H) and water flow (Q) on  Niagara Falls?</a:t>
            </a:r>
            <a:endParaRPr lang="en-US" dirty="0"/>
          </a:p>
        </p:txBody>
      </p:sp>
      <p:sp>
        <p:nvSpPr>
          <p:cNvPr id="6" name="Retângulo 14"/>
          <p:cNvSpPr/>
          <p:nvPr/>
        </p:nvSpPr>
        <p:spPr>
          <a:xfrm>
            <a:off x="2971800" y="2845373"/>
            <a:ext cx="415486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2400" b="1" dirty="0" smtClean="0">
                <a:ln w="11430"/>
                <a:solidFill>
                  <a:srgbClr val="FF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Water Flow (Q)</a:t>
            </a:r>
            <a:endParaRPr lang="pt-BR" sz="2400" b="1" dirty="0">
              <a:ln w="11430"/>
              <a:solidFill>
                <a:srgbClr val="FF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Up-Down Arrow 7"/>
          <p:cNvSpPr/>
          <p:nvPr/>
        </p:nvSpPr>
        <p:spPr>
          <a:xfrm>
            <a:off x="1905000" y="3886200"/>
            <a:ext cx="914400" cy="162444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tângulo 19"/>
          <p:cNvSpPr/>
          <p:nvPr/>
        </p:nvSpPr>
        <p:spPr>
          <a:xfrm>
            <a:off x="1447800" y="3352800"/>
            <a:ext cx="205112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2400" b="1" dirty="0" err="1" smtClean="0">
                <a:ln w="11430"/>
                <a:solidFill>
                  <a:srgbClr val="FF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Height</a:t>
            </a:r>
            <a:r>
              <a:rPr lang="pt-BR" sz="2400" b="1" dirty="0" smtClean="0">
                <a:ln w="11430"/>
                <a:solidFill>
                  <a:srgbClr val="FF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(</a:t>
            </a:r>
            <a:r>
              <a:rPr lang="pt-BR" sz="2400" b="1" dirty="0">
                <a:ln w="11430"/>
                <a:solidFill>
                  <a:srgbClr val="FF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</a:t>
            </a:r>
            <a:r>
              <a:rPr lang="pt-BR" sz="2400" b="1" dirty="0" smtClean="0">
                <a:ln w="11430"/>
                <a:solidFill>
                  <a:srgbClr val="FF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</a:t>
            </a:r>
            <a:endParaRPr lang="pt-BR" sz="2400" b="1" dirty="0">
              <a:ln w="11430"/>
              <a:solidFill>
                <a:srgbClr val="FF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Bent Arrow 8"/>
          <p:cNvSpPr/>
          <p:nvPr/>
        </p:nvSpPr>
        <p:spPr>
          <a:xfrm rot="5400000" flipV="1">
            <a:off x="3705226" y="3483549"/>
            <a:ext cx="2260026" cy="189807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95400" y="6488668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courtesy of Wikipedia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73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  <p:bldP spid="7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1178500"/>
            <a:ext cx="7829550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would be the height (H) and water flow (Q) on  this dam?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93620" y="6488668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courtesy of Wikipedia</a:t>
            </a:r>
            <a:endParaRPr lang="en-US" dirty="0"/>
          </a:p>
        </p:txBody>
      </p:sp>
      <p:sp>
        <p:nvSpPr>
          <p:cNvPr id="13" name="Retângulo 14"/>
          <p:cNvSpPr/>
          <p:nvPr/>
        </p:nvSpPr>
        <p:spPr>
          <a:xfrm>
            <a:off x="3921585" y="5867400"/>
            <a:ext cx="415486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2400" b="1" dirty="0" smtClean="0">
                <a:ln w="11430"/>
                <a:solidFill>
                  <a:srgbClr val="FF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Water Flow (Q)</a:t>
            </a:r>
            <a:endParaRPr lang="pt-BR" sz="2400" b="1" dirty="0">
              <a:ln w="11430"/>
              <a:solidFill>
                <a:srgbClr val="FF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609600" y="4800600"/>
            <a:ext cx="4572000" cy="0"/>
          </a:xfrm>
          <a:prstGeom prst="line">
            <a:avLst/>
          </a:prstGeom>
          <a:ln w="571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Up-Down Arrow 14"/>
          <p:cNvSpPr/>
          <p:nvPr/>
        </p:nvSpPr>
        <p:spPr>
          <a:xfrm>
            <a:off x="707882" y="2142954"/>
            <a:ext cx="914400" cy="2586335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tângulo 19"/>
          <p:cNvSpPr/>
          <p:nvPr/>
        </p:nvSpPr>
        <p:spPr>
          <a:xfrm>
            <a:off x="387272" y="2879540"/>
            <a:ext cx="205112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2400" dirty="0" err="1" smtClean="0">
                <a:ln w="11430"/>
                <a:solidFill>
                  <a:srgbClr val="FF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Height</a:t>
            </a:r>
            <a:r>
              <a:rPr lang="pt-BR" sz="2400" dirty="0" smtClean="0">
                <a:ln w="11430"/>
                <a:solidFill>
                  <a:srgbClr val="FF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(</a:t>
            </a:r>
            <a:r>
              <a:rPr lang="pt-BR" sz="2400" dirty="0">
                <a:ln w="11430"/>
                <a:solidFill>
                  <a:srgbClr val="FF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</a:t>
            </a:r>
            <a:r>
              <a:rPr lang="pt-BR" sz="2400" dirty="0" smtClean="0">
                <a:ln w="11430"/>
                <a:solidFill>
                  <a:srgbClr val="FFFF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</a:t>
            </a:r>
            <a:endParaRPr lang="pt-BR" sz="2400" dirty="0">
              <a:ln w="11430"/>
              <a:solidFill>
                <a:srgbClr val="FFFF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Bent Arrow 15"/>
          <p:cNvSpPr/>
          <p:nvPr/>
        </p:nvSpPr>
        <p:spPr>
          <a:xfrm rot="10800000" flipH="1">
            <a:off x="4800601" y="4800600"/>
            <a:ext cx="2057400" cy="1069032"/>
          </a:xfrm>
          <a:prstGeom prst="bentArrow">
            <a:avLst>
              <a:gd name="adj1" fmla="val 25000"/>
              <a:gd name="adj2" fmla="val 22408"/>
              <a:gd name="adj3" fmla="val 25000"/>
              <a:gd name="adj4" fmla="val 3208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736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 animBg="1"/>
      <p:bldP spid="14" grpId="0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1247775"/>
            <a:ext cx="7829550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Yes, water flows from the reservoir across the generator to make electricity.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93620" y="6488668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courtesy of Wikipedia</a:t>
            </a:r>
            <a:endParaRPr lang="en-US" dirty="0"/>
          </a:p>
        </p:txBody>
      </p:sp>
      <p:sp>
        <p:nvSpPr>
          <p:cNvPr id="3" name="Down Arrow 2"/>
          <p:cNvSpPr/>
          <p:nvPr/>
        </p:nvSpPr>
        <p:spPr>
          <a:xfrm>
            <a:off x="893620" y="2438400"/>
            <a:ext cx="63038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 rot="17247147">
            <a:off x="1446749" y="3618473"/>
            <a:ext cx="63038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 rot="16742168">
            <a:off x="3372531" y="4090555"/>
            <a:ext cx="63038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4722713" y="5063092"/>
            <a:ext cx="630380" cy="5715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 rot="15607018">
            <a:off x="6040838" y="4777343"/>
            <a:ext cx="630380" cy="1143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Lightning Bolt 4"/>
          <p:cNvSpPr/>
          <p:nvPr/>
        </p:nvSpPr>
        <p:spPr>
          <a:xfrm>
            <a:off x="4400533" y="3902508"/>
            <a:ext cx="942975" cy="1039752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ightning Bolt 13"/>
          <p:cNvSpPr/>
          <p:nvPr/>
        </p:nvSpPr>
        <p:spPr>
          <a:xfrm>
            <a:off x="6858000" y="3009900"/>
            <a:ext cx="942975" cy="1039752"/>
          </a:xfrm>
          <a:prstGeom prst="lightningBol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00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8" grpId="0" animBg="1"/>
      <p:bldP spid="9" grpId="0" animBg="1"/>
      <p:bldP spid="11" grpId="0" animBg="1"/>
      <p:bldP spid="5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Hydropower pros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 </a:t>
            </a:r>
            <a:r>
              <a:rPr lang="en-US" dirty="0"/>
              <a:t>efficiency</a:t>
            </a:r>
          </a:p>
          <a:p>
            <a:r>
              <a:rPr lang="en-US" dirty="0"/>
              <a:t>Flexibility</a:t>
            </a:r>
          </a:p>
          <a:p>
            <a:r>
              <a:rPr lang="en-US" dirty="0"/>
              <a:t>Reliable</a:t>
            </a:r>
          </a:p>
          <a:p>
            <a:r>
              <a:rPr lang="en-US" dirty="0"/>
              <a:t>Mature technology</a:t>
            </a:r>
          </a:p>
          <a:p>
            <a:r>
              <a:rPr lang="en-US" dirty="0" smtClean="0"/>
              <a:t>Cheap</a:t>
            </a:r>
          </a:p>
          <a:p>
            <a:r>
              <a:rPr lang="en-US" dirty="0" smtClean="0"/>
              <a:t>Relatively pollution free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47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Hydropower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Source </a:t>
            </a:r>
            <a:r>
              <a:rPr lang="en-US" dirty="0"/>
              <a:t>of greenhouse gases (</a:t>
            </a:r>
            <a:r>
              <a:rPr lang="en-US" dirty="0" smtClean="0"/>
              <a:t>due </a:t>
            </a:r>
            <a:r>
              <a:rPr lang="en-US" dirty="0"/>
              <a:t>to displaced trees and increase in </a:t>
            </a:r>
            <a:r>
              <a:rPr lang="en-US" dirty="0" smtClean="0"/>
              <a:t>algae). </a:t>
            </a:r>
          </a:p>
          <a:p>
            <a:r>
              <a:rPr lang="en-US" dirty="0" smtClean="0"/>
              <a:t>Decreases </a:t>
            </a:r>
            <a:r>
              <a:rPr lang="en-US" dirty="0"/>
              <a:t>water </a:t>
            </a:r>
            <a:r>
              <a:rPr lang="en-US" dirty="0" smtClean="0"/>
              <a:t>quality</a:t>
            </a:r>
          </a:p>
          <a:p>
            <a:r>
              <a:rPr lang="en-US" dirty="0" smtClean="0"/>
              <a:t>Floods large areas (e.g., people’s homes)</a:t>
            </a:r>
          </a:p>
          <a:p>
            <a:r>
              <a:rPr lang="en-US" dirty="0" smtClean="0"/>
              <a:t>Multiple legal issues (e.g., international discussions over water rights)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81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337</Words>
  <Application>Microsoft Office PowerPoint</Application>
  <PresentationFormat>On-screen Show (4:3)</PresentationFormat>
  <Paragraphs>70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Hydropower</vt:lpstr>
      <vt:lpstr>Almost every country has at least a little bit of hydropower.</vt:lpstr>
      <vt:lpstr>The largest power plant of any kind in the world is the Three Gorges Dam.</vt:lpstr>
      <vt:lpstr>In its simplest form, hydropower comes from potential energy</vt:lpstr>
      <vt:lpstr>What would be the height (H) and water flow (Q) on  Niagara Falls?</vt:lpstr>
      <vt:lpstr>What would be the height (H) and water flow (Q) on  this dam?</vt:lpstr>
      <vt:lpstr>Yes, water flows from the reservoir across the generator to make electricity.</vt:lpstr>
      <vt:lpstr>Hydropower pros</vt:lpstr>
      <vt:lpstr>Hydropower cons</vt:lpstr>
      <vt:lpstr>Environmental &amp; Social Impacts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Hydropower</dc:title>
  <dc:creator>Kelly.Klima</dc:creator>
  <cp:lastModifiedBy>Kelly.Klima</cp:lastModifiedBy>
  <cp:revision>14</cp:revision>
  <dcterms:created xsi:type="dcterms:W3CDTF">2013-08-18T16:36:39Z</dcterms:created>
  <dcterms:modified xsi:type="dcterms:W3CDTF">2013-10-07T18:19:00Z</dcterms:modified>
</cp:coreProperties>
</file>