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lfand Student" initials="G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2D6E4-6CAE-4EFE-B517-3D628D440492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45232-602E-4100-803C-7354F82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8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-v-designs.com/desk-lamp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fld id="{64C5C38F-471B-4B74-83D0-8DEEEABCF77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fld id="{D234FAF1-A8AD-4308-A164-32DD4DDAC7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fld id="{DED4EDA9-B35B-4CD1-990D-A477A772C8F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http://www.a-v-designs.com/desk-lamps/</a:t>
            </a: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fld id="{1397CC2B-E826-4528-9E37-CF527D1DC95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fld id="{B689A16E-745F-4DDD-9501-C0E1F5FC56A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Char char="n"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X-Box: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None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Off = 0 W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None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On = 100 W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Char char="n"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PS II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None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Off = 0 W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None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On = 45 W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Char char="n"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TV :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None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Off = 4.5 W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None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On = 55.75 W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Char char="n"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DVD: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None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Off = 0 W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None/>
              <a:defRPr/>
            </a:pP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On = 11.6</a:t>
            </a:r>
            <a:endParaRPr lang="en-US" sz="1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fld id="{495CC447-5C80-424D-8EF4-E0654520D64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AB093-7CB7-4733-9108-4CE02A2A7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5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ationmaster.com/graph/ene_ele_pow_con_kwh-energy-electric-power-consumption-kwh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nationmaster.com/graph/ene_ele_pow_con_kwh_percap-power-consumption-kwh-per-capita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Measuring Your Electricity Consumption</a:t>
            </a:r>
          </a:p>
        </p:txBody>
      </p:sp>
      <p:sp>
        <p:nvSpPr>
          <p:cNvPr id="3075" name="Litebulb"/>
          <p:cNvSpPr>
            <a:spLocks noEditPoints="1" noChangeArrowheads="1"/>
          </p:cNvSpPr>
          <p:nvPr/>
        </p:nvSpPr>
        <p:spPr bwMode="auto">
          <a:xfrm>
            <a:off x="6781800" y="3733800"/>
            <a:ext cx="1766888" cy="22336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pPr algn="ctr"/>
            <a:fld id="{7726149E-1CB4-48D9-AE4C-0834AA7F92B6}" type="slidenum">
              <a:rPr lang="en-US" smtClean="0">
                <a:latin typeface="Arial" charset="0"/>
              </a:rPr>
              <a:pPr algn="ctr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Classify devices based on high/low power and high/low energy. Are there any surprises?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pPr algn="ctr"/>
            <a:fld id="{5217C014-0283-4A35-94FC-E0F1290F9C29}" type="slidenum">
              <a:rPr lang="en-US" smtClean="0">
                <a:latin typeface="Arial" charset="0"/>
              </a:rPr>
              <a:pPr algn="ctr"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/>
              <a:t>What are possible sources of “parasitic losses”? Are these a big deal?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 smtClean="0"/>
              <a:t> 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9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hlinkClick r:id="rId2"/>
              </a:rPr>
              <a:t>World Electricity Consumption Totals (2004)</a:t>
            </a:r>
            <a:endParaRPr lang="en-US" dirty="0" smtClean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1514475"/>
            <a:ext cx="8161337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22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hlinkClick r:id="rId2"/>
              </a:rPr>
              <a:t>World Electricity Consumption Per Capita (2004)</a:t>
            </a:r>
            <a:endParaRPr lang="en-US" dirty="0" smtClean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653484"/>
            <a:ext cx="7372350" cy="5204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90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Energy Inventory Questions:</a:t>
            </a:r>
            <a:endParaRPr lang="en-US" dirty="0"/>
          </a:p>
        </p:txBody>
      </p:sp>
      <p:sp>
        <p:nvSpPr>
          <p:cNvPr id="409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pPr algn="ctr"/>
            <a:fld id="{8F04F725-C07A-4C16-9CA8-41AD19760B74}" type="slidenum">
              <a:rPr lang="en-US" smtClean="0">
                <a:latin typeface="Arial" charset="0"/>
              </a:rPr>
              <a:pPr algn="ctr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Is the little stuff a bigger deal than the big stuff?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Annually, is your car or your home electricity use responsible for more CO2 emissions? Do you spend more money on electricity or gasoline?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Classify devices based on high/low power and high/low energy. Are there any surprises?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What are possible sources of “parasitic losses”? Are these a big deal?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dirty="0" smtClean="0"/>
              <a:t> 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9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Procedure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Using a power meter, record the KW used by the equipment 6 times, once every 10 seconds.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Obtain the average of these readings.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Multiply the average by the number of hours you use the equipment every day to get kWh.</a:t>
            </a:r>
          </a:p>
        </p:txBody>
      </p:sp>
    </p:spTree>
    <p:extLst>
      <p:ext uri="{BB962C8B-B14F-4D97-AF65-F5344CB8AC3E}">
        <p14:creationId xmlns:p14="http://schemas.microsoft.com/office/powerpoint/2010/main" val="7344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esk lamps 1236 Desk Lam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1356858"/>
            <a:ext cx="3241675" cy="32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Example: My Nightstand Lamp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2400" b="1" dirty="0" smtClean="0"/>
              <a:t>Readings: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2400" dirty="0" smtClean="0"/>
              <a:t>10 sec: 37.5 W      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2400" dirty="0" smtClean="0"/>
              <a:t>20 sec: 37.1 W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2400" dirty="0" smtClean="0"/>
              <a:t>30 sec: 37.3 W      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2400" dirty="0" smtClean="0"/>
              <a:t>40 sec: 37.1 W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2400" dirty="0" smtClean="0"/>
              <a:t>50 sec: 37.3 W      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2400" dirty="0" smtClean="0"/>
              <a:t>60 sec: 37.1 W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2400" b="1" dirty="0" smtClean="0"/>
              <a:t>Average</a:t>
            </a:r>
            <a:r>
              <a:rPr lang="en-US" sz="2400" dirty="0" smtClean="0"/>
              <a:t> (ignore the highest and the lowest values to eliminate extremes): (37.1 + 37.3 + 37.1 + 37.3) / 4  = 37.2 W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2400" b="1" dirty="0" smtClean="0"/>
              <a:t>Usage:</a:t>
            </a:r>
            <a:r>
              <a:rPr lang="en-US" sz="2400" dirty="0" smtClean="0"/>
              <a:t> 4 hours/day</a:t>
            </a:r>
          </a:p>
          <a:p>
            <a:pPr eaLnBrk="1" hangingPunct="1">
              <a:buFont typeface="Wingdings" pitchFamily="1" charset="2"/>
              <a:buNone/>
              <a:defRPr/>
            </a:pPr>
            <a:r>
              <a:rPr lang="en-US" sz="2400" b="1" dirty="0" smtClean="0"/>
              <a:t>Electricity:</a:t>
            </a:r>
            <a:r>
              <a:rPr lang="en-US" sz="2400" dirty="0" smtClean="0"/>
              <a:t> 37.2 * 4 / 1000 = 0.149 kWh/day</a:t>
            </a:r>
          </a:p>
          <a:p>
            <a:pPr eaLnBrk="1" hangingPunct="1">
              <a:buFont typeface="Wingdings" pitchFamily="1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1" charset="2"/>
              <a:buNone/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772400" y="23622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from A-V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smtClean="0"/>
              <a:t>Your turn</a:t>
            </a:r>
          </a:p>
        </p:txBody>
      </p:sp>
      <p:pic>
        <p:nvPicPr>
          <p:cNvPr id="7171" name="Picture 6" descr="j01958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00400"/>
            <a:ext cx="27416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1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Equipment You May Have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9530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Electric Space Heater: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2400" dirty="0" smtClean="0"/>
              <a:t>		Off = 0 W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2400" dirty="0" smtClean="0"/>
              <a:t>		Low Setting = 631.5 W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2400" dirty="0" smtClean="0"/>
              <a:t>		Medium Setting = 915.5 W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2400" dirty="0" smtClean="0"/>
              <a:t>		High Setting = 1500 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Air Conditioner: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2400" dirty="0" smtClean="0"/>
              <a:t>		Off = 0 W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2400" dirty="0" smtClean="0"/>
              <a:t>		On = 600 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Cable Box:  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2400" dirty="0" smtClean="0"/>
              <a:t>		Off = 20.65 W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2400" dirty="0" smtClean="0"/>
              <a:t>		On = 20.78 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Mini </a:t>
            </a:r>
            <a:r>
              <a:rPr lang="en-US" sz="2400" dirty="0" smtClean="0"/>
              <a:t>Fridge: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 smtClean="0"/>
              <a:t>	Off = 0 W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On = </a:t>
            </a:r>
            <a:r>
              <a:rPr lang="en-US" sz="2400" dirty="0" smtClean="0"/>
              <a:t>90 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53000" y="1600200"/>
            <a:ext cx="3581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X-Box 360:</a:t>
            </a:r>
            <a:endParaRPr lang="en-US" sz="24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 smtClean="0"/>
              <a:t>	Off </a:t>
            </a:r>
            <a:r>
              <a:rPr lang="en-US" sz="2400" dirty="0"/>
              <a:t>= 0 W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 smtClean="0"/>
              <a:t>	On </a:t>
            </a:r>
            <a:r>
              <a:rPr lang="en-US" sz="2400" dirty="0"/>
              <a:t>= 100 W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PS II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 smtClean="0"/>
              <a:t>	Off </a:t>
            </a:r>
            <a:r>
              <a:rPr lang="en-US" sz="2400" dirty="0"/>
              <a:t>= 0 </a:t>
            </a:r>
            <a:r>
              <a:rPr lang="en-US" sz="2400" dirty="0" smtClean="0"/>
              <a:t>W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On </a:t>
            </a:r>
            <a:r>
              <a:rPr lang="en-US" sz="2400" dirty="0"/>
              <a:t>= 45 W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TV :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 smtClean="0"/>
              <a:t>	Off </a:t>
            </a:r>
            <a:r>
              <a:rPr lang="en-US" sz="2400" dirty="0"/>
              <a:t>= 4.5 W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 smtClean="0"/>
              <a:t>	On </a:t>
            </a:r>
            <a:r>
              <a:rPr lang="en-US" sz="2400" dirty="0"/>
              <a:t>= 55.75 W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DVD: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 smtClean="0"/>
              <a:t>	Off </a:t>
            </a:r>
            <a:r>
              <a:rPr lang="en-US" sz="2400" dirty="0"/>
              <a:t>= 0 </a:t>
            </a:r>
            <a:r>
              <a:rPr lang="en-US" sz="2400" dirty="0" smtClean="0"/>
              <a:t>W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On </a:t>
            </a:r>
            <a:r>
              <a:rPr lang="en-US" sz="2400" dirty="0"/>
              <a:t>= 11.6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481455" y="412865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</a:rPr>
              <a:t>←</a:t>
            </a:r>
            <a:r>
              <a:rPr lang="en-US" dirty="0" smtClean="0"/>
              <a:t>Parasitic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36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smtClean="0"/>
              <a:t>So, how much electricity do you use in your room?</a:t>
            </a:r>
          </a:p>
        </p:txBody>
      </p:sp>
    </p:spTree>
    <p:extLst>
      <p:ext uri="{BB962C8B-B14F-4D97-AF65-F5344CB8AC3E}">
        <p14:creationId xmlns:p14="http://schemas.microsoft.com/office/powerpoint/2010/main" val="34026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pPr algn="ctr"/>
            <a:fld id="{5F62313A-7D3C-4888-B38D-A2B7CD47EBC9}" type="slidenum">
              <a:rPr lang="en-US" smtClean="0">
                <a:latin typeface="Arial" charset="0"/>
              </a:rPr>
              <a:pPr algn="ctr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Is the little stuff a bigger deal than the big stuff?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" charset="0"/>
              </a:defRPr>
            </a:lvl9pPr>
          </a:lstStyle>
          <a:p>
            <a:pPr algn="ctr"/>
            <a:fld id="{68E12E30-37D6-4D21-B596-B31C1CCAFD67}" type="slidenum">
              <a:rPr lang="en-US" smtClean="0">
                <a:latin typeface="Arial" charset="0"/>
              </a:rPr>
              <a:pPr algn="ctr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Annually, is your car or your home electricity use responsible for more CO2 emissions? Do you spend more money on electricity or gasoline?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341</Words>
  <Application>Microsoft Office PowerPoint</Application>
  <PresentationFormat>On-screen Show (4:3)</PresentationFormat>
  <Paragraphs>90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Measuring Your Electricity Consumption</vt:lpstr>
      <vt:lpstr>Energy Inventory Questions:</vt:lpstr>
      <vt:lpstr>Procedure</vt:lpstr>
      <vt:lpstr>Example: My Nightstand Lamp</vt:lpstr>
      <vt:lpstr>Your turn</vt:lpstr>
      <vt:lpstr>Other Equipment You May Have</vt:lpstr>
      <vt:lpstr>So, how much electricity do you use in your room?</vt:lpstr>
      <vt:lpstr>Question 1</vt:lpstr>
      <vt:lpstr>Question 2</vt:lpstr>
      <vt:lpstr>Question 3</vt:lpstr>
      <vt:lpstr>Question 4</vt:lpstr>
      <vt:lpstr>World Electricity Consumption Totals (2004)</vt:lpstr>
      <vt:lpstr>World Electricity Consumption Per Capita (2004)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Your Electricity Consumption</dc:title>
  <dc:creator>Kelly.Klima</dc:creator>
  <cp:lastModifiedBy>Kelly.Klima</cp:lastModifiedBy>
  <cp:revision>7</cp:revision>
  <dcterms:created xsi:type="dcterms:W3CDTF">2006-08-16T00:00:00Z</dcterms:created>
  <dcterms:modified xsi:type="dcterms:W3CDTF">2013-09-22T17:40:45Z</dcterms:modified>
</cp:coreProperties>
</file>