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81" r:id="rId3"/>
    <p:sldId id="283" r:id="rId4"/>
    <p:sldId id="259" r:id="rId5"/>
    <p:sldId id="284" r:id="rId6"/>
    <p:sldId id="261" r:id="rId7"/>
    <p:sldId id="262" r:id="rId8"/>
    <p:sldId id="286" r:id="rId9"/>
    <p:sldId id="265" r:id="rId10"/>
    <p:sldId id="264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85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C9D48A-3996-459E-B074-02043B5AE75A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F7473-D19D-4C0C-987C-2551BE741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35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23rf.com/photo_7430711_brushed-steel-pot-on-red-hot-electric-stove.html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disc.sci.gsfc.nasa.gov/oceancolor/additional/science-focus/ocean-color/science_focus.shtml/fluorescence.shtml" TargetMode="Externa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71DA6B-20DB-45D9-88E4-E00D4FFC7F5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0E8B88-DE56-4567-85B0-E4CD01D43130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64EA21-FD97-4738-A817-89DE68C26A88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E66426-800C-4934-A711-2D4051DAFC2F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71DA6B-20DB-45D9-88E4-E00D4FFC7F5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71DA6B-20DB-45D9-88E4-E00D4FFC7F5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71DA6B-20DB-45D9-88E4-E00D4FFC7F5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71DA6B-20DB-45D9-88E4-E00D4FFC7F5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71DA6B-20DB-45D9-88E4-E00D4FFC7F5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71DA6B-20DB-45D9-88E4-E00D4FFC7F5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Connect to the internet. Click on the hyperlink on the text “On average….” .  This should pull up a Google docs figure with Electricity </a:t>
            </a:r>
            <a:r>
              <a:rPr lang="en-US" baseline="0" dirty="0" err="1" smtClean="0"/>
              <a:t>concumption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71DA6B-20DB-45D9-88E4-E00D4FFC7F5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71DA6B-20DB-45D9-88E4-E00D4FFC7F5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en-US" dirty="0" smtClean="0">
                <a:hlinkClick r:id="rId3"/>
              </a:rPr>
              <a:t>http://www.123rf.com/photo_7430711_brushed-steel-pot-on-red-hot-electric-stove.html</a:t>
            </a:r>
            <a:endParaRPr lang="en-US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dirty="0" smtClean="0">
                <a:hlinkClick r:id="rId4"/>
              </a:rPr>
              <a:t>http://disc.sci.gsfc.nasa.gov/oceancolor/additional/science-focus/ocean-color/science_focus.shtml/fluorescence.shtml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71DA6B-20DB-45D9-88E4-E00D4FFC7F5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71DA6B-20DB-45D9-88E4-E00D4FFC7F5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71DA6B-20DB-45D9-88E4-E00D4FFC7F5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71DA6B-20DB-45D9-88E4-E00D4FFC7F5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71DA6B-20DB-45D9-88E4-E00D4FFC7F5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DDDB-A659-498A-B895-F8C6F7BF740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695E-3996-4213-BF7F-BB2DD2DF0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40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DDDB-A659-498A-B895-F8C6F7BF740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695E-3996-4213-BF7F-BB2DD2DF0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65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DDDB-A659-498A-B895-F8C6F7BF740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695E-3996-4213-BF7F-BB2DD2DF0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47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DDDB-A659-498A-B895-F8C6F7BF740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695E-3996-4213-BF7F-BB2DD2DF0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6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DDDB-A659-498A-B895-F8C6F7BF740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695E-3996-4213-BF7F-BB2DD2DF0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632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DDDB-A659-498A-B895-F8C6F7BF740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695E-3996-4213-BF7F-BB2DD2DF0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4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DDDB-A659-498A-B895-F8C6F7BF740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695E-3996-4213-BF7F-BB2DD2DF0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95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DDDB-A659-498A-B895-F8C6F7BF740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695E-3996-4213-BF7F-BB2DD2DF0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DDDB-A659-498A-B895-F8C6F7BF740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695E-3996-4213-BF7F-BB2DD2DF0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18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DDDB-A659-498A-B895-F8C6F7BF740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695E-3996-4213-BF7F-BB2DD2DF0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5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2DDDB-A659-498A-B895-F8C6F7BF740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6695E-3996-4213-BF7F-BB2DD2DF0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5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2DDDB-A659-498A-B895-F8C6F7BF7409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6695E-3996-4213-BF7F-BB2DD2DF0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078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http://visual.merriam-webster.com/house/electricity/lighting/incandescent-lamp.php" TargetMode="Externa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otohata.com/2011/05/10/fluorescent-lamps-energy-efficient/" TargetMode="Externa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hyperlink" Target="http://www.metaefficient.com/bicycles/bright-led-bike-light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adgetvenue.com/geobulb-led-light-bulb-costs-120-03305214/" TargetMode="Externa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publicdata/explore?ds=d5bncppjof8f9_&amp;ctype=l&amp;strail=false&amp;nselm=h&amp;met_y=eg_use_elec_kh_pc&amp;scale_y=lin&amp;ind_y=false&amp;rdim=country&amp;idim=country:AUS:GBR:USA:JPN:DEU:FRA:CAN&amp;tdim=true&amp;tstart=-298411200000&amp;tend=1279425600000&amp;uniSize=0.035&amp;iconSize=0.5&amp;icfg#ctype=l&amp;strail=false&amp;nselm=h&amp;met_y=eg_use_elec_kh_pc&amp;scale_y=lin&amp;ind_y=false&amp;rdim=country&amp;idim=country:AUS:GBR:USA:JPN:DEU:FRA:CAN&amp;tdim=true&amp;hl=en&amp;dl=e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August 18, 2013</a:t>
            </a:r>
          </a:p>
        </p:txBody>
      </p:sp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Consumer Preferences</a:t>
            </a:r>
            <a:endParaRPr dirty="0" smtClean="0"/>
          </a:p>
        </p:txBody>
      </p:sp>
    </p:spTree>
    <p:extLst>
      <p:ext uri="{BB962C8B-B14F-4D97-AF65-F5344CB8AC3E}">
        <p14:creationId xmlns:p14="http://schemas.microsoft.com/office/powerpoint/2010/main" val="347910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Let’s have a look at light bulbs</a:t>
            </a:r>
          </a:p>
        </p:txBody>
      </p:sp>
      <p:sp>
        <p:nvSpPr>
          <p:cNvPr id="14339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Incandescent vs. Compact Fluorescent Light</a:t>
            </a:r>
          </a:p>
          <a:p>
            <a:pPr lvl="1" eaLnBrk="1" hangingPunct="1"/>
            <a:r>
              <a:rPr lang="en-US" dirty="0" smtClean="0"/>
              <a:t>Heat</a:t>
            </a:r>
          </a:p>
          <a:p>
            <a:pPr lvl="1" eaLnBrk="1" hangingPunct="1"/>
            <a:r>
              <a:rPr lang="en-US" dirty="0" smtClean="0"/>
              <a:t>Brightness (</a:t>
            </a:r>
            <a:r>
              <a:rPr lang="en-US" dirty="0" err="1" smtClean="0"/>
              <a:t>Lux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dirty="0" smtClean="0"/>
              <a:t>Color comparison</a:t>
            </a:r>
          </a:p>
          <a:p>
            <a:pPr marL="776288" lvl="1" indent="-457200" eaLnBrk="1" hangingPunct="1">
              <a:buFont typeface="+mj-lt"/>
              <a:buAutoNum type="arabicPeriod"/>
            </a:pPr>
            <a:r>
              <a:rPr lang="en-US" dirty="0" smtClean="0"/>
              <a:t>Soft white (2700K)</a:t>
            </a:r>
          </a:p>
          <a:p>
            <a:pPr marL="776288" lvl="1" indent="-457200" eaLnBrk="1" hangingPunct="1">
              <a:buFont typeface="+mj-lt"/>
              <a:buAutoNum type="arabicPeriod"/>
            </a:pPr>
            <a:r>
              <a:rPr lang="en-US" dirty="0" smtClean="0"/>
              <a:t>Bright white (3500K)</a:t>
            </a:r>
          </a:p>
          <a:p>
            <a:pPr marL="776288" lvl="1" indent="-457200" eaLnBrk="1" hangingPunct="1">
              <a:buFont typeface="+mj-lt"/>
              <a:buAutoNum type="arabicPeriod"/>
            </a:pPr>
            <a:r>
              <a:rPr lang="en-US" dirty="0" smtClean="0"/>
              <a:t>Daylight (5000K)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ln>
            <a:round/>
            <a:headEnd/>
            <a:tailEnd/>
          </a:ln>
        </p:spPr>
        <p:txBody>
          <a:bodyPr/>
          <a:lstStyle/>
          <a:p>
            <a:fld id="{CF85B33D-CE74-40CF-A42E-7F2CE877F58E}" type="slidenum">
              <a:rPr lang="en-US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45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Lighting technologies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Incandescent lamp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17412" name="Picture 3" descr="incandescent-lamp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438400"/>
            <a:ext cx="458311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4" descr="incandescent_light_bulb_on_db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2819400"/>
            <a:ext cx="3810000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98F675AC-D84D-4837-8A8E-2C591DE1B28E}" type="slidenum">
              <a:rPr lang="en-US"/>
              <a:pPr/>
              <a:t>11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219200" y="6477000"/>
            <a:ext cx="7162800" cy="2794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None/>
              <a:defRPr/>
            </a:pPr>
            <a:r>
              <a:rPr lang="en-US" dirty="0" smtClean="0"/>
              <a:t>Source: </a:t>
            </a:r>
            <a:r>
              <a:rPr lang="en-US" dirty="0" smtClean="0">
                <a:hlinkClick r:id="rId5"/>
              </a:rPr>
              <a:t>http://visual.merriam-webster.com/house/electricity/lighting/incandescent-lamp.php</a:t>
            </a:r>
            <a:endParaRPr lang="en-US" dirty="0"/>
          </a:p>
        </p:txBody>
      </p:sp>
      <p:pic>
        <p:nvPicPr>
          <p:cNvPr id="8" name="Picture 4" descr="38px-Blackbody-colours-vertical.svg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0200" y="5791200"/>
            <a:ext cx="67437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5943600" y="2362200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Less than $1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52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Lighting technologies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Fluorescent lamp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18436" name="Picture 5" descr="Fluorescent-Lights-image1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981200"/>
            <a:ext cx="3595688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6" descr="EBBB54BF-E55D-CD2A-0337778F3E85F4DC_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1981200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TextBox 7"/>
          <p:cNvSpPr txBox="1">
            <a:spLocks noChangeArrowheads="1"/>
          </p:cNvSpPr>
          <p:nvPr/>
        </p:nvSpPr>
        <p:spPr bwMode="auto">
          <a:xfrm>
            <a:off x="1447800" y="5257800"/>
            <a:ext cx="2695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Tubular Fluorescent Lamp</a:t>
            </a:r>
          </a:p>
        </p:txBody>
      </p:sp>
      <p:sp>
        <p:nvSpPr>
          <p:cNvPr id="18439" name="TextBox 8"/>
          <p:cNvSpPr txBox="1">
            <a:spLocks noChangeArrowheads="1"/>
          </p:cNvSpPr>
          <p:nvPr/>
        </p:nvSpPr>
        <p:spPr bwMode="auto">
          <a:xfrm>
            <a:off x="4972050" y="5257800"/>
            <a:ext cx="30582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Compact Fluorescent Lamp (</a:t>
            </a:r>
            <a:r>
              <a:rPr lang="en-US" b="1" dirty="0"/>
              <a:t>CFL</a:t>
            </a:r>
            <a:r>
              <a:rPr lang="en-US" dirty="0"/>
              <a:t>)</a:t>
            </a:r>
          </a:p>
        </p:txBody>
      </p:sp>
      <p:sp>
        <p:nvSpPr>
          <p:cNvPr id="1844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2F74F565-34C0-44EA-9A7D-6C84A81774D3}" type="slidenum">
              <a:rPr lang="en-US"/>
              <a:pPr/>
              <a:t>12</a:t>
            </a:fld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219200" y="6477000"/>
            <a:ext cx="7162800" cy="279400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None/>
              <a:defRPr/>
            </a:pPr>
            <a:r>
              <a:rPr lang="en-US" dirty="0" smtClean="0"/>
              <a:t>Source: </a:t>
            </a:r>
            <a:r>
              <a:rPr lang="en-US" dirty="0" smtClean="0">
                <a:hlinkClick r:id="rId5"/>
              </a:rPr>
              <a:t>http://motohata.com/2011/05/10/fluorescent-lamps-energy-efficient/</a:t>
            </a:r>
            <a:endParaRPr lang="en-US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791200" y="1600200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Around $2	~$5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18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Lighting technologies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Light Emitting Diode (LED)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19460" name="Picture 10" descr="10965_11020921618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819400"/>
            <a:ext cx="4124325" cy="23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11" descr="LED-Traffic-Light-SL-TRL01-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4538663"/>
            <a:ext cx="2438400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9" descr="cree-q50-led-bike-ligh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4413" y="2362200"/>
            <a:ext cx="3217862" cy="232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7F772E54-EACF-454D-95CA-385DAAE4267E}" type="slidenum">
              <a:rPr lang="en-US"/>
              <a:pPr/>
              <a:t>13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219200" y="6248400"/>
            <a:ext cx="7162800" cy="50800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None/>
              <a:defRPr/>
            </a:pPr>
            <a:r>
              <a:rPr lang="en-US" dirty="0" smtClean="0"/>
              <a:t>Source: </a:t>
            </a:r>
            <a:r>
              <a:rPr lang="en-US" dirty="0" smtClean="0">
                <a:hlinkClick r:id="rId6"/>
              </a:rPr>
              <a:t>http://www.gadgetvenue.com/geobulb-led-light-bulb-costs-120-03305214/</a:t>
            </a:r>
            <a:endParaRPr lang="en-US" dirty="0" smtClean="0"/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dirty="0" smtClean="0">
                <a:hlinkClick r:id="rId7"/>
              </a:rPr>
              <a:t>http://www.metaefficient.com/bicycles/bright-led-bike-light.html</a:t>
            </a:r>
            <a:endParaRPr lang="en-US" dirty="0" smtClean="0"/>
          </a:p>
          <a:p>
            <a:pPr fontAlgn="auto">
              <a:spcAft>
                <a:spcPts val="0"/>
              </a:spcAft>
              <a:buNone/>
              <a:defRPr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15000" y="2438400"/>
            <a:ext cx="1714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Around $20 ~$40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4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are they similar?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sz="2700" dirty="0" smtClean="0"/>
              <a:t>Incandescent  vs. Compact Fluorescent Lamp (CFL)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Overlapping range of color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Almost identical in terms of brightness</a:t>
            </a:r>
          </a:p>
          <a:p>
            <a:pPr lvl="1" eaLnBrk="1" hangingPunct="1"/>
            <a:r>
              <a:rPr lang="en-US" dirty="0" smtClean="0"/>
              <a:t>Ranging from 350 lm to 1800 lm</a:t>
            </a:r>
          </a:p>
          <a:p>
            <a:pPr lvl="1" eaLnBrk="1" hangingPunct="1"/>
            <a:r>
              <a:rPr lang="en-US" dirty="0" smtClean="0"/>
              <a:t>Luminous flux (Lumen, lm)</a:t>
            </a:r>
          </a:p>
          <a:p>
            <a:pPr lvl="2" eaLnBrk="1" hangingPunct="1"/>
            <a:r>
              <a:rPr lang="en-US" dirty="0" smtClean="0"/>
              <a:t>Total light output from a source</a:t>
            </a:r>
          </a:p>
          <a:p>
            <a:pPr lvl="1" eaLnBrk="1" hangingPunct="1"/>
            <a:r>
              <a:rPr lang="en-US" dirty="0" smtClean="0"/>
              <a:t>Illuminance (</a:t>
            </a:r>
            <a:r>
              <a:rPr lang="en-US" dirty="0" err="1" smtClean="0"/>
              <a:t>Lux</a:t>
            </a:r>
            <a:r>
              <a:rPr lang="en-US" dirty="0" smtClean="0"/>
              <a:t>, lx)</a:t>
            </a:r>
          </a:p>
          <a:p>
            <a:pPr lvl="2" eaLnBrk="1" hangingPunct="1"/>
            <a:r>
              <a:rPr lang="en-US" dirty="0" smtClean="0"/>
              <a:t>From the perspective of a receiver</a:t>
            </a:r>
          </a:p>
          <a:p>
            <a:pPr lvl="2" eaLnBrk="1" hangingPunct="1"/>
            <a:r>
              <a:rPr lang="en-US" dirty="0" smtClean="0"/>
              <a:t>Light input per unit surface area (1 lx = 1 lm/m</a:t>
            </a:r>
            <a:r>
              <a:rPr lang="en-US" baseline="30000" dirty="0" smtClean="0"/>
              <a:t>2 </a:t>
            </a:r>
            <a:r>
              <a:rPr lang="en-US" dirty="0" smtClean="0"/>
              <a:t>)</a:t>
            </a:r>
          </a:p>
        </p:txBody>
      </p:sp>
      <p:pic>
        <p:nvPicPr>
          <p:cNvPr id="20484" name="Picture 3" descr="38px-Blackbody-colours-vertical.svg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6670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16977B6B-E2B6-43FA-9C50-171A75C02437}" type="slidenum">
              <a:rPr lang="en-US"/>
              <a:pPr/>
              <a:t>14</a:t>
            </a:fld>
            <a:endParaRPr lang="en-US"/>
          </a:p>
        </p:txBody>
      </p:sp>
      <p:sp>
        <p:nvSpPr>
          <p:cNvPr id="8" name="Right Brace 7"/>
          <p:cNvSpPr/>
          <p:nvPr/>
        </p:nvSpPr>
        <p:spPr>
          <a:xfrm rot="16200000">
            <a:off x="2514600" y="2286000"/>
            <a:ext cx="457200" cy="304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e 8"/>
          <p:cNvSpPr/>
          <p:nvPr/>
        </p:nvSpPr>
        <p:spPr>
          <a:xfrm rot="16200000">
            <a:off x="3695700" y="1257300"/>
            <a:ext cx="304800" cy="2514600"/>
          </a:xfrm>
          <a:prstGeom prst="righ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514600" y="1981200"/>
            <a:ext cx="125386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Incandescent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3657600" y="2057400"/>
            <a:ext cx="125386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CFL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0177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are they different?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dirty="0" smtClean="0"/>
              <a:t>CFLs, compared with incandescent lamps,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last about </a:t>
            </a:r>
            <a:r>
              <a:rPr lang="en-US" b="1" dirty="0" smtClean="0"/>
              <a:t>nine to ten</a:t>
            </a:r>
            <a:r>
              <a:rPr lang="en-US" dirty="0" smtClean="0"/>
              <a:t> times longer.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use less energy.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Incandescent: About 5% of input energy is converted to light.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CFL, LED: About 20% is converted to light. (4x)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The rest is wasted as heat.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are more expensive.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contain mercury.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1153AA2A-D61E-4EFB-862A-873E0AA2D8DC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70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Which is better? - Economics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772400" cy="4572000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endParaRPr lang="en-US" sz="3600" dirty="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sz="3500" dirty="0" smtClean="0"/>
              <a:t>High price and low energy cost (CFL)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3500" dirty="0" smtClean="0"/>
              <a:t>vs.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3500" dirty="0" smtClean="0"/>
              <a:t>Low price and high energy cost (Incandescent)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			</a:t>
            </a:r>
            <a:endParaRPr lang="en-US" sz="3200" dirty="0" smtClean="0"/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</p:txBody>
      </p:sp>
      <p:sp>
        <p:nvSpPr>
          <p:cNvPr id="4" name="Right Arrow 3"/>
          <p:cNvSpPr/>
          <p:nvPr/>
        </p:nvSpPr>
        <p:spPr>
          <a:xfrm>
            <a:off x="1752600" y="4648200"/>
            <a:ext cx="609600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B9F8BBC8-9B38-4066-947C-1DAF5B9D2397}" type="slidenum">
              <a:rPr lang="en-US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43200" y="4419600"/>
            <a:ext cx="419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/>
              <a:t>Lifetime</a:t>
            </a:r>
            <a:r>
              <a:rPr lang="en-US" dirty="0" smtClean="0"/>
              <a:t> </a:t>
            </a:r>
            <a:r>
              <a:rPr lang="en-US" sz="3600" b="1" dirty="0" smtClean="0"/>
              <a:t>matters</a:t>
            </a:r>
            <a:r>
              <a:rPr lang="en-US" sz="4400" dirty="0" smtClean="0"/>
              <a:t>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1805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Which is better? – Mercury risk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Mercury</a:t>
            </a:r>
          </a:p>
          <a:p>
            <a:pPr lvl="1" eaLnBrk="1" hangingPunct="1"/>
            <a:r>
              <a:rPr lang="en-US" dirty="0" smtClean="0"/>
              <a:t>It can damage the central nervous system, kidneys, and liver.</a:t>
            </a:r>
          </a:p>
          <a:p>
            <a:pPr lvl="1" eaLnBrk="1" hangingPunct="1"/>
            <a:r>
              <a:rPr lang="en-US" dirty="0" smtClean="0"/>
              <a:t>CFLs contain small amount of mercury (4~5mg).</a:t>
            </a:r>
          </a:p>
          <a:p>
            <a:pPr lvl="1" eaLnBrk="1" hangingPunct="1"/>
            <a:r>
              <a:rPr lang="en-US" dirty="0" smtClean="0"/>
              <a:t>Largest source: coal-fired power plants </a:t>
            </a:r>
            <a:r>
              <a:rPr lang="en-US" sz="2000" dirty="0" smtClean="0"/>
              <a:t>(50% of total in the U.S.)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A299E149-F17A-4119-A51A-B3E50D11B560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7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Lighting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the light bulbs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84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Choice Task #1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524000"/>
            <a:ext cx="918728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ln>
            <a:round/>
            <a:headEnd/>
            <a:tailEnd/>
          </a:ln>
        </p:spPr>
        <p:txBody>
          <a:bodyPr/>
          <a:lstStyle/>
          <a:p>
            <a:fld id="{CF85B33D-CE74-40CF-A42E-7F2CE877F58E}" type="slidenum">
              <a:rPr lang="en-US"/>
              <a:pPr/>
              <a:t>19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5315634"/>
            <a:ext cx="8050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Please answer these three questions and write what you think during the process. For example,</a:t>
            </a:r>
          </a:p>
          <a:p>
            <a:r>
              <a:rPr lang="en-US" dirty="0" smtClean="0"/>
              <a:t>Was it hard because of too many factors? Did you look at just a couple things and ignore others?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54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is</a:t>
            </a:r>
            <a:r>
              <a:rPr lang="en-US" dirty="0" smtClean="0"/>
              <a:t> </a:t>
            </a:r>
            <a:r>
              <a:rPr lang="en-US" dirty="0" smtClean="0"/>
              <a:t>Power?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is the rate at which work is performed.</a:t>
            </a:r>
          </a:p>
          <a:p>
            <a:r>
              <a:rPr lang="en-US" dirty="0" smtClean="0"/>
              <a:t>Equations: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19200" y="5029200"/>
                <a:ext cx="4876799" cy="1144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𝑃𝑜𝑤𝑒𝑟</m:t>
                      </m:r>
                      <m:r>
                        <a:rPr lang="en-US" sz="36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𝑊𝑜𝑟𝑘</m:t>
                          </m:r>
                        </m:num>
                        <m:den>
                          <m:r>
                            <a:rPr lang="en-US" sz="360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𝑇𝑖𝑚𝑒</m:t>
                          </m:r>
                        </m:den>
                      </m:f>
                    </m:oMath>
                  </m:oMathPara>
                </a14:m>
                <a:endParaRPr lang="en-US" sz="3600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029200"/>
                <a:ext cx="4876799" cy="114409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84217" y="4171588"/>
                <a:ext cx="56388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𝑊𝑜𝑟𝑘</m:t>
                      </m:r>
                      <m:r>
                        <a:rPr lang="en-US" sz="3600" i="1" smtClean="0">
                          <a:latin typeface="Cambria Math"/>
                        </a:rPr>
                        <m:t>=</m:t>
                      </m:r>
                      <m:r>
                        <a:rPr lang="en-US" sz="3600" b="0" i="1" smtClean="0">
                          <a:latin typeface="Cambria Math"/>
                        </a:rPr>
                        <m:t>𝐹𝑜𝑟𝑐𝑒</m:t>
                      </m:r>
                      <m:r>
                        <a:rPr lang="en-US" sz="3600" b="0" i="1" smtClean="0">
                          <a:latin typeface="Cambria Math"/>
                        </a:rPr>
                        <m:t>∗∆</m:t>
                      </m:r>
                      <m:r>
                        <a:rPr lang="en-US" sz="3600" b="0" i="1" smtClean="0">
                          <a:latin typeface="Cambria Math"/>
                        </a:rPr>
                        <m:t>𝑑𝑖𝑠𝑡𝑎𝑛𝑐𝑒</m:t>
                      </m:r>
                    </m:oMath>
                  </m:oMathPara>
                </a14:m>
                <a:endParaRPr lang="en-US" sz="3600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217" y="4171588"/>
                <a:ext cx="5638801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00200" y="3276600"/>
                <a:ext cx="6629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𝐹𝑜𝑟𝑐𝑒</m:t>
                      </m:r>
                      <m:r>
                        <a:rPr lang="en-US" sz="3600" i="1" smtClean="0">
                          <a:latin typeface="Cambria Math"/>
                        </a:rPr>
                        <m:t>=</m:t>
                      </m:r>
                      <m:r>
                        <a:rPr lang="en-US" sz="3600" b="0" i="1" smtClean="0">
                          <a:latin typeface="Cambria Math"/>
                        </a:rPr>
                        <m:t>𝑚𝑎𝑠𝑠</m:t>
                      </m:r>
                      <m:r>
                        <a:rPr lang="en-US" sz="3600" b="0" i="1" smtClean="0">
                          <a:latin typeface="Cambria Math"/>
                        </a:rPr>
                        <m:t>∗</m:t>
                      </m:r>
                      <m:r>
                        <a:rPr lang="en-US" sz="3600" b="0" i="1" smtClean="0">
                          <a:latin typeface="Cambria Math"/>
                        </a:rPr>
                        <m:t>𝑎𝑐𝑐𝑒𝑙𝑒𝑟𝑎𝑡𝑖𝑜𝑛</m:t>
                      </m:r>
                    </m:oMath>
                  </m:oMathPara>
                </a14:m>
                <a:endParaRPr lang="en-US" sz="3600" dirty="0" smtClean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276600"/>
                <a:ext cx="6629400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4723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Choice Task #2</a:t>
            </a:r>
            <a:endParaRPr 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793622"/>
            <a:ext cx="9144000" cy="3616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ln>
            <a:round/>
            <a:headEnd/>
            <a:tailEnd/>
          </a:ln>
        </p:spPr>
        <p:txBody>
          <a:bodyPr/>
          <a:lstStyle/>
          <a:p>
            <a:fld id="{CF85B33D-CE74-40CF-A42E-7F2CE877F58E}" type="slidenum">
              <a:rPr lang="en-US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0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Choice Task #3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7" y="1447800"/>
            <a:ext cx="9082176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ln>
            <a:round/>
            <a:headEnd/>
            <a:tailEnd/>
          </a:ln>
        </p:spPr>
        <p:txBody>
          <a:bodyPr/>
          <a:lstStyle/>
          <a:p>
            <a:fld id="{CF85B33D-CE74-40CF-A42E-7F2CE877F58E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9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U.S. legislation on lighting efficiency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round/>
            <a:headEnd/>
            <a:tailEnd/>
          </a:ln>
        </p:spPr>
        <p:txBody>
          <a:bodyPr/>
          <a:lstStyle/>
          <a:p>
            <a:fld id="{CF85B33D-CE74-40CF-A42E-7F2CE877F58E}" type="slidenum">
              <a:rPr lang="en-US"/>
              <a:pPr/>
              <a:t>22</a:t>
            </a:fld>
            <a:endParaRPr lang="en-US"/>
          </a:p>
        </p:txBody>
      </p:sp>
      <p:sp>
        <p:nvSpPr>
          <p:cNvPr id="26628" name="Content Placeholder 9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Energy Independence and Security Act of 2007 (EISA)</a:t>
            </a:r>
          </a:p>
          <a:p>
            <a:pPr lvl="1"/>
            <a:r>
              <a:rPr lang="en-US" dirty="0" smtClean="0"/>
              <a:t>Mandates that all light bulbs be 30% more efficient in 2012 and 60% more efficient in 2020</a:t>
            </a:r>
          </a:p>
          <a:p>
            <a:pPr lvl="2"/>
            <a:r>
              <a:rPr lang="en-US" dirty="0" smtClean="0"/>
              <a:t>Incandescent bulbs will be subject to higher energy efficiency standards</a:t>
            </a:r>
          </a:p>
          <a:p>
            <a:endParaRPr lang="en-US" dirty="0" smtClean="0"/>
          </a:p>
          <a:p>
            <a:r>
              <a:rPr lang="en-US" dirty="0" smtClean="0"/>
              <a:t>Better Use of Light Bulbs (BULB) Act</a:t>
            </a:r>
          </a:p>
          <a:p>
            <a:pPr lvl="1" eaLnBrk="1" hangingPunct="1"/>
            <a:r>
              <a:rPr lang="en-US" dirty="0" smtClean="0"/>
              <a:t>Tried to repeal EISA but was not successful </a:t>
            </a:r>
          </a:p>
          <a:p>
            <a:pPr lvl="2" eaLnBrk="1" hangingPunct="1"/>
            <a:r>
              <a:rPr lang="en-US" dirty="0" smtClean="0"/>
              <a:t>The House voted it down on 7/12/2011.</a:t>
            </a:r>
          </a:p>
          <a:p>
            <a:pPr lvl="1" eaLnBrk="1" hangingPunct="1"/>
            <a:r>
              <a:rPr lang="en-US" dirty="0" smtClean="0"/>
              <a:t>“A massive Big Brother intrusion into our homes and our lives.” - Member of the U.S. House of Representatives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431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units of Force, Work, and Power?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Force: Newton (N)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Work: Joule (J)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Power:  Watt (W)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where kg=kilogram, m=meter, s= second </a:t>
            </a:r>
          </a:p>
          <a:p>
            <a:endParaRPr 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04998" y="4953000"/>
                <a:ext cx="4876799" cy="1125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1 </m:t>
                      </m:r>
                      <m:r>
                        <a:rPr lang="en-US" sz="3600" b="0" i="1" smtClean="0">
                          <a:latin typeface="Cambria Math"/>
                        </a:rPr>
                        <m:t>𝑊</m:t>
                      </m:r>
                      <m:r>
                        <a:rPr lang="en-US" sz="3600" b="0" i="1" smtClean="0">
                          <a:latin typeface="Cambria Math"/>
                        </a:rPr>
                        <m:t>=1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𝐽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n-US" sz="3600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4998" y="4953000"/>
                <a:ext cx="4876799" cy="112588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209799" y="3429000"/>
                <a:ext cx="487679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1 </m:t>
                      </m:r>
                      <m:r>
                        <a:rPr lang="en-US" sz="3600" b="0" i="1" smtClean="0">
                          <a:latin typeface="Cambria Math"/>
                        </a:rPr>
                        <m:t>𝐽</m:t>
                      </m:r>
                      <m:r>
                        <a:rPr lang="en-US" sz="3600" b="0" i="1" smtClean="0">
                          <a:latin typeface="Cambria Math"/>
                        </a:rPr>
                        <m:t>=1 </m:t>
                      </m:r>
                      <m:r>
                        <a:rPr lang="en-US" sz="3600" b="0" i="1" smtClean="0">
                          <a:latin typeface="Cambria Math"/>
                        </a:rPr>
                        <m:t>𝑁</m:t>
                      </m:r>
                      <m:r>
                        <a:rPr lang="en-US" sz="3600" b="0" i="1" smtClean="0">
                          <a:latin typeface="Cambria Math"/>
                        </a:rPr>
                        <m:t>∗</m:t>
                      </m:r>
                      <m:r>
                        <a:rPr lang="en-US" sz="3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US" sz="3600" dirty="0" smtClean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799" y="3429000"/>
                <a:ext cx="4876799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09798" y="1905000"/>
                <a:ext cx="4876799" cy="11780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1 </m:t>
                      </m:r>
                      <m:r>
                        <a:rPr lang="en-US" sz="3600" b="0" i="1" smtClean="0">
                          <a:latin typeface="Cambria Math"/>
                        </a:rPr>
                        <m:t>𝑁</m:t>
                      </m:r>
                      <m:r>
                        <a:rPr lang="en-US" sz="3600" b="0" i="1" smtClean="0">
                          <a:latin typeface="Cambria Math"/>
                        </a:rPr>
                        <m:t>=1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𝑘𝑔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∗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3600" dirty="0" smtClean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798" y="1905000"/>
                <a:ext cx="4876799" cy="117801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1878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</a:t>
            </a:r>
            <a:r>
              <a:rPr lang="en-US" dirty="0" smtClean="0"/>
              <a:t>a Watt</a:t>
            </a:r>
            <a:r>
              <a:rPr lang="en-US" dirty="0" smtClean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Example: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Suppose a man, who has a mass of 70 kg, needs to climb a 5-meter high wall in 6 seconds. How much work would he do and how much power would he need to accomplish this feat?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ln>
            <a:round/>
            <a:headEnd/>
            <a:tailEnd/>
          </a:ln>
        </p:spPr>
        <p:txBody>
          <a:bodyPr/>
          <a:lstStyle/>
          <a:p>
            <a:fld id="{CF85B33D-CE74-40CF-A42E-7F2CE877F58E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9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Hold on!  What is energy?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Energy is Work. </a:t>
            </a:r>
          </a:p>
          <a:p>
            <a:r>
              <a:rPr lang="en-US" dirty="0" smtClean="0"/>
              <a:t>One way to measure Energy is to measure the amount of power in a certain time period.</a:t>
            </a:r>
          </a:p>
          <a:p>
            <a:pPr lvl="1"/>
            <a:r>
              <a:rPr lang="en-US" dirty="0" smtClean="0"/>
              <a:t>kWh is the most common unit used to express the amount of electricity, especially for billing purposes.</a:t>
            </a:r>
          </a:p>
          <a:p>
            <a:pPr lvl="2"/>
            <a:r>
              <a:rPr lang="en-US" dirty="0" smtClean="0"/>
              <a:t>1 KWh = 1000 W-h</a:t>
            </a:r>
          </a:p>
          <a:p>
            <a:pPr lvl="2"/>
            <a:r>
              <a:rPr lang="en-US" dirty="0" smtClean="0"/>
              <a:t>1 kWh = 3.6 MJ</a:t>
            </a:r>
          </a:p>
          <a:p>
            <a:pPr lvl="1"/>
            <a:r>
              <a:rPr lang="en-US" dirty="0" err="1" smtClean="0"/>
              <a:t>MWh</a:t>
            </a:r>
            <a:r>
              <a:rPr lang="en-US" dirty="0" smtClean="0"/>
              <a:t> are sometimes used when describing energy from a power plant.</a:t>
            </a:r>
          </a:p>
          <a:p>
            <a:pPr>
              <a:buNone/>
            </a:pPr>
            <a:r>
              <a:rPr lang="en-US" dirty="0" smtClean="0"/>
              <a:t>Example: How much electricity is consumed by a 60 W light bulb operating for one hour?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6437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US </a:t>
            </a:r>
            <a:r>
              <a:rPr lang="en-US" dirty="0" err="1" smtClean="0"/>
              <a:t>v.s</a:t>
            </a:r>
            <a:r>
              <a:rPr lang="en-US" dirty="0" smtClean="0"/>
              <a:t>. World Energy Use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>
                <a:hlinkClick r:id="rId3"/>
              </a:rPr>
              <a:t>On average, how much electricity is used per person per year in the US? How about in other countries?</a:t>
            </a:r>
            <a:endParaRPr lang="en-US" dirty="0" smtClean="0"/>
          </a:p>
          <a:p>
            <a:pPr marL="0" indent="0" eaLnBrk="1" hangingPunct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ln>
            <a:round/>
            <a:headEnd/>
            <a:tailEnd/>
          </a:ln>
        </p:spPr>
        <p:txBody>
          <a:bodyPr/>
          <a:lstStyle/>
          <a:p>
            <a:fld id="{CF85B33D-CE74-40CF-A42E-7F2CE877F58E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21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t="7433"/>
          <a:stretch/>
        </p:blipFill>
        <p:spPr bwMode="auto">
          <a:xfrm>
            <a:off x="4128655" y="734290"/>
            <a:ext cx="5024438" cy="6123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210300"/>
            <a:ext cx="457200" cy="457200"/>
          </a:xfrm>
          <a:ln>
            <a:round/>
            <a:headEnd/>
            <a:tailEnd/>
          </a:ln>
        </p:spPr>
        <p:txBody>
          <a:bodyPr/>
          <a:lstStyle/>
          <a:p>
            <a:fld id="{CF85B33D-CE74-40CF-A42E-7F2CE877F58E}" type="slidenum">
              <a:rPr lang="en-US"/>
              <a:pPr/>
              <a:t>7</a:t>
            </a:fld>
            <a:endParaRPr lang="en-US"/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648200" cy="155416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US </a:t>
            </a:r>
            <a:r>
              <a:rPr lang="en-US" dirty="0" smtClean="0"/>
              <a:t>Residential Energy </a:t>
            </a:r>
            <a:r>
              <a:rPr lang="en-US" dirty="0" smtClean="0"/>
              <a:t>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4038600" cy="46482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dirty="0" smtClean="0"/>
              <a:t>Lighting accounts for 10 to 15 % of residential</a:t>
            </a:r>
            <a:r>
              <a:rPr lang="en-US" dirty="0"/>
              <a:t> </a:t>
            </a:r>
            <a:r>
              <a:rPr lang="en-US" dirty="0" smtClean="0"/>
              <a:t>Energy usage!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262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Lighting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 the light bulbs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01762"/>
            <a:ext cx="5562600" cy="4999038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dirty="0" smtClean="0"/>
              <a:t>Incandescence</a:t>
            </a:r>
          </a:p>
          <a:p>
            <a:pPr lvl="1" eaLnBrk="1" hangingPunct="1"/>
            <a:r>
              <a:rPr lang="en-US" dirty="0" smtClean="0"/>
              <a:t>Light emitted due to high </a:t>
            </a:r>
          </a:p>
          <a:p>
            <a:pPr lvl="1" eaLnBrk="1" hangingPunct="1">
              <a:buFont typeface="Wingdings 2" pitchFamily="18" charset="2"/>
              <a:buNone/>
            </a:pPr>
            <a:r>
              <a:rPr lang="en-US" dirty="0" smtClean="0"/>
              <a:t>    temperature</a:t>
            </a:r>
          </a:p>
          <a:p>
            <a:pPr lvl="1" eaLnBrk="1" hangingPunct="1"/>
            <a:r>
              <a:rPr lang="en-US" dirty="0" smtClean="0"/>
              <a:t>Color of the light is determined by the temperature of the object.</a:t>
            </a:r>
          </a:p>
          <a:p>
            <a:pPr lvl="1" eaLnBrk="1" hangingPunct="1">
              <a:buFont typeface="Wingdings 2" pitchFamily="18" charset="2"/>
              <a:buNone/>
            </a:pPr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Fluorescence</a:t>
            </a:r>
          </a:p>
          <a:p>
            <a:pPr lvl="1" eaLnBrk="1" hangingPunct="1"/>
            <a:r>
              <a:rPr lang="en-US" dirty="0" smtClean="0"/>
              <a:t>Highlighter</a:t>
            </a:r>
          </a:p>
          <a:p>
            <a:pPr lvl="1" eaLnBrk="1" hangingPunct="1"/>
            <a:r>
              <a:rPr lang="en-US" dirty="0" smtClean="0"/>
              <a:t>UV light at museums, etc.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pic>
        <p:nvPicPr>
          <p:cNvPr id="9" name="Picture 8" descr="2403highligh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4572000"/>
            <a:ext cx="1636455" cy="1227341"/>
          </a:xfrm>
          <a:prstGeom prst="rect">
            <a:avLst/>
          </a:prstGeom>
        </p:spPr>
      </p:pic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How is our lighting produced?</a:t>
            </a:r>
          </a:p>
        </p:txBody>
      </p:sp>
      <p:pic>
        <p:nvPicPr>
          <p:cNvPr id="15364" name="Picture 3" descr="7430711-brushed-steel-pot-on-red-hot-electric-stove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1202819"/>
            <a:ext cx="2667000" cy="178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4" descr="38px-Blackbody-colours-vertical.svg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00150" y="3783012"/>
            <a:ext cx="67437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5" descr="fluorescent_clothes_kids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50781" y="4343400"/>
            <a:ext cx="2590800" cy="1979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146050" y="6164262"/>
            <a:ext cx="457200" cy="457200"/>
          </a:xfrm>
          <a:ln>
            <a:round/>
            <a:headEnd/>
            <a:tailEnd/>
          </a:ln>
        </p:spPr>
        <p:txBody>
          <a:bodyPr/>
          <a:lstStyle/>
          <a:p>
            <a:fld id="{5E4FA174-5293-4B57-8B06-BE6048E0766A}" type="slidenum">
              <a:rPr lang="en-US"/>
              <a:pPr/>
              <a:t>9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250781" y="6400800"/>
            <a:ext cx="3121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Courtesy of NASA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403181" y="2983468"/>
            <a:ext cx="3121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Courtesy of 123rf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88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781</Words>
  <Application>Microsoft Office PowerPoint</Application>
  <PresentationFormat>On-screen Show (4:3)</PresentationFormat>
  <Paragraphs>180</Paragraphs>
  <Slides>22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Consumer Preferences</vt:lpstr>
      <vt:lpstr>What is Power?</vt:lpstr>
      <vt:lpstr>What are the units of Force, Work, and Power?</vt:lpstr>
      <vt:lpstr>What is a Watt?</vt:lpstr>
      <vt:lpstr>Hold on!  What is energy?</vt:lpstr>
      <vt:lpstr>US v.s. World Energy Use</vt:lpstr>
      <vt:lpstr>US Residential Energy Usage</vt:lpstr>
      <vt:lpstr>Lighting Experiment</vt:lpstr>
      <vt:lpstr>How is our lighting produced?</vt:lpstr>
      <vt:lpstr>Let’s have a look at light bulbs</vt:lpstr>
      <vt:lpstr>Lighting technologies</vt:lpstr>
      <vt:lpstr>Lighting technologies</vt:lpstr>
      <vt:lpstr>Lighting technologies</vt:lpstr>
      <vt:lpstr>How are they similar?  Incandescent  vs. Compact Fluorescent Lamp (CFL) </vt:lpstr>
      <vt:lpstr>How are they different?</vt:lpstr>
      <vt:lpstr>Which is better? - Economics</vt:lpstr>
      <vt:lpstr>Which is better? – Mercury risk</vt:lpstr>
      <vt:lpstr>Lighting Experiment</vt:lpstr>
      <vt:lpstr>Additional Choice Task #1</vt:lpstr>
      <vt:lpstr>Additional Choice Task #2</vt:lpstr>
      <vt:lpstr>Additional Choice Task #3</vt:lpstr>
      <vt:lpstr>U.S. legislation on lighting efficiency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Lighting and Energy</dc:title>
  <dc:creator>Kelly.Klima</dc:creator>
  <cp:lastModifiedBy>Kelly.Klima</cp:lastModifiedBy>
  <cp:revision>11</cp:revision>
  <dcterms:created xsi:type="dcterms:W3CDTF">2013-08-18T17:24:19Z</dcterms:created>
  <dcterms:modified xsi:type="dcterms:W3CDTF">2013-10-07T18:13:59Z</dcterms:modified>
</cp:coreProperties>
</file>