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elfand Student" initials="GS" lastIdx="6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42D6E4-6CAE-4EFE-B517-3D628D440492}" type="datetimeFigureOut">
              <a:rPr lang="en-US" smtClean="0"/>
              <a:t>9/22/2013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345232-602E-4100-803C-7354F8295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1823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-v-designs.com/desk-lamps/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Garamond" pitchFamily="1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" charset="0"/>
              </a:defRPr>
            </a:lvl9pPr>
          </a:lstStyle>
          <a:p>
            <a:fld id="{64C5C38F-471B-4B74-83D0-8DEEEABCF77F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Garamond" pitchFamily="1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" charset="0"/>
              </a:defRPr>
            </a:lvl9pPr>
          </a:lstStyle>
          <a:p>
            <a:fld id="{D234FAF1-A8AD-4308-A164-32DD4DDAC75E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Garamond" pitchFamily="1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" charset="0"/>
              </a:defRPr>
            </a:lvl9pPr>
          </a:lstStyle>
          <a:p>
            <a:fld id="{DED4EDA9-B35B-4CD1-990D-A477A772C8FD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mtClean="0">
                <a:hlinkClick r:id="rId3"/>
              </a:rPr>
              <a:t>http://www.a-v-designs.com/desk-lamps/</a:t>
            </a:r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Garamond" pitchFamily="1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" charset="0"/>
              </a:defRPr>
            </a:lvl9pPr>
          </a:lstStyle>
          <a:p>
            <a:fld id="{1397CC2B-E826-4528-9E37-CF527D1DC958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Garamond" pitchFamily="1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" charset="0"/>
              </a:defRPr>
            </a:lvl9pPr>
          </a:lstStyle>
          <a:p>
            <a:fld id="{B689A16E-745F-4DDD-9501-C0E1F5FC56A3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1" charset="2"/>
              <a:buChar char="n"/>
              <a:defRPr/>
            </a:pPr>
            <a:r>
              <a:rPr lang="en-US" sz="12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X-Box: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1" charset="2"/>
              <a:buNone/>
              <a:defRPr/>
            </a:pPr>
            <a:r>
              <a:rPr lang="en-US" sz="12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		Off = 0 W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1" charset="2"/>
              <a:buNone/>
              <a:defRPr/>
            </a:pPr>
            <a:r>
              <a:rPr lang="en-US" sz="12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		On = 100 W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1" charset="2"/>
              <a:buChar char="n"/>
              <a:defRPr/>
            </a:pPr>
            <a:r>
              <a:rPr lang="en-US" sz="12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PS II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1" charset="2"/>
              <a:buNone/>
              <a:defRPr/>
            </a:pPr>
            <a:r>
              <a:rPr lang="en-US" sz="12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		Off = 0 W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1" charset="2"/>
              <a:buNone/>
              <a:defRPr/>
            </a:pPr>
            <a:r>
              <a:rPr lang="en-US" sz="12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		On = 45 W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1" charset="2"/>
              <a:buChar char="n"/>
              <a:defRPr/>
            </a:pPr>
            <a:r>
              <a:rPr lang="en-US" sz="12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TV : 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1" charset="2"/>
              <a:buNone/>
              <a:defRPr/>
            </a:pPr>
            <a:r>
              <a:rPr lang="en-US" sz="12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		Off = 4.5 W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1" charset="2"/>
              <a:buNone/>
              <a:defRPr/>
            </a:pPr>
            <a:r>
              <a:rPr lang="en-US" sz="12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		On = 55.75 W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1" charset="2"/>
              <a:buChar char="n"/>
              <a:defRPr/>
            </a:pPr>
            <a:r>
              <a:rPr lang="en-US" sz="12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DVD: 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1" charset="2"/>
              <a:buNone/>
              <a:defRPr/>
            </a:pPr>
            <a:r>
              <a:rPr lang="en-US" sz="12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		Off = 0 W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1" charset="2"/>
              <a:buNone/>
              <a:defRPr/>
            </a:pPr>
            <a:r>
              <a:rPr lang="en-US" sz="12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         On = 11.6</a:t>
            </a:r>
            <a:endParaRPr lang="en-US" sz="1400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Garamond" pitchFamily="1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" charset="0"/>
              </a:defRPr>
            </a:lvl9pPr>
          </a:lstStyle>
          <a:p>
            <a:fld id="{495CC447-5C80-424D-8EF4-E0654520D647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BAB093-7CB7-4733-9108-4CE02A2A74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353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nationmaster.com/graph/ene_ele_pow_con_kwh-energy-electric-power-consumption-kwh" TargetMode="Externa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nationmaster.com/graph/ene_ele_pow_con_kwh_percap-power-consumption-kwh-per-capita" TargetMode="Externa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1219200"/>
            <a:ext cx="7772400" cy="1920875"/>
          </a:xfrm>
        </p:spPr>
        <p:txBody>
          <a:bodyPr/>
          <a:lstStyle/>
          <a:p>
            <a:pPr eaLnBrk="1" hangingPunct="1">
              <a:defRPr/>
            </a:pPr>
            <a:r>
              <a:rPr lang="en-US" sz="5400" smtClean="0"/>
              <a:t>Measuring Your Electricity Consumption</a:t>
            </a:r>
          </a:p>
        </p:txBody>
      </p:sp>
      <p:sp>
        <p:nvSpPr>
          <p:cNvPr id="3075" name="Litebulb"/>
          <p:cNvSpPr>
            <a:spLocks noEditPoints="1" noChangeArrowheads="1"/>
          </p:cNvSpPr>
          <p:nvPr/>
        </p:nvSpPr>
        <p:spPr bwMode="auto">
          <a:xfrm>
            <a:off x="6781800" y="3733800"/>
            <a:ext cx="1766888" cy="2233613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3556 w 21600"/>
              <a:gd name="T13" fmla="*/ 2188 h 21600"/>
              <a:gd name="T14" fmla="*/ 18277 w 21600"/>
              <a:gd name="T15" fmla="*/ 928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0825" y="21723"/>
                </a:moveTo>
                <a:lnTo>
                  <a:pt x="11215" y="21723"/>
                </a:lnTo>
                <a:lnTo>
                  <a:pt x="11552" y="21688"/>
                </a:lnTo>
                <a:lnTo>
                  <a:pt x="11916" y="21617"/>
                </a:lnTo>
                <a:lnTo>
                  <a:pt x="12253" y="21547"/>
                </a:lnTo>
                <a:lnTo>
                  <a:pt x="12617" y="21441"/>
                </a:lnTo>
                <a:lnTo>
                  <a:pt x="12902" y="21317"/>
                </a:lnTo>
                <a:lnTo>
                  <a:pt x="13162" y="21176"/>
                </a:lnTo>
                <a:lnTo>
                  <a:pt x="13396" y="21000"/>
                </a:lnTo>
                <a:lnTo>
                  <a:pt x="13655" y="20841"/>
                </a:lnTo>
                <a:lnTo>
                  <a:pt x="13863" y="20629"/>
                </a:lnTo>
                <a:lnTo>
                  <a:pt x="14045" y="20435"/>
                </a:lnTo>
                <a:lnTo>
                  <a:pt x="14200" y="20223"/>
                </a:lnTo>
                <a:lnTo>
                  <a:pt x="14356" y="19994"/>
                </a:lnTo>
                <a:lnTo>
                  <a:pt x="14460" y="19747"/>
                </a:lnTo>
                <a:lnTo>
                  <a:pt x="14512" y="19482"/>
                </a:lnTo>
                <a:lnTo>
                  <a:pt x="14512" y="19235"/>
                </a:lnTo>
                <a:lnTo>
                  <a:pt x="14512" y="19147"/>
                </a:lnTo>
                <a:lnTo>
                  <a:pt x="14512" y="18900"/>
                </a:lnTo>
                <a:lnTo>
                  <a:pt x="14512" y="18529"/>
                </a:lnTo>
                <a:lnTo>
                  <a:pt x="14512" y="18052"/>
                </a:lnTo>
                <a:lnTo>
                  <a:pt x="14512" y="17505"/>
                </a:lnTo>
                <a:lnTo>
                  <a:pt x="14512" y="16976"/>
                </a:lnTo>
                <a:lnTo>
                  <a:pt x="14512" y="16464"/>
                </a:lnTo>
                <a:lnTo>
                  <a:pt x="14512" y="15952"/>
                </a:lnTo>
                <a:lnTo>
                  <a:pt x="14512" y="15758"/>
                </a:lnTo>
                <a:lnTo>
                  <a:pt x="14616" y="15547"/>
                </a:lnTo>
                <a:lnTo>
                  <a:pt x="14694" y="15352"/>
                </a:lnTo>
                <a:lnTo>
                  <a:pt x="14798" y="15141"/>
                </a:lnTo>
                <a:lnTo>
                  <a:pt x="15161" y="14735"/>
                </a:lnTo>
                <a:lnTo>
                  <a:pt x="15602" y="14329"/>
                </a:lnTo>
                <a:lnTo>
                  <a:pt x="16745" y="13552"/>
                </a:lnTo>
                <a:lnTo>
                  <a:pt x="18043" y="12670"/>
                </a:lnTo>
                <a:lnTo>
                  <a:pt x="18744" y="12194"/>
                </a:lnTo>
                <a:lnTo>
                  <a:pt x="19341" y="11647"/>
                </a:lnTo>
                <a:lnTo>
                  <a:pt x="19938" y="11099"/>
                </a:lnTo>
                <a:lnTo>
                  <a:pt x="20483" y="10464"/>
                </a:lnTo>
                <a:lnTo>
                  <a:pt x="20743" y="10164"/>
                </a:lnTo>
                <a:lnTo>
                  <a:pt x="20950" y="9794"/>
                </a:lnTo>
                <a:lnTo>
                  <a:pt x="21132" y="9441"/>
                </a:lnTo>
                <a:lnTo>
                  <a:pt x="21288" y="9035"/>
                </a:lnTo>
                <a:lnTo>
                  <a:pt x="21444" y="8664"/>
                </a:lnTo>
                <a:lnTo>
                  <a:pt x="21548" y="8223"/>
                </a:lnTo>
                <a:lnTo>
                  <a:pt x="21600" y="7782"/>
                </a:lnTo>
                <a:lnTo>
                  <a:pt x="21600" y="7341"/>
                </a:lnTo>
                <a:lnTo>
                  <a:pt x="21600" y="6935"/>
                </a:lnTo>
                <a:lnTo>
                  <a:pt x="21548" y="6564"/>
                </a:lnTo>
                <a:lnTo>
                  <a:pt x="21496" y="6229"/>
                </a:lnTo>
                <a:lnTo>
                  <a:pt x="21392" y="5858"/>
                </a:lnTo>
                <a:lnTo>
                  <a:pt x="21288" y="5523"/>
                </a:lnTo>
                <a:lnTo>
                  <a:pt x="21132" y="5135"/>
                </a:lnTo>
                <a:lnTo>
                  <a:pt x="20950" y="4800"/>
                </a:lnTo>
                <a:lnTo>
                  <a:pt x="20743" y="4464"/>
                </a:lnTo>
                <a:lnTo>
                  <a:pt x="20535" y="4164"/>
                </a:lnTo>
                <a:lnTo>
                  <a:pt x="20301" y="3847"/>
                </a:lnTo>
                <a:lnTo>
                  <a:pt x="20042" y="3547"/>
                </a:lnTo>
                <a:lnTo>
                  <a:pt x="19782" y="3247"/>
                </a:lnTo>
                <a:lnTo>
                  <a:pt x="19133" y="2664"/>
                </a:lnTo>
                <a:lnTo>
                  <a:pt x="18458" y="2152"/>
                </a:lnTo>
                <a:lnTo>
                  <a:pt x="17705" y="1694"/>
                </a:lnTo>
                <a:lnTo>
                  <a:pt x="16849" y="1252"/>
                </a:lnTo>
                <a:lnTo>
                  <a:pt x="16407" y="1076"/>
                </a:lnTo>
                <a:lnTo>
                  <a:pt x="15940" y="900"/>
                </a:lnTo>
                <a:lnTo>
                  <a:pt x="15499" y="741"/>
                </a:lnTo>
                <a:lnTo>
                  <a:pt x="15057" y="600"/>
                </a:lnTo>
                <a:lnTo>
                  <a:pt x="14564" y="458"/>
                </a:lnTo>
                <a:lnTo>
                  <a:pt x="14045" y="335"/>
                </a:lnTo>
                <a:lnTo>
                  <a:pt x="13500" y="229"/>
                </a:lnTo>
                <a:lnTo>
                  <a:pt x="13006" y="158"/>
                </a:lnTo>
                <a:lnTo>
                  <a:pt x="12461" y="88"/>
                </a:lnTo>
                <a:lnTo>
                  <a:pt x="11968" y="52"/>
                </a:lnTo>
                <a:lnTo>
                  <a:pt x="11423" y="17"/>
                </a:lnTo>
                <a:lnTo>
                  <a:pt x="10825" y="17"/>
                </a:lnTo>
                <a:lnTo>
                  <a:pt x="10254" y="17"/>
                </a:lnTo>
                <a:lnTo>
                  <a:pt x="9709" y="52"/>
                </a:lnTo>
                <a:lnTo>
                  <a:pt x="9216" y="88"/>
                </a:lnTo>
                <a:lnTo>
                  <a:pt x="8671" y="158"/>
                </a:lnTo>
                <a:lnTo>
                  <a:pt x="8177" y="229"/>
                </a:lnTo>
                <a:lnTo>
                  <a:pt x="7632" y="335"/>
                </a:lnTo>
                <a:lnTo>
                  <a:pt x="7113" y="458"/>
                </a:lnTo>
                <a:lnTo>
                  <a:pt x="6620" y="600"/>
                </a:lnTo>
                <a:lnTo>
                  <a:pt x="6178" y="741"/>
                </a:lnTo>
                <a:lnTo>
                  <a:pt x="5737" y="900"/>
                </a:lnTo>
                <a:lnTo>
                  <a:pt x="5270" y="1076"/>
                </a:lnTo>
                <a:lnTo>
                  <a:pt x="4828" y="1252"/>
                </a:lnTo>
                <a:lnTo>
                  <a:pt x="3972" y="1694"/>
                </a:lnTo>
                <a:lnTo>
                  <a:pt x="3219" y="2152"/>
                </a:lnTo>
                <a:lnTo>
                  <a:pt x="2544" y="2664"/>
                </a:lnTo>
                <a:lnTo>
                  <a:pt x="1895" y="3247"/>
                </a:lnTo>
                <a:lnTo>
                  <a:pt x="1635" y="3547"/>
                </a:lnTo>
                <a:lnTo>
                  <a:pt x="1375" y="3847"/>
                </a:lnTo>
                <a:lnTo>
                  <a:pt x="1142" y="4164"/>
                </a:lnTo>
                <a:lnTo>
                  <a:pt x="934" y="4464"/>
                </a:lnTo>
                <a:lnTo>
                  <a:pt x="726" y="4800"/>
                </a:lnTo>
                <a:lnTo>
                  <a:pt x="545" y="5135"/>
                </a:lnTo>
                <a:lnTo>
                  <a:pt x="389" y="5523"/>
                </a:lnTo>
                <a:lnTo>
                  <a:pt x="285" y="5858"/>
                </a:lnTo>
                <a:lnTo>
                  <a:pt x="181" y="6229"/>
                </a:lnTo>
                <a:lnTo>
                  <a:pt x="129" y="6564"/>
                </a:lnTo>
                <a:lnTo>
                  <a:pt x="77" y="6935"/>
                </a:lnTo>
                <a:lnTo>
                  <a:pt x="77" y="7341"/>
                </a:lnTo>
                <a:lnTo>
                  <a:pt x="77" y="7782"/>
                </a:lnTo>
                <a:lnTo>
                  <a:pt x="129" y="8223"/>
                </a:lnTo>
                <a:lnTo>
                  <a:pt x="233" y="8664"/>
                </a:lnTo>
                <a:lnTo>
                  <a:pt x="389" y="9035"/>
                </a:lnTo>
                <a:lnTo>
                  <a:pt x="545" y="9441"/>
                </a:lnTo>
                <a:lnTo>
                  <a:pt x="726" y="9794"/>
                </a:lnTo>
                <a:lnTo>
                  <a:pt x="934" y="10164"/>
                </a:lnTo>
                <a:lnTo>
                  <a:pt x="1194" y="10464"/>
                </a:lnTo>
                <a:lnTo>
                  <a:pt x="1739" y="11099"/>
                </a:lnTo>
                <a:lnTo>
                  <a:pt x="2336" y="11647"/>
                </a:lnTo>
                <a:lnTo>
                  <a:pt x="2933" y="12194"/>
                </a:lnTo>
                <a:lnTo>
                  <a:pt x="3634" y="12670"/>
                </a:lnTo>
                <a:lnTo>
                  <a:pt x="4932" y="13552"/>
                </a:lnTo>
                <a:lnTo>
                  <a:pt x="6075" y="14329"/>
                </a:lnTo>
                <a:lnTo>
                  <a:pt x="6516" y="14735"/>
                </a:lnTo>
                <a:lnTo>
                  <a:pt x="6879" y="15141"/>
                </a:lnTo>
                <a:lnTo>
                  <a:pt x="6983" y="15352"/>
                </a:lnTo>
                <a:lnTo>
                  <a:pt x="7061" y="15547"/>
                </a:lnTo>
                <a:lnTo>
                  <a:pt x="7165" y="15758"/>
                </a:lnTo>
                <a:lnTo>
                  <a:pt x="7165" y="15952"/>
                </a:lnTo>
                <a:lnTo>
                  <a:pt x="7165" y="16464"/>
                </a:lnTo>
                <a:lnTo>
                  <a:pt x="7165" y="16976"/>
                </a:lnTo>
                <a:lnTo>
                  <a:pt x="7165" y="17505"/>
                </a:lnTo>
                <a:lnTo>
                  <a:pt x="7165" y="18052"/>
                </a:lnTo>
                <a:lnTo>
                  <a:pt x="7165" y="18529"/>
                </a:lnTo>
                <a:lnTo>
                  <a:pt x="7165" y="18900"/>
                </a:lnTo>
                <a:lnTo>
                  <a:pt x="7165" y="19147"/>
                </a:lnTo>
                <a:lnTo>
                  <a:pt x="7165" y="19235"/>
                </a:lnTo>
                <a:lnTo>
                  <a:pt x="7165" y="19482"/>
                </a:lnTo>
                <a:lnTo>
                  <a:pt x="7217" y="19747"/>
                </a:lnTo>
                <a:lnTo>
                  <a:pt x="7321" y="19994"/>
                </a:lnTo>
                <a:lnTo>
                  <a:pt x="7476" y="20223"/>
                </a:lnTo>
                <a:lnTo>
                  <a:pt x="7632" y="20435"/>
                </a:lnTo>
                <a:lnTo>
                  <a:pt x="7814" y="20629"/>
                </a:lnTo>
                <a:lnTo>
                  <a:pt x="8022" y="20841"/>
                </a:lnTo>
                <a:lnTo>
                  <a:pt x="8281" y="21000"/>
                </a:lnTo>
                <a:lnTo>
                  <a:pt x="8515" y="21176"/>
                </a:lnTo>
                <a:lnTo>
                  <a:pt x="8775" y="21317"/>
                </a:lnTo>
                <a:lnTo>
                  <a:pt x="9060" y="21441"/>
                </a:lnTo>
                <a:lnTo>
                  <a:pt x="9424" y="21547"/>
                </a:lnTo>
                <a:lnTo>
                  <a:pt x="9761" y="21617"/>
                </a:lnTo>
                <a:lnTo>
                  <a:pt x="10125" y="21688"/>
                </a:lnTo>
                <a:lnTo>
                  <a:pt x="10462" y="21723"/>
                </a:lnTo>
                <a:lnTo>
                  <a:pt x="10825" y="21723"/>
                </a:lnTo>
                <a:close/>
              </a:path>
              <a:path w="21600" h="21600" extrusionOk="0">
                <a:moveTo>
                  <a:pt x="9242" y="14417"/>
                </a:moveTo>
                <a:lnTo>
                  <a:pt x="8541" y="12035"/>
                </a:lnTo>
                <a:lnTo>
                  <a:pt x="7295" y="10129"/>
                </a:lnTo>
                <a:lnTo>
                  <a:pt x="6905" y="9652"/>
                </a:lnTo>
                <a:lnTo>
                  <a:pt x="8541" y="10182"/>
                </a:lnTo>
                <a:lnTo>
                  <a:pt x="9787" y="9547"/>
                </a:lnTo>
                <a:lnTo>
                  <a:pt x="11189" y="10129"/>
                </a:lnTo>
                <a:lnTo>
                  <a:pt x="12279" y="9547"/>
                </a:lnTo>
                <a:lnTo>
                  <a:pt x="13370" y="10076"/>
                </a:lnTo>
                <a:lnTo>
                  <a:pt x="14850" y="9652"/>
                </a:lnTo>
                <a:lnTo>
                  <a:pt x="12902" y="12247"/>
                </a:lnTo>
                <a:lnTo>
                  <a:pt x="12357" y="14417"/>
                </a:lnTo>
                <a:moveTo>
                  <a:pt x="7191" y="15952"/>
                </a:moveTo>
                <a:lnTo>
                  <a:pt x="14512" y="15952"/>
                </a:lnTo>
                <a:lnTo>
                  <a:pt x="14512" y="17064"/>
                </a:lnTo>
                <a:lnTo>
                  <a:pt x="7191" y="17047"/>
                </a:lnTo>
                <a:lnTo>
                  <a:pt x="7191" y="18123"/>
                </a:lnTo>
                <a:lnTo>
                  <a:pt x="14512" y="18158"/>
                </a:lnTo>
                <a:lnTo>
                  <a:pt x="14538" y="19182"/>
                </a:lnTo>
                <a:lnTo>
                  <a:pt x="7217" y="19182"/>
                </a:lnTo>
              </a:path>
            </a:pathLst>
          </a:custGeom>
          <a:solidFill>
            <a:srgbClr val="FFFFCC"/>
          </a:solidFill>
          <a:ln w="571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76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Question 3</a:t>
            </a:r>
            <a:endParaRPr lang="en-US" dirty="0"/>
          </a:p>
        </p:txBody>
      </p:sp>
      <p:sp>
        <p:nvSpPr>
          <p:cNvPr id="12291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3124200" y="6248400"/>
            <a:ext cx="2895600" cy="476250"/>
          </a:xfrm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Garamond" pitchFamily="1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" charset="0"/>
              </a:defRPr>
            </a:lvl9pPr>
          </a:lstStyle>
          <a:p>
            <a:pPr algn="ctr"/>
            <a:fld id="{7726149E-1CB4-48D9-AE4C-0834AA7F92B6}" type="slidenum">
              <a:rPr lang="en-US" smtClean="0">
                <a:latin typeface="Arial" charset="0"/>
              </a:rPr>
              <a:pPr algn="ctr"/>
              <a:t>10</a:t>
            </a:fld>
            <a:endParaRPr lang="en-US" smtClean="0">
              <a:latin typeface="Arial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Classify devices based on high/low power and high/low energy. Are there any surprises?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782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Question 4</a:t>
            </a:r>
            <a:endParaRPr lang="en-US" dirty="0"/>
          </a:p>
        </p:txBody>
      </p:sp>
      <p:sp>
        <p:nvSpPr>
          <p:cNvPr id="13315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3124200" y="6248400"/>
            <a:ext cx="2895600" cy="476250"/>
          </a:xfrm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Garamond" pitchFamily="1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" charset="0"/>
              </a:defRPr>
            </a:lvl9pPr>
          </a:lstStyle>
          <a:p>
            <a:pPr algn="ctr"/>
            <a:fld id="{5217C014-0283-4A35-94FC-E0F1290F9C29}" type="slidenum">
              <a:rPr lang="en-US" smtClean="0">
                <a:latin typeface="Arial" charset="0"/>
              </a:rPr>
              <a:pPr algn="ctr"/>
              <a:t>11</a:t>
            </a:fld>
            <a:endParaRPr lang="en-US" smtClean="0">
              <a:latin typeface="Arial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 eaLnBrk="1" hangingPunct="1">
              <a:defRPr/>
            </a:pPr>
            <a:r>
              <a:rPr lang="en-US" dirty="0" smtClean="0"/>
              <a:t>What are possible sources of “parasitic losses”? Are these a big deal?</a:t>
            </a:r>
          </a:p>
          <a:p>
            <a:pPr eaLnBrk="1" hangingPunct="1">
              <a:buFont typeface="Wingdings" pitchFamily="1" charset="2"/>
              <a:buNone/>
              <a:defRPr/>
            </a:pPr>
            <a:r>
              <a:rPr lang="en-US" dirty="0" smtClean="0"/>
              <a:t> </a:t>
            </a:r>
          </a:p>
          <a:p>
            <a:pPr eaLnBrk="1" hangingPunct="1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5899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>
                <a:hlinkClick r:id="rId2"/>
              </a:rPr>
              <a:t>World Electricity Consumption Totals (2004)</a:t>
            </a:r>
            <a:endParaRPr lang="en-US" dirty="0" smtClean="0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538" y="1514475"/>
            <a:ext cx="8161337" cy="526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432240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>
                <a:hlinkClick r:id="rId2"/>
              </a:rPr>
              <a:t>World Electricity Consumption Per Capita (2004)</a:t>
            </a:r>
            <a:endParaRPr lang="en-US" dirty="0" smtClean="0"/>
          </a:p>
        </p:txBody>
      </p:sp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" y="1653484"/>
            <a:ext cx="7372350" cy="5204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069019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Energy Inventory Questions:</a:t>
            </a:r>
            <a:endParaRPr lang="en-US" dirty="0"/>
          </a:p>
        </p:txBody>
      </p:sp>
      <p:sp>
        <p:nvSpPr>
          <p:cNvPr id="4099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3124200" y="6248400"/>
            <a:ext cx="2895600" cy="476250"/>
          </a:xfrm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Garamond" pitchFamily="1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" charset="0"/>
              </a:defRPr>
            </a:lvl9pPr>
          </a:lstStyle>
          <a:p>
            <a:pPr algn="ctr"/>
            <a:fld id="{8F04F725-C07A-4C16-9CA8-41AD19760B74}" type="slidenum">
              <a:rPr lang="en-US" smtClean="0">
                <a:latin typeface="Arial" charset="0"/>
              </a:rPr>
              <a:pPr algn="ctr"/>
              <a:t>2</a:t>
            </a:fld>
            <a:endParaRPr lang="en-US" smtClean="0">
              <a:latin typeface="Arial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686800" cy="5029200"/>
          </a:xfrm>
        </p:spPr>
        <p:txBody>
          <a:bodyPr>
            <a:normAutofit lnSpcReduction="10000"/>
          </a:bodyPr>
          <a:lstStyle/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dirty="0" smtClean="0"/>
              <a:t>Is the little stuff a bigger deal than the big stuff?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dirty="0" smtClean="0"/>
              <a:t>Annually, is your car or your home electricity use responsible for more CO2 emissions? Do you spend more money on electricity or gasoline?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dirty="0" smtClean="0"/>
              <a:t>Classify devices based on high/low power and high/low energy. Are there any surprises?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dirty="0" smtClean="0"/>
              <a:t>What are possible sources of “parasitic losses”? Are these a big deal?</a:t>
            </a:r>
          </a:p>
          <a:p>
            <a:pPr eaLnBrk="1" hangingPunct="1">
              <a:buFont typeface="Wingdings" pitchFamily="1" charset="2"/>
              <a:buNone/>
              <a:defRPr/>
            </a:pPr>
            <a:r>
              <a:rPr lang="en-US" dirty="0" smtClean="0"/>
              <a:t> </a:t>
            </a:r>
          </a:p>
          <a:p>
            <a:pPr eaLnBrk="1" hangingPunct="1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3908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Procedure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Using a power meter, record the KW used by the equipment 6 times, once every 10 seconds.</a:t>
            </a:r>
          </a:p>
          <a:p>
            <a:pPr eaLnBrk="1" hangingPunct="1">
              <a:buFont typeface="Wingdings" pitchFamily="1" charset="2"/>
              <a:buNone/>
              <a:defRPr/>
            </a:pPr>
            <a:endParaRPr lang="en-US" smtClean="0"/>
          </a:p>
          <a:p>
            <a:pPr eaLnBrk="1" hangingPunct="1">
              <a:defRPr/>
            </a:pPr>
            <a:r>
              <a:rPr lang="en-US" smtClean="0"/>
              <a:t>Obtain the average of these readings.</a:t>
            </a:r>
          </a:p>
          <a:p>
            <a:pPr eaLnBrk="1" hangingPunct="1">
              <a:buFont typeface="Wingdings" pitchFamily="1" charset="2"/>
              <a:buNone/>
              <a:defRPr/>
            </a:pPr>
            <a:endParaRPr lang="en-US" smtClean="0"/>
          </a:p>
          <a:p>
            <a:pPr eaLnBrk="1" hangingPunct="1">
              <a:defRPr/>
            </a:pPr>
            <a:r>
              <a:rPr lang="en-US" smtClean="0"/>
              <a:t>Multiply the average by the number of hours you use the equipment every day to get kWh.</a:t>
            </a:r>
          </a:p>
        </p:txBody>
      </p:sp>
    </p:spTree>
    <p:extLst>
      <p:ext uri="{BB962C8B-B14F-4D97-AF65-F5344CB8AC3E}">
        <p14:creationId xmlns:p14="http://schemas.microsoft.com/office/powerpoint/2010/main" val="734435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esk lamps 1236 Desk Lamp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4125" y="1356858"/>
            <a:ext cx="3241675" cy="324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Example: My Nightstand Lamp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447800"/>
            <a:ext cx="8458200" cy="5410200"/>
          </a:xfrm>
        </p:spPr>
        <p:txBody>
          <a:bodyPr/>
          <a:lstStyle/>
          <a:p>
            <a:pPr eaLnBrk="1" hangingPunct="1">
              <a:buFont typeface="Wingdings" pitchFamily="1" charset="2"/>
              <a:buNone/>
              <a:defRPr/>
            </a:pPr>
            <a:r>
              <a:rPr lang="en-US" sz="2400" b="1" dirty="0" smtClean="0"/>
              <a:t>Readings:</a:t>
            </a:r>
          </a:p>
          <a:p>
            <a:pPr eaLnBrk="1" hangingPunct="1">
              <a:buFont typeface="Wingdings" pitchFamily="1" charset="2"/>
              <a:buNone/>
              <a:defRPr/>
            </a:pPr>
            <a:r>
              <a:rPr lang="en-US" sz="2400" dirty="0" smtClean="0"/>
              <a:t>10 sec: 37.5 W      </a:t>
            </a:r>
          </a:p>
          <a:p>
            <a:pPr eaLnBrk="1" hangingPunct="1">
              <a:buFont typeface="Wingdings" pitchFamily="1" charset="2"/>
              <a:buNone/>
              <a:defRPr/>
            </a:pPr>
            <a:r>
              <a:rPr lang="en-US" sz="2400" dirty="0" smtClean="0"/>
              <a:t>20 sec: 37.1 W</a:t>
            </a:r>
          </a:p>
          <a:p>
            <a:pPr eaLnBrk="1" hangingPunct="1">
              <a:buFont typeface="Wingdings" pitchFamily="1" charset="2"/>
              <a:buNone/>
              <a:defRPr/>
            </a:pPr>
            <a:r>
              <a:rPr lang="en-US" sz="2400" dirty="0" smtClean="0"/>
              <a:t>30 sec: 37.3 W      </a:t>
            </a:r>
          </a:p>
          <a:p>
            <a:pPr eaLnBrk="1" hangingPunct="1">
              <a:buFont typeface="Wingdings" pitchFamily="1" charset="2"/>
              <a:buNone/>
              <a:defRPr/>
            </a:pPr>
            <a:r>
              <a:rPr lang="en-US" sz="2400" dirty="0" smtClean="0"/>
              <a:t>40 sec: 37.1 W</a:t>
            </a:r>
          </a:p>
          <a:p>
            <a:pPr eaLnBrk="1" hangingPunct="1">
              <a:buFont typeface="Wingdings" pitchFamily="1" charset="2"/>
              <a:buNone/>
              <a:defRPr/>
            </a:pPr>
            <a:r>
              <a:rPr lang="en-US" sz="2400" dirty="0" smtClean="0"/>
              <a:t>50 sec: 37.3 W      </a:t>
            </a:r>
          </a:p>
          <a:p>
            <a:pPr eaLnBrk="1" hangingPunct="1">
              <a:buFont typeface="Wingdings" pitchFamily="1" charset="2"/>
              <a:buNone/>
              <a:defRPr/>
            </a:pPr>
            <a:r>
              <a:rPr lang="en-US" sz="2400" dirty="0" smtClean="0"/>
              <a:t>60 sec: 37.1 W</a:t>
            </a:r>
          </a:p>
          <a:p>
            <a:pPr eaLnBrk="1" hangingPunct="1">
              <a:buFont typeface="Wingdings" pitchFamily="1" charset="2"/>
              <a:buNone/>
              <a:defRPr/>
            </a:pPr>
            <a:r>
              <a:rPr lang="en-US" sz="2400" b="1" dirty="0" smtClean="0"/>
              <a:t>Average</a:t>
            </a:r>
            <a:r>
              <a:rPr lang="en-US" sz="2400" dirty="0" smtClean="0"/>
              <a:t> (ignore the highest and the lowest values to eliminate extremes): (37.1 + 37.3 + 37.1 + 37.3) / 4  = 37.2 W</a:t>
            </a:r>
          </a:p>
          <a:p>
            <a:pPr eaLnBrk="1" hangingPunct="1">
              <a:buFont typeface="Wingdings" pitchFamily="1" charset="2"/>
              <a:buNone/>
              <a:defRPr/>
            </a:pPr>
            <a:r>
              <a:rPr lang="en-US" sz="2400" b="1" dirty="0" smtClean="0"/>
              <a:t>Usage:</a:t>
            </a:r>
            <a:r>
              <a:rPr lang="en-US" sz="2400" dirty="0" smtClean="0"/>
              <a:t> 4 hours/day</a:t>
            </a:r>
          </a:p>
          <a:p>
            <a:pPr eaLnBrk="1" hangingPunct="1">
              <a:buFont typeface="Wingdings" pitchFamily="1" charset="2"/>
              <a:buNone/>
              <a:defRPr/>
            </a:pPr>
            <a:r>
              <a:rPr lang="en-US" sz="2400" b="1" dirty="0" smtClean="0"/>
              <a:t>Electricity:</a:t>
            </a:r>
            <a:r>
              <a:rPr lang="en-US" sz="2400" dirty="0" smtClean="0"/>
              <a:t> 37.2 * 4 / 1000 = 0.149 kWh/day</a:t>
            </a:r>
          </a:p>
          <a:p>
            <a:pPr eaLnBrk="1" hangingPunct="1">
              <a:buFont typeface="Wingdings" pitchFamily="1" charset="2"/>
              <a:buNone/>
              <a:defRPr/>
            </a:pPr>
            <a:endParaRPr lang="en-US" sz="2400" dirty="0" smtClean="0"/>
          </a:p>
          <a:p>
            <a:pPr eaLnBrk="1" hangingPunct="1">
              <a:buFont typeface="Wingdings" pitchFamily="1" charset="2"/>
              <a:buNone/>
              <a:defRPr/>
            </a:pPr>
            <a:endParaRPr lang="en-US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7772400" y="2362200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Figure from A-V Designs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787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066800"/>
            <a:ext cx="7772400" cy="1920875"/>
          </a:xfrm>
        </p:spPr>
        <p:txBody>
          <a:bodyPr/>
          <a:lstStyle/>
          <a:p>
            <a:pPr eaLnBrk="1" hangingPunct="1">
              <a:defRPr/>
            </a:pPr>
            <a:r>
              <a:rPr lang="en-US" sz="7200" smtClean="0"/>
              <a:t>Your turn</a:t>
            </a:r>
          </a:p>
        </p:txBody>
      </p:sp>
      <p:pic>
        <p:nvPicPr>
          <p:cNvPr id="7171" name="Picture 6" descr="j019581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3200400"/>
            <a:ext cx="2741613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66111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Other Equipment You May Have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600200"/>
            <a:ext cx="4953000" cy="5257800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2400" dirty="0" smtClean="0"/>
              <a:t>Electric Space Heater:</a:t>
            </a:r>
          </a:p>
          <a:p>
            <a:pPr eaLnBrk="1" hangingPunct="1">
              <a:lnSpc>
                <a:spcPct val="80000"/>
              </a:lnSpc>
              <a:buFont typeface="Wingdings" pitchFamily="1" charset="2"/>
              <a:buNone/>
              <a:defRPr/>
            </a:pPr>
            <a:r>
              <a:rPr lang="en-US" sz="2400" dirty="0" smtClean="0"/>
              <a:t>		Off = 0 W</a:t>
            </a:r>
          </a:p>
          <a:p>
            <a:pPr eaLnBrk="1" hangingPunct="1">
              <a:lnSpc>
                <a:spcPct val="80000"/>
              </a:lnSpc>
              <a:buFont typeface="Wingdings" pitchFamily="1" charset="2"/>
              <a:buNone/>
              <a:defRPr/>
            </a:pPr>
            <a:r>
              <a:rPr lang="en-US" sz="2400" dirty="0" smtClean="0"/>
              <a:t>		Low Setting = 631.5 W</a:t>
            </a:r>
          </a:p>
          <a:p>
            <a:pPr eaLnBrk="1" hangingPunct="1">
              <a:lnSpc>
                <a:spcPct val="80000"/>
              </a:lnSpc>
              <a:buFont typeface="Wingdings" pitchFamily="1" charset="2"/>
              <a:buNone/>
              <a:defRPr/>
            </a:pPr>
            <a:r>
              <a:rPr lang="en-US" sz="2400" dirty="0" smtClean="0"/>
              <a:t>		Medium Setting = 915.5 W</a:t>
            </a:r>
          </a:p>
          <a:p>
            <a:pPr eaLnBrk="1" hangingPunct="1">
              <a:lnSpc>
                <a:spcPct val="80000"/>
              </a:lnSpc>
              <a:buFont typeface="Wingdings" pitchFamily="1" charset="2"/>
              <a:buNone/>
              <a:defRPr/>
            </a:pPr>
            <a:r>
              <a:rPr lang="en-US" sz="2400" dirty="0" smtClean="0"/>
              <a:t>		High Setting = 1500 W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400" dirty="0" smtClean="0"/>
              <a:t>Air Conditioner:</a:t>
            </a:r>
          </a:p>
          <a:p>
            <a:pPr eaLnBrk="1" hangingPunct="1">
              <a:lnSpc>
                <a:spcPct val="80000"/>
              </a:lnSpc>
              <a:buFont typeface="Wingdings" pitchFamily="1" charset="2"/>
              <a:buNone/>
              <a:defRPr/>
            </a:pPr>
            <a:r>
              <a:rPr lang="en-US" sz="2400" dirty="0" smtClean="0"/>
              <a:t>		Off = 0 W</a:t>
            </a:r>
          </a:p>
          <a:p>
            <a:pPr eaLnBrk="1" hangingPunct="1">
              <a:lnSpc>
                <a:spcPct val="80000"/>
              </a:lnSpc>
              <a:buFont typeface="Wingdings" pitchFamily="1" charset="2"/>
              <a:buNone/>
              <a:defRPr/>
            </a:pPr>
            <a:r>
              <a:rPr lang="en-US" sz="2400" dirty="0" smtClean="0"/>
              <a:t>		On = 600 W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400" dirty="0" smtClean="0"/>
              <a:t>Cable Box:  </a:t>
            </a:r>
          </a:p>
          <a:p>
            <a:pPr eaLnBrk="1" hangingPunct="1">
              <a:lnSpc>
                <a:spcPct val="80000"/>
              </a:lnSpc>
              <a:buFont typeface="Wingdings" pitchFamily="1" charset="2"/>
              <a:buNone/>
              <a:defRPr/>
            </a:pPr>
            <a:r>
              <a:rPr lang="en-US" sz="2400" dirty="0" smtClean="0"/>
              <a:t>		Off = 20.65 W</a:t>
            </a:r>
          </a:p>
          <a:p>
            <a:pPr eaLnBrk="1" hangingPunct="1">
              <a:lnSpc>
                <a:spcPct val="80000"/>
              </a:lnSpc>
              <a:buFont typeface="Wingdings" pitchFamily="1" charset="2"/>
              <a:buNone/>
              <a:defRPr/>
            </a:pPr>
            <a:r>
              <a:rPr lang="en-US" sz="2400" dirty="0" smtClean="0"/>
              <a:t>		On = 20.78 W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400" dirty="0" smtClean="0"/>
              <a:t>Mini </a:t>
            </a:r>
            <a:r>
              <a:rPr lang="en-US" sz="2400" dirty="0" smtClean="0"/>
              <a:t>Fridge: </a:t>
            </a:r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r>
              <a:rPr lang="en-US" sz="2400" dirty="0" smtClean="0"/>
              <a:t>	Off = 0 W</a:t>
            </a:r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r>
              <a:rPr lang="en-US" sz="2400" dirty="0"/>
              <a:t>	</a:t>
            </a:r>
            <a:r>
              <a:rPr lang="en-US" sz="2400" dirty="0" smtClean="0"/>
              <a:t>On = </a:t>
            </a:r>
            <a:r>
              <a:rPr lang="en-US" sz="2400" dirty="0" smtClean="0"/>
              <a:t>90 W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953000" y="1600200"/>
            <a:ext cx="35814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defRPr/>
            </a:pPr>
            <a:r>
              <a:rPr lang="en-US" sz="2400" dirty="0" smtClean="0"/>
              <a:t>X-Box 360:</a:t>
            </a:r>
            <a:endParaRPr lang="en-US" sz="2400" dirty="0"/>
          </a:p>
          <a:p>
            <a:pPr marL="0" indent="0">
              <a:lnSpc>
                <a:spcPct val="80000"/>
              </a:lnSpc>
              <a:buNone/>
              <a:defRPr/>
            </a:pPr>
            <a:r>
              <a:rPr lang="en-US" sz="2400" dirty="0" smtClean="0"/>
              <a:t>	Off </a:t>
            </a:r>
            <a:r>
              <a:rPr lang="en-US" sz="2400" dirty="0"/>
              <a:t>= 0 W</a:t>
            </a:r>
          </a:p>
          <a:p>
            <a:pPr marL="0" indent="0">
              <a:lnSpc>
                <a:spcPct val="80000"/>
              </a:lnSpc>
              <a:buNone/>
              <a:defRPr/>
            </a:pPr>
            <a:r>
              <a:rPr lang="en-US" sz="2400" dirty="0" smtClean="0"/>
              <a:t>	On </a:t>
            </a:r>
            <a:r>
              <a:rPr lang="en-US" sz="2400" dirty="0"/>
              <a:t>= 100 W</a:t>
            </a:r>
          </a:p>
          <a:p>
            <a:pPr>
              <a:lnSpc>
                <a:spcPct val="80000"/>
              </a:lnSpc>
              <a:defRPr/>
            </a:pPr>
            <a:r>
              <a:rPr lang="en-US" sz="2400" dirty="0"/>
              <a:t>PS II</a:t>
            </a:r>
          </a:p>
          <a:p>
            <a:pPr marL="0" indent="0">
              <a:lnSpc>
                <a:spcPct val="80000"/>
              </a:lnSpc>
              <a:buNone/>
              <a:defRPr/>
            </a:pPr>
            <a:r>
              <a:rPr lang="en-US" sz="2400" dirty="0" smtClean="0"/>
              <a:t>	Off </a:t>
            </a:r>
            <a:r>
              <a:rPr lang="en-US" sz="2400" dirty="0"/>
              <a:t>= 0 </a:t>
            </a:r>
            <a:r>
              <a:rPr lang="en-US" sz="2400" dirty="0" smtClean="0"/>
              <a:t>W</a:t>
            </a:r>
          </a:p>
          <a:p>
            <a:pPr marL="0" indent="0">
              <a:lnSpc>
                <a:spcPct val="80000"/>
              </a:lnSpc>
              <a:buNone/>
              <a:defRPr/>
            </a:pPr>
            <a:r>
              <a:rPr lang="en-US" sz="2400" dirty="0"/>
              <a:t>	</a:t>
            </a:r>
            <a:r>
              <a:rPr lang="en-US" sz="2400" dirty="0" smtClean="0"/>
              <a:t>On </a:t>
            </a:r>
            <a:r>
              <a:rPr lang="en-US" sz="2400" dirty="0"/>
              <a:t>= 45 W</a:t>
            </a:r>
          </a:p>
          <a:p>
            <a:pPr>
              <a:lnSpc>
                <a:spcPct val="80000"/>
              </a:lnSpc>
              <a:defRPr/>
            </a:pPr>
            <a:r>
              <a:rPr lang="en-US" sz="2400" dirty="0"/>
              <a:t>TV : </a:t>
            </a:r>
          </a:p>
          <a:p>
            <a:pPr marL="0" indent="0">
              <a:lnSpc>
                <a:spcPct val="80000"/>
              </a:lnSpc>
              <a:buNone/>
              <a:defRPr/>
            </a:pPr>
            <a:r>
              <a:rPr lang="en-US" sz="2400" dirty="0" smtClean="0"/>
              <a:t>	Off </a:t>
            </a:r>
            <a:r>
              <a:rPr lang="en-US" sz="2400" dirty="0"/>
              <a:t>= 4.5 W</a:t>
            </a:r>
          </a:p>
          <a:p>
            <a:pPr marL="0" indent="0">
              <a:lnSpc>
                <a:spcPct val="80000"/>
              </a:lnSpc>
              <a:buNone/>
              <a:defRPr/>
            </a:pPr>
            <a:r>
              <a:rPr lang="en-US" sz="2400" dirty="0" smtClean="0"/>
              <a:t>	On </a:t>
            </a:r>
            <a:r>
              <a:rPr lang="en-US" sz="2400" dirty="0"/>
              <a:t>= 55.75 W</a:t>
            </a:r>
          </a:p>
          <a:p>
            <a:pPr>
              <a:lnSpc>
                <a:spcPct val="80000"/>
              </a:lnSpc>
              <a:defRPr/>
            </a:pPr>
            <a:r>
              <a:rPr lang="en-US" sz="2400" dirty="0"/>
              <a:t>DVD: </a:t>
            </a:r>
          </a:p>
          <a:p>
            <a:pPr marL="0" indent="0">
              <a:lnSpc>
                <a:spcPct val="80000"/>
              </a:lnSpc>
              <a:buNone/>
              <a:defRPr/>
            </a:pPr>
            <a:r>
              <a:rPr lang="en-US" sz="2400" dirty="0" smtClean="0"/>
              <a:t>	Off </a:t>
            </a:r>
            <a:r>
              <a:rPr lang="en-US" sz="2400" dirty="0"/>
              <a:t>= 0 </a:t>
            </a:r>
            <a:r>
              <a:rPr lang="en-US" sz="2400" dirty="0" smtClean="0"/>
              <a:t>W</a:t>
            </a:r>
          </a:p>
          <a:p>
            <a:pPr marL="0" indent="0">
              <a:lnSpc>
                <a:spcPct val="80000"/>
              </a:lnSpc>
              <a:buNone/>
              <a:defRPr/>
            </a:pPr>
            <a:r>
              <a:rPr lang="en-US" sz="2400" dirty="0"/>
              <a:t>	</a:t>
            </a:r>
            <a:r>
              <a:rPr lang="en-US" sz="2400" dirty="0" smtClean="0"/>
              <a:t>On </a:t>
            </a:r>
            <a:r>
              <a:rPr lang="en-US" sz="2400" dirty="0"/>
              <a:t>= 11.6</a:t>
            </a:r>
          </a:p>
          <a:p>
            <a:pPr>
              <a:lnSpc>
                <a:spcPct val="80000"/>
              </a:lnSpc>
              <a:defRPr/>
            </a:pPr>
            <a:endParaRPr lang="en-US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7481455" y="4128655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"/>
              </a:rPr>
              <a:t>←</a:t>
            </a:r>
            <a:r>
              <a:rPr lang="en-US" dirty="0" smtClean="0"/>
              <a:t>Parasitic Loss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556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7367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5400" smtClean="0"/>
              <a:t>So, how much electricity do you use in your room?</a:t>
            </a:r>
          </a:p>
        </p:txBody>
      </p:sp>
    </p:spTree>
    <p:extLst>
      <p:ext uri="{BB962C8B-B14F-4D97-AF65-F5344CB8AC3E}">
        <p14:creationId xmlns:p14="http://schemas.microsoft.com/office/powerpoint/2010/main" val="3402606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Question 1</a:t>
            </a:r>
            <a:endParaRPr lang="en-US" dirty="0"/>
          </a:p>
        </p:txBody>
      </p:sp>
      <p:sp>
        <p:nvSpPr>
          <p:cNvPr id="10243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3124200" y="6248400"/>
            <a:ext cx="2895600" cy="476250"/>
          </a:xfrm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Garamond" pitchFamily="1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" charset="0"/>
              </a:defRPr>
            </a:lvl9pPr>
          </a:lstStyle>
          <a:p>
            <a:pPr algn="ctr"/>
            <a:fld id="{5F62313A-7D3C-4888-B38D-A2B7CD47EBC9}" type="slidenum">
              <a:rPr lang="en-US" smtClean="0">
                <a:latin typeface="Arial" charset="0"/>
              </a:rPr>
              <a:pPr algn="ctr"/>
              <a:t>8</a:t>
            </a:fld>
            <a:endParaRPr lang="en-US" smtClean="0">
              <a:latin typeface="Arial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Is the little stuff a bigger deal than the big stuff?</a:t>
            </a:r>
          </a:p>
          <a:p>
            <a:pPr eaLnBrk="1" hangingPunct="1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6189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Question 2</a:t>
            </a:r>
            <a:endParaRPr lang="en-US" dirty="0"/>
          </a:p>
        </p:txBody>
      </p:sp>
      <p:sp>
        <p:nvSpPr>
          <p:cNvPr id="11267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3124200" y="6248400"/>
            <a:ext cx="2895600" cy="476250"/>
          </a:xfrm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Garamond" pitchFamily="1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" charset="0"/>
              </a:defRPr>
            </a:lvl9pPr>
          </a:lstStyle>
          <a:p>
            <a:pPr algn="ctr"/>
            <a:fld id="{68E12E30-37D6-4D21-B596-B31C1CCAFD67}" type="slidenum">
              <a:rPr lang="en-US" smtClean="0">
                <a:latin typeface="Arial" charset="0"/>
              </a:rPr>
              <a:pPr algn="ctr"/>
              <a:t>9</a:t>
            </a:fld>
            <a:endParaRPr lang="en-US" smtClean="0">
              <a:latin typeface="Arial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Annually, is your car or your home electricity use responsible for more CO2 emissions? Do you spend more money on electricity or gasoline?</a:t>
            </a:r>
          </a:p>
          <a:p>
            <a:pPr eaLnBrk="1" hangingPunct="1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8250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341</Words>
  <Application>Microsoft Office PowerPoint</Application>
  <PresentationFormat>On-screen Show (4:3)</PresentationFormat>
  <Paragraphs>90</Paragraphs>
  <Slides>13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Measuring Your Electricity Consumption</vt:lpstr>
      <vt:lpstr>Energy Inventory Questions:</vt:lpstr>
      <vt:lpstr>Procedure</vt:lpstr>
      <vt:lpstr>Example: My Nightstand Lamp</vt:lpstr>
      <vt:lpstr>Your turn</vt:lpstr>
      <vt:lpstr>Other Equipment You May Have</vt:lpstr>
      <vt:lpstr>So, how much electricity do you use in your room?</vt:lpstr>
      <vt:lpstr>Question 1</vt:lpstr>
      <vt:lpstr>Question 2</vt:lpstr>
      <vt:lpstr>Question 3</vt:lpstr>
      <vt:lpstr>Question 4</vt:lpstr>
      <vt:lpstr>World Electricity Consumption Totals (2004)</vt:lpstr>
      <vt:lpstr>World Electricity Consumption Per Capita (2004)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Measuring Your Electricity Consumption</dc:title>
  <dc:creator>Kelly.Klima</dc:creator>
  <cp:lastModifiedBy>Kelly.Klima</cp:lastModifiedBy>
  <cp:revision>7</cp:revision>
  <dcterms:created xsi:type="dcterms:W3CDTF">2006-08-16T00:00:00Z</dcterms:created>
  <dcterms:modified xsi:type="dcterms:W3CDTF">2013-09-22T17:40:45Z</dcterms:modified>
</cp:coreProperties>
</file>