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08" r:id="rId2"/>
    <p:sldId id="256" r:id="rId3"/>
    <p:sldId id="286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30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93" r:id="rId29"/>
    <p:sldId id="260" r:id="rId30"/>
    <p:sldId id="307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</p:sldIdLst>
  <p:sldSz cx="4572000" cy="3200400"/>
  <p:notesSz cx="9388475" cy="7102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08">
          <p15:clr>
            <a:srgbClr val="A4A3A4"/>
          </p15:clr>
        </p15:guide>
        <p15:guide id="2" pos="14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76" autoAdjust="0"/>
    <p:restoredTop sz="90210" autoAdjust="0"/>
  </p:normalViewPr>
  <p:slideViewPr>
    <p:cSldViewPr>
      <p:cViewPr varScale="1">
        <p:scale>
          <a:sx n="217" d="100"/>
          <a:sy n="217" d="100"/>
        </p:scale>
        <p:origin x="2136" y="168"/>
      </p:cViewPr>
      <p:guideLst>
        <p:guide orient="horz" pos="1008"/>
        <p:guide pos="1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67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72" tIns="47285" rIns="94572" bIns="47285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21300" y="0"/>
            <a:ext cx="4067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72" tIns="47285" rIns="94572" bIns="47285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05600"/>
            <a:ext cx="4067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72" tIns="47285" rIns="94572" bIns="47285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21300" y="6705600"/>
            <a:ext cx="4067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72" tIns="47285" rIns="94572" bIns="47285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500"/>
            </a:lvl1pPr>
          </a:lstStyle>
          <a:p>
            <a:pPr>
              <a:defRPr/>
            </a:pPr>
            <a:fld id="{62B4EB33-7A74-43E6-98F7-10C16F3FC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31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67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72" tIns="47285" rIns="94572" bIns="47285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21300" y="0"/>
            <a:ext cx="4067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72" tIns="47285" rIns="94572" bIns="47285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2787650" y="557213"/>
            <a:ext cx="3821113" cy="2674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49363" y="3397250"/>
            <a:ext cx="6889750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72" tIns="47285" rIns="94572" bIns="472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05600"/>
            <a:ext cx="4067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72" tIns="47285" rIns="94572" bIns="47285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21300" y="6705600"/>
            <a:ext cx="4067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72" tIns="47285" rIns="94572" bIns="47285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500"/>
            </a:lvl1pPr>
          </a:lstStyle>
          <a:p>
            <a:pPr>
              <a:defRPr/>
            </a:pPr>
            <a:fld id="{DC944384-8BAE-42CF-A9E2-73844F404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218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7114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523875"/>
            <a:ext cx="3429000" cy="11144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1681163"/>
            <a:ext cx="3429000" cy="7731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3A82B-D739-4FF4-963D-169F6089C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99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B868B-5225-402F-AAB6-1A126940A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54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259138" y="284163"/>
            <a:ext cx="971550" cy="25606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1313" y="284163"/>
            <a:ext cx="2765425" cy="25606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9B898-BC87-431B-A239-19D0E7852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30570-9F4D-4D5B-AD51-DF27704A1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4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738" y="798513"/>
            <a:ext cx="3943350" cy="13303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738" y="2141538"/>
            <a:ext cx="3943350" cy="7000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2403A-E2C3-45F3-B11B-EE90537EB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0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1313" y="923925"/>
            <a:ext cx="1868487" cy="1920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2200" y="923925"/>
            <a:ext cx="1868488" cy="1920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94AB2-0CBA-4255-A474-2F3543A65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6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69863"/>
            <a:ext cx="3943350" cy="619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784225"/>
            <a:ext cx="1935163" cy="384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325" y="1168400"/>
            <a:ext cx="1935163" cy="1720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14575" y="784225"/>
            <a:ext cx="1943100" cy="384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14575" y="1168400"/>
            <a:ext cx="1943100" cy="1720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986FC-A899-4DE1-9B99-F4CF58592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68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31A73-E6E8-4EE5-A533-A63A20426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6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4F435-4E27-4E15-9601-9EF2E2830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2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212725"/>
            <a:ext cx="1474788" cy="747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460375"/>
            <a:ext cx="2314575" cy="22748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325" y="960438"/>
            <a:ext cx="1474788" cy="177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AE640-6DC9-4FC8-AE30-A01C0A623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80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212725"/>
            <a:ext cx="1474788" cy="747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3100" y="460375"/>
            <a:ext cx="2314575" cy="22748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325" y="960438"/>
            <a:ext cx="1474788" cy="177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0D5D4-1970-42FF-AD13-F80F7A981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8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1313" y="284163"/>
            <a:ext cx="38893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9468" tIns="19734" rIns="39468" bIns="197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1313" y="923925"/>
            <a:ext cx="38893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9468" tIns="19734" rIns="39468" bIns="197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1313" y="2917825"/>
            <a:ext cx="9525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9468" tIns="19734" rIns="39468" bIns="19734" numCol="1" anchor="t" anchorCtr="0" compatLnSpc="1">
            <a:prstTxWarp prst="textNoShape">
              <a:avLst/>
            </a:prstTxWarp>
          </a:bodyPr>
          <a:lstStyle>
            <a:lvl1pPr defTabSz="395288" eaLnBrk="1" hangingPunct="1">
              <a:defRPr sz="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63688" y="2917825"/>
            <a:ext cx="14446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9468" tIns="19734" rIns="39468" bIns="19734" numCol="1" anchor="t" anchorCtr="0" compatLnSpc="1">
            <a:prstTxWarp prst="textNoShape">
              <a:avLst/>
            </a:prstTxWarp>
          </a:bodyPr>
          <a:lstStyle>
            <a:lvl1pPr algn="ctr" defTabSz="395288" eaLnBrk="1" hangingPunct="1">
              <a:defRPr sz="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78188" y="2917825"/>
            <a:ext cx="9525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9468" tIns="19734" rIns="39468" bIns="19734" numCol="1" anchor="t" anchorCtr="0" compatLnSpc="1">
            <a:prstTxWarp prst="textNoShape">
              <a:avLst/>
            </a:prstTxWarp>
          </a:bodyPr>
          <a:lstStyle>
            <a:lvl1pPr algn="r" defTabSz="395288" eaLnBrk="1" hangingPunct="1">
              <a:defRPr sz="500"/>
            </a:lvl1pPr>
          </a:lstStyle>
          <a:p>
            <a:pPr>
              <a:defRPr/>
            </a:pPr>
            <a:fld id="{276B19EA-9F54-4493-B864-B83A2D465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95288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95288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defTabSz="395288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defTabSz="395288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defTabSz="395288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defTabSz="395288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defTabSz="395288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defTabSz="395288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defTabSz="395288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149225" indent="-149225" algn="l" defTabSz="395288" rtl="0" eaLnBrk="0" fontAlgn="base" hangingPunct="0">
        <a:spcBef>
          <a:spcPct val="20000"/>
        </a:spcBef>
        <a:spcAft>
          <a:spcPct val="0"/>
        </a:spcAft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19088" indent="-122238" algn="l" defTabSz="395288" rtl="0" eaLnBrk="0" fontAlgn="base" hangingPunct="0">
        <a:spcBef>
          <a:spcPct val="20000"/>
        </a:spcBef>
        <a:spcAft>
          <a:spcPct val="0"/>
        </a:spcAft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93713" indent="-98425" algn="l" defTabSz="395288" rtl="0" eaLnBrk="0" fontAlgn="base" hangingPunct="0">
        <a:spcBef>
          <a:spcPct val="20000"/>
        </a:spcBef>
        <a:spcAft>
          <a:spcPct val="0"/>
        </a:spcAft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692150" indent="-100013" algn="l" defTabSz="395288" rtl="0" eaLnBrk="0" fontAlgn="base" hangingPunct="0">
        <a:spcBef>
          <a:spcPct val="20000"/>
        </a:spcBef>
        <a:spcAft>
          <a:spcPct val="0"/>
        </a:spcAft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885825" indent="-95250" algn="l" defTabSz="395288" rtl="0" eaLnBrk="0" fontAlgn="base" hangingPunct="0">
        <a:spcBef>
          <a:spcPct val="20000"/>
        </a:spcBef>
        <a:spcAft>
          <a:spcPct val="0"/>
        </a:spcAft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smtClean="0"/>
              <a:t>Brownfields Identification Cards</a:t>
            </a:r>
            <a:br>
              <a:rPr lang="en-US" altLang="en-US" sz="1800" smtClean="0"/>
            </a:br>
            <a:r>
              <a:rPr lang="en-US" altLang="en-US" sz="900" smtClean="0"/>
              <a:t>Each card lists “hypothetical” contaminants that have been found.  Use the Contaminant Chart to identify what might have been on the site.</a:t>
            </a:r>
            <a:br>
              <a:rPr lang="en-US" altLang="en-US" sz="900" smtClean="0"/>
            </a:br>
            <a:endParaRPr lang="en-US" altLang="en-US" sz="90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09800"/>
            <a:ext cx="3889375" cy="62547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smtClean="0"/>
              <a:t>Carnegie Mellon University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smtClean="0"/>
              <a:t>Pennsylvania Department of Environmental Protection  </a:t>
            </a:r>
            <a:br>
              <a:rPr lang="en-US" altLang="en-US" sz="1000" smtClean="0"/>
            </a:br>
            <a:r>
              <a:rPr lang="en-US" altLang="en-US" sz="1000" smtClean="0"/>
              <a:t>Grant EEF#06-0087</a:t>
            </a:r>
            <a:r>
              <a:rPr lang="en-US" altLang="en-US" sz="1200" smtClean="0"/>
              <a:t> </a:t>
            </a: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4100" name="Picture 4" descr="DCP_04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20574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0" y="0"/>
            <a:ext cx="34131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9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889000" y="2667000"/>
            <a:ext cx="28194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Metals, Inorganics, Acids, Toxic Compounds,</a:t>
            </a:r>
          </a:p>
          <a:p>
            <a:pPr algn="ctr" eaLnBrk="1" hangingPunct="1"/>
            <a:r>
              <a:rPr lang="en-US" altLang="en-US" sz="800" b="1"/>
              <a:t> Semi-Volatile Organics Including Those In Oil and Grease,</a:t>
            </a:r>
          </a:p>
          <a:p>
            <a:pPr algn="ctr" eaLnBrk="1" hangingPunct="1"/>
            <a:r>
              <a:rPr lang="en-US" altLang="en-US" sz="800" b="1"/>
              <a:t>Volatile Organic Compounds </a:t>
            </a: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10</a:t>
            </a: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182688" y="2667000"/>
            <a:ext cx="22336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Solvents, Paints, Cyanide, Acids, Heavy Metals 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11</a:t>
            </a:r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3020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Freeform 12"/>
          <p:cNvSpPr>
            <a:spLocks/>
          </p:cNvSpPr>
          <p:nvPr/>
        </p:nvSpPr>
        <p:spPr bwMode="auto">
          <a:xfrm>
            <a:off x="928688" y="1200150"/>
            <a:ext cx="784225" cy="220663"/>
          </a:xfrm>
          <a:custGeom>
            <a:avLst/>
            <a:gdLst>
              <a:gd name="T0" fmla="*/ 2147483646 w 395"/>
              <a:gd name="T1" fmla="*/ 2147483646 h 119"/>
              <a:gd name="T2" fmla="*/ 2147483646 w 395"/>
              <a:gd name="T3" fmla="*/ 2147483646 h 119"/>
              <a:gd name="T4" fmla="*/ 2147483646 w 395"/>
              <a:gd name="T5" fmla="*/ 2147483646 h 119"/>
              <a:gd name="T6" fmla="*/ 2147483646 w 395"/>
              <a:gd name="T7" fmla="*/ 2147483646 h 119"/>
              <a:gd name="T8" fmla="*/ 2147483646 w 395"/>
              <a:gd name="T9" fmla="*/ 2147483646 h 119"/>
              <a:gd name="T10" fmla="*/ 2147483646 w 395"/>
              <a:gd name="T11" fmla="*/ 2147483646 h 119"/>
              <a:gd name="T12" fmla="*/ 2147483646 w 395"/>
              <a:gd name="T13" fmla="*/ 2147483646 h 119"/>
              <a:gd name="T14" fmla="*/ 2147483646 w 395"/>
              <a:gd name="T15" fmla="*/ 2147483646 h 119"/>
              <a:gd name="T16" fmla="*/ 2147483646 w 395"/>
              <a:gd name="T17" fmla="*/ 2147483646 h 119"/>
              <a:gd name="T18" fmla="*/ 2147483646 w 395"/>
              <a:gd name="T19" fmla="*/ 2147483646 h 1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5" h="119">
                <a:moveTo>
                  <a:pt x="34" y="30"/>
                </a:moveTo>
                <a:cubicBezTo>
                  <a:pt x="72" y="28"/>
                  <a:pt x="105" y="23"/>
                  <a:pt x="143" y="21"/>
                </a:cubicBezTo>
                <a:cubicBezTo>
                  <a:pt x="188" y="8"/>
                  <a:pt x="301" y="9"/>
                  <a:pt x="358" y="5"/>
                </a:cubicBezTo>
                <a:cubicBezTo>
                  <a:pt x="374" y="0"/>
                  <a:pt x="376" y="3"/>
                  <a:pt x="383" y="18"/>
                </a:cubicBezTo>
                <a:cubicBezTo>
                  <a:pt x="382" y="40"/>
                  <a:pt x="395" y="69"/>
                  <a:pt x="380" y="85"/>
                </a:cubicBezTo>
                <a:cubicBezTo>
                  <a:pt x="365" y="100"/>
                  <a:pt x="337" y="87"/>
                  <a:pt x="316" y="88"/>
                </a:cubicBezTo>
                <a:cubicBezTo>
                  <a:pt x="246" y="92"/>
                  <a:pt x="175" y="98"/>
                  <a:pt x="105" y="101"/>
                </a:cubicBezTo>
                <a:cubicBezTo>
                  <a:pt x="94" y="104"/>
                  <a:pt x="84" y="107"/>
                  <a:pt x="73" y="110"/>
                </a:cubicBezTo>
                <a:cubicBezTo>
                  <a:pt x="60" y="109"/>
                  <a:pt x="39" y="119"/>
                  <a:pt x="34" y="107"/>
                </a:cubicBezTo>
                <a:cubicBezTo>
                  <a:pt x="0" y="29"/>
                  <a:pt x="66" y="30"/>
                  <a:pt x="34" y="3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Text Box 14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1193800" y="2667000"/>
            <a:ext cx="221138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Metals, Dioxin, Degreasing Agents, Waste Oils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12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920750" y="2667000"/>
            <a:ext cx="275431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Copper, Pesticides, Insecticides, Herbicides, Grain Fumigants,</a:t>
            </a:r>
          </a:p>
          <a:p>
            <a:pPr algn="ctr" eaLnBrk="1" hangingPunct="1"/>
            <a:r>
              <a:rPr lang="en-US" altLang="en-US" sz="800" b="1"/>
              <a:t>Arsenic </a:t>
            </a:r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77800"/>
            <a:ext cx="3130550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13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925513" y="2667000"/>
            <a:ext cx="274637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Metals, Metal Dust, Solvents, Paint, Waste Oil, Scrap Metal 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14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570038" y="2667000"/>
            <a:ext cx="14589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Heavy Metals, Dusts, Acids 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15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1344613" y="2667000"/>
            <a:ext cx="1908175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Sulfur Compounds, Cyanide, Aluminum,</a:t>
            </a:r>
          </a:p>
          <a:p>
            <a:pPr algn="ctr" eaLnBrk="1" hangingPunct="1"/>
            <a:r>
              <a:rPr lang="en-US" altLang="en-US" sz="800" b="1"/>
              <a:t> Lead, Iron, Nickel, Chromium 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16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1106488" y="2667000"/>
            <a:ext cx="2384425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Creosote, PCP, Arsenic, Zinc, Chromium, Copper,</a:t>
            </a:r>
          </a:p>
          <a:p>
            <a:pPr algn="ctr" eaLnBrk="1" hangingPunct="1"/>
            <a:r>
              <a:rPr lang="en-US" altLang="en-US" sz="800" b="1"/>
              <a:t>    PCBs, Beryllium, Dioxin, Wood Preservatives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17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827088" y="2667000"/>
            <a:ext cx="294481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   Metals, Inorganics, Acids, Toxic Compounds,</a:t>
            </a:r>
          </a:p>
          <a:p>
            <a:pPr algn="ctr" eaLnBrk="1" hangingPunct="1"/>
            <a:r>
              <a:rPr lang="en-US" altLang="en-US" sz="800" b="1"/>
              <a:t>     Semi-Volatile Organics Including Those In Oil and Grease,</a:t>
            </a:r>
          </a:p>
          <a:p>
            <a:pPr algn="ctr" eaLnBrk="1" hangingPunct="1"/>
            <a:r>
              <a:rPr lang="en-US" altLang="en-US" sz="800" b="1"/>
              <a:t>      Volatile Organic Compounds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2385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0" y="0"/>
            <a:ext cx="438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18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871538" y="2667000"/>
            <a:ext cx="2855912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Metals, Household Products, Ammonia, Methane, Pesticides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0" y="0"/>
            <a:ext cx="330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1</a:t>
            </a: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854075" y="2489200"/>
            <a:ext cx="2222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700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973138" y="2667000"/>
            <a:ext cx="2649537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Gasoline, Diesel Fuel, Metals, Petroleum Hydrocarbons,</a:t>
            </a:r>
          </a:p>
          <a:p>
            <a:pPr algn="ctr" eaLnBrk="1" hangingPunct="1"/>
            <a:r>
              <a:rPr lang="en-US" altLang="en-US" sz="800" b="1"/>
              <a:t>Underground Storage Tanks,</a:t>
            </a:r>
          </a:p>
          <a:p>
            <a:pPr algn="ctr" eaLnBrk="1" hangingPunct="1"/>
            <a:r>
              <a:rPr lang="en-US" altLang="en-US" sz="800" b="1"/>
              <a:t>Waste Oil, Solvents, Paint </a:t>
            </a:r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55600"/>
            <a:ext cx="200025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0"/>
            <a:ext cx="438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19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889250" y="5334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762250" y="889000"/>
            <a:ext cx="1547813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Petroleum Hydrocarbons, Benzene, Toluene, Ethylbenzene, Xylene, Fuels, Oil, Grease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0" y="0"/>
            <a:ext cx="438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20</a:t>
            </a:r>
          </a:p>
        </p:txBody>
      </p:sp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295910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879475" y="2667000"/>
            <a:ext cx="2840038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  Metals, Inorganics, Acids, Toxic Compounds,</a:t>
            </a:r>
          </a:p>
          <a:p>
            <a:pPr algn="ctr" eaLnBrk="1" hangingPunct="1"/>
            <a:r>
              <a:rPr lang="en-US" altLang="en-US" sz="800" b="1"/>
              <a:t>  Semi-Volatile Organics Including Those In Oil and Grease,</a:t>
            </a:r>
          </a:p>
          <a:p>
            <a:pPr algn="ctr" eaLnBrk="1" hangingPunct="1"/>
            <a:r>
              <a:rPr lang="en-US" altLang="en-US" sz="800" b="1"/>
              <a:t>    Volatile Organic Compounds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0"/>
            <a:ext cx="438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21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885825" y="2667000"/>
            <a:ext cx="28273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   Gasoline, Diesel Fuel, Metals, Petroleum Hydrocarbons,</a:t>
            </a:r>
          </a:p>
          <a:p>
            <a:pPr algn="ctr" eaLnBrk="1" hangingPunct="1"/>
            <a:r>
              <a:rPr lang="en-US" altLang="en-US" sz="800" b="1"/>
              <a:t>     Underground Storage Tanks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0"/>
            <a:ext cx="438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22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185988" y="2667000"/>
            <a:ext cx="22225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 sz="800" b="1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879475" y="2667000"/>
            <a:ext cx="2840038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  Metals, Inorganics, Acids, Toxic Compounds,</a:t>
            </a:r>
          </a:p>
          <a:p>
            <a:pPr algn="ctr" eaLnBrk="1" hangingPunct="1"/>
            <a:r>
              <a:rPr lang="en-US" altLang="en-US" sz="800" b="1"/>
              <a:t>  Semi-Volatile Organics Including Those In Oil and Grease,</a:t>
            </a:r>
          </a:p>
          <a:p>
            <a:pPr algn="ctr" eaLnBrk="1" hangingPunct="1"/>
            <a:r>
              <a:rPr lang="en-US" altLang="en-US" sz="800" b="1"/>
              <a:t>    Volatile Organic Compounds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50838"/>
            <a:ext cx="200025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0"/>
            <a:ext cx="438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23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889250" y="5334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667000" y="889000"/>
            <a:ext cx="1643063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Organic Solvents, Inorganic Solvents, Metals and Metal Dust, Paint, Heavy Metals, Pesticides, Photographic Waste, Waste Oil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0"/>
            <a:ext cx="438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24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877888" y="2667000"/>
            <a:ext cx="284003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Metals, Inorganics, Acids, Toxic Compounds,</a:t>
            </a:r>
          </a:p>
          <a:p>
            <a:pPr algn="ctr" eaLnBrk="1" hangingPunct="1"/>
            <a:r>
              <a:rPr lang="en-US" altLang="en-US" sz="800" b="1"/>
              <a:t>  Semi-Volatile Organics Including Those In Oil and Grease,</a:t>
            </a:r>
          </a:p>
          <a:p>
            <a:pPr algn="ctr" eaLnBrk="1" hangingPunct="1"/>
            <a:r>
              <a:rPr lang="en-US" altLang="en-US" sz="800" b="1"/>
              <a:t>     Volatile Organic Compounds </a:t>
            </a:r>
          </a:p>
          <a:p>
            <a:pPr algn="ctr" eaLnBrk="1" hangingPunct="1"/>
            <a:endParaRPr lang="en-US" altLang="en-US" sz="800"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438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25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801688" y="2667000"/>
            <a:ext cx="29908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Metals, Metal Dust, Solvents, Paint, Waste Oil,</a:t>
            </a:r>
          </a:p>
          <a:p>
            <a:pPr algn="ctr" eaLnBrk="1" hangingPunct="1"/>
            <a:r>
              <a:rPr lang="en-US" altLang="en-US" sz="800" b="1"/>
              <a:t>    Scrap Metal, Gasoline, Diesel Fuel, Petroleum Hydrocarbons,</a:t>
            </a:r>
          </a:p>
          <a:p>
            <a:pPr algn="ctr" eaLnBrk="1" hangingPunct="1"/>
            <a:r>
              <a:rPr lang="en-US" altLang="en-US" sz="800" b="1"/>
              <a:t>    Underground Storage Tanks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9388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0"/>
            <a:ext cx="438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26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376363" y="2667000"/>
            <a:ext cx="184785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Broken Glass, Shampoo, Furniture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0" y="0"/>
            <a:ext cx="438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27</a:t>
            </a: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2185988" y="2667000"/>
            <a:ext cx="22225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 sz="800" b="1"/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877888" y="2662238"/>
            <a:ext cx="284003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Metals, Inorganics, Acids, Toxic Compounds,</a:t>
            </a:r>
          </a:p>
          <a:p>
            <a:pPr algn="ctr" eaLnBrk="1" hangingPunct="1"/>
            <a:r>
              <a:rPr lang="en-US" altLang="en-US" sz="800" b="1"/>
              <a:t>  Semi-Volatile Organics Including Those In Oil and Grease,</a:t>
            </a:r>
          </a:p>
          <a:p>
            <a:pPr algn="ctr" eaLnBrk="1" hangingPunct="1"/>
            <a:r>
              <a:rPr lang="en-US" altLang="en-US" sz="800" b="1"/>
              <a:t>     Volatile Organic Compounds </a:t>
            </a:r>
          </a:p>
          <a:p>
            <a:pPr algn="ctr" eaLnBrk="1" hangingPunct="1"/>
            <a:endParaRPr lang="en-US" altLang="en-US" sz="8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9388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0"/>
            <a:ext cx="2222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0" y="0"/>
            <a:ext cx="438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28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85825" y="2667000"/>
            <a:ext cx="28273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   Gasoline, Diesel Fuel, Metals, Petroleum Hydrocarbons,</a:t>
            </a:r>
          </a:p>
          <a:p>
            <a:pPr algn="ctr" eaLnBrk="1" hangingPunct="1"/>
            <a:r>
              <a:rPr lang="en-US" altLang="en-US" sz="800" b="1"/>
              <a:t>      Underground Storage Tanks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77800"/>
            <a:ext cx="3143250" cy="2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190500" y="0"/>
            <a:ext cx="230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0" y="0"/>
            <a:ext cx="34131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2</a:t>
            </a:r>
          </a:p>
        </p:txBody>
      </p:sp>
      <p:sp>
        <p:nvSpPr>
          <p:cNvPr id="7173" name="Text Box 9"/>
          <p:cNvSpPr txBox="1">
            <a:spLocks noChangeArrowheads="1"/>
          </p:cNvSpPr>
          <p:nvPr/>
        </p:nvSpPr>
        <p:spPr bwMode="auto">
          <a:xfrm>
            <a:off x="1571625" y="2667000"/>
            <a:ext cx="145891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Heavy Metals, Dusts, Acids 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79388"/>
            <a:ext cx="3130550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0" y="0"/>
            <a:ext cx="438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29</a:t>
            </a:r>
          </a:p>
        </p:txBody>
      </p:sp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1695450" y="2667000"/>
            <a:ext cx="12065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 Slag, Heavy Metals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32138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0" y="0"/>
            <a:ext cx="438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30</a:t>
            </a:r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1082675" y="2667000"/>
            <a:ext cx="243522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  Solvents, Paints, Cyanide, Acids, Heavy Metals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0"/>
            <a:ext cx="438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31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746250" y="2400300"/>
            <a:ext cx="122237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25475" y="2667000"/>
            <a:ext cx="33480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Petroleum Hydrocarbons, Benzene, Toluene,</a:t>
            </a:r>
          </a:p>
          <a:p>
            <a:pPr algn="ctr" eaLnBrk="1" hangingPunct="1"/>
            <a:r>
              <a:rPr lang="en-US" altLang="en-US" sz="800" b="1"/>
              <a:t>  Ethylbenzene, Xylene, Solvents, Fuels, Lead, Oil and Grease, PCBs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32</a:t>
            </a: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757363" y="2667000"/>
            <a:ext cx="108426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 Toluene, Benzene 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32138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33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1258888" y="2667000"/>
            <a:ext cx="2078037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Copper, Pesticides, Insecticides, Herbicides,</a:t>
            </a:r>
          </a:p>
          <a:p>
            <a:pPr algn="ctr" eaLnBrk="1" hangingPunct="1"/>
            <a:r>
              <a:rPr lang="en-US" altLang="en-US" sz="800" b="1"/>
              <a:t>      Grain Fumigants, Arsenic </a:t>
            </a:r>
          </a:p>
        </p:txBody>
      </p:sp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34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77800"/>
            <a:ext cx="289242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1830388" y="2667000"/>
            <a:ext cx="9382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 Arsenic, Lead 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9388"/>
            <a:ext cx="3132138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35</a:t>
            </a: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1157288" y="2667000"/>
            <a:ext cx="2284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  Metals, Dioxin, Degreasing Agents, Waste Oils </a:t>
            </a: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9388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36</a:t>
            </a: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936625" y="2667000"/>
            <a:ext cx="272256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Metals, Household Products, Ammonia, Methane, Pesticides 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79388"/>
            <a:ext cx="3130550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37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1558925" y="2667000"/>
            <a:ext cx="14811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 Heavy Metals, Dusts, Acids </a:t>
            </a:r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38</a:t>
            </a:r>
          </a:p>
        </p:txBody>
      </p:sp>
      <p:sp>
        <p:nvSpPr>
          <p:cNvPr id="44036" name="Freeform 11"/>
          <p:cNvSpPr>
            <a:spLocks/>
          </p:cNvSpPr>
          <p:nvPr/>
        </p:nvSpPr>
        <p:spPr bwMode="auto">
          <a:xfrm>
            <a:off x="2560638" y="1022350"/>
            <a:ext cx="527050" cy="98425"/>
          </a:xfrm>
          <a:custGeom>
            <a:avLst/>
            <a:gdLst>
              <a:gd name="T0" fmla="*/ 2147483646 w 266"/>
              <a:gd name="T1" fmla="*/ 2147483646 h 53"/>
              <a:gd name="T2" fmla="*/ 2147483646 w 266"/>
              <a:gd name="T3" fmla="*/ 2147483646 h 53"/>
              <a:gd name="T4" fmla="*/ 2147483646 w 266"/>
              <a:gd name="T5" fmla="*/ 2147483646 h 53"/>
              <a:gd name="T6" fmla="*/ 2147483646 w 266"/>
              <a:gd name="T7" fmla="*/ 2147483646 h 53"/>
              <a:gd name="T8" fmla="*/ 0 w 266"/>
              <a:gd name="T9" fmla="*/ 2147483646 h 53"/>
              <a:gd name="T10" fmla="*/ 2147483646 w 266"/>
              <a:gd name="T11" fmla="*/ 2147483646 h 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6" h="53">
                <a:moveTo>
                  <a:pt x="6" y="14"/>
                </a:moveTo>
                <a:cubicBezTo>
                  <a:pt x="54" y="33"/>
                  <a:pt x="145" y="26"/>
                  <a:pt x="179" y="27"/>
                </a:cubicBezTo>
                <a:cubicBezTo>
                  <a:pt x="217" y="24"/>
                  <a:pt x="266" y="0"/>
                  <a:pt x="259" y="50"/>
                </a:cubicBezTo>
                <a:cubicBezTo>
                  <a:pt x="235" y="40"/>
                  <a:pt x="140" y="53"/>
                  <a:pt x="128" y="53"/>
                </a:cubicBezTo>
                <a:cubicBezTo>
                  <a:pt x="56" y="51"/>
                  <a:pt x="52" y="49"/>
                  <a:pt x="0" y="43"/>
                </a:cubicBezTo>
                <a:cubicBezTo>
                  <a:pt x="3" y="18"/>
                  <a:pt x="0" y="28"/>
                  <a:pt x="6" y="14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7" name="Freeform 13"/>
          <p:cNvSpPr>
            <a:spLocks/>
          </p:cNvSpPr>
          <p:nvPr/>
        </p:nvSpPr>
        <p:spPr bwMode="auto">
          <a:xfrm>
            <a:off x="3143250" y="1333500"/>
            <a:ext cx="280988" cy="306388"/>
          </a:xfrm>
          <a:custGeom>
            <a:avLst/>
            <a:gdLst>
              <a:gd name="T0" fmla="*/ 0 w 141"/>
              <a:gd name="T1" fmla="*/ 2147483646 h 166"/>
              <a:gd name="T2" fmla="*/ 2147483646 w 141"/>
              <a:gd name="T3" fmla="*/ 2147483646 h 166"/>
              <a:gd name="T4" fmla="*/ 0 w 141"/>
              <a:gd name="T5" fmla="*/ 2147483646 h 1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1" h="166">
                <a:moveTo>
                  <a:pt x="0" y="63"/>
                </a:moveTo>
                <a:cubicBezTo>
                  <a:pt x="65" y="139"/>
                  <a:pt x="141" y="0"/>
                  <a:pt x="131" y="105"/>
                </a:cubicBezTo>
                <a:cubicBezTo>
                  <a:pt x="68" y="31"/>
                  <a:pt x="0" y="166"/>
                  <a:pt x="0" y="63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Text Box 15"/>
          <p:cNvSpPr txBox="1">
            <a:spLocks noChangeArrowheads="1"/>
          </p:cNvSpPr>
          <p:nvPr/>
        </p:nvSpPr>
        <p:spPr bwMode="auto">
          <a:xfrm>
            <a:off x="936625" y="2667000"/>
            <a:ext cx="272256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Metals, Metal Dust, Solvents, Paint, Waste Oil, Scrap Metal </a:t>
            </a:r>
          </a:p>
        </p:txBody>
      </p:sp>
      <p:sp>
        <p:nvSpPr>
          <p:cNvPr id="44039" name="Text Box 16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0"/>
            <a:ext cx="34131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3</a:t>
            </a:r>
          </a:p>
        </p:txBody>
      </p:sp>
      <p:sp>
        <p:nvSpPr>
          <p:cNvPr id="8196" name="Freeform 5"/>
          <p:cNvSpPr>
            <a:spLocks/>
          </p:cNvSpPr>
          <p:nvPr/>
        </p:nvSpPr>
        <p:spPr bwMode="auto">
          <a:xfrm>
            <a:off x="2928938" y="800100"/>
            <a:ext cx="471487" cy="187325"/>
          </a:xfrm>
          <a:custGeom>
            <a:avLst/>
            <a:gdLst>
              <a:gd name="T0" fmla="*/ 0 w 237"/>
              <a:gd name="T1" fmla="*/ 2147483646 h 101"/>
              <a:gd name="T2" fmla="*/ 2147483646 w 237"/>
              <a:gd name="T3" fmla="*/ 2147483646 h 101"/>
              <a:gd name="T4" fmla="*/ 2147483646 w 237"/>
              <a:gd name="T5" fmla="*/ 2147483646 h 101"/>
              <a:gd name="T6" fmla="*/ 2147483646 w 237"/>
              <a:gd name="T7" fmla="*/ 2147483646 h 101"/>
              <a:gd name="T8" fmla="*/ 2147483646 w 237"/>
              <a:gd name="T9" fmla="*/ 2147483646 h 101"/>
              <a:gd name="T10" fmla="*/ 2147483646 w 237"/>
              <a:gd name="T11" fmla="*/ 2147483646 h 101"/>
              <a:gd name="T12" fmla="*/ 2147483646 w 237"/>
              <a:gd name="T13" fmla="*/ 2147483646 h 101"/>
              <a:gd name="T14" fmla="*/ 2147483646 w 237"/>
              <a:gd name="T15" fmla="*/ 2147483646 h 101"/>
              <a:gd name="T16" fmla="*/ 2147483646 w 237"/>
              <a:gd name="T17" fmla="*/ 2147483646 h 101"/>
              <a:gd name="T18" fmla="*/ 2147483646 w 237"/>
              <a:gd name="T19" fmla="*/ 0 h 101"/>
              <a:gd name="T20" fmla="*/ 2147483646 w 237"/>
              <a:gd name="T21" fmla="*/ 2147483646 h 101"/>
              <a:gd name="T22" fmla="*/ 2147483646 w 237"/>
              <a:gd name="T23" fmla="*/ 2147483646 h 10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37" h="101">
                <a:moveTo>
                  <a:pt x="0" y="24"/>
                </a:moveTo>
                <a:cubicBezTo>
                  <a:pt x="28" y="33"/>
                  <a:pt x="66" y="31"/>
                  <a:pt x="93" y="32"/>
                </a:cubicBezTo>
                <a:cubicBezTo>
                  <a:pt x="121" y="42"/>
                  <a:pt x="147" y="44"/>
                  <a:pt x="177" y="46"/>
                </a:cubicBezTo>
                <a:cubicBezTo>
                  <a:pt x="191" y="50"/>
                  <a:pt x="205" y="50"/>
                  <a:pt x="218" y="55"/>
                </a:cubicBezTo>
                <a:cubicBezTo>
                  <a:pt x="225" y="74"/>
                  <a:pt x="229" y="54"/>
                  <a:pt x="235" y="80"/>
                </a:cubicBezTo>
                <a:cubicBezTo>
                  <a:pt x="234" y="85"/>
                  <a:pt x="237" y="93"/>
                  <a:pt x="232" y="94"/>
                </a:cubicBezTo>
                <a:cubicBezTo>
                  <a:pt x="193" y="101"/>
                  <a:pt x="159" y="82"/>
                  <a:pt x="121" y="80"/>
                </a:cubicBezTo>
                <a:cubicBezTo>
                  <a:pt x="98" y="72"/>
                  <a:pt x="77" y="70"/>
                  <a:pt x="53" y="66"/>
                </a:cubicBezTo>
                <a:cubicBezTo>
                  <a:pt x="29" y="48"/>
                  <a:pt x="9" y="74"/>
                  <a:pt x="9" y="38"/>
                </a:cubicBezTo>
                <a:lnTo>
                  <a:pt x="12" y="0"/>
                </a:lnTo>
                <a:lnTo>
                  <a:pt x="12" y="48"/>
                </a:lnTo>
                <a:lnTo>
                  <a:pt x="60" y="48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1751013" y="2667000"/>
            <a:ext cx="1096962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Toluene, Benzene</a:t>
            </a:r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39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841500" y="2667000"/>
            <a:ext cx="91598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Arsenic, Lead </a:t>
            </a:r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0" y="0"/>
            <a:ext cx="452438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40</a:t>
            </a: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909638" y="2667000"/>
            <a:ext cx="277653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 Gasoline, Diesel Fuel, Metals, Petroleum Hydrocarbons,</a:t>
            </a:r>
          </a:p>
          <a:p>
            <a:pPr algn="ctr" eaLnBrk="1" hangingPunct="1"/>
            <a:r>
              <a:rPr lang="en-US" altLang="en-US" sz="800" b="1"/>
              <a:t>     Underground Storage Tanks </a:t>
            </a:r>
          </a:p>
        </p:txBody>
      </p:sp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79388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0" y="0"/>
            <a:ext cx="34131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4</a:t>
            </a:r>
          </a:p>
        </p:txBody>
      </p:sp>
      <p:sp>
        <p:nvSpPr>
          <p:cNvPr id="9220" name="Freeform 7"/>
          <p:cNvSpPr>
            <a:spLocks/>
          </p:cNvSpPr>
          <p:nvPr/>
        </p:nvSpPr>
        <p:spPr bwMode="auto">
          <a:xfrm>
            <a:off x="1757363" y="1209675"/>
            <a:ext cx="68262" cy="69850"/>
          </a:xfrm>
          <a:custGeom>
            <a:avLst/>
            <a:gdLst>
              <a:gd name="T0" fmla="*/ 2147483646 w 35"/>
              <a:gd name="T1" fmla="*/ 2147483646 h 38"/>
              <a:gd name="T2" fmla="*/ 2147483646 w 35"/>
              <a:gd name="T3" fmla="*/ 2147483646 h 38"/>
              <a:gd name="T4" fmla="*/ 2147483646 w 35"/>
              <a:gd name="T5" fmla="*/ 2147483646 h 38"/>
              <a:gd name="T6" fmla="*/ 2147483646 w 35"/>
              <a:gd name="T7" fmla="*/ 2147483646 h 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" h="38">
                <a:moveTo>
                  <a:pt x="11" y="6"/>
                </a:moveTo>
                <a:cubicBezTo>
                  <a:pt x="29" y="27"/>
                  <a:pt x="35" y="0"/>
                  <a:pt x="30" y="38"/>
                </a:cubicBezTo>
                <a:cubicBezTo>
                  <a:pt x="25" y="36"/>
                  <a:pt x="18" y="36"/>
                  <a:pt x="14" y="32"/>
                </a:cubicBezTo>
                <a:cubicBezTo>
                  <a:pt x="0" y="20"/>
                  <a:pt x="25" y="22"/>
                  <a:pt x="11" y="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960438" y="2667000"/>
            <a:ext cx="267493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Gasoline, Diesel Fuel, Metals, Petroleum Hydrocarbons,</a:t>
            </a:r>
          </a:p>
          <a:p>
            <a:pPr algn="ctr" eaLnBrk="1" hangingPunct="1"/>
            <a:r>
              <a:rPr lang="en-US" altLang="en-US" sz="800" b="1"/>
              <a:t>Underground Storage Tanks </a:t>
            </a:r>
          </a:p>
        </p:txBody>
      </p:sp>
      <p:sp>
        <p:nvSpPr>
          <p:cNvPr id="9222" name="Text Box 11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0"/>
            <a:ext cx="34131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5</a:t>
            </a:r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2209800" y="1595438"/>
            <a:ext cx="65088" cy="104775"/>
          </a:xfrm>
          <a:custGeom>
            <a:avLst/>
            <a:gdLst>
              <a:gd name="T0" fmla="*/ 2147483646 w 33"/>
              <a:gd name="T1" fmla="*/ 0 h 57"/>
              <a:gd name="T2" fmla="*/ 2147483646 w 33"/>
              <a:gd name="T3" fmla="*/ 2147483646 h 57"/>
              <a:gd name="T4" fmla="*/ 2147483646 w 33"/>
              <a:gd name="T5" fmla="*/ 2147483646 h 57"/>
              <a:gd name="T6" fmla="*/ 2147483646 w 33"/>
              <a:gd name="T7" fmla="*/ 0 h 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" h="57">
                <a:moveTo>
                  <a:pt x="1" y="0"/>
                </a:moveTo>
                <a:cubicBezTo>
                  <a:pt x="23" y="7"/>
                  <a:pt x="14" y="8"/>
                  <a:pt x="29" y="3"/>
                </a:cubicBezTo>
                <a:cubicBezTo>
                  <a:pt x="33" y="14"/>
                  <a:pt x="32" y="57"/>
                  <a:pt x="7" y="29"/>
                </a:cubicBezTo>
                <a:cubicBezTo>
                  <a:pt x="0" y="22"/>
                  <a:pt x="3" y="10"/>
                  <a:pt x="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828675" y="2667000"/>
            <a:ext cx="29416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Nickel, Lead, Cadmium, Acids, Copper, Zinc, Arsenic, Chromium 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55600"/>
            <a:ext cx="200025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34131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6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2762250" y="889000"/>
            <a:ext cx="15478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Cadmium, Chromium, Cyanide, Copper, Nickel </a:t>
            </a: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2895600" y="6858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0"/>
            <a:ext cx="34131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7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433513" y="2667000"/>
            <a:ext cx="1728787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   Hairbrush, Household Products </a:t>
            </a: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800"/>
            <a:ext cx="31432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0"/>
            <a:ext cx="34131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700" b="1"/>
              <a:t>8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477838" y="2667000"/>
            <a:ext cx="36417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" b="1"/>
              <a:t>Metals, Metal Dust, Solvents, Paint, Waste Oil, Scrap Metal,</a:t>
            </a:r>
          </a:p>
          <a:p>
            <a:pPr algn="ctr" eaLnBrk="1" hangingPunct="1"/>
            <a:r>
              <a:rPr lang="en-US" altLang="en-US" sz="800" b="1"/>
              <a:t> Gasoline, Diesel Fuel, Underground Storage Tanks, Petroleum Hydrocarbons 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1752600" y="2400300"/>
            <a:ext cx="1209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29" tIns="55514" rIns="111029" bIns="55514">
            <a:spAutoFit/>
          </a:bodyPr>
          <a:lstStyle>
            <a:lvl1pPr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111250"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111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00"/>
              <a:t>Contaminants Found: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1112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1112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744</Words>
  <Application>Microsoft Office PowerPoint</Application>
  <PresentationFormat>Custom</PresentationFormat>
  <Paragraphs>149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Times New Roman</vt:lpstr>
      <vt:lpstr>Arial</vt:lpstr>
      <vt:lpstr>Default Design</vt:lpstr>
      <vt:lpstr>Brownfields Identification Cards Each card lists “hypothetical” contaminants that have been found.  Use the Contaminant Chart to identify what might have been on the site.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ainenj</dc:creator>
  <cp:lastModifiedBy>AVPEO Student</cp:lastModifiedBy>
  <cp:revision>26</cp:revision>
  <dcterms:created xsi:type="dcterms:W3CDTF">2007-07-11T05:20:00Z</dcterms:created>
  <dcterms:modified xsi:type="dcterms:W3CDTF">2019-04-08T21:14:51Z</dcterms:modified>
</cp:coreProperties>
</file>