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0" r:id="rId1"/>
  </p:sldMasterIdLst>
  <p:notesMasterIdLst>
    <p:notesMasterId r:id="rId16"/>
  </p:notesMasterIdLst>
  <p:handoutMasterIdLst>
    <p:handoutMasterId r:id="rId17"/>
  </p:handoutMasterIdLst>
  <p:sldIdLst>
    <p:sldId id="322" r:id="rId2"/>
    <p:sldId id="258" r:id="rId3"/>
    <p:sldId id="274" r:id="rId4"/>
    <p:sldId id="275" r:id="rId5"/>
    <p:sldId id="276" r:id="rId6"/>
    <p:sldId id="287" r:id="rId7"/>
    <p:sldId id="288" r:id="rId8"/>
    <p:sldId id="307" r:id="rId9"/>
    <p:sldId id="308" r:id="rId10"/>
    <p:sldId id="314" r:id="rId11"/>
    <p:sldId id="321" r:id="rId12"/>
    <p:sldId id="315" r:id="rId13"/>
    <p:sldId id="320" r:id="rId14"/>
    <p:sldId id="286" r:id="rId15"/>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K Perkins" initials="AKP" lastIdx="22" clrIdx="0">
    <p:extLst>
      <p:ext uri="{19B8F6BF-5375-455C-9EA6-DF929625EA0E}">
        <p15:presenceInfo xmlns:p15="http://schemas.microsoft.com/office/powerpoint/2012/main" userId="S-1-5-21-484763869-963894560-842925246-2739" providerId="AD"/>
      </p:ext>
    </p:extLst>
  </p:cmAuthor>
  <p:cmAuthor id="2" name="Ryan Pasko" initials="RP" lastIdx="2" clrIdx="1">
    <p:extLst>
      <p:ext uri="{19B8F6BF-5375-455C-9EA6-DF929625EA0E}">
        <p15:presenceInfo xmlns:p15="http://schemas.microsoft.com/office/powerpoint/2012/main" userId="S-1-5-21-484763869-963894560-842925246-693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27"/>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0418" autoAdjust="0"/>
  </p:normalViewPr>
  <p:slideViewPr>
    <p:cSldViewPr>
      <p:cViewPr varScale="1">
        <p:scale>
          <a:sx n="95" d="100"/>
          <a:sy n="95" d="100"/>
        </p:scale>
        <p:origin x="1195" y="29"/>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p:scale>
          <a:sx n="77" d="100"/>
          <a:sy n="77" d="100"/>
        </p:scale>
        <p:origin x="5504" y="24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Open Sans" charset="0"/>
              </a:defRPr>
            </a:lvl1pPr>
          </a:lstStyle>
          <a:p>
            <a:pPr>
              <a:defRPr/>
            </a:pPr>
            <a:fld id="{59AAF3D2-EDFA-BA42-9460-032E57456FC5}" type="datetimeFigureOut">
              <a:rPr lang="en-US"/>
              <a:pPr>
                <a:defRPr/>
              </a:pPr>
              <a:t>10/24/2024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Open San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Open Sans" charset="0"/>
              </a:defRPr>
            </a:lvl1pPr>
          </a:lstStyle>
          <a:p>
            <a:pPr>
              <a:defRPr/>
            </a:pPr>
            <a:fld id="{53E6B18D-BC97-A741-A494-5A40B396D863}" type="slidenum">
              <a:rPr lang="en-US"/>
              <a:pPr>
                <a:defRPr/>
              </a:pPr>
              <a:t>‹#›</a:t>
            </a:fld>
            <a:endParaRPr lang="en-US"/>
          </a:p>
        </p:txBody>
      </p:sp>
    </p:spTree>
    <p:extLst>
      <p:ext uri="{BB962C8B-B14F-4D97-AF65-F5344CB8AC3E}">
        <p14:creationId xmlns:p14="http://schemas.microsoft.com/office/powerpoint/2010/main" val="254804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Open Sans" charset="0"/>
                <a:ea typeface="ＭＳ Ｐゴシック" charset="0"/>
                <a:cs typeface="Geneva"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atin typeface="Open Sans" charset="0"/>
              </a:defRPr>
            </a:lvl1pPr>
          </a:lstStyle>
          <a:p>
            <a:pPr>
              <a:defRPr/>
            </a:pPr>
            <a:fld id="{2B24F439-14CB-B64A-A38E-43868DBA8F9B}" type="slidenum">
              <a:rPr lang="en-US" altLang="x-none"/>
              <a:pPr>
                <a:defRPr/>
              </a:pPr>
              <a:t>‹#›</a:t>
            </a:fld>
            <a:endParaRPr lang="en-US" altLang="x-none"/>
          </a:p>
        </p:txBody>
      </p:sp>
    </p:spTree>
    <p:extLst>
      <p:ext uri="{BB962C8B-B14F-4D97-AF65-F5344CB8AC3E}">
        <p14:creationId xmlns:p14="http://schemas.microsoft.com/office/powerpoint/2010/main" val="2361588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3pPr>
    <a:lvl4pPr marL="13716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4pPr>
    <a:lvl5pPr marL="18288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fld id="{A4676FBE-E17B-9F40-B294-2A0EC4B80004}" type="slidenum">
              <a:rPr lang="en-US" altLang="x-none" sz="1200">
                <a:latin typeface="Open Sans" charset="0"/>
              </a:rPr>
              <a:pPr/>
              <a:t>2</a:t>
            </a:fld>
            <a:endParaRPr lang="en-US" altLang="x-none" sz="1200">
              <a:latin typeface="Open Sans"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ea typeface="ＭＳ Ｐゴシック" charset="-128"/>
                <a:cs typeface="Geneva" charset="0"/>
              </a:rPr>
              <a:t>Main title: 40 pt. Arial</a:t>
            </a:r>
          </a:p>
          <a:p>
            <a:pPr eaLnBrk="1" hangingPunct="1"/>
            <a:br>
              <a:rPr lang="en-US" altLang="x-none">
                <a:ea typeface="ＭＳ Ｐゴシック" charset="-128"/>
                <a:cs typeface="Geneva" charset="0"/>
              </a:rPr>
            </a:br>
            <a:r>
              <a:rPr lang="en-US" altLang="x-none">
                <a:ea typeface="ＭＳ Ｐゴシック" charset="-128"/>
                <a:cs typeface="Geneva" charset="0"/>
              </a:rPr>
              <a:t>Presenter Name: 16 pt. Arial</a:t>
            </a:r>
          </a:p>
          <a:p>
            <a:pPr eaLnBrk="1" hangingPunct="1"/>
            <a:r>
              <a:rPr lang="en-US" altLang="x-none">
                <a:ea typeface="ＭＳ Ｐゴシック" charset="-128"/>
                <a:cs typeface="Geneva" charset="0"/>
              </a:rPr>
              <a:t>Presenters Title: 16 pt. Arial Italic</a:t>
            </a:r>
          </a:p>
          <a:p>
            <a:pPr eaLnBrk="1" hangingPunct="1"/>
            <a:endParaRPr lang="en-US" altLang="x-none">
              <a:ea typeface="ＭＳ Ｐゴシック" charset="-128"/>
              <a:cs typeface="Geneva" charset="0"/>
            </a:endParaRPr>
          </a:p>
        </p:txBody>
      </p:sp>
    </p:spTree>
    <p:extLst>
      <p:ext uri="{BB962C8B-B14F-4D97-AF65-F5344CB8AC3E}">
        <p14:creationId xmlns:p14="http://schemas.microsoft.com/office/powerpoint/2010/main" val="29827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58649-53E9-4FF7-A1C7-E3F952EDA43B}" type="slidenum">
              <a:rPr lang="en-US" smtClean="0"/>
              <a:t>4</a:t>
            </a:fld>
            <a:endParaRPr lang="en-US" dirty="0"/>
          </a:p>
        </p:txBody>
      </p:sp>
    </p:spTree>
    <p:extLst>
      <p:ext uri="{BB962C8B-B14F-4D97-AF65-F5344CB8AC3E}">
        <p14:creationId xmlns:p14="http://schemas.microsoft.com/office/powerpoint/2010/main" val="201418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58649-53E9-4FF7-A1C7-E3F952EDA43B}" type="slidenum">
              <a:rPr lang="en-US" smtClean="0"/>
              <a:t>5</a:t>
            </a:fld>
            <a:endParaRPr lang="en-US" dirty="0"/>
          </a:p>
        </p:txBody>
      </p:sp>
    </p:spTree>
    <p:extLst>
      <p:ext uri="{BB962C8B-B14F-4D97-AF65-F5344CB8AC3E}">
        <p14:creationId xmlns:p14="http://schemas.microsoft.com/office/powerpoint/2010/main" val="15995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Minimize</a:t>
            </a:r>
            <a:r>
              <a:rPr lang="en-US" baseline="0" dirty="0"/>
              <a:t> PowerPoint to explain the interface.</a:t>
            </a:r>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6</a:t>
            </a:fld>
            <a:endParaRPr lang="en-US" altLang="x-none"/>
          </a:p>
        </p:txBody>
      </p:sp>
    </p:spTree>
    <p:extLst>
      <p:ext uri="{BB962C8B-B14F-4D97-AF65-F5344CB8AC3E}">
        <p14:creationId xmlns:p14="http://schemas.microsoft.com/office/powerpoint/2010/main" val="1616436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sp>
        <p:nvSpPr>
          <p:cNvPr id="5" name="Rectangle 5"/>
          <p:cNvSpPr>
            <a:spLocks noChangeArrowheads="1"/>
          </p:cNvSpPr>
          <p:nvPr userDrawn="1"/>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1" y="819150"/>
            <a:ext cx="3429000" cy="578239"/>
          </a:xfrm>
          <a:prstGeom prst="rect">
            <a:avLst/>
          </a:prstGeom>
        </p:spPr>
      </p:pic>
      <p:pic>
        <p:nvPicPr>
          <p:cNvPr id="4" name="Picture 6" descr="_Plaid-Digital_FINAL-NEW.png"/>
          <p:cNvPicPr>
            <a:picLocks noChangeAspect="1"/>
          </p:cNvPicPr>
          <p:nvPr/>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_Plaid-Digital_FINAL-NEW.png"/>
          <p:cNvPicPr>
            <a:picLocks noChangeAspect="1"/>
          </p:cNvPicPr>
          <p:nvPr userDrawn="1"/>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161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0"/>
          </p:nvPr>
        </p:nvSpPr>
        <p:spPr>
          <a:xfrm>
            <a:off x="457200" y="12001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11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39624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4727448" y="1212300"/>
            <a:ext cx="39593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828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259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3276600" y="1200150"/>
            <a:ext cx="259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quarter" idx="12"/>
          </p:nvPr>
        </p:nvSpPr>
        <p:spPr>
          <a:xfrm>
            <a:off x="6096000" y="1200150"/>
            <a:ext cx="259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11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25654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2"/>
          </p:nvPr>
        </p:nvSpPr>
        <p:spPr>
          <a:xfrm>
            <a:off x="46736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3"/>
          </p:nvPr>
        </p:nvSpPr>
        <p:spPr>
          <a:xfrm>
            <a:off x="6781800" y="1200150"/>
            <a:ext cx="1905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0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33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2" descr="C:\Users\ccardone\Box Sync\Logos\Finance Div_Umark_187_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4743450"/>
            <a:ext cx="2286000" cy="289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lvl1pPr>
              <a:defRPr cap="all" baseline="0">
                <a:solidFill>
                  <a:schemeClr val="tx1">
                    <a:lumMod val="75000"/>
                  </a:schemeClr>
                </a:solidFill>
              </a:defRPr>
            </a:lvl1pPr>
          </a:lstStyle>
          <a:p>
            <a:r>
              <a:rPr lang="en-US" dirty="0"/>
              <a:t>Click to edit Master title style</a:t>
            </a:r>
          </a:p>
        </p:txBody>
      </p:sp>
      <p:sp>
        <p:nvSpPr>
          <p:cNvPr id="2" name="Slide Number Placeholder 1"/>
          <p:cNvSpPr>
            <a:spLocks noGrp="1"/>
          </p:cNvSpPr>
          <p:nvPr>
            <p:ph type="sldNum" sz="quarter" idx="10"/>
          </p:nvPr>
        </p:nvSpPr>
        <p:spPr>
          <a:xfrm>
            <a:off x="8778240" y="4846320"/>
            <a:ext cx="457200" cy="457200"/>
          </a:xfrm>
          <a:prstGeom prst="rect">
            <a:avLst/>
          </a:prstGeom>
        </p:spPr>
        <p:txBody>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31281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8E29-1B8C-4CD0-BF29-4217130A2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9EBF8-79A7-4E56-A148-3CD21F809F52}"/>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8897F-44B3-46B5-A699-CB6A01D3E95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B1EBEE-5A67-4BF8-8F75-13CCD0370BAA}"/>
              </a:ext>
            </a:extLst>
          </p:cNvPr>
          <p:cNvSpPr>
            <a:spLocks noGrp="1"/>
          </p:cNvSpPr>
          <p:nvPr>
            <p:ph type="dt" sz="half" idx="10"/>
          </p:nvPr>
        </p:nvSpPr>
        <p:spPr/>
        <p:txBody>
          <a:bodyPr/>
          <a:lstStyle/>
          <a:p>
            <a:fld id="{FFA9B42D-3745-4C9C-A2D7-E88AFF636EB2}" type="datetimeFigureOut">
              <a:rPr lang="en-US" smtClean="0"/>
              <a:t>10/24/2024</a:t>
            </a:fld>
            <a:endParaRPr lang="en-US"/>
          </a:p>
        </p:txBody>
      </p:sp>
      <p:sp>
        <p:nvSpPr>
          <p:cNvPr id="6" name="Footer Placeholder 5">
            <a:extLst>
              <a:ext uri="{FF2B5EF4-FFF2-40B4-BE49-F238E27FC236}">
                <a16:creationId xmlns:a16="http://schemas.microsoft.com/office/drawing/2014/main" id="{31729BE8-9DD1-451C-AB6F-D12B2FB8E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27647-45D8-414E-968F-7A1A18563D5A}"/>
              </a:ext>
            </a:extLst>
          </p:cNvPr>
          <p:cNvSpPr>
            <a:spLocks noGrp="1"/>
          </p:cNvSpPr>
          <p:nvPr>
            <p:ph type="sldNum" sz="quarter" idx="12"/>
          </p:nvPr>
        </p:nvSpPr>
        <p:spPr/>
        <p:txBody>
          <a:bodyPr/>
          <a:lstStyle/>
          <a:p>
            <a:fld id="{BC0E4346-C8BE-4A46-A354-6A0A5DF903BA}" type="slidenum">
              <a:rPr lang="en-US" smtClean="0"/>
              <a:t>‹#›</a:t>
            </a:fld>
            <a:endParaRPr lang="en-US"/>
          </a:p>
        </p:txBody>
      </p:sp>
    </p:spTree>
    <p:extLst>
      <p:ext uri="{BB962C8B-B14F-4D97-AF65-F5344CB8AC3E}">
        <p14:creationId xmlns:p14="http://schemas.microsoft.com/office/powerpoint/2010/main" val="331657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96200" y="4019550"/>
            <a:ext cx="1228535" cy="1228535"/>
          </a:xfrm>
          <a:prstGeom prst="rect">
            <a:avLst/>
          </a:prstGeom>
        </p:spPr>
      </p:pic>
      <p:pic>
        <p:nvPicPr>
          <p:cNvPr id="1027" name="Picture 3" descr="_Plaid-Digital_FINAL-NEW.png"/>
          <p:cNvPicPr>
            <a:picLocks noChangeAspect="1"/>
          </p:cNvPicPr>
          <p:nvPr/>
        </p:nvPicPr>
        <p:blipFill>
          <a:blip r:embed="rId12">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_Plaid-Digital_FINAL-NEW.png"/>
          <p:cNvPicPr>
            <a:picLocks noChangeAspect="1"/>
          </p:cNvPicPr>
          <p:nvPr userDrawn="1"/>
        </p:nvPicPr>
        <p:blipFill>
          <a:blip r:embed="rId12">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3619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title style</a:t>
            </a:r>
          </a:p>
        </p:txBody>
      </p:sp>
      <p:sp>
        <p:nvSpPr>
          <p:cNvPr id="1031" name="Text Placeholder 2"/>
          <p:cNvSpPr>
            <a:spLocks noGrp="1"/>
          </p:cNvSpPr>
          <p:nvPr>
            <p:ph type="body" idx="1"/>
          </p:nvPr>
        </p:nvSpPr>
        <p:spPr bwMode="auto">
          <a:xfrm>
            <a:off x="457200" y="120015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Tree>
  </p:cSld>
  <p:clrMap bg1="lt1" tx1="dk1" bg2="lt2" tx2="dk2" accent1="accent1" accent2="accent2" accent3="accent3" accent4="accent4" accent5="accent5" accent6="accent6" hlink="hlink" folHlink="folHlink"/>
  <p:sldLayoutIdLst>
    <p:sldLayoutId id="2147483825" r:id="rId1"/>
    <p:sldLayoutId id="2147483819" r:id="rId2"/>
    <p:sldLayoutId id="2147483820" r:id="rId3"/>
    <p:sldLayoutId id="2147483821" r:id="rId4"/>
    <p:sldLayoutId id="2147483822" r:id="rId5"/>
    <p:sldLayoutId id="2147483823" r:id="rId6"/>
    <p:sldLayoutId id="2147483824" r:id="rId7"/>
    <p:sldLayoutId id="2147483827" r:id="rId8"/>
    <p:sldLayoutId id="2147483828" r:id="rId9"/>
  </p:sldLayoutIdLst>
  <p:hf sldNum="0" hdr="0" ftr="0" dt="0"/>
  <p:txStyles>
    <p:titleStyle>
      <a:lvl1pPr algn="l" rtl="0" eaLnBrk="1" fontAlgn="base" hangingPunct="1">
        <a:spcBef>
          <a:spcPct val="0"/>
        </a:spcBef>
        <a:spcAft>
          <a:spcPct val="0"/>
        </a:spcAft>
        <a:defRPr sz="2400" b="1">
          <a:solidFill>
            <a:schemeClr val="tx1"/>
          </a:solidFill>
          <a:latin typeface="Open Sans"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6350" indent="-6350" algn="l" rtl="0" eaLnBrk="1" fontAlgn="base" hangingPunct="1">
        <a:spcBef>
          <a:spcPts val="600"/>
        </a:spcBef>
        <a:spcAft>
          <a:spcPct val="0"/>
        </a:spcAft>
        <a:defRPr sz="1400">
          <a:solidFill>
            <a:schemeClr val="tx1"/>
          </a:solidFill>
          <a:latin typeface="Open Sans"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learning/search?keywords=powerbi&amp;u=42257553" TargetMode="External"/><Relationship Id="rId3" Type="http://schemas.openxmlformats.org/officeDocument/2006/relationships/hyperlink" Target="https://www.cmu.edu/finance/systems/systems-services/macros.html" TargetMode="External"/><Relationship Id="rId7" Type="http://schemas.openxmlformats.org/officeDocument/2006/relationships/hyperlink" Target="https://community.powerbi.com/" TargetMode="External"/><Relationship Id="rId2" Type="http://schemas.openxmlformats.org/officeDocument/2006/relationships/hyperlink" Target="https://www.cmu.edu/finance/systems/documentation/files/dw-period-numbers.pdf" TargetMode="External"/><Relationship Id="rId1" Type="http://schemas.openxmlformats.org/officeDocument/2006/relationships/slideLayout" Target="../slideLayouts/slideLayout8.xml"/><Relationship Id="rId6" Type="http://schemas.openxmlformats.org/officeDocument/2006/relationships/hyperlink" Target="https://www.cmu.edu/finance/systems/faq/power-bi.html" TargetMode="External"/><Relationship Id="rId5" Type="http://schemas.openxmlformats.org/officeDocument/2006/relationships/hyperlink" Target="https://www.cmu.edu/finance/training/catalog/instructor/fdw/index.html" TargetMode="External"/><Relationship Id="rId4" Type="http://schemas.openxmlformats.org/officeDocument/2006/relationships/hyperlink" Target="https://drive.google.com/file/d/1snPmZmus0yNjX3DfHVfc6sWR1otukJYA/view" TargetMode="External"/><Relationship Id="rId9" Type="http://schemas.openxmlformats.org/officeDocument/2006/relationships/hyperlink" Target="https://data.utsystem.edu/data-index/tech-transfer"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it-help@Andrew.cmu.edu"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mailto:It-help@andrew.cmu.edu"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hom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2E4BDC-5860-4C08-A7AD-17917FCE9CB5}"/>
              </a:ext>
            </a:extLst>
          </p:cNvPr>
          <p:cNvSpPr>
            <a:spLocks noGrp="1"/>
          </p:cNvSpPr>
          <p:nvPr>
            <p:ph type="title"/>
          </p:nvPr>
        </p:nvSpPr>
        <p:spPr>
          <a:xfrm>
            <a:off x="628650" y="273844"/>
            <a:ext cx="8368903" cy="994172"/>
          </a:xfrm>
        </p:spPr>
        <p:txBody>
          <a:bodyPr/>
          <a:lstStyle/>
          <a:p>
            <a:r>
              <a:rPr lang="en-US" dirty="0"/>
              <a:t>Please set up your computer</a:t>
            </a:r>
          </a:p>
        </p:txBody>
      </p:sp>
      <p:sp>
        <p:nvSpPr>
          <p:cNvPr id="7" name="Content Placeholder 6">
            <a:extLst>
              <a:ext uri="{FF2B5EF4-FFF2-40B4-BE49-F238E27FC236}">
                <a16:creationId xmlns:a16="http://schemas.microsoft.com/office/drawing/2014/main" id="{C5147B2B-F871-425D-8241-E09A508297CE}"/>
              </a:ext>
            </a:extLst>
          </p:cNvPr>
          <p:cNvSpPr>
            <a:spLocks noGrp="1"/>
          </p:cNvSpPr>
          <p:nvPr>
            <p:ph sz="half" idx="1"/>
          </p:nvPr>
        </p:nvSpPr>
        <p:spPr>
          <a:xfrm>
            <a:off x="131814" y="1051520"/>
            <a:ext cx="4191000" cy="2015569"/>
          </a:xfrm>
        </p:spPr>
        <p:txBody>
          <a:bodyPr>
            <a:noAutofit/>
          </a:bodyPr>
          <a:lstStyle/>
          <a:p>
            <a:pPr marL="385763" indent="-385763">
              <a:buFont typeface="+mj-lt"/>
              <a:buAutoNum type="arabicPeriod"/>
            </a:pPr>
            <a:r>
              <a:rPr lang="en-US" sz="1600" dirty="0"/>
              <a:t>Mute/un-mute your microphone</a:t>
            </a:r>
          </a:p>
          <a:p>
            <a:pPr marL="385763" indent="-385763">
              <a:buFont typeface="+mj-lt"/>
              <a:buAutoNum type="arabicPeriod"/>
            </a:pPr>
            <a:r>
              <a:rPr lang="en-US" sz="1600" dirty="0"/>
              <a:t>Turn on/off video</a:t>
            </a:r>
          </a:p>
          <a:p>
            <a:pPr marL="385763" indent="-385763">
              <a:buFont typeface="+mj-lt"/>
              <a:buAutoNum type="arabicPeriod"/>
            </a:pPr>
            <a:r>
              <a:rPr lang="en-US" sz="1600" dirty="0"/>
              <a:t>Show participants in sidebar (on right)</a:t>
            </a:r>
          </a:p>
          <a:p>
            <a:pPr marL="385763" indent="-385763">
              <a:buFont typeface="+mj-lt"/>
              <a:buAutoNum type="arabicPeriod"/>
            </a:pPr>
            <a:r>
              <a:rPr lang="en-US" sz="1600" dirty="0"/>
              <a:t>Click to bring chat view in sidebar; type your questions in chat </a:t>
            </a:r>
          </a:p>
          <a:p>
            <a:pPr marL="385763" indent="-385763">
              <a:buFont typeface="+mj-lt"/>
              <a:buAutoNum type="arabicPeriod"/>
            </a:pPr>
            <a:r>
              <a:rPr lang="en-US" sz="1600" dirty="0"/>
              <a:t>Raise your hand if you need attention</a:t>
            </a:r>
          </a:p>
          <a:p>
            <a:pPr marL="385763" indent="-385763">
              <a:buFont typeface="+mj-lt"/>
              <a:buAutoNum type="arabicPeriod"/>
            </a:pPr>
            <a:r>
              <a:rPr lang="en-US" sz="1600" dirty="0"/>
              <a:t>Click for live closed captions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0682"/>
            <a:ext cx="7620000" cy="1284668"/>
          </a:xfrm>
          <a:prstGeom prst="rect">
            <a:avLst/>
          </a:prstGeom>
        </p:spPr>
      </p:pic>
      <p:sp>
        <p:nvSpPr>
          <p:cNvPr id="10" name="Arrow: Down 9">
            <a:extLst>
              <a:ext uri="{FF2B5EF4-FFF2-40B4-BE49-F238E27FC236}">
                <a16:creationId xmlns:a16="http://schemas.microsoft.com/office/drawing/2014/main" id="{65834DCB-FF66-4B06-9F5E-B56852ECCE51}"/>
              </a:ext>
            </a:extLst>
          </p:cNvPr>
          <p:cNvSpPr/>
          <p:nvPr/>
        </p:nvSpPr>
        <p:spPr>
          <a:xfrm>
            <a:off x="76200" y="3813413"/>
            <a:ext cx="617220" cy="5486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1</a:t>
            </a:r>
          </a:p>
        </p:txBody>
      </p:sp>
      <p:sp>
        <p:nvSpPr>
          <p:cNvPr id="11" name="Arrow: Down 10">
            <a:extLst>
              <a:ext uri="{FF2B5EF4-FFF2-40B4-BE49-F238E27FC236}">
                <a16:creationId xmlns:a16="http://schemas.microsoft.com/office/drawing/2014/main" id="{BA4A2CAB-32C2-4580-9D02-E1846F3C0FB6}"/>
              </a:ext>
            </a:extLst>
          </p:cNvPr>
          <p:cNvSpPr/>
          <p:nvPr/>
        </p:nvSpPr>
        <p:spPr>
          <a:xfrm>
            <a:off x="796925" y="3813413"/>
            <a:ext cx="617220" cy="5486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p:txBody>
      </p:sp>
      <p:sp>
        <p:nvSpPr>
          <p:cNvPr id="12" name="Arrow: Down 11">
            <a:extLst>
              <a:ext uri="{FF2B5EF4-FFF2-40B4-BE49-F238E27FC236}">
                <a16:creationId xmlns:a16="http://schemas.microsoft.com/office/drawing/2014/main" id="{2498B457-E16D-4776-8C3E-14ACD7AC7830}"/>
              </a:ext>
            </a:extLst>
          </p:cNvPr>
          <p:cNvSpPr/>
          <p:nvPr/>
        </p:nvSpPr>
        <p:spPr>
          <a:xfrm>
            <a:off x="3131400" y="4661310"/>
            <a:ext cx="533400" cy="48219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4</a:t>
            </a:r>
          </a:p>
        </p:txBody>
      </p:sp>
      <p:sp>
        <p:nvSpPr>
          <p:cNvPr id="13" name="Arrow: Down 12">
            <a:extLst>
              <a:ext uri="{FF2B5EF4-FFF2-40B4-BE49-F238E27FC236}">
                <a16:creationId xmlns:a16="http://schemas.microsoft.com/office/drawing/2014/main" id="{16DD6D3E-2597-4C49-BA10-632BEC7CCAD0}"/>
              </a:ext>
            </a:extLst>
          </p:cNvPr>
          <p:cNvSpPr/>
          <p:nvPr/>
        </p:nvSpPr>
        <p:spPr>
          <a:xfrm>
            <a:off x="2278380" y="3813413"/>
            <a:ext cx="617220" cy="5486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3</a:t>
            </a:r>
          </a:p>
        </p:txBody>
      </p:sp>
      <p:sp>
        <p:nvSpPr>
          <p:cNvPr id="16" name="Arrow: Up 15">
            <a:extLst>
              <a:ext uri="{FF2B5EF4-FFF2-40B4-BE49-F238E27FC236}">
                <a16:creationId xmlns:a16="http://schemas.microsoft.com/office/drawing/2014/main" id="{B1A003CE-34DB-4A76-A45B-4E785F5FBA7C}"/>
              </a:ext>
            </a:extLst>
          </p:cNvPr>
          <p:cNvSpPr/>
          <p:nvPr/>
        </p:nvSpPr>
        <p:spPr>
          <a:xfrm>
            <a:off x="3810000" y="4675703"/>
            <a:ext cx="457200" cy="46779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5</a:t>
            </a:r>
          </a:p>
        </p:txBody>
      </p:sp>
      <p:sp>
        <p:nvSpPr>
          <p:cNvPr id="17" name="Arrow: Up 15">
            <a:extLst>
              <a:ext uri="{FF2B5EF4-FFF2-40B4-BE49-F238E27FC236}">
                <a16:creationId xmlns:a16="http://schemas.microsoft.com/office/drawing/2014/main" id="{B1A003CE-34DB-4A76-A45B-4E785F5FBA7C}"/>
              </a:ext>
            </a:extLst>
          </p:cNvPr>
          <p:cNvSpPr/>
          <p:nvPr/>
        </p:nvSpPr>
        <p:spPr>
          <a:xfrm>
            <a:off x="5751000" y="4658700"/>
            <a:ext cx="541020" cy="46779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6</a:t>
            </a:r>
          </a:p>
        </p:txBody>
      </p:sp>
      <p:pic>
        <p:nvPicPr>
          <p:cNvPr id="9" name="Picture 8">
            <a:extLst>
              <a:ext uri="{FF2B5EF4-FFF2-40B4-BE49-F238E27FC236}">
                <a16:creationId xmlns:a16="http://schemas.microsoft.com/office/drawing/2014/main" id="{FA752458-B0F1-05CD-0C50-3052B441AF68}"/>
              </a:ext>
            </a:extLst>
          </p:cNvPr>
          <p:cNvPicPr>
            <a:picLocks noChangeAspect="1"/>
          </p:cNvPicPr>
          <p:nvPr/>
        </p:nvPicPr>
        <p:blipFill>
          <a:blip r:embed="rId3"/>
          <a:stretch>
            <a:fillRect/>
          </a:stretch>
        </p:blipFill>
        <p:spPr>
          <a:xfrm>
            <a:off x="4411812" y="742950"/>
            <a:ext cx="4557667" cy="2556933"/>
          </a:xfrm>
          <a:prstGeom prst="rect">
            <a:avLst/>
          </a:prstGeom>
        </p:spPr>
      </p:pic>
    </p:spTree>
    <p:extLst>
      <p:ext uri="{BB962C8B-B14F-4D97-AF65-F5344CB8AC3E}">
        <p14:creationId xmlns:p14="http://schemas.microsoft.com/office/powerpoint/2010/main" val="4906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00400"/>
          </a:xfrm>
        </p:spPr>
        <p:txBody>
          <a:bodyPr/>
          <a:lstStyle/>
          <a:p>
            <a:r>
              <a:rPr lang="en-US" dirty="0"/>
              <a:t>Your manager has asked if the report can be built where if the pie chart is clicked it will direct you to the table of data for that one particular slice of the chart. </a:t>
            </a:r>
          </a:p>
          <a:p>
            <a:endParaRPr lang="en-US" dirty="0"/>
          </a:p>
          <a:p>
            <a:r>
              <a:rPr lang="en-US" dirty="0"/>
              <a:t>We have decided to modify the AP Invoice Detail Report to drill through from the Pie Chart to the Table to show the records for each person (vendor name) when the Pie Chart is right clicked.</a:t>
            </a:r>
          </a:p>
          <a:p>
            <a:endParaRPr lang="en-US" dirty="0"/>
          </a:p>
        </p:txBody>
      </p:sp>
      <p:sp>
        <p:nvSpPr>
          <p:cNvPr id="3" name="Title 2"/>
          <p:cNvSpPr>
            <a:spLocks noGrp="1"/>
          </p:cNvSpPr>
          <p:nvPr>
            <p:ph type="title"/>
          </p:nvPr>
        </p:nvSpPr>
        <p:spPr>
          <a:xfrm>
            <a:off x="457200" y="361950"/>
            <a:ext cx="8229600" cy="609600"/>
          </a:xfrm>
        </p:spPr>
        <p:txBody>
          <a:bodyPr/>
          <a:lstStyle/>
          <a:p>
            <a:r>
              <a:rPr lang="en-US" dirty="0"/>
              <a:t>Exercise #4</a:t>
            </a:r>
          </a:p>
        </p:txBody>
      </p:sp>
      <p:sp>
        <p:nvSpPr>
          <p:cNvPr id="4" name="Slide Number Placeholder 3"/>
          <p:cNvSpPr>
            <a:spLocks noGrp="1"/>
          </p:cNvSpPr>
          <p:nvPr>
            <p:ph type="sldNum" sz="quarter" idx="10"/>
          </p:nvPr>
        </p:nvSpPr>
        <p:spPr/>
        <p:txBody>
          <a:bodyPr/>
          <a:lstStyle/>
          <a:p>
            <a:pPr defTabSz="914378"/>
            <a:fld id="{B0A16B40-EDAA-4ED8-8979-3FA58C971A79}" type="slidenum">
              <a:rPr lang="en-US">
                <a:solidFill>
                  <a:srgbClr val="000000"/>
                </a:solidFill>
              </a:rPr>
              <a:pPr defTabSz="914378"/>
              <a:t>10</a:t>
            </a:fld>
            <a:endParaRPr lang="en-US" dirty="0">
              <a:solidFill>
                <a:srgbClr val="000000"/>
              </a:solidFill>
            </a:endParaRPr>
          </a:p>
        </p:txBody>
      </p:sp>
    </p:spTree>
    <p:extLst>
      <p:ext uri="{BB962C8B-B14F-4D97-AF65-F5344CB8AC3E}">
        <p14:creationId xmlns:p14="http://schemas.microsoft.com/office/powerpoint/2010/main" val="300766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00400"/>
          </a:xfrm>
        </p:spPr>
        <p:txBody>
          <a:bodyPr/>
          <a:lstStyle/>
          <a:p>
            <a:r>
              <a:rPr lang="en-US" dirty="0"/>
              <a:t>Create a new Dashboard in the FDW 102 Workspace. Label it with your name.</a:t>
            </a:r>
          </a:p>
          <a:p>
            <a:endParaRPr lang="en-US" dirty="0"/>
          </a:p>
          <a:p>
            <a:r>
              <a:rPr lang="en-US" dirty="0"/>
              <a:t>Pin the AP Invoice Detail Chart page and the GL Transactions Detail Page to the dashboard. </a:t>
            </a:r>
          </a:p>
          <a:p>
            <a:endParaRPr lang="en-US" dirty="0"/>
          </a:p>
        </p:txBody>
      </p:sp>
      <p:sp>
        <p:nvSpPr>
          <p:cNvPr id="3" name="Title 2"/>
          <p:cNvSpPr>
            <a:spLocks noGrp="1"/>
          </p:cNvSpPr>
          <p:nvPr>
            <p:ph type="title"/>
          </p:nvPr>
        </p:nvSpPr>
        <p:spPr>
          <a:xfrm>
            <a:off x="457200" y="361950"/>
            <a:ext cx="8229600" cy="609600"/>
          </a:xfrm>
        </p:spPr>
        <p:txBody>
          <a:bodyPr/>
          <a:lstStyle/>
          <a:p>
            <a:r>
              <a:rPr lang="en-US" dirty="0"/>
              <a:t>Exercise #5</a:t>
            </a:r>
          </a:p>
        </p:txBody>
      </p:sp>
      <p:sp>
        <p:nvSpPr>
          <p:cNvPr id="4" name="Slide Number Placeholder 3"/>
          <p:cNvSpPr>
            <a:spLocks noGrp="1"/>
          </p:cNvSpPr>
          <p:nvPr>
            <p:ph type="sldNum" sz="quarter" idx="10"/>
          </p:nvPr>
        </p:nvSpPr>
        <p:spPr/>
        <p:txBody>
          <a:bodyPr/>
          <a:lstStyle/>
          <a:p>
            <a:pPr defTabSz="914378"/>
            <a:fld id="{B0A16B40-EDAA-4ED8-8979-3FA58C971A79}" type="slidenum">
              <a:rPr lang="en-US">
                <a:solidFill>
                  <a:srgbClr val="000000"/>
                </a:solidFill>
              </a:rPr>
              <a:pPr defTabSz="914378"/>
              <a:t>11</a:t>
            </a:fld>
            <a:endParaRPr lang="en-US" dirty="0">
              <a:solidFill>
                <a:srgbClr val="000000"/>
              </a:solidFill>
            </a:endParaRPr>
          </a:p>
        </p:txBody>
      </p:sp>
    </p:spTree>
    <p:extLst>
      <p:ext uri="{BB962C8B-B14F-4D97-AF65-F5344CB8AC3E}">
        <p14:creationId xmlns:p14="http://schemas.microsoft.com/office/powerpoint/2010/main" val="255887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819150"/>
            <a:ext cx="8153400" cy="3752850"/>
          </a:xfrm>
        </p:spPr>
        <p:txBody>
          <a:bodyPr/>
          <a:lstStyle/>
          <a:p>
            <a:r>
              <a:rPr lang="en-US" sz="1200" b="1" dirty="0"/>
              <a:t>CMU Resources:</a:t>
            </a:r>
          </a:p>
          <a:p>
            <a:pPr marL="285750" indent="-285750">
              <a:buFont typeface="Arial" panose="020B0604020202020204" pitchFamily="34" charset="0"/>
              <a:buChar char="•"/>
            </a:pPr>
            <a:r>
              <a:rPr lang="en-US" sz="1100" dirty="0"/>
              <a:t>GL Period Number and Name Table (PDF)</a:t>
            </a:r>
          </a:p>
          <a:p>
            <a:pPr marL="741363" lvl="1">
              <a:buFont typeface="Arial" panose="020B0604020202020204" pitchFamily="34" charset="0"/>
              <a:buChar char="•"/>
            </a:pPr>
            <a:r>
              <a:rPr lang="en-US" sz="1100" dirty="0">
                <a:hlinkClick r:id="rId2"/>
              </a:rPr>
              <a:t>https://www.cmu.edu/finance/systems/documentation/files/dw-period-numbers.pdf</a:t>
            </a:r>
            <a:endParaRPr lang="en-US" sz="1100" dirty="0"/>
          </a:p>
          <a:p>
            <a:pPr marL="285750" indent="-285750">
              <a:buFont typeface="Arial" panose="020B0604020202020204" pitchFamily="34" charset="0"/>
              <a:buChar char="•"/>
            </a:pPr>
            <a:r>
              <a:rPr lang="en-US" sz="1100" dirty="0"/>
              <a:t>Data Warehouse Excel Macros</a:t>
            </a:r>
          </a:p>
          <a:p>
            <a:pPr marL="741363" lvl="1">
              <a:buFont typeface="Arial" panose="020B0604020202020204" pitchFamily="34" charset="0"/>
              <a:buChar char="•"/>
            </a:pPr>
            <a:r>
              <a:rPr lang="en-US" sz="1100" dirty="0">
                <a:hlinkClick r:id="rId3"/>
              </a:rPr>
              <a:t>https://www.cmu.edu/finance/systems/systems-services/macros.html</a:t>
            </a:r>
            <a:endParaRPr lang="en-US" sz="1100" dirty="0"/>
          </a:p>
          <a:p>
            <a:pPr marL="288925" indent="-290513">
              <a:buFont typeface="Arial" panose="020B0604020202020204" pitchFamily="34" charset="0"/>
              <a:buChar char="•"/>
            </a:pPr>
            <a:r>
              <a:rPr lang="en-US" sz="1100" dirty="0"/>
              <a:t>PBIX File Download/Upload Tutorial</a:t>
            </a:r>
          </a:p>
          <a:p>
            <a:pPr marL="741363" lvl="1">
              <a:buFont typeface="Arial" panose="020B0604020202020204" pitchFamily="34" charset="0"/>
              <a:buChar char="•"/>
            </a:pPr>
            <a:r>
              <a:rPr lang="en-US" sz="1100" dirty="0">
                <a:hlinkClick r:id="rId4"/>
              </a:rPr>
              <a:t>https://drive.google.com/file/d/1snPmZmus0yNjX3DfHVfc6sWR1otukJYA/view</a:t>
            </a:r>
            <a:endParaRPr lang="en-US" sz="1100" dirty="0"/>
          </a:p>
          <a:p>
            <a:pPr marL="285750" indent="-285750">
              <a:buFont typeface="Arial" panose="020B0604020202020204" pitchFamily="34" charset="0"/>
              <a:buChar char="•"/>
            </a:pPr>
            <a:r>
              <a:rPr lang="en-US" sz="1100" dirty="0"/>
              <a:t>Power BI Financial Data Warehouse 101 Training Page</a:t>
            </a:r>
          </a:p>
          <a:p>
            <a:pPr lvl="1">
              <a:buFont typeface="Arial" panose="020B0604020202020204" pitchFamily="34" charset="0"/>
              <a:buChar char="•"/>
            </a:pPr>
            <a:r>
              <a:rPr lang="en-US" sz="1100" dirty="0">
                <a:hlinkClick r:id="rId5"/>
              </a:rPr>
              <a:t>https://www.cmu.edu/finance/training/catalog/instructor/fdw/index.html</a:t>
            </a:r>
            <a:endParaRPr lang="en-US" sz="1100" dirty="0"/>
          </a:p>
          <a:p>
            <a:pPr marL="284163" indent="-284163">
              <a:buFont typeface="Arial" panose="020B0604020202020204" pitchFamily="34" charset="0"/>
              <a:buChar char="•"/>
            </a:pPr>
            <a:r>
              <a:rPr lang="en-US" sz="1100" dirty="0"/>
              <a:t>Power BI FAQs</a:t>
            </a:r>
          </a:p>
          <a:p>
            <a:pPr lvl="1">
              <a:buFont typeface="Arial" panose="020B0604020202020204" pitchFamily="34" charset="0"/>
              <a:buChar char="•"/>
            </a:pPr>
            <a:r>
              <a:rPr lang="en-US" sz="1100" dirty="0">
                <a:hlinkClick r:id="rId6"/>
              </a:rPr>
              <a:t>https://www.cmu.edu/finance/systems/faq/power-bi.html</a:t>
            </a:r>
            <a:endParaRPr lang="en-US" sz="1200" dirty="0"/>
          </a:p>
          <a:p>
            <a:pPr marL="0" indent="0"/>
            <a:r>
              <a:rPr lang="en-US" sz="1200" b="1" dirty="0"/>
              <a:t>External Power BI Resources:</a:t>
            </a:r>
          </a:p>
          <a:p>
            <a:pPr marL="285750" indent="-285750">
              <a:buFont typeface="Arial" panose="020B0604020202020204" pitchFamily="34" charset="0"/>
              <a:buChar char="•"/>
            </a:pPr>
            <a:r>
              <a:rPr lang="en-US" sz="1100" dirty="0">
                <a:hlinkClick r:id="rId7"/>
              </a:rPr>
              <a:t>Microsoft: Power BI community</a:t>
            </a:r>
            <a:endParaRPr lang="en-US" sz="1100" dirty="0"/>
          </a:p>
          <a:p>
            <a:pPr marL="285750" indent="-285750">
              <a:buFont typeface="Arial" panose="020B0604020202020204" pitchFamily="34" charset="0"/>
              <a:buChar char="•"/>
            </a:pPr>
            <a:r>
              <a:rPr lang="en-US" sz="1100" dirty="0">
                <a:hlinkClick r:id="rId8"/>
              </a:rPr>
              <a:t>LinkedIn Learning: Power </a:t>
            </a:r>
            <a:r>
              <a:rPr lang="en-US" sz="1100">
                <a:hlinkClick r:id="rId8"/>
              </a:rPr>
              <a:t>BI Courses</a:t>
            </a:r>
            <a:endParaRPr lang="en-US" sz="1100"/>
          </a:p>
          <a:p>
            <a:pPr marL="285750" indent="-285750">
              <a:buFont typeface="Arial" panose="020B0604020202020204" pitchFamily="34" charset="0"/>
              <a:buChar char="•"/>
            </a:pPr>
            <a:r>
              <a:rPr lang="en-US" sz="1100">
                <a:hlinkClick r:id="rId9"/>
              </a:rPr>
              <a:t>UT </a:t>
            </a:r>
            <a:r>
              <a:rPr lang="en-US" sz="1100" dirty="0">
                <a:hlinkClick r:id="rId9"/>
              </a:rPr>
              <a:t>System Dashboard (Power BI Examples)</a:t>
            </a:r>
            <a:endParaRPr lang="en-US" sz="1100" dirty="0"/>
          </a:p>
          <a:p>
            <a:pPr marL="285750" indent="-285750">
              <a:buFont typeface="Arial" panose="020B0604020202020204" pitchFamily="34" charset="0"/>
              <a:buChar char="•"/>
            </a:pPr>
            <a:endParaRPr lang="en-US" sz="1100"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78332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285750" indent="-285750">
              <a:buFont typeface="Arial" panose="020B0604020202020204" pitchFamily="34" charset="0"/>
              <a:buChar char="•"/>
            </a:pPr>
            <a:r>
              <a:rPr lang="en-US" sz="1800" dirty="0"/>
              <a:t>Quarterly meetings with peers to discuss, share, and ask questions</a:t>
            </a:r>
          </a:p>
          <a:p>
            <a:pPr marL="285750" indent="-285750">
              <a:buFont typeface="Arial" panose="020B0604020202020204" pitchFamily="34" charset="0"/>
              <a:buChar char="•"/>
            </a:pPr>
            <a:r>
              <a:rPr lang="en-US" sz="1800" dirty="0"/>
              <a:t>If interested email </a:t>
            </a:r>
            <a:r>
              <a:rPr lang="en-US" sz="1800" dirty="0">
                <a:hlinkClick r:id="rId2"/>
              </a:rPr>
              <a:t>it-help@Andrew.cmu.edu</a:t>
            </a:r>
            <a:endParaRPr lang="en-US" sz="1800" dirty="0"/>
          </a:p>
          <a:p>
            <a:endParaRPr lang="en-US" dirty="0"/>
          </a:p>
        </p:txBody>
      </p:sp>
      <p:sp>
        <p:nvSpPr>
          <p:cNvPr id="3" name="Title 2"/>
          <p:cNvSpPr>
            <a:spLocks noGrp="1"/>
          </p:cNvSpPr>
          <p:nvPr>
            <p:ph type="title"/>
          </p:nvPr>
        </p:nvSpPr>
        <p:spPr/>
        <p:txBody>
          <a:bodyPr/>
          <a:lstStyle/>
          <a:p>
            <a:r>
              <a:rPr lang="en-US" dirty="0"/>
              <a:t>Power Bi User Group</a:t>
            </a:r>
          </a:p>
        </p:txBody>
      </p:sp>
    </p:spTree>
    <p:extLst>
      <p:ext uri="{BB962C8B-B14F-4D97-AF65-F5344CB8AC3E}">
        <p14:creationId xmlns:p14="http://schemas.microsoft.com/office/powerpoint/2010/main" val="403948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THANK YOU</a:t>
            </a:r>
          </a:p>
        </p:txBody>
      </p:sp>
      <p:sp>
        <p:nvSpPr>
          <p:cNvPr id="29699" name="Rectangle 3"/>
          <p:cNvSpPr>
            <a:spLocks noGrp="1" noChangeArrowheads="1"/>
          </p:cNvSpPr>
          <p:nvPr>
            <p:ph type="body" idx="1"/>
          </p:nvPr>
        </p:nvSpPr>
        <p:spPr>
          <a:xfrm>
            <a:off x="457200" y="969264"/>
            <a:ext cx="8229600" cy="3200400"/>
          </a:xfrm>
        </p:spPr>
        <p:txBody>
          <a:bodyPr/>
          <a:lstStyle/>
          <a:p>
            <a:pPr eaLnBrk="1" hangingPunct="1"/>
            <a:r>
              <a:rPr lang="en-US" sz="1600" dirty="0"/>
              <a:t>Power BI Questions?</a:t>
            </a:r>
          </a:p>
          <a:p>
            <a:pPr lvl="1">
              <a:buClr>
                <a:srgbClr val="C00000"/>
              </a:buClr>
            </a:pPr>
            <a:r>
              <a:rPr lang="en-US" sz="1600" dirty="0"/>
              <a:t>Contact the IT Help Desk</a:t>
            </a:r>
          </a:p>
          <a:p>
            <a:pPr lvl="2"/>
            <a:r>
              <a:rPr lang="en-US" sz="1600" dirty="0">
                <a:hlinkClick r:id="rId2"/>
              </a:rPr>
              <a:t>It-help@andrew.cmu.edu</a:t>
            </a:r>
            <a:endParaRPr lang="en-US" sz="1600" dirty="0"/>
          </a:p>
          <a:p>
            <a:pPr lvl="1"/>
            <a:r>
              <a:rPr lang="en-US" sz="1600" dirty="0"/>
              <a:t>Look for a follow up Email</a:t>
            </a:r>
          </a:p>
          <a:p>
            <a:pPr lvl="2"/>
            <a:r>
              <a:rPr lang="en-US" sz="1600" dirty="0"/>
              <a:t>Link to our course survey</a:t>
            </a:r>
          </a:p>
          <a:p>
            <a:pPr lvl="2"/>
            <a:endParaRPr lang="en-US" sz="1600" dirty="0"/>
          </a:p>
          <a:p>
            <a:pPr eaLnBrk="1" hangingPunct="1"/>
            <a:endParaRPr lang="en-US" sz="1600" dirty="0"/>
          </a:p>
        </p:txBody>
      </p:sp>
    </p:spTree>
    <p:extLst>
      <p:ext uri="{BB962C8B-B14F-4D97-AF65-F5344CB8AC3E}">
        <p14:creationId xmlns:p14="http://schemas.microsoft.com/office/powerpoint/2010/main" val="23583718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1" name="Straight Connector 11"/>
          <p:cNvCxnSpPr>
            <a:cxnSpLocks noChangeShapeType="1"/>
          </p:cNvCxnSpPr>
          <p:nvPr/>
        </p:nvCxnSpPr>
        <p:spPr bwMode="auto">
          <a:xfrm>
            <a:off x="2209800" y="3486150"/>
            <a:ext cx="5486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5122" name="Text Placeholder 14"/>
          <p:cNvSpPr txBox="1">
            <a:spLocks/>
          </p:cNvSpPr>
          <p:nvPr/>
        </p:nvSpPr>
        <p:spPr bwMode="auto">
          <a:xfrm>
            <a:off x="2133600" y="2038350"/>
            <a:ext cx="518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ts val="0"/>
              </a:spcBef>
            </a:pPr>
            <a:r>
              <a:rPr lang="en-US" altLang="x-none" sz="4000" dirty="0">
                <a:solidFill>
                  <a:schemeClr val="bg1"/>
                </a:solidFill>
                <a:ea typeface="ＭＳ Ｐゴシック" charset="-128"/>
              </a:rPr>
              <a:t>Power BI: Financial Data Warehouse 102</a:t>
            </a:r>
          </a:p>
        </p:txBody>
      </p:sp>
      <p:sp>
        <p:nvSpPr>
          <p:cNvPr id="5123" name="Text Placeholder 16"/>
          <p:cNvSpPr txBox="1">
            <a:spLocks/>
          </p:cNvSpPr>
          <p:nvPr/>
        </p:nvSpPr>
        <p:spPr bwMode="auto">
          <a:xfrm>
            <a:off x="2133600" y="3638550"/>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ct val="20000"/>
              </a:spcBef>
            </a:pPr>
            <a:r>
              <a:rPr lang="en-US" altLang="x-none" sz="1600" dirty="0">
                <a:solidFill>
                  <a:srgbClr val="FFFFFF"/>
                </a:solidFill>
                <a:ea typeface="ＭＳ Ｐゴシック" charset="-128"/>
              </a:rPr>
              <a:t> Ryan Pasko</a:t>
            </a:r>
          </a:p>
          <a:p>
            <a:pPr>
              <a:spcBef>
                <a:spcPct val="20000"/>
              </a:spcBef>
            </a:pPr>
            <a:r>
              <a:rPr lang="en-US" altLang="x-none" sz="1600" i="1" dirty="0">
                <a:solidFill>
                  <a:srgbClr val="FFFFFF"/>
                </a:solidFill>
                <a:ea typeface="ＭＳ Ｐゴシック" charset="-128"/>
              </a:rPr>
              <a:t>Training Specialist, Finance Training and Communications</a:t>
            </a:r>
          </a:p>
        </p:txBody>
      </p:sp>
    </p:spTree>
    <p:extLst>
      <p:ext uri="{BB962C8B-B14F-4D97-AF65-F5344CB8AC3E}">
        <p14:creationId xmlns:p14="http://schemas.microsoft.com/office/powerpoint/2010/main" val="17864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00400"/>
          </a:xfrm>
        </p:spPr>
        <p:txBody>
          <a:bodyPr/>
          <a:lstStyle/>
          <a:p>
            <a:pPr marL="285750" indent="-285750">
              <a:buClr>
                <a:srgbClr val="C00000"/>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Be positive and in the present</a:t>
            </a:r>
          </a:p>
          <a:p>
            <a:pPr marL="285750" indent="-285750">
              <a:buClr>
                <a:srgbClr val="C00000"/>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Be open to different ways of thinking</a:t>
            </a:r>
          </a:p>
          <a:p>
            <a:pPr marL="285750" indent="-285750">
              <a:buClr>
                <a:srgbClr val="C00000"/>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Put phones away and on vibrate </a:t>
            </a:r>
          </a:p>
          <a:p>
            <a:pPr marL="285750" indent="-285750">
              <a:buClr>
                <a:srgbClr val="C00000"/>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Take urgent calls on mute</a:t>
            </a:r>
          </a:p>
          <a:p>
            <a:pPr marL="285750" indent="-285750">
              <a:buClr>
                <a:srgbClr val="C00000"/>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Welcome everyone into the discussion</a:t>
            </a:r>
          </a:p>
          <a:p>
            <a:endParaRPr lang="en-US" dirty="0"/>
          </a:p>
        </p:txBody>
      </p:sp>
      <p:sp>
        <p:nvSpPr>
          <p:cNvPr id="3" name="Title 2"/>
          <p:cNvSpPr>
            <a:spLocks noGrp="1"/>
          </p:cNvSpPr>
          <p:nvPr>
            <p:ph type="title"/>
          </p:nvPr>
        </p:nvSpPr>
        <p:spPr/>
        <p:txBody>
          <a:bodyPr/>
          <a:lstStyle/>
          <a:p>
            <a:r>
              <a:rPr lang="en-US" dirty="0"/>
              <a:t>Let’s Agree to…</a:t>
            </a:r>
          </a:p>
        </p:txBody>
      </p:sp>
      <p:sp>
        <p:nvSpPr>
          <p:cNvPr id="4" name="Slide Number Placeholder 3"/>
          <p:cNvSpPr>
            <a:spLocks noGrp="1"/>
          </p:cNvSpPr>
          <p:nvPr>
            <p:ph type="sldNum" sz="quarter" idx="10"/>
          </p:nvPr>
        </p:nvSpPr>
        <p:spPr/>
        <p:txBody>
          <a:bodyPr/>
          <a:lstStyle/>
          <a:p>
            <a:fld id="{B0A16B40-EDAA-4ED8-8979-3FA58C971A79}" type="slidenum">
              <a:rPr lang="en-US" smtClean="0"/>
              <a:t>3</a:t>
            </a:fld>
            <a:endParaRPr lang="en-US" dirty="0"/>
          </a:p>
        </p:txBody>
      </p:sp>
    </p:spTree>
    <p:extLst>
      <p:ext uri="{BB962C8B-B14F-4D97-AF65-F5344CB8AC3E}">
        <p14:creationId xmlns:p14="http://schemas.microsoft.com/office/powerpoint/2010/main" val="320955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91840"/>
          </a:xfrm>
        </p:spPr>
        <p:txBody>
          <a:bodyPr>
            <a:noAutofit/>
          </a:bodyPr>
          <a:lstStyle/>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Welcome and Introductions</a:t>
            </a:r>
          </a:p>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Edit Mode</a:t>
            </a:r>
          </a:p>
          <a:p>
            <a:pPr marL="1022350" lvl="1">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Filters, Visualizations, and Data panels</a:t>
            </a:r>
          </a:p>
          <a:p>
            <a:pPr marL="1022350" lvl="1">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Adding, Deleting, and Moving Columns</a:t>
            </a:r>
          </a:p>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Formatting Visualizations</a:t>
            </a:r>
          </a:p>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Creating New Visualizations</a:t>
            </a:r>
          </a:p>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Drill Through</a:t>
            </a:r>
          </a:p>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Creating Dashboards</a:t>
            </a:r>
          </a:p>
          <a:p>
            <a:pPr marL="285750" indent="-285750">
              <a:buClr>
                <a:schemeClr val="accent1"/>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Reminders</a:t>
            </a:r>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0A16B40-EDAA-4ED8-8979-3FA58C971A79}" type="slidenum">
              <a:rPr lang="en-US" smtClean="0"/>
              <a:t>4</a:t>
            </a:fld>
            <a:endParaRPr lang="en-US" dirty="0"/>
          </a:p>
        </p:txBody>
      </p:sp>
    </p:spTree>
    <p:extLst>
      <p:ext uri="{BB962C8B-B14F-4D97-AF65-F5344CB8AC3E}">
        <p14:creationId xmlns:p14="http://schemas.microsoft.com/office/powerpoint/2010/main" val="390322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8600" y="819150"/>
            <a:ext cx="8458200" cy="3886200"/>
          </a:xfrm>
        </p:spPr>
        <p:txBody>
          <a:bodyPr/>
          <a:lstStyle/>
          <a:p>
            <a:pPr marL="285750">
              <a:lnSpc>
                <a:spcPct val="150000"/>
              </a:lnSpc>
              <a:buClr>
                <a:srgbClr val="C00000"/>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Power BI is used to access Carnegie Mellon University’s financial data warehouse  </a:t>
            </a:r>
          </a:p>
          <a:p>
            <a:pPr marL="1022350" lvl="1">
              <a:lnSpc>
                <a:spcPct val="150000"/>
              </a:lnSpc>
              <a:buClr>
                <a:srgbClr val="C00000"/>
              </a:buClr>
              <a:buFont typeface="Arial" panose="020B0604020202020204" pitchFamily="34" charset="0"/>
              <a:buChar char="•"/>
            </a:pPr>
            <a:r>
              <a:rPr lang="en-US" dirty="0"/>
              <a:t>Comprehensive data management system designed to enable you to quickly review information and to effectively use it to support sound business decisions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022350" lvl="1">
              <a:lnSpc>
                <a:spcPct val="150000"/>
              </a:lnSpc>
              <a:buClr>
                <a:srgbClr val="C000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 storage and information processing site that gathers, sorts and stores existing data.  </a:t>
            </a:r>
          </a:p>
          <a:p>
            <a:pPr marL="1022350" lvl="1">
              <a:lnSpc>
                <a:spcPct val="150000"/>
              </a:lnSpc>
              <a:buClr>
                <a:srgbClr val="C000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Data is pulled from the Oracle Financials </a:t>
            </a:r>
            <a:r>
              <a:rPr lang="en-US">
                <a:latin typeface="Open Sans" panose="020B0606030504020204" pitchFamily="34" charset="0"/>
                <a:ea typeface="Open Sans" panose="020B0606030504020204" pitchFamily="34" charset="0"/>
                <a:cs typeface="Open Sans" panose="020B0606030504020204" pitchFamily="34" charset="0"/>
              </a:rPr>
              <a:t>System </a:t>
            </a:r>
            <a:r>
              <a:rPr lang="en-US"/>
              <a:t>nightly at 12:00am.  </a:t>
            </a:r>
            <a:endParaRPr lang="en-US" dirty="0"/>
          </a:p>
          <a:p>
            <a:pPr marL="1022350" lvl="1">
              <a:lnSpc>
                <a:spcPct val="150000"/>
              </a:lnSpc>
              <a:buClr>
                <a:srgbClr val="C000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Users can only see the data </a:t>
            </a:r>
            <a:r>
              <a:rPr lang="en-US" dirty="0"/>
              <a:t>they have access to in Oracle. </a:t>
            </a:r>
          </a:p>
          <a:p>
            <a:pPr marL="285750">
              <a:lnSpc>
                <a:spcPct val="150000"/>
              </a:lnSpc>
              <a:buClr>
                <a:srgbClr val="C00000"/>
              </a:buClr>
              <a:buFont typeface="Arial" panose="020B0604020202020204" pitchFamily="34" charset="0"/>
              <a:buChar char="•"/>
            </a:pPr>
            <a:r>
              <a:rPr lang="en-US" sz="1600" dirty="0"/>
              <a:t>Allows for more flexibility in reporting, as reports can be customized.</a:t>
            </a:r>
          </a:p>
          <a:p>
            <a:pPr marL="285750">
              <a:lnSpc>
                <a:spcPct val="150000"/>
              </a:lnSpc>
              <a:buClr>
                <a:srgbClr val="C00000"/>
              </a:buClr>
              <a:buFont typeface="Arial" panose="020B0604020202020204" pitchFamily="34" charset="0"/>
              <a:buChar char="•"/>
            </a:pPr>
            <a:r>
              <a:rPr lang="en-US" sz="1600" dirty="0"/>
              <a:t>Does not contain new data and cannot be updated by users.</a:t>
            </a:r>
          </a:p>
          <a:p>
            <a:pPr marL="285750">
              <a:lnSpc>
                <a:spcPct val="150000"/>
              </a:lnSpc>
              <a:buClr>
                <a:srgbClr val="C00000"/>
              </a:buClr>
              <a:buFont typeface="Arial" panose="020B0604020202020204" pitchFamily="34" charset="0"/>
              <a:buChar char="•"/>
            </a:pPr>
            <a:r>
              <a:rPr lang="en-US" sz="1600" dirty="0"/>
              <a:t>Allows users to view and save the desired data only.</a:t>
            </a:r>
          </a:p>
          <a:p>
            <a:pPr marL="285750">
              <a:buClr>
                <a:srgbClr val="C00000"/>
              </a:buClr>
              <a:buFont typeface="Arial" panose="020B0604020202020204" pitchFamily="34" charset="0"/>
              <a:buChar char="•"/>
            </a:pPr>
            <a:endParaRPr lang="en-US" dirty="0"/>
          </a:p>
          <a:p>
            <a:pPr marL="285750">
              <a:buClr>
                <a:srgbClr val="C00000"/>
              </a:buClr>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lvl="1"/>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p:cNvSpPr>
            <a:spLocks noGrp="1"/>
          </p:cNvSpPr>
          <p:nvPr>
            <p:ph type="title"/>
          </p:nvPr>
        </p:nvSpPr>
        <p:spPr/>
        <p:txBody>
          <a:bodyPr/>
          <a:lstStyle/>
          <a:p>
            <a:r>
              <a:rPr lang="en-US" dirty="0"/>
              <a:t>Power BI overview</a:t>
            </a:r>
          </a:p>
        </p:txBody>
      </p:sp>
      <p:sp>
        <p:nvSpPr>
          <p:cNvPr id="4" name="Slide Number Placeholder 3"/>
          <p:cNvSpPr>
            <a:spLocks noGrp="1"/>
          </p:cNvSpPr>
          <p:nvPr>
            <p:ph type="sldNum" sz="quarter" idx="10"/>
          </p:nvPr>
        </p:nvSpPr>
        <p:spPr/>
        <p:txBody>
          <a:bodyPr/>
          <a:lstStyle/>
          <a:p>
            <a:fld id="{B0A16B40-EDAA-4ED8-8979-3FA58C971A79}" type="slidenum">
              <a:rPr lang="en-US" smtClean="0"/>
              <a:t>5</a:t>
            </a:fld>
            <a:endParaRPr lang="en-US" dirty="0"/>
          </a:p>
        </p:txBody>
      </p:sp>
    </p:spTree>
    <p:extLst>
      <p:ext uri="{BB962C8B-B14F-4D97-AF65-F5344CB8AC3E}">
        <p14:creationId xmlns:p14="http://schemas.microsoft.com/office/powerpoint/2010/main" val="291823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819150"/>
            <a:ext cx="8229600" cy="3350514"/>
          </a:xfrm>
        </p:spPr>
        <p:txBody>
          <a:bodyPr/>
          <a:lstStyle/>
          <a:p>
            <a:r>
              <a:rPr lang="en-US" dirty="0"/>
              <a:t>Please see your training manual for instructions for the hands-on training exercises</a:t>
            </a:r>
          </a:p>
          <a:p>
            <a:pPr marL="0" indent="0"/>
            <a:r>
              <a:rPr lang="en-US" sz="3200" dirty="0">
                <a:hlinkClick r:id="rId3"/>
              </a:rPr>
              <a:t>https://app.powerbi.com/home</a:t>
            </a:r>
            <a:endParaRPr lang="en-US" sz="3200" dirty="0"/>
          </a:p>
          <a:p>
            <a:pPr marL="0" indent="0"/>
            <a:endParaRPr lang="en-US" sz="3200" dirty="0"/>
          </a:p>
          <a:p>
            <a:pPr marL="0" indent="0"/>
            <a:r>
              <a:rPr lang="en-US" sz="3200" dirty="0"/>
              <a:t>Enter your </a:t>
            </a:r>
            <a:r>
              <a:rPr lang="en-US" sz="3200"/>
              <a:t>CMU Andrew email </a:t>
            </a:r>
            <a:r>
              <a:rPr lang="en-US" sz="3200" dirty="0"/>
              <a:t>address</a:t>
            </a:r>
          </a:p>
          <a:p>
            <a:pPr algn="ctr"/>
            <a:endParaRPr lang="en-US" dirty="0"/>
          </a:p>
          <a:p>
            <a:endParaRPr lang="en-US" dirty="0"/>
          </a:p>
          <a:p>
            <a:endParaRPr lang="en-US" dirty="0"/>
          </a:p>
        </p:txBody>
      </p:sp>
      <p:sp>
        <p:nvSpPr>
          <p:cNvPr id="3" name="Title 2"/>
          <p:cNvSpPr>
            <a:spLocks noGrp="1"/>
          </p:cNvSpPr>
          <p:nvPr>
            <p:ph type="title"/>
          </p:nvPr>
        </p:nvSpPr>
        <p:spPr>
          <a:xfrm>
            <a:off x="457200" y="361950"/>
            <a:ext cx="8229600" cy="609600"/>
          </a:xfrm>
        </p:spPr>
        <p:txBody>
          <a:bodyPr/>
          <a:lstStyle/>
          <a:p>
            <a:r>
              <a:rPr lang="en-US" dirty="0"/>
              <a:t>Hands on Exercises</a:t>
            </a:r>
          </a:p>
        </p:txBody>
      </p:sp>
      <p:sp>
        <p:nvSpPr>
          <p:cNvPr id="4" name="Slide Number Placeholder 3"/>
          <p:cNvSpPr>
            <a:spLocks noGrp="1"/>
          </p:cNvSpPr>
          <p:nvPr>
            <p:ph type="sldNum" sz="quarter" idx="10"/>
          </p:nvPr>
        </p:nvSpPr>
        <p:spPr/>
        <p:txBody>
          <a:bodyPr/>
          <a:lstStyle/>
          <a:p>
            <a:pPr defTabSz="914378"/>
            <a:fld id="{B0A16B40-EDAA-4ED8-8979-3FA58C971A79}" type="slidenum">
              <a:rPr lang="en-US">
                <a:solidFill>
                  <a:srgbClr val="000000"/>
                </a:solidFill>
              </a:rPr>
              <a:pPr defTabSz="914378"/>
              <a:t>6</a:t>
            </a:fld>
            <a:endParaRPr lang="en-US" dirty="0">
              <a:solidFill>
                <a:srgbClr val="000000"/>
              </a:solidFill>
            </a:endParaRPr>
          </a:p>
        </p:txBody>
      </p:sp>
    </p:spTree>
    <p:extLst>
      <p:ext uri="{BB962C8B-B14F-4D97-AF65-F5344CB8AC3E}">
        <p14:creationId xmlns:p14="http://schemas.microsoft.com/office/powerpoint/2010/main" val="87240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00400"/>
          </a:xfrm>
        </p:spPr>
        <p:txBody>
          <a:bodyPr/>
          <a:lstStyle/>
          <a:p>
            <a:r>
              <a:rPr lang="en-US" dirty="0"/>
              <a:t>Your supervisor has asked you to update the GL Transaction Detail report to include the Fiscal Year, Invoice Source, and Vendor Type. You will also need to remove several fields to make the report more compact and less redundant. </a:t>
            </a:r>
          </a:p>
          <a:p>
            <a:endParaRPr lang="en-US" dirty="0"/>
          </a:p>
          <a:p>
            <a:r>
              <a:rPr lang="en-US" dirty="0"/>
              <a:t>To accomplish this, we will edit and run the “(name) GL Transaction Detail” report to add, remove, and adjust several fields</a:t>
            </a:r>
          </a:p>
          <a:p>
            <a:endParaRPr lang="en-US" sz="1350" dirty="0"/>
          </a:p>
          <a:p>
            <a:pPr marL="285750" indent="-285750">
              <a:buFont typeface="Wingdings" panose="05000000000000000000" pitchFamily="2" charset="2"/>
              <a:buChar char="Ø"/>
            </a:pPr>
            <a:r>
              <a:rPr lang="en-US" sz="1350" b="1" dirty="0"/>
              <a:t>Add</a:t>
            </a:r>
            <a:r>
              <a:rPr lang="en-US" sz="1350" dirty="0"/>
              <a:t>: Fiscal Year, Invoice Source, Vendor Type</a:t>
            </a:r>
          </a:p>
          <a:p>
            <a:pPr marL="285750" indent="-285750">
              <a:buFont typeface="Wingdings" panose="05000000000000000000" pitchFamily="2" charset="2"/>
              <a:buChar char="Ø"/>
            </a:pPr>
            <a:r>
              <a:rPr lang="en-US" sz="1350" b="1" dirty="0"/>
              <a:t>Remove</a:t>
            </a:r>
            <a:r>
              <a:rPr lang="en-US" sz="1350" dirty="0"/>
              <a:t>: Period Name, Period Number, Tracking Number, Justification, and Merchant Name</a:t>
            </a:r>
          </a:p>
        </p:txBody>
      </p:sp>
      <p:sp>
        <p:nvSpPr>
          <p:cNvPr id="3" name="Title 2"/>
          <p:cNvSpPr>
            <a:spLocks noGrp="1"/>
          </p:cNvSpPr>
          <p:nvPr>
            <p:ph type="title"/>
          </p:nvPr>
        </p:nvSpPr>
        <p:spPr>
          <a:xfrm>
            <a:off x="457200" y="361950"/>
            <a:ext cx="8229600" cy="609600"/>
          </a:xfrm>
        </p:spPr>
        <p:txBody>
          <a:bodyPr/>
          <a:lstStyle/>
          <a:p>
            <a:r>
              <a:rPr lang="en-US" dirty="0"/>
              <a:t>Exercise #1</a:t>
            </a:r>
          </a:p>
        </p:txBody>
      </p:sp>
      <p:sp>
        <p:nvSpPr>
          <p:cNvPr id="4" name="Slide Number Placeholder 3"/>
          <p:cNvSpPr>
            <a:spLocks noGrp="1"/>
          </p:cNvSpPr>
          <p:nvPr>
            <p:ph type="sldNum" sz="quarter" idx="10"/>
          </p:nvPr>
        </p:nvSpPr>
        <p:spPr/>
        <p:txBody>
          <a:bodyPr/>
          <a:lstStyle/>
          <a:p>
            <a:pPr defTabSz="914378"/>
            <a:fld id="{B0A16B40-EDAA-4ED8-8979-3FA58C971A79}" type="slidenum">
              <a:rPr lang="en-US">
                <a:solidFill>
                  <a:srgbClr val="000000"/>
                </a:solidFill>
              </a:rPr>
              <a:pPr defTabSz="914378"/>
              <a:t>7</a:t>
            </a:fld>
            <a:endParaRPr lang="en-US" dirty="0">
              <a:solidFill>
                <a:srgbClr val="000000"/>
              </a:solidFill>
            </a:endParaRPr>
          </a:p>
        </p:txBody>
      </p:sp>
    </p:spTree>
    <p:extLst>
      <p:ext uri="{BB962C8B-B14F-4D97-AF65-F5344CB8AC3E}">
        <p14:creationId xmlns:p14="http://schemas.microsoft.com/office/powerpoint/2010/main" val="80646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00400"/>
          </a:xfrm>
        </p:spPr>
        <p:txBody>
          <a:bodyPr/>
          <a:lstStyle/>
          <a:p>
            <a:r>
              <a:rPr lang="en-US" dirty="0"/>
              <a:t>You have decided to refine the GL Transaction Detail report further. You want to remove the Set of Books and Transaction Currency fields from the visual but you still want to filter by those fields. You don’t want to see the duplicated values in the columns. Add the Minority Business field only to the filters</a:t>
            </a:r>
          </a:p>
          <a:p>
            <a:endParaRPr lang="en-US" dirty="0"/>
          </a:p>
          <a:p>
            <a:r>
              <a:rPr lang="en-US" dirty="0"/>
              <a:t>Edit the GL Transaction Detail (Macro) report.  </a:t>
            </a:r>
          </a:p>
          <a:p>
            <a:endParaRPr lang="en-US" dirty="0"/>
          </a:p>
          <a:p>
            <a:r>
              <a:rPr lang="en-US" dirty="0"/>
              <a:t>Review/change the appropriate fields as necessary.  When finished, save report and return to reading view</a:t>
            </a:r>
          </a:p>
          <a:p>
            <a:endParaRPr lang="en-US" dirty="0"/>
          </a:p>
          <a:p>
            <a:endParaRPr lang="en-US" dirty="0"/>
          </a:p>
        </p:txBody>
      </p:sp>
      <p:sp>
        <p:nvSpPr>
          <p:cNvPr id="3" name="Title 2"/>
          <p:cNvSpPr>
            <a:spLocks noGrp="1"/>
          </p:cNvSpPr>
          <p:nvPr>
            <p:ph type="title"/>
          </p:nvPr>
        </p:nvSpPr>
        <p:spPr>
          <a:xfrm>
            <a:off x="457200" y="361950"/>
            <a:ext cx="8229600" cy="609600"/>
          </a:xfrm>
        </p:spPr>
        <p:txBody>
          <a:bodyPr/>
          <a:lstStyle/>
          <a:p>
            <a:r>
              <a:rPr lang="en-US" dirty="0"/>
              <a:t>Exercise #2 (On your own)</a:t>
            </a:r>
          </a:p>
        </p:txBody>
      </p:sp>
      <p:sp>
        <p:nvSpPr>
          <p:cNvPr id="4" name="Slide Number Placeholder 3"/>
          <p:cNvSpPr>
            <a:spLocks noGrp="1"/>
          </p:cNvSpPr>
          <p:nvPr>
            <p:ph type="sldNum" sz="quarter" idx="10"/>
          </p:nvPr>
        </p:nvSpPr>
        <p:spPr/>
        <p:txBody>
          <a:bodyPr/>
          <a:lstStyle/>
          <a:p>
            <a:pPr defTabSz="914378"/>
            <a:fld id="{B0A16B40-EDAA-4ED8-8979-3FA58C971A79}" type="slidenum">
              <a:rPr lang="en-US">
                <a:solidFill>
                  <a:srgbClr val="000000"/>
                </a:solidFill>
              </a:rPr>
              <a:pPr defTabSz="914378"/>
              <a:t>8</a:t>
            </a:fld>
            <a:endParaRPr lang="en-US" dirty="0">
              <a:solidFill>
                <a:srgbClr val="000000"/>
              </a:solidFill>
            </a:endParaRPr>
          </a:p>
        </p:txBody>
      </p:sp>
    </p:spTree>
    <p:extLst>
      <p:ext uri="{BB962C8B-B14F-4D97-AF65-F5344CB8AC3E}">
        <p14:creationId xmlns:p14="http://schemas.microsoft.com/office/powerpoint/2010/main" val="211990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9264"/>
            <a:ext cx="8229600" cy="3200400"/>
          </a:xfrm>
        </p:spPr>
        <p:txBody>
          <a:bodyPr/>
          <a:lstStyle/>
          <a:p>
            <a:r>
              <a:rPr lang="en-US" dirty="0"/>
              <a:t>Modify the AP Invoice Detail Report to narrow down the results to only show </a:t>
            </a:r>
            <a:r>
              <a:rPr lang="en-US" b="1" u="heavy" dirty="0"/>
              <a:t>expense reports (ER)</a:t>
            </a:r>
            <a:r>
              <a:rPr lang="en-US" dirty="0"/>
              <a:t> (not PRC reports) for employee </a:t>
            </a:r>
            <a:r>
              <a:rPr lang="en-US" b="1" i="1" u="sng" dirty="0"/>
              <a:t>Alexis A McCune</a:t>
            </a:r>
            <a:r>
              <a:rPr lang="en-US" b="1" dirty="0"/>
              <a:t> </a:t>
            </a:r>
            <a:r>
              <a:rPr lang="en-US" dirty="0"/>
              <a:t>in Organization (</a:t>
            </a:r>
            <a:r>
              <a:rPr lang="en-US" b="1" dirty="0"/>
              <a:t>210100</a:t>
            </a:r>
            <a:r>
              <a:rPr lang="en-US" dirty="0"/>
              <a:t>) for </a:t>
            </a:r>
            <a:r>
              <a:rPr lang="en-US" b="1" dirty="0"/>
              <a:t>October 2011</a:t>
            </a:r>
            <a:r>
              <a:rPr lang="en-US" dirty="0"/>
              <a:t>.</a:t>
            </a:r>
          </a:p>
          <a:p>
            <a:r>
              <a:rPr lang="en-US" dirty="0"/>
              <a:t> </a:t>
            </a:r>
          </a:p>
          <a:p>
            <a:r>
              <a:rPr lang="en-US" dirty="0"/>
              <a:t>Create a second page that will have a pie chart, slicer, and multi-row card to show the expense report information for the Organization 210100. We will look for Alexis A McCune in the results. </a:t>
            </a:r>
          </a:p>
          <a:p>
            <a:endParaRPr lang="en-US" dirty="0"/>
          </a:p>
          <a:p>
            <a:r>
              <a:rPr lang="en-US" dirty="0"/>
              <a:t>Add </a:t>
            </a:r>
            <a:r>
              <a:rPr lang="en-US" b="1" dirty="0"/>
              <a:t>Vendor Name</a:t>
            </a:r>
            <a:r>
              <a:rPr lang="en-US" dirty="0"/>
              <a:t> and </a:t>
            </a:r>
            <a:r>
              <a:rPr lang="en-US" b="1" dirty="0" err="1"/>
              <a:t>Func</a:t>
            </a:r>
            <a:r>
              <a:rPr lang="en-US" b="1" dirty="0"/>
              <a:t> </a:t>
            </a:r>
            <a:r>
              <a:rPr lang="en-US" b="1" dirty="0" err="1"/>
              <a:t>Curr</a:t>
            </a:r>
            <a:r>
              <a:rPr lang="en-US" b="1" dirty="0"/>
              <a:t> </a:t>
            </a:r>
            <a:r>
              <a:rPr lang="en-US" b="1" dirty="0" err="1"/>
              <a:t>Inv</a:t>
            </a:r>
            <a:r>
              <a:rPr lang="en-US" b="1" dirty="0"/>
              <a:t> Line </a:t>
            </a:r>
            <a:r>
              <a:rPr lang="en-US" b="1" dirty="0" err="1"/>
              <a:t>Amt</a:t>
            </a:r>
            <a:r>
              <a:rPr lang="en-US" b="1" dirty="0"/>
              <a:t> </a:t>
            </a:r>
            <a:r>
              <a:rPr lang="en-US" dirty="0"/>
              <a:t>to the Pie Chart</a:t>
            </a:r>
          </a:p>
          <a:p>
            <a:r>
              <a:rPr lang="en-US" dirty="0"/>
              <a:t>Add </a:t>
            </a:r>
            <a:r>
              <a:rPr lang="en-US" b="1" dirty="0"/>
              <a:t>AP</a:t>
            </a:r>
            <a:r>
              <a:rPr lang="en-US" dirty="0"/>
              <a:t> </a:t>
            </a:r>
            <a:r>
              <a:rPr lang="en-US" b="1" dirty="0"/>
              <a:t>Invoice Number</a:t>
            </a:r>
            <a:r>
              <a:rPr lang="en-US" dirty="0"/>
              <a:t>, </a:t>
            </a:r>
            <a:r>
              <a:rPr lang="en-US" b="1" dirty="0"/>
              <a:t>Organization Number</a:t>
            </a:r>
            <a:r>
              <a:rPr lang="en-US" dirty="0"/>
              <a:t>, </a:t>
            </a:r>
            <a:r>
              <a:rPr lang="en-US" b="1" dirty="0"/>
              <a:t>Posted Flag</a:t>
            </a:r>
            <a:r>
              <a:rPr lang="en-US" dirty="0"/>
              <a:t>, </a:t>
            </a:r>
            <a:r>
              <a:rPr lang="en-US" b="1" dirty="0"/>
              <a:t>Set of Books </a:t>
            </a:r>
            <a:r>
              <a:rPr lang="en-US" dirty="0"/>
              <a:t>to filters</a:t>
            </a:r>
          </a:p>
          <a:p>
            <a:r>
              <a:rPr lang="en-US" dirty="0"/>
              <a:t>Add a Slicer to the page, and use the </a:t>
            </a:r>
            <a:r>
              <a:rPr lang="en-US" b="1" dirty="0"/>
              <a:t>Accounting Date</a:t>
            </a:r>
            <a:r>
              <a:rPr lang="en-US" dirty="0"/>
              <a:t> field for the Slicer</a:t>
            </a:r>
          </a:p>
          <a:p>
            <a:r>
              <a:rPr lang="en-US" dirty="0"/>
              <a:t>Add a Multi-Row Card to the Page, use </a:t>
            </a:r>
            <a:r>
              <a:rPr lang="en-US" b="1" dirty="0"/>
              <a:t>Vendor Name </a:t>
            </a:r>
            <a:r>
              <a:rPr lang="en-US" dirty="0"/>
              <a:t>and </a:t>
            </a:r>
            <a:r>
              <a:rPr lang="en-US" b="1" dirty="0" err="1"/>
              <a:t>Func</a:t>
            </a:r>
            <a:r>
              <a:rPr lang="en-US" b="1" dirty="0"/>
              <a:t> </a:t>
            </a:r>
            <a:r>
              <a:rPr lang="en-US" b="1" dirty="0" err="1"/>
              <a:t>Curr</a:t>
            </a:r>
            <a:r>
              <a:rPr lang="en-US" b="1" dirty="0"/>
              <a:t> </a:t>
            </a:r>
            <a:r>
              <a:rPr lang="en-US" b="1" dirty="0" err="1"/>
              <a:t>Inv</a:t>
            </a:r>
            <a:r>
              <a:rPr lang="en-US" b="1" dirty="0"/>
              <a:t> Line Amt</a:t>
            </a:r>
            <a:r>
              <a:rPr lang="en-US" dirty="0"/>
              <a:t>.</a:t>
            </a:r>
          </a:p>
        </p:txBody>
      </p:sp>
      <p:sp>
        <p:nvSpPr>
          <p:cNvPr id="3" name="Title 2"/>
          <p:cNvSpPr>
            <a:spLocks noGrp="1"/>
          </p:cNvSpPr>
          <p:nvPr>
            <p:ph type="title"/>
          </p:nvPr>
        </p:nvSpPr>
        <p:spPr>
          <a:xfrm>
            <a:off x="457200" y="361950"/>
            <a:ext cx="8229600" cy="609600"/>
          </a:xfrm>
        </p:spPr>
        <p:txBody>
          <a:bodyPr/>
          <a:lstStyle/>
          <a:p>
            <a:r>
              <a:rPr lang="en-US" dirty="0"/>
              <a:t>Exercise #3</a:t>
            </a:r>
          </a:p>
        </p:txBody>
      </p:sp>
      <p:sp>
        <p:nvSpPr>
          <p:cNvPr id="4" name="Slide Number Placeholder 3"/>
          <p:cNvSpPr>
            <a:spLocks noGrp="1"/>
          </p:cNvSpPr>
          <p:nvPr>
            <p:ph type="sldNum" sz="quarter" idx="10"/>
          </p:nvPr>
        </p:nvSpPr>
        <p:spPr/>
        <p:txBody>
          <a:bodyPr/>
          <a:lstStyle/>
          <a:p>
            <a:pPr defTabSz="914378"/>
            <a:fld id="{B0A16B40-EDAA-4ED8-8979-3FA58C971A79}" type="slidenum">
              <a:rPr lang="en-US">
                <a:solidFill>
                  <a:srgbClr val="000000"/>
                </a:solidFill>
              </a:rPr>
              <a:pPr defTabSz="914378"/>
              <a:t>9</a:t>
            </a:fld>
            <a:endParaRPr lang="en-US" dirty="0">
              <a:solidFill>
                <a:srgbClr val="000000"/>
              </a:solidFill>
            </a:endParaRPr>
          </a:p>
        </p:txBody>
      </p:sp>
    </p:spTree>
    <p:extLst>
      <p:ext uri="{BB962C8B-B14F-4D97-AF65-F5344CB8AC3E}">
        <p14:creationId xmlns:p14="http://schemas.microsoft.com/office/powerpoint/2010/main" val="1216858890"/>
      </p:ext>
    </p:extLst>
  </p:cSld>
  <p:clrMapOvr>
    <a:masterClrMapping/>
  </p:clrMapOvr>
</p:sld>
</file>

<file path=ppt/theme/theme1.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U_PPT_Template" id="{DB2D8003-C580-7940-9974-E3F0DE4BFAC9}" vid="{B3C37CB1-306B-BF44-AB84-35F53A677E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CMU-PowerPoint-Template</Template>
  <TotalTime>7225</TotalTime>
  <Words>972</Words>
  <Application>Microsoft Office PowerPoint</Application>
  <PresentationFormat>On-screen Show (16:9)</PresentationFormat>
  <Paragraphs>120</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.AppleSystemUIFont</vt:lpstr>
      <vt:lpstr>45 Helvetica Light</vt:lpstr>
      <vt:lpstr>Arial</vt:lpstr>
      <vt:lpstr>Open Sans</vt:lpstr>
      <vt:lpstr>Open Sans Regular</vt:lpstr>
      <vt:lpstr>Times</vt:lpstr>
      <vt:lpstr>Wingdings</vt:lpstr>
      <vt:lpstr>CMU PPT Theme</vt:lpstr>
      <vt:lpstr>Please set up your computer</vt:lpstr>
      <vt:lpstr>PowerPoint Presentation</vt:lpstr>
      <vt:lpstr>Let’s Agree to…</vt:lpstr>
      <vt:lpstr>Agenda</vt:lpstr>
      <vt:lpstr>Power BI overview</vt:lpstr>
      <vt:lpstr>Hands on Exercises</vt:lpstr>
      <vt:lpstr>Exercise #1</vt:lpstr>
      <vt:lpstr>Exercise #2 (On your own)</vt:lpstr>
      <vt:lpstr>Exercise #3</vt:lpstr>
      <vt:lpstr>Exercise #4</vt:lpstr>
      <vt:lpstr>Exercise #5</vt:lpstr>
      <vt:lpstr>Resources</vt:lpstr>
      <vt:lpstr>Power Bi User Group</vt:lpstr>
      <vt:lpstr>THANK YOU</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Ryan Pasko</cp:lastModifiedBy>
  <cp:revision>157</cp:revision>
  <cp:lastPrinted>2016-12-06T18:52:42Z</cp:lastPrinted>
  <dcterms:created xsi:type="dcterms:W3CDTF">2017-05-25T19:43:50Z</dcterms:created>
  <dcterms:modified xsi:type="dcterms:W3CDTF">2024-10-24T20:20:35Z</dcterms:modified>
</cp:coreProperties>
</file>