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55"/>
  </p:notesMasterIdLst>
  <p:sldIdLst>
    <p:sldId id="256" r:id="rId2"/>
    <p:sldId id="358" r:id="rId3"/>
    <p:sldId id="348" r:id="rId4"/>
    <p:sldId id="355" r:id="rId5"/>
    <p:sldId id="356" r:id="rId6"/>
    <p:sldId id="357" r:id="rId7"/>
    <p:sldId id="306" r:id="rId8"/>
    <p:sldId id="307" r:id="rId9"/>
    <p:sldId id="308" r:id="rId10"/>
    <p:sldId id="309" r:id="rId11"/>
    <p:sldId id="310" r:id="rId12"/>
    <p:sldId id="347" r:id="rId13"/>
    <p:sldId id="349" r:id="rId14"/>
    <p:sldId id="350" r:id="rId15"/>
    <p:sldId id="363" r:id="rId16"/>
    <p:sldId id="320" r:id="rId17"/>
    <p:sldId id="359" r:id="rId18"/>
    <p:sldId id="321" r:id="rId19"/>
    <p:sldId id="322" r:id="rId20"/>
    <p:sldId id="351" r:id="rId21"/>
    <p:sldId id="324" r:id="rId22"/>
    <p:sldId id="323" r:id="rId23"/>
    <p:sldId id="338" r:id="rId24"/>
    <p:sldId id="325" r:id="rId25"/>
    <p:sldId id="326" r:id="rId26"/>
    <p:sldId id="328" r:id="rId27"/>
    <p:sldId id="331" r:id="rId28"/>
    <p:sldId id="332" r:id="rId29"/>
    <p:sldId id="333" r:id="rId30"/>
    <p:sldId id="334" r:id="rId31"/>
    <p:sldId id="335" r:id="rId32"/>
    <p:sldId id="353" r:id="rId33"/>
    <p:sldId id="354" r:id="rId34"/>
    <p:sldId id="327" r:id="rId35"/>
    <p:sldId id="329" r:id="rId36"/>
    <p:sldId id="339" r:id="rId37"/>
    <p:sldId id="259" r:id="rId38"/>
    <p:sldId id="360" r:id="rId39"/>
    <p:sldId id="361" r:id="rId40"/>
    <p:sldId id="261" r:id="rId41"/>
    <p:sldId id="362" r:id="rId42"/>
    <p:sldId id="288" r:id="rId43"/>
    <p:sldId id="289" r:id="rId44"/>
    <p:sldId id="290" r:id="rId45"/>
    <p:sldId id="313" r:id="rId46"/>
    <p:sldId id="291" r:id="rId47"/>
    <p:sldId id="292" r:id="rId48"/>
    <p:sldId id="293" r:id="rId49"/>
    <p:sldId id="294" r:id="rId50"/>
    <p:sldId id="295" r:id="rId51"/>
    <p:sldId id="297" r:id="rId52"/>
    <p:sldId id="298" r:id="rId53"/>
    <p:sldId id="337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38"/>
    <p:restoredTop sz="94694"/>
  </p:normalViewPr>
  <p:slideViewPr>
    <p:cSldViewPr snapToGrid="0">
      <p:cViewPr varScale="1">
        <p:scale>
          <a:sx n="90" d="100"/>
          <a:sy n="90" d="100"/>
        </p:scale>
        <p:origin x="216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864F4-9C77-F745-B8CC-29E2425BD9F0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58FB6-5025-F245-9540-B3990DADA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50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97691-CAE5-AC15-5CE7-AB83DB70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F7CF3-7C23-C404-F554-320EC4041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DFC74D-EE9E-D118-E8D3-939F1A2C2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27C16-A2CD-816F-EB66-95683BDFDA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000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4A39-0B75-C34F-BC44-FAF35296076C}" type="datetime1">
              <a:rPr lang="en-GB" smtClean="0"/>
              <a:t>14/05/2026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53026-E44B-684E-92B5-5868368AE081}" type="datetime1">
              <a:rPr lang="en-GB" smtClean="0"/>
              <a:t>14/05/2026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977C1DBB-127B-4041-82C6-6543665F3BC3}" type="datetime1">
              <a:rPr lang="en-GB" smtClean="0"/>
              <a:t>14/05/2026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A16A4-DEA8-364F-A7AA-96747C23E678}" type="datetime1">
              <a:rPr lang="en-GB" smtClean="0"/>
              <a:t>14/05/2026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6CF1-C5E9-6A4D-81FE-3620B6302860}" type="datetime1">
              <a:rPr lang="en-GB" smtClean="0"/>
              <a:t>14/05/2026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BC1D-1C8B-F441-AA51-FCF9F7D4CFF2}" type="datetime1">
              <a:rPr lang="en-GB" smtClean="0"/>
              <a:t>14/05/2026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C36BC-7CA9-E342-8A79-1E1963317479}" type="datetime1">
              <a:rPr lang="en-GB" smtClean="0"/>
              <a:t>14/05/2026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FD61C-0463-524F-B57E-D6FBEFFF70C5}" type="datetime1">
              <a:rPr lang="en-GB" smtClean="0"/>
              <a:t>14/05/2026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56EF9-884E-C440-8620-C94F9E4979E9}" type="datetime1">
              <a:rPr lang="en-GB" smtClean="0"/>
              <a:t>14/05/2026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2403E-54C3-4D49-A55B-18E5D762D31C}" type="datetime1">
              <a:rPr lang="en-GB" smtClean="0"/>
              <a:t>14/05/2026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3A10-C3EC-4D43-B8EA-41E61B3EFF5E}" type="datetime1">
              <a:rPr lang="en-GB" smtClean="0"/>
              <a:t>14/05/2026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55439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225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33901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093730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00300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FCECA77-FD36-5D4B-9B0C-FBE9B70DFBC8}" type="datetime1">
              <a:rPr lang="en-GB" smtClean="0"/>
              <a:t>14/05/2026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3" r:id="rId12"/>
    <p:sldLayoutId id="2147483854" r:id="rId13"/>
    <p:sldLayoutId id="2147483855" r:id="rId14"/>
    <p:sldLayoutId id="2147483856" r:id="rId15"/>
    <p:sldLayoutId id="214748385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dam.sykulski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4.tif"/><Relationship Id="rId5" Type="http://schemas.openxmlformats.org/officeDocument/2006/relationships/image" Target="../media/image3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EB6E-3C5C-51C9-51CB-4D2CB11F44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/>
              <a:t>Debiased </a:t>
            </a:r>
            <a:r>
              <a:rPr lang="en-GB" sz="7200" dirty="0" err="1"/>
              <a:t>spatio</a:t>
            </a:r>
            <a:r>
              <a:rPr lang="en-GB" sz="7200" dirty="0"/>
              <a:t>-temporal inference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824F6-96E1-B5D6-4E58-53A8B15E7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538" y="4614203"/>
            <a:ext cx="10972800" cy="2101390"/>
          </a:xfrm>
        </p:spPr>
        <p:txBody>
          <a:bodyPr>
            <a:normAutofit fontScale="92500"/>
          </a:bodyPr>
          <a:lstStyle/>
          <a:p>
            <a:r>
              <a:rPr lang="en-GB" dirty="0"/>
              <a:t>Adam Sykulski, Imperial College London</a:t>
            </a:r>
          </a:p>
          <a:p>
            <a:r>
              <a:rPr lang="en-GB" dirty="0">
                <a:hlinkClick r:id="rId2"/>
              </a:rPr>
              <a:t>adam.sykulski@imperial.ac.uk</a:t>
            </a:r>
            <a:endParaRPr lang="en-GB" dirty="0"/>
          </a:p>
          <a:p>
            <a:endParaRPr lang="en-GB" dirty="0"/>
          </a:p>
          <a:p>
            <a:r>
              <a:rPr lang="en-GB" dirty="0"/>
              <a:t>Joint work with: Lachlan </a:t>
            </a:r>
            <a:r>
              <a:rPr lang="en-GB" dirty="0" err="1"/>
              <a:t>Astfalck</a:t>
            </a:r>
            <a:r>
              <a:rPr lang="en-GB" dirty="0"/>
              <a:t> (UNSW), Jake Grainger and Sofia </a:t>
            </a:r>
            <a:r>
              <a:rPr lang="en-GB" dirty="0" err="1"/>
              <a:t>Olhede</a:t>
            </a:r>
            <a:r>
              <a:rPr lang="en-GB" dirty="0"/>
              <a:t> (EPFL), Arthur Guillaumin (QMUL), Michael O’Malley (Amazon), Jonathan Lilly (PSI), and others…</a:t>
            </a:r>
          </a:p>
        </p:txBody>
      </p:sp>
    </p:spTree>
    <p:extLst>
      <p:ext uri="{BB962C8B-B14F-4D97-AF65-F5344CB8AC3E}">
        <p14:creationId xmlns:p14="http://schemas.microsoft.com/office/powerpoint/2010/main" val="109302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2EBC-7889-FD7F-A592-0B96BAC72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94" y="94339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AD9B5-AE6F-1796-A6A7-54346B77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980" y="1483111"/>
            <a:ext cx="10876826" cy="5154797"/>
          </a:xfrm>
        </p:spPr>
        <p:txBody>
          <a:bodyPr>
            <a:normAutofit/>
          </a:bodyPr>
          <a:lstStyle/>
          <a:p>
            <a:r>
              <a:rPr lang="en-GB" dirty="0" err="1"/>
              <a:t>Spatio</a:t>
            </a:r>
            <a:r>
              <a:rPr lang="en-GB" dirty="0"/>
              <a:t>-temporal inference is hard!</a:t>
            </a:r>
          </a:p>
          <a:p>
            <a:pPr lvl="1"/>
            <a:r>
              <a:rPr lang="en-GB" dirty="0"/>
              <a:t>Complex dependency structures: heterogeneity, non-stationarity, anisotropy, non-separability</a:t>
            </a:r>
          </a:p>
          <a:p>
            <a:pPr lvl="1"/>
            <a:r>
              <a:rPr lang="en-GB" dirty="0"/>
              <a:t>Missing or irregular data, irregular domains and boundaries, multivariate data</a:t>
            </a:r>
          </a:p>
          <a:p>
            <a:pPr lvl="1"/>
            <a:r>
              <a:rPr lang="en-GB" dirty="0"/>
              <a:t>Non-</a:t>
            </a:r>
            <a:r>
              <a:rPr lang="en-GB" dirty="0" err="1"/>
              <a:t>Gaussianity</a:t>
            </a:r>
            <a:r>
              <a:rPr lang="en-GB" dirty="0"/>
              <a:t>, higher-order interactions</a:t>
            </a:r>
          </a:p>
          <a:p>
            <a:pPr lvl="1"/>
            <a:r>
              <a:rPr lang="en-GB" dirty="0"/>
              <a:t>Computational demands</a:t>
            </a:r>
          </a:p>
          <a:p>
            <a:r>
              <a:rPr lang="en-GB" dirty="0"/>
              <a:t>Anyone who works in this area is used to making trade-offs:</a:t>
            </a:r>
          </a:p>
          <a:p>
            <a:pPr lvl="1"/>
            <a:r>
              <a:rPr lang="en-GB" dirty="0"/>
              <a:t>Computational speed vs statistical performance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Bias</a:t>
            </a:r>
            <a:r>
              <a:rPr lang="en-GB" dirty="0"/>
              <a:t> vs variance</a:t>
            </a:r>
          </a:p>
          <a:p>
            <a:r>
              <a:rPr lang="en-GB" dirty="0"/>
              <a:t>We can sometimes use big resources to solve the first, and big data to solve the second, but these are luxuries we don’t usually have</a:t>
            </a:r>
          </a:p>
          <a:p>
            <a:r>
              <a:rPr lang="en-GB" dirty="0"/>
              <a:t>This talk is going to focus on some </a:t>
            </a:r>
            <a:r>
              <a:rPr lang="en-GB" dirty="0">
                <a:solidFill>
                  <a:srgbClr val="FF0000"/>
                </a:solidFill>
              </a:rPr>
              <a:t>bias reduction opportunities</a:t>
            </a:r>
            <a:r>
              <a:rPr lang="en-GB" dirty="0"/>
              <a:t> in </a:t>
            </a:r>
            <a:r>
              <a:rPr lang="en-GB" dirty="0" err="1"/>
              <a:t>spatio</a:t>
            </a:r>
            <a:r>
              <a:rPr lang="en-GB" dirty="0"/>
              <a:t>-temporal inference, without compromising on variance or computational speed (in Part 2)</a:t>
            </a:r>
          </a:p>
          <a:p>
            <a:r>
              <a:rPr lang="en-GB" dirty="0"/>
              <a:t>To do this we are going to employ some tricks from Spectral / Fourier analysis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8B95C-221B-12E5-4C75-D8EFB6E8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9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36207-50F9-CF4F-2507-7C31C2DF8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Notation">
            <a:extLst>
              <a:ext uri="{FF2B5EF4-FFF2-40B4-BE49-F238E27FC236}">
                <a16:creationId xmlns:a16="http://schemas.microsoft.com/office/drawing/2014/main" id="{7ABE9184-1C61-BB4C-4571-F35F6602F6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2515201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/>
            <a:r>
              <a:rPr lang="en-GB" sz="5000" dirty="0">
                <a:latin typeface="+mj-lt"/>
              </a:rPr>
              <a:t>Part 1: A quick (visual) crash course in</a:t>
            </a:r>
            <a:br>
              <a:rPr lang="en-GB" sz="5000" dirty="0">
                <a:latin typeface="+mj-lt"/>
              </a:rPr>
            </a:br>
            <a:r>
              <a:rPr lang="en-GB" sz="5000" dirty="0">
                <a:latin typeface="+mj-lt"/>
              </a:rPr>
              <a:t>Spectral Analysis</a:t>
            </a:r>
            <a:endParaRPr sz="5000" dirty="0">
              <a:latin typeface="+mj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4FAC5A-3D67-A7A9-D83C-179B39C3B84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6858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sinusoid function&#10;&#10;AI-generated content may be incorrect.">
            <a:extLst>
              <a:ext uri="{FF2B5EF4-FFF2-40B4-BE49-F238E27FC236}">
                <a16:creationId xmlns:a16="http://schemas.microsoft.com/office/drawing/2014/main" id="{9A6E7B8E-C98E-A20E-B07B-88C7502B0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77" y="350621"/>
            <a:ext cx="10595583" cy="61567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23A70-3BCF-A4CC-8630-FAD19B9B12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42566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sinusoids&#10;&#10;AI-generated content may be incorrect.">
            <a:extLst>
              <a:ext uri="{FF2B5EF4-FFF2-40B4-BE49-F238E27FC236}">
                <a16:creationId xmlns:a16="http://schemas.microsoft.com/office/drawing/2014/main" id="{47CAD96A-8988-6EF1-8942-99D89C896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93" y="251617"/>
            <a:ext cx="11088735" cy="613419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D1F4E-6E9A-7EEB-6022-E4EB4E0580D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17094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E0452DA9-1EFC-F260-0FBD-9FFA1DCAF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62" y="338509"/>
            <a:ext cx="11167673" cy="61809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EF4A92-09AE-C2A6-3ED7-434AE644D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823" y="1570514"/>
            <a:ext cx="2135474" cy="4018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202D3-7C65-495F-60FF-18BCA18B30C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4945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7A0342-8B5B-05A8-E8C4-9E0A6143D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33" y="2893031"/>
            <a:ext cx="7594758" cy="37973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F4B612-AAC6-7B0A-C13C-AD8DDF49F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75" y="541336"/>
            <a:ext cx="10047249" cy="2351695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63F08E5-3816-E5B7-F239-20259903B4CD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0DF046-A418-FC56-AECB-A1D31CB16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37" y="1159281"/>
            <a:ext cx="10968813" cy="5484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8F60BC-B050-E972-2181-B479B6CF2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88" y="412106"/>
            <a:ext cx="9208287" cy="103755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C3F4B-A9C7-06C4-6385-8EFE2AEDBC48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8</a:t>
            </a:fld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34AFC8-5D53-53BB-5EEF-0DEDF1C2A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78" y="473927"/>
            <a:ext cx="10710990" cy="6088566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A5A93DC-C124-A5C6-1743-6497434003D5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9</a:t>
            </a:fld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3B49F8-DCC5-4FD5-1917-49E7DECDD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85353"/>
            <a:ext cx="38100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293664-B399-1C9C-37B7-7D66F4FCBD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285353"/>
            <a:ext cx="3810000" cy="285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B3AAED-3B27-E5FB-C56D-F3757567CE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649" y="3285353"/>
            <a:ext cx="3810000" cy="2857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A07DD0-BA1C-82BB-7B37-8D6AAC8FCD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12" y="129937"/>
            <a:ext cx="11485375" cy="2857499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7F9E3FB-63D3-FF9D-1C16-588F9C7342A2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10</a:t>
            </a:fld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2CCE1A-1F66-6BCA-EC38-1731A874B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9" y="3386136"/>
            <a:ext cx="38100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9B0CF5-1C10-7DD4-09EA-894ADDB7B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644" y="3386136"/>
            <a:ext cx="3810000" cy="285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5EAFAD-D816-59F1-A2C4-5122EC34D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389" y="3386136"/>
            <a:ext cx="3810000" cy="2857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D51EC3-268A-C580-A819-E56B9C05DA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75" y="450144"/>
            <a:ext cx="10856014" cy="2829269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4E92CE2-E636-F6A2-DB31-1DC0F5172949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2656-9D50-E786-5048-EC7FC450A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Notation">
            <a:extLst>
              <a:ext uri="{FF2B5EF4-FFF2-40B4-BE49-F238E27FC236}">
                <a16:creationId xmlns:a16="http://schemas.microsoft.com/office/drawing/2014/main" id="{45DFF702-E449-3EFA-024B-CE276A9B1A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0075" y="2515201"/>
            <a:ext cx="11044238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/>
            <a:r>
              <a:rPr lang="en-GB" sz="5000" dirty="0">
                <a:latin typeface="+mj-lt"/>
              </a:rPr>
              <a:t>Part 2: Debiased </a:t>
            </a:r>
            <a:r>
              <a:rPr lang="en-GB" sz="5000" dirty="0" err="1">
                <a:latin typeface="+mj-lt"/>
              </a:rPr>
              <a:t>spatio</a:t>
            </a:r>
            <a:r>
              <a:rPr lang="en-GB" sz="5000" dirty="0">
                <a:latin typeface="+mj-lt"/>
              </a:rPr>
              <a:t>-temporal inference</a:t>
            </a:r>
            <a:endParaRPr sz="50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314D7-5CFF-1A26-4902-C5596EEBA15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88370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35615B-7DFE-1603-2648-1034680BE7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60" b="19553"/>
          <a:stretch>
            <a:fillRect/>
          </a:stretch>
        </p:blipFill>
        <p:spPr>
          <a:xfrm>
            <a:off x="726190" y="1609344"/>
            <a:ext cx="10739620" cy="350906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90202-555A-444B-456F-FE0E89B494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13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1747B0-42FB-7029-0477-AC55F5E45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834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Let’s just start with time series</a:t>
            </a:r>
          </a:p>
        </p:txBody>
      </p:sp>
    </p:spTree>
    <p:extLst>
      <p:ext uri="{BB962C8B-B14F-4D97-AF65-F5344CB8AC3E}">
        <p14:creationId xmlns:p14="http://schemas.microsoft.com/office/powerpoint/2010/main" val="73176467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06320-D5BB-FB8D-422C-297EB29E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E63B77-0224-5959-F5DB-DB07307901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91" b="16170"/>
          <a:stretch>
            <a:fillRect/>
          </a:stretch>
        </p:blipFill>
        <p:spPr>
          <a:xfrm>
            <a:off x="809471" y="1472339"/>
            <a:ext cx="10476459" cy="3679524"/>
          </a:xfrm>
          <a:prstGeom prst="rect">
            <a:avLst/>
          </a:prstGeom>
        </p:spPr>
      </p:pic>
      <p:pic>
        <p:nvPicPr>
          <p:cNvPr id="9" name="Picture 8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557FEBC0-33D4-6377-0C0B-A23AF6874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77563"/>
            <a:ext cx="4034455" cy="1279445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6AD0EAB-05E8-9A8B-17FC-4EA9D2FAF12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14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B9A57B5-9769-2CD1-F0AA-71F489E36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834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THE POWER SPECTRAL DENSITY</a:t>
            </a:r>
          </a:p>
        </p:txBody>
      </p:sp>
    </p:spTree>
    <p:extLst>
      <p:ext uri="{BB962C8B-B14F-4D97-AF65-F5344CB8AC3E}">
        <p14:creationId xmlns:p14="http://schemas.microsoft.com/office/powerpoint/2010/main" val="315170885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87C36-4C83-A9D5-7760-450F24F78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3E3BF70-5957-643C-AD01-31D6E95A116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15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E4D0BCF-C28C-CB4E-5FD6-BD92FDAE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834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THE periodogram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EC3007-CDB1-49E2-0058-3B46BE09E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3" y="1709356"/>
            <a:ext cx="8410204" cy="27919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FA3BFD-CA7D-81CB-2973-1858FF1E7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01" y="4601279"/>
            <a:ext cx="3513138" cy="99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331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DF063-E338-A4AF-2088-D4EF826DB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70" y="0"/>
            <a:ext cx="10330864" cy="1609344"/>
          </a:xfrm>
        </p:spPr>
        <p:txBody>
          <a:bodyPr>
            <a:normAutofit/>
          </a:bodyPr>
          <a:lstStyle/>
          <a:p>
            <a:r>
              <a:rPr lang="en-GB" sz="5000" dirty="0"/>
              <a:t>Parametric inference: whittle Likelihood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9E38E2-01DE-0820-24A2-C4BA49D8D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450" y="3087625"/>
            <a:ext cx="7785100" cy="1676400"/>
          </a:xfr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5C71113-373E-C69C-3B9F-B3A19241B6D0}"/>
              </a:ext>
            </a:extLst>
          </p:cNvPr>
          <p:cNvGrpSpPr/>
          <p:nvPr/>
        </p:nvGrpSpPr>
        <p:grpSpPr>
          <a:xfrm>
            <a:off x="3125373" y="4276578"/>
            <a:ext cx="5624732" cy="1828018"/>
            <a:chOff x="3125373" y="4276578"/>
            <a:chExt cx="5624732" cy="182801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28C3E7D-3CE4-FF62-4D0C-93EBFF0A209E}"/>
                </a:ext>
              </a:extLst>
            </p:cNvPr>
            <p:cNvCxnSpPr/>
            <p:nvPr/>
          </p:nvCxnSpPr>
          <p:spPr>
            <a:xfrm flipV="1">
              <a:off x="5950634" y="4276578"/>
              <a:ext cx="1069144" cy="1181687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7206F17-A30E-19C3-0A7A-05D0E37F3A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3034" y="4642338"/>
              <a:ext cx="2647071" cy="968327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63ABDD-0632-3B66-E82E-4D5928AA4FDF}"/>
                </a:ext>
              </a:extLst>
            </p:cNvPr>
            <p:cNvSpPr txBox="1"/>
            <p:nvPr/>
          </p:nvSpPr>
          <p:spPr>
            <a:xfrm>
              <a:off x="3125373" y="5458265"/>
              <a:ext cx="32777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The “model” (the spectral density function)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A333435-27BE-2507-075F-49AE473E97E3}"/>
              </a:ext>
            </a:extLst>
          </p:cNvPr>
          <p:cNvGrpSpPr/>
          <p:nvPr/>
        </p:nvGrpSpPr>
        <p:grpSpPr>
          <a:xfrm>
            <a:off x="8223054" y="2039068"/>
            <a:ext cx="3530992" cy="1252564"/>
            <a:chOff x="8223054" y="1898073"/>
            <a:chExt cx="3530992" cy="1252564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C19B3DD-00D6-1DDB-129D-7B4267D3E9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83992" y="2336235"/>
              <a:ext cx="864919" cy="814402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2E4956-F7A5-10C9-9FDB-25B0A2043FCA}"/>
                </a:ext>
              </a:extLst>
            </p:cNvPr>
            <p:cNvSpPr txBox="1"/>
            <p:nvPr/>
          </p:nvSpPr>
          <p:spPr>
            <a:xfrm>
              <a:off x="8223054" y="1898073"/>
              <a:ext cx="35309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The “data” (the periodogram)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F8677B-BA98-D867-A14D-3F1F5DDE6B6B}"/>
              </a:ext>
            </a:extLst>
          </p:cNvPr>
          <p:cNvGrpSpPr/>
          <p:nvPr/>
        </p:nvGrpSpPr>
        <p:grpSpPr>
          <a:xfrm>
            <a:off x="801370" y="4702683"/>
            <a:ext cx="3550603" cy="716818"/>
            <a:chOff x="801370" y="4702683"/>
            <a:chExt cx="3550603" cy="71681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D49DCA0-CB74-FFE0-9143-945A72E564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56779" y="4702683"/>
              <a:ext cx="1595194" cy="329476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1B07C1-697B-C912-5FA8-EC1A165979EE}"/>
                </a:ext>
              </a:extLst>
            </p:cNvPr>
            <p:cNvSpPr txBox="1"/>
            <p:nvPr/>
          </p:nvSpPr>
          <p:spPr>
            <a:xfrm>
              <a:off x="801370" y="4773170"/>
              <a:ext cx="19554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“independent” frequencies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1A74EF4-7762-ED23-6AD6-0446D04A4FB7}"/>
              </a:ext>
            </a:extLst>
          </p:cNvPr>
          <p:cNvGrpSpPr/>
          <p:nvPr/>
        </p:nvGrpSpPr>
        <p:grpSpPr>
          <a:xfrm>
            <a:off x="1939864" y="2176819"/>
            <a:ext cx="3229024" cy="1252181"/>
            <a:chOff x="1939864" y="2176819"/>
            <a:chExt cx="3229024" cy="1252181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0A7145E-73C4-0E65-1888-69E64398A1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01047" y="2700283"/>
              <a:ext cx="445538" cy="728717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505D52C-08E8-B673-3145-10F679925BD2}"/>
                    </a:ext>
                  </a:extLst>
                </p:cNvPr>
                <p:cNvSpPr txBox="1"/>
                <p:nvPr/>
              </p:nvSpPr>
              <p:spPr>
                <a:xfrm>
                  <a:off x="1939864" y="2176819"/>
                  <a:ext cx="32290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/>
                    <a:t>Maximise to get your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505D52C-08E8-B673-3145-10F679925B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9864" y="2176819"/>
                  <a:ext cx="3229024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1563" t="-6667" b="-2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42A553-4EAE-465A-1E0B-FA8251353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7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81091-D980-F773-D3AD-C6DB4DFAA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chemeClr val="bg1"/>
                </a:solidFill>
              </a:r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“More lives have been lost looking at the raw periodogram…">
            <a:extLst>
              <a:ext uri="{FF2B5EF4-FFF2-40B4-BE49-F238E27FC236}">
                <a16:creationId xmlns:a16="http://schemas.microsoft.com/office/drawing/2014/main" id="{97BDD1EB-FD77-C2F1-9039-CC55DD084F50}"/>
              </a:ext>
            </a:extLst>
          </p:cNvPr>
          <p:cNvSpPr txBox="1"/>
          <p:nvPr/>
        </p:nvSpPr>
        <p:spPr>
          <a:xfrm>
            <a:off x="1484897" y="2469602"/>
            <a:ext cx="9222205" cy="1918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ctr"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000" dirty="0"/>
              <a:t>“More lives have been lost looking at the periodogram</a:t>
            </a:r>
          </a:p>
          <a:p>
            <a:pPr algn="ctr"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000" dirty="0"/>
              <a:t>than by any other action involving time series”</a:t>
            </a:r>
          </a:p>
          <a:p>
            <a: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3000" dirty="0"/>
          </a:p>
          <a:p>
            <a:pPr algn="r"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000" dirty="0"/>
              <a:t>John W. Tukey</a:t>
            </a:r>
          </a:p>
        </p:txBody>
      </p:sp>
    </p:spTree>
    <p:extLst>
      <p:ext uri="{BB962C8B-B14F-4D97-AF65-F5344CB8AC3E}">
        <p14:creationId xmlns:p14="http://schemas.microsoft.com/office/powerpoint/2010/main" val="61914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5467A-6CEC-8BD7-09D8-283021A1E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3CA351-EC77-E1BB-378E-84E059B379C5}"/>
              </a:ext>
            </a:extLst>
          </p:cNvPr>
          <p:cNvGrpSpPr/>
          <p:nvPr/>
        </p:nvGrpSpPr>
        <p:grpSpPr>
          <a:xfrm>
            <a:off x="1063752" y="981554"/>
            <a:ext cx="10621681" cy="1892152"/>
            <a:chOff x="1069848" y="2582457"/>
            <a:chExt cx="10621681" cy="18921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28AAE60-09E4-9F56-D306-197041216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883" y="2582457"/>
              <a:ext cx="10412646" cy="1892152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F32399-6654-53AE-0546-A28BC30C89A9}"/>
                </a:ext>
              </a:extLst>
            </p:cNvPr>
            <p:cNvSpPr/>
            <p:nvPr/>
          </p:nvSpPr>
          <p:spPr>
            <a:xfrm>
              <a:off x="1069848" y="2593341"/>
              <a:ext cx="3980454" cy="4501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Picture 4" descr="A graph and diagram with arrows&#10;&#10;AI-generated content may be incorrect.">
            <a:extLst>
              <a:ext uri="{FF2B5EF4-FFF2-40B4-BE49-F238E27FC236}">
                <a16:creationId xmlns:a16="http://schemas.microsoft.com/office/drawing/2014/main" id="{1801C0CF-4FF9-2F92-0B10-4A82B4775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394" y="2997040"/>
            <a:ext cx="8765854" cy="35594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C5043-BF74-5062-3446-49355858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8B36B5-673C-88BC-9CFB-48DF39469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53485"/>
            <a:ext cx="10058400" cy="45664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sz="5000" dirty="0"/>
              <a:t>A partial solution</a:t>
            </a:r>
          </a:p>
        </p:txBody>
      </p:sp>
    </p:spTree>
    <p:extLst>
      <p:ext uri="{BB962C8B-B14F-4D97-AF65-F5344CB8AC3E}">
        <p14:creationId xmlns:p14="http://schemas.microsoft.com/office/powerpoint/2010/main" val="405513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E167-EBE4-BA0E-CC13-E9F9B2F3C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003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A more complete solution: debiasing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266A5C-E09D-5F21-E35F-6C91EDBD7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20" y="1408441"/>
            <a:ext cx="8919620" cy="164073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257CAF-16D1-5C3D-BE29-26732D0C9C66}"/>
              </a:ext>
            </a:extLst>
          </p:cNvPr>
          <p:cNvSpPr/>
          <p:nvPr/>
        </p:nvSpPr>
        <p:spPr>
          <a:xfrm>
            <a:off x="1682146" y="1392263"/>
            <a:ext cx="3980454" cy="450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04A381-21F6-EB24-5A54-6F47B12EE664}"/>
              </a:ext>
            </a:extLst>
          </p:cNvPr>
          <p:cNvGrpSpPr/>
          <p:nvPr/>
        </p:nvGrpSpPr>
        <p:grpSpPr>
          <a:xfrm>
            <a:off x="830698" y="3097267"/>
            <a:ext cx="11123379" cy="3458278"/>
            <a:chOff x="830698" y="3097267"/>
            <a:chExt cx="11123379" cy="345827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08AA60A-1D23-FCE3-C2BA-DF7E1009A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698" y="3097267"/>
              <a:ext cx="9484493" cy="3458278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C8C852C-29D2-6C5D-D1E4-52583F3254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88369" y="4030832"/>
              <a:ext cx="2087936" cy="695913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4881683-17AD-DA7E-94FB-B32943AAE6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0015" y="4244192"/>
              <a:ext cx="456290" cy="377482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983CE3-B7CD-D106-D7C8-442B2AA07A5E}"/>
                </a:ext>
              </a:extLst>
            </p:cNvPr>
            <p:cNvSpPr txBox="1"/>
            <p:nvPr/>
          </p:nvSpPr>
          <p:spPr>
            <a:xfrm>
              <a:off x="8676305" y="4298509"/>
              <a:ext cx="32777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The “model” becomes “the expected periodogram”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E30B8F-3A39-C963-8AB0-BD2FE2A58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1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D38F-138E-C948-18D9-0037E19C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 a nutshell … fit the red line to your data rather than the blue line </a:t>
            </a:r>
            <a:r>
              <a:rPr lang="en-GB" dirty="0">
                <a:sym typeface="Wingdings" pitchFamily="2" charset="2"/>
              </a:rPr>
              <a:t>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78694A-2C6E-F035-65B8-708E5310C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9474" t="36451" r="26750"/>
          <a:stretch>
            <a:fillRect/>
          </a:stretch>
        </p:blipFill>
        <p:spPr>
          <a:xfrm>
            <a:off x="3217888" y="2157680"/>
            <a:ext cx="5756223" cy="470032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322B3-C069-A6CD-2004-011F8ED4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02667D-217B-58D6-0B8F-937E58417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148" y="5228296"/>
            <a:ext cx="546100" cy="279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F26C46-0F08-BB8F-DF15-5A98DA464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9071" y="4952223"/>
            <a:ext cx="444500" cy="2413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993C75-593F-F12F-E51D-DBFBA7EC1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5148" y="5593475"/>
            <a:ext cx="533400" cy="2413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18303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BE213-13B2-5078-34FF-E9C6AFCF2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740D3-CA2C-F2BB-81C1-45C4A8EA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/>
          <a:lstStyle/>
          <a:p>
            <a:r>
              <a:rPr lang="en-GB" dirty="0"/>
              <a:t>Debiasing in space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CAC947-3572-ED53-4E6D-75E6D4D52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49" y="1609344"/>
            <a:ext cx="10237102" cy="4342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F5FCF1-9B70-BE69-29D0-841BE4B0777B}"/>
              </a:ext>
            </a:extLst>
          </p:cNvPr>
          <p:cNvSpPr txBox="1"/>
          <p:nvPr/>
        </p:nvSpPr>
        <p:spPr>
          <a:xfrm>
            <a:off x="2011681" y="6091117"/>
            <a:ext cx="884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</a:t>
            </a:r>
            <a:r>
              <a:rPr lang="en-GB" dirty="0" err="1"/>
              <a:t>Matérn</a:t>
            </a:r>
            <a:r>
              <a:rPr lang="en-GB" dirty="0"/>
              <a:t> process sampled in France (left) and expected periodogram (right)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30B5F-CEFE-FF58-31C2-E6A6B368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15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54D5C-6C6C-D605-D6DE-65B7A3611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/>
          <a:lstStyle/>
          <a:p>
            <a:r>
              <a:rPr lang="en-GB" dirty="0"/>
              <a:t>Debiasing with missing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31617-8821-BBEB-5823-61ED534EC911}"/>
              </a:ext>
            </a:extLst>
          </p:cNvPr>
          <p:cNvSpPr txBox="1"/>
          <p:nvPr/>
        </p:nvSpPr>
        <p:spPr>
          <a:xfrm>
            <a:off x="2011681" y="6091117"/>
            <a:ext cx="884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</a:t>
            </a:r>
            <a:r>
              <a:rPr lang="en-GB" dirty="0" err="1"/>
              <a:t>Matérn</a:t>
            </a:r>
            <a:r>
              <a:rPr lang="en-GB" dirty="0"/>
              <a:t> process sampled irregularly (left) and expected periodogram (right)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A0AD66-87FA-077E-EBDD-F9BF017C0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0" y="1309066"/>
            <a:ext cx="9823450" cy="443681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7C5E9D-AFF0-F517-B368-DE718DF93E33}"/>
              </a:ext>
            </a:extLst>
          </p:cNvPr>
          <p:cNvSpPr/>
          <p:nvPr/>
        </p:nvSpPr>
        <p:spPr>
          <a:xfrm>
            <a:off x="1442995" y="1112118"/>
            <a:ext cx="3980454" cy="7728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94C2CA-A147-4178-B1C6-EA130A9C79DB}"/>
              </a:ext>
            </a:extLst>
          </p:cNvPr>
          <p:cNvSpPr/>
          <p:nvPr/>
        </p:nvSpPr>
        <p:spPr>
          <a:xfrm>
            <a:off x="934213" y="5568631"/>
            <a:ext cx="3980454" cy="219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4D445C-089E-6835-193B-8A4F03857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88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C5054-5A73-0D58-6CA3-B54333A52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2CEEC-B4EE-FF4F-35CD-8F190B01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/>
          <a:lstStyle/>
          <a:p>
            <a:r>
              <a:rPr lang="en-GB" dirty="0"/>
              <a:t>This can really make a difference…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81C394-241B-3647-255C-AED017F43955}"/>
              </a:ext>
            </a:extLst>
          </p:cNvPr>
          <p:cNvSpPr txBox="1"/>
          <p:nvPr/>
        </p:nvSpPr>
        <p:spPr>
          <a:xfrm>
            <a:off x="2011681" y="6091117"/>
            <a:ext cx="8848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Topography of Venus (top-left) and simulated random fields from a </a:t>
            </a:r>
            <a:r>
              <a:rPr lang="en-GB" dirty="0" err="1"/>
              <a:t>Matérn</a:t>
            </a:r>
            <a:r>
              <a:rPr lang="en-GB" dirty="0"/>
              <a:t> using parameters estimated as indicated (other figures)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3E06FC-0085-1BC4-685C-741EDD834DC1}"/>
              </a:ext>
            </a:extLst>
          </p:cNvPr>
          <p:cNvSpPr/>
          <p:nvPr/>
        </p:nvSpPr>
        <p:spPr>
          <a:xfrm>
            <a:off x="1442995" y="1112118"/>
            <a:ext cx="3980454" cy="7728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8E385F-82AE-9F07-20F4-8E74BC0194CB}"/>
              </a:ext>
            </a:extLst>
          </p:cNvPr>
          <p:cNvSpPr/>
          <p:nvPr/>
        </p:nvSpPr>
        <p:spPr>
          <a:xfrm>
            <a:off x="934213" y="5568631"/>
            <a:ext cx="3980454" cy="219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843868-7A45-713A-7DDF-E18C5424B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1" y="1351333"/>
            <a:ext cx="8433194" cy="472212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5314B3-B88F-5AD1-0C3D-4813E8AD3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47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6ACA-C255-FEB4-FECE-F814556AE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FF93-8A9E-3669-D24C-8B7B46BD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3000" dirty="0" err="1"/>
              <a:t>NonParametric</a:t>
            </a:r>
            <a:r>
              <a:rPr lang="en-GB" sz="3000" dirty="0"/>
              <a:t> approach: </a:t>
            </a:r>
            <a:r>
              <a:rPr lang="en-GB" sz="3000" dirty="0" err="1"/>
              <a:t>welch’s</a:t>
            </a:r>
            <a:r>
              <a:rPr lang="en-GB" sz="3000" dirty="0"/>
              <a:t> method (also known as weighted overlapping segment averaging (WOSA))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E3FF26-4C64-7C46-2856-5244B1CA9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3239163"/>
            <a:ext cx="6604000" cy="34163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244D18-8CEA-18CB-667B-930DFEBE9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403604"/>
            <a:ext cx="10058400" cy="4050792"/>
          </a:xfrm>
        </p:spPr>
        <p:txBody>
          <a:bodyPr>
            <a:normAutofit/>
          </a:bodyPr>
          <a:lstStyle/>
          <a:p>
            <a:r>
              <a:rPr lang="en-GB" sz="2400" dirty="0"/>
              <a:t>Welch’s method </a:t>
            </a:r>
            <a:r>
              <a:rPr lang="en-GB" sz="24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partitions a time-series into </a:t>
            </a:r>
            <a:r>
              <a:rPr lang="en-GB" sz="24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M</a:t>
            </a:r>
            <a:r>
              <a:rPr lang="en-GB" sz="24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overlapping blocks of length </a:t>
            </a:r>
            <a:r>
              <a:rPr lang="en-GB" sz="24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</a:t>
            </a:r>
            <a:r>
              <a:rPr lang="en-GB" sz="24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, calculates the periodogram of each block and then averages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9324F-D598-BF7F-AA07-04EEA62A8F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767" b="45826"/>
          <a:stretch>
            <a:fillRect/>
          </a:stretch>
        </p:blipFill>
        <p:spPr>
          <a:xfrm>
            <a:off x="1463825" y="2274294"/>
            <a:ext cx="9264350" cy="95921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A25B2-CA55-1E5A-8F8A-BC2922C8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75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9DDC2-0278-7FEA-FC4E-43979E839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7D849-CD09-F63A-0BD6-2FCE051E6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4900" dirty="0"/>
              <a:t>Motivating data example: wave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66FDE-0FEB-63EF-06B1-8CED566A7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582" y="1658537"/>
            <a:ext cx="8676836" cy="49483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710909-FE97-FCD7-C617-ED3F473BA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96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B0FD7-0531-DC61-158A-4FED6A5D7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BE551-CB96-3C75-A0EC-B90CF2CBE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8" y="0"/>
            <a:ext cx="10664849" cy="1609344"/>
          </a:xfrm>
        </p:spPr>
        <p:txBody>
          <a:bodyPr>
            <a:normAutofit/>
          </a:bodyPr>
          <a:lstStyle/>
          <a:p>
            <a:r>
              <a:rPr lang="en-GB" sz="5000" dirty="0"/>
              <a:t>Welch’s method smooths: but does it bias?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2D7020-A9AB-F774-FB02-33A0B9B98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07" y="1572182"/>
            <a:ext cx="5029493" cy="4860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D92C0B-1534-17CC-7F6B-F7618DBA7CD2}"/>
              </a:ext>
            </a:extLst>
          </p:cNvPr>
          <p:cNvSpPr txBox="1"/>
          <p:nvPr/>
        </p:nvSpPr>
        <p:spPr>
          <a:xfrm>
            <a:off x="6316395" y="1860453"/>
            <a:ext cx="51628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For finite samples: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Decreasing estimator variance requires number of blocks </a:t>
            </a:r>
            <a:r>
              <a:rPr lang="en-GB" sz="2400" i="1" dirty="0"/>
              <a:t>M </a:t>
            </a:r>
            <a:r>
              <a:rPr lang="en-GB" sz="2400" dirty="0"/>
              <a:t>to increase and thus </a:t>
            </a:r>
            <a:r>
              <a:rPr lang="en-GB" sz="2400" i="1" dirty="0"/>
              <a:t>L </a:t>
            </a:r>
            <a:r>
              <a:rPr lang="en-GB" sz="2400" dirty="0"/>
              <a:t>to decrease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But decreasing </a:t>
            </a:r>
            <a:r>
              <a:rPr lang="en-GB" sz="2400" i="1" dirty="0"/>
              <a:t>L </a:t>
            </a:r>
            <a:r>
              <a:rPr lang="en-GB" sz="2400" dirty="0"/>
              <a:t>leads to increased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We become increasingly certain in an estimate that is increasingly biased!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D56781-FA9A-05C4-9165-4DE54666C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8558D-DB94-CA55-935A-40AFAEB46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2343F-AB55-F6CB-6C9D-EE72655AB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How might we debias?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5A2A91-521E-3622-598A-6B4A3A943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5" y="1731096"/>
            <a:ext cx="10801487" cy="45290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AEE587-3090-C011-7E92-75FF2FADC852}"/>
              </a:ext>
            </a:extLst>
          </p:cNvPr>
          <p:cNvSpPr/>
          <p:nvPr/>
        </p:nvSpPr>
        <p:spPr>
          <a:xfrm>
            <a:off x="10086535" y="5556738"/>
            <a:ext cx="1252025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A78C2-C643-38BB-1F4D-DE3829C7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34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62AF-28E7-D205-B6EB-DF4A8E0A3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Same idea as before…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780507-179C-AB03-49C2-2F6DFED6B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077" y="1403350"/>
            <a:ext cx="9747846" cy="40513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4A86D9-1326-365D-5B78-76DEED5CC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676" y="5633153"/>
            <a:ext cx="3187700" cy="10033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EE1465-6182-397D-E37F-49573C757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8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171A2-E647-2421-02DF-CACB153EC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B0CF9-1E06-2707-D791-09228227E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5000" dirty="0"/>
              <a:t>Same idea as before…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24DC4E-8826-1DC2-9B47-D5567FC59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"/>
          <a:stretch/>
        </p:blipFill>
        <p:spPr>
          <a:xfrm>
            <a:off x="1262841" y="1376259"/>
            <a:ext cx="9666317" cy="46895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FF12EB-D999-9AB1-AA4E-5FA87F04E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960" y="6064496"/>
            <a:ext cx="2458107" cy="773667"/>
          </a:xfrm>
          <a:prstGeom prst="rect">
            <a:avLst/>
          </a:prstGeom>
        </p:spPr>
      </p:pic>
      <p:pic>
        <p:nvPicPr>
          <p:cNvPr id="4" name="Picture 3" descr="A black and white symbol&#10;&#10;AI-generated content may be incorrect.">
            <a:extLst>
              <a:ext uri="{FF2B5EF4-FFF2-40B4-BE49-F238E27FC236}">
                <a16:creationId xmlns:a16="http://schemas.microsoft.com/office/drawing/2014/main" id="{0B393161-C594-9962-5646-CAF1E398C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364" y="5982334"/>
            <a:ext cx="2546578" cy="87566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A72F50-6877-7426-7308-31D27D9800D8}"/>
              </a:ext>
            </a:extLst>
          </p:cNvPr>
          <p:cNvCxnSpPr/>
          <p:nvPr/>
        </p:nvCxnSpPr>
        <p:spPr>
          <a:xfrm>
            <a:off x="5898200" y="6333083"/>
            <a:ext cx="1297172" cy="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A8D4568-D187-4650-4602-2F964CE770BA}"/>
              </a:ext>
            </a:extLst>
          </p:cNvPr>
          <p:cNvSpPr txBox="1"/>
          <p:nvPr/>
        </p:nvSpPr>
        <p:spPr>
          <a:xfrm>
            <a:off x="5050465" y="-12014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4E7DBE-E403-F359-758B-13482044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3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4D2A0-57BE-4C29-890E-1259C61F5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GB" dirty="0"/>
              <a:t>How do we optimise?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F02520-4246-793D-0B6D-31D903D5A6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9848" y="1609344"/>
                <a:ext cx="10058400" cy="4050792"/>
              </a:xfrm>
            </p:spPr>
            <p:txBody>
              <a:bodyPr>
                <a:normAutofit/>
              </a:bodyPr>
              <a:lstStyle/>
              <a:p>
                <a:r>
                  <a:rPr lang="en-GB" sz="2400" dirty="0"/>
                  <a:t>Too many parameters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400" dirty="0"/>
                  <a:t> to use the de-biased Whittle likelihood</a:t>
                </a:r>
              </a:p>
              <a:p>
                <a:r>
                  <a:rPr lang="en-GB" sz="2400" dirty="0"/>
                  <a:t>Instead, we use the central limit theorem to appeal to a more feasible weighted least squares solution: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F02520-4246-793D-0B6D-31D903D5A6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9848" y="1609344"/>
                <a:ext cx="10058400" cy="4050792"/>
              </a:xfrm>
              <a:blipFill>
                <a:blip r:embed="rId2"/>
                <a:stretch>
                  <a:fillRect l="-631" t="-1875" r="-7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FB550E1-C1C2-AAD0-E8E2-07E7281F9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634740"/>
            <a:ext cx="7772400" cy="2360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995FD1-D664-1AA8-7FB4-6541351280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38"/>
          <a:stretch/>
        </p:blipFill>
        <p:spPr>
          <a:xfrm>
            <a:off x="6471149" y="443660"/>
            <a:ext cx="6454537" cy="88872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A1DE3-78B6-A898-BCA4-FFD903404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6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1047-F114-B4B9-15AC-773A2B4A4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76BD2-F568-7E9A-311F-69153E8C6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GB" dirty="0"/>
              <a:t>Some (asymptotic) theory saves 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BD9DA6-DAE7-6051-C6E1-A5DE1217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" y="1306980"/>
            <a:ext cx="7772400" cy="23325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048A25-A9E0-06FD-0D6A-8B064A31D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32" y="3702728"/>
            <a:ext cx="6157925" cy="9683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D61F3A-D6EC-8F3F-23C2-786D9C357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873" y="5137891"/>
            <a:ext cx="6157925" cy="1352159"/>
          </a:xfrm>
          <a:prstGeom prst="rect">
            <a:avLst/>
          </a:prstGeom>
        </p:spPr>
      </p:pic>
      <p:sp>
        <p:nvSpPr>
          <p:cNvPr id="13" name="Down Arrow 12">
            <a:extLst>
              <a:ext uri="{FF2B5EF4-FFF2-40B4-BE49-F238E27FC236}">
                <a16:creationId xmlns:a16="http://schemas.microsoft.com/office/drawing/2014/main" id="{D39DB40F-DD6B-5CF6-7179-0F9513E4380E}"/>
              </a:ext>
            </a:extLst>
          </p:cNvPr>
          <p:cNvSpPr/>
          <p:nvPr/>
        </p:nvSpPr>
        <p:spPr>
          <a:xfrm>
            <a:off x="6447692" y="4566632"/>
            <a:ext cx="290732" cy="5712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394A40-61B4-3CA2-AFD0-93A9C06C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3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40C96-BC1E-3F43-AE76-198CE4DBE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6E379-19C0-A738-22FB-BC73B60ED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4900" dirty="0"/>
              <a:t>Motivating data example: wave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5A0E25-0B3B-C34D-5376-3E09286AD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582" y="1658537"/>
            <a:ext cx="8676836" cy="49483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DE6EA1-1BB2-69C1-9869-3A91204A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02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EE5E2-FE54-F03E-20A8-394F5A5DD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695A9-968E-F4F5-FD1D-B07BD9F5E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587" y="0"/>
            <a:ext cx="11047751" cy="1609344"/>
          </a:xfrm>
        </p:spPr>
        <p:txBody>
          <a:bodyPr>
            <a:normAutofit/>
          </a:bodyPr>
          <a:lstStyle/>
          <a:p>
            <a:r>
              <a:rPr lang="en-GB" sz="4900" dirty="0"/>
              <a:t>LOG PERIODOGRAMS: Differ due to ‘Attenuation’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D64AE3-1CDD-C29B-AF47-AC89F49483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544" r="8197" b="9367"/>
          <a:stretch>
            <a:fillRect/>
          </a:stretch>
        </p:blipFill>
        <p:spPr>
          <a:xfrm>
            <a:off x="217166" y="1364105"/>
            <a:ext cx="11240316" cy="4896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FEF2E8-3D5F-77C2-CA1F-6D0D725D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30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CA46C-3A84-24E5-48D6-FF7102185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BF5B3-9883-2A36-5B0B-CEF21ECEF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4900" dirty="0"/>
              <a:t>Debiasing </a:t>
            </a:r>
            <a:r>
              <a:rPr lang="en-GB" sz="4900" dirty="0" err="1"/>
              <a:t>welch’s</a:t>
            </a:r>
            <a:r>
              <a:rPr lang="en-GB" sz="4900" dirty="0"/>
              <a:t> method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6644D0-8EB5-08DC-075B-7FF9EBD13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23" y="1465813"/>
            <a:ext cx="10366451" cy="5096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3A97EE-C867-AD0A-A9BB-4ED8C4BFD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55" y="1583763"/>
            <a:ext cx="5151537" cy="497880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8D65C-714B-ED31-B721-786220501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68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AB936-F324-8FA1-7753-97A94009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E9CDB-0483-33DA-B888-3B45A4429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4900" dirty="0"/>
              <a:t>Validating the method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FA654-5107-7A3E-925E-DA86A1E35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8"/>
          <a:stretch/>
        </p:blipFill>
        <p:spPr>
          <a:xfrm>
            <a:off x="675250" y="1521981"/>
            <a:ext cx="10269415" cy="497236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24428D-F62A-8F7C-AB0A-9CBACE3C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32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34DB4-F863-C592-3F00-9E0D5035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5CA8-59CC-AE45-E7D4-5181DA2A6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0"/>
            <a:ext cx="10862603" cy="1609344"/>
          </a:xfrm>
        </p:spPr>
        <p:txBody>
          <a:bodyPr>
            <a:normAutofit/>
          </a:bodyPr>
          <a:lstStyle/>
          <a:p>
            <a:r>
              <a:rPr lang="en-GB" sz="4900" dirty="0"/>
              <a:t>Simulations: we have many, this is an AR(4)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E8CEB4-05F0-6245-23A5-0C44A95E9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650" y="1349228"/>
            <a:ext cx="4584700" cy="5397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617F35-7B4F-656B-372A-D19C8E9677B1}"/>
              </a:ext>
            </a:extLst>
          </p:cNvPr>
          <p:cNvSpPr/>
          <p:nvPr/>
        </p:nvSpPr>
        <p:spPr>
          <a:xfrm>
            <a:off x="7849772" y="6288258"/>
            <a:ext cx="731520" cy="5697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A213BE6-72EA-D1E5-8998-CFC4E478A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163" y="1854200"/>
            <a:ext cx="1943100" cy="15748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C1EFE-3999-511B-E21C-D0585BAB0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98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BuoyMotion.gif" descr="BuoyMotion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4452" y="1188479"/>
            <a:ext cx="10943097" cy="547154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FFAD38-F327-C8A8-8430-D50A275EB7D7}"/>
              </a:ext>
            </a:extLst>
          </p:cNvPr>
          <p:cNvSpPr txBox="1">
            <a:spLocks/>
          </p:cNvSpPr>
          <p:nvPr/>
        </p:nvSpPr>
        <p:spPr>
          <a:xfrm>
            <a:off x="1329397" y="197972"/>
            <a:ext cx="10862603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900" dirty="0"/>
              <a:t>Going multivariate &amp; </a:t>
            </a:r>
            <a:r>
              <a:rPr lang="en-GB" sz="4900" dirty="0" err="1"/>
              <a:t>spatio</a:t>
            </a:r>
            <a:r>
              <a:rPr lang="en-GB" sz="4900" dirty="0"/>
              <a:t>-temporal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D14D044-6358-8E44-AC35-333C0FD001E0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37</a:t>
            </a:fld>
            <a:endParaRPr lang="en-GB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856C2-64FD-3CA1-2CA6-39B6C224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ED200-23A9-5B96-1A04-A0D94F7F6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9" y="3386136"/>
            <a:ext cx="38100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CCCEE7-1F62-AF68-3844-831F5A8A35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644" y="3386136"/>
            <a:ext cx="3810000" cy="285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ECAECC-7DD4-1E57-8937-897347865C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389" y="3386136"/>
            <a:ext cx="3810000" cy="2857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8EE10A-FAFE-C82C-26BC-F2A8114CC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75" y="450144"/>
            <a:ext cx="10856014" cy="2829269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F91682D-08F4-B35D-13AB-967DE4E40C20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3834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B53F4-14C2-C119-554E-C1C12598E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C93CB-5BD7-8A79-8B8F-0327F8E44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6"/>
          <a:stretch>
            <a:fillRect/>
          </a:stretch>
        </p:blipFill>
        <p:spPr>
          <a:xfrm>
            <a:off x="759563" y="1237785"/>
            <a:ext cx="10788932" cy="47990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40EC2D3-CE1A-B79C-F946-263A3BFE71A6}"/>
              </a:ext>
            </a:extLst>
          </p:cNvPr>
          <p:cNvSpPr txBox="1">
            <a:spLocks/>
          </p:cNvSpPr>
          <p:nvPr/>
        </p:nvSpPr>
        <p:spPr>
          <a:xfrm>
            <a:off x="1" y="197972"/>
            <a:ext cx="12192000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900" dirty="0"/>
              <a:t>Debiased spatiotemporal inference for waves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1A6770-C578-56E4-A97F-CE480D92DAFF}"/>
              </a:ext>
            </a:extLst>
          </p:cNvPr>
          <p:cNvGrpSpPr/>
          <p:nvPr/>
        </p:nvGrpSpPr>
        <p:grpSpPr>
          <a:xfrm>
            <a:off x="4594302" y="5887844"/>
            <a:ext cx="3289610" cy="618714"/>
            <a:chOff x="4594302" y="5887844"/>
            <a:chExt cx="3289610" cy="6187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AE132C-EF65-06C6-EE4F-73BE6FECC846}"/>
                </a:ext>
              </a:extLst>
            </p:cNvPr>
            <p:cNvSpPr txBox="1"/>
            <p:nvPr/>
          </p:nvSpPr>
          <p:spPr>
            <a:xfrm>
              <a:off x="4594302" y="6137226"/>
              <a:ext cx="3289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De-biased Whittle likelihood!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3AA3188-99CC-DB3F-28CA-BF8FBC2AB06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95746" y="5887844"/>
              <a:ext cx="780586" cy="2493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CEDBD7D-9167-4AAF-F22A-E118F4C175CF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841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Screenshot 2022-11-17 at 14.52.44.png" descr="Screenshot 2022-11-17 at 14.52.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902" y="1059452"/>
            <a:ext cx="8479524" cy="506724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7318B4-9454-DE07-4DBD-2AFAD21042EE}"/>
              </a:ext>
            </a:extLst>
          </p:cNvPr>
          <p:cNvSpPr txBox="1">
            <a:spLocks/>
          </p:cNvSpPr>
          <p:nvPr/>
        </p:nvSpPr>
        <p:spPr>
          <a:xfrm>
            <a:off x="1" y="197972"/>
            <a:ext cx="12192000" cy="16093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900" dirty="0"/>
              <a:t>Frequency-direction and multivariate spectra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9ED304E-6771-774F-E323-063DCD2EF066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40</a:t>
            </a:fld>
            <a:endParaRPr lang="en-GB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8C7CE-D3C0-95B7-4D96-8ABFD1161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Notation">
            <a:extLst>
              <a:ext uri="{FF2B5EF4-FFF2-40B4-BE49-F238E27FC236}">
                <a16:creationId xmlns:a16="http://schemas.microsoft.com/office/drawing/2014/main" id="{6808B2D5-2848-D11F-88ED-C78D612FFC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251520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7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/>
            <a:r>
              <a:rPr lang="en-GB" sz="4000" dirty="0">
                <a:latin typeface="+mj-lt"/>
              </a:rPr>
              <a:t>bonus: Debiased </a:t>
            </a:r>
            <a:r>
              <a:rPr lang="en-GB" sz="4000" dirty="0" err="1">
                <a:latin typeface="+mj-lt"/>
              </a:rPr>
              <a:t>spatio</a:t>
            </a:r>
            <a:r>
              <a:rPr lang="en-GB" sz="4000" dirty="0">
                <a:latin typeface="+mj-lt"/>
              </a:rPr>
              <a:t>-temporal inference, </a:t>
            </a:r>
            <a:br>
              <a:rPr lang="en-GB" sz="4000" dirty="0">
                <a:latin typeface="+mj-lt"/>
              </a:rPr>
            </a:br>
            <a:r>
              <a:rPr lang="en-GB" sz="4000" dirty="0">
                <a:latin typeface="+mj-lt"/>
              </a:rPr>
              <a:t>no </a:t>
            </a:r>
            <a:r>
              <a:rPr lang="en-GB" sz="4000" dirty="0" err="1">
                <a:latin typeface="+mj-lt"/>
              </a:rPr>
              <a:t>fourier</a:t>
            </a:r>
            <a:r>
              <a:rPr lang="en-GB" sz="4000" dirty="0">
                <a:latin typeface="+mj-lt"/>
              </a:rPr>
              <a:t> transforms required </a:t>
            </a:r>
            <a:r>
              <a:rPr lang="en-GB" sz="4000" dirty="0">
                <a:latin typeface="+mj-lt"/>
                <a:sym typeface="Wingdings" pitchFamily="2" charset="2"/>
              </a:rPr>
              <a:t></a:t>
            </a:r>
            <a:endParaRPr sz="40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E20AF-C500-BA8D-24E3-DB1F75AAAA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9495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What is the most likely path between two points in the ocean?"/>
          <p:cNvSpPr txBox="1">
            <a:spLocks noGrp="1"/>
          </p:cNvSpPr>
          <p:nvPr>
            <p:ph type="title"/>
          </p:nvPr>
        </p:nvSpPr>
        <p:spPr>
          <a:xfrm>
            <a:off x="1" y="322896"/>
            <a:ext cx="12192000" cy="902267"/>
          </a:xfrm>
          <a:prstGeom prst="rect">
            <a:avLst/>
          </a:prstGeom>
        </p:spPr>
        <p:txBody>
          <a:bodyPr>
            <a:noAutofit/>
          </a:bodyPr>
          <a:lstStyle>
            <a:lvl1pPr defTabSz="1682453">
              <a:defRPr sz="6210" spc="-124"/>
            </a:lvl1pPr>
          </a:lstStyle>
          <a:p>
            <a:pPr algn="ctr"/>
            <a:r>
              <a:rPr sz="4000" dirty="0"/>
              <a:t>What is the most likely path between two points in the ocean?</a:t>
            </a:r>
          </a:p>
        </p:txBody>
      </p:sp>
      <p:pic>
        <p:nvPicPr>
          <p:cNvPr id="343" name="Screenshot 2020-12-19 at 22.37.51.png" descr="Screenshot 2020-12-19 at 22.37.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881" y="1225163"/>
            <a:ext cx="7996238" cy="4456920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… the straight line … the geodesic line?"/>
          <p:cNvSpPr txBox="1"/>
          <p:nvPr/>
        </p:nvSpPr>
        <p:spPr>
          <a:xfrm>
            <a:off x="1801907" y="6029445"/>
            <a:ext cx="8809098" cy="62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6900" b="1" spc="-138"/>
            </a:lvl1pPr>
          </a:lstStyle>
          <a:p>
            <a:r>
              <a:rPr sz="3450" dirty="0"/>
              <a:t>… the straight line … the geodesic line?</a:t>
            </a:r>
          </a:p>
        </p:txBody>
      </p:sp>
      <p:sp>
        <p:nvSpPr>
          <p:cNvPr id="345" name="A"/>
          <p:cNvSpPr txBox="1"/>
          <p:nvPr/>
        </p:nvSpPr>
        <p:spPr>
          <a:xfrm>
            <a:off x="8485094" y="2139532"/>
            <a:ext cx="131446" cy="189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900"/>
              <a:t>A</a:t>
            </a:r>
          </a:p>
        </p:txBody>
      </p:sp>
      <p:sp>
        <p:nvSpPr>
          <p:cNvPr id="346" name="B"/>
          <p:cNvSpPr txBox="1"/>
          <p:nvPr/>
        </p:nvSpPr>
        <p:spPr>
          <a:xfrm>
            <a:off x="3831891" y="4382814"/>
            <a:ext cx="118622" cy="189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900"/>
              <a:t>B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98F1858-07A1-18A8-BF37-577F48CFDD63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42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Image" descr="Image"/>
          <p:cNvPicPr>
            <a:picLocks noChangeAspect="1"/>
          </p:cNvPicPr>
          <p:nvPr/>
        </p:nvPicPr>
        <p:blipFill>
          <a:blip r:embed="rId2"/>
          <a:srcRect l="56428" t="41872" r="18812" b="36787"/>
          <a:stretch>
            <a:fillRect/>
          </a:stretch>
        </p:blipFill>
        <p:spPr>
          <a:xfrm>
            <a:off x="3205853" y="1298377"/>
            <a:ext cx="6113900" cy="4261232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A"/>
          <p:cNvSpPr txBox="1"/>
          <p:nvPr/>
        </p:nvSpPr>
        <p:spPr>
          <a:xfrm>
            <a:off x="7635348" y="2225738"/>
            <a:ext cx="131446" cy="189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900"/>
              <a:t>A</a:t>
            </a:r>
          </a:p>
        </p:txBody>
      </p:sp>
      <p:sp>
        <p:nvSpPr>
          <p:cNvPr id="351" name="B"/>
          <p:cNvSpPr txBox="1"/>
          <p:nvPr/>
        </p:nvSpPr>
        <p:spPr>
          <a:xfrm>
            <a:off x="4386072" y="3629666"/>
            <a:ext cx="118622" cy="189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rPr sz="900"/>
              <a:t>B</a:t>
            </a:r>
          </a:p>
        </p:txBody>
      </p:sp>
      <p:sp>
        <p:nvSpPr>
          <p:cNvPr id="352" name="Oval"/>
          <p:cNvSpPr/>
          <p:nvPr/>
        </p:nvSpPr>
        <p:spPr>
          <a:xfrm>
            <a:off x="7871590" y="2069807"/>
            <a:ext cx="151632" cy="161930"/>
          </a:xfrm>
          <a:prstGeom prst="ellipse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53" name="Oval"/>
          <p:cNvSpPr/>
          <p:nvPr/>
        </p:nvSpPr>
        <p:spPr>
          <a:xfrm>
            <a:off x="4646945" y="3471187"/>
            <a:ext cx="151632" cy="161930"/>
          </a:xfrm>
          <a:prstGeom prst="ellipse">
            <a:avLst/>
          </a:prstGeom>
          <a:solidFill>
            <a:srgbClr val="ED220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54" name="Probably not the geodesic!"/>
          <p:cNvSpPr txBox="1"/>
          <p:nvPr/>
        </p:nvSpPr>
        <p:spPr>
          <a:xfrm>
            <a:off x="3661495" y="5862392"/>
            <a:ext cx="5549619" cy="62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6900" b="1" spc="-138"/>
            </a:lvl1pPr>
          </a:lstStyle>
          <a:p>
            <a:r>
              <a:rPr sz="3450" dirty="0"/>
              <a:t>Probably not the geodesic!</a:t>
            </a:r>
          </a:p>
        </p:txBody>
      </p:sp>
      <p:sp>
        <p:nvSpPr>
          <p:cNvPr id="5" name="What is the most likely path between two points in the ocean?">
            <a:extLst>
              <a:ext uri="{FF2B5EF4-FFF2-40B4-BE49-F238E27FC236}">
                <a16:creationId xmlns:a16="http://schemas.microsoft.com/office/drawing/2014/main" id="{02DE210F-77A9-2893-CB0B-BE949F09CD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" y="322896"/>
            <a:ext cx="12192000" cy="902267"/>
          </a:xfrm>
          <a:prstGeom prst="rect">
            <a:avLst/>
          </a:prstGeom>
        </p:spPr>
        <p:txBody>
          <a:bodyPr>
            <a:noAutofit/>
          </a:bodyPr>
          <a:lstStyle>
            <a:lvl1pPr defTabSz="1682453">
              <a:defRPr sz="6210" spc="-124"/>
            </a:lvl1pPr>
          </a:lstStyle>
          <a:p>
            <a:pPr algn="ctr"/>
            <a:r>
              <a:rPr sz="4000" dirty="0"/>
              <a:t>What is the most likely path between two points in the ocean?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6B23C86-73E3-C5A9-5EAB-0872D402BE05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43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And how are these points in the ocean connected?"/>
          <p:cNvSpPr txBox="1">
            <a:spLocks noGrp="1"/>
          </p:cNvSpPr>
          <p:nvPr>
            <p:ph type="title"/>
          </p:nvPr>
        </p:nvSpPr>
        <p:spPr>
          <a:xfrm>
            <a:off x="603250" y="322896"/>
            <a:ext cx="11160724" cy="624578"/>
          </a:xfrm>
          <a:prstGeom prst="rect">
            <a:avLst/>
          </a:prstGeom>
        </p:spPr>
        <p:txBody>
          <a:bodyPr>
            <a:noAutofit/>
          </a:bodyPr>
          <a:lstStyle>
            <a:lvl1pPr defTabSz="2145738">
              <a:defRPr sz="7480" spc="-149"/>
            </a:lvl1pPr>
          </a:lstStyle>
          <a:p>
            <a:pPr algn="ctr"/>
            <a:r>
              <a:rPr sz="4000" dirty="0"/>
              <a:t>And how are these points in the ocean connected?</a:t>
            </a:r>
          </a:p>
        </p:txBody>
      </p:sp>
      <p:pic>
        <p:nvPicPr>
          <p:cNvPr id="357" name="Screenshot 2020-06-03 at 15.00.31.png" descr="Screenshot 2020-06-03 at 15.00.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78" y="1080576"/>
            <a:ext cx="11070786" cy="581847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C2068F1-430F-7CCF-25BB-738590DCDB9D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44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driftermovie.mp4" descr="driftermovie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2468" y="956587"/>
            <a:ext cx="8687065" cy="579137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And how are these points in the ocean connected?">
            <a:extLst>
              <a:ext uri="{FF2B5EF4-FFF2-40B4-BE49-F238E27FC236}">
                <a16:creationId xmlns:a16="http://schemas.microsoft.com/office/drawing/2014/main" id="{858E678C-E7F6-0A50-CA2B-9683C3D970E1}"/>
              </a:ext>
            </a:extLst>
          </p:cNvPr>
          <p:cNvSpPr txBox="1">
            <a:spLocks/>
          </p:cNvSpPr>
          <p:nvPr/>
        </p:nvSpPr>
        <p:spPr>
          <a:xfrm>
            <a:off x="603250" y="322896"/>
            <a:ext cx="11160724" cy="624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145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480" kern="1200" cap="all" spc="-149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dirty="0"/>
              <a:t>Use drifters!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D5730102-524F-22A6-4618-9C2FB97B5E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1856"/>
          <a:stretch>
            <a:fillRect/>
          </a:stretch>
        </p:blipFill>
        <p:spPr>
          <a:xfrm>
            <a:off x="52530" y="5029201"/>
            <a:ext cx="1824300" cy="150590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092995D8-059F-C635-7863-E648F237196C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45</a:t>
            </a:fld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399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46"/>
                </p:tgtEl>
              </p:cMediaNode>
            </p:video>
            <p:seq concurrent="1" prevAc="none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6"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Divide the ocean into bins to form Markov transition matrices based on drifter locations from one time step to the nex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2300" dirty="0"/>
              <a:t>Divide the ocean into bins to form </a:t>
            </a:r>
            <a:r>
              <a:rPr sz="2300" i="1" dirty="0">
                <a:solidFill>
                  <a:srgbClr val="FF0000"/>
                </a:solidFill>
              </a:rPr>
              <a:t>Markov transition matrices</a:t>
            </a:r>
            <a:r>
              <a:rPr sz="2300" i="1" dirty="0"/>
              <a:t> </a:t>
            </a:r>
            <a:r>
              <a:rPr sz="2300" dirty="0"/>
              <a:t>based on drifter locations from one time step to the next</a:t>
            </a:r>
          </a:p>
          <a:p>
            <a:r>
              <a:rPr sz="2300" dirty="0"/>
              <a:t>A key parameter is to select the time step - should be chosen such that the drifter motions </a:t>
            </a:r>
            <a:r>
              <a:rPr sz="2300" i="1" dirty="0">
                <a:solidFill>
                  <a:srgbClr val="FF0000"/>
                </a:solidFill>
              </a:rPr>
              <a:t>decorrelate</a:t>
            </a:r>
            <a:r>
              <a:rPr sz="2300" dirty="0"/>
              <a:t> and obey the Markov property (lack of memory), we set this at 5 days in agreement with oceanographic literature</a:t>
            </a:r>
          </a:p>
          <a:p>
            <a:r>
              <a:rPr sz="2300" dirty="0"/>
              <a:t>The most likely path can be found by any number of path-finding algorithms in the literature - we use </a:t>
            </a:r>
            <a:r>
              <a:rPr sz="2300" i="1" dirty="0">
                <a:solidFill>
                  <a:srgbClr val="FF0000"/>
                </a:solidFill>
              </a:rPr>
              <a:t>Dijkstra’s algorithm</a:t>
            </a:r>
          </a:p>
        </p:txBody>
      </p:sp>
      <p:sp>
        <p:nvSpPr>
          <p:cNvPr id="2" name="And how are these points in the ocean connected?">
            <a:extLst>
              <a:ext uri="{FF2B5EF4-FFF2-40B4-BE49-F238E27FC236}">
                <a16:creationId xmlns:a16="http://schemas.microsoft.com/office/drawing/2014/main" id="{EAE8EF22-DF28-99C3-D09B-2B2926BFCB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250" y="322896"/>
            <a:ext cx="11160724" cy="624578"/>
          </a:xfrm>
          <a:prstGeom prst="rect">
            <a:avLst/>
          </a:prstGeom>
        </p:spPr>
        <p:txBody>
          <a:bodyPr>
            <a:noAutofit/>
          </a:bodyPr>
          <a:lstStyle>
            <a:lvl1pPr defTabSz="2145738">
              <a:defRPr sz="7480" spc="-149"/>
            </a:lvl1pPr>
          </a:lstStyle>
          <a:p>
            <a:pPr algn="ctr"/>
            <a:r>
              <a:rPr lang="en-US" sz="4000" dirty="0"/>
              <a:t>Finding the most likely path</a:t>
            </a:r>
            <a:endParaRPr sz="400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72196B5-96B6-78E2-03E7-9D44DFDDE510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46</a:t>
            </a:fld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" grpId="0" build="p" bldLvl="5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tandard approaches use latitude-longitude binning…"/>
          <p:cNvSpPr txBox="1">
            <a:spLocks noGrp="1"/>
          </p:cNvSpPr>
          <p:nvPr>
            <p:ph type="body" sz="half" idx="1"/>
          </p:nvPr>
        </p:nvSpPr>
        <p:spPr>
          <a:xfrm>
            <a:off x="603250" y="2543500"/>
            <a:ext cx="4889500" cy="3709068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indent="0" defTabSz="1072869">
              <a:spcBef>
                <a:spcPts val="1950"/>
              </a:spcBef>
              <a:buSzTx/>
              <a:buNone/>
              <a:defRPr sz="4224"/>
            </a:pPr>
            <a:r>
              <a:rPr dirty="0"/>
              <a:t>Standard approaches use latitude-longitude binning</a:t>
            </a:r>
          </a:p>
          <a:p>
            <a:pPr marL="0" indent="0" defTabSz="1072869">
              <a:spcBef>
                <a:spcPts val="1950"/>
              </a:spcBef>
              <a:buSzTx/>
              <a:buNone/>
              <a:defRPr sz="4224"/>
            </a:pPr>
            <a:r>
              <a:rPr dirty="0"/>
              <a:t>There are 2 key advantages to H3:</a:t>
            </a:r>
          </a:p>
          <a:p>
            <a:pPr marL="268224" indent="-268224" defTabSz="1072869">
              <a:spcBef>
                <a:spcPts val="1950"/>
              </a:spcBef>
              <a:defRPr sz="4224"/>
            </a:pPr>
            <a:r>
              <a:rPr dirty="0"/>
              <a:t>Each hexagon/pentagon is approximately equal area </a:t>
            </a:r>
            <a:r>
              <a:rPr i="1" dirty="0"/>
              <a:t>unlike </a:t>
            </a:r>
            <a:r>
              <a:rPr dirty="0"/>
              <a:t>standard degree binning</a:t>
            </a:r>
          </a:p>
          <a:p>
            <a:pPr marL="268224" indent="-268224" defTabSz="1072869">
              <a:spcBef>
                <a:spcPts val="1950"/>
              </a:spcBef>
              <a:defRPr sz="4224"/>
            </a:pPr>
            <a:r>
              <a:rPr dirty="0"/>
              <a:t>Every polygon shares an edge and two vertices with a </a:t>
            </a:r>
            <a:r>
              <a:rPr dirty="0" err="1"/>
              <a:t>neighbouring</a:t>
            </a:r>
            <a:r>
              <a:rPr dirty="0"/>
              <a:t> polygon </a:t>
            </a:r>
            <a:r>
              <a:rPr i="1" dirty="0"/>
              <a:t>unlike </a:t>
            </a:r>
            <a:r>
              <a:rPr dirty="0"/>
              <a:t>standard degree binning</a:t>
            </a:r>
          </a:p>
        </p:txBody>
      </p:sp>
      <p:sp>
        <p:nvSpPr>
          <p:cNvPr id="363" name="Key innovation: Using Uber’s H3 index to tesselate the globe…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4889500" cy="1486986"/>
          </a:xfrm>
          <a:prstGeom prst="rect">
            <a:avLst/>
          </a:prstGeom>
        </p:spPr>
        <p:txBody>
          <a:bodyPr>
            <a:noAutofit/>
          </a:bodyPr>
          <a:lstStyle>
            <a:lvl1pPr defTabSz="2048204">
              <a:defRPr sz="7140" spc="-142"/>
            </a:lvl1pPr>
          </a:lstStyle>
          <a:p>
            <a:r>
              <a:rPr sz="4000" dirty="0"/>
              <a:t>Key innovation: Using Uber’s H3 index to tesselate the globe…</a:t>
            </a:r>
          </a:p>
        </p:txBody>
      </p:sp>
      <p:pic>
        <p:nvPicPr>
          <p:cNvPr id="364" name="h3_system.pdf" descr="h3_system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0" y="525462"/>
            <a:ext cx="6298655" cy="571095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0426E03-F664-A770-095F-E3B09737FF77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47</a:t>
            </a:fld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0" build="p" bldLvl="5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Example from the South Atlantic"/>
          <p:cNvSpPr txBox="1">
            <a:spLocks noGrp="1"/>
          </p:cNvSpPr>
          <p:nvPr>
            <p:ph type="title"/>
          </p:nvPr>
        </p:nvSpPr>
        <p:spPr>
          <a:xfrm>
            <a:off x="603250" y="322896"/>
            <a:ext cx="10985500" cy="6245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2170121">
              <a:defRPr sz="7565" spc="-151"/>
            </a:lvl1pPr>
          </a:lstStyle>
          <a:p>
            <a:r>
              <a:rPr sz="4000" dirty="0"/>
              <a:t>Example from the South Atlantic</a:t>
            </a:r>
          </a:p>
        </p:txBody>
      </p:sp>
      <p:pic>
        <p:nvPicPr>
          <p:cNvPr id="367" name="Screenshot 2021-04-28 at 12.15.46.png" descr="Screenshot 2021-04-28 at 12.15.46.png"/>
          <p:cNvPicPr>
            <a:picLocks noChangeAspect="1"/>
          </p:cNvPicPr>
          <p:nvPr/>
        </p:nvPicPr>
        <p:blipFill>
          <a:blip r:embed="rId2"/>
          <a:srcRect b="1045"/>
          <a:stretch>
            <a:fillRect/>
          </a:stretch>
        </p:blipFill>
        <p:spPr>
          <a:xfrm>
            <a:off x="1446373" y="1397440"/>
            <a:ext cx="9299254" cy="456264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E719485D-2C0F-EBDD-1994-2BAF8D363800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48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Why this is better than lat-lon tessellation:"/>
          <p:cNvSpPr txBox="1"/>
          <p:nvPr/>
        </p:nvSpPr>
        <p:spPr>
          <a:xfrm>
            <a:off x="985020" y="347416"/>
            <a:ext cx="10512827" cy="1102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z="8500" b="1" spc="-170"/>
            </a:lvl1pPr>
          </a:lstStyle>
          <a:p>
            <a:endParaRPr sz="4250" dirty="0"/>
          </a:p>
        </p:txBody>
      </p:sp>
      <p:pic>
        <p:nvPicPr>
          <p:cNvPr id="370" name="grid_size_tt_results.pdf" descr="grid_size_tt_results.pdf"/>
          <p:cNvPicPr>
            <a:picLocks noChangeAspect="1"/>
          </p:cNvPicPr>
          <p:nvPr/>
        </p:nvPicPr>
        <p:blipFill>
          <a:blip r:embed="rId2"/>
          <a:srcRect t="37145" b="37145"/>
          <a:stretch>
            <a:fillRect/>
          </a:stretch>
        </p:blipFill>
        <p:spPr>
          <a:xfrm>
            <a:off x="-220663" y="2437703"/>
            <a:ext cx="12633400" cy="2273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grid_size_tt_results.pdf" descr="grid_size_tt_results.pdf"/>
          <p:cNvPicPr>
            <a:picLocks noChangeAspect="1"/>
          </p:cNvPicPr>
          <p:nvPr/>
        </p:nvPicPr>
        <p:blipFill>
          <a:blip r:embed="rId2"/>
          <a:srcRect t="8153" b="88544"/>
          <a:stretch>
            <a:fillRect/>
          </a:stretch>
        </p:blipFill>
        <p:spPr>
          <a:xfrm>
            <a:off x="-220663" y="2205571"/>
            <a:ext cx="12633400" cy="292038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Left 3 plots are H3 grids, right 2 plots are lat-lon…"/>
          <p:cNvSpPr txBox="1"/>
          <p:nvPr/>
        </p:nvSpPr>
        <p:spPr>
          <a:xfrm>
            <a:off x="749437" y="5194431"/>
            <a:ext cx="10200202" cy="1282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4000"/>
            </a:pPr>
            <a:r>
              <a:rPr sz="2000"/>
              <a:t>Left 3 plots are H3 grids, right 2 plots are lat-lon</a:t>
            </a:r>
          </a:p>
          <a:p>
            <a:pPr defTabSz="228600">
              <a:defRPr sz="4000"/>
            </a:pPr>
            <a:endParaRPr sz="2000"/>
          </a:p>
          <a:p>
            <a:pPr defTabSz="228600">
              <a:defRPr sz="4000"/>
            </a:pPr>
            <a:r>
              <a:rPr sz="2000"/>
              <a:t>H3 produces more realistic meandering trajectories, and the paths taken are less sensitive to the resolution size</a:t>
            </a:r>
          </a:p>
        </p:txBody>
      </p:sp>
      <p:sp>
        <p:nvSpPr>
          <p:cNvPr id="2" name="Example from the South Atlantic">
            <a:extLst>
              <a:ext uri="{FF2B5EF4-FFF2-40B4-BE49-F238E27FC236}">
                <a16:creationId xmlns:a16="http://schemas.microsoft.com/office/drawing/2014/main" id="{8907F4E1-5C27-1251-BA51-A98E800866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250" y="322896"/>
            <a:ext cx="10985500" cy="6245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2170121">
              <a:defRPr sz="7565" spc="-151"/>
            </a:lvl1pPr>
          </a:lstStyle>
          <a:p>
            <a:r>
              <a:rPr lang="en-GB" sz="4000" dirty="0"/>
              <a:t>Why this is better than </a:t>
            </a:r>
            <a:r>
              <a:rPr lang="en-GB" sz="4000" dirty="0" err="1"/>
              <a:t>lat-lon</a:t>
            </a:r>
            <a:r>
              <a:rPr lang="en-GB" sz="4000" dirty="0"/>
              <a:t> tessellation: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A42E847-0263-2471-2038-49F59B4E2C46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49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Most likely paths"/>
          <p:cNvSpPr txBox="1">
            <a:spLocks noGrp="1"/>
          </p:cNvSpPr>
          <p:nvPr>
            <p:ph type="title"/>
          </p:nvPr>
        </p:nvSpPr>
        <p:spPr>
          <a:xfrm>
            <a:off x="603250" y="322896"/>
            <a:ext cx="10512827" cy="62457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1085061">
              <a:defRPr sz="7565" spc="-151"/>
            </a:pPr>
            <a:r>
              <a:rPr sz="4000" dirty="0"/>
              <a:t>Most likely path</a:t>
            </a:r>
            <a:r>
              <a:rPr sz="4000" dirty="0">
                <a:solidFill>
                  <a:srgbClr val="FF0000"/>
                </a:solidFill>
              </a:rPr>
              <a:t>s</a:t>
            </a:r>
          </a:p>
        </p:txBody>
      </p:sp>
      <p:pic>
        <p:nvPicPr>
          <p:cNvPr id="375" name="Screenshot 2021-04-28 at 12.14.28.png" descr="Screenshot 2021-04-28 at 12.14.28.png"/>
          <p:cNvPicPr>
            <a:picLocks noChangeAspect="1"/>
          </p:cNvPicPr>
          <p:nvPr/>
        </p:nvPicPr>
        <p:blipFill>
          <a:blip r:embed="rId2"/>
          <a:srcRect b="12903"/>
          <a:stretch>
            <a:fillRect/>
          </a:stretch>
        </p:blipFill>
        <p:spPr>
          <a:xfrm>
            <a:off x="1517551" y="1263788"/>
            <a:ext cx="9156869" cy="460879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352E829-2F65-A43E-799D-41B51EE3761E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50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lobal Ocean connectivity and travel times"/>
          <p:cNvSpPr txBox="1">
            <a:spLocks noGrp="1"/>
          </p:cNvSpPr>
          <p:nvPr>
            <p:ph type="title"/>
          </p:nvPr>
        </p:nvSpPr>
        <p:spPr>
          <a:xfrm>
            <a:off x="603250" y="322896"/>
            <a:ext cx="10512827" cy="6245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2170121">
              <a:defRPr sz="7565" spc="-151"/>
            </a:lvl1pPr>
          </a:lstStyle>
          <a:p>
            <a:r>
              <a:rPr sz="4000" dirty="0"/>
              <a:t>Global Ocean connectivity and travel times</a:t>
            </a:r>
          </a:p>
        </p:txBody>
      </p:sp>
      <p:pic>
        <p:nvPicPr>
          <p:cNvPr id="381" name="tt1_drg.pdf" descr="tt1_drg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372" y="1004471"/>
            <a:ext cx="7376484" cy="4614315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O’Malley, M., Sykulski, A. M., Laso-Jadart, R., &amp; Madoui, M. A. (2021)…"/>
          <p:cNvSpPr txBox="1"/>
          <p:nvPr/>
        </p:nvSpPr>
        <p:spPr>
          <a:xfrm>
            <a:off x="208719" y="5769430"/>
            <a:ext cx="8882240" cy="997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228600">
              <a:defRPr sz="41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50" dirty="0"/>
              <a:t>O’Malley, M., Sykulski, A. M., Laso-</a:t>
            </a:r>
            <a:r>
              <a:rPr sz="2050" dirty="0" err="1"/>
              <a:t>Jadart</a:t>
            </a:r>
            <a:r>
              <a:rPr sz="2050" dirty="0"/>
              <a:t>, R., &amp; </a:t>
            </a:r>
            <a:r>
              <a:rPr sz="2050" dirty="0" err="1"/>
              <a:t>Madoui</a:t>
            </a:r>
            <a:r>
              <a:rPr sz="2050" dirty="0"/>
              <a:t>, M. A. (2021)</a:t>
            </a:r>
          </a:p>
          <a:p>
            <a:pPr defTabSz="228600">
              <a:defRPr sz="41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50" dirty="0"/>
              <a:t>“Estimating the travel time and the most likely path from </a:t>
            </a:r>
            <a:r>
              <a:rPr sz="2050" dirty="0" err="1"/>
              <a:t>Lagrangian</a:t>
            </a:r>
            <a:r>
              <a:rPr sz="2050" dirty="0"/>
              <a:t> drifters”</a:t>
            </a:r>
          </a:p>
          <a:p>
            <a:pPr defTabSz="228600">
              <a:defRPr sz="41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50" i="1" dirty="0"/>
              <a:t>Journal of Atmospheric and Oceanic Technology, 38 (5), 1059-1073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A56236F-6466-0A30-EC55-2876516CF636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51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Screenshot 2021-11-11 at 17.16.50.png" descr="Screenshot 2021-11-11 at 17.16.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707" y="203691"/>
            <a:ext cx="9088417" cy="645061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2FA7179-D465-F7F1-E733-91D66F309677}"/>
              </a:ext>
            </a:extLst>
          </p:cNvPr>
          <p:cNvSpPr txBox="1">
            <a:spLocks/>
          </p:cNvSpPr>
          <p:nvPr/>
        </p:nvSpPr>
        <p:spPr>
          <a:xfrm>
            <a:off x="11305364" y="6276980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GB" smtClean="0"/>
              <a:pPr/>
              <a:t>52</a:t>
            </a:fld>
            <a:endParaRPr lang="en-GB" dirty="0"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3F1E5-8A00-CEBA-122A-8862F894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5D1EE-8165-9B6F-6EEE-314CB7482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r>
              <a:rPr lang="en-GB" sz="4900" dirty="0"/>
              <a:t>references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A4C6AD-63A7-ACC2-937E-C0B7AB613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7" y="1434904"/>
            <a:ext cx="10581251" cy="5423096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Sykulski, A.M., </a:t>
            </a:r>
            <a:r>
              <a:rPr lang="en-GB" sz="2400" dirty="0" err="1"/>
              <a:t>Olhede</a:t>
            </a:r>
            <a:r>
              <a:rPr lang="en-GB" sz="2400" dirty="0"/>
              <a:t>, S.C., Guillaumin, A.P., Lilly, J.M., &amp; Early, J.J. (2019). The debiased Whittle likelihood. </a:t>
            </a:r>
            <a:r>
              <a:rPr lang="en-GB" sz="2400" dirty="0" err="1"/>
              <a:t>Biometrika</a:t>
            </a:r>
            <a:r>
              <a:rPr lang="en-GB" sz="2400" dirty="0"/>
              <a:t>, 106(2), 251-266.</a:t>
            </a:r>
          </a:p>
          <a:p>
            <a:r>
              <a:rPr lang="en-GB" sz="2400" dirty="0" err="1"/>
              <a:t>Astfalck</a:t>
            </a:r>
            <a:r>
              <a:rPr lang="en-GB" sz="2400" dirty="0"/>
              <a:t>, L.C., Sykulski, A.M., &amp; Cripps, E.J. (2024). Debiasing Welch’s method for spectral density estimation. </a:t>
            </a:r>
            <a:r>
              <a:rPr lang="en-GB" sz="2400" dirty="0" err="1"/>
              <a:t>Biometrika</a:t>
            </a:r>
            <a:r>
              <a:rPr lang="en-GB" sz="2400" dirty="0"/>
              <a:t>, 111(4), 1313-1329.</a:t>
            </a:r>
          </a:p>
          <a:p>
            <a:r>
              <a:rPr lang="en-GB" sz="2400" dirty="0" err="1"/>
              <a:t>Astfalck</a:t>
            </a:r>
            <a:r>
              <a:rPr lang="en-GB" sz="2400" dirty="0"/>
              <a:t>, L.C., Sykulski, A.M., &amp; Cripps, E.J. (2025). Bias correction of quadratic spectral estimators. </a:t>
            </a:r>
            <a:r>
              <a:rPr lang="en-GB" sz="2400" dirty="0" err="1"/>
              <a:t>Biometrika</a:t>
            </a:r>
            <a:r>
              <a:rPr lang="en-GB" sz="2400" dirty="0"/>
              <a:t>, 112(3), asaf033.</a:t>
            </a:r>
          </a:p>
          <a:p>
            <a:r>
              <a:rPr lang="en-GB" sz="2400" dirty="0"/>
              <a:t>Guillaumin, A.P., Sykulski, A.M., </a:t>
            </a:r>
            <a:r>
              <a:rPr lang="en-GB" sz="2400" dirty="0" err="1"/>
              <a:t>Olhede</a:t>
            </a:r>
            <a:r>
              <a:rPr lang="en-GB" sz="2400" dirty="0"/>
              <a:t>, S.C., &amp; Simons, F.J. (2022). The debiased spatial Whittle likelihood. Journal of the Royal Statistical Society Series B: Statistical Methodology, 84(4), 1526-1557.</a:t>
            </a:r>
          </a:p>
          <a:p>
            <a:r>
              <a:rPr lang="en-GB" sz="2400" dirty="0"/>
              <a:t>Grainger, J. P., Sykulski, A. M., Ewans, K., Hansen, H. F., &amp; Jonathan, P. (2023). A multivariate pseudo-likelihood approach to estimating directional ocean wave models. Journal of the Royal Statistical Society Series C: Applied Statistics, 72(3), 544-565.</a:t>
            </a:r>
          </a:p>
          <a:p>
            <a:r>
              <a:rPr lang="en-GB" sz="2400" dirty="0"/>
              <a:t>Guillaumin, A. P., Goodwin, T., Walbert, O., Sykulski, A. M., </a:t>
            </a:r>
            <a:r>
              <a:rPr lang="en-GB" sz="2400" dirty="0" err="1"/>
              <a:t>Olhede</a:t>
            </a:r>
            <a:r>
              <a:rPr lang="en-GB" sz="2400" dirty="0"/>
              <a:t>, S. C., &amp; Simons, F. J. (2026). DSWL package: a Python implementation of the Debiased Spatial Whittle Likelihood. Journal of Open Source Software, 11(119), 8323.</a:t>
            </a:r>
          </a:p>
          <a:p>
            <a:endParaRPr lang="en-GB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4EA294-29B9-D016-A2B8-013F3A7E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2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1526</TotalTime>
  <Words>1219</Words>
  <Application>Microsoft Macintosh PowerPoint</Application>
  <PresentationFormat>Widescreen</PresentationFormat>
  <Paragraphs>163</Paragraphs>
  <Slides>53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Aptos</vt:lpstr>
      <vt:lpstr>Arial</vt:lpstr>
      <vt:lpstr>Calibri</vt:lpstr>
      <vt:lpstr>Cambria Math</vt:lpstr>
      <vt:lpstr>Helvetica Neue</vt:lpstr>
      <vt:lpstr>Rockwell</vt:lpstr>
      <vt:lpstr>Rockwell Condensed</vt:lpstr>
      <vt:lpstr>Rockwell Extra Bold</vt:lpstr>
      <vt:lpstr>Wingdings</vt:lpstr>
      <vt:lpstr>Wood Type</vt:lpstr>
      <vt:lpstr>Debiased spatio-temporal inference</vt:lpstr>
      <vt:lpstr>motivation</vt:lpstr>
      <vt:lpstr>Part 1: A quick (visual) crash course in Spectral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2: Debiased spatio-temporal inference</vt:lpstr>
      <vt:lpstr>Let’s just start with time series</vt:lpstr>
      <vt:lpstr>THE POWER SPECTRAL DENSITY</vt:lpstr>
      <vt:lpstr>THE periodogram</vt:lpstr>
      <vt:lpstr>Parametric inference: whittle Likelihood</vt:lpstr>
      <vt:lpstr>PowerPoint Presentation</vt:lpstr>
      <vt:lpstr>A partial solution</vt:lpstr>
      <vt:lpstr>A more complete solution: debiasing</vt:lpstr>
      <vt:lpstr>In a nutshell … fit the red line to your data rather than the blue line </vt:lpstr>
      <vt:lpstr>Debiasing in space</vt:lpstr>
      <vt:lpstr>Debiasing with missing data</vt:lpstr>
      <vt:lpstr>This can really make a difference…</vt:lpstr>
      <vt:lpstr>NonParametric approach: welch’s method (also known as weighted overlapping segment averaging (WOSA))</vt:lpstr>
      <vt:lpstr>Motivating data example: wave data</vt:lpstr>
      <vt:lpstr>Welch’s method smooths: but does it bias?</vt:lpstr>
      <vt:lpstr>How might we debias?</vt:lpstr>
      <vt:lpstr>Same idea as before…</vt:lpstr>
      <vt:lpstr>Same idea as before…</vt:lpstr>
      <vt:lpstr>How do we optimise?</vt:lpstr>
      <vt:lpstr>Some (asymptotic) theory saves us</vt:lpstr>
      <vt:lpstr>Motivating data example: wave data</vt:lpstr>
      <vt:lpstr>LOG PERIODOGRAMS: Differ due to ‘Attenuation’</vt:lpstr>
      <vt:lpstr>Debiasing welch’s method</vt:lpstr>
      <vt:lpstr>Validating the method</vt:lpstr>
      <vt:lpstr>Simulations: we have many, this is an AR(4)</vt:lpstr>
      <vt:lpstr>PowerPoint Presentation</vt:lpstr>
      <vt:lpstr>PowerPoint Presentation</vt:lpstr>
      <vt:lpstr>PowerPoint Presentation</vt:lpstr>
      <vt:lpstr>PowerPoint Presentation</vt:lpstr>
      <vt:lpstr>bonus: Debiased spatio-temporal inference,  no fourier transforms required </vt:lpstr>
      <vt:lpstr>What is the most likely path between two points in the ocean?</vt:lpstr>
      <vt:lpstr>What is the most likely path between two points in the ocean?</vt:lpstr>
      <vt:lpstr>And how are these points in the ocean connected?</vt:lpstr>
      <vt:lpstr>PowerPoint Presentation</vt:lpstr>
      <vt:lpstr>Finding the most likely path</vt:lpstr>
      <vt:lpstr>Key innovation: Using Uber’s H3 index to tesselate the globe…</vt:lpstr>
      <vt:lpstr>Example from the South Atlantic</vt:lpstr>
      <vt:lpstr>Why this is better than lat-lon tessellation:</vt:lpstr>
      <vt:lpstr>Most likely paths</vt:lpstr>
      <vt:lpstr>Global Ocean connectivity and travel times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Sykulski, Adam M</dc:creator>
  <cp:lastModifiedBy>Sykulski, Adam M</cp:lastModifiedBy>
  <cp:revision>46</cp:revision>
  <dcterms:created xsi:type="dcterms:W3CDTF">2025-03-01T11:40:56Z</dcterms:created>
  <dcterms:modified xsi:type="dcterms:W3CDTF">2026-05-14T18:26:49Z</dcterms:modified>
</cp:coreProperties>
</file>