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721" r:id="rId4"/>
  </p:sldMasterIdLst>
  <p:notesMasterIdLst>
    <p:notesMasterId r:id="rId121"/>
  </p:notesMasterIdLst>
  <p:sldIdLst>
    <p:sldId id="557" r:id="rId5"/>
    <p:sldId id="899" r:id="rId6"/>
    <p:sldId id="900" r:id="rId7"/>
    <p:sldId id="901" r:id="rId8"/>
    <p:sldId id="902" r:id="rId9"/>
    <p:sldId id="903" r:id="rId10"/>
    <p:sldId id="904" r:id="rId11"/>
    <p:sldId id="905" r:id="rId12"/>
    <p:sldId id="906" r:id="rId13"/>
    <p:sldId id="907" r:id="rId14"/>
    <p:sldId id="908" r:id="rId15"/>
    <p:sldId id="580" r:id="rId16"/>
    <p:sldId id="583" r:id="rId17"/>
    <p:sldId id="584" r:id="rId18"/>
    <p:sldId id="585" r:id="rId19"/>
    <p:sldId id="700" r:id="rId20"/>
    <p:sldId id="786" r:id="rId21"/>
    <p:sldId id="787" r:id="rId22"/>
    <p:sldId id="788" r:id="rId23"/>
    <p:sldId id="789" r:id="rId24"/>
    <p:sldId id="790" r:id="rId25"/>
    <p:sldId id="791" r:id="rId26"/>
    <p:sldId id="792" r:id="rId27"/>
    <p:sldId id="793" r:id="rId28"/>
    <p:sldId id="795" r:id="rId29"/>
    <p:sldId id="909" r:id="rId30"/>
    <p:sldId id="910" r:id="rId31"/>
    <p:sldId id="911" r:id="rId32"/>
    <p:sldId id="912" r:id="rId33"/>
    <p:sldId id="913" r:id="rId34"/>
    <p:sldId id="914" r:id="rId35"/>
    <p:sldId id="915" r:id="rId36"/>
    <p:sldId id="916" r:id="rId37"/>
    <p:sldId id="917" r:id="rId38"/>
    <p:sldId id="918" r:id="rId39"/>
    <p:sldId id="919" r:id="rId40"/>
    <p:sldId id="966" r:id="rId41"/>
    <p:sldId id="920" r:id="rId42"/>
    <p:sldId id="921" r:id="rId43"/>
    <p:sldId id="922" r:id="rId44"/>
    <p:sldId id="923" r:id="rId45"/>
    <p:sldId id="924" r:id="rId46"/>
    <p:sldId id="925" r:id="rId47"/>
    <p:sldId id="926" r:id="rId48"/>
    <p:sldId id="927" r:id="rId49"/>
    <p:sldId id="928" r:id="rId50"/>
    <p:sldId id="929" r:id="rId51"/>
    <p:sldId id="930" r:id="rId52"/>
    <p:sldId id="931" r:id="rId53"/>
    <p:sldId id="869" r:id="rId54"/>
    <p:sldId id="660" r:id="rId55"/>
    <p:sldId id="842" r:id="rId56"/>
    <p:sldId id="843" r:id="rId57"/>
    <p:sldId id="844" r:id="rId58"/>
    <p:sldId id="845" r:id="rId59"/>
    <p:sldId id="743" r:id="rId60"/>
    <p:sldId id="744" r:id="rId61"/>
    <p:sldId id="751" r:id="rId62"/>
    <p:sldId id="870" r:id="rId63"/>
    <p:sldId id="871" r:id="rId64"/>
    <p:sldId id="873" r:id="rId65"/>
    <p:sldId id="874" r:id="rId66"/>
    <p:sldId id="875" r:id="rId67"/>
    <p:sldId id="932" r:id="rId68"/>
    <p:sldId id="933" r:id="rId69"/>
    <p:sldId id="934" r:id="rId70"/>
    <p:sldId id="935" r:id="rId71"/>
    <p:sldId id="936" r:id="rId72"/>
    <p:sldId id="937" r:id="rId73"/>
    <p:sldId id="938" r:id="rId74"/>
    <p:sldId id="940" r:id="rId75"/>
    <p:sldId id="941" r:id="rId76"/>
    <p:sldId id="942" r:id="rId77"/>
    <p:sldId id="943" r:id="rId78"/>
    <p:sldId id="944" r:id="rId79"/>
    <p:sldId id="872" r:id="rId80"/>
    <p:sldId id="606" r:id="rId81"/>
    <p:sldId id="703" r:id="rId82"/>
    <p:sldId id="806" r:id="rId83"/>
    <p:sldId id="784" r:id="rId84"/>
    <p:sldId id="799" r:id="rId85"/>
    <p:sldId id="808" r:id="rId86"/>
    <p:sldId id="809" r:id="rId87"/>
    <p:sldId id="817" r:id="rId88"/>
    <p:sldId id="811" r:id="rId89"/>
    <p:sldId id="821" r:id="rId90"/>
    <p:sldId id="813" r:id="rId91"/>
    <p:sldId id="822" r:id="rId92"/>
    <p:sldId id="815" r:id="rId93"/>
    <p:sldId id="816" r:id="rId94"/>
    <p:sldId id="828" r:id="rId95"/>
    <p:sldId id="950" r:id="rId96"/>
    <p:sldId id="939" r:id="rId97"/>
    <p:sldId id="951" r:id="rId98"/>
    <p:sldId id="952" r:id="rId99"/>
    <p:sldId id="953" r:id="rId100"/>
    <p:sldId id="954" r:id="rId101"/>
    <p:sldId id="955" r:id="rId102"/>
    <p:sldId id="956" r:id="rId103"/>
    <p:sldId id="957" r:id="rId104"/>
    <p:sldId id="958" r:id="rId105"/>
    <p:sldId id="959" r:id="rId106"/>
    <p:sldId id="960" r:id="rId107"/>
    <p:sldId id="961" r:id="rId108"/>
    <p:sldId id="962" r:id="rId109"/>
    <p:sldId id="963" r:id="rId110"/>
    <p:sldId id="964" r:id="rId111"/>
    <p:sldId id="965" r:id="rId112"/>
    <p:sldId id="949" r:id="rId113"/>
    <p:sldId id="945" r:id="rId114"/>
    <p:sldId id="896" r:id="rId115"/>
    <p:sldId id="866" r:id="rId116"/>
    <p:sldId id="762" r:id="rId117"/>
    <p:sldId id="898" r:id="rId118"/>
    <p:sldId id="764" r:id="rId119"/>
    <p:sldId id="876" r:id="rId1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J. Becich, MD PhD" initials="MJB" lastIdx="6" clrIdx="0"/>
  <p:cmAuthor id="1" name="Greg Cooper" initials="G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C88"/>
    <a:srgbClr val="F9F5BD"/>
    <a:srgbClr val="2C4A6E"/>
    <a:srgbClr val="CC9900"/>
    <a:srgbClr val="FFCC00"/>
    <a:srgbClr val="7DB4F7"/>
    <a:srgbClr val="8386F1"/>
    <a:srgbClr val="5357EB"/>
    <a:srgbClr val="FCFADC"/>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18" autoAdjust="0"/>
    <p:restoredTop sz="81553" autoAdjust="0"/>
  </p:normalViewPr>
  <p:slideViewPr>
    <p:cSldViewPr>
      <p:cViewPr varScale="1">
        <p:scale>
          <a:sx n="58" d="100"/>
          <a:sy n="58" d="100"/>
        </p:scale>
        <p:origin x="372" y="60"/>
      </p:cViewPr>
      <p:guideLst>
        <p:guide orient="horz" pos="2160"/>
        <p:guide pos="2880"/>
      </p:guideLst>
    </p:cSldViewPr>
  </p:slideViewPr>
  <p:outlineViewPr>
    <p:cViewPr>
      <p:scale>
        <a:sx n="33" d="100"/>
        <a:sy n="33" d="100"/>
      </p:scale>
      <p:origin x="0" y="-4182"/>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3" d="2"/>
        <a:sy n="3" d="2"/>
      </p:scale>
      <p:origin x="0" y="0"/>
    </p:cViewPr>
  </p:notesTextViewPr>
  <p:sorterViewPr>
    <p:cViewPr varScale="1">
      <p:scale>
        <a:sx n="100" d="100"/>
        <a:sy n="100" d="100"/>
      </p:scale>
      <p:origin x="0" y="-936"/>
    </p:cViewPr>
  </p:sorterViewPr>
  <p:notesViewPr>
    <p:cSldViewPr>
      <p:cViewPr varScale="1">
        <p:scale>
          <a:sx n="61" d="100"/>
          <a:sy n="61" d="100"/>
        </p:scale>
        <p:origin x="-2419" y="-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_rels/viewProps.xml.rels><?xml version="1.0" encoding="UTF-8" standalone="yes"?>
<Relationships xmlns="http://schemas.openxmlformats.org/package/2006/relationships"><Relationship Id="rId8" Type="http://schemas.openxmlformats.org/officeDocument/2006/relationships/slide" Target="slides/slide69.xml"/><Relationship Id="rId3" Type="http://schemas.openxmlformats.org/officeDocument/2006/relationships/slide" Target="slides/slide26.xml"/><Relationship Id="rId7" Type="http://schemas.openxmlformats.org/officeDocument/2006/relationships/slide" Target="slides/slide49.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39.xml"/><Relationship Id="rId11" Type="http://schemas.openxmlformats.org/officeDocument/2006/relationships/slide" Target="slides/slide109.xml"/><Relationship Id="rId5" Type="http://schemas.openxmlformats.org/officeDocument/2006/relationships/slide" Target="slides/slide30.xml"/><Relationship Id="rId10" Type="http://schemas.openxmlformats.org/officeDocument/2006/relationships/slide" Target="slides/slide92.xml"/><Relationship Id="rId4" Type="http://schemas.openxmlformats.org/officeDocument/2006/relationships/slide" Target="slides/slide27.xml"/><Relationship Id="rId9"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9DB7A006-F503-4049-BFED-EB57192FA5E2}" type="datetimeFigureOut">
              <a:rPr lang="en-US" smtClean="0"/>
              <a:pPr/>
              <a:t>11/3/2018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1621454B-730B-4973-A156-8353A256CCB2}" type="slidenum">
              <a:rPr lang="en-US" smtClean="0"/>
              <a:pPr/>
              <a:t>‹#›</a:t>
            </a:fld>
            <a:endParaRPr lang="en-US"/>
          </a:p>
        </p:txBody>
      </p:sp>
    </p:spTree>
    <p:extLst>
      <p:ext uri="{BB962C8B-B14F-4D97-AF65-F5344CB8AC3E}">
        <p14:creationId xmlns:p14="http://schemas.microsoft.com/office/powerpoint/2010/main" val="54958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a:t>
            </a:fld>
            <a:endParaRPr lang="en-US"/>
          </a:p>
        </p:txBody>
      </p:sp>
    </p:spTree>
    <p:extLst>
      <p:ext uri="{BB962C8B-B14F-4D97-AF65-F5344CB8AC3E}">
        <p14:creationId xmlns:p14="http://schemas.microsoft.com/office/powerpoint/2010/main" val="408499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972029" y="0"/>
            <a:ext cx="3038371"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23" tIns="45862" rIns="91723" bIns="45862" anchor="ctr"/>
          <a:lstStyle/>
          <a:p>
            <a:pPr eaLnBrk="0" hangingPunct="0"/>
            <a:endParaRPr lang="en-US"/>
          </a:p>
        </p:txBody>
      </p:sp>
      <p:sp>
        <p:nvSpPr>
          <p:cNvPr id="64515" name="Rectangle 3"/>
          <p:cNvSpPr>
            <a:spLocks noChangeArrowheads="1"/>
          </p:cNvSpPr>
          <p:nvPr/>
        </p:nvSpPr>
        <p:spPr bwMode="auto">
          <a:xfrm>
            <a:off x="3972029" y="8832216"/>
            <a:ext cx="3038371"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75" tIns="45328" rIns="92275" bIns="45328" anchor="b"/>
          <a:lstStyle/>
          <a:p>
            <a:pPr algn="r" defTabSz="933159" eaLnBrk="0" hangingPunct="0"/>
            <a:r>
              <a:rPr lang="en-US" sz="1200" i="0">
                <a:latin typeface="Times New Roman" pitchFamily="18" charset="0"/>
              </a:rPr>
              <a:t>1</a:t>
            </a:r>
          </a:p>
        </p:txBody>
      </p:sp>
      <p:sp>
        <p:nvSpPr>
          <p:cNvPr id="64516" name="Rectangle 4"/>
          <p:cNvSpPr>
            <a:spLocks noChangeArrowheads="1"/>
          </p:cNvSpPr>
          <p:nvPr/>
        </p:nvSpPr>
        <p:spPr bwMode="auto">
          <a:xfrm>
            <a:off x="1" y="8832216"/>
            <a:ext cx="303837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23" tIns="45862" rIns="91723" bIns="45862" anchor="ctr"/>
          <a:lstStyle/>
          <a:p>
            <a:pPr eaLnBrk="0" hangingPunct="0"/>
            <a:endParaRPr lang="en-US"/>
          </a:p>
        </p:txBody>
      </p:sp>
      <p:sp>
        <p:nvSpPr>
          <p:cNvPr id="64517" name="Rectangle 5"/>
          <p:cNvSpPr>
            <a:spLocks noChangeArrowheads="1"/>
          </p:cNvSpPr>
          <p:nvPr/>
        </p:nvSpPr>
        <p:spPr bwMode="auto">
          <a:xfrm>
            <a:off x="1" y="0"/>
            <a:ext cx="303837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23" tIns="45862" rIns="91723" bIns="45862" anchor="ctr"/>
          <a:lstStyle/>
          <a:p>
            <a:pPr eaLnBrk="0" hangingPunct="0"/>
            <a:endParaRPr lang="en-US"/>
          </a:p>
        </p:txBody>
      </p:sp>
      <p:sp>
        <p:nvSpPr>
          <p:cNvPr id="64518" name="Rectangle 6"/>
          <p:cNvSpPr>
            <a:spLocks noGrp="1" noRot="1" noChangeAspect="1" noChangeArrowheads="1" noTextEdit="1"/>
          </p:cNvSpPr>
          <p:nvPr>
            <p:ph type="sldImg"/>
          </p:nvPr>
        </p:nvSpPr>
        <p:spPr>
          <a:ln cap="flat"/>
        </p:spPr>
      </p:sp>
      <p:sp>
        <p:nvSpPr>
          <p:cNvPr id="645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4002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12</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13</a:t>
            </a:fld>
            <a:endParaRPr lang="en-US"/>
          </a:p>
        </p:txBody>
      </p:sp>
    </p:spTree>
    <p:extLst>
      <p:ext uri="{BB962C8B-B14F-4D97-AF65-F5344CB8AC3E}">
        <p14:creationId xmlns:p14="http://schemas.microsoft.com/office/powerpoint/2010/main" val="201638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14</a:t>
            </a:fld>
            <a:endParaRPr lang="en-US"/>
          </a:p>
        </p:txBody>
      </p:sp>
    </p:spTree>
    <p:extLst>
      <p:ext uri="{BB962C8B-B14F-4D97-AF65-F5344CB8AC3E}">
        <p14:creationId xmlns:p14="http://schemas.microsoft.com/office/powerpoint/2010/main" val="404382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15</a:t>
            </a:fld>
            <a:endParaRPr lang="en-US"/>
          </a:p>
        </p:txBody>
      </p:sp>
    </p:spTree>
    <p:extLst>
      <p:ext uri="{BB962C8B-B14F-4D97-AF65-F5344CB8AC3E}">
        <p14:creationId xmlns:p14="http://schemas.microsoft.com/office/powerpoint/2010/main" val="177570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this an interesting question to answer?: Timing of flowering is an important agronomical trait that greatly affects yield. Thus, improved knowledge about genes controlling flowering time is of substantial economic value.</a:t>
            </a:r>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16</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17</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18</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19</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20</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Statistics,</a:t>
            </a:r>
            <a:r>
              <a:rPr lang="en-US" baseline="0" dirty="0" smtClean="0"/>
              <a:t> Computer Science, Philosophy, etc.</a:t>
            </a:r>
          </a:p>
          <a:p>
            <a:pPr marL="171450" indent="-171450">
              <a:buFont typeface="Arial" panose="020B0604020202020204" pitchFamily="34" charset="0"/>
              <a:buChar char="•"/>
            </a:pPr>
            <a:r>
              <a:rPr lang="en-US" baseline="0" dirty="0" smtClean="0"/>
              <a:t>America, Europe, Japan</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21454B-730B-4973-A156-8353A256CCB2}" type="slidenum">
              <a:rPr kumimoji="0" lang="en-US" sz="24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78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21</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22</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23</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24</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25</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ln w="9525"/>
        </p:spPr>
        <p:txBody>
          <a:bodyPr/>
          <a:lstStyle/>
          <a:p>
            <a:r>
              <a:rPr lang="en-US" smtClean="0"/>
              <a:t>1. don’t define causality - but will introduce axioms to connect probability to causality</a:t>
            </a:r>
          </a:p>
          <a:p>
            <a:r>
              <a:rPr lang="en-US" smtClean="0"/>
              <a:t>2. many fields  proceed without agreement on definition - probability, “force” in mechanics, interpretation of quantum mechanics, etc.</a:t>
            </a:r>
          </a:p>
          <a:p>
            <a:r>
              <a:rPr lang="en-US" smtClean="0"/>
              <a:t>3. a number of different kinds of graphs represent probability distributions and independence - advantage of directed graphs is also represents causal relations</a:t>
            </a:r>
          </a:p>
          <a:p>
            <a:r>
              <a:rPr lang="en-US" smtClean="0"/>
              <a:t>4. will introduce several extensions</a:t>
            </a:r>
          </a:p>
          <a:p>
            <a:endParaRPr lang="en-US" smtClean="0"/>
          </a:p>
        </p:txBody>
      </p:sp>
      <p:sp>
        <p:nvSpPr>
          <p:cNvPr id="4301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4667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2 causal</a:t>
            </a:r>
            <a:r>
              <a:rPr lang="en-US" baseline="0" dirty="0" smtClean="0"/>
              <a:t> graphs    - one for smoking, </a:t>
            </a:r>
            <a:r>
              <a:rPr lang="en-US" baseline="0" dirty="0" err="1" smtClean="0"/>
              <a:t>yf</a:t>
            </a:r>
            <a:r>
              <a:rPr lang="en-US" baseline="0" dirty="0" smtClean="0"/>
              <a:t>, </a:t>
            </a:r>
            <a:r>
              <a:rPr lang="en-US" baseline="0" dirty="0" err="1" smtClean="0"/>
              <a:t>lc</a:t>
            </a:r>
            <a:endParaRPr lang="en-US" baseline="0" dirty="0" smtClean="0"/>
          </a:p>
          <a:p>
            <a:endParaRPr lang="en-US" dirty="0"/>
          </a:p>
        </p:txBody>
      </p:sp>
    </p:spTree>
    <p:extLst>
      <p:ext uri="{BB962C8B-B14F-4D97-AF65-F5344CB8AC3E}">
        <p14:creationId xmlns:p14="http://schemas.microsoft.com/office/powerpoint/2010/main" val="710308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5863" y="698500"/>
            <a:ext cx="4643437" cy="3482975"/>
          </a:xfrm>
          <a:solidFill>
            <a:srgbClr val="FFFFFF"/>
          </a:solidFill>
          <a:ln cap="flat"/>
        </p:spPr>
      </p:sp>
      <p:sp>
        <p:nvSpPr>
          <p:cNvPr id="90115" name="Rectangle 3"/>
          <p:cNvSpPr>
            <a:spLocks noGrp="1" noChangeArrowheads="1"/>
          </p:cNvSpPr>
          <p:nvPr>
            <p:ph type="body" idx="1"/>
          </p:nvPr>
        </p:nvSpPr>
        <p:spPr>
          <a:noFill/>
          <a:ln w="9525"/>
        </p:spPr>
        <p:txBody>
          <a:bodyPr lIns="93917" tIns="46162" rIns="93917" bIns="46162"/>
          <a:lstStyle/>
          <a:p>
            <a:endParaRPr lang="en-US" smtClean="0"/>
          </a:p>
        </p:txBody>
      </p:sp>
    </p:spTree>
    <p:extLst>
      <p:ext uri="{BB962C8B-B14F-4D97-AF65-F5344CB8AC3E}">
        <p14:creationId xmlns:p14="http://schemas.microsoft.com/office/powerpoint/2010/main" val="1919997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5863" y="698500"/>
            <a:ext cx="4643437" cy="3482975"/>
          </a:xfrm>
          <a:solidFill>
            <a:srgbClr val="FFFFFF"/>
          </a:solidFill>
          <a:ln cap="flat"/>
        </p:spPr>
      </p:sp>
      <p:sp>
        <p:nvSpPr>
          <p:cNvPr id="91139" name="Rectangle 3"/>
          <p:cNvSpPr>
            <a:spLocks noGrp="1" noChangeArrowheads="1"/>
          </p:cNvSpPr>
          <p:nvPr>
            <p:ph type="body" idx="1"/>
          </p:nvPr>
        </p:nvSpPr>
        <p:spPr>
          <a:noFill/>
          <a:ln w="9525"/>
        </p:spPr>
        <p:txBody>
          <a:bodyPr lIns="93917" tIns="46162" rIns="93917" bIns="46162"/>
          <a:lstStyle/>
          <a:p>
            <a:endParaRPr lang="en-US" smtClean="0"/>
          </a:p>
        </p:txBody>
      </p:sp>
    </p:spTree>
    <p:extLst>
      <p:ext uri="{BB962C8B-B14F-4D97-AF65-F5344CB8AC3E}">
        <p14:creationId xmlns:p14="http://schemas.microsoft.com/office/powerpoint/2010/main" val="4062164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416811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Statistics,</a:t>
            </a:r>
            <a:r>
              <a:rPr lang="en-US" baseline="0" dirty="0" smtClean="0"/>
              <a:t> Computer Science, Philosophy, etc.</a:t>
            </a:r>
          </a:p>
          <a:p>
            <a:pPr marL="171450" indent="-171450">
              <a:buFont typeface="Arial" panose="020B0604020202020204" pitchFamily="34" charset="0"/>
              <a:buChar char="•"/>
            </a:pPr>
            <a:r>
              <a:rPr lang="en-US" baseline="0" dirty="0" smtClean="0"/>
              <a:t>America, Europe, Japan</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21454B-730B-4973-A156-8353A256CCB2}" type="slidenum">
              <a:rPr kumimoji="0" lang="en-US" sz="24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97053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3803001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385711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3308563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1137710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278050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01792" y="5120334"/>
            <a:ext cx="4781412" cy="785298"/>
          </a:xfrm>
          <a:noFill/>
          <a:ln w="9525"/>
        </p:spPr>
        <p:txBody>
          <a:bodyPr lIns="93246" tIns="46623" rIns="93246" bIns="46623"/>
          <a:lstStyle/>
          <a:p>
            <a:r>
              <a:rPr lang="en-US" smtClean="0"/>
              <a:t>Fat Hand -  intervention - cholesterol drug -- arythmia</a:t>
            </a:r>
          </a:p>
          <a:p>
            <a:endParaRPr lang="en-US" smtClean="0"/>
          </a:p>
          <a:p>
            <a:endParaRPr lang="en-US" smtClean="0"/>
          </a:p>
        </p:txBody>
      </p:sp>
    </p:spTree>
    <p:extLst>
      <p:ext uri="{BB962C8B-B14F-4D97-AF65-F5344CB8AC3E}">
        <p14:creationId xmlns:p14="http://schemas.microsoft.com/office/powerpoint/2010/main" val="14520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2 causal</a:t>
            </a:r>
            <a:r>
              <a:rPr lang="en-US" baseline="0" dirty="0" smtClean="0"/>
              <a:t> graphs    - one for smoking, </a:t>
            </a:r>
            <a:r>
              <a:rPr lang="en-US" baseline="0" dirty="0" err="1" smtClean="0"/>
              <a:t>yf</a:t>
            </a:r>
            <a:r>
              <a:rPr lang="en-US" baseline="0" dirty="0" smtClean="0"/>
              <a:t>, </a:t>
            </a:r>
            <a:r>
              <a:rPr lang="en-US" baseline="0" dirty="0" err="1" smtClean="0"/>
              <a:t>lc</a:t>
            </a:r>
            <a:endParaRPr lang="en-US" baseline="0" dirty="0" smtClean="0"/>
          </a:p>
          <a:p>
            <a:endParaRPr lang="en-US" dirty="0"/>
          </a:p>
        </p:txBody>
      </p:sp>
    </p:spTree>
    <p:extLst>
      <p:ext uri="{BB962C8B-B14F-4D97-AF65-F5344CB8AC3E}">
        <p14:creationId xmlns:p14="http://schemas.microsoft.com/office/powerpoint/2010/main" val="1694877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w="9525"/>
        </p:spPr>
        <p:txBody>
          <a:bodyPr/>
          <a:lstStyle/>
          <a:p>
            <a:r>
              <a:rPr lang="en-US" smtClean="0"/>
              <a:t>1. example of recursive structural equation model without correlated errors</a:t>
            </a:r>
          </a:p>
          <a:p>
            <a:r>
              <a:rPr lang="en-US" smtClean="0"/>
              <a:t>2. can show that assumption of independence of errors guarantees correctness of probabilitic interpretation</a:t>
            </a:r>
          </a:p>
          <a:p>
            <a:r>
              <a:rPr lang="en-US" smtClean="0"/>
              <a:t>3. this represents both probability and causality</a:t>
            </a:r>
          </a:p>
        </p:txBody>
      </p:sp>
      <p:sp>
        <p:nvSpPr>
          <p:cNvPr id="46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45649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body" idx="1"/>
          </p:nvPr>
        </p:nvSpPr>
        <p:spPr>
          <a:noFill/>
          <a:ln w="9525"/>
        </p:spPr>
        <p:txBody>
          <a:bodyPr/>
          <a:lstStyle/>
          <a:p>
            <a:r>
              <a:rPr lang="en-US" smtClean="0"/>
              <a:t>1. example of recursive structural equation model without correlated errors</a:t>
            </a:r>
          </a:p>
          <a:p>
            <a:r>
              <a:rPr lang="en-US" smtClean="0"/>
              <a:t>2. can show that assumption of independence of errors guarantees correctness of probabilitic interpretation</a:t>
            </a:r>
          </a:p>
          <a:p>
            <a:r>
              <a:rPr lang="en-US" smtClean="0"/>
              <a:t>3. this represents both probability and causality</a:t>
            </a:r>
          </a:p>
        </p:txBody>
      </p:sp>
      <p:sp>
        <p:nvSpPr>
          <p:cNvPr id="47107" name="Rectangle 2051"/>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72086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50</a:t>
            </a:fld>
            <a:endParaRPr lang="en-US"/>
          </a:p>
        </p:txBody>
      </p:sp>
    </p:spTree>
    <p:extLst>
      <p:ext uri="{BB962C8B-B14F-4D97-AF65-F5344CB8AC3E}">
        <p14:creationId xmlns:p14="http://schemas.microsoft.com/office/powerpoint/2010/main" val="32871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Statistics,</a:t>
            </a:r>
            <a:r>
              <a:rPr lang="en-US" baseline="0" dirty="0" smtClean="0"/>
              <a:t> Computer Science, Philosophy, etc.</a:t>
            </a:r>
          </a:p>
          <a:p>
            <a:pPr marL="171450" indent="-171450">
              <a:buFont typeface="Arial" panose="020B0604020202020204" pitchFamily="34" charset="0"/>
              <a:buChar char="•"/>
            </a:pPr>
            <a:r>
              <a:rPr lang="en-US" baseline="0" dirty="0" smtClean="0"/>
              <a:t>America, Europe, Japan</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21454B-730B-4973-A156-8353A256CCB2}" type="slidenum">
              <a:rPr kumimoji="0" lang="en-US" sz="24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3726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51</a:t>
            </a:fld>
            <a:endParaRPr lang="en-US"/>
          </a:p>
        </p:txBody>
      </p:sp>
    </p:spTree>
    <p:extLst>
      <p:ext uri="{BB962C8B-B14F-4D97-AF65-F5344CB8AC3E}">
        <p14:creationId xmlns:p14="http://schemas.microsoft.com/office/powerpoint/2010/main" val="3894595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4D8F6-A86C-A348-988E-6AB9DBFB2E5B}"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784623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4D8F6-A86C-A348-988E-6AB9DBFB2E5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047445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4D8F6-A86C-A348-988E-6AB9DBFB2E5B}"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91167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55</a:t>
            </a:fld>
            <a:endParaRPr lang="en-US"/>
          </a:p>
        </p:txBody>
      </p:sp>
    </p:spTree>
    <p:extLst>
      <p:ext uri="{BB962C8B-B14F-4D97-AF65-F5344CB8AC3E}">
        <p14:creationId xmlns:p14="http://schemas.microsoft.com/office/powerpoint/2010/main" val="2037284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56</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57</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58</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59</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60</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Statistics,</a:t>
            </a:r>
            <a:r>
              <a:rPr lang="en-US" baseline="0" dirty="0" smtClean="0"/>
              <a:t> Computer Science, Philosophy, etc.</a:t>
            </a:r>
          </a:p>
          <a:p>
            <a:pPr marL="171450" indent="-171450">
              <a:buFont typeface="Arial" panose="020B0604020202020204" pitchFamily="34" charset="0"/>
              <a:buChar char="•"/>
            </a:pPr>
            <a:r>
              <a:rPr lang="en-US" baseline="0" dirty="0" smtClean="0"/>
              <a:t>America, Europe, Japan</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21454B-730B-4973-A156-8353A256CCB2}" type="slidenum">
              <a:rPr kumimoji="0" lang="en-US" sz="24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2654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61</a:t>
            </a:fld>
            <a:endParaRPr lang="en-US"/>
          </a:p>
        </p:txBody>
      </p:sp>
    </p:spTree>
    <p:extLst>
      <p:ext uri="{BB962C8B-B14F-4D97-AF65-F5344CB8AC3E}">
        <p14:creationId xmlns:p14="http://schemas.microsoft.com/office/powerpoint/2010/main" val="2037284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62</a:t>
            </a:fld>
            <a:endParaRPr lang="en-US"/>
          </a:p>
        </p:txBody>
      </p:sp>
    </p:spTree>
    <p:extLst>
      <p:ext uri="{BB962C8B-B14F-4D97-AF65-F5344CB8AC3E}">
        <p14:creationId xmlns:p14="http://schemas.microsoft.com/office/powerpoint/2010/main" val="2037284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63</a:t>
            </a:fld>
            <a:endParaRPr lang="en-US"/>
          </a:p>
        </p:txBody>
      </p:sp>
    </p:spTree>
    <p:extLst>
      <p:ext uri="{BB962C8B-B14F-4D97-AF65-F5344CB8AC3E}">
        <p14:creationId xmlns:p14="http://schemas.microsoft.com/office/powerpoint/2010/main" val="2037284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957638" y="0"/>
            <a:ext cx="3027362" cy="462916"/>
          </a:xfrm>
          <a:prstGeom prst="rect">
            <a:avLst/>
          </a:prstGeom>
          <a:noFill/>
          <a:ln w="12700">
            <a:noFill/>
            <a:miter lim="800000"/>
            <a:headEnd/>
            <a:tailEnd/>
          </a:ln>
        </p:spPr>
        <p:txBody>
          <a:bodyPr wrap="none" anchor="ctr"/>
          <a:lstStyle/>
          <a:p>
            <a:pPr eaLnBrk="0" hangingPunct="0"/>
            <a:endParaRPr lang="en-US"/>
          </a:p>
        </p:txBody>
      </p:sp>
      <p:sp>
        <p:nvSpPr>
          <p:cNvPr id="49155" name="Rectangle 3"/>
          <p:cNvSpPr>
            <a:spLocks noChangeArrowheads="1"/>
          </p:cNvSpPr>
          <p:nvPr/>
        </p:nvSpPr>
        <p:spPr bwMode="auto">
          <a:xfrm>
            <a:off x="3957638" y="8808084"/>
            <a:ext cx="3027362" cy="462916"/>
          </a:xfrm>
          <a:prstGeom prst="rect">
            <a:avLst/>
          </a:prstGeom>
          <a:noFill/>
          <a:ln w="12700">
            <a:noFill/>
            <a:miter lim="800000"/>
            <a:headEnd/>
            <a:tailEnd/>
          </a:ln>
        </p:spPr>
        <p:txBody>
          <a:bodyPr lIns="91990" tIns="45188" rIns="91990" bIns="45188" anchor="b"/>
          <a:lstStyle/>
          <a:p>
            <a:pPr algn="r" defTabSz="930275" eaLnBrk="0" hangingPunct="0"/>
            <a:r>
              <a:rPr lang="en-US" sz="1200" i="0">
                <a:latin typeface="Times New Roman" pitchFamily="18" charset="0"/>
              </a:rPr>
              <a:t>1</a:t>
            </a:r>
          </a:p>
        </p:txBody>
      </p:sp>
      <p:sp>
        <p:nvSpPr>
          <p:cNvPr id="49156" name="Rectangle 4"/>
          <p:cNvSpPr>
            <a:spLocks noChangeArrowheads="1"/>
          </p:cNvSpPr>
          <p:nvPr/>
        </p:nvSpPr>
        <p:spPr bwMode="auto">
          <a:xfrm>
            <a:off x="1" y="8808084"/>
            <a:ext cx="3027363" cy="462916"/>
          </a:xfrm>
          <a:prstGeom prst="rect">
            <a:avLst/>
          </a:prstGeom>
          <a:noFill/>
          <a:ln w="12700">
            <a:noFill/>
            <a:miter lim="800000"/>
            <a:headEnd/>
            <a:tailEnd/>
          </a:ln>
        </p:spPr>
        <p:txBody>
          <a:bodyPr wrap="none" anchor="ctr"/>
          <a:lstStyle/>
          <a:p>
            <a:pPr eaLnBrk="0" hangingPunct="0"/>
            <a:endParaRPr lang="en-US"/>
          </a:p>
        </p:txBody>
      </p:sp>
      <p:sp>
        <p:nvSpPr>
          <p:cNvPr id="49157" name="Rectangle 5"/>
          <p:cNvSpPr>
            <a:spLocks noChangeArrowheads="1"/>
          </p:cNvSpPr>
          <p:nvPr/>
        </p:nvSpPr>
        <p:spPr bwMode="auto">
          <a:xfrm>
            <a:off x="1" y="0"/>
            <a:ext cx="3027363" cy="462916"/>
          </a:xfrm>
          <a:prstGeom prst="rect">
            <a:avLst/>
          </a:prstGeom>
          <a:noFill/>
          <a:ln w="12700">
            <a:noFill/>
            <a:miter lim="800000"/>
            <a:headEnd/>
            <a:tailEnd/>
          </a:ln>
        </p:spPr>
        <p:txBody>
          <a:bodyPr wrap="none" anchor="ctr"/>
          <a:lstStyle/>
          <a:p>
            <a:pPr eaLnBrk="0" hangingPunct="0"/>
            <a:endParaRPr lang="en-US"/>
          </a:p>
        </p:txBody>
      </p:sp>
      <p:sp>
        <p:nvSpPr>
          <p:cNvPr id="49158" name="Rectangle 6"/>
          <p:cNvSpPr>
            <a:spLocks noGrp="1" noRot="1" noChangeAspect="1" noChangeArrowheads="1" noTextEdit="1"/>
          </p:cNvSpPr>
          <p:nvPr>
            <p:ph type="sldImg"/>
          </p:nvPr>
        </p:nvSpPr>
        <p:spPr>
          <a:ln cap="flat"/>
        </p:spPr>
      </p:sp>
      <p:sp>
        <p:nvSpPr>
          <p:cNvPr id="49159"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1304314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957638" y="0"/>
            <a:ext cx="3027362" cy="462916"/>
          </a:xfrm>
          <a:prstGeom prst="rect">
            <a:avLst/>
          </a:prstGeom>
          <a:noFill/>
          <a:ln w="12700">
            <a:noFill/>
            <a:miter lim="800000"/>
            <a:headEnd/>
            <a:tailEnd/>
          </a:ln>
        </p:spPr>
        <p:txBody>
          <a:bodyPr wrap="none" anchor="ctr"/>
          <a:lstStyle/>
          <a:p>
            <a:pPr eaLnBrk="0" hangingPunct="0"/>
            <a:endParaRPr lang="en-US"/>
          </a:p>
        </p:txBody>
      </p:sp>
      <p:sp>
        <p:nvSpPr>
          <p:cNvPr id="49155" name="Rectangle 3"/>
          <p:cNvSpPr>
            <a:spLocks noChangeArrowheads="1"/>
          </p:cNvSpPr>
          <p:nvPr/>
        </p:nvSpPr>
        <p:spPr bwMode="auto">
          <a:xfrm>
            <a:off x="3957638" y="8808084"/>
            <a:ext cx="3027362" cy="462916"/>
          </a:xfrm>
          <a:prstGeom prst="rect">
            <a:avLst/>
          </a:prstGeom>
          <a:noFill/>
          <a:ln w="12700">
            <a:noFill/>
            <a:miter lim="800000"/>
            <a:headEnd/>
            <a:tailEnd/>
          </a:ln>
        </p:spPr>
        <p:txBody>
          <a:bodyPr lIns="91990" tIns="45188" rIns="91990" bIns="45188" anchor="b"/>
          <a:lstStyle/>
          <a:p>
            <a:pPr algn="r" defTabSz="930275" eaLnBrk="0" hangingPunct="0"/>
            <a:r>
              <a:rPr lang="en-US" sz="1200" i="0">
                <a:latin typeface="Times New Roman" pitchFamily="18" charset="0"/>
              </a:rPr>
              <a:t>1</a:t>
            </a:r>
          </a:p>
        </p:txBody>
      </p:sp>
      <p:sp>
        <p:nvSpPr>
          <p:cNvPr id="49156" name="Rectangle 4"/>
          <p:cNvSpPr>
            <a:spLocks noChangeArrowheads="1"/>
          </p:cNvSpPr>
          <p:nvPr/>
        </p:nvSpPr>
        <p:spPr bwMode="auto">
          <a:xfrm>
            <a:off x="1" y="8808084"/>
            <a:ext cx="3027363" cy="462916"/>
          </a:xfrm>
          <a:prstGeom prst="rect">
            <a:avLst/>
          </a:prstGeom>
          <a:noFill/>
          <a:ln w="12700">
            <a:noFill/>
            <a:miter lim="800000"/>
            <a:headEnd/>
            <a:tailEnd/>
          </a:ln>
        </p:spPr>
        <p:txBody>
          <a:bodyPr wrap="none" anchor="ctr"/>
          <a:lstStyle/>
          <a:p>
            <a:pPr eaLnBrk="0" hangingPunct="0"/>
            <a:endParaRPr lang="en-US"/>
          </a:p>
        </p:txBody>
      </p:sp>
      <p:sp>
        <p:nvSpPr>
          <p:cNvPr id="49157" name="Rectangle 5"/>
          <p:cNvSpPr>
            <a:spLocks noChangeArrowheads="1"/>
          </p:cNvSpPr>
          <p:nvPr/>
        </p:nvSpPr>
        <p:spPr bwMode="auto">
          <a:xfrm>
            <a:off x="1" y="0"/>
            <a:ext cx="3027363" cy="462916"/>
          </a:xfrm>
          <a:prstGeom prst="rect">
            <a:avLst/>
          </a:prstGeom>
          <a:noFill/>
          <a:ln w="12700">
            <a:noFill/>
            <a:miter lim="800000"/>
            <a:headEnd/>
            <a:tailEnd/>
          </a:ln>
        </p:spPr>
        <p:txBody>
          <a:bodyPr wrap="none" anchor="ctr"/>
          <a:lstStyle/>
          <a:p>
            <a:pPr eaLnBrk="0" hangingPunct="0"/>
            <a:endParaRPr lang="en-US"/>
          </a:p>
        </p:txBody>
      </p:sp>
      <p:sp>
        <p:nvSpPr>
          <p:cNvPr id="49158" name="Rectangle 6"/>
          <p:cNvSpPr>
            <a:spLocks noGrp="1" noRot="1" noChangeAspect="1" noChangeArrowheads="1" noTextEdit="1"/>
          </p:cNvSpPr>
          <p:nvPr>
            <p:ph type="sldImg"/>
          </p:nvPr>
        </p:nvSpPr>
        <p:spPr>
          <a:ln cap="flat"/>
        </p:spPr>
      </p:sp>
      <p:sp>
        <p:nvSpPr>
          <p:cNvPr id="49159"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360563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957638" y="0"/>
            <a:ext cx="3027362" cy="462916"/>
          </a:xfrm>
          <a:prstGeom prst="rect">
            <a:avLst/>
          </a:prstGeom>
          <a:noFill/>
          <a:ln w="12700">
            <a:noFill/>
            <a:miter lim="800000"/>
            <a:headEnd/>
            <a:tailEnd/>
          </a:ln>
        </p:spPr>
        <p:txBody>
          <a:bodyPr wrap="none" anchor="ctr"/>
          <a:lstStyle/>
          <a:p>
            <a:pPr eaLnBrk="0" hangingPunct="0"/>
            <a:endParaRPr lang="en-US"/>
          </a:p>
        </p:txBody>
      </p:sp>
      <p:sp>
        <p:nvSpPr>
          <p:cNvPr id="50179" name="Rectangle 3"/>
          <p:cNvSpPr>
            <a:spLocks noChangeArrowheads="1"/>
          </p:cNvSpPr>
          <p:nvPr/>
        </p:nvSpPr>
        <p:spPr bwMode="auto">
          <a:xfrm>
            <a:off x="3957638" y="8808084"/>
            <a:ext cx="3027362" cy="462916"/>
          </a:xfrm>
          <a:prstGeom prst="rect">
            <a:avLst/>
          </a:prstGeom>
          <a:noFill/>
          <a:ln w="12700">
            <a:noFill/>
            <a:miter lim="800000"/>
            <a:headEnd/>
            <a:tailEnd/>
          </a:ln>
        </p:spPr>
        <p:txBody>
          <a:bodyPr lIns="91990" tIns="45188" rIns="91990" bIns="45188" anchor="b"/>
          <a:lstStyle/>
          <a:p>
            <a:pPr algn="r" defTabSz="930275" eaLnBrk="0" hangingPunct="0"/>
            <a:r>
              <a:rPr lang="en-US" sz="1200" i="0">
                <a:latin typeface="Times New Roman" pitchFamily="18" charset="0"/>
              </a:rPr>
              <a:t>1</a:t>
            </a:r>
          </a:p>
        </p:txBody>
      </p:sp>
      <p:sp>
        <p:nvSpPr>
          <p:cNvPr id="50180" name="Rectangle 4"/>
          <p:cNvSpPr>
            <a:spLocks noChangeArrowheads="1"/>
          </p:cNvSpPr>
          <p:nvPr/>
        </p:nvSpPr>
        <p:spPr bwMode="auto">
          <a:xfrm>
            <a:off x="1" y="8808084"/>
            <a:ext cx="3027363" cy="462916"/>
          </a:xfrm>
          <a:prstGeom prst="rect">
            <a:avLst/>
          </a:prstGeom>
          <a:noFill/>
          <a:ln w="12700">
            <a:noFill/>
            <a:miter lim="800000"/>
            <a:headEnd/>
            <a:tailEnd/>
          </a:ln>
        </p:spPr>
        <p:txBody>
          <a:bodyPr wrap="none" anchor="ctr"/>
          <a:lstStyle/>
          <a:p>
            <a:pPr eaLnBrk="0" hangingPunct="0"/>
            <a:endParaRPr lang="en-US"/>
          </a:p>
        </p:txBody>
      </p:sp>
      <p:sp>
        <p:nvSpPr>
          <p:cNvPr id="50181" name="Rectangle 5"/>
          <p:cNvSpPr>
            <a:spLocks noChangeArrowheads="1"/>
          </p:cNvSpPr>
          <p:nvPr/>
        </p:nvSpPr>
        <p:spPr bwMode="auto">
          <a:xfrm>
            <a:off x="1" y="0"/>
            <a:ext cx="3027363" cy="462916"/>
          </a:xfrm>
          <a:prstGeom prst="rect">
            <a:avLst/>
          </a:prstGeom>
          <a:noFill/>
          <a:ln w="12700">
            <a:noFill/>
            <a:miter lim="800000"/>
            <a:headEnd/>
            <a:tailEnd/>
          </a:ln>
        </p:spPr>
        <p:txBody>
          <a:bodyPr wrap="none" anchor="ctr"/>
          <a:lstStyle/>
          <a:p>
            <a:pPr eaLnBrk="0" hangingPunct="0"/>
            <a:endParaRPr lang="en-US"/>
          </a:p>
        </p:txBody>
      </p:sp>
      <p:sp>
        <p:nvSpPr>
          <p:cNvPr id="50182" name="Rectangle 6"/>
          <p:cNvSpPr>
            <a:spLocks noGrp="1" noRot="1" noChangeAspect="1" noChangeArrowheads="1" noTextEdit="1"/>
          </p:cNvSpPr>
          <p:nvPr>
            <p:ph type="sldImg"/>
          </p:nvPr>
        </p:nvSpPr>
        <p:spPr>
          <a:ln cap="flat"/>
        </p:spPr>
      </p:sp>
      <p:sp>
        <p:nvSpPr>
          <p:cNvPr id="50183"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446984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Causation</a:t>
            </a:r>
            <a:r>
              <a:rPr lang="en-US" baseline="0" dirty="0" smtClean="0"/>
              <a:t> is important because it estimates the effects of possible actions, which can guide which actions we choose to take.</a:t>
            </a:r>
          </a:p>
          <a:p>
            <a:r>
              <a:rPr lang="en-US" baseline="0" dirty="0" smtClean="0"/>
              <a:t>The concept is a general one and includes predicting the response of a cell to a drug, as well as</a:t>
            </a:r>
          </a:p>
          <a:p>
            <a:r>
              <a:rPr lang="en-US" baseline="0" dirty="0" smtClean="0"/>
              <a:t>predicting how a given patient is likely to respond to alternative surgical procedures, for example.</a:t>
            </a:r>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75</a:t>
            </a:fld>
            <a:endParaRPr lang="en-US"/>
          </a:p>
        </p:txBody>
      </p:sp>
    </p:spTree>
    <p:extLst>
      <p:ext uri="{BB962C8B-B14F-4D97-AF65-F5344CB8AC3E}">
        <p14:creationId xmlns:p14="http://schemas.microsoft.com/office/powerpoint/2010/main" val="1140252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76</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77</a:t>
            </a:fld>
            <a:endParaRPr lang="en-US"/>
          </a:p>
        </p:txBody>
      </p:sp>
    </p:spTree>
    <p:extLst>
      <p:ext uri="{BB962C8B-B14F-4D97-AF65-F5344CB8AC3E}">
        <p14:creationId xmlns:p14="http://schemas.microsoft.com/office/powerpoint/2010/main" val="1879980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78</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a:t>
            </a:fld>
            <a:endParaRPr lang="en-US"/>
          </a:p>
        </p:txBody>
      </p:sp>
    </p:spTree>
    <p:extLst>
      <p:ext uri="{BB962C8B-B14F-4D97-AF65-F5344CB8AC3E}">
        <p14:creationId xmlns:p14="http://schemas.microsoft.com/office/powerpoint/2010/main" val="20051972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79</a:t>
            </a:fld>
            <a:endParaRPr lang="en-US"/>
          </a:p>
        </p:txBody>
      </p:sp>
    </p:spTree>
    <p:extLst>
      <p:ext uri="{BB962C8B-B14F-4D97-AF65-F5344CB8AC3E}">
        <p14:creationId xmlns:p14="http://schemas.microsoft.com/office/powerpoint/2010/main" val="3775247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80</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81</a:t>
            </a:fld>
            <a:endParaRPr lang="en-US"/>
          </a:p>
        </p:txBody>
      </p:sp>
    </p:spTree>
    <p:extLst>
      <p:ext uri="{BB962C8B-B14F-4D97-AF65-F5344CB8AC3E}">
        <p14:creationId xmlns:p14="http://schemas.microsoft.com/office/powerpoint/2010/main" val="664031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82</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83</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84</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85</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86</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87</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88</a:t>
            </a:fld>
            <a:endParaRPr lang="en-US"/>
          </a:p>
        </p:txBody>
      </p:sp>
    </p:spTree>
    <p:extLst>
      <p:ext uri="{BB962C8B-B14F-4D97-AF65-F5344CB8AC3E}">
        <p14:creationId xmlns:p14="http://schemas.microsoft.com/office/powerpoint/2010/main" val="205153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Statistics,</a:t>
            </a:r>
            <a:r>
              <a:rPr lang="en-US" baseline="0" dirty="0" smtClean="0"/>
              <a:t> Computer Science, Philosophy, etc.</a:t>
            </a:r>
          </a:p>
          <a:p>
            <a:pPr marL="171450" indent="-171450">
              <a:buFont typeface="Arial" panose="020B0604020202020204" pitchFamily="34" charset="0"/>
              <a:buChar char="•"/>
            </a:pPr>
            <a:r>
              <a:rPr lang="en-US" baseline="0" dirty="0" smtClean="0"/>
              <a:t>America, Europe, Japan</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21454B-730B-4973-A156-8353A256CCB2}" type="slidenum">
              <a:rPr kumimoji="0" lang="en-US" sz="24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8908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89</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90</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91</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94</a:t>
            </a:fld>
            <a:endParaRPr lang="en-US"/>
          </a:p>
        </p:txBody>
      </p:sp>
    </p:spTree>
    <p:extLst>
      <p:ext uri="{BB962C8B-B14F-4D97-AF65-F5344CB8AC3E}">
        <p14:creationId xmlns:p14="http://schemas.microsoft.com/office/powerpoint/2010/main" val="22805554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ED2FD4-793A-4929-9C0C-CF42341B0F4A}" type="slidenum">
              <a:rPr lang="en-US" altLang="en-US">
                <a:solidFill>
                  <a:prstClr val="black"/>
                </a:solidFill>
              </a:rPr>
              <a:pPr/>
              <a:t>95</a:t>
            </a:fld>
            <a:endParaRPr lang="en-US" altLang="en-US">
              <a:solidFill>
                <a:prstClr val="black"/>
              </a:solidFill>
            </a:endParaRPr>
          </a:p>
        </p:txBody>
      </p:sp>
      <p:sp>
        <p:nvSpPr>
          <p:cNvPr id="7171" name="Rectangle 2"/>
          <p:cNvSpPr>
            <a:spLocks noGrp="1" noRot="1" noChangeAspect="1" noChangeArrowheads="1" noTextEdit="1"/>
          </p:cNvSpPr>
          <p:nvPr>
            <p:ph type="sldImg"/>
          </p:nvPr>
        </p:nvSpPr>
        <p:spPr>
          <a:xfrm>
            <a:off x="1146175" y="685800"/>
            <a:ext cx="4567238" cy="3427413"/>
          </a:xfrm>
          <a:ln/>
        </p:spPr>
      </p:sp>
      <p:sp>
        <p:nvSpPr>
          <p:cNvPr id="7172" name="Rectangle 3"/>
          <p:cNvSpPr>
            <a:spLocks noGrp="1" noChangeArrowheads="1"/>
          </p:cNvSpPr>
          <p:nvPr>
            <p:ph type="body" idx="1"/>
          </p:nvPr>
        </p:nvSpPr>
        <p:spPr>
          <a:xfrm>
            <a:off x="914400" y="4343519"/>
            <a:ext cx="5029200" cy="4114243"/>
          </a:xfrm>
          <a:noFill/>
        </p:spPr>
        <p:txBody>
          <a:bodyPr/>
          <a:lstStyle/>
          <a:p>
            <a:pPr eaLnBrk="1" hangingPunct="1"/>
            <a:r>
              <a:rPr lang="en-US" altLang="en-US" smtClean="0">
                <a:latin typeface="Arial" charset="0"/>
                <a:cs typeface="Times New Roman" pitchFamily="18" charset="0"/>
              </a:rPr>
              <a:t>Now we will turn our attention to the number of new cancers anticipated in the US this year.  It is estimated that about 1.4 million new cases of cancer will be diagnosed in 2008.  Cancers of the prostate and breast will be the most frequently diagnosed cancers in men and women, respectively, followed by lung and colorectal cancers in both men and in women.</a:t>
            </a:r>
            <a:r>
              <a:rPr lang="en-US" altLang="en-US" smtClean="0">
                <a:latin typeface="Arial" charset="0"/>
              </a:rPr>
              <a:t> </a:t>
            </a:r>
          </a:p>
        </p:txBody>
      </p:sp>
    </p:spTree>
    <p:extLst>
      <p:ext uri="{BB962C8B-B14F-4D97-AF65-F5344CB8AC3E}">
        <p14:creationId xmlns:p14="http://schemas.microsoft.com/office/powerpoint/2010/main" val="328360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E4DB1-0937-CF46-A591-6B6F94FDC5E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378673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E4DB1-0937-CF46-A591-6B6F94FDC5E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620424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98</a:t>
            </a:fld>
            <a:endParaRPr lang="en-US"/>
          </a:p>
        </p:txBody>
      </p:sp>
    </p:spTree>
    <p:extLst>
      <p:ext uri="{BB962C8B-B14F-4D97-AF65-F5344CB8AC3E}">
        <p14:creationId xmlns:p14="http://schemas.microsoft.com/office/powerpoint/2010/main" val="13858574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99</a:t>
            </a:fld>
            <a:endParaRPr lang="en-US"/>
          </a:p>
        </p:txBody>
      </p:sp>
    </p:spTree>
    <p:extLst>
      <p:ext uri="{BB962C8B-B14F-4D97-AF65-F5344CB8AC3E}">
        <p14:creationId xmlns:p14="http://schemas.microsoft.com/office/powerpoint/2010/main" val="9367946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100</a:t>
            </a:fld>
            <a:endParaRPr lang="en-US"/>
          </a:p>
        </p:txBody>
      </p:sp>
    </p:spTree>
    <p:extLst>
      <p:ext uri="{BB962C8B-B14F-4D97-AF65-F5344CB8AC3E}">
        <p14:creationId xmlns:p14="http://schemas.microsoft.com/office/powerpoint/2010/main" val="360777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957638" y="0"/>
            <a:ext cx="3027362" cy="46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
        <p:nvSpPr>
          <p:cNvPr id="66563" name="Rectangle 3"/>
          <p:cNvSpPr>
            <a:spLocks noChangeArrowheads="1"/>
          </p:cNvSpPr>
          <p:nvPr/>
        </p:nvSpPr>
        <p:spPr bwMode="auto">
          <a:xfrm>
            <a:off x="3957638" y="8808084"/>
            <a:ext cx="3027362" cy="46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90" tIns="45188" rIns="91990" bIns="45188" anchor="b"/>
          <a:lstStyle/>
          <a:p>
            <a:pPr marL="0" marR="0" lvl="0" indent="0" algn="r" defTabSz="9302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66564" name="Rectangle 4"/>
          <p:cNvSpPr>
            <a:spLocks noChangeArrowheads="1"/>
          </p:cNvSpPr>
          <p:nvPr/>
        </p:nvSpPr>
        <p:spPr bwMode="auto">
          <a:xfrm>
            <a:off x="1" y="8808084"/>
            <a:ext cx="3027363" cy="46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
        <p:nvSpPr>
          <p:cNvPr id="66565" name="Rectangle 5"/>
          <p:cNvSpPr>
            <a:spLocks noChangeArrowheads="1"/>
          </p:cNvSpPr>
          <p:nvPr/>
        </p:nvSpPr>
        <p:spPr bwMode="auto">
          <a:xfrm>
            <a:off x="1" y="0"/>
            <a:ext cx="3027363" cy="46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Arial" charset="0"/>
              <a:ea typeface="+mn-ea"/>
              <a:cs typeface="+mn-cs"/>
            </a:endParaRPr>
          </a:p>
        </p:txBody>
      </p:sp>
      <p:sp>
        <p:nvSpPr>
          <p:cNvPr id="66566" name="Rectangle 6"/>
          <p:cNvSpPr>
            <a:spLocks noGrp="1" noRot="1" noChangeAspect="1" noChangeArrowheads="1" noTextEdit="1"/>
          </p:cNvSpPr>
          <p:nvPr>
            <p:ph type="sldImg"/>
          </p:nvPr>
        </p:nvSpPr>
        <p:spPr>
          <a:ln cap="flat"/>
        </p:spPr>
      </p:sp>
      <p:sp>
        <p:nvSpPr>
          <p:cNvPr id="665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558326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C1838-06C8-46E3-8AE7-342624D5CAE2}"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6858272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102</a:t>
            </a:fld>
            <a:endParaRPr lang="en-US"/>
          </a:p>
        </p:txBody>
      </p:sp>
    </p:spTree>
    <p:extLst>
      <p:ext uri="{BB962C8B-B14F-4D97-AF65-F5344CB8AC3E}">
        <p14:creationId xmlns:p14="http://schemas.microsoft.com/office/powerpoint/2010/main" val="20773555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103</a:t>
            </a:fld>
            <a:endParaRPr lang="en-US"/>
          </a:p>
        </p:txBody>
      </p:sp>
    </p:spTree>
    <p:extLst>
      <p:ext uri="{BB962C8B-B14F-4D97-AF65-F5344CB8AC3E}">
        <p14:creationId xmlns:p14="http://schemas.microsoft.com/office/powerpoint/2010/main" val="30162233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104</a:t>
            </a:fld>
            <a:endParaRPr lang="en-US"/>
          </a:p>
        </p:txBody>
      </p:sp>
    </p:spTree>
    <p:extLst>
      <p:ext uri="{BB962C8B-B14F-4D97-AF65-F5344CB8AC3E}">
        <p14:creationId xmlns:p14="http://schemas.microsoft.com/office/powerpoint/2010/main" val="18860167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105</a:t>
            </a:fld>
            <a:endParaRPr lang="en-US"/>
          </a:p>
        </p:txBody>
      </p:sp>
    </p:spTree>
    <p:extLst>
      <p:ext uri="{BB962C8B-B14F-4D97-AF65-F5344CB8AC3E}">
        <p14:creationId xmlns:p14="http://schemas.microsoft.com/office/powerpoint/2010/main" val="6066892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106</a:t>
            </a:fld>
            <a:endParaRPr lang="en-US"/>
          </a:p>
        </p:txBody>
      </p:sp>
    </p:spTree>
    <p:extLst>
      <p:ext uri="{BB962C8B-B14F-4D97-AF65-F5344CB8AC3E}">
        <p14:creationId xmlns:p14="http://schemas.microsoft.com/office/powerpoint/2010/main" val="6896985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107</a:t>
            </a:fld>
            <a:endParaRPr lang="en-US"/>
          </a:p>
        </p:txBody>
      </p:sp>
    </p:spTree>
    <p:extLst>
      <p:ext uri="{BB962C8B-B14F-4D97-AF65-F5344CB8AC3E}">
        <p14:creationId xmlns:p14="http://schemas.microsoft.com/office/powerpoint/2010/main" val="14549007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1454B-730B-4973-A156-8353A256CCB2}" type="slidenum">
              <a:rPr lang="en-US" smtClean="0"/>
              <a:pPr/>
              <a:t>108</a:t>
            </a:fld>
            <a:endParaRPr lang="en-US"/>
          </a:p>
        </p:txBody>
      </p:sp>
    </p:spTree>
    <p:extLst>
      <p:ext uri="{BB962C8B-B14F-4D97-AF65-F5344CB8AC3E}">
        <p14:creationId xmlns:p14="http://schemas.microsoft.com/office/powerpoint/2010/main" val="35794922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2 causal</a:t>
            </a:r>
            <a:r>
              <a:rPr lang="en-US" baseline="0" dirty="0" smtClean="0"/>
              <a:t> graphs    - one for smoking, </a:t>
            </a:r>
            <a:r>
              <a:rPr lang="en-US" baseline="0" dirty="0" err="1" smtClean="0"/>
              <a:t>yf</a:t>
            </a:r>
            <a:r>
              <a:rPr lang="en-US" baseline="0" dirty="0" smtClean="0"/>
              <a:t>, </a:t>
            </a:r>
            <a:r>
              <a:rPr lang="en-US" baseline="0" dirty="0" err="1" smtClean="0"/>
              <a:t>lc</a:t>
            </a:r>
            <a:endParaRPr lang="en-US" baseline="0" dirty="0" smtClean="0"/>
          </a:p>
          <a:p>
            <a:endParaRPr lang="en-US" dirty="0"/>
          </a:p>
        </p:txBody>
      </p:sp>
    </p:spTree>
    <p:extLst>
      <p:ext uri="{BB962C8B-B14F-4D97-AF65-F5344CB8AC3E}">
        <p14:creationId xmlns:p14="http://schemas.microsoft.com/office/powerpoint/2010/main" val="7054579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EAA2-C562-2449-870F-3378707E88EC}" type="slidenum">
              <a:rPr lang="en-US" smtClean="0"/>
              <a:t>111</a:t>
            </a:fld>
            <a:endParaRPr lang="en-US"/>
          </a:p>
        </p:txBody>
      </p:sp>
    </p:spTree>
    <p:extLst>
      <p:ext uri="{BB962C8B-B14F-4D97-AF65-F5344CB8AC3E}">
        <p14:creationId xmlns:p14="http://schemas.microsoft.com/office/powerpoint/2010/main" val="359473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972029" y="0"/>
            <a:ext cx="3038371"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23" tIns="45862" rIns="91723" bIns="45862" anchor="ctr"/>
          <a:lstStyle/>
          <a:p>
            <a:pPr eaLnBrk="0" hangingPunct="0"/>
            <a:endParaRPr lang="en-US"/>
          </a:p>
        </p:txBody>
      </p:sp>
      <p:sp>
        <p:nvSpPr>
          <p:cNvPr id="64515" name="Rectangle 3"/>
          <p:cNvSpPr>
            <a:spLocks noChangeArrowheads="1"/>
          </p:cNvSpPr>
          <p:nvPr/>
        </p:nvSpPr>
        <p:spPr bwMode="auto">
          <a:xfrm>
            <a:off x="3972029" y="8832216"/>
            <a:ext cx="3038371"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75" tIns="45328" rIns="92275" bIns="45328" anchor="b"/>
          <a:lstStyle/>
          <a:p>
            <a:pPr algn="r" defTabSz="933159" eaLnBrk="0" hangingPunct="0"/>
            <a:r>
              <a:rPr lang="en-US" sz="1200" i="0">
                <a:latin typeface="Times New Roman" pitchFamily="18" charset="0"/>
              </a:rPr>
              <a:t>1</a:t>
            </a:r>
          </a:p>
        </p:txBody>
      </p:sp>
      <p:sp>
        <p:nvSpPr>
          <p:cNvPr id="64516" name="Rectangle 4"/>
          <p:cNvSpPr>
            <a:spLocks noChangeArrowheads="1"/>
          </p:cNvSpPr>
          <p:nvPr/>
        </p:nvSpPr>
        <p:spPr bwMode="auto">
          <a:xfrm>
            <a:off x="1" y="8832216"/>
            <a:ext cx="303837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23" tIns="45862" rIns="91723" bIns="45862" anchor="ctr"/>
          <a:lstStyle/>
          <a:p>
            <a:pPr eaLnBrk="0" hangingPunct="0"/>
            <a:endParaRPr lang="en-US"/>
          </a:p>
        </p:txBody>
      </p:sp>
      <p:sp>
        <p:nvSpPr>
          <p:cNvPr id="64517" name="Rectangle 5"/>
          <p:cNvSpPr>
            <a:spLocks noChangeArrowheads="1"/>
          </p:cNvSpPr>
          <p:nvPr/>
        </p:nvSpPr>
        <p:spPr bwMode="auto">
          <a:xfrm>
            <a:off x="1" y="0"/>
            <a:ext cx="303837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23" tIns="45862" rIns="91723" bIns="45862" anchor="ctr"/>
          <a:lstStyle/>
          <a:p>
            <a:pPr eaLnBrk="0" hangingPunct="0"/>
            <a:endParaRPr lang="en-US"/>
          </a:p>
        </p:txBody>
      </p:sp>
      <p:sp>
        <p:nvSpPr>
          <p:cNvPr id="64518" name="Rectangle 6"/>
          <p:cNvSpPr>
            <a:spLocks noGrp="1" noRot="1" noChangeAspect="1" noChangeArrowheads="1" noTextEdit="1"/>
          </p:cNvSpPr>
          <p:nvPr>
            <p:ph type="sldImg"/>
          </p:nvPr>
        </p:nvSpPr>
        <p:spPr>
          <a:ln cap="flat"/>
        </p:spPr>
      </p:sp>
      <p:sp>
        <p:nvSpPr>
          <p:cNvPr id="645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779407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9199500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113</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114</a:t>
            </a:fld>
            <a:endParaRPr lang="en-US"/>
          </a:p>
        </p:txBody>
      </p:sp>
    </p:spTree>
    <p:extLst>
      <p:ext uri="{BB962C8B-B14F-4D97-AF65-F5344CB8AC3E}">
        <p14:creationId xmlns:p14="http://schemas.microsoft.com/office/powerpoint/2010/main" val="39199500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115</a:t>
            </a:fld>
            <a:endParaRPr lang="en-US"/>
          </a:p>
        </p:txBody>
      </p:sp>
    </p:spTree>
    <p:extLst>
      <p:ext uri="{BB962C8B-B14F-4D97-AF65-F5344CB8AC3E}">
        <p14:creationId xmlns:p14="http://schemas.microsoft.com/office/powerpoint/2010/main" val="6640318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1454B-730B-4973-A156-8353A256CCB2}" type="slidenum">
              <a:rPr lang="en-US" smtClean="0"/>
              <a:pPr/>
              <a:t>116</a:t>
            </a:fld>
            <a:endParaRPr lang="en-US"/>
          </a:p>
        </p:txBody>
      </p:sp>
    </p:spTree>
    <p:extLst>
      <p:ext uri="{BB962C8B-B14F-4D97-AF65-F5344CB8AC3E}">
        <p14:creationId xmlns:p14="http://schemas.microsoft.com/office/powerpoint/2010/main" val="391995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1621F-5B7A-46C8-B2EA-D7DAEE6D5AE6}" type="datetime1">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72066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7F525-EE0D-45F1-A985-9686AD481122}" type="datetime1">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95063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D486-1C62-4718-89F0-37C3CF8CB85F}" type="datetime1">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197562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7E8C62-A5A7-414E-AAD6-EB9056CEDE0B}" type="datetime1">
              <a:rPr lang="en-US" smtClean="0"/>
              <a:t>11/3/2018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61D655-5EE8-4CFD-850F-626FE6367420}" type="slidenum">
              <a:rPr lang="en-US"/>
              <a:pPr>
                <a:defRPr/>
              </a:pPr>
              <a:t>‹#›</a:t>
            </a:fld>
            <a:endParaRPr lang="en-US"/>
          </a:p>
        </p:txBody>
      </p:sp>
    </p:spTree>
    <p:extLst>
      <p:ext uri="{BB962C8B-B14F-4D97-AF65-F5344CB8AC3E}">
        <p14:creationId xmlns:p14="http://schemas.microsoft.com/office/powerpoint/2010/main" val="38129806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406BD-A465-4BD5-B413-CC48885D7560}"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995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0001F-CA7B-410E-B6FE-0551FA17AD32}"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1631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6E028-CD1E-4125-BAFB-02458EC7A22D}"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9120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0DBAD-CCFC-47EF-B796-D3158763E7E5}" type="datetime1">
              <a:rPr lang="en-US" smtClean="0">
                <a:solidFill>
                  <a:prstClr val="white">
                    <a:tint val="75000"/>
                  </a:prstClr>
                </a:solidFill>
              </a:rPr>
              <a:t>11/3/2018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0436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B0064-6F63-478B-9A64-4FB248AB26B8}" type="datetime1">
              <a:rPr lang="en-US" smtClean="0">
                <a:solidFill>
                  <a:prstClr val="white">
                    <a:tint val="75000"/>
                  </a:prstClr>
                </a:solidFill>
              </a:rPr>
              <a:t>11/3/2018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510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EA136-4673-4554-8908-3D98CBBE53FF}" type="datetime1">
              <a:rPr lang="en-US" smtClean="0">
                <a:solidFill>
                  <a:prstClr val="white">
                    <a:tint val="75000"/>
                  </a:prstClr>
                </a:solidFill>
              </a:rPr>
              <a:t>11/3/2018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61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111AA-BA30-4A74-A39E-D0F0BEB5C284}" type="datetime1">
              <a:rPr lang="en-US" smtClean="0">
                <a:solidFill>
                  <a:prstClr val="white">
                    <a:tint val="75000"/>
                  </a:prstClr>
                </a:solidFill>
              </a:rPr>
              <a:t>11/3/2018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137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A610F-5B84-48B0-9E3D-97BAAD8C6B21}" type="datetime1">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104668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065A2-2296-4EE3-B102-CB1A1BD4598F}" type="datetime1">
              <a:rPr lang="en-US" smtClean="0">
                <a:solidFill>
                  <a:prstClr val="white">
                    <a:tint val="75000"/>
                  </a:prstClr>
                </a:solidFill>
              </a:rPr>
              <a:t>11/3/2018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747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043DF-D21E-44D2-B897-AF19F9BCFE00}" type="datetime1">
              <a:rPr lang="en-US" smtClean="0">
                <a:solidFill>
                  <a:prstClr val="white">
                    <a:tint val="75000"/>
                  </a:prstClr>
                </a:solidFill>
              </a:rPr>
              <a:t>11/3/2018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036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894E4-B2BE-410B-8344-0CF031A8F1AB}"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4437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9CE20-9F48-4894-BF2F-D3B708D3A6A0}"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2127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152BE-5EA9-42B4-8FA6-7588FFB0CF1C}"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9954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8EE46-E947-4D3B-A2A5-9858AECCFCA0}"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1631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09F08-0817-4645-BD01-7806D961EFA1}"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912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C32EA-934C-4CF9-8B90-3116853A738B}" type="datetime1">
              <a:rPr lang="en-US" smtClean="0">
                <a:solidFill>
                  <a:prstClr val="white">
                    <a:tint val="75000"/>
                  </a:prstClr>
                </a:solidFill>
              </a:rPr>
              <a:t>11/3/2018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0436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FE91F-3A3B-4A39-833B-E3FA3562F0B5}" type="datetime1">
              <a:rPr lang="en-US" smtClean="0">
                <a:solidFill>
                  <a:prstClr val="white">
                    <a:tint val="75000"/>
                  </a:prstClr>
                </a:solidFill>
              </a:rPr>
              <a:t>11/3/2018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5104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B6AB7-AA9E-4ABC-853E-B59CC47FDCF9}" type="datetime1">
              <a:rPr lang="en-US" smtClean="0">
                <a:solidFill>
                  <a:prstClr val="white">
                    <a:tint val="75000"/>
                  </a:prstClr>
                </a:solidFill>
              </a:rPr>
              <a:t>11/3/2018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61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0EA06F-A620-4E5E-AB3C-CCA19A505FA5}" type="datetime1">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2441045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6564B-AF39-4B5B-9577-1B6F7D124E92}" type="datetime1">
              <a:rPr lang="en-US" smtClean="0">
                <a:solidFill>
                  <a:prstClr val="white">
                    <a:tint val="75000"/>
                  </a:prstClr>
                </a:solidFill>
              </a:rPr>
              <a:t>11/3/2018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1375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A9F40-ED66-434B-B1EE-7FD7D78B88C5}" type="datetime1">
              <a:rPr lang="en-US" smtClean="0">
                <a:solidFill>
                  <a:prstClr val="white">
                    <a:tint val="75000"/>
                  </a:prstClr>
                </a:solidFill>
              </a:rPr>
              <a:t>11/3/2018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747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CBB28-39C5-4862-B1E3-9F63E7F76D09}" type="datetime1">
              <a:rPr lang="en-US" smtClean="0">
                <a:solidFill>
                  <a:prstClr val="white">
                    <a:tint val="75000"/>
                  </a:prstClr>
                </a:solidFill>
              </a:rPr>
              <a:t>11/3/2018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0362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DB438-C3DE-463C-9A8A-D73A2789C08F}"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4437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AD9D7-44A3-4BD4-B211-3184CED7A0F7}"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2127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396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702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6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566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93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E2F75-15C2-4D70-B643-3BAEDCB7975A}" type="datetime1">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535682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461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464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26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87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219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49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26D927E0-BDF3-4CF3-B0A8-9CEA8B4CFA8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2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A485A-70AE-4ED9-88BA-6D6D39688A10}" type="datetime1">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8066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D0C48-DC60-4308-8156-12F4CFF310A3}" type="datetime1">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572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A57DC-90EC-4356-B2E4-B8909328CEE5}" type="datetime1">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33541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DC3B7-10EB-4442-900A-528992E0FA06}" type="datetime1">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362931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F7AF4-A4D1-4866-BFA7-5E972D29F906}" type="datetime1">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a:t>
            </a:fld>
            <a:endParaRPr lang="en-US"/>
          </a:p>
        </p:txBody>
      </p:sp>
    </p:spTree>
    <p:extLst>
      <p:ext uri="{BB962C8B-B14F-4D97-AF65-F5344CB8AC3E}">
        <p14:creationId xmlns:p14="http://schemas.microsoft.com/office/powerpoint/2010/main" val="410479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EBA57-9790-460B-AD13-366BB6E3DB0E}" type="datetime1">
              <a:rPr lang="en-US" smtClean="0"/>
              <a:t>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EE98-A8A2-4ED6-83A9-DD707E1DD38A}" type="slidenum">
              <a:rPr lang="en-US" smtClean="0"/>
              <a:pPr/>
              <a:t>‹#›</a:t>
            </a:fld>
            <a:endParaRPr lang="en-US"/>
          </a:p>
        </p:txBody>
      </p:sp>
    </p:spTree>
    <p:extLst>
      <p:ext uri="{BB962C8B-B14F-4D97-AF65-F5344CB8AC3E}">
        <p14:creationId xmlns:p14="http://schemas.microsoft.com/office/powerpoint/2010/main" val="18070380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088CE-3D2E-43C3-B965-77B7FB3A0D7F}"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822157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90422-1AB6-4DBE-813B-106B2F67708D}" type="datetime1">
              <a:rPr lang="en-US" smtClean="0">
                <a:solidFill>
                  <a:prstClr val="white">
                    <a:tint val="75000"/>
                  </a:prstClr>
                </a:solidFill>
              </a:rPr>
              <a:t>11/3/2018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5EE98-A8A2-4ED6-83A9-DD707E1DD38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822157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2399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6.xml"/><Relationship Id="rId1" Type="http://schemas.openxmlformats.org/officeDocument/2006/relationships/vmlDrawing" Target="../drawings/vmlDrawing8.vml"/><Relationship Id="rId5" Type="http://schemas.openxmlformats.org/officeDocument/2006/relationships/image" Target="../media/image42.emf"/><Relationship Id="rId4" Type="http://schemas.openxmlformats.org/officeDocument/2006/relationships/package" Target="../embeddings/Microsoft_Word_Document2.docx"/></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2.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19.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4.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75.xml"/><Relationship Id="rId1" Type="http://schemas.openxmlformats.org/officeDocument/2006/relationships/slideLayout" Target="../slideLayouts/slideLayout36.xml"/><Relationship Id="rId4" Type="http://schemas.openxmlformats.org/officeDocument/2006/relationships/image" Target="../media/image39.jpeg"/></Relationships>
</file>

<file path=ppt/slides/_rels/slide9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76.xml"/><Relationship Id="rId1" Type="http://schemas.openxmlformats.org/officeDocument/2006/relationships/slideLayout" Target="../slideLayouts/slideLayout36.xml"/><Relationship Id="rId5" Type="http://schemas.openxmlformats.org/officeDocument/2006/relationships/image" Target="../media/image40.jpeg"/><Relationship Id="rId4" Type="http://schemas.openxmlformats.org/officeDocument/2006/relationships/hyperlink" Target="http://www.google.com/url?sa=i&amp;rct=j&amp;q=&amp;esrc=s&amp;source=images&amp;cd=&amp;cad=rja&amp;uact=8&amp;ved=0ahUKEwiyn-XhrKrNAhWCaT4KHYgdCFAQjRwIBw&amp;url=http://www.employeescreen.com/iqblog/criminal-records/finding-a-criminal-record-challenges-for-employers/&amp;psig=AFQjCNH80ekzxK2EBbd9rQJ1N27mVpvkEA&amp;ust=1466090995969383"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6.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97671"/>
            <a:ext cx="8305800" cy="1477962"/>
          </a:xfrm>
        </p:spPr>
        <p:txBody>
          <a:bodyPr>
            <a:noAutofit/>
          </a:bodyPr>
          <a:lstStyle/>
          <a:p>
            <a:pPr>
              <a:spcBef>
                <a:spcPts val="1200"/>
              </a:spcBef>
            </a:pPr>
            <a:r>
              <a:rPr lang="en-US" sz="2000" b="1" dirty="0" smtClean="0">
                <a:solidFill>
                  <a:srgbClr val="F4EC88"/>
                </a:solidFill>
                <a:effectLst>
                  <a:outerShdw blurRad="38100" dist="38100" dir="2700000" algn="tl">
                    <a:srgbClr val="000000">
                      <a:alpha val="43137"/>
                    </a:srgbClr>
                  </a:outerShdw>
                </a:effectLst>
              </a:rPr>
              <a:t/>
            </a:r>
            <a:br>
              <a:rPr lang="en-US" sz="2000" b="1" dirty="0" smtClean="0">
                <a:solidFill>
                  <a:srgbClr val="F4EC88"/>
                </a:solidFill>
                <a:effectLst>
                  <a:outerShdw blurRad="38100" dist="38100" dir="2700000" algn="tl">
                    <a:srgbClr val="000000">
                      <a:alpha val="43137"/>
                    </a:srgbClr>
                  </a:outerShdw>
                </a:effectLst>
              </a:rPr>
            </a:br>
            <a:r>
              <a:rPr lang="en-US" sz="3200" b="1" dirty="0" smtClean="0">
                <a:solidFill>
                  <a:srgbClr val="F4EC88"/>
                </a:solidFill>
                <a:effectLst>
                  <a:outerShdw blurRad="38100" dist="38100" dir="2700000" algn="tl">
                    <a:srgbClr val="000000">
                      <a:alpha val="43137"/>
                    </a:srgbClr>
                  </a:outerShdw>
                </a:effectLst>
              </a:rPr>
              <a:t>Applying Computational Causal Discovery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4EC88"/>
                </a:solidFill>
                <a:effectLst>
                  <a:outerShdw blurRad="38100" dist="38100" dir="2700000" algn="tl">
                    <a:srgbClr val="000000">
                      <a:alpha val="43137"/>
                    </a:srgbClr>
                  </a:outerShdw>
                </a:effectLst>
              </a:rPr>
              <a:t>in Biomedicine</a:t>
            </a:r>
            <a:r>
              <a:rPr lang="en-US" sz="2000" b="1" dirty="0" smtClean="0">
                <a:solidFill>
                  <a:srgbClr val="FFC000"/>
                </a:solidFill>
              </a:rPr>
              <a:t/>
            </a:r>
            <a:br>
              <a:rPr lang="en-US" sz="2000" b="1" dirty="0" smtClean="0">
                <a:solidFill>
                  <a:srgbClr val="FFC000"/>
                </a:solidFill>
              </a:rPr>
            </a:br>
            <a:r>
              <a:rPr lang="en-US" sz="800" b="1" dirty="0" smtClean="0">
                <a:solidFill>
                  <a:srgbClr val="FFC000"/>
                </a:solidFill>
              </a:rPr>
              <a:t/>
            </a:r>
            <a:br>
              <a:rPr lang="en-US" sz="800" b="1" dirty="0" smtClean="0">
                <a:solidFill>
                  <a:srgbClr val="FFC000"/>
                </a:solidFill>
              </a:rPr>
            </a:br>
            <a:endParaRPr lang="en-US" sz="1600" dirty="0">
              <a:solidFill>
                <a:srgbClr val="FFC000"/>
              </a:solidFill>
            </a:endParaRPr>
          </a:p>
        </p:txBody>
      </p:sp>
      <p:sp>
        <p:nvSpPr>
          <p:cNvPr id="5" name="Content Placeholder 4"/>
          <p:cNvSpPr>
            <a:spLocks noGrp="1"/>
          </p:cNvSpPr>
          <p:nvPr>
            <p:ph idx="1"/>
          </p:nvPr>
        </p:nvSpPr>
        <p:spPr>
          <a:xfrm>
            <a:off x="275492" y="4191000"/>
            <a:ext cx="8382000" cy="995039"/>
          </a:xfrm>
        </p:spPr>
        <p:txBody>
          <a:bodyPr>
            <a:noAutofit/>
          </a:bodyPr>
          <a:lstStyle/>
          <a:p>
            <a:pPr marL="0" indent="0" algn="ctr">
              <a:lnSpc>
                <a:spcPct val="70000"/>
              </a:lnSpc>
              <a:spcBef>
                <a:spcPts val="600"/>
              </a:spcBef>
              <a:spcAft>
                <a:spcPts val="400"/>
              </a:spcAft>
              <a:buNone/>
              <a:defRPr/>
            </a:pPr>
            <a:endParaRPr lang="en-US" sz="1400" dirty="0" smtClean="0">
              <a:effectLst>
                <a:outerShdw blurRad="38100" dist="38100" dir="2700000" algn="tl">
                  <a:srgbClr val="000000">
                    <a:alpha val="43137"/>
                  </a:srgbClr>
                </a:outerShdw>
              </a:effectLst>
            </a:endParaRPr>
          </a:p>
          <a:p>
            <a:pPr marL="0" indent="0" algn="ctr">
              <a:lnSpc>
                <a:spcPct val="70000"/>
              </a:lnSpc>
              <a:spcBef>
                <a:spcPts val="600"/>
              </a:spcBef>
              <a:spcAft>
                <a:spcPts val="400"/>
              </a:spcAft>
              <a:buNone/>
              <a:defRPr/>
            </a:pPr>
            <a:r>
              <a:rPr lang="en-US" sz="1600" dirty="0" smtClean="0">
                <a:effectLst>
                  <a:outerShdw blurRad="38100" dist="38100" dir="2700000" algn="tl">
                    <a:srgbClr val="000000">
                      <a:alpha val="43137"/>
                    </a:srgbClr>
                  </a:outerShdw>
                </a:effectLst>
              </a:rPr>
              <a:t>Greg Cooper, University of Pittsburgh</a:t>
            </a:r>
          </a:p>
          <a:p>
            <a:pPr marL="0" indent="0" algn="ctr">
              <a:lnSpc>
                <a:spcPct val="70000"/>
              </a:lnSpc>
              <a:spcBef>
                <a:spcPts val="600"/>
              </a:spcBef>
              <a:spcAft>
                <a:spcPts val="400"/>
              </a:spcAft>
              <a:buNone/>
              <a:defRPr/>
            </a:pPr>
            <a:r>
              <a:rPr lang="en-US" sz="1600" dirty="0" smtClean="0">
                <a:effectLst>
                  <a:outerShdw blurRad="38100" dist="38100" dir="2700000" algn="tl">
                    <a:srgbClr val="000000">
                      <a:alpha val="43137"/>
                    </a:srgbClr>
                  </a:outerShdw>
                </a:effectLst>
              </a:rPr>
              <a:t>Richard </a:t>
            </a:r>
            <a:r>
              <a:rPr lang="en-US" sz="1600" dirty="0" err="1" smtClean="0">
                <a:effectLst>
                  <a:outerShdw blurRad="38100" dist="38100" dir="2700000" algn="tl">
                    <a:srgbClr val="000000">
                      <a:alpha val="43137"/>
                    </a:srgbClr>
                  </a:outerShdw>
                </a:effectLst>
              </a:rPr>
              <a:t>Scheines</a:t>
            </a:r>
            <a:r>
              <a:rPr lang="en-US" sz="1600" dirty="0" smtClean="0">
                <a:effectLst>
                  <a:outerShdw blurRad="38100" dist="38100" dir="2700000" algn="tl">
                    <a:srgbClr val="000000">
                      <a:alpha val="43137"/>
                    </a:srgbClr>
                  </a:outerShdw>
                </a:effectLst>
              </a:rPr>
              <a:t>, Carnegie Mellon University </a:t>
            </a:r>
          </a:p>
          <a:p>
            <a:pPr marL="0" indent="0" algn="ctr">
              <a:lnSpc>
                <a:spcPct val="70000"/>
              </a:lnSpc>
              <a:spcBef>
                <a:spcPts val="0"/>
              </a:spcBef>
              <a:buNone/>
              <a:defRPr/>
            </a:pPr>
            <a:endParaRPr lang="en-US" sz="700" dirty="0">
              <a:effectLst>
                <a:outerShdw blurRad="38100" dist="38100" dir="2700000" algn="tl">
                  <a:srgbClr val="000000">
                    <a:alpha val="43137"/>
                  </a:srgbClr>
                </a:outerShdw>
              </a:effectLst>
            </a:endParaRPr>
          </a:p>
        </p:txBody>
      </p:sp>
      <p:sp>
        <p:nvSpPr>
          <p:cNvPr id="2" name="AutoShape 2" descr="data:image/jpeg;base64,/9j/4AAQSkZJRgABAQAAAQABAAD/2wCEAAkGBxQSERUUExQWFhUXGB8bFxgYGB4gHxwfHRwfJCEcHyAYHSggHh4oHh4hITIjJi0rLi4wHx81ODQsOCgtLisBCgoKDg0OGxAQGywkICQsLDI3NCwsLCw0LDQsLyw0LywvLCwsLCwsLCwvLCwsLCwsLCwsLCwsLCwsLCwsLCwsLP/AABEIAOEA4QMBEQACEQEDEQH/xAAcAAACAwEBAQEAAAAAAAAAAAAABgQFBwMCAQj/xABTEAACAQIEAgYFBgkJBQYHAAABAgMEEQAFEiEGMRMiMkFRYQcUQnGBIzNScpGhQ2JzgpKxsrTBFRYkNDVTorPRY4OTxNMmdaPS4vAlRGXCw+Hx/8QAGgEAAgMBAQAAAAAAAAAAAAAAAAMBAgQFBv/EADcRAAIBAgQCCAUDBAMBAQAAAAECAAMRBBIhMUFREyJhcYGRsfAFMqHB0SMz4RRCUvEVYoI0sv/aAAwDAQACEQMRAD8A3HBCGCEMEIYIQwQhghDBCGCE+E254IRXzHj6jjfoo3apm/uqZTI3+Hqj4nDRRci50HbKFwJHGb5rUfMUUVMp9qqku3/Divb3E4nLTXc37oXY7CV2YxTpf17PEg8UhWKO3kC5Zz+vF1sflS8jvMoamsyZdpszrqg/l52/y1AxcCqdlA8BKZkHGQHzHhzviqX8y85v9suL5cR2fSVLUjvPi5jw33Q1C+YacfqlwWxHZ9IBqQ2k+mrslbaLMa6nPdaaoW3xcFcVK1huoPgJbMh0vLvLo3faiz4SHuScRSn3G2l8Law+ZPUS/cZa/wAoZvB87S09Uo76eQo/6Eux9wOKZaR2JHfJuwnWj9INIWEdR0lJKfYqkMf2MeoftwGg2417oZxxjVG4YAqQQdwQbg4TLz1ghDBCGCEMEIYIQwQhghDBCGCEMEIYIQwQhghDBCGCE+OwAJJAA3JPdghE+q41MztFlkJq3Bs0t9MCH8aT2vct/fhwpW1c29ZTPf5ZQcQUsEY1Z3mBmJ3FJCSkfu6OM63+sxAwxCTpSXxlWsPmMXan0qiJehyyijhTkpKi5Pkkdhf3k4aMNfWoYo1+CiUlLJm+bM4E7sEHXXpVjCjzjQgnvHZOGHoqfCUHSPxi/Lk8Qp2ljqo5HQrqjVHHVY21hpFXUA1gbDvGGZzmsRKsml7y+yXhumkyqevYTM8EgRoxIoVvm+tfoiw7fLflhb1GFQJzllpqUzTzxNwzAmXUtfTmRBM2hopGDWPW3VgoJF0PPxHLBTqMXKHhIqIAoYT7ScLhcsjrRA1UXdg4DsBEiki9k6xJIN2Nwu23fgNT9TJe0lUATNa8oMyhp+mjFP0jRsqEglS+ph1luBpuDty/XhilrG8WwW4tLXjzhBcvnSBZjM7qGC9HYgEkAX1G5JHhitKqXF7WlqlPIbAyTRw5rRl/VZnkWI6XFPKJkQ+DICwXl3qO/FSaTfMPPSWtUXaXVB6WnZehzCliqY+TdUBvijXQn9HFDhuKG0sK/BhGLh+KjnOrJ656OY7mmckxse+8Uh+9DtfCnLj9xb9v8xqkN8pjDFxjLSsI80g6HewqYrtA3vPajPk324X0QbWmb9nGWzkaNHCCZXUMjBlYXDKbgjxBGxwgi0ZOmCEMEIYIQwQhghDBCGCEMEIYIQwQhghDBCU3EnEsNEqmQlpHNooUGqSQ+CqP18hi6Uy+0qzARPziBpY/Wc6mFPS3ulFG3a8BKy9aVvxF2Fvfhymxy0hc8/e0oebRPzj0jVFQVpMrhNPF2UESjpGHkFFox7txzuMPWgq9aobxJrFtEEV+HMvppazoswnkju1mddJu99w8jE232vY+8c8NdmC3QRagFrOZeVOQ1GVZmoBKxPrMboTpdAjHSbkm4HME+Y7sLzrUp9sZkKPptOPoYzDoczjUmwmRoz77ah962+OLYlbpK0G6888UZXG9VHQU8TJNFUSRWJ1a0kYOkmyjSACer3C253OIpsQuc7Wk1Fucol76PUf+RsyUICwbUgdAysyqOrpYWbdLWxSsR0qy9L5DOPFrw5pQRVMMiQTU46OSkZwqi3Po1YgA+FhuNjuoGCnem+U6g8ZD2dbjhIXDNdWUAhkoWFRHKitPAGDaXN7hlBvGStiG5eN7WxZwj3D6SEutss65jRQVPEMS0ijozLG0ujddS9aSxG1rLYkbXvgVitE5oEA1dJWelquMmbTkH5vQgIPLSoO3h1icWw62piUrnry9oCaDhuSQdWWtk0qb76Tttb8RWI+thZ69e3KMHUpXlHwpUDMcwpYasdInRGEkk6jYOwbUOtqBsL35C3jhlQdGhKyiNnYAyrzTIv8A4jLSUoclJHVNbC50E76gABsL3Nrd578XV+pmaUK9eyxg4d9JVVSkwVg9ahHVZJCC4HIgMbhx5Ne/iMKfDq2q6GMWsRo0d8jgUqanIpwFveWhlPUJ77Am8LnxHVO3cMIY/wBtUePvePGoukb+GuKYqvVHpaGoj+dp5NnTz/GXwYbcuWEvTK67jnLq15fYXLQwQhghDBCGCEMEIYIQwQhghDBCLPFPE7QutLSoJ62QXSO/VjX+8lI7KDw5nuw2nTuMzaCVZraDeJ2cZrBkxaWV/Xc1lXrM3JAe4AfNxjuUbt5Dk9VNXQaLFOwTXczLMyziSsqFlrpZCp71UEhb8o1YhQP/AOm+NaqFFkmYsWN22k/Ks4kyuvEkRJh1BtKnaWFuXPmdPK/Jh5EYoUFRLHf7ywbo37JbelrIUjmStgsaerGsEcg5Fz+kOt79WK4dyRlO4k10scwnnh/j21DNR1Y6QCFxTSEXZH0MFU99t7A917cuQ9Drhl8YJV6uVooZNXvTzxyxqGkRgyAgkahyNlIJ93LDnAK2MUhINxGl6jN6t2ku8Zk7TqqQkgCwBKBXYWFt77YxtiMLT0Jv9f4mpaVd+Fpyi9H07fOSRj7W/gMJb4rTHyqfSXXAvxMlr6OD31H2Rf8Arwo/F/8Ap9f4l/8Aj/8At9P5g/o38Kj7Yv8A14B8X/6fX+If8f8A9vp/M5fzFqYjeGoUHyLIftW+GD4rSPzKfoZX+hcfK0q8z4frg/SSo05Frtq1kgdx31nwxpp43DtoGt9P4iHw1UG5F574l4qkqqeCnlhWL1fZBHdVtYAAo9zcAc9XedsOp0wCWBveUqOSLEWln6IMpMuYxS61VYdTnrLqJ0kBQpOre972tYHFcS1kI5yaC9a8qeLeI/WKioMAEcMsjElb6pRfYux30nnoFlF+RO5vTp5QL7ytSpqbRdVbkAC5OwAw2K3l/T5ZmNBpqlhqINPKTQQAPxri2k+DC2Flqb9W4MYFdNRNEyXiCnzoRpM3qmZR/MTx7XP4t+Y8Y25gmx52ysjUdRqvv3eaEqCp3xz4d4lkE3qVeqx1YF0YfN1Cj2oyeTeKcx+pL0xbMm3pGhtbGNmEy8MEIYIQwQhghDBCGCEMEIs8XcRvCyUtKokrZh8mp7Ma98sngg+87YbTpg9Zth7tKs1tBvEXiPPo8liaCB+nzGfrVFQ+5BPtHz+jHyA3P42hENY3OijhEu4TQbzM6qllRY6uW0nSub6jr3ABHSb7FgbhW5gHuxqBB6omcgjrGPyekxnpUM1FT1ESgRypbTobuYAhl0MOWwsQVvyJzf09m0JEf0t1vaVXEebZTV0mmCN6SeMl41ZSUa/ajBQsFDcxsoDb95xdFqq2uolHZGEp6Xieqko48vhXUgJO6h2NzewLCyKL+8X7VtsWdaaE1HNpCuzDIolnk/ABNmqXt+In8W/0+3HOr/FeFIeJ/E1UsDxcxqjo6ejiZ1jCKiksQLtYeZ3OOaalXEOFJuTNoRKS3AnM8QoJFiMNT0jDUqdA+pl36wW1yNjuPA4d/wAfWtfTzlP6qne2vlOL8TRFJWEdRpjusjdC1kPKznkpv44kfD61xt5yDiqduPlPOTcIJUwUMqsyDSpn607dOSASoIFoyNLDq35+WOqzBSwsPIaTFa+oJ+slVHBscZqJ21mMxXSEvUDoCIydRe3X6ynYgDfyxUMDYWHkNYEcdfMysyziaOOkheRZ9OlU6Tom0lwNwH5E3B7+44wVsBVao2W254zVTxSKgveWJ4gUSiHoarpSNQj6B9ZHiFte2x38sK/4+ra+nnGf1Sba+U6rHBWRBmjDKbjrrZhYkHzBuMJJq4d8oNj2S4CVVva4i1mvAQB10shRhuFYnn+Kw3Hxv78b6PxQ7VRftH4mSpgeNMxJzOklikImVlcm5v3+YPI+8Y69KolRbobic+ojIbMI5+iPoIpKqsnGr1WHWg8ySLj8bbSPrYXibkBRxjKAAuxkCnzuuzTMoyHfW8g0orHRGgNyLctIW9ye133vbElEpoYB2d9JC45y1afM6iGnBCpICgW/VuqvYW3GkkgeFsXpNmpgtK1Fyv1Y88J8TxZtCtBmB0zjemqQbNqHIg90g+xvfzzVKZpHOm0dTqBxlbePnCueyiU0FdYVSLdJBstRGPwi+DD2l7ufuRUQWzrt6Ryk3sY2YTLwwQhghDBCGCEMEJTcV5+tFAZCpeRiEhiHOSRuyo+PM9wvi9NM5tKs1hEHOM1OTU7yyssua1nWduYQdwHhGnID2j5DbSq9KbD5RFO+QXO5iHwHQU1ZVsK2oIll1dHcX1SN7Ts3Vvc3C+0RvbYNorFlXqiIpgM3WMhZrllRlNS0MyBkcWIN+jnjvzHgQd79pD98qy1VuP8AUGBpnXacdaUlSGCmWCSLUI2NtaSJcI9vBrbjvUEW2tOrr2yNEbsnTIOGpKxi9hFDfcgG3uQEkn3k7efLGbE41KAtu3veNo4ZqpvsJpWVZVFTpoiUKO8958ye/Hn61d6rXczrU6S0xZRJuFS8g57StLTTRpbU6MFv4kYdh3CVVY7AylRSykCXWRTQVUYnCASxq0byNTyGSFhYmPUrE7BieqbW9+OybjQHQ9u/bOfKnj+WCnp3hVY4papiABC0YfrKWldmYLtvzud+W+LU7nrHUDx8BKvy5yJwbm9NDNVA1ESRdInRqSSoPRkvIgVgBqZgpt4HFEWoaS5gb6+ukszLnNrWnrjPOaaWKnRamOROmjEoUsvSJpYdfU5uobSxB/hi2VwrZRrY2kBluL7T7wTLTTrJRusUzRyvKsZiMqFHkv0ilW0gqH02sD3d+DrBVbUaAcjoJJyliIzZu9PTqauQDUmwmFNJ0nzm0KktexJ0AXA388Qtz1R6/WBizw5TvHTqsg0sSzEeGpy1j52OOTi6ivVLLtp9BN1BCqAGWWM0bI2YUEc6FJUDL593mDzBwynVem2ZDYyrorizCIOZ5FNl7NLD8rAylJFb6Dc1cLY25HULWIB2tju4bGpX6raN72/E5dXDNS6y6iS8h47goYn9TodE7jrSySmSw8uoDpv3bd1ycaXolz1m0ilqhR1RLnhHhPow2a5prNj0qRWJd2vq1so357hfibAYXUq3/TpyyJbrvFDPqZajpq2nhNOqSL0sJNinSEmORDts1twOybEXB6r0OWyk3i3F+ssfeF84GdUwp5ZOjzGm+Up5xzJX2vPwde8EH3ZnXoWuPlPv/UdTfpB2iaBwdxAauNllXo6qBujqI/Bh7Q8UYbg/6Yz1EynTYxyteMGFy0MEIYIQwQnx2ABJNgNyT3YITN6fNUlebOam/qsAZKFD7Xc0oB9qRuqvKw+3GoqRaku53/EVf+4zFuIM5krKiSolPWc8u5R3KPIDb7T343IgRbCYncsbyuxaUjzH6RTJSLT1tLHWFPm5JGIIty1WF2PdcFbjnfnjP/T2a6m00CvpZheceHsieulNTU7Rk7ACwa2wVQOyigAbeFsZMZjBQHR0/m9P5j8PhzVOd9pocaBQAoAAFgByAxwSSTczqgW0E9YiEMEJyq6lYo2kc2VAWY+QxZELsFXcyGIUXMncHZZJHTXkiIllaaXo2jvcO4K6iJAL6dO3dcjux3TYWUHYAeQnN3JPOTc3yWKc6Z0vGyyRF+iAMbSmMKQWZrbiwIGxYd17CuRtIKg7ypznhOii9WjCL/RCpklkKJGb7gTvoOotp5Ad4uV1Le61HNzz96SrIunZPmRZFRTSzSGOMrVoqK0RR4o36PsJ1AY5LAt3i9twSFIzuABykgKfGWWV8NwUpWOBSRCvRtMYwWdnkVtJKlb2sovy61u42o1QtqeMkIBtDizKZZ6SaOOP5UqWjQR2uUkDKbmSwJIHPxOBGAbXaSQTKbL61Zo1kW4BvswsQQbEEeIIIxxKtI03KNwnRRw65hJGFy0MEIEYIRC4jyB6SQVdHddB1FR7HmB3p4ju93LuYLGioOiq78+f8zmYjDFDnTaQM148qJqxau9njQiFfZiZk0syjvvcnfxF7hbY6C0VC5ZkNY5rxbnrZHBDuzan1tc3uxFtR8Tba/v8cNCgbRZYmfcurpIJUmibTJGwZT5j9YPIjvBIwMoYWMFYqbibXNnAlhhzulXrxDRXQrzaMdsebJ21J5r9mMAWxNJvD32zcGuM4mk0dUksaSRsGR1DKw5EEXB+zGYgg2MbO2IhDBCGCETuPqlpjDlsLEPVE9Kw5pAvbby1dge84dSFrueHrKPr1ZmXpcz1Xmjy+nFoKWyaV5FwLW/NHV95bGvDpYF24zNWa5yiLfDfDD1EzpJdFiNpPG/0R3X25/64VisatKmGXUnb8y1DDF2IbS0r+IYo0qZUiFkVtIF78gAdz5g4fhmZqSs+5iq4UVCF2k7hHIDVS3a4iTdz4+CjzPf4D4YVjcV0CafMdvzGYah0ra7CavGgUBVAAAsAOQA7seaJJNzO0BbQT1iIQwQhghKniz+pyj6QCj85gP441YL99YnEftmPRowEI6E6AH1N0cVwQe7r8uf2DHTv2zFac8zp9Ksxh0leutkiGyshubOTcEe/AD2wImfemOQdGwB3aq64uu4EQtex12Fh2tsacNv4RNfaVXoomt0ylvw1KVF15mcA21G+4AB0+Av3YviBt3H0lKJ08vWavBTlmkYRa2Mr80jI0iYi92cG4A7/AAxjvNNp19VFvmTp18+jivq6Ts9vlfb3Yi/bJtEbIU0rMlraKmdbbbfKsbbbd/djn4/92/YPSa8Mbp4mWeMcfDBCGCECMEJl/G3Dvq79JGPkXPL6DeHuPd8R4Y9FgMX0q5G+YfWcjF4fIcy7RZjYAgkXAIuPEY3kEjSY131jVxhwwsCCeA3iNri99N+RB71P+nw52CxpqHo6nzev8zbicMEGdNpP9GWetl9d0E4tFPaORW5KW7DHutvY+TX7saKoWqmdIqkSjZWmp8HMaKqmyxiejF5qMn+6Y9aO5+g33HGap11D+c0robR1wiXhghPhNueCEzCkzwR09fnT7mUmKkB/u0JVP0nu592NRS7LSHjFFrAtMv4Ig6auVpLsRqck+0w7z4m5vi3xB8lAgdgisIuarcx5mSXpJ0pwFZ2UvK3ZU6FFgBuXsAbchcHvxx1KZUapqBfTnr6TonNdgnn74zOszyjTVCnicyuSAxtbrnmOZ2Heff4Y7tLEXo9K4sPtOXUo2qZFNzNUyfLVp4ViTkOZ8T3nHm69ZqrlzOzSpimoUSbhUvF3OoGmr6WDppYkdJS5iax6iFuXInq238cdXAKvRuxUG1t5ixROdQDbeSouDZGUMJM0sRfeal5EX/v9tt8bP0/8V8j+Ii7cz5/zPZ4IlHt5ptz+Wpe7n+H88R+n/ivkfxDr8z5/zPE3AbsLM2ZkeBlpCNiPGfuNvjiysim4C+R/EghiLG/n/M9/zJkv28y8PnaTxt/f+O3vxbpR2fX8SuTv+n5nxuBpCCNWZG/MdLSd+39/4i3wwdMOz6/iGTv+n5nms4EecBZWzOQX1APLSNuR2t5+ZAO/liRWA2t9fxA0773+n5nij9H5iB6I5igbSTolpBfT1lJtPvbtD7cBr33t9fxIFO21/p+Z2bgmTe75nzuby0nPtEn5fn7X34jpR2fX8Scnf9PzA8EyfTzLa9/laTa3P8P7sHSjs+v4k5O/6fmeE4Ddb2bMluSTaWkFzfc7T874qzI2pCnwP4kgMNr+f8z3/MiX6eaf8al8bf3/AI7e/Ff0v8V8j+JPX5nz/mA4Il+nmn/Gpf8Ar+Iwfp/4r5H8Qu/M+f8AMrcsgMVeqLPPLHJSLMBMwJBdhsQpK3AHdfmcZ8ciCjcKAc1tB2GNw5PSbk6Rnxx5vnCvo1mjaNxdWFj/AK+8HfF6dRqbBl3Eq6B1ymZBU5YIanoZmKqGsXA9k8m37u/7ceoSt0lLpEFzbb7ThtSyVMjR+ShlhgWCW00OuMK681XpFNmB5rt2gTbv23HFNVKlQ1E6rWOnPQ7dvZOmEZUyNqNPWU3pPpBrikA3ZWDe5SLH/Fb7MavhLnKy+/ekRj1sQwjjFnD1WU0+Yp1qrLnvL4uigCQH60RDnzBxpyZahTg3sSinMobjNWpKlZY0kQ3R1DKR3hhcH7DjIRY2McDedcRCK/pIrnjoHji+eqGWni39qU6b/Bbn4YbRAL3Ow1lHNhMz9MtUsCUmXRbRwRhmHnbSl/OwY/nY1YYXJc8ZnxDWss5ZHTiny6OYLd1vN777Efobe8DHLxDmriihOh09+M3UlyUQw75JzOvljomkA6Hq3u9i5ZvBQbKSTfcm3hhdKlTeuF+bu2sPX3rLVHZaRbb1lP6NsruXqX39lCfE9pv1C/1sa/ilawFId5+3vuiMDTveoY+44s6MMEJSVH9q0f5Ko/yXx1sB+y/eJhxX7i+MeE/qzfU/5NcP4++cVw98pJzHnP8AVm/y4sA4eEDxnrMJFjF5HSMEygGR1XczIR2iL7KTiBc7STPka7BhYq0gIZSCCGq9QsRtyIOA+/KA9+c+xds/Wi/eJsHDz9IT7Qc4vycX7M+A8ffKAkeLsR+5f3WTEnj74yPf0nut+bl/O/dFwLv75yTt75TtUoSZ/qzC52FysVrk7D44jlCcIqmOa5hlilsXv0civbVMjC4Uk8gTibEbiRcHadR/+b/nDiPf0k+/rCl7Q98f+dLgMBM1h/tCn/7tj/axXHfsf+vsZbDfueEYscWdCGCETPSRlWqJZ1HWTqv9UnY/Bv2jjq/C6+VzTPH1mHHUrrnHCfeBq2R6ZlusoQ6TG2zBSNrE7EEXFjbkd8HxCmi1Qdr8ffvshhHZqdt7cJZUMXrUcwkRlIVoAH7QHMsfAnqn80HGeo3QMuU3/u0297+cag6QHMOyVnoTzUJVyUsm8dTGRpPIsoJ+9dQ+zHcxS9XMOE5uHbW0030ZyGOCaickvRTNECeZjJ1Rt+gbfDGSvqQw4zSnKOOEy8Ts7HrGc0cPNaeN6l/rHqJ9l2OHL1aZPPSUOrATFs6qPX84kY7rJUaR5oh0j7UX78a3bosOSOAmYDpKwHbG/pkp3SmIbTqLxgKWut7hNvouf0QL44eVqqmqN9j+fEfWdK4QhPL8ef0iz6Q6uV5I4jZRbUIwbm5NgWI2vzAAvbx3x0PhlNFVnHn+JkxrMSFj1k1CIII4h7Ki/meZP23xx69U1ahfnOjSTIgWTMKl4YISkqP7Vo/yVR/kvjrYD9l+8TDiv3F8Y8J/Vm+p/wAmuH8ffOL4e+UnuFM0moXX5W48RoiuMRw8vvDjPzTneby1k7zzMWdzfncKO5F8FHIf6nHVVQosJhqMWaN/oczd469Ka5MM5N0vsHQa1ceB6lj4jnewwjEqCmbiIygxvabHF2z9aL94mxh4efpNU+0HOL8nF+zPgPH3ygJHi7EfuX91fEnj74yPf0nut+bl/O/dVwLv75yTt75TL/Tfm7mqFKpKxKqyOvc7t3nxAAAHgb414VRlzTPXcg2Ezqhq5IZFlicpIhurLzB/iPEHYjY41EAixmdWKm4n6Ty6qE1PTzadPTJBKV8DJMjnn5sccphZiOV50OE7U3aHvj/zpcQYCZrD/aFP/wB2x/tYrjv2P/X2Mthv3PCMWOLOhDBCcqunEkbRt2XUqfiMWRyjBhwkMoYEGZdwtJLT13RqQGJZGVrhWtfY25bjY+fhfHosWEq4fOdtD3Tj4fMlbKI9VWZfK9EoZJZl0gEciPbuOqwC3Ox9kDbHHSj1M51Vfdue/redFqnWyjQn3eJufRjLswhkhBCx9HIoB56TuL+enf3nHYwdVq9E5t7mc/EIKVUZdtJsqOIc8VlPUrqW/veE7H/ht92Fb0u4+sds3fHTCJeZ7DX6KjOq2/zCLEh8OiiLED89vtxpy3CLzi+ZmPcE5e8k2tD1oQHA+lvbT5XF98Mx9VUp5W/u07u2JwqFnLDhNEWtiMhkHWYLoRQOubgMwA5jmoN+Vt7Y4ZpuFy7Dc8uQ+86edSbxGow9Tmw6UC6yEkA3CiPkvwIA998dd8tHB9XiPO8563qYnre7TTcefnWhghDBCUlR/atH+SqP8l8dbAfsv3iYcV+4vjHhP6s31P8Ak1w/j75xfD3yk2omKSSuLXUSkX8kixAFwPCBmV8T+iiTpmeieMxMzERu2hks1iouLMgJsDsbEDfmdaYkW60zvQubiX3o94GNBJ6xO6PPcKiJcqgaUI5LbXfmtuQ359y61bOLDaXp0smsdIu2frRfvE2EcPP0jZ9oOcX5OL9mfAePvlASPF2I/cv7q+JPH3xke/pPdb83L+d+6rgXf3zknb3yiz6R+DP5RbpY3SOoiDL19keNdJ6zC+llL7HlYm/iG0avR6HaLqU88TMp9E9QZB608cUQPW0OGcjUAQoAsDcgXPK/I4e2KW3VihhzxM15QAqqoCqjIigcgqVIVR+ioxi4++U08J8pu0PfH/nS4DATNYf7Qp/+7Y/2sVx37H/r7GWw37nhGLHFnQhghDBCZbx1CYa7pE2LBZFPgw2v9q3x6L4ewqYfKe0e/OcjFgpWzCPXrgdYnkASVCGsTtZuqzKfaXSxPlte2OP0ZUsq6qf9i/bcfidDMDYtoRFPj+lLham/ULCNB+LYnX8Te3lbxx0/hrhb0uO57+XhMWMUkdJ4R6hrdWX5JV3uYZ44nP4rBoW+8DDiLO68x/MgG6gzVcZI6Y/X1GnIsylHOetl/wAU6p+oY2AXqqOQHpENohif6OHKO7EfJydQN3BxuFPhcHbzwj4oAygDca+EtgbgknYxqjWOnE86pd5HbYDdipI0jyJUsfeScc0l6pSmToAPrx+02jKgZxuTFX0cKXqppW3Og397tcn7jjpfFDlpKg5+gmPA9aozGaLjhTpwwQhghKSo/tWi846gf+C+Ot8P/afvEw4r518YyUmaFoFGkddB3+MIT9QvjO+MYMRbb8xooAjeVMXpEp6iTQpOqXUoGlvwiqO8fi/fjW64imuZlFh2xANJjlDay6rs/wBCM7qAqiRja52Zg5+zTbGRMU7MFA1Me1FQLkyryrjuCeTo4t2JL2KsOUvSHcjx2xordPSXM6i3fFU+ic2UyfmHEy06GWQWUFL2ueUjMOXiXt8MKpV6lVsiqL98Y9JUGZjI2Q8aRTt8j1jGqA3BGwDgcx36j9mL13rUdXUa9spSWnU+UwzXiuOlROl2GwUgE30xFO4eDXxFGrVrEhFHnJqIlMAsZ7y/ipKuNzELqSVJIIsTEE7x4b4irWq0WAdR5wREqC6mcs743igZlm6pkR+QY7OFB5Du0ffi9Fq1YXRRp2yKgp0z1jJlFxGKiMSxi6sWIvcc5Ax2PmtsKqYh6bFGUXHbLpSVxmBldmHpAggkaOS4ZWDEBWPOTpbXA87YfSFeoodVFu/winNJDlJltS55dVdVBDBGHPkGZx+392MzYtgSpG0cKCkXBibStevpz/8ATIj9rA42Y79j/wBfYxGG/c8PxGTHFnQhghDBCIXpQg+Yf6yn7iP447PwlvmXunO+ID5TLHKgtblwilXrqm1+/Tsrg/Cxt5jCa18Pic6HQn13EbTtVo2bf3rOfpAkL06pGLhbSORyVbWW/mSdh5HE/DRlqFm7h2mVxhzJZe+S8kk18L1Fj1oJtQPgVkjk/jjptpXHbMqEmnpNd/llPD78YssfmmR5o3/ZWM/TqGJ871Eh/hjav/0eH2iGN6V5Wejdkenmhbfr6iPJlAv8CvPu2xz/AIoGWorjl79ZowJDIVMsSvq1FLLI5kcq4VmP0iQoHhfYnxN8Iv01dUUWGn03jv26RYm51lR6LV/rB/Jj9vGr4ufk8ftM/wAP/u8PvH3HFnShghDBCU1bZczy1jsDI8Z/3i6R95x1Ph56lQdx8pjxXzKe+VWVcZwqIoGSXpBpjPVW2oWU+1e1/LBX+HVLs4ItqeP4laeMTRSDeRMt4IankSYzBhEdRAQ3Onew62GVfiQqqUC2vpv/ABITB5Gz32k0cTw1oamQSq0yMoZlWwup3NnvhP8ARVMORVaxCkHS/PulxiUq/pi+si5dw9/JzNVSSa1RSCqpY72G12thtXF/1YFFVsSeJ/iUp4f+nJqE3kibNIs0jemi1xtYPqdRaysPote++FrQfBMKr2I207u6WNVcSCi3E5UFEuUK8srmRZCqAIu4I1H2m5YvUqHHkIgta51Pd2SqIMKCzG956rNGbxgRM0fRNc61G+od2lvLEJmwDXcXuOB/iS2XFL1dLQpJ48ojEcpaQyszAoo2sFFjqbEOrY9syWFhbU9/ZBSuFWza3njMcrGahJ4nMagFLOlzcHn1Wt34tSrnBE03Fzvof4g9MYkBwbTumdRZaiUsvSOyrfUiixDMT7T3xQ4Z8YxrJYA8/wDUnplw4FNrmRcx4WNc/rSShFlVSFZNwNIG9mt3YZSxv9MvQstyL8f4lXw3THpAd5Mn4vgpfkGWVmiUISFWxKqBcXe9sKXAVK36gIsdeP4lzikp9Q3uPfOSMujIzBkPOnoqaI+/okY/ecO+IH9EdrEymFHX14ARjxx5vhghDBCJ3pOX+jxH/a2+1W/0x1fhJ/Ubu+8w4/5B3w4MtUUPRBiskbMFYHdSd1I8t7EcjYjEY69LEZ7XBt4wwtnpZeInTOSsGVkMbvIigk82ZrX+wD4AYihepi9NgT4AS1UhKGvGdOBt+Hs1Xw1t/wCEv/lx1av7y++MyUfkll/LTfSwrJJzSDma/wDZWEfRqGB8rTyDDB/9Hh9pVhalaJfAwHriAyFLg8jbVt2b+f8ADFfiH7B0v9u2Vwf7u9paekfqNFGrtpsT0ZN9J2sd99x4n3c8Z/hfWDMRrzjsdpYAyT6LW/rA/J//AH4X8XHyeP2lvh/93h94+Y406UMEIYIRX4urlCpMu7UdTE7W+Bt94x0/h6lXsf71MyYk3W44GeangtGrZpBKRpqSwUKCLFg6735FWGH4jHNTHR5dx/ETSwoY578Zyo+NY6h1hETqZepckbatr4S/w56SlywNtfKMXGK7ZLbzxS8KJQk1XSs/QqzadIF+qdr32xL45sSOhy2zWG/bIXCikekvtPUPECZiGpQjx61J1GxtYg8sQ2FbCWrEg2MkV1xF6Y0vPkGUJlSvU62lFgmmwHaYb3ufDEtXbGkUrW4+QkLRGGu97w9bTN0aIB4ujZXubNfZhbmPHBkbAMHNje49IZlxQy7Wgipk8ZJLTCVhyAW2kHzN+eIJbHtwXKO+SAuFXnefJKZM3RZAWhETMtrBr3Cm/MYkO2AYro17HlzkFVxQvtaenzJMqRKch5b3fULDmeVt/DECi2OY1BYcJJqLhgEOs+VOQpmeiq1tHqXTp0g9kkc7jErimwd6Nr2PrIagMRape0+z8Tx0BFKY3folVdQIF+qDy7ueIXBNif1rgZiZJxK0f0yNpzruEVqXWfpGBneOyaRt0hUWvfuvhuHxjIRQttcX7ourhw36l97Sxy6vQ1dbUNsJavoUPklwv2i2KY5S2VBwW8ZhyBdjxNox45M2wwQhghE70nN/R4h/tf1K3+uOp8JH6rd33Ew4/wCQd8WeBXPrar0hQMCDb2ttlv3b9/Pw3OOj8QH6JNr2+kyYM/qWvaWXpHiVGhVXawU/Jlr6eVjvvvy38MZ/hZLBiR4843HACwB8JecC7cP5q3iHH/gr/rjXV/eT3xlKPySZ/I7fROF54ZZ3zCn1ZBmEQ5wVkot4aagN+ycSptWU8wPSS2qG0SPR3lyyzuzgMI1uARcXba/2Xwr4nVZKYC8TDA0wzknhGz1Onqop6Yabxu3IC6k7hhbwvp/NIxzekq0XSqeIHj73m3IlRWTkYuejZilTNG2zaNx5o1j+vG74oM1JXHP1Ey4HquymaJjhzpyh4k6ZJaZ4CNTSdEVY2V9fZVj3dYWB7i2N+CRKgam/K/daZsQWUhlkuPO06KV3BRoQemjfZkIHIjz7jyOEvhXWoE57HnGLWUqW5SkfIZIwYpu3X0pmsfZlDE6fzQyfYcdOuwTI67IbeEx01LZlP9w+su+F5jPBDLfc05WS/PpKXqt+c0ZRvzTheNw5dur7BlsPVCjX3acKT0aJTyiQSOTES1iRbqBSfZ8GGLVK2IqIVIXXvlFpUkbNc6RizHIGkieNiAHV1JB3sGCG1x4sLYw08PURwwtpaanqowIMpMj9H600vSI7FhdLMRbeTo+5R7X3Y14h69ZMjAfWZ6KUqbZgTLPN+GDVRmF2sCUuVO+7so5g+0h+GM9ClVovnW3GOqulRcpvInDXA4pmJjcsZVQ9YjkdZHJfxT92G4npq4AYDTleUoCnS2vrPWe8IisSMOxUA3Gk/SjL73U+yD8cRh1rUCStpNY06oAN57yXhP1OJ1RtS6ix1HfaMPtYD2bfHEYhK1dgzWhSNOktheR+IuBBUvqkcqY0a+kjklieanfrDF8Ma9BbKBrzvK1hTqm5vpLHLOGzTRLEpBC6gCTvtIFPIfSb7MJrUatVy5trG06iU1Ci8p839HK1EzSvIwLMFIUi1w/Rd637Qxpo1a9JAgC6d/fEVadKo2YkyVmC+pRrISCKaBpBvvqA6KIHb2nJI+ocRhsO3SFm4/fUy1WqMgA4RXyrhx6iOlokJWQQyVLHvDW+Tv8AnsB8Dh1OoGq1Kp2uF/MWykIqcd5eQZ8nqqTPcFuroAuxk5FFXmW1Ai2OY2EfpjSXh6c5sFZejDmRsmaoesnNQNHRKqLGDcIXAYgkbFwum57r28cPxdNKNJUXUnUnu+0XRZncs0YMc6aoielCfaBPrMfuA/jjs/CV+Zu6c74gdFElZLSxUWXtNJYPIlySPpDqp+oke/wwuu74jEhF2B9NzL0kWjRzHcyN6RMrjWGKVFAKnQSO8EEg7c9x9+L/AAysxdkY9spjaShAwlpkSdHwvVHvmlKgeJZo4/4Y3vrXHZEU7inNZ/kIeIxjzR+WKMVBrkz2iHOQCZB5zQ8x49dMOzWCN70MrzEyLgnMWjmKRjrTAID9He+rzsLnDMfSV0zNsuvf2ROFcq5UcZoUeXxLIUHVbSHRx2+QVjfv3Ck3uDq3vjhmq5XMdRsRw5j725TphFBtErLS9Nm1pbXdyGIFg3SciPeSPvGOtVy1sFdOA9JgS9PE9bj95peOBOrK7iClMtPIqbOBqQ+DodS/eMaMLU6OqrHb7GLrLmQiMtRw5TZxDS1hujssbOV/CKCC0Mg7xcEeIP2Y6+dqZK++8TBlDgGffSnS2ghq1G9LKGaw36J+pJ9gIb83C1XOrU+Y+vCWJykNyiXkzmnrJYFGoTH1qmXbrSKCJIhfa8kRdPiuLYd+kogncaH7GRVXLU79RNCqJhIjyobpLFK6MOTK0cViMAFjaQZ2qf8Arf58eIEsZ4j5/wC9P74cSfflIHvznqLtn60X7xNiOHn6QnH1yOBIpZ5Eij6OLrSMFBIEuwvzPWGw8cTYsbCF7Tjl1VFNGpgmimCWDGJw2m1O6723G/K/iMSwI3Fv9yBJFb83L+d+6riF3985J298p0q/w/5Of9iLEDh4QhUc/jJ+8R4B78oT0i3v5SFj5BasknfwAJwe/pD39ZnHFdX65PFTqLCdxUSj6MCXECEWuNQJlKncGTDHfoaRfiNB3n39JVVzuF8fCNfoypukkqqw8ncQw/UhuGI8jIW/RwhV6Okqcdz4/wARrHM5MsKXhKlo56ivfrG7yrq7MIIu5QeLNclvO3jdhqMwCj/cplAOYxN4c1NEZn7dQ7TNfu1m4HwWwxzca+aqQNhp5fzNmHWyX56y0xkjpmHH0xmrRGu5UKgH4zb2/wAQGPQ/DlFOhmPG5nIxhLVcojsaEKsSylXlYhRcbADrMqjuGlSPE7XxyOkJLFNANfsCfEzoZAAA2pMU+PaooFpbdQMJEP4tiNHwN7eVsdP4cgYmtx2Pfz8ZixjEDo/GPFPR6cryalA3qKiORh+LdpmP6sOJ/UduQP4kAdUATWMZI6J2Z/IZ3TS8lqoHgb68Z1r92oYcutIjkbyh0aYlX0/qGbuh2WKoNvJGN1/wMMa6i9LhyBxEzKejrA9sczAlQ6VJLBQxSIqxFhcjXtz1OLb7FSu2OHmakppcdz+PAfW86WUOQ/l+Ys+kGmlSWKU2NhpWQCxJBuAw5BhvuOfgLY6Hw10ZGQeX4mTGKysG+sfcsrBNCko5OoPx7x8DcY41WmablDwnSRs6hpJwuWkz0b1wheponIAQmeG5/BuesPcr3/SGOyrdJTV+Ox7x+RMDLkcr4znxH6QI3PQwUzVkEpaKRwbI/UJaOIkESvpB2FgdgCb40JRI1JsfflFs/C0Q406enCQSap6UiSmk73Qbxtv32Gkg8mXfCHP9PXzH5X37Dx/PdGAdLTsN1jzwvnKVNOSosJkl6NAfm5mW8sG/iR0qeKlhsFGHuhU+9uBiVNxGSp/63+fHhQjDPEfP/en98OJPvykD35z1F2z9aL94mxHDz9ITB/SVmDzZjMrXCQsYok7lVdth5kaie+/ux0aCgIO2Y6zEtaV/COZPTVsMkZ3LqrDuZGIDIfEEffY92LVVDIQZWkxDT9D5othOByBf91GOYu498Zuafav8P+Tn/YiwDh4QhUc/jJ+8R4B78oSo4ozGOGGVZbhF1tUb842mcpCPxpj1fqaztti9NSSLe/8AUqx09+9ZnqzyJFJUysFq61rgnYRpbn5Kib+4KMJe1euEHyJ9T/O0Yv6dPMfmaNvC3HkNOFp2ppIqSGOPTP2tKvfQ86qPkuktrF79oE2vjTUolutfU+9ItXA0lr6Sc0WSnhpYnDeuNuym46FbM7AjaxFl89WEBujDVDw9eEvbOQo4ytUWFhyHLHEnRnmeYIrOxsqgknyAviyqWIUcZBIAuZlvDfS1Ff0qqC2pnJbsre9ibc7XFh3kD349FislLDZCeQ75yKGapWzCPFXl3yomBZ5YVLAk7En2AB1VuuofnKTfHHSt1MhsFb3fnvb6zoNT62bcj3aJnEswr66KOFrh+jjU+bnn8NW48jjsYGkaFE597mc/EVBUqjLNmMQlzqGJfm6GlLW8HlIVR79Ck/HCtqRPM+kdbrd0dcIl4p+kylY0XTxi8tJItQn+7N2HxTVh1A9ax46Sj7XmaemqhV3pq+LeOpiAJHeQLqfeUP8AhxqwrWuh4TPiF2afMkqBPlscKtpdrw/V07lv0Ot7yMcquvRYouRoNffjpN1Js9EKN9pIzaillomT5/q99g4ZfMdViCLcgTvucUo1KaVw3y+lj6fWWqIzUiN/WVno2zTqvTNzXrJfw9ofA7/E+GNHxSjqKo7j9onA1NChjlWz9HG76S2lS2kczYchjlIuZgt7Xm9jlBM98O8G/wAoCKrrHVomS8cEROkq1jaR9i/IXUWFx3747KAYcFE34k/YcJz2JqEM0v63Llr6SSJAkEayD1GRdtLxdlwALABwbW5rfxxYNka515yNxMvzFHNXG9MpjrAzCrpypCRv7bhuXRydrSL9xGGVjTFIir8vDn/sSiBy4Kbywrh6jO04DGlmI9YVO1GwN0nTwdW63vv47ZcFX6Reib5ht29kdiKWU5xsd/zNAy6u6aMXKF1jLXS+mVZHQiaP8U2N19htt9iXMLH35RYMlR8/96f3w4g+/KSPfnPUXbP1ov3ibEcPP0hEfjH0fevyLUQSLHPJGhlVxZHJBswK3KtZDcWsbDkb30U6+QZTtE1KWfUbyNwf6NhTSpUVMqSMh1RRx3K6wjOrMzAXAC3AA5292JqYjMLKIU6OU3Mfq9rpMTzOv91XGZdx74xx298p7q/w/wCTn/YiwDh4QnLMqoRdytIxmCIxsNpFbpGPsxJpuze4C5IBlRf6SCbTN2f+UZ+ZekhkLl2FjUzHYyEdygAKq+yoC+IFcVX6BMo+Y/Qfn/ctRpdI1zsPqZAmj/pzvXBnUD+iwIpIqDq6kV+7rWLA8/cMMwhToQKW/Hs7fxK1g3SEv4TUOG6QUUL+tFWmmJmrZSyhFL3AHXI6gC6AB9E+OIc5z1dhoJI03lHX8HQhTXZXNCqaGuha8BUEltDLfotxvbq3HIb4ip+oOjq3+/8AMlTlOZZDyeu6eFJdJTWL6T/75Hnjj1qfRVCl72m6m+dQ1ovekXNOjgEKnrS8/JBz+02H243fDKGapnOw9ZlxtXKmUcZx4EopEp2YBYw51GRtyVA2suwAG5uT38sW+I1EaqBvbgPzK4NGVL7X4y0y+X1aOYyuWJBnBbtEWtY+Yso2t2gMZ6i9MyhBb+3T33+Ueh6MHMe2U/oUyjpa8zt2KZCxJ5amBC/dqPwGO5imsluc5eHW7XmoejYGZKmva96ydmS4seij6kY+wE/HGWtoQnITUg3McsIl55kQMCCLgixB7we7BCZZDkhnoK3KG3lpH10xJ3aNiXiNz8Yz4Y1l7OtTnv8AeJK5lKzNOBKro6xA1wGDKAe5iPDuO1sT8RTNQJHC0pg2y1bGPQaX1uQxuojJClWUm8gQE2IIsdJG+/ZO22ONZOhGYa/a/wCfWdHrdIbHT7xQ4pjkpaxalY9Fze4N1Le0L2FtQ5gjx546mEKVqBpE39fYmHEBqVUVALTQctrlniWVDdWF/d4g+YO2OJVptTco24nTRw6hhOvCleKSVqGUlaWpLersCR0bt2otQ7OrcqRbe4G5x1aNXpkv/cu/aOf5mKonRtbgYzZrGkKrBTQ3kRAQ7hmWCMbawXNyRbqopuSO7nhi66sf5izpoJXcSZA05SaF1WtVbIzWUVUYAJV1HI787dU3NrbCCFZSjbeh7JdWKm4/3KGjrFnDoylXXqywyDrKe8MO8Hx5EY5VWi9FvQibEdaglNTyvljgEuaMvqjdd3pXbmQD2oz7SHZvrdrq0MQMQLH5/wD9fzMNWkaRuPl9JoeV16zaQNIkbS66DdJV6dXaWJid13JK80Ox2sTZlIkA8JLi7Z+tF+8TYrw8/STPtBzi/Jxfsz4Dx98oCR4uxH7l/dXxJ4++Mj39J7rfm5fzv3VcC7++ck7e+UM0qhEzgqHdxJaPVpGhgl5Hf8HENJux+AJsCKLwJtM4zGukzKR445GMBIFTU2K9Np5RRA9iFe4d+5a5JvNauuHX/twHLtMinTNQ9nE/YS1nnipYlAFgLLHGguzHuVQN2Y45CJUrvzPEzezLSWXPDmTdDLHV15CzyHRTxndINQNgTy6VuRbxIUc9+oiBEyU/E8/4mNmzHM0ZpMtjkkUTxxvOikxTNGpNgR1hcdVgSLgbb3Fr2BmIGm0i3OJ3GdeZW/k6J9VyHrpRtsdxELci1tx3KBe9zgeoKKdId+H58PWSqFzl4cZxmlSKMs1lRF38AAMcZVZ2sNSZvJCi/ATLo2fMK7WUZ1uCVBtZByBJ2A8febY9EQuFw9r2P3nHBNete1xHjODN8mNSLGrK0qKD2Awvdjbb8XSLgNv3Y5FDo9dCSb2J525fe+mk6NXPpy0v3d8XvSdVjXFGDuFYt7mIsD+jf4DG74Shysx7Pf1mXHtqFEbMvyx6PJYqaPaszNwvLdVcbk94CRc/Ak41Fg9Usdl9+sWi5UA5zVsuokghjhjFkjQIo8lFhjGxJNzHAWknESYYIRL45jNLNBmcYJ6H5OpA9qBzufMo3W+3D6XWBQ8du+LfQ5hMu9LXD/q1WtXB8xU/KIy8g/M2I+l2x728MasO+ZcrcJnrLY5hJ/BtcJ6OTW13V2Zz33PWDDw35eGnHIx1Po6wyjSwt6W985vwr56ZvvOfEGYyJTgVESzwyKPlEOkgkXBIIIB8CNvdyxbDUkar+m2VhwOv4kVqhVOuLg8YucF8Q+rSdG5+Rc739k9ze7uPwPdjdj8J0y5l+YfXs/EyYXEdG2U7GaTX0aTxlHF1Yd33EHuI5g44NOo1Jgy7idZlDixlnwvxAdaUdcx6YbU9RcqJh9FipHynK6nZrA88ddHWqudPEcv4mFlKGzSeMqqJKpuklRZCiuzaC2hRKbRwEsNNwt2chiSQbCwAvmULp775TKbzlnFBT1957tTsrFKerT2gBuWFrGHVcDXseYIuCYtYZWFxxHvjJB1zDTti5mJmpbpXRAIdunQFoWB+l3xk+DbeZxifBm+aib9nEfmaVrjZ5UJTSUg10vy9Ix1tThzdD/eQOvWRx4rv437tNHGB+pW0bn+YmpQt1k1HL8Rw4c4ojqF1azKqlNbhbSxhGJtPEu3Mn5WMaTc3C2vh70yPengYpWvGCgHzLAhlKRgOpupss17EbHmPtws8ZYThTpdEPIAIWJ2AHqzi5PcLkb+eJPvzke/pKrO+JYoIzIHVIybid1uG+TVCsEd7zMQO0bIL3u1iMWSmSbe/HlILAC8S5FmrwTJrgoydTKzfK1BHJ5n8PBRZVGygWBC62LWl1aerfQd0ZTol9W0HrLTLZHmtDl8IkC9XpOzAnvb2j5Lc4yLhHY56xt6n8eMca6gZaYv6Rn4cyCKGRm6ZKmvsLu/KNS1m6JBsqjfkbk7E742aKuVRZfXviCSTcm5lplVj0tHVDXIQSS+6zxnbpADsPosgsFPIBSuBv8l/1IHIyi4hzr1U+qUbvLVFdOuRi4poz3sTzblYG7NYFiQBgZlVc9Tb1kgFjlXf0lRleXrAmlSSSSzu27Ox5sx7yTjkVqzVXzN/qbqdMIthELjziLpW6CI/JqeuR7TDu9w+8+4Y7Pw7CZB0j7nbs/3ObjMRmORdpK4Irn0dDTQDVzlmkba55bKLnyW/jy3OF4+kubPVbuA9/WXwjm2VF7yZe5jUKlBUO7h2YSIWta7XZAAByA5W9/mcY6SFsQiqLWsfQzS7AUWJPP8AEXPR7kT5nmAaYlo47PMT3gdlPzrWPkGx3KhWjTyrpOZTBqPdprPDH9Pr5cwO8EN4KPwO/wArKPrHqg+AOMj9RQnHczUvWN47YRLwwQhghOc8KurI4DKwIYHkQRYg/DADaEzamyhSk+R1ROmxkoJTzMd7gXPN422I718BjUX2qr4++2KKg9QzH5xUUE08DdR7GOQdxBHMfA3B8D541NTSsFJ4G8yhmpEgS7yTieNqZqWquF0FVe19u4MBvttY+7wvjDiME4qitS53t75zVRxKlOjqROx1Jz458GcV9HaCc/J8kc+z5H8Xz7vdy5WOwOf9SnvxHP8An1nQwuKy9R9o+11FHPGUkAZT93gQRyPmMcanUam2ZTYzpMocWMKXiB4IjTZg0ktMylFq0JEiKe6XRv8Anjn3g461GslbVdG5c+78TDUplNDqOcdK6IVAhRNHqWnW7qw0uqW0xC2wQ8z3FV0+0cWHVueMqde6eYMwHTRU8SjoX6QnVe7AC90B26O7AA8u4C1iQjS5gDraUVZwlSSSt6q0tJJ0hTVDbomdVuVaM3UWAO9lvbme+WOYfqAN37+e8leqerpMu4ikeGueJSDUwn+sQ/INcDe6sxDbW7xflyxoo0sqXU9XkdfI8PrE1Kl2215iXmTcXTwqs06MA4DGopdO9/7+Bvk2bxYBGtsDip6NmKA6jgfsZPWAzEeX3nTMeLJKhf6OhlVBcS1ACQJpH4OAGzEWupkMjA4glKZsx15DU+J/1JGZxcDz2itQ5i8tVE051zzFQs83yunUQF0xoQFFyNr7eAw2pRLKReyjgNPMyiVLMNNe2a3RcE0xlKVU71k6qH6JzojtfYiNNiL7dYtjItkH6agdvHzj2Jb5jeX01UYhTPpVaV1EbxhRZDJbQ1wOzq+TItbrg92AC9+ci9rcpAp8mlgmbo5ejiiQ9AzojRJG5u0TC6v1SoKlWAC6QezvYuCNZFjeVGdcZPUkxZfa1tMlYV6o8RCD2zfv7I8+eF1HSiLvvy/PKXRWc9XbnK7LMuSBNKXJJu7Mbs7HmzE7knHKrVnqtmb/AFNtOmEFhFDjTiy2qCnbflJIO78VT4+J/wDY6eBwN7VKg7h9zMWKxVuokQcdqcuOOWcSx0lEscQ1TtcsbbKSdiT3kC2wxy6uDevXLPoo+s6CYhaVKy7xfjqZ51jplu95CUUc2dz/AKk/acbxSRGNTjb0mTpHcBJsAyg0dLDlFKw9bq+tUyj8HH+Ek+zqJyv78Zc2djUbYbTUBlGUTSMroEp4Y4YhpjjUKo8h+s+eMrMWNzGgWkrESYYIQwQhghKHjDh/1uFejbo6iFukp5foOO4/ityI8PdhlN8p12lWW8z/AIlykZ1StMkYizKl+TqITzNvZ8wd2RuRuRfvGhG6JrH5T7/3E1E6QdsxtlIJBBBBsQeYI7j4HG6YyLT5gkS44a4cmrneOBbuiF7HYGxHVLcgT3X5nwFyKPUCamMRC20tch4mlon6CoViimxUjrx+6/MeX2Yw4rArW66aH6GaqGKal1X2mh0dZHMgeNg6Hw/UR3e444L03ptlYWM6iuri4kWmpJqVi9BKIr7tA41Qv+bzQnxXG2ljuFUX7eP8xD4fimnpLuh42g6aNq6N6OWNWRWvqgIfTezKNuyD1gLcr42rZx+mb+vlM7XU9YWjDkNETMahZInV4gsjRNdZnWwEunkjaQV2LEggE9QYhzpb2JC85V5RQRvmOaRSxRyKTBModQR14ip5g98f34uxORSO2Frk3kWTh2geGOcZZCVdVPVKqbubKosBqJuPDmMT0j3tmMiwI2n2n4by9ndIcugkkTULOdlKOFtJdWKagda7NqUE4OkqAasZAA2AnHNaVCMujWnhgLZgNSw2KkU4kbtaEJ6yA7jEqfmN76esLaDhHLPKJJEDs/RPH1o5rgFD8dip5FTsR9yFJEYRFSv43phEKeCM17hQrBB8ldQO3I3Vtt3asXZcnWc5fXy3kA5tFF5Q10dRWm9dIOj5imiusQ8NZ7Uh9+3ljHUxoGlEW7Tv4co9cPfV/KSpZI4UuxVEUeQAHh/+sYQGqNYakzQSqjXQRCz7iuSpboKRWsx03A67+QHsj7/djt4X4etPr1d/oPzObXxZfq05RcS8OTUDxxzrpd4w9huBckadQ2JFt7cr9/PHRSoH1ExvTK7ynxeLhghNc4LyRMppf5Rq0LVMnVpYPau+ygDnrb/Ct/EjGOq5qtkXbjNlJMgzHeaFwXkMkKyVFUQ1ZUENMRyQezEv4qjbzOM1RwdF2EeotqYy4VLQwQhghDBCGCEMEIp8V5FKJVrqGwq4xZ0Oy1EffG3430W7j8LOpuLZG29JRgdxETi3hqLNoTX0C6ahbippyLNqHMEd0g/xDz56KdQ0jkfaJqUw4uJluX5fJPKIY1vIxsFYhd72t1yN/LnzxrLAC5mUKSbTVsxanyqlGWR1Iiqp1DVFRoZgt+4lestxcLsbC5OnVqxjGao2ci4HCazlQZb6xf4vgpJ5suo6JzUOiCGSVPaBK6d+R09ZvBRtfwZTLKGZtJSoFYhRKXOctqcoqmQTISN7xsCCOY1od1Nt7Ee4nniStPEJ1h77DKgvRbqmX+TcfRvZahejb6S7qfhzH345Vf4W660zfs4zdSxynR9I2wTxzJdGWRT4EEY5rK1M2IIM2BlYaayAMgjVtcDSU7/Sgcpf3qOqfsxpTHVV0JuO3X+YpsOh207p1yPN/Uq2Z66pdlmp0VJ2ivYqz9VuiW1wGvc2546FKqK9MZQAQdr92uszVF6NtTpGak4py0RU8Yr4NMGnYsAW0IVW9ztY2b3gYuaVS5OU6yoIsJzpeIssinMxr6ctZwbMNTB3DAOQx16LWXbYG3jeTTqEWymAte8XOIM4Sqmoky+oYmAyvJOsRspZLX+UXQS2puV7XvitR+gRmcam2l4IDUYBdpzkyJJDqqZJalv9tIWUe5BZR9mOc2PqnRbL3fnea1wyDfXvk9mSJNysaD3KB/DGUBnbiT5xt1UchFjOOO4Y7iEdK3jyQfHmfht546FD4ZUfV9B9ZkqY1F0XUxWzCCvq0eeSOXoo11k6CqBbgXW+x537zYE32x1qNOjR6qb/AFmGo1Srq0Zsp4Wp6/Km9Q1etxPeVZCoaQWIAHcqkbje1wQSeeIaoyVOvtJCBk6u8ucseHOKM5dJMHrKZNUU5BAcjYhSTqdQLKxIBOzAG18Ua9Js4Ghl+q65b6zJ8xoXgkaOVdLqbMuoGx8DpJGNisGFxMhUg2M0jgjhCKjh/lLM+oi2MMLDrFvZJXvY+ynxNrbZatUuciTTTphRmaaBw3lEtTOMwrl0va1LTnfoEPtN/tWHM93LyGZ2CjIvj2/xHqLm5jlhMvDBCGCEMEIYIQwQhghDBCKfEXDcgm9doCsdUBaRDtHUKPZfwbwfu7/JyVBbK+3pKFTe4iZnnD1PnQeWnHq2Yx/P08mxJH0v4SDY7X8nq7UtDqvv3aKemH1GhmV59HULOy1SuJgAG1jrGwsCT7Wwtq3uANzjWmW3V2mV81+tNC4AoUy2jmzWoCs9ilMgYNcnbmhIBY7eIUMcZqzGowpiaKS5FzGI+X51VGpd4mvU1LaNVhqJdh1VvsLmy+7bbGhkXLY7CJV2zacY68c5JQRVVPSNeOYxA1FQlgoa2zNFYKbkFiF0mxHPGek7lS3DlHVFS9jvFLLeHao9G1M6NLInSCKOUCULzBZSRzFmsCdiMNdqZuHGnaNItUdflMlnifMKU6Z0b3TRlSbeB2v798ZW+H4epquncY4YusnzSdT+kX6cHxV/4Efxxmb4T/i/0jhj+ayR/PymPagf7EP6zin/ABdYbMPrLf1tPiIfz7ph2YH/AEUH6jg/4ysd2H1h/W0uAnGf0iD2IP0n/gF/ji6/Cf8AJ/pKnHjgsrxxbXVLaKdNzyWGMu38f1Y0L8OoJq2veYpsXVbRdJ9g4QrquV43kiNQguYZKhektYeyCdPMbG3PGkNSpDqiw7BFFKj/ADGTfRbw701bMJUHSU8bssbgfOg6RqB2Olu7xtgxFSyi3GRRTrG/CLuSipqKoKs+iaQ6WaaTTctsVbVubk202Puw18qrtpKDMWteXETT5HmgVTqKaQ9+qsqOATzOy+BPIrvyIwvStTvLa0nn3ibNYpsxZ8qjlWSQkBl5szAhjGgF0uL3N77sergRSEtUMlmBbqRqyDhOnylEq8y+UqWPyFMnXOvuAA7cl7b9lfEmxwp6rVDlTbnGJTCatvHXJMgmqZlrcxA1rvT0wN0gv7Tdzy+fd3d1s7OFGVPPn/EcFJ1McsJl4YIQwQhghDBCGCEMEIYIQwQhghF/ibhWOrKyqzQVUfzVRH2h+K3c6eKnzwxKhXTccpVlvFDPJopQtLnsKxP2Ya2PaNj5P+CY8yr9U292HICOtSPh73lGAOjRH4p9H1bRI3QlqilezExi/LkzIL7ge2t9r7gG2NFOujnXQzO9JgNNpD9F9dRwVqTVcjLoB6PqXTURYEsDcWBPMW5G4ti1cOVssijlDaxf4gzJ6mpmnk7UjkkAggdwUEbEAAAEc7YYihVAEW5uxMfPQ4ghWur5OzBDpUnxtqI+xVHxxnxOuVBxj6AsC0UskzUSPDT1b/0ZqoSykk8zsx8gbm9vE4c6WBK72i1fMbHa8buN8plo5ZHmhhmoZFf1ZkjUCEsp6JeoARY2G5KsN+ewRSYOLA2PHtjXBXfaQ+EsohlyirqGpklngcLHs5vcJsVRhq5nFqjEVAL6GRTUFL2nHjjJqampqOeOMQ1MoBlpWYsB1b6irksovtY+PkcTSZmYqTcc5FRVUAyT6Tsvhip8vmpoo4kmjLtoQC7WQi7do9o2F8RQJJYMdpNawUESgzXOZUmoqkOzMkMTjfYmNyrDw3Me/jffDFQEMvaZRnsQZqmYU9HHnNPXPOY/WYbwkqOjZ9GnruG2ujLYbA27XdjICxplLbTQQucNEKvTMMmzJqqRA5d2LSAHopQ7XYXHYN97HcEDmOegZKqZREHNTfNIPEed5dUTGpSmqElY6njEiLGW72uAXFzubWufAm+LIlRRlJEGdCb21ljQcMZjnc/rM3ycbADpXBChRyEa82G/Plzu18VNSnRGUQCPUNzHLJBT0bNTZPD63V2tLUsfk4/ryDbz6NOdvEYQ2Z+tUNhyjwAuixt4c4TEMhqaiQ1NYws0rDZB9CJeSL7tzhL1bjKNBGBbamMuFS0MEIYIQwQhghDBCGCEMEIYIQwQhghDBCcaulSVGjkRXRhZlYAgjzB2xIJBuIRQbhWpoiWyyYCO9zSTktF56G7Uf3jDukV/nHiJTKRtFnPI8tqn0ZlTPltU34Q2COfESqOjf3sL4anSL8hzD3wlCqt8w1i5nPoiqkGukkjqozutiFYj4nSfg3ww1cUp0bSJbDnhKifO6ujo5KCem6KKU7kxtG5YW31dl+yAdjcd+L5Fds4MjMwXKRKTh6anWRvWdfRtE6goAWDMLKwBIG3a592LuGI6sWhUHWM2XcTCmy2rpHqBUrKoWCMLJ8ne+pyZEXSORCi+47tyVNTzOGtaNDhVIveTeEK+OPJqyH1iKKeV7xKZlVtgm979XkedsVqqTVBtpJpnqETnxrnNO+WUtO8qVNbGQXlQ6tK9bqmS3X2Ki1zyv3C80kYOTawkVWGUA6mcqnPKWsymmpZZ/V56VuqWjkdXUAiwMSsQbEc+9fO+JCMlQsBcGGZXSxMU83qkYRRxEskKFQ7CxYs7MzW7lu1gDvYb88OUHUnjFOQbAS7n4gqK6lhoYqYSJAoClUaSQbWvdRZRbbl3DwwsU1Ri5O8YXZhYCXmWejLMalVNXL0MSDYSyFyqjwUGyi3iRhbYimvyiSKLn5jLzKaHKaOTRSxPmlWPoAOqnxJ+ajF+/cjFGNVhdjlHvxjVRF2F40/zerK/fMJehgP/AMpTsdx4Sy828wthhOdE+Qa8z+IzKW3jZluXRU8YihjWONeSqLD37d/nhLMWNzLAW2krESYYIQwQhghDBCGCEMEIYIQwQhghDBCGCEMEIYIQwQnKqpklQpIiuh5qygg+8HY4kEjUQteKcno+hjYvRTT0Tk3Ihe8ZPnG91PuFsN6cnRheUycp4dM3hGllpK5O+94XPvB1R/qxP6R5j6w6w7Yv18VC1/XMjqISe08MQZf0qZgfuwwFx8rg++2UIU7rKOTKeHXJHrE9O3eH6RSP+NGcMzVxwv77JQpTJtOf8zsjPZza31pIv/KMT0tb/H1k9CkP5m5IO1m4P1ZIv/KcHS1v8PWHQpPaZNw7Hzq5pz3BSzE/8GMYjPXPC3vtkdHTEuaGDLlt6pktTUHuaWE6fi1S232YWTU/ucD32S4C7ARjhObSrpigpKGPu1HpXHuVAEv7zhf6Q3JP0lxm7p7HAKzHVX1M9YdjoZtEVx4Rx2H2k4OmI+QAQCczGmgoIoEEcMaRoOSooUfYMJLEm5lgLSTiJMMEIYIQwQhghDBCGCEMEIYIQwQhghDBCGCEMEIYIQwQhghDBCGCEMEIYISsz3sDFllWmYZ/2jjSkU045J2l9+JeQs1Dh7snGZo5ZcYpLQwQhghDBCGCEMEIYIQwQhghDBCGCEMEIYI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RUUExQWFhUXGB8bFxgYGB4gHxwfHRwfJCEcHyAYHSggHh4oHh4hITIjJi0rLi4wHx81ODQsOCgtLisBCgoKDg0OGxAQGywkICQsLDI3NCwsLCw0LDQsLyw0LywvLCwsLCwsLCwvLCwsLCwsLCwsLCwsLCwsLCwsLCwsLP/AABEIAOEA4QMBEQACEQEDEQH/xAAcAAACAwEBAQEAAAAAAAAAAAAABgQFBwMCAQj/xABTEAACAQIEAgYFBgkJBQYHAAABAgMEEQAFEiEGMRMiMkFRYQcUQnGBIzNScpGhQ2JzgpKxsrTBFRYkNDVTorPRY4OTxNMmdaPS4vAlRGXCw+Hx/8QAGgEAAgMBAQAAAAAAAAAAAAAAAAMBAgQFBv/EADcRAAIBAgQCCAUDBAMBAQAAAAECAAMRBBIhMUFREyJhcYGRsfAFMqHB0SMz4RRCUvEVYoI0sv/aAAwDAQACEQMRAD8A3HBCGCEMEIYIQwQhghDBCGCE+E254IRXzHj6jjfoo3apm/uqZTI3+Hqj4nDRRci50HbKFwJHGb5rUfMUUVMp9qqku3/Divb3E4nLTXc37oXY7CV2YxTpf17PEg8UhWKO3kC5Zz+vF1sflS8jvMoamsyZdpszrqg/l52/y1AxcCqdlA8BKZkHGQHzHhzviqX8y85v9suL5cR2fSVLUjvPi5jw33Q1C+YacfqlwWxHZ9IBqQ2k+mrslbaLMa6nPdaaoW3xcFcVK1huoPgJbMh0vLvLo3faiz4SHuScRSn3G2l8Law+ZPUS/cZa/wAoZvB87S09Uo76eQo/6Eux9wOKZaR2JHfJuwnWj9INIWEdR0lJKfYqkMf2MeoftwGg2417oZxxjVG4YAqQQdwQbg4TLz1ghDBCGCEMEIYIQwQhghDBCGCEMEIYIQwQhghDBCGCE+OwAJJAA3JPdghE+q41MztFlkJq3Bs0t9MCH8aT2vct/fhwpW1c29ZTPf5ZQcQUsEY1Z3mBmJ3FJCSkfu6OM63+sxAwxCTpSXxlWsPmMXan0qiJehyyijhTkpKi5Pkkdhf3k4aMNfWoYo1+CiUlLJm+bM4E7sEHXXpVjCjzjQgnvHZOGHoqfCUHSPxi/Lk8Qp2ljqo5HQrqjVHHVY21hpFXUA1gbDvGGZzmsRKsml7y+yXhumkyqevYTM8EgRoxIoVvm+tfoiw7fLflhb1GFQJzllpqUzTzxNwzAmXUtfTmRBM2hopGDWPW3VgoJF0PPxHLBTqMXKHhIqIAoYT7ScLhcsjrRA1UXdg4DsBEiki9k6xJIN2Nwu23fgNT9TJe0lUATNa8oMyhp+mjFP0jRsqEglS+ph1luBpuDty/XhilrG8WwW4tLXjzhBcvnSBZjM7qGC9HYgEkAX1G5JHhitKqXF7WlqlPIbAyTRw5rRl/VZnkWI6XFPKJkQ+DICwXl3qO/FSaTfMPPSWtUXaXVB6WnZehzCliqY+TdUBvijXQn9HFDhuKG0sK/BhGLh+KjnOrJ656OY7mmckxse+8Uh+9DtfCnLj9xb9v8xqkN8pjDFxjLSsI80g6HewqYrtA3vPajPk324X0QbWmb9nGWzkaNHCCZXUMjBlYXDKbgjxBGxwgi0ZOmCEMEIYIQwQhghDBCGCEMEIYIQwQhghDBCU3EnEsNEqmQlpHNooUGqSQ+CqP18hi6Uy+0qzARPziBpY/Wc6mFPS3ulFG3a8BKy9aVvxF2Fvfhymxy0hc8/e0oebRPzj0jVFQVpMrhNPF2UESjpGHkFFox7txzuMPWgq9aobxJrFtEEV+HMvppazoswnkju1mddJu99w8jE232vY+8c8NdmC3QRagFrOZeVOQ1GVZmoBKxPrMboTpdAjHSbkm4HME+Y7sLzrUp9sZkKPptOPoYzDoczjUmwmRoz77ah962+OLYlbpK0G6888UZXG9VHQU8TJNFUSRWJ1a0kYOkmyjSACer3C253OIpsQuc7Wk1Fucol76PUf+RsyUICwbUgdAysyqOrpYWbdLWxSsR0qy9L5DOPFrw5pQRVMMiQTU46OSkZwqi3Po1YgA+FhuNjuoGCnem+U6g8ZD2dbjhIXDNdWUAhkoWFRHKitPAGDaXN7hlBvGStiG5eN7WxZwj3D6SEutss65jRQVPEMS0ijozLG0ujddS9aSxG1rLYkbXvgVitE5oEA1dJWelquMmbTkH5vQgIPLSoO3h1icWw62piUrnry9oCaDhuSQdWWtk0qb76Tttb8RWI+thZ69e3KMHUpXlHwpUDMcwpYasdInRGEkk6jYOwbUOtqBsL35C3jhlQdGhKyiNnYAyrzTIv8A4jLSUoclJHVNbC50E76gABsL3Nrd578XV+pmaUK9eyxg4d9JVVSkwVg9ahHVZJCC4HIgMbhx5Ne/iMKfDq2q6GMWsRo0d8jgUqanIpwFveWhlPUJ77Am8LnxHVO3cMIY/wBtUePvePGoukb+GuKYqvVHpaGoj+dp5NnTz/GXwYbcuWEvTK67jnLq15fYXLQwQhghDBCGCEMEIYIQwQhghDBCLPFPE7QutLSoJ62QXSO/VjX+8lI7KDw5nuw2nTuMzaCVZraDeJ2cZrBkxaWV/Xc1lXrM3JAe4AfNxjuUbt5Dk9VNXQaLFOwTXczLMyziSsqFlrpZCp71UEhb8o1YhQP/AOm+NaqFFkmYsWN22k/Ks4kyuvEkRJh1BtKnaWFuXPmdPK/Jh5EYoUFRLHf7ywbo37JbelrIUjmStgsaerGsEcg5Fz+kOt79WK4dyRlO4k10scwnnh/j21DNR1Y6QCFxTSEXZH0MFU99t7A917cuQ9Drhl8YJV6uVooZNXvTzxyxqGkRgyAgkahyNlIJ93LDnAK2MUhINxGl6jN6t2ku8Zk7TqqQkgCwBKBXYWFt77YxtiMLT0Jv9f4mpaVd+Fpyi9H07fOSRj7W/gMJb4rTHyqfSXXAvxMlr6OD31H2Rf8Arwo/F/8Ap9f4l/8Aj/8At9P5g/o38Kj7Yv8A14B8X/6fX+If8f8A9vp/M5fzFqYjeGoUHyLIftW+GD4rSPzKfoZX+hcfK0q8z4frg/SSo05Frtq1kgdx31nwxpp43DtoGt9P4iHw1UG5F574l4qkqqeCnlhWL1fZBHdVtYAAo9zcAc9XedsOp0wCWBveUqOSLEWln6IMpMuYxS61VYdTnrLqJ0kBQpOre972tYHFcS1kI5yaC9a8qeLeI/WKioMAEcMsjElb6pRfYux30nnoFlF+RO5vTp5QL7ytSpqbRdVbkAC5OwAw2K3l/T5ZmNBpqlhqINPKTQQAPxri2k+DC2Flqb9W4MYFdNRNEyXiCnzoRpM3qmZR/MTx7XP4t+Y8Y25gmx52ysjUdRqvv3eaEqCp3xz4d4lkE3qVeqx1YF0YfN1Cj2oyeTeKcx+pL0xbMm3pGhtbGNmEy8MEIYIQwQhghDBCGCEMEIs8XcRvCyUtKokrZh8mp7Ma98sngg+87YbTpg9Zth7tKs1tBvEXiPPo8liaCB+nzGfrVFQ+5BPtHz+jHyA3P42hENY3OijhEu4TQbzM6qllRY6uW0nSub6jr3ABHSb7FgbhW5gHuxqBB6omcgjrGPyekxnpUM1FT1ESgRypbTobuYAhl0MOWwsQVvyJzf09m0JEf0t1vaVXEebZTV0mmCN6SeMl41ZSUa/ajBQsFDcxsoDb95xdFqq2uolHZGEp6Xieqko48vhXUgJO6h2NzewLCyKL+8X7VtsWdaaE1HNpCuzDIolnk/ABNmqXt+In8W/0+3HOr/FeFIeJ/E1UsDxcxqjo6ejiZ1jCKiksQLtYeZ3OOaalXEOFJuTNoRKS3AnM8QoJFiMNT0jDUqdA+pl36wW1yNjuPA4d/wAfWtfTzlP6qne2vlOL8TRFJWEdRpjusjdC1kPKznkpv44kfD61xt5yDiqduPlPOTcIJUwUMqsyDSpn607dOSASoIFoyNLDq35+WOqzBSwsPIaTFa+oJ+slVHBscZqJ21mMxXSEvUDoCIydRe3X6ynYgDfyxUMDYWHkNYEcdfMysyziaOOkheRZ9OlU6Tom0lwNwH5E3B7+44wVsBVao2W254zVTxSKgveWJ4gUSiHoarpSNQj6B9ZHiFte2x38sK/4+ra+nnGf1Sba+U6rHBWRBmjDKbjrrZhYkHzBuMJJq4d8oNj2S4CVVva4i1mvAQB10shRhuFYnn+Kw3Hxv78b6PxQ7VRftH4mSpgeNMxJzOklikImVlcm5v3+YPI+8Y69KolRbobic+ojIbMI5+iPoIpKqsnGr1WHWg8ySLj8bbSPrYXibkBRxjKAAuxkCnzuuzTMoyHfW8g0orHRGgNyLctIW9ye133vbElEpoYB2d9JC45y1afM6iGnBCpICgW/VuqvYW3GkkgeFsXpNmpgtK1Fyv1Y88J8TxZtCtBmB0zjemqQbNqHIg90g+xvfzzVKZpHOm0dTqBxlbePnCueyiU0FdYVSLdJBstRGPwi+DD2l7ufuRUQWzrt6Ryk3sY2YTLwwQhghDBCGCEMEJTcV5+tFAZCpeRiEhiHOSRuyo+PM9wvi9NM5tKs1hEHOM1OTU7yyssua1nWduYQdwHhGnID2j5DbSq9KbD5RFO+QXO5iHwHQU1ZVsK2oIll1dHcX1SN7Ts3Vvc3C+0RvbYNorFlXqiIpgM3WMhZrllRlNS0MyBkcWIN+jnjvzHgQd79pD98qy1VuP8AUGBpnXacdaUlSGCmWCSLUI2NtaSJcI9vBrbjvUEW2tOrr2yNEbsnTIOGpKxi9hFDfcgG3uQEkn3k7efLGbE41KAtu3veNo4ZqpvsJpWVZVFTpoiUKO8958ye/Hn61d6rXczrU6S0xZRJuFS8g57StLTTRpbU6MFv4kYdh3CVVY7AylRSykCXWRTQVUYnCASxq0byNTyGSFhYmPUrE7BieqbW9+OybjQHQ9u/bOfKnj+WCnp3hVY4papiABC0YfrKWldmYLtvzud+W+LU7nrHUDx8BKvy5yJwbm9NDNVA1ESRdInRqSSoPRkvIgVgBqZgpt4HFEWoaS5gb6+ukszLnNrWnrjPOaaWKnRamOROmjEoUsvSJpYdfU5uobSxB/hi2VwrZRrY2kBluL7T7wTLTTrJRusUzRyvKsZiMqFHkv0ilW0gqH02sD3d+DrBVbUaAcjoJJyliIzZu9PTqauQDUmwmFNJ0nzm0KktexJ0AXA388Qtz1R6/WBizw5TvHTqsg0sSzEeGpy1j52OOTi6ivVLLtp9BN1BCqAGWWM0bI2YUEc6FJUDL593mDzBwynVem2ZDYyrorizCIOZ5FNl7NLD8rAylJFb6Dc1cLY25HULWIB2tju4bGpX6raN72/E5dXDNS6y6iS8h47goYn9TodE7jrSySmSw8uoDpv3bd1ycaXolz1m0ilqhR1RLnhHhPow2a5prNj0qRWJd2vq1so357hfibAYXUq3/TpyyJbrvFDPqZajpq2nhNOqSL0sJNinSEmORDts1twOybEXB6r0OWyk3i3F+ssfeF84GdUwp5ZOjzGm+Up5xzJX2vPwde8EH3ZnXoWuPlPv/UdTfpB2iaBwdxAauNllXo6qBujqI/Bh7Q8UYbg/6Yz1EynTYxyteMGFy0MEIYIQwQnx2ABJNgNyT3YITN6fNUlebOam/qsAZKFD7Xc0oB9qRuqvKw+3GoqRaku53/EVf+4zFuIM5krKiSolPWc8u5R3KPIDb7T343IgRbCYncsbyuxaUjzH6RTJSLT1tLHWFPm5JGIIty1WF2PdcFbjnfnjP/T2a6m00CvpZheceHsieulNTU7Rk7ACwa2wVQOyigAbeFsZMZjBQHR0/m9P5j8PhzVOd9pocaBQAoAAFgByAxwSSTczqgW0E9YiEMEJyq6lYo2kc2VAWY+QxZELsFXcyGIUXMncHZZJHTXkiIllaaXo2jvcO4K6iJAL6dO3dcjux3TYWUHYAeQnN3JPOTc3yWKc6Z0vGyyRF+iAMbSmMKQWZrbiwIGxYd17CuRtIKg7ypznhOii9WjCL/RCpklkKJGb7gTvoOotp5Ad4uV1Le61HNzz96SrIunZPmRZFRTSzSGOMrVoqK0RR4o36PsJ1AY5LAt3i9twSFIzuABykgKfGWWV8NwUpWOBSRCvRtMYwWdnkVtJKlb2sovy61u42o1QtqeMkIBtDizKZZ6SaOOP5UqWjQR2uUkDKbmSwJIHPxOBGAbXaSQTKbL61Zo1kW4BvswsQQbEEeIIIxxKtI03KNwnRRw65hJGFy0MEIEYIRC4jyB6SQVdHddB1FR7HmB3p4ju93LuYLGioOiq78+f8zmYjDFDnTaQM148qJqxau9njQiFfZiZk0syjvvcnfxF7hbY6C0VC5ZkNY5rxbnrZHBDuzan1tc3uxFtR8Tba/v8cNCgbRZYmfcurpIJUmibTJGwZT5j9YPIjvBIwMoYWMFYqbibXNnAlhhzulXrxDRXQrzaMdsebJ21J5r9mMAWxNJvD32zcGuM4mk0dUksaSRsGR1DKw5EEXB+zGYgg2MbO2IhDBCGCETuPqlpjDlsLEPVE9Kw5pAvbby1dge84dSFrueHrKPr1ZmXpcz1Xmjy+nFoKWyaV5FwLW/NHV95bGvDpYF24zNWa5yiLfDfDD1EzpJdFiNpPG/0R3X25/64VisatKmGXUnb8y1DDF2IbS0r+IYo0qZUiFkVtIF78gAdz5g4fhmZqSs+5iq4UVCF2k7hHIDVS3a4iTdz4+CjzPf4D4YVjcV0CafMdvzGYah0ra7CavGgUBVAAAsAOQA7seaJJNzO0BbQT1iIQwQhghKniz+pyj6QCj85gP441YL99YnEftmPRowEI6E6AH1N0cVwQe7r8uf2DHTv2zFac8zp9Ksxh0leutkiGyshubOTcEe/AD2wImfemOQdGwB3aq64uu4EQtex12Fh2tsacNv4RNfaVXoomt0ylvw1KVF15mcA21G+4AB0+Av3YviBt3H0lKJ08vWavBTlmkYRa2Mr80jI0iYi92cG4A7/AAxjvNNp19VFvmTp18+jivq6Ts9vlfb3Yi/bJtEbIU0rMlraKmdbbbfKsbbbd/djn4/92/YPSa8Mbp4mWeMcfDBCGCECMEJl/G3Dvq79JGPkXPL6DeHuPd8R4Y9FgMX0q5G+YfWcjF4fIcy7RZjYAgkXAIuPEY3kEjSY131jVxhwwsCCeA3iNri99N+RB71P+nw52CxpqHo6nzev8zbicMEGdNpP9GWetl9d0E4tFPaORW5KW7DHutvY+TX7saKoWqmdIqkSjZWmp8HMaKqmyxiejF5qMn+6Y9aO5+g33HGap11D+c0robR1wiXhghPhNueCEzCkzwR09fnT7mUmKkB/u0JVP0nu592NRS7LSHjFFrAtMv4Ig6auVpLsRqck+0w7z4m5vi3xB8lAgdgisIuarcx5mSXpJ0pwFZ2UvK3ZU6FFgBuXsAbchcHvxx1KZUapqBfTnr6TonNdgnn74zOszyjTVCnicyuSAxtbrnmOZ2Heff4Y7tLEXo9K4sPtOXUo2qZFNzNUyfLVp4ViTkOZ8T3nHm69ZqrlzOzSpimoUSbhUvF3OoGmr6WDppYkdJS5iax6iFuXInq238cdXAKvRuxUG1t5ixROdQDbeSouDZGUMJM0sRfeal5EX/v9tt8bP0/8V8j+Ii7cz5/zPZ4IlHt5ptz+Wpe7n+H88R+n/ivkfxDr8z5/zPE3AbsLM2ZkeBlpCNiPGfuNvjiysim4C+R/EghiLG/n/M9/zJkv28y8PnaTxt/f+O3vxbpR2fX8SuTv+n5nxuBpCCNWZG/MdLSd+39/4i3wwdMOz6/iGTv+n5nms4EecBZWzOQX1APLSNuR2t5+ZAO/liRWA2t9fxA0773+n5nij9H5iB6I5igbSTolpBfT1lJtPvbtD7cBr33t9fxIFO21/p+Z2bgmTe75nzuby0nPtEn5fn7X34jpR2fX8Scnf9PzA8EyfTzLa9/laTa3P8P7sHSjs+v4k5O/6fmeE4Ddb2bMluSTaWkFzfc7T874qzI2pCnwP4kgMNr+f8z3/MiX6eaf8al8bf3/AI7e/Ff0v8V8j+JPX5nz/mA4Il+nmn/Gpf8Ar+Iwfp/4r5H8Qu/M+f8AMrcsgMVeqLPPLHJSLMBMwJBdhsQpK3AHdfmcZ8ciCjcKAc1tB2GNw5PSbk6Rnxx5vnCvo1mjaNxdWFj/AK+8HfF6dRqbBl3Eq6B1ymZBU5YIanoZmKqGsXA9k8m37u/7ceoSt0lLpEFzbb7ThtSyVMjR+ShlhgWCW00OuMK681XpFNmB5rt2gTbv23HFNVKlQ1E6rWOnPQ7dvZOmEZUyNqNPWU3pPpBrikA3ZWDe5SLH/Fb7MavhLnKy+/ekRj1sQwjjFnD1WU0+Yp1qrLnvL4uigCQH60RDnzBxpyZahTg3sSinMobjNWpKlZY0kQ3R1DKR3hhcH7DjIRY2McDedcRCK/pIrnjoHji+eqGWni39qU6b/Bbn4YbRAL3Ow1lHNhMz9MtUsCUmXRbRwRhmHnbSl/OwY/nY1YYXJc8ZnxDWss5ZHTiny6OYLd1vN777Efobe8DHLxDmriihOh09+M3UlyUQw75JzOvljomkA6Hq3u9i5ZvBQbKSTfcm3hhdKlTeuF+bu2sPX3rLVHZaRbb1lP6NsruXqX39lCfE9pv1C/1sa/ilawFId5+3vuiMDTveoY+44s6MMEJSVH9q0f5Ko/yXx1sB+y/eJhxX7i+MeE/qzfU/5NcP4++cVw98pJzHnP8AVm/y4sA4eEDxnrMJFjF5HSMEygGR1XczIR2iL7KTiBc7STPka7BhYq0gIZSCCGq9QsRtyIOA+/KA9+c+xds/Wi/eJsHDz9IT7Qc4vycX7M+A8ffKAkeLsR+5f3WTEnj74yPf0nut+bl/O/dFwLv75yTt75TtUoSZ/qzC52FysVrk7D44jlCcIqmOa5hlilsXv0civbVMjC4Uk8gTibEbiRcHadR/+b/nDiPf0k+/rCl7Q98f+dLgMBM1h/tCn/7tj/axXHfsf+vsZbDfueEYscWdCGCETPSRlWqJZ1HWTqv9UnY/Bv2jjq/C6+VzTPH1mHHUrrnHCfeBq2R6ZlusoQ6TG2zBSNrE7EEXFjbkd8HxCmi1Qdr8ffvshhHZqdt7cJZUMXrUcwkRlIVoAH7QHMsfAnqn80HGeo3QMuU3/u0297+cag6QHMOyVnoTzUJVyUsm8dTGRpPIsoJ+9dQ+zHcxS9XMOE5uHbW0030ZyGOCaickvRTNECeZjJ1Rt+gbfDGSvqQw4zSnKOOEy8Ts7HrGc0cPNaeN6l/rHqJ9l2OHL1aZPPSUOrATFs6qPX84kY7rJUaR5oh0j7UX78a3bosOSOAmYDpKwHbG/pkp3SmIbTqLxgKWut7hNvouf0QL44eVqqmqN9j+fEfWdK4QhPL8ef0iz6Q6uV5I4jZRbUIwbm5NgWI2vzAAvbx3x0PhlNFVnHn+JkxrMSFj1k1CIII4h7Ki/meZP23xx69U1ahfnOjSTIgWTMKl4YISkqP7Vo/yVR/kvjrYD9l+8TDiv3F8Y8J/Vm+p/wAmuH8ffOL4e+UnuFM0moXX5W48RoiuMRw8vvDjPzTneby1k7zzMWdzfncKO5F8FHIf6nHVVQosJhqMWaN/oczd469Ka5MM5N0vsHQa1ceB6lj4jnewwjEqCmbiIygxvabHF2z9aL94mxh4efpNU+0HOL8nF+zPgPH3ygJHi7EfuX91fEnj74yPf0nut+bl/O/dVwLv75yTt75TL/Tfm7mqFKpKxKqyOvc7t3nxAAAHgb414VRlzTPXcg2Ezqhq5IZFlicpIhurLzB/iPEHYjY41EAixmdWKm4n6Ty6qE1PTzadPTJBKV8DJMjnn5sccphZiOV50OE7U3aHvj/zpcQYCZrD/aFP/wB2x/tYrjv2P/X2Mthv3PCMWOLOhDBCcqunEkbRt2XUqfiMWRyjBhwkMoYEGZdwtJLT13RqQGJZGVrhWtfY25bjY+fhfHosWEq4fOdtD3Tj4fMlbKI9VWZfK9EoZJZl0gEciPbuOqwC3Ox9kDbHHSj1M51Vfdue/redFqnWyjQn3eJufRjLswhkhBCx9HIoB56TuL+enf3nHYwdVq9E5t7mc/EIKVUZdtJsqOIc8VlPUrqW/veE7H/ht92Fb0u4+sds3fHTCJeZ7DX6KjOq2/zCLEh8OiiLED89vtxpy3CLzi+ZmPcE5e8k2tD1oQHA+lvbT5XF98Mx9VUp5W/u07u2JwqFnLDhNEWtiMhkHWYLoRQOubgMwA5jmoN+Vt7Y4ZpuFy7Dc8uQ+86edSbxGow9Tmw6UC6yEkA3CiPkvwIA998dd8tHB9XiPO8563qYnre7TTcefnWhghDBCUlR/atH+SqP8l8dbAfsv3iYcV+4vjHhP6s31P8Ak1w/j75xfD3yk2omKSSuLXUSkX8kixAFwPCBmV8T+iiTpmeieMxMzERu2hks1iouLMgJsDsbEDfmdaYkW60zvQubiX3o94GNBJ6xO6PPcKiJcqgaUI5LbXfmtuQ359y61bOLDaXp0smsdIu2frRfvE2EcPP0jZ9oOcX5OL9mfAePvlASPF2I/cv7q+JPH3xke/pPdb83L+d+6rgXf3zknb3yiz6R+DP5RbpY3SOoiDL19keNdJ6zC+llL7HlYm/iG0avR6HaLqU88TMp9E9QZB608cUQPW0OGcjUAQoAsDcgXPK/I4e2KW3VihhzxM15QAqqoCqjIigcgqVIVR+ioxi4++U08J8pu0PfH/nS4DATNYf7Qp/+7Y/2sVx37H/r7GWw37nhGLHFnQhghDBCZbx1CYa7pE2LBZFPgw2v9q3x6L4ewqYfKe0e/OcjFgpWzCPXrgdYnkASVCGsTtZuqzKfaXSxPlte2OP0ZUsq6qf9i/bcfidDMDYtoRFPj+lLham/ULCNB+LYnX8Te3lbxx0/hrhb0uO57+XhMWMUkdJ4R6hrdWX5JV3uYZ44nP4rBoW+8DDiLO68x/MgG6gzVcZI6Y/X1GnIsylHOetl/wAU6p+oY2AXqqOQHpENohif6OHKO7EfJydQN3BxuFPhcHbzwj4oAygDca+EtgbgknYxqjWOnE86pd5HbYDdipI0jyJUsfeScc0l6pSmToAPrx+02jKgZxuTFX0cKXqppW3Og397tcn7jjpfFDlpKg5+gmPA9aozGaLjhTpwwQhghKSo/tWi846gf+C+Ot8P/afvEw4r518YyUmaFoFGkddB3+MIT9QvjO+MYMRbb8xooAjeVMXpEp6iTQpOqXUoGlvwiqO8fi/fjW64imuZlFh2xANJjlDay6rs/wBCM7qAqiRja52Zg5+zTbGRMU7MFA1Me1FQLkyryrjuCeTo4t2JL2KsOUvSHcjx2xordPSXM6i3fFU+ic2UyfmHEy06GWQWUFL2ueUjMOXiXt8MKpV6lVsiqL98Y9JUGZjI2Q8aRTt8j1jGqA3BGwDgcx36j9mL13rUdXUa9spSWnU+UwzXiuOlROl2GwUgE30xFO4eDXxFGrVrEhFHnJqIlMAsZ7y/ipKuNzELqSVJIIsTEE7x4b4irWq0WAdR5wREqC6mcs743igZlm6pkR+QY7OFB5Du0ffi9Fq1YXRRp2yKgp0z1jJlFxGKiMSxi6sWIvcc5Ax2PmtsKqYh6bFGUXHbLpSVxmBldmHpAggkaOS4ZWDEBWPOTpbXA87YfSFeoodVFu/winNJDlJltS55dVdVBDBGHPkGZx+392MzYtgSpG0cKCkXBibStevpz/8ATIj9rA42Y79j/wBfYxGG/c8PxGTHFnQhghDBCIXpQg+Yf6yn7iP447PwlvmXunO+ID5TLHKgtblwilXrqm1+/Tsrg/Cxt5jCa18Pic6HQn13EbTtVo2bf3rOfpAkL06pGLhbSORyVbWW/mSdh5HE/DRlqFm7h2mVxhzJZe+S8kk18L1Fj1oJtQPgVkjk/jjptpXHbMqEmnpNd/llPD78YssfmmR5o3/ZWM/TqGJ871Eh/hjav/0eH2iGN6V5Wejdkenmhbfr6iPJlAv8CvPu2xz/AIoGWorjl79ZowJDIVMsSvq1FLLI5kcq4VmP0iQoHhfYnxN8Iv01dUUWGn03jv26RYm51lR6LV/rB/Jj9vGr4ufk8ftM/wAP/u8PvH3HFnShghDBCU1bZczy1jsDI8Z/3i6R95x1Ph56lQdx8pjxXzKe+VWVcZwqIoGSXpBpjPVW2oWU+1e1/LBX+HVLs4ItqeP4laeMTRSDeRMt4IankSYzBhEdRAQ3Onew62GVfiQqqUC2vpv/ABITB5Gz32k0cTw1oamQSq0yMoZlWwup3NnvhP8ARVMORVaxCkHS/PulxiUq/pi+si5dw9/JzNVSSa1RSCqpY72G12thtXF/1YFFVsSeJ/iUp4f+nJqE3kibNIs0jemi1xtYPqdRaysPote++FrQfBMKr2I207u6WNVcSCi3E5UFEuUK8srmRZCqAIu4I1H2m5YvUqHHkIgta51Pd2SqIMKCzG956rNGbxgRM0fRNc61G+od2lvLEJmwDXcXuOB/iS2XFL1dLQpJ48ojEcpaQyszAoo2sFFjqbEOrY9syWFhbU9/ZBSuFWza3njMcrGahJ4nMagFLOlzcHn1Wt34tSrnBE03Fzvof4g9MYkBwbTumdRZaiUsvSOyrfUiixDMT7T3xQ4Z8YxrJYA8/wDUnplw4FNrmRcx4WNc/rSShFlVSFZNwNIG9mt3YZSxv9MvQstyL8f4lXw3THpAd5Mn4vgpfkGWVmiUISFWxKqBcXe9sKXAVK36gIsdeP4lzikp9Q3uPfOSMujIzBkPOnoqaI+/okY/ecO+IH9EdrEymFHX14ARjxx5vhghDBCJ3pOX+jxH/a2+1W/0x1fhJ/Ubu+8w4/5B3w4MtUUPRBiskbMFYHdSd1I8t7EcjYjEY69LEZ7XBt4wwtnpZeInTOSsGVkMbvIigk82ZrX+wD4AYihepi9NgT4AS1UhKGvGdOBt+Hs1Xw1t/wCEv/lx1av7y++MyUfkll/LTfSwrJJzSDma/wDZWEfRqGB8rTyDDB/9Hh9pVhalaJfAwHriAyFLg8jbVt2b+f8ADFfiH7B0v9u2Vwf7u9paekfqNFGrtpsT0ZN9J2sd99x4n3c8Z/hfWDMRrzjsdpYAyT6LW/rA/J//AH4X8XHyeP2lvh/93h94+Y406UMEIYIRX4urlCpMu7UdTE7W+Bt94x0/h6lXsf71MyYk3W44GeangtGrZpBKRpqSwUKCLFg6735FWGH4jHNTHR5dx/ETSwoY578Zyo+NY6h1hETqZepckbatr4S/w56SlywNtfKMXGK7ZLbzxS8KJQk1XSs/QqzadIF+qdr32xL45sSOhy2zWG/bIXCikekvtPUPECZiGpQjx61J1GxtYg8sQ2FbCWrEg2MkV1xF6Y0vPkGUJlSvU62lFgmmwHaYb3ufDEtXbGkUrW4+QkLRGGu97w9bTN0aIB4ujZXubNfZhbmPHBkbAMHNje49IZlxQy7Wgipk8ZJLTCVhyAW2kHzN+eIJbHtwXKO+SAuFXnefJKZM3RZAWhETMtrBr3Cm/MYkO2AYro17HlzkFVxQvtaenzJMqRKch5b3fULDmeVt/DECi2OY1BYcJJqLhgEOs+VOQpmeiq1tHqXTp0g9kkc7jErimwd6Nr2PrIagMRape0+z8Tx0BFKY3folVdQIF+qDy7ueIXBNif1rgZiZJxK0f0yNpzruEVqXWfpGBneOyaRt0hUWvfuvhuHxjIRQttcX7ourhw36l97Sxy6vQ1dbUNsJavoUPklwv2i2KY5S2VBwW8ZhyBdjxNox45M2wwQhghE70nN/R4h/tf1K3+uOp8JH6rd33Ew4/wCQd8WeBXPrar0hQMCDb2ttlv3b9/Pw3OOj8QH6JNr2+kyYM/qWvaWXpHiVGhVXawU/Jlr6eVjvvvy38MZ/hZLBiR4843HACwB8JecC7cP5q3iHH/gr/rjXV/eT3xlKPySZ/I7fROF54ZZ3zCn1ZBmEQ5wVkot4aagN+ycSptWU8wPSS2qG0SPR3lyyzuzgMI1uARcXba/2Xwr4nVZKYC8TDA0wzknhGz1Onqop6Yabxu3IC6k7hhbwvp/NIxzekq0XSqeIHj73m3IlRWTkYuejZilTNG2zaNx5o1j+vG74oM1JXHP1Ey4HquymaJjhzpyh4k6ZJaZ4CNTSdEVY2V9fZVj3dYWB7i2N+CRKgam/K/daZsQWUhlkuPO06KV3BRoQemjfZkIHIjz7jyOEvhXWoE57HnGLWUqW5SkfIZIwYpu3X0pmsfZlDE6fzQyfYcdOuwTI67IbeEx01LZlP9w+su+F5jPBDLfc05WS/PpKXqt+c0ZRvzTheNw5dur7BlsPVCjX3acKT0aJTyiQSOTES1iRbqBSfZ8GGLVK2IqIVIXXvlFpUkbNc6RizHIGkieNiAHV1JB3sGCG1x4sLYw08PURwwtpaanqowIMpMj9H600vSI7FhdLMRbeTo+5R7X3Y14h69ZMjAfWZ6KUqbZgTLPN+GDVRmF2sCUuVO+7so5g+0h+GM9ClVovnW3GOqulRcpvInDXA4pmJjcsZVQ9YjkdZHJfxT92G4npq4AYDTleUoCnS2vrPWe8IisSMOxUA3Gk/SjL73U+yD8cRh1rUCStpNY06oAN57yXhP1OJ1RtS6ix1HfaMPtYD2bfHEYhK1dgzWhSNOktheR+IuBBUvqkcqY0a+kjklieanfrDF8Ma9BbKBrzvK1hTqm5vpLHLOGzTRLEpBC6gCTvtIFPIfSb7MJrUatVy5trG06iU1Ci8p839HK1EzSvIwLMFIUi1w/Rd637Qxpo1a9JAgC6d/fEVadKo2YkyVmC+pRrISCKaBpBvvqA6KIHb2nJI+ocRhsO3SFm4/fUy1WqMgA4RXyrhx6iOlokJWQQyVLHvDW+Tv8AnsB8Dh1OoGq1Kp2uF/MWykIqcd5eQZ8nqqTPcFuroAuxk5FFXmW1Ai2OY2EfpjSXh6c5sFZejDmRsmaoesnNQNHRKqLGDcIXAYgkbFwum57r28cPxdNKNJUXUnUnu+0XRZncs0YMc6aoielCfaBPrMfuA/jjs/CV+Zu6c74gdFElZLSxUWXtNJYPIlySPpDqp+oke/wwuu74jEhF2B9NzL0kWjRzHcyN6RMrjWGKVFAKnQSO8EEg7c9x9+L/AAysxdkY9spjaShAwlpkSdHwvVHvmlKgeJZo4/4Y3vrXHZEU7inNZ/kIeIxjzR+WKMVBrkz2iHOQCZB5zQ8x49dMOzWCN70MrzEyLgnMWjmKRjrTAID9He+rzsLnDMfSV0zNsuvf2ROFcq5UcZoUeXxLIUHVbSHRx2+QVjfv3Ck3uDq3vjhmq5XMdRsRw5j725TphFBtErLS9Nm1pbXdyGIFg3SciPeSPvGOtVy1sFdOA9JgS9PE9bj95peOBOrK7iClMtPIqbOBqQ+DodS/eMaMLU6OqrHb7GLrLmQiMtRw5TZxDS1hujssbOV/CKCC0Mg7xcEeIP2Y6+dqZK++8TBlDgGffSnS2ghq1G9LKGaw36J+pJ9gIb83C1XOrU+Y+vCWJykNyiXkzmnrJYFGoTH1qmXbrSKCJIhfa8kRdPiuLYd+kogncaH7GRVXLU79RNCqJhIjyobpLFK6MOTK0cViMAFjaQZ2qf8Arf58eIEsZ4j5/wC9P74cSfflIHvznqLtn60X7xNiOHn6QnH1yOBIpZ5Eij6OLrSMFBIEuwvzPWGw8cTYsbCF7Tjl1VFNGpgmimCWDGJw2m1O6723G/K/iMSwI3Fv9yBJFb83L+d+6riF3985J298p0q/w/5Of9iLEDh4QhUc/jJ+8R4B78oT0i3v5SFj5BasknfwAJwe/pD39ZnHFdX65PFTqLCdxUSj6MCXECEWuNQJlKncGTDHfoaRfiNB3n39JVVzuF8fCNfoypukkqqw8ncQw/UhuGI8jIW/RwhV6Okqcdz4/wARrHM5MsKXhKlo56ivfrG7yrq7MIIu5QeLNclvO3jdhqMwCj/cplAOYxN4c1NEZn7dQ7TNfu1m4HwWwxzca+aqQNhp5fzNmHWyX56y0xkjpmHH0xmrRGu5UKgH4zb2/wAQGPQ/DlFOhmPG5nIxhLVcojsaEKsSylXlYhRcbADrMqjuGlSPE7XxyOkJLFNANfsCfEzoZAAA2pMU+PaooFpbdQMJEP4tiNHwN7eVsdP4cgYmtx2Pfz8ZixjEDo/GPFPR6cryalA3qKiORh+LdpmP6sOJ/UduQP4kAdUATWMZI6J2Z/IZ3TS8lqoHgb68Z1r92oYcutIjkbyh0aYlX0/qGbuh2WKoNvJGN1/wMMa6i9LhyBxEzKejrA9sczAlQ6VJLBQxSIqxFhcjXtz1OLb7FSu2OHmakppcdz+PAfW86WUOQ/l+Ys+kGmlSWKU2NhpWQCxJBuAw5BhvuOfgLY6Hw10ZGQeX4mTGKysG+sfcsrBNCko5OoPx7x8DcY41WmablDwnSRs6hpJwuWkz0b1wheponIAQmeG5/BuesPcr3/SGOyrdJTV+Ox7x+RMDLkcr4znxH6QI3PQwUzVkEpaKRwbI/UJaOIkESvpB2FgdgCb40JRI1JsfflFs/C0Q406enCQSap6UiSmk73Qbxtv32Gkg8mXfCHP9PXzH5X37Dx/PdGAdLTsN1jzwvnKVNOSosJkl6NAfm5mW8sG/iR0qeKlhsFGHuhU+9uBiVNxGSp/63+fHhQjDPEfP/en98OJPvykD35z1F2z9aL94mxHDz9ITB/SVmDzZjMrXCQsYok7lVdth5kaie+/ux0aCgIO2Y6zEtaV/COZPTVsMkZ3LqrDuZGIDIfEEffY92LVVDIQZWkxDT9D5othOByBf91GOYu498Zuafav8P+Tn/YiwDh4QhUc/jJ+8R4B78oSo4ozGOGGVZbhF1tUb842mcpCPxpj1fqaztti9NSSLe/8AUqx09+9ZnqzyJFJUysFq61rgnYRpbn5Kib+4KMJe1euEHyJ9T/O0Yv6dPMfmaNvC3HkNOFp2ppIqSGOPTP2tKvfQ86qPkuktrF79oE2vjTUolutfU+9ItXA0lr6Sc0WSnhpYnDeuNuym46FbM7AjaxFl89WEBujDVDw9eEvbOQo4ytUWFhyHLHEnRnmeYIrOxsqgknyAviyqWIUcZBIAuZlvDfS1Ff0qqC2pnJbsre9ibc7XFh3kD349FislLDZCeQ75yKGapWzCPFXl3yomBZ5YVLAk7En2AB1VuuofnKTfHHSt1MhsFb3fnvb6zoNT62bcj3aJnEswr66KOFrh+jjU+bnn8NW48jjsYGkaFE597mc/EVBUqjLNmMQlzqGJfm6GlLW8HlIVR79Ck/HCtqRPM+kdbrd0dcIl4p+kylY0XTxi8tJItQn+7N2HxTVh1A9ax46Sj7XmaemqhV3pq+LeOpiAJHeQLqfeUP8AhxqwrWuh4TPiF2afMkqBPlscKtpdrw/V07lv0Ot7yMcquvRYouRoNffjpN1Js9EKN9pIzaillomT5/q99g4ZfMdViCLcgTvucUo1KaVw3y+lj6fWWqIzUiN/WVno2zTqvTNzXrJfw9ofA7/E+GNHxSjqKo7j9onA1NChjlWz9HG76S2lS2kczYchjlIuZgt7Xm9jlBM98O8G/wAoCKrrHVomS8cEROkq1jaR9i/IXUWFx3747KAYcFE34k/YcJz2JqEM0v63Llr6SSJAkEayD1GRdtLxdlwALABwbW5rfxxYNka515yNxMvzFHNXG9MpjrAzCrpypCRv7bhuXRydrSL9xGGVjTFIir8vDn/sSiBy4Kbywrh6jO04DGlmI9YVO1GwN0nTwdW63vv47ZcFX6Reib5ht29kdiKWU5xsd/zNAy6u6aMXKF1jLXS+mVZHQiaP8U2N19htt9iXMLH35RYMlR8/96f3w4g+/KSPfnPUXbP1ov3ibEcPP0hEfjH0fevyLUQSLHPJGhlVxZHJBswK3KtZDcWsbDkb30U6+QZTtE1KWfUbyNwf6NhTSpUVMqSMh1RRx3K6wjOrMzAXAC3AA5292JqYjMLKIU6OU3Mfq9rpMTzOv91XGZdx74xx298p7q/w/wCTn/YiwDh4QnLMqoRdytIxmCIxsNpFbpGPsxJpuze4C5IBlRf6SCbTN2f+UZ+ZekhkLl2FjUzHYyEdygAKq+yoC+IFcVX6BMo+Y/Qfn/ctRpdI1zsPqZAmj/pzvXBnUD+iwIpIqDq6kV+7rWLA8/cMMwhToQKW/Hs7fxK1g3SEv4TUOG6QUUL+tFWmmJmrZSyhFL3AHXI6gC6AB9E+OIc5z1dhoJI03lHX8HQhTXZXNCqaGuha8BUEltDLfotxvbq3HIb4ip+oOjq3+/8AMlTlOZZDyeu6eFJdJTWL6T/75Hnjj1qfRVCl72m6m+dQ1ovekXNOjgEKnrS8/JBz+02H243fDKGapnOw9ZlxtXKmUcZx4EopEp2YBYw51GRtyVA2suwAG5uT38sW+I1EaqBvbgPzK4NGVL7X4y0y+X1aOYyuWJBnBbtEWtY+Yso2t2gMZ6i9MyhBb+3T33+Ueh6MHMe2U/oUyjpa8zt2KZCxJ5amBC/dqPwGO5imsluc5eHW7XmoejYGZKmva96ydmS4seij6kY+wE/HGWtoQnITUg3McsIl55kQMCCLgixB7we7BCZZDkhnoK3KG3lpH10xJ3aNiXiNz8Yz4Y1l7OtTnv8AeJK5lKzNOBKro6xA1wGDKAe5iPDuO1sT8RTNQJHC0pg2y1bGPQaX1uQxuojJClWUm8gQE2IIsdJG+/ZO22ONZOhGYa/a/wCfWdHrdIbHT7xQ4pjkpaxalY9Fze4N1Le0L2FtQ5gjx546mEKVqBpE39fYmHEBqVUVALTQctrlniWVDdWF/d4g+YO2OJVptTco24nTRw6hhOvCleKSVqGUlaWpLersCR0bt2otQ7OrcqRbe4G5x1aNXpkv/cu/aOf5mKonRtbgYzZrGkKrBTQ3kRAQ7hmWCMbawXNyRbqopuSO7nhi66sf5izpoJXcSZA05SaF1WtVbIzWUVUYAJV1HI787dU3NrbCCFZSjbeh7JdWKm4/3KGjrFnDoylXXqywyDrKe8MO8Hx5EY5VWi9FvQibEdaglNTyvljgEuaMvqjdd3pXbmQD2oz7SHZvrdrq0MQMQLH5/wD9fzMNWkaRuPl9JoeV16zaQNIkbS66DdJV6dXaWJid13JK80Ox2sTZlIkA8JLi7Z+tF+8TYrw8/STPtBzi/Jxfsz4Dx98oCR4uxH7l/dXxJ4++Mj39J7rfm5fzv3VcC7++ck7e+UM0qhEzgqHdxJaPVpGhgl5Hf8HENJux+AJsCKLwJtM4zGukzKR445GMBIFTU2K9Np5RRA9iFe4d+5a5JvNauuHX/twHLtMinTNQ9nE/YS1nnipYlAFgLLHGguzHuVQN2Y45CJUrvzPEzezLSWXPDmTdDLHV15CzyHRTxndINQNgTy6VuRbxIUc9+oiBEyU/E8/4mNmzHM0ZpMtjkkUTxxvOikxTNGpNgR1hcdVgSLgbb3Fr2BmIGm0i3OJ3GdeZW/k6J9VyHrpRtsdxELci1tx3KBe9zgeoKKdId+H58PWSqFzl4cZxmlSKMs1lRF38AAMcZVZ2sNSZvJCi/ATLo2fMK7WUZ1uCVBtZByBJ2A8febY9EQuFw9r2P3nHBNete1xHjODN8mNSLGrK0qKD2Awvdjbb8XSLgNv3Y5FDo9dCSb2J525fe+mk6NXPpy0v3d8XvSdVjXFGDuFYt7mIsD+jf4DG74Shysx7Pf1mXHtqFEbMvyx6PJYqaPaszNwvLdVcbk94CRc/Ak41Fg9Usdl9+sWi5UA5zVsuokghjhjFkjQIo8lFhjGxJNzHAWknESYYIRL45jNLNBmcYJ6H5OpA9qBzufMo3W+3D6XWBQ8du+LfQ5hMu9LXD/q1WtXB8xU/KIy8g/M2I+l2x728MasO+ZcrcJnrLY5hJ/BtcJ6OTW13V2Zz33PWDDw35eGnHIx1Po6wyjSwt6W985vwr56ZvvOfEGYyJTgVESzwyKPlEOkgkXBIIIB8CNvdyxbDUkar+m2VhwOv4kVqhVOuLg8YucF8Q+rSdG5+Rc739k9ze7uPwPdjdj8J0y5l+YfXs/EyYXEdG2U7GaTX0aTxlHF1Yd33EHuI5g44NOo1Jgy7idZlDixlnwvxAdaUdcx6YbU9RcqJh9FipHynK6nZrA88ddHWqudPEcv4mFlKGzSeMqqJKpuklRZCiuzaC2hRKbRwEsNNwt2chiSQbCwAvmULp775TKbzlnFBT1957tTsrFKerT2gBuWFrGHVcDXseYIuCYtYZWFxxHvjJB1zDTti5mJmpbpXRAIdunQFoWB+l3xk+DbeZxifBm+aib9nEfmaVrjZ5UJTSUg10vy9Ix1tThzdD/eQOvWRx4rv437tNHGB+pW0bn+YmpQt1k1HL8Rw4c4ojqF1azKqlNbhbSxhGJtPEu3Mn5WMaTc3C2vh70yPengYpWvGCgHzLAhlKRgOpupss17EbHmPtws8ZYThTpdEPIAIWJ2AHqzi5PcLkb+eJPvzke/pKrO+JYoIzIHVIybid1uG+TVCsEd7zMQO0bIL3u1iMWSmSbe/HlILAC8S5FmrwTJrgoydTKzfK1BHJ5n8PBRZVGygWBC62LWl1aerfQd0ZTol9W0HrLTLZHmtDl8IkC9XpOzAnvb2j5Lc4yLhHY56xt6n8eMca6gZaYv6Rn4cyCKGRm6ZKmvsLu/KNS1m6JBsqjfkbk7E742aKuVRZfXviCSTcm5lplVj0tHVDXIQSS+6zxnbpADsPosgsFPIBSuBv8l/1IHIyi4hzr1U+qUbvLVFdOuRi4poz3sTzblYG7NYFiQBgZlVc9Tb1kgFjlXf0lRleXrAmlSSSSzu27Ox5sx7yTjkVqzVXzN/qbqdMIthELjziLpW6CI/JqeuR7TDu9w+8+4Y7Pw7CZB0j7nbs/3ObjMRmORdpK4Irn0dDTQDVzlmkba55bKLnyW/jy3OF4+kubPVbuA9/WXwjm2VF7yZe5jUKlBUO7h2YSIWta7XZAAByA5W9/mcY6SFsQiqLWsfQzS7AUWJPP8AEXPR7kT5nmAaYlo47PMT3gdlPzrWPkGx3KhWjTyrpOZTBqPdprPDH9Pr5cwO8EN4KPwO/wArKPrHqg+AOMj9RQnHczUvWN47YRLwwQhghOc8KurI4DKwIYHkQRYg/DADaEzamyhSk+R1ROmxkoJTzMd7gXPN422I718BjUX2qr4++2KKg9QzH5xUUE08DdR7GOQdxBHMfA3B8D541NTSsFJ4G8yhmpEgS7yTieNqZqWquF0FVe19u4MBvttY+7wvjDiME4qitS53t75zVRxKlOjqROx1Jz458GcV9HaCc/J8kc+z5H8Xz7vdy5WOwOf9SnvxHP8An1nQwuKy9R9o+11FHPGUkAZT93gQRyPmMcanUam2ZTYzpMocWMKXiB4IjTZg0ktMylFq0JEiKe6XRv8Anjn3g461GslbVdG5c+78TDUplNDqOcdK6IVAhRNHqWnW7qw0uqW0xC2wQ8z3FV0+0cWHVueMqde6eYMwHTRU8SjoX6QnVe7AC90B26O7AA8u4C1iQjS5gDraUVZwlSSSt6q0tJJ0hTVDbomdVuVaM3UWAO9lvbme+WOYfqAN37+e8leqerpMu4ikeGueJSDUwn+sQ/INcDe6sxDbW7xflyxoo0sqXU9XkdfI8PrE1Kl2215iXmTcXTwqs06MA4DGopdO9/7+Bvk2bxYBGtsDip6NmKA6jgfsZPWAzEeX3nTMeLJKhf6OhlVBcS1ACQJpH4OAGzEWupkMjA4glKZsx15DU+J/1JGZxcDz2itQ5i8tVE051zzFQs83yunUQF0xoQFFyNr7eAw2pRLKReyjgNPMyiVLMNNe2a3RcE0xlKVU71k6qH6JzojtfYiNNiL7dYtjItkH6agdvHzj2Jb5jeX01UYhTPpVaV1EbxhRZDJbQ1wOzq+TItbrg92AC9+ci9rcpAp8mlgmbo5ejiiQ9AzojRJG5u0TC6v1SoKlWAC6QezvYuCNZFjeVGdcZPUkxZfa1tMlYV6o8RCD2zfv7I8+eF1HSiLvvy/PKXRWc9XbnK7LMuSBNKXJJu7Mbs7HmzE7knHKrVnqtmb/AFNtOmEFhFDjTiy2qCnbflJIO78VT4+J/wDY6eBwN7VKg7h9zMWKxVuokQcdqcuOOWcSx0lEscQ1TtcsbbKSdiT3kC2wxy6uDevXLPoo+s6CYhaVKy7xfjqZ51jplu95CUUc2dz/AKk/acbxSRGNTjb0mTpHcBJsAyg0dLDlFKw9bq+tUyj8HH+Ek+zqJyv78Zc2djUbYbTUBlGUTSMroEp4Y4YhpjjUKo8h+s+eMrMWNzGgWkrESYYIQwQhghKHjDh/1uFejbo6iFukp5foOO4/ityI8PdhlN8p12lWW8z/AIlykZ1StMkYizKl+TqITzNvZ8wd2RuRuRfvGhG6JrH5T7/3E1E6QdsxtlIJBBBBsQeYI7j4HG6YyLT5gkS44a4cmrneOBbuiF7HYGxHVLcgT3X5nwFyKPUCamMRC20tch4mlon6CoViimxUjrx+6/MeX2Yw4rArW66aH6GaqGKal1X2mh0dZHMgeNg6Hw/UR3e444L03ptlYWM6iuri4kWmpJqVi9BKIr7tA41Qv+bzQnxXG2ljuFUX7eP8xD4fimnpLuh42g6aNq6N6OWNWRWvqgIfTezKNuyD1gLcr42rZx+mb+vlM7XU9YWjDkNETMahZInV4gsjRNdZnWwEunkjaQV2LEggE9QYhzpb2JC85V5RQRvmOaRSxRyKTBModQR14ip5g98f34uxORSO2Frk3kWTh2geGOcZZCVdVPVKqbubKosBqJuPDmMT0j3tmMiwI2n2n4by9ndIcugkkTULOdlKOFtJdWKagda7NqUE4OkqAasZAA2AnHNaVCMujWnhgLZgNSw2KkU4kbtaEJ6yA7jEqfmN76esLaDhHLPKJJEDs/RPH1o5rgFD8dip5FTsR9yFJEYRFSv43phEKeCM17hQrBB8ldQO3I3Vtt3asXZcnWc5fXy3kA5tFF5Q10dRWm9dIOj5imiusQ8NZ7Uh9+3ljHUxoGlEW7Tv4co9cPfV/KSpZI4UuxVEUeQAHh/+sYQGqNYakzQSqjXQRCz7iuSpboKRWsx03A67+QHsj7/djt4X4etPr1d/oPzObXxZfq05RcS8OTUDxxzrpd4w9huBckadQ2JFt7cr9/PHRSoH1ExvTK7ynxeLhghNc4LyRMppf5Rq0LVMnVpYPau+ygDnrb/Ct/EjGOq5qtkXbjNlJMgzHeaFwXkMkKyVFUQ1ZUENMRyQezEv4qjbzOM1RwdF2EeotqYy4VLQwQhghDBCGCEMEIp8V5FKJVrqGwq4xZ0Oy1EffG3430W7j8LOpuLZG29JRgdxETi3hqLNoTX0C6ahbippyLNqHMEd0g/xDz56KdQ0jkfaJqUw4uJluX5fJPKIY1vIxsFYhd72t1yN/LnzxrLAC5mUKSbTVsxanyqlGWR1Iiqp1DVFRoZgt+4lestxcLsbC5OnVqxjGao2ci4HCazlQZb6xf4vgpJ5suo6JzUOiCGSVPaBK6d+R09ZvBRtfwZTLKGZtJSoFYhRKXOctqcoqmQTISN7xsCCOY1od1Nt7Ee4nniStPEJ1h77DKgvRbqmX+TcfRvZahejb6S7qfhzH345Vf4W660zfs4zdSxynR9I2wTxzJdGWRT4EEY5rK1M2IIM2BlYaayAMgjVtcDSU7/Sgcpf3qOqfsxpTHVV0JuO3X+YpsOh207p1yPN/Uq2Z66pdlmp0VJ2ivYqz9VuiW1wGvc2546FKqK9MZQAQdr92uszVF6NtTpGak4py0RU8Yr4NMGnYsAW0IVW9ztY2b3gYuaVS5OU6yoIsJzpeIssinMxr6ctZwbMNTB3DAOQx16LWXbYG3jeTTqEWymAte8XOIM4Sqmoky+oYmAyvJOsRspZLX+UXQS2puV7XvitR+gRmcam2l4IDUYBdpzkyJJDqqZJalv9tIWUe5BZR9mOc2PqnRbL3fnea1wyDfXvk9mSJNysaD3KB/DGUBnbiT5xt1UchFjOOO4Y7iEdK3jyQfHmfht546FD4ZUfV9B9ZkqY1F0XUxWzCCvq0eeSOXoo11k6CqBbgXW+x537zYE32x1qNOjR6qb/AFmGo1Srq0Zsp4Wp6/Km9Q1etxPeVZCoaQWIAHcqkbje1wQSeeIaoyVOvtJCBk6u8ucseHOKM5dJMHrKZNUU5BAcjYhSTqdQLKxIBOzAG18Ua9Js4Ghl+q65b6zJ8xoXgkaOVdLqbMuoGx8DpJGNisGFxMhUg2M0jgjhCKjh/lLM+oi2MMLDrFvZJXvY+ynxNrbZatUuciTTTphRmaaBw3lEtTOMwrl0va1LTnfoEPtN/tWHM93LyGZ2CjIvj2/xHqLm5jlhMvDBCGCEMEIYIQwQhghDBCKfEXDcgm9doCsdUBaRDtHUKPZfwbwfu7/JyVBbK+3pKFTe4iZnnD1PnQeWnHq2Yx/P08mxJH0v4SDY7X8nq7UtDqvv3aKemH1GhmV59HULOy1SuJgAG1jrGwsCT7Wwtq3uANzjWmW3V2mV81+tNC4AoUy2jmzWoCs9ilMgYNcnbmhIBY7eIUMcZqzGowpiaKS5FzGI+X51VGpd4mvU1LaNVhqJdh1VvsLmy+7bbGhkXLY7CJV2zacY68c5JQRVVPSNeOYxA1FQlgoa2zNFYKbkFiF0mxHPGek7lS3DlHVFS9jvFLLeHao9G1M6NLInSCKOUCULzBZSRzFmsCdiMNdqZuHGnaNItUdflMlnifMKU6Z0b3TRlSbeB2v798ZW+H4epquncY4YusnzSdT+kX6cHxV/4Efxxmb4T/i/0jhj+ayR/PymPagf7EP6zin/ABdYbMPrLf1tPiIfz7ph2YH/AEUH6jg/4ysd2H1h/W0uAnGf0iD2IP0n/gF/ji6/Cf8AJ/pKnHjgsrxxbXVLaKdNzyWGMu38f1Y0L8OoJq2veYpsXVbRdJ9g4QrquV43kiNQguYZKhektYeyCdPMbG3PGkNSpDqiw7BFFKj/ADGTfRbw701bMJUHSU8bssbgfOg6RqB2Olu7xtgxFSyi3GRRTrG/CLuSipqKoKs+iaQ6WaaTTctsVbVubk202Puw18qrtpKDMWteXETT5HmgVTqKaQ9+qsqOATzOy+BPIrvyIwvStTvLa0nn3ibNYpsxZ8qjlWSQkBl5szAhjGgF0uL3N77sergRSEtUMlmBbqRqyDhOnylEq8y+UqWPyFMnXOvuAA7cl7b9lfEmxwp6rVDlTbnGJTCatvHXJMgmqZlrcxA1rvT0wN0gv7Tdzy+fd3d1s7OFGVPPn/EcFJ1McsJl4YIQwQhghDBCGCEMEIYIQwQhghF/ibhWOrKyqzQVUfzVRH2h+K3c6eKnzwxKhXTccpVlvFDPJopQtLnsKxP2Ya2PaNj5P+CY8yr9U292HICOtSPh73lGAOjRH4p9H1bRI3QlqilezExi/LkzIL7ge2t9r7gG2NFOujnXQzO9JgNNpD9F9dRwVqTVcjLoB6PqXTURYEsDcWBPMW5G4ti1cOVssijlDaxf4gzJ6mpmnk7UjkkAggdwUEbEAAAEc7YYihVAEW5uxMfPQ4ghWur5OzBDpUnxtqI+xVHxxnxOuVBxj6AsC0UskzUSPDT1b/0ZqoSykk8zsx8gbm9vE4c6WBK72i1fMbHa8buN8plo5ZHmhhmoZFf1ZkjUCEsp6JeoARY2G5KsN+ewRSYOLA2PHtjXBXfaQ+EsohlyirqGpklngcLHs5vcJsVRhq5nFqjEVAL6GRTUFL2nHjjJqampqOeOMQ1MoBlpWYsB1b6irksovtY+PkcTSZmYqTcc5FRVUAyT6Tsvhip8vmpoo4kmjLtoQC7WQi7do9o2F8RQJJYMdpNawUESgzXOZUmoqkOzMkMTjfYmNyrDw3Me/jffDFQEMvaZRnsQZqmYU9HHnNPXPOY/WYbwkqOjZ9GnruG2ujLYbA27XdjICxplLbTQQucNEKvTMMmzJqqRA5d2LSAHopQ7XYXHYN97HcEDmOegZKqZREHNTfNIPEed5dUTGpSmqElY6njEiLGW72uAXFzubWufAm+LIlRRlJEGdCb21ljQcMZjnc/rM3ycbADpXBChRyEa82G/Plzu18VNSnRGUQCPUNzHLJBT0bNTZPD63V2tLUsfk4/ryDbz6NOdvEYQ2Z+tUNhyjwAuixt4c4TEMhqaiQ1NYws0rDZB9CJeSL7tzhL1bjKNBGBbamMuFS0MEIYIQwQhghDBCGCEMEIYIQwQhghDBCcaulSVGjkRXRhZlYAgjzB2xIJBuIRQbhWpoiWyyYCO9zSTktF56G7Uf3jDukV/nHiJTKRtFnPI8tqn0ZlTPltU34Q2COfESqOjf3sL4anSL8hzD3wlCqt8w1i5nPoiqkGukkjqozutiFYj4nSfg3ww1cUp0bSJbDnhKifO6ujo5KCem6KKU7kxtG5YW31dl+yAdjcd+L5Fds4MjMwXKRKTh6anWRvWdfRtE6goAWDMLKwBIG3a592LuGI6sWhUHWM2XcTCmy2rpHqBUrKoWCMLJ8ne+pyZEXSORCi+47tyVNTzOGtaNDhVIveTeEK+OPJqyH1iKKeV7xKZlVtgm979XkedsVqqTVBtpJpnqETnxrnNO+WUtO8qVNbGQXlQ6tK9bqmS3X2Ki1zyv3C80kYOTawkVWGUA6mcqnPKWsymmpZZ/V56VuqWjkdXUAiwMSsQbEc+9fO+JCMlQsBcGGZXSxMU83qkYRRxEskKFQ7CxYs7MzW7lu1gDvYb88OUHUnjFOQbAS7n4gqK6lhoYqYSJAoClUaSQbWvdRZRbbl3DwwsU1Ri5O8YXZhYCXmWejLMalVNXL0MSDYSyFyqjwUGyi3iRhbYimvyiSKLn5jLzKaHKaOTRSxPmlWPoAOqnxJ+ajF+/cjFGNVhdjlHvxjVRF2F40/zerK/fMJehgP/AMpTsdx4Sy828wthhOdE+Qa8z+IzKW3jZluXRU8YihjWONeSqLD37d/nhLMWNzLAW2krESYYIQwQhghDBCGCEMEIYIQwQhghDBCGCEMEIYIQwQnKqpklQpIiuh5qygg+8HY4kEjUQteKcno+hjYvRTT0Tk3Ihe8ZPnG91PuFsN6cnRheUycp4dM3hGllpK5O+94XPvB1R/qxP6R5j6w6w7Yv18VC1/XMjqISe08MQZf0qZgfuwwFx8rg++2UIU7rKOTKeHXJHrE9O3eH6RSP+NGcMzVxwv77JQpTJtOf8zsjPZza31pIv/KMT0tb/H1k9CkP5m5IO1m4P1ZIv/KcHS1v8PWHQpPaZNw7Hzq5pz3BSzE/8GMYjPXPC3vtkdHTEuaGDLlt6pktTUHuaWE6fi1S232YWTU/ucD32S4C7ARjhObSrpigpKGPu1HpXHuVAEv7zhf6Q3JP0lxm7p7HAKzHVX1M9YdjoZtEVx4Rx2H2k4OmI+QAQCczGmgoIoEEcMaRoOSooUfYMJLEm5lgLSTiJMMEIYIQwQhghDBCGCEMEIYIQwQhghDBCGCEMEIYIQwQhghDBCGCEMEIYISsz3sDFllWmYZ/2jjSkU045J2l9+JeQs1Dh7snGZo5ZcYpLQwQhghDBCGCEMEIYIQwQhghDBCGCEMEIYI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en/thumb/2/2d/University_of_Pittsburgh_Seal_(official).svg/425px-University_of_Pittsburgh_Seal_(offici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803" y="6314766"/>
            <a:ext cx="538512" cy="5385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png;base64,iVBORw0KGgoAAAANSUhEUgAAAJAAAABkCAMAAABem0mFAAAAolBMVEWZAAD///+YAACXAACcAACmJyf9+fmfAAC4XV2+XV27VlbOl5f79vboz8/lwsLqy8vz5+fy2try4ODDe3v47+/apqboxMTHhoa1VVXhtrbNjIylHh6vPj7EbW2qNja3T0+tQkK7ZWXgsLCjFBSpMDDCdHTYnp7mvr66YmK8bGzNhYXbqqrTlpa2SkqkEBCkIiKdFhazPj7Lfn7Tj4/JdXWuLS0t0IukAAAMgUlEQVRoge2aCZeqsA6A27QC44AsgoobCii4oLPc+f9/7SUBHR1ncZb77n3n3Zw5o2DafqRtmrQI8U/+yT/5J//kf08A5U8zPAso/Kc1KMC/Pw2DAiMr9vzA3yZ7Pbj7wXq/aHQ1KKS9nba6jiy2dvvHePR4nn+FSA0Cafc1Ps2+J6Wd/FifrXzPHXy+Nkh8KTt3VBBa7s8BAT2ejD9dG+wLNEtX1ReD8OeAcnxQ2fl8uTUW8xrLAsTGjwHthrb0Fp+tDbSDQP5dU061G6Bzt0Tfjzf48/TnC9WmwGhxu9JwqfKuqHvkkY4+NKa9NrslTRfkk8g3AfoovkV+SghTsd8S/A+U0o0qfvA9pZSpkQE/BVd8qvKhhR4JqHPU5affr1LX84K0bAHsfz1uN65MFoGUkfX4uEwDx7RS2/CGLeLdzZZ+4KWzHV3sf7mB50eDjZTpw+N22fNSekhU8by0ElcR9c6BSMyOLNpJ18M5kqtWd0MaKV5Je7lGLBks/Q4N2MIUkPVDuWwXMlzvAPJUGsMExwD+2dE2pHIA2TqUUTuV4XB/DZF/CfSAbbaVIpAtGj6xCWJr4P/bmt8fwABvGgvUtaVtqmkowwett4hiqglqe9Kf8iyLQaGKYapWKI21vgLIuwRaEokSQ0RwcgAGihN83tBiIONBqymZaqNGdFcoTR/7Gd7raDXDXx6sGbBKqoRxVLFzdaWF3JMpI9TCkHapgICCqaqBfqnSddrAQCEO0KY1YrcVtyYf5/xoasyoSuWswo9nNCrbj/sMiheDeoQzqbuZ5NPZ5hRoTM+G842AfN0AxYL+2/1+n1ScymOgiuDwuWpm4ZyoBB8bqJ5lzvON7UyJPOo4vYLH7xkQqjOQaFqLNXW4EaebGGWbxVQTjSFjfARiFdmoRB93GeQ10IkfUku0bprMlhcWEvWkDOAMKMxG+xEK1uVIdGNO3TWQX6rcXdFlmpuoDuiVUXURxG8pNXwTSJw9fsi+U+VTUaIX8rzQTcgHHlS4V1kFsvnHXYYWplmwaNrTrl3F5GLQZTRA4hRInQHFPAJtNq/qp4m/1mZe7dAzi6OKiI8q0HWumPewT7HEslk7urbdphp6LQW31HaejN620Ea1aQwJXrjcYGlvhiT97hhvQcNMY1yyiumur/GMHH8EM4ULlLJCaVcRLf9jhf4aP6tiXBHQVHE31IP6OKeVoKdp06K1lTF6UoPFDtdKHFTUQUVvg2v8EK2RkSF9K8+TtQyKMMlpohZWGpDn8J2bIT3iuhzgqJ1Z9Js3GecLGj3ufLovDPSXA6snvT15nEZwmg0OKlS98TCwUj+5iod84SL2g03qONuRuB2raewEoR9PV44XuDcdt4PiOukYoO/Q946zmB++KLPb8UPP9zeJGnjPRCnERxVNKr6zmV6HQ0Sgp/PVysoEhxdKt6z5E0W0FprlPeEgZTebz8c5em/0Qz3yNj3feA5da5VxOZhet9gfkaAJcppLdQjTXtF9rSwOYj2US/Y2remNLM5Kwu9IQw+8b9UMexxM7G5AaW/5jYaaqOxwSQ8L53bAiJGSrIzv6dXu1XrUk/SsZoEZh7MvGySKcZ1J09usCX5HwzTdbNLYeq5Rr2Mcnb4zmkX0xR692hjsDbmog++9u/kqDmZlEw5Ajq54xlfxID9RGg9Ixx+NEnYBrwPhuizDe40uaew4V8WGr4sadQyOQBqgLQPdnkXkimMIf69U8g4QiF+B4W63rrfMrnQ4r1bT6jFRaPKV9h0GOmuzyZVGAO33LASwu9lubhc78Q0eSp+37NAmfJV4yzeB9h8A8QyET7mb14G6KfcZz7c07n8D6CcEgfpTaiZ44vjs6QSo9ngn6e0pEBy9HXke8sgH9e8D1UFUXwlY+OYRCMRs0V+Qx3/FQqCrRb87wAhcjMbT8aC/UlnZ7a9a3yYiIA59ZJqBjpeiAQJ42vh+HPjDDC6AAG6KwN84gYuR3dZ1/MCI2x3KhYovbAhdAqm5UcexM7dUwxoIv8uwGqEXiDP1osuU+oWZ4SSbOZigmrM5/+osBxRBxd8dYQzU4oS0qxa9aQOkWi4GM0KZFE4e/NARaIIx2xIDOkpnb+GOU6m1hhUlg/PvzPkDUN1nhdhE4gBE20YOqB1FW6NzoIxgqVc57A7HIwJyMB2oaCwufgSo5ASrclYADRAtFpiuZXS1PXeMu3l4AiQXGQHFGmAcsJ1/AsjkBS3yzQOQpv+277Df7pwP6t1hInKmJAu2UEyL/I8BCTGUTSOnQMGkLG9QEngVqLGQu/sNQJBT1fb4CESDGQd1vXuXveiyc6Be9juA2AaeeLaQwYOaU8Bk+QJoYZx22fJ3AAkxoZlLLrgZ1D0GIgVVLF/MMtoIqruXgKy7HwVS5KnxYanPRmgqVfeHqvDaM/GGSLysBsJ1ovFDFDTdolkJKN3ta6Bmln1z2oOYh7RXCDgy3R11UW0hYWJj9tAEPQ+2tacOMGKqgYSJ6ba7V/ThDFQz7YW4Z6DvGQg66IGceAqqK7sAmCNycOQ5q6zrSbsTd9xtdutwUOl0CvYOTlyNolC669SQUSUih3Lt0Jne8q+BW35n8YCytKz5AJep/QAD4TtrjteWVc6noGcPsbN5nGmdzOke/cRf5tZeZbNu3IvXFq68CRcp53e1Wvm1I6CjKBY4bpMfhLYWaN+btlbUS4FaUTRqzc2Tor9N/sDx4mFOaDgCfHPefk9UtImizSbaLOdAxyV0kd5fIJ1l/p+p/tiBVx++WHSIgQt6SZkhVJiB+A/ZxX5CvhiOv3A2KAbrRROBz649y8VEkSKPVZOVQ2J09QXPHTqc4PMHaWAZHN5RCO5evVvVOgXCVNpbXTQMZfi1NYGqDjm9mgaDTwHJd4FU4n0NKD4Aodv9SQthxh+G8ef9ncqC0LvBmiGLPwl0biHeIxIn55ygqrEJcMwNTz6ek0bOotXhim8onYx4DyuSCPRcwXsbaq8AaZTdagQqqZIWN6O1MLsJ6FroGu+AMMftJKfa6Xp2C+ZquEBukbeTnRjtSM2s+hrGtNOciKY4lmzKvwN02mWpF3oo96VvhGG4JsPbeC1XPt8PY7NrhJ49VIkfFp43NEU3xF9Cu3Jsw1jqrOMVjtfxysim26G54aXZDu26fGAl2ELofsJCN1S+463X9RmX1nXkxSfqcolBkulgnIiPPRQYNvlPQv+iX3xa7b0bx28JjSnaRGuyjI1BC4UDba3npFWgbcyl7JjvWugMSA04jChBU7rWyY75TUIfbo6dEvvmkI771dSnoJqOpDBU48OIjXygw+uF/KUEARlCVfRgCS7GVN54wj7uem+O8TeBNjhWqAVnegTSm0bV9CbkCfypomjR6AMDVZTdRY6MacdBO9EBCJIaiE9zUQOXqE564X0/AqK3L+rzl8ERqHaQrlaLgDdJnFzdUenCZCBzlyzmmS+NMCi2+3x6AQQtPq3IVe6t3nQCr/ghBgorqIG88hlIUA4tp5m7oNND6S3Xj75hGO4TA2HwhKspPx9VcFMD2ScWEryDuYWo86lp/wLIUsd0Qlk8LEt/0AB1+TxqrhsgqmHRAMlgr152GR03oYnv3zFQvXCeAvnzt4HA5PcJOnHGpfwpO1AMFU+AzLgBMhYXQHVjtuu8NcVYqNQxeVFVMHuzyw7PH3bVXVqPdyoyXufPQFDeT2KOaIzhZZfBmjyALN/BEbAgnWbUg0o74qWFToBwOJInMOv0rY5I1MptnVjI6fELK9jy8IWF+FSRE6qLgOtMTD44rfXBsufwdpfhbMZhaWCGCzN0QDbZFXQxPOky6MiS/JAZ2ON6lkENVKnWXtTbT8P3cChM5L0gMqPZDdH9AO3XhwnUfsizsFPqDJDiCJz5Ie960iZRnCnMFt1Msafm5QlcSaEPJHYKzbQXOQGtk3SGi+8opEOj94lURYm8HTi+ZywzlSx53hUPo2X9pkq0LnjrYTugw5mO3NQvDrWxGXcYeW5eLdkdRFGJNsav4TZfe85+HvFYih52DBZuqadULIsPj++xTzYOrnrOkNx6fs+bQpOxmPCXcl5N+LOkcyllHd5+Urrs+U5xI9T+hhXnExrk27W5doLCMmHMxW4mCa5mjtOpON5XLeOKSI/cFEUEL3K8lwWbTOl8l/+5TPPe1THRUIc4HZ5TLDqsvjKY/a+8C0svafi/92jiM6La0TqbOH8Nj6AX8IreB5P+vym0tIb29K+xEHCclf6JHYzXBcxfQZg+/TU8R7fxN8nf9Jr9P/kn/1fyH8jDAmwGePkm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mu.edu/homeimages/CarnegieMellonUniversity_wordmar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6402586"/>
            <a:ext cx="609600" cy="4209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data:image/jpeg;base64,/9j/4AAQSkZJRgABAQAAAQABAAD/2wCEAAkGBxATEhQUERQVFhUXFhoYFhcVFhcfGRsWGBUXFxoaFxgYHiggGBolHxcZITEiJykrLi4uGyIzODMsNzQtLisBCgoKDg0OGxAQGzQkICYsLDQsMDctLDQsLDQsLCwsLCwsLCwsLCwsLCwsLCwsLCwsLCwsLCwsLCwsLCwsLCwsLP/AABEIAG4BygMBEQACEQEDEQH/xAAcAAEAAwADAQEAAAAAAAAAAAAABQYHAgMEAQj/xABPEAACAQMCAwYCAwsIBgoDAAABAgMABBEFEgYhMQcTIkFRYTJxFEKBFSMzNVJzdIKSstEINGJykaGxsxY2U4OTtCRDY3XBxNPh8PEXJVT/xAAaAQEAAwEBAQAAAAAAAAAAAAAAAwQFAgEG/8QANxEAAgIBAgIHBgUEAgMAAAAAAAECAxEEEiExEzJBUWFxgQUUM5GhsSI0wdHwFSNCcgY1FlLh/9oADAMBAAIRAxEAPwDcaAzL+UBKRp8K+T3kSt8tkrcsdPhFdRWZI5k8JmK/c2L0P7bfxrV90q7jK97t7x9zYvQ/tt/GnulXcPe7e8fc2L0P7bfxp7pV3D3u3vH3Ni9D+2/8a990q7vuPere8+/c6L0P7b/xp7pV3D3q3vH3Oi9D+2/8ae6Vd33HvVvePudF+Sf2n/jT3Wru+496t7/sPufF6H9t/wCNPdau77j3q3v+w+50X5J/af8AjT3Wru+5571b3/YtfZLAqaxbhQRmKbPMn6nuapauuMGlFF7S2Smm5M/RdVC0KAUAoBQCgFAKAUAoBQCgFAKAUAoBQCgFAKAUAoBQCgFAKAUAoBQCgFAKAUAoBQCgFAKAUAoBQCgFAKAUAoBQGX/yg/5hbfp0X+VPXUOsjmfVZkdbxhAmjeAlkUAoBQCgFAMjp5jrXmVyPcPmK9PCzdlf45tvzU37lZuu6yNHQ9Vn6GqiXhQCgFAKAUAoBQCgFAKAUAoBQCgFAKAUAoBQCgFAKAUAoBQCgFAKAUAoBQCgFAKAUAoBQCgFAKAUAoBQCgFAKAzD+UF/Mbb9Oi/yp66h1l5nM+qzLLbT5HiuJlKhLfud4Odx7+Vo12gcuW0k5I8uta1lzjaoJczKrpUq3PPI7NG0NrmG/mdlEdrC7BAPE0ncuy5J5bQRn3wB0rD9q+0p1XQ06XWa+XAvaTTwcek7Tbrrsz0iRt30bYT5RSSxr9iRsFH2CplOS5MncIvmgnZlo4GPoxPznuCf7TJyr3pJ97+Z50cO5fIpPFnZosd3apaOyw3MhjYOxYxMqNKSjNzYGNJCAxOGUeRwJoaqcYtZ8iKemhKSePMutr2YaQi4MDOcc2eaYsff48D7ABULtm+1kvRw7kfP/wAXaPnP0dvl9Iucf2d5/dTpJ97+Y6OHcvkUnj3g6AzXX0RY7c2tlDIiouEZS14XVlHmdikN1yPQ1Qv9oT0l9SXKeU/ph/U7lTG2LUigaPYyXEUrq6oYbSS5YMpIbu9nhGCNpO7rzrfsvnGMZLtM2uiEpyi+wsPZZ+Obf81N+5UWu6yJdF1WfoaqJdFAKAUAoBQCgFAfGYAZJwB1JoCHTiqwaYQpcRvKx2hUbcc+mVyMjBz6VJ0U8bscDjpI5xkmajOxQCgFAKAUAoBQCgFAKAUAoBQHwsOlAfaAUAoBQCgFAKAUAoBQCgFAKA+BgelAfaAUAoBQCgFAKAUBmH8oL+Y236dF/lT11DrLzOZ9Vmb6LcRd3cwSyiFLhYfvpjlfa0E3egbIgSd24jmQK0dVGSnGcVkz9LOOyUJPBMcHKosddCtuURuFbBG5RbygNtPNcjng8xmvk/bTb9oUN9/7GlpUlVhF61PTbqS4vZ7a/eD6NOrrHKqGHvhZx95uz4u6aN0Xr4TvYDoa2QdbfTzIbj6c8O2O0uZ7PYhRe98Mybm8Soe7fHocn3oD16Pp8qyLbzXUlwLe/KRs4VXWNtKdgCy82IE/xH08qA6LjRdUjLQTaq7rLA7xSCCNJIpLeWB1PhP30MpYMCRkfOgIrU7+/EZVGe9WfTInuVjYRzxhxIqzQYG192XygBPgB8+YHfNcd5FeP3hm3aLbHvSu0uSl9lyv1STzx5ZrC9rfmNP/ALfrElr5MzbQbiGGydlnzNPbGBoDby8keRNzCfds+FM4I9uZr6rbZNwWOCwZ26Fe+WeLJbsr/HNt+am/cr3XdZHOh6rP0NVEvFa4o0nUX3PZXrRNt8MTRxFCQPymXcpPqcj5VLXOC4TjkjnGT6rMt0Ti7VpbtLae+aAtIY2ZoYSVcZG0jaOZYbevU1oWUVRhvjHPqylC6xz2t4Nr0u1kjjCyTPM2Sd7hAefliNQMD5Vlyab4LBoJYITjWG4WKS4ivntljjyV7uJ0JXJ+su7c2QvI+mB6y0uLai45I7c4yngq3Aqa1exd/NfPFESQgWKAu+ORYZTCrnl55wfLBM+o6Gt7Yxy/NkVPSSW6T4GnIMAAnPLr6+9Ui0cqA8OsaRb3UfdXEYkTIO056jODyOc8zXUZyi8xPJRUlhmK8DWqRa8Ik+COa5RcnJ2qkyjn58hWpfJy0+X4GdSkr8LxN4rJNIUAoBQHg1myllQLDcPbsDncixtnkRgiRSMZIPLB5da6jJJ8Vk8azyMc4i4j1q1vGtPpu9gyBW7qIA7wpXI2Hb8XPrWlVVTOG/b9ShZZbGe3JqnD+k3sRDXV69wdpBTuokTJxzG1d2Rgjrzz0rPsnF9WOC7CMlzeSZuomZGVXKMVIDqFJUkYDAMCCR15gio1zOzMeOzrNhGJ01AyRbgpDQwh1J6dEIYcuvL5Ve06qse1x4+bKlzsgtyfAsHBFlqUkUFzd3zOJFWQQrFEF2OuVDvsyTgg8sYPLJqG51puMYktSm0nJlzquTCgFAKAyvijgbUp9UFzFIoQsjJIWw0SqACAvn0JAHI554yavVaiuNW1rj9ypOmbs3JmqVRLYoBQCgFAKAUAoBQCgFAKA8Gu2kk1tNFE/dyPGyo/MbWKkA5HMfMcxXUGlJNnMk2mkUfsr4QvbF5muCqoyhRGrBgzA53nHTAyB5nccjkKtaq+FiW0r6eqcM7maPVMtCgFAKAUAoBQCgMv/lBfzG2/Tov8qauodZeZzPqsyOt4wi1cD/i7XPzTf8tJXw/tv/saf9v1RvaT4Poa7xFw5pT4nvYovC4bfISF3uY4wW54Odsa8/JQOlbB6HstKgSeYiIJcSJ9IcsWDu8gVA5JPh3P06AE+VAe68tY0ngZFAMlwzOQObN9FlTJPmdqqPkBQHfqMtqrxmcxq7b0jLkD4gC6qT6hR/ZQEfFDpsE8LII1llj+jQsrcu6iG7uk54VRgeFfOgK1xHbpG+pRxqFRNKhVVUYAVRfgADyAAxWF7W/Maf8A2/WJLXyZiOn/AIKP+qP8K+4o+HHyMC/4kvMtnZX+Obb81N+5VLXdZFzQ9Vn6HqiXhQGPds3DGxxfQjAYhZseT9Efl0zyUn12+taOitz/AG36FHVVf5ouvZvxP9OtQXP36LCS+pOPC/6wGfmGFVtTT0c/DsLFFm+PiQfG876hexaXCxEakS3br5AYIX7Mj9Zl9DUlKVUHa+fYcWtzl0a9TQ7a3SNFRFCoihVUdAoGAB9lVG23llhLHArmtceWFuWBZ5Chw/coXCH0d/gU+2c1LDTzkRyujE7+GeMrK+LLA53qMmN12ttzjcPIjmOhOMjNeWUTr6yPa7Yz5FhqIkMN4T/1jf8ASbv92etS38qvJGbV+YfmzcqyzSILV+LLSCTuSXkmxnuYI2kkx7qg8PUdSKkjTKSz2d5HKyKeDwWfaFYPN3MhlgkzjbcRsnM9ASeS/biu3ppqO5cV4HKvg3jkWyoCYUBg/aJ+O/17f92OtXT/AJd+pnX/AB16G8VlGiKApHbEgOmSH0kjI/bA/wACataP4q9Svqfhsn+Dz/8Ar7P9Fh/yVqG3ry82S19ReR4NV4+02FgnfCSQsFCw+PmTjmw8K9ehOa6jp7JLOOBzK6CeMno4i4xsbLlPKN/lGnif2yo+Ee5wK8ronZ1UeztjDmzycPdoGn3cgijdlkPwrIuN2BkhSCRn2zmurNNZWstcDmF8JvCLSzADJOAOpNQExWL3j7TklSFZe9keRYwIRuALMFyz/CACefPPtU609jW7HAid0E8Z4khr3EtpZ7fpLsgboRFKy9cc2RSFPPoTXFdUp9U7lNR5kVD2k6UxCpO7MegW3uCT8gI8mpHpbVxa+q/c4V8G8Jk7rGswWsfezllTOMrHI+OROWEakqMA8zyqGEHN4R25JLLIW07RNLldY45mZ2ICqsFwSSf93096llprYrLX1RxG6EnhMsGp6jDbxtLPIsaL1Zjy9gPUn0HM1FGLk8IkbSWWVm57RbNFEjRXYiJGJTbuIznGCGbHLnUy0028JrPmiJ3RXFlg0XWbe6j723kEiZwcZyD1wynmp5jkahnCUHiSJIzUllHg13jLT7TImnXeP+rTxPn0Kr8P24ruuic+qjmdsIc2ctT4stLe3juJ32LKqsi4zI25Q2AoznGRk9B615GmcpbUhKyMVlnPhrie1vlZrZmOzG8MjKVLZwOYweh6E0sqlW8SPYWRmsxPPqXGdpFKYF7yeYfFHbRtIy45Hdt5DHpnNexok1u5LxPHbFPB0WHHtjJMIHMsMxYKI54mRizEBR6AnIxkjNdPTzUdy4rwPFdFvb2k9qWpwW6755UjX1dgMn0Gep9hUUYuTwlkkckuZGcO8W2l7JKlsWbugpZipCncWA255n4T1A8q7spnWk5dpxC2M29p5OO+M4tPj8nncfe4/wC7e/og/tJ5DzI6oodr8Dm65VrxKjwB2h20cEv3QuW7552fmkreEpGBjYpCrkHCjp6VZv0snJdGuGCGi+O38T4ltHaLpfd94JnMe4qWEFxtDAKcE93y+IYz1qt7tZnbjj5osdNDGcnCLtJ0liFSd2Y9AtvcEnz5AR5NevS2ri19V+54r4N4TJzVNagt4hNMXEZxzEUjEZBPiVFLKMDqQMedQxg5PCO3JJZZC2vaNpUjqkc7M7HCqsFwSSf93U0tLbFZa+qOFdBvCZa6rkooDNu3uANp0bc/BdxMMfJ05+3i/wAK6h1kcz6rMrsdMEkF5NvKm3FuQgAw3fTNGcnqMYHzz5eepbZJWxiuTMyquLqc3zWSb4FGdP1sDr3Tf8tLXyPtz/saP9v1RqaT4PobHxyYxYyiWPvIyY1kUIXOx5o1YhVBJKglhgZBGa2D0p/D+h6XcXMqWdvLFBLaSx3SPFNGrMZIe6ZRIMbgO9wV6cqAvWpALLZgch3zAfZaz/woCG7Q2tdlt9LgM8PfEuqwtIRiCXBCqCR4ivOgPBwTo2nyiZoLdkt1uYpoo5YnQpcRxrl0WQZX6vMcuooDhxaPv2qf92Rf+frC9rfmNP8A7frElr5MxnQNKea3lkV1UQW4kYMpO7oABgjBJ5fb9h+v6WUIwS7UZHRRnObfYWLspQnWLfA6QzE+w2gf4kVxrusiTQ9Vn6EqgXhQHn1CyjmieKUbkdSrD2Ix9h969TcXlHjSawzAIrq60S/lUeLCsviyFkjYZjfl6EA8vMMueta7UdTWmZicqLGjWuznh1rW3Mk+Tc3B72dm+IE5IQ+4ySf6TN7Vnai1TlhclyL1Ne1ZfNkhxjYXlxbmGzkSJnYCR2LAiLB3bNoPiJwPLkTzziuKpRjLMlk7sUpRxFn3hHh5bOzS2O1sbu8IXk7MSSSD15EDn5AUtsdk3IVw2x2mU6JZLbcRCKHwoszgAeStCzbfkM4+wVozlv0uX/OJShHbqMI3Kso0DDeE/wDWN/0m7/dnrUt/KryRm1fmH5s1Dj/XjZ2UkqY7w4SPP5bnGffaMtj+jVGivpLFEu3T2QbKX2a6l9HtS/0K9mlmdnkmjjjYP4iBh3kDHHMnI6lqsamO6eNySXZ/EQ6d4jnDyzo7SYJtQWJodPvElQkFpIkAMRBO3wOxJDYIz0y3rXWmkqm8yWDzURc0sJ5NC4LeY2Nt9IV1lEYVw4IbK+HLAjIJAB+2qduN728izXnask3UZ2YP2ifjv9e3/djrV0/5d+pnX/HXobxWUaIoCldsH4rl/rxf5q1Z0fxV6/Yg1Pw2TfCcatp1orAFTaQggjIIMKggg9RUVvxJebJK+ovIx7tH0O3ttSijt17tJEicqpIAZpXQ7PyRhQfY5rS09kpVNy7M/YoXwUbVg2a04bso1KpbxYb4iyBmYnqXZ8s5PmWJJrMdknxbNDYu4xjjbR47LVohb+FWaGZVHRCZSML7ZTIHlnFadNjsoe7x+xn2wULVg3ieFXVkdQysCGVgCCpGCCDyII8qyU8cUaXMw3i3SYLbWrdIECIZLd9o6AtKAdo8hy6Vq0zlOiTl4/YzrYKNywblcQI6sjqGVgVZSMggjBBHmKy08PKNBrKwzEOE3Oma00D8kZzBk/kSENC3zzsz8zWnd/eo3dv8yZ9f9q7abZe3SRRvJIcIil2Poqgk/wBwrMSbeEaDeFkqHZdpQWB7t0VZbt2l5AeGJmyiLj6v1v1h6VY1M/xbFyXAhpjhbu8p+ra2bzWQGimnt7Rm2wwqrFmj8LOQzAEd5jnn4VA8zViNfR0ZzhvtIXPfdjsReLziXvUaOTTNQZHUqymGLBBGCPwtVVXh5U19f2LLnlYwyo9kml31teSpLBNHC8ROZFIG5HXZk9N2GblVnVzhOCafEraaEoSaa4HT206DawiGeGNY3kdxJs5BsjduKjluznn1OTnPLHWhsk24t8DzWQSSl2ln0Dg2zurK3lu0aaSSCI72dgUXuxtSPaQEVfQdeZOSTVed04Tai8cWTxqjKK3cSQXQ103TblLMsXWOaRWbBcvsJUnAAJACgcvqiuHZ0tic/A62KuDUSndiWsWyLNBIyrPJIGUsQDIu0AKCerA7jj+ly86s66uWVJLhgr6Saw0+Zc+L+ExdS21xFtWeCaNtzZAaJZA7IcA5x1X3yOWSaq1XOCcXyaLE61Jp9qPfxToNrdQuLiJXKo2xseNDjOUbqvNR7HAzmua7JQf4WdTgpLDM47BD47z+pD/jLV72h/j6lTR9pdO1G3Q6dcuVUsEUBio3Ad6vQ9R1NVNM30qRYvS6NkH2MWET2LtJGjE3D4LIDy2RjkSOmc1LrZPpOD7CLSJdGaCtjEFZBGgVuTKFABBGDkDryqpl8y1hGJcLsdM1swNyRnMGT/s5SrRHPz7vJ+dalv8Aeo3dv8yZ9f8AauwbfeXKxRvI5wqKXY+iqCT/AHCstLLwjQbwslQ7L9LCwPeOgWW7dpeQHhjZiUVcD4fre+RVjUy/Fs7FwIqY4W7vLrVYmFAUXtriJ0e4IzlGibAHkJ48/wBgOfsr1PDyeNZRjmkX8cZkWWJpoZUCvGszRZKOJEO5QSQCDy5devkdW+mVjUovkZdF0a8xlyJzgWcC31ZY1w07pDAmS33yWOVUXJ5sFBySfqqSa+R9uQb1lTfKOW34LBq6VrouBq/+kd8mBLYtIfy7aaIqffbO0bL8uePU17V7b0k1lyx5p/pkkdUkcjxVc+Wm3WPztnn+zv6k/rGi/wDf6P8AYdFI8l/xPA8toX3wtHOxljmXDopsrshuRKupK4DKSCeWc8qu1X12w3wkmjhprgz3txRIfwdjdOvkxNumR7JJKHHyZQfaqc/a+ji8b/o/2OujkdLcUXZ5Lps+fWSe1C/aVlY4+QNcv2zoks7/AKP9h0Uu4rHEN3c/9O+liJGuLFlgERYrmGO4Z4y7AbpMSbhyGRnA8JNZl2qhrbarK1whJZ8m1h+XYSKLimmZlpl9BHYbITcieaONZdwg7jYsgc7T+E5qMfM+lfawqsm4N8lgy521wU0ubLN2LwltVdvKO0bny+J5YwB/YDXOtf40vA90S/A34m8VTLgoBQGDduH4wH6Mn78ta2h+G/MztV8RG8L0rJNBEHxdxRBp8SyTBm3NtRUxknBPmQABjmfcVLVTK14RxZYoLLIfSbzU9QiWZXis7dxldg72cjJHxOAiZx+STXc411PHN/T9zmEpTWeSKDo0GziJU3O+2dxukbc5xA/NmwMn/wCquTedLn+cyrFY1BudZZoGG8J/6xv+k3f7s9alv5VeSM2r8w/Nls7ckY2UJGcC4XP/AApQM/bUGh+I/IsazqEx2VXyy6bAARmPdGwHkVYkZ9ypU/bUWqjttZJp5ZrRbqrkwoBQGDdsETRan3gz4o45FPuuV5fsCtbR/iqcTN1X4bEzcrG6SWNJEOVdQ6n2YZH+NZTTTwzRTysnfXh6Z522agFskhHN5pVwo6lU8RIHn4tg/Wq5oo5s3dxW1T/Bt7y76Nadzbwxf7OJE/YQL1+yqsnmTZYisJIyHtd/G1t+ah/5iWtHSfBl6/Yo6n4sTaqzC+Yp2t/je2/NQ/8AMS1p6X4EvX7FDU/FibXWYXzFu0P8e239a1/zq0tP+Xl6/YoX/GibTWaXzIu3DRyGgvEyM/enI8iMvGeXQ/GM+y1o6GfODKOrhymiZ1TWTqNlYwRkh75gs20kFYoTm4IPzUKPUNUMYdFOTf8Ajy9eX7kzl0kFjt/jNBijCqFUYAAAA8gOQFVCwYb2Z3Ii1l1lOGfvouf+037sE+p2EfOtXUrNCa8DPoeLmmbrWUaAoDL+3f8AAW351v3KvaDrvyKes6qLrwR+LrL9Gh/y1qrd8SXmyzX1US88qKMuwVeQJYgDmcDmfUkCozszjinslglLSWbiFjz7thmIn+jjnH/ePQCrtWtlHhLj9ypZpYy4x4FZ4f4k1HS7tLW8LNEWVWRyWwjHaJIX/J9unIjAPSeyqu6G+HP+cyKFk657Zm06h+Ck/qN+6azFzL75GTdgfx3f9SH/ABlrR9of4+pS0f8AkXHtaYjSrjHrEPsM8dVtJ8VfzsJ9R8Nnm7Gvxav52T96vdZ8V+h5pfhovNVSwZD25aPhoLtOWfvTkZzkZeM8vP4xn2WtHQz5wZR1ccYmiZ1PWjqGn2UKH75fOscuOqpEc3LD2GzHyYVDGvorJN/4/wARM574JLtNChiVVCqMKoAAHkAMAVULBzoBQEVxXpX0qzubflmWJ0UnyYqdp+xsGgPzDYuSg3Ahl8LAjBDLyII8jyra0891aZjaiG2xnt0TUrq0laWBo8nmokVmCkqFLKAwG4gYzjOMgYyc5uu9kx1be98C1TrVXFLBYF7RNW/Ltz84T/4NWZ/4ppvH5sm/qfgcz2j6t62v/Cf/ANSvF/xLTZ5v5/8Awf1PwPfp2sveLZ3E9zpZlt5HfFxMYJEJDptaPDAgN3bhgRnaoxnnVVex661OFcmlJYa8nz/T1Litbw2RcnaFqm+Xu7iB07xwjfRwAVViAyDdnaQMjJJxVmr/AIxpbIJ8fmytbr3XLa0fD2g6v/tYP+D/AO9d/wDiml/jZx/U/Ai9Z4m1O6iMU88bISCMRKpVh0KsuCD1HXoSPOrFH/HqKJb6+D82cv2jnmiMto9qqvXAA/sFb9cdsVHuM6yW+Tfeax2B6ae7ursg4mdY48+aQg5YexZiP1ax7575tmvTDZBI1ioiUUBGa1rK24XMNxKWzgQQvIRjHxbeS9eWTz513CG7tXzOZS2mK8fRX1/dGZLC8RO7WNQ0Em4gFjk4XAOWPIE9K1NO4VQ2uS+Zn375zyov5Go8O8XSSiNLiyvIZThWJt5O63dM78eFf6wGPXzrPspUcuMk15lyFjfNNehGdsHD9xdW8T26l2hclo1+Iqy4JUfWIIHIc8E1Jo7Ywn+LtONTW5x4EbwLxRqC28dqunyu8Y2CRiY4woPLvGdPCQORAyTjkPKu76q9znv5/M8pslhRcSuavZalY6sLowGZi5kBiRzG+9CropG4qQGYc+fIHGKmhKuynZnBDOM4W7sZNNs9evFhae7tHRWKiKCBXmn6MWaTaAADywMDGOZyQBRdcc7Yv15IuKbxloy/QkvItVN69je92ZpnKi3kLBZRIB5YJG8Z5+VX7Njp2KSzw7SjBSVu/a8cew1vULOLUbJkdZI1lU4EsZSRGVuTFGwQQy59x7Gs6MnVPK7C/KKnHDMjsLbWdGnfu4XkjPxbUZ4nUdGynNGxnrgj0IrRlKm+PF4ZRjG2l8FlF20/i7V7vwQad3B85rh32KPUKUQufYE+9VZU1Q4uefBFmNs5co4Lpoli8MKxyTPM4yWkkxkszFjgD4VycBfIYFVpyUnlLBNFYXE91cnRVO0Lg9dQhAUhZo8mJj0OeqNj6pwOfkQPcGfT39FLwIbqlYsGdaJxBq2kAwz2zvCuSFYMFXJye7mUMu08yRz+znV2ddN/4oyw/wCdhVhOynhJcCej7WpZRi2sJJH6YDMwH2IhJ+XKofc0utNIlWqb6sT0cOcK3t1drf6tgFMGGAY5EElcjntUE7gMlieuMYPll0IQ6Or1Z7Cucpb7DRp5QqsxBO0E4UEk4GcBRzJ9hVJFoxLj83d3fR3EFjebI0RRvt5AWKSO+eSnA8WPsrU0+2FbjKS4+Jn3bpWKSi+Hga7pGsieJpO5uItvVJomR/hz4Qfi9OXnWdOG14ymXoyys4Mh47+lXd9HcQ2N7sjSNcPbyAsUkdycAHA8WPsrRo2wrcXJcfEo3bpTTUXw8DUdK4p75JGa0vYjGhcrLbsC2Pqx4zvb0A51QnVteMp+pcjPPYzL+LGu7jUo7uOxve7jaLk1vIGYRPuPIAgZ8v8A4Kv07Y1ODksvPaU7d0rFJRfDwNh0XVBcRlxFPFhtpWeJo3zgHIDdRz6jlkH0rNnHa8ZL0XlZPPxdo4u7OaDluZPBnykXxIf2gK6qnsmpHlkN0Wij9jPD00ay3FwjofwcSSKylVOGkYK3QMdo/UNWtbbGTUY+pX0tbisyNQqiWzI+0ngK4783lipbcQ7pHykWQYPeR45tkjOB4g3MZzy0NNqY7dkylfQ874Hbo3aFqyqI5tOlnkGBuCyxk+7r3bDPuMD2ryemqzlTwewvs5OJcdBh1KWQXF6wgUAhLWIgjmMbp3+s3oByH91VbHWltjx8f2LEdz4y+RSu1e4nvO7ht7O8bupHLObeTafq+Dl4hyznpjGM1b0ijW3KUl8ytqszW1Jlk4F4gkENtazWV7E6RpFveBu68C43F/qjl5jz86gvrW5yUk/Umqm8JNNE1xxpr3NhcQou52TwLnGWUh1GTyzlRUVM1GxNndkd0WiscLcbywwiLU4LlJY/CJO4lYSKOQJwvxep6HrnngT20JyzW1jzXAjrtaWJriR82lT6vqMVw0EkFpAFGZk2vLscvgKeeGJx6AA88nFdqcaanFPLf0OHB22KWMJF34r1k28RC29xO0iOFEETOAcAeNhyQeL58jgGqtUNz5peZYnLauWTMuy+W50+SY3FlelZFQBktpTgoWPMYzz3eXpV/V7bEtslw8Snpt0G8xfE07jXR2u7KeBMb2UFMnA3owdQT5ZKgfbVGmeyakW7I74NGX8D6xqWml7d7C4lRn3bRG4ZXwASrBSrKcD28wfW9fCq38SkkVKZWV/hcTV9CvbqUM1xbi3HLYhkDyHrkuFG1fLABJ65x0rPmorhF5LsW3zR1cZaP9Ls54B8TJlPzi+JOfkNwAPsTXtM9k1I8shui0UDsP0piJbmTdtXMUIOcAttaUgHpnEYyPRqt66ayor1/QraSDw2zWaoFwUAoBQGF9r3CLWs738Kk28zA3CqPwcp/wCs5fVc9f6R9wKsae/o3x5FfUU9JHhzKMrAjI5g9CK1001lGS008M+16eCgOLRqeZAPzArlwi+aOlOS4JnKujkUAoD1aHos9/cC1t+RPOaTGVij8yf6R6AeZ9OoparUYWyPMu6WjL3y5H6V0bS4raCOCBdscahVHsPM+rE5JPmSTWYaR7aAUAoBQCgFAKAUAoBQCgFAKAUAoBQCgFAKAUAoBQCgFAKAUAoBQCgFAKAUAoBQCgFAKAUAoBQCgFAQXG2tG0s5ZV/CY2RDGSZX8KYHngnOPQGpKYb5pHFktscndwlpAtLSGD6yIN59ZG8Tn9omvLZ75uQhHbFIl64OxQELxNxHHZLE8yuY3k7stGpYoxUlSUUZKnaRyyc45HPICSsL2KaNZIXWRGGVZCCD8iKA7Z4VdWV1DKwIZWAIKkYIIPIgjyoDFeNeyqaBmm0sd5EebWpPiX1MLH4h/RPP0z5T06iVfkQXURs8zO4bhWJXmrqSGRhhlI5EFT5itOu+FnJmZZROvmdtTEQoBQHGWRVGWIA9TXMpxistnUYSk8JE7wnwZfaiQY1MFt53EinLD/sUOC/z6e+az7tY3wh8y/TpEuMzeeF+GrWwhENsmB1Zjgu7flSN9Y/3DoMCqJeJcmgKq3G8L3kFrao0/eOyvMoPcII0LuBJjEj8gMDkCwyQeRAtdAKAUAoBQCgFAKAUAoBQCgFAKAUAoBQCgFAKAUAoBQCgFAKAUAoBQCgFAKAUAoBQCgFAKAUAoD41AZRw7wRqjXqPqMrPDFJ3vimLCSRc7CiZ8PM55gcuWKv2aipV4rXFlOFNm/M3wNYqgXBQCgKv2jyBbPIP30TQNbqBlnnSZJERB1LNsI9hk9AaAh+K4LC1uVaOeTT7iZWczRLm3O1kTN1EfveC0oG87efLeDjIFj4evb5iVuo4WTYGjubeTMcmT07tvEhxg8iynnzoCdoCu8VcE6ffj/pMQ7wDCzJ4ZVxnGHHUDJ5Nke1AZhrfZBfxZNlOlwnPEc3gl9gHHhY+521ZhqrI+JWnpa5eBTr7SL6Fgk9ncq5+ELGXDH0R0yrGrUdbDHFFV6KeeDJ3ROzfV7nBaNLSM/WnOZMeoiXofZsVDPWyfVWCaGiius8mj8M9k+n2xWSfddzD682NgP8AQi+ED57setVJScnlstxiorCRfQMchXJ0eTVp5kiZreITS+ELGXCA5YAkuQcBQSx5EnGAM0Bn+p6hC8ipqV19JJljRrSyDfRojJIsa/S5BzcZI5SMobyjNAT0ixxatbqyiOMWbx2oAAjMhkVpUUAYVgkUZA5ZBbHTkBbqAUAoBQCgFAKAUAoBQCgFAKAUAoBQCgFAKAUAoBQCgFAKAUAoBQCgFAKAUAoBQCgFAKAUAoBQCgFAKAUAoCmavpl9HffTVjS9RV2xQ57uS3U8naDcTHI7D4mba2BtBAOKA6LjU1N/JcurLHb6SZJI5FG5e/kMhVwCfEFt8Ecx70AXh2KL6P8AR5JdPubgc47Y7rfvBF3j7oJAYwo2kbgqnJHPnQHrt9S1ZAcJZ3ygkZglMMvgYo+Y33oWDKw+NRkEcqA9A4x2ZFxZX0OOp7jvV8+jWzScuXU46igPo4/0vBLXAjwcHvo5Yzn5SopoDu/040n/APutP+PH/GgOP+nWlZwLyBjjOEcNy6fUzQHA8a27D7zDeTHyEdncDPLPxyoqD7WHUUB5rjWdXkz3FlFbryxJfTrnn/2UG7+9xn2oCHn0U3Bulvr6a8kt0zJZWwMEZ3R94qFVO6XcOQJbGSR60B49XuoW0e6S1WCNrcRXAhiR43j7uSOY97E6hg2UYbyMN15UBN8RJe6hm3ht447c7XF5O2SGwGV7aOJg+9cghiy88/aBcLGFkjRXcyMqgM7AAsQObEKAAT7UB30AoBQCgFAKAUAoBQCgFAKAUAoBQCgFAKAUAoBQCgFAKAUAoBQCgFAKAUAoBQCgFAKAUAoBQCgFAKAUAoBQGf6nZTxTXzXNo9xbXjJue1fMiRRxqio8JCswzvY7C2dxGD0IHZp12s1xBLaXUd3LFFPE8d04inXvnhcMY0hBG3uduNi8jnPqB2arpUytbeB+7hcRSyR/hJ0usCZlCEtFGJDG7HIbwsRgAMwEjrt1ILu1toWZFMU0smx1UqiGGNT4lIIBkJweR2+dAfNQluxdQwxXIImhlk8ccZVe5ECgjbgkM0uT4vPlgCgOfEevPaTLvVWikhk7rAw5uo/EsWScHvFJ2jlzjPXIwB16be3jXjQyNnu1hZzFGgiy8Lbw29jIMupKlenIHPMkCJ4b1maWRVuJ5V76GWJC3diOS4jnkjfuigzGyBOQJBYMTjw5oDp0izFxa6VdmMzSFo1ut4LFla3a3kLBhyCyKjkch4Sep5gSGo2yQSfTLm7W2kWeQr3rRlDbsyoY8Dazb0jjfG4lXCnyIIEbHO94ki2kE90ssTQ/Sr7EEQgk5lY9sYkmHTns8vi9QLtw5YSQWsEMjB3iiSMsAQG2KFBwfYCgJGgFAKAUAoBQCgFAKAUAoBQCgFAKAUAoBQCgFAKAUAoBQCgFAKAUAoBQCgFAKAUAoBQCgFAKAUAoBQCgFAKAUAoCL1nh2zugPpMEchHwsy+Nf6jjxIfcEUBGjhSWP+a393EOWEkZZ48A9MXCs4HlycUB1XFhq+MM+n3Qx0lgliJ5jqVeQev1euKAj7/iC8gZXmsrQuu6NWjupMqpKlgu626HYvLPPaKA897xlHNs72zR9kiyJul+GRDlWH3vkRQHnbiIyz7ksIGd9gLSXTjJQkplRAwO3yPuaAmILfV5E2pHpkERJbAWaXxFizNs2xLu3EtnnzP20B6f9Gb2T+c6ncEfk2qRwL8twDSY/XzQHr0vg3T4H7xIFaXOe9mLSy5xjlJKWYfYRQE/QCgFAKAUAoBQCgFAKAUAoBQCgFAKAUAoBQCgFAKAUAoBQCgFAKAUAoBQCgFAKAUAoBQCgFAKA4TSBVLHoPSgONtOHGRnHvQHbQCgFAKAU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pabook.libraries.psu.edu/palitmap/PGHComp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6787" y="6427181"/>
            <a:ext cx="620025" cy="3909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rotWithShape="1">
          <a:blip r:embed="rId6"/>
          <a:srcRect l="5612" t="36079" r="55435" b="52871"/>
          <a:stretch/>
        </p:blipFill>
        <p:spPr bwMode="auto">
          <a:xfrm>
            <a:off x="5410200" y="6423672"/>
            <a:ext cx="762000" cy="381000"/>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1607" y="5283590"/>
            <a:ext cx="2514600" cy="933625"/>
          </a:xfrm>
          <a:prstGeom prst="rect">
            <a:avLst/>
          </a:prstGeom>
          <a:solidFill>
            <a:sysClr val="windowText" lastClr="000000"/>
          </a:solidFill>
          <a:effectLst>
            <a:outerShdw blurRad="50800" dist="38100" dir="5400000" algn="t" rotWithShape="0">
              <a:prstClr val="black">
                <a:alpha val="40000"/>
              </a:prstClr>
            </a:outerShdw>
          </a:effectLst>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21250" b="23750"/>
          <a:stretch/>
        </p:blipFill>
        <p:spPr>
          <a:xfrm>
            <a:off x="0" y="-8056"/>
            <a:ext cx="9144000" cy="3307001"/>
          </a:xfrm>
          <a:prstGeom prst="rect">
            <a:avLst/>
          </a:prstGeom>
        </p:spPr>
      </p:pic>
      <p:sp>
        <p:nvSpPr>
          <p:cNvPr id="6" name="TextBox 5"/>
          <p:cNvSpPr txBox="1"/>
          <p:nvPr/>
        </p:nvSpPr>
        <p:spPr>
          <a:xfrm>
            <a:off x="8273249" y="6582520"/>
            <a:ext cx="798617" cy="261610"/>
          </a:xfrm>
          <a:prstGeom prst="rect">
            <a:avLst/>
          </a:prstGeom>
          <a:noFill/>
        </p:spPr>
        <p:txBody>
          <a:bodyPr wrap="none" rtlCol="0">
            <a:spAutoFit/>
          </a:bodyPr>
          <a:lstStyle/>
          <a:p>
            <a:r>
              <a:rPr lang="en-US" sz="1100" dirty="0" smtClean="0"/>
              <a:t>11/3/2018</a:t>
            </a:r>
            <a:endParaRPr lang="en-US" sz="1100" dirty="0"/>
          </a:p>
        </p:txBody>
      </p:sp>
    </p:spTree>
    <p:extLst>
      <p:ext uri="{BB962C8B-B14F-4D97-AF65-F5344CB8AC3E}">
        <p14:creationId xmlns:p14="http://schemas.microsoft.com/office/powerpoint/2010/main" val="353504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685800" y="174136"/>
            <a:ext cx="7772400" cy="571500"/>
          </a:xfrm>
        </p:spPr>
        <p:txBody>
          <a:bodyPr lIns="90488" tIns="44450" rIns="90488" bIns="44450">
            <a:noAutofit/>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Estimation vs.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Search</a:t>
            </a:r>
          </a:p>
        </p:txBody>
      </p:sp>
      <p:sp>
        <p:nvSpPr>
          <p:cNvPr id="26627" name="Rectangle 7"/>
          <p:cNvSpPr>
            <a:spLocks noChangeArrowheads="1"/>
          </p:cNvSpPr>
          <p:nvPr/>
        </p:nvSpPr>
        <p:spPr bwMode="auto">
          <a:xfrm>
            <a:off x="0" y="2276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endParaRPr lang="en-US"/>
          </a:p>
        </p:txBody>
      </p:sp>
      <p:sp>
        <p:nvSpPr>
          <p:cNvPr id="9" name="Rectangle 3"/>
          <p:cNvSpPr txBox="1">
            <a:spLocks noChangeArrowheads="1"/>
          </p:cNvSpPr>
          <p:nvPr/>
        </p:nvSpPr>
        <p:spPr bwMode="auto">
          <a:xfrm>
            <a:off x="579359" y="858476"/>
            <a:ext cx="8496628" cy="4635481"/>
          </a:xfrm>
          <a:prstGeom prst="rect">
            <a:avLst/>
          </a:prstGeom>
          <a:noFill/>
          <a:ln w="9525">
            <a:noFill/>
            <a:miter lim="800000"/>
            <a:headEnd/>
            <a:tailEnd/>
          </a:ln>
        </p:spPr>
        <p:txBody>
          <a:bodyPr lIns="90488" tIns="44450" rIns="90488" bIns="44450"/>
          <a:lstStyle/>
          <a:p>
            <a:pPr eaLnBrk="0" hangingPunct="0">
              <a:lnSpc>
                <a:spcPct val="150000"/>
              </a:lnSpc>
              <a:spcBef>
                <a:spcPts val="600"/>
              </a:spcBef>
              <a:spcAft>
                <a:spcPts val="600"/>
              </a:spcAft>
              <a:buClr>
                <a:schemeClr val="accent2"/>
              </a:buClr>
              <a:defRPr/>
            </a:pPr>
            <a:r>
              <a:rPr kumimoji="1" lang="en-US" sz="2000" b="1" i="0" kern="0" dirty="0" smtClean="0">
                <a:solidFill>
                  <a:srgbClr val="FFFFFF"/>
                </a:solidFill>
                <a:latin typeface="Calibri" panose="020F0502020204030204" pitchFamily="34" charset="0"/>
                <a:cs typeface="Calibri" panose="020F0502020204030204" pitchFamily="34" charset="0"/>
              </a:rPr>
              <a:t>Estimation (Potential Outcomes)</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Causal Question</a:t>
            </a:r>
            <a:r>
              <a:rPr kumimoji="1" lang="en-US" sz="1800" i="0" kern="0" dirty="0" smtClean="0">
                <a:solidFill>
                  <a:srgbClr val="FFFFFF"/>
                </a:solidFill>
                <a:latin typeface="Calibri" panose="020F0502020204030204" pitchFamily="34" charset="0"/>
                <a:cs typeface="Calibri" panose="020F0502020204030204" pitchFamily="34" charset="0"/>
              </a:rPr>
              <a:t>: Effect of </a:t>
            </a:r>
            <a:r>
              <a:rPr kumimoji="1" lang="en-US" sz="1800" i="0" kern="0" dirty="0" err="1" smtClean="0">
                <a:solidFill>
                  <a:srgbClr val="FFFFFF"/>
                </a:solidFill>
                <a:latin typeface="Calibri" panose="020F0502020204030204" pitchFamily="34" charset="0"/>
                <a:cs typeface="Calibri" panose="020F0502020204030204" pitchFamily="34" charset="0"/>
              </a:rPr>
              <a:t>Zidovudine</a:t>
            </a:r>
            <a:r>
              <a:rPr kumimoji="1" lang="en-US" sz="1800" i="0" kern="0" dirty="0" smtClean="0">
                <a:solidFill>
                  <a:srgbClr val="FFFFFF"/>
                </a:solidFill>
                <a:latin typeface="Calibri" panose="020F0502020204030204" pitchFamily="34" charset="0"/>
                <a:cs typeface="Calibri" panose="020F0502020204030204" pitchFamily="34" charset="0"/>
              </a:rPr>
              <a:t> on Survival among HIV-positive men   (Hernan, et al., 2000)</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Problem</a:t>
            </a:r>
            <a:r>
              <a:rPr kumimoji="1" lang="en-US" sz="1800" i="0" kern="0" dirty="0" smtClean="0">
                <a:solidFill>
                  <a:srgbClr val="FFFFFF"/>
                </a:solidFill>
                <a:latin typeface="Calibri" panose="020F0502020204030204" pitchFamily="34" charset="0"/>
                <a:cs typeface="Calibri" panose="020F0502020204030204" pitchFamily="34" charset="0"/>
              </a:rPr>
              <a:t>:  confounders (CD4 lymphocyte count) vary over time, and </a:t>
            </a:r>
            <a:br>
              <a:rPr kumimoji="1" lang="en-US" sz="1800" i="0" kern="0" dirty="0" smtClean="0">
                <a:solidFill>
                  <a:srgbClr val="FFFFFF"/>
                </a:solidFill>
                <a:latin typeface="Calibri" panose="020F0502020204030204" pitchFamily="34" charset="0"/>
                <a:cs typeface="Calibri" panose="020F0502020204030204" pitchFamily="34" charset="0"/>
              </a:rPr>
            </a:br>
            <a:r>
              <a:rPr kumimoji="1" lang="en-US" sz="1800" i="0" kern="0" dirty="0" smtClean="0">
                <a:solidFill>
                  <a:srgbClr val="FFFFFF"/>
                </a:solidFill>
                <a:latin typeface="Calibri" panose="020F0502020204030204" pitchFamily="34" charset="0"/>
                <a:cs typeface="Calibri" panose="020F0502020204030204" pitchFamily="34" charset="0"/>
              </a:rPr>
              <a:t>      </a:t>
            </a:r>
            <a:r>
              <a:rPr kumimoji="1" lang="en-US" sz="1800" i="0" kern="0" dirty="0">
                <a:solidFill>
                  <a:srgbClr val="FFFFFF"/>
                </a:solidFill>
                <a:latin typeface="Calibri" panose="020F0502020204030204" pitchFamily="34" charset="0"/>
                <a:cs typeface="Calibri" panose="020F0502020204030204" pitchFamily="34" charset="0"/>
              </a:rPr>
              <a:t>they are dependent on previous treatment with </a:t>
            </a:r>
            <a:r>
              <a:rPr kumimoji="1" lang="en-US" sz="1800" i="0" kern="0" dirty="0" err="1">
                <a:solidFill>
                  <a:srgbClr val="FFFFFF"/>
                </a:solidFill>
                <a:latin typeface="Calibri" panose="020F0502020204030204" pitchFamily="34" charset="0"/>
                <a:cs typeface="Calibri" panose="020F0502020204030204" pitchFamily="34" charset="0"/>
              </a:rPr>
              <a:t>Zidovudine</a:t>
            </a:r>
            <a:r>
              <a:rPr kumimoji="1" lang="en-US" sz="1800" i="0" kern="0" dirty="0">
                <a:solidFill>
                  <a:srgbClr val="FFFFFF"/>
                </a:solidFill>
                <a:latin typeface="Calibri" panose="020F0502020204030204" pitchFamily="34" charset="0"/>
                <a:cs typeface="Calibri" panose="020F0502020204030204" pitchFamily="34" charset="0"/>
              </a:rPr>
              <a:t>  </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Estimation method discussed</a:t>
            </a:r>
            <a:r>
              <a:rPr kumimoji="1" lang="en-US" sz="1800" i="0" kern="0" dirty="0" smtClean="0">
                <a:solidFill>
                  <a:srgbClr val="FFFFFF"/>
                </a:solidFill>
                <a:latin typeface="Calibri" panose="020F0502020204030204" pitchFamily="34" charset="0"/>
                <a:cs typeface="Calibri" panose="020F0502020204030204" pitchFamily="34" charset="0"/>
              </a:rPr>
              <a:t>: marginal structural models</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Assumptions</a:t>
            </a:r>
            <a:r>
              <a:rPr kumimoji="1" lang="en-US" sz="1800" i="0" kern="0" dirty="0" smtClean="0">
                <a:solidFill>
                  <a:srgbClr val="FFFFFF"/>
                </a:solidFill>
                <a:latin typeface="Calibri" panose="020F0502020204030204" pitchFamily="34" charset="0"/>
                <a:cs typeface="Calibri" panose="020F0502020204030204" pitchFamily="34" charset="0"/>
              </a:rPr>
              <a:t>: </a:t>
            </a:r>
          </a:p>
          <a:p>
            <a:pPr marL="800100" lvl="1" indent="-342900" eaLnBrk="0" hangingPunct="0">
              <a:spcBef>
                <a:spcPts val="600"/>
              </a:spcBef>
              <a:spcAft>
                <a:spcPts val="600"/>
              </a:spcAft>
              <a:buClr>
                <a:schemeClr val="accent2"/>
              </a:buClr>
              <a:buFont typeface="Arial" panose="020B0604020202020204" pitchFamily="34" charset="0"/>
              <a:buChar char="•"/>
              <a:defRPr/>
            </a:pPr>
            <a:r>
              <a:rPr kumimoji="1" lang="en-US" sz="1600" i="0" kern="0" dirty="0" smtClean="0">
                <a:solidFill>
                  <a:srgbClr val="FFFFFF"/>
                </a:solidFill>
                <a:latin typeface="Calibri" panose="020F0502020204030204" pitchFamily="34" charset="0"/>
                <a:cs typeface="Calibri" panose="020F0502020204030204" pitchFamily="34" charset="0"/>
              </a:rPr>
              <a:t>Treatment measured reliably</a:t>
            </a:r>
          </a:p>
          <a:p>
            <a:pPr marL="800100" lvl="1" indent="-342900" eaLnBrk="0" hangingPunct="0">
              <a:spcBef>
                <a:spcPts val="600"/>
              </a:spcBef>
              <a:spcAft>
                <a:spcPts val="600"/>
              </a:spcAft>
              <a:buClr>
                <a:schemeClr val="accent2"/>
              </a:buClr>
              <a:buFont typeface="Arial" panose="020B0604020202020204" pitchFamily="34" charset="0"/>
              <a:buChar char="•"/>
              <a:defRPr/>
            </a:pPr>
            <a:r>
              <a:rPr kumimoji="1" lang="en-US" sz="1600" i="0" kern="0" dirty="0" smtClean="0">
                <a:solidFill>
                  <a:srgbClr val="FFFFFF"/>
                </a:solidFill>
                <a:latin typeface="Calibri" panose="020F0502020204030204" pitchFamily="34" charset="0"/>
                <a:cs typeface="Calibri" panose="020F0502020204030204" pitchFamily="34" charset="0"/>
              </a:rPr>
              <a:t>Measured covariates sufficient to capture major sources of confounding</a:t>
            </a:r>
          </a:p>
          <a:p>
            <a:pPr marL="800100" lvl="1" indent="-342900" eaLnBrk="0" hangingPunct="0">
              <a:spcBef>
                <a:spcPts val="600"/>
              </a:spcBef>
              <a:spcAft>
                <a:spcPts val="600"/>
              </a:spcAft>
              <a:buClr>
                <a:schemeClr val="accent2"/>
              </a:buClr>
              <a:buFont typeface="Arial" panose="020B0604020202020204" pitchFamily="34" charset="0"/>
              <a:buChar char="•"/>
              <a:defRPr/>
            </a:pPr>
            <a:r>
              <a:rPr kumimoji="1" lang="en-US" sz="1600" i="0" kern="0" dirty="0" smtClean="0">
                <a:solidFill>
                  <a:srgbClr val="FFFFFF"/>
                </a:solidFill>
                <a:latin typeface="Calibri" panose="020F0502020204030204" pitchFamily="34" charset="0"/>
                <a:cs typeface="Calibri" panose="020F0502020204030204" pitchFamily="34" charset="0"/>
              </a:rPr>
              <a:t>Model of treatment given the past is accurate</a:t>
            </a:r>
          </a:p>
          <a:p>
            <a:pPr marL="342900" indent="-342900" eaLnBrk="0" hangingPunct="0">
              <a:lnSpc>
                <a:spcPct val="150000"/>
              </a:lnSpc>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Output</a:t>
            </a:r>
            <a:r>
              <a:rPr kumimoji="1" lang="en-US" sz="1800" i="0" kern="0" dirty="0" smtClean="0">
                <a:solidFill>
                  <a:srgbClr val="FFFFFF"/>
                </a:solidFill>
                <a:latin typeface="Calibri" panose="020F0502020204030204" pitchFamily="34" charset="0"/>
                <a:cs typeface="Calibri" panose="020F0502020204030204" pitchFamily="34" charset="0"/>
              </a:rPr>
              <a:t>:  Effect estimate with confidence intervals</a:t>
            </a:r>
            <a:endParaRPr kumimoji="1" lang="en-US" sz="1800" i="0" kern="0" dirty="0">
              <a:solidFill>
                <a:srgbClr val="FFFFFF"/>
              </a:solidFill>
              <a:latin typeface="Calibri" panose="020F0502020204030204" pitchFamily="34" charset="0"/>
              <a:cs typeface="Calibri" panose="020F0502020204030204" pitchFamily="34" charset="0"/>
            </a:endParaRPr>
          </a:p>
          <a:p>
            <a:pPr marL="342900" indent="-342900" eaLnBrk="0" hangingPunct="0">
              <a:lnSpc>
                <a:spcPct val="150000"/>
              </a:lnSpc>
              <a:spcBef>
                <a:spcPts val="600"/>
              </a:spcBef>
              <a:spcAft>
                <a:spcPts val="600"/>
              </a:spcAft>
              <a:buClr>
                <a:schemeClr val="accent2"/>
              </a:buClr>
              <a:defRPr/>
            </a:pPr>
            <a:endParaRPr kumimoji="1" lang="en-US" sz="2000" i="0" kern="0" dirty="0">
              <a:solidFill>
                <a:srgbClr val="FFFFFF"/>
              </a:solidFill>
              <a:latin typeface="Calibri" panose="020F0502020204030204" pitchFamily="34" charset="0"/>
              <a:cs typeface="Calibri" panose="020F0502020204030204" pitchFamily="34" charset="0"/>
            </a:endParaRPr>
          </a:p>
          <a:p>
            <a:pPr marL="342900" indent="-342900" eaLnBrk="0" hangingPunct="0">
              <a:lnSpc>
                <a:spcPct val="90000"/>
              </a:lnSpc>
              <a:spcBef>
                <a:spcPct val="20000"/>
              </a:spcBef>
              <a:buClr>
                <a:schemeClr val="accent2"/>
              </a:buClr>
              <a:buFont typeface="Wingdings" pitchFamily="2" charset="2"/>
              <a:buNone/>
              <a:defRPr/>
            </a:pPr>
            <a:r>
              <a:rPr kumimoji="1" lang="en-US" sz="2000" i="0" kern="0" dirty="0">
                <a:solidFill>
                  <a:srgbClr val="FFFFFF"/>
                </a:solidFill>
                <a:latin typeface="Calibri" panose="020F0502020204030204" pitchFamily="34" charset="0"/>
                <a:cs typeface="Calibri" panose="020F0502020204030204" pitchFamily="34" charset="0"/>
              </a:rPr>
              <a:t> </a:t>
            </a:r>
          </a:p>
        </p:txBody>
      </p:sp>
      <p:sp>
        <p:nvSpPr>
          <p:cNvPr id="5" name="Rectangle 3"/>
          <p:cNvSpPr txBox="1">
            <a:spLocks noChangeArrowheads="1"/>
          </p:cNvSpPr>
          <p:nvPr/>
        </p:nvSpPr>
        <p:spPr bwMode="auto">
          <a:xfrm>
            <a:off x="692713" y="5849891"/>
            <a:ext cx="8269918" cy="596252"/>
          </a:xfrm>
          <a:prstGeom prst="rect">
            <a:avLst/>
          </a:prstGeom>
          <a:noFill/>
          <a:ln w="9525">
            <a:noFill/>
            <a:miter lim="800000"/>
            <a:headEnd/>
            <a:tailEnd/>
          </a:ln>
        </p:spPr>
        <p:txBody>
          <a:bodyPr lIns="90488" tIns="44450" rIns="90488" bIns="44450"/>
          <a:lstStyle/>
          <a:p>
            <a:pPr eaLnBrk="0" hangingPunct="0">
              <a:lnSpc>
                <a:spcPct val="150000"/>
              </a:lnSpc>
              <a:spcBef>
                <a:spcPts val="600"/>
              </a:spcBef>
              <a:spcAft>
                <a:spcPts val="600"/>
              </a:spcAft>
              <a:buClr>
                <a:schemeClr val="accent2"/>
              </a:buClr>
              <a:defRPr/>
            </a:pPr>
            <a:r>
              <a:rPr kumimoji="1" lang="en-US" sz="2000" i="0" kern="0" dirty="0" smtClean="0">
                <a:solidFill>
                  <a:srgbClr val="FF0000"/>
                </a:solidFill>
                <a:latin typeface="Calibri" panose="020F0502020204030204" pitchFamily="34" charset="0"/>
                <a:cs typeface="Calibri" panose="020F0502020204030204" pitchFamily="34" charset="0"/>
              </a:rPr>
              <a:t>Fundamental Problem:  Estimation/inference is conditional on the model</a:t>
            </a:r>
            <a:endParaRPr kumimoji="1" lang="en-US" sz="2000" i="0" kern="0" dirty="0">
              <a:solidFill>
                <a:srgbClr val="00000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6661D655-5EE8-4CFD-850F-626FE6367420}" type="slidenum">
              <a:rPr lang="en-US" smtClean="0"/>
              <a:pPr>
                <a:defRPr/>
              </a:pPr>
              <a:t>10</a:t>
            </a:fld>
            <a:endParaRPr lang="en-US"/>
          </a:p>
        </p:txBody>
      </p:sp>
    </p:spTree>
    <p:extLst>
      <p:ext uri="{BB962C8B-B14F-4D97-AF65-F5344CB8AC3E}">
        <p14:creationId xmlns:p14="http://schemas.microsoft.com/office/powerpoint/2010/main" val="1492553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951130"/>
            <a:ext cx="6477000" cy="529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534199" y="304800"/>
            <a:ext cx="3542124" cy="584775"/>
          </a:xfrm>
          <a:prstGeom prst="rect">
            <a:avLst/>
          </a:prstGeom>
          <a:noFill/>
        </p:spPr>
        <p:txBody>
          <a:bodyPr wrap="none" rtlCol="0">
            <a:spAutoFit/>
          </a:bodyPr>
          <a:lstStyle/>
          <a:p>
            <a:r>
              <a:rPr lang="en-US" sz="3200" b="1" dirty="0" smtClean="0">
                <a:solidFill>
                  <a:srgbClr val="F4EC88"/>
                </a:solidFill>
                <a:effectLst>
                  <a:outerShdw blurRad="38100" dist="38100" dir="2700000" algn="tl">
                    <a:srgbClr val="000000">
                      <a:alpha val="43137"/>
                    </a:srgbClr>
                  </a:outerShdw>
                </a:effectLst>
              </a:rPr>
              <a:t>TCGA: Cancer Types</a:t>
            </a:r>
            <a:endParaRPr lang="en-US" sz="3200" b="1" dirty="0">
              <a:solidFill>
                <a:srgbClr val="F4EC88"/>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extLst/>
          </p:nvPr>
        </p:nvGraphicFramePr>
        <p:xfrm>
          <a:off x="1563688" y="1143000"/>
          <a:ext cx="6016625" cy="3429000"/>
        </p:xfrm>
        <a:graphic>
          <a:graphicData uri="http://schemas.openxmlformats.org/presentationml/2006/ole">
            <mc:AlternateContent xmlns:mc="http://schemas.openxmlformats.org/markup-compatibility/2006">
              <mc:Choice xmlns:v="urn:schemas-microsoft-com:vml" Requires="v">
                <p:oleObj spid="_x0000_s10254" name="Document" r:id="rId4" imgW="6017270" imgH="3212982" progId="Word.Document.12">
                  <p:embed/>
                </p:oleObj>
              </mc:Choice>
              <mc:Fallback>
                <p:oleObj name="Document" r:id="rId4" imgW="6017270" imgH="3212982" progId="Word.Document.12">
                  <p:embed/>
                  <p:pic>
                    <p:nvPicPr>
                      <p:cNvPr id="0" name=""/>
                      <p:cNvPicPr/>
                      <p:nvPr/>
                    </p:nvPicPr>
                    <p:blipFill>
                      <a:blip r:embed="rId5"/>
                      <a:stretch>
                        <a:fillRect/>
                      </a:stretch>
                    </p:blipFill>
                    <p:spPr>
                      <a:xfrm>
                        <a:off x="1563688" y="1143000"/>
                        <a:ext cx="6016625" cy="3429000"/>
                      </a:xfrm>
                      <a:prstGeom prst="rect">
                        <a:avLst/>
                      </a:prstGeom>
                    </p:spPr>
                  </p:pic>
                </p:oleObj>
              </mc:Fallback>
            </mc:AlternateContent>
          </a:graphicData>
        </a:graphic>
      </p:graphicFrame>
      <p:sp>
        <p:nvSpPr>
          <p:cNvPr id="5" name="Rectangle 4"/>
          <p:cNvSpPr/>
          <p:nvPr/>
        </p:nvSpPr>
        <p:spPr>
          <a:xfrm>
            <a:off x="1366389" y="6416717"/>
            <a:ext cx="2335619" cy="276999"/>
          </a:xfrm>
          <a:prstGeom prst="rect">
            <a:avLst/>
          </a:prstGeom>
        </p:spPr>
        <p:txBody>
          <a:bodyPr wrap="square">
            <a:spAutoFit/>
          </a:bodyPr>
          <a:lstStyle/>
          <a:p>
            <a:r>
              <a:rPr lang="en-US" sz="1200" dirty="0">
                <a:solidFill>
                  <a:schemeClr val="bg1"/>
                </a:solidFill>
              </a:rPr>
              <a:t>https://tcga-data.nci.nih.gov/tcga/</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100</a:t>
            </a:fld>
            <a:endParaRPr lang="en-US" dirty="0">
              <a:solidFill>
                <a:schemeClr val="bg1"/>
              </a:solidFill>
            </a:endParaRPr>
          </a:p>
        </p:txBody>
      </p:sp>
    </p:spTree>
    <p:extLst>
      <p:ext uri="{BB962C8B-B14F-4D97-AF65-F5344CB8AC3E}">
        <p14:creationId xmlns:p14="http://schemas.microsoft.com/office/powerpoint/2010/main" val="35499257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528" y="304800"/>
            <a:ext cx="7086363" cy="1077218"/>
          </a:xfrm>
          <a:prstGeom prst="rect">
            <a:avLst/>
          </a:prstGeom>
          <a:noFill/>
        </p:spPr>
        <p:txBody>
          <a:bodyPr wrap="none" rtlCol="0">
            <a:spAutoFit/>
          </a:bodyPr>
          <a:lstStyle/>
          <a:p>
            <a:pPr algn="ctr"/>
            <a:r>
              <a:rPr lang="en-US" sz="3200" b="1" dirty="0" smtClean="0">
                <a:solidFill>
                  <a:srgbClr val="F4EC88"/>
                </a:solidFill>
                <a:effectLst>
                  <a:outerShdw blurRad="38100" dist="38100" dir="2700000" algn="tl">
                    <a:srgbClr val="000000">
                      <a:alpha val="43137"/>
                    </a:srgbClr>
                  </a:outerShdw>
                </a:effectLst>
              </a:rPr>
              <a:t>TCGA: </a:t>
            </a:r>
          </a:p>
          <a:p>
            <a:pPr algn="ctr"/>
            <a:r>
              <a:rPr lang="en-US" sz="3200" b="1" dirty="0" smtClean="0">
                <a:solidFill>
                  <a:srgbClr val="F4EC88"/>
                </a:solidFill>
                <a:effectLst>
                  <a:outerShdw blurRad="38100" dist="38100" dir="2700000" algn="tl">
                    <a:srgbClr val="000000">
                      <a:alpha val="43137"/>
                    </a:srgbClr>
                  </a:outerShdw>
                </a:effectLst>
              </a:rPr>
              <a:t>Summary of Types of Breast Cancer Data</a:t>
            </a:r>
            <a:endParaRPr lang="en-US" sz="3200" b="1" dirty="0">
              <a:solidFill>
                <a:srgbClr val="F4EC88"/>
              </a:solidFill>
              <a:effectLst>
                <a:outerShdw blurRad="38100" dist="38100" dir="2700000" algn="tl">
                  <a:srgbClr val="000000">
                    <a:alpha val="43137"/>
                  </a:srgbClr>
                </a:outerShdw>
              </a:effectLst>
            </a:endParaRPr>
          </a:p>
        </p:txBody>
      </p:sp>
      <p:pic>
        <p:nvPicPr>
          <p:cNvPr id="6" name="Picture 5"/>
          <p:cNvPicPr/>
          <p:nvPr/>
        </p:nvPicPr>
        <p:blipFill rotWithShape="1">
          <a:blip r:embed="rId3"/>
          <a:srcRect l="8294" t="68010" r="32122" b="23554"/>
          <a:stretch/>
        </p:blipFill>
        <p:spPr bwMode="auto">
          <a:xfrm>
            <a:off x="716575" y="2057400"/>
            <a:ext cx="7493000" cy="1036674"/>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101</a:t>
            </a:fld>
            <a:endParaRPr lang="en-US" dirty="0">
              <a:solidFill>
                <a:schemeClr val="bg1"/>
              </a:solidFill>
            </a:endParaRPr>
          </a:p>
        </p:txBody>
      </p:sp>
    </p:spTree>
    <p:extLst>
      <p:ext uri="{BB962C8B-B14F-4D97-AF65-F5344CB8AC3E}">
        <p14:creationId xmlns:p14="http://schemas.microsoft.com/office/powerpoint/2010/main" val="9837914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04800"/>
            <a:ext cx="3831883" cy="584775"/>
          </a:xfrm>
          <a:prstGeom prst="rect">
            <a:avLst/>
          </a:prstGeom>
          <a:noFill/>
        </p:spPr>
        <p:txBody>
          <a:bodyPr wrap="none" rtlCol="0">
            <a:spAutoFit/>
          </a:bodyPr>
          <a:lstStyle/>
          <a:p>
            <a:r>
              <a:rPr lang="en-US" sz="3200" b="1" dirty="0" smtClean="0">
                <a:solidFill>
                  <a:srgbClr val="F4EC88"/>
                </a:solidFill>
                <a:effectLst>
                  <a:outerShdw blurRad="38100" dist="38100" dir="2700000" algn="tl">
                    <a:srgbClr val="000000">
                      <a:alpha val="43137"/>
                    </a:srgbClr>
                  </a:outerShdw>
                </a:effectLst>
              </a:rPr>
              <a:t>The Analysis </a:t>
            </a:r>
            <a:r>
              <a:rPr lang="en-US" sz="3200" b="1" dirty="0">
                <a:solidFill>
                  <a:srgbClr val="F4EC88"/>
                </a:solidFill>
                <a:effectLst>
                  <a:outerShdw blurRad="38100" dist="38100" dir="2700000" algn="tl">
                    <a:srgbClr val="000000">
                      <a:alpha val="43137"/>
                    </a:srgbClr>
                  </a:outerShdw>
                </a:effectLst>
              </a:rPr>
              <a:t>P</a:t>
            </a:r>
            <a:r>
              <a:rPr lang="en-US" sz="3200" b="1" dirty="0" smtClean="0">
                <a:solidFill>
                  <a:srgbClr val="F4EC88"/>
                </a:solidFill>
                <a:effectLst>
                  <a:outerShdw blurRad="38100" dist="38100" dir="2700000" algn="tl">
                    <a:srgbClr val="000000">
                      <a:alpha val="43137"/>
                    </a:srgbClr>
                  </a:outerShdw>
                </a:effectLst>
              </a:rPr>
              <a:t>roblem</a:t>
            </a:r>
            <a:endParaRPr lang="en-US" sz="3200" b="1" dirty="0">
              <a:solidFill>
                <a:srgbClr val="F4EC88"/>
              </a:solidFill>
              <a:effectLst>
                <a:outerShdw blurRad="38100" dist="38100" dir="2700000" algn="tl">
                  <a:srgbClr val="000000">
                    <a:alpha val="43137"/>
                  </a:srgbClr>
                </a:outerShdw>
              </a:effectLst>
            </a:endParaRPr>
          </a:p>
        </p:txBody>
      </p:sp>
      <p:sp>
        <p:nvSpPr>
          <p:cNvPr id="5" name="TextBox 4"/>
          <p:cNvSpPr txBox="1"/>
          <p:nvPr/>
        </p:nvSpPr>
        <p:spPr>
          <a:xfrm>
            <a:off x="152400" y="1295400"/>
            <a:ext cx="7656007" cy="4247317"/>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prstClr val="white"/>
                </a:solidFill>
              </a:rPr>
              <a:t>Basic framework (assumptions):</a:t>
            </a:r>
          </a:p>
          <a:p>
            <a:pPr marL="285750" indent="-285750">
              <a:buFont typeface="Arial" panose="020B0604020202020204" pitchFamily="34" charset="0"/>
              <a:buChar char="•"/>
            </a:pPr>
            <a:endParaRPr lang="en-US" dirty="0">
              <a:solidFill>
                <a:prstClr val="white"/>
              </a:solidFill>
            </a:endParaRPr>
          </a:p>
          <a:p>
            <a:pPr marL="742950" lvl="1" indent="-285750">
              <a:buFont typeface="Arial" panose="020B0604020202020204" pitchFamily="34" charset="0"/>
              <a:buChar char="•"/>
            </a:pPr>
            <a:r>
              <a:rPr lang="en-US" dirty="0" smtClean="0">
                <a:solidFill>
                  <a:prstClr val="white"/>
                </a:solidFill>
              </a:rPr>
              <a:t>DNA </a:t>
            </a:r>
            <a:r>
              <a:rPr lang="en-US" dirty="0" smtClean="0">
                <a:solidFill>
                  <a:prstClr val="white"/>
                </a:solidFill>
                <a:sym typeface="Wingdings" panose="05000000000000000000" pitchFamily="2" charset="2"/>
              </a:rPr>
              <a:t>damage  mRNA expression changes  cancerous cells  cancer</a:t>
            </a:r>
          </a:p>
          <a:p>
            <a:pPr marL="285750" indent="-285750">
              <a:buFont typeface="Arial" panose="020B0604020202020204" pitchFamily="34" charset="0"/>
              <a:buChar char="•"/>
            </a:pPr>
            <a:endParaRPr lang="en-US" dirty="0">
              <a:solidFill>
                <a:prstClr val="white"/>
              </a:solidFill>
              <a:sym typeface="Wingdings" panose="05000000000000000000" pitchFamily="2" charset="2"/>
            </a:endParaRPr>
          </a:p>
          <a:p>
            <a:pPr marL="742950" lvl="1" indent="-285750">
              <a:buFont typeface="Arial" panose="020B0604020202020204" pitchFamily="34" charset="0"/>
              <a:buChar char="•"/>
            </a:pPr>
            <a:r>
              <a:rPr lang="en-US" dirty="0">
                <a:solidFill>
                  <a:prstClr val="white"/>
                </a:solidFill>
                <a:sym typeface="Wingdings" panose="05000000000000000000" pitchFamily="2" charset="2"/>
              </a:rPr>
              <a:t>S</a:t>
            </a:r>
            <a:r>
              <a:rPr lang="en-US" dirty="0" smtClean="0">
                <a:solidFill>
                  <a:prstClr val="white"/>
                </a:solidFill>
                <a:sym typeface="Wingdings" panose="05000000000000000000" pitchFamily="2" charset="2"/>
              </a:rPr>
              <a:t>omatic genomic alterations (SGAs) in DNA are largely responsible for </a:t>
            </a:r>
          </a:p>
          <a:p>
            <a:pPr lvl="1"/>
            <a:r>
              <a:rPr lang="en-US" dirty="0">
                <a:solidFill>
                  <a:prstClr val="white"/>
                </a:solidFill>
                <a:sym typeface="Wingdings" panose="05000000000000000000" pitchFamily="2" charset="2"/>
              </a:rPr>
              <a:t> </a:t>
            </a:r>
            <a:r>
              <a:rPr lang="en-US" dirty="0" smtClean="0">
                <a:solidFill>
                  <a:prstClr val="white"/>
                </a:solidFill>
                <a:sym typeface="Wingdings" panose="05000000000000000000" pitchFamily="2" charset="2"/>
              </a:rPr>
              <a:t>     initiating cancer</a:t>
            </a:r>
          </a:p>
          <a:p>
            <a:pPr marL="285750" indent="-285750">
              <a:buFont typeface="Arial" panose="020B0604020202020204" pitchFamily="34" charset="0"/>
              <a:buChar char="•"/>
            </a:pPr>
            <a:endParaRPr lang="en-US" dirty="0">
              <a:solidFill>
                <a:prstClr val="white"/>
              </a:solidFill>
              <a:sym typeface="Wingdings" panose="05000000000000000000" pitchFamily="2" charset="2"/>
            </a:endParaRPr>
          </a:p>
          <a:p>
            <a:pPr marL="742950" lvl="1" indent="-285750">
              <a:buFont typeface="Arial" panose="020B0604020202020204" pitchFamily="34" charset="0"/>
              <a:buChar char="•"/>
            </a:pPr>
            <a:r>
              <a:rPr lang="en-US" dirty="0" smtClean="0">
                <a:solidFill>
                  <a:prstClr val="white"/>
                </a:solidFill>
                <a:sym typeface="Wingdings" panose="05000000000000000000" pitchFamily="2" charset="2"/>
              </a:rPr>
              <a:t>SGAs cause cancer through differential expression of genes (DEGs)</a:t>
            </a:r>
          </a:p>
          <a:p>
            <a:pPr marL="742950" lvl="1" indent="-285750">
              <a:buFont typeface="Arial" panose="020B0604020202020204" pitchFamily="34" charset="0"/>
              <a:buChar char="•"/>
            </a:pPr>
            <a:endParaRPr lang="en-US" dirty="0">
              <a:solidFill>
                <a:prstClr val="white"/>
              </a:solidFill>
              <a:sym typeface="Wingdings" panose="05000000000000000000" pitchFamily="2" charset="2"/>
            </a:endParaRPr>
          </a:p>
          <a:p>
            <a:pPr marL="742950" lvl="1" indent="-285750">
              <a:buFont typeface="Arial" panose="020B0604020202020204" pitchFamily="34" charset="0"/>
              <a:buChar char="•"/>
            </a:pPr>
            <a:r>
              <a:rPr lang="en-US" dirty="0" smtClean="0">
                <a:solidFill>
                  <a:prstClr val="white"/>
                </a:solidFill>
                <a:sym typeface="Wingdings" panose="05000000000000000000" pitchFamily="2" charset="2"/>
              </a:rPr>
              <a:t>Those SGAs that cause DEGs well are good candidates as drivers of </a:t>
            </a:r>
          </a:p>
          <a:p>
            <a:pPr lvl="1"/>
            <a:r>
              <a:rPr lang="en-US" dirty="0" smtClean="0">
                <a:solidFill>
                  <a:prstClr val="white"/>
                </a:solidFill>
                <a:sym typeface="Wingdings" panose="05000000000000000000" pitchFamily="2" charset="2"/>
              </a:rPr>
              <a:t>      cancer</a:t>
            </a:r>
          </a:p>
          <a:p>
            <a:pPr lvl="1"/>
            <a:endParaRPr lang="en-US" dirty="0">
              <a:solidFill>
                <a:prstClr val="white"/>
              </a:solidFill>
              <a:sym typeface="Wingdings" panose="05000000000000000000" pitchFamily="2" charset="2"/>
            </a:endParaRPr>
          </a:p>
          <a:p>
            <a:pPr marL="285750" indent="-285750">
              <a:buFont typeface="Arial" panose="020B0604020202020204" pitchFamily="34" charset="0"/>
              <a:buChar char="•"/>
            </a:pPr>
            <a:r>
              <a:rPr lang="en-US" dirty="0" smtClean="0">
                <a:solidFill>
                  <a:prstClr val="white"/>
                </a:solidFill>
                <a:sym typeface="Wingdings" panose="05000000000000000000" pitchFamily="2" charset="2"/>
              </a:rPr>
              <a:t>Task: Find SGAs that cause the DEGs in breast cancer</a:t>
            </a:r>
            <a:endParaRPr lang="en-US" dirty="0" smtClean="0">
              <a:solidFill>
                <a:prstClr val="white"/>
              </a:solidFill>
            </a:endParaRPr>
          </a:p>
          <a:p>
            <a:pPr marL="285750" indent="-285750">
              <a:buFont typeface="Arial" panose="020B0604020202020204" pitchFamily="34" charset="0"/>
              <a:buChar char="•"/>
            </a:pPr>
            <a:endParaRPr lang="en-US" dirty="0">
              <a:solidFill>
                <a:prstClr val="black"/>
              </a:solidFill>
            </a:endParaRPr>
          </a:p>
          <a:p>
            <a:endParaRPr lang="en-US" dirty="0">
              <a:solidFill>
                <a:prstClr val="black"/>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102</a:t>
            </a:fld>
            <a:endParaRPr lang="en-US" dirty="0">
              <a:solidFill>
                <a:schemeClr val="bg1"/>
              </a:solidFill>
            </a:endParaRPr>
          </a:p>
        </p:txBody>
      </p:sp>
    </p:spTree>
    <p:extLst>
      <p:ext uri="{BB962C8B-B14F-4D97-AF65-F5344CB8AC3E}">
        <p14:creationId xmlns:p14="http://schemas.microsoft.com/office/powerpoint/2010/main" val="1156793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 y="228602"/>
            <a:ext cx="7886700" cy="838199"/>
          </a:xfrm>
        </p:spPr>
        <p:txBody>
          <a:bodyPr>
            <a:normAutofit/>
          </a:bodyPr>
          <a:lstStyle/>
          <a:p>
            <a:r>
              <a:rPr lang="en-US" b="1" dirty="0">
                <a:solidFill>
                  <a:srgbClr val="F4EC88"/>
                </a:solidFill>
                <a:effectLst>
                  <a:outerShdw blurRad="38100" dist="38100" dir="2700000" algn="tl">
                    <a:srgbClr val="000000">
                      <a:alpha val="43137"/>
                    </a:srgbClr>
                  </a:outerShdw>
                </a:effectLst>
                <a:latin typeface="+mn-lt"/>
              </a:rPr>
              <a:t> </a:t>
            </a:r>
            <a:r>
              <a:rPr lang="en-US" sz="3200" b="1" dirty="0">
                <a:ln>
                  <a:solidFill>
                    <a:schemeClr val="accent1">
                      <a:shade val="50000"/>
                    </a:schemeClr>
                  </a:solidFill>
                </a:ln>
                <a:solidFill>
                  <a:srgbClr val="F4EC88"/>
                </a:solidFill>
                <a:effectLst>
                  <a:outerShdw blurRad="38100" dist="38100" dir="2700000" algn="tl">
                    <a:srgbClr val="000000">
                      <a:alpha val="43137"/>
                    </a:srgbClr>
                  </a:outerShdw>
                </a:effectLst>
                <a:latin typeface="+mn-lt"/>
                <a:ea typeface="+mn-ea"/>
                <a:cs typeface="+mn-ea"/>
              </a:rPr>
              <a:t>From Drivers to Pathways</a:t>
            </a:r>
          </a:p>
        </p:txBody>
      </p:sp>
      <p:sp>
        <p:nvSpPr>
          <p:cNvPr id="6" name="Content Placeholder 5"/>
          <p:cNvSpPr>
            <a:spLocks noGrp="1"/>
          </p:cNvSpPr>
          <p:nvPr>
            <p:ph sz="half" idx="2"/>
          </p:nvPr>
        </p:nvSpPr>
        <p:spPr>
          <a:xfrm>
            <a:off x="457200" y="1371600"/>
            <a:ext cx="4335142" cy="4953000"/>
          </a:xfrm>
        </p:spPr>
        <p:txBody>
          <a:bodyPr>
            <a:normAutofit/>
          </a:bodyPr>
          <a:lstStyle/>
          <a:p>
            <a:r>
              <a:rPr lang="en-US" dirty="0" smtClean="0">
                <a:solidFill>
                  <a:schemeClr val="bg1"/>
                </a:solidFill>
              </a:rPr>
              <a:t>Genomic d</a:t>
            </a:r>
            <a:r>
              <a:rPr lang="en-US" dirty="0" smtClean="0">
                <a:solidFill>
                  <a:schemeClr val="bg1"/>
                </a:solidFill>
              </a:rPr>
              <a:t>rivers are the root causes of cell signaling pathway activities which control cellular function, including cancerous function</a:t>
            </a:r>
            <a:endParaRPr lang="en-US" dirty="0">
              <a:solidFill>
                <a:schemeClr val="bg1"/>
              </a:solidFill>
            </a:endParaRPr>
          </a:p>
          <a:p>
            <a:r>
              <a:rPr lang="en-US" dirty="0" smtClean="0">
                <a:solidFill>
                  <a:schemeClr val="bg1"/>
                </a:solidFill>
              </a:rPr>
              <a:t>A goal is to develop therapeutic </a:t>
            </a:r>
            <a:r>
              <a:rPr lang="en-US" dirty="0">
                <a:solidFill>
                  <a:schemeClr val="bg1"/>
                </a:solidFill>
              </a:rPr>
              <a:t>strategies targeting pathways, rather than individual </a:t>
            </a:r>
            <a:r>
              <a:rPr lang="en-US" dirty="0" smtClean="0">
                <a:solidFill>
                  <a:schemeClr val="bg1"/>
                </a:solidFill>
              </a:rPr>
              <a:t>proteins</a:t>
            </a:r>
            <a:endParaRPr lang="en-US" dirty="0">
              <a:solidFill>
                <a:schemeClr val="bg1"/>
              </a:solidFill>
            </a:endParaRPr>
          </a:p>
        </p:txBody>
      </p:sp>
      <p:pic>
        <p:nvPicPr>
          <p:cNvPr id="3074" name="Picture 2" descr="File:Signal transduction 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422775" cy="3245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51474" y="4892508"/>
            <a:ext cx="3638560" cy="461665"/>
          </a:xfrm>
          <a:prstGeom prst="rect">
            <a:avLst/>
          </a:prstGeom>
          <a:noFill/>
        </p:spPr>
        <p:txBody>
          <a:bodyPr wrap="none" rtlCol="0">
            <a:spAutoFit/>
          </a:bodyPr>
          <a:lstStyle/>
          <a:p>
            <a:r>
              <a:rPr lang="en-US" sz="1200" dirty="0">
                <a:solidFill>
                  <a:prstClr val="white"/>
                </a:solidFill>
              </a:rPr>
              <a:t>The Hallmarks of </a:t>
            </a:r>
            <a:r>
              <a:rPr lang="en-US" sz="1200" dirty="0" smtClean="0">
                <a:solidFill>
                  <a:prstClr val="white"/>
                </a:solidFill>
              </a:rPr>
              <a:t>Cancer. D </a:t>
            </a:r>
            <a:r>
              <a:rPr lang="en-US" sz="1200" dirty="0" err="1" smtClean="0">
                <a:solidFill>
                  <a:prstClr val="white"/>
                </a:solidFill>
              </a:rPr>
              <a:t>Hanahan</a:t>
            </a:r>
            <a:r>
              <a:rPr lang="en-US" sz="1200" dirty="0" smtClean="0">
                <a:solidFill>
                  <a:prstClr val="white"/>
                </a:solidFill>
              </a:rPr>
              <a:t> </a:t>
            </a:r>
            <a:r>
              <a:rPr lang="en-US" sz="1200" dirty="0">
                <a:solidFill>
                  <a:prstClr val="white"/>
                </a:solidFill>
              </a:rPr>
              <a:t>and </a:t>
            </a:r>
            <a:r>
              <a:rPr lang="en-US" sz="1200" dirty="0" smtClean="0">
                <a:solidFill>
                  <a:prstClr val="white"/>
                </a:solidFill>
              </a:rPr>
              <a:t>RA Weinberg</a:t>
            </a:r>
            <a:r>
              <a:rPr lang="en-US" sz="1200" dirty="0">
                <a:solidFill>
                  <a:prstClr val="white"/>
                </a:solidFill>
              </a:rPr>
              <a:t>.</a:t>
            </a:r>
            <a:r>
              <a:rPr lang="en-US" sz="1200" dirty="0" smtClean="0">
                <a:solidFill>
                  <a:prstClr val="white"/>
                </a:solidFill>
              </a:rPr>
              <a:t> </a:t>
            </a:r>
          </a:p>
          <a:p>
            <a:r>
              <a:rPr lang="en-US" sz="1200" i="1" dirty="0" smtClean="0">
                <a:solidFill>
                  <a:prstClr val="white"/>
                </a:solidFill>
              </a:rPr>
              <a:t>Cell</a:t>
            </a:r>
            <a:r>
              <a:rPr lang="en-US" sz="1200" dirty="0">
                <a:solidFill>
                  <a:prstClr val="white"/>
                </a:solidFill>
              </a:rPr>
              <a:t>, Vol. 100, 57–70, January 7, </a:t>
            </a:r>
            <a:r>
              <a:rPr lang="en-US" sz="1200" dirty="0" smtClean="0">
                <a:solidFill>
                  <a:prstClr val="white"/>
                </a:solidFill>
              </a:rPr>
              <a:t>2000.</a:t>
            </a:r>
            <a:endParaRPr lang="en-US" sz="1200" dirty="0">
              <a:solidFill>
                <a:prstClr val="white"/>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bg1"/>
                </a:solidFill>
              </a:rPr>
              <a:pPr/>
              <a:t>103</a:t>
            </a:fld>
            <a:endParaRPr lang="en-US" dirty="0">
              <a:solidFill>
                <a:schemeClr val="bg1"/>
              </a:solidFill>
            </a:endParaRPr>
          </a:p>
        </p:txBody>
      </p:sp>
    </p:spTree>
    <p:extLst>
      <p:ext uri="{BB962C8B-B14F-4D97-AF65-F5344CB8AC3E}">
        <p14:creationId xmlns:p14="http://schemas.microsoft.com/office/powerpoint/2010/main" val="10938710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956319"/>
            <a:ext cx="4726220" cy="2876161"/>
            <a:chOff x="-29409" y="0"/>
            <a:chExt cx="2563521" cy="1521435"/>
          </a:xfrm>
          <a:extLst>
            <a:ext uri="{0CCBE362-F206-4b92-989A-16890622DB6E}">
              <ma14:wrappingTextBoxFlag xmlns="" xmlns:ma14="http://schemas.microsoft.com/office/mac/drawingml/2011/main"/>
            </a:ext>
          </a:extLst>
        </p:grpSpPr>
        <p:grpSp>
          <p:nvGrpSpPr>
            <p:cNvPr id="5" name="Group 4"/>
            <p:cNvGrpSpPr/>
            <p:nvPr/>
          </p:nvGrpSpPr>
          <p:grpSpPr>
            <a:xfrm>
              <a:off x="60264" y="233088"/>
              <a:ext cx="2302933" cy="811976"/>
              <a:chOff x="60264" y="233088"/>
              <a:chExt cx="2785535" cy="982134"/>
            </a:xfrm>
          </p:grpSpPr>
          <p:sp>
            <p:nvSpPr>
              <p:cNvPr id="16" name="Oval 15"/>
              <p:cNvSpPr/>
              <p:nvPr/>
            </p:nvSpPr>
            <p:spPr>
              <a:xfrm>
                <a:off x="280398" y="233088"/>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17" name="Oval 16"/>
              <p:cNvSpPr/>
              <p:nvPr/>
            </p:nvSpPr>
            <p:spPr>
              <a:xfrm>
                <a:off x="889998" y="233088"/>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18" name="Oval 17"/>
              <p:cNvSpPr/>
              <p:nvPr/>
            </p:nvSpPr>
            <p:spPr>
              <a:xfrm>
                <a:off x="1491131" y="233088"/>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19" name="Oval 18"/>
              <p:cNvSpPr/>
              <p:nvPr/>
            </p:nvSpPr>
            <p:spPr>
              <a:xfrm>
                <a:off x="2151531" y="233088"/>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20" name="Oval 19"/>
              <p:cNvSpPr/>
              <p:nvPr/>
            </p:nvSpPr>
            <p:spPr>
              <a:xfrm>
                <a:off x="60264" y="1003554"/>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21" name="Oval 20"/>
              <p:cNvSpPr/>
              <p:nvPr/>
            </p:nvSpPr>
            <p:spPr>
              <a:xfrm>
                <a:off x="612402" y="1003555"/>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22" name="Oval 21"/>
              <p:cNvSpPr/>
              <p:nvPr/>
            </p:nvSpPr>
            <p:spPr>
              <a:xfrm>
                <a:off x="1134960" y="1003555"/>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dirty="0">
                    <a:solidFill>
                      <a:prstClr val="white"/>
                    </a:solidFill>
                    <a:ea typeface="Times New Roman"/>
                    <a:cs typeface="Times New Roman"/>
                  </a:rPr>
                  <a:t> </a:t>
                </a:r>
                <a:endParaRPr lang="en-US" sz="3200" dirty="0">
                  <a:solidFill>
                    <a:prstClr val="white"/>
                  </a:solidFill>
                  <a:ea typeface="ＭＳ 明朝"/>
                  <a:cs typeface="Times New Roman"/>
                </a:endParaRPr>
              </a:p>
            </p:txBody>
          </p:sp>
          <p:sp>
            <p:nvSpPr>
              <p:cNvPr id="23" name="Oval 22"/>
              <p:cNvSpPr/>
              <p:nvPr/>
            </p:nvSpPr>
            <p:spPr>
              <a:xfrm>
                <a:off x="1651998" y="1003555"/>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24" name="Oval 23"/>
              <p:cNvSpPr/>
              <p:nvPr/>
            </p:nvSpPr>
            <p:spPr>
              <a:xfrm>
                <a:off x="2151531" y="1003555"/>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sp>
            <p:nvSpPr>
              <p:cNvPr id="25" name="Oval 24"/>
              <p:cNvSpPr/>
              <p:nvPr/>
            </p:nvSpPr>
            <p:spPr>
              <a:xfrm>
                <a:off x="2634132" y="1003555"/>
                <a:ext cx="211667" cy="21166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3200">
                    <a:solidFill>
                      <a:prstClr val="white"/>
                    </a:solidFill>
                    <a:ea typeface="Times New Roman"/>
                    <a:cs typeface="Times New Roman"/>
                  </a:rPr>
                  <a:t> </a:t>
                </a:r>
                <a:endParaRPr lang="en-US" sz="3200">
                  <a:solidFill>
                    <a:prstClr val="white"/>
                  </a:solidFill>
                  <a:ea typeface="ＭＳ 明朝"/>
                  <a:cs typeface="Times New Roman"/>
                </a:endParaRPr>
              </a:p>
            </p:txBody>
          </p:sp>
          <p:cxnSp>
            <p:nvCxnSpPr>
              <p:cNvPr id="26" name="Straight Arrow Connector 25"/>
              <p:cNvCxnSpPr/>
              <p:nvPr/>
            </p:nvCxnSpPr>
            <p:spPr>
              <a:xfrm flipH="1">
                <a:off x="166098" y="444755"/>
                <a:ext cx="220134" cy="5587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718236" y="444755"/>
                <a:ext cx="277595" cy="558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257365" y="444755"/>
                <a:ext cx="0" cy="558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995831" y="444755"/>
                <a:ext cx="244962" cy="558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995832" y="444755"/>
                <a:ext cx="687164" cy="58979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257365" y="444755"/>
                <a:ext cx="407765" cy="58979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6" name="Text Box 325"/>
            <p:cNvSpPr txBox="1"/>
            <p:nvPr/>
          </p:nvSpPr>
          <p:spPr>
            <a:xfrm>
              <a:off x="135916" y="0"/>
              <a:ext cx="491288" cy="502211"/>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SGA</a:t>
              </a:r>
              <a:r>
                <a:rPr lang="en-US" baseline="-25000" dirty="0" smtClean="0">
                  <a:solidFill>
                    <a:prstClr val="white"/>
                  </a:solidFill>
                  <a:latin typeface="Cambria"/>
                  <a:ea typeface="ＭＳ 明朝"/>
                  <a:cs typeface="Times New Roman"/>
                </a:rPr>
                <a:t>1</a:t>
              </a:r>
              <a:endParaRPr lang="en-US" sz="2000" dirty="0">
                <a:solidFill>
                  <a:prstClr val="white"/>
                </a:solidFill>
                <a:latin typeface="Times"/>
                <a:ea typeface="ＭＳ 明朝"/>
                <a:cs typeface="Times New Roman"/>
              </a:endParaRPr>
            </a:p>
          </p:txBody>
        </p:sp>
        <p:sp>
          <p:nvSpPr>
            <p:cNvPr id="7" name="Text Box 326"/>
            <p:cNvSpPr txBox="1"/>
            <p:nvPr/>
          </p:nvSpPr>
          <p:spPr>
            <a:xfrm>
              <a:off x="683459" y="0"/>
              <a:ext cx="571378" cy="502211"/>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SGA</a:t>
              </a:r>
              <a:r>
                <a:rPr lang="en-US" baseline="-25000" dirty="0">
                  <a:solidFill>
                    <a:prstClr val="white"/>
                  </a:solidFill>
                  <a:latin typeface="Cambria"/>
                  <a:ea typeface="ＭＳ 明朝"/>
                  <a:cs typeface="Times New Roman"/>
                </a:rPr>
                <a:t>2</a:t>
              </a:r>
              <a:endParaRPr lang="en-US" sz="2000" dirty="0">
                <a:solidFill>
                  <a:prstClr val="white"/>
                </a:solidFill>
                <a:latin typeface="Times"/>
                <a:ea typeface="ＭＳ 明朝"/>
                <a:cs typeface="Times New Roman"/>
              </a:endParaRPr>
            </a:p>
          </p:txBody>
        </p:sp>
        <p:sp>
          <p:nvSpPr>
            <p:cNvPr id="8" name="Text Box 327"/>
            <p:cNvSpPr txBox="1"/>
            <p:nvPr/>
          </p:nvSpPr>
          <p:spPr>
            <a:xfrm>
              <a:off x="1205930" y="0"/>
              <a:ext cx="550842" cy="502211"/>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SGA</a:t>
              </a:r>
              <a:r>
                <a:rPr lang="en-US" baseline="-25000" dirty="0" smtClean="0">
                  <a:solidFill>
                    <a:prstClr val="white"/>
                  </a:solidFill>
                  <a:latin typeface="Cambria"/>
                  <a:ea typeface="ＭＳ 明朝"/>
                  <a:cs typeface="Times New Roman"/>
                </a:rPr>
                <a:t>2</a:t>
              </a:r>
              <a:endParaRPr lang="en-US" sz="2000" dirty="0">
                <a:solidFill>
                  <a:prstClr val="white"/>
                </a:solidFill>
                <a:latin typeface="Times"/>
                <a:ea typeface="ＭＳ 明朝"/>
                <a:cs typeface="Times New Roman"/>
              </a:endParaRPr>
            </a:p>
          </p:txBody>
        </p:sp>
        <p:sp>
          <p:nvSpPr>
            <p:cNvPr id="9" name="Text Box 328"/>
            <p:cNvSpPr txBox="1"/>
            <p:nvPr/>
          </p:nvSpPr>
          <p:spPr>
            <a:xfrm>
              <a:off x="1756772" y="0"/>
              <a:ext cx="501935" cy="502211"/>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SGA</a:t>
              </a:r>
              <a:r>
                <a:rPr lang="en-US" baseline="-25000" dirty="0" smtClean="0">
                  <a:solidFill>
                    <a:prstClr val="white"/>
                  </a:solidFill>
                  <a:latin typeface="Cambria"/>
                  <a:ea typeface="ＭＳ 明朝"/>
                  <a:cs typeface="Times New Roman"/>
                </a:rPr>
                <a:t>3</a:t>
              </a:r>
              <a:endParaRPr lang="en-US" sz="2000" dirty="0">
                <a:solidFill>
                  <a:prstClr val="white"/>
                </a:solidFill>
                <a:latin typeface="Times"/>
                <a:ea typeface="ＭＳ 明朝"/>
                <a:cs typeface="Times New Roman"/>
              </a:endParaRPr>
            </a:p>
          </p:txBody>
        </p:sp>
        <p:sp>
          <p:nvSpPr>
            <p:cNvPr id="10" name="Text Box 329"/>
            <p:cNvSpPr txBox="1"/>
            <p:nvPr/>
          </p:nvSpPr>
          <p:spPr>
            <a:xfrm>
              <a:off x="-29409" y="1016228"/>
              <a:ext cx="501935" cy="502210"/>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DEG</a:t>
              </a:r>
              <a:r>
                <a:rPr lang="en-US" baseline="-25000" dirty="0" smtClean="0">
                  <a:solidFill>
                    <a:prstClr val="white"/>
                  </a:solidFill>
                  <a:latin typeface="Cambria"/>
                  <a:ea typeface="ＭＳ 明朝"/>
                  <a:cs typeface="Times New Roman"/>
                </a:rPr>
                <a:t>1</a:t>
              </a:r>
              <a:endParaRPr lang="en-US" sz="2000" dirty="0">
                <a:solidFill>
                  <a:prstClr val="white"/>
                </a:solidFill>
                <a:latin typeface="Times"/>
                <a:ea typeface="ＭＳ 明朝"/>
                <a:cs typeface="Times New Roman"/>
              </a:endParaRPr>
            </a:p>
          </p:txBody>
        </p:sp>
        <p:sp>
          <p:nvSpPr>
            <p:cNvPr id="11" name="Text Box 330"/>
            <p:cNvSpPr txBox="1"/>
            <p:nvPr/>
          </p:nvSpPr>
          <p:spPr>
            <a:xfrm>
              <a:off x="881132" y="1025843"/>
              <a:ext cx="373705" cy="262520"/>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DEG</a:t>
              </a:r>
              <a:r>
                <a:rPr lang="en-US" baseline="-25000" dirty="0" smtClean="0">
                  <a:solidFill>
                    <a:prstClr val="white"/>
                  </a:solidFill>
                  <a:latin typeface="Cambria"/>
                  <a:ea typeface="ＭＳ 明朝"/>
                  <a:cs typeface="Times New Roman"/>
                </a:rPr>
                <a:t>3</a:t>
              </a:r>
              <a:endParaRPr lang="en-US" sz="2000" dirty="0">
                <a:solidFill>
                  <a:prstClr val="white"/>
                </a:solidFill>
                <a:latin typeface="Times"/>
                <a:ea typeface="ＭＳ 明朝"/>
                <a:cs typeface="Times New Roman"/>
              </a:endParaRPr>
            </a:p>
          </p:txBody>
        </p:sp>
        <p:sp>
          <p:nvSpPr>
            <p:cNvPr id="12" name="Text Box 331"/>
            <p:cNvSpPr txBox="1"/>
            <p:nvPr/>
          </p:nvSpPr>
          <p:spPr>
            <a:xfrm>
              <a:off x="1317713" y="1019413"/>
              <a:ext cx="439059" cy="257175"/>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DEG</a:t>
              </a:r>
              <a:r>
                <a:rPr lang="en-US" baseline="-25000" dirty="0" smtClean="0">
                  <a:solidFill>
                    <a:prstClr val="white"/>
                  </a:solidFill>
                  <a:latin typeface="Cambria"/>
                  <a:ea typeface="ＭＳ 明朝"/>
                  <a:cs typeface="Times New Roman"/>
                </a:rPr>
                <a:t>4</a:t>
              </a:r>
              <a:endParaRPr lang="en-US" sz="2000" dirty="0">
                <a:solidFill>
                  <a:prstClr val="white"/>
                </a:solidFill>
                <a:latin typeface="Times"/>
                <a:ea typeface="ＭＳ 明朝"/>
                <a:cs typeface="Times New Roman"/>
              </a:endParaRPr>
            </a:p>
          </p:txBody>
        </p:sp>
        <p:sp>
          <p:nvSpPr>
            <p:cNvPr id="13" name="Text Box 332"/>
            <p:cNvSpPr txBox="1"/>
            <p:nvPr/>
          </p:nvSpPr>
          <p:spPr>
            <a:xfrm>
              <a:off x="1726271" y="1019413"/>
              <a:ext cx="532436" cy="257175"/>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DEG</a:t>
              </a:r>
              <a:r>
                <a:rPr lang="en-US" baseline="-25000" dirty="0" smtClean="0">
                  <a:solidFill>
                    <a:prstClr val="white"/>
                  </a:solidFill>
                  <a:latin typeface="Cambria"/>
                  <a:ea typeface="ＭＳ 明朝"/>
                  <a:cs typeface="Times New Roman"/>
                </a:rPr>
                <a:t>5</a:t>
              </a:r>
              <a:endParaRPr lang="en-US" sz="2000" dirty="0">
                <a:solidFill>
                  <a:prstClr val="white"/>
                </a:solidFill>
                <a:latin typeface="Times"/>
                <a:ea typeface="ＭＳ 明朝"/>
                <a:cs typeface="Times New Roman"/>
              </a:endParaRPr>
            </a:p>
          </p:txBody>
        </p:sp>
        <p:sp>
          <p:nvSpPr>
            <p:cNvPr id="14" name="Text Box 333"/>
            <p:cNvSpPr txBox="1"/>
            <p:nvPr/>
          </p:nvSpPr>
          <p:spPr>
            <a:xfrm>
              <a:off x="2161144" y="1012621"/>
              <a:ext cx="372968" cy="263967"/>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DEG</a:t>
              </a:r>
              <a:r>
                <a:rPr lang="en-US" baseline="-25000" dirty="0" smtClean="0">
                  <a:solidFill>
                    <a:prstClr val="white"/>
                  </a:solidFill>
                  <a:latin typeface="Cambria"/>
                  <a:ea typeface="ＭＳ 明朝"/>
                  <a:cs typeface="Times New Roman"/>
                </a:rPr>
                <a:t>6</a:t>
              </a:r>
              <a:endParaRPr lang="en-US" sz="2000" dirty="0">
                <a:solidFill>
                  <a:prstClr val="white"/>
                </a:solidFill>
                <a:latin typeface="Times"/>
                <a:ea typeface="ＭＳ 明朝"/>
                <a:cs typeface="Times New Roman"/>
              </a:endParaRPr>
            </a:p>
          </p:txBody>
        </p:sp>
        <p:sp>
          <p:nvSpPr>
            <p:cNvPr id="15" name="Text Box 334"/>
            <p:cNvSpPr txBox="1"/>
            <p:nvPr/>
          </p:nvSpPr>
          <p:spPr>
            <a:xfrm>
              <a:off x="466564" y="1019224"/>
              <a:ext cx="501935" cy="502211"/>
            </a:xfrm>
            <a:prstGeom prst="rect">
              <a:avLst/>
            </a:prstGeom>
            <a:noFill/>
            <a:ln>
              <a:noFill/>
            </a:ln>
          </p:spPr>
          <p:txBody>
            <a:bodyPr wrap="square" rtlCol="0">
              <a:noAutofit/>
            </a:bodyPr>
            <a:lstStyle/>
            <a:p>
              <a:r>
                <a:rPr lang="en-US" i="1" dirty="0" smtClean="0">
                  <a:solidFill>
                    <a:prstClr val="white"/>
                  </a:solidFill>
                  <a:latin typeface="Cambria"/>
                  <a:ea typeface="ＭＳ 明朝"/>
                  <a:cs typeface="Times New Roman"/>
                </a:rPr>
                <a:t>DEG</a:t>
              </a:r>
              <a:r>
                <a:rPr lang="en-US" baseline="-25000" dirty="0" smtClean="0">
                  <a:solidFill>
                    <a:prstClr val="white"/>
                  </a:solidFill>
                  <a:latin typeface="Cambria"/>
                  <a:ea typeface="ＭＳ 明朝"/>
                  <a:cs typeface="Times New Roman"/>
                </a:rPr>
                <a:t>2</a:t>
              </a:r>
              <a:endParaRPr lang="en-US" sz="2000" dirty="0">
                <a:solidFill>
                  <a:prstClr val="white"/>
                </a:solidFill>
                <a:latin typeface="Times"/>
                <a:ea typeface="ＭＳ 明朝"/>
                <a:cs typeface="Times New Roman"/>
              </a:endParaRPr>
            </a:p>
          </p:txBody>
        </p:sp>
      </p:grpSp>
      <p:cxnSp>
        <p:nvCxnSpPr>
          <p:cNvPr id="32" name="Straight Arrow Connector 31"/>
          <p:cNvCxnSpPr>
            <a:endCxn id="21" idx="1"/>
          </p:cNvCxnSpPr>
          <p:nvPr/>
        </p:nvCxnSpPr>
        <p:spPr>
          <a:xfrm>
            <a:off x="1271774" y="1727770"/>
            <a:ext cx="391983" cy="92179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24" idx="0"/>
          </p:cNvCxnSpPr>
          <p:nvPr/>
        </p:nvCxnSpPr>
        <p:spPr>
          <a:xfrm>
            <a:off x="1367280" y="1727770"/>
            <a:ext cx="2756527" cy="87335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2632802" y="1731695"/>
            <a:ext cx="423118" cy="87335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23" idx="0"/>
          </p:cNvCxnSpPr>
          <p:nvPr/>
        </p:nvCxnSpPr>
        <p:spPr>
          <a:xfrm flipH="1">
            <a:off x="3362405" y="1707243"/>
            <a:ext cx="695603" cy="8938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92425" y="228600"/>
            <a:ext cx="7641975" cy="523220"/>
          </a:xfrm>
          <a:prstGeom prst="rect">
            <a:avLst/>
          </a:prstGeom>
          <a:noFill/>
        </p:spPr>
        <p:txBody>
          <a:bodyPr wrap="square" rtlCol="0">
            <a:spAutoFit/>
          </a:bodyPr>
          <a:lstStyle/>
          <a:p>
            <a:pPr algn="ctr"/>
            <a:r>
              <a:rPr lang="en-US" sz="2800" b="1" dirty="0" smtClean="0">
                <a:solidFill>
                  <a:srgbClr val="F4EC88"/>
                </a:solidFill>
                <a:effectLst>
                  <a:outerShdw blurRad="38100" dist="38100" dir="2700000" algn="tl">
                    <a:srgbClr val="000000">
                      <a:alpha val="43137"/>
                    </a:srgbClr>
                  </a:outerShdw>
                </a:effectLst>
              </a:rPr>
              <a:t>Search a Bipartite Graph Using the FGES Algorithm</a:t>
            </a:r>
            <a:endParaRPr lang="en-US" sz="2800" b="1" dirty="0">
              <a:solidFill>
                <a:srgbClr val="F4EC88"/>
              </a:solidFill>
              <a:effectLst>
                <a:outerShdw blurRad="38100" dist="38100" dir="2700000" algn="tl">
                  <a:srgbClr val="000000">
                    <a:alpha val="43137"/>
                  </a:srgbClr>
                </a:outerShdw>
              </a:effectLst>
            </a:endParaRPr>
          </a:p>
        </p:txBody>
      </p:sp>
      <p:sp>
        <p:nvSpPr>
          <p:cNvPr id="43" name="TextBox 42"/>
          <p:cNvSpPr txBox="1"/>
          <p:nvPr/>
        </p:nvSpPr>
        <p:spPr>
          <a:xfrm>
            <a:off x="765010" y="5797658"/>
            <a:ext cx="7921790" cy="861774"/>
          </a:xfrm>
          <a:prstGeom prst="rect">
            <a:avLst/>
          </a:prstGeom>
          <a:noFill/>
        </p:spPr>
        <p:txBody>
          <a:bodyPr wrap="square" rtlCol="0">
            <a:spAutoFit/>
          </a:bodyPr>
          <a:lstStyle/>
          <a:p>
            <a:r>
              <a:rPr lang="en-US" dirty="0" smtClean="0">
                <a:solidFill>
                  <a:prstClr val="white"/>
                </a:solidFill>
              </a:rPr>
              <a:t>Main assumptions in analyzing causal relationships between SGAs and DEGs: </a:t>
            </a:r>
          </a:p>
          <a:p>
            <a:pPr marL="742950" lvl="1" indent="-285750">
              <a:buFont typeface="Arial" panose="020B0604020202020204" pitchFamily="34" charset="0"/>
              <a:buChar char="•"/>
            </a:pPr>
            <a:r>
              <a:rPr lang="en-US" sz="1600" dirty="0" smtClean="0">
                <a:solidFill>
                  <a:prstClr val="white"/>
                </a:solidFill>
              </a:rPr>
              <a:t>DEGs do not cause SGAs</a:t>
            </a:r>
          </a:p>
          <a:p>
            <a:pPr marL="742950" lvl="1" indent="-285750">
              <a:buFont typeface="Arial" panose="020B0604020202020204" pitchFamily="34" charset="0"/>
              <a:buChar char="•"/>
            </a:pPr>
            <a:r>
              <a:rPr lang="en-US" sz="1600" dirty="0" smtClean="0">
                <a:solidFill>
                  <a:prstClr val="white"/>
                </a:solidFill>
              </a:rPr>
              <a:t>SGAs and DEGs are not confounded</a:t>
            </a:r>
          </a:p>
        </p:txBody>
      </p:sp>
      <p:sp>
        <p:nvSpPr>
          <p:cNvPr id="44" name="TextBox 43"/>
          <p:cNvSpPr txBox="1"/>
          <p:nvPr/>
        </p:nvSpPr>
        <p:spPr>
          <a:xfrm>
            <a:off x="774925" y="3766572"/>
            <a:ext cx="8153400" cy="1508105"/>
          </a:xfrm>
          <a:prstGeom prst="rect">
            <a:avLst/>
          </a:prstGeom>
          <a:noFill/>
        </p:spPr>
        <p:txBody>
          <a:bodyPr wrap="square" rtlCol="0">
            <a:spAutoFit/>
          </a:bodyPr>
          <a:lstStyle/>
          <a:p>
            <a:r>
              <a:rPr lang="en-US" i="1" dirty="0">
                <a:solidFill>
                  <a:prstClr val="white"/>
                </a:solidFill>
              </a:rPr>
              <a:t>SGA</a:t>
            </a:r>
            <a:r>
              <a:rPr lang="en-US" dirty="0">
                <a:solidFill>
                  <a:prstClr val="white"/>
                </a:solidFill>
              </a:rPr>
              <a:t> - somatic </a:t>
            </a:r>
            <a:r>
              <a:rPr lang="en-US" dirty="0" smtClean="0">
                <a:solidFill>
                  <a:prstClr val="white"/>
                </a:solidFill>
              </a:rPr>
              <a:t>genomic alteration:</a:t>
            </a:r>
            <a:endParaRPr lang="en-US" dirty="0">
              <a:solidFill>
                <a:prstClr val="white"/>
              </a:solidFill>
            </a:endParaRPr>
          </a:p>
          <a:p>
            <a:r>
              <a:rPr lang="en-US" sz="1600" dirty="0" smtClean="0">
                <a:solidFill>
                  <a:prstClr val="white"/>
                </a:solidFill>
              </a:rPr>
              <a:t>As used here, it indicates both nonsynonymous somatic mutations and copy number alterations; a gene sequence variable is coded as 1 if </a:t>
            </a:r>
            <a:r>
              <a:rPr lang="en-US" sz="1600" dirty="0">
                <a:solidFill>
                  <a:prstClr val="white"/>
                </a:solidFill>
              </a:rPr>
              <a:t>altered (SGA </a:t>
            </a:r>
            <a:r>
              <a:rPr lang="en-US" sz="1600" dirty="0" smtClean="0">
                <a:solidFill>
                  <a:prstClr val="white"/>
                </a:solidFill>
              </a:rPr>
              <a:t>) and 0 if not (not SGA). </a:t>
            </a:r>
          </a:p>
          <a:p>
            <a:endParaRPr lang="en-US" sz="1400" dirty="0" smtClean="0">
              <a:solidFill>
                <a:prstClr val="white"/>
              </a:solidFill>
            </a:endParaRPr>
          </a:p>
          <a:p>
            <a:endParaRPr lang="en-US" sz="1400" dirty="0">
              <a:solidFill>
                <a:prstClr val="white"/>
              </a:solidFill>
            </a:endParaRPr>
          </a:p>
          <a:p>
            <a:endParaRPr lang="en-US" sz="1400" dirty="0">
              <a:solidFill>
                <a:prstClr val="white"/>
              </a:solidFill>
            </a:endParaRPr>
          </a:p>
        </p:txBody>
      </p:sp>
      <p:sp>
        <p:nvSpPr>
          <p:cNvPr id="45" name="TextBox 44"/>
          <p:cNvSpPr txBox="1"/>
          <p:nvPr/>
        </p:nvSpPr>
        <p:spPr>
          <a:xfrm>
            <a:off x="774925" y="4841358"/>
            <a:ext cx="8153400" cy="861774"/>
          </a:xfrm>
          <a:prstGeom prst="rect">
            <a:avLst/>
          </a:prstGeom>
          <a:noFill/>
        </p:spPr>
        <p:txBody>
          <a:bodyPr wrap="square" rtlCol="0">
            <a:spAutoFit/>
          </a:bodyPr>
          <a:lstStyle/>
          <a:p>
            <a:r>
              <a:rPr lang="en-US" i="1" dirty="0">
                <a:solidFill>
                  <a:prstClr val="white"/>
                </a:solidFill>
              </a:rPr>
              <a:t>DEG</a:t>
            </a:r>
            <a:r>
              <a:rPr lang="en-US" dirty="0">
                <a:solidFill>
                  <a:prstClr val="white"/>
                </a:solidFill>
              </a:rPr>
              <a:t> - differentially expressed gene</a:t>
            </a:r>
          </a:p>
          <a:p>
            <a:r>
              <a:rPr lang="en-US" sz="1600" dirty="0" smtClean="0">
                <a:solidFill>
                  <a:prstClr val="white"/>
                </a:solidFill>
              </a:rPr>
              <a:t>It indicates which genes are differentially expressed, relative to a baseline (e.g., normal tissue); a gene expression variable is coded as a 1 if differentially expressed (DEG) and 0 if not (not DEG).</a:t>
            </a:r>
            <a:endParaRPr lang="en-US" sz="1600" dirty="0">
              <a:solidFill>
                <a:prstClr val="white"/>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104</a:t>
            </a:fld>
            <a:endParaRPr lang="en-US" dirty="0">
              <a:solidFill>
                <a:schemeClr val="bg1"/>
              </a:solidFill>
            </a:endParaRPr>
          </a:p>
        </p:txBody>
      </p:sp>
    </p:spTree>
    <p:extLst>
      <p:ext uri="{BB962C8B-B14F-4D97-AF65-F5344CB8AC3E}">
        <p14:creationId xmlns:p14="http://schemas.microsoft.com/office/powerpoint/2010/main" val="42841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28434"/>
            <a:ext cx="7620000" cy="523220"/>
          </a:xfrm>
          <a:prstGeom prst="rect">
            <a:avLst/>
          </a:prstGeom>
          <a:noFill/>
        </p:spPr>
        <p:txBody>
          <a:bodyPr wrap="square" rtlCol="0">
            <a:spAutoFit/>
          </a:bodyPr>
          <a:lstStyle/>
          <a:p>
            <a:pPr algn="ctr"/>
            <a:r>
              <a:rPr lang="en-US" sz="2800" b="1" dirty="0" smtClean="0">
                <a:solidFill>
                  <a:srgbClr val="F4EC88"/>
                </a:solidFill>
                <a:effectLst>
                  <a:outerShdw blurRad="38100" dist="38100" dir="2700000" algn="tl">
                    <a:srgbClr val="000000">
                      <a:alpha val="43137"/>
                    </a:srgbClr>
                  </a:outerShdw>
                </a:effectLst>
              </a:rPr>
              <a:t>The Greedy Equivalence Search (GES) Algorithm*</a:t>
            </a:r>
            <a:endParaRPr lang="en-US" sz="2800" b="1" dirty="0">
              <a:solidFill>
                <a:srgbClr val="F4EC88"/>
              </a:solidFill>
              <a:effectLst>
                <a:outerShdw blurRad="38100" dist="38100" dir="2700000" algn="tl">
                  <a:srgbClr val="000000">
                    <a:alpha val="43137"/>
                  </a:srgbClr>
                </a:outerShdw>
              </a:effectLst>
            </a:endParaRPr>
          </a:p>
        </p:txBody>
      </p:sp>
      <p:sp>
        <p:nvSpPr>
          <p:cNvPr id="5" name="TextBox 4"/>
          <p:cNvSpPr txBox="1"/>
          <p:nvPr/>
        </p:nvSpPr>
        <p:spPr>
          <a:xfrm>
            <a:off x="381000" y="1066800"/>
            <a:ext cx="8458200" cy="6186309"/>
          </a:xfrm>
          <a:prstGeom prst="rect">
            <a:avLst/>
          </a:prstGeom>
          <a:noFill/>
        </p:spPr>
        <p:txBody>
          <a:bodyPr wrap="square" rtlCol="0">
            <a:spAutoFit/>
          </a:bodyPr>
          <a:lstStyle/>
          <a:p>
            <a:r>
              <a:rPr lang="en-US" dirty="0">
                <a:solidFill>
                  <a:prstClr val="black"/>
                </a:solidFill>
              </a:rPr>
              <a:t> </a:t>
            </a:r>
          </a:p>
          <a:p>
            <a:pPr marL="285750" indent="-285750">
              <a:spcAft>
                <a:spcPts val="1200"/>
              </a:spcAft>
              <a:buFont typeface="Arial" panose="020B0604020202020204" pitchFamily="34" charset="0"/>
              <a:buChar char="•"/>
            </a:pPr>
            <a:r>
              <a:rPr lang="en-US" sz="2400" dirty="0" smtClean="0">
                <a:solidFill>
                  <a:prstClr val="white"/>
                </a:solidFill>
              </a:rPr>
              <a:t>Searches over equivalence classes of Bayesian networks (patterns)</a:t>
            </a:r>
          </a:p>
          <a:p>
            <a:pPr marL="285750" indent="-285750">
              <a:spcAft>
                <a:spcPts val="1200"/>
              </a:spcAft>
              <a:buFont typeface="Arial" panose="020B0604020202020204" pitchFamily="34" charset="0"/>
              <a:buChar char="•"/>
            </a:pPr>
            <a:r>
              <a:rPr lang="en-US" sz="2400" dirty="0" smtClean="0">
                <a:solidFill>
                  <a:prstClr val="white"/>
                </a:solidFill>
              </a:rPr>
              <a:t>Uses a Bayesian score</a:t>
            </a:r>
          </a:p>
          <a:p>
            <a:pPr marL="285750" indent="-285750">
              <a:spcAft>
                <a:spcPts val="1200"/>
              </a:spcAft>
              <a:buFont typeface="Arial" panose="020B0604020202020204" pitchFamily="34" charset="0"/>
              <a:buChar char="•"/>
            </a:pPr>
            <a:r>
              <a:rPr lang="en-US" sz="2400" dirty="0" smtClean="0">
                <a:solidFill>
                  <a:prstClr val="white"/>
                </a:solidFill>
              </a:rPr>
              <a:t>It is a greedy algorithm that has a forward stepping phase and a backward stepping phase</a:t>
            </a:r>
          </a:p>
          <a:p>
            <a:pPr marL="285750" indent="-285750">
              <a:spcAft>
                <a:spcPts val="1200"/>
              </a:spcAft>
              <a:buFont typeface="Arial" panose="020B0604020202020204" pitchFamily="34" charset="0"/>
              <a:buChar char="•"/>
            </a:pPr>
            <a:r>
              <a:rPr lang="en-US" sz="2400" dirty="0" smtClean="0">
                <a:solidFill>
                  <a:prstClr val="white"/>
                </a:solidFill>
              </a:rPr>
              <a:t>If a Bayesian network (BN) is generating the data (and it is a perfect map), GES is guaranteed to find the data generating BN in the large sample limit</a:t>
            </a:r>
          </a:p>
          <a:p>
            <a:pPr marL="285750" indent="-285750">
              <a:spcAft>
                <a:spcPts val="600"/>
              </a:spcAft>
              <a:buFont typeface="Arial" panose="020B0604020202020204" pitchFamily="34" charset="0"/>
              <a:buChar char="•"/>
            </a:pPr>
            <a:r>
              <a:rPr lang="en-US" sz="2400" dirty="0" smtClean="0">
                <a:solidFill>
                  <a:srgbClr val="F4EC88"/>
                </a:solidFill>
              </a:rPr>
              <a:t>FGES</a:t>
            </a:r>
            <a:r>
              <a:rPr lang="en-US" sz="2400" dirty="0" smtClean="0">
                <a:solidFill>
                  <a:prstClr val="white"/>
                </a:solidFill>
              </a:rPr>
              <a:t> </a:t>
            </a:r>
            <a:r>
              <a:rPr lang="en-US" sz="2400" dirty="0">
                <a:solidFill>
                  <a:prstClr val="white"/>
                </a:solidFill>
              </a:rPr>
              <a:t>is an optimized version of </a:t>
            </a:r>
            <a:r>
              <a:rPr lang="en-US" sz="2400" dirty="0" smtClean="0">
                <a:solidFill>
                  <a:prstClr val="white"/>
                </a:solidFill>
              </a:rPr>
              <a:t>GES</a:t>
            </a:r>
          </a:p>
          <a:p>
            <a:pPr marL="742950" lvl="1" indent="-285750">
              <a:spcAft>
                <a:spcPts val="600"/>
              </a:spcAft>
              <a:buFont typeface="Arial" panose="020B0604020202020204" pitchFamily="34" charset="0"/>
              <a:buChar char="•"/>
            </a:pPr>
            <a:r>
              <a:rPr lang="en-US" sz="2000" dirty="0" smtClean="0">
                <a:solidFill>
                  <a:prstClr val="white"/>
                </a:solidFill>
              </a:rPr>
              <a:t>Optimized </a:t>
            </a:r>
            <a:r>
              <a:rPr lang="en-US" sz="2000" dirty="0">
                <a:solidFill>
                  <a:prstClr val="white"/>
                </a:solidFill>
              </a:rPr>
              <a:t>for a single </a:t>
            </a:r>
            <a:r>
              <a:rPr lang="en-US" sz="2000" dirty="0" smtClean="0">
                <a:solidFill>
                  <a:prstClr val="white"/>
                </a:solidFill>
              </a:rPr>
              <a:t>processor</a:t>
            </a:r>
          </a:p>
          <a:p>
            <a:pPr marL="742950" lvl="1" indent="-285750">
              <a:spcAft>
                <a:spcPts val="600"/>
              </a:spcAft>
              <a:buFont typeface="Arial" panose="020B0604020202020204" pitchFamily="34" charset="0"/>
              <a:buChar char="•"/>
            </a:pPr>
            <a:r>
              <a:rPr lang="en-US" sz="2000" dirty="0" smtClean="0">
                <a:solidFill>
                  <a:prstClr val="white"/>
                </a:solidFill>
              </a:rPr>
              <a:t>Parallelized </a:t>
            </a:r>
            <a:r>
              <a:rPr lang="en-US" sz="2000" dirty="0">
                <a:solidFill>
                  <a:prstClr val="white"/>
                </a:solidFill>
              </a:rPr>
              <a:t>to run on multiple processors</a:t>
            </a:r>
          </a:p>
          <a:p>
            <a:pPr marL="285750" indent="-285750">
              <a:spcAft>
                <a:spcPts val="1200"/>
              </a:spcAft>
              <a:buFont typeface="Arial" panose="020B0604020202020204" pitchFamily="34" charset="0"/>
              <a:buChar char="•"/>
            </a:pPr>
            <a:endParaRPr lang="en-US" sz="2400" dirty="0" smtClean="0">
              <a:solidFill>
                <a:prstClr val="white"/>
              </a:solidFill>
            </a:endParaRPr>
          </a:p>
          <a:p>
            <a:endParaRPr lang="en-US" dirty="0">
              <a:solidFill>
                <a:prstClr val="black"/>
              </a:solidFill>
            </a:endParaRPr>
          </a:p>
        </p:txBody>
      </p:sp>
      <p:sp>
        <p:nvSpPr>
          <p:cNvPr id="6" name="TextBox 5"/>
          <p:cNvSpPr txBox="1"/>
          <p:nvPr/>
        </p:nvSpPr>
        <p:spPr>
          <a:xfrm>
            <a:off x="152400" y="6164759"/>
            <a:ext cx="8839200" cy="769441"/>
          </a:xfrm>
          <a:prstGeom prst="rect">
            <a:avLst/>
          </a:prstGeom>
          <a:noFill/>
        </p:spPr>
        <p:txBody>
          <a:bodyPr wrap="square" rtlCol="0">
            <a:spAutoFit/>
          </a:bodyPr>
          <a:lstStyle/>
          <a:p>
            <a:r>
              <a:rPr lang="en-US" sz="1400" dirty="0" smtClean="0">
                <a:solidFill>
                  <a:prstClr val="white"/>
                </a:solidFill>
              </a:rPr>
              <a:t>* </a:t>
            </a:r>
            <a:r>
              <a:rPr lang="en-US" sz="1400" dirty="0" err="1">
                <a:solidFill>
                  <a:prstClr val="white"/>
                </a:solidFill>
              </a:rPr>
              <a:t>Chickering</a:t>
            </a:r>
            <a:r>
              <a:rPr lang="en-US" sz="1400" dirty="0">
                <a:solidFill>
                  <a:prstClr val="white"/>
                </a:solidFill>
              </a:rPr>
              <a:t>, D. M. </a:t>
            </a:r>
            <a:r>
              <a:rPr lang="en-US" sz="1400" dirty="0" smtClean="0">
                <a:solidFill>
                  <a:prstClr val="white"/>
                </a:solidFill>
              </a:rPr>
              <a:t>Optimal </a:t>
            </a:r>
            <a:r>
              <a:rPr lang="en-US" sz="1400" dirty="0">
                <a:solidFill>
                  <a:prstClr val="white"/>
                </a:solidFill>
              </a:rPr>
              <a:t>structure identification with greedy search</a:t>
            </a:r>
            <a:r>
              <a:rPr lang="en-US" sz="1400" dirty="0" smtClean="0">
                <a:solidFill>
                  <a:prstClr val="white"/>
                </a:solidFill>
              </a:rPr>
              <a:t>.</a:t>
            </a:r>
            <a:r>
              <a:rPr lang="en-US" sz="1400" dirty="0">
                <a:solidFill>
                  <a:prstClr val="white"/>
                </a:solidFill>
              </a:rPr>
              <a:t> </a:t>
            </a:r>
            <a:r>
              <a:rPr lang="en-US" sz="1400" i="1" dirty="0">
                <a:solidFill>
                  <a:prstClr val="white"/>
                </a:solidFill>
              </a:rPr>
              <a:t>The Journal of Machine Learning Research</a:t>
            </a:r>
            <a:r>
              <a:rPr lang="en-US" sz="1400" dirty="0">
                <a:solidFill>
                  <a:prstClr val="white"/>
                </a:solidFill>
              </a:rPr>
              <a:t> 3 (</a:t>
            </a:r>
            <a:r>
              <a:rPr lang="en-US" sz="1400" dirty="0" smtClean="0">
                <a:solidFill>
                  <a:prstClr val="white"/>
                </a:solidFill>
              </a:rPr>
              <a:t>2002): </a:t>
            </a:r>
            <a:r>
              <a:rPr lang="en-US" sz="1400" dirty="0">
                <a:solidFill>
                  <a:prstClr val="white"/>
                </a:solidFill>
              </a:rPr>
              <a:t>507-554.</a:t>
            </a:r>
          </a:p>
          <a:p>
            <a:endParaRPr lang="en-US" sz="1600" dirty="0">
              <a:solidFill>
                <a:prstClr val="white"/>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105</a:t>
            </a:fld>
            <a:endParaRPr lang="en-US" dirty="0">
              <a:solidFill>
                <a:schemeClr val="bg1"/>
              </a:solidFill>
            </a:endParaRPr>
          </a:p>
        </p:txBody>
      </p:sp>
    </p:spTree>
    <p:extLst>
      <p:ext uri="{BB962C8B-B14F-4D97-AF65-F5344CB8AC3E}">
        <p14:creationId xmlns:p14="http://schemas.microsoft.com/office/powerpoint/2010/main" val="24786874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7620000" cy="584775"/>
          </a:xfrm>
          <a:prstGeom prst="rect">
            <a:avLst/>
          </a:prstGeom>
          <a:noFill/>
        </p:spPr>
        <p:txBody>
          <a:bodyPr wrap="square" rtlCol="0">
            <a:spAutoFit/>
          </a:bodyPr>
          <a:lstStyle/>
          <a:p>
            <a:pPr algn="ctr"/>
            <a:r>
              <a:rPr lang="en-US" sz="3200" b="1" dirty="0" smtClean="0">
                <a:solidFill>
                  <a:srgbClr val="F4EC88"/>
                </a:solidFill>
                <a:effectLst>
                  <a:outerShdw blurRad="38100" dist="38100" dir="2700000" algn="tl">
                    <a:srgbClr val="000000">
                      <a:alpha val="43137"/>
                    </a:srgbClr>
                  </a:outerShdw>
                </a:effectLst>
              </a:rPr>
              <a:t>The Mini-TCGA </a:t>
            </a:r>
            <a:r>
              <a:rPr lang="en-US" sz="3200" b="1" dirty="0">
                <a:solidFill>
                  <a:srgbClr val="F4EC88"/>
                </a:solidFill>
                <a:effectLst>
                  <a:outerShdw blurRad="38100" dist="38100" dir="2700000" algn="tl">
                    <a:srgbClr val="000000">
                      <a:alpha val="43137"/>
                    </a:srgbClr>
                  </a:outerShdw>
                </a:effectLst>
              </a:rPr>
              <a:t>B</a:t>
            </a:r>
            <a:r>
              <a:rPr lang="en-US" sz="3200" b="1" dirty="0" smtClean="0">
                <a:solidFill>
                  <a:srgbClr val="F4EC88"/>
                </a:solidFill>
                <a:effectLst>
                  <a:outerShdw blurRad="38100" dist="38100" dir="2700000" algn="tl">
                    <a:srgbClr val="000000">
                      <a:alpha val="43137"/>
                    </a:srgbClr>
                  </a:outerShdw>
                </a:effectLst>
              </a:rPr>
              <a:t>reast </a:t>
            </a:r>
            <a:r>
              <a:rPr lang="en-US" sz="3200" b="1" dirty="0">
                <a:solidFill>
                  <a:srgbClr val="F4EC88"/>
                </a:solidFill>
                <a:effectLst>
                  <a:outerShdw blurRad="38100" dist="38100" dir="2700000" algn="tl">
                    <a:srgbClr val="000000">
                      <a:alpha val="43137"/>
                    </a:srgbClr>
                  </a:outerShdw>
                </a:effectLst>
              </a:rPr>
              <a:t>C</a:t>
            </a:r>
            <a:r>
              <a:rPr lang="en-US" sz="3200" b="1" dirty="0" smtClean="0">
                <a:solidFill>
                  <a:srgbClr val="F4EC88"/>
                </a:solidFill>
                <a:effectLst>
                  <a:outerShdw blurRad="38100" dist="38100" dir="2700000" algn="tl">
                    <a:srgbClr val="000000">
                      <a:alpha val="43137"/>
                    </a:srgbClr>
                  </a:outerShdw>
                </a:effectLst>
              </a:rPr>
              <a:t>ancer Dataset</a:t>
            </a:r>
            <a:endParaRPr lang="en-US" sz="3200" b="1" dirty="0">
              <a:solidFill>
                <a:srgbClr val="F4EC88"/>
              </a:solidFill>
              <a:effectLst>
                <a:outerShdw blurRad="38100" dist="38100" dir="2700000" algn="tl">
                  <a:srgbClr val="000000">
                    <a:alpha val="43137"/>
                  </a:srgbClr>
                </a:outerShdw>
              </a:effectLst>
            </a:endParaRPr>
          </a:p>
        </p:txBody>
      </p:sp>
      <p:sp>
        <p:nvSpPr>
          <p:cNvPr id="5" name="TextBox 4"/>
          <p:cNvSpPr txBox="1"/>
          <p:nvPr/>
        </p:nvSpPr>
        <p:spPr>
          <a:xfrm>
            <a:off x="152400" y="1066800"/>
            <a:ext cx="8991600" cy="5144998"/>
          </a:xfrm>
          <a:prstGeom prst="rect">
            <a:avLst/>
          </a:prstGeom>
          <a:noFill/>
        </p:spPr>
        <p:txBody>
          <a:bodyPr wrap="square" rtlCol="0">
            <a:spAutoFit/>
          </a:bodyPr>
          <a:lstStyle/>
          <a:p>
            <a:r>
              <a:rPr lang="en-US" dirty="0">
                <a:solidFill>
                  <a:prstClr val="black"/>
                </a:solidFill>
              </a:rPr>
              <a:t> </a:t>
            </a:r>
            <a:endParaRPr lang="en-US" dirty="0">
              <a:solidFill>
                <a:prstClr val="white"/>
              </a:solidFill>
            </a:endParaRPr>
          </a:p>
          <a:p>
            <a:pPr marL="285750" indent="-285750">
              <a:spcAft>
                <a:spcPts val="500"/>
              </a:spcAft>
              <a:buFont typeface="Arial" panose="020B0604020202020204" pitchFamily="34" charset="0"/>
              <a:buChar char="•"/>
            </a:pPr>
            <a:r>
              <a:rPr lang="en-US" sz="1600" dirty="0" smtClean="0">
                <a:solidFill>
                  <a:prstClr val="white"/>
                </a:solidFill>
              </a:rPr>
              <a:t>We created a specialized subset of the TCGA Breast Invasive Carcinoma (BRCA) dataset </a:t>
            </a:r>
          </a:p>
          <a:p>
            <a:pPr marL="742950" lvl="1" indent="-285750">
              <a:spcAft>
                <a:spcPts val="500"/>
              </a:spcAft>
              <a:buFont typeface="Arial" panose="020B0604020202020204" pitchFamily="34" charset="0"/>
              <a:buChar char="•"/>
            </a:pPr>
            <a:r>
              <a:rPr lang="en-US" sz="1600" dirty="0" smtClean="0">
                <a:solidFill>
                  <a:prstClr val="white"/>
                </a:solidFill>
              </a:rPr>
              <a:t>Data </a:t>
            </a:r>
            <a:r>
              <a:rPr lang="en-US" sz="1600" dirty="0">
                <a:solidFill>
                  <a:prstClr val="white"/>
                </a:solidFill>
              </a:rPr>
              <a:t>sources</a:t>
            </a:r>
          </a:p>
          <a:p>
            <a:pPr marL="1211263" lvl="1" indent="-288925">
              <a:spcAft>
                <a:spcPts val="500"/>
              </a:spcAft>
              <a:buFont typeface="Arial" panose="020B0604020202020204" pitchFamily="34" charset="0"/>
              <a:buChar char="•"/>
            </a:pPr>
            <a:r>
              <a:rPr lang="en-US" altLang="zh-CN" sz="1600" dirty="0">
                <a:solidFill>
                  <a:prstClr val="white"/>
                </a:solidFill>
              </a:rPr>
              <a:t>UCSC</a:t>
            </a:r>
            <a:r>
              <a:rPr lang="zh-CN" altLang="en-US" sz="1600" dirty="0">
                <a:solidFill>
                  <a:prstClr val="white"/>
                </a:solidFill>
              </a:rPr>
              <a:t> </a:t>
            </a:r>
            <a:r>
              <a:rPr lang="en-US" altLang="zh-CN" sz="1600" dirty="0" err="1">
                <a:solidFill>
                  <a:prstClr val="white"/>
                </a:solidFill>
              </a:rPr>
              <a:t>Xena</a:t>
            </a:r>
            <a:r>
              <a:rPr lang="en-US" altLang="zh-CN" sz="1600" dirty="0">
                <a:solidFill>
                  <a:prstClr val="white"/>
                </a:solidFill>
              </a:rPr>
              <a:t>:</a:t>
            </a:r>
            <a:r>
              <a:rPr lang="zh-CN" altLang="en-US" sz="1600" dirty="0">
                <a:solidFill>
                  <a:prstClr val="white"/>
                </a:solidFill>
              </a:rPr>
              <a:t> </a:t>
            </a:r>
            <a:r>
              <a:rPr lang="en-US" altLang="zh-CN" sz="1600" dirty="0">
                <a:solidFill>
                  <a:prstClr val="white"/>
                </a:solidFill>
              </a:rPr>
              <a:t>https://xenabrowser.net/datapages/</a:t>
            </a:r>
          </a:p>
          <a:p>
            <a:pPr marL="1211263" lvl="1" indent="-288925">
              <a:spcAft>
                <a:spcPts val="1200"/>
              </a:spcAft>
              <a:buFont typeface="Arial" panose="020B0604020202020204" pitchFamily="34" charset="0"/>
              <a:buChar char="•"/>
            </a:pPr>
            <a:r>
              <a:rPr lang="en-US" altLang="zh-CN" sz="1600" dirty="0">
                <a:solidFill>
                  <a:prstClr val="white"/>
                </a:solidFill>
              </a:rPr>
              <a:t>Broad</a:t>
            </a:r>
            <a:r>
              <a:rPr lang="zh-CN" altLang="en-US" sz="1600" dirty="0">
                <a:solidFill>
                  <a:prstClr val="white"/>
                </a:solidFill>
              </a:rPr>
              <a:t> </a:t>
            </a:r>
            <a:r>
              <a:rPr lang="en-US" altLang="zh-CN" sz="1600" dirty="0">
                <a:solidFill>
                  <a:prstClr val="white"/>
                </a:solidFill>
              </a:rPr>
              <a:t>GDAC</a:t>
            </a:r>
            <a:r>
              <a:rPr lang="zh-CN" altLang="en-US" sz="1600" dirty="0">
                <a:solidFill>
                  <a:prstClr val="white"/>
                </a:solidFill>
              </a:rPr>
              <a:t> </a:t>
            </a:r>
            <a:r>
              <a:rPr lang="en-US" altLang="zh-CN" sz="1600" dirty="0">
                <a:solidFill>
                  <a:prstClr val="white"/>
                </a:solidFill>
              </a:rPr>
              <a:t>Firehose:</a:t>
            </a:r>
            <a:r>
              <a:rPr lang="zh-CN" altLang="en-US" sz="1600" dirty="0">
                <a:solidFill>
                  <a:prstClr val="white"/>
                </a:solidFill>
              </a:rPr>
              <a:t> </a:t>
            </a:r>
            <a:r>
              <a:rPr lang="en-US" altLang="zh-CN" sz="1600" dirty="0">
                <a:solidFill>
                  <a:prstClr val="white"/>
                </a:solidFill>
              </a:rPr>
              <a:t>https://gdac.broadinstitute.org/</a:t>
            </a:r>
            <a:r>
              <a:rPr lang="zh-CN" altLang="en-US" sz="1600" dirty="0">
                <a:solidFill>
                  <a:prstClr val="white"/>
                </a:solidFill>
              </a:rPr>
              <a:t> </a:t>
            </a:r>
            <a:endParaRPr lang="en-US" altLang="zh-CN" sz="1600" dirty="0" smtClean="0">
              <a:solidFill>
                <a:prstClr val="white"/>
              </a:solidFill>
            </a:endParaRPr>
          </a:p>
          <a:p>
            <a:pPr marL="754063" lvl="1" indent="-288925">
              <a:spcAft>
                <a:spcPts val="1200"/>
              </a:spcAft>
              <a:buFont typeface="Arial" panose="020B0604020202020204" pitchFamily="34" charset="0"/>
              <a:buChar char="•"/>
            </a:pPr>
            <a:r>
              <a:rPr lang="en-US" sz="1600" dirty="0" smtClean="0">
                <a:solidFill>
                  <a:prstClr val="white"/>
                </a:solidFill>
              </a:rPr>
              <a:t>Selected </a:t>
            </a:r>
            <a:r>
              <a:rPr lang="en-US" sz="1600" dirty="0">
                <a:solidFill>
                  <a:prstClr val="white"/>
                </a:solidFill>
              </a:rPr>
              <a:t>those tumors that have </a:t>
            </a:r>
            <a:r>
              <a:rPr lang="en-US" sz="1600" dirty="0" smtClean="0">
                <a:solidFill>
                  <a:prstClr val="white"/>
                </a:solidFill>
              </a:rPr>
              <a:t> measurements of (1</a:t>
            </a:r>
            <a:r>
              <a:rPr lang="en-US" sz="1600" dirty="0">
                <a:solidFill>
                  <a:prstClr val="white"/>
                </a:solidFill>
              </a:rPr>
              <a:t>) whole exome, (2) copy number, and </a:t>
            </a:r>
            <a:r>
              <a:rPr lang="en-US" sz="1600" dirty="0" smtClean="0">
                <a:solidFill>
                  <a:prstClr val="white"/>
                </a:solidFill>
              </a:rPr>
              <a:t>        (</a:t>
            </a:r>
            <a:r>
              <a:rPr lang="en-US" sz="1600" dirty="0">
                <a:solidFill>
                  <a:prstClr val="white"/>
                </a:solidFill>
              </a:rPr>
              <a:t>3) gene </a:t>
            </a:r>
            <a:r>
              <a:rPr lang="en-US" sz="1600" dirty="0" smtClean="0">
                <a:solidFill>
                  <a:prstClr val="white"/>
                </a:solidFill>
              </a:rPr>
              <a:t>expression. </a:t>
            </a:r>
            <a:r>
              <a:rPr lang="en-US" sz="1600" b="1" dirty="0">
                <a:solidFill>
                  <a:prstClr val="white"/>
                </a:solidFill>
              </a:rPr>
              <a:t>N = 851 tumors</a:t>
            </a:r>
            <a:r>
              <a:rPr lang="en-US" sz="1600" dirty="0" smtClean="0">
                <a:solidFill>
                  <a:prstClr val="white"/>
                </a:solidFill>
              </a:rPr>
              <a:t>.</a:t>
            </a:r>
          </a:p>
          <a:p>
            <a:pPr marL="742950" lvl="1" indent="-285750">
              <a:spcAft>
                <a:spcPts val="500"/>
              </a:spcAft>
              <a:buFont typeface="Arial" panose="020B0604020202020204" pitchFamily="34" charset="0"/>
              <a:buChar char="•"/>
            </a:pPr>
            <a:r>
              <a:rPr lang="en-US" sz="1600" dirty="0" smtClean="0">
                <a:solidFill>
                  <a:prstClr val="white"/>
                </a:solidFill>
              </a:rPr>
              <a:t>Variables are SGAs and DEGs</a:t>
            </a:r>
          </a:p>
          <a:p>
            <a:pPr marL="1200150" lvl="2" indent="-285750">
              <a:spcAft>
                <a:spcPts val="500"/>
              </a:spcAft>
              <a:buFont typeface="Arial" panose="020B0604020202020204" pitchFamily="34" charset="0"/>
              <a:buChar char="•"/>
            </a:pPr>
            <a:r>
              <a:rPr lang="en-US" sz="1600" dirty="0" smtClean="0">
                <a:solidFill>
                  <a:prstClr val="white"/>
                </a:solidFill>
              </a:rPr>
              <a:t>SGA = 1 if non-synonymous mutation or </a:t>
            </a:r>
            <a:r>
              <a:rPr lang="en-US" sz="1600" dirty="0" smtClean="0">
                <a:solidFill>
                  <a:prstClr val="white"/>
                </a:solidFill>
              </a:rPr>
              <a:t>dramatic copy </a:t>
            </a:r>
            <a:r>
              <a:rPr lang="en-US" sz="1600" dirty="0" smtClean="0">
                <a:solidFill>
                  <a:prstClr val="white"/>
                </a:solidFill>
              </a:rPr>
              <a:t>number alteration (GASTIC score); otherwise 0.</a:t>
            </a:r>
          </a:p>
          <a:p>
            <a:pPr marL="1200150" lvl="2" indent="-285750">
              <a:spcAft>
                <a:spcPts val="1800"/>
              </a:spcAft>
              <a:buFont typeface="Arial" panose="020B0604020202020204" pitchFamily="34" charset="0"/>
              <a:buChar char="•"/>
            </a:pPr>
            <a:r>
              <a:rPr lang="en-US" sz="1600" dirty="0" smtClean="0">
                <a:solidFill>
                  <a:prstClr val="white"/>
                </a:solidFill>
              </a:rPr>
              <a:t>We selected </a:t>
            </a:r>
            <a:r>
              <a:rPr lang="en-US" sz="1600" b="1" dirty="0">
                <a:solidFill>
                  <a:prstClr val="white"/>
                </a:solidFill>
              </a:rPr>
              <a:t>6 SGAs </a:t>
            </a:r>
            <a:r>
              <a:rPr lang="en-US" sz="1600" dirty="0">
                <a:solidFill>
                  <a:prstClr val="white"/>
                </a:solidFill>
              </a:rPr>
              <a:t>that are well known breast cancer drivers</a:t>
            </a:r>
            <a:r>
              <a:rPr lang="en-US" sz="1600" dirty="0" smtClean="0">
                <a:solidFill>
                  <a:prstClr val="white"/>
                </a:solidFill>
              </a:rPr>
              <a:t>*</a:t>
            </a:r>
          </a:p>
          <a:p>
            <a:pPr marL="1200150" lvl="2" indent="-285750">
              <a:spcAft>
                <a:spcPts val="500"/>
              </a:spcAft>
              <a:buFont typeface="Arial" panose="020B0604020202020204" pitchFamily="34" charset="0"/>
              <a:buChar char="•"/>
            </a:pPr>
            <a:r>
              <a:rPr lang="en-US" sz="1600" dirty="0" smtClean="0">
                <a:solidFill>
                  <a:prstClr val="white"/>
                </a:solidFill>
              </a:rPr>
              <a:t>DEG = 1 if expression more than 2 SD from mean of normal-cells distribution; otherwise 0.</a:t>
            </a:r>
          </a:p>
          <a:p>
            <a:pPr marL="1200150" lvl="2" indent="-285750">
              <a:spcAft>
                <a:spcPts val="500"/>
              </a:spcAft>
              <a:buFont typeface="Arial" panose="020B0604020202020204" pitchFamily="34" charset="0"/>
              <a:buChar char="•"/>
            </a:pPr>
            <a:r>
              <a:rPr lang="en-US" sz="1600" dirty="0" smtClean="0">
                <a:solidFill>
                  <a:prstClr val="white"/>
                </a:solidFill>
              </a:rPr>
              <a:t>We selected </a:t>
            </a:r>
            <a:r>
              <a:rPr lang="en-US" sz="1600" b="1" dirty="0" smtClean="0">
                <a:solidFill>
                  <a:prstClr val="white"/>
                </a:solidFill>
              </a:rPr>
              <a:t>60 DEGs </a:t>
            </a:r>
            <a:r>
              <a:rPr lang="en-US" sz="1600" dirty="0" smtClean="0">
                <a:solidFill>
                  <a:prstClr val="white"/>
                </a:solidFill>
              </a:rPr>
              <a:t>that are most frequently regulated by the SGAs according to the TCI algorithm.**</a:t>
            </a:r>
          </a:p>
          <a:p>
            <a:pPr marL="742950" lvl="1" indent="-285750">
              <a:spcAft>
                <a:spcPts val="500"/>
              </a:spcAft>
              <a:buFont typeface="Arial" panose="020B0604020202020204" pitchFamily="34" charset="0"/>
              <a:buChar char="•"/>
            </a:pPr>
            <a:endParaRPr lang="en-US" sz="1600" dirty="0">
              <a:solidFill>
                <a:prstClr val="black"/>
              </a:solidFill>
            </a:endParaRPr>
          </a:p>
          <a:p>
            <a:endParaRPr lang="en-US" dirty="0">
              <a:solidFill>
                <a:prstClr val="black"/>
              </a:solidFill>
            </a:endParaRPr>
          </a:p>
        </p:txBody>
      </p:sp>
      <p:sp>
        <p:nvSpPr>
          <p:cNvPr id="2" name="TextBox 1"/>
          <p:cNvSpPr txBox="1"/>
          <p:nvPr/>
        </p:nvSpPr>
        <p:spPr>
          <a:xfrm>
            <a:off x="381000" y="6112151"/>
            <a:ext cx="6883616" cy="261610"/>
          </a:xfrm>
          <a:prstGeom prst="rect">
            <a:avLst/>
          </a:prstGeom>
          <a:noFill/>
        </p:spPr>
        <p:txBody>
          <a:bodyPr wrap="none" rtlCol="0">
            <a:spAutoFit/>
          </a:bodyPr>
          <a:lstStyle/>
          <a:p>
            <a:r>
              <a:rPr lang="en-US" altLang="zh-CN" sz="1100" dirty="0">
                <a:solidFill>
                  <a:prstClr val="white"/>
                </a:solidFill>
              </a:rPr>
              <a:t>*</a:t>
            </a:r>
            <a:r>
              <a:rPr lang="en-US" sz="1100" dirty="0">
                <a:solidFill>
                  <a:prstClr val="white"/>
                </a:solidFill>
              </a:rPr>
              <a:t> </a:t>
            </a:r>
            <a:r>
              <a:rPr lang="en-US" sz="1100" dirty="0" smtClean="0">
                <a:solidFill>
                  <a:prstClr val="white"/>
                </a:solidFill>
              </a:rPr>
              <a:t>Bailey MH, </a:t>
            </a:r>
            <a:r>
              <a:rPr lang="en-US" sz="1100" dirty="0">
                <a:solidFill>
                  <a:prstClr val="white"/>
                </a:solidFill>
              </a:rPr>
              <a:t>et al. </a:t>
            </a:r>
            <a:r>
              <a:rPr lang="en-US" sz="1100" dirty="0" smtClean="0">
                <a:solidFill>
                  <a:prstClr val="white"/>
                </a:solidFill>
              </a:rPr>
              <a:t>Comprehensive </a:t>
            </a:r>
            <a:r>
              <a:rPr lang="en-US" sz="1100" dirty="0">
                <a:solidFill>
                  <a:prstClr val="white"/>
                </a:solidFill>
              </a:rPr>
              <a:t>Characterization of Cancer Driver Genes and Mutations</a:t>
            </a:r>
            <a:r>
              <a:rPr lang="en-US" sz="1100" dirty="0" smtClean="0">
                <a:solidFill>
                  <a:prstClr val="white"/>
                </a:solidFill>
              </a:rPr>
              <a:t>. </a:t>
            </a:r>
            <a:r>
              <a:rPr lang="en-US" sz="1100" i="1" dirty="0">
                <a:solidFill>
                  <a:prstClr val="white"/>
                </a:solidFill>
              </a:rPr>
              <a:t>Cell</a:t>
            </a:r>
            <a:r>
              <a:rPr lang="en-US" sz="1100" dirty="0">
                <a:solidFill>
                  <a:prstClr val="white"/>
                </a:solidFill>
              </a:rPr>
              <a:t> </a:t>
            </a:r>
            <a:r>
              <a:rPr lang="en-US" sz="1100" b="1" dirty="0" smtClean="0">
                <a:solidFill>
                  <a:prstClr val="white"/>
                </a:solidFill>
              </a:rPr>
              <a:t>173</a:t>
            </a:r>
            <a:r>
              <a:rPr lang="en-US" sz="1100" dirty="0" smtClean="0">
                <a:solidFill>
                  <a:prstClr val="white"/>
                </a:solidFill>
              </a:rPr>
              <a:t> (2018) 371-385.</a:t>
            </a:r>
            <a:endParaRPr lang="en-US" sz="1100" dirty="0">
              <a:solidFill>
                <a:prstClr val="white"/>
              </a:solidFill>
            </a:endParaRPr>
          </a:p>
        </p:txBody>
      </p:sp>
      <p:sp>
        <p:nvSpPr>
          <p:cNvPr id="6" name="TextBox 5"/>
          <p:cNvSpPr txBox="1"/>
          <p:nvPr/>
        </p:nvSpPr>
        <p:spPr>
          <a:xfrm>
            <a:off x="381000" y="6400800"/>
            <a:ext cx="7707559" cy="430887"/>
          </a:xfrm>
          <a:prstGeom prst="rect">
            <a:avLst/>
          </a:prstGeom>
          <a:noFill/>
        </p:spPr>
        <p:txBody>
          <a:bodyPr wrap="none" rtlCol="0">
            <a:spAutoFit/>
          </a:bodyPr>
          <a:lstStyle/>
          <a:p>
            <a:pPr marL="236538" indent="-236538"/>
            <a:r>
              <a:rPr lang="en-US" sz="1100" dirty="0" smtClean="0">
                <a:solidFill>
                  <a:prstClr val="white"/>
                </a:solidFill>
              </a:rPr>
              <a:t>** Cooper </a:t>
            </a:r>
            <a:r>
              <a:rPr lang="en-US" sz="1100" dirty="0">
                <a:solidFill>
                  <a:prstClr val="white"/>
                </a:solidFill>
              </a:rPr>
              <a:t>G, Cai C, Lu X: Tumor-specific Causal Inference (TCI): A Bayesian Method for Identifying Causative Genome Alterations </a:t>
            </a:r>
            <a:endParaRPr lang="en-US" sz="1100" dirty="0" smtClean="0">
              <a:solidFill>
                <a:prstClr val="white"/>
              </a:solidFill>
            </a:endParaRPr>
          </a:p>
          <a:p>
            <a:pPr marL="236538" indent="-236538"/>
            <a:r>
              <a:rPr lang="en-US" sz="1100" dirty="0" smtClean="0">
                <a:solidFill>
                  <a:prstClr val="white"/>
                </a:solidFill>
              </a:rPr>
              <a:t>     within </a:t>
            </a:r>
            <a:r>
              <a:rPr lang="en-US" sz="1100" dirty="0">
                <a:solidFill>
                  <a:prstClr val="white"/>
                </a:solidFill>
              </a:rPr>
              <a:t>Individual Tumors. </a:t>
            </a:r>
            <a:r>
              <a:rPr lang="en-US" sz="1100" i="1" dirty="0" err="1">
                <a:solidFill>
                  <a:prstClr val="white"/>
                </a:solidFill>
              </a:rPr>
              <a:t>bioRxiv</a:t>
            </a:r>
            <a:r>
              <a:rPr lang="en-US" sz="1100" i="1" dirty="0">
                <a:solidFill>
                  <a:prstClr val="white"/>
                </a:solidFill>
              </a:rPr>
              <a:t> </a:t>
            </a:r>
            <a:r>
              <a:rPr lang="en-US" sz="1100" dirty="0">
                <a:solidFill>
                  <a:prstClr val="white"/>
                </a:solidFill>
              </a:rPr>
              <a:t>2017.</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bg1"/>
                </a:solidFill>
              </a:rPr>
              <a:pPr/>
              <a:t>106</a:t>
            </a:fld>
            <a:endParaRPr lang="en-US" dirty="0">
              <a:solidFill>
                <a:schemeClr val="bg1"/>
              </a:solidFill>
            </a:endParaRPr>
          </a:p>
        </p:txBody>
      </p:sp>
    </p:spTree>
    <p:extLst>
      <p:ext uri="{BB962C8B-B14F-4D97-AF65-F5344CB8AC3E}">
        <p14:creationId xmlns:p14="http://schemas.microsoft.com/office/powerpoint/2010/main" val="39755717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5687" y="304800"/>
            <a:ext cx="5216428" cy="584775"/>
          </a:xfrm>
          <a:prstGeom prst="rect">
            <a:avLst/>
          </a:prstGeom>
          <a:noFill/>
        </p:spPr>
        <p:txBody>
          <a:bodyPr wrap="none" rtlCol="0">
            <a:spAutoFit/>
          </a:bodyPr>
          <a:lstStyle/>
          <a:p>
            <a:r>
              <a:rPr lang="en-US" sz="3200" b="1" dirty="0" smtClean="0">
                <a:solidFill>
                  <a:srgbClr val="F4EC88"/>
                </a:solidFill>
                <a:effectLst>
                  <a:outerShdw blurRad="38100" dist="38100" dir="2700000" algn="tl">
                    <a:srgbClr val="000000">
                      <a:alpha val="43137"/>
                    </a:srgbClr>
                  </a:outerShdw>
                </a:effectLst>
              </a:rPr>
              <a:t>Mini-TCGA Data Analysis Plan</a:t>
            </a:r>
            <a:endParaRPr lang="en-US" sz="3200" b="1" dirty="0">
              <a:solidFill>
                <a:srgbClr val="F4EC88"/>
              </a:solidFill>
              <a:effectLst>
                <a:outerShdw blurRad="38100" dist="38100" dir="2700000" algn="tl">
                  <a:srgbClr val="000000">
                    <a:alpha val="43137"/>
                  </a:srgbClr>
                </a:outerShdw>
              </a:effectLst>
            </a:endParaRPr>
          </a:p>
        </p:txBody>
      </p:sp>
      <p:sp>
        <p:nvSpPr>
          <p:cNvPr id="5" name="TextBox 4"/>
          <p:cNvSpPr txBox="1"/>
          <p:nvPr/>
        </p:nvSpPr>
        <p:spPr>
          <a:xfrm>
            <a:off x="685801" y="1295400"/>
            <a:ext cx="7696200" cy="3693319"/>
          </a:xfrm>
          <a:prstGeom prst="rect">
            <a:avLst/>
          </a:prstGeom>
          <a:noFill/>
        </p:spPr>
        <p:txBody>
          <a:bodyPr wrap="square" rtlCol="0">
            <a:spAutoFit/>
          </a:bodyPr>
          <a:lstStyle/>
          <a:p>
            <a:pPr marL="457200" indent="-457200">
              <a:buFont typeface="+mj-lt"/>
              <a:buAutoNum type="arabicPeriod"/>
            </a:pPr>
            <a:r>
              <a:rPr lang="en-US" sz="2400" dirty="0" smtClean="0">
                <a:solidFill>
                  <a:prstClr val="white"/>
                </a:solidFill>
              </a:rPr>
              <a:t>Load the mini-TCGA data into Tetrad</a:t>
            </a:r>
          </a:p>
          <a:p>
            <a:pPr marL="457200" indent="-457200">
              <a:buFont typeface="+mj-lt"/>
              <a:buAutoNum type="arabicPeriod"/>
            </a:pPr>
            <a:endParaRPr lang="en-US" sz="2400" dirty="0">
              <a:solidFill>
                <a:prstClr val="white"/>
              </a:solidFill>
            </a:endParaRPr>
          </a:p>
          <a:p>
            <a:pPr marL="457200" indent="-457200">
              <a:buFont typeface="+mj-lt"/>
              <a:buAutoNum type="arabicPeriod"/>
            </a:pPr>
            <a:r>
              <a:rPr lang="en-US" sz="2400" dirty="0" smtClean="0">
                <a:solidFill>
                  <a:prstClr val="white"/>
                </a:solidFill>
              </a:rPr>
              <a:t>Add background knowledge that constrains the search to a bipartite graph from SGAs to DEGs</a:t>
            </a:r>
          </a:p>
          <a:p>
            <a:pPr marL="457200" indent="-457200">
              <a:buFont typeface="+mj-lt"/>
              <a:buAutoNum type="arabicPeriod"/>
            </a:pPr>
            <a:endParaRPr lang="en-US" sz="2400" dirty="0">
              <a:solidFill>
                <a:prstClr val="white"/>
              </a:solidFill>
            </a:endParaRPr>
          </a:p>
          <a:p>
            <a:pPr marL="457200" indent="-457200">
              <a:buFont typeface="+mj-lt"/>
              <a:buAutoNum type="arabicPeriod"/>
            </a:pPr>
            <a:r>
              <a:rPr lang="en-US" sz="2400" dirty="0" smtClean="0">
                <a:solidFill>
                  <a:prstClr val="white"/>
                </a:solidFill>
              </a:rPr>
              <a:t>Apply </a:t>
            </a:r>
            <a:r>
              <a:rPr lang="en-US" sz="2400" dirty="0" smtClean="0">
                <a:solidFill>
                  <a:prstClr val="white"/>
                </a:solidFill>
              </a:rPr>
              <a:t>FGES </a:t>
            </a:r>
            <a:r>
              <a:rPr lang="en-US" sz="2400" dirty="0" smtClean="0">
                <a:solidFill>
                  <a:prstClr val="white"/>
                </a:solidFill>
              </a:rPr>
              <a:t>to the dataset, given the background knowledge</a:t>
            </a:r>
          </a:p>
          <a:p>
            <a:pPr marL="457200" indent="-457200">
              <a:buFont typeface="+mj-lt"/>
              <a:buAutoNum type="arabicPeriod"/>
            </a:pPr>
            <a:endParaRPr lang="en-US" sz="2400" dirty="0" smtClean="0">
              <a:solidFill>
                <a:prstClr val="white"/>
              </a:solidFill>
            </a:endParaRPr>
          </a:p>
          <a:p>
            <a:pPr marL="457200" indent="-457200">
              <a:buFont typeface="+mj-lt"/>
              <a:buAutoNum type="arabicPeriod"/>
            </a:pPr>
            <a:r>
              <a:rPr lang="en-US" sz="2400" dirty="0" smtClean="0">
                <a:solidFill>
                  <a:prstClr val="white"/>
                </a:solidFill>
              </a:rPr>
              <a:t>View the causal network that is generated</a:t>
            </a:r>
            <a:endParaRPr lang="en-US" sz="2400" dirty="0">
              <a:solidFill>
                <a:prstClr val="white"/>
              </a:solidFill>
            </a:endParaRPr>
          </a:p>
          <a:p>
            <a:endParaRPr lang="en-US" dirty="0">
              <a:solidFill>
                <a:prstClr val="black"/>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107</a:t>
            </a:fld>
            <a:endParaRPr lang="en-US" dirty="0">
              <a:solidFill>
                <a:schemeClr val="bg1"/>
              </a:solidFill>
            </a:endParaRPr>
          </a:p>
        </p:txBody>
      </p:sp>
    </p:spTree>
    <p:extLst>
      <p:ext uri="{BB962C8B-B14F-4D97-AF65-F5344CB8AC3E}">
        <p14:creationId xmlns:p14="http://schemas.microsoft.com/office/powerpoint/2010/main" val="21620470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300" t="6451" b="22294"/>
          <a:stretch/>
        </p:blipFill>
        <p:spPr>
          <a:xfrm>
            <a:off x="1386348" y="914400"/>
            <a:ext cx="5982929" cy="4886632"/>
          </a:xfrm>
          <a:prstGeom prst="rect">
            <a:avLst/>
          </a:prstGeom>
        </p:spPr>
      </p:pic>
      <p:sp>
        <p:nvSpPr>
          <p:cNvPr id="3" name="TextBox 2"/>
          <p:cNvSpPr txBox="1"/>
          <p:nvPr/>
        </p:nvSpPr>
        <p:spPr>
          <a:xfrm>
            <a:off x="1371599" y="164812"/>
            <a:ext cx="6239337" cy="584775"/>
          </a:xfrm>
          <a:prstGeom prst="rect">
            <a:avLst/>
          </a:prstGeom>
          <a:noFill/>
        </p:spPr>
        <p:txBody>
          <a:bodyPr wrap="none" rtlCol="0">
            <a:spAutoFit/>
          </a:bodyPr>
          <a:lstStyle/>
          <a:p>
            <a:r>
              <a:rPr lang="en-US" sz="3200" b="1" dirty="0" smtClean="0">
                <a:solidFill>
                  <a:srgbClr val="F4EC88"/>
                </a:solidFill>
                <a:effectLst>
                  <a:outerShdw blurRad="38100" dist="38100" dir="2700000" algn="tl">
                    <a:srgbClr val="000000">
                      <a:alpha val="43137"/>
                    </a:srgbClr>
                  </a:outerShdw>
                </a:effectLst>
              </a:rPr>
              <a:t>Viewing the Network in </a:t>
            </a:r>
            <a:r>
              <a:rPr lang="en-US" sz="3200" b="1" dirty="0" err="1" smtClean="0">
                <a:solidFill>
                  <a:srgbClr val="F4EC88"/>
                </a:solidFill>
                <a:effectLst>
                  <a:outerShdw blurRad="38100" dist="38100" dir="2700000" algn="tl">
                    <a:srgbClr val="000000">
                      <a:alpha val="43137"/>
                    </a:srgbClr>
                  </a:outerShdw>
                </a:effectLst>
              </a:rPr>
              <a:t>Cytoscape</a:t>
            </a:r>
            <a:r>
              <a:rPr lang="en-US" sz="3200" b="1" dirty="0" smtClean="0">
                <a:solidFill>
                  <a:srgbClr val="F4EC88"/>
                </a:solidFill>
                <a:effectLst>
                  <a:outerShdw blurRad="38100" dist="38100" dir="2700000" algn="tl">
                    <a:srgbClr val="000000">
                      <a:alpha val="43137"/>
                    </a:srgbClr>
                  </a:outerShdw>
                </a:effectLst>
              </a:rPr>
              <a:t>*</a:t>
            </a:r>
            <a:endParaRPr lang="en-US" sz="3200" b="1" dirty="0">
              <a:solidFill>
                <a:srgbClr val="F4EC88"/>
              </a:solidFill>
              <a:effectLst>
                <a:outerShdw blurRad="38100" dist="38100" dir="2700000" algn="tl">
                  <a:srgbClr val="000000">
                    <a:alpha val="43137"/>
                  </a:srgbClr>
                </a:outerShdw>
              </a:effectLst>
            </a:endParaRPr>
          </a:p>
        </p:txBody>
      </p:sp>
      <p:sp>
        <p:nvSpPr>
          <p:cNvPr id="4" name="TextBox 3"/>
          <p:cNvSpPr txBox="1"/>
          <p:nvPr/>
        </p:nvSpPr>
        <p:spPr>
          <a:xfrm>
            <a:off x="990600" y="6248400"/>
            <a:ext cx="5191421" cy="646331"/>
          </a:xfrm>
          <a:prstGeom prst="rect">
            <a:avLst/>
          </a:prstGeom>
          <a:noFill/>
        </p:spPr>
        <p:txBody>
          <a:bodyPr wrap="none" rtlCol="0">
            <a:spAutoFit/>
          </a:bodyPr>
          <a:lstStyle/>
          <a:p>
            <a:r>
              <a:rPr lang="en-US" dirty="0" smtClean="0">
                <a:solidFill>
                  <a:prstClr val="white"/>
                </a:solidFill>
              </a:rPr>
              <a:t>* https://bd2kccd.github.io/docs/cytoscape-tetrad/</a:t>
            </a:r>
          </a:p>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1"/>
                </a:solidFill>
              </a:rPr>
              <a:pPr/>
              <a:t>108</a:t>
            </a:fld>
            <a:endParaRPr lang="en-US" dirty="0">
              <a:solidFill>
                <a:schemeClr val="bg1"/>
              </a:solidFill>
            </a:endParaRPr>
          </a:p>
        </p:txBody>
      </p:sp>
    </p:spTree>
    <p:extLst>
      <p:ext uri="{BB962C8B-B14F-4D97-AF65-F5344CB8AC3E}">
        <p14:creationId xmlns:p14="http://schemas.microsoft.com/office/powerpoint/2010/main" val="11335280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5056" y="671610"/>
            <a:ext cx="7772400" cy="655638"/>
          </a:xfrm>
        </p:spPr>
        <p:txBody>
          <a:bodyPr>
            <a:normAutofit fontScale="90000"/>
          </a:bodyPr>
          <a:lstStyle/>
          <a:p>
            <a:pPr algn="ctr"/>
            <a:r>
              <a:rPr lang="en-US" sz="3200" b="1" dirty="0" smtClean="0">
                <a:solidFill>
                  <a:schemeClr val="tx1"/>
                </a:solidFill>
                <a:latin typeface="Arial" charset="0"/>
                <a:cs typeface="Arial" charset="0"/>
              </a:rPr>
              <a:t/>
            </a:r>
            <a:br>
              <a:rPr lang="en-US" sz="3200" b="1" dirty="0" smtClean="0">
                <a:solidFill>
                  <a:schemeClr val="tx1"/>
                </a:solidFill>
                <a:latin typeface="Arial" charset="0"/>
                <a:cs typeface="Arial" charset="0"/>
              </a:rPr>
            </a:br>
            <a:r>
              <a:rPr lang="en-US" sz="36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Summary and Pointers</a:t>
            </a:r>
          </a:p>
        </p:txBody>
      </p:sp>
      <p:sp>
        <p:nvSpPr>
          <p:cNvPr id="29699" name="Rectangle 4"/>
          <p:cNvSpPr>
            <a:spLocks noChangeArrowheads="1"/>
          </p:cNvSpPr>
          <p:nvPr/>
        </p:nvSpPr>
        <p:spPr bwMode="auto">
          <a:xfrm>
            <a:off x="106363" y="214130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solidFill>
                  <a:prstClr val="white">
                    <a:tint val="75000"/>
                  </a:prstClr>
                </a:solidFill>
              </a:rPr>
              <a:pPr/>
              <a:t>109</a:t>
            </a:fld>
            <a:endParaRPr lang="en-US">
              <a:solidFill>
                <a:prstClr val="white">
                  <a:tint val="75000"/>
                </a:prstClr>
              </a:solidFill>
            </a:endParaRPr>
          </a:p>
        </p:txBody>
      </p:sp>
    </p:spTree>
    <p:extLst>
      <p:ext uri="{BB962C8B-B14F-4D97-AF65-F5344CB8AC3E}">
        <p14:creationId xmlns:p14="http://schemas.microsoft.com/office/powerpoint/2010/main" val="374339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7"/>
          <p:cNvSpPr>
            <a:spLocks noChangeArrowheads="1"/>
          </p:cNvSpPr>
          <p:nvPr/>
        </p:nvSpPr>
        <p:spPr bwMode="auto">
          <a:xfrm>
            <a:off x="0" y="204564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endParaRPr lang="en-US">
              <a:latin typeface="Calibri" panose="020F0502020204030204" pitchFamily="34" charset="0"/>
              <a:cs typeface="Calibri" panose="020F0502020204030204" pitchFamily="34" charset="0"/>
            </a:endParaRPr>
          </a:p>
        </p:txBody>
      </p:sp>
      <p:sp>
        <p:nvSpPr>
          <p:cNvPr id="9" name="Rectangle 3"/>
          <p:cNvSpPr txBox="1">
            <a:spLocks noChangeArrowheads="1"/>
          </p:cNvSpPr>
          <p:nvPr/>
        </p:nvSpPr>
        <p:spPr bwMode="auto">
          <a:xfrm>
            <a:off x="579359" y="1070072"/>
            <a:ext cx="7985281" cy="4370986"/>
          </a:xfrm>
          <a:prstGeom prst="rect">
            <a:avLst/>
          </a:prstGeom>
          <a:noFill/>
          <a:ln w="9525">
            <a:noFill/>
            <a:miter lim="800000"/>
            <a:headEnd/>
            <a:tailEnd/>
          </a:ln>
        </p:spPr>
        <p:txBody>
          <a:bodyPr lIns="90488" tIns="44450" rIns="90488" bIns="44450"/>
          <a:lstStyle/>
          <a:p>
            <a:pPr eaLnBrk="0" hangingPunct="0">
              <a:lnSpc>
                <a:spcPct val="150000"/>
              </a:lnSpc>
              <a:spcBef>
                <a:spcPts val="600"/>
              </a:spcBef>
              <a:spcAft>
                <a:spcPts val="600"/>
              </a:spcAft>
              <a:buClr>
                <a:schemeClr val="accent2"/>
              </a:buClr>
              <a:defRPr/>
            </a:pPr>
            <a:r>
              <a:rPr kumimoji="1" lang="en-US" sz="2000" i="0" kern="0" dirty="0" smtClean="0">
                <a:solidFill>
                  <a:srgbClr val="FFFFFF"/>
                </a:solidFill>
                <a:latin typeface="Calibri" panose="020F0502020204030204" pitchFamily="34" charset="0"/>
                <a:cs typeface="Calibri" panose="020F0502020204030204" pitchFamily="34" charset="0"/>
              </a:rPr>
              <a:t>Search (</a:t>
            </a:r>
            <a:r>
              <a:rPr kumimoji="1" lang="en-US" sz="2000" i="0" kern="0" dirty="0" smtClean="0">
                <a:solidFill>
                  <a:srgbClr val="FF0000"/>
                </a:solidFill>
                <a:latin typeface="Calibri" panose="020F0502020204030204" pitchFamily="34" charset="0"/>
                <a:cs typeface="Calibri" panose="020F0502020204030204" pitchFamily="34" charset="0"/>
              </a:rPr>
              <a:t>Causal</a:t>
            </a:r>
            <a:r>
              <a:rPr kumimoji="1" lang="en-US" sz="2000" i="0" kern="0" dirty="0" smtClean="0">
                <a:solidFill>
                  <a:srgbClr val="000000"/>
                </a:solidFill>
                <a:latin typeface="Calibri" panose="020F0502020204030204" pitchFamily="34" charset="0"/>
                <a:cs typeface="Calibri" panose="020F0502020204030204" pitchFamily="34" charset="0"/>
              </a:rPr>
              <a:t> </a:t>
            </a:r>
            <a:r>
              <a:rPr kumimoji="1" lang="en-US" sz="2000" i="0" kern="0" dirty="0" smtClean="0">
                <a:solidFill>
                  <a:srgbClr val="FFFFFF"/>
                </a:solidFill>
                <a:latin typeface="Calibri" panose="020F0502020204030204" pitchFamily="34" charset="0"/>
                <a:cs typeface="Calibri" panose="020F0502020204030204" pitchFamily="34" charset="0"/>
              </a:rPr>
              <a:t>Graphs)</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Causal Question</a:t>
            </a:r>
            <a:r>
              <a:rPr kumimoji="1" lang="en-US" sz="1800" i="0" kern="0" dirty="0" smtClean="0">
                <a:solidFill>
                  <a:srgbClr val="FFFFFF"/>
                </a:solidFill>
                <a:latin typeface="Calibri" panose="020F0502020204030204" pitchFamily="34" charset="0"/>
                <a:cs typeface="Calibri" panose="020F0502020204030204" pitchFamily="34" charset="0"/>
              </a:rPr>
              <a:t>: Which genes regulate flowering in </a:t>
            </a:r>
            <a:r>
              <a:rPr lang="en-US" sz="1800" i="0" kern="0" spc="-5" dirty="0" err="1" smtClean="0">
                <a:solidFill>
                  <a:srgbClr val="FFFFFF"/>
                </a:solidFill>
                <a:latin typeface="Calibri" panose="020F0502020204030204" pitchFamily="34" charset="0"/>
                <a:cs typeface="Calibri" panose="020F0502020204030204" pitchFamily="34" charset="0"/>
              </a:rPr>
              <a:t>Arbidopsis</a:t>
            </a:r>
            <a:r>
              <a:rPr lang="en-US" sz="1800" i="0" kern="0" spc="-5" dirty="0" smtClean="0">
                <a:solidFill>
                  <a:srgbClr val="FFFFFF"/>
                </a:solidFill>
                <a:latin typeface="Calibri" panose="020F0502020204030204" pitchFamily="34" charset="0"/>
                <a:cs typeface="Calibri" panose="020F0502020204030204" pitchFamily="34" charset="0"/>
              </a:rPr>
              <a:t>?</a:t>
            </a:r>
            <a:endParaRPr kumimoji="1" lang="en-US" sz="1800" i="0" kern="0" dirty="0" smtClean="0">
              <a:solidFill>
                <a:srgbClr val="FFFFFF"/>
              </a:solidFill>
              <a:latin typeface="Calibri" panose="020F0502020204030204" pitchFamily="34" charset="0"/>
              <a:cs typeface="Calibri" panose="020F0502020204030204" pitchFamily="34" charset="0"/>
            </a:endParaRP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Problem</a:t>
            </a:r>
            <a:r>
              <a:rPr kumimoji="1" lang="en-US" sz="1800" i="0" kern="0" dirty="0" smtClean="0">
                <a:solidFill>
                  <a:srgbClr val="FFFFFF"/>
                </a:solidFill>
                <a:latin typeface="Calibri" panose="020F0502020204030204" pitchFamily="34" charset="0"/>
                <a:cs typeface="Calibri" panose="020F0502020204030204" pitchFamily="34" charset="0"/>
              </a:rPr>
              <a:t>:  Over 25,000 potential genes.  </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Method</a:t>
            </a:r>
            <a:r>
              <a:rPr kumimoji="1" lang="en-US" sz="1800" i="0" kern="0" dirty="0" smtClean="0">
                <a:solidFill>
                  <a:srgbClr val="FFFFFF"/>
                </a:solidFill>
                <a:latin typeface="Calibri" panose="020F0502020204030204" pitchFamily="34" charset="0"/>
                <a:cs typeface="Calibri" panose="020F0502020204030204" pitchFamily="34" charset="0"/>
              </a:rPr>
              <a:t>: Computational </a:t>
            </a:r>
            <a:r>
              <a:rPr kumimoji="1" lang="en-US" sz="1800" i="0" kern="0" dirty="0" smtClean="0">
                <a:solidFill>
                  <a:srgbClr val="FF0000"/>
                </a:solidFill>
                <a:latin typeface="Calibri" panose="020F0502020204030204" pitchFamily="34" charset="0"/>
                <a:cs typeface="Calibri" panose="020F0502020204030204" pitchFamily="34" charset="0"/>
              </a:rPr>
              <a:t>causal</a:t>
            </a:r>
            <a:r>
              <a:rPr kumimoji="1" lang="en-US" sz="1800" i="0" kern="0" dirty="0" smtClean="0">
                <a:solidFill>
                  <a:srgbClr val="000000"/>
                </a:solidFill>
                <a:latin typeface="Calibri" panose="020F0502020204030204" pitchFamily="34" charset="0"/>
                <a:cs typeface="Calibri" panose="020F0502020204030204" pitchFamily="34" charset="0"/>
              </a:rPr>
              <a:t> </a:t>
            </a:r>
            <a:r>
              <a:rPr kumimoji="1" lang="en-US" sz="1800" i="0" kern="0" dirty="0" smtClean="0">
                <a:solidFill>
                  <a:srgbClr val="FFFFFF"/>
                </a:solidFill>
                <a:latin typeface="Calibri" panose="020F0502020204030204" pitchFamily="34" charset="0"/>
                <a:cs typeface="Calibri" panose="020F0502020204030204" pitchFamily="34" charset="0"/>
              </a:rPr>
              <a:t>discovery</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Assumptions</a:t>
            </a:r>
            <a:r>
              <a:rPr kumimoji="1" lang="en-US" sz="1800" i="0" kern="0" dirty="0" smtClean="0">
                <a:solidFill>
                  <a:srgbClr val="FFFFFF"/>
                </a:solidFill>
                <a:latin typeface="Calibri" panose="020F0502020204030204" pitchFamily="34" charset="0"/>
                <a:cs typeface="Calibri" panose="020F0502020204030204" pitchFamily="34" charset="0"/>
              </a:rPr>
              <a:t>: </a:t>
            </a:r>
          </a:p>
          <a:p>
            <a:pPr marL="800100" lvl="1" indent="-342900" eaLnBrk="0" hangingPunct="0">
              <a:spcBef>
                <a:spcPts val="600"/>
              </a:spcBef>
              <a:spcAft>
                <a:spcPts val="600"/>
              </a:spcAft>
              <a:buClr>
                <a:schemeClr val="accent2"/>
              </a:buClr>
              <a:buFont typeface="Arial" panose="020B0604020202020204" pitchFamily="34" charset="0"/>
              <a:buChar char="•"/>
              <a:defRPr/>
            </a:pPr>
            <a:r>
              <a:rPr kumimoji="1" lang="en-US" sz="1600" i="0" kern="0" dirty="0" smtClean="0">
                <a:solidFill>
                  <a:srgbClr val="FFFFFF"/>
                </a:solidFill>
                <a:latin typeface="Calibri" panose="020F0502020204030204" pitchFamily="34" charset="0"/>
                <a:cs typeface="Calibri" panose="020F0502020204030204" pitchFamily="34" charset="0"/>
              </a:rPr>
              <a:t>RNA microarray measurement reasonable proxy for gene expression</a:t>
            </a:r>
          </a:p>
          <a:p>
            <a:pPr marL="800100" lvl="1" indent="-342900" eaLnBrk="0" hangingPunct="0">
              <a:spcBef>
                <a:spcPts val="600"/>
              </a:spcBef>
              <a:spcAft>
                <a:spcPts val="600"/>
              </a:spcAft>
              <a:buClr>
                <a:schemeClr val="accent2"/>
              </a:buClr>
              <a:buFont typeface="Arial" panose="020B0604020202020204" pitchFamily="34" charset="0"/>
              <a:buChar char="•"/>
              <a:defRPr/>
            </a:pPr>
            <a:r>
              <a:rPr kumimoji="1" lang="en-US" sz="1600" i="0" kern="0" dirty="0" smtClean="0">
                <a:solidFill>
                  <a:srgbClr val="FFFFFF"/>
                </a:solidFill>
                <a:latin typeface="Calibri" panose="020F0502020204030204" pitchFamily="34" charset="0"/>
                <a:cs typeface="Calibri" panose="020F0502020204030204" pitchFamily="34" charset="0"/>
              </a:rPr>
              <a:t>Causal Markov assumption</a:t>
            </a:r>
          </a:p>
          <a:p>
            <a:pPr marL="800100" lvl="1" indent="-342900" eaLnBrk="0" hangingPunct="0">
              <a:spcBef>
                <a:spcPts val="600"/>
              </a:spcBef>
              <a:spcAft>
                <a:spcPts val="600"/>
              </a:spcAft>
              <a:buClr>
                <a:schemeClr val="accent2"/>
              </a:buClr>
              <a:buFont typeface="Arial" panose="020B0604020202020204" pitchFamily="34" charset="0"/>
              <a:buChar char="•"/>
              <a:defRPr/>
            </a:pPr>
            <a:r>
              <a:rPr kumimoji="1" lang="en-US" sz="1600" i="0" kern="0" dirty="0" smtClean="0">
                <a:solidFill>
                  <a:srgbClr val="FFFFFF"/>
                </a:solidFill>
                <a:latin typeface="Calibri" panose="020F0502020204030204" pitchFamily="34" charset="0"/>
                <a:cs typeface="Calibri" panose="020F0502020204030204" pitchFamily="34" charset="0"/>
              </a:rPr>
              <a:t>Etc.</a:t>
            </a:r>
          </a:p>
          <a:p>
            <a:pPr marL="342900" indent="-342900" eaLnBrk="0" hangingPunct="0">
              <a:spcBef>
                <a:spcPts val="600"/>
              </a:spcBef>
              <a:spcAft>
                <a:spcPts val="600"/>
              </a:spcAft>
              <a:buClr>
                <a:schemeClr val="accent2"/>
              </a:buClr>
              <a:buFont typeface="Arial" panose="020B0604020202020204" pitchFamily="34" charset="0"/>
              <a:buChar char="•"/>
              <a:defRPr/>
            </a:pPr>
            <a:r>
              <a:rPr kumimoji="1" lang="en-US" sz="1800" kern="0" dirty="0" smtClean="0">
                <a:solidFill>
                  <a:srgbClr val="FFFFFF"/>
                </a:solidFill>
                <a:latin typeface="Calibri" panose="020F0502020204030204" pitchFamily="34" charset="0"/>
                <a:cs typeface="Calibri" panose="020F0502020204030204" pitchFamily="34" charset="0"/>
              </a:rPr>
              <a:t>Output</a:t>
            </a:r>
            <a:r>
              <a:rPr kumimoji="1" lang="en-US" sz="1800" i="0" kern="0" dirty="0" smtClean="0">
                <a:solidFill>
                  <a:srgbClr val="FFFFFF"/>
                </a:solidFill>
                <a:latin typeface="Calibri" panose="020F0502020204030204" pitchFamily="34" charset="0"/>
                <a:cs typeface="Calibri" panose="020F0502020204030204" pitchFamily="34" charset="0"/>
              </a:rPr>
              <a:t>:  Suggestions for follow-up experiments</a:t>
            </a:r>
          </a:p>
          <a:p>
            <a:pPr marL="800100" lvl="1" indent="-342900" eaLnBrk="0" hangingPunct="0">
              <a:lnSpc>
                <a:spcPct val="150000"/>
              </a:lnSpc>
              <a:spcBef>
                <a:spcPts val="600"/>
              </a:spcBef>
              <a:spcAft>
                <a:spcPts val="600"/>
              </a:spcAft>
              <a:buClr>
                <a:schemeClr val="accent2"/>
              </a:buClr>
              <a:buFont typeface="Arial" panose="020B0604020202020204" pitchFamily="34" charset="0"/>
              <a:buChar char="•"/>
              <a:defRPr/>
            </a:pPr>
            <a:endParaRPr kumimoji="1" lang="en-US" sz="1600" i="0" kern="0" dirty="0">
              <a:solidFill>
                <a:srgbClr val="000000"/>
              </a:solidFill>
              <a:latin typeface="Calibri" panose="020F0502020204030204" pitchFamily="34" charset="0"/>
              <a:cs typeface="Calibri" panose="020F0502020204030204" pitchFamily="34" charset="0"/>
            </a:endParaRPr>
          </a:p>
          <a:p>
            <a:pPr marL="342900" indent="-342900" eaLnBrk="0" hangingPunct="0">
              <a:lnSpc>
                <a:spcPct val="150000"/>
              </a:lnSpc>
              <a:spcBef>
                <a:spcPts val="600"/>
              </a:spcBef>
              <a:spcAft>
                <a:spcPts val="600"/>
              </a:spcAft>
              <a:buClr>
                <a:schemeClr val="accent2"/>
              </a:buClr>
              <a:defRPr/>
            </a:pPr>
            <a:endParaRPr kumimoji="1" lang="en-US" sz="2000" i="0" kern="0" dirty="0">
              <a:solidFill>
                <a:srgbClr val="000000"/>
              </a:solidFill>
              <a:latin typeface="Calibri" panose="020F0502020204030204" pitchFamily="34" charset="0"/>
              <a:cs typeface="Calibri" panose="020F0502020204030204" pitchFamily="34" charset="0"/>
            </a:endParaRPr>
          </a:p>
          <a:p>
            <a:pPr marL="342900" indent="-342900" eaLnBrk="0" hangingPunct="0">
              <a:lnSpc>
                <a:spcPct val="150000"/>
              </a:lnSpc>
              <a:spcBef>
                <a:spcPts val="600"/>
              </a:spcBef>
              <a:spcAft>
                <a:spcPts val="600"/>
              </a:spcAft>
              <a:buClr>
                <a:schemeClr val="accent2"/>
              </a:buClr>
              <a:defRPr/>
            </a:pPr>
            <a:endParaRPr kumimoji="1" lang="en-US" sz="2000" i="0" kern="0" dirty="0">
              <a:solidFill>
                <a:srgbClr val="000000"/>
              </a:solidFill>
              <a:latin typeface="Calibri" panose="020F0502020204030204" pitchFamily="34" charset="0"/>
              <a:cs typeface="Calibri" panose="020F0502020204030204" pitchFamily="34" charset="0"/>
            </a:endParaRPr>
          </a:p>
          <a:p>
            <a:pPr marL="342900" indent="-342900" eaLnBrk="0" hangingPunct="0">
              <a:lnSpc>
                <a:spcPct val="90000"/>
              </a:lnSpc>
              <a:spcBef>
                <a:spcPct val="20000"/>
              </a:spcBef>
              <a:buClr>
                <a:schemeClr val="accent2"/>
              </a:buClr>
              <a:buFont typeface="Wingdings" pitchFamily="2" charset="2"/>
              <a:buNone/>
              <a:defRPr/>
            </a:pPr>
            <a:r>
              <a:rPr kumimoji="1" lang="en-US" sz="2000" i="0" kern="0" dirty="0">
                <a:solidFill>
                  <a:srgbClr val="000000"/>
                </a:solidFill>
                <a:latin typeface="Calibri" panose="020F0502020204030204" pitchFamily="34" charset="0"/>
                <a:cs typeface="Calibri" panose="020F0502020204030204" pitchFamily="34" charset="0"/>
              </a:rPr>
              <a:t> </a:t>
            </a:r>
          </a:p>
        </p:txBody>
      </p:sp>
      <p:sp>
        <p:nvSpPr>
          <p:cNvPr id="5" name="Rectangle 3"/>
          <p:cNvSpPr txBox="1">
            <a:spLocks noChangeArrowheads="1"/>
          </p:cNvSpPr>
          <p:nvPr/>
        </p:nvSpPr>
        <p:spPr bwMode="auto">
          <a:xfrm>
            <a:off x="285899" y="5207036"/>
            <a:ext cx="8572200" cy="596252"/>
          </a:xfrm>
          <a:prstGeom prst="rect">
            <a:avLst/>
          </a:prstGeom>
          <a:noFill/>
          <a:ln w="9525">
            <a:noFill/>
            <a:miter lim="800000"/>
            <a:headEnd/>
            <a:tailEnd/>
          </a:ln>
        </p:spPr>
        <p:txBody>
          <a:bodyPr lIns="90488" tIns="44450" rIns="90488" bIns="44450"/>
          <a:lstStyle/>
          <a:p>
            <a:pPr eaLnBrk="0" hangingPunct="0">
              <a:spcBef>
                <a:spcPts val="0"/>
              </a:spcBef>
              <a:spcAft>
                <a:spcPts val="0"/>
              </a:spcAft>
              <a:buClr>
                <a:schemeClr val="accent2"/>
              </a:buClr>
              <a:defRPr/>
            </a:pPr>
            <a:r>
              <a:rPr kumimoji="1" lang="en-US" sz="2000" i="0" kern="0" dirty="0" smtClean="0">
                <a:solidFill>
                  <a:srgbClr val="FF0000"/>
                </a:solidFill>
                <a:latin typeface="Calibri" panose="020F0502020204030204" pitchFamily="34" charset="0"/>
                <a:cs typeface="Calibri" panose="020F0502020204030204" pitchFamily="34" charset="0"/>
              </a:rPr>
              <a:t>Fundamental Problem: The number of causal graphs grows super-exponentially with the number of variables</a:t>
            </a:r>
            <a:endParaRPr kumimoji="1" lang="en-US" sz="2000" i="0" kern="0" dirty="0">
              <a:solidFill>
                <a:srgbClr val="000000"/>
              </a:solidFill>
              <a:latin typeface="Calibri" panose="020F0502020204030204" pitchFamily="34" charset="0"/>
              <a:cs typeface="Calibri" panose="020F0502020204030204" pitchFamily="34" charset="0"/>
            </a:endParaRPr>
          </a:p>
        </p:txBody>
      </p:sp>
      <p:sp>
        <p:nvSpPr>
          <p:cNvPr id="7" name="Rectangle 4"/>
          <p:cNvSpPr txBox="1">
            <a:spLocks noChangeArrowheads="1"/>
          </p:cNvSpPr>
          <p:nvPr/>
        </p:nvSpPr>
        <p:spPr bwMode="auto">
          <a:xfrm>
            <a:off x="685800" y="174136"/>
            <a:ext cx="7772400" cy="571500"/>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algn="ctr"/>
            <a:r>
              <a:rPr lang="en-US" sz="3200" b="1" i="0" kern="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i="0" kern="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0" kern="0"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Estimation vs. </a:t>
            </a:r>
            <a:r>
              <a:rPr lang="en-US" sz="3200" b="1" i="0" kern="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i="0" kern="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0" kern="0"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Search</a:t>
            </a:r>
          </a:p>
        </p:txBody>
      </p:sp>
      <p:sp>
        <p:nvSpPr>
          <p:cNvPr id="2" name="Slide Number Placeholder 1"/>
          <p:cNvSpPr>
            <a:spLocks noGrp="1"/>
          </p:cNvSpPr>
          <p:nvPr>
            <p:ph type="sldNum" sz="quarter" idx="12"/>
          </p:nvPr>
        </p:nvSpPr>
        <p:spPr/>
        <p:txBody>
          <a:bodyPr/>
          <a:lstStyle/>
          <a:p>
            <a:pPr>
              <a:defRPr/>
            </a:pPr>
            <a:fld id="{6661D655-5EE8-4CFD-850F-626FE6367420}" type="slidenum">
              <a:rPr lang="en-US" smtClean="0"/>
              <a:pPr>
                <a:defRPr/>
              </a:pPr>
              <a:t>11</a:t>
            </a:fld>
            <a:endParaRPr lang="en-US"/>
          </a:p>
        </p:txBody>
      </p:sp>
    </p:spTree>
    <p:extLst>
      <p:ext uri="{BB962C8B-B14F-4D97-AF65-F5344CB8AC3E}">
        <p14:creationId xmlns:p14="http://schemas.microsoft.com/office/powerpoint/2010/main" val="2321590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23888" y="17460"/>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Summary</a:t>
            </a:r>
          </a:p>
        </p:txBody>
      </p:sp>
      <p:sp>
        <p:nvSpPr>
          <p:cNvPr id="5" name="Rectangle 5"/>
          <p:cNvSpPr>
            <a:spLocks noChangeArrowheads="1"/>
          </p:cNvSpPr>
          <p:nvPr/>
        </p:nvSpPr>
        <p:spPr bwMode="auto">
          <a:xfrm>
            <a:off x="756779" y="911225"/>
            <a:ext cx="7879221" cy="5611019"/>
          </a:xfrm>
          <a:prstGeom prst="rect">
            <a:avLst/>
          </a:prstGeom>
          <a:noFill/>
          <a:ln w="9525">
            <a:noFill/>
            <a:miter lim="800000"/>
            <a:headEnd/>
            <a:tailEnd/>
          </a:ln>
        </p:spPr>
        <p:txBody>
          <a:bodyPr/>
          <a:lstStyle/>
          <a:p>
            <a:pPr marL="457200" indent="-457200">
              <a:lnSpc>
                <a:spcPct val="150000"/>
              </a:lnSpc>
              <a:spcBef>
                <a:spcPct val="20000"/>
              </a:spcBef>
              <a:buAutoNum type="arabicParenR"/>
            </a:pPr>
            <a:r>
              <a:rPr kumimoji="1" lang="en-US" i="0" dirty="0" smtClean="0">
                <a:solidFill>
                  <a:srgbClr val="FFFFFF"/>
                </a:solidFill>
                <a:latin typeface="Calibri" panose="020F0502020204030204" pitchFamily="34" charset="0"/>
                <a:cs typeface="Calibri" panose="020F0502020204030204" pitchFamily="34" charset="0"/>
              </a:rPr>
              <a:t>Representing </a:t>
            </a:r>
            <a:r>
              <a:rPr kumimoji="1" lang="en-US" i="0" dirty="0" smtClean="0">
                <a:solidFill>
                  <a:srgbClr val="FF0000"/>
                </a:solidFill>
                <a:latin typeface="Calibri" panose="020F0502020204030204" pitchFamily="34" charset="0"/>
                <a:cs typeface="Calibri" panose="020F0502020204030204" pitchFamily="34" charset="0"/>
              </a:rPr>
              <a:t>causal</a:t>
            </a:r>
            <a:r>
              <a:rPr kumimoji="1" lang="en-US" i="0" dirty="0" smtClean="0">
                <a:solidFill>
                  <a:srgbClr val="FFFFFF"/>
                </a:solidFill>
                <a:latin typeface="Calibri" panose="020F0502020204030204" pitchFamily="34" charset="0"/>
                <a:cs typeface="Calibri" panose="020F0502020204030204" pitchFamily="34" charset="0"/>
              </a:rPr>
              <a:t> </a:t>
            </a:r>
            <a:r>
              <a:rPr kumimoji="1" lang="en-US" i="0" dirty="0">
                <a:solidFill>
                  <a:srgbClr val="FFFFFF"/>
                </a:solidFill>
                <a:latin typeface="Calibri" panose="020F0502020204030204" pitchFamily="34" charset="0"/>
                <a:cs typeface="Calibri" panose="020F0502020204030204" pitchFamily="34" charset="0"/>
              </a:rPr>
              <a:t>s</a:t>
            </a:r>
            <a:r>
              <a:rPr kumimoji="1" lang="en-US" i="0" dirty="0" smtClean="0">
                <a:solidFill>
                  <a:srgbClr val="FFFFFF"/>
                </a:solidFill>
                <a:latin typeface="Calibri" panose="020F0502020204030204" pitchFamily="34" charset="0"/>
                <a:cs typeface="Calibri" panose="020F0502020204030204" pitchFamily="34" charset="0"/>
              </a:rPr>
              <a:t>ystems</a:t>
            </a:r>
          </a:p>
          <a:p>
            <a:pPr marL="914400" lvl="1" indent="-457200">
              <a:lnSpc>
                <a:spcPct val="150000"/>
              </a:lnSpc>
              <a:spcBef>
                <a:spcPct val="20000"/>
              </a:spcBef>
              <a:buFont typeface="+mj-lt"/>
              <a:buAutoNum type="alphaUcPeriod"/>
            </a:pPr>
            <a:r>
              <a:rPr kumimoji="1" lang="en-US" sz="2000" i="0" dirty="0" smtClean="0">
                <a:solidFill>
                  <a:srgbClr val="FF0000"/>
                </a:solidFill>
                <a:latin typeface="Calibri" panose="020F0502020204030204" pitchFamily="34" charset="0"/>
                <a:cs typeface="Calibri" panose="020F0502020204030204" pitchFamily="34" charset="0"/>
              </a:rPr>
              <a:t>Causal</a:t>
            </a:r>
            <a:r>
              <a:rPr kumimoji="1" lang="en-US" sz="2000" i="0" dirty="0" smtClean="0">
                <a:solidFill>
                  <a:srgbClr val="000000"/>
                </a:solidFill>
                <a:latin typeface="Calibri" panose="020F0502020204030204" pitchFamily="34" charset="0"/>
                <a:cs typeface="Calibri" panose="020F0502020204030204" pitchFamily="34" charset="0"/>
              </a:rPr>
              <a:t> </a:t>
            </a:r>
            <a:r>
              <a:rPr kumimoji="1" lang="en-US" sz="2000" i="0" dirty="0" smtClean="0">
                <a:solidFill>
                  <a:srgbClr val="FFFFFF"/>
                </a:solidFill>
                <a:latin typeface="Calibri" panose="020F0502020204030204" pitchFamily="34" charset="0"/>
                <a:cs typeface="Calibri" panose="020F0502020204030204" pitchFamily="34" charset="0"/>
              </a:rPr>
              <a:t>Graphs</a:t>
            </a:r>
          </a:p>
          <a:p>
            <a:pPr marL="914400" lvl="1" indent="-457200">
              <a:lnSpc>
                <a:spcPct val="150000"/>
              </a:lnSpc>
              <a:spcBef>
                <a:spcPct val="20000"/>
              </a:spcBef>
              <a:buFont typeface="+mj-lt"/>
              <a:buAutoNum type="alphaUcPeriod"/>
            </a:pPr>
            <a:r>
              <a:rPr kumimoji="1" lang="en-US" sz="2000" i="0" dirty="0" smtClean="0">
                <a:solidFill>
                  <a:srgbClr val="FF0000"/>
                </a:solidFill>
                <a:latin typeface="Calibri" panose="020F0502020204030204" pitchFamily="34" charset="0"/>
                <a:cs typeface="Calibri" panose="020F0502020204030204" pitchFamily="34" charset="0"/>
              </a:rPr>
              <a:t>Interventions</a:t>
            </a:r>
          </a:p>
          <a:p>
            <a:pPr marL="914400" lvl="1" indent="-457200">
              <a:lnSpc>
                <a:spcPct val="150000"/>
              </a:lnSpc>
              <a:spcBef>
                <a:spcPct val="20000"/>
              </a:spcBef>
              <a:buFont typeface="+mj-lt"/>
              <a:buAutoNum type="alphaUcPeriod"/>
            </a:pPr>
            <a:r>
              <a:rPr kumimoji="1" lang="en-US" sz="2000" i="0" dirty="0" smtClean="0">
                <a:solidFill>
                  <a:srgbClr val="FF0000"/>
                </a:solidFill>
                <a:latin typeface="Calibri" panose="020F0502020204030204" pitchFamily="34" charset="0"/>
                <a:cs typeface="Calibri" panose="020F0502020204030204" pitchFamily="34" charset="0"/>
              </a:rPr>
              <a:t>Causal</a:t>
            </a:r>
            <a:r>
              <a:rPr kumimoji="1" lang="en-US" sz="2000" i="0" dirty="0" smtClean="0">
                <a:solidFill>
                  <a:srgbClr val="000000"/>
                </a:solidFill>
                <a:latin typeface="Calibri" panose="020F0502020204030204" pitchFamily="34" charset="0"/>
                <a:cs typeface="Calibri" panose="020F0502020204030204" pitchFamily="34" charset="0"/>
              </a:rPr>
              <a:t> </a:t>
            </a:r>
            <a:r>
              <a:rPr kumimoji="1" lang="en-US" sz="2000" i="0" dirty="0" smtClean="0">
                <a:solidFill>
                  <a:srgbClr val="FFFFFF"/>
                </a:solidFill>
                <a:latin typeface="Calibri" panose="020F0502020204030204" pitchFamily="34" charset="0"/>
                <a:cs typeface="Calibri" panose="020F0502020204030204" pitchFamily="34" charset="0"/>
              </a:rPr>
              <a:t>Bayesian Networks (attach </a:t>
            </a:r>
            <a:r>
              <a:rPr kumimoji="1" lang="en-US" sz="2000" i="0" dirty="0" smtClean="0">
                <a:solidFill>
                  <a:srgbClr val="00AE00"/>
                </a:solidFill>
                <a:latin typeface="Calibri" panose="020F0502020204030204" pitchFamily="34" charset="0"/>
                <a:cs typeface="Calibri" panose="020F0502020204030204" pitchFamily="34" charset="0"/>
              </a:rPr>
              <a:t>probabilities</a:t>
            </a:r>
            <a:r>
              <a:rPr kumimoji="1" lang="en-US" sz="2000" i="0" dirty="0" smtClean="0">
                <a:solidFill>
                  <a:srgbClr val="FFFFFF"/>
                </a:solidFill>
                <a:latin typeface="Calibri" panose="020F0502020204030204" pitchFamily="34" charset="0"/>
                <a:cs typeface="Calibri" panose="020F0502020204030204" pitchFamily="34" charset="0"/>
              </a:rPr>
              <a:t>)</a:t>
            </a:r>
          </a:p>
          <a:p>
            <a:pPr marL="457200" indent="-457200">
              <a:lnSpc>
                <a:spcPct val="150000"/>
              </a:lnSpc>
              <a:spcBef>
                <a:spcPct val="20000"/>
              </a:spcBef>
              <a:buAutoNum type="arabicParenR"/>
            </a:pPr>
            <a:r>
              <a:rPr kumimoji="1" lang="en-US" i="0" dirty="0" smtClean="0">
                <a:solidFill>
                  <a:srgbClr val="FFFFFF"/>
                </a:solidFill>
                <a:latin typeface="Calibri" panose="020F0502020204030204" pitchFamily="34" charset="0"/>
                <a:cs typeface="Calibri" panose="020F0502020204030204" pitchFamily="34" charset="0"/>
              </a:rPr>
              <a:t>Derive testable </a:t>
            </a:r>
            <a:r>
              <a:rPr kumimoji="1" lang="en-US" i="0" dirty="0" smtClean="0">
                <a:solidFill>
                  <a:srgbClr val="00AE00"/>
                </a:solidFill>
                <a:latin typeface="Calibri" panose="020F0502020204030204" pitchFamily="34" charset="0"/>
                <a:cs typeface="Calibri" panose="020F0502020204030204" pitchFamily="34" charset="0"/>
              </a:rPr>
              <a:t>predictions/constraints</a:t>
            </a:r>
            <a:r>
              <a:rPr kumimoji="1" lang="en-US" i="0" dirty="0" smtClean="0">
                <a:solidFill>
                  <a:srgbClr val="000000"/>
                </a:solidFill>
                <a:latin typeface="Calibri" panose="020F0502020204030204" pitchFamily="34" charset="0"/>
                <a:cs typeface="Calibri" panose="020F0502020204030204" pitchFamily="34" charset="0"/>
              </a:rPr>
              <a:t/>
            </a:r>
            <a:br>
              <a:rPr kumimoji="1" lang="en-US" i="0" dirty="0" smtClean="0">
                <a:solidFill>
                  <a:srgbClr val="000000"/>
                </a:solidFill>
                <a:latin typeface="Calibri" panose="020F0502020204030204" pitchFamily="34" charset="0"/>
                <a:cs typeface="Calibri" panose="020F0502020204030204" pitchFamily="34" charset="0"/>
              </a:rPr>
            </a:br>
            <a:r>
              <a:rPr kumimoji="1" lang="en-US" i="0" dirty="0" smtClean="0">
                <a:solidFill>
                  <a:srgbClr val="000000"/>
                </a:solidFill>
                <a:latin typeface="Calibri" panose="020F0502020204030204" pitchFamily="34" charset="0"/>
                <a:cs typeface="Calibri" panose="020F0502020204030204" pitchFamily="34" charset="0"/>
              </a:rPr>
              <a:t>   </a:t>
            </a:r>
            <a:r>
              <a:rPr kumimoji="1" lang="en-US" i="0" dirty="0" smtClean="0">
                <a:solidFill>
                  <a:srgbClr val="FF0000"/>
                </a:solidFill>
                <a:latin typeface="Calibri" panose="020F0502020204030204" pitchFamily="34" charset="0"/>
                <a:cs typeface="Calibri" panose="020F0502020204030204" pitchFamily="34" charset="0"/>
              </a:rPr>
              <a:t>Causal</a:t>
            </a:r>
            <a:r>
              <a:rPr kumimoji="1" lang="en-US" i="0" dirty="0" smtClean="0">
                <a:solidFill>
                  <a:srgbClr val="000000"/>
                </a:solidFill>
                <a:latin typeface="Calibri" panose="020F0502020204030204" pitchFamily="34" charset="0"/>
                <a:cs typeface="Calibri" panose="020F0502020204030204" pitchFamily="34" charset="0"/>
              </a:rPr>
              <a:t> </a:t>
            </a:r>
            <a:r>
              <a:rPr kumimoji="1" lang="en-US" i="0" dirty="0" smtClean="0">
                <a:solidFill>
                  <a:srgbClr val="FFFFFF"/>
                </a:solidFill>
                <a:latin typeface="Calibri" panose="020F0502020204030204" pitchFamily="34" charset="0"/>
                <a:cs typeface="Calibri" panose="020F0502020204030204" pitchFamily="34" charset="0"/>
              </a:rPr>
              <a:t>Markov Axiom &amp; d-separation</a:t>
            </a:r>
          </a:p>
          <a:p>
            <a:pPr marL="457200" indent="-457200">
              <a:lnSpc>
                <a:spcPct val="150000"/>
              </a:lnSpc>
              <a:spcBef>
                <a:spcPct val="20000"/>
              </a:spcBef>
              <a:buAutoNum type="arabicParenR"/>
            </a:pPr>
            <a:r>
              <a:rPr kumimoji="1" lang="en-US" i="0" dirty="0" smtClean="0">
                <a:solidFill>
                  <a:srgbClr val="FFFFFF"/>
                </a:solidFill>
                <a:latin typeface="Calibri" panose="020F0502020204030204" pitchFamily="34" charset="0"/>
                <a:cs typeface="Calibri" panose="020F0502020204030204" pitchFamily="34" charset="0"/>
              </a:rPr>
              <a:t>Search</a:t>
            </a:r>
          </a:p>
          <a:p>
            <a:pPr marL="914400" lvl="1" indent="-457200">
              <a:lnSpc>
                <a:spcPct val="150000"/>
              </a:lnSpc>
              <a:spcBef>
                <a:spcPct val="20000"/>
              </a:spcBef>
              <a:buFont typeface="+mj-lt"/>
              <a:buAutoNum type="alphaUcPeriod"/>
            </a:pPr>
            <a:r>
              <a:rPr kumimoji="1" lang="en-US" sz="2000" i="0" dirty="0">
                <a:solidFill>
                  <a:srgbClr val="FFFFFF"/>
                </a:solidFill>
                <a:latin typeface="Calibri" panose="020F0502020204030204" pitchFamily="34" charset="0"/>
                <a:cs typeface="Calibri" panose="020F0502020204030204" pitchFamily="34" charset="0"/>
              </a:rPr>
              <a:t>Generate</a:t>
            </a:r>
            <a:r>
              <a:rPr kumimoji="1" lang="en-US" sz="2000" i="0" dirty="0">
                <a:solidFill>
                  <a:srgbClr val="000000"/>
                </a:solidFill>
                <a:latin typeface="Calibri" panose="020F0502020204030204" pitchFamily="34" charset="0"/>
                <a:cs typeface="Calibri" panose="020F0502020204030204" pitchFamily="34" charset="0"/>
              </a:rPr>
              <a:t> </a:t>
            </a:r>
            <a:r>
              <a:rPr kumimoji="1" lang="en-US" sz="2000" i="0" dirty="0">
                <a:solidFill>
                  <a:srgbClr val="FF0000"/>
                </a:solidFill>
                <a:latin typeface="Calibri" panose="020F0502020204030204" pitchFamily="34" charset="0"/>
                <a:cs typeface="Calibri" panose="020F0502020204030204" pitchFamily="34" charset="0"/>
              </a:rPr>
              <a:t>causal</a:t>
            </a:r>
            <a:r>
              <a:rPr kumimoji="1" lang="en-US" sz="2000" i="0" dirty="0">
                <a:solidFill>
                  <a:srgbClr val="000000"/>
                </a:solidFill>
                <a:latin typeface="Calibri" panose="020F0502020204030204" pitchFamily="34" charset="0"/>
                <a:cs typeface="Calibri" panose="020F0502020204030204" pitchFamily="34" charset="0"/>
              </a:rPr>
              <a:t> </a:t>
            </a:r>
            <a:r>
              <a:rPr kumimoji="1" lang="en-US" sz="2000" i="0" dirty="0">
                <a:solidFill>
                  <a:srgbClr val="FFFFFF"/>
                </a:solidFill>
                <a:latin typeface="Calibri" panose="020F0502020204030204" pitchFamily="34" charset="0"/>
                <a:cs typeface="Calibri" panose="020F0502020204030204" pitchFamily="34" charset="0"/>
              </a:rPr>
              <a:t>structure</a:t>
            </a:r>
            <a:r>
              <a:rPr kumimoji="1" lang="en-US" sz="2000" i="0" dirty="0">
                <a:solidFill>
                  <a:srgbClr val="000000"/>
                </a:solidFill>
                <a:latin typeface="Calibri" panose="020F0502020204030204" pitchFamily="34" charset="0"/>
                <a:cs typeface="Calibri" panose="020F0502020204030204" pitchFamily="34" charset="0"/>
              </a:rPr>
              <a:t> </a:t>
            </a:r>
            <a:r>
              <a:rPr kumimoji="1" lang="en-US" sz="2000" i="0" dirty="0">
                <a:solidFill>
                  <a:srgbClr val="FFFFFF"/>
                </a:solidFill>
                <a:latin typeface="Calibri" panose="020F0502020204030204" pitchFamily="34" charset="0"/>
                <a:cs typeface="Calibri" panose="020F0502020204030204" pitchFamily="34" charset="0"/>
              </a:rPr>
              <a:t>hypotheses via search</a:t>
            </a:r>
          </a:p>
          <a:p>
            <a:pPr marL="914400" lvl="1" indent="-457200">
              <a:lnSpc>
                <a:spcPct val="150000"/>
              </a:lnSpc>
              <a:spcBef>
                <a:spcPct val="20000"/>
              </a:spcBef>
              <a:buFont typeface="+mj-lt"/>
              <a:buAutoNum type="alphaUcPeriod"/>
            </a:pPr>
            <a:r>
              <a:rPr kumimoji="1" lang="en-US" sz="2000" i="0" dirty="0" smtClean="0">
                <a:solidFill>
                  <a:srgbClr val="FFFFFF"/>
                </a:solidFill>
                <a:latin typeface="Calibri" panose="020F0502020204030204" pitchFamily="34" charset="0"/>
                <a:cs typeface="Calibri" panose="020F0502020204030204" pitchFamily="34" charset="0"/>
              </a:rPr>
              <a:t>Determine </a:t>
            </a:r>
            <a:r>
              <a:rPr kumimoji="1" lang="en-US" sz="2000" i="0" dirty="0" smtClean="0">
                <a:solidFill>
                  <a:srgbClr val="FF0000"/>
                </a:solidFill>
                <a:latin typeface="Calibri" panose="020F0502020204030204" pitchFamily="34" charset="0"/>
                <a:cs typeface="Calibri" panose="020F0502020204030204" pitchFamily="34" charset="0"/>
              </a:rPr>
              <a:t>causal</a:t>
            </a:r>
            <a:r>
              <a:rPr kumimoji="1" lang="en-US" sz="2000" i="0" dirty="0" smtClean="0">
                <a:solidFill>
                  <a:srgbClr val="FFFFFF"/>
                </a:solidFill>
                <a:latin typeface="Calibri" panose="020F0502020204030204" pitchFamily="34" charset="0"/>
                <a:cs typeface="Calibri" panose="020F0502020204030204" pitchFamily="34" charset="0"/>
              </a:rPr>
              <a:t> </a:t>
            </a:r>
            <a:r>
              <a:rPr kumimoji="1" lang="en-US" sz="2000" i="0" dirty="0" smtClean="0">
                <a:solidFill>
                  <a:srgbClr val="FF0000"/>
                </a:solidFill>
                <a:latin typeface="Calibri" panose="020F0502020204030204" pitchFamily="34" charset="0"/>
                <a:cs typeface="Calibri" panose="020F0502020204030204" pitchFamily="34" charset="0"/>
              </a:rPr>
              <a:t>structures</a:t>
            </a:r>
            <a:r>
              <a:rPr kumimoji="1" lang="en-US" sz="2000" i="0" dirty="0" smtClean="0">
                <a:solidFill>
                  <a:srgbClr val="000000"/>
                </a:solidFill>
                <a:latin typeface="Calibri" panose="020F0502020204030204" pitchFamily="34" charset="0"/>
                <a:cs typeface="Calibri" panose="020F0502020204030204" pitchFamily="34" charset="0"/>
              </a:rPr>
              <a:t> </a:t>
            </a:r>
            <a:r>
              <a:rPr kumimoji="1" lang="en-US" sz="2000" i="0" dirty="0" smtClean="0">
                <a:solidFill>
                  <a:srgbClr val="FFFFFF"/>
                </a:solidFill>
                <a:latin typeface="Calibri" panose="020F0502020204030204" pitchFamily="34" charset="0"/>
                <a:cs typeface="Calibri" panose="020F0502020204030204" pitchFamily="34" charset="0"/>
              </a:rPr>
              <a:t>consistent with testable </a:t>
            </a:r>
            <a:r>
              <a:rPr kumimoji="1" lang="en-US" sz="2000" i="0" dirty="0" smtClean="0">
                <a:solidFill>
                  <a:srgbClr val="00AE00"/>
                </a:solidFill>
                <a:latin typeface="Calibri" panose="020F0502020204030204" pitchFamily="34" charset="0"/>
                <a:cs typeface="Calibri" panose="020F0502020204030204" pitchFamily="34" charset="0"/>
              </a:rPr>
              <a:t>constraints</a:t>
            </a:r>
          </a:p>
        </p:txBody>
      </p:sp>
      <p:sp>
        <p:nvSpPr>
          <p:cNvPr id="2" name="Slide Number Placeholder 1"/>
          <p:cNvSpPr>
            <a:spLocks noGrp="1"/>
          </p:cNvSpPr>
          <p:nvPr>
            <p:ph type="sldNum" sz="quarter" idx="12"/>
          </p:nvPr>
        </p:nvSpPr>
        <p:spPr/>
        <p:txBody>
          <a:bodyPr/>
          <a:lstStyle/>
          <a:p>
            <a:fld id="{7C85EE98-A8A2-4ED6-83A9-DD707E1DD38A}" type="slidenum">
              <a:rPr lang="en-US" smtClean="0">
                <a:solidFill>
                  <a:prstClr val="white">
                    <a:tint val="75000"/>
                  </a:prstClr>
                </a:solidFill>
              </a:rPr>
              <a:pPr/>
              <a:t>110</a:t>
            </a:fld>
            <a:endParaRPr lang="en-US">
              <a:solidFill>
                <a:prstClr val="white">
                  <a:tint val="75000"/>
                </a:prstClr>
              </a:solidFill>
            </a:endParaRPr>
          </a:p>
        </p:txBody>
      </p:sp>
    </p:spTree>
    <p:extLst>
      <p:ext uri="{BB962C8B-B14F-4D97-AF65-F5344CB8AC3E}">
        <p14:creationId xmlns:p14="http://schemas.microsoft.com/office/powerpoint/2010/main" val="10310466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a:bodyPr>
          <a:lstStyle/>
          <a:p>
            <a:r>
              <a:rPr lang="en-US" sz="2600" dirty="0"/>
              <a:t>T</a:t>
            </a:r>
            <a:r>
              <a:rPr lang="en-US" sz="2600" dirty="0" smtClean="0"/>
              <a:t>raining</a:t>
            </a:r>
          </a:p>
          <a:p>
            <a:r>
              <a:rPr lang="en-US" sz="2600" dirty="0" smtClean="0"/>
              <a:t>Software</a:t>
            </a:r>
            <a:endParaRPr lang="en-US" sz="2600" dirty="0"/>
          </a:p>
          <a:p>
            <a:r>
              <a:rPr lang="en-US" sz="2600" dirty="0" smtClean="0"/>
              <a:t>Literature</a:t>
            </a:r>
          </a:p>
          <a:p>
            <a:r>
              <a:rPr lang="en-US" sz="2600" dirty="0" smtClean="0"/>
              <a:t>Conferences</a:t>
            </a:r>
          </a:p>
          <a:p>
            <a:endParaRPr lang="en-US" sz="2600" dirty="0"/>
          </a:p>
          <a:p>
            <a:endParaRPr lang="en-US" sz="2600" dirty="0" smtClean="0"/>
          </a:p>
          <a:p>
            <a:endParaRPr lang="en-US" dirty="0" smtClean="0"/>
          </a:p>
          <a:p>
            <a:endParaRPr lang="en-US" dirty="0"/>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Pointers</a:t>
            </a:r>
            <a:endParaRPr lang="en-US" sz="3200" b="1" dirty="0">
              <a:solidFill>
                <a:srgbClr val="F4EC88"/>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solidFill>
                  <a:prstClr val="white">
                    <a:tint val="75000"/>
                  </a:prstClr>
                </a:solidFill>
              </a:rPr>
              <a:pPr/>
              <a:t>111</a:t>
            </a:fld>
            <a:endParaRPr lang="en-US">
              <a:solidFill>
                <a:prstClr val="white">
                  <a:tint val="75000"/>
                </a:prstClr>
              </a:solidFill>
            </a:endParaRPr>
          </a:p>
        </p:txBody>
      </p:sp>
    </p:spTree>
    <p:extLst>
      <p:ext uri="{BB962C8B-B14F-4D97-AF65-F5344CB8AC3E}">
        <p14:creationId xmlns:p14="http://schemas.microsoft.com/office/powerpoint/2010/main" val="14044212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Training and Software</a:t>
            </a:r>
            <a:endParaRPr lang="en-US" sz="3200" b="1" dirty="0">
              <a:solidFill>
                <a:srgbClr val="F4EC88"/>
              </a:solidFill>
              <a:effectLst>
                <a:outerShdw blurRad="38100" dist="38100" dir="2700000" algn="tl">
                  <a:srgbClr val="000000">
                    <a:alpha val="43137"/>
                  </a:srgbClr>
                </a:outerShdw>
              </a:effectLst>
            </a:endParaRPr>
          </a:p>
        </p:txBody>
      </p:sp>
      <p:sp>
        <p:nvSpPr>
          <p:cNvPr id="3" name="TextBox 2"/>
          <p:cNvSpPr txBox="1"/>
          <p:nvPr/>
        </p:nvSpPr>
        <p:spPr>
          <a:xfrm>
            <a:off x="3200400" y="990600"/>
            <a:ext cx="2764346" cy="523220"/>
          </a:xfrm>
          <a:prstGeom prst="rect">
            <a:avLst/>
          </a:prstGeom>
          <a:noFill/>
        </p:spPr>
        <p:txBody>
          <a:bodyPr wrap="none" rtlCol="0">
            <a:spAutoFit/>
          </a:bodyPr>
          <a:lstStyle/>
          <a:p>
            <a:r>
              <a:rPr lang="en-US" sz="2800" dirty="0" smtClean="0">
                <a:solidFill>
                  <a:prstClr val="white"/>
                </a:solidFill>
              </a:rPr>
              <a:t>www.ccd.pitt.edu</a:t>
            </a:r>
            <a:endParaRPr lang="en-US" sz="2800" dirty="0">
              <a:solidFill>
                <a:prstClr val="white"/>
              </a:solidFill>
            </a:endParaRPr>
          </a:p>
        </p:txBody>
      </p:sp>
      <p:grpSp>
        <p:nvGrpSpPr>
          <p:cNvPr id="5" name="Group 4"/>
          <p:cNvGrpSpPr/>
          <p:nvPr/>
        </p:nvGrpSpPr>
        <p:grpSpPr>
          <a:xfrm>
            <a:off x="1427417" y="1843086"/>
            <a:ext cx="6310312" cy="4100513"/>
            <a:chOff x="1828800" y="1843086"/>
            <a:chExt cx="6310312" cy="4100513"/>
          </a:xfrm>
        </p:grpSpPr>
        <p:pic>
          <p:nvPicPr>
            <p:cNvPr id="6" name="Picture 5"/>
            <p:cNvPicPr/>
            <p:nvPr/>
          </p:nvPicPr>
          <p:blipFill rotWithShape="1">
            <a:blip r:embed="rId3"/>
            <a:srcRect l="961" t="12198" r="2084" b="2421"/>
            <a:stretch/>
          </p:blipFill>
          <p:spPr bwMode="auto">
            <a:xfrm>
              <a:off x="1828800" y="1843086"/>
              <a:ext cx="6310312" cy="4100513"/>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800600" y="5726373"/>
              <a:ext cx="381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 name="Up Arrow 3"/>
          <p:cNvSpPr/>
          <p:nvPr/>
        </p:nvSpPr>
        <p:spPr>
          <a:xfrm>
            <a:off x="4399217" y="6019799"/>
            <a:ext cx="484632" cy="762001"/>
          </a:xfrm>
          <a:prstGeom prst="upArrow">
            <a:avLst/>
          </a:prstGeom>
          <a:solidFill>
            <a:srgbClr val="F4E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964746" y="6023608"/>
            <a:ext cx="484632" cy="762001"/>
          </a:xfrm>
          <a:prstGeom prst="upArrow">
            <a:avLst/>
          </a:prstGeom>
          <a:solidFill>
            <a:srgbClr val="F4E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7C85EE98-A8A2-4ED6-83A9-DD707E1DD38A}" type="slidenum">
              <a:rPr lang="en-US" smtClean="0"/>
              <a:pPr/>
              <a:t>112</a:t>
            </a:fld>
            <a:endParaRPr lang="en-US"/>
          </a:p>
        </p:txBody>
      </p:sp>
    </p:spTree>
    <p:extLst>
      <p:ext uri="{BB962C8B-B14F-4D97-AF65-F5344CB8AC3E}">
        <p14:creationId xmlns:p14="http://schemas.microsoft.com/office/powerpoint/2010/main" val="12283926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Suggested Readings</a:t>
            </a:r>
            <a:endParaRPr lang="en-US" sz="3200" b="1" dirty="0">
              <a:solidFill>
                <a:srgbClr val="F4EC88"/>
              </a:solidFill>
              <a:effectLst>
                <a:outerShdw blurRad="38100" dist="38100" dir="2700000" algn="tl">
                  <a:srgbClr val="000000">
                    <a:alpha val="43137"/>
                  </a:srgbClr>
                </a:outerShdw>
              </a:effectLst>
            </a:endParaRPr>
          </a:p>
        </p:txBody>
      </p:sp>
      <p:sp>
        <p:nvSpPr>
          <p:cNvPr id="4" name="Rectangle 3"/>
          <p:cNvSpPr/>
          <p:nvPr/>
        </p:nvSpPr>
        <p:spPr>
          <a:xfrm>
            <a:off x="1447800" y="1419096"/>
            <a:ext cx="6532418" cy="2957220"/>
          </a:xfrm>
          <a:prstGeom prst="rect">
            <a:avLst/>
          </a:prstGeom>
        </p:spPr>
        <p:txBody>
          <a:bodyPr wrap="square">
            <a:spAutoFit/>
          </a:bodyPr>
          <a:lstStyle/>
          <a:p>
            <a:pPr>
              <a:spcAft>
                <a:spcPts val="300"/>
              </a:spcAft>
            </a:pPr>
            <a:r>
              <a:rPr lang="en-US" dirty="0" err="1"/>
              <a:t>Lagani</a:t>
            </a:r>
            <a:r>
              <a:rPr lang="en-US" dirty="0"/>
              <a:t> V, Triantafillou S, Ball G, </a:t>
            </a:r>
            <a:r>
              <a:rPr lang="en-US" dirty="0" err="1"/>
              <a:t>Tegner</a:t>
            </a:r>
            <a:r>
              <a:rPr lang="en-US" dirty="0"/>
              <a:t> J, </a:t>
            </a:r>
            <a:r>
              <a:rPr lang="en-US" dirty="0" err="1"/>
              <a:t>Tsamardinos</a:t>
            </a:r>
            <a:r>
              <a:rPr lang="en-US" dirty="0"/>
              <a:t> I. </a:t>
            </a:r>
            <a:endParaRPr lang="en-US" dirty="0" smtClean="0"/>
          </a:p>
          <a:p>
            <a:pPr>
              <a:spcBef>
                <a:spcPts val="400"/>
              </a:spcBef>
              <a:spcAft>
                <a:spcPts val="300"/>
              </a:spcAft>
            </a:pPr>
            <a:r>
              <a:rPr lang="en-US" dirty="0" smtClean="0"/>
              <a:t>Probabilistic </a:t>
            </a:r>
            <a:r>
              <a:rPr lang="en-US" dirty="0"/>
              <a:t>computational causal discovery for systems biology. </a:t>
            </a:r>
            <a:endParaRPr lang="en-US" dirty="0" smtClean="0"/>
          </a:p>
          <a:p>
            <a:pPr>
              <a:spcBef>
                <a:spcPts val="400"/>
              </a:spcBef>
              <a:spcAft>
                <a:spcPts val="300"/>
              </a:spcAft>
            </a:pPr>
            <a:r>
              <a:rPr lang="en-US" dirty="0" smtClean="0"/>
              <a:t>In: </a:t>
            </a:r>
            <a:r>
              <a:rPr lang="en-US" i="1" dirty="0" smtClean="0"/>
              <a:t>Uncertainty </a:t>
            </a:r>
            <a:r>
              <a:rPr lang="en-US" i="1" dirty="0"/>
              <a:t>in </a:t>
            </a:r>
            <a:r>
              <a:rPr lang="en-US" i="1" dirty="0" smtClean="0"/>
              <a:t>Biology: A Computational Modeling Approach. </a:t>
            </a:r>
          </a:p>
          <a:p>
            <a:pPr>
              <a:spcAft>
                <a:spcPts val="300"/>
              </a:spcAft>
            </a:pPr>
            <a:r>
              <a:rPr lang="en-US" dirty="0" smtClean="0"/>
              <a:t>Editors: Geris L, Gomez-</a:t>
            </a:r>
            <a:r>
              <a:rPr lang="en-US" dirty="0" err="1" smtClean="0"/>
              <a:t>Cabrero</a:t>
            </a:r>
            <a:r>
              <a:rPr lang="en-US" dirty="0" smtClean="0"/>
              <a:t> D (2016, Springer).</a:t>
            </a:r>
          </a:p>
          <a:p>
            <a:pPr>
              <a:spcAft>
                <a:spcPts val="300"/>
              </a:spcAft>
            </a:pPr>
            <a:r>
              <a:rPr lang="en-US" dirty="0" smtClean="0"/>
              <a:t>[Find via Google Scholar using the title.]</a:t>
            </a:r>
          </a:p>
          <a:p>
            <a:pPr>
              <a:spcAft>
                <a:spcPts val="300"/>
              </a:spcAft>
            </a:pPr>
            <a:endParaRPr lang="en-US" dirty="0">
              <a:solidFill>
                <a:srgbClr val="C00000"/>
              </a:solidFill>
            </a:endParaRPr>
          </a:p>
          <a:p>
            <a:pPr>
              <a:spcAft>
                <a:spcPts val="300"/>
              </a:spcAft>
            </a:pPr>
            <a:r>
              <a:rPr lang="en-US" dirty="0"/>
              <a:t>Pearl J, Glymour M, Jewell NP. </a:t>
            </a:r>
            <a:r>
              <a:rPr lang="en-US" i="1" dirty="0"/>
              <a:t>Causal </a:t>
            </a:r>
            <a:r>
              <a:rPr lang="en-US" i="1" dirty="0" smtClean="0"/>
              <a:t>Inference </a:t>
            </a:r>
            <a:r>
              <a:rPr lang="en-US" i="1" dirty="0"/>
              <a:t>in </a:t>
            </a:r>
            <a:r>
              <a:rPr lang="en-US" i="1" dirty="0" smtClean="0"/>
              <a:t>Statistics</a:t>
            </a:r>
            <a:r>
              <a:rPr lang="en-US" i="1" dirty="0"/>
              <a:t>: </a:t>
            </a:r>
            <a:r>
              <a:rPr lang="en-US" i="1" dirty="0" smtClean="0"/>
              <a:t>A </a:t>
            </a:r>
            <a:r>
              <a:rPr lang="en-US" i="1" dirty="0"/>
              <a:t>P</a:t>
            </a:r>
            <a:r>
              <a:rPr lang="en-US" i="1" dirty="0" smtClean="0"/>
              <a:t>rimer</a:t>
            </a:r>
            <a:r>
              <a:rPr lang="en-US" dirty="0" smtClean="0"/>
              <a:t> (2016, John </a:t>
            </a:r>
            <a:r>
              <a:rPr lang="en-US" dirty="0"/>
              <a:t>Wiley &amp; </a:t>
            </a:r>
            <a:r>
              <a:rPr lang="en-US" dirty="0" smtClean="0"/>
              <a:t>Sons).</a:t>
            </a:r>
          </a:p>
          <a:p>
            <a:pPr>
              <a:spcAft>
                <a:spcPts val="300"/>
              </a:spcAft>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113</a:t>
            </a:fld>
            <a:endParaRPr lang="en-US"/>
          </a:p>
        </p:txBody>
      </p:sp>
    </p:spTree>
    <p:extLst>
      <p:ext uri="{BB962C8B-B14F-4D97-AF65-F5344CB8AC3E}">
        <p14:creationId xmlns:p14="http://schemas.microsoft.com/office/powerpoint/2010/main" val="15843988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Selected Conferences</a:t>
            </a:r>
            <a:endParaRPr lang="en-US" sz="3200" b="1" dirty="0">
              <a:solidFill>
                <a:srgbClr val="F4EC88"/>
              </a:solidFill>
              <a:effectLst>
                <a:outerShdw blurRad="38100" dist="38100" dir="2700000" algn="tl">
                  <a:srgbClr val="000000">
                    <a:alpha val="43137"/>
                  </a:srgbClr>
                </a:outerShdw>
              </a:effectLst>
            </a:endParaRPr>
          </a:p>
        </p:txBody>
      </p:sp>
      <p:sp>
        <p:nvSpPr>
          <p:cNvPr id="4" name="Rectangle 3"/>
          <p:cNvSpPr/>
          <p:nvPr/>
        </p:nvSpPr>
        <p:spPr>
          <a:xfrm>
            <a:off x="1447800" y="1419096"/>
            <a:ext cx="6532418" cy="4154984"/>
          </a:xfrm>
          <a:prstGeom prst="rect">
            <a:avLst/>
          </a:prstGeom>
        </p:spPr>
        <p:txBody>
          <a:bodyPr wrap="square">
            <a:spAutoFit/>
          </a:bodyPr>
          <a:lstStyle/>
          <a:p>
            <a:pPr>
              <a:spcAft>
                <a:spcPts val="300"/>
              </a:spcAft>
            </a:pPr>
            <a:r>
              <a:rPr lang="en-US" dirty="0" smtClean="0"/>
              <a:t>Conference on Uncertainty in Artificial Intelligence (UAI)</a:t>
            </a:r>
          </a:p>
          <a:p>
            <a:pPr>
              <a:spcAft>
                <a:spcPts val="300"/>
              </a:spcAft>
            </a:pPr>
            <a:r>
              <a:rPr lang="en-US" dirty="0" smtClean="0"/>
              <a:t>	http</a:t>
            </a:r>
            <a:r>
              <a:rPr lang="en-US" dirty="0"/>
              <a:t>://www.auai.org</a:t>
            </a:r>
            <a:r>
              <a:rPr lang="en-US" dirty="0" smtClean="0"/>
              <a:t>/</a:t>
            </a:r>
          </a:p>
          <a:p>
            <a:pPr>
              <a:spcAft>
                <a:spcPts val="300"/>
              </a:spcAft>
            </a:pPr>
            <a:endParaRPr lang="en-US" dirty="0" smtClean="0"/>
          </a:p>
          <a:p>
            <a:pPr>
              <a:spcAft>
                <a:spcPts val="300"/>
              </a:spcAft>
            </a:pPr>
            <a:r>
              <a:rPr lang="en-US" dirty="0" smtClean="0"/>
              <a:t>Conference on Artificial Intelligence and Statistics</a:t>
            </a:r>
          </a:p>
          <a:p>
            <a:pPr>
              <a:spcAft>
                <a:spcPts val="300"/>
              </a:spcAft>
            </a:pPr>
            <a:r>
              <a:rPr lang="en-US" dirty="0" smtClean="0"/>
              <a:t>	https</a:t>
            </a:r>
            <a:r>
              <a:rPr lang="en-US" dirty="0"/>
              <a:t>://www.aistats.org/aistats2018</a:t>
            </a:r>
            <a:r>
              <a:rPr lang="en-US" dirty="0" smtClean="0"/>
              <a:t>/</a:t>
            </a:r>
          </a:p>
          <a:p>
            <a:pPr>
              <a:spcAft>
                <a:spcPts val="300"/>
              </a:spcAft>
            </a:pPr>
            <a:endParaRPr lang="en-US" dirty="0"/>
          </a:p>
          <a:p>
            <a:pPr>
              <a:spcAft>
                <a:spcPts val="300"/>
              </a:spcAft>
            </a:pPr>
            <a:r>
              <a:rPr lang="en-US" dirty="0" smtClean="0"/>
              <a:t>Neural Information Processing (NIPS) Conference </a:t>
            </a:r>
          </a:p>
          <a:p>
            <a:pPr>
              <a:spcAft>
                <a:spcPts val="300"/>
              </a:spcAft>
            </a:pPr>
            <a:r>
              <a:rPr lang="en-US" dirty="0" smtClean="0"/>
              <a:t>	https</a:t>
            </a:r>
            <a:r>
              <a:rPr lang="en-US" dirty="0"/>
              <a:t>://nips.cc/Conferences/2018/Schedule</a:t>
            </a:r>
            <a:endParaRPr lang="en-US" dirty="0" smtClean="0"/>
          </a:p>
          <a:p>
            <a:pPr>
              <a:spcAft>
                <a:spcPts val="300"/>
              </a:spcAft>
            </a:pPr>
            <a:endParaRPr lang="en-US" dirty="0"/>
          </a:p>
          <a:p>
            <a:pPr>
              <a:spcAft>
                <a:spcPts val="300"/>
              </a:spcAft>
            </a:pPr>
            <a:r>
              <a:rPr lang="en-US" dirty="0" smtClean="0"/>
              <a:t>Conference on Probabilistic Graphical Models (PGM)</a:t>
            </a:r>
          </a:p>
          <a:p>
            <a:pPr>
              <a:spcAft>
                <a:spcPts val="300"/>
              </a:spcAft>
            </a:pPr>
            <a:r>
              <a:rPr lang="en-US" dirty="0" smtClean="0"/>
              <a:t>	http</a:t>
            </a:r>
            <a:r>
              <a:rPr lang="en-US" dirty="0"/>
              <a:t>://pgm2018.utia.cz/</a:t>
            </a:r>
          </a:p>
          <a:p>
            <a:pPr>
              <a:spcAft>
                <a:spcPts val="300"/>
              </a:spcAft>
            </a:pPr>
            <a:endParaRPr lang="en-US" dirty="0" smtClean="0"/>
          </a:p>
          <a:p>
            <a:pPr>
              <a:spcAft>
                <a:spcPts val="300"/>
              </a:spcAft>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114</a:t>
            </a:fld>
            <a:endParaRPr lang="en-US"/>
          </a:p>
        </p:txBody>
      </p:sp>
    </p:spTree>
    <p:extLst>
      <p:ext uri="{BB962C8B-B14F-4D97-AF65-F5344CB8AC3E}">
        <p14:creationId xmlns:p14="http://schemas.microsoft.com/office/powerpoint/2010/main" val="5684935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3" y="228600"/>
            <a:ext cx="87630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Acknowledgements</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07867" y="1524000"/>
            <a:ext cx="8229600" cy="2743200"/>
          </a:xfrm>
        </p:spPr>
        <p:txBody>
          <a:bodyPr>
            <a:noAutofit/>
          </a:bodyPr>
          <a:lstStyle/>
          <a:p>
            <a:pPr marL="457200" lvl="1" indent="0">
              <a:spcAft>
                <a:spcPts val="1200"/>
              </a:spcAft>
              <a:buNone/>
            </a:pPr>
            <a:r>
              <a:rPr lang="en-US" sz="2400" dirty="0" smtClean="0"/>
              <a:t>The </a:t>
            </a:r>
            <a:r>
              <a:rPr lang="en-US" sz="2400" dirty="0"/>
              <a:t>Center for Causal </a:t>
            </a:r>
            <a:r>
              <a:rPr lang="en-US" sz="2400" dirty="0" smtClean="0"/>
              <a:t>Discovery (CCD) </a:t>
            </a:r>
            <a:r>
              <a:rPr lang="en-US" sz="2400" dirty="0"/>
              <a:t>is supported by grant U54HG008540 awarded by the National Human Genome Research Institute through funds provided by the trans-NIH Big Data to Knowledge (BD2K) initiative (www.bd2k.nih.gov</a:t>
            </a:r>
            <a:r>
              <a:rPr lang="en-US" sz="2400" dirty="0" smtClean="0"/>
              <a:t>).</a:t>
            </a:r>
          </a:p>
          <a:p>
            <a:pPr marL="457200" lvl="1" indent="0">
              <a:spcAft>
                <a:spcPts val="1200"/>
              </a:spcAft>
              <a:buNone/>
            </a:pPr>
            <a:r>
              <a:rPr lang="en-US" sz="2400" dirty="0" smtClean="0"/>
              <a:t>The </a:t>
            </a:r>
            <a:r>
              <a:rPr lang="en-US" sz="2400" dirty="0"/>
              <a:t>content </a:t>
            </a:r>
            <a:r>
              <a:rPr lang="en-US" sz="2400" dirty="0" smtClean="0"/>
              <a:t>of this presentation is </a:t>
            </a:r>
            <a:r>
              <a:rPr lang="en-US" sz="2400" dirty="0"/>
              <a:t>solely the responsibility of the authors and does not necessarily represent the official views of the National Institutes of Health. </a:t>
            </a:r>
            <a:endParaRPr lang="en-US" sz="2400" dirty="0" smtClean="0"/>
          </a:p>
          <a:p>
            <a:pPr marL="457200" lvl="1" indent="0">
              <a:spcAft>
                <a:spcPts val="1200"/>
              </a:spcAft>
              <a:buNone/>
            </a:pPr>
            <a:r>
              <a:rPr lang="en-US" sz="2400" dirty="0"/>
              <a:t>Thanks to Dr. Chunhui Cai and the </a:t>
            </a:r>
            <a:r>
              <a:rPr lang="en-US" sz="2400" dirty="0" smtClean="0"/>
              <a:t>CCD Cancer </a:t>
            </a:r>
            <a:r>
              <a:rPr lang="en-US" sz="2400" dirty="0"/>
              <a:t>Group </a:t>
            </a:r>
            <a:r>
              <a:rPr lang="en-US" sz="2400" dirty="0" smtClean="0"/>
              <a:t>for </a:t>
            </a:r>
            <a:r>
              <a:rPr lang="en-US" sz="2400" dirty="0"/>
              <a:t>help in developing the breast cancer example.</a:t>
            </a:r>
          </a:p>
          <a:p>
            <a:pPr lvl="1">
              <a:buFont typeface="Arial" pitchFamily="34" charset="0"/>
              <a:buChar char="•"/>
            </a:pPr>
            <a:endParaRPr lang="en-US" dirty="0" smtClean="0"/>
          </a:p>
        </p:txBody>
      </p:sp>
      <p:sp>
        <p:nvSpPr>
          <p:cNvPr id="3" name="Slide Number Placeholder 2"/>
          <p:cNvSpPr>
            <a:spLocks noGrp="1"/>
          </p:cNvSpPr>
          <p:nvPr>
            <p:ph type="sldNum" sz="quarter" idx="12"/>
          </p:nvPr>
        </p:nvSpPr>
        <p:spPr/>
        <p:txBody>
          <a:bodyPr/>
          <a:lstStyle/>
          <a:p>
            <a:fld id="{7C85EE98-A8A2-4ED6-83A9-DD707E1DD38A}" type="slidenum">
              <a:rPr lang="en-US" smtClean="0"/>
              <a:pPr/>
              <a:t>115</a:t>
            </a:fld>
            <a:endParaRPr lang="en-US"/>
          </a:p>
        </p:txBody>
      </p:sp>
    </p:spTree>
    <p:extLst>
      <p:ext uri="{BB962C8B-B14F-4D97-AF65-F5344CB8AC3E}">
        <p14:creationId xmlns:p14="http://schemas.microsoft.com/office/powerpoint/2010/main" val="15863292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981200"/>
            <a:ext cx="8887036" cy="2743200"/>
          </a:xfrm>
        </p:spPr>
        <p:txBody>
          <a:bodyPr>
            <a:noAutofit/>
          </a:bodyPr>
          <a:lstStyle/>
          <a:p>
            <a:pPr lvl="1">
              <a:buFont typeface="Arial" pitchFamily="34" charset="0"/>
              <a:buChar char="•"/>
            </a:pPr>
            <a:endParaRPr lang="en-US" dirty="0"/>
          </a:p>
          <a:p>
            <a:pPr lvl="1">
              <a:buFont typeface="Arial" pitchFamily="34" charset="0"/>
              <a:buChar char="•"/>
            </a:pPr>
            <a:endParaRPr lang="en-US" dirty="0" smtClean="0"/>
          </a:p>
          <a:p>
            <a:pPr marL="457200" lvl="1" indent="0">
              <a:buNone/>
            </a:pPr>
            <a:endParaRPr lang="en-US" dirty="0"/>
          </a:p>
        </p:txBody>
      </p:sp>
      <p:sp>
        <p:nvSpPr>
          <p:cNvPr id="2" name="Slide Number Placeholder 1"/>
          <p:cNvSpPr>
            <a:spLocks noGrp="1"/>
          </p:cNvSpPr>
          <p:nvPr>
            <p:ph type="sldNum" sz="quarter" idx="12"/>
          </p:nvPr>
        </p:nvSpPr>
        <p:spPr/>
        <p:txBody>
          <a:bodyPr/>
          <a:lstStyle/>
          <a:p>
            <a:fld id="{7C85EE98-A8A2-4ED6-83A9-DD707E1DD38A}" type="slidenum">
              <a:rPr lang="en-US" smtClean="0"/>
              <a:pPr/>
              <a:t>116</a:t>
            </a:fld>
            <a:endParaRPr lang="en-US"/>
          </a:p>
        </p:txBody>
      </p:sp>
    </p:spTree>
    <p:extLst>
      <p:ext uri="{BB962C8B-B14F-4D97-AF65-F5344CB8AC3E}">
        <p14:creationId xmlns:p14="http://schemas.microsoft.com/office/powerpoint/2010/main" val="2329487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Basic </a:t>
            </a: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Discovery Workflow</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1072343" y="1981200"/>
            <a:ext cx="6830893" cy="4036622"/>
            <a:chOff x="724460" y="312362"/>
            <a:chExt cx="4448109" cy="1978733"/>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724460" y="1861144"/>
              <a:ext cx="847610" cy="42995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 Knowledge</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Flowchart: Magnetic Disk 23"/>
          <p:cNvSpPr>
            <a:spLocks noChangeArrowheads="1"/>
          </p:cNvSpPr>
          <p:nvPr/>
        </p:nvSpPr>
        <p:spPr bwMode="auto">
          <a:xfrm>
            <a:off x="2743200" y="4430797"/>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304800" y="1752600"/>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4"/>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376594" y="5579271"/>
            <a:ext cx="2320965" cy="1813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Oval Callout 2"/>
          <p:cNvSpPr/>
          <p:nvPr/>
        </p:nvSpPr>
        <p:spPr>
          <a:xfrm>
            <a:off x="838200" y="2808878"/>
            <a:ext cx="1657408" cy="1668583"/>
          </a:xfrm>
          <a:prstGeom prst="wedgeEllipseCallout">
            <a:avLst>
              <a:gd name="adj1" fmla="val 65790"/>
              <a:gd name="adj2" fmla="val 5460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latin typeface="Arial" panose="020B0604020202020204" pitchFamily="34" charset="0"/>
                <a:cs typeface="Arial" panose="020B0604020202020204" pitchFamily="34" charset="0"/>
              </a:rPr>
              <a:t>Both </a:t>
            </a:r>
            <a:r>
              <a:rPr lang="en-US" sz="1100" dirty="0" smtClean="0">
                <a:solidFill>
                  <a:schemeClr val="accent2"/>
                </a:solidFill>
                <a:latin typeface="Arial" panose="020B0604020202020204" pitchFamily="34" charset="0"/>
                <a:cs typeface="Arial" panose="020B0604020202020204" pitchFamily="34" charset="0"/>
              </a:rPr>
              <a:t>observational</a:t>
            </a:r>
            <a:r>
              <a:rPr lang="en-US" sz="1100" dirty="0" smtClean="0">
                <a:solidFill>
                  <a:schemeClr val="bg1"/>
                </a:solidFill>
                <a:latin typeface="Arial" panose="020B0604020202020204" pitchFamily="34" charset="0"/>
                <a:cs typeface="Arial" panose="020B0604020202020204" pitchFamily="34" charset="0"/>
              </a:rPr>
              <a:t> and experimental data</a:t>
            </a:r>
            <a:endParaRPr lang="en-US" sz="1100"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12</a:t>
            </a:fld>
            <a:endParaRPr lang="en-US"/>
          </a:p>
        </p:txBody>
      </p:sp>
    </p:spTree>
    <p:extLst>
      <p:ext uri="{BB962C8B-B14F-4D97-AF65-F5344CB8AC3E}">
        <p14:creationId xmlns:p14="http://schemas.microsoft.com/office/powerpoint/2010/main" val="23078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Basic </a:t>
            </a: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Discovery Workflow</a:t>
            </a:r>
            <a:endParaRPr lang="en-US" sz="3200" b="1" dirty="0">
              <a:solidFill>
                <a:srgbClr val="F4EC88"/>
              </a:solidFill>
              <a:effectLst>
                <a:outerShdw blurRad="38100" dist="38100" dir="2700000" algn="tl">
                  <a:srgbClr val="000000">
                    <a:alpha val="43137"/>
                  </a:srgbClr>
                </a:outerShdw>
              </a:effectLst>
            </a:endParaRPr>
          </a:p>
        </p:txBody>
      </p:sp>
      <p:sp>
        <p:nvSpPr>
          <p:cNvPr id="24" name="Rounded Rectangle 23"/>
          <p:cNvSpPr/>
          <p:nvPr/>
        </p:nvSpPr>
        <p:spPr>
          <a:xfrm>
            <a:off x="6648793" y="4421462"/>
            <a:ext cx="1254442" cy="852332"/>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1072343" y="5140721"/>
            <a:ext cx="1301662" cy="87710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 Knowledge</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3739849" y="2059720"/>
            <a:ext cx="903856"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40015" y="2043498"/>
            <a:ext cx="24424" cy="1849157"/>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465039" y="4577392"/>
            <a:ext cx="468077" cy="9714"/>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697559" y="3834814"/>
            <a:ext cx="1111661" cy="2040258"/>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6090944" y="4567675"/>
            <a:ext cx="526586" cy="9717"/>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325926" y="3462722"/>
            <a:ext cx="0" cy="632609"/>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89421" y="5579272"/>
            <a:ext cx="1943695"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601401" y="2438402"/>
            <a:ext cx="1317855" cy="774024"/>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Hypotheses</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4" name="Straight Arrow Connector 33"/>
          <p:cNvCxnSpPr/>
          <p:nvPr/>
        </p:nvCxnSpPr>
        <p:spPr>
          <a:xfrm flipH="1">
            <a:off x="6541480" y="1981200"/>
            <a:ext cx="694685" cy="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36" name="Flowchart: Magnetic Disk 23"/>
          <p:cNvSpPr>
            <a:spLocks noChangeArrowheads="1"/>
          </p:cNvSpPr>
          <p:nvPr/>
        </p:nvSpPr>
        <p:spPr bwMode="auto">
          <a:xfrm>
            <a:off x="2743200" y="4430797"/>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304800" y="1752600"/>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8" name="Rectangle 45"/>
          <p:cNvSpPr>
            <a:spLocks noChangeArrowheads="1"/>
          </p:cNvSpPr>
          <p:nvPr/>
        </p:nvSpPr>
        <p:spPr bwMode="auto">
          <a:xfrm>
            <a:off x="304800" y="2209800"/>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41" name="Straight Arrow Connector 40"/>
          <p:cNvCxnSpPr>
            <a:stCxn id="24" idx="0"/>
            <a:endCxn id="33" idx="2"/>
          </p:cNvCxnSpPr>
          <p:nvPr/>
        </p:nvCxnSpPr>
        <p:spPr>
          <a:xfrm flipH="1" flipV="1">
            <a:off x="7260329" y="3212426"/>
            <a:ext cx="15685" cy="120903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4"/>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376594" y="5579271"/>
            <a:ext cx="2320965" cy="1813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Callout 21"/>
          <p:cNvSpPr/>
          <p:nvPr/>
        </p:nvSpPr>
        <p:spPr>
          <a:xfrm>
            <a:off x="1432143" y="1284220"/>
            <a:ext cx="3690856" cy="1676490"/>
          </a:xfrm>
          <a:prstGeom prst="wedgeEllipseCallout">
            <a:avLst>
              <a:gd name="adj1" fmla="val 88938"/>
              <a:gd name="adj2" fmla="val 3955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4EC88"/>
                </a:solidFill>
              </a:rPr>
              <a:t>The main goal of search methods is to </a:t>
            </a:r>
            <a:r>
              <a:rPr lang="en-US" sz="1600" i="1" dirty="0" smtClean="0">
                <a:solidFill>
                  <a:srgbClr val="F4EC88"/>
                </a:solidFill>
              </a:rPr>
              <a:t>suggest</a:t>
            </a:r>
            <a:r>
              <a:rPr lang="en-US" sz="1600" dirty="0" smtClean="0">
                <a:solidFill>
                  <a:srgbClr val="F4EC88"/>
                </a:solidFill>
              </a:rPr>
              <a:t> causal hypotheses that are novel, significant, and likely valid.</a:t>
            </a:r>
            <a:endParaRPr lang="en-US" sz="1600" dirty="0">
              <a:solidFill>
                <a:srgbClr val="F4EC88"/>
              </a:solidFill>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13</a:t>
            </a:fld>
            <a:endParaRPr lang="en-US"/>
          </a:p>
        </p:txBody>
      </p:sp>
    </p:spTree>
    <p:extLst>
      <p:ext uri="{BB962C8B-B14F-4D97-AF65-F5344CB8AC3E}">
        <p14:creationId xmlns:p14="http://schemas.microsoft.com/office/powerpoint/2010/main" val="185533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Basic </a:t>
            </a: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Discovery Workflow</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1072343" y="1981200"/>
            <a:ext cx="6846913" cy="4036622"/>
            <a:chOff x="724460" y="312362"/>
            <a:chExt cx="4458541" cy="1978733"/>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724460" y="1861144"/>
              <a:ext cx="847610" cy="42995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 Knowledge</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324846" y="452822"/>
              <a:ext cx="858155" cy="46308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Hypotheses</a:t>
              </a: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sp>
        <p:nvSpPr>
          <p:cNvPr id="35" name="Explosion 1 28"/>
          <p:cNvSpPr>
            <a:spLocks noChangeArrowheads="1"/>
          </p:cNvSpPr>
          <p:nvPr/>
        </p:nvSpPr>
        <p:spPr bwMode="auto">
          <a:xfrm>
            <a:off x="4045575" y="2149477"/>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6" name="Flowchart: Magnetic Disk 23"/>
          <p:cNvSpPr>
            <a:spLocks noChangeArrowheads="1"/>
          </p:cNvSpPr>
          <p:nvPr/>
        </p:nvSpPr>
        <p:spPr bwMode="auto">
          <a:xfrm>
            <a:off x="2743200" y="4430797"/>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304800" y="1752600"/>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8" name="Rectangle 45"/>
          <p:cNvSpPr>
            <a:spLocks noChangeArrowheads="1"/>
          </p:cNvSpPr>
          <p:nvPr/>
        </p:nvSpPr>
        <p:spPr bwMode="auto">
          <a:xfrm>
            <a:off x="304800" y="2209800"/>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41" name="Straight Arrow Connector 40"/>
          <p:cNvCxnSpPr>
            <a:stCxn id="24" idx="0"/>
            <a:endCxn id="33" idx="2"/>
          </p:cNvCxnSpPr>
          <p:nvPr/>
        </p:nvCxnSpPr>
        <p:spPr>
          <a:xfrm flipH="1" flipV="1">
            <a:off x="7260329" y="3212426"/>
            <a:ext cx="15685" cy="120903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4"/>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090944" y="2789362"/>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376594" y="5579271"/>
            <a:ext cx="2320965" cy="1813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85EE98-A8A2-4ED6-83A9-DD707E1DD38A}" type="slidenum">
              <a:rPr lang="en-US" smtClean="0"/>
              <a:pPr/>
              <a:t>14</a:t>
            </a:fld>
            <a:endParaRPr lang="en-US"/>
          </a:p>
        </p:txBody>
      </p:sp>
    </p:spTree>
    <p:extLst>
      <p:ext uri="{BB962C8B-B14F-4D97-AF65-F5344CB8AC3E}">
        <p14:creationId xmlns:p14="http://schemas.microsoft.com/office/powerpoint/2010/main" val="380714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Basic </a:t>
            </a: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Discovery Workflow</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1072343" y="1981200"/>
            <a:ext cx="6846913" cy="4036622"/>
            <a:chOff x="724460" y="312362"/>
            <a:chExt cx="4458541" cy="1978733"/>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724460" y="1861144"/>
              <a:ext cx="847610" cy="42995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 Knowledge</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324846" y="452822"/>
              <a:ext cx="858155" cy="463081"/>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Causal Hypotheses </a:t>
              </a: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sp>
        <p:nvSpPr>
          <p:cNvPr id="35" name="Explosion 1 28"/>
          <p:cNvSpPr>
            <a:spLocks noChangeArrowheads="1"/>
          </p:cNvSpPr>
          <p:nvPr/>
        </p:nvSpPr>
        <p:spPr bwMode="auto">
          <a:xfrm>
            <a:off x="4045575" y="2149477"/>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6" name="Flowchart: Magnetic Disk 23"/>
          <p:cNvSpPr>
            <a:spLocks noChangeArrowheads="1"/>
          </p:cNvSpPr>
          <p:nvPr/>
        </p:nvSpPr>
        <p:spPr bwMode="auto">
          <a:xfrm>
            <a:off x="2743200" y="4430797"/>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304800" y="1752600"/>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8" name="Rectangle 45"/>
          <p:cNvSpPr>
            <a:spLocks noChangeArrowheads="1"/>
          </p:cNvSpPr>
          <p:nvPr/>
        </p:nvSpPr>
        <p:spPr bwMode="auto">
          <a:xfrm>
            <a:off x="-381000" y="2137183"/>
            <a:ext cx="11910312" cy="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41" name="Straight Arrow Connector 40"/>
          <p:cNvCxnSpPr>
            <a:stCxn id="24" idx="0"/>
            <a:endCxn id="33" idx="2"/>
          </p:cNvCxnSpPr>
          <p:nvPr/>
        </p:nvCxnSpPr>
        <p:spPr>
          <a:xfrm flipH="1" flipV="1">
            <a:off x="7260329" y="3212426"/>
            <a:ext cx="15685" cy="120903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4"/>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090944" y="2789362"/>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376594" y="5579271"/>
            <a:ext cx="2320965" cy="1813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397985" y="2806021"/>
            <a:ext cx="15168" cy="1624776"/>
          </a:xfrm>
          <a:prstGeom prst="straightConnector1">
            <a:avLst/>
          </a:prstGeom>
          <a:ln w="127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397985" y="2820976"/>
            <a:ext cx="935294" cy="0"/>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863934" y="2835380"/>
            <a:ext cx="1560584" cy="2270020"/>
          </a:xfrm>
          <a:prstGeom prst="straightConnector1">
            <a:avLst/>
          </a:prstGeom>
          <a:ln w="127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85EE98-A8A2-4ED6-83A9-DD707E1DD38A}" type="slidenum">
              <a:rPr lang="en-US" smtClean="0"/>
              <a:pPr/>
              <a:t>15</a:t>
            </a:fld>
            <a:endParaRPr lang="en-US"/>
          </a:p>
        </p:txBody>
      </p:sp>
    </p:spTree>
    <p:extLst>
      <p:ext uri="{BB962C8B-B14F-4D97-AF65-F5344CB8AC3E}">
        <p14:creationId xmlns:p14="http://schemas.microsoft.com/office/powerpoint/2010/main" val="244366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1143000"/>
            <a:ext cx="8229600" cy="1143000"/>
          </a:xfrm>
        </p:spPr>
        <p:txBody>
          <a:bodyPr>
            <a:normAutofit/>
          </a:bodyPr>
          <a:lstStyle/>
          <a:p>
            <a:r>
              <a:rPr lang="en-US" sz="2400" dirty="0" smtClean="0"/>
              <a:t>Which genes regulate flowering time in </a:t>
            </a:r>
            <a:r>
              <a:rPr lang="en-US" sz="2400" i="1" dirty="0" smtClean="0"/>
              <a:t>Arabidopsis thaliana</a:t>
            </a:r>
            <a:r>
              <a:rPr lang="en-US" sz="2400" dirty="0" smtClean="0"/>
              <a:t>? </a:t>
            </a:r>
            <a:endParaRPr lang="en-US" sz="2400" dirty="0"/>
          </a:p>
        </p:txBody>
      </p:sp>
      <p:pic>
        <p:nvPicPr>
          <p:cNvPr id="6" name="Picture 5"/>
          <p:cNvPicPr>
            <a:picLocks noChangeAspect="1"/>
          </p:cNvPicPr>
          <p:nvPr/>
        </p:nvPicPr>
        <p:blipFill>
          <a:blip r:embed="rId3"/>
          <a:stretch>
            <a:fillRect/>
          </a:stretch>
        </p:blipFill>
        <p:spPr>
          <a:xfrm>
            <a:off x="3293657" y="2514600"/>
            <a:ext cx="2556685" cy="3544496"/>
          </a:xfrm>
          <a:prstGeom prst="rect">
            <a:avLst/>
          </a:prstGeom>
        </p:spPr>
      </p:pic>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16</a:t>
            </a:fld>
            <a:endParaRPr lang="en-US" dirty="0">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Example* </a:t>
            </a:r>
            <a:endParaRPr lang="en-US" sz="3200" b="1" dirty="0">
              <a:solidFill>
                <a:srgbClr val="F4EC88"/>
              </a:solidFill>
              <a:effectLst>
                <a:outerShdw blurRad="38100" dist="38100" dir="2700000" algn="tl">
                  <a:srgbClr val="000000">
                    <a:alpha val="43137"/>
                  </a:srgbClr>
                </a:outerShdw>
              </a:effectLst>
            </a:endParaRPr>
          </a:p>
        </p:txBody>
      </p:sp>
      <p:sp>
        <p:nvSpPr>
          <p:cNvPr id="4" name="TextBox 3"/>
          <p:cNvSpPr txBox="1"/>
          <p:nvPr/>
        </p:nvSpPr>
        <p:spPr>
          <a:xfrm>
            <a:off x="533400" y="6488668"/>
            <a:ext cx="7051674" cy="369332"/>
          </a:xfrm>
          <a:prstGeom prst="rect">
            <a:avLst/>
          </a:prstGeom>
          <a:noFill/>
        </p:spPr>
        <p:txBody>
          <a:bodyPr wrap="none" rtlCol="0">
            <a:spAutoFit/>
          </a:bodyPr>
          <a:lstStyle/>
          <a:p>
            <a:r>
              <a:rPr lang="en-US" dirty="0" smtClean="0"/>
              <a:t>* </a:t>
            </a:r>
            <a:r>
              <a:rPr lang="en-US" sz="1600" dirty="0" err="1" smtClean="0"/>
              <a:t>Stekhoven</a:t>
            </a:r>
            <a:r>
              <a:rPr lang="en-US" sz="1600" dirty="0" smtClean="0"/>
              <a:t> DJ, et al. Causal stability ranking. </a:t>
            </a:r>
            <a:r>
              <a:rPr lang="en-US" sz="1600" i="1" dirty="0" smtClean="0"/>
              <a:t>Bioinformatics</a:t>
            </a:r>
            <a:r>
              <a:rPr lang="en-US" sz="1600" dirty="0" smtClean="0"/>
              <a:t> 28 (2012) 2819-2823.</a:t>
            </a:r>
            <a:endParaRPr lang="en-US" sz="1600" dirty="0"/>
          </a:p>
        </p:txBody>
      </p:sp>
    </p:spTree>
    <p:extLst>
      <p:ext uri="{BB962C8B-B14F-4D97-AF65-F5344CB8AC3E}">
        <p14:creationId xmlns:p14="http://schemas.microsoft.com/office/powerpoint/2010/main" val="1670119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809" y="1447800"/>
            <a:ext cx="7924800" cy="3886200"/>
          </a:xfrm>
        </p:spPr>
        <p:txBody>
          <a:bodyPr>
            <a:normAutofit/>
          </a:bodyPr>
          <a:lstStyle/>
          <a:p>
            <a:r>
              <a:rPr lang="en-US" sz="2600" i="1" dirty="0"/>
              <a:t>n</a:t>
            </a:r>
            <a:r>
              <a:rPr lang="en-US" sz="2600" dirty="0" smtClean="0"/>
              <a:t> = 47 </a:t>
            </a:r>
            <a:r>
              <a:rPr lang="en-US" sz="2600" i="1" dirty="0" smtClean="0"/>
              <a:t>Arabidopsis thaliana </a:t>
            </a:r>
            <a:r>
              <a:rPr lang="en-US" sz="2600" dirty="0" smtClean="0"/>
              <a:t>gene expression profiles of 4-day old seedlings for which subsequent flowering time was also measured</a:t>
            </a:r>
          </a:p>
          <a:p>
            <a:r>
              <a:rPr lang="en-US" sz="2600" dirty="0" err="1" smtClean="0"/>
              <a:t>Affymetrix</a:t>
            </a:r>
            <a:r>
              <a:rPr lang="en-US" sz="2600" dirty="0" smtClean="0"/>
              <a:t> ATH1 arrays with expression measurements on 21,440 </a:t>
            </a:r>
            <a:r>
              <a:rPr lang="en-US" sz="2600" i="1" dirty="0" smtClean="0"/>
              <a:t>A. thaliana </a:t>
            </a:r>
            <a:r>
              <a:rPr lang="en-US" sz="2600" dirty="0" smtClean="0"/>
              <a:t>genes</a:t>
            </a:r>
            <a:endParaRPr lang="en-US" sz="2600" dirty="0"/>
          </a:p>
          <a:p>
            <a:endParaRPr lang="en-US" sz="2600"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17</a:t>
            </a:fld>
            <a:endParaRPr lang="en-US">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effectLst>
                  <a:outerShdw blurRad="38100" dist="38100" dir="2700000" algn="tl">
                    <a:srgbClr val="000000">
                      <a:alpha val="43137"/>
                    </a:srgbClr>
                  </a:outerShdw>
                </a:effectLst>
              </a:rPr>
              <a:t>Observational</a:t>
            </a:r>
            <a:r>
              <a:rPr lang="en-US" sz="3200" b="1" dirty="0" smtClean="0">
                <a:solidFill>
                  <a:srgbClr val="F4EC88"/>
                </a:solidFill>
                <a:effectLst>
                  <a:outerShdw blurRad="38100" dist="38100" dir="2700000" algn="tl">
                    <a:srgbClr val="000000">
                      <a:alpha val="43137"/>
                    </a:srgbClr>
                  </a:outerShdw>
                </a:effectLst>
              </a:rPr>
              <a:t> Data</a:t>
            </a:r>
            <a:endParaRPr lang="en-US" sz="32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50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Causal Analysis</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989421"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 in </a:t>
              </a:r>
              <a:r>
                <a:rPr lang="en-US" sz="1100" b="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X </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Y</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p>
            <a:p>
              <a:pPr marL="0" marR="0" algn="ctr">
                <a:spcBef>
                  <a:spcPts val="0"/>
                </a:spcBef>
                <a:spcAft>
                  <a:spcPts val="0"/>
                </a:spcAft>
              </a:pP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1100" b="1"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CStaR</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70823" y="3352800"/>
            <a:ext cx="2896377" cy="2182785"/>
            <a:chOff x="-421363" y="507512"/>
            <a:chExt cx="4751638" cy="3825721"/>
          </a:xfrm>
        </p:grpSpPr>
        <p:sp>
          <p:nvSpPr>
            <p:cNvPr id="21" name="object 2"/>
            <p:cNvSpPr txBox="1">
              <a:spLocks/>
            </p:cNvSpPr>
            <p:nvPr/>
          </p:nvSpPr>
          <p:spPr bwMode="auto">
            <a:xfrm>
              <a:off x="-421363" y="507512"/>
              <a:ext cx="4751638" cy="1132811"/>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465138" algn="ctr"/>
              <a:r>
                <a:rPr lang="en-US" sz="1400" kern="0" spc="-5" dirty="0" smtClean="0">
                  <a:latin typeface="Arial" panose="020B0604020202020204" pitchFamily="34" charset="0"/>
                  <a:cs typeface="Arial" panose="020B0604020202020204" pitchFamily="34" charset="0"/>
                </a:rPr>
                <a:t>Observational data: </a:t>
              </a:r>
            </a:p>
            <a:p>
              <a:pPr marL="465138" algn="ctr"/>
              <a:r>
                <a:rPr lang="en-US" sz="1400" kern="0" spc="-5" dirty="0" smtClean="0">
                  <a:latin typeface="Arial" panose="020B0604020202020204" pitchFamily="34" charset="0"/>
                  <a:cs typeface="Arial" panose="020B0604020202020204" pitchFamily="34" charset="0"/>
                </a:rPr>
                <a:t>Microarray measurements (</a:t>
              </a:r>
              <a:r>
                <a:rPr lang="en-US" sz="1400" b="1" kern="0" spc="-5"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sz="1400" kern="0" spc="-5" dirty="0" smtClean="0">
                  <a:latin typeface="Arial" panose="020B0604020202020204" pitchFamily="34" charset="0"/>
                  <a:cs typeface="Arial" panose="020B0604020202020204" pitchFamily="34" charset="0"/>
                </a:rPr>
                <a:t>) and flowering time (Y)</a:t>
              </a:r>
              <a:endParaRPr lang="en-US" sz="14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7" y="1808931"/>
              <a:ext cx="2814612" cy="2524302"/>
            </a:xfrm>
            <a:prstGeom prst="rect">
              <a:avLst/>
            </a:prstGeom>
            <a:noFill/>
            <a:ln w="9525">
              <a:noFill/>
              <a:miter lim="800000"/>
              <a:headEnd/>
              <a:tailEnd/>
            </a:ln>
          </p:spPr>
        </p:pic>
      </p:grpSp>
      <p:sp>
        <p:nvSpPr>
          <p:cNvPr id="2" name="Slide Number Placeholder 1"/>
          <p:cNvSpPr>
            <a:spLocks noGrp="1"/>
          </p:cNvSpPr>
          <p:nvPr>
            <p:ph type="sldNum" sz="quarter" idx="12"/>
          </p:nvPr>
        </p:nvSpPr>
        <p:spPr/>
        <p:txBody>
          <a:bodyPr/>
          <a:lstStyle/>
          <a:p>
            <a:fld id="{7C85EE98-A8A2-4ED6-83A9-DD707E1DD38A}" type="slidenum">
              <a:rPr lang="en-US" smtClean="0"/>
              <a:pPr/>
              <a:t>18</a:t>
            </a:fld>
            <a:endParaRPr lang="en-US"/>
          </a:p>
        </p:txBody>
      </p:sp>
    </p:spTree>
    <p:extLst>
      <p:ext uri="{BB962C8B-B14F-4D97-AF65-F5344CB8AC3E}">
        <p14:creationId xmlns:p14="http://schemas.microsoft.com/office/powerpoint/2010/main" val="16517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Candidate Gene Selection</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989421"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 in </a:t>
              </a:r>
              <a:r>
                <a:rPr lang="en-US" sz="1100" b="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X </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Y</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Causal</a:t>
              </a:r>
              <a:endParaRPr lang="en-US" sz="1100" dirty="0">
                <a:latin typeface="Arial" panose="020B0604020202020204" pitchFamily="34" charset="0"/>
                <a:ea typeface="Calibri" panose="020F0502020204030204" pitchFamily="34" charset="0"/>
                <a:cs typeface="Times New Roman" panose="02020603050405020304" pitchFamily="18" charset="0"/>
              </a:endParaRP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Analysis</a:t>
              </a: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11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CStaR</a:t>
              </a: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70823" y="3352800"/>
            <a:ext cx="2896377" cy="2182785"/>
            <a:chOff x="-421363" y="507512"/>
            <a:chExt cx="4751638" cy="3825721"/>
          </a:xfrm>
        </p:grpSpPr>
        <p:sp>
          <p:nvSpPr>
            <p:cNvPr id="21" name="object 2"/>
            <p:cNvSpPr txBox="1">
              <a:spLocks/>
            </p:cNvSpPr>
            <p:nvPr/>
          </p:nvSpPr>
          <p:spPr bwMode="auto">
            <a:xfrm>
              <a:off x="-421363" y="507512"/>
              <a:ext cx="4751638" cy="1132811"/>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465138" algn="ctr"/>
              <a:r>
                <a:rPr lang="en-US" sz="1400" kern="0" spc="-5" dirty="0" smtClean="0">
                  <a:latin typeface="Arial" panose="020B0604020202020204" pitchFamily="34" charset="0"/>
                  <a:cs typeface="Arial" panose="020B0604020202020204" pitchFamily="34" charset="0"/>
                </a:rPr>
                <a:t>Observational data: </a:t>
              </a:r>
            </a:p>
            <a:p>
              <a:pPr marL="465138" algn="ctr"/>
              <a:r>
                <a:rPr lang="en-US" sz="1400" kern="0" spc="-5" dirty="0" smtClean="0">
                  <a:latin typeface="Arial" panose="020B0604020202020204" pitchFamily="34" charset="0"/>
                  <a:cs typeface="Arial" panose="020B0604020202020204" pitchFamily="34" charset="0"/>
                </a:rPr>
                <a:t>Microarray measurements (</a:t>
              </a:r>
              <a:r>
                <a:rPr lang="en-US" sz="1400" b="1" kern="0" spc="-5"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sz="1400" kern="0" spc="-5" dirty="0" smtClean="0">
                  <a:latin typeface="Arial" panose="020B0604020202020204" pitchFamily="34" charset="0"/>
                  <a:cs typeface="Arial" panose="020B0604020202020204" pitchFamily="34" charset="0"/>
                </a:rPr>
                <a:t>) and flowering time (Y)</a:t>
              </a:r>
              <a:endParaRPr lang="en-US" sz="14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7" y="1808931"/>
              <a:ext cx="2814612" cy="2524302"/>
            </a:xfrm>
            <a:prstGeom prst="rect">
              <a:avLst/>
            </a:prstGeom>
            <a:noFill/>
            <a:ln w="9525">
              <a:noFill/>
              <a:miter lim="800000"/>
              <a:headEnd/>
              <a:tailEnd/>
            </a:ln>
          </p:spPr>
        </p:pic>
      </p:grpSp>
      <p:sp>
        <p:nvSpPr>
          <p:cNvPr id="33" name="Rounded Rectangle 32"/>
          <p:cNvSpPr/>
          <p:nvPr/>
        </p:nvSpPr>
        <p:spPr>
          <a:xfrm>
            <a:off x="6606945" y="2194052"/>
            <a:ext cx="1317855" cy="774024"/>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Candidate gene regulators of flowering time</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5" name="Straight Arrow Connector 34"/>
          <p:cNvCxnSpPr>
            <a:stCxn id="24" idx="0"/>
            <a:endCxn id="33" idx="2"/>
          </p:cNvCxnSpPr>
          <p:nvPr/>
        </p:nvCxnSpPr>
        <p:spPr>
          <a:xfrm flipH="1" flipV="1">
            <a:off x="7265873" y="2968076"/>
            <a:ext cx="10142" cy="145338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64299" y="3172564"/>
            <a:ext cx="1869486" cy="1015663"/>
          </a:xfrm>
          <a:prstGeom prst="rect">
            <a:avLst/>
          </a:prstGeom>
          <a:noFill/>
        </p:spPr>
        <p:txBody>
          <a:bodyPr wrap="none" rtlCol="0">
            <a:spAutoFit/>
          </a:bodyPr>
          <a:lstStyle/>
          <a:p>
            <a:r>
              <a:rPr lang="en-US" sz="1200" dirty="0" smtClean="0"/>
              <a:t>Select those genes that </a:t>
            </a:r>
          </a:p>
          <a:p>
            <a:r>
              <a:rPr lang="en-US" sz="1200" dirty="0"/>
              <a:t>a</a:t>
            </a:r>
            <a:r>
              <a:rPr lang="en-US" sz="1200" dirty="0" smtClean="0"/>
              <a:t>re predicted </a:t>
            </a:r>
            <a:r>
              <a:rPr lang="en-US" sz="1200" dirty="0"/>
              <a:t> </a:t>
            </a:r>
            <a:r>
              <a:rPr lang="en-US" sz="1200" dirty="0" smtClean="0"/>
              <a:t>by the  </a:t>
            </a:r>
            <a:endParaRPr lang="en-US" sz="1200" dirty="0"/>
          </a:p>
          <a:p>
            <a:r>
              <a:rPr lang="en-US" sz="1200" dirty="0"/>
              <a:t>g</a:t>
            </a:r>
            <a:r>
              <a:rPr lang="en-US" sz="1200" dirty="0" smtClean="0"/>
              <a:t>raph to reliably cause the </a:t>
            </a:r>
          </a:p>
          <a:p>
            <a:r>
              <a:rPr lang="en-US" sz="1200" dirty="0" smtClean="0"/>
              <a:t>most </a:t>
            </a:r>
            <a:r>
              <a:rPr lang="en-US" sz="1200" dirty="0"/>
              <a:t> </a:t>
            </a:r>
            <a:r>
              <a:rPr lang="en-US" sz="1200" dirty="0" smtClean="0"/>
              <a:t>substantial changes</a:t>
            </a:r>
          </a:p>
          <a:p>
            <a:r>
              <a:rPr lang="en-US" sz="1200" dirty="0"/>
              <a:t>i</a:t>
            </a:r>
            <a:r>
              <a:rPr lang="en-US" sz="1200" dirty="0" smtClean="0"/>
              <a:t>n flowering time (Y) </a:t>
            </a:r>
          </a:p>
        </p:txBody>
      </p:sp>
      <p:sp>
        <p:nvSpPr>
          <p:cNvPr id="3" name="Slide Number Placeholder 2"/>
          <p:cNvSpPr>
            <a:spLocks noGrp="1"/>
          </p:cNvSpPr>
          <p:nvPr>
            <p:ph type="sldNum" sz="quarter" idx="12"/>
          </p:nvPr>
        </p:nvSpPr>
        <p:spPr/>
        <p:txBody>
          <a:bodyPr/>
          <a:lstStyle/>
          <a:p>
            <a:fld id="{7C85EE98-A8A2-4ED6-83A9-DD707E1DD38A}" type="slidenum">
              <a:rPr lang="en-US" smtClean="0"/>
              <a:pPr/>
              <a:t>19</a:t>
            </a:fld>
            <a:endParaRPr lang="en-US"/>
          </a:p>
        </p:txBody>
      </p:sp>
    </p:spTree>
    <p:extLst>
      <p:ext uri="{BB962C8B-B14F-4D97-AF65-F5344CB8AC3E}">
        <p14:creationId xmlns:p14="http://schemas.microsoft.com/office/powerpoint/2010/main" val="424434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5056" y="494031"/>
            <a:ext cx="7772400" cy="655638"/>
          </a:xfrm>
        </p:spPr>
        <p:txBody>
          <a:bodyPr>
            <a:normAutofit fontScale="90000"/>
          </a:bodyPr>
          <a:lstStyle/>
          <a:p>
            <a:pPr algn="ctr"/>
            <a:r>
              <a:rPr lang="en-US" sz="3200" b="1" dirty="0" smtClean="0">
                <a:solidFill>
                  <a:schemeClr val="tx1"/>
                </a:solidFill>
                <a:latin typeface="Arial" charset="0"/>
                <a:cs typeface="Arial" charset="0"/>
              </a:rPr>
              <a:t/>
            </a:r>
            <a:br>
              <a:rPr lang="en-US" sz="3200" b="1" dirty="0" smtClean="0">
                <a:solidFill>
                  <a:schemeClr val="tx1"/>
                </a:solidFill>
                <a:latin typeface="Arial" charset="0"/>
                <a:cs typeface="Arial" charset="0"/>
              </a:rPr>
            </a:b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endParaRPr lang="en-US"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9699" name="Rectangle 4"/>
          <p:cNvSpPr>
            <a:spLocks noChangeArrowheads="1"/>
          </p:cNvSpPr>
          <p:nvPr/>
        </p:nvSpPr>
        <p:spPr bwMode="auto">
          <a:xfrm>
            <a:off x="106363" y="214130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9700" name="Rectangle 5"/>
          <p:cNvSpPr>
            <a:spLocks noChangeArrowheads="1"/>
          </p:cNvSpPr>
          <p:nvPr/>
        </p:nvSpPr>
        <p:spPr bwMode="auto">
          <a:xfrm>
            <a:off x="979013" y="2068513"/>
            <a:ext cx="6704487" cy="2890934"/>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Motivation</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Basics of </a:t>
            </a:r>
            <a:r>
              <a:rPr kumimoji="1" lang="en-US" sz="28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Causal</a:t>
            </a:r>
            <a:r>
              <a:rPr kumimoji="1" lang="en-US" sz="2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Graphical</a:t>
            </a:r>
            <a:r>
              <a:rPr kumimoji="1" lang="en-US" sz="28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Models</a:t>
            </a:r>
            <a:endPar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Searching</a:t>
            </a:r>
            <a:r>
              <a:rPr kumimoji="1" lang="en-US" sz="28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for </a:t>
            </a:r>
            <a:r>
              <a:rPr kumimoji="1" lang="en-US" sz="28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Causal</a:t>
            </a:r>
            <a:r>
              <a:rPr kumimoji="1" lang="en-US" sz="2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Structure</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Examples</a:t>
            </a:r>
            <a:endParaRPr kumimoji="1"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9701" name="Slide Number Placeholder 4"/>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6EEE61E5-EF4E-4B92-A5D7-C5EA66DAB990}"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2</a:t>
            </a:fld>
            <a:endParaRPr kumimoji="0" lang="en-US" sz="1400" b="0" i="0" u="none" strike="noStrike" kern="1200" cap="none" spc="0" normalizeH="0" baseline="0" noProof="0" smtClean="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2192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809" y="1447800"/>
            <a:ext cx="7924800" cy="3886200"/>
          </a:xfrm>
        </p:spPr>
        <p:txBody>
          <a:bodyPr>
            <a:normAutofit/>
          </a:bodyPr>
          <a:lstStyle/>
          <a:p>
            <a:r>
              <a:rPr lang="en-US" sz="2600" dirty="0" smtClean="0"/>
              <a:t>Considered the 25 genes that caused the most substantial changes in flowering time, according to the causal graph analysis</a:t>
            </a:r>
          </a:p>
          <a:p>
            <a:r>
              <a:rPr lang="en-US" sz="2600" dirty="0" smtClean="0"/>
              <a:t>5 of those 25 genes were known regulators of flowering</a:t>
            </a:r>
          </a:p>
          <a:p>
            <a:r>
              <a:rPr lang="en-US" sz="2600" dirty="0" smtClean="0"/>
              <a:t>13 of those 25 genes were not known regulators and mutant seeds for each of them were available</a:t>
            </a:r>
          </a:p>
          <a:p>
            <a:endParaRPr lang="en-US" sz="2600" dirty="0"/>
          </a:p>
          <a:p>
            <a:endParaRPr lang="en-US" sz="2600"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20</a:t>
            </a:fld>
            <a:endParaRPr lang="en-US">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Candidate Regulators of Flowering Time</a:t>
            </a:r>
            <a:endParaRPr lang="en-US" sz="32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5570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Experimental Investigation</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989421"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 in </a:t>
              </a:r>
              <a:r>
                <a:rPr lang="en-US" sz="1100" b="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X </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Y</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Causal</a:t>
              </a:r>
              <a:endParaRPr lang="en-US" sz="1100" dirty="0">
                <a:latin typeface="Arial" panose="020B0604020202020204" pitchFamily="34" charset="0"/>
                <a:ea typeface="Calibri" panose="020F0502020204030204" pitchFamily="34" charset="0"/>
                <a:cs typeface="Times New Roman" panose="02020603050405020304" pitchFamily="18" charset="0"/>
              </a:endParaRP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Analysis</a:t>
              </a: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11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CStaR</a:t>
              </a: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809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9" idx="1"/>
          </p:cNvCxnSpPr>
          <p:nvPr/>
        </p:nvCxnSpPr>
        <p:spPr>
          <a:xfrm flipV="1">
            <a:off x="3934231"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70823" y="3352800"/>
            <a:ext cx="2896377" cy="2182785"/>
            <a:chOff x="-421363" y="507512"/>
            <a:chExt cx="4751638" cy="3825721"/>
          </a:xfrm>
        </p:grpSpPr>
        <p:sp>
          <p:nvSpPr>
            <p:cNvPr id="21" name="object 2"/>
            <p:cNvSpPr txBox="1">
              <a:spLocks/>
            </p:cNvSpPr>
            <p:nvPr/>
          </p:nvSpPr>
          <p:spPr bwMode="auto">
            <a:xfrm>
              <a:off x="-421363" y="507512"/>
              <a:ext cx="4751638" cy="1132811"/>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465138" algn="ctr"/>
              <a:r>
                <a:rPr lang="en-US" sz="1400" kern="0" spc="-5" dirty="0" smtClean="0">
                  <a:latin typeface="Arial" panose="020B0604020202020204" pitchFamily="34" charset="0"/>
                  <a:cs typeface="Arial" panose="020B0604020202020204" pitchFamily="34" charset="0"/>
                </a:rPr>
                <a:t>Observational data: </a:t>
              </a:r>
            </a:p>
            <a:p>
              <a:pPr marL="465138" algn="ctr"/>
              <a:r>
                <a:rPr lang="en-US" sz="1400" kern="0" spc="-5" dirty="0" smtClean="0">
                  <a:latin typeface="Arial" panose="020B0604020202020204" pitchFamily="34" charset="0"/>
                  <a:cs typeface="Arial" panose="020B0604020202020204" pitchFamily="34" charset="0"/>
                </a:rPr>
                <a:t>Microarray measurements (</a:t>
              </a:r>
              <a:r>
                <a:rPr lang="en-US" sz="1400" b="1" kern="0" spc="-5"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sz="1400" kern="0" spc="-5" dirty="0" smtClean="0">
                  <a:latin typeface="Arial" panose="020B0604020202020204" pitchFamily="34" charset="0"/>
                  <a:cs typeface="Arial" panose="020B0604020202020204" pitchFamily="34" charset="0"/>
                </a:rPr>
                <a:t>) and flowering time (Y)</a:t>
              </a:r>
              <a:endParaRPr lang="en-US" sz="14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7" y="1808931"/>
              <a:ext cx="2814612" cy="2524302"/>
            </a:xfrm>
            <a:prstGeom prst="rect">
              <a:avLst/>
            </a:prstGeom>
            <a:noFill/>
            <a:ln w="9525">
              <a:noFill/>
              <a:miter lim="800000"/>
              <a:headEnd/>
              <a:tailEnd/>
            </a:ln>
          </p:spPr>
        </p:pic>
      </p:grpSp>
      <p:sp>
        <p:nvSpPr>
          <p:cNvPr id="33" name="Rounded Rectangle 32"/>
          <p:cNvSpPr/>
          <p:nvPr/>
        </p:nvSpPr>
        <p:spPr>
          <a:xfrm>
            <a:off x="6593402" y="1889252"/>
            <a:ext cx="1317855" cy="774024"/>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Candidate gene regulators of flowering time</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5" name="Straight Arrow Connector 34"/>
          <p:cNvCxnSpPr>
            <a:stCxn id="24" idx="0"/>
            <a:endCxn id="33" idx="2"/>
          </p:cNvCxnSpPr>
          <p:nvPr/>
        </p:nvCxnSpPr>
        <p:spPr>
          <a:xfrm flipH="1" flipV="1">
            <a:off x="7252330" y="2663276"/>
            <a:ext cx="23685" cy="175818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Explosion 1 28"/>
          <p:cNvSpPr>
            <a:spLocks noChangeArrowheads="1"/>
          </p:cNvSpPr>
          <p:nvPr/>
        </p:nvSpPr>
        <p:spPr bwMode="auto">
          <a:xfrm>
            <a:off x="4045575" y="1600200"/>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cxnSp>
        <p:nvCxnSpPr>
          <p:cNvPr id="36" name="Straight Arrow Connector 35"/>
          <p:cNvCxnSpPr/>
          <p:nvPr/>
        </p:nvCxnSpPr>
        <p:spPr>
          <a:xfrm flipH="1">
            <a:off x="6090944" y="2240085"/>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85EE98-A8A2-4ED6-83A9-DD707E1DD38A}" type="slidenum">
              <a:rPr lang="en-US" smtClean="0"/>
              <a:pPr/>
              <a:t>21</a:t>
            </a:fld>
            <a:endParaRPr lang="en-US"/>
          </a:p>
        </p:txBody>
      </p:sp>
    </p:spTree>
    <p:extLst>
      <p:ext uri="{BB962C8B-B14F-4D97-AF65-F5344CB8AC3E}">
        <p14:creationId xmlns:p14="http://schemas.microsoft.com/office/powerpoint/2010/main" val="3540307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a:bodyPr>
          <a:lstStyle/>
          <a:p>
            <a:r>
              <a:rPr lang="en-US" sz="2600" dirty="0" smtClean="0"/>
              <a:t>Used seeds of Columbia </a:t>
            </a:r>
            <a:r>
              <a:rPr lang="en-US" sz="2600" i="1" dirty="0" smtClean="0"/>
              <a:t>Arabidopsis thaliana </a:t>
            </a:r>
            <a:r>
              <a:rPr lang="en-US" sz="2600" dirty="0" smtClean="0"/>
              <a:t>wild-type and T-DNA homozygous insertion mutants obtained from Nottingham Arabidopsis Stock Centre </a:t>
            </a:r>
          </a:p>
          <a:p>
            <a:r>
              <a:rPr lang="en-US" sz="2600" dirty="0" smtClean="0"/>
              <a:t>Seeds were plated on </a:t>
            </a:r>
            <a:r>
              <a:rPr lang="en-US" sz="2600" dirty="0" err="1" smtClean="0"/>
              <a:t>Murashige</a:t>
            </a:r>
            <a:r>
              <a:rPr lang="en-US" sz="2600" dirty="0" smtClean="0"/>
              <a:t> and Skoog medium, stratified for 2 days at 4</a:t>
            </a:r>
            <a:r>
              <a:rPr lang="en-US" sz="2600" baseline="30000" dirty="0" smtClean="0"/>
              <a:t>o</a:t>
            </a:r>
            <a:r>
              <a:rPr lang="en-US" sz="2600" dirty="0" smtClean="0"/>
              <a:t> C, grown on plates for 10 days, and transferred into soil in </a:t>
            </a:r>
            <a:r>
              <a:rPr lang="en-US" sz="2600" dirty="0" err="1" smtClean="0"/>
              <a:t>Conviron</a:t>
            </a:r>
            <a:r>
              <a:rPr lang="en-US" sz="2600" dirty="0" smtClean="0"/>
              <a:t> growth chambers </a:t>
            </a:r>
          </a:p>
          <a:p>
            <a:r>
              <a:rPr lang="en-US" sz="2600" dirty="0" smtClean="0"/>
              <a:t>Flowering time was measured in days</a:t>
            </a:r>
          </a:p>
          <a:p>
            <a:r>
              <a:rPr lang="en-US" sz="2600" dirty="0" smtClean="0"/>
              <a:t>Seed types yielding 4 or more plants were considered for analysis</a:t>
            </a:r>
            <a:endParaRPr lang="en-US" sz="2600" dirty="0"/>
          </a:p>
          <a:p>
            <a:endParaRPr lang="en-US" sz="2600"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22</a:t>
            </a:fld>
            <a:endParaRPr lang="en-US">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Experimental Details</a:t>
            </a:r>
            <a:endParaRPr lang="en-US" sz="32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1375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Experimental Results</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997442"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 in </a:t>
              </a:r>
              <a:r>
                <a:rPr lang="en-US" sz="1100" b="1" dirty="0" smtClean="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X </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Y</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Causal</a:t>
              </a:r>
              <a:endParaRPr lang="en-US" sz="1100" dirty="0">
                <a:latin typeface="Arial" panose="020B0604020202020204" pitchFamily="34" charset="0"/>
                <a:ea typeface="Calibri" panose="020F0502020204030204" pitchFamily="34" charset="0"/>
                <a:cs typeface="Times New Roman" panose="02020603050405020304" pitchFamily="18" charset="0"/>
              </a:endParaRP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Analysis</a:t>
              </a: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11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CStaR</a:t>
              </a:r>
              <a:r>
                <a:rPr lang="en-US" sz="1100" b="1">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817241" y="4847628"/>
            <a:ext cx="839573" cy="731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9" idx="1"/>
          </p:cNvCxnSpPr>
          <p:nvPr/>
        </p:nvCxnSpPr>
        <p:spPr>
          <a:xfrm flipV="1">
            <a:off x="3942252" y="4854943"/>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70823" y="3352800"/>
            <a:ext cx="2896377" cy="2182785"/>
            <a:chOff x="-421363" y="507512"/>
            <a:chExt cx="4751638" cy="3825721"/>
          </a:xfrm>
        </p:grpSpPr>
        <p:sp>
          <p:nvSpPr>
            <p:cNvPr id="21" name="object 2"/>
            <p:cNvSpPr txBox="1">
              <a:spLocks/>
            </p:cNvSpPr>
            <p:nvPr/>
          </p:nvSpPr>
          <p:spPr bwMode="auto">
            <a:xfrm>
              <a:off x="-421363" y="507512"/>
              <a:ext cx="4751638" cy="1132811"/>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465138" algn="ctr"/>
              <a:r>
                <a:rPr lang="en-US" sz="1400" kern="0" spc="-5" dirty="0" smtClean="0">
                  <a:latin typeface="Arial" panose="020B0604020202020204" pitchFamily="34" charset="0"/>
                  <a:cs typeface="Arial" panose="020B0604020202020204" pitchFamily="34" charset="0"/>
                </a:rPr>
                <a:t>Observational data: </a:t>
              </a:r>
            </a:p>
            <a:p>
              <a:pPr marL="465138" algn="ctr"/>
              <a:r>
                <a:rPr lang="en-US" sz="1400" kern="0" spc="-5" dirty="0" smtClean="0">
                  <a:latin typeface="Arial" panose="020B0604020202020204" pitchFamily="34" charset="0"/>
                  <a:cs typeface="Arial" panose="020B0604020202020204" pitchFamily="34" charset="0"/>
                </a:rPr>
                <a:t>Microarray measurements (</a:t>
              </a:r>
              <a:r>
                <a:rPr lang="en-US" sz="1400" b="1" kern="0" spc="-5"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r>
                <a:rPr lang="en-US" sz="1400" kern="0" spc="-5" dirty="0" smtClean="0">
                  <a:latin typeface="Arial" panose="020B0604020202020204" pitchFamily="34" charset="0"/>
                  <a:cs typeface="Arial" panose="020B0604020202020204" pitchFamily="34" charset="0"/>
                </a:rPr>
                <a:t>) and flowering time (Y)</a:t>
              </a:r>
              <a:endParaRPr lang="en-US" sz="14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7" y="1808931"/>
              <a:ext cx="2814612" cy="2524302"/>
            </a:xfrm>
            <a:prstGeom prst="rect">
              <a:avLst/>
            </a:prstGeom>
            <a:noFill/>
            <a:ln w="9525">
              <a:noFill/>
              <a:miter lim="800000"/>
              <a:headEnd/>
              <a:tailEnd/>
            </a:ln>
          </p:spPr>
        </p:pic>
      </p:grpSp>
      <p:sp>
        <p:nvSpPr>
          <p:cNvPr id="33" name="Rounded Rectangle 32"/>
          <p:cNvSpPr/>
          <p:nvPr/>
        </p:nvSpPr>
        <p:spPr>
          <a:xfrm>
            <a:off x="6593402" y="1889252"/>
            <a:ext cx="1317855" cy="774024"/>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Candidate gene regulators of flowering time</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5" name="Straight Arrow Connector 34"/>
          <p:cNvCxnSpPr>
            <a:stCxn id="24" idx="0"/>
            <a:endCxn id="33" idx="2"/>
          </p:cNvCxnSpPr>
          <p:nvPr/>
        </p:nvCxnSpPr>
        <p:spPr>
          <a:xfrm flipH="1" flipV="1">
            <a:off x="7252330" y="2663276"/>
            <a:ext cx="31706" cy="175818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Explosion 1 28"/>
          <p:cNvSpPr>
            <a:spLocks noChangeArrowheads="1"/>
          </p:cNvSpPr>
          <p:nvPr/>
        </p:nvSpPr>
        <p:spPr bwMode="auto">
          <a:xfrm>
            <a:off x="4045575" y="1600200"/>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cxnSp>
        <p:nvCxnSpPr>
          <p:cNvPr id="36" name="Straight Arrow Connector 35"/>
          <p:cNvCxnSpPr/>
          <p:nvPr/>
        </p:nvCxnSpPr>
        <p:spPr>
          <a:xfrm flipH="1">
            <a:off x="6090944" y="2240085"/>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Flowchart: Magnetic Disk 23"/>
          <p:cNvSpPr>
            <a:spLocks noChangeArrowheads="1"/>
          </p:cNvSpPr>
          <p:nvPr/>
        </p:nvSpPr>
        <p:spPr bwMode="auto">
          <a:xfrm>
            <a:off x="2057400" y="1844540"/>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Results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cxnSp>
        <p:nvCxnSpPr>
          <p:cNvPr id="38" name="Straight Arrow Connector 37"/>
          <p:cNvCxnSpPr/>
          <p:nvPr/>
        </p:nvCxnSpPr>
        <p:spPr>
          <a:xfrm>
            <a:off x="3248431" y="2276264"/>
            <a:ext cx="1067464" cy="0"/>
          </a:xfrm>
          <a:prstGeom prst="straightConnector1">
            <a:avLst/>
          </a:prstGeom>
          <a:ln w="127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85EE98-A8A2-4ED6-83A9-DD707E1DD38A}" type="slidenum">
              <a:rPr lang="en-US" smtClean="0"/>
              <a:pPr/>
              <a:t>23</a:t>
            </a:fld>
            <a:endParaRPr lang="en-US"/>
          </a:p>
        </p:txBody>
      </p:sp>
    </p:spTree>
    <p:extLst>
      <p:ext uri="{BB962C8B-B14F-4D97-AF65-F5344CB8AC3E}">
        <p14:creationId xmlns:p14="http://schemas.microsoft.com/office/powerpoint/2010/main" val="3010209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a:bodyPr>
          <a:lstStyle/>
          <a:p>
            <a:r>
              <a:rPr lang="en-US" sz="2600" dirty="0" smtClean="0"/>
              <a:t>There were 9 seed types, each with a single gene insertion, that yielded </a:t>
            </a:r>
            <a:r>
              <a:rPr lang="en-US" sz="2600" dirty="0"/>
              <a:t>4 or more </a:t>
            </a:r>
            <a:r>
              <a:rPr lang="en-US" sz="2600" dirty="0" smtClean="0"/>
              <a:t>plants</a:t>
            </a:r>
          </a:p>
          <a:p>
            <a:r>
              <a:rPr lang="en-US" sz="2600" dirty="0" smtClean="0"/>
              <a:t>Of those 9, there were 4 that had a statistically significantly shorter flowering time (p &lt; 0.05) than the control, wild-type plants</a:t>
            </a:r>
          </a:p>
          <a:p>
            <a:endParaRPr lang="en-US" sz="2600" dirty="0"/>
          </a:p>
          <a:p>
            <a:endParaRPr lang="en-US" sz="2600" dirty="0" smtClean="0"/>
          </a:p>
          <a:p>
            <a:endParaRPr lang="en-US" dirty="0" smtClean="0"/>
          </a:p>
          <a:p>
            <a:endParaRPr lang="en-US" dirty="0"/>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Results</a:t>
            </a:r>
            <a:endParaRPr lang="en-US" sz="3200" b="1" dirty="0">
              <a:solidFill>
                <a:srgbClr val="F4EC88"/>
              </a:solidFill>
              <a:effectLst>
                <a:outerShdw blurRad="38100" dist="38100" dir="2700000" algn="tl">
                  <a:srgbClr val="000000">
                    <a:alpha val="43137"/>
                  </a:srgbClr>
                </a:outerShdw>
              </a:effectLst>
            </a:endParaRPr>
          </a:p>
        </p:txBody>
      </p:sp>
      <p:grpSp>
        <p:nvGrpSpPr>
          <p:cNvPr id="5" name="Group 4"/>
          <p:cNvGrpSpPr/>
          <p:nvPr/>
        </p:nvGrpSpPr>
        <p:grpSpPr>
          <a:xfrm>
            <a:off x="2537465" y="4262433"/>
            <a:ext cx="3697064" cy="2595567"/>
            <a:chOff x="4830170" y="1474836"/>
            <a:chExt cx="3697064" cy="2595567"/>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047" y="1474836"/>
              <a:ext cx="2631800" cy="197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ject 2"/>
            <p:cNvSpPr txBox="1">
              <a:spLocks/>
            </p:cNvSpPr>
            <p:nvPr/>
          </p:nvSpPr>
          <p:spPr bwMode="auto">
            <a:xfrm>
              <a:off x="4830170" y="3454850"/>
              <a:ext cx="3697064" cy="615553"/>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465138" algn="ctr"/>
              <a:r>
                <a:rPr lang="en-US" sz="2000" i="0" kern="0" spc="-5" dirty="0" smtClean="0">
                  <a:latin typeface="Arial" panose="020B0604020202020204" pitchFamily="34" charset="0"/>
                  <a:cs typeface="Arial" panose="020B0604020202020204" pitchFamily="34" charset="0"/>
                </a:rPr>
                <a:t>Greenhouse experiments </a:t>
              </a:r>
              <a:br>
                <a:rPr lang="en-US" sz="2000" i="0" kern="0" spc="-5" dirty="0" smtClean="0">
                  <a:latin typeface="Arial" panose="020B0604020202020204" pitchFamily="34" charset="0"/>
                  <a:cs typeface="Arial" panose="020B0604020202020204" pitchFamily="34" charset="0"/>
                </a:rPr>
              </a:br>
              <a:r>
                <a:rPr lang="en-US" sz="2000" i="0" kern="0" spc="-5" dirty="0" smtClean="0">
                  <a:latin typeface="Arial" panose="020B0604020202020204" pitchFamily="34" charset="0"/>
                  <a:cs typeface="Arial" panose="020B0604020202020204" pitchFamily="34" charset="0"/>
                </a:rPr>
                <a:t>on flowering time</a:t>
              </a:r>
            </a:p>
          </p:txBody>
        </p:sp>
      </p:grpSp>
      <p:sp>
        <p:nvSpPr>
          <p:cNvPr id="2" name="Slide Number Placeholder 1"/>
          <p:cNvSpPr>
            <a:spLocks noGrp="1"/>
          </p:cNvSpPr>
          <p:nvPr>
            <p:ph type="sldNum" sz="quarter" idx="12"/>
          </p:nvPr>
        </p:nvSpPr>
        <p:spPr/>
        <p:txBody>
          <a:bodyPr/>
          <a:lstStyle/>
          <a:p>
            <a:fld id="{7C85EE98-A8A2-4ED6-83A9-DD707E1DD38A}" type="slidenum">
              <a:rPr lang="en-US" smtClean="0"/>
              <a:pPr/>
              <a:t>24</a:t>
            </a:fld>
            <a:endParaRPr lang="en-US"/>
          </a:p>
        </p:txBody>
      </p:sp>
    </p:spTree>
    <p:extLst>
      <p:ext uri="{BB962C8B-B14F-4D97-AF65-F5344CB8AC3E}">
        <p14:creationId xmlns:p14="http://schemas.microsoft.com/office/powerpoint/2010/main" val="109954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a:bodyPr>
          <a:lstStyle/>
          <a:p>
            <a:r>
              <a:rPr lang="en-US" sz="2600" dirty="0" smtClean="0"/>
              <a:t>Overall, 4 out of 13 (31%)  gene-altered seeds produced statistically significantly shorter flowering time than did wild-type plants</a:t>
            </a:r>
          </a:p>
          <a:p>
            <a:r>
              <a:rPr lang="en-US" sz="2600" dirty="0" smtClean="0"/>
              <a:t>The experimental efficiency was  high for performing experiments based on causal network analysis of observational gene-expression data</a:t>
            </a:r>
            <a:endParaRPr lang="en-US" sz="2600" dirty="0"/>
          </a:p>
          <a:p>
            <a:endParaRPr lang="en-US" sz="2600"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25</a:t>
            </a:fld>
            <a:endParaRPr lang="en-US">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Conclusions</a:t>
            </a:r>
            <a:endParaRPr lang="en-US" sz="3200" b="1" dirty="0">
              <a:solidFill>
                <a:srgbClr val="F4EC88"/>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7167" y="4419600"/>
            <a:ext cx="2329666" cy="182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15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2125" y="190500"/>
            <a:ext cx="7772400" cy="655638"/>
          </a:xfrm>
        </p:spPr>
        <p:txBody>
          <a:bodyPr>
            <a:normAutofit fontScale="90000"/>
          </a:bodyPr>
          <a:lstStyle/>
          <a:p>
            <a:pPr algn="ctr"/>
            <a:r>
              <a:rPr lang="en-US" sz="3200" b="1" dirty="0" smtClean="0">
                <a:solidFill>
                  <a:schemeClr val="tx1"/>
                </a:solidFill>
                <a:latin typeface="Arial" charset="0"/>
                <a:cs typeface="Arial" charset="0"/>
              </a:rPr>
              <a:t/>
            </a:r>
            <a:br>
              <a:rPr lang="en-US" sz="3200" b="1" dirty="0" smtClean="0">
                <a:solidFill>
                  <a:schemeClr val="tx1"/>
                </a:solidFill>
                <a:latin typeface="Arial" charset="0"/>
                <a:cs typeface="Arial" charset="0"/>
              </a:rPr>
            </a:b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endParaRPr lang="en-US"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9699" name="Rectangle 4"/>
          <p:cNvSpPr>
            <a:spLocks noChangeArrowheads="1"/>
          </p:cNvSpPr>
          <p:nvPr/>
        </p:nvSpPr>
        <p:spPr bwMode="auto">
          <a:xfrm>
            <a:off x="588963" y="206851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9700" name="Rectangle 5"/>
          <p:cNvSpPr>
            <a:spLocks noChangeArrowheads="1"/>
          </p:cNvSpPr>
          <p:nvPr/>
        </p:nvSpPr>
        <p:spPr bwMode="auto">
          <a:xfrm>
            <a:off x="1471807" y="1635871"/>
            <a:ext cx="6704487" cy="2890934"/>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Motivation</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Basics of </a:t>
            </a:r>
            <a:r>
              <a:rPr kumimoji="1" lang="en-US" sz="28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Causal</a:t>
            </a:r>
            <a:r>
              <a:rPr kumimoji="1" lang="en-US" sz="28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Graphical</a:t>
            </a:r>
            <a:r>
              <a:rPr kumimoji="1" lang="en-US" sz="28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Models</a:t>
            </a:r>
            <a:endParaRPr kumimoji="1" lang="en-US" sz="2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a:p>
            <a:pPr marL="457200" indent="-457200">
              <a:spcBef>
                <a:spcPct val="20000"/>
              </a:spcBef>
              <a:spcAft>
                <a:spcPts val="1200"/>
              </a:spcAft>
              <a:buFont typeface="Monotype Sorts" charset="0"/>
              <a:buAutoNum type="arabicParenR"/>
            </a:pPr>
            <a:r>
              <a:rPr kumimoji="1" lang="en-US" sz="2800" i="0" dirty="0">
                <a:solidFill>
                  <a:schemeClr val="tx1">
                    <a:lumMod val="65000"/>
                  </a:schemeClr>
                </a:solidFill>
                <a:latin typeface="Calibri" panose="020F0502020204030204" pitchFamily="34" charset="0"/>
                <a:cs typeface="Calibri" panose="020F0502020204030204" pitchFamily="34" charset="0"/>
              </a:rPr>
              <a:t>Searching for Causal Structure</a:t>
            </a:r>
          </a:p>
          <a:p>
            <a:pPr marL="457200" indent="-457200">
              <a:spcBef>
                <a:spcPct val="20000"/>
              </a:spcBef>
              <a:spcAft>
                <a:spcPts val="1200"/>
              </a:spcAft>
              <a:buFont typeface="Monotype Sorts" charset="0"/>
              <a:buAutoNum type="arabicParenR"/>
            </a:pPr>
            <a:r>
              <a:rPr kumimoji="1" lang="en-US" sz="2800" i="0" dirty="0">
                <a:solidFill>
                  <a:schemeClr val="tx1">
                    <a:lumMod val="65000"/>
                  </a:schemeClr>
                </a:solidFill>
                <a:latin typeface="Calibri" panose="020F0502020204030204" pitchFamily="34" charset="0"/>
                <a:cs typeface="Calibri" panose="020F0502020204030204" pitchFamily="34" charset="0"/>
              </a:rPr>
              <a:t>Examples</a:t>
            </a:r>
          </a:p>
        </p:txBody>
      </p:sp>
      <p:sp>
        <p:nvSpPr>
          <p:cNvPr id="29701" name="Slide Number Placeholder 4"/>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6EEE61E5-EF4E-4B92-A5D7-C5EA66DAB990}"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26</a:t>
            </a:fld>
            <a:endParaRPr kumimoji="0" lang="en-US" sz="1400" b="0" i="0" u="none" strike="noStrike" kern="1200" cap="none" spc="0" normalizeH="0" baseline="0" noProof="0" smtClean="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6814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33268" y="520435"/>
            <a:ext cx="7772400" cy="571818"/>
          </a:xfrm>
        </p:spPr>
        <p:txBody>
          <a:bodyPr>
            <a:noAutofit/>
          </a:bodyPr>
          <a:lstStyle/>
          <a:p>
            <a:pPr algn="ctr"/>
            <a:r>
              <a:rPr lang="en-US" sz="3200" b="1" kern="1200" dirty="0" smtClean="0">
                <a:solidFill>
                  <a:srgbClr val="FFFF99"/>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Representing </a:t>
            </a:r>
            <a:r>
              <a:rPr lang="en-US" sz="3200" b="1" kern="1200" dirty="0" smtClean="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Causal </a:t>
            </a:r>
            <a:r>
              <a:rPr lang="en-US" sz="3200" b="1" kern="1200" dirty="0" smtClean="0">
                <a:solidFill>
                  <a:srgbClr val="FFFF99"/>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Structure</a:t>
            </a:r>
          </a:p>
        </p:txBody>
      </p:sp>
      <p:sp>
        <p:nvSpPr>
          <p:cNvPr id="27651" name="Rectangle 4"/>
          <p:cNvSpPr>
            <a:spLocks noChangeArrowheads="1"/>
          </p:cNvSpPr>
          <p:nvPr/>
        </p:nvSpPr>
        <p:spPr bwMode="auto">
          <a:xfrm>
            <a:off x="633268" y="2078616"/>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Calibri" panose="020F0502020204030204" pitchFamily="34" charset="0"/>
              <a:cs typeface="Calibri" panose="020F0502020204030204" pitchFamily="34" charset="0"/>
            </a:endParaRPr>
          </a:p>
        </p:txBody>
      </p:sp>
      <p:sp>
        <p:nvSpPr>
          <p:cNvPr id="27653" name="Slide Number Placeholder 5"/>
          <p:cNvSpPr>
            <a:spLocks noGrp="1"/>
          </p:cNvSpPr>
          <p:nvPr>
            <p:ph type="sldNum" sz="quarter" idx="12"/>
          </p:nvPr>
        </p:nvSpPr>
        <p:spPr>
          <a:xfrm>
            <a:off x="6845300" y="6239741"/>
            <a:ext cx="1905000" cy="457200"/>
          </a:xfrm>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CF32623D-7F5B-456A-B040-01B76919AA6C}" type="slidenum">
              <a:rPr kumimoji="0" lang="en-US" sz="1400" b="0" i="0" u="none" strike="noStrike" kern="1200" cap="none" spc="0" normalizeH="0" baseline="0" noProof="0" smtClean="0">
                <a:ln>
                  <a:noFill/>
                </a:ln>
                <a:solidFill>
                  <a:schemeClr val="tx1"/>
                </a:solidFill>
                <a:effectLst/>
                <a:uLnTx/>
                <a:uFillTx/>
                <a:latin typeface="Calibri" panose="020F0502020204030204" pitchFamily="34" charset="0"/>
                <a:cs typeface="Calibri" panose="020F0502020204030204" pitchFamily="34" charset="0"/>
              </a:rPr>
              <a:pPr marL="0" marR="0" lvl="0" indent="0" algn="r" defTabSz="914400" rtl="0" eaLnBrk="0" fontAlgn="base" latinLnBrk="0" hangingPunct="0">
                <a:lnSpc>
                  <a:spcPct val="100000"/>
                </a:lnSpc>
                <a:spcBef>
                  <a:spcPct val="50000"/>
                </a:spcBef>
                <a:spcAft>
                  <a:spcPct val="0"/>
                </a:spcAft>
                <a:buClrTx/>
                <a:buSzTx/>
                <a:buFontTx/>
                <a:buNone/>
                <a:tabLst/>
                <a:defRPr/>
              </a:pPr>
              <a:t>27</a:t>
            </a:fld>
            <a:endParaRPr kumimoji="0" lang="en-US" sz="1400" b="0"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endParaRPr>
          </a:p>
        </p:txBody>
      </p:sp>
      <p:sp>
        <p:nvSpPr>
          <p:cNvPr id="30" name="Rectangle 5"/>
          <p:cNvSpPr>
            <a:spLocks noChangeArrowheads="1"/>
          </p:cNvSpPr>
          <p:nvPr/>
        </p:nvSpPr>
        <p:spPr bwMode="auto">
          <a:xfrm>
            <a:off x="1122218" y="3699020"/>
            <a:ext cx="7242463" cy="1153535"/>
          </a:xfrm>
          <a:prstGeom prst="rect">
            <a:avLst/>
          </a:prstGeom>
          <a:noFill/>
          <a:ln w="9525">
            <a:noFill/>
            <a:miter lim="800000"/>
            <a:headEnd/>
            <a:tailEnd/>
          </a:ln>
        </p:spPr>
        <p:txBody>
          <a:body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4" name="Rectangle 5"/>
          <p:cNvSpPr>
            <a:spLocks noChangeArrowheads="1"/>
          </p:cNvSpPr>
          <p:nvPr/>
        </p:nvSpPr>
        <p:spPr bwMode="auto">
          <a:xfrm>
            <a:off x="1122218" y="1841574"/>
            <a:ext cx="7242463" cy="2327707"/>
          </a:xfrm>
          <a:prstGeom prst="rect">
            <a:avLst/>
          </a:prstGeom>
          <a:noFill/>
          <a:ln w="9525">
            <a:noFill/>
            <a:miter lim="800000"/>
            <a:headEnd/>
            <a:tailEnd/>
          </a:ln>
        </p:spPr>
        <p:txBody>
          <a:bodyPr/>
          <a:lstStyle/>
          <a:p>
            <a:pPr marL="457200" marR="0" lvl="0" indent="-457200" algn="l" defTabSz="914400" rtl="0" eaLnBrk="1" fontAlgn="base" latinLnBrk="0" hangingPunct="1">
              <a:lnSpc>
                <a:spcPct val="150000"/>
              </a:lnSpc>
              <a:spcBef>
                <a:spcPct val="20000"/>
              </a:spcBef>
              <a:spcAft>
                <a:spcPct val="0"/>
              </a:spcAft>
              <a:buClrTx/>
              <a:buSzTx/>
              <a:buFont typeface="+mj-lt"/>
              <a:buAutoNum type="arabicPeriod"/>
              <a:tabLst/>
              <a:defRPr/>
            </a:pP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Represent </a:t>
            </a:r>
            <a:r>
              <a:rPr kumimoji="1" lang="en-US" sz="2400" b="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Qualitative</a:t>
            </a: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1" 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Causal</a:t>
            </a:r>
            <a:r>
              <a:rPr kumimoji="1" lang="en-US"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Structure:  Directed </a:t>
            </a: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Graphs</a:t>
            </a:r>
            <a:endParaRPr kumimoji="1" lang="en-US"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50000"/>
              </a:lnSpc>
              <a:spcBef>
                <a:spcPct val="20000"/>
              </a:spcBef>
              <a:spcAft>
                <a:spcPct val="0"/>
              </a:spcAft>
              <a:buClrTx/>
              <a:buSzTx/>
              <a:buFont typeface="+mj-lt"/>
              <a:buAutoNum type="arabicPeriod"/>
              <a:tabLst/>
              <a:defRPr/>
            </a:pP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Represent</a:t>
            </a:r>
            <a:r>
              <a:rPr kumimoji="1" lang="en-US"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Manipulations/Interventions</a:t>
            </a:r>
            <a:endParaRPr kumimoji="1" 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a:p>
            <a:pPr marL="457200" lvl="0" indent="-457200">
              <a:lnSpc>
                <a:spcPct val="150000"/>
              </a:lnSpc>
              <a:spcBef>
                <a:spcPct val="20000"/>
              </a:spcBef>
              <a:buFont typeface="+mj-lt"/>
              <a:buAutoNum type="arabicPeriod"/>
              <a:defRPr/>
            </a:pPr>
            <a:r>
              <a:rPr kumimoji="1" lang="en-US" sz="2400" i="0" dirty="0">
                <a:solidFill>
                  <a:srgbClr val="FFFFFF"/>
                </a:solidFill>
                <a:latin typeface="Calibri" panose="020F0502020204030204" pitchFamily="34" charset="0"/>
                <a:cs typeface="Calibri" panose="020F0502020204030204" pitchFamily="34" charset="0"/>
              </a:rPr>
              <a:t>Represent </a:t>
            </a:r>
            <a:r>
              <a:rPr kumimoji="1" lang="en-US" sz="2400" dirty="0" smtClean="0">
                <a:solidFill>
                  <a:srgbClr val="FFFFFF"/>
                </a:solidFill>
                <a:latin typeface="Calibri" panose="020F0502020204030204" pitchFamily="34" charset="0"/>
                <a:cs typeface="Calibri" panose="020F0502020204030204" pitchFamily="34" charset="0"/>
              </a:rPr>
              <a:t>Quantitative</a:t>
            </a:r>
            <a:r>
              <a:rPr kumimoji="1" lang="en-US" sz="2400" i="0" dirty="0" smtClean="0">
                <a:solidFill>
                  <a:srgbClr val="FFFFFF"/>
                </a:solidFill>
                <a:latin typeface="Calibri" panose="020F0502020204030204" pitchFamily="34" charset="0"/>
                <a:cs typeface="Calibri" panose="020F0502020204030204" pitchFamily="34" charset="0"/>
              </a:rPr>
              <a:t> </a:t>
            </a:r>
            <a:r>
              <a:rPr kumimoji="1" lang="en-US" sz="2400" i="0" dirty="0">
                <a:solidFill>
                  <a:srgbClr val="FF0000"/>
                </a:solidFill>
                <a:latin typeface="Calibri" panose="020F0502020204030204" pitchFamily="34" charset="0"/>
                <a:cs typeface="Calibri" panose="020F0502020204030204" pitchFamily="34" charset="0"/>
              </a:rPr>
              <a:t>Causal</a:t>
            </a:r>
            <a:r>
              <a:rPr kumimoji="1" lang="en-US" sz="2400" i="0" dirty="0">
                <a:solidFill>
                  <a:srgbClr val="000000"/>
                </a:solidFill>
                <a:latin typeface="Calibri" panose="020F0502020204030204" pitchFamily="34" charset="0"/>
                <a:cs typeface="Calibri" panose="020F0502020204030204" pitchFamily="34" charset="0"/>
              </a:rPr>
              <a:t> </a:t>
            </a:r>
            <a:r>
              <a:rPr kumimoji="1" lang="en-US" sz="2400" i="0" dirty="0" smtClean="0">
                <a:solidFill>
                  <a:srgbClr val="FFFFFF"/>
                </a:solidFill>
                <a:latin typeface="Calibri" panose="020F0502020204030204" pitchFamily="34" charset="0"/>
                <a:cs typeface="Calibri" panose="020F0502020204030204" pitchFamily="34" charset="0"/>
              </a:rPr>
              <a:t>Relationships: Attach </a:t>
            </a:r>
            <a:r>
              <a:rPr kumimoji="1" lang="en-US" sz="2400" b="0" i="0" u="none" strike="noStrike" kern="1200" cap="none" spc="0" normalizeH="0" baseline="0" noProof="0" dirty="0" smtClean="0">
                <a:ln>
                  <a:noFill/>
                </a:ln>
                <a:solidFill>
                  <a:srgbClr val="00AE00"/>
                </a:solidFill>
                <a:effectLst/>
                <a:uLnTx/>
                <a:uFillTx/>
                <a:latin typeface="Calibri" panose="020F0502020204030204" pitchFamily="34" charset="0"/>
                <a:cs typeface="Calibri" panose="020F0502020204030204" pitchFamily="34" charset="0"/>
              </a:rPr>
              <a:t>Probability </a:t>
            </a: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to</a:t>
            </a:r>
            <a:r>
              <a:rPr kumimoji="1" lang="en-US"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Causal</a:t>
            </a:r>
            <a:r>
              <a:rPr kumimoji="1" lang="en-US"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Structure</a:t>
            </a:r>
            <a:endParaRPr kumimoji="1" lang="en-US"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3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239298DE-BFBF-4C3A-9607-8906CEE16C10}" type="slidenum">
              <a:rPr kumimoji="0" lang="en-US" sz="1400" b="0" i="0" u="none" strike="noStrike" kern="1200" cap="none" spc="0" normalizeH="0" baseline="0" noProof="0" smtClean="0">
                <a:ln>
                  <a:noFill/>
                </a:ln>
                <a:solidFill>
                  <a:schemeClr val="tx1"/>
                </a:solidFill>
                <a:effectLst/>
                <a:uLnTx/>
                <a:uFillTx/>
                <a:latin typeface="Calibri" panose="020F0502020204030204" pitchFamily="34" charset="0"/>
                <a:cs typeface="Calibri" panose="020F0502020204030204" pitchFamily="34" charset="0"/>
              </a:rPr>
              <a:pPr marL="0" marR="0" lvl="0" indent="0" algn="r" defTabSz="914400" rtl="0" eaLnBrk="0" fontAlgn="base" latinLnBrk="0" hangingPunct="0">
                <a:lnSpc>
                  <a:spcPct val="100000"/>
                </a:lnSpc>
                <a:spcBef>
                  <a:spcPct val="50000"/>
                </a:spcBef>
                <a:spcAft>
                  <a:spcPct val="0"/>
                </a:spcAft>
                <a:buClrTx/>
                <a:buSzTx/>
                <a:buFontTx/>
                <a:buNone/>
                <a:tabLst/>
                <a:defRPr/>
              </a:pPr>
              <a:t>28</a:t>
            </a:fld>
            <a:endParaRPr kumimoji="0" lang="en-US" sz="1400" b="0" i="0" u="none" strike="noStrike" kern="1200" cap="none" spc="0" normalizeH="0" baseline="0" noProof="0" smtClean="0">
              <a:ln>
                <a:noFill/>
              </a:ln>
              <a:solidFill>
                <a:schemeClr val="tx1"/>
              </a:solidFill>
              <a:effectLst/>
              <a:uLnTx/>
              <a:uFillTx/>
              <a:latin typeface="Calibri" panose="020F0502020204030204" pitchFamily="34" charset="0"/>
              <a:cs typeface="Calibri" panose="020F0502020204030204" pitchFamily="34" charset="0"/>
            </a:endParaRPr>
          </a:p>
        </p:txBody>
      </p:sp>
      <p:sp>
        <p:nvSpPr>
          <p:cNvPr id="1029" name="Rectangle 3"/>
          <p:cNvSpPr>
            <a:spLocks noGrp="1" noChangeArrowheads="1"/>
          </p:cNvSpPr>
          <p:nvPr>
            <p:ph type="body" idx="1"/>
          </p:nvPr>
        </p:nvSpPr>
        <p:spPr>
          <a:xfrm>
            <a:off x="602261" y="1272933"/>
            <a:ext cx="8178800" cy="4171950"/>
          </a:xfrm>
          <a:noFill/>
        </p:spPr>
        <p:txBody>
          <a:bodyPr lIns="90488" tIns="44450" rIns="90488" bIns="44450"/>
          <a:lstStyle/>
          <a:p>
            <a:pPr>
              <a:buFontTx/>
              <a:buNone/>
            </a:pPr>
            <a:r>
              <a:rPr lang="en-US" sz="2400" dirty="0" smtClean="0">
                <a:solidFill>
                  <a:srgbClr val="FF0000"/>
                </a:solidFill>
                <a:latin typeface="Calibri" panose="020F0502020204030204" pitchFamily="34" charset="0"/>
                <a:cs typeface="Calibri" panose="020F0502020204030204" pitchFamily="34" charset="0"/>
              </a:rPr>
              <a:t>Causal Graph</a:t>
            </a:r>
            <a:r>
              <a:rPr lang="en-US" sz="2400" dirty="0" smtClean="0">
                <a:latin typeface="Calibri" panose="020F0502020204030204" pitchFamily="34" charset="0"/>
                <a:cs typeface="Calibri" panose="020F0502020204030204" pitchFamily="34" charset="0"/>
              </a:rPr>
              <a:t> </a:t>
            </a:r>
            <a:r>
              <a:rPr lang="en-US" sz="2400" dirty="0" smtClean="0">
                <a:solidFill>
                  <a:srgbClr val="FFFFFF"/>
                </a:solidFill>
                <a:latin typeface="Calibri" panose="020F0502020204030204" pitchFamily="34" charset="0"/>
                <a:cs typeface="Calibri" panose="020F0502020204030204" pitchFamily="34" charset="0"/>
              </a:rPr>
              <a:t>G = {</a:t>
            </a:r>
            <a:r>
              <a:rPr lang="en-US" sz="2400" b="1" dirty="0" smtClean="0">
                <a:solidFill>
                  <a:srgbClr val="FFFFFF"/>
                </a:solidFill>
                <a:latin typeface="Calibri" panose="020F0502020204030204" pitchFamily="34" charset="0"/>
                <a:cs typeface="Calibri" panose="020F0502020204030204" pitchFamily="34" charset="0"/>
              </a:rPr>
              <a:t>V,E</a:t>
            </a:r>
            <a:r>
              <a:rPr lang="en-US" sz="2400" dirty="0" smtClean="0">
                <a:solidFill>
                  <a:srgbClr val="FFFFFF"/>
                </a:solidFill>
                <a:latin typeface="Calibri" panose="020F0502020204030204" pitchFamily="34" charset="0"/>
                <a:cs typeface="Calibri" panose="020F0502020204030204" pitchFamily="34" charset="0"/>
              </a:rPr>
              <a:t>} </a:t>
            </a:r>
          </a:p>
          <a:p>
            <a:pPr>
              <a:buFontTx/>
              <a:buNone/>
            </a:pPr>
            <a:r>
              <a:rPr lang="en-US" sz="2400" dirty="0" smtClean="0">
                <a:solidFill>
                  <a:srgbClr val="FFFFFF"/>
                </a:solidFill>
                <a:latin typeface="Calibri" panose="020F0502020204030204" pitchFamily="34" charset="0"/>
                <a:cs typeface="Calibri" panose="020F0502020204030204" pitchFamily="34" charset="0"/>
              </a:rPr>
              <a:t>Each edge X </a:t>
            </a:r>
            <a:r>
              <a:rPr lang="en-US" sz="2400" dirty="0" smtClean="0">
                <a:solidFill>
                  <a:srgbClr val="FFFFFF"/>
                </a:solidFill>
                <a:latin typeface="Calibri" panose="020F0502020204030204" pitchFamily="34" charset="0"/>
                <a:cs typeface="Calibri" panose="020F0502020204030204" pitchFamily="34" charset="0"/>
                <a:sym typeface="Symbol" pitchFamily="18" charset="2"/>
              </a:rPr>
              <a:t></a:t>
            </a:r>
            <a:r>
              <a:rPr lang="en-US" sz="2400" dirty="0" smtClean="0">
                <a:solidFill>
                  <a:srgbClr val="FFFFFF"/>
                </a:solidFill>
                <a:latin typeface="Calibri" panose="020F0502020204030204" pitchFamily="34" charset="0"/>
                <a:cs typeface="Calibri" panose="020F0502020204030204" pitchFamily="34" charset="0"/>
              </a:rPr>
              <a:t> Y  represents a direct </a:t>
            </a:r>
            <a:r>
              <a:rPr lang="en-US" sz="2400" dirty="0" smtClean="0">
                <a:solidFill>
                  <a:srgbClr val="FF0000"/>
                </a:solidFill>
                <a:latin typeface="Calibri" panose="020F0502020204030204" pitchFamily="34" charset="0"/>
                <a:cs typeface="Calibri" panose="020F0502020204030204" pitchFamily="34" charset="0"/>
              </a:rPr>
              <a:t>causal </a:t>
            </a:r>
            <a:r>
              <a:rPr lang="en-US" sz="2400" dirty="0" smtClean="0">
                <a:solidFill>
                  <a:srgbClr val="FFFFFF"/>
                </a:solidFill>
                <a:latin typeface="Calibri" panose="020F0502020204030204" pitchFamily="34" charset="0"/>
                <a:cs typeface="Calibri" panose="020F0502020204030204" pitchFamily="34" charset="0"/>
              </a:rPr>
              <a:t>claim:</a:t>
            </a:r>
          </a:p>
          <a:p>
            <a:pPr>
              <a:buFontTx/>
              <a:buNone/>
            </a:pPr>
            <a:r>
              <a:rPr lang="en-US" sz="2400" dirty="0" smtClean="0">
                <a:latin typeface="Calibri" panose="020F0502020204030204" pitchFamily="34" charset="0"/>
                <a:cs typeface="Calibri" panose="020F0502020204030204" pitchFamily="34" charset="0"/>
              </a:rPr>
              <a:t>		</a:t>
            </a:r>
            <a:r>
              <a:rPr lang="en-US" sz="2400" dirty="0" smtClean="0">
                <a:solidFill>
                  <a:srgbClr val="FFFFFF"/>
                </a:solidFill>
                <a:latin typeface="Calibri" panose="020F0502020204030204" pitchFamily="34" charset="0"/>
                <a:cs typeface="Calibri" panose="020F0502020204030204" pitchFamily="34" charset="0"/>
              </a:rPr>
              <a:t>X is a </a:t>
            </a:r>
            <a:r>
              <a:rPr lang="en-US" sz="2400" dirty="0" smtClean="0">
                <a:solidFill>
                  <a:srgbClr val="FF0000"/>
                </a:solidFill>
                <a:latin typeface="Calibri" panose="020F0502020204030204" pitchFamily="34" charset="0"/>
                <a:cs typeface="Calibri" panose="020F0502020204030204" pitchFamily="34" charset="0"/>
              </a:rPr>
              <a:t>direct cause</a:t>
            </a:r>
            <a:r>
              <a:rPr lang="en-US" sz="2400" dirty="0" smtClean="0">
                <a:latin typeface="Calibri" panose="020F0502020204030204" pitchFamily="34" charset="0"/>
                <a:cs typeface="Calibri" panose="020F0502020204030204" pitchFamily="34" charset="0"/>
              </a:rPr>
              <a:t> </a:t>
            </a:r>
            <a:r>
              <a:rPr lang="en-US" sz="2400" dirty="0" smtClean="0">
                <a:solidFill>
                  <a:srgbClr val="FFFFFF"/>
                </a:solidFill>
                <a:latin typeface="Calibri" panose="020F0502020204030204" pitchFamily="34" charset="0"/>
                <a:cs typeface="Calibri" panose="020F0502020204030204" pitchFamily="34" charset="0"/>
              </a:rPr>
              <a:t>of Y relative to </a:t>
            </a:r>
            <a:r>
              <a:rPr lang="en-US" sz="2400" b="1" dirty="0" smtClean="0">
                <a:solidFill>
                  <a:srgbClr val="FFFFFF"/>
                </a:solidFill>
                <a:latin typeface="Calibri" panose="020F0502020204030204" pitchFamily="34" charset="0"/>
                <a:cs typeface="Calibri" panose="020F0502020204030204" pitchFamily="34" charset="0"/>
              </a:rPr>
              <a:t>V</a:t>
            </a:r>
            <a:endParaRPr lang="en-US" sz="2400" b="1" i="1" dirty="0" smtClean="0">
              <a:solidFill>
                <a:srgbClr val="FFFFFF"/>
              </a:solidFill>
              <a:latin typeface="Calibri" panose="020F0502020204030204" pitchFamily="34" charset="0"/>
              <a:cs typeface="Calibri" panose="020F0502020204030204" pitchFamily="34" charset="0"/>
            </a:endParaRPr>
          </a:p>
        </p:txBody>
      </p:sp>
      <p:sp>
        <p:nvSpPr>
          <p:cNvPr id="8" name="Rectangle 2"/>
          <p:cNvSpPr txBox="1">
            <a:spLocks noChangeArrowheads="1"/>
          </p:cNvSpPr>
          <p:nvPr/>
        </p:nvSpPr>
        <p:spPr bwMode="auto">
          <a:xfrm>
            <a:off x="2940050" y="106363"/>
            <a:ext cx="3802063" cy="725487"/>
          </a:xfrm>
          <a:prstGeom prst="rect">
            <a:avLst/>
          </a:prstGeom>
          <a:noFill/>
          <a:ln w="9525">
            <a:noFill/>
            <a:miter lim="800000"/>
            <a:headEnd/>
            <a:tailEnd/>
          </a:ln>
        </p:spPr>
        <p:txBody>
          <a:bodyPr lIns="90488" tIns="44450" rIns="90488" bIns="4445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Causal Graphs</a:t>
            </a:r>
            <a:endParaRPr kumimoji="1"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1873624" y="3034594"/>
            <a:ext cx="1440709" cy="646331"/>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Years of Education</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0" name="TextBox 9"/>
          <p:cNvSpPr txBox="1"/>
          <p:nvPr/>
        </p:nvSpPr>
        <p:spPr>
          <a:xfrm>
            <a:off x="6125503" y="3151787"/>
            <a:ext cx="1360028" cy="369332"/>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Income</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11" name="Straight Arrow Connector 10"/>
          <p:cNvCxnSpPr>
            <a:stCxn id="7" idx="3"/>
            <a:endCxn id="10" idx="1"/>
          </p:cNvCxnSpPr>
          <p:nvPr/>
        </p:nvCxnSpPr>
        <p:spPr bwMode="auto">
          <a:xfrm flipV="1">
            <a:off x="3314333" y="3336453"/>
            <a:ext cx="2811170" cy="21307"/>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nvGrpSpPr>
          <p:cNvPr id="41" name="Group 40"/>
          <p:cNvGrpSpPr/>
          <p:nvPr/>
        </p:nvGrpSpPr>
        <p:grpSpPr>
          <a:xfrm>
            <a:off x="1891553" y="4442053"/>
            <a:ext cx="5602942" cy="646983"/>
            <a:chOff x="1891553" y="4442053"/>
            <a:chExt cx="5602942" cy="646983"/>
          </a:xfrm>
        </p:grpSpPr>
        <p:sp>
          <p:nvSpPr>
            <p:cNvPr id="18" name="TextBox 17"/>
            <p:cNvSpPr txBox="1"/>
            <p:nvPr/>
          </p:nvSpPr>
          <p:spPr>
            <a:xfrm>
              <a:off x="6134467" y="4568209"/>
              <a:ext cx="1360028" cy="369332"/>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Income</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19" name="Straight Arrow Connector 18"/>
            <p:cNvCxnSpPr>
              <a:stCxn id="29" idx="3"/>
              <a:endCxn id="23" idx="1"/>
            </p:cNvCxnSpPr>
            <p:nvPr/>
          </p:nvCxnSpPr>
          <p:spPr bwMode="auto">
            <a:xfrm>
              <a:off x="3332262" y="4765219"/>
              <a:ext cx="821003" cy="65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sp>
          <p:nvSpPr>
            <p:cNvPr id="23" name="TextBox 22"/>
            <p:cNvSpPr txBox="1"/>
            <p:nvPr/>
          </p:nvSpPr>
          <p:spPr>
            <a:xfrm>
              <a:off x="4153265" y="4442705"/>
              <a:ext cx="1360028" cy="646331"/>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Skills and Knowledge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26" name="Straight Arrow Connector 25"/>
            <p:cNvCxnSpPr>
              <a:stCxn id="23" idx="3"/>
              <a:endCxn id="18" idx="1"/>
            </p:cNvCxnSpPr>
            <p:nvPr/>
          </p:nvCxnSpPr>
          <p:spPr bwMode="auto">
            <a:xfrm flipV="1">
              <a:off x="5513293" y="4752875"/>
              <a:ext cx="621174" cy="1299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sp>
          <p:nvSpPr>
            <p:cNvPr id="29" name="TextBox 28"/>
            <p:cNvSpPr txBox="1"/>
            <p:nvPr/>
          </p:nvSpPr>
          <p:spPr>
            <a:xfrm>
              <a:off x="1891553" y="4442053"/>
              <a:ext cx="1440709" cy="646331"/>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Years of Education</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0520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Tetrad Demo &amp; Hands-On</a:t>
            </a:r>
          </a:p>
        </p:txBody>
      </p:sp>
      <p:sp>
        <p:nvSpPr>
          <p:cNvPr id="5" name="Rectangle 5"/>
          <p:cNvSpPr>
            <a:spLocks noChangeArrowheads="1"/>
          </p:cNvSpPr>
          <p:nvPr/>
        </p:nvSpPr>
        <p:spPr bwMode="auto">
          <a:xfrm>
            <a:off x="1031316" y="3154442"/>
            <a:ext cx="7718238" cy="2059174"/>
          </a:xfrm>
          <a:prstGeom prst="rect">
            <a:avLst/>
          </a:prstGeom>
          <a:noFill/>
          <a:ln w="9525">
            <a:noFill/>
            <a:miter lim="800000"/>
            <a:headEnd/>
            <a:tailEnd/>
          </a:ln>
        </p:spPr>
        <p:txBody>
          <a:bodyPr/>
          <a:lstStyle/>
          <a:p>
            <a:pPr marL="457200" indent="-457200">
              <a:lnSpc>
                <a:spcPct val="150000"/>
              </a:lnSpc>
              <a:spcBef>
                <a:spcPct val="20000"/>
              </a:spcBef>
            </a:pPr>
            <a:r>
              <a:rPr kumimoji="1" lang="en-US" sz="2000" i="0" dirty="0" smtClean="0">
                <a:solidFill>
                  <a:srgbClr val="FFFFFF"/>
                </a:solidFill>
                <a:latin typeface="Calibri" panose="020F0502020204030204" pitchFamily="34" charset="0"/>
                <a:cs typeface="Calibri" panose="020F0502020204030204" pitchFamily="34" charset="0"/>
              </a:rPr>
              <a:t>Build and Save two causal graphs:</a:t>
            </a:r>
          </a:p>
          <a:p>
            <a:pPr marL="457200" indent="-457200">
              <a:lnSpc>
                <a:spcPct val="150000"/>
              </a:lnSpc>
              <a:spcBef>
                <a:spcPct val="20000"/>
              </a:spcBef>
              <a:buFont typeface="Monotype Sorts" charset="0"/>
              <a:buAutoNum type="arabicParenR"/>
            </a:pPr>
            <a:r>
              <a:rPr kumimoji="1" lang="en-US" sz="2000" i="0" dirty="0" smtClean="0">
                <a:solidFill>
                  <a:srgbClr val="FFFFFF"/>
                </a:solidFill>
                <a:latin typeface="Calibri" panose="020F0502020204030204" pitchFamily="34" charset="0"/>
                <a:cs typeface="Calibri" panose="020F0502020204030204" pitchFamily="34" charset="0"/>
              </a:rPr>
              <a:t>Build the graph above</a:t>
            </a:r>
          </a:p>
          <a:p>
            <a:pPr marL="457200" indent="-457200">
              <a:lnSpc>
                <a:spcPct val="150000"/>
              </a:lnSpc>
              <a:spcBef>
                <a:spcPct val="20000"/>
              </a:spcBef>
              <a:buFont typeface="Monotype Sorts" charset="0"/>
              <a:buAutoNum type="arabicParenR"/>
            </a:pPr>
            <a:r>
              <a:rPr kumimoji="1" lang="en-US" sz="2000" i="0" dirty="0" smtClean="0">
                <a:solidFill>
                  <a:srgbClr val="FFFFFF"/>
                </a:solidFill>
                <a:latin typeface="Calibri" panose="020F0502020204030204" pitchFamily="34" charset="0"/>
                <a:cs typeface="Calibri" panose="020F0502020204030204" pitchFamily="34" charset="0"/>
              </a:rPr>
              <a:t>Build your own graph with 4 variables</a:t>
            </a:r>
            <a:endParaRPr kumimoji="1" lang="en-US" sz="2000" i="0" dirty="0">
              <a:solidFill>
                <a:srgbClr val="FFFFFF"/>
              </a:solidFill>
              <a:latin typeface="Calibri" panose="020F0502020204030204" pitchFamily="34" charset="0"/>
              <a:cs typeface="Calibri" panose="020F0502020204030204" pitchFamily="34" charset="0"/>
            </a:endParaRPr>
          </a:p>
        </p:txBody>
      </p:sp>
      <p:sp>
        <p:nvSpPr>
          <p:cNvPr id="2" name="TextBox 1"/>
          <p:cNvSpPr txBox="1"/>
          <p:nvPr/>
        </p:nvSpPr>
        <p:spPr>
          <a:xfrm>
            <a:off x="3755572" y="1225620"/>
            <a:ext cx="1741714" cy="461665"/>
          </a:xfrm>
          <a:prstGeom prst="rect">
            <a:avLst/>
          </a:prstGeom>
          <a:noFill/>
          <a:ln>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a:t>
            </a:r>
            <a:endParaRPr lang="en-US" dirty="0">
              <a:solidFill>
                <a:srgbClr val="FFFFFF"/>
              </a:solidFill>
              <a:latin typeface="Calibri" panose="020F0502020204030204" pitchFamily="34" charset="0"/>
              <a:cs typeface="Calibri" panose="020F0502020204030204" pitchFamily="34" charset="0"/>
            </a:endParaRPr>
          </a:p>
        </p:txBody>
      </p:sp>
      <p:sp>
        <p:nvSpPr>
          <p:cNvPr id="6" name="TextBox 5"/>
          <p:cNvSpPr txBox="1"/>
          <p:nvPr/>
        </p:nvSpPr>
        <p:spPr>
          <a:xfrm>
            <a:off x="2046515" y="2209801"/>
            <a:ext cx="2177142" cy="461665"/>
          </a:xfrm>
          <a:prstGeom prst="rect">
            <a:avLst/>
          </a:prstGeom>
          <a:noFill/>
          <a:ln>
            <a:solidFill>
              <a:srgbClr val="FFFFFF"/>
            </a:solidFill>
          </a:ln>
        </p:spPr>
        <p:txBody>
          <a:bodyPr wrap="square" rtlCol="0">
            <a:spAutoFit/>
          </a:bodyPr>
          <a:lstStyle/>
          <a:p>
            <a:pPr algn="ctr"/>
            <a:r>
              <a:rPr lang="en-US" dirty="0" err="1" smtClean="0">
                <a:solidFill>
                  <a:srgbClr val="FFFFFF"/>
                </a:solidFill>
                <a:latin typeface="Calibri" panose="020F0502020204030204" pitchFamily="34" charset="0"/>
                <a:cs typeface="Calibri" panose="020F0502020204030204" pitchFamily="34" charset="0"/>
              </a:rPr>
              <a:t>Hair_Color</a:t>
            </a:r>
            <a:endParaRPr lang="en-US" dirty="0">
              <a:solidFill>
                <a:srgbClr val="FFFFFF"/>
              </a:solidFill>
              <a:latin typeface="Calibri" panose="020F0502020204030204" pitchFamily="34" charset="0"/>
              <a:cs typeface="Calibri" panose="020F0502020204030204" pitchFamily="34" charset="0"/>
            </a:endParaRPr>
          </a:p>
        </p:txBody>
      </p:sp>
      <p:sp>
        <p:nvSpPr>
          <p:cNvPr id="7" name="TextBox 6"/>
          <p:cNvSpPr txBox="1"/>
          <p:nvPr/>
        </p:nvSpPr>
        <p:spPr>
          <a:xfrm>
            <a:off x="5606143" y="2209800"/>
            <a:ext cx="1741714" cy="461665"/>
          </a:xfrm>
          <a:prstGeom prst="rect">
            <a:avLst/>
          </a:prstGeom>
          <a:noFill/>
          <a:ln>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a:t>
            </a:r>
            <a:endParaRPr lang="en-US" dirty="0">
              <a:solidFill>
                <a:srgbClr val="FFFFFF"/>
              </a:solidFill>
              <a:latin typeface="Calibri" panose="020F0502020204030204" pitchFamily="34" charset="0"/>
              <a:cs typeface="Calibri" panose="020F0502020204030204" pitchFamily="34" charset="0"/>
            </a:endParaRPr>
          </a:p>
        </p:txBody>
      </p:sp>
      <p:cxnSp>
        <p:nvCxnSpPr>
          <p:cNvPr id="4" name="Straight Arrow Connector 3"/>
          <p:cNvCxnSpPr/>
          <p:nvPr/>
        </p:nvCxnSpPr>
        <p:spPr bwMode="auto">
          <a:xfrm flipH="1">
            <a:off x="3287486" y="1785257"/>
            <a:ext cx="936171" cy="424543"/>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cxnSp>
        <p:nvCxnSpPr>
          <p:cNvPr id="10" name="Straight Arrow Connector 9"/>
          <p:cNvCxnSpPr/>
          <p:nvPr/>
        </p:nvCxnSpPr>
        <p:spPr bwMode="auto">
          <a:xfrm>
            <a:off x="5029201" y="1741714"/>
            <a:ext cx="936170" cy="424544"/>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sp>
        <p:nvSpPr>
          <p:cNvPr id="3" name="Slide Number Placeholder 2"/>
          <p:cNvSpPr>
            <a:spLocks noGrp="1"/>
          </p:cNvSpPr>
          <p:nvPr>
            <p:ph type="sldNum" sz="quarter" idx="12"/>
          </p:nvPr>
        </p:nvSpPr>
        <p:spPr/>
        <p:txBody>
          <a:bodyPr/>
          <a:lstStyle/>
          <a:p>
            <a:fld id="{7C85EE98-A8A2-4ED6-83A9-DD707E1DD38A}" type="slidenum">
              <a:rPr lang="en-US" smtClean="0"/>
              <a:pPr/>
              <a:t>29</a:t>
            </a:fld>
            <a:endParaRPr lang="en-US"/>
          </a:p>
        </p:txBody>
      </p:sp>
    </p:spTree>
    <p:extLst>
      <p:ext uri="{BB962C8B-B14F-4D97-AF65-F5344CB8AC3E}">
        <p14:creationId xmlns:p14="http://schemas.microsoft.com/office/powerpoint/2010/main" val="135289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4807" y="199683"/>
            <a:ext cx="9484242" cy="1582880"/>
          </a:xfrm>
        </p:spPr>
        <p:txBody>
          <a:bodyPr>
            <a:noAutofit/>
          </a:bodyPr>
          <a:lstStyle/>
          <a:p>
            <a:pPr marL="457200" lvl="1" indent="0">
              <a:spcAft>
                <a:spcPts val="1800"/>
              </a:spcAft>
              <a:buNone/>
            </a:pPr>
            <a:r>
              <a:rPr lang="en-US"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C</a:t>
            </a:r>
            <a:r>
              <a:rPr lang="en-US"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ounterfactual </a:t>
            </a:r>
            <a:r>
              <a:rPr lang="en-US"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Reasoning Requires </a:t>
            </a:r>
            <a:r>
              <a:rPr lang="en-US"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p>
          <a:p>
            <a:pPr lvl="2">
              <a:spcBef>
                <a:spcPts val="1800"/>
              </a:spcBef>
              <a:spcAft>
                <a:spcPts val="1800"/>
              </a:spcAft>
              <a:buFont typeface="Wingdings" panose="05000000000000000000" pitchFamily="2" charset="2"/>
              <a:buChar char="ü"/>
            </a:pPr>
            <a:r>
              <a:rPr lang="en-US" dirty="0" smtClean="0">
                <a:solidFill>
                  <a:srgbClr val="FFFFFF"/>
                </a:solidFill>
              </a:rPr>
              <a:t>I would not have been late to work if I had set an alarm</a:t>
            </a:r>
          </a:p>
        </p:txBody>
      </p:sp>
      <p:grpSp>
        <p:nvGrpSpPr>
          <p:cNvPr id="8" name="Group 7"/>
          <p:cNvGrpSpPr/>
          <p:nvPr/>
        </p:nvGrpSpPr>
        <p:grpSpPr>
          <a:xfrm>
            <a:off x="1079203" y="1779582"/>
            <a:ext cx="7028119" cy="830997"/>
            <a:chOff x="1084521" y="2441572"/>
            <a:chExt cx="7028119" cy="830997"/>
          </a:xfrm>
        </p:grpSpPr>
        <p:sp>
          <p:nvSpPr>
            <p:cNvPr id="5" name="TextBox 4"/>
            <p:cNvSpPr txBox="1"/>
            <p:nvPr/>
          </p:nvSpPr>
          <p:spPr>
            <a:xfrm>
              <a:off x="1084521" y="2626241"/>
              <a:ext cx="1765004" cy="461665"/>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Set Alarm</a:t>
              </a:r>
              <a:endParaRPr kumimoji="0" lang="en-US" sz="24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0" name="TextBox 9"/>
            <p:cNvSpPr txBox="1"/>
            <p:nvPr/>
          </p:nvSpPr>
          <p:spPr>
            <a:xfrm>
              <a:off x="3700130" y="2626240"/>
              <a:ext cx="1765004" cy="461665"/>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Wake at </a:t>
              </a:r>
              <a:r>
                <a:rPr lang="en-US" dirty="0">
                  <a:solidFill>
                    <a:srgbClr val="FFFFFF"/>
                  </a:solidFill>
                  <a:latin typeface="Calibri" panose="020F0502020204030204" pitchFamily="34" charset="0"/>
                  <a:cs typeface="Calibri" panose="020F0502020204030204" pitchFamily="34" charset="0"/>
                </a:rPr>
                <a:t>7</a:t>
              </a:r>
              <a:endParaRPr kumimoji="0" lang="en-US" sz="24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TextBox 11"/>
            <p:cNvSpPr txBox="1"/>
            <p:nvPr/>
          </p:nvSpPr>
          <p:spPr>
            <a:xfrm>
              <a:off x="6347636" y="2441572"/>
              <a:ext cx="1765004" cy="830997"/>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Get to Work by 8</a:t>
              </a:r>
              <a:endParaRPr kumimoji="0" lang="en-US" sz="24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7" name="Straight Arrow Connector 6"/>
            <p:cNvCxnSpPr>
              <a:stCxn id="5" idx="3"/>
              <a:endCxn id="10" idx="1"/>
            </p:cNvCxnSpPr>
            <p:nvPr/>
          </p:nvCxnSpPr>
          <p:spPr bwMode="auto">
            <a:xfrm flipV="1">
              <a:off x="2849525" y="2857073"/>
              <a:ext cx="850605" cy="1"/>
            </a:xfrm>
            <a:prstGeom prst="straightConnector1">
              <a:avLst/>
            </a:prstGeom>
            <a:solidFill>
              <a:schemeClr val="accent1"/>
            </a:solidFill>
            <a:ln w="63500" cap="flat" cmpd="sng" algn="ctr">
              <a:solidFill>
                <a:srgbClr val="FFFFFF"/>
              </a:solidFill>
              <a:prstDash val="solid"/>
              <a:round/>
              <a:headEnd type="none" w="med" len="med"/>
              <a:tailEnd type="stealth"/>
            </a:ln>
            <a:effectLst/>
          </p:spPr>
        </p:cxnSp>
        <p:cxnSp>
          <p:nvCxnSpPr>
            <p:cNvPr id="15" name="Straight Arrow Connector 14"/>
            <p:cNvCxnSpPr/>
            <p:nvPr/>
          </p:nvCxnSpPr>
          <p:spPr bwMode="auto">
            <a:xfrm flipV="1">
              <a:off x="5465134" y="2857071"/>
              <a:ext cx="850605" cy="1"/>
            </a:xfrm>
            <a:prstGeom prst="straightConnector1">
              <a:avLst/>
            </a:prstGeom>
            <a:solidFill>
              <a:schemeClr val="accent1"/>
            </a:solidFill>
            <a:ln w="63500" cap="flat" cmpd="sng" algn="ctr">
              <a:solidFill>
                <a:srgbClr val="FFFFFF"/>
              </a:solidFill>
              <a:prstDash val="solid"/>
              <a:round/>
              <a:headEnd type="none" w="med" len="med"/>
              <a:tailEnd type="stealth"/>
            </a:ln>
            <a:effectLst/>
          </p:spPr>
        </p:cxnSp>
      </p:grpSp>
      <p:grpSp>
        <p:nvGrpSpPr>
          <p:cNvPr id="17" name="Group 16"/>
          <p:cNvGrpSpPr/>
          <p:nvPr/>
        </p:nvGrpSpPr>
        <p:grpSpPr>
          <a:xfrm>
            <a:off x="1079203" y="4424164"/>
            <a:ext cx="7861125" cy="1472227"/>
            <a:chOff x="1200814" y="1619582"/>
            <a:chExt cx="6911826" cy="1212995"/>
          </a:xfrm>
        </p:grpSpPr>
        <p:sp>
          <p:nvSpPr>
            <p:cNvPr id="18" name="TextBox 17"/>
            <p:cNvSpPr txBox="1"/>
            <p:nvPr/>
          </p:nvSpPr>
          <p:spPr>
            <a:xfrm>
              <a:off x="1200814" y="2452203"/>
              <a:ext cx="1723240" cy="380374"/>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FFFFFF"/>
                  </a:solidFill>
                  <a:effectLst/>
                  <a:uLnTx/>
                  <a:uFillTx/>
                  <a:latin typeface="Arial" charset="0"/>
                  <a:ea typeface="+mn-ea"/>
                  <a:cs typeface="+mn-cs"/>
                </a:rPr>
                <a:t>Grey Hair</a:t>
              </a:r>
              <a:endParaRPr kumimoji="0" lang="en-US" sz="24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19" name="TextBox 18"/>
            <p:cNvSpPr txBox="1"/>
            <p:nvPr/>
          </p:nvSpPr>
          <p:spPr>
            <a:xfrm>
              <a:off x="3641650" y="1619582"/>
              <a:ext cx="1203540" cy="380374"/>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FFFFFF"/>
                  </a:solidFill>
                  <a:effectLst/>
                  <a:uLnTx/>
                  <a:uFillTx/>
                  <a:latin typeface="Arial" charset="0"/>
                  <a:ea typeface="+mn-ea"/>
                  <a:cs typeface="+mn-cs"/>
                </a:rPr>
                <a:t>Age</a:t>
              </a:r>
              <a:endParaRPr kumimoji="0" lang="en-US" sz="24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 name="TextBox 19"/>
            <p:cNvSpPr txBox="1"/>
            <p:nvPr/>
          </p:nvSpPr>
          <p:spPr>
            <a:xfrm>
              <a:off x="5842689" y="2441572"/>
              <a:ext cx="2269951" cy="380374"/>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smtClean="0">
                  <a:ln>
                    <a:noFill/>
                  </a:ln>
                  <a:solidFill>
                    <a:srgbClr val="FFFFFF"/>
                  </a:solidFill>
                  <a:effectLst/>
                  <a:uLnTx/>
                  <a:uFillTx/>
                  <a:latin typeface="Arial" charset="0"/>
                  <a:ea typeface="+mn-ea"/>
                  <a:cs typeface="+mn-cs"/>
                </a:rPr>
                <a:t>Endurance</a:t>
              </a:r>
              <a:endParaRPr kumimoji="0" lang="en-US" sz="2400" b="0" i="1"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21" name="Straight Arrow Connector 20"/>
            <p:cNvCxnSpPr/>
            <p:nvPr/>
          </p:nvCxnSpPr>
          <p:spPr bwMode="auto">
            <a:xfrm flipH="1">
              <a:off x="2700668" y="1956390"/>
              <a:ext cx="870543" cy="485182"/>
            </a:xfrm>
            <a:prstGeom prst="straightConnector1">
              <a:avLst/>
            </a:prstGeom>
            <a:solidFill>
              <a:schemeClr val="accent1"/>
            </a:solidFill>
            <a:ln w="63500" cap="flat" cmpd="sng" algn="ctr">
              <a:solidFill>
                <a:srgbClr val="FFFFFF"/>
              </a:solidFill>
              <a:prstDash val="solid"/>
              <a:round/>
              <a:headEnd type="none" w="med" len="med"/>
              <a:tailEnd type="stealth"/>
            </a:ln>
            <a:effectLst/>
          </p:spPr>
        </p:cxnSp>
        <p:cxnSp>
          <p:nvCxnSpPr>
            <p:cNvPr id="22" name="Straight Arrow Connector 21"/>
            <p:cNvCxnSpPr/>
            <p:nvPr/>
          </p:nvCxnSpPr>
          <p:spPr bwMode="auto">
            <a:xfrm>
              <a:off x="4900984" y="1956390"/>
              <a:ext cx="871267" cy="485181"/>
            </a:xfrm>
            <a:prstGeom prst="straightConnector1">
              <a:avLst/>
            </a:prstGeom>
            <a:solidFill>
              <a:schemeClr val="accent1"/>
            </a:solidFill>
            <a:ln w="63500" cap="flat" cmpd="sng" algn="ctr">
              <a:solidFill>
                <a:srgbClr val="FFFFFF"/>
              </a:solidFill>
              <a:prstDash val="solid"/>
              <a:round/>
              <a:headEnd type="none" w="med" len="med"/>
              <a:tailEnd type="stealth"/>
            </a:ln>
            <a:effectLst/>
          </p:spPr>
        </p:cxnSp>
      </p:grpSp>
      <p:sp>
        <p:nvSpPr>
          <p:cNvPr id="16" name="Content Placeholder 3"/>
          <p:cNvSpPr txBox="1">
            <a:spLocks/>
          </p:cNvSpPr>
          <p:nvPr/>
        </p:nvSpPr>
        <p:spPr bwMode="auto">
          <a:xfrm>
            <a:off x="-281766" y="3435615"/>
            <a:ext cx="9249920" cy="757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Font typeface="Monotype Sorts" charset="0"/>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charset="0"/>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charset="0"/>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1143000" marR="0" lvl="2" indent="-228600" algn="l" defTabSz="914400" rtl="0" eaLnBrk="0" fontAlgn="base" latinLnBrk="0" hangingPunct="0">
              <a:lnSpc>
                <a:spcPct val="100000"/>
              </a:lnSpc>
              <a:spcBef>
                <a:spcPct val="20000"/>
              </a:spcBef>
              <a:spcAft>
                <a:spcPts val="1800"/>
              </a:spcAft>
              <a:buClr>
                <a:srgbClr val="FFCC00"/>
              </a:buClr>
              <a:buSzTx/>
              <a:buFont typeface="Tahoma" panose="020B0604030504040204" pitchFamily="34" charset="0"/>
              <a:buChar char="X"/>
              <a:tabLst/>
              <a:defRPr/>
            </a:pPr>
            <a:r>
              <a:rPr kumimoji="1" lang="en-US" sz="2400" b="0" i="0" u="none" strike="noStrike" kern="0" cap="none" spc="0" normalizeH="0" baseline="0" noProof="0" dirty="0" smtClean="0">
                <a:ln>
                  <a:noFill/>
                </a:ln>
                <a:solidFill>
                  <a:srgbClr val="000000"/>
                </a:solidFill>
                <a:effectLst/>
                <a:uLnTx/>
                <a:uFillTx/>
                <a:latin typeface="Tahoma"/>
                <a:ea typeface="+mn-ea"/>
                <a:cs typeface="+mn-cs"/>
              </a:rPr>
              <a:t> </a:t>
            </a:r>
            <a:r>
              <a:rPr kumimoji="1" lang="en-US" sz="24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 </a:t>
            </a:r>
            <a:r>
              <a:rPr kumimoji="1" lang="en-US" sz="2400" b="0" i="0" u="none" strike="noStrike" kern="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would</a:t>
            </a:r>
            <a:r>
              <a:rPr kumimoji="1" lang="en-US" sz="24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have finished the race if I had dyed my hair black</a:t>
            </a:r>
          </a:p>
        </p:txBody>
      </p:sp>
      <p:sp>
        <p:nvSpPr>
          <p:cNvPr id="2" name="Slide Number Placeholder 1"/>
          <p:cNvSpPr>
            <a:spLocks noGrp="1"/>
          </p:cNvSpPr>
          <p:nvPr>
            <p:ph type="sldNum" sz="quarter" idx="12"/>
          </p:nvPr>
        </p:nvSpPr>
        <p:spPr/>
        <p:txBody>
          <a:bodyPr/>
          <a:lstStyle/>
          <a:p>
            <a:fld id="{7C85EE98-A8A2-4ED6-83A9-DD707E1DD38A}" type="slidenum">
              <a:rPr lang="en-US" smtClean="0"/>
              <a:pPr/>
              <a:t>3</a:t>
            </a:fld>
            <a:endParaRPr lang="en-US"/>
          </a:p>
        </p:txBody>
      </p:sp>
    </p:spTree>
    <p:extLst>
      <p:ext uri="{BB962C8B-B14F-4D97-AF65-F5344CB8AC3E}">
        <p14:creationId xmlns:p14="http://schemas.microsoft.com/office/powerpoint/2010/main" val="61515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71ECEE63-B977-4501-AA5A-B15256484C2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30</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6149" name="Text Box 3"/>
          <p:cNvSpPr txBox="1">
            <a:spLocks noChangeArrowheads="1"/>
          </p:cNvSpPr>
          <p:nvPr/>
        </p:nvSpPr>
        <p:spPr bwMode="auto">
          <a:xfrm>
            <a:off x="3375025" y="4289425"/>
            <a:ext cx="1395413" cy="627063"/>
          </a:xfrm>
          <a:prstGeom prst="rect">
            <a:avLst/>
          </a:prstGeom>
          <a:noFill/>
          <a:ln w="12700">
            <a:solidFill>
              <a:srgbClr val="FFFFFF"/>
            </a:solidFill>
            <a:miter lim="800000"/>
            <a:headEnd type="none" w="sm" len="sm"/>
            <a:tailEnd type="none" w="sm" len="sm"/>
          </a:ln>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Sweaters </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On</a:t>
            </a:r>
          </a:p>
        </p:txBody>
      </p:sp>
      <p:sp>
        <p:nvSpPr>
          <p:cNvPr id="6150" name="Text Box 4"/>
          <p:cNvSpPr txBox="1">
            <a:spLocks noChangeArrowheads="1"/>
          </p:cNvSpPr>
          <p:nvPr/>
        </p:nvSpPr>
        <p:spPr bwMode="auto">
          <a:xfrm>
            <a:off x="5808663" y="4230688"/>
            <a:ext cx="1503362" cy="646331"/>
          </a:xfrm>
          <a:prstGeom prst="rect">
            <a:avLst/>
          </a:prstGeom>
          <a:noFill/>
          <a:ln w="12700">
            <a:solidFill>
              <a:srgbClr val="FFFFFF"/>
            </a:solidFill>
            <a:miter lim="800000"/>
            <a:headEnd type="none" w="sm" len="sm"/>
            <a:tailEnd type="none" w="sm" len="sm"/>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Room Temperature</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151" name="Line 5"/>
          <p:cNvSpPr>
            <a:spLocks noChangeShapeType="1"/>
          </p:cNvSpPr>
          <p:nvPr/>
        </p:nvSpPr>
        <p:spPr bwMode="auto">
          <a:xfrm flipH="1">
            <a:off x="4964113" y="4518025"/>
            <a:ext cx="588962" cy="0"/>
          </a:xfrm>
          <a:prstGeom prst="line">
            <a:avLst/>
          </a:prstGeom>
          <a:noFill/>
          <a:ln w="25400">
            <a:solidFill>
              <a:srgbClr val="FFFFFF"/>
            </a:solidFill>
            <a:round/>
            <a:headEnd type="none" w="sm" len="sm"/>
            <a:tailEnd type="triangle" w="lg"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6152" name="Text Box 6"/>
          <p:cNvSpPr txBox="1">
            <a:spLocks noChangeArrowheads="1"/>
          </p:cNvSpPr>
          <p:nvPr/>
        </p:nvSpPr>
        <p:spPr bwMode="auto">
          <a:xfrm>
            <a:off x="3362325" y="3133725"/>
            <a:ext cx="3429000" cy="457200"/>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Calibri" panose="020F0502020204030204" pitchFamily="34" charset="0"/>
                <a:cs typeface="Calibri" panose="020F0502020204030204" pitchFamily="34" charset="0"/>
              </a:rPr>
              <a:t>Pre</a:t>
            </a: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-experimental System</a:t>
            </a:r>
          </a:p>
        </p:txBody>
      </p:sp>
      <p:grpSp>
        <p:nvGrpSpPr>
          <p:cNvPr id="2" name="Group 7"/>
          <p:cNvGrpSpPr>
            <a:grpSpLocks/>
          </p:cNvGrpSpPr>
          <p:nvPr/>
        </p:nvGrpSpPr>
        <p:grpSpPr bwMode="auto">
          <a:xfrm>
            <a:off x="5038725" y="4200525"/>
            <a:ext cx="457200" cy="609600"/>
            <a:chOff x="3888" y="1392"/>
            <a:chExt cx="288" cy="384"/>
          </a:xfrm>
        </p:grpSpPr>
        <p:sp>
          <p:nvSpPr>
            <p:cNvPr id="6159" name="Line 8"/>
            <p:cNvSpPr>
              <a:spLocks noChangeShapeType="1"/>
            </p:cNvSpPr>
            <p:nvPr/>
          </p:nvSpPr>
          <p:spPr bwMode="auto">
            <a:xfrm flipH="1">
              <a:off x="3888" y="1392"/>
              <a:ext cx="288" cy="384"/>
            </a:xfrm>
            <a:prstGeom prst="line">
              <a:avLst/>
            </a:prstGeom>
            <a:noFill/>
            <a:ln w="3810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6160" name="Line 9"/>
            <p:cNvSpPr>
              <a:spLocks noChangeShapeType="1"/>
            </p:cNvSpPr>
            <p:nvPr/>
          </p:nvSpPr>
          <p:spPr bwMode="auto">
            <a:xfrm>
              <a:off x="3888" y="1392"/>
              <a:ext cx="288" cy="384"/>
            </a:xfrm>
            <a:prstGeom prst="line">
              <a:avLst/>
            </a:prstGeom>
            <a:noFill/>
            <a:ln w="3810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3" name="Group 10"/>
          <p:cNvGrpSpPr>
            <a:grpSpLocks/>
          </p:cNvGrpSpPr>
          <p:nvPr/>
        </p:nvGrpSpPr>
        <p:grpSpPr bwMode="auto">
          <a:xfrm>
            <a:off x="2460625" y="5026025"/>
            <a:ext cx="1295400" cy="836613"/>
            <a:chOff x="2304" y="1392"/>
            <a:chExt cx="816" cy="527"/>
          </a:xfrm>
        </p:grpSpPr>
        <p:graphicFrame>
          <p:nvGraphicFramePr>
            <p:cNvPr id="6146" name="Object 2"/>
            <p:cNvGraphicFramePr>
              <a:graphicFrameLocks noChangeAspect="1"/>
            </p:cNvGraphicFramePr>
            <p:nvPr/>
          </p:nvGraphicFramePr>
          <p:xfrm>
            <a:off x="2304" y="1536"/>
            <a:ext cx="816" cy="383"/>
          </p:xfrm>
          <a:graphic>
            <a:graphicData uri="http://schemas.openxmlformats.org/presentationml/2006/ole">
              <mc:AlternateContent xmlns:mc="http://schemas.openxmlformats.org/markup-compatibility/2006">
                <mc:Choice xmlns:v="urn:schemas-microsoft-com:vml" Requires="v">
                  <p:oleObj spid="_x0000_s3100" name="Clip" r:id="rId4" imgW="4740275" imgH="2225675" progId="">
                    <p:embed/>
                  </p:oleObj>
                </mc:Choice>
                <mc:Fallback>
                  <p:oleObj name="Clip" r:id="rId4" imgW="4740275" imgH="22256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1536"/>
                          <a:ext cx="816"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Line 12"/>
            <p:cNvSpPr>
              <a:spLocks noChangeShapeType="1"/>
            </p:cNvSpPr>
            <p:nvPr/>
          </p:nvSpPr>
          <p:spPr bwMode="auto">
            <a:xfrm flipV="1">
              <a:off x="2736" y="1392"/>
              <a:ext cx="288" cy="144"/>
            </a:xfrm>
            <a:prstGeom prst="line">
              <a:avLst/>
            </a:prstGeom>
            <a:noFill/>
            <a:ln w="12700">
              <a:solidFill>
                <a:srgbClr val="FF0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6156" name="Rectangle 14"/>
          <p:cNvSpPr>
            <a:spLocks noChangeArrowheads="1"/>
          </p:cNvSpPr>
          <p:nvPr/>
        </p:nvSpPr>
        <p:spPr bwMode="auto">
          <a:xfrm>
            <a:off x="974725" y="254000"/>
            <a:ext cx="7772400" cy="990600"/>
          </a:xfrm>
          <a:prstGeom prst="rect">
            <a:avLst/>
          </a:prstGeom>
          <a:noFill/>
          <a:ln w="9525">
            <a:noFill/>
            <a:miter lim="800000"/>
            <a:headEnd/>
            <a:tailEnd/>
          </a:ln>
        </p:spPr>
        <p:txBody>
          <a:bodyPr lIns="92075" tIns="46037" rIns="92075" bIns="46037"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99"/>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Modeling</a:t>
            </a:r>
            <a:r>
              <a:rPr kumimoji="1"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1"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Ideal Interventions</a:t>
            </a:r>
            <a:endParaRPr kumimoji="1"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6157" name="Rectangle 15"/>
          <p:cNvSpPr>
            <a:spLocks noChangeArrowheads="1"/>
          </p:cNvSpPr>
          <p:nvPr/>
        </p:nvSpPr>
        <p:spPr bwMode="auto">
          <a:xfrm>
            <a:off x="1487488" y="1844675"/>
            <a:ext cx="4056816" cy="523220"/>
          </a:xfrm>
          <a:prstGeom prst="rect">
            <a:avLst/>
          </a:prstGeom>
          <a:noFill/>
          <a:ln w="127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Interventions on the Effect</a:t>
            </a:r>
          </a:p>
        </p:txBody>
      </p:sp>
      <p:sp>
        <p:nvSpPr>
          <p:cNvPr id="16" name="Text Box 6"/>
          <p:cNvSpPr txBox="1">
            <a:spLocks noChangeArrowheads="1"/>
          </p:cNvSpPr>
          <p:nvPr/>
        </p:nvSpPr>
        <p:spPr bwMode="auto">
          <a:xfrm>
            <a:off x="3235325" y="3133725"/>
            <a:ext cx="3429000" cy="457200"/>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FFFF99"/>
                </a:solidFill>
                <a:effectLst/>
                <a:uLnTx/>
                <a:uFillTx/>
                <a:latin typeface="Calibri" panose="020F0502020204030204" pitchFamily="34" charset="0"/>
                <a:cs typeface="Calibri" panose="020F0502020204030204" pitchFamily="34" charset="0"/>
              </a:rPr>
              <a:t>Post</a:t>
            </a:r>
            <a:r>
              <a:rPr kumimoji="0" lang="en-US" sz="24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-experimental </a:t>
            </a: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System</a:t>
            </a:r>
          </a:p>
        </p:txBody>
      </p:sp>
    </p:spTree>
    <p:extLst>
      <p:ext uri="{BB962C8B-B14F-4D97-AF65-F5344CB8AC3E}">
        <p14:creationId xmlns:p14="http://schemas.microsoft.com/office/powerpoint/2010/main" val="130004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1" presetClass="exit" presetSubtype="0" fill="hold" grpId="0" nodeType="withEffect">
                                  <p:stCondLst>
                                    <p:cond delay="0"/>
                                  </p:stCondLst>
                                  <p:childTnLst>
                                    <p:set>
                                      <p:cBhvr>
                                        <p:cTn id="16" dur="1" fill="hold">
                                          <p:stCondLst>
                                            <p:cond delay="0"/>
                                          </p:stCondLst>
                                        </p:cTn>
                                        <p:tgtEl>
                                          <p:spTgt spid="615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69BC2081-59F3-4945-80F9-A5565F46C17B}"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31</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7173" name="Rectangle 2"/>
          <p:cNvSpPr>
            <a:spLocks noGrp="1" noChangeArrowheads="1"/>
          </p:cNvSpPr>
          <p:nvPr>
            <p:ph type="title"/>
          </p:nvPr>
        </p:nvSpPr>
        <p:spPr>
          <a:xfrm>
            <a:off x="998538" y="401638"/>
            <a:ext cx="7362825" cy="581025"/>
          </a:xfrm>
          <a:noFill/>
        </p:spPr>
        <p:txBody>
          <a:bodyPr lIns="92075" tIns="46037" rIns="92075" bIns="46037" anchor="ct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Modeling</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Ideal Interventions</a:t>
            </a:r>
            <a:endParaRPr lang="en-US"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174" name="Text Box 4"/>
          <p:cNvSpPr txBox="1">
            <a:spLocks noChangeArrowheads="1"/>
          </p:cNvSpPr>
          <p:nvPr/>
        </p:nvSpPr>
        <p:spPr bwMode="auto">
          <a:xfrm>
            <a:off x="2851150" y="4089400"/>
            <a:ext cx="1395413" cy="627063"/>
          </a:xfrm>
          <a:prstGeom prst="rect">
            <a:avLst/>
          </a:prstGeom>
          <a:noFill/>
          <a:ln w="12700">
            <a:solidFill>
              <a:srgbClr val="FFFFFF"/>
            </a:solidFill>
            <a:miter lim="800000"/>
            <a:headEnd type="none" w="sm" len="sm"/>
            <a:tailEnd type="none" w="sm" len="sm"/>
          </a:ln>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Sweaters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On</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7175" name="Text Box 5"/>
          <p:cNvSpPr txBox="1">
            <a:spLocks noChangeArrowheads="1"/>
          </p:cNvSpPr>
          <p:nvPr/>
        </p:nvSpPr>
        <p:spPr bwMode="auto">
          <a:xfrm>
            <a:off x="5095648" y="4056742"/>
            <a:ext cx="1729694" cy="622735"/>
          </a:xfrm>
          <a:prstGeom prst="rect">
            <a:avLst/>
          </a:prstGeom>
          <a:noFill/>
          <a:ln w="12700">
            <a:solidFill>
              <a:srgbClr val="FFFFFF"/>
            </a:solidFill>
            <a:miter lim="800000"/>
            <a:headEnd type="none" w="sm" len="sm"/>
            <a:tailEnd type="none" w="sm" len="sm"/>
          </a:ln>
        </p:spPr>
        <p:txBody>
          <a:bodyPr wrap="square">
            <a:spAutoFit/>
          </a:body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Room </a:t>
            </a:r>
            <a:endPar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Temperature</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7176" name="Line 6"/>
          <p:cNvSpPr>
            <a:spLocks noChangeShapeType="1"/>
          </p:cNvSpPr>
          <p:nvPr/>
        </p:nvSpPr>
        <p:spPr bwMode="auto">
          <a:xfrm flipH="1">
            <a:off x="4440238" y="4318000"/>
            <a:ext cx="588962" cy="0"/>
          </a:xfrm>
          <a:prstGeom prst="line">
            <a:avLst/>
          </a:prstGeom>
          <a:noFill/>
          <a:ln w="25400">
            <a:solidFill>
              <a:srgbClr val="FFFFFF"/>
            </a:solidFill>
            <a:round/>
            <a:headEnd type="none" w="sm" len="sm"/>
            <a:tailEnd type="triangle" w="lg"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177" name="Text Box 7"/>
          <p:cNvSpPr txBox="1">
            <a:spLocks noChangeArrowheads="1"/>
          </p:cNvSpPr>
          <p:nvPr/>
        </p:nvSpPr>
        <p:spPr bwMode="auto">
          <a:xfrm>
            <a:off x="2884488" y="3384550"/>
            <a:ext cx="3429000" cy="457200"/>
          </a:xfrm>
          <a:prstGeom prst="rect">
            <a:avLst/>
          </a:prstGeom>
          <a:noFill/>
          <a:ln w="12700">
            <a:noFill/>
            <a:miter lim="800000"/>
            <a:headEnd type="none" w="sm" len="sm"/>
            <a:tailEnd type="none" w="sm" len="sm"/>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Calibri" panose="020F0502020204030204" pitchFamily="34" charset="0"/>
                <a:cs typeface="Calibri" panose="020F0502020204030204" pitchFamily="34" charset="0"/>
              </a:rPr>
              <a:t>Pre</a:t>
            </a: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-experimental System</a:t>
            </a:r>
          </a:p>
        </p:txBody>
      </p:sp>
      <p:grpSp>
        <p:nvGrpSpPr>
          <p:cNvPr id="2" name="Group 8"/>
          <p:cNvGrpSpPr>
            <a:grpSpLocks/>
          </p:cNvGrpSpPr>
          <p:nvPr/>
        </p:nvGrpSpPr>
        <p:grpSpPr bwMode="auto">
          <a:xfrm flipH="1">
            <a:off x="6367463" y="4843463"/>
            <a:ext cx="1422400" cy="773112"/>
            <a:chOff x="2304" y="1392"/>
            <a:chExt cx="816" cy="527"/>
          </a:xfrm>
        </p:grpSpPr>
        <p:graphicFrame>
          <p:nvGraphicFramePr>
            <p:cNvPr id="7170" name="Object 2"/>
            <p:cNvGraphicFramePr>
              <a:graphicFrameLocks noChangeAspect="1"/>
            </p:cNvGraphicFramePr>
            <p:nvPr/>
          </p:nvGraphicFramePr>
          <p:xfrm flipH="1">
            <a:off x="2304" y="1536"/>
            <a:ext cx="816" cy="383"/>
          </p:xfrm>
          <a:graphic>
            <a:graphicData uri="http://schemas.openxmlformats.org/presentationml/2006/ole">
              <mc:AlternateContent xmlns:mc="http://schemas.openxmlformats.org/markup-compatibility/2006">
                <mc:Choice xmlns:v="urn:schemas-microsoft-com:vml" Requires="v">
                  <p:oleObj spid="_x0000_s4124" name="Clip" r:id="rId4" imgW="4740275" imgH="2225675" progId="">
                    <p:embed/>
                  </p:oleObj>
                </mc:Choice>
                <mc:Fallback>
                  <p:oleObj name="Clip" r:id="rId4" imgW="4740275" imgH="22256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04" y="1536"/>
                          <a:ext cx="816" cy="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Line 10"/>
            <p:cNvSpPr>
              <a:spLocks noChangeShapeType="1"/>
            </p:cNvSpPr>
            <p:nvPr/>
          </p:nvSpPr>
          <p:spPr bwMode="auto">
            <a:xfrm flipV="1">
              <a:off x="2736" y="1392"/>
              <a:ext cx="288" cy="144"/>
            </a:xfrm>
            <a:prstGeom prst="line">
              <a:avLst/>
            </a:prstGeom>
            <a:noFill/>
            <a:ln w="12700">
              <a:solidFill>
                <a:srgbClr val="FF0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7180" name="Rectangle 12"/>
          <p:cNvSpPr>
            <a:spLocks noChangeArrowheads="1"/>
          </p:cNvSpPr>
          <p:nvPr/>
        </p:nvSpPr>
        <p:spPr bwMode="auto">
          <a:xfrm>
            <a:off x="1931988" y="1997075"/>
            <a:ext cx="4107728" cy="523220"/>
          </a:xfrm>
          <a:prstGeom prst="rect">
            <a:avLst/>
          </a:prstGeom>
          <a:noFill/>
          <a:ln w="127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Interventions on the Cause</a:t>
            </a:r>
          </a:p>
        </p:txBody>
      </p:sp>
      <p:sp>
        <p:nvSpPr>
          <p:cNvPr id="3" name="Rectangle 2"/>
          <p:cNvSpPr/>
          <p:nvPr/>
        </p:nvSpPr>
        <p:spPr>
          <a:xfrm>
            <a:off x="2776563" y="3358035"/>
            <a:ext cx="3421962" cy="461665"/>
          </a:xfrm>
          <a:prstGeom prst="rect">
            <a:avLst/>
          </a:prstGeom>
        </p:spPr>
        <p:txBody>
          <a:bodyPr wrap="none">
            <a:spAutoFit/>
          </a:bodyPr>
          <a:lstStyle/>
          <a:p>
            <a:pPr lvl="0">
              <a:spcBef>
                <a:spcPct val="50000"/>
              </a:spcBef>
              <a:defRPr/>
            </a:pPr>
            <a:r>
              <a:rPr lang="en-US" sz="2400" i="0" dirty="0" smtClean="0">
                <a:solidFill>
                  <a:srgbClr val="FFFF99"/>
                </a:solidFill>
                <a:latin typeface="Calibri" panose="020F0502020204030204" pitchFamily="34" charset="0"/>
                <a:cs typeface="Calibri" panose="020F0502020204030204" pitchFamily="34" charset="0"/>
              </a:rPr>
              <a:t>Post</a:t>
            </a:r>
            <a:r>
              <a:rPr lang="en-US" sz="2400" i="0" dirty="0" smtClean="0">
                <a:solidFill>
                  <a:srgbClr val="FFFFFF"/>
                </a:solidFill>
                <a:latin typeface="Calibri" panose="020F0502020204030204" pitchFamily="34" charset="0"/>
                <a:cs typeface="Calibri" panose="020F0502020204030204" pitchFamily="34" charset="0"/>
              </a:rPr>
              <a:t>-experimental </a:t>
            </a:r>
            <a:r>
              <a:rPr lang="en-US" sz="2400" i="0" dirty="0">
                <a:solidFill>
                  <a:srgbClr val="FFFFFF"/>
                </a:solidFill>
                <a:latin typeface="Calibri" panose="020F0502020204030204" pitchFamily="34" charset="0"/>
                <a:cs typeface="Calibri" panose="020F0502020204030204" pitchFamily="34" charset="0"/>
              </a:rPr>
              <a:t>System</a:t>
            </a:r>
          </a:p>
        </p:txBody>
      </p:sp>
    </p:spTree>
    <p:extLst>
      <p:ext uri="{BB962C8B-B14F-4D97-AF65-F5344CB8AC3E}">
        <p14:creationId xmlns:p14="http://schemas.microsoft.com/office/powerpoint/2010/main" val="62820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717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32</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26324" y="150003"/>
            <a:ext cx="8453438" cy="685800"/>
          </a:xfrm>
        </p:spPr>
        <p:txBody>
          <a:bodyPr/>
          <a:lstStyle/>
          <a:p>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4EC8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4EC8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199" name="Rectangle 3"/>
          <p:cNvSpPr>
            <a:spLocks noGrp="1" noChangeArrowheads="1"/>
          </p:cNvSpPr>
          <p:nvPr>
            <p:ph type="body" idx="1"/>
          </p:nvPr>
        </p:nvSpPr>
        <p:spPr>
          <a:xfrm>
            <a:off x="-22225" y="1037894"/>
            <a:ext cx="8178800" cy="1552575"/>
          </a:xfrm>
        </p:spPr>
        <p:txBody>
          <a:bodyPr/>
          <a:lstStyle/>
          <a:p>
            <a:pPr lvl="2">
              <a:lnSpc>
                <a:spcPct val="90000"/>
              </a:lnSpc>
              <a:buFont typeface="Monotype Sorts" charset="0"/>
              <a:buNone/>
            </a:pPr>
            <a:r>
              <a:rPr lang="en-US" sz="1800" dirty="0" smtClean="0">
                <a:solidFill>
                  <a:srgbClr val="FFFFFF"/>
                </a:solidFill>
                <a:latin typeface="Calibri" panose="020F0502020204030204" pitchFamily="34" charset="0"/>
                <a:cs typeface="Calibri" panose="020F0502020204030204" pitchFamily="34" charset="0"/>
              </a:rPr>
              <a:t>Model an </a:t>
            </a:r>
            <a:r>
              <a:rPr lang="en-US" sz="1800" dirty="0" smtClean="0">
                <a:solidFill>
                  <a:srgbClr val="FF0000"/>
                </a:solidFill>
                <a:latin typeface="Calibri" panose="020F0502020204030204" pitchFamily="34" charset="0"/>
                <a:cs typeface="Calibri" panose="020F0502020204030204" pitchFamily="34" charset="0"/>
              </a:rPr>
              <a:t>ideal intervention</a:t>
            </a:r>
            <a:r>
              <a:rPr lang="en-US" sz="1800" dirty="0" smtClean="0">
                <a:latin typeface="Calibri" panose="020F0502020204030204" pitchFamily="34" charset="0"/>
                <a:cs typeface="Calibri" panose="020F0502020204030204" pitchFamily="34" charset="0"/>
              </a:rPr>
              <a:t> </a:t>
            </a:r>
            <a:r>
              <a:rPr lang="en-US" sz="1800" dirty="0" smtClean="0">
                <a:solidFill>
                  <a:srgbClr val="FFFFFF"/>
                </a:solidFill>
                <a:latin typeface="Calibri" panose="020F0502020204030204" pitchFamily="34" charset="0"/>
                <a:cs typeface="Calibri" panose="020F0502020204030204" pitchFamily="34" charset="0"/>
              </a:rPr>
              <a:t>by adding an “intervention” variable outside the original system as a direct cause of its target.</a:t>
            </a:r>
          </a:p>
          <a:p>
            <a:pPr>
              <a:lnSpc>
                <a:spcPct val="90000"/>
              </a:lnSpc>
              <a:buFontTx/>
              <a:buChar char="•"/>
            </a:pPr>
            <a:endParaRPr lang="en-US" sz="2400" dirty="0" smtClean="0">
              <a:latin typeface="Calibri" panose="020F0502020204030204" pitchFamily="34" charset="0"/>
              <a:cs typeface="Calibri" panose="020F0502020204030204" pitchFamily="34" charset="0"/>
            </a:endParaRPr>
          </a:p>
        </p:txBody>
      </p:sp>
      <p:graphicFrame>
        <p:nvGraphicFramePr>
          <p:cNvPr id="8196" name="Object 4"/>
          <p:cNvGraphicFramePr>
            <a:graphicFrameLocks noChangeAspect="1"/>
          </p:cNvGraphicFramePr>
          <p:nvPr>
            <p:extLst/>
          </p:nvPr>
        </p:nvGraphicFramePr>
        <p:xfrm>
          <a:off x="3632200" y="2305052"/>
          <a:ext cx="3968751" cy="525463"/>
        </p:xfrm>
        <a:graphic>
          <a:graphicData uri="http://schemas.openxmlformats.org/presentationml/2006/ole">
            <mc:AlternateContent xmlns:mc="http://schemas.openxmlformats.org/markup-compatibility/2006">
              <mc:Choice xmlns:v="urn:schemas-microsoft-com:vml" Requires="v">
                <p:oleObj spid="_x0000_s5200" name="Picture" r:id="rId4" imgW="3086280" imgH="409680" progId="Word.Picture.8">
                  <p:embed/>
                </p:oleObj>
              </mc:Choice>
              <mc:Fallback>
                <p:oleObj name="Picture" r:id="rId4" imgW="3086280" imgH="409680" progId="Word.Picture.8">
                  <p:embed/>
                  <p:pic>
                    <p:nvPicPr>
                      <p:cNvPr id="0" name=""/>
                      <p:cNvPicPr>
                        <a:picLocks noChangeAspect="1" noChangeArrowheads="1"/>
                      </p:cNvPicPr>
                      <p:nvPr/>
                    </p:nvPicPr>
                    <p:blipFill>
                      <a:blip r:embed="rId5"/>
                      <a:srcRect/>
                      <a:stretch>
                        <a:fillRect/>
                      </a:stretch>
                    </p:blipFill>
                    <p:spPr bwMode="auto">
                      <a:xfrm>
                        <a:off x="3632200" y="2305052"/>
                        <a:ext cx="3968751" cy="525463"/>
                      </a:xfrm>
                      <a:prstGeom prst="rect">
                        <a:avLst/>
                      </a:prstGeom>
                      <a:noFill/>
                      <a:ln>
                        <a:noFill/>
                      </a:ln>
                      <a:effectLst/>
                      <a:extLst/>
                    </p:spPr>
                  </p:pic>
                </p:oleObj>
              </mc:Fallback>
            </mc:AlternateContent>
          </a:graphicData>
        </a:graphic>
      </p:graphicFrame>
      <p:sp>
        <p:nvSpPr>
          <p:cNvPr id="8207" name="Text Box 6"/>
          <p:cNvSpPr txBox="1">
            <a:spLocks noChangeArrowheads="1"/>
          </p:cNvSpPr>
          <p:nvPr/>
        </p:nvSpPr>
        <p:spPr bwMode="auto">
          <a:xfrm>
            <a:off x="628650" y="2368552"/>
            <a:ext cx="3086100" cy="396875"/>
          </a:xfrm>
          <a:prstGeom prst="rect">
            <a:avLst/>
          </a:prstGeom>
          <a:no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Pre-intervention graph</a:t>
            </a:r>
          </a:p>
        </p:txBody>
      </p:sp>
      <p:sp>
        <p:nvSpPr>
          <p:cNvPr id="8201" name="Line 7"/>
          <p:cNvSpPr>
            <a:spLocks noChangeShapeType="1"/>
          </p:cNvSpPr>
          <p:nvPr/>
        </p:nvSpPr>
        <p:spPr bwMode="auto">
          <a:xfrm>
            <a:off x="664384" y="1826881"/>
            <a:ext cx="7073900" cy="0"/>
          </a:xfrm>
          <a:prstGeom prst="line">
            <a:avLst/>
          </a:prstGeom>
          <a:noFill/>
          <a:ln w="12700">
            <a:solidFill>
              <a:srgbClr val="FFFF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602120" name="Text Box 8"/>
          <p:cNvSpPr txBox="1">
            <a:spLocks noChangeArrowheads="1"/>
          </p:cNvSpPr>
          <p:nvPr/>
        </p:nvSpPr>
        <p:spPr bwMode="auto">
          <a:xfrm>
            <a:off x="2105025" y="3098800"/>
            <a:ext cx="3924300" cy="396875"/>
          </a:xfrm>
          <a:prstGeom prst="rect">
            <a:avLst/>
          </a:prstGeom>
          <a:no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Intervene on </a:t>
            </a:r>
            <a:r>
              <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Income</a:t>
            </a:r>
          </a:p>
        </p:txBody>
      </p:sp>
      <p:grpSp>
        <p:nvGrpSpPr>
          <p:cNvPr id="3" name="Group 19"/>
          <p:cNvGrpSpPr>
            <a:grpSpLocks/>
          </p:cNvGrpSpPr>
          <p:nvPr/>
        </p:nvGrpSpPr>
        <p:grpSpPr bwMode="auto">
          <a:xfrm>
            <a:off x="1007374" y="5237104"/>
            <a:ext cx="6584951" cy="1050925"/>
            <a:chOff x="880" y="2455"/>
            <a:chExt cx="4148" cy="662"/>
          </a:xfrm>
        </p:grpSpPr>
        <p:sp>
          <p:nvSpPr>
            <p:cNvPr id="8206" name="Text Box 12"/>
            <p:cNvSpPr txBox="1">
              <a:spLocks noChangeArrowheads="1"/>
            </p:cNvSpPr>
            <p:nvPr/>
          </p:nvSpPr>
          <p:spPr bwMode="auto">
            <a:xfrm>
              <a:off x="880" y="2460"/>
              <a:ext cx="1608" cy="250"/>
            </a:xfrm>
            <a:prstGeom prst="rect">
              <a:avLst/>
            </a:prstGeom>
            <a:no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“Soft” Intervention</a:t>
              </a:r>
            </a:p>
          </p:txBody>
        </p:sp>
        <p:graphicFrame>
          <p:nvGraphicFramePr>
            <p:cNvPr id="8195" name="Object 3"/>
            <p:cNvGraphicFramePr>
              <a:graphicFrameLocks noChangeAspect="1"/>
            </p:cNvGraphicFramePr>
            <p:nvPr>
              <p:extLst/>
            </p:nvPr>
          </p:nvGraphicFramePr>
          <p:xfrm>
            <a:off x="2528" y="2455"/>
            <a:ext cx="2500" cy="662"/>
          </p:xfrm>
          <a:graphic>
            <a:graphicData uri="http://schemas.openxmlformats.org/presentationml/2006/ole">
              <mc:AlternateContent xmlns:mc="http://schemas.openxmlformats.org/markup-compatibility/2006">
                <mc:Choice xmlns:v="urn:schemas-microsoft-com:vml" Requires="v">
                  <p:oleObj spid="_x0000_s5201" name="Picture" r:id="rId6" imgW="3086280" imgH="819000" progId="Word.Picture.8">
                    <p:embed/>
                  </p:oleObj>
                </mc:Choice>
                <mc:Fallback>
                  <p:oleObj name="Picture" r:id="rId6" imgW="3086280" imgH="819000" progId="Word.Picture.8">
                    <p:embed/>
                    <p:pic>
                      <p:nvPicPr>
                        <p:cNvPr id="0" name=""/>
                        <p:cNvPicPr>
                          <a:picLocks noChangeAspect="1" noChangeArrowheads="1"/>
                        </p:cNvPicPr>
                        <p:nvPr/>
                      </p:nvPicPr>
                      <p:blipFill>
                        <a:blip r:embed="rId7"/>
                        <a:srcRect/>
                        <a:stretch>
                          <a:fillRect/>
                        </a:stretch>
                      </p:blipFill>
                      <p:spPr bwMode="auto">
                        <a:xfrm>
                          <a:off x="2528" y="2455"/>
                          <a:ext cx="2500"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20"/>
          <p:cNvGrpSpPr>
            <a:grpSpLocks/>
          </p:cNvGrpSpPr>
          <p:nvPr/>
        </p:nvGrpSpPr>
        <p:grpSpPr bwMode="auto">
          <a:xfrm>
            <a:off x="1007374" y="3796344"/>
            <a:ext cx="6689726" cy="1052513"/>
            <a:chOff x="742" y="3324"/>
            <a:chExt cx="4214" cy="663"/>
          </a:xfrm>
        </p:grpSpPr>
        <p:sp>
          <p:nvSpPr>
            <p:cNvPr id="8205" name="Text Box 15"/>
            <p:cNvSpPr txBox="1">
              <a:spLocks noChangeArrowheads="1"/>
            </p:cNvSpPr>
            <p:nvPr/>
          </p:nvSpPr>
          <p:spPr bwMode="auto">
            <a:xfrm>
              <a:off x="742" y="3358"/>
              <a:ext cx="1632" cy="250"/>
            </a:xfrm>
            <a:prstGeom prst="rect">
              <a:avLst/>
            </a:prstGeom>
            <a:no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“Hard” Intervention</a:t>
              </a:r>
            </a:p>
          </p:txBody>
        </p:sp>
        <p:graphicFrame>
          <p:nvGraphicFramePr>
            <p:cNvPr id="8194" name="Object 2"/>
            <p:cNvGraphicFramePr>
              <a:graphicFrameLocks noChangeAspect="1"/>
            </p:cNvGraphicFramePr>
            <p:nvPr>
              <p:extLst/>
            </p:nvPr>
          </p:nvGraphicFramePr>
          <p:xfrm>
            <a:off x="2456" y="3324"/>
            <a:ext cx="2500" cy="663"/>
          </p:xfrm>
          <a:graphic>
            <a:graphicData uri="http://schemas.openxmlformats.org/presentationml/2006/ole">
              <mc:AlternateContent xmlns:mc="http://schemas.openxmlformats.org/markup-compatibility/2006">
                <mc:Choice xmlns:v="urn:schemas-microsoft-com:vml" Requires="v">
                  <p:oleObj spid="_x0000_s5202" name="Picture" r:id="rId8" imgW="3086280" imgH="819000" progId="Word.Picture.8">
                    <p:embed/>
                  </p:oleObj>
                </mc:Choice>
                <mc:Fallback>
                  <p:oleObj name="Picture" r:id="rId8" imgW="3086280" imgH="819000" progId="Word.Picture.8">
                    <p:embed/>
                    <p:pic>
                      <p:nvPicPr>
                        <p:cNvPr id="0" name=""/>
                        <p:cNvPicPr>
                          <a:picLocks noChangeAspect="1" noChangeArrowheads="1"/>
                        </p:cNvPicPr>
                        <p:nvPr/>
                      </p:nvPicPr>
                      <p:blipFill>
                        <a:blip r:embed="rId9"/>
                        <a:srcRect/>
                        <a:stretch>
                          <a:fillRect/>
                        </a:stretch>
                      </p:blipFill>
                      <p:spPr bwMode="auto">
                        <a:xfrm>
                          <a:off x="2456" y="3324"/>
                          <a:ext cx="2500" cy="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14170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33</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51619" y="152996"/>
            <a:ext cx="8453438" cy="685800"/>
          </a:xfrm>
        </p:spPr>
        <p:txBody>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207" name="Text Box 6"/>
          <p:cNvSpPr txBox="1">
            <a:spLocks noChangeArrowheads="1"/>
          </p:cNvSpPr>
          <p:nvPr/>
        </p:nvSpPr>
        <p:spPr bwMode="auto">
          <a:xfrm>
            <a:off x="660400" y="1216614"/>
            <a:ext cx="299360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Pre-intervention</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02120" name="Text Box 8"/>
          <p:cNvSpPr txBox="1">
            <a:spLocks noChangeArrowheads="1"/>
          </p:cNvSpPr>
          <p:nvPr/>
        </p:nvSpPr>
        <p:spPr bwMode="auto">
          <a:xfrm>
            <a:off x="905212" y="5374605"/>
            <a:ext cx="285019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Post-Intervention Graph?</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Text Box 8"/>
          <p:cNvSpPr txBox="1">
            <a:spLocks noChangeArrowheads="1"/>
          </p:cNvSpPr>
          <p:nvPr/>
        </p:nvSpPr>
        <p:spPr bwMode="auto">
          <a:xfrm>
            <a:off x="376650" y="3034000"/>
            <a:ext cx="4468950" cy="1323439"/>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Intervention:  </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000" i="0" dirty="0">
                <a:solidFill>
                  <a:srgbClr val="FFFFFF"/>
                </a:solidFill>
                <a:latin typeface="Calibri" panose="020F0502020204030204" pitchFamily="34" charset="0"/>
                <a:cs typeface="Calibri" panose="020F0502020204030204" pitchFamily="34" charset="0"/>
              </a:rPr>
              <a:t>H</a:t>
            </a:r>
            <a:r>
              <a:rPr kumimoji="0" lang="en-US" sz="2000" b="0" i="0" u="none" strike="noStrike" kern="1200" cap="none" spc="0" normalizeH="0" baseline="0" noProof="0" dirty="0" err="1" smtClean="0">
                <a:ln>
                  <a:noFill/>
                </a:ln>
                <a:solidFill>
                  <a:srgbClr val="FFFFFF"/>
                </a:solidFill>
                <a:effectLst/>
                <a:uLnTx/>
                <a:uFillTx/>
                <a:latin typeface="Calibri" panose="020F0502020204030204" pitchFamily="34" charset="0"/>
                <a:cs typeface="Calibri" panose="020F0502020204030204" pitchFamily="34" charset="0"/>
              </a:rPr>
              <a:t>ard</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intervention on both X1, X4</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Soft  intervention on X3  </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TextBox 5"/>
          <p:cNvSpPr txBox="1"/>
          <p:nvPr/>
        </p:nvSpPr>
        <p:spPr>
          <a:xfrm>
            <a:off x="3722400" y="142800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X1</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TextBox 18"/>
          <p:cNvSpPr txBox="1"/>
          <p:nvPr/>
        </p:nvSpPr>
        <p:spPr>
          <a:xfrm>
            <a:off x="4892400" y="126217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X2</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4456800" y="2115711"/>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X3</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TextBox 20"/>
          <p:cNvSpPr txBox="1"/>
          <p:nvPr/>
        </p:nvSpPr>
        <p:spPr>
          <a:xfrm>
            <a:off x="5551200" y="1796535"/>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X4</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TextBox 21"/>
          <p:cNvSpPr txBox="1"/>
          <p:nvPr/>
        </p:nvSpPr>
        <p:spPr>
          <a:xfrm>
            <a:off x="6372000" y="22849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X6</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6278400" y="11977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X5</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8" name="Straight Arrow Connector 7"/>
          <p:cNvCxnSpPr/>
          <p:nvPr/>
        </p:nvCxnSpPr>
        <p:spPr bwMode="auto">
          <a:xfrm>
            <a:off x="4111200" y="1796535"/>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6" name="Straight Arrow Connector 25"/>
          <p:cNvCxnSpPr>
            <a:endCxn id="19" idx="2"/>
          </p:cNvCxnSpPr>
          <p:nvPr/>
        </p:nvCxnSpPr>
        <p:spPr bwMode="auto">
          <a:xfrm flipV="1">
            <a:off x="4813200" y="1600732"/>
            <a:ext cx="331200" cy="4596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9" name="Straight Arrow Connector 28"/>
          <p:cNvCxnSpPr>
            <a:stCxn id="20" idx="3"/>
            <a:endCxn id="21" idx="1"/>
          </p:cNvCxnSpPr>
          <p:nvPr/>
        </p:nvCxnSpPr>
        <p:spPr bwMode="auto">
          <a:xfrm flipV="1">
            <a:off x="4960800" y="1965812"/>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1" name="Straight Arrow Connector 30"/>
          <p:cNvCxnSpPr/>
          <p:nvPr/>
        </p:nvCxnSpPr>
        <p:spPr bwMode="auto">
          <a:xfrm>
            <a:off x="5256000" y="1629003"/>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3" name="Straight Arrow Connector 32"/>
          <p:cNvCxnSpPr>
            <a:endCxn id="23" idx="1"/>
          </p:cNvCxnSpPr>
          <p:nvPr/>
        </p:nvCxnSpPr>
        <p:spPr bwMode="auto">
          <a:xfrm flipV="1">
            <a:off x="5464800" y="1367065"/>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5" name="Straight Arrow Connector 34"/>
          <p:cNvCxnSpPr/>
          <p:nvPr/>
        </p:nvCxnSpPr>
        <p:spPr bwMode="auto">
          <a:xfrm>
            <a:off x="6055200" y="2125400"/>
            <a:ext cx="401400" cy="1595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nvGrpSpPr>
          <p:cNvPr id="602115" name="Group 602114"/>
          <p:cNvGrpSpPr/>
          <p:nvPr/>
        </p:nvGrpSpPr>
        <p:grpSpPr>
          <a:xfrm>
            <a:off x="3951097" y="4574863"/>
            <a:ext cx="3153600" cy="1425754"/>
            <a:chOff x="3923100" y="4579388"/>
            <a:chExt cx="3153600" cy="1425754"/>
          </a:xfrm>
        </p:grpSpPr>
        <p:sp>
          <p:nvSpPr>
            <p:cNvPr id="55" name="TextBox 54"/>
            <p:cNvSpPr txBox="1"/>
            <p:nvPr/>
          </p:nvSpPr>
          <p:spPr>
            <a:xfrm>
              <a:off x="3923100" y="480960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X1</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6" name="TextBox 55"/>
            <p:cNvSpPr txBox="1"/>
            <p:nvPr/>
          </p:nvSpPr>
          <p:spPr>
            <a:xfrm>
              <a:off x="5093100" y="464377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X2</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7" name="TextBox 56"/>
            <p:cNvSpPr txBox="1"/>
            <p:nvPr/>
          </p:nvSpPr>
          <p:spPr>
            <a:xfrm>
              <a:off x="4657500" y="5497311"/>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X3</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8" name="TextBox 57"/>
            <p:cNvSpPr txBox="1"/>
            <p:nvPr/>
          </p:nvSpPr>
          <p:spPr>
            <a:xfrm>
              <a:off x="5751900" y="5178135"/>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X4</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9" name="TextBox 58"/>
            <p:cNvSpPr txBox="1"/>
            <p:nvPr/>
          </p:nvSpPr>
          <p:spPr>
            <a:xfrm>
              <a:off x="6572700" y="56665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X6</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0" name="TextBox 59"/>
            <p:cNvSpPr txBox="1"/>
            <p:nvPr/>
          </p:nvSpPr>
          <p:spPr>
            <a:xfrm>
              <a:off x="6479100" y="45793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X5</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61" name="Straight Arrow Connector 60"/>
            <p:cNvCxnSpPr/>
            <p:nvPr/>
          </p:nvCxnSpPr>
          <p:spPr bwMode="auto">
            <a:xfrm>
              <a:off x="4311900" y="5178135"/>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2" name="Straight Arrow Connector 61"/>
            <p:cNvCxnSpPr>
              <a:endCxn id="56" idx="2"/>
            </p:cNvCxnSpPr>
            <p:nvPr/>
          </p:nvCxnSpPr>
          <p:spPr bwMode="auto">
            <a:xfrm flipV="1">
              <a:off x="5013900" y="4982332"/>
              <a:ext cx="331200" cy="4596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3" name="Straight Arrow Connector 62"/>
            <p:cNvCxnSpPr>
              <a:stCxn id="57" idx="3"/>
              <a:endCxn id="58" idx="1"/>
            </p:cNvCxnSpPr>
            <p:nvPr/>
          </p:nvCxnSpPr>
          <p:spPr bwMode="auto">
            <a:xfrm flipV="1">
              <a:off x="5161500" y="5347412"/>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4" name="Straight Arrow Connector 63"/>
            <p:cNvCxnSpPr/>
            <p:nvPr/>
          </p:nvCxnSpPr>
          <p:spPr bwMode="auto">
            <a:xfrm>
              <a:off x="5456700" y="5010603"/>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5" name="Straight Arrow Connector 64"/>
            <p:cNvCxnSpPr>
              <a:endCxn id="60" idx="1"/>
            </p:cNvCxnSpPr>
            <p:nvPr/>
          </p:nvCxnSpPr>
          <p:spPr bwMode="auto">
            <a:xfrm flipV="1">
              <a:off x="5665500" y="4748665"/>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6" name="Straight Arrow Connector 65"/>
            <p:cNvCxnSpPr/>
            <p:nvPr/>
          </p:nvCxnSpPr>
          <p:spPr bwMode="auto">
            <a:xfrm>
              <a:off x="6255900" y="5507000"/>
              <a:ext cx="401400" cy="1595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grpSp>
        <p:nvGrpSpPr>
          <p:cNvPr id="602116" name="Group 602115"/>
          <p:cNvGrpSpPr/>
          <p:nvPr/>
        </p:nvGrpSpPr>
        <p:grpSpPr>
          <a:xfrm>
            <a:off x="3116700" y="4802554"/>
            <a:ext cx="2915197" cy="1303760"/>
            <a:chOff x="3116700" y="4802554"/>
            <a:chExt cx="2915197" cy="1303760"/>
          </a:xfrm>
        </p:grpSpPr>
        <p:sp>
          <p:nvSpPr>
            <p:cNvPr id="67" name="TextBox 66"/>
            <p:cNvSpPr txBox="1"/>
            <p:nvPr/>
          </p:nvSpPr>
          <p:spPr>
            <a:xfrm>
              <a:off x="3116700" y="4802554"/>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I</a:t>
              </a:r>
              <a:endPar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68" name="Straight Arrow Connector 67"/>
            <p:cNvCxnSpPr>
              <a:endCxn id="55" idx="1"/>
            </p:cNvCxnSpPr>
            <p:nvPr/>
          </p:nvCxnSpPr>
          <p:spPr bwMode="auto">
            <a:xfrm>
              <a:off x="3504697" y="4948118"/>
              <a:ext cx="446400" cy="26234"/>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74" name="TextBox 73"/>
            <p:cNvSpPr txBox="1"/>
            <p:nvPr/>
          </p:nvSpPr>
          <p:spPr>
            <a:xfrm>
              <a:off x="5420700" y="5767760"/>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I</a:t>
              </a:r>
              <a:endPar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75" name="Straight Arrow Connector 74"/>
            <p:cNvCxnSpPr>
              <a:endCxn id="58" idx="2"/>
            </p:cNvCxnSpPr>
            <p:nvPr/>
          </p:nvCxnSpPr>
          <p:spPr bwMode="auto">
            <a:xfrm flipV="1">
              <a:off x="5797897" y="5512164"/>
              <a:ext cx="234000" cy="30605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77" name="TextBox 76"/>
            <p:cNvSpPr txBox="1"/>
            <p:nvPr/>
          </p:nvSpPr>
          <p:spPr>
            <a:xfrm>
              <a:off x="3807900" y="5417517"/>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t>
              </a:r>
            </a:p>
          </p:txBody>
        </p:sp>
        <p:cxnSp>
          <p:nvCxnSpPr>
            <p:cNvPr id="78" name="Straight Arrow Connector 77"/>
            <p:cNvCxnSpPr/>
            <p:nvPr/>
          </p:nvCxnSpPr>
          <p:spPr bwMode="auto">
            <a:xfrm>
              <a:off x="4175100" y="5586794"/>
              <a:ext cx="477000" cy="27937"/>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grpSp>
      <p:grpSp>
        <p:nvGrpSpPr>
          <p:cNvPr id="10" name="Group 9"/>
          <p:cNvGrpSpPr/>
          <p:nvPr/>
        </p:nvGrpSpPr>
        <p:grpSpPr>
          <a:xfrm>
            <a:off x="5345100" y="4954564"/>
            <a:ext cx="434395" cy="674908"/>
            <a:chOff x="5345100" y="4954564"/>
            <a:chExt cx="434395" cy="674908"/>
          </a:xfrm>
        </p:grpSpPr>
        <p:grpSp>
          <p:nvGrpSpPr>
            <p:cNvPr id="9" name="Group 8"/>
            <p:cNvGrpSpPr/>
            <p:nvPr/>
          </p:nvGrpSpPr>
          <p:grpSpPr>
            <a:xfrm>
              <a:off x="5345100" y="5349862"/>
              <a:ext cx="267397" cy="279610"/>
              <a:chOff x="6189203" y="2954797"/>
              <a:chExt cx="267397" cy="279610"/>
            </a:xfrm>
          </p:grpSpPr>
          <p:cxnSp>
            <p:nvCxnSpPr>
              <p:cNvPr id="3" name="Straight Connector 2"/>
              <p:cNvCxnSpPr/>
              <p:nvPr/>
            </p:nvCxnSpPr>
            <p:spPr bwMode="auto">
              <a:xfrm>
                <a:off x="6189203" y="2954797"/>
                <a:ext cx="267397"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42" name="Straight Connector 41"/>
              <p:cNvCxnSpPr/>
              <p:nvPr/>
            </p:nvCxnSpPr>
            <p:spPr bwMode="auto">
              <a:xfrm flipH="1">
                <a:off x="6255900" y="2954797"/>
                <a:ext cx="116100"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nvGrpSpPr>
            <p:cNvPr id="47" name="Group 46"/>
            <p:cNvGrpSpPr/>
            <p:nvPr/>
          </p:nvGrpSpPr>
          <p:grpSpPr>
            <a:xfrm rot="2528466">
              <a:off x="5512098" y="4954564"/>
              <a:ext cx="267397" cy="279610"/>
              <a:chOff x="6189203" y="2954797"/>
              <a:chExt cx="267397" cy="279610"/>
            </a:xfrm>
          </p:grpSpPr>
          <p:cxnSp>
            <p:nvCxnSpPr>
              <p:cNvPr id="48" name="Straight Connector 47"/>
              <p:cNvCxnSpPr/>
              <p:nvPr/>
            </p:nvCxnSpPr>
            <p:spPr bwMode="auto">
              <a:xfrm>
                <a:off x="6189203" y="2954797"/>
                <a:ext cx="267397"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49" name="Straight Connector 48"/>
              <p:cNvCxnSpPr/>
              <p:nvPr/>
            </p:nvCxnSpPr>
            <p:spPr bwMode="auto">
              <a:xfrm flipH="1">
                <a:off x="6255900" y="2954797"/>
                <a:ext cx="116100"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387330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2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2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0"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34</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2056" y="138268"/>
            <a:ext cx="8453438" cy="685800"/>
          </a:xfrm>
        </p:spPr>
        <p:txBody>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207" name="Text Box 6"/>
          <p:cNvSpPr txBox="1">
            <a:spLocks noChangeArrowheads="1"/>
          </p:cNvSpPr>
          <p:nvPr/>
        </p:nvSpPr>
        <p:spPr bwMode="auto">
          <a:xfrm>
            <a:off x="660400" y="1216614"/>
            <a:ext cx="299360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Pre-intervention</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02120" name="Text Box 8"/>
          <p:cNvSpPr txBox="1">
            <a:spLocks noChangeArrowheads="1"/>
          </p:cNvSpPr>
          <p:nvPr/>
        </p:nvSpPr>
        <p:spPr bwMode="auto">
          <a:xfrm>
            <a:off x="905212" y="5374605"/>
            <a:ext cx="285019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Post-Intervention Graph?</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Text Box 8"/>
          <p:cNvSpPr txBox="1">
            <a:spLocks noChangeArrowheads="1"/>
          </p:cNvSpPr>
          <p:nvPr/>
        </p:nvSpPr>
        <p:spPr bwMode="auto">
          <a:xfrm>
            <a:off x="376650" y="3034000"/>
            <a:ext cx="4468950" cy="1323439"/>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Intervention:  </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000" i="0" dirty="0">
                <a:solidFill>
                  <a:srgbClr val="FFFFFF"/>
                </a:solidFill>
                <a:latin typeface="Calibri" panose="020F0502020204030204" pitchFamily="34" charset="0"/>
                <a:cs typeface="Calibri" panose="020F0502020204030204" pitchFamily="34" charset="0"/>
              </a:rPr>
              <a:t>H</a:t>
            </a:r>
            <a:r>
              <a:rPr kumimoji="0" lang="en-US" sz="2000" b="0" i="0" u="none" strike="noStrike" kern="1200" cap="none" spc="0" normalizeH="0" baseline="0" noProof="0" dirty="0" err="1" smtClean="0">
                <a:ln>
                  <a:noFill/>
                </a:ln>
                <a:solidFill>
                  <a:srgbClr val="FFFFFF"/>
                </a:solidFill>
                <a:effectLst/>
                <a:uLnTx/>
                <a:uFillTx/>
                <a:latin typeface="Calibri" panose="020F0502020204030204" pitchFamily="34" charset="0"/>
                <a:cs typeface="Calibri" panose="020F0502020204030204" pitchFamily="34" charset="0"/>
              </a:rPr>
              <a:t>ard</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intervention on both X1, X4</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Soft  intervention on X3  </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TextBox 5"/>
          <p:cNvSpPr txBox="1"/>
          <p:nvPr/>
        </p:nvSpPr>
        <p:spPr>
          <a:xfrm>
            <a:off x="3722400" y="142800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X1</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TextBox 18"/>
          <p:cNvSpPr txBox="1"/>
          <p:nvPr/>
        </p:nvSpPr>
        <p:spPr>
          <a:xfrm>
            <a:off x="4892400" y="126217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X2</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4456800" y="2115711"/>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X3</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TextBox 20"/>
          <p:cNvSpPr txBox="1"/>
          <p:nvPr/>
        </p:nvSpPr>
        <p:spPr>
          <a:xfrm>
            <a:off x="5551200" y="1796535"/>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X4</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TextBox 21"/>
          <p:cNvSpPr txBox="1"/>
          <p:nvPr/>
        </p:nvSpPr>
        <p:spPr>
          <a:xfrm>
            <a:off x="6372000" y="22849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X6</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6278400" y="11977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X5</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8" name="Straight Arrow Connector 7"/>
          <p:cNvCxnSpPr/>
          <p:nvPr/>
        </p:nvCxnSpPr>
        <p:spPr bwMode="auto">
          <a:xfrm>
            <a:off x="4111200" y="1796535"/>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6" name="Straight Arrow Connector 25"/>
          <p:cNvCxnSpPr>
            <a:endCxn id="19" idx="2"/>
          </p:cNvCxnSpPr>
          <p:nvPr/>
        </p:nvCxnSpPr>
        <p:spPr bwMode="auto">
          <a:xfrm flipV="1">
            <a:off x="4813200" y="1600732"/>
            <a:ext cx="331200" cy="4596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9" name="Straight Arrow Connector 28"/>
          <p:cNvCxnSpPr>
            <a:stCxn id="20" idx="3"/>
            <a:endCxn id="21" idx="1"/>
          </p:cNvCxnSpPr>
          <p:nvPr/>
        </p:nvCxnSpPr>
        <p:spPr bwMode="auto">
          <a:xfrm flipV="1">
            <a:off x="4960800" y="1965812"/>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1" name="Straight Arrow Connector 30"/>
          <p:cNvCxnSpPr/>
          <p:nvPr/>
        </p:nvCxnSpPr>
        <p:spPr bwMode="auto">
          <a:xfrm>
            <a:off x="5256000" y="1629003"/>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3" name="Straight Arrow Connector 32"/>
          <p:cNvCxnSpPr>
            <a:endCxn id="23" idx="1"/>
          </p:cNvCxnSpPr>
          <p:nvPr/>
        </p:nvCxnSpPr>
        <p:spPr bwMode="auto">
          <a:xfrm flipV="1">
            <a:off x="5464800" y="1367065"/>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5" name="Straight Arrow Connector 34"/>
          <p:cNvCxnSpPr/>
          <p:nvPr/>
        </p:nvCxnSpPr>
        <p:spPr bwMode="auto">
          <a:xfrm>
            <a:off x="6055200" y="2125400"/>
            <a:ext cx="401400" cy="1595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nvGrpSpPr>
          <p:cNvPr id="602115" name="Group 602114"/>
          <p:cNvGrpSpPr/>
          <p:nvPr/>
        </p:nvGrpSpPr>
        <p:grpSpPr>
          <a:xfrm>
            <a:off x="3951097" y="4574863"/>
            <a:ext cx="3153600" cy="1425754"/>
            <a:chOff x="3923100" y="4579388"/>
            <a:chExt cx="3153600" cy="1425754"/>
          </a:xfrm>
        </p:grpSpPr>
        <p:sp>
          <p:nvSpPr>
            <p:cNvPr id="55" name="TextBox 54"/>
            <p:cNvSpPr txBox="1"/>
            <p:nvPr/>
          </p:nvSpPr>
          <p:spPr>
            <a:xfrm>
              <a:off x="3923100" y="480960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X1</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6" name="TextBox 55"/>
            <p:cNvSpPr txBox="1"/>
            <p:nvPr/>
          </p:nvSpPr>
          <p:spPr>
            <a:xfrm>
              <a:off x="5093100" y="464377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X2</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7" name="TextBox 56"/>
            <p:cNvSpPr txBox="1"/>
            <p:nvPr/>
          </p:nvSpPr>
          <p:spPr>
            <a:xfrm>
              <a:off x="4657500" y="5497311"/>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X3</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8" name="TextBox 57"/>
            <p:cNvSpPr txBox="1"/>
            <p:nvPr/>
          </p:nvSpPr>
          <p:spPr>
            <a:xfrm>
              <a:off x="5751900" y="5178135"/>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X4</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9" name="TextBox 58"/>
            <p:cNvSpPr txBox="1"/>
            <p:nvPr/>
          </p:nvSpPr>
          <p:spPr>
            <a:xfrm>
              <a:off x="6572700" y="56665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X6</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0" name="TextBox 59"/>
            <p:cNvSpPr txBox="1"/>
            <p:nvPr/>
          </p:nvSpPr>
          <p:spPr>
            <a:xfrm>
              <a:off x="6479100" y="45793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X5</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61" name="Straight Arrow Connector 60"/>
            <p:cNvCxnSpPr/>
            <p:nvPr/>
          </p:nvCxnSpPr>
          <p:spPr bwMode="auto">
            <a:xfrm>
              <a:off x="4311900" y="5178135"/>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2" name="Straight Arrow Connector 61"/>
            <p:cNvCxnSpPr>
              <a:endCxn id="56" idx="2"/>
            </p:cNvCxnSpPr>
            <p:nvPr/>
          </p:nvCxnSpPr>
          <p:spPr bwMode="auto">
            <a:xfrm flipV="1">
              <a:off x="5013900" y="4982332"/>
              <a:ext cx="331200" cy="4596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5" name="Straight Arrow Connector 64"/>
            <p:cNvCxnSpPr>
              <a:endCxn id="60" idx="1"/>
            </p:cNvCxnSpPr>
            <p:nvPr/>
          </p:nvCxnSpPr>
          <p:spPr bwMode="auto">
            <a:xfrm flipV="1">
              <a:off x="5665500" y="4748665"/>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66" name="Straight Arrow Connector 65"/>
            <p:cNvCxnSpPr/>
            <p:nvPr/>
          </p:nvCxnSpPr>
          <p:spPr bwMode="auto">
            <a:xfrm>
              <a:off x="6255900" y="5507000"/>
              <a:ext cx="401400" cy="1595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grpSp>
        <p:nvGrpSpPr>
          <p:cNvPr id="602116" name="Group 602115"/>
          <p:cNvGrpSpPr/>
          <p:nvPr/>
        </p:nvGrpSpPr>
        <p:grpSpPr>
          <a:xfrm>
            <a:off x="3116700" y="4802554"/>
            <a:ext cx="2915197" cy="1303760"/>
            <a:chOff x="3116700" y="4802554"/>
            <a:chExt cx="2915197" cy="1303760"/>
          </a:xfrm>
        </p:grpSpPr>
        <p:sp>
          <p:nvSpPr>
            <p:cNvPr id="67" name="TextBox 66"/>
            <p:cNvSpPr txBox="1"/>
            <p:nvPr/>
          </p:nvSpPr>
          <p:spPr>
            <a:xfrm>
              <a:off x="3116700" y="4802554"/>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I</a:t>
              </a:r>
              <a:endPar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68" name="Straight Arrow Connector 67"/>
            <p:cNvCxnSpPr>
              <a:endCxn id="55" idx="1"/>
            </p:cNvCxnSpPr>
            <p:nvPr/>
          </p:nvCxnSpPr>
          <p:spPr bwMode="auto">
            <a:xfrm>
              <a:off x="3504697" y="4948118"/>
              <a:ext cx="446400" cy="26234"/>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74" name="TextBox 73"/>
            <p:cNvSpPr txBox="1"/>
            <p:nvPr/>
          </p:nvSpPr>
          <p:spPr>
            <a:xfrm>
              <a:off x="5420700" y="5767760"/>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I</a:t>
              </a:r>
              <a:endParaRPr kumimoji="0" lang="en-US" sz="1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75" name="Straight Arrow Connector 74"/>
            <p:cNvCxnSpPr>
              <a:endCxn id="58" idx="2"/>
            </p:cNvCxnSpPr>
            <p:nvPr/>
          </p:nvCxnSpPr>
          <p:spPr bwMode="auto">
            <a:xfrm flipV="1">
              <a:off x="5797897" y="5512164"/>
              <a:ext cx="234000" cy="30605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77" name="TextBox 76"/>
            <p:cNvSpPr txBox="1"/>
            <p:nvPr/>
          </p:nvSpPr>
          <p:spPr>
            <a:xfrm>
              <a:off x="3807900" y="5417517"/>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t>
              </a:r>
            </a:p>
          </p:txBody>
        </p:sp>
        <p:cxnSp>
          <p:nvCxnSpPr>
            <p:cNvPr id="78" name="Straight Arrow Connector 77"/>
            <p:cNvCxnSpPr/>
            <p:nvPr/>
          </p:nvCxnSpPr>
          <p:spPr bwMode="auto">
            <a:xfrm>
              <a:off x="4175100" y="5586794"/>
              <a:ext cx="477000" cy="27937"/>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365621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35</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319" y="154102"/>
            <a:ext cx="8453438" cy="685800"/>
          </a:xfrm>
        </p:spPr>
        <p:txBody>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207" name="Text Box 6"/>
          <p:cNvSpPr txBox="1">
            <a:spLocks noChangeArrowheads="1"/>
          </p:cNvSpPr>
          <p:nvPr/>
        </p:nvSpPr>
        <p:spPr bwMode="auto">
          <a:xfrm>
            <a:off x="660400" y="1216614"/>
            <a:ext cx="299360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Pre-intervention</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02120" name="Text Box 8"/>
          <p:cNvSpPr txBox="1">
            <a:spLocks noChangeArrowheads="1"/>
          </p:cNvSpPr>
          <p:nvPr/>
        </p:nvSpPr>
        <p:spPr bwMode="auto">
          <a:xfrm>
            <a:off x="905212" y="5374605"/>
            <a:ext cx="285019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Post-Intervention Graph?</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Text Box 8"/>
          <p:cNvSpPr txBox="1">
            <a:spLocks noChangeArrowheads="1"/>
          </p:cNvSpPr>
          <p:nvPr/>
        </p:nvSpPr>
        <p:spPr bwMode="auto">
          <a:xfrm>
            <a:off x="376650" y="3034000"/>
            <a:ext cx="4468950" cy="1323439"/>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Intervention:  </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000" i="0" dirty="0">
                <a:solidFill>
                  <a:srgbClr val="FFFFFF"/>
                </a:solidFill>
                <a:latin typeface="Calibri" panose="020F0502020204030204" pitchFamily="34" charset="0"/>
                <a:cs typeface="Calibri" panose="020F0502020204030204" pitchFamily="34" charset="0"/>
              </a:rPr>
              <a:t>H</a:t>
            </a:r>
            <a:r>
              <a:rPr kumimoji="0" lang="en-US" sz="2000" b="0" i="0" u="none" strike="noStrike" kern="1200" cap="none" spc="0" normalizeH="0" baseline="0" noProof="0" dirty="0" err="1" smtClean="0">
                <a:ln>
                  <a:noFill/>
                </a:ln>
                <a:solidFill>
                  <a:srgbClr val="FFFFFF"/>
                </a:solidFill>
                <a:effectLst/>
                <a:uLnTx/>
                <a:uFillTx/>
                <a:latin typeface="Calibri" panose="020F0502020204030204" pitchFamily="34" charset="0"/>
                <a:cs typeface="Calibri" panose="020F0502020204030204" pitchFamily="34" charset="0"/>
              </a:rPr>
              <a:t>ard</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intervention on X3</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Soft  intervention on X4</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and X6</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TextBox 5"/>
          <p:cNvSpPr txBox="1"/>
          <p:nvPr/>
        </p:nvSpPr>
        <p:spPr>
          <a:xfrm>
            <a:off x="3722400" y="142800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X1</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TextBox 18"/>
          <p:cNvSpPr txBox="1"/>
          <p:nvPr/>
        </p:nvSpPr>
        <p:spPr>
          <a:xfrm>
            <a:off x="4892400" y="126217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X2</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4456800" y="2115711"/>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X3</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TextBox 20"/>
          <p:cNvSpPr txBox="1"/>
          <p:nvPr/>
        </p:nvSpPr>
        <p:spPr>
          <a:xfrm>
            <a:off x="5551200" y="1796535"/>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X4</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TextBox 21"/>
          <p:cNvSpPr txBox="1"/>
          <p:nvPr/>
        </p:nvSpPr>
        <p:spPr>
          <a:xfrm>
            <a:off x="6372000" y="22849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X6</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6278400" y="11977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X5</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8" name="Straight Arrow Connector 7"/>
          <p:cNvCxnSpPr/>
          <p:nvPr/>
        </p:nvCxnSpPr>
        <p:spPr bwMode="auto">
          <a:xfrm>
            <a:off x="4111200" y="1796535"/>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6" name="Straight Arrow Connector 25"/>
          <p:cNvCxnSpPr>
            <a:endCxn id="19" idx="2"/>
          </p:cNvCxnSpPr>
          <p:nvPr/>
        </p:nvCxnSpPr>
        <p:spPr bwMode="auto">
          <a:xfrm flipV="1">
            <a:off x="4813200" y="1600732"/>
            <a:ext cx="331200" cy="4596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9" name="Straight Arrow Connector 28"/>
          <p:cNvCxnSpPr>
            <a:stCxn id="20" idx="3"/>
            <a:endCxn id="21" idx="1"/>
          </p:cNvCxnSpPr>
          <p:nvPr/>
        </p:nvCxnSpPr>
        <p:spPr bwMode="auto">
          <a:xfrm flipV="1">
            <a:off x="4960800" y="1965812"/>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1" name="Straight Arrow Connector 30"/>
          <p:cNvCxnSpPr/>
          <p:nvPr/>
        </p:nvCxnSpPr>
        <p:spPr bwMode="auto">
          <a:xfrm>
            <a:off x="5256000" y="1629003"/>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3" name="Straight Arrow Connector 32"/>
          <p:cNvCxnSpPr>
            <a:endCxn id="23" idx="1"/>
          </p:cNvCxnSpPr>
          <p:nvPr/>
        </p:nvCxnSpPr>
        <p:spPr bwMode="auto">
          <a:xfrm flipV="1">
            <a:off x="5464800" y="1367065"/>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5" name="Straight Arrow Connector 34"/>
          <p:cNvCxnSpPr/>
          <p:nvPr/>
        </p:nvCxnSpPr>
        <p:spPr bwMode="auto">
          <a:xfrm>
            <a:off x="6055200" y="2125400"/>
            <a:ext cx="401400" cy="1595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nvGrpSpPr>
          <p:cNvPr id="37" name="Group 36"/>
          <p:cNvGrpSpPr/>
          <p:nvPr/>
        </p:nvGrpSpPr>
        <p:grpSpPr>
          <a:xfrm>
            <a:off x="4551174" y="4330317"/>
            <a:ext cx="3153600" cy="1949639"/>
            <a:chOff x="4551174" y="4330317"/>
            <a:chExt cx="3153600" cy="1949639"/>
          </a:xfrm>
        </p:grpSpPr>
        <p:grpSp>
          <p:nvGrpSpPr>
            <p:cNvPr id="38" name="Group 37"/>
            <p:cNvGrpSpPr/>
            <p:nvPr/>
          </p:nvGrpSpPr>
          <p:grpSpPr>
            <a:xfrm>
              <a:off x="4932744" y="5327022"/>
              <a:ext cx="2277580" cy="952934"/>
              <a:chOff x="4932744" y="5327022"/>
              <a:chExt cx="2277580" cy="952934"/>
            </a:xfrm>
          </p:grpSpPr>
          <p:sp>
            <p:nvSpPr>
              <p:cNvPr id="71" name="TextBox 70"/>
              <p:cNvSpPr txBox="1"/>
              <p:nvPr/>
            </p:nvSpPr>
            <p:spPr>
              <a:xfrm>
                <a:off x="4932744" y="5933076"/>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0000"/>
                    </a:solidFill>
                    <a:effectLst/>
                    <a:uLnTx/>
                    <a:uFillTx/>
                    <a:latin typeface="Arial" charset="0"/>
                    <a:ea typeface="+mn-ea"/>
                    <a:cs typeface="+mn-cs"/>
                  </a:rPr>
                  <a:t>I</a:t>
                </a:r>
                <a:endParaRPr kumimoji="0" lang="en-US" sz="1600" b="0" i="1"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72" name="Straight Arrow Connector 71"/>
              <p:cNvCxnSpPr/>
              <p:nvPr/>
            </p:nvCxnSpPr>
            <p:spPr bwMode="auto">
              <a:xfrm flipV="1">
                <a:off x="5256000" y="5641893"/>
                <a:ext cx="234000" cy="30605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73" name="TextBox 72"/>
              <p:cNvSpPr txBox="1"/>
              <p:nvPr/>
            </p:nvSpPr>
            <p:spPr>
              <a:xfrm>
                <a:off x="6202324" y="5593414"/>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Arial" charset="0"/>
                    <a:ea typeface="+mn-ea"/>
                    <a:cs typeface="+mn-cs"/>
                  </a:rPr>
                  <a:t>S</a:t>
                </a:r>
              </a:p>
            </p:txBody>
          </p:sp>
          <p:cxnSp>
            <p:nvCxnSpPr>
              <p:cNvPr id="76" name="Straight Arrow Connector 75"/>
              <p:cNvCxnSpPr/>
              <p:nvPr/>
            </p:nvCxnSpPr>
            <p:spPr bwMode="auto">
              <a:xfrm flipV="1">
                <a:off x="7020476" y="5653803"/>
                <a:ext cx="156898" cy="314871"/>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79" name="Straight Arrow Connector 78"/>
              <p:cNvCxnSpPr/>
              <p:nvPr/>
            </p:nvCxnSpPr>
            <p:spPr bwMode="auto">
              <a:xfrm flipV="1">
                <a:off x="6475076" y="5327022"/>
                <a:ext cx="156898" cy="314871"/>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80" name="TextBox 79"/>
              <p:cNvSpPr txBox="1"/>
              <p:nvPr/>
            </p:nvSpPr>
            <p:spPr>
              <a:xfrm>
                <a:off x="6706324" y="5941402"/>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Arial" charset="0"/>
                    <a:ea typeface="+mn-ea"/>
                    <a:cs typeface="+mn-cs"/>
                  </a:rPr>
                  <a:t>S</a:t>
                </a:r>
              </a:p>
            </p:txBody>
          </p:sp>
        </p:grpSp>
        <p:sp>
          <p:nvSpPr>
            <p:cNvPr id="39" name="TextBox 38"/>
            <p:cNvSpPr txBox="1"/>
            <p:nvPr/>
          </p:nvSpPr>
          <p:spPr>
            <a:xfrm>
              <a:off x="4551174" y="4560529"/>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X1</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0" name="TextBox 39"/>
            <p:cNvSpPr txBox="1"/>
            <p:nvPr/>
          </p:nvSpPr>
          <p:spPr>
            <a:xfrm>
              <a:off x="5721174" y="4394707"/>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X2</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1" name="TextBox 40"/>
            <p:cNvSpPr txBox="1"/>
            <p:nvPr/>
          </p:nvSpPr>
          <p:spPr>
            <a:xfrm>
              <a:off x="5285574" y="524824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X3</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p:cNvSpPr txBox="1"/>
            <p:nvPr/>
          </p:nvSpPr>
          <p:spPr>
            <a:xfrm>
              <a:off x="6379974" y="4929064"/>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X4</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3" name="TextBox 42"/>
            <p:cNvSpPr txBox="1"/>
            <p:nvPr/>
          </p:nvSpPr>
          <p:spPr>
            <a:xfrm>
              <a:off x="7200774" y="5417517"/>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X6</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4" name="TextBox 43"/>
            <p:cNvSpPr txBox="1"/>
            <p:nvPr/>
          </p:nvSpPr>
          <p:spPr>
            <a:xfrm>
              <a:off x="7107174" y="4330317"/>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X5</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45" name="Straight Arrow Connector 44"/>
            <p:cNvCxnSpPr/>
            <p:nvPr/>
          </p:nvCxnSpPr>
          <p:spPr bwMode="auto">
            <a:xfrm>
              <a:off x="4939974" y="4929064"/>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46" name="Straight Arrow Connector 45"/>
            <p:cNvCxnSpPr>
              <a:endCxn id="41" idx="0"/>
            </p:cNvCxnSpPr>
            <p:nvPr/>
          </p:nvCxnSpPr>
          <p:spPr bwMode="auto">
            <a:xfrm flipH="1">
              <a:off x="5537574" y="4733261"/>
              <a:ext cx="305100" cy="514979"/>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47" name="Straight Arrow Connector 46"/>
            <p:cNvCxnSpPr>
              <a:stCxn id="41" idx="3"/>
              <a:endCxn id="42" idx="1"/>
            </p:cNvCxnSpPr>
            <p:nvPr/>
          </p:nvCxnSpPr>
          <p:spPr bwMode="auto">
            <a:xfrm flipV="1">
              <a:off x="5789574" y="5098341"/>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48" name="Straight Arrow Connector 47"/>
            <p:cNvCxnSpPr/>
            <p:nvPr/>
          </p:nvCxnSpPr>
          <p:spPr bwMode="auto">
            <a:xfrm>
              <a:off x="6084774" y="4761532"/>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49" name="Straight Arrow Connector 48"/>
            <p:cNvCxnSpPr>
              <a:endCxn id="44" idx="1"/>
            </p:cNvCxnSpPr>
            <p:nvPr/>
          </p:nvCxnSpPr>
          <p:spPr bwMode="auto">
            <a:xfrm flipV="1">
              <a:off x="6293574" y="4499594"/>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50" name="Straight Arrow Connector 49"/>
            <p:cNvCxnSpPr>
              <a:endCxn id="43" idx="0"/>
            </p:cNvCxnSpPr>
            <p:nvPr/>
          </p:nvCxnSpPr>
          <p:spPr bwMode="auto">
            <a:xfrm>
              <a:off x="7307874" y="4668871"/>
              <a:ext cx="144900" cy="74864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51" name="Straight Arrow Connector 50"/>
            <p:cNvCxnSpPr>
              <a:endCxn id="42" idx="0"/>
            </p:cNvCxnSpPr>
            <p:nvPr/>
          </p:nvCxnSpPr>
          <p:spPr bwMode="auto">
            <a:xfrm flipH="1">
              <a:off x="6631974" y="4701066"/>
              <a:ext cx="475200" cy="22799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nvGrpSpPr>
            <p:cNvPr id="52" name="Group 51"/>
            <p:cNvGrpSpPr/>
            <p:nvPr/>
          </p:nvGrpSpPr>
          <p:grpSpPr>
            <a:xfrm rot="3286901">
              <a:off x="5172731" y="4665623"/>
              <a:ext cx="538754" cy="770423"/>
              <a:chOff x="5345100" y="4859049"/>
              <a:chExt cx="538754" cy="770423"/>
            </a:xfrm>
          </p:grpSpPr>
          <p:grpSp>
            <p:nvGrpSpPr>
              <p:cNvPr id="53" name="Group 52"/>
              <p:cNvGrpSpPr/>
              <p:nvPr/>
            </p:nvGrpSpPr>
            <p:grpSpPr>
              <a:xfrm>
                <a:off x="5345100" y="5349862"/>
                <a:ext cx="267397" cy="279610"/>
                <a:chOff x="6189203" y="2954797"/>
                <a:chExt cx="267397" cy="279610"/>
              </a:xfrm>
            </p:grpSpPr>
            <p:cxnSp>
              <p:nvCxnSpPr>
                <p:cNvPr id="69" name="Straight Connector 68"/>
                <p:cNvCxnSpPr/>
                <p:nvPr/>
              </p:nvCxnSpPr>
              <p:spPr bwMode="auto">
                <a:xfrm>
                  <a:off x="6189203" y="2954797"/>
                  <a:ext cx="267397"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flipH="1">
                  <a:off x="6255900" y="2954797"/>
                  <a:ext cx="116100"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nvGrpSpPr>
              <p:cNvPr id="54" name="Group 53"/>
              <p:cNvGrpSpPr/>
              <p:nvPr/>
            </p:nvGrpSpPr>
            <p:grpSpPr>
              <a:xfrm rot="2528466">
                <a:off x="5616457" y="4859049"/>
                <a:ext cx="267397" cy="283406"/>
                <a:chOff x="6203772" y="2813462"/>
                <a:chExt cx="267397" cy="283406"/>
              </a:xfrm>
            </p:grpSpPr>
            <p:cxnSp>
              <p:nvCxnSpPr>
                <p:cNvPr id="63" name="Straight Connector 62"/>
                <p:cNvCxnSpPr/>
                <p:nvPr/>
              </p:nvCxnSpPr>
              <p:spPr bwMode="auto">
                <a:xfrm>
                  <a:off x="6203772" y="2813462"/>
                  <a:ext cx="267397"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flipH="1">
                  <a:off x="6248151" y="2817258"/>
                  <a:ext cx="116100" cy="2796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grpSp>
    </p:spTree>
    <p:extLst>
      <p:ext uri="{BB962C8B-B14F-4D97-AF65-F5344CB8AC3E}">
        <p14:creationId xmlns:p14="http://schemas.microsoft.com/office/powerpoint/2010/main" val="271650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36</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0" y="170632"/>
            <a:ext cx="8453438" cy="685800"/>
          </a:xfrm>
        </p:spPr>
        <p:txBody>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207" name="Text Box 6"/>
          <p:cNvSpPr txBox="1">
            <a:spLocks noChangeArrowheads="1"/>
          </p:cNvSpPr>
          <p:nvPr/>
        </p:nvSpPr>
        <p:spPr bwMode="auto">
          <a:xfrm>
            <a:off x="660400" y="1216614"/>
            <a:ext cx="299360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Pre-intervention</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Graph</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02120" name="Text Box 8"/>
          <p:cNvSpPr txBox="1">
            <a:spLocks noChangeArrowheads="1"/>
          </p:cNvSpPr>
          <p:nvPr/>
        </p:nvSpPr>
        <p:spPr bwMode="auto">
          <a:xfrm>
            <a:off x="905212" y="5374605"/>
            <a:ext cx="2850190"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Post-Intervention Graph?</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7" name="Text Box 8"/>
          <p:cNvSpPr txBox="1">
            <a:spLocks noChangeArrowheads="1"/>
          </p:cNvSpPr>
          <p:nvPr/>
        </p:nvSpPr>
        <p:spPr bwMode="auto">
          <a:xfrm>
            <a:off x="376650" y="3034000"/>
            <a:ext cx="4468950" cy="1323439"/>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Intervention:  </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000" i="0" dirty="0">
                <a:solidFill>
                  <a:srgbClr val="FFFFFF"/>
                </a:solidFill>
                <a:latin typeface="Calibri" panose="020F0502020204030204" pitchFamily="34" charset="0"/>
                <a:cs typeface="Calibri" panose="020F0502020204030204" pitchFamily="34" charset="0"/>
              </a:rPr>
              <a:t>H</a:t>
            </a:r>
            <a:r>
              <a:rPr kumimoji="0" lang="en-US" sz="2000" b="0" i="0" u="none" strike="noStrike" kern="1200" cap="none" spc="0" normalizeH="0" baseline="0" noProof="0" dirty="0" err="1" smtClean="0">
                <a:ln>
                  <a:noFill/>
                </a:ln>
                <a:solidFill>
                  <a:srgbClr val="FFFFFF"/>
                </a:solidFill>
                <a:effectLst/>
                <a:uLnTx/>
                <a:uFillTx/>
                <a:latin typeface="Calibri" panose="020F0502020204030204" pitchFamily="34" charset="0"/>
                <a:cs typeface="Calibri" panose="020F0502020204030204" pitchFamily="34" charset="0"/>
              </a:rPr>
              <a:t>ard</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intervention on X3</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Soft  intervention on X4</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and X6</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TextBox 5"/>
          <p:cNvSpPr txBox="1"/>
          <p:nvPr/>
        </p:nvSpPr>
        <p:spPr>
          <a:xfrm>
            <a:off x="3722400" y="142800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X1</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TextBox 18"/>
          <p:cNvSpPr txBox="1"/>
          <p:nvPr/>
        </p:nvSpPr>
        <p:spPr>
          <a:xfrm>
            <a:off x="4892400" y="126217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X2</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4456800" y="2115711"/>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X3</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TextBox 20"/>
          <p:cNvSpPr txBox="1"/>
          <p:nvPr/>
        </p:nvSpPr>
        <p:spPr>
          <a:xfrm>
            <a:off x="5551200" y="1796535"/>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X4</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TextBox 21"/>
          <p:cNvSpPr txBox="1"/>
          <p:nvPr/>
        </p:nvSpPr>
        <p:spPr>
          <a:xfrm>
            <a:off x="6372000" y="22849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X6</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6278400" y="1197788"/>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X5</a:t>
            </a:r>
            <a:endParaRPr kumimoji="0" lang="en-US" sz="16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8" name="Straight Arrow Connector 7"/>
          <p:cNvCxnSpPr/>
          <p:nvPr/>
        </p:nvCxnSpPr>
        <p:spPr bwMode="auto">
          <a:xfrm>
            <a:off x="4111200" y="1796535"/>
            <a:ext cx="446400" cy="311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6" name="Straight Arrow Connector 25"/>
          <p:cNvCxnSpPr>
            <a:endCxn id="19" idx="2"/>
          </p:cNvCxnSpPr>
          <p:nvPr/>
        </p:nvCxnSpPr>
        <p:spPr bwMode="auto">
          <a:xfrm flipV="1">
            <a:off x="4813200" y="1600732"/>
            <a:ext cx="331200" cy="4596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29" name="Straight Arrow Connector 28"/>
          <p:cNvCxnSpPr>
            <a:stCxn id="20" idx="3"/>
            <a:endCxn id="21" idx="1"/>
          </p:cNvCxnSpPr>
          <p:nvPr/>
        </p:nvCxnSpPr>
        <p:spPr bwMode="auto">
          <a:xfrm flipV="1">
            <a:off x="4960800" y="1965812"/>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1" name="Straight Arrow Connector 30"/>
          <p:cNvCxnSpPr/>
          <p:nvPr/>
        </p:nvCxnSpPr>
        <p:spPr bwMode="auto">
          <a:xfrm>
            <a:off x="5256000" y="1629003"/>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3" name="Straight Arrow Connector 32"/>
          <p:cNvCxnSpPr>
            <a:endCxn id="23" idx="1"/>
          </p:cNvCxnSpPr>
          <p:nvPr/>
        </p:nvCxnSpPr>
        <p:spPr bwMode="auto">
          <a:xfrm flipV="1">
            <a:off x="5464800" y="1367065"/>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35" name="Straight Arrow Connector 34"/>
          <p:cNvCxnSpPr/>
          <p:nvPr/>
        </p:nvCxnSpPr>
        <p:spPr bwMode="auto">
          <a:xfrm>
            <a:off x="6055200" y="2125400"/>
            <a:ext cx="401400" cy="15958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nvGrpSpPr>
          <p:cNvPr id="37" name="Group 36"/>
          <p:cNvGrpSpPr/>
          <p:nvPr/>
        </p:nvGrpSpPr>
        <p:grpSpPr>
          <a:xfrm>
            <a:off x="4551174" y="4330317"/>
            <a:ext cx="3153600" cy="1949639"/>
            <a:chOff x="4551174" y="4330317"/>
            <a:chExt cx="3153600" cy="1949639"/>
          </a:xfrm>
        </p:grpSpPr>
        <p:grpSp>
          <p:nvGrpSpPr>
            <p:cNvPr id="38" name="Group 37"/>
            <p:cNvGrpSpPr/>
            <p:nvPr/>
          </p:nvGrpSpPr>
          <p:grpSpPr>
            <a:xfrm>
              <a:off x="4932744" y="5327022"/>
              <a:ext cx="2277580" cy="952934"/>
              <a:chOff x="4932744" y="5327022"/>
              <a:chExt cx="2277580" cy="952934"/>
            </a:xfrm>
          </p:grpSpPr>
          <p:sp>
            <p:nvSpPr>
              <p:cNvPr id="71" name="TextBox 70"/>
              <p:cNvSpPr txBox="1"/>
              <p:nvPr/>
            </p:nvSpPr>
            <p:spPr>
              <a:xfrm>
                <a:off x="4932744" y="5933076"/>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0000"/>
                    </a:solidFill>
                    <a:effectLst/>
                    <a:uLnTx/>
                    <a:uFillTx/>
                    <a:latin typeface="Arial" charset="0"/>
                    <a:ea typeface="+mn-ea"/>
                    <a:cs typeface="+mn-cs"/>
                  </a:rPr>
                  <a:t>I</a:t>
                </a:r>
                <a:endParaRPr kumimoji="0" lang="en-US" sz="1600" b="0" i="1" u="none" strike="noStrike" kern="1200" cap="none" spc="0" normalizeH="0" baseline="0" noProof="0" dirty="0">
                  <a:ln>
                    <a:noFill/>
                  </a:ln>
                  <a:solidFill>
                    <a:srgbClr val="FF0000"/>
                  </a:solidFill>
                  <a:effectLst/>
                  <a:uLnTx/>
                  <a:uFillTx/>
                  <a:latin typeface="Arial" charset="0"/>
                  <a:ea typeface="+mn-ea"/>
                  <a:cs typeface="+mn-cs"/>
                </a:endParaRPr>
              </a:p>
            </p:txBody>
          </p:sp>
          <p:cxnSp>
            <p:nvCxnSpPr>
              <p:cNvPr id="72" name="Straight Arrow Connector 71"/>
              <p:cNvCxnSpPr/>
              <p:nvPr/>
            </p:nvCxnSpPr>
            <p:spPr bwMode="auto">
              <a:xfrm flipV="1">
                <a:off x="5256000" y="5641893"/>
                <a:ext cx="234000" cy="30605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73" name="TextBox 72"/>
              <p:cNvSpPr txBox="1"/>
              <p:nvPr/>
            </p:nvSpPr>
            <p:spPr>
              <a:xfrm>
                <a:off x="6202324" y="5593414"/>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Arial" charset="0"/>
                    <a:ea typeface="+mn-ea"/>
                    <a:cs typeface="+mn-cs"/>
                  </a:rPr>
                  <a:t>S</a:t>
                </a:r>
              </a:p>
            </p:txBody>
          </p:sp>
          <p:cxnSp>
            <p:nvCxnSpPr>
              <p:cNvPr id="76" name="Straight Arrow Connector 75"/>
              <p:cNvCxnSpPr/>
              <p:nvPr/>
            </p:nvCxnSpPr>
            <p:spPr bwMode="auto">
              <a:xfrm flipV="1">
                <a:off x="7020476" y="5653803"/>
                <a:ext cx="156898" cy="314871"/>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79" name="Straight Arrow Connector 78"/>
              <p:cNvCxnSpPr/>
              <p:nvPr/>
            </p:nvCxnSpPr>
            <p:spPr bwMode="auto">
              <a:xfrm flipV="1">
                <a:off x="6475076" y="5327022"/>
                <a:ext cx="156898" cy="314871"/>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80" name="TextBox 79"/>
              <p:cNvSpPr txBox="1"/>
              <p:nvPr/>
            </p:nvSpPr>
            <p:spPr>
              <a:xfrm>
                <a:off x="6706324" y="5941402"/>
                <a:ext cx="504000" cy="338554"/>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Arial" charset="0"/>
                    <a:ea typeface="+mn-ea"/>
                    <a:cs typeface="+mn-cs"/>
                  </a:rPr>
                  <a:t>S</a:t>
                </a:r>
              </a:p>
            </p:txBody>
          </p:sp>
        </p:grpSp>
        <p:sp>
          <p:nvSpPr>
            <p:cNvPr id="39" name="TextBox 38"/>
            <p:cNvSpPr txBox="1"/>
            <p:nvPr/>
          </p:nvSpPr>
          <p:spPr>
            <a:xfrm>
              <a:off x="4551174" y="4560529"/>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X1</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0" name="TextBox 39"/>
            <p:cNvSpPr txBox="1"/>
            <p:nvPr/>
          </p:nvSpPr>
          <p:spPr>
            <a:xfrm>
              <a:off x="5721174" y="4394707"/>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X2</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1" name="TextBox 40"/>
            <p:cNvSpPr txBox="1"/>
            <p:nvPr/>
          </p:nvSpPr>
          <p:spPr>
            <a:xfrm>
              <a:off x="5285574" y="5248240"/>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X3</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p:cNvSpPr txBox="1"/>
            <p:nvPr/>
          </p:nvSpPr>
          <p:spPr>
            <a:xfrm>
              <a:off x="6379974" y="4929064"/>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X4</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3" name="TextBox 42"/>
            <p:cNvSpPr txBox="1"/>
            <p:nvPr/>
          </p:nvSpPr>
          <p:spPr>
            <a:xfrm>
              <a:off x="7200774" y="5417517"/>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X6</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sp>
          <p:nvSpPr>
            <p:cNvPr id="44" name="TextBox 43"/>
            <p:cNvSpPr txBox="1"/>
            <p:nvPr/>
          </p:nvSpPr>
          <p:spPr>
            <a:xfrm>
              <a:off x="7107174" y="4330317"/>
              <a:ext cx="504000" cy="338554"/>
            </a:xfrm>
            <a:prstGeom prst="rect">
              <a:avLst/>
            </a:prstGeom>
            <a:noFill/>
            <a:ln>
              <a:solidFill>
                <a:srgbClr val="FF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charset="0"/>
                  <a:ea typeface="+mn-ea"/>
                  <a:cs typeface="+mn-cs"/>
                </a:rPr>
                <a:t>X5</a:t>
              </a:r>
              <a:endParaRPr kumimoji="0" lang="en-US" sz="1600" b="0" i="1"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47" name="Straight Arrow Connector 46"/>
            <p:cNvCxnSpPr>
              <a:stCxn id="41" idx="3"/>
              <a:endCxn id="42" idx="1"/>
            </p:cNvCxnSpPr>
            <p:nvPr/>
          </p:nvCxnSpPr>
          <p:spPr bwMode="auto">
            <a:xfrm flipV="1">
              <a:off x="5789574" y="5098341"/>
              <a:ext cx="590400" cy="31917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48" name="Straight Arrow Connector 47"/>
            <p:cNvCxnSpPr/>
            <p:nvPr/>
          </p:nvCxnSpPr>
          <p:spPr bwMode="auto">
            <a:xfrm>
              <a:off x="6084774" y="4761532"/>
              <a:ext cx="295200" cy="16753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49" name="Straight Arrow Connector 48"/>
            <p:cNvCxnSpPr>
              <a:endCxn id="44" idx="1"/>
            </p:cNvCxnSpPr>
            <p:nvPr/>
          </p:nvCxnSpPr>
          <p:spPr bwMode="auto">
            <a:xfrm flipV="1">
              <a:off x="6293574" y="4499594"/>
              <a:ext cx="813600" cy="64390"/>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50" name="Straight Arrow Connector 49"/>
            <p:cNvCxnSpPr>
              <a:endCxn id="43" idx="0"/>
            </p:cNvCxnSpPr>
            <p:nvPr/>
          </p:nvCxnSpPr>
          <p:spPr bwMode="auto">
            <a:xfrm>
              <a:off x="7307874" y="4668871"/>
              <a:ext cx="144900" cy="748646"/>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51" name="Straight Arrow Connector 50"/>
            <p:cNvCxnSpPr>
              <a:endCxn id="42" idx="0"/>
            </p:cNvCxnSpPr>
            <p:nvPr/>
          </p:nvCxnSpPr>
          <p:spPr bwMode="auto">
            <a:xfrm flipH="1">
              <a:off x="6631974" y="4701066"/>
              <a:ext cx="475200" cy="227998"/>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grpSp>
    </p:spTree>
    <p:extLst>
      <p:ext uri="{BB962C8B-B14F-4D97-AF65-F5344CB8AC3E}">
        <p14:creationId xmlns:p14="http://schemas.microsoft.com/office/powerpoint/2010/main" val="331604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37</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168701" y="196663"/>
            <a:ext cx="8453438" cy="685800"/>
          </a:xfrm>
        </p:spPr>
        <p:txBody>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207" name="Text Box 6"/>
          <p:cNvSpPr txBox="1">
            <a:spLocks noChangeArrowheads="1"/>
          </p:cNvSpPr>
          <p:nvPr/>
        </p:nvSpPr>
        <p:spPr bwMode="auto">
          <a:xfrm>
            <a:off x="521487" y="1389489"/>
            <a:ext cx="3336555"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Pre-intervention Graph</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7" name="TextBox 36"/>
          <p:cNvSpPr txBox="1"/>
          <p:nvPr/>
        </p:nvSpPr>
        <p:spPr>
          <a:xfrm>
            <a:off x="4884880" y="1039238"/>
            <a:ext cx="1391271"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Age</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TextBox 37"/>
          <p:cNvSpPr txBox="1"/>
          <p:nvPr/>
        </p:nvSpPr>
        <p:spPr>
          <a:xfrm>
            <a:off x="3432356" y="1788590"/>
            <a:ext cx="1926128"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Hair Color</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9" name="TextBox 38"/>
          <p:cNvSpPr txBox="1"/>
          <p:nvPr/>
        </p:nvSpPr>
        <p:spPr>
          <a:xfrm>
            <a:off x="6340586" y="1763901"/>
            <a:ext cx="1629131"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smtClean="0">
                <a:solidFill>
                  <a:srgbClr val="FFFFFF"/>
                </a:solidFill>
                <a:latin typeface="Calibri" panose="020F0502020204030204" pitchFamily="34" charset="0"/>
                <a:cs typeface="Calibri" panose="020F0502020204030204" pitchFamily="34" charset="0"/>
              </a:rPr>
              <a:t>Endurance</a:t>
            </a:r>
            <a:endParaRPr kumimoji="0" lang="en-US" sz="24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40" name="Straight Arrow Connector 39"/>
          <p:cNvCxnSpPr/>
          <p:nvPr/>
        </p:nvCxnSpPr>
        <p:spPr bwMode="auto">
          <a:xfrm flipH="1">
            <a:off x="4757899" y="1490343"/>
            <a:ext cx="558844" cy="278147"/>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cxnSp>
        <p:nvCxnSpPr>
          <p:cNvPr id="41" name="Straight Arrow Connector 40"/>
          <p:cNvCxnSpPr/>
          <p:nvPr/>
        </p:nvCxnSpPr>
        <p:spPr bwMode="auto">
          <a:xfrm>
            <a:off x="6001990" y="1468932"/>
            <a:ext cx="677195" cy="294969"/>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grpSp>
        <p:nvGrpSpPr>
          <p:cNvPr id="14" name="Group 13"/>
          <p:cNvGrpSpPr/>
          <p:nvPr/>
        </p:nvGrpSpPr>
        <p:grpSpPr>
          <a:xfrm>
            <a:off x="2804184" y="2691067"/>
            <a:ext cx="4573056" cy="400110"/>
            <a:chOff x="3428006" y="4868039"/>
            <a:chExt cx="3005846" cy="400110"/>
          </a:xfrm>
        </p:grpSpPr>
        <p:sp>
          <p:nvSpPr>
            <p:cNvPr id="53" name="Text Box 8"/>
            <p:cNvSpPr txBox="1">
              <a:spLocks noChangeArrowheads="1"/>
            </p:cNvSpPr>
            <p:nvPr/>
          </p:nvSpPr>
          <p:spPr bwMode="auto">
            <a:xfrm>
              <a:off x="3428006" y="4868039"/>
              <a:ext cx="3005846"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Hair Color    </a:t>
              </a:r>
              <a:r>
                <a:rPr kumimoji="0" lang="en-US" sz="2000" b="0" i="0" u="none" strike="noStrike" kern="1200" cap="none" spc="0" normalizeH="0" baseline="0" noProof="0" dirty="0" smtClean="0">
                  <a:ln>
                    <a:noFill/>
                  </a:ln>
                  <a:solidFill>
                    <a:srgbClr val="00AE00"/>
                  </a:solidFill>
                  <a:effectLst/>
                  <a:uLnTx/>
                  <a:uFillTx/>
                  <a:latin typeface="Calibri" panose="020F0502020204030204" pitchFamily="34" charset="0"/>
                  <a:cs typeface="Calibri" panose="020F0502020204030204" pitchFamily="34" charset="0"/>
                  <a:sym typeface="Wingdings" panose="05000000000000000000" pitchFamily="2" charset="2"/>
                </a:rPr>
                <a:t>_||_</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Endurance</a:t>
              </a:r>
              <a:endPar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63" name="Straight Connector 62"/>
            <p:cNvCxnSpPr/>
            <p:nvPr/>
          </p:nvCxnSpPr>
          <p:spPr bwMode="auto">
            <a:xfrm>
              <a:off x="4341026" y="4935601"/>
              <a:ext cx="296025" cy="208624"/>
            </a:xfrm>
            <a:prstGeom prst="line">
              <a:avLst/>
            </a:prstGeom>
            <a:solidFill>
              <a:schemeClr val="accent1"/>
            </a:solidFill>
            <a:ln w="38100" cap="flat" cmpd="sng" algn="ctr">
              <a:solidFill>
                <a:srgbClr val="00AE00"/>
              </a:solidFill>
              <a:prstDash val="solid"/>
              <a:round/>
              <a:headEnd type="none" w="med" len="med"/>
              <a:tailEnd type="none" w="med" len="med"/>
            </a:ln>
            <a:effectLst/>
          </p:spPr>
        </p:cxnSp>
      </p:grpSp>
    </p:spTree>
    <p:extLst>
      <p:ext uri="{BB962C8B-B14F-4D97-AF65-F5344CB8AC3E}">
        <p14:creationId xmlns:p14="http://schemas.microsoft.com/office/powerpoint/2010/main" val="387763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5"/>
          <p:cNvSpPr>
            <a:spLocks noGrp="1"/>
          </p:cNvSpPr>
          <p:nvPr>
            <p:ph type="sldNum" sz="quarter" idx="11"/>
          </p:nvPr>
        </p:nvSpPr>
        <p:spPr>
          <a:xfrm>
            <a:off x="3124200" y="6229350"/>
            <a:ext cx="2895600" cy="457200"/>
          </a:xfrm>
          <a:noFill/>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fld id="{D6C44BE1-9703-4A01-BDEF-3F8F6F2ADFE0}" type="slidenum">
              <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rPr>
              <a:pPr marL="0" marR="0" lvl="0" indent="0" algn="ctr" defTabSz="914400" rtl="0" eaLnBrk="0" fontAlgn="base" latinLnBrk="0" hangingPunct="0">
                <a:lnSpc>
                  <a:spcPct val="100000"/>
                </a:lnSpc>
                <a:spcBef>
                  <a:spcPct val="50000"/>
                </a:spcBef>
                <a:spcAft>
                  <a:spcPct val="0"/>
                </a:spcAft>
                <a:buClrTx/>
                <a:buSzTx/>
                <a:buFontTx/>
                <a:buNone/>
                <a:tabLst/>
                <a:defRPr/>
              </a:pPr>
              <a:t>38</a:t>
            </a:fld>
            <a:endParaRPr kumimoji="0" lang="en-US" sz="1400" b="0" i="0" u="none" strike="noStrike" kern="1200" cap="none" spc="0" normalizeH="0" baseline="0" noProof="0" smtClean="0">
              <a:ln>
                <a:noFill/>
              </a:ln>
              <a:solidFill>
                <a:srgbClr val="5E574E"/>
              </a:solidFill>
              <a:effectLst/>
              <a:uLnTx/>
              <a:uFillTx/>
              <a:latin typeface="Calibri" panose="020F0502020204030204" pitchFamily="34" charset="0"/>
              <a:cs typeface="Calibri" panose="020F0502020204030204" pitchFamily="34" charset="0"/>
            </a:endParaRPr>
          </a:p>
        </p:txBody>
      </p:sp>
      <p:sp>
        <p:nvSpPr>
          <p:cNvPr id="8198" name="Rectangle 2"/>
          <p:cNvSpPr>
            <a:spLocks noGrp="1" noChangeArrowheads="1"/>
          </p:cNvSpPr>
          <p:nvPr>
            <p:ph type="title"/>
          </p:nvPr>
        </p:nvSpPr>
        <p:spPr>
          <a:xfrm>
            <a:off x="168701" y="196663"/>
            <a:ext cx="8453438" cy="685800"/>
          </a:xfrm>
        </p:spPr>
        <p:txBody>
          <a:bodyPr/>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Interventions</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Graphs</a:t>
            </a:r>
          </a:p>
        </p:txBody>
      </p:sp>
      <p:sp>
        <p:nvSpPr>
          <p:cNvPr id="8207" name="Text Box 6"/>
          <p:cNvSpPr txBox="1">
            <a:spLocks noChangeArrowheads="1"/>
          </p:cNvSpPr>
          <p:nvPr/>
        </p:nvSpPr>
        <p:spPr bwMode="auto">
          <a:xfrm>
            <a:off x="521487" y="1389489"/>
            <a:ext cx="3336555"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Pre-intervention Graph</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7" name="TextBox 36"/>
          <p:cNvSpPr txBox="1"/>
          <p:nvPr/>
        </p:nvSpPr>
        <p:spPr>
          <a:xfrm>
            <a:off x="4884880" y="1039238"/>
            <a:ext cx="1391271"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Age</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TextBox 37"/>
          <p:cNvSpPr txBox="1"/>
          <p:nvPr/>
        </p:nvSpPr>
        <p:spPr>
          <a:xfrm>
            <a:off x="3432356" y="1788590"/>
            <a:ext cx="1926128"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Hair Color</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9" name="TextBox 38"/>
          <p:cNvSpPr txBox="1"/>
          <p:nvPr/>
        </p:nvSpPr>
        <p:spPr>
          <a:xfrm>
            <a:off x="6340586" y="1763901"/>
            <a:ext cx="1629131"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smtClean="0">
                <a:solidFill>
                  <a:srgbClr val="FFFFFF"/>
                </a:solidFill>
                <a:latin typeface="Calibri" panose="020F0502020204030204" pitchFamily="34" charset="0"/>
                <a:cs typeface="Calibri" panose="020F0502020204030204" pitchFamily="34" charset="0"/>
              </a:rPr>
              <a:t>Endurance</a:t>
            </a:r>
            <a:endParaRPr kumimoji="0" lang="en-US" sz="24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40" name="Straight Arrow Connector 39"/>
          <p:cNvCxnSpPr/>
          <p:nvPr/>
        </p:nvCxnSpPr>
        <p:spPr bwMode="auto">
          <a:xfrm flipH="1">
            <a:off x="4757899" y="1490343"/>
            <a:ext cx="558844" cy="278147"/>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cxnSp>
        <p:nvCxnSpPr>
          <p:cNvPr id="41" name="Straight Arrow Connector 40"/>
          <p:cNvCxnSpPr/>
          <p:nvPr/>
        </p:nvCxnSpPr>
        <p:spPr bwMode="auto">
          <a:xfrm>
            <a:off x="6001990" y="1468932"/>
            <a:ext cx="677195" cy="294969"/>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grpSp>
        <p:nvGrpSpPr>
          <p:cNvPr id="14" name="Group 13"/>
          <p:cNvGrpSpPr/>
          <p:nvPr/>
        </p:nvGrpSpPr>
        <p:grpSpPr>
          <a:xfrm>
            <a:off x="2804184" y="2691067"/>
            <a:ext cx="4573056" cy="400110"/>
            <a:chOff x="3428006" y="4868039"/>
            <a:chExt cx="3005846" cy="400110"/>
          </a:xfrm>
        </p:grpSpPr>
        <p:sp>
          <p:nvSpPr>
            <p:cNvPr id="53" name="Text Box 8"/>
            <p:cNvSpPr txBox="1">
              <a:spLocks noChangeArrowheads="1"/>
            </p:cNvSpPr>
            <p:nvPr/>
          </p:nvSpPr>
          <p:spPr bwMode="auto">
            <a:xfrm>
              <a:off x="3428006" y="4868039"/>
              <a:ext cx="3005846"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Hair Color    </a:t>
              </a:r>
              <a:r>
                <a:rPr kumimoji="0" lang="en-US" sz="2000" b="0" i="0" u="none" strike="noStrike" kern="1200" cap="none" spc="0" normalizeH="0" baseline="0" noProof="0" dirty="0" smtClean="0">
                  <a:ln>
                    <a:noFill/>
                  </a:ln>
                  <a:solidFill>
                    <a:srgbClr val="00AE00"/>
                  </a:solidFill>
                  <a:effectLst/>
                  <a:uLnTx/>
                  <a:uFillTx/>
                  <a:latin typeface="Calibri" panose="020F0502020204030204" pitchFamily="34" charset="0"/>
                  <a:cs typeface="Calibri" panose="020F0502020204030204" pitchFamily="34" charset="0"/>
                  <a:sym typeface="Wingdings" panose="05000000000000000000" pitchFamily="2" charset="2"/>
                </a:rPr>
                <a:t>_||_</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Endurance</a:t>
              </a:r>
              <a:endPar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63" name="Straight Connector 62"/>
            <p:cNvCxnSpPr/>
            <p:nvPr/>
          </p:nvCxnSpPr>
          <p:spPr bwMode="auto">
            <a:xfrm>
              <a:off x="4341026" y="4935601"/>
              <a:ext cx="296025" cy="208624"/>
            </a:xfrm>
            <a:prstGeom prst="line">
              <a:avLst/>
            </a:prstGeom>
            <a:solidFill>
              <a:schemeClr val="accent1"/>
            </a:solidFill>
            <a:ln w="38100" cap="flat" cmpd="sng" algn="ctr">
              <a:solidFill>
                <a:srgbClr val="00AE00"/>
              </a:solidFill>
              <a:prstDash val="solid"/>
              <a:round/>
              <a:headEnd type="none" w="med" len="med"/>
              <a:tailEnd type="none" w="med" len="med"/>
            </a:ln>
            <a:effectLst/>
          </p:spPr>
        </p:cxnSp>
      </p:grpSp>
      <p:sp>
        <p:nvSpPr>
          <p:cNvPr id="64" name="Text Box 6"/>
          <p:cNvSpPr txBox="1">
            <a:spLocks noChangeArrowheads="1"/>
          </p:cNvSpPr>
          <p:nvPr/>
        </p:nvSpPr>
        <p:spPr bwMode="auto">
          <a:xfrm>
            <a:off x="557966" y="4122482"/>
            <a:ext cx="3336555"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Paint Hair Gray</a:t>
            </a:r>
          </a:p>
        </p:txBody>
      </p:sp>
      <p:sp>
        <p:nvSpPr>
          <p:cNvPr id="70" name="TextBox 69"/>
          <p:cNvSpPr txBox="1"/>
          <p:nvPr/>
        </p:nvSpPr>
        <p:spPr>
          <a:xfrm>
            <a:off x="4697806" y="3842606"/>
            <a:ext cx="1391271"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Age</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71" name="TextBox 70"/>
          <p:cNvSpPr txBox="1"/>
          <p:nvPr/>
        </p:nvSpPr>
        <p:spPr>
          <a:xfrm>
            <a:off x="3245282" y="4591958"/>
            <a:ext cx="1926128"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Hair Color</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72" name="TextBox 71"/>
          <p:cNvSpPr txBox="1"/>
          <p:nvPr/>
        </p:nvSpPr>
        <p:spPr>
          <a:xfrm>
            <a:off x="6153513" y="4567269"/>
            <a:ext cx="1691076" cy="400110"/>
          </a:xfrm>
          <a:prstGeom prst="rect">
            <a:avLst/>
          </a:prstGeom>
          <a:noFill/>
          <a:ln>
            <a:solidFill>
              <a:srgbClr val="FFFFFF"/>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Endurance</a:t>
            </a:r>
            <a:endParaRPr kumimoji="0" lang="en-US" sz="2400" b="0" i="1"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73" name="Straight Arrow Connector 72"/>
          <p:cNvCxnSpPr/>
          <p:nvPr/>
        </p:nvCxnSpPr>
        <p:spPr bwMode="auto">
          <a:xfrm flipH="1">
            <a:off x="4570825" y="4293711"/>
            <a:ext cx="558844" cy="278147"/>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cxnSp>
        <p:nvCxnSpPr>
          <p:cNvPr id="76" name="Straight Arrow Connector 75"/>
          <p:cNvCxnSpPr/>
          <p:nvPr/>
        </p:nvCxnSpPr>
        <p:spPr bwMode="auto">
          <a:xfrm>
            <a:off x="5814916" y="4272300"/>
            <a:ext cx="677195" cy="294969"/>
          </a:xfrm>
          <a:prstGeom prst="straightConnector1">
            <a:avLst/>
          </a:prstGeom>
          <a:solidFill>
            <a:schemeClr val="accent1"/>
          </a:solidFill>
          <a:ln w="41275" cap="flat" cmpd="sng" algn="ctr">
            <a:solidFill>
              <a:srgbClr val="FFFFFF"/>
            </a:solidFill>
            <a:prstDash val="solid"/>
            <a:round/>
            <a:headEnd type="none" w="med" len="med"/>
            <a:tailEnd type="triangle"/>
          </a:ln>
          <a:effectLst/>
        </p:spPr>
      </p:cxnSp>
      <p:sp>
        <p:nvSpPr>
          <p:cNvPr id="81" name="Text Box 8"/>
          <p:cNvSpPr txBox="1">
            <a:spLocks noChangeArrowheads="1"/>
          </p:cNvSpPr>
          <p:nvPr/>
        </p:nvSpPr>
        <p:spPr bwMode="auto">
          <a:xfrm>
            <a:off x="2843141" y="5536396"/>
            <a:ext cx="4573056" cy="400110"/>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Hair</a:t>
            </a:r>
            <a:r>
              <a:rPr kumimoji="0" lang="en-US" sz="2000" b="0" i="0" u="none" strike="noStrike" kern="120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 Color</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20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sym typeface="Wingdings" panose="05000000000000000000" pitchFamily="2" charset="2"/>
              </a:rPr>
              <a:t>_||_</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 </a:t>
            </a:r>
            <a:r>
              <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Endurance</a:t>
            </a:r>
            <a:endParaRPr kumimoji="0" lang="en-US" sz="2000" b="0" i="0" u="none" strike="noStrike" kern="120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25" name="Straight Connector 24"/>
          <p:cNvCxnSpPr/>
          <p:nvPr/>
        </p:nvCxnSpPr>
        <p:spPr bwMode="auto">
          <a:xfrm flipV="1">
            <a:off x="304436" y="3370710"/>
            <a:ext cx="7665281" cy="60856"/>
          </a:xfrm>
          <a:prstGeom prst="line">
            <a:avLst/>
          </a:prstGeom>
          <a:solidFill>
            <a:schemeClr val="accent1"/>
          </a:solidFill>
          <a:ln w="12700" cap="flat" cmpd="sng" algn="ctr">
            <a:solidFill>
              <a:srgbClr val="FFFFFF"/>
            </a:solidFill>
            <a:prstDash val="solid"/>
            <a:round/>
            <a:headEnd type="none" w="med" len="med"/>
            <a:tailEnd type="none" w="med" len="med"/>
          </a:ln>
          <a:effectLst/>
        </p:spPr>
      </p:cxnSp>
      <p:grpSp>
        <p:nvGrpSpPr>
          <p:cNvPr id="602114" name="Group 602113"/>
          <p:cNvGrpSpPr/>
          <p:nvPr/>
        </p:nvGrpSpPr>
        <p:grpSpPr>
          <a:xfrm>
            <a:off x="3477609" y="3840610"/>
            <a:ext cx="730737" cy="751348"/>
            <a:chOff x="3477609" y="3840610"/>
            <a:chExt cx="730737" cy="751348"/>
          </a:xfrm>
        </p:grpSpPr>
        <p:pic>
          <p:nvPicPr>
            <p:cNvPr id="27" name="Picture 26"/>
            <p:cNvPicPr>
              <a:picLocks noChangeAspect="1"/>
            </p:cNvPicPr>
            <p:nvPr/>
          </p:nvPicPr>
          <p:blipFill>
            <a:blip r:embed="rId3"/>
            <a:stretch>
              <a:fillRect/>
            </a:stretch>
          </p:blipFill>
          <p:spPr>
            <a:xfrm rot="16922419">
              <a:off x="3648118" y="3670101"/>
              <a:ext cx="279572" cy="620589"/>
            </a:xfrm>
            <a:prstGeom prst="rect">
              <a:avLst/>
            </a:prstGeom>
          </p:spPr>
        </p:pic>
        <p:cxnSp>
          <p:nvCxnSpPr>
            <p:cNvPr id="30" name="Straight Arrow Connector 29"/>
            <p:cNvCxnSpPr>
              <a:endCxn id="71" idx="0"/>
            </p:cNvCxnSpPr>
            <p:nvPr/>
          </p:nvCxnSpPr>
          <p:spPr bwMode="auto">
            <a:xfrm>
              <a:off x="3879235" y="4176996"/>
              <a:ext cx="329111" cy="414962"/>
            </a:xfrm>
            <a:prstGeom prst="straightConnector1">
              <a:avLst/>
            </a:prstGeom>
            <a:solidFill>
              <a:schemeClr val="accent1"/>
            </a:solidFill>
            <a:ln w="47625" cap="flat" cmpd="sng" algn="ctr">
              <a:solidFill>
                <a:srgbClr val="FF0000"/>
              </a:solidFill>
              <a:prstDash val="solid"/>
              <a:round/>
              <a:headEnd type="none" w="med" len="med"/>
              <a:tailEnd type="triangle"/>
            </a:ln>
            <a:effectLst/>
          </p:spPr>
        </p:cxnSp>
      </p:grpSp>
      <p:cxnSp>
        <p:nvCxnSpPr>
          <p:cNvPr id="602118" name="Straight Connector 602117"/>
          <p:cNvCxnSpPr/>
          <p:nvPr/>
        </p:nvCxnSpPr>
        <p:spPr bwMode="auto">
          <a:xfrm>
            <a:off x="4628529" y="4373696"/>
            <a:ext cx="542881" cy="66102"/>
          </a:xfrm>
          <a:prstGeom prst="line">
            <a:avLst/>
          </a:prstGeom>
          <a:solidFill>
            <a:schemeClr val="accent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6214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02118"/>
                                        </p:tgtEl>
                                      </p:cBhvr>
                                    </p:animEffect>
                                    <p:set>
                                      <p:cBhvr>
                                        <p:cTn id="7" dur="1" fill="hold">
                                          <p:stCondLst>
                                            <p:cond delay="499"/>
                                          </p:stCondLst>
                                        </p:cTn>
                                        <p:tgtEl>
                                          <p:spTgt spid="6021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6705" y="290254"/>
            <a:ext cx="7772400" cy="571818"/>
          </a:xfrm>
        </p:spPr>
        <p:txBody>
          <a:bodyPr>
            <a:noAutofit/>
          </a:bodyPr>
          <a:lstStyle/>
          <a:p>
            <a:pPr algn="ctr"/>
            <a:r>
              <a:rPr lang="en-US" sz="3200" b="1" kern="1200" dirty="0" smtClean="0">
                <a:solidFill>
                  <a:srgbClr val="FFFF99"/>
                </a:solidFill>
                <a:effectLst>
                  <a:outerShdw blurRad="38100" dist="38100" dir="2700000" algn="tl">
                    <a:srgbClr val="000000">
                      <a:alpha val="43137"/>
                    </a:srgbClr>
                  </a:outerShdw>
                </a:effectLst>
                <a:latin typeface="+mn-lt"/>
                <a:ea typeface="+mn-ea"/>
                <a:cs typeface="+mn-cs"/>
              </a:rPr>
              <a:t>Representing </a:t>
            </a:r>
            <a:r>
              <a:rPr lang="en-US" sz="3200" b="1" kern="1200" dirty="0" smtClean="0">
                <a:solidFill>
                  <a:srgbClr val="FF0000"/>
                </a:solidFill>
                <a:effectLst>
                  <a:outerShdw blurRad="38100" dist="38100" dir="2700000" algn="tl">
                    <a:srgbClr val="000000">
                      <a:alpha val="43137"/>
                    </a:srgbClr>
                  </a:outerShdw>
                </a:effectLst>
                <a:latin typeface="+mn-lt"/>
                <a:ea typeface="+mn-ea"/>
                <a:cs typeface="+mn-cs"/>
              </a:rPr>
              <a:t>Causal </a:t>
            </a:r>
            <a:r>
              <a:rPr lang="en-US" sz="3200" b="1" kern="1200" dirty="0" smtClean="0">
                <a:solidFill>
                  <a:srgbClr val="FFFF99"/>
                </a:solidFill>
                <a:effectLst>
                  <a:outerShdw blurRad="38100" dist="38100" dir="2700000" algn="tl">
                    <a:srgbClr val="000000">
                      <a:alpha val="43137"/>
                    </a:srgbClr>
                  </a:outerShdw>
                </a:effectLst>
                <a:latin typeface="+mn-lt"/>
                <a:ea typeface="+mn-ea"/>
                <a:cs typeface="+mn-cs"/>
              </a:rPr>
              <a:t>Structure</a:t>
            </a:r>
          </a:p>
        </p:txBody>
      </p:sp>
      <p:sp>
        <p:nvSpPr>
          <p:cNvPr id="27651" name="Rectangle 4"/>
          <p:cNvSpPr>
            <a:spLocks noChangeArrowheads="1"/>
          </p:cNvSpPr>
          <p:nvPr/>
        </p:nvSpPr>
        <p:spPr bwMode="auto">
          <a:xfrm>
            <a:off x="633268" y="2078616"/>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7653" name="Slide Number Placeholder 5"/>
          <p:cNvSpPr>
            <a:spLocks noGrp="1"/>
          </p:cNvSpPr>
          <p:nvPr>
            <p:ph type="sldNum" sz="quarter" idx="12"/>
          </p:nvPr>
        </p:nvSpPr>
        <p:spPr>
          <a:xfrm>
            <a:off x="6845300" y="6239741"/>
            <a:ext cx="1905000" cy="457200"/>
          </a:xfrm>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CF32623D-7F5B-456A-B040-01B76919AA6C}" type="slidenum">
              <a:rPr kumimoji="0" lang="en-US"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39</a:t>
            </a:fld>
            <a:endParaRPr kumimoji="0" lang="en-US"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30" name="Rectangle 5"/>
          <p:cNvSpPr>
            <a:spLocks noChangeArrowheads="1"/>
          </p:cNvSpPr>
          <p:nvPr/>
        </p:nvSpPr>
        <p:spPr bwMode="auto">
          <a:xfrm>
            <a:off x="1122218" y="3699020"/>
            <a:ext cx="7242463" cy="1153535"/>
          </a:xfrm>
          <a:prstGeom prst="rect">
            <a:avLst/>
          </a:prstGeom>
          <a:noFill/>
          <a:ln w="9525">
            <a:noFill/>
            <a:miter lim="800000"/>
            <a:headEnd/>
            <a:tailEnd/>
          </a:ln>
        </p:spPr>
        <p:txBody>
          <a:body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Rectangle 5"/>
          <p:cNvSpPr>
            <a:spLocks noChangeArrowheads="1"/>
          </p:cNvSpPr>
          <p:nvPr/>
        </p:nvSpPr>
        <p:spPr bwMode="auto">
          <a:xfrm>
            <a:off x="1122218" y="1841574"/>
            <a:ext cx="7242463" cy="2327707"/>
          </a:xfrm>
          <a:prstGeom prst="rect">
            <a:avLst/>
          </a:prstGeom>
          <a:noFill/>
          <a:ln w="9525">
            <a:noFill/>
            <a:miter lim="800000"/>
            <a:headEnd/>
            <a:tailEnd/>
          </a:ln>
        </p:spPr>
        <p:txBody>
          <a:bodyPr/>
          <a:lstStyle/>
          <a:p>
            <a:pPr marL="457200" marR="0" lvl="0" indent="-457200" algn="l" defTabSz="914400" rtl="0" eaLnBrk="1" fontAlgn="base" latinLnBrk="0" hangingPunct="1">
              <a:lnSpc>
                <a:spcPct val="150000"/>
              </a:lnSpc>
              <a:spcBef>
                <a:spcPct val="20000"/>
              </a:spcBef>
              <a:spcAft>
                <a:spcPct val="0"/>
              </a:spcAft>
              <a:buClrTx/>
              <a:buSzTx/>
              <a:buFont typeface="+mj-lt"/>
              <a:buAutoNum type="arabicPeriod"/>
              <a:tabLst/>
              <a:defRPr/>
            </a:pPr>
            <a:r>
              <a:rPr kumimoji="1" lang="en-US" sz="2400" b="0" i="0" u="none" strike="noStrike" kern="1200" cap="none" spc="0" normalizeH="0" baseline="0" noProof="0" dirty="0" smtClean="0">
                <a:ln>
                  <a:noFill/>
                </a:ln>
                <a:effectLst/>
                <a:uLnTx/>
                <a:uFillTx/>
                <a:latin typeface="Arial" charset="0"/>
                <a:ea typeface="+mn-ea"/>
                <a:cs typeface="+mn-cs"/>
              </a:rPr>
              <a:t>Represent Qualitative </a:t>
            </a:r>
            <a:r>
              <a:rPr kumimoji="1" lang="en-US" sz="2400" b="0" i="0" u="none" strike="noStrike" kern="1200" cap="none" spc="0" normalizeH="0" baseline="0" noProof="0" dirty="0" smtClean="0">
                <a:ln>
                  <a:noFill/>
                </a:ln>
                <a:solidFill>
                  <a:srgbClr val="FF0000"/>
                </a:solidFill>
                <a:effectLst/>
                <a:uLnTx/>
                <a:uFillTx/>
                <a:latin typeface="Arial" charset="0"/>
                <a:ea typeface="+mn-ea"/>
                <a:cs typeface="+mn-cs"/>
              </a:rPr>
              <a:t>Causal</a:t>
            </a:r>
            <a:r>
              <a:rPr kumimoji="1" lang="en-US" sz="2400" b="0" i="0" u="none" strike="noStrike" kern="1200" cap="none" spc="0" normalizeH="0" baseline="0" noProof="0" dirty="0" smtClean="0">
                <a:ln>
                  <a:noFill/>
                </a:ln>
                <a:solidFill>
                  <a:schemeClr val="bg2">
                    <a:lumMod val="60000"/>
                    <a:lumOff val="40000"/>
                  </a:schemeClr>
                </a:solidFill>
                <a:effectLst/>
                <a:uLnTx/>
                <a:uFillTx/>
                <a:latin typeface="Arial" charset="0"/>
                <a:ea typeface="+mn-ea"/>
                <a:cs typeface="+mn-cs"/>
              </a:rPr>
              <a:t> </a:t>
            </a:r>
            <a:r>
              <a:rPr kumimoji="1" lang="en-US" sz="2400" b="0" i="0" u="none" strike="noStrike" kern="1200" cap="none" spc="0" normalizeH="0" baseline="0" noProof="0" dirty="0" smtClean="0">
                <a:ln>
                  <a:noFill/>
                </a:ln>
                <a:effectLst/>
                <a:uLnTx/>
                <a:uFillTx/>
                <a:latin typeface="Arial" charset="0"/>
                <a:ea typeface="+mn-ea"/>
                <a:cs typeface="+mn-cs"/>
              </a:rPr>
              <a:t>Structure:  Directed Graphs</a:t>
            </a:r>
            <a:br>
              <a:rPr kumimoji="1" lang="en-US" sz="2400" b="0" i="0" u="none" strike="noStrike" kern="1200" cap="none" spc="0" normalizeH="0" baseline="0" noProof="0" dirty="0" smtClean="0">
                <a:ln>
                  <a:noFill/>
                </a:ln>
                <a:effectLst/>
                <a:uLnTx/>
                <a:uFillTx/>
                <a:latin typeface="Arial" charset="0"/>
                <a:ea typeface="+mn-ea"/>
                <a:cs typeface="+mn-cs"/>
              </a:rPr>
            </a:br>
            <a:endParaRPr kumimoji="1" lang="en-US" sz="2400" b="0" i="0" u="none" strike="noStrike" kern="1200" cap="none" spc="0" normalizeH="0" baseline="0" noProof="0" dirty="0" smtClean="0">
              <a:ln>
                <a:noFill/>
              </a:ln>
              <a:effectLst/>
              <a:uLnTx/>
              <a:uFillTx/>
              <a:latin typeface="Arial" charset="0"/>
              <a:ea typeface="+mn-ea"/>
              <a:cs typeface="+mn-cs"/>
            </a:endParaRPr>
          </a:p>
          <a:p>
            <a:pPr marL="457200" marR="0" lvl="0" indent="-457200" algn="l" defTabSz="914400" rtl="0" eaLnBrk="1" fontAlgn="base" latinLnBrk="0" hangingPunct="1">
              <a:lnSpc>
                <a:spcPct val="150000"/>
              </a:lnSpc>
              <a:spcBef>
                <a:spcPct val="20000"/>
              </a:spcBef>
              <a:spcAft>
                <a:spcPct val="0"/>
              </a:spcAft>
              <a:buClrTx/>
              <a:buSzTx/>
              <a:buFont typeface="+mj-lt"/>
              <a:buAutoNum type="arabicPeriod"/>
              <a:tabLst/>
              <a:defRPr/>
            </a:pPr>
            <a:r>
              <a:rPr kumimoji="1" lang="en-US" sz="2400" b="0" i="0" u="none" strike="noStrike" kern="1200" cap="none" spc="0" normalizeH="0" baseline="0" noProof="0" dirty="0" smtClean="0">
                <a:ln>
                  <a:noFill/>
                </a:ln>
                <a:effectLst/>
                <a:uLnTx/>
                <a:uFillTx/>
                <a:latin typeface="Arial" charset="0"/>
                <a:ea typeface="+mn-ea"/>
                <a:cs typeface="+mn-cs"/>
              </a:rPr>
              <a:t>Represent Manipulations/Interventions</a:t>
            </a:r>
            <a:r>
              <a:rPr kumimoji="1" lang="en-US" sz="2400" b="0" i="0" u="none" strike="noStrike" kern="1200" cap="none" spc="0" normalizeH="0" baseline="0" noProof="0" dirty="0" smtClean="0">
                <a:ln>
                  <a:noFill/>
                </a:ln>
                <a:solidFill>
                  <a:srgbClr val="FF0000"/>
                </a:solidFill>
                <a:effectLst/>
                <a:uLnTx/>
                <a:uFillTx/>
                <a:latin typeface="Arial" charset="0"/>
                <a:ea typeface="+mn-ea"/>
                <a:cs typeface="+mn-cs"/>
              </a:rPr>
              <a:t/>
            </a:r>
            <a:br>
              <a:rPr kumimoji="1" lang="en-US" sz="2400" b="0" i="0" u="none" strike="noStrike" kern="1200" cap="none" spc="0" normalizeH="0" baseline="0" noProof="0" dirty="0" smtClean="0">
                <a:ln>
                  <a:noFill/>
                </a:ln>
                <a:solidFill>
                  <a:srgbClr val="FF0000"/>
                </a:solidFill>
                <a:effectLst/>
                <a:uLnTx/>
                <a:uFillTx/>
                <a:latin typeface="Arial" charset="0"/>
                <a:ea typeface="+mn-ea"/>
                <a:cs typeface="+mn-cs"/>
              </a:rPr>
            </a:br>
            <a:endParaRPr kumimoji="1" lang="en-US" sz="2400" b="0" i="0" u="none" strike="noStrike" kern="1200" cap="none" spc="0" normalizeH="0" baseline="0" noProof="0" dirty="0" smtClean="0">
              <a:ln>
                <a:noFill/>
              </a:ln>
              <a:solidFill>
                <a:srgbClr val="FF0000"/>
              </a:solidFill>
              <a:effectLst/>
              <a:uLnTx/>
              <a:uFillTx/>
              <a:latin typeface="Arial" charset="0"/>
              <a:ea typeface="+mn-ea"/>
              <a:cs typeface="+mn-cs"/>
            </a:endParaRPr>
          </a:p>
          <a:p>
            <a:pPr marL="457200" marR="0" lvl="0" indent="-457200" algn="l" defTabSz="914400" rtl="0" eaLnBrk="1" fontAlgn="base" latinLnBrk="0" hangingPunct="1">
              <a:lnSpc>
                <a:spcPct val="150000"/>
              </a:lnSpc>
              <a:spcBef>
                <a:spcPct val="20000"/>
              </a:spcBef>
              <a:spcAft>
                <a:spcPct val="0"/>
              </a:spcAft>
              <a:buClrTx/>
              <a:buSzTx/>
              <a:buFont typeface="+mj-lt"/>
              <a:buAutoNum type="arabicPeriod"/>
              <a:tabLst/>
              <a:defRPr/>
            </a:pPr>
            <a:r>
              <a:rPr kumimoji="1" lang="en-US" sz="2400" b="0" i="0" u="none" strike="noStrike" kern="1200" cap="none" spc="0" normalizeH="0" baseline="0" noProof="0" dirty="0" smtClean="0">
                <a:ln>
                  <a:noFill/>
                </a:ln>
                <a:solidFill>
                  <a:srgbClr val="FFFFFF"/>
                </a:solidFill>
                <a:effectLst/>
                <a:uLnTx/>
                <a:uFillTx/>
                <a:latin typeface="Arial" charset="0"/>
                <a:ea typeface="+mn-ea"/>
                <a:cs typeface="+mn-cs"/>
              </a:rPr>
              <a:t>Attach</a:t>
            </a:r>
            <a:r>
              <a:rPr kumimoji="1" lang="en-US" sz="2400" b="0" i="0" u="none" strike="noStrike" kern="1200" cap="none" spc="0" normalizeH="0" baseline="0" noProof="0" dirty="0" smtClean="0">
                <a:ln>
                  <a:noFill/>
                </a:ln>
                <a:solidFill>
                  <a:srgbClr val="000000"/>
                </a:solidFill>
                <a:effectLst/>
                <a:uLnTx/>
                <a:uFillTx/>
                <a:latin typeface="Arial" charset="0"/>
                <a:ea typeface="+mn-ea"/>
                <a:cs typeface="+mn-cs"/>
              </a:rPr>
              <a:t> </a:t>
            </a:r>
            <a:r>
              <a:rPr kumimoji="1" lang="en-US" sz="2400" b="0" i="0" u="none" strike="noStrike" kern="1200" cap="none" spc="0" normalizeH="0" baseline="0" noProof="0" dirty="0" smtClean="0">
                <a:ln>
                  <a:noFill/>
                </a:ln>
                <a:solidFill>
                  <a:srgbClr val="00AE00"/>
                </a:solidFill>
                <a:effectLst/>
                <a:uLnTx/>
                <a:uFillTx/>
                <a:latin typeface="Arial" charset="0"/>
                <a:ea typeface="+mn-ea"/>
                <a:cs typeface="+mn-cs"/>
              </a:rPr>
              <a:t>Probabilities</a:t>
            </a:r>
            <a:endParaRPr kumimoji="1" lang="en-US" sz="2400" b="0" i="0" u="none" strike="noStrike" kern="1200" cap="none" spc="0" normalizeH="0" baseline="0" noProof="0" dirty="0">
              <a:ln>
                <a:noFill/>
              </a:ln>
              <a:solidFill>
                <a:srgbClr val="00AE00"/>
              </a:solidFill>
              <a:effectLst/>
              <a:uLnTx/>
              <a:uFillTx/>
              <a:latin typeface="Arial" charset="0"/>
              <a:ea typeface="+mn-ea"/>
              <a:cs typeface="+mn-cs"/>
            </a:endParaRPr>
          </a:p>
        </p:txBody>
      </p:sp>
    </p:spTree>
    <p:extLst>
      <p:ext uri="{BB962C8B-B14F-4D97-AF65-F5344CB8AC3E}">
        <p14:creationId xmlns:p14="http://schemas.microsoft.com/office/powerpoint/2010/main" val="33798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92393"/>
            <a:ext cx="8984512" cy="3758611"/>
          </a:xfrm>
        </p:spPr>
        <p:txBody>
          <a:bodyPr>
            <a:noAutofit/>
          </a:bodyPr>
          <a:lstStyle/>
          <a:p>
            <a:pPr marL="457200" lvl="1" indent="0">
              <a:spcAft>
                <a:spcPts val="1800"/>
              </a:spcAft>
              <a:buNone/>
            </a:pPr>
            <a:r>
              <a:rPr lang="en-US" dirty="0" smtClean="0">
                <a:solidFill>
                  <a:srgbClr val="FFFFFF"/>
                </a:solidFill>
                <a:latin typeface="Calibri" panose="020F0502020204030204" pitchFamily="34" charset="0"/>
                <a:cs typeface="Calibri" panose="020F0502020204030204" pitchFamily="34" charset="0"/>
                <a:sym typeface="Wingdings" panose="05000000000000000000" pitchFamily="2" charset="2"/>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Policy</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Reasoning R</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equires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Knowledge</a:t>
            </a:r>
            <a:r>
              <a:rPr lang="en-US" sz="2400" dirty="0" smtClean="0">
                <a:solidFill>
                  <a:srgbClr val="FFFFFF"/>
                </a:solidFill>
                <a:latin typeface="Calibri" panose="020F0502020204030204" pitchFamily="34" charset="0"/>
                <a:cs typeface="Calibri" panose="020F0502020204030204" pitchFamily="34" charset="0"/>
              </a:rPr>
              <a:t/>
            </a:r>
            <a:br>
              <a:rPr lang="en-US" sz="2400" dirty="0" smtClean="0">
                <a:solidFill>
                  <a:srgbClr val="FFFFFF"/>
                </a:solidFill>
                <a:latin typeface="Calibri" panose="020F0502020204030204" pitchFamily="34" charset="0"/>
                <a:cs typeface="Calibri" panose="020F0502020204030204" pitchFamily="34" charset="0"/>
              </a:rPr>
            </a:br>
            <a:endParaRPr lang="en-US" sz="2400" dirty="0" smtClean="0">
              <a:solidFill>
                <a:srgbClr val="FFFFFF"/>
              </a:solidFill>
              <a:latin typeface="Calibri" panose="020F0502020204030204" pitchFamily="34" charset="0"/>
              <a:cs typeface="Calibri" panose="020F0502020204030204" pitchFamily="34" charset="0"/>
            </a:endParaRPr>
          </a:p>
          <a:p>
            <a:pPr lvl="2">
              <a:spcAft>
                <a:spcPts val="1800"/>
              </a:spcAft>
              <a:buFont typeface="Wingdings" panose="05000000000000000000" pitchFamily="2" charset="2"/>
              <a:buChar char="ü"/>
            </a:pPr>
            <a:r>
              <a:rPr lang="en-US" sz="2800" dirty="0" smtClean="0">
                <a:solidFill>
                  <a:srgbClr val="FFFFFF"/>
                </a:solidFill>
                <a:latin typeface="Calibri" panose="020F0502020204030204" pitchFamily="34" charset="0"/>
                <a:cs typeface="Calibri" panose="020F0502020204030204" pitchFamily="34" charset="0"/>
              </a:rPr>
              <a:t>Raising taxes on beer will lower underage consumption</a:t>
            </a:r>
          </a:p>
          <a:p>
            <a:pPr lvl="2">
              <a:spcAft>
                <a:spcPts val="1800"/>
              </a:spcAft>
              <a:buFont typeface="Wingdings" panose="05000000000000000000" pitchFamily="2" charset="2"/>
              <a:buChar char="ü"/>
            </a:pPr>
            <a:r>
              <a:rPr lang="en-US" sz="2800" dirty="0" smtClean="0">
                <a:solidFill>
                  <a:srgbClr val="FFFFFF"/>
                </a:solidFill>
                <a:latin typeface="Calibri" panose="020F0502020204030204" pitchFamily="34" charset="0"/>
                <a:cs typeface="Calibri" panose="020F0502020204030204" pitchFamily="34" charset="0"/>
              </a:rPr>
              <a:t>Lowering infant mortality will lower the birthrate</a:t>
            </a:r>
          </a:p>
          <a:p>
            <a:pPr marL="914400" lvl="2" indent="0">
              <a:spcAft>
                <a:spcPts val="1800"/>
              </a:spcAft>
              <a:buNone/>
            </a:pPr>
            <a:r>
              <a:rPr lang="en-US" sz="2800" dirty="0" smtClean="0">
                <a:solidFill>
                  <a:srgbClr val="FFFFFF"/>
                </a:solidFill>
                <a:latin typeface="Calibri" panose="020F0502020204030204" pitchFamily="34" charset="0"/>
                <a:ea typeface="+mn-ea"/>
                <a:cs typeface="Calibri" panose="020F0502020204030204" pitchFamily="34" charset="0"/>
              </a:rPr>
              <a:t>X Requiring </a:t>
            </a:r>
            <a:r>
              <a:rPr lang="en-US" sz="2800" dirty="0">
                <a:solidFill>
                  <a:srgbClr val="FFFFFF"/>
                </a:solidFill>
                <a:latin typeface="Calibri" panose="020F0502020204030204" pitchFamily="34" charset="0"/>
                <a:ea typeface="+mn-ea"/>
                <a:cs typeface="Calibri" panose="020F0502020204030204" pitchFamily="34" charset="0"/>
              </a:rPr>
              <a:t>people to wear shorts in Pittsburgh in January 2019 will make it warmer in January 2019</a:t>
            </a:r>
          </a:p>
        </p:txBody>
      </p:sp>
      <p:sp>
        <p:nvSpPr>
          <p:cNvPr id="2" name="Slide Number Placeholder 1"/>
          <p:cNvSpPr>
            <a:spLocks noGrp="1"/>
          </p:cNvSpPr>
          <p:nvPr>
            <p:ph type="sldNum" sz="quarter" idx="12"/>
          </p:nvPr>
        </p:nvSpPr>
        <p:spPr/>
        <p:txBody>
          <a:bodyPr/>
          <a:lstStyle/>
          <a:p>
            <a:fld id="{7C85EE98-A8A2-4ED6-83A9-DD707E1DD38A}" type="slidenum">
              <a:rPr lang="en-US" smtClean="0"/>
              <a:pPr/>
              <a:t>4</a:t>
            </a:fld>
            <a:endParaRPr lang="en-US"/>
          </a:p>
        </p:txBody>
      </p:sp>
    </p:spTree>
    <p:extLst>
      <p:ext uri="{BB962C8B-B14F-4D97-AF65-F5344CB8AC3E}">
        <p14:creationId xmlns:p14="http://schemas.microsoft.com/office/powerpoint/2010/main" val="381296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4EC8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Parametric Models</a:t>
            </a:r>
          </a:p>
        </p:txBody>
      </p:sp>
      <p:pic>
        <p:nvPicPr>
          <p:cNvPr id="74754" name="Picture 2"/>
          <p:cNvPicPr>
            <a:picLocks noChangeAspect="1" noChangeArrowheads="1"/>
          </p:cNvPicPr>
          <p:nvPr/>
        </p:nvPicPr>
        <p:blipFill>
          <a:blip r:embed="rId2" cstate="print"/>
          <a:srcRect/>
          <a:stretch>
            <a:fillRect/>
          </a:stretch>
        </p:blipFill>
        <p:spPr bwMode="auto">
          <a:xfrm>
            <a:off x="2000250" y="1385888"/>
            <a:ext cx="5143500" cy="40862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C85EE98-A8A2-4ED6-83A9-DD707E1DD38A}" type="slidenum">
              <a:rPr lang="en-US" smtClean="0"/>
              <a:pPr/>
              <a:t>40</a:t>
            </a:fld>
            <a:endParaRPr lang="en-US"/>
          </a:p>
        </p:txBody>
      </p:sp>
    </p:spTree>
    <p:extLst>
      <p:ext uri="{BB962C8B-B14F-4D97-AF65-F5344CB8AC3E}">
        <p14:creationId xmlns:p14="http://schemas.microsoft.com/office/powerpoint/2010/main" val="4188374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4EC8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Instantiated Models</a:t>
            </a:r>
          </a:p>
        </p:txBody>
      </p:sp>
      <p:pic>
        <p:nvPicPr>
          <p:cNvPr id="78850" name="Picture 2"/>
          <p:cNvPicPr>
            <a:picLocks noChangeAspect="1" noChangeArrowheads="1"/>
          </p:cNvPicPr>
          <p:nvPr/>
        </p:nvPicPr>
        <p:blipFill>
          <a:blip r:embed="rId2" cstate="print"/>
          <a:srcRect/>
          <a:stretch>
            <a:fillRect/>
          </a:stretch>
        </p:blipFill>
        <p:spPr bwMode="auto">
          <a:xfrm>
            <a:off x="2100263" y="1133475"/>
            <a:ext cx="4943475" cy="4591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C85EE98-A8A2-4ED6-83A9-DD707E1DD38A}" type="slidenum">
              <a:rPr lang="en-US" smtClean="0"/>
              <a:pPr/>
              <a:t>41</a:t>
            </a:fld>
            <a:endParaRPr lang="en-US"/>
          </a:p>
        </p:txBody>
      </p:sp>
    </p:spTree>
    <p:extLst>
      <p:ext uri="{BB962C8B-B14F-4D97-AF65-F5344CB8AC3E}">
        <p14:creationId xmlns:p14="http://schemas.microsoft.com/office/powerpoint/2010/main" val="1691665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23785" y="-12794"/>
            <a:ext cx="7772400" cy="747713"/>
          </a:xfrm>
          <a:noFill/>
        </p:spPr>
        <p:txBody>
          <a:bodyPr lIns="90488" tIns="44450" rIns="90488" bIns="44450"/>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 Bayes Networks</a:t>
            </a:r>
          </a:p>
        </p:txBody>
      </p:sp>
      <p:sp>
        <p:nvSpPr>
          <p:cNvPr id="4103" name="Rectangle 5"/>
          <p:cNvSpPr>
            <a:spLocks noChangeArrowheads="1"/>
          </p:cNvSpPr>
          <p:nvPr/>
        </p:nvSpPr>
        <p:spPr bwMode="auto">
          <a:xfrm>
            <a:off x="140340" y="3427356"/>
            <a:ext cx="1811475"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P(A,HC,E)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5" name="Rectangle 4"/>
          <p:cNvSpPr/>
          <p:nvPr/>
        </p:nvSpPr>
        <p:spPr bwMode="auto">
          <a:xfrm>
            <a:off x="4861443" y="1814374"/>
            <a:ext cx="3327932" cy="486155"/>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graphicFrame>
        <p:nvGraphicFramePr>
          <p:cNvPr id="4099" name="Object 3"/>
          <p:cNvGraphicFramePr>
            <a:graphicFrameLocks noChangeAspect="1"/>
          </p:cNvGraphicFramePr>
          <p:nvPr>
            <p:extLst/>
          </p:nvPr>
        </p:nvGraphicFramePr>
        <p:xfrm>
          <a:off x="4944743" y="1836426"/>
          <a:ext cx="3161332" cy="468959"/>
        </p:xfrm>
        <a:graphic>
          <a:graphicData uri="http://schemas.openxmlformats.org/presentationml/2006/ole">
            <mc:AlternateContent xmlns:mc="http://schemas.openxmlformats.org/markup-compatibility/2006">
              <mc:Choice xmlns:v="urn:schemas-microsoft-com:vml" Requires="v">
                <p:oleObj spid="_x0000_s6172" name="Equation" r:id="rId3" imgW="2311400" imgH="342900" progId="Equation.3">
                  <p:embed/>
                </p:oleObj>
              </mc:Choice>
              <mc:Fallback>
                <p:oleObj name="Equation" r:id="rId3" imgW="23114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743" y="1836426"/>
                        <a:ext cx="3161332" cy="468959"/>
                      </a:xfrm>
                      <a:prstGeom prst="rect">
                        <a:avLst/>
                      </a:prstGeom>
                      <a:noFill/>
                      <a:extLst/>
                    </p:spPr>
                  </p:pic>
                </p:oleObj>
              </mc:Fallback>
            </mc:AlternateContent>
          </a:graphicData>
        </a:graphic>
      </p:graphicFrame>
      <p:sp>
        <p:nvSpPr>
          <p:cNvPr id="9" name="Rectangle 5"/>
          <p:cNvSpPr>
            <a:spLocks noChangeArrowheads="1"/>
          </p:cNvSpPr>
          <p:nvPr/>
        </p:nvSpPr>
        <p:spPr bwMode="auto">
          <a:xfrm>
            <a:off x="3505890" y="3430484"/>
            <a:ext cx="1272253"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P(E | A)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10" name="Rectangle 5"/>
          <p:cNvSpPr>
            <a:spLocks noChangeArrowheads="1"/>
          </p:cNvSpPr>
          <p:nvPr/>
        </p:nvSpPr>
        <p:spPr bwMode="auto">
          <a:xfrm>
            <a:off x="1757544" y="3427356"/>
            <a:ext cx="813947"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P(A)</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11" name="Rectangle 5"/>
          <p:cNvSpPr>
            <a:spLocks noChangeArrowheads="1"/>
          </p:cNvSpPr>
          <p:nvPr/>
        </p:nvSpPr>
        <p:spPr bwMode="auto">
          <a:xfrm>
            <a:off x="2372336" y="3430384"/>
            <a:ext cx="1229584"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P(HC| A)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3" name="TextBox 2"/>
          <p:cNvSpPr txBox="1"/>
          <p:nvPr/>
        </p:nvSpPr>
        <p:spPr>
          <a:xfrm>
            <a:off x="1543232" y="771293"/>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 </a:t>
            </a:r>
          </a:p>
          <a:p>
            <a:pPr algn="ctr"/>
            <a:r>
              <a:rPr lang="en-US" sz="2000" dirty="0" smtClean="0">
                <a:solidFill>
                  <a:srgbClr val="FFFFFF"/>
                </a:solidFill>
                <a:latin typeface="Calibri" panose="020F0502020204030204" pitchFamily="34" charset="0"/>
                <a:cs typeface="Calibri" panose="020F0502020204030204" pitchFamily="34" charset="0"/>
              </a:rPr>
              <a:t>[Young, Old]</a:t>
            </a:r>
            <a:endParaRPr lang="en-US" sz="2000" dirty="0">
              <a:solidFill>
                <a:srgbClr val="FFFFFF"/>
              </a:solidFill>
              <a:latin typeface="Calibri" panose="020F0502020204030204" pitchFamily="34" charset="0"/>
              <a:cs typeface="Calibri" panose="020F0502020204030204" pitchFamily="34" charset="0"/>
            </a:endParaRPr>
          </a:p>
        </p:txBody>
      </p:sp>
      <p:sp>
        <p:nvSpPr>
          <p:cNvPr id="13" name="TextBox 12"/>
          <p:cNvSpPr txBox="1"/>
          <p:nvPr/>
        </p:nvSpPr>
        <p:spPr>
          <a:xfrm>
            <a:off x="173069" y="2261809"/>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Hair Color </a:t>
            </a:r>
          </a:p>
          <a:p>
            <a:pPr algn="ctr"/>
            <a:r>
              <a:rPr lang="en-US" sz="2000" dirty="0" smtClean="0">
                <a:solidFill>
                  <a:srgbClr val="FFFFFF"/>
                </a:solidFill>
                <a:latin typeface="Calibri" panose="020F0502020204030204" pitchFamily="34" charset="0"/>
                <a:cs typeface="Calibri" panose="020F0502020204030204" pitchFamily="34" charset="0"/>
              </a:rPr>
              <a:t>[Dark, Gray]</a:t>
            </a:r>
            <a:endParaRPr lang="en-US" sz="2000" dirty="0">
              <a:solidFill>
                <a:srgbClr val="FFFFFF"/>
              </a:solidFill>
              <a:latin typeface="Calibri" panose="020F0502020204030204" pitchFamily="34" charset="0"/>
              <a:cs typeface="Calibri" panose="020F0502020204030204" pitchFamily="34" charset="0"/>
            </a:endParaRPr>
          </a:p>
        </p:txBody>
      </p:sp>
      <p:sp>
        <p:nvSpPr>
          <p:cNvPr id="14" name="TextBox 13"/>
          <p:cNvSpPr txBox="1"/>
          <p:nvPr/>
        </p:nvSpPr>
        <p:spPr>
          <a:xfrm>
            <a:off x="2786529" y="2240092"/>
            <a:ext cx="1713234"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 </a:t>
            </a:r>
          </a:p>
          <a:p>
            <a:pPr algn="ctr"/>
            <a:r>
              <a:rPr lang="en-US" sz="2000" dirty="0" smtClean="0">
                <a:solidFill>
                  <a:srgbClr val="FFFFFF"/>
                </a:solidFill>
                <a:latin typeface="Calibri" panose="020F0502020204030204" pitchFamily="34" charset="0"/>
                <a:cs typeface="Calibri" panose="020F0502020204030204" pitchFamily="34" charset="0"/>
              </a:rPr>
              <a:t>[Good, Bad]</a:t>
            </a:r>
            <a:endParaRPr lang="en-US" sz="2000" dirty="0">
              <a:solidFill>
                <a:srgbClr val="FFFFFF"/>
              </a:solidFill>
              <a:latin typeface="Calibri" panose="020F0502020204030204" pitchFamily="34" charset="0"/>
              <a:cs typeface="Calibri" panose="020F0502020204030204" pitchFamily="34" charset="0"/>
            </a:endParaRPr>
          </a:p>
        </p:txBody>
      </p:sp>
      <p:sp>
        <p:nvSpPr>
          <p:cNvPr id="4" name="Down Arrow 3"/>
          <p:cNvSpPr/>
          <p:nvPr/>
        </p:nvSpPr>
        <p:spPr bwMode="auto">
          <a:xfrm rot="3015147">
            <a:off x="1462790" y="1461509"/>
            <a:ext cx="199126" cy="890777"/>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16" name="Down Arrow 15"/>
          <p:cNvSpPr/>
          <p:nvPr/>
        </p:nvSpPr>
        <p:spPr bwMode="auto">
          <a:xfrm rot="18773672">
            <a:off x="3186991" y="1480966"/>
            <a:ext cx="226736" cy="830378"/>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6" name="TextBox 5"/>
          <p:cNvSpPr txBox="1"/>
          <p:nvPr/>
        </p:nvSpPr>
        <p:spPr>
          <a:xfrm>
            <a:off x="4944743" y="979115"/>
            <a:ext cx="3448365" cy="984885"/>
          </a:xfrm>
          <a:prstGeom prst="rect">
            <a:avLst/>
          </a:prstGeom>
          <a:noFill/>
        </p:spPr>
        <p:txBody>
          <a:bodyPr wrap="square" rtlCol="0">
            <a:spAutoFit/>
          </a:bodyPr>
          <a:lstStyle/>
          <a:p>
            <a:pPr lvl="0">
              <a:spcBef>
                <a:spcPct val="50000"/>
              </a:spcBef>
              <a:defRPr/>
            </a:pPr>
            <a:r>
              <a:rPr lang="en-US" sz="2000" i="0" dirty="0">
                <a:solidFill>
                  <a:srgbClr val="009900"/>
                </a:solidFill>
                <a:latin typeface="Calibri" panose="020F0502020204030204" pitchFamily="34" charset="0"/>
                <a:cs typeface="Calibri" panose="020F0502020204030204" pitchFamily="34" charset="0"/>
              </a:rPr>
              <a:t>The joint distribution </a:t>
            </a:r>
            <a:r>
              <a:rPr lang="en-US" sz="2000" i="0" dirty="0" smtClean="0">
                <a:solidFill>
                  <a:srgbClr val="009900"/>
                </a:solidFill>
                <a:latin typeface="Calibri" panose="020F0502020204030204" pitchFamily="34" charset="0"/>
                <a:cs typeface="Calibri" panose="020F0502020204030204" pitchFamily="34" charset="0"/>
              </a:rPr>
              <a:t>factors </a:t>
            </a:r>
          </a:p>
          <a:p>
            <a:pPr lvl="0">
              <a:spcBef>
                <a:spcPts val="0"/>
              </a:spcBef>
              <a:defRPr/>
            </a:pPr>
            <a:r>
              <a:rPr lang="en-US" sz="2000" i="0" dirty="0" smtClean="0">
                <a:solidFill>
                  <a:srgbClr val="009900"/>
                </a:solidFill>
                <a:latin typeface="Calibri" panose="020F0502020204030204" pitchFamily="34" charset="0"/>
                <a:cs typeface="Calibri" panose="020F0502020204030204" pitchFamily="34" charset="0"/>
              </a:rPr>
              <a:t>according </a:t>
            </a:r>
            <a:r>
              <a:rPr lang="en-US" sz="2000" i="0" dirty="0">
                <a:solidFill>
                  <a:srgbClr val="009900"/>
                </a:solidFill>
                <a:latin typeface="Calibri" panose="020F0502020204030204" pitchFamily="34" charset="0"/>
                <a:cs typeface="Calibri" panose="020F0502020204030204" pitchFamily="34" charset="0"/>
              </a:rPr>
              <a:t>to the </a:t>
            </a:r>
            <a:r>
              <a:rPr lang="en-US" sz="2000" i="0" dirty="0">
                <a:solidFill>
                  <a:srgbClr val="FF0000"/>
                </a:solidFill>
                <a:latin typeface="Calibri" panose="020F0502020204030204" pitchFamily="34" charset="0"/>
                <a:cs typeface="Calibri" panose="020F0502020204030204" pitchFamily="34" charset="0"/>
              </a:rPr>
              <a:t>Causal </a:t>
            </a:r>
            <a:r>
              <a:rPr lang="en-US" sz="2000" i="0" dirty="0" smtClean="0">
                <a:solidFill>
                  <a:srgbClr val="FF0000"/>
                </a:solidFill>
                <a:latin typeface="Calibri" panose="020F0502020204030204" pitchFamily="34" charset="0"/>
                <a:cs typeface="Calibri" panose="020F0502020204030204" pitchFamily="34" charset="0"/>
              </a:rPr>
              <a:t>Graph:</a:t>
            </a:r>
            <a:r>
              <a:rPr lang="en-US" sz="2000" i="0" dirty="0" smtClean="0">
                <a:solidFill>
                  <a:srgbClr val="009900"/>
                </a:solidFill>
                <a:latin typeface="Calibri" panose="020F0502020204030204" pitchFamily="34" charset="0"/>
                <a:cs typeface="Calibri" panose="020F0502020204030204" pitchFamily="34" charset="0"/>
              </a:rPr>
              <a:t> </a:t>
            </a:r>
            <a:endParaRPr lang="en-US" sz="2000" i="0" dirty="0">
              <a:solidFill>
                <a:srgbClr val="009900"/>
              </a:solidFill>
              <a:latin typeface="Calibri" panose="020F0502020204030204" pitchFamily="34" charset="0"/>
              <a:cs typeface="Calibri" panose="020F0502020204030204" pitchFamily="34" charset="0"/>
            </a:endParaRPr>
          </a:p>
          <a:p>
            <a:endParaRPr lang="en-US" dirty="0"/>
          </a:p>
        </p:txBody>
      </p:sp>
      <p:sp>
        <p:nvSpPr>
          <p:cNvPr id="2" name="Slide Number Placeholder 1"/>
          <p:cNvSpPr>
            <a:spLocks noGrp="1"/>
          </p:cNvSpPr>
          <p:nvPr>
            <p:ph type="sldNum" sz="quarter" idx="12"/>
          </p:nvPr>
        </p:nvSpPr>
        <p:spPr/>
        <p:txBody>
          <a:bodyPr/>
          <a:lstStyle/>
          <a:p>
            <a:fld id="{7C85EE98-A8A2-4ED6-83A9-DD707E1DD38A}" type="slidenum">
              <a:rPr lang="en-US" smtClean="0"/>
              <a:pPr/>
              <a:t>42</a:t>
            </a:fld>
            <a:endParaRPr lang="en-US"/>
          </a:p>
        </p:txBody>
      </p:sp>
    </p:spTree>
    <p:extLst>
      <p:ext uri="{BB962C8B-B14F-4D97-AF65-F5344CB8AC3E}">
        <p14:creationId xmlns:p14="http://schemas.microsoft.com/office/powerpoint/2010/main" val="36960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44023" y="-27450"/>
            <a:ext cx="7772400" cy="747713"/>
          </a:xfrm>
          <a:noFill/>
        </p:spPr>
        <p:txBody>
          <a:bodyPr lIns="90488" tIns="44450" rIns="90488" bIns="44450"/>
          <a:lstStyle/>
          <a:p>
            <a:pPr algn="ct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 Bayes Networks</a:t>
            </a:r>
          </a:p>
        </p:txBody>
      </p:sp>
      <p:sp>
        <p:nvSpPr>
          <p:cNvPr id="5" name="Rectangle 4"/>
          <p:cNvSpPr/>
          <p:nvPr/>
        </p:nvSpPr>
        <p:spPr bwMode="auto">
          <a:xfrm>
            <a:off x="4974186" y="1792450"/>
            <a:ext cx="3327932" cy="486155"/>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p:txBody>
      </p:sp>
      <p:graphicFrame>
        <p:nvGraphicFramePr>
          <p:cNvPr id="4099" name="Object 3"/>
          <p:cNvGraphicFramePr>
            <a:graphicFrameLocks noChangeAspect="1"/>
          </p:cNvGraphicFramePr>
          <p:nvPr>
            <p:extLst/>
          </p:nvPr>
        </p:nvGraphicFramePr>
        <p:xfrm>
          <a:off x="5057486" y="1814502"/>
          <a:ext cx="3161332" cy="468959"/>
        </p:xfrm>
        <a:graphic>
          <a:graphicData uri="http://schemas.openxmlformats.org/presentationml/2006/ole">
            <mc:AlternateContent xmlns:mc="http://schemas.openxmlformats.org/markup-compatibility/2006">
              <mc:Choice xmlns:v="urn:schemas-microsoft-com:vml" Requires="v">
                <p:oleObj spid="_x0000_s7196" name="Equation" r:id="rId3" imgW="2311400" imgH="342900" progId="Equation.3">
                  <p:embed/>
                </p:oleObj>
              </mc:Choice>
              <mc:Fallback>
                <p:oleObj name="Equation" r:id="rId3" imgW="23114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86" y="1814502"/>
                        <a:ext cx="3161332" cy="468959"/>
                      </a:xfrm>
                      <a:prstGeom prst="rect">
                        <a:avLst/>
                      </a:prstGeom>
                      <a:noFill/>
                      <a:extLst/>
                    </p:spPr>
                  </p:pic>
                </p:oleObj>
              </mc:Fallback>
            </mc:AlternateContent>
          </a:graphicData>
        </a:graphic>
      </p:graphicFrame>
      <p:sp>
        <p:nvSpPr>
          <p:cNvPr id="3" name="TextBox 2"/>
          <p:cNvSpPr txBox="1"/>
          <p:nvPr/>
        </p:nvSpPr>
        <p:spPr>
          <a:xfrm>
            <a:off x="1543232" y="771293"/>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 </a:t>
            </a:r>
          </a:p>
          <a:p>
            <a:pPr algn="ctr"/>
            <a:r>
              <a:rPr lang="en-US" sz="2000" dirty="0" smtClean="0">
                <a:solidFill>
                  <a:srgbClr val="FFFFFF"/>
                </a:solidFill>
                <a:latin typeface="Calibri" panose="020F0502020204030204" pitchFamily="34" charset="0"/>
                <a:cs typeface="Calibri" panose="020F0502020204030204" pitchFamily="34" charset="0"/>
              </a:rPr>
              <a:t>[Young, Old]</a:t>
            </a:r>
            <a:endParaRPr lang="en-US" sz="2000" dirty="0">
              <a:solidFill>
                <a:srgbClr val="FFFFFF"/>
              </a:solidFill>
              <a:latin typeface="Calibri" panose="020F0502020204030204" pitchFamily="34" charset="0"/>
              <a:cs typeface="Calibri" panose="020F0502020204030204" pitchFamily="34" charset="0"/>
            </a:endParaRPr>
          </a:p>
        </p:txBody>
      </p:sp>
      <p:sp>
        <p:nvSpPr>
          <p:cNvPr id="13" name="TextBox 12"/>
          <p:cNvSpPr txBox="1"/>
          <p:nvPr/>
        </p:nvSpPr>
        <p:spPr>
          <a:xfrm>
            <a:off x="173069" y="2261809"/>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Hair Color </a:t>
            </a:r>
          </a:p>
          <a:p>
            <a:pPr algn="ctr"/>
            <a:r>
              <a:rPr lang="en-US" sz="2000" dirty="0" smtClean="0">
                <a:solidFill>
                  <a:srgbClr val="FFFFFF"/>
                </a:solidFill>
                <a:latin typeface="Calibri" panose="020F0502020204030204" pitchFamily="34" charset="0"/>
                <a:cs typeface="Calibri" panose="020F0502020204030204" pitchFamily="34" charset="0"/>
              </a:rPr>
              <a:t>[Dark, Gray]</a:t>
            </a:r>
            <a:endParaRPr lang="en-US" sz="2000" dirty="0">
              <a:solidFill>
                <a:srgbClr val="FFFFFF"/>
              </a:solidFill>
              <a:latin typeface="Calibri" panose="020F0502020204030204" pitchFamily="34" charset="0"/>
              <a:cs typeface="Calibri" panose="020F0502020204030204" pitchFamily="34" charset="0"/>
            </a:endParaRPr>
          </a:p>
        </p:txBody>
      </p:sp>
      <p:sp>
        <p:nvSpPr>
          <p:cNvPr id="14" name="TextBox 13"/>
          <p:cNvSpPr txBox="1"/>
          <p:nvPr/>
        </p:nvSpPr>
        <p:spPr>
          <a:xfrm>
            <a:off x="2786529" y="2240092"/>
            <a:ext cx="1713234"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 </a:t>
            </a:r>
          </a:p>
          <a:p>
            <a:pPr algn="ctr"/>
            <a:r>
              <a:rPr lang="en-US" sz="2000" dirty="0" smtClean="0">
                <a:solidFill>
                  <a:srgbClr val="FFFFFF"/>
                </a:solidFill>
                <a:latin typeface="Calibri" panose="020F0502020204030204" pitchFamily="34" charset="0"/>
                <a:cs typeface="Calibri" panose="020F0502020204030204" pitchFamily="34" charset="0"/>
              </a:rPr>
              <a:t>[Good, Bad]</a:t>
            </a:r>
            <a:endParaRPr lang="en-US" sz="2000" dirty="0">
              <a:solidFill>
                <a:srgbClr val="FFFFFF"/>
              </a:solidFill>
              <a:latin typeface="Calibri" panose="020F0502020204030204" pitchFamily="34" charset="0"/>
              <a:cs typeface="Calibri" panose="020F0502020204030204" pitchFamily="34" charset="0"/>
            </a:endParaRPr>
          </a:p>
        </p:txBody>
      </p:sp>
      <p:sp>
        <p:nvSpPr>
          <p:cNvPr id="4" name="Down Arrow 3"/>
          <p:cNvSpPr/>
          <p:nvPr/>
        </p:nvSpPr>
        <p:spPr bwMode="auto">
          <a:xfrm rot="3015147">
            <a:off x="1462790" y="1461509"/>
            <a:ext cx="199126" cy="890777"/>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16" name="Down Arrow 15"/>
          <p:cNvSpPr/>
          <p:nvPr/>
        </p:nvSpPr>
        <p:spPr bwMode="auto">
          <a:xfrm rot="18773672">
            <a:off x="3186991" y="1480966"/>
            <a:ext cx="226736" cy="830378"/>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6" name="TextBox 5"/>
          <p:cNvSpPr txBox="1"/>
          <p:nvPr/>
        </p:nvSpPr>
        <p:spPr>
          <a:xfrm>
            <a:off x="4944743" y="979115"/>
            <a:ext cx="3448365" cy="984885"/>
          </a:xfrm>
          <a:prstGeom prst="rect">
            <a:avLst/>
          </a:prstGeom>
          <a:noFill/>
        </p:spPr>
        <p:txBody>
          <a:bodyPr wrap="square" rtlCol="0">
            <a:spAutoFit/>
          </a:bodyPr>
          <a:lstStyle/>
          <a:p>
            <a:pPr lvl="0">
              <a:spcBef>
                <a:spcPct val="50000"/>
              </a:spcBef>
              <a:defRPr/>
            </a:pPr>
            <a:r>
              <a:rPr lang="en-US" sz="2000" i="0" dirty="0">
                <a:solidFill>
                  <a:srgbClr val="009900"/>
                </a:solidFill>
                <a:latin typeface="Calibri" panose="020F0502020204030204" pitchFamily="34" charset="0"/>
                <a:cs typeface="Calibri" panose="020F0502020204030204" pitchFamily="34" charset="0"/>
              </a:rPr>
              <a:t>The joint distribution </a:t>
            </a:r>
            <a:r>
              <a:rPr lang="en-US" sz="2000" i="0" dirty="0" smtClean="0">
                <a:solidFill>
                  <a:srgbClr val="009900"/>
                </a:solidFill>
                <a:latin typeface="Calibri" panose="020F0502020204030204" pitchFamily="34" charset="0"/>
                <a:cs typeface="Calibri" panose="020F0502020204030204" pitchFamily="34" charset="0"/>
              </a:rPr>
              <a:t>factors </a:t>
            </a:r>
          </a:p>
          <a:p>
            <a:pPr lvl="0">
              <a:spcBef>
                <a:spcPts val="0"/>
              </a:spcBef>
              <a:defRPr/>
            </a:pPr>
            <a:r>
              <a:rPr lang="en-US" sz="2000" i="0" dirty="0" smtClean="0">
                <a:solidFill>
                  <a:srgbClr val="009900"/>
                </a:solidFill>
                <a:latin typeface="Calibri" panose="020F0502020204030204" pitchFamily="34" charset="0"/>
                <a:cs typeface="Calibri" panose="020F0502020204030204" pitchFamily="34" charset="0"/>
              </a:rPr>
              <a:t>according </a:t>
            </a:r>
            <a:r>
              <a:rPr lang="en-US" sz="2000" i="0" dirty="0">
                <a:solidFill>
                  <a:srgbClr val="009900"/>
                </a:solidFill>
                <a:latin typeface="Calibri" panose="020F0502020204030204" pitchFamily="34" charset="0"/>
                <a:cs typeface="Calibri" panose="020F0502020204030204" pitchFamily="34" charset="0"/>
              </a:rPr>
              <a:t>to the </a:t>
            </a:r>
            <a:r>
              <a:rPr lang="en-US" sz="2000" i="0" dirty="0">
                <a:solidFill>
                  <a:srgbClr val="FF0000"/>
                </a:solidFill>
                <a:latin typeface="Calibri" panose="020F0502020204030204" pitchFamily="34" charset="0"/>
                <a:cs typeface="Calibri" panose="020F0502020204030204" pitchFamily="34" charset="0"/>
              </a:rPr>
              <a:t>Causal </a:t>
            </a:r>
            <a:r>
              <a:rPr lang="en-US" sz="2000" i="0" dirty="0" smtClean="0">
                <a:solidFill>
                  <a:srgbClr val="FF0000"/>
                </a:solidFill>
                <a:latin typeface="Calibri" panose="020F0502020204030204" pitchFamily="34" charset="0"/>
                <a:cs typeface="Calibri" panose="020F0502020204030204" pitchFamily="34" charset="0"/>
              </a:rPr>
              <a:t>Graph: </a:t>
            </a:r>
            <a:endParaRPr lang="en-US" sz="2000" i="0" dirty="0">
              <a:solidFill>
                <a:srgbClr val="FF0000"/>
              </a:solidFill>
              <a:latin typeface="Calibri" panose="020F0502020204030204" pitchFamily="34" charset="0"/>
              <a:cs typeface="Calibri" panose="020F0502020204030204" pitchFamily="34" charset="0"/>
            </a:endParaRPr>
          </a:p>
          <a:p>
            <a:endParaRPr lang="en-US" dirty="0"/>
          </a:p>
        </p:txBody>
      </p:sp>
      <p:sp>
        <p:nvSpPr>
          <p:cNvPr id="17" name="Rectangle 5"/>
          <p:cNvSpPr>
            <a:spLocks noChangeArrowheads="1"/>
          </p:cNvSpPr>
          <p:nvPr/>
        </p:nvSpPr>
        <p:spPr bwMode="auto">
          <a:xfrm>
            <a:off x="142528" y="3726569"/>
            <a:ext cx="1811475"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P(A,HC,E)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18" name="Rectangle 5"/>
          <p:cNvSpPr>
            <a:spLocks noChangeArrowheads="1"/>
          </p:cNvSpPr>
          <p:nvPr/>
        </p:nvSpPr>
        <p:spPr bwMode="auto">
          <a:xfrm>
            <a:off x="3330013" y="3732340"/>
            <a:ext cx="1272253"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P(E | A)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19" name="Rectangle 5"/>
          <p:cNvSpPr>
            <a:spLocks noChangeArrowheads="1"/>
          </p:cNvSpPr>
          <p:nvPr/>
        </p:nvSpPr>
        <p:spPr bwMode="auto">
          <a:xfrm>
            <a:off x="1642049" y="3729212"/>
            <a:ext cx="813947"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P(A)</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20" name="Rectangle 5"/>
          <p:cNvSpPr>
            <a:spLocks noChangeArrowheads="1"/>
          </p:cNvSpPr>
          <p:nvPr/>
        </p:nvSpPr>
        <p:spPr bwMode="auto">
          <a:xfrm>
            <a:off x="2214618" y="3738041"/>
            <a:ext cx="1229584"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P(HC| A)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21" name="Rectangle 3"/>
          <p:cNvSpPr txBox="1">
            <a:spLocks noChangeArrowheads="1"/>
          </p:cNvSpPr>
          <p:nvPr/>
        </p:nvSpPr>
        <p:spPr bwMode="auto">
          <a:xfrm>
            <a:off x="1528203" y="4652841"/>
            <a:ext cx="7001435" cy="2039471"/>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Monotype Sorts" charset="0"/>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charset="0"/>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charset="0"/>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a:buFont typeface="Monotype Sorts" charset="0"/>
              <a:buNone/>
            </a:pPr>
            <a:r>
              <a:rPr lang="en-US" sz="2000" i="1" kern="0" dirty="0" smtClean="0">
                <a:solidFill>
                  <a:srgbClr val="00AE00"/>
                </a:solidFill>
                <a:latin typeface="Calibri" panose="020F0502020204030204" pitchFamily="34" charset="0"/>
                <a:cs typeface="Calibri" panose="020F0502020204030204" pitchFamily="34" charset="0"/>
              </a:rPr>
              <a:t>		</a:t>
            </a:r>
            <a:r>
              <a:rPr lang="en-US" sz="1800" i="1" kern="0" dirty="0" smtClean="0">
                <a:solidFill>
                  <a:srgbClr val="00AE00"/>
                </a:solidFill>
                <a:latin typeface="Calibri" panose="020F0502020204030204" pitchFamily="34" charset="0"/>
                <a:cs typeface="Calibri" panose="020F0502020204030204" pitchFamily="34" charset="0"/>
              </a:rPr>
              <a:t>P(A = y) =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1</a:t>
            </a:r>
          </a:p>
          <a:p>
            <a:pPr>
              <a:buFont typeface="Monotype Sorts" charset="0"/>
              <a:buNone/>
            </a:pPr>
            <a:r>
              <a:rPr lang="en-US" sz="1800" i="1" kern="0" dirty="0" smtClean="0">
                <a:solidFill>
                  <a:srgbClr val="00AE00"/>
                </a:solidFill>
                <a:latin typeface="Calibri" panose="020F0502020204030204" pitchFamily="34" charset="0"/>
                <a:cs typeface="Calibri" panose="020F0502020204030204" pitchFamily="34" charset="0"/>
              </a:rPr>
              <a:t>		P(A = o) = 1 -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1</a:t>
            </a:r>
            <a:r>
              <a:rPr lang="en-US" sz="1800" i="1" kern="0" dirty="0" smtClean="0">
                <a:solidFill>
                  <a:srgbClr val="00AE00"/>
                </a:solidFill>
                <a:latin typeface="Calibri" panose="020F0502020204030204" pitchFamily="34" charset="0"/>
                <a:cs typeface="Calibri" panose="020F0502020204030204" pitchFamily="34" charset="0"/>
              </a:rPr>
              <a:t>			</a:t>
            </a:r>
          </a:p>
          <a:p>
            <a:pPr>
              <a:buFont typeface="Monotype Sorts" charset="0"/>
              <a:buNone/>
            </a:pPr>
            <a:r>
              <a:rPr lang="en-US" sz="1800" i="1" kern="0" dirty="0" smtClean="0">
                <a:solidFill>
                  <a:srgbClr val="00AE00"/>
                </a:solidFill>
                <a:latin typeface="Calibri" panose="020F0502020204030204" pitchFamily="34" charset="0"/>
                <a:cs typeface="Calibri" panose="020F0502020204030204" pitchFamily="34" charset="0"/>
              </a:rPr>
              <a:t>P(HC = d | A = y) =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2</a:t>
            </a:r>
            <a:r>
              <a:rPr lang="en-US" sz="1800" i="1" kern="0" dirty="0" smtClean="0">
                <a:solidFill>
                  <a:srgbClr val="00AE00"/>
                </a:solidFill>
                <a:latin typeface="Calibri" panose="020F0502020204030204" pitchFamily="34" charset="0"/>
                <a:cs typeface="Calibri" panose="020F0502020204030204" pitchFamily="34" charset="0"/>
              </a:rPr>
              <a:t>		P(E = g | A = y) =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4</a:t>
            </a:r>
          </a:p>
          <a:p>
            <a:pPr>
              <a:buNone/>
            </a:pPr>
            <a:r>
              <a:rPr lang="en-US" sz="1800" i="1" kern="0" dirty="0" smtClean="0">
                <a:solidFill>
                  <a:srgbClr val="00AE00"/>
                </a:solidFill>
                <a:latin typeface="Calibri" panose="020F0502020204030204" pitchFamily="34" charset="0"/>
                <a:cs typeface="Calibri" panose="020F0502020204030204" pitchFamily="34" charset="0"/>
              </a:rPr>
              <a:t>P(</a:t>
            </a:r>
            <a:r>
              <a:rPr lang="en-US" sz="1800" kern="0" dirty="0">
                <a:solidFill>
                  <a:srgbClr val="00AE00"/>
                </a:solidFill>
                <a:latin typeface="Calibri" panose="020F0502020204030204" pitchFamily="34" charset="0"/>
                <a:cs typeface="Calibri" panose="020F0502020204030204" pitchFamily="34" charset="0"/>
              </a:rPr>
              <a:t>HC</a:t>
            </a:r>
            <a:r>
              <a:rPr lang="en-US" sz="1800" i="1" kern="0" dirty="0" smtClean="0">
                <a:solidFill>
                  <a:srgbClr val="00AE00"/>
                </a:solidFill>
                <a:latin typeface="Calibri" panose="020F0502020204030204" pitchFamily="34" charset="0"/>
                <a:cs typeface="Calibri" panose="020F0502020204030204" pitchFamily="34" charset="0"/>
              </a:rPr>
              <a:t> = g | A = </a:t>
            </a:r>
            <a:r>
              <a:rPr lang="en-US" sz="1800" i="1" kern="0" dirty="0" smtClean="0">
                <a:solidFill>
                  <a:srgbClr val="00AE00"/>
                </a:solidFill>
                <a:latin typeface="Calibri" panose="020F0502020204030204" pitchFamily="34" charset="0"/>
                <a:cs typeface="Calibri" panose="020F0502020204030204" pitchFamily="34" charset="0"/>
              </a:rPr>
              <a:t>y) </a:t>
            </a:r>
            <a:r>
              <a:rPr lang="en-US" sz="1800" i="1" kern="0" dirty="0" smtClean="0">
                <a:solidFill>
                  <a:srgbClr val="00AE00"/>
                </a:solidFill>
                <a:latin typeface="Calibri" panose="020F0502020204030204" pitchFamily="34" charset="0"/>
                <a:cs typeface="Calibri" panose="020F0502020204030204" pitchFamily="34" charset="0"/>
              </a:rPr>
              <a:t>= 1-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2</a:t>
            </a:r>
            <a:r>
              <a:rPr lang="en-US" sz="1800" i="1" kern="0" dirty="0" smtClean="0">
                <a:solidFill>
                  <a:srgbClr val="00AE00"/>
                </a:solidFill>
                <a:latin typeface="Calibri" panose="020F0502020204030204" pitchFamily="34" charset="0"/>
                <a:cs typeface="Calibri" panose="020F0502020204030204" pitchFamily="34" charset="0"/>
              </a:rPr>
              <a:t>		P</a:t>
            </a:r>
            <a:r>
              <a:rPr lang="en-US" sz="1800" kern="0" dirty="0" smtClean="0">
                <a:solidFill>
                  <a:srgbClr val="00AE00"/>
                </a:solidFill>
                <a:latin typeface="Calibri" panose="020F0502020204030204" pitchFamily="34" charset="0"/>
                <a:cs typeface="Calibri" panose="020F0502020204030204" pitchFamily="34" charset="0"/>
              </a:rPr>
              <a:t>(</a:t>
            </a:r>
            <a:r>
              <a:rPr lang="en-US" sz="1800" i="1" kern="0" dirty="0">
                <a:solidFill>
                  <a:srgbClr val="00AE00"/>
                </a:solidFill>
                <a:latin typeface="Calibri" panose="020F0502020204030204" pitchFamily="34" charset="0"/>
                <a:cs typeface="Calibri" panose="020F0502020204030204" pitchFamily="34" charset="0"/>
              </a:rPr>
              <a:t>E </a:t>
            </a:r>
            <a:r>
              <a:rPr lang="en-US" sz="1800" kern="0" dirty="0">
                <a:solidFill>
                  <a:srgbClr val="00AE00"/>
                </a:solidFill>
                <a:latin typeface="Calibri" panose="020F0502020204030204" pitchFamily="34" charset="0"/>
                <a:cs typeface="Calibri" panose="020F0502020204030204" pitchFamily="34" charset="0"/>
              </a:rPr>
              <a:t>= </a:t>
            </a:r>
            <a:r>
              <a:rPr lang="en-US" sz="1800" i="1" kern="0" dirty="0" smtClean="0">
                <a:solidFill>
                  <a:srgbClr val="00AE00"/>
                </a:solidFill>
                <a:latin typeface="Calibri" panose="020F0502020204030204" pitchFamily="34" charset="0"/>
                <a:cs typeface="Calibri" panose="020F0502020204030204" pitchFamily="34" charset="0"/>
              </a:rPr>
              <a:t>b</a:t>
            </a:r>
            <a:r>
              <a:rPr lang="en-US" sz="1800" kern="0" dirty="0" smtClean="0">
                <a:solidFill>
                  <a:srgbClr val="00AE00"/>
                </a:solidFill>
                <a:latin typeface="Calibri" panose="020F0502020204030204" pitchFamily="34" charset="0"/>
                <a:cs typeface="Calibri" panose="020F0502020204030204" pitchFamily="34" charset="0"/>
              </a:rPr>
              <a:t> </a:t>
            </a:r>
            <a:r>
              <a:rPr lang="en-US" sz="1800" kern="0" dirty="0">
                <a:solidFill>
                  <a:srgbClr val="00AE00"/>
                </a:solidFill>
                <a:latin typeface="Calibri" panose="020F0502020204030204" pitchFamily="34" charset="0"/>
                <a:cs typeface="Calibri" panose="020F0502020204030204" pitchFamily="34" charset="0"/>
              </a:rPr>
              <a:t>| </a:t>
            </a:r>
            <a:r>
              <a:rPr lang="en-US" sz="1800" i="1" kern="0" dirty="0">
                <a:solidFill>
                  <a:srgbClr val="00AE00"/>
                </a:solidFill>
                <a:latin typeface="Calibri" panose="020F0502020204030204" pitchFamily="34" charset="0"/>
                <a:cs typeface="Calibri" panose="020F0502020204030204" pitchFamily="34" charset="0"/>
              </a:rPr>
              <a:t>A = </a:t>
            </a:r>
            <a:r>
              <a:rPr lang="en-US" sz="1800" i="1" kern="0" dirty="0" smtClean="0">
                <a:solidFill>
                  <a:srgbClr val="00AE00"/>
                </a:solidFill>
                <a:latin typeface="Calibri" panose="020F0502020204030204" pitchFamily="34" charset="0"/>
                <a:cs typeface="Calibri" panose="020F0502020204030204" pitchFamily="34" charset="0"/>
              </a:rPr>
              <a:t>y) </a:t>
            </a:r>
            <a:r>
              <a:rPr lang="en-US" sz="1800" i="1" kern="0" dirty="0" smtClean="0">
                <a:solidFill>
                  <a:srgbClr val="00AE00"/>
                </a:solidFill>
                <a:latin typeface="Calibri" panose="020F0502020204030204" pitchFamily="34" charset="0"/>
                <a:cs typeface="Calibri" panose="020F0502020204030204" pitchFamily="34" charset="0"/>
              </a:rPr>
              <a:t>= 1-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4</a:t>
            </a:r>
            <a:endParaRPr lang="en-US" sz="1800" i="1" kern="0" dirty="0" smtClean="0">
              <a:solidFill>
                <a:srgbClr val="00AE00"/>
              </a:solidFill>
              <a:latin typeface="Calibri" panose="020F0502020204030204" pitchFamily="34" charset="0"/>
              <a:cs typeface="Calibri" panose="020F0502020204030204" pitchFamily="34" charset="0"/>
            </a:endParaRPr>
          </a:p>
          <a:p>
            <a:pPr>
              <a:buNone/>
            </a:pPr>
            <a:r>
              <a:rPr lang="en-US" sz="1800" i="1" kern="0" dirty="0" smtClean="0">
                <a:solidFill>
                  <a:srgbClr val="00AE00"/>
                </a:solidFill>
                <a:latin typeface="Calibri" panose="020F0502020204030204" pitchFamily="34" charset="0"/>
                <a:cs typeface="Calibri" panose="020F0502020204030204" pitchFamily="34" charset="0"/>
              </a:rPr>
              <a:t>P(</a:t>
            </a:r>
            <a:r>
              <a:rPr lang="en-US" sz="1800" kern="0" dirty="0">
                <a:solidFill>
                  <a:srgbClr val="00AE00"/>
                </a:solidFill>
                <a:latin typeface="Calibri" panose="020F0502020204030204" pitchFamily="34" charset="0"/>
                <a:cs typeface="Calibri" panose="020F0502020204030204" pitchFamily="34" charset="0"/>
              </a:rPr>
              <a:t>HC</a:t>
            </a:r>
            <a:r>
              <a:rPr lang="en-US" sz="1800" i="1" kern="0" dirty="0" smtClean="0">
                <a:solidFill>
                  <a:srgbClr val="00AE00"/>
                </a:solidFill>
                <a:latin typeface="Calibri" panose="020F0502020204030204" pitchFamily="34" charset="0"/>
                <a:cs typeface="Calibri" panose="020F0502020204030204" pitchFamily="34" charset="0"/>
              </a:rPr>
              <a:t> = d | </a:t>
            </a:r>
            <a:r>
              <a:rPr lang="en-US" sz="1800" kern="0" dirty="0" smtClean="0">
                <a:solidFill>
                  <a:srgbClr val="00AE00"/>
                </a:solidFill>
                <a:latin typeface="Calibri" panose="020F0502020204030204" pitchFamily="34" charset="0"/>
                <a:cs typeface="Calibri" panose="020F0502020204030204" pitchFamily="34" charset="0"/>
              </a:rPr>
              <a:t>A </a:t>
            </a:r>
            <a:r>
              <a:rPr lang="en-US" sz="1800" i="1" kern="0" dirty="0" smtClean="0">
                <a:solidFill>
                  <a:srgbClr val="00AE00"/>
                </a:solidFill>
                <a:latin typeface="Calibri" panose="020F0502020204030204" pitchFamily="34" charset="0"/>
                <a:cs typeface="Calibri" panose="020F0502020204030204" pitchFamily="34" charset="0"/>
              </a:rPr>
              <a:t>= </a:t>
            </a:r>
            <a:r>
              <a:rPr lang="en-US" sz="1800" i="1" kern="0" dirty="0" smtClean="0">
                <a:solidFill>
                  <a:srgbClr val="00AE00"/>
                </a:solidFill>
                <a:latin typeface="Calibri" panose="020F0502020204030204" pitchFamily="34" charset="0"/>
                <a:cs typeface="Calibri" panose="020F0502020204030204" pitchFamily="34" charset="0"/>
              </a:rPr>
              <a:t>o) </a:t>
            </a:r>
            <a:r>
              <a:rPr lang="en-US" sz="1800" i="1" kern="0" dirty="0" smtClean="0">
                <a:solidFill>
                  <a:srgbClr val="00AE00"/>
                </a:solidFill>
                <a:latin typeface="Calibri" panose="020F0502020204030204" pitchFamily="34" charset="0"/>
                <a:cs typeface="Calibri" panose="020F0502020204030204" pitchFamily="34" charset="0"/>
              </a:rPr>
              <a:t>=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3</a:t>
            </a:r>
            <a:r>
              <a:rPr lang="en-US" sz="1800" i="1" kern="0" dirty="0" smtClean="0">
                <a:solidFill>
                  <a:srgbClr val="00AE00"/>
                </a:solidFill>
                <a:latin typeface="Calibri" panose="020F0502020204030204" pitchFamily="34" charset="0"/>
                <a:cs typeface="Calibri" panose="020F0502020204030204" pitchFamily="34" charset="0"/>
              </a:rPr>
              <a:t>		P(</a:t>
            </a:r>
            <a:r>
              <a:rPr lang="en-US" sz="1800" i="1" kern="0" dirty="0">
                <a:solidFill>
                  <a:srgbClr val="00AE00"/>
                </a:solidFill>
                <a:latin typeface="Calibri" panose="020F0502020204030204" pitchFamily="34" charset="0"/>
                <a:cs typeface="Calibri" panose="020F0502020204030204" pitchFamily="34" charset="0"/>
              </a:rPr>
              <a:t>E</a:t>
            </a:r>
            <a:r>
              <a:rPr lang="en-US" sz="1800" kern="0" dirty="0">
                <a:solidFill>
                  <a:srgbClr val="00AE00"/>
                </a:solidFill>
                <a:latin typeface="Calibri" panose="020F0502020204030204" pitchFamily="34" charset="0"/>
                <a:cs typeface="Calibri" panose="020F0502020204030204" pitchFamily="34" charset="0"/>
              </a:rPr>
              <a:t> = </a:t>
            </a:r>
            <a:r>
              <a:rPr lang="en-US" sz="1800" i="1" kern="0" dirty="0" smtClean="0">
                <a:solidFill>
                  <a:srgbClr val="00AE00"/>
                </a:solidFill>
                <a:latin typeface="Calibri" panose="020F0502020204030204" pitchFamily="34" charset="0"/>
                <a:cs typeface="Calibri" panose="020F0502020204030204" pitchFamily="34" charset="0"/>
              </a:rPr>
              <a:t>g</a:t>
            </a:r>
            <a:r>
              <a:rPr lang="en-US" sz="1800" kern="0" dirty="0" smtClean="0">
                <a:solidFill>
                  <a:srgbClr val="00AE00"/>
                </a:solidFill>
                <a:latin typeface="Calibri" panose="020F0502020204030204" pitchFamily="34" charset="0"/>
                <a:cs typeface="Calibri" panose="020F0502020204030204" pitchFamily="34" charset="0"/>
              </a:rPr>
              <a:t> </a:t>
            </a:r>
            <a:r>
              <a:rPr lang="en-US" sz="1800" kern="0" dirty="0">
                <a:solidFill>
                  <a:srgbClr val="00AE00"/>
                </a:solidFill>
                <a:latin typeface="Calibri" panose="020F0502020204030204" pitchFamily="34" charset="0"/>
                <a:cs typeface="Calibri" panose="020F0502020204030204" pitchFamily="34" charset="0"/>
              </a:rPr>
              <a:t>| </a:t>
            </a:r>
            <a:r>
              <a:rPr lang="en-US" sz="1800" i="1" kern="0" dirty="0">
                <a:solidFill>
                  <a:srgbClr val="00AE00"/>
                </a:solidFill>
                <a:latin typeface="Calibri" panose="020F0502020204030204" pitchFamily="34" charset="0"/>
                <a:cs typeface="Calibri" panose="020F0502020204030204" pitchFamily="34" charset="0"/>
              </a:rPr>
              <a:t>A = </a:t>
            </a:r>
            <a:r>
              <a:rPr lang="en-US" sz="1800" i="1" kern="0" dirty="0" smtClean="0">
                <a:solidFill>
                  <a:srgbClr val="00AE00"/>
                </a:solidFill>
                <a:latin typeface="Calibri" panose="020F0502020204030204" pitchFamily="34" charset="0"/>
                <a:cs typeface="Calibri" panose="020F0502020204030204" pitchFamily="34" charset="0"/>
              </a:rPr>
              <a:t>o) </a:t>
            </a:r>
            <a:r>
              <a:rPr lang="en-US" sz="1800" i="1" kern="0" dirty="0" smtClean="0">
                <a:solidFill>
                  <a:srgbClr val="00AE00"/>
                </a:solidFill>
                <a:latin typeface="Calibri" panose="020F0502020204030204" pitchFamily="34" charset="0"/>
                <a:cs typeface="Calibri" panose="020F0502020204030204" pitchFamily="34" charset="0"/>
              </a:rPr>
              <a:t>=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5</a:t>
            </a:r>
          </a:p>
          <a:p>
            <a:pPr>
              <a:buNone/>
            </a:pPr>
            <a:r>
              <a:rPr lang="en-US" sz="1800" i="1" kern="0" dirty="0" smtClean="0">
                <a:solidFill>
                  <a:srgbClr val="00AE00"/>
                </a:solidFill>
                <a:latin typeface="Calibri" panose="020F0502020204030204" pitchFamily="34" charset="0"/>
                <a:cs typeface="Calibri" panose="020F0502020204030204" pitchFamily="34" charset="0"/>
              </a:rPr>
              <a:t>P(</a:t>
            </a:r>
            <a:r>
              <a:rPr lang="en-US" sz="1800" kern="0" dirty="0">
                <a:solidFill>
                  <a:srgbClr val="00AE00"/>
                </a:solidFill>
                <a:latin typeface="Calibri" panose="020F0502020204030204" pitchFamily="34" charset="0"/>
                <a:cs typeface="Calibri" panose="020F0502020204030204" pitchFamily="34" charset="0"/>
              </a:rPr>
              <a:t>HC</a:t>
            </a:r>
            <a:r>
              <a:rPr lang="en-US" sz="1800" i="1" kern="0" dirty="0" smtClean="0">
                <a:solidFill>
                  <a:srgbClr val="00AE00"/>
                </a:solidFill>
                <a:latin typeface="Calibri" panose="020F0502020204030204" pitchFamily="34" charset="0"/>
                <a:cs typeface="Calibri" panose="020F0502020204030204" pitchFamily="34" charset="0"/>
              </a:rPr>
              <a:t> = g | A = o) = 1-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3</a:t>
            </a:r>
            <a:r>
              <a:rPr lang="en-US" sz="1800" i="1" kern="0" dirty="0" smtClean="0">
                <a:solidFill>
                  <a:srgbClr val="00AE00"/>
                </a:solidFill>
                <a:latin typeface="Calibri" panose="020F0502020204030204" pitchFamily="34" charset="0"/>
                <a:cs typeface="Calibri" panose="020F0502020204030204" pitchFamily="34" charset="0"/>
              </a:rPr>
              <a:t>		P(</a:t>
            </a:r>
            <a:r>
              <a:rPr lang="en-US" sz="1800" i="1" kern="0" dirty="0">
                <a:solidFill>
                  <a:srgbClr val="00AE00"/>
                </a:solidFill>
                <a:latin typeface="Calibri" panose="020F0502020204030204" pitchFamily="34" charset="0"/>
                <a:cs typeface="Calibri" panose="020F0502020204030204" pitchFamily="34" charset="0"/>
              </a:rPr>
              <a:t>E</a:t>
            </a:r>
            <a:r>
              <a:rPr lang="en-US" sz="1800" kern="0" dirty="0">
                <a:solidFill>
                  <a:srgbClr val="00AE00"/>
                </a:solidFill>
                <a:latin typeface="Calibri" panose="020F0502020204030204" pitchFamily="34" charset="0"/>
                <a:cs typeface="Calibri" panose="020F0502020204030204" pitchFamily="34" charset="0"/>
              </a:rPr>
              <a:t> = </a:t>
            </a:r>
            <a:r>
              <a:rPr lang="en-US" sz="1800" i="1" kern="0" dirty="0" smtClean="0">
                <a:solidFill>
                  <a:srgbClr val="00AE00"/>
                </a:solidFill>
                <a:latin typeface="Calibri" panose="020F0502020204030204" pitchFamily="34" charset="0"/>
                <a:cs typeface="Calibri" panose="020F0502020204030204" pitchFamily="34" charset="0"/>
              </a:rPr>
              <a:t>b</a:t>
            </a:r>
            <a:r>
              <a:rPr lang="en-US" sz="1800" kern="0" dirty="0" smtClean="0">
                <a:solidFill>
                  <a:srgbClr val="00AE00"/>
                </a:solidFill>
                <a:latin typeface="Calibri" panose="020F0502020204030204" pitchFamily="34" charset="0"/>
                <a:cs typeface="Calibri" panose="020F0502020204030204" pitchFamily="34" charset="0"/>
              </a:rPr>
              <a:t> </a:t>
            </a:r>
            <a:r>
              <a:rPr lang="en-US" sz="1800" kern="0" dirty="0">
                <a:solidFill>
                  <a:srgbClr val="00AE00"/>
                </a:solidFill>
                <a:latin typeface="Calibri" panose="020F0502020204030204" pitchFamily="34" charset="0"/>
                <a:cs typeface="Calibri" panose="020F0502020204030204" pitchFamily="34" charset="0"/>
              </a:rPr>
              <a:t>| </a:t>
            </a:r>
            <a:r>
              <a:rPr lang="en-US" sz="1800" i="1" kern="0" dirty="0">
                <a:solidFill>
                  <a:srgbClr val="00AE00"/>
                </a:solidFill>
                <a:latin typeface="Calibri" panose="020F0502020204030204" pitchFamily="34" charset="0"/>
                <a:cs typeface="Calibri" panose="020F0502020204030204" pitchFamily="34" charset="0"/>
              </a:rPr>
              <a:t>A = </a:t>
            </a:r>
            <a:r>
              <a:rPr lang="en-US" sz="1800" i="1" kern="0" dirty="0" smtClean="0">
                <a:solidFill>
                  <a:srgbClr val="00AE00"/>
                </a:solidFill>
                <a:latin typeface="Calibri" panose="020F0502020204030204" pitchFamily="34" charset="0"/>
                <a:cs typeface="Calibri" panose="020F0502020204030204" pitchFamily="34" charset="0"/>
              </a:rPr>
              <a:t>o) = 1- </a:t>
            </a:r>
            <a:r>
              <a:rPr lang="en-US" sz="1800" i="0" kern="0" dirty="0" smtClean="0">
                <a:solidFill>
                  <a:srgbClr val="009900"/>
                </a:solidFill>
                <a:latin typeface="Calibri" panose="020F0502020204030204" pitchFamily="34" charset="0"/>
                <a:cs typeface="Calibri" panose="020F0502020204030204" pitchFamily="34" charset="0"/>
                <a:sym typeface="Symbol"/>
              </a:rPr>
              <a:t></a:t>
            </a:r>
            <a:r>
              <a:rPr lang="en-US" sz="1800" i="0" kern="0" baseline="-25000" dirty="0" smtClean="0">
                <a:solidFill>
                  <a:srgbClr val="009900"/>
                </a:solidFill>
                <a:latin typeface="Calibri" panose="020F0502020204030204" pitchFamily="34" charset="0"/>
                <a:cs typeface="Calibri" panose="020F0502020204030204" pitchFamily="34" charset="0"/>
                <a:sym typeface="Symbol"/>
              </a:rPr>
              <a:t>5</a:t>
            </a:r>
            <a:endParaRPr lang="en-US" sz="1800" i="1" kern="0" dirty="0" smtClean="0">
              <a:solidFill>
                <a:srgbClr val="00AE00"/>
              </a:solidFill>
              <a:latin typeface="Calibri" panose="020F0502020204030204" pitchFamily="34" charset="0"/>
              <a:cs typeface="Calibri" panose="020F0502020204030204" pitchFamily="34" charset="0"/>
            </a:endParaRPr>
          </a:p>
          <a:p>
            <a:pPr>
              <a:buFont typeface="Monotype Sorts" charset="0"/>
              <a:buNone/>
            </a:pPr>
            <a:endParaRPr lang="en-US" sz="2000" i="1" kern="0" dirty="0" smtClean="0">
              <a:solidFill>
                <a:srgbClr val="00AE00"/>
              </a:solidFill>
              <a:latin typeface="Calibri" panose="020F0502020204030204" pitchFamily="34" charset="0"/>
              <a:cs typeface="Calibri" panose="020F0502020204030204" pitchFamily="34" charset="0"/>
            </a:endParaRPr>
          </a:p>
          <a:p>
            <a:pPr>
              <a:buFont typeface="Monotype Sorts" charset="0"/>
              <a:buNone/>
            </a:pPr>
            <a:endParaRPr lang="en-US" sz="2000" i="1" kern="0" dirty="0" smtClean="0">
              <a:solidFill>
                <a:srgbClr val="00AE00"/>
              </a:solidFill>
              <a:latin typeface="Calibri" panose="020F0502020204030204" pitchFamily="34" charset="0"/>
              <a:cs typeface="Calibri" panose="020F0502020204030204" pitchFamily="34" charset="0"/>
            </a:endParaRPr>
          </a:p>
        </p:txBody>
      </p:sp>
      <p:sp>
        <p:nvSpPr>
          <p:cNvPr id="22" name="Rectangle 5"/>
          <p:cNvSpPr>
            <a:spLocks noChangeArrowheads="1"/>
          </p:cNvSpPr>
          <p:nvPr/>
        </p:nvSpPr>
        <p:spPr bwMode="auto">
          <a:xfrm>
            <a:off x="4402139" y="3762141"/>
            <a:ext cx="1152339" cy="397545"/>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 f(</a:t>
            </a:r>
            <a:r>
              <a:rPr kumimoji="0" lang="en-US" sz="2000" b="1"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20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 </a:t>
            </a:r>
            <a:endParaRPr kumimoji="0" lang="en-US" sz="20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23" name="Rectangle 5"/>
          <p:cNvSpPr>
            <a:spLocks noChangeArrowheads="1"/>
          </p:cNvSpPr>
          <p:nvPr/>
        </p:nvSpPr>
        <p:spPr bwMode="auto">
          <a:xfrm>
            <a:off x="1447965" y="4211654"/>
            <a:ext cx="6868458" cy="366767"/>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All variables binary:     </a:t>
            </a:r>
            <a:r>
              <a:rPr kumimoji="0" lang="en-US" sz="1800" b="1"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 =</a:t>
            </a:r>
            <a:endParaRPr kumimoji="0" lang="en-US" sz="18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24" name="Rectangle 5"/>
          <p:cNvSpPr>
            <a:spLocks noChangeArrowheads="1"/>
          </p:cNvSpPr>
          <p:nvPr/>
        </p:nvSpPr>
        <p:spPr bwMode="auto">
          <a:xfrm>
            <a:off x="3966139" y="4222895"/>
            <a:ext cx="2000977" cy="366767"/>
          </a:xfrm>
          <a:prstGeom prst="rect">
            <a:avLst/>
          </a:prstGeom>
          <a:noFill/>
          <a:ln w="12700">
            <a:noFill/>
            <a:miter lim="800000"/>
            <a:headEnd/>
            <a:tailEnd/>
          </a:ln>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1800" b="0" i="0" u="none" strike="noStrike" kern="1200" cap="none" spc="0" normalizeH="0" baseline="-2500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1, </a:t>
            </a: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1800" b="0" i="0" u="none" strike="noStrike" kern="1200" cap="none" spc="0" normalizeH="0" baseline="-2500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2,</a:t>
            </a: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1800" b="0" i="0" u="none" strike="noStrike" kern="1200" cap="none" spc="0" normalizeH="0" baseline="-2500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3,</a:t>
            </a: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1800" b="0" i="0" u="none" strike="noStrike" kern="1200" cap="none" spc="0" normalizeH="0" baseline="-2500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4,</a:t>
            </a: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1800" b="0" i="0" u="none" strike="noStrike" kern="1200" cap="none" spc="0" normalizeH="0" baseline="-2500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5,</a:t>
            </a:r>
            <a:r>
              <a:rPr kumimoji="0" lang="en-US" sz="1800" b="1"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 </a:t>
            </a: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sym typeface="Symbol"/>
              </a:rPr>
              <a:t>}</a:t>
            </a:r>
            <a:r>
              <a:rPr kumimoji="0" lang="en-US" sz="1800" b="0" i="0" u="none" strike="noStrike" kern="1200" cap="none" spc="0" normalizeH="0" baseline="0" noProof="0" dirty="0" smtClean="0">
                <a:ln>
                  <a:noFill/>
                </a:ln>
                <a:solidFill>
                  <a:srgbClr val="009900"/>
                </a:solidFill>
                <a:effectLst/>
                <a:uLnTx/>
                <a:uFillTx/>
                <a:latin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43</a:t>
            </a:fld>
            <a:endParaRPr lang="en-US"/>
          </a:p>
        </p:txBody>
      </p:sp>
    </p:spTree>
    <p:extLst>
      <p:ext uri="{BB962C8B-B14F-4D97-AF65-F5344CB8AC3E}">
        <p14:creationId xmlns:p14="http://schemas.microsoft.com/office/powerpoint/2010/main" val="234201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4"/>
          <p:cNvSpPr>
            <a:spLocks noChangeShapeType="1"/>
          </p:cNvSpPr>
          <p:nvPr/>
        </p:nvSpPr>
        <p:spPr bwMode="auto">
          <a:xfrm>
            <a:off x="457200" y="3733800"/>
            <a:ext cx="84582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1270" name="Text Box 5"/>
          <p:cNvSpPr txBox="1">
            <a:spLocks noChangeArrowheads="1"/>
          </p:cNvSpPr>
          <p:nvPr/>
        </p:nvSpPr>
        <p:spPr bwMode="auto">
          <a:xfrm>
            <a:off x="4419600" y="20574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P(A,HC,E) </a:t>
            </a:r>
            <a:r>
              <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 P(HC|A) P(E| A)</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1271" name="Text Box 6"/>
          <p:cNvSpPr txBox="1">
            <a:spLocks noChangeArrowheads="1"/>
          </p:cNvSpPr>
          <p:nvPr/>
        </p:nvSpPr>
        <p:spPr bwMode="auto">
          <a:xfrm>
            <a:off x="6255520" y="3957935"/>
            <a:ext cx="2068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P(HC| </a:t>
            </a:r>
            <a:r>
              <a:rPr kumimoji="0" lang="en-US" alt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Hard</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1272" name="Line 8"/>
          <p:cNvSpPr>
            <a:spLocks noChangeShapeType="1"/>
          </p:cNvSpPr>
          <p:nvPr/>
        </p:nvSpPr>
        <p:spPr bwMode="auto">
          <a:xfrm>
            <a:off x="7239000" y="2514600"/>
            <a:ext cx="0" cy="144780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Rectangle 2"/>
          <p:cNvSpPr txBox="1">
            <a:spLocks noChangeArrowheads="1"/>
          </p:cNvSpPr>
          <p:nvPr/>
        </p:nvSpPr>
        <p:spPr bwMode="auto">
          <a:xfrm>
            <a:off x="471748" y="93213"/>
            <a:ext cx="8443652" cy="744538"/>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3200" b="1" i="0" u="none" strike="noStrike" kern="0" cap="none" spc="0" normalizeH="0" baseline="0" noProof="0" dirty="0" smtClean="0">
                <a:ln>
                  <a:noFill/>
                </a:ln>
                <a:solidFill>
                  <a:srgbClr val="F4EC88"/>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Calculating the </a:t>
            </a:r>
            <a:r>
              <a:rPr lang="en-US" altLang="en-US" sz="3200" b="1" i="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kumimoji="1" lang="en-US" altLang="en-US" sz="3200" b="1" i="0" u="none" strike="noStrike" kern="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ffect</a:t>
            </a:r>
            <a:r>
              <a:rPr kumimoji="1" lang="en-US" altLang="en-US"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1" lang="en-US" altLang="en-US" sz="3200" b="1" i="0" u="none" strike="noStrike" kern="0" cap="none" spc="0" normalizeH="0" baseline="0" noProof="0" dirty="0" smtClean="0">
                <a:ln>
                  <a:noFill/>
                </a:ln>
                <a:solidFill>
                  <a:srgbClr val="F4EC88"/>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of a Hard </a:t>
            </a:r>
            <a:r>
              <a:rPr lang="en-US" altLang="en-US" sz="3200" b="1" i="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kumimoji="1" lang="en-US" altLang="en-US" sz="3200" b="1" i="0" u="none" strike="noStrike" kern="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ntervention</a:t>
            </a:r>
            <a:r>
              <a:rPr kumimoji="1" lang="en-US" alt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p>
        </p:txBody>
      </p:sp>
      <p:sp>
        <p:nvSpPr>
          <p:cNvPr id="9" name="Text Box 6"/>
          <p:cNvSpPr txBox="1">
            <a:spLocks noChangeArrowheads="1"/>
          </p:cNvSpPr>
          <p:nvPr/>
        </p:nvSpPr>
        <p:spPr bwMode="auto">
          <a:xfrm>
            <a:off x="3731482" y="3962400"/>
            <a:ext cx="2029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lvl="0">
              <a:spcBef>
                <a:spcPct val="50000"/>
              </a:spcBef>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t>
            </a:r>
            <a:r>
              <a:rPr kumimoji="0" lang="en-US" altLang="en-US" sz="2400" b="0" i="0" u="none" strike="noStrike" kern="1200" cap="none" spc="0" normalizeH="0" baseline="-25000" noProof="0" dirty="0">
                <a:ln>
                  <a:noFill/>
                </a:ln>
                <a:solidFill>
                  <a:srgbClr val="FF0000"/>
                </a:solidFill>
                <a:effectLst/>
                <a:uLnTx/>
                <a:uFillTx/>
                <a:latin typeface="Calibri" panose="020F0502020204030204" pitchFamily="34" charset="0"/>
                <a:cs typeface="Calibri" panose="020F0502020204030204" pitchFamily="34" charset="0"/>
              </a:rPr>
              <a:t>m </a:t>
            </a:r>
            <a:r>
              <a:rPr lang="en-US" altLang="en-US" i="0" dirty="0">
                <a:solidFill>
                  <a:srgbClr val="008000"/>
                </a:solidFill>
                <a:latin typeface="Calibri" panose="020F0502020204030204" pitchFamily="34" charset="0"/>
                <a:cs typeface="Calibri" panose="020F0502020204030204" pitchFamily="34" charset="0"/>
              </a:rPr>
              <a:t>(A,HC,E) </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1" name="Text Box 6"/>
          <p:cNvSpPr txBox="1">
            <a:spLocks noChangeArrowheads="1"/>
          </p:cNvSpPr>
          <p:nvPr/>
        </p:nvSpPr>
        <p:spPr bwMode="auto">
          <a:xfrm>
            <a:off x="5594204" y="3953077"/>
            <a:ext cx="3549796" cy="46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 </a:t>
            </a:r>
            <a:r>
              <a:rPr kumimoji="0" lang="en-US" altLang="en-US" sz="2400" b="0" i="0" u="none" strike="noStrike" kern="1200" cap="none" spc="0" normalizeH="0" noProof="0" dirty="0" smtClean="0">
                <a:ln>
                  <a:noFill/>
                </a:ln>
                <a:solidFill>
                  <a:srgbClr val="008000"/>
                </a:solidFill>
                <a:effectLst/>
                <a:uLnTx/>
                <a:uFillTx/>
                <a:latin typeface="Calibri" panose="020F0502020204030204" pitchFamily="34" charset="0"/>
                <a:cs typeface="Calibri" panose="020F0502020204030204" pitchFamily="34" charset="0"/>
              </a:rPr>
              <a:t>    </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                   </a:t>
            </a:r>
            <a:r>
              <a:rPr kumimoji="0" lang="en-US" altLang="en-US" sz="2400" b="0" i="0" u="none" strike="noStrike" kern="1200" cap="none" spc="0" normalizeH="0" noProof="0" dirty="0" smtClean="0">
                <a:ln>
                  <a:noFill/>
                </a:ln>
                <a:solidFill>
                  <a:srgbClr val="008000"/>
                </a:solidFill>
                <a:effectLst/>
                <a:uLnTx/>
                <a:uFillTx/>
                <a:latin typeface="Calibri" panose="020F0502020204030204" pitchFamily="34" charset="0"/>
                <a:cs typeface="Calibri" panose="020F0502020204030204" pitchFamily="34" charset="0"/>
              </a:rPr>
              <a:t> </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P(E|A)</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2" name="TextBox 11"/>
          <p:cNvSpPr txBox="1"/>
          <p:nvPr/>
        </p:nvSpPr>
        <p:spPr>
          <a:xfrm>
            <a:off x="1689016" y="1186248"/>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 </a:t>
            </a:r>
          </a:p>
          <a:p>
            <a:pPr algn="ctr"/>
            <a:r>
              <a:rPr lang="en-US" sz="2000" dirty="0" smtClean="0">
                <a:solidFill>
                  <a:srgbClr val="FFFFFF"/>
                </a:solidFill>
                <a:latin typeface="Calibri" panose="020F0502020204030204" pitchFamily="34" charset="0"/>
                <a:cs typeface="Calibri" panose="020F0502020204030204" pitchFamily="34" charset="0"/>
              </a:rPr>
              <a:t>[Young, Old]</a:t>
            </a:r>
            <a:endParaRPr lang="en-US" sz="2000" dirty="0">
              <a:solidFill>
                <a:srgbClr val="FFFFFF"/>
              </a:solidFill>
              <a:latin typeface="Calibri" panose="020F0502020204030204" pitchFamily="34" charset="0"/>
              <a:cs typeface="Calibri" panose="020F0502020204030204" pitchFamily="34" charset="0"/>
            </a:endParaRPr>
          </a:p>
        </p:txBody>
      </p:sp>
      <p:sp>
        <p:nvSpPr>
          <p:cNvPr id="13" name="TextBox 12"/>
          <p:cNvSpPr txBox="1"/>
          <p:nvPr/>
        </p:nvSpPr>
        <p:spPr>
          <a:xfrm>
            <a:off x="318853" y="2676764"/>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Hair Color </a:t>
            </a:r>
          </a:p>
          <a:p>
            <a:pPr algn="ctr"/>
            <a:r>
              <a:rPr lang="en-US" sz="2000" dirty="0" smtClean="0">
                <a:solidFill>
                  <a:srgbClr val="FFFFFF"/>
                </a:solidFill>
                <a:latin typeface="Calibri" panose="020F0502020204030204" pitchFamily="34" charset="0"/>
                <a:cs typeface="Calibri" panose="020F0502020204030204" pitchFamily="34" charset="0"/>
              </a:rPr>
              <a:t>[Dark, Gray]</a:t>
            </a:r>
            <a:endParaRPr lang="en-US" sz="2000" dirty="0">
              <a:solidFill>
                <a:srgbClr val="FFFFFF"/>
              </a:solidFill>
              <a:latin typeface="Calibri" panose="020F0502020204030204" pitchFamily="34" charset="0"/>
              <a:cs typeface="Calibri" panose="020F0502020204030204" pitchFamily="34" charset="0"/>
            </a:endParaRPr>
          </a:p>
        </p:txBody>
      </p:sp>
      <p:sp>
        <p:nvSpPr>
          <p:cNvPr id="14" name="TextBox 13"/>
          <p:cNvSpPr txBox="1"/>
          <p:nvPr/>
        </p:nvSpPr>
        <p:spPr>
          <a:xfrm>
            <a:off x="2932313" y="2655047"/>
            <a:ext cx="1713234"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 </a:t>
            </a:r>
          </a:p>
          <a:p>
            <a:pPr algn="ctr"/>
            <a:r>
              <a:rPr lang="en-US" sz="2000" dirty="0" smtClean="0">
                <a:solidFill>
                  <a:srgbClr val="FFFFFF"/>
                </a:solidFill>
                <a:latin typeface="Calibri" panose="020F0502020204030204" pitchFamily="34" charset="0"/>
                <a:cs typeface="Calibri" panose="020F0502020204030204" pitchFamily="34" charset="0"/>
              </a:rPr>
              <a:t>[Good, Bad]</a:t>
            </a:r>
            <a:endParaRPr lang="en-US" sz="2000" dirty="0">
              <a:solidFill>
                <a:srgbClr val="FFFFFF"/>
              </a:solidFill>
              <a:latin typeface="Calibri" panose="020F0502020204030204" pitchFamily="34" charset="0"/>
              <a:cs typeface="Calibri" panose="020F0502020204030204" pitchFamily="34" charset="0"/>
            </a:endParaRPr>
          </a:p>
        </p:txBody>
      </p:sp>
      <p:sp>
        <p:nvSpPr>
          <p:cNvPr id="15" name="Down Arrow 14"/>
          <p:cNvSpPr/>
          <p:nvPr/>
        </p:nvSpPr>
        <p:spPr bwMode="auto">
          <a:xfrm rot="3015147">
            <a:off x="1608574" y="1876464"/>
            <a:ext cx="199126" cy="890777"/>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16" name="Down Arrow 15"/>
          <p:cNvSpPr/>
          <p:nvPr/>
        </p:nvSpPr>
        <p:spPr bwMode="auto">
          <a:xfrm rot="18773672">
            <a:off x="3332775" y="1895921"/>
            <a:ext cx="226736" cy="830378"/>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17" name="TextBox 16"/>
          <p:cNvSpPr txBox="1"/>
          <p:nvPr/>
        </p:nvSpPr>
        <p:spPr>
          <a:xfrm>
            <a:off x="1841911" y="4021396"/>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 </a:t>
            </a:r>
          </a:p>
          <a:p>
            <a:pPr algn="ctr"/>
            <a:r>
              <a:rPr lang="en-US" sz="2000" dirty="0" smtClean="0">
                <a:solidFill>
                  <a:srgbClr val="FFFFFF"/>
                </a:solidFill>
                <a:latin typeface="Calibri" panose="020F0502020204030204" pitchFamily="34" charset="0"/>
                <a:cs typeface="Calibri" panose="020F0502020204030204" pitchFamily="34" charset="0"/>
              </a:rPr>
              <a:t>[Young, Old]</a:t>
            </a:r>
            <a:endParaRPr lang="en-US" sz="2000" dirty="0">
              <a:solidFill>
                <a:srgbClr val="FFFFFF"/>
              </a:solidFill>
              <a:latin typeface="Calibri" panose="020F0502020204030204" pitchFamily="34" charset="0"/>
              <a:cs typeface="Calibri" panose="020F0502020204030204" pitchFamily="34" charset="0"/>
            </a:endParaRPr>
          </a:p>
        </p:txBody>
      </p:sp>
      <p:sp>
        <p:nvSpPr>
          <p:cNvPr id="18" name="TextBox 17"/>
          <p:cNvSpPr txBox="1"/>
          <p:nvPr/>
        </p:nvSpPr>
        <p:spPr>
          <a:xfrm>
            <a:off x="471748" y="5511912"/>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Hair Color </a:t>
            </a:r>
          </a:p>
          <a:p>
            <a:pPr algn="ctr"/>
            <a:r>
              <a:rPr lang="en-US" sz="2000" dirty="0" smtClean="0">
                <a:solidFill>
                  <a:srgbClr val="FFFFFF"/>
                </a:solidFill>
                <a:latin typeface="Calibri" panose="020F0502020204030204" pitchFamily="34" charset="0"/>
                <a:cs typeface="Calibri" panose="020F0502020204030204" pitchFamily="34" charset="0"/>
              </a:rPr>
              <a:t>[Dark, Gray]</a:t>
            </a:r>
            <a:endParaRPr lang="en-US" sz="2000" dirty="0">
              <a:solidFill>
                <a:srgbClr val="FFFFFF"/>
              </a:solidFill>
              <a:latin typeface="Calibri" panose="020F0502020204030204" pitchFamily="34" charset="0"/>
              <a:cs typeface="Calibri" panose="020F0502020204030204" pitchFamily="34" charset="0"/>
            </a:endParaRPr>
          </a:p>
        </p:txBody>
      </p:sp>
      <p:sp>
        <p:nvSpPr>
          <p:cNvPr id="19" name="TextBox 18"/>
          <p:cNvSpPr txBox="1"/>
          <p:nvPr/>
        </p:nvSpPr>
        <p:spPr>
          <a:xfrm>
            <a:off x="3085208" y="5490195"/>
            <a:ext cx="1713234"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 </a:t>
            </a:r>
          </a:p>
          <a:p>
            <a:pPr algn="ctr"/>
            <a:r>
              <a:rPr lang="en-US" sz="2000" dirty="0" smtClean="0">
                <a:solidFill>
                  <a:srgbClr val="FFFFFF"/>
                </a:solidFill>
                <a:latin typeface="Calibri" panose="020F0502020204030204" pitchFamily="34" charset="0"/>
                <a:cs typeface="Calibri" panose="020F0502020204030204" pitchFamily="34" charset="0"/>
              </a:rPr>
              <a:t>[Good, Bad]</a:t>
            </a:r>
            <a:endParaRPr lang="en-US" sz="2000" dirty="0">
              <a:solidFill>
                <a:srgbClr val="FFFFFF"/>
              </a:solidFill>
              <a:latin typeface="Calibri" panose="020F0502020204030204" pitchFamily="34" charset="0"/>
              <a:cs typeface="Calibri" panose="020F0502020204030204" pitchFamily="34" charset="0"/>
            </a:endParaRPr>
          </a:p>
        </p:txBody>
      </p:sp>
      <p:sp>
        <p:nvSpPr>
          <p:cNvPr id="20" name="Down Arrow 19"/>
          <p:cNvSpPr/>
          <p:nvPr/>
        </p:nvSpPr>
        <p:spPr bwMode="auto">
          <a:xfrm rot="3015147">
            <a:off x="1761469" y="4711612"/>
            <a:ext cx="199126" cy="890777"/>
          </a:xfrm>
          <a:prstGeom prst="downArrow">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1" name="Down Arrow 20"/>
          <p:cNvSpPr/>
          <p:nvPr/>
        </p:nvSpPr>
        <p:spPr bwMode="auto">
          <a:xfrm rot="18773672">
            <a:off x="3485670" y="4731069"/>
            <a:ext cx="226736" cy="830378"/>
          </a:xfrm>
          <a:prstGeom prst="downArrow">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grpSp>
        <p:nvGrpSpPr>
          <p:cNvPr id="2" name="Group 1"/>
          <p:cNvGrpSpPr/>
          <p:nvPr/>
        </p:nvGrpSpPr>
        <p:grpSpPr>
          <a:xfrm>
            <a:off x="117251" y="4476126"/>
            <a:ext cx="1020778" cy="1046549"/>
            <a:chOff x="117251" y="4476126"/>
            <a:chExt cx="1020778" cy="1046549"/>
          </a:xfrm>
        </p:grpSpPr>
        <p:sp>
          <p:nvSpPr>
            <p:cNvPr id="22" name="Down Arrow 21"/>
            <p:cNvSpPr/>
            <p:nvPr/>
          </p:nvSpPr>
          <p:spPr bwMode="auto">
            <a:xfrm rot="19137365">
              <a:off x="874574" y="4871279"/>
              <a:ext cx="211049" cy="651396"/>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3" name="TextBox 22"/>
            <p:cNvSpPr txBox="1"/>
            <p:nvPr/>
          </p:nvSpPr>
          <p:spPr>
            <a:xfrm>
              <a:off x="117251" y="4476126"/>
              <a:ext cx="1020778" cy="461665"/>
            </a:xfrm>
            <a:prstGeom prst="rect">
              <a:avLst/>
            </a:prstGeom>
            <a:noFill/>
            <a:ln w="15875">
              <a:noFill/>
            </a:ln>
          </p:spPr>
          <p:txBody>
            <a:bodyPr wrap="square" rtlCol="0">
              <a:spAutoFit/>
            </a:bodyPr>
            <a:lstStyle/>
            <a:p>
              <a:pPr algn="ctr"/>
              <a:r>
                <a:rPr lang="en-US" dirty="0" smtClean="0">
                  <a:solidFill>
                    <a:srgbClr val="FF0000"/>
                  </a:solidFill>
                  <a:latin typeface="Calibri" panose="020F0502020204030204" pitchFamily="34" charset="0"/>
                  <a:cs typeface="Calibri" panose="020F0502020204030204" pitchFamily="34" charset="0"/>
                </a:rPr>
                <a:t>Hard</a:t>
              </a:r>
              <a:endParaRPr lang="en-US" sz="2000" dirty="0">
                <a:solidFill>
                  <a:srgbClr val="FF0000"/>
                </a:solidFill>
                <a:latin typeface="Calibri" panose="020F0502020204030204" pitchFamily="34" charset="0"/>
                <a:cs typeface="Calibri" panose="020F0502020204030204" pitchFamily="34" charset="0"/>
              </a:endParaRPr>
            </a:p>
          </p:txBody>
        </p:sp>
      </p:grpSp>
      <p:grpSp>
        <p:nvGrpSpPr>
          <p:cNvPr id="27" name="Group 26"/>
          <p:cNvGrpSpPr/>
          <p:nvPr/>
        </p:nvGrpSpPr>
        <p:grpSpPr>
          <a:xfrm>
            <a:off x="1666641" y="4882042"/>
            <a:ext cx="447603" cy="442532"/>
            <a:chOff x="1666641" y="4882042"/>
            <a:chExt cx="447603" cy="442532"/>
          </a:xfrm>
        </p:grpSpPr>
        <p:cxnSp>
          <p:nvCxnSpPr>
            <p:cNvPr id="4" name="Straight Connector 3"/>
            <p:cNvCxnSpPr/>
            <p:nvPr/>
          </p:nvCxnSpPr>
          <p:spPr bwMode="auto">
            <a:xfrm>
              <a:off x="1666641" y="5004886"/>
              <a:ext cx="447603" cy="255616"/>
            </a:xfrm>
            <a:prstGeom prst="line">
              <a:avLst/>
            </a:prstGeom>
            <a:solidFill>
              <a:schemeClr val="accent1"/>
            </a:solidFill>
            <a:ln w="73025" cap="flat" cmpd="sng" algn="ctr">
              <a:solidFill>
                <a:srgbClr val="C00000"/>
              </a:solidFill>
              <a:prstDash val="solid"/>
              <a:round/>
              <a:headEnd type="none" w="med" len="med"/>
              <a:tailEnd type="none" w="med" len="med"/>
            </a:ln>
            <a:effectLst/>
          </p:spPr>
        </p:cxnSp>
        <p:cxnSp>
          <p:nvCxnSpPr>
            <p:cNvPr id="26" name="Straight Connector 25"/>
            <p:cNvCxnSpPr/>
            <p:nvPr/>
          </p:nvCxnSpPr>
          <p:spPr bwMode="auto">
            <a:xfrm>
              <a:off x="1901074" y="4882042"/>
              <a:ext cx="21172" cy="442532"/>
            </a:xfrm>
            <a:prstGeom prst="line">
              <a:avLst/>
            </a:prstGeom>
            <a:solidFill>
              <a:schemeClr val="accent1"/>
            </a:solidFill>
            <a:ln w="73025" cap="flat" cmpd="sng" algn="ctr">
              <a:solidFill>
                <a:srgbClr val="C00000"/>
              </a:solidFill>
              <a:prstDash val="solid"/>
              <a:round/>
              <a:headEnd type="none" w="med" len="med"/>
              <a:tailEnd type="none" w="med" len="med"/>
            </a:ln>
            <a:effectLst/>
          </p:spPr>
        </p:cxnSp>
      </p:grpSp>
      <p:sp>
        <p:nvSpPr>
          <p:cNvPr id="3" name="Slide Number Placeholder 2"/>
          <p:cNvSpPr>
            <a:spLocks noGrp="1"/>
          </p:cNvSpPr>
          <p:nvPr>
            <p:ph type="sldNum" sz="quarter" idx="12"/>
          </p:nvPr>
        </p:nvSpPr>
        <p:spPr/>
        <p:txBody>
          <a:bodyPr/>
          <a:lstStyle/>
          <a:p>
            <a:fld id="{7C85EE98-A8A2-4ED6-83A9-DD707E1DD38A}" type="slidenum">
              <a:rPr lang="en-US" smtClean="0"/>
              <a:pPr/>
              <a:t>44</a:t>
            </a:fld>
            <a:endParaRPr lang="en-US"/>
          </a:p>
        </p:txBody>
      </p:sp>
    </p:spTree>
    <p:extLst>
      <p:ext uri="{BB962C8B-B14F-4D97-AF65-F5344CB8AC3E}">
        <p14:creationId xmlns:p14="http://schemas.microsoft.com/office/powerpoint/2010/main" val="217642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animBg="1"/>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4"/>
          <p:cNvSpPr>
            <a:spLocks noChangeShapeType="1"/>
          </p:cNvSpPr>
          <p:nvPr/>
        </p:nvSpPr>
        <p:spPr bwMode="auto">
          <a:xfrm>
            <a:off x="457200" y="3733800"/>
            <a:ext cx="845820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1270" name="Text Box 5"/>
          <p:cNvSpPr txBox="1">
            <a:spLocks noChangeArrowheads="1"/>
          </p:cNvSpPr>
          <p:nvPr/>
        </p:nvSpPr>
        <p:spPr bwMode="auto">
          <a:xfrm>
            <a:off x="4419600" y="20574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P(A,HC,E) </a:t>
            </a:r>
            <a:r>
              <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 P(HC|A) P(E| A)</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1271" name="Text Box 6"/>
          <p:cNvSpPr txBox="1">
            <a:spLocks noChangeArrowheads="1"/>
          </p:cNvSpPr>
          <p:nvPr/>
        </p:nvSpPr>
        <p:spPr bwMode="auto">
          <a:xfrm>
            <a:off x="6255520" y="3957935"/>
            <a:ext cx="2068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P(HC|</a:t>
            </a:r>
            <a:r>
              <a:rPr kumimoji="0" lang="en-US" alt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a:t>
            </a:r>
            <a:r>
              <a:rPr lang="en-US" altLang="en-US" i="0" dirty="0">
                <a:solidFill>
                  <a:srgbClr val="008000"/>
                </a:solidFill>
                <a:latin typeface="Calibri" panose="020F0502020204030204" pitchFamily="34" charset="0"/>
                <a:cs typeface="Calibri" panose="020F0502020204030204" pitchFamily="34" charset="0"/>
              </a:rPr>
              <a:t>A</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a:t>
            </a:r>
            <a:r>
              <a:rPr kumimoji="0" lang="en-US" altLang="en-US" sz="2400" b="0"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Soft</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1272" name="Line 8"/>
          <p:cNvSpPr>
            <a:spLocks noChangeShapeType="1"/>
          </p:cNvSpPr>
          <p:nvPr/>
        </p:nvSpPr>
        <p:spPr bwMode="auto">
          <a:xfrm>
            <a:off x="7239000" y="2514600"/>
            <a:ext cx="0" cy="144780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Rectangle 2"/>
          <p:cNvSpPr txBox="1">
            <a:spLocks noChangeArrowheads="1"/>
          </p:cNvSpPr>
          <p:nvPr/>
        </p:nvSpPr>
        <p:spPr bwMode="auto">
          <a:xfrm>
            <a:off x="471748" y="93213"/>
            <a:ext cx="8443652" cy="744538"/>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3200" b="1" i="0" u="none" strike="noStrike" kern="0" cap="none" spc="0" normalizeH="0" baseline="0" noProof="0" dirty="0" smtClean="0">
                <a:ln>
                  <a:noFill/>
                </a:ln>
                <a:solidFill>
                  <a:srgbClr val="F4EC88"/>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Calculating the </a:t>
            </a:r>
            <a:r>
              <a:rPr kumimoji="1" lang="en-US" altLang="en-US"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Effect </a:t>
            </a:r>
            <a:r>
              <a:rPr kumimoji="1" lang="en-US" altLang="en-US" sz="3200" b="1" i="0" u="none" strike="noStrike" kern="0" cap="none" spc="0" normalizeH="0" baseline="0" noProof="0" dirty="0" smtClean="0">
                <a:ln>
                  <a:noFill/>
                </a:ln>
                <a:solidFill>
                  <a:srgbClr val="F4EC88"/>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of a Soft </a:t>
            </a:r>
            <a:r>
              <a:rPr lang="en-US" altLang="en-US" sz="3200" b="1" i="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kumimoji="1" lang="en-US" altLang="en-US" sz="3200" b="1" i="0" u="none" strike="noStrike" kern="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ntervention</a:t>
            </a:r>
            <a:r>
              <a:rPr kumimoji="1" lang="en-US" alt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p>
        </p:txBody>
      </p:sp>
      <p:sp>
        <p:nvSpPr>
          <p:cNvPr id="9" name="Text Box 6"/>
          <p:cNvSpPr txBox="1">
            <a:spLocks noChangeArrowheads="1"/>
          </p:cNvSpPr>
          <p:nvPr/>
        </p:nvSpPr>
        <p:spPr bwMode="auto">
          <a:xfrm>
            <a:off x="3731482" y="3962400"/>
            <a:ext cx="2029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lvl="0">
              <a:spcBef>
                <a:spcPct val="50000"/>
              </a:spcBef>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t>
            </a:r>
            <a:r>
              <a:rPr kumimoji="0" lang="en-US" altLang="en-US" sz="2400" b="0" i="0" u="none" strike="noStrike" kern="1200" cap="none" spc="0" normalizeH="0" baseline="-25000" noProof="0" dirty="0">
                <a:ln>
                  <a:noFill/>
                </a:ln>
                <a:solidFill>
                  <a:srgbClr val="FF0000"/>
                </a:solidFill>
                <a:effectLst/>
                <a:uLnTx/>
                <a:uFillTx/>
                <a:latin typeface="Calibri" panose="020F0502020204030204" pitchFamily="34" charset="0"/>
                <a:cs typeface="Calibri" panose="020F0502020204030204" pitchFamily="34" charset="0"/>
              </a:rPr>
              <a:t>m </a:t>
            </a:r>
            <a:r>
              <a:rPr lang="en-US" altLang="en-US" i="0" dirty="0">
                <a:solidFill>
                  <a:srgbClr val="008000"/>
                </a:solidFill>
                <a:latin typeface="Calibri" panose="020F0502020204030204" pitchFamily="34" charset="0"/>
                <a:cs typeface="Calibri" panose="020F0502020204030204" pitchFamily="34" charset="0"/>
              </a:rPr>
              <a:t>(A,HC,E) </a:t>
            </a: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1" name="Text Box 6"/>
          <p:cNvSpPr txBox="1">
            <a:spLocks noChangeArrowheads="1"/>
          </p:cNvSpPr>
          <p:nvPr/>
        </p:nvSpPr>
        <p:spPr bwMode="auto">
          <a:xfrm>
            <a:off x="5726027" y="3957935"/>
            <a:ext cx="380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P(A)                          P(E|A)</a:t>
            </a:r>
            <a:endParaRPr kumimoji="0" lang="en-US" altLang="en-US" sz="24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sp>
        <p:nvSpPr>
          <p:cNvPr id="12" name="TextBox 11"/>
          <p:cNvSpPr txBox="1"/>
          <p:nvPr/>
        </p:nvSpPr>
        <p:spPr>
          <a:xfrm>
            <a:off x="1689016" y="1186248"/>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 </a:t>
            </a:r>
          </a:p>
          <a:p>
            <a:pPr algn="ctr"/>
            <a:r>
              <a:rPr lang="en-US" sz="2000" dirty="0" smtClean="0">
                <a:solidFill>
                  <a:srgbClr val="FFFFFF"/>
                </a:solidFill>
                <a:latin typeface="Calibri" panose="020F0502020204030204" pitchFamily="34" charset="0"/>
                <a:cs typeface="Calibri" panose="020F0502020204030204" pitchFamily="34" charset="0"/>
              </a:rPr>
              <a:t>[Young, Old]</a:t>
            </a:r>
            <a:endParaRPr lang="en-US" sz="2000" dirty="0">
              <a:solidFill>
                <a:srgbClr val="FFFFFF"/>
              </a:solidFill>
              <a:latin typeface="Calibri" panose="020F0502020204030204" pitchFamily="34" charset="0"/>
              <a:cs typeface="Calibri" panose="020F0502020204030204" pitchFamily="34" charset="0"/>
            </a:endParaRPr>
          </a:p>
        </p:txBody>
      </p:sp>
      <p:sp>
        <p:nvSpPr>
          <p:cNvPr id="13" name="TextBox 12"/>
          <p:cNvSpPr txBox="1"/>
          <p:nvPr/>
        </p:nvSpPr>
        <p:spPr>
          <a:xfrm>
            <a:off x="318853" y="2676764"/>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Hair Color </a:t>
            </a:r>
          </a:p>
          <a:p>
            <a:pPr algn="ctr"/>
            <a:r>
              <a:rPr lang="en-US" sz="2000" dirty="0" smtClean="0">
                <a:solidFill>
                  <a:srgbClr val="FFFFFF"/>
                </a:solidFill>
                <a:latin typeface="Calibri" panose="020F0502020204030204" pitchFamily="34" charset="0"/>
                <a:cs typeface="Calibri" panose="020F0502020204030204" pitchFamily="34" charset="0"/>
              </a:rPr>
              <a:t>[Dark, Gray]</a:t>
            </a:r>
            <a:endParaRPr lang="en-US" sz="2000" dirty="0">
              <a:solidFill>
                <a:srgbClr val="FFFFFF"/>
              </a:solidFill>
              <a:latin typeface="Calibri" panose="020F0502020204030204" pitchFamily="34" charset="0"/>
              <a:cs typeface="Calibri" panose="020F0502020204030204" pitchFamily="34" charset="0"/>
            </a:endParaRPr>
          </a:p>
        </p:txBody>
      </p:sp>
      <p:sp>
        <p:nvSpPr>
          <p:cNvPr id="14" name="TextBox 13"/>
          <p:cNvSpPr txBox="1"/>
          <p:nvPr/>
        </p:nvSpPr>
        <p:spPr>
          <a:xfrm>
            <a:off x="2932313" y="2655047"/>
            <a:ext cx="1713234"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 </a:t>
            </a:r>
          </a:p>
          <a:p>
            <a:pPr algn="ctr"/>
            <a:r>
              <a:rPr lang="en-US" sz="2000" dirty="0" smtClean="0">
                <a:solidFill>
                  <a:srgbClr val="FFFFFF"/>
                </a:solidFill>
                <a:latin typeface="Calibri" panose="020F0502020204030204" pitchFamily="34" charset="0"/>
                <a:cs typeface="Calibri" panose="020F0502020204030204" pitchFamily="34" charset="0"/>
              </a:rPr>
              <a:t>[Good, Bad]</a:t>
            </a:r>
            <a:endParaRPr lang="en-US" sz="2000" dirty="0">
              <a:solidFill>
                <a:srgbClr val="FFFFFF"/>
              </a:solidFill>
              <a:latin typeface="Calibri" panose="020F0502020204030204" pitchFamily="34" charset="0"/>
              <a:cs typeface="Calibri" panose="020F0502020204030204" pitchFamily="34" charset="0"/>
            </a:endParaRPr>
          </a:p>
        </p:txBody>
      </p:sp>
      <p:sp>
        <p:nvSpPr>
          <p:cNvPr id="15" name="Down Arrow 14"/>
          <p:cNvSpPr/>
          <p:nvPr/>
        </p:nvSpPr>
        <p:spPr bwMode="auto">
          <a:xfrm rot="3015147">
            <a:off x="1608574" y="1876464"/>
            <a:ext cx="199126" cy="890777"/>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16" name="Down Arrow 15"/>
          <p:cNvSpPr/>
          <p:nvPr/>
        </p:nvSpPr>
        <p:spPr bwMode="auto">
          <a:xfrm rot="18773672">
            <a:off x="3332775" y="1895921"/>
            <a:ext cx="226736" cy="830378"/>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17" name="TextBox 16"/>
          <p:cNvSpPr txBox="1"/>
          <p:nvPr/>
        </p:nvSpPr>
        <p:spPr>
          <a:xfrm>
            <a:off x="1841911" y="4021396"/>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Age </a:t>
            </a:r>
          </a:p>
          <a:p>
            <a:pPr algn="ctr"/>
            <a:r>
              <a:rPr lang="en-US" sz="2000" dirty="0" smtClean="0">
                <a:solidFill>
                  <a:srgbClr val="FFFFFF"/>
                </a:solidFill>
                <a:latin typeface="Calibri" panose="020F0502020204030204" pitchFamily="34" charset="0"/>
                <a:cs typeface="Calibri" panose="020F0502020204030204" pitchFamily="34" charset="0"/>
              </a:rPr>
              <a:t>[Young, Old]</a:t>
            </a:r>
            <a:endParaRPr lang="en-US" sz="2000" dirty="0">
              <a:solidFill>
                <a:srgbClr val="FFFFFF"/>
              </a:solidFill>
              <a:latin typeface="Calibri" panose="020F0502020204030204" pitchFamily="34" charset="0"/>
              <a:cs typeface="Calibri" panose="020F0502020204030204" pitchFamily="34" charset="0"/>
            </a:endParaRPr>
          </a:p>
        </p:txBody>
      </p:sp>
      <p:sp>
        <p:nvSpPr>
          <p:cNvPr id="18" name="TextBox 17"/>
          <p:cNvSpPr txBox="1"/>
          <p:nvPr/>
        </p:nvSpPr>
        <p:spPr>
          <a:xfrm>
            <a:off x="471748" y="5511912"/>
            <a:ext cx="1603607"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Hair Color </a:t>
            </a:r>
          </a:p>
          <a:p>
            <a:pPr algn="ctr"/>
            <a:r>
              <a:rPr lang="en-US" sz="2000" dirty="0" smtClean="0">
                <a:solidFill>
                  <a:srgbClr val="FFFFFF"/>
                </a:solidFill>
                <a:latin typeface="Calibri" panose="020F0502020204030204" pitchFamily="34" charset="0"/>
                <a:cs typeface="Calibri" panose="020F0502020204030204" pitchFamily="34" charset="0"/>
              </a:rPr>
              <a:t>[Dark, Gray]</a:t>
            </a:r>
            <a:endParaRPr lang="en-US" sz="2000" dirty="0">
              <a:solidFill>
                <a:srgbClr val="FFFFFF"/>
              </a:solidFill>
              <a:latin typeface="Calibri" panose="020F0502020204030204" pitchFamily="34" charset="0"/>
              <a:cs typeface="Calibri" panose="020F0502020204030204" pitchFamily="34" charset="0"/>
            </a:endParaRPr>
          </a:p>
        </p:txBody>
      </p:sp>
      <p:sp>
        <p:nvSpPr>
          <p:cNvPr id="19" name="TextBox 18"/>
          <p:cNvSpPr txBox="1"/>
          <p:nvPr/>
        </p:nvSpPr>
        <p:spPr>
          <a:xfrm>
            <a:off x="3085208" y="5490195"/>
            <a:ext cx="1713234" cy="769441"/>
          </a:xfrm>
          <a:prstGeom prst="rect">
            <a:avLst/>
          </a:prstGeom>
          <a:noFill/>
          <a:ln w="15875">
            <a:solidFill>
              <a:srgbClr val="FFFFFF"/>
            </a:solidFill>
          </a:ln>
        </p:spPr>
        <p:txBody>
          <a:bodyPr wrap="square" rtlCol="0">
            <a:spAutoFit/>
          </a:bodyPr>
          <a:lstStyle/>
          <a:p>
            <a:pPr algn="ctr"/>
            <a:r>
              <a:rPr lang="en-US" dirty="0" smtClean="0">
                <a:solidFill>
                  <a:srgbClr val="FFFFFF"/>
                </a:solidFill>
                <a:latin typeface="Calibri" panose="020F0502020204030204" pitchFamily="34" charset="0"/>
                <a:cs typeface="Calibri" panose="020F0502020204030204" pitchFamily="34" charset="0"/>
              </a:rPr>
              <a:t>Endurance </a:t>
            </a:r>
          </a:p>
          <a:p>
            <a:pPr algn="ctr"/>
            <a:r>
              <a:rPr lang="en-US" sz="2000" dirty="0" smtClean="0">
                <a:solidFill>
                  <a:srgbClr val="FFFFFF"/>
                </a:solidFill>
                <a:latin typeface="Calibri" panose="020F0502020204030204" pitchFamily="34" charset="0"/>
                <a:cs typeface="Calibri" panose="020F0502020204030204" pitchFamily="34" charset="0"/>
              </a:rPr>
              <a:t>[Good, Bad]</a:t>
            </a:r>
            <a:endParaRPr lang="en-US" sz="2000" dirty="0">
              <a:solidFill>
                <a:srgbClr val="FFFFFF"/>
              </a:solidFill>
              <a:latin typeface="Calibri" panose="020F0502020204030204" pitchFamily="34" charset="0"/>
              <a:cs typeface="Calibri" panose="020F0502020204030204" pitchFamily="34" charset="0"/>
            </a:endParaRPr>
          </a:p>
        </p:txBody>
      </p:sp>
      <p:sp>
        <p:nvSpPr>
          <p:cNvPr id="20" name="Down Arrow 19"/>
          <p:cNvSpPr/>
          <p:nvPr/>
        </p:nvSpPr>
        <p:spPr bwMode="auto">
          <a:xfrm rot="3015147">
            <a:off x="1761469" y="4711612"/>
            <a:ext cx="199126" cy="890777"/>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21" name="Down Arrow 20"/>
          <p:cNvSpPr/>
          <p:nvPr/>
        </p:nvSpPr>
        <p:spPr bwMode="auto">
          <a:xfrm rot="18773672">
            <a:off x="3485670" y="4731069"/>
            <a:ext cx="226736" cy="830378"/>
          </a:xfrm>
          <a:prstGeom prst="downArrow">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grpSp>
        <p:nvGrpSpPr>
          <p:cNvPr id="2" name="Group 1"/>
          <p:cNvGrpSpPr/>
          <p:nvPr/>
        </p:nvGrpSpPr>
        <p:grpSpPr>
          <a:xfrm>
            <a:off x="117251" y="4476126"/>
            <a:ext cx="1020778" cy="1046549"/>
            <a:chOff x="117251" y="4476126"/>
            <a:chExt cx="1020778" cy="1046549"/>
          </a:xfrm>
        </p:grpSpPr>
        <p:sp>
          <p:nvSpPr>
            <p:cNvPr id="22" name="Down Arrow 21"/>
            <p:cNvSpPr/>
            <p:nvPr/>
          </p:nvSpPr>
          <p:spPr bwMode="auto">
            <a:xfrm rot="19137365">
              <a:off x="874574" y="4871279"/>
              <a:ext cx="211049" cy="651396"/>
            </a:xfrm>
            <a:prstGeom prst="downArrow">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FFFFFF"/>
                </a:solidFill>
                <a:effectLst/>
                <a:latin typeface="Calibri" panose="020F0502020204030204" pitchFamily="34" charset="0"/>
                <a:cs typeface="Calibri" panose="020F0502020204030204" pitchFamily="34" charset="0"/>
              </a:endParaRPr>
            </a:p>
          </p:txBody>
        </p:sp>
        <p:sp>
          <p:nvSpPr>
            <p:cNvPr id="23" name="TextBox 22"/>
            <p:cNvSpPr txBox="1"/>
            <p:nvPr/>
          </p:nvSpPr>
          <p:spPr>
            <a:xfrm>
              <a:off x="117251" y="4476126"/>
              <a:ext cx="1020778" cy="461665"/>
            </a:xfrm>
            <a:prstGeom prst="rect">
              <a:avLst/>
            </a:prstGeom>
            <a:noFill/>
            <a:ln w="15875">
              <a:noFill/>
            </a:ln>
          </p:spPr>
          <p:txBody>
            <a:bodyPr wrap="square" rtlCol="0">
              <a:spAutoFit/>
            </a:bodyPr>
            <a:lstStyle/>
            <a:p>
              <a:pPr algn="ctr"/>
              <a:r>
                <a:rPr lang="en-US" dirty="0" smtClean="0">
                  <a:solidFill>
                    <a:srgbClr val="FF0000"/>
                  </a:solidFill>
                  <a:latin typeface="Calibri" panose="020F0502020204030204" pitchFamily="34" charset="0"/>
                  <a:cs typeface="Calibri" panose="020F0502020204030204" pitchFamily="34" charset="0"/>
                </a:rPr>
                <a:t>Soft</a:t>
              </a:r>
              <a:endParaRPr lang="en-US" sz="2000" dirty="0">
                <a:solidFill>
                  <a:srgbClr val="FF0000"/>
                </a:solidFill>
                <a:latin typeface="Calibri" panose="020F0502020204030204" pitchFamily="34" charset="0"/>
                <a:cs typeface="Calibri" panose="020F0502020204030204" pitchFamily="34" charset="0"/>
              </a:endParaRPr>
            </a:p>
          </p:txBody>
        </p:sp>
      </p:grpSp>
      <p:sp>
        <p:nvSpPr>
          <p:cNvPr id="3" name="Slide Number Placeholder 2"/>
          <p:cNvSpPr>
            <a:spLocks noGrp="1"/>
          </p:cNvSpPr>
          <p:nvPr>
            <p:ph type="sldNum" sz="quarter" idx="12"/>
          </p:nvPr>
        </p:nvSpPr>
        <p:spPr/>
        <p:txBody>
          <a:bodyPr/>
          <a:lstStyle/>
          <a:p>
            <a:fld id="{7C85EE98-A8A2-4ED6-83A9-DD707E1DD38A}" type="slidenum">
              <a:rPr lang="en-US" smtClean="0"/>
              <a:pPr/>
              <a:t>45</a:t>
            </a:fld>
            <a:endParaRPr lang="en-US"/>
          </a:p>
        </p:txBody>
      </p:sp>
    </p:spTree>
    <p:extLst>
      <p:ext uri="{BB962C8B-B14F-4D97-AF65-F5344CB8AC3E}">
        <p14:creationId xmlns:p14="http://schemas.microsoft.com/office/powerpoint/2010/main" val="19247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animBg="1"/>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4EC88"/>
                </a:solidFill>
                <a:effectLst>
                  <a:outerShdw blurRad="38100" dist="38100" dir="2700000" algn="tl">
                    <a:srgbClr val="000000">
                      <a:alpha val="43137"/>
                    </a:srgbClr>
                  </a:outerShdw>
                </a:effectLst>
                <a:latin typeface="Arial" pitchFamily="34" charset="0"/>
                <a:cs typeface="Arial" pitchFamily="34" charset="0"/>
              </a:rPr>
              <a:t>Tetrad Demo &amp; Hands-On</a:t>
            </a:r>
          </a:p>
        </p:txBody>
      </p:sp>
      <p:sp>
        <p:nvSpPr>
          <p:cNvPr id="5" name="Rectangle 5"/>
          <p:cNvSpPr>
            <a:spLocks noChangeArrowheads="1"/>
          </p:cNvSpPr>
          <p:nvPr/>
        </p:nvSpPr>
        <p:spPr bwMode="auto">
          <a:xfrm>
            <a:off x="870333" y="1499813"/>
            <a:ext cx="7879221" cy="4129805"/>
          </a:xfrm>
          <a:prstGeom prst="rect">
            <a:avLst/>
          </a:prstGeom>
          <a:noFill/>
          <a:ln w="9525">
            <a:noFill/>
            <a:miter lim="800000"/>
            <a:headEnd/>
            <a:tailEnd/>
          </a:ln>
        </p:spPr>
        <p:txBody>
          <a:bodyPr/>
          <a:lstStyle/>
          <a:p>
            <a:pPr marL="457200" indent="-457200">
              <a:lnSpc>
                <a:spcPct val="150000"/>
              </a:lnSpc>
              <a:spcBef>
                <a:spcPct val="20000"/>
              </a:spcBef>
              <a:buAutoNum type="arabicParenR"/>
            </a:pPr>
            <a:r>
              <a:rPr kumimoji="1" lang="en-US" sz="2000" i="0" dirty="0" smtClean="0">
                <a:solidFill>
                  <a:srgbClr val="FFFFFF"/>
                </a:solidFill>
                <a:latin typeface="Calibri" panose="020F0502020204030204" pitchFamily="34" charset="0"/>
                <a:cs typeface="Calibri" panose="020F0502020204030204" pitchFamily="34" charset="0"/>
              </a:rPr>
              <a:t>Use the DAG you built for Age, HC, and E</a:t>
            </a:r>
          </a:p>
          <a:p>
            <a:pPr marL="457200" indent="-457200">
              <a:lnSpc>
                <a:spcPct val="150000"/>
              </a:lnSpc>
              <a:spcBef>
                <a:spcPct val="20000"/>
              </a:spcBef>
              <a:buAutoNum type="arabicParenR"/>
            </a:pPr>
            <a:r>
              <a:rPr kumimoji="1" lang="en-US" sz="2000" i="0" dirty="0" smtClean="0">
                <a:solidFill>
                  <a:srgbClr val="FFFFFF"/>
                </a:solidFill>
                <a:latin typeface="Calibri" panose="020F0502020204030204" pitchFamily="34" charset="0"/>
                <a:cs typeface="Calibri" panose="020F0502020204030204" pitchFamily="34" charset="0"/>
              </a:rPr>
              <a:t>Define the Bayes PM (# and values of categories for each variable)</a:t>
            </a:r>
            <a:br>
              <a:rPr kumimoji="1" lang="en-US" sz="2000" i="0" dirty="0" smtClean="0">
                <a:solidFill>
                  <a:srgbClr val="FFFFFF"/>
                </a:solidFill>
                <a:latin typeface="Calibri" panose="020F0502020204030204" pitchFamily="34" charset="0"/>
                <a:cs typeface="Calibri" panose="020F0502020204030204" pitchFamily="34" charset="0"/>
              </a:rPr>
            </a:br>
            <a:endParaRPr kumimoji="1" lang="en-US" sz="2000" i="0" dirty="0" smtClean="0">
              <a:solidFill>
                <a:srgbClr val="FFFFFF"/>
              </a:solidFill>
              <a:latin typeface="Calibri" panose="020F0502020204030204" pitchFamily="34" charset="0"/>
              <a:cs typeface="Calibri" panose="020F0502020204030204" pitchFamily="34" charset="0"/>
            </a:endParaRPr>
          </a:p>
          <a:p>
            <a:pPr marL="457200" indent="-457200">
              <a:lnSpc>
                <a:spcPct val="150000"/>
              </a:lnSpc>
              <a:spcBef>
                <a:spcPct val="20000"/>
              </a:spcBef>
              <a:buFont typeface="Monotype Sorts" charset="0"/>
              <a:buAutoNum type="arabicParenR"/>
            </a:pPr>
            <a:r>
              <a:rPr kumimoji="1" lang="en-US" sz="2000" i="0" dirty="0" smtClean="0">
                <a:solidFill>
                  <a:srgbClr val="FFFFFF"/>
                </a:solidFill>
                <a:latin typeface="Calibri" panose="020F0502020204030204" pitchFamily="34" charset="0"/>
                <a:cs typeface="Calibri" panose="020F0502020204030204" pitchFamily="34" charset="0"/>
              </a:rPr>
              <a:t>Attach a Bayes IM to the Bayes PM</a:t>
            </a:r>
          </a:p>
          <a:p>
            <a:pPr marL="457200" indent="-457200">
              <a:lnSpc>
                <a:spcPct val="150000"/>
              </a:lnSpc>
              <a:spcBef>
                <a:spcPct val="20000"/>
              </a:spcBef>
              <a:buFont typeface="Monotype Sorts" charset="0"/>
              <a:buAutoNum type="arabicParenR"/>
            </a:pPr>
            <a:r>
              <a:rPr kumimoji="1" lang="en-US" sz="2000" i="0" dirty="0" smtClean="0">
                <a:solidFill>
                  <a:srgbClr val="FFFFFF"/>
                </a:solidFill>
                <a:latin typeface="Calibri" panose="020F0502020204030204" pitchFamily="34" charset="0"/>
                <a:cs typeface="Calibri" panose="020F0502020204030204" pitchFamily="34" charset="0"/>
              </a:rPr>
              <a:t>Fill in the Conditional Probability Tables </a:t>
            </a:r>
            <a:br>
              <a:rPr kumimoji="1" lang="en-US" sz="2000" i="0" dirty="0" smtClean="0">
                <a:solidFill>
                  <a:srgbClr val="FFFFFF"/>
                </a:solidFill>
                <a:latin typeface="Calibri" panose="020F0502020204030204" pitchFamily="34" charset="0"/>
                <a:cs typeface="Calibri" panose="020F0502020204030204" pitchFamily="34" charset="0"/>
              </a:rPr>
            </a:br>
            <a:r>
              <a:rPr kumimoji="1" lang="en-US" sz="2000" i="0" dirty="0" smtClean="0">
                <a:solidFill>
                  <a:srgbClr val="FFFFFF"/>
                </a:solidFill>
                <a:latin typeface="Calibri" panose="020F0502020204030204" pitchFamily="34" charset="0"/>
                <a:cs typeface="Calibri" panose="020F0502020204030204" pitchFamily="34" charset="0"/>
              </a:rPr>
              <a:t>   (make the values plausible)</a:t>
            </a:r>
            <a:endParaRPr kumimoji="1" lang="en-US" sz="2000" i="0" dirty="0">
              <a:solidFill>
                <a:srgbClr val="FFFFFF"/>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46</a:t>
            </a:fld>
            <a:endParaRPr lang="en-US"/>
          </a:p>
        </p:txBody>
      </p:sp>
    </p:spTree>
    <p:extLst>
      <p:ext uri="{BB962C8B-B14F-4D97-AF65-F5344CB8AC3E}">
        <p14:creationId xmlns:p14="http://schemas.microsoft.com/office/powerpoint/2010/main" val="464898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294434" y="137926"/>
            <a:ext cx="6010275" cy="646112"/>
          </a:xfrm>
          <a:noFill/>
        </p:spPr>
        <p:txBody>
          <a:bodyPr lIns="90488" tIns="44450" rIns="90488" bIns="44450"/>
          <a:lstStyle/>
          <a:p>
            <a:pPr algn="ctr"/>
            <a:r>
              <a:rPr lang="en-US" sz="3200" b="1" dirty="0" smtClean="0">
                <a:solidFill>
                  <a:srgbClr val="FFFF99"/>
                </a:solidFill>
                <a:effectLst>
                  <a:outerShdw blurRad="38100" dist="38100" dir="2700000" algn="tl">
                    <a:srgbClr val="000000">
                      <a:alpha val="43137"/>
                    </a:srgbClr>
                  </a:outerShdw>
                </a:effectLst>
                <a:latin typeface="+mn-lt"/>
                <a:cs typeface="Arial" charset="0"/>
              </a:rPr>
              <a:t>Structural Equation Models</a:t>
            </a:r>
          </a:p>
        </p:txBody>
      </p:sp>
      <p:sp>
        <p:nvSpPr>
          <p:cNvPr id="5125" name="Rectangle 3"/>
          <p:cNvSpPr>
            <a:spLocks noGrp="1" noChangeArrowheads="1"/>
          </p:cNvSpPr>
          <p:nvPr>
            <p:ph type="body" idx="1"/>
          </p:nvPr>
        </p:nvSpPr>
        <p:spPr>
          <a:xfrm>
            <a:off x="206002" y="3063875"/>
            <a:ext cx="8633199" cy="1463301"/>
          </a:xfrm>
          <a:noFill/>
        </p:spPr>
        <p:txBody>
          <a:bodyPr lIns="90488" tIns="44450" rIns="90488" bIns="44450"/>
          <a:lstStyle/>
          <a:p>
            <a:pPr marL="0" indent="0">
              <a:lnSpc>
                <a:spcPct val="90000"/>
              </a:lnSpc>
              <a:buNone/>
            </a:pPr>
            <a:r>
              <a:rPr lang="en-US" sz="2400" dirty="0" smtClean="0">
                <a:solidFill>
                  <a:srgbClr val="FF0000"/>
                </a:solidFill>
                <a:cs typeface="Arial" charset="0"/>
              </a:rPr>
              <a:t>Structural Equations:</a:t>
            </a:r>
          </a:p>
          <a:p>
            <a:pPr>
              <a:lnSpc>
                <a:spcPct val="90000"/>
              </a:lnSpc>
              <a:buFont typeface="Wingdings" pitchFamily="2" charset="2"/>
              <a:buNone/>
            </a:pPr>
            <a:r>
              <a:rPr lang="en-US" sz="2000" dirty="0" smtClean="0">
                <a:solidFill>
                  <a:srgbClr val="FFFFFF"/>
                </a:solidFill>
                <a:latin typeface="Arial" charset="0"/>
                <a:cs typeface="Arial" charset="0"/>
              </a:rPr>
              <a:t>		F</a:t>
            </a:r>
            <a:r>
              <a:rPr lang="en-US" sz="1800" dirty="0" smtClean="0">
                <a:solidFill>
                  <a:srgbClr val="FFFFFF"/>
                </a:solidFill>
                <a:latin typeface="Arial" charset="0"/>
                <a:cs typeface="Arial" charset="0"/>
              </a:rPr>
              <a:t>or each variable X </a:t>
            </a:r>
            <a:r>
              <a:rPr lang="en-US" sz="1800" dirty="0" smtClean="0">
                <a:solidFill>
                  <a:srgbClr val="FFFFFF"/>
                </a:solidFill>
                <a:latin typeface="Arial" charset="0"/>
                <a:cs typeface="Arial" charset="0"/>
                <a:sym typeface="Symbol" pitchFamily="18" charset="2"/>
              </a:rPr>
              <a:t> </a:t>
            </a:r>
            <a:r>
              <a:rPr lang="en-US" sz="1800" b="1" dirty="0" smtClean="0">
                <a:solidFill>
                  <a:srgbClr val="FFFFFF"/>
                </a:solidFill>
                <a:latin typeface="Arial" charset="0"/>
                <a:cs typeface="Arial" charset="0"/>
              </a:rPr>
              <a:t>V</a:t>
            </a:r>
            <a:r>
              <a:rPr lang="en-US" sz="1800" dirty="0" smtClean="0">
                <a:solidFill>
                  <a:srgbClr val="FFFFFF"/>
                </a:solidFill>
                <a:latin typeface="Arial" charset="0"/>
                <a:cs typeface="Arial" charset="0"/>
              </a:rPr>
              <a:t>, an </a:t>
            </a:r>
            <a:r>
              <a:rPr lang="en-US" sz="1800" i="1" dirty="0" smtClean="0">
                <a:solidFill>
                  <a:srgbClr val="FFFFFF"/>
                </a:solidFill>
                <a:latin typeface="Arial" charset="0"/>
                <a:cs typeface="Arial" charset="0"/>
              </a:rPr>
              <a:t>assignment</a:t>
            </a:r>
            <a:r>
              <a:rPr lang="en-US" sz="1800" dirty="0" smtClean="0">
                <a:solidFill>
                  <a:srgbClr val="FFFFFF"/>
                </a:solidFill>
                <a:latin typeface="Arial" charset="0"/>
                <a:cs typeface="Arial" charset="0"/>
              </a:rPr>
              <a:t> equation: </a:t>
            </a:r>
          </a:p>
          <a:p>
            <a:pPr>
              <a:lnSpc>
                <a:spcPct val="90000"/>
              </a:lnSpc>
              <a:buFont typeface="Wingdings" pitchFamily="2" charset="2"/>
              <a:buNone/>
            </a:pPr>
            <a:endParaRPr lang="en-US" sz="1800" dirty="0" smtClean="0">
              <a:solidFill>
                <a:srgbClr val="FFFFFF"/>
              </a:solidFill>
              <a:latin typeface="Arial" charset="0"/>
              <a:cs typeface="Arial" charset="0"/>
            </a:endParaRPr>
          </a:p>
          <a:p>
            <a:pPr>
              <a:lnSpc>
                <a:spcPct val="90000"/>
              </a:lnSpc>
              <a:buFont typeface="Wingdings" pitchFamily="2" charset="2"/>
              <a:buNone/>
            </a:pPr>
            <a:r>
              <a:rPr lang="en-US" sz="1800" dirty="0" smtClean="0">
                <a:solidFill>
                  <a:srgbClr val="FFFFFF"/>
                </a:solidFill>
                <a:latin typeface="Arial" charset="0"/>
                <a:cs typeface="Arial" charset="0"/>
              </a:rPr>
              <a:t>			X := </a:t>
            </a:r>
            <a:r>
              <a:rPr lang="en-US" sz="1800" i="1" dirty="0" err="1" smtClean="0">
                <a:solidFill>
                  <a:srgbClr val="FFFFFF"/>
                </a:solidFill>
                <a:latin typeface="Arial" charset="0"/>
                <a:cs typeface="Arial" charset="0"/>
              </a:rPr>
              <a:t>f</a:t>
            </a:r>
            <a:r>
              <a:rPr lang="en-US" sz="1800" i="1" baseline="-25000" dirty="0" err="1" smtClean="0">
                <a:solidFill>
                  <a:srgbClr val="FFFFFF"/>
                </a:solidFill>
                <a:latin typeface="Arial" charset="0"/>
                <a:cs typeface="Arial" charset="0"/>
              </a:rPr>
              <a:t>X</a:t>
            </a:r>
            <a:r>
              <a:rPr lang="en-US" sz="1800" dirty="0" smtClean="0">
                <a:solidFill>
                  <a:srgbClr val="FFFFFF"/>
                </a:solidFill>
                <a:latin typeface="Arial" charset="0"/>
                <a:cs typeface="Arial" charset="0"/>
              </a:rPr>
              <a:t>(immediate-causes(X), </a:t>
            </a:r>
            <a:r>
              <a:rPr lang="en-US" sz="1800" dirty="0" err="1" smtClean="0">
                <a:solidFill>
                  <a:srgbClr val="FFFFFF"/>
                </a:solidFill>
                <a:latin typeface="Symbol" pitchFamily="18" charset="2"/>
                <a:cs typeface="Arial" charset="0"/>
              </a:rPr>
              <a:t>e</a:t>
            </a:r>
            <a:r>
              <a:rPr lang="en-US" sz="1800" baseline="-25000" dirty="0" err="1" smtClean="0">
                <a:solidFill>
                  <a:srgbClr val="FFFFFF"/>
                </a:solidFill>
                <a:latin typeface="Arial" charset="0"/>
                <a:cs typeface="Arial" charset="0"/>
              </a:rPr>
              <a:t>X</a:t>
            </a:r>
            <a:r>
              <a:rPr lang="en-US" sz="1800" dirty="0" smtClean="0">
                <a:solidFill>
                  <a:srgbClr val="FFFFFF"/>
                </a:solidFill>
                <a:latin typeface="Arial" charset="0"/>
                <a:cs typeface="Arial" charset="0"/>
              </a:rPr>
              <a:t>)</a:t>
            </a:r>
            <a:endParaRPr lang="en-US" sz="2400" i="1" dirty="0" smtClean="0">
              <a:solidFill>
                <a:srgbClr val="FFFFFF"/>
              </a:solidFill>
            </a:endParaRPr>
          </a:p>
        </p:txBody>
      </p:sp>
      <p:sp>
        <p:nvSpPr>
          <p:cNvPr id="5126" name="Rectangle 5"/>
          <p:cNvSpPr>
            <a:spLocks noChangeArrowheads="1"/>
          </p:cNvSpPr>
          <p:nvPr/>
        </p:nvSpPr>
        <p:spPr bwMode="auto">
          <a:xfrm>
            <a:off x="1814513" y="1428750"/>
            <a:ext cx="2744235" cy="459100"/>
          </a:xfrm>
          <a:prstGeom prst="rect">
            <a:avLst/>
          </a:prstGeom>
          <a:noFill/>
          <a:ln w="12700">
            <a:noFill/>
            <a:miter lim="800000"/>
            <a:headEnd/>
            <a:tailEnd/>
          </a:ln>
        </p:spPr>
        <p:txBody>
          <a:bodyPr wrap="square" lIns="90488" tIns="44450" rIns="90488" bIns="44450">
            <a:spAutoFit/>
          </a:bodyPr>
          <a:lstStyle/>
          <a:p>
            <a:pPr>
              <a:spcBef>
                <a:spcPct val="50000"/>
              </a:spcBef>
            </a:pPr>
            <a:r>
              <a:rPr lang="en-US" sz="2400" i="0" dirty="0">
                <a:solidFill>
                  <a:srgbClr val="FF0000"/>
                </a:solidFill>
              </a:rPr>
              <a:t>Causal </a:t>
            </a:r>
            <a:r>
              <a:rPr lang="en-US" sz="2400" i="0" dirty="0" smtClean="0">
                <a:solidFill>
                  <a:srgbClr val="FF0000"/>
                </a:solidFill>
              </a:rPr>
              <a:t>Graph:</a:t>
            </a:r>
            <a:endParaRPr lang="en-US" sz="2400" i="0" dirty="0">
              <a:solidFill>
                <a:srgbClr val="FF0000"/>
              </a:solidFill>
            </a:endParaRPr>
          </a:p>
        </p:txBody>
      </p:sp>
      <p:sp>
        <p:nvSpPr>
          <p:cNvPr id="7" name="Rectangle 3"/>
          <p:cNvSpPr txBox="1">
            <a:spLocks noChangeArrowheads="1"/>
          </p:cNvSpPr>
          <p:nvPr/>
        </p:nvSpPr>
        <p:spPr bwMode="auto">
          <a:xfrm>
            <a:off x="161365" y="4930588"/>
            <a:ext cx="8633199" cy="905435"/>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R="0" lvl="0" algn="l" defTabSz="914400" rtl="0" eaLnBrk="0" fontAlgn="base" latinLnBrk="0" hangingPunct="0">
              <a:lnSpc>
                <a:spcPct val="90000"/>
              </a:lnSpc>
              <a:spcBef>
                <a:spcPct val="20000"/>
              </a:spcBef>
              <a:spcAft>
                <a:spcPct val="0"/>
              </a:spcAft>
              <a:buClr>
                <a:schemeClr val="accent2"/>
              </a:buClr>
              <a:buSzTx/>
              <a:tabLst/>
              <a:defRPr/>
            </a:pPr>
            <a:r>
              <a:rPr kumimoji="1" lang="en-US" sz="1800" b="0" i="0" u="none" strike="noStrike" kern="0" cap="none" spc="0" normalizeH="0" baseline="0" noProof="0" dirty="0" smtClean="0">
                <a:ln>
                  <a:noFill/>
                </a:ln>
                <a:solidFill>
                  <a:srgbClr val="00AE00"/>
                </a:solidFill>
                <a:effectLst/>
                <a:uLnTx/>
                <a:uFillTx/>
                <a:ea typeface="+mn-ea"/>
                <a:cs typeface="Arial" charset="0"/>
              </a:rPr>
              <a:t>Exogenous Distribution:  Joint distribution over the exogenous variables : P(</a:t>
            </a:r>
            <a:r>
              <a:rPr kumimoji="1" lang="en-US" sz="1800" b="0" i="0" u="none" strike="noStrike" kern="0" cap="none" spc="0" normalizeH="0" baseline="0" noProof="0" dirty="0" smtClean="0">
                <a:ln>
                  <a:noFill/>
                </a:ln>
                <a:solidFill>
                  <a:srgbClr val="00AE00"/>
                </a:solidFill>
                <a:effectLst/>
                <a:uLnTx/>
                <a:uFillTx/>
                <a:latin typeface="Symbol" pitchFamily="18" charset="2"/>
                <a:ea typeface="+mn-ea"/>
                <a:cs typeface="Arial" charset="0"/>
              </a:rPr>
              <a:t>e</a:t>
            </a:r>
            <a:r>
              <a:rPr kumimoji="1" lang="en-US" sz="1800" b="0" i="0" u="none" strike="noStrike" kern="0" cap="none" spc="0" normalizeH="0" baseline="0" noProof="0" dirty="0" smtClean="0">
                <a:ln>
                  <a:noFill/>
                </a:ln>
                <a:solidFill>
                  <a:srgbClr val="00AE00"/>
                </a:solidFill>
                <a:effectLst/>
                <a:uLnTx/>
                <a:uFillTx/>
                <a:ea typeface="+mn-ea"/>
                <a:cs typeface="Arial" charset="0"/>
              </a:rPr>
              <a:t>)</a:t>
            </a:r>
            <a:endParaRPr kumimoji="1" lang="en-US" sz="1800" b="0" i="1" u="none" strike="noStrike" kern="0" cap="none" spc="0" normalizeH="0" baseline="0" noProof="0" dirty="0" smtClean="0">
              <a:ln>
                <a:noFill/>
              </a:ln>
              <a:solidFill>
                <a:srgbClr val="00AE00"/>
              </a:solidFill>
              <a:effectLst/>
              <a:uLnTx/>
              <a:uFillTx/>
              <a:ea typeface="+mn-ea"/>
              <a:cs typeface="Arial" charset="0"/>
            </a:endParaRPr>
          </a:p>
          <a:p>
            <a:pPr marL="342900" marR="0" lvl="0" indent="-342900" algn="l" defTabSz="914400" rtl="0" eaLnBrk="0" fontAlgn="base" latinLnBrk="0" hangingPunct="0">
              <a:lnSpc>
                <a:spcPct val="90000"/>
              </a:lnSpc>
              <a:spcBef>
                <a:spcPct val="20000"/>
              </a:spcBef>
              <a:spcAft>
                <a:spcPct val="0"/>
              </a:spcAft>
              <a:buClr>
                <a:schemeClr val="accent2"/>
              </a:buClr>
              <a:buSzTx/>
              <a:buFont typeface="Wingdings" pitchFamily="2" charset="2"/>
              <a:buNone/>
              <a:tabLst/>
              <a:defRPr/>
            </a:pPr>
            <a:endParaRPr kumimoji="1" lang="en-US" sz="2400" b="0" i="1" u="none" strike="noStrike" kern="0" cap="none" spc="0" normalizeH="0" baseline="0" noProof="0" dirty="0" smtClean="0">
              <a:ln>
                <a:noFill/>
              </a:ln>
              <a:solidFill>
                <a:srgbClr val="00AE00"/>
              </a:solidFill>
              <a:effectLst/>
              <a:uLnTx/>
              <a:uFillTx/>
              <a:latin typeface="+mn-lt"/>
              <a:ea typeface="+mn-ea"/>
              <a:cs typeface="+mn-cs"/>
            </a:endParaRPr>
          </a:p>
        </p:txBody>
      </p:sp>
      <p:sp>
        <p:nvSpPr>
          <p:cNvPr id="2" name="Rectangle 1"/>
          <p:cNvSpPr/>
          <p:nvPr/>
        </p:nvSpPr>
        <p:spPr bwMode="auto">
          <a:xfrm>
            <a:off x="6019800" y="1428750"/>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Education</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sp>
        <p:nvSpPr>
          <p:cNvPr id="9" name="Rectangle 8"/>
          <p:cNvSpPr/>
          <p:nvPr/>
        </p:nvSpPr>
        <p:spPr bwMode="auto">
          <a:xfrm>
            <a:off x="5092700" y="2425606"/>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Income</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sp>
        <p:nvSpPr>
          <p:cNvPr id="10" name="Rectangle 9"/>
          <p:cNvSpPr/>
          <p:nvPr/>
        </p:nvSpPr>
        <p:spPr bwMode="auto">
          <a:xfrm>
            <a:off x="7304709" y="2425605"/>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Longevity</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cxnSp>
        <p:nvCxnSpPr>
          <p:cNvPr id="4" name="Straight Arrow Connector 3"/>
          <p:cNvCxnSpPr>
            <a:endCxn id="9" idx="0"/>
          </p:cNvCxnSpPr>
          <p:nvPr/>
        </p:nvCxnSpPr>
        <p:spPr bwMode="auto">
          <a:xfrm flipH="1">
            <a:off x="5803900" y="1889125"/>
            <a:ext cx="711200" cy="536481"/>
          </a:xfrm>
          <a:prstGeom prst="straightConnector1">
            <a:avLst/>
          </a:prstGeom>
          <a:solidFill>
            <a:schemeClr val="accent1"/>
          </a:solidFill>
          <a:ln w="25400" cap="flat" cmpd="sng" algn="ctr">
            <a:solidFill>
              <a:srgbClr val="FFFFFF"/>
            </a:solidFill>
            <a:prstDash val="solid"/>
            <a:round/>
            <a:headEnd type="none" w="med" len="med"/>
            <a:tailEnd type="triangle" w="lg" len="lg"/>
          </a:ln>
          <a:effectLst/>
        </p:spPr>
      </p:cxnSp>
      <p:cxnSp>
        <p:nvCxnSpPr>
          <p:cNvPr id="6" name="Straight Arrow Connector 5"/>
          <p:cNvCxnSpPr>
            <a:endCxn id="10" idx="0"/>
          </p:cNvCxnSpPr>
          <p:nvPr/>
        </p:nvCxnSpPr>
        <p:spPr bwMode="auto">
          <a:xfrm>
            <a:off x="7010400" y="1889125"/>
            <a:ext cx="1005509" cy="536480"/>
          </a:xfrm>
          <a:prstGeom prst="straightConnector1">
            <a:avLst/>
          </a:prstGeom>
          <a:solidFill>
            <a:schemeClr val="accent1"/>
          </a:solidFill>
          <a:ln w="25400" cap="flat" cmpd="sng" algn="ctr">
            <a:solidFill>
              <a:srgbClr val="FFFFFF"/>
            </a:solidFill>
            <a:prstDash val="solid"/>
            <a:round/>
            <a:headEnd type="none" w="med" len="med"/>
            <a:tailEnd type="triangle" w="lg" len="lg"/>
          </a:ln>
          <a:effectLst/>
        </p:spPr>
      </p:cxnSp>
      <p:sp>
        <p:nvSpPr>
          <p:cNvPr id="3" name="Slide Number Placeholder 2"/>
          <p:cNvSpPr>
            <a:spLocks noGrp="1"/>
          </p:cNvSpPr>
          <p:nvPr>
            <p:ph type="sldNum" sz="quarter" idx="12"/>
          </p:nvPr>
        </p:nvSpPr>
        <p:spPr/>
        <p:txBody>
          <a:bodyPr/>
          <a:lstStyle/>
          <a:p>
            <a:fld id="{7C85EE98-A8A2-4ED6-83A9-DD707E1DD38A}" type="slidenum">
              <a:rPr lang="en-US" smtClean="0"/>
              <a:pPr/>
              <a:t>47</a:t>
            </a:fld>
            <a:endParaRPr lang="en-US"/>
          </a:p>
        </p:txBody>
      </p:sp>
    </p:spTree>
    <p:extLst>
      <p:ext uri="{BB962C8B-B14F-4D97-AF65-F5344CB8AC3E}">
        <p14:creationId xmlns:p14="http://schemas.microsoft.com/office/powerpoint/2010/main" val="6535162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629788" y="39449"/>
            <a:ext cx="7699375" cy="646113"/>
          </a:xfrm>
          <a:prstGeom prst="rect">
            <a:avLst/>
          </a:prstGeom>
          <a:noFill/>
          <a:ln w="9525">
            <a:noFill/>
            <a:miter lim="800000"/>
            <a:headEnd/>
            <a:tailEnd/>
          </a:ln>
        </p:spPr>
        <p:txBody>
          <a:bodyPr lIns="90488" tIns="44450" rIns="90488" bIns="44450" anchor="b"/>
          <a:lstStyle/>
          <a:p>
            <a:pPr algn="ctr" eaLnBrk="0" hangingPunct="0">
              <a:defRPr/>
            </a:pPr>
            <a:r>
              <a:rPr kumimoji="1" lang="en-US" sz="3200" b="1" i="0" kern="0" dirty="0">
                <a:solidFill>
                  <a:srgbClr val="FFFF99"/>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Linear Structural Equation Models</a:t>
            </a:r>
          </a:p>
        </p:txBody>
      </p:sp>
      <p:sp>
        <p:nvSpPr>
          <p:cNvPr id="18" name="Rectangle 17"/>
          <p:cNvSpPr/>
          <p:nvPr/>
        </p:nvSpPr>
        <p:spPr bwMode="auto">
          <a:xfrm>
            <a:off x="1477858" y="1512152"/>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Education</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sp>
        <p:nvSpPr>
          <p:cNvPr id="19" name="Rectangle 18"/>
          <p:cNvSpPr/>
          <p:nvPr/>
        </p:nvSpPr>
        <p:spPr bwMode="auto">
          <a:xfrm>
            <a:off x="550758" y="2509008"/>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Income</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sp>
        <p:nvSpPr>
          <p:cNvPr id="20" name="Rectangle 19"/>
          <p:cNvSpPr/>
          <p:nvPr/>
        </p:nvSpPr>
        <p:spPr bwMode="auto">
          <a:xfrm>
            <a:off x="2762767" y="2509007"/>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Longevity</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cxnSp>
        <p:nvCxnSpPr>
          <p:cNvPr id="21" name="Straight Arrow Connector 20"/>
          <p:cNvCxnSpPr>
            <a:endCxn id="19" idx="0"/>
          </p:cNvCxnSpPr>
          <p:nvPr/>
        </p:nvCxnSpPr>
        <p:spPr bwMode="auto">
          <a:xfrm flipH="1">
            <a:off x="1261958" y="1972527"/>
            <a:ext cx="711200" cy="536481"/>
          </a:xfrm>
          <a:prstGeom prst="straightConnector1">
            <a:avLst/>
          </a:prstGeom>
          <a:solidFill>
            <a:schemeClr val="accent1"/>
          </a:solidFill>
          <a:ln w="25400" cap="flat" cmpd="sng" algn="ctr">
            <a:solidFill>
              <a:srgbClr val="FFFFFF"/>
            </a:solidFill>
            <a:prstDash val="solid"/>
            <a:round/>
            <a:headEnd type="none" w="med" len="med"/>
            <a:tailEnd type="triangle" w="lg" len="lg"/>
          </a:ln>
          <a:effectLst/>
        </p:spPr>
      </p:cxnSp>
      <p:cxnSp>
        <p:nvCxnSpPr>
          <p:cNvPr id="22" name="Straight Arrow Connector 21"/>
          <p:cNvCxnSpPr>
            <a:endCxn id="20" idx="0"/>
          </p:cNvCxnSpPr>
          <p:nvPr/>
        </p:nvCxnSpPr>
        <p:spPr bwMode="auto">
          <a:xfrm>
            <a:off x="2468458" y="1972527"/>
            <a:ext cx="1005509" cy="536480"/>
          </a:xfrm>
          <a:prstGeom prst="straightConnector1">
            <a:avLst/>
          </a:prstGeom>
          <a:solidFill>
            <a:schemeClr val="accent1"/>
          </a:solidFill>
          <a:ln w="25400" cap="flat" cmpd="sng" algn="ctr">
            <a:solidFill>
              <a:srgbClr val="FFFFFF"/>
            </a:solidFill>
            <a:prstDash val="solid"/>
            <a:round/>
            <a:headEnd type="none" w="med" len="med"/>
            <a:tailEnd type="triangle" w="lg" len="lg"/>
          </a:ln>
          <a:effectLst/>
        </p:spPr>
      </p:cxnSp>
      <p:sp>
        <p:nvSpPr>
          <p:cNvPr id="5" name="TextBox 4"/>
          <p:cNvSpPr txBox="1"/>
          <p:nvPr/>
        </p:nvSpPr>
        <p:spPr>
          <a:xfrm>
            <a:off x="1305268" y="827652"/>
            <a:ext cx="2170787" cy="461665"/>
          </a:xfrm>
          <a:prstGeom prst="rect">
            <a:avLst/>
          </a:prstGeom>
          <a:noFill/>
        </p:spPr>
        <p:txBody>
          <a:bodyPr wrap="none" rtlCol="0">
            <a:spAutoFit/>
          </a:bodyPr>
          <a:lstStyle/>
          <a:p>
            <a:r>
              <a:rPr lang="en-US" i="0" dirty="0" smtClean="0">
                <a:solidFill>
                  <a:srgbClr val="FF0000"/>
                </a:solidFill>
              </a:rPr>
              <a:t>Causal Graph:</a:t>
            </a:r>
            <a:endParaRPr lang="en-US" i="0" dirty="0">
              <a:solidFill>
                <a:srgbClr val="FF0000"/>
              </a:solidFill>
            </a:endParaRPr>
          </a:p>
        </p:txBody>
      </p:sp>
      <p:sp>
        <p:nvSpPr>
          <p:cNvPr id="23" name="TextBox 22"/>
          <p:cNvSpPr txBox="1"/>
          <p:nvPr/>
        </p:nvSpPr>
        <p:spPr>
          <a:xfrm>
            <a:off x="5492124" y="778917"/>
            <a:ext cx="2153154" cy="461665"/>
          </a:xfrm>
          <a:prstGeom prst="rect">
            <a:avLst/>
          </a:prstGeom>
          <a:noFill/>
        </p:spPr>
        <p:txBody>
          <a:bodyPr wrap="none" rtlCol="0">
            <a:spAutoFit/>
          </a:bodyPr>
          <a:lstStyle/>
          <a:p>
            <a:r>
              <a:rPr lang="en-US" i="0" dirty="0" smtClean="0">
                <a:solidFill>
                  <a:srgbClr val="FF0000"/>
                </a:solidFill>
              </a:rPr>
              <a:t>Path Diagram:</a:t>
            </a:r>
            <a:endParaRPr lang="en-US" i="0" dirty="0">
              <a:solidFill>
                <a:srgbClr val="FF0000"/>
              </a:solidFill>
            </a:endParaRPr>
          </a:p>
        </p:txBody>
      </p:sp>
      <p:sp>
        <p:nvSpPr>
          <p:cNvPr id="24" name="Rectangle 23"/>
          <p:cNvSpPr/>
          <p:nvPr/>
        </p:nvSpPr>
        <p:spPr bwMode="auto">
          <a:xfrm>
            <a:off x="5858047" y="1469085"/>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Education</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sp>
        <p:nvSpPr>
          <p:cNvPr id="25" name="Rectangle 24"/>
          <p:cNvSpPr/>
          <p:nvPr/>
        </p:nvSpPr>
        <p:spPr bwMode="auto">
          <a:xfrm>
            <a:off x="4930947" y="2465941"/>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Income</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sp>
        <p:nvSpPr>
          <p:cNvPr id="26" name="Rectangle 25"/>
          <p:cNvSpPr/>
          <p:nvPr/>
        </p:nvSpPr>
        <p:spPr bwMode="auto">
          <a:xfrm>
            <a:off x="7142956" y="2465940"/>
            <a:ext cx="1422400" cy="436563"/>
          </a:xfrm>
          <a:prstGeom prst="rect">
            <a:avLst/>
          </a:prstGeom>
          <a:no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i="0" dirty="0" smtClean="0">
                <a:solidFill>
                  <a:srgbClr val="FFFFFF"/>
                </a:solidFill>
                <a:latin typeface="Calibri" panose="020F0502020204030204" pitchFamily="34" charset="0"/>
                <a:cs typeface="Calibri" panose="020F0502020204030204" pitchFamily="34" charset="0"/>
              </a:rPr>
              <a:t>Longevity</a:t>
            </a:r>
            <a:endParaRPr kumimoji="0" lang="en-US" sz="1800" b="0"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endParaRPr>
          </a:p>
        </p:txBody>
      </p:sp>
      <p:cxnSp>
        <p:nvCxnSpPr>
          <p:cNvPr id="27" name="Straight Arrow Connector 26"/>
          <p:cNvCxnSpPr>
            <a:endCxn id="25" idx="0"/>
          </p:cNvCxnSpPr>
          <p:nvPr/>
        </p:nvCxnSpPr>
        <p:spPr bwMode="auto">
          <a:xfrm flipH="1">
            <a:off x="5642147" y="1929460"/>
            <a:ext cx="711200" cy="536481"/>
          </a:xfrm>
          <a:prstGeom prst="straightConnector1">
            <a:avLst/>
          </a:prstGeom>
          <a:solidFill>
            <a:schemeClr val="accent1"/>
          </a:solidFill>
          <a:ln w="25400" cap="flat" cmpd="sng" algn="ctr">
            <a:solidFill>
              <a:srgbClr val="FFFFFF"/>
            </a:solidFill>
            <a:prstDash val="solid"/>
            <a:round/>
            <a:headEnd type="none" w="med" len="med"/>
            <a:tailEnd type="triangle" w="lg" len="lg"/>
          </a:ln>
          <a:effectLst/>
        </p:spPr>
      </p:cxnSp>
      <p:cxnSp>
        <p:nvCxnSpPr>
          <p:cNvPr id="28" name="Straight Arrow Connector 27"/>
          <p:cNvCxnSpPr>
            <a:endCxn id="26" idx="0"/>
          </p:cNvCxnSpPr>
          <p:nvPr/>
        </p:nvCxnSpPr>
        <p:spPr bwMode="auto">
          <a:xfrm>
            <a:off x="6848647" y="1929460"/>
            <a:ext cx="1005509" cy="536480"/>
          </a:xfrm>
          <a:prstGeom prst="straightConnector1">
            <a:avLst/>
          </a:prstGeom>
          <a:solidFill>
            <a:schemeClr val="accent1"/>
          </a:solidFill>
          <a:ln w="25400" cap="flat" cmpd="sng" algn="ctr">
            <a:solidFill>
              <a:srgbClr val="FFFFFF"/>
            </a:solidFill>
            <a:prstDash val="solid"/>
            <a:round/>
            <a:headEnd type="none" w="med" len="med"/>
            <a:tailEnd type="triangle" w="lg" len="lg"/>
          </a:ln>
          <a:effectLst/>
        </p:spPr>
      </p:cxnSp>
      <p:cxnSp>
        <p:nvCxnSpPr>
          <p:cNvPr id="7" name="Straight Arrow Connector 6"/>
          <p:cNvCxnSpPr/>
          <p:nvPr/>
        </p:nvCxnSpPr>
        <p:spPr bwMode="auto">
          <a:xfrm flipV="1">
            <a:off x="4775889" y="2945570"/>
            <a:ext cx="454475" cy="290110"/>
          </a:xfrm>
          <a:prstGeom prst="straightConnector1">
            <a:avLst/>
          </a:prstGeom>
          <a:solidFill>
            <a:schemeClr val="accent1"/>
          </a:solidFill>
          <a:ln w="12700" cap="flat" cmpd="sng" algn="ctr">
            <a:solidFill>
              <a:srgbClr val="FFFFFF"/>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 name="TextBox 7"/>
              <p:cNvSpPr txBox="1"/>
              <p:nvPr/>
            </p:nvSpPr>
            <p:spPr>
              <a:xfrm>
                <a:off x="4295141" y="3120311"/>
                <a:ext cx="8637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FFFF"/>
                              </a:solidFill>
                              <a:latin typeface="Cambria Math" panose="02040503050406030204" pitchFamily="18" charset="0"/>
                            </a:rPr>
                          </m:ctrlPr>
                        </m:sSubPr>
                        <m:e>
                          <m:r>
                            <a:rPr lang="en-US" sz="2000" i="1" smtClean="0">
                              <a:solidFill>
                                <a:srgbClr val="FFFFFF"/>
                              </a:solidFill>
                              <a:latin typeface="Cambria Math" panose="02040503050406030204" pitchFamily="18" charset="0"/>
                              <a:ea typeface="Cambria Math" panose="02040503050406030204" pitchFamily="18" charset="0"/>
                            </a:rPr>
                            <m:t>𝜀</m:t>
                          </m:r>
                        </m:e>
                        <m:sub>
                          <m:r>
                            <m:rPr>
                              <m:sty m:val="p"/>
                            </m:rPr>
                            <a:rPr lang="en-US" sz="2000" b="0" i="0" smtClean="0">
                              <a:solidFill>
                                <a:srgbClr val="FFFFFF"/>
                              </a:solidFill>
                              <a:latin typeface="Cambria Math" panose="02040503050406030204" pitchFamily="18" charset="0"/>
                            </a:rPr>
                            <m:t>Income</m:t>
                          </m:r>
                        </m:sub>
                      </m:sSub>
                    </m:oMath>
                  </m:oMathPara>
                </a14:m>
                <a:endParaRPr lang="en-US" dirty="0">
                  <a:solidFill>
                    <a:srgbClr val="FFFF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95141" y="3120311"/>
                <a:ext cx="863762" cy="307777"/>
              </a:xfrm>
              <a:prstGeom prst="rect">
                <a:avLst/>
              </a:prstGeom>
              <a:blipFill rotWithShape="0">
                <a:blip r:embed="rId3"/>
                <a:stretch>
                  <a:fillRect l="-3546" r="-3546" b="-18000"/>
                </a:stretch>
              </a:blipFill>
            </p:spPr>
            <p:txBody>
              <a:bodyPr/>
              <a:lstStyle/>
              <a:p>
                <a:r>
                  <a:rPr lang="en-US">
                    <a:noFill/>
                  </a:rPr>
                  <a:t> </a:t>
                </a:r>
              </a:p>
            </p:txBody>
          </p:sp>
        </mc:Fallback>
      </mc:AlternateContent>
      <p:cxnSp>
        <p:nvCxnSpPr>
          <p:cNvPr id="31" name="Straight Arrow Connector 30"/>
          <p:cNvCxnSpPr/>
          <p:nvPr/>
        </p:nvCxnSpPr>
        <p:spPr bwMode="auto">
          <a:xfrm flipH="1" flipV="1">
            <a:off x="7989094" y="2927320"/>
            <a:ext cx="340069" cy="308360"/>
          </a:xfrm>
          <a:prstGeom prst="straightConnector1">
            <a:avLst/>
          </a:prstGeom>
          <a:solidFill>
            <a:schemeClr val="accent1"/>
          </a:solidFill>
          <a:ln w="12700" cap="flat" cmpd="sng" algn="ctr">
            <a:solidFill>
              <a:srgbClr val="FFFFFF"/>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3" name="TextBox 32"/>
              <p:cNvSpPr txBox="1"/>
              <p:nvPr/>
            </p:nvSpPr>
            <p:spPr>
              <a:xfrm>
                <a:off x="7645278" y="3100244"/>
                <a:ext cx="1091389" cy="336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FFFF"/>
                              </a:solidFill>
                              <a:latin typeface="Cambria Math" panose="02040503050406030204" pitchFamily="18" charset="0"/>
                            </a:rPr>
                          </m:ctrlPr>
                        </m:sSubPr>
                        <m:e>
                          <m:r>
                            <a:rPr lang="en-US" sz="2000" i="1" smtClean="0">
                              <a:solidFill>
                                <a:srgbClr val="FFFFFF"/>
                              </a:solidFill>
                              <a:latin typeface="Cambria Math" panose="02040503050406030204" pitchFamily="18" charset="0"/>
                              <a:ea typeface="Cambria Math" panose="02040503050406030204" pitchFamily="18" charset="0"/>
                            </a:rPr>
                            <m:t>𝜀</m:t>
                          </m:r>
                        </m:e>
                        <m:sub>
                          <m:r>
                            <m:rPr>
                              <m:sty m:val="p"/>
                            </m:rPr>
                            <a:rPr lang="en-US" sz="2000" b="0" i="0" smtClean="0">
                              <a:solidFill>
                                <a:srgbClr val="FFFFFF"/>
                              </a:solidFill>
                              <a:latin typeface="Cambria Math" panose="02040503050406030204" pitchFamily="18" charset="0"/>
                            </a:rPr>
                            <m:t>Longevity</m:t>
                          </m:r>
                        </m:sub>
                      </m:sSub>
                    </m:oMath>
                  </m:oMathPara>
                </a14:m>
                <a:endParaRPr lang="en-US" dirty="0">
                  <a:solidFill>
                    <a:srgbClr val="FFFFFF"/>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645278" y="3100244"/>
                <a:ext cx="1091389" cy="336759"/>
              </a:xfrm>
              <a:prstGeom prst="rect">
                <a:avLst/>
              </a:prstGeom>
              <a:blipFill rotWithShape="0">
                <a:blip r:embed="rId4"/>
                <a:stretch>
                  <a:fillRect l="-1676" r="-4469"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678897" y="1020375"/>
                <a:ext cx="111062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FFFF"/>
                              </a:solidFill>
                              <a:latin typeface="Cambria Math" panose="02040503050406030204" pitchFamily="18" charset="0"/>
                            </a:rPr>
                          </m:ctrlPr>
                        </m:sSubPr>
                        <m:e>
                          <m:r>
                            <a:rPr lang="en-US" sz="2000" i="1" smtClean="0">
                              <a:solidFill>
                                <a:srgbClr val="FFFFFF"/>
                              </a:solidFill>
                              <a:latin typeface="Cambria Math" panose="02040503050406030204" pitchFamily="18" charset="0"/>
                              <a:ea typeface="Cambria Math" panose="02040503050406030204" pitchFamily="18" charset="0"/>
                            </a:rPr>
                            <m:t>𝜀</m:t>
                          </m:r>
                        </m:e>
                        <m:sub>
                          <m:r>
                            <m:rPr>
                              <m:sty m:val="p"/>
                            </m:rPr>
                            <a:rPr lang="en-US" sz="2000" b="0" i="0" smtClean="0">
                              <a:solidFill>
                                <a:srgbClr val="FFFFFF"/>
                              </a:solidFill>
                              <a:latin typeface="Cambria Math" panose="02040503050406030204" pitchFamily="18" charset="0"/>
                            </a:rPr>
                            <m:t>Education</m:t>
                          </m:r>
                        </m:sub>
                      </m:sSub>
                    </m:oMath>
                  </m:oMathPara>
                </a14:m>
                <a:endParaRPr lang="en-US" dirty="0">
                  <a:solidFill>
                    <a:srgbClr val="FFFF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678897" y="1020375"/>
                <a:ext cx="1110625" cy="307777"/>
              </a:xfrm>
              <a:prstGeom prst="rect">
                <a:avLst/>
              </a:prstGeom>
              <a:blipFill rotWithShape="0">
                <a:blip r:embed="rId5"/>
                <a:stretch>
                  <a:fillRect l="-2198" r="-2198" b="-17647"/>
                </a:stretch>
              </a:blipFill>
            </p:spPr>
            <p:txBody>
              <a:bodyPr/>
              <a:lstStyle/>
              <a:p>
                <a:r>
                  <a:rPr lang="en-US">
                    <a:noFill/>
                  </a:rPr>
                  <a:t> </a:t>
                </a:r>
              </a:p>
            </p:txBody>
          </p:sp>
        </mc:Fallback>
      </mc:AlternateContent>
      <p:cxnSp>
        <p:nvCxnSpPr>
          <p:cNvPr id="35" name="Straight Arrow Connector 34"/>
          <p:cNvCxnSpPr/>
          <p:nvPr/>
        </p:nvCxnSpPr>
        <p:spPr bwMode="auto">
          <a:xfrm flipH="1">
            <a:off x="7316742" y="1374440"/>
            <a:ext cx="842386" cy="154630"/>
          </a:xfrm>
          <a:prstGeom prst="straightConnector1">
            <a:avLst/>
          </a:prstGeom>
          <a:solidFill>
            <a:schemeClr val="accent1"/>
          </a:solidFill>
          <a:ln w="12700" cap="flat" cmpd="sng" algn="ctr">
            <a:solidFill>
              <a:srgbClr val="FFFFFF"/>
            </a:solidFill>
            <a:prstDash val="solid"/>
            <a:round/>
            <a:headEnd type="none" w="med" len="med"/>
            <a:tailEnd type="triangle"/>
          </a:ln>
          <a:effectLst/>
        </p:spPr>
      </p:cxnSp>
      <p:sp>
        <p:nvSpPr>
          <p:cNvPr id="39" name="Rectangle 3"/>
          <p:cNvSpPr txBox="1">
            <a:spLocks noChangeArrowheads="1"/>
          </p:cNvSpPr>
          <p:nvPr/>
        </p:nvSpPr>
        <p:spPr bwMode="auto">
          <a:xfrm>
            <a:off x="131313" y="3534049"/>
            <a:ext cx="4348162" cy="1717675"/>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Monotype Sorts" charset="0"/>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charset="0"/>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charset="0"/>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a:buFont typeface="Wingdings" pitchFamily="2" charset="2"/>
              <a:buNone/>
            </a:pPr>
            <a:r>
              <a:rPr lang="en-US" sz="1800" i="0" kern="0" dirty="0" smtClean="0">
                <a:solidFill>
                  <a:srgbClr val="FFFFFF"/>
                </a:solidFill>
              </a:rPr>
              <a:t>Equations:</a:t>
            </a:r>
          </a:p>
          <a:p>
            <a:pPr>
              <a:buFont typeface="Wingdings" pitchFamily="2" charset="2"/>
              <a:buNone/>
            </a:pPr>
            <a:r>
              <a:rPr lang="en-US" sz="1800" i="0" kern="0" dirty="0" smtClean="0">
                <a:solidFill>
                  <a:srgbClr val="FFFFFF"/>
                </a:solidFill>
              </a:rPr>
              <a:t>     </a:t>
            </a:r>
            <a:r>
              <a:rPr lang="en-US" sz="1800" i="0" kern="0" dirty="0" smtClean="0">
                <a:solidFill>
                  <a:srgbClr val="FFFFFF"/>
                </a:solidFill>
                <a:latin typeface="Arial" charset="0"/>
                <a:cs typeface="Arial" charset="0"/>
              </a:rPr>
              <a:t>Education := </a:t>
            </a:r>
            <a:r>
              <a:rPr lang="en-US" sz="1800" i="0" kern="0" dirty="0" smtClean="0">
                <a:solidFill>
                  <a:srgbClr val="FFFFFF"/>
                </a:solidFill>
                <a:latin typeface="Symbol" pitchFamily="18" charset="2"/>
              </a:rPr>
              <a:t></a:t>
            </a:r>
            <a:r>
              <a:rPr lang="en-US" sz="1800" i="0" kern="0" baseline="-25000" dirty="0" smtClean="0">
                <a:solidFill>
                  <a:srgbClr val="FFFFFF"/>
                </a:solidFill>
              </a:rPr>
              <a:t>Education</a:t>
            </a:r>
            <a:endParaRPr lang="en-US" sz="1800" i="0" kern="0" dirty="0" smtClean="0">
              <a:solidFill>
                <a:srgbClr val="FFFFFF"/>
              </a:solidFill>
            </a:endParaRPr>
          </a:p>
          <a:p>
            <a:pPr>
              <a:buFont typeface="Wingdings" pitchFamily="2" charset="2"/>
              <a:buNone/>
            </a:pPr>
            <a:r>
              <a:rPr lang="en-US" sz="1800" i="0" kern="0" dirty="0" smtClean="0">
                <a:solidFill>
                  <a:srgbClr val="FFFFFF"/>
                </a:solidFill>
              </a:rPr>
              <a:t>     Income :=</a:t>
            </a:r>
            <a:r>
              <a:rPr lang="en-US" sz="1800" i="0" kern="0" dirty="0" smtClean="0">
                <a:solidFill>
                  <a:srgbClr val="FFFFFF"/>
                </a:solidFill>
                <a:latin typeface="Symbol" pitchFamily="18" charset="2"/>
              </a:rPr>
              <a:t></a:t>
            </a:r>
            <a:r>
              <a:rPr lang="en-US" sz="1800" i="0" kern="0" baseline="-25000" dirty="0" smtClean="0">
                <a:solidFill>
                  <a:srgbClr val="FFFFFF"/>
                </a:solidFill>
                <a:latin typeface="Symbol" pitchFamily="18" charset="2"/>
              </a:rPr>
              <a:t></a:t>
            </a:r>
            <a:r>
              <a:rPr lang="en-US" sz="1800" i="0" kern="0" dirty="0" smtClean="0">
                <a:solidFill>
                  <a:srgbClr val="FFFFFF"/>
                </a:solidFill>
                <a:latin typeface="Symbol" pitchFamily="18" charset="2"/>
              </a:rPr>
              <a:t></a:t>
            </a:r>
            <a:r>
              <a:rPr lang="en-US" sz="1800" i="0" kern="0" dirty="0" smtClean="0">
                <a:solidFill>
                  <a:srgbClr val="FFFFFF"/>
                </a:solidFill>
              </a:rPr>
              <a:t>Education</a:t>
            </a:r>
            <a:r>
              <a:rPr lang="en-US" sz="1800" i="0" kern="0" dirty="0" smtClean="0">
                <a:solidFill>
                  <a:srgbClr val="FFFFFF"/>
                </a:solidFill>
                <a:latin typeface="Symbol" pitchFamily="18" charset="2"/>
              </a:rPr>
              <a:t></a:t>
            </a:r>
            <a:r>
              <a:rPr lang="en-US" sz="1800" i="0" kern="0" baseline="-25000" dirty="0" smtClean="0">
                <a:solidFill>
                  <a:srgbClr val="FFFFFF"/>
                </a:solidFill>
              </a:rPr>
              <a:t>income</a:t>
            </a:r>
          </a:p>
          <a:p>
            <a:pPr>
              <a:buFont typeface="Wingdings" pitchFamily="2" charset="2"/>
              <a:buNone/>
            </a:pPr>
            <a:r>
              <a:rPr lang="en-US" sz="1800" i="0" kern="0" dirty="0" smtClean="0">
                <a:solidFill>
                  <a:srgbClr val="FFFFFF"/>
                </a:solidFill>
              </a:rPr>
              <a:t>     Longevity :=</a:t>
            </a:r>
            <a:r>
              <a:rPr lang="en-US" sz="1800" i="0" kern="0" dirty="0" smtClean="0">
                <a:solidFill>
                  <a:srgbClr val="FFFFFF"/>
                </a:solidFill>
                <a:latin typeface="Symbol" pitchFamily="18" charset="2"/>
              </a:rPr>
              <a:t></a:t>
            </a:r>
            <a:r>
              <a:rPr lang="en-US" sz="1800" i="0" kern="0" baseline="-25000" dirty="0" smtClean="0">
                <a:solidFill>
                  <a:srgbClr val="FFFFFF"/>
                </a:solidFill>
                <a:latin typeface="Symbol" pitchFamily="18" charset="2"/>
              </a:rPr>
              <a:t></a:t>
            </a:r>
            <a:r>
              <a:rPr lang="en-US" sz="1800" i="0" kern="0" dirty="0" smtClean="0">
                <a:solidFill>
                  <a:srgbClr val="FFFFFF"/>
                </a:solidFill>
                <a:latin typeface="Symbol" pitchFamily="18" charset="2"/>
              </a:rPr>
              <a:t></a:t>
            </a:r>
            <a:r>
              <a:rPr lang="en-US" sz="1800" i="0" kern="0" dirty="0" smtClean="0">
                <a:solidFill>
                  <a:srgbClr val="FFFFFF"/>
                </a:solidFill>
              </a:rPr>
              <a:t>Education</a:t>
            </a:r>
            <a:r>
              <a:rPr lang="en-US" sz="1800" i="0" kern="0" dirty="0" smtClean="0">
                <a:solidFill>
                  <a:srgbClr val="FFFFFF"/>
                </a:solidFill>
                <a:latin typeface="Symbol" pitchFamily="18" charset="2"/>
              </a:rPr>
              <a:t></a:t>
            </a:r>
            <a:r>
              <a:rPr lang="en-US" sz="1800" i="0" kern="0" baseline="-25000" dirty="0" smtClean="0">
                <a:solidFill>
                  <a:srgbClr val="FFFFFF"/>
                </a:solidFill>
              </a:rPr>
              <a:t>Longevity</a:t>
            </a:r>
          </a:p>
          <a:p>
            <a:pPr>
              <a:buFont typeface="Wingdings" pitchFamily="2" charset="2"/>
              <a:buNone/>
            </a:pPr>
            <a:endParaRPr lang="en-US" sz="2000" i="0" kern="0" dirty="0" smtClean="0">
              <a:solidFill>
                <a:srgbClr val="00AE00"/>
              </a:solidFill>
            </a:endParaRPr>
          </a:p>
        </p:txBody>
      </p:sp>
      <p:sp>
        <p:nvSpPr>
          <p:cNvPr id="40" name="Rectangle 3"/>
          <p:cNvSpPr txBox="1">
            <a:spLocks noChangeArrowheads="1"/>
          </p:cNvSpPr>
          <p:nvPr/>
        </p:nvSpPr>
        <p:spPr bwMode="auto">
          <a:xfrm>
            <a:off x="151432" y="5041001"/>
            <a:ext cx="3878262" cy="1436687"/>
          </a:xfrm>
          <a:prstGeom prst="rect">
            <a:avLst/>
          </a:prstGeom>
          <a:noFill/>
          <a:ln w="9525">
            <a:noFill/>
            <a:miter lim="800000"/>
            <a:headEnd/>
            <a:tailEnd/>
          </a:ln>
        </p:spPr>
        <p:txBody>
          <a:bodyPr lIns="90488" tIns="44450" rIns="90488" bIns="44450"/>
          <a:lstStyle/>
          <a:p>
            <a:pPr marL="342900" indent="-342900" eaLnBrk="0" hangingPunct="0">
              <a:spcBef>
                <a:spcPct val="20000"/>
              </a:spcBef>
              <a:buClr>
                <a:schemeClr val="accent2"/>
              </a:buClr>
              <a:buFont typeface="Wingdings" pitchFamily="2" charset="2"/>
              <a:buNone/>
              <a:defRPr/>
            </a:pPr>
            <a:r>
              <a:rPr kumimoji="1" lang="en-US" sz="1800" i="0" kern="0" dirty="0">
                <a:solidFill>
                  <a:srgbClr val="FFFFFF"/>
                </a:solidFill>
                <a:latin typeface="+mn-lt"/>
              </a:rPr>
              <a:t>Structural Equation Model:</a:t>
            </a:r>
          </a:p>
          <a:p>
            <a:pPr marL="342900" indent="-342900" eaLnBrk="0" hangingPunct="0">
              <a:spcBef>
                <a:spcPct val="20000"/>
              </a:spcBef>
              <a:buClr>
                <a:schemeClr val="accent2"/>
              </a:buClr>
              <a:buFont typeface="Wingdings" pitchFamily="2" charset="2"/>
              <a:buNone/>
              <a:defRPr/>
            </a:pPr>
            <a:endParaRPr kumimoji="1" lang="en-US" sz="1800" i="0" kern="0" dirty="0">
              <a:solidFill>
                <a:srgbClr val="FFFFFF"/>
              </a:solidFill>
              <a:latin typeface="+mn-lt"/>
            </a:endParaRPr>
          </a:p>
          <a:p>
            <a:pPr marL="342900" indent="-342900" eaLnBrk="0" hangingPunct="0">
              <a:spcBef>
                <a:spcPct val="20000"/>
              </a:spcBef>
              <a:buClr>
                <a:schemeClr val="accent2"/>
              </a:buClr>
              <a:buFont typeface="Wingdings" pitchFamily="2" charset="2"/>
              <a:buNone/>
              <a:defRPr/>
            </a:pPr>
            <a:r>
              <a:rPr kumimoji="1" lang="en-US" sz="1800" b="1" i="0" kern="0" dirty="0">
                <a:solidFill>
                  <a:srgbClr val="FFFFFF"/>
                </a:solidFill>
                <a:latin typeface="+mn-lt"/>
              </a:rPr>
              <a:t>	V</a:t>
            </a:r>
            <a:r>
              <a:rPr kumimoji="1" lang="en-US" sz="1800" i="0" kern="0" dirty="0">
                <a:solidFill>
                  <a:srgbClr val="FFFFFF"/>
                </a:solidFill>
                <a:latin typeface="+mn-lt"/>
              </a:rPr>
              <a:t> = B</a:t>
            </a:r>
            <a:r>
              <a:rPr kumimoji="1" lang="en-US" sz="1800" b="1" i="0" kern="0" dirty="0">
                <a:solidFill>
                  <a:srgbClr val="FFFFFF"/>
                </a:solidFill>
                <a:latin typeface="+mn-lt"/>
              </a:rPr>
              <a:t>V</a:t>
            </a:r>
            <a:r>
              <a:rPr kumimoji="1" lang="en-US" sz="1800" i="0" kern="0" dirty="0">
                <a:solidFill>
                  <a:srgbClr val="FFFFFF"/>
                </a:solidFill>
                <a:latin typeface="+mn-lt"/>
              </a:rPr>
              <a:t> + </a:t>
            </a:r>
            <a:r>
              <a:rPr kumimoji="1" lang="en-US" sz="1800" b="1" i="0" kern="0" dirty="0">
                <a:solidFill>
                  <a:srgbClr val="FFFFFF"/>
                </a:solidFill>
                <a:latin typeface="+mn-lt"/>
              </a:rPr>
              <a:t>E</a:t>
            </a:r>
          </a:p>
          <a:p>
            <a:pPr marL="342900" indent="-342900" eaLnBrk="0" hangingPunct="0">
              <a:spcBef>
                <a:spcPct val="20000"/>
              </a:spcBef>
              <a:buClr>
                <a:schemeClr val="accent2"/>
              </a:buClr>
              <a:buFont typeface="Wingdings" pitchFamily="2" charset="2"/>
              <a:buNone/>
              <a:defRPr/>
            </a:pPr>
            <a:endParaRPr kumimoji="1" lang="en-US" sz="1800" i="0" kern="0" dirty="0">
              <a:solidFill>
                <a:srgbClr val="FF0000"/>
              </a:solidFill>
              <a:latin typeface="+mn-lt"/>
            </a:endParaRPr>
          </a:p>
        </p:txBody>
      </p:sp>
      <p:sp>
        <p:nvSpPr>
          <p:cNvPr id="13" name="Rectangle 12"/>
          <p:cNvSpPr/>
          <p:nvPr/>
        </p:nvSpPr>
        <p:spPr>
          <a:xfrm>
            <a:off x="5581471" y="1864180"/>
            <a:ext cx="410690" cy="400110"/>
          </a:xfrm>
          <a:prstGeom prst="rect">
            <a:avLst/>
          </a:prstGeom>
        </p:spPr>
        <p:txBody>
          <a:bodyPr wrap="none">
            <a:spAutoFit/>
          </a:bodyPr>
          <a:lstStyle/>
          <a:p>
            <a:r>
              <a:rPr lang="en-US" sz="2000" i="0" kern="0" dirty="0">
                <a:solidFill>
                  <a:srgbClr val="FFFFFF"/>
                </a:solidFill>
                <a:latin typeface="Symbol" pitchFamily="18" charset="2"/>
              </a:rPr>
              <a:t></a:t>
            </a:r>
            <a:r>
              <a:rPr lang="en-US" sz="2000" i="0" kern="0" baseline="-25000" dirty="0">
                <a:solidFill>
                  <a:srgbClr val="FFFFFF"/>
                </a:solidFill>
                <a:latin typeface="Symbol" pitchFamily="18" charset="2"/>
              </a:rPr>
              <a:t></a:t>
            </a:r>
            <a:endParaRPr lang="en-US" sz="2000" dirty="0"/>
          </a:p>
        </p:txBody>
      </p:sp>
      <p:sp>
        <p:nvSpPr>
          <p:cNvPr id="42" name="Rectangle 41"/>
          <p:cNvSpPr/>
          <p:nvPr/>
        </p:nvSpPr>
        <p:spPr>
          <a:xfrm>
            <a:off x="7344256" y="1797241"/>
            <a:ext cx="410690" cy="400110"/>
          </a:xfrm>
          <a:prstGeom prst="rect">
            <a:avLst/>
          </a:prstGeom>
        </p:spPr>
        <p:txBody>
          <a:bodyPr wrap="none">
            <a:spAutoFit/>
          </a:bodyPr>
          <a:lstStyle/>
          <a:p>
            <a:r>
              <a:rPr lang="en-US" sz="2000" i="0" kern="0" dirty="0" smtClean="0">
                <a:solidFill>
                  <a:srgbClr val="FFFFFF"/>
                </a:solidFill>
                <a:latin typeface="Symbol" pitchFamily="18" charset="2"/>
              </a:rPr>
              <a:t></a:t>
            </a:r>
            <a:r>
              <a:rPr lang="en-US" sz="2000" i="0" kern="0" baseline="-25000" dirty="0" smtClean="0">
                <a:solidFill>
                  <a:srgbClr val="FFFFFF"/>
                </a:solidFill>
                <a:latin typeface="Symbol" pitchFamily="18" charset="2"/>
              </a:rPr>
              <a:t>2</a:t>
            </a:r>
            <a:endParaRPr lang="en-US" sz="2000" dirty="0"/>
          </a:p>
        </p:txBody>
      </p:sp>
      <p:sp>
        <p:nvSpPr>
          <p:cNvPr id="43" name="Rectangle 3"/>
          <p:cNvSpPr txBox="1">
            <a:spLocks noChangeArrowheads="1"/>
          </p:cNvSpPr>
          <p:nvPr/>
        </p:nvSpPr>
        <p:spPr bwMode="auto">
          <a:xfrm>
            <a:off x="4933950" y="3534373"/>
            <a:ext cx="4210050" cy="1428750"/>
          </a:xfrm>
          <a:prstGeom prst="rect">
            <a:avLst/>
          </a:prstGeom>
          <a:noFill/>
          <a:ln w="9525">
            <a:noFill/>
            <a:miter lim="800000"/>
            <a:headEnd/>
            <a:tailEnd/>
          </a:ln>
        </p:spPr>
        <p:txBody>
          <a:bodyPr lIns="90488" tIns="44450" rIns="90488" bIns="44450"/>
          <a:lstStyle/>
          <a:p>
            <a:pPr marL="342900" indent="-342900" eaLnBrk="0" hangingPunct="0">
              <a:spcBef>
                <a:spcPct val="20000"/>
              </a:spcBef>
              <a:buClr>
                <a:schemeClr val="accent2"/>
              </a:buClr>
              <a:buFont typeface="Wingdings" pitchFamily="2" charset="2"/>
              <a:buNone/>
              <a:defRPr/>
            </a:pPr>
            <a:r>
              <a:rPr kumimoji="1" lang="en-US" sz="1800" i="0" kern="0" dirty="0" smtClean="0">
                <a:solidFill>
                  <a:srgbClr val="00AE00"/>
                </a:solidFill>
                <a:latin typeface="+mn-lt"/>
              </a:rPr>
              <a:t>Exogenous Distribution:</a:t>
            </a:r>
            <a:endParaRPr kumimoji="1" lang="en-US" sz="1800" i="0" kern="0" dirty="0">
              <a:solidFill>
                <a:srgbClr val="00AE00"/>
              </a:solidFill>
              <a:latin typeface="+mn-lt"/>
            </a:endParaRPr>
          </a:p>
          <a:p>
            <a:pPr marL="342900" indent="-342900" eaLnBrk="0" hangingPunct="0">
              <a:spcBef>
                <a:spcPct val="20000"/>
              </a:spcBef>
              <a:buClr>
                <a:schemeClr val="accent2"/>
              </a:buClr>
              <a:buFont typeface="Wingdings" pitchFamily="2" charset="2"/>
              <a:buNone/>
              <a:defRPr/>
            </a:pPr>
            <a:r>
              <a:rPr kumimoji="1" lang="en-US" sz="1800" i="0" kern="0" dirty="0" smtClean="0">
                <a:solidFill>
                  <a:srgbClr val="00AE00"/>
                </a:solidFill>
              </a:rPr>
              <a:t>   P</a:t>
            </a:r>
            <a:r>
              <a:rPr kumimoji="1" lang="en-US" sz="1800" i="0" kern="0" dirty="0">
                <a:solidFill>
                  <a:srgbClr val="00AE00"/>
                </a:solidFill>
              </a:rPr>
              <a:t>(</a:t>
            </a:r>
            <a:r>
              <a:rPr kumimoji="1" lang="en-US" sz="1800" i="0" kern="0" dirty="0">
                <a:solidFill>
                  <a:srgbClr val="00AE00"/>
                </a:solidFill>
                <a:latin typeface="Symbol" pitchFamily="18" charset="2"/>
              </a:rPr>
              <a:t></a:t>
            </a:r>
            <a:r>
              <a:rPr kumimoji="1" lang="en-US" sz="1800" i="0" kern="0" baseline="-25000" dirty="0" err="1">
                <a:solidFill>
                  <a:srgbClr val="00AE00"/>
                </a:solidFill>
              </a:rPr>
              <a:t>ed</a:t>
            </a:r>
            <a:r>
              <a:rPr kumimoji="1" lang="en-US" sz="1800" i="0" kern="0" dirty="0">
                <a:solidFill>
                  <a:srgbClr val="00AE00"/>
                </a:solidFill>
              </a:rPr>
              <a:t>, </a:t>
            </a:r>
            <a:r>
              <a:rPr kumimoji="1" lang="en-US" sz="1800" i="0" kern="0" dirty="0">
                <a:solidFill>
                  <a:srgbClr val="00AE00"/>
                </a:solidFill>
                <a:latin typeface="Symbol" pitchFamily="18" charset="2"/>
              </a:rPr>
              <a:t></a:t>
            </a:r>
            <a:r>
              <a:rPr kumimoji="1" lang="en-US" sz="1800" i="0" kern="0" baseline="-25000" dirty="0">
                <a:solidFill>
                  <a:srgbClr val="00AE00"/>
                </a:solidFill>
              </a:rPr>
              <a:t>Income</a:t>
            </a:r>
            <a:r>
              <a:rPr kumimoji="1" lang="en-US" sz="1800" i="0" kern="0" dirty="0" smtClean="0">
                <a:solidFill>
                  <a:srgbClr val="00AE00"/>
                </a:solidFill>
              </a:rPr>
              <a:t>, </a:t>
            </a:r>
            <a:r>
              <a:rPr kumimoji="1" lang="en-US" sz="1800" i="0" kern="0" dirty="0" smtClean="0">
                <a:solidFill>
                  <a:srgbClr val="00AE00"/>
                </a:solidFill>
                <a:latin typeface="Symbol" pitchFamily="18" charset="2"/>
              </a:rPr>
              <a:t></a:t>
            </a:r>
            <a:r>
              <a:rPr kumimoji="1" lang="en-US" sz="1800" i="0" kern="0" baseline="-25000" dirty="0" smtClean="0">
                <a:solidFill>
                  <a:srgbClr val="00AE00"/>
                </a:solidFill>
              </a:rPr>
              <a:t>Longevity  </a:t>
            </a:r>
            <a:r>
              <a:rPr kumimoji="1" lang="en-US" sz="1800" i="0" kern="0" dirty="0">
                <a:solidFill>
                  <a:srgbClr val="00AE00"/>
                </a:solidFill>
              </a:rPr>
              <a:t>)</a:t>
            </a:r>
          </a:p>
          <a:p>
            <a:pPr marL="342900" indent="-342900" eaLnBrk="0" hangingPunct="0">
              <a:spcBef>
                <a:spcPct val="20000"/>
              </a:spcBef>
              <a:buClr>
                <a:schemeClr val="accent2"/>
              </a:buClr>
              <a:defRPr/>
            </a:pPr>
            <a:r>
              <a:rPr kumimoji="1" lang="en-US" sz="1800" i="0" kern="0" dirty="0">
                <a:solidFill>
                  <a:srgbClr val="00AE00"/>
                </a:solidFill>
                <a:latin typeface="Arial" pitchFamily="34" charset="0"/>
                <a:cs typeface="Arial" pitchFamily="34" charset="0"/>
              </a:rPr>
              <a:t>	- </a:t>
            </a:r>
            <a:r>
              <a:rPr kumimoji="1" lang="en-US" sz="1800" i="0" kern="0" dirty="0">
                <a:solidFill>
                  <a:srgbClr val="00AE00"/>
                </a:solidFill>
                <a:latin typeface="Arial" pitchFamily="34" charset="0"/>
                <a:cs typeface="Arial" pitchFamily="34" charset="0"/>
                <a:sym typeface="Symbol"/>
              </a:rPr>
              <a:t></a:t>
            </a:r>
            <a:r>
              <a:rPr kumimoji="1" lang="en-US" sz="1600" i="0" kern="0" dirty="0" err="1">
                <a:solidFill>
                  <a:srgbClr val="00AE00"/>
                </a:solidFill>
                <a:latin typeface="Arial" pitchFamily="34" charset="0"/>
                <a:cs typeface="Arial" pitchFamily="34" charset="0"/>
              </a:rPr>
              <a:t>i≠j</a:t>
            </a:r>
            <a:r>
              <a:rPr kumimoji="1" lang="en-US" sz="1800" i="0" kern="0" dirty="0">
                <a:solidFill>
                  <a:srgbClr val="00AE00"/>
                </a:solidFill>
                <a:latin typeface="Arial" pitchFamily="34" charset="0"/>
                <a:cs typeface="Arial" pitchFamily="34" charset="0"/>
              </a:rPr>
              <a:t> </a:t>
            </a:r>
            <a:r>
              <a:rPr kumimoji="1" lang="en-US" sz="1800" i="0" kern="0" dirty="0" err="1">
                <a:solidFill>
                  <a:srgbClr val="00AE00"/>
                </a:solidFill>
                <a:latin typeface="Symbol" pitchFamily="18" charset="2"/>
                <a:cs typeface="Arial" pitchFamily="34" charset="0"/>
              </a:rPr>
              <a:t>e</a:t>
            </a:r>
            <a:r>
              <a:rPr kumimoji="1" lang="en-US" sz="1800" i="0" kern="0" baseline="-25000" dirty="0" err="1">
                <a:solidFill>
                  <a:srgbClr val="00AE00"/>
                </a:solidFill>
                <a:latin typeface="Arial" pitchFamily="34" charset="0"/>
                <a:cs typeface="Arial" pitchFamily="34" charset="0"/>
              </a:rPr>
              <a:t>i</a:t>
            </a:r>
            <a:r>
              <a:rPr kumimoji="1" lang="en-US" sz="1800" i="0" kern="0" dirty="0">
                <a:solidFill>
                  <a:srgbClr val="00AE00"/>
                </a:solidFill>
                <a:latin typeface="Arial" pitchFamily="34" charset="0"/>
                <a:cs typeface="Arial" pitchFamily="34" charset="0"/>
              </a:rPr>
              <a:t> </a:t>
            </a:r>
            <a:r>
              <a:rPr kumimoji="1" lang="en-US" sz="1800" i="0" kern="0" dirty="0">
                <a:solidFill>
                  <a:srgbClr val="00AE00"/>
                </a:solidFill>
                <a:latin typeface="Arial" pitchFamily="34" charset="0"/>
                <a:cs typeface="Arial" pitchFamily="34" charset="0"/>
                <a:sym typeface="Symbol"/>
              </a:rPr>
              <a:t> </a:t>
            </a:r>
            <a:r>
              <a:rPr kumimoji="1" lang="en-US" sz="1800" i="0" kern="0" dirty="0" err="1">
                <a:solidFill>
                  <a:srgbClr val="00AE00"/>
                </a:solidFill>
                <a:latin typeface="Symbol" pitchFamily="18" charset="2"/>
                <a:cs typeface="Arial" pitchFamily="34" charset="0"/>
              </a:rPr>
              <a:t>e</a:t>
            </a:r>
            <a:r>
              <a:rPr kumimoji="1" lang="en-US" sz="1800" i="0" kern="0" baseline="-25000" dirty="0" err="1">
                <a:solidFill>
                  <a:srgbClr val="00AE00"/>
                </a:solidFill>
                <a:latin typeface="Arial" pitchFamily="34" charset="0"/>
                <a:cs typeface="Arial" pitchFamily="34" charset="0"/>
              </a:rPr>
              <a:t>j</a:t>
            </a:r>
            <a:r>
              <a:rPr kumimoji="1" lang="en-US" sz="1800" i="0" kern="0" dirty="0">
                <a:solidFill>
                  <a:srgbClr val="00AE00"/>
                </a:solidFill>
                <a:latin typeface="Arial" pitchFamily="34" charset="0"/>
                <a:cs typeface="Arial" pitchFamily="34" charset="0"/>
              </a:rPr>
              <a:t>  </a:t>
            </a:r>
            <a:r>
              <a:rPr kumimoji="1" lang="en-US" sz="1600" i="0" kern="0" dirty="0">
                <a:solidFill>
                  <a:srgbClr val="00AE00"/>
                </a:solidFill>
                <a:latin typeface="Arial" pitchFamily="34" charset="0"/>
                <a:cs typeface="Arial" pitchFamily="34" charset="0"/>
              </a:rPr>
              <a:t>(</a:t>
            </a:r>
            <a:r>
              <a:rPr kumimoji="1" lang="en-US" sz="1600" i="0" kern="0" dirty="0" err="1">
                <a:solidFill>
                  <a:srgbClr val="00AE00"/>
                </a:solidFill>
                <a:latin typeface="Arial" pitchFamily="34" charset="0"/>
                <a:cs typeface="Arial" pitchFamily="34" charset="0"/>
              </a:rPr>
              <a:t>pairwise</a:t>
            </a:r>
            <a:r>
              <a:rPr kumimoji="1" lang="en-US" sz="1600" i="0" kern="0" dirty="0">
                <a:solidFill>
                  <a:srgbClr val="00AE00"/>
                </a:solidFill>
                <a:latin typeface="Arial" pitchFamily="34" charset="0"/>
                <a:cs typeface="Arial" pitchFamily="34" charset="0"/>
              </a:rPr>
              <a:t> independence)</a:t>
            </a:r>
            <a:endParaRPr kumimoji="1" lang="en-US" sz="1800" i="0" kern="0" dirty="0">
              <a:solidFill>
                <a:srgbClr val="00AE00"/>
              </a:solidFill>
              <a:latin typeface="Arial" pitchFamily="34" charset="0"/>
              <a:cs typeface="Arial" pitchFamily="34" charset="0"/>
            </a:endParaRPr>
          </a:p>
          <a:p>
            <a:pPr marL="342900" indent="-342900" eaLnBrk="0" hangingPunct="0">
              <a:spcBef>
                <a:spcPct val="20000"/>
              </a:spcBef>
              <a:buClr>
                <a:schemeClr val="accent2"/>
              </a:buClr>
              <a:buFont typeface="Wingdings" pitchFamily="2" charset="2"/>
              <a:buNone/>
              <a:defRPr/>
            </a:pPr>
            <a:r>
              <a:rPr kumimoji="1" lang="en-US" sz="1800" i="0" kern="0" dirty="0">
                <a:solidFill>
                  <a:srgbClr val="00AE00"/>
                </a:solidFill>
                <a:latin typeface="Arial" pitchFamily="34" charset="0"/>
                <a:cs typeface="Arial" pitchFamily="34" charset="0"/>
              </a:rPr>
              <a:t>     </a:t>
            </a:r>
            <a:r>
              <a:rPr kumimoji="1" lang="en-US" sz="1600" i="0" kern="0" dirty="0">
                <a:solidFill>
                  <a:srgbClr val="00AE00"/>
                </a:solidFill>
                <a:latin typeface="Arial" pitchFamily="34" charset="0"/>
                <a:cs typeface="Arial" pitchFamily="34" charset="0"/>
              </a:rPr>
              <a:t>- no variance is zero</a:t>
            </a:r>
            <a:endParaRPr kumimoji="1" lang="en-US" sz="1800" i="0" kern="0" dirty="0">
              <a:solidFill>
                <a:srgbClr val="00AE00"/>
              </a:solidFill>
              <a:latin typeface="+mn-lt"/>
            </a:endParaRPr>
          </a:p>
          <a:p>
            <a:pPr marL="342900" indent="-342900" eaLnBrk="0" hangingPunct="0">
              <a:spcBef>
                <a:spcPct val="20000"/>
              </a:spcBef>
              <a:buClr>
                <a:schemeClr val="accent2"/>
              </a:buClr>
              <a:buFont typeface="Wingdings" pitchFamily="2" charset="2"/>
              <a:buNone/>
              <a:defRPr/>
            </a:pPr>
            <a:endParaRPr kumimoji="1" lang="en-US" sz="2000" i="0" kern="0" dirty="0">
              <a:solidFill>
                <a:srgbClr val="00AE00"/>
              </a:solidFill>
              <a:latin typeface="+mn-lt"/>
            </a:endParaRPr>
          </a:p>
        </p:txBody>
      </p:sp>
      <p:sp>
        <p:nvSpPr>
          <p:cNvPr id="44" name="Rectangle 3"/>
          <p:cNvSpPr txBox="1">
            <a:spLocks noChangeArrowheads="1"/>
          </p:cNvSpPr>
          <p:nvPr/>
        </p:nvSpPr>
        <p:spPr bwMode="auto">
          <a:xfrm>
            <a:off x="4979366" y="4898503"/>
            <a:ext cx="3738562" cy="1471612"/>
          </a:xfrm>
          <a:prstGeom prst="rect">
            <a:avLst/>
          </a:prstGeom>
          <a:noFill/>
          <a:ln w="9525">
            <a:noFill/>
            <a:miter lim="800000"/>
            <a:headEnd/>
            <a:tailEnd/>
          </a:ln>
        </p:spPr>
        <p:txBody>
          <a:bodyPr lIns="90488" tIns="44450" rIns="90488" bIns="44450"/>
          <a:lstStyle/>
          <a:p>
            <a:pPr marL="342900" indent="-342900" eaLnBrk="0" hangingPunct="0">
              <a:spcBef>
                <a:spcPct val="20000"/>
              </a:spcBef>
              <a:buClr>
                <a:schemeClr val="accent2"/>
              </a:buClr>
              <a:buFont typeface="Wingdings" pitchFamily="2" charset="2"/>
              <a:buNone/>
              <a:defRPr/>
            </a:pPr>
            <a:r>
              <a:rPr kumimoji="1" lang="en-US" sz="2000" i="0" kern="0" dirty="0">
                <a:solidFill>
                  <a:srgbClr val="00AE00"/>
                </a:solidFill>
                <a:latin typeface="+mn-lt"/>
              </a:rPr>
              <a:t>E.g.</a:t>
            </a:r>
          </a:p>
          <a:p>
            <a:pPr marL="342900" indent="-342900" eaLnBrk="0" hangingPunct="0">
              <a:spcBef>
                <a:spcPct val="20000"/>
              </a:spcBef>
              <a:buClr>
                <a:schemeClr val="accent2"/>
              </a:buClr>
              <a:buFont typeface="Wingdings" pitchFamily="2" charset="2"/>
              <a:buNone/>
              <a:defRPr/>
            </a:pPr>
            <a:r>
              <a:rPr kumimoji="1" lang="en-US" sz="1800" i="0" kern="0" dirty="0">
                <a:solidFill>
                  <a:srgbClr val="00AE00"/>
                </a:solidFill>
                <a:latin typeface="+mn-lt"/>
              </a:rPr>
              <a:t>  (</a:t>
            </a:r>
            <a:r>
              <a:rPr kumimoji="1" lang="en-US" sz="1800" i="0" kern="0" dirty="0">
                <a:solidFill>
                  <a:srgbClr val="00AE00"/>
                </a:solidFill>
                <a:latin typeface="Symbol" pitchFamily="18" charset="2"/>
              </a:rPr>
              <a:t></a:t>
            </a:r>
            <a:r>
              <a:rPr kumimoji="1" lang="en-US" sz="1800" i="0" kern="0" baseline="-25000" dirty="0" err="1">
                <a:solidFill>
                  <a:srgbClr val="00AE00"/>
                </a:solidFill>
                <a:latin typeface="+mn-lt"/>
              </a:rPr>
              <a:t>ed</a:t>
            </a:r>
            <a:r>
              <a:rPr kumimoji="1" lang="en-US" sz="1800" i="0" kern="0" dirty="0">
                <a:solidFill>
                  <a:srgbClr val="00AE00"/>
                </a:solidFill>
                <a:latin typeface="+mn-lt"/>
              </a:rPr>
              <a:t>, </a:t>
            </a:r>
            <a:r>
              <a:rPr kumimoji="1" lang="en-US" sz="1800" i="0" kern="0" dirty="0">
                <a:solidFill>
                  <a:srgbClr val="00AE00"/>
                </a:solidFill>
                <a:latin typeface="Symbol" pitchFamily="18" charset="2"/>
              </a:rPr>
              <a:t></a:t>
            </a:r>
            <a:r>
              <a:rPr kumimoji="1" lang="en-US" sz="1800" i="0" kern="0" baseline="-25000" dirty="0">
                <a:solidFill>
                  <a:srgbClr val="00AE00"/>
                </a:solidFill>
                <a:latin typeface="+mn-lt"/>
              </a:rPr>
              <a:t>Income</a:t>
            </a:r>
            <a:r>
              <a:rPr kumimoji="1" lang="en-US" sz="1800" i="0" kern="0" dirty="0" smtClean="0">
                <a:solidFill>
                  <a:srgbClr val="00AE00"/>
                </a:solidFill>
                <a:latin typeface="+mn-lt"/>
              </a:rPr>
              <a:t>, </a:t>
            </a:r>
            <a:r>
              <a:rPr kumimoji="1" lang="en-US" sz="1800" i="0" kern="0" dirty="0" smtClean="0">
                <a:solidFill>
                  <a:srgbClr val="00AE00"/>
                </a:solidFill>
                <a:latin typeface="Symbol" pitchFamily="18" charset="2"/>
              </a:rPr>
              <a:t></a:t>
            </a:r>
            <a:r>
              <a:rPr kumimoji="1" lang="en-US" sz="1800" i="0" kern="0" baseline="-25000" dirty="0" smtClean="0">
                <a:solidFill>
                  <a:srgbClr val="00AE00"/>
                </a:solidFill>
                <a:latin typeface="+mn-lt"/>
              </a:rPr>
              <a:t>Longevity </a:t>
            </a:r>
            <a:r>
              <a:rPr kumimoji="1" lang="en-US" sz="1800" i="0" kern="0" dirty="0" smtClean="0">
                <a:solidFill>
                  <a:srgbClr val="00AE00"/>
                </a:solidFill>
                <a:latin typeface="+mn-lt"/>
              </a:rPr>
              <a:t>)  </a:t>
            </a:r>
            <a:r>
              <a:rPr kumimoji="1" lang="en-US" sz="1800" i="0" kern="0" dirty="0">
                <a:solidFill>
                  <a:srgbClr val="00AE00"/>
                </a:solidFill>
                <a:latin typeface="+mn-lt"/>
              </a:rPr>
              <a:t>~N(0,</a:t>
            </a:r>
            <a:r>
              <a:rPr kumimoji="1" lang="en-US" sz="1800" i="0" kern="0" dirty="0">
                <a:solidFill>
                  <a:srgbClr val="00AE00"/>
                </a:solidFill>
                <a:latin typeface="Symbol" pitchFamily="18" charset="2"/>
              </a:rPr>
              <a:t></a:t>
            </a:r>
            <a:r>
              <a:rPr kumimoji="1" lang="en-US" sz="1800" i="0" kern="0" baseline="30000" dirty="0">
                <a:solidFill>
                  <a:srgbClr val="00AE00"/>
                </a:solidFill>
                <a:latin typeface="+mn-lt"/>
              </a:rPr>
              <a:t>2</a:t>
            </a:r>
            <a:r>
              <a:rPr kumimoji="1" lang="en-US" sz="1800" i="0" kern="0" dirty="0">
                <a:solidFill>
                  <a:srgbClr val="00AE00"/>
                </a:solidFill>
                <a:latin typeface="+mn-lt"/>
              </a:rPr>
              <a:t>)</a:t>
            </a:r>
          </a:p>
          <a:p>
            <a:pPr marL="342900" indent="-342900" eaLnBrk="0" hangingPunct="0">
              <a:spcBef>
                <a:spcPct val="20000"/>
              </a:spcBef>
              <a:buClr>
                <a:schemeClr val="accent2"/>
              </a:buClr>
              <a:buFont typeface="Wingdings" pitchFamily="2" charset="2"/>
              <a:buNone/>
              <a:defRPr/>
            </a:pPr>
            <a:r>
              <a:rPr kumimoji="1" lang="en-US" sz="1800" i="0" kern="0" dirty="0">
                <a:solidFill>
                  <a:srgbClr val="00AE00"/>
                </a:solidFill>
                <a:latin typeface="Symbol" pitchFamily="18" charset="2"/>
              </a:rPr>
              <a:t></a:t>
            </a:r>
            <a:r>
              <a:rPr kumimoji="1" lang="en-US" sz="1800" i="0" kern="0" baseline="30000" dirty="0">
                <a:solidFill>
                  <a:srgbClr val="00AE00"/>
                </a:solidFill>
                <a:latin typeface="+mn-lt"/>
              </a:rPr>
              <a:t>2</a:t>
            </a:r>
            <a:r>
              <a:rPr kumimoji="1" lang="en-US" sz="1800" i="0" kern="0" dirty="0">
                <a:solidFill>
                  <a:srgbClr val="00AE00"/>
                </a:solidFill>
                <a:latin typeface="Arial" pitchFamily="34" charset="0"/>
                <a:cs typeface="Arial" pitchFamily="34" charset="0"/>
              </a:rPr>
              <a:t> diagonal,</a:t>
            </a:r>
          </a:p>
          <a:p>
            <a:pPr marL="342900" indent="-342900" eaLnBrk="0" hangingPunct="0">
              <a:spcBef>
                <a:spcPct val="20000"/>
              </a:spcBef>
              <a:buClr>
                <a:schemeClr val="accent2"/>
              </a:buClr>
              <a:buFont typeface="Wingdings" pitchFamily="2" charset="2"/>
              <a:buNone/>
              <a:defRPr/>
            </a:pPr>
            <a:r>
              <a:rPr kumimoji="1" lang="en-US" sz="1800" i="0" kern="0" dirty="0">
                <a:solidFill>
                  <a:srgbClr val="00AE00"/>
                </a:solidFill>
                <a:latin typeface="Arial" pitchFamily="34" charset="0"/>
                <a:cs typeface="Arial" pitchFamily="34" charset="0"/>
              </a:rPr>
              <a:t>      - no variance is zero</a:t>
            </a:r>
            <a:endParaRPr kumimoji="1" lang="en-US" sz="1800" kern="0" dirty="0">
              <a:solidFill>
                <a:srgbClr val="00AE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48</a:t>
            </a:fld>
            <a:endParaRPr lang="en-US"/>
          </a:p>
        </p:txBody>
      </p:sp>
    </p:spTree>
    <p:extLst>
      <p:ext uri="{BB962C8B-B14F-4D97-AF65-F5344CB8AC3E}">
        <p14:creationId xmlns:p14="http://schemas.microsoft.com/office/powerpoint/2010/main" val="30257195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1+#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P spid="40" grpId="0"/>
      <p:bldP spid="43" grpId="0" autoUpdateAnimBg="0"/>
      <p:bldP spid="4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2125" y="190500"/>
            <a:ext cx="7772400" cy="655638"/>
          </a:xfrm>
        </p:spPr>
        <p:txBody>
          <a:bodyPr>
            <a:normAutofit fontScale="90000"/>
          </a:bodyPr>
          <a:lstStyle/>
          <a:p>
            <a:pPr algn="ctr"/>
            <a:r>
              <a:rPr lang="en-US" sz="3200" b="1" dirty="0" smtClean="0">
                <a:solidFill>
                  <a:schemeClr val="tx1"/>
                </a:solidFill>
                <a:latin typeface="Arial" charset="0"/>
                <a:cs typeface="Arial" charset="0"/>
              </a:rPr>
              <a:t/>
            </a:r>
            <a:br>
              <a:rPr lang="en-US" sz="3200" b="1" dirty="0" smtClean="0">
                <a:solidFill>
                  <a:schemeClr val="tx1"/>
                </a:solidFill>
                <a:latin typeface="Arial" charset="0"/>
                <a:cs typeface="Arial" charset="0"/>
              </a:rPr>
            </a:br>
            <a:r>
              <a:rPr lang="en-US" sz="3600" b="1" dirty="0" smtClean="0">
                <a:solidFill>
                  <a:srgbClr val="F4EC8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
        <p:nvSpPr>
          <p:cNvPr id="29699" name="Rectangle 4"/>
          <p:cNvSpPr>
            <a:spLocks noChangeArrowheads="1"/>
          </p:cNvSpPr>
          <p:nvPr/>
        </p:nvSpPr>
        <p:spPr bwMode="auto">
          <a:xfrm>
            <a:off x="588963" y="206851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9700" name="Rectangle 5"/>
          <p:cNvSpPr>
            <a:spLocks noChangeArrowheads="1"/>
          </p:cNvSpPr>
          <p:nvPr/>
        </p:nvSpPr>
        <p:spPr bwMode="auto">
          <a:xfrm>
            <a:off x="1471807" y="1635871"/>
            <a:ext cx="6704487" cy="2890934"/>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rPr>
              <a:t>Motivation</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rPr>
              <a:t>Basics of Causal Graphical</a:t>
            </a:r>
            <a:r>
              <a:rPr kumimoji="1" lang="en-US" sz="2800" b="0" i="0" u="none" strike="noStrike" kern="1200" cap="none" spc="0" normalizeH="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rPr>
              <a:t> Models</a:t>
            </a:r>
            <a:endParaRPr kumimoji="1" lang="en-US" sz="2800"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endParaRPr>
          </a:p>
          <a:p>
            <a:pPr marL="457200" indent="-457200">
              <a:spcBef>
                <a:spcPct val="20000"/>
              </a:spcBef>
              <a:spcAft>
                <a:spcPts val="1200"/>
              </a:spcAft>
              <a:buFont typeface="Monotype Sorts" charset="0"/>
              <a:buAutoNum type="arabicParenR"/>
            </a:pPr>
            <a:r>
              <a:rPr kumimoji="1" lang="en-US" sz="2800" i="0" dirty="0">
                <a:latin typeface="Calibri" panose="020F0502020204030204" pitchFamily="34" charset="0"/>
                <a:cs typeface="Calibri" panose="020F0502020204030204" pitchFamily="34" charset="0"/>
              </a:rPr>
              <a:t>Searching for </a:t>
            </a:r>
            <a:r>
              <a:rPr kumimoji="1" lang="en-US" sz="2800" i="0" dirty="0">
                <a:solidFill>
                  <a:srgbClr val="FF0000"/>
                </a:solidFill>
                <a:latin typeface="Calibri" panose="020F0502020204030204" pitchFamily="34" charset="0"/>
                <a:cs typeface="Calibri" panose="020F0502020204030204" pitchFamily="34" charset="0"/>
              </a:rPr>
              <a:t>Causal</a:t>
            </a:r>
            <a:r>
              <a:rPr kumimoji="1" lang="en-US" sz="2800" i="0" dirty="0">
                <a:latin typeface="Calibri" panose="020F0502020204030204" pitchFamily="34" charset="0"/>
                <a:cs typeface="Calibri" panose="020F0502020204030204" pitchFamily="34" charset="0"/>
              </a:rPr>
              <a:t> Structure</a:t>
            </a:r>
          </a:p>
          <a:p>
            <a:pPr marL="457200" indent="-457200">
              <a:spcBef>
                <a:spcPct val="20000"/>
              </a:spcBef>
              <a:spcAft>
                <a:spcPts val="1200"/>
              </a:spcAft>
              <a:buFont typeface="Monotype Sorts" charset="0"/>
              <a:buAutoNum type="arabicParenR"/>
            </a:pPr>
            <a:r>
              <a:rPr kumimoji="1" lang="en-US" sz="2800" i="0" dirty="0">
                <a:solidFill>
                  <a:schemeClr val="tx1">
                    <a:lumMod val="50000"/>
                  </a:schemeClr>
                </a:solidFill>
                <a:latin typeface="Calibri" panose="020F0502020204030204" pitchFamily="34" charset="0"/>
                <a:cs typeface="Calibri" panose="020F0502020204030204" pitchFamily="34" charset="0"/>
              </a:rPr>
              <a:t>Examples</a:t>
            </a:r>
          </a:p>
        </p:txBody>
      </p:sp>
      <p:sp>
        <p:nvSpPr>
          <p:cNvPr id="2" name="Slide Number Placeholder 1"/>
          <p:cNvSpPr>
            <a:spLocks noGrp="1"/>
          </p:cNvSpPr>
          <p:nvPr>
            <p:ph type="sldNum" sz="quarter" idx="12"/>
          </p:nvPr>
        </p:nvSpPr>
        <p:spPr/>
        <p:txBody>
          <a:bodyPr/>
          <a:lstStyle/>
          <a:p>
            <a:fld id="{7C85EE98-A8A2-4ED6-83A9-DD707E1DD38A}" type="slidenum">
              <a:rPr lang="en-US" smtClean="0"/>
              <a:pPr/>
              <a:t>49</a:t>
            </a:fld>
            <a:endParaRPr lang="en-US"/>
          </a:p>
        </p:txBody>
      </p:sp>
    </p:spTree>
    <p:extLst>
      <p:ext uri="{BB962C8B-B14F-4D97-AF65-F5344CB8AC3E}">
        <p14:creationId xmlns:p14="http://schemas.microsoft.com/office/powerpoint/2010/main" val="273621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92393"/>
            <a:ext cx="8984512" cy="3099393"/>
          </a:xfrm>
        </p:spPr>
        <p:txBody>
          <a:bodyPr>
            <a:noAutofit/>
          </a:bodyPr>
          <a:lstStyle/>
          <a:p>
            <a:pPr marL="457200" lvl="1" indent="0">
              <a:spcAft>
                <a:spcPts val="1800"/>
              </a:spcAft>
              <a:buNone/>
            </a:pPr>
            <a:r>
              <a:rPr lang="en-US" dirty="0" smtClean="0">
                <a:solidFill>
                  <a:srgbClr val="FFFFFF"/>
                </a:solidFill>
                <a:latin typeface="Calibri" panose="020F0502020204030204" pitchFamily="34" charset="0"/>
                <a:cs typeface="Calibri" panose="020F0502020204030204" pitchFamily="34" charset="0"/>
                <a:sym typeface="Wingdings" panose="05000000000000000000" pitchFamily="2" charset="2"/>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Explanation</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equires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Knowledge</a:t>
            </a:r>
            <a:r>
              <a:rPr lang="en-US" sz="2400" dirty="0" smtClean="0">
                <a:solidFill>
                  <a:srgbClr val="FFFF99"/>
                </a:solidFill>
                <a:latin typeface="Calibri" panose="020F0502020204030204" pitchFamily="34" charset="0"/>
                <a:cs typeface="Calibri" panose="020F0502020204030204" pitchFamily="34" charset="0"/>
              </a:rPr>
              <a:t/>
            </a:r>
            <a:br>
              <a:rPr lang="en-US" sz="2400" dirty="0" smtClean="0">
                <a:solidFill>
                  <a:srgbClr val="FFFF99"/>
                </a:solidFill>
                <a:latin typeface="Calibri" panose="020F0502020204030204" pitchFamily="34" charset="0"/>
                <a:cs typeface="Calibri" panose="020F0502020204030204" pitchFamily="34" charset="0"/>
              </a:rPr>
            </a:br>
            <a:endParaRPr lang="en-US" sz="2400" dirty="0" smtClean="0">
              <a:solidFill>
                <a:srgbClr val="FFFF99"/>
              </a:solidFill>
              <a:latin typeface="Calibri" panose="020F0502020204030204" pitchFamily="34" charset="0"/>
              <a:cs typeface="Calibri" panose="020F0502020204030204" pitchFamily="34" charset="0"/>
            </a:endParaRPr>
          </a:p>
          <a:p>
            <a:pPr lvl="2">
              <a:spcAft>
                <a:spcPts val="1800"/>
              </a:spcAft>
              <a:buFont typeface="Wingdings" panose="05000000000000000000" pitchFamily="2" charset="2"/>
              <a:buChar char="ü"/>
            </a:pPr>
            <a:r>
              <a:rPr lang="en-US" dirty="0" smtClean="0">
                <a:solidFill>
                  <a:srgbClr val="FFFFFF"/>
                </a:solidFill>
                <a:latin typeface="Calibri" panose="020F0502020204030204" pitchFamily="34" charset="0"/>
                <a:cs typeface="Calibri" panose="020F0502020204030204" pitchFamily="34" charset="0"/>
              </a:rPr>
              <a:t>The length of the shadow is </a:t>
            </a:r>
            <a:r>
              <a:rPr lang="en-US" i="1" dirty="0" smtClean="0">
                <a:solidFill>
                  <a:srgbClr val="FFFFFF"/>
                </a:solidFill>
                <a:latin typeface="Calibri" panose="020F0502020204030204" pitchFamily="34" charset="0"/>
                <a:cs typeface="Calibri" panose="020F0502020204030204" pitchFamily="34" charset="0"/>
              </a:rPr>
              <a:t>explained</a:t>
            </a:r>
            <a:r>
              <a:rPr lang="en-US" dirty="0" smtClean="0">
                <a:solidFill>
                  <a:srgbClr val="FFFFFF"/>
                </a:solidFill>
                <a:latin typeface="Calibri" panose="020F0502020204030204" pitchFamily="34" charset="0"/>
                <a:cs typeface="Calibri" panose="020F0502020204030204" pitchFamily="34" charset="0"/>
              </a:rPr>
              <a:t> by the height of the flagpole and the position of the sun</a:t>
            </a:r>
          </a:p>
          <a:p>
            <a:pPr marL="914400" lvl="2" indent="0">
              <a:spcAft>
                <a:spcPts val="1800"/>
              </a:spcAft>
              <a:buNone/>
            </a:pPr>
            <a:r>
              <a:rPr lang="en-US" dirty="0" smtClean="0">
                <a:latin typeface="Calibri" panose="020F0502020204030204" pitchFamily="34" charset="0"/>
                <a:cs typeface="Calibri" panose="020F0502020204030204" pitchFamily="34" charset="0"/>
              </a:rPr>
              <a:t>X </a:t>
            </a:r>
            <a:r>
              <a:rPr lang="en-US" dirty="0" smtClean="0">
                <a:solidFill>
                  <a:srgbClr val="FFFFFF"/>
                </a:solidFill>
                <a:latin typeface="Calibri" panose="020F0502020204030204" pitchFamily="34" charset="0"/>
                <a:cs typeface="Calibri" panose="020F0502020204030204" pitchFamily="34" charset="0"/>
              </a:rPr>
              <a:t>The </a:t>
            </a:r>
            <a:r>
              <a:rPr lang="en-US" dirty="0">
                <a:solidFill>
                  <a:srgbClr val="FFFFFF"/>
                </a:solidFill>
                <a:latin typeface="Calibri" panose="020F0502020204030204" pitchFamily="34" charset="0"/>
                <a:cs typeface="Calibri" panose="020F0502020204030204" pitchFamily="34" charset="0"/>
              </a:rPr>
              <a:t>height of the flagpole is </a:t>
            </a:r>
            <a:r>
              <a:rPr lang="en-US" i="1" dirty="0" smtClean="0">
                <a:solidFill>
                  <a:srgbClr val="FFFFFF"/>
                </a:solidFill>
                <a:latin typeface="Calibri" panose="020F0502020204030204" pitchFamily="34" charset="0"/>
                <a:cs typeface="Calibri" panose="020F0502020204030204" pitchFamily="34" charset="0"/>
              </a:rPr>
              <a:t>not</a:t>
            </a:r>
            <a:r>
              <a:rPr lang="en-US" dirty="0" smtClean="0">
                <a:solidFill>
                  <a:srgbClr val="FFFFFF"/>
                </a:solidFill>
                <a:latin typeface="Calibri" panose="020F0502020204030204" pitchFamily="34" charset="0"/>
                <a:cs typeface="Calibri" panose="020F0502020204030204" pitchFamily="34" charset="0"/>
              </a:rPr>
              <a:t> </a:t>
            </a:r>
            <a:r>
              <a:rPr lang="en-US" i="1" dirty="0" smtClean="0">
                <a:solidFill>
                  <a:srgbClr val="FFFFFF"/>
                </a:solidFill>
                <a:latin typeface="Calibri" panose="020F0502020204030204" pitchFamily="34" charset="0"/>
                <a:cs typeface="Calibri" panose="020F0502020204030204" pitchFamily="34" charset="0"/>
              </a:rPr>
              <a:t>explained</a:t>
            </a:r>
            <a:r>
              <a:rPr lang="en-US" dirty="0" smtClean="0">
                <a:solidFill>
                  <a:srgbClr val="FFFFFF"/>
                </a:solidFill>
                <a:latin typeface="Calibri" panose="020F0502020204030204" pitchFamily="34" charset="0"/>
                <a:cs typeface="Calibri" panose="020F0502020204030204" pitchFamily="34" charset="0"/>
              </a:rPr>
              <a:t> </a:t>
            </a:r>
            <a:r>
              <a:rPr lang="en-US" dirty="0">
                <a:solidFill>
                  <a:srgbClr val="FFFFFF"/>
                </a:solidFill>
                <a:latin typeface="Calibri" panose="020F0502020204030204" pitchFamily="34" charset="0"/>
                <a:cs typeface="Calibri" panose="020F0502020204030204" pitchFamily="34" charset="0"/>
              </a:rPr>
              <a:t>by the length of the shadow and the position of the sun</a:t>
            </a:r>
          </a:p>
        </p:txBody>
      </p:sp>
      <p:pic>
        <p:nvPicPr>
          <p:cNvPr id="3" name="Picture 2" descr="קובץ:&lt;strong&gt;Sun&lt;/strong&gt;.svg – ויקיפדיה"/>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348" y="3303676"/>
            <a:ext cx="1690577" cy="1690577"/>
          </a:xfrm>
          <a:prstGeom prst="rect">
            <a:avLst/>
          </a:prstGeom>
        </p:spPr>
      </p:pic>
      <p:sp>
        <p:nvSpPr>
          <p:cNvPr id="5" name="Round Single Corner Rectangle 4"/>
          <p:cNvSpPr/>
          <p:nvPr/>
        </p:nvSpPr>
        <p:spPr bwMode="auto">
          <a:xfrm>
            <a:off x="3902149" y="4997302"/>
            <a:ext cx="170121" cy="1584251"/>
          </a:xfrm>
          <a:prstGeom prst="round1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smtClean="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Flowchart: Extract 5"/>
          <p:cNvSpPr/>
          <p:nvPr/>
        </p:nvSpPr>
        <p:spPr bwMode="auto">
          <a:xfrm rot="5400000">
            <a:off x="4202519" y="4906925"/>
            <a:ext cx="579474" cy="760228"/>
          </a:xfrm>
          <a:prstGeom prst="flowChartExtra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smtClean="0">
              <a:ln>
                <a:noFill/>
              </a:ln>
              <a:solidFill>
                <a:srgbClr val="FFFFFF"/>
              </a:solidFill>
              <a:effectLst/>
              <a:uLnTx/>
              <a:uFillTx/>
              <a:latin typeface="Calibri" panose="020F0502020204030204" pitchFamily="34" charset="0"/>
              <a:cs typeface="Calibri" panose="020F0502020204030204" pitchFamily="34" charset="0"/>
            </a:endParaRPr>
          </a:p>
        </p:txBody>
      </p:sp>
      <p:sp>
        <p:nvSpPr>
          <p:cNvPr id="7" name="Round Single Corner Rectangle 6"/>
          <p:cNvSpPr/>
          <p:nvPr/>
        </p:nvSpPr>
        <p:spPr bwMode="auto">
          <a:xfrm>
            <a:off x="4112142" y="6443330"/>
            <a:ext cx="3200400" cy="138223"/>
          </a:xfrm>
          <a:prstGeom prst="round1Rect">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smtClean="0">
              <a:ln>
                <a:noFill/>
              </a:ln>
              <a:solidFill>
                <a:srgbClr val="FFFFFF"/>
              </a:solidFill>
              <a:effectLst/>
              <a:uLnTx/>
              <a:uFillTx/>
              <a:latin typeface="Calibri" panose="020F0502020204030204" pitchFamily="34" charset="0"/>
              <a:cs typeface="Calibri" panose="020F0502020204030204" pitchFamily="34" charset="0"/>
            </a:endParaRPr>
          </a:p>
        </p:txBody>
      </p:sp>
      <p:sp>
        <p:nvSpPr>
          <p:cNvPr id="8" name="Flowchart: Extract 7"/>
          <p:cNvSpPr/>
          <p:nvPr/>
        </p:nvSpPr>
        <p:spPr bwMode="auto">
          <a:xfrm>
            <a:off x="6767624" y="6113720"/>
            <a:ext cx="579474" cy="329609"/>
          </a:xfrm>
          <a:prstGeom prst="flowChartExtra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0" noProof="0" smtClean="0">
              <a:ln>
                <a:noFill/>
              </a:ln>
              <a:solidFill>
                <a:srgbClr val="FFFFFF"/>
              </a:solidFill>
              <a:effectLst/>
              <a:uLnTx/>
              <a:uFillTx/>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5</a:t>
            </a:fld>
            <a:endParaRPr lang="en-US"/>
          </a:p>
        </p:txBody>
      </p:sp>
    </p:spTree>
    <p:extLst>
      <p:ext uri="{BB962C8B-B14F-4D97-AF65-F5344CB8AC3E}">
        <p14:creationId xmlns:p14="http://schemas.microsoft.com/office/powerpoint/2010/main" val="247656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solidFill>
                  <a:srgbClr val="F4EC88"/>
                </a:solidFill>
                <a:effectLst>
                  <a:outerShdw blurRad="38100" dist="38100" dir="2700000" algn="tl">
                    <a:srgbClr val="000000">
                      <a:alpha val="43137"/>
                    </a:srgbClr>
                  </a:outerShdw>
                </a:effectLst>
              </a:rPr>
              <a:t>Basic Components Needed to Learn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Graphical Models from Data</a:t>
            </a:r>
            <a:endParaRPr lang="en-US" sz="3200" b="1" dirty="0">
              <a:solidFill>
                <a:srgbClr val="F4EC8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2057400"/>
            <a:ext cx="8229600" cy="2133600"/>
          </a:xfrm>
        </p:spPr>
        <p:txBody>
          <a:bodyPr>
            <a:normAutofit/>
          </a:bodyPr>
          <a:lstStyle/>
          <a:p>
            <a:pPr lvl="1">
              <a:buFont typeface="Arial" panose="020B0604020202020204" pitchFamily="34" charset="0"/>
              <a:buChar char="•"/>
            </a:pPr>
            <a:r>
              <a:rPr lang="en-US" dirty="0" smtClean="0"/>
              <a:t>Causal graphical model representation</a:t>
            </a:r>
          </a:p>
          <a:p>
            <a:pPr lvl="1">
              <a:buFont typeface="Arial" panose="020B0604020202020204" pitchFamily="34" charset="0"/>
              <a:buChar char="•"/>
            </a:pPr>
            <a:r>
              <a:rPr lang="en-US" dirty="0"/>
              <a:t>Causal </a:t>
            </a:r>
            <a:r>
              <a:rPr lang="en-US" dirty="0" smtClean="0"/>
              <a:t>graph search  </a:t>
            </a:r>
            <a:endParaRPr lang="en-US" dirty="0"/>
          </a:p>
          <a:p>
            <a:pPr lvl="1">
              <a:buFont typeface="Arial" panose="020B0604020202020204" pitchFamily="34" charset="0"/>
              <a:buChar char="•"/>
            </a:pPr>
            <a:r>
              <a:rPr lang="en-US" dirty="0" smtClean="0"/>
              <a:t>Causal graph evaluation</a:t>
            </a:r>
          </a:p>
        </p:txBody>
      </p:sp>
      <p:sp>
        <p:nvSpPr>
          <p:cNvPr id="2" name="Slide Number Placeholder 1"/>
          <p:cNvSpPr>
            <a:spLocks noGrp="1"/>
          </p:cNvSpPr>
          <p:nvPr>
            <p:ph type="sldNum" sz="quarter" idx="12"/>
          </p:nvPr>
        </p:nvSpPr>
        <p:spPr/>
        <p:txBody>
          <a:bodyPr/>
          <a:lstStyle/>
          <a:p>
            <a:fld id="{7C85EE98-A8A2-4ED6-83A9-DD707E1DD38A}" type="slidenum">
              <a:rPr lang="en-US" smtClean="0"/>
              <a:pPr/>
              <a:t>50</a:t>
            </a:fld>
            <a:endParaRPr lang="en-US"/>
          </a:p>
        </p:txBody>
      </p:sp>
    </p:spTree>
    <p:extLst>
      <p:ext uri="{BB962C8B-B14F-4D97-AF65-F5344CB8AC3E}">
        <p14:creationId xmlns:p14="http://schemas.microsoft.com/office/powerpoint/2010/main" val="2899940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002" y="76200"/>
            <a:ext cx="8229600" cy="1143000"/>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Graph Search</a:t>
            </a:r>
            <a:endParaRPr lang="en-US" sz="3200" b="1" dirty="0">
              <a:solidFill>
                <a:srgbClr val="F4EC88"/>
              </a:solidFill>
              <a:effectLst>
                <a:outerShdw blurRad="38100" dist="38100" dir="2700000" algn="tl">
                  <a:srgbClr val="000000">
                    <a:alpha val="43137"/>
                  </a:srgbClr>
                </a:outerShdw>
              </a:effectLst>
            </a:endParaRPr>
          </a:p>
        </p:txBody>
      </p:sp>
      <p:cxnSp>
        <p:nvCxnSpPr>
          <p:cNvPr id="39" name="Straight Arrow Connector 38"/>
          <p:cNvCxnSpPr/>
          <p:nvPr/>
        </p:nvCxnSpPr>
        <p:spPr>
          <a:xfrm>
            <a:off x="3466655" y="2305557"/>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934841" y="20662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43" name="Oval 42"/>
          <p:cNvSpPr/>
          <p:nvPr/>
        </p:nvSpPr>
        <p:spPr>
          <a:xfrm>
            <a:off x="3949650" y="20662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45" name="Oval 44"/>
          <p:cNvSpPr/>
          <p:nvPr/>
        </p:nvSpPr>
        <p:spPr>
          <a:xfrm>
            <a:off x="4987132" y="2076957"/>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46" name="Straight Arrow Connector 45"/>
          <p:cNvCxnSpPr/>
          <p:nvPr/>
        </p:nvCxnSpPr>
        <p:spPr>
          <a:xfrm flipH="1">
            <a:off x="3466655" y="4362957"/>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934841" y="41236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49" name="Oval 48"/>
          <p:cNvSpPr/>
          <p:nvPr/>
        </p:nvSpPr>
        <p:spPr>
          <a:xfrm>
            <a:off x="3949650" y="41236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52" name="Oval 51"/>
          <p:cNvSpPr/>
          <p:nvPr/>
        </p:nvSpPr>
        <p:spPr>
          <a:xfrm>
            <a:off x="4987132" y="4134357"/>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54" name="Straight Arrow Connector 53"/>
          <p:cNvCxnSpPr/>
          <p:nvPr/>
        </p:nvCxnSpPr>
        <p:spPr>
          <a:xfrm flipH="1">
            <a:off x="4484590" y="5038025"/>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933997" y="4798693"/>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56" name="Oval 55"/>
          <p:cNvSpPr/>
          <p:nvPr/>
        </p:nvSpPr>
        <p:spPr>
          <a:xfrm>
            <a:off x="3948806" y="4798693"/>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57" name="Oval 56"/>
          <p:cNvSpPr/>
          <p:nvPr/>
        </p:nvSpPr>
        <p:spPr>
          <a:xfrm>
            <a:off x="4986288" y="48094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33" name="Straight Arrow Connector 32"/>
          <p:cNvCxnSpPr/>
          <p:nvPr/>
        </p:nvCxnSpPr>
        <p:spPr>
          <a:xfrm>
            <a:off x="4494318" y="2991357"/>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943725" y="27520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35" name="Oval 34"/>
          <p:cNvSpPr/>
          <p:nvPr/>
        </p:nvSpPr>
        <p:spPr>
          <a:xfrm>
            <a:off x="3958534" y="27520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36" name="Oval 35"/>
          <p:cNvSpPr/>
          <p:nvPr/>
        </p:nvSpPr>
        <p:spPr>
          <a:xfrm>
            <a:off x="4996016" y="2762757"/>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sp>
        <p:nvSpPr>
          <p:cNvPr id="51" name="Oval 50"/>
          <p:cNvSpPr/>
          <p:nvPr/>
        </p:nvSpPr>
        <p:spPr>
          <a:xfrm>
            <a:off x="2962175" y="1447800"/>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58" name="Oval 57"/>
          <p:cNvSpPr/>
          <p:nvPr/>
        </p:nvSpPr>
        <p:spPr>
          <a:xfrm>
            <a:off x="3976984" y="1447800"/>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59" name="Oval 58"/>
          <p:cNvSpPr/>
          <p:nvPr/>
        </p:nvSpPr>
        <p:spPr>
          <a:xfrm>
            <a:off x="5014466" y="1458532"/>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60" name="Straight Arrow Connector 59"/>
          <p:cNvCxnSpPr/>
          <p:nvPr/>
        </p:nvCxnSpPr>
        <p:spPr>
          <a:xfrm>
            <a:off x="4492718" y="3644257"/>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942125" y="34049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62" name="Oval 61"/>
          <p:cNvSpPr/>
          <p:nvPr/>
        </p:nvSpPr>
        <p:spPr>
          <a:xfrm>
            <a:off x="3956934" y="3404925"/>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63" name="Oval 62"/>
          <p:cNvSpPr/>
          <p:nvPr/>
        </p:nvSpPr>
        <p:spPr>
          <a:xfrm>
            <a:off x="4994416" y="3415657"/>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64" name="Straight Arrow Connector 63"/>
          <p:cNvCxnSpPr/>
          <p:nvPr/>
        </p:nvCxnSpPr>
        <p:spPr>
          <a:xfrm>
            <a:off x="3467500" y="3656800"/>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491118" y="5731282"/>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940525" y="5491950"/>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
        <p:nvSpPr>
          <p:cNvPr id="72" name="Oval 71"/>
          <p:cNvSpPr/>
          <p:nvPr/>
        </p:nvSpPr>
        <p:spPr>
          <a:xfrm>
            <a:off x="3955334" y="5491950"/>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73" name="Oval 72"/>
          <p:cNvSpPr/>
          <p:nvPr/>
        </p:nvSpPr>
        <p:spPr>
          <a:xfrm>
            <a:off x="4992816" y="5502682"/>
            <a:ext cx="499268" cy="457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cxnSp>
        <p:nvCxnSpPr>
          <p:cNvPr id="74" name="Straight Arrow Connector 73"/>
          <p:cNvCxnSpPr/>
          <p:nvPr/>
        </p:nvCxnSpPr>
        <p:spPr>
          <a:xfrm flipH="1">
            <a:off x="3465900" y="5743825"/>
            <a:ext cx="466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195240" y="6143325"/>
            <a:ext cx="76200" cy="76200"/>
          </a:xfrm>
          <a:prstGeom prst="ellipse">
            <a:avLst/>
          </a:prstGeom>
          <a:solidFill>
            <a:srgbClr val="F4EC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Oval 74"/>
          <p:cNvSpPr/>
          <p:nvPr/>
        </p:nvSpPr>
        <p:spPr>
          <a:xfrm>
            <a:off x="4195240" y="6295725"/>
            <a:ext cx="76200" cy="76200"/>
          </a:xfrm>
          <a:prstGeom prst="ellipse">
            <a:avLst/>
          </a:prstGeom>
          <a:solidFill>
            <a:srgbClr val="F4EC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195240" y="6448125"/>
            <a:ext cx="76200" cy="76200"/>
          </a:xfrm>
          <a:prstGeom prst="ellipse">
            <a:avLst/>
          </a:prstGeom>
          <a:solidFill>
            <a:srgbClr val="F4EC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C85EE98-A8A2-4ED6-83A9-DD707E1DD38A}" type="slidenum">
              <a:rPr lang="en-US" smtClean="0"/>
              <a:pPr/>
              <a:t>51</a:t>
            </a:fld>
            <a:endParaRPr lang="en-US"/>
          </a:p>
        </p:txBody>
      </p:sp>
    </p:spTree>
    <p:extLst>
      <p:ext uri="{BB962C8B-B14F-4D97-AF65-F5344CB8AC3E}">
        <p14:creationId xmlns:p14="http://schemas.microsoft.com/office/powerpoint/2010/main" val="27582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48" grpId="0" animBg="1"/>
      <p:bldP spid="49" grpId="0" animBg="1"/>
      <p:bldP spid="52" grpId="0" animBg="1"/>
      <p:bldP spid="55" grpId="0" animBg="1"/>
      <p:bldP spid="56" grpId="0" animBg="1"/>
      <p:bldP spid="57" grpId="0" animBg="1"/>
      <p:bldP spid="34" grpId="0" animBg="1"/>
      <p:bldP spid="35" grpId="0" animBg="1"/>
      <p:bldP spid="36" grpId="0" animBg="1"/>
      <p:bldP spid="61" grpId="0" animBg="1"/>
      <p:bldP spid="62" grpId="0" animBg="1"/>
      <p:bldP spid="63" grpId="0" animBg="1"/>
      <p:bldP spid="71" grpId="0" animBg="1"/>
      <p:bldP spid="72" grpId="0" animBg="1"/>
      <p:bldP spid="73" grpId="0" animBg="1"/>
      <p:bldP spid="14" grpId="0" animBg="1"/>
      <p:bldP spid="75" grpId="0" animBg="1"/>
      <p:bldP spid="7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199" y="152400"/>
            <a:ext cx="8084531" cy="1385166"/>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The Number of </a:t>
            </a: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Graphs as a Function of the Number of Measured Variables*</a:t>
            </a:r>
            <a:endParaRPr lang="en-US" sz="1600" b="1" dirty="0">
              <a:solidFill>
                <a:srgbClr val="F4EC88"/>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31169632"/>
              </p:ext>
            </p:extLst>
          </p:nvPr>
        </p:nvGraphicFramePr>
        <p:xfrm>
          <a:off x="1451465" y="19812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Number of nodes</a:t>
                      </a:r>
                      <a:endParaRPr lang="en-US" dirty="0"/>
                    </a:p>
                  </a:txBody>
                  <a:tcPr/>
                </a:tc>
                <a:tc>
                  <a:txBody>
                    <a:bodyPr/>
                    <a:lstStyle/>
                    <a:p>
                      <a:r>
                        <a:rPr lang="en-US" dirty="0" smtClean="0"/>
                        <a:t>Number of Causal Models</a:t>
                      </a:r>
                      <a:endParaRPr lang="en-US" dirty="0"/>
                    </a:p>
                  </a:txBody>
                  <a:tcPr/>
                </a:tc>
              </a:tr>
              <a:tr h="370840">
                <a:tc>
                  <a:txBody>
                    <a:bodyPr/>
                    <a:lstStyle/>
                    <a:p>
                      <a:pPr algn="ctr"/>
                      <a:r>
                        <a:rPr lang="en-US" dirty="0"/>
                        <a:t>1</a:t>
                      </a:r>
                    </a:p>
                  </a:txBody>
                  <a:tcPr marL="47625" marR="47625" marT="47625" marB="47625" anchor="ctr"/>
                </a:tc>
                <a:tc>
                  <a:txBody>
                    <a:bodyPr/>
                    <a:lstStyle/>
                    <a:p>
                      <a:r>
                        <a:rPr lang="en-US"/>
                        <a:t>1</a:t>
                      </a:r>
                    </a:p>
                  </a:txBody>
                  <a:tcPr marL="47625" marR="47625" marT="47625" marB="47625" anchor="ctr"/>
                </a:tc>
              </a:tr>
              <a:tr h="370840">
                <a:tc>
                  <a:txBody>
                    <a:bodyPr/>
                    <a:lstStyle/>
                    <a:p>
                      <a:pPr algn="ctr"/>
                      <a:r>
                        <a:rPr lang="en-US" dirty="0"/>
                        <a:t>2</a:t>
                      </a:r>
                    </a:p>
                  </a:txBody>
                  <a:tcPr marL="47625" marR="47625" marT="47625" marB="47625" anchor="ctr"/>
                </a:tc>
                <a:tc>
                  <a:txBody>
                    <a:bodyPr/>
                    <a:lstStyle/>
                    <a:p>
                      <a:r>
                        <a:rPr lang="en-US" dirty="0"/>
                        <a:t>3</a:t>
                      </a:r>
                    </a:p>
                  </a:txBody>
                  <a:tcPr marL="47625" marR="47625" marT="47625" marB="47625" anchor="ctr"/>
                </a:tc>
              </a:tr>
            </a:tbl>
          </a:graphicData>
        </a:graphic>
      </p:graphicFrame>
      <p:sp>
        <p:nvSpPr>
          <p:cNvPr id="3" name="TextBox 2"/>
          <p:cNvSpPr txBox="1"/>
          <p:nvPr/>
        </p:nvSpPr>
        <p:spPr>
          <a:xfrm>
            <a:off x="1451465" y="6297748"/>
            <a:ext cx="6400800" cy="338554"/>
          </a:xfrm>
          <a:prstGeom prst="rect">
            <a:avLst/>
          </a:prstGeom>
          <a:noFill/>
        </p:spPr>
        <p:txBody>
          <a:bodyPr wrap="square" rtlCol="0">
            <a:spAutoFit/>
          </a:bodyPr>
          <a:lstStyle/>
          <a:p>
            <a:r>
              <a:rPr lang="en-US" sz="1600" dirty="0" smtClean="0"/>
              <a:t>* Assumes there are no latent variables and no directed cycles.</a:t>
            </a:r>
            <a:endParaRPr lang="en-US" sz="1600" dirty="0"/>
          </a:p>
        </p:txBody>
      </p:sp>
      <p:sp>
        <p:nvSpPr>
          <p:cNvPr id="5" name="Slide Number Placeholder 4"/>
          <p:cNvSpPr>
            <a:spLocks noGrp="1"/>
          </p:cNvSpPr>
          <p:nvPr>
            <p:ph type="sldNum" sz="quarter" idx="12"/>
          </p:nvPr>
        </p:nvSpPr>
        <p:spPr/>
        <p:txBody>
          <a:bodyPr/>
          <a:lstStyle/>
          <a:p>
            <a:fld id="{7C85EE98-A8A2-4ED6-83A9-DD707E1DD38A}" type="slidenum">
              <a:rPr lang="en-US" smtClean="0"/>
              <a:pPr/>
              <a:t>52</a:t>
            </a:fld>
            <a:endParaRPr lang="en-US"/>
          </a:p>
        </p:txBody>
      </p:sp>
    </p:spTree>
    <p:extLst>
      <p:ext uri="{BB962C8B-B14F-4D97-AF65-F5344CB8AC3E}">
        <p14:creationId xmlns:p14="http://schemas.microsoft.com/office/powerpoint/2010/main" val="4155301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199" y="152400"/>
            <a:ext cx="8084531" cy="1385166"/>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The Number of </a:t>
            </a:r>
            <a:r>
              <a:rPr lang="en-US" sz="3200" b="1" dirty="0">
                <a:solidFill>
                  <a:srgbClr val="FF0000"/>
                </a:solidFill>
                <a:effectLst>
                  <a:outerShdw blurRad="38100" dist="38100" dir="2700000" algn="tl">
                    <a:srgbClr val="000000">
                      <a:alpha val="43137"/>
                    </a:srgbClr>
                  </a:outerShdw>
                </a:effectLst>
              </a:rPr>
              <a:t>Causal</a:t>
            </a:r>
            <a:r>
              <a:rPr lang="en-US" sz="3200" b="1" dirty="0">
                <a:solidFill>
                  <a:srgbClr val="F4EC88"/>
                </a:solidFill>
                <a:effectLst>
                  <a:outerShdw blurRad="38100" dist="38100" dir="2700000" algn="tl">
                    <a:srgbClr val="000000">
                      <a:alpha val="43137"/>
                    </a:srgbClr>
                  </a:outerShdw>
                </a:effectLst>
              </a:rPr>
              <a:t> Graphs as </a:t>
            </a:r>
            <a:r>
              <a:rPr lang="en-US" sz="3200" b="1" dirty="0" smtClean="0">
                <a:solidFill>
                  <a:srgbClr val="F4EC88"/>
                </a:solidFill>
                <a:effectLst>
                  <a:outerShdw blurRad="38100" dist="38100" dir="2700000" algn="tl">
                    <a:srgbClr val="000000">
                      <a:alpha val="43137"/>
                    </a:srgbClr>
                  </a:outerShdw>
                </a:effectLst>
              </a:rPr>
              <a:t>a Function of the Number of Measured Variables*</a:t>
            </a:r>
            <a:endParaRPr lang="en-US" sz="1600" b="1" dirty="0">
              <a:solidFill>
                <a:srgbClr val="F4EC88"/>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273344586"/>
              </p:ext>
            </p:extLst>
          </p:nvPr>
        </p:nvGraphicFramePr>
        <p:xfrm>
          <a:off x="1451465" y="19812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Number of nodes</a:t>
                      </a:r>
                      <a:endParaRPr lang="en-US" dirty="0"/>
                    </a:p>
                  </a:txBody>
                  <a:tcPr/>
                </a:tc>
                <a:tc>
                  <a:txBody>
                    <a:bodyPr/>
                    <a:lstStyle/>
                    <a:p>
                      <a:r>
                        <a:rPr lang="en-US" dirty="0" smtClean="0"/>
                        <a:t>Number of Causal Models</a:t>
                      </a:r>
                      <a:endParaRPr lang="en-US" dirty="0"/>
                    </a:p>
                  </a:txBody>
                  <a:tcPr/>
                </a:tc>
              </a:tr>
              <a:tr h="370840">
                <a:tc>
                  <a:txBody>
                    <a:bodyPr/>
                    <a:lstStyle/>
                    <a:p>
                      <a:pPr algn="ctr"/>
                      <a:r>
                        <a:rPr lang="en-US" dirty="0"/>
                        <a:t>1</a:t>
                      </a:r>
                    </a:p>
                  </a:txBody>
                  <a:tcPr marL="47625" marR="47625" marT="47625" marB="47625" anchor="ctr"/>
                </a:tc>
                <a:tc>
                  <a:txBody>
                    <a:bodyPr/>
                    <a:lstStyle/>
                    <a:p>
                      <a:r>
                        <a:rPr lang="en-US"/>
                        <a:t>1</a:t>
                      </a:r>
                    </a:p>
                  </a:txBody>
                  <a:tcPr marL="47625" marR="47625" marT="47625" marB="47625" anchor="ctr"/>
                </a:tc>
              </a:tr>
              <a:tr h="370840">
                <a:tc>
                  <a:txBody>
                    <a:bodyPr/>
                    <a:lstStyle/>
                    <a:p>
                      <a:pPr algn="ctr"/>
                      <a:r>
                        <a:rPr lang="en-US" dirty="0"/>
                        <a:t>2</a:t>
                      </a:r>
                    </a:p>
                  </a:txBody>
                  <a:tcPr marL="47625" marR="47625" marT="47625" marB="47625" anchor="ctr"/>
                </a:tc>
                <a:tc>
                  <a:txBody>
                    <a:bodyPr/>
                    <a:lstStyle/>
                    <a:p>
                      <a:r>
                        <a:rPr lang="en-US" dirty="0"/>
                        <a:t>3</a:t>
                      </a:r>
                    </a:p>
                  </a:txBody>
                  <a:tcPr marL="47625" marR="47625" marT="47625" marB="47625" anchor="ctr"/>
                </a:tc>
              </a:tr>
              <a:tr h="370840">
                <a:tc>
                  <a:txBody>
                    <a:bodyPr/>
                    <a:lstStyle/>
                    <a:p>
                      <a:pPr algn="ctr"/>
                      <a:r>
                        <a:rPr lang="en-US"/>
                        <a:t>3</a:t>
                      </a:r>
                    </a:p>
                  </a:txBody>
                  <a:tcPr marL="47625" marR="47625" marT="47625" marB="47625" anchor="ctr"/>
                </a:tc>
                <a:tc>
                  <a:txBody>
                    <a:bodyPr/>
                    <a:lstStyle/>
                    <a:p>
                      <a:r>
                        <a:rPr lang="en-US" dirty="0"/>
                        <a:t>25</a:t>
                      </a:r>
                    </a:p>
                  </a:txBody>
                  <a:tcPr marL="47625" marR="47625" marT="47625" marB="47625" anchor="ctr"/>
                </a:tc>
              </a:tr>
              <a:tr h="370840">
                <a:tc>
                  <a:txBody>
                    <a:bodyPr/>
                    <a:lstStyle/>
                    <a:p>
                      <a:pPr algn="ctr"/>
                      <a:r>
                        <a:rPr lang="en-US"/>
                        <a:t>4</a:t>
                      </a:r>
                    </a:p>
                  </a:txBody>
                  <a:tcPr marL="47625" marR="47625" marT="47625" marB="47625" anchor="ctr"/>
                </a:tc>
                <a:tc>
                  <a:txBody>
                    <a:bodyPr/>
                    <a:lstStyle/>
                    <a:p>
                      <a:r>
                        <a:rPr lang="en-US" dirty="0"/>
                        <a:t>543</a:t>
                      </a:r>
                    </a:p>
                  </a:txBody>
                  <a:tcPr marL="47625" marR="47625" marT="47625" marB="47625" anchor="ctr"/>
                </a:tc>
              </a:tr>
            </a:tbl>
          </a:graphicData>
        </a:graphic>
      </p:graphicFrame>
      <p:sp>
        <p:nvSpPr>
          <p:cNvPr id="3" name="TextBox 2"/>
          <p:cNvSpPr txBox="1"/>
          <p:nvPr/>
        </p:nvSpPr>
        <p:spPr>
          <a:xfrm>
            <a:off x="1451465" y="6297748"/>
            <a:ext cx="6400800" cy="338554"/>
          </a:xfrm>
          <a:prstGeom prst="rect">
            <a:avLst/>
          </a:prstGeom>
          <a:noFill/>
        </p:spPr>
        <p:txBody>
          <a:bodyPr wrap="square" rtlCol="0">
            <a:spAutoFit/>
          </a:bodyPr>
          <a:lstStyle/>
          <a:p>
            <a:r>
              <a:rPr lang="en-US" sz="1600" dirty="0" smtClean="0"/>
              <a:t>* Assumes there are no latent variables and no directed cycles.</a:t>
            </a:r>
            <a:endParaRPr lang="en-US" sz="1600" dirty="0"/>
          </a:p>
        </p:txBody>
      </p:sp>
      <p:sp>
        <p:nvSpPr>
          <p:cNvPr id="5" name="Slide Number Placeholder 4"/>
          <p:cNvSpPr>
            <a:spLocks noGrp="1"/>
          </p:cNvSpPr>
          <p:nvPr>
            <p:ph type="sldNum" sz="quarter" idx="12"/>
          </p:nvPr>
        </p:nvSpPr>
        <p:spPr/>
        <p:txBody>
          <a:bodyPr/>
          <a:lstStyle/>
          <a:p>
            <a:fld id="{7C85EE98-A8A2-4ED6-83A9-DD707E1DD38A}" type="slidenum">
              <a:rPr lang="en-US" smtClean="0"/>
              <a:pPr/>
              <a:t>53</a:t>
            </a:fld>
            <a:endParaRPr lang="en-US"/>
          </a:p>
        </p:txBody>
      </p:sp>
    </p:spTree>
    <p:extLst>
      <p:ext uri="{BB962C8B-B14F-4D97-AF65-F5344CB8AC3E}">
        <p14:creationId xmlns:p14="http://schemas.microsoft.com/office/powerpoint/2010/main" val="1698756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199" y="152400"/>
            <a:ext cx="8084531" cy="1385166"/>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The Number of </a:t>
            </a:r>
            <a:r>
              <a:rPr lang="en-US" sz="3200" b="1" dirty="0">
                <a:solidFill>
                  <a:srgbClr val="FF0000"/>
                </a:solidFill>
                <a:effectLst>
                  <a:outerShdw blurRad="38100" dist="38100" dir="2700000" algn="tl">
                    <a:srgbClr val="000000">
                      <a:alpha val="43137"/>
                    </a:srgbClr>
                  </a:outerShdw>
                </a:effectLst>
              </a:rPr>
              <a:t>Causal</a:t>
            </a:r>
            <a:r>
              <a:rPr lang="en-US" sz="3200" b="1" dirty="0">
                <a:solidFill>
                  <a:srgbClr val="F4EC88"/>
                </a:solidFill>
                <a:effectLst>
                  <a:outerShdw blurRad="38100" dist="38100" dir="2700000" algn="tl">
                    <a:srgbClr val="000000">
                      <a:alpha val="43137"/>
                    </a:srgbClr>
                  </a:outerShdw>
                </a:effectLst>
              </a:rPr>
              <a:t> Graphs as </a:t>
            </a:r>
            <a:r>
              <a:rPr lang="en-US" sz="3200" b="1" dirty="0" smtClean="0">
                <a:solidFill>
                  <a:srgbClr val="F4EC88"/>
                </a:solidFill>
                <a:effectLst>
                  <a:outerShdw blurRad="38100" dist="38100" dir="2700000" algn="tl">
                    <a:srgbClr val="000000">
                      <a:alpha val="43137"/>
                    </a:srgbClr>
                  </a:outerShdw>
                </a:effectLst>
              </a:rPr>
              <a:t>a Function of the Number of Measured Variables*</a:t>
            </a:r>
            <a:endParaRPr lang="en-US" sz="1600" b="1" dirty="0">
              <a:solidFill>
                <a:srgbClr val="F4EC88"/>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753310991"/>
              </p:ext>
            </p:extLst>
          </p:nvPr>
        </p:nvGraphicFramePr>
        <p:xfrm>
          <a:off x="1451465" y="1981200"/>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Number of nodes</a:t>
                      </a:r>
                      <a:endParaRPr lang="en-US" dirty="0"/>
                    </a:p>
                  </a:txBody>
                  <a:tcPr/>
                </a:tc>
                <a:tc>
                  <a:txBody>
                    <a:bodyPr/>
                    <a:lstStyle/>
                    <a:p>
                      <a:r>
                        <a:rPr lang="en-US" dirty="0" smtClean="0"/>
                        <a:t>Number of Causal Models</a:t>
                      </a:r>
                      <a:endParaRPr lang="en-US" dirty="0"/>
                    </a:p>
                  </a:txBody>
                  <a:tcPr/>
                </a:tc>
              </a:tr>
              <a:tr h="370840">
                <a:tc>
                  <a:txBody>
                    <a:bodyPr/>
                    <a:lstStyle/>
                    <a:p>
                      <a:pPr algn="ctr"/>
                      <a:r>
                        <a:rPr lang="en-US" dirty="0"/>
                        <a:t>1</a:t>
                      </a:r>
                    </a:p>
                  </a:txBody>
                  <a:tcPr marL="47625" marR="47625" marT="47625" marB="47625" anchor="ctr"/>
                </a:tc>
                <a:tc>
                  <a:txBody>
                    <a:bodyPr/>
                    <a:lstStyle/>
                    <a:p>
                      <a:r>
                        <a:rPr lang="en-US"/>
                        <a:t>1</a:t>
                      </a:r>
                    </a:p>
                  </a:txBody>
                  <a:tcPr marL="47625" marR="47625" marT="47625" marB="47625" anchor="ctr"/>
                </a:tc>
              </a:tr>
              <a:tr h="370840">
                <a:tc>
                  <a:txBody>
                    <a:bodyPr/>
                    <a:lstStyle/>
                    <a:p>
                      <a:pPr algn="ctr"/>
                      <a:r>
                        <a:rPr lang="en-US" dirty="0"/>
                        <a:t>2</a:t>
                      </a:r>
                    </a:p>
                  </a:txBody>
                  <a:tcPr marL="47625" marR="47625" marT="47625" marB="47625" anchor="ctr"/>
                </a:tc>
                <a:tc>
                  <a:txBody>
                    <a:bodyPr/>
                    <a:lstStyle/>
                    <a:p>
                      <a:r>
                        <a:rPr lang="en-US" dirty="0"/>
                        <a:t>3</a:t>
                      </a:r>
                    </a:p>
                  </a:txBody>
                  <a:tcPr marL="47625" marR="47625" marT="47625" marB="47625" anchor="ctr"/>
                </a:tc>
              </a:tr>
              <a:tr h="370840">
                <a:tc>
                  <a:txBody>
                    <a:bodyPr/>
                    <a:lstStyle/>
                    <a:p>
                      <a:pPr algn="ctr"/>
                      <a:r>
                        <a:rPr lang="en-US"/>
                        <a:t>3</a:t>
                      </a:r>
                    </a:p>
                  </a:txBody>
                  <a:tcPr marL="47625" marR="47625" marT="47625" marB="47625" anchor="ctr"/>
                </a:tc>
                <a:tc>
                  <a:txBody>
                    <a:bodyPr/>
                    <a:lstStyle/>
                    <a:p>
                      <a:r>
                        <a:rPr lang="en-US" dirty="0"/>
                        <a:t>25</a:t>
                      </a:r>
                    </a:p>
                  </a:txBody>
                  <a:tcPr marL="47625" marR="47625" marT="47625" marB="47625" anchor="ctr"/>
                </a:tc>
              </a:tr>
              <a:tr h="370840">
                <a:tc>
                  <a:txBody>
                    <a:bodyPr/>
                    <a:lstStyle/>
                    <a:p>
                      <a:pPr algn="ctr"/>
                      <a:r>
                        <a:rPr lang="en-US"/>
                        <a:t>4</a:t>
                      </a:r>
                    </a:p>
                  </a:txBody>
                  <a:tcPr marL="47625" marR="47625" marT="47625" marB="47625" anchor="ctr"/>
                </a:tc>
                <a:tc>
                  <a:txBody>
                    <a:bodyPr/>
                    <a:lstStyle/>
                    <a:p>
                      <a:r>
                        <a:rPr lang="en-US" dirty="0"/>
                        <a:t>543</a:t>
                      </a:r>
                    </a:p>
                  </a:txBody>
                  <a:tcPr marL="47625" marR="47625" marT="47625" marB="47625" anchor="ctr"/>
                </a:tc>
              </a:tr>
              <a:tr h="370840">
                <a:tc>
                  <a:txBody>
                    <a:bodyPr/>
                    <a:lstStyle/>
                    <a:p>
                      <a:pPr algn="ctr"/>
                      <a:r>
                        <a:rPr lang="en-US" dirty="0"/>
                        <a:t>5</a:t>
                      </a:r>
                    </a:p>
                  </a:txBody>
                  <a:tcPr marL="47625" marR="47625" marT="47625" marB="47625" anchor="ctr"/>
                </a:tc>
                <a:tc>
                  <a:txBody>
                    <a:bodyPr/>
                    <a:lstStyle/>
                    <a:p>
                      <a:r>
                        <a:rPr lang="en-US"/>
                        <a:t>29,281</a:t>
                      </a:r>
                    </a:p>
                  </a:txBody>
                  <a:tcPr marL="47625" marR="47625" marT="47625" marB="47625" anchor="ctr"/>
                </a:tc>
              </a:tr>
              <a:tr h="370840">
                <a:tc>
                  <a:txBody>
                    <a:bodyPr/>
                    <a:lstStyle/>
                    <a:p>
                      <a:pPr algn="ctr"/>
                      <a:r>
                        <a:rPr lang="en-US" dirty="0"/>
                        <a:t>6</a:t>
                      </a:r>
                    </a:p>
                  </a:txBody>
                  <a:tcPr marL="47625" marR="47625" marT="47625" marB="47625" anchor="ctr"/>
                </a:tc>
                <a:tc>
                  <a:txBody>
                    <a:bodyPr/>
                    <a:lstStyle/>
                    <a:p>
                      <a:r>
                        <a:rPr lang="en-US" dirty="0"/>
                        <a:t>3,781,503</a:t>
                      </a:r>
                    </a:p>
                  </a:txBody>
                  <a:tcPr marL="47625" marR="47625" marT="47625" marB="47625" anchor="ctr"/>
                </a:tc>
              </a:tr>
              <a:tr h="370840">
                <a:tc>
                  <a:txBody>
                    <a:bodyPr/>
                    <a:lstStyle/>
                    <a:p>
                      <a:pPr algn="ctr"/>
                      <a:r>
                        <a:rPr lang="en-US"/>
                        <a:t>7</a:t>
                      </a:r>
                    </a:p>
                  </a:txBody>
                  <a:tcPr marL="47625" marR="47625" marT="47625" marB="47625" anchor="ctr"/>
                </a:tc>
                <a:tc>
                  <a:txBody>
                    <a:bodyPr/>
                    <a:lstStyle/>
                    <a:p>
                      <a:r>
                        <a:rPr lang="en-US" dirty="0"/>
                        <a:t>1.1 x </a:t>
                      </a:r>
                      <a:r>
                        <a:rPr lang="en-US" dirty="0" smtClean="0"/>
                        <a:t>10</a:t>
                      </a:r>
                      <a:r>
                        <a:rPr lang="en-US" baseline="30000" dirty="0" smtClean="0"/>
                        <a:t>9</a:t>
                      </a:r>
                      <a:endParaRPr lang="en-US" dirty="0"/>
                    </a:p>
                  </a:txBody>
                  <a:tcPr marL="47625" marR="47625" marT="47625" marB="47625" anchor="ctr"/>
                </a:tc>
              </a:tr>
              <a:tr h="370840">
                <a:tc>
                  <a:txBody>
                    <a:bodyPr/>
                    <a:lstStyle/>
                    <a:p>
                      <a:pPr algn="ctr"/>
                      <a:r>
                        <a:rPr lang="en-US"/>
                        <a:t>8</a:t>
                      </a:r>
                    </a:p>
                  </a:txBody>
                  <a:tcPr marL="47625" marR="47625" marT="47625" marB="47625" anchor="ctr"/>
                </a:tc>
                <a:tc>
                  <a:txBody>
                    <a:bodyPr/>
                    <a:lstStyle/>
                    <a:p>
                      <a:r>
                        <a:rPr lang="en-US" dirty="0"/>
                        <a:t>7.8 x </a:t>
                      </a:r>
                      <a:r>
                        <a:rPr lang="en-US" dirty="0" smtClean="0"/>
                        <a:t>10</a:t>
                      </a:r>
                      <a:r>
                        <a:rPr lang="en-US" baseline="30000" dirty="0" smtClean="0"/>
                        <a:t>11</a:t>
                      </a:r>
                      <a:endParaRPr lang="en-US" dirty="0"/>
                    </a:p>
                  </a:txBody>
                  <a:tcPr marL="47625" marR="47625" marT="47625" marB="47625" anchor="ctr"/>
                </a:tc>
              </a:tr>
              <a:tr h="370840">
                <a:tc>
                  <a:txBody>
                    <a:bodyPr/>
                    <a:lstStyle/>
                    <a:p>
                      <a:pPr algn="ctr"/>
                      <a:r>
                        <a:rPr lang="en-US"/>
                        <a:t>9</a:t>
                      </a:r>
                    </a:p>
                  </a:txBody>
                  <a:tcPr marL="47625" marR="47625" marT="47625" marB="47625" anchor="ctr"/>
                </a:tc>
                <a:tc>
                  <a:txBody>
                    <a:bodyPr/>
                    <a:lstStyle/>
                    <a:p>
                      <a:r>
                        <a:rPr lang="en-US" dirty="0"/>
                        <a:t>1.2 x </a:t>
                      </a:r>
                      <a:r>
                        <a:rPr lang="en-US" dirty="0" smtClean="0"/>
                        <a:t>10</a:t>
                      </a:r>
                      <a:r>
                        <a:rPr lang="en-US" baseline="30000" dirty="0" smtClean="0"/>
                        <a:t>15</a:t>
                      </a:r>
                      <a:endParaRPr lang="en-US" dirty="0"/>
                    </a:p>
                  </a:txBody>
                  <a:tcPr marL="47625" marR="47625" marT="47625" marB="47625" anchor="ctr"/>
                </a:tc>
              </a:tr>
              <a:tr h="370840">
                <a:tc>
                  <a:txBody>
                    <a:bodyPr/>
                    <a:lstStyle/>
                    <a:p>
                      <a:pPr algn="ctr"/>
                      <a:r>
                        <a:rPr lang="en-US" dirty="0"/>
                        <a:t>10</a:t>
                      </a:r>
                    </a:p>
                  </a:txBody>
                  <a:tcPr marL="47625" marR="47625" marT="47625" marB="47625" anchor="ctr"/>
                </a:tc>
                <a:tc>
                  <a:txBody>
                    <a:bodyPr/>
                    <a:lstStyle/>
                    <a:p>
                      <a:r>
                        <a:rPr lang="en-US" dirty="0"/>
                        <a:t>4.2 x </a:t>
                      </a:r>
                      <a:r>
                        <a:rPr lang="en-US" dirty="0" smtClean="0"/>
                        <a:t>10</a:t>
                      </a:r>
                      <a:r>
                        <a:rPr lang="en-US" baseline="30000" dirty="0" smtClean="0"/>
                        <a:t>18</a:t>
                      </a:r>
                      <a:endParaRPr lang="en-US" dirty="0"/>
                    </a:p>
                  </a:txBody>
                  <a:tcPr marL="47625" marR="47625" marT="47625" marB="47625" anchor="ctr"/>
                </a:tc>
              </a:tr>
            </a:tbl>
          </a:graphicData>
        </a:graphic>
      </p:graphicFrame>
      <p:sp>
        <p:nvSpPr>
          <p:cNvPr id="3" name="TextBox 2"/>
          <p:cNvSpPr txBox="1"/>
          <p:nvPr/>
        </p:nvSpPr>
        <p:spPr>
          <a:xfrm>
            <a:off x="1451465" y="6297748"/>
            <a:ext cx="6400800" cy="338554"/>
          </a:xfrm>
          <a:prstGeom prst="rect">
            <a:avLst/>
          </a:prstGeom>
          <a:noFill/>
        </p:spPr>
        <p:txBody>
          <a:bodyPr wrap="square" rtlCol="0">
            <a:spAutoFit/>
          </a:bodyPr>
          <a:lstStyle/>
          <a:p>
            <a:r>
              <a:rPr lang="en-US" sz="1600" dirty="0" smtClean="0"/>
              <a:t>* Assumes there are no latent variables and no directed cycles.</a:t>
            </a:r>
            <a:endParaRPr lang="en-US" sz="1600" dirty="0"/>
          </a:p>
        </p:txBody>
      </p:sp>
      <p:sp>
        <p:nvSpPr>
          <p:cNvPr id="5" name="Slide Number Placeholder 4"/>
          <p:cNvSpPr>
            <a:spLocks noGrp="1"/>
          </p:cNvSpPr>
          <p:nvPr>
            <p:ph type="sldNum" sz="quarter" idx="12"/>
          </p:nvPr>
        </p:nvSpPr>
        <p:spPr/>
        <p:txBody>
          <a:bodyPr/>
          <a:lstStyle/>
          <a:p>
            <a:fld id="{7C85EE98-A8A2-4ED6-83A9-DD707E1DD38A}" type="slidenum">
              <a:rPr lang="en-US" smtClean="0"/>
              <a:pPr/>
              <a:t>54</a:t>
            </a:fld>
            <a:endParaRPr lang="en-US"/>
          </a:p>
        </p:txBody>
      </p:sp>
    </p:spTree>
    <p:extLst>
      <p:ext uri="{BB962C8B-B14F-4D97-AF65-F5344CB8AC3E}">
        <p14:creationId xmlns:p14="http://schemas.microsoft.com/office/powerpoint/2010/main" val="3764631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The Need for Heuristic Search</a:t>
            </a:r>
            <a:endParaRPr lang="en-US" sz="3200" b="1" dirty="0">
              <a:solidFill>
                <a:srgbClr val="F4EC88"/>
              </a:solidFill>
              <a:effectLst>
                <a:outerShdw blurRad="38100" dist="38100" dir="2700000" algn="tl">
                  <a:srgbClr val="000000">
                    <a:alpha val="43137"/>
                  </a:srgbClr>
                </a:outerShdw>
              </a:effectLst>
            </a:endParaRPr>
          </a:p>
        </p:txBody>
      </p:sp>
      <p:sp>
        <p:nvSpPr>
          <p:cNvPr id="5" name="Content Placeholder 3"/>
          <p:cNvSpPr txBox="1">
            <a:spLocks/>
          </p:cNvSpPr>
          <p:nvPr/>
        </p:nvSpPr>
        <p:spPr>
          <a:xfrm>
            <a:off x="381000" y="1371600"/>
            <a:ext cx="8887036"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dirty="0" smtClean="0"/>
              <a:t>Common approach is greedy search</a:t>
            </a:r>
          </a:p>
          <a:p>
            <a:pPr lvl="2"/>
            <a:r>
              <a:rPr lang="en-US" dirty="0" smtClean="0"/>
              <a:t>Strategies: Forward, backward, both</a:t>
            </a:r>
          </a:p>
          <a:p>
            <a:pPr lvl="2"/>
            <a:r>
              <a:rPr lang="en-US" dirty="0" smtClean="0"/>
              <a:t>+ Often fast, if the network is not dense with arcs</a:t>
            </a:r>
          </a:p>
          <a:p>
            <a:pPr lvl="2"/>
            <a:r>
              <a:rPr lang="en-US" dirty="0" smtClean="0"/>
              <a:t>- Only searches a small portion of all possible networks</a:t>
            </a:r>
          </a:p>
        </p:txBody>
      </p:sp>
      <p:sp>
        <p:nvSpPr>
          <p:cNvPr id="3" name="Slide Number Placeholder 2"/>
          <p:cNvSpPr>
            <a:spLocks noGrp="1"/>
          </p:cNvSpPr>
          <p:nvPr>
            <p:ph type="sldNum" sz="quarter" idx="12"/>
          </p:nvPr>
        </p:nvSpPr>
        <p:spPr/>
        <p:txBody>
          <a:bodyPr/>
          <a:lstStyle/>
          <a:p>
            <a:fld id="{7C85EE98-A8A2-4ED6-83A9-DD707E1DD38A}" type="slidenum">
              <a:rPr lang="en-US" smtClean="0"/>
              <a:pPr/>
              <a:t>55</a:t>
            </a:fld>
            <a:endParaRPr lang="en-US"/>
          </a:p>
        </p:txBody>
      </p:sp>
    </p:spTree>
    <p:extLst>
      <p:ext uri="{BB962C8B-B14F-4D97-AF65-F5344CB8AC3E}">
        <p14:creationId xmlns:p14="http://schemas.microsoft.com/office/powerpoint/2010/main" val="2993313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Types of Data Include …</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776" y="1447800"/>
            <a:ext cx="8887036" cy="2743200"/>
          </a:xfrm>
        </p:spPr>
        <p:txBody>
          <a:bodyPr>
            <a:noAutofit/>
          </a:bodyPr>
          <a:lstStyle/>
          <a:p>
            <a:pPr lvl="1">
              <a:buFont typeface="Arial" pitchFamily="34" charset="0"/>
              <a:buChar char="•"/>
            </a:pPr>
            <a:r>
              <a:rPr lang="en-US" dirty="0" smtClean="0">
                <a:solidFill>
                  <a:srgbClr val="FF0000"/>
                </a:solidFill>
              </a:rPr>
              <a:t>Experimental data </a:t>
            </a:r>
            <a:r>
              <a:rPr lang="en-US" dirty="0" smtClean="0"/>
              <a:t>– controlled manipulation of some variables and observation of the others</a:t>
            </a:r>
          </a:p>
          <a:p>
            <a:pPr lvl="1">
              <a:buFont typeface="Arial" pitchFamily="34" charset="0"/>
              <a:buChar char="•"/>
            </a:pPr>
            <a:r>
              <a:rPr lang="en-US" dirty="0" smtClean="0">
                <a:solidFill>
                  <a:srgbClr val="00B050"/>
                </a:solidFill>
              </a:rPr>
              <a:t>Observational data </a:t>
            </a:r>
            <a:r>
              <a:rPr lang="en-US" dirty="0" smtClean="0"/>
              <a:t>– observation only, with no manipulation</a:t>
            </a:r>
          </a:p>
          <a:p>
            <a:pPr lvl="1">
              <a:buFont typeface="Arial" pitchFamily="34" charset="0"/>
              <a:buChar char="•"/>
            </a:pPr>
            <a:r>
              <a:rPr lang="en-US" dirty="0" smtClean="0"/>
              <a:t>Both</a:t>
            </a:r>
          </a:p>
          <a:p>
            <a:pPr marL="457200" lvl="1" indent="0">
              <a:buNone/>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56</a:t>
            </a:fld>
            <a:endParaRPr lang="en-US"/>
          </a:p>
        </p:txBody>
      </p:sp>
    </p:spTree>
    <p:extLst>
      <p:ext uri="{BB962C8B-B14F-4D97-AF65-F5344CB8AC3E}">
        <p14:creationId xmlns:p14="http://schemas.microsoft.com/office/powerpoint/2010/main" val="3980823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Types of Data Include …</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776" y="1447800"/>
            <a:ext cx="8887036" cy="2743200"/>
          </a:xfrm>
        </p:spPr>
        <p:txBody>
          <a:bodyPr>
            <a:noAutofit/>
          </a:bodyPr>
          <a:lstStyle/>
          <a:p>
            <a:pPr lvl="1">
              <a:buFont typeface="Arial" pitchFamily="34" charset="0"/>
              <a:buChar char="•"/>
            </a:pPr>
            <a:r>
              <a:rPr lang="en-US" dirty="0" smtClean="0">
                <a:solidFill>
                  <a:schemeClr val="tx1">
                    <a:lumMod val="50000"/>
                  </a:schemeClr>
                </a:solidFill>
              </a:rPr>
              <a:t>Experimental data – controlled manipulation of some variables and observation of the others</a:t>
            </a:r>
          </a:p>
          <a:p>
            <a:pPr lvl="1">
              <a:buFont typeface="Arial" pitchFamily="34" charset="0"/>
              <a:buChar char="•"/>
            </a:pPr>
            <a:r>
              <a:rPr lang="en-US" dirty="0" smtClean="0">
                <a:solidFill>
                  <a:srgbClr val="00B050"/>
                </a:solidFill>
              </a:rPr>
              <a:t>Observational data </a:t>
            </a:r>
            <a:r>
              <a:rPr lang="en-US" dirty="0" smtClean="0"/>
              <a:t>– observation only, with no </a:t>
            </a:r>
            <a:r>
              <a:rPr lang="en-US" dirty="0" smtClean="0"/>
              <a:t>manipulation</a:t>
            </a:r>
          </a:p>
          <a:p>
            <a:pPr lvl="1">
              <a:buFont typeface="Arial" pitchFamily="34" charset="0"/>
              <a:buChar char="•"/>
            </a:pPr>
            <a:r>
              <a:rPr lang="en-US" dirty="0">
                <a:solidFill>
                  <a:schemeClr val="tx1">
                    <a:lumMod val="50000"/>
                  </a:schemeClr>
                </a:solidFill>
              </a:rPr>
              <a:t>Both</a:t>
            </a:r>
          </a:p>
          <a:p>
            <a:pPr lvl="1">
              <a:buFont typeface="Arial" pitchFamily="34" charset="0"/>
              <a:buChar char="•"/>
            </a:pPr>
            <a:endParaRPr lang="en-US" dirty="0" smtClean="0"/>
          </a:p>
          <a:p>
            <a:pPr marL="457200" lvl="1" indent="0">
              <a:buNone/>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57</a:t>
            </a:fld>
            <a:endParaRPr lang="en-US"/>
          </a:p>
        </p:txBody>
      </p:sp>
    </p:spTree>
    <p:extLst>
      <p:ext uri="{BB962C8B-B14F-4D97-AF65-F5344CB8AC3E}">
        <p14:creationId xmlns:p14="http://schemas.microsoft.com/office/powerpoint/2010/main" val="1567640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Causal </a:t>
            </a:r>
            <a:r>
              <a:rPr lang="en-US" sz="3200" b="1" dirty="0" smtClean="0">
                <a:solidFill>
                  <a:srgbClr val="F4EC88"/>
                </a:solidFill>
                <a:effectLst>
                  <a:outerShdw blurRad="38100" dist="38100" dir="2700000" algn="tl">
                    <a:srgbClr val="000000">
                      <a:alpha val="43137"/>
                    </a:srgbClr>
                  </a:outerShdw>
                </a:effectLst>
              </a:rPr>
              <a:t>Graph Evaluation</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0" y="1981200"/>
            <a:ext cx="8887036" cy="2743200"/>
          </a:xfrm>
        </p:spPr>
        <p:txBody>
          <a:bodyPr>
            <a:noAutofit/>
          </a:bodyPr>
          <a:lstStyle/>
          <a:p>
            <a:pPr lvl="1">
              <a:buFont typeface="Arial" pitchFamily="34" charset="0"/>
              <a:buChar char="•"/>
            </a:pPr>
            <a:r>
              <a:rPr lang="en-US" dirty="0" smtClean="0"/>
              <a:t>Constraint based </a:t>
            </a:r>
          </a:p>
          <a:p>
            <a:pPr lvl="1">
              <a:buFont typeface="Arial" pitchFamily="34" charset="0"/>
              <a:buChar char="•"/>
            </a:pPr>
            <a:r>
              <a:rPr lang="en-US" dirty="0" smtClean="0"/>
              <a:t>Score-based</a:t>
            </a:r>
          </a:p>
          <a:p>
            <a:pPr lvl="1">
              <a:buFont typeface="Arial" pitchFamily="34" charset="0"/>
              <a:buChar char="•"/>
            </a:pPr>
            <a:endParaRPr lang="en-US" dirty="0"/>
          </a:p>
          <a:p>
            <a:pPr lvl="1">
              <a:buFont typeface="Arial" pitchFamily="34" charset="0"/>
              <a:buChar char="•"/>
            </a:pPr>
            <a:endParaRPr lang="en-US" dirty="0" smtClean="0"/>
          </a:p>
          <a:p>
            <a:pPr marL="457200" lvl="1" indent="0">
              <a:buNone/>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58</a:t>
            </a:fld>
            <a:endParaRPr lang="en-US"/>
          </a:p>
        </p:txBody>
      </p:sp>
    </p:spTree>
    <p:extLst>
      <p:ext uri="{BB962C8B-B14F-4D97-AF65-F5344CB8AC3E}">
        <p14:creationId xmlns:p14="http://schemas.microsoft.com/office/powerpoint/2010/main" val="462200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Main Methods for Learning</a:t>
            </a:r>
            <a:r>
              <a:rPr lang="en-US" sz="3200" b="1" dirty="0">
                <a:solidFill>
                  <a:srgbClr val="F4EC88"/>
                </a:solidFill>
                <a:effectLst>
                  <a:outerShdw blurRad="38100" dist="38100" dir="2700000" algn="tl">
                    <a:srgbClr val="000000">
                      <a:alpha val="43137"/>
                    </a:srgbClr>
                  </a:outerShdw>
                </a:effectLst>
              </a:rPr>
              <a:t> </a:t>
            </a:r>
            <a:r>
              <a:rPr lang="en-US" sz="3200" b="1" dirty="0" smtClean="0">
                <a:solidFill>
                  <a:srgbClr val="F4EC88"/>
                </a:solidFill>
                <a:effectLst>
                  <a:outerShdw blurRad="38100" dist="38100" dir="2700000" algn="tl">
                    <a:srgbClr val="000000">
                      <a:alpha val="43137"/>
                    </a:srgbClr>
                  </a:outerShdw>
                </a:effectLst>
              </a:rPr>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Graphs</a:t>
            </a:r>
            <a:r>
              <a:rPr lang="en-US" sz="3200" b="1" dirty="0">
                <a:solidFill>
                  <a:srgbClr val="F4EC88"/>
                </a:solidFill>
                <a:effectLst>
                  <a:outerShdw blurRad="38100" dist="38100" dir="2700000" algn="tl">
                    <a:srgbClr val="000000">
                      <a:alpha val="43137"/>
                    </a:srgbClr>
                  </a:outerShdw>
                </a:effectLst>
              </a:rPr>
              <a:t> </a:t>
            </a:r>
            <a:r>
              <a:rPr lang="en-US" sz="3200" b="1" dirty="0" smtClean="0">
                <a:solidFill>
                  <a:srgbClr val="F4EC88"/>
                </a:solidFill>
                <a:effectLst>
                  <a:outerShdw blurRad="38100" dist="38100" dir="2700000" algn="tl">
                    <a:srgbClr val="000000">
                      <a:alpha val="43137"/>
                    </a:srgbClr>
                  </a:outerShdw>
                </a:effectLst>
              </a:rPr>
              <a:t>from Data</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0" y="1728986"/>
            <a:ext cx="8887036" cy="2743200"/>
          </a:xfrm>
        </p:spPr>
        <p:txBody>
          <a:bodyPr>
            <a:noAutofit/>
          </a:bodyPr>
          <a:lstStyle/>
          <a:p>
            <a:pPr lvl="1">
              <a:buFont typeface="Arial" pitchFamily="34" charset="0"/>
              <a:buChar char="•"/>
            </a:pPr>
            <a:r>
              <a:rPr lang="en-US" dirty="0" smtClean="0">
                <a:solidFill>
                  <a:srgbClr val="F9F5BD"/>
                </a:solidFill>
              </a:rPr>
              <a:t>Constraint based</a:t>
            </a:r>
            <a:r>
              <a:rPr lang="en-US" dirty="0" smtClean="0"/>
              <a:t>: Finds the causal graphs that are consistent with statistical independence tests (</a:t>
            </a:r>
            <a:r>
              <a:rPr lang="en-US" dirty="0" err="1" smtClean="0"/>
              <a:t>e.g</a:t>
            </a:r>
            <a:r>
              <a:rPr lang="en-US" dirty="0" smtClean="0"/>
              <a:t>, Chi-square tests) applied to the data</a:t>
            </a:r>
          </a:p>
          <a:p>
            <a:pPr lvl="1">
              <a:buFont typeface="Arial" pitchFamily="34" charset="0"/>
              <a:buChar char="•"/>
            </a:pPr>
            <a:r>
              <a:rPr lang="en-US" dirty="0" smtClean="0"/>
              <a:t>Example </a:t>
            </a:r>
          </a:p>
          <a:p>
            <a:pPr marL="914400" lvl="2" indent="0">
              <a:buNone/>
            </a:pPr>
            <a:r>
              <a:rPr lang="en-US" dirty="0" smtClean="0"/>
              <a:t>Causal graph being evaluated:</a:t>
            </a:r>
          </a:p>
          <a:p>
            <a:pPr marL="914400" lvl="2" indent="0">
              <a:buNone/>
            </a:pPr>
            <a:endParaRPr lang="en-US" dirty="0"/>
          </a:p>
          <a:p>
            <a:pPr marL="914400" lvl="2" indent="0">
              <a:buNone/>
            </a:pPr>
            <a:endParaRPr lang="en-US" dirty="0" smtClean="0"/>
          </a:p>
          <a:p>
            <a:pPr marL="914400" lvl="2" indent="0">
              <a:spcBef>
                <a:spcPts val="1800"/>
              </a:spcBef>
              <a:buNone/>
            </a:pPr>
            <a:r>
              <a:rPr lang="en-US" dirty="0" smtClean="0"/>
              <a:t>Constraints found so far in the data:</a:t>
            </a:r>
          </a:p>
          <a:p>
            <a:pPr marL="914400" lvl="2" indent="0">
              <a:buNone/>
            </a:pPr>
            <a:r>
              <a:rPr lang="en-US" dirty="0" smtClean="0"/>
              <a:t>	    Dep(X, Y)</a:t>
            </a:r>
          </a:p>
          <a:p>
            <a:pPr marL="914400" lvl="2" indent="0">
              <a:spcBef>
                <a:spcPts val="1200"/>
              </a:spcBef>
              <a:buNone/>
            </a:pPr>
            <a:r>
              <a:rPr lang="en-US" dirty="0" smtClean="0"/>
              <a:t>So, this model is consistent with this constraint.</a:t>
            </a:r>
            <a:endParaRPr lang="en-US" dirty="0"/>
          </a:p>
          <a:p>
            <a:pPr lvl="1">
              <a:buFont typeface="Arial" pitchFamily="34" charset="0"/>
              <a:buChar char="•"/>
            </a:pPr>
            <a:endParaRPr lang="en-US" dirty="0" smtClean="0"/>
          </a:p>
          <a:p>
            <a:pPr marL="457200" lvl="1" indent="0">
              <a:buNone/>
            </a:pPr>
            <a:endParaRPr lang="en-US" dirty="0"/>
          </a:p>
        </p:txBody>
      </p:sp>
      <p:grpSp>
        <p:nvGrpSpPr>
          <p:cNvPr id="5" name="Group 4"/>
          <p:cNvGrpSpPr/>
          <p:nvPr/>
        </p:nvGrpSpPr>
        <p:grpSpPr>
          <a:xfrm>
            <a:off x="2133600" y="4245113"/>
            <a:ext cx="1813707" cy="559316"/>
            <a:chOff x="2133600" y="1350263"/>
            <a:chExt cx="2631440" cy="457201"/>
          </a:xfrm>
        </p:grpSpPr>
        <p:sp>
          <p:nvSpPr>
            <p:cNvPr id="6" name="Oval 5"/>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7" name="Oval 6"/>
            <p:cNvSpPr/>
            <p:nvPr/>
          </p:nvSpPr>
          <p:spPr>
            <a:xfrm>
              <a:off x="3769359" y="1350263"/>
              <a:ext cx="995681"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9" name="Straight Arrow Connector 8"/>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7C85EE98-A8A2-4ED6-83A9-DD707E1DD38A}" type="slidenum">
              <a:rPr lang="en-US" smtClean="0"/>
              <a:pPr/>
              <a:t>59</a:t>
            </a:fld>
            <a:endParaRPr lang="en-US"/>
          </a:p>
        </p:txBody>
      </p:sp>
    </p:spTree>
    <p:extLst>
      <p:ext uri="{BB962C8B-B14F-4D97-AF65-F5344CB8AC3E}">
        <p14:creationId xmlns:p14="http://schemas.microsoft.com/office/powerpoint/2010/main" val="2250310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18" y="318133"/>
            <a:ext cx="9058940" cy="5613110"/>
          </a:xfrm>
        </p:spPr>
        <p:txBody>
          <a:bodyPr>
            <a:noAutofit/>
          </a:bodyPr>
          <a:lstStyle/>
          <a:p>
            <a:pPr marL="457200" lvl="1" indent="0" algn="ctr">
              <a:spcAft>
                <a:spcPts val="1800"/>
              </a:spcAft>
              <a:buNone/>
            </a:pP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Observational Prediction Does NOT </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r>
            <a:b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b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R</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equire</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pPr marL="1944688" lvl="2" indent="-346075">
              <a:spcAft>
                <a:spcPts val="1800"/>
              </a:spcAft>
              <a:buFont typeface="Wingdings" panose="05000000000000000000" pitchFamily="2" charset="2"/>
              <a:buChar char="ü"/>
            </a:pPr>
            <a:r>
              <a:rPr lang="en-US" sz="2800" dirty="0" smtClean="0">
                <a:solidFill>
                  <a:srgbClr val="FFFFFF"/>
                </a:solidFill>
                <a:latin typeface="Calibri" panose="020F0502020204030204" pitchFamily="34" charset="0"/>
                <a:cs typeface="Calibri" panose="020F0502020204030204" pitchFamily="34" charset="0"/>
              </a:rPr>
              <a:t>People carrying umbrellas at noon </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t>
            </a:r>
            <a:r>
              <a:rPr lang="en-US" sz="2800" dirty="0" smtClean="0">
                <a:solidFill>
                  <a:srgbClr val="00AE00"/>
                </a:solidFill>
                <a:latin typeface="Calibri" panose="020F0502020204030204" pitchFamily="34" charset="0"/>
                <a:cs typeface="Calibri" panose="020F0502020204030204" pitchFamily="34" charset="0"/>
              </a:rPr>
              <a:t>predicts</a:t>
            </a:r>
            <a:r>
              <a:rPr lang="en-US" sz="2800" dirty="0" smtClean="0">
                <a:latin typeface="Calibri" panose="020F0502020204030204" pitchFamily="34" charset="0"/>
                <a:cs typeface="Calibri" panose="020F0502020204030204" pitchFamily="34" charset="0"/>
              </a:rPr>
              <a:t> </a:t>
            </a:r>
            <a:br>
              <a:rPr lang="en-US" sz="2800" dirty="0" smtClean="0">
                <a:latin typeface="Calibri" panose="020F0502020204030204" pitchFamily="34" charset="0"/>
                <a:cs typeface="Calibri" panose="020F0502020204030204" pitchFamily="34" charset="0"/>
              </a:rPr>
            </a:br>
            <a:r>
              <a:rPr lang="en-US" sz="2800" dirty="0" smtClean="0">
                <a:solidFill>
                  <a:srgbClr val="FFFFFF"/>
                </a:solidFill>
                <a:latin typeface="Calibri" panose="020F0502020204030204" pitchFamily="34" charset="0"/>
                <a:cs typeface="Calibri" panose="020F0502020204030204" pitchFamily="34" charset="0"/>
              </a:rPr>
              <a:t>rain </a:t>
            </a:r>
            <a:r>
              <a:rPr lang="en-US" sz="2800" dirty="0">
                <a:solidFill>
                  <a:srgbClr val="FFFFFF"/>
                </a:solidFill>
                <a:latin typeface="Calibri" panose="020F0502020204030204" pitchFamily="34" charset="0"/>
                <a:cs typeface="Calibri" panose="020F0502020204030204" pitchFamily="34" charset="0"/>
              </a:rPr>
              <a:t>in the </a:t>
            </a:r>
            <a:r>
              <a:rPr lang="en-US" sz="2800" dirty="0" smtClean="0">
                <a:solidFill>
                  <a:srgbClr val="FFFFFF"/>
                </a:solidFill>
                <a:latin typeface="Calibri" panose="020F0502020204030204" pitchFamily="34" charset="0"/>
                <a:cs typeface="Calibri" panose="020F0502020204030204" pitchFamily="34" charset="0"/>
              </a:rPr>
              <a:t>afternoon</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endParaRPr lang="en-US" sz="2800" dirty="0" smtClean="0">
              <a:latin typeface="Calibri" panose="020F0502020204030204" pitchFamily="34" charset="0"/>
              <a:cs typeface="Calibri" panose="020F0502020204030204" pitchFamily="34" charset="0"/>
            </a:endParaRPr>
          </a:p>
          <a:p>
            <a:pPr marL="1944688" lvl="2" indent="-346075">
              <a:spcAft>
                <a:spcPts val="1800"/>
              </a:spcAft>
              <a:buFont typeface="Wingdings" panose="05000000000000000000" pitchFamily="2" charset="2"/>
              <a:buChar char="ü"/>
            </a:pPr>
            <a:r>
              <a:rPr lang="en-US" sz="2800" dirty="0">
                <a:latin typeface="Calibri" panose="020F0502020204030204" pitchFamily="34" charset="0"/>
                <a:cs typeface="Calibri" panose="020F0502020204030204" pitchFamily="34" charset="0"/>
              </a:rPr>
              <a:t> </a:t>
            </a:r>
            <a:r>
              <a:rPr lang="en-US" sz="2800" dirty="0" smtClean="0">
                <a:solidFill>
                  <a:srgbClr val="FFFFFF"/>
                </a:solidFill>
                <a:latin typeface="Calibri" panose="020F0502020204030204" pitchFamily="34" charset="0"/>
                <a:cs typeface="Calibri" panose="020F0502020204030204" pitchFamily="34" charset="0"/>
              </a:rPr>
              <a:t>Among children ages 5-10, </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solidFill>
                  <a:srgbClr val="FFFFFF"/>
                </a:solidFill>
                <a:latin typeface="Calibri" panose="020F0502020204030204" pitchFamily="34" charset="0"/>
                <a:cs typeface="Calibri" panose="020F0502020204030204" pitchFamily="34" charset="0"/>
              </a:rPr>
              <a:t>shoe size </a:t>
            </a:r>
            <a:r>
              <a:rPr lang="en-US" sz="2800" dirty="0" smtClean="0">
                <a:solidFill>
                  <a:srgbClr val="00AE00"/>
                </a:solidFill>
                <a:latin typeface="Calibri" panose="020F0502020204030204" pitchFamily="34" charset="0"/>
                <a:cs typeface="Calibri" panose="020F0502020204030204" pitchFamily="34" charset="0"/>
              </a:rPr>
              <a:t>predicts</a:t>
            </a:r>
            <a:r>
              <a:rPr lang="en-US" sz="2800" dirty="0" smtClean="0">
                <a:latin typeface="Calibri" panose="020F0502020204030204" pitchFamily="34" charset="0"/>
                <a:cs typeface="Calibri" panose="020F0502020204030204" pitchFamily="34" charset="0"/>
              </a:rPr>
              <a:t> </a:t>
            </a:r>
            <a:r>
              <a:rPr lang="en-US" sz="2800" dirty="0" smtClean="0">
                <a:solidFill>
                  <a:srgbClr val="FFFFFF"/>
                </a:solidFill>
                <a:latin typeface="Calibri" panose="020F0502020204030204" pitchFamily="34" charset="0"/>
                <a:cs typeface="Calibri" panose="020F0502020204030204" pitchFamily="34" charset="0"/>
              </a:rPr>
              <a:t>reading level  </a:t>
            </a:r>
          </a:p>
        </p:txBody>
      </p:sp>
      <p:sp>
        <p:nvSpPr>
          <p:cNvPr id="2" name="Slide Number Placeholder 1"/>
          <p:cNvSpPr>
            <a:spLocks noGrp="1"/>
          </p:cNvSpPr>
          <p:nvPr>
            <p:ph type="sldNum" sz="quarter" idx="12"/>
          </p:nvPr>
        </p:nvSpPr>
        <p:spPr/>
        <p:txBody>
          <a:bodyPr/>
          <a:lstStyle/>
          <a:p>
            <a:fld id="{7C85EE98-A8A2-4ED6-83A9-DD707E1DD38A}" type="slidenum">
              <a:rPr lang="en-US" smtClean="0"/>
              <a:pPr/>
              <a:t>6</a:t>
            </a:fld>
            <a:endParaRPr lang="en-US"/>
          </a:p>
        </p:txBody>
      </p:sp>
    </p:spTree>
    <p:extLst>
      <p:ext uri="{BB962C8B-B14F-4D97-AF65-F5344CB8AC3E}">
        <p14:creationId xmlns:p14="http://schemas.microsoft.com/office/powerpoint/2010/main" val="390576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Main Methods for Learning</a:t>
            </a:r>
            <a:r>
              <a:rPr lang="en-US" sz="3200" b="1" dirty="0">
                <a:solidFill>
                  <a:srgbClr val="F4EC88"/>
                </a:solidFill>
                <a:effectLst>
                  <a:outerShdw blurRad="38100" dist="38100" dir="2700000" algn="tl">
                    <a:srgbClr val="000000">
                      <a:alpha val="43137"/>
                    </a:srgbClr>
                  </a:outerShdw>
                </a:effectLst>
              </a:rPr>
              <a:t> </a:t>
            </a:r>
            <a:r>
              <a:rPr lang="en-US" sz="3200" b="1" dirty="0" smtClean="0">
                <a:solidFill>
                  <a:srgbClr val="F4EC88"/>
                </a:solidFill>
                <a:effectLst>
                  <a:outerShdw blurRad="38100" dist="38100" dir="2700000" algn="tl">
                    <a:srgbClr val="000000">
                      <a:alpha val="43137"/>
                    </a:srgbClr>
                  </a:outerShdw>
                </a:effectLst>
              </a:rPr>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Graphs</a:t>
            </a:r>
            <a:r>
              <a:rPr lang="en-US" sz="3200" b="1" dirty="0">
                <a:solidFill>
                  <a:srgbClr val="F4EC88"/>
                </a:solidFill>
                <a:effectLst>
                  <a:outerShdw blurRad="38100" dist="38100" dir="2700000" algn="tl">
                    <a:srgbClr val="000000">
                      <a:alpha val="43137"/>
                    </a:srgbClr>
                  </a:outerShdw>
                </a:effectLst>
              </a:rPr>
              <a:t> </a:t>
            </a:r>
            <a:r>
              <a:rPr lang="en-US" sz="3200" b="1" dirty="0" smtClean="0">
                <a:solidFill>
                  <a:srgbClr val="F4EC88"/>
                </a:solidFill>
                <a:effectLst>
                  <a:outerShdw blurRad="38100" dist="38100" dir="2700000" algn="tl">
                    <a:srgbClr val="000000">
                      <a:alpha val="43137"/>
                    </a:srgbClr>
                  </a:outerShdw>
                </a:effectLst>
              </a:rPr>
              <a:t>from Data</a:t>
            </a:r>
            <a:endParaRPr lang="en-US" sz="3200" b="1" dirty="0">
              <a:solidFill>
                <a:srgbClr val="F4EC88"/>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728986"/>
                <a:ext cx="8887036" cy="2743200"/>
              </a:xfrm>
            </p:spPr>
            <p:txBody>
              <a:bodyPr>
                <a:noAutofit/>
              </a:bodyPr>
              <a:lstStyle/>
              <a:p>
                <a:pPr lvl="1">
                  <a:buFont typeface="Arial" pitchFamily="34" charset="0"/>
                  <a:buChar char="•"/>
                </a:pPr>
                <a:r>
                  <a:rPr lang="en-US" dirty="0" smtClean="0">
                    <a:solidFill>
                      <a:srgbClr val="F9F5BD"/>
                    </a:solidFill>
                  </a:rPr>
                  <a:t>Score base </a:t>
                </a:r>
                <a:r>
                  <a:rPr lang="en-US" dirty="0" smtClean="0"/>
                  <a:t>(e.g., Bayesian): </a:t>
                </a:r>
                <a:r>
                  <a:rPr lang="en-US" dirty="0"/>
                  <a:t>Assigns a score to a causal </a:t>
                </a:r>
                <a:r>
                  <a:rPr lang="en-US" dirty="0" smtClean="0"/>
                  <a:t>graph, </a:t>
                </a:r>
                <a:r>
                  <a:rPr lang="en-US" dirty="0"/>
                  <a:t>according to how well it is supported by the data and background knowledge </a:t>
                </a:r>
                <a:endParaRPr lang="en-US" dirty="0" smtClean="0"/>
              </a:p>
              <a:p>
                <a:pPr lvl="1">
                  <a:buFont typeface="Arial" pitchFamily="34" charset="0"/>
                  <a:buChar char="•"/>
                </a:pPr>
                <a:r>
                  <a:rPr lang="en-US" dirty="0" smtClean="0"/>
                  <a:t>Example </a:t>
                </a:r>
              </a:p>
              <a:p>
                <a:pPr marL="914400" lvl="2" indent="0">
                  <a:buNone/>
                </a:pPr>
                <a:r>
                  <a:rPr lang="en-US" dirty="0" smtClean="0"/>
                  <a:t>Causal graph being evaluated:</a:t>
                </a:r>
              </a:p>
              <a:p>
                <a:pPr marL="914400" lvl="2" indent="0">
                  <a:buNone/>
                </a:pPr>
                <a:endParaRPr lang="en-US" dirty="0"/>
              </a:p>
              <a:p>
                <a:pPr marL="914400" lvl="2" indent="0">
                  <a:buNone/>
                </a:pPr>
                <a:endParaRPr lang="en-US" dirty="0" smtClean="0"/>
              </a:p>
              <a:p>
                <a:pPr marL="914400" lvl="2" indent="0">
                  <a:spcBef>
                    <a:spcPts val="1800"/>
                  </a:spcBef>
                  <a:buNone/>
                </a:pPr>
                <a:r>
                  <a:rPr lang="en-US" dirty="0"/>
                  <a:t>Model score: </a:t>
                </a:r>
                <a:endParaRPr lang="en-US" dirty="0" smtClean="0"/>
              </a:p>
              <a:p>
                <a:pPr marL="914400" lvl="2" indent="0">
                  <a:spcBef>
                    <a:spcPts val="1800"/>
                  </a:spcBef>
                  <a:buNone/>
                </a:pPr>
                <a:r>
                  <a:rPr lang="en-US" i="1" dirty="0"/>
                  <a:t> </a:t>
                </a:r>
                <a:r>
                  <a:rPr lang="en-US" i="1" dirty="0" smtClean="0"/>
                  <a:t>               P</a:t>
                </a:r>
                <a:r>
                  <a:rPr lang="en-US" dirty="0" smtClean="0"/>
                  <a:t>(data | </a:t>
                </a:r>
                <a:r>
                  <a:rPr lang="en-US" i="1" dirty="0" smtClean="0"/>
                  <a:t>X</a:t>
                </a:r>
                <a:r>
                  <a:rPr lang="en-US" dirty="0" smtClean="0"/>
                  <a:t> </a:t>
                </a:r>
                <a:r>
                  <a:rPr lang="en-US" dirty="0" smtClean="0">
                    <a:sym typeface="Wingdings" panose="05000000000000000000" pitchFamily="2" charset="2"/>
                  </a:rPr>
                  <a:t> </a:t>
                </a:r>
                <a:r>
                  <a:rPr lang="en-US" i="1" dirty="0" smtClean="0">
                    <a:sym typeface="Wingdings" panose="05000000000000000000" pitchFamily="2" charset="2"/>
                  </a:rPr>
                  <a:t>Y</a:t>
                </a:r>
                <a:r>
                  <a:rPr lang="en-US" dirty="0" smtClean="0">
                    <a:sym typeface="Wingdings" panose="05000000000000000000" pitchFamily="2" charset="2"/>
                  </a:rPr>
                  <a:t>) P(</a:t>
                </a:r>
                <a:r>
                  <a:rPr lang="en-US" i="1" dirty="0" smtClean="0">
                    <a:sym typeface="Wingdings" panose="05000000000000000000" pitchFamily="2" charset="2"/>
                  </a:rPr>
                  <a:t>X</a:t>
                </a:r>
                <a:r>
                  <a:rPr lang="en-US" dirty="0" smtClean="0">
                    <a:sym typeface="Wingdings" panose="05000000000000000000" pitchFamily="2" charset="2"/>
                  </a:rPr>
                  <a:t>  </a:t>
                </a:r>
                <a:r>
                  <a:rPr lang="en-US" i="1" dirty="0" smtClean="0">
                    <a:sym typeface="Wingdings" panose="05000000000000000000" pitchFamily="2" charset="2"/>
                  </a:rPr>
                  <a:t>Y</a:t>
                </a:r>
                <a:r>
                  <a:rPr lang="en-US" dirty="0" smtClean="0">
                    <a:sym typeface="Wingdings" panose="05000000000000000000" pitchFamily="2" charset="2"/>
                  </a:rPr>
                  <a:t>)</a:t>
                </a:r>
                <a:r>
                  <a:rPr lang="en-US" dirty="0" smtClean="0"/>
                  <a:t>  </a:t>
                </a:r>
                <a14:m>
                  <m:oMath xmlns:m="http://schemas.openxmlformats.org/officeDocument/2006/math">
                    <m:r>
                      <a:rPr lang="en-US" i="1" smtClean="0">
                        <a:latin typeface="Cambria Math"/>
                        <a:ea typeface="Cambria Math"/>
                      </a:rPr>
                      <m:t>∝</m:t>
                    </m:r>
                  </m:oMath>
                </a14:m>
                <a:r>
                  <a:rPr lang="en-US" dirty="0" smtClean="0"/>
                  <a:t> </a:t>
                </a:r>
                <a:r>
                  <a:rPr lang="en-US" i="1" dirty="0" smtClean="0"/>
                  <a:t>P</a:t>
                </a:r>
                <a:r>
                  <a:rPr lang="en-US" dirty="0" smtClean="0"/>
                  <a:t>(</a:t>
                </a:r>
                <a:r>
                  <a:rPr lang="en-US" i="1" dirty="0" smtClean="0"/>
                  <a:t>X</a:t>
                </a:r>
                <a:r>
                  <a:rPr lang="en-US" dirty="0" smtClean="0"/>
                  <a:t> </a:t>
                </a:r>
                <a:r>
                  <a:rPr lang="en-US" dirty="0">
                    <a:sym typeface="Wingdings" panose="05000000000000000000" pitchFamily="2" charset="2"/>
                  </a:rPr>
                  <a:t> </a:t>
                </a:r>
                <a:r>
                  <a:rPr lang="en-US" i="1" dirty="0" smtClean="0">
                    <a:sym typeface="Wingdings" panose="05000000000000000000" pitchFamily="2" charset="2"/>
                  </a:rPr>
                  <a:t>Y</a:t>
                </a:r>
                <a:r>
                  <a:rPr lang="en-US" dirty="0" smtClean="0">
                    <a:sym typeface="Wingdings" panose="05000000000000000000" pitchFamily="2" charset="2"/>
                  </a:rPr>
                  <a:t> | data)</a:t>
                </a:r>
                <a:endParaRPr lang="en-US" dirty="0" smtClean="0"/>
              </a:p>
              <a:p>
                <a:pPr marL="457200" lvl="1" indent="0">
                  <a:buNone/>
                </a:pPr>
                <a:endParaRPr lang="en-US" dirty="0" smtClean="0"/>
              </a:p>
              <a:p>
                <a:pPr marL="457200" lvl="1"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728986"/>
                <a:ext cx="8887036" cy="2743200"/>
              </a:xfrm>
              <a:blipFill rotWithShape="0">
                <a:blip r:embed="rId3"/>
                <a:stretch>
                  <a:fillRect t="-2222" b="-65111"/>
                </a:stretch>
              </a:blipFill>
            </p:spPr>
            <p:txBody>
              <a:bodyPr/>
              <a:lstStyle/>
              <a:p>
                <a:r>
                  <a:rPr lang="en-US">
                    <a:noFill/>
                  </a:rPr>
                  <a:t> </a:t>
                </a:r>
              </a:p>
            </p:txBody>
          </p:sp>
        </mc:Fallback>
      </mc:AlternateContent>
      <p:grpSp>
        <p:nvGrpSpPr>
          <p:cNvPr id="5" name="Group 4"/>
          <p:cNvGrpSpPr/>
          <p:nvPr/>
        </p:nvGrpSpPr>
        <p:grpSpPr>
          <a:xfrm>
            <a:off x="2148693" y="4245113"/>
            <a:ext cx="1813707" cy="559316"/>
            <a:chOff x="2133600" y="1350263"/>
            <a:chExt cx="2631440" cy="457201"/>
          </a:xfrm>
        </p:grpSpPr>
        <p:sp>
          <p:nvSpPr>
            <p:cNvPr id="6" name="Oval 5"/>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7" name="Oval 6"/>
            <p:cNvSpPr/>
            <p:nvPr/>
          </p:nvSpPr>
          <p:spPr>
            <a:xfrm>
              <a:off x="3769359" y="1350263"/>
              <a:ext cx="995681"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9" name="Straight Arrow Connector 8"/>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7C85EE98-A8A2-4ED6-83A9-DD707E1DD38A}" type="slidenum">
              <a:rPr lang="en-US" smtClean="0"/>
              <a:pPr/>
              <a:t>60</a:t>
            </a:fld>
            <a:endParaRPr lang="en-US"/>
          </a:p>
        </p:txBody>
      </p:sp>
    </p:spTree>
    <p:extLst>
      <p:ext uri="{BB962C8B-B14F-4D97-AF65-F5344CB8AC3E}">
        <p14:creationId xmlns:p14="http://schemas.microsoft.com/office/powerpoint/2010/main" val="19435161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r>
              <a:rPr lang="en-US" sz="3600" b="1" dirty="0" smtClean="0">
                <a:solidFill>
                  <a:srgbClr val="F4EC88"/>
                </a:solidFill>
                <a:effectLst>
                  <a:outerShdw blurRad="38100" dist="38100" dir="2700000" algn="tl">
                    <a:srgbClr val="000000">
                      <a:alpha val="43137"/>
                    </a:srgbClr>
                  </a:outerShdw>
                </a:effectLst>
              </a:rPr>
              <a:t>Latent Confounders</a:t>
            </a:r>
            <a:endParaRPr lang="en-US" sz="3200" b="1" dirty="0">
              <a:solidFill>
                <a:srgbClr val="F4EC88"/>
              </a:solidFill>
              <a:effectLst>
                <a:outerShdw blurRad="38100" dist="38100" dir="2700000" algn="tl">
                  <a:srgbClr val="000000">
                    <a:alpha val="43137"/>
                  </a:srgbClr>
                </a:outerShdw>
              </a:effectLst>
            </a:endParaRPr>
          </a:p>
        </p:txBody>
      </p:sp>
      <p:sp>
        <p:nvSpPr>
          <p:cNvPr id="5" name="Content Placeholder 3"/>
          <p:cNvSpPr txBox="1">
            <a:spLocks/>
          </p:cNvSpPr>
          <p:nvPr/>
        </p:nvSpPr>
        <p:spPr>
          <a:xfrm>
            <a:off x="381000" y="1371600"/>
            <a:ext cx="8887036"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dirty="0" smtClean="0"/>
              <a:t>A latent confounder is an unmeasured node that causes one or more measured nodes</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spcBef>
                <a:spcPts val="2400"/>
              </a:spcBef>
              <a:buFont typeface="Arial" pitchFamily="34" charset="0"/>
              <a:buChar char="•"/>
            </a:pPr>
            <a:r>
              <a:rPr lang="en-US" dirty="0" smtClean="0"/>
              <a:t>In Tetrad, a latent confounder is represented with a double-headed arrow as follows:</a:t>
            </a:r>
          </a:p>
        </p:txBody>
      </p:sp>
      <p:sp>
        <p:nvSpPr>
          <p:cNvPr id="6" name="Oval 5"/>
          <p:cNvSpPr/>
          <p:nvPr/>
        </p:nvSpPr>
        <p:spPr>
          <a:xfrm>
            <a:off x="3082203" y="3223260"/>
            <a:ext cx="686268" cy="5593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7" name="Oval 6"/>
          <p:cNvSpPr/>
          <p:nvPr/>
        </p:nvSpPr>
        <p:spPr>
          <a:xfrm>
            <a:off x="4537537" y="3223259"/>
            <a:ext cx="686268" cy="5593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8" name="Straight Arrow Connector 7"/>
          <p:cNvCxnSpPr>
            <a:stCxn id="10" idx="3"/>
            <a:endCxn id="6" idx="7"/>
          </p:cNvCxnSpPr>
          <p:nvPr/>
        </p:nvCxnSpPr>
        <p:spPr>
          <a:xfrm flipH="1">
            <a:off x="3667969" y="2940947"/>
            <a:ext cx="268562" cy="36422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836029" y="2463542"/>
            <a:ext cx="686268" cy="559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H</a:t>
            </a:r>
            <a:endParaRPr lang="en-US" i="1" dirty="0">
              <a:solidFill>
                <a:schemeClr val="bg1"/>
              </a:solidFill>
            </a:endParaRPr>
          </a:p>
        </p:txBody>
      </p:sp>
      <p:cxnSp>
        <p:nvCxnSpPr>
          <p:cNvPr id="13" name="Straight Arrow Connector 12"/>
          <p:cNvCxnSpPr>
            <a:stCxn id="10" idx="5"/>
            <a:endCxn id="7" idx="1"/>
          </p:cNvCxnSpPr>
          <p:nvPr/>
        </p:nvCxnSpPr>
        <p:spPr>
          <a:xfrm>
            <a:off x="4421795" y="2940947"/>
            <a:ext cx="216244" cy="3642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115982" y="5155685"/>
            <a:ext cx="686268" cy="5593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17" name="Oval 16"/>
          <p:cNvSpPr/>
          <p:nvPr/>
        </p:nvSpPr>
        <p:spPr>
          <a:xfrm>
            <a:off x="4571316" y="5155684"/>
            <a:ext cx="686268" cy="55931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23" name="Straight Arrow Connector 22"/>
          <p:cNvCxnSpPr/>
          <p:nvPr/>
        </p:nvCxnSpPr>
        <p:spPr>
          <a:xfrm>
            <a:off x="3810000" y="5435341"/>
            <a:ext cx="7620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C85EE98-A8A2-4ED6-83A9-DD707E1DD38A}" type="slidenum">
              <a:rPr lang="en-US" smtClean="0"/>
              <a:pPr/>
              <a:t>61</a:t>
            </a:fld>
            <a:endParaRPr lang="en-US"/>
          </a:p>
        </p:txBody>
      </p:sp>
    </p:spTree>
    <p:extLst>
      <p:ext uri="{BB962C8B-B14F-4D97-AF65-F5344CB8AC3E}">
        <p14:creationId xmlns:p14="http://schemas.microsoft.com/office/powerpoint/2010/main" val="18975178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Causal </a:t>
            </a:r>
            <a:r>
              <a:rPr lang="en-US" sz="3200" b="1" dirty="0" smtClean="0">
                <a:solidFill>
                  <a:srgbClr val="F4EC88"/>
                </a:solidFill>
                <a:effectLst>
                  <a:outerShdw blurRad="38100" dist="38100" dir="2700000" algn="tl">
                    <a:srgbClr val="000000">
                      <a:alpha val="43137"/>
                    </a:srgbClr>
                  </a:outerShdw>
                </a:effectLst>
              </a:rPr>
              <a:t>Graph Search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4EC88"/>
                </a:solidFill>
                <a:effectLst>
                  <a:outerShdw blurRad="38100" dist="38100" dir="2700000" algn="tl">
                    <a:srgbClr val="000000">
                      <a:alpha val="43137"/>
                    </a:srgbClr>
                  </a:outerShdw>
                </a:effectLst>
              </a:rPr>
              <a:t>When Modeling Latent Confounders</a:t>
            </a:r>
            <a:endParaRPr lang="en-US" sz="2800" b="1" dirty="0">
              <a:solidFill>
                <a:srgbClr val="F4EC88"/>
              </a:solidFill>
              <a:effectLst>
                <a:outerShdw blurRad="38100" dist="38100" dir="2700000" algn="tl">
                  <a:srgbClr val="000000">
                    <a:alpha val="43137"/>
                  </a:srgbClr>
                </a:outerShdw>
              </a:effectLst>
            </a:endParaRPr>
          </a:p>
        </p:txBody>
      </p:sp>
      <p:sp>
        <p:nvSpPr>
          <p:cNvPr id="5" name="Content Placeholder 3"/>
          <p:cNvSpPr txBox="1">
            <a:spLocks/>
          </p:cNvSpPr>
          <p:nvPr/>
        </p:nvSpPr>
        <p:spPr>
          <a:xfrm>
            <a:off x="494304" y="1676400"/>
            <a:ext cx="8305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sz="2600" dirty="0" smtClean="0"/>
              <a:t>Tetrad contains algorithms, such as GFCI, that search for causal graphs that may contain latent confounders</a:t>
            </a:r>
          </a:p>
          <a:p>
            <a:pPr lvl="1">
              <a:buFont typeface="Arial" pitchFamily="34" charset="0"/>
              <a:buChar char="•"/>
            </a:pPr>
            <a:r>
              <a:rPr lang="en-US" sz="2600" dirty="0" smtClean="0"/>
              <a:t>Tetrad represents an equivalence class of such causal graphs using </a:t>
            </a:r>
            <a:r>
              <a:rPr lang="en-US" sz="2600" i="1" dirty="0" smtClean="0"/>
              <a:t>PAGS</a:t>
            </a:r>
            <a:r>
              <a:rPr lang="en-US" sz="2600" dirty="0" smtClean="0"/>
              <a:t> that contain the following edge types</a:t>
            </a:r>
            <a:endParaRPr lang="en-US" dirty="0" smtClean="0"/>
          </a:p>
        </p:txBody>
      </p:sp>
      <p:sp>
        <p:nvSpPr>
          <p:cNvPr id="12" name="Oval 11"/>
          <p:cNvSpPr/>
          <p:nvPr/>
        </p:nvSpPr>
        <p:spPr>
          <a:xfrm>
            <a:off x="1600200" y="4581912"/>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14" name="Oval 13"/>
          <p:cNvSpPr/>
          <p:nvPr/>
        </p:nvSpPr>
        <p:spPr>
          <a:xfrm>
            <a:off x="2819400" y="4572000"/>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15" name="Straight Arrow Connector 14"/>
          <p:cNvCxnSpPr/>
          <p:nvPr/>
        </p:nvCxnSpPr>
        <p:spPr>
          <a:xfrm>
            <a:off x="4789638" y="4721740"/>
            <a:ext cx="87606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46504" y="4591824"/>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19" name="Oval 18"/>
          <p:cNvSpPr/>
          <p:nvPr/>
        </p:nvSpPr>
        <p:spPr>
          <a:xfrm>
            <a:off x="5665704" y="4581912"/>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20" name="Oval 19"/>
          <p:cNvSpPr/>
          <p:nvPr/>
        </p:nvSpPr>
        <p:spPr>
          <a:xfrm>
            <a:off x="4446504" y="5115315"/>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21" name="Oval 20"/>
          <p:cNvSpPr/>
          <p:nvPr/>
        </p:nvSpPr>
        <p:spPr>
          <a:xfrm>
            <a:off x="5665704" y="5105403"/>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22" name="Oval 21"/>
          <p:cNvSpPr/>
          <p:nvPr/>
        </p:nvSpPr>
        <p:spPr>
          <a:xfrm>
            <a:off x="4446504" y="5638806"/>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24" name="Oval 23"/>
          <p:cNvSpPr/>
          <p:nvPr/>
        </p:nvSpPr>
        <p:spPr>
          <a:xfrm>
            <a:off x="5665704" y="5628894"/>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27" name="Straight Arrow Connector 26"/>
          <p:cNvCxnSpPr/>
          <p:nvPr/>
        </p:nvCxnSpPr>
        <p:spPr>
          <a:xfrm>
            <a:off x="4789638" y="5245232"/>
            <a:ext cx="87606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89638" y="5768724"/>
            <a:ext cx="87606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Flowchart: Connector 31"/>
          <p:cNvSpPr>
            <a:spLocks noChangeAspect="1"/>
          </p:cNvSpPr>
          <p:nvPr/>
        </p:nvSpPr>
        <p:spPr>
          <a:xfrm>
            <a:off x="4789638" y="4659654"/>
            <a:ext cx="146304" cy="14630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5519400" y="5178948"/>
            <a:ext cx="146304" cy="14630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a:spLocks noChangeAspect="1"/>
          </p:cNvSpPr>
          <p:nvPr/>
        </p:nvSpPr>
        <p:spPr>
          <a:xfrm>
            <a:off x="4789638" y="5695570"/>
            <a:ext cx="146304" cy="14630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a:spLocks noChangeAspect="1"/>
          </p:cNvSpPr>
          <p:nvPr/>
        </p:nvSpPr>
        <p:spPr>
          <a:xfrm>
            <a:off x="5520170" y="5695570"/>
            <a:ext cx="146304" cy="14630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96390" y="5131314"/>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37" name="Oval 36"/>
          <p:cNvSpPr/>
          <p:nvPr/>
        </p:nvSpPr>
        <p:spPr>
          <a:xfrm>
            <a:off x="2815590" y="5121402"/>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38" name="Oval 37"/>
          <p:cNvSpPr/>
          <p:nvPr/>
        </p:nvSpPr>
        <p:spPr>
          <a:xfrm>
            <a:off x="1596390" y="6283455"/>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39" name="Oval 38"/>
          <p:cNvSpPr/>
          <p:nvPr/>
        </p:nvSpPr>
        <p:spPr>
          <a:xfrm>
            <a:off x="2815590" y="6273543"/>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41" name="Straight Arrow Connector 40"/>
          <p:cNvCxnSpPr/>
          <p:nvPr/>
        </p:nvCxnSpPr>
        <p:spPr>
          <a:xfrm>
            <a:off x="1939524" y="6413374"/>
            <a:ext cx="876066"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939524" y="5257799"/>
            <a:ext cx="876066"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600200" y="5699765"/>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47" name="Oval 46"/>
          <p:cNvSpPr/>
          <p:nvPr/>
        </p:nvSpPr>
        <p:spPr>
          <a:xfrm>
            <a:off x="2819400" y="5689853"/>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48" name="Straight Arrow Connector 47"/>
          <p:cNvCxnSpPr/>
          <p:nvPr/>
        </p:nvCxnSpPr>
        <p:spPr>
          <a:xfrm flipH="1" flipV="1">
            <a:off x="1943334" y="5826250"/>
            <a:ext cx="876066"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C85EE98-A8A2-4ED6-83A9-DD707E1DD38A}" type="slidenum">
              <a:rPr lang="en-US" smtClean="0"/>
              <a:pPr/>
              <a:t>62</a:t>
            </a:fld>
            <a:endParaRPr lang="en-US"/>
          </a:p>
        </p:txBody>
      </p:sp>
    </p:spTree>
    <p:extLst>
      <p:ext uri="{BB962C8B-B14F-4D97-AF65-F5344CB8AC3E}">
        <p14:creationId xmlns:p14="http://schemas.microsoft.com/office/powerpoint/2010/main" val="11768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P spid="20" grpId="0" animBg="1"/>
      <p:bldP spid="21" grpId="0" animBg="1"/>
      <p:bldP spid="22" grpId="0" animBg="1"/>
      <p:bldP spid="24" grpId="0" animBg="1"/>
      <p:bldP spid="32" grpId="0" animBg="1"/>
      <p:bldP spid="33" grpId="0" animBg="1"/>
      <p:bldP spid="34" grpId="0" animBg="1"/>
      <p:bldP spid="35" grpId="0" animBg="1"/>
      <p:bldP spid="36" grpId="0" animBg="1"/>
      <p:bldP spid="37" grpId="0" animBg="1"/>
      <p:bldP spid="38" grpId="0" animBg="1"/>
      <p:bldP spid="39" grpId="0" animBg="1"/>
      <p:bldP spid="46" grpId="0" animBg="1"/>
      <p:bldP spid="4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Graph Search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4EC88"/>
                </a:solidFill>
                <a:effectLst>
                  <a:outerShdw blurRad="38100" dist="38100" dir="2700000" algn="tl">
                    <a:srgbClr val="000000">
                      <a:alpha val="43137"/>
                    </a:srgbClr>
                  </a:outerShdw>
                </a:effectLst>
              </a:rPr>
              <a:t>When </a:t>
            </a:r>
            <a:r>
              <a:rPr lang="en-US" sz="3200" b="1" u="sng" dirty="0" smtClean="0">
                <a:solidFill>
                  <a:srgbClr val="F4EC88"/>
                </a:solidFill>
                <a:effectLst>
                  <a:outerShdw blurRad="38100" dist="38100" dir="2700000" algn="tl">
                    <a:srgbClr val="000000">
                      <a:alpha val="43137"/>
                    </a:srgbClr>
                  </a:outerShdw>
                </a:effectLst>
              </a:rPr>
              <a:t>Not</a:t>
            </a:r>
            <a:r>
              <a:rPr lang="en-US" sz="3200" b="1" dirty="0" smtClean="0">
                <a:solidFill>
                  <a:srgbClr val="F4EC88"/>
                </a:solidFill>
                <a:effectLst>
                  <a:outerShdw blurRad="38100" dist="38100" dir="2700000" algn="tl">
                    <a:srgbClr val="000000">
                      <a:alpha val="43137"/>
                    </a:srgbClr>
                  </a:outerShdw>
                </a:effectLst>
              </a:rPr>
              <a:t> Modeling Latent Confounders</a:t>
            </a:r>
            <a:endParaRPr lang="en-US" sz="2800" b="1" dirty="0">
              <a:solidFill>
                <a:srgbClr val="F4EC88"/>
              </a:solidFill>
              <a:effectLst>
                <a:outerShdw blurRad="38100" dist="38100" dir="2700000" algn="tl">
                  <a:srgbClr val="000000">
                    <a:alpha val="43137"/>
                  </a:srgbClr>
                </a:outerShdw>
              </a:effectLst>
            </a:endParaRPr>
          </a:p>
        </p:txBody>
      </p:sp>
      <p:sp>
        <p:nvSpPr>
          <p:cNvPr id="5" name="Content Placeholder 3"/>
          <p:cNvSpPr txBox="1">
            <a:spLocks/>
          </p:cNvSpPr>
          <p:nvPr/>
        </p:nvSpPr>
        <p:spPr>
          <a:xfrm>
            <a:off x="494304" y="1676400"/>
            <a:ext cx="8305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sz="2600" dirty="0" smtClean="0"/>
              <a:t>Tetrad contains algorithms, such as FGES, that search for causal networks that are assumed to </a:t>
            </a:r>
            <a:r>
              <a:rPr lang="en-US" sz="2600" u="sng" dirty="0" smtClean="0"/>
              <a:t>not</a:t>
            </a:r>
            <a:r>
              <a:rPr lang="en-US" sz="2600" dirty="0" smtClean="0"/>
              <a:t> contain latent confounders, which is termed </a:t>
            </a:r>
            <a:r>
              <a:rPr lang="en-US" sz="2600" i="1" dirty="0" smtClean="0"/>
              <a:t>causal sufficiency</a:t>
            </a:r>
            <a:r>
              <a:rPr lang="en-US" sz="2600" dirty="0" smtClean="0"/>
              <a:t>.</a:t>
            </a:r>
          </a:p>
          <a:p>
            <a:pPr lvl="1">
              <a:buFont typeface="Arial" pitchFamily="34" charset="0"/>
              <a:buChar char="•"/>
            </a:pPr>
            <a:r>
              <a:rPr lang="en-US" sz="2600" dirty="0" smtClean="0"/>
              <a:t>Tetrad represents an equivalence class of such causal networks using so-called </a:t>
            </a:r>
            <a:r>
              <a:rPr lang="en-US" sz="2600" i="1" dirty="0" smtClean="0"/>
              <a:t>patterns</a:t>
            </a:r>
            <a:r>
              <a:rPr lang="en-US" sz="2600" dirty="0" smtClean="0"/>
              <a:t> that contain the following edge types</a:t>
            </a:r>
            <a:endParaRPr lang="en-US" dirty="0" smtClean="0"/>
          </a:p>
        </p:txBody>
      </p:sp>
      <p:sp>
        <p:nvSpPr>
          <p:cNvPr id="12" name="Oval 11"/>
          <p:cNvSpPr/>
          <p:nvPr/>
        </p:nvSpPr>
        <p:spPr>
          <a:xfrm>
            <a:off x="1600200" y="4581912"/>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14" name="Oval 13"/>
          <p:cNvSpPr/>
          <p:nvPr/>
        </p:nvSpPr>
        <p:spPr>
          <a:xfrm>
            <a:off x="2819400" y="4572000"/>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36" name="Oval 35"/>
          <p:cNvSpPr/>
          <p:nvPr/>
        </p:nvSpPr>
        <p:spPr>
          <a:xfrm>
            <a:off x="1596390" y="5131314"/>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37" name="Oval 36"/>
          <p:cNvSpPr/>
          <p:nvPr/>
        </p:nvSpPr>
        <p:spPr>
          <a:xfrm>
            <a:off x="2815590" y="5121402"/>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38" name="Oval 37"/>
          <p:cNvSpPr/>
          <p:nvPr/>
        </p:nvSpPr>
        <p:spPr>
          <a:xfrm>
            <a:off x="1596390" y="6283455"/>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39" name="Oval 38"/>
          <p:cNvSpPr/>
          <p:nvPr/>
        </p:nvSpPr>
        <p:spPr>
          <a:xfrm>
            <a:off x="2815590" y="6273543"/>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45" name="Straight Arrow Connector 44"/>
          <p:cNvCxnSpPr/>
          <p:nvPr/>
        </p:nvCxnSpPr>
        <p:spPr>
          <a:xfrm flipV="1">
            <a:off x="1939524" y="5257799"/>
            <a:ext cx="876066"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600200" y="5699765"/>
            <a:ext cx="343134" cy="2598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47" name="Oval 46"/>
          <p:cNvSpPr/>
          <p:nvPr/>
        </p:nvSpPr>
        <p:spPr>
          <a:xfrm>
            <a:off x="2819400" y="5689853"/>
            <a:ext cx="343134" cy="2796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cxnSp>
        <p:nvCxnSpPr>
          <p:cNvPr id="48" name="Straight Arrow Connector 47"/>
          <p:cNvCxnSpPr/>
          <p:nvPr/>
        </p:nvCxnSpPr>
        <p:spPr>
          <a:xfrm flipH="1" flipV="1">
            <a:off x="1943334" y="5826250"/>
            <a:ext cx="876066"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38" idx="6"/>
            <a:endCxn id="39" idx="2"/>
          </p:cNvCxnSpPr>
          <p:nvPr/>
        </p:nvCxnSpPr>
        <p:spPr>
          <a:xfrm flipV="1">
            <a:off x="1939524" y="6413372"/>
            <a:ext cx="876066"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C85EE98-A8A2-4ED6-83A9-DD707E1DD38A}" type="slidenum">
              <a:rPr lang="en-US" smtClean="0"/>
              <a:pPr/>
              <a:t>63</a:t>
            </a:fld>
            <a:endParaRPr lang="en-US"/>
          </a:p>
        </p:txBody>
      </p:sp>
    </p:spTree>
    <p:extLst>
      <p:ext uri="{BB962C8B-B14F-4D97-AF65-F5344CB8AC3E}">
        <p14:creationId xmlns:p14="http://schemas.microsoft.com/office/powerpoint/2010/main" val="18772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6" grpId="0" animBg="1"/>
      <p:bldP spid="37" grpId="0" animBg="1"/>
      <p:bldP spid="38" grpId="0" animBg="1"/>
      <p:bldP spid="39" grpId="0" animBg="1"/>
      <p:bldP spid="46" grpId="0" animBg="1"/>
      <p:bldP spid="4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0"/>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Tetrad Demo and Hands-on</a:t>
            </a:r>
          </a:p>
        </p:txBody>
      </p:sp>
      <p:sp>
        <p:nvSpPr>
          <p:cNvPr id="5" name="Rectangle 5"/>
          <p:cNvSpPr>
            <a:spLocks noChangeArrowheads="1"/>
          </p:cNvSpPr>
          <p:nvPr/>
        </p:nvSpPr>
        <p:spPr bwMode="auto">
          <a:xfrm>
            <a:off x="39757" y="2039390"/>
            <a:ext cx="4946661" cy="4885229"/>
          </a:xfrm>
          <a:prstGeom prst="rect">
            <a:avLst/>
          </a:prstGeom>
          <a:noFill/>
          <a:ln w="9525">
            <a:noFill/>
            <a:miter lim="800000"/>
            <a:headEnd/>
            <a:tailEnd/>
          </a:ln>
        </p:spPr>
        <p:txBody>
          <a:bodyPr/>
          <a:lstStyle/>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Build the DAG :</a:t>
            </a:r>
            <a:br>
              <a:rPr kumimoji="1" lang="en-US" sz="1800" i="0" dirty="0" smtClean="0">
                <a:solidFill>
                  <a:srgbClr val="FFFFFF"/>
                </a:solidFill>
                <a:latin typeface="Calibri" panose="020F0502020204030204" pitchFamily="34" charset="0"/>
                <a:cs typeface="Calibri" panose="020F0502020204030204" pitchFamily="34" charset="0"/>
              </a:rPr>
            </a:br>
            <a:r>
              <a:rPr kumimoji="1" lang="en-US" sz="1800" i="0" dirty="0" smtClean="0">
                <a:solidFill>
                  <a:srgbClr val="FFFFFF"/>
                </a:solidFill>
                <a:latin typeface="Calibri" panose="020F0502020204030204" pitchFamily="34" charset="0"/>
                <a:cs typeface="Calibri" panose="020F0502020204030204" pitchFamily="34" charset="0"/>
              </a:rPr>
              <a:t/>
            </a:r>
            <a:br>
              <a:rPr kumimoji="1" lang="en-US" sz="1800" i="0" dirty="0" smtClean="0">
                <a:solidFill>
                  <a:srgbClr val="FFFFFF"/>
                </a:solidFill>
                <a:latin typeface="Calibri" panose="020F0502020204030204" pitchFamily="34" charset="0"/>
                <a:cs typeface="Calibri" panose="020F0502020204030204" pitchFamily="34" charset="0"/>
              </a:rPr>
            </a:br>
            <a:r>
              <a:rPr kumimoji="1" lang="en-US" sz="1800" i="0" dirty="0" smtClean="0">
                <a:solidFill>
                  <a:srgbClr val="FFFFFF"/>
                </a:solidFill>
                <a:latin typeface="Calibri" panose="020F0502020204030204" pitchFamily="34" charset="0"/>
                <a:cs typeface="Calibri" panose="020F0502020204030204" pitchFamily="34" charset="0"/>
              </a:rPr>
              <a:t/>
            </a:r>
            <a:br>
              <a:rPr kumimoji="1" lang="en-US" sz="1800" i="0" dirty="0" smtClean="0">
                <a:solidFill>
                  <a:srgbClr val="FFFFFF"/>
                </a:solidFill>
                <a:latin typeface="Calibri" panose="020F0502020204030204" pitchFamily="34" charset="0"/>
                <a:cs typeface="Calibri" panose="020F0502020204030204" pitchFamily="34" charset="0"/>
              </a:rPr>
            </a:br>
            <a:r>
              <a:rPr kumimoji="1" lang="en-US" sz="1800" i="0" dirty="0" smtClean="0">
                <a:solidFill>
                  <a:srgbClr val="FFFFFF"/>
                </a:solidFill>
                <a:latin typeface="Calibri" panose="020F0502020204030204" pitchFamily="34" charset="0"/>
                <a:cs typeface="Calibri" panose="020F0502020204030204" pitchFamily="34" charset="0"/>
              </a:rPr>
              <a:t/>
            </a:r>
            <a:br>
              <a:rPr kumimoji="1" lang="en-US" sz="1800" i="0" dirty="0" smtClean="0">
                <a:solidFill>
                  <a:srgbClr val="FFFFFF"/>
                </a:solidFill>
                <a:latin typeface="Calibri" panose="020F0502020204030204" pitchFamily="34" charset="0"/>
                <a:cs typeface="Calibri" panose="020F0502020204030204" pitchFamily="34" charset="0"/>
              </a:rPr>
            </a:br>
            <a:endParaRPr kumimoji="1" lang="en-US" sz="1800" i="0" dirty="0" smtClean="0">
              <a:solidFill>
                <a:srgbClr val="FFFFFF"/>
              </a:solidFill>
              <a:latin typeface="Calibri" panose="020F0502020204030204" pitchFamily="34" charset="0"/>
              <a:cs typeface="Calibri" panose="020F0502020204030204" pitchFamily="34" charset="0"/>
            </a:endParaRPr>
          </a:p>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Parameterize </a:t>
            </a:r>
            <a:r>
              <a:rPr kumimoji="1" lang="en-US" sz="1800" i="0" dirty="0">
                <a:solidFill>
                  <a:srgbClr val="FFFFFF"/>
                </a:solidFill>
                <a:latin typeface="Calibri" panose="020F0502020204030204" pitchFamily="34" charset="0"/>
                <a:cs typeface="Calibri" panose="020F0502020204030204" pitchFamily="34" charset="0"/>
              </a:rPr>
              <a:t>as a SEM </a:t>
            </a:r>
            <a:endParaRPr kumimoji="1" lang="en-US" sz="1800" i="0" dirty="0" smtClean="0">
              <a:solidFill>
                <a:srgbClr val="FFFFFF"/>
              </a:solidFill>
              <a:latin typeface="Calibri" panose="020F0502020204030204" pitchFamily="34" charset="0"/>
              <a:cs typeface="Calibri" panose="020F0502020204030204" pitchFamily="34" charset="0"/>
            </a:endParaRPr>
          </a:p>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Add an standardized SEM IM </a:t>
            </a:r>
            <a:br>
              <a:rPr kumimoji="1" lang="en-US" sz="1800" i="0" dirty="0" smtClean="0">
                <a:solidFill>
                  <a:srgbClr val="FFFFFF"/>
                </a:solidFill>
                <a:latin typeface="Calibri" panose="020F0502020204030204" pitchFamily="34" charset="0"/>
                <a:cs typeface="Calibri" panose="020F0502020204030204" pitchFamily="34" charset="0"/>
              </a:rPr>
            </a:br>
            <a:r>
              <a:rPr kumimoji="1" lang="en-US" sz="1800" i="0" dirty="0" smtClean="0">
                <a:solidFill>
                  <a:srgbClr val="FFFFFF"/>
                </a:solidFill>
                <a:latin typeface="Calibri" panose="020F0502020204030204" pitchFamily="34" charset="0"/>
                <a:cs typeface="Calibri" panose="020F0502020204030204" pitchFamily="34" charset="0"/>
              </a:rPr>
              <a:t>(as shown to the right)</a:t>
            </a:r>
          </a:p>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Generate simulated data N=1000</a:t>
            </a:r>
          </a:p>
          <a:p>
            <a:pPr marL="457200" indent="-457200">
              <a:lnSpc>
                <a:spcPct val="150000"/>
              </a:lnSpc>
              <a:spcBef>
                <a:spcPct val="20000"/>
              </a:spcBef>
              <a:buFont typeface="+mj-lt"/>
              <a:buAutoNum type="arabicParenR"/>
            </a:pPr>
            <a:endParaRPr kumimoji="1" lang="en-US" sz="2000" i="0" dirty="0" smtClean="0">
              <a:solidFill>
                <a:srgbClr val="000000"/>
              </a:solidFill>
              <a:latin typeface="Calibri" panose="020F0502020204030204" pitchFamily="34" charset="0"/>
              <a:cs typeface="Calibri" panose="020F0502020204030204" pitchFamily="34" charset="0"/>
            </a:endParaRPr>
          </a:p>
        </p:txBody>
      </p:sp>
      <p:pic>
        <p:nvPicPr>
          <p:cNvPr id="1095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601" r="46833" b="23715"/>
          <a:stretch/>
        </p:blipFill>
        <p:spPr bwMode="auto">
          <a:xfrm>
            <a:off x="4273790" y="3895879"/>
            <a:ext cx="3449467" cy="229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3771072" y="1796774"/>
            <a:ext cx="3831891" cy="1726516"/>
          </a:xfrm>
          <a:prstGeom prst="rect">
            <a:avLst/>
          </a:prstGeom>
        </p:spPr>
      </p:pic>
      <p:pic>
        <p:nvPicPr>
          <p:cNvPr id="3" name="Picture 2"/>
          <p:cNvPicPr>
            <a:picLocks noChangeAspect="1"/>
          </p:cNvPicPr>
          <p:nvPr/>
        </p:nvPicPr>
        <p:blipFill rotWithShape="1">
          <a:blip r:embed="rId4"/>
          <a:srcRect l="17267" r="23851"/>
          <a:stretch/>
        </p:blipFill>
        <p:spPr>
          <a:xfrm>
            <a:off x="8016383" y="1978666"/>
            <a:ext cx="1046922" cy="4390913"/>
          </a:xfrm>
          <a:prstGeom prst="rect">
            <a:avLst/>
          </a:prstGeom>
        </p:spPr>
      </p:pic>
      <p:sp>
        <p:nvSpPr>
          <p:cNvPr id="4" name="Left Arrow 3"/>
          <p:cNvSpPr/>
          <p:nvPr/>
        </p:nvSpPr>
        <p:spPr bwMode="auto">
          <a:xfrm rot="20902306">
            <a:off x="7308634" y="2513750"/>
            <a:ext cx="762000" cy="271893"/>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9" name="Left Arrow 8"/>
          <p:cNvSpPr/>
          <p:nvPr/>
        </p:nvSpPr>
        <p:spPr bwMode="auto">
          <a:xfrm rot="20902306">
            <a:off x="7302501" y="4632582"/>
            <a:ext cx="762000" cy="332749"/>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7C85EE98-A8A2-4ED6-83A9-DD707E1DD38A}" type="slidenum">
              <a:rPr lang="en-US" smtClean="0"/>
              <a:pPr/>
              <a:t>64</a:t>
            </a:fld>
            <a:endParaRPr lang="en-US"/>
          </a:p>
        </p:txBody>
      </p:sp>
    </p:spTree>
    <p:extLst>
      <p:ext uri="{BB962C8B-B14F-4D97-AF65-F5344CB8AC3E}">
        <p14:creationId xmlns:p14="http://schemas.microsoft.com/office/powerpoint/2010/main" val="20191070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Estimation</a:t>
            </a: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7" y="1314573"/>
            <a:ext cx="503872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C85EE98-A8A2-4ED6-83A9-DD707E1DD38A}" type="slidenum">
              <a:rPr lang="en-US" smtClean="0"/>
              <a:pPr/>
              <a:t>65</a:t>
            </a:fld>
            <a:endParaRPr lang="en-US"/>
          </a:p>
        </p:txBody>
      </p:sp>
    </p:spTree>
    <p:extLst>
      <p:ext uri="{BB962C8B-B14F-4D97-AF65-F5344CB8AC3E}">
        <p14:creationId xmlns:p14="http://schemas.microsoft.com/office/powerpoint/2010/main" val="4278329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Estimation</a:t>
            </a:r>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234" y="1287219"/>
            <a:ext cx="48387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C85EE98-A8A2-4ED6-83A9-DD707E1DD38A}" type="slidenum">
              <a:rPr lang="en-US" smtClean="0"/>
              <a:pPr/>
              <a:t>66</a:t>
            </a:fld>
            <a:endParaRPr lang="en-US"/>
          </a:p>
        </p:txBody>
      </p:sp>
    </p:spTree>
    <p:extLst>
      <p:ext uri="{BB962C8B-B14F-4D97-AF65-F5344CB8AC3E}">
        <p14:creationId xmlns:p14="http://schemas.microsoft.com/office/powerpoint/2010/main" val="2615205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174625"/>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Estimation</a:t>
            </a:r>
          </a:p>
        </p:txBody>
      </p:sp>
      <p:pic>
        <p:nvPicPr>
          <p:cNvPr id="1085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1" r="1825" b="2178"/>
          <a:stretch/>
        </p:blipFill>
        <p:spPr bwMode="auto">
          <a:xfrm>
            <a:off x="172278" y="2133600"/>
            <a:ext cx="8989840" cy="419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C85EE98-A8A2-4ED6-83A9-DD707E1DD38A}" type="slidenum">
              <a:rPr lang="en-US" smtClean="0"/>
              <a:pPr/>
              <a:t>67</a:t>
            </a:fld>
            <a:endParaRPr lang="en-US"/>
          </a:p>
        </p:txBody>
      </p:sp>
    </p:spTree>
    <p:extLst>
      <p:ext uri="{BB962C8B-B14F-4D97-AF65-F5344CB8AC3E}">
        <p14:creationId xmlns:p14="http://schemas.microsoft.com/office/powerpoint/2010/main" val="29921209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0"/>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Tetrad Demo and Hands-on</a:t>
            </a:r>
          </a:p>
        </p:txBody>
      </p:sp>
      <p:sp>
        <p:nvSpPr>
          <p:cNvPr id="5" name="Rectangle 5"/>
          <p:cNvSpPr>
            <a:spLocks noChangeArrowheads="1"/>
          </p:cNvSpPr>
          <p:nvPr/>
        </p:nvSpPr>
        <p:spPr bwMode="auto">
          <a:xfrm>
            <a:off x="453600" y="866214"/>
            <a:ext cx="8187773" cy="2203128"/>
          </a:xfrm>
          <a:prstGeom prst="rect">
            <a:avLst/>
          </a:prstGeom>
          <a:noFill/>
          <a:ln w="9525">
            <a:noFill/>
            <a:miter lim="800000"/>
            <a:headEnd/>
            <a:tailEnd/>
          </a:ln>
        </p:spPr>
        <p:txBody>
          <a:bodyPr/>
          <a:lstStyle/>
          <a:p>
            <a:pPr marL="457200" indent="-457200">
              <a:lnSpc>
                <a:spcPct val="150000"/>
              </a:lnSpc>
              <a:spcBef>
                <a:spcPct val="20000"/>
              </a:spcBef>
              <a:buFont typeface="+mj-lt"/>
              <a:buAutoNum type="arabicParenR"/>
            </a:pPr>
            <a:r>
              <a:rPr kumimoji="1" lang="en-US" sz="2000" i="0" dirty="0" smtClean="0">
                <a:solidFill>
                  <a:srgbClr val="FFFFFF"/>
                </a:solidFill>
                <a:latin typeface="Calibri" panose="020F0502020204030204" pitchFamily="34" charset="0"/>
                <a:cs typeface="Calibri" panose="020F0502020204030204" pitchFamily="34" charset="0"/>
              </a:rPr>
              <a:t>Create two DAGs with the same variables – each with one edge flipped, and attach a SEM PM to each new graph (copy and paste by selecting nodes, </a:t>
            </a:r>
            <a:r>
              <a:rPr kumimoji="1" lang="en-US" sz="2000" i="0" dirty="0" err="1" smtClean="0">
                <a:solidFill>
                  <a:srgbClr val="FFFFFF"/>
                </a:solidFill>
                <a:latin typeface="Calibri" panose="020F0502020204030204" pitchFamily="34" charset="0"/>
                <a:cs typeface="Calibri" panose="020F0502020204030204" pitchFamily="34" charset="0"/>
              </a:rPr>
              <a:t>Ctl</a:t>
            </a:r>
            <a:r>
              <a:rPr kumimoji="1" lang="en-US" sz="2000" i="0" dirty="0" smtClean="0">
                <a:solidFill>
                  <a:srgbClr val="FFFFFF"/>
                </a:solidFill>
                <a:latin typeface="Calibri" panose="020F0502020204030204" pitchFamily="34" charset="0"/>
                <a:cs typeface="Calibri" panose="020F0502020204030204" pitchFamily="34" charset="0"/>
              </a:rPr>
              <a:t>-C to copy, and then </a:t>
            </a:r>
            <a:r>
              <a:rPr kumimoji="1" lang="en-US" sz="2000" i="0" dirty="0" err="1" smtClean="0">
                <a:solidFill>
                  <a:srgbClr val="FFFFFF"/>
                </a:solidFill>
                <a:latin typeface="Calibri" panose="020F0502020204030204" pitchFamily="34" charset="0"/>
                <a:cs typeface="Calibri" panose="020F0502020204030204" pitchFamily="34" charset="0"/>
              </a:rPr>
              <a:t>Ctl</a:t>
            </a:r>
            <a:r>
              <a:rPr kumimoji="1" lang="en-US" sz="2000" i="0" dirty="0" smtClean="0">
                <a:solidFill>
                  <a:srgbClr val="FFFFFF"/>
                </a:solidFill>
                <a:latin typeface="Calibri" panose="020F0502020204030204" pitchFamily="34" charset="0"/>
                <a:cs typeface="Calibri" panose="020F0502020204030204" pitchFamily="34" charset="0"/>
              </a:rPr>
              <a:t>-V to paste)</a:t>
            </a:r>
          </a:p>
          <a:p>
            <a:pPr marL="457200" indent="-457200">
              <a:lnSpc>
                <a:spcPct val="150000"/>
              </a:lnSpc>
              <a:spcBef>
                <a:spcPct val="20000"/>
              </a:spcBef>
              <a:buFont typeface="+mj-lt"/>
              <a:buAutoNum type="arabicParenR"/>
            </a:pPr>
            <a:r>
              <a:rPr kumimoji="1" lang="en-US" sz="2000" i="0" dirty="0" smtClean="0">
                <a:solidFill>
                  <a:srgbClr val="FFFFFF"/>
                </a:solidFill>
                <a:latin typeface="Calibri" panose="020F0502020204030204" pitchFamily="34" charset="0"/>
                <a:cs typeface="Calibri" panose="020F0502020204030204" pitchFamily="34" charset="0"/>
              </a:rPr>
              <a:t>Estimate each new model on the data produced by original graph</a:t>
            </a:r>
          </a:p>
          <a:p>
            <a:pPr marL="457200" indent="-457200">
              <a:lnSpc>
                <a:spcPct val="150000"/>
              </a:lnSpc>
              <a:spcBef>
                <a:spcPct val="20000"/>
              </a:spcBef>
              <a:buFont typeface="+mj-lt"/>
              <a:buAutoNum type="arabicParenR"/>
            </a:pPr>
            <a:r>
              <a:rPr kumimoji="1" lang="en-US" sz="2000" i="0" dirty="0" smtClean="0">
                <a:solidFill>
                  <a:srgbClr val="FFFFFF"/>
                </a:solidFill>
                <a:latin typeface="Calibri" panose="020F0502020204030204" pitchFamily="34" charset="0"/>
                <a:cs typeface="Calibri" panose="020F0502020204030204" pitchFamily="34" charset="0"/>
              </a:rPr>
              <a:t>Check p-values of:</a:t>
            </a:r>
          </a:p>
          <a:p>
            <a:pPr marL="914400" lvl="1" indent="-457200">
              <a:lnSpc>
                <a:spcPct val="150000"/>
              </a:lnSpc>
              <a:spcBef>
                <a:spcPct val="20000"/>
              </a:spcBef>
              <a:buFont typeface="+mj-lt"/>
              <a:buAutoNum type="alphaLcParenR"/>
            </a:pPr>
            <a:r>
              <a:rPr kumimoji="1" lang="en-US" sz="1800" i="0" dirty="0" smtClean="0">
                <a:solidFill>
                  <a:srgbClr val="FFFFFF"/>
                </a:solidFill>
                <a:latin typeface="Calibri" panose="020F0502020204030204" pitchFamily="34" charset="0"/>
                <a:cs typeface="Calibri" panose="020F0502020204030204" pitchFamily="34" charset="0"/>
              </a:rPr>
              <a:t>Edge coefficients</a:t>
            </a:r>
          </a:p>
          <a:p>
            <a:pPr marL="914400" lvl="1" indent="-457200">
              <a:lnSpc>
                <a:spcPct val="150000"/>
              </a:lnSpc>
              <a:spcBef>
                <a:spcPct val="20000"/>
              </a:spcBef>
              <a:buFont typeface="+mj-lt"/>
              <a:buAutoNum type="alphaLcParenR"/>
            </a:pPr>
            <a:r>
              <a:rPr kumimoji="1" lang="en-US" sz="1800" i="0" dirty="0" smtClean="0">
                <a:solidFill>
                  <a:srgbClr val="FFFFFF"/>
                </a:solidFill>
                <a:latin typeface="Calibri" panose="020F0502020204030204" pitchFamily="34" charset="0"/>
                <a:cs typeface="Calibri" panose="020F0502020204030204" pitchFamily="34" charset="0"/>
              </a:rPr>
              <a:t>Model fit</a:t>
            </a:r>
          </a:p>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Save session as: </a:t>
            </a:r>
            <a:br>
              <a:rPr kumimoji="1" lang="en-US" sz="1800" i="0" dirty="0" smtClean="0">
                <a:solidFill>
                  <a:srgbClr val="FFFFFF"/>
                </a:solidFill>
                <a:latin typeface="Calibri" panose="020F0502020204030204" pitchFamily="34" charset="0"/>
                <a:cs typeface="Calibri" panose="020F0502020204030204" pitchFamily="34" charset="0"/>
              </a:rPr>
            </a:br>
            <a:r>
              <a:rPr kumimoji="1" lang="en-US" sz="1800" i="0" dirty="0" smtClean="0">
                <a:solidFill>
                  <a:srgbClr val="FFFFFF"/>
                </a:solidFill>
                <a:latin typeface="Calibri" panose="020F0502020204030204" pitchFamily="34" charset="0"/>
                <a:cs typeface="Calibri" panose="020F0502020204030204" pitchFamily="34" charset="0"/>
              </a:rPr>
              <a:t>“estimation2”</a:t>
            </a: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813" y="2999983"/>
            <a:ext cx="4582387" cy="363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858000" y="6452237"/>
            <a:ext cx="2133600" cy="365125"/>
          </a:xfrm>
        </p:spPr>
        <p:txBody>
          <a:bodyPr/>
          <a:lstStyle/>
          <a:p>
            <a:fld id="{7C85EE98-A8A2-4ED6-83A9-DD707E1DD38A}" type="slidenum">
              <a:rPr lang="en-US" smtClean="0"/>
              <a:pPr/>
              <a:t>68</a:t>
            </a:fld>
            <a:endParaRPr lang="en-US"/>
          </a:p>
        </p:txBody>
      </p:sp>
    </p:spTree>
    <p:extLst>
      <p:ext uri="{BB962C8B-B14F-4D97-AF65-F5344CB8AC3E}">
        <p14:creationId xmlns:p14="http://schemas.microsoft.com/office/powerpoint/2010/main" val="3177081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88963" y="2247106"/>
            <a:ext cx="7772400" cy="655638"/>
          </a:xfrm>
        </p:spPr>
        <p:txBody>
          <a:bodyPr>
            <a:normAutofit fontScale="90000"/>
          </a:bodyPr>
          <a:lstStyle/>
          <a:p>
            <a:pPr algn="ctr"/>
            <a:r>
              <a:rPr lang="en-US" sz="3200" b="1" dirty="0" smtClean="0">
                <a:solidFill>
                  <a:srgbClr val="F4EC88"/>
                </a:solidFill>
                <a:latin typeface="Arial" charset="0"/>
                <a:cs typeface="Arial" charset="0"/>
              </a:rPr>
              <a:t/>
            </a:r>
            <a:br>
              <a:rPr lang="en-US" sz="3200" b="1" dirty="0" smtClean="0">
                <a:solidFill>
                  <a:srgbClr val="F4EC88"/>
                </a:solidFill>
                <a:latin typeface="Arial" charset="0"/>
                <a:cs typeface="Arial" charset="0"/>
              </a:rPr>
            </a:br>
            <a:r>
              <a:rPr lang="en-US" sz="8000" b="1" dirty="0" smtClean="0">
                <a:solidFill>
                  <a:srgbClr val="F4EC88"/>
                </a:solidFill>
                <a:latin typeface="Arial" charset="0"/>
                <a:cs typeface="Arial" charset="0"/>
              </a:rPr>
              <a:t>Break</a:t>
            </a:r>
            <a:endParaRPr lang="en-US" b="1" dirty="0" smtClean="0">
              <a:solidFill>
                <a:srgbClr val="F4EC88"/>
              </a:solidFill>
              <a:latin typeface="Arial" charset="0"/>
              <a:cs typeface="Arial" charset="0"/>
            </a:endParaRPr>
          </a:p>
        </p:txBody>
      </p:sp>
      <p:sp>
        <p:nvSpPr>
          <p:cNvPr id="29699" name="Rectangle 4"/>
          <p:cNvSpPr>
            <a:spLocks noChangeArrowheads="1"/>
          </p:cNvSpPr>
          <p:nvPr/>
        </p:nvSpPr>
        <p:spPr bwMode="auto">
          <a:xfrm>
            <a:off x="588963" y="206851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9701" name="Slide Number Placeholder 4"/>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6EEE61E5-EF4E-4B92-A5D7-C5EA66DAB990}" type="slidenum">
              <a:rPr kumimoji="0" lang="en-US" sz="1400" b="0" i="0" u="none" strike="noStrike" kern="1200" cap="none" spc="0" normalizeH="0" baseline="0" noProof="0" smtClean="0">
                <a:ln>
                  <a:noFill/>
                </a:ln>
                <a:solidFill>
                  <a:srgbClr val="5E574E"/>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69</a:t>
            </a:fld>
            <a:endParaRPr kumimoji="0" lang="en-US" sz="1400" b="0" i="0" u="none" strike="noStrike" kern="1200" cap="none" spc="0" normalizeH="0" baseline="0" noProof="0" smtClean="0">
              <a:ln>
                <a:noFill/>
              </a:ln>
              <a:solidFill>
                <a:srgbClr val="5E574E"/>
              </a:solidFill>
              <a:effectLst/>
              <a:uLnTx/>
              <a:uFillTx/>
              <a:latin typeface="Arial" charset="0"/>
              <a:ea typeface="+mn-ea"/>
              <a:cs typeface="+mn-cs"/>
            </a:endParaRPr>
          </a:p>
        </p:txBody>
      </p:sp>
    </p:spTree>
    <p:extLst>
      <p:ext uri="{BB962C8B-B14F-4D97-AF65-F5344CB8AC3E}">
        <p14:creationId xmlns:p14="http://schemas.microsoft.com/office/powerpoint/2010/main" val="292234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930" y="153719"/>
            <a:ext cx="9035935" cy="536431"/>
          </a:xfrm>
        </p:spPr>
        <p:txBody>
          <a:bodyPr>
            <a:normAutofit fontScale="90000"/>
          </a:bodyPr>
          <a:lstStyle/>
          <a:p>
            <a:pPr algn="ctr"/>
            <a:r>
              <a:rPr lang="en-US" sz="3200" b="1" dirty="0" smtClean="0">
                <a:solidFill>
                  <a:schemeClr val="tx1"/>
                </a:solidFill>
                <a:latin typeface="Calibri" panose="020F0502020204030204" pitchFamily="34" charset="0"/>
                <a:cs typeface="Calibri" panose="020F0502020204030204" pitchFamily="34" charset="0"/>
              </a:rPr>
              <a:t/>
            </a:r>
            <a:br>
              <a:rPr lang="en-US" sz="3200" b="1" dirty="0" smtClean="0">
                <a:solidFill>
                  <a:schemeClr val="tx1"/>
                </a:solidFill>
                <a:latin typeface="Calibri" panose="020F0502020204030204" pitchFamily="34" charset="0"/>
                <a:cs typeface="Calibri" panose="020F0502020204030204" pitchFamily="34" charset="0"/>
              </a:rPr>
            </a:br>
            <a:r>
              <a:rPr lang="en-US"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Causal</a:t>
            </a:r>
            <a:r>
              <a:rPr lang="en-US" sz="36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Inference Requires More than </a:t>
            </a:r>
            <a:r>
              <a:rPr lang="en-US" sz="3600" b="1" dirty="0" smtClean="0">
                <a:solidFill>
                  <a:srgbClr val="00AE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Probability</a:t>
            </a:r>
          </a:p>
        </p:txBody>
      </p:sp>
      <p:sp>
        <p:nvSpPr>
          <p:cNvPr id="5" name="Rectangle 3"/>
          <p:cNvSpPr txBox="1">
            <a:spLocks noChangeArrowheads="1"/>
          </p:cNvSpPr>
          <p:nvPr/>
        </p:nvSpPr>
        <p:spPr bwMode="auto">
          <a:xfrm>
            <a:off x="2524125" y="1882775"/>
            <a:ext cx="765175" cy="384175"/>
          </a:xfrm>
          <a:prstGeom prst="rect">
            <a:avLst/>
          </a:prstGeom>
          <a:noFill/>
          <a:ln w="9525">
            <a:noFill/>
            <a:miter lim="800000"/>
            <a:headEnd/>
            <a:tailEnd/>
          </a:ln>
        </p:spPr>
        <p:txBody>
          <a:bodyPr lIns="90488" tIns="44450" rIns="90488" bIns="44450"/>
          <a:lstStyle/>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3" name="Rectangle 3"/>
          <p:cNvSpPr txBox="1">
            <a:spLocks noChangeArrowheads="1"/>
          </p:cNvSpPr>
          <p:nvPr/>
        </p:nvSpPr>
        <p:spPr bwMode="auto">
          <a:xfrm>
            <a:off x="1345772" y="3171826"/>
            <a:ext cx="6823929" cy="479425"/>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 general: P(</a:t>
            </a:r>
            <a:r>
              <a:rPr kumimoji="1"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Y=y</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 X=x</a:t>
            </a:r>
            <a:r>
              <a:rPr kumimoji="1"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Z=z</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  P(</a:t>
            </a:r>
            <a:r>
              <a:rPr kumimoji="1"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Y=y</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 </a:t>
            </a:r>
            <a:r>
              <a:rPr kumimoji="1" lang="en-US" sz="2000"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do</a:t>
            </a: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r>
              <a:rPr kumimoji="1" lang="en-US" sz="2000" b="1"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a:t>
            </a: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=x), </a:t>
            </a:r>
            <a:r>
              <a:rPr kumimoji="1"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Z=z</a:t>
            </a: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endPar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73" name="Rectangle 3"/>
          <p:cNvSpPr txBox="1">
            <a:spLocks noChangeArrowheads="1"/>
          </p:cNvSpPr>
          <p:nvPr/>
        </p:nvSpPr>
        <p:spPr bwMode="auto">
          <a:xfrm>
            <a:off x="944563" y="1017588"/>
            <a:ext cx="6877050" cy="479425"/>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a:ln>
                  <a:noFill/>
                </a:ln>
                <a:solidFill>
                  <a:srgbClr val="00AE00"/>
                </a:solidFill>
                <a:effectLst/>
                <a:uLnTx/>
                <a:uFillTx/>
                <a:latin typeface="Calibri" panose="020F0502020204030204" pitchFamily="34" charset="0"/>
                <a:cs typeface="Calibri" panose="020F0502020204030204" pitchFamily="34" charset="0"/>
              </a:rPr>
              <a:t>Prediction from Observation </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Prediction from </a:t>
            </a:r>
            <a:r>
              <a:rPr kumimoji="1" lang="en-US" sz="20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Intervention</a:t>
            </a:r>
            <a:endParaRPr kumimoji="1"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4" name="Rectangle 3"/>
          <p:cNvSpPr txBox="1">
            <a:spLocks noChangeArrowheads="1"/>
          </p:cNvSpPr>
          <p:nvPr/>
        </p:nvSpPr>
        <p:spPr bwMode="auto">
          <a:xfrm>
            <a:off x="296068" y="1686227"/>
            <a:ext cx="8475663" cy="468313"/>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P(Run Mile &lt; 7 min</a:t>
            </a:r>
            <a:r>
              <a:rPr kumimoji="1" lang="en-US" sz="1800" b="1"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r>
              <a:rPr kumimoji="1"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1"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r>
              <a:rPr kumimoji="1" lang="en-US" sz="180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1" lang="en-US" sz="180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Hair = gray) </a:t>
            </a:r>
            <a:endParaRPr kumimoji="1" lang="en-US" sz="180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Rectangle 3"/>
          <p:cNvSpPr txBox="1">
            <a:spLocks noChangeArrowheads="1"/>
          </p:cNvSpPr>
          <p:nvPr/>
        </p:nvSpPr>
        <p:spPr bwMode="auto">
          <a:xfrm>
            <a:off x="1946275" y="4046538"/>
            <a:ext cx="5622925" cy="479425"/>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Causal</a:t>
            </a: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Prediction vs.</a:t>
            </a: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a:ln>
                  <a:noFill/>
                </a:ln>
                <a:solidFill>
                  <a:srgbClr val="00AE00"/>
                </a:solidFill>
                <a:effectLst/>
                <a:uLnTx/>
                <a:uFillTx/>
                <a:latin typeface="Calibri" panose="020F0502020204030204" pitchFamily="34" charset="0"/>
                <a:cs typeface="Calibri" panose="020F0502020204030204" pitchFamily="34" charset="0"/>
              </a:rPr>
              <a:t>Statistical</a:t>
            </a: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Prediction:</a:t>
            </a: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2" name="Group 55"/>
          <p:cNvGrpSpPr>
            <a:grpSpLocks/>
          </p:cNvGrpSpPr>
          <p:nvPr/>
        </p:nvGrpSpPr>
        <p:grpSpPr bwMode="auto">
          <a:xfrm>
            <a:off x="304800" y="4676833"/>
            <a:ext cx="2882211" cy="1339850"/>
            <a:chOff x="563311" y="4622454"/>
            <a:chExt cx="3032818" cy="1340356"/>
          </a:xfrm>
        </p:grpSpPr>
        <p:sp>
          <p:nvSpPr>
            <p:cNvPr id="26" name="Rectangle 3"/>
            <p:cNvSpPr txBox="1">
              <a:spLocks noChangeArrowheads="1"/>
            </p:cNvSpPr>
            <p:nvPr/>
          </p:nvSpPr>
          <p:spPr bwMode="auto">
            <a:xfrm>
              <a:off x="563311" y="4622454"/>
              <a:ext cx="3032818" cy="763876"/>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b="0" i="0" u="none" strike="noStrike" kern="0" cap="none" spc="0" normalizeH="0" baseline="0" noProof="0" dirty="0">
                  <a:ln>
                    <a:noFill/>
                  </a:ln>
                  <a:solidFill>
                    <a:srgbClr val="00AE00"/>
                  </a:solidFill>
                  <a:effectLst/>
                  <a:uLnTx/>
                  <a:uFillTx/>
                  <a:latin typeface="Calibri" panose="020F0502020204030204" pitchFamily="34" charset="0"/>
                  <a:cs typeface="Calibri" panose="020F0502020204030204" pitchFamily="34" charset="0"/>
                </a:rPr>
                <a:t>Non-experimental data</a:t>
              </a: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b="0" i="0" u="none" strike="noStrike" kern="0" cap="none" spc="0" normalizeH="0" baseline="0" noProof="0" dirty="0">
                  <a:ln>
                    <a:noFill/>
                  </a:ln>
                  <a:solidFill>
                    <a:srgbClr val="00AE00"/>
                  </a:solidFill>
                  <a:effectLst/>
                  <a:uLnTx/>
                  <a:uFillTx/>
                  <a:latin typeface="Calibri" panose="020F0502020204030204" pitchFamily="34" charset="0"/>
                  <a:cs typeface="Calibri" panose="020F0502020204030204" pitchFamily="34" charset="0"/>
                </a:rPr>
                <a:t>(observational study)</a:t>
              </a: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27" name="Rectangle 3"/>
            <p:cNvSpPr txBox="1">
              <a:spLocks noChangeArrowheads="1"/>
            </p:cNvSpPr>
            <p:nvPr/>
          </p:nvSpPr>
          <p:spPr bwMode="auto">
            <a:xfrm>
              <a:off x="709394" y="5545140"/>
              <a:ext cx="2778760" cy="417670"/>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Background Knowledge</a:t>
              </a: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grpSp>
        <p:nvGrpSpPr>
          <p:cNvPr id="4" name="Group 52"/>
          <p:cNvGrpSpPr>
            <a:grpSpLocks/>
          </p:cNvGrpSpPr>
          <p:nvPr/>
        </p:nvGrpSpPr>
        <p:grpSpPr bwMode="auto">
          <a:xfrm>
            <a:off x="5624513" y="4699000"/>
            <a:ext cx="2927350" cy="473075"/>
            <a:chOff x="5624713" y="4699294"/>
            <a:chExt cx="2927615" cy="472061"/>
          </a:xfrm>
        </p:grpSpPr>
        <p:sp>
          <p:nvSpPr>
            <p:cNvPr id="31" name="Rectangle 3"/>
            <p:cNvSpPr txBox="1">
              <a:spLocks noChangeArrowheads="1"/>
            </p:cNvSpPr>
            <p:nvPr/>
          </p:nvSpPr>
          <p:spPr bwMode="auto">
            <a:xfrm>
              <a:off x="6280409" y="4699294"/>
              <a:ext cx="2271919" cy="472061"/>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P(Y=y | X=x, Z=z)</a:t>
              </a: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cxnSp>
          <p:nvCxnSpPr>
            <p:cNvPr id="28697" name="Straight Arrow Connector 37"/>
            <p:cNvCxnSpPr>
              <a:cxnSpLocks noChangeShapeType="1"/>
            </p:cNvCxnSpPr>
            <p:nvPr/>
          </p:nvCxnSpPr>
          <p:spPr bwMode="auto">
            <a:xfrm flipV="1">
              <a:off x="5624713" y="4904509"/>
              <a:ext cx="776087" cy="13273"/>
            </a:xfrm>
            <a:prstGeom prst="straightConnector1">
              <a:avLst/>
            </a:prstGeom>
            <a:noFill/>
            <a:ln w="12700" algn="ctr">
              <a:solidFill>
                <a:srgbClr val="FFFFFF"/>
              </a:solidFill>
              <a:round/>
              <a:headEnd/>
              <a:tailEnd type="arrow" w="med" len="med"/>
            </a:ln>
          </p:spPr>
        </p:cxnSp>
      </p:grpSp>
      <p:cxnSp>
        <p:nvCxnSpPr>
          <p:cNvPr id="28695" name="Straight Arrow Connector 43"/>
          <p:cNvCxnSpPr>
            <a:cxnSpLocks noChangeShapeType="1"/>
          </p:cNvCxnSpPr>
          <p:nvPr/>
        </p:nvCxnSpPr>
        <p:spPr bwMode="auto">
          <a:xfrm>
            <a:off x="3076065" y="5251608"/>
            <a:ext cx="791509" cy="438451"/>
          </a:xfrm>
          <a:prstGeom prst="straightConnector1">
            <a:avLst/>
          </a:prstGeom>
          <a:noFill/>
          <a:ln w="47625" algn="ctr">
            <a:solidFill>
              <a:srgbClr val="FFFFFF"/>
            </a:solidFill>
            <a:round/>
            <a:headEnd/>
            <a:tailEnd type="arrow" w="med" len="med"/>
          </a:ln>
        </p:spPr>
      </p:cxnSp>
      <p:sp>
        <p:nvSpPr>
          <p:cNvPr id="30" name="Rectangle 3"/>
          <p:cNvSpPr txBox="1">
            <a:spLocks noChangeArrowheads="1"/>
          </p:cNvSpPr>
          <p:nvPr/>
        </p:nvSpPr>
        <p:spPr bwMode="auto">
          <a:xfrm>
            <a:off x="1783299" y="3365868"/>
            <a:ext cx="2476500" cy="473075"/>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57" name="Rectangle 3"/>
          <p:cNvSpPr txBox="1">
            <a:spLocks noChangeArrowheads="1"/>
          </p:cNvSpPr>
          <p:nvPr/>
        </p:nvSpPr>
        <p:spPr bwMode="auto">
          <a:xfrm>
            <a:off x="296067" y="2091040"/>
            <a:ext cx="8475663" cy="857250"/>
          </a:xfrm>
          <a:prstGeom prst="rect">
            <a:avLst/>
          </a:prstGeom>
          <a:noFill/>
          <a:ln w="9525">
            <a:no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a:p>
            <a:pPr lvl="0" algn="ctr" eaLnBrk="0" hangingPunct="0">
              <a:spcBef>
                <a:spcPts val="0"/>
              </a:spcBef>
              <a:spcAft>
                <a:spcPts val="0"/>
              </a:spcAft>
              <a:buClr>
                <a:srgbClr val="FFCC00"/>
              </a:buClr>
              <a:defRPr/>
            </a:pPr>
            <a:r>
              <a:rPr kumimoji="1" lang="en-US" sz="1800" i="0" kern="0" dirty="0">
                <a:solidFill>
                  <a:srgbClr val="FFFFFF"/>
                </a:solidFill>
                <a:latin typeface="Calibri" panose="020F0502020204030204" pitchFamily="34" charset="0"/>
                <a:cs typeface="Calibri" panose="020F0502020204030204" pitchFamily="34" charset="0"/>
              </a:rPr>
              <a:t>P(Run Mile &lt; 7 min</a:t>
            </a:r>
            <a:r>
              <a:rPr kumimoji="1" lang="en-US" sz="1800" b="1" i="0" kern="0" dirty="0">
                <a:solidFill>
                  <a:srgbClr val="FFFFFF"/>
                </a:solidFill>
                <a:latin typeface="Calibri" panose="020F0502020204030204" pitchFamily="34" charset="0"/>
                <a:cs typeface="Calibri" panose="020F0502020204030204" pitchFamily="34" charset="0"/>
              </a:rPr>
              <a:t>.</a:t>
            </a:r>
            <a:r>
              <a:rPr kumimoji="1" lang="en-US" sz="1800" i="0" kern="0" dirty="0">
                <a:solidFill>
                  <a:srgbClr val="FFFFFF"/>
                </a:solidFill>
                <a:latin typeface="Calibri" panose="020F0502020204030204" pitchFamily="34" charset="0"/>
                <a:cs typeface="Calibri" panose="020F0502020204030204" pitchFamily="34" charset="0"/>
              </a:rPr>
              <a:t> | </a:t>
            </a:r>
            <a:r>
              <a:rPr kumimoji="1" lang="en-US" sz="1800" i="0" kern="0" dirty="0" smtClean="0">
                <a:solidFill>
                  <a:srgbClr val="FF0000"/>
                </a:solidFill>
                <a:latin typeface="Calibri" panose="020F0502020204030204" pitchFamily="34" charset="0"/>
                <a:cs typeface="Calibri" panose="020F0502020204030204" pitchFamily="34" charset="0"/>
              </a:rPr>
              <a:t>do</a:t>
            </a:r>
            <a:r>
              <a:rPr kumimoji="1" lang="en-US" sz="1800" i="0" kern="0" dirty="0" smtClean="0">
                <a:solidFill>
                  <a:srgbClr val="FFFFFF"/>
                </a:solidFill>
                <a:latin typeface="Calibri" panose="020F0502020204030204" pitchFamily="34" charset="0"/>
                <a:cs typeface="Calibri" panose="020F0502020204030204" pitchFamily="34" charset="0"/>
              </a:rPr>
              <a:t>(Hair </a:t>
            </a:r>
            <a:r>
              <a:rPr kumimoji="1" lang="en-US" sz="1800" i="0" kern="0" dirty="0">
                <a:solidFill>
                  <a:srgbClr val="FFFFFF"/>
                </a:solidFill>
                <a:latin typeface="Calibri" panose="020F0502020204030204" pitchFamily="34" charset="0"/>
                <a:cs typeface="Calibri" panose="020F0502020204030204" pitchFamily="34" charset="0"/>
              </a:rPr>
              <a:t>= </a:t>
            </a:r>
            <a:r>
              <a:rPr kumimoji="1" lang="en-US" sz="1800" i="0" kern="0" dirty="0" smtClean="0">
                <a:solidFill>
                  <a:srgbClr val="FFFFFF"/>
                </a:solidFill>
                <a:latin typeface="Calibri" panose="020F0502020204030204" pitchFamily="34" charset="0"/>
                <a:cs typeface="Calibri" panose="020F0502020204030204" pitchFamily="34" charset="0"/>
              </a:rPr>
              <a:t>gray))</a:t>
            </a:r>
            <a:r>
              <a:rPr kumimoji="1"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 </a:t>
            </a:r>
            <a:endPar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8687" name="Slide Number Placeholder 60"/>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98B37E01-F56C-49A6-B407-36C8CC13F3C6}" type="slidenum">
              <a:rPr kumimoji="0" lang="en-US" sz="1400" b="0" i="0" u="none" strike="noStrike" kern="1200" cap="none" spc="0" normalizeH="0" baseline="0" noProof="0" smtClean="0">
                <a:ln>
                  <a:noFill/>
                </a:ln>
                <a:solidFill>
                  <a:schemeClr val="tx1"/>
                </a:solidFill>
                <a:effectLst/>
                <a:uLnTx/>
                <a:uFillTx/>
                <a:latin typeface="Calibri" panose="020F0502020204030204" pitchFamily="34" charset="0"/>
                <a:cs typeface="Calibri" panose="020F0502020204030204" pitchFamily="34" charset="0"/>
              </a:rPr>
              <a:pPr marL="0" marR="0" lvl="0" indent="0" algn="r" defTabSz="914400" rtl="0" eaLnBrk="0" fontAlgn="base" latinLnBrk="0" hangingPunct="0">
                <a:lnSpc>
                  <a:spcPct val="100000"/>
                </a:lnSpc>
                <a:spcBef>
                  <a:spcPct val="50000"/>
                </a:spcBef>
                <a:spcAft>
                  <a:spcPct val="0"/>
                </a:spcAft>
                <a:buClrTx/>
                <a:buSzTx/>
                <a:buFontTx/>
                <a:buNone/>
                <a:tabLst/>
                <a:defRPr/>
              </a:pPr>
              <a:t>7</a:t>
            </a:fld>
            <a:endParaRPr kumimoji="0" lang="en-US" sz="1400" b="0"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4230702" y="5560252"/>
            <a:ext cx="1701941" cy="369332"/>
          </a:xfrm>
          <a:prstGeom prst="rect">
            <a:avLst/>
          </a:prstGeom>
          <a:noFill/>
        </p:spPr>
        <p:txBody>
          <a:bodyPr wrap="none" rtlCol="0">
            <a:spAutoFit/>
          </a:bodyPr>
          <a:lstStyle/>
          <a:p>
            <a:r>
              <a:rPr lang="en-US" dirty="0" smtClean="0">
                <a:solidFill>
                  <a:srgbClr val="FF0000"/>
                </a:solidFill>
              </a:rPr>
              <a:t>Causal structure</a:t>
            </a:r>
            <a:endParaRPr lang="en-US" dirty="0">
              <a:solidFill>
                <a:srgbClr val="FF0000"/>
              </a:solidFill>
            </a:endParaRPr>
          </a:p>
        </p:txBody>
      </p:sp>
      <p:sp>
        <p:nvSpPr>
          <p:cNvPr id="9" name="Rectangle 8"/>
          <p:cNvSpPr/>
          <p:nvPr/>
        </p:nvSpPr>
        <p:spPr>
          <a:xfrm>
            <a:off x="4397089" y="4805656"/>
            <a:ext cx="899605" cy="369332"/>
          </a:xfrm>
          <a:prstGeom prst="rect">
            <a:avLst/>
          </a:prstGeom>
        </p:spPr>
        <p:txBody>
          <a:bodyPr wrap="none">
            <a:spAutoFit/>
          </a:bodyPr>
          <a:lstStyle/>
          <a:p>
            <a:pPr lvl="0" algn="ctr" eaLnBrk="0" fontAlgn="base" hangingPunct="0">
              <a:buClr>
                <a:srgbClr val="FFCC00"/>
              </a:buClr>
              <a:defRPr/>
            </a:pPr>
            <a:r>
              <a:rPr kumimoji="1" lang="en-US" kern="0" dirty="0">
                <a:solidFill>
                  <a:srgbClr val="00AE00"/>
                </a:solidFill>
                <a:latin typeface="Calibri" panose="020F0502020204030204" pitchFamily="34" charset="0"/>
                <a:cs typeface="Calibri" panose="020F0502020204030204" pitchFamily="34" charset="0"/>
              </a:rPr>
              <a:t>P(Y,X,Z)</a:t>
            </a:r>
            <a:endParaRPr kumimoji="1" lang="en-US" kern="0" dirty="0">
              <a:solidFill>
                <a:srgbClr val="00AE00"/>
              </a:solidFill>
              <a:latin typeface="Calibri" panose="020F0502020204030204" pitchFamily="34" charset="0"/>
              <a:cs typeface="Calibri" panose="020F0502020204030204" pitchFamily="34" charset="0"/>
            </a:endParaRPr>
          </a:p>
        </p:txBody>
      </p:sp>
      <p:cxnSp>
        <p:nvCxnSpPr>
          <p:cNvPr id="32" name="Straight Arrow Connector 32"/>
          <p:cNvCxnSpPr>
            <a:cxnSpLocks noChangeShapeType="1"/>
          </p:cNvCxnSpPr>
          <p:nvPr/>
        </p:nvCxnSpPr>
        <p:spPr bwMode="auto">
          <a:xfrm flipV="1">
            <a:off x="3168285" y="5021860"/>
            <a:ext cx="967843" cy="15364"/>
          </a:xfrm>
          <a:prstGeom prst="straightConnector1">
            <a:avLst/>
          </a:prstGeom>
          <a:noFill/>
          <a:ln w="12700" algn="ctr">
            <a:solidFill>
              <a:srgbClr val="FFFFFF"/>
            </a:solidFill>
            <a:round/>
            <a:headEnd/>
            <a:tailEnd type="arrow" w="med" len="med"/>
          </a:ln>
        </p:spPr>
      </p:cxnSp>
      <p:cxnSp>
        <p:nvCxnSpPr>
          <p:cNvPr id="33" name="Straight Arrow Connector 32"/>
          <p:cNvCxnSpPr>
            <a:cxnSpLocks noChangeShapeType="1"/>
          </p:cNvCxnSpPr>
          <p:nvPr/>
        </p:nvCxnSpPr>
        <p:spPr bwMode="auto">
          <a:xfrm>
            <a:off x="3187011" y="5781964"/>
            <a:ext cx="791509" cy="1522"/>
          </a:xfrm>
          <a:prstGeom prst="straightConnector1">
            <a:avLst/>
          </a:prstGeom>
          <a:noFill/>
          <a:ln w="12700" algn="ctr">
            <a:solidFill>
              <a:srgbClr val="FFFFFF"/>
            </a:solidFill>
            <a:round/>
            <a:headEnd/>
            <a:tailEnd type="arrow" w="med" len="med"/>
          </a:ln>
        </p:spPr>
      </p:cxnSp>
      <p:cxnSp>
        <p:nvCxnSpPr>
          <p:cNvPr id="34" name="Straight Arrow Connector 32"/>
          <p:cNvCxnSpPr>
            <a:cxnSpLocks noChangeShapeType="1"/>
          </p:cNvCxnSpPr>
          <p:nvPr/>
        </p:nvCxnSpPr>
        <p:spPr bwMode="auto">
          <a:xfrm>
            <a:off x="5943479" y="5736187"/>
            <a:ext cx="696647" cy="4763"/>
          </a:xfrm>
          <a:prstGeom prst="straightConnector1">
            <a:avLst/>
          </a:prstGeom>
          <a:noFill/>
          <a:ln w="12700" algn="ctr">
            <a:solidFill>
              <a:srgbClr val="FFFFFF"/>
            </a:solidFill>
            <a:round/>
            <a:headEnd/>
            <a:tailEnd type="arrow" w="med" len="med"/>
          </a:ln>
        </p:spPr>
      </p:cxnSp>
      <p:cxnSp>
        <p:nvCxnSpPr>
          <p:cNvPr id="35" name="Straight Arrow Connector 33"/>
          <p:cNvCxnSpPr>
            <a:cxnSpLocks noChangeShapeType="1"/>
          </p:cNvCxnSpPr>
          <p:nvPr/>
        </p:nvCxnSpPr>
        <p:spPr bwMode="auto">
          <a:xfrm flipV="1">
            <a:off x="3165435" y="5129291"/>
            <a:ext cx="967843" cy="622260"/>
          </a:xfrm>
          <a:prstGeom prst="straightConnector1">
            <a:avLst/>
          </a:prstGeom>
          <a:noFill/>
          <a:ln w="12700" algn="ctr">
            <a:solidFill>
              <a:srgbClr val="FFFFFF"/>
            </a:solidFill>
            <a:round/>
            <a:headEnd/>
            <a:tailEnd type="arrow" w="med" len="med"/>
          </a:ln>
        </p:spPr>
      </p:cxnSp>
      <p:sp>
        <p:nvSpPr>
          <p:cNvPr id="10" name="Rectangle 9"/>
          <p:cNvSpPr/>
          <p:nvPr/>
        </p:nvSpPr>
        <p:spPr>
          <a:xfrm>
            <a:off x="6650962" y="5551521"/>
            <a:ext cx="2132315" cy="369332"/>
          </a:xfrm>
          <a:prstGeom prst="rect">
            <a:avLst/>
          </a:prstGeom>
        </p:spPr>
        <p:txBody>
          <a:bodyPr wrap="none">
            <a:spAutoFit/>
          </a:bodyPr>
          <a:lstStyle/>
          <a:p>
            <a:pPr lvl="0" algn="ctr" eaLnBrk="0" fontAlgn="base" hangingPunct="0">
              <a:buClr>
                <a:srgbClr val="FFCC00"/>
              </a:buClr>
              <a:defRPr/>
            </a:pPr>
            <a:r>
              <a:rPr kumimoji="1" lang="en-US" kern="0" dirty="0">
                <a:solidFill>
                  <a:srgbClr val="FFFFFF"/>
                </a:solidFill>
                <a:latin typeface="Calibri" panose="020F0502020204030204" pitchFamily="34" charset="0"/>
                <a:cs typeface="Calibri" panose="020F0502020204030204" pitchFamily="34" charset="0"/>
              </a:rPr>
              <a:t>P(Y=y | </a:t>
            </a:r>
            <a:r>
              <a:rPr kumimoji="1" lang="en-US" kern="0" dirty="0">
                <a:solidFill>
                  <a:srgbClr val="FF0000"/>
                </a:solidFill>
                <a:latin typeface="Calibri" panose="020F0502020204030204" pitchFamily="34" charset="0"/>
                <a:cs typeface="Calibri" panose="020F0502020204030204" pitchFamily="34" charset="0"/>
              </a:rPr>
              <a:t>do</a:t>
            </a:r>
            <a:r>
              <a:rPr kumimoji="1" lang="en-US" kern="0" dirty="0">
                <a:solidFill>
                  <a:srgbClr val="FFFFFF"/>
                </a:solidFill>
                <a:latin typeface="Calibri" panose="020F0502020204030204" pitchFamily="34" charset="0"/>
                <a:cs typeface="Calibri" panose="020F0502020204030204" pitchFamily="34" charset="0"/>
              </a:rPr>
              <a:t>(X=x), Z=z)</a:t>
            </a:r>
            <a:endParaRPr kumimoji="1" lang="en-US" kern="0" dirty="0">
              <a:solidFill>
                <a:srgbClr val="FFFFFF"/>
              </a:solidFill>
              <a:latin typeface="Calibri" panose="020F0502020204030204" pitchFamily="34" charset="0"/>
              <a:cs typeface="Calibri" panose="020F0502020204030204" pitchFamily="34" charset="0"/>
            </a:endParaRPr>
          </a:p>
        </p:txBody>
      </p:sp>
      <p:cxnSp>
        <p:nvCxnSpPr>
          <p:cNvPr id="36" name="Straight Arrow Connector 47"/>
          <p:cNvCxnSpPr>
            <a:cxnSpLocks noChangeShapeType="1"/>
          </p:cNvCxnSpPr>
          <p:nvPr/>
        </p:nvCxnSpPr>
        <p:spPr bwMode="auto">
          <a:xfrm>
            <a:off x="5545186" y="5071842"/>
            <a:ext cx="1201718" cy="377581"/>
          </a:xfrm>
          <a:prstGeom prst="straightConnector1">
            <a:avLst/>
          </a:prstGeom>
          <a:noFill/>
          <a:ln w="12700" algn="ctr">
            <a:solidFill>
              <a:srgbClr val="FFFFFF"/>
            </a:solidFill>
            <a:round/>
            <a:headEnd/>
            <a:tailEnd type="arrow" w="med" len="med"/>
          </a:ln>
        </p:spPr>
      </p:cxnSp>
    </p:spTree>
    <p:extLst>
      <p:ext uri="{BB962C8B-B14F-4D97-AF65-F5344CB8AC3E}">
        <p14:creationId xmlns:p14="http://schemas.microsoft.com/office/powerpoint/2010/main" val="169719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5" grpId="0"/>
      <p:bldP spid="57" grpId="0"/>
      <p:bldP spid="7"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2125" y="190500"/>
            <a:ext cx="7772400" cy="655638"/>
          </a:xfrm>
        </p:spPr>
        <p:txBody>
          <a:bodyPr>
            <a:normAutofit fontScale="90000"/>
          </a:bodyPr>
          <a:lstStyle/>
          <a:p>
            <a:pPr algn="ctr"/>
            <a:r>
              <a:rPr lang="en-US" sz="3200" b="1" dirty="0" smtClean="0">
                <a:solidFill>
                  <a:schemeClr val="tx1"/>
                </a:solidFill>
                <a:latin typeface="Arial" charset="0"/>
                <a:cs typeface="Arial" charset="0"/>
              </a:rPr>
              <a:t/>
            </a:r>
            <a:br>
              <a:rPr lang="en-US" sz="3200" b="1" dirty="0" smtClean="0">
                <a:solidFill>
                  <a:schemeClr val="tx1"/>
                </a:solidFill>
                <a:latin typeface="Arial" charset="0"/>
                <a:cs typeface="Arial" charset="0"/>
              </a:rPr>
            </a:br>
            <a:r>
              <a:rPr lang="en-US" sz="3200" b="1" dirty="0" smtClean="0">
                <a:solidFill>
                  <a:srgbClr val="FFFF99"/>
                </a:solidFill>
                <a:latin typeface="Calibri" panose="020F0502020204030204" pitchFamily="34" charset="0"/>
                <a:cs typeface="Calibri" panose="020F0502020204030204" pitchFamily="34" charset="0"/>
              </a:rPr>
              <a:t>Outline</a:t>
            </a:r>
            <a:endParaRPr lang="en-US" b="1" dirty="0" smtClean="0">
              <a:solidFill>
                <a:srgbClr val="FFFF99"/>
              </a:solidFill>
              <a:latin typeface="Calibri" panose="020F0502020204030204" pitchFamily="34" charset="0"/>
              <a:cs typeface="Calibri" panose="020F0502020204030204" pitchFamily="34" charset="0"/>
            </a:endParaRPr>
          </a:p>
        </p:txBody>
      </p:sp>
      <p:sp>
        <p:nvSpPr>
          <p:cNvPr id="29699" name="Rectangle 4"/>
          <p:cNvSpPr>
            <a:spLocks noChangeArrowheads="1"/>
          </p:cNvSpPr>
          <p:nvPr/>
        </p:nvSpPr>
        <p:spPr bwMode="auto">
          <a:xfrm>
            <a:off x="588963" y="206851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9700" name="Rectangle 5"/>
          <p:cNvSpPr>
            <a:spLocks noChangeArrowheads="1"/>
          </p:cNvSpPr>
          <p:nvPr/>
        </p:nvSpPr>
        <p:spPr bwMode="auto">
          <a:xfrm>
            <a:off x="1471807" y="1635871"/>
            <a:ext cx="6704487" cy="2890934"/>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rPr>
              <a:t>Motivation</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rPr>
              <a:t>Basics of Causal Graphical</a:t>
            </a:r>
            <a:r>
              <a:rPr kumimoji="1" lang="en-US" sz="2800" b="0" i="0" u="none" strike="noStrike" kern="1200" cap="none" spc="0" normalizeH="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rPr>
              <a:t> Models</a:t>
            </a:r>
            <a:endParaRPr kumimoji="1" lang="en-US" sz="2800"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cs typeface="Calibri" panose="020F0502020204030204" pitchFamily="34" charset="0"/>
            </a:endParaRPr>
          </a:p>
          <a:p>
            <a:pPr marL="457200" indent="-457200">
              <a:spcBef>
                <a:spcPct val="20000"/>
              </a:spcBef>
              <a:spcAft>
                <a:spcPts val="1200"/>
              </a:spcAft>
              <a:buFont typeface="Monotype Sorts" charset="0"/>
              <a:buAutoNum type="arabicParenR"/>
            </a:pPr>
            <a:r>
              <a:rPr kumimoji="1" lang="en-US" sz="2800" i="0" dirty="0">
                <a:latin typeface="Calibri" panose="020F0502020204030204" pitchFamily="34" charset="0"/>
                <a:cs typeface="Calibri" panose="020F0502020204030204" pitchFamily="34" charset="0"/>
              </a:rPr>
              <a:t>Searching for </a:t>
            </a:r>
            <a:r>
              <a:rPr kumimoji="1" lang="en-US" sz="2800" i="0" dirty="0">
                <a:solidFill>
                  <a:srgbClr val="FF0000"/>
                </a:solidFill>
                <a:latin typeface="Calibri" panose="020F0502020204030204" pitchFamily="34" charset="0"/>
                <a:cs typeface="Calibri" panose="020F0502020204030204" pitchFamily="34" charset="0"/>
              </a:rPr>
              <a:t>Causal</a:t>
            </a:r>
            <a:r>
              <a:rPr kumimoji="1" lang="en-US" sz="2800" i="0" dirty="0">
                <a:latin typeface="Calibri" panose="020F0502020204030204" pitchFamily="34" charset="0"/>
                <a:cs typeface="Calibri" panose="020F0502020204030204" pitchFamily="34" charset="0"/>
              </a:rPr>
              <a:t> Structure</a:t>
            </a:r>
          </a:p>
          <a:p>
            <a:pPr marL="457200" indent="-457200">
              <a:spcBef>
                <a:spcPct val="20000"/>
              </a:spcBef>
              <a:spcAft>
                <a:spcPts val="1200"/>
              </a:spcAft>
              <a:buFont typeface="Monotype Sorts" charset="0"/>
              <a:buAutoNum type="arabicParenR"/>
            </a:pPr>
            <a:r>
              <a:rPr kumimoji="1" lang="en-US" sz="2800" i="0" dirty="0">
                <a:solidFill>
                  <a:schemeClr val="tx1">
                    <a:lumMod val="50000"/>
                  </a:schemeClr>
                </a:solidFill>
                <a:latin typeface="Calibri" panose="020F0502020204030204" pitchFamily="34" charset="0"/>
                <a:cs typeface="Calibri" panose="020F0502020204030204" pitchFamily="34" charset="0"/>
              </a:rPr>
              <a:t>Examples</a:t>
            </a:r>
          </a:p>
        </p:txBody>
      </p:sp>
      <p:sp>
        <p:nvSpPr>
          <p:cNvPr id="2" name="Slide Number Placeholder 1"/>
          <p:cNvSpPr>
            <a:spLocks noGrp="1"/>
          </p:cNvSpPr>
          <p:nvPr>
            <p:ph type="sldNum" sz="quarter" idx="12"/>
          </p:nvPr>
        </p:nvSpPr>
        <p:spPr/>
        <p:txBody>
          <a:bodyPr/>
          <a:lstStyle/>
          <a:p>
            <a:fld id="{7C85EE98-A8A2-4ED6-83A9-DD707E1DD38A}" type="slidenum">
              <a:rPr lang="en-US" smtClean="0"/>
              <a:pPr/>
              <a:t>70</a:t>
            </a:fld>
            <a:endParaRPr lang="en-US"/>
          </a:p>
        </p:txBody>
      </p:sp>
    </p:spTree>
    <p:extLst>
      <p:ext uri="{BB962C8B-B14F-4D97-AF65-F5344CB8AC3E}">
        <p14:creationId xmlns:p14="http://schemas.microsoft.com/office/powerpoint/2010/main" val="101999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77DA0B2D-CBAB-4959-A2D2-45E56E5EA244}" type="slidenum">
              <a:rPr lang="en-US" sz="1400" i="0" smtClean="0">
                <a:solidFill>
                  <a:schemeClr val="bg2"/>
                </a:solidFill>
                <a:latin typeface="Calibri" panose="020F0502020204030204" pitchFamily="34" charset="0"/>
                <a:cs typeface="Calibri" panose="020F0502020204030204" pitchFamily="34" charset="0"/>
              </a:rPr>
              <a:pPr/>
              <a:t>71</a:t>
            </a:fld>
            <a:endParaRPr lang="en-US" sz="1400" i="0" dirty="0" smtClean="0">
              <a:solidFill>
                <a:schemeClr val="bg2"/>
              </a:solidFill>
              <a:latin typeface="Calibri" panose="020F0502020204030204" pitchFamily="34" charset="0"/>
              <a:cs typeface="Calibri" panose="020F0502020204030204" pitchFamily="34" charset="0"/>
            </a:endParaRPr>
          </a:p>
        </p:txBody>
      </p:sp>
      <p:sp>
        <p:nvSpPr>
          <p:cNvPr id="7173" name="Rectangle 2"/>
          <p:cNvSpPr>
            <a:spLocks noGrp="1" noChangeArrowheads="1"/>
          </p:cNvSpPr>
          <p:nvPr>
            <p:ph type="body" idx="1"/>
          </p:nvPr>
        </p:nvSpPr>
        <p:spPr>
          <a:xfrm>
            <a:off x="18410" y="1862138"/>
            <a:ext cx="2921000" cy="1282700"/>
          </a:xfrm>
          <a:noFill/>
        </p:spPr>
        <p:txBody>
          <a:bodyPr lIns="90488" tIns="44450" rIns="90488" bIns="44450"/>
          <a:lstStyle/>
          <a:p>
            <a:pPr algn="ctr">
              <a:lnSpc>
                <a:spcPct val="90000"/>
              </a:lnSpc>
              <a:spcBef>
                <a:spcPct val="0"/>
              </a:spcBef>
              <a:buFont typeface="Wingdings" pitchFamily="2" charset="2"/>
              <a:buNone/>
            </a:pPr>
            <a:r>
              <a:rPr lang="en-US" sz="4000" dirty="0" smtClean="0">
                <a:solidFill>
                  <a:srgbClr val="FF0000"/>
                </a:solidFill>
                <a:latin typeface="Calibri" panose="020F0502020204030204" pitchFamily="34" charset="0"/>
                <a:cs typeface="Calibri" panose="020F0502020204030204" pitchFamily="34" charset="0"/>
              </a:rPr>
              <a:t>Causal </a:t>
            </a:r>
          </a:p>
          <a:p>
            <a:pPr algn="ctr">
              <a:lnSpc>
                <a:spcPct val="90000"/>
              </a:lnSpc>
              <a:spcBef>
                <a:spcPct val="0"/>
              </a:spcBef>
              <a:buFont typeface="Wingdings" pitchFamily="2" charset="2"/>
              <a:buNone/>
            </a:pPr>
            <a:r>
              <a:rPr lang="en-US" sz="4000" dirty="0" smtClean="0">
                <a:solidFill>
                  <a:srgbClr val="FF0000"/>
                </a:solidFill>
                <a:latin typeface="Calibri" panose="020F0502020204030204" pitchFamily="34" charset="0"/>
                <a:cs typeface="Calibri" panose="020F0502020204030204" pitchFamily="34" charset="0"/>
              </a:rPr>
              <a:t>Structure</a:t>
            </a:r>
            <a:r>
              <a:rPr lang="en-US" sz="4000" i="1" dirty="0" smtClean="0">
                <a:solidFill>
                  <a:schemeClr val="tx2"/>
                </a:solidFill>
                <a:latin typeface="Calibri" panose="020F0502020204030204" pitchFamily="34" charset="0"/>
                <a:cs typeface="Calibri" panose="020F0502020204030204" pitchFamily="34" charset="0"/>
              </a:rPr>
              <a:t> </a:t>
            </a:r>
          </a:p>
        </p:txBody>
      </p:sp>
      <p:sp>
        <p:nvSpPr>
          <p:cNvPr id="7174" name="Rectangle 3"/>
          <p:cNvSpPr>
            <a:spLocks noChangeArrowheads="1"/>
          </p:cNvSpPr>
          <p:nvPr/>
        </p:nvSpPr>
        <p:spPr bwMode="auto">
          <a:xfrm>
            <a:off x="6202762" y="1716410"/>
            <a:ext cx="2859087" cy="19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4000" i="0" dirty="0" smtClean="0">
                <a:solidFill>
                  <a:srgbClr val="00AE00"/>
                </a:solidFill>
                <a:latin typeface="Calibri" panose="020F0502020204030204" pitchFamily="34" charset="0"/>
                <a:cs typeface="Calibri" panose="020F0502020204030204" pitchFamily="34" charset="0"/>
              </a:rPr>
              <a:t>Testable Statistical </a:t>
            </a:r>
            <a:r>
              <a:rPr lang="en-US" sz="4000" i="0" dirty="0">
                <a:solidFill>
                  <a:srgbClr val="00AE00"/>
                </a:solidFill>
                <a:latin typeface="Calibri" panose="020F0502020204030204" pitchFamily="34" charset="0"/>
                <a:cs typeface="Calibri" panose="020F0502020204030204" pitchFamily="34" charset="0"/>
              </a:rPr>
              <a:t>Predictions</a:t>
            </a:r>
          </a:p>
        </p:txBody>
      </p:sp>
      <p:sp>
        <p:nvSpPr>
          <p:cNvPr id="7176" name="Text Box 6"/>
          <p:cNvSpPr txBox="1">
            <a:spLocks noChangeArrowheads="1"/>
          </p:cNvSpPr>
          <p:nvPr/>
        </p:nvSpPr>
        <p:spPr bwMode="auto">
          <a:xfrm>
            <a:off x="611186" y="4001182"/>
            <a:ext cx="252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spcBef>
                <a:spcPct val="50000"/>
              </a:spcBef>
            </a:pPr>
            <a:r>
              <a:rPr lang="en-US" dirty="0">
                <a:solidFill>
                  <a:srgbClr val="FF0000"/>
                </a:solidFill>
                <a:latin typeface="Calibri" panose="020F0502020204030204" pitchFamily="34" charset="0"/>
                <a:cs typeface="Calibri" panose="020F0502020204030204" pitchFamily="34" charset="0"/>
              </a:rPr>
              <a:t>Causal Graphs</a:t>
            </a:r>
          </a:p>
        </p:txBody>
      </p:sp>
      <p:graphicFrame>
        <p:nvGraphicFramePr>
          <p:cNvPr id="7171" name="Object 7"/>
          <p:cNvGraphicFramePr>
            <a:graphicFrameLocks noChangeAspect="1"/>
          </p:cNvGraphicFramePr>
          <p:nvPr/>
        </p:nvGraphicFramePr>
        <p:xfrm>
          <a:off x="503238" y="4911725"/>
          <a:ext cx="3182937" cy="530225"/>
        </p:xfrm>
        <a:graphic>
          <a:graphicData uri="http://schemas.openxmlformats.org/presentationml/2006/ole">
            <mc:AlternateContent xmlns:mc="http://schemas.openxmlformats.org/markup-compatibility/2006">
              <mc:Choice xmlns:v="urn:schemas-microsoft-com:vml" Requires="v">
                <p:oleObj spid="_x0000_s8240" name="Picture" r:id="rId3" imgW="2057400" imgH="342900" progId="Word.Picture.8">
                  <p:embed/>
                </p:oleObj>
              </mc:Choice>
              <mc:Fallback>
                <p:oleObj name="Picture" r:id="rId3" imgW="2057400" imgH="3429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911725"/>
                        <a:ext cx="3182937" cy="5302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7" name="Text Box 8"/>
          <p:cNvSpPr txBox="1">
            <a:spLocks noChangeArrowheads="1"/>
          </p:cNvSpPr>
          <p:nvPr/>
        </p:nvSpPr>
        <p:spPr bwMode="auto">
          <a:xfrm>
            <a:off x="4038600" y="3987123"/>
            <a:ext cx="502158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ctr">
              <a:spcBef>
                <a:spcPct val="50000"/>
              </a:spcBef>
            </a:pPr>
            <a:r>
              <a:rPr lang="en-US" i="0" dirty="0" smtClean="0">
                <a:solidFill>
                  <a:srgbClr val="00AE00"/>
                </a:solidFill>
                <a:latin typeface="Calibri" panose="020F0502020204030204" pitchFamily="34" charset="0"/>
                <a:cs typeface="Calibri" panose="020F0502020204030204" pitchFamily="34" charset="0"/>
              </a:rPr>
              <a:t>e.g., Conditional Independence</a:t>
            </a:r>
            <a:endParaRPr lang="en-US" i="0" dirty="0">
              <a:solidFill>
                <a:srgbClr val="00AE00"/>
              </a:solidFill>
              <a:latin typeface="Calibri" panose="020F0502020204030204" pitchFamily="34" charset="0"/>
              <a:cs typeface="Calibri" panose="020F0502020204030204" pitchFamily="34" charset="0"/>
            </a:endParaRPr>
          </a:p>
          <a:p>
            <a:pPr algn="ctr">
              <a:spcBef>
                <a:spcPct val="50000"/>
              </a:spcBef>
            </a:pPr>
            <a:r>
              <a:rPr lang="en-US" i="0" dirty="0" smtClean="0">
                <a:solidFill>
                  <a:srgbClr val="00AE00"/>
                </a:solidFill>
                <a:latin typeface="Calibri" panose="020F0502020204030204" pitchFamily="34" charset="0"/>
                <a:cs typeface="Calibri" panose="020F0502020204030204" pitchFamily="34" charset="0"/>
              </a:rPr>
              <a:t>X </a:t>
            </a:r>
            <a:r>
              <a:rPr lang="en-US" i="0" dirty="0">
                <a:solidFill>
                  <a:srgbClr val="00AE00"/>
                </a:solidFill>
                <a:latin typeface="Calibri" panose="020F0502020204030204" pitchFamily="34" charset="0"/>
                <a:cs typeface="Calibri" panose="020F0502020204030204" pitchFamily="34" charset="0"/>
              </a:rPr>
              <a:t>_||_ Z | </a:t>
            </a:r>
            <a:r>
              <a:rPr lang="en-US" i="0" dirty="0" smtClean="0">
                <a:solidFill>
                  <a:srgbClr val="00AE00"/>
                </a:solidFill>
                <a:latin typeface="Calibri" panose="020F0502020204030204" pitchFamily="34" charset="0"/>
                <a:cs typeface="Calibri" panose="020F0502020204030204" pitchFamily="34" charset="0"/>
              </a:rPr>
              <a:t>Y</a:t>
            </a:r>
          </a:p>
          <a:p>
            <a:pPr algn="ctr">
              <a:spcBef>
                <a:spcPct val="50000"/>
              </a:spcBef>
            </a:pPr>
            <a:endParaRPr lang="en-US" sz="1800" i="0" dirty="0" smtClean="0">
              <a:solidFill>
                <a:srgbClr val="00AE00"/>
              </a:solidFill>
              <a:latin typeface="Calibri" panose="020F0502020204030204" pitchFamily="34" charset="0"/>
              <a:cs typeface="Calibri" panose="020F0502020204030204" pitchFamily="34" charset="0"/>
            </a:endParaRPr>
          </a:p>
          <a:p>
            <a:pPr algn="ctr">
              <a:spcBef>
                <a:spcPct val="50000"/>
              </a:spcBef>
            </a:pPr>
            <a:r>
              <a:rPr lang="en-US" sz="1800" i="0" dirty="0" smtClean="0">
                <a:solidFill>
                  <a:srgbClr val="00AE00"/>
                </a:solidFill>
                <a:latin typeface="Calibri" panose="020F0502020204030204" pitchFamily="34" charset="0"/>
                <a:cs typeface="Calibri" panose="020F0502020204030204" pitchFamily="34" charset="0"/>
                <a:sym typeface="Symbol"/>
              </a:rPr>
              <a:t></a:t>
            </a:r>
            <a:r>
              <a:rPr lang="en-US" sz="1800" i="0" dirty="0" err="1" smtClean="0">
                <a:solidFill>
                  <a:srgbClr val="00AE00"/>
                </a:solidFill>
                <a:latin typeface="Calibri" panose="020F0502020204030204" pitchFamily="34" charset="0"/>
                <a:cs typeface="Calibri" panose="020F0502020204030204" pitchFamily="34" charset="0"/>
              </a:rPr>
              <a:t>x,y,z</a:t>
            </a:r>
            <a:r>
              <a:rPr lang="en-US" sz="1800" i="0" dirty="0" smtClean="0">
                <a:solidFill>
                  <a:srgbClr val="00AE00"/>
                </a:solidFill>
                <a:latin typeface="Calibri" panose="020F0502020204030204" pitchFamily="34" charset="0"/>
                <a:cs typeface="Calibri" panose="020F0502020204030204" pitchFamily="34" charset="0"/>
              </a:rPr>
              <a:t>  P(X = x, Z=z | Y=y) = </a:t>
            </a:r>
          </a:p>
          <a:p>
            <a:pPr algn="ctr">
              <a:spcBef>
                <a:spcPct val="50000"/>
              </a:spcBef>
            </a:pPr>
            <a:r>
              <a:rPr lang="en-US" sz="1800" i="0" dirty="0" smtClean="0">
                <a:solidFill>
                  <a:srgbClr val="00AE00"/>
                </a:solidFill>
                <a:latin typeface="Calibri" panose="020F0502020204030204" pitchFamily="34" charset="0"/>
                <a:cs typeface="Calibri" panose="020F0502020204030204" pitchFamily="34" charset="0"/>
              </a:rPr>
              <a:t>P(X </a:t>
            </a:r>
            <a:r>
              <a:rPr lang="en-US" sz="1800" i="0" dirty="0">
                <a:solidFill>
                  <a:srgbClr val="00AE00"/>
                </a:solidFill>
                <a:latin typeface="Calibri" panose="020F0502020204030204" pitchFamily="34" charset="0"/>
                <a:cs typeface="Calibri" panose="020F0502020204030204" pitchFamily="34" charset="0"/>
              </a:rPr>
              <a:t>= </a:t>
            </a:r>
            <a:r>
              <a:rPr lang="en-US" sz="1800" i="0" dirty="0" smtClean="0">
                <a:solidFill>
                  <a:srgbClr val="00AE00"/>
                </a:solidFill>
                <a:latin typeface="Calibri" panose="020F0502020204030204" pitchFamily="34" charset="0"/>
                <a:cs typeface="Calibri" panose="020F0502020204030204" pitchFamily="34" charset="0"/>
              </a:rPr>
              <a:t>x | </a:t>
            </a:r>
            <a:r>
              <a:rPr lang="en-US" sz="1800" i="0" dirty="0">
                <a:solidFill>
                  <a:srgbClr val="00AE00"/>
                </a:solidFill>
                <a:latin typeface="Calibri" panose="020F0502020204030204" pitchFamily="34" charset="0"/>
                <a:cs typeface="Calibri" panose="020F0502020204030204" pitchFamily="34" charset="0"/>
              </a:rPr>
              <a:t>Y=y</a:t>
            </a:r>
            <a:r>
              <a:rPr lang="en-US" sz="1800" i="0" dirty="0" smtClean="0">
                <a:solidFill>
                  <a:srgbClr val="00AE00"/>
                </a:solidFill>
                <a:latin typeface="Calibri" panose="020F0502020204030204" pitchFamily="34" charset="0"/>
                <a:cs typeface="Calibri" panose="020F0502020204030204" pitchFamily="34" charset="0"/>
              </a:rPr>
              <a:t>)</a:t>
            </a:r>
            <a:r>
              <a:rPr lang="en-US" sz="1800" i="0" dirty="0">
                <a:solidFill>
                  <a:srgbClr val="00AE00"/>
                </a:solidFill>
                <a:latin typeface="Calibri" panose="020F0502020204030204" pitchFamily="34" charset="0"/>
                <a:cs typeface="Calibri" panose="020F0502020204030204" pitchFamily="34" charset="0"/>
              </a:rPr>
              <a:t> </a:t>
            </a:r>
            <a:r>
              <a:rPr lang="en-US" sz="1800" i="0" dirty="0" smtClean="0">
                <a:solidFill>
                  <a:srgbClr val="00AE00"/>
                </a:solidFill>
                <a:latin typeface="Calibri" panose="020F0502020204030204" pitchFamily="34" charset="0"/>
                <a:cs typeface="Calibri" panose="020F0502020204030204" pitchFamily="34" charset="0"/>
              </a:rPr>
              <a:t>P(Z=z </a:t>
            </a:r>
            <a:r>
              <a:rPr lang="en-US" sz="1800" i="0" dirty="0">
                <a:solidFill>
                  <a:srgbClr val="00AE00"/>
                </a:solidFill>
                <a:latin typeface="Calibri" panose="020F0502020204030204" pitchFamily="34" charset="0"/>
                <a:cs typeface="Calibri" panose="020F0502020204030204" pitchFamily="34" charset="0"/>
              </a:rPr>
              <a:t>| Y=y)</a:t>
            </a:r>
            <a:r>
              <a:rPr lang="en-US" i="0" dirty="0" smtClean="0">
                <a:solidFill>
                  <a:srgbClr val="00AE00"/>
                </a:solidFill>
                <a:latin typeface="Calibri" panose="020F0502020204030204" pitchFamily="34" charset="0"/>
                <a:cs typeface="Calibri" panose="020F0502020204030204" pitchFamily="34" charset="0"/>
              </a:rPr>
              <a:t> </a:t>
            </a:r>
            <a:endParaRPr lang="en-US" i="0" dirty="0">
              <a:solidFill>
                <a:srgbClr val="00AE00"/>
              </a:solidFill>
              <a:latin typeface="Calibri" panose="020F0502020204030204" pitchFamily="34" charset="0"/>
              <a:cs typeface="Calibri" panose="020F0502020204030204" pitchFamily="34" charset="0"/>
            </a:endParaRPr>
          </a:p>
        </p:txBody>
      </p:sp>
      <p:sp>
        <p:nvSpPr>
          <p:cNvPr id="12" name="Title 3"/>
          <p:cNvSpPr>
            <a:spLocks noGrp="1"/>
          </p:cNvSpPr>
          <p:nvPr>
            <p:ph type="title"/>
          </p:nvPr>
        </p:nvSpPr>
        <p:spPr>
          <a:xfrm>
            <a:off x="1012825" y="352661"/>
            <a:ext cx="7772400" cy="805299"/>
          </a:xfrm>
        </p:spPr>
        <p:txBody>
          <a:bodyPr>
            <a:noAutofit/>
          </a:bodyPr>
          <a:lstStyle/>
          <a:p>
            <a:pPr algn="ctr"/>
            <a:r>
              <a:rPr lang="en-US" sz="4000" b="1" kern="1200" dirty="0" smtClean="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Causal</a:t>
            </a:r>
            <a:r>
              <a:rPr lang="en-US" sz="4000" b="1"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4000" b="1" kern="1200" dirty="0" smtClean="0">
                <a:solidFill>
                  <a:srgbClr val="00AE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Consequences</a:t>
            </a:r>
            <a:endParaRPr lang="en-US" sz="4000" b="1" kern="1200" dirty="0">
              <a:solidFill>
                <a:srgbClr val="00AE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grpSp>
        <p:nvGrpSpPr>
          <p:cNvPr id="11" name="Group 10"/>
          <p:cNvGrpSpPr/>
          <p:nvPr/>
        </p:nvGrpSpPr>
        <p:grpSpPr>
          <a:xfrm>
            <a:off x="2547632" y="1939925"/>
            <a:ext cx="3822432" cy="1397000"/>
            <a:chOff x="2547632" y="1939925"/>
            <a:chExt cx="3822432" cy="1397000"/>
          </a:xfrm>
        </p:grpSpPr>
        <p:grpSp>
          <p:nvGrpSpPr>
            <p:cNvPr id="3" name="Group 2"/>
            <p:cNvGrpSpPr/>
            <p:nvPr/>
          </p:nvGrpSpPr>
          <p:grpSpPr>
            <a:xfrm>
              <a:off x="2547632" y="1939925"/>
              <a:ext cx="3764421" cy="1397000"/>
              <a:chOff x="2547632" y="1939925"/>
              <a:chExt cx="3764421" cy="1397000"/>
            </a:xfrm>
          </p:grpSpPr>
          <p:graphicFrame>
            <p:nvGraphicFramePr>
              <p:cNvPr id="7170" name="Object 5">
                <a:hlinkClick r:id="" action="ppaction://ole?verb=0"/>
              </p:cNvPr>
              <p:cNvGraphicFramePr>
                <a:graphicFrameLocks/>
              </p:cNvGraphicFramePr>
              <p:nvPr>
                <p:extLst/>
              </p:nvPr>
            </p:nvGraphicFramePr>
            <p:xfrm>
              <a:off x="2713038" y="1939925"/>
              <a:ext cx="3213100" cy="1397000"/>
            </p:xfrm>
            <a:graphic>
              <a:graphicData uri="http://schemas.openxmlformats.org/presentationml/2006/ole">
                <mc:AlternateContent xmlns:mc="http://schemas.openxmlformats.org/markup-compatibility/2006">
                  <mc:Choice xmlns:v="urn:schemas-microsoft-com:vml" Requires="v">
                    <p:oleObj spid="_x0000_s8241" name="Picture" r:id="rId5" imgW="1935480" imgH="845820" progId="Word.Picture.8">
                      <p:embed/>
                    </p:oleObj>
                  </mc:Choice>
                  <mc:Fallback>
                    <p:oleObj name="Picture" r:id="rId5" imgW="1935480" imgH="84582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038" y="1939925"/>
                            <a:ext cx="32131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p:cNvGrpSpPr/>
              <p:nvPr/>
            </p:nvGrpSpPr>
            <p:grpSpPr>
              <a:xfrm>
                <a:off x="2547632" y="2323703"/>
                <a:ext cx="3764421" cy="785854"/>
                <a:chOff x="2547632" y="2323703"/>
                <a:chExt cx="3764421" cy="785854"/>
              </a:xfrm>
            </p:grpSpPr>
            <p:sp>
              <p:nvSpPr>
                <p:cNvPr id="9" name="Text Box 6"/>
                <p:cNvSpPr txBox="1">
                  <a:spLocks noChangeArrowheads="1"/>
                </p:cNvSpPr>
                <p:nvPr/>
              </p:nvSpPr>
              <p:spPr bwMode="auto">
                <a:xfrm>
                  <a:off x="2630335" y="2740225"/>
                  <a:ext cx="3681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ctr">
                    <a:spcBef>
                      <a:spcPct val="50000"/>
                    </a:spcBef>
                  </a:pPr>
                  <a:r>
                    <a:rPr lang="en-US" sz="1800" i="0" dirty="0" smtClean="0">
                      <a:solidFill>
                        <a:srgbClr val="FFFF99"/>
                      </a:solidFill>
                      <a:latin typeface="Calibri" panose="020F0502020204030204" pitchFamily="34" charset="0"/>
                      <a:cs typeface="Calibri" panose="020F0502020204030204" pitchFamily="34" charset="0"/>
                    </a:rPr>
                    <a:t>Causal Markov Axiom</a:t>
                  </a:r>
                  <a:endParaRPr lang="en-US" sz="1800" i="0" dirty="0">
                    <a:solidFill>
                      <a:srgbClr val="FFFF99"/>
                    </a:solidFill>
                    <a:latin typeface="Calibri" panose="020F0502020204030204" pitchFamily="34" charset="0"/>
                    <a:cs typeface="Calibri" panose="020F0502020204030204" pitchFamily="34" charset="0"/>
                  </a:endParaRPr>
                </a:p>
              </p:txBody>
            </p:sp>
            <p:sp>
              <p:nvSpPr>
                <p:cNvPr id="10" name="Text Box 6"/>
                <p:cNvSpPr txBox="1">
                  <a:spLocks noChangeArrowheads="1"/>
                </p:cNvSpPr>
                <p:nvPr/>
              </p:nvSpPr>
              <p:spPr bwMode="auto">
                <a:xfrm>
                  <a:off x="2547632" y="2323703"/>
                  <a:ext cx="3681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ctr">
                    <a:spcBef>
                      <a:spcPct val="50000"/>
                    </a:spcBef>
                  </a:pPr>
                  <a:r>
                    <a:rPr lang="en-US" sz="1800" i="0" dirty="0" smtClean="0">
                      <a:solidFill>
                        <a:srgbClr val="FFFF99"/>
                      </a:solidFill>
                      <a:latin typeface="Calibri" panose="020F0502020204030204" pitchFamily="34" charset="0"/>
                      <a:cs typeface="Calibri" panose="020F0502020204030204" pitchFamily="34" charset="0"/>
                    </a:rPr>
                    <a:t>D-separation</a:t>
                  </a:r>
                  <a:endParaRPr lang="en-US" sz="1800" i="0" dirty="0">
                    <a:solidFill>
                      <a:srgbClr val="FFFF99"/>
                    </a:solidFill>
                    <a:latin typeface="Calibri" panose="020F0502020204030204" pitchFamily="34" charset="0"/>
                    <a:cs typeface="Calibri" panose="020F0502020204030204" pitchFamily="34" charset="0"/>
                  </a:endParaRPr>
                </a:p>
              </p:txBody>
            </p:sp>
          </p:grpSp>
        </p:grpSp>
        <p:cxnSp>
          <p:nvCxnSpPr>
            <p:cNvPr id="14" name="Straight Arrow Connector 13"/>
            <p:cNvCxnSpPr/>
            <p:nvPr/>
          </p:nvCxnSpPr>
          <p:spPr>
            <a:xfrm>
              <a:off x="5578608" y="2512679"/>
              <a:ext cx="791456" cy="1536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882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pPr eaLnBrk="0" hangingPunct="0"/>
            <a:endParaRPr lang="en-US">
              <a:latin typeface="Calibri" panose="020F0502020204030204" pitchFamily="34" charset="0"/>
              <a:cs typeface="Calibri" panose="020F0502020204030204" pitchFamily="34" charset="0"/>
            </a:endParaRPr>
          </a:p>
        </p:txBody>
      </p:sp>
      <p:sp>
        <p:nvSpPr>
          <p:cNvPr id="30724"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pPr eaLnBrk="0" hangingPunct="0"/>
            <a:endParaRPr lang="en-US">
              <a:latin typeface="Calibri" panose="020F0502020204030204" pitchFamily="34" charset="0"/>
              <a:cs typeface="Calibri" panose="020F0502020204030204" pitchFamily="34" charset="0"/>
            </a:endParaRPr>
          </a:p>
        </p:txBody>
      </p:sp>
      <p:sp>
        <p:nvSpPr>
          <p:cNvPr id="30725" name="Rectangle 9"/>
          <p:cNvSpPr>
            <a:spLocks noChangeArrowheads="1"/>
          </p:cNvSpPr>
          <p:nvPr/>
        </p:nvSpPr>
        <p:spPr bwMode="auto">
          <a:xfrm>
            <a:off x="0" y="214313"/>
            <a:ext cx="8977313" cy="1394741"/>
          </a:xfrm>
          <a:prstGeom prst="rect">
            <a:avLst/>
          </a:prstGeom>
          <a:noFill/>
          <a:ln w="12700">
            <a:noFill/>
            <a:miter lim="800000"/>
            <a:headEnd/>
            <a:tailEnd/>
          </a:ln>
        </p:spPr>
        <p:txBody>
          <a:bodyPr lIns="90488" tIns="44450" rIns="90488" bIns="44450">
            <a:spAutoFit/>
          </a:bodyPr>
          <a:lstStyle/>
          <a:p>
            <a:pPr algn="ctr" eaLnBrk="0" hangingPunct="0">
              <a:spcBef>
                <a:spcPct val="20000"/>
              </a:spcBef>
            </a:pPr>
            <a:r>
              <a:rPr lang="en-US" sz="3200" b="1" i="0"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Bridge </a:t>
            </a:r>
            <a:r>
              <a:rPr lang="en-US" sz="3200" b="1" i="0"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Principles</a:t>
            </a:r>
            <a:endParaRPr lang="en-US" sz="3200" b="1" i="0"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0" hangingPunct="0">
              <a:spcBef>
                <a:spcPct val="20000"/>
              </a:spcBef>
            </a:pPr>
            <a:r>
              <a:rPr lang="en-US" sz="1400" i="0" dirty="0" smtClean="0">
                <a:solidFill>
                  <a:srgbClr val="FFFF99"/>
                </a:solidFill>
                <a:latin typeface="Calibri" panose="020F0502020204030204" pitchFamily="34" charset="0"/>
                <a:cs typeface="Calibri" panose="020F0502020204030204" pitchFamily="34" charset="0"/>
              </a:rPr>
              <a:t/>
            </a:r>
            <a:br>
              <a:rPr lang="en-US" sz="1400" i="0" dirty="0" smtClean="0">
                <a:solidFill>
                  <a:srgbClr val="FFFF99"/>
                </a:solidFill>
                <a:latin typeface="Calibri" panose="020F0502020204030204" pitchFamily="34" charset="0"/>
                <a:cs typeface="Calibri" panose="020F0502020204030204" pitchFamily="34" charset="0"/>
              </a:rPr>
            </a:br>
            <a:r>
              <a:rPr lang="en-US" dirty="0" smtClean="0">
                <a:solidFill>
                  <a:srgbClr val="FF0000"/>
                </a:solidFill>
                <a:latin typeface="Calibri" panose="020F0502020204030204" pitchFamily="34" charset="0"/>
                <a:cs typeface="Calibri" panose="020F0502020204030204" pitchFamily="34" charset="0"/>
              </a:rPr>
              <a:t>Directed</a:t>
            </a:r>
            <a:r>
              <a:rPr lang="en-US" dirty="0" smtClean="0">
                <a:solidFill>
                  <a:srgbClr val="000000"/>
                </a:solidFill>
                <a:latin typeface="Calibri" panose="020F0502020204030204" pitchFamily="34" charset="0"/>
                <a:cs typeface="Calibri" panose="020F0502020204030204" pitchFamily="34" charset="0"/>
              </a:rPr>
              <a:t> </a:t>
            </a:r>
            <a:r>
              <a:rPr lang="en-US" dirty="0" smtClean="0">
                <a:solidFill>
                  <a:srgbClr val="FF0000"/>
                </a:solidFill>
                <a:latin typeface="Calibri" panose="020F0502020204030204" pitchFamily="34" charset="0"/>
                <a:cs typeface="Calibri" panose="020F0502020204030204" pitchFamily="34" charset="0"/>
              </a:rPr>
              <a:t>Acyclic</a:t>
            </a:r>
            <a:r>
              <a:rPr lang="en-US" dirty="0" smtClean="0">
                <a:solidFill>
                  <a:srgbClr val="000000"/>
                </a:solidFill>
                <a:latin typeface="Calibri" panose="020F0502020204030204" pitchFamily="34" charset="0"/>
                <a:cs typeface="Calibri" panose="020F0502020204030204" pitchFamily="34" charset="0"/>
              </a:rPr>
              <a:t> </a:t>
            </a:r>
            <a:r>
              <a:rPr lang="en-US" dirty="0" smtClean="0">
                <a:solidFill>
                  <a:srgbClr val="FF0000"/>
                </a:solidFill>
                <a:latin typeface="Calibri" panose="020F0502020204030204" pitchFamily="34" charset="0"/>
                <a:cs typeface="Calibri" panose="020F0502020204030204" pitchFamily="34" charset="0"/>
              </a:rPr>
              <a:t>Causal </a:t>
            </a:r>
            <a:r>
              <a:rPr lang="en-US" dirty="0">
                <a:solidFill>
                  <a:srgbClr val="FF0000"/>
                </a:solidFill>
                <a:latin typeface="Calibri" panose="020F0502020204030204" pitchFamily="34" charset="0"/>
                <a:cs typeface="Calibri" panose="020F0502020204030204" pitchFamily="34" charset="0"/>
              </a:rPr>
              <a:t>Graph </a:t>
            </a:r>
            <a:r>
              <a:rPr lang="en-US" dirty="0">
                <a:solidFill>
                  <a:srgbClr val="FFFFFF"/>
                </a:solidFill>
                <a:latin typeface="Calibri" panose="020F0502020204030204" pitchFamily="34" charset="0"/>
                <a:cs typeface="Calibri" panose="020F0502020204030204" pitchFamily="34" charset="0"/>
              </a:rPr>
              <a:t>over V </a:t>
            </a:r>
            <a:r>
              <a:rPr lang="en-US" dirty="0" smtClean="0">
                <a:solidFill>
                  <a:srgbClr val="FFFFFF"/>
                </a:solidFill>
                <a:latin typeface="Calibri" panose="020F0502020204030204" pitchFamily="34" charset="0"/>
                <a:cs typeface="Calibri" panose="020F0502020204030204" pitchFamily="34" charset="0"/>
                <a:sym typeface="Symbol" pitchFamily="18" charset="2"/>
              </a:rPr>
              <a:t> Constraints </a:t>
            </a:r>
            <a:r>
              <a:rPr lang="en-US" dirty="0">
                <a:solidFill>
                  <a:srgbClr val="FFFFFF"/>
                </a:solidFill>
                <a:latin typeface="Calibri" panose="020F0502020204030204" pitchFamily="34" charset="0"/>
                <a:cs typeface="Calibri" panose="020F0502020204030204" pitchFamily="34" charset="0"/>
                <a:sym typeface="Symbol" pitchFamily="18" charset="2"/>
              </a:rPr>
              <a:t>on </a:t>
            </a:r>
            <a:r>
              <a:rPr lang="en-US" dirty="0">
                <a:solidFill>
                  <a:srgbClr val="00AE00"/>
                </a:solidFill>
                <a:latin typeface="Calibri" panose="020F0502020204030204" pitchFamily="34" charset="0"/>
                <a:cs typeface="Calibri" panose="020F0502020204030204" pitchFamily="34" charset="0"/>
                <a:sym typeface="Symbol" pitchFamily="18" charset="2"/>
              </a:rPr>
              <a:t>P(V)</a:t>
            </a:r>
            <a:br>
              <a:rPr lang="en-US" dirty="0">
                <a:solidFill>
                  <a:srgbClr val="00AE00"/>
                </a:solidFill>
                <a:latin typeface="Calibri" panose="020F0502020204030204" pitchFamily="34" charset="0"/>
                <a:cs typeface="Calibri" panose="020F0502020204030204" pitchFamily="34" charset="0"/>
                <a:sym typeface="Symbol" pitchFamily="18" charset="2"/>
              </a:rPr>
            </a:br>
            <a:endParaRPr lang="en-US" b="1" i="0" dirty="0">
              <a:latin typeface="Calibri" panose="020F0502020204030204" pitchFamily="34" charset="0"/>
              <a:cs typeface="Calibri" panose="020F0502020204030204" pitchFamily="34" charset="0"/>
            </a:endParaRPr>
          </a:p>
        </p:txBody>
      </p:sp>
      <p:sp>
        <p:nvSpPr>
          <p:cNvPr id="12294" name="Rectangle 13"/>
          <p:cNvSpPr>
            <a:spLocks noChangeArrowheads="1"/>
          </p:cNvSpPr>
          <p:nvPr/>
        </p:nvSpPr>
        <p:spPr bwMode="auto">
          <a:xfrm>
            <a:off x="1954579" y="4250183"/>
            <a:ext cx="5068153" cy="1015663"/>
          </a:xfrm>
          <a:prstGeom prst="rect">
            <a:avLst/>
          </a:prstGeom>
          <a:noFill/>
          <a:ln w="9525">
            <a:solidFill>
              <a:schemeClr val="accent1"/>
            </a:solidFill>
            <a:miter lim="800000"/>
            <a:headEnd/>
            <a:tailEnd/>
          </a:ln>
        </p:spPr>
        <p:txBody>
          <a:bodyPr wrap="square">
            <a:spAutoFit/>
          </a:bodyPr>
          <a:lstStyle/>
          <a:p>
            <a:pPr marL="0" lvl="1" algn="ctr">
              <a:lnSpc>
                <a:spcPct val="150000"/>
              </a:lnSpc>
            </a:pPr>
            <a:r>
              <a:rPr lang="en-US" sz="2000" i="0" dirty="0">
                <a:solidFill>
                  <a:srgbClr val="FFFF99"/>
                </a:solidFill>
                <a:latin typeface="Calibri" panose="020F0502020204030204" pitchFamily="34" charset="0"/>
                <a:cs typeface="Calibri" panose="020F0502020204030204" pitchFamily="34" charset="0"/>
                <a:sym typeface="Wingdings" pitchFamily="2" charset="2"/>
              </a:rPr>
              <a:t>Weak Causal Markov Assumption</a:t>
            </a:r>
            <a:r>
              <a:rPr lang="en-US" sz="2000" i="0" dirty="0">
                <a:latin typeface="Calibri" panose="020F0502020204030204" pitchFamily="34" charset="0"/>
                <a:cs typeface="Calibri" panose="020F0502020204030204" pitchFamily="34" charset="0"/>
                <a:sym typeface="Wingdings" pitchFamily="2" charset="2"/>
              </a:rPr>
              <a:t/>
            </a:r>
            <a:br>
              <a:rPr lang="en-US" sz="2000" i="0" dirty="0">
                <a:latin typeface="Calibri" panose="020F0502020204030204" pitchFamily="34" charset="0"/>
                <a:cs typeface="Calibri" panose="020F0502020204030204" pitchFamily="34" charset="0"/>
                <a:sym typeface="Wingdings" pitchFamily="2" charset="2"/>
              </a:rPr>
            </a:br>
            <a:r>
              <a:rPr lang="en-US" sz="2000" i="0" dirty="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FFFFFF"/>
                </a:solidFill>
                <a:latin typeface="Calibri" panose="020F0502020204030204" pitchFamily="34" charset="0"/>
                <a:cs typeface="Calibri" panose="020F0502020204030204" pitchFamily="34" charset="0"/>
                <a:sym typeface="Wingdings" pitchFamily="2" charset="2"/>
              </a:rPr>
              <a:t>1</a:t>
            </a:r>
            <a:r>
              <a:rPr lang="en-US" sz="2000" i="0" dirty="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FFFFFF"/>
                </a:solidFill>
                <a:latin typeface="Calibri" panose="020F0502020204030204" pitchFamily="34" charset="0"/>
                <a:cs typeface="Calibri" panose="020F0502020204030204" pitchFamily="34" charset="0"/>
                <a:sym typeface="Wingdings" pitchFamily="2" charset="2"/>
              </a:rPr>
              <a:t>2</a:t>
            </a:r>
            <a:r>
              <a:rPr lang="en-US" sz="2000" i="0" dirty="0">
                <a:solidFill>
                  <a:srgbClr val="FFFFFF"/>
                </a:solidFill>
                <a:latin typeface="Calibri" panose="020F0502020204030204" pitchFamily="34" charset="0"/>
                <a:cs typeface="Calibri" panose="020F0502020204030204" pitchFamily="34" charset="0"/>
                <a:sym typeface="Wingdings" pitchFamily="2" charset="2"/>
              </a:rPr>
              <a:t> </a:t>
            </a:r>
            <a:r>
              <a:rPr lang="en-US" sz="2000" i="0" dirty="0">
                <a:solidFill>
                  <a:srgbClr val="FF0000"/>
                </a:solidFill>
                <a:latin typeface="Calibri" panose="020F0502020204030204" pitchFamily="34" charset="0"/>
                <a:cs typeface="Calibri" panose="020F0502020204030204" pitchFamily="34" charset="0"/>
                <a:sym typeface="Wingdings" pitchFamily="2" charset="2"/>
              </a:rPr>
              <a:t>causally disconnected</a:t>
            </a:r>
            <a:r>
              <a:rPr lang="en-US" sz="2000" i="0" dirty="0">
                <a:latin typeface="Calibri" panose="020F0502020204030204" pitchFamily="34" charset="0"/>
                <a:cs typeface="Calibri" panose="020F0502020204030204" pitchFamily="34" charset="0"/>
                <a:sym typeface="Wingdings" pitchFamily="2" charset="2"/>
              </a:rPr>
              <a:t> </a:t>
            </a:r>
            <a:r>
              <a:rPr lang="en-US" sz="2000" i="0" dirty="0">
                <a:solidFill>
                  <a:srgbClr val="FFFFFF"/>
                </a:solidFill>
                <a:latin typeface="Calibri" panose="020F0502020204030204" pitchFamily="34" charset="0"/>
                <a:cs typeface="Calibri" panose="020F0502020204030204" pitchFamily="34" charset="0"/>
                <a:sym typeface="Symbol" pitchFamily="18" charset="2"/>
              </a:rPr>
              <a:t></a:t>
            </a:r>
            <a:r>
              <a:rPr lang="en-US" sz="2000" i="0" dirty="0">
                <a:latin typeface="Calibri" panose="020F0502020204030204" pitchFamily="34" charset="0"/>
                <a:cs typeface="Calibri" panose="020F0502020204030204" pitchFamily="34" charset="0"/>
                <a:sym typeface="Wingdings" pitchFamily="2" charset="2"/>
              </a:rPr>
              <a:t>  </a:t>
            </a:r>
            <a:r>
              <a:rPr lang="en-US" sz="2000" i="0" dirty="0">
                <a:solidFill>
                  <a:srgbClr val="00AE00"/>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00AE00"/>
                </a:solidFill>
                <a:latin typeface="Calibri" panose="020F0502020204030204" pitchFamily="34" charset="0"/>
                <a:cs typeface="Calibri" panose="020F0502020204030204" pitchFamily="34" charset="0"/>
                <a:sym typeface="Wingdings" pitchFamily="2" charset="2"/>
              </a:rPr>
              <a:t>1</a:t>
            </a:r>
            <a:r>
              <a:rPr lang="en-US" sz="2000" i="0" dirty="0">
                <a:solidFill>
                  <a:srgbClr val="00AE00"/>
                </a:solidFill>
                <a:latin typeface="Calibri" panose="020F0502020204030204" pitchFamily="34" charset="0"/>
                <a:cs typeface="Calibri" panose="020F0502020204030204" pitchFamily="34" charset="0"/>
                <a:sym typeface="Wingdings" pitchFamily="2" charset="2"/>
              </a:rPr>
              <a:t> _||_ V</a:t>
            </a:r>
            <a:r>
              <a:rPr lang="en-US" sz="2000" i="0" baseline="-25000" dirty="0">
                <a:solidFill>
                  <a:srgbClr val="00AE00"/>
                </a:solidFill>
                <a:latin typeface="Calibri" panose="020F0502020204030204" pitchFamily="34" charset="0"/>
                <a:cs typeface="Calibri" panose="020F0502020204030204" pitchFamily="34" charset="0"/>
                <a:sym typeface="Wingdings" pitchFamily="2" charset="2"/>
              </a:rPr>
              <a:t>2</a:t>
            </a:r>
          </a:p>
        </p:txBody>
      </p:sp>
      <p:sp>
        <p:nvSpPr>
          <p:cNvPr id="8" name="Rectangle 13"/>
          <p:cNvSpPr>
            <a:spLocks noChangeArrowheads="1"/>
          </p:cNvSpPr>
          <p:nvPr/>
        </p:nvSpPr>
        <p:spPr bwMode="auto">
          <a:xfrm>
            <a:off x="656544" y="1603499"/>
            <a:ext cx="8051369" cy="1938992"/>
          </a:xfrm>
          <a:prstGeom prst="rect">
            <a:avLst/>
          </a:prstGeom>
          <a:noFill/>
          <a:ln w="9525">
            <a:solidFill>
              <a:schemeClr val="accent1"/>
            </a:solidFill>
            <a:miter lim="800000"/>
            <a:headEnd/>
            <a:tailEnd/>
          </a:ln>
        </p:spPr>
        <p:txBody>
          <a:bodyPr wrap="square">
            <a:spAutoFit/>
          </a:bodyPr>
          <a:lstStyle/>
          <a:p>
            <a:pPr marL="0" lvl="1">
              <a:lnSpc>
                <a:spcPct val="150000"/>
              </a:lnSpc>
            </a:pPr>
            <a:r>
              <a:rPr lang="en-US" sz="2000" i="0" dirty="0" smtClean="0">
                <a:latin typeface="Calibri" panose="020F0502020204030204" pitchFamily="34" charset="0"/>
                <a:cs typeface="Calibri" panose="020F0502020204030204" pitchFamily="34" charset="0"/>
                <a:sym typeface="Wingdings" pitchFamily="2" charset="2"/>
              </a:rPr>
              <a:t>     </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1</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2</a:t>
            </a:r>
            <a:r>
              <a:rPr lang="en-US" sz="2000" i="0" dirty="0" smtClean="0">
                <a:latin typeface="Calibri" panose="020F0502020204030204" pitchFamily="34" charset="0"/>
                <a:cs typeface="Calibri" panose="020F0502020204030204" pitchFamily="34" charset="0"/>
                <a:sym typeface="Wingdings" pitchFamily="2" charset="2"/>
              </a:rPr>
              <a:t> </a:t>
            </a:r>
            <a:r>
              <a:rPr lang="en-US" sz="2000" i="0" dirty="0">
                <a:solidFill>
                  <a:srgbClr val="FF0000"/>
                </a:solidFill>
                <a:latin typeface="Calibri" panose="020F0502020204030204" pitchFamily="34" charset="0"/>
                <a:cs typeface="Calibri" panose="020F0502020204030204" pitchFamily="34" charset="0"/>
                <a:sym typeface="Wingdings" pitchFamily="2" charset="2"/>
              </a:rPr>
              <a:t>causally disconnected</a:t>
            </a:r>
            <a:r>
              <a:rPr lang="en-US" sz="2000" i="0" dirty="0">
                <a:latin typeface="Calibri" panose="020F0502020204030204" pitchFamily="34" charset="0"/>
                <a:cs typeface="Calibri" panose="020F0502020204030204" pitchFamily="34" charset="0"/>
                <a:sym typeface="Wingdings" pitchFamily="2" charset="2"/>
              </a:rPr>
              <a:t> </a:t>
            </a:r>
            <a:r>
              <a:rPr lang="en-US" sz="2000" i="0" dirty="0" smtClean="0">
                <a:solidFill>
                  <a:srgbClr val="FFFFFF"/>
                </a:solidFill>
                <a:latin typeface="Calibri" panose="020F0502020204030204" pitchFamily="34" charset="0"/>
                <a:cs typeface="Calibri" panose="020F0502020204030204" pitchFamily="34" charset="0"/>
                <a:sym typeface="Symbol"/>
              </a:rPr>
              <a:t></a:t>
            </a:r>
            <a:r>
              <a:rPr lang="en-US" sz="2000" i="0" dirty="0" smtClean="0">
                <a:latin typeface="Calibri" panose="020F0502020204030204" pitchFamily="34" charset="0"/>
                <a:cs typeface="Calibri" panose="020F0502020204030204" pitchFamily="34" charset="0"/>
                <a:sym typeface="Wingdings" pitchFamily="2" charset="2"/>
              </a:rPr>
              <a:t>  </a:t>
            </a:r>
            <a:r>
              <a:rPr lang="en-US" sz="2000" i="0" dirty="0" smtClean="0">
                <a:solidFill>
                  <a:srgbClr val="FF0000"/>
                </a:solidFill>
                <a:latin typeface="Calibri" panose="020F0502020204030204" pitchFamily="34" charset="0"/>
                <a:cs typeface="Calibri" panose="020F0502020204030204" pitchFamily="34" charset="0"/>
                <a:sym typeface="Wingdings" pitchFamily="2" charset="2"/>
              </a:rPr>
              <a:t> </a:t>
            </a:r>
          </a:p>
          <a:p>
            <a:pPr marL="1374775" lvl="1" indent="-285750">
              <a:lnSpc>
                <a:spcPct val="150000"/>
              </a:lnSpc>
              <a:buFont typeface="+mj-lt"/>
              <a:buAutoNum type="romanLcPeriod"/>
            </a:pP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1</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 not </a:t>
            </a:r>
            <a:r>
              <a:rPr lang="en-US" sz="2000" i="0" dirty="0" smtClean="0">
                <a:solidFill>
                  <a:srgbClr val="FF0000"/>
                </a:solidFill>
                <a:latin typeface="Calibri" panose="020F0502020204030204" pitchFamily="34" charset="0"/>
                <a:cs typeface="Calibri" panose="020F0502020204030204" pitchFamily="34" charset="0"/>
                <a:sym typeface="Wingdings" pitchFamily="2" charset="2"/>
              </a:rPr>
              <a:t>a cause of </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2</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 and</a:t>
            </a:r>
          </a:p>
          <a:p>
            <a:pPr marL="1374775" lvl="1" indent="-285750">
              <a:lnSpc>
                <a:spcPct val="150000"/>
              </a:lnSpc>
              <a:buFont typeface="+mj-lt"/>
              <a:buAutoNum type="romanLcPeriod"/>
            </a:pP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2</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 not </a:t>
            </a:r>
            <a:r>
              <a:rPr lang="en-US" sz="2000" i="0" dirty="0" smtClean="0">
                <a:solidFill>
                  <a:srgbClr val="FF0000"/>
                </a:solidFill>
                <a:latin typeface="Calibri" panose="020F0502020204030204" pitchFamily="34" charset="0"/>
                <a:cs typeface="Calibri" panose="020F0502020204030204" pitchFamily="34" charset="0"/>
                <a:sym typeface="Wingdings" pitchFamily="2" charset="2"/>
              </a:rPr>
              <a:t>a cause of </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FFFFFF"/>
                </a:solidFill>
                <a:latin typeface="Calibri" panose="020F0502020204030204" pitchFamily="34" charset="0"/>
                <a:cs typeface="Calibri" panose="020F0502020204030204" pitchFamily="34" charset="0"/>
                <a:sym typeface="Wingdings" pitchFamily="2" charset="2"/>
              </a:rPr>
              <a:t>1</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 and </a:t>
            </a:r>
          </a:p>
          <a:p>
            <a:pPr marL="1374775" lvl="1" indent="-285750">
              <a:lnSpc>
                <a:spcPct val="150000"/>
              </a:lnSpc>
              <a:buFont typeface="+mj-lt"/>
              <a:buAutoNum type="romanLcPeriod"/>
            </a:pP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There is no </a:t>
            </a:r>
            <a:r>
              <a:rPr lang="en-US" sz="2000" i="0" dirty="0" smtClean="0">
                <a:solidFill>
                  <a:srgbClr val="FF0000"/>
                </a:solidFill>
                <a:latin typeface="Calibri" panose="020F0502020204030204" pitchFamily="34" charset="0"/>
                <a:cs typeface="Calibri" panose="020F0502020204030204" pitchFamily="34" charset="0"/>
                <a:sym typeface="Wingdings" pitchFamily="2" charset="2"/>
              </a:rPr>
              <a:t>common cause</a:t>
            </a:r>
            <a:r>
              <a:rPr lang="en-US" sz="2000" i="0" dirty="0" smtClean="0">
                <a:latin typeface="Calibri" panose="020F0502020204030204" pitchFamily="34" charset="0"/>
                <a:cs typeface="Calibri" panose="020F0502020204030204" pitchFamily="34" charset="0"/>
                <a:sym typeface="Wingdings" pitchFamily="2" charset="2"/>
              </a:rPr>
              <a:t> </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Z of 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1</a:t>
            </a: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 and V</a:t>
            </a:r>
            <a:r>
              <a:rPr lang="en-US" sz="2000" i="0" baseline="-25000" dirty="0" smtClean="0">
                <a:solidFill>
                  <a:srgbClr val="FFFFFF"/>
                </a:solidFill>
                <a:latin typeface="Calibri" panose="020F0502020204030204" pitchFamily="34" charset="0"/>
                <a:cs typeface="Calibri" panose="020F0502020204030204" pitchFamily="34" charset="0"/>
                <a:sym typeface="Wingdings" pitchFamily="2" charset="2"/>
              </a:rPr>
              <a:t>2</a:t>
            </a:r>
          </a:p>
        </p:txBody>
      </p:sp>
      <p:sp>
        <p:nvSpPr>
          <p:cNvPr id="2" name="Slide Number Placeholder 1"/>
          <p:cNvSpPr>
            <a:spLocks noGrp="1"/>
          </p:cNvSpPr>
          <p:nvPr>
            <p:ph type="sldNum" sz="quarter" idx="12"/>
          </p:nvPr>
        </p:nvSpPr>
        <p:spPr/>
        <p:txBody>
          <a:bodyPr/>
          <a:lstStyle/>
          <a:p>
            <a:fld id="{7C85EE98-A8A2-4ED6-83A9-DD707E1DD38A}" type="slidenum">
              <a:rPr lang="en-US" smtClean="0"/>
              <a:pPr/>
              <a:t>72</a:t>
            </a:fld>
            <a:endParaRPr lang="en-US"/>
          </a:p>
        </p:txBody>
      </p:sp>
    </p:spTree>
    <p:extLst>
      <p:ext uri="{BB962C8B-B14F-4D97-AF65-F5344CB8AC3E}">
        <p14:creationId xmlns:p14="http://schemas.microsoft.com/office/powerpoint/2010/main" val="377386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pPr eaLnBrk="0" hangingPunct="0"/>
            <a:endParaRPr lang="en-US">
              <a:latin typeface="Calibri" panose="020F0502020204030204" pitchFamily="34" charset="0"/>
              <a:cs typeface="Calibri" panose="020F0502020204030204" pitchFamily="34" charset="0"/>
            </a:endParaRPr>
          </a:p>
        </p:txBody>
      </p:sp>
      <p:sp>
        <p:nvSpPr>
          <p:cNvPr id="30724"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pPr eaLnBrk="0" hangingPunct="0"/>
            <a:endParaRPr lang="en-US">
              <a:latin typeface="Calibri" panose="020F0502020204030204" pitchFamily="34" charset="0"/>
              <a:cs typeface="Calibri" panose="020F0502020204030204" pitchFamily="34" charset="0"/>
            </a:endParaRPr>
          </a:p>
        </p:txBody>
      </p:sp>
      <p:sp>
        <p:nvSpPr>
          <p:cNvPr id="30725" name="Rectangle 9"/>
          <p:cNvSpPr>
            <a:spLocks noChangeArrowheads="1"/>
          </p:cNvSpPr>
          <p:nvPr/>
        </p:nvSpPr>
        <p:spPr bwMode="auto">
          <a:xfrm>
            <a:off x="0" y="214313"/>
            <a:ext cx="8977313" cy="1068498"/>
          </a:xfrm>
          <a:prstGeom prst="rect">
            <a:avLst/>
          </a:prstGeom>
          <a:noFill/>
          <a:ln w="12700">
            <a:noFill/>
            <a:miter lim="800000"/>
            <a:headEnd/>
            <a:tailEnd/>
          </a:ln>
        </p:spPr>
        <p:txBody>
          <a:bodyPr lIns="90488" tIns="44450" rIns="90488" bIns="44450">
            <a:spAutoFit/>
          </a:bodyPr>
          <a:lstStyle/>
          <a:p>
            <a:pPr algn="ctr" eaLnBrk="0" hangingPunct="0">
              <a:spcBef>
                <a:spcPct val="20000"/>
              </a:spcBef>
              <a:spcAft>
                <a:spcPts val="1200"/>
              </a:spcAft>
            </a:pPr>
            <a:r>
              <a:rPr lang="en-US" sz="3200" b="1" i="0"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Bridge </a:t>
            </a:r>
            <a:r>
              <a:rPr lang="en-US" sz="3200" b="1" i="0"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Principles</a:t>
            </a:r>
            <a:endParaRPr lang="en-US" sz="3200" b="1" i="0" dirty="0" smtClean="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0" hangingPunct="0">
              <a:spcBef>
                <a:spcPct val="20000"/>
              </a:spcBef>
            </a:pPr>
            <a:r>
              <a:rPr lang="en-US" i="0" dirty="0" smtClean="0">
                <a:solidFill>
                  <a:srgbClr val="FF0000"/>
                </a:solidFill>
                <a:latin typeface="Calibri" panose="020F0502020204030204" pitchFamily="34" charset="0"/>
                <a:cs typeface="Calibri" panose="020F0502020204030204" pitchFamily="34" charset="0"/>
              </a:rPr>
              <a:t>Acyclic</a:t>
            </a:r>
            <a:r>
              <a:rPr lang="en-US" i="0" dirty="0" smtClean="0">
                <a:solidFill>
                  <a:srgbClr val="000000"/>
                </a:solidFill>
                <a:latin typeface="Calibri" panose="020F0502020204030204" pitchFamily="34" charset="0"/>
                <a:cs typeface="Calibri" panose="020F0502020204030204" pitchFamily="34" charset="0"/>
              </a:rPr>
              <a:t> </a:t>
            </a:r>
            <a:r>
              <a:rPr lang="en-US" i="0" dirty="0" smtClean="0">
                <a:solidFill>
                  <a:srgbClr val="FF0000"/>
                </a:solidFill>
                <a:latin typeface="Calibri" panose="020F0502020204030204" pitchFamily="34" charset="0"/>
                <a:cs typeface="Calibri" panose="020F0502020204030204" pitchFamily="34" charset="0"/>
              </a:rPr>
              <a:t>Causal </a:t>
            </a:r>
            <a:r>
              <a:rPr lang="en-US" i="0" dirty="0">
                <a:solidFill>
                  <a:srgbClr val="FF0000"/>
                </a:solidFill>
                <a:latin typeface="Calibri" panose="020F0502020204030204" pitchFamily="34" charset="0"/>
                <a:cs typeface="Calibri" panose="020F0502020204030204" pitchFamily="34" charset="0"/>
              </a:rPr>
              <a:t>Graph </a:t>
            </a:r>
            <a:r>
              <a:rPr lang="en-US" i="0" dirty="0">
                <a:solidFill>
                  <a:srgbClr val="FFFFFF"/>
                </a:solidFill>
                <a:latin typeface="Calibri" panose="020F0502020204030204" pitchFamily="34" charset="0"/>
                <a:cs typeface="Calibri" panose="020F0502020204030204" pitchFamily="34" charset="0"/>
              </a:rPr>
              <a:t>over V </a:t>
            </a:r>
            <a:r>
              <a:rPr lang="en-US" i="0" dirty="0" smtClean="0">
                <a:solidFill>
                  <a:srgbClr val="FFFFFF"/>
                </a:solidFill>
                <a:latin typeface="Calibri" panose="020F0502020204030204" pitchFamily="34" charset="0"/>
                <a:cs typeface="Calibri" panose="020F0502020204030204" pitchFamily="34" charset="0"/>
                <a:sym typeface="Symbol" pitchFamily="18" charset="2"/>
              </a:rPr>
              <a:t> Constraints </a:t>
            </a:r>
            <a:r>
              <a:rPr lang="en-US" i="0" dirty="0">
                <a:solidFill>
                  <a:srgbClr val="FFFFFF"/>
                </a:solidFill>
                <a:latin typeface="Calibri" panose="020F0502020204030204" pitchFamily="34" charset="0"/>
                <a:cs typeface="Calibri" panose="020F0502020204030204" pitchFamily="34" charset="0"/>
                <a:sym typeface="Symbol" pitchFamily="18" charset="2"/>
              </a:rPr>
              <a:t>on </a:t>
            </a:r>
            <a:r>
              <a:rPr lang="en-US" i="0" dirty="0">
                <a:solidFill>
                  <a:srgbClr val="00AE00"/>
                </a:solidFill>
                <a:latin typeface="Calibri" panose="020F0502020204030204" pitchFamily="34" charset="0"/>
                <a:cs typeface="Calibri" panose="020F0502020204030204" pitchFamily="34" charset="0"/>
                <a:sym typeface="Symbol" pitchFamily="18" charset="2"/>
              </a:rPr>
              <a:t>P(V</a:t>
            </a:r>
            <a:r>
              <a:rPr lang="en-US" i="0" dirty="0" smtClean="0">
                <a:solidFill>
                  <a:srgbClr val="00AE00"/>
                </a:solidFill>
                <a:latin typeface="Calibri" panose="020F0502020204030204" pitchFamily="34" charset="0"/>
                <a:cs typeface="Calibri" panose="020F0502020204030204" pitchFamily="34" charset="0"/>
                <a:sym typeface="Symbol" pitchFamily="18" charset="2"/>
              </a:rPr>
              <a:t>)</a:t>
            </a:r>
            <a:endParaRPr lang="en-US" b="1" i="0" dirty="0">
              <a:latin typeface="Calibri" panose="020F0502020204030204" pitchFamily="34" charset="0"/>
              <a:cs typeface="Calibri" panose="020F0502020204030204" pitchFamily="34" charset="0"/>
            </a:endParaRPr>
          </a:p>
        </p:txBody>
      </p:sp>
      <p:sp>
        <p:nvSpPr>
          <p:cNvPr id="12294" name="Rectangle 13"/>
          <p:cNvSpPr>
            <a:spLocks noChangeArrowheads="1"/>
          </p:cNvSpPr>
          <p:nvPr/>
        </p:nvSpPr>
        <p:spPr bwMode="auto">
          <a:xfrm>
            <a:off x="286454" y="1545566"/>
            <a:ext cx="5068153" cy="1015663"/>
          </a:xfrm>
          <a:prstGeom prst="rect">
            <a:avLst/>
          </a:prstGeom>
          <a:noFill/>
          <a:ln w="9525">
            <a:solidFill>
              <a:schemeClr val="accent1"/>
            </a:solidFill>
            <a:miter lim="800000"/>
            <a:headEnd/>
            <a:tailEnd/>
          </a:ln>
        </p:spPr>
        <p:txBody>
          <a:bodyPr wrap="square">
            <a:spAutoFit/>
          </a:bodyPr>
          <a:lstStyle/>
          <a:p>
            <a:pPr marL="0" lvl="1" algn="ctr">
              <a:lnSpc>
                <a:spcPct val="150000"/>
              </a:lnSpc>
            </a:pPr>
            <a:r>
              <a:rPr lang="en-US" sz="2000" i="0" dirty="0">
                <a:solidFill>
                  <a:srgbClr val="FFFFFF"/>
                </a:solidFill>
                <a:latin typeface="Calibri" panose="020F0502020204030204" pitchFamily="34" charset="0"/>
                <a:cs typeface="Calibri" panose="020F0502020204030204" pitchFamily="34" charset="0"/>
                <a:sym typeface="Wingdings" pitchFamily="2" charset="2"/>
              </a:rPr>
              <a:t>Weak Causal Markov Assumption</a:t>
            </a:r>
            <a:r>
              <a:rPr lang="en-US" sz="2000" i="0" dirty="0">
                <a:latin typeface="Calibri" panose="020F0502020204030204" pitchFamily="34" charset="0"/>
                <a:cs typeface="Calibri" panose="020F0502020204030204" pitchFamily="34" charset="0"/>
                <a:sym typeface="Wingdings" pitchFamily="2" charset="2"/>
              </a:rPr>
              <a:t/>
            </a:r>
            <a:br>
              <a:rPr lang="en-US" sz="2000" i="0" dirty="0">
                <a:latin typeface="Calibri" panose="020F0502020204030204" pitchFamily="34" charset="0"/>
                <a:cs typeface="Calibri" panose="020F0502020204030204" pitchFamily="34" charset="0"/>
                <a:sym typeface="Wingdings" pitchFamily="2" charset="2"/>
              </a:rPr>
            </a:br>
            <a:r>
              <a:rPr lang="en-US" sz="2000" i="0" dirty="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FFFFFF"/>
                </a:solidFill>
                <a:latin typeface="Calibri" panose="020F0502020204030204" pitchFamily="34" charset="0"/>
                <a:cs typeface="Calibri" panose="020F0502020204030204" pitchFamily="34" charset="0"/>
                <a:sym typeface="Wingdings" pitchFamily="2" charset="2"/>
              </a:rPr>
              <a:t>1</a:t>
            </a:r>
            <a:r>
              <a:rPr lang="en-US" sz="2000" i="0" dirty="0">
                <a:solidFill>
                  <a:srgbClr val="FFFFFF"/>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FFFFFF"/>
                </a:solidFill>
                <a:latin typeface="Calibri" panose="020F0502020204030204" pitchFamily="34" charset="0"/>
                <a:cs typeface="Calibri" panose="020F0502020204030204" pitchFamily="34" charset="0"/>
                <a:sym typeface="Wingdings" pitchFamily="2" charset="2"/>
              </a:rPr>
              <a:t>2</a:t>
            </a:r>
            <a:r>
              <a:rPr lang="en-US" sz="2000" i="0" dirty="0">
                <a:latin typeface="Calibri" panose="020F0502020204030204" pitchFamily="34" charset="0"/>
                <a:cs typeface="Calibri" panose="020F0502020204030204" pitchFamily="34" charset="0"/>
                <a:sym typeface="Wingdings" pitchFamily="2" charset="2"/>
              </a:rPr>
              <a:t> </a:t>
            </a:r>
            <a:r>
              <a:rPr lang="en-US" sz="2000" i="0" dirty="0">
                <a:solidFill>
                  <a:srgbClr val="FF0000"/>
                </a:solidFill>
                <a:latin typeface="Calibri" panose="020F0502020204030204" pitchFamily="34" charset="0"/>
                <a:cs typeface="Calibri" panose="020F0502020204030204" pitchFamily="34" charset="0"/>
                <a:sym typeface="Wingdings" pitchFamily="2" charset="2"/>
              </a:rPr>
              <a:t>causally disconnected</a:t>
            </a:r>
            <a:r>
              <a:rPr lang="en-US" sz="2000" i="0" dirty="0">
                <a:latin typeface="Calibri" panose="020F0502020204030204" pitchFamily="34" charset="0"/>
                <a:cs typeface="Calibri" panose="020F0502020204030204" pitchFamily="34" charset="0"/>
                <a:sym typeface="Wingdings" pitchFamily="2" charset="2"/>
              </a:rPr>
              <a:t> </a:t>
            </a:r>
            <a:r>
              <a:rPr lang="en-US" sz="2000" i="0" dirty="0">
                <a:solidFill>
                  <a:srgbClr val="FFFFFF"/>
                </a:solidFill>
                <a:latin typeface="Calibri" panose="020F0502020204030204" pitchFamily="34" charset="0"/>
                <a:cs typeface="Calibri" panose="020F0502020204030204" pitchFamily="34" charset="0"/>
                <a:sym typeface="Symbol" pitchFamily="18" charset="2"/>
              </a:rPr>
              <a:t></a:t>
            </a:r>
            <a:r>
              <a:rPr lang="en-US" sz="2000" i="0" dirty="0">
                <a:latin typeface="Calibri" panose="020F0502020204030204" pitchFamily="34" charset="0"/>
                <a:cs typeface="Calibri" panose="020F0502020204030204" pitchFamily="34" charset="0"/>
                <a:sym typeface="Wingdings" pitchFamily="2" charset="2"/>
              </a:rPr>
              <a:t>  </a:t>
            </a:r>
            <a:r>
              <a:rPr lang="en-US" sz="2000" i="0" dirty="0">
                <a:solidFill>
                  <a:srgbClr val="00AE00"/>
                </a:solidFill>
                <a:latin typeface="Calibri" panose="020F0502020204030204" pitchFamily="34" charset="0"/>
                <a:cs typeface="Calibri" panose="020F0502020204030204" pitchFamily="34" charset="0"/>
                <a:sym typeface="Wingdings" pitchFamily="2" charset="2"/>
              </a:rPr>
              <a:t>V</a:t>
            </a:r>
            <a:r>
              <a:rPr lang="en-US" sz="2000" i="0" baseline="-25000" dirty="0">
                <a:solidFill>
                  <a:srgbClr val="00AE00"/>
                </a:solidFill>
                <a:latin typeface="Calibri" panose="020F0502020204030204" pitchFamily="34" charset="0"/>
                <a:cs typeface="Calibri" panose="020F0502020204030204" pitchFamily="34" charset="0"/>
                <a:sym typeface="Wingdings" pitchFamily="2" charset="2"/>
              </a:rPr>
              <a:t>1</a:t>
            </a:r>
            <a:r>
              <a:rPr lang="en-US" sz="2000" i="0" dirty="0">
                <a:solidFill>
                  <a:srgbClr val="00AE00"/>
                </a:solidFill>
                <a:latin typeface="Calibri" panose="020F0502020204030204" pitchFamily="34" charset="0"/>
                <a:cs typeface="Calibri" panose="020F0502020204030204" pitchFamily="34" charset="0"/>
                <a:sym typeface="Wingdings" pitchFamily="2" charset="2"/>
              </a:rPr>
              <a:t> _||_ V</a:t>
            </a:r>
            <a:r>
              <a:rPr lang="en-US" sz="2000" i="0" baseline="-25000" dirty="0">
                <a:solidFill>
                  <a:srgbClr val="00AE00"/>
                </a:solidFill>
                <a:latin typeface="Calibri" panose="020F0502020204030204" pitchFamily="34" charset="0"/>
                <a:cs typeface="Calibri" panose="020F0502020204030204" pitchFamily="34" charset="0"/>
                <a:sym typeface="Wingdings" pitchFamily="2" charset="2"/>
              </a:rPr>
              <a:t>2</a:t>
            </a:r>
          </a:p>
        </p:txBody>
      </p:sp>
      <p:sp>
        <p:nvSpPr>
          <p:cNvPr id="10" name="Rectangle 13"/>
          <p:cNvSpPr>
            <a:spLocks noChangeArrowheads="1"/>
          </p:cNvSpPr>
          <p:nvPr/>
        </p:nvSpPr>
        <p:spPr bwMode="auto">
          <a:xfrm>
            <a:off x="762000" y="3519488"/>
            <a:ext cx="7707313" cy="2437590"/>
          </a:xfrm>
          <a:prstGeom prst="rect">
            <a:avLst/>
          </a:prstGeom>
          <a:noFill/>
          <a:ln w="9525">
            <a:solidFill>
              <a:schemeClr val="accent1"/>
            </a:solidFill>
            <a:miter lim="800000"/>
            <a:headEnd/>
            <a:tailEnd/>
          </a:ln>
        </p:spPr>
        <p:txBody>
          <a:bodyPr>
            <a:spAutoFit/>
          </a:bodyPr>
          <a:lstStyle/>
          <a:p>
            <a:pPr lvl="1" algn="ctr">
              <a:lnSpc>
                <a:spcPct val="150000"/>
              </a:lnSpc>
              <a:defRPr/>
            </a:pPr>
            <a:r>
              <a:rPr lang="en-US" sz="2000" i="0" dirty="0">
                <a:solidFill>
                  <a:srgbClr val="FFFF99"/>
                </a:solidFill>
                <a:latin typeface="Calibri" panose="020F0502020204030204" pitchFamily="34" charset="0"/>
                <a:cs typeface="Calibri" panose="020F0502020204030204" pitchFamily="34" charset="0"/>
                <a:sym typeface="Wingdings" pitchFamily="2" charset="2"/>
              </a:rPr>
              <a:t>Causal Markov Axiom</a:t>
            </a:r>
          </a:p>
          <a:p>
            <a:pPr marL="342900" indent="-342900" eaLnBrk="0" hangingPunct="0">
              <a:lnSpc>
                <a:spcPct val="150000"/>
              </a:lnSpc>
              <a:spcBef>
                <a:spcPts val="0"/>
              </a:spcBef>
              <a:buClr>
                <a:schemeClr val="accent2"/>
              </a:buClr>
              <a:defRPr/>
            </a:pPr>
            <a:r>
              <a:rPr kumimoji="1" lang="en-US" sz="1800" i="0" kern="0" dirty="0">
                <a:solidFill>
                  <a:srgbClr val="FFFFFF"/>
                </a:solidFill>
                <a:latin typeface="Calibri" panose="020F0502020204030204" pitchFamily="34" charset="0"/>
                <a:cs typeface="Calibri" panose="020F0502020204030204" pitchFamily="34" charset="0"/>
              </a:rPr>
              <a:t>If</a:t>
            </a:r>
            <a:r>
              <a:rPr kumimoji="1" lang="en-US" sz="1800" i="0" kern="0" dirty="0">
                <a:solidFill>
                  <a:srgbClr val="000000"/>
                </a:solidFill>
                <a:latin typeface="Calibri" panose="020F0502020204030204" pitchFamily="34" charset="0"/>
                <a:cs typeface="Calibri" panose="020F0502020204030204" pitchFamily="34" charset="0"/>
              </a:rPr>
              <a:t> </a:t>
            </a:r>
            <a:r>
              <a:rPr kumimoji="1" lang="en-US" sz="1800" i="0" kern="0" dirty="0">
                <a:solidFill>
                  <a:srgbClr val="FF0000"/>
                </a:solidFill>
                <a:latin typeface="Calibri" panose="020F0502020204030204" pitchFamily="34" charset="0"/>
                <a:cs typeface="Calibri" panose="020F0502020204030204" pitchFamily="34" charset="0"/>
              </a:rPr>
              <a:t>G</a:t>
            </a:r>
            <a:r>
              <a:rPr kumimoji="1" lang="en-US" sz="1800" i="0" kern="0" dirty="0">
                <a:solidFill>
                  <a:srgbClr val="000000"/>
                </a:solidFill>
                <a:latin typeface="Calibri" panose="020F0502020204030204" pitchFamily="34" charset="0"/>
                <a:cs typeface="Calibri" panose="020F0502020204030204" pitchFamily="34" charset="0"/>
              </a:rPr>
              <a:t> </a:t>
            </a:r>
            <a:r>
              <a:rPr kumimoji="1" lang="en-US" sz="1800" i="0" kern="0" dirty="0">
                <a:solidFill>
                  <a:srgbClr val="FFFFFF"/>
                </a:solidFill>
                <a:latin typeface="Calibri" panose="020F0502020204030204" pitchFamily="34" charset="0"/>
                <a:cs typeface="Calibri" panose="020F0502020204030204" pitchFamily="34" charset="0"/>
              </a:rPr>
              <a:t>is a causal graph, and </a:t>
            </a:r>
            <a:r>
              <a:rPr kumimoji="1" lang="en-US" sz="1800" i="0" kern="0" dirty="0">
                <a:solidFill>
                  <a:srgbClr val="00AE00"/>
                </a:solidFill>
                <a:latin typeface="Calibri" panose="020F0502020204030204" pitchFamily="34" charset="0"/>
                <a:cs typeface="Calibri" panose="020F0502020204030204" pitchFamily="34" charset="0"/>
              </a:rPr>
              <a:t>P</a:t>
            </a:r>
            <a:r>
              <a:rPr kumimoji="1" lang="en-US" sz="1800" i="0" kern="0" dirty="0">
                <a:solidFill>
                  <a:srgbClr val="000000"/>
                </a:solidFill>
                <a:latin typeface="Calibri" panose="020F0502020204030204" pitchFamily="34" charset="0"/>
                <a:cs typeface="Calibri" panose="020F0502020204030204" pitchFamily="34" charset="0"/>
              </a:rPr>
              <a:t> </a:t>
            </a:r>
            <a:r>
              <a:rPr kumimoji="1" lang="en-US" sz="1800" i="0" kern="0" dirty="0" smtClean="0">
                <a:solidFill>
                  <a:srgbClr val="FFFFFF"/>
                </a:solidFill>
                <a:latin typeface="Calibri" panose="020F0502020204030204" pitchFamily="34" charset="0"/>
                <a:cs typeface="Calibri" panose="020F0502020204030204" pitchFamily="34" charset="0"/>
              </a:rPr>
              <a:t>is</a:t>
            </a:r>
            <a:r>
              <a:rPr kumimoji="1" lang="en-US" sz="1800" i="0" kern="0" dirty="0" smtClean="0">
                <a:solidFill>
                  <a:srgbClr val="000000"/>
                </a:solidFill>
                <a:latin typeface="Calibri" panose="020F0502020204030204" pitchFamily="34" charset="0"/>
                <a:cs typeface="Calibri" panose="020F0502020204030204" pitchFamily="34" charset="0"/>
              </a:rPr>
              <a:t> </a:t>
            </a:r>
            <a:r>
              <a:rPr kumimoji="1" lang="en-US" sz="1800" i="0" kern="0" dirty="0" smtClean="0">
                <a:solidFill>
                  <a:srgbClr val="FFFFFF"/>
                </a:solidFill>
                <a:latin typeface="Calibri" panose="020F0502020204030204" pitchFamily="34" charset="0"/>
                <a:cs typeface="Calibri" panose="020F0502020204030204" pitchFamily="34" charset="0"/>
              </a:rPr>
              <a:t>a </a:t>
            </a:r>
            <a:r>
              <a:rPr kumimoji="1" lang="en-US" sz="1800" i="0" kern="0" dirty="0">
                <a:solidFill>
                  <a:srgbClr val="FFFFFF"/>
                </a:solidFill>
                <a:latin typeface="Calibri" panose="020F0502020204030204" pitchFamily="34" charset="0"/>
                <a:cs typeface="Calibri" panose="020F0502020204030204" pitchFamily="34" charset="0"/>
              </a:rPr>
              <a:t>probability distribution over the variables in </a:t>
            </a:r>
            <a:r>
              <a:rPr kumimoji="1" lang="en-US" sz="1800" i="0" kern="0" dirty="0">
                <a:solidFill>
                  <a:srgbClr val="FF0000"/>
                </a:solidFill>
                <a:latin typeface="Calibri" panose="020F0502020204030204" pitchFamily="34" charset="0"/>
                <a:cs typeface="Calibri" panose="020F0502020204030204" pitchFamily="34" charset="0"/>
              </a:rPr>
              <a:t>G</a:t>
            </a:r>
            <a:r>
              <a:rPr kumimoji="1" lang="en-US" sz="1800" i="0" kern="0" dirty="0">
                <a:solidFill>
                  <a:srgbClr val="FFFFFF"/>
                </a:solidFill>
                <a:latin typeface="Calibri" panose="020F0502020204030204" pitchFamily="34" charset="0"/>
                <a:cs typeface="Calibri" panose="020F0502020204030204" pitchFamily="34" charset="0"/>
              </a:rPr>
              <a:t>, then </a:t>
            </a:r>
            <a:r>
              <a:rPr kumimoji="1" lang="en-US" sz="1800" i="0" kern="0" dirty="0" smtClean="0">
                <a:solidFill>
                  <a:srgbClr val="FFFFFF"/>
                </a:solidFill>
                <a:latin typeface="Calibri" panose="020F0502020204030204" pitchFamily="34" charset="0"/>
                <a:cs typeface="Calibri" panose="020F0502020204030204" pitchFamily="34" charset="0"/>
              </a:rPr>
              <a:t>&lt;</a:t>
            </a:r>
            <a:r>
              <a:rPr kumimoji="1" lang="en-US" sz="1800" i="0" kern="0" dirty="0">
                <a:solidFill>
                  <a:srgbClr val="FF0000"/>
                </a:solidFill>
                <a:latin typeface="Calibri" panose="020F0502020204030204" pitchFamily="34" charset="0"/>
                <a:cs typeface="Calibri" panose="020F0502020204030204" pitchFamily="34" charset="0"/>
              </a:rPr>
              <a:t>G</a:t>
            </a:r>
            <a:r>
              <a:rPr kumimoji="1" lang="en-US" sz="1800" i="0" kern="0" dirty="0">
                <a:solidFill>
                  <a:srgbClr val="FFFFFF"/>
                </a:solidFill>
                <a:latin typeface="Calibri" panose="020F0502020204030204" pitchFamily="34" charset="0"/>
                <a:cs typeface="Calibri" panose="020F0502020204030204" pitchFamily="34" charset="0"/>
              </a:rPr>
              <a:t>,</a:t>
            </a:r>
            <a:r>
              <a:rPr kumimoji="1" lang="en-US" sz="1800" i="0" kern="0" dirty="0">
                <a:solidFill>
                  <a:srgbClr val="00AE00"/>
                </a:solidFill>
                <a:latin typeface="Calibri" panose="020F0502020204030204" pitchFamily="34" charset="0"/>
                <a:cs typeface="Calibri" panose="020F0502020204030204" pitchFamily="34" charset="0"/>
              </a:rPr>
              <a:t>P</a:t>
            </a:r>
            <a:r>
              <a:rPr kumimoji="1" lang="en-US" sz="1800" i="0" kern="0" dirty="0">
                <a:solidFill>
                  <a:srgbClr val="FFFFFF"/>
                </a:solidFill>
                <a:latin typeface="Calibri" panose="020F0502020204030204" pitchFamily="34" charset="0"/>
                <a:cs typeface="Calibri" panose="020F0502020204030204" pitchFamily="34" charset="0"/>
              </a:rPr>
              <a:t>&gt;</a:t>
            </a:r>
            <a:r>
              <a:rPr kumimoji="1" lang="en-US" sz="1800" i="0" kern="0" dirty="0">
                <a:solidFill>
                  <a:srgbClr val="00AE00"/>
                </a:solidFill>
                <a:latin typeface="Calibri" panose="020F0502020204030204" pitchFamily="34" charset="0"/>
                <a:cs typeface="Calibri" panose="020F0502020204030204" pitchFamily="34" charset="0"/>
              </a:rPr>
              <a:t> </a:t>
            </a:r>
            <a:r>
              <a:rPr kumimoji="1" lang="en-US" sz="1800" i="0" kern="0" dirty="0" smtClean="0">
                <a:solidFill>
                  <a:srgbClr val="FFFFFF"/>
                </a:solidFill>
                <a:latin typeface="Calibri" panose="020F0502020204030204" pitchFamily="34" charset="0"/>
                <a:cs typeface="Calibri" panose="020F0502020204030204" pitchFamily="34" charset="0"/>
              </a:rPr>
              <a:t>satisfies </a:t>
            </a:r>
            <a:r>
              <a:rPr kumimoji="1" lang="en-US" sz="1800" i="0" kern="0" dirty="0">
                <a:solidFill>
                  <a:srgbClr val="FFFFFF"/>
                </a:solidFill>
                <a:latin typeface="Calibri" panose="020F0502020204030204" pitchFamily="34" charset="0"/>
                <a:cs typeface="Calibri" panose="020F0502020204030204" pitchFamily="34" charset="0"/>
              </a:rPr>
              <a:t>the </a:t>
            </a:r>
            <a:r>
              <a:rPr kumimoji="1" lang="en-US" sz="1800" i="0" kern="0" dirty="0" smtClean="0">
                <a:solidFill>
                  <a:srgbClr val="FFFFFF"/>
                </a:solidFill>
                <a:latin typeface="Calibri" panose="020F0502020204030204" pitchFamily="34" charset="0"/>
                <a:cs typeface="Calibri" panose="020F0502020204030204" pitchFamily="34" charset="0"/>
              </a:rPr>
              <a:t>Causal Markov </a:t>
            </a:r>
            <a:r>
              <a:rPr kumimoji="1" lang="en-US" sz="1800" i="0" kern="0" dirty="0">
                <a:solidFill>
                  <a:srgbClr val="FFFFFF"/>
                </a:solidFill>
                <a:latin typeface="Calibri" panose="020F0502020204030204" pitchFamily="34" charset="0"/>
                <a:cs typeface="Calibri" panose="020F0502020204030204" pitchFamily="34" charset="0"/>
              </a:rPr>
              <a:t>Axiom </a:t>
            </a:r>
            <a:r>
              <a:rPr kumimoji="1" lang="en-US" sz="1800" i="0" kern="0" dirty="0" err="1">
                <a:solidFill>
                  <a:srgbClr val="FFFFFF"/>
                </a:solidFill>
                <a:latin typeface="Calibri" panose="020F0502020204030204" pitchFamily="34" charset="0"/>
                <a:cs typeface="Calibri" panose="020F0502020204030204" pitchFamily="34" charset="0"/>
              </a:rPr>
              <a:t>iff</a:t>
            </a:r>
            <a:r>
              <a:rPr kumimoji="1" lang="en-US" sz="1800" i="0" kern="0" dirty="0">
                <a:solidFill>
                  <a:srgbClr val="FFFFFF"/>
                </a:solidFill>
                <a:latin typeface="Calibri" panose="020F0502020204030204" pitchFamily="34" charset="0"/>
                <a:cs typeface="Calibri" panose="020F0502020204030204" pitchFamily="34" charset="0"/>
              </a:rPr>
              <a:t>:</a:t>
            </a:r>
          </a:p>
          <a:p>
            <a:pPr marL="342900" indent="-342900" eaLnBrk="0" hangingPunct="0">
              <a:spcBef>
                <a:spcPct val="20000"/>
              </a:spcBef>
              <a:buClr>
                <a:schemeClr val="accent2"/>
              </a:buClr>
              <a:defRPr/>
            </a:pPr>
            <a:endParaRPr kumimoji="1" lang="en-US" sz="1050" i="0" kern="0" dirty="0">
              <a:solidFill>
                <a:srgbClr val="000000"/>
              </a:solidFill>
              <a:latin typeface="Calibri" panose="020F0502020204030204" pitchFamily="34" charset="0"/>
              <a:cs typeface="Calibri" panose="020F0502020204030204" pitchFamily="34" charset="0"/>
            </a:endParaRPr>
          </a:p>
          <a:p>
            <a:pPr marL="342900" indent="-342900" algn="ctr" eaLnBrk="0" hangingPunct="0">
              <a:lnSpc>
                <a:spcPct val="150000"/>
              </a:lnSpc>
              <a:spcBef>
                <a:spcPts val="0"/>
              </a:spcBef>
              <a:buClr>
                <a:schemeClr val="accent2"/>
              </a:buClr>
              <a:defRPr/>
            </a:pPr>
            <a:r>
              <a:rPr kumimoji="1" lang="en-US" sz="1800" i="0" kern="0" dirty="0">
                <a:solidFill>
                  <a:srgbClr val="FFFFFF"/>
                </a:solidFill>
                <a:latin typeface="Calibri" panose="020F0502020204030204" pitchFamily="34" charset="0"/>
                <a:cs typeface="Calibri" panose="020F0502020204030204" pitchFamily="34" charset="0"/>
              </a:rPr>
              <a:t>E</a:t>
            </a:r>
            <a:r>
              <a:rPr kumimoji="1" lang="en-US" sz="1800" i="0" kern="0" dirty="0" smtClean="0">
                <a:solidFill>
                  <a:srgbClr val="FFFFFF"/>
                </a:solidFill>
                <a:latin typeface="Calibri" panose="020F0502020204030204" pitchFamily="34" charset="0"/>
                <a:cs typeface="Calibri" panose="020F0502020204030204" pitchFamily="34" charset="0"/>
              </a:rPr>
              <a:t>very </a:t>
            </a:r>
            <a:r>
              <a:rPr kumimoji="1" lang="en-US" sz="1800" i="0" kern="0" dirty="0">
                <a:solidFill>
                  <a:srgbClr val="FFFFFF"/>
                </a:solidFill>
                <a:latin typeface="Calibri" panose="020F0502020204030204" pitchFamily="34" charset="0"/>
                <a:cs typeface="Calibri" panose="020F0502020204030204" pitchFamily="34" charset="0"/>
              </a:rPr>
              <a:t>variable V is </a:t>
            </a:r>
            <a:r>
              <a:rPr kumimoji="1" lang="en-US" sz="1800" i="0" kern="0" dirty="0">
                <a:solidFill>
                  <a:srgbClr val="00AE00"/>
                </a:solidFill>
                <a:latin typeface="Calibri" panose="020F0502020204030204" pitchFamily="34" charset="0"/>
                <a:cs typeface="Calibri" panose="020F0502020204030204" pitchFamily="34" charset="0"/>
              </a:rPr>
              <a:t>independent</a:t>
            </a:r>
            <a:r>
              <a:rPr kumimoji="1" lang="en-US" sz="1800" i="0" kern="0" dirty="0">
                <a:solidFill>
                  <a:srgbClr val="000000"/>
                </a:solidFill>
                <a:latin typeface="Calibri" panose="020F0502020204030204" pitchFamily="34" charset="0"/>
                <a:cs typeface="Calibri" panose="020F0502020204030204" pitchFamily="34" charset="0"/>
              </a:rPr>
              <a:t> </a:t>
            </a:r>
            <a:r>
              <a:rPr kumimoji="1" lang="en-US" sz="1800" i="0" kern="0" dirty="0">
                <a:solidFill>
                  <a:srgbClr val="FFFFFF"/>
                </a:solidFill>
                <a:latin typeface="Calibri" panose="020F0502020204030204" pitchFamily="34" charset="0"/>
                <a:cs typeface="Calibri" panose="020F0502020204030204" pitchFamily="34" charset="0"/>
              </a:rPr>
              <a:t>of its </a:t>
            </a:r>
            <a:r>
              <a:rPr kumimoji="1" lang="en-US" sz="1800" i="0" kern="0" dirty="0">
                <a:solidFill>
                  <a:srgbClr val="FF0000"/>
                </a:solidFill>
                <a:latin typeface="Calibri" panose="020F0502020204030204" pitchFamily="34" charset="0"/>
                <a:cs typeface="Calibri" panose="020F0502020204030204" pitchFamily="34" charset="0"/>
              </a:rPr>
              <a:t>non-effects</a:t>
            </a:r>
            <a:r>
              <a:rPr kumimoji="1" lang="en-US" sz="1800" i="0" kern="0" dirty="0">
                <a:solidFill>
                  <a:srgbClr val="000000"/>
                </a:solidFill>
                <a:latin typeface="Calibri" panose="020F0502020204030204" pitchFamily="34" charset="0"/>
                <a:cs typeface="Calibri" panose="020F0502020204030204" pitchFamily="34" charset="0"/>
              </a:rPr>
              <a:t>, </a:t>
            </a:r>
          </a:p>
          <a:p>
            <a:pPr marL="342900" indent="-342900" algn="ctr" eaLnBrk="0" hangingPunct="0">
              <a:lnSpc>
                <a:spcPct val="150000"/>
              </a:lnSpc>
              <a:spcBef>
                <a:spcPts val="0"/>
              </a:spcBef>
              <a:buClr>
                <a:schemeClr val="accent2"/>
              </a:buClr>
              <a:defRPr/>
            </a:pPr>
            <a:r>
              <a:rPr kumimoji="1" lang="en-US" sz="1800" i="0" kern="0" dirty="0">
                <a:solidFill>
                  <a:srgbClr val="00AE00"/>
                </a:solidFill>
                <a:latin typeface="Calibri" panose="020F0502020204030204" pitchFamily="34" charset="0"/>
                <a:cs typeface="Calibri" panose="020F0502020204030204" pitchFamily="34" charset="0"/>
              </a:rPr>
              <a:t>conditional</a:t>
            </a:r>
            <a:r>
              <a:rPr kumimoji="1" lang="en-US" sz="1800" i="0" kern="0" dirty="0">
                <a:solidFill>
                  <a:srgbClr val="000000"/>
                </a:solidFill>
                <a:latin typeface="Calibri" panose="020F0502020204030204" pitchFamily="34" charset="0"/>
                <a:cs typeface="Calibri" panose="020F0502020204030204" pitchFamily="34" charset="0"/>
              </a:rPr>
              <a:t> </a:t>
            </a:r>
            <a:r>
              <a:rPr kumimoji="1" lang="en-US" sz="1800" i="0" kern="0" dirty="0">
                <a:solidFill>
                  <a:srgbClr val="FFFFFF"/>
                </a:solidFill>
                <a:latin typeface="Calibri" panose="020F0502020204030204" pitchFamily="34" charset="0"/>
                <a:cs typeface="Calibri" panose="020F0502020204030204" pitchFamily="34" charset="0"/>
              </a:rPr>
              <a:t>on its </a:t>
            </a:r>
            <a:r>
              <a:rPr kumimoji="1" lang="en-US" sz="1800" i="0" kern="0" dirty="0">
                <a:solidFill>
                  <a:srgbClr val="FF0000"/>
                </a:solidFill>
                <a:latin typeface="Calibri" panose="020F0502020204030204" pitchFamily="34" charset="0"/>
                <a:cs typeface="Calibri" panose="020F0502020204030204" pitchFamily="34" charset="0"/>
              </a:rPr>
              <a:t>immediate causes</a:t>
            </a:r>
            <a:r>
              <a:rPr kumimoji="1" lang="en-US" sz="1800" i="0" kern="0" dirty="0">
                <a:solidFill>
                  <a:srgbClr val="000000"/>
                </a:solidFill>
                <a:latin typeface="Calibri" panose="020F0502020204030204" pitchFamily="34" charset="0"/>
                <a:cs typeface="Calibri" panose="020F0502020204030204" pitchFamily="34" charset="0"/>
              </a:rPr>
              <a:t>. </a:t>
            </a:r>
            <a:endParaRPr lang="en-US" i="0" baseline="-25000" dirty="0">
              <a:latin typeface="Calibri" panose="020F0502020204030204" pitchFamily="34" charset="0"/>
              <a:cs typeface="Calibri" panose="020F0502020204030204" pitchFamily="34" charset="0"/>
              <a:sym typeface="Wingdings" pitchFamily="2" charset="2"/>
            </a:endParaRPr>
          </a:p>
        </p:txBody>
      </p:sp>
      <p:sp>
        <p:nvSpPr>
          <p:cNvPr id="11" name="Rectangle 13"/>
          <p:cNvSpPr>
            <a:spLocks noChangeArrowheads="1"/>
          </p:cNvSpPr>
          <p:nvPr/>
        </p:nvSpPr>
        <p:spPr bwMode="auto">
          <a:xfrm>
            <a:off x="5587840" y="1571887"/>
            <a:ext cx="3389473" cy="967957"/>
          </a:xfrm>
          <a:prstGeom prst="rect">
            <a:avLst/>
          </a:prstGeom>
          <a:noFill/>
          <a:ln w="9525">
            <a:solidFill>
              <a:schemeClr val="accent1"/>
            </a:solidFill>
            <a:miter lim="800000"/>
            <a:headEnd/>
            <a:tailEnd/>
          </a:ln>
        </p:spPr>
        <p:txBody>
          <a:bodyPr wrap="square">
            <a:spAutoFit/>
          </a:bodyPr>
          <a:lstStyle/>
          <a:p>
            <a:pPr marL="0" lvl="1" algn="ctr">
              <a:lnSpc>
                <a:spcPct val="150000"/>
              </a:lnSpc>
            </a:pPr>
            <a:r>
              <a:rPr lang="en-US" sz="2000" i="0" dirty="0" smtClean="0">
                <a:solidFill>
                  <a:srgbClr val="FFFFFF"/>
                </a:solidFill>
                <a:latin typeface="Calibri" panose="020F0502020204030204" pitchFamily="34" charset="0"/>
                <a:cs typeface="Calibri" panose="020F0502020204030204" pitchFamily="34" charset="0"/>
                <a:sym typeface="Wingdings" pitchFamily="2" charset="2"/>
              </a:rPr>
              <a:t>General Structural Equation Models</a:t>
            </a:r>
            <a:endParaRPr lang="en-US" sz="2000" i="0" dirty="0">
              <a:solidFill>
                <a:srgbClr val="FFFFFF"/>
              </a:solidFill>
              <a:latin typeface="Calibri" panose="020F0502020204030204" pitchFamily="34" charset="0"/>
              <a:cs typeface="Calibri" panose="020F0502020204030204" pitchFamily="34" charset="0"/>
              <a:sym typeface="Wingdings" pitchFamily="2" charset="2"/>
            </a:endParaRPr>
          </a:p>
        </p:txBody>
      </p:sp>
      <p:sp>
        <p:nvSpPr>
          <p:cNvPr id="16" name="Right Arrow 15"/>
          <p:cNvSpPr>
            <a:spLocks noChangeArrowheads="1"/>
          </p:cNvSpPr>
          <p:nvPr/>
        </p:nvSpPr>
        <p:spPr bwMode="auto">
          <a:xfrm rot="4064348">
            <a:off x="2680907" y="2873120"/>
            <a:ext cx="846892" cy="266700"/>
          </a:xfrm>
          <a:prstGeom prst="rightArrow">
            <a:avLst>
              <a:gd name="adj1" fmla="val 50000"/>
              <a:gd name="adj2" fmla="val 49995"/>
            </a:avLst>
          </a:prstGeom>
          <a:noFill/>
          <a:ln w="12700" algn="ctr">
            <a:solidFill>
              <a:schemeClr val="tx1"/>
            </a:solidFill>
            <a:round/>
            <a:headEnd/>
            <a:tailEnd/>
          </a:ln>
        </p:spPr>
        <p:txBody>
          <a:bodyPr/>
          <a:lstStyle/>
          <a:p>
            <a:pPr eaLnBrk="0" hangingPunct="0"/>
            <a:endParaRPr lang="en-US">
              <a:latin typeface="Calibri" panose="020F0502020204030204" pitchFamily="34" charset="0"/>
              <a:cs typeface="Calibri" panose="020F0502020204030204" pitchFamily="34" charset="0"/>
            </a:endParaRPr>
          </a:p>
        </p:txBody>
      </p:sp>
      <p:sp>
        <p:nvSpPr>
          <p:cNvPr id="17" name="Right Arrow 16"/>
          <p:cNvSpPr>
            <a:spLocks noChangeArrowheads="1"/>
          </p:cNvSpPr>
          <p:nvPr/>
        </p:nvSpPr>
        <p:spPr bwMode="auto">
          <a:xfrm rot="7329624">
            <a:off x="5960091" y="2891549"/>
            <a:ext cx="780374" cy="266700"/>
          </a:xfrm>
          <a:prstGeom prst="rightArrow">
            <a:avLst>
              <a:gd name="adj1" fmla="val 50000"/>
              <a:gd name="adj2" fmla="val 49962"/>
            </a:avLst>
          </a:prstGeom>
          <a:noFill/>
          <a:ln w="12700" algn="ctr">
            <a:solidFill>
              <a:schemeClr val="tx1"/>
            </a:solidFill>
            <a:round/>
            <a:headEnd/>
            <a:tailEnd/>
          </a:ln>
        </p:spPr>
        <p:txBody>
          <a:bodyPr/>
          <a:lstStyle/>
          <a:p>
            <a:pPr eaLnBrk="0" hangingPunct="0"/>
            <a:endParaRPr lang="en-US">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73</a:t>
            </a:fld>
            <a:endParaRPr lang="en-US"/>
          </a:p>
        </p:txBody>
      </p:sp>
    </p:spTree>
    <p:extLst>
      <p:ext uri="{BB962C8B-B14F-4D97-AF65-F5344CB8AC3E}">
        <p14:creationId xmlns:p14="http://schemas.microsoft.com/office/powerpoint/2010/main" val="164094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0" grpId="0" animBg="1"/>
      <p:bldP spid="11" grpId="0" animBg="1"/>
      <p:bldP spid="16" grpId="0" animBg="1"/>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pPr eaLnBrk="0" hangingPunct="0"/>
            <a:endParaRPr lang="en-US">
              <a:latin typeface="Calibri" panose="020F0502020204030204" pitchFamily="34" charset="0"/>
              <a:cs typeface="Calibri" panose="020F0502020204030204" pitchFamily="34" charset="0"/>
            </a:endParaRPr>
          </a:p>
        </p:txBody>
      </p:sp>
      <p:sp>
        <p:nvSpPr>
          <p:cNvPr id="31748"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pPr eaLnBrk="0" hangingPunct="0"/>
            <a:endParaRPr lang="en-US">
              <a:latin typeface="Calibri" panose="020F0502020204030204" pitchFamily="34" charset="0"/>
              <a:cs typeface="Calibri" panose="020F0502020204030204" pitchFamily="34" charset="0"/>
            </a:endParaRPr>
          </a:p>
        </p:txBody>
      </p:sp>
      <p:sp>
        <p:nvSpPr>
          <p:cNvPr id="10" name="Rectangle 13"/>
          <p:cNvSpPr>
            <a:spLocks noChangeArrowheads="1"/>
          </p:cNvSpPr>
          <p:nvPr/>
        </p:nvSpPr>
        <p:spPr bwMode="auto">
          <a:xfrm>
            <a:off x="1150937" y="1514831"/>
            <a:ext cx="3290887" cy="554038"/>
          </a:xfrm>
          <a:prstGeom prst="rect">
            <a:avLst/>
          </a:prstGeom>
          <a:noFill/>
          <a:ln w="9525">
            <a:solidFill>
              <a:srgbClr val="FFFFFF"/>
            </a:solidFill>
            <a:miter lim="800000"/>
            <a:headEnd/>
            <a:tailEnd/>
          </a:ln>
        </p:spPr>
        <p:txBody>
          <a:bodyPr>
            <a:spAutoFit/>
          </a:bodyPr>
          <a:lstStyle/>
          <a:p>
            <a:pPr lvl="1" algn="ctr">
              <a:lnSpc>
                <a:spcPct val="150000"/>
              </a:lnSpc>
            </a:pPr>
            <a:r>
              <a:rPr lang="en-US" sz="2000" i="0" dirty="0">
                <a:solidFill>
                  <a:srgbClr val="FFFFFF"/>
                </a:solidFill>
                <a:latin typeface="Calibri" panose="020F0502020204030204" pitchFamily="34" charset="0"/>
                <a:cs typeface="Calibri" panose="020F0502020204030204" pitchFamily="34" charset="0"/>
                <a:sym typeface="Wingdings" pitchFamily="2" charset="2"/>
              </a:rPr>
              <a:t>Causal Markov Axiom</a:t>
            </a:r>
          </a:p>
        </p:txBody>
      </p:sp>
      <p:sp>
        <p:nvSpPr>
          <p:cNvPr id="17" name="Right Arrow 16"/>
          <p:cNvSpPr>
            <a:spLocks noChangeArrowheads="1"/>
          </p:cNvSpPr>
          <p:nvPr/>
        </p:nvSpPr>
        <p:spPr bwMode="auto">
          <a:xfrm rot="7163321">
            <a:off x="4991956" y="2339766"/>
            <a:ext cx="785467" cy="335656"/>
          </a:xfrm>
          <a:prstGeom prst="rightArrow">
            <a:avLst>
              <a:gd name="adj1" fmla="val 50000"/>
              <a:gd name="adj2" fmla="val 49967"/>
            </a:avLst>
          </a:prstGeom>
          <a:noFill/>
          <a:ln w="12700" algn="ctr">
            <a:solidFill>
              <a:srgbClr val="FFFFFF"/>
            </a:solidFill>
            <a:round/>
            <a:headEnd/>
            <a:tailEnd/>
          </a:ln>
        </p:spPr>
        <p:txBody>
          <a:bodyPr/>
          <a:lstStyle/>
          <a:p>
            <a:pPr eaLnBrk="0" hangingPunct="0"/>
            <a:endParaRPr lang="en-US">
              <a:solidFill>
                <a:srgbClr val="FFFFFF"/>
              </a:solidFill>
              <a:latin typeface="Calibri" panose="020F0502020204030204" pitchFamily="34" charset="0"/>
              <a:cs typeface="Calibri" panose="020F0502020204030204" pitchFamily="34" charset="0"/>
            </a:endParaRPr>
          </a:p>
        </p:txBody>
      </p:sp>
      <p:sp>
        <p:nvSpPr>
          <p:cNvPr id="12" name="Rectangle 13"/>
          <p:cNvSpPr>
            <a:spLocks noChangeArrowheads="1"/>
          </p:cNvSpPr>
          <p:nvPr/>
        </p:nvSpPr>
        <p:spPr bwMode="auto">
          <a:xfrm>
            <a:off x="5033169" y="1543406"/>
            <a:ext cx="1897062" cy="506292"/>
          </a:xfrm>
          <a:prstGeom prst="rect">
            <a:avLst/>
          </a:prstGeom>
          <a:noFill/>
          <a:ln w="9525">
            <a:solidFill>
              <a:srgbClr val="FFFFFF"/>
            </a:solidFill>
            <a:miter lim="800000"/>
            <a:headEnd/>
            <a:tailEnd/>
          </a:ln>
        </p:spPr>
        <p:txBody>
          <a:bodyPr>
            <a:spAutoFit/>
          </a:bodyPr>
          <a:lstStyle/>
          <a:p>
            <a:pPr marL="0" lvl="1" algn="ctr">
              <a:lnSpc>
                <a:spcPct val="150000"/>
              </a:lnSpc>
            </a:pPr>
            <a:r>
              <a:rPr lang="en-US" sz="2000" i="0">
                <a:solidFill>
                  <a:srgbClr val="FFFFFF"/>
                </a:solidFill>
                <a:latin typeface="Calibri" panose="020F0502020204030204" pitchFamily="34" charset="0"/>
                <a:cs typeface="Calibri" panose="020F0502020204030204" pitchFamily="34" charset="0"/>
                <a:sym typeface="Wingdings" pitchFamily="2" charset="2"/>
              </a:rPr>
              <a:t>Acyclicity</a:t>
            </a:r>
          </a:p>
        </p:txBody>
      </p:sp>
      <p:sp>
        <p:nvSpPr>
          <p:cNvPr id="13" name="Right Arrow 12"/>
          <p:cNvSpPr>
            <a:spLocks noChangeArrowheads="1"/>
          </p:cNvSpPr>
          <p:nvPr/>
        </p:nvSpPr>
        <p:spPr bwMode="auto">
          <a:xfrm rot="3804667">
            <a:off x="2866287" y="2373032"/>
            <a:ext cx="876403" cy="317500"/>
          </a:xfrm>
          <a:prstGeom prst="rightArrow">
            <a:avLst>
              <a:gd name="adj1" fmla="val 50000"/>
              <a:gd name="adj2" fmla="val 49836"/>
            </a:avLst>
          </a:prstGeom>
          <a:noFill/>
          <a:ln w="12700" algn="ctr">
            <a:solidFill>
              <a:srgbClr val="FFFFFF"/>
            </a:solidFill>
            <a:round/>
            <a:headEnd/>
            <a:tailEnd/>
          </a:ln>
        </p:spPr>
        <p:txBody>
          <a:bodyPr/>
          <a:lstStyle/>
          <a:p>
            <a:pPr eaLnBrk="0" hangingPunct="0"/>
            <a:endParaRPr lang="en-US">
              <a:solidFill>
                <a:srgbClr val="FFFFFF"/>
              </a:solidFill>
              <a:latin typeface="Calibri" panose="020F0502020204030204" pitchFamily="34" charset="0"/>
              <a:cs typeface="Calibri" panose="020F0502020204030204" pitchFamily="34" charset="0"/>
            </a:endParaRPr>
          </a:p>
        </p:txBody>
      </p:sp>
      <p:sp>
        <p:nvSpPr>
          <p:cNvPr id="14" name="Rectangle 13"/>
          <p:cNvSpPr>
            <a:spLocks noChangeArrowheads="1"/>
          </p:cNvSpPr>
          <p:nvPr/>
        </p:nvSpPr>
        <p:spPr bwMode="auto">
          <a:xfrm>
            <a:off x="2689225" y="2943639"/>
            <a:ext cx="3292475" cy="506292"/>
          </a:xfrm>
          <a:prstGeom prst="rect">
            <a:avLst/>
          </a:prstGeom>
          <a:noFill/>
          <a:ln w="9525">
            <a:solidFill>
              <a:srgbClr val="FFFFFF"/>
            </a:solidFill>
            <a:miter lim="800000"/>
            <a:headEnd/>
            <a:tailEnd/>
          </a:ln>
        </p:spPr>
        <p:txBody>
          <a:bodyPr>
            <a:spAutoFit/>
          </a:bodyPr>
          <a:lstStyle/>
          <a:p>
            <a:pPr lvl="1" algn="ctr">
              <a:lnSpc>
                <a:spcPct val="150000"/>
              </a:lnSpc>
            </a:pPr>
            <a:r>
              <a:rPr lang="en-US" sz="2000" i="0" dirty="0">
                <a:solidFill>
                  <a:srgbClr val="FFFFFF"/>
                </a:solidFill>
                <a:latin typeface="Calibri" panose="020F0502020204030204" pitchFamily="34" charset="0"/>
                <a:cs typeface="Calibri" panose="020F0502020204030204" pitchFamily="34" charset="0"/>
                <a:sym typeface="Wingdings" pitchFamily="2" charset="2"/>
              </a:rPr>
              <a:t>d-separation criterion</a:t>
            </a:r>
          </a:p>
        </p:txBody>
      </p:sp>
      <p:sp>
        <p:nvSpPr>
          <p:cNvPr id="15" name="Rectangle 14"/>
          <p:cNvSpPr>
            <a:spLocks noChangeArrowheads="1"/>
          </p:cNvSpPr>
          <p:nvPr/>
        </p:nvSpPr>
        <p:spPr bwMode="auto">
          <a:xfrm>
            <a:off x="3753204" y="4249204"/>
            <a:ext cx="4151339" cy="553998"/>
          </a:xfrm>
          <a:prstGeom prst="rect">
            <a:avLst/>
          </a:prstGeom>
          <a:noFill/>
          <a:ln w="9525">
            <a:solidFill>
              <a:srgbClr val="FFFFFF"/>
            </a:solidFill>
            <a:miter lim="800000"/>
            <a:headEnd/>
            <a:tailEnd/>
          </a:ln>
        </p:spPr>
        <p:txBody>
          <a:bodyPr wrap="square">
            <a:spAutoFit/>
          </a:bodyPr>
          <a:lstStyle/>
          <a:p>
            <a:pPr marL="0" lvl="1" algn="ctr">
              <a:lnSpc>
                <a:spcPct val="150000"/>
              </a:lnSpc>
            </a:pPr>
            <a:r>
              <a:rPr lang="en-US" sz="2000" i="0" dirty="0" smtClean="0">
                <a:solidFill>
                  <a:srgbClr val="00AE00"/>
                </a:solidFill>
                <a:latin typeface="Calibri" panose="020F0502020204030204" pitchFamily="34" charset="0"/>
                <a:cs typeface="Calibri" panose="020F0502020204030204" pitchFamily="34" charset="0"/>
                <a:sym typeface="Wingdings" pitchFamily="2" charset="2"/>
              </a:rPr>
              <a:t>Graphical Independence </a:t>
            </a:r>
            <a:r>
              <a:rPr lang="en-US" sz="2000" i="0" dirty="0">
                <a:solidFill>
                  <a:srgbClr val="00AE00"/>
                </a:solidFill>
                <a:latin typeface="Calibri" panose="020F0502020204030204" pitchFamily="34" charset="0"/>
                <a:cs typeface="Calibri" panose="020F0502020204030204" pitchFamily="34" charset="0"/>
                <a:sym typeface="Wingdings" pitchFamily="2" charset="2"/>
              </a:rPr>
              <a:t>Oracle</a:t>
            </a:r>
          </a:p>
        </p:txBody>
      </p:sp>
      <p:sp>
        <p:nvSpPr>
          <p:cNvPr id="18" name="Rectangle 17"/>
          <p:cNvSpPr>
            <a:spLocks noChangeArrowheads="1"/>
          </p:cNvSpPr>
          <p:nvPr/>
        </p:nvSpPr>
        <p:spPr bwMode="auto">
          <a:xfrm>
            <a:off x="898525" y="4132676"/>
            <a:ext cx="2081213" cy="506292"/>
          </a:xfrm>
          <a:prstGeom prst="rect">
            <a:avLst/>
          </a:prstGeom>
          <a:noFill/>
          <a:ln w="9525">
            <a:solidFill>
              <a:srgbClr val="FFFFFF"/>
            </a:solidFill>
            <a:miter lim="800000"/>
            <a:headEnd/>
            <a:tailEnd/>
          </a:ln>
        </p:spPr>
        <p:txBody>
          <a:bodyPr>
            <a:spAutoFit/>
          </a:bodyPr>
          <a:lstStyle/>
          <a:p>
            <a:pPr marL="0" lvl="1" algn="ctr">
              <a:lnSpc>
                <a:spcPct val="150000"/>
              </a:lnSpc>
            </a:pPr>
            <a:r>
              <a:rPr lang="en-US" sz="2000" i="0" dirty="0">
                <a:solidFill>
                  <a:srgbClr val="FFFFFF"/>
                </a:solidFill>
                <a:latin typeface="Calibri" panose="020F0502020204030204" pitchFamily="34" charset="0"/>
                <a:cs typeface="Calibri" panose="020F0502020204030204" pitchFamily="34" charset="0"/>
                <a:sym typeface="Wingdings" pitchFamily="2" charset="2"/>
              </a:rPr>
              <a:t>Causal Graph</a:t>
            </a:r>
          </a:p>
        </p:txBody>
      </p:sp>
      <p:sp>
        <p:nvSpPr>
          <p:cNvPr id="19" name="Right Arrow 18"/>
          <p:cNvSpPr>
            <a:spLocks noChangeArrowheads="1"/>
          </p:cNvSpPr>
          <p:nvPr/>
        </p:nvSpPr>
        <p:spPr bwMode="auto">
          <a:xfrm rot="-2095742">
            <a:off x="2576547" y="3598621"/>
            <a:ext cx="838264" cy="371157"/>
          </a:xfrm>
          <a:prstGeom prst="rightArrow">
            <a:avLst>
              <a:gd name="adj1" fmla="val 50000"/>
              <a:gd name="adj2" fmla="val 50011"/>
            </a:avLst>
          </a:prstGeom>
          <a:noFill/>
          <a:ln w="12700" algn="ctr">
            <a:solidFill>
              <a:srgbClr val="FFFFFF"/>
            </a:solidFill>
            <a:round/>
            <a:headEnd/>
            <a:tailEnd/>
          </a:ln>
        </p:spPr>
        <p:txBody>
          <a:bodyPr/>
          <a:lstStyle/>
          <a:p>
            <a:pPr eaLnBrk="0" hangingPunct="0"/>
            <a:endParaRPr lang="en-US">
              <a:latin typeface="Calibri" panose="020F0502020204030204" pitchFamily="34" charset="0"/>
              <a:cs typeface="Calibri" panose="020F0502020204030204" pitchFamily="34" charset="0"/>
            </a:endParaRPr>
          </a:p>
        </p:txBody>
      </p:sp>
      <p:sp>
        <p:nvSpPr>
          <p:cNvPr id="20" name="Right Arrow 19"/>
          <p:cNvSpPr>
            <a:spLocks noChangeArrowheads="1"/>
          </p:cNvSpPr>
          <p:nvPr/>
        </p:nvSpPr>
        <p:spPr bwMode="auto">
          <a:xfrm rot="2832938">
            <a:off x="5049357" y="3694377"/>
            <a:ext cx="763326" cy="377730"/>
          </a:xfrm>
          <a:prstGeom prst="rightArrow">
            <a:avLst>
              <a:gd name="adj1" fmla="val 50000"/>
              <a:gd name="adj2" fmla="val 50099"/>
            </a:avLst>
          </a:prstGeom>
          <a:noFill/>
          <a:ln w="12700" algn="ctr">
            <a:solidFill>
              <a:srgbClr val="FFFFFF"/>
            </a:solidFill>
            <a:round/>
            <a:headEnd/>
            <a:tailEnd/>
          </a:ln>
        </p:spPr>
        <p:txBody>
          <a:bodyPr/>
          <a:lstStyle/>
          <a:p>
            <a:pPr eaLnBrk="0" hangingPunct="0"/>
            <a:endParaRPr lang="en-US">
              <a:latin typeface="Calibri" panose="020F0502020204030204" pitchFamily="34" charset="0"/>
              <a:cs typeface="Calibri" panose="020F0502020204030204" pitchFamily="34" charset="0"/>
            </a:endParaRPr>
          </a:p>
        </p:txBody>
      </p:sp>
      <p:sp>
        <p:nvSpPr>
          <p:cNvPr id="21" name="Rectangle 20"/>
          <p:cNvSpPr>
            <a:spLocks noChangeArrowheads="1"/>
          </p:cNvSpPr>
          <p:nvPr/>
        </p:nvSpPr>
        <p:spPr bwMode="auto">
          <a:xfrm>
            <a:off x="860425" y="5145501"/>
            <a:ext cx="503238" cy="423449"/>
          </a:xfrm>
          <a:prstGeom prst="rect">
            <a:avLst/>
          </a:prstGeom>
          <a:noFill/>
          <a:ln w="9525">
            <a:solidFill>
              <a:srgbClr val="FFFFFF"/>
            </a:solidFill>
            <a:miter lim="800000"/>
            <a:headEnd/>
            <a:tailEnd/>
          </a:ln>
        </p:spPr>
        <p:txBody>
          <a:bodyPr>
            <a:spAutoFit/>
          </a:bodyPr>
          <a:lstStyle/>
          <a:p>
            <a:pPr marL="0" lvl="1" algn="ctr">
              <a:lnSpc>
                <a:spcPct val="150000"/>
              </a:lnSpc>
            </a:pPr>
            <a:r>
              <a:rPr lang="en-US" sz="1600" i="0">
                <a:solidFill>
                  <a:srgbClr val="FFFFFF"/>
                </a:solidFill>
                <a:latin typeface="Calibri" panose="020F0502020204030204" pitchFamily="34" charset="0"/>
                <a:cs typeface="Calibri" panose="020F0502020204030204" pitchFamily="34" charset="0"/>
                <a:sym typeface="Wingdings" pitchFamily="2" charset="2"/>
              </a:rPr>
              <a:t>Z</a:t>
            </a:r>
            <a:endParaRPr lang="en-US" sz="1600" i="0" baseline="-25000">
              <a:solidFill>
                <a:srgbClr val="FFFFFF"/>
              </a:solidFill>
              <a:latin typeface="Calibri" panose="020F0502020204030204" pitchFamily="34" charset="0"/>
              <a:cs typeface="Calibri" panose="020F0502020204030204" pitchFamily="34" charset="0"/>
              <a:sym typeface="Wingdings" pitchFamily="2" charset="2"/>
            </a:endParaRPr>
          </a:p>
        </p:txBody>
      </p:sp>
      <p:sp>
        <p:nvSpPr>
          <p:cNvPr id="23" name="Rectangle 22"/>
          <p:cNvSpPr>
            <a:spLocks noChangeArrowheads="1"/>
          </p:cNvSpPr>
          <p:nvPr/>
        </p:nvSpPr>
        <p:spPr bwMode="auto">
          <a:xfrm>
            <a:off x="1768475" y="5177251"/>
            <a:ext cx="501650" cy="423449"/>
          </a:xfrm>
          <a:prstGeom prst="rect">
            <a:avLst/>
          </a:prstGeom>
          <a:noFill/>
          <a:ln w="9525">
            <a:solidFill>
              <a:srgbClr val="FFFFFF"/>
            </a:solidFill>
            <a:miter lim="800000"/>
            <a:headEnd/>
            <a:tailEnd/>
          </a:ln>
        </p:spPr>
        <p:txBody>
          <a:bodyPr>
            <a:spAutoFit/>
          </a:bodyPr>
          <a:lstStyle/>
          <a:p>
            <a:pPr marL="0" lvl="1" algn="ctr">
              <a:lnSpc>
                <a:spcPct val="150000"/>
              </a:lnSpc>
            </a:pPr>
            <a:r>
              <a:rPr lang="en-US" sz="1600" i="0">
                <a:solidFill>
                  <a:srgbClr val="FFFFFF"/>
                </a:solidFill>
                <a:latin typeface="Calibri" panose="020F0502020204030204" pitchFamily="34" charset="0"/>
                <a:cs typeface="Calibri" panose="020F0502020204030204" pitchFamily="34" charset="0"/>
                <a:sym typeface="Wingdings" pitchFamily="2" charset="2"/>
              </a:rPr>
              <a:t>X</a:t>
            </a:r>
            <a:endParaRPr lang="en-US" sz="1600" i="0" baseline="-25000">
              <a:solidFill>
                <a:srgbClr val="FFFFFF"/>
              </a:solidFill>
              <a:latin typeface="Calibri" panose="020F0502020204030204" pitchFamily="34" charset="0"/>
              <a:cs typeface="Calibri" panose="020F0502020204030204" pitchFamily="34" charset="0"/>
              <a:sym typeface="Wingdings" pitchFamily="2" charset="2"/>
            </a:endParaRPr>
          </a:p>
        </p:txBody>
      </p:sp>
      <p:sp>
        <p:nvSpPr>
          <p:cNvPr id="24" name="Rectangle 23"/>
          <p:cNvSpPr>
            <a:spLocks noChangeArrowheads="1"/>
          </p:cNvSpPr>
          <p:nvPr/>
        </p:nvSpPr>
        <p:spPr bwMode="auto">
          <a:xfrm>
            <a:off x="2628900" y="5207414"/>
            <a:ext cx="503238" cy="423449"/>
          </a:xfrm>
          <a:prstGeom prst="rect">
            <a:avLst/>
          </a:prstGeom>
          <a:noFill/>
          <a:ln w="9525">
            <a:solidFill>
              <a:srgbClr val="FFFFFF"/>
            </a:solidFill>
            <a:miter lim="800000"/>
            <a:headEnd/>
            <a:tailEnd/>
          </a:ln>
        </p:spPr>
        <p:txBody>
          <a:bodyPr>
            <a:spAutoFit/>
          </a:bodyPr>
          <a:lstStyle/>
          <a:p>
            <a:pPr marL="0" lvl="1" algn="ctr">
              <a:lnSpc>
                <a:spcPct val="150000"/>
              </a:lnSpc>
            </a:pPr>
            <a:r>
              <a:rPr lang="en-US" sz="1600" i="0">
                <a:solidFill>
                  <a:srgbClr val="FFFFFF"/>
                </a:solidFill>
                <a:latin typeface="Calibri" panose="020F0502020204030204" pitchFamily="34" charset="0"/>
                <a:cs typeface="Calibri" panose="020F0502020204030204" pitchFamily="34" charset="0"/>
                <a:sym typeface="Wingdings" pitchFamily="2" charset="2"/>
              </a:rPr>
              <a:t>Y</a:t>
            </a:r>
            <a:r>
              <a:rPr lang="en-US" sz="1600" i="0" baseline="-25000">
                <a:solidFill>
                  <a:srgbClr val="FFFFFF"/>
                </a:solidFill>
                <a:latin typeface="Calibri" panose="020F0502020204030204" pitchFamily="34" charset="0"/>
                <a:cs typeface="Calibri" panose="020F0502020204030204" pitchFamily="34" charset="0"/>
                <a:sym typeface="Wingdings" pitchFamily="2" charset="2"/>
              </a:rPr>
              <a:t>1</a:t>
            </a:r>
          </a:p>
        </p:txBody>
      </p:sp>
      <p:cxnSp>
        <p:nvCxnSpPr>
          <p:cNvPr id="26" name="Straight Arrow Connector 25"/>
          <p:cNvCxnSpPr>
            <a:cxnSpLocks noChangeShapeType="1"/>
            <a:stCxn id="21" idx="3"/>
            <a:endCxn id="23" idx="1"/>
          </p:cNvCxnSpPr>
          <p:nvPr/>
        </p:nvCxnSpPr>
        <p:spPr bwMode="auto">
          <a:xfrm>
            <a:off x="1363663" y="5357226"/>
            <a:ext cx="404812" cy="31750"/>
          </a:xfrm>
          <a:prstGeom prst="straightConnector1">
            <a:avLst/>
          </a:prstGeom>
          <a:noFill/>
          <a:ln w="12700" algn="ctr">
            <a:solidFill>
              <a:srgbClr val="FFFFFF"/>
            </a:solidFill>
            <a:round/>
            <a:headEnd/>
            <a:tailEnd type="arrow" w="med" len="med"/>
          </a:ln>
        </p:spPr>
      </p:cxnSp>
      <p:cxnSp>
        <p:nvCxnSpPr>
          <p:cNvPr id="27" name="Straight Arrow Connector 26"/>
          <p:cNvCxnSpPr>
            <a:cxnSpLocks noChangeShapeType="1"/>
            <a:endCxn id="24" idx="1"/>
          </p:cNvCxnSpPr>
          <p:nvPr/>
        </p:nvCxnSpPr>
        <p:spPr bwMode="auto">
          <a:xfrm>
            <a:off x="2270125" y="5415376"/>
            <a:ext cx="358775" cy="3763"/>
          </a:xfrm>
          <a:prstGeom prst="straightConnector1">
            <a:avLst/>
          </a:prstGeom>
          <a:noFill/>
          <a:ln w="12700" algn="ctr">
            <a:solidFill>
              <a:srgbClr val="FFFFFF"/>
            </a:solidFill>
            <a:round/>
            <a:headEnd/>
            <a:tailEnd type="arrow" w="med" len="med"/>
          </a:ln>
        </p:spPr>
      </p:cxnSp>
      <p:sp>
        <p:nvSpPr>
          <p:cNvPr id="32" name="Rectangle 31"/>
          <p:cNvSpPr>
            <a:spLocks noChangeArrowheads="1"/>
          </p:cNvSpPr>
          <p:nvPr/>
        </p:nvSpPr>
        <p:spPr bwMode="auto">
          <a:xfrm>
            <a:off x="4389438" y="5024851"/>
            <a:ext cx="3475037" cy="1200150"/>
          </a:xfrm>
          <a:prstGeom prst="rect">
            <a:avLst/>
          </a:prstGeom>
          <a:noFill/>
          <a:ln w="9525">
            <a:solidFill>
              <a:schemeClr val="accent1"/>
            </a:solidFill>
            <a:miter lim="800000"/>
            <a:headEnd/>
            <a:tailEnd/>
          </a:ln>
        </p:spPr>
        <p:txBody>
          <a:bodyPr>
            <a:spAutoFit/>
          </a:bodyPr>
          <a:lstStyle/>
          <a:p>
            <a:pPr marL="0" lvl="1">
              <a:lnSpc>
                <a:spcPct val="150000"/>
              </a:lnSpc>
            </a:pPr>
            <a:r>
              <a:rPr lang="en-US" sz="1600" i="0" dirty="0">
                <a:solidFill>
                  <a:srgbClr val="00AE00"/>
                </a:solidFill>
                <a:latin typeface="Calibri" panose="020F0502020204030204" pitchFamily="34" charset="0"/>
                <a:cs typeface="Calibri" panose="020F0502020204030204" pitchFamily="34" charset="0"/>
                <a:sym typeface="Wingdings" pitchFamily="2" charset="2"/>
              </a:rPr>
              <a:t>Z _||_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1 </a:t>
            </a:r>
            <a:r>
              <a:rPr lang="en-US" sz="1600" i="0" dirty="0">
                <a:solidFill>
                  <a:srgbClr val="00AE00"/>
                </a:solidFill>
                <a:latin typeface="Calibri" panose="020F0502020204030204" pitchFamily="34" charset="0"/>
                <a:cs typeface="Calibri" panose="020F0502020204030204" pitchFamily="34" charset="0"/>
                <a:sym typeface="Wingdings" pitchFamily="2" charset="2"/>
              </a:rPr>
              <a:t> | X	Z _||_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2 </a:t>
            </a:r>
            <a:r>
              <a:rPr lang="en-US" sz="1600" i="0" dirty="0">
                <a:solidFill>
                  <a:srgbClr val="00AE00"/>
                </a:solidFill>
                <a:latin typeface="Calibri" panose="020F0502020204030204" pitchFamily="34" charset="0"/>
                <a:cs typeface="Calibri" panose="020F0502020204030204" pitchFamily="34" charset="0"/>
                <a:sym typeface="Wingdings" pitchFamily="2" charset="2"/>
              </a:rPr>
              <a:t> | X</a:t>
            </a:r>
          </a:p>
          <a:p>
            <a:pPr marL="0" lvl="1">
              <a:lnSpc>
                <a:spcPct val="150000"/>
              </a:lnSpc>
            </a:pPr>
            <a:r>
              <a:rPr lang="en-US" sz="1600" i="0" dirty="0">
                <a:solidFill>
                  <a:srgbClr val="00AE00"/>
                </a:solidFill>
                <a:latin typeface="Calibri" panose="020F0502020204030204" pitchFamily="34" charset="0"/>
                <a:cs typeface="Calibri" panose="020F0502020204030204" pitchFamily="34" charset="0"/>
                <a:sym typeface="Wingdings" pitchFamily="2" charset="2"/>
              </a:rPr>
              <a:t>Z _||_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1 </a:t>
            </a:r>
            <a:r>
              <a:rPr lang="en-US" sz="1600" i="0" dirty="0">
                <a:solidFill>
                  <a:srgbClr val="00AE00"/>
                </a:solidFill>
                <a:latin typeface="Calibri" panose="020F0502020204030204" pitchFamily="34" charset="0"/>
                <a:cs typeface="Calibri" panose="020F0502020204030204" pitchFamily="34" charset="0"/>
                <a:sym typeface="Wingdings" pitchFamily="2" charset="2"/>
              </a:rPr>
              <a:t> | </a:t>
            </a:r>
            <a:r>
              <a:rPr lang="en-US" sz="1600" i="0" dirty="0" smtClean="0">
                <a:solidFill>
                  <a:srgbClr val="00AE00"/>
                </a:solidFill>
                <a:latin typeface="Calibri" panose="020F0502020204030204" pitchFamily="34" charset="0"/>
                <a:cs typeface="Calibri" panose="020F0502020204030204" pitchFamily="34" charset="0"/>
                <a:sym typeface="Wingdings" pitchFamily="2" charset="2"/>
              </a:rPr>
              <a:t>X,Y</a:t>
            </a:r>
            <a:r>
              <a:rPr lang="en-US" sz="1600" i="0" baseline="-25000" dirty="0" smtClean="0">
                <a:solidFill>
                  <a:srgbClr val="00AE00"/>
                </a:solidFill>
                <a:latin typeface="Calibri" panose="020F0502020204030204" pitchFamily="34" charset="0"/>
                <a:cs typeface="Calibri" panose="020F0502020204030204" pitchFamily="34" charset="0"/>
                <a:sym typeface="Wingdings" pitchFamily="2" charset="2"/>
              </a:rPr>
              <a:t>2</a:t>
            </a:r>
            <a:r>
              <a:rPr lang="en-US" sz="1600" i="0" dirty="0">
                <a:solidFill>
                  <a:srgbClr val="00AE00"/>
                </a:solidFill>
                <a:latin typeface="Calibri" panose="020F0502020204030204" pitchFamily="34" charset="0"/>
                <a:cs typeface="Calibri" panose="020F0502020204030204" pitchFamily="34" charset="0"/>
                <a:sym typeface="Wingdings" pitchFamily="2" charset="2"/>
              </a:rPr>
              <a:t>	Z _||_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2 </a:t>
            </a:r>
            <a:r>
              <a:rPr lang="en-US" sz="1600" i="0" dirty="0">
                <a:solidFill>
                  <a:srgbClr val="00AE00"/>
                </a:solidFill>
                <a:latin typeface="Calibri" panose="020F0502020204030204" pitchFamily="34" charset="0"/>
                <a:cs typeface="Calibri" panose="020F0502020204030204" pitchFamily="34" charset="0"/>
                <a:sym typeface="Wingdings" pitchFamily="2" charset="2"/>
              </a:rPr>
              <a:t> | </a:t>
            </a:r>
            <a:r>
              <a:rPr lang="en-US" sz="1600" i="0" dirty="0" smtClean="0">
                <a:solidFill>
                  <a:srgbClr val="00AE00"/>
                </a:solidFill>
                <a:latin typeface="Calibri" panose="020F0502020204030204" pitchFamily="34" charset="0"/>
                <a:cs typeface="Calibri" panose="020F0502020204030204" pitchFamily="34" charset="0"/>
                <a:sym typeface="Wingdings" pitchFamily="2" charset="2"/>
              </a:rPr>
              <a:t>X,Y</a:t>
            </a:r>
            <a:r>
              <a:rPr lang="en-US" sz="1600" i="0" baseline="-25000" dirty="0" smtClean="0">
                <a:solidFill>
                  <a:srgbClr val="00AE00"/>
                </a:solidFill>
                <a:latin typeface="Calibri" panose="020F0502020204030204" pitchFamily="34" charset="0"/>
                <a:cs typeface="Calibri" panose="020F0502020204030204" pitchFamily="34" charset="0"/>
                <a:sym typeface="Wingdings" pitchFamily="2" charset="2"/>
              </a:rPr>
              <a:t>1</a:t>
            </a:r>
            <a:endParaRPr lang="en-US" sz="1600" i="0" baseline="-25000" dirty="0">
              <a:solidFill>
                <a:srgbClr val="00AE00"/>
              </a:solidFill>
              <a:latin typeface="Calibri" panose="020F0502020204030204" pitchFamily="34" charset="0"/>
              <a:cs typeface="Calibri" panose="020F0502020204030204" pitchFamily="34" charset="0"/>
              <a:sym typeface="Wingdings" pitchFamily="2" charset="2"/>
            </a:endParaRPr>
          </a:p>
          <a:p>
            <a:pPr marL="0" lvl="1">
              <a:lnSpc>
                <a:spcPct val="150000"/>
              </a:lnSpc>
            </a:pPr>
            <a:r>
              <a:rPr lang="en-US" sz="1600" i="0" dirty="0">
                <a:solidFill>
                  <a:srgbClr val="00AE00"/>
                </a:solidFill>
                <a:latin typeface="Calibri" panose="020F0502020204030204" pitchFamily="34" charset="0"/>
                <a:cs typeface="Calibri" panose="020F0502020204030204" pitchFamily="34" charset="0"/>
                <a:sym typeface="Wingdings" pitchFamily="2" charset="2"/>
              </a:rPr>
              <a:t>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1</a:t>
            </a:r>
            <a:r>
              <a:rPr lang="en-US" sz="1600" i="0" dirty="0">
                <a:solidFill>
                  <a:srgbClr val="00AE00"/>
                </a:solidFill>
                <a:latin typeface="Calibri" panose="020F0502020204030204" pitchFamily="34" charset="0"/>
                <a:cs typeface="Calibri" panose="020F0502020204030204" pitchFamily="34" charset="0"/>
                <a:sym typeface="Wingdings" pitchFamily="2" charset="2"/>
              </a:rPr>
              <a:t> _||_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2 </a:t>
            </a:r>
            <a:r>
              <a:rPr lang="en-US" sz="1600" i="0" dirty="0">
                <a:solidFill>
                  <a:srgbClr val="00AE00"/>
                </a:solidFill>
                <a:latin typeface="Calibri" panose="020F0502020204030204" pitchFamily="34" charset="0"/>
                <a:cs typeface="Calibri" panose="020F0502020204030204" pitchFamily="34" charset="0"/>
                <a:sym typeface="Wingdings" pitchFamily="2" charset="2"/>
              </a:rPr>
              <a:t> | X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1</a:t>
            </a:r>
            <a:r>
              <a:rPr lang="en-US" sz="1600" i="0" dirty="0">
                <a:solidFill>
                  <a:srgbClr val="00AE00"/>
                </a:solidFill>
                <a:latin typeface="Calibri" panose="020F0502020204030204" pitchFamily="34" charset="0"/>
                <a:cs typeface="Calibri" panose="020F0502020204030204" pitchFamily="34" charset="0"/>
                <a:sym typeface="Wingdings" pitchFamily="2" charset="2"/>
              </a:rPr>
              <a:t> _||_ Y</a:t>
            </a:r>
            <a:r>
              <a:rPr lang="en-US" sz="1600" i="0" baseline="-25000" dirty="0">
                <a:solidFill>
                  <a:srgbClr val="00AE00"/>
                </a:solidFill>
                <a:latin typeface="Calibri" panose="020F0502020204030204" pitchFamily="34" charset="0"/>
                <a:cs typeface="Calibri" panose="020F0502020204030204" pitchFamily="34" charset="0"/>
                <a:sym typeface="Wingdings" pitchFamily="2" charset="2"/>
              </a:rPr>
              <a:t>2 </a:t>
            </a:r>
            <a:r>
              <a:rPr lang="en-US" sz="1600" i="0" dirty="0">
                <a:solidFill>
                  <a:srgbClr val="00AE00"/>
                </a:solidFill>
                <a:latin typeface="Calibri" panose="020F0502020204030204" pitchFamily="34" charset="0"/>
                <a:cs typeface="Calibri" panose="020F0502020204030204" pitchFamily="34" charset="0"/>
                <a:sym typeface="Wingdings" pitchFamily="2" charset="2"/>
              </a:rPr>
              <a:t> | X,Z</a:t>
            </a:r>
            <a:endParaRPr lang="en-US" sz="1600" i="0" baseline="-25000" dirty="0">
              <a:solidFill>
                <a:srgbClr val="00AE00"/>
              </a:solidFill>
              <a:latin typeface="Calibri" panose="020F0502020204030204" pitchFamily="34" charset="0"/>
              <a:cs typeface="Calibri" panose="020F0502020204030204" pitchFamily="34" charset="0"/>
              <a:sym typeface="Wingdings" pitchFamily="2" charset="2"/>
            </a:endParaRPr>
          </a:p>
        </p:txBody>
      </p:sp>
      <p:sp>
        <p:nvSpPr>
          <p:cNvPr id="38" name="Rectangle 37"/>
          <p:cNvSpPr>
            <a:spLocks noChangeArrowheads="1"/>
          </p:cNvSpPr>
          <p:nvPr/>
        </p:nvSpPr>
        <p:spPr bwMode="auto">
          <a:xfrm>
            <a:off x="2544763" y="5824951"/>
            <a:ext cx="503237" cy="423449"/>
          </a:xfrm>
          <a:prstGeom prst="rect">
            <a:avLst/>
          </a:prstGeom>
          <a:noFill/>
          <a:ln w="9525">
            <a:solidFill>
              <a:srgbClr val="FFFFFF"/>
            </a:solidFill>
            <a:miter lim="800000"/>
            <a:headEnd/>
            <a:tailEnd/>
          </a:ln>
        </p:spPr>
        <p:txBody>
          <a:bodyPr>
            <a:spAutoFit/>
          </a:bodyPr>
          <a:lstStyle/>
          <a:p>
            <a:pPr marL="0" lvl="1" algn="ctr">
              <a:lnSpc>
                <a:spcPct val="150000"/>
              </a:lnSpc>
            </a:pPr>
            <a:r>
              <a:rPr lang="en-US" sz="1600" i="0">
                <a:solidFill>
                  <a:srgbClr val="FFFFFF"/>
                </a:solidFill>
                <a:latin typeface="Calibri" panose="020F0502020204030204" pitchFamily="34" charset="0"/>
                <a:cs typeface="Calibri" panose="020F0502020204030204" pitchFamily="34" charset="0"/>
                <a:sym typeface="Wingdings" pitchFamily="2" charset="2"/>
              </a:rPr>
              <a:t>Y</a:t>
            </a:r>
            <a:r>
              <a:rPr lang="en-US" sz="1600" i="0" baseline="-25000">
                <a:solidFill>
                  <a:srgbClr val="FFFFFF"/>
                </a:solidFill>
                <a:latin typeface="Calibri" panose="020F0502020204030204" pitchFamily="34" charset="0"/>
                <a:cs typeface="Calibri" panose="020F0502020204030204" pitchFamily="34" charset="0"/>
                <a:sym typeface="Wingdings" pitchFamily="2" charset="2"/>
              </a:rPr>
              <a:t>2</a:t>
            </a:r>
          </a:p>
        </p:txBody>
      </p:sp>
      <p:cxnSp>
        <p:nvCxnSpPr>
          <p:cNvPr id="39" name="Straight Arrow Connector 38"/>
          <p:cNvCxnSpPr>
            <a:cxnSpLocks noChangeShapeType="1"/>
          </p:cNvCxnSpPr>
          <p:nvPr/>
        </p:nvCxnSpPr>
        <p:spPr bwMode="auto">
          <a:xfrm>
            <a:off x="2201863" y="5613814"/>
            <a:ext cx="366712" cy="217487"/>
          </a:xfrm>
          <a:prstGeom prst="straightConnector1">
            <a:avLst/>
          </a:prstGeom>
          <a:noFill/>
          <a:ln w="12700" algn="ctr">
            <a:solidFill>
              <a:srgbClr val="FFFFFF"/>
            </a:solidFill>
            <a:round/>
            <a:headEnd/>
            <a:tailEnd type="arrow" w="med" len="med"/>
          </a:ln>
        </p:spPr>
      </p:cxnSp>
      <p:sp>
        <p:nvSpPr>
          <p:cNvPr id="25" name="Rectangle 9"/>
          <p:cNvSpPr>
            <a:spLocks noChangeArrowheads="1"/>
          </p:cNvSpPr>
          <p:nvPr/>
        </p:nvSpPr>
        <p:spPr bwMode="auto">
          <a:xfrm>
            <a:off x="0" y="108844"/>
            <a:ext cx="8977313" cy="1105431"/>
          </a:xfrm>
          <a:prstGeom prst="rect">
            <a:avLst/>
          </a:prstGeom>
          <a:noFill/>
          <a:ln w="12700">
            <a:noFill/>
            <a:miter lim="800000"/>
            <a:headEnd/>
            <a:tailEnd/>
          </a:ln>
        </p:spPr>
        <p:txBody>
          <a:bodyPr lIns="90488" tIns="44450" rIns="90488" bIns="44450">
            <a:spAutoFit/>
          </a:bodyPr>
          <a:lstStyle/>
          <a:p>
            <a:pPr algn="ctr" eaLnBrk="0" hangingPunct="0">
              <a:spcBef>
                <a:spcPts val="1200"/>
              </a:spcBef>
              <a:spcAft>
                <a:spcPts val="1800"/>
              </a:spcAft>
            </a:pPr>
            <a:r>
              <a:rPr lang="en-US" sz="3200" b="1" i="0"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Bridge </a:t>
            </a:r>
            <a:r>
              <a:rPr lang="en-US" sz="3200" b="1" i="0"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Principles</a:t>
            </a:r>
          </a:p>
          <a:p>
            <a:pPr algn="ctr" eaLnBrk="0" hangingPunct="0"/>
            <a:r>
              <a:rPr lang="en-US" sz="100" i="0" dirty="0" smtClean="0">
                <a:solidFill>
                  <a:srgbClr val="000000"/>
                </a:solidFill>
                <a:latin typeface="Calibri" panose="020F0502020204030204" pitchFamily="34" charset="0"/>
                <a:cs typeface="Calibri" panose="020F0502020204030204" pitchFamily="34" charset="0"/>
              </a:rPr>
              <a:t/>
            </a:r>
            <a:br>
              <a:rPr lang="en-US" sz="100" i="0" dirty="0" smtClean="0">
                <a:solidFill>
                  <a:srgbClr val="000000"/>
                </a:solidFill>
                <a:latin typeface="Calibri" panose="020F0502020204030204" pitchFamily="34" charset="0"/>
                <a:cs typeface="Calibri" panose="020F0502020204030204" pitchFamily="34" charset="0"/>
              </a:rPr>
            </a:br>
            <a:r>
              <a:rPr lang="en-US" i="0" dirty="0" smtClean="0">
                <a:solidFill>
                  <a:srgbClr val="FF0000"/>
                </a:solidFill>
                <a:latin typeface="Calibri" panose="020F0502020204030204" pitchFamily="34" charset="0"/>
                <a:cs typeface="Calibri" panose="020F0502020204030204" pitchFamily="34" charset="0"/>
              </a:rPr>
              <a:t>Acyclic</a:t>
            </a:r>
            <a:r>
              <a:rPr lang="en-US" i="0" dirty="0" smtClean="0">
                <a:solidFill>
                  <a:srgbClr val="000000"/>
                </a:solidFill>
                <a:latin typeface="Calibri" panose="020F0502020204030204" pitchFamily="34" charset="0"/>
                <a:cs typeface="Calibri" panose="020F0502020204030204" pitchFamily="34" charset="0"/>
              </a:rPr>
              <a:t> </a:t>
            </a:r>
            <a:r>
              <a:rPr lang="en-US" i="0" dirty="0" smtClean="0">
                <a:solidFill>
                  <a:srgbClr val="FF0000"/>
                </a:solidFill>
                <a:latin typeface="Calibri" panose="020F0502020204030204" pitchFamily="34" charset="0"/>
                <a:cs typeface="Calibri" panose="020F0502020204030204" pitchFamily="34" charset="0"/>
              </a:rPr>
              <a:t>Causal </a:t>
            </a:r>
            <a:r>
              <a:rPr lang="en-US" i="0" dirty="0">
                <a:solidFill>
                  <a:srgbClr val="FF0000"/>
                </a:solidFill>
                <a:latin typeface="Calibri" panose="020F0502020204030204" pitchFamily="34" charset="0"/>
                <a:cs typeface="Calibri" panose="020F0502020204030204" pitchFamily="34" charset="0"/>
              </a:rPr>
              <a:t>Graph </a:t>
            </a:r>
            <a:r>
              <a:rPr lang="en-US" i="0" dirty="0">
                <a:solidFill>
                  <a:srgbClr val="FFFFFF"/>
                </a:solidFill>
                <a:latin typeface="Calibri" panose="020F0502020204030204" pitchFamily="34" charset="0"/>
                <a:cs typeface="Calibri" panose="020F0502020204030204" pitchFamily="34" charset="0"/>
              </a:rPr>
              <a:t>over V </a:t>
            </a:r>
            <a:r>
              <a:rPr lang="en-US" i="0" dirty="0" smtClean="0">
                <a:solidFill>
                  <a:srgbClr val="FFFFFF"/>
                </a:solidFill>
                <a:latin typeface="Calibri" panose="020F0502020204030204" pitchFamily="34" charset="0"/>
                <a:cs typeface="Calibri" panose="020F0502020204030204" pitchFamily="34" charset="0"/>
                <a:sym typeface="Symbol" pitchFamily="18" charset="2"/>
              </a:rPr>
              <a:t> Constraints </a:t>
            </a:r>
            <a:r>
              <a:rPr lang="en-US" i="0" dirty="0">
                <a:solidFill>
                  <a:srgbClr val="FFFFFF"/>
                </a:solidFill>
                <a:latin typeface="Calibri" panose="020F0502020204030204" pitchFamily="34" charset="0"/>
                <a:cs typeface="Calibri" panose="020F0502020204030204" pitchFamily="34" charset="0"/>
                <a:sym typeface="Symbol" pitchFamily="18" charset="2"/>
              </a:rPr>
              <a:t>on </a:t>
            </a:r>
            <a:r>
              <a:rPr lang="en-US" i="0" dirty="0">
                <a:solidFill>
                  <a:srgbClr val="00AE00"/>
                </a:solidFill>
                <a:latin typeface="Calibri" panose="020F0502020204030204" pitchFamily="34" charset="0"/>
                <a:cs typeface="Calibri" panose="020F0502020204030204" pitchFamily="34" charset="0"/>
                <a:sym typeface="Symbol" pitchFamily="18" charset="2"/>
              </a:rPr>
              <a:t>P(V</a:t>
            </a:r>
            <a:r>
              <a:rPr lang="en-US" i="0" dirty="0" smtClean="0">
                <a:solidFill>
                  <a:srgbClr val="00AE00"/>
                </a:solidFill>
                <a:latin typeface="Calibri" panose="020F0502020204030204" pitchFamily="34" charset="0"/>
                <a:cs typeface="Calibri" panose="020F0502020204030204" pitchFamily="34" charset="0"/>
                <a:sym typeface="Symbol" pitchFamily="18" charset="2"/>
              </a:rPr>
              <a:t>)</a:t>
            </a:r>
            <a:endParaRPr lang="en-US" b="1" i="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74</a:t>
            </a:fld>
            <a:endParaRPr lang="en-US"/>
          </a:p>
        </p:txBody>
      </p:sp>
    </p:spTree>
    <p:extLst>
      <p:ext uri="{BB962C8B-B14F-4D97-AF65-F5344CB8AC3E}">
        <p14:creationId xmlns:p14="http://schemas.microsoft.com/office/powerpoint/2010/main" val="238811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17" grpId="1" animBg="1"/>
      <p:bldP spid="12" grpId="0" animBg="1"/>
      <p:bldP spid="12" grpId="1" animBg="1"/>
      <p:bldP spid="13" grpId="0" animBg="1"/>
      <p:bldP spid="13" grpId="1" animBg="1"/>
      <p:bldP spid="14" grpId="0" animBg="1"/>
      <p:bldP spid="15" grpId="0" animBg="1"/>
      <p:bldP spid="18" grpId="0" animBg="1"/>
      <p:bldP spid="19" grpId="0" animBg="1"/>
      <p:bldP spid="20" grpId="0" animBg="1"/>
      <p:bldP spid="21" grpId="0" animBg="1"/>
      <p:bldP spid="23" grpId="0" animBg="1"/>
      <p:bldP spid="24" grpId="0" animBg="1"/>
      <p:bldP spid="32" grpId="0" animBg="1"/>
      <p:bldP spid="3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2825" y="352661"/>
            <a:ext cx="7772400" cy="805299"/>
          </a:xfrm>
        </p:spPr>
        <p:txBody>
          <a:bodyPr>
            <a:noAutofit/>
          </a:bodyPr>
          <a:lstStyle/>
          <a:p>
            <a:pPr algn="ctr"/>
            <a:r>
              <a:rPr lang="en-US" sz="4000" b="1" kern="1200"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Model</a:t>
            </a:r>
            <a:r>
              <a:rPr lang="en-US" sz="4000" b="1"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4000" b="1" kern="1200" dirty="0">
                <a:solidFill>
                  <a:srgbClr val="FFFF99"/>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Search</a:t>
            </a:r>
          </a:p>
        </p:txBody>
      </p:sp>
      <p:sp>
        <p:nvSpPr>
          <p:cNvPr id="6" name="Slide Number Placeholder 5"/>
          <p:cNvSpPr>
            <a:spLocks noGrp="1"/>
          </p:cNvSpPr>
          <p:nvPr>
            <p:ph type="sldNum" sz="quarter" idx="11"/>
          </p:nvPr>
        </p:nvSpPr>
        <p:spPr>
          <a:xfrm>
            <a:off x="3124200" y="622935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77DA0B2D-CBAB-4959-A2D2-45E56E5EA244}" type="slidenum">
              <a:rPr lang="en-US" sz="1400" i="0" smtClean="0">
                <a:solidFill>
                  <a:schemeClr val="bg2"/>
                </a:solidFill>
                <a:latin typeface="Calibri" panose="020F0502020204030204" pitchFamily="34" charset="0"/>
                <a:cs typeface="Calibri" panose="020F0502020204030204" pitchFamily="34" charset="0"/>
              </a:rPr>
              <a:pPr/>
              <a:t>75</a:t>
            </a:fld>
            <a:endParaRPr lang="en-US" sz="1400" i="0" dirty="0" smtClean="0">
              <a:solidFill>
                <a:schemeClr val="bg2"/>
              </a:solidFill>
              <a:latin typeface="Calibri" panose="020F0502020204030204" pitchFamily="34" charset="0"/>
              <a:cs typeface="Calibri" panose="020F0502020204030204" pitchFamily="34" charset="0"/>
            </a:endParaRPr>
          </a:p>
        </p:txBody>
      </p:sp>
      <p:grpSp>
        <p:nvGrpSpPr>
          <p:cNvPr id="19" name="Group 18"/>
          <p:cNvGrpSpPr/>
          <p:nvPr/>
        </p:nvGrpSpPr>
        <p:grpSpPr>
          <a:xfrm>
            <a:off x="4411664" y="1707534"/>
            <a:ext cx="5021580" cy="4633491"/>
            <a:chOff x="4274820" y="1716410"/>
            <a:chExt cx="5021580" cy="4633491"/>
          </a:xfrm>
        </p:grpSpPr>
        <p:sp>
          <p:nvSpPr>
            <p:cNvPr id="8" name="Rectangle 3"/>
            <p:cNvSpPr>
              <a:spLocks noChangeArrowheads="1"/>
            </p:cNvSpPr>
            <p:nvPr/>
          </p:nvSpPr>
          <p:spPr bwMode="auto">
            <a:xfrm>
              <a:off x="5926138" y="1716410"/>
              <a:ext cx="2859087" cy="19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4000" i="0" dirty="0" smtClean="0">
                  <a:solidFill>
                    <a:srgbClr val="92D050"/>
                  </a:solidFill>
                  <a:latin typeface="Calibri" panose="020F0502020204030204" pitchFamily="34" charset="0"/>
                  <a:cs typeface="Calibri" panose="020F0502020204030204" pitchFamily="34" charset="0"/>
                </a:rPr>
                <a:t>Testable Statistical </a:t>
              </a:r>
              <a:r>
                <a:rPr lang="en-US" sz="4000" i="0" dirty="0">
                  <a:solidFill>
                    <a:srgbClr val="92D050"/>
                  </a:solidFill>
                  <a:latin typeface="Calibri" panose="020F0502020204030204" pitchFamily="34" charset="0"/>
                  <a:cs typeface="Calibri" panose="020F0502020204030204" pitchFamily="34" charset="0"/>
                </a:rPr>
                <a:t>Predictions</a:t>
              </a:r>
            </a:p>
          </p:txBody>
        </p:sp>
        <p:sp>
          <p:nvSpPr>
            <p:cNvPr id="12" name="Text Box 8"/>
            <p:cNvSpPr txBox="1">
              <a:spLocks noChangeArrowheads="1"/>
            </p:cNvSpPr>
            <p:nvPr/>
          </p:nvSpPr>
          <p:spPr bwMode="auto">
            <a:xfrm>
              <a:off x="4274820" y="3733800"/>
              <a:ext cx="502158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ctr">
                <a:spcBef>
                  <a:spcPct val="50000"/>
                </a:spcBef>
              </a:pPr>
              <a:r>
                <a:rPr lang="en-US" dirty="0">
                  <a:solidFill>
                    <a:srgbClr val="92D050"/>
                  </a:solidFill>
                  <a:latin typeface="Calibri" panose="020F0502020204030204" pitchFamily="34" charset="0"/>
                  <a:cs typeface="Calibri" panose="020F0502020204030204" pitchFamily="34" charset="0"/>
                </a:rPr>
                <a:t>Conditional Independence</a:t>
              </a:r>
            </a:p>
            <a:p>
              <a:pPr algn="ctr">
                <a:spcBef>
                  <a:spcPts val="2400"/>
                </a:spcBef>
              </a:pPr>
              <a:r>
                <a:rPr lang="en-US" i="0" dirty="0">
                  <a:solidFill>
                    <a:srgbClr val="92D050"/>
                  </a:solidFill>
                  <a:latin typeface="Calibri" panose="020F0502020204030204" pitchFamily="34" charset="0"/>
                  <a:cs typeface="Calibri" panose="020F0502020204030204" pitchFamily="34" charset="0"/>
                </a:rPr>
                <a:t>X _||_ Z | Y</a:t>
              </a:r>
            </a:p>
            <a:p>
              <a:pPr algn="ctr">
                <a:spcBef>
                  <a:spcPct val="50000"/>
                </a:spcBef>
              </a:pPr>
              <a:endParaRPr lang="en-US" i="0" dirty="0">
                <a:solidFill>
                  <a:srgbClr val="00AE00"/>
                </a:solidFill>
                <a:latin typeface="Calibri" panose="020F0502020204030204" pitchFamily="34" charset="0"/>
                <a:cs typeface="Calibri" panose="020F0502020204030204" pitchFamily="34" charset="0"/>
              </a:endParaRPr>
            </a:p>
            <a:p>
              <a:pPr algn="ctr">
                <a:spcBef>
                  <a:spcPct val="50000"/>
                </a:spcBef>
              </a:pPr>
              <a:r>
                <a:rPr lang="en-US" sz="1800" i="0" dirty="0">
                  <a:solidFill>
                    <a:srgbClr val="92D050"/>
                  </a:solidFill>
                  <a:latin typeface="Calibri" panose="020F0502020204030204" pitchFamily="34" charset="0"/>
                  <a:cs typeface="Calibri" panose="020F0502020204030204" pitchFamily="34" charset="0"/>
                  <a:sym typeface="Symbol"/>
                </a:rPr>
                <a:t></a:t>
              </a:r>
              <a:r>
                <a:rPr lang="en-US" sz="1800" i="0" dirty="0" err="1">
                  <a:solidFill>
                    <a:srgbClr val="92D050"/>
                  </a:solidFill>
                  <a:latin typeface="Calibri" panose="020F0502020204030204" pitchFamily="34" charset="0"/>
                  <a:cs typeface="Calibri" panose="020F0502020204030204" pitchFamily="34" charset="0"/>
                </a:rPr>
                <a:t>x,y,z</a:t>
              </a:r>
              <a:r>
                <a:rPr lang="en-US" sz="1800" i="0" dirty="0">
                  <a:solidFill>
                    <a:srgbClr val="92D050"/>
                  </a:solidFill>
                  <a:latin typeface="Calibri" panose="020F0502020204030204" pitchFamily="34" charset="0"/>
                  <a:cs typeface="Calibri" panose="020F0502020204030204" pitchFamily="34" charset="0"/>
                </a:rPr>
                <a:t>  P(X = x, Z=z | Y=y) = </a:t>
              </a:r>
            </a:p>
            <a:p>
              <a:pPr algn="ctr">
                <a:spcBef>
                  <a:spcPct val="50000"/>
                </a:spcBef>
              </a:pPr>
              <a:r>
                <a:rPr lang="en-US" sz="1800" i="0" dirty="0">
                  <a:solidFill>
                    <a:srgbClr val="92D050"/>
                  </a:solidFill>
                  <a:latin typeface="Calibri" panose="020F0502020204030204" pitchFamily="34" charset="0"/>
                  <a:cs typeface="Calibri" panose="020F0502020204030204" pitchFamily="34" charset="0"/>
                </a:rPr>
                <a:t>P(X = x | Y=y) × P(Z=z | Y=y)</a:t>
              </a:r>
              <a:endParaRPr lang="en-US" sz="1800" i="0" dirty="0">
                <a:solidFill>
                  <a:srgbClr val="00AE00"/>
                </a:solidFill>
                <a:latin typeface="Calibri" panose="020F0502020204030204" pitchFamily="34" charset="0"/>
                <a:cs typeface="Calibri" panose="020F0502020204030204" pitchFamily="34" charset="0"/>
              </a:endParaRPr>
            </a:p>
          </p:txBody>
        </p:sp>
      </p:grpSp>
      <p:sp>
        <p:nvSpPr>
          <p:cNvPr id="7" name="Rectangle 2"/>
          <p:cNvSpPr txBox="1">
            <a:spLocks noChangeArrowheads="1"/>
          </p:cNvSpPr>
          <p:nvPr/>
        </p:nvSpPr>
        <p:spPr>
          <a:xfrm>
            <a:off x="38100" y="1935281"/>
            <a:ext cx="2921000" cy="1282700"/>
          </a:xfrm>
          <a:prstGeom prst="rect">
            <a:avLst/>
          </a:prstGeom>
          <a:noFill/>
        </p:spPr>
        <p:txBody>
          <a:bodyPr vert="horz" lIns="90488" tIns="44450" rIns="90488" bIns="4445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ct val="0"/>
              </a:spcBef>
              <a:buFont typeface="Wingdings" pitchFamily="2" charset="2"/>
              <a:buNone/>
            </a:pPr>
            <a:r>
              <a:rPr kumimoji="1" lang="en-US" sz="4000" i="0" dirty="0">
                <a:solidFill>
                  <a:srgbClr val="FF0000"/>
                </a:solidFill>
                <a:latin typeface="Calibri" panose="020F0502020204030204" pitchFamily="34" charset="0"/>
                <a:cs typeface="Calibri" panose="020F0502020204030204" pitchFamily="34" charset="0"/>
              </a:rPr>
              <a:t>Causal</a:t>
            </a:r>
            <a:r>
              <a:rPr lang="en-US" sz="4000" dirty="0" smtClean="0">
                <a:solidFill>
                  <a:srgbClr val="FFC000"/>
                </a:solidFill>
                <a:latin typeface="Calibri" panose="020F0502020204030204" pitchFamily="34" charset="0"/>
                <a:cs typeface="Calibri" panose="020F0502020204030204" pitchFamily="34" charset="0"/>
              </a:rPr>
              <a:t> </a:t>
            </a:r>
          </a:p>
          <a:p>
            <a:pPr algn="ctr">
              <a:lnSpc>
                <a:spcPct val="90000"/>
              </a:lnSpc>
              <a:spcBef>
                <a:spcPct val="0"/>
              </a:spcBef>
              <a:buFont typeface="Wingdings" pitchFamily="2" charset="2"/>
              <a:buNone/>
            </a:pPr>
            <a:r>
              <a:rPr kumimoji="1" lang="en-US" sz="4000" i="0" dirty="0">
                <a:solidFill>
                  <a:srgbClr val="FF0000"/>
                </a:solidFill>
                <a:latin typeface="Calibri" panose="020F0502020204030204" pitchFamily="34" charset="0"/>
                <a:cs typeface="Calibri" panose="020F0502020204030204" pitchFamily="34" charset="0"/>
              </a:rPr>
              <a:t>Structure</a:t>
            </a:r>
            <a:r>
              <a:rPr lang="en-US" sz="4000" i="1" dirty="0" smtClean="0">
                <a:solidFill>
                  <a:schemeClr val="tx2"/>
                </a:solidFill>
                <a:latin typeface="Calibri" panose="020F0502020204030204" pitchFamily="34" charset="0"/>
                <a:cs typeface="Calibri" panose="020F0502020204030204" pitchFamily="34" charset="0"/>
              </a:rPr>
              <a:t> </a:t>
            </a:r>
          </a:p>
        </p:txBody>
      </p:sp>
      <p:grpSp>
        <p:nvGrpSpPr>
          <p:cNvPr id="51" name="Group 50"/>
          <p:cNvGrpSpPr/>
          <p:nvPr/>
        </p:nvGrpSpPr>
        <p:grpSpPr>
          <a:xfrm>
            <a:off x="606815" y="3724315"/>
            <a:ext cx="2817814" cy="2613467"/>
            <a:chOff x="606815" y="3724315"/>
            <a:chExt cx="2817814" cy="2613467"/>
          </a:xfrm>
        </p:grpSpPr>
        <p:sp>
          <p:nvSpPr>
            <p:cNvPr id="10" name="Text Box 6"/>
            <p:cNvSpPr txBox="1">
              <a:spLocks noChangeArrowheads="1"/>
            </p:cNvSpPr>
            <p:nvPr/>
          </p:nvSpPr>
          <p:spPr bwMode="auto">
            <a:xfrm>
              <a:off x="606815" y="3724315"/>
              <a:ext cx="2817814"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spcBef>
                  <a:spcPct val="50000"/>
                </a:spcBef>
              </a:pPr>
              <a:r>
                <a:rPr lang="en-US" dirty="0" smtClean="0">
                  <a:solidFill>
                    <a:srgbClr val="FF0000"/>
                  </a:solidFill>
                  <a:latin typeface="Calibri" panose="020F0502020204030204" pitchFamily="34" charset="0"/>
                  <a:cs typeface="Calibri" panose="020F0502020204030204" pitchFamily="34" charset="0"/>
                </a:rPr>
                <a:t>Equivalence Class of Causal </a:t>
              </a:r>
              <a:r>
                <a:rPr lang="en-US" dirty="0">
                  <a:solidFill>
                    <a:srgbClr val="FF0000"/>
                  </a:solidFill>
                  <a:latin typeface="Calibri" panose="020F0502020204030204" pitchFamily="34" charset="0"/>
                  <a:cs typeface="Calibri" panose="020F0502020204030204" pitchFamily="34" charset="0"/>
                </a:rPr>
                <a:t>Graphs</a:t>
              </a:r>
            </a:p>
          </p:txBody>
        </p:sp>
        <p:grpSp>
          <p:nvGrpSpPr>
            <p:cNvPr id="18" name="Group 17"/>
            <p:cNvGrpSpPr/>
            <p:nvPr/>
          </p:nvGrpSpPr>
          <p:grpSpPr>
            <a:xfrm>
              <a:off x="611186" y="4789868"/>
              <a:ext cx="2528887" cy="472397"/>
              <a:chOff x="611186" y="4789868"/>
              <a:chExt cx="2528887" cy="472397"/>
            </a:xfrm>
          </p:grpSpPr>
          <p:sp>
            <p:nvSpPr>
              <p:cNvPr id="3" name="TextBox 2"/>
              <p:cNvSpPr txBox="1"/>
              <p:nvPr/>
            </p:nvSpPr>
            <p:spPr>
              <a:xfrm>
                <a:off x="611186" y="4800600"/>
                <a:ext cx="531814" cy="461665"/>
              </a:xfrm>
              <a:prstGeom prst="rect">
                <a:avLst/>
              </a:prstGeom>
              <a:noFill/>
              <a:ln>
                <a:solidFill>
                  <a:srgbClr val="FFFFFF"/>
                </a:solidFill>
              </a:ln>
            </p:spPr>
            <p:txBody>
              <a:bodyPr wrap="square" rtlCol="0">
                <a:spAutoFit/>
              </a:bodyPr>
              <a:lstStyle/>
              <a:p>
                <a:pPr algn="ctr"/>
                <a:r>
                  <a:rPr lang="en-US" dirty="0" smtClean="0">
                    <a:solidFill>
                      <a:srgbClr val="FF0000"/>
                    </a:solidFill>
                    <a:latin typeface="Calibri" panose="020F0502020204030204" pitchFamily="34" charset="0"/>
                    <a:cs typeface="Calibri" panose="020F0502020204030204" pitchFamily="34" charset="0"/>
                  </a:rPr>
                  <a:t>X</a:t>
                </a:r>
                <a:endParaRPr lang="en-US" dirty="0">
                  <a:solidFill>
                    <a:srgbClr val="FF0000"/>
                  </a:solidFill>
                  <a:latin typeface="Calibri" panose="020F0502020204030204" pitchFamily="34" charset="0"/>
                  <a:cs typeface="Calibri" panose="020F0502020204030204" pitchFamily="34" charset="0"/>
                </a:endParaRPr>
              </a:p>
            </p:txBody>
          </p:sp>
          <p:sp>
            <p:nvSpPr>
              <p:cNvPr id="13" name="TextBox 12"/>
              <p:cNvSpPr txBox="1"/>
              <p:nvPr/>
            </p:nvSpPr>
            <p:spPr>
              <a:xfrm>
                <a:off x="1609722" y="4800600"/>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Y</a:t>
                </a:r>
              </a:p>
            </p:txBody>
          </p:sp>
          <p:sp>
            <p:nvSpPr>
              <p:cNvPr id="14" name="TextBox 13"/>
              <p:cNvSpPr txBox="1"/>
              <p:nvPr/>
            </p:nvSpPr>
            <p:spPr>
              <a:xfrm>
                <a:off x="2608259" y="4789868"/>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Z</a:t>
                </a:r>
              </a:p>
            </p:txBody>
          </p:sp>
          <p:cxnSp>
            <p:nvCxnSpPr>
              <p:cNvPr id="16" name="Straight Arrow Connector 15"/>
              <p:cNvCxnSpPr>
                <a:stCxn id="3" idx="3"/>
                <a:endCxn id="13" idx="1"/>
              </p:cNvCxnSpPr>
              <p:nvPr/>
            </p:nvCxnSpPr>
            <p:spPr>
              <a:xfrm>
                <a:off x="1143000" y="4985266"/>
                <a:ext cx="466722"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41537" y="4985266"/>
                <a:ext cx="466722"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11186" y="5348318"/>
              <a:ext cx="2528887" cy="472397"/>
              <a:chOff x="611186" y="4789868"/>
              <a:chExt cx="2528887" cy="472397"/>
            </a:xfrm>
          </p:grpSpPr>
          <p:sp>
            <p:nvSpPr>
              <p:cNvPr id="21" name="TextBox 20"/>
              <p:cNvSpPr txBox="1"/>
              <p:nvPr/>
            </p:nvSpPr>
            <p:spPr>
              <a:xfrm>
                <a:off x="611186" y="4800600"/>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X</a:t>
                </a:r>
              </a:p>
            </p:txBody>
          </p:sp>
          <p:sp>
            <p:nvSpPr>
              <p:cNvPr id="22" name="TextBox 21"/>
              <p:cNvSpPr txBox="1"/>
              <p:nvPr/>
            </p:nvSpPr>
            <p:spPr>
              <a:xfrm>
                <a:off x="1609722" y="4800600"/>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Y</a:t>
                </a:r>
              </a:p>
            </p:txBody>
          </p:sp>
          <p:sp>
            <p:nvSpPr>
              <p:cNvPr id="23" name="TextBox 22"/>
              <p:cNvSpPr txBox="1"/>
              <p:nvPr/>
            </p:nvSpPr>
            <p:spPr>
              <a:xfrm>
                <a:off x="2608259" y="4789868"/>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Z</a:t>
                </a:r>
              </a:p>
            </p:txBody>
          </p:sp>
          <p:cxnSp>
            <p:nvCxnSpPr>
              <p:cNvPr id="24" name="Straight Arrow Connector 23"/>
              <p:cNvCxnSpPr>
                <a:stCxn id="22" idx="1"/>
                <a:endCxn id="21" idx="3"/>
              </p:cNvCxnSpPr>
              <p:nvPr/>
            </p:nvCxnSpPr>
            <p:spPr>
              <a:xfrm flipH="1">
                <a:off x="1143000" y="4985266"/>
                <a:ext cx="466722"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41537" y="4985266"/>
                <a:ext cx="466722"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06815" y="5865385"/>
              <a:ext cx="2528887" cy="472397"/>
              <a:chOff x="611186" y="4789868"/>
              <a:chExt cx="2528887" cy="472397"/>
            </a:xfrm>
          </p:grpSpPr>
          <p:sp>
            <p:nvSpPr>
              <p:cNvPr id="33" name="TextBox 32"/>
              <p:cNvSpPr txBox="1"/>
              <p:nvPr/>
            </p:nvSpPr>
            <p:spPr>
              <a:xfrm>
                <a:off x="611186" y="4800600"/>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X</a:t>
                </a:r>
              </a:p>
            </p:txBody>
          </p:sp>
          <p:sp>
            <p:nvSpPr>
              <p:cNvPr id="34" name="TextBox 33"/>
              <p:cNvSpPr txBox="1"/>
              <p:nvPr/>
            </p:nvSpPr>
            <p:spPr>
              <a:xfrm>
                <a:off x="1609722" y="4800600"/>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Y</a:t>
                </a:r>
              </a:p>
            </p:txBody>
          </p:sp>
          <p:sp>
            <p:nvSpPr>
              <p:cNvPr id="35" name="TextBox 34"/>
              <p:cNvSpPr txBox="1"/>
              <p:nvPr/>
            </p:nvSpPr>
            <p:spPr>
              <a:xfrm>
                <a:off x="2608259" y="4789868"/>
                <a:ext cx="531814" cy="461665"/>
              </a:xfrm>
              <a:prstGeom prst="rect">
                <a:avLst/>
              </a:prstGeom>
              <a:noFill/>
              <a:ln>
                <a:solidFill>
                  <a:srgbClr val="FFFFFF"/>
                </a:solidFill>
              </a:ln>
            </p:spPr>
            <p:txBody>
              <a:bodyPr wrap="square" rtlCol="0">
                <a:spAutoFit/>
              </a:bodyPr>
              <a:lstStyle/>
              <a:p>
                <a:pPr algn="ctr"/>
                <a:r>
                  <a:rPr lang="en-US" dirty="0">
                    <a:solidFill>
                      <a:srgbClr val="FF0000"/>
                    </a:solidFill>
                    <a:latin typeface="Calibri" panose="020F0502020204030204" pitchFamily="34" charset="0"/>
                    <a:cs typeface="Calibri" panose="020F0502020204030204" pitchFamily="34" charset="0"/>
                  </a:rPr>
                  <a:t>Z</a:t>
                </a:r>
              </a:p>
            </p:txBody>
          </p:sp>
          <p:cxnSp>
            <p:nvCxnSpPr>
              <p:cNvPr id="36" name="Straight Arrow Connector 35"/>
              <p:cNvCxnSpPr>
                <a:stCxn id="34" idx="1"/>
                <a:endCxn id="33" idx="3"/>
              </p:cNvCxnSpPr>
              <p:nvPr/>
            </p:nvCxnSpPr>
            <p:spPr>
              <a:xfrm flipH="1">
                <a:off x="1143000" y="4985266"/>
                <a:ext cx="466722"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1"/>
                <a:endCxn id="34" idx="3"/>
              </p:cNvCxnSpPr>
              <p:nvPr/>
            </p:nvCxnSpPr>
            <p:spPr>
              <a:xfrm flipH="1">
                <a:off x="2141536" y="4974534"/>
                <a:ext cx="466723" cy="10732"/>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2720975" y="2133600"/>
            <a:ext cx="3406775" cy="954107"/>
            <a:chOff x="2720975" y="2133600"/>
            <a:chExt cx="3406775" cy="954107"/>
          </a:xfrm>
        </p:grpSpPr>
        <p:sp>
          <p:nvSpPr>
            <p:cNvPr id="40" name="TextBox 39"/>
            <p:cNvSpPr txBox="1"/>
            <p:nvPr/>
          </p:nvSpPr>
          <p:spPr>
            <a:xfrm>
              <a:off x="3505200" y="2133600"/>
              <a:ext cx="1828800" cy="954107"/>
            </a:xfrm>
            <a:prstGeom prst="rect">
              <a:avLst/>
            </a:prstGeom>
            <a:noFill/>
            <a:ln>
              <a:solidFill>
                <a:srgbClr val="FFFFFF"/>
              </a:solidFill>
            </a:ln>
          </p:spPr>
          <p:txBody>
            <a:bodyPr wrap="square" rtlCol="0">
              <a:spAutoFit/>
            </a:bodyPr>
            <a:lstStyle/>
            <a:p>
              <a:pPr algn="ctr"/>
              <a:r>
                <a:rPr lang="en-US" sz="2800" dirty="0" smtClean="0">
                  <a:solidFill>
                    <a:srgbClr val="FFFFFF"/>
                  </a:solidFill>
                  <a:latin typeface="Calibri" panose="020F0502020204030204" pitchFamily="34" charset="0"/>
                  <a:cs typeface="Calibri" panose="020F0502020204030204" pitchFamily="34" charset="0"/>
                </a:rPr>
                <a:t>Discovery Algorithm</a:t>
              </a:r>
              <a:endParaRPr lang="en-US" sz="2800" dirty="0">
                <a:solidFill>
                  <a:srgbClr val="FFFFFF"/>
                </a:solidFill>
                <a:latin typeface="Calibri" panose="020F0502020204030204" pitchFamily="34" charset="0"/>
                <a:cs typeface="Calibri" panose="020F0502020204030204" pitchFamily="34" charset="0"/>
              </a:endParaRPr>
            </a:p>
          </p:txBody>
        </p:sp>
        <p:cxnSp>
          <p:nvCxnSpPr>
            <p:cNvPr id="44" name="Straight Arrow Connector 43"/>
            <p:cNvCxnSpPr>
              <a:stCxn id="40" idx="1"/>
            </p:cNvCxnSpPr>
            <p:nvPr/>
          </p:nvCxnSpPr>
          <p:spPr>
            <a:xfrm flipH="1" flipV="1">
              <a:off x="2720975" y="2610653"/>
              <a:ext cx="784225" cy="1"/>
            </a:xfrm>
            <a:prstGeom prst="straightConnector1">
              <a:avLst/>
            </a:prstGeom>
            <a:ln w="508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5343525" y="2601931"/>
              <a:ext cx="784225" cy="1"/>
            </a:xfrm>
            <a:prstGeom prst="straightConnector1">
              <a:avLst/>
            </a:prstGeom>
            <a:ln w="5080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492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Methods for </a:t>
            </a:r>
            <a:r>
              <a:rPr lang="en-US" sz="3200" b="1" dirty="0">
                <a:solidFill>
                  <a:srgbClr val="F4EC88"/>
                </a:solidFill>
                <a:effectLst>
                  <a:outerShdw blurRad="38100" dist="38100" dir="2700000" algn="tl">
                    <a:srgbClr val="000000">
                      <a:alpha val="43137"/>
                    </a:srgbClr>
                  </a:outerShdw>
                </a:effectLst>
              </a:rPr>
              <a:t>Learning </a:t>
            </a:r>
            <a:r>
              <a:rPr lang="en-US" sz="3200" b="1" dirty="0">
                <a:solidFill>
                  <a:srgbClr val="FF0000"/>
                </a:solidFill>
                <a:effectLst>
                  <a:outerShdw blurRad="38100" dist="38100" dir="2700000" algn="tl">
                    <a:srgbClr val="000000">
                      <a:alpha val="43137"/>
                    </a:srgbClr>
                  </a:outerShdw>
                </a:effectLst>
              </a:rPr>
              <a:t>Causal</a:t>
            </a:r>
            <a:r>
              <a:rPr lang="en-US" sz="3200" b="1" dirty="0">
                <a:solidFill>
                  <a:srgbClr val="F4EC88"/>
                </a:solidFill>
                <a:effectLst>
                  <a:outerShdw blurRad="38100" dist="38100" dir="2700000" algn="tl">
                    <a:srgbClr val="000000">
                      <a:alpha val="43137"/>
                    </a:srgbClr>
                  </a:outerShdw>
                </a:effectLst>
              </a:rPr>
              <a:t> </a:t>
            </a:r>
            <a:r>
              <a:rPr lang="en-US" sz="3200" b="1" dirty="0" smtClean="0">
                <a:solidFill>
                  <a:srgbClr val="F4EC88"/>
                </a:solidFill>
                <a:effectLst>
                  <a:outerShdw blurRad="38100" dist="38100" dir="2700000" algn="tl">
                    <a:srgbClr val="000000">
                      <a:alpha val="43137"/>
                    </a:srgbClr>
                  </a:outerShdw>
                </a:effectLst>
              </a:rPr>
              <a:t>Graphs</a:t>
            </a:r>
            <a:r>
              <a:rPr lang="en-US" sz="3200" b="1" dirty="0">
                <a:solidFill>
                  <a:srgbClr val="F4EC88"/>
                </a:solidFill>
                <a:effectLst>
                  <a:outerShdw blurRad="38100" dist="38100" dir="2700000" algn="tl">
                    <a:srgbClr val="000000">
                      <a:alpha val="43137"/>
                    </a:srgbClr>
                  </a:outerShdw>
                </a:effectLst>
              </a:rPr>
              <a:t/>
            </a:r>
            <a:br>
              <a:rPr lang="en-US" sz="3200" b="1" dirty="0">
                <a:solidFill>
                  <a:srgbClr val="F4EC88"/>
                </a:solidFill>
                <a:effectLst>
                  <a:outerShdw blurRad="38100" dist="38100" dir="2700000" algn="tl">
                    <a:srgbClr val="000000">
                      <a:alpha val="43137"/>
                    </a:srgbClr>
                  </a:outerShdw>
                </a:effectLst>
              </a:rPr>
            </a:br>
            <a:r>
              <a:rPr lang="en-US" sz="3200" b="1" dirty="0">
                <a:solidFill>
                  <a:srgbClr val="F4EC88"/>
                </a:solidFill>
                <a:effectLst>
                  <a:outerShdw blurRad="38100" dist="38100" dir="2700000" algn="tl">
                    <a:srgbClr val="000000">
                      <a:alpha val="43137"/>
                    </a:srgbClr>
                  </a:outerShdw>
                </a:effectLst>
              </a:rPr>
              <a:t>from </a:t>
            </a:r>
            <a:r>
              <a:rPr lang="en-US" sz="3200" b="1" dirty="0">
                <a:solidFill>
                  <a:srgbClr val="00B050"/>
                </a:solidFill>
                <a:effectLst>
                  <a:outerShdw blurRad="38100" dist="38100" dir="2700000" algn="tl">
                    <a:srgbClr val="000000">
                      <a:alpha val="43137"/>
                    </a:srgbClr>
                  </a:outerShdw>
                </a:effectLst>
              </a:rPr>
              <a:t>Observational </a:t>
            </a:r>
            <a:r>
              <a:rPr lang="en-US" sz="3200" b="1" dirty="0">
                <a:solidFill>
                  <a:srgbClr val="F4EC88"/>
                </a:solidFill>
                <a:effectLst>
                  <a:outerShdw blurRad="38100" dist="38100" dir="2700000" algn="tl">
                    <a:srgbClr val="000000">
                      <a:alpha val="43137"/>
                    </a:srgbClr>
                  </a:outerShdw>
                </a:effectLst>
              </a:rPr>
              <a:t>Data</a:t>
            </a:r>
          </a:p>
        </p:txBody>
      </p:sp>
      <p:sp>
        <p:nvSpPr>
          <p:cNvPr id="4" name="Content Placeholder 3"/>
          <p:cNvSpPr>
            <a:spLocks noGrp="1"/>
          </p:cNvSpPr>
          <p:nvPr>
            <p:ph idx="1"/>
          </p:nvPr>
        </p:nvSpPr>
        <p:spPr>
          <a:xfrm>
            <a:off x="0" y="1981200"/>
            <a:ext cx="8887036" cy="2743200"/>
          </a:xfrm>
        </p:spPr>
        <p:txBody>
          <a:bodyPr>
            <a:noAutofit/>
          </a:bodyPr>
          <a:lstStyle/>
          <a:p>
            <a:pPr lvl="1">
              <a:buFont typeface="Arial" pitchFamily="34" charset="0"/>
              <a:buChar char="•"/>
            </a:pPr>
            <a:r>
              <a:rPr lang="en-US" dirty="0" smtClean="0"/>
              <a:t>Constraint-based</a:t>
            </a:r>
          </a:p>
          <a:p>
            <a:pPr lvl="1">
              <a:buFont typeface="Arial" pitchFamily="34" charset="0"/>
              <a:buChar char="•"/>
            </a:pPr>
            <a:r>
              <a:rPr lang="en-US" dirty="0" smtClean="0">
                <a:solidFill>
                  <a:schemeClr val="bg2">
                    <a:lumMod val="75000"/>
                  </a:schemeClr>
                </a:solidFill>
              </a:rPr>
              <a:t>Bayesian</a:t>
            </a:r>
            <a:endParaRPr lang="en-US" dirty="0" smtClean="0"/>
          </a:p>
          <a:p>
            <a:pPr marL="457200" lvl="1" indent="0">
              <a:buNone/>
            </a:pPr>
            <a:endParaRPr lang="en-US" dirty="0"/>
          </a:p>
          <a:p>
            <a:pPr lvl="1">
              <a:buFont typeface="Arial" pitchFamily="34" charset="0"/>
              <a:buChar char="•"/>
            </a:pPr>
            <a:endParaRPr lang="en-US" dirty="0" smtClean="0"/>
          </a:p>
          <a:p>
            <a:pPr marL="457200" lvl="1" indent="0">
              <a:buNone/>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76</a:t>
            </a:fld>
            <a:endParaRPr lang="en-US"/>
          </a:p>
        </p:txBody>
      </p:sp>
    </p:spTree>
    <p:extLst>
      <p:ext uri="{BB962C8B-B14F-4D97-AF65-F5344CB8AC3E}">
        <p14:creationId xmlns:p14="http://schemas.microsoft.com/office/powerpoint/2010/main" val="3098182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solidFill>
                  <a:srgbClr val="F4EC88"/>
                </a:solidFill>
                <a:effectLst>
                  <a:outerShdw blurRad="38100" dist="38100" dir="2700000" algn="tl">
                    <a:srgbClr val="000000">
                      <a:alpha val="43137"/>
                    </a:srgbClr>
                  </a:outerShdw>
                </a:effectLst>
              </a:rPr>
              <a:t>The Constraint-Based Method</a:t>
            </a:r>
            <a:endParaRPr lang="en-US" sz="3200" dirty="0">
              <a:solidFill>
                <a:srgbClr val="F4EC88"/>
              </a:solidFill>
            </a:endParaRPr>
          </a:p>
        </p:txBody>
      </p:sp>
      <p:sp>
        <p:nvSpPr>
          <p:cNvPr id="5" name="Content Placeholder 4"/>
          <p:cNvSpPr>
            <a:spLocks noGrp="1"/>
          </p:cNvSpPr>
          <p:nvPr>
            <p:ph idx="1"/>
          </p:nvPr>
        </p:nvSpPr>
        <p:spPr>
          <a:xfrm>
            <a:off x="304800" y="1905000"/>
            <a:ext cx="8382000" cy="2743200"/>
          </a:xfrm>
        </p:spPr>
        <p:txBody>
          <a:bodyPr>
            <a:normAutofit fontScale="92500" lnSpcReduction="20000"/>
          </a:bodyPr>
          <a:lstStyle/>
          <a:p>
            <a:pPr marL="971550" lvl="1" indent="-514350">
              <a:spcBef>
                <a:spcPts val="0"/>
              </a:spcBef>
              <a:spcAft>
                <a:spcPts val="1200"/>
              </a:spcAft>
              <a:buFont typeface="+mj-lt"/>
              <a:buAutoNum type="arabicPeriod"/>
            </a:pPr>
            <a:r>
              <a:rPr lang="en-US" dirty="0" smtClean="0"/>
              <a:t>Determine constraints that hold among the nodes (e.g., independence conditions based on statistical tests).</a:t>
            </a:r>
          </a:p>
          <a:p>
            <a:pPr marL="971550" lvl="1" indent="-514350">
              <a:spcBef>
                <a:spcPts val="0"/>
              </a:spcBef>
              <a:spcAft>
                <a:spcPts val="1200"/>
              </a:spcAft>
              <a:buFont typeface="+mj-lt"/>
              <a:buAutoNum type="arabicPeriod"/>
            </a:pPr>
            <a:r>
              <a:rPr lang="en-US" dirty="0" smtClean="0"/>
              <a:t>Evaluate each causal graph (being searched) to determine if it is consistent with the constraints.</a:t>
            </a:r>
          </a:p>
          <a:p>
            <a:pPr marL="971550" lvl="1" indent="-514350">
              <a:spcBef>
                <a:spcPts val="0"/>
              </a:spcBef>
              <a:spcAft>
                <a:spcPts val="1200"/>
              </a:spcAft>
              <a:buFont typeface="+mj-lt"/>
              <a:buAutoNum type="arabicPeriod"/>
            </a:pPr>
            <a:r>
              <a:rPr lang="en-US" dirty="0" smtClean="0"/>
              <a:t>Output the set of causal graphs that are consistent with all the constraints</a:t>
            </a:r>
          </a:p>
        </p:txBody>
      </p:sp>
      <p:sp>
        <p:nvSpPr>
          <p:cNvPr id="2" name="Slide Number Placeholder 1"/>
          <p:cNvSpPr>
            <a:spLocks noGrp="1"/>
          </p:cNvSpPr>
          <p:nvPr>
            <p:ph type="sldNum" sz="quarter" idx="12"/>
          </p:nvPr>
        </p:nvSpPr>
        <p:spPr/>
        <p:txBody>
          <a:bodyPr/>
          <a:lstStyle/>
          <a:p>
            <a:fld id="{7C85EE98-A8A2-4ED6-83A9-DD707E1DD38A}" type="slidenum">
              <a:rPr lang="en-US" smtClean="0"/>
              <a:pPr/>
              <a:t>77</a:t>
            </a:fld>
            <a:endParaRPr lang="en-US"/>
          </a:p>
        </p:txBody>
      </p:sp>
    </p:spTree>
    <p:extLst>
      <p:ext uri="{BB962C8B-B14F-4D97-AF65-F5344CB8AC3E}">
        <p14:creationId xmlns:p14="http://schemas.microsoft.com/office/powerpoint/2010/main" val="32390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A Hypothetical Example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4EC88"/>
                </a:solidFill>
                <a:effectLst>
                  <a:outerShdw blurRad="38100" dist="38100" dir="2700000" algn="tl">
                    <a:srgbClr val="000000">
                      <a:alpha val="43137"/>
                    </a:srgbClr>
                  </a:outerShdw>
                </a:effectLst>
              </a:rPr>
              <a:t>of the Constraint-Based Method</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0" y="1524000"/>
            <a:ext cx="8887036" cy="2743200"/>
          </a:xfrm>
        </p:spPr>
        <p:txBody>
          <a:bodyPr>
            <a:noAutofit/>
          </a:bodyPr>
          <a:lstStyle/>
          <a:p>
            <a:pPr lvl="1">
              <a:buFont typeface="Arial" pitchFamily="34" charset="0"/>
              <a:buChar char="•"/>
            </a:pPr>
            <a:r>
              <a:rPr lang="en-US" dirty="0" smtClean="0"/>
              <a:t>Three binary variables </a:t>
            </a:r>
            <a:r>
              <a:rPr lang="en-US" i="1" dirty="0" smtClean="0"/>
              <a:t>X</a:t>
            </a:r>
            <a:r>
              <a:rPr lang="en-US" dirty="0" smtClean="0"/>
              <a:t>, </a:t>
            </a:r>
            <a:r>
              <a:rPr lang="en-US" i="1" dirty="0" smtClean="0"/>
              <a:t>Y</a:t>
            </a:r>
            <a:r>
              <a:rPr lang="en-US" dirty="0" smtClean="0"/>
              <a:t>, </a:t>
            </a:r>
            <a:r>
              <a:rPr lang="en-US" i="1" dirty="0" smtClean="0"/>
              <a:t>Z</a:t>
            </a:r>
          </a:p>
          <a:p>
            <a:pPr lvl="1">
              <a:buFont typeface="Arial" pitchFamily="34" charset="0"/>
              <a:buChar char="•"/>
            </a:pPr>
            <a:r>
              <a:rPr lang="en-US" dirty="0" smtClean="0"/>
              <a:t>The following is known: </a:t>
            </a:r>
          </a:p>
          <a:p>
            <a:pPr marL="457200" lvl="1" indent="0">
              <a:buNone/>
            </a:pPr>
            <a:r>
              <a:rPr lang="en-US" dirty="0" smtClean="0"/>
              <a:t>		</a:t>
            </a:r>
            <a:r>
              <a:rPr lang="en-US" i="1" dirty="0" smtClean="0"/>
              <a:t>X</a:t>
            </a:r>
            <a:r>
              <a:rPr lang="en-US" dirty="0" smtClean="0"/>
              <a:t> occurs before </a:t>
            </a:r>
            <a:r>
              <a:rPr lang="en-US" i="1" dirty="0" smtClean="0"/>
              <a:t>Y</a:t>
            </a:r>
            <a:endParaRPr lang="en-US" dirty="0" smtClean="0"/>
          </a:p>
          <a:p>
            <a:pPr marL="457200" lvl="1" indent="0">
              <a:buNone/>
            </a:pPr>
            <a:r>
              <a:rPr lang="en-US" dirty="0"/>
              <a:t>	</a:t>
            </a:r>
            <a:r>
              <a:rPr lang="en-US" dirty="0" smtClean="0"/>
              <a:t>	</a:t>
            </a:r>
            <a:r>
              <a:rPr lang="en-US" i="1" dirty="0" smtClean="0"/>
              <a:t>X</a:t>
            </a:r>
            <a:r>
              <a:rPr lang="en-US" dirty="0" smtClean="0"/>
              <a:t> occurs before </a:t>
            </a:r>
            <a:r>
              <a:rPr lang="en-US" i="1" dirty="0" smtClean="0"/>
              <a:t>Z</a:t>
            </a:r>
          </a:p>
          <a:p>
            <a:pPr lvl="1">
              <a:buFont typeface="Arial" pitchFamily="34" charset="0"/>
              <a:buChar char="•"/>
            </a:pPr>
            <a:r>
              <a:rPr lang="en-US" dirty="0"/>
              <a:t>For instance</a:t>
            </a:r>
          </a:p>
          <a:p>
            <a:pPr lvl="2"/>
            <a:r>
              <a:rPr lang="en-US" i="1" dirty="0"/>
              <a:t>X</a:t>
            </a:r>
            <a:r>
              <a:rPr lang="en-US" dirty="0"/>
              <a:t>: </a:t>
            </a:r>
            <a:r>
              <a:rPr lang="en-US" dirty="0" smtClean="0"/>
              <a:t>gene mutation status</a:t>
            </a:r>
            <a:endParaRPr lang="en-US" dirty="0"/>
          </a:p>
          <a:p>
            <a:pPr lvl="2"/>
            <a:r>
              <a:rPr lang="en-US" i="1" dirty="0"/>
              <a:t>Y</a:t>
            </a:r>
            <a:r>
              <a:rPr lang="en-US" dirty="0"/>
              <a:t>: </a:t>
            </a:r>
            <a:r>
              <a:rPr lang="en-US" dirty="0" smtClean="0"/>
              <a:t>gene expression level</a:t>
            </a:r>
            <a:endParaRPr lang="en-US" dirty="0"/>
          </a:p>
          <a:p>
            <a:pPr lvl="2"/>
            <a:r>
              <a:rPr lang="en-US" i="1" dirty="0"/>
              <a:t>Z</a:t>
            </a:r>
            <a:r>
              <a:rPr lang="en-US" dirty="0"/>
              <a:t>: </a:t>
            </a:r>
            <a:r>
              <a:rPr lang="en-US" dirty="0" smtClean="0"/>
              <a:t>disease status</a:t>
            </a:r>
          </a:p>
          <a:p>
            <a:pPr lvl="1">
              <a:buFont typeface="Arial" pitchFamily="34" charset="0"/>
              <a:buChar char="•"/>
            </a:pPr>
            <a:r>
              <a:rPr lang="en-US" dirty="0" smtClean="0"/>
              <a:t>Question: Does </a:t>
            </a:r>
            <a:r>
              <a:rPr lang="en-US" i="1" dirty="0" smtClean="0"/>
              <a:t>Y</a:t>
            </a:r>
            <a:r>
              <a:rPr lang="en-US" dirty="0" smtClean="0"/>
              <a:t> cause </a:t>
            </a:r>
            <a:r>
              <a:rPr lang="en-US" i="1" dirty="0" smtClean="0"/>
              <a:t>Z</a:t>
            </a:r>
            <a:r>
              <a:rPr lang="en-US" dirty="0" smtClean="0"/>
              <a:t>?</a:t>
            </a:r>
            <a:endParaRPr lang="en-US" dirty="0"/>
          </a:p>
          <a:p>
            <a:pPr lvl="1">
              <a:buFont typeface="Arial" pitchFamily="34" charset="0"/>
              <a:buChar char="•"/>
            </a:pPr>
            <a:endParaRPr lang="en-US" dirty="0" smtClean="0"/>
          </a:p>
          <a:p>
            <a:pPr lvl="2"/>
            <a:endParaRPr lang="en-US" dirty="0" smtClean="0"/>
          </a:p>
          <a:p>
            <a:pPr lvl="1">
              <a:buFont typeface="Arial" pitchFamily="34" charset="0"/>
              <a:buChar char="•"/>
            </a:pPr>
            <a:endParaRPr lang="en-US" dirty="0"/>
          </a:p>
          <a:p>
            <a:pPr lvl="1">
              <a:buFont typeface="Arial" pitchFamily="34" charset="0"/>
              <a:buChar char="•"/>
            </a:pPr>
            <a:endParaRPr lang="en-US" dirty="0" smtClean="0"/>
          </a:p>
          <a:p>
            <a:pPr marL="457200" lvl="1" indent="0">
              <a:buNone/>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78</a:t>
            </a:fld>
            <a:endParaRPr lang="en-US"/>
          </a:p>
        </p:txBody>
      </p:sp>
    </p:spTree>
    <p:extLst>
      <p:ext uri="{BB962C8B-B14F-4D97-AF65-F5344CB8AC3E}">
        <p14:creationId xmlns:p14="http://schemas.microsoft.com/office/powerpoint/2010/main" val="260761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5"/>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A </a:t>
            </a:r>
            <a:r>
              <a:rPr lang="en-US" sz="3200" b="1" dirty="0">
                <a:solidFill>
                  <a:srgbClr val="F4EC88"/>
                </a:solidFill>
                <a:effectLst>
                  <a:outerShdw blurRad="38100" dist="38100" dir="2700000" algn="tl">
                    <a:srgbClr val="000000">
                      <a:alpha val="43137"/>
                    </a:srgbClr>
                  </a:outerShdw>
                </a:effectLst>
              </a:rPr>
              <a:t>Hypothetical Example </a:t>
            </a:r>
            <a:br>
              <a:rPr lang="en-US" sz="3200" b="1" dirty="0">
                <a:solidFill>
                  <a:srgbClr val="F4EC88"/>
                </a:solidFill>
                <a:effectLst>
                  <a:outerShdw blurRad="38100" dist="38100" dir="2700000" algn="tl">
                    <a:srgbClr val="000000">
                      <a:alpha val="43137"/>
                    </a:srgbClr>
                  </a:outerShdw>
                </a:effectLst>
              </a:rPr>
            </a:br>
            <a:r>
              <a:rPr lang="en-US" sz="3200" b="1" dirty="0">
                <a:solidFill>
                  <a:srgbClr val="F4EC88"/>
                </a:solidFill>
                <a:effectLst>
                  <a:outerShdw blurRad="38100" dist="38100" dir="2700000" algn="tl">
                    <a:srgbClr val="000000">
                      <a:alpha val="43137"/>
                    </a:srgbClr>
                  </a:outerShdw>
                </a:effectLst>
              </a:rPr>
              <a:t>of </a:t>
            </a:r>
            <a:r>
              <a:rPr lang="en-US" sz="3200" b="1" dirty="0" smtClean="0">
                <a:solidFill>
                  <a:srgbClr val="F4EC88"/>
                </a:solidFill>
                <a:effectLst>
                  <a:outerShdw blurRad="38100" dist="38100" dir="2700000" algn="tl">
                    <a:srgbClr val="000000">
                      <a:alpha val="43137"/>
                    </a:srgbClr>
                  </a:outerShdw>
                </a:effectLst>
              </a:rPr>
              <a:t>the Constraint-Based Method</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776" y="1143000"/>
            <a:ext cx="8887036" cy="1600200"/>
          </a:xfrm>
        </p:spPr>
        <p:txBody>
          <a:bodyPr>
            <a:noAutofit/>
          </a:bodyPr>
          <a:lstStyle/>
          <a:p>
            <a:pPr lvl="1">
              <a:buFont typeface="Arial" pitchFamily="34" charset="0"/>
              <a:buChar char="•"/>
            </a:pPr>
            <a:r>
              <a:rPr lang="en-US" sz="2400" dirty="0"/>
              <a:t>Suppose statistical testing yields the following constraints</a:t>
            </a:r>
          </a:p>
          <a:p>
            <a:pPr marL="914400" lvl="2" indent="0">
              <a:spcAft>
                <a:spcPts val="600"/>
              </a:spcAft>
              <a:buNone/>
            </a:pPr>
            <a:r>
              <a:rPr lang="en-US" sz="2000" dirty="0">
                <a:solidFill>
                  <a:srgbClr val="F4EC88"/>
                </a:solidFill>
              </a:rPr>
              <a:t>dep(</a:t>
            </a:r>
            <a:r>
              <a:rPr lang="en-US" sz="2000" i="1" dirty="0">
                <a:solidFill>
                  <a:srgbClr val="F4EC88"/>
                </a:solidFill>
              </a:rPr>
              <a:t>X</a:t>
            </a:r>
            <a:r>
              <a:rPr lang="en-US" sz="2000" dirty="0">
                <a:solidFill>
                  <a:srgbClr val="F4EC88"/>
                </a:solidFill>
              </a:rPr>
              <a:t>, </a:t>
            </a:r>
            <a:r>
              <a:rPr lang="en-US" sz="2000" i="1" dirty="0">
                <a:solidFill>
                  <a:srgbClr val="F4EC88"/>
                </a:solidFill>
              </a:rPr>
              <a:t>Y</a:t>
            </a:r>
            <a:r>
              <a:rPr lang="en-US" sz="2000" dirty="0">
                <a:solidFill>
                  <a:srgbClr val="F4EC88"/>
                </a:solidFill>
              </a:rPr>
              <a:t>), </a:t>
            </a:r>
            <a:r>
              <a:rPr lang="en-US" sz="2000" dirty="0" smtClean="0">
                <a:solidFill>
                  <a:srgbClr val="F4EC88"/>
                </a:solidFill>
              </a:rPr>
              <a:t>   dep(</a:t>
            </a:r>
            <a:r>
              <a:rPr lang="en-US" sz="2000" i="1" dirty="0" smtClean="0">
                <a:solidFill>
                  <a:srgbClr val="F4EC88"/>
                </a:solidFill>
              </a:rPr>
              <a:t>Y</a:t>
            </a:r>
            <a:r>
              <a:rPr lang="en-US" sz="2000" dirty="0">
                <a:solidFill>
                  <a:srgbClr val="F4EC88"/>
                </a:solidFill>
              </a:rPr>
              <a:t>, </a:t>
            </a:r>
            <a:r>
              <a:rPr lang="en-US" sz="2000" i="1" dirty="0">
                <a:solidFill>
                  <a:srgbClr val="F4EC88"/>
                </a:solidFill>
              </a:rPr>
              <a:t>Z</a:t>
            </a:r>
            <a:r>
              <a:rPr lang="en-US" sz="2000" dirty="0">
                <a:solidFill>
                  <a:srgbClr val="F4EC88"/>
                </a:solidFill>
              </a:rPr>
              <a:t>), </a:t>
            </a:r>
            <a:r>
              <a:rPr lang="en-US" sz="2000" dirty="0" smtClean="0">
                <a:solidFill>
                  <a:srgbClr val="F4EC88"/>
                </a:solidFill>
              </a:rPr>
              <a:t>   dep(</a:t>
            </a:r>
            <a:r>
              <a:rPr lang="en-US" sz="2000" i="1" dirty="0" smtClean="0">
                <a:solidFill>
                  <a:srgbClr val="F4EC88"/>
                </a:solidFill>
              </a:rPr>
              <a:t>X</a:t>
            </a:r>
            <a:r>
              <a:rPr lang="en-US" sz="2000" dirty="0">
                <a:solidFill>
                  <a:srgbClr val="F4EC88"/>
                </a:solidFill>
              </a:rPr>
              <a:t>, </a:t>
            </a:r>
            <a:r>
              <a:rPr lang="en-US" sz="2000" i="1" dirty="0">
                <a:solidFill>
                  <a:srgbClr val="F4EC88"/>
                </a:solidFill>
              </a:rPr>
              <a:t>Z</a:t>
            </a:r>
            <a:r>
              <a:rPr lang="en-US" sz="2000" dirty="0">
                <a:solidFill>
                  <a:srgbClr val="F4EC88"/>
                </a:solidFill>
              </a:rPr>
              <a:t>), </a:t>
            </a:r>
            <a:r>
              <a:rPr lang="en-US" sz="2000" dirty="0" smtClean="0">
                <a:solidFill>
                  <a:srgbClr val="F4EC88"/>
                </a:solidFill>
              </a:rPr>
              <a:t>   </a:t>
            </a:r>
            <a:r>
              <a:rPr lang="en-US" sz="2000" dirty="0" err="1" smtClean="0">
                <a:solidFill>
                  <a:srgbClr val="F4EC88"/>
                </a:solidFill>
              </a:rPr>
              <a:t>ind</a:t>
            </a:r>
            <a:r>
              <a:rPr lang="en-US" sz="2000" dirty="0" smtClean="0">
                <a:solidFill>
                  <a:srgbClr val="F4EC88"/>
                </a:solidFill>
              </a:rPr>
              <a:t>(</a:t>
            </a:r>
            <a:r>
              <a:rPr lang="en-US" sz="2000" i="1" dirty="0" smtClean="0">
                <a:solidFill>
                  <a:srgbClr val="F4EC88"/>
                </a:solidFill>
              </a:rPr>
              <a:t>X</a:t>
            </a:r>
            <a:r>
              <a:rPr lang="en-US" sz="2000" dirty="0">
                <a:solidFill>
                  <a:srgbClr val="F4EC88"/>
                </a:solidFill>
              </a:rPr>
              <a:t>, </a:t>
            </a:r>
            <a:r>
              <a:rPr lang="en-US" sz="2000" i="1" dirty="0">
                <a:solidFill>
                  <a:srgbClr val="F4EC88"/>
                </a:solidFill>
              </a:rPr>
              <a:t>Z</a:t>
            </a:r>
            <a:r>
              <a:rPr lang="en-US" sz="2000" dirty="0">
                <a:solidFill>
                  <a:srgbClr val="F4EC88"/>
                </a:solidFill>
              </a:rPr>
              <a:t> | </a:t>
            </a:r>
            <a:r>
              <a:rPr lang="en-US" sz="2000" i="1" dirty="0">
                <a:solidFill>
                  <a:srgbClr val="F4EC88"/>
                </a:solidFill>
              </a:rPr>
              <a:t>Y</a:t>
            </a:r>
            <a:r>
              <a:rPr lang="en-US" sz="2000" dirty="0">
                <a:solidFill>
                  <a:srgbClr val="F4EC88"/>
                </a:solidFill>
              </a:rPr>
              <a:t>)</a:t>
            </a:r>
          </a:p>
          <a:p>
            <a:pPr lvl="1">
              <a:buFont typeface="Arial" pitchFamily="34" charset="0"/>
              <a:buChar char="•"/>
            </a:pPr>
            <a:r>
              <a:rPr lang="en-US" sz="2400" dirty="0" smtClean="0"/>
              <a:t>Consider </a:t>
            </a:r>
            <a:r>
              <a:rPr lang="en-US" sz="2400" dirty="0"/>
              <a:t>the consistency of these </a:t>
            </a:r>
            <a:r>
              <a:rPr lang="en-US" sz="2400" dirty="0" smtClean="0"/>
              <a:t>constraints </a:t>
            </a:r>
            <a:r>
              <a:rPr lang="en-US" sz="2400" dirty="0"/>
              <a:t>with respect to the following causal </a:t>
            </a:r>
            <a:r>
              <a:rPr lang="en-US" sz="2400" dirty="0" smtClean="0"/>
              <a:t>graphs:</a:t>
            </a:r>
            <a:endParaRPr lang="en-US" sz="2400" dirty="0"/>
          </a:p>
          <a:p>
            <a:pPr lvl="2"/>
            <a:endParaRPr lang="en-US" dirty="0" smtClean="0"/>
          </a:p>
          <a:p>
            <a:pPr lvl="1">
              <a:buFont typeface="Arial" pitchFamily="34" charset="0"/>
              <a:buChar char="•"/>
            </a:pPr>
            <a:endParaRPr lang="en-US" dirty="0"/>
          </a:p>
          <a:p>
            <a:pPr lvl="1">
              <a:buFont typeface="Arial" pitchFamily="34" charset="0"/>
              <a:buChar char="•"/>
            </a:pPr>
            <a:endParaRPr lang="en-US" dirty="0" smtClean="0"/>
          </a:p>
          <a:p>
            <a:pPr marL="457200" lvl="1" indent="0">
              <a:buNone/>
            </a:pPr>
            <a:endParaRPr lang="en-US" dirty="0"/>
          </a:p>
        </p:txBody>
      </p:sp>
      <p:grpSp>
        <p:nvGrpSpPr>
          <p:cNvPr id="24" name="Group 23"/>
          <p:cNvGrpSpPr/>
          <p:nvPr/>
        </p:nvGrpSpPr>
        <p:grpSpPr>
          <a:xfrm>
            <a:off x="640253" y="3038817"/>
            <a:ext cx="2941147" cy="559314"/>
            <a:chOff x="2133600" y="1350264"/>
            <a:chExt cx="4267200" cy="457200"/>
          </a:xfrm>
        </p:grpSpPr>
        <p:sp>
          <p:nvSpPr>
            <p:cNvPr id="25" name="Oval 24"/>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26" name="Oval 25"/>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27" name="Oval 26"/>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cxnSp>
          <p:nvCxnSpPr>
            <p:cNvPr id="29" name="Straight Arrow Connector 28"/>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40253" y="3966771"/>
            <a:ext cx="2941147" cy="559314"/>
            <a:chOff x="2133600" y="1350264"/>
            <a:chExt cx="4267200" cy="457200"/>
          </a:xfrm>
        </p:grpSpPr>
        <p:sp>
          <p:nvSpPr>
            <p:cNvPr id="31" name="Oval 30"/>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32" name="Oval 31"/>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33" name="Oval 32"/>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cxnSp>
          <p:nvCxnSpPr>
            <p:cNvPr id="34" name="Straight Arrow Connector 33"/>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132887" y="295179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99" name="TextBox 98"/>
          <p:cNvSpPr txBox="1"/>
          <p:nvPr/>
        </p:nvSpPr>
        <p:spPr>
          <a:xfrm>
            <a:off x="132887" y="3942679"/>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100" name="TextBox 99"/>
          <p:cNvSpPr txBox="1"/>
          <p:nvPr/>
        </p:nvSpPr>
        <p:spPr>
          <a:xfrm>
            <a:off x="152400" y="5122131"/>
            <a:ext cx="439544" cy="646331"/>
          </a:xfrm>
          <a:prstGeom prst="rect">
            <a:avLst/>
          </a:prstGeom>
          <a:noFill/>
        </p:spPr>
        <p:txBody>
          <a:bodyPr wrap="none" rtlCol="0">
            <a:spAutoFit/>
          </a:bodyPr>
          <a:lstStyle/>
          <a:p>
            <a:r>
              <a:rPr lang="en-US" sz="3600" b="1" dirty="0" smtClean="0">
                <a:solidFill>
                  <a:srgbClr val="FF0000"/>
                </a:solidFill>
              </a:rPr>
              <a:t>X</a:t>
            </a:r>
            <a:endParaRPr lang="en-US" sz="3600" b="1" dirty="0">
              <a:solidFill>
                <a:srgbClr val="FF0000"/>
              </a:solidFill>
            </a:endParaRPr>
          </a:p>
        </p:txBody>
      </p:sp>
      <p:sp>
        <p:nvSpPr>
          <p:cNvPr id="123" name="TextBox 122"/>
          <p:cNvSpPr txBox="1"/>
          <p:nvPr/>
        </p:nvSpPr>
        <p:spPr>
          <a:xfrm>
            <a:off x="7848600" y="609600"/>
            <a:ext cx="184731" cy="369332"/>
          </a:xfrm>
          <a:prstGeom prst="rect">
            <a:avLst/>
          </a:prstGeom>
          <a:noFill/>
        </p:spPr>
        <p:txBody>
          <a:bodyPr wrap="none" rtlCol="0">
            <a:spAutoFit/>
          </a:bodyPr>
          <a:lstStyle/>
          <a:p>
            <a:endParaRPr lang="en-US" dirty="0"/>
          </a:p>
        </p:txBody>
      </p:sp>
      <p:grpSp>
        <p:nvGrpSpPr>
          <p:cNvPr id="35" name="Group 34"/>
          <p:cNvGrpSpPr/>
          <p:nvPr/>
        </p:nvGrpSpPr>
        <p:grpSpPr>
          <a:xfrm>
            <a:off x="640253" y="5122131"/>
            <a:ext cx="2941147" cy="559314"/>
            <a:chOff x="2133600" y="1350264"/>
            <a:chExt cx="4267200" cy="457200"/>
          </a:xfrm>
        </p:grpSpPr>
        <p:sp>
          <p:nvSpPr>
            <p:cNvPr id="42" name="Oval 41"/>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43" name="Oval 42"/>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sp>
          <p:nvSpPr>
            <p:cNvPr id="44" name="Oval 43"/>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solidFill>
                </a:rPr>
                <a:t>Y</a:t>
              </a:r>
            </a:p>
          </p:txBody>
        </p:sp>
        <p:cxnSp>
          <p:nvCxnSpPr>
            <p:cNvPr id="45" name="Straight Arrow Connector 44"/>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129281"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075080" y="3026285"/>
            <a:ext cx="2941147" cy="559314"/>
            <a:chOff x="2133600" y="1350264"/>
            <a:chExt cx="4267200" cy="457200"/>
          </a:xfrm>
        </p:grpSpPr>
        <p:sp>
          <p:nvSpPr>
            <p:cNvPr id="38" name="Oval 37"/>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39" name="Oval 38"/>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40" name="Oval 39"/>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cxnSp>
          <p:nvCxnSpPr>
            <p:cNvPr id="41" name="Straight Arrow Connector 40"/>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129280" y="1578864"/>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 name="Picture 36" descr="C:\Users\Greg Cooper\AppData\Local\Microsoft\Windows\Temporary Internet Files\Content.IE5\YR617S9U\117px-Bueno-verde[1].png"/>
          <p:cNvPicPr/>
          <p:nvPr/>
        </p:nvPicPr>
        <p:blipFill>
          <a:blip r:embed="rId3">
            <a:extLst>
              <a:ext uri="{28A0092B-C50C-407E-A947-70E740481C1C}">
                <a14:useLocalDpi xmlns:a14="http://schemas.microsoft.com/office/drawing/2010/main" val="0"/>
              </a:ext>
            </a:extLst>
          </a:blip>
          <a:srcRect/>
          <a:stretch>
            <a:fillRect/>
          </a:stretch>
        </p:blipFill>
        <p:spPr bwMode="auto">
          <a:xfrm>
            <a:off x="4357655" y="2988531"/>
            <a:ext cx="514998" cy="497886"/>
          </a:xfrm>
          <a:prstGeom prst="rect">
            <a:avLst/>
          </a:prstGeom>
          <a:noFill/>
          <a:ln>
            <a:noFill/>
          </a:ln>
        </p:spPr>
      </p:pic>
      <p:grpSp>
        <p:nvGrpSpPr>
          <p:cNvPr id="53" name="Group 52"/>
          <p:cNvGrpSpPr/>
          <p:nvPr/>
        </p:nvGrpSpPr>
        <p:grpSpPr>
          <a:xfrm>
            <a:off x="5075080" y="3692725"/>
            <a:ext cx="2941147" cy="1286301"/>
            <a:chOff x="2133600" y="756003"/>
            <a:chExt cx="4267200" cy="1051461"/>
          </a:xfrm>
        </p:grpSpPr>
        <p:sp>
          <p:nvSpPr>
            <p:cNvPr id="54" name="Oval 53"/>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55" name="Oval 54"/>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56" name="Oval 55"/>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cxnSp>
          <p:nvCxnSpPr>
            <p:cNvPr id="57" name="Straight Arrow Connector 56"/>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4" idx="7"/>
            </p:cNvCxnSpPr>
            <p:nvPr/>
          </p:nvCxnSpPr>
          <p:spPr>
            <a:xfrm flipH="1">
              <a:off x="2983466" y="1184582"/>
              <a:ext cx="205119" cy="232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5" idx="1"/>
            </p:cNvCxnSpPr>
            <p:nvPr/>
          </p:nvCxnSpPr>
          <p:spPr>
            <a:xfrm>
              <a:off x="3654439" y="1184582"/>
              <a:ext cx="260736" cy="232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951480" y="756003"/>
              <a:ext cx="995681"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H</a:t>
              </a:r>
              <a:endParaRPr lang="en-US" i="1" dirty="0">
                <a:solidFill>
                  <a:schemeClr val="bg1"/>
                </a:solidFill>
              </a:endParaRPr>
            </a:p>
          </p:txBody>
        </p:sp>
      </p:grpSp>
      <p:pic>
        <p:nvPicPr>
          <p:cNvPr id="60" name="Picture 59" descr="C:\Users\Greg Cooper\AppData\Local\Microsoft\Windows\Temporary Internet Files\Content.IE5\YR617S9U\117px-Bueno-verde[1].png"/>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419712"/>
            <a:ext cx="514998" cy="497886"/>
          </a:xfrm>
          <a:prstGeom prst="rect">
            <a:avLst/>
          </a:prstGeom>
          <a:noFill/>
          <a:ln>
            <a:noFill/>
          </a:ln>
        </p:spPr>
      </p:pic>
      <p:sp>
        <p:nvSpPr>
          <p:cNvPr id="52" name="TextBox 51"/>
          <p:cNvSpPr txBox="1"/>
          <p:nvPr/>
        </p:nvSpPr>
        <p:spPr>
          <a:xfrm>
            <a:off x="5042564" y="6457623"/>
            <a:ext cx="2972930" cy="369332"/>
          </a:xfrm>
          <a:prstGeom prst="rect">
            <a:avLst/>
          </a:prstGeom>
          <a:noFill/>
        </p:spPr>
        <p:txBody>
          <a:bodyPr wrap="none" rtlCol="0">
            <a:spAutoFit/>
          </a:bodyPr>
          <a:lstStyle/>
          <a:p>
            <a:r>
              <a:rPr lang="en-US" dirty="0" smtClean="0">
                <a:solidFill>
                  <a:srgbClr val="F4EC88"/>
                </a:solidFill>
              </a:rPr>
              <a:t>90 additional causal networks</a:t>
            </a:r>
            <a:endParaRPr lang="en-US" dirty="0">
              <a:solidFill>
                <a:srgbClr val="F4EC88"/>
              </a:solidFill>
            </a:endParaRPr>
          </a:p>
        </p:txBody>
      </p:sp>
      <p:pic>
        <p:nvPicPr>
          <p:cNvPr id="69" name="Picture 68" descr="C:\Users\Greg Cooper\AppData\Local\Microsoft\Windows\Temporary Internet Files\Content.IE5\YR617S9U\117px-Bueno-verde[1].png"/>
          <p:cNvPicPr/>
          <p:nvPr/>
        </p:nvPicPr>
        <p:blipFill>
          <a:blip r:embed="rId3">
            <a:extLst>
              <a:ext uri="{28A0092B-C50C-407E-A947-70E740481C1C}">
                <a14:useLocalDpi xmlns:a14="http://schemas.microsoft.com/office/drawing/2010/main" val="0"/>
              </a:ext>
            </a:extLst>
          </a:blip>
          <a:srcRect/>
          <a:stretch>
            <a:fillRect/>
          </a:stretch>
        </p:blipFill>
        <p:spPr bwMode="auto">
          <a:xfrm>
            <a:off x="4361988" y="5787595"/>
            <a:ext cx="514998" cy="497886"/>
          </a:xfrm>
          <a:prstGeom prst="rect">
            <a:avLst/>
          </a:prstGeom>
          <a:noFill/>
          <a:ln>
            <a:noFill/>
          </a:ln>
        </p:spPr>
      </p:pic>
      <p:grpSp>
        <p:nvGrpSpPr>
          <p:cNvPr id="8" name="Group 7"/>
          <p:cNvGrpSpPr/>
          <p:nvPr/>
        </p:nvGrpSpPr>
        <p:grpSpPr>
          <a:xfrm>
            <a:off x="5093668" y="5048454"/>
            <a:ext cx="2941147" cy="1298454"/>
            <a:chOff x="5093668" y="5048454"/>
            <a:chExt cx="2941147" cy="1298454"/>
          </a:xfrm>
        </p:grpSpPr>
        <p:grpSp>
          <p:nvGrpSpPr>
            <p:cNvPr id="62" name="Group 61"/>
            <p:cNvGrpSpPr/>
            <p:nvPr/>
          </p:nvGrpSpPr>
          <p:grpSpPr>
            <a:xfrm>
              <a:off x="5093668" y="5584908"/>
              <a:ext cx="2941147" cy="762000"/>
              <a:chOff x="2133600" y="1184582"/>
              <a:chExt cx="4267200" cy="622882"/>
            </a:xfrm>
          </p:grpSpPr>
          <p:sp>
            <p:nvSpPr>
              <p:cNvPr id="63" name="Oval 62"/>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64" name="Oval 63"/>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65" name="Oval 64"/>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cxnSp>
            <p:nvCxnSpPr>
              <p:cNvPr id="66" name="Straight Arrow Connector 65"/>
              <p:cNvCxnSpPr/>
              <p:nvPr/>
            </p:nvCxnSpPr>
            <p:spPr>
              <a:xfrm>
                <a:off x="4765040" y="1575816"/>
                <a:ext cx="64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3" idx="7"/>
              </p:cNvCxnSpPr>
              <p:nvPr/>
            </p:nvCxnSpPr>
            <p:spPr>
              <a:xfrm flipH="1">
                <a:off x="2983466" y="1184582"/>
                <a:ext cx="205119" cy="232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4" idx="1"/>
              </p:cNvCxnSpPr>
              <p:nvPr/>
            </p:nvCxnSpPr>
            <p:spPr>
              <a:xfrm>
                <a:off x="3654439" y="1184582"/>
                <a:ext cx="260736" cy="232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p:nvPr/>
          </p:nvCxnSpPr>
          <p:spPr>
            <a:xfrm>
              <a:off x="5790582" y="6064986"/>
              <a:ext cx="4411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635342" y="5048454"/>
              <a:ext cx="686268" cy="559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H</a:t>
              </a:r>
              <a:endParaRPr lang="en-US" i="1" dirty="0">
                <a:solidFill>
                  <a:schemeClr val="bg1"/>
                </a:solidFill>
              </a:endParaRPr>
            </a:p>
          </p:txBody>
        </p:sp>
      </p:grpSp>
      <p:grpSp>
        <p:nvGrpSpPr>
          <p:cNvPr id="6" name="Group 5"/>
          <p:cNvGrpSpPr/>
          <p:nvPr/>
        </p:nvGrpSpPr>
        <p:grpSpPr>
          <a:xfrm>
            <a:off x="1180535" y="6427345"/>
            <a:ext cx="3853155" cy="369332"/>
            <a:chOff x="1180535" y="6427345"/>
            <a:chExt cx="3853155" cy="369332"/>
          </a:xfrm>
        </p:grpSpPr>
        <p:sp>
          <p:nvSpPr>
            <p:cNvPr id="3" name="TextBox 2"/>
            <p:cNvSpPr txBox="1"/>
            <p:nvPr/>
          </p:nvSpPr>
          <p:spPr>
            <a:xfrm>
              <a:off x="1180535" y="6427345"/>
              <a:ext cx="3655168" cy="369332"/>
            </a:xfrm>
            <a:prstGeom prst="rect">
              <a:avLst/>
            </a:prstGeom>
            <a:noFill/>
          </p:spPr>
          <p:txBody>
            <a:bodyPr wrap="none" rtlCol="0">
              <a:spAutoFit/>
            </a:bodyPr>
            <a:lstStyle/>
            <a:p>
              <a:r>
                <a:rPr lang="en-US" dirty="0" smtClean="0"/>
                <a:t>None of them satisfy all 4 constraints</a:t>
              </a:r>
              <a:endParaRPr lang="en-US" dirty="0"/>
            </a:p>
          </p:txBody>
        </p:sp>
        <p:sp>
          <p:nvSpPr>
            <p:cNvPr id="5" name="Left Brace 4"/>
            <p:cNvSpPr/>
            <p:nvPr/>
          </p:nvSpPr>
          <p:spPr>
            <a:xfrm>
              <a:off x="4844616" y="6473282"/>
              <a:ext cx="189074" cy="31863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7C85EE98-A8A2-4ED6-83A9-DD707E1DD38A}" type="slidenum">
              <a:rPr lang="en-US" smtClean="0"/>
              <a:pPr/>
              <a:t>79</a:t>
            </a:fld>
            <a:endParaRPr lang="en-US"/>
          </a:p>
        </p:txBody>
      </p:sp>
    </p:spTree>
    <p:extLst>
      <p:ext uri="{BB962C8B-B14F-4D97-AF65-F5344CB8AC3E}">
        <p14:creationId xmlns:p14="http://schemas.microsoft.com/office/powerpoint/2010/main" val="34573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68" y="0"/>
            <a:ext cx="8458200" cy="723014"/>
          </a:xfrm>
        </p:spPr>
        <p:txBody>
          <a:bodyPr>
            <a:noAutofit/>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Years of Advances</a:t>
            </a:r>
            <a:endParaRPr lang="en-US"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276447" y="839973"/>
            <a:ext cx="9229061" cy="3048000"/>
          </a:xfrm>
        </p:spPr>
        <p:txBody>
          <a:bodyPr>
            <a:noAutofit/>
          </a:bodyPr>
          <a:lstStyle/>
          <a:p>
            <a:pPr lvl="1">
              <a:spcAft>
                <a:spcPts val="1800"/>
              </a:spcAft>
              <a:buFont typeface="Arial" panose="020B0604020202020204" pitchFamily="34" charset="0"/>
              <a:buChar char="•"/>
            </a:pPr>
            <a:r>
              <a:rPr lang="en-US" sz="2400" dirty="0" smtClean="0">
                <a:solidFill>
                  <a:srgbClr val="FFFFFF"/>
                </a:solidFill>
                <a:latin typeface="Calibri" panose="020F0502020204030204" pitchFamily="34" charset="0"/>
                <a:cs typeface="Calibri" panose="020F0502020204030204" pitchFamily="34" charset="0"/>
              </a:rPr>
              <a:t>1988 </a:t>
            </a:r>
            <a:r>
              <a:rPr lang="en-US" sz="2400" dirty="0" smtClean="0">
                <a:solidFill>
                  <a:srgbClr val="FFFFFF"/>
                </a:solidFill>
                <a:latin typeface="Calibri" panose="020F0502020204030204" pitchFamily="34" charset="0"/>
                <a:cs typeface="Calibri" panose="020F0502020204030204" pitchFamily="34" charset="0"/>
                <a:sym typeface="Wingdings" panose="05000000000000000000" pitchFamily="2" charset="2"/>
              </a:rPr>
              <a:t> 2018: </a:t>
            </a:r>
            <a:r>
              <a:rPr lang="en-US" sz="2400" dirty="0" smtClean="0">
                <a:solidFill>
                  <a:srgbClr val="FFFFFF"/>
                </a:solidFill>
                <a:latin typeface="Calibri" panose="020F0502020204030204" pitchFamily="34" charset="0"/>
                <a:cs typeface="Calibri" panose="020F0502020204030204" pitchFamily="34" charset="0"/>
              </a:rPr>
              <a:t>tremendous progress in:</a:t>
            </a:r>
          </a:p>
          <a:p>
            <a:pPr lvl="2">
              <a:spcAft>
                <a:spcPts val="1800"/>
              </a:spcAft>
              <a:buFont typeface="Wingdings" panose="05000000000000000000" pitchFamily="2" charset="2"/>
              <a:buChar char="§"/>
            </a:pPr>
            <a:r>
              <a:rPr lang="en-US" sz="2000" dirty="0" smtClean="0">
                <a:solidFill>
                  <a:srgbClr val="FFFFFF"/>
                </a:solidFill>
                <a:latin typeface="Calibri" panose="020F0502020204030204" pitchFamily="34" charset="0"/>
                <a:cs typeface="Calibri" panose="020F0502020204030204" pitchFamily="34" charset="0"/>
              </a:rPr>
              <a:t>Mathematical representations of causal systems</a:t>
            </a:r>
          </a:p>
          <a:p>
            <a:pPr lvl="2">
              <a:spcAft>
                <a:spcPts val="1800"/>
              </a:spcAft>
              <a:buFont typeface="Wingdings" panose="05000000000000000000" pitchFamily="2" charset="2"/>
              <a:buChar char="§"/>
            </a:pPr>
            <a:r>
              <a:rPr lang="en-US" sz="2000" dirty="0" smtClean="0">
                <a:solidFill>
                  <a:srgbClr val="FFFFFF"/>
                </a:solidFill>
                <a:latin typeface="Calibri" panose="020F0502020204030204" pitchFamily="34" charset="0"/>
                <a:cs typeface="Calibri" panose="020F0502020204030204" pitchFamily="34" charset="0"/>
              </a:rPr>
              <a:t>Deriving counterfactuals, policy, and predictions from causal graphical models</a:t>
            </a:r>
            <a:endParaRPr lang="en-US" sz="2000" dirty="0">
              <a:solidFill>
                <a:srgbClr val="FFFFFF"/>
              </a:solidFill>
              <a:latin typeface="Calibri" panose="020F0502020204030204" pitchFamily="34" charset="0"/>
              <a:cs typeface="Calibri" panose="020F0502020204030204" pitchFamily="34" charset="0"/>
            </a:endParaRPr>
          </a:p>
          <a:p>
            <a:pPr lvl="2">
              <a:spcAft>
                <a:spcPts val="1800"/>
              </a:spcAft>
              <a:buFont typeface="Wingdings" panose="05000000000000000000" pitchFamily="2" charset="2"/>
              <a:buChar char="§"/>
            </a:pPr>
            <a:r>
              <a:rPr lang="en-US" sz="2000" dirty="0" smtClean="0">
                <a:solidFill>
                  <a:srgbClr val="FFFFFF"/>
                </a:solidFill>
                <a:latin typeface="Calibri" panose="020F0502020204030204" pitchFamily="34" charset="0"/>
                <a:cs typeface="Calibri" panose="020F0502020204030204" pitchFamily="34" charset="0"/>
              </a:rPr>
              <a:t>Reliable and useful discovery </a:t>
            </a:r>
            <a:r>
              <a:rPr lang="en-US" sz="2000" dirty="0">
                <a:solidFill>
                  <a:srgbClr val="FFFFFF"/>
                </a:solidFill>
                <a:latin typeface="Calibri" panose="020F0502020204030204" pitchFamily="34" charset="0"/>
                <a:cs typeface="Calibri" panose="020F0502020204030204" pitchFamily="34" charset="0"/>
              </a:rPr>
              <a:t>algorithms for finding causal structure from a combination of data and </a:t>
            </a:r>
            <a:r>
              <a:rPr lang="en-US" sz="2000" dirty="0" smtClean="0">
                <a:solidFill>
                  <a:srgbClr val="FFFFFF"/>
                </a:solidFill>
                <a:latin typeface="Calibri" panose="020F0502020204030204" pitchFamily="34" charset="0"/>
                <a:cs typeface="Calibri" panose="020F0502020204030204" pitchFamily="34" charset="0"/>
              </a:rPr>
              <a:t>background knowledge</a:t>
            </a:r>
            <a:endParaRPr lang="en-US" sz="2000" dirty="0">
              <a:solidFill>
                <a:srgbClr val="FFFFFF"/>
              </a:solidFill>
              <a:latin typeface="Calibri" panose="020F0502020204030204" pitchFamily="34" charset="0"/>
              <a:cs typeface="Calibri" panose="020F0502020204030204" pitchFamily="34" charset="0"/>
            </a:endParaRPr>
          </a:p>
          <a:p>
            <a:pPr lvl="1">
              <a:spcAft>
                <a:spcPts val="1800"/>
              </a:spcAft>
              <a:buFont typeface="Arial" panose="020B0604020202020204" pitchFamily="34" charset="0"/>
              <a:buChar char="•"/>
            </a:pPr>
            <a:r>
              <a:rPr lang="en-US" sz="2400" dirty="0" smtClean="0">
                <a:solidFill>
                  <a:srgbClr val="FFFFFF"/>
                </a:solidFill>
                <a:latin typeface="Calibri" panose="020F0502020204030204" pitchFamily="34" charset="0"/>
                <a:cs typeface="Calibri" panose="020F0502020204030204" pitchFamily="34" charset="0"/>
              </a:rPr>
              <a:t>These methods will be essential to future AI. </a:t>
            </a:r>
            <a:endParaRPr lang="en-US" dirty="0" smtClean="0">
              <a:solidFill>
                <a:srgbClr val="FFFFFF"/>
              </a:solidFill>
              <a:latin typeface="Calibri" panose="020F0502020204030204" pitchFamily="34" charset="0"/>
              <a:cs typeface="Calibri" panose="020F0502020204030204" pitchFamily="34" charset="0"/>
            </a:endParaRPr>
          </a:p>
        </p:txBody>
      </p:sp>
      <p:pic>
        <p:nvPicPr>
          <p:cNvPr id="27" name="Picture 26"/>
          <p:cNvPicPr/>
          <p:nvPr/>
        </p:nvPicPr>
        <p:blipFill rotWithShape="1">
          <a:blip r:embed="rId3"/>
          <a:srcRect l="2951" t="32112" r="80374" b="26293"/>
          <a:stretch/>
        </p:blipFill>
        <p:spPr bwMode="auto">
          <a:xfrm>
            <a:off x="5020553" y="4542181"/>
            <a:ext cx="1476885" cy="1994088"/>
          </a:xfrm>
          <a:prstGeom prst="rect">
            <a:avLst/>
          </a:prstGeom>
          <a:ln>
            <a:noFill/>
          </a:ln>
          <a:extLst>
            <a:ext uri="{53640926-AAD7-44D8-BBD7-CCE9431645EC}">
              <a14:shadowObscured xmlns:a14="http://schemas.microsoft.com/office/drawing/2010/main"/>
            </a:ext>
          </a:extLst>
        </p:spPr>
      </p:pic>
      <p:pic>
        <p:nvPicPr>
          <p:cNvPr id="29" name="Picture 28"/>
          <p:cNvPicPr/>
          <p:nvPr/>
        </p:nvPicPr>
        <p:blipFill rotWithShape="1">
          <a:blip r:embed="rId4"/>
          <a:srcRect l="15988" t="41896" r="16615" b="7033"/>
          <a:stretch/>
        </p:blipFill>
        <p:spPr bwMode="auto">
          <a:xfrm>
            <a:off x="2767145" y="4542180"/>
            <a:ext cx="1423855" cy="1960221"/>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5"/>
          <a:srcRect l="15015" t="43019" r="19820" b="10542"/>
          <a:stretch/>
        </p:blipFill>
        <p:spPr bwMode="auto">
          <a:xfrm>
            <a:off x="7162801" y="4542181"/>
            <a:ext cx="1447800" cy="1994088"/>
          </a:xfrm>
          <a:prstGeom prst="rect">
            <a:avLst/>
          </a:prstGeom>
          <a:ln>
            <a:noFill/>
          </a:ln>
          <a:extLst>
            <a:ext uri="{53640926-AAD7-44D8-BBD7-CCE9431645EC}">
              <a14:shadowObscured xmlns:a14="http://schemas.microsoft.com/office/drawing/2010/main"/>
            </a:ext>
          </a:extLst>
        </p:spPr>
      </p:pic>
      <p:pic>
        <p:nvPicPr>
          <p:cNvPr id="10242" name="Picture 2" descr="Image result for causation prediction and search second edi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768" y="4542180"/>
            <a:ext cx="1568824" cy="18961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7010400" y="6438341"/>
            <a:ext cx="2133600" cy="365125"/>
          </a:xfrm>
        </p:spPr>
        <p:txBody>
          <a:bodyPr/>
          <a:lstStyle/>
          <a:p>
            <a:fld id="{7C85EE98-A8A2-4ED6-83A9-DD707E1DD38A}" type="slidenum">
              <a:rPr lang="en-US" smtClean="0"/>
              <a:pPr/>
              <a:t>8</a:t>
            </a:fld>
            <a:endParaRPr lang="en-US" dirty="0"/>
          </a:p>
        </p:txBody>
      </p:sp>
    </p:spTree>
    <p:extLst>
      <p:ext uri="{BB962C8B-B14F-4D97-AF65-F5344CB8AC3E}">
        <p14:creationId xmlns:p14="http://schemas.microsoft.com/office/powerpoint/2010/main" val="152046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Summary of the Constraint-Based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00B050"/>
                </a:solidFill>
                <a:effectLst>
                  <a:outerShdw blurRad="38100" dist="38100" dir="2700000" algn="tl">
                    <a:srgbClr val="000000">
                      <a:alpha val="43137"/>
                    </a:srgbClr>
                  </a:outerShdw>
                </a:effectLst>
              </a:rPr>
              <a:t>Causal</a:t>
            </a:r>
            <a:r>
              <a:rPr lang="en-US" sz="3200" b="1" dirty="0" smtClean="0">
                <a:solidFill>
                  <a:srgbClr val="F4EC88"/>
                </a:solidFill>
                <a:effectLst>
                  <a:outerShdw blurRad="38100" dist="38100" dir="2700000" algn="tl">
                    <a:srgbClr val="000000">
                      <a:alpha val="43137"/>
                    </a:srgbClr>
                  </a:outerShdw>
                </a:effectLst>
              </a:rPr>
              <a:t> Discovery Method</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0" y="1600200"/>
            <a:ext cx="8887036" cy="2743200"/>
          </a:xfrm>
        </p:spPr>
        <p:txBody>
          <a:bodyPr>
            <a:noAutofit/>
          </a:bodyPr>
          <a:lstStyle/>
          <a:p>
            <a:pPr lvl="1">
              <a:buFont typeface="Arial" pitchFamily="34" charset="0"/>
              <a:buChar char="•"/>
            </a:pPr>
            <a:r>
              <a:rPr lang="en-US" dirty="0" smtClean="0"/>
              <a:t>Reduces a large number of causal graph possibilities to just those graphs consistent with the constraints obtained from the data (e.g., from 96 to 3)</a:t>
            </a:r>
          </a:p>
          <a:p>
            <a:pPr lvl="1">
              <a:buFont typeface="Arial" pitchFamily="34" charset="0"/>
              <a:buChar char="•"/>
            </a:pPr>
            <a:r>
              <a:rPr lang="en-US" dirty="0" smtClean="0"/>
              <a:t>Looks for causal relationships that are common across those graphs (e.g., </a:t>
            </a:r>
            <a:r>
              <a:rPr lang="en-US" i="1" dirty="0" smtClean="0"/>
              <a:t>Y</a:t>
            </a:r>
            <a:r>
              <a:rPr lang="en-US" dirty="0" smtClean="0"/>
              <a:t> </a:t>
            </a:r>
            <a:r>
              <a:rPr lang="en-US" dirty="0" smtClean="0">
                <a:sym typeface="Wingdings" panose="05000000000000000000" pitchFamily="2" charset="2"/>
              </a:rPr>
              <a:t> </a:t>
            </a:r>
            <a:r>
              <a:rPr lang="en-US" i="1" dirty="0" smtClean="0">
                <a:sym typeface="Wingdings" panose="05000000000000000000" pitchFamily="2" charset="2"/>
              </a:rPr>
              <a:t>Z</a:t>
            </a:r>
            <a:r>
              <a:rPr lang="en-US" dirty="0" smtClean="0">
                <a:sym typeface="Wingdings" panose="05000000000000000000" pitchFamily="2" charset="2"/>
              </a:rPr>
              <a:t>).</a:t>
            </a:r>
          </a:p>
          <a:p>
            <a:pPr lvl="1">
              <a:buFont typeface="Arial" pitchFamily="34" charset="0"/>
              <a:buChar char="•"/>
            </a:pPr>
            <a:endParaRPr lang="en-US" dirty="0" smtClean="0"/>
          </a:p>
          <a:p>
            <a:pPr marL="457200" lvl="1" indent="0">
              <a:buNone/>
            </a:pPr>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80</a:t>
            </a:fld>
            <a:endParaRPr lang="en-US"/>
          </a:p>
        </p:txBody>
      </p:sp>
    </p:spTree>
    <p:extLst>
      <p:ext uri="{BB962C8B-B14F-4D97-AF65-F5344CB8AC3E}">
        <p14:creationId xmlns:p14="http://schemas.microsoft.com/office/powerpoint/2010/main" val="33474836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A Real Application of</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4EC88"/>
                </a:solidFill>
                <a:effectLst>
                  <a:outerShdw blurRad="38100" dist="38100" dir="2700000" algn="tl">
                    <a:srgbClr val="000000">
                      <a:alpha val="43137"/>
                    </a:srgbClr>
                  </a:outerShdw>
                </a:effectLst>
              </a:rPr>
              <a:t>the Constraint-Based Method</a:t>
            </a:r>
            <a:endParaRPr lang="en-US" sz="3200" b="1" dirty="0">
              <a:solidFill>
                <a:srgbClr val="F4EC88"/>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1000" y="2590800"/>
            <a:ext cx="8305800" cy="1828800"/>
          </a:xfrm>
        </p:spPr>
        <p:txBody>
          <a:bodyPr>
            <a:normAutofit fontScale="62500" lnSpcReduction="20000"/>
          </a:bodyPr>
          <a:lstStyle/>
          <a:p>
            <a:pPr marL="0" indent="0">
              <a:buNone/>
            </a:pPr>
            <a:r>
              <a:rPr lang="en-US" dirty="0">
                <a:solidFill>
                  <a:schemeClr val="bg2">
                    <a:lumMod val="20000"/>
                    <a:lumOff val="80000"/>
                  </a:schemeClr>
                </a:solidFill>
              </a:rPr>
              <a:t>Epigenome-wide association data implicate DNA methylation as an intermediary of genetic risk in </a:t>
            </a:r>
            <a:r>
              <a:rPr lang="en-US" dirty="0" smtClean="0">
                <a:solidFill>
                  <a:schemeClr val="bg2">
                    <a:lumMod val="20000"/>
                    <a:lumOff val="80000"/>
                  </a:schemeClr>
                </a:solidFill>
              </a:rPr>
              <a:t>rheumatoid arthritis</a:t>
            </a:r>
            <a:r>
              <a:rPr lang="en-US" dirty="0">
                <a:solidFill>
                  <a:schemeClr val="bg2">
                    <a:lumMod val="20000"/>
                    <a:lumOff val="80000"/>
                  </a:schemeClr>
                </a:solidFill>
              </a:rPr>
              <a:t>. </a:t>
            </a:r>
            <a:r>
              <a:rPr lang="en-US" dirty="0"/>
              <a:t>Liu Y, </a:t>
            </a:r>
            <a:r>
              <a:rPr lang="en-US" dirty="0" err="1"/>
              <a:t>Aryee</a:t>
            </a:r>
            <a:r>
              <a:rPr lang="en-US" dirty="0"/>
              <a:t> MJ, </a:t>
            </a:r>
            <a:r>
              <a:rPr lang="en-US" dirty="0" err="1"/>
              <a:t>Padyukov</a:t>
            </a:r>
            <a:r>
              <a:rPr lang="en-US" dirty="0"/>
              <a:t> L, et al. </a:t>
            </a:r>
            <a:r>
              <a:rPr lang="en-US" i="1" dirty="0"/>
              <a:t>Nature Biotechnology </a:t>
            </a:r>
            <a:r>
              <a:rPr lang="en-US" dirty="0"/>
              <a:t>31 (2013) 142-147</a:t>
            </a:r>
            <a:r>
              <a:rPr lang="en-US" dirty="0" smtClean="0"/>
              <a:t>.</a:t>
            </a:r>
          </a:p>
          <a:p>
            <a:pPr marL="0" indent="0">
              <a:buNone/>
            </a:pPr>
            <a:endParaRPr lang="en-US" dirty="0"/>
          </a:p>
          <a:p>
            <a:pPr marL="0" indent="0">
              <a:buNone/>
            </a:pPr>
            <a:r>
              <a:rPr lang="en-US" dirty="0" smtClean="0"/>
              <a:t>Goal: Determine whether specific sites of DNA methylation causally influence acquiring rheumatoid arthritis</a:t>
            </a:r>
          </a:p>
          <a:p>
            <a:endParaRPr lang="en-US" dirty="0"/>
          </a:p>
          <a:p>
            <a:endParaRPr lang="en-US" dirty="0"/>
          </a:p>
        </p:txBody>
      </p:sp>
      <p:sp>
        <p:nvSpPr>
          <p:cNvPr id="3" name="Slide Number Placeholder 2"/>
          <p:cNvSpPr>
            <a:spLocks noGrp="1"/>
          </p:cNvSpPr>
          <p:nvPr>
            <p:ph type="sldNum" sz="quarter" idx="12"/>
          </p:nvPr>
        </p:nvSpPr>
        <p:spPr/>
        <p:txBody>
          <a:bodyPr/>
          <a:lstStyle/>
          <a:p>
            <a:fld id="{7C85EE98-A8A2-4ED6-83A9-DD707E1DD38A}" type="slidenum">
              <a:rPr lang="en-US" smtClean="0"/>
              <a:pPr/>
              <a:t>81</a:t>
            </a:fld>
            <a:endParaRPr lang="en-US"/>
          </a:p>
        </p:txBody>
      </p:sp>
    </p:spTree>
    <p:extLst>
      <p:ext uri="{BB962C8B-B14F-4D97-AF65-F5344CB8AC3E}">
        <p14:creationId xmlns:p14="http://schemas.microsoft.com/office/powerpoint/2010/main" val="14398325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809" y="1447800"/>
            <a:ext cx="7924800" cy="3886200"/>
          </a:xfrm>
        </p:spPr>
        <p:txBody>
          <a:bodyPr>
            <a:normAutofit/>
          </a:bodyPr>
          <a:lstStyle/>
          <a:p>
            <a:r>
              <a:rPr lang="en-US" sz="2600" dirty="0" smtClean="0"/>
              <a:t>354 ACPA positive rheumatoid arthritis (RA) cases and 337 controls from Sweden </a:t>
            </a:r>
          </a:p>
          <a:p>
            <a:r>
              <a:rPr lang="en-US" sz="2600" i="1" dirty="0" smtClean="0"/>
              <a:t>X</a:t>
            </a:r>
            <a:r>
              <a:rPr lang="en-US" sz="2600" dirty="0" smtClean="0"/>
              <a:t>: SNPs measured with Illumina Human Hap chip</a:t>
            </a:r>
          </a:p>
          <a:p>
            <a:r>
              <a:rPr lang="en-US" sz="2600" i="1" dirty="0" smtClean="0"/>
              <a:t>Y</a:t>
            </a:r>
            <a:r>
              <a:rPr lang="en-US" sz="2600" dirty="0" smtClean="0"/>
              <a:t>: Methylation positions measured with Illumina HumanMethylation450 array</a:t>
            </a:r>
          </a:p>
          <a:p>
            <a:r>
              <a:rPr lang="en-US" sz="2600" i="1" dirty="0" smtClean="0"/>
              <a:t>Z</a:t>
            </a:r>
            <a:r>
              <a:rPr lang="en-US" sz="2600" dirty="0" smtClean="0"/>
              <a:t>: RA status (yes/no)</a:t>
            </a:r>
            <a:endParaRPr lang="en-US" sz="2600" dirty="0"/>
          </a:p>
          <a:p>
            <a:endParaRPr lang="en-US" sz="2600"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82</a:t>
            </a:fld>
            <a:endParaRPr lang="en-US">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Observational Data</a:t>
            </a:r>
            <a:endParaRPr lang="en-US" sz="3200" b="1" dirty="0">
              <a:solidFill>
                <a:srgbClr val="F4EC88"/>
              </a:solidFill>
              <a:effectLst>
                <a:outerShdw blurRad="38100" dist="38100" dir="2700000" algn="tl">
                  <a:srgbClr val="000000">
                    <a:alpha val="43137"/>
                  </a:srgbClr>
                </a:outerShdw>
              </a:effectLst>
            </a:endParaRPr>
          </a:p>
        </p:txBody>
      </p:sp>
      <p:grpSp>
        <p:nvGrpSpPr>
          <p:cNvPr id="5" name="Group 4"/>
          <p:cNvGrpSpPr/>
          <p:nvPr/>
        </p:nvGrpSpPr>
        <p:grpSpPr>
          <a:xfrm>
            <a:off x="3101426" y="4720671"/>
            <a:ext cx="2941147" cy="559314"/>
            <a:chOff x="2133600" y="1350264"/>
            <a:chExt cx="4267200" cy="457200"/>
          </a:xfrm>
        </p:grpSpPr>
        <p:sp>
          <p:nvSpPr>
            <p:cNvPr id="6" name="Oval 5"/>
            <p:cNvSpPr/>
            <p:nvPr/>
          </p:nvSpPr>
          <p:spPr>
            <a:xfrm>
              <a:off x="213360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X</a:t>
              </a:r>
              <a:endParaRPr lang="en-US" i="1" dirty="0">
                <a:solidFill>
                  <a:schemeClr val="bg1"/>
                </a:solidFill>
              </a:endParaRPr>
            </a:p>
          </p:txBody>
        </p:sp>
        <p:sp>
          <p:nvSpPr>
            <p:cNvPr id="9" name="Oval 8"/>
            <p:cNvSpPr/>
            <p:nvPr/>
          </p:nvSpPr>
          <p:spPr>
            <a:xfrm>
              <a:off x="376936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Y</a:t>
              </a:r>
              <a:endParaRPr lang="en-US" i="1" dirty="0">
                <a:solidFill>
                  <a:schemeClr val="bg1"/>
                </a:solidFill>
              </a:endParaRPr>
            </a:p>
          </p:txBody>
        </p:sp>
        <p:sp>
          <p:nvSpPr>
            <p:cNvPr id="10" name="Oval 9"/>
            <p:cNvSpPr/>
            <p:nvPr/>
          </p:nvSpPr>
          <p:spPr>
            <a:xfrm>
              <a:off x="5405120" y="1350264"/>
              <a:ext cx="995680" cy="457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Z</a:t>
              </a:r>
              <a:endParaRPr lang="en-US" i="1" dirty="0">
                <a:solidFill>
                  <a:schemeClr val="bg1"/>
                </a:solidFill>
              </a:endParaRPr>
            </a:p>
          </p:txBody>
        </p:sp>
      </p:grpSp>
    </p:spTree>
    <p:extLst>
      <p:ext uri="{BB962C8B-B14F-4D97-AF65-F5344CB8AC3E}">
        <p14:creationId xmlns:p14="http://schemas.microsoft.com/office/powerpoint/2010/main" val="17276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Causal </a:t>
            </a:r>
            <a:r>
              <a:rPr lang="en-US" sz="3200" b="1" dirty="0" smtClean="0">
                <a:solidFill>
                  <a:srgbClr val="F4EC88"/>
                </a:solidFill>
                <a:effectLst>
                  <a:outerShdw blurRad="38100" dist="38100" dir="2700000" algn="tl">
                    <a:srgbClr val="000000">
                      <a:alpha val="43137"/>
                    </a:srgbClr>
                  </a:outerShdw>
                </a:effectLst>
              </a:rPr>
              <a:t>Analysis</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704014"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a:t>
              </a:r>
            </a:p>
            <a:p>
              <a:pPr marL="0" marR="0" algn="ctr">
                <a:spcBef>
                  <a:spcPts val="0"/>
                </a:spcBef>
                <a:spcAft>
                  <a:spcPts val="0"/>
                </a:spcAft>
              </a:pP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Z</a:t>
              </a:r>
              <a:endParaRPr lang="en-US" sz="1100" b="1" i="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flipV="1">
            <a:off x="55044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575577" y="3886200"/>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514599" y="3078778"/>
            <a:ext cx="1676401" cy="1149183"/>
            <a:chOff x="579984" y="1136554"/>
            <a:chExt cx="2982517" cy="2014149"/>
          </a:xfrm>
        </p:grpSpPr>
        <p:sp>
          <p:nvSpPr>
            <p:cNvPr id="21"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SNP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X</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18" name="Straight Arrow Connector 17"/>
          <p:cNvCxnSpPr/>
          <p:nvPr/>
        </p:nvCxnSpPr>
        <p:spPr>
          <a:xfrm flipV="1">
            <a:off x="3575578" y="5120784"/>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514600" y="4374917"/>
            <a:ext cx="1676401" cy="1149183"/>
            <a:chOff x="579984" y="1136554"/>
            <a:chExt cx="2982517" cy="2014149"/>
          </a:xfrm>
        </p:grpSpPr>
        <p:sp>
          <p:nvSpPr>
            <p:cNvPr id="25"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Methylation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Y</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33"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35" name="Straight Arrow Connector 34"/>
          <p:cNvCxnSpPr/>
          <p:nvPr/>
        </p:nvCxnSpPr>
        <p:spPr>
          <a:xfrm flipV="1">
            <a:off x="3581400" y="5783622"/>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object 2"/>
          <p:cNvSpPr txBox="1">
            <a:spLocks/>
          </p:cNvSpPr>
          <p:nvPr/>
        </p:nvSpPr>
        <p:spPr bwMode="auto">
          <a:xfrm>
            <a:off x="2057400" y="5715000"/>
            <a:ext cx="1676401" cy="338554"/>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Rheumatoid arthritis</a:t>
            </a:r>
          </a:p>
          <a:p>
            <a:pPr marL="234950"/>
            <a:r>
              <a:rPr lang="en-US" sz="1100" kern="0" spc="-5" dirty="0">
                <a:latin typeface="Arial" panose="020B0604020202020204" pitchFamily="34" charset="0"/>
                <a:cs typeface="Arial" panose="020B0604020202020204" pitchFamily="34" charset="0"/>
              </a:rPr>
              <a:t>s</a:t>
            </a:r>
            <a:r>
              <a:rPr lang="en-US" sz="1100" i="0" kern="0" spc="-5" dirty="0" smtClean="0">
                <a:latin typeface="Arial" panose="020B0604020202020204" pitchFamily="34" charset="0"/>
                <a:cs typeface="Arial" panose="020B0604020202020204" pitchFamily="34" charset="0"/>
              </a:rPr>
              <a:t>tatus (</a:t>
            </a:r>
            <a:r>
              <a:rPr lang="en-US" sz="1100" i="1" kern="0" spc="-5" dirty="0" smtClean="0">
                <a:latin typeface="Arial" panose="020B0604020202020204" pitchFamily="34" charset="0"/>
                <a:cs typeface="Arial" panose="020B0604020202020204" pitchFamily="34" charset="0"/>
              </a:rPr>
              <a:t>Z</a:t>
            </a:r>
            <a:r>
              <a:rPr lang="en-US" sz="1100" i="0" kern="0" spc="-5" dirty="0" smtClean="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7C85EE98-A8A2-4ED6-83A9-DD707E1DD38A}" type="slidenum">
              <a:rPr lang="en-US" smtClean="0"/>
              <a:pPr/>
              <a:t>83</a:t>
            </a:fld>
            <a:endParaRPr lang="en-US"/>
          </a:p>
        </p:txBody>
      </p:sp>
    </p:spTree>
    <p:extLst>
      <p:ext uri="{BB962C8B-B14F-4D97-AF65-F5344CB8AC3E}">
        <p14:creationId xmlns:p14="http://schemas.microsoft.com/office/powerpoint/2010/main" val="27569878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Hypothesis Generation</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608421"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a:t>
              </a:r>
            </a:p>
            <a:p>
              <a:pPr marL="0" marR="0" algn="ctr">
                <a:spcBef>
                  <a:spcPts val="0"/>
                </a:spcBef>
                <a:spcAft>
                  <a:spcPts val="0"/>
                </a:spcAft>
              </a:pP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Z</a:t>
              </a:r>
              <a:endParaRPr lang="en-US" sz="1100" b="1" i="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428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499377" y="3886200"/>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438399" y="3078778"/>
            <a:ext cx="1676401" cy="1149183"/>
            <a:chOff x="579984" y="1136554"/>
            <a:chExt cx="2982517" cy="2014149"/>
          </a:xfrm>
        </p:grpSpPr>
        <p:sp>
          <p:nvSpPr>
            <p:cNvPr id="21"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SNP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X</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18" name="Straight Arrow Connector 17"/>
          <p:cNvCxnSpPr/>
          <p:nvPr/>
        </p:nvCxnSpPr>
        <p:spPr>
          <a:xfrm flipV="1">
            <a:off x="3499378" y="5120784"/>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438400" y="4374917"/>
            <a:ext cx="1676401" cy="1149183"/>
            <a:chOff x="579984" y="1136554"/>
            <a:chExt cx="2982517" cy="2014149"/>
          </a:xfrm>
        </p:grpSpPr>
        <p:sp>
          <p:nvSpPr>
            <p:cNvPr id="25"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Methylation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Y</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33"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35" name="Straight Arrow Connector 34"/>
          <p:cNvCxnSpPr/>
          <p:nvPr/>
        </p:nvCxnSpPr>
        <p:spPr>
          <a:xfrm flipV="1">
            <a:off x="3505200" y="5783622"/>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object 2"/>
          <p:cNvSpPr txBox="1">
            <a:spLocks/>
          </p:cNvSpPr>
          <p:nvPr/>
        </p:nvSpPr>
        <p:spPr bwMode="auto">
          <a:xfrm>
            <a:off x="1981200" y="5715000"/>
            <a:ext cx="1676401" cy="338554"/>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Rheumatoid arthritis</a:t>
            </a:r>
          </a:p>
          <a:p>
            <a:pPr marL="234950"/>
            <a:r>
              <a:rPr lang="en-US" sz="1100" kern="0" spc="-5" dirty="0">
                <a:latin typeface="Arial" panose="020B0604020202020204" pitchFamily="34" charset="0"/>
                <a:cs typeface="Arial" panose="020B0604020202020204" pitchFamily="34" charset="0"/>
              </a:rPr>
              <a:t>s</a:t>
            </a:r>
            <a:r>
              <a:rPr lang="en-US" sz="1100" i="0" kern="0" spc="-5" dirty="0" smtClean="0">
                <a:latin typeface="Arial" panose="020B0604020202020204" pitchFamily="34" charset="0"/>
                <a:cs typeface="Arial" panose="020B0604020202020204" pitchFamily="34" charset="0"/>
              </a:rPr>
              <a:t>tatus (Z)</a:t>
            </a:r>
          </a:p>
        </p:txBody>
      </p:sp>
      <p:sp>
        <p:nvSpPr>
          <p:cNvPr id="37" name="Rounded Rectangle 36"/>
          <p:cNvSpPr/>
          <p:nvPr/>
        </p:nvSpPr>
        <p:spPr>
          <a:xfrm>
            <a:off x="6225945" y="2059720"/>
            <a:ext cx="1317855" cy="908356"/>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Candidate methylations that causally</a:t>
            </a: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nfluence RA</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8" name="Straight Arrow Connector 37"/>
          <p:cNvCxnSpPr>
            <a:endCxn id="37" idx="2"/>
          </p:cNvCxnSpPr>
          <p:nvPr/>
        </p:nvCxnSpPr>
        <p:spPr>
          <a:xfrm flipH="1" flipV="1">
            <a:off x="6884873" y="2968076"/>
            <a:ext cx="10142" cy="145338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44926" y="3172564"/>
            <a:ext cx="1691489" cy="769441"/>
          </a:xfrm>
          <a:prstGeom prst="rect">
            <a:avLst/>
          </a:prstGeom>
          <a:noFill/>
        </p:spPr>
        <p:txBody>
          <a:bodyPr wrap="none" rtlCol="0">
            <a:spAutoFit/>
          </a:bodyPr>
          <a:lstStyle/>
          <a:p>
            <a:r>
              <a:rPr lang="en-US" sz="1100" dirty="0" smtClean="0"/>
              <a:t>Select those </a:t>
            </a:r>
            <a:r>
              <a:rPr lang="en-US" sz="1100" i="1" dirty="0" smtClean="0"/>
              <a:t>X, Y, Z </a:t>
            </a:r>
            <a:r>
              <a:rPr lang="en-US" sz="1100" dirty="0" smtClean="0"/>
              <a:t>triplets</a:t>
            </a:r>
          </a:p>
          <a:p>
            <a:r>
              <a:rPr lang="en-US" sz="1100" dirty="0" smtClean="0"/>
              <a:t>that have constraints</a:t>
            </a:r>
          </a:p>
          <a:p>
            <a:r>
              <a:rPr lang="en-US" sz="1100" dirty="0"/>
              <a:t>s</a:t>
            </a:r>
            <a:r>
              <a:rPr lang="en-US" sz="1100" dirty="0" smtClean="0"/>
              <a:t>upporting that </a:t>
            </a:r>
            <a:r>
              <a:rPr lang="en-US" sz="1100" i="1" dirty="0" smtClean="0"/>
              <a:t>Y</a:t>
            </a:r>
            <a:r>
              <a:rPr lang="en-US" sz="1100" dirty="0" smtClean="0"/>
              <a:t> is an</a:t>
            </a:r>
          </a:p>
          <a:p>
            <a:r>
              <a:rPr lang="en-US" sz="1100" dirty="0" err="1" smtClean="0"/>
              <a:t>unconfounded</a:t>
            </a:r>
            <a:r>
              <a:rPr lang="en-US" sz="1100" dirty="0" smtClean="0"/>
              <a:t> cause of </a:t>
            </a:r>
            <a:r>
              <a:rPr lang="en-US" sz="1100" i="1" dirty="0" smtClean="0"/>
              <a:t>Z</a:t>
            </a:r>
          </a:p>
        </p:txBody>
      </p:sp>
      <p:sp>
        <p:nvSpPr>
          <p:cNvPr id="2" name="Slide Number Placeholder 1"/>
          <p:cNvSpPr>
            <a:spLocks noGrp="1"/>
          </p:cNvSpPr>
          <p:nvPr>
            <p:ph type="sldNum" sz="quarter" idx="12"/>
          </p:nvPr>
        </p:nvSpPr>
        <p:spPr/>
        <p:txBody>
          <a:bodyPr/>
          <a:lstStyle/>
          <a:p>
            <a:fld id="{7C85EE98-A8A2-4ED6-83A9-DD707E1DD38A}" type="slidenum">
              <a:rPr lang="en-US" smtClean="0"/>
              <a:pPr/>
              <a:t>84</a:t>
            </a:fld>
            <a:endParaRPr lang="en-US"/>
          </a:p>
        </p:txBody>
      </p:sp>
    </p:spTree>
    <p:extLst>
      <p:ext uri="{BB962C8B-B14F-4D97-AF65-F5344CB8AC3E}">
        <p14:creationId xmlns:p14="http://schemas.microsoft.com/office/powerpoint/2010/main" val="20893858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809" y="1447800"/>
            <a:ext cx="7924800" cy="3886200"/>
          </a:xfrm>
        </p:spPr>
        <p:txBody>
          <a:bodyPr>
            <a:normAutofit/>
          </a:bodyPr>
          <a:lstStyle/>
          <a:p>
            <a:r>
              <a:rPr lang="en-US" sz="2600" dirty="0" smtClean="0"/>
              <a:t>Found 535 SNP-DMP pairs (in the MHC region) that satisfied the four needed constraints on </a:t>
            </a:r>
            <a:r>
              <a:rPr lang="en-US" sz="2600" i="1" dirty="0" smtClean="0"/>
              <a:t>X</a:t>
            </a:r>
            <a:r>
              <a:rPr lang="en-US" sz="2600" dirty="0" smtClean="0"/>
              <a:t>, </a:t>
            </a:r>
            <a:r>
              <a:rPr lang="en-US" sz="2600" i="1" dirty="0" smtClean="0"/>
              <a:t>Y</a:t>
            </a:r>
            <a:r>
              <a:rPr lang="en-US" sz="2600" dirty="0" smtClean="0"/>
              <a:t>, and </a:t>
            </a:r>
            <a:r>
              <a:rPr lang="en-US" sz="2600" i="1" dirty="0" smtClean="0"/>
              <a:t>Z</a:t>
            </a:r>
          </a:p>
          <a:p>
            <a:r>
              <a:rPr lang="en-US" sz="2600" dirty="0" smtClean="0"/>
              <a:t>These pairs consisted of 264 unique SNPs and 9 unique DMPs</a:t>
            </a:r>
          </a:p>
          <a:p>
            <a:r>
              <a:rPr lang="en-US" sz="2600" dirty="0" smtClean="0"/>
              <a:t>These 9 DMPs are candidate causes of RA</a:t>
            </a:r>
          </a:p>
          <a:p>
            <a:pPr marL="0" indent="0">
              <a:buNone/>
            </a:pPr>
            <a:endParaRPr lang="en-US" sz="2600" dirty="0"/>
          </a:p>
          <a:p>
            <a:endParaRPr lang="en-US" sz="2600"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85</a:t>
            </a:fld>
            <a:endParaRPr lang="en-US">
              <a:solidFill>
                <a:schemeClr val="tx1"/>
              </a:solidFill>
            </a:endParaRPr>
          </a:p>
        </p:txBody>
      </p:sp>
      <p:sp>
        <p:nvSpPr>
          <p:cNvPr id="8" name="Title 1"/>
          <p:cNvSpPr txBox="1">
            <a:spLocks/>
          </p:cNvSpPr>
          <p:nvPr/>
        </p:nvSpPr>
        <p:spPr>
          <a:xfrm>
            <a:off x="457200" y="0"/>
            <a:ext cx="83058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4EC88"/>
                </a:solidFill>
                <a:effectLst>
                  <a:outerShdw blurRad="38100" dist="38100" dir="2700000" algn="tl">
                    <a:srgbClr val="000000">
                      <a:alpha val="43137"/>
                    </a:srgbClr>
                  </a:outerShdw>
                </a:effectLst>
              </a:rPr>
              <a:t>Candidate Differential Methylation Positions (DMP) that Causally Influence RA</a:t>
            </a:r>
            <a:endParaRPr lang="en-US" sz="30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4198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Experimental Investigation</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608421"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grahs</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a:t>
              </a:r>
            </a:p>
            <a:p>
              <a:pPr marL="0" marR="0" algn="ctr">
                <a:spcBef>
                  <a:spcPts val="0"/>
                </a:spcBef>
                <a:spcAft>
                  <a:spcPts val="0"/>
                </a:spcAft>
              </a:pP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Z</a:t>
              </a:r>
              <a:endParaRPr lang="en-US" sz="1100" b="1" i="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428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499377" y="3886200"/>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438399" y="3078778"/>
            <a:ext cx="1676401" cy="1149183"/>
            <a:chOff x="579984" y="1136554"/>
            <a:chExt cx="2982517" cy="2014149"/>
          </a:xfrm>
        </p:grpSpPr>
        <p:sp>
          <p:nvSpPr>
            <p:cNvPr id="21"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SNP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X</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18" name="Straight Arrow Connector 17"/>
          <p:cNvCxnSpPr/>
          <p:nvPr/>
        </p:nvCxnSpPr>
        <p:spPr>
          <a:xfrm flipV="1">
            <a:off x="3499378" y="5120784"/>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438400" y="4374917"/>
            <a:ext cx="1676401" cy="1149183"/>
            <a:chOff x="579984" y="1136554"/>
            <a:chExt cx="2982517" cy="2014149"/>
          </a:xfrm>
        </p:grpSpPr>
        <p:sp>
          <p:nvSpPr>
            <p:cNvPr id="25"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Methylation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Y</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33"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35" name="Straight Arrow Connector 34"/>
          <p:cNvCxnSpPr/>
          <p:nvPr/>
        </p:nvCxnSpPr>
        <p:spPr>
          <a:xfrm flipV="1">
            <a:off x="3505200" y="5783622"/>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object 2"/>
          <p:cNvSpPr txBox="1">
            <a:spLocks/>
          </p:cNvSpPr>
          <p:nvPr/>
        </p:nvSpPr>
        <p:spPr bwMode="auto">
          <a:xfrm>
            <a:off x="1981200" y="5715000"/>
            <a:ext cx="1676401" cy="338554"/>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Rheumatoid arthritis</a:t>
            </a:r>
          </a:p>
          <a:p>
            <a:pPr marL="234950"/>
            <a:r>
              <a:rPr lang="en-US" sz="1100" kern="0" spc="-5" dirty="0">
                <a:latin typeface="Arial" panose="020B0604020202020204" pitchFamily="34" charset="0"/>
                <a:cs typeface="Arial" panose="020B0604020202020204" pitchFamily="34" charset="0"/>
              </a:rPr>
              <a:t>s</a:t>
            </a:r>
            <a:r>
              <a:rPr lang="en-US" sz="1100" i="0" kern="0" spc="-5" dirty="0" smtClean="0">
                <a:latin typeface="Arial" panose="020B0604020202020204" pitchFamily="34" charset="0"/>
                <a:cs typeface="Arial" panose="020B0604020202020204" pitchFamily="34" charset="0"/>
              </a:rPr>
              <a:t>tatus (Z)</a:t>
            </a:r>
          </a:p>
        </p:txBody>
      </p:sp>
      <p:sp>
        <p:nvSpPr>
          <p:cNvPr id="37" name="Rounded Rectangle 36"/>
          <p:cNvSpPr/>
          <p:nvPr/>
        </p:nvSpPr>
        <p:spPr>
          <a:xfrm>
            <a:off x="6225945" y="2059720"/>
            <a:ext cx="1317855" cy="908356"/>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Candidate methylations that causally</a:t>
            </a: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nfluence RA</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8" name="Straight Arrow Connector 37"/>
          <p:cNvCxnSpPr>
            <a:endCxn id="37" idx="2"/>
          </p:cNvCxnSpPr>
          <p:nvPr/>
        </p:nvCxnSpPr>
        <p:spPr>
          <a:xfrm flipH="1" flipV="1">
            <a:off x="6884873" y="2968076"/>
            <a:ext cx="10142" cy="145338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44926" y="3172564"/>
            <a:ext cx="1691489" cy="769441"/>
          </a:xfrm>
          <a:prstGeom prst="rect">
            <a:avLst/>
          </a:prstGeom>
          <a:noFill/>
        </p:spPr>
        <p:txBody>
          <a:bodyPr wrap="none" rtlCol="0">
            <a:spAutoFit/>
          </a:bodyPr>
          <a:lstStyle/>
          <a:p>
            <a:r>
              <a:rPr lang="en-US" sz="1100" dirty="0" smtClean="0"/>
              <a:t>Select those </a:t>
            </a:r>
            <a:r>
              <a:rPr lang="en-US" sz="1100" i="1" dirty="0" smtClean="0"/>
              <a:t>X, Y, Z </a:t>
            </a:r>
            <a:r>
              <a:rPr lang="en-US" sz="1100" dirty="0" smtClean="0"/>
              <a:t>triplets</a:t>
            </a:r>
          </a:p>
          <a:p>
            <a:r>
              <a:rPr lang="en-US" sz="1100" dirty="0" smtClean="0"/>
              <a:t>that have constraints</a:t>
            </a:r>
          </a:p>
          <a:p>
            <a:r>
              <a:rPr lang="en-US" sz="1100" dirty="0"/>
              <a:t>s</a:t>
            </a:r>
            <a:r>
              <a:rPr lang="en-US" sz="1100" dirty="0" smtClean="0"/>
              <a:t>upporting that </a:t>
            </a:r>
            <a:r>
              <a:rPr lang="en-US" sz="1100" i="1" dirty="0" smtClean="0"/>
              <a:t>Y</a:t>
            </a:r>
            <a:r>
              <a:rPr lang="en-US" sz="1100" dirty="0" smtClean="0"/>
              <a:t> is an</a:t>
            </a:r>
          </a:p>
          <a:p>
            <a:r>
              <a:rPr lang="en-US" sz="1100" dirty="0" err="1" smtClean="0"/>
              <a:t>unconfounded</a:t>
            </a:r>
            <a:r>
              <a:rPr lang="en-US" sz="1100" dirty="0" smtClean="0"/>
              <a:t> cause of </a:t>
            </a:r>
            <a:r>
              <a:rPr lang="en-US" sz="1100" i="1" dirty="0" smtClean="0"/>
              <a:t>Z</a:t>
            </a:r>
          </a:p>
        </p:txBody>
      </p:sp>
      <p:sp>
        <p:nvSpPr>
          <p:cNvPr id="40" name="Explosion 1 28"/>
          <p:cNvSpPr>
            <a:spLocks noChangeArrowheads="1"/>
          </p:cNvSpPr>
          <p:nvPr/>
        </p:nvSpPr>
        <p:spPr bwMode="auto">
          <a:xfrm>
            <a:off x="3648775" y="1600200"/>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cxnSp>
        <p:nvCxnSpPr>
          <p:cNvPr id="41" name="Straight Arrow Connector 40"/>
          <p:cNvCxnSpPr/>
          <p:nvPr/>
        </p:nvCxnSpPr>
        <p:spPr>
          <a:xfrm flipH="1">
            <a:off x="5694144" y="2240085"/>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85EE98-A8A2-4ED6-83A9-DD707E1DD38A}" type="slidenum">
              <a:rPr lang="en-US" smtClean="0"/>
              <a:pPr/>
              <a:t>86</a:t>
            </a:fld>
            <a:endParaRPr lang="en-US"/>
          </a:p>
        </p:txBody>
      </p:sp>
    </p:spTree>
    <p:extLst>
      <p:ext uri="{BB962C8B-B14F-4D97-AF65-F5344CB8AC3E}">
        <p14:creationId xmlns:p14="http://schemas.microsoft.com/office/powerpoint/2010/main" val="820355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lnSpcReduction="10000"/>
          </a:bodyPr>
          <a:lstStyle/>
          <a:p>
            <a:r>
              <a:rPr lang="en-US" sz="2600" dirty="0" smtClean="0"/>
              <a:t>Evaluated </a:t>
            </a:r>
            <a:r>
              <a:rPr lang="en-US" sz="2600" dirty="0"/>
              <a:t>a separate set of patient </a:t>
            </a:r>
            <a:r>
              <a:rPr lang="en-US" sz="2600" dirty="0" smtClean="0"/>
              <a:t>cases to assess whether methylation differences occurred in these 9 DMPs </a:t>
            </a:r>
          </a:p>
          <a:p>
            <a:r>
              <a:rPr lang="en-US" sz="2600" dirty="0" smtClean="0"/>
              <a:t>Used 12 RA cases and 12 controls</a:t>
            </a:r>
          </a:p>
          <a:p>
            <a:r>
              <a:rPr lang="en-US" sz="2600" dirty="0" smtClean="0"/>
              <a:t>Extracted monocytes from whole blood using flow cytometry </a:t>
            </a:r>
          </a:p>
          <a:p>
            <a:r>
              <a:rPr lang="en-US" sz="2600" dirty="0" smtClean="0"/>
              <a:t>Measured DNA methylation levels using Illumina 450K methylation arrays</a:t>
            </a:r>
          </a:p>
          <a:p>
            <a:r>
              <a:rPr lang="en-US" sz="2600" dirty="0" smtClean="0"/>
              <a:t>Compared methylation levels for the 9 DMPs in cases versus matched controls</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87</a:t>
            </a:fld>
            <a:endParaRPr lang="en-US" dirty="0">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Experimental Details</a:t>
            </a:r>
            <a:endParaRPr lang="en-US" sz="32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843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944562"/>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Experimental Results</a:t>
            </a:r>
            <a:endParaRPr lang="en-US" sz="3200" b="1" dirty="0">
              <a:solidFill>
                <a:srgbClr val="F4EC88"/>
              </a:solidFill>
              <a:effectLst>
                <a:outerShdw blurRad="38100" dist="38100" dir="2700000" algn="tl">
                  <a:srgbClr val="000000">
                    <a:alpha val="43137"/>
                  </a:srgbClr>
                </a:outerShdw>
              </a:effectLst>
            </a:endParaRPr>
          </a:p>
        </p:txBody>
      </p:sp>
      <p:grpSp>
        <p:nvGrpSpPr>
          <p:cNvPr id="23" name="Group 22"/>
          <p:cNvGrpSpPr/>
          <p:nvPr/>
        </p:nvGrpSpPr>
        <p:grpSpPr>
          <a:xfrm>
            <a:off x="2608421" y="1981200"/>
            <a:ext cx="4913815" cy="3893873"/>
            <a:chOff x="1972814" y="312362"/>
            <a:chExt cx="3199755" cy="1908758"/>
          </a:xfrm>
        </p:grpSpPr>
        <p:sp>
          <p:nvSpPr>
            <p:cNvPr id="24" name="Rounded Rectangle 23"/>
            <p:cNvSpPr/>
            <p:nvPr/>
          </p:nvSpPr>
          <p:spPr>
            <a:xfrm>
              <a:off x="4355707" y="1508567"/>
              <a:ext cx="816862" cy="417809"/>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 </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graphs</a:t>
              </a:r>
              <a:r>
                <a:rPr lang="en-US"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the variables</a:t>
              </a:r>
            </a:p>
            <a:p>
              <a:pPr marL="0" marR="0" algn="ctr">
                <a:spcBef>
                  <a:spcPts val="0"/>
                </a:spcBef>
                <a:spcAft>
                  <a:spcPts val="0"/>
                </a:spcAft>
              </a:pP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US" sz="1100"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Z</a:t>
              </a:r>
              <a:endParaRPr lang="en-US" sz="1100" b="1" i="1"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6" name="Straight Connector 25"/>
            <p:cNvCxnSpPr/>
            <p:nvPr/>
          </p:nvCxnSpPr>
          <p:spPr>
            <a:xfrm flipH="1">
              <a:off x="2461474" y="350852"/>
              <a:ext cx="588569"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61582" y="342900"/>
              <a:ext cx="15904" cy="906448"/>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933700" y="1585003"/>
              <a:ext cx="304800" cy="476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85111" y="1220995"/>
              <a:ext cx="723886" cy="1000125"/>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Causal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flipV="1">
              <a:off x="3992449" y="1580240"/>
              <a:ext cx="342900" cy="4763"/>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96639" y="1038597"/>
              <a:ext cx="0" cy="310102"/>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72814" y="2076120"/>
              <a:ext cx="1265686" cy="0"/>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285827" y="312362"/>
              <a:ext cx="452362" cy="1"/>
            </a:xfrm>
            <a:prstGeom prst="straightConnector1">
              <a:avLst/>
            </a:prstGeom>
            <a:ln w="12700">
              <a:no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a:stCxn id="29" idx="3"/>
            <a:endCxn id="24" idx="1"/>
          </p:cNvCxnSpPr>
          <p:nvPr/>
        </p:nvCxnSpPr>
        <p:spPr>
          <a:xfrm flipV="1">
            <a:off x="5428220" y="4847628"/>
            <a:ext cx="839573" cy="73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499377" y="3886200"/>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438399" y="3078778"/>
            <a:ext cx="1676401" cy="1149183"/>
            <a:chOff x="579984" y="1136554"/>
            <a:chExt cx="2982517" cy="2014149"/>
          </a:xfrm>
        </p:grpSpPr>
        <p:sp>
          <p:nvSpPr>
            <p:cNvPr id="21"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SNP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X</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22"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18" name="Straight Arrow Connector 17"/>
          <p:cNvCxnSpPr/>
          <p:nvPr/>
        </p:nvCxnSpPr>
        <p:spPr>
          <a:xfrm flipV="1">
            <a:off x="3499378" y="5120784"/>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438400" y="4374917"/>
            <a:ext cx="1676401" cy="1149183"/>
            <a:chOff x="579984" y="1136554"/>
            <a:chExt cx="2982517" cy="2014149"/>
          </a:xfrm>
        </p:grpSpPr>
        <p:sp>
          <p:nvSpPr>
            <p:cNvPr id="25" name="object 2"/>
            <p:cNvSpPr txBox="1">
              <a:spLocks/>
            </p:cNvSpPr>
            <p:nvPr/>
          </p:nvSpPr>
          <p:spPr bwMode="auto">
            <a:xfrm>
              <a:off x="579984" y="1136554"/>
              <a:ext cx="2982517" cy="593377"/>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Methylation array </a:t>
              </a:r>
            </a:p>
            <a:p>
              <a:pPr marL="234950"/>
              <a:r>
                <a:rPr lang="en-US" sz="1100" kern="0" spc="-5" dirty="0">
                  <a:latin typeface="Arial" panose="020B0604020202020204" pitchFamily="34" charset="0"/>
                  <a:cs typeface="Arial" panose="020B0604020202020204" pitchFamily="34" charset="0"/>
                </a:rPr>
                <a:t>m</a:t>
              </a:r>
              <a:r>
                <a:rPr lang="en-US" sz="1100" kern="0" spc="-5" dirty="0" smtClean="0">
                  <a:latin typeface="Arial" panose="020B0604020202020204" pitchFamily="34" charset="0"/>
                  <a:cs typeface="Arial" panose="020B0604020202020204" pitchFamily="34" charset="0"/>
                </a:rPr>
                <a:t>easurements (</a:t>
              </a:r>
              <a:r>
                <a:rPr lang="en-US" sz="1100" i="1" kern="0" spc="-5" dirty="0" smtClean="0">
                  <a:latin typeface="Arial" panose="020B0604020202020204" pitchFamily="34" charset="0"/>
                  <a:cs typeface="Arial" panose="020B0604020202020204" pitchFamily="34" charset="0"/>
                </a:rPr>
                <a:t>Y</a:t>
              </a:r>
              <a:r>
                <a:rPr lang="en-US" sz="1100" kern="0" spc="-5" dirty="0" smtClean="0">
                  <a:latin typeface="Arial" panose="020B0604020202020204" pitchFamily="34" charset="0"/>
                  <a:cs typeface="Arial" panose="020B0604020202020204" pitchFamily="34" charset="0"/>
                </a:rPr>
                <a:t>)</a:t>
              </a:r>
              <a:endParaRPr lang="en-US" sz="1100" i="0" kern="0" spc="-5" dirty="0" smtClean="0">
                <a:latin typeface="Arial" panose="020B0604020202020204" pitchFamily="34" charset="0"/>
                <a:cs typeface="Arial" panose="020B0604020202020204" pitchFamily="34" charset="0"/>
              </a:endParaRPr>
            </a:p>
          </p:txBody>
        </p:sp>
        <p:pic>
          <p:nvPicPr>
            <p:cNvPr id="33" name="Picture 33"/>
            <p:cNvPicPr>
              <a:picLocks noChangeAspect="1" noChangeArrowheads="1"/>
            </p:cNvPicPr>
            <p:nvPr/>
          </p:nvPicPr>
          <p:blipFill>
            <a:blip r:embed="rId3" cstate="print"/>
            <a:srcRect/>
            <a:stretch>
              <a:fillRect/>
            </a:stretch>
          </p:blipFill>
          <p:spPr bwMode="auto">
            <a:xfrm>
              <a:off x="959048" y="1808931"/>
              <a:ext cx="1496084" cy="1341772"/>
            </a:xfrm>
            <a:prstGeom prst="rect">
              <a:avLst/>
            </a:prstGeom>
            <a:noFill/>
            <a:ln w="9525">
              <a:noFill/>
              <a:miter lim="800000"/>
              <a:headEnd/>
              <a:tailEnd/>
            </a:ln>
          </p:spPr>
        </p:pic>
      </p:grpSp>
      <p:cxnSp>
        <p:nvCxnSpPr>
          <p:cNvPr id="35" name="Straight Arrow Connector 34"/>
          <p:cNvCxnSpPr/>
          <p:nvPr/>
        </p:nvCxnSpPr>
        <p:spPr>
          <a:xfrm flipV="1">
            <a:off x="3505200" y="5783622"/>
            <a:ext cx="763328" cy="75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object 2"/>
          <p:cNvSpPr txBox="1">
            <a:spLocks/>
          </p:cNvSpPr>
          <p:nvPr/>
        </p:nvSpPr>
        <p:spPr bwMode="auto">
          <a:xfrm>
            <a:off x="1981200" y="5715000"/>
            <a:ext cx="1676401" cy="338554"/>
          </a:xfrm>
          <a:prstGeom prst="rect">
            <a:avLst/>
          </a:prstGeom>
          <a:noFill/>
          <a:ln w="9525">
            <a:noFill/>
            <a:miter lim="800000"/>
            <a:headEnd/>
            <a:tailEnd/>
          </a:ln>
        </p:spPr>
        <p:txBody>
          <a:bodyPr vert="horz" wrap="square" lIns="0" tIns="0" rIns="0" bIns="0" numCol="1" rtlCol="0" anchor="b" anchorCtr="0" compatLnSpc="1">
            <a:prstTxWarp prst="textNoShape">
              <a:avLst/>
            </a:prstTxWarp>
            <a:spAutoFit/>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a:lstStyle>
          <a:p>
            <a:pPr marL="234950"/>
            <a:r>
              <a:rPr lang="en-US" sz="1100" kern="0" spc="-5" dirty="0" smtClean="0">
                <a:latin typeface="Arial" panose="020B0604020202020204" pitchFamily="34" charset="0"/>
                <a:cs typeface="Arial" panose="020B0604020202020204" pitchFamily="34" charset="0"/>
              </a:rPr>
              <a:t>Rheumatoid arthritis</a:t>
            </a:r>
          </a:p>
          <a:p>
            <a:pPr marL="234950"/>
            <a:r>
              <a:rPr lang="en-US" sz="1100" kern="0" spc="-5" dirty="0">
                <a:latin typeface="Arial" panose="020B0604020202020204" pitchFamily="34" charset="0"/>
                <a:cs typeface="Arial" panose="020B0604020202020204" pitchFamily="34" charset="0"/>
              </a:rPr>
              <a:t>s</a:t>
            </a:r>
            <a:r>
              <a:rPr lang="en-US" sz="1100" i="0" kern="0" spc="-5" dirty="0" smtClean="0">
                <a:latin typeface="Arial" panose="020B0604020202020204" pitchFamily="34" charset="0"/>
                <a:cs typeface="Arial" panose="020B0604020202020204" pitchFamily="34" charset="0"/>
              </a:rPr>
              <a:t>tatus (Z)</a:t>
            </a:r>
          </a:p>
        </p:txBody>
      </p:sp>
      <p:sp>
        <p:nvSpPr>
          <p:cNvPr id="37" name="Rounded Rectangle 36"/>
          <p:cNvSpPr/>
          <p:nvPr/>
        </p:nvSpPr>
        <p:spPr>
          <a:xfrm>
            <a:off x="6225945" y="2059720"/>
            <a:ext cx="1317855" cy="908356"/>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Candidate methylations that causally</a:t>
            </a:r>
          </a:p>
          <a:p>
            <a:pPr algn="ct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a:t>
            </a:r>
            <a:r>
              <a:rPr lang="en-US" sz="11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nfluence RA</a:t>
            </a:r>
            <a:endParaRPr lang="en-US" sz="11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US" sz="1100" dirty="0">
              <a:latin typeface="Arial" panose="020B0604020202020204" pitchFamily="34" charset="0"/>
              <a:ea typeface="Calibri" panose="020F0502020204030204" pitchFamily="34" charset="0"/>
              <a:cs typeface="Times New Roman" panose="02020603050405020304" pitchFamily="18" charset="0"/>
            </a:endParaRPr>
          </a:p>
        </p:txBody>
      </p:sp>
      <p:cxnSp>
        <p:nvCxnSpPr>
          <p:cNvPr id="38" name="Straight Arrow Connector 37"/>
          <p:cNvCxnSpPr>
            <a:endCxn id="37" idx="2"/>
          </p:cNvCxnSpPr>
          <p:nvPr/>
        </p:nvCxnSpPr>
        <p:spPr>
          <a:xfrm flipH="1" flipV="1">
            <a:off x="6884873" y="2968076"/>
            <a:ext cx="10142" cy="145338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44926" y="3172564"/>
            <a:ext cx="1691489" cy="769441"/>
          </a:xfrm>
          <a:prstGeom prst="rect">
            <a:avLst/>
          </a:prstGeom>
          <a:noFill/>
        </p:spPr>
        <p:txBody>
          <a:bodyPr wrap="none" rtlCol="0">
            <a:spAutoFit/>
          </a:bodyPr>
          <a:lstStyle/>
          <a:p>
            <a:r>
              <a:rPr lang="en-US" sz="1100" dirty="0" smtClean="0"/>
              <a:t>Select those </a:t>
            </a:r>
            <a:r>
              <a:rPr lang="en-US" sz="1100" i="1" dirty="0" smtClean="0"/>
              <a:t>X, Y, Z </a:t>
            </a:r>
            <a:r>
              <a:rPr lang="en-US" sz="1100" dirty="0" smtClean="0"/>
              <a:t>triplets</a:t>
            </a:r>
          </a:p>
          <a:p>
            <a:r>
              <a:rPr lang="en-US" sz="1100" dirty="0" smtClean="0"/>
              <a:t>that have constraints</a:t>
            </a:r>
          </a:p>
          <a:p>
            <a:r>
              <a:rPr lang="en-US" sz="1100" dirty="0"/>
              <a:t>s</a:t>
            </a:r>
            <a:r>
              <a:rPr lang="en-US" sz="1100" dirty="0" smtClean="0"/>
              <a:t>upporting that </a:t>
            </a:r>
            <a:r>
              <a:rPr lang="en-US" sz="1100" i="1" dirty="0" smtClean="0"/>
              <a:t>Y</a:t>
            </a:r>
            <a:r>
              <a:rPr lang="en-US" sz="1100" dirty="0" smtClean="0"/>
              <a:t> is an</a:t>
            </a:r>
          </a:p>
          <a:p>
            <a:r>
              <a:rPr lang="en-US" sz="1100" dirty="0" err="1" smtClean="0"/>
              <a:t>unconfounded</a:t>
            </a:r>
            <a:r>
              <a:rPr lang="en-US" sz="1100" dirty="0" smtClean="0"/>
              <a:t> cause of </a:t>
            </a:r>
            <a:r>
              <a:rPr lang="en-US" sz="1100" i="1" dirty="0" smtClean="0"/>
              <a:t>Z</a:t>
            </a:r>
          </a:p>
        </p:txBody>
      </p:sp>
      <p:sp>
        <p:nvSpPr>
          <p:cNvPr id="40" name="Explosion 1 28"/>
          <p:cNvSpPr>
            <a:spLocks noChangeArrowheads="1"/>
          </p:cNvSpPr>
          <p:nvPr/>
        </p:nvSpPr>
        <p:spPr bwMode="auto">
          <a:xfrm>
            <a:off x="3648775" y="1600200"/>
            <a:ext cx="2279025" cy="1288460"/>
          </a:xfrm>
          <a:prstGeom prst="irregularSeal1">
            <a:avLst/>
          </a:prstGeom>
          <a:solidFill>
            <a:srgbClr val="FFD966"/>
          </a:solidFill>
          <a:ln w="12700">
            <a:solidFill>
              <a:srgbClr val="2E74B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Experiments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cxnSp>
        <p:nvCxnSpPr>
          <p:cNvPr id="41" name="Straight Arrow Connector 40"/>
          <p:cNvCxnSpPr/>
          <p:nvPr/>
        </p:nvCxnSpPr>
        <p:spPr>
          <a:xfrm flipH="1">
            <a:off x="5694144" y="2240085"/>
            <a:ext cx="510457" cy="340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Flowchart: Magnetic Disk 23"/>
          <p:cNvSpPr>
            <a:spLocks noChangeArrowheads="1"/>
          </p:cNvSpPr>
          <p:nvPr/>
        </p:nvSpPr>
        <p:spPr bwMode="auto">
          <a:xfrm>
            <a:off x="1981200" y="1844540"/>
            <a:ext cx="1191031" cy="863447"/>
          </a:xfrm>
          <a:prstGeom prst="flowChartMagneticDisk">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Results</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cxnSp>
        <p:nvCxnSpPr>
          <p:cNvPr id="43" name="Straight Arrow Connector 42"/>
          <p:cNvCxnSpPr/>
          <p:nvPr/>
        </p:nvCxnSpPr>
        <p:spPr>
          <a:xfrm>
            <a:off x="3172231" y="2276264"/>
            <a:ext cx="790169" cy="0"/>
          </a:xfrm>
          <a:prstGeom prst="straightConnector1">
            <a:avLst/>
          </a:prstGeom>
          <a:ln w="127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C85EE98-A8A2-4ED6-83A9-DD707E1DD38A}" type="slidenum">
              <a:rPr lang="en-US" smtClean="0"/>
              <a:pPr/>
              <a:t>88</a:t>
            </a:fld>
            <a:endParaRPr lang="en-US"/>
          </a:p>
        </p:txBody>
      </p:sp>
    </p:spTree>
    <p:extLst>
      <p:ext uri="{BB962C8B-B14F-4D97-AF65-F5344CB8AC3E}">
        <p14:creationId xmlns:p14="http://schemas.microsoft.com/office/powerpoint/2010/main" val="42106196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a:bodyPr>
          <a:lstStyle/>
          <a:p>
            <a:r>
              <a:rPr lang="en-US" sz="2600" dirty="0" smtClean="0"/>
              <a:t>All 9 DMPs showed methylation changes in the same direction as in the original analysis</a:t>
            </a:r>
          </a:p>
          <a:p>
            <a:r>
              <a:rPr lang="en-US" sz="2600" dirty="0" smtClean="0"/>
              <a:t>Three of the 9 there were statistically significant at        p &lt; 0.05, one at p = 0.06, and one at p = 0.11. (Recall that there were only 12 cases and 12 controls)</a:t>
            </a:r>
          </a:p>
          <a:p>
            <a:endParaRPr lang="en-US" sz="2600" dirty="0" smtClean="0"/>
          </a:p>
          <a:p>
            <a:endParaRPr lang="en-US" sz="2600" dirty="0"/>
          </a:p>
          <a:p>
            <a:endParaRPr lang="en-US" sz="2600" dirty="0" smtClean="0"/>
          </a:p>
          <a:p>
            <a:endParaRPr lang="en-US" dirty="0" smtClean="0"/>
          </a:p>
          <a:p>
            <a:endParaRPr lang="en-US" dirty="0"/>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Results</a:t>
            </a:r>
            <a:endParaRPr lang="en-US" sz="3200" b="1" dirty="0">
              <a:solidFill>
                <a:srgbClr val="F4EC88"/>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89</a:t>
            </a:fld>
            <a:endParaRPr lang="en-US"/>
          </a:p>
        </p:txBody>
      </p:sp>
    </p:spTree>
    <p:extLst>
      <p:ext uri="{BB962C8B-B14F-4D97-AF65-F5344CB8AC3E}">
        <p14:creationId xmlns:p14="http://schemas.microsoft.com/office/powerpoint/2010/main" val="228609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3117766" y="2635646"/>
            <a:ext cx="4492875" cy="984242"/>
          </a:xfrm>
          <a:ln>
            <a:solidFill>
              <a:srgbClr val="FFFFFF"/>
            </a:solidFill>
            <a:miter lim="800000"/>
            <a:headEnd/>
            <a:tailEnd/>
          </a:ln>
        </p:spPr>
        <p:txBody>
          <a:bodyPr lIns="90488" tIns="44450" rIns="90488" bIns="44450"/>
          <a:lstStyle/>
          <a:p>
            <a:pPr algn="ctr"/>
            <a:r>
              <a:rPr lang="en-US" sz="2800" dirty="0" smtClean="0">
                <a:solidFill>
                  <a:srgbClr val="FFFFFF"/>
                </a:solidFill>
                <a:latin typeface="Calibri" panose="020F0502020204030204" pitchFamily="34" charset="0"/>
                <a:cs typeface="Calibri" panose="020F0502020204030204" pitchFamily="34" charset="0"/>
              </a:rPr>
              <a:t>Modern Theory of </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solidFill>
                  <a:srgbClr val="00AE00"/>
                </a:solidFill>
                <a:latin typeface="Calibri" panose="020F0502020204030204" pitchFamily="34" charset="0"/>
                <a:cs typeface="Calibri" panose="020F0502020204030204" pitchFamily="34" charset="0"/>
              </a:rPr>
              <a:t>Statistical </a:t>
            </a:r>
            <a:r>
              <a:rPr lang="en-US" sz="2800" dirty="0" smtClean="0">
                <a:solidFill>
                  <a:srgbClr val="FF0000"/>
                </a:solidFill>
                <a:latin typeface="Calibri" panose="020F0502020204030204" pitchFamily="34" charset="0"/>
                <a:cs typeface="Calibri" panose="020F0502020204030204" pitchFamily="34" charset="0"/>
              </a:rPr>
              <a:t>Causal</a:t>
            </a:r>
            <a:r>
              <a:rPr lang="en-US" sz="2800" dirty="0" smtClean="0">
                <a:latin typeface="Calibri" panose="020F0502020204030204" pitchFamily="34" charset="0"/>
                <a:cs typeface="Calibri" panose="020F0502020204030204" pitchFamily="34" charset="0"/>
              </a:rPr>
              <a:t> </a:t>
            </a:r>
            <a:r>
              <a:rPr lang="en-US" sz="2800" dirty="0" smtClean="0">
                <a:solidFill>
                  <a:srgbClr val="FFFFFF"/>
                </a:solidFill>
                <a:latin typeface="Calibri" panose="020F0502020204030204" pitchFamily="34" charset="0"/>
                <a:cs typeface="Calibri" panose="020F0502020204030204" pitchFamily="34" charset="0"/>
              </a:rPr>
              <a:t>Models</a:t>
            </a:r>
          </a:p>
        </p:txBody>
      </p:sp>
      <p:sp>
        <p:nvSpPr>
          <p:cNvPr id="7" name="Rectangle 3"/>
          <p:cNvSpPr txBox="1">
            <a:spLocks noChangeArrowheads="1"/>
          </p:cNvSpPr>
          <p:nvPr/>
        </p:nvSpPr>
        <p:spPr bwMode="auto">
          <a:xfrm>
            <a:off x="5586841" y="729379"/>
            <a:ext cx="2174875" cy="758825"/>
          </a:xfrm>
          <a:prstGeom prst="rect">
            <a:avLst/>
          </a:prstGeom>
          <a:noFill/>
          <a:ln w="9525">
            <a:solidFill>
              <a:srgbClr val="FFFFFF"/>
            </a:solid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Intervention</a:t>
            </a: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&amp; </a:t>
            </a:r>
            <a:r>
              <a:rPr kumimoji="1"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Manipulation</a:t>
            </a: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8" name="Rectangle 3"/>
          <p:cNvSpPr txBox="1">
            <a:spLocks noChangeArrowheads="1"/>
          </p:cNvSpPr>
          <p:nvPr/>
        </p:nvSpPr>
        <p:spPr bwMode="auto">
          <a:xfrm>
            <a:off x="2537003" y="729379"/>
            <a:ext cx="1463675" cy="758825"/>
          </a:xfrm>
          <a:prstGeom prst="rect">
            <a:avLst/>
          </a:prstGeom>
          <a:noFill/>
          <a:ln w="9525">
            <a:solidFill>
              <a:srgbClr val="FFFFFF"/>
            </a:solid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Graphical </a:t>
            </a: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Models</a:t>
            </a: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p:txBody>
      </p:sp>
      <p:sp>
        <p:nvSpPr>
          <p:cNvPr id="10" name="Rectangle 3"/>
          <p:cNvSpPr txBox="1">
            <a:spLocks noChangeArrowheads="1"/>
          </p:cNvSpPr>
          <p:nvPr/>
        </p:nvSpPr>
        <p:spPr bwMode="auto">
          <a:xfrm>
            <a:off x="5870020" y="4776668"/>
            <a:ext cx="2149475" cy="504825"/>
          </a:xfrm>
          <a:prstGeom prst="rect">
            <a:avLst/>
          </a:prstGeom>
          <a:noFill/>
          <a:ln w="9525">
            <a:solidFill>
              <a:srgbClr val="FFFFFF"/>
            </a:solid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Counterfactuals</a:t>
            </a: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 name="Rectangle 3"/>
          <p:cNvSpPr txBox="1">
            <a:spLocks noChangeArrowheads="1"/>
          </p:cNvSpPr>
          <p:nvPr/>
        </p:nvSpPr>
        <p:spPr bwMode="auto">
          <a:xfrm>
            <a:off x="2676217" y="4618839"/>
            <a:ext cx="2539332" cy="695325"/>
          </a:xfrm>
          <a:prstGeom prst="rect">
            <a:avLst/>
          </a:prstGeom>
          <a:noFill/>
          <a:ln w="9525">
            <a:solidFill>
              <a:srgbClr val="FFFFFF"/>
            </a:solidFill>
            <a:miter lim="800000"/>
            <a:headEnd/>
            <a:tailEnd/>
          </a:ln>
        </p:spPr>
        <p:txBody>
          <a:bodyPr lIns="90488" tIns="44450" rIns="90488" bIns="44450"/>
          <a:lstStyle/>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smtClean="0">
                <a:ln>
                  <a:noFill/>
                </a:ln>
                <a:solidFill>
                  <a:srgbClr val="00AE00"/>
                </a:solidFill>
                <a:effectLst/>
                <a:uLnTx/>
                <a:uFillTx/>
                <a:latin typeface="Calibri" panose="020F0502020204030204" pitchFamily="34" charset="0"/>
                <a:cs typeface="Calibri" panose="020F0502020204030204" pitchFamily="34" charset="0"/>
              </a:rPr>
              <a:t>Testable Constraints</a:t>
            </a:r>
            <a:endParaRPr kumimoji="1" lang="en-US" sz="2000" b="0" i="0" u="none" strike="noStrike" kern="0" cap="none" spc="0" normalizeH="0" baseline="0" noProof="0" dirty="0">
              <a:ln>
                <a:noFill/>
              </a:ln>
              <a:solidFill>
                <a:srgbClr val="00AE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
                <a:srgbClr val="FFCC00"/>
              </a:buClr>
              <a:buSzTx/>
              <a:buFontTx/>
              <a:buNone/>
              <a:tabLst/>
              <a:defRPr/>
            </a:pPr>
            <a:r>
              <a:rPr kumimoji="1" lang="en-US" sz="1800" b="0" i="0" u="none" strike="noStrike" kern="0" cap="none" spc="0" normalizeH="0" baseline="0" noProof="0" dirty="0" smtClean="0">
                <a:ln>
                  <a:noFill/>
                </a:ln>
                <a:solidFill>
                  <a:srgbClr val="00AE00"/>
                </a:solidFill>
                <a:effectLst/>
                <a:uLnTx/>
                <a:uFillTx/>
                <a:latin typeface="Calibri" panose="020F0502020204030204" pitchFamily="34" charset="0"/>
                <a:cs typeface="Calibri" panose="020F0502020204030204" pitchFamily="34" charset="0"/>
              </a:rPr>
              <a:t>(e.g., Independence</a:t>
            </a:r>
            <a:r>
              <a:rPr kumimoji="1" lang="en-US" sz="1800" b="0" i="0" u="none" strike="noStrike" kern="0" cap="none" spc="0" normalizeH="0" baseline="0" noProof="0" dirty="0">
                <a:ln>
                  <a:noFill/>
                </a:ln>
                <a:solidFill>
                  <a:srgbClr val="00AE00"/>
                </a:solidFill>
                <a:effectLst/>
                <a:uLnTx/>
                <a:uFillTx/>
                <a:latin typeface="Calibri" panose="020F0502020204030204" pitchFamily="34" charset="0"/>
                <a:cs typeface="Calibri" panose="020F0502020204030204" pitchFamily="34" charset="0"/>
              </a:rPr>
              <a:t>)</a:t>
            </a: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cxnSp>
        <p:nvCxnSpPr>
          <p:cNvPr id="28680" name="Straight Arrow Connector 12"/>
          <p:cNvCxnSpPr>
            <a:cxnSpLocks noChangeShapeType="1"/>
          </p:cNvCxnSpPr>
          <p:nvPr/>
        </p:nvCxnSpPr>
        <p:spPr bwMode="auto">
          <a:xfrm flipH="1">
            <a:off x="3945883" y="3692509"/>
            <a:ext cx="556796" cy="871454"/>
          </a:xfrm>
          <a:prstGeom prst="straightConnector1">
            <a:avLst/>
          </a:prstGeom>
          <a:noFill/>
          <a:ln w="31750"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28681" name="Straight Arrow Connector 29"/>
          <p:cNvCxnSpPr>
            <a:cxnSpLocks noChangeShapeType="1"/>
          </p:cNvCxnSpPr>
          <p:nvPr/>
        </p:nvCxnSpPr>
        <p:spPr bwMode="auto">
          <a:xfrm>
            <a:off x="3523492" y="1543473"/>
            <a:ext cx="1059252" cy="1047543"/>
          </a:xfrm>
          <a:prstGeom prst="straightConnector1">
            <a:avLst/>
          </a:prstGeom>
          <a:noFill/>
          <a:ln w="31750"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28682" name="Straight Arrow Connector 31"/>
          <p:cNvCxnSpPr>
            <a:cxnSpLocks noChangeShapeType="1"/>
          </p:cNvCxnSpPr>
          <p:nvPr/>
        </p:nvCxnSpPr>
        <p:spPr bwMode="auto">
          <a:xfrm flipH="1">
            <a:off x="5981338" y="1555715"/>
            <a:ext cx="485483" cy="1007310"/>
          </a:xfrm>
          <a:prstGeom prst="straightConnector1">
            <a:avLst/>
          </a:prstGeom>
          <a:noFill/>
          <a:ln w="31750"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28683" name="Straight Arrow Connector 34"/>
          <p:cNvCxnSpPr>
            <a:cxnSpLocks noChangeShapeType="1"/>
          </p:cNvCxnSpPr>
          <p:nvPr/>
        </p:nvCxnSpPr>
        <p:spPr bwMode="auto">
          <a:xfrm>
            <a:off x="6090864" y="3723031"/>
            <a:ext cx="751913" cy="950494"/>
          </a:xfrm>
          <a:prstGeom prst="straightConnector1">
            <a:avLst/>
          </a:prstGeom>
          <a:noFill/>
          <a:ln w="31750"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12" name="Rectangle 3"/>
          <p:cNvSpPr txBox="1">
            <a:spLocks noChangeArrowheads="1"/>
          </p:cNvSpPr>
          <p:nvPr/>
        </p:nvSpPr>
        <p:spPr bwMode="auto">
          <a:xfrm>
            <a:off x="75041" y="2415540"/>
            <a:ext cx="2387326" cy="1424453"/>
          </a:xfrm>
          <a:prstGeom prst="rect">
            <a:avLst/>
          </a:prstGeom>
          <a:noFill/>
          <a:ln w="9525">
            <a:solidFill>
              <a:srgbClr val="FFFFFF"/>
            </a:solidFill>
            <a:miter lim="800000"/>
            <a:headEnd/>
            <a:tailEnd/>
          </a:ln>
        </p:spPr>
        <p:txBody>
          <a:bodyPr lIns="90488" tIns="44450" rIns="90488" bIns="44450"/>
          <a:lstStyle/>
          <a:p>
            <a:pPr marL="0" marR="0" lvl="0" indent="0" defTabSz="914400" rtl="0" eaLnBrk="0" fontAlgn="base" latinLnBrk="0" hangingPunct="0">
              <a:lnSpc>
                <a:spcPct val="100000"/>
              </a:lnSpc>
              <a:spcBef>
                <a:spcPts val="0"/>
              </a:spcBef>
              <a:spcAft>
                <a:spcPts val="0"/>
              </a:spcAft>
              <a:buClr>
                <a:srgbClr val="FFCC00"/>
              </a:buClr>
              <a:buSzTx/>
              <a:buFontTx/>
              <a:buNone/>
              <a:tabLst/>
              <a:defRPr/>
            </a:pP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Discovery Algorithms</a:t>
            </a:r>
            <a:r>
              <a:rPr kumimoji="1" lang="en-US" sz="2000" b="0" i="0" u="none" strike="noStrike" kern="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(Computational  </a:t>
            </a:r>
          </a:p>
          <a:p>
            <a:pPr marL="0" marR="0" lvl="0" indent="0" defTabSz="914400" rtl="0" eaLnBrk="0" fontAlgn="base" latinLnBrk="0" hangingPunct="0">
              <a:lnSpc>
                <a:spcPct val="100000"/>
              </a:lnSpc>
              <a:spcBef>
                <a:spcPts val="0"/>
              </a:spcBef>
              <a:spcAft>
                <a:spcPts val="0"/>
              </a:spcAft>
              <a:buClr>
                <a:srgbClr val="FFCC00"/>
              </a:buClr>
              <a:buSzTx/>
              <a:buFontTx/>
              <a:buNone/>
              <a:tabLst/>
              <a:defRPr/>
            </a:pPr>
            <a:r>
              <a:rPr kumimoji="1" lang="en-US" sz="2000" i="0" kern="0" dirty="0">
                <a:solidFill>
                  <a:srgbClr val="FFFFFF"/>
                </a:solidFill>
                <a:latin typeface="Calibri" panose="020F0502020204030204" pitchFamily="34" charset="0"/>
                <a:cs typeface="Calibri" panose="020F0502020204030204" pitchFamily="34" charset="0"/>
              </a:rPr>
              <a:t> </a:t>
            </a:r>
            <a:r>
              <a:rPr kumimoji="1" lang="en-US" sz="2000" i="0" kern="0" dirty="0" smtClean="0">
                <a:solidFill>
                  <a:srgbClr val="FFFFFF"/>
                </a:solidFill>
                <a:latin typeface="Calibri" panose="020F0502020204030204" pitchFamily="34" charset="0"/>
                <a:cs typeface="Calibri" panose="020F0502020204030204" pitchFamily="34" charset="0"/>
              </a:rPr>
              <a:t> </a:t>
            </a:r>
            <a:r>
              <a:rPr kumimoji="1" lang="en-US" sz="20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Causal</a:t>
            </a:r>
            <a:r>
              <a:rPr kumimoji="1" lang="en-US" sz="20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1" lang="en-US" sz="20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Discovery)</a:t>
            </a:r>
            <a:endParaRPr kumimoji="1"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50000"/>
              </a:lnSpc>
              <a:spcBef>
                <a:spcPts val="600"/>
              </a:spcBef>
              <a:spcAft>
                <a:spcPts val="600"/>
              </a:spcAft>
              <a:buClr>
                <a:srgbClr val="FFCC00"/>
              </a:buClr>
              <a:buSzTx/>
              <a:buFontTx/>
              <a:buNone/>
              <a:tabLst/>
              <a:defRPr/>
            </a:pPr>
            <a:endPar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90000"/>
              </a:lnSpc>
              <a:spcBef>
                <a:spcPct val="20000"/>
              </a:spcBef>
              <a:spcAft>
                <a:spcPct val="0"/>
              </a:spcAft>
              <a:buClr>
                <a:srgbClr val="FFCC00"/>
              </a:buClr>
              <a:buSzTx/>
              <a:buFont typeface="Wingdings" pitchFamily="2" charset="2"/>
              <a:buNone/>
              <a:tabLst/>
              <a:defRPr/>
            </a:pPr>
            <a:r>
              <a:rPr kumimoji="1"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cxnSp>
        <p:nvCxnSpPr>
          <p:cNvPr id="13" name="Straight Arrow Connector 12"/>
          <p:cNvCxnSpPr>
            <a:cxnSpLocks noChangeShapeType="1"/>
            <a:stCxn id="28674" idx="1"/>
            <a:endCxn id="12" idx="3"/>
          </p:cNvCxnSpPr>
          <p:nvPr/>
        </p:nvCxnSpPr>
        <p:spPr bwMode="auto">
          <a:xfrm flipH="1">
            <a:off x="2462367" y="3127767"/>
            <a:ext cx="655399" cy="0"/>
          </a:xfrm>
          <a:prstGeom prst="straightConnector1">
            <a:avLst/>
          </a:prstGeom>
          <a:noFill/>
          <a:ln w="31750"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6661D655-5EE8-4CFD-850F-626FE6367420}" type="slidenum">
              <a:rPr lang="en-US" smtClean="0"/>
              <a:pPr>
                <a:defRPr/>
              </a:pPr>
              <a:t>9</a:t>
            </a:fld>
            <a:endParaRPr lang="en-US"/>
          </a:p>
        </p:txBody>
      </p:sp>
    </p:spTree>
    <p:extLst>
      <p:ext uri="{BB962C8B-B14F-4D97-AF65-F5344CB8AC3E}">
        <p14:creationId xmlns:p14="http://schemas.microsoft.com/office/powerpoint/2010/main" val="184900916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54009" cy="4267200"/>
          </a:xfrm>
        </p:spPr>
        <p:txBody>
          <a:bodyPr>
            <a:normAutofit/>
          </a:bodyPr>
          <a:lstStyle/>
          <a:p>
            <a:r>
              <a:rPr lang="en-US" sz="2600" dirty="0" smtClean="0"/>
              <a:t>Although this reproducibility experiment had a small number of samples, its overall results are consistent with the original study</a:t>
            </a:r>
          </a:p>
          <a:p>
            <a:r>
              <a:rPr lang="en-US" sz="2600" dirty="0"/>
              <a:t>30% of the DMPs </a:t>
            </a:r>
            <a:r>
              <a:rPr lang="en-US" sz="2600" dirty="0" smtClean="0"/>
              <a:t>in the reproducibility experiment had </a:t>
            </a:r>
            <a:r>
              <a:rPr lang="en-US" sz="2600" dirty="0"/>
              <a:t>statistically significant changes that were in the same direction as in the original study </a:t>
            </a:r>
            <a:endParaRPr lang="en-US" sz="2600" dirty="0" smtClean="0"/>
          </a:p>
          <a:p>
            <a:r>
              <a:rPr lang="en-US" sz="2600" dirty="0" smtClean="0"/>
              <a:t>Additional experimental validation is still needed</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2DFE2DA5-3564-374C-99A2-8B1EDDCFABC2}" type="slidenum">
              <a:rPr lang="en-US" smtClean="0">
                <a:solidFill>
                  <a:schemeClr val="tx1"/>
                </a:solidFill>
              </a:rPr>
              <a:pPr/>
              <a:t>90</a:t>
            </a:fld>
            <a:endParaRPr lang="en-US">
              <a:solidFill>
                <a:schemeClr val="tx1"/>
              </a:solidFill>
            </a:endParaRP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4EC88"/>
                </a:solidFill>
                <a:effectLst>
                  <a:outerShdw blurRad="38100" dist="38100" dir="2700000" algn="tl">
                    <a:srgbClr val="000000">
                      <a:alpha val="43137"/>
                    </a:srgbClr>
                  </a:outerShdw>
                </a:effectLst>
              </a:rPr>
              <a:t>Conclusions</a:t>
            </a:r>
            <a:endParaRPr lang="en-US" sz="3200" b="1" dirty="0">
              <a:solidFill>
                <a:srgbClr val="F4EC8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98499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noAutofit/>
          </a:bodyPr>
          <a:lstStyle/>
          <a:p>
            <a:r>
              <a:rPr lang="en-US" sz="3200" b="1" dirty="0" smtClean="0">
                <a:solidFill>
                  <a:srgbClr val="F4EC88"/>
                </a:solidFill>
                <a:effectLst>
                  <a:outerShdw blurRad="38100" dist="38100" dir="2700000" algn="tl">
                    <a:srgbClr val="000000">
                      <a:alpha val="43137"/>
                    </a:srgbClr>
                  </a:outerShdw>
                </a:effectLst>
              </a:rPr>
              <a:t>General Constraint-Based </a:t>
            </a:r>
            <a:br>
              <a:rPr lang="en-US" sz="3200" b="1" dirty="0" smtClean="0">
                <a:solidFill>
                  <a:srgbClr val="F4EC88"/>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Causal </a:t>
            </a:r>
            <a:r>
              <a:rPr lang="en-US" sz="3200" b="1" dirty="0" smtClean="0">
                <a:solidFill>
                  <a:srgbClr val="F4EC88"/>
                </a:solidFill>
                <a:effectLst>
                  <a:outerShdw blurRad="38100" dist="38100" dir="2700000" algn="tl">
                    <a:srgbClr val="000000">
                      <a:alpha val="43137"/>
                    </a:srgbClr>
                  </a:outerShdw>
                </a:effectLst>
              </a:rPr>
              <a:t>Discovery Algorithms</a:t>
            </a:r>
            <a:endParaRPr lang="en-US" sz="3200" b="1" dirty="0">
              <a:solidFill>
                <a:srgbClr val="F4EC88"/>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4636" y="1822862"/>
            <a:ext cx="8887036" cy="2743200"/>
          </a:xfrm>
        </p:spPr>
        <p:txBody>
          <a:bodyPr>
            <a:noAutofit/>
          </a:bodyPr>
          <a:lstStyle/>
          <a:p>
            <a:pPr lvl="1">
              <a:buFont typeface="Arial" pitchFamily="34" charset="0"/>
              <a:buChar char="•"/>
            </a:pPr>
            <a:r>
              <a:rPr lang="en-US" sz="2400" dirty="0" smtClean="0"/>
              <a:t>They find general patterns of statistical dependency among the measured variables that are consistent with the causal graphs that they output </a:t>
            </a:r>
          </a:p>
          <a:p>
            <a:pPr lvl="1">
              <a:buFont typeface="Arial" pitchFamily="34" charset="0"/>
              <a:buChar char="•"/>
            </a:pPr>
            <a:r>
              <a:rPr lang="en-US" sz="2400" dirty="0" smtClean="0"/>
              <a:t>They make the following assumptions:</a:t>
            </a:r>
          </a:p>
          <a:p>
            <a:pPr lvl="2"/>
            <a:r>
              <a:rPr lang="en-US" sz="2000" dirty="0" smtClean="0"/>
              <a:t>There is a causal model </a:t>
            </a:r>
            <a:r>
              <a:rPr lang="en-US" sz="2000" i="1" dirty="0" smtClean="0"/>
              <a:t>M</a:t>
            </a:r>
            <a:r>
              <a:rPr lang="en-US" sz="2000" dirty="0" smtClean="0"/>
              <a:t> that has generated the data</a:t>
            </a:r>
          </a:p>
          <a:p>
            <a:pPr lvl="2"/>
            <a:r>
              <a:rPr lang="en-US" sz="2000" dirty="0" smtClean="0"/>
              <a:t>Independence relationships in </a:t>
            </a:r>
            <a:r>
              <a:rPr lang="en-US" sz="2000" i="1" dirty="0" smtClean="0"/>
              <a:t>M</a:t>
            </a:r>
            <a:r>
              <a:rPr lang="en-US" sz="2000" dirty="0" smtClean="0"/>
              <a:t> entail independence relationships in the data</a:t>
            </a:r>
            <a:endParaRPr lang="en-US" sz="2000" dirty="0" smtClean="0">
              <a:sym typeface="Wingdings" panose="05000000000000000000" pitchFamily="2" charset="2"/>
            </a:endParaRPr>
          </a:p>
          <a:p>
            <a:pPr lvl="2"/>
            <a:r>
              <a:rPr lang="en-US" sz="2000" dirty="0" smtClean="0">
                <a:sym typeface="Wingdings" panose="05000000000000000000" pitchFamily="2" charset="2"/>
              </a:rPr>
              <a:t>Independence relationships in the data entail independence relationships in </a:t>
            </a:r>
            <a:r>
              <a:rPr lang="en-US" sz="2000" i="1" dirty="0" smtClean="0">
                <a:sym typeface="Wingdings" panose="05000000000000000000" pitchFamily="2" charset="2"/>
              </a:rPr>
              <a:t>M</a:t>
            </a:r>
          </a:p>
          <a:p>
            <a:pPr marL="625475" lvl="1" indent="-168275">
              <a:buNone/>
            </a:pPr>
            <a:endParaRPr lang="en-US" sz="1400" dirty="0"/>
          </a:p>
        </p:txBody>
      </p:sp>
      <p:pic>
        <p:nvPicPr>
          <p:cNvPr id="5" name="Picture 4" descr="Transcriptional Network for Mesenchymal Transformation of Brain Tum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754" y="2052586"/>
            <a:ext cx="4876800" cy="27790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C85EE98-A8A2-4ED6-83A9-DD707E1DD38A}" type="slidenum">
              <a:rPr lang="en-US" smtClean="0"/>
              <a:pPr/>
              <a:t>91</a:t>
            </a:fld>
            <a:endParaRPr lang="en-US"/>
          </a:p>
        </p:txBody>
      </p:sp>
    </p:spTree>
    <p:extLst>
      <p:ext uri="{BB962C8B-B14F-4D97-AF65-F5344CB8AC3E}">
        <p14:creationId xmlns:p14="http://schemas.microsoft.com/office/powerpoint/2010/main" val="6123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01638" y="667454"/>
            <a:ext cx="7772400" cy="655638"/>
          </a:xfrm>
        </p:spPr>
        <p:txBody>
          <a:bodyPr>
            <a:normAutofit fontScale="90000"/>
          </a:bodyPr>
          <a:lstStyle/>
          <a:p>
            <a:pPr algn="ctr"/>
            <a:r>
              <a:rPr lang="en-US" sz="3200" b="1" dirty="0" smtClean="0">
                <a:solidFill>
                  <a:schemeClr val="tx1"/>
                </a:solidFill>
                <a:latin typeface="Arial" charset="0"/>
                <a:cs typeface="Arial" charset="0"/>
              </a:rPr>
              <a:t/>
            </a:r>
            <a:br>
              <a:rPr lang="en-US" sz="3200" b="1" dirty="0" smtClean="0">
                <a:solidFill>
                  <a:schemeClr val="tx1"/>
                </a:solidFill>
                <a:latin typeface="Arial" charset="0"/>
                <a:cs typeface="Arial" charset="0"/>
              </a:rPr>
            </a:br>
            <a:r>
              <a:rPr lang="en-US" sz="36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
        <p:nvSpPr>
          <p:cNvPr id="29699" name="Rectangle 4"/>
          <p:cNvSpPr>
            <a:spLocks noChangeArrowheads="1"/>
          </p:cNvSpPr>
          <p:nvPr/>
        </p:nvSpPr>
        <p:spPr bwMode="auto">
          <a:xfrm>
            <a:off x="106363" y="2141303"/>
            <a:ext cx="8067675" cy="1012825"/>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Tx/>
              <a:buFont typeface="Wingdings" pitchFamily="2" charset="2"/>
              <a:buNone/>
              <a:tabLst/>
              <a:defRPr/>
            </a:pPr>
            <a:endParaRPr kumimoji="1" lang="en-US" sz="3200" b="0" i="0" u="none" strike="noStrike" kern="1200" cap="none" spc="0" normalizeH="0" baseline="0" noProof="0">
              <a:ln>
                <a:noFill/>
              </a:ln>
              <a:solidFill>
                <a:srgbClr val="009900"/>
              </a:solidFill>
              <a:effectLst/>
              <a:uLnTx/>
              <a:uFillTx/>
              <a:latin typeface="Tahoma" pitchFamily="34" charset="0"/>
              <a:ea typeface="+mn-ea"/>
              <a:cs typeface="+mn-cs"/>
            </a:endParaRPr>
          </a:p>
        </p:txBody>
      </p:sp>
      <p:sp>
        <p:nvSpPr>
          <p:cNvPr id="29700" name="Rectangle 5"/>
          <p:cNvSpPr>
            <a:spLocks noChangeArrowheads="1"/>
          </p:cNvSpPr>
          <p:nvPr/>
        </p:nvSpPr>
        <p:spPr bwMode="auto">
          <a:xfrm>
            <a:off x="979013" y="2068513"/>
            <a:ext cx="6704487" cy="2890934"/>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Motivation</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Basics of Causal Graphical</a:t>
            </a:r>
            <a:r>
              <a:rPr kumimoji="1" lang="en-US" sz="2800" b="0" i="0" u="none" strike="noStrike" kern="1200" cap="none" spc="0" normalizeH="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 Models</a:t>
            </a:r>
            <a:endParaRPr kumimoji="1" lang="en-US" sz="2800" b="0" i="0" u="none" strike="noStrike" kern="1200" cap="none" spc="0" normalizeH="0" baseline="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Searching</a:t>
            </a:r>
            <a:r>
              <a:rPr kumimoji="1" lang="en-US" sz="2800" b="0" i="0" u="none" strike="noStrike" kern="1200" cap="none" spc="0" normalizeH="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 for </a:t>
            </a:r>
            <a:r>
              <a:rPr kumimoji="1" lang="en-US" sz="2800" b="0" i="0" u="none" strike="noStrike" kern="1200" cap="none" spc="0" normalizeH="0" baseline="0" noProof="0" dirty="0" smtClean="0">
                <a:ln>
                  <a:noFill/>
                </a:ln>
                <a:solidFill>
                  <a:schemeClr val="tx1">
                    <a:lumMod val="65000"/>
                  </a:schemeClr>
                </a:solidFill>
                <a:effectLst/>
                <a:uLnTx/>
                <a:uFillTx/>
                <a:latin typeface="Calibri" panose="020F0502020204030204" pitchFamily="34" charset="0"/>
                <a:cs typeface="Calibri" panose="020F0502020204030204" pitchFamily="34" charset="0"/>
              </a:rPr>
              <a:t>Causal Structure</a:t>
            </a:r>
          </a:p>
          <a:p>
            <a:pPr marL="457200" marR="0" lvl="0" indent="-457200" algn="l" defTabSz="914400" rtl="0" eaLnBrk="1" fontAlgn="base" latinLnBrk="0" hangingPunct="1">
              <a:lnSpc>
                <a:spcPct val="100000"/>
              </a:lnSpc>
              <a:spcBef>
                <a:spcPct val="20000"/>
              </a:spcBef>
              <a:spcAft>
                <a:spcPts val="1200"/>
              </a:spcAft>
              <a:buClrTx/>
              <a:buSzTx/>
              <a:buFont typeface="Monotype Sorts" charset="0"/>
              <a:buAutoNum type="arabicParenR"/>
              <a:tabLst/>
              <a:defRPr/>
            </a:pPr>
            <a:r>
              <a:rPr kumimoji="1" lang="en-US" sz="2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Examples</a:t>
            </a:r>
          </a:p>
        </p:txBody>
      </p:sp>
      <p:sp>
        <p:nvSpPr>
          <p:cNvPr id="29701" name="Slide Number Placeholder 4"/>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6EEE61E5-EF4E-4B92-A5D7-C5EA66DAB990}"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92</a:t>
            </a:fld>
            <a:endParaRPr kumimoji="0" lang="en-US" sz="1400" b="0" i="0" u="none" strike="noStrike" kern="1200" cap="none" spc="0" normalizeH="0" baseline="0" noProof="0" smtClean="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90485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0"/>
            <a:ext cx="7772400" cy="736600"/>
          </a:xfrm>
        </p:spPr>
        <p:txBody>
          <a:bodyPr/>
          <a:lstStyle/>
          <a:p>
            <a:pPr algn="ctr"/>
            <a:r>
              <a:rPr lang="en-US" sz="3200" b="1" dirty="0" smtClean="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College Plans (Search)</a:t>
            </a:r>
          </a:p>
        </p:txBody>
      </p:sp>
      <p:sp>
        <p:nvSpPr>
          <p:cNvPr id="5" name="Rectangle 5"/>
          <p:cNvSpPr>
            <a:spLocks noChangeArrowheads="1"/>
          </p:cNvSpPr>
          <p:nvPr/>
        </p:nvSpPr>
        <p:spPr bwMode="auto">
          <a:xfrm>
            <a:off x="453600" y="866214"/>
            <a:ext cx="8621820" cy="5786046"/>
          </a:xfrm>
          <a:prstGeom prst="rect">
            <a:avLst/>
          </a:prstGeom>
          <a:noFill/>
          <a:ln w="9525">
            <a:noFill/>
            <a:miter lim="800000"/>
            <a:headEnd/>
            <a:tailEnd/>
          </a:ln>
        </p:spPr>
        <p:txBody>
          <a:bodyPr/>
          <a:lstStyle/>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Load in </a:t>
            </a:r>
            <a:r>
              <a:rPr kumimoji="1" lang="en-US" sz="1800" i="0" dirty="0" err="1" smtClean="0">
                <a:solidFill>
                  <a:srgbClr val="FFFFFF"/>
                </a:solidFill>
                <a:latin typeface="Calibri" panose="020F0502020204030204" pitchFamily="34" charset="0"/>
                <a:cs typeface="Calibri" panose="020F0502020204030204" pitchFamily="34" charset="0"/>
              </a:rPr>
              <a:t>College_plans_data</a:t>
            </a:r>
            <a:endParaRPr kumimoji="1" lang="en-US" sz="1800" i="0" dirty="0" smtClean="0">
              <a:solidFill>
                <a:srgbClr val="FFFFFF"/>
              </a:solidFill>
              <a:latin typeface="Calibri" panose="020F0502020204030204" pitchFamily="34" charset="0"/>
              <a:cs typeface="Calibri" panose="020F0502020204030204" pitchFamily="34" charset="0"/>
            </a:endParaRPr>
          </a:p>
          <a:p>
            <a:pPr marL="914400" lvl="1" indent="-457200">
              <a:lnSpc>
                <a:spcPct val="150000"/>
              </a:lnSpc>
              <a:spcBef>
                <a:spcPct val="20000"/>
              </a:spcBef>
              <a:buFont typeface="Arial" panose="020B0604020202020204" pitchFamily="34" charset="0"/>
              <a:buChar char="•"/>
            </a:pPr>
            <a:r>
              <a:rPr kumimoji="1" lang="en-US" sz="1600" i="0" dirty="0">
                <a:solidFill>
                  <a:srgbClr val="FFFFFF"/>
                </a:solidFill>
                <a:latin typeface="Calibri" panose="020F0502020204030204" pitchFamily="34" charset="0"/>
                <a:cs typeface="Calibri" panose="020F0502020204030204" pitchFamily="34" charset="0"/>
              </a:rPr>
              <a:t>Use file: </a:t>
            </a:r>
            <a:r>
              <a:rPr kumimoji="1" lang="en-US" sz="1600" i="0" dirty="0" err="1">
                <a:solidFill>
                  <a:srgbClr val="FFFFFF"/>
                </a:solidFill>
                <a:latin typeface="Calibri" panose="020F0502020204030204" pitchFamily="34" charset="0"/>
                <a:cs typeface="Calibri" panose="020F0502020204030204" pitchFamily="34" charset="0"/>
              </a:rPr>
              <a:t>College_plans_data</a:t>
            </a:r>
            <a:endParaRPr kumimoji="1" lang="en-US" sz="1600" i="0" dirty="0">
              <a:solidFill>
                <a:srgbClr val="FFFFFF"/>
              </a:solidFill>
              <a:latin typeface="Calibri" panose="020F0502020204030204" pitchFamily="34" charset="0"/>
              <a:cs typeface="Calibri" panose="020F0502020204030204" pitchFamily="34" charset="0"/>
            </a:endParaRPr>
          </a:p>
          <a:p>
            <a:pPr marL="914400" lvl="1" indent="-457200">
              <a:lnSpc>
                <a:spcPct val="150000"/>
              </a:lnSpc>
              <a:spcBef>
                <a:spcPct val="20000"/>
              </a:spcBef>
              <a:buFont typeface="Arial" panose="020B0604020202020204" pitchFamily="34" charset="0"/>
              <a:buChar char="•"/>
            </a:pPr>
            <a:r>
              <a:rPr kumimoji="1" lang="en-US" sz="1600" i="0" dirty="0">
                <a:solidFill>
                  <a:srgbClr val="FFFFFF"/>
                </a:solidFill>
                <a:latin typeface="Calibri" panose="020F0502020204030204" pitchFamily="34" charset="0"/>
                <a:cs typeface="Calibri" panose="020F0502020204030204" pitchFamily="34" charset="0"/>
              </a:rPr>
              <a:t>Set Variables = discrete</a:t>
            </a:r>
          </a:p>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Enter Background Knowledge:</a:t>
            </a:r>
          </a:p>
          <a:p>
            <a:pPr marL="914400" lvl="1" indent="-457200">
              <a:lnSpc>
                <a:spcPct val="150000"/>
              </a:lnSpc>
              <a:spcBef>
                <a:spcPct val="20000"/>
              </a:spcBef>
              <a:buFont typeface="Arial" panose="020B0604020202020204" pitchFamily="34" charset="0"/>
              <a:buChar char="•"/>
            </a:pPr>
            <a:r>
              <a:rPr kumimoji="1" lang="en-US" sz="1600" i="0" dirty="0" smtClean="0">
                <a:solidFill>
                  <a:srgbClr val="FFFFFF"/>
                </a:solidFill>
                <a:latin typeface="Calibri" panose="020F0502020204030204" pitchFamily="34" charset="0"/>
                <a:cs typeface="Calibri" panose="020F0502020204030204" pitchFamily="34" charset="0"/>
              </a:rPr>
              <a:t>Tier 1: Sex , SES</a:t>
            </a:r>
          </a:p>
          <a:p>
            <a:pPr marL="914400" lvl="1" indent="-457200">
              <a:lnSpc>
                <a:spcPct val="150000"/>
              </a:lnSpc>
              <a:spcBef>
                <a:spcPct val="20000"/>
              </a:spcBef>
              <a:buFont typeface="Arial" panose="020B0604020202020204" pitchFamily="34" charset="0"/>
              <a:buChar char="•"/>
            </a:pPr>
            <a:r>
              <a:rPr kumimoji="1" lang="en-US" sz="1600" i="0" dirty="0" smtClean="0">
                <a:solidFill>
                  <a:srgbClr val="FFFFFF"/>
                </a:solidFill>
                <a:latin typeface="Calibri" panose="020F0502020204030204" pitchFamily="34" charset="0"/>
                <a:cs typeface="Calibri" panose="020F0502020204030204" pitchFamily="34" charset="0"/>
              </a:rPr>
              <a:t>Tier 2: IQ</a:t>
            </a:r>
          </a:p>
          <a:p>
            <a:pPr marL="914400" lvl="1" indent="-457200">
              <a:lnSpc>
                <a:spcPct val="150000"/>
              </a:lnSpc>
              <a:spcBef>
                <a:spcPct val="20000"/>
              </a:spcBef>
              <a:buFont typeface="Arial" panose="020B0604020202020204" pitchFamily="34" charset="0"/>
              <a:buChar char="•"/>
            </a:pPr>
            <a:r>
              <a:rPr kumimoji="1" lang="en-US" sz="1600" i="0" dirty="0" smtClean="0">
                <a:solidFill>
                  <a:srgbClr val="FFFFFF"/>
                </a:solidFill>
                <a:latin typeface="Calibri" panose="020F0502020204030204" pitchFamily="34" charset="0"/>
                <a:cs typeface="Calibri" panose="020F0502020204030204" pitchFamily="34" charset="0"/>
              </a:rPr>
              <a:t>Tier 3: </a:t>
            </a:r>
            <a:r>
              <a:rPr kumimoji="1" lang="en-US" sz="1600" i="0" dirty="0" err="1" smtClean="0">
                <a:solidFill>
                  <a:srgbClr val="FFFFFF"/>
                </a:solidFill>
                <a:latin typeface="Calibri" panose="020F0502020204030204" pitchFamily="34" charset="0"/>
                <a:cs typeface="Calibri" panose="020F0502020204030204" pitchFamily="34" charset="0"/>
              </a:rPr>
              <a:t>pe</a:t>
            </a:r>
            <a:r>
              <a:rPr kumimoji="1" lang="en-US" sz="1600" i="0" dirty="0" smtClean="0">
                <a:solidFill>
                  <a:srgbClr val="FFFFFF"/>
                </a:solidFill>
                <a:latin typeface="Calibri" panose="020F0502020204030204" pitchFamily="34" charset="0"/>
                <a:cs typeface="Calibri" panose="020F0502020204030204" pitchFamily="34" charset="0"/>
              </a:rPr>
              <a:t>,  </a:t>
            </a:r>
            <a:r>
              <a:rPr kumimoji="1" lang="en-US" sz="1600" i="0" dirty="0" err="1" smtClean="0">
                <a:solidFill>
                  <a:srgbClr val="FFFFFF"/>
                </a:solidFill>
                <a:latin typeface="Calibri" panose="020F0502020204030204" pitchFamily="34" charset="0"/>
                <a:cs typeface="Calibri" panose="020F0502020204030204" pitchFamily="34" charset="0"/>
              </a:rPr>
              <a:t>cp</a:t>
            </a:r>
            <a:endParaRPr kumimoji="1" lang="en-US" sz="1600" i="0" dirty="0" smtClean="0">
              <a:solidFill>
                <a:srgbClr val="FFFFFF"/>
              </a:solidFill>
              <a:latin typeface="Calibri" panose="020F0502020204030204" pitchFamily="34" charset="0"/>
              <a:cs typeface="Calibri" panose="020F0502020204030204" pitchFamily="34" charset="0"/>
            </a:endParaRPr>
          </a:p>
          <a:p>
            <a:pPr marL="457200" indent="-457200">
              <a:lnSpc>
                <a:spcPct val="150000"/>
              </a:lnSpc>
              <a:spcBef>
                <a:spcPct val="20000"/>
              </a:spcBef>
              <a:buFont typeface="+mj-lt"/>
              <a:buAutoNum type="arabicParenR"/>
            </a:pPr>
            <a:r>
              <a:rPr kumimoji="1" lang="en-US" sz="1800" i="0" dirty="0">
                <a:solidFill>
                  <a:srgbClr val="FFFFFF"/>
                </a:solidFill>
                <a:latin typeface="Calibri" panose="020F0502020204030204" pitchFamily="34" charset="0"/>
                <a:cs typeface="Calibri" panose="020F0502020204030204" pitchFamily="34" charset="0"/>
              </a:rPr>
              <a:t>Add search node </a:t>
            </a:r>
          </a:p>
          <a:p>
            <a:pPr marL="914400" lvl="1" indent="-457200">
              <a:lnSpc>
                <a:spcPct val="150000"/>
              </a:lnSpc>
              <a:spcBef>
                <a:spcPct val="20000"/>
              </a:spcBef>
              <a:buFont typeface="Arial" panose="020B0604020202020204" pitchFamily="34" charset="0"/>
              <a:buChar char="•"/>
            </a:pPr>
            <a:r>
              <a:rPr kumimoji="1" lang="en-US" sz="1600" i="0" dirty="0">
                <a:solidFill>
                  <a:srgbClr val="FFFFFF"/>
                </a:solidFill>
                <a:latin typeface="Calibri" panose="020F0502020204030204" pitchFamily="34" charset="0"/>
                <a:cs typeface="Calibri" panose="020F0502020204030204" pitchFamily="34" charset="0"/>
              </a:rPr>
              <a:t>Choose FCI (Allow Latent Common Causes)</a:t>
            </a:r>
          </a:p>
          <a:p>
            <a:pPr marL="457200" indent="-457200">
              <a:lnSpc>
                <a:spcPct val="150000"/>
              </a:lnSpc>
              <a:spcBef>
                <a:spcPct val="20000"/>
              </a:spcBef>
              <a:buFont typeface="+mj-lt"/>
              <a:buAutoNum type="arabicParenR"/>
            </a:pPr>
            <a:r>
              <a:rPr kumimoji="1" lang="en-US" sz="1800" i="0" dirty="0" smtClean="0">
                <a:solidFill>
                  <a:srgbClr val="FFFFFF"/>
                </a:solidFill>
                <a:latin typeface="Calibri" panose="020F0502020204030204" pitchFamily="34" charset="0"/>
                <a:cs typeface="Calibri" panose="020F0502020204030204" pitchFamily="34" charset="0"/>
              </a:rPr>
              <a:t>Add another search node</a:t>
            </a:r>
          </a:p>
          <a:p>
            <a:pPr marL="914400" lvl="1" indent="-457200">
              <a:lnSpc>
                <a:spcPct val="150000"/>
              </a:lnSpc>
              <a:spcBef>
                <a:spcPct val="20000"/>
              </a:spcBef>
              <a:buFont typeface="Arial" panose="020B0604020202020204" pitchFamily="34" charset="0"/>
              <a:buChar char="•"/>
            </a:pPr>
            <a:r>
              <a:rPr kumimoji="1" lang="en-US" sz="1600" i="0" dirty="0">
                <a:solidFill>
                  <a:srgbClr val="FFFFFF"/>
                </a:solidFill>
                <a:latin typeface="Calibri" panose="020F0502020204030204" pitchFamily="34" charset="0"/>
                <a:cs typeface="Calibri" panose="020F0502020204030204" pitchFamily="34" charset="0"/>
              </a:rPr>
              <a:t>Choose FCI (Allow Latent Common Causes)</a:t>
            </a:r>
          </a:p>
          <a:p>
            <a:pPr marL="914400" lvl="1" indent="-457200">
              <a:lnSpc>
                <a:spcPct val="150000"/>
              </a:lnSpc>
              <a:spcBef>
                <a:spcPct val="20000"/>
              </a:spcBef>
              <a:buFont typeface="Arial" panose="020B0604020202020204" pitchFamily="34" charset="0"/>
              <a:buChar char="•"/>
            </a:pPr>
            <a:r>
              <a:rPr kumimoji="1" lang="en-US" sz="1600" i="0" dirty="0">
                <a:solidFill>
                  <a:srgbClr val="FFFFFF"/>
                </a:solidFill>
                <a:latin typeface="Calibri" panose="020F0502020204030204" pitchFamily="34" charset="0"/>
                <a:cs typeface="Calibri" panose="020F0502020204030204" pitchFamily="34" charset="0"/>
              </a:rPr>
              <a:t>Set Bootstrap = 100</a:t>
            </a:r>
          </a:p>
          <a:p>
            <a:pPr>
              <a:lnSpc>
                <a:spcPct val="150000"/>
              </a:lnSpc>
              <a:spcBef>
                <a:spcPct val="20000"/>
              </a:spcBef>
            </a:pPr>
            <a:endParaRPr kumimoji="1" lang="en-US" sz="1800" i="0" dirty="0" smtClean="0">
              <a:solidFill>
                <a:srgbClr val="FFFFFF"/>
              </a:solidFill>
              <a:latin typeface="Calibri" panose="020F0502020204030204" pitchFamily="34" charset="0"/>
              <a:cs typeface="Calibri" panose="020F0502020204030204" pitchFamily="34" charset="0"/>
            </a:endParaRPr>
          </a:p>
          <a:p>
            <a:pPr marL="457200" indent="-457200">
              <a:lnSpc>
                <a:spcPct val="150000"/>
              </a:lnSpc>
              <a:spcBef>
                <a:spcPct val="20000"/>
              </a:spcBef>
              <a:buFont typeface="+mj-lt"/>
              <a:buAutoNum type="arabicParenR"/>
            </a:pPr>
            <a:endParaRPr kumimoji="1" lang="en-US" sz="1800" i="0" dirty="0" smtClean="0">
              <a:solidFill>
                <a:srgbClr val="FFFFFF"/>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7C85EE98-A8A2-4ED6-83A9-DD707E1DD38A}" type="slidenum">
              <a:rPr lang="en-US" smtClean="0"/>
              <a:pPr/>
              <a:t>93</a:t>
            </a:fld>
            <a:endParaRPr lang="en-US"/>
          </a:p>
        </p:txBody>
      </p:sp>
    </p:spTree>
    <p:extLst>
      <p:ext uri="{BB962C8B-B14F-4D97-AF65-F5344CB8AC3E}">
        <p14:creationId xmlns:p14="http://schemas.microsoft.com/office/powerpoint/2010/main" val="15014613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304800"/>
            <a:ext cx="3224729" cy="646331"/>
          </a:xfrm>
          <a:prstGeom prst="rect">
            <a:avLst/>
          </a:prstGeom>
          <a:noFill/>
        </p:spPr>
        <p:txBody>
          <a:bodyPr wrap="none" rtlCol="0">
            <a:spAutoFit/>
          </a:bodyPr>
          <a:lstStyle/>
          <a:p>
            <a:r>
              <a:rPr lang="en-US" sz="3600" b="1" dirty="0" smtClean="0">
                <a:solidFill>
                  <a:srgbClr val="F4EC88"/>
                </a:solidFill>
                <a:effectLst>
                  <a:outerShdw blurRad="38100" dist="38100" dir="2700000" algn="tl">
                    <a:srgbClr val="000000">
                      <a:alpha val="43137"/>
                    </a:srgbClr>
                  </a:outerShdw>
                </a:effectLst>
              </a:rPr>
              <a:t>Cancer </a:t>
            </a:r>
            <a:r>
              <a:rPr lang="en-US" sz="3600" b="1" dirty="0" smtClean="0">
                <a:solidFill>
                  <a:srgbClr val="F4EC88"/>
                </a:solidFill>
                <a:effectLst>
                  <a:outerShdw blurRad="38100" dist="38100" dir="2700000" algn="tl">
                    <a:srgbClr val="000000">
                      <a:alpha val="43137"/>
                    </a:srgbClr>
                  </a:outerShdw>
                </a:effectLst>
              </a:rPr>
              <a:t>Example</a:t>
            </a:r>
            <a:endParaRPr lang="en-US" sz="3600" b="1" dirty="0">
              <a:solidFill>
                <a:srgbClr val="F4EC88"/>
              </a:solidFill>
              <a:effectLst>
                <a:outerShdw blurRad="38100" dist="38100" dir="2700000" algn="tl">
                  <a:srgbClr val="000000">
                    <a:alpha val="43137"/>
                  </a:srgbClr>
                </a:outerShdw>
              </a:effectLst>
            </a:endParaRPr>
          </a:p>
        </p:txBody>
      </p:sp>
      <p:sp>
        <p:nvSpPr>
          <p:cNvPr id="5" name="TextBox 4"/>
          <p:cNvSpPr txBox="1"/>
          <p:nvPr/>
        </p:nvSpPr>
        <p:spPr>
          <a:xfrm>
            <a:off x="647468" y="1524000"/>
            <a:ext cx="8077200" cy="310854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prstClr val="white"/>
                </a:solidFill>
              </a:rPr>
              <a:t>B</a:t>
            </a:r>
            <a:r>
              <a:rPr lang="en-US" sz="2400" dirty="0" smtClean="0">
                <a:solidFill>
                  <a:prstClr val="white"/>
                </a:solidFill>
              </a:rPr>
              <a:t>ackground</a:t>
            </a:r>
          </a:p>
          <a:p>
            <a:pPr marL="742950" lvl="1" indent="-285750">
              <a:buFont typeface="Arial" panose="020B0604020202020204" pitchFamily="34" charset="0"/>
              <a:buChar char="•"/>
            </a:pPr>
            <a:r>
              <a:rPr lang="en-US" sz="2400" dirty="0" smtClean="0">
                <a:solidFill>
                  <a:prstClr val="white"/>
                </a:solidFill>
              </a:rPr>
              <a:t>Cancer</a:t>
            </a:r>
            <a:endParaRPr lang="en-US" sz="2400" dirty="0">
              <a:solidFill>
                <a:prstClr val="white"/>
              </a:solidFill>
            </a:endParaRPr>
          </a:p>
          <a:p>
            <a:pPr marL="742950" lvl="1" indent="-285750">
              <a:buFont typeface="Arial" panose="020B0604020202020204" pitchFamily="34" charset="0"/>
              <a:buChar char="•"/>
            </a:pPr>
            <a:r>
              <a:rPr lang="en-US" sz="2400" dirty="0">
                <a:solidFill>
                  <a:prstClr val="white"/>
                </a:solidFill>
              </a:rPr>
              <a:t>The Cancer Genome Atlas (TCGA</a:t>
            </a:r>
            <a:r>
              <a:rPr lang="en-US" sz="2400" dirty="0" smtClean="0">
                <a:solidFill>
                  <a:prstClr val="white"/>
                </a:solidFill>
              </a:rPr>
              <a:t>)</a:t>
            </a:r>
            <a:endParaRPr lang="en-US" sz="2400" dirty="0">
              <a:solidFill>
                <a:prstClr val="white"/>
              </a:solidFill>
            </a:endParaRPr>
          </a:p>
          <a:p>
            <a:pPr marL="742950" lvl="1" indent="-285750">
              <a:buFont typeface="Arial" panose="020B0604020202020204" pitchFamily="34" charset="0"/>
              <a:buChar char="•"/>
            </a:pPr>
            <a:r>
              <a:rPr lang="en-US" sz="2400" dirty="0">
                <a:solidFill>
                  <a:prstClr val="white"/>
                </a:solidFill>
              </a:rPr>
              <a:t>Analysis </a:t>
            </a:r>
            <a:r>
              <a:rPr lang="en-US" sz="2400" dirty="0" smtClean="0">
                <a:solidFill>
                  <a:prstClr val="white"/>
                </a:solidFill>
              </a:rPr>
              <a:t>problem</a:t>
            </a:r>
            <a:endParaRPr lang="en-US" sz="2400" dirty="0">
              <a:solidFill>
                <a:prstClr val="white"/>
              </a:solidFill>
            </a:endParaRPr>
          </a:p>
          <a:p>
            <a:pPr marL="742950" lvl="1" indent="-285750">
              <a:buFont typeface="Arial" panose="020B0604020202020204" pitchFamily="34" charset="0"/>
              <a:buChar char="•"/>
            </a:pPr>
            <a:r>
              <a:rPr lang="en-US" sz="2400" dirty="0">
                <a:solidFill>
                  <a:prstClr val="white"/>
                </a:solidFill>
              </a:rPr>
              <a:t>FGES </a:t>
            </a:r>
            <a:r>
              <a:rPr lang="en-US" sz="2400" dirty="0" smtClean="0">
                <a:solidFill>
                  <a:prstClr val="white"/>
                </a:solidFill>
              </a:rPr>
              <a:t>algorithm</a:t>
            </a:r>
            <a:endParaRPr lang="en-US" sz="2400" dirty="0">
              <a:solidFill>
                <a:prstClr val="white"/>
              </a:solidFill>
            </a:endParaRPr>
          </a:p>
          <a:p>
            <a:pPr marL="742950" lvl="1" indent="-285750">
              <a:buFont typeface="Arial" panose="020B0604020202020204" pitchFamily="34" charset="0"/>
              <a:buChar char="•"/>
            </a:pPr>
            <a:r>
              <a:rPr lang="en-US" sz="2400" dirty="0">
                <a:solidFill>
                  <a:prstClr val="white"/>
                </a:solidFill>
              </a:rPr>
              <a:t>Analysis </a:t>
            </a:r>
            <a:r>
              <a:rPr lang="en-US" sz="2400" dirty="0" smtClean="0">
                <a:solidFill>
                  <a:prstClr val="white"/>
                </a:solidFill>
              </a:rPr>
              <a:t>plan</a:t>
            </a:r>
          </a:p>
          <a:p>
            <a:pPr marL="285750" indent="-285750">
              <a:spcAft>
                <a:spcPts val="1200"/>
              </a:spcAft>
              <a:buFont typeface="Arial" panose="020B0604020202020204" pitchFamily="34" charset="0"/>
              <a:buChar char="•"/>
            </a:pPr>
            <a:r>
              <a:rPr lang="en-US" sz="2400" dirty="0" smtClean="0">
                <a:solidFill>
                  <a:prstClr val="white"/>
                </a:solidFill>
              </a:rPr>
              <a:t>Run Tetrad on prepared data</a:t>
            </a:r>
          </a:p>
          <a:p>
            <a:endParaRPr lang="en-US" dirty="0">
              <a:solidFill>
                <a:prstClr val="black"/>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94</a:t>
            </a:fld>
            <a:endParaRPr lang="en-US">
              <a:solidFill>
                <a:schemeClr val="bg1"/>
              </a:solidFill>
            </a:endParaRPr>
          </a:p>
        </p:txBody>
      </p:sp>
    </p:spTree>
    <p:extLst>
      <p:ext uri="{BB962C8B-B14F-4D97-AF65-F5344CB8AC3E}">
        <p14:creationId xmlns:p14="http://schemas.microsoft.com/office/powerpoint/2010/main" val="31542030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76200"/>
            <a:ext cx="8229600" cy="1143000"/>
          </a:xfrm>
        </p:spPr>
        <p:txBody>
          <a:bodyPr>
            <a:normAutofit fontScale="90000"/>
          </a:bodyPr>
          <a:lstStyle/>
          <a:p>
            <a:pPr eaLnBrk="1" hangingPunct="1">
              <a:defRPr/>
            </a:pPr>
            <a:r>
              <a:rPr lang="en-US" altLang="en-US" sz="3600" b="1" dirty="0" smtClean="0">
                <a:solidFill>
                  <a:srgbClr val="F4EC88"/>
                </a:solidFill>
                <a:effectLst>
                  <a:outerShdw blurRad="38100" dist="38100" dir="2700000" algn="tl">
                    <a:srgbClr val="000000">
                      <a:alpha val="43137"/>
                    </a:srgbClr>
                  </a:outerShdw>
                </a:effectLst>
                <a:latin typeface="Calibri" panose="020F0502020204030204" pitchFamily="34" charset="0"/>
              </a:rPr>
              <a:t>Estimated New Cancer Cases in U.S. in 2008*</a:t>
            </a:r>
            <a:endParaRPr lang="en-US" altLang="en-US" sz="3600" b="1" dirty="0" smtClean="0">
              <a:solidFill>
                <a:srgbClr val="F4EC88"/>
              </a:solidFill>
              <a:effectLst>
                <a:outerShdw blurRad="38100" dist="38100" dir="2700000" algn="tl">
                  <a:srgbClr val="000000">
                    <a:alpha val="43137"/>
                  </a:srgbClr>
                </a:outerShdw>
              </a:effectLst>
              <a:latin typeface="Calibri" panose="020F0502020204030204" pitchFamily="34" charset="0"/>
            </a:endParaRPr>
          </a:p>
        </p:txBody>
      </p:sp>
      <p:sp>
        <p:nvSpPr>
          <p:cNvPr id="6147" name="Text Box 3"/>
          <p:cNvSpPr txBox="1">
            <a:spLocks noChangeArrowheads="1"/>
          </p:cNvSpPr>
          <p:nvPr/>
        </p:nvSpPr>
        <p:spPr bwMode="auto">
          <a:xfrm>
            <a:off x="304800" y="6407150"/>
            <a:ext cx="56292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100" b="1">
                <a:solidFill>
                  <a:prstClr val="white"/>
                </a:solidFill>
                <a:latin typeface="Calibri" pitchFamily="34" charset="0"/>
              </a:rPr>
              <a:t>*Excludes basal and squamous cell skin cancers and in situ carcinomas except urinary bladder.</a:t>
            </a:r>
          </a:p>
          <a:p>
            <a:r>
              <a:rPr lang="en-US" altLang="en-US" sz="1100" b="1">
                <a:solidFill>
                  <a:prstClr val="white"/>
                </a:solidFill>
                <a:latin typeface="Calibri" pitchFamily="34" charset="0"/>
              </a:rPr>
              <a:t>Source: American Cancer Society, 2008.</a:t>
            </a:r>
          </a:p>
        </p:txBody>
      </p:sp>
      <p:sp>
        <p:nvSpPr>
          <p:cNvPr id="6148" name="Text Box 4"/>
          <p:cNvSpPr txBox="1">
            <a:spLocks noChangeArrowheads="1"/>
          </p:cNvSpPr>
          <p:nvPr/>
        </p:nvSpPr>
        <p:spPr bwMode="auto">
          <a:xfrm>
            <a:off x="3082925" y="1143000"/>
            <a:ext cx="1279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dirty="0">
                <a:solidFill>
                  <a:prstClr val="white"/>
                </a:solidFill>
                <a:latin typeface="Calibri" pitchFamily="34" charset="0"/>
              </a:rPr>
              <a:t>Men</a:t>
            </a:r>
            <a:br>
              <a:rPr lang="en-US" altLang="en-US" b="1" dirty="0">
                <a:solidFill>
                  <a:prstClr val="white"/>
                </a:solidFill>
                <a:latin typeface="Calibri" pitchFamily="34" charset="0"/>
              </a:rPr>
            </a:br>
            <a:r>
              <a:rPr lang="en-US" altLang="en-US" b="1" dirty="0">
                <a:solidFill>
                  <a:prstClr val="white"/>
                </a:solidFill>
                <a:latin typeface="Calibri" pitchFamily="34" charset="0"/>
              </a:rPr>
              <a:t>745,180</a:t>
            </a:r>
          </a:p>
        </p:txBody>
      </p:sp>
      <p:sp>
        <p:nvSpPr>
          <p:cNvPr id="6149" name="Text Box 5"/>
          <p:cNvSpPr txBox="1">
            <a:spLocks noChangeArrowheads="1"/>
          </p:cNvSpPr>
          <p:nvPr/>
        </p:nvSpPr>
        <p:spPr bwMode="auto">
          <a:xfrm>
            <a:off x="4222750" y="1143000"/>
            <a:ext cx="1525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solidFill>
                  <a:prstClr val="white"/>
                </a:solidFill>
                <a:latin typeface="Calibri" pitchFamily="34" charset="0"/>
              </a:rPr>
              <a:t>Women</a:t>
            </a:r>
            <a:br>
              <a:rPr lang="en-US" altLang="en-US" b="1">
                <a:solidFill>
                  <a:prstClr val="white"/>
                </a:solidFill>
                <a:latin typeface="Calibri" pitchFamily="34" charset="0"/>
              </a:rPr>
            </a:br>
            <a:r>
              <a:rPr lang="en-US" altLang="en-US" b="1">
                <a:solidFill>
                  <a:prstClr val="white"/>
                </a:solidFill>
                <a:latin typeface="Calibri" pitchFamily="34" charset="0"/>
              </a:rPr>
              <a:t>692,000</a:t>
            </a:r>
          </a:p>
        </p:txBody>
      </p:sp>
      <p:sp>
        <p:nvSpPr>
          <p:cNvPr id="6150" name="Freeform 6"/>
          <p:cNvSpPr>
            <a:spLocks noChangeAspect="1"/>
          </p:cNvSpPr>
          <p:nvPr/>
        </p:nvSpPr>
        <p:spPr bwMode="auto">
          <a:xfrm>
            <a:off x="4686300" y="1952625"/>
            <a:ext cx="666750" cy="4016375"/>
          </a:xfrm>
          <a:custGeom>
            <a:avLst/>
            <a:gdLst>
              <a:gd name="T0" fmla="*/ 572908 w 1691"/>
              <a:gd name="T1" fmla="*/ 419580 h 10252"/>
              <a:gd name="T2" fmla="*/ 512187 w 1691"/>
              <a:gd name="T3" fmla="*/ 486964 h 10252"/>
              <a:gd name="T4" fmla="*/ 411248 w 1691"/>
              <a:gd name="T5" fmla="*/ 580988 h 10252"/>
              <a:gd name="T6" fmla="*/ 376944 w 1691"/>
              <a:gd name="T7" fmla="*/ 711445 h 10252"/>
              <a:gd name="T8" fmla="*/ 455803 w 1691"/>
              <a:gd name="T9" fmla="*/ 854831 h 10252"/>
              <a:gd name="T10" fmla="*/ 536633 w 1691"/>
              <a:gd name="T11" fmla="*/ 997826 h 10252"/>
              <a:gd name="T12" fmla="*/ 611549 w 1691"/>
              <a:gd name="T13" fmla="*/ 1145521 h 10252"/>
              <a:gd name="T14" fmla="*/ 556348 w 1691"/>
              <a:gd name="T15" fmla="*/ 1295959 h 10252"/>
              <a:gd name="T16" fmla="*/ 551616 w 1691"/>
              <a:gd name="T17" fmla="*/ 1438169 h 10252"/>
              <a:gd name="T18" fmla="*/ 556348 w 1691"/>
              <a:gd name="T19" fmla="*/ 1558441 h 10252"/>
              <a:gd name="T20" fmla="*/ 591834 w 1691"/>
              <a:gd name="T21" fmla="*/ 1722199 h 10252"/>
              <a:gd name="T22" fmla="*/ 580400 w 1691"/>
              <a:gd name="T23" fmla="*/ 1878122 h 10252"/>
              <a:gd name="T24" fmla="*/ 549251 w 1691"/>
              <a:gd name="T25" fmla="*/ 2039920 h 10252"/>
              <a:gd name="T26" fmla="*/ 557136 w 1691"/>
              <a:gd name="T27" fmla="*/ 2209163 h 10252"/>
              <a:gd name="T28" fmla="*/ 559108 w 1691"/>
              <a:gd name="T29" fmla="*/ 2361560 h 10252"/>
              <a:gd name="T30" fmla="*/ 522833 w 1691"/>
              <a:gd name="T31" fmla="*/ 2510822 h 10252"/>
              <a:gd name="T32" fmla="*/ 486952 w 1691"/>
              <a:gd name="T33" fmla="*/ 2668312 h 10252"/>
              <a:gd name="T34" fmla="*/ 453043 w 1691"/>
              <a:gd name="T35" fmla="*/ 2829327 h 10252"/>
              <a:gd name="T36" fmla="*/ 425048 w 1691"/>
              <a:gd name="T37" fmla="*/ 2976239 h 10252"/>
              <a:gd name="T38" fmla="*/ 374184 w 1691"/>
              <a:gd name="T39" fmla="*/ 3136079 h 10252"/>
              <a:gd name="T40" fmla="*/ 364327 w 1691"/>
              <a:gd name="T41" fmla="*/ 3254784 h 10252"/>
              <a:gd name="T42" fmla="*/ 347372 w 1691"/>
              <a:gd name="T43" fmla="*/ 3382499 h 10252"/>
              <a:gd name="T44" fmla="*/ 324109 w 1691"/>
              <a:gd name="T45" fmla="*/ 3552525 h 10252"/>
              <a:gd name="T46" fmla="*/ 321743 w 1691"/>
              <a:gd name="T47" fmla="*/ 3731562 h 10252"/>
              <a:gd name="T48" fmla="*/ 383647 w 1691"/>
              <a:gd name="T49" fmla="*/ 3835771 h 10252"/>
              <a:gd name="T50" fmla="*/ 523622 w 1691"/>
              <a:gd name="T51" fmla="*/ 3910990 h 10252"/>
              <a:gd name="T52" fmla="*/ 658076 w 1691"/>
              <a:gd name="T53" fmla="*/ 3988951 h 10252"/>
              <a:gd name="T54" fmla="*/ 537816 w 1691"/>
              <a:gd name="T55" fmla="*/ 4016375 h 10252"/>
              <a:gd name="T56" fmla="*/ 373790 w 1691"/>
              <a:gd name="T57" fmla="*/ 4010107 h 10252"/>
              <a:gd name="T58" fmla="*/ 223564 w 1691"/>
              <a:gd name="T59" fmla="*/ 4010107 h 10252"/>
              <a:gd name="T60" fmla="*/ 82407 w 1691"/>
              <a:gd name="T61" fmla="*/ 3970930 h 10252"/>
              <a:gd name="T62" fmla="*/ 108036 w 1691"/>
              <a:gd name="T63" fmla="*/ 3823235 h 10252"/>
              <a:gd name="T64" fmla="*/ 104882 w 1691"/>
              <a:gd name="T65" fmla="*/ 3662219 h 10252"/>
              <a:gd name="T66" fmla="*/ 84379 w 1691"/>
              <a:gd name="T67" fmla="*/ 3500812 h 10252"/>
              <a:gd name="T68" fmla="*/ 62298 w 1691"/>
              <a:gd name="T69" fmla="*/ 3340972 h 10252"/>
              <a:gd name="T70" fmla="*/ 53624 w 1691"/>
              <a:gd name="T71" fmla="*/ 3180740 h 10252"/>
              <a:gd name="T72" fmla="*/ 74916 w 1691"/>
              <a:gd name="T73" fmla="*/ 3053808 h 10252"/>
              <a:gd name="T74" fmla="*/ 108431 w 1691"/>
              <a:gd name="T75" fmla="*/ 2879081 h 10252"/>
              <a:gd name="T76" fmla="*/ 93842 w 1691"/>
              <a:gd name="T77" fmla="*/ 2720808 h 10252"/>
              <a:gd name="T78" fmla="*/ 85562 w 1691"/>
              <a:gd name="T79" fmla="*/ 2557050 h 10252"/>
              <a:gd name="T80" fmla="*/ 88322 w 1691"/>
              <a:gd name="T81" fmla="*/ 2408180 h 10252"/>
              <a:gd name="T82" fmla="*/ 82013 w 1691"/>
              <a:gd name="T83" fmla="*/ 2256175 h 10252"/>
              <a:gd name="T84" fmla="*/ 9069 w 1691"/>
              <a:gd name="T85" fmla="*/ 2131202 h 10252"/>
              <a:gd name="T86" fmla="*/ 7097 w 1691"/>
              <a:gd name="T87" fmla="*/ 1981156 h 10252"/>
              <a:gd name="T88" fmla="*/ 69790 w 1691"/>
              <a:gd name="T89" fmla="*/ 1833069 h 10252"/>
              <a:gd name="T90" fmla="*/ 99362 w 1691"/>
              <a:gd name="T91" fmla="*/ 1683023 h 10252"/>
              <a:gd name="T92" fmla="*/ 103699 w 1691"/>
              <a:gd name="T93" fmla="*/ 1516522 h 10252"/>
              <a:gd name="T94" fmla="*/ 91870 w 1691"/>
              <a:gd name="T95" fmla="*/ 1364126 h 10252"/>
              <a:gd name="T96" fmla="*/ 62298 w 1691"/>
              <a:gd name="T97" fmla="*/ 1200760 h 10252"/>
              <a:gd name="T98" fmla="*/ 44949 w 1691"/>
              <a:gd name="T99" fmla="*/ 1037002 h 10252"/>
              <a:gd name="T100" fmla="*/ 66636 w 1691"/>
              <a:gd name="T101" fmla="*/ 892049 h 10252"/>
              <a:gd name="T102" fmla="*/ 128934 w 1691"/>
              <a:gd name="T103" fmla="*/ 739652 h 10252"/>
              <a:gd name="T104" fmla="*/ 67424 w 1691"/>
              <a:gd name="T105" fmla="*/ 677753 h 10252"/>
              <a:gd name="T106" fmla="*/ 11040 w 1691"/>
              <a:gd name="T107" fmla="*/ 560224 h 10252"/>
              <a:gd name="T108" fmla="*/ 52441 w 1691"/>
              <a:gd name="T109" fmla="*/ 401951 h 10252"/>
              <a:gd name="T110" fmla="*/ 28389 w 1691"/>
              <a:gd name="T111" fmla="*/ 258565 h 10252"/>
              <a:gd name="T112" fmla="*/ 66241 w 1691"/>
              <a:gd name="T113" fmla="*/ 105777 h 10252"/>
              <a:gd name="T114" fmla="*/ 167575 w 1691"/>
              <a:gd name="T115" fmla="*/ 19980 h 10252"/>
              <a:gd name="T116" fmla="*/ 308337 w 1691"/>
              <a:gd name="T117" fmla="*/ 1175 h 10252"/>
              <a:gd name="T118" fmla="*/ 449494 w 1691"/>
              <a:gd name="T119" fmla="*/ 34475 h 10252"/>
              <a:gd name="T120" fmla="*/ 546491 w 1691"/>
              <a:gd name="T121" fmla="*/ 130066 h 10252"/>
              <a:gd name="T122" fmla="*/ 549251 w 1691"/>
              <a:gd name="T123" fmla="*/ 266400 h 10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91" h="10252">
                <a:moveTo>
                  <a:pt x="1380" y="723"/>
                </a:moveTo>
                <a:lnTo>
                  <a:pt x="1367" y="773"/>
                </a:lnTo>
                <a:lnTo>
                  <a:pt x="1358" y="822"/>
                </a:lnTo>
                <a:lnTo>
                  <a:pt x="1359" y="870"/>
                </a:lnTo>
                <a:lnTo>
                  <a:pt x="1376" y="920"/>
                </a:lnTo>
                <a:lnTo>
                  <a:pt x="1403" y="956"/>
                </a:lnTo>
                <a:lnTo>
                  <a:pt x="1437" y="991"/>
                </a:lnTo>
                <a:lnTo>
                  <a:pt x="1463" y="1026"/>
                </a:lnTo>
                <a:lnTo>
                  <a:pt x="1453" y="1071"/>
                </a:lnTo>
                <a:lnTo>
                  <a:pt x="1427" y="1100"/>
                </a:lnTo>
                <a:lnTo>
                  <a:pt x="1393" y="1109"/>
                </a:lnTo>
                <a:lnTo>
                  <a:pt x="1369" y="1100"/>
                </a:lnTo>
                <a:lnTo>
                  <a:pt x="1356"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152" y="1457"/>
                </a:lnTo>
                <a:lnTo>
                  <a:pt x="1092" y="1462"/>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63" y="2976"/>
                </a:lnTo>
                <a:lnTo>
                  <a:pt x="1563" y="3030"/>
                </a:lnTo>
                <a:lnTo>
                  <a:pt x="1551" y="3082"/>
                </a:lnTo>
                <a:lnTo>
                  <a:pt x="1533" y="3125"/>
                </a:lnTo>
                <a:lnTo>
                  <a:pt x="1510" y="3165"/>
                </a:lnTo>
                <a:lnTo>
                  <a:pt x="1485" y="3203"/>
                </a:lnTo>
                <a:lnTo>
                  <a:pt x="1459" y="3238"/>
                </a:lnTo>
                <a:lnTo>
                  <a:pt x="1434" y="3273"/>
                </a:lnTo>
                <a:lnTo>
                  <a:pt x="1411" y="3308"/>
                </a:lnTo>
                <a:lnTo>
                  <a:pt x="1393" y="3346"/>
                </a:lnTo>
                <a:lnTo>
                  <a:pt x="1382" y="3379"/>
                </a:lnTo>
                <a:lnTo>
                  <a:pt x="1378" y="3416"/>
                </a:lnTo>
                <a:lnTo>
                  <a:pt x="1378" y="3458"/>
                </a:lnTo>
                <a:lnTo>
                  <a:pt x="1382" y="3502"/>
                </a:lnTo>
                <a:lnTo>
                  <a:pt x="1388" y="3544"/>
                </a:lnTo>
                <a:lnTo>
                  <a:pt x="1392" y="3587"/>
                </a:lnTo>
                <a:lnTo>
                  <a:pt x="1393" y="3627"/>
                </a:lnTo>
                <a:lnTo>
                  <a:pt x="1399" y="3671"/>
                </a:lnTo>
                <a:lnTo>
                  <a:pt x="1405" y="3717"/>
                </a:lnTo>
                <a:lnTo>
                  <a:pt x="1408" y="3762"/>
                </a:lnTo>
                <a:lnTo>
                  <a:pt x="1409" y="3807"/>
                </a:lnTo>
                <a:lnTo>
                  <a:pt x="1410" y="3853"/>
                </a:lnTo>
                <a:lnTo>
                  <a:pt x="1411" y="3898"/>
                </a:lnTo>
                <a:lnTo>
                  <a:pt x="1411" y="3943"/>
                </a:lnTo>
                <a:lnTo>
                  <a:pt x="1411" y="3952"/>
                </a:lnTo>
                <a:lnTo>
                  <a:pt x="1411" y="3969"/>
                </a:lnTo>
                <a:lnTo>
                  <a:pt x="1411" y="3978"/>
                </a:lnTo>
                <a:lnTo>
                  <a:pt x="1420" y="4023"/>
                </a:lnTo>
                <a:lnTo>
                  <a:pt x="1429" y="4066"/>
                </a:lnTo>
                <a:lnTo>
                  <a:pt x="1440" y="4107"/>
                </a:lnTo>
                <a:lnTo>
                  <a:pt x="1452" y="4148"/>
                </a:lnTo>
                <a:lnTo>
                  <a:pt x="1462" y="4190"/>
                </a:lnTo>
                <a:lnTo>
                  <a:pt x="1472" y="4233"/>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21" y="7352"/>
                </a:lnTo>
                <a:lnTo>
                  <a:pt x="1120" y="7406"/>
                </a:lnTo>
                <a:lnTo>
                  <a:pt x="1113" y="7456"/>
                </a:lnTo>
                <a:lnTo>
                  <a:pt x="1104" y="7493"/>
                </a:lnTo>
                <a:lnTo>
                  <a:pt x="1087" y="7561"/>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84"/>
                </a:lnTo>
                <a:lnTo>
                  <a:pt x="936" y="8215"/>
                </a:lnTo>
                <a:lnTo>
                  <a:pt x="933" y="8248"/>
                </a:lnTo>
                <a:lnTo>
                  <a:pt x="929" y="8274"/>
                </a:lnTo>
                <a:lnTo>
                  <a:pt x="924" y="8308"/>
                </a:lnTo>
                <a:lnTo>
                  <a:pt x="920" y="8335"/>
                </a:lnTo>
                <a:lnTo>
                  <a:pt x="912" y="8388"/>
                </a:lnTo>
                <a:lnTo>
                  <a:pt x="908" y="8439"/>
                </a:lnTo>
                <a:lnTo>
                  <a:pt x="903" y="8486"/>
                </a:lnTo>
                <a:lnTo>
                  <a:pt x="894" y="8528"/>
                </a:lnTo>
                <a:lnTo>
                  <a:pt x="892" y="8566"/>
                </a:lnTo>
                <a:lnTo>
                  <a:pt x="885" y="8604"/>
                </a:lnTo>
                <a:lnTo>
                  <a:pt x="881" y="8634"/>
                </a:lnTo>
                <a:lnTo>
                  <a:pt x="877" y="8684"/>
                </a:lnTo>
                <a:lnTo>
                  <a:pt x="871" y="8734"/>
                </a:lnTo>
                <a:lnTo>
                  <a:pt x="864" y="8774"/>
                </a:lnTo>
                <a:lnTo>
                  <a:pt x="854" y="8815"/>
                </a:lnTo>
                <a:lnTo>
                  <a:pt x="849" y="8855"/>
                </a:lnTo>
                <a:lnTo>
                  <a:pt x="842" y="8898"/>
                </a:lnTo>
                <a:lnTo>
                  <a:pt x="837" y="8941"/>
                </a:lnTo>
                <a:lnTo>
                  <a:pt x="833" y="8983"/>
                </a:lnTo>
                <a:lnTo>
                  <a:pt x="828" y="9026"/>
                </a:lnTo>
                <a:lnTo>
                  <a:pt x="822" y="906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535" y="10076"/>
                </a:lnTo>
                <a:lnTo>
                  <a:pt x="1571" y="10098"/>
                </a:lnTo>
                <a:lnTo>
                  <a:pt x="1607" y="10123"/>
                </a:lnTo>
                <a:lnTo>
                  <a:pt x="1642" y="10151"/>
                </a:lnTo>
                <a:lnTo>
                  <a:pt x="1669" y="10182"/>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27" y="10178"/>
                </a:lnTo>
                <a:lnTo>
                  <a:pt x="209" y="10136"/>
                </a:lnTo>
                <a:lnTo>
                  <a:pt x="203" y="10092"/>
                </a:lnTo>
                <a:lnTo>
                  <a:pt x="204" y="10052"/>
                </a:lnTo>
                <a:lnTo>
                  <a:pt x="210" y="10011"/>
                </a:lnTo>
                <a:lnTo>
                  <a:pt x="216" y="9968"/>
                </a:lnTo>
                <a:lnTo>
                  <a:pt x="225" y="9925"/>
                </a:lnTo>
                <a:lnTo>
                  <a:pt x="235" y="9883"/>
                </a:lnTo>
                <a:lnTo>
                  <a:pt x="247" y="9840"/>
                </a:lnTo>
                <a:lnTo>
                  <a:pt x="260" y="9798"/>
                </a:lnTo>
                <a:lnTo>
                  <a:pt x="274" y="9759"/>
                </a:lnTo>
                <a:lnTo>
                  <a:pt x="284" y="9718"/>
                </a:lnTo>
                <a:lnTo>
                  <a:pt x="291" y="9677"/>
                </a:lnTo>
                <a:lnTo>
                  <a:pt x="293" y="9634"/>
                </a:lnTo>
                <a:lnTo>
                  <a:pt x="293" y="9591"/>
                </a:lnTo>
                <a:lnTo>
                  <a:pt x="290" y="9548"/>
                </a:lnTo>
                <a:lnTo>
                  <a:pt x="286" y="9507"/>
                </a:lnTo>
                <a:lnTo>
                  <a:pt x="280" y="9465"/>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255"/>
                </a:lnTo>
                <a:lnTo>
                  <a:pt x="134" y="8209"/>
                </a:lnTo>
                <a:lnTo>
                  <a:pt x="134" y="8164"/>
                </a:lnTo>
                <a:lnTo>
                  <a:pt x="136" y="8119"/>
                </a:lnTo>
                <a:lnTo>
                  <a:pt x="139" y="8074"/>
                </a:lnTo>
                <a:lnTo>
                  <a:pt x="145" y="8029"/>
                </a:lnTo>
                <a:lnTo>
                  <a:pt x="151" y="7984"/>
                </a:lnTo>
                <a:lnTo>
                  <a:pt x="154" y="7970"/>
                </a:lnTo>
                <a:lnTo>
                  <a:pt x="161" y="7944"/>
                </a:lnTo>
                <a:lnTo>
                  <a:pt x="164" y="7930"/>
                </a:lnTo>
                <a:lnTo>
                  <a:pt x="185" y="7808"/>
                </a:lnTo>
                <a:lnTo>
                  <a:pt x="190" y="7795"/>
                </a:lnTo>
                <a:lnTo>
                  <a:pt x="199" y="7758"/>
                </a:lnTo>
                <a:lnTo>
                  <a:pt x="213" y="7708"/>
                </a:lnTo>
                <a:lnTo>
                  <a:pt x="230" y="7650"/>
                </a:lnTo>
                <a:lnTo>
                  <a:pt x="246" y="7592"/>
                </a:lnTo>
                <a:lnTo>
                  <a:pt x="260" y="7541"/>
                </a:lnTo>
                <a:lnTo>
                  <a:pt x="270" y="7505"/>
                </a:lnTo>
                <a:lnTo>
                  <a:pt x="274" y="7492"/>
                </a:lnTo>
                <a:lnTo>
                  <a:pt x="280" y="7448"/>
                </a:lnTo>
                <a:lnTo>
                  <a:pt x="280" y="7400"/>
                </a:lnTo>
                <a:lnTo>
                  <a:pt x="275" y="7349"/>
                </a:lnTo>
                <a:lnTo>
                  <a:pt x="266" y="7298"/>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3" y="5440"/>
                </a:lnTo>
                <a:lnTo>
                  <a:pt x="16" y="5414"/>
                </a:lnTo>
                <a:lnTo>
                  <a:pt x="10" y="5400"/>
                </a:lnTo>
                <a:lnTo>
                  <a:pt x="5" y="5359"/>
                </a:lnTo>
                <a:lnTo>
                  <a:pt x="2" y="5316"/>
                </a:lnTo>
                <a:lnTo>
                  <a:pt x="0" y="5273"/>
                </a:lnTo>
                <a:lnTo>
                  <a:pt x="0" y="5230"/>
                </a:lnTo>
                <a:lnTo>
                  <a:pt x="1" y="5185"/>
                </a:lnTo>
                <a:lnTo>
                  <a:pt x="4" y="5141"/>
                </a:lnTo>
                <a:lnTo>
                  <a:pt x="9" y="5099"/>
                </a:lnTo>
                <a:lnTo>
                  <a:pt x="18" y="5057"/>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3" y="1783"/>
                </a:lnTo>
                <a:lnTo>
                  <a:pt x="346" y="175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33" y="1563"/>
                </a:lnTo>
                <a:lnTo>
                  <a:pt x="24" y="1518"/>
                </a:lnTo>
                <a:lnTo>
                  <a:pt x="21" y="1473"/>
                </a:lnTo>
                <a:lnTo>
                  <a:pt x="28" y="1430"/>
                </a:lnTo>
                <a:lnTo>
                  <a:pt x="47" y="1395"/>
                </a:lnTo>
                <a:lnTo>
                  <a:pt x="68" y="1359"/>
                </a:lnTo>
                <a:lnTo>
                  <a:pt x="89" y="1323"/>
                </a:lnTo>
                <a:lnTo>
                  <a:pt x="112" y="1285"/>
                </a:lnTo>
                <a:lnTo>
                  <a:pt x="132" y="1244"/>
                </a:lnTo>
                <a:lnTo>
                  <a:pt x="151" y="1201"/>
                </a:lnTo>
                <a:lnTo>
                  <a:pt x="158" y="1160"/>
                </a:lnTo>
                <a:lnTo>
                  <a:pt x="155" y="1114"/>
                </a:lnTo>
                <a:lnTo>
                  <a:pt x="146" y="1068"/>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3" y="680"/>
                </a:lnTo>
                <a:lnTo>
                  <a:pt x="1384" y="708"/>
                </a:lnTo>
                <a:lnTo>
                  <a:pt x="1380" y="723"/>
                </a:lnTo>
              </a:path>
            </a:pathLst>
          </a:custGeom>
          <a:solidFill>
            <a:srgbClr val="FF66FF"/>
          </a:solidFill>
          <a:ln>
            <a:noFill/>
          </a:ln>
          <a:extLst>
            <a:ext uri="{91240B29-F687-4F45-9708-019B960494DF}">
              <a14:hiddenLine xmlns:a14="http://schemas.microsoft.com/office/drawing/2010/main" w="27051">
                <a:solidFill>
                  <a:srgbClr val="000000"/>
                </a:solidFill>
                <a:prstDash val="solid"/>
                <a:round/>
                <a:headEnd/>
                <a:tailEnd/>
              </a14:hiddenLine>
            </a:ext>
          </a:extLst>
        </p:spPr>
        <p:txBody>
          <a:bodyPr/>
          <a:lstStyle/>
          <a:p>
            <a:endParaRPr lang="en-US">
              <a:solidFill>
                <a:prstClr val="white"/>
              </a:solidFill>
            </a:endParaRPr>
          </a:p>
        </p:txBody>
      </p:sp>
      <p:sp>
        <p:nvSpPr>
          <p:cNvPr id="6151" name="Freeform 7"/>
          <p:cNvSpPr>
            <a:spLocks/>
          </p:cNvSpPr>
          <p:nvPr/>
        </p:nvSpPr>
        <p:spPr bwMode="auto">
          <a:xfrm>
            <a:off x="3379788" y="1905000"/>
            <a:ext cx="633412" cy="4048125"/>
          </a:xfrm>
          <a:custGeom>
            <a:avLst/>
            <a:gdLst>
              <a:gd name="T0" fmla="*/ 407911 w 1514"/>
              <a:gd name="T1" fmla="*/ 4159 h 10708"/>
              <a:gd name="T2" fmla="*/ 561452 w 1514"/>
              <a:gd name="T3" fmla="*/ 89219 h 10708"/>
              <a:gd name="T4" fmla="*/ 587810 w 1514"/>
              <a:gd name="T5" fmla="*/ 235523 h 10708"/>
              <a:gd name="T6" fmla="*/ 535513 w 1514"/>
              <a:gd name="T7" fmla="*/ 393925 h 10708"/>
              <a:gd name="T8" fmla="*/ 477778 w 1514"/>
              <a:gd name="T9" fmla="*/ 537583 h 10708"/>
              <a:gd name="T10" fmla="*/ 510411 w 1514"/>
              <a:gd name="T11" fmla="*/ 684265 h 10708"/>
              <a:gd name="T12" fmla="*/ 577769 w 1514"/>
              <a:gd name="T13" fmla="*/ 802971 h 10708"/>
              <a:gd name="T14" fmla="*/ 621698 w 1514"/>
              <a:gd name="T15" fmla="*/ 946251 h 10708"/>
              <a:gd name="T16" fmla="*/ 633412 w 1514"/>
              <a:gd name="T17" fmla="*/ 1112970 h 10708"/>
              <a:gd name="T18" fmla="*/ 617932 w 1514"/>
              <a:gd name="T19" fmla="*/ 1257006 h 10708"/>
              <a:gd name="T20" fmla="*/ 587391 w 1514"/>
              <a:gd name="T21" fmla="*/ 1414273 h 10708"/>
              <a:gd name="T22" fmla="*/ 558942 w 1514"/>
              <a:gd name="T23" fmla="*/ 1571162 h 10708"/>
              <a:gd name="T24" fmla="*/ 548901 w 1514"/>
              <a:gd name="T25" fmla="*/ 1729186 h 10708"/>
              <a:gd name="T26" fmla="*/ 569820 w 1514"/>
              <a:gd name="T27" fmla="*/ 1860746 h 10708"/>
              <a:gd name="T28" fmla="*/ 613749 w 1514"/>
              <a:gd name="T29" fmla="*/ 2006672 h 10708"/>
              <a:gd name="T30" fmla="*/ 624626 w 1514"/>
              <a:gd name="T31" fmla="*/ 2149574 h 10708"/>
              <a:gd name="T32" fmla="*/ 579024 w 1514"/>
              <a:gd name="T33" fmla="*/ 2278110 h 10708"/>
              <a:gd name="T34" fmla="*/ 567310 w 1514"/>
              <a:gd name="T35" fmla="*/ 2440292 h 10708"/>
              <a:gd name="T36" fmla="*/ 565636 w 1514"/>
              <a:gd name="T37" fmla="*/ 2599450 h 10708"/>
              <a:gd name="T38" fmla="*/ 557687 w 1514"/>
              <a:gd name="T39" fmla="*/ 2753693 h 10708"/>
              <a:gd name="T40" fmla="*/ 559361 w 1514"/>
              <a:gd name="T41" fmla="*/ 2903777 h 10708"/>
              <a:gd name="T42" fmla="*/ 574003 w 1514"/>
              <a:gd name="T43" fmla="*/ 3058020 h 10708"/>
              <a:gd name="T44" fmla="*/ 606636 w 1514"/>
              <a:gd name="T45" fmla="*/ 3206593 h 10708"/>
              <a:gd name="T46" fmla="*/ 589902 w 1514"/>
              <a:gd name="T47" fmla="*/ 3361214 h 10708"/>
              <a:gd name="T48" fmla="*/ 571493 w 1514"/>
              <a:gd name="T49" fmla="*/ 3524908 h 10708"/>
              <a:gd name="T50" fmla="*/ 564799 w 1514"/>
              <a:gd name="T51" fmla="*/ 3678773 h 10708"/>
              <a:gd name="T52" fmla="*/ 574840 w 1514"/>
              <a:gd name="T53" fmla="*/ 3840577 h 10708"/>
              <a:gd name="T54" fmla="*/ 609983 w 1514"/>
              <a:gd name="T55" fmla="*/ 3980833 h 10708"/>
              <a:gd name="T56" fmla="*/ 491585 w 1514"/>
              <a:gd name="T57" fmla="*/ 4044723 h 10708"/>
              <a:gd name="T58" fmla="*/ 325910 w 1514"/>
              <a:gd name="T59" fmla="*/ 4048125 h 10708"/>
              <a:gd name="T60" fmla="*/ 136807 w 1514"/>
              <a:gd name="T61" fmla="*/ 4046613 h 10708"/>
              <a:gd name="T62" fmla="*/ 16735 w 1514"/>
              <a:gd name="T63" fmla="*/ 4020906 h 10708"/>
              <a:gd name="T64" fmla="*/ 156889 w 1514"/>
              <a:gd name="T65" fmla="*/ 3956638 h 10708"/>
              <a:gd name="T66" fmla="*/ 298716 w 1514"/>
              <a:gd name="T67" fmla="*/ 3890479 h 10708"/>
              <a:gd name="T68" fmla="*/ 374023 w 1514"/>
              <a:gd name="T69" fmla="*/ 3763834 h 10708"/>
              <a:gd name="T70" fmla="*/ 362727 w 1514"/>
              <a:gd name="T71" fmla="*/ 3597115 h 10708"/>
              <a:gd name="T72" fmla="*/ 341390 w 1514"/>
              <a:gd name="T73" fmla="*/ 3445140 h 10708"/>
              <a:gd name="T74" fmla="*/ 324655 w 1514"/>
              <a:gd name="T75" fmla="*/ 3284849 h 10708"/>
              <a:gd name="T76" fmla="*/ 292022 w 1514"/>
              <a:gd name="T77" fmla="*/ 3134386 h 10708"/>
              <a:gd name="T78" fmla="*/ 242236 w 1514"/>
              <a:gd name="T79" fmla="*/ 2972960 h 10708"/>
              <a:gd name="T80" fmla="*/ 216716 w 1514"/>
              <a:gd name="T81" fmla="*/ 2822875 h 10708"/>
              <a:gd name="T82" fmla="*/ 162746 w 1514"/>
              <a:gd name="T83" fmla="*/ 2672035 h 10708"/>
              <a:gd name="T84" fmla="*/ 128858 w 1514"/>
              <a:gd name="T85" fmla="*/ 2516657 h 10708"/>
              <a:gd name="T86" fmla="*/ 110450 w 1514"/>
              <a:gd name="T87" fmla="*/ 2358634 h 10708"/>
              <a:gd name="T88" fmla="*/ 100409 w 1514"/>
              <a:gd name="T89" fmla="*/ 2198720 h 10708"/>
              <a:gd name="T90" fmla="*/ 94552 w 1514"/>
              <a:gd name="T91" fmla="*/ 2039184 h 10708"/>
              <a:gd name="T92" fmla="*/ 79909 w 1514"/>
              <a:gd name="T93" fmla="*/ 1892124 h 10708"/>
              <a:gd name="T94" fmla="*/ 61500 w 1514"/>
              <a:gd name="T95" fmla="*/ 1729942 h 10708"/>
              <a:gd name="T96" fmla="*/ 53970 w 1514"/>
              <a:gd name="T97" fmla="*/ 1566626 h 10708"/>
              <a:gd name="T98" fmla="*/ 39327 w 1514"/>
              <a:gd name="T99" fmla="*/ 1395749 h 10708"/>
              <a:gd name="T100" fmla="*/ 33470 w 1514"/>
              <a:gd name="T101" fmla="*/ 1244530 h 10708"/>
              <a:gd name="T102" fmla="*/ 36398 w 1514"/>
              <a:gd name="T103" fmla="*/ 1079324 h 10708"/>
              <a:gd name="T104" fmla="*/ 90786 w 1514"/>
              <a:gd name="T105" fmla="*/ 933398 h 10708"/>
              <a:gd name="T106" fmla="*/ 201236 w 1514"/>
              <a:gd name="T107" fmla="*/ 794654 h 10708"/>
              <a:gd name="T108" fmla="*/ 240981 w 1514"/>
              <a:gd name="T109" fmla="*/ 671789 h 10708"/>
              <a:gd name="T110" fmla="*/ 193705 w 1514"/>
              <a:gd name="T111" fmla="*/ 576143 h 10708"/>
              <a:gd name="T112" fmla="*/ 84092 w 1514"/>
              <a:gd name="T113" fmla="*/ 464620 h 10708"/>
              <a:gd name="T114" fmla="*/ 28449 w 1514"/>
              <a:gd name="T115" fmla="*/ 380315 h 10708"/>
              <a:gd name="T116" fmla="*/ 87858 w 1514"/>
              <a:gd name="T117" fmla="*/ 254047 h 10708"/>
              <a:gd name="T118" fmla="*/ 113797 w 1514"/>
              <a:gd name="T119" fmla="*/ 96780 h 10708"/>
              <a:gd name="T120" fmla="*/ 247257 w 1514"/>
              <a:gd name="T121" fmla="*/ 8317 h 10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14" h="10708">
                <a:moveTo>
                  <a:pt x="591" y="22"/>
                </a:moveTo>
                <a:lnTo>
                  <a:pt x="632" y="17"/>
                </a:lnTo>
                <a:lnTo>
                  <a:pt x="676" y="6"/>
                </a:lnTo>
                <a:lnTo>
                  <a:pt x="716" y="0"/>
                </a:lnTo>
                <a:lnTo>
                  <a:pt x="769" y="0"/>
                </a:lnTo>
                <a:lnTo>
                  <a:pt x="824" y="0"/>
                </a:lnTo>
                <a:lnTo>
                  <a:pt x="878" y="1"/>
                </a:lnTo>
                <a:lnTo>
                  <a:pt x="928" y="4"/>
                </a:lnTo>
                <a:lnTo>
                  <a:pt x="975" y="11"/>
                </a:lnTo>
                <a:lnTo>
                  <a:pt x="1019" y="23"/>
                </a:lnTo>
                <a:lnTo>
                  <a:pt x="1064" y="39"/>
                </a:lnTo>
                <a:lnTo>
                  <a:pt x="1107" y="57"/>
                </a:lnTo>
                <a:lnTo>
                  <a:pt x="1151" y="75"/>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98" y="1772"/>
                </a:lnTo>
                <a:lnTo>
                  <a:pt x="1220" y="1810"/>
                </a:lnTo>
                <a:lnTo>
                  <a:pt x="1242" y="1847"/>
                </a:lnTo>
                <a:lnTo>
                  <a:pt x="1266" y="1885"/>
                </a:lnTo>
                <a:lnTo>
                  <a:pt x="1289" y="1924"/>
                </a:lnTo>
                <a:lnTo>
                  <a:pt x="1311" y="1966"/>
                </a:lnTo>
                <a:lnTo>
                  <a:pt x="1333" y="2008"/>
                </a:lnTo>
                <a:lnTo>
                  <a:pt x="1355" y="2052"/>
                </a:lnTo>
                <a:lnTo>
                  <a:pt x="1360" y="2076"/>
                </a:lnTo>
                <a:lnTo>
                  <a:pt x="1371" y="2102"/>
                </a:lnTo>
                <a:lnTo>
                  <a:pt x="1381" y="2124"/>
                </a:lnTo>
                <a:lnTo>
                  <a:pt x="1397" y="2167"/>
                </a:lnTo>
                <a:lnTo>
                  <a:pt x="1410" y="2200"/>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81"/>
                </a:lnTo>
                <a:lnTo>
                  <a:pt x="1384" y="6026"/>
                </a:lnTo>
                <a:lnTo>
                  <a:pt x="1381" y="6069"/>
                </a:lnTo>
                <a:lnTo>
                  <a:pt x="1379" y="6112"/>
                </a:lnTo>
                <a:lnTo>
                  <a:pt x="1376" y="6153"/>
                </a:lnTo>
                <a:lnTo>
                  <a:pt x="1372" y="6195"/>
                </a:lnTo>
                <a:lnTo>
                  <a:pt x="1368" y="6238"/>
                </a:lnTo>
                <a:lnTo>
                  <a:pt x="1364" y="6279"/>
                </a:lnTo>
                <a:lnTo>
                  <a:pt x="1361" y="6321"/>
                </a:lnTo>
                <a:lnTo>
                  <a:pt x="1359" y="6365"/>
                </a:lnTo>
                <a:lnTo>
                  <a:pt x="1357" y="6409"/>
                </a:lnTo>
                <a:lnTo>
                  <a:pt x="1356" y="6455"/>
                </a:lnTo>
                <a:lnTo>
                  <a:pt x="1355" y="6501"/>
                </a:lnTo>
                <a:lnTo>
                  <a:pt x="1355" y="6547"/>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6" y="7239"/>
                </a:lnTo>
                <a:lnTo>
                  <a:pt x="1333" y="7284"/>
                </a:lnTo>
                <a:lnTo>
                  <a:pt x="1332" y="7324"/>
                </a:lnTo>
                <a:lnTo>
                  <a:pt x="1327" y="7370"/>
                </a:lnTo>
                <a:lnTo>
                  <a:pt x="1322" y="7414"/>
                </a:lnTo>
                <a:lnTo>
                  <a:pt x="1321" y="7459"/>
                </a:lnTo>
                <a:lnTo>
                  <a:pt x="1321" y="7502"/>
                </a:lnTo>
                <a:lnTo>
                  <a:pt x="1322" y="7546"/>
                </a:lnTo>
                <a:lnTo>
                  <a:pt x="1326" y="7589"/>
                </a:lnTo>
                <a:lnTo>
                  <a:pt x="1330" y="7634"/>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9" y="8124"/>
                </a:lnTo>
                <a:lnTo>
                  <a:pt x="1394" y="8159"/>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112"/>
                </a:lnTo>
                <a:lnTo>
                  <a:pt x="1374" y="10159"/>
                </a:lnTo>
                <a:lnTo>
                  <a:pt x="1376" y="10207"/>
                </a:lnTo>
                <a:lnTo>
                  <a:pt x="1381" y="10253"/>
                </a:lnTo>
                <a:lnTo>
                  <a:pt x="1390" y="10299"/>
                </a:lnTo>
                <a:lnTo>
                  <a:pt x="1395" y="10326"/>
                </a:lnTo>
                <a:lnTo>
                  <a:pt x="1403" y="10378"/>
                </a:lnTo>
                <a:lnTo>
                  <a:pt x="1408" y="10405"/>
                </a:lnTo>
                <a:lnTo>
                  <a:pt x="1425" y="10445"/>
                </a:lnTo>
                <a:lnTo>
                  <a:pt x="1443" y="10487"/>
                </a:lnTo>
                <a:lnTo>
                  <a:pt x="1458" y="10530"/>
                </a:lnTo>
                <a:lnTo>
                  <a:pt x="1469" y="10569"/>
                </a:lnTo>
                <a:lnTo>
                  <a:pt x="1473" y="10604"/>
                </a:lnTo>
                <a:lnTo>
                  <a:pt x="1465" y="10633"/>
                </a:lnTo>
                <a:lnTo>
                  <a:pt x="1443" y="10654"/>
                </a:lnTo>
                <a:lnTo>
                  <a:pt x="1400" y="10673"/>
                </a:lnTo>
                <a:lnTo>
                  <a:pt x="1358" y="10687"/>
                </a:lnTo>
                <a:lnTo>
                  <a:pt x="1315" y="10693"/>
                </a:lnTo>
                <a:lnTo>
                  <a:pt x="1270" y="10697"/>
                </a:lnTo>
                <a:lnTo>
                  <a:pt x="1223" y="10698"/>
                </a:lnTo>
                <a:lnTo>
                  <a:pt x="1175" y="10699"/>
                </a:lnTo>
                <a:lnTo>
                  <a:pt x="1124" y="10699"/>
                </a:lnTo>
                <a:lnTo>
                  <a:pt x="1078" y="10700"/>
                </a:lnTo>
                <a:lnTo>
                  <a:pt x="1036" y="10702"/>
                </a:lnTo>
                <a:lnTo>
                  <a:pt x="994" y="10704"/>
                </a:lnTo>
                <a:lnTo>
                  <a:pt x="951" y="10706"/>
                </a:lnTo>
                <a:lnTo>
                  <a:pt x="909" y="10707"/>
                </a:lnTo>
                <a:lnTo>
                  <a:pt x="867"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78" y="10312"/>
                </a:lnTo>
                <a:lnTo>
                  <a:pt x="714" y="10291"/>
                </a:lnTo>
                <a:lnTo>
                  <a:pt x="750" y="10270"/>
                </a:lnTo>
                <a:lnTo>
                  <a:pt x="784" y="10247"/>
                </a:lnTo>
                <a:lnTo>
                  <a:pt x="814" y="10221"/>
                </a:lnTo>
                <a:lnTo>
                  <a:pt x="838" y="10191"/>
                </a:lnTo>
                <a:lnTo>
                  <a:pt x="851" y="10156"/>
                </a:lnTo>
                <a:lnTo>
                  <a:pt x="870" y="10098"/>
                </a:lnTo>
                <a:lnTo>
                  <a:pt x="886" y="10042"/>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5" y="7741"/>
                </a:lnTo>
                <a:lnTo>
                  <a:pt x="575" y="7689"/>
                </a:lnTo>
                <a:lnTo>
                  <a:pt x="572" y="7636"/>
                </a:lnTo>
                <a:lnTo>
                  <a:pt x="564" y="7584"/>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50" y="2284"/>
                </a:lnTo>
                <a:lnTo>
                  <a:pt x="372" y="2249"/>
                </a:lnTo>
                <a:lnTo>
                  <a:pt x="394" y="2213"/>
                </a:lnTo>
                <a:lnTo>
                  <a:pt x="418" y="2176"/>
                </a:lnTo>
                <a:lnTo>
                  <a:pt x="445" y="2139"/>
                </a:lnTo>
                <a:lnTo>
                  <a:pt x="481" y="2102"/>
                </a:lnTo>
                <a:lnTo>
                  <a:pt x="490" y="2085"/>
                </a:lnTo>
                <a:lnTo>
                  <a:pt x="507" y="2052"/>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5" y="1571"/>
                </a:lnTo>
                <a:lnTo>
                  <a:pt x="589" y="1535"/>
                </a:lnTo>
                <a:lnTo>
                  <a:pt x="556" y="1519"/>
                </a:lnTo>
                <a:lnTo>
                  <a:pt x="510" y="1524"/>
                </a:lnTo>
                <a:lnTo>
                  <a:pt x="463" y="1524"/>
                </a:lnTo>
                <a:lnTo>
                  <a:pt x="416" y="1519"/>
                </a:lnTo>
                <a:lnTo>
                  <a:pt x="371" y="1506"/>
                </a:lnTo>
                <a:lnTo>
                  <a:pt x="328" y="1489"/>
                </a:lnTo>
                <a:lnTo>
                  <a:pt x="289" y="1465"/>
                </a:lnTo>
                <a:lnTo>
                  <a:pt x="257" y="1432"/>
                </a:lnTo>
                <a:lnTo>
                  <a:pt x="234" y="1395"/>
                </a:lnTo>
                <a:lnTo>
                  <a:pt x="218" y="1355"/>
                </a:lnTo>
                <a:lnTo>
                  <a:pt x="208" y="1313"/>
                </a:lnTo>
                <a:lnTo>
                  <a:pt x="204" y="1270"/>
                </a:lnTo>
                <a:lnTo>
                  <a:pt x="201" y="1229"/>
                </a:lnTo>
                <a:lnTo>
                  <a:pt x="201" y="1189"/>
                </a:lnTo>
                <a:lnTo>
                  <a:pt x="200" y="1167"/>
                </a:lnTo>
                <a:lnTo>
                  <a:pt x="198" y="1140"/>
                </a:lnTo>
                <a:lnTo>
                  <a:pt x="197" y="1118"/>
                </a:lnTo>
                <a:lnTo>
                  <a:pt x="188" y="1066"/>
                </a:lnTo>
                <a:lnTo>
                  <a:pt x="166" y="1036"/>
                </a:lnTo>
                <a:lnTo>
                  <a:pt x="127" y="1018"/>
                </a:lnTo>
                <a:lnTo>
                  <a:pt x="68" y="1006"/>
                </a:lnTo>
                <a:lnTo>
                  <a:pt x="48" y="979"/>
                </a:lnTo>
                <a:lnTo>
                  <a:pt x="50" y="952"/>
                </a:lnTo>
                <a:lnTo>
                  <a:pt x="69" y="924"/>
                </a:lnTo>
                <a:lnTo>
                  <a:pt x="96" y="896"/>
                </a:lnTo>
                <a:lnTo>
                  <a:pt x="125" y="869"/>
                </a:lnTo>
                <a:lnTo>
                  <a:pt x="148" y="841"/>
                </a:lnTo>
                <a:lnTo>
                  <a:pt x="171" y="801"/>
                </a:lnTo>
                <a:lnTo>
                  <a:pt x="189" y="759"/>
                </a:lnTo>
                <a:lnTo>
                  <a:pt x="201" y="715"/>
                </a:lnTo>
                <a:lnTo>
                  <a:pt x="210" y="672"/>
                </a:lnTo>
                <a:lnTo>
                  <a:pt x="215" y="630"/>
                </a:lnTo>
                <a:lnTo>
                  <a:pt x="218" y="586"/>
                </a:lnTo>
                <a:lnTo>
                  <a:pt x="218" y="54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42" y="86"/>
                </a:lnTo>
                <a:lnTo>
                  <a:pt x="503" y="60"/>
                </a:lnTo>
                <a:lnTo>
                  <a:pt x="564" y="35"/>
                </a:lnTo>
                <a:lnTo>
                  <a:pt x="591" y="22"/>
                </a:lnTo>
              </a:path>
            </a:pathLst>
          </a:custGeom>
          <a:solidFill>
            <a:srgbClr val="0033CC"/>
          </a:solidFill>
          <a:ln>
            <a:noFill/>
          </a:ln>
          <a:extLst>
            <a:ext uri="{91240B29-F687-4F45-9708-019B960494DF}">
              <a14:hiddenLine xmlns:a14="http://schemas.microsoft.com/office/drawing/2010/main" w="28575">
                <a:solidFill>
                  <a:srgbClr val="000000"/>
                </a:solidFill>
                <a:prstDash val="solid"/>
                <a:round/>
                <a:headEnd/>
                <a:tailEnd/>
              </a14:hiddenLine>
            </a:ext>
          </a:extLst>
        </p:spPr>
        <p:txBody>
          <a:bodyPr/>
          <a:lstStyle/>
          <a:p>
            <a:endParaRPr lang="en-US">
              <a:solidFill>
                <a:prstClr val="white"/>
              </a:solidFill>
            </a:endParaRPr>
          </a:p>
        </p:txBody>
      </p:sp>
      <p:sp>
        <p:nvSpPr>
          <p:cNvPr id="6152" name="Rectangle 8"/>
          <p:cNvSpPr>
            <a:spLocks noChangeArrowheads="1"/>
          </p:cNvSpPr>
          <p:nvPr/>
        </p:nvSpPr>
        <p:spPr bwMode="auto">
          <a:xfrm>
            <a:off x="5595938" y="1885950"/>
            <a:ext cx="30861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spcBef>
                <a:spcPct val="20000"/>
              </a:spcBef>
              <a:buChar char="•"/>
              <a:tabLst>
                <a:tab pos="400050" algn="r"/>
                <a:tab pos="685800" algn="l"/>
              </a:tabLst>
              <a:defRPr sz="3200">
                <a:solidFill>
                  <a:schemeClr val="tx1"/>
                </a:solidFill>
                <a:latin typeface="Arial" charset="0"/>
              </a:defRPr>
            </a:lvl1pPr>
            <a:lvl2pPr marL="742950" indent="-285750">
              <a:spcBef>
                <a:spcPct val="20000"/>
              </a:spcBef>
              <a:buChar char="–"/>
              <a:tabLst>
                <a:tab pos="400050" algn="r"/>
                <a:tab pos="685800" algn="l"/>
              </a:tabLst>
              <a:defRPr sz="2800">
                <a:solidFill>
                  <a:schemeClr val="tx1"/>
                </a:solidFill>
                <a:latin typeface="Arial" charset="0"/>
              </a:defRPr>
            </a:lvl2pPr>
            <a:lvl3pPr marL="1143000" indent="-228600">
              <a:spcBef>
                <a:spcPct val="20000"/>
              </a:spcBef>
              <a:buChar char="•"/>
              <a:tabLst>
                <a:tab pos="400050" algn="r"/>
                <a:tab pos="685800" algn="l"/>
              </a:tabLst>
              <a:defRPr sz="2400">
                <a:solidFill>
                  <a:schemeClr val="tx1"/>
                </a:solidFill>
                <a:latin typeface="Arial" charset="0"/>
              </a:defRPr>
            </a:lvl3pPr>
            <a:lvl4pPr marL="1600200" indent="-228600">
              <a:spcBef>
                <a:spcPct val="20000"/>
              </a:spcBef>
              <a:buChar char="–"/>
              <a:tabLst>
                <a:tab pos="400050" algn="r"/>
                <a:tab pos="685800" algn="l"/>
              </a:tabLst>
              <a:defRPr sz="2000">
                <a:solidFill>
                  <a:schemeClr val="tx1"/>
                </a:solidFill>
                <a:latin typeface="Arial" charset="0"/>
              </a:defRPr>
            </a:lvl4pPr>
            <a:lvl5pPr marL="2057400" indent="-228600">
              <a:spcBef>
                <a:spcPct val="20000"/>
              </a:spcBef>
              <a:buChar char="»"/>
              <a:tabLst>
                <a:tab pos="400050" algn="r"/>
                <a:tab pos="685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400050" algn="r"/>
                <a:tab pos="685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400050" algn="r"/>
                <a:tab pos="685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400050" algn="r"/>
                <a:tab pos="685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400050" algn="r"/>
                <a:tab pos="685800" algn="l"/>
              </a:tabLst>
              <a:defRPr sz="2000">
                <a:solidFill>
                  <a:schemeClr val="tx1"/>
                </a:solidFill>
                <a:latin typeface="Arial" charset="0"/>
              </a:defRPr>
            </a:lvl9pPr>
          </a:lstStyle>
          <a:p>
            <a:pPr>
              <a:lnSpc>
                <a:spcPct val="90000"/>
              </a:lnSpc>
              <a:spcBef>
                <a:spcPct val="25000"/>
              </a:spcBef>
              <a:spcAft>
                <a:spcPct val="25000"/>
              </a:spcAft>
              <a:buFontTx/>
              <a:buNone/>
            </a:pPr>
            <a:r>
              <a:rPr lang="en-US" altLang="en-US" sz="1600" dirty="0">
                <a:solidFill>
                  <a:prstClr val="white"/>
                </a:solidFill>
                <a:latin typeface="Calibri" pitchFamily="34" charset="0"/>
              </a:rPr>
              <a:t>26%	 Breast</a:t>
            </a:r>
          </a:p>
          <a:p>
            <a:pPr>
              <a:lnSpc>
                <a:spcPct val="90000"/>
              </a:lnSpc>
              <a:spcBef>
                <a:spcPct val="25000"/>
              </a:spcBef>
              <a:spcAft>
                <a:spcPct val="25000"/>
              </a:spcAft>
              <a:buFontTx/>
              <a:buNone/>
            </a:pPr>
            <a:r>
              <a:rPr lang="en-US" altLang="en-US" sz="1600" dirty="0">
                <a:solidFill>
                  <a:prstClr val="white"/>
                </a:solidFill>
                <a:latin typeface="Calibri" pitchFamily="34" charset="0"/>
              </a:rPr>
              <a:t>14%	 Lung &amp; bronchus</a:t>
            </a:r>
          </a:p>
          <a:p>
            <a:pPr>
              <a:lnSpc>
                <a:spcPct val="90000"/>
              </a:lnSpc>
              <a:spcBef>
                <a:spcPct val="25000"/>
              </a:spcBef>
              <a:spcAft>
                <a:spcPct val="25000"/>
              </a:spcAft>
              <a:buFontTx/>
              <a:buNone/>
            </a:pPr>
            <a:r>
              <a:rPr lang="en-US" altLang="en-US" sz="1600" dirty="0">
                <a:solidFill>
                  <a:prstClr val="white"/>
                </a:solidFill>
                <a:latin typeface="Calibri" pitchFamily="34" charset="0"/>
              </a:rPr>
              <a:t>10%	 Colon &amp; rectum</a:t>
            </a:r>
          </a:p>
          <a:p>
            <a:pPr>
              <a:lnSpc>
                <a:spcPct val="90000"/>
              </a:lnSpc>
              <a:spcBef>
                <a:spcPct val="25000"/>
              </a:spcBef>
              <a:spcAft>
                <a:spcPct val="25000"/>
              </a:spcAft>
              <a:buFontTx/>
              <a:buNone/>
            </a:pPr>
            <a:r>
              <a:rPr lang="en-US" altLang="en-US" sz="1600" dirty="0">
                <a:solidFill>
                  <a:prstClr val="white"/>
                </a:solidFill>
                <a:latin typeface="Calibri" pitchFamily="34" charset="0"/>
              </a:rPr>
              <a:t>6%	   Uterine corpus 	</a:t>
            </a:r>
          </a:p>
          <a:p>
            <a:pPr>
              <a:lnSpc>
                <a:spcPct val="90000"/>
              </a:lnSpc>
              <a:spcBef>
                <a:spcPct val="25000"/>
              </a:spcBef>
              <a:spcAft>
                <a:spcPct val="25000"/>
              </a:spcAft>
              <a:buFontTx/>
              <a:buNone/>
            </a:pPr>
            <a:r>
              <a:rPr lang="en-US" altLang="en-US" sz="1600" dirty="0">
                <a:solidFill>
                  <a:prstClr val="white"/>
                </a:solidFill>
                <a:latin typeface="Calibri" pitchFamily="34" charset="0"/>
              </a:rPr>
              <a:t>4%	   Non-Hodgkin</a:t>
            </a:r>
            <a:br>
              <a:rPr lang="en-US" altLang="en-US" sz="1600" dirty="0">
                <a:solidFill>
                  <a:prstClr val="white"/>
                </a:solidFill>
                <a:latin typeface="Calibri" pitchFamily="34" charset="0"/>
              </a:rPr>
            </a:br>
            <a:r>
              <a:rPr lang="en-US" altLang="en-US" sz="1600" dirty="0">
                <a:solidFill>
                  <a:prstClr val="white"/>
                </a:solidFill>
                <a:latin typeface="Calibri" pitchFamily="34" charset="0"/>
              </a:rPr>
              <a:t>	lymphoma</a:t>
            </a:r>
          </a:p>
          <a:p>
            <a:pPr>
              <a:lnSpc>
                <a:spcPct val="90000"/>
              </a:lnSpc>
              <a:spcBef>
                <a:spcPct val="25000"/>
              </a:spcBef>
              <a:spcAft>
                <a:spcPct val="25000"/>
              </a:spcAft>
              <a:buFontTx/>
              <a:buNone/>
            </a:pPr>
            <a:r>
              <a:rPr lang="en-US" altLang="en-US" sz="1600" dirty="0">
                <a:solidFill>
                  <a:prstClr val="white"/>
                </a:solidFill>
                <a:latin typeface="Calibri" pitchFamily="34" charset="0"/>
              </a:rPr>
              <a:t>4%    Thyroid</a:t>
            </a:r>
          </a:p>
          <a:p>
            <a:pPr>
              <a:lnSpc>
                <a:spcPct val="90000"/>
              </a:lnSpc>
              <a:spcBef>
                <a:spcPct val="25000"/>
              </a:spcBef>
              <a:spcAft>
                <a:spcPct val="25000"/>
              </a:spcAft>
              <a:buFontTx/>
              <a:buNone/>
            </a:pPr>
            <a:r>
              <a:rPr lang="en-US" altLang="en-US" sz="1600" dirty="0">
                <a:solidFill>
                  <a:prstClr val="white"/>
                </a:solidFill>
                <a:latin typeface="Calibri" pitchFamily="34" charset="0"/>
              </a:rPr>
              <a:t>4%	    Melanoma of skin</a:t>
            </a:r>
          </a:p>
          <a:p>
            <a:pPr>
              <a:lnSpc>
                <a:spcPct val="90000"/>
              </a:lnSpc>
              <a:spcBef>
                <a:spcPct val="25000"/>
              </a:spcBef>
              <a:spcAft>
                <a:spcPct val="25000"/>
              </a:spcAft>
              <a:buFontTx/>
              <a:buNone/>
            </a:pPr>
            <a:r>
              <a:rPr lang="en-US" altLang="en-US" sz="1600" dirty="0">
                <a:solidFill>
                  <a:prstClr val="white"/>
                </a:solidFill>
                <a:latin typeface="Calibri" pitchFamily="34" charset="0"/>
              </a:rPr>
              <a:t>3%	   Ovary</a:t>
            </a:r>
          </a:p>
          <a:p>
            <a:pPr>
              <a:lnSpc>
                <a:spcPct val="90000"/>
              </a:lnSpc>
              <a:spcBef>
                <a:spcPct val="25000"/>
              </a:spcBef>
              <a:spcAft>
                <a:spcPct val="25000"/>
              </a:spcAft>
              <a:buFontTx/>
              <a:buNone/>
            </a:pPr>
            <a:r>
              <a:rPr lang="en-US" altLang="en-US" sz="1600" dirty="0">
                <a:solidFill>
                  <a:prstClr val="white"/>
                </a:solidFill>
                <a:latin typeface="Calibri" pitchFamily="34" charset="0"/>
              </a:rPr>
              <a:t>3%	   Kidney &amp; renal pelvis</a:t>
            </a:r>
          </a:p>
          <a:p>
            <a:pPr>
              <a:lnSpc>
                <a:spcPct val="90000"/>
              </a:lnSpc>
              <a:spcBef>
                <a:spcPct val="25000"/>
              </a:spcBef>
              <a:spcAft>
                <a:spcPct val="25000"/>
              </a:spcAft>
              <a:buFontTx/>
              <a:buNone/>
            </a:pPr>
            <a:r>
              <a:rPr lang="en-US" altLang="en-US" sz="1600" dirty="0">
                <a:solidFill>
                  <a:prstClr val="white"/>
                </a:solidFill>
                <a:latin typeface="Calibri" pitchFamily="34" charset="0"/>
              </a:rPr>
              <a:t>3%	   Leukemia</a:t>
            </a:r>
          </a:p>
          <a:p>
            <a:pPr>
              <a:lnSpc>
                <a:spcPct val="90000"/>
              </a:lnSpc>
              <a:spcBef>
                <a:spcPct val="25000"/>
              </a:spcBef>
              <a:spcAft>
                <a:spcPct val="25000"/>
              </a:spcAft>
              <a:buFontTx/>
              <a:buNone/>
            </a:pPr>
            <a:r>
              <a:rPr lang="en-US" altLang="en-US" sz="1600" dirty="0">
                <a:solidFill>
                  <a:prstClr val="white"/>
                </a:solidFill>
                <a:latin typeface="Calibri" pitchFamily="34" charset="0"/>
              </a:rPr>
              <a:t>23%	 All Other Sites</a:t>
            </a:r>
          </a:p>
        </p:txBody>
      </p:sp>
      <p:sp>
        <p:nvSpPr>
          <p:cNvPr id="6153" name="Rectangle 9"/>
          <p:cNvSpPr>
            <a:spLocks noChangeArrowheads="1"/>
          </p:cNvSpPr>
          <p:nvPr/>
        </p:nvSpPr>
        <p:spPr bwMode="auto">
          <a:xfrm>
            <a:off x="323850" y="1905000"/>
            <a:ext cx="310038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342900" indent="-342900">
              <a:spcBef>
                <a:spcPct val="20000"/>
              </a:spcBef>
              <a:buChar char="•"/>
              <a:tabLst>
                <a:tab pos="2457450" algn="r"/>
              </a:tabLst>
              <a:defRPr sz="3200">
                <a:solidFill>
                  <a:schemeClr val="tx1"/>
                </a:solidFill>
                <a:latin typeface="Arial" charset="0"/>
              </a:defRPr>
            </a:lvl1pPr>
            <a:lvl2pPr marL="742950" indent="-285750">
              <a:spcBef>
                <a:spcPct val="20000"/>
              </a:spcBef>
              <a:buChar char="–"/>
              <a:tabLst>
                <a:tab pos="2457450" algn="r"/>
              </a:tabLst>
              <a:defRPr sz="2800">
                <a:solidFill>
                  <a:schemeClr val="tx1"/>
                </a:solidFill>
                <a:latin typeface="Arial" charset="0"/>
              </a:defRPr>
            </a:lvl2pPr>
            <a:lvl3pPr marL="1143000" indent="-228600">
              <a:spcBef>
                <a:spcPct val="20000"/>
              </a:spcBef>
              <a:buChar char="•"/>
              <a:tabLst>
                <a:tab pos="2457450" algn="r"/>
              </a:tabLst>
              <a:defRPr sz="2400">
                <a:solidFill>
                  <a:schemeClr val="tx1"/>
                </a:solidFill>
                <a:latin typeface="Arial" charset="0"/>
              </a:defRPr>
            </a:lvl3pPr>
            <a:lvl4pPr marL="1600200" indent="-228600">
              <a:spcBef>
                <a:spcPct val="20000"/>
              </a:spcBef>
              <a:buChar char="–"/>
              <a:tabLst>
                <a:tab pos="2457450" algn="r"/>
              </a:tabLst>
              <a:defRPr sz="2000">
                <a:solidFill>
                  <a:schemeClr val="tx1"/>
                </a:solidFill>
                <a:latin typeface="Arial" charset="0"/>
              </a:defRPr>
            </a:lvl4pPr>
            <a:lvl5pPr marL="2057400" indent="-228600">
              <a:spcBef>
                <a:spcPct val="20000"/>
              </a:spcBef>
              <a:buChar char="»"/>
              <a:tabLst>
                <a:tab pos="2457450" algn="r"/>
              </a:tabLst>
              <a:defRPr sz="2000">
                <a:solidFill>
                  <a:schemeClr val="tx1"/>
                </a:solidFill>
                <a:latin typeface="Arial" charset="0"/>
              </a:defRPr>
            </a:lvl5pPr>
            <a:lvl6pPr marL="2514600" indent="-228600" eaLnBrk="0" fontAlgn="base" hangingPunct="0">
              <a:spcBef>
                <a:spcPct val="20000"/>
              </a:spcBef>
              <a:spcAft>
                <a:spcPct val="0"/>
              </a:spcAft>
              <a:buChar char="»"/>
              <a:tabLst>
                <a:tab pos="2457450" algn="r"/>
              </a:tabLst>
              <a:defRPr sz="2000">
                <a:solidFill>
                  <a:schemeClr val="tx1"/>
                </a:solidFill>
                <a:latin typeface="Arial" charset="0"/>
              </a:defRPr>
            </a:lvl6pPr>
            <a:lvl7pPr marL="2971800" indent="-228600" eaLnBrk="0" fontAlgn="base" hangingPunct="0">
              <a:spcBef>
                <a:spcPct val="20000"/>
              </a:spcBef>
              <a:spcAft>
                <a:spcPct val="0"/>
              </a:spcAft>
              <a:buChar char="»"/>
              <a:tabLst>
                <a:tab pos="2457450" algn="r"/>
              </a:tabLst>
              <a:defRPr sz="2000">
                <a:solidFill>
                  <a:schemeClr val="tx1"/>
                </a:solidFill>
                <a:latin typeface="Arial" charset="0"/>
              </a:defRPr>
            </a:lvl7pPr>
            <a:lvl8pPr marL="3429000" indent="-228600" eaLnBrk="0" fontAlgn="base" hangingPunct="0">
              <a:spcBef>
                <a:spcPct val="20000"/>
              </a:spcBef>
              <a:spcAft>
                <a:spcPct val="0"/>
              </a:spcAft>
              <a:buChar char="»"/>
              <a:tabLst>
                <a:tab pos="2457450" algn="r"/>
              </a:tabLst>
              <a:defRPr sz="2000">
                <a:solidFill>
                  <a:schemeClr val="tx1"/>
                </a:solidFill>
                <a:latin typeface="Arial" charset="0"/>
              </a:defRPr>
            </a:lvl8pPr>
            <a:lvl9pPr marL="3886200" indent="-228600" eaLnBrk="0" fontAlgn="base" hangingPunct="0">
              <a:spcBef>
                <a:spcPct val="20000"/>
              </a:spcBef>
              <a:spcAft>
                <a:spcPct val="0"/>
              </a:spcAft>
              <a:buChar char="»"/>
              <a:tabLst>
                <a:tab pos="2457450" algn="r"/>
              </a:tabLst>
              <a:defRPr sz="2000">
                <a:solidFill>
                  <a:schemeClr val="tx1"/>
                </a:solidFill>
                <a:latin typeface="Arial" charset="0"/>
              </a:defRPr>
            </a:lvl9pPr>
          </a:lstStyle>
          <a:p>
            <a:pPr>
              <a:lnSpc>
                <a:spcPct val="90000"/>
              </a:lnSpc>
              <a:spcBef>
                <a:spcPct val="25000"/>
              </a:spcBef>
              <a:spcAft>
                <a:spcPct val="25000"/>
              </a:spcAft>
              <a:buFontTx/>
              <a:buNone/>
            </a:pPr>
            <a:r>
              <a:rPr lang="en-US" altLang="en-US" sz="1600" dirty="0">
                <a:solidFill>
                  <a:prstClr val="white"/>
                </a:solidFill>
                <a:latin typeface="Calibri" pitchFamily="34" charset="0"/>
              </a:rPr>
              <a:t>Prostate	25%</a:t>
            </a:r>
          </a:p>
          <a:p>
            <a:pPr>
              <a:lnSpc>
                <a:spcPct val="90000"/>
              </a:lnSpc>
              <a:spcBef>
                <a:spcPct val="25000"/>
              </a:spcBef>
              <a:spcAft>
                <a:spcPct val="25000"/>
              </a:spcAft>
              <a:buFontTx/>
              <a:buNone/>
            </a:pPr>
            <a:r>
              <a:rPr lang="en-US" altLang="en-US" sz="1600" dirty="0">
                <a:solidFill>
                  <a:prstClr val="white"/>
                </a:solidFill>
                <a:latin typeface="Calibri" pitchFamily="34" charset="0"/>
              </a:rPr>
              <a:t>Lung &amp; bronchus	15%</a:t>
            </a:r>
          </a:p>
          <a:p>
            <a:pPr>
              <a:lnSpc>
                <a:spcPct val="90000"/>
              </a:lnSpc>
              <a:spcBef>
                <a:spcPct val="25000"/>
              </a:spcBef>
              <a:spcAft>
                <a:spcPct val="25000"/>
              </a:spcAft>
              <a:buFontTx/>
              <a:buNone/>
            </a:pPr>
            <a:r>
              <a:rPr lang="en-US" altLang="en-US" sz="1600" dirty="0">
                <a:solidFill>
                  <a:prstClr val="white"/>
                </a:solidFill>
                <a:latin typeface="Calibri" pitchFamily="34" charset="0"/>
              </a:rPr>
              <a:t>Colon &amp; rectum	10%</a:t>
            </a:r>
          </a:p>
          <a:p>
            <a:pPr>
              <a:lnSpc>
                <a:spcPct val="90000"/>
              </a:lnSpc>
              <a:spcBef>
                <a:spcPct val="25000"/>
              </a:spcBef>
              <a:spcAft>
                <a:spcPct val="25000"/>
              </a:spcAft>
              <a:buFontTx/>
              <a:buNone/>
            </a:pPr>
            <a:r>
              <a:rPr lang="en-US" altLang="en-US" sz="1600" dirty="0">
                <a:solidFill>
                  <a:prstClr val="white"/>
                </a:solidFill>
                <a:latin typeface="Calibri" pitchFamily="34" charset="0"/>
              </a:rPr>
              <a:t>Urinary bladder	7%</a:t>
            </a:r>
          </a:p>
          <a:p>
            <a:pPr>
              <a:lnSpc>
                <a:spcPct val="90000"/>
              </a:lnSpc>
              <a:spcBef>
                <a:spcPct val="25000"/>
              </a:spcBef>
              <a:spcAft>
                <a:spcPct val="25000"/>
              </a:spcAft>
              <a:buFontTx/>
              <a:buNone/>
            </a:pPr>
            <a:r>
              <a:rPr lang="en-US" altLang="en-US" sz="1600" dirty="0">
                <a:solidFill>
                  <a:prstClr val="white"/>
                </a:solidFill>
                <a:latin typeface="Calibri" pitchFamily="34" charset="0"/>
              </a:rPr>
              <a:t>Non-Hodgkin	5%                      lymphoma	</a:t>
            </a:r>
          </a:p>
          <a:p>
            <a:pPr>
              <a:lnSpc>
                <a:spcPct val="90000"/>
              </a:lnSpc>
              <a:spcBef>
                <a:spcPct val="25000"/>
              </a:spcBef>
              <a:spcAft>
                <a:spcPct val="25000"/>
              </a:spcAft>
              <a:buFontTx/>
              <a:buNone/>
            </a:pPr>
            <a:r>
              <a:rPr lang="en-US" altLang="en-US" sz="1600" dirty="0">
                <a:solidFill>
                  <a:prstClr val="white"/>
                </a:solidFill>
                <a:latin typeface="Calibri" pitchFamily="34" charset="0"/>
              </a:rPr>
              <a:t>Melanoma of skin	5%</a:t>
            </a:r>
          </a:p>
          <a:p>
            <a:pPr>
              <a:lnSpc>
                <a:spcPct val="90000"/>
              </a:lnSpc>
              <a:spcBef>
                <a:spcPct val="25000"/>
              </a:spcBef>
              <a:spcAft>
                <a:spcPct val="25000"/>
              </a:spcAft>
              <a:buFontTx/>
              <a:buNone/>
            </a:pPr>
            <a:r>
              <a:rPr lang="en-US" altLang="en-US" sz="1600" dirty="0">
                <a:solidFill>
                  <a:prstClr val="white"/>
                </a:solidFill>
                <a:latin typeface="Calibri" pitchFamily="34" charset="0"/>
              </a:rPr>
              <a:t>Kidney &amp; renal pelvis	4%</a:t>
            </a:r>
          </a:p>
          <a:p>
            <a:pPr>
              <a:lnSpc>
                <a:spcPct val="90000"/>
              </a:lnSpc>
              <a:spcBef>
                <a:spcPct val="25000"/>
              </a:spcBef>
              <a:spcAft>
                <a:spcPct val="25000"/>
              </a:spcAft>
              <a:buFontTx/>
              <a:buNone/>
            </a:pPr>
            <a:r>
              <a:rPr lang="en-US" altLang="en-US" sz="1600" dirty="0">
                <a:solidFill>
                  <a:prstClr val="white"/>
                </a:solidFill>
                <a:latin typeface="Calibri" pitchFamily="34" charset="0"/>
              </a:rPr>
              <a:t>Oral cavity	3%</a:t>
            </a:r>
          </a:p>
          <a:p>
            <a:pPr>
              <a:lnSpc>
                <a:spcPct val="90000"/>
              </a:lnSpc>
              <a:spcBef>
                <a:spcPct val="25000"/>
              </a:spcBef>
              <a:spcAft>
                <a:spcPct val="25000"/>
              </a:spcAft>
              <a:buFontTx/>
              <a:buNone/>
            </a:pPr>
            <a:r>
              <a:rPr lang="en-US" altLang="en-US" sz="1600" dirty="0">
                <a:solidFill>
                  <a:prstClr val="white"/>
                </a:solidFill>
                <a:latin typeface="Calibri" pitchFamily="34" charset="0"/>
              </a:rPr>
              <a:t>Leukemia 	3%	</a:t>
            </a:r>
          </a:p>
          <a:p>
            <a:pPr>
              <a:lnSpc>
                <a:spcPct val="90000"/>
              </a:lnSpc>
              <a:spcBef>
                <a:spcPct val="25000"/>
              </a:spcBef>
              <a:spcAft>
                <a:spcPct val="25000"/>
              </a:spcAft>
              <a:buFontTx/>
              <a:buNone/>
            </a:pPr>
            <a:r>
              <a:rPr lang="en-US" altLang="en-US" sz="1600" dirty="0">
                <a:solidFill>
                  <a:prstClr val="white"/>
                </a:solidFill>
                <a:latin typeface="Calibri" pitchFamily="34" charset="0"/>
              </a:rPr>
              <a:t>Pancreas	3%</a:t>
            </a:r>
          </a:p>
          <a:p>
            <a:pPr>
              <a:lnSpc>
                <a:spcPct val="90000"/>
              </a:lnSpc>
              <a:spcBef>
                <a:spcPct val="25000"/>
              </a:spcBef>
              <a:spcAft>
                <a:spcPct val="25000"/>
              </a:spcAft>
              <a:buFontTx/>
              <a:buNone/>
            </a:pPr>
            <a:r>
              <a:rPr lang="en-US" altLang="en-US" sz="1600" dirty="0">
                <a:solidFill>
                  <a:prstClr val="white"/>
                </a:solidFill>
                <a:latin typeface="Calibri" pitchFamily="34" charset="0"/>
              </a:rPr>
              <a:t>All Other Sites	20%</a:t>
            </a:r>
          </a:p>
          <a:p>
            <a:pPr>
              <a:lnSpc>
                <a:spcPct val="90000"/>
              </a:lnSpc>
              <a:spcBef>
                <a:spcPct val="25000"/>
              </a:spcBef>
              <a:spcAft>
                <a:spcPct val="25000"/>
              </a:spcAft>
              <a:buFontTx/>
              <a:buNone/>
            </a:pPr>
            <a:endParaRPr lang="en-US" altLang="en-US" sz="1600" dirty="0">
              <a:solidFill>
                <a:prstClr val="white"/>
              </a:solidFill>
              <a:latin typeface="Calibri" pitchFamily="34" charset="0"/>
            </a:endParaRPr>
          </a:p>
        </p:txBody>
      </p:sp>
      <p:sp>
        <p:nvSpPr>
          <p:cNvPr id="6154" name="Line 10"/>
          <p:cNvSpPr>
            <a:spLocks noChangeShapeType="1"/>
          </p:cNvSpPr>
          <p:nvPr/>
        </p:nvSpPr>
        <p:spPr bwMode="auto">
          <a:xfrm>
            <a:off x="533400" y="914400"/>
            <a:ext cx="8001000" cy="0"/>
          </a:xfrm>
          <a:prstGeom prst="line">
            <a:avLst/>
          </a:prstGeom>
          <a:noFill/>
          <a:ln w="9525">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
        <p:nvSpPr>
          <p:cNvPr id="2" name="TextBox 1"/>
          <p:cNvSpPr txBox="1"/>
          <p:nvPr/>
        </p:nvSpPr>
        <p:spPr>
          <a:xfrm>
            <a:off x="5939942" y="6548501"/>
            <a:ext cx="2398092" cy="276999"/>
          </a:xfrm>
          <a:prstGeom prst="rect">
            <a:avLst/>
          </a:prstGeom>
          <a:noFill/>
        </p:spPr>
        <p:txBody>
          <a:bodyPr wrap="none" rtlCol="0">
            <a:spAutoFit/>
          </a:bodyPr>
          <a:lstStyle/>
          <a:p>
            <a:r>
              <a:rPr lang="en-US" sz="1200" dirty="0" smtClean="0">
                <a:solidFill>
                  <a:prstClr val="white"/>
                </a:solidFill>
              </a:rPr>
              <a:t>This slide courtesy of Dr. Adrian Lee</a:t>
            </a:r>
            <a:endParaRPr lang="en-US" sz="1200" dirty="0">
              <a:solidFill>
                <a:prstClr val="white"/>
              </a:solidFill>
            </a:endParaRPr>
          </a:p>
        </p:txBody>
      </p:sp>
    </p:spTree>
    <p:extLst>
      <p:ext uri="{BB962C8B-B14F-4D97-AF65-F5344CB8AC3E}">
        <p14:creationId xmlns:p14="http://schemas.microsoft.com/office/powerpoint/2010/main" val="26003560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56" y="1533427"/>
            <a:ext cx="4784344" cy="4716307"/>
          </a:xfrm>
          <a:prstGeom prst="rect">
            <a:avLst/>
          </a:prstGeom>
        </p:spPr>
      </p:pic>
      <p:sp>
        <p:nvSpPr>
          <p:cNvPr id="5" name="Title 4"/>
          <p:cNvSpPr>
            <a:spLocks noGrp="1"/>
          </p:cNvSpPr>
          <p:nvPr>
            <p:ph type="title"/>
          </p:nvPr>
        </p:nvSpPr>
        <p:spPr>
          <a:xfrm>
            <a:off x="388801" y="185581"/>
            <a:ext cx="8229600" cy="1143000"/>
          </a:xfrm>
        </p:spPr>
        <p:txBody>
          <a:bodyPr>
            <a:normAutofit/>
          </a:bodyPr>
          <a:lstStyle/>
          <a:p>
            <a:r>
              <a:rPr lang="en-US" sz="3200" b="1" dirty="0" smtClean="0">
                <a:solidFill>
                  <a:srgbClr val="F0E962"/>
                </a:solidFill>
                <a:effectLst>
                  <a:outerShdw blurRad="38100" dist="38100" dir="2700000" algn="tl">
                    <a:srgbClr val="000000">
                      <a:alpha val="43137"/>
                    </a:srgbClr>
                  </a:outerShdw>
                </a:effectLst>
                <a:latin typeface="+mn-lt"/>
              </a:rPr>
              <a:t>Many </a:t>
            </a:r>
            <a:r>
              <a:rPr lang="en-US" sz="3200" b="1" dirty="0" smtClean="0">
                <a:solidFill>
                  <a:srgbClr val="F0E962"/>
                </a:solidFill>
                <a:effectLst>
                  <a:outerShdw blurRad="38100" dist="38100" dir="2700000" algn="tl">
                    <a:srgbClr val="000000">
                      <a:alpha val="43137"/>
                    </a:srgbClr>
                  </a:outerShdw>
                </a:effectLst>
                <a:latin typeface="+mn-lt"/>
              </a:rPr>
              <a:t>Genomic </a:t>
            </a:r>
            <a:r>
              <a:rPr lang="en-US" sz="3200" b="1" dirty="0">
                <a:solidFill>
                  <a:srgbClr val="F0E962"/>
                </a:solidFill>
                <a:effectLst>
                  <a:outerShdw blurRad="38100" dist="38100" dir="2700000" algn="tl">
                    <a:srgbClr val="000000">
                      <a:alpha val="43137"/>
                    </a:srgbClr>
                  </a:outerShdw>
                </a:effectLst>
                <a:latin typeface="+mn-lt"/>
              </a:rPr>
              <a:t>A</a:t>
            </a:r>
            <a:r>
              <a:rPr lang="en-US" sz="3200" b="1" dirty="0" smtClean="0">
                <a:solidFill>
                  <a:srgbClr val="F0E962"/>
                </a:solidFill>
                <a:effectLst>
                  <a:outerShdw blurRad="38100" dist="38100" dir="2700000" algn="tl">
                    <a:srgbClr val="000000">
                      <a:alpha val="43137"/>
                    </a:srgbClr>
                  </a:outerShdw>
                </a:effectLst>
                <a:latin typeface="+mn-lt"/>
              </a:rPr>
              <a:t>lterations</a:t>
            </a:r>
            <a:r>
              <a:rPr lang="en-US" sz="3200" b="1" dirty="0" smtClean="0">
                <a:solidFill>
                  <a:srgbClr val="F0E962"/>
                </a:solidFill>
                <a:effectLst>
                  <a:outerShdw blurRad="38100" dist="38100" dir="2700000" algn="tl">
                    <a:srgbClr val="000000">
                      <a:alpha val="43137"/>
                    </a:srgbClr>
                  </a:outerShdw>
                </a:effectLst>
                <a:latin typeface="+mn-lt"/>
              </a:rPr>
              <a:t>, </a:t>
            </a:r>
            <a:br>
              <a:rPr lang="en-US" sz="3200" b="1" dirty="0" smtClean="0">
                <a:solidFill>
                  <a:srgbClr val="F0E962"/>
                </a:solidFill>
                <a:effectLst>
                  <a:outerShdw blurRad="38100" dist="38100" dir="2700000" algn="tl">
                    <a:srgbClr val="000000">
                      <a:alpha val="43137"/>
                    </a:srgbClr>
                  </a:outerShdw>
                </a:effectLst>
                <a:latin typeface="+mn-lt"/>
              </a:rPr>
            </a:br>
            <a:r>
              <a:rPr lang="en-US" sz="3200" b="1" dirty="0" smtClean="0">
                <a:solidFill>
                  <a:srgbClr val="F0E962"/>
                </a:solidFill>
                <a:effectLst>
                  <a:outerShdw blurRad="38100" dist="38100" dir="2700000" algn="tl">
                    <a:srgbClr val="000000">
                      <a:alpha val="43137"/>
                    </a:srgbClr>
                  </a:outerShdw>
                </a:effectLst>
                <a:latin typeface="+mn-lt"/>
              </a:rPr>
              <a:t>Yet Few </a:t>
            </a:r>
            <a:r>
              <a:rPr lang="en-US" sz="3200" b="1" dirty="0">
                <a:solidFill>
                  <a:srgbClr val="F0E962"/>
                </a:solidFill>
                <a:effectLst>
                  <a:outerShdw blurRad="38100" dist="38100" dir="2700000" algn="tl">
                    <a:srgbClr val="000000">
                      <a:alpha val="43137"/>
                    </a:srgbClr>
                  </a:outerShdw>
                </a:effectLst>
                <a:latin typeface="+mn-lt"/>
              </a:rPr>
              <a:t>K</a:t>
            </a:r>
            <a:r>
              <a:rPr lang="en-US" sz="3200" b="1" dirty="0" smtClean="0">
                <a:solidFill>
                  <a:srgbClr val="F0E962"/>
                </a:solidFill>
                <a:effectLst>
                  <a:outerShdw blurRad="38100" dist="38100" dir="2700000" algn="tl">
                    <a:srgbClr val="000000">
                      <a:alpha val="43137"/>
                    </a:srgbClr>
                  </a:outerShdw>
                </a:effectLst>
                <a:latin typeface="+mn-lt"/>
              </a:rPr>
              <a:t>nown </a:t>
            </a:r>
            <a:r>
              <a:rPr lang="en-US" sz="3200" b="1" dirty="0">
                <a:solidFill>
                  <a:srgbClr val="F0E962"/>
                </a:solidFill>
                <a:effectLst>
                  <a:outerShdw blurRad="38100" dist="38100" dir="2700000" algn="tl">
                    <a:srgbClr val="000000">
                      <a:alpha val="43137"/>
                    </a:srgbClr>
                  </a:outerShdw>
                </a:effectLst>
                <a:latin typeface="+mn-lt"/>
              </a:rPr>
              <a:t>D</a:t>
            </a:r>
            <a:r>
              <a:rPr lang="en-US" sz="3200" b="1" dirty="0" smtClean="0">
                <a:solidFill>
                  <a:srgbClr val="F0E962"/>
                </a:solidFill>
                <a:effectLst>
                  <a:outerShdw blurRad="38100" dist="38100" dir="2700000" algn="tl">
                    <a:srgbClr val="000000">
                      <a:alpha val="43137"/>
                    </a:srgbClr>
                  </a:outerShdw>
                </a:effectLst>
                <a:latin typeface="+mn-lt"/>
              </a:rPr>
              <a:t>rivers</a:t>
            </a:r>
            <a:endParaRPr lang="en-US" sz="3200" b="1" dirty="0">
              <a:solidFill>
                <a:srgbClr val="F0E962"/>
              </a:solidFill>
              <a:effectLst>
                <a:outerShdw blurRad="38100" dist="38100" dir="2700000" algn="tl">
                  <a:srgbClr val="000000">
                    <a:alpha val="43137"/>
                  </a:srgbClr>
                </a:outerShdw>
              </a:effectLst>
              <a:latin typeface="+mn-lt"/>
            </a:endParaRPr>
          </a:p>
        </p:txBody>
      </p:sp>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r="34845" b="17621"/>
          <a:stretch/>
        </p:blipFill>
        <p:spPr>
          <a:xfrm>
            <a:off x="5410200" y="1524000"/>
            <a:ext cx="2948393" cy="3584575"/>
          </a:xfrm>
          <a:prstGeom prst="rect">
            <a:avLst/>
          </a:prstGeom>
        </p:spPr>
      </p:pic>
      <p:sp>
        <p:nvSpPr>
          <p:cNvPr id="8" name="TextBox 7"/>
          <p:cNvSpPr txBox="1"/>
          <p:nvPr/>
        </p:nvSpPr>
        <p:spPr>
          <a:xfrm rot="2718546">
            <a:off x="6220055" y="5307721"/>
            <a:ext cx="659155" cy="369332"/>
          </a:xfrm>
          <a:prstGeom prst="rect">
            <a:avLst/>
          </a:prstGeom>
          <a:noFill/>
        </p:spPr>
        <p:txBody>
          <a:bodyPr wrap="none" rtlCol="0">
            <a:spAutoFit/>
          </a:bodyPr>
          <a:lstStyle/>
          <a:p>
            <a:r>
              <a:rPr lang="en-US" dirty="0" smtClean="0">
                <a:solidFill>
                  <a:prstClr val="white"/>
                </a:solidFill>
              </a:rPr>
              <a:t>SGAs</a:t>
            </a:r>
            <a:endParaRPr lang="en-US" dirty="0">
              <a:solidFill>
                <a:prstClr val="white"/>
              </a:solidFill>
            </a:endParaRPr>
          </a:p>
        </p:txBody>
      </p:sp>
      <p:sp>
        <p:nvSpPr>
          <p:cNvPr id="9" name="TextBox 8"/>
          <p:cNvSpPr txBox="1"/>
          <p:nvPr/>
        </p:nvSpPr>
        <p:spPr>
          <a:xfrm rot="2626050">
            <a:off x="7094727" y="5439656"/>
            <a:ext cx="1081835" cy="369332"/>
          </a:xfrm>
          <a:prstGeom prst="rect">
            <a:avLst/>
          </a:prstGeom>
          <a:noFill/>
        </p:spPr>
        <p:txBody>
          <a:bodyPr wrap="none" rtlCol="0">
            <a:spAutoFit/>
          </a:bodyPr>
          <a:lstStyle/>
          <a:p>
            <a:r>
              <a:rPr lang="en-US" dirty="0" err="1" smtClean="0">
                <a:solidFill>
                  <a:prstClr val="white"/>
                </a:solidFill>
              </a:rPr>
              <a:t>Kandoth</a:t>
            </a:r>
            <a:r>
              <a:rPr lang="en-US" dirty="0" smtClean="0">
                <a:solidFill>
                  <a:prstClr val="white"/>
                </a:solidFill>
              </a:rPr>
              <a:t>  </a:t>
            </a:r>
            <a:endParaRPr lang="en-US" dirty="0">
              <a:solidFill>
                <a:prstClr val="white"/>
              </a:solidFill>
            </a:endParaRPr>
          </a:p>
        </p:txBody>
      </p:sp>
      <p:sp>
        <p:nvSpPr>
          <p:cNvPr id="10" name="TextBox 9"/>
          <p:cNvSpPr txBox="1"/>
          <p:nvPr/>
        </p:nvSpPr>
        <p:spPr>
          <a:xfrm rot="2718307">
            <a:off x="7877533" y="5522387"/>
            <a:ext cx="1190134" cy="369332"/>
          </a:xfrm>
          <a:prstGeom prst="rect">
            <a:avLst/>
          </a:prstGeom>
          <a:noFill/>
        </p:spPr>
        <p:txBody>
          <a:bodyPr wrap="none" rtlCol="0">
            <a:spAutoFit/>
          </a:bodyPr>
          <a:lstStyle/>
          <a:p>
            <a:r>
              <a:rPr lang="en-US" dirty="0" smtClean="0">
                <a:solidFill>
                  <a:prstClr val="white"/>
                </a:solidFill>
              </a:rPr>
              <a:t>Lawrence  </a:t>
            </a:r>
            <a:endParaRPr lang="en-US" dirty="0">
              <a:solidFill>
                <a:prstClr val="white"/>
              </a:solidFill>
            </a:endParaRPr>
          </a:p>
        </p:txBody>
      </p:sp>
      <p:sp>
        <p:nvSpPr>
          <p:cNvPr id="11" name="TextBox 10"/>
          <p:cNvSpPr txBox="1"/>
          <p:nvPr/>
        </p:nvSpPr>
        <p:spPr>
          <a:xfrm>
            <a:off x="6048020" y="6266253"/>
            <a:ext cx="2457532" cy="276999"/>
          </a:xfrm>
          <a:prstGeom prst="rect">
            <a:avLst/>
          </a:prstGeom>
          <a:noFill/>
        </p:spPr>
        <p:txBody>
          <a:bodyPr wrap="none" rtlCol="0">
            <a:spAutoFit/>
          </a:bodyPr>
          <a:lstStyle/>
          <a:p>
            <a:r>
              <a:rPr lang="en-US" sz="1200" dirty="0" err="1" smtClean="0">
                <a:solidFill>
                  <a:prstClr val="white"/>
                </a:solidFill>
              </a:rPr>
              <a:t>Kandoth</a:t>
            </a:r>
            <a:r>
              <a:rPr lang="en-US" sz="1200" dirty="0" smtClean="0">
                <a:solidFill>
                  <a:prstClr val="white"/>
                </a:solidFill>
              </a:rPr>
              <a:t> et al, Nature 502:333, 2013</a:t>
            </a:r>
            <a:endParaRPr lang="en-US" sz="1200" dirty="0">
              <a:solidFill>
                <a:prstClr val="white"/>
              </a:solidFill>
            </a:endParaRPr>
          </a:p>
        </p:txBody>
      </p:sp>
      <p:sp>
        <p:nvSpPr>
          <p:cNvPr id="12" name="TextBox 11"/>
          <p:cNvSpPr txBox="1"/>
          <p:nvPr/>
        </p:nvSpPr>
        <p:spPr>
          <a:xfrm>
            <a:off x="6019800" y="6581001"/>
            <a:ext cx="2569293" cy="276999"/>
          </a:xfrm>
          <a:prstGeom prst="rect">
            <a:avLst/>
          </a:prstGeom>
          <a:noFill/>
        </p:spPr>
        <p:txBody>
          <a:bodyPr wrap="none" rtlCol="0">
            <a:spAutoFit/>
          </a:bodyPr>
          <a:lstStyle/>
          <a:p>
            <a:r>
              <a:rPr lang="en-US" sz="1200" dirty="0" smtClean="0">
                <a:solidFill>
                  <a:prstClr val="white"/>
                </a:solidFill>
              </a:rPr>
              <a:t>Lawrence et al, Nature, 505:495, 2014</a:t>
            </a:r>
            <a:endParaRPr lang="en-US" sz="1200" dirty="0">
              <a:solidFill>
                <a:prstClr val="white"/>
              </a:solidFill>
            </a:endParaRPr>
          </a:p>
        </p:txBody>
      </p:sp>
    </p:spTree>
    <p:extLst>
      <p:ext uri="{BB962C8B-B14F-4D97-AF65-F5344CB8AC3E}">
        <p14:creationId xmlns:p14="http://schemas.microsoft.com/office/powerpoint/2010/main" val="8077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56" y="1533427"/>
            <a:ext cx="4784344" cy="4716307"/>
          </a:xfrm>
          <a:prstGeom prst="rect">
            <a:avLst/>
          </a:prstGeom>
        </p:spPr>
      </p:pic>
      <p:pic>
        <p:nvPicPr>
          <p:cNvPr id="14" name="Picture 2" descr="http://www.employeescreen.com/wp-content/uploads/2015/06/shutterstock_194889032-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875" y="1533427"/>
            <a:ext cx="4045527" cy="2702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00222" y="228600"/>
            <a:ext cx="6248400" cy="1077218"/>
          </a:xfrm>
          <a:prstGeom prst="rect">
            <a:avLst/>
          </a:prstGeom>
        </p:spPr>
        <p:txBody>
          <a:bodyPr wrap="square">
            <a:spAutoFit/>
          </a:bodyPr>
          <a:lstStyle/>
          <a:p>
            <a:r>
              <a:rPr lang="en-US" sz="3200" b="1" dirty="0">
                <a:solidFill>
                  <a:srgbClr val="F0E962"/>
                </a:solidFill>
                <a:effectLst>
                  <a:outerShdw blurRad="38100" dist="38100" dir="2700000" algn="tl">
                    <a:srgbClr val="000000">
                      <a:alpha val="43137"/>
                    </a:srgbClr>
                  </a:outerShdw>
                </a:effectLst>
              </a:rPr>
              <a:t>Many Genomic Alterations, </a:t>
            </a:r>
            <a:br>
              <a:rPr lang="en-US" sz="3200" b="1" dirty="0">
                <a:solidFill>
                  <a:srgbClr val="F0E962"/>
                </a:solidFill>
                <a:effectLst>
                  <a:outerShdw blurRad="38100" dist="38100" dir="2700000" algn="tl">
                    <a:srgbClr val="000000">
                      <a:alpha val="43137"/>
                    </a:srgbClr>
                  </a:outerShdw>
                </a:effectLst>
              </a:rPr>
            </a:br>
            <a:r>
              <a:rPr lang="en-US" sz="3200" b="1" dirty="0">
                <a:solidFill>
                  <a:srgbClr val="F0E962"/>
                </a:solidFill>
                <a:effectLst>
                  <a:outerShdw blurRad="38100" dist="38100" dir="2700000" algn="tl">
                    <a:srgbClr val="000000">
                      <a:alpha val="43137"/>
                    </a:srgbClr>
                  </a:outerShdw>
                </a:effectLst>
              </a:rPr>
              <a:t>Yet Few Known Drivers</a:t>
            </a:r>
            <a:endParaRPr lang="en-US" sz="3200" dirty="0">
              <a:solidFill>
                <a:prstClr val="black"/>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97</a:t>
            </a:fld>
            <a:endParaRPr lang="en-US" dirty="0">
              <a:solidFill>
                <a:schemeClr val="bg1"/>
              </a:solidFill>
            </a:endParaRPr>
          </a:p>
        </p:txBody>
      </p:sp>
    </p:spTree>
    <p:extLst>
      <p:ext uri="{BB962C8B-B14F-4D97-AF65-F5344CB8AC3E}">
        <p14:creationId xmlns:p14="http://schemas.microsoft.com/office/powerpoint/2010/main" val="34054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0" y="485775"/>
            <a:ext cx="91440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F4EC88"/>
                </a:solidFill>
                <a:effectLst>
                  <a:outerShdw blurRad="38100" dist="38100" dir="2700000" algn="tl">
                    <a:srgbClr val="000000">
                      <a:alpha val="43137"/>
                    </a:srgbClr>
                  </a:outerShdw>
                </a:effectLst>
              </a:rPr>
              <a:t>The Cancer Genome Atlas (TCGA)</a:t>
            </a:r>
          </a:p>
        </p:txBody>
      </p:sp>
      <p:sp>
        <p:nvSpPr>
          <p:cNvPr id="5" name="Rectangle 4"/>
          <p:cNvSpPr/>
          <p:nvPr/>
        </p:nvSpPr>
        <p:spPr>
          <a:xfrm>
            <a:off x="916172" y="1371600"/>
            <a:ext cx="7086600" cy="4247317"/>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dirty="0">
                <a:solidFill>
                  <a:prstClr val="white"/>
                </a:solidFill>
              </a:rPr>
              <a:t>The Cancer Genome Atlas (TCGA) is </a:t>
            </a:r>
            <a:r>
              <a:rPr lang="en-US" sz="2000" dirty="0" smtClean="0">
                <a:solidFill>
                  <a:prstClr val="white"/>
                </a:solidFill>
              </a:rPr>
              <a:t>the result of a </a:t>
            </a:r>
            <a:r>
              <a:rPr lang="en-US" sz="2000" dirty="0">
                <a:solidFill>
                  <a:prstClr val="white"/>
                </a:solidFill>
              </a:rPr>
              <a:t>comprehensive and coordinated effort to accelerate the understanding of the molecular basis of cancer through the application of genome analysis technologies, including large-scale genome sequencing</a:t>
            </a:r>
            <a:r>
              <a:rPr lang="en-US" sz="2000" dirty="0" smtClean="0">
                <a:solidFill>
                  <a:prstClr val="white"/>
                </a:solidFill>
              </a:rPr>
              <a:t>. </a:t>
            </a:r>
          </a:p>
          <a:p>
            <a:pPr marL="285750" indent="-285750">
              <a:spcAft>
                <a:spcPts val="1200"/>
              </a:spcAft>
              <a:buFont typeface="Arial" panose="020B0604020202020204" pitchFamily="34" charset="0"/>
              <a:buChar char="•"/>
            </a:pPr>
            <a:r>
              <a:rPr lang="en-US" sz="2000" dirty="0" smtClean="0">
                <a:solidFill>
                  <a:prstClr val="white"/>
                </a:solidFill>
              </a:rPr>
              <a:t>Launched in 2006 and nearing completion.</a:t>
            </a:r>
          </a:p>
          <a:p>
            <a:pPr marL="285750" indent="-285750">
              <a:spcAft>
                <a:spcPts val="1200"/>
              </a:spcAft>
              <a:buFont typeface="Arial" panose="020B0604020202020204" pitchFamily="34" charset="0"/>
              <a:buChar char="•"/>
            </a:pPr>
            <a:r>
              <a:rPr lang="en-US" sz="2000" dirty="0" smtClean="0">
                <a:solidFill>
                  <a:prstClr val="white"/>
                </a:solidFill>
              </a:rPr>
              <a:t>The </a:t>
            </a:r>
            <a:r>
              <a:rPr lang="en-US" sz="2000" dirty="0">
                <a:solidFill>
                  <a:prstClr val="white"/>
                </a:solidFill>
              </a:rPr>
              <a:t>overarching goal of TCGA is to improve our ability to diagnose, </a:t>
            </a:r>
            <a:r>
              <a:rPr lang="en-US" sz="2000" dirty="0" smtClean="0">
                <a:solidFill>
                  <a:prstClr val="white"/>
                </a:solidFill>
              </a:rPr>
              <a:t>treat, </a:t>
            </a:r>
            <a:r>
              <a:rPr lang="en-US" sz="2000" dirty="0">
                <a:solidFill>
                  <a:prstClr val="white"/>
                </a:solidFill>
              </a:rPr>
              <a:t>and prevent cancer. </a:t>
            </a:r>
            <a:endParaRPr lang="en-US" sz="2000" dirty="0" smtClean="0">
              <a:solidFill>
                <a:prstClr val="white"/>
              </a:solidFill>
            </a:endParaRPr>
          </a:p>
          <a:p>
            <a:pPr marL="285750" indent="-285750">
              <a:spcAft>
                <a:spcPts val="1200"/>
              </a:spcAft>
              <a:buFont typeface="Arial" panose="020B0604020202020204" pitchFamily="34" charset="0"/>
              <a:buChar char="•"/>
            </a:pPr>
            <a:r>
              <a:rPr lang="en-US" sz="2000" dirty="0" smtClean="0">
                <a:solidFill>
                  <a:prstClr val="white"/>
                </a:solidFill>
              </a:rPr>
              <a:t>To </a:t>
            </a:r>
            <a:r>
              <a:rPr lang="en-US" sz="2000" dirty="0">
                <a:solidFill>
                  <a:prstClr val="white"/>
                </a:solidFill>
              </a:rPr>
              <a:t>achieve this goal in a scientifically rigorous manner, the National Cancer Institute (NCI) and the National Human Genome Research Institute (NHGRI</a:t>
            </a:r>
            <a:r>
              <a:rPr lang="en-US" sz="2000" dirty="0" smtClean="0">
                <a:solidFill>
                  <a:prstClr val="white"/>
                </a:solidFill>
              </a:rPr>
              <a:t>) </a:t>
            </a:r>
            <a:r>
              <a:rPr lang="en-US" sz="2000" dirty="0">
                <a:solidFill>
                  <a:prstClr val="white"/>
                </a:solidFill>
              </a:rPr>
              <a:t>used a phased-in strategy to </a:t>
            </a:r>
            <a:r>
              <a:rPr lang="en-US" sz="2000" dirty="0" smtClean="0">
                <a:solidFill>
                  <a:prstClr val="white"/>
                </a:solidFill>
              </a:rPr>
              <a:t>construct the TCGA datasets.  </a:t>
            </a:r>
            <a:endParaRPr lang="en-US" sz="2000" dirty="0">
              <a:solidFill>
                <a:prstClr val="white"/>
              </a:solidFill>
            </a:endParaRPr>
          </a:p>
        </p:txBody>
      </p:sp>
      <p:sp>
        <p:nvSpPr>
          <p:cNvPr id="6" name="Rectangle 5"/>
          <p:cNvSpPr/>
          <p:nvPr/>
        </p:nvSpPr>
        <p:spPr>
          <a:xfrm>
            <a:off x="1143000" y="6400800"/>
            <a:ext cx="4038600" cy="276999"/>
          </a:xfrm>
          <a:prstGeom prst="rect">
            <a:avLst/>
          </a:prstGeom>
        </p:spPr>
        <p:txBody>
          <a:bodyPr wrap="square">
            <a:spAutoFit/>
          </a:bodyPr>
          <a:lstStyle/>
          <a:p>
            <a:r>
              <a:rPr lang="en-US" sz="1200" dirty="0">
                <a:solidFill>
                  <a:prstClr val="white"/>
                </a:solidFill>
              </a:rPr>
              <a:t>https://wiki.nci.nih.gov/display/TCGA/Introduction+to+TCGA</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bg1"/>
                </a:solidFill>
              </a:rPr>
              <a:pPr/>
              <a:t>98</a:t>
            </a:fld>
            <a:endParaRPr lang="en-US">
              <a:solidFill>
                <a:schemeClr val="bg1"/>
              </a:solidFill>
            </a:endParaRPr>
          </a:p>
        </p:txBody>
      </p:sp>
    </p:spTree>
    <p:extLst>
      <p:ext uri="{BB962C8B-B14F-4D97-AF65-F5344CB8AC3E}">
        <p14:creationId xmlns:p14="http://schemas.microsoft.com/office/powerpoint/2010/main" val="1179521897"/>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51130"/>
            <a:ext cx="6477000" cy="529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438400" y="304799"/>
            <a:ext cx="3542124" cy="584775"/>
          </a:xfrm>
          <a:prstGeom prst="rect">
            <a:avLst/>
          </a:prstGeom>
          <a:noFill/>
        </p:spPr>
        <p:txBody>
          <a:bodyPr wrap="none" rtlCol="0">
            <a:spAutoFit/>
          </a:bodyPr>
          <a:lstStyle/>
          <a:p>
            <a:r>
              <a:rPr lang="en-US" sz="3200" b="1" dirty="0" smtClean="0">
                <a:solidFill>
                  <a:srgbClr val="F4EC88"/>
                </a:solidFill>
                <a:effectLst>
                  <a:outerShdw blurRad="38100" dist="38100" dir="2700000" algn="tl">
                    <a:srgbClr val="000000">
                      <a:alpha val="43137"/>
                    </a:srgbClr>
                  </a:outerShdw>
                </a:effectLst>
              </a:rPr>
              <a:t>TCGA: Cancer Types</a:t>
            </a:r>
            <a:endParaRPr lang="en-US" sz="3200" b="1" dirty="0">
              <a:solidFill>
                <a:srgbClr val="F4EC88"/>
              </a:solidFill>
              <a:effectLst>
                <a:outerShdw blurRad="38100" dist="38100" dir="2700000" algn="tl">
                  <a:srgbClr val="000000">
                    <a:alpha val="43137"/>
                  </a:srgbClr>
                </a:outerShdw>
              </a:effectLst>
            </a:endParaRPr>
          </a:p>
        </p:txBody>
      </p:sp>
      <p:graphicFrame>
        <p:nvGraphicFramePr>
          <p:cNvPr id="10" name="Object 9"/>
          <p:cNvGraphicFramePr>
            <a:graphicFrameLocks noChangeAspect="1"/>
          </p:cNvGraphicFramePr>
          <p:nvPr>
            <p:extLst/>
          </p:nvPr>
        </p:nvGraphicFramePr>
        <p:xfrm>
          <a:off x="1600200" y="1066800"/>
          <a:ext cx="6016625" cy="4957762"/>
        </p:xfrm>
        <a:graphic>
          <a:graphicData uri="http://schemas.openxmlformats.org/presentationml/2006/ole">
            <mc:AlternateContent xmlns:mc="http://schemas.openxmlformats.org/markup-compatibility/2006">
              <mc:Choice xmlns:v="urn:schemas-microsoft-com:vml" Requires="v">
                <p:oleObj spid="_x0000_s9230" name="Document" r:id="rId4" imgW="6017270" imgH="4957130" progId="Word.Document.12">
                  <p:embed/>
                </p:oleObj>
              </mc:Choice>
              <mc:Fallback>
                <p:oleObj name="Document" r:id="rId4" imgW="6017270" imgH="4957130" progId="Word.Document.12">
                  <p:embed/>
                  <p:pic>
                    <p:nvPicPr>
                      <p:cNvPr id="0" name=""/>
                      <p:cNvPicPr/>
                      <p:nvPr/>
                    </p:nvPicPr>
                    <p:blipFill>
                      <a:blip r:embed="rId5"/>
                      <a:stretch>
                        <a:fillRect/>
                      </a:stretch>
                    </p:blipFill>
                    <p:spPr>
                      <a:xfrm>
                        <a:off x="1600200" y="1066800"/>
                        <a:ext cx="6016625" cy="4957762"/>
                      </a:xfrm>
                      <a:prstGeom prst="rect">
                        <a:avLst/>
                      </a:prstGeom>
                    </p:spPr>
                  </p:pic>
                </p:oleObj>
              </mc:Fallback>
            </mc:AlternateContent>
          </a:graphicData>
        </a:graphic>
      </p:graphicFrame>
      <p:sp>
        <p:nvSpPr>
          <p:cNvPr id="11" name="Rectangle 10"/>
          <p:cNvSpPr/>
          <p:nvPr/>
        </p:nvSpPr>
        <p:spPr>
          <a:xfrm>
            <a:off x="1447800" y="6390394"/>
            <a:ext cx="2527005" cy="276999"/>
          </a:xfrm>
          <a:prstGeom prst="rect">
            <a:avLst/>
          </a:prstGeom>
        </p:spPr>
        <p:txBody>
          <a:bodyPr wrap="square">
            <a:spAutoFit/>
          </a:bodyPr>
          <a:lstStyle/>
          <a:p>
            <a:r>
              <a:rPr lang="en-US" sz="1200" dirty="0">
                <a:solidFill>
                  <a:schemeClr val="bg1"/>
                </a:solidFill>
              </a:rPr>
              <a:t>https://tcga-data.nci.nih.gov/tcga/</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bg1"/>
                </a:solidFill>
              </a:rPr>
              <a:pPr/>
              <a:t>99</a:t>
            </a:fld>
            <a:endParaRPr lang="en-US" dirty="0">
              <a:solidFill>
                <a:schemeClr val="bg1"/>
              </a:solidFill>
            </a:endParaRPr>
          </a:p>
        </p:txBody>
      </p:sp>
    </p:spTree>
    <p:extLst>
      <p:ext uri="{BB962C8B-B14F-4D97-AF65-F5344CB8AC3E}">
        <p14:creationId xmlns:p14="http://schemas.microsoft.com/office/powerpoint/2010/main" val="233014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12785</TotalTime>
  <Words>4788</Words>
  <Application>Microsoft Office PowerPoint</Application>
  <PresentationFormat>On-screen Show (4:3)</PresentationFormat>
  <Paragraphs>1328</Paragraphs>
  <Slides>116</Slides>
  <Notes>94</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4</vt:i4>
      </vt:variant>
      <vt:variant>
        <vt:lpstr>Slide Titles</vt:lpstr>
      </vt:variant>
      <vt:variant>
        <vt:i4>116</vt:i4>
      </vt:variant>
    </vt:vector>
  </HeadingPairs>
  <TitlesOfParts>
    <vt:vector size="136" baseType="lpstr">
      <vt:lpstr>宋体</vt:lpstr>
      <vt:lpstr>Arial</vt:lpstr>
      <vt:lpstr>Calibri</vt:lpstr>
      <vt:lpstr>Cambria</vt:lpstr>
      <vt:lpstr>Cambria Math</vt:lpstr>
      <vt:lpstr>Monotype Sorts</vt:lpstr>
      <vt:lpstr>ＭＳ 明朝</vt:lpstr>
      <vt:lpstr>Symbol</vt:lpstr>
      <vt:lpstr>Tahoma</vt:lpstr>
      <vt:lpstr>Times</vt:lpstr>
      <vt:lpstr>Times New Roman</vt:lpstr>
      <vt:lpstr>Wingdings</vt:lpstr>
      <vt:lpstr>Office Theme</vt:lpstr>
      <vt:lpstr>4_Office Theme</vt:lpstr>
      <vt:lpstr>5_Office Theme</vt:lpstr>
      <vt:lpstr>1_Office Theme</vt:lpstr>
      <vt:lpstr>Clip</vt:lpstr>
      <vt:lpstr>Picture</vt:lpstr>
      <vt:lpstr>Equation</vt:lpstr>
      <vt:lpstr>Document</vt:lpstr>
      <vt:lpstr> Applying Computational Causal Discovery  in Biomedicine  </vt:lpstr>
      <vt:lpstr> Outline</vt:lpstr>
      <vt:lpstr>PowerPoint Presentation</vt:lpstr>
      <vt:lpstr>PowerPoint Presentation</vt:lpstr>
      <vt:lpstr>PowerPoint Presentation</vt:lpstr>
      <vt:lpstr>PowerPoint Presentation</vt:lpstr>
      <vt:lpstr> Causal Inference Requires More than Probability</vt:lpstr>
      <vt:lpstr>30 Years of Advances</vt:lpstr>
      <vt:lpstr>Modern Theory of  Statistical Causal Models</vt:lpstr>
      <vt:lpstr>Causal Estimation vs. Causal Search</vt:lpstr>
      <vt:lpstr>PowerPoint Presentation</vt:lpstr>
      <vt:lpstr>Basic Causal Discovery Workflow</vt:lpstr>
      <vt:lpstr>Basic Causal Discovery Workflow</vt:lpstr>
      <vt:lpstr>Basic Causal Discovery Workflow</vt:lpstr>
      <vt:lpstr>Basic Causal Discovery Workflow</vt:lpstr>
      <vt:lpstr>Which genes regulate flowering time in Arabidopsis thaliana? </vt:lpstr>
      <vt:lpstr>PowerPoint Presentation</vt:lpstr>
      <vt:lpstr>Causal Analysis</vt:lpstr>
      <vt:lpstr>Candidate Gene Selection</vt:lpstr>
      <vt:lpstr>PowerPoint Presentation</vt:lpstr>
      <vt:lpstr>Experimental Investigation</vt:lpstr>
      <vt:lpstr>PowerPoint Presentation</vt:lpstr>
      <vt:lpstr>Experimental Results</vt:lpstr>
      <vt:lpstr>PowerPoint Presentation</vt:lpstr>
      <vt:lpstr>PowerPoint Presentation</vt:lpstr>
      <vt:lpstr> Outline</vt:lpstr>
      <vt:lpstr>Representing Causal Structure</vt:lpstr>
      <vt:lpstr>PowerPoint Presentation</vt:lpstr>
      <vt:lpstr>Tetrad Demo &amp; Hands-On</vt:lpstr>
      <vt:lpstr>PowerPoint Presentation</vt:lpstr>
      <vt:lpstr>Modeling Ideal Interventions</vt:lpstr>
      <vt:lpstr>Interventions &amp; Causal Graphs</vt:lpstr>
      <vt:lpstr>Interventions &amp; Causal Graphs</vt:lpstr>
      <vt:lpstr>Interventions &amp; Causal Graphs</vt:lpstr>
      <vt:lpstr>Interventions &amp; Causal Graphs</vt:lpstr>
      <vt:lpstr>Interventions &amp; Causal Graphs</vt:lpstr>
      <vt:lpstr>Interventions &amp; Causal Graphs</vt:lpstr>
      <vt:lpstr>Interventions &amp; Causal Graphs</vt:lpstr>
      <vt:lpstr>Representing Causal Structure</vt:lpstr>
      <vt:lpstr>Parametric Models</vt:lpstr>
      <vt:lpstr>Instantiated Models</vt:lpstr>
      <vt:lpstr>Causal Bayes Networks</vt:lpstr>
      <vt:lpstr>Causal Bayes Networks</vt:lpstr>
      <vt:lpstr>PowerPoint Presentation</vt:lpstr>
      <vt:lpstr>PowerPoint Presentation</vt:lpstr>
      <vt:lpstr>Tetrad Demo &amp; Hands-On</vt:lpstr>
      <vt:lpstr>Structural Equation Models</vt:lpstr>
      <vt:lpstr>PowerPoint Presentation</vt:lpstr>
      <vt:lpstr> Outline</vt:lpstr>
      <vt:lpstr>Basic Components Needed to Learn  Causal Graphical Models from Data</vt:lpstr>
      <vt:lpstr>Causal Graph Search</vt:lpstr>
      <vt:lpstr>The Number of Causal Graphs as a Function of the Number of Measured Variables*</vt:lpstr>
      <vt:lpstr>The Number of Causal Graphs as a Function of the Number of Measured Variables*</vt:lpstr>
      <vt:lpstr>The Number of Causal Graphs as a Function of the Number of Measured Variables*</vt:lpstr>
      <vt:lpstr>The Need for Heuristic Search</vt:lpstr>
      <vt:lpstr>Types of Data Include …</vt:lpstr>
      <vt:lpstr>Types of Data Include …</vt:lpstr>
      <vt:lpstr>Causal Graph Evaluation</vt:lpstr>
      <vt:lpstr>Main Methods for Learning  Causal Graphs from Data</vt:lpstr>
      <vt:lpstr>Main Methods for Learning  Causal Graphs from Data</vt:lpstr>
      <vt:lpstr>Latent Confounders</vt:lpstr>
      <vt:lpstr>Causal Graph Search  When Modeling Latent Confounders</vt:lpstr>
      <vt:lpstr>Causal Graph Search  When Not Modeling Latent Confounders</vt:lpstr>
      <vt:lpstr>Tetrad Demo and Hands-on</vt:lpstr>
      <vt:lpstr>Estimation</vt:lpstr>
      <vt:lpstr>Estimation</vt:lpstr>
      <vt:lpstr>Estimation</vt:lpstr>
      <vt:lpstr>Tetrad Demo and Hands-on</vt:lpstr>
      <vt:lpstr> Break</vt:lpstr>
      <vt:lpstr> Outline</vt:lpstr>
      <vt:lpstr>Causal Consequences</vt:lpstr>
      <vt:lpstr>PowerPoint Presentation</vt:lpstr>
      <vt:lpstr>PowerPoint Presentation</vt:lpstr>
      <vt:lpstr>PowerPoint Presentation</vt:lpstr>
      <vt:lpstr>Model Search</vt:lpstr>
      <vt:lpstr>Methods for Learning Causal Graphs from Observational Data</vt:lpstr>
      <vt:lpstr>The Constraint-Based Method</vt:lpstr>
      <vt:lpstr>A Hypothetical Example  of the Constraint-Based Method</vt:lpstr>
      <vt:lpstr>A Hypothetical Example  of the Constraint-Based Method</vt:lpstr>
      <vt:lpstr>Summary of the Constraint-Based  Causal Discovery Method</vt:lpstr>
      <vt:lpstr>A Real Application of the Constraint-Based Method</vt:lpstr>
      <vt:lpstr>PowerPoint Presentation</vt:lpstr>
      <vt:lpstr>Causal Analysis</vt:lpstr>
      <vt:lpstr>Hypothesis Generation</vt:lpstr>
      <vt:lpstr>PowerPoint Presentation</vt:lpstr>
      <vt:lpstr>Experimental Investigation</vt:lpstr>
      <vt:lpstr>PowerPoint Presentation</vt:lpstr>
      <vt:lpstr>Experimental Results</vt:lpstr>
      <vt:lpstr>PowerPoint Presentation</vt:lpstr>
      <vt:lpstr>PowerPoint Presentation</vt:lpstr>
      <vt:lpstr>General Constraint-Based  Causal Discovery Algorithms</vt:lpstr>
      <vt:lpstr> Outline</vt:lpstr>
      <vt:lpstr>College Plans (Search)</vt:lpstr>
      <vt:lpstr>PowerPoint Presentation</vt:lpstr>
      <vt:lpstr>Estimated New Cancer Cases in U.S. in 2008*</vt:lpstr>
      <vt:lpstr>Many Genomic Alterations,  Yet Few Known Drivers</vt:lpstr>
      <vt:lpstr>PowerPoint Presentation</vt:lpstr>
      <vt:lpstr>PowerPoint Presentation</vt:lpstr>
      <vt:lpstr>PowerPoint Presentation</vt:lpstr>
      <vt:lpstr>PowerPoint Presentation</vt:lpstr>
      <vt:lpstr>PowerPoint Presentation</vt:lpstr>
      <vt:lpstr>PowerPoint Presentation</vt:lpstr>
      <vt:lpstr> From Drivers to Pathways</vt:lpstr>
      <vt:lpstr>PowerPoint Presentation</vt:lpstr>
      <vt:lpstr>PowerPoint Presentation</vt:lpstr>
      <vt:lpstr>PowerPoint Presentation</vt:lpstr>
      <vt:lpstr>PowerPoint Presentation</vt:lpstr>
      <vt:lpstr>PowerPoint Presentation</vt:lpstr>
      <vt:lpstr> Summary and Pointers</vt:lpstr>
      <vt:lpstr>Summary</vt:lpstr>
      <vt:lpstr>PowerPoint Presentation</vt:lpstr>
      <vt:lpstr>Training and Software</vt:lpstr>
      <vt:lpstr>Suggested Readings</vt:lpstr>
      <vt:lpstr>Selected Conferences</vt:lpstr>
      <vt:lpstr>Acknowledgements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gfc</dc:creator>
  <cp:lastModifiedBy>Gregory Cooper</cp:lastModifiedBy>
  <cp:revision>920</cp:revision>
  <cp:lastPrinted>2015-07-30T17:50:56Z</cp:lastPrinted>
  <dcterms:created xsi:type="dcterms:W3CDTF">2013-09-07T00:25:04Z</dcterms:created>
  <dcterms:modified xsi:type="dcterms:W3CDTF">2018-11-03T05:36:36Z</dcterms:modified>
</cp:coreProperties>
</file>