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Educational Attainment</a:t>
            </a:r>
            <a:endParaRPr lang="en-US" sz="1800" dirty="0"/>
          </a:p>
        </c:rich>
      </c:tx>
      <c:layout>
        <c:manualLayout>
          <c:xMode val="edge"/>
          <c:yMode val="edge"/>
          <c:x val="0.17612724978547761"/>
          <c:y val="5.882352941176470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512849956255467"/>
          <c:y val="0.148293416447944"/>
          <c:w val="0.66757600612423451"/>
          <c:h val="0.4317246281714785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High school or less</c:v>
                </c:pt>
                <c:pt idx="1">
                  <c:v>&lt;2 yrs of college</c:v>
                </c:pt>
                <c:pt idx="2">
                  <c:v>2+ yrs of college + degree</c:v>
                </c:pt>
                <c:pt idx="3">
                  <c:v>Bachelor's or higher degree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31</c:v>
                </c:pt>
                <c:pt idx="1">
                  <c:v>30</c:v>
                </c:pt>
                <c:pt idx="2">
                  <c:v>14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20464703630796149"/>
          <c:y val="0.58654062773403326"/>
          <c:w val="0.71926837270341204"/>
          <c:h val="0.2583666885389326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4141270193338509"/>
          <c:y val="0.17528588338222428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view3D>
      <c:rotX val="30"/>
      <c:rotY val="7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773686739861749E-3"/>
          <c:y val="0.27140085430497657"/>
          <c:w val="0.54908450704225364"/>
          <c:h val="0.365984766610056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Race/Ethnicity</c:v>
                </c:pt>
              </c:strCache>
            </c:strRef>
          </c:tx>
          <c:dLbls>
            <c:dLbl>
              <c:idx val="0"/>
              <c:layout>
                <c:manualLayout>
                  <c:x val="-9.0042142619496501E-2"/>
                  <c:y val="-0.2008612526375379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68%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6408265868174927E-2"/>
                  <c:y val="2.253460964438268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25420446194225721"/>
                  <c:y val="-2.41473917322834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White/Caucasian</c:v>
                </c:pt>
                <c:pt idx="1">
                  <c:v>Black/African-American</c:v>
                </c:pt>
                <c:pt idx="2">
                  <c:v>Other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56</c:v>
                </c:pt>
                <c:pt idx="1">
                  <c:v>37.299999999999997</c:v>
                </c:pt>
                <c:pt idx="2">
                  <c:v>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8.2159624413145546E-2"/>
          <c:y val="0.66970382378673254"/>
          <c:w val="0.43661971830985913"/>
          <c:h val="0.2116905974988420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1119614621343065"/>
          <c:y val="2.7752293577981653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view3D>
      <c:rotX val="30"/>
      <c:rotY val="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110780359772098"/>
          <c:y val="0.1676421295961858"/>
          <c:w val="0.55833333333333335"/>
          <c:h val="0.3735418307086614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Sex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48%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8469928301645222"/>
                  <c:y val="6.73679838185364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49.2</c:v>
                </c:pt>
                <c:pt idx="1">
                  <c:v>50.8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6769156904167468"/>
          <c:y val="0.51640335280670557"/>
          <c:w val="0.61352965879265087"/>
          <c:h val="0.1690349409448818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299608382285553"/>
          <c:y val="3.8461538461538464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view3D>
      <c:rotX val="3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746031746031744E-2"/>
          <c:y val="0.22782909347869981"/>
          <c:w val="0.95238095238095233"/>
          <c:h val="0.7262376337573187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Mean Age = 37.23 years</c:v>
                </c:pt>
              </c:strCache>
            </c:strRef>
          </c:tx>
          <c:dLbls>
            <c:dLbl>
              <c:idx val="0"/>
              <c:layout>
                <c:manualLayout>
                  <c:x val="-5.1987251593550804E-2"/>
                  <c:y val="0.1459055118110236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8.3194600674915631E-2"/>
                  <c:y val="0.12537452049263073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21-24</c:v>
                </c:pt>
                <c:pt idx="1">
                  <c:v>25-34</c:v>
                </c:pt>
                <c:pt idx="2">
                  <c:v>35-44</c:v>
                </c:pt>
                <c:pt idx="3">
                  <c:v>45-55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6.2</c:v>
                </c:pt>
                <c:pt idx="1">
                  <c:v>32.1</c:v>
                </c:pt>
                <c:pt idx="2">
                  <c:v>37.299999999999997</c:v>
                </c:pt>
                <c:pt idx="3">
                  <c:v>24.4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74650335374744836"/>
          <c:y val="0.19812537855844942"/>
          <c:w val="0.17677706953297503"/>
          <c:h val="0.6095669291338582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8/25/2015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1954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48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5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63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233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65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44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10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8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07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8/25/2015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65387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1729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42048" cy="548640"/>
          </a:xfrm>
        </p:spPr>
        <p:txBody>
          <a:bodyPr/>
          <a:lstStyle/>
          <a:p>
            <a:r>
              <a:rPr lang="en-US" sz="3600" dirty="0" smtClean="0"/>
              <a:t>PMBC Cold Study, n = 193</a:t>
            </a:r>
            <a:endParaRPr lang="en-US" sz="36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571453418"/>
              </p:ext>
            </p:extLst>
          </p:nvPr>
        </p:nvGraphicFramePr>
        <p:xfrm>
          <a:off x="4114800" y="685800"/>
          <a:ext cx="3657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227994913"/>
              </p:ext>
            </p:extLst>
          </p:nvPr>
        </p:nvGraphicFramePr>
        <p:xfrm>
          <a:off x="152400" y="2667000"/>
          <a:ext cx="5410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974094274"/>
              </p:ext>
            </p:extLst>
          </p:nvPr>
        </p:nvGraphicFramePr>
        <p:xfrm>
          <a:off x="3352800" y="4114800"/>
          <a:ext cx="3124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748743988"/>
              </p:ext>
            </p:extLst>
          </p:nvPr>
        </p:nvGraphicFramePr>
        <p:xfrm>
          <a:off x="-533400" y="914400"/>
          <a:ext cx="48006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19400" y="3048000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0.5% Hispanic/Latino</a:t>
            </a:r>
          </a:p>
          <a:p>
            <a:r>
              <a:rPr lang="en-US" sz="1200" dirty="0">
                <a:solidFill>
                  <a:prstClr val="black"/>
                </a:solidFill>
              </a:rPr>
              <a:t>1% Asian/Pacific Islander</a:t>
            </a:r>
          </a:p>
          <a:p>
            <a:r>
              <a:rPr lang="en-US" sz="1200" dirty="0">
                <a:solidFill>
                  <a:prstClr val="black"/>
                </a:solidFill>
              </a:rPr>
              <a:t>0.5% Native American/</a:t>
            </a:r>
          </a:p>
          <a:p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       Eskimo/Aleut</a:t>
            </a:r>
          </a:p>
          <a:p>
            <a:r>
              <a:rPr lang="en-US" sz="1200" dirty="0">
                <a:solidFill>
                  <a:prstClr val="black"/>
                </a:solidFill>
              </a:rPr>
              <a:t>5% other</a:t>
            </a:r>
            <a:endParaRPr lang="en-US" sz="1200" dirty="0">
              <a:solidFill>
                <a:prstClr val="black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590800" y="3733800"/>
            <a:ext cx="228600" cy="76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27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PMBC Cold Study, n = 193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PMBC Cold Study, n = 193</dc:title>
  <dc:creator>denise</dc:creator>
  <cp:lastModifiedBy>denise</cp:lastModifiedBy>
  <cp:revision>2</cp:revision>
  <dcterms:created xsi:type="dcterms:W3CDTF">2015-08-25T19:08:35Z</dcterms:created>
  <dcterms:modified xsi:type="dcterms:W3CDTF">2015-08-25T19:09:16Z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