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Educational Attainment</a:t>
            </a:r>
            <a:endParaRPr lang="en-US" sz="1800" dirty="0"/>
          </a:p>
        </c:rich>
      </c:tx>
      <c:layout>
        <c:manualLayout>
          <c:xMode val="edge"/>
          <c:yMode val="edge"/>
          <c:x val="0.17612724978547761"/>
          <c:y val="5.882352941176470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512849956255467"/>
          <c:y val="0.148293416447944"/>
          <c:w val="0.66757600612423451"/>
          <c:h val="0.4317246281714785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High school or less</c:v>
                </c:pt>
                <c:pt idx="1">
                  <c:v>&lt;2 yrs of college</c:v>
                </c:pt>
                <c:pt idx="2">
                  <c:v>2+ yrs of college + degree</c:v>
                </c:pt>
                <c:pt idx="3">
                  <c:v>Bachelor's or higher degree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23.9</c:v>
                </c:pt>
                <c:pt idx="1">
                  <c:v>26.8</c:v>
                </c:pt>
                <c:pt idx="2">
                  <c:v>23.9</c:v>
                </c:pt>
                <c:pt idx="3">
                  <c:v>25.4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20464703630796149"/>
          <c:y val="0.58654062773403326"/>
          <c:w val="0.71926837270341204"/>
          <c:h val="0.2583666885389326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4141270193338509"/>
          <c:y val="0.1752858833822242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773686739861749E-3"/>
          <c:y val="0.27140085430497657"/>
          <c:w val="0.54908450704225364"/>
          <c:h val="0.365984766610056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Race/Ethnicity</c:v>
                </c:pt>
              </c:strCache>
            </c:strRef>
          </c:tx>
          <c:dLbls>
            <c:dLbl>
              <c:idx val="0"/>
              <c:layout>
                <c:manualLayout>
                  <c:x val="8.5494066762781418E-3"/>
                  <c:y val="-0.200861252637537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68%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6408265868174927E-2"/>
                  <c:y val="2.25346096443826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5420446194225721"/>
                  <c:y val="-2.414739173228346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White/Caucasian</c:v>
                </c:pt>
                <c:pt idx="1">
                  <c:v>Black/African-American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66.7</c:v>
                </c:pt>
                <c:pt idx="1">
                  <c:v>27.2</c:v>
                </c:pt>
                <c:pt idx="2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8.2159624413145546E-2"/>
          <c:y val="0.66970382378673254"/>
          <c:w val="0.43661971830985913"/>
          <c:h val="0.211690597498842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119614621343065"/>
          <c:y val="2.7752293577981653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10780359772098"/>
          <c:y val="0.1676421295961858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58%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8469928301645222"/>
                  <c:y val="6.73679838185364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57.7</c:v>
                </c:pt>
                <c:pt idx="1">
                  <c:v>42.3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6769156904167468"/>
          <c:y val="0.51640335280670557"/>
          <c:w val="0.61352965879265087"/>
          <c:h val="0.1690349409448818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299608382285553"/>
          <c:y val="3.8461538461538464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view3D>
      <c:rotX val="3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746031746031744E-2"/>
          <c:y val="0.22782909347869981"/>
          <c:w val="0.95238095238095233"/>
          <c:h val="0.7262376337573187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Age = 30.13 years</c:v>
                </c:pt>
              </c:strCache>
            </c:strRef>
          </c:tx>
          <c:dLbls>
            <c:dLbl>
              <c:idx val="0"/>
              <c:layout>
                <c:manualLayout>
                  <c:x val="-0.1657440736574595"/>
                  <c:y val="5.6161922067433881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670134983127109"/>
                  <c:y val="3.52483343428225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435862183893679"/>
                  <c:y val="0.15742529779931355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45.1</c:v>
                </c:pt>
                <c:pt idx="1">
                  <c:v>26.8</c:v>
                </c:pt>
                <c:pt idx="2">
                  <c:v>12.7</c:v>
                </c:pt>
                <c:pt idx="3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4650335374744836"/>
          <c:y val="0.19812537855844942"/>
          <c:w val="0.17677706953297503"/>
          <c:h val="0.6095669291338582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74468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2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2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0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93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5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9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9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66794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357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548640"/>
          </a:xfrm>
        </p:spPr>
        <p:txBody>
          <a:bodyPr/>
          <a:lstStyle/>
          <a:p>
            <a:r>
              <a:rPr lang="en-US" sz="3600" dirty="0" smtClean="0"/>
              <a:t>Pittsburgh Cold Study 3, n = 213</a:t>
            </a:r>
            <a:endParaRPr lang="en-US" sz="36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9481432"/>
              </p:ext>
            </p:extLst>
          </p:nvPr>
        </p:nvGraphicFramePr>
        <p:xfrm>
          <a:off x="4114800" y="685800"/>
          <a:ext cx="3657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2175030"/>
              </p:ext>
            </p:extLst>
          </p:nvPr>
        </p:nvGraphicFramePr>
        <p:xfrm>
          <a:off x="152400" y="2667000"/>
          <a:ext cx="5410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718870137"/>
              </p:ext>
            </p:extLst>
          </p:nvPr>
        </p:nvGraphicFramePr>
        <p:xfrm>
          <a:off x="3352800" y="4114800"/>
          <a:ext cx="3124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31133952"/>
              </p:ext>
            </p:extLst>
          </p:nvPr>
        </p:nvGraphicFramePr>
        <p:xfrm>
          <a:off x="-533400" y="914400"/>
          <a:ext cx="4800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304800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1% Hispanic/Latino</a:t>
            </a:r>
          </a:p>
          <a:p>
            <a:r>
              <a:rPr lang="en-US" sz="12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% Asian/Pacific Islander</a:t>
            </a:r>
          </a:p>
          <a:p>
            <a:r>
              <a:rPr lang="en-US" sz="1200" dirty="0">
                <a:solidFill>
                  <a:prstClr val="black"/>
                </a:solidFill>
              </a:rPr>
              <a:t>0.5% Native American/</a:t>
            </a:r>
          </a:p>
          <a:p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       Eskimo/Aleut</a:t>
            </a:r>
          </a:p>
          <a:p>
            <a:r>
              <a:rPr lang="en-US" sz="12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% other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90800" y="3733800"/>
            <a:ext cx="2286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61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3, n = 213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3, n = 213</dc:title>
  <dc:creator>denise</dc:creator>
  <cp:lastModifiedBy>denise</cp:lastModifiedBy>
  <cp:revision>2</cp:revision>
  <dcterms:created xsi:type="dcterms:W3CDTF">2015-08-25T19:10:21Z</dcterms:created>
  <dcterms:modified xsi:type="dcterms:W3CDTF">2015-08-25T19:10:49Z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