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Educational Attainment</a:t>
            </a:r>
            <a:endParaRPr lang="en-US" sz="1800" dirty="0"/>
          </a:p>
        </c:rich>
      </c:tx>
      <c:layout>
        <c:manualLayout>
          <c:xMode val="edge"/>
          <c:yMode val="edge"/>
          <c:x val="0.17612724978547761"/>
          <c:y val="5.8823529411764705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512849956255467"/>
          <c:y val="0.148293416447944"/>
          <c:w val="0.66757600612423451"/>
          <c:h val="0.4317246281714785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High school or less</c:v>
                </c:pt>
                <c:pt idx="1">
                  <c:v>&lt;2 yrs of college</c:v>
                </c:pt>
                <c:pt idx="2">
                  <c:v>2+ yrs of college + degree</c:v>
                </c:pt>
                <c:pt idx="3">
                  <c:v>Bachelor's or higher degree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29</c:v>
                </c:pt>
                <c:pt idx="1">
                  <c:v>32</c:v>
                </c:pt>
                <c:pt idx="2">
                  <c:v>21</c:v>
                </c:pt>
                <c:pt idx="3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20464703630796149"/>
          <c:y val="0.58654062773403326"/>
          <c:w val="0.71926837270341204"/>
          <c:h val="0.2583666885389326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9070839895013122"/>
          <c:y val="0.16875000000000001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title>
    <c:autoTitleDeleted val="0"/>
    <c:view3D>
      <c:rotX val="30"/>
      <c:rotY val="3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416666666666669E-2"/>
          <c:y val="0.26316953740157478"/>
          <c:w val="0.61499999999999999"/>
          <c:h val="0.411041830708661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Race/Ethnicity</c:v>
                </c:pt>
              </c:strCache>
            </c:strRef>
          </c:tx>
          <c:dLbls>
            <c:dLbl>
              <c:idx val="0"/>
              <c:layout>
                <c:manualLayout>
                  <c:x val="-0.15811732283464566"/>
                  <c:y val="-0.1583772145669291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68%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25420446194225721"/>
                  <c:y val="-2.41473917322834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White/Caucasian</c:v>
                </c:pt>
                <c:pt idx="1">
                  <c:v>Black/African-American</c:v>
                </c:pt>
                <c:pt idx="2">
                  <c:v>Hispanic or Latino</c:v>
                </c:pt>
                <c:pt idx="3">
                  <c:v>Asian or Pacific Islander</c:v>
                </c:pt>
                <c:pt idx="4">
                  <c:v>Native American, Eskimo, or Aleut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67.7</c:v>
                </c:pt>
                <c:pt idx="1">
                  <c:v>29.6</c:v>
                </c:pt>
                <c:pt idx="2">
                  <c:v>0.6</c:v>
                </c:pt>
                <c:pt idx="3">
                  <c:v>1.2</c:v>
                </c:pt>
                <c:pt idx="4">
                  <c:v>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2427690288713911"/>
          <c:y val="0.65593749999999995"/>
          <c:w val="0.83352965879265095"/>
          <c:h val="0.31903494094488188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1119614621343065"/>
          <c:y val="2.7752293577981653E-2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title>
    <c:autoTitleDeleted val="0"/>
    <c:view3D>
      <c:rotX val="30"/>
      <c:rotY val="3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110780359772098"/>
          <c:y val="0.1676421295961858"/>
          <c:w val="0.55833333333333335"/>
          <c:h val="0.37354183070866143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Sex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48%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8469928301645222"/>
                  <c:y val="6.736798381853643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47.6</c:v>
                </c:pt>
                <c:pt idx="1">
                  <c:v>52.4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6769156904167468"/>
          <c:y val="0.51640335280670557"/>
          <c:w val="0.61352965879265087"/>
          <c:h val="0.16903494094488186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6299608382285553"/>
          <c:y val="0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9083031287755697E-2"/>
          <c:y val="0.19577781142741771"/>
          <c:w val="0.91646835812190142"/>
          <c:h val="0.6877760952957803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Mean Age = 28.85 years</c:v>
                </c:pt>
              </c:strCache>
            </c:strRef>
          </c:tx>
          <c:dLbls>
            <c:dLbl>
              <c:idx val="0"/>
              <c:layout>
                <c:manualLayout>
                  <c:x val="-0.20013539974169894"/>
                  <c:y val="-8.1797395517867966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8.3194600674915631E-2"/>
                  <c:y val="0.12537452049263073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18-24</c:v>
                </c:pt>
                <c:pt idx="1">
                  <c:v>25-34</c:v>
                </c:pt>
                <c:pt idx="2">
                  <c:v>35-44</c:v>
                </c:pt>
                <c:pt idx="3">
                  <c:v>45-55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51.2</c:v>
                </c:pt>
                <c:pt idx="1">
                  <c:v>18.600000000000001</c:v>
                </c:pt>
                <c:pt idx="2">
                  <c:v>18.899999999999999</c:v>
                </c:pt>
                <c:pt idx="3">
                  <c:v>11.4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74650335374744836"/>
          <c:y val="0.19812537855844942"/>
          <c:w val="0.17677706953297503"/>
          <c:h val="0.60956692913385824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0" y="0"/>
            <a:ext cx="266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2" name="Picture 7" descr="titlepage_2_footer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85800" y="457200"/>
            <a:ext cx="8001000" cy="57912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819400" y="4953000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>
                <a:solidFill>
                  <a:srgbClr val="A20000"/>
                </a:solidFill>
              </a:rPr>
              <a:pPr/>
              <a:t>8/25/2015</a:t>
            </a:fld>
            <a:endParaRPr dirty="0">
              <a:solidFill>
                <a:srgbClr val="A20000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A2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>
                <a:solidFill>
                  <a:srgbClr val="A20000"/>
                </a:solidFill>
              </a:rPr>
              <a:pPr/>
              <a:t>‹#›</a:t>
            </a:fld>
            <a:endParaRPr dirty="0">
              <a:solidFill>
                <a:srgbClr val="A20000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52400" y="533400"/>
            <a:ext cx="2133600" cy="2132338"/>
            <a:chOff x="2743200" y="3790950"/>
            <a:chExt cx="2133600" cy="2132338"/>
          </a:xfrm>
        </p:grpSpPr>
        <p:sp>
          <p:nvSpPr>
            <p:cNvPr id="20" name="Rectangle 19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2396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41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986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97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tIns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r">
              <a:buNone/>
              <a:defRPr sz="4200" b="1" cap="none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6253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766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7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5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99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700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F5F1E7"/>
                </a:solidFill>
              </a:rPr>
              <a:pPr/>
              <a:t>8/25/2015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5F1E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F5F1E7"/>
                </a:solidFill>
              </a:rPr>
              <a:pPr/>
              <a:t>‹#›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2845061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7239000" y="0"/>
            <a:ext cx="19050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7" descr="titlepage_2_footer"/>
          <p:cNvPicPr>
            <a:picLocks noChangeAspect="1" noChangeArrowheads="1"/>
          </p:cNvPicPr>
          <p:nvPr userDrawn="1"/>
        </p:nvPicPr>
        <p:blipFill>
          <a:blip r:embed="rId1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81000" y="228600"/>
            <a:ext cx="7391400" cy="60198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29400" y="4114800"/>
            <a:ext cx="2133600" cy="2132338"/>
            <a:chOff x="2743200" y="3790950"/>
            <a:chExt cx="2133600" cy="2132338"/>
          </a:xfrm>
        </p:grpSpPr>
        <p:sp>
          <p:nvSpPr>
            <p:cNvPr id="11" name="Rectangle 10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214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cap="none" baseline="0">
          <a:ln w="500">
            <a:solidFill>
              <a:schemeClr val="tx2"/>
            </a:solidFill>
          </a:ln>
          <a:solidFill>
            <a:schemeClr val="tx2"/>
          </a:solidFill>
          <a:effectLst/>
          <a:latin typeface="Cambria" panose="02040503050406030204" pitchFamily="18" charset="0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Tx/>
        <a:buBlip>
          <a:blip r:embed="rId16"/>
        </a:buBlip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42048" cy="548640"/>
          </a:xfrm>
        </p:spPr>
        <p:txBody>
          <a:bodyPr/>
          <a:lstStyle/>
          <a:p>
            <a:r>
              <a:rPr lang="en-US" sz="3600" dirty="0" smtClean="0"/>
              <a:t>Pittsburgh Cold Study 2, n = 334</a:t>
            </a:r>
            <a:endParaRPr lang="en-US" sz="36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760350533"/>
              </p:ext>
            </p:extLst>
          </p:nvPr>
        </p:nvGraphicFramePr>
        <p:xfrm>
          <a:off x="3200400" y="2895600"/>
          <a:ext cx="3657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443514695"/>
              </p:ext>
            </p:extLst>
          </p:nvPr>
        </p:nvGraphicFramePr>
        <p:xfrm>
          <a:off x="228600" y="2286000"/>
          <a:ext cx="3810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864429228"/>
              </p:ext>
            </p:extLst>
          </p:nvPr>
        </p:nvGraphicFramePr>
        <p:xfrm>
          <a:off x="4419600" y="1066800"/>
          <a:ext cx="31242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719081159"/>
              </p:ext>
            </p:extLst>
          </p:nvPr>
        </p:nvGraphicFramePr>
        <p:xfrm>
          <a:off x="-152400" y="914400"/>
          <a:ext cx="48006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3485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CP Theme">
      <a:dk1>
        <a:sysClr val="windowText" lastClr="000000"/>
      </a:dk1>
      <a:lt1>
        <a:sysClr val="window" lastClr="FFFFFF"/>
      </a:lt1>
      <a:dk2>
        <a:srgbClr val="A20000"/>
      </a:dk2>
      <a:lt2>
        <a:srgbClr val="F5F1E7"/>
      </a:lt2>
      <a:accent1>
        <a:srgbClr val="1F497D"/>
      </a:accent1>
      <a:accent2>
        <a:srgbClr val="B8CCE4"/>
      </a:accent2>
      <a:accent3>
        <a:srgbClr val="E36C09"/>
      </a:accent3>
      <a:accent4>
        <a:srgbClr val="595959"/>
      </a:accent4>
      <a:accent5>
        <a:srgbClr val="A5BAC1"/>
      </a:accent5>
      <a:accent6>
        <a:srgbClr val="F5F1E7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Pittsburgh Cold Study 2, n = 334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Pittsburgh Cold Study 2, n = 334</dc:title>
  <dc:creator>denise</dc:creator>
  <cp:lastModifiedBy>denise</cp:lastModifiedBy>
  <cp:revision>2</cp:revision>
  <dcterms:created xsi:type="dcterms:W3CDTF">2015-08-25T19:07:31Z</dcterms:created>
  <dcterms:modified xsi:type="dcterms:W3CDTF">2015-08-25T19:08:12Z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