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Educational Attainment</a:t>
            </a:r>
            <a:endParaRPr lang="en-US" sz="1800" dirty="0"/>
          </a:p>
        </c:rich>
      </c:tx>
      <c:layout>
        <c:manualLayout>
          <c:xMode val="edge"/>
          <c:yMode val="edge"/>
          <c:x val="0.17612724978547761"/>
          <c:y val="5.882352941176470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512849956255467"/>
          <c:y val="0.148293416447944"/>
          <c:w val="0.66757600612423451"/>
          <c:h val="0.4317246281714785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PCS 1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High school or less</c:v>
                </c:pt>
                <c:pt idx="1">
                  <c:v>&lt;2 yrs of college</c:v>
                </c:pt>
                <c:pt idx="2">
                  <c:v>2+ yrs of college + degree</c:v>
                </c:pt>
                <c:pt idx="3">
                  <c:v>Bachelor's or higher degree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32</c:v>
                </c:pt>
                <c:pt idx="2">
                  <c:v>26</c:v>
                </c:pt>
                <c:pt idx="3">
                  <c:v>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PCS 2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High school or less</c:v>
                </c:pt>
                <c:pt idx="1">
                  <c:v>&lt;2 yrs of college</c:v>
                </c:pt>
                <c:pt idx="2">
                  <c:v>2+ yrs of college + degree</c:v>
                </c:pt>
                <c:pt idx="3">
                  <c:v>Bachelor's or higher degree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29</c:v>
                </c:pt>
                <c:pt idx="1">
                  <c:v>32</c:v>
                </c:pt>
                <c:pt idx="2">
                  <c:v>21</c:v>
                </c:pt>
                <c:pt idx="3">
                  <c:v>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PMBC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High school or less</c:v>
                </c:pt>
                <c:pt idx="1">
                  <c:v>&lt;2 yrs of college</c:v>
                </c:pt>
                <c:pt idx="2">
                  <c:v>2+ yrs of college + degree</c:v>
                </c:pt>
                <c:pt idx="3">
                  <c:v>Bachelor's or higher degree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31</c:v>
                </c:pt>
                <c:pt idx="1">
                  <c:v>30</c:v>
                </c:pt>
                <c:pt idx="2">
                  <c:v>14</c:v>
                </c:pt>
                <c:pt idx="3">
                  <c:v>25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PCS 3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High school or less</c:v>
                </c:pt>
                <c:pt idx="1">
                  <c:v>&lt;2 yrs of college</c:v>
                </c:pt>
                <c:pt idx="2">
                  <c:v>2+ yrs of college + degree</c:v>
                </c:pt>
                <c:pt idx="3">
                  <c:v>Bachelor's or higher degree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24</c:v>
                </c:pt>
                <c:pt idx="1">
                  <c:v>27</c:v>
                </c:pt>
                <c:pt idx="2">
                  <c:v>24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20464703630796149"/>
          <c:y val="0.58654062773403326"/>
          <c:w val="0.71926837270341204"/>
          <c:h val="0.2583666885389326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9070839895013122"/>
          <c:y val="0.1687500000000000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416666666666669E-2"/>
          <c:y val="0.30066953740157482"/>
          <c:w val="0.55833333333333335"/>
          <c:h val="0.3735418307086614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Race/Ethnicity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81%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White/Caucasian</c:v>
                </c:pt>
                <c:pt idx="1">
                  <c:v>Black/African-American</c:v>
                </c:pt>
                <c:pt idx="2">
                  <c:v>Hispanic or Latino</c:v>
                </c:pt>
                <c:pt idx="3">
                  <c:v>Asian or Pacific Islander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81.2</c:v>
                </c:pt>
                <c:pt idx="1">
                  <c:v>15.2</c:v>
                </c:pt>
                <c:pt idx="2">
                  <c:v>2.2000000000000002</c:v>
                </c:pt>
                <c:pt idx="3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427690288713911"/>
          <c:y val="0.6746875"/>
          <c:w val="0.61352965879265087"/>
          <c:h val="0.2627849409448819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119614621343065"/>
          <c:y val="2.7752293577981653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110780359772098"/>
          <c:y val="0.1676421295961858"/>
          <c:w val="0.55833333333333335"/>
          <c:h val="0.3735418307086614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Sex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45%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469928301645222"/>
                  <c:y val="6.73679838185364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45.3</c:v>
                </c:pt>
                <c:pt idx="1">
                  <c:v>54.7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6769156904167468"/>
          <c:y val="0.51640335280670557"/>
          <c:w val="0.61352965879265087"/>
          <c:h val="0.1690349409448818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021495229762946"/>
          <c:y val="3.8461538461538464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728533933258342E-2"/>
          <c:y val="0.22782909347869981"/>
          <c:w val="0.91646835812190142"/>
          <c:h val="0.6877760952957803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Mean Age = 29.13 years</c:v>
                </c:pt>
              </c:strCache>
            </c:strRef>
          </c:tx>
          <c:dLbls>
            <c:dLbl>
              <c:idx val="0"/>
              <c:layout>
                <c:manualLayout>
                  <c:x val="-0.18161688122318043"/>
                  <c:y val="4.6407732687260249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8803066283381241E-2"/>
                  <c:y val="0.13178477690288715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45-55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44.6</c:v>
                </c:pt>
                <c:pt idx="1">
                  <c:v>26.8</c:v>
                </c:pt>
                <c:pt idx="2">
                  <c:v>21.7</c:v>
                </c:pt>
                <c:pt idx="3">
                  <c:v>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74650335374744836"/>
          <c:y val="0.19812537855844942"/>
          <c:w val="0.17677706953297503"/>
          <c:h val="0.6095669291338582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8/25/2015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31999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14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024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249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983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53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003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924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56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75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8/25/2015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0289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36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42048" cy="548640"/>
          </a:xfrm>
        </p:spPr>
        <p:txBody>
          <a:bodyPr/>
          <a:lstStyle/>
          <a:p>
            <a:r>
              <a:rPr lang="en-US" sz="3600" dirty="0" smtClean="0"/>
              <a:t>Pittsburgh Cold Study 1, n = 276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215045070"/>
              </p:ext>
            </p:extLst>
          </p:nvPr>
        </p:nvGraphicFramePr>
        <p:xfrm>
          <a:off x="3200400" y="2895600"/>
          <a:ext cx="3657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020348183"/>
              </p:ext>
            </p:extLst>
          </p:nvPr>
        </p:nvGraphicFramePr>
        <p:xfrm>
          <a:off x="228600" y="2286000"/>
          <a:ext cx="3810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15715621"/>
              </p:ext>
            </p:extLst>
          </p:nvPr>
        </p:nvGraphicFramePr>
        <p:xfrm>
          <a:off x="4419600" y="1066800"/>
          <a:ext cx="3124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7959452"/>
              </p:ext>
            </p:extLst>
          </p:nvPr>
        </p:nvGraphicFramePr>
        <p:xfrm>
          <a:off x="-152400" y="914400"/>
          <a:ext cx="48006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679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Pittsburgh Cold Study 1, n = 276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Pittsburgh Cold Study 1, n = 276</dc:title>
  <dc:creator>denise</dc:creator>
  <cp:lastModifiedBy>denise</cp:lastModifiedBy>
  <cp:revision>2</cp:revision>
  <dcterms:created xsi:type="dcterms:W3CDTF">2015-08-25T19:06:24Z</dcterms:created>
  <dcterms:modified xsi:type="dcterms:W3CDTF">2015-08-25T19:06:53Z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