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3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microsoft.com/office/2007/relationships/hdphoto" Target="../media/hdphoto1.wdp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0" y="0"/>
            <a:ext cx="266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>
              <a:solidFill>
                <a:prstClr val="black"/>
              </a:solidFill>
            </a:endParaRPr>
          </a:p>
        </p:txBody>
      </p:sp>
      <p:pic>
        <p:nvPicPr>
          <p:cNvPr id="32" name="Picture 7" descr="titlepage_2_footer"/>
          <p:cNvPicPr>
            <a:picLocks noChangeAspect="1" noChangeArrowheads="1"/>
          </p:cNvPicPr>
          <p:nvPr userDrawn="1"/>
        </p:nvPicPr>
        <p:blipFill>
          <a:blip r:embed="rId3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685800" y="457200"/>
            <a:ext cx="8001000" cy="57912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2819400" y="19812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2819400" y="4953000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>
                <a:solidFill>
                  <a:srgbClr val="A20000"/>
                </a:solidFill>
              </a:rPr>
              <a:pPr/>
              <a:t>8/24/2015</a:t>
            </a:fld>
            <a:endParaRPr dirty="0">
              <a:solidFill>
                <a:srgbClr val="A20000"/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chemeClr val="tx2"/>
                </a:solidFill>
              </a:defRPr>
            </a:lvl1pPr>
            <a:extLst/>
          </a:lstStyle>
          <a:p>
            <a:endParaRPr>
              <a:solidFill>
                <a:srgbClr val="A20000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>
                <a:solidFill>
                  <a:srgbClr val="A20000"/>
                </a:solidFill>
              </a:rPr>
              <a:pPr/>
              <a:t>‹#›</a:t>
            </a:fld>
            <a:endParaRPr dirty="0">
              <a:solidFill>
                <a:srgbClr val="A20000"/>
              </a:solidFill>
            </a:endParaRPr>
          </a:p>
        </p:txBody>
      </p:sp>
      <p:grpSp>
        <p:nvGrpSpPr>
          <p:cNvPr id="19" name="Group 18"/>
          <p:cNvGrpSpPr/>
          <p:nvPr userDrawn="1"/>
        </p:nvGrpSpPr>
        <p:grpSpPr>
          <a:xfrm>
            <a:off x="152400" y="533400"/>
            <a:ext cx="2133600" cy="2132338"/>
            <a:chOff x="2743200" y="3790950"/>
            <a:chExt cx="2133600" cy="2132338"/>
          </a:xfrm>
        </p:grpSpPr>
        <p:sp>
          <p:nvSpPr>
            <p:cNvPr id="20" name="Rectangle 19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30" name="TextBox 2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5538108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7839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955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5302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66800" y="2821837"/>
            <a:ext cx="6255488" cy="1362075"/>
          </a:xfrm>
        </p:spPr>
        <p:txBody>
          <a:bodyPr tIns="0" anchor="t"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lvl1pPr algn="r">
              <a:buNone/>
              <a:defRPr sz="4200" b="1" cap="none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01865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7728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6028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818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4161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110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>
                <a:solidFill>
                  <a:srgbClr val="F5F1E7"/>
                </a:solidFill>
              </a:rPr>
              <a:pPr/>
              <a:t>8/24/2015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5F1E7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>
                <a:solidFill>
                  <a:srgbClr val="F5F1E7"/>
                </a:solidFill>
              </a:rPr>
              <a:pPr/>
              <a:t>‹#›</a:t>
            </a:fld>
            <a:endParaRPr lang="en-US">
              <a:solidFill>
                <a:srgbClr val="F5F1E7"/>
              </a:solidFill>
            </a:endParaRP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40336937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microsoft.com/office/2007/relationships/hdphoto" Target="../media/hdphoto1.wdp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7239000" y="0"/>
            <a:ext cx="19050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>
              <a:solidFill>
                <a:prstClr val="white"/>
              </a:solidFill>
            </a:endParaRPr>
          </a:p>
        </p:txBody>
      </p:sp>
      <p:pic>
        <p:nvPicPr>
          <p:cNvPr id="21" name="Picture 7" descr="titlepage_2_footer"/>
          <p:cNvPicPr>
            <a:picLocks noChangeAspect="1" noChangeArrowheads="1"/>
          </p:cNvPicPr>
          <p:nvPr userDrawn="1"/>
        </p:nvPicPr>
        <p:blipFill>
          <a:blip r:embed="rId14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4700"/>
                    </a14:imgEffect>
                    <a14:imgEffect>
                      <a14:saturation sat="146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69025"/>
            <a:ext cx="9145588" cy="688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 userDrawn="1"/>
        </p:nvSpPr>
        <p:spPr>
          <a:xfrm>
            <a:off x="381000" y="228600"/>
            <a:ext cx="7391400" cy="6019800"/>
          </a:xfrm>
          <a:prstGeom prst="rect">
            <a:avLst/>
          </a:prstGeom>
          <a:solidFill>
            <a:schemeClr val="bg2"/>
          </a:solidFill>
          <a:ln w="50800" cmpd="thickThin">
            <a:solidFill>
              <a:schemeClr val="bg1"/>
            </a:solidFill>
          </a:ln>
          <a:effectLst>
            <a:glow rad="635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>
                <a:solidFill>
                  <a:srgbClr val="A20000"/>
                </a:solidFill>
              </a:rPr>
              <a:pPr/>
              <a:t>8/24/2015</a:t>
            </a:fld>
            <a:endParaRPr lang="en-US">
              <a:solidFill>
                <a:srgbClr val="A2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A20000"/>
              </a:solidFill>
            </a:endParaRPr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>
                <a:solidFill>
                  <a:srgbClr val="A20000"/>
                </a:solidFill>
              </a:rPr>
              <a:pPr/>
              <a:t>‹#›</a:t>
            </a:fld>
            <a:endParaRPr lang="en-US">
              <a:solidFill>
                <a:srgbClr val="A20000"/>
              </a:solidFill>
            </a:endParaRPr>
          </a:p>
        </p:txBody>
      </p:sp>
      <p:grpSp>
        <p:nvGrpSpPr>
          <p:cNvPr id="10" name="Group 9"/>
          <p:cNvGrpSpPr/>
          <p:nvPr userDrawn="1"/>
        </p:nvGrpSpPr>
        <p:grpSpPr>
          <a:xfrm>
            <a:off x="6629400" y="4114800"/>
            <a:ext cx="2133600" cy="2132338"/>
            <a:chOff x="2743200" y="3790950"/>
            <a:chExt cx="2133600" cy="2132338"/>
          </a:xfrm>
        </p:grpSpPr>
        <p:sp>
          <p:nvSpPr>
            <p:cNvPr id="11" name="Rectangle 10"/>
            <p:cNvSpPr/>
            <p:nvPr/>
          </p:nvSpPr>
          <p:spPr>
            <a:xfrm rot="8103312">
              <a:off x="3234695" y="4314675"/>
              <a:ext cx="1150608" cy="1152826"/>
            </a:xfrm>
            <a:prstGeom prst="rect">
              <a:avLst/>
            </a:prstGeom>
            <a:solidFill>
              <a:srgbClr val="A5BAC1"/>
            </a:soli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prstClr val="white"/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3200400" y="3790950"/>
              <a:ext cx="381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balanced" dir="t">
                  <a:rot lat="0" lon="0" rev="2100000"/>
                </a:lightRig>
              </a:scene3d>
              <a:sp3d extrusionH="57150" prstMaterial="metal">
                <a:bevelT w="38100" h="25400"/>
                <a:contourClr>
                  <a:schemeClr val="bg2"/>
                </a:contourClr>
              </a:sp3d>
            </a:bodyPr>
            <a:lstStyle/>
            <a:p>
              <a:pPr algn="ctr"/>
              <a:r>
                <a: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rPr>
                <a:t>C</a:t>
              </a:r>
              <a:endParaRPr lang="en-US" sz="7200" b="1" dirty="0">
                <a:ln w="50800"/>
                <a:solidFill>
                  <a:srgbClr val="800000"/>
                </a:solidFill>
                <a:latin typeface="Cambria" panose="02040503050406030204" pitchFamily="18" charset="0"/>
              </a:endParaRPr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743200" y="4038600"/>
              <a:ext cx="2133600" cy="1884688"/>
              <a:chOff x="2743200" y="3995928"/>
              <a:chExt cx="2133600" cy="1884688"/>
            </a:xfrm>
          </p:grpSpPr>
          <p:sp>
            <p:nvSpPr>
              <p:cNvPr id="14" name="Rectangle 13"/>
              <p:cNvSpPr/>
              <p:nvPr/>
            </p:nvSpPr>
            <p:spPr>
              <a:xfrm>
                <a:off x="2743200" y="3995928"/>
                <a:ext cx="2133600" cy="1719072"/>
              </a:xfrm>
              <a:prstGeom prst="rect">
                <a:avLst/>
              </a:prstGeom>
              <a:noFill/>
              <a:ln>
                <a:noFill/>
              </a:ln>
              <a:scene3d>
                <a:camera prst="orthographicFront"/>
                <a:lightRig rig="balanced" dir="t">
                  <a:rot lat="0" lon="0" rev="2100000"/>
                </a:lightRig>
              </a:scene3d>
              <a:sp3d>
                <a:bevelT/>
              </a:sp3d>
            </p:spPr>
            <p:style>
              <a:lnRef idx="2">
                <a:schemeClr val="accent1">
                  <a:shade val="50000"/>
                </a:schemeClr>
              </a:lnRef>
              <a:fillRef idx="1003">
                <a:schemeClr val="l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endParaRPr lang="en-US" sz="6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5" name="TextBox 14"/>
              <p:cNvSpPr txBox="1"/>
              <p:nvPr/>
            </p:nvSpPr>
            <p:spPr>
              <a:xfrm>
                <a:off x="3486150" y="4171950"/>
                <a:ext cx="112395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  <a:cs typeface="FrankRuehl" panose="020E0503060101010101" pitchFamily="34" charset="-79"/>
                  </a:rPr>
                  <a:t>ommon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  <a:cs typeface="FrankRuehl" panose="020E0503060101010101" pitchFamily="34" charset="-79"/>
                </a:endParaRPr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3695700" y="4284881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C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3200400" y="4680287"/>
                <a:ext cx="381000" cy="1200329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72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P</a:t>
                </a:r>
                <a:endParaRPr lang="en-US" sz="72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3810000" y="4705350"/>
                <a:ext cx="9906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old</a:t>
                </a:r>
                <a:endParaRPr lang="en-US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3505200" y="5221843"/>
                <a:ext cx="914400" cy="40011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  <a:scene3d>
                  <a:camera prst="orthographicFront"/>
                  <a:lightRig rig="balanced" dir="t">
                    <a:rot lat="0" lon="0" rev="2100000"/>
                  </a:lightRig>
                </a:scene3d>
                <a:sp3d extrusionH="57150" prstMaterial="metal">
                  <a:bevelT w="38100" h="25400"/>
                  <a:contourClr>
                    <a:schemeClr val="bg2"/>
                  </a:contourClr>
                </a:sp3d>
              </a:bodyPr>
              <a:lstStyle/>
              <a:p>
                <a:pPr algn="ctr"/>
                <a:r>
                  <a:rPr lang="en-US" sz="2000" b="1" dirty="0">
                    <a:ln w="50800"/>
                    <a:solidFill>
                      <a:srgbClr val="800000"/>
                    </a:solidFill>
                    <a:latin typeface="Cambria" panose="02040503050406030204" pitchFamily="18" charset="0"/>
                  </a:rPr>
                  <a:t>roject</a:t>
                </a:r>
                <a:endParaRPr lang="en-US" sz="2000" b="1" dirty="0">
                  <a:ln w="50800"/>
                  <a:solidFill>
                    <a:srgbClr val="800000"/>
                  </a:solidFill>
                  <a:latin typeface="Cambria" panose="02040503050406030204" pitchFamily="18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12198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b="1" kern="1200" cap="none" baseline="0">
          <a:ln w="500">
            <a:solidFill>
              <a:schemeClr val="tx2"/>
            </a:solidFill>
          </a:ln>
          <a:solidFill>
            <a:schemeClr val="tx2"/>
          </a:solidFill>
          <a:effectLst/>
          <a:latin typeface="Cambria" panose="02040503050406030204" pitchFamily="18" charset="0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Tx/>
        <a:buBlip>
          <a:blip r:embed="rId16"/>
        </a:buBlip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TextBox 42"/>
          <p:cNvSpPr txBox="1"/>
          <p:nvPr/>
        </p:nvSpPr>
        <p:spPr>
          <a:xfrm>
            <a:off x="1508182" y="1433763"/>
            <a:ext cx="1163782" cy="1247457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Physical exam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Buccal scraping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Hair cortisol*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7242048" cy="1005840"/>
          </a:xfrm>
        </p:spPr>
        <p:txBody>
          <a:bodyPr/>
          <a:lstStyle/>
          <a:p>
            <a:r>
              <a:rPr lang="en-US" sz="3600" dirty="0" smtClean="0"/>
              <a:t>Pittsburgh Cold Study 3:</a:t>
            </a:r>
            <a:br>
              <a:rPr lang="en-US" sz="3600" dirty="0" smtClean="0"/>
            </a:br>
            <a:r>
              <a:rPr lang="en-US" sz="3600" dirty="0" smtClean="0"/>
              <a:t>Temporal Sequence of Trial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5772912" y="4415241"/>
            <a:ext cx="70408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28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836806" y="2776959"/>
            <a:ext cx="755703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-6 weeks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04800" y="2776959"/>
            <a:ext cx="1030856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-10 to 12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617452" y="2776959"/>
            <a:ext cx="939338" cy="274320"/>
          </a:xfrm>
          <a:prstGeom prst="rect">
            <a:avLst/>
          </a:prstGeom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-7 to 8 </a:t>
            </a:r>
            <a:r>
              <a:rPr lang="en-US" sz="1200" dirty="0" err="1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707262" y="1669918"/>
            <a:ext cx="1030504" cy="1011302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2-day saliva collection (cortisol)</a:t>
            </a:r>
          </a:p>
          <a:p>
            <a:pPr algn="ctr">
              <a:lnSpc>
                <a:spcPct val="114000"/>
              </a:lnSpc>
              <a:spcBef>
                <a:spcPts val="3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>
          <a:xfrm flipV="1">
            <a:off x="2416630" y="4719435"/>
            <a:ext cx="0" cy="1143000"/>
          </a:xfrm>
          <a:prstGeom prst="straightConnector1">
            <a:avLst/>
          </a:prstGeom>
          <a:ln w="28575">
            <a:solidFill>
              <a:schemeClr val="tx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667774" y="5831429"/>
            <a:ext cx="1511808" cy="46166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Inoculation with challenge virus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Straight Arrow Connector 23"/>
          <p:cNvCxnSpPr/>
          <p:nvPr/>
        </p:nvCxnSpPr>
        <p:spPr>
          <a:xfrm>
            <a:off x="1942463" y="4324844"/>
            <a:ext cx="3391537" cy="0"/>
          </a:xfrm>
          <a:prstGeom prst="straightConnector1">
            <a:avLst/>
          </a:prstGeom>
          <a:ln w="28575">
            <a:solidFill>
              <a:schemeClr val="tx2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3404267" y="4146566"/>
            <a:ext cx="1032585" cy="276999"/>
          </a:xfrm>
          <a:prstGeom prst="rect">
            <a:avLst/>
          </a:prstGeom>
          <a:solidFill>
            <a:schemeClr val="bg2"/>
          </a:solidFill>
        </p:spPr>
        <p:txBody>
          <a:bodyPr wrap="square" lIns="27432" rIns="27432" rtlCol="0">
            <a:spAutoFit/>
          </a:bodyPr>
          <a:lstStyle/>
          <a:p>
            <a:pPr algn="ctr"/>
            <a:r>
              <a:rPr lang="en-US" sz="1200" b="1" dirty="0">
                <a:solidFill>
                  <a:srgbClr val="A2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Quarantine</a:t>
            </a:r>
            <a:endParaRPr lang="en-US" sz="1050" b="1" dirty="0">
              <a:solidFill>
                <a:srgbClr val="A2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096000" y="3998619"/>
            <a:ext cx="0" cy="37785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410200" y="3295286"/>
            <a:ext cx="1521333" cy="723275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 for Ab to challenge virus</a:t>
            </a:r>
          </a:p>
          <a:p>
            <a:pPr algn="ctr">
              <a:spcBef>
                <a:spcPts val="600"/>
              </a:spcBef>
            </a:pPr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reactivity 2</a:t>
            </a:r>
            <a:endParaRPr lang="en-US" sz="105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1920234" y="3216217"/>
            <a:ext cx="3489966" cy="989297"/>
          </a:xfrm>
          <a:prstGeom prst="rect">
            <a:avLst/>
          </a:prstGeom>
          <a:solidFill>
            <a:schemeClr val="tx2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URI signs/symptoms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Nasal wash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ENT </a:t>
            </a: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</a:t>
            </a:r>
          </a:p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affect &amp; health practices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4664623" y="2713744"/>
            <a:ext cx="253895" cy="400751"/>
            <a:chOff x="6474588" y="3640348"/>
            <a:chExt cx="307212" cy="533400"/>
          </a:xfrm>
        </p:grpSpPr>
        <p:cxnSp>
          <p:nvCxnSpPr>
            <p:cNvPr id="33" name="Straight Connector 32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Rectangle 3"/>
          <p:cNvSpPr/>
          <p:nvPr/>
        </p:nvSpPr>
        <p:spPr>
          <a:xfrm>
            <a:off x="1900489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0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478125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1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060603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2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647003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3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230725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4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798979" y="4415241"/>
            <a:ext cx="581891" cy="274320"/>
          </a:xfrm>
          <a:prstGeom prst="rect">
            <a:avLst/>
          </a:prstGeom>
          <a:solidFill>
            <a:schemeClr val="tx2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Day 5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48" name="Straight Arrow Connector 47"/>
          <p:cNvCxnSpPr/>
          <p:nvPr/>
        </p:nvCxnSpPr>
        <p:spPr>
          <a:xfrm flipV="1">
            <a:off x="5254348" y="4721662"/>
            <a:ext cx="0" cy="411480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4672770" y="5094730"/>
            <a:ext cx="1135844" cy="624341"/>
          </a:xfrm>
          <a:prstGeom prst="rect">
            <a:avLst/>
          </a:prstGeom>
          <a:noFill/>
        </p:spPr>
        <p:txBody>
          <a:bodyPr wrap="square" lIns="45720" rIns="0" rtlCol="0">
            <a:spAutoFit/>
          </a:bodyPr>
          <a:lstStyle/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Exit physical exam</a:t>
            </a:r>
          </a:p>
          <a:p>
            <a:pPr algn="ctr"/>
            <a:r>
              <a:rPr lang="en-US" sz="1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Hair cortisol*</a:t>
            </a:r>
          </a:p>
        </p:txBody>
      </p:sp>
      <p:sp>
        <p:nvSpPr>
          <p:cNvPr id="47" name="Rectangle 46"/>
          <p:cNvSpPr/>
          <p:nvPr/>
        </p:nvSpPr>
        <p:spPr>
          <a:xfrm>
            <a:off x="3871819" y="2776959"/>
            <a:ext cx="755703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-5 weeks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4937182" y="2776959"/>
            <a:ext cx="1005840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 to -21 days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929606" y="1864225"/>
            <a:ext cx="1280160" cy="816995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Stress reactivity 1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7 days actigraphy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3769760" y="2142226"/>
            <a:ext cx="1133554" cy="538994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Daily interviews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Pedometry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292487" y="2142226"/>
            <a:ext cx="1057984" cy="538994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Screening Ab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Demographics</a:t>
            </a:r>
          </a:p>
        </p:txBody>
      </p:sp>
      <p:grpSp>
        <p:nvGrpSpPr>
          <p:cNvPr id="54" name="Group 53"/>
          <p:cNvGrpSpPr/>
          <p:nvPr/>
        </p:nvGrpSpPr>
        <p:grpSpPr>
          <a:xfrm>
            <a:off x="1348429" y="2713744"/>
            <a:ext cx="253895" cy="400751"/>
            <a:chOff x="6474588" y="3640348"/>
            <a:chExt cx="307212" cy="533400"/>
          </a:xfrm>
        </p:grpSpPr>
        <p:cxnSp>
          <p:nvCxnSpPr>
            <p:cNvPr id="55" name="Straight Connector 54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7" name="Group 56"/>
          <p:cNvGrpSpPr/>
          <p:nvPr/>
        </p:nvGrpSpPr>
        <p:grpSpPr>
          <a:xfrm>
            <a:off x="2573387" y="2713744"/>
            <a:ext cx="253895" cy="400751"/>
            <a:chOff x="6474588" y="3640348"/>
            <a:chExt cx="307212" cy="533400"/>
          </a:xfrm>
        </p:grpSpPr>
        <p:cxnSp>
          <p:nvCxnSpPr>
            <p:cNvPr id="58" name="Straight Connector 57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0" name="Group 59"/>
          <p:cNvGrpSpPr/>
          <p:nvPr/>
        </p:nvGrpSpPr>
        <p:grpSpPr>
          <a:xfrm>
            <a:off x="3593499" y="2713744"/>
            <a:ext cx="253895" cy="400751"/>
            <a:chOff x="6474588" y="3640348"/>
            <a:chExt cx="307212" cy="533400"/>
          </a:xfrm>
        </p:grpSpPr>
        <p:cxnSp>
          <p:nvCxnSpPr>
            <p:cNvPr id="61" name="Straight Connector 60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3" name="TextBox 62"/>
          <p:cNvSpPr txBox="1"/>
          <p:nvPr/>
        </p:nvSpPr>
        <p:spPr>
          <a:xfrm>
            <a:off x="500330" y="4845164"/>
            <a:ext cx="1874282" cy="1011302"/>
          </a:xfrm>
          <a:prstGeom prst="rect">
            <a:avLst/>
          </a:prstGeom>
          <a:solidFill>
            <a:schemeClr val="tx2">
              <a:alpha val="15000"/>
            </a:schemeClr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Blood draw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Saliva collection (cortisol)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questionnaires</a:t>
            </a: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Hair cortisol*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4" name="Group 63"/>
          <p:cNvGrpSpPr/>
          <p:nvPr/>
        </p:nvGrpSpPr>
        <p:grpSpPr>
          <a:xfrm>
            <a:off x="5461105" y="4352026"/>
            <a:ext cx="253895" cy="400751"/>
            <a:chOff x="6474588" y="3640348"/>
            <a:chExt cx="307212" cy="533400"/>
          </a:xfrm>
        </p:grpSpPr>
        <p:cxnSp>
          <p:nvCxnSpPr>
            <p:cNvPr id="65" name="Straight Connector 64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ectangle 72"/>
          <p:cNvSpPr/>
          <p:nvPr/>
        </p:nvSpPr>
        <p:spPr>
          <a:xfrm>
            <a:off x="6267664" y="2776959"/>
            <a:ext cx="1005840" cy="274320"/>
          </a:xfrm>
          <a:prstGeom prst="rect">
            <a:avLst/>
          </a:prstGeom>
          <a:solidFill>
            <a:schemeClr val="accent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7432" rIns="27432" rtlCol="0" anchor="ctr"/>
          <a:lstStyle/>
          <a:p>
            <a:pPr algn="ctr"/>
            <a:r>
              <a:rPr lang="en-US" sz="1200" dirty="0">
                <a:solidFill>
                  <a:prstClr val="whit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-3 to -5 days</a:t>
            </a:r>
            <a:endParaRPr lang="en-US" sz="1200" dirty="0">
              <a:solidFill>
                <a:prstClr val="white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74" name="Group 73"/>
          <p:cNvGrpSpPr/>
          <p:nvPr/>
        </p:nvGrpSpPr>
        <p:grpSpPr>
          <a:xfrm>
            <a:off x="5986730" y="2713744"/>
            <a:ext cx="253895" cy="400751"/>
            <a:chOff x="6474588" y="3640348"/>
            <a:chExt cx="307212" cy="533400"/>
          </a:xfrm>
        </p:grpSpPr>
        <p:cxnSp>
          <p:nvCxnSpPr>
            <p:cNvPr id="75" name="Straight Connector 74"/>
            <p:cNvCxnSpPr/>
            <p:nvPr/>
          </p:nvCxnSpPr>
          <p:spPr>
            <a:xfrm flipH="1">
              <a:off x="6474588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/>
            <p:cNvCxnSpPr/>
            <p:nvPr/>
          </p:nvCxnSpPr>
          <p:spPr>
            <a:xfrm flipH="1">
              <a:off x="6553200" y="3640348"/>
              <a:ext cx="228600" cy="53340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7" name="TextBox 76"/>
          <p:cNvSpPr txBox="1"/>
          <p:nvPr/>
        </p:nvSpPr>
        <p:spPr>
          <a:xfrm>
            <a:off x="6248400" y="2142226"/>
            <a:ext cx="1057984" cy="538994"/>
          </a:xfrm>
          <a:prstGeom prst="rect">
            <a:avLst/>
          </a:prstGeom>
          <a:solidFill>
            <a:schemeClr val="accent2"/>
          </a:solidFill>
        </p:spPr>
        <p:txBody>
          <a:bodyPr wrap="square" lIns="27432" rIns="27432" rtlCol="0">
            <a:spAutoFit/>
          </a:bodyPr>
          <a:lstStyle/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Psych </a:t>
            </a:r>
            <a:r>
              <a:rPr lang="en-US" sz="1200" dirty="0" err="1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q’naires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14000"/>
              </a:lnSpc>
              <a:spcBef>
                <a:spcPts val="200"/>
              </a:spcBef>
            </a:pPr>
            <a:r>
              <a:rPr lang="en-US" sz="12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Baseline Ab</a:t>
            </a:r>
            <a:endParaRPr lang="en-US" sz="12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0080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CCP Theme">
      <a:dk1>
        <a:sysClr val="windowText" lastClr="000000"/>
      </a:dk1>
      <a:lt1>
        <a:sysClr val="window" lastClr="FFFFFF"/>
      </a:lt1>
      <a:dk2>
        <a:srgbClr val="A20000"/>
      </a:dk2>
      <a:lt2>
        <a:srgbClr val="F5F1E7"/>
      </a:lt2>
      <a:accent1>
        <a:srgbClr val="1F497D"/>
      </a:accent1>
      <a:accent2>
        <a:srgbClr val="B8CCE4"/>
      </a:accent2>
      <a:accent3>
        <a:srgbClr val="E36C09"/>
      </a:accent3>
      <a:accent4>
        <a:srgbClr val="595959"/>
      </a:accent4>
      <a:accent5>
        <a:srgbClr val="A5BAC1"/>
      </a:accent5>
      <a:accent6>
        <a:srgbClr val="F5F1E7"/>
      </a:accent6>
      <a:hlink>
        <a:srgbClr val="0000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128</Words>
  <Application>Microsoft Office PowerPoint</Application>
  <PresentationFormat>On-screen Show (4:3)</PresentationFormat>
  <Paragraphs>44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Opulent</vt:lpstr>
      <vt:lpstr>Pittsburgh Cold Study 3: Temporal Sequence of Trial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Pittsburgh Cold Study 3: Temporal Sequence of Trial</dc:title>
  <dc:creator>denise</dc:creator>
  <cp:lastModifiedBy>denise</cp:lastModifiedBy>
  <cp:revision>1</cp:revision>
  <dcterms:created xsi:type="dcterms:W3CDTF">2015-08-24T14:40:52Z</dcterms:created>
  <dcterms:modified xsi:type="dcterms:W3CDTF">2015-08-24T14:41:17Z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