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3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0" y="0"/>
            <a:ext cx="266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32" name="Picture 7" descr="titlepage_2_footer"/>
          <p:cNvPicPr>
            <a:picLocks noChangeAspect="1" noChangeArrowheads="1"/>
          </p:cNvPicPr>
          <p:nvPr userDrawn="1"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1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9025"/>
            <a:ext cx="91455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685800" y="457200"/>
            <a:ext cx="8001000" cy="5791200"/>
          </a:xfrm>
          <a:prstGeom prst="rect">
            <a:avLst/>
          </a:prstGeom>
          <a:solidFill>
            <a:schemeClr val="bg2"/>
          </a:solidFill>
          <a:ln w="50800" cmpd="thickThin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2819400" y="4953000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>
                <a:solidFill>
                  <a:srgbClr val="A20000"/>
                </a:solidFill>
              </a:rPr>
              <a:pPr/>
              <a:t>8/24/2015</a:t>
            </a:fld>
            <a:endParaRPr dirty="0">
              <a:solidFill>
                <a:srgbClr val="A20000"/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chemeClr val="tx2"/>
                </a:solidFill>
              </a:defRPr>
            </a:lvl1pPr>
            <a:extLst/>
          </a:lstStyle>
          <a:p>
            <a:endParaRPr>
              <a:solidFill>
                <a:srgbClr val="A20000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>
                <a:solidFill>
                  <a:srgbClr val="A20000"/>
                </a:solidFill>
              </a:rPr>
              <a:pPr/>
              <a:t>‹#›</a:t>
            </a:fld>
            <a:endParaRPr dirty="0">
              <a:solidFill>
                <a:srgbClr val="A20000"/>
              </a:solidFill>
            </a:endParaRPr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152400" y="533400"/>
            <a:ext cx="2133600" cy="2132338"/>
            <a:chOff x="2743200" y="3790950"/>
            <a:chExt cx="2133600" cy="2132338"/>
          </a:xfrm>
        </p:grpSpPr>
        <p:sp>
          <p:nvSpPr>
            <p:cNvPr id="20" name="Rectangle 19"/>
            <p:cNvSpPr/>
            <p:nvPr/>
          </p:nvSpPr>
          <p:spPr>
            <a:xfrm rot="8103312">
              <a:off x="3234695" y="4314675"/>
              <a:ext cx="1150608" cy="1152826"/>
            </a:xfrm>
            <a:prstGeom prst="rect">
              <a:avLst/>
            </a:prstGeom>
            <a:solidFill>
              <a:srgbClr val="A5BAC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00400" y="3790950"/>
              <a:ext cx="381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rPr>
                <a:t>C</a:t>
              </a:r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2743200" y="4038600"/>
              <a:ext cx="2133600" cy="1884688"/>
              <a:chOff x="2743200" y="3995928"/>
              <a:chExt cx="2133600" cy="1884688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2743200" y="3995928"/>
                <a:ext cx="2133600" cy="1719072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balanced" dir="t">
                  <a:rot lat="0" lon="0" rev="21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003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endParaRPr lang="en-US" sz="6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3486150" y="4171950"/>
                <a:ext cx="112395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  <a:cs typeface="FrankRuehl" panose="020E0503060101010101" pitchFamily="34" charset="-79"/>
                  </a:rPr>
                  <a:t>ommon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695700" y="4284881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C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3200400" y="4680287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P</a:t>
                </a: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810000" y="4705350"/>
                <a:ext cx="9906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old</a:t>
                </a:r>
                <a:endParaRPr lang="en-US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505200" y="5221843"/>
                <a:ext cx="9144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roject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713047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408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516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399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6800" y="2821837"/>
            <a:ext cx="6255488" cy="1362075"/>
          </a:xfrm>
        </p:spPr>
        <p:txBody>
          <a:bodyPr tIns="0" anchor="t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r">
              <a:buNone/>
              <a:defRPr sz="4200" b="1" cap="none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7530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165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385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636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695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707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F5F1E7"/>
                </a:solidFill>
              </a:rPr>
              <a:pPr/>
              <a:t>8/24/2015</a:t>
            </a:fld>
            <a:endParaRPr lang="en-US">
              <a:solidFill>
                <a:srgbClr val="F5F1E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5F1E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F5F1E7"/>
                </a:solidFill>
              </a:rPr>
              <a:pPr/>
              <a:t>‹#›</a:t>
            </a:fld>
            <a:endParaRPr lang="en-US">
              <a:solidFill>
                <a:srgbClr val="F5F1E7"/>
              </a:solidFill>
            </a:endParaRP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963420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7239000" y="0"/>
            <a:ext cx="19050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21" name="Picture 7" descr="titlepage_2_footer"/>
          <p:cNvPicPr>
            <a:picLocks noChangeAspect="1" noChangeArrowheads="1"/>
          </p:cNvPicPr>
          <p:nvPr userDrawn="1"/>
        </p:nvPicPr>
        <p:blipFill>
          <a:blip r:embed="rId1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colorTemperature colorTemp="4700"/>
                    </a14:imgEffect>
                    <a14:imgEffect>
                      <a14:saturation sat="1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9025"/>
            <a:ext cx="91455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381000" y="228600"/>
            <a:ext cx="7391400" cy="6019800"/>
          </a:xfrm>
          <a:prstGeom prst="rect">
            <a:avLst/>
          </a:prstGeom>
          <a:solidFill>
            <a:schemeClr val="bg2"/>
          </a:solidFill>
          <a:ln w="50800" cmpd="thickThin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6629400" y="4114800"/>
            <a:ext cx="2133600" cy="2132338"/>
            <a:chOff x="2743200" y="3790950"/>
            <a:chExt cx="2133600" cy="2132338"/>
          </a:xfrm>
        </p:grpSpPr>
        <p:sp>
          <p:nvSpPr>
            <p:cNvPr id="11" name="Rectangle 10"/>
            <p:cNvSpPr/>
            <p:nvPr/>
          </p:nvSpPr>
          <p:spPr>
            <a:xfrm rot="8103312">
              <a:off x="3234695" y="4314675"/>
              <a:ext cx="1150608" cy="1152826"/>
            </a:xfrm>
            <a:prstGeom prst="rect">
              <a:avLst/>
            </a:prstGeom>
            <a:solidFill>
              <a:srgbClr val="A5BAC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00400" y="3790950"/>
              <a:ext cx="381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rPr>
                <a:t>C</a:t>
              </a: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2743200" y="4038600"/>
              <a:ext cx="2133600" cy="1884688"/>
              <a:chOff x="2743200" y="3995928"/>
              <a:chExt cx="2133600" cy="188468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2743200" y="3995928"/>
                <a:ext cx="2133600" cy="1719072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balanced" dir="t">
                  <a:rot lat="0" lon="0" rev="21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003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endParaRPr lang="en-US" sz="6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486150" y="4171950"/>
                <a:ext cx="112395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  <a:cs typeface="FrankRuehl" panose="020E0503060101010101" pitchFamily="34" charset="-79"/>
                  </a:rPr>
                  <a:t>ommon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695700" y="4284881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C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200400" y="4680287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P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810000" y="4705350"/>
                <a:ext cx="9906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old</a:t>
                </a:r>
                <a:endParaRPr lang="en-US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3505200" y="5221843"/>
                <a:ext cx="9144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roject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12876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b="1" kern="1200" cap="none" baseline="0">
          <a:ln w="500">
            <a:solidFill>
              <a:schemeClr val="tx2"/>
            </a:solidFill>
          </a:ln>
          <a:solidFill>
            <a:schemeClr val="tx2"/>
          </a:solidFill>
          <a:effectLst/>
          <a:latin typeface="Cambria" panose="02040503050406030204" pitchFamily="18" charset="0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Tx/>
        <a:buBlip>
          <a:blip r:embed="rId16"/>
        </a:buBlip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Box 43"/>
          <p:cNvSpPr txBox="1"/>
          <p:nvPr/>
        </p:nvSpPr>
        <p:spPr>
          <a:xfrm>
            <a:off x="1351480" y="2429774"/>
            <a:ext cx="1371600" cy="1144865"/>
          </a:xfrm>
          <a:prstGeom prst="rect">
            <a:avLst/>
          </a:prstGeom>
          <a:solidFill>
            <a:schemeClr val="accent2"/>
          </a:solidFill>
        </p:spPr>
        <p:txBody>
          <a:bodyPr wrap="square" lIns="27432" rIns="27432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Daily interviews</a:t>
            </a:r>
          </a:p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2-day saliva collection (cortisol)</a:t>
            </a:r>
          </a:p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24-hr urine collection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73314" y="2845278"/>
            <a:ext cx="1163782" cy="723853"/>
          </a:xfrm>
          <a:prstGeom prst="rect">
            <a:avLst/>
          </a:prstGeom>
          <a:solidFill>
            <a:schemeClr val="accent2"/>
          </a:solidFill>
        </p:spPr>
        <p:txBody>
          <a:bodyPr wrap="square" lIns="27432" rIns="27432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Physical exam</a:t>
            </a:r>
          </a:p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Blood draw</a:t>
            </a:r>
          </a:p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Psych </a:t>
            </a:r>
            <a:r>
              <a:rPr lang="en-US" sz="1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q’naires</a:t>
            </a:r>
            <a:endParaRPr lang="en-US" sz="1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Pittsburgh Cold Study 2:</a:t>
            </a:r>
            <a:br>
              <a:rPr lang="en-US" dirty="0" smtClean="0"/>
            </a:br>
            <a:r>
              <a:rPr lang="en-US" dirty="0" smtClean="0"/>
              <a:t>Temporal Sequence of Trial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017990" y="3778514"/>
            <a:ext cx="704088" cy="27432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Day 28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713248" y="3648974"/>
            <a:ext cx="307212" cy="533400"/>
            <a:chOff x="6474588" y="3640348"/>
            <a:chExt cx="307212" cy="533400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6474588" y="3640348"/>
              <a:ext cx="22860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553200" y="3640348"/>
              <a:ext cx="22860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ctangle 16"/>
          <p:cNvSpPr/>
          <p:nvPr/>
        </p:nvSpPr>
        <p:spPr>
          <a:xfrm>
            <a:off x="254478" y="3778514"/>
            <a:ext cx="937142" cy="27432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-7 to 8 </a:t>
            </a:r>
            <a:r>
              <a:rPr lang="en-US" sz="1200" dirty="0" err="1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wks</a:t>
            </a:r>
            <a:endParaRPr lang="en-US" sz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06748" y="3778514"/>
            <a:ext cx="937142" cy="27432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-2 to 4 </a:t>
            </a:r>
            <a:r>
              <a:rPr lang="en-US" sz="1200" dirty="0" err="1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wks</a:t>
            </a:r>
            <a:endParaRPr lang="en-US" sz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3351366" y="4078069"/>
            <a:ext cx="0" cy="128016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599426" y="5372665"/>
            <a:ext cx="1511808" cy="461665"/>
          </a:xfrm>
          <a:prstGeom prst="rect">
            <a:avLst/>
          </a:prstGeom>
          <a:noFill/>
        </p:spPr>
        <p:txBody>
          <a:bodyPr wrap="square" lIns="45720" r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A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Inoculation with challenge virus</a:t>
            </a:r>
            <a:endParaRPr lang="en-US" sz="1050" b="1" dirty="0">
              <a:solidFill>
                <a:srgbClr val="A2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2819400" y="3657600"/>
            <a:ext cx="3818626" cy="0"/>
          </a:xfrm>
          <a:prstGeom prst="straightConnector1">
            <a:avLst/>
          </a:prstGeom>
          <a:ln w="28575">
            <a:solidFill>
              <a:schemeClr val="tx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217984" y="3513826"/>
            <a:ext cx="1032585" cy="276999"/>
          </a:xfrm>
          <a:prstGeom prst="rect">
            <a:avLst/>
          </a:prstGeom>
          <a:solidFill>
            <a:schemeClr val="bg2"/>
          </a:solidFill>
        </p:spPr>
        <p:txBody>
          <a:bodyPr wrap="square" lIns="27432" rIns="27432" rtlCol="0">
            <a:spAutoFit/>
          </a:bodyPr>
          <a:lstStyle/>
          <a:p>
            <a:pPr algn="ctr"/>
            <a:r>
              <a:rPr lang="en-US" sz="1200" b="1" dirty="0">
                <a:solidFill>
                  <a:srgbClr val="A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Quarantine</a:t>
            </a:r>
            <a:endParaRPr lang="en-US" sz="1050" b="1" dirty="0">
              <a:solidFill>
                <a:srgbClr val="A2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7349704" y="3267165"/>
            <a:ext cx="0" cy="457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698408" y="2438400"/>
            <a:ext cx="1143000" cy="830997"/>
          </a:xfrm>
          <a:prstGeom prst="rect">
            <a:avLst/>
          </a:prstGeom>
          <a:noFill/>
        </p:spPr>
        <p:txBody>
          <a:bodyPr wrap="square" lIns="45720" rIns="0" rtlCol="0">
            <a:spAutoFit/>
          </a:bodyPr>
          <a:lstStyle/>
          <a:p>
            <a:pPr algn="ctr"/>
            <a:r>
              <a: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Blood draw for Ab to challenge virus</a:t>
            </a:r>
            <a:endParaRPr lang="en-US" sz="105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743200" y="2057400"/>
            <a:ext cx="3946582" cy="1515374"/>
          </a:xfrm>
          <a:prstGeom prst="rect">
            <a:avLst/>
          </a:prstGeom>
          <a:solidFill>
            <a:schemeClr val="tx2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URI signs/symptoms</a:t>
            </a:r>
          </a:p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Nasal wash</a:t>
            </a:r>
          </a:p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 exam</a:t>
            </a:r>
          </a:p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Daily affect &amp; health practices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2447026" y="3648974"/>
            <a:ext cx="298586" cy="533400"/>
            <a:chOff x="6483214" y="3640348"/>
            <a:chExt cx="298586" cy="533400"/>
          </a:xfrm>
        </p:grpSpPr>
        <p:cxnSp>
          <p:nvCxnSpPr>
            <p:cNvPr id="38" name="Straight Connector 37"/>
            <p:cNvCxnSpPr/>
            <p:nvPr/>
          </p:nvCxnSpPr>
          <p:spPr>
            <a:xfrm flipH="1">
              <a:off x="6483214" y="3640348"/>
              <a:ext cx="22860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6553200" y="3640348"/>
              <a:ext cx="22860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1194756" y="3648974"/>
            <a:ext cx="298586" cy="533400"/>
            <a:chOff x="6483214" y="3640348"/>
            <a:chExt cx="298586" cy="533400"/>
          </a:xfrm>
        </p:grpSpPr>
        <p:cxnSp>
          <p:nvCxnSpPr>
            <p:cNvPr id="41" name="Straight Connector 40"/>
            <p:cNvCxnSpPr/>
            <p:nvPr/>
          </p:nvCxnSpPr>
          <p:spPr>
            <a:xfrm flipH="1">
              <a:off x="6483214" y="3640348"/>
              <a:ext cx="22860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6553200" y="3640348"/>
              <a:ext cx="22860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Rectangle 44"/>
          <p:cNvSpPr/>
          <p:nvPr/>
        </p:nvSpPr>
        <p:spPr>
          <a:xfrm>
            <a:off x="2165236" y="4225504"/>
            <a:ext cx="1155209" cy="1105039"/>
          </a:xfrm>
          <a:prstGeom prst="rect">
            <a:avLst/>
          </a:prstGeom>
          <a:solidFill>
            <a:schemeClr val="tx2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rIns="27432" rtlCol="0" anchor="t" anchorCtr="0"/>
          <a:lstStyle/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24-hr urine collection</a:t>
            </a:r>
          </a:p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Saliva collection (cortisol)</a:t>
            </a:r>
          </a:p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Psych </a:t>
            </a:r>
            <a:r>
              <a:rPr lang="en-US" sz="1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q’naires</a:t>
            </a:r>
            <a:endParaRPr lang="en-US" sz="1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743200" y="3778514"/>
            <a:ext cx="3978219" cy="274320"/>
            <a:chOff x="3241037" y="3778514"/>
            <a:chExt cx="3480381" cy="274320"/>
          </a:xfrm>
        </p:grpSpPr>
        <p:sp>
          <p:nvSpPr>
            <p:cNvPr id="4" name="Rectangle 3"/>
            <p:cNvSpPr/>
            <p:nvPr/>
          </p:nvSpPr>
          <p:spPr>
            <a:xfrm>
              <a:off x="3241037" y="3778514"/>
              <a:ext cx="581891" cy="274320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Day 0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818673" y="3778514"/>
              <a:ext cx="581891" cy="274320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Day 1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401151" y="3778514"/>
              <a:ext cx="581891" cy="274320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Day 2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987551" y="3778514"/>
              <a:ext cx="581891" cy="274320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Day 3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571273" y="3778514"/>
              <a:ext cx="581891" cy="274320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Day 4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139527" y="3778514"/>
              <a:ext cx="581891" cy="274320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Day 5</a:t>
              </a:r>
            </a:p>
          </p:txBody>
        </p:sp>
      </p:grpSp>
      <p:sp>
        <p:nvSpPr>
          <p:cNvPr id="46" name="Rectangle 45"/>
          <p:cNvSpPr/>
          <p:nvPr/>
        </p:nvSpPr>
        <p:spPr>
          <a:xfrm>
            <a:off x="3388760" y="3066439"/>
            <a:ext cx="678410" cy="493393"/>
          </a:xfrm>
          <a:prstGeom prst="rect">
            <a:avLst/>
          </a:prstGeom>
          <a:solidFill>
            <a:schemeClr val="tx2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rIns="27432" rtlCol="0" anchor="t" anchorCtr="0"/>
          <a:lstStyle/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Psych </a:t>
            </a:r>
            <a:r>
              <a:rPr lang="en-US" sz="1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q’naires</a:t>
            </a:r>
            <a:endParaRPr lang="en-US" sz="1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6594896" y="4080296"/>
            <a:ext cx="0" cy="457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122008" y="4502572"/>
            <a:ext cx="938714" cy="653150"/>
          </a:xfrm>
          <a:prstGeom prst="rect">
            <a:avLst/>
          </a:prstGeom>
          <a:noFill/>
        </p:spPr>
        <p:txBody>
          <a:bodyPr wrap="square" lIns="45720" rIns="0" rtlCol="0">
            <a:spAutoFit/>
          </a:bodyPr>
          <a:lstStyle/>
          <a:p>
            <a:pPr algn="ctr"/>
            <a:r>
              <a: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Exit physical exam</a:t>
            </a:r>
            <a:endParaRPr lang="en-US" sz="105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89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CP Theme">
      <a:dk1>
        <a:sysClr val="windowText" lastClr="000000"/>
      </a:dk1>
      <a:lt1>
        <a:sysClr val="window" lastClr="FFFFFF"/>
      </a:lt1>
      <a:dk2>
        <a:srgbClr val="A20000"/>
      </a:dk2>
      <a:lt2>
        <a:srgbClr val="F5F1E7"/>
      </a:lt2>
      <a:accent1>
        <a:srgbClr val="1F497D"/>
      </a:accent1>
      <a:accent2>
        <a:srgbClr val="B8CCE4"/>
      </a:accent2>
      <a:accent3>
        <a:srgbClr val="E36C09"/>
      </a:accent3>
      <a:accent4>
        <a:srgbClr val="595959"/>
      </a:accent4>
      <a:accent5>
        <a:srgbClr val="A5BAC1"/>
      </a:accent5>
      <a:accent6>
        <a:srgbClr val="F5F1E7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Office PowerPoint</Application>
  <PresentationFormat>On-screen Show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Opulent</vt:lpstr>
      <vt:lpstr>Pittsburgh Cold Study 2: Temporal Sequence of Trial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Pittsburgh Cold Study 2: Temporal Sequence of Trial</dc:title>
  <dc:creator>denise</dc:creator>
  <cp:lastModifiedBy>denise</cp:lastModifiedBy>
  <cp:revision>2</cp:revision>
  <dcterms:created xsi:type="dcterms:W3CDTF">2015-08-24T14:39:21Z</dcterms:created>
  <dcterms:modified xsi:type="dcterms:W3CDTF">2015-08-24T14:42:25Z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