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0" y="0"/>
            <a:ext cx="266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pic>
        <p:nvPicPr>
          <p:cNvPr id="32" name="Picture 7" descr="titlepage_2_footer"/>
          <p:cNvPicPr>
            <a:picLocks noChangeAspect="1" noChangeArrowheads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685800" y="457200"/>
            <a:ext cx="8001000" cy="57912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819400" y="19812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819400" y="4953000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>
                <a:solidFill>
                  <a:srgbClr val="A20000"/>
                </a:solidFill>
              </a:rPr>
              <a:pPr/>
              <a:t>8/26/2015</a:t>
            </a:fld>
            <a:endParaRPr dirty="0">
              <a:solidFill>
                <a:srgbClr val="A20000"/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chemeClr val="tx2"/>
                </a:solidFill>
              </a:defRPr>
            </a:lvl1pPr>
            <a:extLst/>
          </a:lstStyle>
          <a:p>
            <a:endParaRPr>
              <a:solidFill>
                <a:srgbClr val="A20000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>
                <a:solidFill>
                  <a:srgbClr val="A20000"/>
                </a:solidFill>
              </a:rPr>
              <a:pPr/>
              <a:t>‹#›</a:t>
            </a:fld>
            <a:endParaRPr dirty="0">
              <a:solidFill>
                <a:srgbClr val="A20000"/>
              </a:solidFill>
            </a:endParaRPr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52400" y="533400"/>
            <a:ext cx="2133600" cy="2132338"/>
            <a:chOff x="2743200" y="3790950"/>
            <a:chExt cx="2133600" cy="2132338"/>
          </a:xfrm>
        </p:grpSpPr>
        <p:sp>
          <p:nvSpPr>
            <p:cNvPr id="20" name="Rectangle 19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22" name="Group 21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125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9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1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55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2821837"/>
            <a:ext cx="6255488" cy="1362075"/>
          </a:xfrm>
        </p:spPr>
        <p:txBody>
          <a:bodyPr tIns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algn="r">
              <a:buNone/>
              <a:defRPr sz="4200" b="1" cap="none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1440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741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038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489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22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srgbClr val="F5F1E7"/>
                </a:solidFill>
              </a:rPr>
              <a:pPr/>
              <a:t>8/26/2015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F5F1E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F5F1E7"/>
                </a:solidFill>
              </a:rPr>
              <a:pPr/>
              <a:t>‹#›</a:t>
            </a:fld>
            <a:endParaRPr lang="en-US">
              <a:solidFill>
                <a:srgbClr val="F5F1E7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06702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7239000" y="0"/>
            <a:ext cx="19050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1" name="Picture 7" descr="titlepage_2_footer"/>
          <p:cNvPicPr>
            <a:picLocks noChangeAspect="1" noChangeArrowheads="1"/>
          </p:cNvPicPr>
          <p:nvPr userDrawn="1"/>
        </p:nvPicPr>
        <p:blipFill>
          <a:blip r:embed="rId14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colorTemperature colorTemp="4700"/>
                    </a14:imgEffect>
                    <a14:imgEffect>
                      <a14:saturation sat="1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9025"/>
            <a:ext cx="9145588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381000" y="228600"/>
            <a:ext cx="7391400" cy="6019800"/>
          </a:xfrm>
          <a:prstGeom prst="rect">
            <a:avLst/>
          </a:prstGeom>
          <a:solidFill>
            <a:schemeClr val="bg2"/>
          </a:solidFill>
          <a:ln w="50800" cmpd="thickThin">
            <a:solidFill>
              <a:schemeClr val="bg1"/>
            </a:solidFill>
          </a:ln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srgbClr val="A20000"/>
                </a:solidFill>
              </a:rPr>
              <a:pPr/>
              <a:t>8/26/2015</a:t>
            </a:fld>
            <a:endParaRPr lang="en-US">
              <a:solidFill>
                <a:srgbClr val="A2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A2000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A20000"/>
                </a:solidFill>
              </a:rPr>
              <a:pPr/>
              <a:t>‹#›</a:t>
            </a:fld>
            <a:endParaRPr lang="en-US">
              <a:solidFill>
                <a:srgbClr val="A20000"/>
              </a:solidFill>
            </a:endParaRPr>
          </a:p>
        </p:txBody>
      </p:sp>
      <p:grpSp>
        <p:nvGrpSpPr>
          <p:cNvPr id="10" name="Group 9"/>
          <p:cNvGrpSpPr/>
          <p:nvPr userDrawn="1"/>
        </p:nvGrpSpPr>
        <p:grpSpPr>
          <a:xfrm>
            <a:off x="6629400" y="4114800"/>
            <a:ext cx="2133600" cy="2132338"/>
            <a:chOff x="2743200" y="3790950"/>
            <a:chExt cx="2133600" cy="2132338"/>
          </a:xfrm>
        </p:grpSpPr>
        <p:sp>
          <p:nvSpPr>
            <p:cNvPr id="11" name="Rectangle 10"/>
            <p:cNvSpPr/>
            <p:nvPr/>
          </p:nvSpPr>
          <p:spPr>
            <a:xfrm rot="8103312">
              <a:off x="3234695" y="4314675"/>
              <a:ext cx="1150608" cy="1152826"/>
            </a:xfrm>
            <a:prstGeom prst="rect">
              <a:avLst/>
            </a:prstGeom>
            <a:solidFill>
              <a:srgbClr val="A5BAC1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200400" y="3790950"/>
              <a:ext cx="3810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en-US" sz="72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rPr>
                <a:t>C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743200" y="4038600"/>
              <a:ext cx="2133600" cy="1884688"/>
              <a:chOff x="2743200" y="3995928"/>
              <a:chExt cx="2133600" cy="1884688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2743200" y="3995928"/>
                <a:ext cx="2133600" cy="1719072"/>
              </a:xfrm>
              <a:prstGeom prst="rect">
                <a:avLst/>
              </a:prstGeom>
              <a:noFill/>
              <a:ln>
                <a:noFill/>
              </a:ln>
              <a:scene3d>
                <a:camera prst="orthographicFront"/>
                <a:lightRig rig="balanced" dir="t">
                  <a:rot lat="0" lon="0" rev="2100000"/>
                </a:lightRig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003">
                <a:schemeClr val="l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en-US" sz="6000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486150" y="4171950"/>
                <a:ext cx="112395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  <a:cs typeface="FrankRuehl" panose="020E0503060101010101" pitchFamily="34" charset="-79"/>
                  </a:rPr>
                  <a:t>ommon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95700" y="4284881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C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3200400" y="4680287"/>
                <a:ext cx="381000" cy="120032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72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P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3810000" y="4705350"/>
                <a:ext cx="9906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old</a:t>
                </a:r>
                <a:endParaRPr lang="en-US" b="1" dirty="0">
                  <a:ln w="50800"/>
                  <a:solidFill>
                    <a:srgbClr val="800000"/>
                  </a:solidFill>
                  <a:latin typeface="Cambria" panose="02040503050406030204" pitchFamily="18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3505200" y="5221843"/>
                <a:ext cx="914400" cy="4001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en-US" sz="2000" b="1" dirty="0">
                    <a:ln w="50800"/>
                    <a:solidFill>
                      <a:srgbClr val="800000"/>
                    </a:solidFill>
                    <a:latin typeface="Cambria" panose="02040503050406030204" pitchFamily="18" charset="0"/>
                  </a:rPr>
                  <a:t>roject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23338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b="1" kern="1200" cap="none" baseline="0">
          <a:ln w="500">
            <a:solidFill>
              <a:schemeClr val="tx2"/>
            </a:solidFill>
          </a:ln>
          <a:solidFill>
            <a:schemeClr val="tx2"/>
          </a:solidFill>
          <a:effectLst/>
          <a:latin typeface="Cambria" panose="02040503050406030204" pitchFamily="18" charset="0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Tx/>
        <a:buBlip>
          <a:blip r:embed="rId16"/>
        </a:buBlip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Alternate Process 19"/>
          <p:cNvSpPr>
            <a:spLocks noChangeAspect="1"/>
          </p:cNvSpPr>
          <p:nvPr/>
        </p:nvSpPr>
        <p:spPr>
          <a:xfrm>
            <a:off x="1865320" y="1828800"/>
            <a:ext cx="981370" cy="388620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Infected?</a:t>
            </a:r>
          </a:p>
        </p:txBody>
      </p:sp>
      <p:sp>
        <p:nvSpPr>
          <p:cNvPr id="21" name="Flowchart: Alternate Process 20"/>
          <p:cNvSpPr>
            <a:spLocks noChangeAspect="1"/>
          </p:cNvSpPr>
          <p:nvPr/>
        </p:nvSpPr>
        <p:spPr>
          <a:xfrm>
            <a:off x="3282358" y="1846465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22" name="Flowchart: Alternate Process 21"/>
          <p:cNvSpPr>
            <a:spLocks noChangeAspect="1"/>
          </p:cNvSpPr>
          <p:nvPr/>
        </p:nvSpPr>
        <p:spPr>
          <a:xfrm>
            <a:off x="1909928" y="2507936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23" name="Flowchart: Alternate Process 22"/>
          <p:cNvSpPr>
            <a:spLocks noChangeAspect="1"/>
          </p:cNvSpPr>
          <p:nvPr/>
        </p:nvSpPr>
        <p:spPr>
          <a:xfrm>
            <a:off x="1909928" y="4505231"/>
            <a:ext cx="892155" cy="353291"/>
          </a:xfrm>
          <a:prstGeom prst="flowChartAlternateProcess">
            <a:avLst/>
          </a:prstGeom>
          <a:solidFill>
            <a:srgbClr val="0066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Yes</a:t>
            </a:r>
          </a:p>
        </p:txBody>
      </p:sp>
      <p:sp>
        <p:nvSpPr>
          <p:cNvPr id="24" name="Flowchart: Alternate Process 23"/>
          <p:cNvSpPr>
            <a:spLocks noChangeAspect="1"/>
          </p:cNvSpPr>
          <p:nvPr/>
        </p:nvSpPr>
        <p:spPr>
          <a:xfrm>
            <a:off x="3767365" y="3497959"/>
            <a:ext cx="892155" cy="353291"/>
          </a:xfrm>
          <a:prstGeom prst="flowChartAlternateProcess">
            <a:avLst/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</a:p>
        </p:txBody>
      </p:sp>
      <p:sp>
        <p:nvSpPr>
          <p:cNvPr id="25" name="Flowchart: Alternate Process 24"/>
          <p:cNvSpPr>
            <a:spLocks/>
          </p:cNvSpPr>
          <p:nvPr/>
        </p:nvSpPr>
        <p:spPr>
          <a:xfrm>
            <a:off x="4935748" y="3446004"/>
            <a:ext cx="2271404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Clinical Illness/Cold (Objective Criteria Not Met)</a:t>
            </a:r>
          </a:p>
        </p:txBody>
      </p:sp>
      <p:sp>
        <p:nvSpPr>
          <p:cNvPr id="26" name="Flowchart: Alternate Process 25"/>
          <p:cNvSpPr>
            <a:spLocks/>
          </p:cNvSpPr>
          <p:nvPr/>
        </p:nvSpPr>
        <p:spPr>
          <a:xfrm>
            <a:off x="1360224" y="5145568"/>
            <a:ext cx="1991563" cy="457200"/>
          </a:xfrm>
          <a:prstGeom prst="flowChartAlternateProcess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Illness/Cold</a:t>
            </a:r>
          </a:p>
          <a:p>
            <a:pPr algn="ctr">
              <a:defRPr/>
            </a:pPr>
            <a:r>
              <a:rPr lang="en-US" sz="1000" b="1" kern="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(Objective Criteria Met)</a:t>
            </a:r>
          </a:p>
        </p:txBody>
      </p:sp>
      <p:sp>
        <p:nvSpPr>
          <p:cNvPr id="27" name="Flowchart: Alternate Process 26"/>
          <p:cNvSpPr>
            <a:spLocks noChangeAspect="1"/>
          </p:cNvSpPr>
          <p:nvPr/>
        </p:nvSpPr>
        <p:spPr>
          <a:xfrm>
            <a:off x="1249446" y="3138873"/>
            <a:ext cx="2213119" cy="1071463"/>
          </a:xfrm>
          <a:prstGeom prst="flowChartAlternateProcess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Mucus Weight </a:t>
            </a:r>
            <a:r>
              <a:rPr lang="en-US" sz="1000" b="1" u="sng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10g?</a:t>
            </a:r>
          </a:p>
          <a:p>
            <a:pPr algn="ctr"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OR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  <a:defRPr/>
            </a:pP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Average Nasal Clearance Time </a:t>
            </a:r>
            <a:r>
              <a:rPr lang="en-US" sz="1000" b="1" u="sng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&gt;</a:t>
            </a:r>
            <a:r>
              <a:rPr lang="en-US" sz="1000" b="1" kern="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 min?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2356005" y="4869586"/>
            <a:ext cx="1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9" name="Straight Arrow Connector 28"/>
          <p:cNvCxnSpPr/>
          <p:nvPr/>
        </p:nvCxnSpPr>
        <p:spPr>
          <a:xfrm>
            <a:off x="2356005" y="2861227"/>
            <a:ext cx="0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0" name="Straight Arrow Connector 29"/>
          <p:cNvCxnSpPr/>
          <p:nvPr/>
        </p:nvCxnSpPr>
        <p:spPr>
          <a:xfrm>
            <a:off x="4664513" y="3674604"/>
            <a:ext cx="27432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1" name="Straight Arrow Connector 30"/>
          <p:cNvCxnSpPr/>
          <p:nvPr/>
        </p:nvCxnSpPr>
        <p:spPr>
          <a:xfrm>
            <a:off x="3462565" y="3674604"/>
            <a:ext cx="301481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2" name="Straight Arrow Connector 31"/>
          <p:cNvCxnSpPr/>
          <p:nvPr/>
        </p:nvCxnSpPr>
        <p:spPr>
          <a:xfrm>
            <a:off x="2356005" y="2230719"/>
            <a:ext cx="1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3" name="Straight Arrow Connector 32"/>
          <p:cNvCxnSpPr/>
          <p:nvPr/>
        </p:nvCxnSpPr>
        <p:spPr>
          <a:xfrm>
            <a:off x="2853904" y="2023110"/>
            <a:ext cx="425848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34" name="Straight Arrow Connector 33"/>
          <p:cNvCxnSpPr/>
          <p:nvPr/>
        </p:nvCxnSpPr>
        <p:spPr>
          <a:xfrm>
            <a:off x="2356006" y="4218961"/>
            <a:ext cx="0" cy="27432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Objective Criteria Used to Determine Clinical Illness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63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CP Theme">
      <a:dk1>
        <a:sysClr val="windowText" lastClr="000000"/>
      </a:dk1>
      <a:lt1>
        <a:sysClr val="window" lastClr="FFFFFF"/>
      </a:lt1>
      <a:dk2>
        <a:srgbClr val="A20000"/>
      </a:dk2>
      <a:lt2>
        <a:srgbClr val="F5F1E7"/>
      </a:lt2>
      <a:accent1>
        <a:srgbClr val="1F497D"/>
      </a:accent1>
      <a:accent2>
        <a:srgbClr val="B8CCE4"/>
      </a:accent2>
      <a:accent3>
        <a:srgbClr val="E36C09"/>
      </a:accent3>
      <a:accent4>
        <a:srgbClr val="595959"/>
      </a:accent4>
      <a:accent5>
        <a:srgbClr val="A5BAC1"/>
      </a:accent5>
      <a:accent6>
        <a:srgbClr val="F5F1E7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Opulent</vt:lpstr>
      <vt:lpstr>Objective Criteria Used to Determine Clinical Illness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 Criteria Used to Determine Clinical Illness</dc:title>
  <dc:creator>denise</dc:creator>
  <cp:lastModifiedBy>Chloe</cp:lastModifiedBy>
  <cp:revision>2</cp:revision>
  <dcterms:created xsi:type="dcterms:W3CDTF">2015-08-25T15:07:36Z</dcterms:created>
  <dcterms:modified xsi:type="dcterms:W3CDTF">2015-08-26T15:12:03Z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