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3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0" y="0"/>
            <a:ext cx="266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32" name="Picture 7" descr="titlepage_2_footer"/>
          <p:cNvPicPr>
            <a:picLocks noChangeAspect="1" noChangeArrowheads="1"/>
          </p:cNvPicPr>
          <p:nvPr userDrawn="1"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14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9025"/>
            <a:ext cx="91455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685800" y="457200"/>
            <a:ext cx="8001000" cy="5791200"/>
          </a:xfrm>
          <a:prstGeom prst="rect">
            <a:avLst/>
          </a:prstGeom>
          <a:solidFill>
            <a:schemeClr val="bg2"/>
          </a:solidFill>
          <a:ln w="50800" cmpd="thickThin">
            <a:solidFill>
              <a:schemeClr val="bg1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2819400" y="4953000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>
                <a:solidFill>
                  <a:srgbClr val="A20000"/>
                </a:solidFill>
              </a:rPr>
              <a:pPr/>
              <a:t>8/24/2015</a:t>
            </a:fld>
            <a:endParaRPr dirty="0">
              <a:solidFill>
                <a:srgbClr val="A20000"/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chemeClr val="tx2"/>
                </a:solidFill>
              </a:defRPr>
            </a:lvl1pPr>
            <a:extLst/>
          </a:lstStyle>
          <a:p>
            <a:endParaRPr>
              <a:solidFill>
                <a:srgbClr val="A20000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>
                <a:solidFill>
                  <a:srgbClr val="A20000"/>
                </a:solidFill>
              </a:rPr>
              <a:pPr/>
              <a:t>‹#›</a:t>
            </a:fld>
            <a:endParaRPr dirty="0">
              <a:solidFill>
                <a:srgbClr val="A20000"/>
              </a:solidFill>
            </a:endParaRPr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152400" y="533400"/>
            <a:ext cx="2133600" cy="2132338"/>
            <a:chOff x="2743200" y="3790950"/>
            <a:chExt cx="2133600" cy="2132338"/>
          </a:xfrm>
        </p:grpSpPr>
        <p:sp>
          <p:nvSpPr>
            <p:cNvPr id="20" name="Rectangle 19"/>
            <p:cNvSpPr/>
            <p:nvPr/>
          </p:nvSpPr>
          <p:spPr>
            <a:xfrm rot="8103312">
              <a:off x="3234695" y="4314675"/>
              <a:ext cx="1150608" cy="1152826"/>
            </a:xfrm>
            <a:prstGeom prst="rect">
              <a:avLst/>
            </a:prstGeom>
            <a:solidFill>
              <a:srgbClr val="A5BAC1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00400" y="3790950"/>
              <a:ext cx="381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/>
              <a:r>
                <a: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rPr>
                <a:t>C</a:t>
              </a:r>
              <a:endParaRPr lang="en-US" sz="7200" b="1" dirty="0">
                <a:ln w="50800"/>
                <a:solidFill>
                  <a:srgbClr val="800000"/>
                </a:solidFill>
                <a:latin typeface="Cambria" panose="02040503050406030204" pitchFamily="18" charset="0"/>
              </a:endParaRPr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2743200" y="4038600"/>
              <a:ext cx="2133600" cy="1884688"/>
              <a:chOff x="2743200" y="3995928"/>
              <a:chExt cx="2133600" cy="1884688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2743200" y="3995928"/>
                <a:ext cx="2133600" cy="1719072"/>
              </a:xfrm>
              <a:prstGeom prst="rect">
                <a:avLst/>
              </a:prstGeom>
              <a:noFill/>
              <a:ln>
                <a:noFill/>
              </a:ln>
              <a:scene3d>
                <a:camera prst="orthographicFront"/>
                <a:lightRig rig="balanced" dir="t">
                  <a:rot lat="0" lon="0" rev="2100000"/>
                </a:lightRig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003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endParaRPr lang="en-US" sz="6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3486150" y="4171950"/>
                <a:ext cx="112395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  <a:cs typeface="FrankRuehl" panose="020E0503060101010101" pitchFamily="34" charset="-79"/>
                  </a:rPr>
                  <a:t>ommon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  <a:cs typeface="FrankRuehl" panose="020E0503060101010101" pitchFamily="34" charset="-79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695700" y="4284881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C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3200400" y="4680287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P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3810000" y="4705350"/>
                <a:ext cx="9906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old</a:t>
                </a:r>
                <a:endParaRPr lang="en-US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505200" y="5221843"/>
                <a:ext cx="9144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roject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454601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185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994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551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66800" y="2821837"/>
            <a:ext cx="6255488" cy="1362075"/>
          </a:xfrm>
        </p:spPr>
        <p:txBody>
          <a:bodyPr tIns="0" anchor="t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r">
              <a:buNone/>
              <a:defRPr sz="4200" b="1" cap="none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05679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546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523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829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236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250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F5F1E7"/>
                </a:solidFill>
              </a:rPr>
              <a:pPr/>
              <a:t>8/24/2015</a:t>
            </a:fld>
            <a:endParaRPr lang="en-US">
              <a:solidFill>
                <a:srgbClr val="F5F1E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F5F1E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F5F1E7"/>
                </a:solidFill>
              </a:rPr>
              <a:pPr/>
              <a:t>‹#›</a:t>
            </a:fld>
            <a:endParaRPr lang="en-US">
              <a:solidFill>
                <a:srgbClr val="F5F1E7"/>
              </a:solidFill>
            </a:endParaRP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6662089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7239000" y="0"/>
            <a:ext cx="19050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21" name="Picture 7" descr="titlepage_2_footer"/>
          <p:cNvPicPr>
            <a:picLocks noChangeAspect="1" noChangeArrowheads="1"/>
          </p:cNvPicPr>
          <p:nvPr userDrawn="1"/>
        </p:nvPicPr>
        <p:blipFill>
          <a:blip r:embed="rId14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colorTemperature colorTemp="4700"/>
                    </a14:imgEffect>
                    <a14:imgEffect>
                      <a14:saturation sat="14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9025"/>
            <a:ext cx="91455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381000" y="228600"/>
            <a:ext cx="7391400" cy="6019800"/>
          </a:xfrm>
          <a:prstGeom prst="rect">
            <a:avLst/>
          </a:prstGeom>
          <a:solidFill>
            <a:schemeClr val="bg2"/>
          </a:solidFill>
          <a:ln w="50800" cmpd="thickThin">
            <a:solidFill>
              <a:schemeClr val="bg1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6629400" y="4114800"/>
            <a:ext cx="2133600" cy="2132338"/>
            <a:chOff x="2743200" y="3790950"/>
            <a:chExt cx="2133600" cy="2132338"/>
          </a:xfrm>
        </p:grpSpPr>
        <p:sp>
          <p:nvSpPr>
            <p:cNvPr id="11" name="Rectangle 10"/>
            <p:cNvSpPr/>
            <p:nvPr/>
          </p:nvSpPr>
          <p:spPr>
            <a:xfrm rot="8103312">
              <a:off x="3234695" y="4314675"/>
              <a:ext cx="1150608" cy="1152826"/>
            </a:xfrm>
            <a:prstGeom prst="rect">
              <a:avLst/>
            </a:prstGeom>
            <a:solidFill>
              <a:srgbClr val="A5BAC1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200400" y="3790950"/>
              <a:ext cx="381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/>
              <a:r>
                <a: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rPr>
                <a:t>C</a:t>
              </a:r>
              <a:endParaRPr lang="en-US" sz="7200" b="1" dirty="0">
                <a:ln w="50800"/>
                <a:solidFill>
                  <a:srgbClr val="800000"/>
                </a:solidFill>
                <a:latin typeface="Cambria" panose="02040503050406030204" pitchFamily="18" charset="0"/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2743200" y="4038600"/>
              <a:ext cx="2133600" cy="1884688"/>
              <a:chOff x="2743200" y="3995928"/>
              <a:chExt cx="2133600" cy="188468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2743200" y="3995928"/>
                <a:ext cx="2133600" cy="1719072"/>
              </a:xfrm>
              <a:prstGeom prst="rect">
                <a:avLst/>
              </a:prstGeom>
              <a:noFill/>
              <a:ln>
                <a:noFill/>
              </a:ln>
              <a:scene3d>
                <a:camera prst="orthographicFront"/>
                <a:lightRig rig="balanced" dir="t">
                  <a:rot lat="0" lon="0" rev="2100000"/>
                </a:lightRig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003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endParaRPr lang="en-US" sz="6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486150" y="4171950"/>
                <a:ext cx="112395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  <a:cs typeface="FrankRuehl" panose="020E0503060101010101" pitchFamily="34" charset="-79"/>
                  </a:rPr>
                  <a:t>ommon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  <a:cs typeface="FrankRuehl" panose="020E0503060101010101" pitchFamily="34" charset="-79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695700" y="4284881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C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200400" y="4680287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P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3810000" y="4705350"/>
                <a:ext cx="9906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old</a:t>
                </a:r>
                <a:endParaRPr lang="en-US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3505200" y="5221843"/>
                <a:ext cx="9144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roject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19776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b="1" kern="1200" cap="none" baseline="0">
          <a:ln w="500">
            <a:solidFill>
              <a:schemeClr val="tx2"/>
            </a:solidFill>
          </a:ln>
          <a:solidFill>
            <a:schemeClr val="tx2"/>
          </a:solidFill>
          <a:effectLst/>
          <a:latin typeface="Cambria" panose="02040503050406030204" pitchFamily="18" charset="0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Tx/>
        <a:buBlip>
          <a:blip r:embed="rId16"/>
        </a:buBlip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2" name="Straight Arrow Connector 71"/>
          <p:cNvCxnSpPr/>
          <p:nvPr/>
        </p:nvCxnSpPr>
        <p:spPr>
          <a:xfrm>
            <a:off x="2597970" y="4258574"/>
            <a:ext cx="3320511" cy="0"/>
          </a:xfrm>
          <a:prstGeom prst="straightConnector1">
            <a:avLst/>
          </a:prstGeom>
          <a:ln w="28575">
            <a:solidFill>
              <a:schemeClr val="tx2">
                <a:lumMod val="50000"/>
              </a:schemeClr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1598605" y="1846052"/>
            <a:ext cx="1163782" cy="723853"/>
          </a:xfrm>
          <a:prstGeom prst="rect">
            <a:avLst/>
          </a:prstGeom>
          <a:solidFill>
            <a:schemeClr val="accent2"/>
          </a:solidFill>
        </p:spPr>
        <p:txBody>
          <a:bodyPr wrap="square" lIns="27432" rIns="27432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Physical exam</a:t>
            </a:r>
          </a:p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Blood draw</a:t>
            </a:r>
          </a:p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Psych </a:t>
            </a:r>
            <a:r>
              <a:rPr lang="en-US" sz="1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q’naires</a:t>
            </a:r>
            <a:endParaRPr lang="en-US" sz="12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242048" cy="1005840"/>
          </a:xfrm>
        </p:spPr>
        <p:txBody>
          <a:bodyPr/>
          <a:lstStyle/>
          <a:p>
            <a:r>
              <a:rPr lang="en-US" sz="3600" dirty="0" smtClean="0"/>
              <a:t>PMBC Cold Study:</a:t>
            </a:r>
            <a:br>
              <a:rPr lang="en-US" sz="3600" dirty="0" smtClean="0"/>
            </a:br>
            <a:r>
              <a:rPr lang="en-US" sz="3600" dirty="0" smtClean="0"/>
              <a:t>Temporal Sequence of Trial</a:t>
            </a:r>
            <a:endParaRPr lang="en-US" sz="3600" dirty="0"/>
          </a:p>
        </p:txBody>
      </p:sp>
      <p:sp>
        <p:nvSpPr>
          <p:cNvPr id="6" name="Rectangle 5"/>
          <p:cNvSpPr/>
          <p:nvPr/>
        </p:nvSpPr>
        <p:spPr>
          <a:xfrm>
            <a:off x="6254556" y="4386864"/>
            <a:ext cx="704088" cy="27432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Day 28</a:t>
            </a:r>
            <a:endParaRPr lang="en-US" sz="1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949391" y="2667000"/>
            <a:ext cx="1005840" cy="27432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-4 weeks</a:t>
            </a:r>
            <a:endParaRPr lang="en-US" sz="1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04800" y="2667000"/>
            <a:ext cx="1030856" cy="27432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-8 to 10 </a:t>
            </a:r>
            <a:r>
              <a:rPr lang="en-US" sz="1200" dirty="0" err="1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wks</a:t>
            </a:r>
            <a:endParaRPr lang="en-US" sz="1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634543" y="2667000"/>
            <a:ext cx="1033272" cy="27432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-4 to 6 </a:t>
            </a:r>
            <a:r>
              <a:rPr lang="en-US" sz="1200" dirty="0" err="1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wks</a:t>
            </a:r>
            <a:endParaRPr lang="en-US" sz="1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812047" y="1424150"/>
            <a:ext cx="1371600" cy="1144865"/>
          </a:xfrm>
          <a:prstGeom prst="rect">
            <a:avLst/>
          </a:prstGeom>
          <a:solidFill>
            <a:schemeClr val="accent2"/>
          </a:solidFill>
        </p:spPr>
        <p:txBody>
          <a:bodyPr wrap="square" lIns="27432" rIns="27432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24-hr urine collection</a:t>
            </a:r>
          </a:p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2-day saliva collection (cortisol)</a:t>
            </a:r>
          </a:p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Psych </a:t>
            </a:r>
            <a:r>
              <a:rPr lang="en-US" sz="1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q’naires</a:t>
            </a:r>
            <a:endParaRPr lang="en-US" sz="12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2416630" y="4684931"/>
            <a:ext cx="0" cy="109728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667774" y="5745169"/>
            <a:ext cx="1511808" cy="461665"/>
          </a:xfrm>
          <a:prstGeom prst="rect">
            <a:avLst/>
          </a:prstGeom>
          <a:noFill/>
        </p:spPr>
        <p:txBody>
          <a:bodyPr wrap="square" lIns="45720" rIns="0" rtlCol="0">
            <a:spAutoFit/>
          </a:bodyPr>
          <a:lstStyle/>
          <a:p>
            <a:pPr algn="ctr"/>
            <a:r>
              <a:rPr lang="en-US" sz="1200" b="1" dirty="0">
                <a:solidFill>
                  <a:srgbClr val="A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Inoculation with challenge virus</a:t>
            </a:r>
            <a:endParaRPr lang="en-US" sz="1050" b="1" dirty="0">
              <a:solidFill>
                <a:srgbClr val="A2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942463" y="4264462"/>
            <a:ext cx="3320511" cy="0"/>
          </a:xfrm>
          <a:prstGeom prst="straightConnector1">
            <a:avLst/>
          </a:prstGeom>
          <a:ln w="28575">
            <a:solidFill>
              <a:schemeClr val="tx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404267" y="4120688"/>
            <a:ext cx="1032585" cy="276999"/>
          </a:xfrm>
          <a:prstGeom prst="rect">
            <a:avLst/>
          </a:prstGeom>
          <a:solidFill>
            <a:schemeClr val="bg2"/>
          </a:solidFill>
        </p:spPr>
        <p:txBody>
          <a:bodyPr wrap="square" lIns="27432" rIns="27432" rtlCol="0">
            <a:spAutoFit/>
          </a:bodyPr>
          <a:lstStyle/>
          <a:p>
            <a:pPr algn="ctr"/>
            <a:r>
              <a:rPr lang="en-US" sz="1200" b="1" dirty="0">
                <a:solidFill>
                  <a:srgbClr val="A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Quarantine</a:t>
            </a:r>
            <a:endParaRPr lang="en-US" sz="1050" b="1" dirty="0">
              <a:solidFill>
                <a:srgbClr val="A2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586270" y="3874027"/>
            <a:ext cx="0" cy="457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019800" y="3048000"/>
            <a:ext cx="1143000" cy="830997"/>
          </a:xfrm>
          <a:prstGeom prst="rect">
            <a:avLst/>
          </a:prstGeom>
          <a:noFill/>
        </p:spPr>
        <p:txBody>
          <a:bodyPr wrap="square" lIns="45720" rIns="0" rtlCol="0">
            <a:spAutoFit/>
          </a:bodyPr>
          <a:lstStyle/>
          <a:p>
            <a:pPr algn="ctr"/>
            <a:r>
              <a:rPr 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Blood draw for Ab to challenge virus</a:t>
            </a:r>
            <a:endParaRPr lang="en-US" sz="105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920234" y="3181713"/>
            <a:ext cx="4023366" cy="989297"/>
          </a:xfrm>
          <a:prstGeom prst="rect">
            <a:avLst/>
          </a:prstGeom>
          <a:solidFill>
            <a:schemeClr val="tx2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URI signs/symptoms</a:t>
            </a:r>
          </a:p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Nasal wash</a:t>
            </a:r>
          </a:p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 </a:t>
            </a: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</a:t>
            </a:r>
          </a:p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Daily affect &amp; health practices</a:t>
            </a:r>
            <a:endParaRPr lang="en-US" sz="12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5250447" y="2603785"/>
            <a:ext cx="253895" cy="400751"/>
            <a:chOff x="6474588" y="3640348"/>
            <a:chExt cx="307212" cy="533400"/>
          </a:xfrm>
        </p:grpSpPr>
        <p:cxnSp>
          <p:nvCxnSpPr>
            <p:cNvPr id="33" name="Straight Connector 32"/>
            <p:cNvCxnSpPr/>
            <p:nvPr/>
          </p:nvCxnSpPr>
          <p:spPr>
            <a:xfrm flipH="1">
              <a:off x="6474588" y="3640348"/>
              <a:ext cx="228600" cy="533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6553200" y="3640348"/>
              <a:ext cx="228600" cy="533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Rectangle 3"/>
          <p:cNvSpPr/>
          <p:nvPr/>
        </p:nvSpPr>
        <p:spPr>
          <a:xfrm>
            <a:off x="1900489" y="4386864"/>
            <a:ext cx="581891" cy="27432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Day 0</a:t>
            </a:r>
            <a:endParaRPr lang="en-US" sz="1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78125" y="4386864"/>
            <a:ext cx="581891" cy="27432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Day 1</a:t>
            </a:r>
            <a:endParaRPr lang="en-US" sz="1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60603" y="4386864"/>
            <a:ext cx="581891" cy="27432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Day 2</a:t>
            </a:r>
            <a:endParaRPr lang="en-US" sz="1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647003" y="4386864"/>
            <a:ext cx="581891" cy="27432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Day 3</a:t>
            </a:r>
            <a:endParaRPr lang="en-US" sz="1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230725" y="4386864"/>
            <a:ext cx="581891" cy="27432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Day 4</a:t>
            </a:r>
            <a:endParaRPr lang="en-US" sz="1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798979" y="4386864"/>
            <a:ext cx="581891" cy="27432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Day 5</a:t>
            </a:r>
            <a:endParaRPr lang="en-US" sz="1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 flipV="1">
            <a:off x="5254348" y="4687158"/>
            <a:ext cx="0" cy="457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996130" y="5120792"/>
            <a:ext cx="1032585" cy="485598"/>
          </a:xfrm>
          <a:prstGeom prst="rect">
            <a:avLst/>
          </a:prstGeom>
          <a:noFill/>
        </p:spPr>
        <p:txBody>
          <a:bodyPr wrap="square" lIns="45720" rIns="0" rtlCol="0">
            <a:spAutoFit/>
          </a:bodyPr>
          <a:lstStyle/>
          <a:p>
            <a:pPr algn="ctr"/>
            <a:r>
              <a:rPr 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Exit physical exam</a:t>
            </a:r>
          </a:p>
        </p:txBody>
      </p:sp>
      <p:sp>
        <p:nvSpPr>
          <p:cNvPr id="47" name="Rectangle 46"/>
          <p:cNvSpPr/>
          <p:nvPr/>
        </p:nvSpPr>
        <p:spPr>
          <a:xfrm>
            <a:off x="4231841" y="2667000"/>
            <a:ext cx="1005840" cy="27432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-3 weeks</a:t>
            </a:r>
            <a:endParaRPr lang="en-US" sz="1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5522755" y="2667000"/>
            <a:ext cx="1005840" cy="27432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-1 day</a:t>
            </a:r>
            <a:endParaRPr lang="en-US" sz="1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444543" y="1634657"/>
            <a:ext cx="1163782" cy="934358"/>
          </a:xfrm>
          <a:prstGeom prst="rect">
            <a:avLst/>
          </a:prstGeom>
          <a:solidFill>
            <a:schemeClr val="accent2"/>
          </a:solidFill>
        </p:spPr>
        <p:txBody>
          <a:bodyPr wrap="square" lIns="27432" rIns="27432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Begin 15-hr component of 24-hr urine</a:t>
            </a:r>
          </a:p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Psych </a:t>
            </a:r>
            <a:r>
              <a:rPr lang="en-US" sz="1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q’naires</a:t>
            </a:r>
            <a:endParaRPr lang="en-US" sz="12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234789" y="2055669"/>
            <a:ext cx="1133554" cy="513346"/>
          </a:xfrm>
          <a:prstGeom prst="rect">
            <a:avLst/>
          </a:prstGeom>
          <a:solidFill>
            <a:schemeClr val="accent2"/>
          </a:solidFill>
        </p:spPr>
        <p:txBody>
          <a:bodyPr wrap="square" lIns="27432" rIns="27432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Daily interviews</a:t>
            </a:r>
          </a:p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Psych </a:t>
            </a:r>
            <a:r>
              <a:rPr lang="en-US" sz="1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q’naires</a:t>
            </a:r>
            <a:endParaRPr lang="en-US" sz="12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49203" y="2287143"/>
            <a:ext cx="961804" cy="281872"/>
          </a:xfrm>
          <a:prstGeom prst="rect">
            <a:avLst/>
          </a:prstGeom>
          <a:solidFill>
            <a:schemeClr val="accent2"/>
          </a:solidFill>
        </p:spPr>
        <p:txBody>
          <a:bodyPr wrap="square" lIns="27432" rIns="27432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Screening Ab</a:t>
            </a:r>
          </a:p>
        </p:txBody>
      </p:sp>
      <p:grpSp>
        <p:nvGrpSpPr>
          <p:cNvPr id="54" name="Group 53"/>
          <p:cNvGrpSpPr/>
          <p:nvPr/>
        </p:nvGrpSpPr>
        <p:grpSpPr>
          <a:xfrm>
            <a:off x="1357055" y="2603785"/>
            <a:ext cx="253895" cy="400751"/>
            <a:chOff x="6474588" y="3640348"/>
            <a:chExt cx="307212" cy="533400"/>
          </a:xfrm>
        </p:grpSpPr>
        <p:cxnSp>
          <p:nvCxnSpPr>
            <p:cNvPr id="55" name="Straight Connector 54"/>
            <p:cNvCxnSpPr/>
            <p:nvPr/>
          </p:nvCxnSpPr>
          <p:spPr>
            <a:xfrm flipH="1">
              <a:off x="6474588" y="3640348"/>
              <a:ext cx="228600" cy="533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H="1">
              <a:off x="6553200" y="3640348"/>
              <a:ext cx="228600" cy="533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2676899" y="2603785"/>
            <a:ext cx="253895" cy="400751"/>
            <a:chOff x="6474588" y="3640348"/>
            <a:chExt cx="307212" cy="533400"/>
          </a:xfrm>
        </p:grpSpPr>
        <p:cxnSp>
          <p:nvCxnSpPr>
            <p:cNvPr id="58" name="Straight Connector 57"/>
            <p:cNvCxnSpPr/>
            <p:nvPr/>
          </p:nvCxnSpPr>
          <p:spPr>
            <a:xfrm flipH="1">
              <a:off x="6474588" y="3640348"/>
              <a:ext cx="228600" cy="533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H="1">
              <a:off x="6553200" y="3640348"/>
              <a:ext cx="228600" cy="533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 59"/>
          <p:cNvGrpSpPr/>
          <p:nvPr/>
        </p:nvGrpSpPr>
        <p:grpSpPr>
          <a:xfrm>
            <a:off x="3971448" y="2603785"/>
            <a:ext cx="253895" cy="400751"/>
            <a:chOff x="6474588" y="3640348"/>
            <a:chExt cx="307212" cy="533400"/>
          </a:xfrm>
        </p:grpSpPr>
        <p:cxnSp>
          <p:nvCxnSpPr>
            <p:cNvPr id="61" name="Straight Connector 60"/>
            <p:cNvCxnSpPr/>
            <p:nvPr/>
          </p:nvCxnSpPr>
          <p:spPr>
            <a:xfrm flipH="1">
              <a:off x="6474588" y="3640348"/>
              <a:ext cx="228600" cy="533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H="1">
              <a:off x="6553200" y="3640348"/>
              <a:ext cx="228600" cy="533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TextBox 62"/>
          <p:cNvSpPr txBox="1"/>
          <p:nvPr/>
        </p:nvSpPr>
        <p:spPr>
          <a:xfrm>
            <a:off x="500330" y="4827912"/>
            <a:ext cx="1874282" cy="934358"/>
          </a:xfrm>
          <a:prstGeom prst="rect">
            <a:avLst/>
          </a:prstGeom>
          <a:solidFill>
            <a:schemeClr val="tx2">
              <a:alpha val="15000"/>
            </a:schemeClr>
          </a:solidFill>
        </p:spPr>
        <p:txBody>
          <a:bodyPr wrap="square" lIns="27432" rIns="27432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Begin 9-hr component of 24-hr urine</a:t>
            </a:r>
          </a:p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Saliva collection (cortisol)</a:t>
            </a:r>
          </a:p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Psych questionnaires</a:t>
            </a:r>
            <a:endParaRPr lang="en-US" sz="12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5994505" y="4323649"/>
            <a:ext cx="253895" cy="400751"/>
            <a:chOff x="6474588" y="3640348"/>
            <a:chExt cx="307212" cy="533400"/>
          </a:xfrm>
        </p:grpSpPr>
        <p:cxnSp>
          <p:nvCxnSpPr>
            <p:cNvPr id="65" name="Straight Connector 64"/>
            <p:cNvCxnSpPr/>
            <p:nvPr/>
          </p:nvCxnSpPr>
          <p:spPr>
            <a:xfrm flipH="1">
              <a:off x="6474588" y="3640348"/>
              <a:ext cx="228600" cy="533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H="1">
              <a:off x="6553200" y="3640348"/>
              <a:ext cx="228600" cy="533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Rectangle 66"/>
          <p:cNvSpPr/>
          <p:nvPr/>
        </p:nvSpPr>
        <p:spPr>
          <a:xfrm>
            <a:off x="5384322" y="4386864"/>
            <a:ext cx="581891" cy="274320"/>
          </a:xfrm>
          <a:prstGeom prst="rect">
            <a:avLst/>
          </a:prstGeom>
          <a:solidFill>
            <a:schemeClr val="tx2">
              <a:lumMod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Day 6</a:t>
            </a:r>
            <a:endParaRPr lang="en-US" sz="1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68" name="Straight Arrow Connector 67"/>
          <p:cNvCxnSpPr/>
          <p:nvPr/>
        </p:nvCxnSpPr>
        <p:spPr>
          <a:xfrm flipV="1">
            <a:off x="5867400" y="4681270"/>
            <a:ext cx="0" cy="457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4540446" y="4800600"/>
            <a:ext cx="641154" cy="276999"/>
          </a:xfrm>
          <a:prstGeom prst="rect">
            <a:avLst/>
          </a:prstGeom>
          <a:noFill/>
        </p:spPr>
        <p:txBody>
          <a:bodyPr wrap="square" lIns="45720" rIns="0" rtlCol="0">
            <a:spAutoFit/>
          </a:bodyPr>
          <a:lstStyle/>
          <a:p>
            <a:pPr algn="ctr"/>
            <a:r>
              <a:rPr 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(RV39)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5791200" y="4800600"/>
            <a:ext cx="641154" cy="276999"/>
          </a:xfrm>
          <a:prstGeom prst="rect">
            <a:avLst/>
          </a:prstGeom>
          <a:noFill/>
        </p:spPr>
        <p:txBody>
          <a:bodyPr wrap="square" lIns="45720" rIns="0" rtlCol="0">
            <a:spAutoFit/>
          </a:bodyPr>
          <a:lstStyle/>
          <a:p>
            <a:pPr algn="ctr"/>
            <a:r>
              <a:rPr 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(Flu)</a:t>
            </a:r>
          </a:p>
        </p:txBody>
      </p:sp>
    </p:spTree>
    <p:extLst>
      <p:ext uri="{BB962C8B-B14F-4D97-AF65-F5344CB8AC3E}">
        <p14:creationId xmlns:p14="http://schemas.microsoft.com/office/powerpoint/2010/main" val="3758402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CCP Theme">
      <a:dk1>
        <a:sysClr val="windowText" lastClr="000000"/>
      </a:dk1>
      <a:lt1>
        <a:sysClr val="window" lastClr="FFFFFF"/>
      </a:lt1>
      <a:dk2>
        <a:srgbClr val="A20000"/>
      </a:dk2>
      <a:lt2>
        <a:srgbClr val="F5F1E7"/>
      </a:lt2>
      <a:accent1>
        <a:srgbClr val="1F497D"/>
      </a:accent1>
      <a:accent2>
        <a:srgbClr val="B8CCE4"/>
      </a:accent2>
      <a:accent3>
        <a:srgbClr val="E36C09"/>
      </a:accent3>
      <a:accent4>
        <a:srgbClr val="595959"/>
      </a:accent4>
      <a:accent5>
        <a:srgbClr val="A5BAC1"/>
      </a:accent5>
      <a:accent6>
        <a:srgbClr val="F5F1E7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</Words>
  <Application>Microsoft Office PowerPoint</Application>
  <PresentationFormat>On-screen Show (4:3)</PresentationFormat>
  <Paragraphs>38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Opulent</vt:lpstr>
      <vt:lpstr>PMBC Cold Study: Temporal Sequence of Trial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PMBC Cold Study: Temporal Sequence of Trial</dc:title>
  <dc:creator>denise</dc:creator>
  <cp:lastModifiedBy>denise</cp:lastModifiedBy>
  <cp:revision>1</cp:revision>
  <dcterms:created xsi:type="dcterms:W3CDTF">2015-08-24T14:40:07Z</dcterms:created>
  <dcterms:modified xsi:type="dcterms:W3CDTF">2015-08-24T14:40:32Z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