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8/25/2015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7953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6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38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52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94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2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9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0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8/25/2015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9432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603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>
            <a:spLocks noChangeAspect="1"/>
          </p:cNvSpPr>
          <p:nvPr/>
        </p:nvSpPr>
        <p:spPr>
          <a:xfrm>
            <a:off x="3263018" y="1666059"/>
            <a:ext cx="981370" cy="388620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Infected?</a:t>
            </a:r>
          </a:p>
        </p:txBody>
      </p:sp>
      <p:sp>
        <p:nvSpPr>
          <p:cNvPr id="3" name="Flowchart: Alternate Process 2"/>
          <p:cNvSpPr>
            <a:spLocks noChangeAspect="1"/>
          </p:cNvSpPr>
          <p:nvPr/>
        </p:nvSpPr>
        <p:spPr>
          <a:xfrm>
            <a:off x="3307626" y="2294707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4" name="Flowchart: Alternate Process 3"/>
          <p:cNvSpPr>
            <a:spLocks/>
          </p:cNvSpPr>
          <p:nvPr/>
        </p:nvSpPr>
        <p:spPr>
          <a:xfrm>
            <a:off x="2776529" y="2866322"/>
            <a:ext cx="1954349" cy="452628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Total Adjusted Jackson Symptom  Score </a:t>
            </a:r>
            <a:r>
              <a:rPr lang="en-US" sz="1000" b="1" u="sng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</a:p>
        </p:txBody>
      </p:sp>
      <p:sp>
        <p:nvSpPr>
          <p:cNvPr id="5" name="Flowchart: Alternate Process 4"/>
          <p:cNvSpPr>
            <a:spLocks noChangeAspect="1"/>
          </p:cNvSpPr>
          <p:nvPr/>
        </p:nvSpPr>
        <p:spPr>
          <a:xfrm>
            <a:off x="5326378" y="2915991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6" name="Flowchart: Alternate Process 5"/>
          <p:cNvSpPr>
            <a:spLocks noChangeAspect="1"/>
          </p:cNvSpPr>
          <p:nvPr/>
        </p:nvSpPr>
        <p:spPr>
          <a:xfrm>
            <a:off x="3307626" y="3529657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7" name="Flowchart: Alternate Process 6"/>
          <p:cNvSpPr>
            <a:spLocks noChangeAspect="1"/>
          </p:cNvSpPr>
          <p:nvPr/>
        </p:nvSpPr>
        <p:spPr>
          <a:xfrm>
            <a:off x="5326378" y="4454104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8" name="Flowchart: Alternate Process 7"/>
          <p:cNvSpPr>
            <a:spLocks noChangeAspect="1"/>
          </p:cNvSpPr>
          <p:nvPr/>
        </p:nvSpPr>
        <p:spPr>
          <a:xfrm>
            <a:off x="3307626" y="5388823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9" name="Flowchart: Alternate Process 8"/>
          <p:cNvSpPr>
            <a:spLocks/>
          </p:cNvSpPr>
          <p:nvPr/>
        </p:nvSpPr>
        <p:spPr>
          <a:xfrm>
            <a:off x="4610710" y="3506634"/>
            <a:ext cx="2323490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Clinical Illness/Cold (Subjective Criteria Not Met)</a:t>
            </a:r>
          </a:p>
        </p:txBody>
      </p:sp>
      <p:sp>
        <p:nvSpPr>
          <p:cNvPr id="10" name="Flowchart: Alternate Process 9"/>
          <p:cNvSpPr>
            <a:spLocks noChangeAspect="1"/>
          </p:cNvSpPr>
          <p:nvPr/>
        </p:nvSpPr>
        <p:spPr>
          <a:xfrm>
            <a:off x="941958" y="5335434"/>
            <a:ext cx="2000429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Clinical Illness/Cold</a:t>
            </a:r>
          </a:p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(Subjective Criteria Met)</a:t>
            </a:r>
          </a:p>
        </p:txBody>
      </p:sp>
      <p:sp>
        <p:nvSpPr>
          <p:cNvPr id="11" name="Flowchart: Alternate Process 10"/>
          <p:cNvSpPr>
            <a:spLocks noChangeAspect="1"/>
          </p:cNvSpPr>
          <p:nvPr/>
        </p:nvSpPr>
        <p:spPr>
          <a:xfrm>
            <a:off x="2838698" y="4123739"/>
            <a:ext cx="1830011" cy="102087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or More Days with Rhinorrhea?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Participant Reports Having a Cold or Flu?</a:t>
            </a:r>
          </a:p>
        </p:txBody>
      </p:sp>
      <p:sp>
        <p:nvSpPr>
          <p:cNvPr id="12" name="Flowchart: Alternate Process 11"/>
          <p:cNvSpPr>
            <a:spLocks noChangeAspect="1"/>
          </p:cNvSpPr>
          <p:nvPr/>
        </p:nvSpPr>
        <p:spPr>
          <a:xfrm>
            <a:off x="4670543" y="1683724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cxnSp>
        <p:nvCxnSpPr>
          <p:cNvPr id="13" name="Straight Arrow Connector 12"/>
          <p:cNvCxnSpPr>
            <a:stCxn id="4" idx="2"/>
            <a:endCxn id="6" idx="0"/>
          </p:cNvCxnSpPr>
          <p:nvPr/>
        </p:nvCxnSpPr>
        <p:spPr>
          <a:xfrm>
            <a:off x="3753704" y="3318950"/>
            <a:ext cx="0" cy="21070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4" name="Straight Arrow Connector 13"/>
          <p:cNvCxnSpPr>
            <a:stCxn id="6" idx="2"/>
            <a:endCxn id="11" idx="0"/>
          </p:cNvCxnSpPr>
          <p:nvPr/>
        </p:nvCxnSpPr>
        <p:spPr>
          <a:xfrm>
            <a:off x="3753704" y="3882948"/>
            <a:ext cx="0" cy="24079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5" name="Straight Arrow Connector 14"/>
          <p:cNvCxnSpPr/>
          <p:nvPr/>
        </p:nvCxnSpPr>
        <p:spPr>
          <a:xfrm>
            <a:off x="3753703" y="5149964"/>
            <a:ext cx="0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6" name="Straight Arrow Connector 15"/>
          <p:cNvCxnSpPr>
            <a:stCxn id="8" idx="1"/>
            <a:endCxn id="10" idx="3"/>
          </p:cNvCxnSpPr>
          <p:nvPr/>
        </p:nvCxnSpPr>
        <p:spPr>
          <a:xfrm flipH="1" flipV="1">
            <a:off x="2942387" y="5564034"/>
            <a:ext cx="365239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7" name="Straight Arrow Connector 16"/>
          <p:cNvCxnSpPr/>
          <p:nvPr/>
        </p:nvCxnSpPr>
        <p:spPr>
          <a:xfrm flipH="1">
            <a:off x="3753703" y="2647998"/>
            <a:ext cx="1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8" name="Straight Arrow Connector 17"/>
          <p:cNvCxnSpPr/>
          <p:nvPr/>
        </p:nvCxnSpPr>
        <p:spPr>
          <a:xfrm>
            <a:off x="3753703" y="2054679"/>
            <a:ext cx="1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9" name="Straight Arrow Connector 18"/>
          <p:cNvCxnSpPr/>
          <p:nvPr/>
        </p:nvCxnSpPr>
        <p:spPr>
          <a:xfrm>
            <a:off x="4252446" y="1860369"/>
            <a:ext cx="399411" cy="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0" name="Straight Arrow Connector 19"/>
          <p:cNvCxnSpPr>
            <a:stCxn id="5" idx="2"/>
            <a:endCxn id="9" idx="0"/>
          </p:cNvCxnSpPr>
          <p:nvPr/>
        </p:nvCxnSpPr>
        <p:spPr>
          <a:xfrm flipH="1">
            <a:off x="5772455" y="3269282"/>
            <a:ext cx="1" cy="237352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1" name="Straight Arrow Connector 20"/>
          <p:cNvCxnSpPr>
            <a:stCxn id="7" idx="0"/>
            <a:endCxn id="9" idx="2"/>
          </p:cNvCxnSpPr>
          <p:nvPr/>
        </p:nvCxnSpPr>
        <p:spPr>
          <a:xfrm flipH="1" flipV="1">
            <a:off x="5772455" y="3963834"/>
            <a:ext cx="1" cy="49027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2" name="Straight Arrow Connector 21"/>
          <p:cNvCxnSpPr/>
          <p:nvPr/>
        </p:nvCxnSpPr>
        <p:spPr>
          <a:xfrm>
            <a:off x="4739504" y="3092636"/>
            <a:ext cx="595500" cy="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3" name="Straight Arrow Connector 22"/>
          <p:cNvCxnSpPr/>
          <p:nvPr/>
        </p:nvCxnSpPr>
        <p:spPr>
          <a:xfrm flipV="1">
            <a:off x="4694587" y="4630750"/>
            <a:ext cx="640080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5" name="Title 1"/>
          <p:cNvSpPr txBox="1">
            <a:spLocks/>
          </p:cNvSpPr>
          <p:nvPr/>
        </p:nvSpPr>
        <p:spPr>
          <a:xfrm>
            <a:off x="457200" y="320040"/>
            <a:ext cx="724204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 cap="none" baseline="0">
                <a:ln w="500">
                  <a:solidFill>
                    <a:schemeClr val="tx2"/>
                  </a:solidFill>
                </a:ln>
                <a:solidFill>
                  <a:schemeClr val="tx2"/>
                </a:solidFill>
                <a:effectLst/>
                <a:latin typeface="Cambria" panose="02040503050406030204" pitchFamily="18" charset="0"/>
                <a:ea typeface="+mj-ea"/>
                <a:cs typeface="+mj-cs"/>
              </a:defRPr>
            </a:lvl1pPr>
            <a:extLst/>
          </a:lstStyle>
          <a:p>
            <a:endParaRPr lang="en-US" sz="3600" dirty="0">
              <a:ln w="500">
                <a:solidFill>
                  <a:srgbClr val="A20000"/>
                </a:solidFill>
              </a:ln>
              <a:solidFill>
                <a:srgbClr val="A20000"/>
              </a:solidFill>
            </a:endParaRPr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Subjective Criteria Used to Determine Clinical Illness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79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Subjective Criteria Used to Determine Clinical Illness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Subjective Criteria Used to Determine Clinical Illness</dc:title>
  <dc:creator>denise</dc:creator>
  <cp:lastModifiedBy>denise</cp:lastModifiedBy>
  <cp:revision>2</cp:revision>
  <dcterms:created xsi:type="dcterms:W3CDTF">2015-08-25T15:09:00Z</dcterms:created>
  <dcterms:modified xsi:type="dcterms:W3CDTF">2015-08-25T15:09:40Z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