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>
                <a:solidFill>
                  <a:srgbClr val="A20000"/>
                </a:solidFill>
              </a:rPr>
              <a:pPr/>
              <a:t>8/26/2015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08539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17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68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22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8523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766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357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597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77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367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8/26/2015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1189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8759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Alternate Process 2"/>
          <p:cNvSpPr>
            <a:spLocks noChangeAspect="1"/>
          </p:cNvSpPr>
          <p:nvPr/>
        </p:nvSpPr>
        <p:spPr>
          <a:xfrm>
            <a:off x="2648755" y="1595448"/>
            <a:ext cx="981370" cy="388620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Infected?</a:t>
            </a:r>
          </a:p>
        </p:txBody>
      </p:sp>
      <p:sp>
        <p:nvSpPr>
          <p:cNvPr id="4" name="Flowchart: Alternate Process 3"/>
          <p:cNvSpPr>
            <a:spLocks noChangeAspect="1"/>
          </p:cNvSpPr>
          <p:nvPr/>
        </p:nvSpPr>
        <p:spPr>
          <a:xfrm>
            <a:off x="2693363" y="2218039"/>
            <a:ext cx="892155" cy="353291"/>
          </a:xfrm>
          <a:prstGeom prst="flowChartAlternateProcess">
            <a:avLst/>
          </a:prstGeom>
          <a:solidFill>
            <a:srgbClr val="0066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Yes</a:t>
            </a:r>
          </a:p>
        </p:txBody>
      </p:sp>
      <p:sp>
        <p:nvSpPr>
          <p:cNvPr id="5" name="Flowchart: Alternate Process 4"/>
          <p:cNvSpPr>
            <a:spLocks/>
          </p:cNvSpPr>
          <p:nvPr/>
        </p:nvSpPr>
        <p:spPr>
          <a:xfrm>
            <a:off x="2064548" y="2816768"/>
            <a:ext cx="2149784" cy="429768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lnSpc>
                <a:spcPct val="114000"/>
              </a:lnSpc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Sign/Symptom  Score &gt;0 on 5 Examination Days?</a:t>
            </a:r>
          </a:p>
        </p:txBody>
      </p:sp>
      <p:sp>
        <p:nvSpPr>
          <p:cNvPr id="6" name="Flowchart: Alternate Process 5"/>
          <p:cNvSpPr>
            <a:spLocks noChangeAspect="1"/>
          </p:cNvSpPr>
          <p:nvPr/>
        </p:nvSpPr>
        <p:spPr>
          <a:xfrm>
            <a:off x="4828375" y="2846381"/>
            <a:ext cx="892155" cy="353291"/>
          </a:xfrm>
          <a:prstGeom prst="flowChartAlternateProcess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</a:t>
            </a:r>
          </a:p>
        </p:txBody>
      </p:sp>
      <p:sp>
        <p:nvSpPr>
          <p:cNvPr id="7" name="Flowchart: Alternate Process 6"/>
          <p:cNvSpPr>
            <a:spLocks noChangeAspect="1"/>
          </p:cNvSpPr>
          <p:nvPr/>
        </p:nvSpPr>
        <p:spPr>
          <a:xfrm>
            <a:off x="2693363" y="3484159"/>
            <a:ext cx="892155" cy="353291"/>
          </a:xfrm>
          <a:prstGeom prst="flowChartAlternateProcess">
            <a:avLst/>
          </a:prstGeom>
          <a:solidFill>
            <a:srgbClr val="0066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Yes</a:t>
            </a:r>
          </a:p>
        </p:txBody>
      </p:sp>
      <p:sp>
        <p:nvSpPr>
          <p:cNvPr id="8" name="Flowchart: Alternate Process 7"/>
          <p:cNvSpPr>
            <a:spLocks noChangeAspect="1"/>
          </p:cNvSpPr>
          <p:nvPr/>
        </p:nvSpPr>
        <p:spPr>
          <a:xfrm>
            <a:off x="4819749" y="4237395"/>
            <a:ext cx="892155" cy="353291"/>
          </a:xfrm>
          <a:prstGeom prst="flowChartAlternateProcess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</a:t>
            </a:r>
          </a:p>
        </p:txBody>
      </p:sp>
      <p:sp>
        <p:nvSpPr>
          <p:cNvPr id="9" name="Flowchart: Alternate Process 8"/>
          <p:cNvSpPr>
            <a:spLocks noChangeAspect="1"/>
          </p:cNvSpPr>
          <p:nvPr/>
        </p:nvSpPr>
        <p:spPr>
          <a:xfrm>
            <a:off x="2693363" y="4997961"/>
            <a:ext cx="892155" cy="353291"/>
          </a:xfrm>
          <a:prstGeom prst="flowChartAlternateProcess">
            <a:avLst/>
          </a:prstGeom>
          <a:solidFill>
            <a:srgbClr val="0066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Yes</a:t>
            </a:r>
          </a:p>
        </p:txBody>
      </p:sp>
      <p:sp>
        <p:nvSpPr>
          <p:cNvPr id="10" name="Flowchart: Alternate Process 9"/>
          <p:cNvSpPr>
            <a:spLocks/>
          </p:cNvSpPr>
          <p:nvPr/>
        </p:nvSpPr>
        <p:spPr>
          <a:xfrm>
            <a:off x="3790839" y="3454450"/>
            <a:ext cx="2967228" cy="4572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lnSpc>
                <a:spcPct val="114000"/>
              </a:lnSpc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 Clinical Illness/Cold </a:t>
            </a:r>
          </a:p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(Physician Diagnosis Criteria Not Met)</a:t>
            </a:r>
          </a:p>
        </p:txBody>
      </p:sp>
      <p:sp>
        <p:nvSpPr>
          <p:cNvPr id="11" name="Flowchart: Alternate Process 10"/>
          <p:cNvSpPr>
            <a:spLocks/>
          </p:cNvSpPr>
          <p:nvPr/>
        </p:nvSpPr>
        <p:spPr>
          <a:xfrm>
            <a:off x="1781556" y="5594664"/>
            <a:ext cx="2715768" cy="45720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lnSpc>
                <a:spcPct val="114000"/>
              </a:lnSpc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Clinical Illness/Cold</a:t>
            </a:r>
          </a:p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(Physician Diagnosis Criteria Met)</a:t>
            </a:r>
          </a:p>
        </p:txBody>
      </p:sp>
      <p:sp>
        <p:nvSpPr>
          <p:cNvPr id="12" name="Flowchart: Alternate Process 11"/>
          <p:cNvSpPr>
            <a:spLocks noChangeAspect="1"/>
          </p:cNvSpPr>
          <p:nvPr/>
        </p:nvSpPr>
        <p:spPr>
          <a:xfrm>
            <a:off x="2157078" y="4084748"/>
            <a:ext cx="1964724" cy="670561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spcBef>
                <a:spcPts val="600"/>
              </a:spcBef>
              <a:defRPr/>
            </a:pP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Physician Diagnosis of a Cold of Severity = 2 (</a:t>
            </a:r>
            <a:r>
              <a:rPr lang="en-US" sz="1000" b="1" i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Mild Cold</a:t>
            </a:r>
            <a:r>
              <a:rPr lang="en-US" sz="1000" b="1" kern="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or Higher?</a:t>
            </a:r>
          </a:p>
        </p:txBody>
      </p:sp>
      <p:sp>
        <p:nvSpPr>
          <p:cNvPr id="13" name="Flowchart: Alternate Process 12"/>
          <p:cNvSpPr>
            <a:spLocks noChangeAspect="1"/>
          </p:cNvSpPr>
          <p:nvPr/>
        </p:nvSpPr>
        <p:spPr>
          <a:xfrm>
            <a:off x="4106676" y="1613113"/>
            <a:ext cx="892155" cy="353291"/>
          </a:xfrm>
          <a:prstGeom prst="flowChartAlternateProcess">
            <a:avLst/>
          </a:pr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algn="ctr">
              <a:defRPr/>
            </a:pPr>
            <a:r>
              <a:rPr lang="en-US" sz="1000" b="1" kern="0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139440" y="3251138"/>
            <a:ext cx="1" cy="2286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5" name="Straight Arrow Connector 14"/>
          <p:cNvCxnSpPr/>
          <p:nvPr/>
        </p:nvCxnSpPr>
        <p:spPr>
          <a:xfrm>
            <a:off x="3139440" y="4767530"/>
            <a:ext cx="0" cy="2286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6" name="Straight Arrow Connector 15"/>
          <p:cNvCxnSpPr/>
          <p:nvPr/>
        </p:nvCxnSpPr>
        <p:spPr>
          <a:xfrm>
            <a:off x="3139440" y="5365893"/>
            <a:ext cx="0" cy="2286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7" name="Straight Arrow Connector 16"/>
          <p:cNvCxnSpPr/>
          <p:nvPr/>
        </p:nvCxnSpPr>
        <p:spPr>
          <a:xfrm flipH="1">
            <a:off x="3139440" y="2583608"/>
            <a:ext cx="1" cy="2286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8" name="Straight Arrow Connector 17"/>
          <p:cNvCxnSpPr/>
          <p:nvPr/>
        </p:nvCxnSpPr>
        <p:spPr>
          <a:xfrm>
            <a:off x="3139440" y="1994672"/>
            <a:ext cx="1" cy="2286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19" name="Straight Arrow Connector 18"/>
          <p:cNvCxnSpPr>
            <a:stCxn id="6" idx="2"/>
            <a:endCxn id="10" idx="0"/>
          </p:cNvCxnSpPr>
          <p:nvPr/>
        </p:nvCxnSpPr>
        <p:spPr>
          <a:xfrm>
            <a:off x="5274453" y="3199672"/>
            <a:ext cx="0" cy="254778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0" name="Straight Arrow Connector 19"/>
          <p:cNvCxnSpPr/>
          <p:nvPr/>
        </p:nvCxnSpPr>
        <p:spPr>
          <a:xfrm flipV="1">
            <a:off x="5257800" y="3912171"/>
            <a:ext cx="0" cy="315874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1" name="Straight Arrow Connector 20"/>
          <p:cNvCxnSpPr/>
          <p:nvPr/>
        </p:nvCxnSpPr>
        <p:spPr>
          <a:xfrm>
            <a:off x="3139441" y="3860220"/>
            <a:ext cx="0" cy="2286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2" name="Straight Arrow Connector 21"/>
          <p:cNvCxnSpPr>
            <a:stCxn id="5" idx="3"/>
            <a:endCxn id="6" idx="1"/>
          </p:cNvCxnSpPr>
          <p:nvPr/>
        </p:nvCxnSpPr>
        <p:spPr>
          <a:xfrm flipV="1">
            <a:off x="4214332" y="3023027"/>
            <a:ext cx="614043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3" name="Straight Arrow Connector 22"/>
          <p:cNvCxnSpPr/>
          <p:nvPr/>
        </p:nvCxnSpPr>
        <p:spPr>
          <a:xfrm>
            <a:off x="4123426" y="4412408"/>
            <a:ext cx="700524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4" name="Straight Arrow Connector 23"/>
          <p:cNvCxnSpPr/>
          <p:nvPr/>
        </p:nvCxnSpPr>
        <p:spPr>
          <a:xfrm>
            <a:off x="3630125" y="1789758"/>
            <a:ext cx="476551" cy="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457200" y="426972"/>
            <a:ext cx="7242048" cy="944628"/>
          </a:xfrm>
        </p:spPr>
        <p:txBody>
          <a:bodyPr/>
          <a:lstStyle/>
          <a:p>
            <a:r>
              <a:rPr lang="en-US" sz="3600" dirty="0" smtClean="0"/>
              <a:t>British Cold Study:  </a:t>
            </a:r>
            <a:br>
              <a:rPr lang="en-US" sz="3600" dirty="0" smtClean="0"/>
            </a:br>
            <a:r>
              <a:rPr lang="en-US" sz="3600" dirty="0" smtClean="0"/>
              <a:t>Physician Diagnosis Criteria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253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British Cold Study:   Physician Diagnosis Criteria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British Cold Study:   Physician Diagnosis Criteria</dc:title>
  <dc:creator>denise</dc:creator>
  <cp:lastModifiedBy>Chloe</cp:lastModifiedBy>
  <cp:revision>2</cp:revision>
  <dcterms:created xsi:type="dcterms:W3CDTF">2015-08-25T14:52:50Z</dcterms:created>
  <dcterms:modified xsi:type="dcterms:W3CDTF">2015-08-26T15:07:35Z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