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3"/>
  </p:notesMasterIdLst>
  <p:handoutMasterIdLst>
    <p:handoutMasterId r:id="rId34"/>
  </p:handoutMasterIdLst>
  <p:sldIdLst>
    <p:sldId id="256" r:id="rId2"/>
    <p:sldId id="392" r:id="rId3"/>
    <p:sldId id="418" r:id="rId4"/>
    <p:sldId id="431" r:id="rId5"/>
    <p:sldId id="257" r:id="rId6"/>
    <p:sldId id="258" r:id="rId7"/>
    <p:sldId id="290" r:id="rId8"/>
    <p:sldId id="291" r:id="rId9"/>
    <p:sldId id="398" r:id="rId10"/>
    <p:sldId id="428" r:id="rId11"/>
    <p:sldId id="430" r:id="rId12"/>
    <p:sldId id="449" r:id="rId13"/>
    <p:sldId id="373" r:id="rId14"/>
    <p:sldId id="432" r:id="rId15"/>
    <p:sldId id="429" r:id="rId16"/>
    <p:sldId id="447" r:id="rId17"/>
    <p:sldId id="403" r:id="rId18"/>
    <p:sldId id="422" r:id="rId19"/>
    <p:sldId id="423" r:id="rId20"/>
    <p:sldId id="424" r:id="rId21"/>
    <p:sldId id="425" r:id="rId22"/>
    <p:sldId id="426" r:id="rId23"/>
    <p:sldId id="427" r:id="rId24"/>
    <p:sldId id="405" r:id="rId25"/>
    <p:sldId id="409" r:id="rId26"/>
    <p:sldId id="369" r:id="rId27"/>
    <p:sldId id="370" r:id="rId28"/>
    <p:sldId id="448" r:id="rId29"/>
    <p:sldId id="450" r:id="rId30"/>
    <p:sldId id="451" r:id="rId31"/>
    <p:sldId id="452"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981" autoAdjust="0"/>
    <p:restoredTop sz="86323" autoAdjust="0"/>
  </p:normalViewPr>
  <p:slideViewPr>
    <p:cSldViewPr>
      <p:cViewPr varScale="1">
        <p:scale>
          <a:sx n="60" d="100"/>
          <a:sy n="60" d="100"/>
        </p:scale>
        <p:origin x="-211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04"/>
    </p:cViewPr>
  </p:sorterViewPr>
  <p:notesViewPr>
    <p:cSldViewPr>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45F1E97-5F25-40FB-A3BB-D43E01B3BAF1}" type="datetimeFigureOut">
              <a:rPr lang="en-US"/>
              <a:pPr>
                <a:defRPr/>
              </a:pPr>
              <a:t>1/27/15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FE0257A-5519-4D4E-AEB0-CDEE05887272}" type="slidenum">
              <a:rPr lang="en-US"/>
              <a:pPr>
                <a:defRPr/>
              </a:pPr>
              <a:t>‹#›</a:t>
            </a:fld>
            <a:endParaRPr lang="en-US"/>
          </a:p>
        </p:txBody>
      </p:sp>
    </p:spTree>
    <p:extLst>
      <p:ext uri="{BB962C8B-B14F-4D97-AF65-F5344CB8AC3E}">
        <p14:creationId xmlns:p14="http://schemas.microsoft.com/office/powerpoint/2010/main" val="1064640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8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8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8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8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8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4892557E-59CD-4A5B-870C-D5D7FEA0FA4D}" type="slidenum">
              <a:rPr lang="en-US"/>
              <a:pPr>
                <a:defRPr/>
              </a:pPr>
              <a:t>‹#›</a:t>
            </a:fld>
            <a:endParaRPr lang="en-US"/>
          </a:p>
        </p:txBody>
      </p:sp>
    </p:spTree>
    <p:extLst>
      <p:ext uri="{BB962C8B-B14F-4D97-AF65-F5344CB8AC3E}">
        <p14:creationId xmlns:p14="http://schemas.microsoft.com/office/powerpoint/2010/main" val="33082811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en.wikipedia.org/wiki/Giorgio_Vasari"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3347ADF5-2D23-4A9C-8D75-752844527CE2}" type="slidenum">
              <a:rPr lang="en-US" sz="1200" smtClean="0"/>
              <a:pPr/>
              <a:t>1</a:t>
            </a:fld>
            <a:endParaRPr lang="en-US" sz="1200"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61217AA-170E-4C19-BF70-9F1CBFAEBC32}" type="slidenum">
              <a:rPr lang="en-US" sz="1200" smtClean="0"/>
              <a:pPr/>
              <a:t>16</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DDC40FE4-ADF4-4D8A-A71B-026DBCC22B7B}" type="slidenum">
              <a:rPr lang="en-US" sz="1200" smtClean="0"/>
              <a:pPr/>
              <a:t>18</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142875" y="4343400"/>
            <a:ext cx="6572250" cy="4437063"/>
          </a:xfrm>
          <a:noFill/>
        </p:spPr>
        <p:txBody>
          <a:bodyPr/>
          <a:lstStyle/>
          <a:p>
            <a:r>
              <a:rPr lang="en-US" dirty="0" smtClean="0"/>
              <a:t>During the Renaissance, Italy was a collection of city-states, each with its own ruler—the Pope in Rome, the Medici family in Florence, the Doge in Venice, the Sforza family in Milan, the Este family in Ferrara, </a:t>
            </a:r>
            <a:r>
              <a:rPr lang="en-US" i="1" dirty="0" smtClean="0"/>
              <a:t>etc</a:t>
            </a:r>
            <a:r>
              <a:rPr lang="en-US" dirty="0" smtClean="0"/>
              <a:t>. Among the ruling families of these city-states there was unceasing conflict and intense rivalry—either by open warfare or, in times of peace, through economic and artistic competition to achieve the most brilliant court. It was this rivalry that drove Alfonso </a:t>
            </a:r>
            <a:r>
              <a:rPr lang="en-US" dirty="0" err="1" smtClean="0"/>
              <a:t>d'Este</a:t>
            </a:r>
            <a:r>
              <a:rPr lang="en-US" dirty="0" smtClean="0"/>
              <a:t> to commission the </a:t>
            </a:r>
            <a:r>
              <a:rPr lang="en-US" i="1" dirty="0" smtClean="0"/>
              <a:t>Feast of the Gods </a:t>
            </a:r>
            <a:r>
              <a:rPr lang="en-US" dirty="0" smtClean="0"/>
              <a:t>for his palace in Ferrara, some 100 miles southwest of Venice.</a:t>
            </a:r>
          </a:p>
          <a:p>
            <a:endParaRPr lang="en-US" dirty="0" smtClean="0"/>
          </a:p>
          <a:p>
            <a:r>
              <a:rPr lang="en-US" dirty="0" smtClean="0"/>
              <a:t>The story shown in this picture would have been familiar to any educated person in 1500. (At that time, education emphasized an intimate knowledge of Latin and Greek literature.) This particular story is taken from Ovid. A painting, like a snapshot, captures a moment in time. However, centuries ago, in order to tell a story, a sequence of events was sometimes painted in the same picture. The </a:t>
            </a:r>
            <a:r>
              <a:rPr lang="en-US" i="1" dirty="0" smtClean="0"/>
              <a:t>Feast of the Gods </a:t>
            </a:r>
            <a:r>
              <a:rPr lang="en-US" dirty="0" smtClean="0"/>
              <a:t>shows a sexual assault about to occur and how it was averted.</a:t>
            </a:r>
          </a:p>
          <a:p>
            <a:r>
              <a:rPr lang="en-US" dirty="0" smtClean="0"/>
              <a:t>In the forest, classical gods (Apollo, Jupiter, Neptune, </a:t>
            </a:r>
            <a:r>
              <a:rPr lang="en-US" i="1" dirty="0" smtClean="0"/>
              <a:t>etc.</a:t>
            </a:r>
            <a:r>
              <a:rPr lang="en-US" dirty="0" smtClean="0"/>
              <a:t>) dressed as Venetian gentlemen, are cavorting with satyrs and semi-clad nymphs. Bacchus is dispensing wine liberally from an enormous cask and everyone falls into a drunken stupor…except for </a:t>
            </a:r>
            <a:r>
              <a:rPr lang="en-US" dirty="0" err="1" smtClean="0"/>
              <a:t>Priapus</a:t>
            </a:r>
            <a:r>
              <a:rPr lang="en-US" dirty="0" smtClean="0"/>
              <a:t> who, raising the skirt of the beautiful nymph </a:t>
            </a:r>
            <a:r>
              <a:rPr lang="en-US" dirty="0" err="1" smtClean="0"/>
              <a:t>Lotis</a:t>
            </a:r>
            <a:r>
              <a:rPr lang="en-US" dirty="0" smtClean="0"/>
              <a:t>, is about to ravish her. At that point, </a:t>
            </a:r>
            <a:r>
              <a:rPr lang="en-US" dirty="0" err="1" smtClean="0"/>
              <a:t>Silenus</a:t>
            </a:r>
            <a:r>
              <a:rPr lang="en-US" dirty="0" smtClean="0"/>
              <a:t>' donkey brays, waking everyone up. The startled nymph will push </a:t>
            </a:r>
            <a:r>
              <a:rPr lang="en-US" dirty="0" err="1" smtClean="0"/>
              <a:t>Priapus</a:t>
            </a:r>
            <a:r>
              <a:rPr lang="en-US" dirty="0" smtClean="0"/>
              <a:t> away and he will be laughed at by all. The story had just and unjust consequences, not shown here. </a:t>
            </a:r>
            <a:r>
              <a:rPr lang="en-US" dirty="0" err="1" smtClean="0"/>
              <a:t>Priapus</a:t>
            </a:r>
            <a:r>
              <a:rPr lang="en-US" dirty="0" smtClean="0"/>
              <a:t> was rightly banished but </a:t>
            </a:r>
            <a:r>
              <a:rPr lang="en-US" dirty="0" err="1" smtClean="0"/>
              <a:t>Lotis</a:t>
            </a:r>
            <a:r>
              <a:rPr lang="en-US" dirty="0" smtClean="0"/>
              <a:t> was turned into a locust tree.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xfrm>
            <a:off x="0" y="4086225"/>
            <a:ext cx="6858000" cy="6000750"/>
          </a:xfrm>
          <a:noFill/>
        </p:spPr>
        <p:txBody>
          <a:bodyPr/>
          <a:lstStyle/>
          <a:p>
            <a:r>
              <a:rPr lang="en-US" sz="800" smtClean="0">
                <a:hlinkClick r:id="rId3"/>
              </a:rPr>
              <a:t>http://en.wikipedia.org/wiki/Giorgio_Vasari</a:t>
            </a:r>
            <a:endParaRPr lang="en-US" sz="800" smtClean="0"/>
          </a:p>
          <a:p>
            <a:r>
              <a:rPr lang="en-US" sz="800" smtClean="0"/>
              <a:t>Vasari was born in Arezzo, Tuscany. Recommended at an early age by his cousin Luca Signorelli, he became a pupil of Guglielmo da Marsiglia, a skillful painter of stained glass. Sent to Florence at the age of sixteen by Cardinal Silvio Passerini, he joined the circle of Andrea del Sarto and his pupils Rosso Fiorentino and Jacopo Pontormo where his humanist education was encouraged. He was befriended by Michelangelo whose painting style would influence his own.</a:t>
            </a:r>
          </a:p>
          <a:p>
            <a:r>
              <a:rPr lang="en-US" sz="800" smtClean="0"/>
              <a:t>In 1529, he visited Rome and studied the works of Raphael and others of the Roman High Renaissance. Vasari's own Mannerist paintings were more admired in his lifetime than afterwards. He was consistently employed by patrons in the Medici family in Florence and Rome, and he worked in Naples, Arezzo and other places. Many of his pictures still exist, the most important being the wall and ceiling paintings in the great Sala di Cosimo I of the Palazzo Vecchio in Florence, where he and his assistants were at work from 1555, and the frescoes he started inside the vast cupola of the Duomo, completed by Federico Zuccari and with the help of Giovanni Balducci. He also helped organize the decoration of the Studiolo, now reassembled in the Palazzo Vecchio.</a:t>
            </a:r>
          </a:p>
          <a:p>
            <a:r>
              <a:rPr lang="en-US" sz="800" smtClean="0"/>
              <a:t>As an architect, Vasari was perhaps more successful than as a painter. His loggia of the Palazzo degli Uffizi by the Arno opens up the vista at the far end of its long narrow courtyard, a unique piece of urban planning that functions as a public piazza, and which, if considered as a short street, is the unique Renaissance street with a unified architectural treatment. The view of the Loggia from the Arno reveals that, with the Vasari Corridor, it is one of very few structures that line the river which are open to the river itself and appear to embrace the riverside environment.</a:t>
            </a:r>
          </a:p>
          <a:p>
            <a:r>
              <a:rPr lang="en-US" sz="800" smtClean="0"/>
              <a:t>In Florence, Vasari also built the long passage, now called Vasari Corridor, which connects the Uffizi with the Palazzo Pitti on the other side of the river. The enclosed corridor passes alongside the River Arno on an arcade, crosses the Ponte Vecchio and winds around the exterior of several buildings.</a:t>
            </a:r>
          </a:p>
          <a:p>
            <a:r>
              <a:rPr lang="en-US" sz="800" smtClean="0"/>
              <a:t>Vasari also renovated the fine medieval churches of Santa Maria Novella and Santa Croce, from both of which he removed the original rood screen and loft, and remodelled the retro-choir in the Mannerist taste of his time.</a:t>
            </a:r>
          </a:p>
          <a:p>
            <a:r>
              <a:rPr lang="en-US" sz="800" smtClean="0"/>
              <a:t>In 1562 Vasari built the octagonal dome atop the Basilica of Our Lady of Humility in Pistoia, an important example of high Renaissance architecture.[1]</a:t>
            </a:r>
          </a:p>
          <a:p>
            <a:r>
              <a:rPr lang="en-US" sz="800" smtClean="0"/>
              <a:t>In Rome, Vasari worked with Giacomo Barozzi da Vignola and Bartolomeo Ammanati at Pope Julius III's Villa Giulia. Vasari enjoyed high repute during his lifetime and amassed a considerable fortune. In 1547, he built himself a fine house in Arezzo (now a museum honouring him), and laboured to decorate its walls and vaults with paintings. He was elected to the municipal council or priori of his native town, and finally rose to the supreme office of gonfaloniere.</a:t>
            </a:r>
          </a:p>
          <a:p>
            <a:r>
              <a:rPr lang="en-US" sz="800" smtClean="0"/>
              <a:t>In 1563, he helped found the Florence Accademia e Compagnia delle Arti del Disegno, with the Grand Duke and Michelangelo as capi of the institution and 36 artists chosen as members. Vasari died at Florence on 27 June 1574.</a:t>
            </a:r>
          </a:p>
          <a:p>
            <a:r>
              <a:rPr lang="en-US" sz="800" smtClean="0"/>
              <a:t>As the first Italian art historian, he initiated the genre of an encyclopedia of artistic biographies that continues today. Vasari coined the term "Renaissance" (rinascita) in print, though an awareness of the ongoing "rebirth" in the arts had been in the air from the time of Alberti. Vasari's Le Vite de' più eccellenti pittori, scultori, ed architettori (Lives of the Most Eminent Painters, Sculptors, and Architects) — dedicated to Grand Duke Cosimo I de' Medici — was first published in 1550. It included a valuable treatise on the technical methods employed in the arts. It was partly rewritten and enlarged in 1568, with the addition of woodcut portraits of artists (some conjectural).</a:t>
            </a:r>
          </a:p>
          <a:p>
            <a:r>
              <a:rPr lang="en-US" sz="800" smtClean="0"/>
              <a:t>The work has a consistent and notorious bias in favour of Florentines and tends to attribute to them all the developments in Renaissance art — for example, the invention of engraving. Venetian art in particular (along with arts from other parts of Europe), is systematically ignored in the first edition. Between the first and second editions, Vasari visited Venice and while the second edition gave more attention to Venetian art (finally including Titian) it did so without achieving a neutral point of view.</a:t>
            </a:r>
          </a:p>
          <a:p>
            <a:r>
              <a:rPr lang="en-US" sz="800" smtClean="0"/>
              <a:t>Vasari's biographies are interspersed with amusing gossip. Many of his anecdotes have the ring of truth, while others are inventions or generic fictions, such as the tale of young Giotto painting a fly on the surface of a painting by Cimabue that the older master repeatedly tried to brush away, a genre tale that echoes anecdotes told of the Greek painter Apelles. With a few exceptions, however, Vasari's aesthetic judgement was acute and unbiased. He did not research archives for exact dates, as modern art historians do, and naturally his biographies are most dependable for the painters of his own generation and those of the immediate past. Modern criticism — with new materials opened up by research — has corrected many of his traditional dates and attributions. The work remains a classic, though it must be supplemented by modern critical research.</a:t>
            </a:r>
          </a:p>
          <a:p>
            <a:r>
              <a:rPr lang="en-US" sz="800" smtClean="0"/>
              <a:t>Vasari includes a sketch of his own biography at the end of his Lives, and adds further details about himself and his family in his lives of Lazzaro Vasari and Francesco Salviati.</a:t>
            </a:r>
          </a:p>
          <a:p>
            <a:r>
              <a:rPr lang="en-US" sz="800" smtClean="0"/>
              <a:t>According to the historian Richard Goldthwaite, Vasari was one of the earliest authors to use the word "competition" (or "concorrenza") in Italian in its economic sense. He used it repeatedly, but perhaps most notably while explaining the reasons for Florentine preeminence, in the introduction to his life of Pietro Perugino.</a:t>
            </a:r>
          </a:p>
          <a:p>
            <a:r>
              <a:rPr lang="en-US" sz="800" smtClean="0"/>
              <a:t>In Vasari's view, Florentine artists excelled because they were hungry, and they were hungry because their fierce competition for commissions each with the others kept them hungry. Competition, he said, is "one of the nourishments that maintain them."</a:t>
            </a:r>
          </a:p>
          <a:p>
            <a:r>
              <a:rPr lang="en-US" sz="800" smtClean="0"/>
              <a:t>This page was last modified on 28 April 2011 at 17:31.</a:t>
            </a:r>
          </a:p>
          <a:p>
            <a:endParaRPr lang="en-US" sz="800" smtClean="0"/>
          </a:p>
        </p:txBody>
      </p:sp>
      <p:sp>
        <p:nvSpPr>
          <p:cNvPr id="148484" name="Slide Number Placeholder 3"/>
          <p:cNvSpPr>
            <a:spLocks noGrp="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1009A161-23F3-4D01-8F36-D636E39B4699}" type="slidenum">
              <a:rPr lang="en-US" sz="1200" smtClean="0"/>
              <a:pPr/>
              <a:t>19</a:t>
            </a:fld>
            <a:endParaRPr 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p:spPr>
        <p:txBody>
          <a:bodyPr/>
          <a:lstStyle/>
          <a:p>
            <a:r>
              <a:rPr lang="en-US" smtClean="0"/>
              <a:t>The first painting which Alfonso acquired for his </a:t>
            </a:r>
            <a:r>
              <a:rPr lang="en-US" i="1" smtClean="0"/>
              <a:t>studiolo </a:t>
            </a:r>
            <a:r>
              <a:rPr lang="en-US" smtClean="0"/>
              <a:t>was the</a:t>
            </a:r>
            <a:r>
              <a:rPr lang="en-US" i="1" smtClean="0"/>
              <a:t> Feast of the Gods</a:t>
            </a:r>
            <a:r>
              <a:rPr lang="en-US" smtClean="0"/>
              <a:t>, completed by Bellini in 1514. Bellini died in 1516. Later, after other commissions from Raphael and Fra Bartolomeo had failed to materialize because the painters had died, Alfonso turned to Titian to complete the project during the period 1518-1529, according to the design created by Mario Equicola in 1511. Titian contributed three of the five paintings needed to fill the </a:t>
            </a:r>
            <a:r>
              <a:rPr lang="en-US" i="1" smtClean="0"/>
              <a:t>studiolo</a:t>
            </a:r>
            <a:r>
              <a:rPr lang="en-US" smtClean="0"/>
              <a:t> and the fifth was painted by Ferrara's court painter, Dosso Dossi. As will be seen, Bellini's painting, the</a:t>
            </a:r>
            <a:r>
              <a:rPr lang="en-US" i="1" smtClean="0"/>
              <a:t> Feast of the Gods, </a:t>
            </a:r>
            <a:r>
              <a:rPr lang="en-US" smtClean="0"/>
              <a:t>was to be altered twice during that period—once by Dosso to modernize the design and later by Titian to harmonize the Dosso re-working with the other Titian paintings in the </a:t>
            </a:r>
            <a:r>
              <a:rPr lang="en-US" i="1" smtClean="0"/>
              <a:t>studiolo.</a:t>
            </a:r>
            <a:endParaRPr lang="en-US" smtClean="0"/>
          </a:p>
        </p:txBody>
      </p:sp>
      <p:sp>
        <p:nvSpPr>
          <p:cNvPr id="149508" name="Slide Number Placeholder 3"/>
          <p:cNvSpPr>
            <a:spLocks noGrp="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8F91066-C6DB-474E-BD72-1C866FA086FF}" type="slidenum">
              <a:rPr lang="en-US" sz="1200" smtClean="0"/>
              <a:pPr/>
              <a:t>20</a:t>
            </a:fld>
            <a:endParaRPr 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p:spPr>
        <p:txBody>
          <a:bodyPr/>
          <a:lstStyle/>
          <a:p>
            <a:r>
              <a:rPr lang="en-US" smtClean="0"/>
              <a:t>Giovanni Bellini was recognized as the greatest Venetian painter of the fifteenth century. Fifty years later, Titian, who had been Bellini's student, was acclaimed as "the father of modern painting." The </a:t>
            </a:r>
            <a:r>
              <a:rPr lang="en-US" i="1" smtClean="0"/>
              <a:t>Feast of the Gods </a:t>
            </a:r>
            <a:r>
              <a:rPr lang="en-US" smtClean="0"/>
              <a:t>is unique because it combines on a single canvas painting by the greatest Venetian painters of the fifteenth and sixteenth centuries. Each complements the other and each contributes to the whole. Bellini's array of deities, set as a classical frieze, is painted with striking patches of color, brilliantly accentuated with dazzling contrasts of light and shade. As a background, Titian creates a breathtaking landscape, again using color, as in his </a:t>
            </a:r>
            <a:r>
              <a:rPr lang="en-US" i="1" smtClean="0"/>
              <a:t>Danaë</a:t>
            </a:r>
            <a:r>
              <a:rPr lang="en-US" smtClean="0"/>
              <a:t>, not to highlight but to unify and intensify the total effect.</a:t>
            </a:r>
          </a:p>
        </p:txBody>
      </p:sp>
      <p:sp>
        <p:nvSpPr>
          <p:cNvPr id="150532" name="Slide Number Placeholder 3"/>
          <p:cNvSpPr>
            <a:spLocks noGrp="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A87CD00-E593-46E2-A4A4-8EC844EEEC88}" type="slidenum">
              <a:rPr lang="en-US" sz="1200" smtClean="0"/>
              <a:pPr/>
              <a:t>21</a:t>
            </a:fld>
            <a:endParaRPr 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p:spPr>
        <p:txBody>
          <a:bodyPr/>
          <a:lstStyle/>
          <a:p>
            <a:r>
              <a:rPr lang="en-US" smtClean="0"/>
              <a:t>Giovanni Bellini was recognized as the greatest Venetian painter of the fifteenth century. Fifty years later, Titian, who had been Bellini's student, was acclaimed as "the father of modern painting." The </a:t>
            </a:r>
            <a:r>
              <a:rPr lang="en-US" i="1" smtClean="0"/>
              <a:t>Feast of the Gods </a:t>
            </a:r>
            <a:r>
              <a:rPr lang="en-US" smtClean="0"/>
              <a:t>is unique because it combines on a single canvas painting by the greatest Venetian painters of the fifteenth and sixteenth centuries. Each complements the other and each contributes to the whole. Bellini's array of deities, set as a classical frieze, is painted with striking patches of color, brilliantly accentuated with dazzling contrasts of light and shade. As a background, Titian creates a breathtaking landscape, again using color, as in his </a:t>
            </a:r>
            <a:r>
              <a:rPr lang="en-US" i="1" smtClean="0"/>
              <a:t>Danaë</a:t>
            </a:r>
            <a:r>
              <a:rPr lang="en-US" smtClean="0"/>
              <a:t>, not to highlight but to unify and intensify the total effect.</a:t>
            </a:r>
          </a:p>
          <a:p>
            <a:endParaRPr lang="en-US" smtClean="0"/>
          </a:p>
          <a:p>
            <a:r>
              <a:rPr lang="en-US" smtClean="0"/>
              <a:t>1519 Titian delivers the Worship of Venus, harmonizing it with Bellini’s forrest bckgr.  Has seen Bellini’s in his studio.</a:t>
            </a:r>
          </a:p>
          <a:p>
            <a:r>
              <a:rPr lang="en-US" smtClean="0"/>
              <a:t>1520-1522 Tthe style of the landscape painted began to be "old fashioned" and the Duke had his court painter Dosso overpaint it with a more contemporary landscape (around 1520).</a:t>
            </a:r>
          </a:p>
          <a:p>
            <a:r>
              <a:rPr lang="en-US" smtClean="0"/>
              <a:t>1525 Titian delivers The Andrians, with a landscape that flows into Dosso’s new hills.  He probably has seen Dosso Dossi’s version in 1523 when visiting Ferrara.</a:t>
            </a:r>
          </a:p>
          <a:p>
            <a:r>
              <a:rPr lang="en-US" smtClean="0"/>
              <a:t>1529 When the pictures were hung in the gallery, Dosso's repaint was stylistically incongruous with Titian's paintings. Thus, Titian repainted the Feast of the Gods a second time (1529) matching it to his two paintings on either side. </a:t>
            </a:r>
            <a:br>
              <a:rPr lang="en-US" smtClean="0"/>
            </a:br>
            <a:r>
              <a:rPr lang="en-US" smtClean="0"/>
              <a:t> </a:t>
            </a:r>
          </a:p>
        </p:txBody>
      </p:sp>
      <p:sp>
        <p:nvSpPr>
          <p:cNvPr id="151556" name="Slide Number Placeholder 3"/>
          <p:cNvSpPr>
            <a:spLocks noGrp="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6D3399B0-4506-46C5-A9D4-027C5CA973E4}" type="slidenum">
              <a:rPr lang="en-US" sz="1200" smtClean="0"/>
              <a:pPr/>
              <a:t>22</a:t>
            </a:fld>
            <a:endParaRPr 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xfrm>
            <a:off x="0" y="4343400"/>
            <a:ext cx="6858000" cy="4114800"/>
          </a:xfrm>
          <a:noFill/>
        </p:spPr>
        <p:txBody>
          <a:bodyPr/>
          <a:lstStyle/>
          <a:p>
            <a:r>
              <a:rPr lang="en-US" smtClean="0"/>
              <a:t>Giovanni Bellini was recognized as the greatest Venetian painter of the fifteenth century. Fifty years later, Titian, who had been Bellini's student, was acclaimed as "the father of modern painting." The </a:t>
            </a:r>
            <a:r>
              <a:rPr lang="en-US" i="1" smtClean="0"/>
              <a:t>Feast of the Gods </a:t>
            </a:r>
            <a:r>
              <a:rPr lang="en-US" smtClean="0"/>
              <a:t>is unique because it combines on a single canvas painting by the greatest Venetian painters of the fifteenth and sixteenth centuries. Each complements the other and each contributes to the whole. Bellini's array of deities, set as a classical frieze, is painted with striking patches of color, brilliantly accentuated with dazzling contrasts of light and shade. As a background, Titian creates a breathtaking landscape, again using color, as in his </a:t>
            </a:r>
            <a:r>
              <a:rPr lang="en-US" i="1" smtClean="0"/>
              <a:t>Danaë</a:t>
            </a:r>
            <a:r>
              <a:rPr lang="en-US" smtClean="0"/>
              <a:t>, not to highlight but to unify and intensify the total effect.</a:t>
            </a:r>
          </a:p>
          <a:p>
            <a:r>
              <a:rPr lang="en-US" smtClean="0"/>
              <a:t>1519 Titian delivers the Worship of Venus, harmonizing it with Bellini’s forrest bckgr.  Has seen Bellini’s in his studio.</a:t>
            </a:r>
          </a:p>
          <a:p>
            <a:r>
              <a:rPr lang="en-US" smtClean="0"/>
              <a:t>1520-1522 Tthe style of the landscape painted began to be "old fashioned" and the Duke had his court painter Dosso overpaint it with a more contemporary landscape (around 1520).</a:t>
            </a:r>
          </a:p>
          <a:p>
            <a:r>
              <a:rPr lang="en-US" smtClean="0"/>
              <a:t>1525 Titian delivers The Andrians, with a landscape that flows into Dosso’s new hills.  He probably has seen Dosso Dossi’s version in 1523 when visiting Ferrara.</a:t>
            </a:r>
          </a:p>
          <a:p>
            <a:r>
              <a:rPr lang="en-US" smtClean="0"/>
              <a:t>1529 When the pictures were hung in the gallery, Dosso's repaint was stylistically incongruous with Titian's paintings. Thus, Titian repainted the Feast of the Gods a second time (1529) matching it to his two paintings on either side. </a:t>
            </a:r>
            <a:br>
              <a:rPr lang="en-US" smtClean="0"/>
            </a:br>
            <a:r>
              <a:rPr lang="en-US" b="1" smtClean="0"/>
              <a:t>The Worship of Venus </a:t>
            </a:r>
            <a:r>
              <a:rPr lang="en-US" smtClean="0"/>
              <a:t>features a multitude of cupids, themselves the offspring of the unbridled passion of Venus and her nymphs. The cupids’ mission is to proliferate passionate love. Here, they worship Venus as the goddess of love, who has produced them through her pursuit of love. This second bacchanal (for the infant cupids) is described by the classical author Philotratus.</a:t>
            </a:r>
          </a:p>
          <a:p>
            <a:r>
              <a:rPr lang="en-US" b="1" smtClean="0"/>
              <a:t>The Andrians </a:t>
            </a:r>
            <a:r>
              <a:rPr lang="en-US" smtClean="0"/>
              <a:t>features women, epitomized by the naked nymph who brazenly offers herself to the viewer. Alternatively titled the Stream of Wine on the Island of Andros, we see the miracle of Bacchus' wine replacing the spring water issuing from the ground… and the sheet music in the foreground states: "Who drinks and does not drink again does not know what drinking is.“  This fourth bacchanal (for adults) is described in the writings of the classical author Philotratus. (Museo del Prado in Madrid)</a:t>
            </a:r>
          </a:p>
          <a:p>
            <a:r>
              <a:rPr lang="en-US" smtClean="0"/>
              <a:t> </a:t>
            </a:r>
          </a:p>
        </p:txBody>
      </p:sp>
      <p:sp>
        <p:nvSpPr>
          <p:cNvPr id="152580" name="Slide Number Placeholder 3"/>
          <p:cNvSpPr>
            <a:spLocks noGrp="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7450F18D-559F-413B-BD24-BDE897A6E875}" type="slidenum">
              <a:rPr lang="en-US" sz="1200" smtClean="0"/>
              <a:pPr/>
              <a:t>23</a:t>
            </a:fld>
            <a:endParaRPr 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cadmium yellow, the 2.6 </a:t>
            </a:r>
            <a:r>
              <a:rPr lang="en-US" dirty="0" err="1" smtClean="0"/>
              <a:t>eV</a:t>
            </a:r>
            <a:r>
              <a:rPr lang="en-US" dirty="0" smtClean="0"/>
              <a:t> band gap energy permits absorption of violet and some blue, but none of the other colors. Only light above 2.6 </a:t>
            </a:r>
            <a:r>
              <a:rPr lang="en-US" dirty="0" err="1" smtClean="0"/>
              <a:t>eV</a:t>
            </a:r>
            <a:r>
              <a:rPr lang="en-US" dirty="0" smtClean="0"/>
              <a:t> is absorbed. We see it as a yellow color, as shown by the color scale at the right of the diagram. A smaller band gap that permits absorption of violet, blue, and green produces an orange color. An even smaller band gap, as in the pigment vermillion (the mineral cinnabar, </a:t>
            </a:r>
            <a:r>
              <a:rPr lang="en-US" dirty="0" err="1" smtClean="0"/>
              <a:t>HgS</a:t>
            </a:r>
            <a:r>
              <a:rPr lang="en-US" dirty="0" smtClean="0"/>
              <a:t>) with a band gap of 2.0 </a:t>
            </a:r>
            <a:r>
              <a:rPr lang="en-US" dirty="0" err="1" smtClean="0"/>
              <a:t>eV</a:t>
            </a:r>
            <a:r>
              <a:rPr lang="en-US" dirty="0" smtClean="0"/>
              <a:t>, results in all energies but the red being absorbed, leading to a red color.</a:t>
            </a:r>
          </a:p>
          <a:p>
            <a:r>
              <a:rPr lang="en-US" dirty="0" smtClean="0"/>
              <a:t>All light is absorbed when the band gap energy is less than the 1.77 </a:t>
            </a:r>
            <a:r>
              <a:rPr lang="en-US" dirty="0" err="1" smtClean="0"/>
              <a:t>eV</a:t>
            </a:r>
            <a:r>
              <a:rPr lang="en-US" dirty="0" smtClean="0"/>
              <a:t> (700 nm) limit of the visible spectrum. These "narrow band gap semiconductors" are black, as in the last three materials of the table.</a:t>
            </a:r>
          </a:p>
          <a:p>
            <a:r>
              <a:rPr lang="en-US" b="1" dirty="0" smtClean="0"/>
              <a:t>Mixed crystals of yellow cadmium sulfide </a:t>
            </a:r>
            <a:r>
              <a:rPr lang="en-US" b="1" dirty="0" err="1" smtClean="0"/>
              <a:t>CdS</a:t>
            </a:r>
            <a:r>
              <a:rPr lang="en-US" b="1" dirty="0" smtClean="0"/>
              <a:t> and black cadmium </a:t>
            </a:r>
            <a:r>
              <a:rPr lang="en-US" b="1" dirty="0" err="1" smtClean="0"/>
              <a:t>selenide</a:t>
            </a:r>
            <a:r>
              <a:rPr lang="en-US" b="1" dirty="0" smtClean="0"/>
              <a:t> </a:t>
            </a:r>
            <a:r>
              <a:rPr lang="en-US" b="1" dirty="0" err="1" smtClean="0"/>
              <a:t>CdSe</a:t>
            </a:r>
            <a:r>
              <a:rPr lang="en-US" dirty="0" smtClean="0"/>
              <a:t>, showing the variation of colors as the band gap decreases</a:t>
            </a:r>
          </a:p>
          <a:p>
            <a:r>
              <a:rPr lang="en-US" dirty="0" smtClean="0"/>
              <a:t>An illustration of this change in the band gap size is shown using mixed crystals of yellow cadmium sulfide (</a:t>
            </a:r>
            <a:r>
              <a:rPr lang="en-US" dirty="0" err="1" smtClean="0"/>
              <a:t>CdS</a:t>
            </a:r>
            <a:r>
              <a:rPr lang="en-US" dirty="0" smtClean="0"/>
              <a:t>, </a:t>
            </a:r>
            <a:r>
              <a:rPr lang="en-US" dirty="0" err="1" smtClean="0"/>
              <a:t>E</a:t>
            </a:r>
            <a:r>
              <a:rPr lang="en-US" baseline="-25000" dirty="0" err="1" smtClean="0"/>
              <a:t>g</a:t>
            </a:r>
            <a:r>
              <a:rPr lang="en-US" dirty="0" smtClean="0"/>
              <a:t> = 2.6 </a:t>
            </a:r>
            <a:r>
              <a:rPr lang="en-US" dirty="0" err="1" smtClean="0"/>
              <a:t>eV</a:t>
            </a:r>
            <a:r>
              <a:rPr lang="en-US" dirty="0" smtClean="0"/>
              <a:t>), and black cadmium </a:t>
            </a:r>
            <a:r>
              <a:rPr lang="en-US" dirty="0" err="1" smtClean="0"/>
              <a:t>selenide</a:t>
            </a:r>
            <a:r>
              <a:rPr lang="en-US" dirty="0" smtClean="0"/>
              <a:t> (</a:t>
            </a:r>
            <a:r>
              <a:rPr lang="en-US" dirty="0" err="1" smtClean="0"/>
              <a:t>CdSe</a:t>
            </a:r>
            <a:r>
              <a:rPr lang="en-US" dirty="0" smtClean="0"/>
              <a:t>, </a:t>
            </a:r>
            <a:r>
              <a:rPr lang="en-US" dirty="0" err="1" smtClean="0"/>
              <a:t>E</a:t>
            </a:r>
            <a:r>
              <a:rPr lang="en-US" baseline="-25000" dirty="0" err="1" smtClean="0"/>
              <a:t>g</a:t>
            </a:r>
            <a:r>
              <a:rPr lang="en-US" dirty="0" smtClean="0"/>
              <a:t> = 1 .6 </a:t>
            </a:r>
            <a:r>
              <a:rPr lang="en-US" dirty="0" err="1" smtClean="0"/>
              <a:t>eV</a:t>
            </a:r>
            <a:r>
              <a:rPr lang="en-US" dirty="0" smtClean="0"/>
              <a:t>), which have the same structure and form a solid-solution series. The photograph above illustrates the yellow-orange-red-black sequence of these mixed crystals as the band-gap energy decreases.</a:t>
            </a:r>
          </a:p>
          <a:p>
            <a:r>
              <a:rPr lang="en-US" dirty="0" smtClean="0"/>
              <a:t>Mixed crystals such as cadmium </a:t>
            </a:r>
            <a:r>
              <a:rPr lang="en-US" dirty="0" err="1" smtClean="0"/>
              <a:t>sulfoselenide</a:t>
            </a:r>
            <a:r>
              <a:rPr lang="en-US" dirty="0" smtClean="0"/>
              <a:t> (Cd</a:t>
            </a:r>
            <a:r>
              <a:rPr lang="en-US" baseline="-25000" dirty="0" smtClean="0"/>
              <a:t>4</a:t>
            </a:r>
            <a:r>
              <a:rPr lang="en-US" dirty="0" smtClean="0"/>
              <a:t>SSe</a:t>
            </a:r>
            <a:r>
              <a:rPr lang="en-US" baseline="-25000" dirty="0" smtClean="0"/>
              <a:t>3</a:t>
            </a:r>
            <a:r>
              <a:rPr lang="en-US" dirty="0" smtClean="0"/>
              <a:t>) form the painter’s pigment cadmium orange, and are also used to color glass and plastic. Mercuric sulfide (</a:t>
            </a:r>
            <a:r>
              <a:rPr lang="en-US" dirty="0" err="1" smtClean="0"/>
              <a:t>HgS</a:t>
            </a:r>
            <a:r>
              <a:rPr lang="en-US" dirty="0" smtClean="0"/>
              <a:t>) exists in two different crystalline forms. Cinnabar (the pigment vermillion) with </a:t>
            </a:r>
            <a:r>
              <a:rPr lang="en-US" dirty="0" err="1" smtClean="0"/>
              <a:t>E</a:t>
            </a:r>
            <a:r>
              <a:rPr lang="en-US" baseline="-25000" dirty="0" err="1" smtClean="0"/>
              <a:t>g</a:t>
            </a:r>
            <a:r>
              <a:rPr lang="en-US" dirty="0" smtClean="0"/>
              <a:t> = 2.0 </a:t>
            </a:r>
            <a:r>
              <a:rPr lang="en-US" dirty="0" err="1" smtClean="0"/>
              <a:t>eV</a:t>
            </a:r>
            <a:r>
              <a:rPr lang="en-US" dirty="0" smtClean="0"/>
              <a:t> is a deep red, but can transform upon exposure to light in an improperly formulated paint to the black </a:t>
            </a:r>
            <a:r>
              <a:rPr lang="en-US" dirty="0" err="1" smtClean="0"/>
              <a:t>metacinnabar</a:t>
            </a:r>
            <a:r>
              <a:rPr lang="en-US" dirty="0" smtClean="0"/>
              <a:t> with </a:t>
            </a:r>
            <a:r>
              <a:rPr lang="en-US" dirty="0" err="1" smtClean="0"/>
              <a:t>E</a:t>
            </a:r>
            <a:r>
              <a:rPr lang="en-US" baseline="-25000" dirty="0" err="1" smtClean="0"/>
              <a:t>g</a:t>
            </a:r>
            <a:r>
              <a:rPr lang="en-US" dirty="0" smtClean="0"/>
              <a:t> = 1.6 </a:t>
            </a:r>
            <a:r>
              <a:rPr lang="en-US" dirty="0" err="1" smtClean="0"/>
              <a:t>eV</a:t>
            </a:r>
            <a:r>
              <a:rPr lang="en-US" dirty="0" smtClean="0"/>
              <a:t> in as little as five years; this has happened in a number of old paintings.</a:t>
            </a:r>
          </a:p>
        </p:txBody>
      </p:sp>
      <p:sp>
        <p:nvSpPr>
          <p:cNvPr id="4" name="Slide Number Placeholder 3"/>
          <p:cNvSpPr>
            <a:spLocks noGrp="1"/>
          </p:cNvSpPr>
          <p:nvPr>
            <p:ph type="sldNum" sz="quarter" idx="10"/>
          </p:nvPr>
        </p:nvSpPr>
        <p:spPr/>
        <p:txBody>
          <a:bodyPr/>
          <a:lstStyle/>
          <a:p>
            <a:pPr>
              <a:defRPr/>
            </a:pPr>
            <a:fld id="{4892557E-59CD-4A5B-870C-D5D7FEA0FA4D}" type="slidenum">
              <a:rPr lang="en-US" smtClean="0"/>
              <a:pPr>
                <a:defRPr/>
              </a:pPr>
              <a:t>29</a:t>
            </a:fld>
            <a:endParaRPr lang="en-US"/>
          </a:p>
        </p:txBody>
      </p:sp>
    </p:spTree>
    <p:extLst>
      <p:ext uri="{BB962C8B-B14F-4D97-AF65-F5344CB8AC3E}">
        <p14:creationId xmlns:p14="http://schemas.microsoft.com/office/powerpoint/2010/main" val="22516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fld id="{67A54025-4C8E-4498-ADC3-3BC4503777FF}" type="slidenum">
              <a:rPr lang="en-US" sz="1200" smtClean="0">
                <a:latin typeface="Arial" charset="0"/>
              </a:rPr>
              <a:pPr eaLnBrk="1" hangingPunct="1"/>
              <a:t>2</a:t>
            </a:fld>
            <a:endParaRPr lang="en-US" sz="1200" smtClean="0">
              <a:latin typeface="Arial"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Imagining the Aesthetic Metaphor</a:t>
            </a:r>
          </a:p>
          <a:p>
            <a:r>
              <a:rPr lang="en-US" i="1" dirty="0" smtClean="0"/>
              <a:t>by Lane E. Last</a:t>
            </a:r>
            <a:r>
              <a:rPr lang="en-US" dirty="0" smtClean="0"/>
              <a:t> </a:t>
            </a:r>
            <a:br>
              <a:rPr lang="en-US" dirty="0" smtClean="0"/>
            </a:br>
            <a:r>
              <a:rPr lang="en-US" dirty="0" smtClean="0"/>
              <a:t/>
            </a:r>
            <a:br>
              <a:rPr lang="en-US" dirty="0" smtClean="0"/>
            </a:br>
            <a:r>
              <a:rPr lang="en-US" dirty="0" smtClean="0"/>
              <a:t>Every image can embody a way of seeing and relating to the world. It is nearly always necessary for us to "see" or detect a phenomenon before it can be discovered, studied, and understood. This is a fascinating parallel to some visual arts production, and one not lost on early writers on alchemy. </a:t>
            </a:r>
            <a:br>
              <a:rPr lang="en-US" dirty="0" smtClean="0"/>
            </a:br>
            <a:r>
              <a:rPr lang="en-US" dirty="0" smtClean="0"/>
              <a:t/>
            </a:r>
            <a:br>
              <a:rPr lang="en-US" dirty="0" smtClean="0"/>
            </a:br>
            <a:r>
              <a:rPr lang="en-US" dirty="0" smtClean="0"/>
              <a:t>In many ways the beauty inherent in some types of art is their ability to cling to the imagination of a viewer despite a lack of knowledge of specific information. Whether it is a combination of formal compositional or visual elements, or pure chance is hard to know. What is important is that the </a:t>
            </a:r>
            <a:r>
              <a:rPr lang="en-US" dirty="0" err="1" smtClean="0"/>
              <a:t>recency</a:t>
            </a:r>
            <a:r>
              <a:rPr lang="en-US" dirty="0" smtClean="0"/>
              <a:t> and attractive visual qualities of such a work can become an opportunity to educate in an informal manner. </a:t>
            </a:r>
            <a:br>
              <a:rPr lang="en-US" dirty="0" smtClean="0"/>
            </a:br>
            <a:r>
              <a:rPr lang="en-US" dirty="0" smtClean="0"/>
              <a:t/>
            </a:r>
            <a:br>
              <a:rPr lang="en-US" dirty="0" smtClean="0"/>
            </a:br>
            <a:r>
              <a:rPr lang="en-US" dirty="0" smtClean="0"/>
              <a:t>As an artist the process of "imagining the aesthetic metaphor" goes far beyond communicating information to a form of persuasion. As the modern world becomes more dependent on the products and processes of the chemical sciences, it is imperative to address the pursuit itself in an interesting and positive framework. "Believing is seeing" is a quite telling notion. This means, however, that the productions of images to support the sciences must be sophisticated, appealing, and not far from mythologizing. It is not said that they should be imaginary. Rather they should challenge the imagination to lead to further knowledge-based inquiry. </a:t>
            </a:r>
            <a:endParaRPr lang="en-US" dirty="0"/>
          </a:p>
        </p:txBody>
      </p:sp>
      <p:sp>
        <p:nvSpPr>
          <p:cNvPr id="4" name="Slide Number Placeholder 3"/>
          <p:cNvSpPr>
            <a:spLocks noGrp="1"/>
          </p:cNvSpPr>
          <p:nvPr>
            <p:ph type="sldNum" sz="quarter" idx="10"/>
          </p:nvPr>
        </p:nvSpPr>
        <p:spPr/>
        <p:txBody>
          <a:bodyPr/>
          <a:lstStyle/>
          <a:p>
            <a:pPr>
              <a:defRPr/>
            </a:pPr>
            <a:fld id="{4892557E-59CD-4A5B-870C-D5D7FEA0FA4D}" type="slidenum">
              <a:rPr lang="en-US" smtClean="0"/>
              <a:pPr>
                <a:defRPr/>
              </a:pPr>
              <a:t>4</a:t>
            </a:fld>
            <a:endParaRPr lang="en-US"/>
          </a:p>
        </p:txBody>
      </p:sp>
    </p:spTree>
    <p:extLst>
      <p:ext uri="{BB962C8B-B14F-4D97-AF65-F5344CB8AC3E}">
        <p14:creationId xmlns:p14="http://schemas.microsoft.com/office/powerpoint/2010/main" val="58400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AA27029-E9D8-419C-A737-54B1624D2A16}" type="slidenum">
              <a:rPr lang="en-US" sz="1200" smtClean="0"/>
              <a:pPr/>
              <a:t>5</a:t>
            </a:fld>
            <a:endParaRPr lang="en-US" sz="12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US" smtClean="0"/>
              <a:t>The girl wants to keep the shadow as reminder when her boyfriend will be away. She uses a carbon stick to draw his shadow.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348011C8-5685-4072-9F52-9D4FF9C629E0}" type="slidenum">
              <a:rPr lang="en-US" sz="1200" smtClean="0"/>
              <a:pPr/>
              <a:t>6</a:t>
            </a:fld>
            <a:endParaRPr lang="en-US" sz="12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82B875CA-99D9-47BB-B91C-48C60695F3A8}" type="slidenum">
              <a:rPr lang="en-US" sz="1200" smtClean="0"/>
              <a:pPr/>
              <a:t>7</a:t>
            </a:fld>
            <a:endParaRPr lang="en-US" sz="120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r>
              <a:rPr lang="en-US" dirty="0" smtClean="0"/>
              <a:t>Local aboriginal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8538108-F73F-454C-B863-7D410B7BE0BB}" type="slidenum">
              <a:rPr lang="en-US" sz="1200" smtClean="0"/>
              <a:pPr/>
              <a:t>8</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n-US" smtClean="0"/>
              <a:t>Used as is or mix with animal fat, saliva, urine, tree sap.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p:spPr>
        <p:txBody>
          <a:bodyPr/>
          <a:lstStyle/>
          <a:p>
            <a:r>
              <a:rPr lang="en-US" dirty="0" smtClean="0"/>
              <a:t>cadmium yellow is a pigment first introduced around 1820—, a favorite of Claude Monet’s. (Cadmium yellow consists of cadmium plus sulfur; cadmium red uses another often-toxic element, selenium, in place of some sulfur.)</a:t>
            </a:r>
          </a:p>
        </p:txBody>
      </p:sp>
      <p:sp>
        <p:nvSpPr>
          <p:cNvPr id="153604" name="Slide Number Placeholder 3"/>
          <p:cNvSpPr>
            <a:spLocks noGrp="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C8F9A133-D31B-433F-B81E-D65060493281}" type="slidenum">
              <a:rPr lang="en-US" sz="1200" smtClean="0"/>
              <a:pPr/>
              <a:t>13</a:t>
            </a:fld>
            <a:endParaRPr 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Dessert: Harmony in Red is a painting by French artist Henri Matisse, from 1908. It is considered by some critics to be Matisse's masterpiece. This Fauvist painting follows the example set by Impressionism with the overall lack of a central focal point.</a:t>
            </a:r>
          </a:p>
          <a:p>
            <a:r>
              <a:rPr lang="en-US" dirty="0" smtClean="0"/>
              <a:t>The painting was ordered as "Harmony in Blue," but Matisse was dissatisfied with the result, and so he painted it over with his preferred red.</a:t>
            </a:r>
          </a:p>
          <a:p>
            <a:r>
              <a:rPr lang="en-US" dirty="0" smtClean="0"/>
              <a:t>It is in the permanent collection of the Hermitage Museum.</a:t>
            </a:r>
          </a:p>
          <a:p>
            <a:r>
              <a:rPr lang="en-US" dirty="0" smtClean="0"/>
              <a:t>Henri Matisse used color more boldly and effectively than almost any painter in history. But Matisse might never have created his most memorable works without newly invented pigments like cadmium red. Cadmium red is a variation of a pigment first introduced around 1820—cadmium yellow, a favorite of Claude Monet’s. (Cadmium yellow consists of cadmium plus sulfur; cadmium red uses another often-toxic element, selenium, in place of some sulfur.) Matisse added other new pigments to his palette for bold blues and greens, and constantly experimented. He once boasted he was “half a scientist.”</a:t>
            </a:r>
          </a:p>
        </p:txBody>
      </p:sp>
      <p:sp>
        <p:nvSpPr>
          <p:cNvPr id="4" name="Slide Number Placeholder 3"/>
          <p:cNvSpPr>
            <a:spLocks noGrp="1"/>
          </p:cNvSpPr>
          <p:nvPr>
            <p:ph type="sldNum" sz="quarter" idx="10"/>
          </p:nvPr>
        </p:nvSpPr>
        <p:spPr/>
        <p:txBody>
          <a:bodyPr/>
          <a:lstStyle/>
          <a:p>
            <a:pPr>
              <a:defRPr/>
            </a:pPr>
            <a:fld id="{4892557E-59CD-4A5B-870C-D5D7FEA0FA4D}" type="slidenum">
              <a:rPr lang="en-US" smtClean="0"/>
              <a:pPr>
                <a:defRPr/>
              </a:pPr>
              <a:t>14</a:t>
            </a:fld>
            <a:endParaRPr lang="en-US"/>
          </a:p>
        </p:txBody>
      </p:sp>
    </p:spTree>
    <p:extLst>
      <p:ext uri="{BB962C8B-B14F-4D97-AF65-F5344CB8AC3E}">
        <p14:creationId xmlns:p14="http://schemas.microsoft.com/office/powerpoint/2010/main" val="66878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523BA8-4454-4B8E-934A-1CF88B871E24}" type="slidenum">
              <a:rPr lang="en-US"/>
              <a:pPr>
                <a:defRPr/>
              </a:pPr>
              <a:t>‹#›</a:t>
            </a:fld>
            <a:endParaRPr lang="en-US"/>
          </a:p>
        </p:txBody>
      </p:sp>
    </p:spTree>
    <p:extLst>
      <p:ext uri="{BB962C8B-B14F-4D97-AF65-F5344CB8AC3E}">
        <p14:creationId xmlns:p14="http://schemas.microsoft.com/office/powerpoint/2010/main" val="3935935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F80104-1497-401D-AF9A-417536CB00F4}" type="slidenum">
              <a:rPr lang="en-US"/>
              <a:pPr>
                <a:defRPr/>
              </a:pPr>
              <a:t>‹#›</a:t>
            </a:fld>
            <a:endParaRPr lang="en-US"/>
          </a:p>
        </p:txBody>
      </p:sp>
    </p:spTree>
    <p:extLst>
      <p:ext uri="{BB962C8B-B14F-4D97-AF65-F5344CB8AC3E}">
        <p14:creationId xmlns:p14="http://schemas.microsoft.com/office/powerpoint/2010/main" val="322888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EC6D9A-BF4D-48D0-AE38-CA162EA9D160}" type="slidenum">
              <a:rPr lang="en-US"/>
              <a:pPr>
                <a:defRPr/>
              </a:pPr>
              <a:t>‹#›</a:t>
            </a:fld>
            <a:endParaRPr lang="en-US"/>
          </a:p>
        </p:txBody>
      </p:sp>
    </p:spTree>
    <p:extLst>
      <p:ext uri="{BB962C8B-B14F-4D97-AF65-F5344CB8AC3E}">
        <p14:creationId xmlns:p14="http://schemas.microsoft.com/office/powerpoint/2010/main" val="536624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EFD5C0-4083-4373-8EFF-3B178FEA6EA6}" type="slidenum">
              <a:rPr lang="en-US"/>
              <a:pPr>
                <a:defRPr/>
              </a:pPr>
              <a:t>‹#›</a:t>
            </a:fld>
            <a:endParaRPr lang="en-US"/>
          </a:p>
        </p:txBody>
      </p:sp>
    </p:spTree>
    <p:extLst>
      <p:ext uri="{BB962C8B-B14F-4D97-AF65-F5344CB8AC3E}">
        <p14:creationId xmlns:p14="http://schemas.microsoft.com/office/powerpoint/2010/main" val="3666117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40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C3B0E7-0B87-4261-961F-5425C7071F4B}" type="slidenum">
              <a:rPr lang="en-US"/>
              <a:pPr>
                <a:defRPr/>
              </a:pPr>
              <a:t>‹#›</a:t>
            </a:fld>
            <a:endParaRPr lang="en-US"/>
          </a:p>
        </p:txBody>
      </p:sp>
    </p:spTree>
    <p:extLst>
      <p:ext uri="{BB962C8B-B14F-4D97-AF65-F5344CB8AC3E}">
        <p14:creationId xmlns:p14="http://schemas.microsoft.com/office/powerpoint/2010/main" val="3867743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2954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9624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624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C31329-8F26-4FF3-9A5B-A88048FCFCEA}" type="slidenum">
              <a:rPr lang="en-US"/>
              <a:pPr>
                <a:defRPr/>
              </a:pPr>
              <a:t>‹#›</a:t>
            </a:fld>
            <a:endParaRPr lang="en-US"/>
          </a:p>
        </p:txBody>
      </p:sp>
    </p:spTree>
    <p:extLst>
      <p:ext uri="{BB962C8B-B14F-4D97-AF65-F5344CB8AC3E}">
        <p14:creationId xmlns:p14="http://schemas.microsoft.com/office/powerpoint/2010/main" val="231476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2954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38100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3962400"/>
            <a:ext cx="77724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697B96F-9D52-4CC7-9C73-21F8181F500E}" type="slidenum">
              <a:rPr lang="en-US"/>
              <a:pPr>
                <a:defRPr/>
              </a:pPr>
              <a:t>‹#›</a:t>
            </a:fld>
            <a:endParaRPr lang="en-US"/>
          </a:p>
        </p:txBody>
      </p:sp>
    </p:spTree>
    <p:extLst>
      <p:ext uri="{BB962C8B-B14F-4D97-AF65-F5344CB8AC3E}">
        <p14:creationId xmlns:p14="http://schemas.microsoft.com/office/powerpoint/2010/main" val="284664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757496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F5B1CC-8570-44B9-B275-110B3C29FFEC}" type="slidenum">
              <a:rPr lang="en-US"/>
              <a:pPr>
                <a:defRPr/>
              </a:pPr>
              <a:t>‹#›</a:t>
            </a:fld>
            <a:endParaRPr lang="en-US"/>
          </a:p>
        </p:txBody>
      </p:sp>
    </p:spTree>
    <p:extLst>
      <p:ext uri="{BB962C8B-B14F-4D97-AF65-F5344CB8AC3E}">
        <p14:creationId xmlns:p14="http://schemas.microsoft.com/office/powerpoint/2010/main" val="479036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DA59C7-C059-4B90-AAEF-AAFC72B708AB}" type="slidenum">
              <a:rPr lang="en-US"/>
              <a:pPr>
                <a:defRPr/>
              </a:pPr>
              <a:t>‹#›</a:t>
            </a:fld>
            <a:endParaRPr lang="en-US"/>
          </a:p>
        </p:txBody>
      </p:sp>
    </p:spTree>
    <p:extLst>
      <p:ext uri="{BB962C8B-B14F-4D97-AF65-F5344CB8AC3E}">
        <p14:creationId xmlns:p14="http://schemas.microsoft.com/office/powerpoint/2010/main" val="4270918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603CA0-2132-4C83-A6E9-22D207862E3F}" type="slidenum">
              <a:rPr lang="en-US"/>
              <a:pPr>
                <a:defRPr/>
              </a:pPr>
              <a:t>‹#›</a:t>
            </a:fld>
            <a:endParaRPr lang="en-US"/>
          </a:p>
        </p:txBody>
      </p:sp>
    </p:spTree>
    <p:extLst>
      <p:ext uri="{BB962C8B-B14F-4D97-AF65-F5344CB8AC3E}">
        <p14:creationId xmlns:p14="http://schemas.microsoft.com/office/powerpoint/2010/main" val="3976345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992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9379D0-6FD3-4619-AD52-F6ED26F8C05A}" type="slidenum">
              <a:rPr lang="en-US"/>
              <a:pPr>
                <a:defRPr/>
              </a:pPr>
              <a:t>‹#›</a:t>
            </a:fld>
            <a:endParaRPr lang="en-US"/>
          </a:p>
        </p:txBody>
      </p:sp>
    </p:spTree>
    <p:extLst>
      <p:ext uri="{BB962C8B-B14F-4D97-AF65-F5344CB8AC3E}">
        <p14:creationId xmlns:p14="http://schemas.microsoft.com/office/powerpoint/2010/main" val="272153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6C6CC-7F17-4DE2-BC13-2093FBEE9FCC}" type="slidenum">
              <a:rPr lang="en-US"/>
              <a:pPr>
                <a:defRPr/>
              </a:pPr>
              <a:t>‹#›</a:t>
            </a:fld>
            <a:endParaRPr lang="en-US"/>
          </a:p>
        </p:txBody>
      </p:sp>
    </p:spTree>
    <p:extLst>
      <p:ext uri="{BB962C8B-B14F-4D97-AF65-F5344CB8AC3E}">
        <p14:creationId xmlns:p14="http://schemas.microsoft.com/office/powerpoint/2010/main" val="16623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1CAA96-23C2-46F9-B9B0-C953D875D3AE}" type="slidenum">
              <a:rPr lang="en-US"/>
              <a:pPr>
                <a:defRPr/>
              </a:pPr>
              <a:t>‹#›</a:t>
            </a:fld>
            <a:endParaRPr lang="en-US"/>
          </a:p>
        </p:txBody>
      </p:sp>
    </p:spTree>
    <p:extLst>
      <p:ext uri="{BB962C8B-B14F-4D97-AF65-F5344CB8AC3E}">
        <p14:creationId xmlns:p14="http://schemas.microsoft.com/office/powerpoint/2010/main" val="27250403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2954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defRPr>
            </a:lvl1pPr>
          </a:lstStyle>
          <a:p>
            <a:pPr>
              <a:defRPr/>
            </a:pPr>
            <a:fld id="{3D639C3D-959A-423F-8F37-94535D51E8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3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txStyles>
    <p:titleStyle>
      <a:lvl1pPr algn="ctr" rtl="0" eaLnBrk="0" fontAlgn="base" hangingPunct="0">
        <a:spcBef>
          <a:spcPct val="0"/>
        </a:spcBef>
        <a:spcAft>
          <a:spcPct val="0"/>
        </a:spcAft>
        <a:defRPr sz="2800">
          <a:solidFill>
            <a:srgbClr val="FFFF00"/>
          </a:solidFill>
          <a:latin typeface="+mj-lt"/>
          <a:ea typeface="+mj-ea"/>
          <a:cs typeface="+mj-cs"/>
        </a:defRPr>
      </a:lvl1pPr>
      <a:lvl2pPr algn="ctr" rtl="0" eaLnBrk="0" fontAlgn="base" hangingPunct="0">
        <a:spcBef>
          <a:spcPct val="0"/>
        </a:spcBef>
        <a:spcAft>
          <a:spcPct val="0"/>
        </a:spcAft>
        <a:defRPr sz="2800">
          <a:solidFill>
            <a:srgbClr val="FFFF00"/>
          </a:solidFill>
          <a:latin typeface="Times" pitchFamily="18" charset="0"/>
        </a:defRPr>
      </a:lvl2pPr>
      <a:lvl3pPr algn="ctr" rtl="0" eaLnBrk="0" fontAlgn="base" hangingPunct="0">
        <a:spcBef>
          <a:spcPct val="0"/>
        </a:spcBef>
        <a:spcAft>
          <a:spcPct val="0"/>
        </a:spcAft>
        <a:defRPr sz="2800">
          <a:solidFill>
            <a:srgbClr val="FFFF00"/>
          </a:solidFill>
          <a:latin typeface="Times" pitchFamily="18" charset="0"/>
        </a:defRPr>
      </a:lvl3pPr>
      <a:lvl4pPr algn="ctr" rtl="0" eaLnBrk="0" fontAlgn="base" hangingPunct="0">
        <a:spcBef>
          <a:spcPct val="0"/>
        </a:spcBef>
        <a:spcAft>
          <a:spcPct val="0"/>
        </a:spcAft>
        <a:defRPr sz="2800">
          <a:solidFill>
            <a:srgbClr val="FFFF00"/>
          </a:solidFill>
          <a:latin typeface="Times" pitchFamily="18" charset="0"/>
        </a:defRPr>
      </a:lvl4pPr>
      <a:lvl5pPr algn="ctr" rtl="0" eaLnBrk="0" fontAlgn="base" hangingPunct="0">
        <a:spcBef>
          <a:spcPct val="0"/>
        </a:spcBef>
        <a:spcAft>
          <a:spcPct val="0"/>
        </a:spcAft>
        <a:defRPr sz="2800">
          <a:solidFill>
            <a:srgbClr val="FFFF00"/>
          </a:solidFill>
          <a:latin typeface="Times" pitchFamily="18" charset="0"/>
        </a:defRPr>
      </a:lvl5pPr>
      <a:lvl6pPr marL="457200" algn="ctr" rtl="0" fontAlgn="base">
        <a:spcBef>
          <a:spcPct val="0"/>
        </a:spcBef>
        <a:spcAft>
          <a:spcPct val="0"/>
        </a:spcAft>
        <a:defRPr sz="2800">
          <a:solidFill>
            <a:schemeClr val="tx2"/>
          </a:solidFill>
          <a:latin typeface="Times" pitchFamily="18" charset="0"/>
        </a:defRPr>
      </a:lvl6pPr>
      <a:lvl7pPr marL="914400" algn="ctr" rtl="0" fontAlgn="base">
        <a:spcBef>
          <a:spcPct val="0"/>
        </a:spcBef>
        <a:spcAft>
          <a:spcPct val="0"/>
        </a:spcAft>
        <a:defRPr sz="2800">
          <a:solidFill>
            <a:schemeClr val="tx2"/>
          </a:solidFill>
          <a:latin typeface="Times" pitchFamily="18" charset="0"/>
        </a:defRPr>
      </a:lvl7pPr>
      <a:lvl8pPr marL="1371600" algn="ctr" rtl="0" fontAlgn="base">
        <a:spcBef>
          <a:spcPct val="0"/>
        </a:spcBef>
        <a:spcAft>
          <a:spcPct val="0"/>
        </a:spcAft>
        <a:defRPr sz="2800">
          <a:solidFill>
            <a:schemeClr val="tx2"/>
          </a:solidFill>
          <a:latin typeface="Times" pitchFamily="18" charset="0"/>
        </a:defRPr>
      </a:lvl8pPr>
      <a:lvl9pPr marL="1828800" algn="ctr" rtl="0" fontAlgn="base">
        <a:spcBef>
          <a:spcPct val="0"/>
        </a:spcBef>
        <a:spcAft>
          <a:spcPct val="0"/>
        </a:spcAft>
        <a:defRPr sz="28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webexhibits.org/feast/location/vr.html" TargetMode="External"/><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Dosso_Dossi" TargetMode="External"/><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emf"/><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gemologyproject.com/wiki/index.php?title=Causes_of_color" TargetMode="External"/><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wmf"/><Relationship Id="rId5" Type="http://schemas.openxmlformats.org/officeDocument/2006/relationships/image" Target="../media/image63.wmf"/><Relationship Id="rId6" Type="http://schemas.openxmlformats.org/officeDocument/2006/relationships/hyperlink" Target="http://www.wordiq.com/definition/Image:Prism1.png" TargetMode="External"/><Relationship Id="rId7"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endParaRPr lang="en-US" smtClean="0"/>
          </a:p>
        </p:txBody>
      </p:sp>
      <p:pic>
        <p:nvPicPr>
          <p:cNvPr id="40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4788"/>
            <a:ext cx="8153400" cy="64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3"/>
          <p:cNvSpPr txBox="1">
            <a:spLocks noChangeArrowheads="1"/>
          </p:cNvSpPr>
          <p:nvPr/>
        </p:nvSpPr>
        <p:spPr bwMode="auto">
          <a:xfrm>
            <a:off x="533400" y="2822575"/>
            <a:ext cx="8153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sz="3400">
                <a:solidFill>
                  <a:srgbClr val="FFFF00"/>
                </a:solidFill>
              </a:rPr>
              <a:t>Can Science Shape Art or Art Shape Science?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Impressionist Palette</a:t>
            </a:r>
          </a:p>
        </p:txBody>
      </p:sp>
      <p:pic>
        <p:nvPicPr>
          <p:cNvPr id="12288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8325" y="1295400"/>
            <a:ext cx="5467350" cy="5181600"/>
          </a:xfrm>
        </p:spPr>
      </p:pic>
    </p:spTree>
    <p:extLst>
      <p:ext uri="{BB962C8B-B14F-4D97-AF65-F5344CB8AC3E}">
        <p14:creationId xmlns:p14="http://schemas.microsoft.com/office/powerpoint/2010/main" val="28045283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042988"/>
            <a:ext cx="714375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1" name="Rectangle 3"/>
          <p:cNvSpPr>
            <a:spLocks noChangeArrowheads="1"/>
          </p:cNvSpPr>
          <p:nvPr/>
        </p:nvSpPr>
        <p:spPr bwMode="auto">
          <a:xfrm>
            <a:off x="0" y="600583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srgbClr val="FFFF00"/>
                </a:solidFill>
              </a:rPr>
              <a:t>http://</a:t>
            </a:r>
            <a:r>
              <a:rPr lang="en-US" dirty="0" err="1">
                <a:solidFill>
                  <a:srgbClr val="FFFF00"/>
                </a:solidFill>
              </a:rPr>
              <a:t>en.wikipedia.org</a:t>
            </a:r>
            <a:r>
              <a:rPr lang="en-US" dirty="0">
                <a:solidFill>
                  <a:srgbClr val="FFFF00"/>
                </a:solidFill>
              </a:rPr>
              <a:t>/wiki/File:Georges_Seurat_-_Un_dimanche_apr%C3%A8s-midi_%C3%A0_l%27%C3%8Ele_de_la_Grande_Jatte.jpg</a:t>
            </a:r>
          </a:p>
        </p:txBody>
      </p:sp>
    </p:spTree>
    <p:extLst>
      <p:ext uri="{BB962C8B-B14F-4D97-AF65-F5344CB8AC3E}">
        <p14:creationId xmlns:p14="http://schemas.microsoft.com/office/powerpoint/2010/main" val="2598233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smtClean="0"/>
              <a:t>Claude Monet - Early use of cadmium yellow</a:t>
            </a:r>
          </a:p>
        </p:txBody>
      </p:sp>
      <p:pic>
        <p:nvPicPr>
          <p:cNvPr id="12595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9700" y="1295400"/>
            <a:ext cx="6323013" cy="5181600"/>
          </a:xfrm>
        </p:spPr>
      </p:pic>
    </p:spTree>
    <p:extLst>
      <p:ext uri="{BB962C8B-B14F-4D97-AF65-F5344CB8AC3E}">
        <p14:creationId xmlns:p14="http://schemas.microsoft.com/office/powerpoint/2010/main" val="1344538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228600"/>
            <a:ext cx="9144000" cy="685800"/>
          </a:xfrm>
        </p:spPr>
        <p:txBody>
          <a:bodyPr/>
          <a:lstStyle/>
          <a:p>
            <a:r>
              <a:rPr lang="en-US" i="1" dirty="0" smtClean="0"/>
              <a:t>Garden In </a:t>
            </a:r>
            <a:r>
              <a:rPr lang="en-US" i="1" dirty="0" err="1" smtClean="0"/>
              <a:t>Bodighera</a:t>
            </a:r>
            <a:r>
              <a:rPr lang="en-US" i="1" dirty="0" smtClean="0"/>
              <a:t>, Impression of Morning</a:t>
            </a:r>
            <a:br>
              <a:rPr lang="en-US" i="1" dirty="0" smtClean="0"/>
            </a:br>
            <a:r>
              <a:rPr lang="en-US" dirty="0" smtClean="0"/>
              <a:t>Monet 1880</a:t>
            </a:r>
          </a:p>
        </p:txBody>
      </p:sp>
      <p:grpSp>
        <p:nvGrpSpPr>
          <p:cNvPr id="3" name="Group 2"/>
          <p:cNvGrpSpPr/>
          <p:nvPr/>
        </p:nvGrpSpPr>
        <p:grpSpPr>
          <a:xfrm>
            <a:off x="250754" y="5181600"/>
            <a:ext cx="8642491" cy="1041715"/>
            <a:chOff x="241244" y="5677626"/>
            <a:chExt cx="8642491" cy="1041715"/>
          </a:xfrm>
        </p:grpSpPr>
        <p:pic>
          <p:nvPicPr>
            <p:cNvPr id="419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260" y="5705653"/>
              <a:ext cx="1334475" cy="101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244" y="5677626"/>
              <a:ext cx="1364415" cy="102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99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4762" y="5195886"/>
            <a:ext cx="1334475" cy="101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524" y="5195299"/>
            <a:ext cx="1334475" cy="101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9" y="5209627"/>
            <a:ext cx="1334475" cy="101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14" y="6273225"/>
            <a:ext cx="9144000" cy="584775"/>
          </a:xfrm>
          <a:prstGeom prst="rect">
            <a:avLst/>
          </a:prstGeom>
        </p:spPr>
        <p:txBody>
          <a:bodyPr wrap="square">
            <a:spAutoFit/>
          </a:bodyPr>
          <a:lstStyle/>
          <a:p>
            <a:r>
              <a:rPr lang="en-US" sz="1600" dirty="0" smtClean="0">
                <a:solidFill>
                  <a:srgbClr val="FFFF00"/>
                </a:solidFill>
              </a:rPr>
              <a:t>http://upload.wikimedia.org/wikipedia/en/0/0a/Matisse-The-Dessert-Harmony-in-Red-Henri-1908-fast.jpg</a:t>
            </a:r>
          </a:p>
          <a:p>
            <a:r>
              <a:rPr lang="en-US" sz="1600" dirty="0" smtClean="0">
                <a:solidFill>
                  <a:srgbClr val="FFFF00"/>
                </a:solidFill>
              </a:rPr>
              <a:t>Webexbits.org and http://webmineral.com/specimens/picshow.php?id=493&amp;target=Hawleyite</a:t>
            </a:r>
            <a:endParaRPr lang="en-US" sz="1600" dirty="0">
              <a:solidFill>
                <a:srgbClr val="FFFF00"/>
              </a:solidFill>
            </a:endParaRPr>
          </a:p>
        </p:txBody>
      </p:sp>
      <p:pic>
        <p:nvPicPr>
          <p:cNvPr id="4199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1200" y="1308426"/>
            <a:ext cx="4498424" cy="35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The Dessert: Harmony in Red</a:t>
            </a:r>
            <a:r>
              <a:rPr lang="en-US" dirty="0" smtClean="0"/>
              <a:t>, Matisse 1908</a:t>
            </a: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37538"/>
            <a:ext cx="6400800" cy="517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3161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dirty="0" err="1" smtClean="0"/>
              <a:t>Pthalo</a:t>
            </a:r>
            <a:r>
              <a:rPr lang="en-US" dirty="0" smtClean="0"/>
              <a:t> &amp; </a:t>
            </a:r>
            <a:r>
              <a:rPr lang="en-US" dirty="0" err="1" smtClean="0"/>
              <a:t>Quinacridone</a:t>
            </a:r>
            <a:r>
              <a:rPr lang="en-US" dirty="0" smtClean="0"/>
              <a:t> Dyes</a:t>
            </a:r>
          </a:p>
        </p:txBody>
      </p:sp>
      <p:pic>
        <p:nvPicPr>
          <p:cNvPr id="135171" name="Picture 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066800" y="1295400"/>
            <a:ext cx="3429000" cy="5105400"/>
          </a:xfrm>
        </p:spPr>
      </p:pic>
      <p:sp>
        <p:nvSpPr>
          <p:cNvPr id="135172" name="Rectangle 7"/>
          <p:cNvSpPr>
            <a:spLocks noGrp="1" noChangeArrowheads="1"/>
          </p:cNvSpPr>
          <p:nvPr>
            <p:ph type="body" sz="half" idx="3"/>
          </p:nvPr>
        </p:nvSpPr>
        <p:spPr/>
        <p:txBody>
          <a:bodyPr/>
          <a:lstStyle/>
          <a:p>
            <a:pPr eaLnBrk="1" hangingPunct="1"/>
            <a:endParaRPr lang="en-US" sz="2800" smtClean="0"/>
          </a:p>
        </p:txBody>
      </p:sp>
      <p:pic>
        <p:nvPicPr>
          <p:cNvPr id="135173" name="Picture 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53000" y="1295400"/>
            <a:ext cx="3505200" cy="5029200"/>
          </a:xfrm>
        </p:spPr>
      </p:pic>
    </p:spTree>
    <p:extLst>
      <p:ext uri="{BB962C8B-B14F-4D97-AF65-F5344CB8AC3E}">
        <p14:creationId xmlns:p14="http://schemas.microsoft.com/office/powerpoint/2010/main" val="35773308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dirty="0" smtClean="0"/>
              <a:t>Dyes at Nepalese market</a:t>
            </a:r>
          </a:p>
        </p:txBody>
      </p:sp>
      <p:pic>
        <p:nvPicPr>
          <p:cNvPr id="48131"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28900" y="1295400"/>
            <a:ext cx="3886200" cy="5181600"/>
          </a:xfrm>
        </p:spPr>
      </p:pic>
    </p:spTree>
    <p:extLst>
      <p:ext uri="{BB962C8B-B14F-4D97-AF65-F5344CB8AC3E}">
        <p14:creationId xmlns:p14="http://schemas.microsoft.com/office/powerpoint/2010/main" val="13851929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de-DE" sz="3200" b="1" smtClean="0"/>
              <a:t>Pigment Preparation and History of Art</a:t>
            </a:r>
            <a:endParaRPr lang="en-US" sz="3200" b="1" smtClean="0"/>
          </a:p>
        </p:txBody>
      </p:sp>
      <p:pic>
        <p:nvPicPr>
          <p:cNvPr id="2457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5250"/>
            <a:ext cx="4419600" cy="44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 Box 13"/>
          <p:cNvSpPr txBox="1">
            <a:spLocks noChangeArrowheads="1"/>
          </p:cNvSpPr>
          <p:nvPr/>
        </p:nvSpPr>
        <p:spPr bwMode="auto">
          <a:xfrm>
            <a:off x="762000" y="685800"/>
            <a:ext cx="7677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284663">
              <a:defRPr sz="2400">
                <a:solidFill>
                  <a:schemeClr val="tx1"/>
                </a:solidFill>
                <a:latin typeface="Times" pitchFamily="18" charset="0"/>
              </a:defRPr>
            </a:lvl1pPr>
            <a:lvl2pPr marL="742950" indent="-285750" defTabSz="4284663">
              <a:defRPr sz="2400">
                <a:solidFill>
                  <a:schemeClr val="tx1"/>
                </a:solidFill>
                <a:latin typeface="Times" pitchFamily="18" charset="0"/>
              </a:defRPr>
            </a:lvl2pPr>
            <a:lvl3pPr marL="1143000" indent="-228600" defTabSz="4284663">
              <a:defRPr sz="2400">
                <a:solidFill>
                  <a:schemeClr val="tx1"/>
                </a:solidFill>
                <a:latin typeface="Times" pitchFamily="18" charset="0"/>
              </a:defRPr>
            </a:lvl3pPr>
            <a:lvl4pPr marL="1600200" indent="-228600" defTabSz="4284663">
              <a:defRPr sz="2400">
                <a:solidFill>
                  <a:schemeClr val="tx1"/>
                </a:solidFill>
                <a:latin typeface="Times" pitchFamily="18" charset="0"/>
              </a:defRPr>
            </a:lvl4pPr>
            <a:lvl5pPr marL="2057400" indent="-228600" defTabSz="4284663">
              <a:defRPr sz="2400">
                <a:solidFill>
                  <a:schemeClr val="tx1"/>
                </a:solidFill>
                <a:latin typeface="Times" pitchFamily="18" charset="0"/>
              </a:defRPr>
            </a:lvl5pPr>
            <a:lvl6pPr marL="2514600" indent="-228600" defTabSz="4284663" eaLnBrk="0" fontAlgn="base" hangingPunct="0">
              <a:spcBef>
                <a:spcPct val="0"/>
              </a:spcBef>
              <a:spcAft>
                <a:spcPct val="0"/>
              </a:spcAft>
              <a:defRPr sz="2400">
                <a:solidFill>
                  <a:schemeClr val="tx1"/>
                </a:solidFill>
                <a:latin typeface="Times" pitchFamily="18" charset="0"/>
              </a:defRPr>
            </a:lvl6pPr>
            <a:lvl7pPr marL="2971800" indent="-228600" defTabSz="4284663" eaLnBrk="0" fontAlgn="base" hangingPunct="0">
              <a:spcBef>
                <a:spcPct val="0"/>
              </a:spcBef>
              <a:spcAft>
                <a:spcPct val="0"/>
              </a:spcAft>
              <a:defRPr sz="2400">
                <a:solidFill>
                  <a:schemeClr val="tx1"/>
                </a:solidFill>
                <a:latin typeface="Times" pitchFamily="18" charset="0"/>
              </a:defRPr>
            </a:lvl7pPr>
            <a:lvl8pPr marL="3429000" indent="-228600" defTabSz="4284663" eaLnBrk="0" fontAlgn="base" hangingPunct="0">
              <a:spcBef>
                <a:spcPct val="0"/>
              </a:spcBef>
              <a:spcAft>
                <a:spcPct val="0"/>
              </a:spcAft>
              <a:defRPr sz="2400">
                <a:solidFill>
                  <a:schemeClr val="tx1"/>
                </a:solidFill>
                <a:latin typeface="Times" pitchFamily="18" charset="0"/>
              </a:defRPr>
            </a:lvl8pPr>
            <a:lvl9pPr marL="3886200" indent="-228600" defTabSz="4284663" eaLnBrk="0" fontAlgn="base" hangingPunct="0">
              <a:spcBef>
                <a:spcPct val="0"/>
              </a:spcBef>
              <a:spcAft>
                <a:spcPct val="0"/>
              </a:spcAft>
              <a:defRPr sz="2400">
                <a:solidFill>
                  <a:schemeClr val="tx1"/>
                </a:solidFill>
                <a:latin typeface="Times" pitchFamily="18" charset="0"/>
              </a:defRPr>
            </a:lvl9pPr>
          </a:lstStyle>
          <a:p>
            <a:pPr algn="ctr" eaLnBrk="1" hangingPunct="1"/>
            <a:r>
              <a:rPr lang="en-US">
                <a:latin typeface="Arial" charset="0"/>
              </a:rPr>
              <a:t>The Feast of the Gods, 15</a:t>
            </a:r>
            <a:r>
              <a:rPr lang="en-US" baseline="30000">
                <a:latin typeface="Arial" charset="0"/>
              </a:rPr>
              <a:t>th</a:t>
            </a:r>
            <a:r>
              <a:rPr lang="en-US">
                <a:latin typeface="Arial" charset="0"/>
              </a:rPr>
              <a:t>-16th Century </a:t>
            </a:r>
          </a:p>
          <a:p>
            <a:pPr algn="ctr" eaLnBrk="1" hangingPunct="1"/>
            <a:r>
              <a:rPr lang="en-US">
                <a:latin typeface="Arial" charset="0"/>
              </a:rPr>
              <a:t>http://webexhibits.org/feast/analysis/readingphotos.html</a:t>
            </a:r>
          </a:p>
        </p:txBody>
      </p:sp>
      <p:grpSp>
        <p:nvGrpSpPr>
          <p:cNvPr id="684054" name="Group 22"/>
          <p:cNvGrpSpPr>
            <a:grpSpLocks/>
          </p:cNvGrpSpPr>
          <p:nvPr/>
        </p:nvGrpSpPr>
        <p:grpSpPr bwMode="auto">
          <a:xfrm>
            <a:off x="4638675" y="1296988"/>
            <a:ext cx="4767263" cy="4148137"/>
            <a:chOff x="2795" y="1210"/>
            <a:chExt cx="3003" cy="2613"/>
          </a:xfrm>
        </p:grpSpPr>
        <p:sp>
          <p:nvSpPr>
            <p:cNvPr id="24588" name="Rectangle 16"/>
            <p:cNvSpPr>
              <a:spLocks noChangeArrowheads="1"/>
            </p:cNvSpPr>
            <p:nvPr/>
          </p:nvSpPr>
          <p:spPr bwMode="auto">
            <a:xfrm>
              <a:off x="2808" y="1245"/>
              <a:ext cx="2976" cy="2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58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5" y="1210"/>
              <a:ext cx="3003" cy="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4060" name="Group 28"/>
          <p:cNvGrpSpPr>
            <a:grpSpLocks/>
          </p:cNvGrpSpPr>
          <p:nvPr/>
        </p:nvGrpSpPr>
        <p:grpSpPr bwMode="auto">
          <a:xfrm>
            <a:off x="4224338" y="1066800"/>
            <a:ext cx="5072062" cy="4573588"/>
            <a:chOff x="2613" y="1096"/>
            <a:chExt cx="3195" cy="2881"/>
          </a:xfrm>
        </p:grpSpPr>
        <p:pic>
          <p:nvPicPr>
            <p:cNvPr id="24585"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296"/>
              <a:ext cx="2928" cy="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6" name="Rectangle 24"/>
            <p:cNvSpPr>
              <a:spLocks noChangeArrowheads="1"/>
            </p:cNvSpPr>
            <p:nvPr/>
          </p:nvSpPr>
          <p:spPr bwMode="auto">
            <a:xfrm>
              <a:off x="2613" y="1096"/>
              <a:ext cx="3195"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US"/>
                <a:t>First Version by Bellini</a:t>
              </a:r>
            </a:p>
          </p:txBody>
        </p:sp>
        <p:sp>
          <p:nvSpPr>
            <p:cNvPr id="24587" name="Text Box 27"/>
            <p:cNvSpPr txBox="1">
              <a:spLocks noChangeArrowheads="1"/>
            </p:cNvSpPr>
            <p:nvPr/>
          </p:nvSpPr>
          <p:spPr bwMode="auto">
            <a:xfrm>
              <a:off x="2739" y="1260"/>
              <a:ext cx="21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b="1">
                  <a:solidFill>
                    <a:schemeClr val="tx2"/>
                  </a:solidFill>
                  <a:latin typeface="Arial" charset="0"/>
                </a:rPr>
                <a:t>X-ray  photography</a:t>
              </a:r>
            </a:p>
          </p:txBody>
        </p:sp>
      </p:grpSp>
      <p:pic>
        <p:nvPicPr>
          <p:cNvPr id="684057"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38" y="1373188"/>
            <a:ext cx="4724400" cy="433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404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7225" y="1373188"/>
            <a:ext cx="4724400" cy="433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4054"/>
                                        </p:tgtEl>
                                        <p:attrNameLst>
                                          <p:attrName>style.visibility</p:attrName>
                                        </p:attrNameLst>
                                      </p:cBhvr>
                                      <p:to>
                                        <p:strVal val="visible"/>
                                      </p:to>
                                    </p:set>
                                    <p:animEffect transition="in" filter="wipe(left)">
                                      <p:cBhvr>
                                        <p:cTn id="7" dur="500"/>
                                        <p:tgtEl>
                                          <p:spTgt spid="684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84060"/>
                                        </p:tgtEl>
                                        <p:attrNameLst>
                                          <p:attrName>style.visibility</p:attrName>
                                        </p:attrNameLst>
                                      </p:cBhvr>
                                      <p:to>
                                        <p:strVal val="visible"/>
                                      </p:to>
                                    </p:set>
                                    <p:animEffect transition="in" filter="wipe(left)">
                                      <p:cBhvr>
                                        <p:cTn id="12" dur="500"/>
                                        <p:tgtEl>
                                          <p:spTgt spid="6840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84057"/>
                                        </p:tgtEl>
                                        <p:attrNameLst>
                                          <p:attrName>style.visibility</p:attrName>
                                        </p:attrNameLst>
                                      </p:cBhvr>
                                      <p:to>
                                        <p:strVal val="visible"/>
                                      </p:to>
                                    </p:set>
                                    <p:animEffect transition="in" filter="wipe(left)">
                                      <p:cBhvr>
                                        <p:cTn id="17" dur="500"/>
                                        <p:tgtEl>
                                          <p:spTgt spid="6840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84046"/>
                                        </p:tgtEl>
                                        <p:attrNameLst>
                                          <p:attrName>style.visibility</p:attrName>
                                        </p:attrNameLst>
                                      </p:cBhvr>
                                      <p:to>
                                        <p:strVal val="visible"/>
                                      </p:to>
                                    </p:set>
                                    <p:animEffect transition="in" filter="wipe(left)">
                                      <p:cBhvr>
                                        <p:cTn id="22" dur="500"/>
                                        <p:tgtEl>
                                          <p:spTgt spid="684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a:hlinkClick r:id="rId3"/>
          </p:cNvPr>
          <p:cNvSpPr txBox="1">
            <a:spLocks noChangeArrowheads="1"/>
          </p:cNvSpPr>
          <p:nvPr/>
        </p:nvSpPr>
        <p:spPr bwMode="auto">
          <a:xfrm>
            <a:off x="955385" y="5948065"/>
            <a:ext cx="74606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b="1" dirty="0">
                <a:solidFill>
                  <a:srgbClr val="FFFF00"/>
                </a:solidFill>
                <a:latin typeface="Tahoma" pitchFamily="34" charset="0"/>
                <a:hlinkClick r:id="rId3"/>
              </a:rPr>
              <a:t>http://</a:t>
            </a:r>
            <a:r>
              <a:rPr lang="en-US" b="1" dirty="0" smtClean="0">
                <a:solidFill>
                  <a:srgbClr val="FFFF00"/>
                </a:solidFill>
                <a:latin typeface="Tahoma" pitchFamily="34" charset="0"/>
                <a:hlinkClick r:id="rId3"/>
              </a:rPr>
              <a:t>webexhibits.org/feast/location/vr.html</a:t>
            </a:r>
            <a:endParaRPr lang="en-US" b="1" dirty="0">
              <a:solidFill>
                <a:srgbClr val="FFFF00"/>
              </a:solidFill>
              <a:latin typeface="Tahoma" pitchFamily="34" charset="0"/>
            </a:endParaRPr>
          </a:p>
        </p:txBody>
      </p:sp>
      <p:pic>
        <p:nvPicPr>
          <p:cNvPr id="6147" name="Picture 3"/>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1752600" y="1143000"/>
            <a:ext cx="5189538" cy="4718050"/>
          </a:xfrm>
        </p:spPr>
      </p:pic>
      <p:sp>
        <p:nvSpPr>
          <p:cNvPr id="2" name="Rectangle 1"/>
          <p:cNvSpPr/>
          <p:nvPr/>
        </p:nvSpPr>
        <p:spPr>
          <a:xfrm>
            <a:off x="1566118" y="381000"/>
            <a:ext cx="6130082" cy="461665"/>
          </a:xfrm>
          <a:prstGeom prst="rect">
            <a:avLst/>
          </a:prstGeom>
        </p:spPr>
        <p:txBody>
          <a:bodyPr wrap="square">
            <a:spAutoFit/>
          </a:bodyPr>
          <a:lstStyle/>
          <a:p>
            <a:pPr algn="ctr"/>
            <a:r>
              <a:rPr lang="en-US" dirty="0" smtClean="0">
                <a:solidFill>
                  <a:srgbClr val="FFFF00"/>
                </a:solidFill>
                <a:latin typeface="Tahoma" pitchFamily="34" charset="0"/>
              </a:rPr>
              <a:t>National Gallery of Art in Washington, DC</a:t>
            </a:r>
            <a:endParaRPr lang="en-US" b="1" dirty="0">
              <a:solidFill>
                <a:srgbClr val="FFFF00"/>
              </a:solidFill>
              <a:latin typeface="Tahoma"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6147"/>
                                        </p:tgtEl>
                                      </p:cBhvr>
                                    </p:animEffect>
                                    <p:set>
                                      <p:cBhvr>
                                        <p:cTn id="7" dur="1" fill="hold">
                                          <p:stCondLst>
                                            <p:cond delay="499"/>
                                          </p:stCondLst>
                                        </p:cTn>
                                        <p:tgtEl>
                                          <p:spTgt spid="6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76200"/>
            <a:ext cx="7772400" cy="762000"/>
          </a:xfrm>
        </p:spPr>
        <p:txBody>
          <a:bodyPr/>
          <a:lstStyle/>
          <a:p>
            <a:r>
              <a:rPr lang="en-US" dirty="0" smtClean="0"/>
              <a:t>Alfonso </a:t>
            </a:r>
            <a:r>
              <a:rPr lang="en-US" dirty="0" err="1" smtClean="0"/>
              <a:t>d'Este</a:t>
            </a:r>
            <a:r>
              <a:rPr lang="en-US" dirty="0" smtClean="0"/>
              <a:t>, Duke of Ferrara, (1486-1534)</a:t>
            </a:r>
          </a:p>
        </p:txBody>
      </p:sp>
      <p:sp>
        <p:nvSpPr>
          <p:cNvPr id="3076" name="Rectangle 4"/>
          <p:cNvSpPr>
            <a:spLocks noChangeArrowheads="1"/>
          </p:cNvSpPr>
          <p:nvPr/>
        </p:nvSpPr>
        <p:spPr bwMode="auto">
          <a:xfrm>
            <a:off x="0" y="4837113"/>
            <a:ext cx="47244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r>
              <a:rPr lang="en-US" sz="1400" dirty="0">
                <a:solidFill>
                  <a:srgbClr val="FFFF00"/>
                </a:solidFill>
              </a:rPr>
              <a:t>Supposed portrait of </a:t>
            </a:r>
            <a:r>
              <a:rPr lang="en-US" sz="1400" dirty="0" err="1">
                <a:solidFill>
                  <a:srgbClr val="FFFF00"/>
                </a:solidFill>
              </a:rPr>
              <a:t>Lucrezia</a:t>
            </a:r>
            <a:r>
              <a:rPr lang="en-US" sz="1400" dirty="0">
                <a:solidFill>
                  <a:srgbClr val="FFFF00"/>
                </a:solidFill>
              </a:rPr>
              <a:t> Borgia, </a:t>
            </a:r>
            <a:r>
              <a:rPr lang="en-US" sz="1400" dirty="0">
                <a:solidFill>
                  <a:srgbClr val="FFFF00"/>
                </a:solidFill>
                <a:latin typeface="+mj-lt"/>
              </a:rPr>
              <a:t>the daughter of Pope </a:t>
            </a:r>
            <a:r>
              <a:rPr lang="en-US" sz="1400" dirty="0">
                <a:solidFill>
                  <a:srgbClr val="FFFF00"/>
                </a:solidFill>
              </a:rPr>
              <a:t>Alexander VI, assumed to be by </a:t>
            </a:r>
            <a:r>
              <a:rPr lang="en-US" sz="1400" dirty="0" err="1">
                <a:solidFill>
                  <a:srgbClr val="FFFF00"/>
                </a:solidFill>
                <a:hlinkClick r:id="rId3" tooltip="Dosso Dossi"/>
              </a:rPr>
              <a:t>Dosso</a:t>
            </a:r>
            <a:r>
              <a:rPr lang="en-US" sz="1400" dirty="0">
                <a:solidFill>
                  <a:srgbClr val="FFFF00"/>
                </a:solidFill>
                <a:hlinkClick r:id="rId3" tooltip="Dosso Dossi"/>
              </a:rPr>
              <a:t> </a:t>
            </a:r>
            <a:r>
              <a:rPr lang="en-US" sz="1400" dirty="0" err="1">
                <a:solidFill>
                  <a:srgbClr val="FFFF00"/>
                </a:solidFill>
                <a:hlinkClick r:id="rId3" tooltip="Dosso Dossi"/>
              </a:rPr>
              <a:t>Dossi</a:t>
            </a:r>
            <a:r>
              <a:rPr lang="en-US" sz="1400" dirty="0">
                <a:solidFill>
                  <a:srgbClr val="FFFF00"/>
                </a:solidFill>
              </a:rPr>
              <a:t>, but very likely her daughter-in-law Renée of France (1535, </a:t>
            </a:r>
            <a:r>
              <a:rPr lang="en-US" sz="1400" dirty="0">
                <a:solidFill>
                  <a:srgbClr val="FFFF00"/>
                </a:solidFill>
                <a:latin typeface="+mj-lt"/>
              </a:rPr>
              <a:t>National Gallery of Victoria, Melbourne, Australia).</a:t>
            </a:r>
          </a:p>
        </p:txBody>
      </p:sp>
      <p:sp>
        <p:nvSpPr>
          <p:cNvPr id="6" name="Rectangle 4"/>
          <p:cNvSpPr>
            <a:spLocks noChangeArrowheads="1"/>
          </p:cNvSpPr>
          <p:nvPr/>
        </p:nvSpPr>
        <p:spPr bwMode="auto">
          <a:xfrm>
            <a:off x="7938" y="5780088"/>
            <a:ext cx="9136062" cy="1077912"/>
          </a:xfrm>
          <a:prstGeom prst="rect">
            <a:avLst/>
          </a:prstGeom>
          <a:solidFill>
            <a:schemeClr val="tx1"/>
          </a:solidFill>
          <a:ln>
            <a:noFill/>
          </a:ln>
        </p:spPr>
        <p:txBody>
          <a:bodyPr anchor="ctr">
            <a:spAutoFit/>
          </a:bodyPr>
          <a:lstStyle/>
          <a:p>
            <a:r>
              <a:rPr lang="en-US" sz="1600" dirty="0">
                <a:solidFill>
                  <a:srgbClr val="FFFF00"/>
                </a:solidFill>
                <a:latin typeface="Tahoma" pitchFamily="34" charset="0"/>
              </a:rPr>
              <a:t>Vasari (1511-1574) reports in </a:t>
            </a:r>
            <a:r>
              <a:rPr lang="en-US" sz="1600" i="1" dirty="0">
                <a:solidFill>
                  <a:srgbClr val="FFFF00"/>
                </a:solidFill>
                <a:latin typeface="Tahoma" pitchFamily="34" charset="0"/>
              </a:rPr>
              <a:t>Lives of the Artists </a:t>
            </a:r>
            <a:r>
              <a:rPr lang="en-US" sz="1600" dirty="0">
                <a:solidFill>
                  <a:srgbClr val="FFFF00"/>
                </a:solidFill>
                <a:latin typeface="Tahoma" pitchFamily="34" charset="0"/>
              </a:rPr>
              <a:t>that Bellini failed to finish The Feast of the Gods before he died and that Titian completed it. </a:t>
            </a:r>
          </a:p>
          <a:p>
            <a:r>
              <a:rPr lang="en-US" sz="1600" dirty="0">
                <a:solidFill>
                  <a:srgbClr val="FFFF00"/>
                </a:solidFill>
                <a:latin typeface="Tahoma" pitchFamily="34" charset="0"/>
              </a:rPr>
              <a:t>Bellini signed the painting and received a final payment of 85 golden ducats from Alfonso on 14 November 1514. </a:t>
            </a:r>
          </a:p>
        </p:txBody>
      </p:sp>
      <p:pic>
        <p:nvPicPr>
          <p:cNvPr id="266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00125"/>
            <a:ext cx="2971800"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093788"/>
            <a:ext cx="2895600"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Rectangle 1"/>
          <p:cNvSpPr>
            <a:spLocks noChangeArrowheads="1"/>
          </p:cNvSpPr>
          <p:nvPr/>
        </p:nvSpPr>
        <p:spPr bwMode="auto">
          <a:xfrm>
            <a:off x="5105400" y="4837113"/>
            <a:ext cx="3962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FFFF00"/>
                </a:solidFill>
              </a:rPr>
              <a:t>Alfonso d'Este, Duke of Ferrara, Modena and Reggio, After Titian (attributed to Bastianino), (late 16</a:t>
            </a:r>
            <a:r>
              <a:rPr lang="en-US" sz="1400" baseline="30000">
                <a:solidFill>
                  <a:srgbClr val="FFFF00"/>
                </a:solidFill>
              </a:rPr>
              <a:t>th</a:t>
            </a:r>
            <a:r>
              <a:rPr lang="en-US" sz="1400">
                <a:solidFill>
                  <a:srgbClr val="FFFF00"/>
                </a:solidFill>
              </a:rPr>
              <a:t> or 17</a:t>
            </a:r>
            <a:r>
              <a:rPr lang="en-US" sz="1400" baseline="30000">
                <a:solidFill>
                  <a:srgbClr val="FFFF00"/>
                </a:solidFill>
              </a:rPr>
              <a:t>th</a:t>
            </a:r>
            <a:r>
              <a:rPr lang="en-US" sz="1400">
                <a:solidFill>
                  <a:srgbClr val="FFFF00"/>
                </a:solidFill>
              </a:rPr>
              <a:t> century, Metropolitan Museum of Art).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4" descr="getimage-id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48006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1"/>
          <p:cNvSpPr>
            <a:spLocks noGrp="1"/>
          </p:cNvSpPr>
          <p:nvPr>
            <p:ph type="title"/>
          </p:nvPr>
        </p:nvSpPr>
        <p:spPr>
          <a:xfrm>
            <a:off x="0" y="76200"/>
            <a:ext cx="9144000" cy="1143000"/>
          </a:xfrm>
        </p:spPr>
        <p:txBody>
          <a:bodyPr/>
          <a:lstStyle/>
          <a:p>
            <a:r>
              <a:rPr lang="en-US" sz="3600" b="1" smtClean="0"/>
              <a:t>The Art and Science of Color</a:t>
            </a:r>
            <a:br>
              <a:rPr lang="en-US" sz="3600" b="1" smtClean="0"/>
            </a:br>
            <a:r>
              <a:rPr lang="en-US" smtClean="0"/>
              <a:t>An Undergraduate Course for Chemistry and Art Students</a:t>
            </a:r>
          </a:p>
        </p:txBody>
      </p:sp>
      <p:pic>
        <p:nvPicPr>
          <p:cNvPr id="12292" name="Picture 8"/>
          <p:cNvPicPr>
            <a:picLocks noChangeAspect="1" noChangeArrowheads="1"/>
          </p:cNvPicPr>
          <p:nvPr/>
        </p:nvPicPr>
        <p:blipFill>
          <a:blip r:embed="rId4">
            <a:extLst>
              <a:ext uri="{28A0092B-C50C-407E-A947-70E740481C1C}">
                <a14:useLocalDpi xmlns:a14="http://schemas.microsoft.com/office/drawing/2010/main" val="0"/>
              </a:ext>
            </a:extLst>
          </a:blip>
          <a:srcRect t="10095"/>
          <a:stretch>
            <a:fillRect/>
          </a:stretch>
        </p:blipFill>
        <p:spPr bwMode="auto">
          <a:xfrm>
            <a:off x="0" y="1143000"/>
            <a:ext cx="6673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Timeline for Feast of the Gods</a:t>
            </a:r>
          </a:p>
        </p:txBody>
      </p:sp>
      <p:sp>
        <p:nvSpPr>
          <p:cNvPr id="27651" name="Rectangle 3"/>
          <p:cNvSpPr>
            <a:spLocks noGrp="1" noChangeArrowheads="1"/>
          </p:cNvSpPr>
          <p:nvPr>
            <p:ph type="body" idx="1"/>
          </p:nvPr>
        </p:nvSpPr>
        <p:spPr>
          <a:xfrm>
            <a:off x="-32657" y="1371600"/>
            <a:ext cx="6096000" cy="4489174"/>
          </a:xfrm>
        </p:spPr>
        <p:txBody>
          <a:bodyPr/>
          <a:lstStyle/>
          <a:p>
            <a:pPr>
              <a:lnSpc>
                <a:spcPct val="90000"/>
              </a:lnSpc>
            </a:pPr>
            <a:r>
              <a:rPr lang="en-US" sz="2000" dirty="0" smtClean="0"/>
              <a:t>1511 Design of </a:t>
            </a:r>
            <a:r>
              <a:rPr lang="en-US" sz="2000" dirty="0" err="1" smtClean="0"/>
              <a:t>studiolo</a:t>
            </a:r>
            <a:r>
              <a:rPr lang="en-US" sz="2000" dirty="0" smtClean="0"/>
              <a:t> was created by Mario </a:t>
            </a:r>
            <a:r>
              <a:rPr lang="en-US" sz="2000" dirty="0" err="1" smtClean="0"/>
              <a:t>Equicola</a:t>
            </a:r>
            <a:r>
              <a:rPr lang="en-US" sz="2000" dirty="0" smtClean="0"/>
              <a:t> for Alfonso, who made plans for five paintings</a:t>
            </a:r>
          </a:p>
          <a:p>
            <a:pPr>
              <a:lnSpc>
                <a:spcPct val="90000"/>
              </a:lnSpc>
            </a:pPr>
            <a:r>
              <a:rPr lang="en-US" sz="2000" dirty="0" smtClean="0"/>
              <a:t>1514 </a:t>
            </a:r>
            <a:r>
              <a:rPr lang="en-US" sz="2000" i="1" dirty="0" smtClean="0"/>
              <a:t>Feast of the Gods</a:t>
            </a:r>
            <a:r>
              <a:rPr lang="en-US" sz="2000" dirty="0" smtClean="0"/>
              <a:t> is completed by Bellini </a:t>
            </a:r>
          </a:p>
          <a:p>
            <a:pPr>
              <a:lnSpc>
                <a:spcPct val="90000"/>
              </a:lnSpc>
            </a:pPr>
            <a:r>
              <a:rPr lang="en-US" sz="2000" dirty="0" smtClean="0"/>
              <a:t>1516 Bellini dies</a:t>
            </a:r>
          </a:p>
          <a:p>
            <a:pPr>
              <a:lnSpc>
                <a:spcPct val="90000"/>
              </a:lnSpc>
            </a:pPr>
            <a:r>
              <a:rPr lang="en-US" sz="2000" dirty="0" smtClean="0"/>
              <a:t>1517 Fra </a:t>
            </a:r>
            <a:r>
              <a:rPr lang="en-US" sz="2000" dirty="0" err="1" smtClean="0"/>
              <a:t>Bartolomeo</a:t>
            </a:r>
            <a:r>
              <a:rPr lang="en-US" sz="2000" dirty="0" smtClean="0"/>
              <a:t> dies</a:t>
            </a:r>
          </a:p>
          <a:p>
            <a:pPr>
              <a:lnSpc>
                <a:spcPct val="90000"/>
              </a:lnSpc>
            </a:pPr>
            <a:r>
              <a:rPr lang="en-US" sz="2000" dirty="0" smtClean="0"/>
              <a:t>1520 Raphael dies</a:t>
            </a:r>
          </a:p>
          <a:p>
            <a:pPr>
              <a:lnSpc>
                <a:spcPct val="90000"/>
              </a:lnSpc>
            </a:pPr>
            <a:r>
              <a:rPr lang="en-US" sz="2000" dirty="0" smtClean="0"/>
              <a:t>1518-1529 Titian contributes three of the five paintings needed to fill the </a:t>
            </a:r>
            <a:r>
              <a:rPr lang="en-US" sz="2000" i="1" dirty="0" err="1" smtClean="0"/>
              <a:t>studiolo</a:t>
            </a:r>
            <a:endParaRPr lang="en-US" sz="2000" dirty="0" smtClean="0"/>
          </a:p>
          <a:p>
            <a:pPr>
              <a:lnSpc>
                <a:spcPct val="90000"/>
              </a:lnSpc>
            </a:pPr>
            <a:r>
              <a:rPr lang="en-US" sz="2000" dirty="0" smtClean="0"/>
              <a:t>1521-1522 The fifth painting is painted by Ferrara's court painter, </a:t>
            </a:r>
            <a:r>
              <a:rPr lang="en-US" sz="2000" dirty="0" err="1" smtClean="0"/>
              <a:t>Dosso</a:t>
            </a:r>
            <a:r>
              <a:rPr lang="en-US" sz="2000" dirty="0" smtClean="0"/>
              <a:t> </a:t>
            </a:r>
            <a:r>
              <a:rPr lang="en-US" sz="2000" dirty="0" err="1" smtClean="0"/>
              <a:t>Dossi</a:t>
            </a:r>
            <a:r>
              <a:rPr lang="en-US" sz="2000" dirty="0" smtClean="0"/>
              <a:t>, who also modernizes the Feast of the Gods.</a:t>
            </a:r>
          </a:p>
          <a:p>
            <a:pPr>
              <a:lnSpc>
                <a:spcPct val="90000"/>
              </a:lnSpc>
            </a:pPr>
            <a:r>
              <a:rPr lang="en-US" sz="2000" dirty="0" smtClean="0"/>
              <a:t>1529 Titian harmonizes all five paintings</a:t>
            </a:r>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95400"/>
            <a:ext cx="3048000" cy="441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de-DE" smtClean="0"/>
              <a:t>Case Study: Inorganic Pigments and History of Art</a:t>
            </a:r>
            <a:endParaRPr lang="en-US" smtClean="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0863"/>
            <a:ext cx="4419600" cy="442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Text Box 4"/>
          <p:cNvSpPr txBox="1">
            <a:spLocks noChangeArrowheads="1"/>
          </p:cNvSpPr>
          <p:nvPr/>
        </p:nvSpPr>
        <p:spPr bwMode="auto">
          <a:xfrm>
            <a:off x="762000" y="685800"/>
            <a:ext cx="7677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284663">
              <a:defRPr sz="2400">
                <a:solidFill>
                  <a:schemeClr val="tx1"/>
                </a:solidFill>
                <a:latin typeface="Times" pitchFamily="18" charset="0"/>
              </a:defRPr>
            </a:lvl1pPr>
            <a:lvl2pPr marL="742950" indent="-285750" defTabSz="4284663">
              <a:defRPr sz="2400">
                <a:solidFill>
                  <a:schemeClr val="tx1"/>
                </a:solidFill>
                <a:latin typeface="Times" pitchFamily="18" charset="0"/>
              </a:defRPr>
            </a:lvl2pPr>
            <a:lvl3pPr marL="1143000" indent="-228600" defTabSz="4284663">
              <a:defRPr sz="2400">
                <a:solidFill>
                  <a:schemeClr val="tx1"/>
                </a:solidFill>
                <a:latin typeface="Times" pitchFamily="18" charset="0"/>
              </a:defRPr>
            </a:lvl3pPr>
            <a:lvl4pPr marL="1600200" indent="-228600" defTabSz="4284663">
              <a:defRPr sz="2400">
                <a:solidFill>
                  <a:schemeClr val="tx1"/>
                </a:solidFill>
                <a:latin typeface="Times" pitchFamily="18" charset="0"/>
              </a:defRPr>
            </a:lvl4pPr>
            <a:lvl5pPr marL="2057400" indent="-228600" defTabSz="4284663">
              <a:defRPr sz="2400">
                <a:solidFill>
                  <a:schemeClr val="tx1"/>
                </a:solidFill>
                <a:latin typeface="Times" pitchFamily="18" charset="0"/>
              </a:defRPr>
            </a:lvl5pPr>
            <a:lvl6pPr marL="2514600" indent="-228600" defTabSz="4284663" eaLnBrk="0" fontAlgn="base" hangingPunct="0">
              <a:spcBef>
                <a:spcPct val="0"/>
              </a:spcBef>
              <a:spcAft>
                <a:spcPct val="0"/>
              </a:spcAft>
              <a:defRPr sz="2400">
                <a:solidFill>
                  <a:schemeClr val="tx1"/>
                </a:solidFill>
                <a:latin typeface="Times" pitchFamily="18" charset="0"/>
              </a:defRPr>
            </a:lvl6pPr>
            <a:lvl7pPr marL="2971800" indent="-228600" defTabSz="4284663" eaLnBrk="0" fontAlgn="base" hangingPunct="0">
              <a:spcBef>
                <a:spcPct val="0"/>
              </a:spcBef>
              <a:spcAft>
                <a:spcPct val="0"/>
              </a:spcAft>
              <a:defRPr sz="2400">
                <a:solidFill>
                  <a:schemeClr val="tx1"/>
                </a:solidFill>
                <a:latin typeface="Times" pitchFamily="18" charset="0"/>
              </a:defRPr>
            </a:lvl7pPr>
            <a:lvl8pPr marL="3429000" indent="-228600" defTabSz="4284663" eaLnBrk="0" fontAlgn="base" hangingPunct="0">
              <a:spcBef>
                <a:spcPct val="0"/>
              </a:spcBef>
              <a:spcAft>
                <a:spcPct val="0"/>
              </a:spcAft>
              <a:defRPr sz="2400">
                <a:solidFill>
                  <a:schemeClr val="tx1"/>
                </a:solidFill>
                <a:latin typeface="Times" pitchFamily="18" charset="0"/>
              </a:defRPr>
            </a:lvl8pPr>
            <a:lvl9pPr marL="3886200" indent="-228600" defTabSz="4284663" eaLnBrk="0" fontAlgn="base" hangingPunct="0">
              <a:spcBef>
                <a:spcPct val="0"/>
              </a:spcBef>
              <a:spcAft>
                <a:spcPct val="0"/>
              </a:spcAft>
              <a:defRPr sz="2400">
                <a:solidFill>
                  <a:schemeClr val="tx1"/>
                </a:solidFill>
                <a:latin typeface="Times" pitchFamily="18" charset="0"/>
              </a:defRPr>
            </a:lvl9pPr>
          </a:lstStyle>
          <a:p>
            <a:pPr algn="ctr"/>
            <a:r>
              <a:rPr lang="en-US">
                <a:latin typeface="Arial" charset="0"/>
              </a:rPr>
              <a:t>The Feast of the Gods, 15</a:t>
            </a:r>
            <a:r>
              <a:rPr lang="en-US" baseline="30000">
                <a:latin typeface="Arial" charset="0"/>
              </a:rPr>
              <a:t>th</a:t>
            </a:r>
            <a:r>
              <a:rPr lang="en-US">
                <a:latin typeface="Arial" charset="0"/>
              </a:rPr>
              <a:t>-16th Century </a:t>
            </a:r>
          </a:p>
          <a:p>
            <a:pPr algn="ctr"/>
            <a:r>
              <a:rPr lang="en-US">
                <a:latin typeface="Arial" charset="0"/>
              </a:rPr>
              <a:t>http://webexhibits.org/feast/analysis/readingphotos.html</a:t>
            </a:r>
          </a:p>
        </p:txBody>
      </p:sp>
      <p:grpSp>
        <p:nvGrpSpPr>
          <p:cNvPr id="28677" name="Group 5"/>
          <p:cNvGrpSpPr>
            <a:grpSpLocks/>
          </p:cNvGrpSpPr>
          <p:nvPr/>
        </p:nvGrpSpPr>
        <p:grpSpPr bwMode="auto">
          <a:xfrm>
            <a:off x="4605338" y="2100263"/>
            <a:ext cx="4767262" cy="4148137"/>
            <a:chOff x="2795" y="1210"/>
            <a:chExt cx="3003" cy="2613"/>
          </a:xfrm>
        </p:grpSpPr>
        <p:sp>
          <p:nvSpPr>
            <p:cNvPr id="28684" name="Rectangle 6"/>
            <p:cNvSpPr>
              <a:spLocks noChangeArrowheads="1"/>
            </p:cNvSpPr>
            <p:nvPr/>
          </p:nvSpPr>
          <p:spPr bwMode="auto">
            <a:xfrm>
              <a:off x="2808" y="1245"/>
              <a:ext cx="2976" cy="2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868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 y="1210"/>
              <a:ext cx="3003" cy="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32168" name="Group 8"/>
          <p:cNvGrpSpPr>
            <a:grpSpLocks/>
          </p:cNvGrpSpPr>
          <p:nvPr/>
        </p:nvGrpSpPr>
        <p:grpSpPr bwMode="auto">
          <a:xfrm>
            <a:off x="4300538" y="1903413"/>
            <a:ext cx="5072062" cy="4573587"/>
            <a:chOff x="2613" y="1096"/>
            <a:chExt cx="3195" cy="2881"/>
          </a:xfrm>
        </p:grpSpPr>
        <p:pic>
          <p:nvPicPr>
            <p:cNvPr id="286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1296"/>
              <a:ext cx="2928" cy="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2" name="Rectangle 10"/>
            <p:cNvSpPr>
              <a:spLocks noChangeArrowheads="1"/>
            </p:cNvSpPr>
            <p:nvPr/>
          </p:nvSpPr>
          <p:spPr bwMode="auto">
            <a:xfrm>
              <a:off x="2613" y="1096"/>
              <a:ext cx="3195"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US"/>
                <a:t>First Version by Bellini</a:t>
              </a:r>
            </a:p>
          </p:txBody>
        </p:sp>
        <p:sp>
          <p:nvSpPr>
            <p:cNvPr id="28683" name="Text Box 11"/>
            <p:cNvSpPr txBox="1">
              <a:spLocks noChangeArrowheads="1"/>
            </p:cNvSpPr>
            <p:nvPr/>
          </p:nvSpPr>
          <p:spPr bwMode="auto">
            <a:xfrm>
              <a:off x="2739" y="1260"/>
              <a:ext cx="21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solidFill>
                    <a:schemeClr val="tx2"/>
                  </a:solidFill>
                </a:rPr>
                <a:t>X-ray  photography</a:t>
              </a:r>
            </a:p>
          </p:txBody>
        </p:sp>
      </p:grpSp>
      <p:pic>
        <p:nvPicPr>
          <p:cNvPr id="73217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2938" y="1912938"/>
            <a:ext cx="4724400" cy="433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217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2938" y="1912938"/>
            <a:ext cx="4724400" cy="433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2168"/>
                                        </p:tgtEl>
                                        <p:attrNameLst>
                                          <p:attrName>style.visibility</p:attrName>
                                        </p:attrNameLst>
                                      </p:cBhvr>
                                      <p:to>
                                        <p:strVal val="visible"/>
                                      </p:to>
                                    </p:set>
                                    <p:animEffect transition="in" filter="wipe(left)">
                                      <p:cBhvr>
                                        <p:cTn id="7" dur="500"/>
                                        <p:tgtEl>
                                          <p:spTgt spid="7321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32172"/>
                                        </p:tgtEl>
                                        <p:attrNameLst>
                                          <p:attrName>style.visibility</p:attrName>
                                        </p:attrNameLst>
                                      </p:cBhvr>
                                      <p:to>
                                        <p:strVal val="visible"/>
                                      </p:to>
                                    </p:set>
                                    <p:animEffect transition="in" filter="wipe(left)">
                                      <p:cBhvr>
                                        <p:cTn id="12" dur="500"/>
                                        <p:tgtEl>
                                          <p:spTgt spid="732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32173"/>
                                        </p:tgtEl>
                                        <p:attrNameLst>
                                          <p:attrName>style.visibility</p:attrName>
                                        </p:attrNameLst>
                                      </p:cBhvr>
                                      <p:to>
                                        <p:strVal val="visible"/>
                                      </p:to>
                                    </p:set>
                                    <p:animEffect transition="in" filter="wipe(left)">
                                      <p:cBhvr>
                                        <p:cTn id="17" dur="500"/>
                                        <p:tgtEl>
                                          <p:spTgt spid="732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9" name="Group 4"/>
          <p:cNvGrpSpPr>
            <a:grpSpLocks noChangeAspect="1"/>
          </p:cNvGrpSpPr>
          <p:nvPr/>
        </p:nvGrpSpPr>
        <p:grpSpPr bwMode="auto">
          <a:xfrm>
            <a:off x="3446463" y="171450"/>
            <a:ext cx="3563937" cy="1247775"/>
            <a:chOff x="0" y="685800"/>
            <a:chExt cx="4950611" cy="1733550"/>
          </a:xfrm>
        </p:grpSpPr>
        <p:pic>
          <p:nvPicPr>
            <p:cNvPr id="297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061" y="685800"/>
              <a:ext cx="15811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211" y="685800"/>
              <a:ext cx="16764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16954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00" name="TextBox 16"/>
          <p:cNvSpPr txBox="1">
            <a:spLocks noChangeArrowheads="1"/>
          </p:cNvSpPr>
          <p:nvPr/>
        </p:nvSpPr>
        <p:spPr bwMode="auto">
          <a:xfrm>
            <a:off x="1789113" y="609600"/>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i="1">
                <a:solidFill>
                  <a:srgbClr val="FFFF00"/>
                </a:solidFill>
              </a:rPr>
              <a:t>1514</a:t>
            </a:r>
          </a:p>
        </p:txBody>
      </p:sp>
      <p:grpSp>
        <p:nvGrpSpPr>
          <p:cNvPr id="18" name="Group 17"/>
          <p:cNvGrpSpPr>
            <a:grpSpLocks/>
          </p:cNvGrpSpPr>
          <p:nvPr/>
        </p:nvGrpSpPr>
        <p:grpSpPr bwMode="auto">
          <a:xfrm>
            <a:off x="1789113" y="1481138"/>
            <a:ext cx="5218112" cy="1252537"/>
            <a:chOff x="1789333" y="1480510"/>
            <a:chExt cx="5218369" cy="1253384"/>
          </a:xfrm>
        </p:grpSpPr>
        <p:grpSp>
          <p:nvGrpSpPr>
            <p:cNvPr id="29720" name="Group 9"/>
            <p:cNvGrpSpPr>
              <a:grpSpLocks noChangeAspect="1"/>
            </p:cNvGrpSpPr>
            <p:nvPr/>
          </p:nvGrpSpPr>
          <p:grpSpPr bwMode="auto">
            <a:xfrm>
              <a:off x="3448658" y="1480510"/>
              <a:ext cx="3559044" cy="1253384"/>
              <a:chOff x="2438400" y="1466694"/>
              <a:chExt cx="3954493" cy="1392649"/>
            </a:xfrm>
          </p:grpSpPr>
          <p:pic>
            <p:nvPicPr>
              <p:cNvPr id="297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1773" y="1472503"/>
                <a:ext cx="1341120" cy="138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849" y="1466694"/>
                <a:ext cx="1264920" cy="138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466694"/>
                <a:ext cx="1356360" cy="138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21" name="TextBox 52"/>
            <p:cNvSpPr txBox="1">
              <a:spLocks noChangeArrowheads="1"/>
            </p:cNvSpPr>
            <p:nvPr/>
          </p:nvSpPr>
          <p:spPr bwMode="auto">
            <a:xfrm>
              <a:off x="1789333" y="1922536"/>
              <a:ext cx="800258" cy="46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i="1">
                  <a:solidFill>
                    <a:srgbClr val="FFFF00"/>
                  </a:solidFill>
                </a:rPr>
                <a:t>1519</a:t>
              </a:r>
            </a:p>
          </p:txBody>
        </p:sp>
      </p:grpSp>
      <p:grpSp>
        <p:nvGrpSpPr>
          <p:cNvPr id="19" name="Group 18"/>
          <p:cNvGrpSpPr>
            <a:grpSpLocks/>
          </p:cNvGrpSpPr>
          <p:nvPr/>
        </p:nvGrpSpPr>
        <p:grpSpPr bwMode="auto">
          <a:xfrm>
            <a:off x="1493838" y="2811463"/>
            <a:ext cx="5513387" cy="1254125"/>
            <a:chOff x="1494380" y="2811134"/>
            <a:chExt cx="5513322" cy="1254021"/>
          </a:xfrm>
        </p:grpSpPr>
        <p:grpSp>
          <p:nvGrpSpPr>
            <p:cNvPr id="29715" name="Group 13"/>
            <p:cNvGrpSpPr>
              <a:grpSpLocks/>
            </p:cNvGrpSpPr>
            <p:nvPr/>
          </p:nvGrpSpPr>
          <p:grpSpPr bwMode="auto">
            <a:xfrm>
              <a:off x="3448658" y="2811134"/>
              <a:ext cx="3559044" cy="1254021"/>
              <a:chOff x="2448062" y="2706749"/>
              <a:chExt cx="3559044" cy="1254021"/>
            </a:xfrm>
          </p:grpSpPr>
          <p:pic>
            <p:nvPicPr>
              <p:cNvPr id="2971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1670" y="2712501"/>
                <a:ext cx="1138428" cy="124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098" y="2712614"/>
                <a:ext cx="1207008" cy="124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062" y="2706749"/>
                <a:ext cx="1220724" cy="124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16" name="TextBox 53"/>
            <p:cNvSpPr txBox="1">
              <a:spLocks noChangeArrowheads="1"/>
            </p:cNvSpPr>
            <p:nvPr/>
          </p:nvSpPr>
          <p:spPr bwMode="auto">
            <a:xfrm>
              <a:off x="1494380" y="3253478"/>
              <a:ext cx="1518346" cy="46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i="1">
                  <a:solidFill>
                    <a:srgbClr val="FFFF00"/>
                  </a:solidFill>
                </a:rPr>
                <a:t>1520-1522</a:t>
              </a:r>
            </a:p>
          </p:txBody>
        </p:sp>
      </p:grpSp>
      <p:grpSp>
        <p:nvGrpSpPr>
          <p:cNvPr id="20" name="Group 19"/>
          <p:cNvGrpSpPr>
            <a:grpSpLocks/>
          </p:cNvGrpSpPr>
          <p:nvPr/>
        </p:nvGrpSpPr>
        <p:grpSpPr bwMode="auto">
          <a:xfrm>
            <a:off x="1789113" y="4148138"/>
            <a:ext cx="5218112" cy="1247775"/>
            <a:chOff x="1789333" y="4147510"/>
            <a:chExt cx="5218264" cy="1248269"/>
          </a:xfrm>
        </p:grpSpPr>
        <p:grpSp>
          <p:nvGrpSpPr>
            <p:cNvPr id="29710" name="Group 12"/>
            <p:cNvGrpSpPr>
              <a:grpSpLocks/>
            </p:cNvGrpSpPr>
            <p:nvPr/>
          </p:nvGrpSpPr>
          <p:grpSpPr bwMode="auto">
            <a:xfrm>
              <a:off x="3448764" y="4147510"/>
              <a:ext cx="3558833" cy="1248269"/>
              <a:chOff x="2455557" y="4038600"/>
              <a:chExt cx="3558833" cy="1248269"/>
            </a:xfrm>
          </p:grpSpPr>
          <p:pic>
            <p:nvPicPr>
              <p:cNvPr id="2971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557" y="4038713"/>
                <a:ext cx="1220724" cy="124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8954" y="4038600"/>
                <a:ext cx="1138428" cy="124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7382" y="4038713"/>
                <a:ext cx="1207008" cy="124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11" name="TextBox 54"/>
            <p:cNvSpPr txBox="1">
              <a:spLocks noChangeArrowheads="1"/>
            </p:cNvSpPr>
            <p:nvPr/>
          </p:nvSpPr>
          <p:spPr bwMode="auto">
            <a:xfrm>
              <a:off x="1789333" y="4586978"/>
              <a:ext cx="800242" cy="46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i="1">
                  <a:solidFill>
                    <a:srgbClr val="FFFF00"/>
                  </a:solidFill>
                </a:rPr>
                <a:t>1525</a:t>
              </a:r>
            </a:p>
          </p:txBody>
        </p:sp>
      </p:grpSp>
      <p:grpSp>
        <p:nvGrpSpPr>
          <p:cNvPr id="21" name="Group 20"/>
          <p:cNvGrpSpPr>
            <a:grpSpLocks/>
          </p:cNvGrpSpPr>
          <p:nvPr/>
        </p:nvGrpSpPr>
        <p:grpSpPr bwMode="auto">
          <a:xfrm>
            <a:off x="1789113" y="5457825"/>
            <a:ext cx="5221287" cy="1247775"/>
            <a:chOff x="1789333" y="5457444"/>
            <a:chExt cx="5220297" cy="1248156"/>
          </a:xfrm>
        </p:grpSpPr>
        <p:grpSp>
          <p:nvGrpSpPr>
            <p:cNvPr id="29705" name="Group 8"/>
            <p:cNvGrpSpPr>
              <a:grpSpLocks noChangeAspect="1"/>
            </p:cNvGrpSpPr>
            <p:nvPr/>
          </p:nvGrpSpPr>
          <p:grpSpPr bwMode="auto">
            <a:xfrm>
              <a:off x="3446731" y="5457444"/>
              <a:ext cx="3562899" cy="1248156"/>
              <a:chOff x="5774648" y="4648200"/>
              <a:chExt cx="4948471" cy="1733550"/>
            </a:xfrm>
          </p:grpSpPr>
          <p:pic>
            <p:nvPicPr>
              <p:cNvPr id="29707"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4648200"/>
                <a:ext cx="15811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4648" y="4648200"/>
                <a:ext cx="16954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6719" y="4648200"/>
                <a:ext cx="16764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06" name="TextBox 55"/>
            <p:cNvSpPr txBox="1">
              <a:spLocks noChangeArrowheads="1"/>
            </p:cNvSpPr>
            <p:nvPr/>
          </p:nvSpPr>
          <p:spPr bwMode="auto">
            <a:xfrm>
              <a:off x="1789333" y="5896856"/>
              <a:ext cx="800067" cy="46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i="1">
                  <a:solidFill>
                    <a:srgbClr val="FFFF00"/>
                  </a:solidFill>
                </a:rPr>
                <a:t>1529</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938" y="1981200"/>
            <a:ext cx="2898775" cy="28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1981200"/>
            <a:ext cx="3206750" cy="28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7713" y="1981200"/>
            <a:ext cx="2870200" cy="28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IMG_25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025" y="0"/>
            <a:ext cx="54864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IMG_2500"/>
          <p:cNvPicPr>
            <a:picLocks noChangeAspect="1" noChangeArrowheads="1"/>
          </p:cNvPicPr>
          <p:nvPr/>
        </p:nvPicPr>
        <p:blipFill>
          <a:blip r:embed="rId3">
            <a:extLst>
              <a:ext uri="{28A0092B-C50C-407E-A947-70E740481C1C}">
                <a14:useLocalDpi xmlns:a14="http://schemas.microsoft.com/office/drawing/2010/main" val="0"/>
              </a:ext>
            </a:extLst>
          </a:blip>
          <a:srcRect l="7890"/>
          <a:stretch>
            <a:fillRect/>
          </a:stretch>
        </p:blipFill>
        <p:spPr bwMode="auto">
          <a:xfrm>
            <a:off x="0" y="1651000"/>
            <a:ext cx="4562475"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6"/>
          <p:cNvSpPr>
            <a:spLocks noChangeArrowheads="1"/>
          </p:cNvSpPr>
          <p:nvPr/>
        </p:nvSpPr>
        <p:spPr bwMode="auto">
          <a:xfrm>
            <a:off x="-28575" y="4908550"/>
            <a:ext cx="91440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u="sng">
                <a:solidFill>
                  <a:srgbClr val="FFFF00"/>
                </a:solidFill>
              </a:rPr>
              <a:t>Science Laboratory</a:t>
            </a:r>
          </a:p>
          <a:p>
            <a:r>
              <a:rPr lang="de-DE" i="1">
                <a:solidFill>
                  <a:srgbClr val="FFFF00"/>
                </a:solidFill>
              </a:rPr>
              <a:t>Safety issues specific to work with mineral pigments</a:t>
            </a:r>
          </a:p>
          <a:p>
            <a:r>
              <a:rPr lang="de-DE" i="1">
                <a:solidFill>
                  <a:srgbClr val="FFFF00"/>
                </a:solidFill>
              </a:rPr>
              <a:t>Light composition; spectrophotometry</a:t>
            </a:r>
          </a:p>
          <a:p>
            <a:r>
              <a:rPr lang="de-DE" i="1">
                <a:solidFill>
                  <a:srgbClr val="FFFF00"/>
                </a:solidFill>
              </a:rPr>
              <a:t>Color theory; colorimetry</a:t>
            </a:r>
          </a:p>
          <a:p>
            <a:r>
              <a:rPr lang="de-DE" i="1">
                <a:solidFill>
                  <a:srgbClr val="FFFF00"/>
                </a:solidFill>
              </a:rPr>
              <a:t>Synthesis of Prussian Blue, Chrome Yellow and Green, Bismuth Yellow</a:t>
            </a:r>
            <a:endParaRPr lang="en-US" i="1">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mtClean="0"/>
              <a:t>Final Projects Bridging Chemistry and Art </a:t>
            </a:r>
          </a:p>
        </p:txBody>
      </p:sp>
      <p:pic>
        <p:nvPicPr>
          <p:cNvPr id="35843" name="Picture 3" descr="DSCF1202"/>
          <p:cNvPicPr>
            <a:picLocks noChangeAspect="1" noChangeArrowheads="1"/>
          </p:cNvPicPr>
          <p:nvPr/>
        </p:nvPicPr>
        <p:blipFill>
          <a:blip r:embed="rId2">
            <a:extLst>
              <a:ext uri="{28A0092B-C50C-407E-A947-70E740481C1C}">
                <a14:useLocalDpi xmlns:a14="http://schemas.microsoft.com/office/drawing/2010/main" val="0"/>
              </a:ext>
            </a:extLst>
          </a:blip>
          <a:srcRect l="28157" t="12514" r="4263" b="9906"/>
          <a:stretch>
            <a:fillRect/>
          </a:stretch>
        </p:blipFill>
        <p:spPr bwMode="auto">
          <a:xfrm>
            <a:off x="1371600" y="1609725"/>
            <a:ext cx="6096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DSCF1223"/>
          <p:cNvPicPr>
            <a:picLocks noChangeAspect="1" noChangeArrowheads="1"/>
          </p:cNvPicPr>
          <p:nvPr/>
        </p:nvPicPr>
        <p:blipFill>
          <a:blip r:embed="rId3">
            <a:extLst>
              <a:ext uri="{28A0092B-C50C-407E-A947-70E740481C1C}">
                <a14:useLocalDpi xmlns:a14="http://schemas.microsoft.com/office/drawing/2010/main" val="0"/>
              </a:ext>
            </a:extLst>
          </a:blip>
          <a:srcRect l="8922" t="5948" r="867" b="13383"/>
          <a:stretch>
            <a:fillRect/>
          </a:stretch>
        </p:blipFill>
        <p:spPr bwMode="auto">
          <a:xfrm>
            <a:off x="0" y="609600"/>
            <a:ext cx="29384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DSCF1220"/>
          <p:cNvPicPr>
            <a:picLocks noChangeAspect="1" noChangeArrowheads="1"/>
          </p:cNvPicPr>
          <p:nvPr/>
        </p:nvPicPr>
        <p:blipFill>
          <a:blip r:embed="rId4">
            <a:extLst>
              <a:ext uri="{28A0092B-C50C-407E-A947-70E740481C1C}">
                <a14:useLocalDpi xmlns:a14="http://schemas.microsoft.com/office/drawing/2010/main" val="0"/>
              </a:ext>
            </a:extLst>
          </a:blip>
          <a:srcRect l="14290" t="19054" r="11884" b="11082"/>
          <a:stretch>
            <a:fillRect/>
          </a:stretch>
        </p:blipFill>
        <p:spPr bwMode="auto">
          <a:xfrm>
            <a:off x="5257800" y="4100513"/>
            <a:ext cx="38862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4800600" y="4114800"/>
            <a:ext cx="4800600" cy="618067"/>
          </a:xfrm>
        </p:spPr>
        <p:txBody>
          <a:bodyPr/>
          <a:lstStyle/>
          <a:p>
            <a:pPr marL="0" indent="0">
              <a:buNone/>
            </a:pPr>
            <a:r>
              <a:rPr lang="en-US" sz="2800" i="1" dirty="0" smtClean="0"/>
              <a:t>Creation 17</a:t>
            </a:r>
            <a:r>
              <a:rPr lang="en-US" sz="2800" dirty="0" smtClean="0"/>
              <a:t>, 24" x 36", 2002 </a:t>
            </a:r>
          </a:p>
        </p:txBody>
      </p:sp>
      <p:pic>
        <p:nvPicPr>
          <p:cNvPr id="430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447800"/>
            <a:ext cx="3962400" cy="264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3"/>
          <p:cNvSpPr>
            <a:spLocks noChangeArrowheads="1"/>
          </p:cNvSpPr>
          <p:nvPr/>
        </p:nvSpPr>
        <p:spPr bwMode="auto">
          <a:xfrm>
            <a:off x="381000" y="4124980"/>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i="1" dirty="0">
                <a:solidFill>
                  <a:srgbClr val="FFFF00"/>
                </a:solidFill>
              </a:rPr>
              <a:t>Creation 15</a:t>
            </a:r>
            <a:r>
              <a:rPr lang="en-US" sz="2800" dirty="0">
                <a:solidFill>
                  <a:srgbClr val="FFFF00"/>
                </a:solidFill>
              </a:rPr>
              <a:t>, </a:t>
            </a:r>
            <a:r>
              <a:rPr lang="en-US" sz="2800" dirty="0" smtClean="0">
                <a:solidFill>
                  <a:srgbClr val="FFFF00"/>
                </a:solidFill>
              </a:rPr>
              <a:t>24</a:t>
            </a:r>
            <a:r>
              <a:rPr lang="en-US" sz="2800" dirty="0">
                <a:solidFill>
                  <a:srgbClr val="FFFF00"/>
                </a:solidFill>
              </a:rPr>
              <a:t>" x 36", 2002 </a:t>
            </a:r>
          </a:p>
        </p:txBody>
      </p:sp>
      <p:pic>
        <p:nvPicPr>
          <p:cNvPr id="430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406082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5" name="Rectangle 4"/>
          <p:cNvSpPr>
            <a:spLocks noChangeArrowheads="1"/>
          </p:cNvSpPr>
          <p:nvPr/>
        </p:nvSpPr>
        <p:spPr bwMode="auto">
          <a:xfrm>
            <a:off x="0" y="6396335"/>
            <a:ext cx="8583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srgbClr val="FFFF00"/>
                </a:solidFill>
              </a:rPr>
              <a:t>http://</a:t>
            </a:r>
            <a:r>
              <a:rPr lang="en-US" dirty="0" err="1">
                <a:solidFill>
                  <a:srgbClr val="FFFF00"/>
                </a:solidFill>
              </a:rPr>
              <a:t>www.hyle.org</a:t>
            </a:r>
            <a:r>
              <a:rPr lang="en-US" dirty="0">
                <a:solidFill>
                  <a:srgbClr val="FFFF00"/>
                </a:solidFill>
              </a:rPr>
              <a:t>/art/</a:t>
            </a:r>
            <a:r>
              <a:rPr lang="en-US" dirty="0" err="1">
                <a:solidFill>
                  <a:srgbClr val="FFFF00"/>
                </a:solidFill>
              </a:rPr>
              <a:t>cia</a:t>
            </a:r>
            <a:r>
              <a:rPr lang="en-US" dirty="0">
                <a:solidFill>
                  <a:srgbClr val="FFFF00"/>
                </a:solidFill>
              </a:rPr>
              <a:t>/files/</a:t>
            </a:r>
            <a:r>
              <a:rPr lang="en-US" dirty="0" err="1">
                <a:solidFill>
                  <a:srgbClr val="FFFF00"/>
                </a:solidFill>
              </a:rPr>
              <a:t>index.htm</a:t>
            </a:r>
            <a:endParaRPr lang="en-US" dirty="0">
              <a:solidFill>
                <a:srgbClr val="FFFF00"/>
              </a:solidFill>
            </a:endParaRPr>
          </a:p>
        </p:txBody>
      </p:sp>
      <p:sp>
        <p:nvSpPr>
          <p:cNvPr id="43016" name="Rectangle 5"/>
          <p:cNvSpPr>
            <a:spLocks noChangeArrowheads="1"/>
          </p:cNvSpPr>
          <p:nvPr/>
        </p:nvSpPr>
        <p:spPr bwMode="auto">
          <a:xfrm>
            <a:off x="990600" y="0"/>
            <a:ext cx="6924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i="1" dirty="0">
                <a:solidFill>
                  <a:srgbClr val="FFFF00"/>
                </a:solidFill>
              </a:rPr>
              <a:t>Corroding and Corroded</a:t>
            </a:r>
            <a:r>
              <a:rPr lang="en-US" sz="2800" dirty="0" smtClean="0">
                <a:solidFill>
                  <a:srgbClr val="FFFF00"/>
                </a:solidFill>
              </a:rPr>
              <a:t>, </a:t>
            </a:r>
            <a:r>
              <a:rPr lang="en-US" sz="2800" dirty="0">
                <a:solidFill>
                  <a:srgbClr val="FFFF00"/>
                </a:solidFill>
              </a:rPr>
              <a:t>chemistry on copper</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i="1" dirty="0" smtClean="0"/>
              <a:t>Corroding</a:t>
            </a:r>
            <a:r>
              <a:rPr lang="en-US" dirty="0" smtClean="0"/>
              <a:t>, 2007</a:t>
            </a:r>
            <a:endParaRPr lang="en-US" i="1" dirty="0" smtClean="0"/>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12" y="1349879"/>
            <a:ext cx="4149671" cy="428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124" y="1351171"/>
            <a:ext cx="4282276" cy="428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50557"/>
            <a:ext cx="4156129" cy="554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011" y="990600"/>
            <a:ext cx="4149671" cy="552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447800" y="6216581"/>
            <a:ext cx="6477000" cy="461665"/>
          </a:xfrm>
          <a:prstGeom prst="rect">
            <a:avLst/>
          </a:prstGeom>
        </p:spPr>
        <p:txBody>
          <a:bodyPr wrap="square">
            <a:spAutoFit/>
          </a:bodyPr>
          <a:lstStyle/>
          <a:p>
            <a:r>
              <a:rPr lang="en-US" dirty="0" smtClean="0">
                <a:solidFill>
                  <a:srgbClr val="FFFF00"/>
                </a:solidFill>
              </a:rPr>
              <a:t>http://www.safren.com/series/chemistryoncopper/</a:t>
            </a:r>
            <a:endParaRPr lang="en-US" dirty="0">
              <a:solidFill>
                <a:srgbClr val="FFFF00"/>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073" y="1086045"/>
            <a:ext cx="3672453" cy="491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3377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1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793" y="1506369"/>
            <a:ext cx="1964764" cy="176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2400" y="6180087"/>
            <a:ext cx="8018791" cy="830997"/>
          </a:xfrm>
          <a:prstGeom prst="rect">
            <a:avLst/>
          </a:prstGeom>
        </p:spPr>
        <p:txBody>
          <a:bodyPr wrap="square">
            <a:spAutoFit/>
          </a:bodyPr>
          <a:lstStyle/>
          <a:p>
            <a:r>
              <a:rPr lang="en-US" sz="1200" dirty="0" smtClean="0">
                <a:solidFill>
                  <a:schemeClr val="bg1"/>
                </a:solidFill>
              </a:rPr>
              <a:t>Streetman, Ben G.; Sanjay Banerjee (2000). </a:t>
            </a:r>
            <a:r>
              <a:rPr lang="en-US" sz="1200" i="1" dirty="0" smtClean="0">
                <a:solidFill>
                  <a:schemeClr val="bg1"/>
                </a:solidFill>
              </a:rPr>
              <a:t>Solid State electronic Devices</a:t>
            </a:r>
            <a:r>
              <a:rPr lang="en-US" sz="1200" dirty="0" smtClean="0">
                <a:solidFill>
                  <a:schemeClr val="bg1"/>
                </a:solidFill>
              </a:rPr>
              <a:t> (5th ed.).Prentice Hall. p. 524. </a:t>
            </a:r>
          </a:p>
          <a:p>
            <a:r>
              <a:rPr lang="en-US" sz="1200" dirty="0" smtClean="0">
                <a:solidFill>
                  <a:schemeClr val="bg1"/>
                </a:solidFill>
                <a:hlinkClick r:id="rId4"/>
              </a:rPr>
              <a:t>http://gemologyproject.com/wiki/index.php?title=Causes_of_color</a:t>
            </a:r>
            <a:endParaRPr lang="en-US" sz="1200" dirty="0" smtClean="0">
              <a:solidFill>
                <a:schemeClr val="bg1"/>
              </a:solidFill>
            </a:endParaRPr>
          </a:p>
          <a:p>
            <a:r>
              <a:rPr lang="en-US" sz="1200" dirty="0" smtClean="0">
                <a:solidFill>
                  <a:schemeClr val="bg1"/>
                </a:solidFill>
              </a:rPr>
              <a:t>www.windows2universe.org/sun/spectrum/multispectral_sun_overview.html</a:t>
            </a:r>
          </a:p>
          <a:p>
            <a:endParaRPr lang="en-US" sz="1200" dirty="0">
              <a:solidFill>
                <a:schemeClr val="bg1"/>
              </a:solidFill>
            </a:endParaRPr>
          </a:p>
        </p:txBody>
      </p:sp>
      <p:grpSp>
        <p:nvGrpSpPr>
          <p:cNvPr id="16" name="Group 15"/>
          <p:cNvGrpSpPr/>
          <p:nvPr/>
        </p:nvGrpSpPr>
        <p:grpSpPr>
          <a:xfrm>
            <a:off x="20309" y="175759"/>
            <a:ext cx="9791700" cy="3768230"/>
            <a:chOff x="266700" y="1151343"/>
            <a:chExt cx="9791700" cy="3768230"/>
          </a:xfrm>
        </p:grpSpPr>
        <p:pic>
          <p:nvPicPr>
            <p:cNvPr id="2211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160570"/>
              <a:ext cx="6766205" cy="3759003"/>
            </a:xfrm>
            <a:prstGeom prst="rect">
              <a:avLst/>
            </a:prstGeom>
            <a:noFill/>
            <a:ln>
              <a:noFill/>
            </a:ln>
            <a:effectLst/>
          </p:spPr>
        </p:pic>
        <p:sp>
          <p:nvSpPr>
            <p:cNvPr id="5" name="Rectangle 4"/>
            <p:cNvSpPr/>
            <p:nvPr/>
          </p:nvSpPr>
          <p:spPr>
            <a:xfrm>
              <a:off x="3200400" y="4525971"/>
              <a:ext cx="6858000" cy="369332"/>
            </a:xfrm>
            <a:prstGeom prst="rect">
              <a:avLst/>
            </a:prstGeom>
          </p:spPr>
          <p:txBody>
            <a:bodyPr wrap="square">
              <a:spAutoFit/>
            </a:bodyPr>
            <a:lstStyle/>
            <a:p>
              <a:r>
                <a:rPr lang="en-US" sz="1800" b="1" dirty="0" smtClean="0">
                  <a:solidFill>
                    <a:schemeClr val="bg1"/>
                  </a:solidFill>
                </a:rPr>
                <a:t>1.77 </a:t>
              </a:r>
              <a:r>
                <a:rPr lang="en-US" sz="1800" b="1" dirty="0" err="1" smtClean="0">
                  <a:solidFill>
                    <a:schemeClr val="bg1"/>
                  </a:solidFill>
                </a:rPr>
                <a:t>eV</a:t>
              </a:r>
              <a:endParaRPr lang="en-US" sz="1800" dirty="0"/>
            </a:p>
          </p:txBody>
        </p:sp>
        <p:sp>
          <p:nvSpPr>
            <p:cNvPr id="6" name="TextBox 5"/>
            <p:cNvSpPr txBox="1"/>
            <p:nvPr/>
          </p:nvSpPr>
          <p:spPr>
            <a:xfrm>
              <a:off x="3200400" y="1151343"/>
              <a:ext cx="915635" cy="369332"/>
            </a:xfrm>
            <a:prstGeom prst="rect">
              <a:avLst/>
            </a:prstGeom>
            <a:noFill/>
          </p:spPr>
          <p:txBody>
            <a:bodyPr wrap="none" rtlCol="0">
              <a:spAutoFit/>
            </a:bodyPr>
            <a:lstStyle/>
            <a:p>
              <a:r>
                <a:rPr lang="en-US" sz="1800" b="1" dirty="0" smtClean="0">
                  <a:solidFill>
                    <a:schemeClr val="bg1"/>
                  </a:solidFill>
                </a:rPr>
                <a:t>3.10 </a:t>
              </a:r>
              <a:r>
                <a:rPr lang="en-US" sz="1800" b="1" dirty="0" err="1" smtClean="0">
                  <a:solidFill>
                    <a:schemeClr val="bg1"/>
                  </a:solidFill>
                </a:rPr>
                <a:t>eV</a:t>
              </a:r>
              <a:endParaRPr lang="en-US" sz="1800" b="1" dirty="0" smtClean="0">
                <a:solidFill>
                  <a:schemeClr val="bg1"/>
                </a:solidFill>
              </a:endParaRPr>
            </a:p>
          </p:txBody>
        </p:sp>
        <p:sp>
          <p:nvSpPr>
            <p:cNvPr id="9" name="Rectangle 8"/>
            <p:cNvSpPr/>
            <p:nvPr/>
          </p:nvSpPr>
          <p:spPr>
            <a:xfrm>
              <a:off x="3200400" y="1526837"/>
              <a:ext cx="1363802" cy="369332"/>
            </a:xfrm>
            <a:prstGeom prst="rect">
              <a:avLst/>
            </a:prstGeom>
          </p:spPr>
          <p:txBody>
            <a:bodyPr wrap="square">
              <a:spAutoFit/>
            </a:bodyPr>
            <a:lstStyle/>
            <a:p>
              <a:r>
                <a:rPr lang="en-US" sz="1800" b="1" dirty="0" smtClean="0">
                  <a:solidFill>
                    <a:schemeClr val="bg1"/>
                  </a:solidFill>
                </a:rPr>
                <a:t>2.92 </a:t>
              </a:r>
              <a:r>
                <a:rPr lang="en-US" sz="1800" b="1" dirty="0" err="1" smtClean="0">
                  <a:solidFill>
                    <a:schemeClr val="bg1"/>
                  </a:solidFill>
                </a:rPr>
                <a:t>eV</a:t>
              </a:r>
              <a:endParaRPr lang="en-US" sz="1800" b="1" dirty="0" smtClean="0">
                <a:solidFill>
                  <a:schemeClr val="bg1"/>
                </a:solidFill>
              </a:endParaRPr>
            </a:p>
          </p:txBody>
        </p:sp>
        <p:sp>
          <p:nvSpPr>
            <p:cNvPr id="10" name="Rectangle 9"/>
            <p:cNvSpPr/>
            <p:nvPr/>
          </p:nvSpPr>
          <p:spPr>
            <a:xfrm>
              <a:off x="3200400" y="1715869"/>
              <a:ext cx="4572000" cy="646331"/>
            </a:xfrm>
            <a:prstGeom prst="rect">
              <a:avLst/>
            </a:prstGeom>
          </p:spPr>
          <p:txBody>
            <a:bodyPr>
              <a:spAutoFit/>
            </a:bodyPr>
            <a:lstStyle/>
            <a:p>
              <a:endParaRPr lang="en-US" sz="1800" b="1" dirty="0" smtClean="0">
                <a:solidFill>
                  <a:schemeClr val="bg1"/>
                </a:solidFill>
              </a:endParaRPr>
            </a:p>
            <a:p>
              <a:r>
                <a:rPr lang="en-US" sz="1800" b="1" dirty="0" smtClean="0">
                  <a:solidFill>
                    <a:schemeClr val="bg1"/>
                  </a:solidFill>
                </a:rPr>
                <a:t>2.64 </a:t>
              </a:r>
              <a:r>
                <a:rPr lang="en-US" sz="1800" b="1" dirty="0" err="1" smtClean="0">
                  <a:solidFill>
                    <a:schemeClr val="bg1"/>
                  </a:solidFill>
                </a:rPr>
                <a:t>eV</a:t>
              </a:r>
              <a:endParaRPr lang="en-US" sz="1800" b="1" dirty="0" smtClean="0">
                <a:solidFill>
                  <a:schemeClr val="bg1"/>
                </a:solidFill>
              </a:endParaRPr>
            </a:p>
          </p:txBody>
        </p:sp>
        <p:sp>
          <p:nvSpPr>
            <p:cNvPr id="11" name="Rectangle 10"/>
            <p:cNvSpPr/>
            <p:nvPr/>
          </p:nvSpPr>
          <p:spPr>
            <a:xfrm>
              <a:off x="3200400" y="2459504"/>
              <a:ext cx="4572000" cy="369332"/>
            </a:xfrm>
            <a:prstGeom prst="rect">
              <a:avLst/>
            </a:prstGeom>
          </p:spPr>
          <p:txBody>
            <a:bodyPr>
              <a:spAutoFit/>
            </a:bodyPr>
            <a:lstStyle/>
            <a:p>
              <a:r>
                <a:rPr lang="en-US" sz="1800" b="1" dirty="0" smtClean="0">
                  <a:solidFill>
                    <a:schemeClr val="bg1"/>
                  </a:solidFill>
                </a:rPr>
                <a:t>2.53 </a:t>
              </a:r>
              <a:r>
                <a:rPr lang="en-US" sz="1800" b="1" dirty="0" err="1" smtClean="0">
                  <a:solidFill>
                    <a:schemeClr val="bg1"/>
                  </a:solidFill>
                </a:rPr>
                <a:t>eV</a:t>
              </a:r>
              <a:endParaRPr lang="en-US" sz="1800" b="1" dirty="0" smtClean="0">
                <a:solidFill>
                  <a:schemeClr val="bg1"/>
                </a:solidFill>
              </a:endParaRPr>
            </a:p>
          </p:txBody>
        </p:sp>
        <p:sp>
          <p:nvSpPr>
            <p:cNvPr id="12" name="Rectangle 11"/>
            <p:cNvSpPr/>
            <p:nvPr/>
          </p:nvSpPr>
          <p:spPr>
            <a:xfrm>
              <a:off x="3200400" y="2855405"/>
              <a:ext cx="4572000" cy="369332"/>
            </a:xfrm>
            <a:prstGeom prst="rect">
              <a:avLst/>
            </a:prstGeom>
          </p:spPr>
          <p:txBody>
            <a:bodyPr>
              <a:spAutoFit/>
            </a:bodyPr>
            <a:lstStyle/>
            <a:p>
              <a:r>
                <a:rPr lang="en-US" sz="1800" b="1" dirty="0" smtClean="0">
                  <a:solidFill>
                    <a:schemeClr val="bg1"/>
                  </a:solidFill>
                </a:rPr>
                <a:t>2.25 </a:t>
              </a:r>
              <a:r>
                <a:rPr lang="en-US" sz="1800" b="1" dirty="0" err="1" smtClean="0">
                  <a:solidFill>
                    <a:schemeClr val="bg1"/>
                  </a:solidFill>
                </a:rPr>
                <a:t>eV</a:t>
              </a:r>
              <a:endParaRPr lang="en-US" sz="1800" b="1" dirty="0" smtClean="0">
                <a:solidFill>
                  <a:schemeClr val="bg1"/>
                </a:solidFill>
              </a:endParaRPr>
            </a:p>
          </p:txBody>
        </p:sp>
        <p:sp>
          <p:nvSpPr>
            <p:cNvPr id="13" name="TextBox 12"/>
            <p:cNvSpPr txBox="1"/>
            <p:nvPr/>
          </p:nvSpPr>
          <p:spPr>
            <a:xfrm>
              <a:off x="3200400" y="3299616"/>
              <a:ext cx="915635" cy="369332"/>
            </a:xfrm>
            <a:prstGeom prst="rect">
              <a:avLst/>
            </a:prstGeom>
            <a:noFill/>
          </p:spPr>
          <p:txBody>
            <a:bodyPr wrap="none" rtlCol="0">
              <a:spAutoFit/>
            </a:bodyPr>
            <a:lstStyle/>
            <a:p>
              <a:r>
                <a:rPr lang="en-US" sz="1800" b="1" dirty="0" smtClean="0">
                  <a:solidFill>
                    <a:schemeClr val="bg1"/>
                  </a:solidFill>
                </a:rPr>
                <a:t>2.07 </a:t>
              </a:r>
              <a:r>
                <a:rPr lang="en-US" sz="1800" b="1" dirty="0" err="1" smtClean="0">
                  <a:solidFill>
                    <a:schemeClr val="bg1"/>
                  </a:solidFill>
                </a:rPr>
                <a:t>eV</a:t>
              </a:r>
              <a:endParaRPr lang="en-US" sz="1800" b="1" dirty="0">
                <a:solidFill>
                  <a:schemeClr val="bg1"/>
                </a:solidFill>
              </a:endParaRPr>
            </a:p>
          </p:txBody>
        </p:sp>
        <p:sp>
          <p:nvSpPr>
            <p:cNvPr id="14" name="Rectangle 13"/>
            <p:cNvSpPr/>
            <p:nvPr/>
          </p:nvSpPr>
          <p:spPr>
            <a:xfrm>
              <a:off x="3200400" y="3757136"/>
              <a:ext cx="4572000" cy="369332"/>
            </a:xfrm>
            <a:prstGeom prst="rect">
              <a:avLst/>
            </a:prstGeom>
          </p:spPr>
          <p:txBody>
            <a:bodyPr>
              <a:spAutoFit/>
            </a:bodyPr>
            <a:lstStyle/>
            <a:p>
              <a:r>
                <a:rPr lang="en-US" sz="1800" b="1" dirty="0" smtClean="0">
                  <a:solidFill>
                    <a:schemeClr val="bg1"/>
                  </a:solidFill>
                </a:rPr>
                <a:t>1.97 </a:t>
              </a:r>
              <a:r>
                <a:rPr lang="en-US" sz="1800" b="1" dirty="0" err="1" smtClean="0">
                  <a:solidFill>
                    <a:schemeClr val="bg1"/>
                  </a:solidFill>
                </a:rPr>
                <a:t>eV</a:t>
              </a:r>
              <a:endParaRPr lang="en-US" sz="1800" b="1" dirty="0" smtClean="0">
                <a:solidFill>
                  <a:schemeClr val="bg1"/>
                </a:solidFill>
              </a:endParaRPr>
            </a:p>
          </p:txBody>
        </p:sp>
        <p:sp>
          <p:nvSpPr>
            <p:cNvPr id="15" name="Rectangle 14"/>
            <p:cNvSpPr/>
            <p:nvPr/>
          </p:nvSpPr>
          <p:spPr>
            <a:xfrm>
              <a:off x="3200400" y="4126468"/>
              <a:ext cx="4572000" cy="369332"/>
            </a:xfrm>
            <a:prstGeom prst="rect">
              <a:avLst/>
            </a:prstGeom>
          </p:spPr>
          <p:txBody>
            <a:bodyPr>
              <a:spAutoFit/>
            </a:bodyPr>
            <a:lstStyle/>
            <a:p>
              <a:r>
                <a:rPr lang="en-US" sz="1800" b="1" dirty="0" smtClean="0">
                  <a:solidFill>
                    <a:schemeClr val="bg1"/>
                  </a:solidFill>
                </a:rPr>
                <a:t>1.86 </a:t>
              </a:r>
              <a:r>
                <a:rPr lang="en-US" sz="1800" b="1" dirty="0" err="1" smtClean="0">
                  <a:solidFill>
                    <a:schemeClr val="bg1"/>
                  </a:solidFill>
                </a:rPr>
                <a:t>eV</a:t>
              </a:r>
              <a:endParaRPr lang="en-US" sz="1800" dirty="0"/>
            </a:p>
          </p:txBody>
        </p:sp>
      </p:grpSp>
      <p:sp>
        <p:nvSpPr>
          <p:cNvPr id="17" name="Rectangle 16"/>
          <p:cNvSpPr/>
          <p:nvPr/>
        </p:nvSpPr>
        <p:spPr bwMode="auto">
          <a:xfrm>
            <a:off x="4572000" y="0"/>
            <a:ext cx="2514600" cy="150558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8" charset="0"/>
              </a:rPr>
              <a:t>Conduction</a:t>
            </a:r>
            <a:r>
              <a:rPr kumimoji="0" lang="en-US" sz="2400" b="0" i="0" u="none" strike="noStrike" cap="none" normalizeH="0" dirty="0" smtClean="0">
                <a:ln>
                  <a:noFill/>
                </a:ln>
                <a:solidFill>
                  <a:schemeClr val="tx1"/>
                </a:solidFill>
                <a:effectLst/>
                <a:latin typeface="Times" pitchFamily="18" charset="0"/>
              </a:rPr>
              <a:t> Band</a:t>
            </a:r>
            <a:endParaRPr kumimoji="0" lang="en-US" sz="2400" b="0" i="0" u="none" strike="noStrike" cap="none" normalizeH="0" baseline="0" dirty="0" smtClean="0">
              <a:ln>
                <a:noFill/>
              </a:ln>
              <a:solidFill>
                <a:schemeClr val="tx1"/>
              </a:solidFill>
              <a:effectLst/>
              <a:latin typeface="Times" pitchFamily="18" charset="0"/>
            </a:endParaRPr>
          </a:p>
        </p:txBody>
      </p:sp>
      <p:sp>
        <p:nvSpPr>
          <p:cNvPr id="22" name="Rectangle 21"/>
          <p:cNvSpPr/>
          <p:nvPr/>
        </p:nvSpPr>
        <p:spPr bwMode="auto">
          <a:xfrm>
            <a:off x="4572000" y="4063803"/>
            <a:ext cx="2514600" cy="64218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8" charset="0"/>
              </a:rPr>
              <a:t>Valence</a:t>
            </a:r>
            <a:r>
              <a:rPr kumimoji="0" lang="en-US" sz="2400" b="0" i="0" u="none" strike="noStrike" cap="none" normalizeH="0" dirty="0" smtClean="0">
                <a:ln>
                  <a:noFill/>
                </a:ln>
                <a:solidFill>
                  <a:schemeClr val="tx1"/>
                </a:solidFill>
                <a:effectLst/>
                <a:latin typeface="Times" pitchFamily="18" charset="0"/>
              </a:rPr>
              <a:t> Band</a:t>
            </a:r>
            <a:endParaRPr kumimoji="0" lang="en-US" sz="2400" b="0" i="0" u="none" strike="noStrike" cap="none" normalizeH="0" baseline="0" dirty="0" smtClean="0">
              <a:ln>
                <a:noFill/>
              </a:ln>
              <a:solidFill>
                <a:schemeClr val="tx1"/>
              </a:solidFill>
              <a:effectLst/>
              <a:latin typeface="Times" pitchFamily="18" charset="0"/>
            </a:endParaRPr>
          </a:p>
        </p:txBody>
      </p:sp>
      <p:pic>
        <p:nvPicPr>
          <p:cNvPr id="2211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90" y="0"/>
            <a:ext cx="926538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919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221187"/>
                                        </p:tgtEl>
                                      </p:cBhvr>
                                    </p:animEffect>
                                    <p:set>
                                      <p:cBhvr>
                                        <p:cTn id="7" dur="1" fill="hold">
                                          <p:stCondLst>
                                            <p:cond delay="499"/>
                                          </p:stCondLst>
                                        </p:cTn>
                                        <p:tgtEl>
                                          <p:spTgt spid="2211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33333E-6 -2.65896E-6 L 3.33333E-6 0.16648 " pathEditMode="relative" rAng="0" ptsTypes="AA">
                                      <p:cBhvr>
                                        <p:cTn id="11" dur="2000" fill="hold"/>
                                        <p:tgtEl>
                                          <p:spTgt spid="17"/>
                                        </p:tgtEl>
                                        <p:attrNameLst>
                                          <p:attrName>ppt_x</p:attrName>
                                          <p:attrName>ppt_y</p:attrName>
                                        </p:attrNameLst>
                                      </p:cBhvr>
                                      <p:rCtr x="0" y="8324"/>
                                    </p:animMotion>
                                  </p:childTnLst>
                                </p:cTn>
                              </p:par>
                              <p:par>
                                <p:cTn id="12" presetID="6" presetClass="emph" presetSubtype="0" fill="hold" grpId="1" nodeType="withEffect">
                                  <p:stCondLst>
                                    <p:cond delay="0"/>
                                  </p:stCondLst>
                                  <p:childTnLst>
                                    <p:animScale>
                                      <p:cBhvr>
                                        <p:cTn id="13" dur="2000" fill="hold"/>
                                        <p:tgtEl>
                                          <p:spTgt spid="17"/>
                                        </p:tgtEl>
                                      </p:cBhvr>
                                      <p:by x="10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52400" y="6027738"/>
            <a:ext cx="8963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FF00"/>
                </a:solidFill>
              </a:rPr>
              <a:t>http://www.geeknaut.com/images/2009/03/periodic_table_keys.jpg</a:t>
            </a:r>
          </a:p>
          <a:p>
            <a:r>
              <a:rPr lang="en-US">
                <a:solidFill>
                  <a:srgbClr val="FFFF00"/>
                </a:solidFill>
              </a:rPr>
              <a:t>http://walyou.com/periodic-table-jewelry/</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9906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l="15891" t="10698"/>
          <a:stretch>
            <a:fillRect/>
          </a:stretch>
        </p:blipFill>
        <p:spPr bwMode="auto">
          <a:xfrm>
            <a:off x="5278438" y="3803650"/>
            <a:ext cx="212090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l="16714" t="11021"/>
          <a:stretch>
            <a:fillRect/>
          </a:stretch>
        </p:blipFill>
        <p:spPr bwMode="auto">
          <a:xfrm>
            <a:off x="7010400" y="3748088"/>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itle 1"/>
          <p:cNvSpPr>
            <a:spLocks noGrp="1"/>
          </p:cNvSpPr>
          <p:nvPr>
            <p:ph type="title"/>
          </p:nvPr>
        </p:nvSpPr>
        <p:spPr>
          <a:xfrm>
            <a:off x="685800" y="76200"/>
            <a:ext cx="7772400" cy="762000"/>
          </a:xfrm>
        </p:spPr>
        <p:txBody>
          <a:bodyPr/>
          <a:lstStyle/>
          <a:p>
            <a:r>
              <a:rPr lang="en-US" smtClean="0"/>
              <a:t>Chemistry-Inspired Art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52400"/>
            <a:ext cx="9144000" cy="685800"/>
          </a:xfrm>
        </p:spPr>
        <p:txBody>
          <a:bodyPr/>
          <a:lstStyle/>
          <a:p>
            <a:pPr eaLnBrk="1" hangingPunct="1"/>
            <a:r>
              <a:rPr lang="en-US" smtClean="0">
                <a:solidFill>
                  <a:schemeClr val="bg1"/>
                </a:solidFill>
              </a:rPr>
              <a:t>Decomposition or Composition of Light </a:t>
            </a:r>
          </a:p>
        </p:txBody>
      </p:sp>
      <p:pic>
        <p:nvPicPr>
          <p:cNvPr id="681019" name="Picture 59" descr="bild7"/>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447800" y="4343400"/>
            <a:ext cx="3200400" cy="2114550"/>
          </a:xfrm>
          <a:noFill/>
        </p:spPr>
      </p:pic>
      <p:pic>
        <p:nvPicPr>
          <p:cNvPr id="681020" name="Picture 60" descr="paintmaking"/>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57200" y="4095750"/>
            <a:ext cx="2514600" cy="1622425"/>
          </a:xfrm>
          <a:noFill/>
        </p:spPr>
      </p:pic>
      <p:pic>
        <p:nvPicPr>
          <p:cNvPr id="20485" name="Picture 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75" y="1512888"/>
            <a:ext cx="1609725" cy="161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Rectangle 62"/>
          <p:cNvSpPr>
            <a:spLocks noChangeArrowheads="1"/>
          </p:cNvSpPr>
          <p:nvPr/>
        </p:nvSpPr>
        <p:spPr bwMode="auto">
          <a:xfrm>
            <a:off x="6248400" y="6477000"/>
            <a:ext cx="28956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7" name="Rectangle 50"/>
          <p:cNvSpPr>
            <a:spLocks noChangeArrowheads="1"/>
          </p:cNvSpPr>
          <p:nvPr/>
        </p:nvSpPr>
        <p:spPr bwMode="auto">
          <a:xfrm>
            <a:off x="5486400" y="6491288"/>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1200" i="1">
                <a:solidFill>
                  <a:srgbClr val="FFFF00"/>
                </a:solidFill>
                <a:latin typeface="Tahoma" pitchFamily="34" charset="0"/>
              </a:rPr>
              <a:t>Circus Sideshow</a:t>
            </a:r>
            <a:r>
              <a:rPr lang="en-US" sz="1200">
                <a:solidFill>
                  <a:srgbClr val="FFFF00"/>
                </a:solidFill>
                <a:latin typeface="Tahoma" pitchFamily="34" charset="0"/>
              </a:rPr>
              <a:t> </a:t>
            </a:r>
          </a:p>
          <a:p>
            <a:pPr algn="ctr"/>
            <a:r>
              <a:rPr lang="en-US" sz="1200">
                <a:solidFill>
                  <a:srgbClr val="FFFF00"/>
                </a:solidFill>
                <a:latin typeface="Tahoma" pitchFamily="34" charset="0"/>
              </a:rPr>
              <a:t>Seurat, 1887–88, The Metropolitan </a:t>
            </a:r>
          </a:p>
        </p:txBody>
      </p:sp>
      <p:pic>
        <p:nvPicPr>
          <p:cNvPr id="20488" name="Picture 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5825" y="2635250"/>
            <a:ext cx="31019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89" name="Group 14"/>
          <p:cNvGrpSpPr>
            <a:grpSpLocks/>
          </p:cNvGrpSpPr>
          <p:nvPr/>
        </p:nvGrpSpPr>
        <p:grpSpPr bwMode="auto">
          <a:xfrm>
            <a:off x="2381250" y="522288"/>
            <a:ext cx="2362200" cy="2286000"/>
            <a:chOff x="480" y="8352"/>
            <a:chExt cx="2688" cy="2400"/>
          </a:xfrm>
        </p:grpSpPr>
        <p:pic>
          <p:nvPicPr>
            <p:cNvPr id="20490" name="Picture 15" descr="Dispersion of a light beam in a prism">
              <a:hlinkClick r:id="rId6" tooltip="Dispersion of a light beam in a prism"/>
            </p:cNvPr>
            <p:cNvPicPr>
              <a:picLocks noChangeAspect="1" noChangeArrowheads="1"/>
            </p:cNvPicPr>
            <p:nvPr/>
          </p:nvPicPr>
          <p:blipFill>
            <a:blip r:embed="rId7">
              <a:extLst>
                <a:ext uri="{28A0092B-C50C-407E-A947-70E740481C1C}">
                  <a14:useLocalDpi xmlns:a14="http://schemas.microsoft.com/office/drawing/2010/main" val="0"/>
                </a:ext>
              </a:extLst>
            </a:blip>
            <a:srcRect l="21992" t="9183" r="13766" b="9195"/>
            <a:stretch>
              <a:fillRect/>
            </a:stretch>
          </p:blipFill>
          <p:spPr bwMode="auto">
            <a:xfrm>
              <a:off x="480" y="8352"/>
              <a:ext cx="2688"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AutoShape 16"/>
            <p:cNvSpPr>
              <a:spLocks noChangeArrowheads="1"/>
            </p:cNvSpPr>
            <p:nvPr/>
          </p:nvSpPr>
          <p:spPr bwMode="auto">
            <a:xfrm>
              <a:off x="502" y="8460"/>
              <a:ext cx="2284" cy="2180"/>
            </a:xfrm>
            <a:prstGeom prst="triangle">
              <a:avLst>
                <a:gd name="adj" fmla="val 50727"/>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709864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1019"/>
                                        </p:tgtEl>
                                        <p:attrNameLst>
                                          <p:attrName>style.visibility</p:attrName>
                                        </p:attrNameLst>
                                      </p:cBhvr>
                                      <p:to>
                                        <p:strVal val="visible"/>
                                      </p:to>
                                    </p:set>
                                    <p:animEffect transition="in" filter="wipe(left)">
                                      <p:cBhvr>
                                        <p:cTn id="7" dur="500"/>
                                        <p:tgtEl>
                                          <p:spTgt spid="681019"/>
                                        </p:tgtEl>
                                      </p:cBhvr>
                                    </p:animEffect>
                                  </p:childTnLst>
                                </p:cTn>
                              </p:par>
                              <p:par>
                                <p:cTn id="8" presetID="22" presetClass="entr" presetSubtype="8" fill="hold" nodeType="withEffect">
                                  <p:stCondLst>
                                    <p:cond delay="0"/>
                                  </p:stCondLst>
                                  <p:childTnLst>
                                    <p:set>
                                      <p:cBhvr>
                                        <p:cTn id="9" dur="1" fill="hold">
                                          <p:stCondLst>
                                            <p:cond delay="0"/>
                                          </p:stCondLst>
                                        </p:cTn>
                                        <p:tgtEl>
                                          <p:spTgt spid="681020"/>
                                        </p:tgtEl>
                                        <p:attrNameLst>
                                          <p:attrName>style.visibility</p:attrName>
                                        </p:attrNameLst>
                                      </p:cBhvr>
                                      <p:to>
                                        <p:strVal val="visible"/>
                                      </p:to>
                                    </p:set>
                                    <p:animEffect transition="in" filter="wipe(left)">
                                      <p:cBhvr>
                                        <p:cTn id="10" dur="500"/>
                                        <p:tgtEl>
                                          <p:spTgt spid="681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The “Inorganic Chemistry” Origin of Color</a:t>
            </a:r>
          </a:p>
        </p:txBody>
      </p:sp>
      <p:pic>
        <p:nvPicPr>
          <p:cNvPr id="683051" name="Picture 43"/>
          <p:cNvPicPr>
            <a:picLocks noChangeAspect="1" noChangeArrowheads="1"/>
          </p:cNvPicPr>
          <p:nvPr/>
        </p:nvPicPr>
        <p:blipFill>
          <a:blip r:embed="rId2">
            <a:extLst>
              <a:ext uri="{28A0092B-C50C-407E-A947-70E740481C1C}">
                <a14:useLocalDpi xmlns:a14="http://schemas.microsoft.com/office/drawing/2010/main" val="0"/>
              </a:ext>
            </a:extLst>
          </a:blip>
          <a:srcRect r="31970"/>
          <a:stretch>
            <a:fillRect/>
          </a:stretch>
        </p:blipFill>
        <p:spPr bwMode="auto">
          <a:xfrm>
            <a:off x="533400" y="1524000"/>
            <a:ext cx="7762461" cy="251460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5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3051"/>
                                        </p:tgtEl>
                                        <p:attrNameLst>
                                          <p:attrName>style.visibility</p:attrName>
                                        </p:attrNameLst>
                                      </p:cBhvr>
                                      <p:to>
                                        <p:strVal val="visible"/>
                                      </p:to>
                                    </p:set>
                                    <p:animEffect transition="in" filter="wipe(left)">
                                      <p:cBhvr>
                                        <p:cTn id="7" dur="500"/>
                                        <p:tgtEl>
                                          <p:spTgt spid="683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85800" y="-76200"/>
            <a:ext cx="7772400" cy="1143000"/>
          </a:xfrm>
        </p:spPr>
        <p:txBody>
          <a:bodyPr/>
          <a:lstStyle/>
          <a:p>
            <a:r>
              <a:rPr lang="en-US" sz="2400" i="1" dirty="0" smtClean="0"/>
              <a:t>Imagining the Aesthetic Metaphor</a:t>
            </a:r>
            <a:br>
              <a:rPr lang="en-US" sz="2400" i="1" dirty="0" smtClean="0"/>
            </a:br>
            <a:r>
              <a:rPr lang="en-US" sz="2400" i="1" dirty="0" smtClean="0"/>
              <a:t>Electronegativity 			Dreams of </a:t>
            </a:r>
            <a:r>
              <a:rPr lang="en-US" sz="2400" i="1" dirty="0" err="1" smtClean="0"/>
              <a:t>Valency</a:t>
            </a:r>
            <a:endParaRPr lang="en-US" sz="2400" dirty="0" smtClean="0"/>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143000"/>
            <a:ext cx="34004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Rectangle 3"/>
          <p:cNvSpPr>
            <a:spLocks noChangeArrowheads="1"/>
          </p:cNvSpPr>
          <p:nvPr/>
        </p:nvSpPr>
        <p:spPr bwMode="auto">
          <a:xfrm>
            <a:off x="0" y="60960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smtClean="0">
                <a:solidFill>
                  <a:srgbClr val="FFFF00"/>
                </a:solidFill>
              </a:rPr>
              <a:t>Lane E. Last, Assistant Professor of Art, University of Tennessee at Martin </a:t>
            </a:r>
          </a:p>
          <a:p>
            <a:r>
              <a:rPr lang="en-US" sz="2000" dirty="0" smtClean="0">
                <a:solidFill>
                  <a:srgbClr val="FFFF00"/>
                </a:solidFill>
              </a:rPr>
              <a:t>From “Chemistry in Art, a Virtual Exhibition”  http://www.hyle.org/art/cia/index.html</a:t>
            </a:r>
            <a:endParaRPr lang="en-US" sz="2000" dirty="0">
              <a:solidFill>
                <a:srgbClr val="FFFF00"/>
              </a:solidFil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1143000"/>
            <a:ext cx="34004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7964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7257"/>
            <a:ext cx="7772400" cy="1143000"/>
          </a:xfrm>
        </p:spPr>
        <p:txBody>
          <a:bodyPr/>
          <a:lstStyle/>
          <a:p>
            <a:pPr eaLnBrk="1" hangingPunct="1"/>
            <a:r>
              <a:rPr lang="en-US" sz="2400" i="1" dirty="0" smtClean="0"/>
              <a:t>The Invention of Painting</a:t>
            </a:r>
            <a:r>
              <a:rPr lang="en-US" sz="2400" dirty="0" smtClean="0"/>
              <a:t>, Jean Baptiste </a:t>
            </a:r>
            <a:r>
              <a:rPr lang="en-US" sz="2400" dirty="0" err="1" smtClean="0"/>
              <a:t>Regnault</a:t>
            </a:r>
            <a:r>
              <a:rPr lang="en-US" sz="2400" dirty="0" smtClean="0"/>
              <a:t> </a:t>
            </a:r>
          </a:p>
        </p:txBody>
      </p:sp>
      <p:pic>
        <p:nvPicPr>
          <p:cNvPr id="1638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54200" y="914400"/>
            <a:ext cx="5435600" cy="5181600"/>
          </a:xfrm>
        </p:spPr>
      </p:pic>
      <p:sp>
        <p:nvSpPr>
          <p:cNvPr id="16388" name="Rectangle 1"/>
          <p:cNvSpPr>
            <a:spLocks noChangeArrowheads="1"/>
          </p:cNvSpPr>
          <p:nvPr/>
        </p:nvSpPr>
        <p:spPr bwMode="auto">
          <a:xfrm>
            <a:off x="1095828" y="6457890"/>
            <a:ext cx="78195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rgbClr val="FFFF00"/>
                </a:solidFill>
              </a:rPr>
              <a:t>http://projectionsystems.wordpress.com/2009/09/06/the-origin-of-painting/</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4"/>
          <p:cNvSpPr>
            <a:spLocks noGrp="1" noChangeArrowheads="1"/>
          </p:cNvSpPr>
          <p:nvPr>
            <p:ph type="title"/>
          </p:nvPr>
        </p:nvSpPr>
        <p:spPr/>
        <p:txBody>
          <a:bodyPr/>
          <a:lstStyle/>
          <a:p>
            <a:pPr eaLnBrk="1" hangingPunct="1"/>
            <a:endParaRPr lang="en-US" smtClean="0"/>
          </a:p>
        </p:txBody>
      </p:sp>
      <p:pic>
        <p:nvPicPr>
          <p:cNvPr id="17411"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76200"/>
            <a:ext cx="8763000" cy="6434138"/>
          </a:xfr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Australian rock painting</a:t>
            </a:r>
          </a:p>
        </p:txBody>
      </p:sp>
      <p:pic>
        <p:nvPicPr>
          <p:cNvPr id="1843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8975" y="1295400"/>
            <a:ext cx="7764463" cy="5181600"/>
          </a:xfrm>
        </p:spPr>
      </p:pic>
      <p:sp>
        <p:nvSpPr>
          <p:cNvPr id="36870" name="Text Box 6"/>
          <p:cNvSpPr txBox="1">
            <a:spLocks noChangeArrowheads="1"/>
          </p:cNvSpPr>
          <p:nvPr/>
        </p:nvSpPr>
        <p:spPr bwMode="auto">
          <a:xfrm>
            <a:off x="136525" y="6438900"/>
            <a:ext cx="880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sz="1800" b="1">
                <a:solidFill>
                  <a:srgbClr val="FFFF00"/>
                </a:solidFill>
              </a:rPr>
              <a:t>Hematite: From the Greek, haimatites, "bloodlike'" due to vivid red color of the powder</a:t>
            </a:r>
          </a:p>
        </p:txBody>
      </p:sp>
      <p:pic>
        <p:nvPicPr>
          <p:cNvPr id="368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95400"/>
            <a:ext cx="2838450"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ox(in)">
                                      <p:cBhvr>
                                        <p:cTn id="7" dur="500"/>
                                        <p:tgtEl>
                                          <p:spTgt spid="3687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6870"/>
                                        </p:tgtEl>
                                        <p:attrNameLst>
                                          <p:attrName>style.visibility</p:attrName>
                                        </p:attrNameLst>
                                      </p:cBhvr>
                                      <p:to>
                                        <p:strVal val="visible"/>
                                      </p:to>
                                    </p:set>
                                    <p:animEffect transition="in" filter="box(in)">
                                      <p:cBhvr>
                                        <p:cTn id="10"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Peche Merle Cave - France</a:t>
            </a:r>
          </a:p>
        </p:txBody>
      </p:sp>
      <p:pic>
        <p:nvPicPr>
          <p:cNvPr id="19459"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25525" y="1295400"/>
            <a:ext cx="7092950" cy="5181600"/>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Brief History of Pigments in Paintings</a:t>
            </a:r>
          </a:p>
        </p:txBody>
      </p:sp>
      <p:pic>
        <p:nvPicPr>
          <p:cNvPr id="23555"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1563" b="23584"/>
          <a:stretch>
            <a:fillRect/>
          </a:stretch>
        </p:blipFill>
        <p:spPr bwMode="auto">
          <a:xfrm>
            <a:off x="304800" y="989013"/>
            <a:ext cx="8686800"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8"/>
          <p:cNvPicPr>
            <a:picLocks noChangeAspect="1" noChangeArrowheads="1"/>
          </p:cNvPicPr>
          <p:nvPr/>
        </p:nvPicPr>
        <p:blipFill>
          <a:blip r:embed="rId2">
            <a:extLst>
              <a:ext uri="{28A0092B-C50C-407E-A947-70E740481C1C}">
                <a14:useLocalDpi xmlns:a14="http://schemas.microsoft.com/office/drawing/2010/main" val="0"/>
              </a:ext>
            </a:extLst>
          </a:blip>
          <a:srcRect t="75377" r="43399" b="8333"/>
          <a:stretch>
            <a:fillRect/>
          </a:stretch>
        </p:blipFill>
        <p:spPr bwMode="auto">
          <a:xfrm>
            <a:off x="1943100" y="5586413"/>
            <a:ext cx="5257800"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1543</TotalTime>
  <Words>3712</Words>
  <Application>Microsoft Macintosh PowerPoint</Application>
  <PresentationFormat>On-screen Show (4:3)</PresentationFormat>
  <Paragraphs>152</Paragraphs>
  <Slides>31</Slides>
  <Notes>17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Blank Presentation</vt:lpstr>
      <vt:lpstr>PowerPoint Presentation</vt:lpstr>
      <vt:lpstr>The Art and Science of Color An Undergraduate Course for Chemistry and Art Students</vt:lpstr>
      <vt:lpstr>Chemistry-Inspired Art</vt:lpstr>
      <vt:lpstr>Imagining the Aesthetic Metaphor Electronegativity    Dreams of Valency</vt:lpstr>
      <vt:lpstr>The Invention of Painting, Jean Baptiste Regnault </vt:lpstr>
      <vt:lpstr>PowerPoint Presentation</vt:lpstr>
      <vt:lpstr>Australian rock painting</vt:lpstr>
      <vt:lpstr>Peche Merle Cave - France</vt:lpstr>
      <vt:lpstr>Brief History of Pigments in Paintings</vt:lpstr>
      <vt:lpstr>Impressionist Palette</vt:lpstr>
      <vt:lpstr>PowerPoint Presentation</vt:lpstr>
      <vt:lpstr>Claude Monet - Early use of cadmium yellow</vt:lpstr>
      <vt:lpstr>Garden In Bodighera, Impression of Morning Monet 1880</vt:lpstr>
      <vt:lpstr>The Dessert: Harmony in Red, Matisse 1908</vt:lpstr>
      <vt:lpstr>Pthalo &amp; Quinacridone Dyes</vt:lpstr>
      <vt:lpstr>Dyes at Nepalese market</vt:lpstr>
      <vt:lpstr>Pigment Preparation and History of Art</vt:lpstr>
      <vt:lpstr>PowerPoint Presentation</vt:lpstr>
      <vt:lpstr>Alfonso d'Este, Duke of Ferrara, (1486-1534)</vt:lpstr>
      <vt:lpstr>Timeline for Feast of the Gods</vt:lpstr>
      <vt:lpstr>Case Study: Inorganic Pigments and History of Art</vt:lpstr>
      <vt:lpstr>PowerPoint Presentation</vt:lpstr>
      <vt:lpstr>PowerPoint Presentation</vt:lpstr>
      <vt:lpstr>PowerPoint Presentation</vt:lpstr>
      <vt:lpstr>Final Projects Bridging Chemistry and Art </vt:lpstr>
      <vt:lpstr>PowerPoint Presentation</vt:lpstr>
      <vt:lpstr>Corroding, 2007</vt:lpstr>
      <vt:lpstr>PowerPoint Presentation</vt:lpstr>
      <vt:lpstr>PowerPoint Presentation</vt:lpstr>
      <vt:lpstr>Decomposition or Composition of Light </vt:lpstr>
      <vt:lpstr>The “Inorganic Chemistry” Origin of Color</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Pigment Use</dc:title>
  <dc:creator>clayton merrell</dc:creator>
  <cp:lastModifiedBy>Catalina Achim</cp:lastModifiedBy>
  <cp:revision>124</cp:revision>
  <dcterms:created xsi:type="dcterms:W3CDTF">2005-09-22T18:59:53Z</dcterms:created>
  <dcterms:modified xsi:type="dcterms:W3CDTF">2015-01-27T22:29:58Z</dcterms:modified>
</cp:coreProperties>
</file>