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3" r:id="rId4"/>
    <p:sldId id="280" r:id="rId5"/>
    <p:sldId id="260" r:id="rId6"/>
    <p:sldId id="258" r:id="rId7"/>
    <p:sldId id="282" r:id="rId8"/>
    <p:sldId id="275" r:id="rId9"/>
    <p:sldId id="281" r:id="rId10"/>
  </p:sldIdLst>
  <p:sldSz cx="9144000" cy="6858000" type="screen4x3"/>
  <p:notesSz cx="6858000" cy="9144000"/>
  <p:embeddedFontLst>
    <p:embeddedFont>
      <p:font typeface="Perpetua" pitchFamily="18" charset="0"/>
      <p:regular r:id="rId13"/>
      <p:bold r:id="rId14"/>
      <p:italic r:id="rId15"/>
      <p:boldItalic r:id="rId16"/>
    </p:embeddedFont>
    <p:embeddedFont>
      <p:font typeface="Segoe UI" pitchFamily="34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7034" autoAdjust="0"/>
  </p:normalViewPr>
  <p:slideViewPr>
    <p:cSldViewPr>
      <p:cViewPr varScale="1">
        <p:scale>
          <a:sx n="61" d="100"/>
          <a:sy n="61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63561-4287-4824-A9DA-72968DC1771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32587-2D0E-4755-926E-8054815FB699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Thermodynamics</a:t>
          </a:r>
          <a:r>
            <a:rPr lang="en-US" sz="2000" dirty="0" smtClean="0"/>
            <a:t>:  Study of interactions among work, energy, and heat</a:t>
          </a:r>
          <a:endParaRPr lang="en-US" sz="2000" dirty="0"/>
        </a:p>
      </dgm:t>
    </dgm:pt>
    <dgm:pt modelId="{6088C7A0-C984-4A6A-86B4-8B7CB79D790D}" type="parTrans" cxnId="{A4856681-A220-4B2C-A1D5-DBD496DEF8CA}">
      <dgm:prSet/>
      <dgm:spPr/>
      <dgm:t>
        <a:bodyPr/>
        <a:lstStyle/>
        <a:p>
          <a:endParaRPr lang="en-US"/>
        </a:p>
      </dgm:t>
    </dgm:pt>
    <dgm:pt modelId="{7953F352-7292-4902-9F24-29B860F04483}" type="sibTrans" cxnId="{A4856681-A220-4B2C-A1D5-DBD496DEF8CA}">
      <dgm:prSet/>
      <dgm:spPr/>
      <dgm:t>
        <a:bodyPr/>
        <a:lstStyle/>
        <a:p>
          <a:endParaRPr lang="en-US"/>
        </a:p>
      </dgm:t>
    </dgm:pt>
    <dgm:pt modelId="{C860B85F-00BD-4B11-88A1-F85E647B053E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Calorimetry</a:t>
          </a:r>
          <a:r>
            <a:rPr lang="en-US" sz="2000" dirty="0" smtClean="0"/>
            <a:t>: Experimental measurement of heat</a:t>
          </a:r>
          <a:endParaRPr lang="en-US" sz="2000" dirty="0"/>
        </a:p>
      </dgm:t>
    </dgm:pt>
    <dgm:pt modelId="{8BAC2AFE-F5D3-4BB6-880A-8D7E455BD13C}" type="parTrans" cxnId="{2A0E9D3B-4F96-40D3-A092-51C86234B2F9}">
      <dgm:prSet/>
      <dgm:spPr/>
      <dgm:t>
        <a:bodyPr/>
        <a:lstStyle/>
        <a:p>
          <a:endParaRPr lang="en-US"/>
        </a:p>
      </dgm:t>
    </dgm:pt>
    <dgm:pt modelId="{DDE391C4-B4F9-4F0B-B774-3599BF6CF353}" type="sibTrans" cxnId="{2A0E9D3B-4F96-40D3-A092-51C86234B2F9}">
      <dgm:prSet/>
      <dgm:spPr/>
      <dgm:t>
        <a:bodyPr/>
        <a:lstStyle/>
        <a:p>
          <a:endParaRPr lang="en-US"/>
        </a:p>
      </dgm:t>
    </dgm:pt>
    <dgm:pt modelId="{10ED0F5A-9F5E-4751-A9B1-0D235560115C}" type="pres">
      <dgm:prSet presAssocID="{AE363561-4287-4824-A9DA-72968DC177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5C82BC-B0ED-40CF-9F47-AF4A73A77468}" type="pres">
      <dgm:prSet presAssocID="{DBA32587-2D0E-4755-926E-8054815FB699}" presName="root" presStyleCnt="0"/>
      <dgm:spPr/>
    </dgm:pt>
    <dgm:pt modelId="{3CC849C8-C5E2-4BF6-AA02-311C44799E01}" type="pres">
      <dgm:prSet presAssocID="{DBA32587-2D0E-4755-926E-8054815FB699}" presName="rootComposite" presStyleCnt="0"/>
      <dgm:spPr/>
    </dgm:pt>
    <dgm:pt modelId="{A998E706-E27F-4CEE-BD48-FDF05809D8F1}" type="pres">
      <dgm:prSet presAssocID="{DBA32587-2D0E-4755-926E-8054815FB699}" presName="rootText" presStyleLbl="node1" presStyleIdx="0" presStyleCnt="1" custScaleX="392848" custScaleY="45985" custLinFactNeighborX="-6863" custLinFactNeighborY="-32359"/>
      <dgm:spPr/>
    </dgm:pt>
    <dgm:pt modelId="{DB8AF18B-4279-4B0E-AB43-C64D4F16687B}" type="pres">
      <dgm:prSet presAssocID="{DBA32587-2D0E-4755-926E-8054815FB699}" presName="rootConnector" presStyleLbl="node1" presStyleIdx="0" presStyleCnt="1"/>
      <dgm:spPr/>
    </dgm:pt>
    <dgm:pt modelId="{F4B1D3D2-BA65-4308-80BA-4564CAE023E1}" type="pres">
      <dgm:prSet presAssocID="{DBA32587-2D0E-4755-926E-8054815FB699}" presName="childShape" presStyleCnt="0"/>
      <dgm:spPr/>
    </dgm:pt>
    <dgm:pt modelId="{E894B5D0-8E00-4459-A12B-5540FA34E22A}" type="pres">
      <dgm:prSet presAssocID="{8BAC2AFE-F5D3-4BB6-880A-8D7E455BD13C}" presName="Name13" presStyleLbl="parChTrans1D2" presStyleIdx="0" presStyleCnt="1"/>
      <dgm:spPr/>
    </dgm:pt>
    <dgm:pt modelId="{E6F2AA66-DFF7-427F-B86D-302895580DB1}" type="pres">
      <dgm:prSet presAssocID="{C860B85F-00BD-4B11-88A1-F85E647B053E}" presName="childText" presStyleLbl="bgAcc1" presStyleIdx="0" presStyleCnt="1" custScaleX="394328" custScaleY="41870" custLinFactNeighborY="-33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0F7824-8691-45EE-80BC-B25832DA7243}" type="presOf" srcId="{DBA32587-2D0E-4755-926E-8054815FB699}" destId="{DB8AF18B-4279-4B0E-AB43-C64D4F16687B}" srcOrd="1" destOrd="0" presId="urn:microsoft.com/office/officeart/2005/8/layout/hierarchy3"/>
    <dgm:cxn modelId="{53D85DD1-7144-42E3-90AC-1B5BF7435679}" type="presOf" srcId="{AE363561-4287-4824-A9DA-72968DC1771E}" destId="{10ED0F5A-9F5E-4751-A9B1-0D235560115C}" srcOrd="0" destOrd="0" presId="urn:microsoft.com/office/officeart/2005/8/layout/hierarchy3"/>
    <dgm:cxn modelId="{0923BC81-CCA9-406C-A856-225A1E5CF977}" type="presOf" srcId="{DBA32587-2D0E-4755-926E-8054815FB699}" destId="{A998E706-E27F-4CEE-BD48-FDF05809D8F1}" srcOrd="0" destOrd="0" presId="urn:microsoft.com/office/officeart/2005/8/layout/hierarchy3"/>
    <dgm:cxn modelId="{A4856681-A220-4B2C-A1D5-DBD496DEF8CA}" srcId="{AE363561-4287-4824-A9DA-72968DC1771E}" destId="{DBA32587-2D0E-4755-926E-8054815FB699}" srcOrd="0" destOrd="0" parTransId="{6088C7A0-C984-4A6A-86B4-8B7CB79D790D}" sibTransId="{7953F352-7292-4902-9F24-29B860F04483}"/>
    <dgm:cxn modelId="{9DD86274-3AB1-4083-8FD3-5EA6272ECFE1}" type="presOf" srcId="{C860B85F-00BD-4B11-88A1-F85E647B053E}" destId="{E6F2AA66-DFF7-427F-B86D-302895580DB1}" srcOrd="0" destOrd="0" presId="urn:microsoft.com/office/officeart/2005/8/layout/hierarchy3"/>
    <dgm:cxn modelId="{2A0E9D3B-4F96-40D3-A092-51C86234B2F9}" srcId="{DBA32587-2D0E-4755-926E-8054815FB699}" destId="{C860B85F-00BD-4B11-88A1-F85E647B053E}" srcOrd="0" destOrd="0" parTransId="{8BAC2AFE-F5D3-4BB6-880A-8D7E455BD13C}" sibTransId="{DDE391C4-B4F9-4F0B-B774-3599BF6CF353}"/>
    <dgm:cxn modelId="{CF98F9E5-7FBB-436C-83AE-5504FF0EF0EB}" type="presOf" srcId="{8BAC2AFE-F5D3-4BB6-880A-8D7E455BD13C}" destId="{E894B5D0-8E00-4459-A12B-5540FA34E22A}" srcOrd="0" destOrd="0" presId="urn:microsoft.com/office/officeart/2005/8/layout/hierarchy3"/>
    <dgm:cxn modelId="{9DB4483F-98CA-4AE9-A6CF-8AC3EB194E08}" type="presParOf" srcId="{10ED0F5A-9F5E-4751-A9B1-0D235560115C}" destId="{7C5C82BC-B0ED-40CF-9F47-AF4A73A77468}" srcOrd="0" destOrd="0" presId="urn:microsoft.com/office/officeart/2005/8/layout/hierarchy3"/>
    <dgm:cxn modelId="{78B0AAF4-BDB7-45E8-9873-98D5D5D0F464}" type="presParOf" srcId="{7C5C82BC-B0ED-40CF-9F47-AF4A73A77468}" destId="{3CC849C8-C5E2-4BF6-AA02-311C44799E01}" srcOrd="0" destOrd="0" presId="urn:microsoft.com/office/officeart/2005/8/layout/hierarchy3"/>
    <dgm:cxn modelId="{F4412C6F-C94D-4036-AC49-15C22D3567CF}" type="presParOf" srcId="{3CC849C8-C5E2-4BF6-AA02-311C44799E01}" destId="{A998E706-E27F-4CEE-BD48-FDF05809D8F1}" srcOrd="0" destOrd="0" presId="urn:microsoft.com/office/officeart/2005/8/layout/hierarchy3"/>
    <dgm:cxn modelId="{D5BF9249-BC65-476B-BD00-DD7C875C4A99}" type="presParOf" srcId="{3CC849C8-C5E2-4BF6-AA02-311C44799E01}" destId="{DB8AF18B-4279-4B0E-AB43-C64D4F16687B}" srcOrd="1" destOrd="0" presId="urn:microsoft.com/office/officeart/2005/8/layout/hierarchy3"/>
    <dgm:cxn modelId="{27BA3200-920B-4A52-9E1C-DDBF6AE25D84}" type="presParOf" srcId="{7C5C82BC-B0ED-40CF-9F47-AF4A73A77468}" destId="{F4B1D3D2-BA65-4308-80BA-4564CAE023E1}" srcOrd="1" destOrd="0" presId="urn:microsoft.com/office/officeart/2005/8/layout/hierarchy3"/>
    <dgm:cxn modelId="{A71F240B-8EFF-426D-A977-F16E216FAD3C}" type="presParOf" srcId="{F4B1D3D2-BA65-4308-80BA-4564CAE023E1}" destId="{E894B5D0-8E00-4459-A12B-5540FA34E22A}" srcOrd="0" destOrd="0" presId="urn:microsoft.com/office/officeart/2005/8/layout/hierarchy3"/>
    <dgm:cxn modelId="{8339AD83-8524-426D-8A24-DD9A1BADFFEE}" type="presParOf" srcId="{F4B1D3D2-BA65-4308-80BA-4564CAE023E1}" destId="{E6F2AA66-DFF7-427F-B86D-302895580DB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8E706-E27F-4CEE-BD48-FDF05809D8F1}">
      <dsp:nvSpPr>
        <dsp:cNvPr id="0" name=""/>
        <dsp:cNvSpPr/>
      </dsp:nvSpPr>
      <dsp:spPr>
        <a:xfrm>
          <a:off x="0" y="380995"/>
          <a:ext cx="9103285" cy="532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Thermodynamics</a:t>
          </a:r>
          <a:r>
            <a:rPr lang="en-US" sz="2000" kern="1200" dirty="0" smtClean="0"/>
            <a:t>:  Study of interactions among work, energy, and heat</a:t>
          </a:r>
          <a:endParaRPr lang="en-US" sz="2000" kern="1200" dirty="0"/>
        </a:p>
      </dsp:txBody>
      <dsp:txXfrm>
        <a:off x="15605" y="396600"/>
        <a:ext cx="9072075" cy="501584"/>
      </dsp:txXfrm>
    </dsp:sp>
    <dsp:sp modelId="{E894B5D0-8E00-4459-A12B-5540FA34E22A}">
      <dsp:nvSpPr>
        <dsp:cNvPr id="0" name=""/>
        <dsp:cNvSpPr/>
      </dsp:nvSpPr>
      <dsp:spPr>
        <a:xfrm>
          <a:off x="910328" y="913790"/>
          <a:ext cx="916967" cy="520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049"/>
              </a:lnTo>
              <a:lnTo>
                <a:pt x="916967" y="5200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2AA66-DFF7-427F-B86D-302895580DB1}">
      <dsp:nvSpPr>
        <dsp:cNvPr id="0" name=""/>
        <dsp:cNvSpPr/>
      </dsp:nvSpPr>
      <dsp:spPr>
        <a:xfrm>
          <a:off x="1827296" y="1191281"/>
          <a:ext cx="7310064" cy="485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Calorimetry</a:t>
          </a:r>
          <a:r>
            <a:rPr lang="en-US" sz="2000" kern="1200" dirty="0" smtClean="0"/>
            <a:t>: Experimental measurement of heat</a:t>
          </a:r>
          <a:endParaRPr lang="en-US" sz="2000" kern="1200" dirty="0"/>
        </a:p>
      </dsp:txBody>
      <dsp:txXfrm>
        <a:off x="1841505" y="1205490"/>
        <a:ext cx="7281646" cy="45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2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It’s endothermic because hydrogen bonds break during phase transition to form a gas state if it were an exothermic process, you will overheat after you sweat instead of cooling down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Symbol" pitchFamily="18" charset="2"/>
              </a:rPr>
              <a:t>Delta T= 121.8degrees C- 150.4 degrees C = -28.6 degrees Celsius = -28.6</a:t>
            </a:r>
            <a:r>
              <a:rPr lang="en-US" sz="1200" baseline="0" dirty="0" smtClean="0">
                <a:solidFill>
                  <a:schemeClr val="tx1"/>
                </a:solidFill>
                <a:latin typeface="Symbol" pitchFamily="18" charset="2"/>
              </a:rPr>
              <a:t> 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Symbol" pitchFamily="18" charset="2"/>
              </a:rPr>
              <a:t>C= q / delta 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Symbol" pitchFamily="18" charset="2"/>
              </a:rPr>
              <a:t>Q= C delta T = 57.5J/K * -28.6 K = -1,640 J</a:t>
            </a:r>
            <a:endParaRPr lang="en-US" sz="1200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1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Cp</a:t>
            </a:r>
            <a:r>
              <a:rPr lang="en-US" dirty="0" smtClean="0"/>
              <a:t>=</a:t>
            </a:r>
            <a:r>
              <a:rPr lang="en-US" baseline="0" dirty="0" smtClean="0"/>
              <a:t> C/m = q/m delta T</a:t>
            </a:r>
          </a:p>
          <a:p>
            <a:r>
              <a:rPr lang="en-US" baseline="0" dirty="0" smtClean="0"/>
              <a:t>Q= </a:t>
            </a:r>
            <a:r>
              <a:rPr lang="en-US" baseline="0" dirty="0" err="1" smtClean="0"/>
              <a:t>Cp</a:t>
            </a:r>
            <a:r>
              <a:rPr lang="en-US" baseline="0" dirty="0" smtClean="0"/>
              <a:t> m delta T = (0.385 J/ g K) (50.0g) (200 K ) = 3,850 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1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286600"/>
            <a:ext cx="7772400" cy="860425"/>
          </a:xfrm>
        </p:spPr>
        <p:txBody>
          <a:bodyPr anchor="b" anchorCtr="0"/>
          <a:lstStyle>
            <a:lvl1pPr algn="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600" y="6005400"/>
            <a:ext cx="7753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981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655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" Type="http://schemas.openxmlformats.org/officeDocument/2006/relationships/diagramData" Target="../diagrams/data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hdphoto" Target="../media/hdphoto2.wdp"/><Relationship Id="rId5" Type="http://schemas.openxmlformats.org/officeDocument/2006/relationships/diagramColors" Target="../diagrams/colors1.xml"/><Relationship Id="rId15" Type="http://schemas.microsoft.com/office/2007/relationships/hdphoto" Target="../media/hdphoto4.wdp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9.wmf"/><Relationship Id="rId7" Type="http://schemas.microsoft.com/office/2007/relationships/hdphoto" Target="../media/hdphoto7.wdp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Thermodynamics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943600"/>
            <a:ext cx="8534400" cy="1814400"/>
          </a:xfrm>
        </p:spPr>
        <p:txBody>
          <a:bodyPr/>
          <a:lstStyle/>
          <a:p>
            <a:r>
              <a:rPr lang="en-US" dirty="0" err="1" smtClean="0"/>
              <a:t>Calorimetry</a:t>
            </a:r>
            <a:r>
              <a:rPr lang="en-US" dirty="0" smtClean="0"/>
              <a:t>:  The Experimental Measurement of Heat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Background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Exothermic </a:t>
            </a:r>
            <a:r>
              <a:rPr lang="en-US" dirty="0" err="1" smtClean="0"/>
              <a:t>vs</a:t>
            </a:r>
            <a:r>
              <a:rPr lang="en-US" dirty="0" smtClean="0"/>
              <a:t> Endothermic Reactions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Heat Capacity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Specific Heat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Specific Heat of Selected Substances and Mixtures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Relevance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88306466"/>
              </p:ext>
            </p:extLst>
          </p:nvPr>
        </p:nvGraphicFramePr>
        <p:xfrm>
          <a:off x="0" y="990600"/>
          <a:ext cx="9144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0"/>
            <a:ext cx="4267200" cy="533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How did they first measure heat?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028" name="Picture 4" descr="Cutaway of Lavoisier's ice calorime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70010"/>
            <a:ext cx="2468519" cy="40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9350" y="3403410"/>
            <a:ext cx="6419850" cy="30735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9350" y="3403410"/>
            <a:ext cx="6038850" cy="30735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403410"/>
            <a:ext cx="4191000" cy="2514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latin typeface="Perpetua" pitchFamily="18" charset="0"/>
                <a:ea typeface="+mj-ea"/>
                <a:cs typeface="+mj-cs"/>
              </a:rPr>
              <a:t>Antoine Lavoisier (1782)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World’s first ice-calorimeter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latin typeface="Perpetua" pitchFamily="18" charset="0"/>
                <a:ea typeface="+mj-ea"/>
                <a:cs typeface="+mj-cs"/>
              </a:rPr>
              <a:t>Published in his book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Perpetua" pitchFamily="18" charset="0"/>
                <a:ea typeface="+mj-ea"/>
                <a:cs typeface="+mj-cs"/>
              </a:rPr>
              <a:t> </a:t>
            </a:r>
            <a:r>
              <a:rPr lang="en-US" sz="2400" dirty="0" smtClean="0">
                <a:latin typeface="Perpetua" pitchFamily="18" charset="0"/>
                <a:ea typeface="+mj-ea"/>
                <a:cs typeface="+mj-cs"/>
              </a:rPr>
              <a:t>     “Elements of Chemistry”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9" b="94660" l="6957" r="92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896" y="3619663"/>
            <a:ext cx="508104" cy="45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855" b="89844" l="8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41" y="3555848"/>
            <a:ext cx="700859" cy="40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95" b="899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06" y="4573365"/>
            <a:ext cx="188794" cy="15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95" b="899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06" y="4954365"/>
            <a:ext cx="188794" cy="15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6" b="94463" l="0" r="94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49" y="3547803"/>
            <a:ext cx="803315" cy="40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6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2243 C -0.00746 -0.043 -0.00555 -0.04971 -0.01007 -0.0763 C -0.01094 -0.08046 -0.01406 -0.08324 -0.01684 -0.08624 C -0.02951 -0.09919 -0.04826 -0.10289 -0.06441 -0.1052 C -0.08559 -0.10358 -0.10607 -0.09988 -0.12725 -0.09757 C -0.14288 -0.09179 -0.16041 -0.0904 -0.17639 -0.08624 C -0.17812 -0.08485 -0.17969 -0.08324 -0.18142 -0.08231 C -0.18472 -0.08069 -0.19166 -0.07838 -0.19166 -0.07815 C -0.19878 -0.07052 -0.20364 -0.06173 -0.21198 -0.05526 C -0.21423 -0.04786 -0.21771 -0.04185 -0.21892 -0.03399 C -0.21962 -0.03029 -0.21979 -0.02636 -0.22048 -0.02243 C -0.22083 -0.02035 -0.22222 -0.01665 -0.22222 -0.01641 L -0.22222 -0.02821 " pathEditMode="relative" rAng="0" ptsTypes="fffffffffff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-3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Exothermic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2819400"/>
          </a:xfrm>
        </p:spPr>
        <p:txBody>
          <a:bodyPr/>
          <a:lstStyle/>
          <a:p>
            <a:r>
              <a:rPr lang="en-US" dirty="0" smtClean="0"/>
              <a:t>Reaction that </a:t>
            </a:r>
            <a:r>
              <a:rPr lang="en-US" dirty="0" smtClean="0">
                <a:solidFill>
                  <a:srgbClr val="FF0000"/>
                </a:solidFill>
              </a:rPr>
              <a:t>gives off heat</a:t>
            </a:r>
          </a:p>
          <a:p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o its surroundings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A candle flame</a:t>
            </a:r>
          </a:p>
          <a:p>
            <a:pPr lvl="1"/>
            <a:r>
              <a:rPr lang="en-US" dirty="0" smtClean="0"/>
              <a:t>Burning sugar</a:t>
            </a:r>
          </a:p>
          <a:p>
            <a:pPr lvl="1"/>
            <a:r>
              <a:rPr lang="en-US" dirty="0" smtClean="0"/>
              <a:t>Rusting iron</a:t>
            </a:r>
          </a:p>
          <a:p>
            <a:pPr lvl="1"/>
            <a:r>
              <a:rPr lang="en-US" dirty="0" smtClean="0"/>
              <a:t>Making ice cubes</a:t>
            </a:r>
          </a:p>
          <a:p>
            <a:pPr lvl="1"/>
            <a:r>
              <a:rPr lang="en-US" dirty="0" smtClean="0"/>
              <a:t>Forming bonds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962400" y="2057401"/>
            <a:ext cx="5410200" cy="2590800"/>
          </a:xfrm>
        </p:spPr>
        <p:txBody>
          <a:bodyPr/>
          <a:lstStyle/>
          <a:p>
            <a:r>
              <a:rPr lang="en-US" dirty="0" smtClean="0"/>
              <a:t>Reaction that </a:t>
            </a:r>
            <a:r>
              <a:rPr lang="en-US" dirty="0" smtClean="0">
                <a:solidFill>
                  <a:schemeClr val="accent2"/>
                </a:solidFill>
              </a:rPr>
              <a:t>absorbs heat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from its surroundings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Forming </a:t>
            </a:r>
            <a:r>
              <a:rPr lang="en-US" dirty="0" err="1" smtClean="0"/>
              <a:t>cation</a:t>
            </a:r>
            <a:r>
              <a:rPr lang="en-US" dirty="0" smtClean="0"/>
              <a:t> from atom in gas phase</a:t>
            </a:r>
          </a:p>
          <a:p>
            <a:pPr lvl="1"/>
            <a:r>
              <a:rPr lang="en-US" dirty="0" smtClean="0"/>
              <a:t>Producing sugar by photosynthesis</a:t>
            </a:r>
          </a:p>
          <a:p>
            <a:pPr lvl="1"/>
            <a:r>
              <a:rPr lang="en-US" dirty="0" smtClean="0"/>
              <a:t>Cooking an egg</a:t>
            </a:r>
          </a:p>
          <a:p>
            <a:pPr lvl="1"/>
            <a:r>
              <a:rPr lang="en-US" dirty="0" smtClean="0"/>
              <a:t>Melting ice cubes</a:t>
            </a:r>
          </a:p>
          <a:p>
            <a:pPr lvl="1"/>
            <a:r>
              <a:rPr lang="en-US" dirty="0" smtClean="0"/>
              <a:t>Breaking bonds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Endothermic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655638"/>
            <a:ext cx="8763000" cy="639762"/>
          </a:xfrm>
        </p:spPr>
        <p:txBody>
          <a:bodyPr/>
          <a:lstStyle/>
          <a:p>
            <a:r>
              <a:rPr lang="en-US" dirty="0" smtClean="0"/>
              <a:t>Exothermic vs. Endothermic Reactions</a:t>
            </a:r>
            <a:endParaRPr lang="en-US" dirty="0"/>
          </a:p>
        </p:txBody>
      </p:sp>
      <p:pic>
        <p:nvPicPr>
          <p:cNvPr id="2050" name="Picture 2" descr="C:\Users\Yookyung\AppData\Local\Microsoft\Windows\Temporary Internet Files\Content.IE5\Y1G0XGVW\MC9003843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152404"/>
            <a:ext cx="909829" cy="88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ookyung\AppData\Local\Microsoft\Windows\Temporary Internet Files\Content.IE5\4NEU68U8\MC9000129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74" y="1152404"/>
            <a:ext cx="1066800" cy="8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ookyung\AppData\Local\Microsoft\Windows\Temporary Internet Files\Content.IE5\K2FMRGMI\MC9004127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53" y="2895600"/>
            <a:ext cx="219547" cy="3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Yookyung\AppData\Local\Microsoft\Windows\Temporary Internet Files\Content.IE5\5RHULI30\MC90023765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77451"/>
            <a:ext cx="838200" cy="4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Yookyung\AppData\Local\Microsoft\Windows\Temporary Internet Files\Content.IE5\4NEU68U8\MC90021502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444338" cy="5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4876800"/>
            <a:ext cx="1523999" cy="723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Perpetua" pitchFamily="18" charset="0"/>
                <a:ea typeface="+mj-ea"/>
                <a:cs typeface="+mj-cs"/>
              </a:rPr>
              <a:t>Pop Quiz!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708" y="5219700"/>
            <a:ext cx="8426092" cy="7239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evaporation of water H</a:t>
            </a:r>
            <a:r>
              <a:rPr lang="en-US" baseline="-25000" dirty="0" smtClean="0"/>
              <a:t>2</a:t>
            </a:r>
            <a:r>
              <a:rPr lang="en-US" dirty="0" smtClean="0"/>
              <a:t>O (l)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O(g) an endothermic or exothermic reaction?</a:t>
            </a:r>
          </a:p>
          <a:p>
            <a:pPr algn="ctr"/>
            <a:endParaRPr lang="en-US" sz="16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3" b="80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0075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Capacity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457200" y="2103437"/>
            <a:ext cx="8229600" cy="16684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Heat Capacity (denoted by letter “C”)</a:t>
            </a:r>
          </a:p>
          <a:p>
            <a:pPr lvl="2"/>
            <a:r>
              <a:rPr lang="en-US" dirty="0" smtClean="0"/>
              <a:t>Measurement of the amount of heat required to change a substance’s temperature by a certain amount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600200"/>
            <a:ext cx="9144000" cy="5334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800" b="1" dirty="0" smtClean="0"/>
              <a:t>Objects differ in their abilities to transform heat transfer into temperature change</a:t>
            </a:r>
          </a:p>
        </p:txBody>
      </p:sp>
      <p:sp>
        <p:nvSpPr>
          <p:cNvPr id="12" name="Oval 11"/>
          <p:cNvSpPr/>
          <p:nvPr/>
        </p:nvSpPr>
        <p:spPr>
          <a:xfrm>
            <a:off x="6705600" y="3124200"/>
            <a:ext cx="2057400" cy="1295400"/>
          </a:xfrm>
          <a:prstGeom prst="ellipse">
            <a:avLst/>
          </a:prstGeom>
          <a:solidFill>
            <a:schemeClr val="accent4">
              <a:alpha val="57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 =</a:t>
            </a:r>
            <a:r>
              <a:rPr lang="en-US" sz="2400" u="sng" dirty="0" smtClean="0">
                <a:solidFill>
                  <a:schemeClr val="tx1"/>
                </a:solidFill>
              </a:rPr>
              <a:t> q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     D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</a:t>
            </a:r>
            <a:endParaRPr lang="en-US" sz="24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4495800"/>
            <a:ext cx="3352800" cy="9144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C= Heat Capacity (J/K)</a:t>
            </a:r>
          </a:p>
          <a:p>
            <a:pPr algn="ctr"/>
            <a:r>
              <a:rPr lang="en-US" dirty="0" smtClean="0"/>
              <a:t>q= quantity of heat transferred</a:t>
            </a:r>
          </a:p>
          <a:p>
            <a:pPr algn="ctr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>
                <a:latin typeface="+mj-lt"/>
              </a:rPr>
              <a:t>T= temperature change </a:t>
            </a:r>
            <a:endParaRPr lang="en-US" dirty="0" smtClean="0">
              <a:latin typeface="Symbol" pitchFamily="18" charset="2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343400"/>
            <a:ext cx="5154118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An object has a heat capacity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of 57.5 J/K.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+mj-lt"/>
                <a:ea typeface="+mj-ea"/>
                <a:cs typeface="Times New Roman" pitchFamily="18" charset="0"/>
              </a:rPr>
              <a:t>If</a:t>
            </a:r>
            <a:r>
              <a:rPr lang="en-US" dirty="0" smtClean="0">
                <a:latin typeface="+mj-lt"/>
                <a:ea typeface="+mj-ea"/>
                <a:cs typeface="Times New Roman" pitchFamily="18" charset="0"/>
              </a:rPr>
              <a:t> its temperature changes from 150.4</a:t>
            </a:r>
            <a:r>
              <a:rPr lang="en-US" baseline="30000" dirty="0" smtClean="0">
                <a:latin typeface="+mj-lt"/>
                <a:ea typeface="+mj-ea"/>
                <a:cs typeface="Times New Roman" pitchFamily="18" charset="0"/>
              </a:rPr>
              <a:t>o</a:t>
            </a:r>
            <a:r>
              <a:rPr lang="en-US" dirty="0" smtClean="0">
                <a:latin typeface="+mj-lt"/>
                <a:ea typeface="+mj-ea"/>
                <a:cs typeface="Times New Roman" pitchFamily="18" charset="0"/>
              </a:rPr>
              <a:t>C to 121.8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o</a:t>
            </a:r>
            <a:r>
              <a:rPr lang="en-US" dirty="0" smtClean="0">
                <a:latin typeface="+mj-lt"/>
                <a:cs typeface="Times New Roman" pitchFamily="18" charset="0"/>
              </a:rPr>
              <a:t>C, how much heat is transferred?</a:t>
            </a:r>
            <a:endParaRPr kumimoji="0" lang="en-US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Yookyung\AppData\Local\Microsoft\Windows\Temporary Internet Files\Content.IE5\4NEU68U8\MC90043379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" y="3810000"/>
            <a:ext cx="952357" cy="9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486400"/>
            <a:ext cx="4876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-1,640 J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Perpetua" pitchFamily="18" charset="0"/>
                <a:ea typeface="+mj-ea"/>
                <a:cs typeface="+mj-cs"/>
              </a:rPr>
              <a:t>1640 joules of heat are released by the object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457200" y="2103437"/>
            <a:ext cx="8229600" cy="16684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Specific Heat (denoted by letter “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”)</a:t>
            </a:r>
          </a:p>
          <a:p>
            <a:pPr lvl="2"/>
            <a:r>
              <a:rPr lang="en-US" dirty="0" smtClean="0"/>
              <a:t>Measurement of the amount of heat required to change a substance’s temperature by a certain amount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600200"/>
            <a:ext cx="9144000" cy="5334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1800" b="1" dirty="0" smtClean="0"/>
              <a:t>Heat capacity per unit mass </a:t>
            </a:r>
          </a:p>
        </p:txBody>
      </p:sp>
      <p:sp>
        <p:nvSpPr>
          <p:cNvPr id="12" name="Oval 11"/>
          <p:cNvSpPr/>
          <p:nvPr/>
        </p:nvSpPr>
        <p:spPr>
          <a:xfrm>
            <a:off x="6705600" y="3124200"/>
            <a:ext cx="2438400" cy="1295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r>
              <a:rPr lang="en-US" sz="2000" u="sng" dirty="0" smtClean="0">
                <a:solidFill>
                  <a:schemeClr val="tx1"/>
                </a:solidFill>
                <a:latin typeface="+mj-lt"/>
              </a:rPr>
              <a:t>C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= </a:t>
            </a:r>
            <a:r>
              <a:rPr lang="en-US" sz="2000" u="sng" dirty="0" smtClean="0">
                <a:solidFill>
                  <a:schemeClr val="tx1"/>
                </a:solidFill>
                <a:latin typeface="+mj-lt"/>
              </a:rPr>
              <a:t>q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        m 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T</a:t>
            </a:r>
            <a:endParaRPr lang="en-US" sz="20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4495800"/>
            <a:ext cx="3352800" cy="12192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C= Heat Capacity (J/ g K)</a:t>
            </a:r>
          </a:p>
          <a:p>
            <a:pPr algn="ctr"/>
            <a:r>
              <a:rPr lang="en-US" dirty="0" smtClean="0"/>
              <a:t>q= quantity of heat transferred</a:t>
            </a:r>
          </a:p>
          <a:p>
            <a:r>
              <a:rPr lang="en-US" dirty="0"/>
              <a:t>m</a:t>
            </a:r>
            <a:r>
              <a:rPr lang="en-US" dirty="0" smtClean="0"/>
              <a:t>= mass </a:t>
            </a:r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>
                <a:latin typeface="+mj-lt"/>
              </a:rPr>
              <a:t>T= temperature change </a:t>
            </a:r>
            <a:endParaRPr lang="en-US" dirty="0" smtClean="0">
              <a:latin typeface="Symbol" pitchFamily="18" charset="2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343400"/>
            <a:ext cx="5154118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Calculate the heat absorbed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by 50.0 g of Cu(s) as it changes its temperature from 300 K to 500K.  </a:t>
            </a:r>
            <a:endParaRPr kumimoji="0" lang="en-US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Yookyung\AppData\Local\Microsoft\Windows\Temporary Internet Files\Content.IE5\4NEU68U8\MC90043379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" y="3810000"/>
            <a:ext cx="952357" cy="9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486400"/>
            <a:ext cx="4876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3,850J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Perpetua" pitchFamily="18" charset="0"/>
                <a:ea typeface="+mj-ea"/>
                <a:cs typeface="+mj-cs"/>
              </a:rPr>
              <a:t>3850 joules of heat are absorbed by Cu(s)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79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609600" y="733200"/>
            <a:ext cx="8534400" cy="790800"/>
          </a:xfrm>
        </p:spPr>
        <p:txBody>
          <a:bodyPr/>
          <a:lstStyle/>
          <a:p>
            <a:r>
              <a:rPr lang="en-US" sz="2400" dirty="0" smtClean="0"/>
              <a:t>Specific Heats of Selected Substances and Mixtures </a:t>
            </a:r>
            <a:endParaRPr lang="en-US" sz="2400" dirty="0"/>
          </a:p>
        </p:txBody>
      </p:sp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578925"/>
              </p:ext>
            </p:extLst>
          </p:nvPr>
        </p:nvGraphicFramePr>
        <p:xfrm>
          <a:off x="685800" y="1447800"/>
          <a:ext cx="3352800" cy="4904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323"/>
                <a:gridCol w="1359477"/>
              </a:tblGrid>
              <a:tr h="45366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Substance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/>
                        <a:t>Cp</a:t>
                      </a:r>
                      <a:r>
                        <a:rPr lang="en-US" sz="1400" baseline="0" dirty="0" smtClean="0"/>
                        <a:t> (J/g K)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137160"/>
                </a:tc>
              </a:tr>
              <a:tr h="445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Ag(s)</a:t>
                      </a:r>
                      <a:endParaRPr lang="en-US" sz="1600" dirty="0"/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0.235</a:t>
                      </a:r>
                      <a:endParaRPr lang="en-US" sz="1600" dirty="0"/>
                    </a:p>
                  </a:txBody>
                  <a:tcPr marT="137160"/>
                </a:tc>
              </a:tr>
              <a:tr h="445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 (s)</a:t>
                      </a:r>
                      <a:endParaRPr lang="en-US" sz="1600" dirty="0"/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0.897</a:t>
                      </a:r>
                      <a:endParaRPr lang="en-US" sz="1600" dirty="0"/>
                    </a:p>
                  </a:txBody>
                  <a:tcPr marT="137160"/>
                </a:tc>
              </a:tr>
              <a:tr h="445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Au(s)</a:t>
                      </a:r>
                      <a:endParaRPr lang="en-US" sz="1600" dirty="0"/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0.129</a:t>
                      </a:r>
                      <a:endParaRPr lang="en-US" sz="1600" dirty="0"/>
                    </a:p>
                  </a:txBody>
                  <a:tcPr marT="137160"/>
                </a:tc>
              </a:tr>
              <a:tr h="44508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</a:t>
                      </a:r>
                      <a:r>
                        <a:rPr lang="en-US" sz="1600" dirty="0" smtClean="0"/>
                        <a:t>(s)</a:t>
                      </a:r>
                      <a:endParaRPr lang="en-US" sz="1600" dirty="0"/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0.647</a:t>
                      </a:r>
                      <a:endParaRPr lang="en-US" sz="1600" dirty="0"/>
                    </a:p>
                  </a:txBody>
                  <a:tcPr marT="137160"/>
                </a:tc>
              </a:tr>
              <a:tr h="445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CaCO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baseline="0" dirty="0" smtClean="0"/>
                        <a:t> (s)</a:t>
                      </a:r>
                      <a:endParaRPr lang="en-US" sz="1600" dirty="0"/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0.920</a:t>
                      </a:r>
                      <a:endParaRPr lang="en-US" sz="1600" dirty="0"/>
                    </a:p>
                  </a:txBody>
                  <a:tcPr marT="137160"/>
                </a:tc>
              </a:tr>
              <a:tr h="445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Cu(s)</a:t>
                      </a:r>
                      <a:endParaRPr lang="en-US" sz="1600" dirty="0"/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0.385</a:t>
                      </a:r>
                      <a:endParaRPr lang="en-US" sz="1600" dirty="0"/>
                    </a:p>
                  </a:txBody>
                  <a:tcPr marT="137160"/>
                </a:tc>
              </a:tr>
              <a:tr h="445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Fe(s)</a:t>
                      </a:r>
                      <a:endParaRPr lang="en-US" sz="1600" dirty="0"/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0.449</a:t>
                      </a:r>
                      <a:endParaRPr lang="en-US" sz="1600" dirty="0"/>
                    </a:p>
                  </a:txBody>
                  <a:tcPr marT="137160"/>
                </a:tc>
              </a:tr>
              <a:tr h="445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</a:t>
                      </a:r>
                      <a:r>
                        <a:rPr lang="en-US" sz="1600" baseline="0" dirty="0" smtClean="0"/>
                        <a:t> (s)</a:t>
                      </a:r>
                      <a:endParaRPr lang="en-US" sz="1600" dirty="0"/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2.06</a:t>
                      </a:r>
                      <a:endParaRPr lang="en-US" sz="1600" dirty="0"/>
                    </a:p>
                  </a:txBody>
                  <a:tcPr marT="137160"/>
                </a:tc>
              </a:tr>
              <a:tr h="445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</a:t>
                      </a:r>
                      <a:r>
                        <a:rPr lang="en-US" sz="1600" baseline="0" dirty="0" smtClean="0"/>
                        <a:t> (l)</a:t>
                      </a:r>
                      <a:endParaRPr lang="en-US" sz="1600" dirty="0"/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4.19</a:t>
                      </a:r>
                      <a:endParaRPr lang="en-US" sz="1600" dirty="0"/>
                    </a:p>
                  </a:txBody>
                  <a:tcPr marT="137160"/>
                </a:tc>
              </a:tr>
              <a:tr h="445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 (g)</a:t>
                      </a:r>
                      <a:endParaRPr lang="en-US" sz="1600" dirty="0"/>
                    </a:p>
                  </a:txBody>
                  <a:tcPr marT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2.02</a:t>
                      </a:r>
                      <a:endParaRPr lang="en-US" sz="1600" dirty="0"/>
                    </a:p>
                  </a:txBody>
                  <a:tcPr marT="137160"/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21" y="2209800"/>
            <a:ext cx="42608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Users\Yookyung\AppData\Local\Microsoft\Windows\Temporary Internet Files\Content.IE5\4NEU68U8\MC9004415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1143000" cy="117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19581231" flipH="1" flipV="1">
            <a:off x="4481779" y="2000185"/>
            <a:ext cx="265853" cy="247205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533387">
            <a:off x="4462420" y="3972886"/>
            <a:ext cx="304571" cy="203185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648200" y="3200400"/>
            <a:ext cx="4152900" cy="2590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Cp</a:t>
            </a:r>
            <a:r>
              <a:rPr lang="en-US" dirty="0" smtClean="0"/>
              <a:t>(Ag) &lt; </a:t>
            </a:r>
            <a:r>
              <a:rPr lang="en-US" dirty="0" err="1" smtClean="0"/>
              <a:t>Cp</a:t>
            </a:r>
            <a:r>
              <a:rPr lang="en-US" dirty="0" smtClean="0"/>
              <a:t> (H2O)</a:t>
            </a:r>
          </a:p>
          <a:p>
            <a:pPr algn="ctr"/>
            <a:r>
              <a:rPr lang="en-US" dirty="0" err="1" smtClean="0"/>
              <a:t>Cp</a:t>
            </a:r>
            <a:r>
              <a:rPr lang="en-US" dirty="0" smtClean="0"/>
              <a:t> (metal ) &lt; </a:t>
            </a:r>
            <a:r>
              <a:rPr lang="en-US" dirty="0" err="1" smtClean="0"/>
              <a:t>Cp</a:t>
            </a:r>
            <a:r>
              <a:rPr lang="en-US" dirty="0" smtClean="0"/>
              <a:t> (nonmetal)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Small specific heat= substance translate heat transfer to relatively large temperature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pic>
        <p:nvPicPr>
          <p:cNvPr id="5128" name="Picture 8" descr="C:\Users\Yookyung\AppData\Local\Microsoft\Windows\Temporary Internet Files\Content.IE5\5RHULI30\MC9003893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3424"/>
            <a:ext cx="1752600" cy="17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Yookyung\AppData\Local\Microsoft\Windows\Temporary Internet Files\Content.IE5\Y1G0XGVW\MC9001499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18" y="1434644"/>
            <a:ext cx="1522491" cy="23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01" y="2611594"/>
            <a:ext cx="1335471" cy="17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 descr="C:\Users\Yookyung\AppData\Local\Microsoft\Windows\Temporary Internet Files\Content.IE5\K2FMRGMI\MC90012896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70" y="4246016"/>
            <a:ext cx="1875630" cy="25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opgadget.net/images/hand-hotti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2813" l="3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63" y="4038600"/>
            <a:ext cx="2185640" cy="21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1537" y="1434644"/>
            <a:ext cx="3870837" cy="4401782"/>
            <a:chOff x="131537" y="1434644"/>
            <a:chExt cx="3870837" cy="4401782"/>
          </a:xfrm>
        </p:grpSpPr>
        <p:pic>
          <p:nvPicPr>
            <p:cNvPr id="5122" name="Picture 2" descr="C:\Users\Yookyung\AppData\Local\Microsoft\Windows\Temporary Internet Files\Content.IE5\K2FMRGMI\MC900446204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434644"/>
              <a:ext cx="1828799" cy="189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://2.bp.blogspot.com/_rCHGIuM83sc/TS-yGg-ayeI/AAAAAAAADW4/R5IrQXf39QU/s1600/shivering-clip-art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37" y="3657600"/>
              <a:ext cx="1773463" cy="2178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Yookyung\AppData\Local\Microsoft\Windows\Temporary Internet Files\Content.IE5\K2FMRGMI\MC900446204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769" y="1434644"/>
              <a:ext cx="1935605" cy="2008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066769" y="3048000"/>
            <a:ext cx="4903032" cy="7059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How do these work?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73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5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5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S101857273 (1)">
  <a:themeElements>
    <a:clrScheme name="organic_molecules">
      <a:dk1>
        <a:sysClr val="windowText" lastClr="000000"/>
      </a:dk1>
      <a:lt1>
        <a:sysClr val="window" lastClr="FFFFFF"/>
      </a:lt1>
      <a:dk2>
        <a:srgbClr val="03327F"/>
      </a:dk2>
      <a:lt2>
        <a:srgbClr val="C2D9FE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ECE71"/>
      </a:accent5>
      <a:accent6>
        <a:srgbClr val="319B3B"/>
      </a:accent6>
      <a:hlink>
        <a:srgbClr val="087BDA"/>
      </a:hlink>
      <a:folHlink>
        <a:srgbClr val="A984E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31007B-A76D-4FF3-95F4-4A4380F875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TS101857273 (1)</Template>
  <TotalTime>4473</TotalTime>
  <Words>525</Words>
  <Application>Microsoft Office PowerPoint</Application>
  <PresentationFormat>On-screen Show (4:3)</PresentationFormat>
  <Paragraphs>104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Perpetua</vt:lpstr>
      <vt:lpstr>Times New Roman</vt:lpstr>
      <vt:lpstr>Segoe UI</vt:lpstr>
      <vt:lpstr>Calibri</vt:lpstr>
      <vt:lpstr>Wingdings</vt:lpstr>
      <vt:lpstr>Symbol</vt:lpstr>
      <vt:lpstr>TS101857273 (1)</vt:lpstr>
      <vt:lpstr>Thermodynamics</vt:lpstr>
      <vt:lpstr>Outline</vt:lpstr>
      <vt:lpstr>Background</vt:lpstr>
      <vt:lpstr>Exothermic vs. Endothermic Reactions</vt:lpstr>
      <vt:lpstr>Heat Capacity</vt:lpstr>
      <vt:lpstr>Specific Heat </vt:lpstr>
      <vt:lpstr>Specific Heats of Selected Substances and Mixtures </vt:lpstr>
      <vt:lpstr>Relevance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</dc:title>
  <dc:creator>Yookyung</dc:creator>
  <cp:lastModifiedBy>Yookyung</cp:lastModifiedBy>
  <cp:revision>35</cp:revision>
  <dcterms:created xsi:type="dcterms:W3CDTF">2012-07-27T18:58:25Z</dcterms:created>
  <dcterms:modified xsi:type="dcterms:W3CDTF">2012-07-30T21:32:16Z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TC018572739991</vt:lpwstr>
  </property>
</Properties>
</file>