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57" r:id="rId4"/>
    <p:sldId id="258" r:id="rId5"/>
    <p:sldId id="259" r:id="rId6"/>
    <p:sldId id="264" r:id="rId7"/>
    <p:sldId id="260" r:id="rId8"/>
    <p:sldId id="265" r:id="rId9"/>
    <p:sldId id="267" r:id="rId10"/>
    <p:sldId id="268" r:id="rId11"/>
    <p:sldId id="269" r:id="rId12"/>
    <p:sldId id="270" r:id="rId13"/>
    <p:sldId id="271" r:id="rId14"/>
    <p:sldId id="262" r:id="rId15"/>
    <p:sldId id="261" r:id="rId16"/>
    <p:sldId id="263"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1624" y="-13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95E92A-2C0C-4889-A725-410E1E9ECD5C}" type="datetimeFigureOut">
              <a:rPr lang="en-US" smtClean="0"/>
              <a:t>4/16/15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51923-C5DD-4B75-BE82-3DAFC4E3459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788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95E92A-2C0C-4889-A725-410E1E9ECD5C}" type="datetimeFigureOut">
              <a:rPr lang="en-US" smtClean="0"/>
              <a:t>4/16/15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51923-C5DD-4B75-BE82-3DAFC4E3459F}" type="slidenum">
              <a:rPr lang="en-US" smtClean="0"/>
              <a:t>‹#›</a:t>
            </a:fld>
            <a:endParaRPr lang="en-US"/>
          </a:p>
        </p:txBody>
      </p:sp>
    </p:spTree>
    <p:extLst>
      <p:ext uri="{BB962C8B-B14F-4D97-AF65-F5344CB8AC3E}">
        <p14:creationId xmlns:p14="http://schemas.microsoft.com/office/powerpoint/2010/main" val="106807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95E92A-2C0C-4889-A725-410E1E9ECD5C}" type="datetimeFigureOut">
              <a:rPr lang="en-US" smtClean="0"/>
              <a:t>4/16/15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51923-C5DD-4B75-BE82-3DAFC4E3459F}" type="slidenum">
              <a:rPr lang="en-US" smtClean="0"/>
              <a:t>‹#›</a:t>
            </a:fld>
            <a:endParaRPr lang="en-US"/>
          </a:p>
        </p:txBody>
      </p:sp>
    </p:spTree>
    <p:extLst>
      <p:ext uri="{BB962C8B-B14F-4D97-AF65-F5344CB8AC3E}">
        <p14:creationId xmlns:p14="http://schemas.microsoft.com/office/powerpoint/2010/main" val="3735142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95E92A-2C0C-4889-A725-410E1E9ECD5C}" type="datetimeFigureOut">
              <a:rPr lang="en-US" smtClean="0"/>
              <a:t>4/16/15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51923-C5DD-4B75-BE82-3DAFC4E3459F}" type="slidenum">
              <a:rPr lang="en-US" smtClean="0"/>
              <a:t>‹#›</a:t>
            </a:fld>
            <a:endParaRPr lang="en-US"/>
          </a:p>
        </p:txBody>
      </p:sp>
    </p:spTree>
    <p:extLst>
      <p:ext uri="{BB962C8B-B14F-4D97-AF65-F5344CB8AC3E}">
        <p14:creationId xmlns:p14="http://schemas.microsoft.com/office/powerpoint/2010/main" val="3203153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95E92A-2C0C-4889-A725-410E1E9ECD5C}" type="datetimeFigureOut">
              <a:rPr lang="en-US" smtClean="0"/>
              <a:t>4/16/15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51923-C5DD-4B75-BE82-3DAFC4E3459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673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95E92A-2C0C-4889-A725-410E1E9ECD5C}" type="datetimeFigureOut">
              <a:rPr lang="en-US" smtClean="0"/>
              <a:t>4/16/15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51923-C5DD-4B75-BE82-3DAFC4E3459F}" type="slidenum">
              <a:rPr lang="en-US" smtClean="0"/>
              <a:t>‹#›</a:t>
            </a:fld>
            <a:endParaRPr lang="en-US"/>
          </a:p>
        </p:txBody>
      </p:sp>
    </p:spTree>
    <p:extLst>
      <p:ext uri="{BB962C8B-B14F-4D97-AF65-F5344CB8AC3E}">
        <p14:creationId xmlns:p14="http://schemas.microsoft.com/office/powerpoint/2010/main" val="3658789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95E92A-2C0C-4889-A725-410E1E9ECD5C}" type="datetimeFigureOut">
              <a:rPr lang="en-US" smtClean="0"/>
              <a:t>4/16/15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051923-C5DD-4B75-BE82-3DAFC4E3459F}" type="slidenum">
              <a:rPr lang="en-US" smtClean="0"/>
              <a:t>‹#›</a:t>
            </a:fld>
            <a:endParaRPr lang="en-US"/>
          </a:p>
        </p:txBody>
      </p:sp>
    </p:spTree>
    <p:extLst>
      <p:ext uri="{BB962C8B-B14F-4D97-AF65-F5344CB8AC3E}">
        <p14:creationId xmlns:p14="http://schemas.microsoft.com/office/powerpoint/2010/main" val="2765054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95E92A-2C0C-4889-A725-410E1E9ECD5C}" type="datetimeFigureOut">
              <a:rPr lang="en-US" smtClean="0"/>
              <a:t>4/16/15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051923-C5DD-4B75-BE82-3DAFC4E3459F}" type="slidenum">
              <a:rPr lang="en-US" smtClean="0"/>
              <a:t>‹#›</a:t>
            </a:fld>
            <a:endParaRPr lang="en-US"/>
          </a:p>
        </p:txBody>
      </p:sp>
    </p:spTree>
    <p:extLst>
      <p:ext uri="{BB962C8B-B14F-4D97-AF65-F5344CB8AC3E}">
        <p14:creationId xmlns:p14="http://schemas.microsoft.com/office/powerpoint/2010/main" val="4291745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795E92A-2C0C-4889-A725-410E1E9ECD5C}" type="datetimeFigureOut">
              <a:rPr lang="en-US" smtClean="0"/>
              <a:t>4/16/15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5051923-C5DD-4B75-BE82-3DAFC4E3459F}" type="slidenum">
              <a:rPr lang="en-US" smtClean="0"/>
              <a:t>‹#›</a:t>
            </a:fld>
            <a:endParaRPr lang="en-US"/>
          </a:p>
        </p:txBody>
      </p:sp>
    </p:spTree>
    <p:extLst>
      <p:ext uri="{BB962C8B-B14F-4D97-AF65-F5344CB8AC3E}">
        <p14:creationId xmlns:p14="http://schemas.microsoft.com/office/powerpoint/2010/main" val="3476885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795E92A-2C0C-4889-A725-410E1E9ECD5C}" type="datetimeFigureOut">
              <a:rPr lang="en-US" smtClean="0"/>
              <a:t>4/16/15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5051923-C5DD-4B75-BE82-3DAFC4E3459F}" type="slidenum">
              <a:rPr lang="en-US" smtClean="0"/>
              <a:t>‹#›</a:t>
            </a:fld>
            <a:endParaRPr lang="en-US"/>
          </a:p>
        </p:txBody>
      </p:sp>
    </p:spTree>
    <p:extLst>
      <p:ext uri="{BB962C8B-B14F-4D97-AF65-F5344CB8AC3E}">
        <p14:creationId xmlns:p14="http://schemas.microsoft.com/office/powerpoint/2010/main" val="110748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5E92A-2C0C-4889-A725-410E1E9ECD5C}" type="datetimeFigureOut">
              <a:rPr lang="en-US" smtClean="0"/>
              <a:t>4/16/15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51923-C5DD-4B75-BE82-3DAFC4E3459F}" type="slidenum">
              <a:rPr lang="en-US" smtClean="0"/>
              <a:t>‹#›</a:t>
            </a:fld>
            <a:endParaRPr lang="en-US"/>
          </a:p>
        </p:txBody>
      </p:sp>
    </p:spTree>
    <p:extLst>
      <p:ext uri="{BB962C8B-B14F-4D97-AF65-F5344CB8AC3E}">
        <p14:creationId xmlns:p14="http://schemas.microsoft.com/office/powerpoint/2010/main" val="9718074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795E92A-2C0C-4889-A725-410E1E9ECD5C}" type="datetimeFigureOut">
              <a:rPr lang="en-US" smtClean="0"/>
              <a:t>4/16/15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5051923-C5DD-4B75-BE82-3DAFC4E3459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726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g"/><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g"/><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g"/><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hyperlink" Target="http://upload.wikimedia.org/wikipedia/commons/0/0e/Saccharose.svg" TargetMode="External"/><Relationship Id="rId4" Type="http://schemas.openxmlformats.org/officeDocument/2006/relationships/image" Target="../media/image32.png"/><Relationship Id="rId5" Type="http://schemas.openxmlformats.org/officeDocument/2006/relationships/hyperlink" Target="http://en.wikipedia.org/wiki/Image:Aspartame_structure.png" TargetMode="External"/><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jpeg"/><Relationship Id="rId9"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hyperlink" Target="http://upload.wikimedia.org/wikipedia/commons/0/0e/Saccharose.svg" TargetMode="External"/><Relationship Id="rId4" Type="http://schemas.openxmlformats.org/officeDocument/2006/relationships/image" Target="../media/image32.png"/><Relationship Id="rId5"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jpeg"/><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oleObject" Target="../embeddings/oleObject1.bin"/><Relationship Id="rId5" Type="http://schemas.openxmlformats.org/officeDocument/2006/relationships/image" Target="../media/image14.emf"/><Relationship Id="rId6" Type="http://schemas.openxmlformats.org/officeDocument/2006/relationships/image" Target="../media/image16.png"/><Relationship Id="rId7" Type="http://schemas.openxmlformats.org/officeDocument/2006/relationships/image" Target="../media/image17.jpe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lowres.cartoonstock.com/food-drink-chemist-chemistry-organic_chemist-degree-qualification-shrn2310_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0776" y="3050524"/>
            <a:ext cx="4586120" cy="314149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4294967295"/>
          </p:nvPr>
        </p:nvSpPr>
        <p:spPr>
          <a:xfrm>
            <a:off x="0" y="2960688"/>
            <a:ext cx="3875964" cy="1655762"/>
          </a:xfrm>
        </p:spPr>
        <p:txBody>
          <a:bodyPr>
            <a:normAutofit/>
          </a:bodyPr>
          <a:lstStyle/>
          <a:p>
            <a:pPr algn="l"/>
            <a:r>
              <a:rPr lang="en-US" sz="4000" dirty="0" smtClean="0"/>
              <a:t>Edible Emulsions</a:t>
            </a:r>
            <a:endParaRPr lang="en-US" sz="4000" dirty="0"/>
          </a:p>
        </p:txBody>
      </p:sp>
      <p:pic>
        <p:nvPicPr>
          <p:cNvPr id="13314" name="Picture 2" descr="http://www.funkidslive.com/wp-content/uploads/2012/08/Kitchen-Chemist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52" y="40325"/>
            <a:ext cx="12080848" cy="28666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10724822" y="3301208"/>
            <a:ext cx="1299366" cy="974526"/>
          </a:xfrm>
          <a:prstGeom prst="rect">
            <a:avLst/>
          </a:prstGeom>
        </p:spPr>
      </p:pic>
      <p:pic>
        <p:nvPicPr>
          <p:cNvPr id="13318" name="Picture 6" descr="The Center for Nucleic Acids Science and Technology Home P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47299" y="4487226"/>
            <a:ext cx="1454412" cy="119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6499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1184017"/>
          </a:xfrm>
        </p:spPr>
        <p:txBody>
          <a:bodyPr/>
          <a:lstStyle/>
          <a:p>
            <a:r>
              <a:rPr lang="en-US" dirty="0" smtClean="0"/>
              <a:t>Chocolate Chantilly – the procedure</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597" y="2284366"/>
            <a:ext cx="2631668" cy="351112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8863" y="2284368"/>
            <a:ext cx="2631666" cy="3511126"/>
          </a:xfrm>
          <a:prstGeom prst="rect">
            <a:avLst/>
          </a:prstGeom>
        </p:spPr>
      </p:pic>
      <p:pic>
        <p:nvPicPr>
          <p:cNvPr id="14" name="Content Placeholder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86" y="2184365"/>
            <a:ext cx="2706620" cy="3611128"/>
          </a:xfrm>
          <a:prstGeom prst="rect">
            <a:avLst/>
          </a:prstGeom>
        </p:spPr>
      </p:pic>
      <p:sp>
        <p:nvSpPr>
          <p:cNvPr id="16" name="Right Arrow 15"/>
          <p:cNvSpPr/>
          <p:nvPr/>
        </p:nvSpPr>
        <p:spPr>
          <a:xfrm>
            <a:off x="3618963" y="4031087"/>
            <a:ext cx="811369" cy="360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7533879" y="4093335"/>
            <a:ext cx="811369" cy="360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363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38200" y="385658"/>
            <a:ext cx="5181600" cy="5791305"/>
          </a:xfrm>
        </p:spPr>
        <p:txBody>
          <a:bodyPr/>
          <a:lstStyle/>
          <a:p>
            <a:r>
              <a:rPr lang="en-US" dirty="0" smtClean="0"/>
              <a:t>Melt chocolate/juice mixture in high temperature</a:t>
            </a:r>
          </a:p>
          <a:p>
            <a:r>
              <a:rPr lang="en-US" dirty="0" smtClean="0"/>
              <a:t>The mixture is still heterogeneous, i.e. compounds within are not well mixed.</a:t>
            </a:r>
            <a:endParaRPr lang="en-US" dirty="0"/>
          </a:p>
        </p:txBody>
      </p:sp>
      <p:pic>
        <p:nvPicPr>
          <p:cNvPr id="7" name="Content Placeholder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654" y="250305"/>
            <a:ext cx="4371340" cy="5832170"/>
          </a:xfrm>
          <a:prstGeom prst="rect">
            <a:avLst/>
          </a:prstGeom>
        </p:spPr>
      </p:pic>
      <p:pic>
        <p:nvPicPr>
          <p:cNvPr id="8" name="Picture 7"/>
          <p:cNvPicPr>
            <a:picLocks noChangeAspect="1"/>
          </p:cNvPicPr>
          <p:nvPr/>
        </p:nvPicPr>
        <p:blipFill>
          <a:blip r:embed="rId3"/>
          <a:stretch>
            <a:fillRect/>
          </a:stretch>
        </p:blipFill>
        <p:spPr>
          <a:xfrm>
            <a:off x="890744" y="1925994"/>
            <a:ext cx="5129056" cy="3813340"/>
          </a:xfrm>
          <a:prstGeom prst="rect">
            <a:avLst/>
          </a:prstGeom>
        </p:spPr>
      </p:pic>
      <p:sp>
        <p:nvSpPr>
          <p:cNvPr id="9" name="TextBox 8"/>
          <p:cNvSpPr txBox="1"/>
          <p:nvPr/>
        </p:nvSpPr>
        <p:spPr>
          <a:xfrm>
            <a:off x="937989" y="5749446"/>
            <a:ext cx="5034566" cy="646331"/>
          </a:xfrm>
          <a:prstGeom prst="rect">
            <a:avLst/>
          </a:prstGeom>
          <a:noFill/>
        </p:spPr>
        <p:txBody>
          <a:bodyPr wrap="square" rtlCol="0">
            <a:spAutoFit/>
          </a:bodyPr>
          <a:lstStyle/>
          <a:p>
            <a:r>
              <a:rPr lang="en-US" dirty="0" smtClean="0"/>
              <a:t>Inside the bowl: chemical compounds are not mixed.</a:t>
            </a:r>
            <a:endParaRPr lang="en-US" dirty="0"/>
          </a:p>
        </p:txBody>
      </p:sp>
    </p:spTree>
    <p:extLst>
      <p:ext uri="{BB962C8B-B14F-4D97-AF65-F5344CB8AC3E}">
        <p14:creationId xmlns:p14="http://schemas.microsoft.com/office/powerpoint/2010/main" val="17427422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15911"/>
            <a:ext cx="5181600" cy="6061052"/>
          </a:xfrm>
        </p:spPr>
        <p:txBody>
          <a:bodyPr/>
          <a:lstStyle/>
          <a:p>
            <a:r>
              <a:rPr lang="en-US" dirty="0" smtClean="0"/>
              <a:t>When the mixture is mixed thoroughly, </a:t>
            </a:r>
            <a:r>
              <a:rPr lang="en-US" dirty="0" err="1" smtClean="0"/>
              <a:t>lecithins</a:t>
            </a:r>
            <a:r>
              <a:rPr lang="en-US" dirty="0" smtClean="0"/>
              <a:t> aggregate due to hydrophobic interaction.</a:t>
            </a:r>
          </a:p>
          <a:p>
            <a:r>
              <a:rPr lang="en-US" dirty="0" smtClean="0"/>
              <a:t>Since air molecules (e.g. N</a:t>
            </a:r>
            <a:r>
              <a:rPr lang="en-US" baseline="-25000" dirty="0" smtClean="0"/>
              <a:t>2</a:t>
            </a:r>
            <a:r>
              <a:rPr lang="en-US" dirty="0" smtClean="0"/>
              <a:t>, O</a:t>
            </a:r>
            <a:r>
              <a:rPr lang="en-US" baseline="-25000" dirty="0" smtClean="0"/>
              <a:t>2</a:t>
            </a:r>
            <a:r>
              <a:rPr lang="en-US" dirty="0" smtClean="0"/>
              <a:t>) are non-polar, they are trapped within the hydrophobic sphere formed by </a:t>
            </a:r>
            <a:r>
              <a:rPr lang="en-US" dirty="0" err="1" smtClean="0"/>
              <a:t>lecithins</a:t>
            </a:r>
            <a:r>
              <a:rPr lang="en-US" dirty="0" smtClean="0"/>
              <a:t>.</a:t>
            </a:r>
          </a:p>
          <a:p>
            <a:r>
              <a:rPr lang="en-US" dirty="0" smtClean="0"/>
              <a:t>As a result, bubble forms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988" y="135429"/>
            <a:ext cx="4528264" cy="6041534"/>
          </a:xfrm>
          <a:prstGeom prst="rect">
            <a:avLst/>
          </a:prstGeom>
        </p:spPr>
      </p:pic>
      <p:pic>
        <p:nvPicPr>
          <p:cNvPr id="6" name="Picture 5"/>
          <p:cNvPicPr>
            <a:picLocks noChangeAspect="1"/>
          </p:cNvPicPr>
          <p:nvPr/>
        </p:nvPicPr>
        <p:blipFill>
          <a:blip r:embed="rId3"/>
          <a:stretch>
            <a:fillRect/>
          </a:stretch>
        </p:blipFill>
        <p:spPr>
          <a:xfrm>
            <a:off x="1467134" y="2239305"/>
            <a:ext cx="4251278" cy="3937658"/>
          </a:xfrm>
          <a:prstGeom prst="rect">
            <a:avLst/>
          </a:prstGeom>
        </p:spPr>
      </p:pic>
    </p:spTree>
    <p:extLst>
      <p:ext uri="{BB962C8B-B14F-4D97-AF65-F5344CB8AC3E}">
        <p14:creationId xmlns:p14="http://schemas.microsoft.com/office/powerpoint/2010/main" val="13083192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0"/>
            <a:ext cx="5181600" cy="6176963"/>
          </a:xfrm>
        </p:spPr>
        <p:txBody>
          <a:bodyPr/>
          <a:lstStyle/>
          <a:p>
            <a:r>
              <a:rPr lang="en-US" dirty="0" smtClean="0"/>
              <a:t>After thorough mixing, the gas molecules are released and the bubbles disappear.</a:t>
            </a:r>
          </a:p>
          <a:p>
            <a:r>
              <a:rPr lang="en-US" dirty="0" smtClean="0"/>
              <a:t>The hydrophilic ends of lecithin form around water and citric acid molecules.</a:t>
            </a:r>
          </a:p>
          <a:p>
            <a:r>
              <a:rPr lang="en-US" dirty="0" smtClean="0"/>
              <a:t>Chocolate Chantilly is ready!!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5932" y="161516"/>
            <a:ext cx="4600806" cy="6138320"/>
          </a:xfrm>
          <a:prstGeom prst="rect">
            <a:avLst/>
          </a:prstGeom>
        </p:spPr>
      </p:pic>
      <p:pic>
        <p:nvPicPr>
          <p:cNvPr id="6" name="Picture 5"/>
          <p:cNvPicPr>
            <a:picLocks noChangeAspect="1"/>
          </p:cNvPicPr>
          <p:nvPr/>
        </p:nvPicPr>
        <p:blipFill>
          <a:blip r:embed="rId3"/>
          <a:stretch>
            <a:fillRect/>
          </a:stretch>
        </p:blipFill>
        <p:spPr>
          <a:xfrm>
            <a:off x="1002942" y="2232174"/>
            <a:ext cx="4852116" cy="3736912"/>
          </a:xfrm>
          <a:prstGeom prst="rect">
            <a:avLst/>
          </a:prstGeom>
        </p:spPr>
      </p:pic>
    </p:spTree>
    <p:extLst>
      <p:ext uri="{BB962C8B-B14F-4D97-AF65-F5344CB8AC3E}">
        <p14:creationId xmlns:p14="http://schemas.microsoft.com/office/powerpoint/2010/main" val="11837493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www.webstaurantstore.com/images/products/extra_large/63359/35147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8" t="19516" r="1493" b="21575"/>
          <a:stretch/>
        </p:blipFill>
        <p:spPr bwMode="auto">
          <a:xfrm>
            <a:off x="4342262" y="4048549"/>
            <a:ext cx="3507475" cy="21017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Your everyday sweeteners</a:t>
            </a:r>
            <a:endParaRPr lang="en-US" dirty="0"/>
          </a:p>
        </p:txBody>
      </p:sp>
      <p:pic>
        <p:nvPicPr>
          <p:cNvPr id="4" name="Picture 3" descr="Image:Saccharose.sv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38200" y="1772931"/>
            <a:ext cx="3348776" cy="1674388"/>
          </a:xfrm>
          <a:prstGeom prst="rect">
            <a:avLst/>
          </a:prstGeom>
          <a:noFill/>
          <a:ln>
            <a:noFill/>
          </a:ln>
          <a:extLst/>
        </p:spPr>
      </p:pic>
      <p:pic>
        <p:nvPicPr>
          <p:cNvPr id="5" name="Picture 4" descr="200px-Aspartame_structure">
            <a:hlinkClick r:id="rId5" tooltip="Aspartame structure.png"/>
          </p:cNvPr>
          <p:cNvPicPr/>
          <p:nvPr/>
        </p:nvPicPr>
        <p:blipFill>
          <a:blip r:embed="rId6">
            <a:extLst>
              <a:ext uri="{28A0092B-C50C-407E-A947-70E740481C1C}">
                <a14:useLocalDpi xmlns:a14="http://schemas.microsoft.com/office/drawing/2010/main" val="0"/>
              </a:ext>
            </a:extLst>
          </a:blip>
          <a:srcRect/>
          <a:stretch>
            <a:fillRect/>
          </a:stretch>
        </p:blipFill>
        <p:spPr bwMode="auto">
          <a:xfrm>
            <a:off x="4918184" y="1729737"/>
            <a:ext cx="2355632" cy="2023138"/>
          </a:xfrm>
          <a:prstGeom prst="rect">
            <a:avLst/>
          </a:prstGeom>
          <a:noFill/>
          <a:ln>
            <a:noFill/>
          </a:ln>
          <a:extLst/>
        </p:spPr>
      </p:pic>
      <p:pic>
        <p:nvPicPr>
          <p:cNvPr id="6" name="Picture 5" descr="http://upload.wikimedia.org/wikipedia/commons/thumb/c/c1/Sucralose.svg/342px-Sucralose.svg.png"/>
          <p:cNvPicPr/>
          <p:nvPr/>
        </p:nvPicPr>
        <p:blipFill>
          <a:blip r:embed="rId7">
            <a:extLst>
              <a:ext uri="{28A0092B-C50C-407E-A947-70E740481C1C}">
                <a14:useLocalDpi xmlns:a14="http://schemas.microsoft.com/office/drawing/2010/main" val="0"/>
              </a:ext>
            </a:extLst>
          </a:blip>
          <a:srcRect/>
          <a:stretch>
            <a:fillRect/>
          </a:stretch>
        </p:blipFill>
        <p:spPr bwMode="auto">
          <a:xfrm>
            <a:off x="8485988" y="1911775"/>
            <a:ext cx="3024392" cy="1659062"/>
          </a:xfrm>
          <a:prstGeom prst="rect">
            <a:avLst/>
          </a:prstGeom>
          <a:noFill/>
          <a:ln>
            <a:noFill/>
          </a:ln>
        </p:spPr>
      </p:pic>
      <p:pic>
        <p:nvPicPr>
          <p:cNvPr id="12290" name="Picture 2" descr="http://www.minimus.biz/images/F08-0106700-1100b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1806" y="3510350"/>
            <a:ext cx="27432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savingeveryday.net/wp-content/uploads/2011/05/splend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16993" y="3902404"/>
            <a:ext cx="3333750" cy="22479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02551" y="3510350"/>
            <a:ext cx="1001710" cy="369332"/>
          </a:xfrm>
          <a:prstGeom prst="rect">
            <a:avLst/>
          </a:prstGeom>
          <a:noFill/>
        </p:spPr>
        <p:txBody>
          <a:bodyPr wrap="square" rtlCol="0">
            <a:spAutoFit/>
          </a:bodyPr>
          <a:lstStyle/>
          <a:p>
            <a:r>
              <a:rPr lang="en-US" dirty="0" smtClean="0"/>
              <a:t>Sucrose</a:t>
            </a:r>
            <a:endParaRPr lang="en-US" dirty="0"/>
          </a:p>
        </p:txBody>
      </p:sp>
      <p:sp>
        <p:nvSpPr>
          <p:cNvPr id="9" name="TextBox 8"/>
          <p:cNvSpPr txBox="1"/>
          <p:nvPr/>
        </p:nvSpPr>
        <p:spPr>
          <a:xfrm>
            <a:off x="5582167" y="3752875"/>
            <a:ext cx="2033076" cy="369332"/>
          </a:xfrm>
          <a:prstGeom prst="rect">
            <a:avLst/>
          </a:prstGeom>
          <a:noFill/>
        </p:spPr>
        <p:txBody>
          <a:bodyPr wrap="square" rtlCol="0">
            <a:spAutoFit/>
          </a:bodyPr>
          <a:lstStyle/>
          <a:p>
            <a:r>
              <a:rPr lang="en-US" dirty="0" smtClean="0"/>
              <a:t>Aspartame</a:t>
            </a:r>
            <a:endParaRPr lang="en-US" dirty="0"/>
          </a:p>
        </p:txBody>
      </p:sp>
      <p:sp>
        <p:nvSpPr>
          <p:cNvPr id="10" name="TextBox 9"/>
          <p:cNvSpPr txBox="1"/>
          <p:nvPr/>
        </p:nvSpPr>
        <p:spPr>
          <a:xfrm>
            <a:off x="9402170" y="3708404"/>
            <a:ext cx="1951630" cy="369332"/>
          </a:xfrm>
          <a:prstGeom prst="rect">
            <a:avLst/>
          </a:prstGeom>
          <a:noFill/>
        </p:spPr>
        <p:txBody>
          <a:bodyPr wrap="square" rtlCol="0">
            <a:spAutoFit/>
          </a:bodyPr>
          <a:lstStyle/>
          <a:p>
            <a:r>
              <a:rPr lang="en-US" dirty="0" smtClean="0"/>
              <a:t>Sucralose</a:t>
            </a:r>
            <a:endParaRPr lang="en-US" dirty="0"/>
          </a:p>
        </p:txBody>
      </p:sp>
    </p:spTree>
    <p:extLst>
      <p:ext uri="{BB962C8B-B14F-4D97-AF65-F5344CB8AC3E}">
        <p14:creationId xmlns:p14="http://schemas.microsoft.com/office/powerpoint/2010/main" val="36142449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idx="4294967295"/>
          </p:nvPr>
        </p:nvSpPr>
        <p:spPr>
          <a:xfrm>
            <a:off x="0" y="0"/>
            <a:ext cx="11382375" cy="827088"/>
          </a:xfrm>
        </p:spPr>
        <p:txBody>
          <a:bodyPr/>
          <a:lstStyle/>
          <a:p>
            <a:r>
              <a:rPr lang="en-US" dirty="0" smtClean="0"/>
              <a:t>What are the factors in determining solubility?</a:t>
            </a:r>
            <a:endParaRPr lang="en-US" dirty="0"/>
          </a:p>
        </p:txBody>
      </p:sp>
      <p:sp>
        <p:nvSpPr>
          <p:cNvPr id="12" name="Content Placeholder 11"/>
          <p:cNvSpPr>
            <a:spLocks noGrp="1"/>
          </p:cNvSpPr>
          <p:nvPr>
            <p:ph sz="half" idx="4294967295"/>
          </p:nvPr>
        </p:nvSpPr>
        <p:spPr>
          <a:xfrm>
            <a:off x="0" y="1101725"/>
            <a:ext cx="5676900" cy="5640388"/>
          </a:xfrm>
        </p:spPr>
        <p:txBody>
          <a:bodyPr>
            <a:normAutofit/>
          </a:bodyPr>
          <a:lstStyle/>
          <a:p>
            <a:r>
              <a:rPr lang="en-US" dirty="0" smtClean="0"/>
              <a:t>Temperature</a:t>
            </a:r>
          </a:p>
          <a:p>
            <a:pPr lvl="1">
              <a:buFont typeface="Wingdings" panose="05000000000000000000" pitchFamily="2" charset="2"/>
              <a:buChar char="q"/>
            </a:pPr>
            <a:r>
              <a:rPr lang="en-US" dirty="0"/>
              <a:t>H</a:t>
            </a:r>
            <a:r>
              <a:rPr lang="en-US" dirty="0" smtClean="0"/>
              <a:t>igher temperature increases solubility, and vice versa.</a:t>
            </a:r>
          </a:p>
          <a:p>
            <a:pPr lvl="1"/>
            <a:endParaRPr lang="en-US" dirty="0"/>
          </a:p>
          <a:p>
            <a:r>
              <a:rPr lang="en-US" dirty="0" smtClean="0"/>
              <a:t>Solvent</a:t>
            </a:r>
          </a:p>
          <a:p>
            <a:pPr lvl="1">
              <a:buFont typeface="Wingdings" panose="05000000000000000000" pitchFamily="2" charset="2"/>
              <a:buChar char="q"/>
            </a:pPr>
            <a:r>
              <a:rPr lang="en-US" dirty="0" smtClean="0"/>
              <a:t>More polar solvents, such as water, dissolve the polar sucrose better.</a:t>
            </a:r>
          </a:p>
          <a:p>
            <a:pPr lvl="1">
              <a:buFont typeface="Wingdings" panose="05000000000000000000" pitchFamily="2" charset="2"/>
              <a:buChar char="q"/>
            </a:pPr>
            <a:r>
              <a:rPr lang="en-US" dirty="0" smtClean="0"/>
              <a:t>Less polar solvents, such as acetone (nail polishing), dissolves sucrose not as efficiently.</a:t>
            </a:r>
            <a:endParaRPr lang="en-US" dirty="0"/>
          </a:p>
          <a:p>
            <a:endParaRPr lang="en-US" dirty="0"/>
          </a:p>
          <a:p>
            <a:r>
              <a:rPr lang="en-US" dirty="0" smtClean="0"/>
              <a:t>Functional groups on the molecule</a:t>
            </a:r>
          </a:p>
          <a:p>
            <a:pPr lvl="1">
              <a:buFont typeface="Wingdings" panose="05000000000000000000" pitchFamily="2" charset="2"/>
              <a:buChar char="q"/>
            </a:pPr>
            <a:r>
              <a:rPr lang="en-US" dirty="0" smtClean="0"/>
              <a:t>Different functional groups on a molecule can affect the polarity, and therefore the solubility.</a:t>
            </a:r>
            <a:endParaRPr lang="en-US" dirty="0"/>
          </a:p>
        </p:txBody>
      </p:sp>
      <p:pic>
        <p:nvPicPr>
          <p:cNvPr id="4" name="Picture 3"/>
          <p:cNvPicPr>
            <a:picLocks noChangeAspect="1"/>
          </p:cNvPicPr>
          <p:nvPr/>
        </p:nvPicPr>
        <p:blipFill>
          <a:blip r:embed="rId2"/>
          <a:stretch>
            <a:fillRect/>
          </a:stretch>
        </p:blipFill>
        <p:spPr>
          <a:xfrm>
            <a:off x="6114481" y="746000"/>
            <a:ext cx="5458820" cy="3413824"/>
          </a:xfrm>
          <a:prstGeom prst="rect">
            <a:avLst/>
          </a:prstGeom>
        </p:spPr>
      </p:pic>
      <p:pic>
        <p:nvPicPr>
          <p:cNvPr id="14" name="Picture 13" descr="Image:Saccharose.sv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173701" y="3917276"/>
            <a:ext cx="2895430" cy="1447716"/>
          </a:xfrm>
          <a:prstGeom prst="rect">
            <a:avLst/>
          </a:prstGeom>
          <a:noFill/>
          <a:ln>
            <a:noFill/>
          </a:ln>
          <a:extLst/>
        </p:spPr>
      </p:pic>
      <p:pic>
        <p:nvPicPr>
          <p:cNvPr id="15" name="Picture 14" descr="http://upload.wikimedia.org/wikipedia/commons/thumb/c/c1/Sucralose.svg/342px-Sucralose.svg.png"/>
          <p:cNvPicPr/>
          <p:nvPr/>
        </p:nvPicPr>
        <p:blipFill>
          <a:blip r:embed="rId5">
            <a:extLst>
              <a:ext uri="{28A0092B-C50C-407E-A947-70E740481C1C}">
                <a14:useLocalDpi xmlns:a14="http://schemas.microsoft.com/office/drawing/2010/main" val="0"/>
              </a:ext>
            </a:extLst>
          </a:blip>
          <a:srcRect/>
          <a:stretch>
            <a:fillRect/>
          </a:stretch>
        </p:blipFill>
        <p:spPr bwMode="auto">
          <a:xfrm>
            <a:off x="9395922" y="4127298"/>
            <a:ext cx="2614960" cy="1434464"/>
          </a:xfrm>
          <a:prstGeom prst="rect">
            <a:avLst/>
          </a:prstGeom>
          <a:noFill/>
          <a:ln>
            <a:noFill/>
          </a:ln>
        </p:spPr>
      </p:pic>
      <p:sp>
        <p:nvSpPr>
          <p:cNvPr id="16" name="TextBox 15"/>
          <p:cNvSpPr txBox="1"/>
          <p:nvPr/>
        </p:nvSpPr>
        <p:spPr>
          <a:xfrm>
            <a:off x="7034030" y="5561762"/>
            <a:ext cx="1174772" cy="369332"/>
          </a:xfrm>
          <a:prstGeom prst="rect">
            <a:avLst/>
          </a:prstGeom>
          <a:noFill/>
        </p:spPr>
        <p:txBody>
          <a:bodyPr wrap="square" rtlCol="0">
            <a:spAutoFit/>
          </a:bodyPr>
          <a:lstStyle/>
          <a:p>
            <a:r>
              <a:rPr lang="en-US" dirty="0" smtClean="0"/>
              <a:t>Sucrose</a:t>
            </a:r>
            <a:endParaRPr lang="en-US" dirty="0"/>
          </a:p>
        </p:txBody>
      </p:sp>
      <p:sp>
        <p:nvSpPr>
          <p:cNvPr id="17" name="TextBox 16"/>
          <p:cNvSpPr txBox="1"/>
          <p:nvPr/>
        </p:nvSpPr>
        <p:spPr>
          <a:xfrm>
            <a:off x="10188440" y="5582771"/>
            <a:ext cx="1687424" cy="369332"/>
          </a:xfrm>
          <a:prstGeom prst="rect">
            <a:avLst/>
          </a:prstGeom>
          <a:noFill/>
        </p:spPr>
        <p:txBody>
          <a:bodyPr wrap="square" rtlCol="0">
            <a:spAutoFit/>
          </a:bodyPr>
          <a:lstStyle/>
          <a:p>
            <a:r>
              <a:rPr lang="en-US" dirty="0" smtClean="0"/>
              <a:t>Sucralose</a:t>
            </a:r>
            <a:endParaRPr lang="en-US" dirty="0"/>
          </a:p>
        </p:txBody>
      </p:sp>
      <p:cxnSp>
        <p:nvCxnSpPr>
          <p:cNvPr id="19" name="Straight Arrow Connector 18"/>
          <p:cNvCxnSpPr/>
          <p:nvPr/>
        </p:nvCxnSpPr>
        <p:spPr>
          <a:xfrm flipV="1">
            <a:off x="6028767" y="4905824"/>
            <a:ext cx="259786" cy="40459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038531" y="3777082"/>
            <a:ext cx="0" cy="35021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8830385" y="4914073"/>
            <a:ext cx="109040" cy="40459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899121" y="4127298"/>
            <a:ext cx="496801" cy="27817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1875864" y="5248368"/>
            <a:ext cx="0" cy="49806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1262288" y="4272662"/>
            <a:ext cx="532263" cy="139086"/>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4092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4/4e/Amph_Pathw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8958" y="3944881"/>
            <a:ext cx="3888466" cy="21453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520700" y="-3341"/>
            <a:ext cx="10515600" cy="765151"/>
          </a:xfrm>
        </p:spPr>
        <p:txBody>
          <a:bodyPr/>
          <a:lstStyle/>
          <a:p>
            <a:pPr algn="ctr"/>
            <a:r>
              <a:rPr lang="en-US" dirty="0" smtClean="0"/>
              <a:t>Impact in the Biological System</a:t>
            </a:r>
            <a:endParaRPr lang="en-US" dirty="0"/>
          </a:p>
        </p:txBody>
      </p:sp>
      <p:pic>
        <p:nvPicPr>
          <p:cNvPr id="4" name="Picture 3"/>
          <p:cNvPicPr/>
          <p:nvPr/>
        </p:nvPicPr>
        <p:blipFill>
          <a:blip r:embed="rId3"/>
          <a:srcRect/>
          <a:stretch>
            <a:fillRect/>
          </a:stretch>
        </p:blipFill>
        <p:spPr bwMode="auto">
          <a:xfrm>
            <a:off x="4346416" y="709706"/>
            <a:ext cx="2794634" cy="3263302"/>
          </a:xfrm>
          <a:prstGeom prst="rect">
            <a:avLst/>
          </a:prstGeom>
          <a:noFill/>
          <a:ln w="9525">
            <a:noFill/>
            <a:miter lim="800000"/>
            <a:headEnd/>
            <a:tailEnd/>
          </a:ln>
        </p:spPr>
      </p:pic>
      <p:pic>
        <p:nvPicPr>
          <p:cNvPr id="9218" name="Picture 2" descr="http://www.biologycorner.com/resources/membrane_transport_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4160" y="574453"/>
            <a:ext cx="3149600" cy="285563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bnl.gov/today/body_pics/2012/07/protein-fold-350p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166" y="3761108"/>
            <a:ext cx="4445620" cy="22736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0583" y="875988"/>
            <a:ext cx="2215833" cy="2554545"/>
          </a:xfrm>
          <a:prstGeom prst="rect">
            <a:avLst/>
          </a:prstGeom>
          <a:noFill/>
        </p:spPr>
        <p:txBody>
          <a:bodyPr wrap="square" rtlCol="0">
            <a:spAutoFit/>
          </a:bodyPr>
          <a:lstStyle/>
          <a:p>
            <a:r>
              <a:rPr lang="en-US" sz="2000" dirty="0" smtClean="0"/>
              <a:t>Nucleic acid and protein folding due to hydrophobic/ hydrophilic effects – their structures have significant contributions to their functions!</a:t>
            </a:r>
            <a:endParaRPr lang="en-US" sz="2000" dirty="0"/>
          </a:p>
        </p:txBody>
      </p:sp>
      <p:pic>
        <p:nvPicPr>
          <p:cNvPr id="9224" name="Picture 8" descr="http://www.cgm.cnrs-gif.fr/IMG/jpg/figure1_bi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97" y="1292154"/>
            <a:ext cx="1984204" cy="17222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19644" y="761810"/>
            <a:ext cx="1665923" cy="1200329"/>
          </a:xfrm>
          <a:prstGeom prst="rect">
            <a:avLst/>
          </a:prstGeom>
          <a:noFill/>
        </p:spPr>
        <p:txBody>
          <a:bodyPr wrap="square" rtlCol="0">
            <a:spAutoFit/>
          </a:bodyPr>
          <a:lstStyle/>
          <a:p>
            <a:r>
              <a:rPr lang="en-US" dirty="0" smtClean="0"/>
              <a:t>O</a:t>
            </a:r>
            <a:r>
              <a:rPr lang="en-US" baseline="-25000" dirty="0" smtClean="0"/>
              <a:t>2</a:t>
            </a:r>
            <a:r>
              <a:rPr lang="en-US" dirty="0" smtClean="0"/>
              <a:t> gas can diffuse readily into cells without help.</a:t>
            </a:r>
            <a:endParaRPr lang="en-US" dirty="0"/>
          </a:p>
        </p:txBody>
      </p:sp>
      <p:sp>
        <p:nvSpPr>
          <p:cNvPr id="3" name="TextBox 2"/>
          <p:cNvSpPr txBox="1"/>
          <p:nvPr/>
        </p:nvSpPr>
        <p:spPr>
          <a:xfrm>
            <a:off x="9107424" y="3605255"/>
            <a:ext cx="3140254" cy="2585323"/>
          </a:xfrm>
          <a:prstGeom prst="rect">
            <a:avLst/>
          </a:prstGeom>
          <a:noFill/>
        </p:spPr>
        <p:txBody>
          <a:bodyPr wrap="square" rtlCol="0">
            <a:spAutoFit/>
          </a:bodyPr>
          <a:lstStyle/>
          <a:p>
            <a:r>
              <a:rPr lang="en-US" dirty="0" smtClean="0"/>
              <a:t>Metabolism of Amphetamine, a medicinal compound targeting the central nervous system. As shown in the diagram, more hydrophilic groups are added to the parent compound during metabolism in order to facilitate excretion of the drug from the body.</a:t>
            </a:r>
            <a:endParaRPr lang="en-US" dirty="0"/>
          </a:p>
        </p:txBody>
      </p:sp>
    </p:spTree>
    <p:extLst>
      <p:ext uri="{BB962C8B-B14F-4D97-AF65-F5344CB8AC3E}">
        <p14:creationId xmlns:p14="http://schemas.microsoft.com/office/powerpoint/2010/main" val="19732750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0515600" cy="873457"/>
          </a:xfrm>
        </p:spPr>
        <p:txBody>
          <a:bodyPr/>
          <a:lstStyle/>
          <a:p>
            <a:r>
              <a:rPr lang="en-US" dirty="0" smtClean="0"/>
              <a:t>References</a:t>
            </a:r>
            <a:endParaRPr lang="en-US" dirty="0"/>
          </a:p>
        </p:txBody>
      </p:sp>
      <p:sp>
        <p:nvSpPr>
          <p:cNvPr id="3" name="Content Placeholder 2"/>
          <p:cNvSpPr>
            <a:spLocks noGrp="1"/>
          </p:cNvSpPr>
          <p:nvPr>
            <p:ph idx="4294967295"/>
          </p:nvPr>
        </p:nvSpPr>
        <p:spPr>
          <a:xfrm>
            <a:off x="0" y="873458"/>
            <a:ext cx="12192000" cy="5336274"/>
          </a:xfrm>
        </p:spPr>
        <p:txBody>
          <a:bodyPr>
            <a:normAutofit fontScale="32500" lnSpcReduction="20000"/>
          </a:bodyPr>
          <a:lstStyle/>
          <a:p>
            <a:r>
              <a:rPr lang="en-US" dirty="0"/>
              <a:t>http://</a:t>
            </a:r>
            <a:r>
              <a:rPr lang="en-US" dirty="0" smtClean="0"/>
              <a:t>cdn.shopify.com/s/files/1/0387/2401/products/bar-solid-dark_ade26d20-29bb-4e23-b425-f3e6439363b5_1024x1024.jpg?v=1404319914</a:t>
            </a:r>
          </a:p>
          <a:p>
            <a:r>
              <a:rPr lang="en-US" dirty="0"/>
              <a:t>http://</a:t>
            </a:r>
            <a:r>
              <a:rPr lang="en-US" dirty="0" smtClean="0"/>
              <a:t>www.chowstatic.com/assets/recipe_photos/29197_vegan_chocolate_mousse.jpg</a:t>
            </a:r>
          </a:p>
          <a:p>
            <a:r>
              <a:rPr lang="en-US" dirty="0"/>
              <a:t>http://</a:t>
            </a:r>
            <a:r>
              <a:rPr lang="en-US" dirty="0" smtClean="0"/>
              <a:t>s3.amazonaws.com/rapgenius/Minute-Maid-Juice1.jpg</a:t>
            </a:r>
          </a:p>
          <a:p>
            <a:r>
              <a:rPr lang="en-US" dirty="0"/>
              <a:t>http://</a:t>
            </a:r>
            <a:r>
              <a:rPr lang="en-US" dirty="0" smtClean="0"/>
              <a:t>images.fineartamerica.com/images-medium-large/nitrogen-molecule-dr-tim-evans.jpg</a:t>
            </a:r>
          </a:p>
          <a:p>
            <a:r>
              <a:rPr lang="en-US" dirty="0"/>
              <a:t>http://upload.wikimedia.org/wikipedia/commons/e/e5/Citric_acid_structure.png</a:t>
            </a:r>
            <a:endParaRPr lang="en-US" dirty="0" smtClean="0"/>
          </a:p>
          <a:p>
            <a:r>
              <a:rPr lang="en-US" dirty="0"/>
              <a:t>http://</a:t>
            </a:r>
            <a:r>
              <a:rPr lang="en-US" dirty="0" smtClean="0"/>
              <a:t>images.cpcache.com/merchandise/514_400x400_NoPeel.jpg?region=name:FrontCenter,id:68913273,w:16</a:t>
            </a:r>
          </a:p>
          <a:p>
            <a:r>
              <a:rPr lang="en-US" dirty="0"/>
              <a:t>https://</a:t>
            </a:r>
            <a:r>
              <a:rPr lang="en-US" dirty="0" smtClean="0"/>
              <a:t>tnrtb.files.wordpress.com/2013/05/figure-1.jpg</a:t>
            </a:r>
          </a:p>
          <a:p>
            <a:r>
              <a:rPr lang="en-US" dirty="0"/>
              <a:t>http://</a:t>
            </a:r>
            <a:r>
              <a:rPr lang="en-US" dirty="0" smtClean="0"/>
              <a:t>upload.wikimedia.org/wikipedia/commons/thumb/1/1a/Micelle_scheme2-en.svg/2000px-Micelle_scheme2-en.svg.png</a:t>
            </a:r>
          </a:p>
          <a:p>
            <a:r>
              <a:rPr lang="en-US" dirty="0"/>
              <a:t>http://</a:t>
            </a:r>
            <a:r>
              <a:rPr lang="en-US" dirty="0" smtClean="0"/>
              <a:t>www.biologycorner.com/resources/membrane_transport_01.jpg</a:t>
            </a:r>
          </a:p>
          <a:p>
            <a:r>
              <a:rPr lang="en-US" dirty="0"/>
              <a:t>http://</a:t>
            </a:r>
            <a:r>
              <a:rPr lang="en-US" dirty="0" smtClean="0"/>
              <a:t>www.bnl.gov/today/body_pics/2012/07/protein-fold-350px.jpg</a:t>
            </a:r>
          </a:p>
          <a:p>
            <a:r>
              <a:rPr lang="en-US" dirty="0"/>
              <a:t>https://farm3.staticflickr.com/2821/11235182875_7567f5f052_m.jpg</a:t>
            </a:r>
            <a:endParaRPr lang="en-US" dirty="0" smtClean="0"/>
          </a:p>
          <a:p>
            <a:r>
              <a:rPr lang="en-US" dirty="0"/>
              <a:t>http://</a:t>
            </a:r>
            <a:r>
              <a:rPr lang="en-US" dirty="0" smtClean="0"/>
              <a:t>www.cgm.cnrs-gif.fr/IMG/jpg/figure1_bis.jpg</a:t>
            </a:r>
          </a:p>
          <a:p>
            <a:r>
              <a:rPr lang="en-US" dirty="0"/>
              <a:t>http://</a:t>
            </a:r>
            <a:r>
              <a:rPr lang="en-US" dirty="0" smtClean="0"/>
              <a:t>www.bio.miami.edu/tom/courses/protected/MCB6/ch10/10-01corrected.jpg</a:t>
            </a:r>
          </a:p>
          <a:p>
            <a:r>
              <a:rPr lang="en-US" dirty="0"/>
              <a:t>http://</a:t>
            </a:r>
            <a:r>
              <a:rPr lang="en-US" dirty="0" smtClean="0"/>
              <a:t>oliveoilexplorer.com/wp-content/uploads/2012/12/Olive-Oil.jpg</a:t>
            </a:r>
          </a:p>
          <a:p>
            <a:r>
              <a:rPr lang="en-US" dirty="0"/>
              <a:t>http://</a:t>
            </a:r>
            <a:r>
              <a:rPr lang="en-US" dirty="0" smtClean="0"/>
              <a:t>cdn.wonderfulengineering.com/wp-content/uploads/2014/05/What-is-Petroleum-Engineering-6.jpg</a:t>
            </a:r>
          </a:p>
          <a:p>
            <a:r>
              <a:rPr lang="en-US" dirty="0"/>
              <a:t>http://</a:t>
            </a:r>
            <a:r>
              <a:rPr lang="en-US" dirty="0" smtClean="0"/>
              <a:t>www.washinghands.net/images/dial-liquid-hand-soap.jpg</a:t>
            </a:r>
          </a:p>
          <a:p>
            <a:r>
              <a:rPr lang="en-US" dirty="0"/>
              <a:t>http://</a:t>
            </a:r>
            <a:r>
              <a:rPr lang="en-US" dirty="0" smtClean="0"/>
              <a:t>www.minimus.biz/images/F08-0106700-1100bg.jpg</a:t>
            </a:r>
          </a:p>
          <a:p>
            <a:r>
              <a:rPr lang="en-US" dirty="0"/>
              <a:t>http://</a:t>
            </a:r>
            <a:r>
              <a:rPr lang="en-US" dirty="0" smtClean="0"/>
              <a:t>www.savingeveryday.net/wp-content/uploads/2011/05/splenda.jpg</a:t>
            </a:r>
          </a:p>
          <a:p>
            <a:r>
              <a:rPr lang="en-US" dirty="0"/>
              <a:t>http://</a:t>
            </a:r>
            <a:r>
              <a:rPr lang="en-US" dirty="0" smtClean="0"/>
              <a:t>www.webstaurantstore.com/images/products/extra_large/63359/351472.jpg</a:t>
            </a:r>
          </a:p>
          <a:p>
            <a:r>
              <a:rPr lang="en-US" dirty="0"/>
              <a:t>http://</a:t>
            </a:r>
            <a:r>
              <a:rPr lang="en-US" dirty="0" smtClean="0"/>
              <a:t>www.funkidslive.com/wp-content/uploads/2012/08/Kitchen-Chemistry.jpg</a:t>
            </a:r>
          </a:p>
          <a:p>
            <a:r>
              <a:rPr lang="en-US" dirty="0"/>
              <a:t>http://lowres.cartoonstock.com/food-drink-chemist-chemistry-organic_chemist-degree-qualification-shrn2310_low.jpg</a:t>
            </a:r>
          </a:p>
        </p:txBody>
      </p:sp>
    </p:spTree>
    <p:extLst>
      <p:ext uri="{BB962C8B-B14F-4D97-AF65-F5344CB8AC3E}">
        <p14:creationId xmlns:p14="http://schemas.microsoft.com/office/powerpoint/2010/main" val="35395476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“Water and oil don’t mix.”</a:t>
            </a:r>
            <a:endParaRPr lang="en-US" dirty="0"/>
          </a:p>
        </p:txBody>
      </p:sp>
      <p:pic>
        <p:nvPicPr>
          <p:cNvPr id="10242" name="Picture 2" descr="http://www.sawguidesdirect.com/uploads/images/Water_and_o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325" y="2262304"/>
            <a:ext cx="291465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8274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1187450"/>
          </a:xfrm>
        </p:spPr>
        <p:txBody>
          <a:bodyPr>
            <a:normAutofit/>
          </a:bodyPr>
          <a:lstStyle/>
          <a:p>
            <a:r>
              <a:rPr lang="en-US" dirty="0" smtClean="0"/>
              <a:t>“Water and </a:t>
            </a:r>
            <a:r>
              <a:rPr lang="en-US" dirty="0"/>
              <a:t>o</a:t>
            </a:r>
            <a:r>
              <a:rPr lang="en-US" dirty="0" smtClean="0"/>
              <a:t>il </a:t>
            </a:r>
            <a:r>
              <a:rPr lang="en-US" dirty="0"/>
              <a:t>d</a:t>
            </a:r>
            <a:r>
              <a:rPr lang="en-US" dirty="0" smtClean="0"/>
              <a:t>on’t mix” – at a microscopic level</a:t>
            </a:r>
            <a:endParaRPr lang="en-US" dirty="0"/>
          </a:p>
        </p:txBody>
      </p:sp>
      <p:sp>
        <p:nvSpPr>
          <p:cNvPr id="3" name="Content Placeholder 2"/>
          <p:cNvSpPr>
            <a:spLocks noGrp="1"/>
          </p:cNvSpPr>
          <p:nvPr>
            <p:ph idx="4294967295"/>
          </p:nvPr>
        </p:nvSpPr>
        <p:spPr>
          <a:xfrm>
            <a:off x="0" y="1501775"/>
            <a:ext cx="10515600" cy="4675188"/>
          </a:xfrm>
        </p:spPr>
        <p:txBody>
          <a:bodyPr/>
          <a:lstStyle/>
          <a:p>
            <a:r>
              <a:rPr lang="en-US" dirty="0" smtClean="0"/>
              <a:t>Water is polar.</a:t>
            </a:r>
          </a:p>
          <a:p>
            <a:r>
              <a:rPr lang="en-US" dirty="0" smtClean="0"/>
              <a:t>Oil often contains one polar end and one non-polar end.</a:t>
            </a:r>
          </a:p>
          <a:p>
            <a:r>
              <a:rPr lang="en-US" dirty="0" smtClean="0"/>
              <a:t>It is favorable to organize the molecules such that the polar water molecules are interacting with the polar ends of the oil, and not the non-polar ends.</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t="2418"/>
          <a:stretch/>
        </p:blipFill>
        <p:spPr bwMode="auto">
          <a:xfrm>
            <a:off x="1983279" y="3167633"/>
            <a:ext cx="8225442" cy="3009330"/>
          </a:xfrm>
          <a:prstGeom prst="rect">
            <a:avLst/>
          </a:prstGeom>
          <a:ln>
            <a:noFill/>
          </a:ln>
          <a:extLst>
            <a:ext uri="{53640926-AAD7-44d8-BBD7-CCE9431645EC}">
              <a14:shadowObscured xmlns:a14="http://schemas.microsoft.com/office/drawing/2010/main"/>
            </a:ext>
            <a:ext uri="{FAA26D3D-D897-4be2-8F04-BA451C77F1D7}">
              <ma14:placeholderFlag xmlns:ma14="http://schemas.microsoft.com/office/mac/drawingml/2011/main"/>
            </a:ext>
          </a:extLst>
        </p:spPr>
      </p:pic>
    </p:spTree>
    <p:extLst>
      <p:ext uri="{BB962C8B-B14F-4D97-AF65-F5344CB8AC3E}">
        <p14:creationId xmlns:p14="http://schemas.microsoft.com/office/powerpoint/2010/main" val="6739204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107" y="0"/>
            <a:ext cx="11488738" cy="965366"/>
          </a:xfrm>
        </p:spPr>
        <p:txBody>
          <a:bodyPr>
            <a:normAutofit fontScale="90000"/>
          </a:bodyPr>
          <a:lstStyle/>
          <a:p>
            <a:r>
              <a:rPr lang="en-US" dirty="0" smtClean="0"/>
              <a:t>Oil and its family are essential components of life</a:t>
            </a:r>
            <a:endParaRPr lang="en-US" dirty="0"/>
          </a:p>
        </p:txBody>
      </p:sp>
      <p:sp>
        <p:nvSpPr>
          <p:cNvPr id="4" name="Content Placeholder 3"/>
          <p:cNvSpPr>
            <a:spLocks noGrp="1"/>
          </p:cNvSpPr>
          <p:nvPr>
            <p:ph sz="half" idx="4294967295"/>
          </p:nvPr>
        </p:nvSpPr>
        <p:spPr>
          <a:xfrm>
            <a:off x="0" y="1064526"/>
            <a:ext cx="5181600" cy="5112438"/>
          </a:xfrm>
        </p:spPr>
        <p:txBody>
          <a:bodyPr/>
          <a:lstStyle/>
          <a:p>
            <a:r>
              <a:rPr lang="en-US" dirty="0" smtClean="0"/>
              <a:t>Biological system</a:t>
            </a:r>
          </a:p>
          <a:p>
            <a:pPr lvl="1"/>
            <a:r>
              <a:rPr lang="en-US" dirty="0" smtClean="0"/>
              <a:t>Lipid bilayer Cellular membrane</a:t>
            </a:r>
          </a:p>
          <a:p>
            <a:pPr lvl="1"/>
            <a:r>
              <a:rPr lang="en-US" dirty="0" smtClean="0"/>
              <a:t>Blood-brain barrier</a:t>
            </a:r>
            <a:endParaRPr lang="en-US" dirty="0"/>
          </a:p>
        </p:txBody>
      </p:sp>
      <p:sp>
        <p:nvSpPr>
          <p:cNvPr id="5" name="Content Placeholder 4"/>
          <p:cNvSpPr>
            <a:spLocks noGrp="1"/>
          </p:cNvSpPr>
          <p:nvPr>
            <p:ph sz="half" idx="4294967295"/>
          </p:nvPr>
        </p:nvSpPr>
        <p:spPr>
          <a:xfrm>
            <a:off x="7010400" y="1064526"/>
            <a:ext cx="5181600" cy="5112437"/>
          </a:xfrm>
        </p:spPr>
        <p:txBody>
          <a:bodyPr/>
          <a:lstStyle/>
          <a:p>
            <a:r>
              <a:rPr lang="en-US" dirty="0" smtClean="0"/>
              <a:t>Everyday tools</a:t>
            </a:r>
          </a:p>
          <a:p>
            <a:pPr lvl="1"/>
            <a:r>
              <a:rPr lang="en-US" dirty="0" smtClean="0"/>
              <a:t>Detergent/cleaning tools</a:t>
            </a:r>
          </a:p>
          <a:p>
            <a:pPr lvl="1"/>
            <a:r>
              <a:rPr lang="en-US" dirty="0" smtClean="0"/>
              <a:t>Energy/fuel source</a:t>
            </a:r>
          </a:p>
          <a:p>
            <a:pPr lvl="1"/>
            <a:r>
              <a:rPr lang="en-US" dirty="0" smtClean="0"/>
              <a:t>cooking</a:t>
            </a:r>
          </a:p>
          <a:p>
            <a:pPr lvl="1"/>
            <a:endParaRPr lang="en-US" dirty="0"/>
          </a:p>
        </p:txBody>
      </p:sp>
      <p:pic>
        <p:nvPicPr>
          <p:cNvPr id="11266" name="Picture 2" descr="http://www.bio.miami.edu/tom/courses/protected/MCB6/ch10/10-01correct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438" y="2087256"/>
            <a:ext cx="3258752" cy="204603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8b7a91801591cac4b290-abbac3ca2ecec271a197a4cd05b43329.r61.cf3.rackcdn.com/blood-brain-barri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9766" y="3884354"/>
            <a:ext cx="2391770" cy="239177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oliveoilexplorer.com/wp-content/uploads/2012/12/Olive-Oi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6153" y="2087256"/>
            <a:ext cx="2957014" cy="1848134"/>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cdn.wonderfulengineering.com/wp-content/uploads/2014/05/What-is-Petroleum-Engineering-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4442" y="3138985"/>
            <a:ext cx="2727278" cy="2045458"/>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www.washinghands.net/images/dial-liquid-hand-soa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0715" y="4633570"/>
            <a:ext cx="3082452" cy="154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082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51" y="365125"/>
            <a:ext cx="11532358" cy="1325563"/>
          </a:xfrm>
        </p:spPr>
        <p:txBody>
          <a:bodyPr>
            <a:normAutofit fontScale="90000"/>
          </a:bodyPr>
          <a:lstStyle/>
          <a:p>
            <a:r>
              <a:rPr lang="en-US" dirty="0" smtClean="0"/>
              <a:t>How does detergent/soap remove dirt and oil from clothing/skin?</a:t>
            </a:r>
            <a:endParaRPr lang="en-US" dirty="0"/>
          </a:p>
        </p:txBody>
      </p:sp>
      <p:sp>
        <p:nvSpPr>
          <p:cNvPr id="3" name="Content Placeholder 2"/>
          <p:cNvSpPr>
            <a:spLocks noGrp="1"/>
          </p:cNvSpPr>
          <p:nvPr>
            <p:ph idx="1"/>
          </p:nvPr>
        </p:nvSpPr>
        <p:spPr>
          <a:xfrm>
            <a:off x="300251" y="1825625"/>
            <a:ext cx="5363570" cy="4861778"/>
          </a:xfrm>
        </p:spPr>
        <p:txBody>
          <a:bodyPr/>
          <a:lstStyle/>
          <a:p>
            <a:r>
              <a:rPr lang="en-US" dirty="0" smtClean="0"/>
              <a:t>As detergent is applied, an emulsion of oil (or other nonpolar organic compounds) and water is formed.</a:t>
            </a:r>
          </a:p>
          <a:p>
            <a:r>
              <a:rPr lang="en-US" dirty="0" smtClean="0"/>
              <a:t>The hydrophobic ends in detergent trap the nonpolar compounds inside.</a:t>
            </a:r>
          </a:p>
          <a:p>
            <a:r>
              <a:rPr lang="en-US" dirty="0" smtClean="0"/>
              <a:t>The outside of detergent </a:t>
            </a:r>
            <a:r>
              <a:rPr lang="en-US" dirty="0" err="1" smtClean="0"/>
              <a:t>miscelles</a:t>
            </a:r>
            <a:r>
              <a:rPr lang="en-US" dirty="0" smtClean="0"/>
              <a:t> is hydrophilic; this along with other hydrophilic </a:t>
            </a:r>
            <a:r>
              <a:rPr lang="en-US" dirty="0" err="1" smtClean="0"/>
              <a:t>dirts</a:t>
            </a:r>
            <a:r>
              <a:rPr lang="en-US" dirty="0" smtClean="0"/>
              <a:t> can be washed off with water.</a:t>
            </a:r>
            <a:endParaRPr lang="en-US" dirty="0"/>
          </a:p>
        </p:txBody>
      </p:sp>
      <p:pic>
        <p:nvPicPr>
          <p:cNvPr id="1026" name="Picture 2" descr="http://www.drcruzan.com/Images/Water/DetergentMicell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821" y="2365573"/>
            <a:ext cx="628650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0395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10030" cy="1296538"/>
          </a:xfrm>
        </p:spPr>
        <p:txBody>
          <a:bodyPr/>
          <a:lstStyle/>
          <a:p>
            <a:r>
              <a:rPr lang="en-US" dirty="0" smtClean="0"/>
              <a:t>Food and other everyday examples of emulsions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0863899"/>
              </p:ext>
            </p:extLst>
          </p:nvPr>
        </p:nvGraphicFramePr>
        <p:xfrm>
          <a:off x="162989" y="1392074"/>
          <a:ext cx="11847041" cy="4885894"/>
        </p:xfrm>
        <a:graphic>
          <a:graphicData uri="http://schemas.openxmlformats.org/drawingml/2006/table">
            <a:tbl>
              <a:tblPr>
                <a:tableStyleId>{5C22544A-7EE6-4342-B048-85BDC9FD1C3A}</a:tableStyleId>
              </a:tblPr>
              <a:tblGrid>
                <a:gridCol w="1351912"/>
                <a:gridCol w="1023583"/>
                <a:gridCol w="2879677"/>
                <a:gridCol w="3411940"/>
                <a:gridCol w="3179929"/>
              </a:tblGrid>
              <a:tr h="491507">
                <a:tc>
                  <a:txBody>
                    <a:bodyPr/>
                    <a:lstStyle/>
                    <a:p>
                      <a:pPr marL="0" marR="0" algn="ctr">
                        <a:lnSpc>
                          <a:spcPts val="1600"/>
                        </a:lnSpc>
                        <a:spcBef>
                          <a:spcPts val="0"/>
                        </a:spcBef>
                        <a:spcAft>
                          <a:spcPts val="0"/>
                        </a:spcAft>
                      </a:pPr>
                      <a:r>
                        <a:rPr lang="en-US" sz="2000" dirty="0">
                          <a:effectLst/>
                        </a:rPr>
                        <a:t> </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7776" marR="77776" marT="0" marB="0"/>
                </a:tc>
                <a:tc>
                  <a:txBody>
                    <a:bodyPr/>
                    <a:lstStyle/>
                    <a:p>
                      <a:pPr marL="0" marR="0" algn="ctr">
                        <a:lnSpc>
                          <a:spcPts val="1600"/>
                        </a:lnSpc>
                        <a:spcBef>
                          <a:spcPts val="0"/>
                        </a:spcBef>
                        <a:spcAft>
                          <a:spcPts val="0"/>
                        </a:spcAft>
                      </a:pPr>
                      <a:r>
                        <a:rPr lang="en-GB" sz="2000">
                          <a:effectLst/>
                        </a:rPr>
                        <a:t> </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77776" marR="77776" marT="0" marB="0"/>
                </a:tc>
                <a:tc gridSpan="3">
                  <a:txBody>
                    <a:bodyPr/>
                    <a:lstStyle/>
                    <a:p>
                      <a:pPr marL="0" marR="0" algn="ctr">
                        <a:lnSpc>
                          <a:spcPts val="1600"/>
                        </a:lnSpc>
                        <a:spcBef>
                          <a:spcPts val="0"/>
                        </a:spcBef>
                        <a:spcAft>
                          <a:spcPts val="0"/>
                        </a:spcAft>
                      </a:pPr>
                      <a:r>
                        <a:rPr lang="en-GB" sz="2000" dirty="0">
                          <a:effectLst/>
                        </a:rPr>
                        <a:t>Dispersed </a:t>
                      </a:r>
                      <a:r>
                        <a:rPr lang="en-GB" sz="2000" b="1" dirty="0">
                          <a:effectLst/>
                        </a:rPr>
                        <a:t>phase</a:t>
                      </a:r>
                      <a:r>
                        <a:rPr lang="en-GB" sz="2000" dirty="0">
                          <a:effectLst/>
                        </a:rPr>
                        <a:t> (droplets, bubbles, particles)</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7776" marR="77776" marT="0" marB="0"/>
                </a:tc>
                <a:tc hMerge="1">
                  <a:txBody>
                    <a:bodyPr/>
                    <a:lstStyle/>
                    <a:p>
                      <a:endParaRPr lang="en-US"/>
                    </a:p>
                  </a:txBody>
                  <a:tcPr/>
                </a:tc>
                <a:tc hMerge="1">
                  <a:txBody>
                    <a:bodyPr/>
                    <a:lstStyle/>
                    <a:p>
                      <a:endParaRPr lang="en-US"/>
                    </a:p>
                  </a:txBody>
                  <a:tcPr/>
                </a:tc>
              </a:tr>
              <a:tr h="491507">
                <a:tc>
                  <a:txBody>
                    <a:bodyPr/>
                    <a:lstStyle/>
                    <a:p>
                      <a:pPr marL="0" marR="0" algn="ctr">
                        <a:lnSpc>
                          <a:spcPts val="1600"/>
                        </a:lnSpc>
                        <a:spcBef>
                          <a:spcPts val="0"/>
                        </a:spcBef>
                        <a:spcAft>
                          <a:spcPts val="0"/>
                        </a:spcAft>
                      </a:pPr>
                      <a:r>
                        <a:rPr lang="en-GB" sz="2000">
                          <a:effectLst/>
                        </a:rPr>
                        <a:t> </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77776" marR="77776" marT="0" marB="0"/>
                </a:tc>
                <a:tc>
                  <a:txBody>
                    <a:bodyPr/>
                    <a:lstStyle/>
                    <a:p>
                      <a:pPr marL="0" marR="0" algn="ctr">
                        <a:lnSpc>
                          <a:spcPts val="1600"/>
                        </a:lnSpc>
                        <a:spcBef>
                          <a:spcPts val="0"/>
                        </a:spcBef>
                        <a:spcAft>
                          <a:spcPts val="0"/>
                        </a:spcAft>
                      </a:pPr>
                      <a:r>
                        <a:rPr lang="en-GB" sz="2000">
                          <a:effectLst/>
                        </a:rPr>
                        <a:t> </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77776" marR="77776" marT="0" marB="0"/>
                </a:tc>
                <a:tc>
                  <a:txBody>
                    <a:bodyPr/>
                    <a:lstStyle/>
                    <a:p>
                      <a:pPr marL="0" marR="0" algn="ctr">
                        <a:lnSpc>
                          <a:spcPts val="1600"/>
                        </a:lnSpc>
                        <a:spcBef>
                          <a:spcPts val="0"/>
                        </a:spcBef>
                        <a:spcAft>
                          <a:spcPts val="0"/>
                        </a:spcAft>
                      </a:pPr>
                      <a:r>
                        <a:rPr lang="en-GB" sz="2000" dirty="0">
                          <a:effectLst/>
                        </a:rPr>
                        <a:t>Gas</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7776" marR="77776" marT="0" marB="0"/>
                </a:tc>
                <a:tc>
                  <a:txBody>
                    <a:bodyPr/>
                    <a:lstStyle/>
                    <a:p>
                      <a:pPr marL="0" marR="0" algn="ctr">
                        <a:lnSpc>
                          <a:spcPts val="1600"/>
                        </a:lnSpc>
                        <a:spcBef>
                          <a:spcPts val="0"/>
                        </a:spcBef>
                        <a:spcAft>
                          <a:spcPts val="0"/>
                        </a:spcAft>
                      </a:pPr>
                      <a:r>
                        <a:rPr lang="en-GB" sz="2000" dirty="0">
                          <a:effectLst/>
                        </a:rPr>
                        <a:t>Liquid</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7776" marR="77776" marT="0" marB="0"/>
                </a:tc>
                <a:tc>
                  <a:txBody>
                    <a:bodyPr/>
                    <a:lstStyle/>
                    <a:p>
                      <a:pPr marL="0" marR="0" algn="ctr">
                        <a:lnSpc>
                          <a:spcPts val="1600"/>
                        </a:lnSpc>
                        <a:spcBef>
                          <a:spcPts val="0"/>
                        </a:spcBef>
                        <a:spcAft>
                          <a:spcPts val="0"/>
                        </a:spcAft>
                      </a:pPr>
                      <a:r>
                        <a:rPr lang="en-GB" sz="2000">
                          <a:effectLst/>
                        </a:rPr>
                        <a:t>Solid</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77776" marR="77776" marT="0" marB="0"/>
                </a:tc>
              </a:tr>
              <a:tr h="1300960">
                <a:tc rowSpan="3">
                  <a:txBody>
                    <a:bodyPr/>
                    <a:lstStyle/>
                    <a:p>
                      <a:pPr marL="0" marR="0" algn="ctr">
                        <a:lnSpc>
                          <a:spcPts val="1600"/>
                        </a:lnSpc>
                        <a:spcBef>
                          <a:spcPts val="0"/>
                        </a:spcBef>
                        <a:spcAft>
                          <a:spcPts val="0"/>
                        </a:spcAft>
                      </a:pPr>
                      <a:r>
                        <a:rPr lang="en-GB" sz="2000">
                          <a:effectLst/>
                        </a:rPr>
                        <a:t>Continuous phase</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77776" marR="77776" marT="0" marB="0" anchor="ctr"/>
                </a:tc>
                <a:tc>
                  <a:txBody>
                    <a:bodyPr/>
                    <a:lstStyle/>
                    <a:p>
                      <a:pPr marL="0" marR="0" algn="ctr">
                        <a:lnSpc>
                          <a:spcPts val="1600"/>
                        </a:lnSpc>
                        <a:spcBef>
                          <a:spcPts val="0"/>
                        </a:spcBef>
                        <a:spcAft>
                          <a:spcPts val="0"/>
                        </a:spcAft>
                      </a:pPr>
                      <a:r>
                        <a:rPr lang="en-GB" sz="2000">
                          <a:effectLst/>
                        </a:rPr>
                        <a:t>Gas</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77776" marR="77776" marT="0" marB="0" anchor="ctr"/>
                </a:tc>
                <a:tc>
                  <a:txBody>
                    <a:bodyPr/>
                    <a:lstStyle/>
                    <a:p>
                      <a:pPr marL="0" marR="0" algn="ctr">
                        <a:lnSpc>
                          <a:spcPts val="1600"/>
                        </a:lnSpc>
                        <a:spcBef>
                          <a:spcPts val="0"/>
                        </a:spcBef>
                        <a:spcAft>
                          <a:spcPts val="0"/>
                        </a:spcAft>
                      </a:pPr>
                      <a:r>
                        <a:rPr lang="en-GB" sz="2000" dirty="0">
                          <a:effectLst/>
                        </a:rPr>
                        <a:t>Gas/gas mixture</a:t>
                      </a:r>
                      <a:endParaRPr lang="en-US" sz="2000" dirty="0">
                        <a:effectLst/>
                      </a:endParaRPr>
                    </a:p>
                    <a:p>
                      <a:pPr marL="0" marR="0" algn="ctr">
                        <a:lnSpc>
                          <a:spcPts val="1600"/>
                        </a:lnSpc>
                        <a:spcBef>
                          <a:spcPts val="0"/>
                        </a:spcBef>
                        <a:spcAft>
                          <a:spcPts val="0"/>
                        </a:spcAft>
                      </a:pPr>
                      <a:r>
                        <a:rPr lang="en-GB" sz="2000" dirty="0">
                          <a:effectLst/>
                        </a:rPr>
                        <a:t>(air)</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7776" marR="77776" marT="0" marB="0" anchor="ctr"/>
                </a:tc>
                <a:tc>
                  <a:txBody>
                    <a:bodyPr/>
                    <a:lstStyle/>
                    <a:p>
                      <a:pPr marL="0" marR="0" algn="ctr">
                        <a:lnSpc>
                          <a:spcPts val="1600"/>
                        </a:lnSpc>
                        <a:spcBef>
                          <a:spcPts val="0"/>
                        </a:spcBef>
                        <a:spcAft>
                          <a:spcPts val="0"/>
                        </a:spcAft>
                      </a:pPr>
                      <a:r>
                        <a:rPr lang="en-GB" sz="2000" dirty="0">
                          <a:effectLst/>
                        </a:rPr>
                        <a:t>Liquid aerosol</a:t>
                      </a:r>
                      <a:endParaRPr lang="en-US" sz="2000" dirty="0">
                        <a:effectLst/>
                      </a:endParaRPr>
                    </a:p>
                    <a:p>
                      <a:pPr marL="0" marR="0" algn="ctr">
                        <a:lnSpc>
                          <a:spcPts val="1600"/>
                        </a:lnSpc>
                        <a:spcBef>
                          <a:spcPts val="0"/>
                        </a:spcBef>
                        <a:spcAft>
                          <a:spcPts val="0"/>
                        </a:spcAft>
                      </a:pPr>
                      <a:r>
                        <a:rPr lang="en-GB" sz="2000" dirty="0">
                          <a:effectLst/>
                        </a:rPr>
                        <a:t>(deodorant spray, vegetable oil spray, fog/clouds, sneeze)</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7776" marR="77776" marT="0" marB="0" anchor="ctr"/>
                </a:tc>
                <a:tc>
                  <a:txBody>
                    <a:bodyPr/>
                    <a:lstStyle/>
                    <a:p>
                      <a:pPr marL="0" marR="0" algn="ctr">
                        <a:lnSpc>
                          <a:spcPts val="1600"/>
                        </a:lnSpc>
                        <a:spcBef>
                          <a:spcPts val="0"/>
                        </a:spcBef>
                        <a:spcAft>
                          <a:spcPts val="0"/>
                        </a:spcAft>
                      </a:pPr>
                      <a:r>
                        <a:rPr lang="en-GB" sz="2000" dirty="0">
                          <a:effectLst/>
                        </a:rPr>
                        <a:t>Solid aerosol</a:t>
                      </a:r>
                      <a:endParaRPr lang="en-US" sz="2000" dirty="0">
                        <a:effectLst/>
                      </a:endParaRPr>
                    </a:p>
                    <a:p>
                      <a:pPr marL="0" marR="0" algn="ctr">
                        <a:lnSpc>
                          <a:spcPts val="1600"/>
                        </a:lnSpc>
                        <a:spcBef>
                          <a:spcPts val="0"/>
                        </a:spcBef>
                        <a:spcAft>
                          <a:spcPts val="0"/>
                        </a:spcAft>
                      </a:pPr>
                      <a:r>
                        <a:rPr lang="en-GB" sz="2000" dirty="0">
                          <a:effectLst/>
                        </a:rPr>
                        <a:t>(powder fire extinguisher, smoke, asthma inhaler)</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7776" marR="77776" marT="0" marB="0" anchor="ctr"/>
                </a:tc>
              </a:tr>
              <a:tr h="1300960">
                <a:tc vMerge="1">
                  <a:txBody>
                    <a:bodyPr/>
                    <a:lstStyle/>
                    <a:p>
                      <a:endParaRPr lang="en-US"/>
                    </a:p>
                  </a:txBody>
                  <a:tcPr/>
                </a:tc>
                <a:tc>
                  <a:txBody>
                    <a:bodyPr/>
                    <a:lstStyle/>
                    <a:p>
                      <a:pPr marL="0" marR="0" algn="ctr">
                        <a:lnSpc>
                          <a:spcPts val="1600"/>
                        </a:lnSpc>
                        <a:spcBef>
                          <a:spcPts val="0"/>
                        </a:spcBef>
                        <a:spcAft>
                          <a:spcPts val="0"/>
                        </a:spcAft>
                      </a:pPr>
                      <a:r>
                        <a:rPr lang="en-GB" sz="2000">
                          <a:effectLst/>
                        </a:rPr>
                        <a:t>Liquid</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77776" marR="77776" marT="0" marB="0" anchor="ctr"/>
                </a:tc>
                <a:tc>
                  <a:txBody>
                    <a:bodyPr/>
                    <a:lstStyle/>
                    <a:p>
                      <a:pPr marL="0" marR="0" algn="ctr">
                        <a:lnSpc>
                          <a:spcPts val="1600"/>
                        </a:lnSpc>
                        <a:spcBef>
                          <a:spcPts val="0"/>
                        </a:spcBef>
                        <a:spcAft>
                          <a:spcPts val="0"/>
                        </a:spcAft>
                      </a:pPr>
                      <a:r>
                        <a:rPr lang="en-GB" sz="2000" dirty="0">
                          <a:effectLst/>
                        </a:rPr>
                        <a:t>Foam</a:t>
                      </a:r>
                      <a:endParaRPr lang="en-US" sz="2000" dirty="0">
                        <a:effectLst/>
                      </a:endParaRPr>
                    </a:p>
                    <a:p>
                      <a:pPr marL="0" marR="0" algn="ctr">
                        <a:lnSpc>
                          <a:spcPts val="1600"/>
                        </a:lnSpc>
                        <a:spcBef>
                          <a:spcPts val="0"/>
                        </a:spcBef>
                        <a:spcAft>
                          <a:spcPts val="0"/>
                        </a:spcAft>
                      </a:pPr>
                      <a:r>
                        <a:rPr lang="en-GB" sz="2000" dirty="0">
                          <a:effectLst/>
                        </a:rPr>
                        <a:t>(meringue, whipped cream, soap foam)</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7776" marR="77776" marT="0" marB="0" anchor="ctr"/>
                </a:tc>
                <a:tc>
                  <a:txBody>
                    <a:bodyPr/>
                    <a:lstStyle/>
                    <a:p>
                      <a:pPr marL="0" marR="0" algn="ctr">
                        <a:lnSpc>
                          <a:spcPts val="1600"/>
                        </a:lnSpc>
                        <a:spcBef>
                          <a:spcPts val="0"/>
                        </a:spcBef>
                        <a:spcAft>
                          <a:spcPts val="0"/>
                        </a:spcAft>
                      </a:pPr>
                      <a:r>
                        <a:rPr lang="en-GB" sz="2000" dirty="0">
                          <a:effectLst/>
                        </a:rPr>
                        <a:t>Emulsion</a:t>
                      </a:r>
                      <a:endParaRPr lang="en-US" sz="2000" dirty="0">
                        <a:effectLst/>
                      </a:endParaRPr>
                    </a:p>
                    <a:p>
                      <a:pPr marL="0" marR="0" algn="ctr">
                        <a:lnSpc>
                          <a:spcPts val="1600"/>
                        </a:lnSpc>
                        <a:spcBef>
                          <a:spcPts val="0"/>
                        </a:spcBef>
                        <a:spcAft>
                          <a:spcPts val="0"/>
                        </a:spcAft>
                      </a:pPr>
                      <a:r>
                        <a:rPr lang="en-GB" sz="2000" dirty="0">
                          <a:effectLst/>
                        </a:rPr>
                        <a:t>(mayonnaise, butter, vinaigrette)</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7776" marR="77776" marT="0" marB="0" anchor="ctr"/>
                </a:tc>
                <a:tc>
                  <a:txBody>
                    <a:bodyPr/>
                    <a:lstStyle/>
                    <a:p>
                      <a:pPr marL="0" marR="0" algn="ctr">
                        <a:lnSpc>
                          <a:spcPts val="1600"/>
                        </a:lnSpc>
                        <a:spcBef>
                          <a:spcPts val="0"/>
                        </a:spcBef>
                        <a:spcAft>
                          <a:spcPts val="0"/>
                        </a:spcAft>
                      </a:pPr>
                      <a:r>
                        <a:rPr lang="en-GB" sz="2000" dirty="0">
                          <a:effectLst/>
                        </a:rPr>
                        <a:t>Suspension</a:t>
                      </a:r>
                      <a:endParaRPr lang="en-US" sz="2000" dirty="0">
                        <a:effectLst/>
                      </a:endParaRPr>
                    </a:p>
                    <a:p>
                      <a:pPr marL="0" marR="0" algn="ctr">
                        <a:lnSpc>
                          <a:spcPts val="1600"/>
                        </a:lnSpc>
                        <a:spcBef>
                          <a:spcPts val="0"/>
                        </a:spcBef>
                        <a:spcAft>
                          <a:spcPts val="0"/>
                        </a:spcAft>
                      </a:pPr>
                      <a:r>
                        <a:rPr lang="en-GB" sz="2000" dirty="0">
                          <a:effectLst/>
                        </a:rPr>
                        <a:t>(fruit juice, drinking chocolate, milk, paint, tooth paste)</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7776" marR="77776" marT="0" marB="0" anchor="ctr"/>
                </a:tc>
              </a:tr>
              <a:tr h="1300960">
                <a:tc vMerge="1">
                  <a:txBody>
                    <a:bodyPr/>
                    <a:lstStyle/>
                    <a:p>
                      <a:endParaRPr lang="en-US"/>
                    </a:p>
                  </a:txBody>
                  <a:tcPr/>
                </a:tc>
                <a:tc>
                  <a:txBody>
                    <a:bodyPr/>
                    <a:lstStyle/>
                    <a:p>
                      <a:pPr marL="0" marR="0" algn="ctr">
                        <a:lnSpc>
                          <a:spcPts val="1600"/>
                        </a:lnSpc>
                        <a:spcBef>
                          <a:spcPts val="0"/>
                        </a:spcBef>
                        <a:spcAft>
                          <a:spcPts val="0"/>
                        </a:spcAft>
                      </a:pPr>
                      <a:r>
                        <a:rPr lang="en-GB" sz="2000">
                          <a:effectLst/>
                        </a:rPr>
                        <a:t>Solid</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77776" marR="77776" marT="0" marB="0" anchor="ctr"/>
                </a:tc>
                <a:tc>
                  <a:txBody>
                    <a:bodyPr/>
                    <a:lstStyle/>
                    <a:p>
                      <a:pPr marL="0" marR="0" algn="ctr">
                        <a:lnSpc>
                          <a:spcPts val="1600"/>
                        </a:lnSpc>
                        <a:spcBef>
                          <a:spcPts val="0"/>
                        </a:spcBef>
                        <a:spcAft>
                          <a:spcPts val="0"/>
                        </a:spcAft>
                      </a:pPr>
                      <a:r>
                        <a:rPr lang="en-GB" sz="2000">
                          <a:effectLst/>
                        </a:rPr>
                        <a:t>Solid foam</a:t>
                      </a:r>
                      <a:endParaRPr lang="en-US" sz="2000">
                        <a:effectLst/>
                      </a:endParaRPr>
                    </a:p>
                    <a:p>
                      <a:pPr marL="0" marR="0" algn="ctr">
                        <a:lnSpc>
                          <a:spcPts val="1600"/>
                        </a:lnSpc>
                        <a:spcBef>
                          <a:spcPts val="0"/>
                        </a:spcBef>
                        <a:spcAft>
                          <a:spcPts val="0"/>
                        </a:spcAft>
                      </a:pPr>
                      <a:r>
                        <a:rPr lang="en-GB" sz="2000">
                          <a:effectLst/>
                        </a:rPr>
                        <a:t>(bread, foam rubber, pumice)</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77776" marR="77776" marT="0" marB="0" anchor="ctr"/>
                </a:tc>
                <a:tc>
                  <a:txBody>
                    <a:bodyPr/>
                    <a:lstStyle/>
                    <a:p>
                      <a:pPr marL="0" marR="0" algn="ctr">
                        <a:lnSpc>
                          <a:spcPts val="1600"/>
                        </a:lnSpc>
                        <a:spcBef>
                          <a:spcPts val="0"/>
                        </a:spcBef>
                        <a:spcAft>
                          <a:spcPts val="0"/>
                        </a:spcAft>
                      </a:pPr>
                      <a:r>
                        <a:rPr lang="en-GB" sz="2000" dirty="0">
                          <a:effectLst/>
                        </a:rPr>
                        <a:t>Gel</a:t>
                      </a:r>
                      <a:endParaRPr lang="en-US" sz="2000" dirty="0">
                        <a:effectLst/>
                      </a:endParaRPr>
                    </a:p>
                    <a:p>
                      <a:pPr marL="0" marR="0" algn="ctr">
                        <a:lnSpc>
                          <a:spcPts val="1600"/>
                        </a:lnSpc>
                        <a:spcBef>
                          <a:spcPts val="0"/>
                        </a:spcBef>
                        <a:spcAft>
                          <a:spcPts val="0"/>
                        </a:spcAft>
                      </a:pPr>
                      <a:r>
                        <a:rPr lang="en-GB" sz="2000" dirty="0">
                          <a:effectLst/>
                        </a:rPr>
                        <a:t>(jelly, cheese, boiled egg, meat, vegetable- and fruit flesh)</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7776" marR="77776" marT="0" marB="0" anchor="ctr"/>
                </a:tc>
                <a:tc>
                  <a:txBody>
                    <a:bodyPr/>
                    <a:lstStyle/>
                    <a:p>
                      <a:pPr marL="0" marR="0" algn="ctr">
                        <a:lnSpc>
                          <a:spcPts val="1600"/>
                        </a:lnSpc>
                        <a:spcBef>
                          <a:spcPts val="0"/>
                        </a:spcBef>
                        <a:spcAft>
                          <a:spcPts val="0"/>
                        </a:spcAft>
                      </a:pPr>
                      <a:r>
                        <a:rPr lang="en-GB" sz="2000" dirty="0">
                          <a:effectLst/>
                        </a:rPr>
                        <a:t>Solid suspension</a:t>
                      </a:r>
                      <a:endParaRPr lang="en-US" sz="2000" dirty="0">
                        <a:effectLst/>
                      </a:endParaRPr>
                    </a:p>
                    <a:p>
                      <a:pPr marL="0" marR="0" algn="ctr">
                        <a:lnSpc>
                          <a:spcPts val="1600"/>
                        </a:lnSpc>
                        <a:spcBef>
                          <a:spcPts val="0"/>
                        </a:spcBef>
                        <a:spcAft>
                          <a:spcPts val="0"/>
                        </a:spcAft>
                      </a:pPr>
                      <a:r>
                        <a:rPr lang="en-GB" sz="2000" dirty="0">
                          <a:effectLst/>
                        </a:rPr>
                        <a:t>(coloured plastic, granite)</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7776" marR="77776" marT="0" marB="0" anchor="ctr"/>
                </a:tc>
              </a:tr>
            </a:tbl>
          </a:graphicData>
        </a:graphic>
      </p:graphicFrame>
    </p:spTree>
    <p:extLst>
      <p:ext uri="{BB962C8B-B14F-4D97-AF65-F5344CB8AC3E}">
        <p14:creationId xmlns:p14="http://schemas.microsoft.com/office/powerpoint/2010/main" val="32796618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1325563"/>
          </a:xfrm>
        </p:spPr>
        <p:txBody>
          <a:bodyPr>
            <a:normAutofit fontScale="90000"/>
          </a:bodyPr>
          <a:lstStyle/>
          <a:p>
            <a:pPr algn="ctr"/>
            <a:r>
              <a:rPr lang="en-US" dirty="0" smtClean="0"/>
              <a:t>“Melting” gum with chocolate!? How does it work?</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l="-203"/>
          <a:stretch>
            <a:fillRect/>
          </a:stretch>
        </p:blipFill>
        <p:spPr bwMode="auto">
          <a:xfrm>
            <a:off x="1445174" y="1403099"/>
            <a:ext cx="2854702" cy="18956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2792603523"/>
              </p:ext>
            </p:extLst>
          </p:nvPr>
        </p:nvGraphicFramePr>
        <p:xfrm>
          <a:off x="5378653" y="1762488"/>
          <a:ext cx="5657850" cy="434975"/>
        </p:xfrm>
        <a:graphic>
          <a:graphicData uri="http://schemas.openxmlformats.org/presentationml/2006/ole">
            <mc:AlternateContent xmlns:mc="http://schemas.openxmlformats.org/markup-compatibility/2006">
              <mc:Choice xmlns:v="urn:schemas-microsoft-com:vml" Requires="v">
                <p:oleObj spid="_x0000_s2091" name="CS ChemDraw Drawing" r:id="rId4" imgW="5657959" imgH="435501" progId="ChemDraw.Document.6.0">
                  <p:embed/>
                </p:oleObj>
              </mc:Choice>
              <mc:Fallback>
                <p:oleObj name="CS ChemDraw Drawing" r:id="rId4" imgW="5657959" imgH="435501" progId="ChemDraw.Document.6.0">
                  <p:embed/>
                  <p:pic>
                    <p:nvPicPr>
                      <p:cNvPr id="0" name=""/>
                      <p:cNvPicPr/>
                      <p:nvPr/>
                    </p:nvPicPr>
                    <p:blipFill>
                      <a:blip r:embed="rId5"/>
                      <a:stretch>
                        <a:fillRect/>
                      </a:stretch>
                    </p:blipFill>
                    <p:spPr>
                      <a:xfrm>
                        <a:off x="5378653" y="1762488"/>
                        <a:ext cx="5657850" cy="434975"/>
                      </a:xfrm>
                      <a:prstGeom prst="rect">
                        <a:avLst/>
                      </a:prstGeom>
                    </p:spPr>
                  </p:pic>
                </p:oleObj>
              </mc:Fallback>
            </mc:AlternateContent>
          </a:graphicData>
        </a:graphic>
      </p:graphicFrame>
      <p:sp>
        <p:nvSpPr>
          <p:cNvPr id="7" name="TextBox 6"/>
          <p:cNvSpPr txBox="1"/>
          <p:nvPr/>
        </p:nvSpPr>
        <p:spPr>
          <a:xfrm>
            <a:off x="1377636" y="3246844"/>
            <a:ext cx="2239851" cy="369332"/>
          </a:xfrm>
          <a:prstGeom prst="rect">
            <a:avLst/>
          </a:prstGeom>
          <a:noFill/>
        </p:spPr>
        <p:txBody>
          <a:bodyPr wrap="square" rtlCol="0">
            <a:spAutoFit/>
          </a:bodyPr>
          <a:lstStyle/>
          <a:p>
            <a:r>
              <a:rPr lang="en-US" dirty="0" smtClean="0"/>
              <a:t>Lecithin in chocolate</a:t>
            </a:r>
            <a:endParaRPr lang="en-US" dirty="0"/>
          </a:p>
        </p:txBody>
      </p:sp>
      <p:sp>
        <p:nvSpPr>
          <p:cNvPr id="8" name="TextBox 7"/>
          <p:cNvSpPr txBox="1"/>
          <p:nvPr/>
        </p:nvSpPr>
        <p:spPr>
          <a:xfrm>
            <a:off x="5861551" y="2265056"/>
            <a:ext cx="4692054" cy="369332"/>
          </a:xfrm>
          <a:prstGeom prst="rect">
            <a:avLst/>
          </a:prstGeom>
          <a:noFill/>
        </p:spPr>
        <p:txBody>
          <a:bodyPr wrap="none" rtlCol="0">
            <a:spAutoFit/>
          </a:bodyPr>
          <a:lstStyle/>
          <a:p>
            <a:r>
              <a:rPr lang="en-US" dirty="0" smtClean="0"/>
              <a:t>Polyene – the basic component of the gum base</a:t>
            </a:r>
            <a:endParaRPr lang="en-US" dirty="0"/>
          </a:p>
        </p:txBody>
      </p:sp>
      <p:pic>
        <p:nvPicPr>
          <p:cNvPr id="9" name="Picture 8"/>
          <p:cNvPicPr>
            <a:picLocks noChangeAspect="1"/>
          </p:cNvPicPr>
          <p:nvPr/>
        </p:nvPicPr>
        <p:blipFill>
          <a:blip r:embed="rId6"/>
          <a:stretch>
            <a:fillRect/>
          </a:stretch>
        </p:blipFill>
        <p:spPr>
          <a:xfrm>
            <a:off x="3626665" y="3467900"/>
            <a:ext cx="2913704" cy="2707164"/>
          </a:xfrm>
          <a:prstGeom prst="rect">
            <a:avLst/>
          </a:prstGeom>
        </p:spPr>
      </p:pic>
      <p:sp>
        <p:nvSpPr>
          <p:cNvPr id="10" name="Down Arrow 9"/>
          <p:cNvSpPr/>
          <p:nvPr/>
        </p:nvSpPr>
        <p:spPr>
          <a:xfrm>
            <a:off x="5174949" y="2646710"/>
            <a:ext cx="407408" cy="619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us 10"/>
          <p:cNvSpPr/>
          <p:nvPr/>
        </p:nvSpPr>
        <p:spPr>
          <a:xfrm>
            <a:off x="4717423" y="1686095"/>
            <a:ext cx="507644" cy="56207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1752600" y="4654482"/>
            <a:ext cx="2964823" cy="1586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6998" y="4455687"/>
            <a:ext cx="1562100" cy="369332"/>
          </a:xfrm>
          <a:prstGeom prst="rect">
            <a:avLst/>
          </a:prstGeom>
          <a:noFill/>
        </p:spPr>
        <p:txBody>
          <a:bodyPr wrap="square" rtlCol="0">
            <a:spAutoFit/>
          </a:bodyPr>
          <a:lstStyle/>
          <a:p>
            <a:r>
              <a:rPr lang="en-US" dirty="0" smtClean="0"/>
              <a:t>Polyene</a:t>
            </a:r>
            <a:endParaRPr lang="en-US" dirty="0"/>
          </a:p>
        </p:txBody>
      </p:sp>
      <p:sp>
        <p:nvSpPr>
          <p:cNvPr id="18" name="Right Arrow 17"/>
          <p:cNvSpPr/>
          <p:nvPr/>
        </p:nvSpPr>
        <p:spPr>
          <a:xfrm>
            <a:off x="15904901" y="9710861"/>
            <a:ext cx="1033744" cy="93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1" name="Picture 13" descr="http://www.14gaam.com/Image/liv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63231" y="3593134"/>
            <a:ext cx="2251360" cy="2281378"/>
          </a:xfrm>
          <a:prstGeom prst="rect">
            <a:avLst/>
          </a:prstGeom>
          <a:noFill/>
          <a:extLst>
            <a:ext uri="{909E8E84-426E-40dd-AFC4-6F175D3DCCD1}">
              <a14:hiddenFill xmlns:a14="http://schemas.microsoft.com/office/drawing/2010/main">
                <a:solidFill>
                  <a:srgbClr val="FFFFFF"/>
                </a:solidFill>
              </a14:hiddenFill>
            </a:ext>
          </a:extLst>
        </p:spPr>
      </p:pic>
      <p:sp>
        <p:nvSpPr>
          <p:cNvPr id="19" name="Right Arrow 18"/>
          <p:cNvSpPr/>
          <p:nvPr/>
        </p:nvSpPr>
        <p:spPr>
          <a:xfrm>
            <a:off x="6959600" y="4654482"/>
            <a:ext cx="2298700" cy="2985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959600" y="4051300"/>
            <a:ext cx="2184400" cy="369332"/>
          </a:xfrm>
          <a:prstGeom prst="rect">
            <a:avLst/>
          </a:prstGeom>
          <a:noFill/>
        </p:spPr>
        <p:txBody>
          <a:bodyPr wrap="square" rtlCol="0">
            <a:spAutoFit/>
          </a:bodyPr>
          <a:lstStyle/>
          <a:p>
            <a:r>
              <a:rPr lang="en-US" dirty="0" smtClean="0"/>
              <a:t>Break down by saliva</a:t>
            </a:r>
            <a:endParaRPr lang="en-US" dirty="0"/>
          </a:p>
        </p:txBody>
      </p:sp>
      <p:sp>
        <p:nvSpPr>
          <p:cNvPr id="21" name="TextBox 20"/>
          <p:cNvSpPr txBox="1"/>
          <p:nvPr/>
        </p:nvSpPr>
        <p:spPr>
          <a:xfrm>
            <a:off x="10125622" y="6026912"/>
            <a:ext cx="1688969" cy="369332"/>
          </a:xfrm>
          <a:prstGeom prst="rect">
            <a:avLst/>
          </a:prstGeom>
          <a:noFill/>
        </p:spPr>
        <p:txBody>
          <a:bodyPr wrap="square" rtlCol="0">
            <a:spAutoFit/>
          </a:bodyPr>
          <a:lstStyle/>
          <a:p>
            <a:r>
              <a:rPr lang="en-US" dirty="0" smtClean="0"/>
              <a:t>Metabolism</a:t>
            </a:r>
            <a:endParaRPr lang="en-US" dirty="0"/>
          </a:p>
        </p:txBody>
      </p:sp>
    </p:spTree>
    <p:extLst>
      <p:ext uri="{BB962C8B-B14F-4D97-AF65-F5344CB8AC3E}">
        <p14:creationId xmlns:p14="http://schemas.microsoft.com/office/powerpoint/2010/main" val="8646253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515938"/>
            <a:ext cx="12192000" cy="2359025"/>
          </a:xfrm>
          <a:prstGeom prst="rect">
            <a:avLst/>
          </a:prstGeom>
        </p:spPr>
        <p:txBody>
          <a:bodyPr>
            <a:noAutofit/>
          </a:bodyPr>
          <a:lstStyle/>
          <a:p>
            <a:r>
              <a:rPr lang="en-US" sz="9600" dirty="0" smtClean="0"/>
              <a:t>Chocolate Chantilly – How does it work?!?!</a:t>
            </a:r>
            <a:endParaRPr lang="en-US" sz="9600" dirty="0"/>
          </a:p>
        </p:txBody>
      </p:sp>
      <p:pic>
        <p:nvPicPr>
          <p:cNvPr id="3074" name="Picture 2" descr="http://www.chowstatic.com/assets/recipe_photos/29197_vegan_chocolate_mous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9846" y="3500370"/>
            <a:ext cx="3879828" cy="25865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dn.shopify.com/s/files/1/0387/2401/products/bar-solid-dark_ade26d20-29bb-4e23-b425-f3e6439363b5_1024x1024.jpg?v=14043199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95" y="3430016"/>
            <a:ext cx="2839880" cy="283988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3.amazonaws.com/rapgenius/Minute-Maid-Juic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5067" y="3022264"/>
            <a:ext cx="2257425" cy="3048001"/>
          </a:xfrm>
          <a:prstGeom prst="rect">
            <a:avLst/>
          </a:prstGeom>
          <a:noFill/>
          <a:extLst>
            <a:ext uri="{909E8E84-426E-40dd-AFC4-6F175D3DCCD1}">
              <a14:hiddenFill xmlns:a14="http://schemas.microsoft.com/office/drawing/2010/main">
                <a:solidFill>
                  <a:srgbClr val="FFFFFF"/>
                </a:solidFill>
              </a14:hiddenFill>
            </a:ext>
          </a:extLst>
        </p:spPr>
      </p:pic>
      <p:sp>
        <p:nvSpPr>
          <p:cNvPr id="6" name="Plus 5"/>
          <p:cNvSpPr/>
          <p:nvPr/>
        </p:nvSpPr>
        <p:spPr>
          <a:xfrm>
            <a:off x="2890811" y="4546265"/>
            <a:ext cx="480748" cy="49476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040777" y="4644387"/>
            <a:ext cx="1038896" cy="393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4768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36394" y="1109663"/>
            <a:ext cx="4938713" cy="781359"/>
          </a:xfrm>
        </p:spPr>
        <p:txBody>
          <a:bodyPr/>
          <a:lstStyle/>
          <a:p>
            <a:r>
              <a:rPr lang="en-US" dirty="0" smtClean="0"/>
              <a:t>Chocolate Bar</a:t>
            </a:r>
            <a:endParaRPr lang="en-US" dirty="0"/>
          </a:p>
        </p:txBody>
      </p:sp>
      <p:sp>
        <p:nvSpPr>
          <p:cNvPr id="7" name="Content Placeholder 6"/>
          <p:cNvSpPr>
            <a:spLocks noGrp="1"/>
          </p:cNvSpPr>
          <p:nvPr>
            <p:ph sz="half" idx="4294967295"/>
          </p:nvPr>
        </p:nvSpPr>
        <p:spPr>
          <a:xfrm>
            <a:off x="-22420" y="1846263"/>
            <a:ext cx="4938713" cy="3378200"/>
          </a:xfrm>
        </p:spPr>
        <p:txBody>
          <a:bodyPr/>
          <a:lstStyle/>
          <a:p>
            <a:r>
              <a:rPr lang="en-US" dirty="0" smtClean="0"/>
              <a:t>Lecithin (</a:t>
            </a:r>
            <a:r>
              <a:rPr lang="en-US" dirty="0" err="1" smtClean="0"/>
              <a:t>Amphiphilic</a:t>
            </a:r>
            <a:r>
              <a:rPr lang="en-US" dirty="0" smtClean="0"/>
              <a:t>, i.e. contains both polar (hydrophilic) and nonpolar (hydrophobic) regions)</a:t>
            </a:r>
            <a:endParaRPr lang="en-US" dirty="0"/>
          </a:p>
        </p:txBody>
      </p:sp>
      <p:sp>
        <p:nvSpPr>
          <p:cNvPr id="8" name="Text Placeholder 7"/>
          <p:cNvSpPr>
            <a:spLocks noGrp="1"/>
          </p:cNvSpPr>
          <p:nvPr>
            <p:ph type="body" sz="quarter" idx="4294967295"/>
          </p:nvPr>
        </p:nvSpPr>
        <p:spPr>
          <a:xfrm>
            <a:off x="7095138" y="1128618"/>
            <a:ext cx="4937125" cy="736600"/>
          </a:xfrm>
        </p:spPr>
        <p:txBody>
          <a:bodyPr/>
          <a:lstStyle/>
          <a:p>
            <a:r>
              <a:rPr lang="en-US" dirty="0" smtClean="0"/>
              <a:t>Juice</a:t>
            </a:r>
            <a:endParaRPr lang="en-US" dirty="0"/>
          </a:p>
        </p:txBody>
      </p:sp>
      <p:sp>
        <p:nvSpPr>
          <p:cNvPr id="9" name="Content Placeholder 8"/>
          <p:cNvSpPr>
            <a:spLocks noGrp="1"/>
          </p:cNvSpPr>
          <p:nvPr>
            <p:ph sz="quarter" idx="4294967295"/>
          </p:nvPr>
        </p:nvSpPr>
        <p:spPr>
          <a:xfrm>
            <a:off x="6968900" y="1846263"/>
            <a:ext cx="4937125" cy="3378200"/>
          </a:xfrm>
        </p:spPr>
        <p:txBody>
          <a:bodyPr/>
          <a:lstStyle/>
          <a:p>
            <a:r>
              <a:rPr lang="en-US" dirty="0" smtClean="0"/>
              <a:t>Water (Polar)</a:t>
            </a:r>
          </a:p>
          <a:p>
            <a:pPr marL="0" indent="0">
              <a:buNone/>
            </a:pPr>
            <a:endParaRPr lang="en-US" dirty="0" smtClean="0"/>
          </a:p>
          <a:p>
            <a:r>
              <a:rPr lang="en-US" dirty="0" smtClean="0"/>
              <a:t>Citric Acid (Polar/ionic)</a:t>
            </a:r>
          </a:p>
          <a:p>
            <a:endParaRPr lang="en-US" dirty="0" smtClean="0"/>
          </a:p>
          <a:p>
            <a:endParaRPr lang="en-US" dirty="0" smtClean="0"/>
          </a:p>
          <a:p>
            <a:r>
              <a:rPr lang="en-US" dirty="0" smtClean="0"/>
              <a:t>Air molecules (N</a:t>
            </a:r>
            <a:r>
              <a:rPr lang="en-US" baseline="-25000" dirty="0" smtClean="0"/>
              <a:t>2</a:t>
            </a:r>
            <a:r>
              <a:rPr lang="en-US" dirty="0" smtClean="0"/>
              <a:t>, O</a:t>
            </a:r>
            <a:r>
              <a:rPr lang="en-US" baseline="-25000" dirty="0" smtClean="0"/>
              <a:t>2</a:t>
            </a:r>
            <a:r>
              <a:rPr lang="en-US" dirty="0" smtClean="0"/>
              <a:t>)</a:t>
            </a:r>
            <a:endParaRPr lang="en-US" dirty="0"/>
          </a:p>
        </p:txBody>
      </p:sp>
      <p:sp>
        <p:nvSpPr>
          <p:cNvPr id="4" name="Title 3"/>
          <p:cNvSpPr>
            <a:spLocks noGrp="1"/>
          </p:cNvSpPr>
          <p:nvPr>
            <p:ph type="title" idx="4294967295"/>
          </p:nvPr>
        </p:nvSpPr>
        <p:spPr>
          <a:xfrm>
            <a:off x="2133600" y="94935"/>
            <a:ext cx="10058400" cy="904212"/>
          </a:xfrm>
        </p:spPr>
        <p:txBody>
          <a:bodyPr/>
          <a:lstStyle/>
          <a:p>
            <a:r>
              <a:rPr lang="en-US" dirty="0" smtClean="0"/>
              <a:t>Main ingredients of each component</a:t>
            </a:r>
            <a:endParaRPr lang="en-US" dirty="0"/>
          </a:p>
        </p:txBody>
      </p:sp>
      <p:pic>
        <p:nvPicPr>
          <p:cNvPr id="11" name="Picture 10"/>
          <p:cNvPicPr/>
          <p:nvPr/>
        </p:nvPicPr>
        <p:blipFill>
          <a:blip r:embed="rId2">
            <a:extLst>
              <a:ext uri="{28A0092B-C50C-407E-A947-70E740481C1C}">
                <a14:useLocalDpi xmlns:a14="http://schemas.microsoft.com/office/drawing/2010/main" val="0"/>
              </a:ext>
            </a:extLst>
          </a:blip>
          <a:srcRect l="-203"/>
          <a:stretch>
            <a:fillRect/>
          </a:stretch>
        </p:blipFill>
        <p:spPr bwMode="auto">
          <a:xfrm>
            <a:off x="1399016" y="3283011"/>
            <a:ext cx="3285434" cy="21816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upload.wikimedia.org/wikipedia/commons/e/e5/Citric_acid_stru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3700" y="3010999"/>
            <a:ext cx="2522694" cy="13628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mages.fineartamerica.com/images-medium-large/nitrogen-molecule-dr-tim-eva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7138965" y="4931303"/>
            <a:ext cx="1522480" cy="120783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images.cpcache.com/merchandise/514_400x400_NoPeel.jpg?region=name:FrontCenter,id:68913273,w: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38802" y="4643530"/>
            <a:ext cx="1362346" cy="136234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tnrtb.files.wordpress.com/2013/05/figur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61445" y="1583678"/>
            <a:ext cx="3370818" cy="1128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5798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522</TotalTime>
  <Words>1040</Words>
  <Application>Microsoft Macintosh PowerPoint</Application>
  <PresentationFormat>Custom</PresentationFormat>
  <Paragraphs>118</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Retrospect</vt:lpstr>
      <vt:lpstr>CS ChemDraw Drawing</vt:lpstr>
      <vt:lpstr>PowerPoint Presentation</vt:lpstr>
      <vt:lpstr>“Water and oil don’t mix.”</vt:lpstr>
      <vt:lpstr>“Water and oil don’t mix” – at a microscopic level</vt:lpstr>
      <vt:lpstr>Oil and its family are essential components of life</vt:lpstr>
      <vt:lpstr>How does detergent/soap remove dirt and oil from clothing/skin?</vt:lpstr>
      <vt:lpstr>Food and other everyday examples of emulsions</vt:lpstr>
      <vt:lpstr>“Melting” gum with chocolate!? How does it work?</vt:lpstr>
      <vt:lpstr>Chocolate Chantilly – How does it work?!?!</vt:lpstr>
      <vt:lpstr>Main ingredients of each component</vt:lpstr>
      <vt:lpstr>Chocolate Chantilly – the procedure</vt:lpstr>
      <vt:lpstr>PowerPoint Presentation</vt:lpstr>
      <vt:lpstr>PowerPoint Presentation</vt:lpstr>
      <vt:lpstr>PowerPoint Presentation</vt:lpstr>
      <vt:lpstr>Your everyday sweeteners</vt:lpstr>
      <vt:lpstr>What are the factors in determining solubility?</vt:lpstr>
      <vt:lpstr>Impact in the Biological System</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Lee</dc:creator>
  <cp:lastModifiedBy>Hannah Diorio-Toth</cp:lastModifiedBy>
  <cp:revision>40</cp:revision>
  <dcterms:created xsi:type="dcterms:W3CDTF">2015-03-22T22:45:57Z</dcterms:created>
  <dcterms:modified xsi:type="dcterms:W3CDTF">2015-04-16T16:17:19Z</dcterms:modified>
</cp:coreProperties>
</file>