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FE0865-81E6-41C1-9F71-B645E42C6B0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2CDE071-8916-4EA3-A2E6-79C6CA32D7C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CCC457B-4B42-451B-9D92-16236FF5EA95}"/>
              </a:ext>
            </a:extLst>
          </p:cNvPr>
          <p:cNvSpPr>
            <a:spLocks noGrp="1"/>
          </p:cNvSpPr>
          <p:nvPr>
            <p:ph type="dt" sz="half" idx="10"/>
          </p:nvPr>
        </p:nvSpPr>
        <p:spPr/>
        <p:txBody>
          <a:bodyPr/>
          <a:lstStyle/>
          <a:p>
            <a:fld id="{4DB739CA-9E1D-4B7F-B946-273A20BC2BC4}" type="datetimeFigureOut">
              <a:rPr lang="en-US" smtClean="0"/>
              <a:t>5/4/2022</a:t>
            </a:fld>
            <a:endParaRPr lang="en-US"/>
          </a:p>
        </p:txBody>
      </p:sp>
      <p:sp>
        <p:nvSpPr>
          <p:cNvPr id="5" name="Footer Placeholder 4">
            <a:extLst>
              <a:ext uri="{FF2B5EF4-FFF2-40B4-BE49-F238E27FC236}">
                <a16:creationId xmlns:a16="http://schemas.microsoft.com/office/drawing/2014/main" id="{C778843E-AB60-46D2-93F1-31967A43EB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26ECC6-2D9A-4512-97B9-329FF0899CA8}"/>
              </a:ext>
            </a:extLst>
          </p:cNvPr>
          <p:cNvSpPr>
            <a:spLocks noGrp="1"/>
          </p:cNvSpPr>
          <p:nvPr>
            <p:ph type="sldNum" sz="quarter" idx="12"/>
          </p:nvPr>
        </p:nvSpPr>
        <p:spPr/>
        <p:txBody>
          <a:bodyPr/>
          <a:lstStyle/>
          <a:p>
            <a:fld id="{A8E1CF52-58DC-41C9-B5C6-38A56F1133ED}" type="slidenum">
              <a:rPr lang="en-US" smtClean="0"/>
              <a:t>‹#›</a:t>
            </a:fld>
            <a:endParaRPr lang="en-US"/>
          </a:p>
        </p:txBody>
      </p:sp>
    </p:spTree>
    <p:extLst>
      <p:ext uri="{BB962C8B-B14F-4D97-AF65-F5344CB8AC3E}">
        <p14:creationId xmlns:p14="http://schemas.microsoft.com/office/powerpoint/2010/main" val="2652935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9C09B-D52F-4B6A-B1A9-46316BCBA83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9AF69E4-CBCD-485F-A401-146BE5C35C7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77CA17-1C54-49AE-B173-ED20D6D1A010}"/>
              </a:ext>
            </a:extLst>
          </p:cNvPr>
          <p:cNvSpPr>
            <a:spLocks noGrp="1"/>
          </p:cNvSpPr>
          <p:nvPr>
            <p:ph type="dt" sz="half" idx="10"/>
          </p:nvPr>
        </p:nvSpPr>
        <p:spPr/>
        <p:txBody>
          <a:bodyPr/>
          <a:lstStyle/>
          <a:p>
            <a:fld id="{4DB739CA-9E1D-4B7F-B946-273A20BC2BC4}" type="datetimeFigureOut">
              <a:rPr lang="en-US" smtClean="0"/>
              <a:t>5/4/2022</a:t>
            </a:fld>
            <a:endParaRPr lang="en-US"/>
          </a:p>
        </p:txBody>
      </p:sp>
      <p:sp>
        <p:nvSpPr>
          <p:cNvPr id="5" name="Footer Placeholder 4">
            <a:extLst>
              <a:ext uri="{FF2B5EF4-FFF2-40B4-BE49-F238E27FC236}">
                <a16:creationId xmlns:a16="http://schemas.microsoft.com/office/drawing/2014/main" id="{950ED9F8-5A93-449B-9754-2FC870974A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5A1BAA-D9C1-4B47-8EF7-74E43CF08806}"/>
              </a:ext>
            </a:extLst>
          </p:cNvPr>
          <p:cNvSpPr>
            <a:spLocks noGrp="1"/>
          </p:cNvSpPr>
          <p:nvPr>
            <p:ph type="sldNum" sz="quarter" idx="12"/>
          </p:nvPr>
        </p:nvSpPr>
        <p:spPr/>
        <p:txBody>
          <a:bodyPr/>
          <a:lstStyle/>
          <a:p>
            <a:fld id="{A8E1CF52-58DC-41C9-B5C6-38A56F1133ED}" type="slidenum">
              <a:rPr lang="en-US" smtClean="0"/>
              <a:t>‹#›</a:t>
            </a:fld>
            <a:endParaRPr lang="en-US"/>
          </a:p>
        </p:txBody>
      </p:sp>
    </p:spTree>
    <p:extLst>
      <p:ext uri="{BB962C8B-B14F-4D97-AF65-F5344CB8AC3E}">
        <p14:creationId xmlns:p14="http://schemas.microsoft.com/office/powerpoint/2010/main" val="231907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6E342E5-0B3C-434F-95A7-646582376D2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AB1DA87-C60B-4221-AEAE-BF969389BC7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03F2DB-2628-45C9-8B54-EC3F4D1BAAF5}"/>
              </a:ext>
            </a:extLst>
          </p:cNvPr>
          <p:cNvSpPr>
            <a:spLocks noGrp="1"/>
          </p:cNvSpPr>
          <p:nvPr>
            <p:ph type="dt" sz="half" idx="10"/>
          </p:nvPr>
        </p:nvSpPr>
        <p:spPr/>
        <p:txBody>
          <a:bodyPr/>
          <a:lstStyle/>
          <a:p>
            <a:fld id="{4DB739CA-9E1D-4B7F-B946-273A20BC2BC4}" type="datetimeFigureOut">
              <a:rPr lang="en-US" smtClean="0"/>
              <a:t>5/4/2022</a:t>
            </a:fld>
            <a:endParaRPr lang="en-US"/>
          </a:p>
        </p:txBody>
      </p:sp>
      <p:sp>
        <p:nvSpPr>
          <p:cNvPr id="5" name="Footer Placeholder 4">
            <a:extLst>
              <a:ext uri="{FF2B5EF4-FFF2-40B4-BE49-F238E27FC236}">
                <a16:creationId xmlns:a16="http://schemas.microsoft.com/office/drawing/2014/main" id="{8237397F-019E-420E-B400-EA0CBC029C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73D908-E200-478D-B8C9-784ED819AFFB}"/>
              </a:ext>
            </a:extLst>
          </p:cNvPr>
          <p:cNvSpPr>
            <a:spLocks noGrp="1"/>
          </p:cNvSpPr>
          <p:nvPr>
            <p:ph type="sldNum" sz="quarter" idx="12"/>
          </p:nvPr>
        </p:nvSpPr>
        <p:spPr/>
        <p:txBody>
          <a:bodyPr/>
          <a:lstStyle/>
          <a:p>
            <a:fld id="{A8E1CF52-58DC-41C9-B5C6-38A56F1133ED}" type="slidenum">
              <a:rPr lang="en-US" smtClean="0"/>
              <a:t>‹#›</a:t>
            </a:fld>
            <a:endParaRPr lang="en-US"/>
          </a:p>
        </p:txBody>
      </p:sp>
    </p:spTree>
    <p:extLst>
      <p:ext uri="{BB962C8B-B14F-4D97-AF65-F5344CB8AC3E}">
        <p14:creationId xmlns:p14="http://schemas.microsoft.com/office/powerpoint/2010/main" val="29941898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1470F-0D89-4E37-9955-78D94D5AC9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7F2B92B-36F3-4502-87ED-1AC203E3AD5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C26EE9-08A1-4F6D-B790-7F5DB9DBDC2C}"/>
              </a:ext>
            </a:extLst>
          </p:cNvPr>
          <p:cNvSpPr>
            <a:spLocks noGrp="1"/>
          </p:cNvSpPr>
          <p:nvPr>
            <p:ph type="dt" sz="half" idx="10"/>
          </p:nvPr>
        </p:nvSpPr>
        <p:spPr/>
        <p:txBody>
          <a:bodyPr/>
          <a:lstStyle/>
          <a:p>
            <a:fld id="{4DB739CA-9E1D-4B7F-B946-273A20BC2BC4}" type="datetimeFigureOut">
              <a:rPr lang="en-US" smtClean="0"/>
              <a:t>5/4/2022</a:t>
            </a:fld>
            <a:endParaRPr lang="en-US"/>
          </a:p>
        </p:txBody>
      </p:sp>
      <p:sp>
        <p:nvSpPr>
          <p:cNvPr id="5" name="Footer Placeholder 4">
            <a:extLst>
              <a:ext uri="{FF2B5EF4-FFF2-40B4-BE49-F238E27FC236}">
                <a16:creationId xmlns:a16="http://schemas.microsoft.com/office/drawing/2014/main" id="{9C525CCE-642F-494A-8DA7-E4A83ED1AC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6A8537-7D46-4A10-A8F1-E635FD237A75}"/>
              </a:ext>
            </a:extLst>
          </p:cNvPr>
          <p:cNvSpPr>
            <a:spLocks noGrp="1"/>
          </p:cNvSpPr>
          <p:nvPr>
            <p:ph type="sldNum" sz="quarter" idx="12"/>
          </p:nvPr>
        </p:nvSpPr>
        <p:spPr/>
        <p:txBody>
          <a:bodyPr/>
          <a:lstStyle/>
          <a:p>
            <a:fld id="{A8E1CF52-58DC-41C9-B5C6-38A56F1133ED}" type="slidenum">
              <a:rPr lang="en-US" smtClean="0"/>
              <a:t>‹#›</a:t>
            </a:fld>
            <a:endParaRPr lang="en-US"/>
          </a:p>
        </p:txBody>
      </p:sp>
    </p:spTree>
    <p:extLst>
      <p:ext uri="{BB962C8B-B14F-4D97-AF65-F5344CB8AC3E}">
        <p14:creationId xmlns:p14="http://schemas.microsoft.com/office/powerpoint/2010/main" val="2341709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1D8C83-D838-46B5-A29B-FB909C968A9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11FB155-4748-4844-A678-4A73700BE09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E3C5B03-E94C-4E46-9371-986888C74D32}"/>
              </a:ext>
            </a:extLst>
          </p:cNvPr>
          <p:cNvSpPr>
            <a:spLocks noGrp="1"/>
          </p:cNvSpPr>
          <p:nvPr>
            <p:ph type="dt" sz="half" idx="10"/>
          </p:nvPr>
        </p:nvSpPr>
        <p:spPr/>
        <p:txBody>
          <a:bodyPr/>
          <a:lstStyle/>
          <a:p>
            <a:fld id="{4DB739CA-9E1D-4B7F-B946-273A20BC2BC4}" type="datetimeFigureOut">
              <a:rPr lang="en-US" smtClean="0"/>
              <a:t>5/4/2022</a:t>
            </a:fld>
            <a:endParaRPr lang="en-US"/>
          </a:p>
        </p:txBody>
      </p:sp>
      <p:sp>
        <p:nvSpPr>
          <p:cNvPr id="5" name="Footer Placeholder 4">
            <a:extLst>
              <a:ext uri="{FF2B5EF4-FFF2-40B4-BE49-F238E27FC236}">
                <a16:creationId xmlns:a16="http://schemas.microsoft.com/office/drawing/2014/main" id="{A7D92036-F78B-4CE0-9F10-6851545C20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CC43C6-C41B-4238-B016-AA7A46CE18B5}"/>
              </a:ext>
            </a:extLst>
          </p:cNvPr>
          <p:cNvSpPr>
            <a:spLocks noGrp="1"/>
          </p:cNvSpPr>
          <p:nvPr>
            <p:ph type="sldNum" sz="quarter" idx="12"/>
          </p:nvPr>
        </p:nvSpPr>
        <p:spPr/>
        <p:txBody>
          <a:bodyPr/>
          <a:lstStyle/>
          <a:p>
            <a:fld id="{A8E1CF52-58DC-41C9-B5C6-38A56F1133ED}" type="slidenum">
              <a:rPr lang="en-US" smtClean="0"/>
              <a:t>‹#›</a:t>
            </a:fld>
            <a:endParaRPr lang="en-US"/>
          </a:p>
        </p:txBody>
      </p:sp>
    </p:spTree>
    <p:extLst>
      <p:ext uri="{BB962C8B-B14F-4D97-AF65-F5344CB8AC3E}">
        <p14:creationId xmlns:p14="http://schemas.microsoft.com/office/powerpoint/2010/main" val="96984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5FF7B2-31AB-4951-806B-52E499E82B5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22FE121-210E-4C98-AF42-AA5C6045561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2E4983-E864-48E9-820D-AF667E03BF0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3C6E59C-5DDD-459A-B32A-F1DE499ACF45}"/>
              </a:ext>
            </a:extLst>
          </p:cNvPr>
          <p:cNvSpPr>
            <a:spLocks noGrp="1"/>
          </p:cNvSpPr>
          <p:nvPr>
            <p:ph type="dt" sz="half" idx="10"/>
          </p:nvPr>
        </p:nvSpPr>
        <p:spPr/>
        <p:txBody>
          <a:bodyPr/>
          <a:lstStyle/>
          <a:p>
            <a:fld id="{4DB739CA-9E1D-4B7F-B946-273A20BC2BC4}" type="datetimeFigureOut">
              <a:rPr lang="en-US" smtClean="0"/>
              <a:t>5/4/2022</a:t>
            </a:fld>
            <a:endParaRPr lang="en-US"/>
          </a:p>
        </p:txBody>
      </p:sp>
      <p:sp>
        <p:nvSpPr>
          <p:cNvPr id="6" name="Footer Placeholder 5">
            <a:extLst>
              <a:ext uri="{FF2B5EF4-FFF2-40B4-BE49-F238E27FC236}">
                <a16:creationId xmlns:a16="http://schemas.microsoft.com/office/drawing/2014/main" id="{4C7E5259-7057-4CA2-95CF-896D6E5647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18FF2E-5AC7-4D74-8D11-80B9CDB461AF}"/>
              </a:ext>
            </a:extLst>
          </p:cNvPr>
          <p:cNvSpPr>
            <a:spLocks noGrp="1"/>
          </p:cNvSpPr>
          <p:nvPr>
            <p:ph type="sldNum" sz="quarter" idx="12"/>
          </p:nvPr>
        </p:nvSpPr>
        <p:spPr/>
        <p:txBody>
          <a:bodyPr/>
          <a:lstStyle/>
          <a:p>
            <a:fld id="{A8E1CF52-58DC-41C9-B5C6-38A56F1133ED}" type="slidenum">
              <a:rPr lang="en-US" smtClean="0"/>
              <a:t>‹#›</a:t>
            </a:fld>
            <a:endParaRPr lang="en-US"/>
          </a:p>
        </p:txBody>
      </p:sp>
    </p:spTree>
    <p:extLst>
      <p:ext uri="{BB962C8B-B14F-4D97-AF65-F5344CB8AC3E}">
        <p14:creationId xmlns:p14="http://schemas.microsoft.com/office/powerpoint/2010/main" val="4150158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CD8BA-ECB5-4B71-8CEB-BFFC744F190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90EE3C3-8CBE-4DF2-97BE-B6D3A6B329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F839FC2-3AA4-46A5-B2A3-17D5F71EED0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F54C67-B63A-40CE-BA60-1CA9D9C0BB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96998A9-3A81-4EEF-BC10-3A555A2BD9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0E0370A-93EC-4133-B660-81863C665FE2}"/>
              </a:ext>
            </a:extLst>
          </p:cNvPr>
          <p:cNvSpPr>
            <a:spLocks noGrp="1"/>
          </p:cNvSpPr>
          <p:nvPr>
            <p:ph type="dt" sz="half" idx="10"/>
          </p:nvPr>
        </p:nvSpPr>
        <p:spPr/>
        <p:txBody>
          <a:bodyPr/>
          <a:lstStyle/>
          <a:p>
            <a:fld id="{4DB739CA-9E1D-4B7F-B946-273A20BC2BC4}" type="datetimeFigureOut">
              <a:rPr lang="en-US" smtClean="0"/>
              <a:t>5/4/2022</a:t>
            </a:fld>
            <a:endParaRPr lang="en-US"/>
          </a:p>
        </p:txBody>
      </p:sp>
      <p:sp>
        <p:nvSpPr>
          <p:cNvPr id="8" name="Footer Placeholder 7">
            <a:extLst>
              <a:ext uri="{FF2B5EF4-FFF2-40B4-BE49-F238E27FC236}">
                <a16:creationId xmlns:a16="http://schemas.microsoft.com/office/drawing/2014/main" id="{13FD91D6-A38C-4B12-8C8B-0082AAA8439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7864EB3-BE66-471F-93A3-D9395A371254}"/>
              </a:ext>
            </a:extLst>
          </p:cNvPr>
          <p:cNvSpPr>
            <a:spLocks noGrp="1"/>
          </p:cNvSpPr>
          <p:nvPr>
            <p:ph type="sldNum" sz="quarter" idx="12"/>
          </p:nvPr>
        </p:nvSpPr>
        <p:spPr/>
        <p:txBody>
          <a:bodyPr/>
          <a:lstStyle/>
          <a:p>
            <a:fld id="{A8E1CF52-58DC-41C9-B5C6-38A56F1133ED}" type="slidenum">
              <a:rPr lang="en-US" smtClean="0"/>
              <a:t>‹#›</a:t>
            </a:fld>
            <a:endParaRPr lang="en-US"/>
          </a:p>
        </p:txBody>
      </p:sp>
    </p:spTree>
    <p:extLst>
      <p:ext uri="{BB962C8B-B14F-4D97-AF65-F5344CB8AC3E}">
        <p14:creationId xmlns:p14="http://schemas.microsoft.com/office/powerpoint/2010/main" val="2439892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BC5AF6-45D5-4EBC-B6D7-CD8732CFE83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7BD0FCE-925C-4345-A680-6202018DC7C7}"/>
              </a:ext>
            </a:extLst>
          </p:cNvPr>
          <p:cNvSpPr>
            <a:spLocks noGrp="1"/>
          </p:cNvSpPr>
          <p:nvPr>
            <p:ph type="dt" sz="half" idx="10"/>
          </p:nvPr>
        </p:nvSpPr>
        <p:spPr/>
        <p:txBody>
          <a:bodyPr/>
          <a:lstStyle/>
          <a:p>
            <a:fld id="{4DB739CA-9E1D-4B7F-B946-273A20BC2BC4}" type="datetimeFigureOut">
              <a:rPr lang="en-US" smtClean="0"/>
              <a:t>5/4/2022</a:t>
            </a:fld>
            <a:endParaRPr lang="en-US"/>
          </a:p>
        </p:txBody>
      </p:sp>
      <p:sp>
        <p:nvSpPr>
          <p:cNvPr id="4" name="Footer Placeholder 3">
            <a:extLst>
              <a:ext uri="{FF2B5EF4-FFF2-40B4-BE49-F238E27FC236}">
                <a16:creationId xmlns:a16="http://schemas.microsoft.com/office/drawing/2014/main" id="{0A1135FF-B99D-4CE3-847B-0B359FC02C3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6049B59-552A-43E9-A492-33A6EAE903CF}"/>
              </a:ext>
            </a:extLst>
          </p:cNvPr>
          <p:cNvSpPr>
            <a:spLocks noGrp="1"/>
          </p:cNvSpPr>
          <p:nvPr>
            <p:ph type="sldNum" sz="quarter" idx="12"/>
          </p:nvPr>
        </p:nvSpPr>
        <p:spPr/>
        <p:txBody>
          <a:bodyPr/>
          <a:lstStyle/>
          <a:p>
            <a:fld id="{A8E1CF52-58DC-41C9-B5C6-38A56F1133ED}" type="slidenum">
              <a:rPr lang="en-US" smtClean="0"/>
              <a:t>‹#›</a:t>
            </a:fld>
            <a:endParaRPr lang="en-US"/>
          </a:p>
        </p:txBody>
      </p:sp>
    </p:spTree>
    <p:extLst>
      <p:ext uri="{BB962C8B-B14F-4D97-AF65-F5344CB8AC3E}">
        <p14:creationId xmlns:p14="http://schemas.microsoft.com/office/powerpoint/2010/main" val="784980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E48D3E3-36DA-4A95-8221-D4BFC791AB86}"/>
              </a:ext>
            </a:extLst>
          </p:cNvPr>
          <p:cNvSpPr>
            <a:spLocks noGrp="1"/>
          </p:cNvSpPr>
          <p:nvPr>
            <p:ph type="dt" sz="half" idx="10"/>
          </p:nvPr>
        </p:nvSpPr>
        <p:spPr/>
        <p:txBody>
          <a:bodyPr/>
          <a:lstStyle/>
          <a:p>
            <a:fld id="{4DB739CA-9E1D-4B7F-B946-273A20BC2BC4}" type="datetimeFigureOut">
              <a:rPr lang="en-US" smtClean="0"/>
              <a:t>5/4/2022</a:t>
            </a:fld>
            <a:endParaRPr lang="en-US"/>
          </a:p>
        </p:txBody>
      </p:sp>
      <p:sp>
        <p:nvSpPr>
          <p:cNvPr id="3" name="Footer Placeholder 2">
            <a:extLst>
              <a:ext uri="{FF2B5EF4-FFF2-40B4-BE49-F238E27FC236}">
                <a16:creationId xmlns:a16="http://schemas.microsoft.com/office/drawing/2014/main" id="{712FA181-5515-4318-A0EF-54861171172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D363057-ED43-4699-BA14-CCB36E17905C}"/>
              </a:ext>
            </a:extLst>
          </p:cNvPr>
          <p:cNvSpPr>
            <a:spLocks noGrp="1"/>
          </p:cNvSpPr>
          <p:nvPr>
            <p:ph type="sldNum" sz="quarter" idx="12"/>
          </p:nvPr>
        </p:nvSpPr>
        <p:spPr/>
        <p:txBody>
          <a:bodyPr/>
          <a:lstStyle/>
          <a:p>
            <a:fld id="{A8E1CF52-58DC-41C9-B5C6-38A56F1133ED}" type="slidenum">
              <a:rPr lang="en-US" smtClean="0"/>
              <a:t>‹#›</a:t>
            </a:fld>
            <a:endParaRPr lang="en-US"/>
          </a:p>
        </p:txBody>
      </p:sp>
    </p:spTree>
    <p:extLst>
      <p:ext uri="{BB962C8B-B14F-4D97-AF65-F5344CB8AC3E}">
        <p14:creationId xmlns:p14="http://schemas.microsoft.com/office/powerpoint/2010/main" val="3992828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928E7-2F53-4F19-8367-61E8511837F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2F5B92F-9E78-4FA3-A938-7FB4207BC04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1D03F8F-CDB8-4669-98C5-D683580296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A9CF7E-5195-4C95-B529-43787893541B}"/>
              </a:ext>
            </a:extLst>
          </p:cNvPr>
          <p:cNvSpPr>
            <a:spLocks noGrp="1"/>
          </p:cNvSpPr>
          <p:nvPr>
            <p:ph type="dt" sz="half" idx="10"/>
          </p:nvPr>
        </p:nvSpPr>
        <p:spPr/>
        <p:txBody>
          <a:bodyPr/>
          <a:lstStyle/>
          <a:p>
            <a:fld id="{4DB739CA-9E1D-4B7F-B946-273A20BC2BC4}" type="datetimeFigureOut">
              <a:rPr lang="en-US" smtClean="0"/>
              <a:t>5/4/2022</a:t>
            </a:fld>
            <a:endParaRPr lang="en-US"/>
          </a:p>
        </p:txBody>
      </p:sp>
      <p:sp>
        <p:nvSpPr>
          <p:cNvPr id="6" name="Footer Placeholder 5">
            <a:extLst>
              <a:ext uri="{FF2B5EF4-FFF2-40B4-BE49-F238E27FC236}">
                <a16:creationId xmlns:a16="http://schemas.microsoft.com/office/drawing/2014/main" id="{553912FC-7026-4B53-824A-21D551F643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A2741E3-5851-497D-82B3-EC15565AA412}"/>
              </a:ext>
            </a:extLst>
          </p:cNvPr>
          <p:cNvSpPr>
            <a:spLocks noGrp="1"/>
          </p:cNvSpPr>
          <p:nvPr>
            <p:ph type="sldNum" sz="quarter" idx="12"/>
          </p:nvPr>
        </p:nvSpPr>
        <p:spPr/>
        <p:txBody>
          <a:bodyPr/>
          <a:lstStyle/>
          <a:p>
            <a:fld id="{A8E1CF52-58DC-41C9-B5C6-38A56F1133ED}" type="slidenum">
              <a:rPr lang="en-US" smtClean="0"/>
              <a:t>‹#›</a:t>
            </a:fld>
            <a:endParaRPr lang="en-US"/>
          </a:p>
        </p:txBody>
      </p:sp>
    </p:spTree>
    <p:extLst>
      <p:ext uri="{BB962C8B-B14F-4D97-AF65-F5344CB8AC3E}">
        <p14:creationId xmlns:p14="http://schemas.microsoft.com/office/powerpoint/2010/main" val="2264661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91FE54-EC89-4A59-991D-B585BED465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5442A1D-D10D-4FA0-9C58-CA2CA39A23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C657650-649C-4D31-9F32-927B0F6571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747B357-4368-47CC-8EB9-E7F22DF1A1D7}"/>
              </a:ext>
            </a:extLst>
          </p:cNvPr>
          <p:cNvSpPr>
            <a:spLocks noGrp="1"/>
          </p:cNvSpPr>
          <p:nvPr>
            <p:ph type="dt" sz="half" idx="10"/>
          </p:nvPr>
        </p:nvSpPr>
        <p:spPr/>
        <p:txBody>
          <a:bodyPr/>
          <a:lstStyle/>
          <a:p>
            <a:fld id="{4DB739CA-9E1D-4B7F-B946-273A20BC2BC4}" type="datetimeFigureOut">
              <a:rPr lang="en-US" smtClean="0"/>
              <a:t>5/4/2022</a:t>
            </a:fld>
            <a:endParaRPr lang="en-US"/>
          </a:p>
        </p:txBody>
      </p:sp>
      <p:sp>
        <p:nvSpPr>
          <p:cNvPr id="6" name="Footer Placeholder 5">
            <a:extLst>
              <a:ext uri="{FF2B5EF4-FFF2-40B4-BE49-F238E27FC236}">
                <a16:creationId xmlns:a16="http://schemas.microsoft.com/office/drawing/2014/main" id="{7788FDB2-7DA5-45AF-ACA5-CBC20EF997D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94BECD8-461D-40AA-9291-1CFCCD384605}"/>
              </a:ext>
            </a:extLst>
          </p:cNvPr>
          <p:cNvSpPr>
            <a:spLocks noGrp="1"/>
          </p:cNvSpPr>
          <p:nvPr>
            <p:ph type="sldNum" sz="quarter" idx="12"/>
          </p:nvPr>
        </p:nvSpPr>
        <p:spPr/>
        <p:txBody>
          <a:bodyPr/>
          <a:lstStyle/>
          <a:p>
            <a:fld id="{A8E1CF52-58DC-41C9-B5C6-38A56F1133ED}" type="slidenum">
              <a:rPr lang="en-US" smtClean="0"/>
              <a:t>‹#›</a:t>
            </a:fld>
            <a:endParaRPr lang="en-US"/>
          </a:p>
        </p:txBody>
      </p:sp>
    </p:spTree>
    <p:extLst>
      <p:ext uri="{BB962C8B-B14F-4D97-AF65-F5344CB8AC3E}">
        <p14:creationId xmlns:p14="http://schemas.microsoft.com/office/powerpoint/2010/main" val="2963229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6A0A85A-B886-4B29-9AAD-E632B1E98A7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843AC31-5500-4124-905E-108374BE976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001EDA-D3E0-42FD-8706-0CA599FC3A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B739CA-9E1D-4B7F-B946-273A20BC2BC4}" type="datetimeFigureOut">
              <a:rPr lang="en-US" smtClean="0"/>
              <a:t>5/4/2022</a:t>
            </a:fld>
            <a:endParaRPr lang="en-US"/>
          </a:p>
        </p:txBody>
      </p:sp>
      <p:sp>
        <p:nvSpPr>
          <p:cNvPr id="5" name="Footer Placeholder 4">
            <a:extLst>
              <a:ext uri="{FF2B5EF4-FFF2-40B4-BE49-F238E27FC236}">
                <a16:creationId xmlns:a16="http://schemas.microsoft.com/office/drawing/2014/main" id="{AC4810BA-79AF-45EA-A7BF-7CD5C95C131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0494664-DE6B-44D7-BB2D-986DAEE177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E1CF52-58DC-41C9-B5C6-38A56F1133ED}" type="slidenum">
              <a:rPr lang="en-US" smtClean="0"/>
              <a:t>‹#›</a:t>
            </a:fld>
            <a:endParaRPr lang="en-US"/>
          </a:p>
        </p:txBody>
      </p:sp>
    </p:spTree>
    <p:extLst>
      <p:ext uri="{BB962C8B-B14F-4D97-AF65-F5344CB8AC3E}">
        <p14:creationId xmlns:p14="http://schemas.microsoft.com/office/powerpoint/2010/main" val="3443858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www.regrid.net/home/the-current-blog/sf-in-infrastructur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B3565-8E03-496F-B323-04622F243943}"/>
              </a:ext>
            </a:extLst>
          </p:cNvPr>
          <p:cNvSpPr>
            <a:spLocks noGrp="1"/>
          </p:cNvSpPr>
          <p:nvPr>
            <p:ph type="ctrTitle"/>
          </p:nvPr>
        </p:nvSpPr>
        <p:spPr/>
        <p:txBody>
          <a:bodyPr>
            <a:normAutofit fontScale="90000"/>
          </a:bodyPr>
          <a:lstStyle/>
          <a:p>
            <a:r>
              <a:rPr lang="en-US" dirty="0"/>
              <a:t>Cost-effective transmission, co-optimizing with customer renewable demand, and improving efficiency</a:t>
            </a:r>
          </a:p>
        </p:txBody>
      </p:sp>
      <p:sp>
        <p:nvSpPr>
          <p:cNvPr id="3" name="Subtitle 2">
            <a:extLst>
              <a:ext uri="{FF2B5EF4-FFF2-40B4-BE49-F238E27FC236}">
                <a16:creationId xmlns:a16="http://schemas.microsoft.com/office/drawing/2014/main" id="{D408DB30-74FE-4242-9366-F5B8B4469614}"/>
              </a:ext>
            </a:extLst>
          </p:cNvPr>
          <p:cNvSpPr>
            <a:spLocks noGrp="1"/>
          </p:cNvSpPr>
          <p:nvPr>
            <p:ph type="subTitle" idx="1"/>
          </p:nvPr>
        </p:nvSpPr>
        <p:spPr/>
        <p:txBody>
          <a:bodyPr/>
          <a:lstStyle/>
          <a:p>
            <a:r>
              <a:rPr lang="en-US" dirty="0"/>
              <a:t>CEDM CEIC Seminar</a:t>
            </a:r>
          </a:p>
          <a:p>
            <a:r>
              <a:rPr lang="en-US" dirty="0"/>
              <a:t>Jennie Chen, WRI, </a:t>
            </a:r>
            <a:r>
              <a:rPr lang="en-US" dirty="0" err="1"/>
              <a:t>ReGrid</a:t>
            </a:r>
            <a:endParaRPr lang="en-US" dirty="0"/>
          </a:p>
          <a:p>
            <a:r>
              <a:rPr lang="en-US" dirty="0"/>
              <a:t>May 4, 2022</a:t>
            </a:r>
          </a:p>
        </p:txBody>
      </p:sp>
    </p:spTree>
    <p:extLst>
      <p:ext uri="{BB962C8B-B14F-4D97-AF65-F5344CB8AC3E}">
        <p14:creationId xmlns:p14="http://schemas.microsoft.com/office/powerpoint/2010/main" val="24861110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39060-D759-46C2-BD7D-4491E2ABF64F}"/>
              </a:ext>
            </a:extLst>
          </p:cNvPr>
          <p:cNvSpPr>
            <a:spLocks noGrp="1"/>
          </p:cNvSpPr>
          <p:nvPr>
            <p:ph type="title"/>
          </p:nvPr>
        </p:nvSpPr>
        <p:spPr/>
        <p:txBody>
          <a:bodyPr/>
          <a:lstStyle/>
          <a:p>
            <a:r>
              <a:rPr lang="en-US" dirty="0"/>
              <a:t>Related processes: load forecasting</a:t>
            </a:r>
          </a:p>
        </p:txBody>
      </p:sp>
      <p:sp>
        <p:nvSpPr>
          <p:cNvPr id="3" name="Content Placeholder 2">
            <a:extLst>
              <a:ext uri="{FF2B5EF4-FFF2-40B4-BE49-F238E27FC236}">
                <a16:creationId xmlns:a16="http://schemas.microsoft.com/office/drawing/2014/main" id="{04E9232B-B7BA-436C-909A-BFE8CCE26F04}"/>
              </a:ext>
            </a:extLst>
          </p:cNvPr>
          <p:cNvSpPr>
            <a:spLocks noGrp="1"/>
          </p:cNvSpPr>
          <p:nvPr>
            <p:ph idx="1"/>
          </p:nvPr>
        </p:nvSpPr>
        <p:spPr/>
        <p:txBody>
          <a:bodyPr/>
          <a:lstStyle/>
          <a:p>
            <a:r>
              <a:rPr lang="en-US" dirty="0"/>
              <a:t>Long term load forecasts determine future generation capacity and transmission needs</a:t>
            </a:r>
          </a:p>
          <a:p>
            <a:r>
              <a:rPr lang="en-US" dirty="0"/>
              <a:t>But does not flag demand that is renewable</a:t>
            </a:r>
          </a:p>
          <a:p>
            <a:r>
              <a:rPr lang="en-US" dirty="0"/>
              <a:t>In regions with capacity markets, the increased load may lead to more gas build and not more transmission build to access renewables</a:t>
            </a:r>
          </a:p>
          <a:p>
            <a:r>
              <a:rPr lang="en-US" dirty="0"/>
              <a:t>Need a way to tag renewable or other specific generation needs</a:t>
            </a:r>
          </a:p>
          <a:p>
            <a:endParaRPr lang="en-US" dirty="0"/>
          </a:p>
        </p:txBody>
      </p:sp>
    </p:spTree>
    <p:extLst>
      <p:ext uri="{BB962C8B-B14F-4D97-AF65-F5344CB8AC3E}">
        <p14:creationId xmlns:p14="http://schemas.microsoft.com/office/powerpoint/2010/main" val="20382343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4B2B2-1995-448B-B536-0121A2295106}"/>
              </a:ext>
            </a:extLst>
          </p:cNvPr>
          <p:cNvSpPr>
            <a:spLocks noGrp="1"/>
          </p:cNvSpPr>
          <p:nvPr>
            <p:ph type="title"/>
          </p:nvPr>
        </p:nvSpPr>
        <p:spPr/>
        <p:txBody>
          <a:bodyPr/>
          <a:lstStyle/>
          <a:p>
            <a:r>
              <a:rPr lang="en-US" dirty="0"/>
              <a:t>Some ideas for solutions</a:t>
            </a:r>
          </a:p>
        </p:txBody>
      </p:sp>
      <p:sp>
        <p:nvSpPr>
          <p:cNvPr id="3" name="Content Placeholder 2">
            <a:extLst>
              <a:ext uri="{FF2B5EF4-FFF2-40B4-BE49-F238E27FC236}">
                <a16:creationId xmlns:a16="http://schemas.microsoft.com/office/drawing/2014/main" id="{95A93879-50BE-4D23-B646-2F55F578780A}"/>
              </a:ext>
            </a:extLst>
          </p:cNvPr>
          <p:cNvSpPr>
            <a:spLocks noGrp="1"/>
          </p:cNvSpPr>
          <p:nvPr>
            <p:ph idx="1"/>
          </p:nvPr>
        </p:nvSpPr>
        <p:spPr>
          <a:xfrm>
            <a:off x="307571" y="1338349"/>
            <a:ext cx="11046229" cy="4838614"/>
          </a:xfrm>
        </p:spPr>
        <p:txBody>
          <a:bodyPr>
            <a:normAutofit fontScale="77500" lnSpcReduction="20000"/>
          </a:bodyPr>
          <a:lstStyle/>
          <a:p>
            <a:r>
              <a:rPr lang="en-US" dirty="0"/>
              <a:t>Regulatory incentives</a:t>
            </a:r>
          </a:p>
          <a:p>
            <a:pPr lvl="1"/>
            <a:r>
              <a:rPr lang="en-US" dirty="0"/>
              <a:t>FERC incentives, performance-based rates</a:t>
            </a:r>
          </a:p>
          <a:p>
            <a:r>
              <a:rPr lang="en-US" dirty="0"/>
              <a:t>Mandates</a:t>
            </a:r>
          </a:p>
          <a:p>
            <a:pPr lvl="1"/>
            <a:r>
              <a:rPr lang="en-US" dirty="0"/>
              <a:t>DOE authority to set appliance efficiency standards =&gt; grid efficiency standards</a:t>
            </a:r>
          </a:p>
          <a:p>
            <a:pPr lvl="1"/>
            <a:r>
              <a:rPr lang="en-US" dirty="0"/>
              <a:t>Best available tech</a:t>
            </a:r>
          </a:p>
          <a:p>
            <a:pPr lvl="1"/>
            <a:r>
              <a:rPr lang="en-US" dirty="0"/>
              <a:t>Set standard and force tech development?</a:t>
            </a:r>
          </a:p>
          <a:p>
            <a:pPr lvl="1"/>
            <a:r>
              <a:rPr lang="en-US" dirty="0"/>
              <a:t>https://www.nrdc.org/experts/jennifer-chen/lost-transmission-worlds-biggest-machine-needs-update</a:t>
            </a:r>
          </a:p>
          <a:p>
            <a:r>
              <a:rPr lang="en-US" dirty="0"/>
              <a:t>Planning reform – FERC Order 1000</a:t>
            </a:r>
          </a:p>
          <a:p>
            <a:pPr lvl="1"/>
            <a:r>
              <a:rPr lang="en-US" dirty="0"/>
              <a:t>https://www.ferc.gov/news-events/news/ferc-issues-transmission-nopr-addressing-planning-cost-allocation</a:t>
            </a:r>
          </a:p>
          <a:p>
            <a:pPr lvl="1"/>
            <a:r>
              <a:rPr lang="en-US" dirty="0"/>
              <a:t>Still needs interregional planning and means of accounting for corporate renewable demand </a:t>
            </a:r>
          </a:p>
          <a:p>
            <a:r>
              <a:rPr lang="en-US" dirty="0"/>
              <a:t>Mapping Tools – ANL Energy Zones Mapping tool (https://ezmt.anl.gov/)</a:t>
            </a:r>
          </a:p>
          <a:p>
            <a:pPr lvl="1"/>
            <a:r>
              <a:rPr lang="en-US" dirty="0"/>
              <a:t>Includes environmentally sensitive areas, cultural heritage sites</a:t>
            </a:r>
          </a:p>
          <a:p>
            <a:pPr lvl="1"/>
            <a:r>
              <a:rPr lang="en-US" dirty="0"/>
              <a:t>Should enable stakeholders to supplement data</a:t>
            </a:r>
          </a:p>
          <a:p>
            <a:pPr lvl="1"/>
            <a:r>
              <a:rPr lang="en-US" dirty="0"/>
              <a:t>Should update with EJ Screen, existing ROWs suitable for transmission</a:t>
            </a:r>
          </a:p>
          <a:p>
            <a:pPr lvl="1"/>
            <a:r>
              <a:rPr lang="en-US" dirty="0"/>
              <a:t>Should use it early as part of transmission </a:t>
            </a:r>
            <a:r>
              <a:rPr lang="en-US"/>
              <a:t>planning process</a:t>
            </a:r>
            <a:endParaRPr lang="en-US" dirty="0"/>
          </a:p>
        </p:txBody>
      </p:sp>
    </p:spTree>
    <p:extLst>
      <p:ext uri="{BB962C8B-B14F-4D97-AF65-F5344CB8AC3E}">
        <p14:creationId xmlns:p14="http://schemas.microsoft.com/office/powerpoint/2010/main" val="21861963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51E7A-734A-490B-AC34-7DEED2F11316}"/>
              </a:ext>
            </a:extLst>
          </p:cNvPr>
          <p:cNvSpPr>
            <a:spLocks noGrp="1"/>
          </p:cNvSpPr>
          <p:nvPr>
            <p:ph type="title"/>
          </p:nvPr>
        </p:nvSpPr>
        <p:spPr/>
        <p:txBody>
          <a:bodyPr/>
          <a:lstStyle/>
          <a:p>
            <a:r>
              <a:rPr lang="en-US" dirty="0"/>
              <a:t>Abstract</a:t>
            </a:r>
          </a:p>
        </p:txBody>
      </p:sp>
      <p:sp>
        <p:nvSpPr>
          <p:cNvPr id="3" name="Content Placeholder 2">
            <a:extLst>
              <a:ext uri="{FF2B5EF4-FFF2-40B4-BE49-F238E27FC236}">
                <a16:creationId xmlns:a16="http://schemas.microsoft.com/office/drawing/2014/main" id="{EEAAC645-9F46-40A7-B358-61961C93170B}"/>
              </a:ext>
            </a:extLst>
          </p:cNvPr>
          <p:cNvSpPr>
            <a:spLocks noGrp="1"/>
          </p:cNvSpPr>
          <p:nvPr>
            <p:ph idx="1"/>
          </p:nvPr>
        </p:nvSpPr>
        <p:spPr/>
        <p:txBody>
          <a:bodyPr>
            <a:normAutofit fontScale="92500" lnSpcReduction="10000"/>
          </a:bodyPr>
          <a:lstStyle/>
          <a:p>
            <a:pPr marL="0" indent="0">
              <a:buNone/>
            </a:pPr>
            <a:r>
              <a:rPr lang="en-US" dirty="0"/>
              <a:t>The U.S. is about to ramp up electric transmission buildout, and that's good news generally for clean energy. However, the way we plan transmission in relation to generation and load could be co-optimized, the efficiency of the grid itself could be improved, including reducing losses from various transmission components, and siting could better use existing rights of ways to mitigate impact to communities, sensitive environmental areas and cultural heritage sites. Further, transmission equipment itself could be improved to avoid leaking gases that are tens of thousands times greater than CO2 in global warming potential. What are some of the regulatory and other changes we could implement to better incentivize efficiency in building out power system infrastructure? We will discuss the problems and some ideas, some of which will be published in upcoming whitepapers with R Street Institute and the Clean Energy Buyers Institute.</a:t>
            </a:r>
          </a:p>
        </p:txBody>
      </p:sp>
    </p:spTree>
    <p:extLst>
      <p:ext uri="{BB962C8B-B14F-4D97-AF65-F5344CB8AC3E}">
        <p14:creationId xmlns:p14="http://schemas.microsoft.com/office/powerpoint/2010/main" val="1602099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C97A3-1DFF-4A43-AC7E-318D40259910}"/>
              </a:ext>
            </a:extLst>
          </p:cNvPr>
          <p:cNvSpPr>
            <a:spLocks noGrp="1"/>
          </p:cNvSpPr>
          <p:nvPr>
            <p:ph type="title"/>
          </p:nvPr>
        </p:nvSpPr>
        <p:spPr/>
        <p:txBody>
          <a:bodyPr/>
          <a:lstStyle/>
          <a:p>
            <a:r>
              <a:rPr lang="en-US" dirty="0"/>
              <a:t>Large-scale renewables need to reach customers via transmission</a:t>
            </a:r>
          </a:p>
        </p:txBody>
      </p:sp>
      <p:sp>
        <p:nvSpPr>
          <p:cNvPr id="3" name="Content Placeholder 2">
            <a:extLst>
              <a:ext uri="{FF2B5EF4-FFF2-40B4-BE49-F238E27FC236}">
                <a16:creationId xmlns:a16="http://schemas.microsoft.com/office/drawing/2014/main" id="{40BC2831-A158-404B-B966-32C720EA1BD9}"/>
              </a:ext>
            </a:extLst>
          </p:cNvPr>
          <p:cNvSpPr>
            <a:spLocks noGrp="1"/>
          </p:cNvSpPr>
          <p:nvPr>
            <p:ph idx="1"/>
          </p:nvPr>
        </p:nvSpPr>
        <p:spPr/>
        <p:txBody>
          <a:bodyPr/>
          <a:lstStyle/>
          <a:p>
            <a:pPr marL="0" indent="0">
              <a:buNone/>
            </a:pPr>
            <a:r>
              <a:rPr lang="en-US" dirty="0"/>
              <a:t>https://windexchange.energy.gov/maps-data/321</a:t>
            </a:r>
          </a:p>
        </p:txBody>
      </p:sp>
      <p:pic>
        <p:nvPicPr>
          <p:cNvPr id="4" name="Picture 3">
            <a:extLst>
              <a:ext uri="{FF2B5EF4-FFF2-40B4-BE49-F238E27FC236}">
                <a16:creationId xmlns:a16="http://schemas.microsoft.com/office/drawing/2014/main" id="{4A621E47-839C-4991-8AFB-AD3C236DAA4A}"/>
              </a:ext>
            </a:extLst>
          </p:cNvPr>
          <p:cNvPicPr/>
          <p:nvPr/>
        </p:nvPicPr>
        <p:blipFill>
          <a:blip r:embed="rId2"/>
          <a:stretch>
            <a:fillRect/>
          </a:stretch>
        </p:blipFill>
        <p:spPr>
          <a:xfrm>
            <a:off x="2743199" y="2279591"/>
            <a:ext cx="6508865" cy="4478655"/>
          </a:xfrm>
          <a:prstGeom prst="rect">
            <a:avLst/>
          </a:prstGeom>
        </p:spPr>
      </p:pic>
    </p:spTree>
    <p:extLst>
      <p:ext uri="{BB962C8B-B14F-4D97-AF65-F5344CB8AC3E}">
        <p14:creationId xmlns:p14="http://schemas.microsoft.com/office/powerpoint/2010/main" val="70826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97D921-1556-4556-9B3D-D343A10AC05E}"/>
              </a:ext>
            </a:extLst>
          </p:cNvPr>
          <p:cNvSpPr>
            <a:spLocks noGrp="1"/>
          </p:cNvSpPr>
          <p:nvPr>
            <p:ph type="title"/>
          </p:nvPr>
        </p:nvSpPr>
        <p:spPr/>
        <p:txBody>
          <a:bodyPr>
            <a:normAutofit/>
          </a:bodyPr>
          <a:lstStyle/>
          <a:p>
            <a:r>
              <a:rPr lang="en-US" dirty="0"/>
              <a:t>How much will transmission cost?</a:t>
            </a:r>
          </a:p>
        </p:txBody>
      </p:sp>
      <p:sp>
        <p:nvSpPr>
          <p:cNvPr id="3" name="Content Placeholder 2">
            <a:extLst>
              <a:ext uri="{FF2B5EF4-FFF2-40B4-BE49-F238E27FC236}">
                <a16:creationId xmlns:a16="http://schemas.microsoft.com/office/drawing/2014/main" id="{A1633FBB-224F-41C2-820C-089AE70EF10C}"/>
              </a:ext>
            </a:extLst>
          </p:cNvPr>
          <p:cNvSpPr>
            <a:spLocks noGrp="1"/>
          </p:cNvSpPr>
          <p:nvPr>
            <p:ph idx="1"/>
          </p:nvPr>
        </p:nvSpPr>
        <p:spPr>
          <a:xfrm>
            <a:off x="288174" y="1463040"/>
            <a:ext cx="5653810" cy="4937760"/>
          </a:xfrm>
        </p:spPr>
        <p:txBody>
          <a:bodyPr/>
          <a:lstStyle/>
          <a:p>
            <a:r>
              <a:rPr lang="en-US" dirty="0"/>
              <a:t>Independent estimates indicate that to meet our growing clean electricity demands, we’ll need to expand transmission systems by 60% by 2030 and may need to triple those systems by 2050.</a:t>
            </a:r>
          </a:p>
          <a:p>
            <a:r>
              <a:rPr lang="en-US" dirty="0"/>
              <a:t>https://www.energy.gov/policy/queued-need-transmission </a:t>
            </a:r>
          </a:p>
          <a:p>
            <a:pPr marL="0" indent="0">
              <a:buNone/>
            </a:pPr>
            <a:endParaRPr lang="en-US" dirty="0"/>
          </a:p>
        </p:txBody>
      </p:sp>
      <p:pic>
        <p:nvPicPr>
          <p:cNvPr id="4" name="Picture 3">
            <a:extLst>
              <a:ext uri="{FF2B5EF4-FFF2-40B4-BE49-F238E27FC236}">
                <a16:creationId xmlns:a16="http://schemas.microsoft.com/office/drawing/2014/main" id="{CDCB500D-E512-4424-9EA2-03722DE2AB92}"/>
              </a:ext>
            </a:extLst>
          </p:cNvPr>
          <p:cNvPicPr/>
          <p:nvPr/>
        </p:nvPicPr>
        <p:blipFill>
          <a:blip r:embed="rId2"/>
          <a:stretch>
            <a:fillRect/>
          </a:stretch>
        </p:blipFill>
        <p:spPr>
          <a:xfrm>
            <a:off x="5941984" y="3041823"/>
            <a:ext cx="5961842" cy="3589337"/>
          </a:xfrm>
          <a:prstGeom prst="rect">
            <a:avLst/>
          </a:prstGeom>
        </p:spPr>
      </p:pic>
    </p:spTree>
    <p:extLst>
      <p:ext uri="{BB962C8B-B14F-4D97-AF65-F5344CB8AC3E}">
        <p14:creationId xmlns:p14="http://schemas.microsoft.com/office/powerpoint/2010/main" val="1993059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DD9C7-CBCF-4DF1-99D6-3774D68EB484}"/>
              </a:ext>
            </a:extLst>
          </p:cNvPr>
          <p:cNvSpPr>
            <a:spLocks noGrp="1"/>
          </p:cNvSpPr>
          <p:nvPr>
            <p:ph type="title"/>
          </p:nvPr>
        </p:nvSpPr>
        <p:spPr/>
        <p:txBody>
          <a:bodyPr/>
          <a:lstStyle/>
          <a:p>
            <a:r>
              <a:rPr lang="en-US" dirty="0"/>
              <a:t>Administration recognizes need, has goals to facilitate transmission</a:t>
            </a:r>
          </a:p>
        </p:txBody>
      </p:sp>
      <p:sp>
        <p:nvSpPr>
          <p:cNvPr id="3" name="Content Placeholder 2">
            <a:extLst>
              <a:ext uri="{FF2B5EF4-FFF2-40B4-BE49-F238E27FC236}">
                <a16:creationId xmlns:a16="http://schemas.microsoft.com/office/drawing/2014/main" id="{C3068581-45E8-41C2-872E-1FBC89EBF601}"/>
              </a:ext>
            </a:extLst>
          </p:cNvPr>
          <p:cNvSpPr>
            <a:spLocks noGrp="1"/>
          </p:cNvSpPr>
          <p:nvPr>
            <p:ph idx="1"/>
          </p:nvPr>
        </p:nvSpPr>
        <p:spPr/>
        <p:txBody>
          <a:bodyPr/>
          <a:lstStyle/>
          <a:p>
            <a:r>
              <a:rPr lang="en-US" dirty="0"/>
              <a:t>Building a Better Grid Initiative: catalyze the nationwide development of new and upgraded high-capacity electric transmission lines, as enabled by Bipartisan Infrastructure Law</a:t>
            </a:r>
          </a:p>
          <a:p>
            <a:r>
              <a:rPr lang="en-US" dirty="0"/>
              <a:t>Identify national transmission needs and support the buildout of long-distance, high voltage transmission facilities that are critical to reaching President Biden’s goal of 100% clean electricity by 2035 and a zero emissions economy by 2050.</a:t>
            </a:r>
          </a:p>
          <a:p>
            <a:r>
              <a:rPr lang="en-US" dirty="0"/>
              <a:t>https://www.energy.gov/oe/building-better-grid-initiative</a:t>
            </a:r>
          </a:p>
        </p:txBody>
      </p:sp>
    </p:spTree>
    <p:extLst>
      <p:ext uri="{BB962C8B-B14F-4D97-AF65-F5344CB8AC3E}">
        <p14:creationId xmlns:p14="http://schemas.microsoft.com/office/powerpoint/2010/main" val="1873532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571EA-952B-4A09-982D-B9DD5F4C6DB9}"/>
              </a:ext>
            </a:extLst>
          </p:cNvPr>
          <p:cNvSpPr>
            <a:spLocks noGrp="1"/>
          </p:cNvSpPr>
          <p:nvPr>
            <p:ph type="title"/>
          </p:nvPr>
        </p:nvSpPr>
        <p:spPr/>
        <p:txBody>
          <a:bodyPr/>
          <a:lstStyle/>
          <a:p>
            <a:r>
              <a:rPr lang="en-US" dirty="0"/>
              <a:t>Where to site generation, transmission and large load?</a:t>
            </a:r>
          </a:p>
        </p:txBody>
      </p:sp>
      <p:sp>
        <p:nvSpPr>
          <p:cNvPr id="3" name="Content Placeholder 2">
            <a:extLst>
              <a:ext uri="{FF2B5EF4-FFF2-40B4-BE49-F238E27FC236}">
                <a16:creationId xmlns:a16="http://schemas.microsoft.com/office/drawing/2014/main" id="{E57309D2-4817-4475-A9C7-7BCF3566C2EE}"/>
              </a:ext>
            </a:extLst>
          </p:cNvPr>
          <p:cNvSpPr>
            <a:spLocks noGrp="1"/>
          </p:cNvSpPr>
          <p:nvPr>
            <p:ph idx="1"/>
          </p:nvPr>
        </p:nvSpPr>
        <p:spPr>
          <a:xfrm>
            <a:off x="257695" y="1845425"/>
            <a:ext cx="3399905" cy="4463934"/>
          </a:xfrm>
        </p:spPr>
        <p:txBody>
          <a:bodyPr>
            <a:normAutofit fontScale="77500" lnSpcReduction="20000"/>
          </a:bodyPr>
          <a:lstStyle/>
          <a:p>
            <a:r>
              <a:rPr lang="en-US" dirty="0"/>
              <a:t>Building where it’s windiest and sunniest not necessarily least cost because transmission is expensive</a:t>
            </a:r>
          </a:p>
          <a:p>
            <a:r>
              <a:rPr lang="en-US" dirty="0"/>
              <a:t>September 2020 – MISO System Planning Committee of the Board of Directors, </a:t>
            </a:r>
          </a:p>
          <a:p>
            <a:r>
              <a:rPr lang="en-US" dirty="0"/>
              <a:t>https://cdn.misoenergy.org/20200915%20System%20Planning%20Committee%20of%20the%20BOD%20Item%2007%20Long%20Range%20Transmission%20Planning473488.pdf </a:t>
            </a:r>
          </a:p>
        </p:txBody>
      </p:sp>
      <p:pic>
        <p:nvPicPr>
          <p:cNvPr id="4" name="Picture 3">
            <a:extLst>
              <a:ext uri="{FF2B5EF4-FFF2-40B4-BE49-F238E27FC236}">
                <a16:creationId xmlns:a16="http://schemas.microsoft.com/office/drawing/2014/main" id="{F1B2761E-7DA3-4E32-BB8E-955AB2871A45}"/>
              </a:ext>
            </a:extLst>
          </p:cNvPr>
          <p:cNvPicPr/>
          <p:nvPr/>
        </p:nvPicPr>
        <p:blipFill>
          <a:blip r:embed="rId2"/>
          <a:stretch>
            <a:fillRect/>
          </a:stretch>
        </p:blipFill>
        <p:spPr>
          <a:xfrm>
            <a:off x="3657600" y="1845426"/>
            <a:ext cx="8370915" cy="4563688"/>
          </a:xfrm>
          <a:prstGeom prst="rect">
            <a:avLst/>
          </a:prstGeom>
        </p:spPr>
      </p:pic>
    </p:spTree>
    <p:extLst>
      <p:ext uri="{BB962C8B-B14F-4D97-AF65-F5344CB8AC3E}">
        <p14:creationId xmlns:p14="http://schemas.microsoft.com/office/powerpoint/2010/main" val="1871695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7B9AB-D876-49EE-9918-81EB0671949D}"/>
              </a:ext>
            </a:extLst>
          </p:cNvPr>
          <p:cNvSpPr>
            <a:spLocks noGrp="1"/>
          </p:cNvSpPr>
          <p:nvPr>
            <p:ph type="title"/>
          </p:nvPr>
        </p:nvSpPr>
        <p:spPr/>
        <p:txBody>
          <a:bodyPr/>
          <a:lstStyle/>
          <a:p>
            <a:r>
              <a:rPr lang="en-US" dirty="0"/>
              <a:t>Transmission planning today</a:t>
            </a:r>
          </a:p>
        </p:txBody>
      </p:sp>
      <p:sp>
        <p:nvSpPr>
          <p:cNvPr id="3" name="Content Placeholder 2">
            <a:extLst>
              <a:ext uri="{FF2B5EF4-FFF2-40B4-BE49-F238E27FC236}">
                <a16:creationId xmlns:a16="http://schemas.microsoft.com/office/drawing/2014/main" id="{4A2B7F39-BF22-4829-ADA1-326A6C2A677B}"/>
              </a:ext>
            </a:extLst>
          </p:cNvPr>
          <p:cNvSpPr>
            <a:spLocks noGrp="1"/>
          </p:cNvSpPr>
          <p:nvPr>
            <p:ph idx="1"/>
          </p:nvPr>
        </p:nvSpPr>
        <p:spPr>
          <a:xfrm>
            <a:off x="838200" y="1825625"/>
            <a:ext cx="4864331" cy="4674754"/>
          </a:xfrm>
        </p:spPr>
        <p:txBody>
          <a:bodyPr>
            <a:normAutofit/>
          </a:bodyPr>
          <a:lstStyle/>
          <a:p>
            <a:r>
              <a:rPr lang="en-US" dirty="0"/>
              <a:t>FERC in charge of ensuring wholesale electricity rates are reasonable</a:t>
            </a:r>
          </a:p>
          <a:p>
            <a:r>
              <a:rPr lang="en-US" dirty="0"/>
              <a:t>Open access to transmission on a regional basis needed to fulfill this mandate</a:t>
            </a:r>
          </a:p>
          <a:p>
            <a:r>
              <a:rPr lang="en-US" dirty="0"/>
              <a:t>FERC Orders 890 and 1000 require open regional transmission planning with method of allocating costs</a:t>
            </a:r>
          </a:p>
        </p:txBody>
      </p:sp>
      <p:pic>
        <p:nvPicPr>
          <p:cNvPr id="4" name="Picture 3">
            <a:extLst>
              <a:ext uri="{FF2B5EF4-FFF2-40B4-BE49-F238E27FC236}">
                <a16:creationId xmlns:a16="http://schemas.microsoft.com/office/drawing/2014/main" id="{EAB4CB5F-389E-4ADA-A78F-96722AEEA3BE}"/>
              </a:ext>
            </a:extLst>
          </p:cNvPr>
          <p:cNvPicPr/>
          <p:nvPr/>
        </p:nvPicPr>
        <p:blipFill>
          <a:blip r:embed="rId2"/>
          <a:stretch>
            <a:fillRect/>
          </a:stretch>
        </p:blipFill>
        <p:spPr>
          <a:xfrm>
            <a:off x="6035041" y="1928553"/>
            <a:ext cx="5981094" cy="4674754"/>
          </a:xfrm>
          <a:prstGeom prst="rect">
            <a:avLst/>
          </a:prstGeom>
        </p:spPr>
      </p:pic>
    </p:spTree>
    <p:extLst>
      <p:ext uri="{BB962C8B-B14F-4D97-AF65-F5344CB8AC3E}">
        <p14:creationId xmlns:p14="http://schemas.microsoft.com/office/powerpoint/2010/main" val="2977430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A5FB8-80CE-4E3D-923B-1EA9E300D05A}"/>
              </a:ext>
            </a:extLst>
          </p:cNvPr>
          <p:cNvSpPr>
            <a:spLocks noGrp="1"/>
          </p:cNvSpPr>
          <p:nvPr>
            <p:ph type="title"/>
          </p:nvPr>
        </p:nvSpPr>
        <p:spPr/>
        <p:txBody>
          <a:bodyPr/>
          <a:lstStyle/>
          <a:p>
            <a:r>
              <a:rPr lang="en-US" dirty="0"/>
              <a:t>Cost-of service rate recovery not good for efficiency </a:t>
            </a:r>
          </a:p>
        </p:txBody>
      </p:sp>
      <p:sp>
        <p:nvSpPr>
          <p:cNvPr id="3" name="Content Placeholder 2">
            <a:extLst>
              <a:ext uri="{FF2B5EF4-FFF2-40B4-BE49-F238E27FC236}">
                <a16:creationId xmlns:a16="http://schemas.microsoft.com/office/drawing/2014/main" id="{DA134B99-49C5-47FC-AAA0-10F35C5922E0}"/>
              </a:ext>
            </a:extLst>
          </p:cNvPr>
          <p:cNvSpPr>
            <a:spLocks noGrp="1"/>
          </p:cNvSpPr>
          <p:nvPr>
            <p:ph idx="1"/>
          </p:nvPr>
        </p:nvSpPr>
        <p:spPr>
          <a:xfrm>
            <a:off x="838200" y="1825625"/>
            <a:ext cx="6460375" cy="4226040"/>
          </a:xfrm>
        </p:spPr>
        <p:txBody>
          <a:bodyPr>
            <a:normAutofit fontScale="85000" lnSpcReduction="20000"/>
          </a:bodyPr>
          <a:lstStyle/>
          <a:p>
            <a:pPr marL="0" indent="0">
              <a:buNone/>
            </a:pPr>
            <a:r>
              <a:rPr lang="en-US" dirty="0"/>
              <a:t>More efficient tech:</a:t>
            </a:r>
          </a:p>
          <a:p>
            <a:r>
              <a:rPr lang="en-US" dirty="0"/>
              <a:t>Grid Enhancing Technologies: can direct flow of power, provide information that can increase flows</a:t>
            </a:r>
          </a:p>
          <a:p>
            <a:r>
              <a:rPr lang="en-US" dirty="0"/>
              <a:t>Non-Transmission Alternatives: reducing or shifting load through EE, DR, storage, DERs</a:t>
            </a:r>
          </a:p>
          <a:p>
            <a:r>
              <a:rPr lang="en-US" dirty="0"/>
              <a:t>Advanced conductors (lower line losses, higher capacity, can use same ROWs)</a:t>
            </a:r>
          </a:p>
          <a:p>
            <a:r>
              <a:rPr lang="en-US" dirty="0"/>
              <a:t>SF6-free: </a:t>
            </a:r>
            <a:r>
              <a:rPr lang="en-US" dirty="0">
                <a:hlinkClick r:id="rId2"/>
              </a:rPr>
              <a:t>https://www.regrid.net/home/the-current-blog/sf-in-infrastructure</a:t>
            </a:r>
            <a:r>
              <a:rPr lang="en-US" dirty="0"/>
              <a:t> </a:t>
            </a:r>
          </a:p>
          <a:p>
            <a:r>
              <a:rPr lang="en-US" dirty="0"/>
              <a:t>How can we encourage the uptake of these technologies?</a:t>
            </a:r>
          </a:p>
          <a:p>
            <a:endParaRPr lang="en-US" dirty="0"/>
          </a:p>
        </p:txBody>
      </p:sp>
      <p:pic>
        <p:nvPicPr>
          <p:cNvPr id="4" name="Picture 3" descr="Resilience, Transmission Lines and Conductors. | My Site">
            <a:extLst>
              <a:ext uri="{FF2B5EF4-FFF2-40B4-BE49-F238E27FC236}">
                <a16:creationId xmlns:a16="http://schemas.microsoft.com/office/drawing/2014/main" id="{3BFB5F81-0DD9-4A8D-9995-106F22474B4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489652" y="1754244"/>
            <a:ext cx="3864148" cy="1737101"/>
          </a:xfrm>
          <a:prstGeom prst="rect">
            <a:avLst/>
          </a:prstGeom>
          <a:noFill/>
          <a:ln>
            <a:noFill/>
          </a:ln>
        </p:spPr>
      </p:pic>
    </p:spTree>
    <p:extLst>
      <p:ext uri="{BB962C8B-B14F-4D97-AF65-F5344CB8AC3E}">
        <p14:creationId xmlns:p14="http://schemas.microsoft.com/office/powerpoint/2010/main" val="16223395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6EE66-2063-473C-B085-1183779CC56A}"/>
              </a:ext>
            </a:extLst>
          </p:cNvPr>
          <p:cNvSpPr>
            <a:spLocks noGrp="1"/>
          </p:cNvSpPr>
          <p:nvPr>
            <p:ph type="title"/>
          </p:nvPr>
        </p:nvSpPr>
        <p:spPr/>
        <p:txBody>
          <a:bodyPr/>
          <a:lstStyle/>
          <a:p>
            <a:r>
              <a:rPr lang="en-US" dirty="0"/>
              <a:t>Siting, permitting, land-use issues</a:t>
            </a:r>
          </a:p>
        </p:txBody>
      </p:sp>
      <p:sp>
        <p:nvSpPr>
          <p:cNvPr id="3" name="Content Placeholder 2">
            <a:extLst>
              <a:ext uri="{FF2B5EF4-FFF2-40B4-BE49-F238E27FC236}">
                <a16:creationId xmlns:a16="http://schemas.microsoft.com/office/drawing/2014/main" id="{193E33FF-28B0-4B3B-80BC-2BDEF2024841}"/>
              </a:ext>
            </a:extLst>
          </p:cNvPr>
          <p:cNvSpPr>
            <a:spLocks noGrp="1"/>
          </p:cNvSpPr>
          <p:nvPr>
            <p:ph idx="1"/>
          </p:nvPr>
        </p:nvSpPr>
        <p:spPr/>
        <p:txBody>
          <a:bodyPr>
            <a:normAutofit fontScale="92500" lnSpcReduction="10000"/>
          </a:bodyPr>
          <a:lstStyle/>
          <a:p>
            <a:r>
              <a:rPr lang="en-US" dirty="0"/>
              <a:t>Extremely contentious, landowner, environmental, cultural heritage, EJ concerns</a:t>
            </a:r>
          </a:p>
          <a:p>
            <a:r>
              <a:rPr lang="en-US" dirty="0"/>
              <a:t>Leverage existing transmission ROWs as well as others ROWs</a:t>
            </a:r>
          </a:p>
          <a:p>
            <a:r>
              <a:rPr lang="en-US" dirty="0"/>
              <a:t>E.g., SOO Green: HVDC Link will be built along an operating railroad from the Mason City, Iowa area to the Chicago area. https://www.soogreenrr.com/construction/</a:t>
            </a:r>
          </a:p>
          <a:p>
            <a:r>
              <a:rPr lang="en-US" dirty="0"/>
              <a:t>How can we encourage using existing ROWs? Incorporate siting risks earlier in planning phase.</a:t>
            </a:r>
          </a:p>
          <a:p>
            <a:r>
              <a:rPr lang="en-US" dirty="0"/>
              <a:t>Related process and timing issues – how to balance addressing stakeholders concerns with building clean energy projects at speed and scale needed to accomplish policy goals?</a:t>
            </a:r>
          </a:p>
        </p:txBody>
      </p:sp>
    </p:spTree>
    <p:extLst>
      <p:ext uri="{BB962C8B-B14F-4D97-AF65-F5344CB8AC3E}">
        <p14:creationId xmlns:p14="http://schemas.microsoft.com/office/powerpoint/2010/main" val="24622506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824</Words>
  <Application>Microsoft Office PowerPoint</Application>
  <PresentationFormat>Widescreen</PresentationFormat>
  <Paragraphs>57</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Cost-effective transmission, co-optimizing with customer renewable demand, and improving efficiency</vt:lpstr>
      <vt:lpstr>Abstract</vt:lpstr>
      <vt:lpstr>Large-scale renewables need to reach customers via transmission</vt:lpstr>
      <vt:lpstr>How much will transmission cost?</vt:lpstr>
      <vt:lpstr>Administration recognizes need, has goals to facilitate transmission</vt:lpstr>
      <vt:lpstr>Where to site generation, transmission and large load?</vt:lpstr>
      <vt:lpstr>Transmission planning today</vt:lpstr>
      <vt:lpstr>Cost-of service rate recovery not good for efficiency </vt:lpstr>
      <vt:lpstr>Siting, permitting, land-use issues</vt:lpstr>
      <vt:lpstr>Related processes: load forecasting</vt:lpstr>
      <vt:lpstr>Some ideas for solutions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Cost-effective transmission, co-optimizing with customer renewable demand, and improving efficiency</dc:title>
  <dc:creator>Jennie Chen</dc:creator>
  <cp:lastModifiedBy>Jennie Chen</cp:lastModifiedBy>
  <cp:revision>7</cp:revision>
  <dcterms:created xsi:type="dcterms:W3CDTF">2022-05-04T14:57:42Z</dcterms:created>
  <dcterms:modified xsi:type="dcterms:W3CDTF">2022-05-04T15:26:42Z</dcterms:modified>
</cp:coreProperties>
</file>