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7.jpg" ContentType="image/jpg"/>
  <Override PartName="/ppt/media/image58.jpg" ContentType="image/jpg"/>
  <Override PartName="/ppt/media/image62.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92" r:id="rId2"/>
    <p:sldMasterId id="2147483696" r:id="rId3"/>
    <p:sldMasterId id="2147483704" r:id="rId4"/>
    <p:sldMasterId id="2147483716" r:id="rId5"/>
    <p:sldMasterId id="2147483728" r:id="rId6"/>
    <p:sldMasterId id="2147483734" r:id="rId7"/>
  </p:sldMasterIdLst>
  <p:notesMasterIdLst>
    <p:notesMasterId r:id="rId47"/>
  </p:notesMasterIdLst>
  <p:sldIdLst>
    <p:sldId id="256" r:id="rId8"/>
    <p:sldId id="257" r:id="rId9"/>
    <p:sldId id="309" r:id="rId10"/>
    <p:sldId id="288" r:id="rId11"/>
    <p:sldId id="369" r:id="rId12"/>
    <p:sldId id="1013" r:id="rId13"/>
    <p:sldId id="1002" r:id="rId14"/>
    <p:sldId id="580" r:id="rId15"/>
    <p:sldId id="273" r:id="rId16"/>
    <p:sldId id="269" r:id="rId17"/>
    <p:sldId id="293" r:id="rId18"/>
    <p:sldId id="307" r:id="rId19"/>
    <p:sldId id="547" r:id="rId20"/>
    <p:sldId id="294" r:id="rId21"/>
    <p:sldId id="308" r:id="rId22"/>
    <p:sldId id="306" r:id="rId23"/>
    <p:sldId id="304" r:id="rId24"/>
    <p:sldId id="558" r:id="rId25"/>
    <p:sldId id="563" r:id="rId26"/>
    <p:sldId id="564" r:id="rId27"/>
    <p:sldId id="575" r:id="rId28"/>
    <p:sldId id="568" r:id="rId29"/>
    <p:sldId id="572" r:id="rId30"/>
    <p:sldId id="319" r:id="rId31"/>
    <p:sldId id="367" r:id="rId32"/>
    <p:sldId id="278" r:id="rId33"/>
    <p:sldId id="302" r:id="rId34"/>
    <p:sldId id="999" r:id="rId35"/>
    <p:sldId id="305" r:id="rId36"/>
    <p:sldId id="296" r:id="rId37"/>
    <p:sldId id="321" r:id="rId38"/>
    <p:sldId id="318" r:id="rId39"/>
    <p:sldId id="322" r:id="rId40"/>
    <p:sldId id="1003" r:id="rId41"/>
    <p:sldId id="1004" r:id="rId42"/>
    <p:sldId id="1008" r:id="rId43"/>
    <p:sldId id="1007" r:id="rId44"/>
    <p:sldId id="324" r:id="rId45"/>
    <p:sldId id="1012" r:id="rId46"/>
  </p:sldIdLst>
  <p:sldSz cx="9144000" cy="6858000" type="screen4x3"/>
  <p:notesSz cx="7010400" cy="9296400"/>
  <p:embeddedFontLst>
    <p:embeddedFont>
      <p:font typeface="Arial Narrow" panose="020B060602020203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panose="02040503050406030204" pitchFamily="18" charset="0"/>
      <p:regular r:id="rId58"/>
      <p:bold r:id="rId59"/>
      <p:italic r:id="rId60"/>
      <p:boldItalic r:id="rId61"/>
    </p:embeddedFont>
    <p:embeddedFont>
      <p:font typeface="Palatino Linotype" panose="02040502050505030304" pitchFamily="18" charset="0"/>
      <p:regular r:id="rId62"/>
      <p:bold r:id="rId63"/>
      <p:italic r:id="rId64"/>
      <p:boldItalic r:id="rId65"/>
    </p:embeddedFont>
    <p:embeddedFont>
      <p:font typeface="Tahoma" panose="020B0604030504040204" pitchFamily="3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sey Bowen" initials="" lastIdx="6" clrIdx="0"/>
  <p:cmAuthor id="1" name="J Russell Newbold" initials="" lastIdx="10" clrIdx="1"/>
  <p:cmAuthor id="2" name="CPower Energy Management"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C24"/>
    <a:srgbClr val="F89C1B"/>
    <a:srgbClr val="4E938E"/>
    <a:srgbClr val="636254"/>
    <a:srgbClr val="B74A26"/>
    <a:srgbClr val="B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70" autoAdjust="0"/>
  </p:normalViewPr>
  <p:slideViewPr>
    <p:cSldViewPr snapToGrid="0">
      <p:cViewPr varScale="1">
        <p:scale>
          <a:sx n="64" d="100"/>
          <a:sy n="64" d="100"/>
        </p:scale>
        <p:origin x="1268" y="40"/>
      </p:cViewPr>
      <p:guideLst/>
    </p:cSldViewPr>
  </p:slideViewPr>
  <p:notesTextViewPr>
    <p:cViewPr>
      <p:scale>
        <a:sx n="1" d="1"/>
        <a:sy n="1" d="1"/>
      </p:scale>
      <p:origin x="0" y="0"/>
    </p:cViewPr>
  </p:notesTextViewPr>
  <p:notesViewPr>
    <p:cSldViewPr snapToGrid="0">
      <p:cViewPr varScale="1">
        <p:scale>
          <a:sx n="86" d="100"/>
          <a:sy n="86"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3.fntdata"/><Relationship Id="rId55"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Cooper Hewitt" pitchFamily="50" charset="0"/>
                <a:cs typeface="Calibri" panose="020F0502020204030204" pitchFamily="34" charset="0"/>
              </a:defRPr>
            </a:pPr>
            <a:r>
              <a:rPr lang="en-US"/>
              <a:t>Average Pricing ($/MW)</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Cooper Hewitt" pitchFamily="50" charset="0"/>
              <a:cs typeface="Calibri" panose="020F050202020403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Summer DR</c:v>
                </c:pt>
              </c:strCache>
            </c:strRef>
          </c:tx>
          <c:spPr>
            <a:solidFill>
              <a:srgbClr val="4E938E"/>
            </a:solidFill>
            <a:ln>
              <a:noFill/>
            </a:ln>
            <a:effectLst/>
            <a:sp3d/>
          </c:spPr>
          <c:invertIfNegative val="0"/>
          <c:dLbls>
            <c:dLbl>
              <c:idx val="4"/>
              <c:layout>
                <c:manualLayout>
                  <c:x val="-2.3060792838971861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2C-4DEF-AC17-B939CDCB0E21}"/>
                </c:ext>
              </c:extLst>
            </c:dLbl>
            <c:dLbl>
              <c:idx val="6"/>
              <c:layout>
                <c:manualLayout>
                  <c:x val="-1.6771485701070388E-2"/>
                  <c:y val="-4.2194092827004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2C-4DEF-AC17-B939CDCB0E21}"/>
                </c:ext>
              </c:extLst>
            </c:dLbl>
            <c:dLbl>
              <c:idx val="7"/>
              <c:layout>
                <c:manualLayout>
                  <c:x val="-5.2044764205512288E-3"/>
                  <c:y val="-2.9522053539911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2C-4DEF-AC17-B939CDCB0E21}"/>
                </c:ext>
              </c:extLst>
            </c:dLbl>
            <c:dLbl>
              <c:idx val="8"/>
              <c:layout>
                <c:manualLayout>
                  <c:x val="-1.8867921413704185E-2"/>
                  <c:y val="-1.2658227848101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2C-4DEF-AC17-B939CDCB0E2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Cooper Hewitt" pitchFamily="50"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2012-13</c:v>
                </c:pt>
                <c:pt idx="1">
                  <c:v>2013-14</c:v>
                </c:pt>
                <c:pt idx="2">
                  <c:v>2014-15</c:v>
                </c:pt>
                <c:pt idx="3">
                  <c:v>2015-16</c:v>
                </c:pt>
                <c:pt idx="4">
                  <c:v>2016-17</c:v>
                </c:pt>
                <c:pt idx="5">
                  <c:v>2017-18</c:v>
                </c:pt>
                <c:pt idx="6">
                  <c:v>2018-19</c:v>
                </c:pt>
                <c:pt idx="7">
                  <c:v>2019-20</c:v>
                </c:pt>
                <c:pt idx="8">
                  <c:v>2020-21</c:v>
                </c:pt>
              </c:strCache>
            </c:strRef>
          </c:cat>
          <c:val>
            <c:numRef>
              <c:f>Sheet1!$B$2:$B$10</c:f>
              <c:numCache>
                <c:formatCode>"$"#,##0_);\("$"#,##0\)</c:formatCode>
                <c:ptCount val="9"/>
                <c:pt idx="0">
                  <c:v>29159</c:v>
                </c:pt>
                <c:pt idx="1">
                  <c:v>44881</c:v>
                </c:pt>
                <c:pt idx="2">
                  <c:v>48872</c:v>
                </c:pt>
                <c:pt idx="3">
                  <c:v>60700</c:v>
                </c:pt>
                <c:pt idx="4">
                  <c:v>35200</c:v>
                </c:pt>
                <c:pt idx="5">
                  <c:v>40500</c:v>
                </c:pt>
                <c:pt idx="6">
                  <c:v>62800</c:v>
                </c:pt>
                <c:pt idx="7">
                  <c:v>29280</c:v>
                </c:pt>
                <c:pt idx="8">
                  <c:v>26100</c:v>
                </c:pt>
              </c:numCache>
            </c:numRef>
          </c:val>
          <c:extLst>
            <c:ext xmlns:c16="http://schemas.microsoft.com/office/drawing/2014/chart" uri="{C3380CC4-5D6E-409C-BE32-E72D297353CC}">
              <c16:uniqueId val="{00000004-7F2C-4DEF-AC17-B939CDCB0E21}"/>
            </c:ext>
          </c:extLst>
        </c:ser>
        <c:ser>
          <c:idx val="1"/>
          <c:order val="1"/>
          <c:tx>
            <c:strRef>
              <c:f>Sheet1!$C$1</c:f>
              <c:strCache>
                <c:ptCount val="1"/>
                <c:pt idx="0">
                  <c:v>CP</c:v>
                </c:pt>
              </c:strCache>
            </c:strRef>
          </c:tx>
          <c:spPr>
            <a:solidFill>
              <a:srgbClr val="F89C1B"/>
            </a:solidFill>
            <a:ln>
              <a:noFill/>
            </a:ln>
            <a:effectLst/>
            <a:scene3d>
              <a:camera prst="orthographicFront"/>
              <a:lightRig rig="threePt" dir="t"/>
            </a:scene3d>
            <a:sp3d prstMaterial="softEdge"/>
          </c:spPr>
          <c:invertIfNegative val="0"/>
          <c:dLbls>
            <c:dLbl>
              <c:idx val="6"/>
              <c:layout>
                <c:manualLayout>
                  <c:x val="2.3060792838971628E-2"/>
                  <c:y val="-8.43881856540084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2C-4DEF-AC17-B939CDCB0E21}"/>
                </c:ext>
              </c:extLst>
            </c:dLbl>
            <c:dLbl>
              <c:idx val="7"/>
              <c:layout>
                <c:manualLayout>
                  <c:x val="3.9399648629588812E-3"/>
                  <c:y val="-0.126512726673064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F2C-4DEF-AC17-B939CDCB0E21}"/>
                </c:ext>
              </c:extLst>
            </c:dLbl>
            <c:dLbl>
              <c:idx val="8"/>
              <c:layout>
                <c:manualLayout>
                  <c:x val="1.0482178563168838E-2"/>
                  <c:y val="-8.4388185654008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2C-4DEF-AC17-B939CDCB0E2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Cooper Hewitt" pitchFamily="50"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2012-13</c:v>
                </c:pt>
                <c:pt idx="1">
                  <c:v>2013-14</c:v>
                </c:pt>
                <c:pt idx="2">
                  <c:v>2014-15</c:v>
                </c:pt>
                <c:pt idx="3">
                  <c:v>2015-16</c:v>
                </c:pt>
                <c:pt idx="4">
                  <c:v>2016-17</c:v>
                </c:pt>
                <c:pt idx="5">
                  <c:v>2017-18</c:v>
                </c:pt>
                <c:pt idx="6">
                  <c:v>2018-19</c:v>
                </c:pt>
                <c:pt idx="7">
                  <c:v>2019-20</c:v>
                </c:pt>
                <c:pt idx="8">
                  <c:v>2020-21</c:v>
                </c:pt>
              </c:strCache>
            </c:strRef>
          </c:cat>
          <c:val>
            <c:numRef>
              <c:f>Sheet1!$C$2:$C$10</c:f>
              <c:numCache>
                <c:formatCode>General</c:formatCode>
                <c:ptCount val="9"/>
                <c:pt idx="4" formatCode="&quot;$&quot;#,##0_);\(&quot;$&quot;#,##0\)">
                  <c:v>48910</c:v>
                </c:pt>
                <c:pt idx="5" formatCode="&quot;$&quot;#,##0_);\(&quot;$&quot;#,##0\)">
                  <c:v>55300</c:v>
                </c:pt>
                <c:pt idx="6" formatCode="&quot;$&quot;#,##0_);\(&quot;$&quot;#,##0\)">
                  <c:v>67400</c:v>
                </c:pt>
                <c:pt idx="7" formatCode="&quot;$&quot;#,##0_);\(&quot;$&quot;#,##0\)">
                  <c:v>26600</c:v>
                </c:pt>
                <c:pt idx="8" formatCode="&quot;$&quot;#,##0_);\(&quot;$&quot;#,##0\)">
                  <c:v>49400</c:v>
                </c:pt>
              </c:numCache>
            </c:numRef>
          </c:val>
          <c:extLst>
            <c:ext xmlns:c16="http://schemas.microsoft.com/office/drawing/2014/chart" uri="{C3380CC4-5D6E-409C-BE32-E72D297353CC}">
              <c16:uniqueId val="{00000008-7F2C-4DEF-AC17-B939CDCB0E21}"/>
            </c:ext>
          </c:extLst>
        </c:ser>
        <c:dLbls>
          <c:showLegendKey val="0"/>
          <c:showVal val="0"/>
          <c:showCatName val="0"/>
          <c:showSerName val="0"/>
          <c:showPercent val="0"/>
          <c:showBubbleSize val="0"/>
        </c:dLbls>
        <c:gapWidth val="74"/>
        <c:gapDepth val="41"/>
        <c:shape val="box"/>
        <c:axId val="499846072"/>
        <c:axId val="499841760"/>
        <c:axId val="0"/>
      </c:bar3DChart>
      <c:catAx>
        <c:axId val="499846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Cooper Hewitt" pitchFamily="50" charset="0"/>
                <a:cs typeface="Calibri" panose="020F0502020204030204" pitchFamily="34" charset="0"/>
              </a:defRPr>
            </a:pPr>
            <a:endParaRPr lang="en-US"/>
          </a:p>
        </c:txPr>
        <c:crossAx val="499841760"/>
        <c:crosses val="autoZero"/>
        <c:auto val="1"/>
        <c:lblAlgn val="ctr"/>
        <c:lblOffset val="100"/>
        <c:noMultiLvlLbl val="0"/>
      </c:catAx>
      <c:valAx>
        <c:axId val="4998417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quot;$&quot;#,##0\)" sourceLinked="1"/>
        <c:majorTickMark val="none"/>
        <c:minorTickMark val="none"/>
        <c:tickLblPos val="nextTo"/>
        <c:spPr>
          <a:noFill/>
          <a:ln>
            <a:noFill/>
          </a:ln>
          <a:effectLst>
            <a:softEdge rad="12700"/>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Cooper Hewitt" pitchFamily="50" charset="0"/>
                <a:cs typeface="Calibri" panose="020F0502020204030204" pitchFamily="34" charset="0"/>
              </a:defRPr>
            </a:pPr>
            <a:endParaRPr lang="en-US"/>
          </a:p>
        </c:txPr>
        <c:crossAx val="499846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Cooper Hewitt" pitchFamily="50" charset="0"/>
              <a:cs typeface="Calibri" panose="020F0502020204030204" pitchFamily="34" charset="0"/>
            </a:defRPr>
          </a:pPr>
          <a:endParaRPr lang="en-US"/>
        </a:p>
      </c:txPr>
    </c:legend>
    <c:plotVisOnly val="1"/>
    <c:dispBlanksAs val="gap"/>
    <c:showDLblsOverMax val="0"/>
  </c:chart>
  <c:spPr>
    <a:noFill/>
    <a:ln>
      <a:noFill/>
    </a:ln>
    <a:effectLst/>
  </c:spPr>
  <c:txPr>
    <a:bodyPr/>
    <a:lstStyle/>
    <a:p>
      <a:pPr>
        <a:defRPr sz="1200">
          <a:latin typeface="Calibri" panose="020F0502020204030204" pitchFamily="34" charset="0"/>
          <a:ea typeface="Cooper Hewitt" pitchFamily="50"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F93FB-6A2B-4E02-B762-E386AB465E58}" type="doc">
      <dgm:prSet loTypeId="urn:microsoft.com/office/officeart/2005/8/layout/cycle8" loCatId="cycle" qsTypeId="urn:microsoft.com/office/officeart/2005/8/quickstyle/simple1" qsCatId="simple" csTypeId="urn:microsoft.com/office/officeart/2005/8/colors/accent0_3" csCatId="mainScheme" phldr="1"/>
      <dgm:spPr/>
    </dgm:pt>
    <dgm:pt modelId="{49267ED0-A547-4C9B-BDFA-9C63A852DF73}">
      <dgm:prSet phldrT="[Text]"/>
      <dgm:spPr>
        <a:solidFill>
          <a:schemeClr val="accent4"/>
        </a:solidFill>
      </dgm:spPr>
      <dgm:t>
        <a:bodyPr/>
        <a:lstStyle/>
        <a:p>
          <a:r>
            <a:rPr lang="en-US" b="1"/>
            <a:t>Technology Innovation</a:t>
          </a:r>
          <a:endParaRPr lang="en-US" b="1" dirty="0"/>
        </a:p>
      </dgm:t>
    </dgm:pt>
    <dgm:pt modelId="{C6E7320C-3C68-4DE9-AFED-7FABFEFBADBA}" type="parTrans" cxnId="{F56066E1-C6BC-4629-8701-DE91944FF8B8}">
      <dgm:prSet/>
      <dgm:spPr/>
      <dgm:t>
        <a:bodyPr/>
        <a:lstStyle/>
        <a:p>
          <a:endParaRPr lang="en-US"/>
        </a:p>
      </dgm:t>
    </dgm:pt>
    <dgm:pt modelId="{197BAAB8-4542-464F-999D-C41EF3360915}" type="sibTrans" cxnId="{F56066E1-C6BC-4629-8701-DE91944FF8B8}">
      <dgm:prSet/>
      <dgm:spPr/>
      <dgm:t>
        <a:bodyPr/>
        <a:lstStyle/>
        <a:p>
          <a:endParaRPr lang="en-US"/>
        </a:p>
      </dgm:t>
    </dgm:pt>
    <dgm:pt modelId="{679ED9B5-24A4-454D-90E1-99A0B62B50E3}">
      <dgm:prSet phldrT="[Text]"/>
      <dgm:spPr>
        <a:solidFill>
          <a:schemeClr val="accent3"/>
        </a:solidFill>
      </dgm:spPr>
      <dgm:t>
        <a:bodyPr/>
        <a:lstStyle/>
        <a:p>
          <a:r>
            <a:rPr lang="en-US" b="1" dirty="0"/>
            <a:t>Policy and Regulation</a:t>
          </a:r>
        </a:p>
      </dgm:t>
    </dgm:pt>
    <dgm:pt modelId="{B3AF523C-40AA-43AB-8F5C-9F7A4E2A3D78}" type="parTrans" cxnId="{9F3609B7-C772-4538-98DE-43DEA2F4BDFB}">
      <dgm:prSet/>
      <dgm:spPr/>
      <dgm:t>
        <a:bodyPr/>
        <a:lstStyle/>
        <a:p>
          <a:endParaRPr lang="en-US"/>
        </a:p>
      </dgm:t>
    </dgm:pt>
    <dgm:pt modelId="{0C12EFE1-E836-4BDC-AFEA-76DEB9AEEA5A}" type="sibTrans" cxnId="{9F3609B7-C772-4538-98DE-43DEA2F4BDFB}">
      <dgm:prSet/>
      <dgm:spPr/>
      <dgm:t>
        <a:bodyPr/>
        <a:lstStyle/>
        <a:p>
          <a:endParaRPr lang="en-US"/>
        </a:p>
      </dgm:t>
    </dgm:pt>
    <dgm:pt modelId="{5CB8CCAA-3426-4C33-8E8F-045C9D1CC606}">
      <dgm:prSet phldrT="[Text]"/>
      <dgm:spPr>
        <a:solidFill>
          <a:schemeClr val="accent2"/>
        </a:solidFill>
      </dgm:spPr>
      <dgm:t>
        <a:bodyPr/>
        <a:lstStyle/>
        <a:p>
          <a:r>
            <a:rPr lang="en-US" b="1"/>
            <a:t>Market Demand</a:t>
          </a:r>
          <a:endParaRPr lang="en-US" b="1" dirty="0"/>
        </a:p>
      </dgm:t>
    </dgm:pt>
    <dgm:pt modelId="{C0CCD8B0-33BA-4BDB-BF42-CF3282957E1C}" type="parTrans" cxnId="{CFD0766F-8D32-43CB-B192-6843044A459D}">
      <dgm:prSet/>
      <dgm:spPr/>
      <dgm:t>
        <a:bodyPr/>
        <a:lstStyle/>
        <a:p>
          <a:endParaRPr lang="en-US"/>
        </a:p>
      </dgm:t>
    </dgm:pt>
    <dgm:pt modelId="{92A93474-4B76-43B0-A66C-19E52CE38608}" type="sibTrans" cxnId="{CFD0766F-8D32-43CB-B192-6843044A459D}">
      <dgm:prSet/>
      <dgm:spPr/>
      <dgm:t>
        <a:bodyPr/>
        <a:lstStyle/>
        <a:p>
          <a:endParaRPr lang="en-US"/>
        </a:p>
      </dgm:t>
    </dgm:pt>
    <dgm:pt modelId="{6620698E-6FF3-4A21-BDB3-E1554E67F93A}" type="pres">
      <dgm:prSet presAssocID="{AA4F93FB-6A2B-4E02-B762-E386AB465E58}" presName="compositeShape" presStyleCnt="0">
        <dgm:presLayoutVars>
          <dgm:chMax val="7"/>
          <dgm:dir/>
          <dgm:resizeHandles val="exact"/>
        </dgm:presLayoutVars>
      </dgm:prSet>
      <dgm:spPr/>
    </dgm:pt>
    <dgm:pt modelId="{A41749D4-ED88-4B56-86D4-23AAB75803A8}" type="pres">
      <dgm:prSet presAssocID="{AA4F93FB-6A2B-4E02-B762-E386AB465E58}" presName="wedge1" presStyleLbl="node1" presStyleIdx="0" presStyleCnt="3"/>
      <dgm:spPr/>
    </dgm:pt>
    <dgm:pt modelId="{42F13046-8433-47F0-BAB3-18A9E2975355}" type="pres">
      <dgm:prSet presAssocID="{AA4F93FB-6A2B-4E02-B762-E386AB465E58}" presName="dummy1a" presStyleCnt="0"/>
      <dgm:spPr/>
    </dgm:pt>
    <dgm:pt modelId="{C09E9B95-D629-4855-AD21-AE4105FB6EEB}" type="pres">
      <dgm:prSet presAssocID="{AA4F93FB-6A2B-4E02-B762-E386AB465E58}" presName="dummy1b" presStyleCnt="0"/>
      <dgm:spPr/>
    </dgm:pt>
    <dgm:pt modelId="{C337DA2A-346D-4E6B-912F-4BADE66B0753}" type="pres">
      <dgm:prSet presAssocID="{AA4F93FB-6A2B-4E02-B762-E386AB465E58}" presName="wedge1Tx" presStyleLbl="node1" presStyleIdx="0" presStyleCnt="3">
        <dgm:presLayoutVars>
          <dgm:chMax val="0"/>
          <dgm:chPref val="0"/>
          <dgm:bulletEnabled val="1"/>
        </dgm:presLayoutVars>
      </dgm:prSet>
      <dgm:spPr/>
    </dgm:pt>
    <dgm:pt modelId="{6C9B310E-3BEE-48CD-AB73-C6E64A3D47A8}" type="pres">
      <dgm:prSet presAssocID="{AA4F93FB-6A2B-4E02-B762-E386AB465E58}" presName="wedge2" presStyleLbl="node1" presStyleIdx="1" presStyleCnt="3"/>
      <dgm:spPr/>
    </dgm:pt>
    <dgm:pt modelId="{3F3588D0-687A-448F-AB93-E21442BBBA6E}" type="pres">
      <dgm:prSet presAssocID="{AA4F93FB-6A2B-4E02-B762-E386AB465E58}" presName="dummy2a" presStyleCnt="0"/>
      <dgm:spPr/>
    </dgm:pt>
    <dgm:pt modelId="{A0192DD8-29E8-4ADF-8DE3-66942222A92D}" type="pres">
      <dgm:prSet presAssocID="{AA4F93FB-6A2B-4E02-B762-E386AB465E58}" presName="dummy2b" presStyleCnt="0"/>
      <dgm:spPr/>
    </dgm:pt>
    <dgm:pt modelId="{95B5F38A-1EC2-40AA-BC43-6EB82BD83576}" type="pres">
      <dgm:prSet presAssocID="{AA4F93FB-6A2B-4E02-B762-E386AB465E58}" presName="wedge2Tx" presStyleLbl="node1" presStyleIdx="1" presStyleCnt="3">
        <dgm:presLayoutVars>
          <dgm:chMax val="0"/>
          <dgm:chPref val="0"/>
          <dgm:bulletEnabled val="1"/>
        </dgm:presLayoutVars>
      </dgm:prSet>
      <dgm:spPr/>
    </dgm:pt>
    <dgm:pt modelId="{3C2F8B64-9BAC-4201-9FBD-7548E2FCB7DC}" type="pres">
      <dgm:prSet presAssocID="{AA4F93FB-6A2B-4E02-B762-E386AB465E58}" presName="wedge3" presStyleLbl="node1" presStyleIdx="2" presStyleCnt="3"/>
      <dgm:spPr/>
    </dgm:pt>
    <dgm:pt modelId="{2B00897E-F909-450C-A1D8-7CF709CA8FBD}" type="pres">
      <dgm:prSet presAssocID="{AA4F93FB-6A2B-4E02-B762-E386AB465E58}" presName="dummy3a" presStyleCnt="0"/>
      <dgm:spPr/>
    </dgm:pt>
    <dgm:pt modelId="{5816280C-97B4-4AA2-B607-5A4AD145473B}" type="pres">
      <dgm:prSet presAssocID="{AA4F93FB-6A2B-4E02-B762-E386AB465E58}" presName="dummy3b" presStyleCnt="0"/>
      <dgm:spPr/>
    </dgm:pt>
    <dgm:pt modelId="{37719599-1863-4F49-8F44-B18623325A09}" type="pres">
      <dgm:prSet presAssocID="{AA4F93FB-6A2B-4E02-B762-E386AB465E58}" presName="wedge3Tx" presStyleLbl="node1" presStyleIdx="2" presStyleCnt="3">
        <dgm:presLayoutVars>
          <dgm:chMax val="0"/>
          <dgm:chPref val="0"/>
          <dgm:bulletEnabled val="1"/>
        </dgm:presLayoutVars>
      </dgm:prSet>
      <dgm:spPr/>
    </dgm:pt>
    <dgm:pt modelId="{06C1D5B2-E62E-400B-86E8-EBDC37EC31D5}" type="pres">
      <dgm:prSet presAssocID="{197BAAB8-4542-464F-999D-C41EF3360915}" presName="arrowWedge1" presStyleLbl="fgSibTrans2D1" presStyleIdx="0" presStyleCnt="3"/>
      <dgm:spPr/>
    </dgm:pt>
    <dgm:pt modelId="{99D70BF3-5E0A-4060-B69B-F806A03955F8}" type="pres">
      <dgm:prSet presAssocID="{0C12EFE1-E836-4BDC-AFEA-76DEB9AEEA5A}" presName="arrowWedge2" presStyleLbl="fgSibTrans2D1" presStyleIdx="1" presStyleCnt="3"/>
      <dgm:spPr/>
    </dgm:pt>
    <dgm:pt modelId="{4E69B841-97B7-4210-A5C2-1E21E6D73E0B}" type="pres">
      <dgm:prSet presAssocID="{92A93474-4B76-43B0-A66C-19E52CE38608}" presName="arrowWedge3" presStyleLbl="fgSibTrans2D1" presStyleIdx="2" presStyleCnt="3"/>
      <dgm:spPr/>
    </dgm:pt>
  </dgm:ptLst>
  <dgm:cxnLst>
    <dgm:cxn modelId="{1FD34646-8832-4FF8-96C6-680006DE14C7}" type="presOf" srcId="{5CB8CCAA-3426-4C33-8E8F-045C9D1CC606}" destId="{37719599-1863-4F49-8F44-B18623325A09}" srcOrd="1" destOrd="0" presId="urn:microsoft.com/office/officeart/2005/8/layout/cycle8"/>
    <dgm:cxn modelId="{8C586248-7D90-4F20-8C64-784CAFE7383D}" type="presOf" srcId="{49267ED0-A547-4C9B-BDFA-9C63A852DF73}" destId="{C337DA2A-346D-4E6B-912F-4BADE66B0753}" srcOrd="1" destOrd="0" presId="urn:microsoft.com/office/officeart/2005/8/layout/cycle8"/>
    <dgm:cxn modelId="{98E72D6B-E748-4423-9057-E50F41647473}" type="presOf" srcId="{49267ED0-A547-4C9B-BDFA-9C63A852DF73}" destId="{A41749D4-ED88-4B56-86D4-23AAB75803A8}" srcOrd="0" destOrd="0" presId="urn:microsoft.com/office/officeart/2005/8/layout/cycle8"/>
    <dgm:cxn modelId="{CFD0766F-8D32-43CB-B192-6843044A459D}" srcId="{AA4F93FB-6A2B-4E02-B762-E386AB465E58}" destId="{5CB8CCAA-3426-4C33-8E8F-045C9D1CC606}" srcOrd="2" destOrd="0" parTransId="{C0CCD8B0-33BA-4BDB-BF42-CF3282957E1C}" sibTransId="{92A93474-4B76-43B0-A66C-19E52CE38608}"/>
    <dgm:cxn modelId="{C75C7952-5FA2-4C23-B32A-66EA3776CC14}" type="presOf" srcId="{5CB8CCAA-3426-4C33-8E8F-045C9D1CC606}" destId="{3C2F8B64-9BAC-4201-9FBD-7548E2FCB7DC}" srcOrd="0" destOrd="0" presId="urn:microsoft.com/office/officeart/2005/8/layout/cycle8"/>
    <dgm:cxn modelId="{09F2EF75-5888-439D-B946-9D130390C775}" type="presOf" srcId="{679ED9B5-24A4-454D-90E1-99A0B62B50E3}" destId="{95B5F38A-1EC2-40AA-BC43-6EB82BD83576}" srcOrd="1" destOrd="0" presId="urn:microsoft.com/office/officeart/2005/8/layout/cycle8"/>
    <dgm:cxn modelId="{85413F8E-0B7D-483A-B2F9-B0C82FFE0EF2}" type="presOf" srcId="{AA4F93FB-6A2B-4E02-B762-E386AB465E58}" destId="{6620698E-6FF3-4A21-BDB3-E1554E67F93A}" srcOrd="0" destOrd="0" presId="urn:microsoft.com/office/officeart/2005/8/layout/cycle8"/>
    <dgm:cxn modelId="{9F3609B7-C772-4538-98DE-43DEA2F4BDFB}" srcId="{AA4F93FB-6A2B-4E02-B762-E386AB465E58}" destId="{679ED9B5-24A4-454D-90E1-99A0B62B50E3}" srcOrd="1" destOrd="0" parTransId="{B3AF523C-40AA-43AB-8F5C-9F7A4E2A3D78}" sibTransId="{0C12EFE1-E836-4BDC-AFEA-76DEB9AEEA5A}"/>
    <dgm:cxn modelId="{F56066E1-C6BC-4629-8701-DE91944FF8B8}" srcId="{AA4F93FB-6A2B-4E02-B762-E386AB465E58}" destId="{49267ED0-A547-4C9B-BDFA-9C63A852DF73}" srcOrd="0" destOrd="0" parTransId="{C6E7320C-3C68-4DE9-AFED-7FABFEFBADBA}" sibTransId="{197BAAB8-4542-464F-999D-C41EF3360915}"/>
    <dgm:cxn modelId="{D696EFFD-55FD-4CCA-A0D3-DF584FB26288}" type="presOf" srcId="{679ED9B5-24A4-454D-90E1-99A0B62B50E3}" destId="{6C9B310E-3BEE-48CD-AB73-C6E64A3D47A8}" srcOrd="0" destOrd="0" presId="urn:microsoft.com/office/officeart/2005/8/layout/cycle8"/>
    <dgm:cxn modelId="{AC6BB05C-2668-41F6-BA28-A66D58137119}" type="presParOf" srcId="{6620698E-6FF3-4A21-BDB3-E1554E67F93A}" destId="{A41749D4-ED88-4B56-86D4-23AAB75803A8}" srcOrd="0" destOrd="0" presId="urn:microsoft.com/office/officeart/2005/8/layout/cycle8"/>
    <dgm:cxn modelId="{34D24E93-B17D-45B5-8C7A-C025F57BA98A}" type="presParOf" srcId="{6620698E-6FF3-4A21-BDB3-E1554E67F93A}" destId="{42F13046-8433-47F0-BAB3-18A9E2975355}" srcOrd="1" destOrd="0" presId="urn:microsoft.com/office/officeart/2005/8/layout/cycle8"/>
    <dgm:cxn modelId="{626B9124-B046-4A22-A246-B5E5A8461C92}" type="presParOf" srcId="{6620698E-6FF3-4A21-BDB3-E1554E67F93A}" destId="{C09E9B95-D629-4855-AD21-AE4105FB6EEB}" srcOrd="2" destOrd="0" presId="urn:microsoft.com/office/officeart/2005/8/layout/cycle8"/>
    <dgm:cxn modelId="{6C20F7EB-3D1F-4155-9FBC-879D9D7B35AF}" type="presParOf" srcId="{6620698E-6FF3-4A21-BDB3-E1554E67F93A}" destId="{C337DA2A-346D-4E6B-912F-4BADE66B0753}" srcOrd="3" destOrd="0" presId="urn:microsoft.com/office/officeart/2005/8/layout/cycle8"/>
    <dgm:cxn modelId="{2BC67D6D-405B-4259-83C1-0CE110A01DD1}" type="presParOf" srcId="{6620698E-6FF3-4A21-BDB3-E1554E67F93A}" destId="{6C9B310E-3BEE-48CD-AB73-C6E64A3D47A8}" srcOrd="4" destOrd="0" presId="urn:microsoft.com/office/officeart/2005/8/layout/cycle8"/>
    <dgm:cxn modelId="{89BB0FCB-6762-4006-9F8B-1DC2D0AD0967}" type="presParOf" srcId="{6620698E-6FF3-4A21-BDB3-E1554E67F93A}" destId="{3F3588D0-687A-448F-AB93-E21442BBBA6E}" srcOrd="5" destOrd="0" presId="urn:microsoft.com/office/officeart/2005/8/layout/cycle8"/>
    <dgm:cxn modelId="{A128C93C-2FB7-46DD-BAC3-732F01FFE1A8}" type="presParOf" srcId="{6620698E-6FF3-4A21-BDB3-E1554E67F93A}" destId="{A0192DD8-29E8-4ADF-8DE3-66942222A92D}" srcOrd="6" destOrd="0" presId="urn:microsoft.com/office/officeart/2005/8/layout/cycle8"/>
    <dgm:cxn modelId="{0E19B71A-A892-47F8-BCC8-775CD1865FAE}" type="presParOf" srcId="{6620698E-6FF3-4A21-BDB3-E1554E67F93A}" destId="{95B5F38A-1EC2-40AA-BC43-6EB82BD83576}" srcOrd="7" destOrd="0" presId="urn:microsoft.com/office/officeart/2005/8/layout/cycle8"/>
    <dgm:cxn modelId="{8BF7B8B3-8AED-416B-A96C-C8C08D1B3225}" type="presParOf" srcId="{6620698E-6FF3-4A21-BDB3-E1554E67F93A}" destId="{3C2F8B64-9BAC-4201-9FBD-7548E2FCB7DC}" srcOrd="8" destOrd="0" presId="urn:microsoft.com/office/officeart/2005/8/layout/cycle8"/>
    <dgm:cxn modelId="{3B4A247B-7E3A-4E26-9437-9FE2696E3830}" type="presParOf" srcId="{6620698E-6FF3-4A21-BDB3-E1554E67F93A}" destId="{2B00897E-F909-450C-A1D8-7CF709CA8FBD}" srcOrd="9" destOrd="0" presId="urn:microsoft.com/office/officeart/2005/8/layout/cycle8"/>
    <dgm:cxn modelId="{6044C142-C5F1-4EE6-8614-67B49F64122B}" type="presParOf" srcId="{6620698E-6FF3-4A21-BDB3-E1554E67F93A}" destId="{5816280C-97B4-4AA2-B607-5A4AD145473B}" srcOrd="10" destOrd="0" presId="urn:microsoft.com/office/officeart/2005/8/layout/cycle8"/>
    <dgm:cxn modelId="{DC17F364-6215-4810-ACAD-6D84605F824D}" type="presParOf" srcId="{6620698E-6FF3-4A21-BDB3-E1554E67F93A}" destId="{37719599-1863-4F49-8F44-B18623325A09}" srcOrd="11" destOrd="0" presId="urn:microsoft.com/office/officeart/2005/8/layout/cycle8"/>
    <dgm:cxn modelId="{BFAE78D9-2245-47D1-AEDE-522AA8FBF5C5}" type="presParOf" srcId="{6620698E-6FF3-4A21-BDB3-E1554E67F93A}" destId="{06C1D5B2-E62E-400B-86E8-EBDC37EC31D5}" srcOrd="12" destOrd="0" presId="urn:microsoft.com/office/officeart/2005/8/layout/cycle8"/>
    <dgm:cxn modelId="{0AAED90A-660C-4AF6-80C0-D13FCD242D9A}" type="presParOf" srcId="{6620698E-6FF3-4A21-BDB3-E1554E67F93A}" destId="{99D70BF3-5E0A-4060-B69B-F806A03955F8}" srcOrd="13" destOrd="0" presId="urn:microsoft.com/office/officeart/2005/8/layout/cycle8"/>
    <dgm:cxn modelId="{E99B3544-D8E1-4766-A061-DA1D1754766B}" type="presParOf" srcId="{6620698E-6FF3-4A21-BDB3-E1554E67F93A}" destId="{4E69B841-97B7-4210-A5C2-1E21E6D73E0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749D4-ED88-4B56-86D4-23AAB75803A8}">
      <dsp:nvSpPr>
        <dsp:cNvPr id="0" name=""/>
        <dsp:cNvSpPr/>
      </dsp:nvSpPr>
      <dsp:spPr>
        <a:xfrm>
          <a:off x="410719" y="546631"/>
          <a:ext cx="3545776" cy="3545776"/>
        </a:xfrm>
        <a:prstGeom prst="pie">
          <a:avLst>
            <a:gd name="adj1" fmla="val 16200000"/>
            <a:gd name="adj2" fmla="val 1800000"/>
          </a:avLst>
        </a:prstGeom>
        <a:solidFill>
          <a:schemeClr val="accent4"/>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Technology Innovation</a:t>
          </a:r>
          <a:endParaRPr lang="en-US" sz="1700" b="1" kern="1200" dirty="0"/>
        </a:p>
      </dsp:txBody>
      <dsp:txXfrm>
        <a:off x="2279428" y="1297998"/>
        <a:ext cx="1266348" cy="1055290"/>
      </dsp:txXfrm>
    </dsp:sp>
    <dsp:sp modelId="{6C9B310E-3BEE-48CD-AB73-C6E64A3D47A8}">
      <dsp:nvSpPr>
        <dsp:cNvPr id="0" name=""/>
        <dsp:cNvSpPr/>
      </dsp:nvSpPr>
      <dsp:spPr>
        <a:xfrm>
          <a:off x="337693" y="673266"/>
          <a:ext cx="3545776" cy="3545776"/>
        </a:xfrm>
        <a:prstGeom prst="pie">
          <a:avLst>
            <a:gd name="adj1" fmla="val 1800000"/>
            <a:gd name="adj2" fmla="val 9000000"/>
          </a:avLst>
        </a:prstGeom>
        <a:solidFill>
          <a:schemeClr val="accent3"/>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Policy and Regulation</a:t>
          </a:r>
        </a:p>
      </dsp:txBody>
      <dsp:txXfrm>
        <a:off x="1181925" y="2973800"/>
        <a:ext cx="1899523" cy="928655"/>
      </dsp:txXfrm>
    </dsp:sp>
    <dsp:sp modelId="{3C2F8B64-9BAC-4201-9FBD-7548E2FCB7DC}">
      <dsp:nvSpPr>
        <dsp:cNvPr id="0" name=""/>
        <dsp:cNvSpPr/>
      </dsp:nvSpPr>
      <dsp:spPr>
        <a:xfrm>
          <a:off x="264666" y="546631"/>
          <a:ext cx="3545776" cy="3545776"/>
        </a:xfrm>
        <a:prstGeom prst="pie">
          <a:avLst>
            <a:gd name="adj1" fmla="val 9000000"/>
            <a:gd name="adj2" fmla="val 16200000"/>
          </a:avLst>
        </a:prstGeom>
        <a:solidFill>
          <a:schemeClr val="accent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Market Demand</a:t>
          </a:r>
          <a:endParaRPr lang="en-US" sz="1700" b="1" kern="1200" dirty="0"/>
        </a:p>
      </dsp:txBody>
      <dsp:txXfrm>
        <a:off x="675386" y="1297998"/>
        <a:ext cx="1266348" cy="1055290"/>
      </dsp:txXfrm>
    </dsp:sp>
    <dsp:sp modelId="{06C1D5B2-E62E-400B-86E8-EBDC37EC31D5}">
      <dsp:nvSpPr>
        <dsp:cNvPr id="0" name=""/>
        <dsp:cNvSpPr/>
      </dsp:nvSpPr>
      <dsp:spPr>
        <a:xfrm>
          <a:off x="191511" y="327131"/>
          <a:ext cx="3984777" cy="3984777"/>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D70BF3-5E0A-4060-B69B-F806A03955F8}">
      <dsp:nvSpPr>
        <dsp:cNvPr id="0" name=""/>
        <dsp:cNvSpPr/>
      </dsp:nvSpPr>
      <dsp:spPr>
        <a:xfrm>
          <a:off x="118192" y="453541"/>
          <a:ext cx="3984777" cy="3984777"/>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69B841-97B7-4210-A5C2-1E21E6D73E0B}">
      <dsp:nvSpPr>
        <dsp:cNvPr id="0" name=""/>
        <dsp:cNvSpPr/>
      </dsp:nvSpPr>
      <dsp:spPr>
        <a:xfrm>
          <a:off x="44873" y="327131"/>
          <a:ext cx="3984777" cy="3984777"/>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6434"/>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6434"/>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6432"/>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dirty="0"/>
          </a:p>
        </p:txBody>
      </p:sp>
      <p:sp>
        <p:nvSpPr>
          <p:cNvPr id="94" name="Shape 9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820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497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99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359085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172257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1754415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319483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412893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32369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Susan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85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lang="en-US" dirty="0"/>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16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Russ</a:t>
            </a:r>
          </a:p>
        </p:txBody>
      </p:sp>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84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92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62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23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lang="en-US" dirty="0"/>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82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lang="en-US" dirty="0"/>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6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lang="en-US" dirty="0"/>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11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endParaRPr lang="en-US" dirty="0"/>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592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Russ</a:t>
            </a:r>
          </a:p>
        </p:txBody>
      </p:sp>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81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a:t>Russ</a:t>
            </a:r>
          </a:p>
        </p:txBody>
      </p:sp>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11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Russ</a:t>
            </a:r>
          </a:p>
        </p:txBody>
      </p:sp>
      <p:sp>
        <p:nvSpPr>
          <p:cNvPr id="99" name="Shape 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03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3948193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746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97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029" y="8684422"/>
            <a:ext cx="2972421" cy="457993"/>
          </a:xfrm>
          <a:prstGeom prst="rect">
            <a:avLst/>
          </a:prstGeom>
          <a:noFill/>
          <a:ln w="9525">
            <a:noFill/>
            <a:miter lim="800000"/>
            <a:headEnd/>
            <a:tailEnd/>
          </a:ln>
        </p:spPr>
        <p:txBody>
          <a:bodyPr lIns="92349" tIns="46175" rIns="92349" bIns="46175" anchor="b"/>
          <a:lstStyle/>
          <a:p>
            <a:pPr marL="0" marR="0" lvl="0" indent="0" algn="r" defTabSz="923824" rtl="0" eaLnBrk="1" fontAlgn="auto" latinLnBrk="0" hangingPunct="1">
              <a:lnSpc>
                <a:spcPct val="100000"/>
              </a:lnSpc>
              <a:spcBef>
                <a:spcPts val="0"/>
              </a:spcBef>
              <a:spcAft>
                <a:spcPts val="0"/>
              </a:spcAft>
              <a:buClrTx/>
              <a:buSzTx/>
              <a:buFontTx/>
              <a:buNone/>
              <a:tabLst/>
              <a:defRPr/>
            </a:pPr>
            <a:fld id="{A185027D-A95C-4CE5-9AFE-78AE3B88AE96}" type="slidenum">
              <a:rPr kumimoji="0" lang="en-US" sz="1100" b="0" i="0" u="none" strike="noStrike" kern="0" cap="none" spc="0" normalizeH="0" baseline="0" noProof="0">
                <a:ln>
                  <a:noFill/>
                </a:ln>
                <a:solidFill>
                  <a:prstClr val="black"/>
                </a:solidFill>
                <a:effectLst/>
                <a:uLnTx/>
                <a:uFillTx/>
                <a:latin typeface="Arial" charset="0"/>
                <a:ea typeface="ＭＳ Ｐゴシック" pitchFamily="-65" charset="-128"/>
                <a:cs typeface="+mn-cs"/>
                <a:sym typeface="Cooper Hewitt"/>
              </a:rPr>
              <a:pPr marL="0" marR="0" lvl="0" indent="0" algn="r" defTabSz="923824"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0" cap="none" spc="0" normalizeH="0" baseline="0" noProof="0" dirty="0">
              <a:ln>
                <a:noFill/>
              </a:ln>
              <a:solidFill>
                <a:prstClr val="black"/>
              </a:solidFill>
              <a:effectLst/>
              <a:uLnTx/>
              <a:uFillTx/>
              <a:latin typeface="Arial" charset="0"/>
              <a:ea typeface="ＭＳ Ｐゴシック" pitchFamily="-65" charset="-128"/>
              <a:cs typeface="+mn-cs"/>
              <a:sym typeface="Cooper Hewitt"/>
            </a:endParaRPr>
          </a:p>
        </p:txBody>
      </p:sp>
      <p:sp>
        <p:nvSpPr>
          <p:cNvPr id="92163" name="Rectangle 2"/>
          <p:cNvSpPr>
            <a:spLocks noGrp="1" noRot="1" noChangeAspect="1" noChangeArrowheads="1" noTextEdit="1"/>
          </p:cNvSpPr>
          <p:nvPr>
            <p:ph type="sldImg"/>
          </p:nvPr>
        </p:nvSpPr>
        <p:spPr>
          <a:xfrm>
            <a:off x="1152525" y="687388"/>
            <a:ext cx="4567238" cy="3425825"/>
          </a:xfrm>
          <a:prstGeom prst="rect">
            <a:avLst/>
          </a:prstGeom>
          <a:ln/>
        </p:spPr>
      </p:sp>
      <p:sp>
        <p:nvSpPr>
          <p:cNvPr id="92164" name="Rectangle 3"/>
          <p:cNvSpPr>
            <a:spLocks noGrp="1" noChangeArrowheads="1"/>
          </p:cNvSpPr>
          <p:nvPr>
            <p:ph type="body" idx="1"/>
          </p:nvPr>
        </p:nvSpPr>
        <p:spPr>
          <a:xfrm>
            <a:off x="914716" y="4343800"/>
            <a:ext cx="5028579" cy="4110837"/>
          </a:xfrm>
          <a:prstGeom prst="rect">
            <a:avLst/>
          </a:prstGeom>
        </p:spPr>
        <p:txBody>
          <a:bodyPr lIns="92349" tIns="46175" rIns="92349" bIns="46175"/>
          <a:lstStyle/>
          <a:p>
            <a:pPr defTabSz="906512"/>
            <a:r>
              <a:rPr lang="en-US" dirty="0"/>
              <a:t>Overview of three programs:</a:t>
            </a:r>
          </a:p>
          <a:p>
            <a:pPr defTabSz="906512"/>
            <a:r>
              <a:rPr lang="en-US" dirty="0"/>
              <a:t>Emergency</a:t>
            </a:r>
          </a:p>
          <a:p>
            <a:pPr defTabSz="906512"/>
            <a:r>
              <a:rPr lang="en-US" dirty="0"/>
              <a:t>Day-Ahead Economic</a:t>
            </a:r>
          </a:p>
          <a:p>
            <a:pPr defTabSz="906512"/>
            <a:r>
              <a:rPr lang="en-US" dirty="0"/>
              <a:t>Real-Time Economic</a:t>
            </a:r>
          </a:p>
        </p:txBody>
      </p:sp>
    </p:spTree>
    <p:extLst>
      <p:ext uri="{BB962C8B-B14F-4D97-AF65-F5344CB8AC3E}">
        <p14:creationId xmlns:p14="http://schemas.microsoft.com/office/powerpoint/2010/main" val="287226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a:t>Russ</a:t>
            </a:r>
          </a:p>
        </p:txBody>
      </p:sp>
      <p:sp>
        <p:nvSpPr>
          <p:cNvPr id="99" name="Shape 9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267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21.jpeg"/><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9.jpeg"/><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5.jpeg"/><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2">
            <a:alphaModFix/>
          </a:blip>
          <a:srcRect/>
          <a:stretch/>
        </p:blipFill>
        <p:spPr>
          <a:xfrm>
            <a:off x="25400" y="17380"/>
            <a:ext cx="9086849" cy="6808258"/>
          </a:xfrm>
          <a:prstGeom prst="rect">
            <a:avLst/>
          </a:prstGeom>
          <a:noFill/>
          <a:ln>
            <a:noFill/>
          </a:ln>
        </p:spPr>
      </p:pic>
      <p:sp>
        <p:nvSpPr>
          <p:cNvPr id="16" name="Shape 16"/>
          <p:cNvSpPr txBox="1">
            <a:spLocks noGrp="1"/>
          </p:cNvSpPr>
          <p:nvPr>
            <p:ph type="ctrTitle"/>
          </p:nvPr>
        </p:nvSpPr>
        <p:spPr>
          <a:xfrm>
            <a:off x="742950" y="1946799"/>
            <a:ext cx="7772400" cy="829384"/>
          </a:xfrm>
          <a:prstGeom prst="rect">
            <a:avLst/>
          </a:prstGeom>
          <a:noFill/>
          <a:ln>
            <a:noFill/>
          </a:ln>
        </p:spPr>
        <p:txBody>
          <a:bodyPr lIns="91425" tIns="91425" rIns="91425" bIns="91425" anchor="b" anchorCtr="0"/>
          <a:lstStyle>
            <a:lvl1pPr marL="0" marR="0" lvl="0" indent="0" algn="ctr"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200150" y="3041819"/>
            <a:ext cx="6858000" cy="399211"/>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525252"/>
              </a:buClr>
              <a:buFont typeface="Arial"/>
              <a:buNone/>
              <a:defRPr sz="2000" b="0" i="0" u="none" strike="noStrike" cap="none">
                <a:solidFill>
                  <a:srgbClr val="525252"/>
                </a:solidFill>
                <a:latin typeface="Tahoma"/>
                <a:ea typeface="Tahoma"/>
                <a:cs typeface="Tahoma"/>
                <a:sym typeface="Tahoma"/>
              </a:defRPr>
            </a:lvl1pPr>
            <a:lvl2pPr marL="457200" marR="0" lvl="1" indent="0" algn="ctr"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2pPr>
            <a:lvl3pPr marL="914400" marR="0" lvl="2" indent="0" algn="ctr" rtl="0">
              <a:lnSpc>
                <a:spcPct val="90000"/>
              </a:lnSpc>
              <a:spcBef>
                <a:spcPts val="500"/>
              </a:spcBef>
              <a:buClr>
                <a:srgbClr val="525252"/>
              </a:buClr>
              <a:buFont typeface="Arial"/>
              <a:buNone/>
              <a:defRPr sz="1800" b="0" i="0" u="none" strike="noStrike" cap="none">
                <a:solidFill>
                  <a:srgbClr val="525252"/>
                </a:solidFill>
                <a:latin typeface="Tahoma"/>
                <a:ea typeface="Tahoma"/>
                <a:cs typeface="Tahoma"/>
                <a:sym typeface="Tahoma"/>
              </a:defRPr>
            </a:lvl3pPr>
            <a:lvl4pPr marL="1371600" marR="0" lvl="3" indent="0" algn="ctr" rtl="0">
              <a:lnSpc>
                <a:spcPct val="90000"/>
              </a:lnSpc>
              <a:spcBef>
                <a:spcPts val="500"/>
              </a:spcBef>
              <a:buClr>
                <a:srgbClr val="525252"/>
              </a:buClr>
              <a:buFont typeface="Arial"/>
              <a:buNone/>
              <a:defRPr sz="1600" b="0" i="0" u="none" strike="noStrike" cap="none">
                <a:solidFill>
                  <a:srgbClr val="525252"/>
                </a:solidFill>
                <a:latin typeface="Tahoma"/>
                <a:ea typeface="Tahoma"/>
                <a:cs typeface="Tahoma"/>
                <a:sym typeface="Tahoma"/>
              </a:defRPr>
            </a:lvl4pPr>
            <a:lvl5pPr marL="1828800" marR="0" lvl="4" indent="0" algn="ctr" rtl="0">
              <a:lnSpc>
                <a:spcPct val="90000"/>
              </a:lnSpc>
              <a:spcBef>
                <a:spcPts val="500"/>
              </a:spcBef>
              <a:buClr>
                <a:srgbClr val="525252"/>
              </a:buClr>
              <a:buFont typeface="Arial"/>
              <a:buNone/>
              <a:defRPr sz="1600" b="0" i="0" u="none" strike="noStrike" cap="none">
                <a:solidFill>
                  <a:srgbClr val="525252"/>
                </a:solidFill>
                <a:latin typeface="Tahoma"/>
                <a:ea typeface="Tahoma"/>
                <a:cs typeface="Tahoma"/>
                <a:sym typeface="Tahoma"/>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pic>
        <p:nvPicPr>
          <p:cNvPr id="21" name="Shape 21"/>
          <p:cNvPicPr preferRelativeResize="0"/>
          <p:nvPr/>
        </p:nvPicPr>
        <p:blipFill rotWithShape="1">
          <a:blip r:embed="rId3">
            <a:alphaModFix/>
          </a:blip>
          <a:srcRect/>
          <a:stretch/>
        </p:blipFill>
        <p:spPr>
          <a:xfrm>
            <a:off x="3839921" y="478547"/>
            <a:ext cx="1317615" cy="110347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0" name="Shape 9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91" name="Shape 91"/>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6" descr="Picture 6"/>
          <p:cNvPicPr>
            <a:picLocks noChangeAspect="1"/>
          </p:cNvPicPr>
          <p:nvPr/>
        </p:nvPicPr>
        <p:blipFill>
          <a:blip r:embed="rId2">
            <a:extLst/>
          </a:blip>
          <a:stretch>
            <a:fillRect/>
          </a:stretch>
        </p:blipFill>
        <p:spPr>
          <a:xfrm>
            <a:off x="0" y="267"/>
            <a:ext cx="9144000" cy="6857466"/>
          </a:xfrm>
          <a:prstGeom prst="rect">
            <a:avLst/>
          </a:prstGeom>
          <a:ln w="12700">
            <a:miter lim="400000"/>
          </a:ln>
        </p:spPr>
      </p:pic>
      <p:sp>
        <p:nvSpPr>
          <p:cNvPr id="13" name="Title Text"/>
          <p:cNvSpPr txBox="1">
            <a:spLocks noGrp="1"/>
          </p:cNvSpPr>
          <p:nvPr>
            <p:ph type="title"/>
          </p:nvPr>
        </p:nvSpPr>
        <p:spPr>
          <a:xfrm>
            <a:off x="685799" y="1006861"/>
            <a:ext cx="7772401" cy="2130977"/>
          </a:xfrm>
          <a:prstGeom prst="rect">
            <a:avLst/>
          </a:prstGeom>
        </p:spPr>
        <p:txBody>
          <a:bodyPr anchor="b"/>
          <a:lstStyle>
            <a:lvl1pPr algn="ctr">
              <a:defRPr sz="3600">
                <a:solidFill>
                  <a:srgbClr val="C00000"/>
                </a:solidFill>
              </a:defRPr>
            </a:lvl1pPr>
          </a:lstStyle>
          <a:p>
            <a:r>
              <a:t>Title Text</a:t>
            </a:r>
          </a:p>
        </p:txBody>
      </p:sp>
      <p:sp>
        <p:nvSpPr>
          <p:cNvPr id="14" name="Body Level One…"/>
          <p:cNvSpPr txBox="1">
            <a:spLocks noGrp="1"/>
          </p:cNvSpPr>
          <p:nvPr>
            <p:ph type="body" sz="quarter" idx="1"/>
          </p:nvPr>
        </p:nvSpPr>
        <p:spPr>
          <a:xfrm>
            <a:off x="1143000" y="3169119"/>
            <a:ext cx="6858001" cy="1655763"/>
          </a:xfrm>
          <a:prstGeom prst="rect">
            <a:avLst/>
          </a:prstGeom>
        </p:spPr>
        <p:txBody>
          <a:bodyPr/>
          <a:lstStyle>
            <a:lvl1pPr algn="ctr">
              <a:defRPr>
                <a:solidFill>
                  <a:schemeClr val="accent1"/>
                </a:solidFill>
              </a:defRPr>
            </a:lvl1pPr>
            <a:lvl2pPr marL="0" indent="342900" algn="ctr">
              <a:buSzTx/>
              <a:buNone/>
              <a:defRPr>
                <a:solidFill>
                  <a:schemeClr val="accent1"/>
                </a:solidFill>
              </a:defRPr>
            </a:lvl2pPr>
            <a:lvl3pPr marL="0" indent="685800" algn="ctr">
              <a:buSzTx/>
              <a:buNone/>
              <a:defRPr>
                <a:solidFill>
                  <a:schemeClr val="accent1"/>
                </a:solidFill>
              </a:defRPr>
            </a:lvl3pPr>
            <a:lvl4pPr marL="0" indent="1028700" algn="ctr">
              <a:buSzTx/>
              <a:buNone/>
              <a:defRPr>
                <a:solidFill>
                  <a:schemeClr val="accent1"/>
                </a:solidFill>
              </a:defRPr>
            </a:lvl4pPr>
            <a:lvl5pPr marL="0" indent="1371600" algn="ctr">
              <a:buSzTx/>
              <a:buNone/>
              <a:defRPr>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pic>
        <p:nvPicPr>
          <p:cNvPr id="15" name="Picture 7" descr="Picture 7"/>
          <p:cNvPicPr>
            <a:picLocks noChangeAspect="1"/>
          </p:cNvPicPr>
          <p:nvPr/>
        </p:nvPicPr>
        <p:blipFill>
          <a:blip r:embed="rId3">
            <a:extLst/>
          </a:blip>
          <a:stretch>
            <a:fillRect/>
          </a:stretch>
        </p:blipFill>
        <p:spPr>
          <a:xfrm>
            <a:off x="3951516" y="421219"/>
            <a:ext cx="1240966" cy="1402291"/>
          </a:xfrm>
          <a:prstGeom prst="rect">
            <a:avLst/>
          </a:prstGeom>
          <a:ln w="12700">
            <a:miter lim="400000"/>
          </a:ln>
        </p:spPr>
      </p:pic>
      <p:sp>
        <p:nvSpPr>
          <p:cNvPr id="16" name="Picture Placeholder 4"/>
          <p:cNvSpPr>
            <a:spLocks noGrp="1"/>
          </p:cNvSpPr>
          <p:nvPr>
            <p:ph type="pic" sz="quarter" idx="13"/>
          </p:nvPr>
        </p:nvSpPr>
        <p:spPr>
          <a:xfrm>
            <a:off x="3589338" y="3795712"/>
            <a:ext cx="1603376" cy="854076"/>
          </a:xfrm>
          <a:prstGeom prst="rect">
            <a:avLst/>
          </a:prstGeom>
        </p:spPr>
        <p:txBody>
          <a:bodyPr lIns="91439" rIns="91439">
            <a:noAutofit/>
          </a:bodyPr>
          <a:lstStyle/>
          <a:p>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6437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xt content with sub header">
    <p:spTree>
      <p:nvGrpSpPr>
        <p:cNvPr id="1" name=""/>
        <p:cNvGrpSpPr/>
        <p:nvPr/>
      </p:nvGrpSpPr>
      <p:grpSpPr>
        <a:xfrm>
          <a:off x="0" y="0"/>
          <a:ext cx="0" cy="0"/>
          <a:chOff x="0" y="0"/>
          <a:chExt cx="0" cy="0"/>
        </a:xfrm>
      </p:grpSpPr>
      <p:sp>
        <p:nvSpPr>
          <p:cNvPr id="34" name="Title Text"/>
          <p:cNvSpPr txBox="1">
            <a:spLocks noGrp="1"/>
          </p:cNvSpPr>
          <p:nvPr>
            <p:ph type="title"/>
          </p:nvPr>
        </p:nvSpPr>
        <p:spPr>
          <a:prstGeom prst="rect">
            <a:avLst/>
          </a:prstGeom>
        </p:spPr>
        <p:txBody>
          <a:bodyPr/>
          <a:lstStyle/>
          <a:p>
            <a:r>
              <a:t>Title Text</a:t>
            </a:r>
          </a:p>
        </p:txBody>
      </p:sp>
      <p:sp>
        <p:nvSpPr>
          <p:cNvPr id="35" name="Body Level One…"/>
          <p:cNvSpPr txBox="1">
            <a:spLocks noGrp="1"/>
          </p:cNvSpPr>
          <p:nvPr>
            <p:ph type="body" idx="1"/>
          </p:nvPr>
        </p:nvSpPr>
        <p:spPr>
          <a:xfrm>
            <a:off x="628650" y="2237700"/>
            <a:ext cx="7886700" cy="39392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Text Placeholder 8"/>
          <p:cNvSpPr>
            <a:spLocks noGrp="1"/>
          </p:cNvSpPr>
          <p:nvPr>
            <p:ph type="body" sz="quarter" idx="13"/>
          </p:nvPr>
        </p:nvSpPr>
        <p:spPr>
          <a:xfrm>
            <a:off x="628650" y="1690688"/>
            <a:ext cx="7886700" cy="547688"/>
          </a:xfrm>
          <a:prstGeom prst="rect">
            <a:avLst/>
          </a:prstGeom>
        </p:spPr>
        <p:txBody>
          <a:bodyPr/>
          <a:lstStyle/>
          <a:p>
            <a:pPr>
              <a:defRPr>
                <a:solidFill>
                  <a:schemeClr val="accent1"/>
                </a:solidFill>
              </a:defRPr>
            </a:pPr>
            <a:endParaRP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11154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extLst/>
          </a:blip>
          <a:stretch>
            <a:fillRect/>
          </a:stretch>
        </p:blipFill>
        <p:spPr>
          <a:xfrm>
            <a:off x="0" y="267"/>
            <a:ext cx="9144000" cy="6857466"/>
          </a:xfrm>
          <a:prstGeom prst="rect">
            <a:avLst/>
          </a:prstGeom>
          <a:ln w="12700">
            <a:miter lim="400000"/>
          </a:ln>
        </p:spPr>
      </p:pic>
      <p:sp>
        <p:nvSpPr>
          <p:cNvPr id="95" name="Title Text"/>
          <p:cNvSpPr txBox="1">
            <a:spLocks noGrp="1"/>
          </p:cNvSpPr>
          <p:nvPr>
            <p:ph type="title"/>
          </p:nvPr>
        </p:nvSpPr>
        <p:spPr>
          <a:xfrm>
            <a:off x="685799" y="2245252"/>
            <a:ext cx="7772401" cy="632357"/>
          </a:xfrm>
          <a:prstGeom prst="rect">
            <a:avLst/>
          </a:prstGeom>
        </p:spPr>
        <p:txBody>
          <a:bodyPr anchor="b"/>
          <a:lstStyle>
            <a:lvl1pPr algn="ctr">
              <a:defRPr sz="2100">
                <a:solidFill>
                  <a:schemeClr val="accent5"/>
                </a:solidFill>
              </a:defRPr>
            </a:lvl1pPr>
          </a:lstStyle>
          <a:p>
            <a:r>
              <a:t>Title Text</a:t>
            </a:r>
          </a:p>
        </p:txBody>
      </p:sp>
      <p:sp>
        <p:nvSpPr>
          <p:cNvPr id="96" name="Body Level One…"/>
          <p:cNvSpPr txBox="1">
            <a:spLocks noGrp="1"/>
          </p:cNvSpPr>
          <p:nvPr>
            <p:ph type="body" sz="quarter" idx="1"/>
          </p:nvPr>
        </p:nvSpPr>
        <p:spPr>
          <a:xfrm>
            <a:off x="1143000" y="2985689"/>
            <a:ext cx="6858001" cy="1655762"/>
          </a:xfrm>
          <a:prstGeom prst="rect">
            <a:avLst/>
          </a:prstGeom>
        </p:spPr>
        <p:txBody>
          <a:bodyPr/>
          <a:lstStyle>
            <a:lvl1pPr algn="ctr">
              <a:lnSpc>
                <a:spcPct val="100000"/>
              </a:lnSpc>
              <a:spcBef>
                <a:spcPts val="0"/>
              </a:spcBef>
              <a:defRPr sz="1350">
                <a:solidFill>
                  <a:schemeClr val="accent2"/>
                </a:solidFill>
              </a:defRPr>
            </a:lvl1pPr>
            <a:lvl2pPr marL="0" indent="342900" algn="ctr">
              <a:lnSpc>
                <a:spcPct val="100000"/>
              </a:lnSpc>
              <a:spcBef>
                <a:spcPts val="0"/>
              </a:spcBef>
              <a:buSzTx/>
              <a:buNone/>
              <a:defRPr sz="1350">
                <a:solidFill>
                  <a:schemeClr val="accent2"/>
                </a:solidFill>
              </a:defRPr>
            </a:lvl2pPr>
            <a:lvl3pPr marL="0" indent="685800" algn="ctr">
              <a:lnSpc>
                <a:spcPct val="100000"/>
              </a:lnSpc>
              <a:spcBef>
                <a:spcPts val="0"/>
              </a:spcBef>
              <a:buSzTx/>
              <a:buNone/>
              <a:defRPr sz="1350">
                <a:solidFill>
                  <a:schemeClr val="accent2"/>
                </a:solidFill>
              </a:defRPr>
            </a:lvl3pPr>
            <a:lvl4pPr marL="0" indent="1028700" algn="ctr">
              <a:lnSpc>
                <a:spcPct val="100000"/>
              </a:lnSpc>
              <a:spcBef>
                <a:spcPts val="0"/>
              </a:spcBef>
              <a:buSzTx/>
              <a:buNone/>
              <a:defRPr sz="1350">
                <a:solidFill>
                  <a:schemeClr val="accent2"/>
                </a:solidFill>
              </a:defRPr>
            </a:lvl4pPr>
            <a:lvl5pPr marL="0" indent="1371600" algn="ctr">
              <a:lnSpc>
                <a:spcPct val="100000"/>
              </a:lnSpc>
              <a:spcBef>
                <a:spcPts val="0"/>
              </a:spcBef>
              <a:buSzTx/>
              <a:buNone/>
              <a:defRPr sz="135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97" name="Picture 7" descr="Picture 7"/>
          <p:cNvPicPr>
            <a:picLocks noChangeAspect="1"/>
          </p:cNvPicPr>
          <p:nvPr/>
        </p:nvPicPr>
        <p:blipFill>
          <a:blip r:embed="rId3">
            <a:extLst/>
          </a:blip>
          <a:stretch>
            <a:fillRect/>
          </a:stretch>
        </p:blipFill>
        <p:spPr>
          <a:xfrm>
            <a:off x="3951516" y="421219"/>
            <a:ext cx="1240966" cy="1402291"/>
          </a:xfrm>
          <a:prstGeom prst="rect">
            <a:avLst/>
          </a:prstGeom>
          <a:ln w="12700">
            <a:miter lim="400000"/>
          </a:ln>
        </p:spPr>
      </p:pic>
      <p:sp>
        <p:nvSpPr>
          <p:cNvPr id="98" name="Slide Number"/>
          <p:cNvSpPr txBox="1">
            <a:spLocks noGrp="1"/>
          </p:cNvSpPr>
          <p:nvPr>
            <p:ph type="sldNum" sz="quarter" idx="2"/>
          </p:nvPr>
        </p:nvSpPr>
        <p:spPr>
          <a:xfrm>
            <a:off x="6457951" y="6356351"/>
            <a:ext cx="303927" cy="300082"/>
          </a:xfrm>
          <a:prstGeom prst="rect">
            <a:avLst/>
          </a:prstGeom>
        </p:spPr>
        <p:txBody>
          <a:bodyPr anchor="t"/>
          <a:lstStyle>
            <a:lvl1pPr algn="l">
              <a:defRPr sz="1350"/>
            </a:lvl1pPr>
          </a:lstStyle>
          <a:p>
            <a:fld id="{86CB4B4D-7CA3-9044-876B-883B54F8677D}" type="slidenum">
              <a:t>‹#›</a:t>
            </a:fld>
            <a:endParaRPr/>
          </a:p>
        </p:txBody>
      </p:sp>
    </p:spTree>
    <p:extLst>
      <p:ext uri="{BB962C8B-B14F-4D97-AF65-F5344CB8AC3E}">
        <p14:creationId xmlns:p14="http://schemas.microsoft.com/office/powerpoint/2010/main" val="322485995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8"/>
            <a:ext cx="9144000" cy="6857464"/>
          </a:xfrm>
          <a:prstGeom prst="rect">
            <a:avLst/>
          </a:prstGeom>
        </p:spPr>
      </p:pic>
      <p:sp>
        <p:nvSpPr>
          <p:cNvPr id="2" name="Title 1"/>
          <p:cNvSpPr>
            <a:spLocks noGrp="1"/>
          </p:cNvSpPr>
          <p:nvPr>
            <p:ph type="ctrTitle" hasCustomPrompt="1"/>
          </p:nvPr>
        </p:nvSpPr>
        <p:spPr>
          <a:xfrm>
            <a:off x="685799" y="1006860"/>
            <a:ext cx="7772400" cy="2130976"/>
          </a:xfrm>
        </p:spPr>
        <p:txBody>
          <a:bodyPr anchor="b">
            <a:normAutofit/>
          </a:bodyPr>
          <a:lstStyle>
            <a:lvl1pPr algn="ctr">
              <a:defRPr sz="2700" b="1" baseline="0">
                <a:solidFill>
                  <a:srgbClr val="C00000"/>
                </a:solidFill>
                <a:latin typeface="Arial" panose="020B0604020202020204" pitchFamily="34" charset="0"/>
                <a:cs typeface="Arial" panose="020B0604020202020204" pitchFamily="34" charset="0"/>
              </a:defRPr>
            </a:lvl1pPr>
          </a:lstStyle>
          <a:p>
            <a:r>
              <a:rPr lang="en-US" dirty="0"/>
              <a:t>CUSTOMER NAME</a:t>
            </a:r>
          </a:p>
        </p:txBody>
      </p:sp>
      <p:sp>
        <p:nvSpPr>
          <p:cNvPr id="3" name="Subtitle 2"/>
          <p:cNvSpPr>
            <a:spLocks noGrp="1"/>
          </p:cNvSpPr>
          <p:nvPr>
            <p:ph type="subTitle" idx="1"/>
          </p:nvPr>
        </p:nvSpPr>
        <p:spPr>
          <a:xfrm>
            <a:off x="1142999" y="3169118"/>
            <a:ext cx="6858000" cy="1655762"/>
          </a:xfrm>
        </p:spPr>
        <p:txBody>
          <a:bodyPr/>
          <a:lstStyle>
            <a:lvl1pPr marL="0" indent="0" algn="ctr">
              <a:buNone/>
              <a:defRPr sz="1350">
                <a:solidFill>
                  <a:schemeClr val="accent1"/>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518" y="421218"/>
            <a:ext cx="1240965" cy="1402290"/>
          </a:xfrm>
          <a:prstGeom prst="rect">
            <a:avLst/>
          </a:prstGeom>
        </p:spPr>
      </p:pic>
      <p:sp>
        <p:nvSpPr>
          <p:cNvPr id="5" name="Picture Placeholder 4"/>
          <p:cNvSpPr>
            <a:spLocks noGrp="1"/>
          </p:cNvSpPr>
          <p:nvPr>
            <p:ph type="pic" sz="quarter" idx="10" hasCustomPrompt="1"/>
          </p:nvPr>
        </p:nvSpPr>
        <p:spPr>
          <a:xfrm>
            <a:off x="3589343" y="3795723"/>
            <a:ext cx="1603375" cy="854075"/>
          </a:xfrm>
        </p:spPr>
        <p:txBody>
          <a:bodyPr/>
          <a:lstStyle>
            <a:lvl1pPr>
              <a:defRPr baseline="0"/>
            </a:lvl1pPr>
          </a:lstStyle>
          <a:p>
            <a:r>
              <a:rPr lang="en-US" dirty="0"/>
              <a:t>Company logo</a:t>
            </a:r>
          </a:p>
        </p:txBody>
      </p:sp>
    </p:spTree>
    <p:extLst>
      <p:ext uri="{BB962C8B-B14F-4D97-AF65-F5344CB8AC3E}">
        <p14:creationId xmlns:p14="http://schemas.microsoft.com/office/powerpoint/2010/main" val="97718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no pre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025" b="1" baseline="0">
                <a:solidFill>
                  <a:schemeClr val="accent2"/>
                </a:solidFill>
                <a:latin typeface="Arial" panose="020B0604020202020204" pitchFamily="34" charset="0"/>
                <a:cs typeface="Arial" panose="020B0604020202020204" pitchFamily="34" charset="0"/>
              </a:defRPr>
            </a:lvl1pPr>
          </a:lstStyle>
          <a:p>
            <a:r>
              <a:rPr lang="en-US" dirty="0"/>
              <a:t>Title without sub-header</a:t>
            </a:r>
          </a:p>
        </p:txBody>
      </p:sp>
      <p:sp>
        <p:nvSpPr>
          <p:cNvPr id="3" name="Content Placeholder 2"/>
          <p:cNvSpPr>
            <a:spLocks noGrp="1"/>
          </p:cNvSpPr>
          <p:nvPr>
            <p:ph idx="1"/>
          </p:nvPr>
        </p:nvSpPr>
        <p:spPr>
          <a:xfrm>
            <a:off x="628650" y="1771049"/>
            <a:ext cx="7886700" cy="4405914"/>
          </a:xfrm>
        </p:spPr>
        <p:txBody>
          <a:bodyPr/>
          <a:lstStyle>
            <a:lvl1pPr marL="0" indent="0">
              <a:buFont typeface="Wingdings" panose="05000000000000000000" pitchFamily="2" charset="2"/>
              <a:buNone/>
              <a:defRPr sz="1350">
                <a:latin typeface="Arial" panose="020B0604020202020204" pitchFamily="34" charset="0"/>
                <a:cs typeface="Arial" panose="020B0604020202020204" pitchFamily="34" charset="0"/>
              </a:defRPr>
            </a:lvl1pPr>
            <a:lvl2pPr marL="385763" indent="-128588">
              <a:buFont typeface="Wingdings" panose="05000000000000000000" pitchFamily="2" charset="2"/>
              <a:buChar char="§"/>
              <a:defRPr sz="1125">
                <a:latin typeface="Arial" panose="020B0604020202020204" pitchFamily="34" charset="0"/>
                <a:cs typeface="Arial" panose="020B0604020202020204" pitchFamily="34" charset="0"/>
              </a:defRPr>
            </a:lvl2pPr>
            <a:lvl3pPr marL="642938" indent="-128588">
              <a:buFont typeface="Wingdings" panose="05000000000000000000" pitchFamily="2" charset="2"/>
              <a:buChar char="q"/>
              <a:defRPr sz="1013">
                <a:latin typeface="Arial" panose="020B0604020202020204" pitchFamily="34" charset="0"/>
                <a:cs typeface="Arial" panose="020B0604020202020204" pitchFamily="34" charset="0"/>
              </a:defRPr>
            </a:lvl3pPr>
            <a:lvl4pPr marL="900113" indent="-128588">
              <a:buFont typeface="Wingdings" panose="05000000000000000000" pitchFamily="2" charset="2"/>
              <a:buChar char="§"/>
              <a:defRPr sz="900">
                <a:latin typeface="Arial" panose="020B0604020202020204" pitchFamily="34" charset="0"/>
                <a:cs typeface="Arial" panose="020B0604020202020204" pitchFamily="34" charset="0"/>
              </a:defRPr>
            </a:lvl4pPr>
            <a:lvl5pPr marL="1157288" indent="-128588">
              <a:buFont typeface="Wingdings" panose="05000000000000000000" pitchFamily="2" charset="2"/>
              <a:buChar char="q"/>
              <a:defRPr sz="67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018298" y="6342042"/>
            <a:ext cx="5486400" cy="365125"/>
          </a:xfrm>
        </p:spPr>
        <p:txBody>
          <a:bodyPr/>
          <a:lstStyle>
            <a:lvl1pPr algn="ctr">
              <a:defRPr/>
            </a:lvl1pPr>
          </a:lstStyle>
          <a:p>
            <a:r>
              <a:rPr lang="en-US" dirty="0"/>
              <a:t>CPowerEnergyManagement.com | 844-276-9371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2529" y="5826157"/>
            <a:ext cx="779646" cy="881000"/>
          </a:xfrm>
          <a:prstGeom prst="rect">
            <a:avLst/>
          </a:prstGeom>
        </p:spPr>
      </p:pic>
      <p:sp>
        <p:nvSpPr>
          <p:cNvPr id="6" name="Picture Placeholder 5"/>
          <p:cNvSpPr>
            <a:spLocks noGrp="1"/>
          </p:cNvSpPr>
          <p:nvPr>
            <p:ph type="pic" sz="quarter" idx="12"/>
          </p:nvPr>
        </p:nvSpPr>
        <p:spPr>
          <a:xfrm>
            <a:off x="2976565" y="5692775"/>
            <a:ext cx="3416300" cy="750888"/>
          </a:xfrm>
        </p:spPr>
        <p:txBody>
          <a:bodyPr/>
          <a:lstStyle/>
          <a:p>
            <a:endParaRPr lang="en-US" dirty="0"/>
          </a:p>
        </p:txBody>
      </p:sp>
    </p:spTree>
    <p:extLst>
      <p:ext uri="{BB962C8B-B14F-4D97-AF65-F5344CB8AC3E}">
        <p14:creationId xmlns:p14="http://schemas.microsoft.com/office/powerpoint/2010/main" val="341756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content with sub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025" b="1" baseline="0">
                <a:solidFill>
                  <a:schemeClr val="accent2"/>
                </a:solidFill>
                <a:latin typeface="Arial" panose="020B0604020202020204" pitchFamily="34" charset="0"/>
                <a:cs typeface="Arial" panose="020B0604020202020204" pitchFamily="34" charset="0"/>
              </a:defRPr>
            </a:lvl1pPr>
          </a:lstStyle>
          <a:p>
            <a:r>
              <a:rPr lang="en-US" dirty="0"/>
              <a:t>Title with sub-header</a:t>
            </a:r>
          </a:p>
        </p:txBody>
      </p:sp>
      <p:sp>
        <p:nvSpPr>
          <p:cNvPr id="3" name="Content Placeholder 2"/>
          <p:cNvSpPr>
            <a:spLocks noGrp="1"/>
          </p:cNvSpPr>
          <p:nvPr>
            <p:ph idx="1"/>
          </p:nvPr>
        </p:nvSpPr>
        <p:spPr>
          <a:xfrm>
            <a:off x="628650" y="2237710"/>
            <a:ext cx="7886700" cy="3939263"/>
          </a:xfrm>
        </p:spPr>
        <p:txBody>
          <a:bodyPr/>
          <a:lstStyle>
            <a:lvl1pPr marL="0" indent="0">
              <a:buFont typeface="Wingdings" panose="05000000000000000000" pitchFamily="2" charset="2"/>
              <a:buNone/>
              <a:defRPr sz="1350">
                <a:latin typeface="Arial" panose="020B0604020202020204" pitchFamily="34" charset="0"/>
                <a:cs typeface="Arial" panose="020B0604020202020204" pitchFamily="34" charset="0"/>
              </a:defRPr>
            </a:lvl1pPr>
            <a:lvl2pPr marL="385763" indent="-128588">
              <a:buFont typeface="Wingdings" panose="05000000000000000000" pitchFamily="2" charset="2"/>
              <a:buChar char="§"/>
              <a:defRPr sz="1125">
                <a:latin typeface="Arial" panose="020B0604020202020204" pitchFamily="34" charset="0"/>
                <a:cs typeface="Arial" panose="020B0604020202020204" pitchFamily="34" charset="0"/>
              </a:defRPr>
            </a:lvl2pPr>
            <a:lvl3pPr marL="642938" indent="-128588">
              <a:buFont typeface="Wingdings" panose="05000000000000000000" pitchFamily="2" charset="2"/>
              <a:buChar char="q"/>
              <a:defRPr sz="1013">
                <a:latin typeface="Arial" panose="020B0604020202020204" pitchFamily="34" charset="0"/>
                <a:cs typeface="Arial" panose="020B0604020202020204" pitchFamily="34" charset="0"/>
              </a:defRPr>
            </a:lvl3pPr>
            <a:lvl4pPr marL="900113" indent="-128588">
              <a:buFont typeface="Wingdings" panose="05000000000000000000" pitchFamily="2" charset="2"/>
              <a:buChar char="§"/>
              <a:defRPr sz="900">
                <a:latin typeface="Arial" panose="020B0604020202020204" pitchFamily="34" charset="0"/>
                <a:cs typeface="Arial" panose="020B0604020202020204" pitchFamily="34" charset="0"/>
              </a:defRPr>
            </a:lvl4pPr>
            <a:lvl5pPr marL="1157288" indent="-128588">
              <a:buFont typeface="Wingdings" panose="05000000000000000000" pitchFamily="2" charset="2"/>
              <a:buChar char="q"/>
              <a:defRPr sz="67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018298" y="6342042"/>
            <a:ext cx="5486400" cy="365125"/>
          </a:xfrm>
        </p:spPr>
        <p:txBody>
          <a:bodyPr/>
          <a:lstStyle>
            <a:lvl1pPr algn="ctr">
              <a:defRPr/>
            </a:lvl1pPr>
          </a:lstStyle>
          <a:p>
            <a:r>
              <a:rPr lang="en-US" dirty="0"/>
              <a:t>CPowerEnergyManagement.com | 844-276-9371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2529" y="5826157"/>
            <a:ext cx="779646" cy="881000"/>
          </a:xfrm>
          <a:prstGeom prst="rect">
            <a:avLst/>
          </a:prstGeom>
        </p:spPr>
      </p:pic>
      <p:sp>
        <p:nvSpPr>
          <p:cNvPr id="9" name="Text Placeholder 8"/>
          <p:cNvSpPr>
            <a:spLocks noGrp="1"/>
          </p:cNvSpPr>
          <p:nvPr>
            <p:ph type="body" sz="quarter" idx="12" hasCustomPrompt="1"/>
          </p:nvPr>
        </p:nvSpPr>
        <p:spPr>
          <a:xfrm>
            <a:off x="628650" y="1690688"/>
            <a:ext cx="7886700" cy="547687"/>
          </a:xfrm>
        </p:spPr>
        <p:txBody>
          <a:bodyPr>
            <a:normAutofit/>
          </a:bodyPr>
          <a:lstStyle>
            <a:lvl1pPr>
              <a:defRPr sz="1350" baseline="0">
                <a:solidFill>
                  <a:schemeClr val="accent1"/>
                </a:solidFill>
              </a:defRPr>
            </a:lvl1pPr>
          </a:lstStyle>
          <a:p>
            <a:pPr lvl="0"/>
            <a:r>
              <a:rPr lang="en-US" dirty="0"/>
              <a:t>Sub-header</a:t>
            </a:r>
          </a:p>
        </p:txBody>
      </p:sp>
    </p:spTree>
    <p:extLst>
      <p:ext uri="{BB962C8B-B14F-4D97-AF65-F5344CB8AC3E}">
        <p14:creationId xmlns:p14="http://schemas.microsoft.com/office/powerpoint/2010/main" val="1409978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857282"/>
          </a:xfrm>
        </p:spPr>
        <p:txBody>
          <a:bodyPr>
            <a:normAutofit/>
          </a:bodyPr>
          <a:lstStyle>
            <a:lvl1pPr>
              <a:defRPr sz="2025" b="1">
                <a:solidFill>
                  <a:schemeClr val="accent2"/>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628650" y="1222409"/>
            <a:ext cx="7886700" cy="2311398"/>
          </a:xfrm>
        </p:spPr>
        <p:txBody>
          <a:bodyPr/>
          <a:lstStyle>
            <a:lvl1pPr marL="0" indent="0">
              <a:buFont typeface="Wingdings" panose="05000000000000000000" pitchFamily="2" charset="2"/>
              <a:buNone/>
              <a:defRPr sz="1350">
                <a:latin typeface="Arial" panose="020B0604020202020204" pitchFamily="34" charset="0"/>
                <a:cs typeface="Arial" panose="020B0604020202020204" pitchFamily="34" charset="0"/>
              </a:defRPr>
            </a:lvl1pPr>
            <a:lvl2pPr marL="385763" indent="-128588">
              <a:buSzPct val="100000"/>
              <a:buFont typeface="Wingdings" panose="05000000000000000000" pitchFamily="2" charset="2"/>
              <a:buChar char="§"/>
              <a:defRPr sz="1125">
                <a:latin typeface="Arial" panose="020B0604020202020204" pitchFamily="34" charset="0"/>
                <a:cs typeface="Arial" panose="020B0604020202020204" pitchFamily="34" charset="0"/>
              </a:defRPr>
            </a:lvl2pPr>
            <a:lvl3pPr marL="642938" indent="-128588">
              <a:buFont typeface="Wingdings" panose="05000000000000000000" pitchFamily="2" charset="2"/>
              <a:buChar char="q"/>
              <a:defRPr sz="1013">
                <a:latin typeface="Arial" panose="020B0604020202020204" pitchFamily="34" charset="0"/>
                <a:cs typeface="Arial" panose="020B0604020202020204" pitchFamily="34" charset="0"/>
              </a:defRPr>
            </a:lvl3pPr>
            <a:lvl4pPr marL="932260" indent="-160735">
              <a:buFont typeface="Wingdings" panose="05000000000000000000" pitchFamily="2" charset="2"/>
              <a:buChar char="§"/>
              <a:defRPr sz="900">
                <a:latin typeface="Arial" panose="020B0604020202020204" pitchFamily="34" charset="0"/>
                <a:cs typeface="Arial" panose="020B0604020202020204" pitchFamily="34" charset="0"/>
              </a:defRPr>
            </a:lvl4pPr>
            <a:lvl5pPr marL="1157288" indent="-128588">
              <a:buFont typeface="Wingdings" panose="05000000000000000000" pitchFamily="2" charset="2"/>
              <a:buChar char="q"/>
              <a:defRPr sz="67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018298" y="6342042"/>
            <a:ext cx="5486400" cy="365125"/>
          </a:xfrm>
        </p:spPr>
        <p:txBody>
          <a:bodyPr/>
          <a:lstStyle>
            <a:lvl1pPr algn="ctr">
              <a:defRPr/>
            </a:lvl1pPr>
          </a:lstStyle>
          <a:p>
            <a:r>
              <a:rPr lang="en-US" dirty="0"/>
              <a:t>CPowerEnergyManagement.com | 844-276-9371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2529" y="5826157"/>
            <a:ext cx="779646" cy="881000"/>
          </a:xfrm>
          <a:prstGeom prst="rect">
            <a:avLst/>
          </a:prstGeom>
        </p:spPr>
      </p:pic>
      <p:sp>
        <p:nvSpPr>
          <p:cNvPr id="8" name="Table Placeholder 7"/>
          <p:cNvSpPr>
            <a:spLocks noGrp="1"/>
          </p:cNvSpPr>
          <p:nvPr>
            <p:ph type="tbl" sz="quarter" idx="12"/>
          </p:nvPr>
        </p:nvSpPr>
        <p:spPr>
          <a:xfrm>
            <a:off x="628650" y="3533775"/>
            <a:ext cx="7886700" cy="2292350"/>
          </a:xfrm>
        </p:spPr>
        <p:txBody>
          <a:bodyPr/>
          <a:lstStyle/>
          <a:p>
            <a:endParaRPr lang="en-US" dirty="0"/>
          </a:p>
        </p:txBody>
      </p:sp>
    </p:spTree>
    <p:extLst>
      <p:ext uri="{BB962C8B-B14F-4D97-AF65-F5344CB8AC3E}">
        <p14:creationId xmlns:p14="http://schemas.microsoft.com/office/powerpoint/2010/main" val="422492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857282"/>
          </a:xfrm>
        </p:spPr>
        <p:txBody>
          <a:bodyPr>
            <a:normAutofit/>
          </a:bodyPr>
          <a:lstStyle>
            <a:lvl1pPr>
              <a:defRPr sz="2025" b="1">
                <a:solidFill>
                  <a:schemeClr val="accent2"/>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628650" y="4595825"/>
            <a:ext cx="7886700" cy="1666961"/>
          </a:xfrm>
        </p:spPr>
        <p:txBody>
          <a:bodyPr/>
          <a:lstStyle>
            <a:lvl1pPr marL="0" indent="0">
              <a:buFont typeface="Wingdings" panose="05000000000000000000" pitchFamily="2" charset="2"/>
              <a:buNone/>
              <a:defRPr sz="1350">
                <a:latin typeface="Arial" panose="020B0604020202020204" pitchFamily="34" charset="0"/>
                <a:cs typeface="Arial" panose="020B0604020202020204" pitchFamily="34" charset="0"/>
              </a:defRPr>
            </a:lvl1pPr>
            <a:lvl2pPr marL="385763" indent="-128588">
              <a:buSzPct val="100000"/>
              <a:buFont typeface="Wingdings" panose="05000000000000000000" pitchFamily="2" charset="2"/>
              <a:buChar char="§"/>
              <a:defRPr sz="1125">
                <a:latin typeface="Arial" panose="020B0604020202020204" pitchFamily="34" charset="0"/>
                <a:cs typeface="Arial" panose="020B0604020202020204" pitchFamily="34" charset="0"/>
              </a:defRPr>
            </a:lvl2pPr>
            <a:lvl3pPr marL="642938" indent="-128588">
              <a:buFont typeface="Wingdings" panose="05000000000000000000" pitchFamily="2" charset="2"/>
              <a:buChar char="q"/>
              <a:defRPr sz="1013">
                <a:latin typeface="Arial" panose="020B0604020202020204" pitchFamily="34" charset="0"/>
                <a:cs typeface="Arial" panose="020B0604020202020204" pitchFamily="34" charset="0"/>
              </a:defRPr>
            </a:lvl3pPr>
            <a:lvl4pPr marL="932260" indent="-160735">
              <a:buFont typeface="Wingdings" panose="05000000000000000000" pitchFamily="2" charset="2"/>
              <a:buChar char="§"/>
              <a:defRPr sz="900">
                <a:latin typeface="Arial" panose="020B0604020202020204" pitchFamily="34" charset="0"/>
                <a:cs typeface="Arial" panose="020B0604020202020204" pitchFamily="34" charset="0"/>
              </a:defRPr>
            </a:lvl4pPr>
            <a:lvl5pPr marL="1157288" indent="-128588">
              <a:buFont typeface="Wingdings" panose="05000000000000000000" pitchFamily="2" charset="2"/>
              <a:buChar char="q"/>
              <a:defRPr sz="67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018298" y="6342042"/>
            <a:ext cx="5486400" cy="365125"/>
          </a:xfrm>
        </p:spPr>
        <p:txBody>
          <a:bodyPr/>
          <a:lstStyle>
            <a:lvl1pPr algn="ctr">
              <a:defRPr/>
            </a:lvl1pPr>
          </a:lstStyle>
          <a:p>
            <a:r>
              <a:rPr lang="en-US" dirty="0"/>
              <a:t>CPowerEnergyManagement.com | 844-276-9371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2529" y="5826157"/>
            <a:ext cx="779646" cy="881000"/>
          </a:xfrm>
          <a:prstGeom prst="rect">
            <a:avLst/>
          </a:prstGeom>
        </p:spPr>
      </p:pic>
      <p:sp>
        <p:nvSpPr>
          <p:cNvPr id="6" name="Chart Placeholder 5"/>
          <p:cNvSpPr>
            <a:spLocks noGrp="1"/>
          </p:cNvSpPr>
          <p:nvPr>
            <p:ph type="chart" sz="quarter" idx="12"/>
          </p:nvPr>
        </p:nvSpPr>
        <p:spPr>
          <a:xfrm>
            <a:off x="628650" y="1222418"/>
            <a:ext cx="7886700" cy="3373407"/>
          </a:xfrm>
        </p:spPr>
        <p:txBody>
          <a:bodyPr/>
          <a:lstStyle/>
          <a:p>
            <a:endParaRPr lang="en-US" dirty="0"/>
          </a:p>
        </p:txBody>
      </p:sp>
    </p:spTree>
    <p:extLst>
      <p:ext uri="{BB962C8B-B14F-4D97-AF65-F5344CB8AC3E}">
        <p14:creationId xmlns:p14="http://schemas.microsoft.com/office/powerpoint/2010/main" val="208833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187492" y="1651083"/>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pic>
        <p:nvPicPr>
          <p:cNvPr id="27" name="Shape 27"/>
          <p:cNvPicPr preferRelativeResize="0"/>
          <p:nvPr/>
        </p:nvPicPr>
        <p:blipFill rotWithShape="1">
          <a:blip r:embed="rId2">
            <a:alphaModFix/>
          </a:blip>
          <a:srcRect/>
          <a:stretch/>
        </p:blipFill>
        <p:spPr>
          <a:xfrm>
            <a:off x="7764478" y="5767139"/>
            <a:ext cx="892143" cy="9543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pictur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018298" y="6342042"/>
            <a:ext cx="5486400" cy="365125"/>
          </a:xfrm>
        </p:spPr>
        <p:txBody>
          <a:bodyPr/>
          <a:lstStyle>
            <a:lvl1pPr algn="ctr">
              <a:defRPr/>
            </a:lvl1pPr>
          </a:lstStyle>
          <a:p>
            <a:r>
              <a:rPr lang="en-US" dirty="0"/>
              <a:t>CPowerEnergyManagement.com | 844-276-9371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02529" y="5826157"/>
            <a:ext cx="779646" cy="881000"/>
          </a:xfrm>
          <a:prstGeom prst="rect">
            <a:avLst/>
          </a:prstGeom>
        </p:spPr>
      </p:pic>
      <p:sp>
        <p:nvSpPr>
          <p:cNvPr id="8" name="Title 1"/>
          <p:cNvSpPr>
            <a:spLocks noGrp="1"/>
          </p:cNvSpPr>
          <p:nvPr>
            <p:ph type="title"/>
          </p:nvPr>
        </p:nvSpPr>
        <p:spPr>
          <a:xfrm>
            <a:off x="320646" y="249633"/>
            <a:ext cx="3977039" cy="818781"/>
          </a:xfrm>
        </p:spPr>
        <p:txBody>
          <a:bodyPr anchor="ctr">
            <a:noAutofit/>
          </a:bodyPr>
          <a:lstStyle>
            <a:lvl1pPr algn="ctr">
              <a:defRPr sz="1575" b="1">
                <a:solidFill>
                  <a:schemeClr val="accent1"/>
                </a:solidFill>
                <a:latin typeface="Arial" panose="020B0604020202020204" pitchFamily="34" charset="0"/>
                <a:cs typeface="Arial" panose="020B0604020202020204" pitchFamily="34" charset="0"/>
              </a:defRPr>
            </a:lvl1pPr>
          </a:lstStyle>
          <a:p>
            <a:r>
              <a:rPr lang="en-US" dirty="0"/>
              <a:t>Click to edit</a:t>
            </a:r>
          </a:p>
        </p:txBody>
      </p:sp>
      <p:sp>
        <p:nvSpPr>
          <p:cNvPr id="14" name="Picture Placeholder 13"/>
          <p:cNvSpPr>
            <a:spLocks noGrp="1"/>
          </p:cNvSpPr>
          <p:nvPr>
            <p:ph type="pic" sz="quarter" idx="13"/>
          </p:nvPr>
        </p:nvSpPr>
        <p:spPr>
          <a:xfrm>
            <a:off x="4437246" y="1"/>
            <a:ext cx="4706754" cy="6858000"/>
          </a:xfrm>
        </p:spPr>
        <p:txBody>
          <a:bodyPr/>
          <a:lstStyle/>
          <a:p>
            <a:endParaRPr lang="en-US" dirty="0"/>
          </a:p>
        </p:txBody>
      </p:sp>
      <p:sp>
        <p:nvSpPr>
          <p:cNvPr id="15" name="Content Placeholder 2"/>
          <p:cNvSpPr>
            <a:spLocks noGrp="1"/>
          </p:cNvSpPr>
          <p:nvPr>
            <p:ph idx="1"/>
          </p:nvPr>
        </p:nvSpPr>
        <p:spPr>
          <a:xfrm>
            <a:off x="320645" y="1201390"/>
            <a:ext cx="3977039" cy="4752889"/>
          </a:xfrm>
        </p:spPr>
        <p:txBody>
          <a:bodyPr/>
          <a:lstStyle>
            <a:lvl1pPr marL="0" indent="0">
              <a:buFont typeface="Wingdings" panose="05000000000000000000" pitchFamily="2" charset="2"/>
              <a:buNone/>
              <a:defRPr sz="1350">
                <a:latin typeface="Arial" panose="020B0604020202020204" pitchFamily="34" charset="0"/>
                <a:cs typeface="Arial" panose="020B0604020202020204" pitchFamily="34" charset="0"/>
              </a:defRPr>
            </a:lvl1pPr>
            <a:lvl2pPr marL="385763" indent="-128588">
              <a:buFont typeface="Wingdings" panose="05000000000000000000" pitchFamily="2" charset="2"/>
              <a:buChar char="§"/>
              <a:defRPr sz="1125">
                <a:latin typeface="Arial" panose="020B0604020202020204" pitchFamily="34" charset="0"/>
                <a:cs typeface="Arial" panose="020B0604020202020204" pitchFamily="34" charset="0"/>
              </a:defRPr>
            </a:lvl2pPr>
            <a:lvl3pPr marL="642938" indent="-128588">
              <a:buFont typeface="Wingdings" panose="05000000000000000000" pitchFamily="2" charset="2"/>
              <a:buChar char="q"/>
              <a:defRPr sz="1013">
                <a:latin typeface="Arial" panose="020B0604020202020204" pitchFamily="34" charset="0"/>
                <a:cs typeface="Arial" panose="020B0604020202020204" pitchFamily="34" charset="0"/>
              </a:defRPr>
            </a:lvl3pPr>
            <a:lvl4pPr marL="900113" indent="-128588">
              <a:buFont typeface="Wingdings" panose="05000000000000000000" pitchFamily="2" charset="2"/>
              <a:buChar char="§"/>
              <a:defRPr sz="900">
                <a:latin typeface="Arial" panose="020B0604020202020204" pitchFamily="34" charset="0"/>
                <a:cs typeface="Arial" panose="020B0604020202020204" pitchFamily="34" charset="0"/>
              </a:defRPr>
            </a:lvl4pPr>
            <a:lvl5pPr marL="1157288" indent="-128588">
              <a:buFont typeface="Wingdings" panose="05000000000000000000" pitchFamily="2" charset="2"/>
              <a:buChar char="q"/>
              <a:defRPr sz="675">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4"/>
          </p:nvPr>
        </p:nvSpPr>
        <p:spPr>
          <a:xfrm>
            <a:off x="846138" y="5753110"/>
            <a:ext cx="2457450" cy="588963"/>
          </a:xfrm>
        </p:spPr>
        <p:txBody>
          <a:bodyPr/>
          <a:lstStyle/>
          <a:p>
            <a:endParaRPr lang="en-US" dirty="0"/>
          </a:p>
        </p:txBody>
      </p:sp>
    </p:spTree>
    <p:extLst>
      <p:ext uri="{BB962C8B-B14F-4D97-AF65-F5344CB8AC3E}">
        <p14:creationId xmlns:p14="http://schemas.microsoft.com/office/powerpoint/2010/main" val="533123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68"/>
            <a:ext cx="9144000" cy="6857464"/>
          </a:xfrm>
          <a:prstGeom prst="rect">
            <a:avLst/>
          </a:prstGeom>
        </p:spPr>
      </p:pic>
      <p:sp>
        <p:nvSpPr>
          <p:cNvPr id="2" name="Title 1"/>
          <p:cNvSpPr>
            <a:spLocks noGrp="1"/>
          </p:cNvSpPr>
          <p:nvPr>
            <p:ph type="ctrTitle" hasCustomPrompt="1"/>
          </p:nvPr>
        </p:nvSpPr>
        <p:spPr>
          <a:xfrm>
            <a:off x="685799" y="2245251"/>
            <a:ext cx="7772400" cy="632356"/>
          </a:xfrm>
        </p:spPr>
        <p:txBody>
          <a:bodyPr anchor="b">
            <a:normAutofit/>
          </a:bodyPr>
          <a:lstStyle>
            <a:lvl1pPr algn="ctr">
              <a:defRPr sz="1575" b="1" baseline="0">
                <a:solidFill>
                  <a:schemeClr val="accent5"/>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142999" y="2985689"/>
            <a:ext cx="6858000" cy="1655762"/>
          </a:xfrm>
        </p:spPr>
        <p:txBody>
          <a:bodyPr>
            <a:normAutofit/>
          </a:bodyPr>
          <a:lstStyle>
            <a:lvl1pPr marL="0" indent="0" algn="ctr">
              <a:lnSpc>
                <a:spcPct val="100000"/>
              </a:lnSpc>
              <a:spcBef>
                <a:spcPts val="0"/>
              </a:spcBef>
              <a:buNone/>
              <a:defRPr sz="1013" baseline="0">
                <a:solidFill>
                  <a:schemeClr val="accent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CPowerEnergyManagement.com</a:t>
            </a:r>
          </a:p>
          <a:p>
            <a:r>
              <a:rPr lang="en-US" dirty="0"/>
              <a:t>First Last Name</a:t>
            </a:r>
          </a:p>
          <a:p>
            <a:r>
              <a:rPr lang="en-US" dirty="0"/>
              <a:t>email@CPowerEnergyManagement.com</a:t>
            </a:r>
          </a:p>
          <a:p>
            <a:r>
              <a:rPr lang="en-US" dirty="0"/>
              <a:t>Xxx-xxx-</a:t>
            </a:r>
            <a:r>
              <a:rPr lang="en-US" dirty="0" err="1"/>
              <a:t>xxxx</a:t>
            </a:r>
            <a:endParaRPr lang="en-US" dirty="0"/>
          </a:p>
        </p:txBody>
      </p:sp>
      <p:sp>
        <p:nvSpPr>
          <p:cNvPr id="4" name="Date Placeholder 3"/>
          <p:cNvSpPr>
            <a:spLocks noGrp="1"/>
          </p:cNvSpPr>
          <p:nvPr>
            <p:ph type="dt" sz="half" idx="10"/>
          </p:nvPr>
        </p:nvSpPr>
        <p:spPr>
          <a:xfrm>
            <a:off x="628650" y="635636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CPowerEnergyManagement.com | 844-276-9371</a:t>
            </a:r>
          </a:p>
        </p:txBody>
      </p:sp>
      <p:sp>
        <p:nvSpPr>
          <p:cNvPr id="6" name="Slide Number Placeholder 5"/>
          <p:cNvSpPr>
            <a:spLocks noGrp="1"/>
          </p:cNvSpPr>
          <p:nvPr>
            <p:ph type="sldNum" sz="quarter" idx="12"/>
          </p:nvPr>
        </p:nvSpPr>
        <p:spPr>
          <a:xfrm>
            <a:off x="6457950" y="6356361"/>
            <a:ext cx="2057400" cy="365125"/>
          </a:xfrm>
          <a:prstGeom prst="rect">
            <a:avLst/>
          </a:prstGeom>
        </p:spPr>
        <p:txBody>
          <a:bodyPr/>
          <a:lstStyle/>
          <a:p>
            <a:fld id="{63F3C418-2CCB-4B90-B004-62E2ECF5A638}" type="slidenum">
              <a:rPr lang="en-US" smtClean="0"/>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518" y="421218"/>
            <a:ext cx="1240965" cy="1402290"/>
          </a:xfrm>
          <a:prstGeom prst="rect">
            <a:avLst/>
          </a:prstGeom>
        </p:spPr>
      </p:pic>
    </p:spTree>
    <p:extLst>
      <p:ext uri="{BB962C8B-B14F-4D97-AF65-F5344CB8AC3E}">
        <p14:creationId xmlns:p14="http://schemas.microsoft.com/office/powerpoint/2010/main" val="342756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58D325A9-F6B0-4D0E-A769-B3F1A63BD8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8"/>
            <a:ext cx="9144000" cy="6857464"/>
          </a:xfrm>
          <a:prstGeom prst="rect">
            <a:avLst/>
          </a:prstGeom>
        </p:spPr>
      </p:pic>
      <p:pic>
        <p:nvPicPr>
          <p:cNvPr id="8" name="Picture 7">
            <a:extLst>
              <a:ext uri="{FF2B5EF4-FFF2-40B4-BE49-F238E27FC236}">
                <a16:creationId xmlns:a16="http://schemas.microsoft.com/office/drawing/2014/main" id="{F7EEC5E8-F6A5-4519-8BA1-8BF36C8BB2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1518" y="421218"/>
            <a:ext cx="1240965" cy="1402290"/>
          </a:xfrm>
          <a:prstGeom prst="rect">
            <a:avLst/>
          </a:prstGeom>
        </p:spPr>
      </p:pic>
    </p:spTree>
    <p:extLst>
      <p:ext uri="{BB962C8B-B14F-4D97-AF65-F5344CB8AC3E}">
        <p14:creationId xmlns:p14="http://schemas.microsoft.com/office/powerpoint/2010/main" val="320909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12/20/2018</a:t>
            </a:fld>
            <a:endParaRPr lang="en-US" dirty="0"/>
          </a:p>
        </p:txBody>
      </p:sp>
      <p:sp>
        <p:nvSpPr>
          <p:cNvPr id="5" name="Footer Placeholder 4"/>
          <p:cNvSpPr>
            <a:spLocks noGrp="1"/>
          </p:cNvSpPr>
          <p:nvPr>
            <p:ph type="ftr" sz="quarter" idx="11"/>
          </p:nvPr>
        </p:nvSpPr>
        <p:spPr/>
        <p:txBody>
          <a:bodyPr/>
          <a:lstStyle/>
          <a:p>
            <a:r>
              <a:rPr lang="en-US"/>
              <a:t>CPowerEnergyManagement.com | 844-276-9371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EE02D2D3-51B0-4632-A184-6482E561FE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2529" y="5826157"/>
            <a:ext cx="779646" cy="881000"/>
          </a:xfrm>
          <a:prstGeom prst="rect">
            <a:avLst/>
          </a:prstGeom>
        </p:spPr>
      </p:pic>
    </p:spTree>
    <p:extLst>
      <p:ext uri="{BB962C8B-B14F-4D97-AF65-F5344CB8AC3E}">
        <p14:creationId xmlns:p14="http://schemas.microsoft.com/office/powerpoint/2010/main" val="4203539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12/20/2018</a:t>
            </a:fld>
            <a:endParaRPr lang="en-US" dirty="0"/>
          </a:p>
        </p:txBody>
      </p:sp>
      <p:sp>
        <p:nvSpPr>
          <p:cNvPr id="5" name="Footer Placeholder 4"/>
          <p:cNvSpPr>
            <a:spLocks noGrp="1"/>
          </p:cNvSpPr>
          <p:nvPr>
            <p:ph type="ftr" sz="quarter" idx="11"/>
          </p:nvPr>
        </p:nvSpPr>
        <p:spPr/>
        <p:txBody>
          <a:bodyPr/>
          <a:lstStyle/>
          <a:p>
            <a:r>
              <a:rPr lang="en-US"/>
              <a:t>CPowerEnergyManagement.com | 844-276-9371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21134428"/>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12/20/2018</a:t>
            </a:fld>
            <a:endParaRPr lang="en-US" dirty="0"/>
          </a:p>
        </p:txBody>
      </p:sp>
      <p:sp>
        <p:nvSpPr>
          <p:cNvPr id="6" name="Footer Placeholder 5"/>
          <p:cNvSpPr>
            <a:spLocks noGrp="1"/>
          </p:cNvSpPr>
          <p:nvPr>
            <p:ph type="ftr" sz="quarter" idx="11"/>
          </p:nvPr>
        </p:nvSpPr>
        <p:spPr/>
        <p:txBody>
          <a:bodyPr/>
          <a:lstStyle/>
          <a:p>
            <a:r>
              <a:rPr lang="en-US"/>
              <a:t>CPowerEnergyManagement.com | 844-276-9371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370696"/>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12/20/2018</a:t>
            </a:fld>
            <a:endParaRPr lang="en-US" dirty="0"/>
          </a:p>
        </p:txBody>
      </p:sp>
      <p:sp>
        <p:nvSpPr>
          <p:cNvPr id="8" name="Footer Placeholder 7"/>
          <p:cNvSpPr>
            <a:spLocks noGrp="1"/>
          </p:cNvSpPr>
          <p:nvPr>
            <p:ph type="ftr" sz="quarter" idx="11"/>
          </p:nvPr>
        </p:nvSpPr>
        <p:spPr/>
        <p:txBody>
          <a:bodyPr/>
          <a:lstStyle/>
          <a:p>
            <a:r>
              <a:rPr lang="en-US"/>
              <a:t>CPowerEnergyManagement.com | 844-276-9371</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220078"/>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12/20/2018</a:t>
            </a:fld>
            <a:endParaRPr lang="en-US" dirty="0"/>
          </a:p>
        </p:txBody>
      </p:sp>
      <p:sp>
        <p:nvSpPr>
          <p:cNvPr id="4" name="Footer Placeholder 3"/>
          <p:cNvSpPr>
            <a:spLocks noGrp="1"/>
          </p:cNvSpPr>
          <p:nvPr>
            <p:ph type="ftr" sz="quarter" idx="11"/>
          </p:nvPr>
        </p:nvSpPr>
        <p:spPr/>
        <p:txBody>
          <a:bodyPr/>
          <a:lstStyle/>
          <a:p>
            <a:r>
              <a:rPr lang="en-US"/>
              <a:t>CPowerEnergyManagement.com | 844-276-9371</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09112"/>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12/20/2018</a:t>
            </a:fld>
            <a:endParaRPr lang="en-US" dirty="0"/>
          </a:p>
        </p:txBody>
      </p:sp>
      <p:sp>
        <p:nvSpPr>
          <p:cNvPr id="3" name="Footer Placeholder 2"/>
          <p:cNvSpPr>
            <a:spLocks noGrp="1"/>
          </p:cNvSpPr>
          <p:nvPr>
            <p:ph type="ftr" sz="quarter" idx="11"/>
          </p:nvPr>
        </p:nvSpPr>
        <p:spPr/>
        <p:txBody>
          <a:bodyPr/>
          <a:lstStyle/>
          <a:p>
            <a:r>
              <a:rPr lang="en-US"/>
              <a:t>CPowerEnergyManagement.com | 844-276-9371</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2717989"/>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12/20/2018</a:t>
            </a:fld>
            <a:endParaRPr lang="en-US" dirty="0"/>
          </a:p>
        </p:txBody>
      </p:sp>
      <p:sp>
        <p:nvSpPr>
          <p:cNvPr id="6" name="Footer Placeholder 5"/>
          <p:cNvSpPr>
            <a:spLocks noGrp="1"/>
          </p:cNvSpPr>
          <p:nvPr>
            <p:ph type="ftr" sz="quarter" idx="11"/>
          </p:nvPr>
        </p:nvSpPr>
        <p:spPr/>
        <p:txBody>
          <a:bodyPr/>
          <a:lstStyle/>
          <a:p>
            <a:r>
              <a:rPr lang="en-US"/>
              <a:t>CPowerEnergyManagement.com | 844-276-9371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1599365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ctr"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Tahoma"/>
                <a:ea typeface="Tahoma"/>
                <a:cs typeface="Tahoma"/>
                <a:sym typeface="Tahoma"/>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Tahoma"/>
                <a:ea typeface="Tahoma"/>
                <a:cs typeface="Tahoma"/>
                <a:sym typeface="Tahoma"/>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Tahoma"/>
                <a:ea typeface="Tahoma"/>
                <a:cs typeface="Tahoma"/>
                <a:sym typeface="Tahoma"/>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Tahoma"/>
                <a:ea typeface="Tahoma"/>
                <a:cs typeface="Tahoma"/>
                <a:sym typeface="Tahoma"/>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Tahoma"/>
                <a:ea typeface="Tahoma"/>
                <a:cs typeface="Tahoma"/>
                <a:sym typeface="Tahoma"/>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37" name="Shape 37"/>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12/20/2018</a:t>
            </a:fld>
            <a:endParaRPr lang="en-US" dirty="0"/>
          </a:p>
        </p:txBody>
      </p:sp>
      <p:sp>
        <p:nvSpPr>
          <p:cNvPr id="6" name="Footer Placeholder 5"/>
          <p:cNvSpPr>
            <a:spLocks noGrp="1"/>
          </p:cNvSpPr>
          <p:nvPr>
            <p:ph type="ftr" sz="quarter" idx="11"/>
          </p:nvPr>
        </p:nvSpPr>
        <p:spPr/>
        <p:txBody>
          <a:bodyPr/>
          <a:lstStyle/>
          <a:p>
            <a:r>
              <a:rPr lang="en-US"/>
              <a:t>CPowerEnergyManagement.com | 844-276-9371</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0061568"/>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12/20/2018</a:t>
            </a:fld>
            <a:endParaRPr lang="en-US" dirty="0"/>
          </a:p>
        </p:txBody>
      </p:sp>
      <p:sp>
        <p:nvSpPr>
          <p:cNvPr id="5" name="Footer Placeholder 4"/>
          <p:cNvSpPr>
            <a:spLocks noGrp="1"/>
          </p:cNvSpPr>
          <p:nvPr>
            <p:ph type="ftr" sz="quarter" idx="11"/>
          </p:nvPr>
        </p:nvSpPr>
        <p:spPr/>
        <p:txBody>
          <a:bodyPr/>
          <a:lstStyle/>
          <a:p>
            <a:r>
              <a:rPr lang="en-US"/>
              <a:t>CPowerEnergyManagement.com | 844-276-9371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3213247"/>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12/20/2018</a:t>
            </a:fld>
            <a:endParaRPr lang="en-US" dirty="0"/>
          </a:p>
        </p:txBody>
      </p:sp>
      <p:sp>
        <p:nvSpPr>
          <p:cNvPr id="5" name="Footer Placeholder 4"/>
          <p:cNvSpPr>
            <a:spLocks noGrp="1"/>
          </p:cNvSpPr>
          <p:nvPr>
            <p:ph type="ftr" sz="quarter" idx="11"/>
          </p:nvPr>
        </p:nvSpPr>
        <p:spPr/>
        <p:txBody>
          <a:bodyPr/>
          <a:lstStyle/>
          <a:p>
            <a:r>
              <a:rPr lang="en-US"/>
              <a:t>CPowerEnergyManagement.com | 844-276-9371</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0139909"/>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2">
            <a:alphaModFix/>
          </a:blip>
          <a:srcRect/>
          <a:stretch/>
        </p:blipFill>
        <p:spPr>
          <a:xfrm>
            <a:off x="25400" y="17380"/>
            <a:ext cx="9086849" cy="6808258"/>
          </a:xfrm>
          <a:prstGeom prst="rect">
            <a:avLst/>
          </a:prstGeom>
          <a:noFill/>
          <a:ln>
            <a:noFill/>
          </a:ln>
        </p:spPr>
      </p:pic>
      <p:sp>
        <p:nvSpPr>
          <p:cNvPr id="16" name="Shape 16"/>
          <p:cNvSpPr txBox="1">
            <a:spLocks noGrp="1"/>
          </p:cNvSpPr>
          <p:nvPr>
            <p:ph type="ctrTitle"/>
          </p:nvPr>
        </p:nvSpPr>
        <p:spPr>
          <a:xfrm>
            <a:off x="742950" y="1946799"/>
            <a:ext cx="7772400" cy="829384"/>
          </a:xfrm>
          <a:prstGeom prst="rect">
            <a:avLst/>
          </a:prstGeom>
          <a:noFill/>
          <a:ln>
            <a:noFill/>
          </a:ln>
        </p:spPr>
        <p:txBody>
          <a:bodyPr lIns="91425" tIns="91425" rIns="91425" bIns="91425" anchor="b" anchorCtr="0"/>
          <a:lstStyle>
            <a:lvl1pPr marL="0" marR="0" lvl="0" indent="0" algn="ctr"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200150" y="3041819"/>
            <a:ext cx="6858000" cy="399211"/>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525252"/>
              </a:buClr>
              <a:buFont typeface="Arial"/>
              <a:buNone/>
              <a:defRPr sz="2000" b="0" i="0" u="none" strike="noStrike" cap="none">
                <a:solidFill>
                  <a:srgbClr val="525252"/>
                </a:solidFill>
                <a:latin typeface="Tahoma"/>
                <a:ea typeface="Tahoma"/>
                <a:cs typeface="Tahoma"/>
                <a:sym typeface="Tahoma"/>
              </a:defRPr>
            </a:lvl1pPr>
            <a:lvl2pPr marL="457200" marR="0" lvl="1" indent="0" algn="ctr"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2pPr>
            <a:lvl3pPr marL="914400" marR="0" lvl="2" indent="0" algn="ctr" rtl="0">
              <a:lnSpc>
                <a:spcPct val="90000"/>
              </a:lnSpc>
              <a:spcBef>
                <a:spcPts val="500"/>
              </a:spcBef>
              <a:buClr>
                <a:srgbClr val="525252"/>
              </a:buClr>
              <a:buFont typeface="Arial"/>
              <a:buNone/>
              <a:defRPr sz="1800" b="0" i="0" u="none" strike="noStrike" cap="none">
                <a:solidFill>
                  <a:srgbClr val="525252"/>
                </a:solidFill>
                <a:latin typeface="Tahoma"/>
                <a:ea typeface="Tahoma"/>
                <a:cs typeface="Tahoma"/>
                <a:sym typeface="Tahoma"/>
              </a:defRPr>
            </a:lvl3pPr>
            <a:lvl4pPr marL="1371600" marR="0" lvl="3" indent="0" algn="ctr" rtl="0">
              <a:lnSpc>
                <a:spcPct val="90000"/>
              </a:lnSpc>
              <a:spcBef>
                <a:spcPts val="500"/>
              </a:spcBef>
              <a:buClr>
                <a:srgbClr val="525252"/>
              </a:buClr>
              <a:buFont typeface="Arial"/>
              <a:buNone/>
              <a:defRPr sz="1600" b="0" i="0" u="none" strike="noStrike" cap="none">
                <a:solidFill>
                  <a:srgbClr val="525252"/>
                </a:solidFill>
                <a:latin typeface="Tahoma"/>
                <a:ea typeface="Tahoma"/>
                <a:cs typeface="Tahoma"/>
                <a:sym typeface="Tahoma"/>
              </a:defRPr>
            </a:lvl4pPr>
            <a:lvl5pPr marL="1828800" marR="0" lvl="4" indent="0" algn="ctr" rtl="0">
              <a:lnSpc>
                <a:spcPct val="90000"/>
              </a:lnSpc>
              <a:spcBef>
                <a:spcPts val="500"/>
              </a:spcBef>
              <a:buClr>
                <a:srgbClr val="525252"/>
              </a:buClr>
              <a:buFont typeface="Arial"/>
              <a:buNone/>
              <a:defRPr sz="1600" b="0" i="0" u="none" strike="noStrike" cap="none">
                <a:solidFill>
                  <a:srgbClr val="525252"/>
                </a:solidFill>
                <a:latin typeface="Tahoma"/>
                <a:ea typeface="Tahoma"/>
                <a:cs typeface="Tahoma"/>
                <a:sym typeface="Tahoma"/>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pic>
        <p:nvPicPr>
          <p:cNvPr id="21" name="Shape 21"/>
          <p:cNvPicPr preferRelativeResize="0"/>
          <p:nvPr/>
        </p:nvPicPr>
        <p:blipFill rotWithShape="1">
          <a:blip r:embed="rId3">
            <a:alphaModFix/>
          </a:blip>
          <a:srcRect/>
          <a:stretch/>
        </p:blipFill>
        <p:spPr>
          <a:xfrm>
            <a:off x="3839921" y="478547"/>
            <a:ext cx="1317615" cy="1103479"/>
          </a:xfrm>
          <a:prstGeom prst="rect">
            <a:avLst/>
          </a:prstGeom>
          <a:noFill/>
          <a:ln>
            <a:noFill/>
          </a:ln>
        </p:spPr>
      </p:pic>
    </p:spTree>
    <p:extLst>
      <p:ext uri="{BB962C8B-B14F-4D97-AF65-F5344CB8AC3E}">
        <p14:creationId xmlns:p14="http://schemas.microsoft.com/office/powerpoint/2010/main" val="3658304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187492" y="1651083"/>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pic>
        <p:nvPicPr>
          <p:cNvPr id="27" name="Shape 27"/>
          <p:cNvPicPr preferRelativeResize="0"/>
          <p:nvPr/>
        </p:nvPicPr>
        <p:blipFill rotWithShape="1">
          <a:blip r:embed="rId2">
            <a:alphaModFix/>
          </a:blip>
          <a:srcRect/>
          <a:stretch/>
        </p:blipFill>
        <p:spPr>
          <a:xfrm>
            <a:off x="7764478" y="5767139"/>
            <a:ext cx="892143" cy="954337"/>
          </a:xfrm>
          <a:prstGeom prst="rect">
            <a:avLst/>
          </a:prstGeom>
          <a:noFill/>
          <a:ln>
            <a:noFill/>
          </a:ln>
        </p:spPr>
      </p:pic>
    </p:spTree>
    <p:extLst>
      <p:ext uri="{BB962C8B-B14F-4D97-AF65-F5344CB8AC3E}">
        <p14:creationId xmlns:p14="http://schemas.microsoft.com/office/powerpoint/2010/main" val="1994805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3887" y="1709739"/>
            <a:ext cx="7886700" cy="2852737"/>
          </a:xfrm>
          <a:prstGeom prst="rect">
            <a:avLst/>
          </a:prstGeom>
          <a:noFill/>
          <a:ln>
            <a:noFill/>
          </a:ln>
        </p:spPr>
        <p:txBody>
          <a:bodyPr lIns="91425" tIns="91425" rIns="91425" bIns="91425" anchor="b" anchorCtr="0"/>
          <a:lstStyle>
            <a:lvl1pPr marL="0" marR="0" lvl="0" indent="0" algn="ctr"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Tahoma"/>
                <a:ea typeface="Tahoma"/>
                <a:cs typeface="Tahoma"/>
                <a:sym typeface="Tahoma"/>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Tahoma"/>
                <a:ea typeface="Tahoma"/>
                <a:cs typeface="Tahoma"/>
                <a:sym typeface="Tahoma"/>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Tahoma"/>
                <a:ea typeface="Tahoma"/>
                <a:cs typeface="Tahoma"/>
                <a:sym typeface="Tahoma"/>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Tahoma"/>
                <a:ea typeface="Tahoma"/>
                <a:cs typeface="Tahoma"/>
                <a:sym typeface="Tahoma"/>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Tahoma"/>
                <a:ea typeface="Tahoma"/>
                <a:cs typeface="Tahoma"/>
                <a:sym typeface="Tahoma"/>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37" name="Shape 37"/>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1171479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44" name="Shape 44"/>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1612988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525252"/>
              </a:buClr>
              <a:buFont typeface="Arial"/>
              <a:buNone/>
              <a:defRPr sz="2400" b="1"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000" b="1"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800" b="1"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525252"/>
              </a:buClr>
              <a:buFont typeface="Arial"/>
              <a:buNone/>
              <a:defRPr sz="2400" b="1"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000" b="1"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800" b="1"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53" name="Shape 53"/>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3666003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76C24"/>
              </a:buClr>
              <a:buFont typeface="Tahoma"/>
              <a:buNone/>
              <a:defRPr sz="32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1pPr>
            <a:lvl2pPr marL="685800" marR="0" lvl="1"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2pPr>
            <a:lvl3pPr marL="1143000" marR="0" lvl="2"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3pPr>
            <a:lvl4pPr marL="1600200" marR="0" lvl="3"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4pPr>
            <a:lvl5pPr marL="2057400" marR="0" lvl="4"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16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14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2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66" name="Shape 66"/>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1374631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76C24"/>
              </a:buClr>
              <a:buFont typeface="Tahoma"/>
              <a:buNone/>
              <a:defRPr sz="32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32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8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24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16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14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2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74" name="Shape 74"/>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326887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44" name="Shape 44"/>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rot="5400000">
            <a:off x="1955173" y="-116598"/>
            <a:ext cx="4351338" cy="7886700"/>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81" name="Shape 81"/>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2394031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spTree>
    <p:extLst>
      <p:ext uri="{BB962C8B-B14F-4D97-AF65-F5344CB8AC3E}">
        <p14:creationId xmlns:p14="http://schemas.microsoft.com/office/powerpoint/2010/main" val="1731225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0" name="Shape 9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91" name="Shape 91"/>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extLst>
      <p:ext uri="{BB962C8B-B14F-4D97-AF65-F5344CB8AC3E}">
        <p14:creationId xmlns:p14="http://schemas.microsoft.com/office/powerpoint/2010/main" val="3349118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ext content with sub header 0">
    <p:bg>
      <p:bgPr>
        <a:solidFill>
          <a:srgbClr val="636254"/>
        </a:solidFill>
        <a:effectLst/>
      </p:bgPr>
    </p:bg>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idx="1"/>
          </p:nvPr>
        </p:nvSpPr>
        <p:spPr>
          <a:xfrm>
            <a:off x="628650" y="2237700"/>
            <a:ext cx="7886700" cy="393926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6" name="Text Placeholder 8"/>
          <p:cNvSpPr>
            <a:spLocks noGrp="1"/>
          </p:cNvSpPr>
          <p:nvPr>
            <p:ph type="body" sz="quarter" idx="13"/>
          </p:nvPr>
        </p:nvSpPr>
        <p:spPr>
          <a:xfrm>
            <a:off x="628650" y="1690688"/>
            <a:ext cx="7886700" cy="547688"/>
          </a:xfrm>
          <a:prstGeom prst="rect">
            <a:avLst/>
          </a:prstGeom>
        </p:spPr>
        <p:txBody>
          <a:bodyPr/>
          <a:lstStyle/>
          <a:p>
            <a:pPr>
              <a:defRPr>
                <a:solidFill>
                  <a:schemeClr val="accent1"/>
                </a:solidFill>
              </a:defRPr>
            </a:pPr>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06322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0777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4882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6767" y="216083"/>
            <a:ext cx="8890467" cy="313932"/>
          </a:xfrm>
        </p:spPr>
        <p:txBody>
          <a:bodyPr lIns="0" tIns="0" rIns="0" bIns="0"/>
          <a:lstStyle>
            <a:lvl1pPr>
              <a:defRPr sz="2040" b="0" i="0">
                <a:solidFill>
                  <a:srgbClr val="002960"/>
                </a:solidFill>
                <a:latin typeface="Arial"/>
                <a:cs typeface="Arial"/>
              </a:defRPr>
            </a:lvl1pPr>
          </a:lstStyle>
          <a:p>
            <a:endParaRPr/>
          </a:p>
        </p:txBody>
      </p:sp>
      <p:sp>
        <p:nvSpPr>
          <p:cNvPr id="3" name="Holder 3"/>
          <p:cNvSpPr>
            <a:spLocks noGrp="1"/>
          </p:cNvSpPr>
          <p:nvPr>
            <p:ph type="body" idx="1"/>
          </p:nvPr>
        </p:nvSpPr>
        <p:spPr>
          <a:xfrm>
            <a:off x="218564" y="2829427"/>
            <a:ext cx="4417225" cy="251159"/>
          </a:xfrm>
        </p:spPr>
        <p:txBody>
          <a:bodyPr lIns="0" tIns="0" rIns="0" bIns="0"/>
          <a:lstStyle>
            <a:lvl1pPr>
              <a:defRPr sz="1632"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6534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6767" y="216083"/>
            <a:ext cx="8890467" cy="313932"/>
          </a:xfrm>
        </p:spPr>
        <p:txBody>
          <a:bodyPr lIns="0" tIns="0" rIns="0" bIns="0"/>
          <a:lstStyle>
            <a:lvl1pPr>
              <a:defRPr sz="2040" b="0" i="0">
                <a:solidFill>
                  <a:srgbClr val="002960"/>
                </a:solidFill>
                <a:latin typeface="Arial"/>
                <a:cs typeface="Arial"/>
              </a:defRPr>
            </a:lvl1pPr>
          </a:lstStyle>
          <a:p>
            <a:endParaRPr/>
          </a:p>
        </p:txBody>
      </p:sp>
      <p:sp>
        <p:nvSpPr>
          <p:cNvPr id="3" name="Holder 3"/>
          <p:cNvSpPr>
            <a:spLocks noGrp="1"/>
          </p:cNvSpPr>
          <p:nvPr>
            <p:ph sz="half" idx="2"/>
          </p:nvPr>
        </p:nvSpPr>
        <p:spPr>
          <a:xfrm>
            <a:off x="457201" y="1577340"/>
            <a:ext cx="397764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1" y="1577340"/>
            <a:ext cx="397764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5887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6767" y="216083"/>
            <a:ext cx="8890467" cy="313932"/>
          </a:xfrm>
        </p:spPr>
        <p:txBody>
          <a:bodyPr lIns="0" tIns="0" rIns="0" bIns="0"/>
          <a:lstStyle>
            <a:lvl1pPr>
              <a:defRPr sz="2040" b="0" i="0">
                <a:solidFill>
                  <a:srgbClr val="0029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5987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839971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een_Title Slide">
    <p:spTree>
      <p:nvGrpSpPr>
        <p:cNvPr id="1" name=""/>
        <p:cNvGrpSpPr/>
        <p:nvPr/>
      </p:nvGrpSpPr>
      <p:grpSpPr>
        <a:xfrm>
          <a:off x="0" y="0"/>
          <a:ext cx="0" cy="0"/>
          <a:chOff x="0" y="0"/>
          <a:chExt cx="0" cy="0"/>
        </a:xfrm>
      </p:grpSpPr>
      <p:sp>
        <p:nvSpPr>
          <p:cNvPr id="7" name="Rectangle 6"/>
          <p:cNvSpPr/>
          <p:nvPr/>
        </p:nvSpPr>
        <p:spPr>
          <a:xfrm>
            <a:off x="1047" y="3692"/>
            <a:ext cx="9151264"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Freeform 8"/>
          <p:cNvSpPr/>
          <p:nvPr/>
        </p:nvSpPr>
        <p:spPr>
          <a:xfrm>
            <a:off x="-8952" y="-3148"/>
            <a:ext cx="8948339"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339" h="6867762">
                <a:moveTo>
                  <a:pt x="2083733" y="208"/>
                </a:moveTo>
                <a:lnTo>
                  <a:pt x="8948339" y="0"/>
                </a:lnTo>
                <a:lnTo>
                  <a:pt x="3388908" y="6862877"/>
                </a:lnTo>
                <a:lnTo>
                  <a:pt x="5505" y="6867762"/>
                </a:lnTo>
                <a:cubicBezTo>
                  <a:pt x="5505" y="6488575"/>
                  <a:pt x="0" y="5508665"/>
                  <a:pt x="0" y="5129478"/>
                </a:cubicBezTo>
                <a:lnTo>
                  <a:pt x="2083733" y="208"/>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1400053" y="3588760"/>
            <a:ext cx="4953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9"/>
          <p:cNvSpPr>
            <a:spLocks noGrp="1"/>
          </p:cNvSpPr>
          <p:nvPr>
            <p:ph type="body" sz="quarter" idx="18" hasCustomPrompt="1"/>
          </p:nvPr>
        </p:nvSpPr>
        <p:spPr>
          <a:xfrm>
            <a:off x="1400054" y="3692359"/>
            <a:ext cx="4182599" cy="343400"/>
          </a:xfrm>
          <a:prstGeom prst="rect">
            <a:avLst/>
          </a:prstGeom>
        </p:spPr>
        <p:txBody>
          <a:bodyPr vert="horz" lIns="0" tIns="0" rIns="0" bIns="0"/>
          <a:lstStyle>
            <a:lvl1pPr marL="0" indent="0">
              <a:buFontTx/>
              <a:buNone/>
              <a:defRPr sz="1600" cap="all">
                <a:solidFill>
                  <a:schemeClr val="accent2"/>
                </a:solidFill>
                <a:latin typeface="+mn-lt"/>
              </a:defRPr>
            </a:lvl1pPr>
          </a:lstStyle>
          <a:p>
            <a:r>
              <a:rPr lang="en-US" sz="1600" dirty="0"/>
              <a:t>Click to edit SUBTITLE</a:t>
            </a:r>
          </a:p>
        </p:txBody>
      </p:sp>
      <p:sp>
        <p:nvSpPr>
          <p:cNvPr id="13" name="Text Placeholder 23"/>
          <p:cNvSpPr>
            <a:spLocks noGrp="1"/>
          </p:cNvSpPr>
          <p:nvPr>
            <p:ph type="body" sz="quarter" idx="19"/>
          </p:nvPr>
        </p:nvSpPr>
        <p:spPr>
          <a:xfrm>
            <a:off x="1400054" y="3059448"/>
            <a:ext cx="4615735" cy="452437"/>
          </a:xfrm>
          <a:prstGeom prst="rect">
            <a:avLst/>
          </a:prstGeom>
        </p:spPr>
        <p:txBody>
          <a:bodyPr vert="horz" lIns="0" rIns="0" bIns="0" anchor="b"/>
          <a:lstStyle>
            <a:lvl1pPr marL="0" indent="0">
              <a:buFontTx/>
              <a:buNone/>
              <a:defRPr sz="2500" cap="all" baseline="0">
                <a:solidFill>
                  <a:schemeClr val="bg1"/>
                </a:solidFill>
                <a:latin typeface="+mj-lt"/>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a:t>Edit Master text styles</a:t>
            </a:r>
          </a:p>
        </p:txBody>
      </p:sp>
      <p:sp>
        <p:nvSpPr>
          <p:cNvPr id="15" name="Freeform 14"/>
          <p:cNvSpPr/>
          <p:nvPr/>
        </p:nvSpPr>
        <p:spPr>
          <a:xfrm>
            <a:off x="-6447" y="-3908"/>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4981" y="6197562"/>
            <a:ext cx="1994246" cy="343835"/>
          </a:xfrm>
          <a:prstGeom prst="rect">
            <a:avLst/>
          </a:prstGeom>
        </p:spPr>
      </p:pic>
      <p:sp>
        <p:nvSpPr>
          <p:cNvPr id="4" name="Text Placeholder 3"/>
          <p:cNvSpPr>
            <a:spLocks noGrp="1"/>
          </p:cNvSpPr>
          <p:nvPr>
            <p:ph type="body" sz="quarter" idx="20" hasCustomPrompt="1"/>
          </p:nvPr>
        </p:nvSpPr>
        <p:spPr>
          <a:xfrm>
            <a:off x="1400053" y="4200993"/>
            <a:ext cx="3200400" cy="347472"/>
          </a:xfrm>
        </p:spPr>
        <p:txBody>
          <a:bodyPr anchor="ctr"/>
          <a:lstStyle>
            <a:lvl1pPr marL="0" indent="0">
              <a:buNone/>
              <a:defRPr sz="1600" cap="all" baseline="0">
                <a:solidFill>
                  <a:schemeClr val="bg1"/>
                </a:solidFill>
              </a:defRPr>
            </a:lvl1pPr>
          </a:lstStyle>
          <a:p>
            <a:pPr lvl="0"/>
            <a:r>
              <a:rPr lang="en-US" dirty="0"/>
              <a:t>Insert Date</a:t>
            </a:r>
          </a:p>
        </p:txBody>
      </p:sp>
      <p:sp>
        <p:nvSpPr>
          <p:cNvPr id="14" name="Text Placeholder 3"/>
          <p:cNvSpPr>
            <a:spLocks noGrp="1"/>
          </p:cNvSpPr>
          <p:nvPr>
            <p:ph type="body" sz="quarter" idx="21" hasCustomPrompt="1"/>
          </p:nvPr>
        </p:nvSpPr>
        <p:spPr>
          <a:xfrm>
            <a:off x="1400053" y="4889321"/>
            <a:ext cx="3200400" cy="347472"/>
          </a:xfrm>
        </p:spPr>
        <p:txBody>
          <a:bodyPr anchor="ctr"/>
          <a:lstStyle>
            <a:lvl1pPr marL="0" indent="0">
              <a:buNone/>
              <a:defRPr sz="1050" cap="all" baseline="0">
                <a:solidFill>
                  <a:schemeClr val="bg1"/>
                </a:solidFill>
              </a:defRPr>
            </a:lvl1pPr>
          </a:lstStyle>
          <a:p>
            <a:pPr lvl="0"/>
            <a:r>
              <a:rPr lang="en-US" dirty="0"/>
              <a:t>Navigant Reference No:</a:t>
            </a:r>
          </a:p>
        </p:txBody>
      </p:sp>
    </p:spTree>
    <p:extLst>
      <p:ext uri="{BB962C8B-B14F-4D97-AF65-F5344CB8AC3E}">
        <p14:creationId xmlns:p14="http://schemas.microsoft.com/office/powerpoint/2010/main" val="15333434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525252"/>
              </a:buClr>
              <a:buFont typeface="Arial"/>
              <a:buNone/>
              <a:defRPr sz="2400" b="1"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000" b="1"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800" b="1"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rgbClr val="525252"/>
              </a:buClr>
              <a:buFont typeface="Arial"/>
              <a:buNone/>
              <a:defRPr sz="2400" b="1"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000" b="1"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800" b="1"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600" b="1"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53" name="Shape 53"/>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Energy_Title Slide - Green">
    <p:spTree>
      <p:nvGrpSpPr>
        <p:cNvPr id="1" name=""/>
        <p:cNvGrpSpPr/>
        <p:nvPr/>
      </p:nvGrpSpPr>
      <p:grpSpPr>
        <a:xfrm>
          <a:off x="0" y="0"/>
          <a:ext cx="0" cy="0"/>
          <a:chOff x="0" y="0"/>
          <a:chExt cx="0" cy="0"/>
        </a:xfrm>
      </p:grpSpPr>
      <p:sp>
        <p:nvSpPr>
          <p:cNvPr id="7" name="Rectangle 6"/>
          <p:cNvSpPr/>
          <p:nvPr/>
        </p:nvSpPr>
        <p:spPr>
          <a:xfrm>
            <a:off x="1047" y="3692"/>
            <a:ext cx="9151264"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Freeform 8"/>
          <p:cNvSpPr/>
          <p:nvPr/>
        </p:nvSpPr>
        <p:spPr>
          <a:xfrm>
            <a:off x="-8952" y="-3148"/>
            <a:ext cx="8948339"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8339" h="6867762">
                <a:moveTo>
                  <a:pt x="2083733" y="208"/>
                </a:moveTo>
                <a:lnTo>
                  <a:pt x="8948339" y="0"/>
                </a:lnTo>
                <a:lnTo>
                  <a:pt x="3388908" y="6862877"/>
                </a:lnTo>
                <a:lnTo>
                  <a:pt x="5505" y="6867762"/>
                </a:lnTo>
                <a:cubicBezTo>
                  <a:pt x="5505" y="6488575"/>
                  <a:pt x="0" y="5508665"/>
                  <a:pt x="0" y="5129478"/>
                </a:cubicBezTo>
                <a:lnTo>
                  <a:pt x="2083733" y="208"/>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1400053" y="3588760"/>
            <a:ext cx="4953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9"/>
          <p:cNvSpPr>
            <a:spLocks noGrp="1"/>
          </p:cNvSpPr>
          <p:nvPr>
            <p:ph type="body" sz="quarter" idx="18" hasCustomPrompt="1"/>
          </p:nvPr>
        </p:nvSpPr>
        <p:spPr>
          <a:xfrm>
            <a:off x="1400054" y="3692359"/>
            <a:ext cx="4182599" cy="343400"/>
          </a:xfrm>
          <a:prstGeom prst="rect">
            <a:avLst/>
          </a:prstGeom>
        </p:spPr>
        <p:txBody>
          <a:bodyPr vert="horz" lIns="0" tIns="0" rIns="0" bIns="0"/>
          <a:lstStyle>
            <a:lvl1pPr marL="0" indent="0">
              <a:buFontTx/>
              <a:buNone/>
              <a:defRPr sz="1600" cap="all">
                <a:solidFill>
                  <a:schemeClr val="accent2"/>
                </a:solidFill>
                <a:latin typeface="+mn-lt"/>
              </a:defRPr>
            </a:lvl1pPr>
          </a:lstStyle>
          <a:p>
            <a:r>
              <a:rPr lang="en-US" sz="1600" dirty="0"/>
              <a:t>Click to edit SUBTITLE</a:t>
            </a:r>
          </a:p>
        </p:txBody>
      </p:sp>
      <p:sp>
        <p:nvSpPr>
          <p:cNvPr id="13" name="Text Placeholder 23"/>
          <p:cNvSpPr>
            <a:spLocks noGrp="1"/>
          </p:cNvSpPr>
          <p:nvPr>
            <p:ph type="body" sz="quarter" idx="19"/>
          </p:nvPr>
        </p:nvSpPr>
        <p:spPr>
          <a:xfrm>
            <a:off x="1400054" y="3059448"/>
            <a:ext cx="4615735" cy="452437"/>
          </a:xfrm>
          <a:prstGeom prst="rect">
            <a:avLst/>
          </a:prstGeom>
        </p:spPr>
        <p:txBody>
          <a:bodyPr vert="horz" lIns="0" rIns="0" bIns="0" anchor="b"/>
          <a:lstStyle>
            <a:lvl1pPr marL="0" indent="0">
              <a:buFontTx/>
              <a:buNone/>
              <a:defRPr sz="2500" cap="all" baseline="0">
                <a:solidFill>
                  <a:schemeClr val="bg1"/>
                </a:solidFill>
                <a:latin typeface="+mj-lt"/>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a:t>Edit Master text styles</a:t>
            </a:r>
          </a:p>
        </p:txBody>
      </p:sp>
      <p:pic>
        <p:nvPicPr>
          <p:cNvPr id="14" name="Picture 13"/>
          <p:cNvPicPr>
            <a:picLocks noChangeAspect="1"/>
          </p:cNvPicPr>
          <p:nvPr/>
        </p:nvPicPr>
        <p:blipFill>
          <a:blip r:embed="rId2" cstate="email">
            <a:duotone>
              <a:prstClr val="black"/>
              <a:srgbClr val="95D600">
                <a:tint val="45000"/>
                <a:satMod val="400000"/>
              </a:srgbClr>
            </a:duotone>
            <a:extLst>
              <a:ext uri="{28A0092B-C50C-407E-A947-70E740481C1C}">
                <a14:useLocalDpi xmlns:a14="http://schemas.microsoft.com/office/drawing/2010/main"/>
              </a:ext>
            </a:extLst>
          </a:blip>
          <a:stretch>
            <a:fillRect/>
          </a:stretch>
        </p:blipFill>
        <p:spPr>
          <a:xfrm>
            <a:off x="-8952" y="-10832"/>
            <a:ext cx="2115108" cy="5138928"/>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5925" y="6197562"/>
            <a:ext cx="1992358" cy="343835"/>
          </a:xfrm>
          <a:prstGeom prst="rect">
            <a:avLst/>
          </a:prstGeom>
        </p:spPr>
      </p:pic>
      <p:sp>
        <p:nvSpPr>
          <p:cNvPr id="15" name="Text Placeholder 3"/>
          <p:cNvSpPr>
            <a:spLocks noGrp="1"/>
          </p:cNvSpPr>
          <p:nvPr>
            <p:ph type="body" sz="quarter" idx="20" hasCustomPrompt="1"/>
          </p:nvPr>
        </p:nvSpPr>
        <p:spPr>
          <a:xfrm>
            <a:off x="1400053" y="4200993"/>
            <a:ext cx="3200400" cy="347472"/>
          </a:xfrm>
        </p:spPr>
        <p:txBody>
          <a:bodyPr anchor="ctr"/>
          <a:lstStyle>
            <a:lvl1pPr marL="0" indent="0">
              <a:buNone/>
              <a:defRPr sz="1600" cap="all" baseline="0">
                <a:solidFill>
                  <a:schemeClr val="bg1"/>
                </a:solidFill>
              </a:defRPr>
            </a:lvl1pPr>
          </a:lstStyle>
          <a:p>
            <a:pPr lvl="0"/>
            <a:r>
              <a:rPr lang="en-US" dirty="0"/>
              <a:t>Insert Date</a:t>
            </a:r>
          </a:p>
        </p:txBody>
      </p:sp>
      <p:sp>
        <p:nvSpPr>
          <p:cNvPr id="16" name="Text Placeholder 3"/>
          <p:cNvSpPr>
            <a:spLocks noGrp="1"/>
          </p:cNvSpPr>
          <p:nvPr>
            <p:ph type="body" sz="quarter" idx="21" hasCustomPrompt="1"/>
          </p:nvPr>
        </p:nvSpPr>
        <p:spPr>
          <a:xfrm>
            <a:off x="1400053" y="4889321"/>
            <a:ext cx="3200400" cy="347472"/>
          </a:xfrm>
        </p:spPr>
        <p:txBody>
          <a:bodyPr anchor="ctr"/>
          <a:lstStyle>
            <a:lvl1pPr marL="0" indent="0">
              <a:buNone/>
              <a:defRPr sz="1050" cap="all" baseline="0">
                <a:solidFill>
                  <a:schemeClr val="bg1"/>
                </a:solidFill>
              </a:defRPr>
            </a:lvl1pPr>
          </a:lstStyle>
          <a:p>
            <a:pPr lvl="0"/>
            <a:r>
              <a:rPr lang="en-US" dirty="0"/>
              <a:t>Navigant Reference No:</a:t>
            </a:r>
          </a:p>
        </p:txBody>
      </p:sp>
    </p:spTree>
    <p:extLst>
      <p:ext uri="{BB962C8B-B14F-4D97-AF65-F5344CB8AC3E}">
        <p14:creationId xmlns:p14="http://schemas.microsoft.com/office/powerpoint/2010/main" val="1692296063"/>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ergy_Title Slide - Green">
    <p:spTree>
      <p:nvGrpSpPr>
        <p:cNvPr id="1" name=""/>
        <p:cNvGrpSpPr/>
        <p:nvPr/>
      </p:nvGrpSpPr>
      <p:grpSpPr>
        <a:xfrm>
          <a:off x="0" y="0"/>
          <a:ext cx="0" cy="0"/>
          <a:chOff x="0" y="0"/>
          <a:chExt cx="0" cy="0"/>
        </a:xfrm>
      </p:grpSpPr>
      <p:sp>
        <p:nvSpPr>
          <p:cNvPr id="7" name="Rectangle 6"/>
          <p:cNvSpPr/>
          <p:nvPr/>
        </p:nvSpPr>
        <p:spPr>
          <a:xfrm>
            <a:off x="1047" y="3692"/>
            <a:ext cx="9151264" cy="68543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Freeform 8"/>
          <p:cNvSpPr/>
          <p:nvPr/>
        </p:nvSpPr>
        <p:spPr>
          <a:xfrm>
            <a:off x="-5220" y="-3148"/>
            <a:ext cx="8944607" cy="6867762"/>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 name="connsiteX0" fmla="*/ 2080001 w 8944607"/>
              <a:gd name="connsiteY0" fmla="*/ 208 h 6867762"/>
              <a:gd name="connsiteX1" fmla="*/ 8944607 w 8944607"/>
              <a:gd name="connsiteY1" fmla="*/ 0 h 6867762"/>
              <a:gd name="connsiteX2" fmla="*/ 3385176 w 8944607"/>
              <a:gd name="connsiteY2" fmla="*/ 6862877 h 6867762"/>
              <a:gd name="connsiteX3" fmla="*/ 1773 w 8944607"/>
              <a:gd name="connsiteY3" fmla="*/ 6867762 h 6867762"/>
              <a:gd name="connsiteX4" fmla="*/ 0 w 8944607"/>
              <a:gd name="connsiteY4" fmla="*/ 5043636 h 6867762"/>
              <a:gd name="connsiteX5" fmla="*/ 2080001 w 8944607"/>
              <a:gd name="connsiteY5" fmla="*/ 208 h 68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4607" h="6867762">
                <a:moveTo>
                  <a:pt x="2080001" y="208"/>
                </a:moveTo>
                <a:lnTo>
                  <a:pt x="8944607" y="0"/>
                </a:lnTo>
                <a:lnTo>
                  <a:pt x="3385176" y="6862877"/>
                </a:lnTo>
                <a:lnTo>
                  <a:pt x="1773" y="6867762"/>
                </a:lnTo>
                <a:cubicBezTo>
                  <a:pt x="1773" y="6488575"/>
                  <a:pt x="0" y="5422823"/>
                  <a:pt x="0" y="5043636"/>
                </a:cubicBezTo>
                <a:lnTo>
                  <a:pt x="2080001" y="208"/>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1400053" y="3588760"/>
            <a:ext cx="4953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23"/>
          <p:cNvSpPr>
            <a:spLocks noGrp="1"/>
          </p:cNvSpPr>
          <p:nvPr>
            <p:ph type="body" sz="quarter" idx="19"/>
          </p:nvPr>
        </p:nvSpPr>
        <p:spPr>
          <a:xfrm>
            <a:off x="1400054" y="3059448"/>
            <a:ext cx="4615735" cy="452437"/>
          </a:xfrm>
          <a:prstGeom prst="rect">
            <a:avLst/>
          </a:prstGeom>
        </p:spPr>
        <p:txBody>
          <a:bodyPr vert="horz" lIns="0" rIns="0" bIns="0" anchor="b"/>
          <a:lstStyle>
            <a:lvl1pPr marL="0" indent="0">
              <a:buFontTx/>
              <a:buNone/>
              <a:defRPr sz="2500" cap="all" baseline="0">
                <a:solidFill>
                  <a:schemeClr val="bg1"/>
                </a:solidFill>
                <a:latin typeface="+mj-lt"/>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a:t>Edit Master text styles</a:t>
            </a:r>
          </a:p>
        </p:txBody>
      </p:sp>
      <p:sp>
        <p:nvSpPr>
          <p:cNvPr id="14" name="Text Placeholder 19"/>
          <p:cNvSpPr>
            <a:spLocks noGrp="1"/>
          </p:cNvSpPr>
          <p:nvPr>
            <p:ph type="body" sz="quarter" idx="18" hasCustomPrompt="1"/>
          </p:nvPr>
        </p:nvSpPr>
        <p:spPr>
          <a:xfrm>
            <a:off x="1400054" y="3692359"/>
            <a:ext cx="4182599" cy="343400"/>
          </a:xfrm>
          <a:prstGeom prst="rect">
            <a:avLst/>
          </a:prstGeom>
        </p:spPr>
        <p:txBody>
          <a:bodyPr vert="horz" lIns="0" tIns="0" rIns="0" bIns="0"/>
          <a:lstStyle>
            <a:lvl1pPr marL="0" indent="0">
              <a:buFontTx/>
              <a:buNone/>
              <a:defRPr sz="1600" cap="all">
                <a:solidFill>
                  <a:schemeClr val="accent2"/>
                </a:solidFill>
                <a:latin typeface="+mn-lt"/>
              </a:defRPr>
            </a:lvl1pPr>
          </a:lstStyle>
          <a:p>
            <a:r>
              <a:rPr lang="en-US" sz="1600" dirty="0"/>
              <a:t>Click to edit SUBTITLE</a:t>
            </a:r>
          </a:p>
        </p:txBody>
      </p:sp>
      <p:sp>
        <p:nvSpPr>
          <p:cNvPr id="15" name="Text Placeholder 3"/>
          <p:cNvSpPr>
            <a:spLocks noGrp="1"/>
          </p:cNvSpPr>
          <p:nvPr>
            <p:ph type="body" sz="quarter" idx="20" hasCustomPrompt="1"/>
          </p:nvPr>
        </p:nvSpPr>
        <p:spPr>
          <a:xfrm>
            <a:off x="1400053" y="4200993"/>
            <a:ext cx="3200400" cy="347472"/>
          </a:xfrm>
        </p:spPr>
        <p:txBody>
          <a:bodyPr anchor="ctr"/>
          <a:lstStyle>
            <a:lvl1pPr marL="0" indent="0">
              <a:buNone/>
              <a:defRPr sz="1600" cap="all" baseline="0">
                <a:solidFill>
                  <a:schemeClr val="bg1"/>
                </a:solidFill>
              </a:defRPr>
            </a:lvl1pPr>
          </a:lstStyle>
          <a:p>
            <a:pPr lvl="0"/>
            <a:r>
              <a:rPr lang="en-US" dirty="0"/>
              <a:t>Insert Date</a:t>
            </a:r>
          </a:p>
        </p:txBody>
      </p:sp>
      <p:sp>
        <p:nvSpPr>
          <p:cNvPr id="16" name="Text Placeholder 3"/>
          <p:cNvSpPr>
            <a:spLocks noGrp="1"/>
          </p:cNvSpPr>
          <p:nvPr>
            <p:ph type="body" sz="quarter" idx="21" hasCustomPrompt="1"/>
          </p:nvPr>
        </p:nvSpPr>
        <p:spPr>
          <a:xfrm>
            <a:off x="1400053" y="4889321"/>
            <a:ext cx="3200400" cy="347472"/>
          </a:xfrm>
        </p:spPr>
        <p:txBody>
          <a:bodyPr anchor="ctr"/>
          <a:lstStyle>
            <a:lvl1pPr marL="0" indent="0">
              <a:buNone/>
              <a:defRPr sz="1050" cap="all" baseline="0">
                <a:solidFill>
                  <a:schemeClr val="bg1"/>
                </a:solidFill>
              </a:defRPr>
            </a:lvl1pPr>
          </a:lstStyle>
          <a:p>
            <a:pPr lvl="0"/>
            <a:r>
              <a:rPr lang="en-US" dirty="0"/>
              <a:t>Navigant Reference No:</a:t>
            </a:r>
          </a:p>
        </p:txBody>
      </p:sp>
      <p:pic>
        <p:nvPicPr>
          <p:cNvPr id="17" name="Picture 16">
            <a:extLst>
              <a:ext uri="{FF2B5EF4-FFF2-40B4-BE49-F238E27FC236}">
                <a16:creationId xmlns:a16="http://schemas.microsoft.com/office/drawing/2014/main" id="{90440457-53E3-4804-B8EB-5113BDF574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0" y="-3148"/>
            <a:ext cx="2134873" cy="5148328"/>
          </a:xfrm>
          <a:prstGeom prst="rect">
            <a:avLst/>
          </a:prstGeom>
        </p:spPr>
      </p:pic>
      <p:pic>
        <p:nvPicPr>
          <p:cNvPr id="18" name="Picture 17">
            <a:extLst>
              <a:ext uri="{FF2B5EF4-FFF2-40B4-BE49-F238E27FC236}">
                <a16:creationId xmlns:a16="http://schemas.microsoft.com/office/drawing/2014/main" id="{4FDFBB7B-2E19-4316-A22C-3E990E131A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3329" y="6085967"/>
            <a:ext cx="1993392" cy="521303"/>
          </a:xfrm>
          <a:prstGeom prst="rect">
            <a:avLst/>
          </a:prstGeom>
        </p:spPr>
      </p:pic>
    </p:spTree>
    <p:extLst>
      <p:ext uri="{BB962C8B-B14F-4D97-AF65-F5344CB8AC3E}">
        <p14:creationId xmlns:p14="http://schemas.microsoft.com/office/powerpoint/2010/main" val="372661313"/>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ree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9560" y="1"/>
            <a:ext cx="6853306" cy="1011420"/>
          </a:xfrm>
          <a:prstGeom prst="rect">
            <a:avLst/>
          </a:prstGeom>
        </p:spPr>
        <p:txBody>
          <a:bodyPr anchor="b"/>
          <a:lstStyle>
            <a:lvl1pPr>
              <a:defRPr>
                <a:solidFill>
                  <a:schemeClr val="accent1"/>
                </a:solidFill>
                <a:effectLst/>
              </a:defRPr>
            </a:lvl1pPr>
          </a:lstStyle>
          <a:p>
            <a:r>
              <a:rPr lang="en-US"/>
              <a:t>Click to edit Master title style</a:t>
            </a:r>
            <a:endParaRPr lang="en-US" dirty="0"/>
          </a:p>
        </p:txBody>
      </p:sp>
      <p:sp>
        <p:nvSpPr>
          <p:cNvPr id="5" name="Rectangle 14"/>
          <p:cNvSpPr>
            <a:spLocks noGrp="1" noChangeArrowheads="1"/>
          </p:cNvSpPr>
          <p:nvPr>
            <p:ph idx="1"/>
          </p:nvPr>
        </p:nvSpPr>
        <p:spPr bwMode="auto">
          <a:xfrm>
            <a:off x="2076244" y="1262358"/>
            <a:ext cx="6856622"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p:cNvSpPr/>
          <p:nvPr/>
        </p:nvSpPr>
        <p:spPr>
          <a:xfrm>
            <a:off x="-6447" y="-3908"/>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Freeform 5">
            <a:extLst>
              <a:ext uri="{FF2B5EF4-FFF2-40B4-BE49-F238E27FC236}">
                <a16:creationId xmlns:a16="http://schemas.microsoft.com/office/drawing/2014/main" id="{C2BB26A2-6E44-4D7F-845B-E5001EA325FC}"/>
              </a:ext>
            </a:extLst>
          </p:cNvPr>
          <p:cNvSpPr/>
          <p:nvPr userDrawn="1"/>
        </p:nvSpPr>
        <p:spPr>
          <a:xfrm>
            <a:off x="-6447" y="-3908"/>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89754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_Gray Bar">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Text Placeholder 18">
            <a:extLst>
              <a:ext uri="{FF2B5EF4-FFF2-40B4-BE49-F238E27FC236}">
                <a16:creationId xmlns:a16="http://schemas.microsoft.com/office/drawing/2014/main" id="{60996ADA-04C1-412C-B69E-FFA936BDABBD}"/>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cxnSp>
        <p:nvCxnSpPr>
          <p:cNvPr id="18" name="Straight Connector 17">
            <a:extLst>
              <a:ext uri="{FF2B5EF4-FFF2-40B4-BE49-F238E27FC236}">
                <a16:creationId xmlns:a16="http://schemas.microsoft.com/office/drawing/2014/main" id="{6B9501C0-24A6-422C-B150-466FC51A7BEB}"/>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23" name="Picture 22">
            <a:extLst>
              <a:ext uri="{FF2B5EF4-FFF2-40B4-BE49-F238E27FC236}">
                <a16:creationId xmlns:a16="http://schemas.microsoft.com/office/drawing/2014/main" id="{1938CA60-D371-42DC-981E-176D92F019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339158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Gray Bar_Title and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Rectangle 14"/>
          <p:cNvSpPr>
            <a:spLocks noGrp="1" noChangeArrowheads="1"/>
          </p:cNvSpPr>
          <p:nvPr>
            <p:ph idx="1"/>
          </p:nvPr>
        </p:nvSpPr>
        <p:spPr bwMode="auto">
          <a:xfrm>
            <a:off x="215590" y="1403684"/>
            <a:ext cx="8717276" cy="47653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8">
            <a:extLst>
              <a:ext uri="{FF2B5EF4-FFF2-40B4-BE49-F238E27FC236}">
                <a16:creationId xmlns:a16="http://schemas.microsoft.com/office/drawing/2014/main" id="{F68D72FF-57E3-4668-8161-7A5A2D210BED}"/>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cxnSp>
        <p:nvCxnSpPr>
          <p:cNvPr id="19" name="Straight Connector 18">
            <a:extLst>
              <a:ext uri="{FF2B5EF4-FFF2-40B4-BE49-F238E27FC236}">
                <a16:creationId xmlns:a16="http://schemas.microsoft.com/office/drawing/2014/main" id="{7DD36386-913A-4A94-A48C-3025641FDF7C}"/>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24" name="Picture 23">
            <a:extLst>
              <a:ext uri="{FF2B5EF4-FFF2-40B4-BE49-F238E27FC236}">
                <a16:creationId xmlns:a16="http://schemas.microsoft.com/office/drawing/2014/main" id="{0C142803-E419-43B6-A41F-EA40EF5079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2345178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Gray Bar_Title and 2 Column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 name="Rectangle 14"/>
          <p:cNvSpPr>
            <a:spLocks noGrp="1" noChangeArrowheads="1"/>
          </p:cNvSpPr>
          <p:nvPr>
            <p:ph idx="10"/>
          </p:nvPr>
        </p:nvSpPr>
        <p:spPr bwMode="auto">
          <a:xfrm>
            <a:off x="215590" y="1403682"/>
            <a:ext cx="4221117" cy="47653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noChangeArrowheads="1"/>
          </p:cNvSpPr>
          <p:nvPr>
            <p:ph idx="11"/>
          </p:nvPr>
        </p:nvSpPr>
        <p:spPr bwMode="auto">
          <a:xfrm>
            <a:off x="4711749" y="1403682"/>
            <a:ext cx="4221117" cy="47653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8">
            <a:extLst>
              <a:ext uri="{FF2B5EF4-FFF2-40B4-BE49-F238E27FC236}">
                <a16:creationId xmlns:a16="http://schemas.microsoft.com/office/drawing/2014/main" id="{DF8BDBEB-521B-4675-98B8-32F587584C87}"/>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cxnSp>
        <p:nvCxnSpPr>
          <p:cNvPr id="20" name="Straight Connector 19">
            <a:extLst>
              <a:ext uri="{FF2B5EF4-FFF2-40B4-BE49-F238E27FC236}">
                <a16:creationId xmlns:a16="http://schemas.microsoft.com/office/drawing/2014/main" id="{5348F71C-1593-4FF3-B005-559DF711F1E7}"/>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25" name="Picture 24">
            <a:extLst>
              <a:ext uri="{FF2B5EF4-FFF2-40B4-BE49-F238E27FC236}">
                <a16:creationId xmlns:a16="http://schemas.microsoft.com/office/drawing/2014/main" id="{27A475B9-9EB8-4530-97A8-74B94BE496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3901273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ay Bar_Title and 3 Column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Rectangle 14"/>
          <p:cNvSpPr>
            <a:spLocks noGrp="1" noChangeArrowheads="1"/>
          </p:cNvSpPr>
          <p:nvPr>
            <p:ph idx="1"/>
          </p:nvPr>
        </p:nvSpPr>
        <p:spPr bwMode="auto">
          <a:xfrm>
            <a:off x="215590" y="1403682"/>
            <a:ext cx="2740670" cy="47653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4"/>
          <p:cNvSpPr>
            <a:spLocks noGrp="1" noChangeArrowheads="1"/>
          </p:cNvSpPr>
          <p:nvPr>
            <p:ph idx="12"/>
          </p:nvPr>
        </p:nvSpPr>
        <p:spPr bwMode="auto">
          <a:xfrm>
            <a:off x="3203893" y="1403682"/>
            <a:ext cx="2740670" cy="47653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4"/>
          <p:cNvSpPr>
            <a:spLocks noGrp="1" noChangeArrowheads="1"/>
          </p:cNvSpPr>
          <p:nvPr>
            <p:ph idx="13"/>
          </p:nvPr>
        </p:nvSpPr>
        <p:spPr bwMode="auto">
          <a:xfrm>
            <a:off x="6192196" y="1403682"/>
            <a:ext cx="2740670" cy="47653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8">
            <a:extLst>
              <a:ext uri="{FF2B5EF4-FFF2-40B4-BE49-F238E27FC236}">
                <a16:creationId xmlns:a16="http://schemas.microsoft.com/office/drawing/2014/main" id="{E6A35EE3-8D26-4AB5-A040-1CB5ED59DB1D}"/>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cxnSp>
        <p:nvCxnSpPr>
          <p:cNvPr id="21" name="Straight Connector 20">
            <a:extLst>
              <a:ext uri="{FF2B5EF4-FFF2-40B4-BE49-F238E27FC236}">
                <a16:creationId xmlns:a16="http://schemas.microsoft.com/office/drawing/2014/main" id="{6DF608EE-5F35-4486-A7B6-7567D75C1C1D}"/>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26" name="Picture 25">
            <a:extLst>
              <a:ext uri="{FF2B5EF4-FFF2-40B4-BE49-F238E27FC236}">
                <a16:creationId xmlns:a16="http://schemas.microsoft.com/office/drawing/2014/main" id="{52F2FDE2-99EC-4C18-BEBA-AC4E2DD192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1248388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ray Bar_Chart/Figure/Tabl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Text Placeholder 8"/>
          <p:cNvSpPr>
            <a:spLocks noGrp="1"/>
          </p:cNvSpPr>
          <p:nvPr>
            <p:ph type="body" sz="quarter" idx="10" hasCustomPrompt="1"/>
          </p:nvPr>
        </p:nvSpPr>
        <p:spPr>
          <a:xfrm>
            <a:off x="1550987" y="1360208"/>
            <a:ext cx="6042025" cy="431800"/>
          </a:xfrm>
        </p:spPr>
        <p:txBody>
          <a:bodyPr anchor="ctr"/>
          <a:lstStyle>
            <a:lvl1pPr marL="0" indent="0" algn="ctr">
              <a:buNone/>
              <a:defRPr b="1" baseline="0"/>
            </a:lvl1pPr>
          </a:lstStyle>
          <a:p>
            <a:pPr lvl="0"/>
            <a:r>
              <a:rPr lang="en-US" b="1" dirty="0"/>
              <a:t>Insert Table/Chart/Figure Title</a:t>
            </a:r>
            <a:endParaRPr lang="en-US" dirty="0"/>
          </a:p>
        </p:txBody>
      </p:sp>
      <p:sp>
        <p:nvSpPr>
          <p:cNvPr id="14" name="Content Placeholder 14"/>
          <p:cNvSpPr>
            <a:spLocks noGrp="1"/>
          </p:cNvSpPr>
          <p:nvPr>
            <p:ph sz="quarter" idx="11"/>
          </p:nvPr>
        </p:nvSpPr>
        <p:spPr>
          <a:xfrm>
            <a:off x="918368" y="1969534"/>
            <a:ext cx="7307262" cy="3511550"/>
          </a:xfrm>
        </p:spPr>
        <p:txBody>
          <a:bodyPr/>
          <a:lstStyle>
            <a:lvl1pPr marL="0" indent="0">
              <a:buNone/>
              <a:defRPr/>
            </a:lvl1pPr>
          </a:lstStyle>
          <a:p>
            <a:pPr lvl="0"/>
            <a:r>
              <a:rPr lang="en-US"/>
              <a:t>Edit Master text styles</a:t>
            </a:r>
          </a:p>
        </p:txBody>
      </p:sp>
      <p:sp>
        <p:nvSpPr>
          <p:cNvPr id="15" name="Text Placeholder 16"/>
          <p:cNvSpPr>
            <a:spLocks noGrp="1"/>
          </p:cNvSpPr>
          <p:nvPr>
            <p:ph type="body" sz="quarter" idx="12" hasCustomPrompt="1"/>
          </p:nvPr>
        </p:nvSpPr>
        <p:spPr>
          <a:xfrm>
            <a:off x="1550987" y="5569942"/>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7" name="Text Placeholder 18">
            <a:extLst>
              <a:ext uri="{FF2B5EF4-FFF2-40B4-BE49-F238E27FC236}">
                <a16:creationId xmlns:a16="http://schemas.microsoft.com/office/drawing/2014/main" id="{FABC5E1D-7206-415E-BF13-4A4BBD557748}"/>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8" name="Picture 17">
            <a:extLst>
              <a:ext uri="{FF2B5EF4-FFF2-40B4-BE49-F238E27FC236}">
                <a16:creationId xmlns:a16="http://schemas.microsoft.com/office/drawing/2014/main" id="{8B9E4A8A-2E57-4A6C-A709-65666A70C5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2276944938"/>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ray Bar_Content+Table/Chart/Figur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Rectangle 14"/>
          <p:cNvSpPr>
            <a:spLocks noGrp="1" noChangeArrowheads="1"/>
          </p:cNvSpPr>
          <p:nvPr>
            <p:ph idx="1"/>
          </p:nvPr>
        </p:nvSpPr>
        <p:spPr bwMode="auto">
          <a:xfrm>
            <a:off x="215590" y="1403684"/>
            <a:ext cx="8717276" cy="11338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
        <p:nvSpPr>
          <p:cNvPr id="14" name="Text Placeholder 8"/>
          <p:cNvSpPr>
            <a:spLocks noGrp="1"/>
          </p:cNvSpPr>
          <p:nvPr>
            <p:ph type="body" sz="quarter" idx="10" hasCustomPrompt="1"/>
          </p:nvPr>
        </p:nvSpPr>
        <p:spPr>
          <a:xfrm>
            <a:off x="1556327" y="2627336"/>
            <a:ext cx="6042025" cy="431800"/>
          </a:xfrm>
        </p:spPr>
        <p:txBody>
          <a:bodyPr anchor="ctr"/>
          <a:lstStyle>
            <a:lvl1pPr marL="0" indent="0" algn="ctr">
              <a:buNone/>
              <a:defRPr sz="1600" b="1" baseline="0"/>
            </a:lvl1pPr>
          </a:lstStyle>
          <a:p>
            <a:pPr lvl="0"/>
            <a:r>
              <a:rPr lang="en-US" b="1" dirty="0"/>
              <a:t>Insert Table/Chart/Figure Title</a:t>
            </a:r>
            <a:endParaRPr lang="en-US" dirty="0"/>
          </a:p>
        </p:txBody>
      </p:sp>
      <p:sp>
        <p:nvSpPr>
          <p:cNvPr id="15" name="Content Placeholder 14"/>
          <p:cNvSpPr>
            <a:spLocks noGrp="1"/>
          </p:cNvSpPr>
          <p:nvPr>
            <p:ph sz="quarter" idx="11"/>
          </p:nvPr>
        </p:nvSpPr>
        <p:spPr>
          <a:xfrm>
            <a:off x="2140692" y="3148932"/>
            <a:ext cx="4852639" cy="2668917"/>
          </a:xfrm>
        </p:spPr>
        <p:txBody>
          <a:bodyPr/>
          <a:lstStyle>
            <a:lvl1pPr marL="0" indent="0">
              <a:buNone/>
              <a:defRPr/>
            </a:lvl1pPr>
          </a:lstStyle>
          <a:p>
            <a:pPr lvl="0"/>
            <a:r>
              <a:rPr lang="en-US"/>
              <a:t>Edit Master text styles</a:t>
            </a:r>
          </a:p>
        </p:txBody>
      </p:sp>
      <p:sp>
        <p:nvSpPr>
          <p:cNvPr id="16" name="Text Placeholder 16"/>
          <p:cNvSpPr>
            <a:spLocks noGrp="1"/>
          </p:cNvSpPr>
          <p:nvPr>
            <p:ph type="body" sz="quarter" idx="12" hasCustomPrompt="1"/>
          </p:nvPr>
        </p:nvSpPr>
        <p:spPr>
          <a:xfrm>
            <a:off x="2248952" y="5870236"/>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7" name="Text Placeholder 18">
            <a:extLst>
              <a:ext uri="{FF2B5EF4-FFF2-40B4-BE49-F238E27FC236}">
                <a16:creationId xmlns:a16="http://schemas.microsoft.com/office/drawing/2014/main" id="{7E25B970-66E5-4827-A3D1-2AF1FA46978D}"/>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8" name="Picture 17">
            <a:extLst>
              <a:ext uri="{FF2B5EF4-FFF2-40B4-BE49-F238E27FC236}">
                <a16:creationId xmlns:a16="http://schemas.microsoft.com/office/drawing/2014/main" id="{B9CAD25D-0601-453B-8559-5E3EDEF761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3200220046"/>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ay Bar_2 Column Content+ Table/Chart/Figur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 name="Rectangle 14"/>
          <p:cNvSpPr>
            <a:spLocks noGrp="1" noChangeArrowheads="1"/>
          </p:cNvSpPr>
          <p:nvPr>
            <p:ph idx="10"/>
          </p:nvPr>
        </p:nvSpPr>
        <p:spPr bwMode="auto">
          <a:xfrm>
            <a:off x="215590" y="1403682"/>
            <a:ext cx="4221117" cy="47653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1" hasCustomPrompt="1"/>
          </p:nvPr>
        </p:nvSpPr>
        <p:spPr>
          <a:xfrm>
            <a:off x="4633440" y="1403682"/>
            <a:ext cx="4313827" cy="431800"/>
          </a:xfrm>
        </p:spPr>
        <p:txBody>
          <a:bodyPr anchor="ctr"/>
          <a:lstStyle>
            <a:lvl1pPr marL="0" indent="0" algn="ctr">
              <a:buNone/>
              <a:defRPr sz="1600" b="1" baseline="0"/>
            </a:lvl1pPr>
          </a:lstStyle>
          <a:p>
            <a:pPr lvl="0"/>
            <a:r>
              <a:rPr lang="en-US" b="1" dirty="0"/>
              <a:t>Insert Table/Chart/Figure Title</a:t>
            </a:r>
            <a:endParaRPr lang="en-US" dirty="0"/>
          </a:p>
        </p:txBody>
      </p:sp>
      <p:sp>
        <p:nvSpPr>
          <p:cNvPr id="16" name="Content Placeholder 14"/>
          <p:cNvSpPr>
            <a:spLocks noGrp="1"/>
          </p:cNvSpPr>
          <p:nvPr>
            <p:ph sz="quarter" idx="12"/>
          </p:nvPr>
        </p:nvSpPr>
        <p:spPr>
          <a:xfrm>
            <a:off x="4726136" y="1989635"/>
            <a:ext cx="4128435" cy="3155286"/>
          </a:xfrm>
        </p:spPr>
        <p:txBody>
          <a:bodyPr/>
          <a:lstStyle>
            <a:lvl1pPr marL="0" indent="0">
              <a:buNone/>
              <a:defRPr/>
            </a:lvl1pPr>
          </a:lstStyle>
          <a:p>
            <a:pPr lvl="0"/>
            <a:r>
              <a:rPr lang="en-US"/>
              <a:t>Edit Master text styles</a:t>
            </a:r>
          </a:p>
        </p:txBody>
      </p:sp>
      <p:sp>
        <p:nvSpPr>
          <p:cNvPr id="17" name="Text Placeholder 16"/>
          <p:cNvSpPr>
            <a:spLocks noGrp="1"/>
          </p:cNvSpPr>
          <p:nvPr>
            <p:ph type="body" sz="quarter" idx="13" hasCustomPrompt="1"/>
          </p:nvPr>
        </p:nvSpPr>
        <p:spPr>
          <a:xfrm>
            <a:off x="4801956" y="5216648"/>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8" name="Text Placeholder 18">
            <a:extLst>
              <a:ext uri="{FF2B5EF4-FFF2-40B4-BE49-F238E27FC236}">
                <a16:creationId xmlns:a16="http://schemas.microsoft.com/office/drawing/2014/main" id="{C3B37AD2-BD59-4847-9596-F5739FA3A2C7}"/>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5" name="Picture 14">
            <a:extLst>
              <a:ext uri="{FF2B5EF4-FFF2-40B4-BE49-F238E27FC236}">
                <a16:creationId xmlns:a16="http://schemas.microsoft.com/office/drawing/2014/main" id="{A73D4D12-7B34-40EE-8273-DAC6E964CD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177956413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58" name="Shape 58"/>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_Green Bar">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3" name="Text Placeholder 18">
            <a:extLst>
              <a:ext uri="{FF2B5EF4-FFF2-40B4-BE49-F238E27FC236}">
                <a16:creationId xmlns:a16="http://schemas.microsoft.com/office/drawing/2014/main" id="{9085482C-1BEC-4F92-9C0B-274DCE3B480D}"/>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sp>
        <p:nvSpPr>
          <p:cNvPr id="12" name="Rectangle 11">
            <a:extLst>
              <a:ext uri="{FF2B5EF4-FFF2-40B4-BE49-F238E27FC236}">
                <a16:creationId xmlns:a16="http://schemas.microsoft.com/office/drawing/2014/main" id="{5B2E89D6-04EB-4612-837C-4F20B880B110}"/>
              </a:ext>
            </a:extLst>
          </p:cNvPr>
          <p:cNvSpPr/>
          <p:nvPr userDrawn="1"/>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4" name="Text Placeholder 18">
            <a:extLst>
              <a:ext uri="{FF2B5EF4-FFF2-40B4-BE49-F238E27FC236}">
                <a16:creationId xmlns:a16="http://schemas.microsoft.com/office/drawing/2014/main" id="{B4241BBF-C259-4D73-9B19-045A2AD1F15B}"/>
              </a:ext>
            </a:extLst>
          </p:cNvPr>
          <p:cNvSpPr txBox="1">
            <a:spLocks/>
          </p:cNvSpPr>
          <p:nvPr userDrawn="1"/>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©2017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15" name="Straight Connector 14">
            <a:extLst>
              <a:ext uri="{FF2B5EF4-FFF2-40B4-BE49-F238E27FC236}">
                <a16:creationId xmlns:a16="http://schemas.microsoft.com/office/drawing/2014/main" id="{DA7ADB2C-7479-4972-BD94-73376BBC96FA}"/>
              </a:ext>
            </a:extLst>
          </p:cNvPr>
          <p:cNvCxnSpPr/>
          <p:nvPr userDrawn="1"/>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8">
            <a:extLst>
              <a:ext uri="{FF2B5EF4-FFF2-40B4-BE49-F238E27FC236}">
                <a16:creationId xmlns:a16="http://schemas.microsoft.com/office/drawing/2014/main" id="{473B0735-F616-480A-B94E-7E1E0610D487}"/>
              </a:ext>
            </a:extLst>
          </p:cNvPr>
          <p:cNvSpPr txBox="1">
            <a:spLocks/>
          </p:cNvSpPr>
          <p:nvPr userDrawn="1"/>
        </p:nvSpPr>
        <p:spPr>
          <a:xfrm>
            <a:off x="136515" y="6365441"/>
            <a:ext cx="358736"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l"/>
            <a:fld id="{C0D4A90D-707C-4CFA-8F87-17CF45DE2B45}" type="slidenum">
              <a:rPr lang="en-US" sz="900" smtClean="0">
                <a:solidFill>
                  <a:srgbClr val="95D600"/>
                </a:solidFill>
              </a:rPr>
              <a:pPr algn="l"/>
              <a:t>‹#›</a:t>
            </a:fld>
            <a:endParaRPr lang="en-US" dirty="0"/>
          </a:p>
        </p:txBody>
      </p:sp>
      <p:cxnSp>
        <p:nvCxnSpPr>
          <p:cNvPr id="17" name="Straight Connector 16">
            <a:extLst>
              <a:ext uri="{FF2B5EF4-FFF2-40B4-BE49-F238E27FC236}">
                <a16:creationId xmlns:a16="http://schemas.microsoft.com/office/drawing/2014/main" id="{48DF4CB6-9CD3-41E7-8471-AC7F1F8A7677}"/>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18" name="Picture 17">
            <a:extLst>
              <a:ext uri="{FF2B5EF4-FFF2-40B4-BE49-F238E27FC236}">
                <a16:creationId xmlns:a16="http://schemas.microsoft.com/office/drawing/2014/main" id="{36FEDD72-9E82-4CF9-BBBE-FA4A10E832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9" name="Rectangle 18">
            <a:extLst>
              <a:ext uri="{FF2B5EF4-FFF2-40B4-BE49-F238E27FC236}">
                <a16:creationId xmlns:a16="http://schemas.microsoft.com/office/drawing/2014/main" id="{5F4CC542-D0D7-47D0-AFA6-9E8AA7ACA590}"/>
              </a:ext>
            </a:extLst>
          </p:cNvPr>
          <p:cNvSpPr/>
          <p:nvPr userDrawn="1"/>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20" name="Picture 19">
            <a:extLst>
              <a:ext uri="{FF2B5EF4-FFF2-40B4-BE49-F238E27FC236}">
                <a16:creationId xmlns:a16="http://schemas.microsoft.com/office/drawing/2014/main" id="{1F83ACB6-E4AE-4EC0-AC4C-981592D478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4186767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reen Bar_Title and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14"/>
          <p:cNvSpPr>
            <a:spLocks noGrp="1" noChangeArrowheads="1"/>
          </p:cNvSpPr>
          <p:nvPr>
            <p:ph idx="1"/>
          </p:nvPr>
        </p:nvSpPr>
        <p:spPr bwMode="auto">
          <a:xfrm>
            <a:off x="215590" y="1262358"/>
            <a:ext cx="8717276"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4" name="Text Placeholder 18">
            <a:extLst>
              <a:ext uri="{FF2B5EF4-FFF2-40B4-BE49-F238E27FC236}">
                <a16:creationId xmlns:a16="http://schemas.microsoft.com/office/drawing/2014/main" id="{98EACB98-4787-4368-AE39-A134B7B882C3}"/>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sp>
        <p:nvSpPr>
          <p:cNvPr id="13" name="Rectangle 12">
            <a:extLst>
              <a:ext uri="{FF2B5EF4-FFF2-40B4-BE49-F238E27FC236}">
                <a16:creationId xmlns:a16="http://schemas.microsoft.com/office/drawing/2014/main" id="{48F5BD74-1A0B-4034-BC5D-93796CDF5D13}"/>
              </a:ext>
            </a:extLst>
          </p:cNvPr>
          <p:cNvSpPr/>
          <p:nvPr userDrawn="1"/>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5" name="Text Placeholder 18">
            <a:extLst>
              <a:ext uri="{FF2B5EF4-FFF2-40B4-BE49-F238E27FC236}">
                <a16:creationId xmlns:a16="http://schemas.microsoft.com/office/drawing/2014/main" id="{0C633E0D-4522-4CF6-BA0D-1AF3A1C9F5D5}"/>
              </a:ext>
            </a:extLst>
          </p:cNvPr>
          <p:cNvSpPr txBox="1">
            <a:spLocks/>
          </p:cNvSpPr>
          <p:nvPr userDrawn="1"/>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©2017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16" name="Straight Connector 15">
            <a:extLst>
              <a:ext uri="{FF2B5EF4-FFF2-40B4-BE49-F238E27FC236}">
                <a16:creationId xmlns:a16="http://schemas.microsoft.com/office/drawing/2014/main" id="{3D08A5B9-48B5-4FE2-8060-37B12CEA5C1B}"/>
              </a:ext>
            </a:extLst>
          </p:cNvPr>
          <p:cNvCxnSpPr/>
          <p:nvPr userDrawn="1"/>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8">
            <a:extLst>
              <a:ext uri="{FF2B5EF4-FFF2-40B4-BE49-F238E27FC236}">
                <a16:creationId xmlns:a16="http://schemas.microsoft.com/office/drawing/2014/main" id="{37E286AC-EFEB-4B22-B107-4566A295247D}"/>
              </a:ext>
            </a:extLst>
          </p:cNvPr>
          <p:cNvSpPr txBox="1">
            <a:spLocks/>
          </p:cNvSpPr>
          <p:nvPr userDrawn="1"/>
        </p:nvSpPr>
        <p:spPr>
          <a:xfrm>
            <a:off x="136515" y="6365441"/>
            <a:ext cx="358736"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l"/>
            <a:fld id="{C0D4A90D-707C-4CFA-8F87-17CF45DE2B45}" type="slidenum">
              <a:rPr lang="en-US" sz="900" smtClean="0">
                <a:solidFill>
                  <a:srgbClr val="95D600"/>
                </a:solidFill>
              </a:rPr>
              <a:pPr algn="l"/>
              <a:t>‹#›</a:t>
            </a:fld>
            <a:endParaRPr lang="en-US" dirty="0"/>
          </a:p>
        </p:txBody>
      </p:sp>
      <p:cxnSp>
        <p:nvCxnSpPr>
          <p:cNvPr id="18" name="Straight Connector 17">
            <a:extLst>
              <a:ext uri="{FF2B5EF4-FFF2-40B4-BE49-F238E27FC236}">
                <a16:creationId xmlns:a16="http://schemas.microsoft.com/office/drawing/2014/main" id="{05F45450-71AB-4273-8497-AC95947C8800}"/>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19" name="Picture 18">
            <a:extLst>
              <a:ext uri="{FF2B5EF4-FFF2-40B4-BE49-F238E27FC236}">
                <a16:creationId xmlns:a16="http://schemas.microsoft.com/office/drawing/2014/main" id="{5FF9CBC4-CA4F-4BFC-8FD4-3B3C83F237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20" name="Rectangle 19">
            <a:extLst>
              <a:ext uri="{FF2B5EF4-FFF2-40B4-BE49-F238E27FC236}">
                <a16:creationId xmlns:a16="http://schemas.microsoft.com/office/drawing/2014/main" id="{65B7E25E-028E-4125-955C-B3B2E1BC04CA}"/>
              </a:ext>
            </a:extLst>
          </p:cNvPr>
          <p:cNvSpPr/>
          <p:nvPr userDrawn="1"/>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pic>
        <p:nvPicPr>
          <p:cNvPr id="21" name="Picture 20">
            <a:extLst>
              <a:ext uri="{FF2B5EF4-FFF2-40B4-BE49-F238E27FC236}">
                <a16:creationId xmlns:a16="http://schemas.microsoft.com/office/drawing/2014/main" id="{B19AF2A7-058B-49D9-934F-35FC7FD6E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13260828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Green Bar_ 2 Column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 name="Rectangle 8"/>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1" name="Rectangle 14"/>
          <p:cNvSpPr>
            <a:spLocks noGrp="1" noChangeArrowheads="1"/>
          </p:cNvSpPr>
          <p:nvPr>
            <p:ph idx="1"/>
          </p:nvPr>
        </p:nvSpPr>
        <p:spPr bwMode="auto">
          <a:xfrm>
            <a:off x="215590" y="1262358"/>
            <a:ext cx="4221117"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4"/>
          <p:cNvSpPr>
            <a:spLocks noGrp="1" noChangeArrowheads="1"/>
          </p:cNvSpPr>
          <p:nvPr>
            <p:ph idx="10"/>
          </p:nvPr>
        </p:nvSpPr>
        <p:spPr bwMode="auto">
          <a:xfrm>
            <a:off x="4711749" y="1262358"/>
            <a:ext cx="4221117"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8">
            <a:extLst>
              <a:ext uri="{FF2B5EF4-FFF2-40B4-BE49-F238E27FC236}">
                <a16:creationId xmlns:a16="http://schemas.microsoft.com/office/drawing/2014/main" id="{19249B67-A56D-4290-AD06-9DFD5DCC0BE3}"/>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3" name="Picture 12">
            <a:extLst>
              <a:ext uri="{FF2B5EF4-FFF2-40B4-BE49-F238E27FC236}">
                <a16:creationId xmlns:a16="http://schemas.microsoft.com/office/drawing/2014/main" id="{C3155EC1-F3D6-4B34-BB20-79D598A0B5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3133581931"/>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Green Bar_3 Column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3" name="Rectangle 14"/>
          <p:cNvSpPr>
            <a:spLocks noGrp="1" noChangeArrowheads="1"/>
          </p:cNvSpPr>
          <p:nvPr>
            <p:ph idx="1"/>
          </p:nvPr>
        </p:nvSpPr>
        <p:spPr bwMode="auto">
          <a:xfrm>
            <a:off x="215590" y="1262358"/>
            <a:ext cx="2740670"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4"/>
          <p:cNvSpPr>
            <a:spLocks noGrp="1" noChangeArrowheads="1"/>
          </p:cNvSpPr>
          <p:nvPr>
            <p:ph idx="10"/>
          </p:nvPr>
        </p:nvSpPr>
        <p:spPr bwMode="auto">
          <a:xfrm>
            <a:off x="3203893" y="1262358"/>
            <a:ext cx="2740670"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noChangeArrowheads="1"/>
          </p:cNvSpPr>
          <p:nvPr>
            <p:ph idx="11"/>
          </p:nvPr>
        </p:nvSpPr>
        <p:spPr bwMode="auto">
          <a:xfrm>
            <a:off x="6192196" y="1262358"/>
            <a:ext cx="2740670"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7"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9" name="Text Placeholder 18">
            <a:extLst>
              <a:ext uri="{FF2B5EF4-FFF2-40B4-BE49-F238E27FC236}">
                <a16:creationId xmlns:a16="http://schemas.microsoft.com/office/drawing/2014/main" id="{5193D68F-E80F-463D-8FFA-F8C92C496A9C}"/>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8" name="Picture 17">
            <a:extLst>
              <a:ext uri="{FF2B5EF4-FFF2-40B4-BE49-F238E27FC236}">
                <a16:creationId xmlns:a16="http://schemas.microsoft.com/office/drawing/2014/main" id="{8CF4F98C-7733-4AC2-AA0C-953D6B424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2090010377"/>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Green Bar_Table/Chart/Figur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 name="Rectangle 8"/>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3" name="Text Placeholder 8"/>
          <p:cNvSpPr>
            <a:spLocks noGrp="1"/>
          </p:cNvSpPr>
          <p:nvPr>
            <p:ph type="body" sz="quarter" idx="10" hasCustomPrompt="1"/>
          </p:nvPr>
        </p:nvSpPr>
        <p:spPr>
          <a:xfrm>
            <a:off x="1550987" y="1360208"/>
            <a:ext cx="6042025" cy="431800"/>
          </a:xfrm>
        </p:spPr>
        <p:txBody>
          <a:bodyPr anchor="ctr"/>
          <a:lstStyle>
            <a:lvl1pPr marL="0" indent="0" algn="ctr">
              <a:buNone/>
              <a:defRPr b="1" baseline="0"/>
            </a:lvl1pPr>
          </a:lstStyle>
          <a:p>
            <a:pPr lvl="0"/>
            <a:r>
              <a:rPr lang="en-US" b="1" dirty="0"/>
              <a:t>Insert Table/Chart/Figure Title</a:t>
            </a:r>
            <a:endParaRPr lang="en-US" dirty="0"/>
          </a:p>
        </p:txBody>
      </p:sp>
      <p:sp>
        <p:nvSpPr>
          <p:cNvPr id="14" name="Content Placeholder 14"/>
          <p:cNvSpPr>
            <a:spLocks noGrp="1"/>
          </p:cNvSpPr>
          <p:nvPr>
            <p:ph sz="quarter" idx="11"/>
          </p:nvPr>
        </p:nvSpPr>
        <p:spPr>
          <a:xfrm>
            <a:off x="918368" y="1969534"/>
            <a:ext cx="7307262" cy="3511550"/>
          </a:xfrm>
        </p:spPr>
        <p:txBody>
          <a:bodyPr/>
          <a:lstStyle>
            <a:lvl1pPr marL="0" indent="0">
              <a:buNone/>
              <a:defRPr/>
            </a:lvl1pPr>
          </a:lstStyle>
          <a:p>
            <a:pPr lvl="0"/>
            <a:r>
              <a:rPr lang="en-US"/>
              <a:t>Edit Master text styles</a:t>
            </a:r>
          </a:p>
        </p:txBody>
      </p:sp>
      <p:sp>
        <p:nvSpPr>
          <p:cNvPr id="15" name="Text Placeholder 16"/>
          <p:cNvSpPr>
            <a:spLocks noGrp="1"/>
          </p:cNvSpPr>
          <p:nvPr>
            <p:ph type="body" sz="quarter" idx="12" hasCustomPrompt="1"/>
          </p:nvPr>
        </p:nvSpPr>
        <p:spPr>
          <a:xfrm>
            <a:off x="1550987" y="5569942"/>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7" name="Text Placeholder 18">
            <a:extLst>
              <a:ext uri="{FF2B5EF4-FFF2-40B4-BE49-F238E27FC236}">
                <a16:creationId xmlns:a16="http://schemas.microsoft.com/office/drawing/2014/main" id="{0581F4E9-707A-4D6C-93EB-29AA18E4E31B}"/>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6" name="Picture 15">
            <a:extLst>
              <a:ext uri="{FF2B5EF4-FFF2-40B4-BE49-F238E27FC236}">
                <a16:creationId xmlns:a16="http://schemas.microsoft.com/office/drawing/2014/main" id="{933CD7B1-4560-4BEC-86C7-6056299318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651991862"/>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reen Bar_Content+Table/Figur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14"/>
          <p:cNvSpPr>
            <a:spLocks noGrp="1" noChangeArrowheads="1"/>
          </p:cNvSpPr>
          <p:nvPr>
            <p:ph idx="1"/>
          </p:nvPr>
        </p:nvSpPr>
        <p:spPr bwMode="auto">
          <a:xfrm>
            <a:off x="215590" y="1262358"/>
            <a:ext cx="8717276" cy="1129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
        <p:nvSpPr>
          <p:cNvPr id="11" name="Rectangle 10"/>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2"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3" name="Text Placeholder 8"/>
          <p:cNvSpPr>
            <a:spLocks noGrp="1"/>
          </p:cNvSpPr>
          <p:nvPr>
            <p:ph type="body" sz="quarter" idx="10" hasCustomPrompt="1"/>
          </p:nvPr>
        </p:nvSpPr>
        <p:spPr>
          <a:xfrm>
            <a:off x="1556327" y="2444457"/>
            <a:ext cx="6042025" cy="431800"/>
          </a:xfrm>
        </p:spPr>
        <p:txBody>
          <a:bodyPr anchor="ctr"/>
          <a:lstStyle>
            <a:lvl1pPr marL="0" indent="0" algn="ctr">
              <a:buNone/>
              <a:defRPr sz="1600" b="1" baseline="0"/>
            </a:lvl1pPr>
          </a:lstStyle>
          <a:p>
            <a:pPr lvl="0"/>
            <a:r>
              <a:rPr lang="en-US" b="1" dirty="0"/>
              <a:t>Insert Table/Chart/Figure Title</a:t>
            </a:r>
            <a:endParaRPr lang="en-US" dirty="0"/>
          </a:p>
        </p:txBody>
      </p:sp>
      <p:sp>
        <p:nvSpPr>
          <p:cNvPr id="14" name="Content Placeholder 14"/>
          <p:cNvSpPr>
            <a:spLocks noGrp="1"/>
          </p:cNvSpPr>
          <p:nvPr>
            <p:ph sz="quarter" idx="11"/>
          </p:nvPr>
        </p:nvSpPr>
        <p:spPr>
          <a:xfrm>
            <a:off x="2104116" y="2985734"/>
            <a:ext cx="4935767" cy="2799013"/>
          </a:xfrm>
        </p:spPr>
        <p:txBody>
          <a:bodyPr/>
          <a:lstStyle>
            <a:lvl1pPr marL="0" indent="0">
              <a:buNone/>
              <a:defRPr/>
            </a:lvl1pPr>
          </a:lstStyle>
          <a:p>
            <a:pPr lvl="0"/>
            <a:r>
              <a:rPr lang="en-US"/>
              <a:t>Edit Master text styles</a:t>
            </a:r>
          </a:p>
        </p:txBody>
      </p:sp>
      <p:sp>
        <p:nvSpPr>
          <p:cNvPr id="15" name="Text Placeholder 16"/>
          <p:cNvSpPr>
            <a:spLocks noGrp="1"/>
          </p:cNvSpPr>
          <p:nvPr>
            <p:ph type="body" sz="quarter" idx="12" hasCustomPrompt="1"/>
          </p:nvPr>
        </p:nvSpPr>
        <p:spPr>
          <a:xfrm>
            <a:off x="2205060" y="5858000"/>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7" name="Text Placeholder 18">
            <a:extLst>
              <a:ext uri="{FF2B5EF4-FFF2-40B4-BE49-F238E27FC236}">
                <a16:creationId xmlns:a16="http://schemas.microsoft.com/office/drawing/2014/main" id="{00CE8BD6-0B2C-430E-A4F7-18014F7C2648}"/>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6" name="Picture 15">
            <a:extLst>
              <a:ext uri="{FF2B5EF4-FFF2-40B4-BE49-F238E27FC236}">
                <a16:creationId xmlns:a16="http://schemas.microsoft.com/office/drawing/2014/main" id="{0419E86C-8446-48BF-9E2A-9BF5E26CD6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1828845773"/>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Green Bar_2 Column+Figure/Table">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9" name="Rectangle 8"/>
          <p:cNvSpPr/>
          <p:nvPr/>
        </p:nvSpPr>
        <p:spPr bwMode="auto">
          <a:xfrm>
            <a:off x="0" y="0"/>
            <a:ext cx="9144000" cy="1074396"/>
          </a:xfrm>
          <a:prstGeom prst="rect">
            <a:avLst/>
          </a:prstGeom>
          <a:gradFill>
            <a:gsLst>
              <a:gs pos="0">
                <a:schemeClr val="accent2"/>
              </a:gs>
              <a:gs pos="100000">
                <a:srgbClr val="648C1A"/>
              </a:gs>
            </a:gsLst>
            <a:lin ang="10800000" scaled="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2"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1" name="Rectangle 14"/>
          <p:cNvSpPr>
            <a:spLocks noGrp="1" noChangeArrowheads="1"/>
          </p:cNvSpPr>
          <p:nvPr>
            <p:ph idx="1"/>
          </p:nvPr>
        </p:nvSpPr>
        <p:spPr bwMode="auto">
          <a:xfrm>
            <a:off x="215590" y="1262358"/>
            <a:ext cx="4221117"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0" hasCustomPrompt="1"/>
          </p:nvPr>
        </p:nvSpPr>
        <p:spPr>
          <a:xfrm>
            <a:off x="4633440" y="1262358"/>
            <a:ext cx="4313827" cy="431800"/>
          </a:xfrm>
        </p:spPr>
        <p:txBody>
          <a:bodyPr anchor="ctr"/>
          <a:lstStyle>
            <a:lvl1pPr marL="0" indent="0" algn="ctr">
              <a:buNone/>
              <a:defRPr sz="1600" b="1" baseline="0"/>
            </a:lvl1pPr>
          </a:lstStyle>
          <a:p>
            <a:pPr lvl="0"/>
            <a:r>
              <a:rPr lang="en-US" b="1" dirty="0"/>
              <a:t>Insert Table/Chart/Figure Title</a:t>
            </a:r>
            <a:endParaRPr lang="en-US" dirty="0"/>
          </a:p>
        </p:txBody>
      </p:sp>
      <p:sp>
        <p:nvSpPr>
          <p:cNvPr id="14" name="Content Placeholder 14"/>
          <p:cNvSpPr>
            <a:spLocks noGrp="1"/>
          </p:cNvSpPr>
          <p:nvPr>
            <p:ph sz="quarter" idx="11"/>
          </p:nvPr>
        </p:nvSpPr>
        <p:spPr>
          <a:xfrm>
            <a:off x="4726136" y="1848311"/>
            <a:ext cx="4128435" cy="3155286"/>
          </a:xfrm>
        </p:spPr>
        <p:txBody>
          <a:bodyPr/>
          <a:lstStyle>
            <a:lvl1pPr marL="0" indent="0">
              <a:buNone/>
              <a:defRPr/>
            </a:lvl1pPr>
          </a:lstStyle>
          <a:p>
            <a:pPr lvl="0"/>
            <a:r>
              <a:rPr lang="en-US"/>
              <a:t>Edit Master text styles</a:t>
            </a:r>
          </a:p>
        </p:txBody>
      </p:sp>
      <p:sp>
        <p:nvSpPr>
          <p:cNvPr id="15" name="Text Placeholder 16"/>
          <p:cNvSpPr>
            <a:spLocks noGrp="1"/>
          </p:cNvSpPr>
          <p:nvPr>
            <p:ph type="body" sz="quarter" idx="12" hasCustomPrompt="1"/>
          </p:nvPr>
        </p:nvSpPr>
        <p:spPr>
          <a:xfrm>
            <a:off x="4801956" y="5075324"/>
            <a:ext cx="1800225" cy="219075"/>
          </a:xfrm>
        </p:spPr>
        <p:txBody>
          <a:bodyPr anchor="ctr"/>
          <a:lstStyle>
            <a:lvl1pPr marL="0" indent="0">
              <a:buNone/>
              <a:defRPr sz="800" i="1" baseline="0">
                <a:solidFill>
                  <a:schemeClr val="accent1">
                    <a:lumMod val="60000"/>
                    <a:lumOff val="40000"/>
                  </a:schemeClr>
                </a:solidFill>
              </a:defRPr>
            </a:lvl1pPr>
          </a:lstStyle>
          <a:p>
            <a:pPr lvl="0"/>
            <a:r>
              <a:rPr lang="en-US" sz="800" i="1" dirty="0"/>
              <a:t>Insert source</a:t>
            </a:r>
            <a:endParaRPr lang="en-US" dirty="0"/>
          </a:p>
        </p:txBody>
      </p:sp>
      <p:sp>
        <p:nvSpPr>
          <p:cNvPr id="17" name="Text Placeholder 18">
            <a:extLst>
              <a:ext uri="{FF2B5EF4-FFF2-40B4-BE49-F238E27FC236}">
                <a16:creationId xmlns:a16="http://schemas.microsoft.com/office/drawing/2014/main" id="{CD3BBB47-D4E5-4BEB-93C3-E0D33BB73F30}"/>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pic>
        <p:nvPicPr>
          <p:cNvPr id="16" name="Picture 15">
            <a:extLst>
              <a:ext uri="{FF2B5EF4-FFF2-40B4-BE49-F238E27FC236}">
                <a16:creationId xmlns:a16="http://schemas.microsoft.com/office/drawing/2014/main" id="{63EB9946-2394-4AA0-A29B-4BCC035596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2895409108"/>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 Green">
    <p:spTree>
      <p:nvGrpSpPr>
        <p:cNvPr id="1" name=""/>
        <p:cNvGrpSpPr/>
        <p:nvPr/>
      </p:nvGrpSpPr>
      <p:grpSpPr>
        <a:xfrm>
          <a:off x="0" y="0"/>
          <a:ext cx="0" cy="0"/>
          <a:chOff x="0" y="0"/>
          <a:chExt cx="0" cy="0"/>
        </a:xfrm>
      </p:grpSpPr>
      <p:sp>
        <p:nvSpPr>
          <p:cNvPr id="2" name="Title 1"/>
          <p:cNvSpPr>
            <a:spLocks noGrp="1"/>
          </p:cNvSpPr>
          <p:nvPr>
            <p:ph type="title"/>
          </p:nvPr>
        </p:nvSpPr>
        <p:spPr>
          <a:xfrm>
            <a:off x="2079560" y="1"/>
            <a:ext cx="6853306" cy="1011420"/>
          </a:xfrm>
          <a:prstGeom prst="rect">
            <a:avLst/>
          </a:prstGeom>
        </p:spPr>
        <p:txBody>
          <a:bodyPr anchor="b"/>
          <a:lstStyle/>
          <a:p>
            <a:r>
              <a:rPr lang="en-US"/>
              <a:t>Click to edit Master title style</a:t>
            </a:r>
            <a:endParaRPr lang="en-US" dirty="0"/>
          </a:p>
        </p:txBody>
      </p:sp>
    </p:spTree>
    <p:extLst>
      <p:ext uri="{BB962C8B-B14F-4D97-AF65-F5344CB8AC3E}">
        <p14:creationId xmlns:p14="http://schemas.microsoft.com/office/powerpoint/2010/main" val="28550182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Green_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2079560" y="1"/>
            <a:ext cx="6853306" cy="1011420"/>
          </a:xfrm>
          <a:prstGeom prst="rect">
            <a:avLst/>
          </a:prstGeom>
        </p:spPr>
        <p:txBody>
          <a:bodyPr anchor="b"/>
          <a:lstStyle>
            <a:lvl1pPr>
              <a:defRPr>
                <a:solidFill>
                  <a:schemeClr val="accent1"/>
                </a:solidFill>
                <a:effectLst/>
              </a:defRPr>
            </a:lvl1pPr>
          </a:lstStyle>
          <a:p>
            <a:r>
              <a:rPr lang="en-US"/>
              <a:t>Click to edit Master title style</a:t>
            </a:r>
            <a:endParaRPr lang="en-US" dirty="0"/>
          </a:p>
        </p:txBody>
      </p:sp>
      <p:sp>
        <p:nvSpPr>
          <p:cNvPr id="5" name="Rectangle 14"/>
          <p:cNvSpPr>
            <a:spLocks noGrp="1" noChangeArrowheads="1"/>
          </p:cNvSpPr>
          <p:nvPr>
            <p:ph idx="1"/>
          </p:nvPr>
        </p:nvSpPr>
        <p:spPr bwMode="auto">
          <a:xfrm>
            <a:off x="2076244" y="1262358"/>
            <a:ext cx="3304600"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4"/>
          <p:cNvSpPr>
            <a:spLocks noGrp="1" noChangeArrowheads="1"/>
          </p:cNvSpPr>
          <p:nvPr>
            <p:ph idx="10"/>
          </p:nvPr>
        </p:nvSpPr>
        <p:spPr bwMode="auto">
          <a:xfrm>
            <a:off x="5628266" y="1262358"/>
            <a:ext cx="3304600"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5"/>
          <p:cNvSpPr/>
          <p:nvPr/>
        </p:nvSpPr>
        <p:spPr>
          <a:xfrm>
            <a:off x="-6447" y="-3908"/>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Freeform 6">
            <a:extLst>
              <a:ext uri="{FF2B5EF4-FFF2-40B4-BE49-F238E27FC236}">
                <a16:creationId xmlns:a16="http://schemas.microsoft.com/office/drawing/2014/main" id="{95031E1C-4D88-4F0D-AB26-5589D8EEF453}"/>
              </a:ext>
            </a:extLst>
          </p:cNvPr>
          <p:cNvSpPr/>
          <p:nvPr userDrawn="1"/>
        </p:nvSpPr>
        <p:spPr>
          <a:xfrm>
            <a:off x="-6447" y="-3908"/>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811232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ivider - Gra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4572005" y="0"/>
            <a:ext cx="4571999" cy="685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Rectangle 17"/>
          <p:cNvSpPr/>
          <p:nvPr/>
        </p:nvSpPr>
        <p:spPr>
          <a:xfrm>
            <a:off x="1" y="865"/>
            <a:ext cx="4572000" cy="6857135"/>
          </a:xfrm>
          <a:prstGeom prst="rect">
            <a:avLst/>
          </a:pr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ext Placeholder 23"/>
          <p:cNvSpPr>
            <a:spLocks noGrp="1"/>
          </p:cNvSpPr>
          <p:nvPr>
            <p:ph type="body" sz="quarter" idx="12" hasCustomPrompt="1"/>
          </p:nvPr>
        </p:nvSpPr>
        <p:spPr>
          <a:xfrm>
            <a:off x="6710289" y="858420"/>
            <a:ext cx="2222577" cy="4842504"/>
          </a:xfrm>
          <a:prstGeom prst="rect">
            <a:avLst/>
          </a:prstGeom>
        </p:spPr>
        <p:txBody>
          <a:bodyPr vert="horz" lIns="0" rIns="0" bIns="0" anchor="ctr"/>
          <a:lstStyle>
            <a:lvl1pPr marL="0" indent="0">
              <a:buFontTx/>
              <a:buNone/>
              <a:defRPr sz="2000" cap="all" baseline="0">
                <a:solidFill>
                  <a:srgbClr val="555759"/>
                </a:solidFill>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dirty="0"/>
              <a:t>DIVIDER SLIDE</a:t>
            </a:r>
          </a:p>
          <a:p>
            <a:pPr lvl="0"/>
            <a:r>
              <a:rPr lang="en-US" dirty="0"/>
              <a:t>OPTIONAL TEXT</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pic>
        <p:nvPicPr>
          <p:cNvPr id="16" name="Picture 15">
            <a:extLst>
              <a:ext uri="{FF2B5EF4-FFF2-40B4-BE49-F238E27FC236}">
                <a16:creationId xmlns:a16="http://schemas.microsoft.com/office/drawing/2014/main" id="{116340B1-A536-4898-9F55-27FD648DF7D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149984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76C24"/>
              </a:buClr>
              <a:buFont typeface="Tahoma"/>
              <a:buNone/>
              <a:defRPr sz="32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228600" marR="0" lvl="0" indent="-114300" algn="l" rtl="0">
              <a:lnSpc>
                <a:spcPct val="90000"/>
              </a:lnSpc>
              <a:spcBef>
                <a:spcPts val="10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1pPr>
            <a:lvl2pPr marL="685800" marR="0" lvl="1"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2pPr>
            <a:lvl3pPr marL="1143000" marR="0" lvl="2"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3pPr>
            <a:lvl4pPr marL="1600200" marR="0" lvl="3"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4pPr>
            <a:lvl5pPr marL="2057400" marR="0" lvl="4" indent="-114300" algn="l" rtl="0">
              <a:lnSpc>
                <a:spcPct val="90000"/>
              </a:lnSpc>
              <a:spcBef>
                <a:spcPts val="500"/>
              </a:spcBef>
              <a:buClr>
                <a:srgbClr val="525252"/>
              </a:buClr>
              <a:buSzPct val="100000"/>
              <a:buFont typeface="Arial"/>
              <a:buChar char="•"/>
              <a:defRPr sz="1800" b="0" i="0" u="none" strike="noStrike" cap="none">
                <a:solidFill>
                  <a:srgbClr val="525252"/>
                </a:solidFill>
                <a:latin typeface="Tahoma"/>
                <a:ea typeface="Tahoma"/>
                <a:cs typeface="Tahoma"/>
                <a:sym typeface="Tahoma"/>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16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14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2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66" name="Shape 66"/>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Divider - Energ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t="-153" b="-1"/>
          <a:stretch/>
        </p:blipFill>
        <p:spPr>
          <a:xfrm>
            <a:off x="-16933" y="-10510"/>
            <a:ext cx="4588933" cy="6875544"/>
          </a:xfrm>
          <a:prstGeom prst="rect">
            <a:avLst/>
          </a:prstGeom>
        </p:spPr>
      </p:pic>
      <p:sp>
        <p:nvSpPr>
          <p:cNvPr id="12" name="Rectangle 11"/>
          <p:cNvSpPr/>
          <p:nvPr/>
        </p:nvSpPr>
        <p:spPr>
          <a:xfrm>
            <a:off x="4572005" y="0"/>
            <a:ext cx="4571999" cy="685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ext Placeholder 23"/>
          <p:cNvSpPr>
            <a:spLocks noGrp="1"/>
          </p:cNvSpPr>
          <p:nvPr>
            <p:ph type="body" sz="quarter" idx="12" hasCustomPrompt="1"/>
          </p:nvPr>
        </p:nvSpPr>
        <p:spPr>
          <a:xfrm>
            <a:off x="6710289" y="858420"/>
            <a:ext cx="2222577" cy="4842504"/>
          </a:xfrm>
          <a:prstGeom prst="rect">
            <a:avLst/>
          </a:prstGeom>
        </p:spPr>
        <p:txBody>
          <a:bodyPr vert="horz" lIns="0" rIns="0" bIns="0" anchor="ctr"/>
          <a:lstStyle>
            <a:lvl1pPr marL="0" indent="0">
              <a:buFontTx/>
              <a:buNone/>
              <a:defRPr sz="2000" cap="all" baseline="0">
                <a:solidFill>
                  <a:srgbClr val="555759"/>
                </a:solidFill>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dirty="0"/>
              <a:t>DIVIDER SLIDE</a:t>
            </a:r>
          </a:p>
          <a:p>
            <a:pPr lvl="0"/>
            <a:r>
              <a:rPr lang="en-US" dirty="0"/>
              <a:t>OPTIONAL TEXT</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5459" y="6396705"/>
            <a:ext cx="977407" cy="168678"/>
          </a:xfrm>
          <a:prstGeom prst="rect">
            <a:avLst/>
          </a:prstGeom>
        </p:spPr>
      </p:pic>
    </p:spTree>
    <p:extLst>
      <p:ext uri="{BB962C8B-B14F-4D97-AF65-F5344CB8AC3E}">
        <p14:creationId xmlns:p14="http://schemas.microsoft.com/office/powerpoint/2010/main" val="1772595087"/>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vider - Energy">
    <p:spTree>
      <p:nvGrpSpPr>
        <p:cNvPr id="1" name=""/>
        <p:cNvGrpSpPr/>
        <p:nvPr/>
      </p:nvGrpSpPr>
      <p:grpSpPr>
        <a:xfrm>
          <a:off x="0" y="0"/>
          <a:ext cx="0" cy="0"/>
          <a:chOff x="0" y="0"/>
          <a:chExt cx="0" cy="0"/>
        </a:xfrm>
      </p:grpSpPr>
      <p:sp>
        <p:nvSpPr>
          <p:cNvPr id="12" name="Rectangle 11"/>
          <p:cNvSpPr/>
          <p:nvPr/>
        </p:nvSpPr>
        <p:spPr>
          <a:xfrm>
            <a:off x="4572005" y="0"/>
            <a:ext cx="4571999" cy="685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ext Placeholder 23"/>
          <p:cNvSpPr>
            <a:spLocks noGrp="1"/>
          </p:cNvSpPr>
          <p:nvPr>
            <p:ph type="body" sz="quarter" idx="12" hasCustomPrompt="1"/>
          </p:nvPr>
        </p:nvSpPr>
        <p:spPr>
          <a:xfrm>
            <a:off x="6710289" y="858420"/>
            <a:ext cx="2222577" cy="4842504"/>
          </a:xfrm>
          <a:prstGeom prst="rect">
            <a:avLst/>
          </a:prstGeom>
        </p:spPr>
        <p:txBody>
          <a:bodyPr vert="horz" lIns="0" rIns="0" bIns="0" anchor="ctr"/>
          <a:lstStyle>
            <a:lvl1pPr marL="0" indent="0">
              <a:buFontTx/>
              <a:buNone/>
              <a:defRPr sz="2000" cap="all" baseline="0">
                <a:solidFill>
                  <a:srgbClr val="555759"/>
                </a:solidFill>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dirty="0"/>
              <a:t>DIVIDER SLIDE</a:t>
            </a:r>
          </a:p>
          <a:p>
            <a:pPr lvl="0"/>
            <a:r>
              <a:rPr lang="en-US" dirty="0"/>
              <a:t>OPTIONAL TEXT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pic>
        <p:nvPicPr>
          <p:cNvPr id="9" name="Picture 8"/>
          <p:cNvPicPr>
            <a:picLocks noChangeAspect="1"/>
          </p:cNvPicPr>
          <p:nvPr/>
        </p:nvPicPr>
        <p:blipFill rotWithShape="1">
          <a:blip r:embed="rId3" cstate="email">
            <a:duotone>
              <a:prstClr val="black"/>
              <a:srgbClr val="555759">
                <a:tint val="45000"/>
                <a:satMod val="400000"/>
              </a:srgbClr>
            </a:duotone>
            <a:extLst>
              <a:ext uri="{28A0092B-C50C-407E-A947-70E740481C1C}">
                <a14:useLocalDpi xmlns:a14="http://schemas.microsoft.com/office/drawing/2010/main"/>
              </a:ext>
            </a:extLst>
          </a:blip>
          <a:srcRect/>
          <a:stretch/>
        </p:blipFill>
        <p:spPr>
          <a:xfrm>
            <a:off x="5" y="0"/>
            <a:ext cx="4571999" cy="6865034"/>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8" name="Picture 7">
            <a:extLst>
              <a:ext uri="{FF2B5EF4-FFF2-40B4-BE49-F238E27FC236}">
                <a16:creationId xmlns:a16="http://schemas.microsoft.com/office/drawing/2014/main" id="{BE7F94D1-6F99-4890-B6C5-ADBD53A1B198}"/>
              </a:ext>
            </a:extLst>
          </p:cNvPr>
          <p:cNvPicPr>
            <a:picLocks noChangeAspect="1"/>
          </p:cNvPicPr>
          <p:nvPr userDrawn="1"/>
        </p:nvPicPr>
        <p:blipFill rotWithShape="1">
          <a:blip r:embed="rId5" cstate="email">
            <a:duotone>
              <a:prstClr val="black"/>
              <a:srgbClr val="555759">
                <a:tint val="45000"/>
                <a:satMod val="400000"/>
              </a:srgbClr>
            </a:duotone>
            <a:extLst>
              <a:ext uri="{28A0092B-C50C-407E-A947-70E740481C1C}">
                <a14:useLocalDpi xmlns:a14="http://schemas.microsoft.com/office/drawing/2010/main"/>
              </a:ext>
            </a:extLst>
          </a:blip>
          <a:srcRect/>
          <a:stretch/>
        </p:blipFill>
        <p:spPr>
          <a:xfrm>
            <a:off x="5" y="0"/>
            <a:ext cx="4571999" cy="6865034"/>
          </a:xfrm>
          <a:prstGeom prst="rect">
            <a:avLst/>
          </a:prstGeom>
        </p:spPr>
      </p:pic>
      <p:pic>
        <p:nvPicPr>
          <p:cNvPr id="11" name="Picture 10">
            <a:extLst>
              <a:ext uri="{FF2B5EF4-FFF2-40B4-BE49-F238E27FC236}">
                <a16:creationId xmlns:a16="http://schemas.microsoft.com/office/drawing/2014/main" id="{A5D6A0B2-400E-4EA5-A458-94B6C0FD47C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13" name="Picture 12">
            <a:extLst>
              <a:ext uri="{FF2B5EF4-FFF2-40B4-BE49-F238E27FC236}">
                <a16:creationId xmlns:a16="http://schemas.microsoft.com/office/drawing/2014/main" id="{0169684C-CA13-4342-BF73-6F92BEC969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Tree>
    <p:extLst>
      <p:ext uri="{BB962C8B-B14F-4D97-AF65-F5344CB8AC3E}">
        <p14:creationId xmlns:p14="http://schemas.microsoft.com/office/powerpoint/2010/main" val="1253506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Divider - Energy">
    <p:spTree>
      <p:nvGrpSpPr>
        <p:cNvPr id="1" name=""/>
        <p:cNvGrpSpPr/>
        <p:nvPr/>
      </p:nvGrpSpPr>
      <p:grpSpPr>
        <a:xfrm>
          <a:off x="0" y="0"/>
          <a:ext cx="0" cy="0"/>
          <a:chOff x="0" y="0"/>
          <a:chExt cx="0" cy="0"/>
        </a:xfrm>
      </p:grpSpPr>
      <p:sp>
        <p:nvSpPr>
          <p:cNvPr id="12" name="Rectangle 11"/>
          <p:cNvSpPr/>
          <p:nvPr/>
        </p:nvSpPr>
        <p:spPr>
          <a:xfrm>
            <a:off x="4572005" y="0"/>
            <a:ext cx="4571999" cy="685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396705"/>
            <a:ext cx="977407" cy="168678"/>
          </a:xfrm>
          <a:prstGeom prst="rect">
            <a:avLst/>
          </a:prstGeom>
        </p:spPr>
      </p:pic>
      <p:sp>
        <p:nvSpPr>
          <p:cNvPr id="7" name="Text Placeholder 1"/>
          <p:cNvSpPr>
            <a:spLocks noGrp="1"/>
          </p:cNvSpPr>
          <p:nvPr>
            <p:ph type="body" sz="quarter" idx="12" hasCustomPrompt="1"/>
          </p:nvPr>
        </p:nvSpPr>
        <p:spPr>
          <a:xfrm>
            <a:off x="6227064" y="858420"/>
            <a:ext cx="2861250" cy="319327"/>
          </a:xfrm>
        </p:spPr>
        <p:txBody>
          <a:bodyPr anchor="t"/>
          <a:lstStyle>
            <a:lvl1pPr marL="0" indent="0">
              <a:buNone/>
              <a:defRPr cap="all" baseline="0"/>
            </a:lvl1pPr>
          </a:lstStyle>
          <a:p>
            <a:r>
              <a:rPr lang="en-US" b="1" dirty="0"/>
              <a:t>Contacts</a:t>
            </a:r>
          </a:p>
        </p:txBody>
      </p:sp>
      <p:pic>
        <p:nvPicPr>
          <p:cNvPr id="8" name="Picture 7">
            <a:extLst>
              <a:ext uri="{FF2B5EF4-FFF2-40B4-BE49-F238E27FC236}">
                <a16:creationId xmlns:a16="http://schemas.microsoft.com/office/drawing/2014/main" id="{B6FDB7A0-6277-4A83-8CE3-2B132E14716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510"/>
            <a:ext cx="4572000" cy="6867645"/>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9" name="Picture 8">
            <a:extLst>
              <a:ext uri="{FF2B5EF4-FFF2-40B4-BE49-F238E27FC236}">
                <a16:creationId xmlns:a16="http://schemas.microsoft.com/office/drawing/2014/main" id="{7EFBD995-1A49-4191-9D00-E58D0103F54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2534194157"/>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Divider - Energy">
    <p:spTree>
      <p:nvGrpSpPr>
        <p:cNvPr id="1" name=""/>
        <p:cNvGrpSpPr/>
        <p:nvPr/>
      </p:nvGrpSpPr>
      <p:grpSpPr>
        <a:xfrm>
          <a:off x="0" y="0"/>
          <a:ext cx="0" cy="0"/>
          <a:chOff x="0" y="0"/>
          <a:chExt cx="0" cy="0"/>
        </a:xfrm>
      </p:grpSpPr>
      <p:sp>
        <p:nvSpPr>
          <p:cNvPr id="12" name="Rectangle 11"/>
          <p:cNvSpPr/>
          <p:nvPr/>
        </p:nvSpPr>
        <p:spPr>
          <a:xfrm>
            <a:off x="4572005" y="0"/>
            <a:ext cx="4571999" cy="6857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9" name="Text Placeholder 1"/>
          <p:cNvSpPr>
            <a:spLocks noGrp="1"/>
          </p:cNvSpPr>
          <p:nvPr>
            <p:ph type="body" sz="quarter" idx="12" hasCustomPrompt="1"/>
          </p:nvPr>
        </p:nvSpPr>
        <p:spPr>
          <a:xfrm>
            <a:off x="6227064" y="858420"/>
            <a:ext cx="2861250" cy="319327"/>
          </a:xfrm>
        </p:spPr>
        <p:txBody>
          <a:bodyPr anchor="t"/>
          <a:lstStyle>
            <a:lvl1pPr marL="0" indent="0">
              <a:buNone/>
              <a:defRPr cap="all" baseline="0"/>
            </a:lvl1pPr>
          </a:lstStyle>
          <a:p>
            <a:r>
              <a:rPr lang="en-US" b="1" dirty="0"/>
              <a:t>Contacts</a:t>
            </a:r>
          </a:p>
        </p:txBody>
      </p:sp>
      <p:pic>
        <p:nvPicPr>
          <p:cNvPr id="10" name="Picture 9"/>
          <p:cNvPicPr>
            <a:picLocks noChangeAspect="1"/>
          </p:cNvPicPr>
          <p:nvPr/>
        </p:nvPicPr>
        <p:blipFill rotWithShape="1">
          <a:blip r:embed="rId3" cstate="email">
            <a:duotone>
              <a:prstClr val="black"/>
              <a:srgbClr val="555759">
                <a:tint val="45000"/>
                <a:satMod val="400000"/>
              </a:srgbClr>
            </a:duotone>
            <a:extLst>
              <a:ext uri="{28A0092B-C50C-407E-A947-70E740481C1C}">
                <a14:useLocalDpi xmlns:a14="http://schemas.microsoft.com/office/drawing/2010/main"/>
              </a:ext>
            </a:extLst>
          </a:blip>
          <a:srcRect/>
          <a:stretch/>
        </p:blipFill>
        <p:spPr>
          <a:xfrm>
            <a:off x="5" y="0"/>
            <a:ext cx="4571999" cy="6865034"/>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394" y="858420"/>
            <a:ext cx="3935212" cy="4842504"/>
          </a:xfrm>
          <a:prstGeom prst="rect">
            <a:avLst/>
          </a:prstGeom>
        </p:spPr>
      </p:pic>
      <p:pic>
        <p:nvPicPr>
          <p:cNvPr id="8" name="Picture 7">
            <a:extLst>
              <a:ext uri="{FF2B5EF4-FFF2-40B4-BE49-F238E27FC236}">
                <a16:creationId xmlns:a16="http://schemas.microsoft.com/office/drawing/2014/main" id="{30B4B875-B5D2-44F1-A2DC-D1D1DD68A76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955459" y="6365441"/>
            <a:ext cx="978408" cy="255869"/>
          </a:xfrm>
          <a:prstGeom prst="rect">
            <a:avLst/>
          </a:prstGeom>
        </p:spPr>
      </p:pic>
    </p:spTree>
    <p:extLst>
      <p:ext uri="{BB962C8B-B14F-4D97-AF65-F5344CB8AC3E}">
        <p14:creationId xmlns:p14="http://schemas.microsoft.com/office/powerpoint/2010/main" val="237032801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_Color Block_Gray">
    <p:spTree>
      <p:nvGrpSpPr>
        <p:cNvPr id="1" name=""/>
        <p:cNvGrpSpPr/>
        <p:nvPr/>
      </p:nvGrpSpPr>
      <p:grpSpPr>
        <a:xfrm>
          <a:off x="0" y="0"/>
          <a:ext cx="0" cy="0"/>
          <a:chOff x="0" y="0"/>
          <a:chExt cx="0" cy="0"/>
        </a:xfrm>
      </p:grpSpPr>
      <p:sp>
        <p:nvSpPr>
          <p:cNvPr id="7" name="Rectangle 6"/>
          <p:cNvSpPr/>
          <p:nvPr/>
        </p:nvSpPr>
        <p:spPr>
          <a:xfrm>
            <a:off x="1047" y="0"/>
            <a:ext cx="9151264" cy="6858001"/>
          </a:xfrm>
          <a:prstGeom prst="rect">
            <a:avLst/>
          </a:prstGeom>
          <a:gradFill>
            <a:gsLst>
              <a:gs pos="0">
                <a:srgbClr val="648C1A"/>
              </a:gs>
              <a:gs pos="100000">
                <a:schemeClr val="accent2"/>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Freeform 8"/>
          <p:cNvSpPr/>
          <p:nvPr/>
        </p:nvSpPr>
        <p:spPr>
          <a:xfrm>
            <a:off x="-19969" y="-18548"/>
            <a:ext cx="8959356" cy="6883161"/>
          </a:xfrm>
          <a:custGeom>
            <a:avLst/>
            <a:gdLst>
              <a:gd name="connsiteX0" fmla="*/ 1643975 w 8501975"/>
              <a:gd name="connsiteY0" fmla="*/ 0 h 5175115"/>
              <a:gd name="connsiteX1" fmla="*/ 8501975 w 8501975"/>
              <a:gd name="connsiteY1" fmla="*/ 19455 h 5175115"/>
              <a:gd name="connsiteX2" fmla="*/ 4289898 w 8501975"/>
              <a:gd name="connsiteY2" fmla="*/ 5175115 h 5175115"/>
              <a:gd name="connsiteX3" fmla="*/ 0 w 8501975"/>
              <a:gd name="connsiteY3" fmla="*/ 5175115 h 5175115"/>
              <a:gd name="connsiteX4" fmla="*/ 0 w 8501975"/>
              <a:gd name="connsiteY4" fmla="*/ 4027251 h 5175115"/>
              <a:gd name="connsiteX5" fmla="*/ 1643975 w 8501975"/>
              <a:gd name="connsiteY5" fmla="*/ 0 h 5175115"/>
              <a:gd name="connsiteX0" fmla="*/ 1649126 w 8507126"/>
              <a:gd name="connsiteY0" fmla="*/ 0 h 5175115"/>
              <a:gd name="connsiteX1" fmla="*/ 8507126 w 8507126"/>
              <a:gd name="connsiteY1" fmla="*/ 19455 h 5175115"/>
              <a:gd name="connsiteX2" fmla="*/ 4295049 w 8507126"/>
              <a:gd name="connsiteY2" fmla="*/ 5175115 h 5175115"/>
              <a:gd name="connsiteX3" fmla="*/ 5151 w 8507126"/>
              <a:gd name="connsiteY3" fmla="*/ 5175115 h 5175115"/>
              <a:gd name="connsiteX4" fmla="*/ 0 w 8507126"/>
              <a:gd name="connsiteY4" fmla="*/ 4037554 h 5175115"/>
              <a:gd name="connsiteX5" fmla="*/ 1649126 w 8507126"/>
              <a:gd name="connsiteY5" fmla="*/ 0 h 5175115"/>
              <a:gd name="connsiteX0" fmla="*/ 1649127 w 8507127"/>
              <a:gd name="connsiteY0" fmla="*/ 0 h 5175115"/>
              <a:gd name="connsiteX1" fmla="*/ 8507127 w 8507127"/>
              <a:gd name="connsiteY1" fmla="*/ 19455 h 5175115"/>
              <a:gd name="connsiteX2" fmla="*/ 4295050 w 8507127"/>
              <a:gd name="connsiteY2" fmla="*/ 5175115 h 5175115"/>
              <a:gd name="connsiteX3" fmla="*/ 0 w 8507127"/>
              <a:gd name="connsiteY3" fmla="*/ 5175115 h 5175115"/>
              <a:gd name="connsiteX4" fmla="*/ 1 w 8507127"/>
              <a:gd name="connsiteY4" fmla="*/ 4037554 h 5175115"/>
              <a:gd name="connsiteX5" fmla="*/ 1649127 w 8507127"/>
              <a:gd name="connsiteY5" fmla="*/ 0 h 5175115"/>
              <a:gd name="connsiteX0" fmla="*/ 1690339 w 8507127"/>
              <a:gd name="connsiteY0" fmla="*/ 34637 h 5155660"/>
              <a:gd name="connsiteX1" fmla="*/ 8507127 w 8507127"/>
              <a:gd name="connsiteY1" fmla="*/ 0 h 5155660"/>
              <a:gd name="connsiteX2" fmla="*/ 4295050 w 8507127"/>
              <a:gd name="connsiteY2" fmla="*/ 5155660 h 5155660"/>
              <a:gd name="connsiteX3" fmla="*/ 0 w 8507127"/>
              <a:gd name="connsiteY3" fmla="*/ 5155660 h 5155660"/>
              <a:gd name="connsiteX4" fmla="*/ 1 w 8507127"/>
              <a:gd name="connsiteY4" fmla="*/ 4018099 h 5155660"/>
              <a:gd name="connsiteX5" fmla="*/ 1690339 w 8507127"/>
              <a:gd name="connsiteY5" fmla="*/ 34637 h 5155660"/>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 w 8507127"/>
              <a:gd name="connsiteY4" fmla="*/ 4019523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46365 w 8507127"/>
              <a:gd name="connsiteY4" fmla="*/ 4006644 h 5157084"/>
              <a:gd name="connsiteX5" fmla="*/ 1651702 w 8507127"/>
              <a:gd name="connsiteY5" fmla="*/ 0 h 5157084"/>
              <a:gd name="connsiteX0" fmla="*/ 1651702 w 8507127"/>
              <a:gd name="connsiteY0" fmla="*/ 0 h 5157084"/>
              <a:gd name="connsiteX1" fmla="*/ 8507127 w 8507127"/>
              <a:gd name="connsiteY1" fmla="*/ 1424 h 5157084"/>
              <a:gd name="connsiteX2" fmla="*/ 4295050 w 8507127"/>
              <a:gd name="connsiteY2" fmla="*/ 5157084 h 5157084"/>
              <a:gd name="connsiteX3" fmla="*/ 0 w 8507127"/>
              <a:gd name="connsiteY3" fmla="*/ 5157084 h 5157084"/>
              <a:gd name="connsiteX4" fmla="*/ 15455 w 8507127"/>
              <a:gd name="connsiteY4" fmla="*/ 3973159 h 5157084"/>
              <a:gd name="connsiteX5" fmla="*/ 1651702 w 8507127"/>
              <a:gd name="connsiteY5" fmla="*/ 0 h 5157084"/>
              <a:gd name="connsiteX0" fmla="*/ 1636247 w 8491672"/>
              <a:gd name="connsiteY0" fmla="*/ 0 h 5157084"/>
              <a:gd name="connsiteX1" fmla="*/ 8491672 w 8491672"/>
              <a:gd name="connsiteY1" fmla="*/ 1424 h 5157084"/>
              <a:gd name="connsiteX2" fmla="*/ 4279595 w 8491672"/>
              <a:gd name="connsiteY2" fmla="*/ 5157084 h 5157084"/>
              <a:gd name="connsiteX3" fmla="*/ 64394 w 8491672"/>
              <a:gd name="connsiteY3" fmla="*/ 5157084 h 5157084"/>
              <a:gd name="connsiteX4" fmla="*/ 0 w 8491672"/>
              <a:gd name="connsiteY4" fmla="*/ 3973159 h 5157084"/>
              <a:gd name="connsiteX5" fmla="*/ 1636247 w 8491672"/>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2576 w 8494248"/>
              <a:gd name="connsiteY4" fmla="*/ 3973159 h 5157084"/>
              <a:gd name="connsiteX5" fmla="*/ 1638823 w 8494248"/>
              <a:gd name="connsiteY5" fmla="*/ 0 h 5157084"/>
              <a:gd name="connsiteX0" fmla="*/ 1638823 w 8494248"/>
              <a:gd name="connsiteY0" fmla="*/ 0 h 5157084"/>
              <a:gd name="connsiteX1" fmla="*/ 8494248 w 8494248"/>
              <a:gd name="connsiteY1" fmla="*/ 1424 h 5157084"/>
              <a:gd name="connsiteX2" fmla="*/ 4282171 w 8494248"/>
              <a:gd name="connsiteY2" fmla="*/ 5157084 h 5157084"/>
              <a:gd name="connsiteX3" fmla="*/ 0 w 8494248"/>
              <a:gd name="connsiteY3" fmla="*/ 5157084 h 5157084"/>
              <a:gd name="connsiteX4" fmla="*/ 38637 w 8494248"/>
              <a:gd name="connsiteY4" fmla="*/ 4029826 h 5157084"/>
              <a:gd name="connsiteX5" fmla="*/ 1638823 w 8494248"/>
              <a:gd name="connsiteY5" fmla="*/ 0 h 5157084"/>
              <a:gd name="connsiteX0" fmla="*/ 1641398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41398 w 8496823"/>
              <a:gd name="connsiteY5" fmla="*/ 0 h 5157084"/>
              <a:gd name="connsiteX0" fmla="*/ 1638256 w 8496823"/>
              <a:gd name="connsiteY0" fmla="*/ 0 h 5157084"/>
              <a:gd name="connsiteX1" fmla="*/ 8496823 w 8496823"/>
              <a:gd name="connsiteY1" fmla="*/ 1424 h 5157084"/>
              <a:gd name="connsiteX2" fmla="*/ 4284746 w 8496823"/>
              <a:gd name="connsiteY2" fmla="*/ 5157084 h 5157084"/>
              <a:gd name="connsiteX3" fmla="*/ 2575 w 8496823"/>
              <a:gd name="connsiteY3" fmla="*/ 5157084 h 5157084"/>
              <a:gd name="connsiteX4" fmla="*/ 0 w 8496823"/>
              <a:gd name="connsiteY4" fmla="*/ 3983462 h 5157084"/>
              <a:gd name="connsiteX5" fmla="*/ 1638256 w 8496823"/>
              <a:gd name="connsiteY5" fmla="*/ 0 h 5157084"/>
              <a:gd name="connsiteX0" fmla="*/ 1638256 w 8496823"/>
              <a:gd name="connsiteY0" fmla="*/ 0 h 6846184"/>
              <a:gd name="connsiteX1" fmla="*/ 8496823 w 8496823"/>
              <a:gd name="connsiteY1" fmla="*/ 1424 h 6846184"/>
              <a:gd name="connsiteX2" fmla="*/ 2900446 w 8496823"/>
              <a:gd name="connsiteY2" fmla="*/ 6846184 h 6846184"/>
              <a:gd name="connsiteX3" fmla="*/ 2575 w 8496823"/>
              <a:gd name="connsiteY3" fmla="*/ 5157084 h 6846184"/>
              <a:gd name="connsiteX4" fmla="*/ 0 w 8496823"/>
              <a:gd name="connsiteY4" fmla="*/ 3983462 h 6846184"/>
              <a:gd name="connsiteX5" fmla="*/ 1638256 w 8496823"/>
              <a:gd name="connsiteY5" fmla="*/ 0 h 6846184"/>
              <a:gd name="connsiteX0" fmla="*/ 16483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648381 w 8506948"/>
              <a:gd name="connsiteY5" fmla="*/ 0 h 6858884"/>
              <a:gd name="connsiteX0" fmla="*/ 1597581 w 8506948"/>
              <a:gd name="connsiteY0" fmla="*/ 0 h 6858884"/>
              <a:gd name="connsiteX1" fmla="*/ 8506948 w 8506948"/>
              <a:gd name="connsiteY1" fmla="*/ 1424 h 6858884"/>
              <a:gd name="connsiteX2" fmla="*/ 2910571 w 8506948"/>
              <a:gd name="connsiteY2" fmla="*/ 6846184 h 6858884"/>
              <a:gd name="connsiteX3" fmla="*/ 0 w 8506948"/>
              <a:gd name="connsiteY3" fmla="*/ 6858884 h 6858884"/>
              <a:gd name="connsiteX4" fmla="*/ 10125 w 8506948"/>
              <a:gd name="connsiteY4" fmla="*/ 3983462 h 6858884"/>
              <a:gd name="connsiteX5" fmla="*/ 1597581 w 8506948"/>
              <a:gd name="connsiteY5" fmla="*/ 0 h 6858884"/>
              <a:gd name="connsiteX0" fmla="*/ 2083733 w 8993100"/>
              <a:gd name="connsiteY0" fmla="*/ 0 h 6858884"/>
              <a:gd name="connsiteX1" fmla="*/ 8993100 w 8993100"/>
              <a:gd name="connsiteY1" fmla="*/ 1424 h 6858884"/>
              <a:gd name="connsiteX2" fmla="*/ 3396723 w 8993100"/>
              <a:gd name="connsiteY2" fmla="*/ 6846184 h 6858884"/>
              <a:gd name="connsiteX3" fmla="*/ 486152 w 8993100"/>
              <a:gd name="connsiteY3" fmla="*/ 6858884 h 6858884"/>
              <a:gd name="connsiteX4" fmla="*/ 0 w 8993100"/>
              <a:gd name="connsiteY4" fmla="*/ 5136231 h 6858884"/>
              <a:gd name="connsiteX5" fmla="*/ 2083733 w 8993100"/>
              <a:gd name="connsiteY5" fmla="*/ 0 h 6858884"/>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36231 h 6862792"/>
              <a:gd name="connsiteX5" fmla="*/ 2083733 w 8993100"/>
              <a:gd name="connsiteY5" fmla="*/ 0 h 6862792"/>
              <a:gd name="connsiteX0" fmla="*/ 2083733 w 8993100"/>
              <a:gd name="connsiteY0" fmla="*/ 0 h 6862792"/>
              <a:gd name="connsiteX1" fmla="*/ 8993100 w 8993100"/>
              <a:gd name="connsiteY1" fmla="*/ 1424 h 6862792"/>
              <a:gd name="connsiteX2" fmla="*/ 3396723 w 8993100"/>
              <a:gd name="connsiteY2" fmla="*/ 6846184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2792"/>
              <a:gd name="connsiteX1" fmla="*/ 8993100 w 8993100"/>
              <a:gd name="connsiteY1" fmla="*/ 1424 h 6862792"/>
              <a:gd name="connsiteX2" fmla="*/ 3388908 w 8993100"/>
              <a:gd name="connsiteY2" fmla="*/ 6857907 h 6862792"/>
              <a:gd name="connsiteX3" fmla="*/ 9413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57907"/>
              <a:gd name="connsiteX1" fmla="*/ 8993100 w 8993100"/>
              <a:gd name="connsiteY1" fmla="*/ 1424 h 6857907"/>
              <a:gd name="connsiteX2" fmla="*/ 3388908 w 8993100"/>
              <a:gd name="connsiteY2" fmla="*/ 6857907 h 6857907"/>
              <a:gd name="connsiteX3" fmla="*/ 99290 w 8993100"/>
              <a:gd name="connsiteY3" fmla="*/ 6851069 h 6857907"/>
              <a:gd name="connsiteX4" fmla="*/ 0 w 8993100"/>
              <a:gd name="connsiteY4" fmla="*/ 5124508 h 6857907"/>
              <a:gd name="connsiteX5" fmla="*/ 2083733 w 8993100"/>
              <a:gd name="connsiteY5" fmla="*/ 0 h 6857907"/>
              <a:gd name="connsiteX0" fmla="*/ 2083733 w 8993100"/>
              <a:gd name="connsiteY0" fmla="*/ 0 h 6862792"/>
              <a:gd name="connsiteX1" fmla="*/ 8993100 w 8993100"/>
              <a:gd name="connsiteY1" fmla="*/ 1424 h 6862792"/>
              <a:gd name="connsiteX2" fmla="*/ 3388908 w 8993100"/>
              <a:gd name="connsiteY2" fmla="*/ 6857907 h 6862792"/>
              <a:gd name="connsiteX3" fmla="*/ 5505 w 8993100"/>
              <a:gd name="connsiteY3" fmla="*/ 6862792 h 6862792"/>
              <a:gd name="connsiteX4" fmla="*/ 0 w 8993100"/>
              <a:gd name="connsiteY4" fmla="*/ 5124508 h 6862792"/>
              <a:gd name="connsiteX5" fmla="*/ 2083733 w 8993100"/>
              <a:gd name="connsiteY5" fmla="*/ 0 h 6862792"/>
              <a:gd name="connsiteX0" fmla="*/ 2083733 w 8993100"/>
              <a:gd name="connsiteY0" fmla="*/ 0 h 6867554"/>
              <a:gd name="connsiteX1" fmla="*/ 8993100 w 8993100"/>
              <a:gd name="connsiteY1" fmla="*/ 6186 h 6867554"/>
              <a:gd name="connsiteX2" fmla="*/ 3388908 w 8993100"/>
              <a:gd name="connsiteY2" fmla="*/ 6862669 h 6867554"/>
              <a:gd name="connsiteX3" fmla="*/ 5505 w 8993100"/>
              <a:gd name="connsiteY3" fmla="*/ 6867554 h 6867554"/>
              <a:gd name="connsiteX4" fmla="*/ 0 w 8993100"/>
              <a:gd name="connsiteY4" fmla="*/ 5129270 h 6867554"/>
              <a:gd name="connsiteX5" fmla="*/ 2083733 w 8993100"/>
              <a:gd name="connsiteY5" fmla="*/ 0 h 6867554"/>
              <a:gd name="connsiteX0" fmla="*/ 2083733 w 8791676"/>
              <a:gd name="connsiteY0" fmla="*/ 0 h 6867554"/>
              <a:gd name="connsiteX1" fmla="*/ 8791676 w 8791676"/>
              <a:gd name="connsiteY1" fmla="*/ 22172 h 6867554"/>
              <a:gd name="connsiteX2" fmla="*/ 3388908 w 8791676"/>
              <a:gd name="connsiteY2" fmla="*/ 6862669 h 6867554"/>
              <a:gd name="connsiteX3" fmla="*/ 5505 w 8791676"/>
              <a:gd name="connsiteY3" fmla="*/ 6867554 h 6867554"/>
              <a:gd name="connsiteX4" fmla="*/ 0 w 8791676"/>
              <a:gd name="connsiteY4" fmla="*/ 5129270 h 6867554"/>
              <a:gd name="connsiteX5" fmla="*/ 2083733 w 8791676"/>
              <a:gd name="connsiteY5" fmla="*/ 0 h 6867554"/>
              <a:gd name="connsiteX0" fmla="*/ 2083733 w 8948339"/>
              <a:gd name="connsiteY0" fmla="*/ 208 h 6867762"/>
              <a:gd name="connsiteX1" fmla="*/ 8948339 w 8948339"/>
              <a:gd name="connsiteY1" fmla="*/ 0 h 6867762"/>
              <a:gd name="connsiteX2" fmla="*/ 3388908 w 8948339"/>
              <a:gd name="connsiteY2" fmla="*/ 6862877 h 6867762"/>
              <a:gd name="connsiteX3" fmla="*/ 5505 w 8948339"/>
              <a:gd name="connsiteY3" fmla="*/ 6867762 h 6867762"/>
              <a:gd name="connsiteX4" fmla="*/ 0 w 8948339"/>
              <a:gd name="connsiteY4" fmla="*/ 5129478 h 6867762"/>
              <a:gd name="connsiteX5" fmla="*/ 2083733 w 8948339"/>
              <a:gd name="connsiteY5" fmla="*/ 208 h 6867762"/>
              <a:gd name="connsiteX0" fmla="*/ 2094750 w 8959356"/>
              <a:gd name="connsiteY0" fmla="*/ 15607 h 6883161"/>
              <a:gd name="connsiteX1" fmla="*/ 8959356 w 8959356"/>
              <a:gd name="connsiteY1" fmla="*/ 15399 h 6883161"/>
              <a:gd name="connsiteX2" fmla="*/ 3399925 w 8959356"/>
              <a:gd name="connsiteY2" fmla="*/ 6878276 h 6883161"/>
              <a:gd name="connsiteX3" fmla="*/ 16522 w 8959356"/>
              <a:gd name="connsiteY3" fmla="*/ 6883161 h 6883161"/>
              <a:gd name="connsiteX4" fmla="*/ 0 w 8959356"/>
              <a:gd name="connsiteY4" fmla="*/ 0 h 6883161"/>
              <a:gd name="connsiteX5" fmla="*/ 2094750 w 8959356"/>
              <a:gd name="connsiteY5" fmla="*/ 15607 h 688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9356" h="6883161">
                <a:moveTo>
                  <a:pt x="2094750" y="15607"/>
                </a:moveTo>
                <a:lnTo>
                  <a:pt x="8959356" y="15399"/>
                </a:lnTo>
                <a:lnTo>
                  <a:pt x="3399925" y="6878276"/>
                </a:lnTo>
                <a:lnTo>
                  <a:pt x="16522" y="6883161"/>
                </a:lnTo>
                <a:cubicBezTo>
                  <a:pt x="16522" y="6503974"/>
                  <a:pt x="0" y="379187"/>
                  <a:pt x="0" y="0"/>
                </a:cubicBezTo>
                <a:lnTo>
                  <a:pt x="2094750" y="15607"/>
                </a:lnTo>
                <a:close/>
              </a:path>
            </a:pathLst>
          </a:custGeom>
          <a:solidFill>
            <a:srgbClr val="5557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Text Placeholder 23"/>
          <p:cNvSpPr>
            <a:spLocks noGrp="1"/>
          </p:cNvSpPr>
          <p:nvPr>
            <p:ph type="body" sz="quarter" idx="19"/>
          </p:nvPr>
        </p:nvSpPr>
        <p:spPr>
          <a:xfrm>
            <a:off x="228601" y="490118"/>
            <a:ext cx="4343399" cy="4769512"/>
          </a:xfrm>
          <a:prstGeom prst="rect">
            <a:avLst/>
          </a:prstGeom>
        </p:spPr>
        <p:txBody>
          <a:bodyPr vert="horz" lIns="0" rIns="0" bIns="0" anchor="ctr"/>
          <a:lstStyle>
            <a:lvl1pPr marL="0" indent="0">
              <a:buFontTx/>
              <a:buNone/>
              <a:defRPr sz="2500" cap="all" baseline="0">
                <a:solidFill>
                  <a:schemeClr val="bg2"/>
                </a:solidFill>
                <a:latin typeface="+mj-lt"/>
              </a:defRPr>
            </a:lvl1pPr>
            <a:lvl2pPr marL="457178" indent="0">
              <a:buFontTx/>
              <a:buNone/>
              <a:defRPr sz="2400" cap="all" baseline="0">
                <a:solidFill>
                  <a:schemeClr val="bg1"/>
                </a:solidFill>
              </a:defRPr>
            </a:lvl2pPr>
            <a:lvl3pPr marL="914354" indent="0">
              <a:buFontTx/>
              <a:buNone/>
              <a:defRPr sz="2400" cap="all" baseline="0">
                <a:solidFill>
                  <a:schemeClr val="bg1"/>
                </a:solidFill>
              </a:defRPr>
            </a:lvl3pPr>
            <a:lvl4pPr marL="1371532" indent="0">
              <a:buFontTx/>
              <a:buNone/>
              <a:defRPr sz="2400" cap="all" baseline="0">
                <a:solidFill>
                  <a:schemeClr val="bg1"/>
                </a:solidFill>
              </a:defRPr>
            </a:lvl4pPr>
            <a:lvl5pPr marL="1828709" indent="0">
              <a:buFontTx/>
              <a:buNone/>
              <a:defRPr sz="2400" cap="all" baseline="0">
                <a:solidFill>
                  <a:schemeClr val="bg1"/>
                </a:solidFill>
              </a:defRPr>
            </a:lvl5pPr>
          </a:lstStyle>
          <a:p>
            <a:pPr lvl="0"/>
            <a:r>
              <a:rPr lang="en-US"/>
              <a:t>Edit Master text styles</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2412" y="6327509"/>
            <a:ext cx="1145381" cy="317970"/>
          </a:xfrm>
          <a:prstGeom prst="rect">
            <a:avLst/>
          </a:prstGeom>
        </p:spPr>
      </p:pic>
    </p:spTree>
    <p:extLst>
      <p:ext uri="{BB962C8B-B14F-4D97-AF65-F5344CB8AC3E}">
        <p14:creationId xmlns:p14="http://schemas.microsoft.com/office/powerpoint/2010/main" val="2718715238"/>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agline_Gray Bar_Title and Content">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4" name="Text Placeholder 18"/>
          <p:cNvSpPr txBox="1">
            <a:spLocks/>
          </p:cNvSpPr>
          <p:nvPr/>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5" name="Straight Connector 4"/>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sp>
        <p:nvSpPr>
          <p:cNvPr id="10" name="Rectangle 9"/>
          <p:cNvSpPr/>
          <p:nvPr/>
        </p:nvSpPr>
        <p:spPr bwMode="auto">
          <a:xfrm>
            <a:off x="0" y="0"/>
            <a:ext cx="9144000" cy="1074396"/>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1" name="Title 1"/>
          <p:cNvSpPr>
            <a:spLocks noGrp="1"/>
          </p:cNvSpPr>
          <p:nvPr>
            <p:ph type="title"/>
          </p:nvPr>
        </p:nvSpPr>
        <p:spPr>
          <a:xfrm>
            <a:off x="215590" y="1"/>
            <a:ext cx="8717276" cy="1011420"/>
          </a:xfrm>
          <a:prstGeom prst="rect">
            <a:avLst/>
          </a:prstGeom>
        </p:spPr>
        <p:txBody>
          <a:bodyPr anchor="b"/>
          <a:lstStyle>
            <a:lvl1pPr>
              <a:defRPr>
                <a:solidFill>
                  <a:schemeClr val="bg2"/>
                </a:solidFill>
              </a:defRPr>
            </a:lvl1pPr>
          </a:lstStyle>
          <a:p>
            <a:r>
              <a:rPr lang="en-US"/>
              <a:t>Click to edit Master title style</a:t>
            </a:r>
            <a:endParaRPr lang="en-US" dirty="0"/>
          </a:p>
        </p:txBody>
      </p:sp>
      <p:sp>
        <p:nvSpPr>
          <p:cNvPr id="12" name="Rectangle 11"/>
          <p:cNvSpPr/>
          <p:nvPr/>
        </p:nvSpPr>
        <p:spPr bwMode="auto">
          <a:xfrm>
            <a:off x="0" y="1074396"/>
            <a:ext cx="9144000" cy="151354"/>
          </a:xfrm>
          <a:prstGeom prst="rect">
            <a:avLst/>
          </a:prstGeom>
          <a:solidFill>
            <a:schemeClr val="accent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
        <p:nvSpPr>
          <p:cNvPr id="13" name="Rectangle 14"/>
          <p:cNvSpPr>
            <a:spLocks noGrp="1" noChangeArrowheads="1"/>
          </p:cNvSpPr>
          <p:nvPr>
            <p:ph idx="1"/>
          </p:nvPr>
        </p:nvSpPr>
        <p:spPr bwMode="auto">
          <a:xfrm>
            <a:off x="215590" y="1999548"/>
            <a:ext cx="8717276" cy="41694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8"/>
          <p:cNvSpPr>
            <a:spLocks noGrp="1"/>
          </p:cNvSpPr>
          <p:nvPr>
            <p:ph type="body" sz="quarter" idx="14" hasCustomPrompt="1"/>
          </p:nvPr>
        </p:nvSpPr>
        <p:spPr>
          <a:xfrm>
            <a:off x="215590" y="1323975"/>
            <a:ext cx="8707748" cy="577850"/>
          </a:xfrm>
        </p:spPr>
        <p:txBody>
          <a:bodyPr/>
          <a:lstStyle>
            <a:lvl1pPr marL="0" indent="0">
              <a:buNone/>
              <a:defRPr b="1" baseline="0"/>
            </a:lvl1pPr>
            <a:lvl2pPr marL="236537" indent="0">
              <a:buNone/>
              <a:defRPr/>
            </a:lvl2pPr>
            <a:lvl3pPr marL="682625" indent="0">
              <a:buNone/>
              <a:defRPr/>
            </a:lvl3pPr>
            <a:lvl4pPr marL="1028700" indent="0">
              <a:buNone/>
              <a:defRPr/>
            </a:lvl4pPr>
            <a:lvl5pPr marL="1374775" indent="0">
              <a:buNone/>
              <a:defRPr/>
            </a:lvl5pPr>
          </a:lstStyle>
          <a:p>
            <a:pPr lvl="0"/>
            <a:r>
              <a:rPr lang="en-US" dirty="0"/>
              <a:t>Click to enter tagline text. </a:t>
            </a:r>
          </a:p>
        </p:txBody>
      </p:sp>
      <p:sp>
        <p:nvSpPr>
          <p:cNvPr id="15" name="Text Placeholder 18">
            <a:extLst>
              <a:ext uri="{FF2B5EF4-FFF2-40B4-BE49-F238E27FC236}">
                <a16:creationId xmlns:a16="http://schemas.microsoft.com/office/drawing/2014/main" id="{94849AB3-C94F-4606-96B0-544CBAAE4A71}"/>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spTree>
    <p:extLst>
      <p:ext uri="{BB962C8B-B14F-4D97-AF65-F5344CB8AC3E}">
        <p14:creationId xmlns:p14="http://schemas.microsoft.com/office/powerpoint/2010/main" val="2460237054"/>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C6E7-D65E-4EE7-A052-6A91BDDBDAD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5895470C-B60E-4687-AFA5-BCD750911DC1}"/>
              </a:ext>
            </a:extLst>
          </p:cNvPr>
          <p:cNvSpPr/>
          <p:nvPr userDrawn="1"/>
        </p:nvSpPr>
        <p:spPr bwMode="auto">
          <a:xfrm>
            <a:off x="0" y="0"/>
            <a:ext cx="9144000" cy="6858000"/>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Palatino Linotype" pitchFamily="18" charset="0"/>
            </a:endParaRPr>
          </a:p>
        </p:txBody>
      </p:sp>
    </p:spTree>
    <p:extLst>
      <p:ext uri="{BB962C8B-B14F-4D97-AF65-F5344CB8AC3E}">
        <p14:creationId xmlns:p14="http://schemas.microsoft.com/office/powerpoint/2010/main" val="108956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76C24"/>
              </a:buClr>
              <a:buFont typeface="Tahoma"/>
              <a:buNone/>
              <a:defRPr sz="32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32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28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24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2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25252"/>
              </a:buClr>
              <a:buFont typeface="Arial"/>
              <a:buNone/>
              <a:defRPr sz="1600" b="0" i="0" u="none" strike="noStrike" cap="none">
                <a:solidFill>
                  <a:srgbClr val="525252"/>
                </a:solidFill>
                <a:latin typeface="Tahoma"/>
                <a:ea typeface="Tahoma"/>
                <a:cs typeface="Tahoma"/>
                <a:sym typeface="Tahoma"/>
              </a:defRPr>
            </a:lvl1pPr>
            <a:lvl2pPr marL="457200" marR="0" lvl="1" indent="0" algn="l" rtl="0">
              <a:lnSpc>
                <a:spcPct val="90000"/>
              </a:lnSpc>
              <a:spcBef>
                <a:spcPts val="500"/>
              </a:spcBef>
              <a:buClr>
                <a:srgbClr val="525252"/>
              </a:buClr>
              <a:buFont typeface="Arial"/>
              <a:buNone/>
              <a:defRPr sz="1400" b="0" i="0" u="none" strike="noStrike" cap="none">
                <a:solidFill>
                  <a:srgbClr val="525252"/>
                </a:solidFill>
                <a:latin typeface="Tahoma"/>
                <a:ea typeface="Tahoma"/>
                <a:cs typeface="Tahoma"/>
                <a:sym typeface="Tahoma"/>
              </a:defRPr>
            </a:lvl2pPr>
            <a:lvl3pPr marL="914400" marR="0" lvl="2" indent="0" algn="l" rtl="0">
              <a:lnSpc>
                <a:spcPct val="90000"/>
              </a:lnSpc>
              <a:spcBef>
                <a:spcPts val="500"/>
              </a:spcBef>
              <a:buClr>
                <a:srgbClr val="525252"/>
              </a:buClr>
              <a:buFont typeface="Arial"/>
              <a:buNone/>
              <a:defRPr sz="1200" b="0" i="0" u="none" strike="noStrike" cap="none">
                <a:solidFill>
                  <a:srgbClr val="525252"/>
                </a:solidFill>
                <a:latin typeface="Tahoma"/>
                <a:ea typeface="Tahoma"/>
                <a:cs typeface="Tahoma"/>
                <a:sym typeface="Tahoma"/>
              </a:defRPr>
            </a:lvl3pPr>
            <a:lvl4pPr marL="1371600" marR="0" lvl="3"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4pPr>
            <a:lvl5pPr marL="1828800" marR="0" lvl="4" indent="0" algn="l" rtl="0">
              <a:lnSpc>
                <a:spcPct val="90000"/>
              </a:lnSpc>
              <a:spcBef>
                <a:spcPts val="500"/>
              </a:spcBef>
              <a:buClr>
                <a:srgbClr val="525252"/>
              </a:buClr>
              <a:buFont typeface="Arial"/>
              <a:buNone/>
              <a:defRPr sz="1000" b="0" i="0" u="none" strike="noStrike" cap="none">
                <a:solidFill>
                  <a:srgbClr val="525252"/>
                </a:solidFill>
                <a:latin typeface="Tahoma"/>
                <a:ea typeface="Tahoma"/>
                <a:cs typeface="Tahoma"/>
                <a:sym typeface="Tahoma"/>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74" name="Shape 74"/>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rot="5400000">
            <a:off x="1955173" y="-116598"/>
            <a:ext cx="4351338" cy="7886700"/>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Tahoma"/>
                <a:ea typeface="Tahoma"/>
                <a:cs typeface="Tahoma"/>
                <a:sym typeface="Tahoma"/>
              </a:rPr>
              <a:t>‹#›</a:t>
            </a:fld>
            <a:endParaRPr lang="en-US" sz="1200">
              <a:solidFill>
                <a:srgbClr val="888888"/>
              </a:solidFill>
              <a:latin typeface="Tahoma"/>
              <a:ea typeface="Tahoma"/>
              <a:cs typeface="Tahoma"/>
              <a:sym typeface="Tahoma"/>
            </a:endParaRPr>
          </a:p>
        </p:txBody>
      </p:sp>
      <p:pic>
        <p:nvPicPr>
          <p:cNvPr id="81" name="Shape 81"/>
          <p:cNvPicPr preferRelativeResize="0"/>
          <p:nvPr/>
        </p:nvPicPr>
        <p:blipFill rotWithShape="1">
          <a:blip r:embed="rId2">
            <a:alphaModFix/>
          </a:blip>
          <a:srcRect/>
          <a:stretch/>
        </p:blipFill>
        <p:spPr>
          <a:xfrm>
            <a:off x="7708900" y="5638801"/>
            <a:ext cx="851368" cy="108267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image" Target="../media/image9.jpe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87492" y="1651083"/>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771051"/>
            <a:ext cx="7886700" cy="440591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6" descr="Picture 6"/>
          <p:cNvPicPr>
            <a:picLocks noChangeAspect="1"/>
          </p:cNvPicPr>
          <p:nvPr/>
        </p:nvPicPr>
        <p:blipFill>
          <a:blip r:embed="rId5">
            <a:extLst/>
          </a:blip>
          <a:stretch>
            <a:fillRect/>
          </a:stretch>
        </p:blipFill>
        <p:spPr>
          <a:xfrm>
            <a:off x="8202529" y="5826159"/>
            <a:ext cx="779647" cy="881001"/>
          </a:xfrm>
          <a:prstGeom prst="rect">
            <a:avLst/>
          </a:prstGeom>
          <a:ln w="12700">
            <a:miter lim="400000"/>
          </a:ln>
        </p:spPr>
      </p:pic>
      <p:sp>
        <p:nvSpPr>
          <p:cNvPr id="5" name="Slide Number"/>
          <p:cNvSpPr txBox="1">
            <a:spLocks noGrp="1"/>
          </p:cNvSpPr>
          <p:nvPr>
            <p:ph type="sldNum" sz="quarter" idx="2"/>
          </p:nvPr>
        </p:nvSpPr>
        <p:spPr>
          <a:xfrm>
            <a:off x="6319806" y="6240936"/>
            <a:ext cx="233395" cy="230832"/>
          </a:xfrm>
          <a:prstGeom prst="rect">
            <a:avLst/>
          </a:prstGeom>
          <a:ln w="12700">
            <a:miter lim="400000"/>
          </a:ln>
        </p:spPr>
        <p:txBody>
          <a:bodyPr wrap="none" lIns="45719" rIns="45719" anchor="ctr">
            <a:spAutoFit/>
          </a:bodyPr>
          <a:lstStyle>
            <a:lvl1pPr algn="r">
              <a:defRPr sz="900"/>
            </a:lvl1pPr>
          </a:lstStyle>
          <a:p>
            <a:fld id="{86CB4B4D-7CA3-9044-876B-883B54F8677D}" type="slidenum">
              <a:t>‹#›</a:t>
            </a:fld>
            <a:endParaRPr/>
          </a:p>
        </p:txBody>
      </p:sp>
    </p:spTree>
    <p:extLst>
      <p:ext uri="{BB962C8B-B14F-4D97-AF65-F5344CB8AC3E}">
        <p14:creationId xmlns:p14="http://schemas.microsoft.com/office/powerpoint/2010/main" val="161418100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ransition spd="med"/>
  <p:txStyles>
    <p:titleStyle>
      <a:lvl1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1pPr>
      <a:lvl2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2pPr>
      <a:lvl3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3pPr>
      <a:lvl4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4pPr>
      <a:lvl5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5pPr>
      <a:lvl6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6pPr>
      <a:lvl7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7pPr>
      <a:lvl8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8pPr>
      <a:lvl9pPr marL="0" marR="0" indent="0" algn="l" defTabSz="685800" rtl="0" latinLnBrk="0">
        <a:lnSpc>
          <a:spcPct val="90000"/>
        </a:lnSpc>
        <a:spcBef>
          <a:spcPts val="0"/>
        </a:spcBef>
        <a:spcAft>
          <a:spcPts val="0"/>
        </a:spcAft>
        <a:buClrTx/>
        <a:buSzTx/>
        <a:buFontTx/>
        <a:buNone/>
        <a:tabLst/>
        <a:defRPr sz="2700" b="1" i="0" u="none" strike="noStrike" cap="all" spc="0" baseline="0">
          <a:ln>
            <a:noFill/>
          </a:ln>
          <a:solidFill>
            <a:schemeClr val="accent2"/>
          </a:solidFill>
          <a:uFillTx/>
          <a:latin typeface="Arial"/>
          <a:ea typeface="Arial"/>
          <a:cs typeface="Arial"/>
          <a:sym typeface="Arial"/>
        </a:defRPr>
      </a:lvl9pPr>
    </p:titleStyle>
    <p:bodyStyle>
      <a:lvl1pPr marL="0" marR="0" indent="0" algn="l" defTabSz="685800" rtl="0" latinLnBrk="0">
        <a:lnSpc>
          <a:spcPct val="90000"/>
        </a:lnSpc>
        <a:spcBef>
          <a:spcPts val="750"/>
        </a:spcBef>
        <a:spcAft>
          <a:spcPts val="0"/>
        </a:spcAft>
        <a:buClrTx/>
        <a:buSzTx/>
        <a:buFontTx/>
        <a:buNone/>
        <a:tabLst/>
        <a:defRPr sz="1800" b="0" i="0" u="none" strike="noStrike" cap="none" spc="0" baseline="0">
          <a:ln>
            <a:noFill/>
          </a:ln>
          <a:solidFill>
            <a:srgbClr val="636254"/>
          </a:solidFill>
          <a:uFillTx/>
          <a:latin typeface="Arial"/>
          <a:ea typeface="Arial"/>
          <a:cs typeface="Arial"/>
          <a:sym typeface="Arial"/>
        </a:defRPr>
      </a:lvl1pPr>
      <a:lvl2pPr marL="548639" marR="0" indent="-205739" algn="l" defTabSz="685800" rtl="0" latinLnBrk="0">
        <a:lnSpc>
          <a:spcPct val="90000"/>
        </a:lnSpc>
        <a:spcBef>
          <a:spcPts val="750"/>
        </a:spcBef>
        <a:spcAft>
          <a:spcPts val="0"/>
        </a:spcAft>
        <a:buClrTx/>
        <a:buSzPct val="100000"/>
        <a:buFontTx/>
        <a:buChar char="▪"/>
        <a:tabLst/>
        <a:defRPr sz="1800" b="0" i="0" u="none" strike="noStrike" cap="none" spc="0" baseline="0">
          <a:ln>
            <a:noFill/>
          </a:ln>
          <a:solidFill>
            <a:srgbClr val="636254"/>
          </a:solidFill>
          <a:uFillTx/>
          <a:latin typeface="Arial"/>
          <a:ea typeface="Arial"/>
          <a:cs typeface="Arial"/>
          <a:sym typeface="Arial"/>
        </a:defRPr>
      </a:lvl2pPr>
      <a:lvl3pPr marL="914400" marR="0" indent="-228600" algn="l" defTabSz="685800" rtl="0" latinLnBrk="0">
        <a:lnSpc>
          <a:spcPct val="90000"/>
        </a:lnSpc>
        <a:spcBef>
          <a:spcPts val="750"/>
        </a:spcBef>
        <a:spcAft>
          <a:spcPts val="0"/>
        </a:spcAft>
        <a:buClrTx/>
        <a:buSzPct val="50000"/>
        <a:buFontTx/>
        <a:buChar char="❑"/>
        <a:tabLst/>
        <a:defRPr sz="1800" b="0" i="0" u="none" strike="noStrike" cap="none" spc="0" baseline="0">
          <a:ln>
            <a:noFill/>
          </a:ln>
          <a:solidFill>
            <a:srgbClr val="636254"/>
          </a:solidFill>
          <a:uFillTx/>
          <a:latin typeface="Arial"/>
          <a:ea typeface="Arial"/>
          <a:cs typeface="Arial"/>
          <a:sym typeface="Arial"/>
        </a:defRPr>
      </a:lvl3pPr>
      <a:lvl4pPr marL="1285875" marR="0" indent="-257175" algn="l" defTabSz="685800" rtl="0" latinLnBrk="0">
        <a:lnSpc>
          <a:spcPct val="90000"/>
        </a:lnSpc>
        <a:spcBef>
          <a:spcPts val="750"/>
        </a:spcBef>
        <a:spcAft>
          <a:spcPts val="0"/>
        </a:spcAft>
        <a:buClrTx/>
        <a:buSzPct val="85000"/>
        <a:buFontTx/>
        <a:buChar char="▪"/>
        <a:tabLst/>
        <a:defRPr sz="1800" b="0" i="0" u="none" strike="noStrike" cap="none" spc="0" baseline="0">
          <a:ln>
            <a:noFill/>
          </a:ln>
          <a:solidFill>
            <a:srgbClr val="636254"/>
          </a:solidFill>
          <a:uFillTx/>
          <a:latin typeface="Arial"/>
          <a:ea typeface="Arial"/>
          <a:cs typeface="Arial"/>
          <a:sym typeface="Arial"/>
        </a:defRPr>
      </a:lvl4pPr>
      <a:lvl5pPr marL="1714500" marR="0" indent="-342900" algn="l" defTabSz="685800" rtl="0" latinLnBrk="0">
        <a:lnSpc>
          <a:spcPct val="90000"/>
        </a:lnSpc>
        <a:spcBef>
          <a:spcPts val="750"/>
        </a:spcBef>
        <a:spcAft>
          <a:spcPts val="0"/>
        </a:spcAft>
        <a:buClrTx/>
        <a:buSzPct val="50000"/>
        <a:buFontTx/>
        <a:buChar char="❑"/>
        <a:tabLst/>
        <a:defRPr sz="1800" b="0" i="0" u="none" strike="noStrike" cap="none" spc="0" baseline="0">
          <a:ln>
            <a:noFill/>
          </a:ln>
          <a:solidFill>
            <a:srgbClr val="636254"/>
          </a:solidFill>
          <a:uFillTx/>
          <a:latin typeface="Arial"/>
          <a:ea typeface="Arial"/>
          <a:cs typeface="Arial"/>
          <a:sym typeface="Arial"/>
        </a:defRPr>
      </a:lvl5pPr>
      <a:lvl6pPr marL="1943100" marR="0" indent="-228600" algn="l" defTabSz="685800" rtl="0" latinLnBrk="0">
        <a:lnSpc>
          <a:spcPct val="90000"/>
        </a:lnSpc>
        <a:spcBef>
          <a:spcPts val="750"/>
        </a:spcBef>
        <a:spcAft>
          <a:spcPts val="0"/>
        </a:spcAft>
        <a:buClrTx/>
        <a:buSzPct val="100000"/>
        <a:buFontTx/>
        <a:buChar char="•"/>
        <a:tabLst/>
        <a:defRPr sz="1800" b="0" i="0" u="none" strike="noStrike" cap="none" spc="0" baseline="0">
          <a:ln>
            <a:noFill/>
          </a:ln>
          <a:solidFill>
            <a:srgbClr val="636254"/>
          </a:solidFill>
          <a:uFillTx/>
          <a:latin typeface="Arial"/>
          <a:ea typeface="Arial"/>
          <a:cs typeface="Arial"/>
          <a:sym typeface="Arial"/>
        </a:defRPr>
      </a:lvl6pPr>
      <a:lvl7pPr marL="2286000" marR="0" indent="-228600" algn="l" defTabSz="685800" rtl="0" latinLnBrk="0">
        <a:lnSpc>
          <a:spcPct val="90000"/>
        </a:lnSpc>
        <a:spcBef>
          <a:spcPts val="750"/>
        </a:spcBef>
        <a:spcAft>
          <a:spcPts val="0"/>
        </a:spcAft>
        <a:buClrTx/>
        <a:buSzPct val="100000"/>
        <a:buFontTx/>
        <a:buChar char="•"/>
        <a:tabLst/>
        <a:defRPr sz="1800" b="0" i="0" u="none" strike="noStrike" cap="none" spc="0" baseline="0">
          <a:ln>
            <a:noFill/>
          </a:ln>
          <a:solidFill>
            <a:srgbClr val="636254"/>
          </a:solidFill>
          <a:uFillTx/>
          <a:latin typeface="Arial"/>
          <a:ea typeface="Arial"/>
          <a:cs typeface="Arial"/>
          <a:sym typeface="Arial"/>
        </a:defRPr>
      </a:lvl7pPr>
      <a:lvl8pPr marL="2628900" marR="0" indent="-228600" algn="l" defTabSz="685800" rtl="0" latinLnBrk="0">
        <a:lnSpc>
          <a:spcPct val="90000"/>
        </a:lnSpc>
        <a:spcBef>
          <a:spcPts val="750"/>
        </a:spcBef>
        <a:spcAft>
          <a:spcPts val="0"/>
        </a:spcAft>
        <a:buClrTx/>
        <a:buSzPct val="100000"/>
        <a:buFontTx/>
        <a:buChar char="•"/>
        <a:tabLst/>
        <a:defRPr sz="1800" b="0" i="0" u="none" strike="noStrike" cap="none" spc="0" baseline="0">
          <a:ln>
            <a:noFill/>
          </a:ln>
          <a:solidFill>
            <a:srgbClr val="636254"/>
          </a:solidFill>
          <a:uFillTx/>
          <a:latin typeface="Arial"/>
          <a:ea typeface="Arial"/>
          <a:cs typeface="Arial"/>
          <a:sym typeface="Arial"/>
        </a:defRPr>
      </a:lvl8pPr>
      <a:lvl9pPr marL="2971800" marR="0" indent="-228600" algn="l" defTabSz="685800" rtl="0" latinLnBrk="0">
        <a:lnSpc>
          <a:spcPct val="90000"/>
        </a:lnSpc>
        <a:spcBef>
          <a:spcPts val="750"/>
        </a:spcBef>
        <a:spcAft>
          <a:spcPts val="0"/>
        </a:spcAft>
        <a:buClrTx/>
        <a:buSzPct val="100000"/>
        <a:buFontTx/>
        <a:buChar char="•"/>
        <a:tabLst/>
        <a:defRPr sz="1800" b="0" i="0" u="none" strike="noStrike" cap="none" spc="0" baseline="0">
          <a:ln>
            <a:noFill/>
          </a:ln>
          <a:solidFill>
            <a:srgbClr val="636254"/>
          </a:solidFill>
          <a:uFillTx/>
          <a:latin typeface="Arial"/>
          <a:ea typeface="Arial"/>
          <a:cs typeface="Arial"/>
          <a:sym typeface="Arial"/>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3429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6858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10287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13716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17145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20574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24003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2743200" algn="r" defTabSz="3429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756136" y="6311899"/>
            <a:ext cx="3631732" cy="342832"/>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dirty="0"/>
              <a:t>CPowerEnergyManagement.com | 844-276-9371</a:t>
            </a:r>
          </a:p>
        </p:txBody>
      </p:sp>
    </p:spTree>
    <p:extLst>
      <p:ext uri="{BB962C8B-B14F-4D97-AF65-F5344CB8AC3E}">
        <p14:creationId xmlns:p14="http://schemas.microsoft.com/office/powerpoint/2010/main" val="42592009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dt="0"/>
  <p:txStyles>
    <p:titleStyle>
      <a:lvl1pPr algn="l" defTabSz="514350" rtl="0" eaLnBrk="1" latinLnBrk="0" hangingPunct="1">
        <a:lnSpc>
          <a:spcPct val="90000"/>
        </a:lnSpc>
        <a:spcBef>
          <a:spcPct val="0"/>
        </a:spcBef>
        <a:buNone/>
        <a:defRPr sz="2700" b="1" i="0" kern="1200" cap="all"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Wingdings" panose="05000000000000000000" pitchFamily="2" charset="2"/>
        <a:buNone/>
        <a:defRPr sz="135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SzPct val="100000"/>
        <a:buFont typeface="Wingdings" panose="05000000000000000000" pitchFamily="2" charset="2"/>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SzPct val="50000"/>
        <a:buFont typeface="Wingdings" panose="05000000000000000000" pitchFamily="2" charset="2"/>
        <a:buChar char="q"/>
        <a:defRPr sz="1013"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SzPct val="85000"/>
        <a:buFont typeface="Wingdings" panose="05000000000000000000" pitchFamily="2" charset="2"/>
        <a:buChar char="§"/>
        <a:defRPr sz="90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SzPct val="50000"/>
        <a:buFont typeface="Wingdings" panose="05000000000000000000" pitchFamily="2" charset="2"/>
        <a:buChar char="q"/>
        <a:defRPr sz="788"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12/20/2018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CPowerEnergyManagement.com | 844-276-9371</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5651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87492" y="245835"/>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87492" y="1651083"/>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815139" y="6356350"/>
            <a:ext cx="3845092" cy="365125"/>
          </a:xfrm>
          <a:prstGeom prst="rect">
            <a:avLst/>
          </a:prstGeom>
          <a:noFill/>
          <a:ln>
            <a:noFill/>
          </a:ln>
        </p:spPr>
        <p:txBody>
          <a:bodyPr lIns="91425" tIns="91425" rIns="91425" bIns="91425" anchor="ctr" anchorCtr="0"/>
          <a:lstStyle>
            <a:lvl1pPr marL="0" marR="0" lvl="0" indent="0" algn="ctr" rtl="0">
              <a:spcBef>
                <a:spcPts val="0"/>
              </a:spcBef>
              <a:buNone/>
              <a:defRPr sz="800" b="0" i="0" u="none" strike="noStrike" cap="none">
                <a:solidFill>
                  <a:srgbClr val="888888"/>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187492" y="6356350"/>
            <a:ext cx="50231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b="0" i="0" u="none" strike="noStrike" cap="none">
                <a:solidFill>
                  <a:srgbClr val="888888"/>
                </a:solidFill>
                <a:latin typeface="Tahoma"/>
                <a:ea typeface="Tahoma"/>
                <a:cs typeface="Tahoma"/>
                <a:sym typeface="Tahoma"/>
              </a:rPr>
              <a:t>‹#›</a:t>
            </a:fld>
            <a:endParaRPr lang="en-US" sz="1200" b="0" i="0" u="none" strike="noStrike" cap="none">
              <a:solidFill>
                <a:srgbClr val="888888"/>
              </a:solidFill>
              <a:latin typeface="Tahoma"/>
              <a:ea typeface="Tahoma"/>
              <a:cs typeface="Tahoma"/>
              <a:sym typeface="Tahoma"/>
            </a:endParaRPr>
          </a:p>
        </p:txBody>
      </p:sp>
    </p:spTree>
    <p:extLst>
      <p:ext uri="{BB962C8B-B14F-4D97-AF65-F5344CB8AC3E}">
        <p14:creationId xmlns:p14="http://schemas.microsoft.com/office/powerpoint/2010/main" val="138288179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6767" y="216083"/>
            <a:ext cx="8890467" cy="307777"/>
          </a:xfrm>
          <a:prstGeom prst="rect">
            <a:avLst/>
          </a:prstGeom>
        </p:spPr>
        <p:txBody>
          <a:bodyPr wrap="square" lIns="0" tIns="0" rIns="0" bIns="0">
            <a:spAutoFit/>
          </a:bodyPr>
          <a:lstStyle>
            <a:lvl1pPr>
              <a:defRPr sz="2000" b="0" i="0">
                <a:solidFill>
                  <a:srgbClr val="002960"/>
                </a:solidFill>
                <a:latin typeface="Arial"/>
                <a:cs typeface="Arial"/>
              </a:defRPr>
            </a:lvl1pPr>
          </a:lstStyle>
          <a:p>
            <a:endParaRPr/>
          </a:p>
        </p:txBody>
      </p:sp>
      <p:sp>
        <p:nvSpPr>
          <p:cNvPr id="3" name="Holder 3"/>
          <p:cNvSpPr>
            <a:spLocks noGrp="1"/>
          </p:cNvSpPr>
          <p:nvPr>
            <p:ph type="body" idx="1"/>
          </p:nvPr>
        </p:nvSpPr>
        <p:spPr>
          <a:xfrm>
            <a:off x="218564" y="2829427"/>
            <a:ext cx="4417225" cy="246221"/>
          </a:xfrm>
          <a:prstGeom prst="rect">
            <a:avLst/>
          </a:prstGeom>
        </p:spPr>
        <p:txBody>
          <a:bodyPr wrap="square" lIns="0" tIns="0" rIns="0" bIns="0">
            <a:spAutoFit/>
          </a:bodyPr>
          <a:lstStyle>
            <a:lvl1pPr>
              <a:defRPr sz="1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12/20/2018</a:t>
            </a:fld>
            <a:endParaRPr lang="en-US"/>
          </a:p>
        </p:txBody>
      </p:sp>
      <p:sp>
        <p:nvSpPr>
          <p:cNvPr id="6" name="Holder 6"/>
          <p:cNvSpPr>
            <a:spLocks noGrp="1"/>
          </p:cNvSpPr>
          <p:nvPr>
            <p:ph type="sldNum" sz="quarter" idx="7"/>
          </p:nvPr>
        </p:nvSpPr>
        <p:spPr>
          <a:xfrm>
            <a:off x="6583680" y="6377940"/>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58197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defRPr>
          <a:latin typeface="+mj-lt"/>
          <a:ea typeface="+mj-ea"/>
          <a:cs typeface="+mj-cs"/>
        </a:defRPr>
      </a:lvl1pPr>
    </p:titleStyle>
    <p:bodyStyle>
      <a:lvl1pPr marL="0">
        <a:defRPr>
          <a:latin typeface="+mn-lt"/>
          <a:ea typeface="+mn-ea"/>
          <a:cs typeface="+mn-cs"/>
        </a:defRPr>
      </a:lvl1pPr>
      <a:lvl2pPr marL="466253">
        <a:defRPr>
          <a:latin typeface="+mn-lt"/>
          <a:ea typeface="+mn-ea"/>
          <a:cs typeface="+mn-cs"/>
        </a:defRPr>
      </a:lvl2pPr>
      <a:lvl3pPr marL="932505">
        <a:defRPr>
          <a:latin typeface="+mn-lt"/>
          <a:ea typeface="+mn-ea"/>
          <a:cs typeface="+mn-cs"/>
        </a:defRPr>
      </a:lvl3pPr>
      <a:lvl4pPr marL="1398758">
        <a:defRPr>
          <a:latin typeface="+mn-lt"/>
          <a:ea typeface="+mn-ea"/>
          <a:cs typeface="+mn-cs"/>
        </a:defRPr>
      </a:lvl4pPr>
      <a:lvl5pPr marL="1865010">
        <a:defRPr>
          <a:latin typeface="+mn-lt"/>
          <a:ea typeface="+mn-ea"/>
          <a:cs typeface="+mn-cs"/>
        </a:defRPr>
      </a:lvl5pPr>
      <a:lvl6pPr marL="2331263">
        <a:defRPr>
          <a:latin typeface="+mn-lt"/>
          <a:ea typeface="+mn-ea"/>
          <a:cs typeface="+mn-cs"/>
        </a:defRPr>
      </a:lvl6pPr>
      <a:lvl7pPr marL="2797515">
        <a:defRPr>
          <a:latin typeface="+mn-lt"/>
          <a:ea typeface="+mn-ea"/>
          <a:cs typeface="+mn-cs"/>
        </a:defRPr>
      </a:lvl7pPr>
      <a:lvl8pPr marL="3263768">
        <a:defRPr>
          <a:latin typeface="+mn-lt"/>
          <a:ea typeface="+mn-ea"/>
          <a:cs typeface="+mn-cs"/>
        </a:defRPr>
      </a:lvl8pPr>
      <a:lvl9pPr marL="3730020">
        <a:defRPr>
          <a:latin typeface="+mn-lt"/>
          <a:ea typeface="+mn-ea"/>
          <a:cs typeface="+mn-cs"/>
        </a:defRPr>
      </a:lvl9pPr>
    </p:bodyStyle>
    <p:otherStyle>
      <a:lvl1pPr marL="0">
        <a:defRPr>
          <a:latin typeface="+mn-lt"/>
          <a:ea typeface="+mn-ea"/>
          <a:cs typeface="+mn-cs"/>
        </a:defRPr>
      </a:lvl1pPr>
      <a:lvl2pPr marL="466253">
        <a:defRPr>
          <a:latin typeface="+mn-lt"/>
          <a:ea typeface="+mn-ea"/>
          <a:cs typeface="+mn-cs"/>
        </a:defRPr>
      </a:lvl2pPr>
      <a:lvl3pPr marL="932505">
        <a:defRPr>
          <a:latin typeface="+mn-lt"/>
          <a:ea typeface="+mn-ea"/>
          <a:cs typeface="+mn-cs"/>
        </a:defRPr>
      </a:lvl3pPr>
      <a:lvl4pPr marL="1398758">
        <a:defRPr>
          <a:latin typeface="+mn-lt"/>
          <a:ea typeface="+mn-ea"/>
          <a:cs typeface="+mn-cs"/>
        </a:defRPr>
      </a:lvl4pPr>
      <a:lvl5pPr marL="1865010">
        <a:defRPr>
          <a:latin typeface="+mn-lt"/>
          <a:ea typeface="+mn-ea"/>
          <a:cs typeface="+mn-cs"/>
        </a:defRPr>
      </a:lvl5pPr>
      <a:lvl6pPr marL="2331263">
        <a:defRPr>
          <a:latin typeface="+mn-lt"/>
          <a:ea typeface="+mn-ea"/>
          <a:cs typeface="+mn-cs"/>
        </a:defRPr>
      </a:lvl6pPr>
      <a:lvl7pPr marL="2797515">
        <a:defRPr>
          <a:latin typeface="+mn-lt"/>
          <a:ea typeface="+mn-ea"/>
          <a:cs typeface="+mn-cs"/>
        </a:defRPr>
      </a:lvl7pPr>
      <a:lvl8pPr marL="3263768">
        <a:defRPr>
          <a:latin typeface="+mn-lt"/>
          <a:ea typeface="+mn-ea"/>
          <a:cs typeface="+mn-cs"/>
        </a:defRPr>
      </a:lvl8pPr>
      <a:lvl9pPr marL="373002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 name="Text Placeholder 18"/>
          <p:cNvSpPr txBox="1">
            <a:spLocks/>
          </p:cNvSpPr>
          <p:nvPr userDrawn="1"/>
        </p:nvSpPr>
        <p:spPr>
          <a:xfrm>
            <a:off x="309511" y="6370116"/>
            <a:ext cx="5827876" cy="205345"/>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r>
              <a:rPr lang="en-US" dirty="0">
                <a:solidFill>
                  <a:schemeClr val="accent1">
                    <a:lumMod val="60000"/>
                    <a:lumOff val="40000"/>
                  </a:schemeClr>
                </a:solidFill>
              </a:rPr>
              <a:t>/ </a:t>
            </a:r>
            <a:r>
              <a:rPr lang="en-US" sz="900" kern="1200" cap="all" normalizeH="0" baseline="0" dirty="0">
                <a:solidFill>
                  <a:schemeClr val="accent1">
                    <a:lumMod val="60000"/>
                    <a:lumOff val="40000"/>
                  </a:schemeClr>
                </a:solidFill>
                <a:latin typeface="+mj-lt"/>
                <a:ea typeface="+mn-ea"/>
                <a:cs typeface="+mn-cs"/>
              </a:rPr>
              <a:t>©2018 </a:t>
            </a:r>
            <a:r>
              <a:rPr lang="en-US" dirty="0">
                <a:solidFill>
                  <a:schemeClr val="accent1">
                    <a:lumMod val="60000"/>
                    <a:lumOff val="40000"/>
                  </a:schemeClr>
                </a:solidFill>
              </a:rPr>
              <a:t>Navigant Consulting,</a:t>
            </a:r>
            <a:r>
              <a:rPr lang="en-US" baseline="0" dirty="0">
                <a:solidFill>
                  <a:schemeClr val="accent1">
                    <a:lumMod val="60000"/>
                    <a:lumOff val="40000"/>
                  </a:schemeClr>
                </a:solidFill>
              </a:rPr>
              <a:t> Inc. All rights Reserved</a:t>
            </a:r>
            <a:endParaRPr lang="en-US" dirty="0">
              <a:solidFill>
                <a:schemeClr val="accent1">
                  <a:lumMod val="60000"/>
                  <a:lumOff val="40000"/>
                </a:schemeClr>
              </a:solidFill>
            </a:endParaRPr>
          </a:p>
        </p:txBody>
      </p:sp>
      <p:cxnSp>
        <p:nvCxnSpPr>
          <p:cNvPr id="22" name="Straight Connector 21"/>
          <p:cNvCxnSpPr/>
          <p:nvPr/>
        </p:nvCxnSpPr>
        <p:spPr>
          <a:xfrm>
            <a:off x="228601" y="6250077"/>
            <a:ext cx="8694739" cy="0"/>
          </a:xfrm>
          <a:prstGeom prst="line">
            <a:avLst/>
          </a:prstGeom>
          <a:ln w="9525">
            <a:solidFill>
              <a:srgbClr val="555759"/>
            </a:solidFill>
          </a:ln>
          <a:effectLst/>
        </p:spPr>
        <p:style>
          <a:lnRef idx="2">
            <a:schemeClr val="accent1"/>
          </a:lnRef>
          <a:fillRef idx="0">
            <a:schemeClr val="accent1"/>
          </a:fillRef>
          <a:effectRef idx="1">
            <a:schemeClr val="accent1"/>
          </a:effectRef>
          <a:fontRef idx="minor">
            <a:schemeClr val="tx1"/>
          </a:fontRef>
        </p:style>
      </p:cxnSp>
      <p:sp>
        <p:nvSpPr>
          <p:cNvPr id="1037" name="Rectangle 14"/>
          <p:cNvSpPr>
            <a:spLocks noGrp="1" noChangeArrowheads="1"/>
          </p:cNvSpPr>
          <p:nvPr>
            <p:ph type="body" idx="1"/>
          </p:nvPr>
        </p:nvSpPr>
        <p:spPr bwMode="auto">
          <a:xfrm>
            <a:off x="2079560" y="1262358"/>
            <a:ext cx="6856622" cy="49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pic>
        <p:nvPicPr>
          <p:cNvPr id="2" name="Picture 1"/>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7955459" y="6400190"/>
            <a:ext cx="977407" cy="168518"/>
          </a:xfrm>
          <a:prstGeom prst="rect">
            <a:avLst/>
          </a:prstGeom>
        </p:spPr>
      </p:pic>
      <p:cxnSp>
        <p:nvCxnSpPr>
          <p:cNvPr id="5" name="Straight Connector 4"/>
          <p:cNvCxnSpPr/>
          <p:nvPr/>
        </p:nvCxnSpPr>
        <p:spPr bwMode="auto">
          <a:xfrm>
            <a:off x="2079560" y="1022438"/>
            <a:ext cx="7064440" cy="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11" name="Freeform 10"/>
          <p:cNvSpPr/>
          <p:nvPr/>
        </p:nvSpPr>
        <p:spPr>
          <a:xfrm>
            <a:off x="0" y="1"/>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ext Placeholder 18">
            <a:extLst>
              <a:ext uri="{FF2B5EF4-FFF2-40B4-BE49-F238E27FC236}">
                <a16:creationId xmlns:a16="http://schemas.microsoft.com/office/drawing/2014/main" id="{3531EE96-AC86-43A7-AA0C-6CE7311A3704}"/>
              </a:ext>
            </a:extLst>
          </p:cNvPr>
          <p:cNvSpPr txBox="1">
            <a:spLocks/>
          </p:cNvSpPr>
          <p:nvPr/>
        </p:nvSpPr>
        <p:spPr>
          <a:xfrm>
            <a:off x="18288" y="6365441"/>
            <a:ext cx="438912" cy="231169"/>
          </a:xfrm>
          <a:prstGeom prst="rect">
            <a:avLst/>
          </a:prstGeom>
        </p:spPr>
        <p:txBody>
          <a:bodyPr vert="horz"/>
          <a:lstStyle>
            <a:lvl1pPr marL="0" indent="0" algn="l" rtl="0" eaLnBrk="1" fontAlgn="base" hangingPunct="1">
              <a:spcBef>
                <a:spcPts val="0"/>
              </a:spcBef>
              <a:spcAft>
                <a:spcPct val="0"/>
              </a:spcAft>
              <a:buClr>
                <a:schemeClr val="accent1"/>
              </a:buClr>
              <a:buSzPct val="100000"/>
              <a:buFontTx/>
              <a:buNone/>
              <a:defRPr lang="en-US" sz="900" kern="1200" cap="all" normalizeH="0" baseline="0">
                <a:solidFill>
                  <a:srgbClr val="898C8F"/>
                </a:solidFill>
                <a:latin typeface="+mj-lt"/>
                <a:ea typeface="+mn-ea"/>
                <a:cs typeface="+mn-cs"/>
              </a:defRPr>
            </a:lvl1pPr>
            <a:lvl2pPr marL="457178"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2pPr>
            <a:lvl3pPr marL="914354"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3pPr>
            <a:lvl4pPr marL="1371532"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4pPr>
            <a:lvl5pPr marL="1828709" indent="0" algn="l" rtl="0" eaLnBrk="1" fontAlgn="base" hangingPunct="1">
              <a:spcBef>
                <a:spcPts val="0"/>
              </a:spcBef>
              <a:spcAft>
                <a:spcPct val="0"/>
              </a:spcAft>
              <a:buClr>
                <a:schemeClr val="accent1"/>
              </a:buClr>
              <a:buSzPct val="100000"/>
              <a:buFontTx/>
              <a:buNone/>
              <a:defRPr lang="en-US" sz="900" kern="1200" cap="all" normalizeH="0">
                <a:solidFill>
                  <a:srgbClr val="9CA1A4"/>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algn="r"/>
            <a:fld id="{C0D4A90D-707C-4CFA-8F87-17CF45DE2B45}" type="slidenum">
              <a:rPr lang="en-US" sz="900" smtClean="0">
                <a:solidFill>
                  <a:srgbClr val="95D600"/>
                </a:solidFill>
              </a:rPr>
              <a:pPr algn="r"/>
              <a:t>‹#›</a:t>
            </a:fld>
            <a:endParaRPr lang="en-US" dirty="0"/>
          </a:p>
        </p:txBody>
      </p:sp>
      <p:cxnSp>
        <p:nvCxnSpPr>
          <p:cNvPr id="15" name="Straight Connector 14">
            <a:extLst>
              <a:ext uri="{FF2B5EF4-FFF2-40B4-BE49-F238E27FC236}">
                <a16:creationId xmlns:a16="http://schemas.microsoft.com/office/drawing/2014/main" id="{61F814BA-A58F-400C-97D0-449D08701B10}"/>
              </a:ext>
            </a:extLst>
          </p:cNvPr>
          <p:cNvCxnSpPr/>
          <p:nvPr userDrawn="1"/>
        </p:nvCxnSpPr>
        <p:spPr bwMode="auto">
          <a:xfrm flipH="1">
            <a:off x="0" y="6302465"/>
            <a:ext cx="9144000" cy="0"/>
          </a:xfrm>
          <a:prstGeom prst="line">
            <a:avLst/>
          </a:prstGeom>
          <a:solidFill>
            <a:schemeClr val="accent1"/>
          </a:solidFill>
          <a:ln w="19050" cap="flat" cmpd="dbl" algn="ctr">
            <a:no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74A65372-671C-4628-AD06-9CA7C06C8DA9}"/>
              </a:ext>
            </a:extLst>
          </p:cNvPr>
          <p:cNvCxnSpPr/>
          <p:nvPr userDrawn="1"/>
        </p:nvCxnSpPr>
        <p:spPr bwMode="auto">
          <a:xfrm>
            <a:off x="2079560" y="1022438"/>
            <a:ext cx="7064440" cy="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17" name="Freeform 17">
            <a:extLst>
              <a:ext uri="{FF2B5EF4-FFF2-40B4-BE49-F238E27FC236}">
                <a16:creationId xmlns:a16="http://schemas.microsoft.com/office/drawing/2014/main" id="{C4CFD21C-3884-41CD-96EF-256A09EC69A6}"/>
              </a:ext>
            </a:extLst>
          </p:cNvPr>
          <p:cNvSpPr/>
          <p:nvPr userDrawn="1"/>
        </p:nvSpPr>
        <p:spPr>
          <a:xfrm>
            <a:off x="0" y="1"/>
            <a:ext cx="2086007" cy="5136220"/>
          </a:xfrm>
          <a:custGeom>
            <a:avLst/>
            <a:gdLst>
              <a:gd name="connsiteX0" fmla="*/ 0 w 1661746"/>
              <a:gd name="connsiteY0" fmla="*/ 0 h 4044462"/>
              <a:gd name="connsiteX1" fmla="*/ 1661746 w 1661746"/>
              <a:gd name="connsiteY1" fmla="*/ 0 h 4044462"/>
              <a:gd name="connsiteX2" fmla="*/ 17585 w 1661746"/>
              <a:gd name="connsiteY2" fmla="*/ 4044462 h 4044462"/>
              <a:gd name="connsiteX3" fmla="*/ 0 w 1661746"/>
              <a:gd name="connsiteY3" fmla="*/ 0 h 4044462"/>
              <a:gd name="connsiteX0" fmla="*/ 0 w 1661746"/>
              <a:gd name="connsiteY0" fmla="*/ 0 h 4039867"/>
              <a:gd name="connsiteX1" fmla="*/ 1661746 w 1661746"/>
              <a:gd name="connsiteY1" fmla="*/ 0 h 4039867"/>
              <a:gd name="connsiteX2" fmla="*/ 12990 w 1661746"/>
              <a:gd name="connsiteY2" fmla="*/ 4039867 h 4039867"/>
              <a:gd name="connsiteX3" fmla="*/ 0 w 1661746"/>
              <a:gd name="connsiteY3" fmla="*/ 0 h 4039867"/>
              <a:gd name="connsiteX0" fmla="*/ 170948 w 1648895"/>
              <a:gd name="connsiteY0" fmla="*/ 284889 h 4039867"/>
              <a:gd name="connsiteX1" fmla="*/ 1648895 w 1648895"/>
              <a:gd name="connsiteY1" fmla="*/ 0 h 4039867"/>
              <a:gd name="connsiteX2" fmla="*/ 139 w 1648895"/>
              <a:gd name="connsiteY2" fmla="*/ 4039867 h 4039867"/>
              <a:gd name="connsiteX3" fmla="*/ 170948 w 1648895"/>
              <a:gd name="connsiteY3" fmla="*/ 284889 h 4039867"/>
              <a:gd name="connsiteX0" fmla="*/ 170948 w 1653490"/>
              <a:gd name="connsiteY0" fmla="*/ 225154 h 3980132"/>
              <a:gd name="connsiteX1" fmla="*/ 1653490 w 1653490"/>
              <a:gd name="connsiteY1" fmla="*/ 0 h 3980132"/>
              <a:gd name="connsiteX2" fmla="*/ 139 w 1653490"/>
              <a:gd name="connsiteY2" fmla="*/ 3980132 h 3980132"/>
              <a:gd name="connsiteX3" fmla="*/ 170948 w 1653490"/>
              <a:gd name="connsiteY3" fmla="*/ 225154 h 3980132"/>
              <a:gd name="connsiteX0" fmla="*/ 170948 w 1658085"/>
              <a:gd name="connsiteY0" fmla="*/ 284889 h 4039867"/>
              <a:gd name="connsiteX1" fmla="*/ 1658085 w 1658085"/>
              <a:gd name="connsiteY1" fmla="*/ 0 h 4039867"/>
              <a:gd name="connsiteX2" fmla="*/ 139 w 1658085"/>
              <a:gd name="connsiteY2" fmla="*/ 4039867 h 4039867"/>
              <a:gd name="connsiteX3" fmla="*/ 170948 w 1658085"/>
              <a:gd name="connsiteY3" fmla="*/ 284889 h 4039867"/>
              <a:gd name="connsiteX0" fmla="*/ 0 w 1666341"/>
              <a:gd name="connsiteY0" fmla="*/ 4595 h 4039867"/>
              <a:gd name="connsiteX1" fmla="*/ 1666341 w 1666341"/>
              <a:gd name="connsiteY1" fmla="*/ 0 h 4039867"/>
              <a:gd name="connsiteX2" fmla="*/ 8395 w 1666341"/>
              <a:gd name="connsiteY2" fmla="*/ 4039867 h 4039867"/>
              <a:gd name="connsiteX3" fmla="*/ 0 w 1666341"/>
              <a:gd name="connsiteY3" fmla="*/ 4595 h 4039867"/>
              <a:gd name="connsiteX0" fmla="*/ 0 w 1666341"/>
              <a:gd name="connsiteY0" fmla="*/ 4595 h 4035272"/>
              <a:gd name="connsiteX1" fmla="*/ 1666341 w 1666341"/>
              <a:gd name="connsiteY1" fmla="*/ 0 h 4035272"/>
              <a:gd name="connsiteX2" fmla="*/ 8395 w 1666341"/>
              <a:gd name="connsiteY2" fmla="*/ 4035272 h 4035272"/>
              <a:gd name="connsiteX3" fmla="*/ 0 w 1666341"/>
              <a:gd name="connsiteY3" fmla="*/ 4595 h 4035272"/>
              <a:gd name="connsiteX0" fmla="*/ 56296 w 1658307"/>
              <a:gd name="connsiteY0" fmla="*/ 114874 h 4035272"/>
              <a:gd name="connsiteX1" fmla="*/ 1658307 w 1658307"/>
              <a:gd name="connsiteY1" fmla="*/ 0 h 4035272"/>
              <a:gd name="connsiteX2" fmla="*/ 361 w 1658307"/>
              <a:gd name="connsiteY2" fmla="*/ 4035272 h 4035272"/>
              <a:gd name="connsiteX3" fmla="*/ 56296 w 1658307"/>
              <a:gd name="connsiteY3" fmla="*/ 114874 h 4035272"/>
              <a:gd name="connsiteX0" fmla="*/ 2400 w 1659551"/>
              <a:gd name="connsiteY0" fmla="*/ 9190 h 4035272"/>
              <a:gd name="connsiteX1" fmla="*/ 1659551 w 1659551"/>
              <a:gd name="connsiteY1" fmla="*/ 0 h 4035272"/>
              <a:gd name="connsiteX2" fmla="*/ 1605 w 1659551"/>
              <a:gd name="connsiteY2" fmla="*/ 4035272 h 4035272"/>
              <a:gd name="connsiteX3" fmla="*/ 2400 w 1659551"/>
              <a:gd name="connsiteY3" fmla="*/ 9190 h 4035272"/>
              <a:gd name="connsiteX0" fmla="*/ 146 w 1659873"/>
              <a:gd name="connsiteY0" fmla="*/ 6614 h 4035272"/>
              <a:gd name="connsiteX1" fmla="*/ 1659873 w 1659873"/>
              <a:gd name="connsiteY1" fmla="*/ 0 h 4035272"/>
              <a:gd name="connsiteX2" fmla="*/ 1927 w 1659873"/>
              <a:gd name="connsiteY2" fmla="*/ 4035272 h 4035272"/>
              <a:gd name="connsiteX3" fmla="*/ 146 w 1659873"/>
              <a:gd name="connsiteY3" fmla="*/ 6614 h 4035272"/>
              <a:gd name="connsiteX0" fmla="*/ 146 w 1649570"/>
              <a:gd name="connsiteY0" fmla="*/ 0 h 4028658"/>
              <a:gd name="connsiteX1" fmla="*/ 1649570 w 1649570"/>
              <a:gd name="connsiteY1" fmla="*/ 11416 h 4028658"/>
              <a:gd name="connsiteX2" fmla="*/ 1927 w 1649570"/>
              <a:gd name="connsiteY2" fmla="*/ 4028658 h 4028658"/>
              <a:gd name="connsiteX3" fmla="*/ 146 w 1649570"/>
              <a:gd name="connsiteY3" fmla="*/ 0 h 4028658"/>
              <a:gd name="connsiteX0" fmla="*/ 57814 w 1647996"/>
              <a:gd name="connsiteY0" fmla="*/ 109645 h 4017242"/>
              <a:gd name="connsiteX1" fmla="*/ 1647996 w 1647996"/>
              <a:gd name="connsiteY1" fmla="*/ 0 h 4017242"/>
              <a:gd name="connsiteX2" fmla="*/ 353 w 1647996"/>
              <a:gd name="connsiteY2" fmla="*/ 4017242 h 4017242"/>
              <a:gd name="connsiteX3" fmla="*/ 57814 w 1647996"/>
              <a:gd name="connsiteY3" fmla="*/ 109645 h 4017242"/>
              <a:gd name="connsiteX0" fmla="*/ 52689 w 1648022"/>
              <a:gd name="connsiteY0" fmla="*/ 65857 h 4017242"/>
              <a:gd name="connsiteX1" fmla="*/ 1648022 w 1648022"/>
              <a:gd name="connsiteY1" fmla="*/ 0 h 4017242"/>
              <a:gd name="connsiteX2" fmla="*/ 379 w 1648022"/>
              <a:gd name="connsiteY2" fmla="*/ 4017242 h 4017242"/>
              <a:gd name="connsiteX3" fmla="*/ 52689 w 1648022"/>
              <a:gd name="connsiteY3" fmla="*/ 65857 h 4017242"/>
              <a:gd name="connsiteX0" fmla="*/ 9598 w 1648720"/>
              <a:gd name="connsiteY0" fmla="*/ 0 h 4020931"/>
              <a:gd name="connsiteX1" fmla="*/ 1648720 w 1648720"/>
              <a:gd name="connsiteY1" fmla="*/ 3689 h 4020931"/>
              <a:gd name="connsiteX2" fmla="*/ 1077 w 1648720"/>
              <a:gd name="connsiteY2" fmla="*/ 4020931 h 4020931"/>
              <a:gd name="connsiteX3" fmla="*/ 9598 w 1648720"/>
              <a:gd name="connsiteY3" fmla="*/ 0 h 4020931"/>
              <a:gd name="connsiteX0" fmla="*/ 12067 w 1651189"/>
              <a:gd name="connsiteY0" fmla="*/ 0 h 4023507"/>
              <a:gd name="connsiteX1" fmla="*/ 1651189 w 1651189"/>
              <a:gd name="connsiteY1" fmla="*/ 3689 h 4023507"/>
              <a:gd name="connsiteX2" fmla="*/ 971 w 1651189"/>
              <a:gd name="connsiteY2" fmla="*/ 4023507 h 4023507"/>
              <a:gd name="connsiteX3" fmla="*/ 12067 w 1651189"/>
              <a:gd name="connsiteY3" fmla="*/ 0 h 4023507"/>
              <a:gd name="connsiteX0" fmla="*/ 0 w 1639122"/>
              <a:gd name="connsiteY0" fmla="*/ 0 h 4023507"/>
              <a:gd name="connsiteX1" fmla="*/ 1639122 w 1639122"/>
              <a:gd name="connsiteY1" fmla="*/ 3689 h 4023507"/>
              <a:gd name="connsiteX2" fmla="*/ 6935 w 1639122"/>
              <a:gd name="connsiteY2" fmla="*/ 4023507 h 4023507"/>
              <a:gd name="connsiteX3" fmla="*/ 0 w 1639122"/>
              <a:gd name="connsiteY3" fmla="*/ 0 h 4023507"/>
              <a:gd name="connsiteX0" fmla="*/ 17059 w 1656181"/>
              <a:gd name="connsiteY0" fmla="*/ 0 h 4015780"/>
              <a:gd name="connsiteX1" fmla="*/ 1656181 w 1656181"/>
              <a:gd name="connsiteY1" fmla="*/ 3689 h 4015780"/>
              <a:gd name="connsiteX2" fmla="*/ 812 w 1656181"/>
              <a:gd name="connsiteY2" fmla="*/ 4015780 h 4015780"/>
              <a:gd name="connsiteX3" fmla="*/ 17059 w 1656181"/>
              <a:gd name="connsiteY3" fmla="*/ 0 h 4015780"/>
              <a:gd name="connsiteX0" fmla="*/ 0 w 1639122"/>
              <a:gd name="connsiteY0" fmla="*/ 0 h 3899870"/>
              <a:gd name="connsiteX1" fmla="*/ 1639122 w 1639122"/>
              <a:gd name="connsiteY1" fmla="*/ 3689 h 3899870"/>
              <a:gd name="connsiteX2" fmla="*/ 73905 w 1639122"/>
              <a:gd name="connsiteY2" fmla="*/ 3899870 h 3899870"/>
              <a:gd name="connsiteX3" fmla="*/ 0 w 1639122"/>
              <a:gd name="connsiteY3" fmla="*/ 0 h 3899870"/>
              <a:gd name="connsiteX0" fmla="*/ 0 w 1639122"/>
              <a:gd name="connsiteY0" fmla="*/ 0 h 3987447"/>
              <a:gd name="connsiteX1" fmla="*/ 1639122 w 1639122"/>
              <a:gd name="connsiteY1" fmla="*/ 3689 h 3987447"/>
              <a:gd name="connsiteX2" fmla="*/ 6935 w 1639122"/>
              <a:gd name="connsiteY2" fmla="*/ 3987447 h 3987447"/>
              <a:gd name="connsiteX3" fmla="*/ 0 w 1639122"/>
              <a:gd name="connsiteY3" fmla="*/ 0 h 3987447"/>
              <a:gd name="connsiteX0" fmla="*/ 144 w 1639266"/>
              <a:gd name="connsiteY0" fmla="*/ 0 h 3987447"/>
              <a:gd name="connsiteX1" fmla="*/ 1639266 w 1639266"/>
              <a:gd name="connsiteY1" fmla="*/ 3689 h 3987447"/>
              <a:gd name="connsiteX2" fmla="*/ 1927 w 1639266"/>
              <a:gd name="connsiteY2" fmla="*/ 3987447 h 3987447"/>
              <a:gd name="connsiteX3" fmla="*/ 144 w 1639266"/>
              <a:gd name="connsiteY3" fmla="*/ 0 h 3987447"/>
              <a:gd name="connsiteX0" fmla="*/ 2397 w 1641519"/>
              <a:gd name="connsiteY0" fmla="*/ 0 h 3995174"/>
              <a:gd name="connsiteX1" fmla="*/ 1641519 w 1641519"/>
              <a:gd name="connsiteY1" fmla="*/ 3689 h 3995174"/>
              <a:gd name="connsiteX2" fmla="*/ 1605 w 1641519"/>
              <a:gd name="connsiteY2" fmla="*/ 3995174 h 3995174"/>
              <a:gd name="connsiteX3" fmla="*/ 2397 w 1641519"/>
              <a:gd name="connsiteY3" fmla="*/ 0 h 3995174"/>
              <a:gd name="connsiteX0" fmla="*/ 9681 w 1648803"/>
              <a:gd name="connsiteY0" fmla="*/ 0 h 5116681"/>
              <a:gd name="connsiteX1" fmla="*/ 1648803 w 1648803"/>
              <a:gd name="connsiteY1" fmla="*/ 3689 h 5116681"/>
              <a:gd name="connsiteX2" fmla="*/ 1073 w 1648803"/>
              <a:gd name="connsiteY2" fmla="*/ 5116681 h 5116681"/>
              <a:gd name="connsiteX3" fmla="*/ 9681 w 1648803"/>
              <a:gd name="connsiteY3" fmla="*/ 0 h 5116681"/>
              <a:gd name="connsiteX0" fmla="*/ 9681 w 2078650"/>
              <a:gd name="connsiteY0" fmla="*/ 0 h 5116681"/>
              <a:gd name="connsiteX1" fmla="*/ 2078650 w 2078650"/>
              <a:gd name="connsiteY1" fmla="*/ 3689 h 5116681"/>
              <a:gd name="connsiteX2" fmla="*/ 1073 w 2078650"/>
              <a:gd name="connsiteY2" fmla="*/ 5116681 h 5116681"/>
              <a:gd name="connsiteX3" fmla="*/ 9681 w 2078650"/>
              <a:gd name="connsiteY3" fmla="*/ 0 h 5116681"/>
              <a:gd name="connsiteX0" fmla="*/ 5986 w 2078862"/>
              <a:gd name="connsiteY0" fmla="*/ 0 h 5120589"/>
              <a:gd name="connsiteX1" fmla="*/ 2078862 w 2078862"/>
              <a:gd name="connsiteY1" fmla="*/ 7597 h 5120589"/>
              <a:gd name="connsiteX2" fmla="*/ 1285 w 2078862"/>
              <a:gd name="connsiteY2" fmla="*/ 5120589 h 5120589"/>
              <a:gd name="connsiteX3" fmla="*/ 5986 w 2078862"/>
              <a:gd name="connsiteY3" fmla="*/ 0 h 5120589"/>
              <a:gd name="connsiteX0" fmla="*/ 2400 w 2075276"/>
              <a:gd name="connsiteY0" fmla="*/ 0 h 5108866"/>
              <a:gd name="connsiteX1" fmla="*/ 2075276 w 2075276"/>
              <a:gd name="connsiteY1" fmla="*/ 7597 h 5108866"/>
              <a:gd name="connsiteX2" fmla="*/ 1606 w 2075276"/>
              <a:gd name="connsiteY2" fmla="*/ 5108866 h 5108866"/>
              <a:gd name="connsiteX3" fmla="*/ 2400 w 2075276"/>
              <a:gd name="connsiteY3" fmla="*/ 0 h 5108866"/>
              <a:gd name="connsiteX0" fmla="*/ 5987 w 2078863"/>
              <a:gd name="connsiteY0" fmla="*/ 0 h 5136220"/>
              <a:gd name="connsiteX1" fmla="*/ 2078863 w 2078863"/>
              <a:gd name="connsiteY1" fmla="*/ 7597 h 5136220"/>
              <a:gd name="connsiteX2" fmla="*/ 1285 w 2078863"/>
              <a:gd name="connsiteY2" fmla="*/ 5136220 h 5136220"/>
              <a:gd name="connsiteX3" fmla="*/ 5987 w 2078863"/>
              <a:gd name="connsiteY3" fmla="*/ 0 h 5136220"/>
              <a:gd name="connsiteX0" fmla="*/ 5987 w 2086007"/>
              <a:gd name="connsiteY0" fmla="*/ 0 h 5136220"/>
              <a:gd name="connsiteX1" fmla="*/ 2086007 w 2086007"/>
              <a:gd name="connsiteY1" fmla="*/ 2835 h 5136220"/>
              <a:gd name="connsiteX2" fmla="*/ 1285 w 2086007"/>
              <a:gd name="connsiteY2" fmla="*/ 5136220 h 5136220"/>
              <a:gd name="connsiteX3" fmla="*/ 5987 w 2086007"/>
              <a:gd name="connsiteY3" fmla="*/ 0 h 5136220"/>
            </a:gdLst>
            <a:ahLst/>
            <a:cxnLst>
              <a:cxn ang="0">
                <a:pos x="connsiteX0" y="connsiteY0"/>
              </a:cxn>
              <a:cxn ang="0">
                <a:pos x="connsiteX1" y="connsiteY1"/>
              </a:cxn>
              <a:cxn ang="0">
                <a:pos x="connsiteX2" y="connsiteY2"/>
              </a:cxn>
              <a:cxn ang="0">
                <a:pos x="connsiteX3" y="connsiteY3"/>
              </a:cxn>
            </a:cxnLst>
            <a:rect l="l" t="t" r="r" b="b"/>
            <a:pathLst>
              <a:path w="2086007" h="5136220">
                <a:moveTo>
                  <a:pt x="5987" y="0"/>
                </a:moveTo>
                <a:lnTo>
                  <a:pt x="2086007" y="2835"/>
                </a:lnTo>
                <a:cubicBezTo>
                  <a:pt x="1539369" y="1333330"/>
                  <a:pt x="547923" y="3805725"/>
                  <a:pt x="1285" y="5136220"/>
                </a:cubicBezTo>
                <a:cubicBezTo>
                  <a:pt x="-4577" y="3790997"/>
                  <a:pt x="11849" y="1354016"/>
                  <a:pt x="5987" y="0"/>
                </a:cubicBezTo>
                <a:close/>
              </a:path>
            </a:pathLst>
          </a:custGeom>
          <a:gradFill>
            <a:gsLst>
              <a:gs pos="0">
                <a:srgbClr val="648C1A"/>
              </a:gs>
              <a:gs pos="100000">
                <a:schemeClr val="accent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8" name="Picture 17">
            <a:extLst>
              <a:ext uri="{FF2B5EF4-FFF2-40B4-BE49-F238E27FC236}">
                <a16:creationId xmlns:a16="http://schemas.microsoft.com/office/drawing/2014/main" id="{A6895DA2-AC71-4993-A20E-BE19AA8FDFBC}"/>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7899370" y="6360498"/>
            <a:ext cx="1089583" cy="284943"/>
          </a:xfrm>
          <a:prstGeom prst="rect">
            <a:avLst/>
          </a:prstGeom>
        </p:spPr>
      </p:pic>
    </p:spTree>
    <p:extLst>
      <p:ext uri="{BB962C8B-B14F-4D97-AF65-F5344CB8AC3E}">
        <p14:creationId xmlns:p14="http://schemas.microsoft.com/office/powerpoint/2010/main" val="17431702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Lst>
  <p:hf sldNum="0" hdr="0" dt="0"/>
  <p:txStyles>
    <p:titleStyle>
      <a:lvl1pPr marL="0" indent="0" algn="l" rtl="0" eaLnBrk="1" fontAlgn="base" hangingPunct="1">
        <a:spcBef>
          <a:spcPct val="0"/>
        </a:spcBef>
        <a:spcAft>
          <a:spcPct val="0"/>
        </a:spcAft>
        <a:defRPr lang="en-US" sz="2200" b="0" kern="1200" cap="all" baseline="0" dirty="0">
          <a:solidFill>
            <a:schemeClr val="accent1"/>
          </a:solidFill>
          <a:effectLst/>
          <a:latin typeface="+mn-lt"/>
          <a:ea typeface="+mj-ea"/>
          <a:cs typeface="+mj-cs"/>
        </a:defRPr>
      </a:lvl1pPr>
      <a:lvl2pPr marL="455613" indent="-455613" algn="l" rtl="0" eaLnBrk="1" fontAlgn="base" hangingPunct="1">
        <a:spcBef>
          <a:spcPct val="0"/>
        </a:spcBef>
        <a:spcAft>
          <a:spcPct val="0"/>
        </a:spcAft>
        <a:defRPr sz="3200">
          <a:solidFill>
            <a:schemeClr val="bg1"/>
          </a:solidFill>
          <a:latin typeface="Arial Narrow" pitchFamily="34" charset="0"/>
        </a:defRPr>
      </a:lvl2pPr>
      <a:lvl3pPr marL="455613" indent="-455613" algn="l" rtl="0" eaLnBrk="1" fontAlgn="base" hangingPunct="1">
        <a:spcBef>
          <a:spcPct val="0"/>
        </a:spcBef>
        <a:spcAft>
          <a:spcPct val="0"/>
        </a:spcAft>
        <a:defRPr sz="3200">
          <a:solidFill>
            <a:schemeClr val="bg1"/>
          </a:solidFill>
          <a:latin typeface="Arial Narrow" pitchFamily="34" charset="0"/>
        </a:defRPr>
      </a:lvl3pPr>
      <a:lvl4pPr marL="455613" indent="-455613" algn="l" rtl="0" eaLnBrk="1" fontAlgn="base" hangingPunct="1">
        <a:spcBef>
          <a:spcPct val="0"/>
        </a:spcBef>
        <a:spcAft>
          <a:spcPct val="0"/>
        </a:spcAft>
        <a:defRPr sz="3200">
          <a:solidFill>
            <a:schemeClr val="bg1"/>
          </a:solidFill>
          <a:latin typeface="Arial Narrow" pitchFamily="34" charset="0"/>
        </a:defRPr>
      </a:lvl4pPr>
      <a:lvl5pPr marL="455613" indent="-455613" algn="l" rtl="0" eaLnBrk="1" fontAlgn="base" hangingPunct="1">
        <a:spcBef>
          <a:spcPct val="0"/>
        </a:spcBef>
        <a:spcAft>
          <a:spcPct val="0"/>
        </a:spcAft>
        <a:defRPr sz="3200">
          <a:solidFill>
            <a:schemeClr val="bg1"/>
          </a:solidFill>
          <a:latin typeface="Arial Narrow" pitchFamily="34" charset="0"/>
        </a:defRPr>
      </a:lvl5pPr>
      <a:lvl6pPr marL="1035050" algn="l" rtl="0" eaLnBrk="1" fontAlgn="base" hangingPunct="1">
        <a:spcBef>
          <a:spcPct val="0"/>
        </a:spcBef>
        <a:spcAft>
          <a:spcPct val="0"/>
        </a:spcAft>
        <a:defRPr sz="2400">
          <a:solidFill>
            <a:schemeClr val="bg1"/>
          </a:solidFill>
          <a:latin typeface="Palatino Linotype" pitchFamily="18" charset="0"/>
        </a:defRPr>
      </a:lvl6pPr>
      <a:lvl7pPr marL="1492250" algn="l" rtl="0" eaLnBrk="1" fontAlgn="base" hangingPunct="1">
        <a:spcBef>
          <a:spcPct val="0"/>
        </a:spcBef>
        <a:spcAft>
          <a:spcPct val="0"/>
        </a:spcAft>
        <a:defRPr sz="2400">
          <a:solidFill>
            <a:schemeClr val="bg1"/>
          </a:solidFill>
          <a:latin typeface="Palatino Linotype" pitchFamily="18" charset="0"/>
        </a:defRPr>
      </a:lvl7pPr>
      <a:lvl8pPr marL="1949450" algn="l" rtl="0" eaLnBrk="1" fontAlgn="base" hangingPunct="1">
        <a:spcBef>
          <a:spcPct val="0"/>
        </a:spcBef>
        <a:spcAft>
          <a:spcPct val="0"/>
        </a:spcAft>
        <a:defRPr sz="2400">
          <a:solidFill>
            <a:schemeClr val="bg1"/>
          </a:solidFill>
          <a:latin typeface="Palatino Linotype" pitchFamily="18" charset="0"/>
        </a:defRPr>
      </a:lvl8pPr>
      <a:lvl9pPr marL="2406650" algn="l" rtl="0" eaLnBrk="1" fontAlgn="base" hangingPunct="1">
        <a:spcBef>
          <a:spcPct val="0"/>
        </a:spcBef>
        <a:spcAft>
          <a:spcPct val="0"/>
        </a:spcAft>
        <a:defRPr sz="2400">
          <a:solidFill>
            <a:schemeClr val="bg1"/>
          </a:solidFill>
          <a:latin typeface="Palatino Linotype" pitchFamily="18" charset="0"/>
        </a:defRPr>
      </a:lvl9pPr>
    </p:titleStyle>
    <p:bodyStyle>
      <a:lvl1pPr marL="230188" indent="-230188" algn="l" rtl="0" eaLnBrk="1" fontAlgn="base" hangingPunct="1">
        <a:spcBef>
          <a:spcPct val="20000"/>
        </a:spcBef>
        <a:spcAft>
          <a:spcPct val="0"/>
        </a:spcAft>
        <a:buClr>
          <a:schemeClr val="accent1"/>
        </a:buClr>
        <a:buSzPct val="100000"/>
        <a:buFont typeface="Arial" panose="020B0604020202020204" pitchFamily="34" charset="0"/>
        <a:buChar char="•"/>
        <a:defRPr lang="en-US" sz="1800" kern="1200" dirty="0">
          <a:solidFill>
            <a:schemeClr val="accent1"/>
          </a:solidFill>
          <a:latin typeface="+mj-lt"/>
          <a:ea typeface="+mn-ea"/>
          <a:cs typeface="+mn-cs"/>
        </a:defRPr>
      </a:lvl1pPr>
      <a:lvl2pPr marL="460375" indent="-223838" algn="l" rtl="0" eaLnBrk="1" fontAlgn="base" hangingPunct="1">
        <a:spcBef>
          <a:spcPct val="20000"/>
        </a:spcBef>
        <a:spcAft>
          <a:spcPct val="0"/>
        </a:spcAft>
        <a:buClr>
          <a:schemeClr val="accent1"/>
        </a:buClr>
        <a:buSzPct val="100000"/>
        <a:buFont typeface="Arial" panose="020B0604020202020204" pitchFamily="34" charset="0"/>
        <a:buChar char="-"/>
        <a:defRPr lang="en-US" sz="1600" kern="1200" dirty="0">
          <a:solidFill>
            <a:schemeClr val="accent1"/>
          </a:solidFill>
          <a:latin typeface="+mj-lt"/>
          <a:ea typeface="+mn-ea"/>
          <a:cs typeface="+mn-cs"/>
        </a:defRPr>
      </a:lvl2pPr>
      <a:lvl3pPr marL="1027113" indent="-344488" algn="l" rtl="0" eaLnBrk="1" fontAlgn="base" hangingPunct="1">
        <a:spcBef>
          <a:spcPct val="20000"/>
        </a:spcBef>
        <a:spcAft>
          <a:spcPct val="0"/>
        </a:spcAft>
        <a:buClr>
          <a:schemeClr val="accent1"/>
        </a:buClr>
        <a:buSzPct val="100000"/>
        <a:buFont typeface="Wingdings" panose="05000000000000000000" pitchFamily="2" charset="2"/>
        <a:buChar char="§"/>
        <a:defRPr lang="en-US" sz="1400" kern="1200" dirty="0">
          <a:solidFill>
            <a:schemeClr val="accent1"/>
          </a:solidFill>
          <a:latin typeface="+mj-lt"/>
          <a:ea typeface="+mn-ea"/>
          <a:cs typeface="+mn-cs"/>
        </a:defRPr>
      </a:lvl3pPr>
      <a:lvl4pPr marL="1373188" indent="-344488" algn="l" rtl="0" eaLnBrk="1" fontAlgn="base" hangingPunct="1">
        <a:spcBef>
          <a:spcPct val="20000"/>
        </a:spcBef>
        <a:spcAft>
          <a:spcPct val="0"/>
        </a:spcAft>
        <a:buClr>
          <a:schemeClr val="accent1"/>
        </a:buClr>
        <a:buSzPct val="100000"/>
        <a:buFont typeface="Palatino Linotype" pitchFamily="18" charset="0"/>
        <a:buChar char="◦"/>
        <a:defRPr lang="en-US" sz="1200" kern="1200" dirty="0">
          <a:solidFill>
            <a:schemeClr val="accent1"/>
          </a:solidFill>
          <a:latin typeface="+mj-lt"/>
          <a:ea typeface="+mn-ea"/>
          <a:cs typeface="+mn-cs"/>
        </a:defRPr>
      </a:lvl4pPr>
      <a:lvl5pPr marL="1717675" indent="-342900" algn="l" rtl="0" eaLnBrk="1" fontAlgn="base" hangingPunct="1">
        <a:spcBef>
          <a:spcPct val="20000"/>
        </a:spcBef>
        <a:spcAft>
          <a:spcPct val="0"/>
        </a:spcAft>
        <a:buClr>
          <a:schemeClr val="accent1"/>
        </a:buClr>
        <a:buSzPct val="100000"/>
        <a:buFont typeface="Palatino Linotype" pitchFamily="18" charset="0"/>
        <a:buChar char="▫"/>
        <a:defRPr lang="en-US" sz="1100" kern="1200" dirty="0">
          <a:solidFill>
            <a:schemeClr val="accent1"/>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2160">
          <p15:clr>
            <a:srgbClr val="F26B43"/>
          </p15:clr>
        </p15:guide>
        <p15:guide id="4"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pn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mailto:Dailey.Tipton@cpowerenergymanagment.com" TargetMode="Externa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image" Target="../media/image52.jp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jp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5.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685800" y="3590925"/>
            <a:ext cx="7772400" cy="829384"/>
          </a:xfrm>
          <a:prstGeom prst="rect">
            <a:avLst/>
          </a:prstGeom>
          <a:noFill/>
          <a:ln>
            <a:noFill/>
          </a:ln>
        </p:spPr>
        <p:txBody>
          <a:bodyPr lIns="91425" tIns="45700" rIns="91425" bIns="45700" anchor="b" anchorCtr="0">
            <a:noAutofit/>
          </a:bodyPr>
          <a:lstStyle/>
          <a:p>
            <a:pPr lvl="0">
              <a:buSzPct val="25000"/>
            </a:pPr>
            <a:r>
              <a:rPr lang="en-US" dirty="0">
                <a:latin typeface="Calibri" panose="020F0502020204030204" pitchFamily="34" charset="0"/>
              </a:rPr>
              <a:t>Monetizing Commercial and Industrial Assets in Demand Side Energy Markets</a:t>
            </a:r>
            <a:br>
              <a:rPr lang="en-US" b="1" dirty="0">
                <a:solidFill>
                  <a:srgbClr val="F89C1B"/>
                </a:solidFill>
                <a:latin typeface="Calibri" panose="020F0502020204030204" pitchFamily="34" charset="0"/>
                <a:ea typeface="Calibri"/>
                <a:cs typeface="Calibri"/>
                <a:sym typeface="Calibri"/>
              </a:rPr>
            </a:br>
            <a:br>
              <a:rPr lang="en-US" b="1" dirty="0">
                <a:solidFill>
                  <a:srgbClr val="F89C1B"/>
                </a:solidFill>
                <a:latin typeface="Calibri" panose="020F0502020204030204" pitchFamily="34" charset="0"/>
                <a:ea typeface="Calibri"/>
                <a:cs typeface="Calibri"/>
                <a:sym typeface="Calibri"/>
              </a:rPr>
            </a:br>
            <a:r>
              <a:rPr lang="en-US" sz="3200" dirty="0">
                <a:solidFill>
                  <a:srgbClr val="F89C1B"/>
                </a:solidFill>
                <a:latin typeface="Calibri" panose="020F0502020204030204" pitchFamily="34" charset="0"/>
                <a:ea typeface="Calibri"/>
                <a:cs typeface="Calibri"/>
                <a:sym typeface="Calibri"/>
              </a:rPr>
              <a:t>Dailey Tipton – VP &amp; GM PJM</a:t>
            </a:r>
            <a:endParaRPr lang="en-US" sz="2400" i="0" u="none" strike="noStrike" cap="none" dirty="0">
              <a:solidFill>
                <a:srgbClr val="B74A26"/>
              </a:solidFill>
              <a:latin typeface="Calibri" panose="020F0502020204030204" pitchFamily="34" charset="0"/>
              <a:ea typeface="CooperHewitt-Book" pitchFamily="50" charset="0"/>
              <a:cs typeface="Calibri"/>
              <a:sym typeface="Calibri"/>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Calibri" panose="020F0502020204030204" pitchFamily="34" charset="0"/>
                <a:cs typeface="Calibri" panose="020F0502020204030204" pitchFamily="34" charset="0"/>
              </a:rPr>
              <a:t>TYPES OF ENERGY PROGRAMS</a:t>
            </a:r>
          </a:p>
        </p:txBody>
      </p:sp>
      <p:sp>
        <p:nvSpPr>
          <p:cNvPr id="3" name="Content Placeholder 2"/>
          <p:cNvSpPr>
            <a:spLocks noGrp="1"/>
          </p:cNvSpPr>
          <p:nvPr>
            <p:ph idx="1"/>
          </p:nvPr>
        </p:nvSpPr>
        <p:spPr>
          <a:xfrm>
            <a:off x="384048" y="1160671"/>
            <a:ext cx="8458200" cy="4571999"/>
          </a:xfrm>
        </p:spPr>
        <p:txBody>
          <a:bodyPr anchor="t"/>
          <a:lstStyle/>
          <a:p>
            <a:pPr marL="0" indent="0">
              <a:buNone/>
            </a:pPr>
            <a:r>
              <a:rPr lang="en-US" sz="1800" b="1" dirty="0">
                <a:latin typeface="Calibri" panose="020F0502020204030204" pitchFamily="34" charset="0"/>
                <a:cs typeface="Calibri" panose="020F0502020204030204" pitchFamily="34" charset="0"/>
              </a:rPr>
              <a:t>Demand Response Programs: </a:t>
            </a:r>
            <a:r>
              <a:rPr lang="en-US" sz="1800" dirty="0">
                <a:latin typeface="Calibri" panose="020F0502020204030204" pitchFamily="34" charset="0"/>
                <a:ea typeface="Cooper Hewitt" pitchFamily="50" charset="0"/>
                <a:cs typeface="Calibri" panose="020F0502020204030204" pitchFamily="34" charset="0"/>
              </a:rPr>
              <a:t>Programs designed to balance grid load in response to anticipated excess of demand or unanticipated loss of supply. In contrast, permanent programs offer savings and incentives for permanent reductions in load.</a:t>
            </a:r>
          </a:p>
          <a:p>
            <a:pPr marL="0" indent="0">
              <a:buNone/>
            </a:pPr>
            <a:endParaRPr lang="en-US" sz="1800" dirty="0"/>
          </a:p>
          <a:p>
            <a:endParaRPr lang="en-US" dirty="0"/>
          </a:p>
        </p:txBody>
      </p:sp>
      <p:grpSp>
        <p:nvGrpSpPr>
          <p:cNvPr id="4" name="Group 3">
            <a:extLst>
              <a:ext uri="{FF2B5EF4-FFF2-40B4-BE49-F238E27FC236}">
                <a16:creationId xmlns:a16="http://schemas.microsoft.com/office/drawing/2014/main" id="{BA739B9A-9AC8-4092-85DE-41BA6558D335}"/>
              </a:ext>
            </a:extLst>
          </p:cNvPr>
          <p:cNvGrpSpPr/>
          <p:nvPr/>
        </p:nvGrpSpPr>
        <p:grpSpPr>
          <a:xfrm>
            <a:off x="623707" y="2565176"/>
            <a:ext cx="8274861" cy="3521168"/>
            <a:chOff x="1027496" y="2664645"/>
            <a:chExt cx="8444588" cy="3605035"/>
          </a:xfrm>
        </p:grpSpPr>
        <p:sp>
          <p:nvSpPr>
            <p:cNvPr id="42" name="Rectangle 41">
              <a:extLst>
                <a:ext uri="{FF2B5EF4-FFF2-40B4-BE49-F238E27FC236}">
                  <a16:creationId xmlns:a16="http://schemas.microsoft.com/office/drawing/2014/main" id="{5DE2C9B5-E3E1-4B7D-BFD0-D0E67AD95BF0}"/>
                </a:ext>
              </a:extLst>
            </p:cNvPr>
            <p:cNvSpPr/>
            <p:nvPr/>
          </p:nvSpPr>
          <p:spPr>
            <a:xfrm>
              <a:off x="2121947" y="2690879"/>
              <a:ext cx="1661651" cy="383458"/>
            </a:xfrm>
            <a:prstGeom prst="rect">
              <a:avLst/>
            </a:prstGeom>
            <a:solidFill>
              <a:srgbClr val="E76C24"/>
            </a:solidFill>
            <a:ln>
              <a:solidFill>
                <a:srgbClr val="E76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Permanent</a:t>
              </a:r>
            </a:p>
          </p:txBody>
        </p:sp>
        <p:sp>
          <p:nvSpPr>
            <p:cNvPr id="43" name="Rectangle 42">
              <a:extLst>
                <a:ext uri="{FF2B5EF4-FFF2-40B4-BE49-F238E27FC236}">
                  <a16:creationId xmlns:a16="http://schemas.microsoft.com/office/drawing/2014/main" id="{EC68ADF9-8242-4FDB-BB7C-CAFFD1F5DF34}"/>
                </a:ext>
              </a:extLst>
            </p:cNvPr>
            <p:cNvSpPr/>
            <p:nvPr/>
          </p:nvSpPr>
          <p:spPr>
            <a:xfrm>
              <a:off x="6022263" y="2664645"/>
              <a:ext cx="1661651" cy="383458"/>
            </a:xfrm>
            <a:prstGeom prst="rect">
              <a:avLst/>
            </a:prstGeom>
            <a:solidFill>
              <a:srgbClr val="F89C1B"/>
            </a:solidFill>
            <a:ln>
              <a:solidFill>
                <a:srgbClr val="F89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Responsive</a:t>
              </a:r>
            </a:p>
          </p:txBody>
        </p:sp>
        <p:grpSp>
          <p:nvGrpSpPr>
            <p:cNvPr id="44" name="Group 43">
              <a:extLst>
                <a:ext uri="{FF2B5EF4-FFF2-40B4-BE49-F238E27FC236}">
                  <a16:creationId xmlns:a16="http://schemas.microsoft.com/office/drawing/2014/main" id="{420CCF92-8638-46B5-B054-E2D0E3927AC8}"/>
                </a:ext>
              </a:extLst>
            </p:cNvPr>
            <p:cNvGrpSpPr/>
            <p:nvPr/>
          </p:nvGrpSpPr>
          <p:grpSpPr>
            <a:xfrm>
              <a:off x="1027496" y="3084450"/>
              <a:ext cx="6082514" cy="2025415"/>
              <a:chOff x="763939" y="3881151"/>
              <a:chExt cx="6082514" cy="2025415"/>
            </a:xfrm>
          </p:grpSpPr>
          <p:cxnSp>
            <p:nvCxnSpPr>
              <p:cNvPr id="45" name="Straight Connector 44">
                <a:extLst>
                  <a:ext uri="{FF2B5EF4-FFF2-40B4-BE49-F238E27FC236}">
                    <a16:creationId xmlns:a16="http://schemas.microsoft.com/office/drawing/2014/main" id="{FD89D26C-532E-4B18-A519-FFF5BED378A1}"/>
                  </a:ext>
                </a:extLst>
              </p:cNvPr>
              <p:cNvCxnSpPr/>
              <p:nvPr/>
            </p:nvCxnSpPr>
            <p:spPr>
              <a:xfrm flipH="1">
                <a:off x="1022555" y="3881151"/>
                <a:ext cx="19665" cy="1632155"/>
              </a:xfrm>
              <a:prstGeom prst="line">
                <a:avLst/>
              </a:prstGeom>
              <a:ln w="15875">
                <a:solidFill>
                  <a:srgbClr val="B74A2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9EE905E-E520-4CA8-B9A4-41EFD272BD3B}"/>
                  </a:ext>
                </a:extLst>
              </p:cNvPr>
              <p:cNvCxnSpPr/>
              <p:nvPr/>
            </p:nvCxnSpPr>
            <p:spPr>
              <a:xfrm flipH="1">
                <a:off x="1022555" y="5513306"/>
                <a:ext cx="1971365" cy="0"/>
              </a:xfrm>
              <a:prstGeom prst="line">
                <a:avLst/>
              </a:prstGeom>
              <a:ln w="15875">
                <a:solidFill>
                  <a:srgbClr val="B74A26"/>
                </a:solidFill>
              </a:ln>
            </p:spPr>
            <p:style>
              <a:lnRef idx="1">
                <a:schemeClr val="accent1"/>
              </a:lnRef>
              <a:fillRef idx="0">
                <a:schemeClr val="accent1"/>
              </a:fillRef>
              <a:effectRef idx="0">
                <a:schemeClr val="accent1"/>
              </a:effectRef>
              <a:fontRef idx="minor">
                <a:schemeClr val="tx1"/>
              </a:fontRef>
            </p:style>
          </p:cxnSp>
          <p:sp>
            <p:nvSpPr>
              <p:cNvPr id="47" name="Freeform 16">
                <a:extLst>
                  <a:ext uri="{FF2B5EF4-FFF2-40B4-BE49-F238E27FC236}">
                    <a16:creationId xmlns:a16="http://schemas.microsoft.com/office/drawing/2014/main" id="{50592B33-93B3-4F08-8645-C0C5307E9116}"/>
                  </a:ext>
                </a:extLst>
              </p:cNvPr>
              <p:cNvSpPr/>
              <p:nvPr/>
            </p:nvSpPr>
            <p:spPr>
              <a:xfrm>
                <a:off x="1130710" y="4075190"/>
                <a:ext cx="1809135" cy="872513"/>
              </a:xfrm>
              <a:custGeom>
                <a:avLst/>
                <a:gdLst>
                  <a:gd name="connsiteX0" fmla="*/ 0 w 1809135"/>
                  <a:gd name="connsiteY0" fmla="*/ 592541 h 872513"/>
                  <a:gd name="connsiteX1" fmla="*/ 491613 w 1809135"/>
                  <a:gd name="connsiteY1" fmla="*/ 2606 h 872513"/>
                  <a:gd name="connsiteX2" fmla="*/ 1435510 w 1809135"/>
                  <a:gd name="connsiteY2" fmla="*/ 799019 h 872513"/>
                  <a:gd name="connsiteX3" fmla="*/ 1809135 w 1809135"/>
                  <a:gd name="connsiteY3" fmla="*/ 789187 h 872513"/>
                </a:gdLst>
                <a:ahLst/>
                <a:cxnLst>
                  <a:cxn ang="0">
                    <a:pos x="connsiteX0" y="connsiteY0"/>
                  </a:cxn>
                  <a:cxn ang="0">
                    <a:pos x="connsiteX1" y="connsiteY1"/>
                  </a:cxn>
                  <a:cxn ang="0">
                    <a:pos x="connsiteX2" y="connsiteY2"/>
                  </a:cxn>
                  <a:cxn ang="0">
                    <a:pos x="connsiteX3" y="connsiteY3"/>
                  </a:cxn>
                </a:cxnLst>
                <a:rect l="l" t="t" r="r" b="b"/>
                <a:pathLst>
                  <a:path w="1809135" h="872513">
                    <a:moveTo>
                      <a:pt x="0" y="592541"/>
                    </a:moveTo>
                    <a:cubicBezTo>
                      <a:pt x="126180" y="280367"/>
                      <a:pt x="252361" y="-31807"/>
                      <a:pt x="491613" y="2606"/>
                    </a:cubicBezTo>
                    <a:cubicBezTo>
                      <a:pt x="730865" y="37019"/>
                      <a:pt x="1215923" y="667922"/>
                      <a:pt x="1435510" y="799019"/>
                    </a:cubicBezTo>
                    <a:cubicBezTo>
                      <a:pt x="1655097" y="930116"/>
                      <a:pt x="1732116" y="859651"/>
                      <a:pt x="1809135" y="789187"/>
                    </a:cubicBezTo>
                  </a:path>
                </a:pathLst>
              </a:custGeom>
              <a:noFill/>
              <a:ln w="15875">
                <a:solidFill>
                  <a:srgbClr val="636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17">
                <a:extLst>
                  <a:ext uri="{FF2B5EF4-FFF2-40B4-BE49-F238E27FC236}">
                    <a16:creationId xmlns:a16="http://schemas.microsoft.com/office/drawing/2014/main" id="{0179AA55-C1D9-4677-A869-B56BD54B6AFA}"/>
                  </a:ext>
                </a:extLst>
              </p:cNvPr>
              <p:cNvSpPr/>
              <p:nvPr/>
            </p:nvSpPr>
            <p:spPr>
              <a:xfrm>
                <a:off x="1130710" y="4481917"/>
                <a:ext cx="1809135" cy="872513"/>
              </a:xfrm>
              <a:custGeom>
                <a:avLst/>
                <a:gdLst>
                  <a:gd name="connsiteX0" fmla="*/ 0 w 1809135"/>
                  <a:gd name="connsiteY0" fmla="*/ 592541 h 872513"/>
                  <a:gd name="connsiteX1" fmla="*/ 491613 w 1809135"/>
                  <a:gd name="connsiteY1" fmla="*/ 2606 h 872513"/>
                  <a:gd name="connsiteX2" fmla="*/ 1435510 w 1809135"/>
                  <a:gd name="connsiteY2" fmla="*/ 799019 h 872513"/>
                  <a:gd name="connsiteX3" fmla="*/ 1809135 w 1809135"/>
                  <a:gd name="connsiteY3" fmla="*/ 789187 h 872513"/>
                </a:gdLst>
                <a:ahLst/>
                <a:cxnLst>
                  <a:cxn ang="0">
                    <a:pos x="connsiteX0" y="connsiteY0"/>
                  </a:cxn>
                  <a:cxn ang="0">
                    <a:pos x="connsiteX1" y="connsiteY1"/>
                  </a:cxn>
                  <a:cxn ang="0">
                    <a:pos x="connsiteX2" y="connsiteY2"/>
                  </a:cxn>
                  <a:cxn ang="0">
                    <a:pos x="connsiteX3" y="connsiteY3"/>
                  </a:cxn>
                </a:cxnLst>
                <a:rect l="l" t="t" r="r" b="b"/>
                <a:pathLst>
                  <a:path w="1809135" h="872513">
                    <a:moveTo>
                      <a:pt x="0" y="592541"/>
                    </a:moveTo>
                    <a:cubicBezTo>
                      <a:pt x="126180" y="280367"/>
                      <a:pt x="252361" y="-31807"/>
                      <a:pt x="491613" y="2606"/>
                    </a:cubicBezTo>
                    <a:cubicBezTo>
                      <a:pt x="730865" y="37019"/>
                      <a:pt x="1215923" y="667922"/>
                      <a:pt x="1435510" y="799019"/>
                    </a:cubicBezTo>
                    <a:cubicBezTo>
                      <a:pt x="1655097" y="930116"/>
                      <a:pt x="1732116" y="859651"/>
                      <a:pt x="1809135" y="789187"/>
                    </a:cubicBezTo>
                  </a:path>
                </a:pathLst>
              </a:custGeom>
              <a:noFill/>
              <a:ln w="15875">
                <a:solidFill>
                  <a:srgbClr val="F89C1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A3876043-B6FE-4F36-B68B-F059DB3ADA92}"/>
                  </a:ext>
                </a:extLst>
              </p:cNvPr>
              <p:cNvCxnSpPr/>
              <p:nvPr/>
            </p:nvCxnSpPr>
            <p:spPr>
              <a:xfrm>
                <a:off x="5184802" y="4098049"/>
                <a:ext cx="0" cy="464119"/>
              </a:xfrm>
              <a:prstGeom prst="line">
                <a:avLst/>
              </a:prstGeom>
              <a:ln w="15875">
                <a:solidFill>
                  <a:srgbClr val="E76C24"/>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6640010-BCB1-4704-B681-7E59FDF0F299}"/>
                  </a:ext>
                </a:extLst>
              </p:cNvPr>
              <p:cNvCxnSpPr/>
              <p:nvPr/>
            </p:nvCxnSpPr>
            <p:spPr>
              <a:xfrm flipH="1">
                <a:off x="4675239" y="3881151"/>
                <a:ext cx="19665" cy="1632155"/>
              </a:xfrm>
              <a:prstGeom prst="line">
                <a:avLst/>
              </a:prstGeom>
              <a:ln w="15875">
                <a:solidFill>
                  <a:srgbClr val="B74A2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1344E4-02AC-44B5-8369-EEEE509CA924}"/>
                  </a:ext>
                </a:extLst>
              </p:cNvPr>
              <p:cNvCxnSpPr/>
              <p:nvPr/>
            </p:nvCxnSpPr>
            <p:spPr>
              <a:xfrm flipH="1">
                <a:off x="4675239" y="5513306"/>
                <a:ext cx="1971365" cy="0"/>
              </a:xfrm>
              <a:prstGeom prst="line">
                <a:avLst/>
              </a:prstGeom>
              <a:ln w="15875">
                <a:solidFill>
                  <a:srgbClr val="B74A26"/>
                </a:solidFill>
              </a:ln>
            </p:spPr>
            <p:style>
              <a:lnRef idx="1">
                <a:schemeClr val="accent1"/>
              </a:lnRef>
              <a:fillRef idx="0">
                <a:schemeClr val="accent1"/>
              </a:fillRef>
              <a:effectRef idx="0">
                <a:schemeClr val="accent1"/>
              </a:effectRef>
              <a:fontRef idx="minor">
                <a:schemeClr val="tx1"/>
              </a:fontRef>
            </p:style>
          </p:cxnSp>
          <p:sp>
            <p:nvSpPr>
              <p:cNvPr id="52" name="Freeform 21">
                <a:extLst>
                  <a:ext uri="{FF2B5EF4-FFF2-40B4-BE49-F238E27FC236}">
                    <a16:creationId xmlns:a16="http://schemas.microsoft.com/office/drawing/2014/main" id="{B3ABBEA7-9F14-45E4-8F82-3EEE9AC73783}"/>
                  </a:ext>
                </a:extLst>
              </p:cNvPr>
              <p:cNvSpPr/>
              <p:nvPr/>
            </p:nvSpPr>
            <p:spPr>
              <a:xfrm>
                <a:off x="4783394" y="4075190"/>
                <a:ext cx="1809135" cy="872513"/>
              </a:xfrm>
              <a:custGeom>
                <a:avLst/>
                <a:gdLst>
                  <a:gd name="connsiteX0" fmla="*/ 0 w 1809135"/>
                  <a:gd name="connsiteY0" fmla="*/ 592541 h 872513"/>
                  <a:gd name="connsiteX1" fmla="*/ 491613 w 1809135"/>
                  <a:gd name="connsiteY1" fmla="*/ 2606 h 872513"/>
                  <a:gd name="connsiteX2" fmla="*/ 1435510 w 1809135"/>
                  <a:gd name="connsiteY2" fmla="*/ 799019 h 872513"/>
                  <a:gd name="connsiteX3" fmla="*/ 1809135 w 1809135"/>
                  <a:gd name="connsiteY3" fmla="*/ 789187 h 872513"/>
                </a:gdLst>
                <a:ahLst/>
                <a:cxnLst>
                  <a:cxn ang="0">
                    <a:pos x="connsiteX0" y="connsiteY0"/>
                  </a:cxn>
                  <a:cxn ang="0">
                    <a:pos x="connsiteX1" y="connsiteY1"/>
                  </a:cxn>
                  <a:cxn ang="0">
                    <a:pos x="connsiteX2" y="connsiteY2"/>
                  </a:cxn>
                  <a:cxn ang="0">
                    <a:pos x="connsiteX3" y="connsiteY3"/>
                  </a:cxn>
                </a:cxnLst>
                <a:rect l="l" t="t" r="r" b="b"/>
                <a:pathLst>
                  <a:path w="1809135" h="872513">
                    <a:moveTo>
                      <a:pt x="0" y="592541"/>
                    </a:moveTo>
                    <a:cubicBezTo>
                      <a:pt x="126180" y="280367"/>
                      <a:pt x="252361" y="-31807"/>
                      <a:pt x="491613" y="2606"/>
                    </a:cubicBezTo>
                    <a:cubicBezTo>
                      <a:pt x="730865" y="37019"/>
                      <a:pt x="1215923" y="667922"/>
                      <a:pt x="1435510" y="799019"/>
                    </a:cubicBezTo>
                    <a:cubicBezTo>
                      <a:pt x="1655097" y="930116"/>
                      <a:pt x="1732116" y="859651"/>
                      <a:pt x="1809135" y="789187"/>
                    </a:cubicBezTo>
                  </a:path>
                </a:pathLst>
              </a:custGeom>
              <a:noFill/>
              <a:ln w="19050">
                <a:solidFill>
                  <a:srgbClr val="636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657689BF-EFCC-4F6D-BCD5-732E1FC7EC1E}"/>
                  </a:ext>
                </a:extLst>
              </p:cNvPr>
              <p:cNvCxnSpPr/>
              <p:nvPr/>
            </p:nvCxnSpPr>
            <p:spPr>
              <a:xfrm flipH="1" flipV="1">
                <a:off x="5201267" y="4555665"/>
                <a:ext cx="557440" cy="3033"/>
              </a:xfrm>
              <a:prstGeom prst="line">
                <a:avLst/>
              </a:prstGeom>
              <a:ln w="15875">
                <a:solidFill>
                  <a:srgbClr val="E76C24"/>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C6CAD89-D1CB-4E67-A07B-A68BD7078A73}"/>
                  </a:ext>
                </a:extLst>
              </p:cNvPr>
              <p:cNvSpPr txBox="1"/>
              <p:nvPr/>
            </p:nvSpPr>
            <p:spPr>
              <a:xfrm rot="16200000">
                <a:off x="4263895" y="4387054"/>
                <a:ext cx="554242"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KW</a:t>
                </a:r>
              </a:p>
            </p:txBody>
          </p:sp>
          <p:sp>
            <p:nvSpPr>
              <p:cNvPr id="55" name="TextBox 54">
                <a:extLst>
                  <a:ext uri="{FF2B5EF4-FFF2-40B4-BE49-F238E27FC236}">
                    <a16:creationId xmlns:a16="http://schemas.microsoft.com/office/drawing/2014/main" id="{680A52A0-DEB8-4A42-9000-B956E5823FF1}"/>
                  </a:ext>
                </a:extLst>
              </p:cNvPr>
              <p:cNvSpPr txBox="1"/>
              <p:nvPr/>
            </p:nvSpPr>
            <p:spPr>
              <a:xfrm>
                <a:off x="5078358" y="5629567"/>
                <a:ext cx="1514171" cy="276999"/>
              </a:xfrm>
              <a:prstGeom prst="rect">
                <a:avLst/>
              </a:prstGeom>
              <a:noFill/>
            </p:spPr>
            <p:txBody>
              <a:bodyPr wrap="square" rtlCol="0">
                <a:spAutoFit/>
              </a:bodyPr>
              <a:lstStyle/>
              <a:p>
                <a:r>
                  <a:rPr lang="en-US" sz="1200" dirty="0">
                    <a:solidFill>
                      <a:srgbClr val="636254"/>
                    </a:solidFill>
                    <a:latin typeface="+mj-lt"/>
                    <a:ea typeface="Cooper Hewitt" pitchFamily="50" charset="0"/>
                  </a:rPr>
                  <a:t>Hours in the day</a:t>
                </a:r>
              </a:p>
            </p:txBody>
          </p:sp>
          <p:sp>
            <p:nvSpPr>
              <p:cNvPr id="56" name="TextBox 55">
                <a:extLst>
                  <a:ext uri="{FF2B5EF4-FFF2-40B4-BE49-F238E27FC236}">
                    <a16:creationId xmlns:a16="http://schemas.microsoft.com/office/drawing/2014/main" id="{73334F27-649C-4646-A721-F1B1ACEAB3B4}"/>
                  </a:ext>
                </a:extLst>
              </p:cNvPr>
              <p:cNvSpPr txBox="1"/>
              <p:nvPr/>
            </p:nvSpPr>
            <p:spPr>
              <a:xfrm>
                <a:off x="4563881" y="5532402"/>
                <a:ext cx="153889"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0</a:t>
                </a:r>
              </a:p>
            </p:txBody>
          </p:sp>
          <p:sp>
            <p:nvSpPr>
              <p:cNvPr id="57" name="TextBox 56">
                <a:extLst>
                  <a:ext uri="{FF2B5EF4-FFF2-40B4-BE49-F238E27FC236}">
                    <a16:creationId xmlns:a16="http://schemas.microsoft.com/office/drawing/2014/main" id="{73EA48E2-8DDD-43A4-9438-09D007CF0A09}"/>
                  </a:ext>
                </a:extLst>
              </p:cNvPr>
              <p:cNvSpPr txBox="1"/>
              <p:nvPr/>
            </p:nvSpPr>
            <p:spPr>
              <a:xfrm>
                <a:off x="6446755" y="5521176"/>
                <a:ext cx="399698"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24</a:t>
                </a:r>
              </a:p>
            </p:txBody>
          </p:sp>
          <p:cxnSp>
            <p:nvCxnSpPr>
              <p:cNvPr id="58" name="Straight Arrow Connector 57">
                <a:extLst>
                  <a:ext uri="{FF2B5EF4-FFF2-40B4-BE49-F238E27FC236}">
                    <a16:creationId xmlns:a16="http://schemas.microsoft.com/office/drawing/2014/main" id="{2E7835DF-6D2B-426B-B6D9-2691DE555E13}"/>
                  </a:ext>
                </a:extLst>
              </p:cNvPr>
              <p:cNvCxnSpPr>
                <a:stCxn id="47" idx="1"/>
                <a:endCxn id="48" idx="1"/>
              </p:cNvCxnSpPr>
              <p:nvPr/>
            </p:nvCxnSpPr>
            <p:spPr>
              <a:xfrm>
                <a:off x="1622323" y="4077796"/>
                <a:ext cx="0" cy="406727"/>
              </a:xfrm>
              <a:prstGeom prst="straightConnector1">
                <a:avLst/>
              </a:prstGeom>
              <a:ln w="19050">
                <a:solidFill>
                  <a:srgbClr val="537F6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790CEC-756C-454A-82F3-370E04613731}"/>
                  </a:ext>
                </a:extLst>
              </p:cNvPr>
              <p:cNvCxnSpPr/>
              <p:nvPr/>
            </p:nvCxnSpPr>
            <p:spPr>
              <a:xfrm>
                <a:off x="2035277" y="4381840"/>
                <a:ext cx="0" cy="406727"/>
              </a:xfrm>
              <a:prstGeom prst="straightConnector1">
                <a:avLst/>
              </a:prstGeom>
              <a:ln w="19050">
                <a:solidFill>
                  <a:srgbClr val="537F6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728A441-CF90-40B7-88A7-14B029A4CA4F}"/>
                  </a:ext>
                </a:extLst>
              </p:cNvPr>
              <p:cNvCxnSpPr/>
              <p:nvPr/>
            </p:nvCxnSpPr>
            <p:spPr>
              <a:xfrm>
                <a:off x="1243781" y="4419922"/>
                <a:ext cx="0" cy="406727"/>
              </a:xfrm>
              <a:prstGeom prst="straightConnector1">
                <a:avLst/>
              </a:prstGeom>
              <a:ln w="19050">
                <a:solidFill>
                  <a:srgbClr val="537F6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881313A-7DE3-4A88-A0A5-2DB43D6F89C6}"/>
                  </a:ext>
                </a:extLst>
              </p:cNvPr>
              <p:cNvSpPr txBox="1"/>
              <p:nvPr/>
            </p:nvSpPr>
            <p:spPr>
              <a:xfrm rot="16200000">
                <a:off x="640707" y="4387054"/>
                <a:ext cx="554242"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KW</a:t>
                </a:r>
              </a:p>
            </p:txBody>
          </p:sp>
          <p:sp>
            <p:nvSpPr>
              <p:cNvPr id="62" name="TextBox 61">
                <a:extLst>
                  <a:ext uri="{FF2B5EF4-FFF2-40B4-BE49-F238E27FC236}">
                    <a16:creationId xmlns:a16="http://schemas.microsoft.com/office/drawing/2014/main" id="{B0B4E677-2648-47A7-9AB6-42362A9F2DC2}"/>
                  </a:ext>
                </a:extLst>
              </p:cNvPr>
              <p:cNvSpPr txBox="1"/>
              <p:nvPr/>
            </p:nvSpPr>
            <p:spPr>
              <a:xfrm>
                <a:off x="1455170" y="5629567"/>
                <a:ext cx="1514171" cy="276999"/>
              </a:xfrm>
              <a:prstGeom prst="rect">
                <a:avLst/>
              </a:prstGeom>
              <a:noFill/>
            </p:spPr>
            <p:txBody>
              <a:bodyPr wrap="square" rtlCol="0">
                <a:spAutoFit/>
              </a:bodyPr>
              <a:lstStyle/>
              <a:p>
                <a:r>
                  <a:rPr lang="en-US" sz="1200" dirty="0">
                    <a:solidFill>
                      <a:srgbClr val="636254"/>
                    </a:solidFill>
                    <a:latin typeface="+mj-lt"/>
                    <a:ea typeface="Cooper Hewitt" pitchFamily="50" charset="0"/>
                  </a:rPr>
                  <a:t>Hours in the day</a:t>
                </a:r>
              </a:p>
            </p:txBody>
          </p:sp>
          <p:sp>
            <p:nvSpPr>
              <p:cNvPr id="63" name="TextBox 62">
                <a:extLst>
                  <a:ext uri="{FF2B5EF4-FFF2-40B4-BE49-F238E27FC236}">
                    <a16:creationId xmlns:a16="http://schemas.microsoft.com/office/drawing/2014/main" id="{A79B6D34-82DB-40FF-87DE-4680E9D7E1E2}"/>
                  </a:ext>
                </a:extLst>
              </p:cNvPr>
              <p:cNvSpPr txBox="1"/>
              <p:nvPr/>
            </p:nvSpPr>
            <p:spPr>
              <a:xfrm>
                <a:off x="940693" y="5532402"/>
                <a:ext cx="153889"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0</a:t>
                </a:r>
              </a:p>
            </p:txBody>
          </p:sp>
          <p:sp>
            <p:nvSpPr>
              <p:cNvPr id="64" name="TextBox 63">
                <a:extLst>
                  <a:ext uri="{FF2B5EF4-FFF2-40B4-BE49-F238E27FC236}">
                    <a16:creationId xmlns:a16="http://schemas.microsoft.com/office/drawing/2014/main" id="{C5FAF57E-35D7-45CD-9DB3-C7A810BA2916}"/>
                  </a:ext>
                </a:extLst>
              </p:cNvPr>
              <p:cNvSpPr txBox="1"/>
              <p:nvPr/>
            </p:nvSpPr>
            <p:spPr>
              <a:xfrm>
                <a:off x="2823567" y="5521176"/>
                <a:ext cx="399698" cy="307777"/>
              </a:xfrm>
              <a:prstGeom prst="rect">
                <a:avLst/>
              </a:prstGeom>
              <a:noFill/>
            </p:spPr>
            <p:txBody>
              <a:bodyPr wrap="square" rtlCol="0">
                <a:spAutoFit/>
              </a:bodyPr>
              <a:lstStyle/>
              <a:p>
                <a:r>
                  <a:rPr lang="en-US" sz="1400" dirty="0">
                    <a:solidFill>
                      <a:srgbClr val="636254"/>
                    </a:solidFill>
                    <a:latin typeface="+mj-lt"/>
                    <a:ea typeface="Cooper Hewitt" pitchFamily="50" charset="0"/>
                  </a:rPr>
                  <a:t>24</a:t>
                </a:r>
              </a:p>
            </p:txBody>
          </p:sp>
        </p:grpSp>
        <p:sp>
          <p:nvSpPr>
            <p:cNvPr id="65" name="TextBox 64">
              <a:extLst>
                <a:ext uri="{FF2B5EF4-FFF2-40B4-BE49-F238E27FC236}">
                  <a16:creationId xmlns:a16="http://schemas.microsoft.com/office/drawing/2014/main" id="{ECCBF99F-98BC-4429-8F28-9F4A8C1B663B}"/>
                </a:ext>
              </a:extLst>
            </p:cNvPr>
            <p:cNvSpPr txBox="1"/>
            <p:nvPr/>
          </p:nvSpPr>
          <p:spPr>
            <a:xfrm>
              <a:off x="1394267" y="5275390"/>
              <a:ext cx="1640064" cy="661725"/>
            </a:xfrm>
            <a:prstGeom prst="rect">
              <a:avLst/>
            </a:prstGeom>
            <a:noFill/>
          </p:spPr>
          <p:txBody>
            <a:bodyPr wrap="square" rtlCol="0">
              <a:spAutoFit/>
            </a:bodyPr>
            <a:lstStyle/>
            <a:p>
              <a:pPr marL="171450" indent="-171450">
                <a:buFont typeface="Wingdings" panose="05000000000000000000" pitchFamily="2" charset="2"/>
                <a:buChar char="§"/>
              </a:pPr>
              <a:r>
                <a:rPr lang="en-US" sz="1200" dirty="0">
                  <a:solidFill>
                    <a:srgbClr val="636254"/>
                  </a:solidFill>
                </a:rPr>
                <a:t>Energy Efficiency</a:t>
              </a:r>
            </a:p>
            <a:p>
              <a:endParaRPr lang="en-US" sz="1200" dirty="0">
                <a:solidFill>
                  <a:srgbClr val="636254"/>
                </a:solidFill>
              </a:endParaRPr>
            </a:p>
            <a:p>
              <a:endParaRPr lang="en-US" sz="1200" dirty="0">
                <a:solidFill>
                  <a:srgbClr val="636254"/>
                </a:solidFill>
              </a:endParaRPr>
            </a:p>
          </p:txBody>
        </p:sp>
        <p:sp>
          <p:nvSpPr>
            <p:cNvPr id="66" name="TextBox 65">
              <a:extLst>
                <a:ext uri="{FF2B5EF4-FFF2-40B4-BE49-F238E27FC236}">
                  <a16:creationId xmlns:a16="http://schemas.microsoft.com/office/drawing/2014/main" id="{1AAB17E4-D070-4808-BCB5-BC5ECCA12892}"/>
                </a:ext>
              </a:extLst>
            </p:cNvPr>
            <p:cNvSpPr txBox="1"/>
            <p:nvPr/>
          </p:nvSpPr>
          <p:spPr>
            <a:xfrm>
              <a:off x="4906600" y="5229826"/>
              <a:ext cx="4565484" cy="1039854"/>
            </a:xfrm>
            <a:prstGeom prst="rect">
              <a:avLst/>
            </a:prstGeom>
            <a:noFill/>
          </p:spPr>
          <p:txBody>
            <a:bodyPr wrap="square" numCol="2" rtlCol="0">
              <a:spAutoFit/>
            </a:bodyPr>
            <a:lstStyle/>
            <a:p>
              <a:pPr marL="171450" indent="-171450">
                <a:buFont typeface="Wingdings" panose="05000000000000000000" pitchFamily="2" charset="2"/>
                <a:buChar char="§"/>
              </a:pPr>
              <a:r>
                <a:rPr lang="en-US" sz="1200" dirty="0">
                  <a:solidFill>
                    <a:srgbClr val="636254"/>
                  </a:solidFill>
                </a:rPr>
                <a:t>Capacity  &gt;  Excessive Demand</a:t>
              </a:r>
            </a:p>
            <a:p>
              <a:pPr marL="171450" indent="-171450">
                <a:buFont typeface="Wingdings" panose="05000000000000000000" pitchFamily="2" charset="2"/>
                <a:buChar char="§"/>
              </a:pPr>
              <a:r>
                <a:rPr lang="en-US" sz="1200" dirty="0">
                  <a:solidFill>
                    <a:srgbClr val="636254"/>
                  </a:solidFill>
                </a:rPr>
                <a:t>Ancillary  &gt;  Loss of supply</a:t>
              </a:r>
            </a:p>
            <a:p>
              <a:pPr marL="171450" indent="-171450">
                <a:buFont typeface="Wingdings" panose="05000000000000000000" pitchFamily="2" charset="2"/>
                <a:buChar char="§"/>
              </a:pPr>
              <a:r>
                <a:rPr lang="en-US" sz="1200" dirty="0">
                  <a:solidFill>
                    <a:srgbClr val="636254"/>
                  </a:solidFill>
                </a:rPr>
                <a:t>Economic  &gt;  Price Initiated</a:t>
              </a:r>
            </a:p>
            <a:p>
              <a:pPr marL="171450" indent="-171450">
                <a:buFont typeface="Wingdings" panose="05000000000000000000" pitchFamily="2" charset="2"/>
                <a:buChar char="§"/>
              </a:pPr>
              <a:r>
                <a:rPr lang="en-US" sz="1200" dirty="0">
                  <a:solidFill>
                    <a:srgbClr val="636254"/>
                  </a:solidFill>
                </a:rPr>
                <a:t>Utility  &gt;  Local programs</a:t>
              </a:r>
            </a:p>
            <a:p>
              <a:endParaRPr lang="en-US" sz="1200" dirty="0">
                <a:solidFill>
                  <a:srgbClr val="636254"/>
                </a:solidFill>
              </a:endParaRPr>
            </a:p>
          </p:txBody>
        </p:sp>
        <p:sp>
          <p:nvSpPr>
            <p:cNvPr id="67" name="TextBox 66">
              <a:extLst>
                <a:ext uri="{FF2B5EF4-FFF2-40B4-BE49-F238E27FC236}">
                  <a16:creationId xmlns:a16="http://schemas.microsoft.com/office/drawing/2014/main" id="{7615B2FC-0C46-487D-A0FA-2184DF741C93}"/>
                </a:ext>
              </a:extLst>
            </p:cNvPr>
            <p:cNvSpPr txBox="1"/>
            <p:nvPr/>
          </p:nvSpPr>
          <p:spPr>
            <a:xfrm>
              <a:off x="7278160" y="3245380"/>
              <a:ext cx="1769804" cy="661725"/>
            </a:xfrm>
            <a:prstGeom prst="rect">
              <a:avLst/>
            </a:prstGeom>
            <a:noFill/>
          </p:spPr>
          <p:txBody>
            <a:bodyPr wrap="square" rtlCol="0">
              <a:spAutoFit/>
            </a:bodyPr>
            <a:lstStyle/>
            <a:p>
              <a:r>
                <a:rPr lang="en-US" sz="1200" dirty="0">
                  <a:solidFill>
                    <a:srgbClr val="636254"/>
                  </a:solidFill>
                  <a:ea typeface="Cooper Hewitt" pitchFamily="50" charset="0"/>
                </a:rPr>
                <a:t>Payments made for responses to peak energy curtailment</a:t>
              </a:r>
            </a:p>
          </p:txBody>
        </p:sp>
        <p:cxnSp>
          <p:nvCxnSpPr>
            <p:cNvPr id="68" name="Straight Arrow Connector 67">
              <a:extLst>
                <a:ext uri="{FF2B5EF4-FFF2-40B4-BE49-F238E27FC236}">
                  <a16:creationId xmlns:a16="http://schemas.microsoft.com/office/drawing/2014/main" id="{D41633C2-7980-4F03-9A2A-C957D2B2E36A}"/>
                </a:ext>
              </a:extLst>
            </p:cNvPr>
            <p:cNvCxnSpPr/>
            <p:nvPr/>
          </p:nvCxnSpPr>
          <p:spPr>
            <a:xfrm>
              <a:off x="5728166" y="3585139"/>
              <a:ext cx="1549995" cy="0"/>
            </a:xfrm>
            <a:prstGeom prst="straightConnector1">
              <a:avLst/>
            </a:prstGeom>
            <a:ln w="25400">
              <a:solidFill>
                <a:srgbClr val="537F6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481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i="0" u="none" strike="noStrike" cap="none" dirty="0">
                <a:solidFill>
                  <a:srgbClr val="F89C1B"/>
                </a:solidFill>
                <a:latin typeface="Calibri" panose="020F0502020204030204" pitchFamily="34" charset="0"/>
                <a:ea typeface="Calibri"/>
                <a:cs typeface="Calibri" panose="020F0502020204030204" pitchFamily="34" charset="0"/>
                <a:sym typeface="Calibri"/>
              </a:rPr>
              <a:t>PJM </a:t>
            </a:r>
            <a:r>
              <a:rPr lang="en-US" sz="3600" b="1" i="0" u="none" strike="noStrike" cap="none" dirty="0">
                <a:solidFill>
                  <a:srgbClr val="4E938E"/>
                </a:solidFill>
                <a:latin typeface="Calibri" panose="020F0502020204030204" pitchFamily="34" charset="0"/>
                <a:ea typeface="Calibri"/>
                <a:cs typeface="Calibri" panose="020F0502020204030204" pitchFamily="34" charset="0"/>
                <a:sym typeface="Calibri"/>
              </a:rPr>
              <a:t>MARKET OVERVIEW</a:t>
            </a:r>
          </a:p>
        </p:txBody>
      </p:sp>
      <p:sp>
        <p:nvSpPr>
          <p:cNvPr id="102" name="Shape 102"/>
          <p:cNvSpPr txBox="1">
            <a:spLocks noGrp="1"/>
          </p:cNvSpPr>
          <p:nvPr>
            <p:ph type="body" idx="1"/>
          </p:nvPr>
        </p:nvSpPr>
        <p:spPr>
          <a:xfrm>
            <a:off x="271575" y="873303"/>
            <a:ext cx="3806951" cy="2737998"/>
          </a:xfrm>
          <a:prstGeom prst="rect">
            <a:avLst/>
          </a:prstGeom>
          <a:noFill/>
          <a:ln>
            <a:noFill/>
          </a:ln>
        </p:spPr>
        <p:txBody>
          <a:bodyPr lIns="91425" tIns="45700" rIns="91425" bIns="45700" anchor="t" anchorCtr="0">
            <a:noAutofit/>
          </a:bodyPr>
          <a:lstStyle/>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PJM</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First and largest of the open energy markets in the US</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Serving 13 states + DC.</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65 million people served</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More than 176,500 MWs of generation capacity</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82K miles of transmission.</a:t>
            </a:r>
          </a:p>
        </p:txBody>
      </p:sp>
      <p:pic>
        <p:nvPicPr>
          <p:cNvPr id="4" name="Picture 3"/>
          <p:cNvPicPr>
            <a:picLocks noChangeAspect="1"/>
          </p:cNvPicPr>
          <p:nvPr/>
        </p:nvPicPr>
        <p:blipFill>
          <a:blip r:embed="rId3"/>
          <a:stretch>
            <a:fillRect/>
          </a:stretch>
        </p:blipFill>
        <p:spPr>
          <a:xfrm>
            <a:off x="5268842" y="245835"/>
            <a:ext cx="3162630" cy="1735365"/>
          </a:xfrm>
          <a:prstGeom prst="rect">
            <a:avLst/>
          </a:prstGeom>
        </p:spPr>
      </p:pic>
      <p:pic>
        <p:nvPicPr>
          <p:cNvPr id="2" name="Picture 1"/>
          <p:cNvPicPr>
            <a:picLocks noChangeAspect="1"/>
          </p:cNvPicPr>
          <p:nvPr/>
        </p:nvPicPr>
        <p:blipFill>
          <a:blip r:embed="rId4"/>
          <a:stretch>
            <a:fillRect/>
          </a:stretch>
        </p:blipFill>
        <p:spPr>
          <a:xfrm>
            <a:off x="271575" y="4065341"/>
            <a:ext cx="3019797" cy="2396327"/>
          </a:xfrm>
          <a:prstGeom prst="rect">
            <a:avLst/>
          </a:prstGeom>
        </p:spPr>
      </p:pic>
      <p:sp>
        <p:nvSpPr>
          <p:cNvPr id="6" name="Shape 102"/>
          <p:cNvSpPr txBox="1">
            <a:spLocks/>
          </p:cNvSpPr>
          <p:nvPr/>
        </p:nvSpPr>
        <p:spPr>
          <a:xfrm>
            <a:off x="3893969" y="2129576"/>
            <a:ext cx="4381965" cy="448258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Major demand-side energy management programs are available in PJM:</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Emergency Capacity</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Energy Efficiency</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Economic, Synch Reserve</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Frequency Regulation</a:t>
            </a:r>
          </a:p>
          <a:p>
            <a:r>
              <a:rPr lang="en-US" sz="1800" dirty="0">
                <a:solidFill>
                  <a:srgbClr val="636254"/>
                </a:solidFill>
                <a:latin typeface="Calibri" panose="020F0502020204030204" pitchFamily="34" charset="0"/>
                <a:ea typeface="Cooper Hewitt" pitchFamily="50" charset="0"/>
                <a:cs typeface="Calibri" panose="020F0502020204030204" pitchFamily="34" charset="0"/>
              </a:rPr>
              <a:t>PLC Management </a:t>
            </a:r>
          </a:p>
          <a:p>
            <a:pPr marL="101600" indent="0">
              <a:buFont typeface="Arial"/>
              <a:buNone/>
            </a:pPr>
            <a:r>
              <a:rPr lang="en-US" sz="1800" dirty="0">
                <a:solidFill>
                  <a:srgbClr val="636254"/>
                </a:solidFill>
                <a:latin typeface="Calibri" panose="020F0502020204030204" pitchFamily="34" charset="0"/>
                <a:ea typeface="Cooper Hewitt" pitchFamily="50" charset="0"/>
                <a:cs typeface="Calibri" panose="020F0502020204030204" pitchFamily="34" charset="0"/>
              </a:rPr>
              <a:t> 2020/2021, summer DR programs will exit the market and the only capacity product will be Capacity Performance (CP)</a:t>
            </a:r>
          </a:p>
          <a:p>
            <a:pPr marL="101600" indent="0">
              <a:buFont typeface="Arial"/>
              <a:buNone/>
            </a:pPr>
            <a:r>
              <a:rPr lang="en-US" sz="1800" dirty="0">
                <a:solidFill>
                  <a:srgbClr val="636254"/>
                </a:solidFill>
                <a:latin typeface="Calibri" panose="020F0502020204030204" pitchFamily="34" charset="0"/>
                <a:ea typeface="Cooper Hewitt" pitchFamily="50" charset="0"/>
                <a:cs typeface="Calibri" panose="020F0502020204030204" pitchFamily="34" charset="0"/>
              </a:rPr>
              <a:t>The capacity market in PJM is dictated by market prices and auction mechanisms</a:t>
            </a:r>
          </a:p>
        </p:txBody>
      </p:sp>
    </p:spTree>
    <p:extLst>
      <p:ext uri="{BB962C8B-B14F-4D97-AF65-F5344CB8AC3E}">
        <p14:creationId xmlns:p14="http://schemas.microsoft.com/office/powerpoint/2010/main" val="133854327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i="0" u="none" strike="noStrike" cap="none" dirty="0">
                <a:latin typeface="Calibri" panose="020F0502020204030204" pitchFamily="34" charset="0"/>
                <a:ea typeface="Calibri"/>
                <a:cs typeface="Calibri" panose="020F0502020204030204" pitchFamily="34" charset="0"/>
                <a:sym typeface="Calibri"/>
              </a:rPr>
              <a:t>PJM AUCTION </a:t>
            </a:r>
            <a:r>
              <a:rPr lang="en-US" sz="3600" b="1" i="0" u="none" strike="noStrike" cap="none" dirty="0">
                <a:solidFill>
                  <a:srgbClr val="B70000"/>
                </a:solidFill>
                <a:latin typeface="Calibri" panose="020F0502020204030204" pitchFamily="34" charset="0"/>
                <a:ea typeface="Calibri"/>
                <a:cs typeface="Calibri" panose="020F0502020204030204" pitchFamily="34" charset="0"/>
                <a:sym typeface="Calibri"/>
              </a:rPr>
              <a:t>MECHANISMS</a:t>
            </a:r>
          </a:p>
        </p:txBody>
      </p:sp>
      <p:sp>
        <p:nvSpPr>
          <p:cNvPr id="102" name="Shape 102"/>
          <p:cNvSpPr txBox="1">
            <a:spLocks noGrp="1"/>
          </p:cNvSpPr>
          <p:nvPr>
            <p:ph type="body" idx="1"/>
          </p:nvPr>
        </p:nvSpPr>
        <p:spPr>
          <a:xfrm>
            <a:off x="187492" y="1030708"/>
            <a:ext cx="8633235" cy="4039290"/>
          </a:xfrm>
          <a:prstGeom prst="rect">
            <a:avLst/>
          </a:prstGeom>
          <a:noFill/>
          <a:ln>
            <a:noFill/>
          </a:ln>
        </p:spPr>
        <p:txBody>
          <a:bodyPr lIns="91425" tIns="45700" rIns="91425" bIns="45700" anchor="t" anchorCtr="0">
            <a:noAutofit/>
          </a:bodyPr>
          <a:lstStyle/>
          <a:p>
            <a:pPr marL="101600" indent="0">
              <a:buNone/>
            </a:pPr>
            <a:r>
              <a:rPr lang="en-US" sz="2400" dirty="0">
                <a:solidFill>
                  <a:srgbClr val="636254"/>
                </a:solidFill>
                <a:latin typeface="Calibri" panose="020F0502020204030204" pitchFamily="34" charset="0"/>
                <a:ea typeface="Cooper Hewitt" pitchFamily="50" charset="0"/>
                <a:cs typeface="Calibri" panose="020F0502020204030204" pitchFamily="34" charset="0"/>
              </a:rPr>
              <a:t>Reliability Pricing Model (RPM)</a:t>
            </a:r>
          </a:p>
          <a:p>
            <a:pPr marL="101600" indent="0">
              <a:buNone/>
            </a:pPr>
            <a:r>
              <a:rPr lang="en-US" sz="2400" dirty="0">
                <a:solidFill>
                  <a:srgbClr val="636254"/>
                </a:solidFill>
                <a:latin typeface="Calibri" panose="020F0502020204030204" pitchFamily="34" charset="0"/>
                <a:ea typeface="Cooper Hewitt" pitchFamily="50" charset="0"/>
                <a:cs typeface="Calibri" panose="020F0502020204030204" pitchFamily="34" charset="0"/>
              </a:rPr>
              <a:t>Base Residual Auction (BRA)</a:t>
            </a:r>
          </a:p>
          <a:p>
            <a:r>
              <a:rPr lang="en-US" dirty="0">
                <a:solidFill>
                  <a:srgbClr val="636254"/>
                </a:solidFill>
                <a:latin typeface="Calibri" panose="020F0502020204030204" pitchFamily="34" charset="0"/>
                <a:ea typeface="Cooper Hewitt" pitchFamily="50" charset="0"/>
                <a:cs typeface="Calibri" panose="020F0502020204030204" pitchFamily="34" charset="0"/>
              </a:rPr>
              <a:t>Conducted to allow for the procurement of resource commitments to satisfy the PJM region’s capacity forecast for the Delivery Year and allocates the cost of those commitments to Load Serving Entities (LSEs) through a Locational Reliability Charge. </a:t>
            </a:r>
          </a:p>
          <a:p>
            <a:r>
              <a:rPr lang="en-US" dirty="0">
                <a:solidFill>
                  <a:srgbClr val="636254"/>
                </a:solidFill>
                <a:latin typeface="Calibri" panose="020F0502020204030204" pitchFamily="34" charset="0"/>
                <a:ea typeface="Cooper Hewitt" pitchFamily="50" charset="0"/>
                <a:cs typeface="Calibri" panose="020F0502020204030204" pitchFamily="34" charset="0"/>
              </a:rPr>
              <a:t>An RPM Base Residual Auction for a Delivery Year is typically held during the month of May, three years prior to the actual Delivery Year. </a:t>
            </a:r>
          </a:p>
          <a:p>
            <a:pPr marL="101600" indent="0">
              <a:buNone/>
            </a:pPr>
            <a:r>
              <a:rPr lang="en-US" sz="2400" dirty="0">
                <a:solidFill>
                  <a:srgbClr val="636254"/>
                </a:solidFill>
                <a:latin typeface="Calibri" panose="020F0502020204030204" pitchFamily="34" charset="0"/>
                <a:ea typeface="Cooper Hewitt" pitchFamily="50" charset="0"/>
                <a:cs typeface="Calibri" panose="020F0502020204030204" pitchFamily="34" charset="0"/>
              </a:rPr>
              <a:t>Incremental Auction (IA) </a:t>
            </a:r>
          </a:p>
          <a:p>
            <a:r>
              <a:rPr lang="en-US" dirty="0">
                <a:solidFill>
                  <a:srgbClr val="636254"/>
                </a:solidFill>
                <a:latin typeface="Calibri" panose="020F0502020204030204" pitchFamily="34" charset="0"/>
                <a:ea typeface="Cooper Hewitt" pitchFamily="50" charset="0"/>
                <a:cs typeface="Calibri" panose="020F0502020204030204" pitchFamily="34" charset="0"/>
              </a:rPr>
              <a:t>3 auctions allow PJM to make adjustments due to reliability requirement and market changes as well as allow participants to make adjustments to their capacity commitments.</a:t>
            </a:r>
            <a:endParaRPr lang="en-US" sz="2400" dirty="0">
              <a:solidFill>
                <a:srgbClr val="537F62"/>
              </a:solidFill>
              <a:latin typeface="Calibri" panose="020F0502020204030204" pitchFamily="34" charset="0"/>
              <a:ea typeface="Cooper Hewitt" pitchFamily="50" charset="0"/>
              <a:cs typeface="Calibri" panose="020F0502020204030204" pitchFamily="34" charset="0"/>
            </a:endParaRPr>
          </a:p>
        </p:txBody>
      </p:sp>
    </p:spTree>
    <p:extLst>
      <p:ext uri="{BB962C8B-B14F-4D97-AF65-F5344CB8AC3E}">
        <p14:creationId xmlns:p14="http://schemas.microsoft.com/office/powerpoint/2010/main" val="351874640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a:bodyPr>
          <a:lstStyle/>
          <a:p>
            <a:pPr defTabSz="913963"/>
            <a:r>
              <a:rPr lang="en-US" b="1" dirty="0">
                <a:latin typeface="Calibri" panose="020F0502020204030204" pitchFamily="34" charset="0"/>
                <a:cs typeface="Calibri" panose="020F0502020204030204" pitchFamily="34" charset="0"/>
              </a:rPr>
              <a:t>RPM - Timeline</a:t>
            </a: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pic>
        <p:nvPicPr>
          <p:cNvPr id="2" name="Picture 1"/>
          <p:cNvPicPr>
            <a:picLocks noChangeAspect="1"/>
          </p:cNvPicPr>
          <p:nvPr/>
        </p:nvPicPr>
        <p:blipFill rotWithShape="1">
          <a:blip r:embed="rId3"/>
          <a:srcRect l="5833" t="9088" r="61500" b="9681"/>
          <a:stretch/>
        </p:blipFill>
        <p:spPr>
          <a:xfrm>
            <a:off x="906115" y="938350"/>
            <a:ext cx="7487638" cy="5236604"/>
          </a:xfrm>
          <a:prstGeom prst="rect">
            <a:avLst/>
          </a:prstGeom>
        </p:spPr>
      </p:pic>
      <p:sp>
        <p:nvSpPr>
          <p:cNvPr id="4" name="Slide Number Placeholder 3"/>
          <p:cNvSpPr>
            <a:spLocks noGrp="1"/>
          </p:cNvSpPr>
          <p:nvPr>
            <p:ph type="sldNum" sz="quarter" idx="12"/>
          </p:nvPr>
        </p:nvSpPr>
        <p:spPr/>
        <p:txBody>
          <a:bodyPr/>
          <a:lstStyle/>
          <a:p>
            <a:pPr defTabSz="410751" hangingPunct="0"/>
            <a:fld id="{80DB3306-13B6-C941-B58A-9208720AD1D1}" type="slidenum">
              <a:rPr lang="en-US" kern="0">
                <a:solidFill>
                  <a:srgbClr val="000000"/>
                </a:solidFill>
                <a:sym typeface="Cooper Hewitt"/>
              </a:rPr>
              <a:pPr defTabSz="410751" hangingPunct="0"/>
              <a:t>13</a:t>
            </a:fld>
            <a:endParaRPr lang="en-US" kern="0">
              <a:solidFill>
                <a:srgbClr val="000000"/>
              </a:solidFill>
              <a:sym typeface="Cooper Hewitt"/>
            </a:endParaRPr>
          </a:p>
        </p:txBody>
      </p:sp>
    </p:spTree>
    <p:extLst>
      <p:ext uri="{BB962C8B-B14F-4D97-AF65-F5344CB8AC3E}">
        <p14:creationId xmlns:p14="http://schemas.microsoft.com/office/powerpoint/2010/main" val="3556324636"/>
      </p:ext>
    </p:extLst>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628650" y="365125"/>
            <a:ext cx="7886700" cy="1325563"/>
          </a:xfrm>
          <a:prstGeom prst="rect">
            <a:avLst/>
          </a:prstGeom>
        </p:spPr>
        <p:txBody>
          <a:bodyPr lIns="91425" tIns="45700" rIns="91425" bIns="45700" anchorCtr="0">
            <a:normAutofit/>
          </a:bodyPr>
          <a:lstStyle/>
          <a:p>
            <a:pPr marL="0" marR="0" lvl="0" indent="0" rtl="0">
              <a:spcBef>
                <a:spcPts val="0"/>
              </a:spcBef>
              <a:buClr>
                <a:srgbClr val="E76C24"/>
              </a:buClr>
              <a:buSzPct val="25000"/>
              <a:buFont typeface="Tahoma"/>
              <a:buNone/>
            </a:pPr>
            <a:r>
              <a:rPr lang="en-US" b="1" i="0" u="none" strike="noStrike" cap="none">
                <a:latin typeface="Calibri" panose="020F0502020204030204" pitchFamily="34" charset="0"/>
                <a:ea typeface="Calibri"/>
                <a:cs typeface="Calibri" panose="020F0502020204030204" pitchFamily="34" charset="0"/>
                <a:sym typeface="Calibri"/>
              </a:rPr>
              <a:t>FACTORS EFFECTING </a:t>
            </a:r>
            <a:r>
              <a:rPr lang="en-US" b="1">
                <a:latin typeface="Calibri" panose="020F0502020204030204" pitchFamily="34" charset="0"/>
                <a:ea typeface="Calibri"/>
                <a:cs typeface="Calibri" panose="020F0502020204030204" pitchFamily="34" charset="0"/>
                <a:sym typeface="Calibri"/>
              </a:rPr>
              <a:t>PJM AND DR</a:t>
            </a:r>
            <a:endParaRPr lang="en-US" b="1" i="0" u="none" strike="noStrike" cap="none">
              <a:latin typeface="Calibri" panose="020F0502020204030204" pitchFamily="34" charset="0"/>
              <a:ea typeface="Calibri"/>
              <a:cs typeface="Calibri" panose="020F0502020204030204" pitchFamily="34" charset="0"/>
              <a:sym typeface="Calibri"/>
            </a:endParaRPr>
          </a:p>
        </p:txBody>
      </p:sp>
      <p:sp>
        <p:nvSpPr>
          <p:cNvPr id="102" name="Shape 102"/>
          <p:cNvSpPr txBox="1">
            <a:spLocks noGrp="1"/>
          </p:cNvSpPr>
          <p:nvPr>
            <p:ph type="body" idx="1"/>
          </p:nvPr>
        </p:nvSpPr>
        <p:spPr>
          <a:xfrm>
            <a:off x="628650" y="1825625"/>
            <a:ext cx="2848355" cy="4351338"/>
          </a:xfrm>
          <a:prstGeom prst="rect">
            <a:avLst/>
          </a:prstGeom>
        </p:spPr>
        <p:txBody>
          <a:bodyPr lIns="91425" tIns="45700" rIns="91425" bIns="45700" anchorCtr="0">
            <a:normAutofit/>
          </a:bodyPr>
          <a:lstStyle/>
          <a:p>
            <a:r>
              <a:rPr lang="en-US" sz="1700">
                <a:latin typeface="Calibri" panose="020F0502020204030204" pitchFamily="34" charset="0"/>
                <a:ea typeface="Cooper Hewitt" pitchFamily="50" charset="0"/>
                <a:cs typeface="Calibri" panose="020F0502020204030204" pitchFamily="34" charset="0"/>
              </a:rPr>
              <a:t>2014, Polar Vortex – PJM seeks year round reliability</a:t>
            </a:r>
          </a:p>
          <a:p>
            <a:r>
              <a:rPr lang="en-US" sz="1700">
                <a:latin typeface="Calibri" panose="020F0502020204030204" pitchFamily="34" charset="0"/>
                <a:ea typeface="Cooper Hewitt" pitchFamily="50" charset="0"/>
                <a:cs typeface="Calibri" panose="020F0502020204030204" pitchFamily="34" charset="0"/>
              </a:rPr>
              <a:t>CP comes into the market in 16/17 with a goal 60-70%, 80-90% up to 100% by 2021</a:t>
            </a:r>
          </a:p>
          <a:p>
            <a:r>
              <a:rPr lang="en-US" sz="1700">
                <a:latin typeface="Calibri" panose="020F0502020204030204" pitchFamily="34" charset="0"/>
                <a:ea typeface="Cooper Hewitt" pitchFamily="50" charset="0"/>
                <a:cs typeface="Calibri" panose="020F0502020204030204" pitchFamily="34" charset="0"/>
              </a:rPr>
              <a:t>Summer only Capacity DR is not offered in 2021</a:t>
            </a:r>
          </a:p>
          <a:p>
            <a:r>
              <a:rPr lang="en-US" sz="1700">
                <a:latin typeface="Calibri" panose="020F0502020204030204" pitchFamily="34" charset="0"/>
                <a:ea typeface="Cooper Hewitt" pitchFamily="50" charset="0"/>
                <a:cs typeface="Calibri" panose="020F0502020204030204" pitchFamily="34" charset="0"/>
              </a:rPr>
              <a:t>Cleared DR varies YOY (fluff DR), but DR participation is NOT dropping off for actual enrolled amounts (~9,300 MW avg since 2013).</a:t>
            </a:r>
          </a:p>
          <a:p>
            <a:endParaRPr lang="en-US" sz="1700">
              <a:latin typeface="Calibri" panose="020F0502020204030204" pitchFamily="34" charset="0"/>
              <a:ea typeface="Cooper Hewitt" pitchFamily="50" charset="0"/>
              <a:cs typeface="Calibri" panose="020F0502020204030204" pitchFamily="34" charset="0"/>
            </a:endParaRPr>
          </a:p>
          <a:p>
            <a:pPr marL="101600" indent="0">
              <a:buNone/>
            </a:pPr>
            <a:endParaRPr lang="en-US" sz="1700">
              <a:latin typeface="Calibri" panose="020F0502020204030204" pitchFamily="34" charset="0"/>
              <a:ea typeface="Cooper Hewitt" pitchFamily="50" charset="0"/>
              <a:cs typeface="Calibri" panose="020F0502020204030204" pitchFamily="34" charset="0"/>
            </a:endParaRPr>
          </a:p>
        </p:txBody>
      </p:sp>
      <p:pic>
        <p:nvPicPr>
          <p:cNvPr id="2" name="Picture 1" descr="A close up of a sign&#10;&#10;Description automatically generated">
            <a:extLst>
              <a:ext uri="{FF2B5EF4-FFF2-40B4-BE49-F238E27FC236}">
                <a16:creationId xmlns:a16="http://schemas.microsoft.com/office/drawing/2014/main" id="{BD5EEDA9-5501-4BA8-BF36-691217522067}"/>
              </a:ext>
            </a:extLst>
          </p:cNvPr>
          <p:cNvPicPr>
            <a:picLocks noChangeAspect="1"/>
          </p:cNvPicPr>
          <p:nvPr/>
        </p:nvPicPr>
        <p:blipFill rotWithShape="1">
          <a:blip r:embed="rId3"/>
          <a:srcRect l="10260" r="13696" b="-2"/>
          <a:stretch/>
        </p:blipFill>
        <p:spPr>
          <a:xfrm>
            <a:off x="3840480" y="1904281"/>
            <a:ext cx="4674870" cy="4272681"/>
          </a:xfrm>
          <a:prstGeom prst="rect">
            <a:avLst/>
          </a:prstGeom>
        </p:spPr>
      </p:pic>
    </p:spTree>
    <p:extLst>
      <p:ext uri="{BB962C8B-B14F-4D97-AF65-F5344CB8AC3E}">
        <p14:creationId xmlns:p14="http://schemas.microsoft.com/office/powerpoint/2010/main" val="58099837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i="0" u="none" strike="noStrike" cap="none" dirty="0">
                <a:latin typeface="Calibri" panose="020F0502020204030204" pitchFamily="34" charset="0"/>
                <a:ea typeface="Calibri"/>
                <a:cs typeface="Calibri" panose="020F0502020204030204" pitchFamily="34" charset="0"/>
                <a:sym typeface="Calibri"/>
              </a:rPr>
              <a:t>PJM AUCTION </a:t>
            </a:r>
            <a:r>
              <a:rPr lang="en-US" sz="3600" b="1" i="0" u="none" strike="noStrike" cap="none" dirty="0">
                <a:solidFill>
                  <a:srgbClr val="B70000"/>
                </a:solidFill>
                <a:latin typeface="Calibri" panose="020F0502020204030204" pitchFamily="34" charset="0"/>
                <a:ea typeface="Calibri"/>
                <a:cs typeface="Calibri" panose="020F0502020204030204" pitchFamily="34" charset="0"/>
                <a:sym typeface="Calibri"/>
              </a:rPr>
              <a:t>RESULTS</a:t>
            </a:r>
          </a:p>
        </p:txBody>
      </p:sp>
      <p:sp>
        <p:nvSpPr>
          <p:cNvPr id="102" name="Shape 102"/>
          <p:cNvSpPr txBox="1">
            <a:spLocks noGrp="1"/>
          </p:cNvSpPr>
          <p:nvPr>
            <p:ph type="body" idx="1"/>
          </p:nvPr>
        </p:nvSpPr>
        <p:spPr>
          <a:xfrm>
            <a:off x="187492" y="1571397"/>
            <a:ext cx="8633235" cy="2951462"/>
          </a:xfrm>
          <a:prstGeom prst="rect">
            <a:avLst/>
          </a:prstGeom>
          <a:noFill/>
          <a:ln>
            <a:noFill/>
          </a:ln>
        </p:spPr>
        <p:txBody>
          <a:bodyPr lIns="91425" tIns="45700" rIns="91425" bIns="45700" anchor="t" anchorCtr="0">
            <a:noAutofit/>
          </a:bodyPr>
          <a:lstStyle/>
          <a:p>
            <a:pPr marL="101600" indent="0">
              <a:buNone/>
            </a:pPr>
            <a:r>
              <a:rPr lang="en-US" sz="2400" dirty="0">
                <a:solidFill>
                  <a:srgbClr val="636254"/>
                </a:solidFill>
                <a:latin typeface="Calibri" panose="020F0502020204030204" pitchFamily="34" charset="0"/>
                <a:ea typeface="Cooper Hewitt" pitchFamily="50" charset="0"/>
                <a:cs typeface="Calibri" panose="020F0502020204030204" pitchFamily="34" charset="0"/>
              </a:rPr>
              <a:t>Base Residual Auction (BRA) in MWs</a:t>
            </a:r>
          </a:p>
          <a:p>
            <a:pPr marL="101600" indent="0">
              <a:buNone/>
            </a:pPr>
            <a:endParaRPr lang="en-US" sz="2400" dirty="0">
              <a:solidFill>
                <a:srgbClr val="636254"/>
              </a:solidFill>
              <a:latin typeface="Calibri" panose="020F0502020204030204" pitchFamily="34" charset="0"/>
              <a:ea typeface="Cooper Hewitt" pitchFamily="50" charset="0"/>
              <a:cs typeface="Calibri" panose="020F0502020204030204" pitchFamily="34" charset="0"/>
            </a:endParaRPr>
          </a:p>
        </p:txBody>
      </p:sp>
      <p:pic>
        <p:nvPicPr>
          <p:cNvPr id="4" name="Picture 3">
            <a:extLst>
              <a:ext uri="{FF2B5EF4-FFF2-40B4-BE49-F238E27FC236}">
                <a16:creationId xmlns:a16="http://schemas.microsoft.com/office/drawing/2014/main" id="{2D27F2D0-8453-4649-A2F8-802885C3099E}"/>
              </a:ext>
            </a:extLst>
          </p:cNvPr>
          <p:cNvPicPr>
            <a:picLocks noChangeAspect="1"/>
          </p:cNvPicPr>
          <p:nvPr/>
        </p:nvPicPr>
        <p:blipFill>
          <a:blip r:embed="rId3"/>
          <a:stretch>
            <a:fillRect/>
          </a:stretch>
        </p:blipFill>
        <p:spPr>
          <a:xfrm>
            <a:off x="404684" y="2005681"/>
            <a:ext cx="7162764" cy="4470765"/>
          </a:xfrm>
          <a:prstGeom prst="rect">
            <a:avLst/>
          </a:prstGeom>
        </p:spPr>
      </p:pic>
    </p:spTree>
    <p:extLst>
      <p:ext uri="{BB962C8B-B14F-4D97-AF65-F5344CB8AC3E}">
        <p14:creationId xmlns:p14="http://schemas.microsoft.com/office/powerpoint/2010/main" val="114667409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i="0" u="none" strike="noStrike" cap="none" dirty="0">
                <a:latin typeface="Calibri" panose="020F0502020204030204" pitchFamily="34" charset="0"/>
                <a:ea typeface="Calibri"/>
                <a:cs typeface="Calibri" panose="020F0502020204030204" pitchFamily="34" charset="0"/>
                <a:sym typeface="Calibri"/>
              </a:rPr>
              <a:t>PJM AUCTION </a:t>
            </a:r>
            <a:r>
              <a:rPr lang="en-US" sz="3600" b="1" i="0" u="none" strike="noStrike" cap="none" dirty="0">
                <a:solidFill>
                  <a:srgbClr val="B70000"/>
                </a:solidFill>
                <a:latin typeface="Calibri" panose="020F0502020204030204" pitchFamily="34" charset="0"/>
                <a:ea typeface="Calibri"/>
                <a:cs typeface="Calibri" panose="020F0502020204030204" pitchFamily="34" charset="0"/>
                <a:sym typeface="Calibri"/>
              </a:rPr>
              <a:t>RESULTS</a:t>
            </a:r>
          </a:p>
        </p:txBody>
      </p:sp>
      <p:sp>
        <p:nvSpPr>
          <p:cNvPr id="102" name="Shape 102"/>
          <p:cNvSpPr txBox="1">
            <a:spLocks noGrp="1"/>
          </p:cNvSpPr>
          <p:nvPr>
            <p:ph type="body" idx="1"/>
          </p:nvPr>
        </p:nvSpPr>
        <p:spPr>
          <a:xfrm>
            <a:off x="187492" y="1571397"/>
            <a:ext cx="8633235" cy="2951462"/>
          </a:xfrm>
          <a:prstGeom prst="rect">
            <a:avLst/>
          </a:prstGeom>
          <a:noFill/>
          <a:ln>
            <a:noFill/>
          </a:ln>
        </p:spPr>
        <p:txBody>
          <a:bodyPr lIns="91425" tIns="45700" rIns="91425" bIns="45700" anchor="t" anchorCtr="0">
            <a:noAutofit/>
          </a:bodyPr>
          <a:lstStyle/>
          <a:p>
            <a:pPr marL="101600" indent="0">
              <a:buNone/>
            </a:pPr>
            <a:r>
              <a:rPr lang="en-US" sz="2400" dirty="0">
                <a:solidFill>
                  <a:srgbClr val="636254"/>
                </a:solidFill>
                <a:latin typeface="Calibri" panose="020F0502020204030204" pitchFamily="34" charset="0"/>
                <a:ea typeface="Cooper Hewitt" pitchFamily="50" charset="0"/>
                <a:cs typeface="Calibri" panose="020F0502020204030204" pitchFamily="34" charset="0"/>
              </a:rPr>
              <a:t>DR BRA capacity price changes overtime</a:t>
            </a:r>
          </a:p>
          <a:p>
            <a:pPr marL="101600" indent="0">
              <a:buNone/>
            </a:pPr>
            <a:endParaRPr lang="en-US" sz="2400" dirty="0">
              <a:solidFill>
                <a:srgbClr val="636254"/>
              </a:solidFill>
              <a:latin typeface="Calibri" panose="020F0502020204030204" pitchFamily="34" charset="0"/>
              <a:ea typeface="Cooper Hewitt" pitchFamily="50" charset="0"/>
              <a:cs typeface="Calibri" panose="020F050202020403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408879917"/>
              </p:ext>
            </p:extLst>
          </p:nvPr>
        </p:nvGraphicFramePr>
        <p:xfrm>
          <a:off x="504889" y="2160671"/>
          <a:ext cx="8200961" cy="39773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345997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338302"/>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Calibri" panose="020F0502020204030204" pitchFamily="34" charset="0"/>
                <a:ea typeface="Calibri"/>
                <a:cs typeface="Calibri" panose="020F0502020204030204" pitchFamily="34" charset="0"/>
                <a:sym typeface="Calibri"/>
              </a:rPr>
              <a:t>BRIEF OVERVIEW: </a:t>
            </a:r>
            <a:r>
              <a:rPr lang="en-US" sz="3600" b="1" dirty="0">
                <a:solidFill>
                  <a:srgbClr val="F89C1B"/>
                </a:solidFill>
                <a:latin typeface="Calibri" panose="020F0502020204030204" pitchFamily="34" charset="0"/>
                <a:ea typeface="Calibri"/>
                <a:cs typeface="Calibri" panose="020F0502020204030204" pitchFamily="34" charset="0"/>
                <a:sym typeface="Calibri"/>
              </a:rPr>
              <a:t>PJM PROGRAMS</a:t>
            </a:r>
            <a:endParaRPr lang="en-US" sz="3600" b="1" i="0" u="none" strike="noStrike" cap="none" dirty="0">
              <a:solidFill>
                <a:srgbClr val="F89C1B"/>
              </a:solidFill>
              <a:latin typeface="Calibri" panose="020F0502020204030204" pitchFamily="34" charset="0"/>
              <a:ea typeface="Calibri"/>
              <a:cs typeface="Calibri" panose="020F0502020204030204" pitchFamily="34" charset="0"/>
              <a:sym typeface="Calibri"/>
            </a:endParaRPr>
          </a:p>
        </p:txBody>
      </p:sp>
      <p:sp>
        <p:nvSpPr>
          <p:cNvPr id="102" name="Shape 102"/>
          <p:cNvSpPr txBox="1">
            <a:spLocks noGrp="1"/>
          </p:cNvSpPr>
          <p:nvPr>
            <p:ph type="body" idx="1"/>
          </p:nvPr>
        </p:nvSpPr>
        <p:spPr>
          <a:xfrm>
            <a:off x="187491" y="1478929"/>
            <a:ext cx="7096178" cy="2951462"/>
          </a:xfrm>
          <a:prstGeom prst="rect">
            <a:avLst/>
          </a:prstGeom>
          <a:noFill/>
          <a:ln>
            <a:noFill/>
          </a:ln>
        </p:spPr>
        <p:txBody>
          <a:bodyPr lIns="91425" tIns="45700" rIns="91425" bIns="45700" anchor="t" anchorCtr="0">
            <a:noAutofit/>
          </a:bodyPr>
          <a:lstStyle/>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Capacity:</a:t>
            </a:r>
          </a:p>
          <a:p>
            <a:pPr lvl="1">
              <a:buFont typeface="Wingdings" panose="05000000000000000000" pitchFamily="2" charset="2"/>
              <a:buChar char="§"/>
            </a:pPr>
            <a:r>
              <a:rPr lang="en-US" sz="1800" dirty="0">
                <a:solidFill>
                  <a:srgbClr val="636254"/>
                </a:solidFill>
                <a:latin typeface="Calibri" panose="020F0502020204030204" pitchFamily="34" charset="0"/>
                <a:ea typeface="Cooper Hewitt" pitchFamily="50" charset="0"/>
                <a:cs typeface="Calibri" panose="020F0502020204030204" pitchFamily="34" charset="0"/>
              </a:rPr>
              <a:t>Base</a:t>
            </a:r>
          </a:p>
          <a:p>
            <a:pPr lvl="1">
              <a:buFont typeface="Wingdings" panose="05000000000000000000" pitchFamily="2" charset="2"/>
              <a:buChar char="§"/>
            </a:pPr>
            <a:r>
              <a:rPr lang="en-US" sz="1800" dirty="0">
                <a:solidFill>
                  <a:srgbClr val="636254"/>
                </a:solidFill>
                <a:latin typeface="Calibri" panose="020F0502020204030204" pitchFamily="34" charset="0"/>
                <a:ea typeface="Cooper Hewitt" pitchFamily="50" charset="0"/>
                <a:cs typeface="Calibri" panose="020F0502020204030204" pitchFamily="34" charset="0"/>
              </a:rPr>
              <a:t>Capacity Performance</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Energy Efficiency</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Economic Load Response</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Synchronized Reserves</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Frequency Regulation</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Peak Load Contribution (PLC) Management</a:t>
            </a:r>
          </a:p>
          <a:p>
            <a:pPr marL="101600" indent="0">
              <a:buNone/>
            </a:pPr>
            <a:r>
              <a:rPr lang="en-US" sz="1800" b="1" dirty="0">
                <a:solidFill>
                  <a:srgbClr val="636254"/>
                </a:solidFill>
                <a:latin typeface="Calibri" panose="020F0502020204030204" pitchFamily="34" charset="0"/>
                <a:ea typeface="Cooper Hewitt" pitchFamily="50" charset="0"/>
                <a:cs typeface="Calibri" panose="020F0502020204030204" pitchFamily="34" charset="0"/>
              </a:rPr>
              <a:t>Utility Programs</a:t>
            </a:r>
          </a:p>
          <a:p>
            <a:pPr lvl="1">
              <a:buFont typeface="Wingdings" panose="05000000000000000000" pitchFamily="2" charset="2"/>
              <a:buChar char="§"/>
            </a:pPr>
            <a:r>
              <a:rPr lang="en-US" sz="1800" dirty="0">
                <a:solidFill>
                  <a:srgbClr val="636254"/>
                </a:solidFill>
                <a:latin typeface="Calibri" panose="020F0502020204030204" pitchFamily="34" charset="0"/>
                <a:ea typeface="Cooper Hewitt" pitchFamily="50" charset="0"/>
                <a:cs typeface="Calibri" panose="020F0502020204030204" pitchFamily="34" charset="0"/>
              </a:rPr>
              <a:t>PA Act 129: </a:t>
            </a:r>
            <a:r>
              <a:rPr lang="en-US" sz="1800" dirty="0" err="1">
                <a:solidFill>
                  <a:srgbClr val="636254"/>
                </a:solidFill>
                <a:latin typeface="Calibri" panose="020F0502020204030204" pitchFamily="34" charset="0"/>
                <a:ea typeface="Cooper Hewitt" pitchFamily="50" charset="0"/>
                <a:cs typeface="Calibri" panose="020F0502020204030204" pitchFamily="34" charset="0"/>
              </a:rPr>
              <a:t>PennPower</a:t>
            </a:r>
            <a:r>
              <a:rPr lang="en-US" sz="1800" dirty="0">
                <a:solidFill>
                  <a:srgbClr val="636254"/>
                </a:solidFill>
                <a:latin typeface="Calibri" panose="020F0502020204030204" pitchFamily="34" charset="0"/>
                <a:ea typeface="Cooper Hewitt" pitchFamily="50" charset="0"/>
                <a:cs typeface="Calibri" panose="020F0502020204030204" pitchFamily="34" charset="0"/>
              </a:rPr>
              <a:t>, West </a:t>
            </a:r>
            <a:r>
              <a:rPr lang="en-US" sz="1800" dirty="0" err="1">
                <a:solidFill>
                  <a:srgbClr val="636254"/>
                </a:solidFill>
                <a:latin typeface="Calibri" panose="020F0502020204030204" pitchFamily="34" charset="0"/>
                <a:ea typeface="Cooper Hewitt" pitchFamily="50" charset="0"/>
                <a:cs typeface="Calibri" panose="020F0502020204030204" pitchFamily="34" charset="0"/>
              </a:rPr>
              <a:t>PennPower</a:t>
            </a:r>
            <a:r>
              <a:rPr lang="en-US" sz="1800" dirty="0">
                <a:solidFill>
                  <a:srgbClr val="636254"/>
                </a:solidFill>
                <a:latin typeface="Calibri" panose="020F0502020204030204" pitchFamily="34" charset="0"/>
                <a:ea typeface="Cooper Hewitt" pitchFamily="50" charset="0"/>
                <a:cs typeface="Calibri" panose="020F0502020204030204" pitchFamily="34" charset="0"/>
              </a:rPr>
              <a:t>, </a:t>
            </a:r>
            <a:r>
              <a:rPr lang="en-US" sz="1800" dirty="0" err="1">
                <a:solidFill>
                  <a:srgbClr val="636254"/>
                </a:solidFill>
                <a:latin typeface="Calibri" panose="020F0502020204030204" pitchFamily="34" charset="0"/>
                <a:ea typeface="Cooper Hewitt" pitchFamily="50" charset="0"/>
                <a:cs typeface="Calibri" panose="020F0502020204030204" pitchFamily="34" charset="0"/>
              </a:rPr>
              <a:t>MetEd</a:t>
            </a:r>
            <a:r>
              <a:rPr lang="en-US" sz="1800" dirty="0">
                <a:solidFill>
                  <a:srgbClr val="636254"/>
                </a:solidFill>
                <a:latin typeface="Calibri" panose="020F0502020204030204" pitchFamily="34" charset="0"/>
                <a:ea typeface="Cooper Hewitt" pitchFamily="50" charset="0"/>
                <a:cs typeface="Calibri" panose="020F0502020204030204" pitchFamily="34" charset="0"/>
              </a:rPr>
              <a:t>, PECO,  PPL</a:t>
            </a:r>
          </a:p>
          <a:p>
            <a:pPr marL="101600" indent="0">
              <a:buNone/>
            </a:pPr>
            <a:endParaRPr lang="en-US" sz="1800" b="1" dirty="0">
              <a:solidFill>
                <a:srgbClr val="636254"/>
              </a:solidFill>
              <a:latin typeface="Calibri" panose="020F0502020204030204" pitchFamily="34" charset="0"/>
              <a:ea typeface="Cooper Hewitt" pitchFamily="50" charset="0"/>
              <a:cs typeface="Calibri" panose="020F0502020204030204" pitchFamily="34" charset="0"/>
            </a:endParaRPr>
          </a:p>
        </p:txBody>
      </p:sp>
      <p:sp>
        <p:nvSpPr>
          <p:cNvPr id="5" name="Shape 102"/>
          <p:cNvSpPr txBox="1">
            <a:spLocks/>
          </p:cNvSpPr>
          <p:nvPr/>
        </p:nvSpPr>
        <p:spPr>
          <a:xfrm>
            <a:off x="187492" y="965770"/>
            <a:ext cx="8668830" cy="620866"/>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indent="0">
              <a:buFont typeface="Arial"/>
              <a:buNone/>
            </a:pPr>
            <a:endParaRPr lang="en-US" sz="2000" b="1" dirty="0">
              <a:solidFill>
                <a:srgbClr val="4E938E"/>
              </a:solidFill>
              <a:latin typeface="Calibri" panose="020F0502020204030204" pitchFamily="34" charset="0"/>
              <a:ea typeface="Cooper Hewitt" pitchFamily="50"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3351764" y="5113427"/>
            <a:ext cx="2082085" cy="1744573"/>
          </a:xfrm>
          <a:prstGeom prst="rect">
            <a:avLst/>
          </a:prstGeom>
        </p:spPr>
      </p:pic>
      <p:pic>
        <p:nvPicPr>
          <p:cNvPr id="3" name="Picture 2"/>
          <p:cNvPicPr>
            <a:picLocks noChangeAspect="1"/>
          </p:cNvPicPr>
          <p:nvPr/>
        </p:nvPicPr>
        <p:blipFill>
          <a:blip r:embed="rId4"/>
          <a:stretch>
            <a:fillRect/>
          </a:stretch>
        </p:blipFill>
        <p:spPr>
          <a:xfrm>
            <a:off x="5538952" y="1215769"/>
            <a:ext cx="3238555" cy="2569921"/>
          </a:xfrm>
          <a:prstGeom prst="rect">
            <a:avLst/>
          </a:prstGeom>
        </p:spPr>
      </p:pic>
    </p:spTree>
    <p:extLst>
      <p:ext uri="{BB962C8B-B14F-4D97-AF65-F5344CB8AC3E}">
        <p14:creationId xmlns:p14="http://schemas.microsoft.com/office/powerpoint/2010/main" val="403974881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Autofit/>
          </a:bodyPr>
          <a:lstStyle/>
          <a:p>
            <a:pPr defTabSz="913963"/>
            <a:r>
              <a:rPr lang="en-US" sz="3200" dirty="0">
                <a:latin typeface="+mj-lt"/>
                <a:cs typeface="Arial" pitchFamily="34" charset="0"/>
              </a:rPr>
              <a:t>Economic DR – Participation Requirements</a:t>
            </a:r>
            <a:endParaRPr lang="en-US" sz="2000" dirty="0">
              <a:latin typeface="+mj-lt"/>
              <a:cs typeface="Arial" pitchFamily="34" charset="0"/>
            </a:endParaRPr>
          </a:p>
        </p:txBody>
      </p:sp>
      <p:sp>
        <p:nvSpPr>
          <p:cNvPr id="91139" name="Rectangle 3"/>
          <p:cNvSpPr>
            <a:spLocks noGrp="1" noChangeArrowheads="1"/>
          </p:cNvSpPr>
          <p:nvPr>
            <p:ph type="body" idx="4294967295"/>
          </p:nvPr>
        </p:nvSpPr>
        <p:spPr>
          <a:xfrm>
            <a:off x="233365" y="1066801"/>
            <a:ext cx="8224838" cy="4987527"/>
          </a:xfrm>
        </p:spPr>
        <p:txBody>
          <a:bodyPr/>
          <a:lstStyle/>
          <a:p>
            <a:pPr marL="321457" indent="-321457">
              <a:buFont typeface="Arial" panose="020B0604020202020204" pitchFamily="34" charset="0"/>
              <a:buChar char="•"/>
              <a:defRPr/>
            </a:pPr>
            <a:r>
              <a:rPr lang="en-US" sz="2000" dirty="0"/>
              <a:t>Participate in both the Day-Ahead and Real-Time Economic Energy Markets </a:t>
            </a:r>
          </a:p>
          <a:p>
            <a:pPr marL="321457" indent="-321457">
              <a:buFont typeface="Arial" panose="020B0604020202020204" pitchFamily="34" charset="0"/>
              <a:buChar char="•"/>
              <a:defRPr/>
            </a:pPr>
            <a:r>
              <a:rPr lang="en-US" sz="2000" dirty="0"/>
              <a:t>If a Day-Ahead Demand Response offer clears in the market, the associated resource will be obligated to perform during that operating hour. Any excess curtailment capability not selected in the Day-Ahead market may participate in the Real-Time market.</a:t>
            </a:r>
          </a:p>
          <a:p>
            <a:pPr marL="321457" indent="-321457">
              <a:buFont typeface="Arial" panose="020B0604020202020204" pitchFamily="34" charset="0"/>
              <a:buChar char="•"/>
              <a:defRPr/>
            </a:pPr>
            <a:r>
              <a:rPr lang="en-US" sz="2000" dirty="0"/>
              <a:t>A Customer Baseline Load (CBL) is used as a proxy for what the load would have been absent load reduction. A default CBL is calculated for weekdays, Saturdays, and Sundays/holidays, but an Alternative CBL may be used if approved.</a:t>
            </a:r>
          </a:p>
          <a:p>
            <a:pPr marL="321457" indent="-321457">
              <a:buFont typeface="Arial" panose="020B0604020202020204" pitchFamily="34" charset="0"/>
              <a:buChar char="•"/>
              <a:defRPr/>
            </a:pPr>
            <a:r>
              <a:rPr lang="en-US" sz="2000" dirty="0"/>
              <a:t>Each CBL must be certified by PJM. The CSP is required to notify PJM of any significant operational changes that may affect the load, requiring a reevaluation of the current CBL</a:t>
            </a:r>
          </a:p>
          <a:p>
            <a:pPr marL="321457" indent="-321457">
              <a:buFont typeface="Arial" panose="020B0604020202020204" pitchFamily="34" charset="0"/>
              <a:buChar char="•"/>
              <a:defRPr/>
            </a:pPr>
            <a:r>
              <a:rPr lang="en-US" sz="2000" dirty="0"/>
              <a:t>Economic use of Generation for curtailment has become complicated.</a:t>
            </a:r>
          </a:p>
          <a:p>
            <a:pPr lvl="1"/>
            <a:endParaRPr lang="en-US" sz="1617" dirty="0">
              <a:solidFill>
                <a:srgbClr val="3C4F5C"/>
              </a:solidFill>
              <a:latin typeface="Arial" pitchFamily="34" charset="0"/>
              <a:ea typeface="ＭＳ Ｐゴシック" pitchFamily="-108" charset="-128"/>
            </a:endParaRPr>
          </a:p>
          <a:p>
            <a:pPr defTabSz="913963"/>
            <a:endParaRPr lang="en-US" sz="1969" dirty="0">
              <a:latin typeface="Times New Roman" pitchFamily="18" charset="0"/>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Tree>
    <p:extLst>
      <p:ext uri="{BB962C8B-B14F-4D97-AF65-F5344CB8AC3E}">
        <p14:creationId xmlns:p14="http://schemas.microsoft.com/office/powerpoint/2010/main" val="1115077950"/>
      </p:ext>
    </p:extLst>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fontScale="90000"/>
          </a:bodyPr>
          <a:lstStyle/>
          <a:p>
            <a:pPr defTabSz="913963"/>
            <a:r>
              <a:rPr lang="en-US" dirty="0">
                <a:latin typeface="+mj-lt"/>
                <a:cs typeface="Arial" pitchFamily="34" charset="0"/>
              </a:rPr>
              <a:t>Ancillary Services Demand Response</a:t>
            </a:r>
            <a:endParaRPr lang="en-US" sz="2700" dirty="0">
              <a:latin typeface="+mj-lt"/>
              <a:cs typeface="Arial" pitchFamily="34" charset="0"/>
            </a:endParaRPr>
          </a:p>
        </p:txBody>
      </p:sp>
      <p:sp>
        <p:nvSpPr>
          <p:cNvPr id="91139" name="Rectangle 3"/>
          <p:cNvSpPr>
            <a:spLocks noGrp="1" noChangeArrowheads="1"/>
          </p:cNvSpPr>
          <p:nvPr>
            <p:ph type="body" idx="4294967295"/>
          </p:nvPr>
        </p:nvSpPr>
        <p:spPr>
          <a:xfrm>
            <a:off x="233365" y="1123950"/>
            <a:ext cx="8224838" cy="4876800"/>
          </a:xfrm>
        </p:spPr>
        <p:txBody>
          <a:bodyPr/>
          <a:lstStyle/>
          <a:p>
            <a:r>
              <a:rPr lang="en-US" sz="2000" dirty="0"/>
              <a:t>Ancillary Services support the reliable operation of the transmission system as it moves electricity from generating sources to retail customers</a:t>
            </a:r>
          </a:p>
          <a:p>
            <a:r>
              <a:rPr lang="en-US" sz="2000" dirty="0">
                <a:solidFill>
                  <a:schemeClr val="tx1"/>
                </a:solidFill>
              </a:rPr>
              <a:t>PJM’s Ancillary Market Demand Response Programs are:</a:t>
            </a:r>
          </a:p>
          <a:p>
            <a:pPr marL="321457" lvl="1" indent="-321457">
              <a:buFont typeface="Arial" panose="020B0604020202020204" pitchFamily="34" charset="0"/>
              <a:buChar char="•"/>
            </a:pPr>
            <a:r>
              <a:rPr lang="en-US" dirty="0"/>
              <a:t>Synchronized Reserve (SR)</a:t>
            </a:r>
          </a:p>
          <a:p>
            <a:pPr marL="321457" lvl="1" indent="-321457">
              <a:buFont typeface="Arial" panose="020B0604020202020204" pitchFamily="34" charset="0"/>
              <a:buChar char="•"/>
            </a:pPr>
            <a:r>
              <a:rPr lang="en-US" dirty="0"/>
              <a:t>Frequency Regulation (FR)</a:t>
            </a:r>
          </a:p>
          <a:p>
            <a:pPr lvl="2"/>
            <a:r>
              <a:rPr lang="en-US" sz="1406" dirty="0"/>
              <a:t>Note: individual resources cannot be committed for both synchronized reserve and regulation during the same hour</a:t>
            </a:r>
          </a:p>
          <a:p>
            <a:r>
              <a:rPr lang="en-US" sz="2000" dirty="0">
                <a:solidFill>
                  <a:schemeClr val="tx1"/>
                </a:solidFill>
              </a:rPr>
              <a:t>PJM requires mandatory training for CSPs to participate in Ancillary Services programs.  The CPower Dispatch Team has completed this training for 2018.</a:t>
            </a:r>
          </a:p>
          <a:p>
            <a:pPr lvl="1"/>
            <a:endParaRPr lang="en-US" sz="1617" dirty="0">
              <a:solidFill>
                <a:srgbClr val="3C4F5C"/>
              </a:solidFill>
              <a:latin typeface="Arial" pitchFamily="34" charset="0"/>
              <a:ea typeface="ＭＳ Ｐゴシック" pitchFamily="-108" charset="-128"/>
            </a:endParaRPr>
          </a:p>
          <a:p>
            <a:pPr defTabSz="913963"/>
            <a:endParaRPr lang="en-US" sz="1969" dirty="0">
              <a:latin typeface="Times New Roman" pitchFamily="18" charset="0"/>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Tree>
    <p:extLst>
      <p:ext uri="{BB962C8B-B14F-4D97-AF65-F5344CB8AC3E}">
        <p14:creationId xmlns:p14="http://schemas.microsoft.com/office/powerpoint/2010/main" val="3270912098"/>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ooter Placeholder 3"/>
          <p:cNvSpPr txBox="1"/>
          <p:nvPr/>
        </p:nvSpPr>
        <p:spPr>
          <a:xfrm>
            <a:off x="3028950" y="6356350"/>
            <a:ext cx="3086100" cy="365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lgn="ctr" defTabSz="914400">
              <a:spcBef>
                <a:spcPts val="600"/>
              </a:spcBef>
              <a:defRPr sz="1000">
                <a:solidFill>
                  <a:srgbClr val="FFFFFF"/>
                </a:solidFill>
                <a:latin typeface="+mn-lt"/>
                <a:ea typeface="+mn-ea"/>
                <a:cs typeface="+mn-cs"/>
                <a:sym typeface="Calibri"/>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ea typeface="+mn-ea"/>
                <a:cs typeface="+mn-cs"/>
                <a:sym typeface="Calibri"/>
              </a:rPr>
              <a:t>CPowerEnergyManagement.com | 844-276-9371</a:t>
            </a:r>
          </a:p>
        </p:txBody>
      </p:sp>
      <p:sp>
        <p:nvSpPr>
          <p:cNvPr id="111" name="Rectangle 25"/>
          <p:cNvSpPr/>
          <p:nvPr/>
        </p:nvSpPr>
        <p:spPr>
          <a:xfrm>
            <a:off x="0" y="0"/>
            <a:ext cx="9144000" cy="6858000"/>
          </a:xfrm>
          <a:prstGeom prst="rect">
            <a:avLst/>
          </a:prstGeom>
          <a:solidFill>
            <a:srgbClr val="000000"/>
          </a:soli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112" name="Picture 5" descr="Picture 5"/>
          <p:cNvPicPr>
            <a:picLocks noChangeAspect="1"/>
          </p:cNvPicPr>
          <p:nvPr/>
        </p:nvPicPr>
        <p:blipFill>
          <a:blip r:embed="rId2">
            <a:alphaModFix/>
            <a:extLst/>
          </a:blip>
          <a:stretch>
            <a:fillRect/>
          </a:stretch>
        </p:blipFill>
        <p:spPr>
          <a:xfrm>
            <a:off x="-107936" y="-85724"/>
            <a:ext cx="9346911" cy="70103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3" name="Title 1"/>
          <p:cNvSpPr txBox="1">
            <a:spLocks noGrp="1"/>
          </p:cNvSpPr>
          <p:nvPr>
            <p:ph type="title"/>
          </p:nvPr>
        </p:nvSpPr>
        <p:spPr>
          <a:xfrm>
            <a:off x="628650" y="365125"/>
            <a:ext cx="7886700" cy="1325563"/>
          </a:xfrm>
          <a:prstGeom prst="rect">
            <a:avLst/>
          </a:prstGeom>
          <a:effectLst>
            <a:softEdge rad="31750"/>
          </a:effectLst>
        </p:spPr>
        <p:txBody>
          <a:bodyPr/>
          <a:lstStyle>
            <a:lvl1pPr>
              <a:defRPr sz="4400">
                <a:solidFill>
                  <a:srgbClr val="FFFFFF"/>
                </a:solidFill>
              </a:defRPr>
            </a:lvl1pPr>
          </a:lstStyle>
          <a:p>
            <a:r>
              <a:rPr lang="en-US" dirty="0">
                <a:solidFill>
                  <a:srgbClr val="F89C1B"/>
                </a:solidFill>
                <a:latin typeface="Calibri" panose="020F0502020204030204" pitchFamily="34" charset="0"/>
              </a:rPr>
              <a:t>AGENDA</a:t>
            </a:r>
            <a:endParaRPr dirty="0">
              <a:solidFill>
                <a:srgbClr val="F89C1B"/>
              </a:solidFill>
              <a:latin typeface="Calibri" panose="020F0502020204030204" pitchFamily="34" charset="0"/>
            </a:endParaRPr>
          </a:p>
        </p:txBody>
      </p:sp>
      <p:sp>
        <p:nvSpPr>
          <p:cNvPr id="2" name="Rectangle 1">
            <a:extLst>
              <a:ext uri="{FF2B5EF4-FFF2-40B4-BE49-F238E27FC236}">
                <a16:creationId xmlns:a16="http://schemas.microsoft.com/office/drawing/2014/main" id="{40A3C67D-6C33-4779-B50B-C36D04EE1272}"/>
              </a:ext>
            </a:extLst>
          </p:cNvPr>
          <p:cNvSpPr/>
          <p:nvPr/>
        </p:nvSpPr>
        <p:spPr>
          <a:xfrm>
            <a:off x="-6639" y="1476375"/>
            <a:ext cx="9160164" cy="4009273"/>
          </a:xfrm>
          <a:prstGeom prst="rect">
            <a:avLst/>
          </a:prstGeom>
          <a:solidFill>
            <a:schemeClr val="lt1">
              <a:alpha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4" name="Content Placeholder 2"/>
          <p:cNvSpPr txBox="1">
            <a:spLocks noGrp="1"/>
          </p:cNvSpPr>
          <p:nvPr>
            <p:ph type="body" idx="1"/>
          </p:nvPr>
        </p:nvSpPr>
        <p:spPr>
          <a:xfrm>
            <a:off x="457372" y="1690688"/>
            <a:ext cx="7886700" cy="4351338"/>
          </a:xfrm>
          <a:prstGeom prst="rect">
            <a:avLst/>
          </a:prstGeom>
        </p:spPr>
        <p:txBody>
          <a:bodyPr/>
          <a:lstStyle/>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Introduction – Dailey Tipton </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CPower History</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Demand Response Overview</a:t>
            </a:r>
          </a:p>
          <a:p>
            <a:pPr marL="742950" lvl="1"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How big is it?</a:t>
            </a:r>
          </a:p>
          <a:p>
            <a:pPr marL="742950" lvl="1"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What is the outlook?</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CPower and PJM</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What is the next horizon for Demand response in PJM?</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How does the emergence of Microgrid’s impact the DR Market?</a:t>
            </a:r>
          </a:p>
          <a:p>
            <a:pPr marL="285750" indent="-285750">
              <a:buClr>
                <a:srgbClr val="F89C1B"/>
              </a:buClr>
              <a:buFont typeface="Wingdings" panose="05000000000000000000" pitchFamily="2" charset="2"/>
              <a:buChar char="§"/>
            </a:pPr>
            <a:r>
              <a:rPr lang="en-US" sz="1800" b="1" dirty="0">
                <a:solidFill>
                  <a:schemeClr val="tx1"/>
                </a:solidFill>
                <a:latin typeface="Calibri" panose="020F0502020204030204" pitchFamily="34" charset="0"/>
                <a:ea typeface="Cooper Hewitt" pitchFamily="50" charset="0"/>
              </a:rPr>
              <a:t>Q&amp;A</a:t>
            </a:r>
          </a:p>
          <a:p>
            <a:pPr marL="0" indent="0">
              <a:buClr>
                <a:srgbClr val="F89C1B"/>
              </a:buClr>
              <a:buNone/>
            </a:pPr>
            <a:endParaRPr lang="en-US" sz="1800" b="1" dirty="0">
              <a:solidFill>
                <a:schemeClr val="tx1"/>
              </a:solidFill>
              <a:latin typeface="Calibri" panose="020F0502020204030204" pitchFamily="34" charset="0"/>
              <a:ea typeface="Cooper Hewitt" pitchFamily="50" charset="0"/>
            </a:endParaRPr>
          </a:p>
        </p:txBody>
      </p:sp>
      <p:pic>
        <p:nvPicPr>
          <p:cNvPr id="115" name="Picture 7" descr="Picture 7"/>
          <p:cNvPicPr>
            <a:picLocks noChangeAspect="1"/>
          </p:cNvPicPr>
          <p:nvPr/>
        </p:nvPicPr>
        <p:blipFill>
          <a:blip r:embed="rId3">
            <a:extLst/>
          </a:blip>
          <a:stretch>
            <a:fillRect/>
          </a:stretch>
        </p:blipFill>
        <p:spPr>
          <a:xfrm>
            <a:off x="7858469" y="5552323"/>
            <a:ext cx="971207" cy="1097464"/>
          </a:xfrm>
          <a:prstGeom prst="rect">
            <a:avLst/>
          </a:prstGeom>
          <a:ln w="12700">
            <a:miter lim="400000"/>
          </a:ln>
        </p:spPr>
      </p:pic>
    </p:spTree>
    <p:extLst>
      <p:ext uri="{BB962C8B-B14F-4D97-AF65-F5344CB8AC3E}">
        <p14:creationId xmlns:p14="http://schemas.microsoft.com/office/powerpoint/2010/main" val="141620050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Autofit/>
          </a:bodyPr>
          <a:lstStyle/>
          <a:p>
            <a:pPr defTabSz="913963"/>
            <a:r>
              <a:rPr lang="en-US" sz="3200" dirty="0">
                <a:latin typeface="+mj-lt"/>
                <a:cs typeface="Arial" pitchFamily="34" charset="0"/>
              </a:rPr>
              <a:t>Synch Reserve DR – Eligibility Requirements</a:t>
            </a:r>
            <a:endParaRPr lang="en-US" sz="2000" dirty="0">
              <a:latin typeface="+mj-lt"/>
              <a:cs typeface="Arial" pitchFamily="34" charset="0"/>
            </a:endParaRPr>
          </a:p>
        </p:txBody>
      </p:sp>
      <p:sp>
        <p:nvSpPr>
          <p:cNvPr id="91139" name="Rectangle 3"/>
          <p:cNvSpPr>
            <a:spLocks noGrp="1" noChangeArrowheads="1"/>
          </p:cNvSpPr>
          <p:nvPr>
            <p:ph type="body" idx="4294967295"/>
          </p:nvPr>
        </p:nvSpPr>
        <p:spPr>
          <a:xfrm>
            <a:off x="392905" y="1001989"/>
            <a:ext cx="8518921" cy="5411391"/>
          </a:xfrm>
        </p:spPr>
        <p:txBody>
          <a:bodyPr>
            <a:normAutofit/>
          </a:bodyPr>
          <a:lstStyle/>
          <a:p>
            <a:r>
              <a:rPr lang="en-US" sz="2039" dirty="0"/>
              <a:t>Reserves are additional generation capacity or load reduction above the expected load. Scheduling excess resources protects the power system against the uncertain occurrence of future operating events, including loss of energy or load forecasting errors </a:t>
            </a:r>
          </a:p>
          <a:p>
            <a:r>
              <a:rPr lang="en-US" sz="2039" dirty="0">
                <a:solidFill>
                  <a:schemeClr val="tx1"/>
                </a:solidFill>
              </a:rPr>
              <a:t>There are two tiers of Synchronized Reserve participation:</a:t>
            </a:r>
          </a:p>
          <a:p>
            <a:pPr marL="241093" lvl="1" indent="-241093">
              <a:buFont typeface="Arial" panose="020B0604020202020204" pitchFamily="34" charset="0"/>
              <a:buChar char="•"/>
            </a:pPr>
            <a:r>
              <a:rPr lang="en-US" sz="1500" dirty="0"/>
              <a:t>Tier 1: Voluntary reduction during a PJM Synchronized Reserve event</a:t>
            </a:r>
          </a:p>
          <a:p>
            <a:pPr marL="241093" lvl="1" indent="-241093">
              <a:buFont typeface="Arial" panose="020B0604020202020204" pitchFamily="34" charset="0"/>
              <a:buChar char="•"/>
            </a:pPr>
            <a:r>
              <a:rPr lang="en-US" sz="1500" dirty="0"/>
              <a:t>Tier 2: Offers that clear in the hourly market as well as mandatory reduction during an event</a:t>
            </a:r>
          </a:p>
          <a:p>
            <a:r>
              <a:rPr lang="en-US" sz="2039" dirty="0">
                <a:solidFill>
                  <a:schemeClr val="tx1"/>
                </a:solidFill>
              </a:rPr>
              <a:t>Synchronized Reserve Resources are either Economic (Tier 1) or Non-Economic (Tier 2)</a:t>
            </a:r>
          </a:p>
          <a:p>
            <a:pPr marL="241093" lvl="1" indent="-241093">
              <a:buFont typeface="Arial" panose="020B0604020202020204" pitchFamily="34" charset="0"/>
              <a:buChar char="•"/>
            </a:pPr>
            <a:r>
              <a:rPr lang="en-US" sz="1500" dirty="0"/>
              <a:t>Tier 1: Able to respond within 10 minutes to PJM dispatcher request (primarily generators)</a:t>
            </a:r>
          </a:p>
          <a:p>
            <a:pPr marL="241093" lvl="1" indent="-241093">
              <a:buFont typeface="Arial" panose="020B0604020202020204" pitchFamily="34" charset="0"/>
              <a:buChar char="•"/>
            </a:pPr>
            <a:r>
              <a:rPr lang="en-US" sz="1500" dirty="0"/>
              <a:t>Tier 2: Demand Resources that are offered into the Synchronized Reserve Market and cleared. Offers must be submitted the day prior to the operating day and also respond within 10 minutes</a:t>
            </a:r>
          </a:p>
          <a:p>
            <a:r>
              <a:rPr lang="en-US" sz="2039" dirty="0">
                <a:solidFill>
                  <a:schemeClr val="tx1"/>
                </a:solidFill>
              </a:rPr>
              <a:t>Requirements: </a:t>
            </a:r>
          </a:p>
          <a:p>
            <a:pPr marL="241093" lvl="1" indent="-241093">
              <a:buFont typeface="Arial" panose="020B0604020202020204" pitchFamily="34" charset="0"/>
              <a:buChar char="•"/>
            </a:pPr>
            <a:r>
              <a:rPr lang="en-US" sz="1500" dirty="0"/>
              <a:t>Ten-minute response time; </a:t>
            </a:r>
          </a:p>
          <a:p>
            <a:pPr marL="241093" lvl="1" indent="-241093">
              <a:buFont typeface="Arial" panose="020B0604020202020204" pitchFamily="34" charset="0"/>
              <a:buChar char="•"/>
            </a:pPr>
            <a:r>
              <a:rPr lang="en-US" sz="1500" dirty="0"/>
              <a:t>One-minute metering; </a:t>
            </a:r>
          </a:p>
          <a:p>
            <a:pPr marL="241093" lvl="1" indent="-241093">
              <a:buFont typeface="Arial" panose="020B0604020202020204" pitchFamily="34" charset="0"/>
              <a:buChar char="•"/>
            </a:pPr>
            <a:r>
              <a:rPr lang="en-US" sz="1500" dirty="0"/>
              <a:t>Minimum .1 MW offer; </a:t>
            </a:r>
          </a:p>
          <a:p>
            <a:pPr marL="241093" lvl="1" indent="-241093">
              <a:buFont typeface="Arial" panose="020B0604020202020204" pitchFamily="34" charset="0"/>
              <a:buChar char="•"/>
            </a:pPr>
            <a:r>
              <a:rPr lang="en-US" sz="1500" dirty="0"/>
              <a:t>24-hour All-Call availability</a:t>
            </a:r>
          </a:p>
          <a:p>
            <a:pPr defTabSz="913963"/>
            <a:endParaRPr lang="en-US" sz="1969" dirty="0">
              <a:latin typeface="Times New Roman" pitchFamily="18" charset="0"/>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Tree>
    <p:extLst>
      <p:ext uri="{BB962C8B-B14F-4D97-AF65-F5344CB8AC3E}">
        <p14:creationId xmlns:p14="http://schemas.microsoft.com/office/powerpoint/2010/main" val="3483656785"/>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a:bodyPr>
          <a:lstStyle/>
          <a:p>
            <a:pPr defTabSz="913963"/>
            <a:r>
              <a:rPr lang="en-US" dirty="0">
                <a:latin typeface="+mj-lt"/>
                <a:cs typeface="Arial" pitchFamily="34" charset="0"/>
              </a:rPr>
              <a:t>Synch Reserve DR – </a:t>
            </a:r>
            <a:r>
              <a:rPr lang="en-US" sz="3305" dirty="0">
                <a:latin typeface="+mj-lt"/>
                <a:cs typeface="Arial" pitchFamily="34" charset="0"/>
              </a:rPr>
              <a:t>Compliance</a:t>
            </a:r>
          </a:p>
        </p:txBody>
      </p:sp>
      <p:sp>
        <p:nvSpPr>
          <p:cNvPr id="91139" name="Rectangle 3"/>
          <p:cNvSpPr>
            <a:spLocks noGrp="1" noChangeArrowheads="1"/>
          </p:cNvSpPr>
          <p:nvPr>
            <p:ph type="body" idx="4294967295"/>
          </p:nvPr>
        </p:nvSpPr>
        <p:spPr>
          <a:xfrm>
            <a:off x="233365" y="1066801"/>
            <a:ext cx="8249838" cy="701277"/>
          </a:xfrm>
        </p:spPr>
        <p:txBody>
          <a:bodyPr>
            <a:normAutofit/>
          </a:bodyPr>
          <a:lstStyle/>
          <a:p>
            <a:pPr lvl="2"/>
            <a:r>
              <a:rPr lang="en-US" dirty="0">
                <a:latin typeface="Cambria" panose="02040503050406030204" pitchFamily="18" charset="0"/>
                <a:cs typeface="Arial" pitchFamily="34" charset="0"/>
                <a:sym typeface="Arial" pitchFamily="34" charset="0"/>
              </a:rPr>
              <a:t>In order to determine the amount of non-compliance shortfall a SR Resource provides, the event usage must be compared to a baseline measurement.</a:t>
            </a:r>
          </a:p>
          <a:p>
            <a:pPr lvl="2"/>
            <a:endParaRPr lang="en-US" sz="1406" dirty="0">
              <a:solidFill>
                <a:srgbClr val="3C4F5C"/>
              </a:solidFill>
              <a:latin typeface="Arial" pitchFamily="34" charset="0"/>
              <a:ea typeface="ＭＳ Ｐゴシック" pitchFamily="-108" charset="-128"/>
            </a:endParaRPr>
          </a:p>
          <a:p>
            <a:pPr defTabSz="913963"/>
            <a:endParaRPr lang="en-US" sz="1969" dirty="0">
              <a:latin typeface="Times New Roman" pitchFamily="18" charset="0"/>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
        <p:nvSpPr>
          <p:cNvPr id="3" name="Slide Number Placeholder 2"/>
          <p:cNvSpPr>
            <a:spLocks noGrp="1"/>
          </p:cNvSpPr>
          <p:nvPr>
            <p:ph type="sldNum" sz="quarter" idx="12"/>
          </p:nvPr>
        </p:nvSpPr>
        <p:spPr/>
        <p:txBody>
          <a:bodyPr/>
          <a:lstStyle/>
          <a:p>
            <a:pPr defTabSz="410751" hangingPunct="0"/>
            <a:fld id="{80DB3306-13B6-C941-B58A-9208720AD1D1}" type="slidenum">
              <a:rPr lang="en-US" kern="0">
                <a:solidFill>
                  <a:srgbClr val="000000"/>
                </a:solidFill>
                <a:sym typeface="Cooper Hewitt"/>
              </a:rPr>
              <a:pPr defTabSz="410751" hangingPunct="0"/>
              <a:t>21</a:t>
            </a:fld>
            <a:endParaRPr lang="en-US" kern="0">
              <a:solidFill>
                <a:srgbClr val="000000"/>
              </a:solidFill>
              <a:sym typeface="Cooper Hewitt"/>
            </a:endParaRPr>
          </a:p>
        </p:txBody>
      </p:sp>
      <p:sp>
        <p:nvSpPr>
          <p:cNvPr id="7" name="Rectangle 3"/>
          <p:cNvSpPr txBox="1">
            <a:spLocks noChangeArrowheads="1"/>
          </p:cNvSpPr>
          <p:nvPr/>
        </p:nvSpPr>
        <p:spPr>
          <a:xfrm>
            <a:off x="232173" y="2129413"/>
            <a:ext cx="4955676" cy="424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alibri" panose="020F0502020204030204" pitchFamily="34" charset="0"/>
                <a:ea typeface="Calibri" panose="020F0502020204030204" pitchFamily="34" charset="0"/>
                <a:cs typeface="Calibri" panose="020F0502020204030204" pitchFamily="34" charset="0"/>
                <a:sym typeface="Cooper Hewitt"/>
              </a:defRPr>
            </a:lvl1pPr>
            <a:lvl2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alibri" panose="020F0502020204030204" pitchFamily="34" charset="0"/>
                <a:ea typeface="Calibri" panose="020F0502020204030204" pitchFamily="34" charset="0"/>
                <a:cs typeface="Calibri" panose="020F0502020204030204" pitchFamily="34" charset="0"/>
                <a:sym typeface="Cooper Hewitt"/>
              </a:defRPr>
            </a:lvl2pPr>
            <a:lvl3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alibri" panose="020F0502020204030204" pitchFamily="34" charset="0"/>
                <a:ea typeface="Calibri" panose="020F0502020204030204" pitchFamily="34" charset="0"/>
                <a:cs typeface="Calibri" panose="020F0502020204030204" pitchFamily="34" charset="0"/>
                <a:sym typeface="Cooper Hewitt"/>
              </a:defRPr>
            </a:lvl3pPr>
            <a:lvl4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alibri" panose="020F0502020204030204" pitchFamily="34" charset="0"/>
                <a:ea typeface="Calibri" panose="020F0502020204030204" pitchFamily="34" charset="0"/>
                <a:cs typeface="Calibri" panose="020F0502020204030204" pitchFamily="34" charset="0"/>
                <a:sym typeface="Cooper Hewitt"/>
              </a:defRPr>
            </a:lvl4pPr>
            <a:lvl5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alibri" panose="020F0502020204030204" pitchFamily="34" charset="0"/>
                <a:ea typeface="Calibri" panose="020F0502020204030204" pitchFamily="34" charset="0"/>
                <a:cs typeface="Calibri" panose="020F0502020204030204" pitchFamily="34" charset="0"/>
                <a:sym typeface="Cooper Hewitt"/>
              </a:defRPr>
            </a:lvl5pPr>
            <a:lvl6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ooper Hewitt"/>
                <a:ea typeface="Cooper Hewitt"/>
                <a:cs typeface="Cooper Hewitt"/>
                <a:sym typeface="Cooper Hewitt"/>
              </a:defRPr>
            </a:lvl6pPr>
            <a:lvl7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ooper Hewitt"/>
                <a:ea typeface="Cooper Hewitt"/>
                <a:cs typeface="Cooper Hewitt"/>
                <a:sym typeface="Cooper Hewitt"/>
              </a:defRPr>
            </a:lvl7pPr>
            <a:lvl8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ooper Hewitt"/>
                <a:ea typeface="Cooper Hewitt"/>
                <a:cs typeface="Cooper Hewitt"/>
                <a:sym typeface="Cooper Hewitt"/>
              </a:defRPr>
            </a:lvl8pPr>
            <a:lvl9pPr marL="0" marR="0" indent="0" algn="l" defTabSz="584200" rtl="0" latinLnBrk="0">
              <a:lnSpc>
                <a:spcPct val="120000"/>
              </a:lnSpc>
              <a:spcBef>
                <a:spcPts val="1200"/>
              </a:spcBef>
              <a:spcAft>
                <a:spcPts val="0"/>
              </a:spcAft>
              <a:buClrTx/>
              <a:buSzTx/>
              <a:buFontTx/>
              <a:buNone/>
              <a:tabLst/>
              <a:defRPr sz="2400" b="0" i="0" u="none" strike="noStrike" cap="none" spc="0" baseline="0">
                <a:ln>
                  <a:noFill/>
                </a:ln>
                <a:solidFill>
                  <a:srgbClr val="767568"/>
                </a:solidFill>
                <a:uFillTx/>
                <a:latin typeface="Cooper Hewitt"/>
                <a:ea typeface="Cooper Hewitt"/>
                <a:cs typeface="Cooper Hewitt"/>
                <a:sym typeface="Cooper Hewitt"/>
              </a:defRPr>
            </a:lvl9pPr>
          </a:lstStyle>
          <a:p>
            <a:pPr defTabSz="410751" hangingPunct="0">
              <a:spcBef>
                <a:spcPts val="844"/>
              </a:spcBef>
            </a:pPr>
            <a:r>
              <a:rPr lang="en-US" sz="1266" kern="0" dirty="0">
                <a:solidFill>
                  <a:srgbClr val="000000"/>
                </a:solidFill>
              </a:rPr>
              <a:t>To allow for small fluctuations and possible telemetry delays, </a:t>
            </a:r>
          </a:p>
          <a:p>
            <a:pPr defTabSz="410751" hangingPunct="0">
              <a:spcBef>
                <a:spcPts val="844"/>
              </a:spcBef>
            </a:pPr>
            <a:r>
              <a:rPr lang="en-US" sz="1266" kern="0" dirty="0">
                <a:solidFill>
                  <a:srgbClr val="000000"/>
                </a:solidFill>
              </a:rPr>
              <a:t> the resource load at the start of the event is defined as the highest metered </a:t>
            </a:r>
          </a:p>
          <a:p>
            <a:pPr defTabSz="410751" hangingPunct="0">
              <a:spcBef>
                <a:spcPts val="844"/>
              </a:spcBef>
            </a:pPr>
            <a:r>
              <a:rPr lang="en-US" sz="1266" kern="0" dirty="0">
                <a:solidFill>
                  <a:srgbClr val="000000"/>
                </a:solidFill>
              </a:rPr>
              <a:t> load between one (1) minute prior to and one (1) minute following the </a:t>
            </a:r>
          </a:p>
          <a:p>
            <a:pPr defTabSz="410751" hangingPunct="0">
              <a:spcBef>
                <a:spcPts val="844"/>
              </a:spcBef>
            </a:pPr>
            <a:r>
              <a:rPr lang="en-US" sz="1266" kern="0" dirty="0">
                <a:solidFill>
                  <a:srgbClr val="000000"/>
                </a:solidFill>
              </a:rPr>
              <a:t>  start of the event. Similarly, a resource‘s load ten minutes after the event </a:t>
            </a:r>
          </a:p>
          <a:p>
            <a:pPr defTabSz="410751" hangingPunct="0">
              <a:spcBef>
                <a:spcPts val="844"/>
              </a:spcBef>
            </a:pPr>
            <a:r>
              <a:rPr lang="en-US" sz="1266" kern="0" dirty="0">
                <a:solidFill>
                  <a:srgbClr val="000000"/>
                </a:solidFill>
              </a:rPr>
              <a:t>  is defined as the lowest load achieved between nine (9) and eleven (11) </a:t>
            </a:r>
          </a:p>
          <a:p>
            <a:pPr defTabSz="410751" hangingPunct="0">
              <a:spcBef>
                <a:spcPts val="844"/>
              </a:spcBef>
            </a:pPr>
            <a:r>
              <a:rPr lang="en-US" sz="1266" kern="0" dirty="0">
                <a:solidFill>
                  <a:srgbClr val="000000"/>
                </a:solidFill>
              </a:rPr>
              <a:t>  minutes after the start of the event. All resources must maintain a load</a:t>
            </a:r>
          </a:p>
          <a:p>
            <a:pPr defTabSz="410751" hangingPunct="0">
              <a:spcBef>
                <a:spcPts val="844"/>
              </a:spcBef>
            </a:pPr>
            <a:r>
              <a:rPr lang="en-US" sz="1266" kern="0" dirty="0">
                <a:solidFill>
                  <a:srgbClr val="000000"/>
                </a:solidFill>
              </a:rPr>
              <a:t>  level less than or equal to that which was achieved as of ten minutes after </a:t>
            </a:r>
          </a:p>
          <a:p>
            <a:pPr defTabSz="410751" hangingPunct="0">
              <a:spcBef>
                <a:spcPts val="844"/>
              </a:spcBef>
            </a:pPr>
            <a:r>
              <a:rPr lang="en-US" sz="1266" kern="0" dirty="0">
                <a:solidFill>
                  <a:srgbClr val="000000"/>
                </a:solidFill>
              </a:rPr>
              <a:t>  the event for the duration of the event or thirty (30) minutes from the start of</a:t>
            </a:r>
          </a:p>
          <a:p>
            <a:pPr defTabSz="410751" hangingPunct="0">
              <a:spcBef>
                <a:spcPts val="844"/>
              </a:spcBef>
            </a:pPr>
            <a:r>
              <a:rPr lang="en-US" sz="1266" kern="0" dirty="0">
                <a:solidFill>
                  <a:srgbClr val="000000"/>
                </a:solidFill>
              </a:rPr>
              <a:t>  the event, whichever is shorter. The response actually credited to a given </a:t>
            </a:r>
          </a:p>
          <a:p>
            <a:pPr defTabSz="410751" hangingPunct="0">
              <a:spcBef>
                <a:spcPts val="844"/>
              </a:spcBef>
            </a:pPr>
            <a:r>
              <a:rPr lang="en-US" sz="1266" kern="0" dirty="0">
                <a:solidFill>
                  <a:srgbClr val="000000"/>
                </a:solidFill>
              </a:rPr>
              <a:t>  resource will be reduced by the amount the MW load of that resource</a:t>
            </a:r>
          </a:p>
          <a:p>
            <a:pPr defTabSz="410751" hangingPunct="0">
              <a:spcBef>
                <a:spcPts val="844"/>
              </a:spcBef>
            </a:pPr>
            <a:r>
              <a:rPr lang="en-US" sz="1266" kern="0" dirty="0">
                <a:solidFill>
                  <a:srgbClr val="000000"/>
                </a:solidFill>
              </a:rPr>
              <a:t> rises above the level achieved after ten (10) minutes by either the end of the </a:t>
            </a:r>
          </a:p>
          <a:p>
            <a:pPr defTabSz="410751" hangingPunct="0">
              <a:spcBef>
                <a:spcPts val="844"/>
              </a:spcBef>
            </a:pPr>
            <a:r>
              <a:rPr lang="en-US" sz="1266" kern="0" dirty="0">
                <a:solidFill>
                  <a:srgbClr val="000000"/>
                </a:solidFill>
              </a:rPr>
              <a:t> event or after 30 minutes from the start of the event, whichever is shorter. </a:t>
            </a:r>
          </a:p>
          <a:p>
            <a:pPr lvl="2" defTabSz="410751">
              <a:spcBef>
                <a:spcPts val="844"/>
              </a:spcBef>
            </a:pPr>
            <a:endParaRPr lang="en-US" sz="1406" kern="0" dirty="0">
              <a:solidFill>
                <a:srgbClr val="3C4F5C"/>
              </a:solidFill>
              <a:latin typeface="Arial" pitchFamily="34" charset="0"/>
              <a:ea typeface="ＭＳ Ｐゴシック" pitchFamily="-108" charset="-128"/>
            </a:endParaRPr>
          </a:p>
          <a:p>
            <a:pPr defTabSz="913963">
              <a:spcBef>
                <a:spcPts val="844"/>
              </a:spcBef>
            </a:pPr>
            <a:endParaRPr lang="en-US" sz="1969" kern="0" dirty="0">
              <a:latin typeface="Times New Roman" pitchFamily="18" charset="0"/>
            </a:endParaRPr>
          </a:p>
          <a:p>
            <a:pPr defTabSz="913963">
              <a:spcBef>
                <a:spcPts val="844"/>
              </a:spcBef>
            </a:pPr>
            <a:endParaRPr lang="en-US" sz="1969" kern="0" dirty="0">
              <a:latin typeface="Times New Roman" pitchFamily="18" charset="0"/>
            </a:endParaRPr>
          </a:p>
        </p:txBody>
      </p:sp>
      <p:pic>
        <p:nvPicPr>
          <p:cNvPr id="2" name="Picture 1"/>
          <p:cNvPicPr>
            <a:picLocks noChangeAspect="1"/>
          </p:cNvPicPr>
          <p:nvPr/>
        </p:nvPicPr>
        <p:blipFill>
          <a:blip r:embed="rId3"/>
          <a:stretch>
            <a:fillRect/>
          </a:stretch>
        </p:blipFill>
        <p:spPr>
          <a:xfrm>
            <a:off x="5536407" y="1635705"/>
            <a:ext cx="2571749" cy="4665034"/>
          </a:xfrm>
          <a:prstGeom prst="rect">
            <a:avLst/>
          </a:prstGeom>
        </p:spPr>
      </p:pic>
    </p:spTree>
    <p:extLst>
      <p:ext uri="{BB962C8B-B14F-4D97-AF65-F5344CB8AC3E}">
        <p14:creationId xmlns:p14="http://schemas.microsoft.com/office/powerpoint/2010/main" val="982978273"/>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a:bodyPr>
          <a:lstStyle/>
          <a:p>
            <a:pPr defTabSz="913963"/>
            <a:r>
              <a:rPr lang="en-US" dirty="0">
                <a:latin typeface="+mj-lt"/>
                <a:cs typeface="Arial" pitchFamily="34" charset="0"/>
              </a:rPr>
              <a:t>Frequency Regulation - Eligibility</a:t>
            </a:r>
            <a:endParaRPr lang="en-US" sz="2700" dirty="0">
              <a:latin typeface="+mj-lt"/>
              <a:cs typeface="Arial" pitchFamily="34" charset="0"/>
            </a:endParaRPr>
          </a:p>
        </p:txBody>
      </p:sp>
      <p:sp>
        <p:nvSpPr>
          <p:cNvPr id="91139" name="Rectangle 3"/>
          <p:cNvSpPr>
            <a:spLocks noGrp="1" noChangeArrowheads="1"/>
          </p:cNvSpPr>
          <p:nvPr>
            <p:ph type="body" idx="4294967295"/>
          </p:nvPr>
        </p:nvSpPr>
        <p:spPr>
          <a:xfrm>
            <a:off x="233365" y="1066801"/>
            <a:ext cx="8224838" cy="4876800"/>
          </a:xfrm>
        </p:spPr>
        <p:txBody>
          <a:bodyPr/>
          <a:lstStyle/>
          <a:p>
            <a:pPr marL="320675" indent="-320675"/>
            <a:r>
              <a:rPr lang="en-US" sz="1800" dirty="0">
                <a:solidFill>
                  <a:schemeClr val="tx1">
                    <a:lumMod val="50000"/>
                    <a:lumOff val="50000"/>
                  </a:schemeClr>
                </a:solidFill>
              </a:rPr>
              <a:t>Regulation is a variable amount of generation (or Demand Response) energy under automatic control, which is independent of economic cost signals and is obtainable within five minutes.</a:t>
            </a:r>
          </a:p>
          <a:p>
            <a:pPr marL="777875" lvl="2" indent="-320675">
              <a:buFont typeface="Arial" panose="020B0604020202020204" pitchFamily="34" charset="0"/>
              <a:buChar char="•"/>
            </a:pPr>
            <a:r>
              <a:rPr lang="en-US" sz="1406" dirty="0">
                <a:solidFill>
                  <a:schemeClr val="tx1">
                    <a:lumMod val="50000"/>
                    <a:lumOff val="50000"/>
                  </a:schemeClr>
                </a:solidFill>
              </a:rPr>
              <a:t>Regulating resources correct for small load changes that cause the power system to operate above or below 60 Hz for a sustained period of time.</a:t>
            </a:r>
          </a:p>
          <a:p>
            <a:pPr marL="320675" indent="-320675"/>
            <a:r>
              <a:rPr lang="en-US" sz="1800" dirty="0">
                <a:solidFill>
                  <a:schemeClr val="tx1">
                    <a:lumMod val="50000"/>
                    <a:lumOff val="50000"/>
                  </a:schemeClr>
                </a:solidFill>
              </a:rPr>
              <a:t>Demand Resources must meet the following requirements to participate in PJM’s Frequency Regulation market:</a:t>
            </a:r>
          </a:p>
          <a:p>
            <a:pPr marL="777875" lvl="2" indent="-320675">
              <a:buFont typeface="Arial" panose="020B0604020202020204" pitchFamily="34" charset="0"/>
              <a:buChar char="•"/>
            </a:pPr>
            <a:r>
              <a:rPr lang="en-US" sz="1406" dirty="0">
                <a:solidFill>
                  <a:schemeClr val="tx1">
                    <a:lumMod val="50000"/>
                    <a:lumOff val="50000"/>
                  </a:schemeClr>
                </a:solidFill>
              </a:rPr>
              <a:t>Able to receive and react to a dynamic regulation control signal from PJM;</a:t>
            </a:r>
          </a:p>
          <a:p>
            <a:pPr marL="777875" lvl="2" indent="-320675">
              <a:buFont typeface="Arial" panose="020B0604020202020204" pitchFamily="34" charset="0"/>
              <a:buChar char="•"/>
            </a:pPr>
            <a:r>
              <a:rPr lang="en-US" sz="1406" dirty="0">
                <a:solidFill>
                  <a:schemeClr val="tx1">
                    <a:lumMod val="50000"/>
                    <a:lumOff val="50000"/>
                  </a:schemeClr>
                </a:solidFill>
              </a:rPr>
              <a:t>Real-Time telemetry;</a:t>
            </a:r>
          </a:p>
          <a:p>
            <a:pPr marL="777875" lvl="2" indent="-320675">
              <a:buFont typeface="Arial" panose="020B0604020202020204" pitchFamily="34" charset="0"/>
              <a:buChar char="•"/>
            </a:pPr>
            <a:r>
              <a:rPr lang="en-US" sz="1406" dirty="0">
                <a:solidFill>
                  <a:schemeClr val="tx1">
                    <a:lumMod val="50000"/>
                    <a:lumOff val="50000"/>
                  </a:schemeClr>
                </a:solidFill>
              </a:rPr>
              <a:t>Respond as called upon within 3 minutes;</a:t>
            </a:r>
          </a:p>
          <a:p>
            <a:pPr marL="777875" lvl="2" indent="-320675">
              <a:buFont typeface="Arial" panose="020B0604020202020204" pitchFamily="34" charset="0"/>
              <a:buChar char="•"/>
            </a:pPr>
            <a:r>
              <a:rPr lang="en-US" sz="1406" dirty="0">
                <a:solidFill>
                  <a:schemeClr val="tx1">
                    <a:lumMod val="50000"/>
                    <a:lumOff val="50000"/>
                  </a:schemeClr>
                </a:solidFill>
              </a:rPr>
              <a:t>Minimum .1 MW offer;</a:t>
            </a:r>
          </a:p>
          <a:p>
            <a:pPr marL="777875" lvl="2" indent="-320675">
              <a:buFont typeface="Arial" panose="020B0604020202020204" pitchFamily="34" charset="0"/>
              <a:buChar char="•"/>
            </a:pPr>
            <a:r>
              <a:rPr lang="en-US" sz="1406" dirty="0">
                <a:solidFill>
                  <a:schemeClr val="tx1">
                    <a:lumMod val="50000"/>
                    <a:lumOff val="50000"/>
                  </a:schemeClr>
                </a:solidFill>
              </a:rPr>
              <a:t>Resource certification and testing requirements, approved by PJM.</a:t>
            </a:r>
          </a:p>
          <a:p>
            <a:pPr lvl="1"/>
            <a:endParaRPr lang="en-US" sz="1617" dirty="0">
              <a:solidFill>
                <a:schemeClr val="tx1">
                  <a:lumMod val="50000"/>
                  <a:lumOff val="50000"/>
                </a:schemeClr>
              </a:solidFill>
              <a:latin typeface="Arial" pitchFamily="34" charset="0"/>
              <a:ea typeface="ＭＳ Ｐゴシック" pitchFamily="-108" charset="-128"/>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Tree>
    <p:extLst>
      <p:ext uri="{BB962C8B-B14F-4D97-AF65-F5344CB8AC3E}">
        <p14:creationId xmlns:p14="http://schemas.microsoft.com/office/powerpoint/2010/main" val="3527169063"/>
      </p:ext>
    </p:ext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a:bodyPr>
          <a:lstStyle/>
          <a:p>
            <a:pPr defTabSz="913963"/>
            <a:r>
              <a:rPr lang="en-US" dirty="0">
                <a:latin typeface="+mj-lt"/>
                <a:cs typeface="Arial" pitchFamily="34" charset="0"/>
              </a:rPr>
              <a:t>Pennsylvania Act 129</a:t>
            </a:r>
            <a:endParaRPr lang="en-US" sz="2700" dirty="0">
              <a:latin typeface="+mj-lt"/>
              <a:cs typeface="Arial" pitchFamily="34" charset="0"/>
            </a:endParaRPr>
          </a:p>
        </p:txBody>
      </p:sp>
      <p:sp>
        <p:nvSpPr>
          <p:cNvPr id="91139" name="Rectangle 3"/>
          <p:cNvSpPr>
            <a:spLocks noGrp="1" noChangeArrowheads="1"/>
          </p:cNvSpPr>
          <p:nvPr>
            <p:ph type="body" idx="4294967295"/>
          </p:nvPr>
        </p:nvSpPr>
        <p:spPr>
          <a:xfrm>
            <a:off x="233365" y="1066801"/>
            <a:ext cx="8224838" cy="5233938"/>
          </a:xfrm>
        </p:spPr>
        <p:txBody>
          <a:bodyPr/>
          <a:lstStyle/>
          <a:p>
            <a:pPr marL="285736" lvl="1" indent="-342882">
              <a:spcBef>
                <a:spcPts val="1000"/>
              </a:spcBef>
              <a:buFont typeface="Arial" pitchFamily="34" charset="0"/>
              <a:buChar char="•"/>
            </a:pPr>
            <a:r>
              <a:rPr lang="en-US" sz="2000" dirty="0"/>
              <a:t>PA Act 129 was signed into law in 2008 and set goals for PA utilities for savings and demand reduction.  PA’s ACT 129 has already completed Phases 1 and 2 and Phase 3 started June 2017 and will continue through May 2020.</a:t>
            </a:r>
          </a:p>
          <a:p>
            <a:pPr marL="321457" lvl="1" indent="-321457">
              <a:spcBef>
                <a:spcPts val="1000"/>
              </a:spcBef>
              <a:buFont typeface="Arial" panose="020B0604020202020204" pitchFamily="34" charset="0"/>
              <a:buChar char="•"/>
            </a:pPr>
            <a:r>
              <a:rPr lang="en-US" sz="2000" dirty="0"/>
              <a:t>CPower has been awarded all or portions of several PA utilities' C&amp;I Demand Response program. </a:t>
            </a:r>
          </a:p>
          <a:p>
            <a:pPr marL="321457" lvl="1" indent="-321457">
              <a:spcBef>
                <a:spcPts val="1000"/>
              </a:spcBef>
              <a:buFont typeface="Arial" panose="020B0604020202020204" pitchFamily="34" charset="0"/>
              <a:buChar char="•"/>
            </a:pPr>
            <a:r>
              <a:rPr lang="en-US" sz="2000" dirty="0"/>
              <a:t>These are energy programs aiming to reduce the utilities’ demand during the summer peaks.  PA Act 129 events will be dispatched for durations of four hours not to exceed 24 hours in a summer.  Events will be called when PJM’s Day Ahead load forecast reaches 96% of the system’s peak load.</a:t>
            </a:r>
          </a:p>
          <a:p>
            <a:pPr marL="285736" lvl="1" indent="-342882">
              <a:spcBef>
                <a:spcPts val="1000"/>
              </a:spcBef>
              <a:buFont typeface="Arial" pitchFamily="34" charset="0"/>
              <a:buChar char="•"/>
            </a:pPr>
            <a:r>
              <a:rPr lang="en-US" sz="2000" dirty="0"/>
              <a:t>Compliance is measured via an approved EDC CBL methodology.  Customers must be tested for 1 hour absent a PA ACT 129 event.  Customers will be compensated for a minimum of 8 hours of revenue based on compliance.</a:t>
            </a:r>
          </a:p>
          <a:p>
            <a:pPr lvl="1"/>
            <a:endParaRPr lang="en-US" sz="1617" dirty="0">
              <a:solidFill>
                <a:srgbClr val="3C4F5C"/>
              </a:solidFill>
              <a:latin typeface="Arial" pitchFamily="34" charset="0"/>
              <a:ea typeface="ＭＳ Ｐゴシック" pitchFamily="-108" charset="-128"/>
            </a:endParaRPr>
          </a:p>
          <a:p>
            <a:pPr defTabSz="913963"/>
            <a:endParaRPr lang="en-US" sz="1969" dirty="0">
              <a:latin typeface="Times New Roman" pitchFamily="18" charset="0"/>
            </a:endParaRPr>
          </a:p>
          <a:p>
            <a:pPr defTabSz="913963"/>
            <a:endParaRPr lang="en-US" sz="1969" dirty="0">
              <a:latin typeface="Times New Roman" pitchFamily="18"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Tree>
    <p:extLst>
      <p:ext uri="{BB962C8B-B14F-4D97-AF65-F5344CB8AC3E}">
        <p14:creationId xmlns:p14="http://schemas.microsoft.com/office/powerpoint/2010/main" val="3963291486"/>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24702" y="197964"/>
            <a:ext cx="7595348" cy="851100"/>
          </a:xfrm>
        </p:spPr>
        <p:txBody>
          <a:bodyPr>
            <a:normAutofit/>
          </a:bodyPr>
          <a:lstStyle/>
          <a:p>
            <a:r>
              <a:rPr lang="EN-US" sz="3600" dirty="0">
                <a:solidFill>
                  <a:srgbClr val="E76C24"/>
                </a:solidFill>
                <a:latin typeface="Calibri" panose="020F0502020204030204" pitchFamily="34" charset="0"/>
                <a:cs typeface="Calibri" panose="020F0502020204030204" pitchFamily="34" charset="0"/>
              </a:rPr>
              <a:t>Get Paid for Events at $</a:t>
            </a:r>
            <a:r>
              <a:rPr lang="EN-US" sz="3600" dirty="0">
                <a:latin typeface="Calibri" panose="020F0502020204030204" pitchFamily="34" charset="0"/>
                <a:cs typeface="Calibri" panose="020F0502020204030204" pitchFamily="34" charset="0"/>
              </a:rPr>
              <a:t>1,000</a:t>
            </a:r>
            <a:r>
              <a:rPr lang="EN-US" sz="3600" dirty="0">
                <a:solidFill>
                  <a:srgbClr val="E76C24"/>
                </a:solidFill>
                <a:latin typeface="Calibri" panose="020F0502020204030204" pitchFamily="34" charset="0"/>
                <a:cs typeface="Calibri" panose="020F0502020204030204" pitchFamily="34" charset="0"/>
              </a:rPr>
              <a:t>/MWh</a:t>
            </a:r>
          </a:p>
        </p:txBody>
      </p:sp>
      <p:graphicFrame>
        <p:nvGraphicFramePr>
          <p:cNvPr id="2" name="Table 1"/>
          <p:cNvGraphicFramePr>
            <a:graphicFrameLocks noGrp="1"/>
          </p:cNvGraphicFramePr>
          <p:nvPr>
            <p:extLst>
              <p:ext uri="{D42A27DB-BD31-4B8C-83A1-F6EECF244321}">
                <p14:modId xmlns:p14="http://schemas.microsoft.com/office/powerpoint/2010/main" val="2484760910"/>
              </p:ext>
            </p:extLst>
          </p:nvPr>
        </p:nvGraphicFramePr>
        <p:xfrm>
          <a:off x="504665" y="1748684"/>
          <a:ext cx="8298182" cy="2611788"/>
        </p:xfrm>
        <a:graphic>
          <a:graphicData uri="http://schemas.openxmlformats.org/drawingml/2006/table">
            <a:tbl>
              <a:tblPr>
                <a:tableStyleId>{5C22544A-7EE6-4342-B048-85BDC9FD1C3A}</a:tableStyleId>
              </a:tblPr>
              <a:tblGrid>
                <a:gridCol w="1561232">
                  <a:extLst>
                    <a:ext uri="{9D8B030D-6E8A-4147-A177-3AD203B41FA5}">
                      <a16:colId xmlns:a16="http://schemas.microsoft.com/office/drawing/2014/main" val="1524879492"/>
                    </a:ext>
                  </a:extLst>
                </a:gridCol>
                <a:gridCol w="1015659">
                  <a:extLst>
                    <a:ext uri="{9D8B030D-6E8A-4147-A177-3AD203B41FA5}">
                      <a16:colId xmlns:a16="http://schemas.microsoft.com/office/drawing/2014/main" val="155977798"/>
                    </a:ext>
                  </a:extLst>
                </a:gridCol>
                <a:gridCol w="989901">
                  <a:extLst>
                    <a:ext uri="{9D8B030D-6E8A-4147-A177-3AD203B41FA5}">
                      <a16:colId xmlns:a16="http://schemas.microsoft.com/office/drawing/2014/main" val="2415520819"/>
                    </a:ext>
                  </a:extLst>
                </a:gridCol>
                <a:gridCol w="931178">
                  <a:extLst>
                    <a:ext uri="{9D8B030D-6E8A-4147-A177-3AD203B41FA5}">
                      <a16:colId xmlns:a16="http://schemas.microsoft.com/office/drawing/2014/main" val="1775568649"/>
                    </a:ext>
                  </a:extLst>
                </a:gridCol>
                <a:gridCol w="1063117">
                  <a:extLst>
                    <a:ext uri="{9D8B030D-6E8A-4147-A177-3AD203B41FA5}">
                      <a16:colId xmlns:a16="http://schemas.microsoft.com/office/drawing/2014/main" val="2352902198"/>
                    </a:ext>
                  </a:extLst>
                </a:gridCol>
                <a:gridCol w="912365">
                  <a:extLst>
                    <a:ext uri="{9D8B030D-6E8A-4147-A177-3AD203B41FA5}">
                      <a16:colId xmlns:a16="http://schemas.microsoft.com/office/drawing/2014/main" val="1494488930"/>
                    </a:ext>
                  </a:extLst>
                </a:gridCol>
                <a:gridCol w="912365">
                  <a:extLst>
                    <a:ext uri="{9D8B030D-6E8A-4147-A177-3AD203B41FA5}">
                      <a16:colId xmlns:a16="http://schemas.microsoft.com/office/drawing/2014/main" val="3836314763"/>
                    </a:ext>
                  </a:extLst>
                </a:gridCol>
                <a:gridCol w="912365">
                  <a:extLst>
                    <a:ext uri="{9D8B030D-6E8A-4147-A177-3AD203B41FA5}">
                      <a16:colId xmlns:a16="http://schemas.microsoft.com/office/drawing/2014/main" val="2584847588"/>
                    </a:ext>
                  </a:extLst>
                </a:gridCol>
              </a:tblGrid>
              <a:tr h="444285">
                <a:tc gridSpan="8">
                  <a:txBody>
                    <a:bodyPr/>
                    <a:lstStyle/>
                    <a:p>
                      <a:pPr algn="ctr" fontAlgn="b"/>
                      <a:r>
                        <a:rPr lang="en-US" sz="1800" u="none" strike="noStrike" dirty="0">
                          <a:solidFill>
                            <a:schemeClr val="bg1"/>
                          </a:solidFill>
                          <a:effectLst/>
                          <a:latin typeface="Bebas Neue Bold" panose="020B0606020202050201" pitchFamily="34" charset="0"/>
                        </a:rPr>
                        <a:t>How</a:t>
                      </a:r>
                      <a:r>
                        <a:rPr lang="en-US" sz="1800" u="none" strike="noStrike" baseline="0" dirty="0">
                          <a:solidFill>
                            <a:schemeClr val="bg1"/>
                          </a:solidFill>
                          <a:effectLst/>
                          <a:latin typeface="Bebas Neue Bold" panose="020B0606020202050201" pitchFamily="34" charset="0"/>
                        </a:rPr>
                        <a:t> Much Will I Earn?</a:t>
                      </a:r>
                      <a:endParaRPr lang="en-US" sz="1800" b="0" i="0" u="none" strike="noStrike" dirty="0">
                        <a:solidFill>
                          <a:schemeClr val="bg1"/>
                        </a:solidFill>
                        <a:effectLst/>
                        <a:latin typeface="Bebas Neue Bold" panose="020B0606020202050201" pitchFamily="34" charset="0"/>
                      </a:endParaRPr>
                    </a:p>
                  </a:txBody>
                  <a:tcPr marL="9525" marR="9525" marT="9525" marB="0" anchor="ctr">
                    <a:solidFill>
                      <a:srgbClr val="B74A2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800" b="0" i="0" u="none" strike="noStrike" dirty="0">
                        <a:solidFill>
                          <a:schemeClr val="bg1"/>
                        </a:solidFill>
                        <a:effectLst/>
                        <a:latin typeface="Calibri" panose="020F0502020204030204" pitchFamily="34" charset="0"/>
                      </a:endParaRPr>
                    </a:p>
                  </a:txBody>
                  <a:tcPr marL="9525" marR="9525" marT="9525" marB="0" anchor="ctr">
                    <a:solidFill>
                      <a:srgbClr val="B74A26"/>
                    </a:solidFill>
                  </a:tcPr>
                </a:tc>
                <a:tc hMerge="1">
                  <a:txBody>
                    <a:bodyPr/>
                    <a:lstStyle/>
                    <a:p>
                      <a:pPr algn="ctr" fontAlgn="b"/>
                      <a:endParaRPr lang="en-US" sz="1800" b="0" i="0" u="none" strike="noStrike" dirty="0">
                        <a:solidFill>
                          <a:schemeClr val="bg1"/>
                        </a:solidFill>
                        <a:effectLst/>
                        <a:latin typeface="Calibri" panose="020F0502020204030204" pitchFamily="34" charset="0"/>
                      </a:endParaRPr>
                    </a:p>
                  </a:txBody>
                  <a:tcPr marL="9525" marR="9525" marT="9525" marB="0" anchor="ctr">
                    <a:solidFill>
                      <a:srgbClr val="B74A26"/>
                    </a:solidFill>
                  </a:tcPr>
                </a:tc>
                <a:extLst>
                  <a:ext uri="{0D108BD9-81ED-4DB2-BD59-A6C34878D82A}">
                    <a16:rowId xmlns:a16="http://schemas.microsoft.com/office/drawing/2014/main" val="3311365006"/>
                  </a:ext>
                </a:extLst>
              </a:tr>
              <a:tr h="497205">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Payment per MWh</a:t>
                      </a:r>
                    </a:p>
                  </a:txBody>
                  <a:tcPr marL="9525" marR="9525" marT="9525" marB="0" anchor="ctr">
                    <a:solidFill>
                      <a:srgbClr val="CEC3AE"/>
                    </a:solidFill>
                  </a:tcPr>
                </a:tc>
                <a:tc>
                  <a:txBody>
                    <a:bodyPr/>
                    <a:lstStyle/>
                    <a:p>
                      <a:pPr algn="ctr" fontAlgn="b"/>
                      <a:r>
                        <a:rPr lang="en-US" sz="1400" u="none" strike="noStrike" dirty="0">
                          <a:effectLst/>
                          <a:latin typeface="Calibri" panose="020F0502020204030204" pitchFamily="34" charset="0"/>
                          <a:ea typeface="Cooper Hewitt" pitchFamily="50" charset="0"/>
                          <a:cs typeface="Calibri" panose="020F0502020204030204" pitchFamily="34" charset="0"/>
                        </a:rPr>
                        <a:t>Test Event</a:t>
                      </a:r>
                      <a:endPar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endParaRP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1 Event</a:t>
                      </a: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2 Events</a:t>
                      </a: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3 Events</a:t>
                      </a: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4 Events</a:t>
                      </a: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5 Events</a:t>
                      </a:r>
                    </a:p>
                  </a:txBody>
                  <a:tcPr marL="9525" marR="9525" marT="9525" marB="0" anchor="ctr">
                    <a:solidFill>
                      <a:srgbClr val="CEC3AE"/>
                    </a:solidFill>
                  </a:tcPr>
                </a:tc>
                <a:tc>
                  <a:txBody>
                    <a:bodyPr/>
                    <a:lstStyle/>
                    <a:p>
                      <a:pPr algn="ctr" fontAlgn="b"/>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6 Events</a:t>
                      </a:r>
                    </a:p>
                  </a:txBody>
                  <a:tcPr marL="9525" marR="9525" marT="9525" marB="0" anchor="ctr">
                    <a:solidFill>
                      <a:srgbClr val="CEC3AE"/>
                    </a:solidFill>
                  </a:tcPr>
                </a:tc>
                <a:extLst>
                  <a:ext uri="{0D108BD9-81ED-4DB2-BD59-A6C34878D82A}">
                    <a16:rowId xmlns:a16="http://schemas.microsoft.com/office/drawing/2014/main" val="42387102"/>
                  </a:ext>
                </a:extLst>
              </a:tr>
              <a:tr h="929253">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Total Payment $1,000/MWh for each Participating MWh</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$8,000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$8,000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$8,000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$12,000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$16,000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$20,000</a:t>
                      </a:r>
                    </a:p>
                  </a:txBody>
                  <a:tcPr marL="9525" marR="9525" marT="9525" marB="0" anchor="ctr">
                    <a:solidFill>
                      <a:schemeClr val="bg1"/>
                    </a:solidFill>
                  </a:tcPr>
                </a:tc>
                <a:tc>
                  <a:txBody>
                    <a:bodyPr/>
                    <a:lstStyle/>
                    <a:p>
                      <a:pPr algn="ctr" fontAlgn="b"/>
                      <a:r>
                        <a:rPr lang="en-US" sz="1400" b="0" i="0" u="none" strike="noStrike" dirty="0">
                          <a:solidFill>
                            <a:srgbClr val="636254"/>
                          </a:solidFill>
                          <a:effectLst/>
                          <a:latin typeface="Calibri" panose="020F0502020204030204" pitchFamily="34" charset="0"/>
                          <a:ea typeface="Cooper Hewitt" pitchFamily="50" charset="0"/>
                          <a:cs typeface="Calibri" panose="020F0502020204030204" pitchFamily="34" charset="0"/>
                        </a:rPr>
                        <a:t>$24,000</a:t>
                      </a:r>
                    </a:p>
                  </a:txBody>
                  <a:tcPr marL="9525" marR="9525" marT="9525" marB="0" anchor="ctr">
                    <a:solidFill>
                      <a:schemeClr val="bg1"/>
                    </a:solidFill>
                  </a:tcPr>
                </a:tc>
                <a:extLst>
                  <a:ext uri="{0D108BD9-81ED-4DB2-BD59-A6C34878D82A}">
                    <a16:rowId xmlns:a16="http://schemas.microsoft.com/office/drawing/2014/main" val="2844630517"/>
                  </a:ext>
                </a:extLst>
              </a:tr>
              <a:tr h="741045">
                <a:tc gridSpan="3">
                  <a:txBody>
                    <a:bodyPr/>
                    <a:lstStyle/>
                    <a:p>
                      <a:pPr algn="ctr" fontAlgn="b"/>
                      <a:r>
                        <a:rPr lang="en-US" sz="1000" b="0" i="0" u="none" strike="noStrike" dirty="0">
                          <a:solidFill>
                            <a:schemeClr val="bg1"/>
                          </a:solidFill>
                          <a:effectLst/>
                          <a:latin typeface="Calibri" panose="020F0502020204030204" pitchFamily="34" charset="0"/>
                          <a:ea typeface="Cooper Hewitt" pitchFamily="50" charset="0"/>
                          <a:cs typeface="Calibri" panose="020F0502020204030204" pitchFamily="34" charset="0"/>
                        </a:rPr>
                        <a:t>You are paid for 8-</a:t>
                      </a:r>
                      <a:r>
                        <a:rPr lang="en-US" sz="1000" b="0" i="0" u="none" strike="noStrike" baseline="0" dirty="0">
                          <a:solidFill>
                            <a:schemeClr val="bg1"/>
                          </a:solidFill>
                          <a:effectLst/>
                          <a:latin typeface="Calibri" panose="020F0502020204030204" pitchFamily="34" charset="0"/>
                          <a:ea typeface="Cooper Hewitt" pitchFamily="50" charset="0"/>
                          <a:cs typeface="Calibri" panose="020F0502020204030204" pitchFamily="34" charset="0"/>
                        </a:rPr>
                        <a:t> hours </a:t>
                      </a:r>
                      <a:r>
                        <a:rPr lang="en-US" sz="1000" b="0" i="0" u="none" strike="noStrike" dirty="0">
                          <a:solidFill>
                            <a:schemeClr val="bg1"/>
                          </a:solidFill>
                          <a:effectLst/>
                          <a:latin typeface="Calibri" panose="020F0502020204030204" pitchFamily="34" charset="0"/>
                          <a:ea typeface="Cooper Hewitt" pitchFamily="50" charset="0"/>
                          <a:cs typeface="Calibri" panose="020F0502020204030204" pitchFamily="34" charset="0"/>
                        </a:rPr>
                        <a:t>even if a real event is never called**</a:t>
                      </a:r>
                      <a:r>
                        <a:rPr lang="en-US" sz="1000" b="0" i="0" u="none" strike="noStrike" baseline="0" dirty="0">
                          <a:solidFill>
                            <a:schemeClr val="bg1"/>
                          </a:solidFill>
                          <a:effectLst/>
                          <a:latin typeface="Calibri" panose="020F0502020204030204" pitchFamily="34" charset="0"/>
                          <a:ea typeface="Cooper Hewitt" pitchFamily="50" charset="0"/>
                          <a:cs typeface="Calibri" panose="020F0502020204030204" pitchFamily="34" charset="0"/>
                        </a:rPr>
                        <a:t> when you perform during the test. If one event is called you are paid for 2 events ($1,000x8, or two-four-hour events, excluding test)</a:t>
                      </a:r>
                      <a:endParaRPr lang="en-US" sz="1000" b="0" i="0" u="none" strike="noStrike" dirty="0">
                        <a:solidFill>
                          <a:schemeClr val="bg1"/>
                        </a:solidFill>
                        <a:effectLst/>
                        <a:latin typeface="Calibri" panose="020F0502020204030204" pitchFamily="34" charset="0"/>
                        <a:ea typeface="Cooper Hewitt" pitchFamily="50" charset="0"/>
                        <a:cs typeface="Calibri" panose="020F0502020204030204" pitchFamily="34" charset="0"/>
                      </a:endParaRPr>
                    </a:p>
                  </a:txBody>
                  <a:tcPr marL="9525" marR="9525" marT="9525" marB="0" anchor="ctr">
                    <a:solidFill>
                      <a:srgbClr val="E76C24"/>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E76C24"/>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E76C24"/>
                    </a:solidFill>
                  </a:tcPr>
                </a:tc>
                <a:tc gridSpan="5">
                  <a:txBody>
                    <a:bodyPr/>
                    <a:lstStyle/>
                    <a:p>
                      <a:pPr algn="ctr" fontAlgn="b"/>
                      <a:r>
                        <a:rPr lang="en-US" sz="1000" b="0" i="0" u="none" strike="noStrike" dirty="0">
                          <a:solidFill>
                            <a:schemeClr val="bg1"/>
                          </a:solidFill>
                          <a:effectLst/>
                          <a:latin typeface="Calibri" panose="020F0502020204030204" pitchFamily="34" charset="0"/>
                          <a:ea typeface="Cooper Hewitt" pitchFamily="50" charset="0"/>
                          <a:cs typeface="Calibri" panose="020F0502020204030204" pitchFamily="34" charset="0"/>
                        </a:rPr>
                        <a:t>You</a:t>
                      </a:r>
                      <a:r>
                        <a:rPr lang="en-US" sz="1000" b="0" i="0" u="none" strike="noStrike" baseline="0" dirty="0">
                          <a:solidFill>
                            <a:schemeClr val="bg1"/>
                          </a:solidFill>
                          <a:effectLst/>
                          <a:latin typeface="Calibri" panose="020F0502020204030204" pitchFamily="34" charset="0"/>
                          <a:ea typeface="Cooper Hewitt" pitchFamily="50" charset="0"/>
                          <a:cs typeface="Calibri" panose="020F0502020204030204" pitchFamily="34" charset="0"/>
                        </a:rPr>
                        <a:t> are paid for performance for each 4-hour event from 2-6 events</a:t>
                      </a:r>
                    </a:p>
                    <a:p>
                      <a:pPr algn="ctr" fontAlgn="b"/>
                      <a:r>
                        <a:rPr lang="en-US" sz="1000" b="0" i="0" u="none" strike="noStrike" baseline="0" dirty="0">
                          <a:solidFill>
                            <a:schemeClr val="bg1"/>
                          </a:solidFill>
                          <a:effectLst/>
                          <a:latin typeface="Calibri" panose="020F0502020204030204" pitchFamily="34" charset="0"/>
                          <a:ea typeface="Cooper Hewitt" pitchFamily="50" charset="0"/>
                          <a:cs typeface="Calibri" panose="020F0502020204030204" pitchFamily="34" charset="0"/>
                        </a:rPr>
                        <a:t> in the season</a:t>
                      </a:r>
                      <a:endParaRPr lang="en-US" sz="1000" b="0" i="0" u="none" strike="noStrike" dirty="0">
                        <a:solidFill>
                          <a:schemeClr val="bg1"/>
                        </a:solidFill>
                        <a:effectLst/>
                        <a:latin typeface="Calibri" panose="020F0502020204030204" pitchFamily="34" charset="0"/>
                        <a:ea typeface="Cooper Hewitt" pitchFamily="50" charset="0"/>
                        <a:cs typeface="Calibri" panose="020F0502020204030204" pitchFamily="34" charset="0"/>
                      </a:endParaRPr>
                    </a:p>
                  </a:txBody>
                  <a:tcPr marL="9525" marR="9525" marT="9525" marB="0" anchor="ctr">
                    <a:solidFill>
                      <a:srgbClr val="537F62"/>
                    </a:solidFill>
                  </a:tcPr>
                </a:tc>
                <a:tc hMerge="1">
                  <a:txBody>
                    <a:bodyPr/>
                    <a:lstStyle/>
                    <a:p>
                      <a:pPr algn="ctr" fontAlgn="b"/>
                      <a:endParaRPr lang="en-US" sz="1400" b="0" i="0" u="none" strike="noStrike" dirty="0">
                        <a:solidFill>
                          <a:schemeClr val="bg1"/>
                        </a:solidFill>
                        <a:effectLst/>
                        <a:latin typeface="Calibri" panose="020F0502020204030204" pitchFamily="34" charset="0"/>
                      </a:endParaRPr>
                    </a:p>
                  </a:txBody>
                  <a:tcPr marL="9525" marR="9525" marT="9525" marB="0" anchor="ctr">
                    <a:solidFill>
                      <a:srgbClr val="537F62"/>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E76C24"/>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E76C24"/>
                    </a:solidFill>
                  </a:tcPr>
                </a:tc>
                <a:tc hMerge="1">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solidFill>
                      <a:srgbClr val="E76C24"/>
                    </a:solidFill>
                  </a:tcPr>
                </a:tc>
                <a:extLst>
                  <a:ext uri="{0D108BD9-81ED-4DB2-BD59-A6C34878D82A}">
                    <a16:rowId xmlns:a16="http://schemas.microsoft.com/office/drawing/2014/main" val="3125909349"/>
                  </a:ext>
                </a:extLst>
              </a:tr>
            </a:tbl>
          </a:graphicData>
        </a:graphic>
      </p:graphicFrame>
      <p:sp>
        <p:nvSpPr>
          <p:cNvPr id="8" name="Content Placeholder 6"/>
          <p:cNvSpPr>
            <a:spLocks noGrp="1"/>
          </p:cNvSpPr>
          <p:nvPr>
            <p:ph idx="1"/>
          </p:nvPr>
        </p:nvSpPr>
        <p:spPr>
          <a:xfrm>
            <a:off x="431960" y="1049063"/>
            <a:ext cx="8370887" cy="1073135"/>
          </a:xfrm>
        </p:spPr>
        <p:txBody>
          <a:bodyPr>
            <a:normAutofit/>
          </a:bodyPr>
          <a:lstStyle/>
          <a:p>
            <a:pPr marL="0" indent="0">
              <a:buNone/>
            </a:pPr>
            <a:r>
              <a:rPr lang="en-US" sz="1800" dirty="0">
                <a:solidFill>
                  <a:srgbClr val="332E2D"/>
                </a:solidFill>
                <a:latin typeface="Calibri" panose="020F0502020204030204" pitchFamily="34" charset="0"/>
                <a:ea typeface="Cooper Hewitt" pitchFamily="50" charset="0"/>
                <a:cs typeface="Calibri" panose="020F0502020204030204" pitchFamily="34" charset="0"/>
              </a:rPr>
              <a:t>Get paid for 8-hours even if an actual event is not called when you perform at the committed level during a test*</a:t>
            </a:r>
          </a:p>
          <a:p>
            <a:pPr marL="0" indent="0">
              <a:buNone/>
            </a:pPr>
            <a:endParaRPr lang="en-US" sz="2000" dirty="0">
              <a:solidFill>
                <a:srgbClr val="332E2D"/>
              </a:solidFill>
              <a:latin typeface="Calibri" panose="020F0502020204030204" pitchFamily="34" charset="0"/>
              <a:cs typeface="Calibri" panose="020F0502020204030204" pitchFamily="34" charset="0"/>
            </a:endParaRPr>
          </a:p>
        </p:txBody>
      </p:sp>
      <p:sp>
        <p:nvSpPr>
          <p:cNvPr id="12" name="Content Placeholder 6"/>
          <p:cNvSpPr txBox="1">
            <a:spLocks/>
          </p:cNvSpPr>
          <p:nvPr/>
        </p:nvSpPr>
        <p:spPr>
          <a:xfrm>
            <a:off x="468312" y="4403629"/>
            <a:ext cx="8370887" cy="24543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solidFill>
                  <a:srgbClr val="636254"/>
                </a:solidFill>
                <a:latin typeface="Calibri" panose="020F0502020204030204" pitchFamily="34" charset="0"/>
                <a:ea typeface="Cooper Hewitt" pitchFamily="50" charset="0"/>
                <a:cs typeface="Calibri" panose="020F0502020204030204" pitchFamily="34" charset="0"/>
              </a:rPr>
              <a:t>Example: If you enroll </a:t>
            </a:r>
            <a:r>
              <a:rPr lang="EN-US" sz="1400" u="sng" dirty="0">
                <a:solidFill>
                  <a:srgbClr val="636254"/>
                </a:solidFill>
                <a:latin typeface="Calibri" panose="020F0502020204030204" pitchFamily="34" charset="0"/>
                <a:ea typeface="Cooper Hewitt" pitchFamily="50" charset="0"/>
                <a:cs typeface="Calibri" panose="020F0502020204030204" pitchFamily="34" charset="0"/>
              </a:rPr>
              <a:t>2MW</a:t>
            </a:r>
            <a:r>
              <a:rPr lang="EN-US" sz="1400" dirty="0">
                <a:solidFill>
                  <a:srgbClr val="636254"/>
                </a:solidFill>
                <a:latin typeface="Calibri" panose="020F0502020204030204" pitchFamily="34" charset="0"/>
                <a:ea typeface="Cooper Hewitt" pitchFamily="50" charset="0"/>
                <a:cs typeface="Calibri" panose="020F0502020204030204" pitchFamily="34" charset="0"/>
              </a:rPr>
              <a:t>s in the Demand Response Program and participate in each event – you would earn a minimum of $1</a:t>
            </a:r>
            <a:r>
              <a:rPr lang="en-US" sz="1400" dirty="0">
                <a:solidFill>
                  <a:srgbClr val="636254"/>
                </a:solidFill>
                <a:latin typeface="Calibri" panose="020F0502020204030204" pitchFamily="34" charset="0"/>
                <a:ea typeface="Cooper Hewitt" pitchFamily="50" charset="0"/>
                <a:cs typeface="Calibri" panose="020F0502020204030204" pitchFamily="34" charset="0"/>
              </a:rPr>
              <a:t>6</a:t>
            </a:r>
            <a:r>
              <a:rPr lang="EN-US" sz="1400" dirty="0">
                <a:solidFill>
                  <a:srgbClr val="636254"/>
                </a:solidFill>
                <a:latin typeface="Calibri" panose="020F0502020204030204" pitchFamily="34" charset="0"/>
                <a:ea typeface="Cooper Hewitt" pitchFamily="50" charset="0"/>
                <a:cs typeface="Calibri" panose="020F0502020204030204" pitchFamily="34" charset="0"/>
              </a:rPr>
              <a:t>,000 (Test event and/or 1 event) and up to $</a:t>
            </a:r>
            <a:r>
              <a:rPr lang="en-US" sz="1400" dirty="0">
                <a:solidFill>
                  <a:srgbClr val="636254"/>
                </a:solidFill>
                <a:latin typeface="Calibri" panose="020F0502020204030204" pitchFamily="34" charset="0"/>
                <a:ea typeface="Cooper Hewitt" pitchFamily="50" charset="0"/>
                <a:cs typeface="Calibri" panose="020F0502020204030204" pitchFamily="34" charset="0"/>
              </a:rPr>
              <a:t>48</a:t>
            </a:r>
            <a:r>
              <a:rPr lang="EN-US" sz="1400" dirty="0">
                <a:solidFill>
                  <a:srgbClr val="636254"/>
                </a:solidFill>
                <a:latin typeface="Calibri" panose="020F0502020204030204" pitchFamily="34" charset="0"/>
                <a:ea typeface="Cooper Hewitt" pitchFamily="50" charset="0"/>
                <a:cs typeface="Calibri" panose="020F0502020204030204" pitchFamily="34" charset="0"/>
              </a:rPr>
              <a:t>,000 maximum (if 6 events were called).</a:t>
            </a:r>
            <a:endParaRPr lang="en-US" sz="1400" dirty="0">
              <a:solidFill>
                <a:srgbClr val="636254"/>
              </a:solidFill>
              <a:latin typeface="Calibri" panose="020F0502020204030204" pitchFamily="34" charset="0"/>
              <a:ea typeface="Cooper Hewitt" pitchFamily="50" charset="0"/>
              <a:cs typeface="Calibri" panose="020F0502020204030204" pitchFamily="34" charset="0"/>
            </a:endParaRPr>
          </a:p>
          <a:p>
            <a:pPr>
              <a:lnSpc>
                <a:spcPct val="100000"/>
              </a:lnSpc>
              <a:buClr>
                <a:srgbClr val="F89C1B"/>
              </a:buClr>
              <a:buFont typeface="Wingdings" panose="05000000000000000000" pitchFamily="2" charset="2"/>
              <a:buChar char="§"/>
            </a:pPr>
            <a:r>
              <a:rPr lang="EN-US" sz="1400" dirty="0">
                <a:solidFill>
                  <a:srgbClr val="636254"/>
                </a:solidFill>
                <a:latin typeface="Calibri" panose="020F0502020204030204" pitchFamily="34" charset="0"/>
                <a:ea typeface="Cooper Hewitt" pitchFamily="50" charset="0"/>
                <a:cs typeface="Calibri" panose="020F0502020204030204" pitchFamily="34" charset="0"/>
              </a:rPr>
              <a:t>You must show up for all events to get paid for those events. </a:t>
            </a:r>
            <a:endParaRPr lang="en-US" sz="1400" dirty="0">
              <a:solidFill>
                <a:srgbClr val="636254"/>
              </a:solidFill>
              <a:latin typeface="Calibri" panose="020F0502020204030204" pitchFamily="34" charset="0"/>
              <a:ea typeface="Cooper Hewitt" pitchFamily="50" charset="0"/>
              <a:cs typeface="Calibri" panose="020F0502020204030204" pitchFamily="34" charset="0"/>
            </a:endParaRPr>
          </a:p>
          <a:p>
            <a:pPr>
              <a:lnSpc>
                <a:spcPct val="100000"/>
              </a:lnSpc>
              <a:buClr>
                <a:srgbClr val="F89C1B"/>
              </a:buClr>
              <a:buFont typeface="Wingdings" panose="05000000000000000000" pitchFamily="2" charset="2"/>
              <a:buChar char="§"/>
            </a:pPr>
            <a:r>
              <a:rPr lang="en-US" sz="1400" dirty="0">
                <a:solidFill>
                  <a:srgbClr val="636254"/>
                </a:solidFill>
                <a:latin typeface="Calibri" panose="020F0502020204030204" pitchFamily="34" charset="0"/>
                <a:ea typeface="Cooper Hewitt" pitchFamily="50" charset="0"/>
                <a:cs typeface="Calibri" panose="020F0502020204030204" pitchFamily="34" charset="0"/>
              </a:rPr>
              <a:t>Example</a:t>
            </a:r>
            <a:r>
              <a:rPr lang="EN-US" sz="1400" dirty="0">
                <a:solidFill>
                  <a:srgbClr val="636254"/>
                </a:solidFill>
                <a:latin typeface="Calibri" panose="020F0502020204030204" pitchFamily="34" charset="0"/>
                <a:ea typeface="Cooper Hewitt" pitchFamily="50" charset="0"/>
                <a:cs typeface="Calibri" panose="020F0502020204030204" pitchFamily="34" charset="0"/>
              </a:rPr>
              <a:t>: If an actual event is called you must show up for both to be paid for 8-hours</a:t>
            </a:r>
          </a:p>
          <a:p>
            <a:pPr marL="0" indent="0">
              <a:lnSpc>
                <a:spcPct val="100000"/>
              </a:lnSpc>
              <a:buFont typeface="Arial" panose="020B0604020202020204" pitchFamily="34" charset="0"/>
              <a:buNone/>
            </a:pPr>
            <a:r>
              <a:rPr lang="EN-US" sz="1400" dirty="0">
                <a:solidFill>
                  <a:srgbClr val="636254"/>
                </a:solidFill>
                <a:latin typeface="Calibri" panose="020F0502020204030204" pitchFamily="34" charset="0"/>
                <a:ea typeface="Cooper Hewitt" pitchFamily="50" charset="0"/>
                <a:cs typeface="Calibri" panose="020F0502020204030204" pitchFamily="34" charset="0"/>
              </a:rPr>
              <a:t>** Must perform at committed MW amount during the test and/or events</a:t>
            </a:r>
          </a:p>
        </p:txBody>
      </p:sp>
    </p:spTree>
    <p:extLst>
      <p:ext uri="{BB962C8B-B14F-4D97-AF65-F5344CB8AC3E}">
        <p14:creationId xmlns:p14="http://schemas.microsoft.com/office/powerpoint/2010/main" val="402426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8" name="Picture 17">
            <a:extLst>
              <a:ext uri="{FF2B5EF4-FFF2-40B4-BE49-F238E27FC236}">
                <a16:creationId xmlns:a16="http://schemas.microsoft.com/office/drawing/2014/main" id="{C5A13343-6ADA-4601-BFC5-11C67BA5A9FC}"/>
              </a:ext>
            </a:extLst>
          </p:cNvPr>
          <p:cNvPicPr>
            <a:picLocks noChangeAspect="1"/>
          </p:cNvPicPr>
          <p:nvPr/>
        </p:nvPicPr>
        <p:blipFill>
          <a:blip r:embed="rId3"/>
          <a:stretch>
            <a:fillRect/>
          </a:stretch>
        </p:blipFill>
        <p:spPr>
          <a:xfrm>
            <a:off x="294640" y="3664914"/>
            <a:ext cx="4561139" cy="2947251"/>
          </a:xfrm>
          <a:prstGeom prst="rect">
            <a:avLst/>
          </a:prstGeom>
        </p:spPr>
      </p:pic>
      <p:sp>
        <p:nvSpPr>
          <p:cNvPr id="101" name="Shape 101"/>
          <p:cNvSpPr txBox="1">
            <a:spLocks noGrp="1"/>
          </p:cNvSpPr>
          <p:nvPr>
            <p:ph type="title"/>
          </p:nvPr>
        </p:nvSpPr>
        <p:spPr>
          <a:xfrm>
            <a:off x="187492" y="245835"/>
            <a:ext cx="8956508" cy="59261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4E938E"/>
                </a:solidFill>
                <a:latin typeface="Calibri" panose="020F0502020204030204" pitchFamily="34" charset="0"/>
                <a:ea typeface="Calibri"/>
                <a:cs typeface="Calibri" panose="020F0502020204030204" pitchFamily="34" charset="0"/>
                <a:sym typeface="Calibri"/>
              </a:rPr>
              <a:t>E</a:t>
            </a:r>
            <a:r>
              <a:rPr lang="en-US" sz="3600" b="1" i="0" u="none" strike="noStrike" cap="none" dirty="0">
                <a:solidFill>
                  <a:srgbClr val="4E938E"/>
                </a:solidFill>
                <a:latin typeface="Calibri" panose="020F0502020204030204" pitchFamily="34" charset="0"/>
                <a:ea typeface="Calibri"/>
                <a:cs typeface="Calibri" panose="020F0502020204030204" pitchFamily="34" charset="0"/>
                <a:sym typeface="Calibri"/>
              </a:rPr>
              <a:t>nergy </a:t>
            </a:r>
            <a:r>
              <a:rPr lang="en-US" sz="3600" b="1" dirty="0">
                <a:solidFill>
                  <a:srgbClr val="4E938E"/>
                </a:solidFill>
                <a:latin typeface="Calibri" panose="020F0502020204030204" pitchFamily="34" charset="0"/>
                <a:ea typeface="Calibri"/>
                <a:cs typeface="Calibri" panose="020F0502020204030204" pitchFamily="34" charset="0"/>
                <a:sym typeface="Calibri"/>
              </a:rPr>
              <a:t>E</a:t>
            </a:r>
            <a:r>
              <a:rPr lang="en-US" sz="3600" b="1" i="0" u="none" strike="noStrike" cap="none" dirty="0">
                <a:solidFill>
                  <a:srgbClr val="4E938E"/>
                </a:solidFill>
                <a:latin typeface="Calibri" panose="020F0502020204030204" pitchFamily="34" charset="0"/>
                <a:ea typeface="Calibri"/>
                <a:cs typeface="Calibri" panose="020F0502020204030204" pitchFamily="34" charset="0"/>
                <a:sym typeface="Calibri"/>
              </a:rPr>
              <a:t>fficiency</a:t>
            </a:r>
          </a:p>
        </p:txBody>
      </p:sp>
      <p:sp>
        <p:nvSpPr>
          <p:cNvPr id="5" name="Shape 102"/>
          <p:cNvSpPr txBox="1">
            <a:spLocks/>
          </p:cNvSpPr>
          <p:nvPr/>
        </p:nvSpPr>
        <p:spPr>
          <a:xfrm>
            <a:off x="128381" y="778518"/>
            <a:ext cx="8887235" cy="49518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0"/>
              </a:spcAft>
              <a:buClr>
                <a:srgbClr val="525252"/>
              </a:buClr>
              <a:buSzPct val="100000"/>
              <a:buFont typeface="Arial"/>
              <a:buNone/>
              <a:tabLst/>
              <a:defRPr/>
            </a:pPr>
            <a:r>
              <a:rPr kumimoji="0" lang="en-US" sz="2400" b="1" i="0" u="none" strike="noStrike" kern="0" cap="none" spc="0" normalizeH="0" baseline="0" noProof="0" dirty="0">
                <a:ln>
                  <a:noFill/>
                </a:ln>
                <a:solidFill>
                  <a:srgbClr val="F89C1B"/>
                </a:solidFill>
                <a:effectLst/>
                <a:uLnTx/>
                <a:uFillTx/>
                <a:latin typeface="Calibri" panose="020F0502020204030204" pitchFamily="34" charset="0"/>
                <a:ea typeface="Cooper Hewitt" pitchFamily="50" charset="0"/>
                <a:cs typeface="Calibri" panose="020F0502020204030204" pitchFamily="34" charset="0"/>
                <a:sym typeface="Calibri"/>
              </a:rPr>
              <a:t>CPower M&amp;V and PJM EE program drive more revenue </a:t>
            </a:r>
          </a:p>
        </p:txBody>
      </p:sp>
      <p:graphicFrame>
        <p:nvGraphicFramePr>
          <p:cNvPr id="17" name="Table 16">
            <a:extLst>
              <a:ext uri="{FF2B5EF4-FFF2-40B4-BE49-F238E27FC236}">
                <a16:creationId xmlns:a16="http://schemas.microsoft.com/office/drawing/2014/main" id="{FEB3E8C2-D649-40FD-B353-368AFD09044D}"/>
              </a:ext>
            </a:extLst>
          </p:cNvPr>
          <p:cNvGraphicFramePr>
            <a:graphicFrameLocks noGrp="1"/>
          </p:cNvGraphicFramePr>
          <p:nvPr>
            <p:extLst/>
          </p:nvPr>
        </p:nvGraphicFramePr>
        <p:xfrm>
          <a:off x="377117" y="1536615"/>
          <a:ext cx="8389764" cy="1777329"/>
        </p:xfrm>
        <a:graphic>
          <a:graphicData uri="http://schemas.openxmlformats.org/drawingml/2006/table">
            <a:tbl>
              <a:tblPr/>
              <a:tblGrid>
                <a:gridCol w="1165232">
                  <a:extLst>
                    <a:ext uri="{9D8B030D-6E8A-4147-A177-3AD203B41FA5}">
                      <a16:colId xmlns:a16="http://schemas.microsoft.com/office/drawing/2014/main" val="3606229658"/>
                    </a:ext>
                  </a:extLst>
                </a:gridCol>
                <a:gridCol w="5339576">
                  <a:extLst>
                    <a:ext uri="{9D8B030D-6E8A-4147-A177-3AD203B41FA5}">
                      <a16:colId xmlns:a16="http://schemas.microsoft.com/office/drawing/2014/main" val="100458823"/>
                    </a:ext>
                  </a:extLst>
                </a:gridCol>
                <a:gridCol w="1884956">
                  <a:extLst>
                    <a:ext uri="{9D8B030D-6E8A-4147-A177-3AD203B41FA5}">
                      <a16:colId xmlns:a16="http://schemas.microsoft.com/office/drawing/2014/main" val="3812129439"/>
                    </a:ext>
                  </a:extLst>
                </a:gridCol>
              </a:tblGrid>
              <a:tr h="238215">
                <a:tc>
                  <a:txBody>
                    <a:bodyPr/>
                    <a:lstStyle/>
                    <a:p>
                      <a:pPr algn="ctr" fontAlgn="b"/>
                      <a:r>
                        <a:rPr lang="en-US" sz="1200" b="1" i="0" u="none" strike="noStrike">
                          <a:solidFill>
                            <a:srgbClr val="FFFFFF"/>
                          </a:solidFill>
                          <a:effectLst/>
                          <a:latin typeface="Calibri" panose="020F0502020204030204" pitchFamily="34" charset="0"/>
                          <a:ea typeface="Cooper Hewitt" pitchFamily="50" charset="0"/>
                          <a:cs typeface="Calibri" panose="020F0502020204030204" pitchFamily="34" charset="0"/>
                        </a:rPr>
                        <a:t> </a:t>
                      </a:r>
                    </a:p>
                  </a:txBody>
                  <a:tcPr marL="5371" marR="5371" marT="537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ea typeface="Cooper Hewitt" pitchFamily="50" charset="0"/>
                          <a:cs typeface="Calibri" panose="020F0502020204030204" pitchFamily="34" charset="0"/>
                        </a:rPr>
                        <a:t>Description</a:t>
                      </a:r>
                    </a:p>
                  </a:txBody>
                  <a:tcPr marL="5371" marR="5371" marT="5371"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ea typeface="Cooper Hewitt" pitchFamily="50" charset="0"/>
                          <a:cs typeface="Calibri" panose="020F0502020204030204" pitchFamily="34" charset="0"/>
                        </a:rPr>
                        <a:t>PJM Value</a:t>
                      </a:r>
                    </a:p>
                  </a:txBody>
                  <a:tcPr marL="5371" marR="5371" marT="537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035605921"/>
                  </a:ext>
                </a:extLst>
              </a:tr>
              <a:tr h="680303">
                <a:tc>
                  <a:txBody>
                    <a:bodyPr/>
                    <a:lstStyle/>
                    <a:p>
                      <a:pPr algn="ctr" fontAlgn="t"/>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Project 1</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A waste heat recovery project started up was continued in 2016 which uses steam generated from excess blast furnace gas to generate 1.125 MW of electric power. BFG would have been flared if not used for this application.   </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 $35,400. </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931990"/>
                  </a:ext>
                </a:extLst>
              </a:tr>
              <a:tr h="680303">
                <a:tc>
                  <a:txBody>
                    <a:bodyPr/>
                    <a:lstStyle/>
                    <a:p>
                      <a:pPr algn="ctr" fontAlgn="t"/>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Project 2</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Middletown Works also considered a larger project using waste heat recovery into a larger steam generator capable of 15 MW of power, but was determined to not be financially viable. </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1" i="0" u="none" strike="noStrike" dirty="0">
                          <a:solidFill>
                            <a:srgbClr val="000000"/>
                          </a:solidFill>
                          <a:effectLst/>
                          <a:latin typeface="Calibri" panose="020F0502020204030204" pitchFamily="34" charset="0"/>
                          <a:ea typeface="Cooper Hewitt" pitchFamily="50" charset="0"/>
                          <a:cs typeface="Calibri" panose="020F0502020204030204" pitchFamily="34" charset="0"/>
                        </a:rPr>
                        <a:t>$885,000- $1,020,000</a:t>
                      </a:r>
                    </a:p>
                  </a:txBody>
                  <a:tcPr marL="5371" marR="5371" marT="53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388238"/>
                  </a:ext>
                </a:extLst>
              </a:tr>
            </a:tbl>
          </a:graphicData>
        </a:graphic>
      </p:graphicFrame>
      <p:sp>
        <p:nvSpPr>
          <p:cNvPr id="29" name="Rectangle 28"/>
          <p:cNvSpPr/>
          <p:nvPr/>
        </p:nvSpPr>
        <p:spPr>
          <a:xfrm>
            <a:off x="5188924" y="3433407"/>
            <a:ext cx="3660436" cy="2000228"/>
          </a:xfrm>
          <a:prstGeom prst="rect">
            <a:avLst/>
          </a:prstGeom>
        </p:spPr>
        <p:txBody>
          <a:bodyPr wrap="square">
            <a:spAutoFit/>
          </a:bodyPr>
          <a:lstStyle/>
          <a:p>
            <a:pPr marL="4445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cs typeface="Calibri" panose="020F0502020204030204" pitchFamily="34" charset="0"/>
                <a:sym typeface="Arial"/>
              </a:rPr>
              <a:t>CPower successfully monetized 11MW of waste heat recovery</a:t>
            </a:r>
          </a:p>
          <a:p>
            <a:pPr marL="4445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cs typeface="Calibri" panose="020F0502020204030204" pitchFamily="34" charset="0"/>
                <a:sym typeface="Arial"/>
              </a:rPr>
              <a:t>Above provides an example of the possible value of EE to AK Steel</a:t>
            </a:r>
          </a:p>
          <a:p>
            <a:pPr marL="4445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cs typeface="Calibri" panose="020F0502020204030204" pitchFamily="34" charset="0"/>
                <a:sym typeface="Arial"/>
              </a:rPr>
              <a:t>Figure on the left is a AKS conceptual drawing of BFG Recovery </a:t>
            </a:r>
          </a:p>
        </p:txBody>
      </p:sp>
    </p:spTree>
    <p:extLst>
      <p:ext uri="{BB962C8B-B14F-4D97-AF65-F5344CB8AC3E}">
        <p14:creationId xmlns:p14="http://schemas.microsoft.com/office/powerpoint/2010/main" val="423841197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b="1" dirty="0">
                <a:solidFill>
                  <a:srgbClr val="E76C24"/>
                </a:solidFill>
                <a:latin typeface="+mn-lt"/>
                <a:cs typeface="Arial" panose="020B0604020202020204" pitchFamily="34" charset="0"/>
              </a:rPr>
              <a:t>GENERATION</a:t>
            </a:r>
            <a:r>
              <a:rPr lang="en-US" b="1" dirty="0">
                <a:solidFill>
                  <a:srgbClr val="F89C1B"/>
                </a:solidFill>
                <a:latin typeface="+mn-lt"/>
              </a:rPr>
              <a:t> – What’s Changed?</a:t>
            </a:r>
          </a:p>
        </p:txBody>
      </p:sp>
      <p:sp>
        <p:nvSpPr>
          <p:cNvPr id="3" name="Content Placeholder 2"/>
          <p:cNvSpPr>
            <a:spLocks noGrp="1"/>
          </p:cNvSpPr>
          <p:nvPr>
            <p:ph idx="1"/>
          </p:nvPr>
        </p:nvSpPr>
        <p:spPr>
          <a:xfrm>
            <a:off x="628650" y="1825625"/>
            <a:ext cx="2848355" cy="4351338"/>
          </a:xfrm>
        </p:spPr>
        <p:txBody>
          <a:bodyPr>
            <a:normAutofit/>
          </a:bodyPr>
          <a:lstStyle/>
          <a:p>
            <a:pPr marL="257175" indent="-257175"/>
            <a:r>
              <a:rPr lang="en-US" sz="1400" dirty="0"/>
              <a:t>On May 1, 2016, US EPA Vacatur Implemented</a:t>
            </a:r>
          </a:p>
          <a:p>
            <a:pPr marL="257175" indent="-257175"/>
            <a:r>
              <a:rPr lang="en-US" sz="1400" dirty="0"/>
              <a:t>Eliminated Emergency Generation use in DR </a:t>
            </a:r>
          </a:p>
          <a:p>
            <a:pPr marL="257175" indent="-257175"/>
            <a:r>
              <a:rPr lang="en-US" sz="1400" dirty="0"/>
              <a:t>Non-emergency generators allowed for DR</a:t>
            </a:r>
          </a:p>
          <a:p>
            <a:pPr marL="257175" indent="-257175"/>
            <a:r>
              <a:rPr lang="en-US" sz="1400" dirty="0"/>
              <a:t>CPower drafted following procurement specifications for New non-emergency generator </a:t>
            </a:r>
          </a:p>
          <a:p>
            <a:pPr marL="257175" indent="-257175"/>
            <a:r>
              <a:rPr lang="en-US" sz="1400" dirty="0"/>
              <a:t>Comply with federal Non-Emergency requirements for: </a:t>
            </a:r>
          </a:p>
          <a:p>
            <a:pPr marL="771525" lvl="1" indent="-257175"/>
            <a:r>
              <a:rPr lang="en-US" sz="1400" dirty="0"/>
              <a:t>emergency DR, </a:t>
            </a:r>
          </a:p>
          <a:p>
            <a:pPr marL="771525" lvl="1" indent="-257175"/>
            <a:r>
              <a:rPr lang="en-US" sz="1400" dirty="0"/>
              <a:t>non-emergency DR, </a:t>
            </a:r>
          </a:p>
          <a:p>
            <a:pPr marL="771525" lvl="1" indent="-257175"/>
            <a:r>
              <a:rPr lang="en-US" sz="1400" dirty="0"/>
              <a:t>peak shaving or,</a:t>
            </a:r>
          </a:p>
          <a:p>
            <a:pPr marL="771525" lvl="1" indent="-257175"/>
            <a:r>
              <a:rPr lang="en-US" sz="1400" dirty="0"/>
              <a:t>other non-emergency use</a:t>
            </a:r>
          </a:p>
        </p:txBody>
      </p:sp>
      <p:pic>
        <p:nvPicPr>
          <p:cNvPr id="4" name="Picture 3">
            <a:extLst>
              <a:ext uri="{FF2B5EF4-FFF2-40B4-BE49-F238E27FC236}">
                <a16:creationId xmlns:a16="http://schemas.microsoft.com/office/drawing/2014/main" id="{3A7BEE4F-79D2-4E20-8C7F-A4AD95B7E357}"/>
              </a:ext>
            </a:extLst>
          </p:cNvPr>
          <p:cNvPicPr>
            <a:picLocks noChangeAspect="1"/>
          </p:cNvPicPr>
          <p:nvPr/>
        </p:nvPicPr>
        <p:blipFill rotWithShape="1">
          <a:blip r:embed="rId2"/>
          <a:srcRect l="6013" r="2182" b="-2"/>
          <a:stretch/>
        </p:blipFill>
        <p:spPr>
          <a:xfrm>
            <a:off x="3840480" y="1904281"/>
            <a:ext cx="4674870" cy="4272681"/>
          </a:xfrm>
          <a:prstGeom prst="rect">
            <a:avLst/>
          </a:prstGeom>
        </p:spPr>
      </p:pic>
    </p:spTree>
    <p:extLst>
      <p:ext uri="{BB962C8B-B14F-4D97-AF65-F5344CB8AC3E}">
        <p14:creationId xmlns:p14="http://schemas.microsoft.com/office/powerpoint/2010/main" val="42299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338302"/>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Calibri" panose="020F0502020204030204" pitchFamily="34" charset="0"/>
                <a:ea typeface="Calibri"/>
                <a:cs typeface="Calibri" panose="020F0502020204030204" pitchFamily="34" charset="0"/>
                <a:sym typeface="Calibri"/>
              </a:rPr>
              <a:t>STACKING </a:t>
            </a:r>
            <a:r>
              <a:rPr lang="en-US" sz="3600" b="1" dirty="0">
                <a:solidFill>
                  <a:srgbClr val="F89C1B"/>
                </a:solidFill>
                <a:latin typeface="Calibri" panose="020F0502020204030204" pitchFamily="34" charset="0"/>
                <a:ea typeface="Calibri"/>
                <a:cs typeface="Calibri" panose="020F0502020204030204" pitchFamily="34" charset="0"/>
                <a:sym typeface="Calibri"/>
              </a:rPr>
              <a:t>PROGRAMS</a:t>
            </a:r>
            <a:endParaRPr lang="en-US" sz="3600" b="1" i="0" u="none" strike="noStrike" cap="none" dirty="0">
              <a:solidFill>
                <a:srgbClr val="F89C1B"/>
              </a:solidFill>
              <a:latin typeface="Calibri" panose="020F0502020204030204" pitchFamily="34" charset="0"/>
              <a:ea typeface="Calibri"/>
              <a:cs typeface="Calibri" panose="020F0502020204030204" pitchFamily="34" charset="0"/>
              <a:sym typeface="Calibri"/>
            </a:endParaRPr>
          </a:p>
        </p:txBody>
      </p:sp>
      <p:grpSp>
        <p:nvGrpSpPr>
          <p:cNvPr id="5" name="Group 4"/>
          <p:cNvGrpSpPr/>
          <p:nvPr/>
        </p:nvGrpSpPr>
        <p:grpSpPr>
          <a:xfrm>
            <a:off x="2611970" y="4733933"/>
            <a:ext cx="5905306" cy="1107996"/>
            <a:chOff x="-3056858" y="4461050"/>
            <a:chExt cx="5314958" cy="1107996"/>
          </a:xfrm>
        </p:grpSpPr>
        <p:sp>
          <p:nvSpPr>
            <p:cNvPr id="6" name="TextBox 5"/>
            <p:cNvSpPr txBox="1"/>
            <p:nvPr/>
          </p:nvSpPr>
          <p:spPr>
            <a:xfrm>
              <a:off x="-248686" y="4461050"/>
              <a:ext cx="2506786" cy="1107996"/>
            </a:xfrm>
            <a:prstGeom prst="rect">
              <a:avLst/>
            </a:prstGeom>
            <a:noFill/>
          </p:spPr>
          <p:txBody>
            <a:bodyPr wrap="square" rtlCol="0">
              <a:spAutoFit/>
            </a:bodyPr>
            <a:lstStyle/>
            <a:p>
              <a:r>
                <a:rPr lang="en-US" sz="6600" b="1" dirty="0">
                  <a:solidFill>
                    <a:srgbClr val="537F62"/>
                  </a:solidFill>
                  <a:latin typeface="Calibri" panose="020F0502020204030204" pitchFamily="34" charset="0"/>
                  <a:ea typeface="Cooper Hewitt" pitchFamily="50" charset="0"/>
                  <a:cs typeface="Calibri" panose="020F0502020204030204" pitchFamily="34" charset="0"/>
                </a:rPr>
                <a:t>$</a:t>
              </a:r>
              <a:r>
                <a:rPr lang="en-US" sz="2000" b="1" dirty="0">
                  <a:solidFill>
                    <a:srgbClr val="537F62"/>
                  </a:solidFill>
                  <a:latin typeface="Calibri" panose="020F0502020204030204" pitchFamily="34" charset="0"/>
                  <a:ea typeface="Cooper Hewitt" pitchFamily="50" charset="0"/>
                  <a:cs typeface="Calibri" panose="020F0502020204030204" pitchFamily="34" charset="0"/>
                </a:rPr>
                <a:t> (Saving &amp; Earning)</a:t>
              </a:r>
            </a:p>
          </p:txBody>
        </p:sp>
        <p:grpSp>
          <p:nvGrpSpPr>
            <p:cNvPr id="7" name="Group 6"/>
            <p:cNvGrpSpPr/>
            <p:nvPr/>
          </p:nvGrpSpPr>
          <p:grpSpPr>
            <a:xfrm>
              <a:off x="-3056858" y="4568194"/>
              <a:ext cx="2808172" cy="692631"/>
              <a:chOff x="-3056858" y="4568194"/>
              <a:chExt cx="2808172" cy="692631"/>
            </a:xfrm>
          </p:grpSpPr>
          <p:sp>
            <p:nvSpPr>
              <p:cNvPr id="10" name="TextBox 9"/>
              <p:cNvSpPr txBox="1"/>
              <p:nvPr/>
            </p:nvSpPr>
            <p:spPr>
              <a:xfrm>
                <a:off x="-3056858" y="4568194"/>
                <a:ext cx="386937" cy="646331"/>
              </a:xfrm>
              <a:prstGeom prst="rect">
                <a:avLst/>
              </a:prstGeom>
              <a:noFill/>
            </p:spPr>
            <p:txBody>
              <a:bodyPr wrap="square" rtlCol="0">
                <a:spAutoFit/>
              </a:bodyPr>
              <a:lstStyle/>
              <a:p>
                <a:r>
                  <a:rPr lang="en-US" sz="3600" b="1" dirty="0">
                    <a:solidFill>
                      <a:srgbClr val="537F62"/>
                    </a:solidFill>
                    <a:latin typeface="Calibri" panose="020F0502020204030204" pitchFamily="34" charset="0"/>
                    <a:cs typeface="Calibri" panose="020F0502020204030204" pitchFamily="34" charset="0"/>
                  </a:rPr>
                  <a:t>+</a:t>
                </a:r>
              </a:p>
            </p:txBody>
          </p:sp>
          <p:sp>
            <p:nvSpPr>
              <p:cNvPr id="11" name="TextBox 10"/>
              <p:cNvSpPr txBox="1"/>
              <p:nvPr/>
            </p:nvSpPr>
            <p:spPr>
              <a:xfrm>
                <a:off x="-635623" y="4614494"/>
                <a:ext cx="386937" cy="646331"/>
              </a:xfrm>
              <a:prstGeom prst="rect">
                <a:avLst/>
              </a:prstGeom>
              <a:noFill/>
            </p:spPr>
            <p:txBody>
              <a:bodyPr wrap="square" rtlCol="0">
                <a:spAutoFit/>
              </a:bodyPr>
              <a:lstStyle/>
              <a:p>
                <a:r>
                  <a:rPr lang="en-US" sz="3600" b="1" dirty="0">
                    <a:solidFill>
                      <a:srgbClr val="537F62"/>
                    </a:solidFill>
                    <a:latin typeface="Calibri" panose="020F0502020204030204" pitchFamily="34" charset="0"/>
                    <a:cs typeface="Calibri" panose="020F0502020204030204" pitchFamily="34" charset="0"/>
                  </a:rPr>
                  <a:t>=</a:t>
                </a:r>
              </a:p>
            </p:txBody>
          </p:sp>
        </p:grpSp>
      </p:grpSp>
      <p:pic>
        <p:nvPicPr>
          <p:cNvPr id="20" name="Picture 19"/>
          <p:cNvPicPr>
            <a:picLocks noChangeAspect="1"/>
          </p:cNvPicPr>
          <p:nvPr/>
        </p:nvPicPr>
        <p:blipFill>
          <a:blip r:embed="rId3"/>
          <a:stretch>
            <a:fillRect/>
          </a:stretch>
        </p:blipFill>
        <p:spPr>
          <a:xfrm>
            <a:off x="1580517" y="1616764"/>
            <a:ext cx="2922735" cy="1603732"/>
          </a:xfrm>
          <a:prstGeom prst="rect">
            <a:avLst/>
          </a:prstGeom>
        </p:spPr>
      </p:pic>
      <p:grpSp>
        <p:nvGrpSpPr>
          <p:cNvPr id="3" name="Group 2"/>
          <p:cNvGrpSpPr/>
          <p:nvPr/>
        </p:nvGrpSpPr>
        <p:grpSpPr>
          <a:xfrm>
            <a:off x="389606" y="3521784"/>
            <a:ext cx="4852456" cy="2889524"/>
            <a:chOff x="324865" y="2205470"/>
            <a:chExt cx="4852456" cy="2889524"/>
          </a:xfrm>
        </p:grpSpPr>
        <p:sp>
          <p:nvSpPr>
            <p:cNvPr id="13" name="TextBox 12"/>
            <p:cNvSpPr txBox="1"/>
            <p:nvPr/>
          </p:nvSpPr>
          <p:spPr>
            <a:xfrm>
              <a:off x="324865" y="2205470"/>
              <a:ext cx="2355242" cy="646331"/>
            </a:xfrm>
            <a:prstGeom prst="rect">
              <a:avLst/>
            </a:prstGeom>
            <a:noFill/>
          </p:spPr>
          <p:txBody>
            <a:bodyPr wrap="square" rtlCol="0">
              <a:spAutoFit/>
            </a:bodyPr>
            <a:lstStyle/>
            <a:p>
              <a:pPr algn="ctr"/>
              <a:r>
                <a:rPr lang="en-US" sz="1800" b="1" dirty="0">
                  <a:solidFill>
                    <a:srgbClr val="537F62"/>
                  </a:solidFill>
                  <a:latin typeface="Calibri" panose="020F0502020204030204" pitchFamily="34" charset="0"/>
                  <a:ea typeface="Cooper Hewitt" pitchFamily="50" charset="0"/>
                  <a:cs typeface="Calibri" panose="020F0502020204030204" pitchFamily="34" charset="0"/>
                </a:rPr>
                <a:t>Demand Response</a:t>
              </a:r>
            </a:p>
            <a:p>
              <a:pPr algn="ctr"/>
              <a:r>
                <a:rPr lang="en-US" sz="1800" b="1" dirty="0">
                  <a:solidFill>
                    <a:srgbClr val="537F62"/>
                  </a:solidFill>
                  <a:latin typeface="Calibri" panose="020F0502020204030204" pitchFamily="34" charset="0"/>
                  <a:ea typeface="Cooper Hewitt" pitchFamily="50" charset="0"/>
                  <a:cs typeface="Calibri" panose="020F0502020204030204" pitchFamily="34" charset="0"/>
                </a:rPr>
                <a:t>“Stacking” $$</a:t>
              </a:r>
            </a:p>
          </p:txBody>
        </p:sp>
        <p:sp>
          <p:nvSpPr>
            <p:cNvPr id="14" name="Flowchart: Alternate Process 13"/>
            <p:cNvSpPr/>
            <p:nvPr/>
          </p:nvSpPr>
          <p:spPr>
            <a:xfrm>
              <a:off x="574637" y="4539656"/>
              <a:ext cx="1855699" cy="555338"/>
            </a:xfrm>
            <a:prstGeom prst="flowChartAlternateProcess">
              <a:avLst/>
            </a:prstGeom>
            <a:solidFill>
              <a:srgbClr val="E76C24"/>
            </a:solidFill>
            <a:ln>
              <a:solidFill>
                <a:srgbClr val="E76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ea typeface="Cooper Hewitt" pitchFamily="50" charset="0"/>
                  <a:cs typeface="Calibri" panose="020F0502020204030204" pitchFamily="34" charset="0"/>
                </a:rPr>
                <a:t>Capacity (Emergency, CP)</a:t>
              </a:r>
            </a:p>
          </p:txBody>
        </p:sp>
        <p:sp>
          <p:nvSpPr>
            <p:cNvPr id="15" name="Flowchart: Alternate Process 14"/>
            <p:cNvSpPr/>
            <p:nvPr/>
          </p:nvSpPr>
          <p:spPr>
            <a:xfrm>
              <a:off x="3051363" y="3417619"/>
              <a:ext cx="1855699" cy="430310"/>
            </a:xfrm>
            <a:prstGeom prst="flowChartAlternateProcess">
              <a:avLst/>
            </a:prstGeom>
            <a:solidFill>
              <a:srgbClr val="F89C1B"/>
            </a:solidFill>
            <a:ln>
              <a:solidFill>
                <a:srgbClr val="F89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alibri" panose="020F0502020204030204" pitchFamily="34" charset="0"/>
                  <a:ea typeface="Cooper Hewitt" pitchFamily="50" charset="0"/>
                  <a:cs typeface="Calibri" panose="020F0502020204030204" pitchFamily="34" charset="0"/>
                </a:rPr>
                <a:t>PLC Management</a:t>
              </a:r>
            </a:p>
          </p:txBody>
        </p:sp>
        <p:sp>
          <p:nvSpPr>
            <p:cNvPr id="16" name="Flowchart: Alternate Process 15"/>
            <p:cNvSpPr/>
            <p:nvPr/>
          </p:nvSpPr>
          <p:spPr>
            <a:xfrm>
              <a:off x="574637" y="3921882"/>
              <a:ext cx="1855699" cy="538314"/>
            </a:xfrm>
            <a:prstGeom prst="flowChartAlternateProcess">
              <a:avLst/>
            </a:prstGeom>
            <a:solidFill>
              <a:srgbClr val="F89C1B"/>
            </a:solidFill>
            <a:ln>
              <a:solidFill>
                <a:srgbClr val="F89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ea typeface="Cooper Hewitt" pitchFamily="50" charset="0"/>
                  <a:cs typeface="Calibri" panose="020F0502020204030204" pitchFamily="34" charset="0"/>
                </a:rPr>
                <a:t>ACT 129 Programs</a:t>
              </a:r>
            </a:p>
          </p:txBody>
        </p:sp>
        <p:sp>
          <p:nvSpPr>
            <p:cNvPr id="17" name="Flowchart: Alternate Process 16"/>
            <p:cNvSpPr/>
            <p:nvPr/>
          </p:nvSpPr>
          <p:spPr>
            <a:xfrm>
              <a:off x="574637" y="3417619"/>
              <a:ext cx="1855699" cy="430310"/>
            </a:xfrm>
            <a:prstGeom prst="flowChartAlternateProcess">
              <a:avLst/>
            </a:prstGeom>
            <a:solidFill>
              <a:srgbClr val="F89C1B"/>
            </a:solidFill>
            <a:ln>
              <a:solidFill>
                <a:srgbClr val="F89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ea typeface="Cooper Hewitt" pitchFamily="50" charset="0"/>
                  <a:cs typeface="Calibri" panose="020F0502020204030204" pitchFamily="34" charset="0"/>
                </a:rPr>
                <a:t>Synch Reserve</a:t>
              </a:r>
            </a:p>
          </p:txBody>
        </p:sp>
        <p:sp>
          <p:nvSpPr>
            <p:cNvPr id="18" name="Flowchart: Alternate Process 17"/>
            <p:cNvSpPr/>
            <p:nvPr/>
          </p:nvSpPr>
          <p:spPr>
            <a:xfrm>
              <a:off x="574637" y="2913356"/>
              <a:ext cx="1855699" cy="430310"/>
            </a:xfrm>
            <a:prstGeom prst="flowChartAlternateProcess">
              <a:avLst/>
            </a:prstGeom>
            <a:solidFill>
              <a:srgbClr val="F89C1B"/>
            </a:solidFill>
            <a:ln>
              <a:solidFill>
                <a:srgbClr val="F89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ea typeface="Cooper Hewitt" pitchFamily="50" charset="0"/>
                  <a:cs typeface="Calibri" panose="020F0502020204030204" pitchFamily="34" charset="0"/>
                </a:rPr>
                <a:t>Economic</a:t>
              </a:r>
            </a:p>
          </p:txBody>
        </p:sp>
        <p:sp>
          <p:nvSpPr>
            <p:cNvPr id="19" name="Flowchart: Alternate Process 18"/>
            <p:cNvSpPr/>
            <p:nvPr/>
          </p:nvSpPr>
          <p:spPr>
            <a:xfrm>
              <a:off x="3071851" y="3946006"/>
              <a:ext cx="1855699" cy="683774"/>
            </a:xfrm>
            <a:prstGeom prst="flowChartAlternateProcess">
              <a:avLst/>
            </a:prstGeom>
            <a:solidFill>
              <a:srgbClr val="E76C24"/>
            </a:solidFill>
            <a:ln>
              <a:solidFill>
                <a:srgbClr val="E76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ea typeface="Cooper Hewitt" pitchFamily="50" charset="0"/>
                  <a:cs typeface="Calibri" panose="020F0502020204030204" pitchFamily="34" charset="0"/>
                </a:rPr>
                <a:t>Energy Efficiency</a:t>
              </a:r>
            </a:p>
            <a:p>
              <a:pPr algn="ctr"/>
              <a:r>
                <a:rPr lang="en-US" sz="1600" dirty="0">
                  <a:latin typeface="Calibri" panose="020F0502020204030204" pitchFamily="34" charset="0"/>
                  <a:ea typeface="Cooper Hewitt" pitchFamily="50" charset="0"/>
                  <a:cs typeface="Calibri" panose="020F0502020204030204" pitchFamily="34" charset="0"/>
                </a:rPr>
                <a:t>Load Shifting</a:t>
              </a:r>
            </a:p>
          </p:txBody>
        </p:sp>
        <p:sp>
          <p:nvSpPr>
            <p:cNvPr id="21" name="TextBox 20"/>
            <p:cNvSpPr txBox="1"/>
            <p:nvPr/>
          </p:nvSpPr>
          <p:spPr>
            <a:xfrm>
              <a:off x="2822079" y="2669737"/>
              <a:ext cx="2355242" cy="646331"/>
            </a:xfrm>
            <a:prstGeom prst="rect">
              <a:avLst/>
            </a:prstGeom>
            <a:noFill/>
          </p:spPr>
          <p:txBody>
            <a:bodyPr wrap="square" rtlCol="0">
              <a:spAutoFit/>
            </a:bodyPr>
            <a:lstStyle/>
            <a:p>
              <a:pPr algn="ctr"/>
              <a:r>
                <a:rPr lang="en-US" sz="1800" b="1" dirty="0">
                  <a:solidFill>
                    <a:srgbClr val="537F62"/>
                  </a:solidFill>
                  <a:latin typeface="Calibri" panose="020F0502020204030204" pitchFamily="34" charset="0"/>
                  <a:ea typeface="Cooper Hewitt" pitchFamily="50" charset="0"/>
                  <a:cs typeface="Calibri" panose="020F0502020204030204" pitchFamily="34" charset="0"/>
                </a:rPr>
                <a:t>Demand Management</a:t>
              </a:r>
            </a:p>
            <a:p>
              <a:pPr algn="ctr"/>
              <a:r>
                <a:rPr lang="en-US" sz="1800" b="1" dirty="0">
                  <a:solidFill>
                    <a:srgbClr val="537F62"/>
                  </a:solidFill>
                  <a:latin typeface="Calibri" panose="020F0502020204030204" pitchFamily="34" charset="0"/>
                  <a:ea typeface="Cooper Hewitt" pitchFamily="50" charset="0"/>
                  <a:cs typeface="Calibri" panose="020F0502020204030204" pitchFamily="34" charset="0"/>
                </a:rPr>
                <a:t>“Stacking” $$</a:t>
              </a:r>
            </a:p>
          </p:txBody>
        </p:sp>
      </p:grpSp>
      <p:sp>
        <p:nvSpPr>
          <p:cNvPr id="4" name="TextBox 3"/>
          <p:cNvSpPr txBox="1"/>
          <p:nvPr/>
        </p:nvSpPr>
        <p:spPr>
          <a:xfrm>
            <a:off x="4971802" y="1186096"/>
            <a:ext cx="4069455" cy="2554545"/>
          </a:xfrm>
          <a:prstGeom prst="rect">
            <a:avLst/>
          </a:prstGeom>
          <a:noFill/>
        </p:spPr>
        <p:txBody>
          <a:bodyPr wrap="square" rtlCol="0">
            <a:spAutoFit/>
          </a:bodyPr>
          <a:lstStyle/>
          <a:p>
            <a:r>
              <a:rPr lang="en-US" sz="1600" dirty="0">
                <a:solidFill>
                  <a:srgbClr val="636254"/>
                </a:solidFill>
                <a:latin typeface="Calibri" panose="020F0502020204030204" pitchFamily="34" charset="0"/>
                <a:ea typeface="Cooper Hewitt" pitchFamily="50" charset="0"/>
                <a:cs typeface="Calibri" panose="020F0502020204030204" pitchFamily="34" charset="0"/>
              </a:rPr>
              <a:t>Understanding your organization’s operations and capabilities is paramount. Three fundamental questions can help begin the framework for your demand management strategy:</a:t>
            </a:r>
          </a:p>
          <a:p>
            <a:pPr marL="285750" indent="-285750">
              <a:buFont typeface="Wingdings" panose="05000000000000000000" pitchFamily="2" charset="2"/>
              <a:buChar char="§"/>
            </a:pPr>
            <a:r>
              <a:rPr lang="en-US" sz="1600" b="1" dirty="0">
                <a:solidFill>
                  <a:srgbClr val="636254"/>
                </a:solidFill>
                <a:latin typeface="Calibri" panose="020F0502020204030204" pitchFamily="34" charset="0"/>
                <a:ea typeface="Cooper Hewitt" pitchFamily="50" charset="0"/>
                <a:cs typeface="Calibri" panose="020F0502020204030204" pitchFamily="34" charset="0"/>
              </a:rPr>
              <a:t>WHAT</a:t>
            </a:r>
            <a:r>
              <a:rPr lang="en-US" sz="1600" dirty="0">
                <a:solidFill>
                  <a:srgbClr val="636254"/>
                </a:solidFill>
                <a:latin typeface="Calibri" panose="020F0502020204030204" pitchFamily="34" charset="0"/>
                <a:ea typeface="Cooper Hewitt" pitchFamily="50" charset="0"/>
                <a:cs typeface="Calibri" panose="020F0502020204030204" pitchFamily="34" charset="0"/>
              </a:rPr>
              <a:t> can be curtailed?</a:t>
            </a:r>
          </a:p>
          <a:p>
            <a:pPr marL="285750" indent="-285750">
              <a:buFont typeface="Wingdings" panose="05000000000000000000" pitchFamily="2" charset="2"/>
              <a:buChar char="§"/>
            </a:pPr>
            <a:r>
              <a:rPr lang="en-US" sz="1600" b="1" dirty="0">
                <a:solidFill>
                  <a:srgbClr val="636254"/>
                </a:solidFill>
                <a:latin typeface="Calibri" panose="020F0502020204030204" pitchFamily="34" charset="0"/>
                <a:ea typeface="Cooper Hewitt" pitchFamily="50" charset="0"/>
                <a:cs typeface="Calibri" panose="020F0502020204030204" pitchFamily="34" charset="0"/>
              </a:rPr>
              <a:t>HOW QUICKLY </a:t>
            </a:r>
            <a:r>
              <a:rPr lang="en-US" sz="1600" dirty="0">
                <a:solidFill>
                  <a:srgbClr val="636254"/>
                </a:solidFill>
                <a:latin typeface="Calibri" panose="020F0502020204030204" pitchFamily="34" charset="0"/>
                <a:ea typeface="Cooper Hewitt" pitchFamily="50" charset="0"/>
                <a:cs typeface="Calibri" panose="020F0502020204030204" pitchFamily="34" charset="0"/>
              </a:rPr>
              <a:t>can it be curtailed? </a:t>
            </a:r>
          </a:p>
          <a:p>
            <a:pPr marL="285750" indent="-285750">
              <a:buFont typeface="Wingdings" panose="05000000000000000000" pitchFamily="2" charset="2"/>
              <a:buChar char="§"/>
            </a:pPr>
            <a:r>
              <a:rPr lang="en-US" sz="1600" b="1" dirty="0">
                <a:solidFill>
                  <a:srgbClr val="636254"/>
                </a:solidFill>
                <a:latin typeface="Calibri" panose="020F0502020204030204" pitchFamily="34" charset="0"/>
                <a:ea typeface="Cooper Hewitt" pitchFamily="50" charset="0"/>
                <a:cs typeface="Calibri" panose="020F0502020204030204" pitchFamily="34" charset="0"/>
              </a:rPr>
              <a:t>HOW LONG </a:t>
            </a:r>
            <a:r>
              <a:rPr lang="en-US" sz="1600" dirty="0">
                <a:solidFill>
                  <a:srgbClr val="636254"/>
                </a:solidFill>
                <a:latin typeface="Calibri" panose="020F0502020204030204" pitchFamily="34" charset="0"/>
                <a:ea typeface="Cooper Hewitt" pitchFamily="50" charset="0"/>
                <a:cs typeface="Calibri" panose="020F0502020204030204" pitchFamily="34" charset="0"/>
              </a:rPr>
              <a:t>can curtailment be sustained? </a:t>
            </a:r>
          </a:p>
          <a:p>
            <a:pPr marL="285750" indent="-285750">
              <a:buFont typeface="Wingdings" panose="05000000000000000000" pitchFamily="2" charset="2"/>
              <a:buChar char="§"/>
            </a:pPr>
            <a:r>
              <a:rPr lang="en-US" sz="1600" b="1" dirty="0">
                <a:solidFill>
                  <a:srgbClr val="636254"/>
                </a:solidFill>
                <a:latin typeface="Calibri" panose="020F0502020204030204" pitchFamily="34" charset="0"/>
                <a:ea typeface="Cooper Hewitt" pitchFamily="50" charset="0"/>
                <a:cs typeface="Calibri" panose="020F0502020204030204" pitchFamily="34" charset="0"/>
              </a:rPr>
              <a:t>WHAT PROJECTS </a:t>
            </a:r>
            <a:r>
              <a:rPr lang="en-US" sz="1600" dirty="0">
                <a:solidFill>
                  <a:srgbClr val="636254"/>
                </a:solidFill>
                <a:latin typeface="Calibri" panose="020F0502020204030204" pitchFamily="34" charset="0"/>
                <a:ea typeface="Cooper Hewitt" pitchFamily="50" charset="0"/>
                <a:cs typeface="Calibri" panose="020F0502020204030204" pitchFamily="34" charset="0"/>
              </a:rPr>
              <a:t>should be considered for long term energy goals?</a:t>
            </a:r>
          </a:p>
        </p:txBody>
      </p:sp>
    </p:spTree>
    <p:extLst>
      <p:ext uri="{BB962C8B-B14F-4D97-AF65-F5344CB8AC3E}">
        <p14:creationId xmlns:p14="http://schemas.microsoft.com/office/powerpoint/2010/main" val="98741612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EGO, toy&#10;&#10;Description generated with very high confidence">
            <a:extLst>
              <a:ext uri="{FF2B5EF4-FFF2-40B4-BE49-F238E27FC236}">
                <a16:creationId xmlns:a16="http://schemas.microsoft.com/office/drawing/2014/main" id="{A06F8478-A54A-4285-AFF1-FF33C6D51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14" y="2386763"/>
            <a:ext cx="3009899" cy="2052710"/>
          </a:xfrm>
          <a:prstGeom prst="rect">
            <a:avLst/>
          </a:prstGeom>
        </p:spPr>
      </p:pic>
      <p:sp>
        <p:nvSpPr>
          <p:cNvPr id="209" name="TextBox 8"/>
          <p:cNvSpPr txBox="1"/>
          <p:nvPr/>
        </p:nvSpPr>
        <p:spPr>
          <a:xfrm>
            <a:off x="833932" y="1398303"/>
            <a:ext cx="6886784" cy="584775"/>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lgn="ctr" defTabSz="342900">
              <a:defRPr sz="2000"/>
            </a:pPr>
            <a:r>
              <a:rPr sz="1600" kern="1200" dirty="0">
                <a:solidFill>
                  <a:srgbClr val="636254"/>
                </a:solidFill>
                <a:latin typeface="Calibri"/>
              </a:rPr>
              <a:t>A </a:t>
            </a:r>
            <a:r>
              <a:rPr sz="1600" b="1" kern="1200" dirty="0" err="1">
                <a:solidFill>
                  <a:srgbClr val="636254"/>
                </a:solidFill>
                <a:latin typeface="Calibri"/>
              </a:rPr>
              <a:t>CPowered</a:t>
            </a:r>
            <a:r>
              <a:rPr sz="1600" b="1" kern="1200" dirty="0">
                <a:solidFill>
                  <a:srgbClr val="636254"/>
                </a:solidFill>
                <a:latin typeface="Calibri"/>
              </a:rPr>
              <a:t>™ Strategy </a:t>
            </a:r>
            <a:r>
              <a:rPr sz="1600" kern="1200" dirty="0">
                <a:solidFill>
                  <a:srgbClr val="636254"/>
                </a:solidFill>
                <a:latin typeface="Calibri"/>
              </a:rPr>
              <a:t>is tailored to leverage your existing energy assets in a way that optimizes the experience for your team, your buildings, and your customers.</a:t>
            </a:r>
          </a:p>
        </p:txBody>
      </p:sp>
      <p:sp>
        <p:nvSpPr>
          <p:cNvPr id="210" name="Title 1"/>
          <p:cNvSpPr txBox="1"/>
          <p:nvPr/>
        </p:nvSpPr>
        <p:spPr>
          <a:xfrm>
            <a:off x="191670" y="155410"/>
            <a:ext cx="5915026" cy="994172"/>
          </a:xfrm>
          <a:prstGeom prst="rect">
            <a:avLst/>
          </a:prstGeom>
          <a:ln w="12700">
            <a:miter lim="400000"/>
          </a:ln>
          <a:extLst>
            <a:ext uri="{C572A759-6A51-4108-AA02-DFA0A04FC94B}">
              <ma14:wrappingTextBoxFlag xmlns="" xmlns:ma14="http://schemas.microsoft.com/office/mac/drawingml/2011/main" val="1"/>
            </a:ext>
          </a:extLst>
        </p:spPr>
        <p:txBody>
          <a:bodyPr lIns="34289" rIns="34289" anchor="ctr">
            <a:normAutofit/>
          </a:bodyPr>
          <a:lstStyle/>
          <a:p>
            <a:pPr defTabSz="685800">
              <a:lnSpc>
                <a:spcPct val="90000"/>
              </a:lnSpc>
              <a:defRPr sz="3600" b="1" cap="all">
                <a:solidFill>
                  <a:srgbClr val="B74A26"/>
                </a:solidFill>
              </a:defRPr>
            </a:pPr>
            <a:r>
              <a:rPr sz="3200" b="1" kern="1200" cap="all" dirty="0" err="1">
                <a:solidFill>
                  <a:srgbClr val="B74A26"/>
                </a:solidFill>
                <a:latin typeface="Calibri"/>
              </a:rPr>
              <a:t>Cpowered</a:t>
            </a:r>
            <a:r>
              <a:rPr sz="3200" b="1" kern="1200" cap="all" dirty="0">
                <a:solidFill>
                  <a:srgbClr val="B74A26"/>
                </a:solidFill>
                <a:latin typeface="Calibri"/>
              </a:rPr>
              <a:t>™ </a:t>
            </a:r>
            <a:r>
              <a:rPr lang="en-US" sz="3200" b="1" kern="1200" cap="all" dirty="0">
                <a:solidFill>
                  <a:srgbClr val="F89C1B"/>
                </a:solidFill>
                <a:latin typeface="Calibri"/>
              </a:rPr>
              <a:t>Capabilities  </a:t>
            </a:r>
          </a:p>
          <a:p>
            <a:pPr defTabSz="685800">
              <a:lnSpc>
                <a:spcPct val="90000"/>
              </a:lnSpc>
              <a:defRPr sz="3600" b="1" cap="all">
                <a:solidFill>
                  <a:srgbClr val="B74A26"/>
                </a:solidFill>
              </a:defRPr>
            </a:pPr>
            <a:r>
              <a:rPr sz="1800" b="1" kern="1200" cap="all" dirty="0">
                <a:solidFill>
                  <a:srgbClr val="F89C1B"/>
                </a:solidFill>
                <a:latin typeface="Calibri"/>
              </a:rPr>
              <a:t>for Data Centers</a:t>
            </a:r>
          </a:p>
        </p:txBody>
      </p:sp>
      <p:grpSp>
        <p:nvGrpSpPr>
          <p:cNvPr id="217" name="Rectangle 9"/>
          <p:cNvGrpSpPr/>
          <p:nvPr/>
        </p:nvGrpSpPr>
        <p:grpSpPr>
          <a:xfrm>
            <a:off x="3769477" y="4181707"/>
            <a:ext cx="1241087" cy="464085"/>
            <a:chOff x="0" y="0"/>
            <a:chExt cx="1654781" cy="618778"/>
          </a:xfrm>
        </p:grpSpPr>
        <p:sp>
          <p:nvSpPr>
            <p:cNvPr id="215"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16" name="Thermal Storage"/>
            <p:cNvSpPr txBox="1"/>
            <p:nvPr/>
          </p:nvSpPr>
          <p:spPr>
            <a:xfrm>
              <a:off x="0" y="155503"/>
              <a:ext cx="1654781" cy="307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lang="en-US" sz="1050" kern="1200" dirty="0">
                  <a:solidFill>
                    <a:srgbClr val="636254"/>
                  </a:solidFill>
                  <a:latin typeface="Calibri"/>
                </a:rPr>
                <a:t>UPS</a:t>
              </a:r>
              <a:endParaRPr sz="1050" kern="1200" dirty="0">
                <a:solidFill>
                  <a:srgbClr val="636254"/>
                </a:solidFill>
                <a:latin typeface="Calibri"/>
              </a:endParaRPr>
            </a:p>
          </p:txBody>
        </p:sp>
      </p:grpSp>
      <p:grpSp>
        <p:nvGrpSpPr>
          <p:cNvPr id="220" name="Rectangle 10"/>
          <p:cNvGrpSpPr/>
          <p:nvPr/>
        </p:nvGrpSpPr>
        <p:grpSpPr>
          <a:xfrm>
            <a:off x="3780469" y="3650652"/>
            <a:ext cx="1241087" cy="464085"/>
            <a:chOff x="0" y="0"/>
            <a:chExt cx="1654781" cy="618778"/>
          </a:xfrm>
        </p:grpSpPr>
        <p:sp>
          <p:nvSpPr>
            <p:cNvPr id="218"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19" name="Gen Sets"/>
            <p:cNvSpPr txBox="1"/>
            <p:nvPr/>
          </p:nvSpPr>
          <p:spPr>
            <a:xfrm>
              <a:off x="0" y="155503"/>
              <a:ext cx="1654781" cy="307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a:solidFill>
                    <a:srgbClr val="636254"/>
                  </a:solidFill>
                  <a:latin typeface="Calibri"/>
                </a:rPr>
                <a:t>Gen Sets</a:t>
              </a:r>
            </a:p>
          </p:txBody>
        </p:sp>
      </p:grpSp>
      <p:grpSp>
        <p:nvGrpSpPr>
          <p:cNvPr id="223" name="Rectangle 11"/>
          <p:cNvGrpSpPr/>
          <p:nvPr/>
        </p:nvGrpSpPr>
        <p:grpSpPr>
          <a:xfrm>
            <a:off x="5077423" y="3069562"/>
            <a:ext cx="1241087" cy="553996"/>
            <a:chOff x="0" y="-59940"/>
            <a:chExt cx="1654781" cy="738659"/>
          </a:xfrm>
        </p:grpSpPr>
        <p:sp>
          <p:nvSpPr>
            <p:cNvPr id="221"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22" name="Controls: Integration with all BMS Systems"/>
            <p:cNvSpPr txBox="1"/>
            <p:nvPr/>
          </p:nvSpPr>
          <p:spPr>
            <a:xfrm>
              <a:off x="0" y="-59940"/>
              <a:ext cx="1654781" cy="7386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dirty="0">
                  <a:solidFill>
                    <a:srgbClr val="636254"/>
                  </a:solidFill>
                  <a:latin typeface="Calibri"/>
                </a:rPr>
                <a:t>Controls: Integration with all BMS Systems</a:t>
              </a:r>
            </a:p>
          </p:txBody>
        </p:sp>
      </p:grpSp>
      <p:grpSp>
        <p:nvGrpSpPr>
          <p:cNvPr id="229" name="Rectangle 13"/>
          <p:cNvGrpSpPr/>
          <p:nvPr/>
        </p:nvGrpSpPr>
        <p:grpSpPr>
          <a:xfrm>
            <a:off x="3769478" y="3112412"/>
            <a:ext cx="1241087" cy="464085"/>
            <a:chOff x="0" y="0"/>
            <a:chExt cx="1654781" cy="618778"/>
          </a:xfrm>
        </p:grpSpPr>
        <p:sp>
          <p:nvSpPr>
            <p:cNvPr id="227"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28" name="Energy Efficiency"/>
            <p:cNvSpPr txBox="1"/>
            <p:nvPr/>
          </p:nvSpPr>
          <p:spPr>
            <a:xfrm>
              <a:off x="0" y="155503"/>
              <a:ext cx="1654781" cy="307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dirty="0">
                  <a:solidFill>
                    <a:srgbClr val="636254"/>
                  </a:solidFill>
                  <a:latin typeface="Calibri"/>
                </a:rPr>
                <a:t>Energy Efficiency</a:t>
              </a:r>
            </a:p>
          </p:txBody>
        </p:sp>
      </p:grpSp>
      <p:grpSp>
        <p:nvGrpSpPr>
          <p:cNvPr id="235" name="Rectangle 15"/>
          <p:cNvGrpSpPr/>
          <p:nvPr/>
        </p:nvGrpSpPr>
        <p:grpSpPr>
          <a:xfrm>
            <a:off x="5087653" y="3593752"/>
            <a:ext cx="1241087" cy="553996"/>
            <a:chOff x="0" y="-59940"/>
            <a:chExt cx="1654781" cy="738661"/>
          </a:xfrm>
        </p:grpSpPr>
        <p:sp>
          <p:nvSpPr>
            <p:cNvPr id="233"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34" name="Custom curtailment planning"/>
            <p:cNvSpPr txBox="1"/>
            <p:nvPr/>
          </p:nvSpPr>
          <p:spPr>
            <a:xfrm>
              <a:off x="0" y="-59940"/>
              <a:ext cx="1654781" cy="738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dirty="0">
                  <a:solidFill>
                    <a:srgbClr val="636254"/>
                  </a:solidFill>
                  <a:latin typeface="Calibri"/>
                </a:rPr>
                <a:t>Custom curtailment planning</a:t>
              </a:r>
              <a:r>
                <a:rPr lang="en-US" sz="1050" kern="1200" dirty="0">
                  <a:solidFill>
                    <a:srgbClr val="636254"/>
                  </a:solidFill>
                  <a:latin typeface="Calibri"/>
                </a:rPr>
                <a:t>, risk mitigation</a:t>
              </a:r>
              <a:endParaRPr sz="1050" kern="1200" dirty="0">
                <a:solidFill>
                  <a:srgbClr val="636254"/>
                </a:solidFill>
                <a:latin typeface="Calibri"/>
              </a:endParaRPr>
            </a:p>
          </p:txBody>
        </p:sp>
      </p:grpSp>
      <p:grpSp>
        <p:nvGrpSpPr>
          <p:cNvPr id="238" name="Rectangle 16"/>
          <p:cNvGrpSpPr/>
          <p:nvPr/>
        </p:nvGrpSpPr>
        <p:grpSpPr>
          <a:xfrm>
            <a:off x="5087653" y="4172753"/>
            <a:ext cx="1241087" cy="464085"/>
            <a:chOff x="0" y="0"/>
            <a:chExt cx="1654781" cy="618778"/>
          </a:xfrm>
        </p:grpSpPr>
        <p:sp>
          <p:nvSpPr>
            <p:cNvPr id="236"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37" name="One lens and contact for enrollments and reporting"/>
            <p:cNvSpPr txBox="1"/>
            <p:nvPr/>
          </p:nvSpPr>
          <p:spPr>
            <a:xfrm>
              <a:off x="0" y="155502"/>
              <a:ext cx="1654781" cy="307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lang="en-US" sz="1050" kern="1200" dirty="0">
                  <a:solidFill>
                    <a:srgbClr val="636254"/>
                  </a:solidFill>
                  <a:latin typeface="Calibri"/>
                </a:rPr>
                <a:t>SOP Development</a:t>
              </a:r>
              <a:endParaRPr sz="1050" kern="1200" dirty="0">
                <a:solidFill>
                  <a:srgbClr val="636254"/>
                </a:solidFill>
                <a:latin typeface="Calibri"/>
              </a:endParaRPr>
            </a:p>
          </p:txBody>
        </p:sp>
      </p:grpSp>
      <p:grpSp>
        <p:nvGrpSpPr>
          <p:cNvPr id="241" name="Rectangle 17"/>
          <p:cNvGrpSpPr/>
          <p:nvPr/>
        </p:nvGrpSpPr>
        <p:grpSpPr>
          <a:xfrm>
            <a:off x="5087653" y="4695064"/>
            <a:ext cx="1241087" cy="464084"/>
            <a:chOff x="0" y="0"/>
            <a:chExt cx="1654781" cy="618778"/>
          </a:xfrm>
        </p:grpSpPr>
        <p:sp>
          <p:nvSpPr>
            <p:cNvPr id="239"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40" name="Market and regulatory advocacy"/>
            <p:cNvSpPr txBox="1"/>
            <p:nvPr/>
          </p:nvSpPr>
          <p:spPr>
            <a:xfrm>
              <a:off x="0" y="47783"/>
              <a:ext cx="1654781"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dirty="0">
                  <a:solidFill>
                    <a:srgbClr val="636254"/>
                  </a:solidFill>
                  <a:latin typeface="Calibri"/>
                </a:rPr>
                <a:t>Market and regulatory advocacy</a:t>
              </a:r>
            </a:p>
          </p:txBody>
        </p:sp>
      </p:grpSp>
      <p:grpSp>
        <p:nvGrpSpPr>
          <p:cNvPr id="244" name="Rectangle 18"/>
          <p:cNvGrpSpPr/>
          <p:nvPr/>
        </p:nvGrpSpPr>
        <p:grpSpPr>
          <a:xfrm>
            <a:off x="6385369" y="3112412"/>
            <a:ext cx="1241087" cy="464085"/>
            <a:chOff x="0" y="0"/>
            <a:chExt cx="1654781" cy="618778"/>
          </a:xfrm>
        </p:grpSpPr>
        <p:sp>
          <p:nvSpPr>
            <p:cNvPr id="242"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43" name="24x7 monitoring and dispatching"/>
            <p:cNvSpPr txBox="1"/>
            <p:nvPr/>
          </p:nvSpPr>
          <p:spPr>
            <a:xfrm>
              <a:off x="0" y="47783"/>
              <a:ext cx="1654781" cy="5232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a:solidFill>
                    <a:srgbClr val="636254"/>
                  </a:solidFill>
                  <a:latin typeface="Calibri"/>
                </a:rPr>
                <a:t>24x7 monitoring and dispatching</a:t>
              </a:r>
            </a:p>
          </p:txBody>
        </p:sp>
      </p:grpSp>
      <p:grpSp>
        <p:nvGrpSpPr>
          <p:cNvPr id="247" name="Rectangle 19"/>
          <p:cNvGrpSpPr/>
          <p:nvPr/>
        </p:nvGrpSpPr>
        <p:grpSpPr>
          <a:xfrm>
            <a:off x="6385369" y="3652667"/>
            <a:ext cx="1241087" cy="464085"/>
            <a:chOff x="0" y="0"/>
            <a:chExt cx="1654781" cy="618778"/>
          </a:xfrm>
        </p:grpSpPr>
        <p:sp>
          <p:nvSpPr>
            <p:cNvPr id="245"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46" name="Dedicated account management"/>
            <p:cNvSpPr txBox="1"/>
            <p:nvPr/>
          </p:nvSpPr>
          <p:spPr>
            <a:xfrm>
              <a:off x="0" y="47783"/>
              <a:ext cx="1654781" cy="5232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a:solidFill>
                    <a:srgbClr val="636254"/>
                  </a:solidFill>
                  <a:latin typeface="Calibri"/>
                </a:rPr>
                <a:t>Dedicated account management</a:t>
              </a:r>
            </a:p>
          </p:txBody>
        </p:sp>
      </p:grpSp>
      <p:grpSp>
        <p:nvGrpSpPr>
          <p:cNvPr id="250" name="Rectangle 20"/>
          <p:cNvGrpSpPr/>
          <p:nvPr/>
        </p:nvGrpSpPr>
        <p:grpSpPr>
          <a:xfrm>
            <a:off x="6385367" y="4136752"/>
            <a:ext cx="1241087" cy="553996"/>
            <a:chOff x="0" y="-59940"/>
            <a:chExt cx="1654781" cy="738659"/>
          </a:xfrm>
        </p:grpSpPr>
        <p:sp>
          <p:nvSpPr>
            <p:cNvPr id="248" name="Rectangle"/>
            <p:cNvSpPr/>
            <p:nvPr/>
          </p:nvSpPr>
          <p:spPr>
            <a:xfrm>
              <a:off x="0" y="0"/>
              <a:ext cx="1654781" cy="618778"/>
            </a:xfrm>
            <a:prstGeom prst="rect">
              <a:avLst/>
            </a:prstGeom>
            <a:solidFill>
              <a:srgbClr val="F2F2F2"/>
            </a:solidFill>
            <a:ln w="12700" cap="flat">
              <a:solidFill>
                <a:srgbClr val="636254"/>
              </a:solidFill>
              <a:prstDash val="solid"/>
              <a:miter lim="800000"/>
            </a:ln>
            <a:effectLst/>
          </p:spPr>
          <p:txBody>
            <a:bodyPr wrap="square" lIns="34289" tIns="34289" rIns="34289" bIns="34289" numCol="1" anchor="ctr">
              <a:noAutofit/>
            </a:bodyPr>
            <a:lstStyle/>
            <a:p>
              <a:pPr algn="ctr" defTabSz="342900">
                <a:defRPr>
                  <a:solidFill>
                    <a:srgbClr val="FFFFFF"/>
                  </a:solidFill>
                </a:defRPr>
              </a:pPr>
              <a:endParaRPr sz="1800" kern="1200">
                <a:solidFill>
                  <a:srgbClr val="FFFFFF"/>
                </a:solidFill>
                <a:latin typeface="Calibri"/>
              </a:endParaRPr>
            </a:p>
          </p:txBody>
        </p:sp>
        <p:sp>
          <p:nvSpPr>
            <p:cNvPr id="249" name="Timely and accurate reporting and payments"/>
            <p:cNvSpPr txBox="1"/>
            <p:nvPr/>
          </p:nvSpPr>
          <p:spPr>
            <a:xfrm>
              <a:off x="0" y="-59940"/>
              <a:ext cx="1654781" cy="7386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ctr">
              <a:spAutoFit/>
            </a:bodyPr>
            <a:lstStyle>
              <a:lvl1pPr algn="ctr">
                <a:defRPr sz="1100" b="1"/>
              </a:lvl1pPr>
            </a:lstStyle>
            <a:p>
              <a:pPr defTabSz="342900">
                <a:defRPr/>
              </a:pPr>
              <a:r>
                <a:rPr sz="1050" kern="1200">
                  <a:solidFill>
                    <a:srgbClr val="636254"/>
                  </a:solidFill>
                  <a:latin typeface="Calibri"/>
                </a:rPr>
                <a:t>Timely and accurate reporting and payments</a:t>
              </a:r>
            </a:p>
          </p:txBody>
        </p:sp>
      </p:grpSp>
      <p:sp>
        <p:nvSpPr>
          <p:cNvPr id="254" name="Straight Connector 28"/>
          <p:cNvSpPr/>
          <p:nvPr/>
        </p:nvSpPr>
        <p:spPr>
          <a:xfrm flipH="1" flipV="1">
            <a:off x="2528640" y="3872650"/>
            <a:ext cx="1241089" cy="511993"/>
          </a:xfrm>
          <a:prstGeom prst="line">
            <a:avLst/>
          </a:prstGeom>
          <a:ln w="19050">
            <a:solidFill>
              <a:schemeClr val="accent1"/>
            </a:solidFill>
            <a:miter/>
          </a:ln>
        </p:spPr>
        <p:txBody>
          <a:bodyPr lIns="34289" rIns="34289"/>
          <a:lstStyle/>
          <a:p>
            <a:pPr defTabSz="342900">
              <a:defRPr/>
            </a:pPr>
            <a:endParaRPr sz="1350" kern="1200">
              <a:solidFill>
                <a:srgbClr val="636254"/>
              </a:solidFill>
              <a:latin typeface="Calibri"/>
            </a:endParaRPr>
          </a:p>
        </p:txBody>
      </p:sp>
      <p:sp>
        <p:nvSpPr>
          <p:cNvPr id="255" name="Straight Connector 31"/>
          <p:cNvSpPr/>
          <p:nvPr/>
        </p:nvSpPr>
        <p:spPr>
          <a:xfrm flipH="1" flipV="1">
            <a:off x="2528639" y="3193486"/>
            <a:ext cx="1241088" cy="143697"/>
          </a:xfrm>
          <a:prstGeom prst="line">
            <a:avLst/>
          </a:prstGeom>
          <a:ln w="19050">
            <a:solidFill>
              <a:schemeClr val="accent1"/>
            </a:solidFill>
            <a:miter/>
          </a:ln>
        </p:spPr>
        <p:txBody>
          <a:bodyPr lIns="34289" rIns="34289"/>
          <a:lstStyle/>
          <a:p>
            <a:pPr defTabSz="342900">
              <a:defRPr/>
            </a:pPr>
            <a:endParaRPr sz="1350" kern="1200">
              <a:solidFill>
                <a:srgbClr val="636254"/>
              </a:solidFill>
              <a:latin typeface="Calibri"/>
            </a:endParaRPr>
          </a:p>
        </p:txBody>
      </p:sp>
      <p:sp>
        <p:nvSpPr>
          <p:cNvPr id="256" name="Straight Connector 38"/>
          <p:cNvSpPr/>
          <p:nvPr/>
        </p:nvSpPr>
        <p:spPr>
          <a:xfrm flipH="1" flipV="1">
            <a:off x="2815262" y="3517990"/>
            <a:ext cx="954465" cy="342866"/>
          </a:xfrm>
          <a:prstGeom prst="line">
            <a:avLst/>
          </a:prstGeom>
          <a:ln w="19050">
            <a:solidFill>
              <a:schemeClr val="accent1"/>
            </a:solidFill>
            <a:miter/>
          </a:ln>
        </p:spPr>
        <p:txBody>
          <a:bodyPr lIns="34289" rIns="34289"/>
          <a:lstStyle/>
          <a:p>
            <a:pPr defTabSz="342900">
              <a:defRPr/>
            </a:pPr>
            <a:endParaRPr sz="1350" kern="1200">
              <a:solidFill>
                <a:srgbClr val="636254"/>
              </a:solidFill>
              <a:latin typeface="Calibri"/>
            </a:endParaRPr>
          </a:p>
        </p:txBody>
      </p:sp>
      <p:sp>
        <p:nvSpPr>
          <p:cNvPr id="62" name="Rectangle 61">
            <a:extLst>
              <a:ext uri="{FF2B5EF4-FFF2-40B4-BE49-F238E27FC236}">
                <a16:creationId xmlns:a16="http://schemas.microsoft.com/office/drawing/2014/main" id="{ED5D4FB5-D670-409E-A377-66DE4A08A770}"/>
              </a:ext>
            </a:extLst>
          </p:cNvPr>
          <p:cNvSpPr/>
          <p:nvPr/>
        </p:nvSpPr>
        <p:spPr>
          <a:xfrm>
            <a:off x="3739909" y="2672105"/>
            <a:ext cx="1241086" cy="244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kern="1200" dirty="0">
                <a:solidFill>
                  <a:srgbClr val="FFFFFF"/>
                </a:solidFill>
                <a:latin typeface="Calibri"/>
              </a:rPr>
              <a:t>Assess</a:t>
            </a:r>
          </a:p>
        </p:txBody>
      </p:sp>
      <p:sp>
        <p:nvSpPr>
          <p:cNvPr id="63" name="Rectangle 62">
            <a:extLst>
              <a:ext uri="{FF2B5EF4-FFF2-40B4-BE49-F238E27FC236}">
                <a16:creationId xmlns:a16="http://schemas.microsoft.com/office/drawing/2014/main" id="{B9AFA577-8458-42C6-8870-EF802EC2EAA3}"/>
              </a:ext>
            </a:extLst>
          </p:cNvPr>
          <p:cNvSpPr/>
          <p:nvPr/>
        </p:nvSpPr>
        <p:spPr>
          <a:xfrm>
            <a:off x="5085934" y="2662308"/>
            <a:ext cx="1184882" cy="267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kern="1200" dirty="0">
                <a:solidFill>
                  <a:srgbClr val="FFFFFF"/>
                </a:solidFill>
                <a:latin typeface="Calibri"/>
              </a:rPr>
              <a:t>Plan</a:t>
            </a:r>
          </a:p>
        </p:txBody>
      </p:sp>
      <p:sp>
        <p:nvSpPr>
          <p:cNvPr id="64" name="Rectangle 63">
            <a:extLst>
              <a:ext uri="{FF2B5EF4-FFF2-40B4-BE49-F238E27FC236}">
                <a16:creationId xmlns:a16="http://schemas.microsoft.com/office/drawing/2014/main" id="{D9CD8D0B-949A-4A78-8331-12C65FF9D6EB}"/>
              </a:ext>
            </a:extLst>
          </p:cNvPr>
          <p:cNvSpPr/>
          <p:nvPr/>
        </p:nvSpPr>
        <p:spPr>
          <a:xfrm>
            <a:off x="6375756" y="2677756"/>
            <a:ext cx="1184882" cy="253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1350" kern="1200" dirty="0">
                <a:solidFill>
                  <a:srgbClr val="FFFFFF"/>
                </a:solidFill>
                <a:latin typeface="Calibri"/>
              </a:rPr>
              <a:t>Execute</a:t>
            </a:r>
          </a:p>
        </p:txBody>
      </p:sp>
      <p:sp>
        <p:nvSpPr>
          <p:cNvPr id="73" name="Straight Connector 22">
            <a:extLst>
              <a:ext uri="{FF2B5EF4-FFF2-40B4-BE49-F238E27FC236}">
                <a16:creationId xmlns:a16="http://schemas.microsoft.com/office/drawing/2014/main" id="{B4DC6E3F-01A5-4DF5-9BD2-40CAF7C94CA0}"/>
              </a:ext>
            </a:extLst>
          </p:cNvPr>
          <p:cNvSpPr/>
          <p:nvPr/>
        </p:nvSpPr>
        <p:spPr>
          <a:xfrm flipH="1">
            <a:off x="1704569" y="3930662"/>
            <a:ext cx="2064906" cy="1110242"/>
          </a:xfrm>
          <a:prstGeom prst="line">
            <a:avLst/>
          </a:prstGeom>
          <a:ln w="19050">
            <a:solidFill>
              <a:schemeClr val="accent1"/>
            </a:solidFill>
            <a:miter/>
          </a:ln>
        </p:spPr>
        <p:txBody>
          <a:bodyPr lIns="34289" rIns="34289"/>
          <a:lstStyle/>
          <a:p>
            <a:pPr defTabSz="342900">
              <a:defRPr/>
            </a:pPr>
            <a:endParaRPr sz="1350" kern="1200">
              <a:solidFill>
                <a:srgbClr val="636254"/>
              </a:solidFill>
              <a:latin typeface="Calibri"/>
            </a:endParaRPr>
          </a:p>
        </p:txBody>
      </p:sp>
      <p:pic>
        <p:nvPicPr>
          <p:cNvPr id="4" name="Picture 3">
            <a:extLst>
              <a:ext uri="{FF2B5EF4-FFF2-40B4-BE49-F238E27FC236}">
                <a16:creationId xmlns:a16="http://schemas.microsoft.com/office/drawing/2014/main" id="{C42F398C-0661-4EED-8591-0057FBEBD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66" y="4558239"/>
            <a:ext cx="805897" cy="455222"/>
          </a:xfrm>
          <a:prstGeom prst="rect">
            <a:avLst/>
          </a:prstGeom>
        </p:spPr>
      </p:pic>
      <p:pic>
        <p:nvPicPr>
          <p:cNvPr id="51" name="Picture 50">
            <a:extLst>
              <a:ext uri="{FF2B5EF4-FFF2-40B4-BE49-F238E27FC236}">
                <a16:creationId xmlns:a16="http://schemas.microsoft.com/office/drawing/2014/main" id="{866E53E2-6137-438E-B9A7-FCFDE3A7C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66" y="4935740"/>
            <a:ext cx="805897" cy="455222"/>
          </a:xfrm>
          <a:prstGeom prst="rect">
            <a:avLst/>
          </a:prstGeom>
        </p:spPr>
      </p:pic>
      <p:pic>
        <p:nvPicPr>
          <p:cNvPr id="52" name="Picture 51">
            <a:extLst>
              <a:ext uri="{FF2B5EF4-FFF2-40B4-BE49-F238E27FC236}">
                <a16:creationId xmlns:a16="http://schemas.microsoft.com/office/drawing/2014/main" id="{D0C0749A-7E95-4B47-87CD-76EF05C7D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73" y="5313241"/>
            <a:ext cx="805897" cy="455222"/>
          </a:xfrm>
          <a:prstGeom prst="rect">
            <a:avLst/>
          </a:prstGeom>
        </p:spPr>
      </p:pic>
    </p:spTree>
    <p:extLst>
      <p:ext uri="{BB962C8B-B14F-4D97-AF65-F5344CB8AC3E}">
        <p14:creationId xmlns:p14="http://schemas.microsoft.com/office/powerpoint/2010/main" val="261754091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32768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F89C1B"/>
                </a:solidFill>
                <a:latin typeface="Bebas Neue Bold" panose="020B0606020202050201" pitchFamily="34" charset="0"/>
                <a:ea typeface="Calibri"/>
                <a:cs typeface="Calibri"/>
                <a:sym typeface="Calibri"/>
              </a:rPr>
              <a:t>OUTLOOK FOR </a:t>
            </a:r>
            <a:r>
              <a:rPr lang="en-US" sz="3600" b="1" dirty="0">
                <a:solidFill>
                  <a:srgbClr val="4E938E"/>
                </a:solidFill>
                <a:latin typeface="Bebas Neue Bold" panose="020B0606020202050201" pitchFamily="34" charset="0"/>
                <a:ea typeface="Calibri"/>
                <a:cs typeface="Calibri"/>
                <a:sym typeface="Calibri"/>
              </a:rPr>
              <a:t>DEMAND RESPONSE</a:t>
            </a:r>
            <a:endParaRPr lang="en-US" sz="3600" b="1" i="0" u="none" strike="noStrike" cap="none" dirty="0">
              <a:solidFill>
                <a:srgbClr val="4E938E"/>
              </a:solidFill>
              <a:latin typeface="Bebas Neue Bold" panose="020B0606020202050201" pitchFamily="34" charset="0"/>
              <a:ea typeface="Calibri"/>
              <a:cs typeface="Calibri"/>
              <a:sym typeface="Calibri"/>
            </a:endParaRPr>
          </a:p>
        </p:txBody>
      </p:sp>
      <p:pic>
        <p:nvPicPr>
          <p:cNvPr id="4" name="Picture 3"/>
          <p:cNvPicPr>
            <a:picLocks noChangeAspect="1"/>
          </p:cNvPicPr>
          <p:nvPr/>
        </p:nvPicPr>
        <p:blipFill rotWithShape="1">
          <a:blip r:embed="rId3"/>
          <a:srcRect t="-6000" b="26500"/>
          <a:stretch/>
        </p:blipFill>
        <p:spPr>
          <a:xfrm>
            <a:off x="0" y="641419"/>
            <a:ext cx="9144000" cy="5144814"/>
          </a:xfrm>
          <a:prstGeom prst="rect">
            <a:avLst/>
          </a:prstGeom>
        </p:spPr>
      </p:pic>
      <p:sp>
        <p:nvSpPr>
          <p:cNvPr id="7" name="TextBox 6"/>
          <p:cNvSpPr txBox="1"/>
          <p:nvPr/>
        </p:nvSpPr>
        <p:spPr>
          <a:xfrm>
            <a:off x="7582799" y="1099610"/>
            <a:ext cx="1674688" cy="338554"/>
          </a:xfrm>
          <a:prstGeom prst="rect">
            <a:avLst/>
          </a:prstGeom>
          <a:noFill/>
        </p:spPr>
        <p:txBody>
          <a:bodyPr wrap="square" rtlCol="0">
            <a:spAutoFit/>
          </a:bodyPr>
          <a:lstStyle/>
          <a:p>
            <a:r>
              <a:rPr lang="en-US" sz="1600" dirty="0">
                <a:solidFill>
                  <a:schemeClr val="bg1"/>
                </a:solidFill>
                <a:latin typeface="Calibri" panose="020F0502020204030204" pitchFamily="34" charset="0"/>
                <a:ea typeface="Cooper Hewitt" pitchFamily="50" charset="0"/>
                <a:cs typeface="Calibri" panose="020F0502020204030204" pitchFamily="34" charset="0"/>
              </a:rPr>
              <a:t>Richmond, VA</a:t>
            </a:r>
          </a:p>
        </p:txBody>
      </p:sp>
    </p:spTree>
    <p:extLst>
      <p:ext uri="{BB962C8B-B14F-4D97-AF65-F5344CB8AC3E}">
        <p14:creationId xmlns:p14="http://schemas.microsoft.com/office/powerpoint/2010/main" val="26312906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latin typeface="Calibri" panose="020F0502020204030204" pitchFamily="34" charset="0"/>
                <a:ea typeface="Calibri"/>
                <a:cs typeface="Calibri" panose="020F0502020204030204" pitchFamily="34" charset="0"/>
                <a:sym typeface="Calibri"/>
              </a:rPr>
              <a:t>Dailey Tipton</a:t>
            </a:r>
            <a:endParaRPr lang="en-US" sz="3600" b="1" i="0" u="none" strike="noStrike" cap="none" dirty="0">
              <a:solidFill>
                <a:srgbClr val="F89C1B"/>
              </a:solidFill>
              <a:latin typeface="Calibri" panose="020F0502020204030204" pitchFamily="34" charset="0"/>
              <a:ea typeface="Calibri"/>
              <a:cs typeface="Calibri" panose="020F0502020204030204" pitchFamily="34" charset="0"/>
              <a:sym typeface="Calibri"/>
            </a:endParaRPr>
          </a:p>
        </p:txBody>
      </p:sp>
      <p:sp>
        <p:nvSpPr>
          <p:cNvPr id="102" name="Shape 102"/>
          <p:cNvSpPr txBox="1">
            <a:spLocks noGrp="1"/>
          </p:cNvSpPr>
          <p:nvPr>
            <p:ph type="body" idx="1"/>
          </p:nvPr>
        </p:nvSpPr>
        <p:spPr>
          <a:xfrm>
            <a:off x="82718" y="899135"/>
            <a:ext cx="5651590" cy="576554"/>
          </a:xfrm>
          <a:prstGeom prst="rect">
            <a:avLst/>
          </a:prstGeom>
          <a:noFill/>
          <a:ln>
            <a:noFill/>
          </a:ln>
        </p:spPr>
        <p:txBody>
          <a:bodyPr lIns="91425" tIns="45700" rIns="91425" bIns="45700" anchor="t" anchorCtr="0">
            <a:noAutofit/>
          </a:bodyPr>
          <a:lstStyle/>
          <a:p>
            <a:pPr marL="101600" indent="0">
              <a:lnSpc>
                <a:spcPts val="1500"/>
              </a:lnSpc>
              <a:spcBef>
                <a:spcPts val="0"/>
              </a:spcBef>
              <a:buNone/>
            </a:pPr>
            <a:r>
              <a:rPr lang="en-US" sz="2400" b="1" dirty="0">
                <a:solidFill>
                  <a:srgbClr val="537F62"/>
                </a:solidFill>
                <a:latin typeface="Calibri" panose="020F0502020204030204" pitchFamily="34" charset="0"/>
                <a:ea typeface="Cooper Hewitt" pitchFamily="50" charset="0"/>
                <a:cs typeface="Calibri" panose="020F0502020204030204" pitchFamily="34" charset="0"/>
              </a:rPr>
              <a:t>Vice President and GM, PJM</a:t>
            </a:r>
            <a:endParaRPr lang="en-US" sz="2400" dirty="0">
              <a:solidFill>
                <a:srgbClr val="537F62"/>
              </a:solidFill>
              <a:latin typeface="Calibri" panose="020F0502020204030204" pitchFamily="34" charset="0"/>
              <a:ea typeface="Cooper Hewitt" pitchFamily="50" charset="0"/>
              <a:cs typeface="Calibri" panose="020F0502020204030204" pitchFamily="34" charset="0"/>
            </a:endParaRPr>
          </a:p>
          <a:p>
            <a:pPr marL="101600" indent="0">
              <a:lnSpc>
                <a:spcPts val="1500"/>
              </a:lnSpc>
              <a:spcBef>
                <a:spcPts val="0"/>
              </a:spcBef>
              <a:buNone/>
            </a:pPr>
            <a:br>
              <a:rPr lang="en-US" sz="2400" dirty="0">
                <a:solidFill>
                  <a:srgbClr val="537F62"/>
                </a:solidFill>
                <a:latin typeface="Calibri" panose="020F0502020204030204" pitchFamily="34" charset="0"/>
                <a:ea typeface="Cooper Hewitt" pitchFamily="50" charset="0"/>
                <a:cs typeface="Calibri" panose="020F0502020204030204" pitchFamily="34" charset="0"/>
              </a:rPr>
            </a:br>
            <a:endParaRPr lang="en-US" sz="2400" dirty="0">
              <a:solidFill>
                <a:srgbClr val="537F62"/>
              </a:solidFill>
              <a:latin typeface="Calibri" panose="020F0502020204030204" pitchFamily="34" charset="0"/>
              <a:ea typeface="Cooper Hewitt" pitchFamily="50"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2711313" y="1957810"/>
            <a:ext cx="3305859" cy="4262015"/>
          </a:xfrm>
          <a:prstGeom prst="rect">
            <a:avLst/>
          </a:prstGeom>
          <a:ln>
            <a:noFill/>
          </a:ln>
        </p:spPr>
      </p:pic>
      <p:pic>
        <p:nvPicPr>
          <p:cNvPr id="2" name="Picture 1"/>
          <p:cNvPicPr>
            <a:picLocks noChangeAspect="1"/>
          </p:cNvPicPr>
          <p:nvPr/>
        </p:nvPicPr>
        <p:blipFill>
          <a:blip r:embed="rId4"/>
          <a:stretch>
            <a:fillRect/>
          </a:stretch>
        </p:blipFill>
        <p:spPr>
          <a:xfrm>
            <a:off x="6014884" y="211793"/>
            <a:ext cx="2579910" cy="1415620"/>
          </a:xfrm>
          <a:prstGeom prst="rect">
            <a:avLst/>
          </a:prstGeom>
        </p:spPr>
      </p:pic>
      <p:pic>
        <p:nvPicPr>
          <p:cNvPr id="1026" name="Picture 2" descr="Image result for auburn logo">
            <a:extLst>
              <a:ext uri="{FF2B5EF4-FFF2-40B4-BE49-F238E27FC236}">
                <a16:creationId xmlns:a16="http://schemas.microsoft.com/office/drawing/2014/main" id="{50A65C76-9669-456B-B7E0-E8FF506D4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92" y="1815458"/>
            <a:ext cx="1329661" cy="1175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6FED11-D28A-4002-A941-C665A7C5A98F}"/>
              </a:ext>
            </a:extLst>
          </p:cNvPr>
          <p:cNvPicPr>
            <a:picLocks noChangeAspect="1"/>
          </p:cNvPicPr>
          <p:nvPr/>
        </p:nvPicPr>
        <p:blipFill>
          <a:blip r:embed="rId6"/>
          <a:stretch>
            <a:fillRect/>
          </a:stretch>
        </p:blipFill>
        <p:spPr>
          <a:xfrm>
            <a:off x="82718" y="5412795"/>
            <a:ext cx="2466975" cy="845820"/>
          </a:xfrm>
          <a:prstGeom prst="rect">
            <a:avLst/>
          </a:prstGeom>
        </p:spPr>
      </p:pic>
      <p:pic>
        <p:nvPicPr>
          <p:cNvPr id="5" name="Picture 4">
            <a:extLst>
              <a:ext uri="{FF2B5EF4-FFF2-40B4-BE49-F238E27FC236}">
                <a16:creationId xmlns:a16="http://schemas.microsoft.com/office/drawing/2014/main" id="{300D9D3E-4EE2-4068-834F-ABFD0A02AE6D}"/>
              </a:ext>
            </a:extLst>
          </p:cNvPr>
          <p:cNvPicPr>
            <a:picLocks noChangeAspect="1"/>
          </p:cNvPicPr>
          <p:nvPr/>
        </p:nvPicPr>
        <p:blipFill>
          <a:blip r:embed="rId7"/>
          <a:stretch>
            <a:fillRect/>
          </a:stretch>
        </p:blipFill>
        <p:spPr>
          <a:xfrm>
            <a:off x="6169572" y="1957478"/>
            <a:ext cx="2144366" cy="462111"/>
          </a:xfrm>
          <a:prstGeom prst="rect">
            <a:avLst/>
          </a:prstGeom>
        </p:spPr>
      </p:pic>
      <p:pic>
        <p:nvPicPr>
          <p:cNvPr id="6" name="Picture 5">
            <a:extLst>
              <a:ext uri="{FF2B5EF4-FFF2-40B4-BE49-F238E27FC236}">
                <a16:creationId xmlns:a16="http://schemas.microsoft.com/office/drawing/2014/main" id="{15AA8B01-6EDE-4943-A4A1-80D94240225B}"/>
              </a:ext>
            </a:extLst>
          </p:cNvPr>
          <p:cNvPicPr>
            <a:picLocks noChangeAspect="1"/>
          </p:cNvPicPr>
          <p:nvPr/>
        </p:nvPicPr>
        <p:blipFill>
          <a:blip r:embed="rId8"/>
          <a:stretch>
            <a:fillRect/>
          </a:stretch>
        </p:blipFill>
        <p:spPr>
          <a:xfrm>
            <a:off x="6014884" y="2423200"/>
            <a:ext cx="2974428" cy="658723"/>
          </a:xfrm>
          <a:prstGeom prst="rect">
            <a:avLst/>
          </a:prstGeom>
        </p:spPr>
      </p:pic>
      <p:pic>
        <p:nvPicPr>
          <p:cNvPr id="7" name="Picture 6">
            <a:extLst>
              <a:ext uri="{FF2B5EF4-FFF2-40B4-BE49-F238E27FC236}">
                <a16:creationId xmlns:a16="http://schemas.microsoft.com/office/drawing/2014/main" id="{19DFDB3D-5F5F-4517-94C5-5A574E4663A8}"/>
              </a:ext>
            </a:extLst>
          </p:cNvPr>
          <p:cNvPicPr>
            <a:picLocks noChangeAspect="1"/>
          </p:cNvPicPr>
          <p:nvPr/>
        </p:nvPicPr>
        <p:blipFill>
          <a:blip r:embed="rId9"/>
          <a:stretch>
            <a:fillRect/>
          </a:stretch>
        </p:blipFill>
        <p:spPr>
          <a:xfrm>
            <a:off x="7439932" y="2943225"/>
            <a:ext cx="1549380" cy="484181"/>
          </a:xfrm>
          <a:prstGeom prst="rect">
            <a:avLst/>
          </a:prstGeom>
        </p:spPr>
      </p:pic>
      <p:pic>
        <p:nvPicPr>
          <p:cNvPr id="9" name="Picture 8">
            <a:extLst>
              <a:ext uri="{FF2B5EF4-FFF2-40B4-BE49-F238E27FC236}">
                <a16:creationId xmlns:a16="http://schemas.microsoft.com/office/drawing/2014/main" id="{363A6CCF-F07F-4A4A-9BA1-714B86D8C020}"/>
              </a:ext>
            </a:extLst>
          </p:cNvPr>
          <p:cNvPicPr>
            <a:picLocks noChangeAspect="1"/>
          </p:cNvPicPr>
          <p:nvPr/>
        </p:nvPicPr>
        <p:blipFill>
          <a:blip r:embed="rId10"/>
          <a:stretch>
            <a:fillRect/>
          </a:stretch>
        </p:blipFill>
        <p:spPr>
          <a:xfrm>
            <a:off x="8292995" y="3523258"/>
            <a:ext cx="696317" cy="696317"/>
          </a:xfrm>
          <a:prstGeom prst="rect">
            <a:avLst/>
          </a:prstGeom>
        </p:spPr>
      </p:pic>
      <p:pic>
        <p:nvPicPr>
          <p:cNvPr id="10" name="Picture 9">
            <a:extLst>
              <a:ext uri="{FF2B5EF4-FFF2-40B4-BE49-F238E27FC236}">
                <a16:creationId xmlns:a16="http://schemas.microsoft.com/office/drawing/2014/main" id="{EEFE82C1-A5CC-4A1D-AA7A-51D788BB9892}"/>
              </a:ext>
            </a:extLst>
          </p:cNvPr>
          <p:cNvPicPr>
            <a:picLocks noChangeAspect="1"/>
          </p:cNvPicPr>
          <p:nvPr/>
        </p:nvPicPr>
        <p:blipFill rotWithShape="1">
          <a:blip r:embed="rId11"/>
          <a:srcRect t="44128"/>
          <a:stretch/>
        </p:blipFill>
        <p:spPr>
          <a:xfrm>
            <a:off x="6058562" y="3427406"/>
            <a:ext cx="1246277" cy="696317"/>
          </a:xfrm>
          <a:prstGeom prst="rect">
            <a:avLst/>
          </a:prstGeom>
        </p:spPr>
      </p:pic>
      <p:pic>
        <p:nvPicPr>
          <p:cNvPr id="11" name="Picture 10">
            <a:extLst>
              <a:ext uri="{FF2B5EF4-FFF2-40B4-BE49-F238E27FC236}">
                <a16:creationId xmlns:a16="http://schemas.microsoft.com/office/drawing/2014/main" id="{664B3837-D084-4EE9-B343-408696780830}"/>
              </a:ext>
            </a:extLst>
          </p:cNvPr>
          <p:cNvPicPr>
            <a:picLocks noChangeAspect="1"/>
          </p:cNvPicPr>
          <p:nvPr/>
        </p:nvPicPr>
        <p:blipFill>
          <a:blip r:embed="rId12"/>
          <a:stretch>
            <a:fillRect/>
          </a:stretch>
        </p:blipFill>
        <p:spPr>
          <a:xfrm>
            <a:off x="7304839" y="3871416"/>
            <a:ext cx="658723" cy="658723"/>
          </a:xfrm>
          <a:prstGeom prst="rect">
            <a:avLst/>
          </a:prstGeom>
        </p:spPr>
      </p:pic>
      <p:pic>
        <p:nvPicPr>
          <p:cNvPr id="12" name="Picture 11">
            <a:extLst>
              <a:ext uri="{FF2B5EF4-FFF2-40B4-BE49-F238E27FC236}">
                <a16:creationId xmlns:a16="http://schemas.microsoft.com/office/drawing/2014/main" id="{994E2549-5279-4F9A-A94D-6B5A8FD95C77}"/>
              </a:ext>
            </a:extLst>
          </p:cNvPr>
          <p:cNvPicPr>
            <a:picLocks noChangeAspect="1"/>
          </p:cNvPicPr>
          <p:nvPr/>
        </p:nvPicPr>
        <p:blipFill rotWithShape="1">
          <a:blip r:embed="rId13"/>
          <a:srcRect t="18500" b="22786"/>
          <a:stretch/>
        </p:blipFill>
        <p:spPr>
          <a:xfrm>
            <a:off x="7705725" y="4572009"/>
            <a:ext cx="1355557" cy="795905"/>
          </a:xfrm>
          <a:prstGeom prst="rect">
            <a:avLst/>
          </a:prstGeom>
        </p:spPr>
      </p:pic>
      <p:pic>
        <p:nvPicPr>
          <p:cNvPr id="13" name="Picture 12">
            <a:extLst>
              <a:ext uri="{FF2B5EF4-FFF2-40B4-BE49-F238E27FC236}">
                <a16:creationId xmlns:a16="http://schemas.microsoft.com/office/drawing/2014/main" id="{43ADDDE6-8F52-4988-BBA0-AE4EC338006D}"/>
              </a:ext>
            </a:extLst>
          </p:cNvPr>
          <p:cNvPicPr>
            <a:picLocks noChangeAspect="1"/>
          </p:cNvPicPr>
          <p:nvPr/>
        </p:nvPicPr>
        <p:blipFill>
          <a:blip r:embed="rId14"/>
          <a:stretch>
            <a:fillRect/>
          </a:stretch>
        </p:blipFill>
        <p:spPr>
          <a:xfrm>
            <a:off x="6169572" y="4740830"/>
            <a:ext cx="1355557" cy="691334"/>
          </a:xfrm>
          <a:prstGeom prst="rect">
            <a:avLst/>
          </a:prstGeom>
        </p:spPr>
      </p:pic>
      <p:pic>
        <p:nvPicPr>
          <p:cNvPr id="14" name="Picture 13">
            <a:extLst>
              <a:ext uri="{FF2B5EF4-FFF2-40B4-BE49-F238E27FC236}">
                <a16:creationId xmlns:a16="http://schemas.microsoft.com/office/drawing/2014/main" id="{E0F23AB0-E811-4AD8-B7BB-918C09E265E6}"/>
              </a:ext>
            </a:extLst>
          </p:cNvPr>
          <p:cNvPicPr>
            <a:picLocks noChangeAspect="1"/>
          </p:cNvPicPr>
          <p:nvPr/>
        </p:nvPicPr>
        <p:blipFill>
          <a:blip r:embed="rId15"/>
          <a:stretch>
            <a:fillRect/>
          </a:stretch>
        </p:blipFill>
        <p:spPr>
          <a:xfrm>
            <a:off x="6669078" y="5553062"/>
            <a:ext cx="635761" cy="856466"/>
          </a:xfrm>
          <a:prstGeom prst="rect">
            <a:avLst/>
          </a:prstGeom>
        </p:spPr>
      </p:pic>
      <p:pic>
        <p:nvPicPr>
          <p:cNvPr id="15" name="Picture 14">
            <a:extLst>
              <a:ext uri="{FF2B5EF4-FFF2-40B4-BE49-F238E27FC236}">
                <a16:creationId xmlns:a16="http://schemas.microsoft.com/office/drawing/2014/main" id="{AD670C93-01B6-4A04-AF7B-6249C8E8C8AA}"/>
              </a:ext>
            </a:extLst>
          </p:cNvPr>
          <p:cNvPicPr>
            <a:picLocks noChangeAspect="1"/>
          </p:cNvPicPr>
          <p:nvPr/>
        </p:nvPicPr>
        <p:blipFill>
          <a:blip r:embed="rId16"/>
          <a:stretch>
            <a:fillRect/>
          </a:stretch>
        </p:blipFill>
        <p:spPr>
          <a:xfrm>
            <a:off x="4033777" y="246572"/>
            <a:ext cx="1431901" cy="1626529"/>
          </a:xfrm>
          <a:prstGeom prst="rect">
            <a:avLst/>
          </a:prstGeom>
        </p:spPr>
      </p:pic>
      <p:pic>
        <p:nvPicPr>
          <p:cNvPr id="16" name="Picture 15">
            <a:extLst>
              <a:ext uri="{FF2B5EF4-FFF2-40B4-BE49-F238E27FC236}">
                <a16:creationId xmlns:a16="http://schemas.microsoft.com/office/drawing/2014/main" id="{9E358463-4C3D-4018-878A-FCA845A4199D}"/>
              </a:ext>
            </a:extLst>
          </p:cNvPr>
          <p:cNvPicPr>
            <a:picLocks noChangeAspect="1"/>
          </p:cNvPicPr>
          <p:nvPr/>
        </p:nvPicPr>
        <p:blipFill rotWithShape="1">
          <a:blip r:embed="rId17"/>
          <a:srcRect l="10888" t="9305" r="10890" b="11130"/>
          <a:stretch/>
        </p:blipFill>
        <p:spPr>
          <a:xfrm>
            <a:off x="97200" y="3318926"/>
            <a:ext cx="2188925" cy="1760832"/>
          </a:xfrm>
          <a:prstGeom prst="rect">
            <a:avLst/>
          </a:prstGeom>
        </p:spPr>
      </p:pic>
      <p:pic>
        <p:nvPicPr>
          <p:cNvPr id="1028" name="Picture 4" descr="Emblem of the United States Navy.png">
            <a:extLst>
              <a:ext uri="{FF2B5EF4-FFF2-40B4-BE49-F238E27FC236}">
                <a16:creationId xmlns:a16="http://schemas.microsoft.com/office/drawing/2014/main" id="{90180B17-BE8C-4457-9CFF-283286ECB3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06760" y="3036609"/>
            <a:ext cx="1222622" cy="122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70921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Arial" panose="020B0604020202020204" pitchFamily="34" charset="0"/>
                <a:ea typeface="Calibri"/>
                <a:cs typeface="Arial" panose="020B0604020202020204" pitchFamily="34" charset="0"/>
                <a:sym typeface="Calibri"/>
              </a:rPr>
              <a:t>CPower Seasonal </a:t>
            </a:r>
            <a:r>
              <a:rPr lang="en-US" sz="3600" b="1" dirty="0">
                <a:latin typeface="Arial" panose="020B0604020202020204" pitchFamily="34" charset="0"/>
                <a:ea typeface="Calibri"/>
                <a:cs typeface="Arial" panose="020B0604020202020204" pitchFamily="34" charset="0"/>
                <a:sym typeface="Calibri"/>
              </a:rPr>
              <a:t>Load Strategy</a:t>
            </a:r>
            <a:endParaRPr lang="en-US" sz="3600" b="1" i="0" u="none" strike="noStrike" cap="none" dirty="0">
              <a:latin typeface="Arial" panose="020B0604020202020204" pitchFamily="34" charset="0"/>
              <a:ea typeface="Calibri"/>
              <a:cs typeface="Arial" panose="020B0604020202020204" pitchFamily="34" charset="0"/>
              <a:sym typeface="Calibri"/>
            </a:endParaRPr>
          </a:p>
        </p:txBody>
      </p:sp>
      <p:sp>
        <p:nvSpPr>
          <p:cNvPr id="102" name="Shape 102"/>
          <p:cNvSpPr txBox="1">
            <a:spLocks noGrp="1"/>
          </p:cNvSpPr>
          <p:nvPr>
            <p:ph type="body" idx="1"/>
          </p:nvPr>
        </p:nvSpPr>
        <p:spPr>
          <a:xfrm>
            <a:off x="187492" y="873303"/>
            <a:ext cx="8633235" cy="3236581"/>
          </a:xfrm>
          <a:prstGeom prst="rect">
            <a:avLst/>
          </a:prstGeom>
          <a:noFill/>
          <a:ln>
            <a:noFill/>
          </a:ln>
        </p:spPr>
        <p:txBody>
          <a:bodyPr lIns="91425" tIns="45700" rIns="91425" bIns="45700" anchor="t" anchorCtr="0">
            <a:noAutofit/>
          </a:bodyPr>
          <a:lstStyle/>
          <a:p>
            <a:pPr marL="101600" indent="0">
              <a:buClr>
                <a:srgbClr val="E76C24"/>
              </a:buClr>
              <a:buNone/>
            </a:pPr>
            <a:r>
              <a:rPr lang="en-US" sz="2000" dirty="0">
                <a:solidFill>
                  <a:srgbClr val="636254"/>
                </a:solidFill>
                <a:latin typeface="+mn-lt"/>
                <a:ea typeface="Cooper Hewitt" pitchFamily="50" charset="0"/>
              </a:rPr>
              <a:t>Seasonal operation and load profile as well as curtailment strategy are the keys to understanding the CP program.</a:t>
            </a:r>
          </a:p>
          <a:p>
            <a:pPr>
              <a:buClr>
                <a:srgbClr val="E76C24"/>
              </a:buClr>
              <a:buFont typeface="Wingdings" panose="05000000000000000000" pitchFamily="2" charset="2"/>
              <a:buChar char="§"/>
            </a:pPr>
            <a:r>
              <a:rPr lang="en-US" dirty="0">
                <a:solidFill>
                  <a:srgbClr val="636254"/>
                </a:solidFill>
                <a:latin typeface="+mn-lt"/>
                <a:ea typeface="Cooper Hewitt" pitchFamily="50" charset="0"/>
              </a:rPr>
              <a:t>Facilities with flat year-round loads with the ability to curtail the same way should see little impact to their curtailment amount as they transition to CP.</a:t>
            </a:r>
          </a:p>
          <a:p>
            <a:pPr>
              <a:buClr>
                <a:srgbClr val="E76C24"/>
              </a:buClr>
              <a:buFont typeface="Wingdings" panose="05000000000000000000" pitchFamily="2" charset="2"/>
              <a:buChar char="§"/>
            </a:pPr>
            <a:r>
              <a:rPr lang="en-US" dirty="0">
                <a:solidFill>
                  <a:srgbClr val="636254"/>
                </a:solidFill>
                <a:latin typeface="+mn-lt"/>
                <a:ea typeface="Cooper Hewitt" pitchFamily="50" charset="0"/>
              </a:rPr>
              <a:t>Facilities that peak shave (PLC Management) or are unable to curtail the same loads in the winter as the summer will have excess winter or summer load shedding capabilities.</a:t>
            </a:r>
          </a:p>
          <a:p>
            <a:pPr>
              <a:buClr>
                <a:srgbClr val="E76C24"/>
              </a:buClr>
              <a:buFont typeface="Wingdings" panose="05000000000000000000" pitchFamily="2" charset="2"/>
              <a:buChar char="§"/>
            </a:pPr>
            <a:r>
              <a:rPr lang="en-US" dirty="0">
                <a:solidFill>
                  <a:srgbClr val="636254"/>
                </a:solidFill>
                <a:latin typeface="+mn-lt"/>
                <a:ea typeface="Cooper Hewitt" pitchFamily="50" charset="0"/>
              </a:rPr>
              <a:t>Facility with a lower load profile in the winter than the summer will have excess Summer loads.</a:t>
            </a:r>
          </a:p>
          <a:p>
            <a:pPr marL="101600" indent="0">
              <a:buClr>
                <a:srgbClr val="E76C24"/>
              </a:buClr>
              <a:buNone/>
            </a:pPr>
            <a:endParaRPr lang="en-US" dirty="0">
              <a:solidFill>
                <a:srgbClr val="636254"/>
              </a:solidFill>
              <a:latin typeface="+mn-lt"/>
              <a:ea typeface="Cooper Hewitt" pitchFamily="50" charset="0"/>
            </a:endParaRPr>
          </a:p>
          <a:p>
            <a:pPr marL="101600" indent="0" algn="ctr">
              <a:buClr>
                <a:srgbClr val="E76C24"/>
              </a:buClr>
              <a:buNone/>
            </a:pPr>
            <a:r>
              <a:rPr lang="en-US" sz="1800" b="1" i="1" dirty="0">
                <a:solidFill>
                  <a:srgbClr val="636254"/>
                </a:solidFill>
                <a:latin typeface="+mn-lt"/>
                <a:ea typeface="Cooper Hewitt" pitchFamily="50" charset="0"/>
              </a:rPr>
              <a:t>In all cases, CPower is defining unique opportunities to allow customers to derive value from excess loads based on load Profiles.</a:t>
            </a:r>
          </a:p>
        </p:txBody>
      </p:sp>
      <p:graphicFrame>
        <p:nvGraphicFramePr>
          <p:cNvPr id="3" name="Table 2">
            <a:extLst>
              <a:ext uri="{FF2B5EF4-FFF2-40B4-BE49-F238E27FC236}">
                <a16:creationId xmlns:a16="http://schemas.microsoft.com/office/drawing/2014/main" id="{914A1332-AE47-4396-B8B6-F0556A9C3A51}"/>
              </a:ext>
            </a:extLst>
          </p:cNvPr>
          <p:cNvGraphicFramePr>
            <a:graphicFrameLocks noGrp="1"/>
          </p:cNvGraphicFramePr>
          <p:nvPr>
            <p:extLst/>
          </p:nvPr>
        </p:nvGraphicFramePr>
        <p:xfrm>
          <a:off x="678428" y="4599860"/>
          <a:ext cx="6961237" cy="1857118"/>
        </p:xfrm>
        <a:graphic>
          <a:graphicData uri="http://schemas.openxmlformats.org/drawingml/2006/table">
            <a:tbl>
              <a:tblPr/>
              <a:tblGrid>
                <a:gridCol w="1764907">
                  <a:extLst>
                    <a:ext uri="{9D8B030D-6E8A-4147-A177-3AD203B41FA5}">
                      <a16:colId xmlns:a16="http://schemas.microsoft.com/office/drawing/2014/main" val="1292948932"/>
                    </a:ext>
                  </a:extLst>
                </a:gridCol>
                <a:gridCol w="824033">
                  <a:extLst>
                    <a:ext uri="{9D8B030D-6E8A-4147-A177-3AD203B41FA5}">
                      <a16:colId xmlns:a16="http://schemas.microsoft.com/office/drawing/2014/main" val="490436708"/>
                    </a:ext>
                  </a:extLst>
                </a:gridCol>
                <a:gridCol w="4372297">
                  <a:extLst>
                    <a:ext uri="{9D8B030D-6E8A-4147-A177-3AD203B41FA5}">
                      <a16:colId xmlns:a16="http://schemas.microsoft.com/office/drawing/2014/main" val="1440134855"/>
                    </a:ext>
                  </a:extLst>
                </a:gridCol>
              </a:tblGrid>
              <a:tr h="171450">
                <a:tc gridSpan="3">
                  <a:txBody>
                    <a:bodyPr/>
                    <a:lstStyle/>
                    <a:p>
                      <a:pPr algn="ctr" fontAlgn="b"/>
                      <a:r>
                        <a:rPr lang="en-US" sz="1000" b="1" i="0" u="none" strike="noStrike" dirty="0">
                          <a:solidFill>
                            <a:srgbClr val="FFFFFF"/>
                          </a:solidFill>
                          <a:effectLst/>
                          <a:latin typeface="Calibri" panose="020F0502020204030204" pitchFamily="34" charset="0"/>
                        </a:rPr>
                        <a:t>Capacity Performance</a:t>
                      </a:r>
                    </a:p>
                  </a:txBody>
                  <a:tcPr marL="4634" marR="4634" marT="4634"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0231140"/>
                  </a:ext>
                </a:extLst>
              </a:tr>
              <a:tr h="171450">
                <a:tc>
                  <a:txBody>
                    <a:bodyPr/>
                    <a:lstStyle/>
                    <a:p>
                      <a:pPr algn="l" fontAlgn="b"/>
                      <a:r>
                        <a:rPr lang="en-US" sz="1000" b="1" i="0" u="none" strike="noStrike">
                          <a:solidFill>
                            <a:srgbClr val="FFFFFF"/>
                          </a:solidFill>
                          <a:effectLst/>
                          <a:latin typeface="Calibri" panose="020F0502020204030204" pitchFamily="34" charset="0"/>
                        </a:rPr>
                        <a:t>Compliance Period</a:t>
                      </a:r>
                    </a:p>
                  </a:txBody>
                  <a:tcPr marL="4634" marR="4634" marT="4634" marB="0" anchor="b">
                    <a:lnL w="12700" cap="flat" cmpd="sng" algn="ctr">
                      <a:solidFill>
                        <a:srgbClr val="595959"/>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1" i="0" u="none" strike="noStrike">
                          <a:solidFill>
                            <a:srgbClr val="FFFFFF"/>
                          </a:solidFill>
                          <a:effectLst/>
                          <a:latin typeface="Calibri" panose="020F0502020204030204" pitchFamily="34" charset="0"/>
                        </a:rPr>
                        <a:t> </a:t>
                      </a:r>
                    </a:p>
                  </a:txBody>
                  <a:tcPr marL="4634" marR="4634" marT="4634" marB="0" anchor="b">
                    <a:lnL>
                      <a:noFill/>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0" i="0" u="none" strike="noStrike">
                          <a:solidFill>
                            <a:srgbClr val="000000"/>
                          </a:solidFill>
                          <a:effectLst/>
                          <a:latin typeface="Calibri" panose="020F0502020204030204" pitchFamily="34" charset="0"/>
                        </a:rPr>
                        <a:t>June - Oct and May 10:00am - 10:00pm, Nov - April 6am - 9pm</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2664647879"/>
                  </a:ext>
                </a:extLst>
              </a:tr>
              <a:tr h="171450">
                <a:tc gridSpan="2">
                  <a:txBody>
                    <a:bodyPr/>
                    <a:lstStyle/>
                    <a:p>
                      <a:pPr algn="l" fontAlgn="b"/>
                      <a:r>
                        <a:rPr lang="en-US" sz="1000" b="1" i="0" u="none" strike="noStrike" dirty="0">
                          <a:solidFill>
                            <a:srgbClr val="FFFFFF"/>
                          </a:solidFill>
                          <a:effectLst/>
                          <a:latin typeface="Calibri" panose="020F0502020204030204" pitchFamily="34" charset="0"/>
                        </a:rPr>
                        <a:t>Number and Duration of Events</a:t>
                      </a:r>
                    </a:p>
                  </a:txBody>
                  <a:tcPr marL="4634" marR="4634" marT="4634" marB="0" anchor="b">
                    <a:lnL w="1270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June - Oct and May: 12 hour duration; Nov - April: 15 hour duration. Unlimited Events</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1723874086"/>
                  </a:ext>
                </a:extLst>
              </a:tr>
              <a:tr h="171450">
                <a:tc rowSpan="3">
                  <a:txBody>
                    <a:bodyPr/>
                    <a:lstStyle/>
                    <a:p>
                      <a:pPr algn="l" fontAlgn="ctr"/>
                      <a:r>
                        <a:rPr lang="en-US" sz="1000" b="1" i="0" u="none" strike="noStrike">
                          <a:solidFill>
                            <a:srgbClr val="FFFFFF"/>
                          </a:solidFill>
                          <a:effectLst/>
                          <a:latin typeface="Calibri" panose="020F0502020204030204" pitchFamily="34" charset="0"/>
                        </a:rPr>
                        <a:t>Lead Time and Energy Rate</a:t>
                      </a:r>
                    </a:p>
                  </a:txBody>
                  <a:tcPr marL="4634" marR="4634" marT="4634" marB="0" anchor="ctr">
                    <a:lnL w="12700" cap="flat" cmpd="sng" algn="ctr">
                      <a:solidFill>
                        <a:srgbClr val="595959"/>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1" i="0" u="none" strike="noStrike">
                          <a:solidFill>
                            <a:srgbClr val="FFFFFF"/>
                          </a:solidFill>
                          <a:effectLst/>
                          <a:latin typeface="Calibri" panose="020F0502020204030204" pitchFamily="34" charset="0"/>
                        </a:rPr>
                        <a:t>30 min</a:t>
                      </a:r>
                    </a:p>
                  </a:txBody>
                  <a:tcPr marL="4634" marR="4634" marT="4634" marB="0" anchor="b">
                    <a:lnL>
                      <a:noFill/>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C65911"/>
                    </a:solidFill>
                  </a:tcPr>
                </a:tc>
                <a:tc>
                  <a:txBody>
                    <a:bodyPr/>
                    <a:lstStyle/>
                    <a:p>
                      <a:pPr algn="l" fontAlgn="b"/>
                      <a:r>
                        <a:rPr lang="en-US" sz="1000" b="0" i="0" u="none" strike="noStrike">
                          <a:solidFill>
                            <a:srgbClr val="000000"/>
                          </a:solidFill>
                          <a:effectLst/>
                          <a:latin typeface="Calibri" panose="020F0502020204030204" pitchFamily="34" charset="0"/>
                        </a:rPr>
                        <a:t>$1,849/MWh</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59358036"/>
                  </a:ext>
                </a:extLst>
              </a:tr>
              <a:tr h="171450">
                <a:tc vMerge="1">
                  <a:txBody>
                    <a:bodyPr/>
                    <a:lstStyle/>
                    <a:p>
                      <a:endParaRPr lang="en-US"/>
                    </a:p>
                  </a:txBody>
                  <a:tcPr/>
                </a:tc>
                <a:tc>
                  <a:txBody>
                    <a:bodyPr/>
                    <a:lstStyle/>
                    <a:p>
                      <a:pPr algn="l" fontAlgn="b"/>
                      <a:r>
                        <a:rPr lang="en-US" sz="1000" b="1" i="0" u="none" strike="noStrike">
                          <a:solidFill>
                            <a:srgbClr val="FFFFFF"/>
                          </a:solidFill>
                          <a:effectLst/>
                          <a:latin typeface="Calibri" panose="020F0502020204030204" pitchFamily="34" charset="0"/>
                        </a:rPr>
                        <a:t>60 min</a:t>
                      </a:r>
                    </a:p>
                  </a:txBody>
                  <a:tcPr marL="4634" marR="4634" marT="4634" marB="0" anchor="b">
                    <a:lnL>
                      <a:noFill/>
                    </a:lnL>
                    <a:lnR w="6350" cap="flat" cmpd="sng" algn="ctr">
                      <a:solidFill>
                        <a:srgbClr val="595959"/>
                      </a:solidFill>
                      <a:prstDash val="solid"/>
                      <a:round/>
                      <a:headEnd type="none" w="med" len="med"/>
                      <a:tailEnd type="none" w="med" len="med"/>
                    </a:lnR>
                    <a:lnT>
                      <a:noFill/>
                    </a:lnT>
                    <a:lnB>
                      <a:noFill/>
                    </a:lnB>
                    <a:solidFill>
                      <a:srgbClr val="C65911"/>
                    </a:solidFill>
                  </a:tcPr>
                </a:tc>
                <a:tc>
                  <a:txBody>
                    <a:bodyPr/>
                    <a:lstStyle/>
                    <a:p>
                      <a:pPr algn="l" fontAlgn="b"/>
                      <a:r>
                        <a:rPr lang="en-US" sz="1000" b="0" i="0" u="none" strike="noStrike" dirty="0">
                          <a:solidFill>
                            <a:srgbClr val="000000"/>
                          </a:solidFill>
                          <a:effectLst/>
                          <a:latin typeface="Calibri" panose="020F0502020204030204" pitchFamily="34" charset="0"/>
                        </a:rPr>
                        <a:t>$1,425/MWh</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32337531"/>
                  </a:ext>
                </a:extLst>
              </a:tr>
              <a:tr h="171450">
                <a:tc vMerge="1">
                  <a:txBody>
                    <a:bodyPr/>
                    <a:lstStyle/>
                    <a:p>
                      <a:endParaRPr lang="en-US"/>
                    </a:p>
                  </a:txBody>
                  <a:tcPr/>
                </a:tc>
                <a:tc>
                  <a:txBody>
                    <a:bodyPr/>
                    <a:lstStyle/>
                    <a:p>
                      <a:pPr algn="l" fontAlgn="b"/>
                      <a:r>
                        <a:rPr lang="en-US" sz="1000" b="1" i="0" u="none" strike="noStrike">
                          <a:solidFill>
                            <a:srgbClr val="FFFFFF"/>
                          </a:solidFill>
                          <a:effectLst/>
                          <a:latin typeface="Calibri" panose="020F0502020204030204" pitchFamily="34" charset="0"/>
                        </a:rPr>
                        <a:t>120 min</a:t>
                      </a:r>
                    </a:p>
                  </a:txBody>
                  <a:tcPr marL="4634" marR="4634" marT="4634" marB="0" anchor="b">
                    <a:lnL>
                      <a:noFill/>
                    </a:lnL>
                    <a:lnR w="6350" cap="flat" cmpd="sng" algn="ctr">
                      <a:solidFill>
                        <a:srgbClr val="595959"/>
                      </a:solidFill>
                      <a:prstDash val="solid"/>
                      <a:round/>
                      <a:headEnd type="none" w="med" len="med"/>
                      <a:tailEnd type="none" w="med" len="med"/>
                    </a:lnR>
                    <a:lnT>
                      <a:noFill/>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0" i="0" u="none" strike="noStrike">
                          <a:solidFill>
                            <a:srgbClr val="000000"/>
                          </a:solidFill>
                          <a:effectLst/>
                          <a:latin typeface="Calibri" panose="020F0502020204030204" pitchFamily="34" charset="0"/>
                        </a:rPr>
                        <a:t>$1,100/MWh</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a:noFill/>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3693139490"/>
                  </a:ext>
                </a:extLst>
              </a:tr>
              <a:tr h="171450">
                <a:tc>
                  <a:txBody>
                    <a:bodyPr/>
                    <a:lstStyle/>
                    <a:p>
                      <a:pPr algn="l" fontAlgn="ctr"/>
                      <a:r>
                        <a:rPr lang="en-US" sz="1000" b="1" i="0" u="none" strike="noStrike">
                          <a:solidFill>
                            <a:srgbClr val="FFFFFF"/>
                          </a:solidFill>
                          <a:effectLst/>
                          <a:latin typeface="Calibri" panose="020F0502020204030204" pitchFamily="34" charset="0"/>
                        </a:rPr>
                        <a:t>Noncompliance Penalty Rate</a:t>
                      </a:r>
                    </a:p>
                  </a:txBody>
                  <a:tcPr marL="4634" marR="4634" marT="4634" marB="0" anchor="ctr">
                    <a:lnL w="12700" cap="flat" cmpd="sng" algn="ctr">
                      <a:solidFill>
                        <a:srgbClr val="595959"/>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1" i="0" u="none" strike="noStrike">
                          <a:solidFill>
                            <a:srgbClr val="FFFFFF"/>
                          </a:solidFill>
                          <a:effectLst/>
                          <a:latin typeface="Calibri" panose="020F0502020204030204" pitchFamily="34" charset="0"/>
                        </a:rPr>
                        <a:t>$/MWh</a:t>
                      </a:r>
                    </a:p>
                  </a:txBody>
                  <a:tcPr marL="4634" marR="4634" marT="4634" marB="0" anchor="b">
                    <a:lnL>
                      <a:noFill/>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0" i="0" u="none" strike="noStrike">
                          <a:solidFill>
                            <a:srgbClr val="000000"/>
                          </a:solidFill>
                          <a:effectLst/>
                          <a:latin typeface="Calibri" panose="020F0502020204030204" pitchFamily="34" charset="0"/>
                        </a:rPr>
                        <a:t>Vary by Zone and DY</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626376435"/>
                  </a:ext>
                </a:extLst>
              </a:tr>
              <a:tr h="171450">
                <a:tc gridSpan="2">
                  <a:txBody>
                    <a:bodyPr/>
                    <a:lstStyle/>
                    <a:p>
                      <a:pPr algn="l" fontAlgn="b"/>
                      <a:r>
                        <a:rPr lang="en-US" sz="1000" b="1" i="0" u="none" strike="noStrike">
                          <a:solidFill>
                            <a:srgbClr val="FFFFFF"/>
                          </a:solidFill>
                          <a:effectLst/>
                          <a:latin typeface="Calibri" panose="020F0502020204030204" pitchFamily="34" charset="0"/>
                        </a:rPr>
                        <a:t>Metering</a:t>
                      </a:r>
                    </a:p>
                  </a:txBody>
                  <a:tcPr marL="4634" marR="4634" marT="4634" marB="0" anchor="b">
                    <a:lnL w="12700" cap="flat" cmpd="sng" algn="ctr">
                      <a:solidFill>
                        <a:srgbClr val="595959"/>
                      </a:solidFill>
                      <a:prstDash val="solid"/>
                      <a:round/>
                      <a:headEnd type="none" w="med" len="med"/>
                      <a:tailEnd type="none" w="med" len="med"/>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h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Minimum 1 hour utility grade interval meter</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2264917121"/>
                  </a:ext>
                </a:extLst>
              </a:tr>
              <a:tr h="171450">
                <a:tc rowSpan="2">
                  <a:txBody>
                    <a:bodyPr/>
                    <a:lstStyle/>
                    <a:p>
                      <a:pPr algn="l" fontAlgn="ctr"/>
                      <a:r>
                        <a:rPr lang="en-US" sz="1000" b="1" i="0" u="none" strike="noStrike">
                          <a:solidFill>
                            <a:srgbClr val="FFFFFF"/>
                          </a:solidFill>
                          <a:effectLst/>
                          <a:latin typeface="Calibri" panose="020F0502020204030204" pitchFamily="34" charset="0"/>
                        </a:rPr>
                        <a:t>CBL Methodology</a:t>
                      </a:r>
                    </a:p>
                  </a:txBody>
                  <a:tcPr marL="4634" marR="4634" marT="4634" marB="0" anchor="ctr">
                    <a:lnL w="12700" cap="flat" cmpd="sng" algn="ctr">
                      <a:solidFill>
                        <a:srgbClr val="595959"/>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1" i="0" u="none" strike="noStrike">
                          <a:solidFill>
                            <a:srgbClr val="FFFFFF"/>
                          </a:solidFill>
                          <a:effectLst/>
                          <a:latin typeface="Calibri" panose="020F0502020204030204" pitchFamily="34" charset="0"/>
                        </a:rPr>
                        <a:t>Summer</a:t>
                      </a:r>
                    </a:p>
                  </a:txBody>
                  <a:tcPr marL="4634" marR="4634" marT="4634" marB="0" anchor="b">
                    <a:lnL>
                      <a:noFill/>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0" i="0" u="none" strike="noStrike">
                          <a:solidFill>
                            <a:srgbClr val="000000"/>
                          </a:solidFill>
                          <a:effectLst/>
                          <a:latin typeface="Calibri" panose="020F0502020204030204" pitchFamily="34" charset="0"/>
                        </a:rPr>
                        <a:t>FSL  (June - Oct, May)</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635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2282088326"/>
                  </a:ext>
                </a:extLst>
              </a:tr>
              <a:tr h="176084">
                <a:tc vMerge="1">
                  <a:txBody>
                    <a:bodyPr/>
                    <a:lstStyle/>
                    <a:p>
                      <a:endParaRPr lang="en-US"/>
                    </a:p>
                  </a:txBody>
                  <a:tcPr/>
                </a:tc>
                <a:tc>
                  <a:txBody>
                    <a:bodyPr/>
                    <a:lstStyle/>
                    <a:p>
                      <a:pPr algn="l" fontAlgn="b"/>
                      <a:r>
                        <a:rPr lang="en-US" sz="1000" b="1" i="0" u="none" strike="noStrike">
                          <a:solidFill>
                            <a:srgbClr val="FFFFFF"/>
                          </a:solidFill>
                          <a:effectLst/>
                          <a:latin typeface="Calibri" panose="020F0502020204030204" pitchFamily="34" charset="0"/>
                        </a:rPr>
                        <a:t>Non-Summer</a:t>
                      </a:r>
                    </a:p>
                  </a:txBody>
                  <a:tcPr marL="4634" marR="4634" marT="4634" marB="0" anchor="b">
                    <a:lnL>
                      <a:noFill/>
                    </a:lnL>
                    <a:lnR w="635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C65911"/>
                    </a:solidFill>
                  </a:tcPr>
                </a:tc>
                <a:tc>
                  <a:txBody>
                    <a:bodyPr/>
                    <a:lstStyle/>
                    <a:p>
                      <a:pPr algn="l" fontAlgn="b"/>
                      <a:r>
                        <a:rPr lang="en-US" sz="1000" b="0" i="0" u="none" strike="noStrike" dirty="0">
                          <a:solidFill>
                            <a:srgbClr val="000000"/>
                          </a:solidFill>
                          <a:effectLst/>
                          <a:latin typeface="Calibri" panose="020F0502020204030204" pitchFamily="34" charset="0"/>
                        </a:rPr>
                        <a:t>FSL  (Nov - Apr)</a:t>
                      </a:r>
                    </a:p>
                  </a:txBody>
                  <a:tcPr marL="4634" marR="4634" marT="4634" marB="0" anchor="b">
                    <a:lnL w="635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635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FFFFFF"/>
                    </a:solidFill>
                  </a:tcPr>
                </a:tc>
                <a:extLst>
                  <a:ext uri="{0D108BD9-81ED-4DB2-BD59-A6C34878D82A}">
                    <a16:rowId xmlns:a16="http://schemas.microsoft.com/office/drawing/2014/main" val="414278752"/>
                  </a:ext>
                </a:extLst>
              </a:tr>
            </a:tbl>
          </a:graphicData>
        </a:graphic>
      </p:graphicFrame>
    </p:spTree>
    <p:extLst>
      <p:ext uri="{BB962C8B-B14F-4D97-AF65-F5344CB8AC3E}">
        <p14:creationId xmlns:p14="http://schemas.microsoft.com/office/powerpoint/2010/main" val="211253420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Bebas Neue Bold" panose="020B0606020202050201" pitchFamily="34" charset="0"/>
                <a:ea typeface="Calibri"/>
                <a:cs typeface="Calibri"/>
                <a:sym typeface="Calibri"/>
              </a:rPr>
              <a:t>Year-Round Consistent load - </a:t>
            </a:r>
            <a:r>
              <a:rPr lang="en-US" sz="3600" b="1" dirty="0">
                <a:latin typeface="Bebas Neue Bold" panose="020B0606020202050201" pitchFamily="34" charset="0"/>
                <a:ea typeface="Calibri"/>
                <a:cs typeface="Calibri"/>
                <a:sym typeface="Calibri"/>
              </a:rPr>
              <a:t> CP Capability</a:t>
            </a:r>
            <a:endParaRPr lang="en-US" sz="3600" b="1" i="0" u="none" strike="noStrike" cap="none" dirty="0">
              <a:latin typeface="Bebas Neue Bold" panose="020B0606020202050201" pitchFamily="34" charset="0"/>
              <a:ea typeface="Calibri"/>
              <a:cs typeface="Calibri"/>
              <a:sym typeface="Calibri"/>
            </a:endParaRPr>
          </a:p>
        </p:txBody>
      </p:sp>
      <p:sp>
        <p:nvSpPr>
          <p:cNvPr id="102" name="Shape 102"/>
          <p:cNvSpPr txBox="1">
            <a:spLocks noGrp="1"/>
          </p:cNvSpPr>
          <p:nvPr>
            <p:ph type="body" idx="1"/>
          </p:nvPr>
        </p:nvSpPr>
        <p:spPr>
          <a:xfrm>
            <a:off x="254604" y="968122"/>
            <a:ext cx="8633235" cy="3485891"/>
          </a:xfrm>
          <a:prstGeom prst="rect">
            <a:avLst/>
          </a:prstGeom>
          <a:noFill/>
          <a:ln>
            <a:noFill/>
          </a:ln>
        </p:spPr>
        <p:txBody>
          <a:bodyPr lIns="91425" tIns="45700" rIns="91425" bIns="45700" anchor="t" anchorCtr="0">
            <a:noAutofit/>
          </a:bodyPr>
          <a:lstStyle/>
          <a:p>
            <a:pPr marL="101600" indent="0">
              <a:buNone/>
            </a:pPr>
            <a:r>
              <a:rPr lang="en-US" dirty="0">
                <a:solidFill>
                  <a:srgbClr val="636254"/>
                </a:solidFill>
                <a:latin typeface="Cooper Hewitt" pitchFamily="50" charset="0"/>
                <a:ea typeface="Cooper Hewitt" pitchFamily="50" charset="0"/>
              </a:rPr>
              <a:t> </a:t>
            </a:r>
          </a:p>
        </p:txBody>
      </p:sp>
      <p:pic>
        <p:nvPicPr>
          <p:cNvPr id="2" name="Picture 1"/>
          <p:cNvPicPr>
            <a:picLocks noChangeAspect="1"/>
          </p:cNvPicPr>
          <p:nvPr/>
        </p:nvPicPr>
        <p:blipFill>
          <a:blip r:embed="rId3"/>
          <a:stretch>
            <a:fillRect/>
          </a:stretch>
        </p:blipFill>
        <p:spPr>
          <a:xfrm>
            <a:off x="365798" y="1474436"/>
            <a:ext cx="5402354" cy="3151593"/>
          </a:xfrm>
          <a:prstGeom prst="rect">
            <a:avLst/>
          </a:prstGeom>
        </p:spPr>
      </p:pic>
      <p:sp>
        <p:nvSpPr>
          <p:cNvPr id="7" name="Shape 102"/>
          <p:cNvSpPr txBox="1">
            <a:spLocks/>
          </p:cNvSpPr>
          <p:nvPr/>
        </p:nvSpPr>
        <p:spPr>
          <a:xfrm>
            <a:off x="5774495" y="1147385"/>
            <a:ext cx="3113344" cy="1499776"/>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marR="0" lvl="0" indent="0" algn="just" defTabSz="914400" rtl="0" eaLnBrk="1" fontAlgn="auto" latinLnBrk="0" hangingPunct="1">
              <a:lnSpc>
                <a:spcPct val="90000"/>
              </a:lnSpc>
              <a:spcBef>
                <a:spcPts val="1000"/>
              </a:spcBef>
              <a:spcAft>
                <a:spcPts val="0"/>
              </a:spcAft>
              <a:buClr>
                <a:srgbClr val="525252"/>
              </a:buClr>
              <a:buSzPct val="100000"/>
              <a:buFont typeface="Arial"/>
              <a:buNone/>
              <a:tabLst/>
              <a:defRPr/>
            </a:pPr>
            <a:r>
              <a:rPr kumimoji="0" lang="en-US" sz="1600" b="0" i="0" u="none" strike="noStrike" kern="0" cap="none" spc="0" normalizeH="0" baseline="0" noProof="0" dirty="0">
                <a:ln>
                  <a:noFill/>
                </a:ln>
                <a:solidFill>
                  <a:srgbClr val="636254"/>
                </a:solidFill>
                <a:effectLst/>
                <a:uLnTx/>
                <a:uFillTx/>
                <a:latin typeface="Arial"/>
                <a:ea typeface="Cooper Hewitt" pitchFamily="50" charset="0"/>
                <a:cs typeface="Tahoma"/>
                <a:sym typeface="Tahoma"/>
              </a:rPr>
              <a:t>Facility with a year-round flat load.  Summer PLC/FSL and Winter PLC/FSL both allow for same curtailment amount.  Customer would be a 1,000 kW CP load drop candidate.</a:t>
            </a:r>
          </a:p>
          <a:p>
            <a:pPr marL="101600" marR="0" lvl="0" indent="0" algn="l" defTabSz="914400" rtl="0" eaLnBrk="1" fontAlgn="auto" latinLnBrk="0" hangingPunct="1">
              <a:lnSpc>
                <a:spcPct val="90000"/>
              </a:lnSpc>
              <a:spcBef>
                <a:spcPts val="1000"/>
              </a:spcBef>
              <a:spcAft>
                <a:spcPts val="0"/>
              </a:spcAft>
              <a:buClr>
                <a:srgbClr val="525252"/>
              </a:buClr>
              <a:buSzPct val="100000"/>
              <a:buFont typeface="Arial"/>
              <a:buNone/>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a:p>
            <a:pPr marL="228600" marR="0" lvl="0" indent="-127000" algn="l" defTabSz="914400" rtl="0" eaLnBrk="1" fontAlgn="auto" latinLnBrk="0" hangingPunct="1">
              <a:lnSpc>
                <a:spcPct val="90000"/>
              </a:lnSpc>
              <a:spcBef>
                <a:spcPts val="1000"/>
              </a:spcBef>
              <a:spcAft>
                <a:spcPts val="0"/>
              </a:spcAft>
              <a:buClr>
                <a:srgbClr val="525252"/>
              </a:buClr>
              <a:buSzPct val="100000"/>
              <a:buFont typeface="Arial"/>
              <a:buChar char="•"/>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a:p>
            <a:pPr marL="101600" marR="0" lvl="0" indent="0" algn="l" defTabSz="914400" rtl="0" eaLnBrk="1" fontAlgn="auto" latinLnBrk="0" hangingPunct="1">
              <a:lnSpc>
                <a:spcPct val="90000"/>
              </a:lnSpc>
              <a:spcBef>
                <a:spcPts val="1000"/>
              </a:spcBef>
              <a:spcAft>
                <a:spcPts val="0"/>
              </a:spcAft>
              <a:buClr>
                <a:srgbClr val="525252"/>
              </a:buClr>
              <a:buSzPct val="100000"/>
              <a:buFont typeface="Arial"/>
              <a:buNone/>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p:txBody>
      </p:sp>
      <p:graphicFrame>
        <p:nvGraphicFramePr>
          <p:cNvPr id="3" name="Table 2">
            <a:extLst>
              <a:ext uri="{FF2B5EF4-FFF2-40B4-BE49-F238E27FC236}">
                <a16:creationId xmlns:a16="http://schemas.microsoft.com/office/drawing/2014/main" id="{232CB55B-A684-4594-B80D-CCB88CF1348B}"/>
              </a:ext>
            </a:extLst>
          </p:cNvPr>
          <p:cNvGraphicFramePr>
            <a:graphicFrameLocks noGrp="1"/>
          </p:cNvGraphicFramePr>
          <p:nvPr>
            <p:extLst/>
          </p:nvPr>
        </p:nvGraphicFramePr>
        <p:xfrm>
          <a:off x="6130123" y="2838832"/>
          <a:ext cx="1560534" cy="4001770"/>
        </p:xfrm>
        <a:graphic>
          <a:graphicData uri="http://schemas.openxmlformats.org/drawingml/2006/table">
            <a:tbl>
              <a:tblPr/>
              <a:tblGrid>
                <a:gridCol w="520178">
                  <a:extLst>
                    <a:ext uri="{9D8B030D-6E8A-4147-A177-3AD203B41FA5}">
                      <a16:colId xmlns:a16="http://schemas.microsoft.com/office/drawing/2014/main" val="4198439046"/>
                    </a:ext>
                  </a:extLst>
                </a:gridCol>
                <a:gridCol w="520178">
                  <a:extLst>
                    <a:ext uri="{9D8B030D-6E8A-4147-A177-3AD203B41FA5}">
                      <a16:colId xmlns:a16="http://schemas.microsoft.com/office/drawing/2014/main" val="4142755812"/>
                    </a:ext>
                  </a:extLst>
                </a:gridCol>
                <a:gridCol w="520178">
                  <a:extLst>
                    <a:ext uri="{9D8B030D-6E8A-4147-A177-3AD203B41FA5}">
                      <a16:colId xmlns:a16="http://schemas.microsoft.com/office/drawing/2014/main" val="1916545585"/>
                    </a:ext>
                  </a:extLst>
                </a:gridCol>
              </a:tblGrid>
              <a:tr h="163386">
                <a:tc gridSpan="3">
                  <a:txBody>
                    <a:bodyPr/>
                    <a:lstStyle/>
                    <a:p>
                      <a:pPr algn="ctr" fontAlgn="b"/>
                      <a:r>
                        <a:rPr lang="en-US" sz="1100" b="1" i="0" u="none" strike="noStrike">
                          <a:solidFill>
                            <a:srgbClr val="FFFFFF"/>
                          </a:solidFill>
                          <a:effectLst/>
                          <a:latin typeface="Calibri" panose="020F0502020204030204" pitchFamily="34" charset="0"/>
                        </a:rPr>
                        <a:t>2020/21</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7470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9442823"/>
                  </a:ext>
                </a:extLst>
              </a:tr>
              <a:tr h="163386">
                <a:tc gridSpan="3">
                  <a:txBody>
                    <a:bodyPr/>
                    <a:lstStyle/>
                    <a:p>
                      <a:pPr algn="ctr" fontAlgn="b"/>
                      <a:r>
                        <a:rPr lang="en-US" sz="1100" b="1" i="0" u="none" strike="noStrike">
                          <a:solidFill>
                            <a:srgbClr val="FFFFFF"/>
                          </a:solidFill>
                          <a:effectLst/>
                          <a:latin typeface="Calibri" panose="020F0502020204030204" pitchFamily="34" charset="0"/>
                        </a:rPr>
                        <a:t>$/MW-YEAR</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1679441"/>
                  </a:ext>
                </a:extLst>
              </a:tr>
              <a:tr h="163386">
                <a:tc>
                  <a:txBody>
                    <a:bodyPr/>
                    <a:lstStyle/>
                    <a:p>
                      <a:pPr algn="l" fontAlgn="b"/>
                      <a:r>
                        <a:rPr lang="en-US" sz="1100" b="1" i="0" u="none" strike="noStrike">
                          <a:solidFill>
                            <a:srgbClr val="FFFFFF"/>
                          </a:solidFill>
                          <a:effectLst/>
                          <a:latin typeface="Calibri" panose="020F0502020204030204" pitchFamily="34" charset="0"/>
                        </a:rPr>
                        <a:t>LDA</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fontAlgn="b"/>
                      <a:r>
                        <a:rPr lang="en-US" sz="1100" b="1" i="0" u="none" strike="noStrike" dirty="0">
                          <a:solidFill>
                            <a:srgbClr val="FFFFFF"/>
                          </a:solidFill>
                          <a:effectLst/>
                          <a:latin typeface="Calibri" panose="020F0502020204030204" pitchFamily="34" charset="0"/>
                        </a:rPr>
                        <a:t>ZONE</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fontAlgn="b"/>
                      <a:r>
                        <a:rPr lang="en-US" sz="1100" b="1" i="0" u="none" strike="noStrike">
                          <a:solidFill>
                            <a:srgbClr val="FFFFFF"/>
                          </a:solidFill>
                          <a:effectLst/>
                          <a:latin typeface="Calibri" panose="020F0502020204030204" pitchFamily="34" charset="0"/>
                        </a:rPr>
                        <a:t>CP</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4203920810"/>
                  </a:ext>
                </a:extLst>
              </a:tr>
              <a:tr h="163386">
                <a:tc rowSpan="6">
                  <a:txBody>
                    <a:bodyPr/>
                    <a:lstStyle/>
                    <a:p>
                      <a:pPr algn="l" fontAlgn="ctr"/>
                      <a:r>
                        <a:rPr lang="en-US" sz="1100" b="0" i="0" u="none" strike="noStrike">
                          <a:solidFill>
                            <a:srgbClr val="000000"/>
                          </a:solidFill>
                          <a:effectLst/>
                          <a:latin typeface="Calibri" panose="020F0502020204030204" pitchFamily="34" charset="0"/>
                        </a:rPr>
                        <a:t>EMAAC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AECO</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09929393"/>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8656367"/>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JCPL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8736211"/>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827665"/>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4730049"/>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PSEG</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869110"/>
                  </a:ext>
                </a:extLst>
              </a:tr>
              <a:tr h="163386">
                <a:tc rowSpan="5">
                  <a:txBody>
                    <a:bodyPr/>
                    <a:lstStyle/>
                    <a:p>
                      <a:pPr algn="l" fontAlgn="ctr"/>
                      <a:r>
                        <a:rPr lang="en-US" sz="1100" b="0" i="0" u="none" strike="noStrike">
                          <a:solidFill>
                            <a:srgbClr val="000000"/>
                          </a:solidFill>
                          <a:effectLst/>
                          <a:latin typeface="Calibri" panose="020F0502020204030204" pitchFamily="34" charset="0"/>
                        </a:rPr>
                        <a:t>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METED</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3143729"/>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PENELEC</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4291429"/>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1484018"/>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BGE</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4773175"/>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PEPCO</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22469"/>
                  </a:ext>
                </a:extLst>
              </a:tr>
              <a:tr h="163386">
                <a:tc rowSpan="7">
                  <a:txBody>
                    <a:bodyPr/>
                    <a:lstStyle/>
                    <a:p>
                      <a:pPr algn="l" fontAlgn="ctr"/>
                      <a:r>
                        <a:rPr lang="en-US" sz="1100" b="0" i="0" u="none" strike="noStrike">
                          <a:solidFill>
                            <a:srgbClr val="000000"/>
                          </a:solidFill>
                          <a:effectLst/>
                          <a:latin typeface="Calibri" panose="020F0502020204030204" pitchFamily="34" charset="0"/>
                        </a:rPr>
                        <a:t>RTO</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AEP</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13100063"/>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APS</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1776619"/>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ATSI</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3221530"/>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DAY</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2597560"/>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DOM</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5858937"/>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DUQ</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90325766"/>
                  </a:ext>
                </a:extLst>
              </a:tr>
              <a:tr h="163386">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EXPC</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541573"/>
                  </a:ext>
                </a:extLst>
              </a:tr>
              <a:tr h="163386">
                <a:tc>
                  <a:txBody>
                    <a:bodyPr/>
                    <a:lstStyle/>
                    <a:p>
                      <a:pPr algn="l" fontAlgn="ctr"/>
                      <a:r>
                        <a:rPr lang="en-US" sz="1100" b="0" i="0" u="none" strike="noStrike">
                          <a:solidFill>
                            <a:srgbClr val="000000"/>
                          </a:solidFill>
                          <a:effectLst/>
                          <a:latin typeface="Calibri" panose="020F0502020204030204" pitchFamily="34" charset="0"/>
                        </a:rPr>
                        <a:t>DEOK</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DEOK</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$47,450</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645645"/>
                  </a:ext>
                </a:extLst>
              </a:tr>
              <a:tr h="163386">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$68,664</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358142"/>
                  </a:ext>
                </a:extLst>
              </a:tr>
            </a:tbl>
          </a:graphicData>
        </a:graphic>
      </p:graphicFrame>
      <p:sp>
        <p:nvSpPr>
          <p:cNvPr id="4" name="TextBox 3">
            <a:extLst>
              <a:ext uri="{FF2B5EF4-FFF2-40B4-BE49-F238E27FC236}">
                <a16:creationId xmlns:a16="http://schemas.microsoft.com/office/drawing/2014/main" id="{1C166DD0-D5AA-48F0-AFCB-5F4758879BD9}"/>
              </a:ext>
            </a:extLst>
          </p:cNvPr>
          <p:cNvSpPr txBox="1"/>
          <p:nvPr/>
        </p:nvSpPr>
        <p:spPr>
          <a:xfrm>
            <a:off x="824498" y="5001511"/>
            <a:ext cx="4788490"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Calculations for CP Revenue for year-round customer.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 Annual Revenue USD =  Load Drop (1MW) * $/MW-Year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636254"/>
                </a:solidFill>
                <a:effectLst/>
                <a:uLnTx/>
                <a:uFillTx/>
                <a:latin typeface="Arial"/>
                <a:cs typeface="Arial"/>
                <a:sym typeface="Arial"/>
              </a:rPr>
              <a:t>(Note: Customer % applied to all Values)</a:t>
            </a:r>
          </a:p>
        </p:txBody>
      </p:sp>
      <p:cxnSp>
        <p:nvCxnSpPr>
          <p:cNvPr id="6" name="Straight Arrow Connector 5">
            <a:extLst>
              <a:ext uri="{FF2B5EF4-FFF2-40B4-BE49-F238E27FC236}">
                <a16:creationId xmlns:a16="http://schemas.microsoft.com/office/drawing/2014/main" id="{DD231182-B357-4CC9-B451-F9C077BB4C2E}"/>
              </a:ext>
            </a:extLst>
          </p:cNvPr>
          <p:cNvCxnSpPr>
            <a:cxnSpLocks/>
          </p:cNvCxnSpPr>
          <p:nvPr/>
        </p:nvCxnSpPr>
        <p:spPr>
          <a:xfrm>
            <a:off x="3392130" y="2918749"/>
            <a:ext cx="0" cy="25479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26D70C-07D8-4EAD-A9E5-E5C605083C8C}"/>
              </a:ext>
            </a:extLst>
          </p:cNvPr>
          <p:cNvCxnSpPr>
            <a:cxnSpLocks/>
          </p:cNvCxnSpPr>
          <p:nvPr/>
        </p:nvCxnSpPr>
        <p:spPr>
          <a:xfrm flipH="1">
            <a:off x="5469800" y="4948079"/>
            <a:ext cx="1059857" cy="6636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35778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7" name="Picture 16">
            <a:extLst>
              <a:ext uri="{FF2B5EF4-FFF2-40B4-BE49-F238E27FC236}">
                <a16:creationId xmlns:a16="http://schemas.microsoft.com/office/drawing/2014/main" id="{D327D267-0F89-422A-A264-89477237B243}"/>
              </a:ext>
            </a:extLst>
          </p:cNvPr>
          <p:cNvPicPr>
            <a:picLocks noChangeAspect="1"/>
          </p:cNvPicPr>
          <p:nvPr/>
        </p:nvPicPr>
        <p:blipFill>
          <a:blip r:embed="rId3"/>
          <a:stretch>
            <a:fillRect/>
          </a:stretch>
        </p:blipFill>
        <p:spPr>
          <a:xfrm>
            <a:off x="422770" y="1479871"/>
            <a:ext cx="5215065" cy="3134588"/>
          </a:xfrm>
          <a:prstGeom prst="rect">
            <a:avLst/>
          </a:prstGeom>
        </p:spPr>
      </p:pic>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Bebas Neue Bold" panose="020B0606020202050201" pitchFamily="34" charset="0"/>
                <a:ea typeface="Calibri"/>
                <a:cs typeface="Calibri"/>
                <a:sym typeface="Calibri"/>
              </a:rPr>
              <a:t>Excess Winter Load -</a:t>
            </a:r>
            <a:r>
              <a:rPr lang="en-US" sz="3600" b="1" dirty="0">
                <a:latin typeface="Bebas Neue Bold" panose="020B0606020202050201" pitchFamily="34" charset="0"/>
                <a:ea typeface="Calibri"/>
                <a:cs typeface="Calibri"/>
                <a:sym typeface="Calibri"/>
              </a:rPr>
              <a:t> CP Capability</a:t>
            </a:r>
            <a:endParaRPr lang="en-US" sz="3600" b="1" i="0" u="none" strike="noStrike" cap="none" dirty="0">
              <a:latin typeface="Bebas Neue Bold" panose="020B0606020202050201" pitchFamily="34" charset="0"/>
              <a:ea typeface="Calibri"/>
              <a:cs typeface="Calibri"/>
              <a:sym typeface="Calibri"/>
            </a:endParaRPr>
          </a:p>
        </p:txBody>
      </p:sp>
      <p:sp>
        <p:nvSpPr>
          <p:cNvPr id="102" name="Shape 102"/>
          <p:cNvSpPr txBox="1">
            <a:spLocks noGrp="1"/>
          </p:cNvSpPr>
          <p:nvPr>
            <p:ph type="body" idx="1"/>
          </p:nvPr>
        </p:nvSpPr>
        <p:spPr>
          <a:xfrm>
            <a:off x="254604" y="968122"/>
            <a:ext cx="8633235" cy="3485891"/>
          </a:xfrm>
          <a:prstGeom prst="rect">
            <a:avLst/>
          </a:prstGeom>
          <a:noFill/>
          <a:ln>
            <a:noFill/>
          </a:ln>
        </p:spPr>
        <p:txBody>
          <a:bodyPr lIns="91425" tIns="45700" rIns="91425" bIns="45700" anchor="t" anchorCtr="0">
            <a:noAutofit/>
          </a:bodyPr>
          <a:lstStyle/>
          <a:p>
            <a:pPr marL="101600" indent="0">
              <a:buNone/>
            </a:pPr>
            <a:r>
              <a:rPr lang="en-US" dirty="0">
                <a:solidFill>
                  <a:srgbClr val="636254"/>
                </a:solidFill>
                <a:latin typeface="Cooper Hewitt" pitchFamily="50" charset="0"/>
                <a:ea typeface="Cooper Hewitt" pitchFamily="50" charset="0"/>
              </a:rPr>
              <a:t> </a:t>
            </a:r>
          </a:p>
        </p:txBody>
      </p:sp>
      <p:sp>
        <p:nvSpPr>
          <p:cNvPr id="7" name="Shape 102"/>
          <p:cNvSpPr txBox="1">
            <a:spLocks/>
          </p:cNvSpPr>
          <p:nvPr/>
        </p:nvSpPr>
        <p:spPr>
          <a:xfrm>
            <a:off x="5860795" y="968122"/>
            <a:ext cx="2929491" cy="214825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marR="0" lvl="0" indent="0" algn="just" defTabSz="914400" rtl="0" eaLnBrk="1" fontAlgn="auto" latinLnBrk="0" hangingPunct="1">
              <a:lnSpc>
                <a:spcPct val="90000"/>
              </a:lnSpc>
              <a:spcBef>
                <a:spcPts val="1000"/>
              </a:spcBef>
              <a:spcAft>
                <a:spcPts val="0"/>
              </a:spcAft>
              <a:buClr>
                <a:srgbClr val="525252"/>
              </a:buClr>
              <a:buSzPct val="100000"/>
              <a:buFont typeface="Arial"/>
              <a:buNone/>
              <a:tabLst/>
              <a:defRPr/>
            </a:pPr>
            <a:r>
              <a:rPr kumimoji="0" lang="en-US" sz="1600" b="0" i="0" u="none" strike="noStrike" kern="0" cap="none" spc="0" normalizeH="0" baseline="0" noProof="0" dirty="0">
                <a:ln>
                  <a:noFill/>
                </a:ln>
                <a:solidFill>
                  <a:srgbClr val="636254"/>
                </a:solidFill>
                <a:effectLst/>
                <a:uLnTx/>
                <a:uFillTx/>
                <a:latin typeface="Arial"/>
                <a:ea typeface="Cooper Hewitt" pitchFamily="50" charset="0"/>
                <a:cs typeface="Tahoma"/>
                <a:sym typeface="Tahoma"/>
              </a:rPr>
              <a:t>Facility has a Summer PLC/FSL that is lower than the Winter PLC/FSL.  Customer would be a 250 kW CP load drop candidate with 750 kW of excess Winter load drop capabilities</a:t>
            </a:r>
          </a:p>
          <a:p>
            <a:pPr marL="228600" marR="0" lvl="0" indent="-127000" algn="l" defTabSz="914400" rtl="0" eaLnBrk="1" fontAlgn="auto" latinLnBrk="0" hangingPunct="1">
              <a:lnSpc>
                <a:spcPct val="90000"/>
              </a:lnSpc>
              <a:spcBef>
                <a:spcPts val="1000"/>
              </a:spcBef>
              <a:spcAft>
                <a:spcPts val="0"/>
              </a:spcAft>
              <a:buClr>
                <a:srgbClr val="525252"/>
              </a:buClr>
              <a:buSzPct val="100000"/>
              <a:buFont typeface="Arial"/>
              <a:buChar char="•"/>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a:p>
            <a:pPr marL="101600" marR="0" lvl="0" indent="0" algn="l" defTabSz="914400" rtl="0" eaLnBrk="1" fontAlgn="auto" latinLnBrk="0" hangingPunct="1">
              <a:lnSpc>
                <a:spcPct val="90000"/>
              </a:lnSpc>
              <a:spcBef>
                <a:spcPts val="1000"/>
              </a:spcBef>
              <a:spcAft>
                <a:spcPts val="0"/>
              </a:spcAft>
              <a:buClr>
                <a:srgbClr val="525252"/>
              </a:buClr>
              <a:buSzPct val="100000"/>
              <a:buFont typeface="Arial"/>
              <a:buNone/>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p:txBody>
      </p:sp>
      <p:graphicFrame>
        <p:nvGraphicFramePr>
          <p:cNvPr id="3" name="Table 2">
            <a:extLst>
              <a:ext uri="{FF2B5EF4-FFF2-40B4-BE49-F238E27FC236}">
                <a16:creationId xmlns:a16="http://schemas.microsoft.com/office/drawing/2014/main" id="{232CB55B-A684-4594-B80D-CCB88CF1348B}"/>
              </a:ext>
            </a:extLst>
          </p:cNvPr>
          <p:cNvGraphicFramePr>
            <a:graphicFrameLocks noGrp="1"/>
          </p:cNvGraphicFramePr>
          <p:nvPr>
            <p:extLst/>
          </p:nvPr>
        </p:nvGraphicFramePr>
        <p:xfrm>
          <a:off x="6126515" y="2757765"/>
          <a:ext cx="1645941" cy="4001770"/>
        </p:xfrm>
        <a:graphic>
          <a:graphicData uri="http://schemas.openxmlformats.org/drawingml/2006/table">
            <a:tbl>
              <a:tblPr/>
              <a:tblGrid>
                <a:gridCol w="548647">
                  <a:extLst>
                    <a:ext uri="{9D8B030D-6E8A-4147-A177-3AD203B41FA5}">
                      <a16:colId xmlns:a16="http://schemas.microsoft.com/office/drawing/2014/main" val="4198439046"/>
                    </a:ext>
                  </a:extLst>
                </a:gridCol>
                <a:gridCol w="548647">
                  <a:extLst>
                    <a:ext uri="{9D8B030D-6E8A-4147-A177-3AD203B41FA5}">
                      <a16:colId xmlns:a16="http://schemas.microsoft.com/office/drawing/2014/main" val="4142755812"/>
                    </a:ext>
                  </a:extLst>
                </a:gridCol>
                <a:gridCol w="548647">
                  <a:extLst>
                    <a:ext uri="{9D8B030D-6E8A-4147-A177-3AD203B41FA5}">
                      <a16:colId xmlns:a16="http://schemas.microsoft.com/office/drawing/2014/main" val="1916545585"/>
                    </a:ext>
                  </a:extLst>
                </a:gridCol>
              </a:tblGrid>
              <a:tr h="165663">
                <a:tc gridSpan="3">
                  <a:txBody>
                    <a:bodyPr/>
                    <a:lstStyle/>
                    <a:p>
                      <a:pPr algn="ctr" fontAlgn="b"/>
                      <a:r>
                        <a:rPr lang="en-US" sz="1100" b="1" i="0" u="none" strike="noStrike">
                          <a:solidFill>
                            <a:srgbClr val="FFFFFF"/>
                          </a:solidFill>
                          <a:effectLst/>
                          <a:latin typeface="Calibri" panose="020F0502020204030204" pitchFamily="34" charset="0"/>
                        </a:rPr>
                        <a:t>2020/21</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7470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9442823"/>
                  </a:ext>
                </a:extLst>
              </a:tr>
              <a:tr h="165663">
                <a:tc gridSpan="3">
                  <a:txBody>
                    <a:bodyPr/>
                    <a:lstStyle/>
                    <a:p>
                      <a:pPr algn="ctr" fontAlgn="b"/>
                      <a:r>
                        <a:rPr lang="en-US" sz="1100" b="1" i="0" u="none" strike="noStrike">
                          <a:solidFill>
                            <a:srgbClr val="FFFFFF"/>
                          </a:solidFill>
                          <a:effectLst/>
                          <a:latin typeface="Calibri" panose="020F0502020204030204" pitchFamily="34" charset="0"/>
                        </a:rPr>
                        <a:t>$/MW-YEAR</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1679441"/>
                  </a:ext>
                </a:extLst>
              </a:tr>
              <a:tr h="165663">
                <a:tc>
                  <a:txBody>
                    <a:bodyPr/>
                    <a:lstStyle/>
                    <a:p>
                      <a:pPr algn="l" fontAlgn="b"/>
                      <a:r>
                        <a:rPr lang="en-US" sz="1100" b="1" i="0" u="none" strike="noStrike">
                          <a:solidFill>
                            <a:srgbClr val="FFFFFF"/>
                          </a:solidFill>
                          <a:effectLst/>
                          <a:latin typeface="Calibri" panose="020F0502020204030204" pitchFamily="34" charset="0"/>
                        </a:rPr>
                        <a:t>LDA</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fontAlgn="b"/>
                      <a:r>
                        <a:rPr lang="en-US" sz="1100" b="1" i="0" u="none" strike="noStrike">
                          <a:solidFill>
                            <a:srgbClr val="FFFFFF"/>
                          </a:solidFill>
                          <a:effectLst/>
                          <a:latin typeface="Calibri" panose="020F0502020204030204" pitchFamily="34" charset="0"/>
                        </a:rPr>
                        <a:t>ZONE</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fontAlgn="b"/>
                      <a:r>
                        <a:rPr lang="en-US" sz="1100" b="1" i="0" u="none" strike="noStrike">
                          <a:solidFill>
                            <a:srgbClr val="FFFFFF"/>
                          </a:solidFill>
                          <a:effectLst/>
                          <a:latin typeface="Calibri" panose="020F0502020204030204" pitchFamily="34" charset="0"/>
                        </a:rPr>
                        <a:t>CP</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4203920810"/>
                  </a:ext>
                </a:extLst>
              </a:tr>
              <a:tr h="165663">
                <a:tc rowSpan="6">
                  <a:txBody>
                    <a:bodyPr/>
                    <a:lstStyle/>
                    <a:p>
                      <a:pPr algn="l" fontAlgn="ctr"/>
                      <a:r>
                        <a:rPr lang="en-US" sz="1100" b="0" i="0" u="none" strike="noStrike">
                          <a:solidFill>
                            <a:srgbClr val="000000"/>
                          </a:solidFill>
                          <a:effectLst/>
                          <a:latin typeface="Calibri" panose="020F0502020204030204" pitchFamily="34" charset="0"/>
                        </a:rPr>
                        <a:t>EMAAC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AECO</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09929393"/>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8656367"/>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JCPL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8736211"/>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827665"/>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4730049"/>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PSEG</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869110"/>
                  </a:ext>
                </a:extLst>
              </a:tr>
              <a:tr h="165663">
                <a:tc rowSpan="5">
                  <a:txBody>
                    <a:bodyPr/>
                    <a:lstStyle/>
                    <a:p>
                      <a:pPr algn="l" fontAlgn="ctr"/>
                      <a:r>
                        <a:rPr lang="en-US" sz="1100" b="0" i="0" u="none" strike="noStrike">
                          <a:solidFill>
                            <a:srgbClr val="000000"/>
                          </a:solidFill>
                          <a:effectLst/>
                          <a:latin typeface="Calibri" panose="020F0502020204030204" pitchFamily="34" charset="0"/>
                        </a:rPr>
                        <a:t>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METED</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3143729"/>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PENELEC</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4291429"/>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1484018"/>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BGE</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4773175"/>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PEPCO</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22469"/>
                  </a:ext>
                </a:extLst>
              </a:tr>
              <a:tr h="165663">
                <a:tc rowSpan="7">
                  <a:txBody>
                    <a:bodyPr/>
                    <a:lstStyle/>
                    <a:p>
                      <a:pPr algn="l" fontAlgn="ctr"/>
                      <a:r>
                        <a:rPr lang="en-US" sz="1100" b="0" i="0" u="none" strike="noStrike">
                          <a:solidFill>
                            <a:srgbClr val="000000"/>
                          </a:solidFill>
                          <a:effectLst/>
                          <a:latin typeface="Calibri" panose="020F0502020204030204" pitchFamily="34" charset="0"/>
                        </a:rPr>
                        <a:t>RTO</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AEP</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13100063"/>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APS</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1776619"/>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ATSI</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3221530"/>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DAY</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2597560"/>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DOM</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5858937"/>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DUQ</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90325766"/>
                  </a:ext>
                </a:extLst>
              </a:tr>
              <a:tr h="165663">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EXPC</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541573"/>
                  </a:ext>
                </a:extLst>
              </a:tr>
              <a:tr h="165663">
                <a:tc>
                  <a:txBody>
                    <a:bodyPr/>
                    <a:lstStyle/>
                    <a:p>
                      <a:pPr algn="l" fontAlgn="ctr"/>
                      <a:r>
                        <a:rPr lang="en-US" sz="1100" b="0" i="0" u="none" strike="noStrike">
                          <a:solidFill>
                            <a:srgbClr val="000000"/>
                          </a:solidFill>
                          <a:effectLst/>
                          <a:latin typeface="Calibri" panose="020F0502020204030204" pitchFamily="34" charset="0"/>
                        </a:rPr>
                        <a:t>DEOK</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DEOK</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$47,450</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645645"/>
                  </a:ext>
                </a:extLst>
              </a:tr>
              <a:tr h="165663">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$68,664</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358142"/>
                  </a:ext>
                </a:extLst>
              </a:tr>
            </a:tbl>
          </a:graphicData>
        </a:graphic>
      </p:graphicFrame>
      <p:sp>
        <p:nvSpPr>
          <p:cNvPr id="4" name="TextBox 3">
            <a:extLst>
              <a:ext uri="{FF2B5EF4-FFF2-40B4-BE49-F238E27FC236}">
                <a16:creationId xmlns:a16="http://schemas.microsoft.com/office/drawing/2014/main" id="{1C166DD0-D5AA-48F0-AFCB-5F4758879BD9}"/>
              </a:ext>
            </a:extLst>
          </p:cNvPr>
          <p:cNvSpPr txBox="1"/>
          <p:nvPr/>
        </p:nvSpPr>
        <p:spPr>
          <a:xfrm>
            <a:off x="0" y="5001511"/>
            <a:ext cx="595834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Calculations for CP Revenue for year-round “Winter Excess” customer.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 Annual Revenue USD =  (Winter Load Drop(1MW)*(6 Months) * $/MW-Year) + (Summer Load Drop (.25MW)*(6Months) * $/MW-Year)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636254"/>
                </a:solidFill>
                <a:effectLst/>
                <a:uLnTx/>
                <a:uFillTx/>
                <a:latin typeface="Arial"/>
                <a:cs typeface="Arial"/>
                <a:sym typeface="Arial"/>
              </a:rPr>
              <a:t>Customer % Split applied to all Values</a:t>
            </a:r>
          </a:p>
        </p:txBody>
      </p:sp>
      <p:cxnSp>
        <p:nvCxnSpPr>
          <p:cNvPr id="6" name="Straight Arrow Connector 5">
            <a:extLst>
              <a:ext uri="{FF2B5EF4-FFF2-40B4-BE49-F238E27FC236}">
                <a16:creationId xmlns:a16="http://schemas.microsoft.com/office/drawing/2014/main" id="{DD231182-B357-4CC9-B451-F9C077BB4C2E}"/>
              </a:ext>
            </a:extLst>
          </p:cNvPr>
          <p:cNvCxnSpPr>
            <a:cxnSpLocks/>
          </p:cNvCxnSpPr>
          <p:nvPr/>
        </p:nvCxnSpPr>
        <p:spPr>
          <a:xfrm>
            <a:off x="3392130" y="2977741"/>
            <a:ext cx="0" cy="24625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26D70C-07D8-4EAD-A9E5-E5C605083C8C}"/>
              </a:ext>
            </a:extLst>
          </p:cNvPr>
          <p:cNvCxnSpPr>
            <a:cxnSpLocks/>
          </p:cNvCxnSpPr>
          <p:nvPr/>
        </p:nvCxnSpPr>
        <p:spPr>
          <a:xfrm flipH="1">
            <a:off x="5637835" y="4888208"/>
            <a:ext cx="693593" cy="5785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A8DF389-C530-41F8-B213-69644E666C07}"/>
              </a:ext>
            </a:extLst>
          </p:cNvPr>
          <p:cNvCxnSpPr>
            <a:cxnSpLocks/>
          </p:cNvCxnSpPr>
          <p:nvPr/>
        </p:nvCxnSpPr>
        <p:spPr>
          <a:xfrm>
            <a:off x="2497395" y="3660962"/>
            <a:ext cx="0" cy="20769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4072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 name="Picture 9">
            <a:extLst>
              <a:ext uri="{FF2B5EF4-FFF2-40B4-BE49-F238E27FC236}">
                <a16:creationId xmlns:a16="http://schemas.microsoft.com/office/drawing/2014/main" id="{2D914586-6939-4DEF-862A-53E7A77BFB52}"/>
              </a:ext>
            </a:extLst>
          </p:cNvPr>
          <p:cNvPicPr>
            <a:picLocks noChangeAspect="1"/>
          </p:cNvPicPr>
          <p:nvPr/>
        </p:nvPicPr>
        <p:blipFill>
          <a:blip r:embed="rId3"/>
          <a:stretch>
            <a:fillRect/>
          </a:stretch>
        </p:blipFill>
        <p:spPr>
          <a:xfrm>
            <a:off x="490852" y="1500912"/>
            <a:ext cx="5173292" cy="3113619"/>
          </a:xfrm>
          <a:prstGeom prst="rect">
            <a:avLst/>
          </a:prstGeom>
        </p:spPr>
      </p:pic>
      <p:sp>
        <p:nvSpPr>
          <p:cNvPr id="101" name="Shape 101"/>
          <p:cNvSpPr txBox="1">
            <a:spLocks noGrp="1"/>
          </p:cNvSpPr>
          <p:nvPr>
            <p:ph type="title"/>
          </p:nvPr>
        </p:nvSpPr>
        <p:spPr>
          <a:xfrm>
            <a:off x="187492" y="8335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B74A26"/>
                </a:solidFill>
                <a:latin typeface="Bebas Neue Bold" panose="020B0606020202050201" pitchFamily="34" charset="0"/>
                <a:ea typeface="Calibri"/>
                <a:cs typeface="Calibri"/>
                <a:sym typeface="Calibri"/>
              </a:rPr>
              <a:t>Excess Summer Load -</a:t>
            </a:r>
            <a:r>
              <a:rPr lang="en-US" sz="3600" b="1" dirty="0">
                <a:latin typeface="Bebas Neue Bold" panose="020B0606020202050201" pitchFamily="34" charset="0"/>
                <a:ea typeface="Calibri"/>
                <a:cs typeface="Calibri"/>
                <a:sym typeface="Calibri"/>
              </a:rPr>
              <a:t> CP Capability</a:t>
            </a:r>
            <a:endParaRPr lang="en-US" sz="3600" b="1" i="0" u="none" strike="noStrike" cap="none" dirty="0">
              <a:latin typeface="Bebas Neue Bold" panose="020B0606020202050201" pitchFamily="34" charset="0"/>
              <a:ea typeface="Calibri"/>
              <a:cs typeface="Calibri"/>
              <a:sym typeface="Calibri"/>
            </a:endParaRPr>
          </a:p>
        </p:txBody>
      </p:sp>
      <p:sp>
        <p:nvSpPr>
          <p:cNvPr id="102" name="Shape 102"/>
          <p:cNvSpPr txBox="1">
            <a:spLocks noGrp="1"/>
          </p:cNvSpPr>
          <p:nvPr>
            <p:ph type="body" idx="1"/>
          </p:nvPr>
        </p:nvSpPr>
        <p:spPr>
          <a:xfrm>
            <a:off x="254604" y="968122"/>
            <a:ext cx="8633235" cy="3485891"/>
          </a:xfrm>
          <a:prstGeom prst="rect">
            <a:avLst/>
          </a:prstGeom>
          <a:noFill/>
          <a:ln>
            <a:noFill/>
          </a:ln>
        </p:spPr>
        <p:txBody>
          <a:bodyPr lIns="91425" tIns="45700" rIns="91425" bIns="45700" anchor="t" anchorCtr="0">
            <a:noAutofit/>
          </a:bodyPr>
          <a:lstStyle/>
          <a:p>
            <a:pPr marL="101600" indent="0">
              <a:buNone/>
            </a:pPr>
            <a:r>
              <a:rPr lang="en-US" dirty="0">
                <a:solidFill>
                  <a:srgbClr val="636254"/>
                </a:solidFill>
                <a:latin typeface="Cooper Hewitt" pitchFamily="50" charset="0"/>
                <a:ea typeface="Cooper Hewitt" pitchFamily="50" charset="0"/>
              </a:rPr>
              <a:t> </a:t>
            </a:r>
          </a:p>
        </p:txBody>
      </p:sp>
      <p:sp>
        <p:nvSpPr>
          <p:cNvPr id="7" name="Shape 102"/>
          <p:cNvSpPr txBox="1">
            <a:spLocks/>
          </p:cNvSpPr>
          <p:nvPr/>
        </p:nvSpPr>
        <p:spPr>
          <a:xfrm>
            <a:off x="5774495" y="826387"/>
            <a:ext cx="3113344" cy="193397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marR="0" lvl="0" indent="0" algn="just" defTabSz="914400" rtl="0" eaLnBrk="1" fontAlgn="auto" latinLnBrk="0" hangingPunct="1">
              <a:lnSpc>
                <a:spcPct val="90000"/>
              </a:lnSpc>
              <a:spcBef>
                <a:spcPts val="1000"/>
              </a:spcBef>
              <a:spcAft>
                <a:spcPts val="0"/>
              </a:spcAft>
              <a:buClr>
                <a:srgbClr val="525252"/>
              </a:buClr>
              <a:buSzPct val="100000"/>
              <a:buFont typeface="Arial"/>
              <a:buNone/>
              <a:tabLst/>
              <a:defRPr/>
            </a:pPr>
            <a:r>
              <a:rPr kumimoji="0" lang="en-US" sz="1600" b="0" i="0" u="none" strike="noStrike" kern="0" cap="none" spc="0" normalizeH="0" baseline="0" noProof="0" dirty="0">
                <a:ln>
                  <a:noFill/>
                </a:ln>
                <a:solidFill>
                  <a:srgbClr val="636254"/>
                </a:solidFill>
                <a:effectLst/>
                <a:uLnTx/>
                <a:uFillTx/>
                <a:latin typeface="Arial"/>
                <a:ea typeface="Cooper Hewitt" pitchFamily="50" charset="0"/>
                <a:cs typeface="Tahoma"/>
                <a:sym typeface="Tahoma"/>
              </a:rPr>
              <a:t>Facility with a lower load profile in the winter than the summer.  The Winter PLC/FSL is lower than the Summer PLC/FSL.  Customer would be a 600 kW CP load drop candidate with 400 kW of excess Summer load drop capabilities.</a:t>
            </a:r>
          </a:p>
          <a:p>
            <a:pPr marL="101600" marR="0" lvl="0" indent="0" algn="l" defTabSz="914400" rtl="0" eaLnBrk="1" fontAlgn="auto" latinLnBrk="0" hangingPunct="1">
              <a:lnSpc>
                <a:spcPct val="90000"/>
              </a:lnSpc>
              <a:spcBef>
                <a:spcPts val="1000"/>
              </a:spcBef>
              <a:spcAft>
                <a:spcPts val="0"/>
              </a:spcAft>
              <a:buClr>
                <a:srgbClr val="525252"/>
              </a:buClr>
              <a:buSzPct val="100000"/>
              <a:buFont typeface="Arial"/>
              <a:buNone/>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a:p>
            <a:pPr marL="228600" marR="0" lvl="0" indent="-127000" algn="l" defTabSz="914400" rtl="0" eaLnBrk="1" fontAlgn="auto" latinLnBrk="0" hangingPunct="1">
              <a:lnSpc>
                <a:spcPct val="90000"/>
              </a:lnSpc>
              <a:spcBef>
                <a:spcPts val="1000"/>
              </a:spcBef>
              <a:spcAft>
                <a:spcPts val="0"/>
              </a:spcAft>
              <a:buClr>
                <a:srgbClr val="525252"/>
              </a:buClr>
              <a:buSzPct val="100000"/>
              <a:buFont typeface="Arial"/>
              <a:buChar char="•"/>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a:p>
            <a:pPr marL="101600" marR="0" lvl="0" indent="0" algn="l" defTabSz="914400" rtl="0" eaLnBrk="1" fontAlgn="auto" latinLnBrk="0" hangingPunct="1">
              <a:lnSpc>
                <a:spcPct val="90000"/>
              </a:lnSpc>
              <a:spcBef>
                <a:spcPts val="1000"/>
              </a:spcBef>
              <a:spcAft>
                <a:spcPts val="0"/>
              </a:spcAft>
              <a:buClr>
                <a:srgbClr val="525252"/>
              </a:buClr>
              <a:buSzPct val="100000"/>
              <a:buFont typeface="Arial"/>
              <a:buNone/>
              <a:tabLst/>
              <a:defRPr/>
            </a:pPr>
            <a:endParaRPr kumimoji="0" lang="en-US" sz="1600" b="0" i="0" u="none" strike="noStrike" kern="0" cap="none" spc="0" normalizeH="0" baseline="0" noProof="0" dirty="0">
              <a:ln>
                <a:noFill/>
              </a:ln>
              <a:solidFill>
                <a:srgbClr val="636254"/>
              </a:solidFill>
              <a:effectLst/>
              <a:uLnTx/>
              <a:uFillTx/>
              <a:latin typeface="Cooper Hewitt" pitchFamily="50" charset="0"/>
              <a:ea typeface="Cooper Hewitt" pitchFamily="50" charset="0"/>
              <a:cs typeface="Tahoma"/>
              <a:sym typeface="Tahoma"/>
            </a:endParaRPr>
          </a:p>
        </p:txBody>
      </p:sp>
      <p:graphicFrame>
        <p:nvGraphicFramePr>
          <p:cNvPr id="3" name="Table 2">
            <a:extLst>
              <a:ext uri="{FF2B5EF4-FFF2-40B4-BE49-F238E27FC236}">
                <a16:creationId xmlns:a16="http://schemas.microsoft.com/office/drawing/2014/main" id="{232CB55B-A684-4594-B80D-CCB88CF1348B}"/>
              </a:ext>
            </a:extLst>
          </p:cNvPr>
          <p:cNvGraphicFramePr>
            <a:graphicFrameLocks noGrp="1"/>
          </p:cNvGraphicFramePr>
          <p:nvPr>
            <p:extLst/>
          </p:nvPr>
        </p:nvGraphicFramePr>
        <p:xfrm>
          <a:off x="6211156" y="2856230"/>
          <a:ext cx="1627986" cy="4001770"/>
        </p:xfrm>
        <a:graphic>
          <a:graphicData uri="http://schemas.openxmlformats.org/drawingml/2006/table">
            <a:tbl>
              <a:tblPr/>
              <a:tblGrid>
                <a:gridCol w="542662">
                  <a:extLst>
                    <a:ext uri="{9D8B030D-6E8A-4147-A177-3AD203B41FA5}">
                      <a16:colId xmlns:a16="http://schemas.microsoft.com/office/drawing/2014/main" val="4198439046"/>
                    </a:ext>
                  </a:extLst>
                </a:gridCol>
                <a:gridCol w="542662">
                  <a:extLst>
                    <a:ext uri="{9D8B030D-6E8A-4147-A177-3AD203B41FA5}">
                      <a16:colId xmlns:a16="http://schemas.microsoft.com/office/drawing/2014/main" val="4142755812"/>
                    </a:ext>
                  </a:extLst>
                </a:gridCol>
                <a:gridCol w="542662">
                  <a:extLst>
                    <a:ext uri="{9D8B030D-6E8A-4147-A177-3AD203B41FA5}">
                      <a16:colId xmlns:a16="http://schemas.microsoft.com/office/drawing/2014/main" val="1916545585"/>
                    </a:ext>
                  </a:extLst>
                </a:gridCol>
              </a:tblGrid>
              <a:tr h="151561">
                <a:tc gridSpan="3">
                  <a:txBody>
                    <a:bodyPr/>
                    <a:lstStyle/>
                    <a:p>
                      <a:pPr algn="ctr" fontAlgn="b"/>
                      <a:r>
                        <a:rPr lang="en-US" sz="1100" b="1" i="0" u="none" strike="noStrike" dirty="0">
                          <a:solidFill>
                            <a:srgbClr val="FFFFFF"/>
                          </a:solidFill>
                          <a:effectLst/>
                          <a:latin typeface="Calibri" panose="020F0502020204030204" pitchFamily="34" charset="0"/>
                        </a:rPr>
                        <a:t>2020/21</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7470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9442823"/>
                  </a:ext>
                </a:extLst>
              </a:tr>
              <a:tr h="151561">
                <a:tc gridSpan="3">
                  <a:txBody>
                    <a:bodyPr/>
                    <a:lstStyle/>
                    <a:p>
                      <a:pPr algn="ctr" fontAlgn="b"/>
                      <a:r>
                        <a:rPr lang="en-US" sz="1100" b="1" i="0" u="none" strike="noStrike">
                          <a:solidFill>
                            <a:srgbClr val="FFFFFF"/>
                          </a:solidFill>
                          <a:effectLst/>
                          <a:latin typeface="Calibri" panose="020F0502020204030204" pitchFamily="34" charset="0"/>
                        </a:rPr>
                        <a:t>$/MW-YEAR</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1679441"/>
                  </a:ext>
                </a:extLst>
              </a:tr>
              <a:tr h="151561">
                <a:tc>
                  <a:txBody>
                    <a:bodyPr/>
                    <a:lstStyle/>
                    <a:p>
                      <a:pPr algn="l" fontAlgn="b"/>
                      <a:r>
                        <a:rPr lang="en-US" sz="1100" b="1" i="0" u="none" strike="noStrike">
                          <a:solidFill>
                            <a:srgbClr val="FFFFFF"/>
                          </a:solidFill>
                          <a:effectLst/>
                          <a:latin typeface="Calibri" panose="020F0502020204030204" pitchFamily="34" charset="0"/>
                        </a:rPr>
                        <a:t>LDA</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fontAlgn="b"/>
                      <a:r>
                        <a:rPr lang="en-US" sz="1100" b="1" i="0" u="none" strike="noStrike">
                          <a:solidFill>
                            <a:srgbClr val="FFFFFF"/>
                          </a:solidFill>
                          <a:effectLst/>
                          <a:latin typeface="Calibri" panose="020F0502020204030204" pitchFamily="34" charset="0"/>
                        </a:rPr>
                        <a:t>ZONE</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fontAlgn="b"/>
                      <a:r>
                        <a:rPr lang="en-US" sz="1100" b="1" i="0" u="none" strike="noStrike">
                          <a:solidFill>
                            <a:srgbClr val="FFFFFF"/>
                          </a:solidFill>
                          <a:effectLst/>
                          <a:latin typeface="Calibri" panose="020F0502020204030204" pitchFamily="34" charset="0"/>
                        </a:rPr>
                        <a:t>CP</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4203920810"/>
                  </a:ext>
                </a:extLst>
              </a:tr>
              <a:tr h="151561">
                <a:tc rowSpan="6">
                  <a:txBody>
                    <a:bodyPr/>
                    <a:lstStyle/>
                    <a:p>
                      <a:pPr algn="l" fontAlgn="ctr"/>
                      <a:r>
                        <a:rPr lang="en-US" sz="1100" b="0" i="0" u="none" strike="noStrike">
                          <a:solidFill>
                            <a:srgbClr val="000000"/>
                          </a:solidFill>
                          <a:effectLst/>
                          <a:latin typeface="Calibri" panose="020F0502020204030204" pitchFamily="34" charset="0"/>
                        </a:rPr>
                        <a:t>EMAAC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AECO</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09929393"/>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8656367"/>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JCPL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8736211"/>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827665"/>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RECO</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4730049"/>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PSEG</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$68,573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869110"/>
                  </a:ext>
                </a:extLst>
              </a:tr>
              <a:tr h="151561">
                <a:tc rowSpan="5">
                  <a:txBody>
                    <a:bodyPr/>
                    <a:lstStyle/>
                    <a:p>
                      <a:pPr algn="l" fontAlgn="ctr"/>
                      <a:r>
                        <a:rPr lang="en-US" sz="1100" b="0" i="0" u="none" strike="noStrike">
                          <a:solidFill>
                            <a:srgbClr val="000000"/>
                          </a:solidFill>
                          <a:effectLst/>
                          <a:latin typeface="Calibri" panose="020F0502020204030204" pitchFamily="34" charset="0"/>
                        </a:rPr>
                        <a:t>MAAC</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METED</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23143729"/>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PENELEC</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4291429"/>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PPL</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1484018"/>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BGE</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4773175"/>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PEPCO</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$31,405</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22469"/>
                  </a:ext>
                </a:extLst>
              </a:tr>
              <a:tr h="151561">
                <a:tc rowSpan="7">
                  <a:txBody>
                    <a:bodyPr/>
                    <a:lstStyle/>
                    <a:p>
                      <a:pPr algn="l" fontAlgn="ctr"/>
                      <a:r>
                        <a:rPr lang="en-US" sz="1100" b="0" i="0" u="none" strike="noStrike">
                          <a:solidFill>
                            <a:srgbClr val="000000"/>
                          </a:solidFill>
                          <a:effectLst/>
                          <a:latin typeface="Calibri" panose="020F0502020204030204" pitchFamily="34" charset="0"/>
                        </a:rPr>
                        <a:t>RTO</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AEP</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13100063"/>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APS</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1776619"/>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ATSI</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3221530"/>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DAY</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62597560"/>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DOM</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5858937"/>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DUQ</a:t>
                      </a:r>
                    </a:p>
                  </a:txBody>
                  <a:tcPr marL="6350" marR="6350" marT="6350" marB="0" anchor="b">
                    <a:lnL>
                      <a:noFill/>
                    </a:lnL>
                    <a:lnR>
                      <a:noFill/>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90325766"/>
                  </a:ext>
                </a:extLst>
              </a:tr>
              <a:tr h="151561">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EXPC</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$27,933</a:t>
                      </a: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541573"/>
                  </a:ext>
                </a:extLst>
              </a:tr>
              <a:tr h="151561">
                <a:tc>
                  <a:txBody>
                    <a:bodyPr/>
                    <a:lstStyle/>
                    <a:p>
                      <a:pPr algn="l" fontAlgn="ctr"/>
                      <a:r>
                        <a:rPr lang="en-US" sz="1100" b="0" i="0" u="none" strike="noStrike">
                          <a:solidFill>
                            <a:srgbClr val="000000"/>
                          </a:solidFill>
                          <a:effectLst/>
                          <a:latin typeface="Calibri" panose="020F0502020204030204" pitchFamily="34" charset="0"/>
                        </a:rPr>
                        <a:t>DEOK</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DEOK</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$47,450</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645645"/>
                  </a:ext>
                </a:extLst>
              </a:tr>
              <a:tr h="151561">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COMED</a:t>
                      </a: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$68,664</a:t>
                      </a:r>
                    </a:p>
                  </a:txBody>
                  <a:tcPr marL="6350" marR="6350" marT="63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358142"/>
                  </a:ext>
                </a:extLst>
              </a:tr>
            </a:tbl>
          </a:graphicData>
        </a:graphic>
      </p:graphicFrame>
      <p:sp>
        <p:nvSpPr>
          <p:cNvPr id="4" name="TextBox 3">
            <a:extLst>
              <a:ext uri="{FF2B5EF4-FFF2-40B4-BE49-F238E27FC236}">
                <a16:creationId xmlns:a16="http://schemas.microsoft.com/office/drawing/2014/main" id="{1C166DD0-D5AA-48F0-AFCB-5F4758879BD9}"/>
              </a:ext>
            </a:extLst>
          </p:cNvPr>
          <p:cNvSpPr txBox="1"/>
          <p:nvPr/>
        </p:nvSpPr>
        <p:spPr>
          <a:xfrm>
            <a:off x="0" y="5001511"/>
            <a:ext cx="606650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Calculations for CP Revenue for year-round “Summer Excess” customer.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254"/>
                </a:solidFill>
                <a:effectLst/>
                <a:uLnTx/>
                <a:uFillTx/>
                <a:latin typeface="Arial"/>
                <a:cs typeface="Arial"/>
                <a:sym typeface="Arial"/>
              </a:rPr>
              <a:t> Annual Revenue USD =  (Winter Load Drop(.6MW)*(6 Months) * $/MW-Year) + (Summer Load Drop (1MW)*(6Months) * $/MW-Year)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636254"/>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636254"/>
                </a:solidFill>
                <a:effectLst/>
                <a:uLnTx/>
                <a:uFillTx/>
                <a:latin typeface="Arial"/>
                <a:cs typeface="Arial"/>
                <a:sym typeface="Arial"/>
              </a:rPr>
              <a:t>Customer % Split applied to all Values</a:t>
            </a:r>
          </a:p>
        </p:txBody>
      </p:sp>
      <p:cxnSp>
        <p:nvCxnSpPr>
          <p:cNvPr id="6" name="Straight Arrow Connector 5">
            <a:extLst>
              <a:ext uri="{FF2B5EF4-FFF2-40B4-BE49-F238E27FC236}">
                <a16:creationId xmlns:a16="http://schemas.microsoft.com/office/drawing/2014/main" id="{DD231182-B357-4CC9-B451-F9C077BB4C2E}"/>
              </a:ext>
            </a:extLst>
          </p:cNvPr>
          <p:cNvCxnSpPr>
            <a:cxnSpLocks/>
          </p:cNvCxnSpPr>
          <p:nvPr/>
        </p:nvCxnSpPr>
        <p:spPr>
          <a:xfrm>
            <a:off x="3165987" y="3539613"/>
            <a:ext cx="0" cy="19271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26D70C-07D8-4EAD-A9E5-E5C605083C8C}"/>
              </a:ext>
            </a:extLst>
          </p:cNvPr>
          <p:cNvCxnSpPr>
            <a:cxnSpLocks/>
          </p:cNvCxnSpPr>
          <p:nvPr/>
        </p:nvCxnSpPr>
        <p:spPr>
          <a:xfrm flipH="1">
            <a:off x="5637835" y="4888208"/>
            <a:ext cx="693593" cy="5785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945B24-FA30-4880-A7B4-810E7971D872}"/>
              </a:ext>
            </a:extLst>
          </p:cNvPr>
          <p:cNvCxnSpPr>
            <a:cxnSpLocks/>
          </p:cNvCxnSpPr>
          <p:nvPr/>
        </p:nvCxnSpPr>
        <p:spPr>
          <a:xfrm>
            <a:off x="2118851" y="3136490"/>
            <a:ext cx="0" cy="2571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28010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D5A3-A011-49F9-A551-7419A3D71349}"/>
              </a:ext>
            </a:extLst>
          </p:cNvPr>
          <p:cNvSpPr>
            <a:spLocks noGrp="1"/>
          </p:cNvSpPr>
          <p:nvPr>
            <p:ph type="title"/>
          </p:nvPr>
        </p:nvSpPr>
        <p:spPr>
          <a:xfrm>
            <a:off x="187492" y="-87540"/>
            <a:ext cx="8451683" cy="1325562"/>
          </a:xfrm>
        </p:spPr>
        <p:txBody>
          <a:bodyPr/>
          <a:lstStyle/>
          <a:p>
            <a:r>
              <a:rPr lang="en-US" sz="3600" b="1" dirty="0">
                <a:solidFill>
                  <a:srgbClr val="F89C1B"/>
                </a:solidFill>
                <a:latin typeface="Calibri" panose="020F0502020204030204" pitchFamily="34" charset="0"/>
                <a:cs typeface="Calibri" panose="020F0502020204030204" pitchFamily="34" charset="0"/>
              </a:rPr>
              <a:t>Three Forces Driving </a:t>
            </a:r>
            <a:br>
              <a:rPr lang="en-US" sz="3600" b="1" dirty="0">
                <a:solidFill>
                  <a:srgbClr val="F89C1B"/>
                </a:solidFill>
                <a:latin typeface="Calibri" panose="020F0502020204030204" pitchFamily="34" charset="0"/>
                <a:cs typeface="Calibri" panose="020F0502020204030204" pitchFamily="34" charset="0"/>
              </a:rPr>
            </a:br>
            <a:r>
              <a:rPr lang="en-US" sz="3600" b="1" dirty="0">
                <a:solidFill>
                  <a:srgbClr val="4E938E"/>
                </a:solidFill>
                <a:latin typeface="Calibri" panose="020F0502020204030204" pitchFamily="34" charset="0"/>
                <a:cs typeface="Calibri" panose="020F0502020204030204" pitchFamily="34" charset="0"/>
              </a:rPr>
              <a:t>Industry Transformation</a:t>
            </a:r>
          </a:p>
        </p:txBody>
      </p:sp>
      <p:graphicFrame>
        <p:nvGraphicFramePr>
          <p:cNvPr id="4" name="Content Placeholder 4">
            <a:extLst>
              <a:ext uri="{FF2B5EF4-FFF2-40B4-BE49-F238E27FC236}">
                <a16:creationId xmlns:a16="http://schemas.microsoft.com/office/drawing/2014/main" id="{A89B2AB6-5EC6-4909-922F-E495AB8276C0}"/>
              </a:ext>
            </a:extLst>
          </p:cNvPr>
          <p:cNvGraphicFramePr>
            <a:graphicFrameLocks/>
          </p:cNvGraphicFramePr>
          <p:nvPr>
            <p:extLst>
              <p:ext uri="{D42A27DB-BD31-4B8C-83A1-F6EECF244321}">
                <p14:modId xmlns:p14="http://schemas.microsoft.com/office/powerpoint/2010/main" val="3666924480"/>
              </p:ext>
            </p:extLst>
          </p:nvPr>
        </p:nvGraphicFramePr>
        <p:xfrm>
          <a:off x="235532" y="1654727"/>
          <a:ext cx="4221163"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a:extLst>
              <a:ext uri="{FF2B5EF4-FFF2-40B4-BE49-F238E27FC236}">
                <a16:creationId xmlns:a16="http://schemas.microsoft.com/office/drawing/2014/main" id="{D4C544C2-C5AB-4762-B45E-104CDB2B78E3}"/>
              </a:ext>
            </a:extLst>
          </p:cNvPr>
          <p:cNvSpPr txBox="1">
            <a:spLocks/>
          </p:cNvSpPr>
          <p:nvPr/>
        </p:nvSpPr>
        <p:spPr>
          <a:xfrm>
            <a:off x="4867421" y="1119249"/>
            <a:ext cx="4178105" cy="4765343"/>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800" b="0" i="0" u="none" strike="noStrike" cap="none">
                <a:solidFill>
                  <a:srgbClr val="888888"/>
                </a:solidFill>
                <a:latin typeface="Tahoma"/>
                <a:ea typeface="Tahoma"/>
                <a:cs typeface="Tahoma"/>
                <a:sym typeface="Tahoma"/>
              </a:defRPr>
            </a:lvl1pPr>
            <a:lvl2pPr marL="457200" marR="0" lvl="1"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None/>
              <a:defRPr sz="1800" b="0" i="0" u="none" strike="noStrike" cap="none">
                <a:solidFill>
                  <a:schemeClr val="dk1"/>
                </a:solidFill>
                <a:latin typeface="Calibri"/>
                <a:ea typeface="Calibri"/>
                <a:cs typeface="Calibri"/>
                <a:sym typeface="Calibri"/>
              </a:defRPr>
            </a:lvl9pPr>
          </a:lstStyle>
          <a:p>
            <a:pPr algn="l">
              <a:spcBef>
                <a:spcPts val="600"/>
              </a:spcBef>
            </a:pPr>
            <a:r>
              <a:rPr lang="en-US" sz="1600" b="1" dirty="0">
                <a:solidFill>
                  <a:schemeClr val="tx1"/>
                </a:solidFill>
                <a:latin typeface="Calibri" panose="020F0502020204030204" pitchFamily="34" charset="0"/>
                <a:cs typeface="Calibri" panose="020F0502020204030204" pitchFamily="34" charset="0"/>
              </a:rPr>
              <a:t>Multiple megatrends underpin the industry transition:</a:t>
            </a:r>
          </a:p>
          <a:p>
            <a:pPr algn="l"/>
            <a:endParaRPr lang="en-US" sz="400" dirty="0">
              <a:solidFill>
                <a:schemeClr val="tx1"/>
              </a:solidFill>
              <a:latin typeface="Calibri" panose="020F0502020204030204" pitchFamily="34" charset="0"/>
              <a:cs typeface="Calibri" panose="020F0502020204030204" pitchFamily="34" charset="0"/>
            </a:endParaRP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Declining load growth as a result of distributed energy resources (EE and DG)</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Greater customer choice and demand for more (sustainable) energy options</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Increased policies and regulations to reduce carbon emissions</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Shifting power-generating sources</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Search for shareholder value: new ventures and increased M&amp;A</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Merging of mega industries around growth opportunities</a:t>
            </a:r>
          </a:p>
          <a:p>
            <a:pPr marL="342900" indent="-342900" algn="l">
              <a:spcBef>
                <a:spcPts val="600"/>
              </a:spcBef>
              <a:buFont typeface="+mj-lt"/>
              <a:buAutoNum type="arabicPeriod"/>
            </a:pPr>
            <a:r>
              <a:rPr lang="en-US" sz="1500" dirty="0">
                <a:solidFill>
                  <a:schemeClr val="tx1"/>
                </a:solidFill>
                <a:latin typeface="Calibri" panose="020F0502020204030204" pitchFamily="34" charset="0"/>
                <a:cs typeface="Calibri" panose="020F0502020204030204" pitchFamily="34" charset="0"/>
              </a:rPr>
              <a:t>Transition toward an increasingly clean, decentralized, intelligent and mobile grid architecture:</a:t>
            </a:r>
            <a:r>
              <a:rPr lang="en-US" sz="1500" b="1" i="1" dirty="0">
                <a:solidFill>
                  <a:schemeClr val="tx1"/>
                </a:solidFill>
                <a:latin typeface="Calibri" panose="020F0502020204030204" pitchFamily="34" charset="0"/>
                <a:cs typeface="Calibri" panose="020F0502020204030204" pitchFamily="34" charset="0"/>
              </a:rPr>
              <a:t> the Energy Cloud</a:t>
            </a:r>
          </a:p>
        </p:txBody>
      </p:sp>
      <p:sp>
        <p:nvSpPr>
          <p:cNvPr id="6" name="Content Placeholder 3">
            <a:extLst>
              <a:ext uri="{FF2B5EF4-FFF2-40B4-BE49-F238E27FC236}">
                <a16:creationId xmlns:a16="http://schemas.microsoft.com/office/drawing/2014/main" id="{E569C166-FFF5-4718-AE4D-EA7A2D155317}"/>
              </a:ext>
            </a:extLst>
          </p:cNvPr>
          <p:cNvSpPr txBox="1">
            <a:spLocks/>
          </p:cNvSpPr>
          <p:nvPr/>
        </p:nvSpPr>
        <p:spPr bwMode="auto">
          <a:xfrm>
            <a:off x="235531" y="1357859"/>
            <a:ext cx="4221163" cy="5988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0188" indent="-230188" algn="l" rtl="0" eaLnBrk="1" fontAlgn="base" hangingPunct="1">
              <a:spcBef>
                <a:spcPct val="20000"/>
              </a:spcBef>
              <a:spcAft>
                <a:spcPct val="0"/>
              </a:spcAft>
              <a:buClr>
                <a:schemeClr val="accent1"/>
              </a:buClr>
              <a:buSzPct val="100000"/>
              <a:buFont typeface="Arial" panose="020B0604020202020204" pitchFamily="34" charset="0"/>
              <a:buChar char="•"/>
              <a:defRPr lang="en-US" sz="1800" kern="1200" dirty="0">
                <a:solidFill>
                  <a:schemeClr val="accent1"/>
                </a:solidFill>
                <a:latin typeface="+mj-lt"/>
                <a:ea typeface="+mn-ea"/>
                <a:cs typeface="+mn-cs"/>
              </a:defRPr>
            </a:lvl1pPr>
            <a:lvl2pPr marL="460375" indent="-223838" algn="l" rtl="0" eaLnBrk="1" fontAlgn="base" hangingPunct="1">
              <a:spcBef>
                <a:spcPct val="20000"/>
              </a:spcBef>
              <a:spcAft>
                <a:spcPct val="0"/>
              </a:spcAft>
              <a:buClr>
                <a:schemeClr val="accent1"/>
              </a:buClr>
              <a:buSzPct val="100000"/>
              <a:buFont typeface="Arial" panose="020B0604020202020204" pitchFamily="34" charset="0"/>
              <a:buChar char="-"/>
              <a:defRPr lang="en-US" sz="1600" kern="1200" dirty="0">
                <a:solidFill>
                  <a:schemeClr val="accent1"/>
                </a:solidFill>
                <a:latin typeface="+mj-lt"/>
                <a:ea typeface="+mn-ea"/>
                <a:cs typeface="+mn-cs"/>
              </a:defRPr>
            </a:lvl2pPr>
            <a:lvl3pPr marL="1027113" indent="-344488" algn="l" rtl="0" eaLnBrk="1" fontAlgn="base" hangingPunct="1">
              <a:spcBef>
                <a:spcPct val="20000"/>
              </a:spcBef>
              <a:spcAft>
                <a:spcPct val="0"/>
              </a:spcAft>
              <a:buClr>
                <a:schemeClr val="accent1"/>
              </a:buClr>
              <a:buSzPct val="100000"/>
              <a:buFont typeface="Wingdings" panose="05000000000000000000" pitchFamily="2" charset="2"/>
              <a:buChar char="§"/>
              <a:defRPr lang="en-US" sz="1600" kern="1200" dirty="0">
                <a:solidFill>
                  <a:schemeClr val="accent1"/>
                </a:solidFill>
                <a:latin typeface="+mj-lt"/>
                <a:ea typeface="+mn-ea"/>
                <a:cs typeface="+mn-cs"/>
              </a:defRPr>
            </a:lvl3pPr>
            <a:lvl4pPr marL="1373188" indent="-344488" algn="l" rtl="0" eaLnBrk="1" fontAlgn="base" hangingPunct="1">
              <a:spcBef>
                <a:spcPct val="20000"/>
              </a:spcBef>
              <a:spcAft>
                <a:spcPct val="0"/>
              </a:spcAft>
              <a:buClr>
                <a:schemeClr val="accent1"/>
              </a:buClr>
              <a:buSzPct val="100000"/>
              <a:buFont typeface="Palatino Linotype" pitchFamily="18" charset="0"/>
              <a:buChar char="◦"/>
              <a:defRPr lang="en-US" sz="1600" kern="1200" dirty="0">
                <a:solidFill>
                  <a:schemeClr val="accent1"/>
                </a:solidFill>
                <a:latin typeface="+mj-lt"/>
                <a:ea typeface="+mn-ea"/>
                <a:cs typeface="+mn-cs"/>
              </a:defRPr>
            </a:lvl4pPr>
            <a:lvl5pPr marL="1717675" indent="-342900" algn="l" rtl="0" eaLnBrk="1" fontAlgn="base" hangingPunct="1">
              <a:spcBef>
                <a:spcPct val="20000"/>
              </a:spcBef>
              <a:spcAft>
                <a:spcPct val="0"/>
              </a:spcAft>
              <a:buClr>
                <a:schemeClr val="accent1"/>
              </a:buClr>
              <a:buSzPct val="100000"/>
              <a:buFont typeface="Palatino Linotype" pitchFamily="18" charset="0"/>
              <a:buChar char="▫"/>
              <a:defRPr lang="en-US" sz="1600" kern="1200" dirty="0">
                <a:solidFill>
                  <a:schemeClr val="accent1"/>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marL="0" indent="0">
              <a:spcBef>
                <a:spcPts val="600"/>
              </a:spcBef>
              <a:buNone/>
            </a:pPr>
            <a:r>
              <a:rPr lang="en-US" sz="1600" b="1" dirty="0">
                <a:solidFill>
                  <a:schemeClr val="tx1"/>
                </a:solidFill>
                <a:latin typeface="Calibri" panose="020F0502020204030204" pitchFamily="34" charset="0"/>
                <a:cs typeface="Calibri" panose="020F0502020204030204" pitchFamily="34" charset="0"/>
              </a:rPr>
              <a:t>Disruption of traditional processes is a prevailing industry trend creating threat and opportunity</a:t>
            </a:r>
          </a:p>
        </p:txBody>
      </p:sp>
    </p:spTree>
    <p:extLst>
      <p:ext uri="{BB962C8B-B14F-4D97-AF65-F5344CB8AC3E}">
        <p14:creationId xmlns:p14="http://schemas.microsoft.com/office/powerpoint/2010/main" val="165463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0A4-DE57-426A-9174-20DF7F837C0C}"/>
              </a:ext>
            </a:extLst>
          </p:cNvPr>
          <p:cNvSpPr>
            <a:spLocks noGrp="1"/>
          </p:cNvSpPr>
          <p:nvPr>
            <p:ph type="title"/>
          </p:nvPr>
        </p:nvSpPr>
        <p:spPr>
          <a:xfrm>
            <a:off x="187492" y="100320"/>
            <a:ext cx="7886700" cy="1325562"/>
          </a:xfrm>
        </p:spPr>
        <p:txBody>
          <a:bodyPr/>
          <a:lstStyle/>
          <a:p>
            <a:r>
              <a:rPr lang="en-US" sz="4400" b="1" dirty="0">
                <a:latin typeface="Calibri" panose="020F0502020204030204" pitchFamily="34" charset="0"/>
                <a:cs typeface="Calibri" panose="020F0502020204030204" pitchFamily="34" charset="0"/>
              </a:rPr>
              <a:t>Changing Industry Dynamics</a:t>
            </a:r>
            <a:br>
              <a:rPr lang="en-US" sz="4400" b="1" dirty="0">
                <a:latin typeface="Calibri" panose="020F0502020204030204" pitchFamily="34" charset="0"/>
                <a:cs typeface="Calibri" panose="020F0502020204030204" pitchFamily="34" charset="0"/>
              </a:rPr>
            </a:br>
            <a:r>
              <a:rPr lang="en-US" sz="2000" b="1" dirty="0">
                <a:solidFill>
                  <a:srgbClr val="F89C1B"/>
                </a:solidFill>
                <a:latin typeface="Calibri" panose="020F0502020204030204" pitchFamily="34" charset="0"/>
                <a:cs typeface="Calibri" panose="020F0502020204030204" pitchFamily="34" charset="0"/>
              </a:rPr>
              <a:t>From Traditional Grid to the Energy Cloud</a:t>
            </a:r>
            <a:endParaRPr lang="en-US" sz="4800" b="1" dirty="0">
              <a:solidFill>
                <a:srgbClr val="F89C1B"/>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C5849D7-621B-4BB6-B707-F41488C8763E}"/>
              </a:ext>
            </a:extLst>
          </p:cNvPr>
          <p:cNvSpPr/>
          <p:nvPr/>
        </p:nvSpPr>
        <p:spPr bwMode="auto">
          <a:xfrm>
            <a:off x="4573785" y="1814732"/>
            <a:ext cx="3587262" cy="464234"/>
          </a:xfrm>
          <a:prstGeom prst="rect">
            <a:avLst/>
          </a:prstGeom>
          <a:solidFill>
            <a:sysClr val="window" lastClr="FFFFFF"/>
          </a:solidFill>
          <a:ln w="12700"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55759"/>
              </a:solidFill>
              <a:effectLst/>
              <a:uLnTx/>
              <a:uFillTx/>
              <a:latin typeface="Palatino Linotype" pitchFamily="18" charset="0"/>
              <a:ea typeface="+mn-ea"/>
              <a:cs typeface="+mn-cs"/>
            </a:endParaRPr>
          </a:p>
        </p:txBody>
      </p:sp>
      <p:sp>
        <p:nvSpPr>
          <p:cNvPr id="5" name="Rectangle 4">
            <a:extLst>
              <a:ext uri="{FF2B5EF4-FFF2-40B4-BE49-F238E27FC236}">
                <a16:creationId xmlns:a16="http://schemas.microsoft.com/office/drawing/2014/main" id="{C739D03A-0505-4CD6-AA7D-A7AC80EB3434}"/>
              </a:ext>
            </a:extLst>
          </p:cNvPr>
          <p:cNvSpPr/>
          <p:nvPr/>
        </p:nvSpPr>
        <p:spPr>
          <a:xfrm>
            <a:off x="187492" y="1781041"/>
            <a:ext cx="3410779" cy="531616"/>
          </a:xfrm>
          <a:prstGeom prst="rect">
            <a:avLst/>
          </a:prstGeom>
          <a:solidFill>
            <a:srgbClr val="555759">
              <a:lumMod val="20000"/>
              <a:lumOff val="80000"/>
            </a:srgbClr>
          </a:solidFill>
          <a:ln w="9525" cap="flat" cmpd="sng" algn="ctr">
            <a:noFill/>
            <a:prstDash val="solid"/>
          </a:ln>
          <a:effectLst/>
        </p:spPr>
        <p:txBody>
          <a:bodyPr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55759"/>
                </a:solidFill>
                <a:effectLst/>
                <a:uLnTx/>
                <a:uFillTx/>
                <a:ea typeface="+mn-ea"/>
                <a:cs typeface="+mn-cs"/>
              </a:rPr>
              <a:t>TODAY: Traditional Power Grid</a:t>
            </a:r>
            <a:br>
              <a:rPr kumimoji="0" lang="en-US" sz="1600" b="1" i="0" u="none" strike="noStrike" kern="0" cap="none" spc="0" normalizeH="0" baseline="0" noProof="0" dirty="0">
                <a:ln>
                  <a:noFill/>
                </a:ln>
                <a:solidFill>
                  <a:srgbClr val="555759"/>
                </a:solidFill>
                <a:effectLst/>
                <a:uLnTx/>
                <a:uFillTx/>
                <a:ea typeface="+mn-ea"/>
                <a:cs typeface="+mn-cs"/>
              </a:rPr>
            </a:br>
            <a:r>
              <a:rPr kumimoji="0" lang="en-US" sz="1600" b="0" i="0" u="none" strike="noStrike" kern="0" cap="none" spc="0" normalizeH="0" baseline="0" noProof="0" dirty="0">
                <a:ln>
                  <a:noFill/>
                </a:ln>
                <a:solidFill>
                  <a:srgbClr val="555759"/>
                </a:solidFill>
                <a:effectLst/>
                <a:uLnTx/>
                <a:uFillTx/>
                <a:ea typeface="+mn-ea"/>
                <a:cs typeface="+mn-cs"/>
              </a:rPr>
              <a:t>Central, One-Way Power System</a:t>
            </a:r>
          </a:p>
        </p:txBody>
      </p:sp>
      <p:pic>
        <p:nvPicPr>
          <p:cNvPr id="6" name="Picture 5">
            <a:extLst>
              <a:ext uri="{FF2B5EF4-FFF2-40B4-BE49-F238E27FC236}">
                <a16:creationId xmlns:a16="http://schemas.microsoft.com/office/drawing/2014/main" id="{3352742C-5DAA-41F1-BE8B-885F310E53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422" y="2626513"/>
            <a:ext cx="3271784" cy="3060942"/>
          </a:xfrm>
          <a:prstGeom prst="rect">
            <a:avLst/>
          </a:prstGeom>
        </p:spPr>
      </p:pic>
      <p:pic>
        <p:nvPicPr>
          <p:cNvPr id="8" name="Picture 7" descr="C:\Users\jvrins\AppData\Local\Microsoft\Windows\Temporary Internet Files\Content.Outlook\D47DQS6K\EN_EnergyCloudFINAL_IMG_0714.jpg">
            <a:extLst>
              <a:ext uri="{FF2B5EF4-FFF2-40B4-BE49-F238E27FC236}">
                <a16:creationId xmlns:a16="http://schemas.microsoft.com/office/drawing/2014/main" id="{9795CCA4-885F-403D-BE96-53D192799069}"/>
              </a:ext>
            </a:extLst>
          </p:cNvPr>
          <p:cNvPicPr>
            <a:picLocks noChangeAspect="1" noChangeArrowheads="1"/>
          </p:cNvPicPr>
          <p:nvPr/>
        </p:nvPicPr>
        <p:blipFill>
          <a:blip r:embed="rId3" cstate="email">
            <a:clrChange>
              <a:clrFrom>
                <a:srgbClr val="E6E6E6"/>
              </a:clrFrom>
              <a:clrTo>
                <a:srgbClr val="E6E6E6">
                  <a:alpha val="0"/>
                </a:srgbClr>
              </a:clrTo>
            </a:clrChange>
            <a:duotone>
              <a:srgbClr val="95D600">
                <a:shade val="45000"/>
                <a:satMod val="135000"/>
              </a:srgb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691254" y="2348173"/>
            <a:ext cx="5352324" cy="333928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A64EE67-915A-49E4-B8C7-731535E6EE1A}"/>
              </a:ext>
            </a:extLst>
          </p:cNvPr>
          <p:cNvSpPr/>
          <p:nvPr/>
        </p:nvSpPr>
        <p:spPr>
          <a:xfrm>
            <a:off x="4393899" y="1739738"/>
            <a:ext cx="3719764" cy="536361"/>
          </a:xfrm>
          <a:prstGeom prst="rect">
            <a:avLst/>
          </a:prstGeom>
          <a:solidFill>
            <a:srgbClr val="555759">
              <a:lumMod val="20000"/>
              <a:lumOff val="80000"/>
            </a:srgbClr>
          </a:solidFill>
          <a:ln w="9525" cap="flat" cmpd="sng" algn="ctr">
            <a:noFill/>
            <a:prstDash val="solid"/>
          </a:ln>
          <a:effectLst/>
        </p:spPr>
        <p:txBody>
          <a:bodyPr t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55759"/>
                </a:solidFill>
                <a:effectLst/>
                <a:uLnTx/>
                <a:uFillTx/>
                <a:ea typeface="+mn-ea"/>
                <a:cs typeface="+mn-cs"/>
              </a:rPr>
              <a:t>EMERGING:  The Energy Cloud*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55759"/>
                </a:solidFill>
                <a:effectLst/>
                <a:uLnTx/>
                <a:uFillTx/>
                <a:ea typeface="+mn-ea"/>
                <a:cs typeface="+mn-cs"/>
              </a:rPr>
              <a:t>Distributed, Two-Way Power Flows</a:t>
            </a:r>
          </a:p>
        </p:txBody>
      </p:sp>
    </p:spTree>
    <p:extLst>
      <p:ext uri="{BB962C8B-B14F-4D97-AF65-F5344CB8AC3E}">
        <p14:creationId xmlns:p14="http://schemas.microsoft.com/office/powerpoint/2010/main" val="2296271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C355-CD97-4B4F-B66D-37AE6DCC78FB}"/>
              </a:ext>
            </a:extLst>
          </p:cNvPr>
          <p:cNvSpPr>
            <a:spLocks noGrp="1"/>
          </p:cNvSpPr>
          <p:nvPr>
            <p:ph type="title"/>
          </p:nvPr>
        </p:nvSpPr>
        <p:spPr>
          <a:xfrm>
            <a:off x="145744" y="-71305"/>
            <a:ext cx="7886700" cy="1325562"/>
          </a:xfrm>
        </p:spPr>
        <p:txBody>
          <a:bodyPr/>
          <a:lstStyle/>
          <a:p>
            <a:r>
              <a:rPr lang="en-US" b="1" dirty="0">
                <a:latin typeface="Calibri" panose="020F0502020204030204" pitchFamily="34" charset="0"/>
                <a:cs typeface="Calibri" panose="020F0502020204030204" pitchFamily="34" charset="0"/>
              </a:rPr>
              <a:t>DER in the United States</a:t>
            </a:r>
            <a:br>
              <a:rPr lang="en-US" b="1" dirty="0">
                <a:latin typeface="Calibri" panose="020F0502020204030204" pitchFamily="34" charset="0"/>
                <a:cs typeface="Calibri" panose="020F0502020204030204" pitchFamily="34" charset="0"/>
              </a:rPr>
            </a:br>
            <a:r>
              <a:rPr lang="en-US" sz="1800" b="1" dirty="0">
                <a:solidFill>
                  <a:srgbClr val="F89C1B"/>
                </a:solidFill>
                <a:latin typeface="Calibri" panose="020F0502020204030204" pitchFamily="34" charset="0"/>
                <a:cs typeface="Calibri" panose="020F0502020204030204" pitchFamily="34" charset="0"/>
              </a:rPr>
              <a:t>Next 10 years</a:t>
            </a:r>
            <a:endParaRPr lang="en-US" sz="1600" b="1" dirty="0">
              <a:solidFill>
                <a:srgbClr val="F89C1B"/>
              </a:solidFill>
              <a:latin typeface="Calibri" panose="020F0502020204030204" pitchFamily="34" charset="0"/>
              <a:cs typeface="Calibri" panose="020F0502020204030204" pitchFamily="34" charset="0"/>
            </a:endParaRPr>
          </a:p>
        </p:txBody>
      </p:sp>
      <p:sp>
        <p:nvSpPr>
          <p:cNvPr id="3" name="Content Placeholder 5">
            <a:extLst>
              <a:ext uri="{FF2B5EF4-FFF2-40B4-BE49-F238E27FC236}">
                <a16:creationId xmlns:a16="http://schemas.microsoft.com/office/drawing/2014/main" id="{35EA3279-9B19-4661-8532-67A58B08FA68}"/>
              </a:ext>
            </a:extLst>
          </p:cNvPr>
          <p:cNvSpPr txBox="1">
            <a:spLocks/>
          </p:cNvSpPr>
          <p:nvPr/>
        </p:nvSpPr>
        <p:spPr bwMode="auto">
          <a:xfrm>
            <a:off x="6543060" y="1644217"/>
            <a:ext cx="2467785" cy="3921854"/>
          </a:xfrm>
          <a:prstGeom prst="rect">
            <a:avLst/>
          </a:prstGeom>
          <a:solidFill>
            <a:schemeClr val="accent2"/>
          </a:solidFill>
          <a:ln w="9525">
            <a:noFill/>
            <a:miter lim="800000"/>
            <a:headEnd/>
            <a:tailEnd/>
          </a:ln>
        </p:spPr>
        <p:txBody>
          <a:bodyPr vert="horz" wrap="square" lIns="91440" tIns="0" rIns="0" bIns="0" numCol="1" anchor="ctr" anchorCtr="0" compatLnSpc="1">
            <a:prstTxWarp prst="textNoShape">
              <a:avLst/>
            </a:prstTxWarp>
          </a:bodyPr>
          <a:lstStyle>
            <a:lvl1pPr marL="230188" indent="-230188" algn="l" rtl="0" eaLnBrk="1" fontAlgn="base" hangingPunct="1">
              <a:spcBef>
                <a:spcPct val="20000"/>
              </a:spcBef>
              <a:spcAft>
                <a:spcPct val="0"/>
              </a:spcAft>
              <a:buClr>
                <a:schemeClr val="accent1"/>
              </a:buClr>
              <a:buSzPct val="100000"/>
              <a:buFont typeface="Arial" panose="020B0604020202020204" pitchFamily="34" charset="0"/>
              <a:buChar char="•"/>
              <a:defRPr lang="en-US" sz="1800" kern="1200" dirty="0">
                <a:solidFill>
                  <a:schemeClr val="accent1"/>
                </a:solidFill>
                <a:latin typeface="+mj-lt"/>
                <a:ea typeface="+mn-ea"/>
                <a:cs typeface="+mn-cs"/>
              </a:defRPr>
            </a:lvl1pPr>
            <a:lvl2pPr marL="460375" indent="-223838" algn="l" rtl="0" eaLnBrk="1" fontAlgn="base" hangingPunct="1">
              <a:spcBef>
                <a:spcPct val="20000"/>
              </a:spcBef>
              <a:spcAft>
                <a:spcPct val="0"/>
              </a:spcAft>
              <a:buClr>
                <a:schemeClr val="accent1"/>
              </a:buClr>
              <a:buSzPct val="100000"/>
              <a:buFont typeface="Arial" panose="020B0604020202020204" pitchFamily="34" charset="0"/>
              <a:buChar char="-"/>
              <a:defRPr lang="en-US" sz="1600" kern="1200" dirty="0">
                <a:solidFill>
                  <a:schemeClr val="accent1"/>
                </a:solidFill>
                <a:latin typeface="+mj-lt"/>
                <a:ea typeface="+mn-ea"/>
                <a:cs typeface="+mn-cs"/>
              </a:defRPr>
            </a:lvl2pPr>
            <a:lvl3pPr marL="1027113" indent="-344488" algn="l" rtl="0" eaLnBrk="1" fontAlgn="base" hangingPunct="1">
              <a:spcBef>
                <a:spcPct val="20000"/>
              </a:spcBef>
              <a:spcAft>
                <a:spcPct val="0"/>
              </a:spcAft>
              <a:buClr>
                <a:schemeClr val="accent1"/>
              </a:buClr>
              <a:buSzPct val="100000"/>
              <a:buFont typeface="Wingdings" panose="05000000000000000000" pitchFamily="2" charset="2"/>
              <a:buChar char="§"/>
              <a:defRPr lang="en-US" sz="1400" kern="1200" dirty="0">
                <a:solidFill>
                  <a:schemeClr val="accent1"/>
                </a:solidFill>
                <a:latin typeface="+mj-lt"/>
                <a:ea typeface="+mn-ea"/>
                <a:cs typeface="+mn-cs"/>
              </a:defRPr>
            </a:lvl3pPr>
            <a:lvl4pPr marL="1373188" indent="-344488" algn="l" rtl="0" eaLnBrk="1" fontAlgn="base" hangingPunct="1">
              <a:spcBef>
                <a:spcPct val="20000"/>
              </a:spcBef>
              <a:spcAft>
                <a:spcPct val="0"/>
              </a:spcAft>
              <a:buClr>
                <a:schemeClr val="accent1"/>
              </a:buClr>
              <a:buSzPct val="100000"/>
              <a:buFont typeface="Palatino Linotype" pitchFamily="18" charset="0"/>
              <a:buChar char="◦"/>
              <a:defRPr lang="en-US" sz="1200" kern="1200" dirty="0">
                <a:solidFill>
                  <a:schemeClr val="accent1"/>
                </a:solidFill>
                <a:latin typeface="+mj-lt"/>
                <a:ea typeface="+mn-ea"/>
                <a:cs typeface="+mn-cs"/>
              </a:defRPr>
            </a:lvl4pPr>
            <a:lvl5pPr marL="1717675" indent="-342900" algn="l" rtl="0" eaLnBrk="1" fontAlgn="base" hangingPunct="1">
              <a:spcBef>
                <a:spcPct val="20000"/>
              </a:spcBef>
              <a:spcAft>
                <a:spcPct val="0"/>
              </a:spcAft>
              <a:buClr>
                <a:schemeClr val="accent1"/>
              </a:buClr>
              <a:buSzPct val="100000"/>
              <a:buFont typeface="Palatino Linotype" pitchFamily="18" charset="0"/>
              <a:buChar char="▫"/>
              <a:defRPr lang="en-US" sz="1100" kern="1200" dirty="0">
                <a:solidFill>
                  <a:schemeClr val="accent1"/>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Observation</a:t>
            </a:r>
          </a:p>
          <a:p>
            <a:pPr marL="0" marR="0" lvl="0" indent="0"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DER deployments will reach 30 GW in 2017 in the US, versus new generation (19.7GW)</a:t>
            </a:r>
          </a:p>
          <a:p>
            <a:pPr marL="0" marR="0" lvl="0" indent="0"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Drivers</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Declining System Costs</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Supporting Policies and Incentives</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New Business Models</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Reliability Concerns</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Product Availability</a:t>
            </a:r>
          </a:p>
          <a:p>
            <a:pPr marL="230188" marR="0" lvl="0" indent="-230188" algn="l" defTabSz="914400" rtl="0" eaLnBrk="1" fontAlgn="base" latinLnBrk="0" hangingPunct="1">
              <a:lnSpc>
                <a:spcPct val="100000"/>
              </a:lnSpc>
              <a:spcBef>
                <a:spcPct val="20000"/>
              </a:spcBef>
              <a:spcAft>
                <a:spcPct val="0"/>
              </a:spcAft>
              <a:buClr>
                <a:sysClr val="window" lastClr="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Access to Financing</a:t>
            </a:r>
          </a:p>
        </p:txBody>
      </p:sp>
      <p:sp>
        <p:nvSpPr>
          <p:cNvPr id="4" name="TextBox 3">
            <a:extLst>
              <a:ext uri="{FF2B5EF4-FFF2-40B4-BE49-F238E27FC236}">
                <a16:creationId xmlns:a16="http://schemas.microsoft.com/office/drawing/2014/main" id="{27047913-11C3-4EDE-9A77-D76AF683A5B8}"/>
              </a:ext>
            </a:extLst>
          </p:cNvPr>
          <p:cNvSpPr txBox="1"/>
          <p:nvPr/>
        </p:nvSpPr>
        <p:spPr>
          <a:xfrm>
            <a:off x="321536" y="5705578"/>
            <a:ext cx="5328035"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555759"/>
                </a:solidFill>
                <a:effectLst/>
                <a:uLnTx/>
                <a:uFillTx/>
                <a:ea typeface="+mn-ea"/>
                <a:cs typeface="+mn-cs"/>
              </a:rPr>
              <a:t>(Source: Navigant Research)</a:t>
            </a:r>
          </a:p>
        </p:txBody>
      </p:sp>
      <p:sp>
        <p:nvSpPr>
          <p:cNvPr id="5" name="TextBox 4">
            <a:extLst>
              <a:ext uri="{FF2B5EF4-FFF2-40B4-BE49-F238E27FC236}">
                <a16:creationId xmlns:a16="http://schemas.microsoft.com/office/drawing/2014/main" id="{9F964D48-E4AD-4652-A6EA-30C5144863AB}"/>
              </a:ext>
            </a:extLst>
          </p:cNvPr>
          <p:cNvSpPr txBox="1"/>
          <p:nvPr/>
        </p:nvSpPr>
        <p:spPr>
          <a:xfrm>
            <a:off x="145744" y="1352836"/>
            <a:ext cx="624818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759"/>
                </a:solidFill>
                <a:effectLst/>
                <a:uLnTx/>
                <a:uFillTx/>
                <a:ea typeface="+mn-ea"/>
                <a:cs typeface="+mn-cs"/>
              </a:rPr>
              <a:t>Annual Installed DER Power Capacity Additions </a:t>
            </a:r>
            <a:br>
              <a:rPr kumimoji="0" lang="en-US" sz="1600" b="1" i="0" u="none" strike="noStrike" kern="1200" cap="none" spc="0" normalizeH="0" baseline="0" noProof="0" dirty="0">
                <a:ln>
                  <a:noFill/>
                </a:ln>
                <a:solidFill>
                  <a:srgbClr val="555759"/>
                </a:solidFill>
                <a:effectLst/>
                <a:uLnTx/>
                <a:uFillTx/>
                <a:ea typeface="+mn-ea"/>
                <a:cs typeface="+mn-cs"/>
              </a:rPr>
            </a:br>
            <a:r>
              <a:rPr kumimoji="0" lang="en-US" sz="1600" b="1" i="0" u="none" strike="noStrike" kern="1200" cap="none" spc="0" normalizeH="0" baseline="0" noProof="0" dirty="0">
                <a:ln>
                  <a:noFill/>
                </a:ln>
                <a:solidFill>
                  <a:srgbClr val="555759"/>
                </a:solidFill>
                <a:effectLst/>
                <a:uLnTx/>
                <a:uFillTx/>
                <a:ea typeface="+mn-ea"/>
                <a:cs typeface="+mn-cs"/>
              </a:rPr>
              <a:t>by DER Technology, United States: 2017-2026</a:t>
            </a:r>
          </a:p>
        </p:txBody>
      </p:sp>
      <p:pic>
        <p:nvPicPr>
          <p:cNvPr id="6" name="Picture 5">
            <a:extLst>
              <a:ext uri="{FF2B5EF4-FFF2-40B4-BE49-F238E27FC236}">
                <a16:creationId xmlns:a16="http://schemas.microsoft.com/office/drawing/2014/main" id="{C2092238-0F68-410B-9B65-51692EAD4C52}"/>
              </a:ext>
            </a:extLst>
          </p:cNvPr>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5744" y="2036190"/>
            <a:ext cx="6248186" cy="366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859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59E8-6CA6-45DE-8958-B59444F98A84}"/>
              </a:ext>
            </a:extLst>
          </p:cNvPr>
          <p:cNvSpPr>
            <a:spLocks noGrp="1"/>
          </p:cNvSpPr>
          <p:nvPr>
            <p:ph type="title"/>
          </p:nvPr>
        </p:nvSpPr>
        <p:spPr>
          <a:xfrm>
            <a:off x="107979" y="-55064"/>
            <a:ext cx="7886700" cy="1325562"/>
          </a:xfrm>
        </p:spPr>
        <p:txBody>
          <a:bodyPr/>
          <a:lstStyle/>
          <a:p>
            <a:r>
              <a:rPr lang="en-US" b="1" dirty="0">
                <a:latin typeface="Calibri" panose="020F0502020204030204" pitchFamily="34" charset="0"/>
                <a:cs typeface="Calibri" panose="020F0502020204030204" pitchFamily="34" charset="0"/>
              </a:rPr>
              <a:t>DER &amp; </a:t>
            </a:r>
            <a:r>
              <a:rPr lang="en-US" b="1" dirty="0">
                <a:solidFill>
                  <a:srgbClr val="F89C1B"/>
                </a:solidFill>
                <a:latin typeface="Calibri" panose="020F0502020204030204" pitchFamily="34" charset="0"/>
                <a:cs typeface="Calibri" panose="020F0502020204030204" pitchFamily="34" charset="0"/>
              </a:rPr>
              <a:t>Demand Response</a:t>
            </a:r>
          </a:p>
        </p:txBody>
      </p:sp>
      <p:sp>
        <p:nvSpPr>
          <p:cNvPr id="4" name="Content Placeholder 2">
            <a:extLst>
              <a:ext uri="{FF2B5EF4-FFF2-40B4-BE49-F238E27FC236}">
                <a16:creationId xmlns:a16="http://schemas.microsoft.com/office/drawing/2014/main" id="{C8BD5BBF-8BDB-45D0-A391-AE12918EB016}"/>
              </a:ext>
            </a:extLst>
          </p:cNvPr>
          <p:cNvSpPr txBox="1">
            <a:spLocks/>
          </p:cNvSpPr>
          <p:nvPr/>
        </p:nvSpPr>
        <p:spPr bwMode="auto">
          <a:xfrm>
            <a:off x="213362" y="1342473"/>
            <a:ext cx="8717276" cy="476534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0188" indent="-230188" algn="l" rtl="0" eaLnBrk="1" fontAlgn="base" hangingPunct="1">
              <a:spcBef>
                <a:spcPct val="20000"/>
              </a:spcBef>
              <a:spcAft>
                <a:spcPct val="0"/>
              </a:spcAft>
              <a:buClr>
                <a:schemeClr val="accent1"/>
              </a:buClr>
              <a:buSzPct val="100000"/>
              <a:buFont typeface="Arial" panose="020B0604020202020204" pitchFamily="34" charset="0"/>
              <a:buChar char="•"/>
              <a:defRPr lang="en-US" sz="1800" kern="1200" dirty="0">
                <a:solidFill>
                  <a:schemeClr val="accent1"/>
                </a:solidFill>
                <a:latin typeface="+mj-lt"/>
                <a:ea typeface="+mn-ea"/>
                <a:cs typeface="+mn-cs"/>
              </a:defRPr>
            </a:lvl1pPr>
            <a:lvl2pPr marL="460375" indent="-223838" algn="l" rtl="0" eaLnBrk="1" fontAlgn="base" hangingPunct="1">
              <a:spcBef>
                <a:spcPct val="20000"/>
              </a:spcBef>
              <a:spcAft>
                <a:spcPct val="0"/>
              </a:spcAft>
              <a:buClr>
                <a:schemeClr val="accent1"/>
              </a:buClr>
              <a:buSzPct val="100000"/>
              <a:buFont typeface="Arial" panose="020B0604020202020204" pitchFamily="34" charset="0"/>
              <a:buChar char="-"/>
              <a:defRPr lang="en-US" sz="1600" kern="1200" dirty="0">
                <a:solidFill>
                  <a:schemeClr val="accent1"/>
                </a:solidFill>
                <a:latin typeface="+mj-lt"/>
                <a:ea typeface="+mn-ea"/>
                <a:cs typeface="+mn-cs"/>
              </a:defRPr>
            </a:lvl2pPr>
            <a:lvl3pPr marL="1027113" indent="-344488" algn="l" rtl="0" eaLnBrk="1" fontAlgn="base" hangingPunct="1">
              <a:spcBef>
                <a:spcPct val="20000"/>
              </a:spcBef>
              <a:spcAft>
                <a:spcPct val="0"/>
              </a:spcAft>
              <a:buClr>
                <a:schemeClr val="accent1"/>
              </a:buClr>
              <a:buSzPct val="100000"/>
              <a:buFont typeface="Wingdings" panose="05000000000000000000" pitchFamily="2" charset="2"/>
              <a:buChar char="§"/>
              <a:defRPr lang="en-US" sz="1400" kern="1200" dirty="0">
                <a:solidFill>
                  <a:schemeClr val="accent1"/>
                </a:solidFill>
                <a:latin typeface="+mj-lt"/>
                <a:ea typeface="+mn-ea"/>
                <a:cs typeface="+mn-cs"/>
              </a:defRPr>
            </a:lvl3pPr>
            <a:lvl4pPr marL="1373188" indent="-344488" algn="l" rtl="0" eaLnBrk="1" fontAlgn="base" hangingPunct="1">
              <a:spcBef>
                <a:spcPct val="20000"/>
              </a:spcBef>
              <a:spcAft>
                <a:spcPct val="0"/>
              </a:spcAft>
              <a:buClr>
                <a:schemeClr val="accent1"/>
              </a:buClr>
              <a:buSzPct val="100000"/>
              <a:buFont typeface="Palatino Linotype" pitchFamily="18" charset="0"/>
              <a:buChar char="◦"/>
              <a:defRPr lang="en-US" sz="1200" kern="1200" dirty="0">
                <a:solidFill>
                  <a:schemeClr val="accent1"/>
                </a:solidFill>
                <a:latin typeface="+mj-lt"/>
                <a:ea typeface="+mn-ea"/>
                <a:cs typeface="+mn-cs"/>
              </a:defRPr>
            </a:lvl4pPr>
            <a:lvl5pPr marL="1717675" indent="-342900" algn="l" rtl="0" eaLnBrk="1" fontAlgn="base" hangingPunct="1">
              <a:spcBef>
                <a:spcPct val="20000"/>
              </a:spcBef>
              <a:spcAft>
                <a:spcPct val="0"/>
              </a:spcAft>
              <a:buClr>
                <a:schemeClr val="accent1"/>
              </a:buClr>
              <a:buSzPct val="100000"/>
              <a:buFont typeface="Palatino Linotype" pitchFamily="18" charset="0"/>
              <a:buChar char="▫"/>
              <a:defRPr lang="en-US" sz="1100" kern="1200" dirty="0">
                <a:solidFill>
                  <a:schemeClr val="accent1"/>
                </a:solidFill>
                <a:latin typeface="+mj-lt"/>
                <a:ea typeface="+mn-ea"/>
                <a:cs typeface="+mn-cs"/>
              </a:defRPr>
            </a:lvl5pPr>
            <a:lvl6pPr marL="21748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6pPr>
            <a:lvl7pPr marL="26320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7pPr>
            <a:lvl8pPr marL="30892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8pPr>
            <a:lvl9pPr marL="3546475" indent="-342900" algn="l" rtl="0" eaLnBrk="1" fontAlgn="base" hangingPunct="1">
              <a:spcBef>
                <a:spcPct val="20000"/>
              </a:spcBef>
              <a:spcAft>
                <a:spcPct val="0"/>
              </a:spcAft>
              <a:buSzPct val="125000"/>
              <a:buFont typeface="Palatino Linotype" pitchFamily="18" charset="0"/>
              <a:buChar char="▫"/>
              <a:defRPr>
                <a:solidFill>
                  <a:schemeClr val="tx1"/>
                </a:solidFill>
                <a:latin typeface="+mn-lt"/>
              </a:defRPr>
            </a:lvl9pPr>
          </a:lstStyle>
          <a:p>
            <a:pPr marL="230188" marR="0" lvl="0" indent="-23018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555759"/>
              </a:solidFill>
              <a:effectLst/>
              <a:uLnTx/>
              <a:uFillTx/>
              <a:latin typeface="Arial" panose="020B0604020202020204"/>
              <a:ea typeface="+mn-ea"/>
              <a:cs typeface="+mn-cs"/>
            </a:endParaRPr>
          </a:p>
          <a:p>
            <a:pPr marL="230188" marR="0" lvl="0" indent="-23018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555759"/>
                </a:solidFill>
                <a:effectLst/>
                <a:uLnTx/>
                <a:uFillTx/>
                <a:latin typeface="Arial" panose="020B0604020202020204"/>
                <a:ea typeface="+mn-ea"/>
                <a:cs typeface="+mn-cs"/>
              </a:rPr>
              <a:t>Traditional Demand Response (DR) Mentality</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DR means “curtailment”</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Emergency or economically driven</a:t>
            </a:r>
          </a:p>
          <a:p>
            <a:pPr marL="236537" marR="0" lvl="1" indent="0" algn="l" defTabSz="914400" rtl="0" eaLnBrk="1" fontAlgn="base" latinLnBrk="0" hangingPunct="1">
              <a:lnSpc>
                <a:spcPct val="100000"/>
              </a:lnSpc>
              <a:spcBef>
                <a:spcPct val="20000"/>
              </a:spcBef>
              <a:spcAft>
                <a:spcPct val="0"/>
              </a:spcAft>
              <a:buClr>
                <a:srgbClr val="555759"/>
              </a:buClr>
              <a:buSzPct val="100000"/>
              <a:buNone/>
              <a:tabLst/>
              <a:defRPr/>
            </a:pPr>
            <a:endPar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endParaRPr>
          </a:p>
          <a:p>
            <a:pPr marL="236537" marR="0" lvl="1" indent="0" algn="l" defTabSz="914400" rtl="0" eaLnBrk="1" fontAlgn="base" latinLnBrk="0" hangingPunct="1">
              <a:lnSpc>
                <a:spcPct val="100000"/>
              </a:lnSpc>
              <a:spcBef>
                <a:spcPct val="20000"/>
              </a:spcBef>
              <a:spcAft>
                <a:spcPct val="0"/>
              </a:spcAft>
              <a:buClr>
                <a:srgbClr val="555759"/>
              </a:buClr>
              <a:buSzPct val="100000"/>
              <a:buNone/>
              <a:tabLst/>
              <a:defRPr/>
            </a:pPr>
            <a:endPar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endParaRPr>
          </a:p>
          <a:p>
            <a:pPr marL="230188" marR="0" lvl="0" indent="-23018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555759"/>
                </a:solidFill>
                <a:effectLst/>
                <a:uLnTx/>
                <a:uFillTx/>
                <a:latin typeface="Arial" panose="020B0604020202020204"/>
                <a:ea typeface="+mn-ea"/>
                <a:cs typeface="+mn-cs"/>
              </a:rPr>
              <a:t>The DER DR Mentality</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Capacity value as important as Energy value</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Funding source to achieve Resiliency &amp; Sustainability</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Activation of assets and NOT curtailing load</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Can support shorter lead times and more event hours</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No impact on operations</a:t>
            </a:r>
          </a:p>
          <a:p>
            <a:pPr marL="460375" marR="0" lvl="1" indent="-223838"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rPr>
              <a:t>More sophisticated strategy</a:t>
            </a:r>
          </a:p>
          <a:p>
            <a:pPr marL="236537" marR="0" lvl="1" indent="0" algn="l" defTabSz="914400" rtl="0" eaLnBrk="1" fontAlgn="base" latinLnBrk="0" hangingPunct="1">
              <a:lnSpc>
                <a:spcPct val="100000"/>
              </a:lnSpc>
              <a:spcBef>
                <a:spcPct val="20000"/>
              </a:spcBef>
              <a:spcAft>
                <a:spcPct val="0"/>
              </a:spcAft>
              <a:buClr>
                <a:srgbClr val="555759"/>
              </a:buClr>
              <a:buSzPct val="100000"/>
              <a:buFont typeface="Arial" panose="020B0604020202020204" pitchFamily="34" charset="0"/>
              <a:buNone/>
              <a:tabLst/>
              <a:defRPr/>
            </a:pPr>
            <a:endParaRPr kumimoji="0" lang="en-US" sz="1600" b="0" i="0" u="none" strike="noStrike" kern="1200" cap="none" spc="0" normalizeH="0" baseline="0" noProof="0" dirty="0">
              <a:ln>
                <a:noFill/>
              </a:ln>
              <a:solidFill>
                <a:srgbClr val="555759"/>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1B855CC-14C1-4D2E-9DA0-887C87DA3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69030" y="3599001"/>
            <a:ext cx="3667994" cy="2389630"/>
          </a:xfrm>
          <a:prstGeom prst="rect">
            <a:avLst/>
          </a:prstGeom>
        </p:spPr>
      </p:pic>
      <p:pic>
        <p:nvPicPr>
          <p:cNvPr id="6" name="Picture 5">
            <a:extLst>
              <a:ext uri="{FF2B5EF4-FFF2-40B4-BE49-F238E27FC236}">
                <a16:creationId xmlns:a16="http://schemas.microsoft.com/office/drawing/2014/main" id="{3A8DC4E1-D950-4A3D-9F29-FC35F80EBC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5785" y="1270498"/>
            <a:ext cx="2692252" cy="1862359"/>
          </a:xfrm>
          <a:prstGeom prst="rect">
            <a:avLst/>
          </a:prstGeom>
        </p:spPr>
      </p:pic>
    </p:spTree>
    <p:extLst>
      <p:ext uri="{BB962C8B-B14F-4D97-AF65-F5344CB8AC3E}">
        <p14:creationId xmlns:p14="http://schemas.microsoft.com/office/powerpoint/2010/main" val="1279595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dirty="0">
                <a:solidFill>
                  <a:srgbClr val="F89C1B"/>
                </a:solidFill>
                <a:latin typeface="Calibri" panose="020F0502020204030204" pitchFamily="34" charset="0"/>
                <a:ea typeface="Calibri"/>
                <a:cs typeface="Calibri" panose="020F0502020204030204" pitchFamily="34" charset="0"/>
                <a:sym typeface="Calibri"/>
              </a:rPr>
              <a:t>CP</a:t>
            </a:r>
            <a:r>
              <a:rPr lang="en-US" sz="3600" b="1" i="0" u="none" strike="noStrike" cap="none" dirty="0">
                <a:solidFill>
                  <a:srgbClr val="F89C1B"/>
                </a:solidFill>
                <a:latin typeface="Calibri" panose="020F0502020204030204" pitchFamily="34" charset="0"/>
                <a:ea typeface="Calibri"/>
                <a:cs typeface="Calibri" panose="020F0502020204030204" pitchFamily="34" charset="0"/>
                <a:sym typeface="Calibri"/>
              </a:rPr>
              <a:t>ower PJM Team</a:t>
            </a:r>
          </a:p>
        </p:txBody>
      </p:sp>
      <p:pic>
        <p:nvPicPr>
          <p:cNvPr id="8" name="Picture 7">
            <a:extLst>
              <a:ext uri="{FF2B5EF4-FFF2-40B4-BE49-F238E27FC236}">
                <a16:creationId xmlns:a16="http://schemas.microsoft.com/office/drawing/2014/main" id="{5F877C14-47A9-4CE9-AF39-E2642D83D2FA}"/>
              </a:ext>
            </a:extLst>
          </p:cNvPr>
          <p:cNvPicPr>
            <a:picLocks noChangeAspect="1"/>
          </p:cNvPicPr>
          <p:nvPr/>
        </p:nvPicPr>
        <p:blipFill rotWithShape="1">
          <a:blip r:embed="rId3"/>
          <a:srcRect b="22932"/>
          <a:stretch/>
        </p:blipFill>
        <p:spPr>
          <a:xfrm>
            <a:off x="542925" y="1108775"/>
            <a:ext cx="7491117" cy="1864374"/>
          </a:xfrm>
          <a:prstGeom prst="rect">
            <a:avLst/>
          </a:prstGeom>
        </p:spPr>
      </p:pic>
      <p:sp>
        <p:nvSpPr>
          <p:cNvPr id="2" name="TextBox 1">
            <a:extLst>
              <a:ext uri="{FF2B5EF4-FFF2-40B4-BE49-F238E27FC236}">
                <a16:creationId xmlns:a16="http://schemas.microsoft.com/office/drawing/2014/main" id="{487FE6B8-476F-4629-8140-A91022ADC3F6}"/>
              </a:ext>
            </a:extLst>
          </p:cNvPr>
          <p:cNvSpPr txBox="1"/>
          <p:nvPr/>
        </p:nvSpPr>
        <p:spPr>
          <a:xfrm>
            <a:off x="542925" y="3600617"/>
            <a:ext cx="9753600" cy="2308324"/>
          </a:xfrm>
          <a:prstGeom prst="rect">
            <a:avLst/>
          </a:prstGeom>
          <a:noFill/>
        </p:spPr>
        <p:txBody>
          <a:bodyPr wrap="square" numCol="2" rtlCol="0">
            <a:spAutoFit/>
          </a:bodyPr>
          <a:lstStyle/>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Executive Management</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Sales Executives</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Engineering</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Enrolments, Settlements, Payments</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Finance</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Metering</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IT Support &amp; Development, Marketing</a:t>
            </a:r>
          </a:p>
          <a:p>
            <a:pPr marL="285750" indent="-285750">
              <a:buFont typeface="Wingdings" panose="05000000000000000000" pitchFamily="2" charset="2"/>
              <a:buChar char="§"/>
            </a:pPr>
            <a:endParaRPr lang="en-US" sz="1600" dirty="0">
              <a:solidFill>
                <a:srgbClr val="636254"/>
              </a:solidFill>
              <a:latin typeface="Calibri" panose="020F0502020204030204" pitchFamily="34" charset="0"/>
              <a:ea typeface="Cooper Hewitt" pitchFamily="50" charset="0"/>
              <a:cs typeface="Calibri" panose="020F0502020204030204" pitchFamily="34" charset="0"/>
            </a:endParaRPr>
          </a:p>
          <a:p>
            <a:pPr marL="285750" indent="-285750">
              <a:buFont typeface="Wingdings" panose="05000000000000000000" pitchFamily="2" charset="2"/>
              <a:buChar char="§"/>
            </a:pPr>
            <a:endParaRPr lang="en-US" sz="1600" dirty="0">
              <a:solidFill>
                <a:srgbClr val="636254"/>
              </a:solidFill>
              <a:latin typeface="Calibri" panose="020F0502020204030204" pitchFamily="34" charset="0"/>
              <a:ea typeface="Cooper Hewitt" pitchFamily="50" charset="0"/>
              <a:cs typeface="Calibri" panose="020F0502020204030204" pitchFamily="34" charset="0"/>
            </a:endParaRP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Data Quality</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SR Management,</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ACT 129 Program</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EE Program Market Development</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Regulatory  Leadership</a:t>
            </a:r>
          </a:p>
          <a:p>
            <a:pPr marL="285750" indent="-285750">
              <a:buFont typeface="Wingdings" panose="05000000000000000000" pitchFamily="2" charset="2"/>
              <a:buChar char="§"/>
            </a:pPr>
            <a:r>
              <a:rPr lang="en-US" sz="1600" dirty="0">
                <a:solidFill>
                  <a:srgbClr val="636254"/>
                </a:solidFill>
                <a:latin typeface="Calibri" panose="020F0502020204030204" pitchFamily="34" charset="0"/>
                <a:ea typeface="Cooper Hewitt" pitchFamily="50" charset="0"/>
                <a:cs typeface="Calibri" panose="020F0502020204030204" pitchFamily="34" charset="0"/>
              </a:rPr>
              <a:t>Meter &amp; Development  </a:t>
            </a:r>
          </a:p>
          <a:p>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E6A3886-3FD9-484E-93F8-F87DDD4339EE}"/>
              </a:ext>
            </a:extLst>
          </p:cNvPr>
          <p:cNvSpPr txBox="1"/>
          <p:nvPr/>
        </p:nvSpPr>
        <p:spPr>
          <a:xfrm>
            <a:off x="962047" y="5984144"/>
            <a:ext cx="6353154" cy="646331"/>
          </a:xfrm>
          <a:prstGeom prst="rect">
            <a:avLst/>
          </a:prstGeom>
          <a:noFill/>
        </p:spPr>
        <p:txBody>
          <a:bodyPr wrap="square" rtlCol="0">
            <a:spAutoFit/>
          </a:bodyPr>
          <a:lstStyle/>
          <a:p>
            <a:pPr algn="ctr"/>
            <a:r>
              <a:rPr lang="en-US" sz="1800" b="1" dirty="0">
                <a:solidFill>
                  <a:srgbClr val="636254"/>
                </a:solidFill>
                <a:latin typeface="Calibri" panose="020F0502020204030204" pitchFamily="34" charset="0"/>
                <a:ea typeface="Cooper Hewitt" pitchFamily="50" charset="0"/>
                <a:cs typeface="Calibri" panose="020F0502020204030204" pitchFamily="34" charset="0"/>
              </a:rPr>
              <a:t>Over 50+ dedicated resources within PJM region, are on the job every day!</a:t>
            </a:r>
            <a:endParaRPr lang="en-US" sz="1800" dirty="0">
              <a:latin typeface="Calibri" panose="020F0502020204030204" pitchFamily="34" charset="0"/>
              <a:cs typeface="Calibri" panose="020F0502020204030204" pitchFamily="34" charset="0"/>
            </a:endParaRPr>
          </a:p>
        </p:txBody>
      </p:sp>
      <p:sp>
        <p:nvSpPr>
          <p:cNvPr id="7" name="Shape 101"/>
          <p:cNvSpPr txBox="1">
            <a:spLocks/>
          </p:cNvSpPr>
          <p:nvPr/>
        </p:nvSpPr>
        <p:spPr>
          <a:xfrm>
            <a:off x="542925" y="2973149"/>
            <a:ext cx="7362824" cy="627468"/>
          </a:xfrm>
          <a:prstGeom prst="rect">
            <a:avLst/>
          </a:prstGeom>
          <a:solidFill>
            <a:schemeClr val="bg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E76C24"/>
              </a:buClr>
              <a:buFont typeface="Tahoma"/>
              <a:buNone/>
              <a:defRPr sz="4000" b="0" i="0" u="none" strike="noStrike" cap="none">
                <a:solidFill>
                  <a:srgbClr val="E76C24"/>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en-US" sz="2800" b="1" dirty="0">
                <a:solidFill>
                  <a:srgbClr val="F89C1B"/>
                </a:solidFill>
                <a:latin typeface="Calibri" panose="020F0502020204030204" pitchFamily="34" charset="0"/>
                <a:ea typeface="Calibri"/>
                <a:cs typeface="Calibri" panose="020F0502020204030204" pitchFamily="34" charset="0"/>
                <a:sym typeface="Calibri"/>
              </a:rPr>
              <a:t>Professional Demand Side Management Team</a:t>
            </a:r>
          </a:p>
        </p:txBody>
      </p:sp>
    </p:spTree>
    <p:extLst>
      <p:ext uri="{BB962C8B-B14F-4D97-AF65-F5344CB8AC3E}">
        <p14:creationId xmlns:p14="http://schemas.microsoft.com/office/powerpoint/2010/main" val="189444524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464492" y="6149129"/>
            <a:ext cx="566744" cy="637587"/>
          </a:xfrm>
          <a:prstGeom prst="rect">
            <a:avLst/>
          </a:prstGeom>
        </p:spPr>
      </p:pic>
      <p:sp>
        <p:nvSpPr>
          <p:cNvPr id="2" name="Rectangle 1"/>
          <p:cNvSpPr/>
          <p:nvPr/>
        </p:nvSpPr>
        <p:spPr>
          <a:xfrm>
            <a:off x="0" y="114989"/>
            <a:ext cx="9125500"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23875" y="356342"/>
            <a:ext cx="8058250" cy="707886"/>
          </a:xfrm>
          <a:prstGeom prst="rect">
            <a:avLst/>
          </a:prstGeom>
          <a:noFill/>
        </p:spPr>
        <p:txBody>
          <a:bodyPr wrap="square" rtlCol="0">
            <a:spAutoFit/>
          </a:bodyPr>
          <a:lstStyle/>
          <a:p>
            <a:r>
              <a:rPr lang="en-US" sz="4000" b="1" dirty="0">
                <a:solidFill>
                  <a:srgbClr val="E76C24"/>
                </a:solidFill>
                <a:latin typeface="Calibri" panose="020F0502020204030204" pitchFamily="34" charset="0"/>
                <a:cs typeface="Calibri" panose="020F0502020204030204" pitchFamily="34" charset="0"/>
              </a:rPr>
              <a:t>QUESTIONS?</a:t>
            </a:r>
          </a:p>
        </p:txBody>
      </p:sp>
      <p:pic>
        <p:nvPicPr>
          <p:cNvPr id="3" name="Picture 2"/>
          <p:cNvPicPr>
            <a:picLocks noChangeAspect="1"/>
          </p:cNvPicPr>
          <p:nvPr/>
        </p:nvPicPr>
        <p:blipFill>
          <a:blip r:embed="rId4"/>
          <a:stretch>
            <a:fillRect/>
          </a:stretch>
        </p:blipFill>
        <p:spPr>
          <a:xfrm>
            <a:off x="0" y="4055927"/>
            <a:ext cx="9125500" cy="2730789"/>
          </a:xfrm>
          <a:prstGeom prst="rect">
            <a:avLst/>
          </a:prstGeom>
        </p:spPr>
      </p:pic>
      <p:sp>
        <p:nvSpPr>
          <p:cNvPr id="4" name="TextBox 3"/>
          <p:cNvSpPr txBox="1"/>
          <p:nvPr/>
        </p:nvSpPr>
        <p:spPr>
          <a:xfrm>
            <a:off x="332509" y="1839752"/>
            <a:ext cx="7508207" cy="1908215"/>
          </a:xfrm>
          <a:prstGeom prst="rect">
            <a:avLst/>
          </a:prstGeom>
          <a:noFill/>
        </p:spPr>
        <p:txBody>
          <a:bodyPr wrap="square" rtlCol="0">
            <a:spAutoFit/>
          </a:bodyPr>
          <a:lstStyle/>
          <a:p>
            <a:r>
              <a:rPr lang="en-US" sz="1800" b="1" dirty="0">
                <a:solidFill>
                  <a:srgbClr val="F89C1B"/>
                </a:solidFill>
                <a:latin typeface="Calibri" panose="020F0502020204030204" pitchFamily="34" charset="0"/>
                <a:ea typeface="Cooper Hewitt" pitchFamily="50" charset="0"/>
                <a:cs typeface="Calibri" panose="020F0502020204030204" pitchFamily="34" charset="0"/>
              </a:rPr>
              <a:t>Please contact CPower with any questions!</a:t>
            </a:r>
          </a:p>
          <a:p>
            <a:endParaRPr lang="en-US" sz="1800" dirty="0">
              <a:solidFill>
                <a:srgbClr val="636254"/>
              </a:solidFill>
              <a:latin typeface="Calibri" panose="020F0502020204030204" pitchFamily="34" charset="0"/>
              <a:ea typeface="Cooper Hewitt" pitchFamily="50" charset="0"/>
              <a:cs typeface="Calibri" panose="020F0502020204030204" pitchFamily="34" charset="0"/>
              <a:hlinkClick r:id="" action="ppaction://noaction"/>
            </a:endParaRPr>
          </a:p>
          <a:p>
            <a:r>
              <a:rPr lang="en-US" sz="1800" dirty="0">
                <a:solidFill>
                  <a:srgbClr val="636254"/>
                </a:solidFill>
                <a:latin typeface="Calibri" panose="020F0502020204030204" pitchFamily="34" charset="0"/>
                <a:ea typeface="Cooper Hewitt" pitchFamily="50" charset="0"/>
                <a:cs typeface="Calibri" panose="020F0502020204030204" pitchFamily="34" charset="0"/>
                <a:hlinkClick r:id="" action="ppaction://noaction"/>
              </a:rPr>
              <a:t>https://cpowerenergymanagement.com/markets/pjm-interconnection/</a:t>
            </a:r>
            <a:endParaRPr lang="en-US" sz="1800" dirty="0">
              <a:solidFill>
                <a:srgbClr val="636254"/>
              </a:solidFill>
              <a:latin typeface="Calibri" panose="020F0502020204030204" pitchFamily="34" charset="0"/>
              <a:ea typeface="Cooper Hewitt" pitchFamily="50" charset="0"/>
              <a:cs typeface="Calibri" panose="020F0502020204030204" pitchFamily="34" charset="0"/>
            </a:endParaRPr>
          </a:p>
          <a:p>
            <a:pPr algn="ctr"/>
            <a:endParaRPr lang="en-US" sz="1800" dirty="0">
              <a:solidFill>
                <a:srgbClr val="636254"/>
              </a:solidFill>
              <a:latin typeface="Calibri" panose="020F0502020204030204" pitchFamily="34" charset="0"/>
              <a:ea typeface="Cooper Hewitt" pitchFamily="50" charset="0"/>
              <a:cs typeface="Calibri" panose="020F0502020204030204" pitchFamily="34" charset="0"/>
            </a:endParaRPr>
          </a:p>
          <a:p>
            <a:r>
              <a:rPr lang="en-US" sz="1800" dirty="0">
                <a:solidFill>
                  <a:srgbClr val="636254"/>
                </a:solidFill>
                <a:latin typeface="Calibri" panose="020F0502020204030204" pitchFamily="34" charset="0"/>
                <a:cs typeface="Calibri" panose="020F0502020204030204" pitchFamily="34" charset="0"/>
              </a:rPr>
              <a:t>Dailey Tipton  - 484.947.9334– </a:t>
            </a:r>
            <a:r>
              <a:rPr lang="en-US" sz="1800" dirty="0">
                <a:solidFill>
                  <a:srgbClr val="636254"/>
                </a:solidFill>
                <a:latin typeface="Calibri" panose="020F0502020204030204" pitchFamily="34" charset="0"/>
                <a:cs typeface="Calibri" panose="020F0502020204030204" pitchFamily="34" charset="0"/>
                <a:hlinkClick r:id="rId5"/>
              </a:rPr>
              <a:t>Dailey.Tipton@cpowerenergymanagment.com</a:t>
            </a:r>
            <a:endParaRPr lang="en-US" sz="1800" dirty="0">
              <a:solidFill>
                <a:srgbClr val="636254"/>
              </a:solidFill>
              <a:latin typeface="Calibri" panose="020F0502020204030204" pitchFamily="34" charset="0"/>
              <a:cs typeface="Calibri" panose="020F0502020204030204" pitchFamily="34" charset="0"/>
            </a:endParaRPr>
          </a:p>
          <a:p>
            <a:endParaRPr lang="en-US" dirty="0">
              <a:solidFill>
                <a:srgbClr val="636254"/>
              </a:solidFill>
              <a:latin typeface="Calibri" panose="020F0502020204030204" pitchFamily="34" charset="0"/>
              <a:cs typeface="Calibri" panose="020F0502020204030204" pitchFamily="34" charset="0"/>
            </a:endParaRPr>
          </a:p>
          <a:p>
            <a:endParaRPr lang="en-US" dirty="0">
              <a:solidFill>
                <a:srgbClr val="63625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6250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2" name="Picture 1"/>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4480560" y="0"/>
            <a:ext cx="4663440" cy="6858000"/>
          </a:xfrm>
          <a:prstGeom prst="rect">
            <a:avLst/>
          </a:prstGeom>
        </p:spPr>
      </p:pic>
      <p:sp>
        <p:nvSpPr>
          <p:cNvPr id="101" name="Shape 101"/>
          <p:cNvSpPr txBox="1">
            <a:spLocks noGrp="1"/>
          </p:cNvSpPr>
          <p:nvPr>
            <p:ph type="title"/>
          </p:nvPr>
        </p:nvSpPr>
        <p:spPr>
          <a:xfrm>
            <a:off x="187492" y="245835"/>
            <a:ext cx="8956508" cy="586372"/>
          </a:xfrm>
          <a:prstGeom prst="rect">
            <a:avLst/>
          </a:prstGeom>
          <a:noFill/>
          <a:ln>
            <a:noFill/>
          </a:ln>
        </p:spPr>
        <p:txBody>
          <a:bodyPr lIns="91425" tIns="45700" rIns="91425" bIns="45700" anchor="ctr" anchorCtr="0">
            <a:noAutofit/>
          </a:bodyPr>
          <a:lstStyle/>
          <a:p>
            <a:r>
              <a:rPr lang="en-US" sz="3600" b="1" dirty="0">
                <a:latin typeface="Calibri" panose="020F0502020204030204" pitchFamily="34" charset="0"/>
              </a:rPr>
              <a:t>Who is</a:t>
            </a:r>
            <a:r>
              <a:rPr lang="en-US" sz="3600" b="1" dirty="0">
                <a:solidFill>
                  <a:srgbClr val="F89C1B"/>
                </a:solidFill>
                <a:latin typeface="Calibri" panose="020F0502020204030204" pitchFamily="34" charset="0"/>
              </a:rPr>
              <a:t> Cpower?</a:t>
            </a:r>
          </a:p>
        </p:txBody>
      </p:sp>
      <p:sp>
        <p:nvSpPr>
          <p:cNvPr id="9" name="TextBox 8"/>
          <p:cNvSpPr txBox="1"/>
          <p:nvPr/>
        </p:nvSpPr>
        <p:spPr>
          <a:xfrm>
            <a:off x="169326" y="917986"/>
            <a:ext cx="4311233" cy="4278094"/>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123 dedicated employees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North American experience. Local expertise.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44+ demand-side programs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3,500 MWs enrolled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15+ utility programs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1,400+ customers, across  9,000 sites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Demand-side solutions including: energy efficiency, generator analysis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End-to-end, in-house, full service operations, dispatch and fulfillment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Trusted by several states as the CSP of record for demand side management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DR aggregator and certified Energy Efficiency M&amp;V provider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36254"/>
                </a:solidFill>
                <a:effectLst/>
                <a:uLnTx/>
                <a:uFillTx/>
                <a:latin typeface="Calibri" panose="020F0502020204030204" pitchFamily="34" charset="0"/>
                <a:ea typeface="Cooper Hewitt" pitchFamily="50" charset="0"/>
                <a:sym typeface="Arial"/>
              </a:rPr>
              <a:t>Experienced Demand-side Energy Management Solutions for your industry</a:t>
            </a:r>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53941" y="5871278"/>
            <a:ext cx="740326" cy="836568"/>
          </a:xfrm>
          <a:prstGeom prst="rect">
            <a:avLst/>
          </a:prstGeom>
          <a:effectLst>
            <a:outerShdw blurRad="50800" dist="38100" dir="8100000" algn="tr"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093" y="5776443"/>
            <a:ext cx="4158772" cy="1026237"/>
          </a:xfrm>
          <a:prstGeom prst="rect">
            <a:avLst/>
          </a:prstGeom>
        </p:spPr>
      </p:pic>
    </p:spTree>
    <p:extLst>
      <p:ext uri="{BB962C8B-B14F-4D97-AF65-F5344CB8AC3E}">
        <p14:creationId xmlns:p14="http://schemas.microsoft.com/office/powerpoint/2010/main" val="29877049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87492" y="245835"/>
            <a:ext cx="8956508" cy="62746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76C24"/>
              </a:buClr>
              <a:buSzPct val="25000"/>
              <a:buFont typeface="Tahoma"/>
              <a:buNone/>
            </a:pPr>
            <a:r>
              <a:rPr lang="en-US" sz="3600" b="1" i="0" u="none" strike="noStrike" cap="none" dirty="0">
                <a:latin typeface="Calibri" panose="020F0502020204030204" pitchFamily="34" charset="0"/>
                <a:ea typeface="Calibri"/>
                <a:cs typeface="Calibri"/>
                <a:sym typeface="Calibri"/>
              </a:rPr>
              <a:t>Our </a:t>
            </a:r>
            <a:r>
              <a:rPr lang="en-US" sz="3600" b="1" i="0" u="none" strike="noStrike" cap="none" dirty="0">
                <a:solidFill>
                  <a:srgbClr val="F89C1B"/>
                </a:solidFill>
                <a:latin typeface="Calibri" panose="020F0502020204030204" pitchFamily="34" charset="0"/>
                <a:ea typeface="Calibri"/>
                <a:cs typeface="Calibri"/>
                <a:sym typeface="Calibri"/>
              </a:rPr>
              <a:t>history</a:t>
            </a:r>
          </a:p>
        </p:txBody>
      </p:sp>
      <p:sp>
        <p:nvSpPr>
          <p:cNvPr id="102" name="Shape 102"/>
          <p:cNvSpPr txBox="1">
            <a:spLocks noGrp="1"/>
          </p:cNvSpPr>
          <p:nvPr>
            <p:ph type="body" idx="1"/>
          </p:nvPr>
        </p:nvSpPr>
        <p:spPr>
          <a:xfrm>
            <a:off x="2829516" y="6352985"/>
            <a:ext cx="4254189" cy="668994"/>
          </a:xfrm>
          <a:prstGeom prst="rect">
            <a:avLst/>
          </a:prstGeom>
          <a:noFill/>
          <a:ln>
            <a:noFill/>
          </a:ln>
        </p:spPr>
        <p:txBody>
          <a:bodyPr lIns="91425" tIns="45700" rIns="91425" bIns="45700" anchor="t" anchorCtr="0">
            <a:noAutofit/>
          </a:bodyPr>
          <a:lstStyle/>
          <a:p>
            <a:pPr marL="101600" indent="0" algn="ctr">
              <a:lnSpc>
                <a:spcPts val="2800"/>
              </a:lnSpc>
              <a:buNone/>
            </a:pPr>
            <a:r>
              <a:rPr lang="en-US" sz="3200" dirty="0">
                <a:solidFill>
                  <a:srgbClr val="E76C24"/>
                </a:solidFill>
                <a:latin typeface="Calibri" panose="020F0502020204030204" pitchFamily="34" charset="0"/>
                <a:ea typeface="Cooper Hewitt" pitchFamily="50" charset="0"/>
              </a:rPr>
              <a:t>Experience &amp; Expertise</a:t>
            </a:r>
          </a:p>
        </p:txBody>
      </p:sp>
      <p:sp>
        <p:nvSpPr>
          <p:cNvPr id="33" name="Shape 102"/>
          <p:cNvSpPr txBox="1">
            <a:spLocks/>
          </p:cNvSpPr>
          <p:nvPr/>
        </p:nvSpPr>
        <p:spPr>
          <a:xfrm>
            <a:off x="3124476" y="5942826"/>
            <a:ext cx="3664268" cy="668994"/>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228600" marR="0" lvl="0" indent="-127000" algn="l" rtl="0">
              <a:lnSpc>
                <a:spcPct val="90000"/>
              </a:lnSpc>
              <a:spcBef>
                <a:spcPts val="10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1pPr>
            <a:lvl2pPr marL="685800" marR="0" lvl="1"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2pPr>
            <a:lvl3pPr marL="1143000" marR="0" lvl="2"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3pPr>
            <a:lvl4pPr marL="1600200" marR="0" lvl="3"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4pPr>
            <a:lvl5pPr marL="2057400" marR="0" lvl="4" indent="-127000" algn="l" rtl="0">
              <a:lnSpc>
                <a:spcPct val="90000"/>
              </a:lnSpc>
              <a:spcBef>
                <a:spcPts val="500"/>
              </a:spcBef>
              <a:spcAft>
                <a:spcPts val="0"/>
              </a:spcAft>
              <a:buClr>
                <a:srgbClr val="525252"/>
              </a:buClr>
              <a:buSzPct val="100000"/>
              <a:buFont typeface="Arial"/>
              <a:buChar char="•"/>
              <a:defRPr sz="1600" b="0" i="0" u="none" strike="noStrike" cap="none">
                <a:solidFill>
                  <a:srgbClr val="525252"/>
                </a:solidFill>
                <a:latin typeface="Tahoma"/>
                <a:ea typeface="Tahoma"/>
                <a:cs typeface="Tahoma"/>
                <a:sym typeface="Tahoma"/>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01600" indent="0" algn="ctr">
              <a:lnSpc>
                <a:spcPts val="2800"/>
              </a:lnSpc>
              <a:buFont typeface="Arial"/>
              <a:buNone/>
            </a:pPr>
            <a:r>
              <a:rPr lang="en-US" sz="3200" dirty="0">
                <a:solidFill>
                  <a:srgbClr val="F89C1B"/>
                </a:solidFill>
                <a:latin typeface="Calibri" panose="020F0502020204030204" pitchFamily="34" charset="0"/>
                <a:ea typeface="Cooper Hewitt" pitchFamily="50" charset="0"/>
              </a:rPr>
              <a:t>Built on the Best</a:t>
            </a:r>
          </a:p>
        </p:txBody>
      </p:sp>
      <p:pic>
        <p:nvPicPr>
          <p:cNvPr id="9" name="Picture 8"/>
          <p:cNvPicPr>
            <a:picLocks noChangeAspect="1"/>
          </p:cNvPicPr>
          <p:nvPr/>
        </p:nvPicPr>
        <p:blipFill>
          <a:blip r:embed="rId3"/>
          <a:stretch>
            <a:fillRect/>
          </a:stretch>
        </p:blipFill>
        <p:spPr>
          <a:xfrm>
            <a:off x="351878" y="5292261"/>
            <a:ext cx="1503396" cy="371414"/>
          </a:xfrm>
          <a:prstGeom prst="rect">
            <a:avLst/>
          </a:prstGeom>
        </p:spPr>
      </p:pic>
      <p:pic>
        <p:nvPicPr>
          <p:cNvPr id="10" name="Picture 9"/>
          <p:cNvPicPr>
            <a:picLocks noChangeAspect="1"/>
          </p:cNvPicPr>
          <p:nvPr/>
        </p:nvPicPr>
        <p:blipFill>
          <a:blip r:embed="rId4"/>
          <a:stretch>
            <a:fillRect/>
          </a:stretch>
        </p:blipFill>
        <p:spPr>
          <a:xfrm>
            <a:off x="6890764" y="5314357"/>
            <a:ext cx="1793550" cy="302214"/>
          </a:xfrm>
          <a:prstGeom prst="rect">
            <a:avLst/>
          </a:prstGeom>
        </p:spPr>
      </p:pic>
      <p:pic>
        <p:nvPicPr>
          <p:cNvPr id="11" name="Picture 10"/>
          <p:cNvPicPr>
            <a:picLocks noChangeAspect="1"/>
          </p:cNvPicPr>
          <p:nvPr/>
        </p:nvPicPr>
        <p:blipFill>
          <a:blip r:embed="rId5"/>
          <a:stretch>
            <a:fillRect/>
          </a:stretch>
        </p:blipFill>
        <p:spPr>
          <a:xfrm>
            <a:off x="5520006" y="5301713"/>
            <a:ext cx="911072" cy="327502"/>
          </a:xfrm>
          <a:prstGeom prst="rect">
            <a:avLst/>
          </a:prstGeom>
        </p:spPr>
      </p:pic>
      <p:pic>
        <p:nvPicPr>
          <p:cNvPr id="1026" name="Picture 2" descr="Image result for ecap network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30431" y="5246749"/>
            <a:ext cx="462440" cy="4624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09" y="4097133"/>
            <a:ext cx="9148609" cy="1048496"/>
          </a:xfrm>
          <a:prstGeom prst="rect">
            <a:avLst/>
          </a:prstGeom>
        </p:spPr>
      </p:pic>
      <p:pic>
        <p:nvPicPr>
          <p:cNvPr id="2" name="Picture 1"/>
          <p:cNvPicPr>
            <a:picLocks noChangeAspect="1"/>
          </p:cNvPicPr>
          <p:nvPr/>
        </p:nvPicPr>
        <p:blipFill>
          <a:blip r:embed="rId8"/>
          <a:stretch>
            <a:fillRect/>
          </a:stretch>
        </p:blipFill>
        <p:spPr>
          <a:xfrm>
            <a:off x="2829516" y="209865"/>
            <a:ext cx="627389" cy="708950"/>
          </a:xfrm>
          <a:prstGeom prst="rect">
            <a:avLst/>
          </a:prstGeom>
        </p:spPr>
      </p:pic>
      <p:cxnSp>
        <p:nvCxnSpPr>
          <p:cNvPr id="4" name="Straight Connector 3">
            <a:extLst>
              <a:ext uri="{FF2B5EF4-FFF2-40B4-BE49-F238E27FC236}">
                <a16:creationId xmlns:a16="http://schemas.microsoft.com/office/drawing/2014/main" id="{8F342D70-89CB-42FB-9E68-0B6C2B608D21}"/>
              </a:ext>
            </a:extLst>
          </p:cNvPr>
          <p:cNvCxnSpPr/>
          <p:nvPr/>
        </p:nvCxnSpPr>
        <p:spPr>
          <a:xfrm>
            <a:off x="-2820" y="5878724"/>
            <a:ext cx="9148609" cy="0"/>
          </a:xfrm>
          <a:prstGeom prst="line">
            <a:avLst/>
          </a:prstGeom>
          <a:ln w="6350">
            <a:solidFill>
              <a:srgbClr val="F89C1B"/>
            </a:solidFill>
          </a:ln>
        </p:spPr>
        <p:style>
          <a:lnRef idx="1">
            <a:schemeClr val="accent1"/>
          </a:lnRef>
          <a:fillRef idx="0">
            <a:schemeClr val="accent1"/>
          </a:fillRef>
          <a:effectRef idx="0">
            <a:schemeClr val="accent1"/>
          </a:effectRef>
          <a:fontRef idx="minor">
            <a:schemeClr val="tx1"/>
          </a:fontRef>
        </p:style>
      </p:cxnSp>
      <p:pic>
        <p:nvPicPr>
          <p:cNvPr id="3" name="Picture 2" descr="Image result for comverge logo png">
            <a:extLst>
              <a:ext uri="{FF2B5EF4-FFF2-40B4-BE49-F238E27FC236}">
                <a16:creationId xmlns:a16="http://schemas.microsoft.com/office/drawing/2014/main" id="{2C4393FE-D945-4C57-BD7A-A923CA1E62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4960" y="5162631"/>
            <a:ext cx="1655785" cy="521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FC69A6-5B73-4370-8928-CB8B3D687496}"/>
              </a:ext>
            </a:extLst>
          </p:cNvPr>
          <p:cNvSpPr txBox="1"/>
          <p:nvPr/>
        </p:nvSpPr>
        <p:spPr>
          <a:xfrm>
            <a:off x="187492" y="961916"/>
            <a:ext cx="8793948" cy="3970318"/>
          </a:xfrm>
          <a:prstGeom prst="rect">
            <a:avLst/>
          </a:prstGeom>
          <a:noFill/>
        </p:spPr>
        <p:txBody>
          <a:bodyPr wrap="square" rtlCol="0">
            <a:spAutoFit/>
          </a:bodyPr>
          <a:lstStyle/>
          <a:p>
            <a:pPr marL="285750" indent="-285750">
              <a:buFont typeface="Wingdings" panose="05000000000000000000" pitchFamily="2" charset="2"/>
              <a:buChar char="§"/>
            </a:pPr>
            <a:r>
              <a:rPr lang="en-US" sz="1800" dirty="0">
                <a:solidFill>
                  <a:schemeClr val="tx1">
                    <a:lumMod val="65000"/>
                    <a:lumOff val="35000"/>
                  </a:schemeClr>
                </a:solidFill>
                <a:latin typeface="Calibri" panose="020F0502020204030204" pitchFamily="34" charset="0"/>
                <a:ea typeface="Cooper Hewitt" pitchFamily="50" charset="0"/>
              </a:rPr>
              <a:t>2014 – CPower is formed when </a:t>
            </a:r>
            <a:r>
              <a:rPr lang="en-US" sz="1800" dirty="0" err="1">
                <a:solidFill>
                  <a:schemeClr val="tx1">
                    <a:lumMod val="65000"/>
                    <a:lumOff val="35000"/>
                  </a:schemeClr>
                </a:solidFill>
                <a:latin typeface="Calibri" panose="020F0502020204030204" pitchFamily="34" charset="0"/>
                <a:ea typeface="Cooper Hewitt" pitchFamily="50" charset="0"/>
              </a:rPr>
              <a:t>Comverge</a:t>
            </a:r>
            <a:r>
              <a:rPr lang="en-US" sz="1800" dirty="0">
                <a:solidFill>
                  <a:schemeClr val="tx1">
                    <a:lumMod val="65000"/>
                    <a:lumOff val="35000"/>
                  </a:schemeClr>
                </a:solidFill>
                <a:latin typeface="Calibri" panose="020F0502020204030204" pitchFamily="34" charset="0"/>
                <a:ea typeface="Cooper Hewitt" pitchFamily="50" charset="0"/>
              </a:rPr>
              <a:t> and Constellation formed the independent demand management company</a:t>
            </a:r>
          </a:p>
          <a:p>
            <a:pPr marL="285750" indent="-285750">
              <a:buFont typeface="Wingdings" panose="05000000000000000000" pitchFamily="2" charset="2"/>
              <a:buChar char="§"/>
            </a:pPr>
            <a:r>
              <a:rPr lang="en-US" sz="1800" dirty="0">
                <a:solidFill>
                  <a:schemeClr val="tx1">
                    <a:lumMod val="65000"/>
                    <a:lumOff val="35000"/>
                  </a:schemeClr>
                </a:solidFill>
                <a:latin typeface="Calibri" panose="020F0502020204030204" pitchFamily="34" charset="0"/>
                <a:ea typeface="Cooper Hewitt" pitchFamily="50" charset="0"/>
              </a:rPr>
              <a:t>2015 – CPower Acquires Demand Response Partners a NY-based demand response company</a:t>
            </a:r>
          </a:p>
          <a:p>
            <a:pPr marL="285750" indent="-285750">
              <a:buFont typeface="Wingdings" panose="05000000000000000000" pitchFamily="2" charset="2"/>
              <a:buChar char="§"/>
            </a:pPr>
            <a:r>
              <a:rPr lang="en-US" sz="1800" dirty="0">
                <a:solidFill>
                  <a:schemeClr val="tx1">
                    <a:lumMod val="65000"/>
                    <a:lumOff val="35000"/>
                  </a:schemeClr>
                </a:solidFill>
                <a:latin typeface="Calibri" panose="020F0502020204030204" pitchFamily="34" charset="0"/>
                <a:ea typeface="Cooper Hewitt" pitchFamily="50" charset="0"/>
              </a:rPr>
              <a:t>2016 – CPower Acquires Energy Connect from JCI, growing its customer and team expertise in the CA and PJM markets. CPower is now one of the largest demand side management companies in the US</a:t>
            </a:r>
          </a:p>
          <a:p>
            <a:pPr marL="285750" indent="-285750">
              <a:buFont typeface="Wingdings" panose="05000000000000000000" pitchFamily="2" charset="2"/>
              <a:buChar char="§"/>
            </a:pPr>
            <a:r>
              <a:rPr lang="en-US" sz="1800" dirty="0">
                <a:solidFill>
                  <a:schemeClr val="tx1">
                    <a:lumMod val="65000"/>
                    <a:lumOff val="35000"/>
                  </a:schemeClr>
                </a:solidFill>
                <a:latin typeface="Calibri" panose="020F0502020204030204" pitchFamily="34" charset="0"/>
                <a:ea typeface="Cooper Hewitt" pitchFamily="50" charset="0"/>
              </a:rPr>
              <a:t>2017 – CPower acquires </a:t>
            </a:r>
            <a:r>
              <a:rPr lang="en-US" sz="1800" dirty="0" err="1">
                <a:solidFill>
                  <a:schemeClr val="tx1">
                    <a:lumMod val="65000"/>
                    <a:lumOff val="35000"/>
                  </a:schemeClr>
                </a:solidFill>
                <a:latin typeface="Calibri" panose="020F0502020204030204" pitchFamily="34" charset="0"/>
                <a:ea typeface="Cooper Hewitt" pitchFamily="50" charset="0"/>
              </a:rPr>
              <a:t>eCap</a:t>
            </a:r>
            <a:r>
              <a:rPr lang="en-US" sz="1800" dirty="0">
                <a:solidFill>
                  <a:schemeClr val="tx1">
                    <a:lumMod val="65000"/>
                    <a:lumOff val="35000"/>
                  </a:schemeClr>
                </a:solidFill>
                <a:latin typeface="Calibri" panose="020F0502020204030204" pitchFamily="34" charset="0"/>
                <a:ea typeface="Cooper Hewitt" pitchFamily="50" charset="0"/>
              </a:rPr>
              <a:t> Networks, expanding its EE measurement and verification capacity in PJM</a:t>
            </a:r>
          </a:p>
          <a:p>
            <a:pPr marL="285750" indent="-285750">
              <a:buFont typeface="Wingdings" panose="05000000000000000000" pitchFamily="2" charset="2"/>
              <a:buChar char="§"/>
            </a:pPr>
            <a:r>
              <a:rPr lang="en-US" sz="1800" dirty="0">
                <a:solidFill>
                  <a:schemeClr val="tx1">
                    <a:lumMod val="65000"/>
                    <a:lumOff val="35000"/>
                  </a:schemeClr>
                </a:solidFill>
                <a:latin typeface="Calibri" panose="020F0502020204030204" pitchFamily="34" charset="0"/>
                <a:ea typeface="Cooper Hewitt" pitchFamily="50" charset="0"/>
              </a:rPr>
              <a:t>2018 – CPower announces expansion into IESO in Ontario, making it the largest demand side only service provider in North America with more than 1,500 customers at over 9,000 sites</a:t>
            </a:r>
          </a:p>
          <a:p>
            <a:pPr marL="285750" indent="-285750">
              <a:buFont typeface="Arial" panose="020B0604020202020204" pitchFamily="34" charset="0"/>
              <a:buChar char="•"/>
            </a:pPr>
            <a:endParaRPr lang="en-US" sz="1800" dirty="0">
              <a:latin typeface="Calibri" panose="020F0502020204030204" pitchFamily="34" charset="0"/>
            </a:endParaRPr>
          </a:p>
          <a:p>
            <a:endParaRPr lang="en-US" sz="1800" dirty="0">
              <a:latin typeface="Calibri" panose="020F0502020204030204" pitchFamily="34" charset="0"/>
            </a:endParaRPr>
          </a:p>
        </p:txBody>
      </p:sp>
    </p:spTree>
    <p:extLst>
      <p:ext uri="{BB962C8B-B14F-4D97-AF65-F5344CB8AC3E}">
        <p14:creationId xmlns:p14="http://schemas.microsoft.com/office/powerpoint/2010/main" val="32173031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76" y="777"/>
            <a:ext cx="932533" cy="0"/>
          </a:xfrm>
          <a:custGeom>
            <a:avLst/>
            <a:gdLst/>
            <a:ahLst/>
            <a:cxnLst/>
            <a:rect l="l" t="t" r="r" b="b"/>
            <a:pathLst>
              <a:path w="914400">
                <a:moveTo>
                  <a:pt x="0" y="0"/>
                </a:moveTo>
                <a:lnTo>
                  <a:pt x="914400" y="0"/>
                </a:lnTo>
              </a:path>
            </a:pathLst>
          </a:custGeom>
          <a:ln w="3175">
            <a:solidFill>
              <a:srgbClr val="FBFFFF"/>
            </a:solidFill>
          </a:ln>
        </p:spPr>
        <p:txBody>
          <a:bodyPr wrap="square" lIns="0" tIns="0" rIns="0" bIns="0" rtlCol="0"/>
          <a:lstStyle/>
          <a:p>
            <a:endParaRPr sz="1428"/>
          </a:p>
        </p:txBody>
      </p:sp>
      <p:sp>
        <p:nvSpPr>
          <p:cNvPr id="4" name="object 4"/>
          <p:cNvSpPr txBox="1">
            <a:spLocks noGrp="1"/>
          </p:cNvSpPr>
          <p:nvPr>
            <p:ph type="title"/>
          </p:nvPr>
        </p:nvSpPr>
        <p:spPr>
          <a:xfrm>
            <a:off x="108471" y="78606"/>
            <a:ext cx="9030344" cy="751742"/>
          </a:xfrm>
          <a:prstGeom prst="rect">
            <a:avLst/>
          </a:prstGeom>
        </p:spPr>
        <p:txBody>
          <a:bodyPr vert="horz" wrap="square" lIns="0" tIns="12952" rIns="0" bIns="0" rtlCol="0" anchor="ctr" anchorCtr="0">
            <a:spAutoFit/>
          </a:bodyPr>
          <a:lstStyle/>
          <a:p>
            <a:pPr marR="5181" algn="ctr">
              <a:lnSpc>
                <a:spcPct val="100000"/>
              </a:lnSpc>
              <a:spcBef>
                <a:spcPts val="102"/>
              </a:spcBef>
            </a:pPr>
            <a:r>
              <a:rPr sz="2400" dirty="0">
                <a:latin typeface="Calibri" panose="020F0502020204030204" pitchFamily="34" charset="0"/>
              </a:rPr>
              <a:t>C&amp;I </a:t>
            </a:r>
            <a:r>
              <a:rPr lang="en-US" sz="2400" dirty="0">
                <a:latin typeface="Calibri" panose="020F0502020204030204" pitchFamily="34" charset="0"/>
              </a:rPr>
              <a:t>D</a:t>
            </a:r>
            <a:r>
              <a:rPr sz="2400" dirty="0">
                <a:latin typeface="Calibri" panose="020F0502020204030204" pitchFamily="34" charset="0"/>
              </a:rPr>
              <a:t>emand </a:t>
            </a:r>
            <a:r>
              <a:rPr lang="en-US" sz="2400" dirty="0">
                <a:latin typeface="Calibri" panose="020F0502020204030204" pitchFamily="34" charset="0"/>
              </a:rPr>
              <a:t>S</a:t>
            </a:r>
            <a:r>
              <a:rPr sz="2400" dirty="0">
                <a:latin typeface="Calibri" panose="020F0502020204030204" pitchFamily="34" charset="0"/>
              </a:rPr>
              <a:t>ide resources </a:t>
            </a:r>
            <a:r>
              <a:rPr sz="2400" spc="-5" dirty="0">
                <a:latin typeface="Calibri" panose="020F0502020204030204" pitchFamily="34" charset="0"/>
              </a:rPr>
              <a:t>to </a:t>
            </a:r>
            <a:r>
              <a:rPr sz="2400" dirty="0">
                <a:latin typeface="Calibri" panose="020F0502020204030204" pitchFamily="34" charset="0"/>
              </a:rPr>
              <a:t>generate and</a:t>
            </a:r>
            <a:r>
              <a:rPr sz="2400" spc="-214" dirty="0">
                <a:latin typeface="Calibri" panose="020F0502020204030204" pitchFamily="34" charset="0"/>
              </a:rPr>
              <a:t> </a:t>
            </a:r>
            <a:r>
              <a:rPr sz="2400" spc="-5" dirty="0">
                <a:latin typeface="Calibri" panose="020F0502020204030204" pitchFamily="34" charset="0"/>
              </a:rPr>
              <a:t>maximize  </a:t>
            </a:r>
            <a:r>
              <a:rPr sz="2400" dirty="0">
                <a:latin typeface="Calibri" panose="020F0502020204030204" pitchFamily="34" charset="0"/>
              </a:rPr>
              <a:t>revenues </a:t>
            </a:r>
            <a:r>
              <a:rPr sz="2400" spc="-5" dirty="0">
                <a:latin typeface="Calibri" panose="020F0502020204030204" pitchFamily="34" charset="0"/>
              </a:rPr>
              <a:t>from </a:t>
            </a:r>
            <a:r>
              <a:rPr sz="2400" dirty="0">
                <a:latin typeface="Calibri" panose="020F0502020204030204" pitchFamily="34" charset="0"/>
              </a:rPr>
              <a:t>grid operator and </a:t>
            </a:r>
            <a:r>
              <a:rPr sz="2400" spc="-5" dirty="0">
                <a:latin typeface="Calibri" panose="020F0502020204030204" pitchFamily="34" charset="0"/>
              </a:rPr>
              <a:t>utility</a:t>
            </a:r>
            <a:r>
              <a:rPr sz="2400" spc="-143" dirty="0">
                <a:latin typeface="Calibri" panose="020F0502020204030204" pitchFamily="34" charset="0"/>
              </a:rPr>
              <a:t> </a:t>
            </a:r>
            <a:r>
              <a:rPr sz="2400" dirty="0">
                <a:latin typeface="Calibri" panose="020F0502020204030204" pitchFamily="34" charset="0"/>
              </a:rPr>
              <a:t>programs</a:t>
            </a:r>
          </a:p>
        </p:txBody>
      </p:sp>
      <p:sp>
        <p:nvSpPr>
          <p:cNvPr id="5" name="object 5"/>
          <p:cNvSpPr/>
          <p:nvPr/>
        </p:nvSpPr>
        <p:spPr>
          <a:xfrm>
            <a:off x="0" y="935641"/>
            <a:ext cx="9138819" cy="347109"/>
          </a:xfrm>
          <a:custGeom>
            <a:avLst/>
            <a:gdLst/>
            <a:ahLst/>
            <a:cxnLst/>
            <a:rect l="l" t="t" r="r" b="b"/>
            <a:pathLst>
              <a:path w="8961120" h="340359">
                <a:moveTo>
                  <a:pt x="0" y="339851"/>
                </a:moveTo>
                <a:lnTo>
                  <a:pt x="8961120" y="339851"/>
                </a:lnTo>
                <a:lnTo>
                  <a:pt x="8961120" y="0"/>
                </a:lnTo>
                <a:lnTo>
                  <a:pt x="0" y="0"/>
                </a:lnTo>
                <a:lnTo>
                  <a:pt x="0" y="339851"/>
                </a:lnTo>
                <a:close/>
              </a:path>
            </a:pathLst>
          </a:custGeom>
          <a:solidFill>
            <a:schemeClr val="accent2"/>
          </a:solidFill>
        </p:spPr>
        <p:txBody>
          <a:bodyPr wrap="square" lIns="0" tIns="0" rIns="0" bIns="0" rtlCol="0"/>
          <a:lstStyle/>
          <a:p>
            <a:endParaRPr sz="1428">
              <a:solidFill>
                <a:schemeClr val="tx1"/>
              </a:solidFill>
              <a:latin typeface="Calibri" panose="020F0502020204030204" pitchFamily="34" charset="0"/>
            </a:endParaRPr>
          </a:p>
        </p:txBody>
      </p:sp>
      <p:sp>
        <p:nvSpPr>
          <p:cNvPr id="6" name="object 6"/>
          <p:cNvSpPr txBox="1"/>
          <p:nvPr/>
        </p:nvSpPr>
        <p:spPr>
          <a:xfrm>
            <a:off x="6146944" y="935641"/>
            <a:ext cx="2991875" cy="336505"/>
          </a:xfrm>
          <a:prstGeom prst="rect">
            <a:avLst/>
          </a:prstGeom>
          <a:solidFill>
            <a:schemeClr val="accent2"/>
          </a:solidFill>
        </p:spPr>
        <p:txBody>
          <a:bodyPr vert="horz" wrap="square" lIns="0" tIns="58931" rIns="0" bIns="0" rtlCol="0">
            <a:spAutoFit/>
          </a:bodyPr>
          <a:lstStyle/>
          <a:p>
            <a:pPr marL="135343" algn="ctr">
              <a:spcBef>
                <a:spcPts val="464"/>
              </a:spcBef>
            </a:pPr>
            <a:r>
              <a:rPr sz="1600" b="1" spc="-5" dirty="0">
                <a:solidFill>
                  <a:schemeClr val="tx1"/>
                </a:solidFill>
                <a:latin typeface="Calibri" panose="020F0502020204030204" pitchFamily="34" charset="0"/>
              </a:rPr>
              <a:t>C&amp;I </a:t>
            </a:r>
            <a:r>
              <a:rPr sz="1800" b="1" dirty="0">
                <a:solidFill>
                  <a:schemeClr val="tx1"/>
                </a:solidFill>
                <a:latin typeface="Calibri" panose="020F0502020204030204" pitchFamily="34" charset="0"/>
              </a:rPr>
              <a:t>Customers</a:t>
            </a:r>
          </a:p>
        </p:txBody>
      </p:sp>
      <p:sp>
        <p:nvSpPr>
          <p:cNvPr id="7" name="object 7"/>
          <p:cNvSpPr/>
          <p:nvPr/>
        </p:nvSpPr>
        <p:spPr>
          <a:xfrm>
            <a:off x="7828611" y="1925680"/>
            <a:ext cx="1110271" cy="312397"/>
          </a:xfrm>
          <a:prstGeom prst="rect">
            <a:avLst/>
          </a:prstGeom>
          <a:blipFill>
            <a:blip r:embed="rId2" cstate="print"/>
            <a:stretch>
              <a:fillRect/>
            </a:stretch>
          </a:blipFill>
        </p:spPr>
        <p:txBody>
          <a:bodyPr wrap="square" lIns="0" tIns="0" rIns="0" bIns="0" rtlCol="0"/>
          <a:lstStyle/>
          <a:p>
            <a:endParaRPr sz="1428">
              <a:latin typeface="Calibri" panose="020F0502020204030204" pitchFamily="34" charset="0"/>
            </a:endParaRPr>
          </a:p>
        </p:txBody>
      </p:sp>
      <p:sp>
        <p:nvSpPr>
          <p:cNvPr id="8" name="object 8"/>
          <p:cNvSpPr/>
          <p:nvPr/>
        </p:nvSpPr>
        <p:spPr>
          <a:xfrm>
            <a:off x="7300177" y="1833980"/>
            <a:ext cx="495795" cy="495795"/>
          </a:xfrm>
          <a:prstGeom prst="rect">
            <a:avLst/>
          </a:prstGeom>
          <a:blipFill>
            <a:blip r:embed="rId3" cstate="print"/>
            <a:stretch>
              <a:fillRect/>
            </a:stretch>
          </a:blipFill>
        </p:spPr>
        <p:txBody>
          <a:bodyPr wrap="square" lIns="0" tIns="0" rIns="0" bIns="0" rtlCol="0"/>
          <a:lstStyle/>
          <a:p>
            <a:endParaRPr sz="1428">
              <a:latin typeface="Calibri" panose="020F0502020204030204" pitchFamily="34" charset="0"/>
            </a:endParaRPr>
          </a:p>
        </p:txBody>
      </p:sp>
      <p:sp>
        <p:nvSpPr>
          <p:cNvPr id="9" name="object 9"/>
          <p:cNvSpPr/>
          <p:nvPr/>
        </p:nvSpPr>
        <p:spPr>
          <a:xfrm>
            <a:off x="6451572" y="2469658"/>
            <a:ext cx="1328858" cy="404096"/>
          </a:xfrm>
          <a:prstGeom prst="rect">
            <a:avLst/>
          </a:prstGeom>
          <a:blipFill>
            <a:blip r:embed="rId4" cstate="print"/>
            <a:stretch>
              <a:fillRect/>
            </a:stretch>
          </a:blipFill>
        </p:spPr>
        <p:txBody>
          <a:bodyPr wrap="square" lIns="0" tIns="0" rIns="0" bIns="0" rtlCol="0"/>
          <a:lstStyle/>
          <a:p>
            <a:endParaRPr sz="1428">
              <a:latin typeface="Calibri" panose="020F0502020204030204" pitchFamily="34" charset="0"/>
            </a:endParaRPr>
          </a:p>
        </p:txBody>
      </p:sp>
      <p:sp>
        <p:nvSpPr>
          <p:cNvPr id="10" name="object 10"/>
          <p:cNvSpPr/>
          <p:nvPr/>
        </p:nvSpPr>
        <p:spPr>
          <a:xfrm>
            <a:off x="8014569" y="2384175"/>
            <a:ext cx="474859" cy="576615"/>
          </a:xfrm>
          <a:prstGeom prst="rect">
            <a:avLst/>
          </a:prstGeom>
          <a:blipFill>
            <a:blip r:embed="rId5" cstate="print"/>
            <a:stretch>
              <a:fillRect/>
            </a:stretch>
          </a:blipFill>
        </p:spPr>
        <p:txBody>
          <a:bodyPr wrap="square" lIns="0" tIns="0" rIns="0" bIns="0" rtlCol="0"/>
          <a:lstStyle/>
          <a:p>
            <a:endParaRPr sz="1428">
              <a:latin typeface="Calibri" panose="020F0502020204030204" pitchFamily="34" charset="0"/>
            </a:endParaRPr>
          </a:p>
        </p:txBody>
      </p:sp>
      <p:sp>
        <p:nvSpPr>
          <p:cNvPr id="11" name="object 11"/>
          <p:cNvSpPr/>
          <p:nvPr/>
        </p:nvSpPr>
        <p:spPr>
          <a:xfrm>
            <a:off x="6282162" y="1857294"/>
            <a:ext cx="985375" cy="449169"/>
          </a:xfrm>
          <a:prstGeom prst="rect">
            <a:avLst/>
          </a:prstGeom>
          <a:blipFill>
            <a:blip r:embed="rId6" cstate="print"/>
            <a:stretch>
              <a:fillRect/>
            </a:stretch>
          </a:blipFill>
        </p:spPr>
        <p:txBody>
          <a:bodyPr wrap="square" lIns="0" tIns="0" rIns="0" bIns="0" rtlCol="0"/>
          <a:lstStyle/>
          <a:p>
            <a:endParaRPr sz="1428">
              <a:latin typeface="Calibri" panose="020F0502020204030204" pitchFamily="34" charset="0"/>
            </a:endParaRPr>
          </a:p>
        </p:txBody>
      </p:sp>
      <p:sp>
        <p:nvSpPr>
          <p:cNvPr id="12" name="object 12"/>
          <p:cNvSpPr txBox="1"/>
          <p:nvPr/>
        </p:nvSpPr>
        <p:spPr>
          <a:xfrm>
            <a:off x="6269902" y="3289636"/>
            <a:ext cx="2567703" cy="443966"/>
          </a:xfrm>
          <a:prstGeom prst="rect">
            <a:avLst/>
          </a:prstGeom>
        </p:spPr>
        <p:txBody>
          <a:bodyPr vert="horz" wrap="square" lIns="0" tIns="12952" rIns="0" bIns="0" rtlCol="0">
            <a:spAutoFit/>
          </a:bodyPr>
          <a:lstStyle/>
          <a:p>
            <a:pPr marL="12951" marR="5181" algn="ctr">
              <a:spcBef>
                <a:spcPts val="102"/>
              </a:spcBef>
            </a:pPr>
            <a:r>
              <a:rPr lang="en-US" b="1" spc="-5" dirty="0">
                <a:latin typeface="Calibri" panose="020F0502020204030204" pitchFamily="34" charset="0"/>
              </a:rPr>
              <a:t>CPower finds customers and monetizes their energy assets</a:t>
            </a:r>
            <a:endParaRPr b="1" dirty="0">
              <a:latin typeface="Calibri" panose="020F0502020204030204" pitchFamily="34" charset="0"/>
            </a:endParaRPr>
          </a:p>
        </p:txBody>
      </p:sp>
      <p:sp>
        <p:nvSpPr>
          <p:cNvPr id="13" name="object 13"/>
          <p:cNvSpPr txBox="1"/>
          <p:nvPr/>
        </p:nvSpPr>
        <p:spPr>
          <a:xfrm>
            <a:off x="6249523" y="4119616"/>
            <a:ext cx="2675850" cy="603881"/>
          </a:xfrm>
          <a:prstGeom prst="rect">
            <a:avLst/>
          </a:prstGeom>
        </p:spPr>
        <p:txBody>
          <a:bodyPr vert="horz" wrap="square" lIns="0" tIns="12952" rIns="0" bIns="0" rtlCol="0">
            <a:spAutoFit/>
          </a:bodyPr>
          <a:lstStyle/>
          <a:p>
            <a:pPr marL="246078" marR="284285" indent="-233126">
              <a:spcBef>
                <a:spcPts val="102"/>
              </a:spcBef>
              <a:buAutoNum type="arabicPeriod"/>
              <a:tabLst>
                <a:tab pos="246078" algn="l"/>
              </a:tabLst>
            </a:pPr>
            <a:r>
              <a:rPr sz="1224" b="1" spc="-5" dirty="0">
                <a:solidFill>
                  <a:srgbClr val="F89C1B"/>
                </a:solidFill>
                <a:latin typeface="Calibri" panose="020F0502020204030204" pitchFamily="34" charset="0"/>
              </a:rPr>
              <a:t>Demand response</a:t>
            </a:r>
            <a:endParaRPr lang="en-US" sz="1224" b="1" spc="-5" dirty="0">
              <a:solidFill>
                <a:srgbClr val="F89C1B"/>
              </a:solidFill>
              <a:latin typeface="Calibri" panose="020F0502020204030204" pitchFamily="34" charset="0"/>
            </a:endParaRPr>
          </a:p>
          <a:p>
            <a:pPr marL="246078" marR="284285" indent="-233126">
              <a:spcBef>
                <a:spcPts val="102"/>
              </a:spcBef>
              <a:buAutoNum type="arabicPeriod"/>
              <a:tabLst>
                <a:tab pos="246078" algn="l"/>
              </a:tabLst>
            </a:pPr>
            <a:r>
              <a:rPr sz="1224" b="1" spc="-5" dirty="0">
                <a:solidFill>
                  <a:srgbClr val="F89C1B"/>
                </a:solidFill>
                <a:latin typeface="Calibri" panose="020F0502020204030204" pitchFamily="34" charset="0"/>
              </a:rPr>
              <a:t>Energy efficiency</a:t>
            </a:r>
            <a:endParaRPr lang="en-US" sz="1224" b="1" spc="-5" dirty="0">
              <a:solidFill>
                <a:srgbClr val="F89C1B"/>
              </a:solidFill>
              <a:latin typeface="Calibri" panose="020F0502020204030204" pitchFamily="34" charset="0"/>
            </a:endParaRPr>
          </a:p>
          <a:p>
            <a:pPr marL="246078" marR="284285" indent="-233126">
              <a:spcBef>
                <a:spcPts val="102"/>
              </a:spcBef>
              <a:buAutoNum type="arabicPeriod"/>
              <a:tabLst>
                <a:tab pos="246078" algn="l"/>
              </a:tabLst>
            </a:pPr>
            <a:r>
              <a:rPr sz="1224" b="1" spc="-5" dirty="0">
                <a:solidFill>
                  <a:srgbClr val="F89C1B"/>
                </a:solidFill>
                <a:latin typeface="Calibri" panose="020F0502020204030204" pitchFamily="34" charset="0"/>
              </a:rPr>
              <a:t>Distributed generation:</a:t>
            </a:r>
            <a:endParaRPr sz="1224" dirty="0">
              <a:latin typeface="Calibri" panose="020F0502020204030204" pitchFamily="34" charset="0"/>
            </a:endParaRPr>
          </a:p>
        </p:txBody>
      </p:sp>
      <p:sp>
        <p:nvSpPr>
          <p:cNvPr id="14" name="object 14"/>
          <p:cNvSpPr txBox="1"/>
          <p:nvPr/>
        </p:nvSpPr>
        <p:spPr>
          <a:xfrm>
            <a:off x="6269902" y="1285780"/>
            <a:ext cx="2405157" cy="421635"/>
          </a:xfrm>
          <a:prstGeom prst="rect">
            <a:avLst/>
          </a:prstGeom>
        </p:spPr>
        <p:txBody>
          <a:bodyPr vert="horz" wrap="square" lIns="0" tIns="31731" rIns="0" bIns="0" rtlCol="0">
            <a:spAutoFit/>
          </a:bodyPr>
          <a:lstStyle/>
          <a:p>
            <a:pPr marL="12951" algn="ctr">
              <a:spcBef>
                <a:spcPts val="249"/>
              </a:spcBef>
            </a:pPr>
            <a:r>
              <a:rPr sz="1224" spc="-5" dirty="0">
                <a:latin typeface="Calibri" panose="020F0502020204030204" pitchFamily="34" charset="0"/>
              </a:rPr>
              <a:t>CPower serves over </a:t>
            </a:r>
            <a:r>
              <a:rPr sz="1224" b="1" spc="-5" dirty="0">
                <a:solidFill>
                  <a:srgbClr val="F89C1B"/>
                </a:solidFill>
                <a:latin typeface="Calibri" panose="020F0502020204030204" pitchFamily="34" charset="0"/>
              </a:rPr>
              <a:t>1,400</a:t>
            </a:r>
            <a:r>
              <a:rPr sz="1224" b="1" spc="-76" dirty="0">
                <a:solidFill>
                  <a:srgbClr val="F89C1B"/>
                </a:solidFill>
                <a:latin typeface="Calibri" panose="020F0502020204030204" pitchFamily="34" charset="0"/>
              </a:rPr>
              <a:t> </a:t>
            </a:r>
            <a:r>
              <a:rPr sz="1224" b="1" spc="-5" dirty="0">
                <a:solidFill>
                  <a:srgbClr val="F89C1B"/>
                </a:solidFill>
                <a:latin typeface="Calibri" panose="020F0502020204030204" pitchFamily="34" charset="0"/>
              </a:rPr>
              <a:t>unique</a:t>
            </a:r>
            <a:endParaRPr sz="1224" dirty="0">
              <a:solidFill>
                <a:srgbClr val="F89C1B"/>
              </a:solidFill>
              <a:latin typeface="Calibri" panose="020F0502020204030204" pitchFamily="34" charset="0"/>
            </a:endParaRPr>
          </a:p>
          <a:p>
            <a:pPr marL="12951" algn="ctr">
              <a:spcBef>
                <a:spcPts val="143"/>
              </a:spcBef>
            </a:pPr>
            <a:r>
              <a:rPr sz="1224" spc="-5" dirty="0">
                <a:latin typeface="Calibri" panose="020F0502020204030204" pitchFamily="34" charset="0"/>
              </a:rPr>
              <a:t>C&amp;I customers and </a:t>
            </a:r>
            <a:r>
              <a:rPr sz="1224" b="1" spc="-5" dirty="0">
                <a:solidFill>
                  <a:srgbClr val="F89C1B"/>
                </a:solidFill>
                <a:latin typeface="Calibri" panose="020F0502020204030204" pitchFamily="34" charset="0"/>
              </a:rPr>
              <a:t>8,950</a:t>
            </a:r>
            <a:r>
              <a:rPr sz="1224" b="1" spc="-61" dirty="0">
                <a:solidFill>
                  <a:srgbClr val="F89C1B"/>
                </a:solidFill>
                <a:latin typeface="Calibri" panose="020F0502020204030204" pitchFamily="34" charset="0"/>
              </a:rPr>
              <a:t> </a:t>
            </a:r>
            <a:r>
              <a:rPr sz="1224" b="1" spc="-5" dirty="0">
                <a:solidFill>
                  <a:srgbClr val="F89C1B"/>
                </a:solidFill>
                <a:latin typeface="Calibri" panose="020F0502020204030204" pitchFamily="34" charset="0"/>
              </a:rPr>
              <a:t>sites</a:t>
            </a:r>
            <a:endParaRPr sz="1224" dirty="0">
              <a:solidFill>
                <a:srgbClr val="F89C1B"/>
              </a:solidFill>
              <a:latin typeface="Calibri" panose="020F0502020204030204" pitchFamily="34" charset="0"/>
            </a:endParaRPr>
          </a:p>
        </p:txBody>
      </p:sp>
      <p:sp>
        <p:nvSpPr>
          <p:cNvPr id="15" name="object 15"/>
          <p:cNvSpPr txBox="1"/>
          <p:nvPr/>
        </p:nvSpPr>
        <p:spPr>
          <a:xfrm>
            <a:off x="6269902" y="3043293"/>
            <a:ext cx="1591134" cy="201463"/>
          </a:xfrm>
          <a:prstGeom prst="rect">
            <a:avLst/>
          </a:prstGeom>
        </p:spPr>
        <p:txBody>
          <a:bodyPr vert="horz" wrap="square" lIns="0" tIns="12952" rIns="0" bIns="0" rtlCol="0">
            <a:spAutoFit/>
          </a:bodyPr>
          <a:lstStyle/>
          <a:p>
            <a:pPr marL="12951">
              <a:spcBef>
                <a:spcPts val="102"/>
              </a:spcBef>
            </a:pPr>
            <a:r>
              <a:rPr sz="1224" b="1" spc="-5" dirty="0">
                <a:solidFill>
                  <a:srgbClr val="F89C1B"/>
                </a:solidFill>
                <a:latin typeface="Calibri" panose="020F0502020204030204" pitchFamily="34" charset="0"/>
              </a:rPr>
              <a:t>Customer</a:t>
            </a:r>
            <a:r>
              <a:rPr sz="1224" b="1" spc="-46" dirty="0">
                <a:solidFill>
                  <a:srgbClr val="F89C1B"/>
                </a:solidFill>
                <a:latin typeface="Calibri" panose="020F0502020204030204" pitchFamily="34" charset="0"/>
              </a:rPr>
              <a:t> </a:t>
            </a:r>
            <a:r>
              <a:rPr sz="1224" b="1" spc="-5" dirty="0">
                <a:solidFill>
                  <a:srgbClr val="F89C1B"/>
                </a:solidFill>
                <a:latin typeface="Calibri" panose="020F0502020204030204" pitchFamily="34" charset="0"/>
              </a:rPr>
              <a:t>Resources</a:t>
            </a:r>
            <a:endParaRPr sz="1224" dirty="0">
              <a:solidFill>
                <a:srgbClr val="F89C1B"/>
              </a:solidFill>
              <a:latin typeface="Calibri" panose="020F0502020204030204" pitchFamily="34" charset="0"/>
            </a:endParaRPr>
          </a:p>
        </p:txBody>
      </p:sp>
      <p:sp>
        <p:nvSpPr>
          <p:cNvPr id="16" name="object 16"/>
          <p:cNvSpPr/>
          <p:nvPr/>
        </p:nvSpPr>
        <p:spPr>
          <a:xfrm>
            <a:off x="6282161" y="3265418"/>
            <a:ext cx="2653832" cy="0"/>
          </a:xfrm>
          <a:custGeom>
            <a:avLst/>
            <a:gdLst/>
            <a:ahLst/>
            <a:cxnLst/>
            <a:rect l="l" t="t" r="r" b="b"/>
            <a:pathLst>
              <a:path w="2602229">
                <a:moveTo>
                  <a:pt x="0" y="0"/>
                </a:moveTo>
                <a:lnTo>
                  <a:pt x="2601607" y="0"/>
                </a:lnTo>
              </a:path>
            </a:pathLst>
          </a:custGeom>
          <a:ln w="9144">
            <a:solidFill>
              <a:srgbClr val="636254"/>
            </a:solidFill>
          </a:ln>
        </p:spPr>
        <p:txBody>
          <a:bodyPr wrap="square" lIns="0" tIns="0" rIns="0" bIns="0" rtlCol="0"/>
          <a:lstStyle/>
          <a:p>
            <a:endParaRPr sz="1428">
              <a:latin typeface="Calibri" panose="020F0502020204030204" pitchFamily="34" charset="0"/>
            </a:endParaRPr>
          </a:p>
        </p:txBody>
      </p:sp>
      <p:sp>
        <p:nvSpPr>
          <p:cNvPr id="17" name="object 17"/>
          <p:cNvSpPr/>
          <p:nvPr/>
        </p:nvSpPr>
        <p:spPr>
          <a:xfrm>
            <a:off x="203618" y="2053859"/>
            <a:ext cx="1049467" cy="326641"/>
          </a:xfrm>
          <a:prstGeom prst="rect">
            <a:avLst/>
          </a:prstGeom>
          <a:blipFill>
            <a:blip r:embed="rId7" cstate="print"/>
            <a:stretch>
              <a:fillRect/>
            </a:stretch>
          </a:blipFill>
        </p:spPr>
        <p:txBody>
          <a:bodyPr wrap="square" lIns="0" tIns="0" rIns="0" bIns="0" rtlCol="0"/>
          <a:lstStyle/>
          <a:p>
            <a:endParaRPr sz="1428">
              <a:latin typeface="Calibri" panose="020F0502020204030204" pitchFamily="34" charset="0"/>
            </a:endParaRPr>
          </a:p>
        </p:txBody>
      </p:sp>
      <p:sp>
        <p:nvSpPr>
          <p:cNvPr id="18" name="object 18"/>
          <p:cNvSpPr/>
          <p:nvPr/>
        </p:nvSpPr>
        <p:spPr>
          <a:xfrm>
            <a:off x="203618" y="2484378"/>
            <a:ext cx="930075" cy="168991"/>
          </a:xfrm>
          <a:prstGeom prst="rect">
            <a:avLst/>
          </a:prstGeom>
          <a:blipFill>
            <a:blip r:embed="rId8" cstate="print"/>
            <a:stretch>
              <a:fillRect/>
            </a:stretch>
          </a:blipFill>
        </p:spPr>
        <p:txBody>
          <a:bodyPr wrap="square" lIns="0" tIns="0" rIns="0" bIns="0" rtlCol="0"/>
          <a:lstStyle/>
          <a:p>
            <a:endParaRPr sz="1428">
              <a:latin typeface="Calibri" panose="020F0502020204030204" pitchFamily="34" charset="0"/>
            </a:endParaRPr>
          </a:p>
        </p:txBody>
      </p:sp>
      <p:sp>
        <p:nvSpPr>
          <p:cNvPr id="19" name="object 19"/>
          <p:cNvSpPr/>
          <p:nvPr/>
        </p:nvSpPr>
        <p:spPr>
          <a:xfrm>
            <a:off x="915452" y="2666223"/>
            <a:ext cx="1000826" cy="298286"/>
          </a:xfrm>
          <a:prstGeom prst="rect">
            <a:avLst/>
          </a:prstGeom>
          <a:blipFill>
            <a:blip r:embed="rId9" cstate="print"/>
            <a:stretch>
              <a:fillRect/>
            </a:stretch>
          </a:blipFill>
        </p:spPr>
        <p:txBody>
          <a:bodyPr wrap="square" lIns="0" tIns="0" rIns="0" bIns="0" rtlCol="0"/>
          <a:lstStyle/>
          <a:p>
            <a:endParaRPr sz="1428">
              <a:latin typeface="Calibri" panose="020F0502020204030204" pitchFamily="34" charset="0"/>
            </a:endParaRPr>
          </a:p>
        </p:txBody>
      </p:sp>
      <p:sp>
        <p:nvSpPr>
          <p:cNvPr id="20" name="object 20"/>
          <p:cNvSpPr/>
          <p:nvPr/>
        </p:nvSpPr>
        <p:spPr>
          <a:xfrm>
            <a:off x="2036043" y="2022774"/>
            <a:ext cx="1139380" cy="331177"/>
          </a:xfrm>
          <a:prstGeom prst="rect">
            <a:avLst/>
          </a:prstGeom>
          <a:blipFill>
            <a:blip r:embed="rId10" cstate="print"/>
            <a:stretch>
              <a:fillRect/>
            </a:stretch>
          </a:blipFill>
        </p:spPr>
        <p:txBody>
          <a:bodyPr wrap="square" lIns="0" tIns="0" rIns="0" bIns="0" rtlCol="0"/>
          <a:lstStyle/>
          <a:p>
            <a:endParaRPr sz="1428">
              <a:latin typeface="Calibri" panose="020F0502020204030204" pitchFamily="34" charset="0"/>
            </a:endParaRPr>
          </a:p>
        </p:txBody>
      </p:sp>
      <p:sp>
        <p:nvSpPr>
          <p:cNvPr id="21" name="object 21"/>
          <p:cNvSpPr/>
          <p:nvPr/>
        </p:nvSpPr>
        <p:spPr>
          <a:xfrm>
            <a:off x="1450102" y="2167317"/>
            <a:ext cx="580744" cy="361799"/>
          </a:xfrm>
          <a:prstGeom prst="rect">
            <a:avLst/>
          </a:prstGeom>
          <a:blipFill>
            <a:blip r:embed="rId11" cstate="print"/>
            <a:stretch>
              <a:fillRect/>
            </a:stretch>
          </a:blipFill>
        </p:spPr>
        <p:txBody>
          <a:bodyPr wrap="square" lIns="0" tIns="0" rIns="0" bIns="0" rtlCol="0"/>
          <a:lstStyle/>
          <a:p>
            <a:endParaRPr sz="1428">
              <a:latin typeface="Calibri" panose="020F0502020204030204" pitchFamily="34" charset="0"/>
            </a:endParaRPr>
          </a:p>
        </p:txBody>
      </p:sp>
      <p:sp>
        <p:nvSpPr>
          <p:cNvPr id="22" name="object 22"/>
          <p:cNvSpPr/>
          <p:nvPr/>
        </p:nvSpPr>
        <p:spPr>
          <a:xfrm>
            <a:off x="2116864" y="2667776"/>
            <a:ext cx="1062733" cy="234773"/>
          </a:xfrm>
          <a:prstGeom prst="rect">
            <a:avLst/>
          </a:prstGeom>
          <a:blipFill>
            <a:blip r:embed="rId12" cstate="print"/>
            <a:stretch>
              <a:fillRect/>
            </a:stretch>
          </a:blipFill>
        </p:spPr>
        <p:txBody>
          <a:bodyPr wrap="square" lIns="0" tIns="0" rIns="0" bIns="0" rtlCol="0"/>
          <a:lstStyle/>
          <a:p>
            <a:endParaRPr sz="1428">
              <a:latin typeface="Calibri" panose="020F0502020204030204" pitchFamily="34" charset="0"/>
            </a:endParaRPr>
          </a:p>
        </p:txBody>
      </p:sp>
      <p:sp>
        <p:nvSpPr>
          <p:cNvPr id="23" name="object 23"/>
          <p:cNvSpPr txBox="1"/>
          <p:nvPr/>
        </p:nvSpPr>
        <p:spPr>
          <a:xfrm>
            <a:off x="1" y="935641"/>
            <a:ext cx="3374602" cy="305728"/>
          </a:xfrm>
          <a:prstGeom prst="rect">
            <a:avLst/>
          </a:prstGeom>
          <a:solidFill>
            <a:schemeClr val="accent2"/>
          </a:solidFill>
        </p:spPr>
        <p:txBody>
          <a:bodyPr vert="horz" wrap="square" lIns="0" tIns="58931" rIns="0" bIns="0" rtlCol="0">
            <a:spAutoFit/>
          </a:bodyPr>
          <a:lstStyle/>
          <a:p>
            <a:pPr marL="202690" algn="ctr">
              <a:spcBef>
                <a:spcPts val="464"/>
              </a:spcBef>
            </a:pPr>
            <a:r>
              <a:rPr sz="1600" b="1" dirty="0">
                <a:solidFill>
                  <a:schemeClr val="tx1"/>
                </a:solidFill>
                <a:latin typeface="Calibri" panose="020F0502020204030204" pitchFamily="34" charset="0"/>
              </a:rPr>
              <a:t>Grid </a:t>
            </a:r>
            <a:r>
              <a:rPr sz="1600" b="1" spc="-5" dirty="0">
                <a:solidFill>
                  <a:schemeClr val="tx1"/>
                </a:solidFill>
                <a:latin typeface="Calibri" panose="020F0502020204030204" pitchFamily="34" charset="0"/>
              </a:rPr>
              <a:t>Operators </a:t>
            </a:r>
            <a:r>
              <a:rPr sz="1600" b="1" dirty="0">
                <a:solidFill>
                  <a:schemeClr val="tx1"/>
                </a:solidFill>
                <a:latin typeface="Calibri" panose="020F0502020204030204" pitchFamily="34" charset="0"/>
              </a:rPr>
              <a:t>/</a:t>
            </a:r>
            <a:r>
              <a:rPr sz="1600" b="1" spc="-56" dirty="0">
                <a:solidFill>
                  <a:schemeClr val="tx1"/>
                </a:solidFill>
                <a:latin typeface="Calibri" panose="020F0502020204030204" pitchFamily="34" charset="0"/>
              </a:rPr>
              <a:t> </a:t>
            </a:r>
            <a:r>
              <a:rPr sz="1600" b="1" dirty="0">
                <a:solidFill>
                  <a:schemeClr val="tx1"/>
                </a:solidFill>
                <a:latin typeface="Calibri" panose="020F0502020204030204" pitchFamily="34" charset="0"/>
              </a:rPr>
              <a:t>Utilities</a:t>
            </a:r>
          </a:p>
        </p:txBody>
      </p:sp>
      <p:sp>
        <p:nvSpPr>
          <p:cNvPr id="24" name="object 24"/>
          <p:cNvSpPr txBox="1"/>
          <p:nvPr/>
        </p:nvSpPr>
        <p:spPr>
          <a:xfrm>
            <a:off x="190145" y="3289636"/>
            <a:ext cx="2952372" cy="659409"/>
          </a:xfrm>
          <a:prstGeom prst="rect">
            <a:avLst/>
          </a:prstGeom>
        </p:spPr>
        <p:txBody>
          <a:bodyPr vert="horz" wrap="square" lIns="0" tIns="12952" rIns="0" bIns="0" rtlCol="0">
            <a:spAutoFit/>
          </a:bodyPr>
          <a:lstStyle/>
          <a:p>
            <a:pPr marL="12951" marR="5181" algn="ctr">
              <a:spcBef>
                <a:spcPts val="102"/>
              </a:spcBef>
            </a:pPr>
            <a:r>
              <a:rPr lang="en-US" b="1" spc="-5" dirty="0">
                <a:latin typeface="Calibri" panose="020F0502020204030204" pitchFamily="34" charset="0"/>
              </a:rPr>
              <a:t>CPower delivers an optimized set of customers to meet the ISO and Utilities needs for the grid</a:t>
            </a:r>
            <a:endParaRPr b="1" dirty="0">
              <a:latin typeface="Calibri" panose="020F0502020204030204" pitchFamily="34" charset="0"/>
            </a:endParaRPr>
          </a:p>
        </p:txBody>
      </p:sp>
      <p:sp>
        <p:nvSpPr>
          <p:cNvPr id="25" name="object 25"/>
          <p:cNvSpPr txBox="1"/>
          <p:nvPr/>
        </p:nvSpPr>
        <p:spPr>
          <a:xfrm>
            <a:off x="190145" y="4035663"/>
            <a:ext cx="2919993" cy="2273697"/>
          </a:xfrm>
          <a:prstGeom prst="rect">
            <a:avLst/>
          </a:prstGeom>
        </p:spPr>
        <p:txBody>
          <a:bodyPr vert="horz" wrap="square" lIns="0" tIns="12952" rIns="0" bIns="0" rtlCol="0">
            <a:spAutoFit/>
          </a:bodyPr>
          <a:lstStyle/>
          <a:p>
            <a:pPr marL="248668" marR="5181" indent="-235717">
              <a:spcBef>
                <a:spcPts val="102"/>
              </a:spcBef>
              <a:buAutoNum type="arabicPeriod"/>
              <a:tabLst>
                <a:tab pos="246078" algn="l"/>
              </a:tabLst>
            </a:pPr>
            <a:r>
              <a:rPr sz="1224" b="1" dirty="0">
                <a:solidFill>
                  <a:srgbClr val="F89C1B"/>
                </a:solidFill>
                <a:latin typeface="Calibri" panose="020F0502020204030204" pitchFamily="34" charset="0"/>
              </a:rPr>
              <a:t>Lower </a:t>
            </a:r>
            <a:r>
              <a:rPr sz="1224" b="1" spc="-5" dirty="0">
                <a:solidFill>
                  <a:srgbClr val="F89C1B"/>
                </a:solidFill>
                <a:latin typeface="Calibri" panose="020F0502020204030204" pitchFamily="34" charset="0"/>
              </a:rPr>
              <a:t>long-term peak demand  </a:t>
            </a:r>
            <a:r>
              <a:rPr sz="1224" i="1" spc="-5" dirty="0">
                <a:latin typeface="Calibri" panose="020F0502020204030204" pitchFamily="34" charset="0"/>
              </a:rPr>
              <a:t>Solutions: Capacity DR and distributed  generation</a:t>
            </a:r>
            <a:endParaRPr sz="1224" dirty="0">
              <a:latin typeface="Calibri" panose="020F0502020204030204" pitchFamily="34" charset="0"/>
            </a:endParaRPr>
          </a:p>
          <a:p>
            <a:pPr marL="248668" marR="64110" indent="-235717">
              <a:buAutoNum type="arabicPeriod"/>
              <a:tabLst>
                <a:tab pos="246078" algn="l"/>
              </a:tabLst>
            </a:pPr>
            <a:r>
              <a:rPr sz="1224" b="1" spc="-5" dirty="0">
                <a:solidFill>
                  <a:srgbClr val="F89C1B"/>
                </a:solidFill>
                <a:latin typeface="Calibri" panose="020F0502020204030204" pitchFamily="34" charset="0"/>
              </a:rPr>
              <a:t>Correct short-term grid imbalances  </a:t>
            </a:r>
            <a:r>
              <a:rPr sz="1224" i="1" spc="-5" dirty="0">
                <a:latin typeface="Calibri" panose="020F0502020204030204" pitchFamily="34" charset="0"/>
              </a:rPr>
              <a:t>Solutions: Fast-Acting DR and  distributed</a:t>
            </a:r>
            <a:r>
              <a:rPr sz="1224" i="1" spc="-51" dirty="0">
                <a:latin typeface="Calibri" panose="020F0502020204030204" pitchFamily="34" charset="0"/>
              </a:rPr>
              <a:t> </a:t>
            </a:r>
            <a:r>
              <a:rPr sz="1224" i="1" spc="-5" dirty="0">
                <a:latin typeface="Calibri" panose="020F0502020204030204" pitchFamily="34" charset="0"/>
              </a:rPr>
              <a:t>generation</a:t>
            </a:r>
            <a:endParaRPr sz="1224" dirty="0">
              <a:latin typeface="Calibri" panose="020F0502020204030204" pitchFamily="34" charset="0"/>
            </a:endParaRPr>
          </a:p>
          <a:p>
            <a:pPr marL="246078" marR="156065" indent="-233126">
              <a:buAutoNum type="arabicPeriod"/>
              <a:tabLst>
                <a:tab pos="246078" algn="l"/>
              </a:tabLst>
            </a:pPr>
            <a:r>
              <a:rPr sz="1224" b="1" spc="-5" dirty="0">
                <a:solidFill>
                  <a:srgbClr val="F89C1B"/>
                </a:solidFill>
                <a:latin typeface="Calibri" panose="020F0502020204030204" pitchFamily="34" charset="0"/>
              </a:rPr>
              <a:t>Permanent reduction </a:t>
            </a:r>
            <a:r>
              <a:rPr sz="1224" b="1" dirty="0">
                <a:solidFill>
                  <a:srgbClr val="F89C1B"/>
                </a:solidFill>
                <a:latin typeface="Calibri" panose="020F0502020204030204" pitchFamily="34" charset="0"/>
              </a:rPr>
              <a:t>in </a:t>
            </a:r>
            <a:r>
              <a:rPr sz="1224" b="1" spc="-5" dirty="0">
                <a:solidFill>
                  <a:srgbClr val="F89C1B"/>
                </a:solidFill>
                <a:latin typeface="Calibri" panose="020F0502020204030204" pitchFamily="34" charset="0"/>
              </a:rPr>
              <a:t>electricity  demand</a:t>
            </a:r>
            <a:endParaRPr sz="1224" dirty="0">
              <a:solidFill>
                <a:srgbClr val="F89C1B"/>
              </a:solidFill>
              <a:latin typeface="Calibri" panose="020F0502020204030204" pitchFamily="34" charset="0"/>
            </a:endParaRPr>
          </a:p>
          <a:p>
            <a:pPr marL="248668" marR="453948"/>
            <a:r>
              <a:rPr sz="1224" i="1" spc="-5" dirty="0">
                <a:latin typeface="Calibri" panose="020F0502020204030204" pitchFamily="34" charset="0"/>
              </a:rPr>
              <a:t>Solutions: Energy efficiency and  distributed</a:t>
            </a:r>
            <a:r>
              <a:rPr sz="1224" i="1" spc="-51" dirty="0">
                <a:latin typeface="Calibri" panose="020F0502020204030204" pitchFamily="34" charset="0"/>
              </a:rPr>
              <a:t> </a:t>
            </a:r>
            <a:r>
              <a:rPr sz="1224" i="1" spc="-5" dirty="0">
                <a:latin typeface="Calibri" panose="020F0502020204030204" pitchFamily="34" charset="0"/>
              </a:rPr>
              <a:t>generation</a:t>
            </a:r>
            <a:endParaRPr sz="1224" dirty="0">
              <a:latin typeface="Calibri" panose="020F0502020204030204" pitchFamily="34" charset="0"/>
            </a:endParaRPr>
          </a:p>
          <a:p>
            <a:pPr marL="246078" marR="469490" indent="-233126">
              <a:buAutoNum type="arabicPeriod" startAt="4"/>
              <a:tabLst>
                <a:tab pos="246078" algn="l"/>
              </a:tabLst>
            </a:pPr>
            <a:r>
              <a:rPr sz="1224" b="1" spc="-5" dirty="0">
                <a:solidFill>
                  <a:srgbClr val="F89C1B"/>
                </a:solidFill>
                <a:latin typeface="Calibri" panose="020F0502020204030204" pitchFamily="34" charset="0"/>
              </a:rPr>
              <a:t>Flexible and targeted demand  reduction by geography</a:t>
            </a:r>
            <a:r>
              <a:rPr lang="en-US" sz="1224" b="1" spc="-5" dirty="0">
                <a:solidFill>
                  <a:srgbClr val="F89C1B"/>
                </a:solidFill>
                <a:latin typeface="Calibri" panose="020F0502020204030204" pitchFamily="34" charset="0"/>
              </a:rPr>
              <a:t>  </a:t>
            </a:r>
          </a:p>
          <a:p>
            <a:pPr marL="12952" marR="469490" lvl="2">
              <a:tabLst>
                <a:tab pos="246078" algn="l"/>
              </a:tabLst>
            </a:pPr>
            <a:r>
              <a:rPr lang="en-US" sz="1224" b="1" i="1" spc="-5" dirty="0">
                <a:solidFill>
                  <a:srgbClr val="F89C1B"/>
                </a:solidFill>
                <a:latin typeface="Calibri" panose="020F0502020204030204" pitchFamily="34" charset="0"/>
              </a:rPr>
              <a:t>	</a:t>
            </a:r>
            <a:r>
              <a:rPr lang="en-US" sz="1224" i="1" spc="-5" dirty="0">
                <a:latin typeface="Calibri" panose="020F0502020204030204" pitchFamily="34" charset="0"/>
              </a:rPr>
              <a:t>Solutions: All</a:t>
            </a:r>
            <a:r>
              <a:rPr lang="en-US" sz="1224" i="1" spc="-87" dirty="0">
                <a:latin typeface="Calibri" panose="020F0502020204030204" pitchFamily="34" charset="0"/>
              </a:rPr>
              <a:t> </a:t>
            </a:r>
            <a:r>
              <a:rPr lang="en-US" sz="1224" i="1" spc="-5" dirty="0">
                <a:latin typeface="Calibri" panose="020F0502020204030204" pitchFamily="34" charset="0"/>
              </a:rPr>
              <a:t>DERs</a:t>
            </a:r>
            <a:endParaRPr sz="1224" dirty="0">
              <a:latin typeface="Calibri" panose="020F0502020204030204" pitchFamily="34" charset="0"/>
            </a:endParaRPr>
          </a:p>
        </p:txBody>
      </p:sp>
      <p:sp>
        <p:nvSpPr>
          <p:cNvPr id="26" name="object 26"/>
          <p:cNvSpPr txBox="1"/>
          <p:nvPr/>
        </p:nvSpPr>
        <p:spPr>
          <a:xfrm>
            <a:off x="190145" y="1351791"/>
            <a:ext cx="2755504" cy="641764"/>
          </a:xfrm>
          <a:prstGeom prst="rect">
            <a:avLst/>
          </a:prstGeom>
        </p:spPr>
        <p:txBody>
          <a:bodyPr vert="horz" wrap="square" lIns="0" tIns="12952" rIns="0" bIns="0" rtlCol="0">
            <a:spAutoFit/>
          </a:bodyPr>
          <a:lstStyle/>
          <a:p>
            <a:pPr marL="12951" marR="5181" algn="ctr">
              <a:lnSpc>
                <a:spcPct val="110000"/>
              </a:lnSpc>
              <a:spcBef>
                <a:spcPts val="102"/>
              </a:spcBef>
            </a:pPr>
            <a:r>
              <a:rPr sz="1224" spc="-5" dirty="0">
                <a:latin typeface="Calibri" panose="020F0502020204030204" pitchFamily="34" charset="0"/>
              </a:rPr>
              <a:t>CPower has a nationwide reach serving  major </a:t>
            </a:r>
            <a:r>
              <a:rPr sz="1224" spc="-10" dirty="0">
                <a:latin typeface="Calibri" panose="020F0502020204030204" pitchFamily="34" charset="0"/>
              </a:rPr>
              <a:t>grid </a:t>
            </a:r>
            <a:r>
              <a:rPr sz="1224" spc="-5" dirty="0">
                <a:latin typeface="Calibri" panose="020F0502020204030204" pitchFamily="34" charset="0"/>
              </a:rPr>
              <a:t>operators and utilities in the  United</a:t>
            </a:r>
            <a:r>
              <a:rPr sz="1224" spc="-25" dirty="0">
                <a:latin typeface="Calibri" panose="020F0502020204030204" pitchFamily="34" charset="0"/>
              </a:rPr>
              <a:t> </a:t>
            </a:r>
            <a:r>
              <a:rPr sz="1224" dirty="0">
                <a:latin typeface="Calibri" panose="020F0502020204030204" pitchFamily="34" charset="0"/>
              </a:rPr>
              <a:t>States:</a:t>
            </a:r>
          </a:p>
        </p:txBody>
      </p:sp>
      <p:sp>
        <p:nvSpPr>
          <p:cNvPr id="27" name="object 27"/>
          <p:cNvSpPr txBox="1"/>
          <p:nvPr/>
        </p:nvSpPr>
        <p:spPr>
          <a:xfrm>
            <a:off x="190145" y="3043292"/>
            <a:ext cx="2120864" cy="201463"/>
          </a:xfrm>
          <a:prstGeom prst="rect">
            <a:avLst/>
          </a:prstGeom>
        </p:spPr>
        <p:txBody>
          <a:bodyPr vert="horz" wrap="square" lIns="0" tIns="12952" rIns="0" bIns="0" rtlCol="0">
            <a:spAutoFit/>
          </a:bodyPr>
          <a:lstStyle/>
          <a:p>
            <a:pPr marL="12951">
              <a:spcBef>
                <a:spcPts val="102"/>
              </a:spcBef>
            </a:pPr>
            <a:r>
              <a:rPr sz="1224" b="1" dirty="0">
                <a:solidFill>
                  <a:srgbClr val="F89C1B"/>
                </a:solidFill>
                <a:latin typeface="Calibri" panose="020F0502020204030204" pitchFamily="34" charset="0"/>
              </a:rPr>
              <a:t>Grid </a:t>
            </a:r>
            <a:r>
              <a:rPr sz="1224" b="1" spc="-5" dirty="0">
                <a:solidFill>
                  <a:srgbClr val="F89C1B"/>
                </a:solidFill>
                <a:latin typeface="Calibri" panose="020F0502020204030204" pitchFamily="34" charset="0"/>
              </a:rPr>
              <a:t>Operator </a:t>
            </a:r>
            <a:r>
              <a:rPr sz="1224" b="1" dirty="0">
                <a:solidFill>
                  <a:srgbClr val="F89C1B"/>
                </a:solidFill>
                <a:latin typeface="Calibri" panose="020F0502020204030204" pitchFamily="34" charset="0"/>
              </a:rPr>
              <a:t>/ </a:t>
            </a:r>
            <a:r>
              <a:rPr sz="1224" b="1" spc="-5" dirty="0">
                <a:solidFill>
                  <a:srgbClr val="F89C1B"/>
                </a:solidFill>
                <a:latin typeface="Calibri" panose="020F0502020204030204" pitchFamily="34" charset="0"/>
              </a:rPr>
              <a:t>Utility</a:t>
            </a:r>
            <a:r>
              <a:rPr sz="1224" b="1" spc="-25" dirty="0">
                <a:solidFill>
                  <a:srgbClr val="F89C1B"/>
                </a:solidFill>
                <a:latin typeface="Calibri" panose="020F0502020204030204" pitchFamily="34" charset="0"/>
              </a:rPr>
              <a:t> </a:t>
            </a:r>
            <a:r>
              <a:rPr sz="1224" b="1" spc="-5" dirty="0">
                <a:solidFill>
                  <a:srgbClr val="F89C1B"/>
                </a:solidFill>
                <a:latin typeface="Calibri" panose="020F0502020204030204" pitchFamily="34" charset="0"/>
              </a:rPr>
              <a:t>Needs</a:t>
            </a:r>
            <a:endParaRPr sz="1224" dirty="0">
              <a:solidFill>
                <a:srgbClr val="F89C1B"/>
              </a:solidFill>
              <a:latin typeface="Calibri" panose="020F0502020204030204" pitchFamily="34" charset="0"/>
            </a:endParaRPr>
          </a:p>
        </p:txBody>
      </p:sp>
      <p:sp>
        <p:nvSpPr>
          <p:cNvPr id="28" name="object 28"/>
          <p:cNvSpPr/>
          <p:nvPr/>
        </p:nvSpPr>
        <p:spPr>
          <a:xfrm>
            <a:off x="203603" y="3265418"/>
            <a:ext cx="3035264" cy="0"/>
          </a:xfrm>
          <a:custGeom>
            <a:avLst/>
            <a:gdLst/>
            <a:ahLst/>
            <a:cxnLst/>
            <a:rect l="l" t="t" r="r" b="b"/>
            <a:pathLst>
              <a:path w="2976245">
                <a:moveTo>
                  <a:pt x="0" y="0"/>
                </a:moveTo>
                <a:lnTo>
                  <a:pt x="2976067" y="0"/>
                </a:lnTo>
              </a:path>
            </a:pathLst>
          </a:custGeom>
          <a:ln w="9144">
            <a:solidFill>
              <a:srgbClr val="636254"/>
            </a:solidFill>
          </a:ln>
        </p:spPr>
        <p:txBody>
          <a:bodyPr wrap="square" lIns="0" tIns="0" rIns="0" bIns="0" rtlCol="0"/>
          <a:lstStyle/>
          <a:p>
            <a:endParaRPr sz="1428">
              <a:latin typeface="Calibri" panose="020F0502020204030204" pitchFamily="34" charset="0"/>
            </a:endParaRPr>
          </a:p>
        </p:txBody>
      </p:sp>
      <p:sp>
        <p:nvSpPr>
          <p:cNvPr id="29" name="object 29"/>
          <p:cNvSpPr/>
          <p:nvPr/>
        </p:nvSpPr>
        <p:spPr>
          <a:xfrm>
            <a:off x="6142280" y="968283"/>
            <a:ext cx="0" cy="282998"/>
          </a:xfrm>
          <a:custGeom>
            <a:avLst/>
            <a:gdLst/>
            <a:ahLst/>
            <a:cxnLst/>
            <a:rect l="l" t="t" r="r" b="b"/>
            <a:pathLst>
              <a:path h="277494">
                <a:moveTo>
                  <a:pt x="0" y="276987"/>
                </a:moveTo>
                <a:lnTo>
                  <a:pt x="0" y="0"/>
                </a:lnTo>
              </a:path>
            </a:pathLst>
          </a:custGeom>
          <a:ln w="9144">
            <a:solidFill>
              <a:srgbClr val="FFFFFF"/>
            </a:solidFill>
          </a:ln>
        </p:spPr>
        <p:txBody>
          <a:bodyPr wrap="square" lIns="0" tIns="0" rIns="0" bIns="0" rtlCol="0"/>
          <a:lstStyle/>
          <a:p>
            <a:endParaRPr sz="1428">
              <a:solidFill>
                <a:schemeClr val="tx1"/>
              </a:solidFill>
              <a:latin typeface="Calibri" panose="020F0502020204030204" pitchFamily="34" charset="0"/>
            </a:endParaRPr>
          </a:p>
        </p:txBody>
      </p:sp>
      <p:sp>
        <p:nvSpPr>
          <p:cNvPr id="30" name="object 30"/>
          <p:cNvSpPr/>
          <p:nvPr/>
        </p:nvSpPr>
        <p:spPr>
          <a:xfrm>
            <a:off x="3378876" y="968283"/>
            <a:ext cx="0" cy="282998"/>
          </a:xfrm>
          <a:custGeom>
            <a:avLst/>
            <a:gdLst/>
            <a:ahLst/>
            <a:cxnLst/>
            <a:rect l="l" t="t" r="r" b="b"/>
            <a:pathLst>
              <a:path h="277494">
                <a:moveTo>
                  <a:pt x="0" y="276987"/>
                </a:moveTo>
                <a:lnTo>
                  <a:pt x="0" y="0"/>
                </a:lnTo>
              </a:path>
            </a:pathLst>
          </a:custGeom>
          <a:ln w="9144">
            <a:solidFill>
              <a:srgbClr val="FFFFFF"/>
            </a:solidFill>
          </a:ln>
        </p:spPr>
        <p:txBody>
          <a:bodyPr wrap="square" lIns="0" tIns="0" rIns="0" bIns="0" rtlCol="0"/>
          <a:lstStyle/>
          <a:p>
            <a:endParaRPr sz="1428">
              <a:solidFill>
                <a:schemeClr val="tx1"/>
              </a:solidFill>
              <a:latin typeface="Calibri" panose="020F0502020204030204" pitchFamily="34" charset="0"/>
            </a:endParaRPr>
          </a:p>
        </p:txBody>
      </p:sp>
      <p:sp>
        <p:nvSpPr>
          <p:cNvPr id="31" name="object 31"/>
          <p:cNvSpPr txBox="1"/>
          <p:nvPr/>
        </p:nvSpPr>
        <p:spPr>
          <a:xfrm>
            <a:off x="3383539" y="935641"/>
            <a:ext cx="2754209" cy="283604"/>
          </a:xfrm>
          <a:prstGeom prst="rect">
            <a:avLst/>
          </a:prstGeom>
          <a:solidFill>
            <a:schemeClr val="accent2"/>
          </a:solidFill>
        </p:spPr>
        <p:txBody>
          <a:bodyPr vert="horz" wrap="square" lIns="0" tIns="58931" rIns="0" bIns="0" rtlCol="0">
            <a:spAutoFit/>
          </a:bodyPr>
          <a:lstStyle>
            <a:defPPr marR="0" lvl="0" algn="l" rtl="0">
              <a:lnSpc>
                <a:spcPct val="100000"/>
              </a:lnSpc>
              <a:spcBef>
                <a:spcPts val="0"/>
              </a:spcBef>
              <a:spcAft>
                <a:spcPts val="0"/>
              </a:spcAft>
            </a:defPPr>
            <a:lvl1pPr marL="202690" algn="ctr">
              <a:spcBef>
                <a:spcPts val="464"/>
              </a:spcBef>
              <a:defRPr sz="1600" b="1">
                <a:solidFill>
                  <a:schemeClr val="tx1"/>
                </a:solidFill>
                <a:latin typeface="Calibri" panose="020F0502020204030204" pitchFamily="34" charset="0"/>
              </a:defRPr>
            </a:lvl1pPr>
          </a:lstStyle>
          <a:p>
            <a:r>
              <a:rPr dirty="0"/>
              <a:t>CPower</a:t>
            </a:r>
          </a:p>
        </p:txBody>
      </p:sp>
      <p:sp>
        <p:nvSpPr>
          <p:cNvPr id="32" name="object 32"/>
          <p:cNvSpPr txBox="1"/>
          <p:nvPr/>
        </p:nvSpPr>
        <p:spPr>
          <a:xfrm>
            <a:off x="108471" y="6622485"/>
            <a:ext cx="1534146" cy="141115"/>
          </a:xfrm>
          <a:prstGeom prst="rect">
            <a:avLst/>
          </a:prstGeom>
        </p:spPr>
        <p:txBody>
          <a:bodyPr vert="horz" wrap="square" lIns="0" tIns="12952" rIns="0" bIns="0" rtlCol="0">
            <a:spAutoFit/>
          </a:bodyPr>
          <a:lstStyle/>
          <a:p>
            <a:pPr marL="12951">
              <a:spcBef>
                <a:spcPts val="102"/>
              </a:spcBef>
            </a:pPr>
            <a:r>
              <a:rPr sz="816" spc="-5" dirty="0">
                <a:solidFill>
                  <a:srgbClr val="818181"/>
                </a:solidFill>
                <a:latin typeface="Calibri" panose="020F0502020204030204" pitchFamily="34" charset="0"/>
              </a:rPr>
              <a:t>SOURCE: CPower</a:t>
            </a:r>
            <a:r>
              <a:rPr sz="816" dirty="0">
                <a:solidFill>
                  <a:srgbClr val="818181"/>
                </a:solidFill>
                <a:latin typeface="Calibri" panose="020F0502020204030204" pitchFamily="34" charset="0"/>
              </a:rPr>
              <a:t> </a:t>
            </a:r>
            <a:r>
              <a:rPr sz="816" spc="-5" dirty="0">
                <a:solidFill>
                  <a:srgbClr val="818181"/>
                </a:solidFill>
                <a:latin typeface="Calibri" panose="020F0502020204030204" pitchFamily="34" charset="0"/>
              </a:rPr>
              <a:t>management</a:t>
            </a:r>
            <a:endParaRPr sz="816">
              <a:latin typeface="Calibri" panose="020F0502020204030204" pitchFamily="34" charset="0"/>
            </a:endParaRPr>
          </a:p>
        </p:txBody>
      </p:sp>
      <p:sp>
        <p:nvSpPr>
          <p:cNvPr id="34" name="object 34"/>
          <p:cNvSpPr/>
          <p:nvPr/>
        </p:nvSpPr>
        <p:spPr>
          <a:xfrm>
            <a:off x="3378876" y="1319534"/>
            <a:ext cx="0" cy="5190450"/>
          </a:xfrm>
          <a:custGeom>
            <a:avLst/>
            <a:gdLst/>
            <a:ahLst/>
            <a:cxnLst/>
            <a:rect l="l" t="t" r="r" b="b"/>
            <a:pathLst>
              <a:path h="5089525">
                <a:moveTo>
                  <a:pt x="0" y="0"/>
                </a:moveTo>
                <a:lnTo>
                  <a:pt x="0" y="5088928"/>
                </a:lnTo>
              </a:path>
            </a:pathLst>
          </a:custGeom>
          <a:ln w="3175">
            <a:solidFill>
              <a:srgbClr val="CDCDCD"/>
            </a:solidFill>
          </a:ln>
        </p:spPr>
        <p:txBody>
          <a:bodyPr wrap="square" lIns="0" tIns="0" rIns="0" bIns="0" rtlCol="0"/>
          <a:lstStyle/>
          <a:p>
            <a:endParaRPr sz="1428">
              <a:latin typeface="Calibri" panose="020F0502020204030204" pitchFamily="34" charset="0"/>
            </a:endParaRPr>
          </a:p>
        </p:txBody>
      </p:sp>
      <p:sp>
        <p:nvSpPr>
          <p:cNvPr id="35" name="object 35"/>
          <p:cNvSpPr/>
          <p:nvPr/>
        </p:nvSpPr>
        <p:spPr>
          <a:xfrm>
            <a:off x="6142280" y="1319534"/>
            <a:ext cx="0" cy="5190450"/>
          </a:xfrm>
          <a:custGeom>
            <a:avLst/>
            <a:gdLst/>
            <a:ahLst/>
            <a:cxnLst/>
            <a:rect l="l" t="t" r="r" b="b"/>
            <a:pathLst>
              <a:path h="5089525">
                <a:moveTo>
                  <a:pt x="0" y="0"/>
                </a:moveTo>
                <a:lnTo>
                  <a:pt x="0" y="5088928"/>
                </a:lnTo>
              </a:path>
            </a:pathLst>
          </a:custGeom>
          <a:ln w="3175">
            <a:solidFill>
              <a:srgbClr val="CDCDCD"/>
            </a:solidFill>
          </a:ln>
        </p:spPr>
        <p:txBody>
          <a:bodyPr wrap="square" lIns="0" tIns="0" rIns="0" bIns="0" rtlCol="0"/>
          <a:lstStyle/>
          <a:p>
            <a:endParaRPr sz="1428">
              <a:latin typeface="Calibri" panose="020F0502020204030204" pitchFamily="34" charset="0"/>
            </a:endParaRPr>
          </a:p>
        </p:txBody>
      </p:sp>
      <p:sp>
        <p:nvSpPr>
          <p:cNvPr id="36" name="object 36"/>
          <p:cNvSpPr/>
          <p:nvPr/>
        </p:nvSpPr>
        <p:spPr>
          <a:xfrm>
            <a:off x="4421329" y="2744755"/>
            <a:ext cx="715370" cy="624796"/>
          </a:xfrm>
          <a:prstGeom prst="rect">
            <a:avLst/>
          </a:prstGeom>
          <a:blipFill>
            <a:blip r:embed="rId13" cstate="print"/>
            <a:stretch>
              <a:fillRect/>
            </a:stretch>
          </a:blipFill>
        </p:spPr>
        <p:txBody>
          <a:bodyPr wrap="square" lIns="0" tIns="0" rIns="0" bIns="0" rtlCol="0"/>
          <a:lstStyle/>
          <a:p>
            <a:endParaRPr sz="1428">
              <a:latin typeface="Calibri" panose="020F0502020204030204" pitchFamily="34" charset="0"/>
            </a:endParaRPr>
          </a:p>
        </p:txBody>
      </p:sp>
      <p:sp>
        <p:nvSpPr>
          <p:cNvPr id="37" name="object 37"/>
          <p:cNvSpPr/>
          <p:nvPr/>
        </p:nvSpPr>
        <p:spPr>
          <a:xfrm>
            <a:off x="4238360" y="2538043"/>
            <a:ext cx="1056869" cy="1038738"/>
          </a:xfrm>
          <a:custGeom>
            <a:avLst/>
            <a:gdLst/>
            <a:ahLst/>
            <a:cxnLst/>
            <a:rect l="l" t="t" r="r" b="b"/>
            <a:pathLst>
              <a:path w="1036320" h="1018539">
                <a:moveTo>
                  <a:pt x="0" y="509015"/>
                </a:moveTo>
                <a:lnTo>
                  <a:pt x="2117" y="462684"/>
                </a:lnTo>
                <a:lnTo>
                  <a:pt x="8348" y="417518"/>
                </a:lnTo>
                <a:lnTo>
                  <a:pt x="18509" y="373697"/>
                </a:lnTo>
                <a:lnTo>
                  <a:pt x="32417" y="331401"/>
                </a:lnTo>
                <a:lnTo>
                  <a:pt x="49890" y="290810"/>
                </a:lnTo>
                <a:lnTo>
                  <a:pt x="70744" y="252103"/>
                </a:lnTo>
                <a:lnTo>
                  <a:pt x="94797" y="215460"/>
                </a:lnTo>
                <a:lnTo>
                  <a:pt x="121865" y="181061"/>
                </a:lnTo>
                <a:lnTo>
                  <a:pt x="151766" y="149085"/>
                </a:lnTo>
                <a:lnTo>
                  <a:pt x="184317" y="119712"/>
                </a:lnTo>
                <a:lnTo>
                  <a:pt x="219334" y="93122"/>
                </a:lnTo>
                <a:lnTo>
                  <a:pt x="256635" y="69494"/>
                </a:lnTo>
                <a:lnTo>
                  <a:pt x="296038" y="49008"/>
                </a:lnTo>
                <a:lnTo>
                  <a:pt x="337358" y="31844"/>
                </a:lnTo>
                <a:lnTo>
                  <a:pt x="380413" y="18182"/>
                </a:lnTo>
                <a:lnTo>
                  <a:pt x="425020" y="8200"/>
                </a:lnTo>
                <a:lnTo>
                  <a:pt x="470997" y="2080"/>
                </a:lnTo>
                <a:lnTo>
                  <a:pt x="518159" y="0"/>
                </a:lnTo>
                <a:lnTo>
                  <a:pt x="565322" y="2080"/>
                </a:lnTo>
                <a:lnTo>
                  <a:pt x="611299" y="8200"/>
                </a:lnTo>
                <a:lnTo>
                  <a:pt x="655906" y="18182"/>
                </a:lnTo>
                <a:lnTo>
                  <a:pt x="698961" y="31844"/>
                </a:lnTo>
                <a:lnTo>
                  <a:pt x="740281" y="49008"/>
                </a:lnTo>
                <a:lnTo>
                  <a:pt x="779684" y="69494"/>
                </a:lnTo>
                <a:lnTo>
                  <a:pt x="816985" y="93122"/>
                </a:lnTo>
                <a:lnTo>
                  <a:pt x="852002" y="119712"/>
                </a:lnTo>
                <a:lnTo>
                  <a:pt x="884553" y="149085"/>
                </a:lnTo>
                <a:lnTo>
                  <a:pt x="914454" y="181061"/>
                </a:lnTo>
                <a:lnTo>
                  <a:pt x="941522" y="215460"/>
                </a:lnTo>
                <a:lnTo>
                  <a:pt x="965575" y="252103"/>
                </a:lnTo>
                <a:lnTo>
                  <a:pt x="986429" y="290810"/>
                </a:lnTo>
                <a:lnTo>
                  <a:pt x="1003902" y="331401"/>
                </a:lnTo>
                <a:lnTo>
                  <a:pt x="1017810" y="373697"/>
                </a:lnTo>
                <a:lnTo>
                  <a:pt x="1027971" y="417518"/>
                </a:lnTo>
                <a:lnTo>
                  <a:pt x="1034202" y="462684"/>
                </a:lnTo>
                <a:lnTo>
                  <a:pt x="1036319" y="509015"/>
                </a:lnTo>
                <a:lnTo>
                  <a:pt x="1034202" y="555347"/>
                </a:lnTo>
                <a:lnTo>
                  <a:pt x="1027971" y="600513"/>
                </a:lnTo>
                <a:lnTo>
                  <a:pt x="1017810" y="644334"/>
                </a:lnTo>
                <a:lnTo>
                  <a:pt x="1003902" y="686630"/>
                </a:lnTo>
                <a:lnTo>
                  <a:pt x="986429" y="727221"/>
                </a:lnTo>
                <a:lnTo>
                  <a:pt x="965575" y="765928"/>
                </a:lnTo>
                <a:lnTo>
                  <a:pt x="941522" y="802571"/>
                </a:lnTo>
                <a:lnTo>
                  <a:pt x="914454" y="836970"/>
                </a:lnTo>
                <a:lnTo>
                  <a:pt x="884553" y="868946"/>
                </a:lnTo>
                <a:lnTo>
                  <a:pt x="852002" y="898319"/>
                </a:lnTo>
                <a:lnTo>
                  <a:pt x="816985" y="924909"/>
                </a:lnTo>
                <a:lnTo>
                  <a:pt x="779684" y="948537"/>
                </a:lnTo>
                <a:lnTo>
                  <a:pt x="740281" y="969023"/>
                </a:lnTo>
                <a:lnTo>
                  <a:pt x="698961" y="986187"/>
                </a:lnTo>
                <a:lnTo>
                  <a:pt x="655906" y="999849"/>
                </a:lnTo>
                <a:lnTo>
                  <a:pt x="611299" y="1009831"/>
                </a:lnTo>
                <a:lnTo>
                  <a:pt x="565322" y="1015951"/>
                </a:lnTo>
                <a:lnTo>
                  <a:pt x="518159" y="1018031"/>
                </a:lnTo>
                <a:lnTo>
                  <a:pt x="470997" y="1015951"/>
                </a:lnTo>
                <a:lnTo>
                  <a:pt x="425020" y="1009831"/>
                </a:lnTo>
                <a:lnTo>
                  <a:pt x="380413" y="999849"/>
                </a:lnTo>
                <a:lnTo>
                  <a:pt x="337358" y="986187"/>
                </a:lnTo>
                <a:lnTo>
                  <a:pt x="296038" y="969023"/>
                </a:lnTo>
                <a:lnTo>
                  <a:pt x="256635" y="948537"/>
                </a:lnTo>
                <a:lnTo>
                  <a:pt x="219334" y="924909"/>
                </a:lnTo>
                <a:lnTo>
                  <a:pt x="184317" y="898319"/>
                </a:lnTo>
                <a:lnTo>
                  <a:pt x="151766" y="868946"/>
                </a:lnTo>
                <a:lnTo>
                  <a:pt x="121865" y="836970"/>
                </a:lnTo>
                <a:lnTo>
                  <a:pt x="94797" y="802571"/>
                </a:lnTo>
                <a:lnTo>
                  <a:pt x="70744" y="765928"/>
                </a:lnTo>
                <a:lnTo>
                  <a:pt x="49890" y="727221"/>
                </a:lnTo>
                <a:lnTo>
                  <a:pt x="32417" y="686630"/>
                </a:lnTo>
                <a:lnTo>
                  <a:pt x="18509" y="644334"/>
                </a:lnTo>
                <a:lnTo>
                  <a:pt x="8348" y="600513"/>
                </a:lnTo>
                <a:lnTo>
                  <a:pt x="2117" y="555347"/>
                </a:lnTo>
                <a:lnTo>
                  <a:pt x="0" y="509015"/>
                </a:lnTo>
                <a:close/>
              </a:path>
            </a:pathLst>
          </a:custGeom>
          <a:ln w="12192">
            <a:solidFill>
              <a:srgbClr val="002960"/>
            </a:solidFill>
          </a:ln>
        </p:spPr>
        <p:txBody>
          <a:bodyPr wrap="square" lIns="0" tIns="0" rIns="0" bIns="0" rtlCol="0"/>
          <a:lstStyle/>
          <a:p>
            <a:endParaRPr sz="1428">
              <a:latin typeface="Calibri" panose="020F0502020204030204" pitchFamily="34" charset="0"/>
            </a:endParaRPr>
          </a:p>
        </p:txBody>
      </p:sp>
      <p:sp>
        <p:nvSpPr>
          <p:cNvPr id="38" name="object 38"/>
          <p:cNvSpPr/>
          <p:nvPr/>
        </p:nvSpPr>
        <p:spPr>
          <a:xfrm>
            <a:off x="3293393" y="2123066"/>
            <a:ext cx="792653" cy="356176"/>
          </a:xfrm>
          <a:custGeom>
            <a:avLst/>
            <a:gdLst/>
            <a:ahLst/>
            <a:cxnLst/>
            <a:rect l="l" t="t" r="r" b="b"/>
            <a:pathLst>
              <a:path w="777239" h="349250">
                <a:moveTo>
                  <a:pt x="174498" y="0"/>
                </a:moveTo>
                <a:lnTo>
                  <a:pt x="0" y="174498"/>
                </a:lnTo>
                <a:lnTo>
                  <a:pt x="174498" y="348996"/>
                </a:lnTo>
                <a:lnTo>
                  <a:pt x="174498" y="261747"/>
                </a:lnTo>
                <a:lnTo>
                  <a:pt x="777240" y="261747"/>
                </a:lnTo>
                <a:lnTo>
                  <a:pt x="777240" y="87249"/>
                </a:lnTo>
                <a:lnTo>
                  <a:pt x="174498" y="87249"/>
                </a:lnTo>
                <a:lnTo>
                  <a:pt x="174498" y="0"/>
                </a:lnTo>
                <a:close/>
              </a:path>
            </a:pathLst>
          </a:custGeom>
          <a:solidFill>
            <a:schemeClr val="accent2"/>
          </a:solidFill>
        </p:spPr>
        <p:txBody>
          <a:bodyPr wrap="square" lIns="0" tIns="0" rIns="0" bIns="0" rtlCol="0"/>
          <a:lstStyle/>
          <a:p>
            <a:endParaRPr sz="1428">
              <a:latin typeface="Calibri" panose="020F0502020204030204" pitchFamily="34" charset="0"/>
            </a:endParaRPr>
          </a:p>
        </p:txBody>
      </p:sp>
      <p:sp>
        <p:nvSpPr>
          <p:cNvPr id="39" name="object 39"/>
          <p:cNvSpPr/>
          <p:nvPr/>
        </p:nvSpPr>
        <p:spPr>
          <a:xfrm>
            <a:off x="5456870" y="2123066"/>
            <a:ext cx="792653" cy="356176"/>
          </a:xfrm>
          <a:custGeom>
            <a:avLst/>
            <a:gdLst/>
            <a:ahLst/>
            <a:cxnLst/>
            <a:rect l="l" t="t" r="r" b="b"/>
            <a:pathLst>
              <a:path w="777239" h="349250">
                <a:moveTo>
                  <a:pt x="174498" y="0"/>
                </a:moveTo>
                <a:lnTo>
                  <a:pt x="0" y="174498"/>
                </a:lnTo>
                <a:lnTo>
                  <a:pt x="174498" y="348996"/>
                </a:lnTo>
                <a:lnTo>
                  <a:pt x="174498" y="261747"/>
                </a:lnTo>
                <a:lnTo>
                  <a:pt x="777240" y="261747"/>
                </a:lnTo>
                <a:lnTo>
                  <a:pt x="777240" y="87249"/>
                </a:lnTo>
                <a:lnTo>
                  <a:pt x="174498" y="87249"/>
                </a:lnTo>
                <a:lnTo>
                  <a:pt x="174498" y="0"/>
                </a:lnTo>
                <a:close/>
              </a:path>
            </a:pathLst>
          </a:custGeom>
          <a:solidFill>
            <a:schemeClr val="accent2"/>
          </a:solidFill>
        </p:spPr>
        <p:txBody>
          <a:bodyPr wrap="square" lIns="0" tIns="0" rIns="0" bIns="0" rtlCol="0"/>
          <a:lstStyle/>
          <a:p>
            <a:endParaRPr sz="1428">
              <a:latin typeface="Calibri" panose="020F0502020204030204" pitchFamily="34" charset="0"/>
            </a:endParaRPr>
          </a:p>
        </p:txBody>
      </p:sp>
      <p:sp>
        <p:nvSpPr>
          <p:cNvPr id="40" name="object 40"/>
          <p:cNvSpPr txBox="1"/>
          <p:nvPr/>
        </p:nvSpPr>
        <p:spPr>
          <a:xfrm>
            <a:off x="3505586" y="1285825"/>
            <a:ext cx="2587130" cy="1121395"/>
          </a:xfrm>
          <a:prstGeom prst="rect">
            <a:avLst/>
          </a:prstGeom>
        </p:spPr>
        <p:txBody>
          <a:bodyPr vert="horz" wrap="square" lIns="0" tIns="12952" rIns="0" bIns="0" rtlCol="0">
            <a:spAutoFit/>
          </a:bodyPr>
          <a:lstStyle/>
          <a:p>
            <a:pPr marL="12951" marR="84832" algn="ctr">
              <a:lnSpc>
                <a:spcPct val="110000"/>
              </a:lnSpc>
              <a:spcBef>
                <a:spcPts val="102"/>
              </a:spcBef>
            </a:pPr>
            <a:r>
              <a:rPr sz="1224" spc="-5" dirty="0">
                <a:latin typeface="Calibri" panose="020F0502020204030204" pitchFamily="34" charset="0"/>
              </a:rPr>
              <a:t>Customer energy assets are  optimized and made available </a:t>
            </a:r>
            <a:r>
              <a:rPr sz="1224" dirty="0">
                <a:latin typeface="Calibri" panose="020F0502020204030204" pitchFamily="34" charset="0"/>
              </a:rPr>
              <a:t>to </a:t>
            </a:r>
            <a:r>
              <a:rPr sz="1224" spc="-5" dirty="0">
                <a:latin typeface="Calibri" panose="020F0502020204030204" pitchFamily="34" charset="0"/>
              </a:rPr>
              <a:t>the  </a:t>
            </a:r>
            <a:r>
              <a:rPr sz="1224" spc="-10" dirty="0">
                <a:latin typeface="Calibri" panose="020F0502020204030204" pitchFamily="34" charset="0"/>
              </a:rPr>
              <a:t>grid </a:t>
            </a:r>
            <a:r>
              <a:rPr sz="1224" spc="-5" dirty="0">
                <a:latin typeface="Calibri" panose="020F0502020204030204" pitchFamily="34" charset="0"/>
              </a:rPr>
              <a:t>through</a:t>
            </a:r>
            <a:r>
              <a:rPr sz="1224" spc="-20" dirty="0">
                <a:latin typeface="Calibri" panose="020F0502020204030204" pitchFamily="34" charset="0"/>
              </a:rPr>
              <a:t> </a:t>
            </a:r>
            <a:r>
              <a:rPr sz="1224" spc="-5" dirty="0">
                <a:latin typeface="Calibri" panose="020F0502020204030204" pitchFamily="34" charset="0"/>
              </a:rPr>
              <a:t>CPower</a:t>
            </a:r>
            <a:endParaRPr sz="1224" dirty="0">
              <a:latin typeface="Calibri" panose="020F0502020204030204" pitchFamily="34" charset="0"/>
            </a:endParaRPr>
          </a:p>
          <a:p>
            <a:pPr algn="ctr">
              <a:spcBef>
                <a:spcPts val="41"/>
              </a:spcBef>
            </a:pPr>
            <a:endParaRPr sz="1938" dirty="0">
              <a:latin typeface="Calibri" panose="020F0502020204030204" pitchFamily="34" charset="0"/>
              <a:cs typeface="Times New Roman"/>
            </a:endParaRPr>
          </a:p>
          <a:p>
            <a:pPr marL="49216" algn="ctr">
              <a:spcBef>
                <a:spcPts val="5"/>
              </a:spcBef>
              <a:tabLst>
                <a:tab pos="2214052" algn="l"/>
              </a:tabLst>
            </a:pPr>
            <a:r>
              <a:rPr sz="1224" spc="-5" dirty="0">
                <a:solidFill>
                  <a:srgbClr val="FFFFFF"/>
                </a:solidFill>
                <a:latin typeface="Calibri" panose="020F0502020204030204" pitchFamily="34" charset="0"/>
              </a:rPr>
              <a:t>M</a:t>
            </a:r>
            <a:r>
              <a:rPr sz="1224" spc="36" dirty="0">
                <a:solidFill>
                  <a:srgbClr val="FFFFFF"/>
                </a:solidFill>
                <a:latin typeface="Calibri" panose="020F0502020204030204" pitchFamily="34" charset="0"/>
              </a:rPr>
              <a:t>W</a:t>
            </a:r>
            <a:r>
              <a:rPr sz="1224" dirty="0">
                <a:solidFill>
                  <a:srgbClr val="FFFFFF"/>
                </a:solidFill>
                <a:latin typeface="Calibri" panose="020F0502020204030204" pitchFamily="34" charset="0"/>
              </a:rPr>
              <a:t>s	</a:t>
            </a:r>
            <a:r>
              <a:rPr sz="1224" spc="-5" dirty="0">
                <a:solidFill>
                  <a:srgbClr val="FFFFFF"/>
                </a:solidFill>
                <a:latin typeface="Calibri" panose="020F0502020204030204" pitchFamily="34" charset="0"/>
              </a:rPr>
              <a:t>M</a:t>
            </a:r>
            <a:r>
              <a:rPr sz="1224" spc="36" dirty="0">
                <a:solidFill>
                  <a:srgbClr val="FFFFFF"/>
                </a:solidFill>
                <a:latin typeface="Calibri" panose="020F0502020204030204" pitchFamily="34" charset="0"/>
              </a:rPr>
              <a:t>W</a:t>
            </a:r>
            <a:r>
              <a:rPr sz="1224" dirty="0">
                <a:solidFill>
                  <a:srgbClr val="FFFFFF"/>
                </a:solidFill>
                <a:latin typeface="Calibri" panose="020F0502020204030204" pitchFamily="34" charset="0"/>
              </a:rPr>
              <a:t>s</a:t>
            </a:r>
            <a:endParaRPr sz="1224" dirty="0">
              <a:latin typeface="Calibri" panose="020F0502020204030204" pitchFamily="34" charset="0"/>
            </a:endParaRPr>
          </a:p>
        </p:txBody>
      </p:sp>
      <p:sp>
        <p:nvSpPr>
          <p:cNvPr id="41" name="object 41"/>
          <p:cNvSpPr/>
          <p:nvPr/>
        </p:nvSpPr>
        <p:spPr>
          <a:xfrm>
            <a:off x="3293393" y="3635323"/>
            <a:ext cx="792653" cy="356176"/>
          </a:xfrm>
          <a:custGeom>
            <a:avLst/>
            <a:gdLst/>
            <a:ahLst/>
            <a:cxnLst/>
            <a:rect l="l" t="t" r="r" b="b"/>
            <a:pathLst>
              <a:path w="777239" h="349250">
                <a:moveTo>
                  <a:pt x="602742" y="0"/>
                </a:moveTo>
                <a:lnTo>
                  <a:pt x="602742" y="87248"/>
                </a:lnTo>
                <a:lnTo>
                  <a:pt x="0" y="87248"/>
                </a:lnTo>
                <a:lnTo>
                  <a:pt x="0" y="261746"/>
                </a:lnTo>
                <a:lnTo>
                  <a:pt x="602742" y="261746"/>
                </a:lnTo>
                <a:lnTo>
                  <a:pt x="602742" y="348995"/>
                </a:lnTo>
                <a:lnTo>
                  <a:pt x="777240" y="174497"/>
                </a:lnTo>
                <a:lnTo>
                  <a:pt x="602742" y="0"/>
                </a:lnTo>
                <a:close/>
              </a:path>
            </a:pathLst>
          </a:custGeom>
          <a:solidFill>
            <a:schemeClr val="accent2"/>
          </a:solidFill>
        </p:spPr>
        <p:txBody>
          <a:bodyPr wrap="square" lIns="0" tIns="0" rIns="0" bIns="0" rtlCol="0"/>
          <a:lstStyle/>
          <a:p>
            <a:endParaRPr sz="1428">
              <a:latin typeface="Calibri" panose="020F0502020204030204" pitchFamily="34" charset="0"/>
            </a:endParaRPr>
          </a:p>
        </p:txBody>
      </p:sp>
      <p:sp>
        <p:nvSpPr>
          <p:cNvPr id="42" name="object 42"/>
          <p:cNvSpPr/>
          <p:nvPr/>
        </p:nvSpPr>
        <p:spPr>
          <a:xfrm>
            <a:off x="5456870" y="3635323"/>
            <a:ext cx="792653" cy="356176"/>
          </a:xfrm>
          <a:custGeom>
            <a:avLst/>
            <a:gdLst/>
            <a:ahLst/>
            <a:cxnLst/>
            <a:rect l="l" t="t" r="r" b="b"/>
            <a:pathLst>
              <a:path w="777239" h="349250">
                <a:moveTo>
                  <a:pt x="602742" y="0"/>
                </a:moveTo>
                <a:lnTo>
                  <a:pt x="602742" y="87248"/>
                </a:lnTo>
                <a:lnTo>
                  <a:pt x="0" y="87248"/>
                </a:lnTo>
                <a:lnTo>
                  <a:pt x="0" y="261746"/>
                </a:lnTo>
                <a:lnTo>
                  <a:pt x="602742" y="261746"/>
                </a:lnTo>
                <a:lnTo>
                  <a:pt x="602742" y="348995"/>
                </a:lnTo>
                <a:lnTo>
                  <a:pt x="777240" y="174497"/>
                </a:lnTo>
                <a:lnTo>
                  <a:pt x="602742" y="0"/>
                </a:lnTo>
                <a:close/>
              </a:path>
            </a:pathLst>
          </a:custGeom>
          <a:solidFill>
            <a:schemeClr val="accent2"/>
          </a:solidFill>
        </p:spPr>
        <p:txBody>
          <a:bodyPr wrap="square" lIns="0" tIns="0" rIns="0" bIns="0" rtlCol="0"/>
          <a:lstStyle/>
          <a:p>
            <a:endParaRPr sz="1428">
              <a:latin typeface="Calibri" panose="020F0502020204030204" pitchFamily="34" charset="0"/>
            </a:endParaRPr>
          </a:p>
        </p:txBody>
      </p:sp>
      <p:sp>
        <p:nvSpPr>
          <p:cNvPr id="43" name="object 43"/>
          <p:cNvSpPr txBox="1"/>
          <p:nvPr/>
        </p:nvSpPr>
        <p:spPr>
          <a:xfrm>
            <a:off x="3505584" y="3702629"/>
            <a:ext cx="2641359" cy="1279002"/>
          </a:xfrm>
          <a:prstGeom prst="rect">
            <a:avLst/>
          </a:prstGeom>
        </p:spPr>
        <p:txBody>
          <a:bodyPr vert="horz" wrap="square" lIns="0" tIns="12952" rIns="0" bIns="0" rtlCol="0">
            <a:spAutoFit/>
          </a:bodyPr>
          <a:lstStyle/>
          <a:p>
            <a:pPr marL="95841">
              <a:spcBef>
                <a:spcPts val="102"/>
              </a:spcBef>
              <a:tabLst>
                <a:tab pos="2260030" algn="l"/>
              </a:tabLst>
            </a:pPr>
            <a:r>
              <a:rPr sz="1224" b="1" spc="-5" dirty="0">
                <a:solidFill>
                  <a:srgbClr val="FFFFFF"/>
                </a:solidFill>
                <a:latin typeface="Calibri" panose="020F0502020204030204" pitchFamily="34" charset="0"/>
              </a:rPr>
              <a:t>$	$</a:t>
            </a:r>
            <a:endParaRPr sz="1224" b="1" dirty="0">
              <a:latin typeface="Calibri" panose="020F0502020204030204" pitchFamily="34" charset="0"/>
            </a:endParaRPr>
          </a:p>
          <a:p>
            <a:pPr>
              <a:spcBef>
                <a:spcPts val="46"/>
              </a:spcBef>
            </a:pPr>
            <a:endParaRPr sz="1683" b="1" dirty="0">
              <a:latin typeface="Calibri" panose="020F0502020204030204" pitchFamily="34" charset="0"/>
              <a:cs typeface="Times New Roman"/>
            </a:endParaRPr>
          </a:p>
          <a:p>
            <a:pPr marL="355851" marR="5181" indent="-342900">
              <a:lnSpc>
                <a:spcPct val="110000"/>
              </a:lnSpc>
              <a:buFont typeface="+mj-lt"/>
              <a:buAutoNum type="arabicPeriod"/>
            </a:pPr>
            <a:r>
              <a:rPr lang="en-US" sz="1224" b="1" spc="-5" dirty="0">
                <a:latin typeface="Calibri" panose="020F0502020204030204" pitchFamily="34" charset="0"/>
              </a:rPr>
              <a:t>Grid Operator/Utility Pays CPower</a:t>
            </a:r>
          </a:p>
          <a:p>
            <a:pPr marL="355851" marR="5181" indent="-342900">
              <a:lnSpc>
                <a:spcPct val="110000"/>
              </a:lnSpc>
              <a:buFont typeface="+mj-lt"/>
              <a:buAutoNum type="arabicPeriod"/>
            </a:pPr>
            <a:r>
              <a:rPr lang="en-US" sz="1224" b="1" spc="-5" dirty="0">
                <a:latin typeface="Calibri" panose="020F0502020204030204" pitchFamily="34" charset="0"/>
              </a:rPr>
              <a:t>CPower maintains a facilitation fee</a:t>
            </a:r>
          </a:p>
          <a:p>
            <a:pPr marL="355851" marR="5181" indent="-342900">
              <a:lnSpc>
                <a:spcPct val="110000"/>
              </a:lnSpc>
              <a:buFont typeface="+mj-lt"/>
              <a:buAutoNum type="arabicPeriod"/>
            </a:pPr>
            <a:r>
              <a:rPr lang="en-US" sz="1224" b="1" spc="-5" dirty="0">
                <a:latin typeface="Calibri" panose="020F0502020204030204" pitchFamily="34" charset="0"/>
              </a:rPr>
              <a:t>CPower pays the customer remainder</a:t>
            </a:r>
            <a:endParaRPr sz="1224" b="1" dirty="0">
              <a:latin typeface="Calibri" panose="020F0502020204030204" pitchFamily="34" charset="0"/>
            </a:endParaRPr>
          </a:p>
        </p:txBody>
      </p:sp>
    </p:spTree>
    <p:extLst>
      <p:ext uri="{BB962C8B-B14F-4D97-AF65-F5344CB8AC3E}">
        <p14:creationId xmlns:p14="http://schemas.microsoft.com/office/powerpoint/2010/main" val="3891654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6" y="777"/>
            <a:ext cx="932533" cy="0"/>
          </a:xfrm>
          <a:custGeom>
            <a:avLst/>
            <a:gdLst/>
            <a:ahLst/>
            <a:cxnLst/>
            <a:rect l="l" t="t" r="r" b="b"/>
            <a:pathLst>
              <a:path w="914400">
                <a:moveTo>
                  <a:pt x="0" y="0"/>
                </a:moveTo>
                <a:lnTo>
                  <a:pt x="914400" y="0"/>
                </a:lnTo>
              </a:path>
            </a:pathLst>
          </a:custGeom>
          <a:ln w="3175">
            <a:solidFill>
              <a:srgbClr val="FB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 name="object 3"/>
          <p:cNvSpPr/>
          <p:nvPr/>
        </p:nvSpPr>
        <p:spPr>
          <a:xfrm>
            <a:off x="324623" y="1156071"/>
            <a:ext cx="8585724" cy="5093450"/>
          </a:xfrm>
          <a:prstGeom prst="rect">
            <a:avLst/>
          </a:prstGeom>
          <a:blipFill>
            <a:blip r:embed="rId2" cstate="print"/>
            <a:stretch>
              <a:fillRect/>
            </a:stretch>
          </a:blipFill>
        </p:spPr>
        <p:txBody>
          <a:bodyPr wrap="square" lIns="0" tIns="0" rIns="0" bIns="0" rtlCol="0"/>
          <a:lstStyle/>
          <a:p>
            <a:pPr defTabSz="932505"/>
            <a:endParaRPr sz="1836" kern="1200">
              <a:solidFill>
                <a:prstClr val="black"/>
              </a:solidFill>
              <a:latin typeface="Calibri"/>
              <a:ea typeface="+mn-ea"/>
              <a:cs typeface="+mn-cs"/>
            </a:endParaRPr>
          </a:p>
        </p:txBody>
      </p:sp>
      <p:sp>
        <p:nvSpPr>
          <p:cNvPr id="4" name="object 4"/>
          <p:cNvSpPr/>
          <p:nvPr/>
        </p:nvSpPr>
        <p:spPr>
          <a:xfrm>
            <a:off x="194278" y="941858"/>
            <a:ext cx="8865275" cy="5912256"/>
          </a:xfrm>
          <a:prstGeom prst="rect">
            <a:avLst/>
          </a:prstGeom>
          <a:blipFill>
            <a:blip r:embed="rId3" cstate="print"/>
            <a:stretch>
              <a:fillRect/>
            </a:stretch>
          </a:blipFill>
        </p:spPr>
        <p:txBody>
          <a:bodyPr wrap="square" lIns="0" tIns="0" rIns="0" bIns="0" rtlCol="0"/>
          <a:lstStyle/>
          <a:p>
            <a:pPr defTabSz="932505"/>
            <a:endParaRPr sz="1836" kern="1200">
              <a:solidFill>
                <a:prstClr val="black"/>
              </a:solidFill>
              <a:latin typeface="Calibri"/>
              <a:ea typeface="+mn-ea"/>
              <a:cs typeface="+mn-cs"/>
            </a:endParaRPr>
          </a:p>
        </p:txBody>
      </p:sp>
      <p:sp>
        <p:nvSpPr>
          <p:cNvPr id="5" name="object 5"/>
          <p:cNvSpPr txBox="1">
            <a:spLocks noGrp="1"/>
          </p:cNvSpPr>
          <p:nvPr>
            <p:ph type="title"/>
          </p:nvPr>
        </p:nvSpPr>
        <p:spPr>
          <a:xfrm>
            <a:off x="129281" y="220368"/>
            <a:ext cx="9066765" cy="653393"/>
          </a:xfrm>
          <a:prstGeom prst="rect">
            <a:avLst/>
          </a:prstGeom>
        </p:spPr>
        <p:txBody>
          <a:bodyPr vert="horz" wrap="square" lIns="0" tIns="12952" rIns="0" bIns="0" rtlCol="0">
            <a:spAutoFit/>
          </a:bodyPr>
          <a:lstStyle/>
          <a:p>
            <a:pPr marR="5181" algn="ctr">
              <a:spcBef>
                <a:spcPts val="102"/>
              </a:spcBef>
            </a:pPr>
            <a:r>
              <a:rPr b="1" dirty="0">
                <a:solidFill>
                  <a:srgbClr val="E76C24"/>
                </a:solidFill>
                <a:latin typeface="+mn-lt"/>
              </a:rPr>
              <a:t>The </a:t>
            </a:r>
            <a:r>
              <a:rPr b="1" spc="-5" dirty="0">
                <a:solidFill>
                  <a:srgbClr val="E76C24"/>
                </a:solidFill>
                <a:latin typeface="+mn-lt"/>
              </a:rPr>
              <a:t>total </a:t>
            </a:r>
            <a:r>
              <a:rPr b="1" dirty="0">
                <a:solidFill>
                  <a:srgbClr val="E76C24"/>
                </a:solidFill>
                <a:latin typeface="+mn-lt"/>
              </a:rPr>
              <a:t>addressable market </a:t>
            </a:r>
            <a:r>
              <a:rPr b="1" spc="-5" dirty="0">
                <a:solidFill>
                  <a:srgbClr val="E76C24"/>
                </a:solidFill>
                <a:latin typeface="+mn-lt"/>
              </a:rPr>
              <a:t>will </a:t>
            </a:r>
            <a:r>
              <a:rPr b="1" dirty="0">
                <a:solidFill>
                  <a:srgbClr val="E76C24"/>
                </a:solidFill>
                <a:latin typeface="+mn-lt"/>
              </a:rPr>
              <a:t>grow </a:t>
            </a:r>
            <a:r>
              <a:rPr b="1" spc="-5" dirty="0">
                <a:solidFill>
                  <a:srgbClr val="E76C24"/>
                </a:solidFill>
                <a:latin typeface="+mn-lt"/>
              </a:rPr>
              <a:t>~11.7-13.0% p.a. </a:t>
            </a:r>
            <a:r>
              <a:rPr b="1" dirty="0">
                <a:solidFill>
                  <a:srgbClr val="E76C24"/>
                </a:solidFill>
                <a:latin typeface="+mn-lt"/>
              </a:rPr>
              <a:t>through 2030,</a:t>
            </a:r>
            <a:r>
              <a:rPr b="1" spc="-199" dirty="0">
                <a:solidFill>
                  <a:srgbClr val="E76C24"/>
                </a:solidFill>
                <a:latin typeface="+mn-lt"/>
              </a:rPr>
              <a:t> </a:t>
            </a:r>
            <a:r>
              <a:rPr b="1" spc="-5" dirty="0">
                <a:solidFill>
                  <a:srgbClr val="E76C24"/>
                </a:solidFill>
                <a:latin typeface="+mn-lt"/>
              </a:rPr>
              <a:t>with  </a:t>
            </a:r>
            <a:r>
              <a:rPr b="1" dirty="0">
                <a:solidFill>
                  <a:srgbClr val="E76C24"/>
                </a:solidFill>
                <a:latin typeface="+mn-lt"/>
              </a:rPr>
              <a:t>breakout growth </a:t>
            </a:r>
            <a:r>
              <a:rPr b="1" spc="-5" dirty="0">
                <a:solidFill>
                  <a:srgbClr val="E76C24"/>
                </a:solidFill>
                <a:latin typeface="+mn-lt"/>
              </a:rPr>
              <a:t>opportunities in DG/EE </a:t>
            </a:r>
            <a:r>
              <a:rPr b="1" dirty="0">
                <a:solidFill>
                  <a:srgbClr val="E76C24"/>
                </a:solidFill>
                <a:latin typeface="+mn-lt"/>
              </a:rPr>
              <a:t>and </a:t>
            </a:r>
            <a:r>
              <a:rPr b="1" spc="-5" dirty="0">
                <a:solidFill>
                  <a:srgbClr val="E76C24"/>
                </a:solidFill>
                <a:latin typeface="+mn-lt"/>
              </a:rPr>
              <a:t>flexibility</a:t>
            </a:r>
            <a:r>
              <a:rPr b="1" spc="-112" dirty="0">
                <a:solidFill>
                  <a:srgbClr val="E76C24"/>
                </a:solidFill>
                <a:latin typeface="+mn-lt"/>
              </a:rPr>
              <a:t> </a:t>
            </a:r>
            <a:r>
              <a:rPr b="1" spc="-5" dirty="0">
                <a:solidFill>
                  <a:srgbClr val="E76C24"/>
                </a:solidFill>
                <a:latin typeface="+mn-lt"/>
              </a:rPr>
              <a:t>services</a:t>
            </a:r>
          </a:p>
        </p:txBody>
      </p:sp>
      <p:sp>
        <p:nvSpPr>
          <p:cNvPr id="6" name="object 6"/>
          <p:cNvSpPr/>
          <p:nvPr/>
        </p:nvSpPr>
        <p:spPr>
          <a:xfrm>
            <a:off x="2368282" y="5218610"/>
            <a:ext cx="1286765" cy="211115"/>
          </a:xfrm>
          <a:custGeom>
            <a:avLst/>
            <a:gdLst/>
            <a:ahLst/>
            <a:cxnLst/>
            <a:rect l="l" t="t" r="r" b="b"/>
            <a:pathLst>
              <a:path w="1261745" h="207010">
                <a:moveTo>
                  <a:pt x="0" y="0"/>
                </a:moveTo>
                <a:lnTo>
                  <a:pt x="1261630" y="0"/>
                </a:lnTo>
                <a:lnTo>
                  <a:pt x="1261630" y="206422"/>
                </a:lnTo>
                <a:lnTo>
                  <a:pt x="0" y="206422"/>
                </a:lnTo>
                <a:lnTo>
                  <a:pt x="0" y="0"/>
                </a:lnTo>
                <a:close/>
              </a:path>
            </a:pathLst>
          </a:custGeom>
          <a:solidFill>
            <a:srgbClr val="818181"/>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7" name="object 7"/>
          <p:cNvSpPr/>
          <p:nvPr/>
        </p:nvSpPr>
        <p:spPr>
          <a:xfrm>
            <a:off x="2368282" y="5218605"/>
            <a:ext cx="1286765" cy="211115"/>
          </a:xfrm>
          <a:custGeom>
            <a:avLst/>
            <a:gdLst/>
            <a:ahLst/>
            <a:cxnLst/>
            <a:rect l="l" t="t" r="r" b="b"/>
            <a:pathLst>
              <a:path w="1261745" h="207010">
                <a:moveTo>
                  <a:pt x="0" y="0"/>
                </a:moveTo>
                <a:lnTo>
                  <a:pt x="1261636" y="0"/>
                </a:lnTo>
                <a:lnTo>
                  <a:pt x="1261636" y="206422"/>
                </a:lnTo>
                <a:lnTo>
                  <a:pt x="0" y="206422"/>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8" name="object 8"/>
          <p:cNvSpPr/>
          <p:nvPr/>
        </p:nvSpPr>
        <p:spPr>
          <a:xfrm>
            <a:off x="4170707" y="4902832"/>
            <a:ext cx="1286765" cy="526492"/>
          </a:xfrm>
          <a:custGeom>
            <a:avLst/>
            <a:gdLst/>
            <a:ahLst/>
            <a:cxnLst/>
            <a:rect l="l" t="t" r="r" b="b"/>
            <a:pathLst>
              <a:path w="1261745" h="516254">
                <a:moveTo>
                  <a:pt x="0" y="0"/>
                </a:moveTo>
                <a:lnTo>
                  <a:pt x="1261630" y="0"/>
                </a:lnTo>
                <a:lnTo>
                  <a:pt x="1261630" y="516056"/>
                </a:lnTo>
                <a:lnTo>
                  <a:pt x="0" y="516056"/>
                </a:lnTo>
                <a:lnTo>
                  <a:pt x="0" y="0"/>
                </a:lnTo>
                <a:close/>
              </a:path>
            </a:pathLst>
          </a:custGeom>
          <a:solidFill>
            <a:srgbClr val="818181"/>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 name="object 9"/>
          <p:cNvSpPr/>
          <p:nvPr/>
        </p:nvSpPr>
        <p:spPr>
          <a:xfrm>
            <a:off x="4170707" y="4902832"/>
            <a:ext cx="1286765" cy="526492"/>
          </a:xfrm>
          <a:custGeom>
            <a:avLst/>
            <a:gdLst/>
            <a:ahLst/>
            <a:cxnLst/>
            <a:rect l="l" t="t" r="r" b="b"/>
            <a:pathLst>
              <a:path w="1261745" h="516254">
                <a:moveTo>
                  <a:pt x="0" y="0"/>
                </a:moveTo>
                <a:lnTo>
                  <a:pt x="1261636" y="0"/>
                </a:lnTo>
                <a:lnTo>
                  <a:pt x="1261636" y="516056"/>
                </a:lnTo>
                <a:lnTo>
                  <a:pt x="0" y="516056"/>
                </a:lnTo>
                <a:lnTo>
                  <a:pt x="0" y="0"/>
                </a:lnTo>
                <a:close/>
              </a:path>
            </a:pathLst>
          </a:custGeom>
          <a:ln w="5433">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0" name="object 10"/>
          <p:cNvSpPr/>
          <p:nvPr/>
        </p:nvSpPr>
        <p:spPr>
          <a:xfrm>
            <a:off x="1059978" y="5285084"/>
            <a:ext cx="792653" cy="144413"/>
          </a:xfrm>
          <a:custGeom>
            <a:avLst/>
            <a:gdLst/>
            <a:ahLst/>
            <a:cxnLst/>
            <a:rect l="l" t="t" r="r" b="b"/>
            <a:pathLst>
              <a:path w="777239" h="141604">
                <a:moveTo>
                  <a:pt x="0" y="141236"/>
                </a:moveTo>
                <a:lnTo>
                  <a:pt x="777116" y="141236"/>
                </a:lnTo>
                <a:lnTo>
                  <a:pt x="777116" y="0"/>
                </a:lnTo>
                <a:lnTo>
                  <a:pt x="0" y="0"/>
                </a:lnTo>
                <a:lnTo>
                  <a:pt x="0" y="141236"/>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1" name="object 11"/>
          <p:cNvSpPr/>
          <p:nvPr/>
        </p:nvSpPr>
        <p:spPr>
          <a:xfrm>
            <a:off x="565850" y="5285084"/>
            <a:ext cx="147651" cy="144413"/>
          </a:xfrm>
          <a:custGeom>
            <a:avLst/>
            <a:gdLst/>
            <a:ahLst/>
            <a:cxnLst/>
            <a:rect l="l" t="t" r="r" b="b"/>
            <a:pathLst>
              <a:path w="144779" h="141604">
                <a:moveTo>
                  <a:pt x="0" y="141236"/>
                </a:moveTo>
                <a:lnTo>
                  <a:pt x="144668" y="141236"/>
                </a:lnTo>
                <a:lnTo>
                  <a:pt x="144668" y="0"/>
                </a:lnTo>
                <a:lnTo>
                  <a:pt x="0" y="0"/>
                </a:lnTo>
                <a:lnTo>
                  <a:pt x="0" y="141236"/>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2" name="object 12"/>
          <p:cNvSpPr/>
          <p:nvPr/>
        </p:nvSpPr>
        <p:spPr>
          <a:xfrm>
            <a:off x="565856" y="5285084"/>
            <a:ext cx="1286765" cy="144413"/>
          </a:xfrm>
          <a:custGeom>
            <a:avLst/>
            <a:gdLst/>
            <a:ahLst/>
            <a:cxnLst/>
            <a:rect l="l" t="t" r="r" b="b"/>
            <a:pathLst>
              <a:path w="1261745" h="141604">
                <a:moveTo>
                  <a:pt x="0" y="0"/>
                </a:moveTo>
                <a:lnTo>
                  <a:pt x="1261636" y="0"/>
                </a:lnTo>
                <a:lnTo>
                  <a:pt x="1261636" y="141236"/>
                </a:lnTo>
                <a:lnTo>
                  <a:pt x="0" y="141236"/>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3" name="object 13"/>
          <p:cNvSpPr/>
          <p:nvPr/>
        </p:nvSpPr>
        <p:spPr>
          <a:xfrm>
            <a:off x="2368282" y="4587057"/>
            <a:ext cx="1286765" cy="632050"/>
          </a:xfrm>
          <a:custGeom>
            <a:avLst/>
            <a:gdLst/>
            <a:ahLst/>
            <a:cxnLst/>
            <a:rect l="l" t="t" r="r" b="b"/>
            <a:pathLst>
              <a:path w="1261745" h="619760">
                <a:moveTo>
                  <a:pt x="0" y="0"/>
                </a:moveTo>
                <a:lnTo>
                  <a:pt x="1261630" y="0"/>
                </a:lnTo>
                <a:lnTo>
                  <a:pt x="1261630" y="619267"/>
                </a:lnTo>
                <a:lnTo>
                  <a:pt x="0" y="619267"/>
                </a:lnTo>
                <a:lnTo>
                  <a:pt x="0"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4" name="object 14"/>
          <p:cNvSpPr/>
          <p:nvPr/>
        </p:nvSpPr>
        <p:spPr>
          <a:xfrm>
            <a:off x="2368282" y="4587057"/>
            <a:ext cx="1286765" cy="632050"/>
          </a:xfrm>
          <a:custGeom>
            <a:avLst/>
            <a:gdLst/>
            <a:ahLst/>
            <a:cxnLst/>
            <a:rect l="l" t="t" r="r" b="b"/>
            <a:pathLst>
              <a:path w="1261745" h="619760">
                <a:moveTo>
                  <a:pt x="0" y="0"/>
                </a:moveTo>
                <a:lnTo>
                  <a:pt x="1261636" y="0"/>
                </a:lnTo>
                <a:lnTo>
                  <a:pt x="1261636" y="619267"/>
                </a:lnTo>
                <a:lnTo>
                  <a:pt x="0" y="619267"/>
                </a:lnTo>
                <a:lnTo>
                  <a:pt x="0" y="0"/>
                </a:lnTo>
                <a:close/>
              </a:path>
            </a:pathLst>
          </a:custGeom>
          <a:ln w="5433">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5" name="object 15"/>
          <p:cNvSpPr/>
          <p:nvPr/>
        </p:nvSpPr>
        <p:spPr>
          <a:xfrm>
            <a:off x="4170707" y="3695134"/>
            <a:ext cx="1286765" cy="1207759"/>
          </a:xfrm>
          <a:custGeom>
            <a:avLst/>
            <a:gdLst/>
            <a:ahLst/>
            <a:cxnLst/>
            <a:rect l="l" t="t" r="r" b="b"/>
            <a:pathLst>
              <a:path w="1261745" h="1184275">
                <a:moveTo>
                  <a:pt x="0" y="0"/>
                </a:moveTo>
                <a:lnTo>
                  <a:pt x="1261630" y="0"/>
                </a:lnTo>
                <a:lnTo>
                  <a:pt x="1261630" y="1184213"/>
                </a:lnTo>
                <a:lnTo>
                  <a:pt x="0" y="1184213"/>
                </a:lnTo>
                <a:lnTo>
                  <a:pt x="0"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6" name="object 16"/>
          <p:cNvSpPr/>
          <p:nvPr/>
        </p:nvSpPr>
        <p:spPr>
          <a:xfrm>
            <a:off x="4170707" y="3695134"/>
            <a:ext cx="1286765" cy="1207759"/>
          </a:xfrm>
          <a:custGeom>
            <a:avLst/>
            <a:gdLst/>
            <a:ahLst/>
            <a:cxnLst/>
            <a:rect l="l" t="t" r="r" b="b"/>
            <a:pathLst>
              <a:path w="1261745" h="1184275">
                <a:moveTo>
                  <a:pt x="0" y="0"/>
                </a:moveTo>
                <a:lnTo>
                  <a:pt x="1261636" y="0"/>
                </a:lnTo>
                <a:lnTo>
                  <a:pt x="1261636" y="1184213"/>
                </a:lnTo>
                <a:lnTo>
                  <a:pt x="0" y="1184213"/>
                </a:lnTo>
                <a:lnTo>
                  <a:pt x="0" y="0"/>
                </a:lnTo>
                <a:close/>
              </a:path>
            </a:pathLst>
          </a:custGeom>
          <a:ln w="543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7" name="object 17"/>
          <p:cNvSpPr/>
          <p:nvPr/>
        </p:nvSpPr>
        <p:spPr>
          <a:xfrm>
            <a:off x="1704979" y="5141046"/>
            <a:ext cx="147651" cy="144413"/>
          </a:xfrm>
          <a:custGeom>
            <a:avLst/>
            <a:gdLst/>
            <a:ahLst/>
            <a:cxnLst/>
            <a:rect l="l" t="t" r="r" b="b"/>
            <a:pathLst>
              <a:path w="144780" h="141604">
                <a:moveTo>
                  <a:pt x="0" y="141236"/>
                </a:moveTo>
                <a:lnTo>
                  <a:pt x="144656" y="141236"/>
                </a:lnTo>
                <a:lnTo>
                  <a:pt x="144656" y="0"/>
                </a:lnTo>
                <a:lnTo>
                  <a:pt x="0" y="0"/>
                </a:lnTo>
                <a:lnTo>
                  <a:pt x="0" y="141236"/>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8" name="object 18"/>
          <p:cNvSpPr/>
          <p:nvPr/>
        </p:nvSpPr>
        <p:spPr>
          <a:xfrm>
            <a:off x="565849" y="5141046"/>
            <a:ext cx="792653" cy="144413"/>
          </a:xfrm>
          <a:custGeom>
            <a:avLst/>
            <a:gdLst/>
            <a:ahLst/>
            <a:cxnLst/>
            <a:rect l="l" t="t" r="r" b="b"/>
            <a:pathLst>
              <a:path w="777240" h="141604">
                <a:moveTo>
                  <a:pt x="0" y="141236"/>
                </a:moveTo>
                <a:lnTo>
                  <a:pt x="777128" y="141236"/>
                </a:lnTo>
                <a:lnTo>
                  <a:pt x="777128" y="0"/>
                </a:lnTo>
                <a:lnTo>
                  <a:pt x="0" y="0"/>
                </a:lnTo>
                <a:lnTo>
                  <a:pt x="0" y="141236"/>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9" name="object 19"/>
          <p:cNvSpPr/>
          <p:nvPr/>
        </p:nvSpPr>
        <p:spPr>
          <a:xfrm>
            <a:off x="565856" y="5141046"/>
            <a:ext cx="1286765" cy="144413"/>
          </a:xfrm>
          <a:custGeom>
            <a:avLst/>
            <a:gdLst/>
            <a:ahLst/>
            <a:cxnLst/>
            <a:rect l="l" t="t" r="r" b="b"/>
            <a:pathLst>
              <a:path w="1261745" h="141604">
                <a:moveTo>
                  <a:pt x="0" y="0"/>
                </a:moveTo>
                <a:lnTo>
                  <a:pt x="1261636" y="0"/>
                </a:lnTo>
                <a:lnTo>
                  <a:pt x="1261636" y="141236"/>
                </a:lnTo>
                <a:lnTo>
                  <a:pt x="0" y="141236"/>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0" name="object 20"/>
          <p:cNvSpPr/>
          <p:nvPr/>
        </p:nvSpPr>
        <p:spPr>
          <a:xfrm>
            <a:off x="2368282" y="4371007"/>
            <a:ext cx="1286765" cy="216296"/>
          </a:xfrm>
          <a:custGeom>
            <a:avLst/>
            <a:gdLst/>
            <a:ahLst/>
            <a:cxnLst/>
            <a:rect l="l" t="t" r="r" b="b"/>
            <a:pathLst>
              <a:path w="1261745" h="212089">
                <a:moveTo>
                  <a:pt x="0" y="0"/>
                </a:moveTo>
                <a:lnTo>
                  <a:pt x="1261630" y="0"/>
                </a:lnTo>
                <a:lnTo>
                  <a:pt x="1261630" y="211854"/>
                </a:lnTo>
                <a:lnTo>
                  <a:pt x="0" y="211854"/>
                </a:lnTo>
                <a:lnTo>
                  <a:pt x="0" y="0"/>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21" name="object 21"/>
          <p:cNvSpPr/>
          <p:nvPr/>
        </p:nvSpPr>
        <p:spPr>
          <a:xfrm>
            <a:off x="2368282" y="4371001"/>
            <a:ext cx="1286765" cy="216296"/>
          </a:xfrm>
          <a:custGeom>
            <a:avLst/>
            <a:gdLst/>
            <a:ahLst/>
            <a:cxnLst/>
            <a:rect l="l" t="t" r="r" b="b"/>
            <a:pathLst>
              <a:path w="1261745" h="212089">
                <a:moveTo>
                  <a:pt x="0" y="0"/>
                </a:moveTo>
                <a:lnTo>
                  <a:pt x="1261636" y="0"/>
                </a:lnTo>
                <a:lnTo>
                  <a:pt x="1261636" y="211854"/>
                </a:lnTo>
                <a:lnTo>
                  <a:pt x="0" y="211854"/>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2" name="object 22"/>
          <p:cNvSpPr/>
          <p:nvPr/>
        </p:nvSpPr>
        <p:spPr>
          <a:xfrm>
            <a:off x="4170707" y="3412599"/>
            <a:ext cx="1286765" cy="282998"/>
          </a:xfrm>
          <a:custGeom>
            <a:avLst/>
            <a:gdLst/>
            <a:ahLst/>
            <a:cxnLst/>
            <a:rect l="l" t="t" r="r" b="b"/>
            <a:pathLst>
              <a:path w="1261745" h="277495">
                <a:moveTo>
                  <a:pt x="0" y="0"/>
                </a:moveTo>
                <a:lnTo>
                  <a:pt x="1261630" y="0"/>
                </a:lnTo>
                <a:lnTo>
                  <a:pt x="1261630" y="277040"/>
                </a:lnTo>
                <a:lnTo>
                  <a:pt x="0" y="277040"/>
                </a:lnTo>
                <a:lnTo>
                  <a:pt x="0" y="0"/>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23" name="object 23"/>
          <p:cNvSpPr/>
          <p:nvPr/>
        </p:nvSpPr>
        <p:spPr>
          <a:xfrm>
            <a:off x="4170707" y="3412599"/>
            <a:ext cx="1286765" cy="282998"/>
          </a:xfrm>
          <a:custGeom>
            <a:avLst/>
            <a:gdLst/>
            <a:ahLst/>
            <a:cxnLst/>
            <a:rect l="l" t="t" r="r" b="b"/>
            <a:pathLst>
              <a:path w="1261745" h="277495">
                <a:moveTo>
                  <a:pt x="0" y="0"/>
                </a:moveTo>
                <a:lnTo>
                  <a:pt x="1261636" y="0"/>
                </a:lnTo>
                <a:lnTo>
                  <a:pt x="1261636" y="277040"/>
                </a:lnTo>
                <a:lnTo>
                  <a:pt x="0" y="277040"/>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4" name="object 24"/>
          <p:cNvSpPr/>
          <p:nvPr/>
        </p:nvSpPr>
        <p:spPr>
          <a:xfrm>
            <a:off x="1059978" y="5105043"/>
            <a:ext cx="792653" cy="0"/>
          </a:xfrm>
          <a:custGeom>
            <a:avLst/>
            <a:gdLst/>
            <a:ahLst/>
            <a:cxnLst/>
            <a:rect l="l" t="t" r="r" b="b"/>
            <a:pathLst>
              <a:path w="777239">
                <a:moveTo>
                  <a:pt x="0" y="0"/>
                </a:moveTo>
                <a:lnTo>
                  <a:pt x="777116" y="0"/>
                </a:lnTo>
              </a:path>
            </a:pathLst>
          </a:custGeom>
          <a:ln w="70618">
            <a:solidFill>
              <a:srgbClr val="00ADE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5" name="object 25"/>
          <p:cNvSpPr/>
          <p:nvPr/>
        </p:nvSpPr>
        <p:spPr>
          <a:xfrm>
            <a:off x="565850" y="5105043"/>
            <a:ext cx="147651" cy="0"/>
          </a:xfrm>
          <a:custGeom>
            <a:avLst/>
            <a:gdLst/>
            <a:ahLst/>
            <a:cxnLst/>
            <a:rect l="l" t="t" r="r" b="b"/>
            <a:pathLst>
              <a:path w="144779">
                <a:moveTo>
                  <a:pt x="0" y="0"/>
                </a:moveTo>
                <a:lnTo>
                  <a:pt x="144668" y="0"/>
                </a:lnTo>
              </a:path>
            </a:pathLst>
          </a:custGeom>
          <a:ln w="70618">
            <a:solidFill>
              <a:srgbClr val="00ADE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6" name="object 26"/>
          <p:cNvSpPr/>
          <p:nvPr/>
        </p:nvSpPr>
        <p:spPr>
          <a:xfrm>
            <a:off x="565856" y="5069028"/>
            <a:ext cx="1286765" cy="72530"/>
          </a:xfrm>
          <a:custGeom>
            <a:avLst/>
            <a:gdLst/>
            <a:ahLst/>
            <a:cxnLst/>
            <a:rect l="l" t="t" r="r" b="b"/>
            <a:pathLst>
              <a:path w="1261745" h="71120">
                <a:moveTo>
                  <a:pt x="0" y="0"/>
                </a:moveTo>
                <a:lnTo>
                  <a:pt x="1261636" y="0"/>
                </a:lnTo>
                <a:lnTo>
                  <a:pt x="1261636" y="70618"/>
                </a:lnTo>
                <a:lnTo>
                  <a:pt x="0" y="70618"/>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7" name="object 27"/>
          <p:cNvSpPr/>
          <p:nvPr/>
        </p:nvSpPr>
        <p:spPr>
          <a:xfrm>
            <a:off x="2368282" y="4271289"/>
            <a:ext cx="1286765" cy="99729"/>
          </a:xfrm>
          <a:custGeom>
            <a:avLst/>
            <a:gdLst/>
            <a:ahLst/>
            <a:cxnLst/>
            <a:rect l="l" t="t" r="r" b="b"/>
            <a:pathLst>
              <a:path w="1261745" h="97789">
                <a:moveTo>
                  <a:pt x="0" y="0"/>
                </a:moveTo>
                <a:lnTo>
                  <a:pt x="1261630" y="0"/>
                </a:lnTo>
                <a:lnTo>
                  <a:pt x="1261630" y="97779"/>
                </a:lnTo>
                <a:lnTo>
                  <a:pt x="0" y="97779"/>
                </a:lnTo>
                <a:lnTo>
                  <a:pt x="0"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28" name="object 28"/>
          <p:cNvSpPr/>
          <p:nvPr/>
        </p:nvSpPr>
        <p:spPr>
          <a:xfrm>
            <a:off x="2368282" y="4271283"/>
            <a:ext cx="1286765" cy="99729"/>
          </a:xfrm>
          <a:custGeom>
            <a:avLst/>
            <a:gdLst/>
            <a:ahLst/>
            <a:cxnLst/>
            <a:rect l="l" t="t" r="r" b="b"/>
            <a:pathLst>
              <a:path w="1261745" h="97789">
                <a:moveTo>
                  <a:pt x="0" y="0"/>
                </a:moveTo>
                <a:lnTo>
                  <a:pt x="1261636" y="0"/>
                </a:lnTo>
                <a:lnTo>
                  <a:pt x="1261636" y="97779"/>
                </a:lnTo>
                <a:lnTo>
                  <a:pt x="0" y="97779"/>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29" name="object 29"/>
          <p:cNvSpPr/>
          <p:nvPr/>
        </p:nvSpPr>
        <p:spPr>
          <a:xfrm>
            <a:off x="5170893" y="3257483"/>
            <a:ext cx="286883" cy="155422"/>
          </a:xfrm>
          <a:custGeom>
            <a:avLst/>
            <a:gdLst/>
            <a:ahLst/>
            <a:cxnLst/>
            <a:rect l="l" t="t" r="r" b="b"/>
            <a:pathLst>
              <a:path w="281304" h="152400">
                <a:moveTo>
                  <a:pt x="0" y="152100"/>
                </a:moveTo>
                <a:lnTo>
                  <a:pt x="280892" y="152100"/>
                </a:lnTo>
                <a:lnTo>
                  <a:pt x="280892" y="0"/>
                </a:lnTo>
                <a:lnTo>
                  <a:pt x="0" y="0"/>
                </a:lnTo>
                <a:lnTo>
                  <a:pt x="0" y="15210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30" name="object 30"/>
          <p:cNvSpPr/>
          <p:nvPr/>
        </p:nvSpPr>
        <p:spPr>
          <a:xfrm>
            <a:off x="4170707" y="3257483"/>
            <a:ext cx="293359" cy="155422"/>
          </a:xfrm>
          <a:custGeom>
            <a:avLst/>
            <a:gdLst/>
            <a:ahLst/>
            <a:cxnLst/>
            <a:rect l="l" t="t" r="r" b="b"/>
            <a:pathLst>
              <a:path w="287654" h="152400">
                <a:moveTo>
                  <a:pt x="0" y="152100"/>
                </a:moveTo>
                <a:lnTo>
                  <a:pt x="287318" y="152100"/>
                </a:lnTo>
                <a:lnTo>
                  <a:pt x="287318" y="0"/>
                </a:lnTo>
                <a:lnTo>
                  <a:pt x="0" y="0"/>
                </a:lnTo>
                <a:lnTo>
                  <a:pt x="0" y="15210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31" name="object 31"/>
          <p:cNvSpPr/>
          <p:nvPr/>
        </p:nvSpPr>
        <p:spPr>
          <a:xfrm>
            <a:off x="4170707" y="3257483"/>
            <a:ext cx="1286765" cy="155422"/>
          </a:xfrm>
          <a:custGeom>
            <a:avLst/>
            <a:gdLst/>
            <a:ahLst/>
            <a:cxnLst/>
            <a:rect l="l" t="t" r="r" b="b"/>
            <a:pathLst>
              <a:path w="1261745" h="152400">
                <a:moveTo>
                  <a:pt x="0" y="0"/>
                </a:moveTo>
                <a:lnTo>
                  <a:pt x="1261636" y="0"/>
                </a:lnTo>
                <a:lnTo>
                  <a:pt x="1261636" y="152100"/>
                </a:lnTo>
                <a:lnTo>
                  <a:pt x="0" y="152100"/>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2" name="object 32"/>
          <p:cNvSpPr/>
          <p:nvPr/>
        </p:nvSpPr>
        <p:spPr>
          <a:xfrm>
            <a:off x="565850" y="4864057"/>
            <a:ext cx="1286765" cy="205287"/>
          </a:xfrm>
          <a:custGeom>
            <a:avLst/>
            <a:gdLst/>
            <a:ahLst/>
            <a:cxnLst/>
            <a:rect l="l" t="t" r="r" b="b"/>
            <a:pathLst>
              <a:path w="1261745" h="201295">
                <a:moveTo>
                  <a:pt x="0" y="0"/>
                </a:moveTo>
                <a:lnTo>
                  <a:pt x="1261636" y="0"/>
                </a:lnTo>
                <a:lnTo>
                  <a:pt x="1261636" y="200990"/>
                </a:lnTo>
                <a:lnTo>
                  <a:pt x="0" y="200990"/>
                </a:lnTo>
                <a:lnTo>
                  <a:pt x="0"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33" name="object 33"/>
          <p:cNvSpPr/>
          <p:nvPr/>
        </p:nvSpPr>
        <p:spPr>
          <a:xfrm>
            <a:off x="565856" y="4864052"/>
            <a:ext cx="1286765" cy="205287"/>
          </a:xfrm>
          <a:custGeom>
            <a:avLst/>
            <a:gdLst/>
            <a:ahLst/>
            <a:cxnLst/>
            <a:rect l="l" t="t" r="r" b="b"/>
            <a:pathLst>
              <a:path w="1261745" h="201295">
                <a:moveTo>
                  <a:pt x="0" y="0"/>
                </a:moveTo>
                <a:lnTo>
                  <a:pt x="1261636" y="0"/>
                </a:lnTo>
                <a:lnTo>
                  <a:pt x="1261636" y="200990"/>
                </a:lnTo>
                <a:lnTo>
                  <a:pt x="0" y="200990"/>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4" name="object 34"/>
          <p:cNvSpPr/>
          <p:nvPr/>
        </p:nvSpPr>
        <p:spPr>
          <a:xfrm>
            <a:off x="2368282" y="4033068"/>
            <a:ext cx="1286765" cy="238313"/>
          </a:xfrm>
          <a:custGeom>
            <a:avLst/>
            <a:gdLst/>
            <a:ahLst/>
            <a:cxnLst/>
            <a:rect l="l" t="t" r="r" b="b"/>
            <a:pathLst>
              <a:path w="1261745" h="233679">
                <a:moveTo>
                  <a:pt x="0" y="0"/>
                </a:moveTo>
                <a:lnTo>
                  <a:pt x="1261630" y="0"/>
                </a:lnTo>
                <a:lnTo>
                  <a:pt x="1261630" y="233583"/>
                </a:lnTo>
                <a:lnTo>
                  <a:pt x="0" y="233583"/>
                </a:lnTo>
                <a:lnTo>
                  <a:pt x="0"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35" name="object 35"/>
          <p:cNvSpPr/>
          <p:nvPr/>
        </p:nvSpPr>
        <p:spPr>
          <a:xfrm>
            <a:off x="2368282" y="4033068"/>
            <a:ext cx="1286765" cy="238313"/>
          </a:xfrm>
          <a:custGeom>
            <a:avLst/>
            <a:gdLst/>
            <a:ahLst/>
            <a:cxnLst/>
            <a:rect l="l" t="t" r="r" b="b"/>
            <a:pathLst>
              <a:path w="1261745" h="233679">
                <a:moveTo>
                  <a:pt x="0" y="0"/>
                </a:moveTo>
                <a:lnTo>
                  <a:pt x="1261636" y="0"/>
                </a:lnTo>
                <a:lnTo>
                  <a:pt x="1261636" y="233583"/>
                </a:lnTo>
                <a:lnTo>
                  <a:pt x="0" y="233583"/>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6" name="object 36"/>
          <p:cNvSpPr/>
          <p:nvPr/>
        </p:nvSpPr>
        <p:spPr>
          <a:xfrm>
            <a:off x="4170707" y="2974954"/>
            <a:ext cx="1286765" cy="282998"/>
          </a:xfrm>
          <a:custGeom>
            <a:avLst/>
            <a:gdLst/>
            <a:ahLst/>
            <a:cxnLst/>
            <a:rect l="l" t="t" r="r" b="b"/>
            <a:pathLst>
              <a:path w="1261745" h="277494">
                <a:moveTo>
                  <a:pt x="0" y="0"/>
                </a:moveTo>
                <a:lnTo>
                  <a:pt x="1261630" y="0"/>
                </a:lnTo>
                <a:lnTo>
                  <a:pt x="1261630" y="277035"/>
                </a:lnTo>
                <a:lnTo>
                  <a:pt x="0" y="277035"/>
                </a:lnTo>
                <a:lnTo>
                  <a:pt x="0"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37" name="object 37"/>
          <p:cNvSpPr/>
          <p:nvPr/>
        </p:nvSpPr>
        <p:spPr>
          <a:xfrm>
            <a:off x="4170707" y="2974949"/>
            <a:ext cx="1286765" cy="282998"/>
          </a:xfrm>
          <a:custGeom>
            <a:avLst/>
            <a:gdLst/>
            <a:ahLst/>
            <a:cxnLst/>
            <a:rect l="l" t="t" r="r" b="b"/>
            <a:pathLst>
              <a:path w="1261745" h="277494">
                <a:moveTo>
                  <a:pt x="0" y="0"/>
                </a:moveTo>
                <a:lnTo>
                  <a:pt x="1261636" y="0"/>
                </a:lnTo>
                <a:lnTo>
                  <a:pt x="1261636" y="277040"/>
                </a:lnTo>
                <a:lnTo>
                  <a:pt x="0" y="277040"/>
                </a:lnTo>
                <a:lnTo>
                  <a:pt x="0" y="0"/>
                </a:lnTo>
                <a:close/>
              </a:path>
            </a:pathLst>
          </a:custGeom>
          <a:ln w="5432">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8" name="object 38"/>
          <p:cNvSpPr/>
          <p:nvPr/>
        </p:nvSpPr>
        <p:spPr>
          <a:xfrm>
            <a:off x="1059978" y="5429122"/>
            <a:ext cx="4658130" cy="0"/>
          </a:xfrm>
          <a:custGeom>
            <a:avLst/>
            <a:gdLst/>
            <a:ahLst/>
            <a:cxnLst/>
            <a:rect l="l" t="t" r="r" b="b"/>
            <a:pathLst>
              <a:path w="4567555">
                <a:moveTo>
                  <a:pt x="0" y="0"/>
                </a:moveTo>
                <a:lnTo>
                  <a:pt x="4567466" y="0"/>
                </a:lnTo>
              </a:path>
            </a:pathLst>
          </a:custGeom>
          <a:ln w="16296">
            <a:solidFill>
              <a:srgbClr val="818181"/>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39" name="object 39"/>
          <p:cNvSpPr/>
          <p:nvPr/>
        </p:nvSpPr>
        <p:spPr>
          <a:xfrm>
            <a:off x="310741" y="5429122"/>
            <a:ext cx="402802" cy="0"/>
          </a:xfrm>
          <a:custGeom>
            <a:avLst/>
            <a:gdLst/>
            <a:ahLst/>
            <a:cxnLst/>
            <a:rect l="l" t="t" r="r" b="b"/>
            <a:pathLst>
              <a:path w="394970">
                <a:moveTo>
                  <a:pt x="0" y="0"/>
                </a:moveTo>
                <a:lnTo>
                  <a:pt x="394816" y="0"/>
                </a:lnTo>
              </a:path>
            </a:pathLst>
          </a:custGeom>
          <a:ln w="16296">
            <a:solidFill>
              <a:srgbClr val="818181"/>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40" name="object 40"/>
          <p:cNvSpPr txBox="1"/>
          <p:nvPr/>
        </p:nvSpPr>
        <p:spPr>
          <a:xfrm>
            <a:off x="2368282" y="4779083"/>
            <a:ext cx="1286765" cy="234126"/>
          </a:xfrm>
          <a:prstGeom prst="rect">
            <a:avLst/>
          </a:prstGeom>
        </p:spPr>
        <p:txBody>
          <a:bodyPr vert="horz" wrap="square" lIns="0" tIns="14247" rIns="0" bIns="0" rtlCol="0">
            <a:spAutoFit/>
          </a:bodyPr>
          <a:lstStyle/>
          <a:p>
            <a:pPr marL="420922" defTabSz="932505">
              <a:spcBef>
                <a:spcPts val="112"/>
              </a:spcBef>
            </a:pPr>
            <a:r>
              <a:rPr sz="1428" kern="1200" spc="-15" dirty="0">
                <a:solidFill>
                  <a:srgbClr val="FFFFFF"/>
                </a:solidFill>
                <a:ea typeface="+mn-ea"/>
              </a:rPr>
              <a:t>1,200</a:t>
            </a:r>
            <a:endParaRPr sz="1428" kern="1200">
              <a:solidFill>
                <a:prstClr val="black"/>
              </a:solidFill>
              <a:ea typeface="+mn-ea"/>
            </a:endParaRPr>
          </a:p>
        </p:txBody>
      </p:sp>
      <p:sp>
        <p:nvSpPr>
          <p:cNvPr id="41" name="object 41"/>
          <p:cNvSpPr txBox="1"/>
          <p:nvPr/>
        </p:nvSpPr>
        <p:spPr>
          <a:xfrm>
            <a:off x="4170707" y="4175235"/>
            <a:ext cx="1286765" cy="234126"/>
          </a:xfrm>
          <a:prstGeom prst="rect">
            <a:avLst/>
          </a:prstGeom>
        </p:spPr>
        <p:txBody>
          <a:bodyPr vert="horz" wrap="square" lIns="0" tIns="14247" rIns="0" bIns="0" rtlCol="0">
            <a:spAutoFit/>
          </a:bodyPr>
          <a:lstStyle/>
          <a:p>
            <a:pPr marL="420922" defTabSz="932505">
              <a:spcBef>
                <a:spcPts val="112"/>
              </a:spcBef>
            </a:pPr>
            <a:r>
              <a:rPr sz="1428" kern="1200" spc="-15" dirty="0">
                <a:solidFill>
                  <a:srgbClr val="FFFFFF"/>
                </a:solidFill>
                <a:ea typeface="+mn-ea"/>
              </a:rPr>
              <a:t>2,300</a:t>
            </a:r>
            <a:endParaRPr sz="1428" kern="1200">
              <a:solidFill>
                <a:prstClr val="black"/>
              </a:solidFill>
              <a:ea typeface="+mn-ea"/>
            </a:endParaRPr>
          </a:p>
        </p:txBody>
      </p:sp>
      <p:sp>
        <p:nvSpPr>
          <p:cNvPr id="42" name="object 42"/>
          <p:cNvSpPr txBox="1"/>
          <p:nvPr/>
        </p:nvSpPr>
        <p:spPr>
          <a:xfrm>
            <a:off x="2368282" y="4352512"/>
            <a:ext cx="1286765" cy="234126"/>
          </a:xfrm>
          <a:prstGeom prst="rect">
            <a:avLst/>
          </a:prstGeom>
        </p:spPr>
        <p:txBody>
          <a:bodyPr vert="horz" wrap="square" lIns="0" tIns="14247" rIns="0" bIns="0" rtlCol="0">
            <a:spAutoFit/>
          </a:bodyPr>
          <a:lstStyle/>
          <a:p>
            <a:pPr algn="ctr" defTabSz="932505">
              <a:spcBef>
                <a:spcPts val="112"/>
              </a:spcBef>
            </a:pPr>
            <a:r>
              <a:rPr sz="1428" kern="1200" spc="-15" dirty="0">
                <a:solidFill>
                  <a:srgbClr val="FFFFFF"/>
                </a:solidFill>
                <a:ea typeface="+mn-ea"/>
              </a:rPr>
              <a:t>420</a:t>
            </a:r>
            <a:endParaRPr sz="1428" kern="1200">
              <a:solidFill>
                <a:prstClr val="black"/>
              </a:solidFill>
              <a:ea typeface="+mn-ea"/>
            </a:endParaRPr>
          </a:p>
        </p:txBody>
      </p:sp>
      <p:sp>
        <p:nvSpPr>
          <p:cNvPr id="43" name="object 43"/>
          <p:cNvSpPr txBox="1"/>
          <p:nvPr/>
        </p:nvSpPr>
        <p:spPr>
          <a:xfrm>
            <a:off x="4170707" y="3427351"/>
            <a:ext cx="1286765" cy="234126"/>
          </a:xfrm>
          <a:prstGeom prst="rect">
            <a:avLst/>
          </a:prstGeom>
        </p:spPr>
        <p:txBody>
          <a:bodyPr vert="horz" wrap="square" lIns="0" tIns="14247" rIns="0" bIns="0" rtlCol="0">
            <a:spAutoFit/>
          </a:bodyPr>
          <a:lstStyle/>
          <a:p>
            <a:pPr algn="ctr" defTabSz="932505">
              <a:spcBef>
                <a:spcPts val="112"/>
              </a:spcBef>
            </a:pPr>
            <a:r>
              <a:rPr sz="1428" kern="1200" spc="-15" dirty="0">
                <a:solidFill>
                  <a:srgbClr val="FFFFFF"/>
                </a:solidFill>
                <a:ea typeface="+mn-ea"/>
              </a:rPr>
              <a:t>545</a:t>
            </a:r>
            <a:endParaRPr sz="1428" kern="1200">
              <a:solidFill>
                <a:prstClr val="black"/>
              </a:solidFill>
              <a:ea typeface="+mn-ea"/>
            </a:endParaRPr>
          </a:p>
        </p:txBody>
      </p:sp>
      <p:sp>
        <p:nvSpPr>
          <p:cNvPr id="44" name="object 44"/>
          <p:cNvSpPr txBox="1"/>
          <p:nvPr/>
        </p:nvSpPr>
        <p:spPr>
          <a:xfrm>
            <a:off x="1386651" y="4840021"/>
            <a:ext cx="312787" cy="234126"/>
          </a:xfrm>
          <a:prstGeom prst="rect">
            <a:avLst/>
          </a:prstGeom>
        </p:spPr>
        <p:txBody>
          <a:bodyPr vert="horz" wrap="square" lIns="0" tIns="14247" rIns="0" bIns="0" rtlCol="0">
            <a:spAutoFit/>
          </a:bodyPr>
          <a:lstStyle/>
          <a:p>
            <a:pPr defTabSz="932505">
              <a:spcBef>
                <a:spcPts val="112"/>
              </a:spcBef>
            </a:pPr>
            <a:r>
              <a:rPr sz="1428" kern="1200" spc="-15" dirty="0">
                <a:solidFill>
                  <a:prstClr val="black"/>
                </a:solidFill>
                <a:ea typeface="+mn-ea"/>
              </a:rPr>
              <a:t>395</a:t>
            </a:r>
            <a:endParaRPr sz="1428" kern="1200">
              <a:solidFill>
                <a:prstClr val="black"/>
              </a:solidFill>
              <a:ea typeface="+mn-ea"/>
            </a:endParaRPr>
          </a:p>
        </p:txBody>
      </p:sp>
      <p:sp>
        <p:nvSpPr>
          <p:cNvPr id="45" name="object 45"/>
          <p:cNvSpPr/>
          <p:nvPr/>
        </p:nvSpPr>
        <p:spPr>
          <a:xfrm>
            <a:off x="1209960" y="2391234"/>
            <a:ext cx="3521605" cy="1847580"/>
          </a:xfrm>
          <a:custGeom>
            <a:avLst/>
            <a:gdLst/>
            <a:ahLst/>
            <a:cxnLst/>
            <a:rect l="l" t="t" r="r" b="b"/>
            <a:pathLst>
              <a:path w="3453129" h="1811654">
                <a:moveTo>
                  <a:pt x="0" y="1811527"/>
                </a:moveTo>
                <a:lnTo>
                  <a:pt x="3452609" y="0"/>
                </a:lnTo>
              </a:path>
            </a:pathLst>
          </a:custGeom>
          <a:ln w="38100">
            <a:solidFill>
              <a:srgbClr val="00ADE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46" name="object 46"/>
          <p:cNvSpPr/>
          <p:nvPr/>
        </p:nvSpPr>
        <p:spPr>
          <a:xfrm>
            <a:off x="4686747" y="2346092"/>
            <a:ext cx="130814" cy="106204"/>
          </a:xfrm>
          <a:custGeom>
            <a:avLst/>
            <a:gdLst/>
            <a:ahLst/>
            <a:cxnLst/>
            <a:rect l="l" t="t" r="r" b="b"/>
            <a:pathLst>
              <a:path w="128270" h="104139">
                <a:moveTo>
                  <a:pt x="127762" y="0"/>
                </a:moveTo>
                <a:lnTo>
                  <a:pt x="0" y="2514"/>
                </a:lnTo>
                <a:lnTo>
                  <a:pt x="53111" y="103720"/>
                </a:lnTo>
                <a:lnTo>
                  <a:pt x="127762"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47" name="object 47"/>
          <p:cNvSpPr/>
          <p:nvPr/>
        </p:nvSpPr>
        <p:spPr>
          <a:xfrm>
            <a:off x="2346873" y="4322288"/>
            <a:ext cx="100377" cy="0"/>
          </a:xfrm>
          <a:custGeom>
            <a:avLst/>
            <a:gdLst/>
            <a:ahLst/>
            <a:cxnLst/>
            <a:rect l="l" t="t" r="r" b="b"/>
            <a:pathLst>
              <a:path w="98425">
                <a:moveTo>
                  <a:pt x="0" y="0"/>
                </a:moveTo>
                <a:lnTo>
                  <a:pt x="98425" y="0"/>
                </a:lnTo>
              </a:path>
            </a:pathLst>
          </a:custGeom>
          <a:ln w="3175">
            <a:solidFill>
              <a:srgbClr val="818181"/>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48" name="object 48"/>
          <p:cNvSpPr txBox="1"/>
          <p:nvPr/>
        </p:nvSpPr>
        <p:spPr>
          <a:xfrm>
            <a:off x="2368282" y="4026340"/>
            <a:ext cx="1286765" cy="232819"/>
          </a:xfrm>
          <a:prstGeom prst="rect">
            <a:avLst/>
          </a:prstGeom>
        </p:spPr>
        <p:txBody>
          <a:bodyPr vert="horz" wrap="square" lIns="0" tIns="12952" rIns="0" bIns="0" rtlCol="0">
            <a:spAutoFit/>
          </a:bodyPr>
          <a:lstStyle/>
          <a:p>
            <a:pPr marL="312778" defTabSz="932505">
              <a:spcBef>
                <a:spcPts val="102"/>
              </a:spcBef>
            </a:pPr>
            <a:r>
              <a:rPr sz="1428" kern="1200" spc="-5" dirty="0">
                <a:solidFill>
                  <a:prstClr val="black"/>
                </a:solidFill>
                <a:ea typeface="+mn-ea"/>
              </a:rPr>
              <a:t>540-700</a:t>
            </a:r>
            <a:endParaRPr sz="1428" kern="1200">
              <a:solidFill>
                <a:prstClr val="black"/>
              </a:solidFill>
              <a:ea typeface="+mn-ea"/>
            </a:endParaRPr>
          </a:p>
        </p:txBody>
      </p:sp>
      <p:sp>
        <p:nvSpPr>
          <p:cNvPr id="49" name="object 49"/>
          <p:cNvSpPr txBox="1"/>
          <p:nvPr/>
        </p:nvSpPr>
        <p:spPr>
          <a:xfrm>
            <a:off x="1645090" y="4194727"/>
            <a:ext cx="692924" cy="232819"/>
          </a:xfrm>
          <a:prstGeom prst="rect">
            <a:avLst/>
          </a:prstGeom>
        </p:spPr>
        <p:txBody>
          <a:bodyPr vert="horz" wrap="square" lIns="0" tIns="12952" rIns="0" bIns="0" rtlCol="0">
            <a:spAutoFit/>
          </a:bodyPr>
          <a:lstStyle/>
          <a:p>
            <a:pPr marL="12951" defTabSz="932505">
              <a:spcBef>
                <a:spcPts val="102"/>
              </a:spcBef>
            </a:pPr>
            <a:r>
              <a:rPr sz="1428" kern="1200" spc="-5" dirty="0">
                <a:solidFill>
                  <a:prstClr val="black"/>
                </a:solidFill>
                <a:ea typeface="+mn-ea"/>
              </a:rPr>
              <a:t>175-205</a:t>
            </a:r>
            <a:endParaRPr sz="1428" kern="1200">
              <a:solidFill>
                <a:prstClr val="black"/>
              </a:solidFill>
              <a:ea typeface="+mn-ea"/>
            </a:endParaRPr>
          </a:p>
        </p:txBody>
      </p:sp>
      <p:sp>
        <p:nvSpPr>
          <p:cNvPr id="50" name="object 50"/>
          <p:cNvSpPr txBox="1"/>
          <p:nvPr/>
        </p:nvSpPr>
        <p:spPr>
          <a:xfrm>
            <a:off x="969904" y="4603875"/>
            <a:ext cx="481808" cy="232819"/>
          </a:xfrm>
          <a:prstGeom prst="rect">
            <a:avLst/>
          </a:prstGeom>
        </p:spPr>
        <p:txBody>
          <a:bodyPr vert="horz" wrap="square" lIns="0" tIns="12952" rIns="0" bIns="0" rtlCol="0">
            <a:spAutoFit/>
          </a:bodyPr>
          <a:lstStyle/>
          <a:p>
            <a:pPr marL="12951" defTabSz="932505">
              <a:spcBef>
                <a:spcPts val="102"/>
              </a:spcBef>
            </a:pPr>
            <a:r>
              <a:rPr sz="1428" kern="1200" spc="-5" dirty="0">
                <a:solidFill>
                  <a:prstClr val="black"/>
                </a:solidFill>
                <a:ea typeface="+mn-ea"/>
              </a:rPr>
              <a:t>1,080</a:t>
            </a:r>
            <a:endParaRPr sz="1428" kern="1200">
              <a:solidFill>
                <a:prstClr val="black"/>
              </a:solidFill>
              <a:ea typeface="+mn-ea"/>
            </a:endParaRPr>
          </a:p>
        </p:txBody>
      </p:sp>
      <p:sp>
        <p:nvSpPr>
          <p:cNvPr id="51" name="object 51"/>
          <p:cNvSpPr/>
          <p:nvPr/>
        </p:nvSpPr>
        <p:spPr>
          <a:xfrm>
            <a:off x="713388" y="5251713"/>
            <a:ext cx="347109" cy="217591"/>
          </a:xfrm>
          <a:custGeom>
            <a:avLst/>
            <a:gdLst/>
            <a:ahLst/>
            <a:cxnLst/>
            <a:rect l="l" t="t" r="r" b="b"/>
            <a:pathLst>
              <a:path w="340359" h="213360">
                <a:moveTo>
                  <a:pt x="0" y="0"/>
                </a:moveTo>
                <a:lnTo>
                  <a:pt x="339852" y="0"/>
                </a:lnTo>
                <a:lnTo>
                  <a:pt x="339852" y="213360"/>
                </a:lnTo>
                <a:lnTo>
                  <a:pt x="0" y="213360"/>
                </a:lnTo>
                <a:lnTo>
                  <a:pt x="0"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52" name="object 52"/>
          <p:cNvSpPr txBox="1"/>
          <p:nvPr/>
        </p:nvSpPr>
        <p:spPr>
          <a:xfrm>
            <a:off x="713388" y="5232479"/>
            <a:ext cx="347109" cy="232819"/>
          </a:xfrm>
          <a:prstGeom prst="rect">
            <a:avLst/>
          </a:prstGeom>
        </p:spPr>
        <p:txBody>
          <a:bodyPr vert="horz" wrap="square" lIns="0" tIns="12952" rIns="0" bIns="0" rtlCol="0">
            <a:spAutoFit/>
          </a:bodyPr>
          <a:lstStyle/>
          <a:p>
            <a:pPr marL="22665" defTabSz="932505">
              <a:spcBef>
                <a:spcPts val="102"/>
              </a:spcBef>
            </a:pPr>
            <a:r>
              <a:rPr sz="1428" kern="1200" spc="-5" dirty="0">
                <a:solidFill>
                  <a:srgbClr val="FFFFFF"/>
                </a:solidFill>
                <a:ea typeface="+mn-ea"/>
              </a:rPr>
              <a:t>270</a:t>
            </a:r>
            <a:endParaRPr sz="1428" kern="1200">
              <a:solidFill>
                <a:prstClr val="black"/>
              </a:solidFill>
              <a:ea typeface="+mn-ea"/>
            </a:endParaRPr>
          </a:p>
        </p:txBody>
      </p:sp>
      <p:sp>
        <p:nvSpPr>
          <p:cNvPr id="53" name="object 53"/>
          <p:cNvSpPr/>
          <p:nvPr/>
        </p:nvSpPr>
        <p:spPr>
          <a:xfrm>
            <a:off x="2036028" y="3151960"/>
            <a:ext cx="1955728" cy="278465"/>
          </a:xfrm>
          <a:custGeom>
            <a:avLst/>
            <a:gdLst/>
            <a:ahLst/>
            <a:cxnLst/>
            <a:rect l="l" t="t" r="r" b="b"/>
            <a:pathLst>
              <a:path w="1917700" h="273050">
                <a:moveTo>
                  <a:pt x="958596" y="0"/>
                </a:moveTo>
                <a:lnTo>
                  <a:pt x="879977" y="452"/>
                </a:lnTo>
                <a:lnTo>
                  <a:pt x="803108" y="1785"/>
                </a:lnTo>
                <a:lnTo>
                  <a:pt x="728236" y="3963"/>
                </a:lnTo>
                <a:lnTo>
                  <a:pt x="655607" y="6953"/>
                </a:lnTo>
                <a:lnTo>
                  <a:pt x="585469" y="10718"/>
                </a:lnTo>
                <a:lnTo>
                  <a:pt x="518068" y="15223"/>
                </a:lnTo>
                <a:lnTo>
                  <a:pt x="453651" y="20434"/>
                </a:lnTo>
                <a:lnTo>
                  <a:pt x="392464" y="26315"/>
                </a:lnTo>
                <a:lnTo>
                  <a:pt x="334754" y="32831"/>
                </a:lnTo>
                <a:lnTo>
                  <a:pt x="280768" y="39947"/>
                </a:lnTo>
                <a:lnTo>
                  <a:pt x="230753" y="47629"/>
                </a:lnTo>
                <a:lnTo>
                  <a:pt x="184955" y="55840"/>
                </a:lnTo>
                <a:lnTo>
                  <a:pt x="143621" y="64546"/>
                </a:lnTo>
                <a:lnTo>
                  <a:pt x="75332" y="83303"/>
                </a:lnTo>
                <a:lnTo>
                  <a:pt x="27859" y="103618"/>
                </a:lnTo>
                <a:lnTo>
                  <a:pt x="0" y="136398"/>
                </a:lnTo>
                <a:lnTo>
                  <a:pt x="3177" y="147585"/>
                </a:lnTo>
                <a:lnTo>
                  <a:pt x="48870" y="179512"/>
                </a:lnTo>
                <a:lnTo>
                  <a:pt x="106997" y="199083"/>
                </a:lnTo>
                <a:lnTo>
                  <a:pt x="184955" y="216955"/>
                </a:lnTo>
                <a:lnTo>
                  <a:pt x="230753" y="225166"/>
                </a:lnTo>
                <a:lnTo>
                  <a:pt x="280768" y="232848"/>
                </a:lnTo>
                <a:lnTo>
                  <a:pt x="334754" y="239964"/>
                </a:lnTo>
                <a:lnTo>
                  <a:pt x="392464" y="246480"/>
                </a:lnTo>
                <a:lnTo>
                  <a:pt x="453651" y="252361"/>
                </a:lnTo>
                <a:lnTo>
                  <a:pt x="518068" y="257572"/>
                </a:lnTo>
                <a:lnTo>
                  <a:pt x="585469" y="262077"/>
                </a:lnTo>
                <a:lnTo>
                  <a:pt x="655607" y="265842"/>
                </a:lnTo>
                <a:lnTo>
                  <a:pt x="728236" y="268832"/>
                </a:lnTo>
                <a:lnTo>
                  <a:pt x="803108" y="271010"/>
                </a:lnTo>
                <a:lnTo>
                  <a:pt x="879977" y="272343"/>
                </a:lnTo>
                <a:lnTo>
                  <a:pt x="958596" y="272796"/>
                </a:lnTo>
                <a:lnTo>
                  <a:pt x="1037214" y="272343"/>
                </a:lnTo>
                <a:lnTo>
                  <a:pt x="1114083" y="271010"/>
                </a:lnTo>
                <a:lnTo>
                  <a:pt x="1188955" y="268832"/>
                </a:lnTo>
                <a:lnTo>
                  <a:pt x="1261584" y="265842"/>
                </a:lnTo>
                <a:lnTo>
                  <a:pt x="1331722" y="262077"/>
                </a:lnTo>
                <a:lnTo>
                  <a:pt x="1399123" y="257572"/>
                </a:lnTo>
                <a:lnTo>
                  <a:pt x="1463540" y="252361"/>
                </a:lnTo>
                <a:lnTo>
                  <a:pt x="1524727" y="246480"/>
                </a:lnTo>
                <a:lnTo>
                  <a:pt x="1582437" y="239964"/>
                </a:lnTo>
                <a:lnTo>
                  <a:pt x="1636423" y="232848"/>
                </a:lnTo>
                <a:lnTo>
                  <a:pt x="1686438" y="225166"/>
                </a:lnTo>
                <a:lnTo>
                  <a:pt x="1732236" y="216955"/>
                </a:lnTo>
                <a:lnTo>
                  <a:pt x="1773570" y="208249"/>
                </a:lnTo>
                <a:lnTo>
                  <a:pt x="1841859" y="189492"/>
                </a:lnTo>
                <a:lnTo>
                  <a:pt x="1889332" y="169177"/>
                </a:lnTo>
                <a:lnTo>
                  <a:pt x="1917192" y="136398"/>
                </a:lnTo>
                <a:lnTo>
                  <a:pt x="1914014" y="125210"/>
                </a:lnTo>
                <a:lnTo>
                  <a:pt x="1868321" y="93283"/>
                </a:lnTo>
                <a:lnTo>
                  <a:pt x="1810194" y="73712"/>
                </a:lnTo>
                <a:lnTo>
                  <a:pt x="1732236" y="55840"/>
                </a:lnTo>
                <a:lnTo>
                  <a:pt x="1686438" y="47629"/>
                </a:lnTo>
                <a:lnTo>
                  <a:pt x="1636423" y="39947"/>
                </a:lnTo>
                <a:lnTo>
                  <a:pt x="1582437" y="32831"/>
                </a:lnTo>
                <a:lnTo>
                  <a:pt x="1524727" y="26315"/>
                </a:lnTo>
                <a:lnTo>
                  <a:pt x="1463540" y="20434"/>
                </a:lnTo>
                <a:lnTo>
                  <a:pt x="1399123" y="15223"/>
                </a:lnTo>
                <a:lnTo>
                  <a:pt x="1331722" y="10718"/>
                </a:lnTo>
                <a:lnTo>
                  <a:pt x="1261584" y="6953"/>
                </a:lnTo>
                <a:lnTo>
                  <a:pt x="1188955" y="3963"/>
                </a:lnTo>
                <a:lnTo>
                  <a:pt x="1114083" y="1785"/>
                </a:lnTo>
                <a:lnTo>
                  <a:pt x="1037214" y="452"/>
                </a:lnTo>
                <a:lnTo>
                  <a:pt x="958596"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54" name="object 54"/>
          <p:cNvSpPr/>
          <p:nvPr/>
        </p:nvSpPr>
        <p:spPr>
          <a:xfrm>
            <a:off x="2036028" y="3151960"/>
            <a:ext cx="1955728" cy="278465"/>
          </a:xfrm>
          <a:custGeom>
            <a:avLst/>
            <a:gdLst/>
            <a:ahLst/>
            <a:cxnLst/>
            <a:rect l="l" t="t" r="r" b="b"/>
            <a:pathLst>
              <a:path w="1917700" h="273050">
                <a:moveTo>
                  <a:pt x="0" y="136398"/>
                </a:moveTo>
                <a:lnTo>
                  <a:pt x="27859" y="103618"/>
                </a:lnTo>
                <a:lnTo>
                  <a:pt x="75332" y="83303"/>
                </a:lnTo>
                <a:lnTo>
                  <a:pt x="143621" y="64546"/>
                </a:lnTo>
                <a:lnTo>
                  <a:pt x="184955" y="55840"/>
                </a:lnTo>
                <a:lnTo>
                  <a:pt x="230753" y="47629"/>
                </a:lnTo>
                <a:lnTo>
                  <a:pt x="280768" y="39947"/>
                </a:lnTo>
                <a:lnTo>
                  <a:pt x="334754" y="32831"/>
                </a:lnTo>
                <a:lnTo>
                  <a:pt x="392464" y="26315"/>
                </a:lnTo>
                <a:lnTo>
                  <a:pt x="453651" y="20434"/>
                </a:lnTo>
                <a:lnTo>
                  <a:pt x="518068" y="15223"/>
                </a:lnTo>
                <a:lnTo>
                  <a:pt x="585469" y="10718"/>
                </a:lnTo>
                <a:lnTo>
                  <a:pt x="655607" y="6953"/>
                </a:lnTo>
                <a:lnTo>
                  <a:pt x="728236" y="3963"/>
                </a:lnTo>
                <a:lnTo>
                  <a:pt x="803108" y="1785"/>
                </a:lnTo>
                <a:lnTo>
                  <a:pt x="879977" y="452"/>
                </a:lnTo>
                <a:lnTo>
                  <a:pt x="958596" y="0"/>
                </a:lnTo>
                <a:lnTo>
                  <a:pt x="1037214" y="452"/>
                </a:lnTo>
                <a:lnTo>
                  <a:pt x="1114083" y="1785"/>
                </a:lnTo>
                <a:lnTo>
                  <a:pt x="1188955" y="3963"/>
                </a:lnTo>
                <a:lnTo>
                  <a:pt x="1261584" y="6953"/>
                </a:lnTo>
                <a:lnTo>
                  <a:pt x="1331722" y="10718"/>
                </a:lnTo>
                <a:lnTo>
                  <a:pt x="1399123" y="15223"/>
                </a:lnTo>
                <a:lnTo>
                  <a:pt x="1463540" y="20434"/>
                </a:lnTo>
                <a:lnTo>
                  <a:pt x="1524727" y="26315"/>
                </a:lnTo>
                <a:lnTo>
                  <a:pt x="1582437" y="32831"/>
                </a:lnTo>
                <a:lnTo>
                  <a:pt x="1636423" y="39947"/>
                </a:lnTo>
                <a:lnTo>
                  <a:pt x="1686438" y="47629"/>
                </a:lnTo>
                <a:lnTo>
                  <a:pt x="1732236" y="55840"/>
                </a:lnTo>
                <a:lnTo>
                  <a:pt x="1773570" y="64546"/>
                </a:lnTo>
                <a:lnTo>
                  <a:pt x="1841859" y="83303"/>
                </a:lnTo>
                <a:lnTo>
                  <a:pt x="1889332" y="103618"/>
                </a:lnTo>
                <a:lnTo>
                  <a:pt x="1917192" y="136398"/>
                </a:lnTo>
                <a:lnTo>
                  <a:pt x="1914014" y="147585"/>
                </a:lnTo>
                <a:lnTo>
                  <a:pt x="1868321" y="179512"/>
                </a:lnTo>
                <a:lnTo>
                  <a:pt x="1810194" y="199083"/>
                </a:lnTo>
                <a:lnTo>
                  <a:pt x="1732236" y="216955"/>
                </a:lnTo>
                <a:lnTo>
                  <a:pt x="1686438" y="225166"/>
                </a:lnTo>
                <a:lnTo>
                  <a:pt x="1636423" y="232848"/>
                </a:lnTo>
                <a:lnTo>
                  <a:pt x="1582437" y="239964"/>
                </a:lnTo>
                <a:lnTo>
                  <a:pt x="1524727" y="246480"/>
                </a:lnTo>
                <a:lnTo>
                  <a:pt x="1463540" y="252361"/>
                </a:lnTo>
                <a:lnTo>
                  <a:pt x="1399123" y="257572"/>
                </a:lnTo>
                <a:lnTo>
                  <a:pt x="1331722" y="262077"/>
                </a:lnTo>
                <a:lnTo>
                  <a:pt x="1261584" y="265842"/>
                </a:lnTo>
                <a:lnTo>
                  <a:pt x="1188955" y="268832"/>
                </a:lnTo>
                <a:lnTo>
                  <a:pt x="1114083" y="271010"/>
                </a:lnTo>
                <a:lnTo>
                  <a:pt x="1037214" y="272343"/>
                </a:lnTo>
                <a:lnTo>
                  <a:pt x="958596" y="272796"/>
                </a:lnTo>
                <a:lnTo>
                  <a:pt x="879977" y="272343"/>
                </a:lnTo>
                <a:lnTo>
                  <a:pt x="803108" y="271010"/>
                </a:lnTo>
                <a:lnTo>
                  <a:pt x="728236" y="268832"/>
                </a:lnTo>
                <a:lnTo>
                  <a:pt x="655607" y="265842"/>
                </a:lnTo>
                <a:lnTo>
                  <a:pt x="585469" y="262077"/>
                </a:lnTo>
                <a:lnTo>
                  <a:pt x="518068" y="257572"/>
                </a:lnTo>
                <a:lnTo>
                  <a:pt x="453651" y="252361"/>
                </a:lnTo>
                <a:lnTo>
                  <a:pt x="392464" y="246480"/>
                </a:lnTo>
                <a:lnTo>
                  <a:pt x="334754" y="239964"/>
                </a:lnTo>
                <a:lnTo>
                  <a:pt x="280768" y="232848"/>
                </a:lnTo>
                <a:lnTo>
                  <a:pt x="230753" y="225166"/>
                </a:lnTo>
                <a:lnTo>
                  <a:pt x="184955" y="216955"/>
                </a:lnTo>
                <a:lnTo>
                  <a:pt x="143621" y="208249"/>
                </a:lnTo>
                <a:lnTo>
                  <a:pt x="75332" y="189492"/>
                </a:lnTo>
                <a:lnTo>
                  <a:pt x="27859" y="169177"/>
                </a:lnTo>
                <a:lnTo>
                  <a:pt x="0" y="136398"/>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55" name="object 55"/>
          <p:cNvSpPr txBox="1"/>
          <p:nvPr/>
        </p:nvSpPr>
        <p:spPr>
          <a:xfrm>
            <a:off x="2310284" y="3152543"/>
            <a:ext cx="1409160" cy="233472"/>
          </a:xfrm>
          <a:prstGeom prst="rect">
            <a:avLst/>
          </a:prstGeom>
        </p:spPr>
        <p:txBody>
          <a:bodyPr vert="horz" wrap="square" lIns="0" tIns="13599" rIns="0" bIns="0" rtlCol="0">
            <a:spAutoFit/>
          </a:bodyPr>
          <a:lstStyle/>
          <a:p>
            <a:pPr marL="12951" defTabSz="932505">
              <a:spcBef>
                <a:spcPts val="107"/>
              </a:spcBef>
            </a:pPr>
            <a:r>
              <a:rPr sz="1428" b="1" kern="1200" spc="-10" dirty="0">
                <a:solidFill>
                  <a:srgbClr val="FFFFFF"/>
                </a:solidFill>
                <a:ea typeface="+mn-ea"/>
              </a:rPr>
              <a:t>+11.7-13.0%</a:t>
            </a:r>
            <a:r>
              <a:rPr sz="1428" b="1" kern="1200" spc="-97" dirty="0">
                <a:solidFill>
                  <a:srgbClr val="FFFFFF"/>
                </a:solidFill>
                <a:ea typeface="+mn-ea"/>
              </a:rPr>
              <a:t> </a:t>
            </a:r>
            <a:r>
              <a:rPr sz="1428" b="1" kern="1200" spc="-5" dirty="0">
                <a:solidFill>
                  <a:srgbClr val="FFFFFF"/>
                </a:solidFill>
                <a:ea typeface="+mn-ea"/>
              </a:rPr>
              <a:t>p.a.</a:t>
            </a:r>
            <a:endParaRPr sz="1428" kern="1200">
              <a:solidFill>
                <a:prstClr val="black"/>
              </a:solidFill>
              <a:ea typeface="+mn-ea"/>
            </a:endParaRPr>
          </a:p>
        </p:txBody>
      </p:sp>
      <p:sp>
        <p:nvSpPr>
          <p:cNvPr id="56" name="object 56"/>
          <p:cNvSpPr txBox="1"/>
          <p:nvPr/>
        </p:nvSpPr>
        <p:spPr>
          <a:xfrm>
            <a:off x="4170707" y="5041537"/>
            <a:ext cx="1286765" cy="232819"/>
          </a:xfrm>
          <a:prstGeom prst="rect">
            <a:avLst/>
          </a:prstGeom>
        </p:spPr>
        <p:txBody>
          <a:bodyPr vert="horz" wrap="square" lIns="0" tIns="12952" rIns="0" bIns="0" rtlCol="0">
            <a:spAutoFit/>
          </a:bodyPr>
          <a:lstStyle/>
          <a:p>
            <a:pPr marL="168369" defTabSz="932505">
              <a:spcBef>
                <a:spcPts val="102"/>
              </a:spcBef>
            </a:pPr>
            <a:r>
              <a:rPr sz="1428" kern="1200" spc="-5" dirty="0">
                <a:solidFill>
                  <a:srgbClr val="FFFFFF"/>
                </a:solidFill>
                <a:ea typeface="+mn-ea"/>
              </a:rPr>
              <a:t>750 </a:t>
            </a:r>
            <a:r>
              <a:rPr sz="1428" kern="1200" dirty="0">
                <a:solidFill>
                  <a:srgbClr val="FFFFFF"/>
                </a:solidFill>
                <a:ea typeface="+mn-ea"/>
              </a:rPr>
              <a:t>–</a:t>
            </a:r>
            <a:r>
              <a:rPr sz="1428" kern="1200" spc="-51" dirty="0">
                <a:solidFill>
                  <a:srgbClr val="FFFFFF"/>
                </a:solidFill>
                <a:ea typeface="+mn-ea"/>
              </a:rPr>
              <a:t> </a:t>
            </a:r>
            <a:r>
              <a:rPr sz="1428" kern="1200" spc="-5" dirty="0">
                <a:solidFill>
                  <a:srgbClr val="FFFFFF"/>
                </a:solidFill>
                <a:ea typeface="+mn-ea"/>
              </a:rPr>
              <a:t>1,250</a:t>
            </a:r>
            <a:endParaRPr sz="1428" kern="1200">
              <a:solidFill>
                <a:prstClr val="black"/>
              </a:solidFill>
              <a:ea typeface="+mn-ea"/>
            </a:endParaRPr>
          </a:p>
        </p:txBody>
      </p:sp>
      <p:sp>
        <p:nvSpPr>
          <p:cNvPr id="57" name="object 57"/>
          <p:cNvSpPr/>
          <p:nvPr/>
        </p:nvSpPr>
        <p:spPr>
          <a:xfrm>
            <a:off x="4463722" y="3226563"/>
            <a:ext cx="707171" cy="217591"/>
          </a:xfrm>
          <a:custGeom>
            <a:avLst/>
            <a:gdLst/>
            <a:ahLst/>
            <a:cxnLst/>
            <a:rect l="l" t="t" r="r" b="b"/>
            <a:pathLst>
              <a:path w="693420" h="213360">
                <a:moveTo>
                  <a:pt x="0" y="0"/>
                </a:moveTo>
                <a:lnTo>
                  <a:pt x="693420" y="0"/>
                </a:lnTo>
                <a:lnTo>
                  <a:pt x="693420" y="213360"/>
                </a:lnTo>
                <a:lnTo>
                  <a:pt x="0" y="213360"/>
                </a:lnTo>
                <a:lnTo>
                  <a:pt x="0"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58" name="object 58"/>
          <p:cNvSpPr txBox="1"/>
          <p:nvPr/>
        </p:nvSpPr>
        <p:spPr>
          <a:xfrm>
            <a:off x="4463722" y="3207136"/>
            <a:ext cx="707171" cy="233472"/>
          </a:xfrm>
          <a:prstGeom prst="rect">
            <a:avLst/>
          </a:prstGeom>
        </p:spPr>
        <p:txBody>
          <a:bodyPr vert="horz" wrap="square" lIns="0" tIns="13599" rIns="0" bIns="0" rtlCol="0">
            <a:spAutoFit/>
          </a:bodyPr>
          <a:lstStyle/>
          <a:p>
            <a:pPr marL="20722" defTabSz="932505">
              <a:spcBef>
                <a:spcPts val="107"/>
              </a:spcBef>
            </a:pPr>
            <a:r>
              <a:rPr sz="1428" kern="1200" spc="-5" dirty="0">
                <a:solidFill>
                  <a:srgbClr val="FFFFFF"/>
                </a:solidFill>
                <a:ea typeface="+mn-ea"/>
              </a:rPr>
              <a:t>275-305</a:t>
            </a:r>
            <a:endParaRPr sz="1428" kern="1200">
              <a:solidFill>
                <a:prstClr val="black"/>
              </a:solidFill>
              <a:ea typeface="+mn-ea"/>
            </a:endParaRPr>
          </a:p>
        </p:txBody>
      </p:sp>
      <p:sp>
        <p:nvSpPr>
          <p:cNvPr id="59" name="object 59"/>
          <p:cNvSpPr txBox="1"/>
          <p:nvPr/>
        </p:nvSpPr>
        <p:spPr>
          <a:xfrm>
            <a:off x="4287116" y="2711429"/>
            <a:ext cx="1062051" cy="233472"/>
          </a:xfrm>
          <a:prstGeom prst="rect">
            <a:avLst/>
          </a:prstGeom>
        </p:spPr>
        <p:txBody>
          <a:bodyPr vert="horz" wrap="square" lIns="0" tIns="13599" rIns="0" bIns="0" rtlCol="0">
            <a:spAutoFit/>
          </a:bodyPr>
          <a:lstStyle/>
          <a:p>
            <a:pPr marL="12951" defTabSz="932505">
              <a:spcBef>
                <a:spcPts val="107"/>
              </a:spcBef>
            </a:pPr>
            <a:r>
              <a:rPr sz="1428" kern="1200" spc="-5" dirty="0">
                <a:solidFill>
                  <a:prstClr val="black"/>
                </a:solidFill>
                <a:ea typeface="+mn-ea"/>
              </a:rPr>
              <a:t>4,540-5,270</a:t>
            </a:r>
            <a:r>
              <a:rPr sz="1377" kern="1200" spc="-7" baseline="24691" dirty="0">
                <a:solidFill>
                  <a:prstClr val="black"/>
                </a:solidFill>
                <a:ea typeface="+mn-ea"/>
              </a:rPr>
              <a:t>1</a:t>
            </a:r>
            <a:endParaRPr sz="1377" kern="1200" baseline="24691">
              <a:solidFill>
                <a:prstClr val="black"/>
              </a:solidFill>
              <a:ea typeface="+mn-ea"/>
            </a:endParaRPr>
          </a:p>
        </p:txBody>
      </p:sp>
      <p:sp>
        <p:nvSpPr>
          <p:cNvPr id="60" name="object 60"/>
          <p:cNvSpPr txBox="1"/>
          <p:nvPr/>
        </p:nvSpPr>
        <p:spPr>
          <a:xfrm>
            <a:off x="4170707" y="2986954"/>
            <a:ext cx="1286765" cy="233472"/>
          </a:xfrm>
          <a:prstGeom prst="rect">
            <a:avLst/>
          </a:prstGeom>
        </p:spPr>
        <p:txBody>
          <a:bodyPr vert="horz" wrap="square" lIns="0" tIns="13599" rIns="0" bIns="0" rtlCol="0">
            <a:spAutoFit/>
          </a:bodyPr>
          <a:lstStyle/>
          <a:p>
            <a:pPr marL="313425" defTabSz="932505">
              <a:spcBef>
                <a:spcPts val="107"/>
              </a:spcBef>
            </a:pPr>
            <a:r>
              <a:rPr sz="1428" kern="1200" spc="-5" dirty="0">
                <a:solidFill>
                  <a:prstClr val="black"/>
                </a:solidFill>
                <a:ea typeface="+mn-ea"/>
              </a:rPr>
              <a:t>670-870</a:t>
            </a:r>
            <a:endParaRPr sz="1428" kern="1200">
              <a:solidFill>
                <a:prstClr val="black"/>
              </a:solidFill>
              <a:ea typeface="+mn-ea"/>
            </a:endParaRPr>
          </a:p>
        </p:txBody>
      </p:sp>
      <p:sp>
        <p:nvSpPr>
          <p:cNvPr id="61" name="object 61"/>
          <p:cNvSpPr txBox="1"/>
          <p:nvPr/>
        </p:nvSpPr>
        <p:spPr>
          <a:xfrm>
            <a:off x="989179" y="5555064"/>
            <a:ext cx="4037737" cy="232819"/>
          </a:xfrm>
          <a:prstGeom prst="rect">
            <a:avLst/>
          </a:prstGeom>
        </p:spPr>
        <p:txBody>
          <a:bodyPr vert="horz" wrap="square" lIns="0" tIns="12952" rIns="0" bIns="0" rtlCol="0">
            <a:spAutoFit/>
          </a:bodyPr>
          <a:lstStyle/>
          <a:p>
            <a:pPr marL="12951" defTabSz="932505">
              <a:spcBef>
                <a:spcPts val="102"/>
              </a:spcBef>
              <a:tabLst>
                <a:tab pos="1815794" algn="l"/>
                <a:tab pos="3619933" algn="l"/>
              </a:tabLst>
            </a:pPr>
            <a:r>
              <a:rPr sz="1428" kern="1200" spc="-5" dirty="0">
                <a:solidFill>
                  <a:prstClr val="black"/>
                </a:solidFill>
                <a:ea typeface="+mn-ea"/>
              </a:rPr>
              <a:t>201</a:t>
            </a:r>
            <a:r>
              <a:rPr sz="1428" kern="1200" dirty="0">
                <a:solidFill>
                  <a:prstClr val="black"/>
                </a:solidFill>
                <a:ea typeface="+mn-ea"/>
              </a:rPr>
              <a:t>7	</a:t>
            </a:r>
            <a:r>
              <a:rPr sz="1428" kern="1200" spc="-5" dirty="0">
                <a:solidFill>
                  <a:prstClr val="black"/>
                </a:solidFill>
                <a:ea typeface="+mn-ea"/>
              </a:rPr>
              <a:t>202</a:t>
            </a:r>
            <a:r>
              <a:rPr sz="1428" kern="1200" dirty="0">
                <a:solidFill>
                  <a:prstClr val="black"/>
                </a:solidFill>
                <a:ea typeface="+mn-ea"/>
              </a:rPr>
              <a:t>3	</a:t>
            </a:r>
            <a:r>
              <a:rPr sz="1428" kern="1200" spc="-5" dirty="0">
                <a:solidFill>
                  <a:prstClr val="black"/>
                </a:solidFill>
                <a:ea typeface="+mn-ea"/>
              </a:rPr>
              <a:t>203</a:t>
            </a:r>
            <a:r>
              <a:rPr sz="1428" kern="1200" dirty="0">
                <a:solidFill>
                  <a:prstClr val="black"/>
                </a:solidFill>
                <a:ea typeface="+mn-ea"/>
              </a:rPr>
              <a:t>0</a:t>
            </a:r>
            <a:endParaRPr sz="1428" kern="1200">
              <a:solidFill>
                <a:prstClr val="black"/>
              </a:solidFill>
              <a:ea typeface="+mn-ea"/>
            </a:endParaRPr>
          </a:p>
        </p:txBody>
      </p:sp>
      <p:sp>
        <p:nvSpPr>
          <p:cNvPr id="62" name="object 62"/>
          <p:cNvSpPr txBox="1"/>
          <p:nvPr/>
        </p:nvSpPr>
        <p:spPr>
          <a:xfrm>
            <a:off x="2517594" y="3771792"/>
            <a:ext cx="994054" cy="232819"/>
          </a:xfrm>
          <a:prstGeom prst="rect">
            <a:avLst/>
          </a:prstGeom>
        </p:spPr>
        <p:txBody>
          <a:bodyPr vert="horz" wrap="square" lIns="0" tIns="12952" rIns="0" bIns="0" rtlCol="0">
            <a:spAutoFit/>
          </a:bodyPr>
          <a:lstStyle/>
          <a:p>
            <a:pPr marL="12951" defTabSz="932505">
              <a:spcBef>
                <a:spcPts val="102"/>
              </a:spcBef>
            </a:pPr>
            <a:r>
              <a:rPr sz="1428" kern="1200" spc="-5" dirty="0">
                <a:solidFill>
                  <a:prstClr val="black"/>
                </a:solidFill>
                <a:ea typeface="+mn-ea"/>
              </a:rPr>
              <a:t>2,635-3,025</a:t>
            </a:r>
            <a:endParaRPr sz="1428" kern="1200">
              <a:solidFill>
                <a:prstClr val="black"/>
              </a:solidFill>
              <a:ea typeface="+mn-ea"/>
            </a:endParaRPr>
          </a:p>
        </p:txBody>
      </p:sp>
      <p:sp>
        <p:nvSpPr>
          <p:cNvPr id="63" name="object 63"/>
          <p:cNvSpPr txBox="1"/>
          <p:nvPr/>
        </p:nvSpPr>
        <p:spPr>
          <a:xfrm>
            <a:off x="2368282" y="5199994"/>
            <a:ext cx="1286765" cy="232819"/>
          </a:xfrm>
          <a:prstGeom prst="rect">
            <a:avLst/>
          </a:prstGeom>
        </p:spPr>
        <p:txBody>
          <a:bodyPr vert="horz" wrap="square" lIns="0" tIns="12952" rIns="0" bIns="0" rtlCol="0">
            <a:spAutoFit/>
          </a:bodyPr>
          <a:lstStyle/>
          <a:p>
            <a:pPr marL="264209" defTabSz="932505">
              <a:spcBef>
                <a:spcPts val="102"/>
              </a:spcBef>
            </a:pPr>
            <a:r>
              <a:rPr sz="1428" kern="1200" spc="-5" dirty="0">
                <a:solidFill>
                  <a:srgbClr val="FFFFFF"/>
                </a:solidFill>
                <a:ea typeface="+mn-ea"/>
              </a:rPr>
              <a:t>300 </a:t>
            </a:r>
            <a:r>
              <a:rPr sz="1428" kern="1200" dirty="0">
                <a:solidFill>
                  <a:srgbClr val="FFFFFF"/>
                </a:solidFill>
                <a:ea typeface="+mn-ea"/>
              </a:rPr>
              <a:t>-</a:t>
            </a:r>
            <a:r>
              <a:rPr sz="1428" kern="1200" spc="-46" dirty="0">
                <a:solidFill>
                  <a:srgbClr val="FFFFFF"/>
                </a:solidFill>
                <a:ea typeface="+mn-ea"/>
              </a:rPr>
              <a:t> </a:t>
            </a:r>
            <a:r>
              <a:rPr sz="1428" kern="1200" spc="-5" dirty="0">
                <a:solidFill>
                  <a:srgbClr val="FFFFFF"/>
                </a:solidFill>
                <a:ea typeface="+mn-ea"/>
              </a:rPr>
              <a:t>500</a:t>
            </a:r>
            <a:endParaRPr sz="1428" kern="1200">
              <a:solidFill>
                <a:prstClr val="black"/>
              </a:solidFill>
              <a:ea typeface="+mn-ea"/>
            </a:endParaRPr>
          </a:p>
        </p:txBody>
      </p:sp>
      <p:sp>
        <p:nvSpPr>
          <p:cNvPr id="64" name="object 64"/>
          <p:cNvSpPr txBox="1"/>
          <p:nvPr/>
        </p:nvSpPr>
        <p:spPr>
          <a:xfrm>
            <a:off x="736635" y="4979918"/>
            <a:ext cx="316025" cy="232819"/>
          </a:xfrm>
          <a:prstGeom prst="rect">
            <a:avLst/>
          </a:prstGeom>
        </p:spPr>
        <p:txBody>
          <a:bodyPr vert="horz" wrap="square" lIns="0" tIns="12952" rIns="0" bIns="0" rtlCol="0">
            <a:spAutoFit/>
          </a:bodyPr>
          <a:lstStyle/>
          <a:p>
            <a:pPr defTabSz="932505">
              <a:spcBef>
                <a:spcPts val="102"/>
              </a:spcBef>
            </a:pPr>
            <a:r>
              <a:rPr sz="1428" kern="1200" spc="-5" dirty="0">
                <a:solidFill>
                  <a:srgbClr val="FFFFFF"/>
                </a:solidFill>
                <a:ea typeface="+mn-ea"/>
              </a:rPr>
              <a:t>135</a:t>
            </a:r>
            <a:endParaRPr sz="1428" kern="1200">
              <a:solidFill>
                <a:prstClr val="black"/>
              </a:solidFill>
              <a:ea typeface="+mn-ea"/>
            </a:endParaRPr>
          </a:p>
        </p:txBody>
      </p:sp>
      <p:sp>
        <p:nvSpPr>
          <p:cNvPr id="65" name="object 65"/>
          <p:cNvSpPr txBox="1"/>
          <p:nvPr/>
        </p:nvSpPr>
        <p:spPr>
          <a:xfrm>
            <a:off x="1358388" y="5107170"/>
            <a:ext cx="347109" cy="222331"/>
          </a:xfrm>
          <a:prstGeom prst="rect">
            <a:avLst/>
          </a:prstGeom>
          <a:solidFill>
            <a:srgbClr val="0065BD"/>
          </a:solidFill>
        </p:spPr>
        <p:txBody>
          <a:bodyPr vert="horz" wrap="square" lIns="0" tIns="0" rIns="0" bIns="0" rtlCol="0">
            <a:spAutoFit/>
          </a:bodyPr>
          <a:lstStyle/>
          <a:p>
            <a:pPr marL="22017" defTabSz="932505">
              <a:lnSpc>
                <a:spcPts val="1671"/>
              </a:lnSpc>
            </a:pPr>
            <a:r>
              <a:rPr sz="1428" kern="1200" spc="-5" dirty="0">
                <a:solidFill>
                  <a:srgbClr val="FFFFFF"/>
                </a:solidFill>
                <a:ea typeface="+mn-ea"/>
              </a:rPr>
              <a:t>280</a:t>
            </a:r>
            <a:endParaRPr sz="1428" kern="1200">
              <a:solidFill>
                <a:prstClr val="black"/>
              </a:solidFill>
              <a:ea typeface="+mn-ea"/>
            </a:endParaRPr>
          </a:p>
        </p:txBody>
      </p:sp>
      <p:sp>
        <p:nvSpPr>
          <p:cNvPr id="66" name="object 66"/>
          <p:cNvSpPr/>
          <p:nvPr/>
        </p:nvSpPr>
        <p:spPr>
          <a:xfrm>
            <a:off x="3657081" y="2974779"/>
            <a:ext cx="516778" cy="1060756"/>
          </a:xfrm>
          <a:custGeom>
            <a:avLst/>
            <a:gdLst/>
            <a:ahLst/>
            <a:cxnLst/>
            <a:rect l="l" t="t" r="r" b="b"/>
            <a:pathLst>
              <a:path w="506729" h="1040129">
                <a:moveTo>
                  <a:pt x="0" y="1039812"/>
                </a:moveTo>
                <a:lnTo>
                  <a:pt x="506412" y="0"/>
                </a:lnTo>
              </a:path>
            </a:pathLst>
          </a:custGeom>
          <a:ln w="3175">
            <a:solidFill>
              <a:srgbClr val="818181"/>
            </a:solidFill>
            <a:prstDash val="sysDot"/>
          </a:ln>
        </p:spPr>
        <p:txBody>
          <a:bodyPr wrap="square" lIns="0" tIns="0" rIns="0" bIns="0" rtlCol="0"/>
          <a:lstStyle/>
          <a:p>
            <a:pPr defTabSz="932505"/>
            <a:endParaRPr sz="1836" kern="1200">
              <a:solidFill>
                <a:prstClr val="black"/>
              </a:solidFill>
              <a:latin typeface="Calibri"/>
              <a:ea typeface="+mn-ea"/>
              <a:cs typeface="+mn-cs"/>
            </a:endParaRPr>
          </a:p>
        </p:txBody>
      </p:sp>
      <p:sp>
        <p:nvSpPr>
          <p:cNvPr id="67" name="object 67"/>
          <p:cNvSpPr/>
          <p:nvPr/>
        </p:nvSpPr>
        <p:spPr>
          <a:xfrm>
            <a:off x="1854186" y="4431085"/>
            <a:ext cx="270693" cy="435829"/>
          </a:xfrm>
          <a:custGeom>
            <a:avLst/>
            <a:gdLst/>
            <a:ahLst/>
            <a:cxnLst/>
            <a:rect l="l" t="t" r="r" b="b"/>
            <a:pathLst>
              <a:path w="265430" h="427354">
                <a:moveTo>
                  <a:pt x="0" y="427037"/>
                </a:moveTo>
                <a:lnTo>
                  <a:pt x="265112" y="0"/>
                </a:lnTo>
              </a:path>
            </a:pathLst>
          </a:custGeom>
          <a:ln w="3175">
            <a:solidFill>
              <a:srgbClr val="818181"/>
            </a:solidFill>
            <a:prstDash val="sysDot"/>
          </a:ln>
        </p:spPr>
        <p:txBody>
          <a:bodyPr wrap="square" lIns="0" tIns="0" rIns="0" bIns="0" rtlCol="0"/>
          <a:lstStyle/>
          <a:p>
            <a:pPr defTabSz="932505"/>
            <a:endParaRPr sz="1836" kern="1200">
              <a:solidFill>
                <a:prstClr val="black"/>
              </a:solidFill>
              <a:latin typeface="Calibri"/>
              <a:ea typeface="+mn-ea"/>
              <a:cs typeface="+mn-cs"/>
            </a:endParaRPr>
          </a:p>
        </p:txBody>
      </p:sp>
      <p:sp>
        <p:nvSpPr>
          <p:cNvPr id="68" name="object 68"/>
          <p:cNvSpPr/>
          <p:nvPr/>
        </p:nvSpPr>
        <p:spPr>
          <a:xfrm>
            <a:off x="2258284" y="4034757"/>
            <a:ext cx="112033" cy="180031"/>
          </a:xfrm>
          <a:custGeom>
            <a:avLst/>
            <a:gdLst/>
            <a:ahLst/>
            <a:cxnLst/>
            <a:rect l="l" t="t" r="r" b="b"/>
            <a:pathLst>
              <a:path w="109855" h="176529">
                <a:moveTo>
                  <a:pt x="0" y="176212"/>
                </a:moveTo>
                <a:lnTo>
                  <a:pt x="109537" y="0"/>
                </a:lnTo>
              </a:path>
            </a:pathLst>
          </a:custGeom>
          <a:ln w="3175">
            <a:solidFill>
              <a:srgbClr val="818181"/>
            </a:solidFill>
            <a:prstDash val="sysDot"/>
          </a:ln>
        </p:spPr>
        <p:txBody>
          <a:bodyPr wrap="square" lIns="0" tIns="0" rIns="0" bIns="0" rtlCol="0"/>
          <a:lstStyle/>
          <a:p>
            <a:pPr defTabSz="932505"/>
            <a:endParaRPr sz="1836" kern="1200">
              <a:solidFill>
                <a:prstClr val="black"/>
              </a:solidFill>
              <a:latin typeface="Calibri"/>
              <a:ea typeface="+mn-ea"/>
              <a:cs typeface="+mn-cs"/>
            </a:endParaRPr>
          </a:p>
        </p:txBody>
      </p:sp>
      <p:sp>
        <p:nvSpPr>
          <p:cNvPr id="69" name="object 69"/>
          <p:cNvSpPr/>
          <p:nvPr/>
        </p:nvSpPr>
        <p:spPr>
          <a:xfrm>
            <a:off x="5895160" y="2586224"/>
            <a:ext cx="1093135" cy="390498"/>
          </a:xfrm>
          <a:custGeom>
            <a:avLst/>
            <a:gdLst/>
            <a:ahLst/>
            <a:cxnLst/>
            <a:rect l="l" t="t" r="r" b="b"/>
            <a:pathLst>
              <a:path w="1071879" h="382905">
                <a:moveTo>
                  <a:pt x="535686" y="0"/>
                </a:moveTo>
                <a:lnTo>
                  <a:pt x="468491" y="1490"/>
                </a:lnTo>
                <a:lnTo>
                  <a:pt x="403787" y="5841"/>
                </a:lnTo>
                <a:lnTo>
                  <a:pt x="342076" y="12874"/>
                </a:lnTo>
                <a:lnTo>
                  <a:pt x="283859" y="22410"/>
                </a:lnTo>
                <a:lnTo>
                  <a:pt x="229639" y="34269"/>
                </a:lnTo>
                <a:lnTo>
                  <a:pt x="179917" y="48271"/>
                </a:lnTo>
                <a:lnTo>
                  <a:pt x="135196" y="64239"/>
                </a:lnTo>
                <a:lnTo>
                  <a:pt x="95978" y="81992"/>
                </a:lnTo>
                <a:lnTo>
                  <a:pt x="62764" y="101351"/>
                </a:lnTo>
                <a:lnTo>
                  <a:pt x="16360" y="144170"/>
                </a:lnTo>
                <a:lnTo>
                  <a:pt x="0" y="191262"/>
                </a:lnTo>
                <a:lnTo>
                  <a:pt x="4173" y="215252"/>
                </a:lnTo>
                <a:lnTo>
                  <a:pt x="36058" y="260387"/>
                </a:lnTo>
                <a:lnTo>
                  <a:pt x="95978" y="300531"/>
                </a:lnTo>
                <a:lnTo>
                  <a:pt x="135196" y="318284"/>
                </a:lnTo>
                <a:lnTo>
                  <a:pt x="179917" y="334252"/>
                </a:lnTo>
                <a:lnTo>
                  <a:pt x="229639" y="348254"/>
                </a:lnTo>
                <a:lnTo>
                  <a:pt x="283859" y="360113"/>
                </a:lnTo>
                <a:lnTo>
                  <a:pt x="342076" y="369649"/>
                </a:lnTo>
                <a:lnTo>
                  <a:pt x="403787" y="376682"/>
                </a:lnTo>
                <a:lnTo>
                  <a:pt x="468491" y="381033"/>
                </a:lnTo>
                <a:lnTo>
                  <a:pt x="535686" y="382524"/>
                </a:lnTo>
                <a:lnTo>
                  <a:pt x="602880" y="381033"/>
                </a:lnTo>
                <a:lnTo>
                  <a:pt x="667584" y="376682"/>
                </a:lnTo>
                <a:lnTo>
                  <a:pt x="729295" y="369649"/>
                </a:lnTo>
                <a:lnTo>
                  <a:pt x="787512" y="360113"/>
                </a:lnTo>
                <a:lnTo>
                  <a:pt x="841732" y="348254"/>
                </a:lnTo>
                <a:lnTo>
                  <a:pt x="891454" y="334252"/>
                </a:lnTo>
                <a:lnTo>
                  <a:pt x="936175" y="318284"/>
                </a:lnTo>
                <a:lnTo>
                  <a:pt x="975393" y="300531"/>
                </a:lnTo>
                <a:lnTo>
                  <a:pt x="1008607" y="281172"/>
                </a:lnTo>
                <a:lnTo>
                  <a:pt x="1055011" y="238353"/>
                </a:lnTo>
                <a:lnTo>
                  <a:pt x="1071372" y="191262"/>
                </a:lnTo>
                <a:lnTo>
                  <a:pt x="1067198" y="167271"/>
                </a:lnTo>
                <a:lnTo>
                  <a:pt x="1035313" y="122136"/>
                </a:lnTo>
                <a:lnTo>
                  <a:pt x="975393" y="81992"/>
                </a:lnTo>
                <a:lnTo>
                  <a:pt x="936175" y="64239"/>
                </a:lnTo>
                <a:lnTo>
                  <a:pt x="891454" y="48271"/>
                </a:lnTo>
                <a:lnTo>
                  <a:pt x="841732" y="34269"/>
                </a:lnTo>
                <a:lnTo>
                  <a:pt x="787512" y="22410"/>
                </a:lnTo>
                <a:lnTo>
                  <a:pt x="729295" y="12874"/>
                </a:lnTo>
                <a:lnTo>
                  <a:pt x="667584" y="5841"/>
                </a:lnTo>
                <a:lnTo>
                  <a:pt x="602880" y="1490"/>
                </a:lnTo>
                <a:lnTo>
                  <a:pt x="535686"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70" name="object 70"/>
          <p:cNvSpPr/>
          <p:nvPr/>
        </p:nvSpPr>
        <p:spPr>
          <a:xfrm>
            <a:off x="5895160" y="2586224"/>
            <a:ext cx="1093135" cy="390498"/>
          </a:xfrm>
          <a:custGeom>
            <a:avLst/>
            <a:gdLst/>
            <a:ahLst/>
            <a:cxnLst/>
            <a:rect l="l" t="t" r="r" b="b"/>
            <a:pathLst>
              <a:path w="1071879" h="382905">
                <a:moveTo>
                  <a:pt x="0" y="191262"/>
                </a:moveTo>
                <a:lnTo>
                  <a:pt x="16360" y="144170"/>
                </a:lnTo>
                <a:lnTo>
                  <a:pt x="62764" y="101351"/>
                </a:lnTo>
                <a:lnTo>
                  <a:pt x="95978" y="81992"/>
                </a:lnTo>
                <a:lnTo>
                  <a:pt x="135196" y="64239"/>
                </a:lnTo>
                <a:lnTo>
                  <a:pt x="179917" y="48271"/>
                </a:lnTo>
                <a:lnTo>
                  <a:pt x="229639" y="34269"/>
                </a:lnTo>
                <a:lnTo>
                  <a:pt x="283859" y="22410"/>
                </a:lnTo>
                <a:lnTo>
                  <a:pt x="342076" y="12874"/>
                </a:lnTo>
                <a:lnTo>
                  <a:pt x="403787" y="5841"/>
                </a:lnTo>
                <a:lnTo>
                  <a:pt x="468491" y="1490"/>
                </a:lnTo>
                <a:lnTo>
                  <a:pt x="535686" y="0"/>
                </a:lnTo>
                <a:lnTo>
                  <a:pt x="602880" y="1490"/>
                </a:lnTo>
                <a:lnTo>
                  <a:pt x="667584" y="5841"/>
                </a:lnTo>
                <a:lnTo>
                  <a:pt x="729295" y="12874"/>
                </a:lnTo>
                <a:lnTo>
                  <a:pt x="787512" y="22410"/>
                </a:lnTo>
                <a:lnTo>
                  <a:pt x="841732" y="34269"/>
                </a:lnTo>
                <a:lnTo>
                  <a:pt x="891454" y="48271"/>
                </a:lnTo>
                <a:lnTo>
                  <a:pt x="936175" y="64239"/>
                </a:lnTo>
                <a:lnTo>
                  <a:pt x="975393" y="81992"/>
                </a:lnTo>
                <a:lnTo>
                  <a:pt x="1008607" y="101351"/>
                </a:lnTo>
                <a:lnTo>
                  <a:pt x="1055011" y="144170"/>
                </a:lnTo>
                <a:lnTo>
                  <a:pt x="1071372" y="191262"/>
                </a:lnTo>
                <a:lnTo>
                  <a:pt x="1067198" y="215252"/>
                </a:lnTo>
                <a:lnTo>
                  <a:pt x="1035313" y="260387"/>
                </a:lnTo>
                <a:lnTo>
                  <a:pt x="975393" y="300531"/>
                </a:lnTo>
                <a:lnTo>
                  <a:pt x="936175" y="318284"/>
                </a:lnTo>
                <a:lnTo>
                  <a:pt x="891454" y="334252"/>
                </a:lnTo>
                <a:lnTo>
                  <a:pt x="841732" y="348254"/>
                </a:lnTo>
                <a:lnTo>
                  <a:pt x="787512" y="360113"/>
                </a:lnTo>
                <a:lnTo>
                  <a:pt x="729295" y="369649"/>
                </a:lnTo>
                <a:lnTo>
                  <a:pt x="667584" y="376682"/>
                </a:lnTo>
                <a:lnTo>
                  <a:pt x="602880" y="381033"/>
                </a:lnTo>
                <a:lnTo>
                  <a:pt x="535686" y="382524"/>
                </a:lnTo>
                <a:lnTo>
                  <a:pt x="468491" y="381033"/>
                </a:lnTo>
                <a:lnTo>
                  <a:pt x="403787" y="376682"/>
                </a:lnTo>
                <a:lnTo>
                  <a:pt x="342076" y="369649"/>
                </a:lnTo>
                <a:lnTo>
                  <a:pt x="283859" y="360113"/>
                </a:lnTo>
                <a:lnTo>
                  <a:pt x="229639" y="348254"/>
                </a:lnTo>
                <a:lnTo>
                  <a:pt x="179917" y="334252"/>
                </a:lnTo>
                <a:lnTo>
                  <a:pt x="135196" y="318284"/>
                </a:lnTo>
                <a:lnTo>
                  <a:pt x="95978" y="300531"/>
                </a:lnTo>
                <a:lnTo>
                  <a:pt x="62764" y="281172"/>
                </a:lnTo>
                <a:lnTo>
                  <a:pt x="16360" y="238353"/>
                </a:lnTo>
                <a:lnTo>
                  <a:pt x="0" y="191262"/>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71" name="object 71"/>
          <p:cNvSpPr txBox="1"/>
          <p:nvPr/>
        </p:nvSpPr>
        <p:spPr>
          <a:xfrm>
            <a:off x="6006768" y="2653130"/>
            <a:ext cx="813376" cy="233472"/>
          </a:xfrm>
          <a:prstGeom prst="rect">
            <a:avLst/>
          </a:prstGeom>
        </p:spPr>
        <p:txBody>
          <a:bodyPr vert="horz" wrap="square" lIns="0" tIns="13599" rIns="0" bIns="0" rtlCol="0">
            <a:spAutoFit/>
          </a:bodyPr>
          <a:lstStyle/>
          <a:p>
            <a:pPr marL="12951" defTabSz="932505">
              <a:spcBef>
                <a:spcPts val="107"/>
              </a:spcBef>
            </a:pPr>
            <a:r>
              <a:rPr sz="1428" b="1" kern="1200" spc="-10" dirty="0">
                <a:solidFill>
                  <a:srgbClr val="FFFFFF"/>
                </a:solidFill>
                <a:ea typeface="+mn-ea"/>
              </a:rPr>
              <a:t>4.1-6.3%</a:t>
            </a:r>
            <a:r>
              <a:rPr sz="1377" b="1" kern="1200" spc="-15" baseline="24691" dirty="0">
                <a:solidFill>
                  <a:srgbClr val="FFFFFF"/>
                </a:solidFill>
                <a:ea typeface="+mn-ea"/>
              </a:rPr>
              <a:t>2</a:t>
            </a:r>
            <a:endParaRPr sz="1377" kern="1200" baseline="24691">
              <a:solidFill>
                <a:prstClr val="black"/>
              </a:solidFill>
              <a:ea typeface="+mn-ea"/>
            </a:endParaRPr>
          </a:p>
        </p:txBody>
      </p:sp>
      <p:sp>
        <p:nvSpPr>
          <p:cNvPr id="72" name="object 72"/>
          <p:cNvSpPr/>
          <p:nvPr/>
        </p:nvSpPr>
        <p:spPr>
          <a:xfrm>
            <a:off x="7496007" y="2586224"/>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73" name="object 73"/>
          <p:cNvSpPr/>
          <p:nvPr/>
        </p:nvSpPr>
        <p:spPr>
          <a:xfrm>
            <a:off x="7496007" y="2586224"/>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74" name="object 74"/>
          <p:cNvSpPr txBox="1"/>
          <p:nvPr/>
        </p:nvSpPr>
        <p:spPr>
          <a:xfrm>
            <a:off x="7496007" y="2637102"/>
            <a:ext cx="1297775" cy="233472"/>
          </a:xfrm>
          <a:prstGeom prst="rect">
            <a:avLst/>
          </a:prstGeom>
        </p:spPr>
        <p:txBody>
          <a:bodyPr vert="horz" wrap="square" lIns="0" tIns="13599" rIns="0" bIns="0" rtlCol="0">
            <a:spAutoFit/>
          </a:bodyPr>
          <a:lstStyle/>
          <a:p>
            <a:pPr marL="315368" defTabSz="932505">
              <a:spcBef>
                <a:spcPts val="107"/>
              </a:spcBef>
            </a:pPr>
            <a:r>
              <a:rPr sz="1428" b="1" kern="1200" spc="-5" dirty="0">
                <a:solidFill>
                  <a:srgbClr val="FFFFFF"/>
                </a:solidFill>
                <a:ea typeface="+mn-ea"/>
              </a:rPr>
              <a:t>275-475</a:t>
            </a:r>
            <a:endParaRPr sz="1428" kern="1200">
              <a:solidFill>
                <a:prstClr val="black"/>
              </a:solidFill>
              <a:ea typeface="+mn-ea"/>
            </a:endParaRPr>
          </a:p>
        </p:txBody>
      </p:sp>
      <p:sp>
        <p:nvSpPr>
          <p:cNvPr id="75" name="object 75"/>
          <p:cNvSpPr/>
          <p:nvPr/>
        </p:nvSpPr>
        <p:spPr>
          <a:xfrm>
            <a:off x="5895160" y="3716143"/>
            <a:ext cx="1093135" cy="390498"/>
          </a:xfrm>
          <a:custGeom>
            <a:avLst/>
            <a:gdLst/>
            <a:ahLst/>
            <a:cxnLst/>
            <a:rect l="l" t="t" r="r" b="b"/>
            <a:pathLst>
              <a:path w="1071879" h="382904">
                <a:moveTo>
                  <a:pt x="535686" y="0"/>
                </a:moveTo>
                <a:lnTo>
                  <a:pt x="468491" y="1490"/>
                </a:lnTo>
                <a:lnTo>
                  <a:pt x="403787" y="5841"/>
                </a:lnTo>
                <a:lnTo>
                  <a:pt x="342076" y="12874"/>
                </a:lnTo>
                <a:lnTo>
                  <a:pt x="283859" y="22410"/>
                </a:lnTo>
                <a:lnTo>
                  <a:pt x="229639" y="34269"/>
                </a:lnTo>
                <a:lnTo>
                  <a:pt x="179917" y="48271"/>
                </a:lnTo>
                <a:lnTo>
                  <a:pt x="135196" y="64239"/>
                </a:lnTo>
                <a:lnTo>
                  <a:pt x="95978" y="81992"/>
                </a:lnTo>
                <a:lnTo>
                  <a:pt x="62764" y="101351"/>
                </a:lnTo>
                <a:lnTo>
                  <a:pt x="16360" y="144170"/>
                </a:lnTo>
                <a:lnTo>
                  <a:pt x="0" y="191261"/>
                </a:lnTo>
                <a:lnTo>
                  <a:pt x="4173" y="215252"/>
                </a:lnTo>
                <a:lnTo>
                  <a:pt x="36058" y="260387"/>
                </a:lnTo>
                <a:lnTo>
                  <a:pt x="95978" y="300531"/>
                </a:lnTo>
                <a:lnTo>
                  <a:pt x="135196" y="318284"/>
                </a:lnTo>
                <a:lnTo>
                  <a:pt x="179917" y="334252"/>
                </a:lnTo>
                <a:lnTo>
                  <a:pt x="229639" y="348254"/>
                </a:lnTo>
                <a:lnTo>
                  <a:pt x="283859" y="360113"/>
                </a:lnTo>
                <a:lnTo>
                  <a:pt x="342076" y="369649"/>
                </a:lnTo>
                <a:lnTo>
                  <a:pt x="403787" y="376682"/>
                </a:lnTo>
                <a:lnTo>
                  <a:pt x="468491" y="381033"/>
                </a:lnTo>
                <a:lnTo>
                  <a:pt x="535686" y="382523"/>
                </a:lnTo>
                <a:lnTo>
                  <a:pt x="602880" y="381033"/>
                </a:lnTo>
                <a:lnTo>
                  <a:pt x="667584" y="376682"/>
                </a:lnTo>
                <a:lnTo>
                  <a:pt x="729295" y="369649"/>
                </a:lnTo>
                <a:lnTo>
                  <a:pt x="787512" y="360113"/>
                </a:lnTo>
                <a:lnTo>
                  <a:pt x="841732" y="348254"/>
                </a:lnTo>
                <a:lnTo>
                  <a:pt x="891454" y="334252"/>
                </a:lnTo>
                <a:lnTo>
                  <a:pt x="936175" y="318284"/>
                </a:lnTo>
                <a:lnTo>
                  <a:pt x="975393" y="300531"/>
                </a:lnTo>
                <a:lnTo>
                  <a:pt x="1008607" y="281172"/>
                </a:lnTo>
                <a:lnTo>
                  <a:pt x="1055011" y="238353"/>
                </a:lnTo>
                <a:lnTo>
                  <a:pt x="1071372" y="191261"/>
                </a:lnTo>
                <a:lnTo>
                  <a:pt x="1067198" y="167271"/>
                </a:lnTo>
                <a:lnTo>
                  <a:pt x="1035313" y="122136"/>
                </a:lnTo>
                <a:lnTo>
                  <a:pt x="975393" y="81992"/>
                </a:lnTo>
                <a:lnTo>
                  <a:pt x="936175" y="64239"/>
                </a:lnTo>
                <a:lnTo>
                  <a:pt x="891454" y="48271"/>
                </a:lnTo>
                <a:lnTo>
                  <a:pt x="841732" y="34269"/>
                </a:lnTo>
                <a:lnTo>
                  <a:pt x="787512" y="22410"/>
                </a:lnTo>
                <a:lnTo>
                  <a:pt x="729295" y="12874"/>
                </a:lnTo>
                <a:lnTo>
                  <a:pt x="667584" y="5841"/>
                </a:lnTo>
                <a:lnTo>
                  <a:pt x="602880" y="1490"/>
                </a:lnTo>
                <a:lnTo>
                  <a:pt x="535686" y="0"/>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76" name="object 76"/>
          <p:cNvSpPr/>
          <p:nvPr/>
        </p:nvSpPr>
        <p:spPr>
          <a:xfrm>
            <a:off x="5895160" y="3716143"/>
            <a:ext cx="1093135" cy="390498"/>
          </a:xfrm>
          <a:custGeom>
            <a:avLst/>
            <a:gdLst/>
            <a:ahLst/>
            <a:cxnLst/>
            <a:rect l="l" t="t" r="r" b="b"/>
            <a:pathLst>
              <a:path w="1071879" h="382904">
                <a:moveTo>
                  <a:pt x="0" y="191261"/>
                </a:moveTo>
                <a:lnTo>
                  <a:pt x="16360" y="144170"/>
                </a:lnTo>
                <a:lnTo>
                  <a:pt x="62764" y="101351"/>
                </a:lnTo>
                <a:lnTo>
                  <a:pt x="95978" y="81992"/>
                </a:lnTo>
                <a:lnTo>
                  <a:pt x="135196" y="64239"/>
                </a:lnTo>
                <a:lnTo>
                  <a:pt x="179917" y="48271"/>
                </a:lnTo>
                <a:lnTo>
                  <a:pt x="229639" y="34269"/>
                </a:lnTo>
                <a:lnTo>
                  <a:pt x="283859" y="22410"/>
                </a:lnTo>
                <a:lnTo>
                  <a:pt x="342076" y="12874"/>
                </a:lnTo>
                <a:lnTo>
                  <a:pt x="403787" y="5841"/>
                </a:lnTo>
                <a:lnTo>
                  <a:pt x="468491" y="1490"/>
                </a:lnTo>
                <a:lnTo>
                  <a:pt x="535686" y="0"/>
                </a:lnTo>
                <a:lnTo>
                  <a:pt x="602880" y="1490"/>
                </a:lnTo>
                <a:lnTo>
                  <a:pt x="667584" y="5841"/>
                </a:lnTo>
                <a:lnTo>
                  <a:pt x="729295" y="12874"/>
                </a:lnTo>
                <a:lnTo>
                  <a:pt x="787512" y="22410"/>
                </a:lnTo>
                <a:lnTo>
                  <a:pt x="841732" y="34269"/>
                </a:lnTo>
                <a:lnTo>
                  <a:pt x="891454" y="48271"/>
                </a:lnTo>
                <a:lnTo>
                  <a:pt x="936175" y="64239"/>
                </a:lnTo>
                <a:lnTo>
                  <a:pt x="975393" y="81992"/>
                </a:lnTo>
                <a:lnTo>
                  <a:pt x="1008607" y="101351"/>
                </a:lnTo>
                <a:lnTo>
                  <a:pt x="1055011" y="144170"/>
                </a:lnTo>
                <a:lnTo>
                  <a:pt x="1071372" y="191261"/>
                </a:lnTo>
                <a:lnTo>
                  <a:pt x="1067198" y="215252"/>
                </a:lnTo>
                <a:lnTo>
                  <a:pt x="1035313" y="260387"/>
                </a:lnTo>
                <a:lnTo>
                  <a:pt x="975393" y="300531"/>
                </a:lnTo>
                <a:lnTo>
                  <a:pt x="936175" y="318284"/>
                </a:lnTo>
                <a:lnTo>
                  <a:pt x="891454" y="334252"/>
                </a:lnTo>
                <a:lnTo>
                  <a:pt x="841732" y="348254"/>
                </a:lnTo>
                <a:lnTo>
                  <a:pt x="787512" y="360113"/>
                </a:lnTo>
                <a:lnTo>
                  <a:pt x="729295" y="369649"/>
                </a:lnTo>
                <a:lnTo>
                  <a:pt x="667584" y="376682"/>
                </a:lnTo>
                <a:lnTo>
                  <a:pt x="602880" y="381033"/>
                </a:lnTo>
                <a:lnTo>
                  <a:pt x="535686" y="382523"/>
                </a:lnTo>
                <a:lnTo>
                  <a:pt x="468491" y="381033"/>
                </a:lnTo>
                <a:lnTo>
                  <a:pt x="403787" y="376682"/>
                </a:lnTo>
                <a:lnTo>
                  <a:pt x="342076" y="369649"/>
                </a:lnTo>
                <a:lnTo>
                  <a:pt x="283859" y="360113"/>
                </a:lnTo>
                <a:lnTo>
                  <a:pt x="229639" y="348254"/>
                </a:lnTo>
                <a:lnTo>
                  <a:pt x="179917" y="334252"/>
                </a:lnTo>
                <a:lnTo>
                  <a:pt x="135196" y="318284"/>
                </a:lnTo>
                <a:lnTo>
                  <a:pt x="95978" y="300531"/>
                </a:lnTo>
                <a:lnTo>
                  <a:pt x="62764" y="281172"/>
                </a:lnTo>
                <a:lnTo>
                  <a:pt x="16360" y="238353"/>
                </a:lnTo>
                <a:lnTo>
                  <a:pt x="0" y="191261"/>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77" name="object 77"/>
          <p:cNvSpPr txBox="1"/>
          <p:nvPr/>
        </p:nvSpPr>
        <p:spPr>
          <a:xfrm>
            <a:off x="6224392" y="3783178"/>
            <a:ext cx="441009" cy="232819"/>
          </a:xfrm>
          <a:prstGeom prst="rect">
            <a:avLst/>
          </a:prstGeom>
        </p:spPr>
        <p:txBody>
          <a:bodyPr vert="horz" wrap="square" lIns="0" tIns="12952" rIns="0" bIns="0" rtlCol="0">
            <a:spAutoFit/>
          </a:bodyPr>
          <a:lstStyle/>
          <a:p>
            <a:pPr marL="12951" defTabSz="932505">
              <a:spcBef>
                <a:spcPts val="102"/>
              </a:spcBef>
            </a:pPr>
            <a:r>
              <a:rPr sz="1428" b="1" kern="1200" spc="-5" dirty="0">
                <a:solidFill>
                  <a:srgbClr val="FFFFFF"/>
                </a:solidFill>
                <a:ea typeface="+mn-ea"/>
              </a:rPr>
              <a:t>5</a:t>
            </a:r>
            <a:r>
              <a:rPr sz="1428" b="1" kern="1200" dirty="0">
                <a:solidFill>
                  <a:srgbClr val="FFFFFF"/>
                </a:solidFill>
                <a:ea typeface="+mn-ea"/>
              </a:rPr>
              <a:t>.</a:t>
            </a:r>
            <a:r>
              <a:rPr sz="1428" b="1" kern="1200" spc="-5" dirty="0">
                <a:solidFill>
                  <a:srgbClr val="FFFFFF"/>
                </a:solidFill>
                <a:ea typeface="+mn-ea"/>
              </a:rPr>
              <a:t>2</a:t>
            </a:r>
            <a:r>
              <a:rPr sz="1428" b="1" kern="1200" dirty="0">
                <a:solidFill>
                  <a:srgbClr val="FFFFFF"/>
                </a:solidFill>
                <a:ea typeface="+mn-ea"/>
              </a:rPr>
              <a:t>%</a:t>
            </a:r>
            <a:endParaRPr sz="1428" kern="1200">
              <a:solidFill>
                <a:prstClr val="black"/>
              </a:solidFill>
              <a:ea typeface="+mn-ea"/>
            </a:endParaRPr>
          </a:p>
        </p:txBody>
      </p:sp>
      <p:sp>
        <p:nvSpPr>
          <p:cNvPr id="78" name="object 78"/>
          <p:cNvSpPr/>
          <p:nvPr/>
        </p:nvSpPr>
        <p:spPr>
          <a:xfrm>
            <a:off x="7496007" y="3730131"/>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79" name="object 79"/>
          <p:cNvSpPr/>
          <p:nvPr/>
        </p:nvSpPr>
        <p:spPr>
          <a:xfrm>
            <a:off x="7496007" y="3730131"/>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80" name="object 80"/>
          <p:cNvSpPr txBox="1"/>
          <p:nvPr/>
        </p:nvSpPr>
        <p:spPr>
          <a:xfrm>
            <a:off x="7496007" y="3781720"/>
            <a:ext cx="1297775" cy="232819"/>
          </a:xfrm>
          <a:prstGeom prst="rect">
            <a:avLst/>
          </a:prstGeom>
        </p:spPr>
        <p:txBody>
          <a:bodyPr vert="horz" wrap="square" lIns="0" tIns="12952" rIns="0" bIns="0" rtlCol="0">
            <a:spAutoFit/>
          </a:bodyPr>
          <a:lstStyle/>
          <a:p>
            <a:pPr algn="ctr" defTabSz="932505">
              <a:spcBef>
                <a:spcPts val="102"/>
              </a:spcBef>
            </a:pPr>
            <a:r>
              <a:rPr sz="1428" b="1" kern="1200" spc="-5" dirty="0">
                <a:solidFill>
                  <a:srgbClr val="FFFFFF"/>
                </a:solidFill>
                <a:ea typeface="+mn-ea"/>
              </a:rPr>
              <a:t>265</a:t>
            </a:r>
            <a:endParaRPr sz="1428" kern="1200">
              <a:solidFill>
                <a:prstClr val="black"/>
              </a:solidFill>
              <a:ea typeface="+mn-ea"/>
            </a:endParaRPr>
          </a:p>
        </p:txBody>
      </p:sp>
      <p:sp>
        <p:nvSpPr>
          <p:cNvPr id="81" name="object 81"/>
          <p:cNvSpPr/>
          <p:nvPr/>
        </p:nvSpPr>
        <p:spPr>
          <a:xfrm>
            <a:off x="7496007" y="4297421"/>
            <a:ext cx="1297775" cy="359414"/>
          </a:xfrm>
          <a:custGeom>
            <a:avLst/>
            <a:gdLst/>
            <a:ahLst/>
            <a:cxnLst/>
            <a:rect l="l" t="t" r="r" b="b"/>
            <a:pathLst>
              <a:path w="1272540" h="352425">
                <a:moveTo>
                  <a:pt x="0" y="0"/>
                </a:moveTo>
                <a:lnTo>
                  <a:pt x="1272540" y="0"/>
                </a:lnTo>
                <a:lnTo>
                  <a:pt x="1272540" y="352043"/>
                </a:lnTo>
                <a:lnTo>
                  <a:pt x="0" y="352043"/>
                </a:lnTo>
                <a:lnTo>
                  <a:pt x="0"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82" name="object 82"/>
          <p:cNvSpPr/>
          <p:nvPr/>
        </p:nvSpPr>
        <p:spPr>
          <a:xfrm>
            <a:off x="7496007" y="4297421"/>
            <a:ext cx="1297775" cy="359414"/>
          </a:xfrm>
          <a:custGeom>
            <a:avLst/>
            <a:gdLst/>
            <a:ahLst/>
            <a:cxnLst/>
            <a:rect l="l" t="t" r="r" b="b"/>
            <a:pathLst>
              <a:path w="1272540" h="352425">
                <a:moveTo>
                  <a:pt x="0" y="0"/>
                </a:moveTo>
                <a:lnTo>
                  <a:pt x="1272540" y="0"/>
                </a:lnTo>
                <a:lnTo>
                  <a:pt x="1272540" y="352043"/>
                </a:lnTo>
                <a:lnTo>
                  <a:pt x="0" y="352043"/>
                </a:lnTo>
                <a:lnTo>
                  <a:pt x="0" y="0"/>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83" name="object 83"/>
          <p:cNvSpPr txBox="1"/>
          <p:nvPr/>
        </p:nvSpPr>
        <p:spPr>
          <a:xfrm>
            <a:off x="7496007" y="4348363"/>
            <a:ext cx="1297775" cy="232819"/>
          </a:xfrm>
          <a:prstGeom prst="rect">
            <a:avLst/>
          </a:prstGeom>
        </p:spPr>
        <p:txBody>
          <a:bodyPr vert="horz" wrap="square" lIns="0" tIns="12952" rIns="0" bIns="0" rtlCol="0">
            <a:spAutoFit/>
          </a:bodyPr>
          <a:lstStyle/>
          <a:p>
            <a:pPr marL="420922" defTabSz="932505">
              <a:spcBef>
                <a:spcPts val="102"/>
              </a:spcBef>
            </a:pPr>
            <a:r>
              <a:rPr sz="1428" b="1" kern="1200" spc="-5" dirty="0">
                <a:solidFill>
                  <a:srgbClr val="FFFFFF"/>
                </a:solidFill>
                <a:ea typeface="+mn-ea"/>
              </a:rPr>
              <a:t>2,030</a:t>
            </a:r>
            <a:endParaRPr sz="1428" kern="1200">
              <a:solidFill>
                <a:prstClr val="black"/>
              </a:solidFill>
              <a:ea typeface="+mn-ea"/>
            </a:endParaRPr>
          </a:p>
        </p:txBody>
      </p:sp>
      <p:sp>
        <p:nvSpPr>
          <p:cNvPr id="84" name="object 84"/>
          <p:cNvSpPr/>
          <p:nvPr/>
        </p:nvSpPr>
        <p:spPr>
          <a:xfrm>
            <a:off x="5895160" y="4280325"/>
            <a:ext cx="1093135" cy="391793"/>
          </a:xfrm>
          <a:custGeom>
            <a:avLst/>
            <a:gdLst/>
            <a:ahLst/>
            <a:cxnLst/>
            <a:rect l="l" t="t" r="r" b="b"/>
            <a:pathLst>
              <a:path w="1071879" h="384175">
                <a:moveTo>
                  <a:pt x="535686" y="0"/>
                </a:moveTo>
                <a:lnTo>
                  <a:pt x="468491" y="1496"/>
                </a:lnTo>
                <a:lnTo>
                  <a:pt x="403787" y="5864"/>
                </a:lnTo>
                <a:lnTo>
                  <a:pt x="342076" y="12924"/>
                </a:lnTo>
                <a:lnTo>
                  <a:pt x="283859" y="22497"/>
                </a:lnTo>
                <a:lnTo>
                  <a:pt x="229639" y="34402"/>
                </a:lnTo>
                <a:lnTo>
                  <a:pt x="179917" y="48460"/>
                </a:lnTo>
                <a:lnTo>
                  <a:pt x="135196" y="64490"/>
                </a:lnTo>
                <a:lnTo>
                  <a:pt x="95978" y="82314"/>
                </a:lnTo>
                <a:lnTo>
                  <a:pt x="62764" y="101749"/>
                </a:lnTo>
                <a:lnTo>
                  <a:pt x="16360" y="144740"/>
                </a:lnTo>
                <a:lnTo>
                  <a:pt x="0" y="192024"/>
                </a:lnTo>
                <a:lnTo>
                  <a:pt x="4173" y="216112"/>
                </a:lnTo>
                <a:lnTo>
                  <a:pt x="36058" y="261429"/>
                </a:lnTo>
                <a:lnTo>
                  <a:pt x="95978" y="301733"/>
                </a:lnTo>
                <a:lnTo>
                  <a:pt x="135196" y="319557"/>
                </a:lnTo>
                <a:lnTo>
                  <a:pt x="179917" y="335587"/>
                </a:lnTo>
                <a:lnTo>
                  <a:pt x="229639" y="349645"/>
                </a:lnTo>
                <a:lnTo>
                  <a:pt x="283859" y="361550"/>
                </a:lnTo>
                <a:lnTo>
                  <a:pt x="342076" y="371123"/>
                </a:lnTo>
                <a:lnTo>
                  <a:pt x="403787" y="378183"/>
                </a:lnTo>
                <a:lnTo>
                  <a:pt x="468491" y="382551"/>
                </a:lnTo>
                <a:lnTo>
                  <a:pt x="535686" y="384048"/>
                </a:lnTo>
                <a:lnTo>
                  <a:pt x="602880" y="382551"/>
                </a:lnTo>
                <a:lnTo>
                  <a:pt x="667584" y="378183"/>
                </a:lnTo>
                <a:lnTo>
                  <a:pt x="729295" y="371123"/>
                </a:lnTo>
                <a:lnTo>
                  <a:pt x="787512" y="361550"/>
                </a:lnTo>
                <a:lnTo>
                  <a:pt x="841732" y="349645"/>
                </a:lnTo>
                <a:lnTo>
                  <a:pt x="891454" y="335587"/>
                </a:lnTo>
                <a:lnTo>
                  <a:pt x="936175" y="319557"/>
                </a:lnTo>
                <a:lnTo>
                  <a:pt x="975393" y="301733"/>
                </a:lnTo>
                <a:lnTo>
                  <a:pt x="1008607" y="282298"/>
                </a:lnTo>
                <a:lnTo>
                  <a:pt x="1055011" y="239307"/>
                </a:lnTo>
                <a:lnTo>
                  <a:pt x="1071372" y="192024"/>
                </a:lnTo>
                <a:lnTo>
                  <a:pt x="1067198" y="167935"/>
                </a:lnTo>
                <a:lnTo>
                  <a:pt x="1035313" y="122618"/>
                </a:lnTo>
                <a:lnTo>
                  <a:pt x="975393" y="82314"/>
                </a:lnTo>
                <a:lnTo>
                  <a:pt x="936175" y="64490"/>
                </a:lnTo>
                <a:lnTo>
                  <a:pt x="891454" y="48460"/>
                </a:lnTo>
                <a:lnTo>
                  <a:pt x="841732" y="34402"/>
                </a:lnTo>
                <a:lnTo>
                  <a:pt x="787512" y="22497"/>
                </a:lnTo>
                <a:lnTo>
                  <a:pt x="729295" y="12924"/>
                </a:lnTo>
                <a:lnTo>
                  <a:pt x="667584" y="5864"/>
                </a:lnTo>
                <a:lnTo>
                  <a:pt x="602880" y="1496"/>
                </a:lnTo>
                <a:lnTo>
                  <a:pt x="535686"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85" name="object 85"/>
          <p:cNvSpPr/>
          <p:nvPr/>
        </p:nvSpPr>
        <p:spPr>
          <a:xfrm>
            <a:off x="5895160" y="4280323"/>
            <a:ext cx="1093135" cy="391793"/>
          </a:xfrm>
          <a:custGeom>
            <a:avLst/>
            <a:gdLst/>
            <a:ahLst/>
            <a:cxnLst/>
            <a:rect l="l" t="t" r="r" b="b"/>
            <a:pathLst>
              <a:path w="1071879" h="384175">
                <a:moveTo>
                  <a:pt x="0" y="192024"/>
                </a:moveTo>
                <a:lnTo>
                  <a:pt x="16360" y="144740"/>
                </a:lnTo>
                <a:lnTo>
                  <a:pt x="62764" y="101749"/>
                </a:lnTo>
                <a:lnTo>
                  <a:pt x="95978" y="82314"/>
                </a:lnTo>
                <a:lnTo>
                  <a:pt x="135196" y="64490"/>
                </a:lnTo>
                <a:lnTo>
                  <a:pt x="179917" y="48460"/>
                </a:lnTo>
                <a:lnTo>
                  <a:pt x="229639" y="34402"/>
                </a:lnTo>
                <a:lnTo>
                  <a:pt x="283859" y="22497"/>
                </a:lnTo>
                <a:lnTo>
                  <a:pt x="342076" y="12924"/>
                </a:lnTo>
                <a:lnTo>
                  <a:pt x="403787" y="5864"/>
                </a:lnTo>
                <a:lnTo>
                  <a:pt x="468491" y="1496"/>
                </a:lnTo>
                <a:lnTo>
                  <a:pt x="535686" y="0"/>
                </a:lnTo>
                <a:lnTo>
                  <a:pt x="602880" y="1496"/>
                </a:lnTo>
                <a:lnTo>
                  <a:pt x="667584" y="5864"/>
                </a:lnTo>
                <a:lnTo>
                  <a:pt x="729295" y="12924"/>
                </a:lnTo>
                <a:lnTo>
                  <a:pt x="787512" y="22497"/>
                </a:lnTo>
                <a:lnTo>
                  <a:pt x="841732" y="34402"/>
                </a:lnTo>
                <a:lnTo>
                  <a:pt x="891454" y="48460"/>
                </a:lnTo>
                <a:lnTo>
                  <a:pt x="936175" y="64490"/>
                </a:lnTo>
                <a:lnTo>
                  <a:pt x="975393" y="82314"/>
                </a:lnTo>
                <a:lnTo>
                  <a:pt x="1008607" y="101749"/>
                </a:lnTo>
                <a:lnTo>
                  <a:pt x="1055011" y="144740"/>
                </a:lnTo>
                <a:lnTo>
                  <a:pt x="1071372" y="192024"/>
                </a:lnTo>
                <a:lnTo>
                  <a:pt x="1067198" y="216112"/>
                </a:lnTo>
                <a:lnTo>
                  <a:pt x="1035313" y="261429"/>
                </a:lnTo>
                <a:lnTo>
                  <a:pt x="975393" y="301733"/>
                </a:lnTo>
                <a:lnTo>
                  <a:pt x="936175" y="319557"/>
                </a:lnTo>
                <a:lnTo>
                  <a:pt x="891454" y="335587"/>
                </a:lnTo>
                <a:lnTo>
                  <a:pt x="841732" y="349645"/>
                </a:lnTo>
                <a:lnTo>
                  <a:pt x="787512" y="361550"/>
                </a:lnTo>
                <a:lnTo>
                  <a:pt x="729295" y="371123"/>
                </a:lnTo>
                <a:lnTo>
                  <a:pt x="667584" y="378183"/>
                </a:lnTo>
                <a:lnTo>
                  <a:pt x="602880" y="382551"/>
                </a:lnTo>
                <a:lnTo>
                  <a:pt x="535686" y="384048"/>
                </a:lnTo>
                <a:lnTo>
                  <a:pt x="468491" y="382551"/>
                </a:lnTo>
                <a:lnTo>
                  <a:pt x="403787" y="378183"/>
                </a:lnTo>
                <a:lnTo>
                  <a:pt x="342076" y="371123"/>
                </a:lnTo>
                <a:lnTo>
                  <a:pt x="283859" y="361550"/>
                </a:lnTo>
                <a:lnTo>
                  <a:pt x="229639" y="349645"/>
                </a:lnTo>
                <a:lnTo>
                  <a:pt x="179917" y="335587"/>
                </a:lnTo>
                <a:lnTo>
                  <a:pt x="135196" y="319557"/>
                </a:lnTo>
                <a:lnTo>
                  <a:pt x="95978" y="301733"/>
                </a:lnTo>
                <a:lnTo>
                  <a:pt x="62764" y="282298"/>
                </a:lnTo>
                <a:lnTo>
                  <a:pt x="16360" y="239307"/>
                </a:lnTo>
                <a:lnTo>
                  <a:pt x="0" y="192024"/>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86" name="object 86"/>
          <p:cNvSpPr txBox="1"/>
          <p:nvPr/>
        </p:nvSpPr>
        <p:spPr>
          <a:xfrm>
            <a:off x="6216653" y="4348203"/>
            <a:ext cx="449429" cy="232819"/>
          </a:xfrm>
          <a:prstGeom prst="rect">
            <a:avLst/>
          </a:prstGeom>
        </p:spPr>
        <p:txBody>
          <a:bodyPr vert="horz" wrap="square" lIns="0" tIns="12952" rIns="0" bIns="0" rtlCol="0">
            <a:spAutoFit/>
          </a:bodyPr>
          <a:lstStyle/>
          <a:p>
            <a:pPr marL="12951" defTabSz="932505">
              <a:spcBef>
                <a:spcPts val="102"/>
              </a:spcBef>
            </a:pPr>
            <a:r>
              <a:rPr sz="1428" b="1" kern="1200" dirty="0">
                <a:solidFill>
                  <a:srgbClr val="FFFFFF"/>
                </a:solidFill>
                <a:ea typeface="+mn-ea"/>
              </a:rPr>
              <a:t>18</a:t>
            </a:r>
            <a:r>
              <a:rPr sz="1428" b="1" kern="1200" spc="-66" dirty="0">
                <a:solidFill>
                  <a:srgbClr val="FFFFFF"/>
                </a:solidFill>
                <a:ea typeface="+mn-ea"/>
              </a:rPr>
              <a:t>%</a:t>
            </a:r>
            <a:r>
              <a:rPr sz="1377" b="1" kern="1200" spc="15" baseline="24691" dirty="0">
                <a:solidFill>
                  <a:srgbClr val="FFFFFF"/>
                </a:solidFill>
                <a:ea typeface="+mn-ea"/>
              </a:rPr>
              <a:t>3</a:t>
            </a:r>
            <a:endParaRPr sz="1377" kern="1200" baseline="24691">
              <a:solidFill>
                <a:prstClr val="black"/>
              </a:solidFill>
              <a:ea typeface="+mn-ea"/>
            </a:endParaRPr>
          </a:p>
        </p:txBody>
      </p:sp>
      <p:sp>
        <p:nvSpPr>
          <p:cNvPr id="87" name="object 87"/>
          <p:cNvSpPr/>
          <p:nvPr/>
        </p:nvSpPr>
        <p:spPr>
          <a:xfrm>
            <a:off x="5895160" y="4844507"/>
            <a:ext cx="1093135" cy="390498"/>
          </a:xfrm>
          <a:custGeom>
            <a:avLst/>
            <a:gdLst/>
            <a:ahLst/>
            <a:cxnLst/>
            <a:rect l="l" t="t" r="r" b="b"/>
            <a:pathLst>
              <a:path w="1071879" h="382904">
                <a:moveTo>
                  <a:pt x="535686" y="0"/>
                </a:moveTo>
                <a:lnTo>
                  <a:pt x="468491" y="1490"/>
                </a:lnTo>
                <a:lnTo>
                  <a:pt x="403787" y="5841"/>
                </a:lnTo>
                <a:lnTo>
                  <a:pt x="342076" y="12874"/>
                </a:lnTo>
                <a:lnTo>
                  <a:pt x="283859" y="22410"/>
                </a:lnTo>
                <a:lnTo>
                  <a:pt x="229639" y="34269"/>
                </a:lnTo>
                <a:lnTo>
                  <a:pt x="179917" y="48271"/>
                </a:lnTo>
                <a:lnTo>
                  <a:pt x="135196" y="64239"/>
                </a:lnTo>
                <a:lnTo>
                  <a:pt x="95978" y="81992"/>
                </a:lnTo>
                <a:lnTo>
                  <a:pt x="62764" y="101351"/>
                </a:lnTo>
                <a:lnTo>
                  <a:pt x="16360" y="144170"/>
                </a:lnTo>
                <a:lnTo>
                  <a:pt x="0" y="191261"/>
                </a:lnTo>
                <a:lnTo>
                  <a:pt x="4173" y="215252"/>
                </a:lnTo>
                <a:lnTo>
                  <a:pt x="36058" y="260387"/>
                </a:lnTo>
                <a:lnTo>
                  <a:pt x="95978" y="300531"/>
                </a:lnTo>
                <a:lnTo>
                  <a:pt x="135196" y="318284"/>
                </a:lnTo>
                <a:lnTo>
                  <a:pt x="179917" y="334252"/>
                </a:lnTo>
                <a:lnTo>
                  <a:pt x="229639" y="348254"/>
                </a:lnTo>
                <a:lnTo>
                  <a:pt x="283859" y="360113"/>
                </a:lnTo>
                <a:lnTo>
                  <a:pt x="342076" y="369649"/>
                </a:lnTo>
                <a:lnTo>
                  <a:pt x="403787" y="376682"/>
                </a:lnTo>
                <a:lnTo>
                  <a:pt x="468491" y="381033"/>
                </a:lnTo>
                <a:lnTo>
                  <a:pt x="535686" y="382523"/>
                </a:lnTo>
                <a:lnTo>
                  <a:pt x="602880" y="381033"/>
                </a:lnTo>
                <a:lnTo>
                  <a:pt x="667584" y="376682"/>
                </a:lnTo>
                <a:lnTo>
                  <a:pt x="729295" y="369649"/>
                </a:lnTo>
                <a:lnTo>
                  <a:pt x="787512" y="360113"/>
                </a:lnTo>
                <a:lnTo>
                  <a:pt x="841732" y="348254"/>
                </a:lnTo>
                <a:lnTo>
                  <a:pt x="891454" y="334252"/>
                </a:lnTo>
                <a:lnTo>
                  <a:pt x="936175" y="318284"/>
                </a:lnTo>
                <a:lnTo>
                  <a:pt x="975393" y="300531"/>
                </a:lnTo>
                <a:lnTo>
                  <a:pt x="1008607" y="281172"/>
                </a:lnTo>
                <a:lnTo>
                  <a:pt x="1055011" y="238353"/>
                </a:lnTo>
                <a:lnTo>
                  <a:pt x="1071372" y="191261"/>
                </a:lnTo>
                <a:lnTo>
                  <a:pt x="1067198" y="167271"/>
                </a:lnTo>
                <a:lnTo>
                  <a:pt x="1035313" y="122136"/>
                </a:lnTo>
                <a:lnTo>
                  <a:pt x="975393" y="81992"/>
                </a:lnTo>
                <a:lnTo>
                  <a:pt x="936175" y="64239"/>
                </a:lnTo>
                <a:lnTo>
                  <a:pt x="891454" y="48271"/>
                </a:lnTo>
                <a:lnTo>
                  <a:pt x="841732" y="34269"/>
                </a:lnTo>
                <a:lnTo>
                  <a:pt x="787512" y="22410"/>
                </a:lnTo>
                <a:lnTo>
                  <a:pt x="729295" y="12874"/>
                </a:lnTo>
                <a:lnTo>
                  <a:pt x="667584" y="5841"/>
                </a:lnTo>
                <a:lnTo>
                  <a:pt x="602880" y="1490"/>
                </a:lnTo>
                <a:lnTo>
                  <a:pt x="535686" y="0"/>
                </a:lnTo>
                <a:close/>
              </a:path>
            </a:pathLst>
          </a:custGeom>
          <a:solidFill>
            <a:srgbClr val="818181"/>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88" name="object 88"/>
          <p:cNvSpPr/>
          <p:nvPr/>
        </p:nvSpPr>
        <p:spPr>
          <a:xfrm>
            <a:off x="5895160" y="4844507"/>
            <a:ext cx="1093135" cy="390498"/>
          </a:xfrm>
          <a:custGeom>
            <a:avLst/>
            <a:gdLst/>
            <a:ahLst/>
            <a:cxnLst/>
            <a:rect l="l" t="t" r="r" b="b"/>
            <a:pathLst>
              <a:path w="1071879" h="382904">
                <a:moveTo>
                  <a:pt x="0" y="191261"/>
                </a:moveTo>
                <a:lnTo>
                  <a:pt x="16360" y="144170"/>
                </a:lnTo>
                <a:lnTo>
                  <a:pt x="62764" y="101351"/>
                </a:lnTo>
                <a:lnTo>
                  <a:pt x="95978" y="81992"/>
                </a:lnTo>
                <a:lnTo>
                  <a:pt x="135196" y="64239"/>
                </a:lnTo>
                <a:lnTo>
                  <a:pt x="179917" y="48271"/>
                </a:lnTo>
                <a:lnTo>
                  <a:pt x="229639" y="34269"/>
                </a:lnTo>
                <a:lnTo>
                  <a:pt x="283859" y="22410"/>
                </a:lnTo>
                <a:lnTo>
                  <a:pt x="342076" y="12874"/>
                </a:lnTo>
                <a:lnTo>
                  <a:pt x="403787" y="5841"/>
                </a:lnTo>
                <a:lnTo>
                  <a:pt x="468491" y="1490"/>
                </a:lnTo>
                <a:lnTo>
                  <a:pt x="535686" y="0"/>
                </a:lnTo>
                <a:lnTo>
                  <a:pt x="602880" y="1490"/>
                </a:lnTo>
                <a:lnTo>
                  <a:pt x="667584" y="5841"/>
                </a:lnTo>
                <a:lnTo>
                  <a:pt x="729295" y="12874"/>
                </a:lnTo>
                <a:lnTo>
                  <a:pt x="787512" y="22410"/>
                </a:lnTo>
                <a:lnTo>
                  <a:pt x="841732" y="34269"/>
                </a:lnTo>
                <a:lnTo>
                  <a:pt x="891454" y="48271"/>
                </a:lnTo>
                <a:lnTo>
                  <a:pt x="936175" y="64239"/>
                </a:lnTo>
                <a:lnTo>
                  <a:pt x="975393" y="81992"/>
                </a:lnTo>
                <a:lnTo>
                  <a:pt x="1008607" y="101351"/>
                </a:lnTo>
                <a:lnTo>
                  <a:pt x="1055011" y="144170"/>
                </a:lnTo>
                <a:lnTo>
                  <a:pt x="1071372" y="191261"/>
                </a:lnTo>
                <a:lnTo>
                  <a:pt x="1067198" y="215252"/>
                </a:lnTo>
                <a:lnTo>
                  <a:pt x="1035313" y="260387"/>
                </a:lnTo>
                <a:lnTo>
                  <a:pt x="975393" y="300531"/>
                </a:lnTo>
                <a:lnTo>
                  <a:pt x="936175" y="318284"/>
                </a:lnTo>
                <a:lnTo>
                  <a:pt x="891454" y="334252"/>
                </a:lnTo>
                <a:lnTo>
                  <a:pt x="841732" y="348254"/>
                </a:lnTo>
                <a:lnTo>
                  <a:pt x="787512" y="360113"/>
                </a:lnTo>
                <a:lnTo>
                  <a:pt x="729295" y="369649"/>
                </a:lnTo>
                <a:lnTo>
                  <a:pt x="667584" y="376682"/>
                </a:lnTo>
                <a:lnTo>
                  <a:pt x="602880" y="381033"/>
                </a:lnTo>
                <a:lnTo>
                  <a:pt x="535686" y="382523"/>
                </a:lnTo>
                <a:lnTo>
                  <a:pt x="468491" y="381033"/>
                </a:lnTo>
                <a:lnTo>
                  <a:pt x="403787" y="376682"/>
                </a:lnTo>
                <a:lnTo>
                  <a:pt x="342076" y="369649"/>
                </a:lnTo>
                <a:lnTo>
                  <a:pt x="283859" y="360113"/>
                </a:lnTo>
                <a:lnTo>
                  <a:pt x="229639" y="348254"/>
                </a:lnTo>
                <a:lnTo>
                  <a:pt x="179917" y="334252"/>
                </a:lnTo>
                <a:lnTo>
                  <a:pt x="135196" y="318284"/>
                </a:lnTo>
                <a:lnTo>
                  <a:pt x="95978" y="300531"/>
                </a:lnTo>
                <a:lnTo>
                  <a:pt x="62764" y="281172"/>
                </a:lnTo>
                <a:lnTo>
                  <a:pt x="16360" y="238353"/>
                </a:lnTo>
                <a:lnTo>
                  <a:pt x="0" y="191261"/>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89" name="object 89"/>
          <p:cNvSpPr/>
          <p:nvPr/>
        </p:nvSpPr>
        <p:spPr>
          <a:xfrm>
            <a:off x="7496007" y="4860049"/>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solidFill>
            <a:srgbClr val="818181"/>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0" name="object 90"/>
          <p:cNvSpPr/>
          <p:nvPr/>
        </p:nvSpPr>
        <p:spPr>
          <a:xfrm>
            <a:off x="7496007" y="4860049"/>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91" name="object 91"/>
          <p:cNvSpPr txBox="1"/>
          <p:nvPr/>
        </p:nvSpPr>
        <p:spPr>
          <a:xfrm>
            <a:off x="6216654" y="4911768"/>
            <a:ext cx="2577416" cy="232819"/>
          </a:xfrm>
          <a:prstGeom prst="rect">
            <a:avLst/>
          </a:prstGeom>
        </p:spPr>
        <p:txBody>
          <a:bodyPr vert="horz" wrap="square" lIns="0" tIns="12952" rIns="0" bIns="0" rtlCol="0">
            <a:spAutoFit/>
          </a:bodyPr>
          <a:lstStyle/>
          <a:p>
            <a:pPr marL="12951" defTabSz="932505">
              <a:spcBef>
                <a:spcPts val="102"/>
              </a:spcBef>
              <a:tabLst>
                <a:tab pos="1518559" algn="l"/>
              </a:tabLst>
            </a:pPr>
            <a:r>
              <a:rPr sz="1428" b="1" kern="1200" spc="-15" dirty="0">
                <a:solidFill>
                  <a:srgbClr val="FFFFFF"/>
                </a:solidFill>
                <a:ea typeface="+mn-ea"/>
              </a:rPr>
              <a:t>14%</a:t>
            </a:r>
            <a:r>
              <a:rPr sz="1377" b="1" kern="1200" spc="-22" baseline="24691" dirty="0">
                <a:solidFill>
                  <a:srgbClr val="FFFFFF"/>
                </a:solidFill>
                <a:ea typeface="+mn-ea"/>
              </a:rPr>
              <a:t>4	</a:t>
            </a:r>
            <a:r>
              <a:rPr sz="1428" b="1" kern="1200" spc="-5" dirty="0">
                <a:solidFill>
                  <a:srgbClr val="FFFFFF"/>
                </a:solidFill>
                <a:ea typeface="+mn-ea"/>
              </a:rPr>
              <a:t>750-1,250</a:t>
            </a:r>
            <a:endParaRPr sz="1428" kern="1200">
              <a:solidFill>
                <a:prstClr val="black"/>
              </a:solidFill>
              <a:ea typeface="+mn-ea"/>
            </a:endParaRPr>
          </a:p>
        </p:txBody>
      </p:sp>
      <p:sp>
        <p:nvSpPr>
          <p:cNvPr id="92" name="object 92"/>
          <p:cNvSpPr/>
          <p:nvPr/>
        </p:nvSpPr>
        <p:spPr>
          <a:xfrm>
            <a:off x="5113386" y="937196"/>
            <a:ext cx="139880" cy="141823"/>
          </a:xfrm>
          <a:custGeom>
            <a:avLst/>
            <a:gdLst/>
            <a:ahLst/>
            <a:cxnLst/>
            <a:rect l="l" t="t" r="r" b="b"/>
            <a:pathLst>
              <a:path w="137160" h="139065">
                <a:moveTo>
                  <a:pt x="0" y="0"/>
                </a:moveTo>
                <a:lnTo>
                  <a:pt x="137160" y="0"/>
                </a:lnTo>
                <a:lnTo>
                  <a:pt x="137160" y="138684"/>
                </a:lnTo>
                <a:lnTo>
                  <a:pt x="0" y="138684"/>
                </a:lnTo>
                <a:lnTo>
                  <a:pt x="0" y="0"/>
                </a:lnTo>
                <a:close/>
              </a:path>
            </a:pathLst>
          </a:custGeom>
          <a:solidFill>
            <a:srgbClr val="0065BD"/>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3" name="object 93"/>
          <p:cNvSpPr/>
          <p:nvPr/>
        </p:nvSpPr>
        <p:spPr>
          <a:xfrm>
            <a:off x="5113386" y="937196"/>
            <a:ext cx="139880" cy="141823"/>
          </a:xfrm>
          <a:custGeom>
            <a:avLst/>
            <a:gdLst/>
            <a:ahLst/>
            <a:cxnLst/>
            <a:rect l="l" t="t" r="r" b="b"/>
            <a:pathLst>
              <a:path w="137160" h="139065">
                <a:moveTo>
                  <a:pt x="0" y="0"/>
                </a:moveTo>
                <a:lnTo>
                  <a:pt x="137160" y="0"/>
                </a:lnTo>
                <a:lnTo>
                  <a:pt x="137160" y="138684"/>
                </a:lnTo>
                <a:lnTo>
                  <a:pt x="0" y="138684"/>
                </a:lnTo>
                <a:lnTo>
                  <a:pt x="0" y="0"/>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94" name="object 94"/>
          <p:cNvSpPr/>
          <p:nvPr/>
        </p:nvSpPr>
        <p:spPr>
          <a:xfrm>
            <a:off x="6104979" y="937196"/>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solidFill>
            <a:srgbClr val="818181"/>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5" name="object 95"/>
          <p:cNvSpPr/>
          <p:nvPr/>
        </p:nvSpPr>
        <p:spPr>
          <a:xfrm>
            <a:off x="6104979" y="937196"/>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96" name="object 96"/>
          <p:cNvSpPr/>
          <p:nvPr/>
        </p:nvSpPr>
        <p:spPr>
          <a:xfrm>
            <a:off x="3472129" y="937196"/>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solidFill>
            <a:srgbClr val="C6C6C6"/>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7" name="object 97"/>
          <p:cNvSpPr/>
          <p:nvPr/>
        </p:nvSpPr>
        <p:spPr>
          <a:xfrm>
            <a:off x="3472129" y="937196"/>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98" name="object 98"/>
          <p:cNvSpPr/>
          <p:nvPr/>
        </p:nvSpPr>
        <p:spPr>
          <a:xfrm>
            <a:off x="5113386" y="1182762"/>
            <a:ext cx="139880" cy="141823"/>
          </a:xfrm>
          <a:custGeom>
            <a:avLst/>
            <a:gdLst/>
            <a:ahLst/>
            <a:cxnLst/>
            <a:rect l="l" t="t" r="r" b="b"/>
            <a:pathLst>
              <a:path w="137160" h="139065">
                <a:moveTo>
                  <a:pt x="0" y="0"/>
                </a:moveTo>
                <a:lnTo>
                  <a:pt x="137160" y="0"/>
                </a:lnTo>
                <a:lnTo>
                  <a:pt x="137160" y="138684"/>
                </a:lnTo>
                <a:lnTo>
                  <a:pt x="0" y="138684"/>
                </a:lnTo>
                <a:lnTo>
                  <a:pt x="0" y="0"/>
                </a:lnTo>
                <a:close/>
              </a:path>
            </a:pathLst>
          </a:custGeom>
          <a:solidFill>
            <a:srgbClr val="F27F00"/>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99" name="object 99"/>
          <p:cNvSpPr/>
          <p:nvPr/>
        </p:nvSpPr>
        <p:spPr>
          <a:xfrm>
            <a:off x="5113386" y="1182762"/>
            <a:ext cx="139880" cy="141823"/>
          </a:xfrm>
          <a:custGeom>
            <a:avLst/>
            <a:gdLst/>
            <a:ahLst/>
            <a:cxnLst/>
            <a:rect l="l" t="t" r="r" b="b"/>
            <a:pathLst>
              <a:path w="137160" h="139065">
                <a:moveTo>
                  <a:pt x="0" y="0"/>
                </a:moveTo>
                <a:lnTo>
                  <a:pt x="137160" y="0"/>
                </a:lnTo>
                <a:lnTo>
                  <a:pt x="137160" y="138684"/>
                </a:lnTo>
                <a:lnTo>
                  <a:pt x="0" y="138684"/>
                </a:lnTo>
                <a:lnTo>
                  <a:pt x="0" y="0"/>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00" name="object 100"/>
          <p:cNvSpPr/>
          <p:nvPr/>
        </p:nvSpPr>
        <p:spPr>
          <a:xfrm>
            <a:off x="3472129" y="1182762"/>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01" name="object 101"/>
          <p:cNvSpPr/>
          <p:nvPr/>
        </p:nvSpPr>
        <p:spPr>
          <a:xfrm>
            <a:off x="3472129" y="1182762"/>
            <a:ext cx="141823" cy="141823"/>
          </a:xfrm>
          <a:custGeom>
            <a:avLst/>
            <a:gdLst/>
            <a:ahLst/>
            <a:cxnLst/>
            <a:rect l="l" t="t" r="r" b="b"/>
            <a:pathLst>
              <a:path w="139064" h="139065">
                <a:moveTo>
                  <a:pt x="0" y="0"/>
                </a:moveTo>
                <a:lnTo>
                  <a:pt x="138684" y="0"/>
                </a:lnTo>
                <a:lnTo>
                  <a:pt x="138684" y="138684"/>
                </a:lnTo>
                <a:lnTo>
                  <a:pt x="0" y="138684"/>
                </a:lnTo>
                <a:lnTo>
                  <a:pt x="0" y="0"/>
                </a:lnTo>
                <a:close/>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02" name="object 102"/>
          <p:cNvSpPr/>
          <p:nvPr/>
        </p:nvSpPr>
        <p:spPr>
          <a:xfrm>
            <a:off x="5895160" y="3150407"/>
            <a:ext cx="1093135" cy="391793"/>
          </a:xfrm>
          <a:custGeom>
            <a:avLst/>
            <a:gdLst/>
            <a:ahLst/>
            <a:cxnLst/>
            <a:rect l="l" t="t" r="r" b="b"/>
            <a:pathLst>
              <a:path w="1071879" h="384175">
                <a:moveTo>
                  <a:pt x="535686" y="0"/>
                </a:moveTo>
                <a:lnTo>
                  <a:pt x="468491" y="1496"/>
                </a:lnTo>
                <a:lnTo>
                  <a:pt x="403787" y="5864"/>
                </a:lnTo>
                <a:lnTo>
                  <a:pt x="342076" y="12924"/>
                </a:lnTo>
                <a:lnTo>
                  <a:pt x="283859" y="22497"/>
                </a:lnTo>
                <a:lnTo>
                  <a:pt x="229639" y="34402"/>
                </a:lnTo>
                <a:lnTo>
                  <a:pt x="179917" y="48460"/>
                </a:lnTo>
                <a:lnTo>
                  <a:pt x="135196" y="64490"/>
                </a:lnTo>
                <a:lnTo>
                  <a:pt x="95978" y="82314"/>
                </a:lnTo>
                <a:lnTo>
                  <a:pt x="62764" y="101749"/>
                </a:lnTo>
                <a:lnTo>
                  <a:pt x="16360" y="144740"/>
                </a:lnTo>
                <a:lnTo>
                  <a:pt x="0" y="192024"/>
                </a:lnTo>
                <a:lnTo>
                  <a:pt x="4173" y="216112"/>
                </a:lnTo>
                <a:lnTo>
                  <a:pt x="36058" y="261429"/>
                </a:lnTo>
                <a:lnTo>
                  <a:pt x="95978" y="301733"/>
                </a:lnTo>
                <a:lnTo>
                  <a:pt x="135196" y="319557"/>
                </a:lnTo>
                <a:lnTo>
                  <a:pt x="179917" y="335587"/>
                </a:lnTo>
                <a:lnTo>
                  <a:pt x="229639" y="349645"/>
                </a:lnTo>
                <a:lnTo>
                  <a:pt x="283859" y="361550"/>
                </a:lnTo>
                <a:lnTo>
                  <a:pt x="342076" y="371123"/>
                </a:lnTo>
                <a:lnTo>
                  <a:pt x="403787" y="378183"/>
                </a:lnTo>
                <a:lnTo>
                  <a:pt x="468491" y="382551"/>
                </a:lnTo>
                <a:lnTo>
                  <a:pt x="535686" y="384048"/>
                </a:lnTo>
                <a:lnTo>
                  <a:pt x="602880" y="382551"/>
                </a:lnTo>
                <a:lnTo>
                  <a:pt x="667584" y="378183"/>
                </a:lnTo>
                <a:lnTo>
                  <a:pt x="729295" y="371123"/>
                </a:lnTo>
                <a:lnTo>
                  <a:pt x="787512" y="361550"/>
                </a:lnTo>
                <a:lnTo>
                  <a:pt x="841732" y="349645"/>
                </a:lnTo>
                <a:lnTo>
                  <a:pt x="891454" y="335587"/>
                </a:lnTo>
                <a:lnTo>
                  <a:pt x="936175" y="319557"/>
                </a:lnTo>
                <a:lnTo>
                  <a:pt x="975393" y="301733"/>
                </a:lnTo>
                <a:lnTo>
                  <a:pt x="1008607" y="282298"/>
                </a:lnTo>
                <a:lnTo>
                  <a:pt x="1055011" y="239307"/>
                </a:lnTo>
                <a:lnTo>
                  <a:pt x="1071372" y="192024"/>
                </a:lnTo>
                <a:lnTo>
                  <a:pt x="1067198" y="167935"/>
                </a:lnTo>
                <a:lnTo>
                  <a:pt x="1035313" y="122618"/>
                </a:lnTo>
                <a:lnTo>
                  <a:pt x="975393" y="82314"/>
                </a:lnTo>
                <a:lnTo>
                  <a:pt x="936175" y="64490"/>
                </a:lnTo>
                <a:lnTo>
                  <a:pt x="891454" y="48460"/>
                </a:lnTo>
                <a:lnTo>
                  <a:pt x="841732" y="34402"/>
                </a:lnTo>
                <a:lnTo>
                  <a:pt x="787512" y="22497"/>
                </a:lnTo>
                <a:lnTo>
                  <a:pt x="729295" y="12924"/>
                </a:lnTo>
                <a:lnTo>
                  <a:pt x="667584" y="5864"/>
                </a:lnTo>
                <a:lnTo>
                  <a:pt x="602880" y="1496"/>
                </a:lnTo>
                <a:lnTo>
                  <a:pt x="535686"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03" name="object 103"/>
          <p:cNvSpPr/>
          <p:nvPr/>
        </p:nvSpPr>
        <p:spPr>
          <a:xfrm>
            <a:off x="5895160" y="3150407"/>
            <a:ext cx="1093135" cy="391793"/>
          </a:xfrm>
          <a:custGeom>
            <a:avLst/>
            <a:gdLst/>
            <a:ahLst/>
            <a:cxnLst/>
            <a:rect l="l" t="t" r="r" b="b"/>
            <a:pathLst>
              <a:path w="1071879" h="384175">
                <a:moveTo>
                  <a:pt x="0" y="192024"/>
                </a:moveTo>
                <a:lnTo>
                  <a:pt x="16360" y="144740"/>
                </a:lnTo>
                <a:lnTo>
                  <a:pt x="62764" y="101749"/>
                </a:lnTo>
                <a:lnTo>
                  <a:pt x="95978" y="82314"/>
                </a:lnTo>
                <a:lnTo>
                  <a:pt x="135196" y="64490"/>
                </a:lnTo>
                <a:lnTo>
                  <a:pt x="179917" y="48460"/>
                </a:lnTo>
                <a:lnTo>
                  <a:pt x="229639" y="34402"/>
                </a:lnTo>
                <a:lnTo>
                  <a:pt x="283859" y="22497"/>
                </a:lnTo>
                <a:lnTo>
                  <a:pt x="342076" y="12924"/>
                </a:lnTo>
                <a:lnTo>
                  <a:pt x="403787" y="5864"/>
                </a:lnTo>
                <a:lnTo>
                  <a:pt x="468491" y="1496"/>
                </a:lnTo>
                <a:lnTo>
                  <a:pt x="535686" y="0"/>
                </a:lnTo>
                <a:lnTo>
                  <a:pt x="602880" y="1496"/>
                </a:lnTo>
                <a:lnTo>
                  <a:pt x="667584" y="5864"/>
                </a:lnTo>
                <a:lnTo>
                  <a:pt x="729295" y="12924"/>
                </a:lnTo>
                <a:lnTo>
                  <a:pt x="787512" y="22497"/>
                </a:lnTo>
                <a:lnTo>
                  <a:pt x="841732" y="34402"/>
                </a:lnTo>
                <a:lnTo>
                  <a:pt x="891454" y="48460"/>
                </a:lnTo>
                <a:lnTo>
                  <a:pt x="936175" y="64490"/>
                </a:lnTo>
                <a:lnTo>
                  <a:pt x="975393" y="82314"/>
                </a:lnTo>
                <a:lnTo>
                  <a:pt x="1008607" y="101749"/>
                </a:lnTo>
                <a:lnTo>
                  <a:pt x="1055011" y="144740"/>
                </a:lnTo>
                <a:lnTo>
                  <a:pt x="1071372" y="192024"/>
                </a:lnTo>
                <a:lnTo>
                  <a:pt x="1067198" y="216112"/>
                </a:lnTo>
                <a:lnTo>
                  <a:pt x="1035313" y="261429"/>
                </a:lnTo>
                <a:lnTo>
                  <a:pt x="975393" y="301733"/>
                </a:lnTo>
                <a:lnTo>
                  <a:pt x="936175" y="319557"/>
                </a:lnTo>
                <a:lnTo>
                  <a:pt x="891454" y="335587"/>
                </a:lnTo>
                <a:lnTo>
                  <a:pt x="841732" y="349645"/>
                </a:lnTo>
                <a:lnTo>
                  <a:pt x="787512" y="361550"/>
                </a:lnTo>
                <a:lnTo>
                  <a:pt x="729295" y="371123"/>
                </a:lnTo>
                <a:lnTo>
                  <a:pt x="667584" y="378183"/>
                </a:lnTo>
                <a:lnTo>
                  <a:pt x="602880" y="382551"/>
                </a:lnTo>
                <a:lnTo>
                  <a:pt x="535686" y="384048"/>
                </a:lnTo>
                <a:lnTo>
                  <a:pt x="468491" y="382551"/>
                </a:lnTo>
                <a:lnTo>
                  <a:pt x="403787" y="378183"/>
                </a:lnTo>
                <a:lnTo>
                  <a:pt x="342076" y="371123"/>
                </a:lnTo>
                <a:lnTo>
                  <a:pt x="283859" y="361550"/>
                </a:lnTo>
                <a:lnTo>
                  <a:pt x="229639" y="349645"/>
                </a:lnTo>
                <a:lnTo>
                  <a:pt x="179917" y="335587"/>
                </a:lnTo>
                <a:lnTo>
                  <a:pt x="135196" y="319557"/>
                </a:lnTo>
                <a:lnTo>
                  <a:pt x="95978" y="301733"/>
                </a:lnTo>
                <a:lnTo>
                  <a:pt x="62764" y="282298"/>
                </a:lnTo>
                <a:lnTo>
                  <a:pt x="16360" y="239307"/>
                </a:lnTo>
                <a:lnTo>
                  <a:pt x="0" y="192024"/>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04" name="object 104"/>
          <p:cNvSpPr txBox="1"/>
          <p:nvPr/>
        </p:nvSpPr>
        <p:spPr>
          <a:xfrm>
            <a:off x="6068970" y="3218155"/>
            <a:ext cx="751854" cy="233472"/>
          </a:xfrm>
          <a:prstGeom prst="rect">
            <a:avLst/>
          </a:prstGeom>
        </p:spPr>
        <p:txBody>
          <a:bodyPr vert="horz" wrap="square" lIns="0" tIns="13599" rIns="0" bIns="0" rtlCol="0">
            <a:spAutoFit/>
          </a:bodyPr>
          <a:lstStyle/>
          <a:p>
            <a:pPr marL="12951" defTabSz="932505">
              <a:spcBef>
                <a:spcPts val="107"/>
              </a:spcBef>
            </a:pPr>
            <a:r>
              <a:rPr sz="1428" b="1" kern="1200" spc="-5" dirty="0">
                <a:solidFill>
                  <a:srgbClr val="FFFFFF"/>
                </a:solidFill>
                <a:ea typeface="+mn-ea"/>
              </a:rPr>
              <a:t>5.5-6.5%</a:t>
            </a:r>
            <a:endParaRPr sz="1428" kern="1200">
              <a:solidFill>
                <a:prstClr val="black"/>
              </a:solidFill>
              <a:ea typeface="+mn-ea"/>
            </a:endParaRPr>
          </a:p>
        </p:txBody>
      </p:sp>
      <p:sp>
        <p:nvSpPr>
          <p:cNvPr id="105" name="object 105"/>
          <p:cNvSpPr/>
          <p:nvPr/>
        </p:nvSpPr>
        <p:spPr>
          <a:xfrm>
            <a:off x="7496007" y="3167503"/>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solidFill>
            <a:srgbClr val="00ADEF"/>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06" name="object 106"/>
          <p:cNvSpPr/>
          <p:nvPr/>
        </p:nvSpPr>
        <p:spPr>
          <a:xfrm>
            <a:off x="7496007" y="3167503"/>
            <a:ext cx="1297775" cy="359414"/>
          </a:xfrm>
          <a:custGeom>
            <a:avLst/>
            <a:gdLst/>
            <a:ahLst/>
            <a:cxnLst/>
            <a:rect l="l" t="t" r="r" b="b"/>
            <a:pathLst>
              <a:path w="1272540" h="352425">
                <a:moveTo>
                  <a:pt x="0" y="0"/>
                </a:moveTo>
                <a:lnTo>
                  <a:pt x="1272540" y="0"/>
                </a:lnTo>
                <a:lnTo>
                  <a:pt x="1272540" y="352044"/>
                </a:lnTo>
                <a:lnTo>
                  <a:pt x="0" y="352044"/>
                </a:lnTo>
                <a:lnTo>
                  <a:pt x="0" y="0"/>
                </a:lnTo>
                <a:close/>
              </a:path>
            </a:pathLst>
          </a:custGeom>
          <a:ln w="3175">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07" name="object 107"/>
          <p:cNvSpPr txBox="1"/>
          <p:nvPr/>
        </p:nvSpPr>
        <p:spPr>
          <a:xfrm>
            <a:off x="7496007" y="3218316"/>
            <a:ext cx="1297775" cy="233472"/>
          </a:xfrm>
          <a:prstGeom prst="rect">
            <a:avLst/>
          </a:prstGeom>
        </p:spPr>
        <p:txBody>
          <a:bodyPr vert="horz" wrap="square" lIns="0" tIns="13599" rIns="0" bIns="0" rtlCol="0">
            <a:spAutoFit/>
          </a:bodyPr>
          <a:lstStyle/>
          <a:p>
            <a:pPr marL="315368" defTabSz="932505">
              <a:spcBef>
                <a:spcPts val="107"/>
              </a:spcBef>
            </a:pPr>
            <a:r>
              <a:rPr sz="1428" b="1" kern="1200" spc="-5" dirty="0">
                <a:solidFill>
                  <a:srgbClr val="FFFFFF"/>
                </a:solidFill>
                <a:ea typeface="+mn-ea"/>
              </a:rPr>
              <a:t>140-170</a:t>
            </a:r>
            <a:endParaRPr sz="1428" kern="1200">
              <a:solidFill>
                <a:prstClr val="black"/>
              </a:solidFill>
              <a:ea typeface="+mn-ea"/>
            </a:endParaRPr>
          </a:p>
        </p:txBody>
      </p:sp>
      <p:sp>
        <p:nvSpPr>
          <p:cNvPr id="108" name="object 108"/>
          <p:cNvSpPr txBox="1"/>
          <p:nvPr/>
        </p:nvSpPr>
        <p:spPr>
          <a:xfrm>
            <a:off x="108471" y="6043862"/>
            <a:ext cx="8754150" cy="717759"/>
          </a:xfrm>
          <a:prstGeom prst="rect">
            <a:avLst/>
          </a:prstGeom>
        </p:spPr>
        <p:txBody>
          <a:bodyPr vert="horz" wrap="square" lIns="0" tIns="12952" rIns="0" bIns="0" rtlCol="0">
            <a:spAutoFit/>
          </a:bodyPr>
          <a:lstStyle/>
          <a:p>
            <a:pPr marL="12951" defTabSz="932505">
              <a:spcBef>
                <a:spcPts val="102"/>
              </a:spcBef>
              <a:buFontTx/>
              <a:buAutoNum type="arabicPlain"/>
              <a:tabLst>
                <a:tab pos="100374" algn="l"/>
              </a:tabLst>
            </a:pPr>
            <a:r>
              <a:rPr sz="816" kern="1200" dirty="0">
                <a:solidFill>
                  <a:srgbClr val="818181"/>
                </a:solidFill>
                <a:ea typeface="+mn-ea"/>
              </a:rPr>
              <a:t>The </a:t>
            </a:r>
            <a:r>
              <a:rPr sz="816" kern="1200" spc="-5" dirty="0">
                <a:solidFill>
                  <a:srgbClr val="818181"/>
                </a:solidFill>
                <a:ea typeface="+mn-ea"/>
              </a:rPr>
              <a:t>range shown here reflects </a:t>
            </a:r>
            <a:r>
              <a:rPr sz="816" kern="1200" dirty="0">
                <a:solidFill>
                  <a:srgbClr val="818181"/>
                </a:solidFill>
                <a:ea typeface="+mn-ea"/>
              </a:rPr>
              <a:t>the impact </a:t>
            </a:r>
            <a:r>
              <a:rPr sz="816" kern="1200" spc="-5" dirty="0">
                <a:solidFill>
                  <a:srgbClr val="818181"/>
                </a:solidFill>
                <a:ea typeface="+mn-ea"/>
              </a:rPr>
              <a:t>of $200M from short duration load capacity aggregation and $500M </a:t>
            </a:r>
            <a:r>
              <a:rPr sz="816" kern="1200" dirty="0">
                <a:solidFill>
                  <a:srgbClr val="818181"/>
                </a:solidFill>
                <a:ea typeface="+mn-ea"/>
              </a:rPr>
              <a:t>in the </a:t>
            </a:r>
            <a:r>
              <a:rPr sz="816" kern="1200" spc="-5" dirty="0">
                <a:solidFill>
                  <a:srgbClr val="818181"/>
                </a:solidFill>
                <a:ea typeface="+mn-ea"/>
              </a:rPr>
              <a:t>uncertainty of flexibility services </a:t>
            </a:r>
            <a:r>
              <a:rPr sz="816" kern="1200" dirty="0">
                <a:solidFill>
                  <a:srgbClr val="818181"/>
                </a:solidFill>
                <a:ea typeface="+mn-ea"/>
              </a:rPr>
              <a:t>market</a:t>
            </a:r>
            <a:r>
              <a:rPr sz="816" kern="1200" spc="143" dirty="0">
                <a:solidFill>
                  <a:srgbClr val="818181"/>
                </a:solidFill>
                <a:ea typeface="+mn-ea"/>
              </a:rPr>
              <a:t> </a:t>
            </a:r>
            <a:r>
              <a:rPr sz="816" kern="1200" spc="-5" dirty="0">
                <a:solidFill>
                  <a:srgbClr val="818181"/>
                </a:solidFill>
                <a:ea typeface="+mn-ea"/>
              </a:rPr>
              <a:t>size</a:t>
            </a:r>
            <a:endParaRPr sz="816" kern="1200" dirty="0">
              <a:solidFill>
                <a:prstClr val="black"/>
              </a:solidFill>
              <a:ea typeface="+mn-ea"/>
            </a:endParaRPr>
          </a:p>
          <a:p>
            <a:pPr marL="12951" marR="714273" defTabSz="932505">
              <a:buFontTx/>
              <a:buAutoNum type="arabicPlain"/>
              <a:tabLst>
                <a:tab pos="100374" algn="l"/>
              </a:tabLst>
            </a:pPr>
            <a:r>
              <a:rPr sz="816" kern="1200" dirty="0">
                <a:solidFill>
                  <a:srgbClr val="818181"/>
                </a:solidFill>
                <a:ea typeface="+mn-ea"/>
              </a:rPr>
              <a:t>The </a:t>
            </a:r>
            <a:r>
              <a:rPr sz="816" kern="1200" spc="-5" dirty="0">
                <a:solidFill>
                  <a:srgbClr val="818181"/>
                </a:solidFill>
                <a:ea typeface="+mn-ea"/>
              </a:rPr>
              <a:t>range shown here reflects </a:t>
            </a:r>
            <a:r>
              <a:rPr sz="816" kern="1200" dirty="0">
                <a:solidFill>
                  <a:srgbClr val="818181"/>
                </a:solidFill>
                <a:ea typeface="+mn-ea"/>
              </a:rPr>
              <a:t>the </a:t>
            </a:r>
            <a:r>
              <a:rPr sz="816" kern="1200" spc="-5" dirty="0">
                <a:solidFill>
                  <a:srgbClr val="818181"/>
                </a:solidFill>
                <a:ea typeface="+mn-ea"/>
              </a:rPr>
              <a:t>$200M from short duration load capacity aggregation. Seasonal aggregation ($40M of revenue) </a:t>
            </a:r>
            <a:r>
              <a:rPr sz="816" kern="1200" dirty="0">
                <a:solidFill>
                  <a:srgbClr val="818181"/>
                </a:solidFill>
                <a:ea typeface="+mn-ea"/>
              </a:rPr>
              <a:t>is </a:t>
            </a:r>
            <a:r>
              <a:rPr sz="816" kern="1200" spc="-5" dirty="0">
                <a:solidFill>
                  <a:srgbClr val="818181"/>
                </a:solidFill>
                <a:ea typeface="+mn-ea"/>
              </a:rPr>
              <a:t>included </a:t>
            </a:r>
            <a:r>
              <a:rPr sz="816" kern="1200" dirty="0">
                <a:solidFill>
                  <a:srgbClr val="818181"/>
                </a:solidFill>
                <a:ea typeface="+mn-ea"/>
              </a:rPr>
              <a:t>in the </a:t>
            </a:r>
            <a:r>
              <a:rPr sz="816" kern="1200" spc="-5" dirty="0">
                <a:solidFill>
                  <a:srgbClr val="818181"/>
                </a:solidFill>
                <a:ea typeface="+mn-ea"/>
              </a:rPr>
              <a:t>base forecast of $670M  </a:t>
            </a:r>
            <a:r>
              <a:rPr sz="816" kern="1200" dirty="0">
                <a:solidFill>
                  <a:srgbClr val="818181"/>
                </a:solidFill>
                <a:ea typeface="+mn-ea"/>
              </a:rPr>
              <a:t>3 DG/EE section </a:t>
            </a:r>
            <a:r>
              <a:rPr sz="816" kern="1200" spc="-5" dirty="0">
                <a:solidFill>
                  <a:srgbClr val="818181"/>
                </a:solidFill>
                <a:ea typeface="+mn-ea"/>
              </a:rPr>
              <a:t>here includes generator</a:t>
            </a:r>
            <a:r>
              <a:rPr sz="816" kern="1200" spc="41" dirty="0">
                <a:solidFill>
                  <a:srgbClr val="818181"/>
                </a:solidFill>
                <a:ea typeface="+mn-ea"/>
              </a:rPr>
              <a:t> </a:t>
            </a:r>
            <a:r>
              <a:rPr sz="816" kern="1200" dirty="0">
                <a:solidFill>
                  <a:srgbClr val="818181"/>
                </a:solidFill>
                <a:ea typeface="+mn-ea"/>
              </a:rPr>
              <a:t>sets</a:t>
            </a:r>
            <a:endParaRPr sz="816" kern="1200" dirty="0">
              <a:solidFill>
                <a:prstClr val="black"/>
              </a:solidFill>
              <a:ea typeface="+mn-ea"/>
            </a:endParaRPr>
          </a:p>
          <a:p>
            <a:pPr marL="12951" defTabSz="932505"/>
            <a:r>
              <a:rPr sz="816" kern="1200" dirty="0">
                <a:solidFill>
                  <a:srgbClr val="818181"/>
                </a:solidFill>
                <a:ea typeface="+mn-ea"/>
              </a:rPr>
              <a:t>4 </a:t>
            </a:r>
            <a:r>
              <a:rPr sz="816" kern="1200" spc="-5" dirty="0">
                <a:solidFill>
                  <a:srgbClr val="818181"/>
                </a:solidFill>
                <a:ea typeface="+mn-ea"/>
              </a:rPr>
              <a:t>Represents 2023-2030 </a:t>
            </a:r>
            <a:r>
              <a:rPr sz="816" kern="1200" dirty="0">
                <a:solidFill>
                  <a:srgbClr val="818181"/>
                </a:solidFill>
                <a:ea typeface="+mn-ea"/>
              </a:rPr>
              <a:t>estimated</a:t>
            </a:r>
            <a:r>
              <a:rPr sz="816" kern="1200" spc="51" dirty="0">
                <a:solidFill>
                  <a:srgbClr val="818181"/>
                </a:solidFill>
                <a:ea typeface="+mn-ea"/>
              </a:rPr>
              <a:t> </a:t>
            </a:r>
            <a:r>
              <a:rPr sz="816" kern="1200" dirty="0">
                <a:solidFill>
                  <a:srgbClr val="818181"/>
                </a:solidFill>
                <a:ea typeface="+mn-ea"/>
              </a:rPr>
              <a:t>CAGR</a:t>
            </a:r>
            <a:endParaRPr sz="816" kern="1200" dirty="0">
              <a:solidFill>
                <a:prstClr val="black"/>
              </a:solidFill>
              <a:ea typeface="+mn-ea"/>
            </a:endParaRPr>
          </a:p>
          <a:p>
            <a:pPr marL="12951" defTabSz="932505">
              <a:spcBef>
                <a:spcPts val="637"/>
              </a:spcBef>
              <a:tabLst>
                <a:tab pos="7500190" algn="l"/>
              </a:tabLst>
            </a:pPr>
            <a:r>
              <a:rPr sz="816" kern="1200" spc="-5" dirty="0">
                <a:solidFill>
                  <a:srgbClr val="818181"/>
                </a:solidFill>
                <a:ea typeface="+mn-ea"/>
              </a:rPr>
              <a:t>SOURCE: NERC; </a:t>
            </a:r>
            <a:r>
              <a:rPr sz="816" kern="1200" dirty="0">
                <a:solidFill>
                  <a:srgbClr val="818181"/>
                </a:solidFill>
                <a:ea typeface="+mn-ea"/>
              </a:rPr>
              <a:t>ISO estimates</a:t>
            </a:r>
            <a:r>
              <a:rPr sz="816" kern="1200" spc="51" dirty="0">
                <a:solidFill>
                  <a:srgbClr val="818181"/>
                </a:solidFill>
                <a:ea typeface="+mn-ea"/>
              </a:rPr>
              <a:t> </a:t>
            </a:r>
            <a:r>
              <a:rPr sz="816" kern="1200" spc="-5" dirty="0">
                <a:solidFill>
                  <a:srgbClr val="818181"/>
                </a:solidFill>
                <a:ea typeface="+mn-ea"/>
              </a:rPr>
              <a:t>	</a:t>
            </a:r>
            <a:endParaRPr sz="816" kern="1200" dirty="0">
              <a:solidFill>
                <a:prstClr val="black"/>
              </a:solidFill>
              <a:ea typeface="+mn-ea"/>
            </a:endParaRPr>
          </a:p>
        </p:txBody>
      </p:sp>
      <p:sp>
        <p:nvSpPr>
          <p:cNvPr id="110" name="object 110"/>
          <p:cNvSpPr/>
          <p:nvPr/>
        </p:nvSpPr>
        <p:spPr>
          <a:xfrm>
            <a:off x="0" y="1408125"/>
            <a:ext cx="9138819" cy="631402"/>
          </a:xfrm>
          <a:custGeom>
            <a:avLst/>
            <a:gdLst/>
            <a:ahLst/>
            <a:cxnLst/>
            <a:rect l="l" t="t" r="r" b="b"/>
            <a:pathLst>
              <a:path w="8961120" h="619125">
                <a:moveTo>
                  <a:pt x="0" y="618744"/>
                </a:moveTo>
                <a:lnTo>
                  <a:pt x="8961120" y="618744"/>
                </a:lnTo>
                <a:lnTo>
                  <a:pt x="8961120" y="0"/>
                </a:lnTo>
                <a:lnTo>
                  <a:pt x="0" y="0"/>
                </a:lnTo>
                <a:lnTo>
                  <a:pt x="0" y="618744"/>
                </a:lnTo>
                <a:close/>
              </a:path>
            </a:pathLst>
          </a:custGeom>
          <a:solidFill>
            <a:schemeClr val="accent6">
              <a:lumMod val="75000"/>
            </a:schemeClr>
          </a:solidFill>
        </p:spPr>
        <p:txBody>
          <a:bodyPr wrap="square" lIns="0" tIns="0" rIns="0" bIns="0" rtlCol="0"/>
          <a:lstStyle/>
          <a:p>
            <a:pPr defTabSz="932505"/>
            <a:endParaRPr sz="1836" kern="1200">
              <a:solidFill>
                <a:prstClr val="black"/>
              </a:solidFill>
              <a:latin typeface="Calibri"/>
              <a:ea typeface="+mn-ea"/>
              <a:cs typeface="+mn-cs"/>
            </a:endParaRPr>
          </a:p>
        </p:txBody>
      </p:sp>
      <p:sp>
        <p:nvSpPr>
          <p:cNvPr id="111" name="object 111"/>
          <p:cNvSpPr/>
          <p:nvPr/>
        </p:nvSpPr>
        <p:spPr>
          <a:xfrm>
            <a:off x="5515930" y="1464076"/>
            <a:ext cx="0" cy="521312"/>
          </a:xfrm>
          <a:custGeom>
            <a:avLst/>
            <a:gdLst/>
            <a:ahLst/>
            <a:cxnLst/>
            <a:rect l="l" t="t" r="r" b="b"/>
            <a:pathLst>
              <a:path h="511175">
                <a:moveTo>
                  <a:pt x="0" y="510908"/>
                </a:moveTo>
                <a:lnTo>
                  <a:pt x="0" y="0"/>
                </a:lnTo>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12" name="object 112"/>
          <p:cNvSpPr/>
          <p:nvPr/>
        </p:nvSpPr>
        <p:spPr>
          <a:xfrm>
            <a:off x="7248886" y="1464076"/>
            <a:ext cx="0" cy="521312"/>
          </a:xfrm>
          <a:custGeom>
            <a:avLst/>
            <a:gdLst/>
            <a:ahLst/>
            <a:cxnLst/>
            <a:rect l="l" t="t" r="r" b="b"/>
            <a:pathLst>
              <a:path h="511175">
                <a:moveTo>
                  <a:pt x="0" y="510908"/>
                </a:moveTo>
                <a:lnTo>
                  <a:pt x="0" y="0"/>
                </a:lnTo>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13" name="object 113"/>
          <p:cNvSpPr/>
          <p:nvPr/>
        </p:nvSpPr>
        <p:spPr>
          <a:xfrm>
            <a:off x="8750263" y="1464076"/>
            <a:ext cx="0" cy="521312"/>
          </a:xfrm>
          <a:custGeom>
            <a:avLst/>
            <a:gdLst/>
            <a:ahLst/>
            <a:cxnLst/>
            <a:rect l="l" t="t" r="r" b="b"/>
            <a:pathLst>
              <a:path h="511175">
                <a:moveTo>
                  <a:pt x="0" y="510908"/>
                </a:moveTo>
                <a:lnTo>
                  <a:pt x="0" y="0"/>
                </a:lnTo>
              </a:path>
            </a:pathLst>
          </a:custGeom>
          <a:ln w="9144">
            <a:solidFill>
              <a:srgbClr val="FFFFFF"/>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14" name="object 114"/>
          <p:cNvSpPr txBox="1"/>
          <p:nvPr/>
        </p:nvSpPr>
        <p:spPr>
          <a:xfrm>
            <a:off x="122620" y="918091"/>
            <a:ext cx="8747026" cy="1051876"/>
          </a:xfrm>
          <a:prstGeom prst="rect">
            <a:avLst/>
          </a:prstGeom>
        </p:spPr>
        <p:txBody>
          <a:bodyPr vert="horz" wrap="square" lIns="0" tIns="12304" rIns="0" bIns="0" rtlCol="0">
            <a:spAutoFit/>
          </a:bodyPr>
          <a:lstStyle/>
          <a:p>
            <a:pPr marL="3594030" defTabSz="932505">
              <a:spcBef>
                <a:spcPts val="97"/>
              </a:spcBef>
              <a:tabLst>
                <a:tab pos="5234333" algn="l"/>
                <a:tab pos="6226414" algn="l"/>
              </a:tabLst>
            </a:pPr>
            <a:r>
              <a:rPr sz="1020" kern="1200" spc="-10" dirty="0">
                <a:solidFill>
                  <a:prstClr val="black"/>
                </a:solidFill>
                <a:ea typeface="+mn-ea"/>
              </a:rPr>
              <a:t>ISO</a:t>
            </a:r>
            <a:r>
              <a:rPr sz="1020" kern="1200" spc="5" dirty="0">
                <a:solidFill>
                  <a:prstClr val="black"/>
                </a:solidFill>
                <a:ea typeface="+mn-ea"/>
              </a:rPr>
              <a:t> </a:t>
            </a:r>
            <a:r>
              <a:rPr sz="1020" kern="1200" spc="-10" dirty="0">
                <a:solidFill>
                  <a:prstClr val="black"/>
                </a:solidFill>
                <a:ea typeface="+mn-ea"/>
              </a:rPr>
              <a:t>Capacity</a:t>
            </a:r>
            <a:r>
              <a:rPr sz="1020" kern="1200" dirty="0">
                <a:solidFill>
                  <a:prstClr val="black"/>
                </a:solidFill>
                <a:ea typeface="+mn-ea"/>
              </a:rPr>
              <a:t> </a:t>
            </a:r>
            <a:r>
              <a:rPr sz="1020" kern="1200" spc="-5" dirty="0">
                <a:solidFill>
                  <a:prstClr val="black"/>
                </a:solidFill>
                <a:ea typeface="+mn-ea"/>
              </a:rPr>
              <a:t>DR	</a:t>
            </a:r>
            <a:r>
              <a:rPr sz="1020" kern="1200" spc="-10" dirty="0">
                <a:solidFill>
                  <a:prstClr val="black"/>
                </a:solidFill>
                <a:ea typeface="+mn-ea"/>
              </a:rPr>
              <a:t>Utility</a:t>
            </a:r>
            <a:r>
              <a:rPr sz="1020" kern="1200" spc="31" dirty="0">
                <a:solidFill>
                  <a:prstClr val="black"/>
                </a:solidFill>
                <a:ea typeface="+mn-ea"/>
              </a:rPr>
              <a:t> </a:t>
            </a:r>
            <a:r>
              <a:rPr sz="1020" kern="1200" spc="-5" dirty="0">
                <a:solidFill>
                  <a:prstClr val="black"/>
                </a:solidFill>
                <a:ea typeface="+mn-ea"/>
              </a:rPr>
              <a:t>DR	</a:t>
            </a:r>
            <a:r>
              <a:rPr sz="1020" kern="1200" spc="-10" dirty="0">
                <a:solidFill>
                  <a:prstClr val="black"/>
                </a:solidFill>
                <a:ea typeface="+mn-ea"/>
              </a:rPr>
              <a:t>Flexibility services </a:t>
            </a:r>
            <a:r>
              <a:rPr sz="1020" kern="1200" spc="-5" dirty="0">
                <a:solidFill>
                  <a:prstClr val="black"/>
                </a:solidFill>
                <a:ea typeface="+mn-ea"/>
              </a:rPr>
              <a:t>for </a:t>
            </a:r>
            <a:r>
              <a:rPr sz="1020" kern="1200" spc="-10" dirty="0">
                <a:solidFill>
                  <a:prstClr val="black"/>
                </a:solidFill>
                <a:ea typeface="+mn-ea"/>
              </a:rPr>
              <a:t>balancing</a:t>
            </a:r>
            <a:r>
              <a:rPr sz="1020" kern="1200" spc="76" dirty="0">
                <a:solidFill>
                  <a:prstClr val="black"/>
                </a:solidFill>
                <a:ea typeface="+mn-ea"/>
              </a:rPr>
              <a:t> </a:t>
            </a:r>
            <a:r>
              <a:rPr sz="1020" kern="1200" spc="-10" dirty="0">
                <a:solidFill>
                  <a:prstClr val="black"/>
                </a:solidFill>
                <a:ea typeface="+mn-ea"/>
              </a:rPr>
              <a:t>renewables</a:t>
            </a:r>
            <a:endParaRPr sz="1020" kern="1200" dirty="0">
              <a:solidFill>
                <a:prstClr val="black"/>
              </a:solidFill>
              <a:ea typeface="+mn-ea"/>
            </a:endParaRPr>
          </a:p>
          <a:p>
            <a:pPr marL="3594030" defTabSz="932505">
              <a:spcBef>
                <a:spcPts val="714"/>
              </a:spcBef>
              <a:tabLst>
                <a:tab pos="5234333" algn="l"/>
              </a:tabLst>
            </a:pPr>
            <a:r>
              <a:rPr sz="1020" kern="1200" spc="-10" dirty="0">
                <a:solidFill>
                  <a:prstClr val="black"/>
                </a:solidFill>
                <a:ea typeface="+mn-ea"/>
              </a:rPr>
              <a:t>International</a:t>
            </a:r>
            <a:r>
              <a:rPr sz="1020" kern="1200" dirty="0">
                <a:solidFill>
                  <a:prstClr val="black"/>
                </a:solidFill>
                <a:ea typeface="+mn-ea"/>
              </a:rPr>
              <a:t> </a:t>
            </a:r>
            <a:r>
              <a:rPr sz="1020" kern="1200" spc="-10" dirty="0">
                <a:solidFill>
                  <a:prstClr val="black"/>
                </a:solidFill>
                <a:ea typeface="+mn-ea"/>
              </a:rPr>
              <a:t>ISO</a:t>
            </a:r>
            <a:r>
              <a:rPr sz="1020" kern="1200" spc="10" dirty="0">
                <a:solidFill>
                  <a:prstClr val="black"/>
                </a:solidFill>
                <a:ea typeface="+mn-ea"/>
              </a:rPr>
              <a:t> </a:t>
            </a:r>
            <a:r>
              <a:rPr sz="1020" kern="1200" spc="-5" dirty="0">
                <a:solidFill>
                  <a:prstClr val="black"/>
                </a:solidFill>
                <a:ea typeface="+mn-ea"/>
              </a:rPr>
              <a:t>DR	DG / </a:t>
            </a:r>
            <a:r>
              <a:rPr sz="1020" kern="1200" spc="-10" dirty="0">
                <a:solidFill>
                  <a:prstClr val="black"/>
                </a:solidFill>
                <a:ea typeface="+mn-ea"/>
              </a:rPr>
              <a:t>EE</a:t>
            </a:r>
            <a:endParaRPr sz="1020" kern="1200" dirty="0">
              <a:solidFill>
                <a:prstClr val="black"/>
              </a:solidFill>
              <a:ea typeface="+mn-ea"/>
            </a:endParaRPr>
          </a:p>
          <a:p>
            <a:pPr defTabSz="932505">
              <a:spcBef>
                <a:spcPts val="15"/>
              </a:spcBef>
            </a:pPr>
            <a:endParaRPr sz="867" kern="1200" dirty="0">
              <a:solidFill>
                <a:prstClr val="black"/>
              </a:solidFill>
              <a:latin typeface="Times New Roman"/>
              <a:ea typeface="+mn-ea"/>
              <a:cs typeface="Times New Roman"/>
            </a:endParaRPr>
          </a:p>
          <a:p>
            <a:pPr marL="12951" marR="290760" indent="7214610" defTabSz="932505">
              <a:tabLst>
                <a:tab pos="5494657" algn="l"/>
                <a:tab pos="7227561" algn="l"/>
              </a:tabLst>
            </a:pPr>
            <a:r>
              <a:rPr sz="1632" kern="1200" spc="-5" dirty="0">
                <a:solidFill>
                  <a:srgbClr val="FFFFFF"/>
                </a:solidFill>
                <a:ea typeface="+mn-ea"/>
              </a:rPr>
              <a:t>17-30</a:t>
            </a:r>
            <a:r>
              <a:rPr sz="1632" kern="1200" spc="-61" dirty="0">
                <a:solidFill>
                  <a:srgbClr val="FFFFFF"/>
                </a:solidFill>
                <a:ea typeface="+mn-ea"/>
              </a:rPr>
              <a:t> </a:t>
            </a:r>
            <a:r>
              <a:rPr sz="1632" kern="1200" spc="-5" dirty="0">
                <a:solidFill>
                  <a:srgbClr val="FFFFFF"/>
                </a:solidFill>
                <a:ea typeface="+mn-ea"/>
              </a:rPr>
              <a:t>Market  CPower’s total addressable market </a:t>
            </a:r>
            <a:r>
              <a:rPr sz="1632" kern="1200" spc="-25" dirty="0">
                <a:solidFill>
                  <a:srgbClr val="FFFFFF"/>
                </a:solidFill>
                <a:ea typeface="+mn-ea"/>
              </a:rPr>
              <a:t>(TAM),</a:t>
            </a:r>
            <a:r>
              <a:rPr sz="1632" kern="1200" spc="168" dirty="0">
                <a:solidFill>
                  <a:srgbClr val="FFFFFF"/>
                </a:solidFill>
                <a:ea typeface="+mn-ea"/>
              </a:rPr>
              <a:t> </a:t>
            </a:r>
            <a:r>
              <a:rPr sz="1632" kern="1200" spc="-5" dirty="0">
                <a:solidFill>
                  <a:srgbClr val="FFFFFF"/>
                </a:solidFill>
                <a:ea typeface="+mn-ea"/>
              </a:rPr>
              <a:t>$Mn</a:t>
            </a:r>
            <a:r>
              <a:rPr sz="1632" kern="1200" spc="25" dirty="0">
                <a:solidFill>
                  <a:srgbClr val="FFFFFF"/>
                </a:solidFill>
                <a:ea typeface="+mn-ea"/>
              </a:rPr>
              <a:t> </a:t>
            </a:r>
            <a:r>
              <a:rPr sz="1632" kern="1200" spc="-5" dirty="0">
                <a:solidFill>
                  <a:srgbClr val="FFFFFF"/>
                </a:solidFill>
                <a:ea typeface="+mn-ea"/>
              </a:rPr>
              <a:t>(nominal)	’17-’30 </a:t>
            </a:r>
            <a:r>
              <a:rPr sz="1632" kern="1200" spc="-10" dirty="0">
                <a:solidFill>
                  <a:srgbClr val="FFFFFF"/>
                </a:solidFill>
                <a:ea typeface="+mn-ea"/>
              </a:rPr>
              <a:t>CAGR</a:t>
            </a:r>
            <a:r>
              <a:rPr sz="1632" kern="1200" spc="15" dirty="0">
                <a:solidFill>
                  <a:srgbClr val="FFFFFF"/>
                </a:solidFill>
                <a:ea typeface="+mn-ea"/>
              </a:rPr>
              <a:t> </a:t>
            </a:r>
            <a:r>
              <a:rPr sz="1632" kern="1200" spc="-5" dirty="0">
                <a:solidFill>
                  <a:srgbClr val="FFFFFF"/>
                </a:solidFill>
                <a:ea typeface="+mn-ea"/>
              </a:rPr>
              <a:t>%	</a:t>
            </a:r>
            <a:r>
              <a:rPr sz="1632" kern="1200" spc="-10" dirty="0">
                <a:solidFill>
                  <a:srgbClr val="FFFFFF"/>
                </a:solidFill>
                <a:ea typeface="+mn-ea"/>
              </a:rPr>
              <a:t>growth</a:t>
            </a:r>
            <a:r>
              <a:rPr sz="1632" kern="1200" spc="-36" dirty="0">
                <a:solidFill>
                  <a:srgbClr val="FFFFFF"/>
                </a:solidFill>
                <a:ea typeface="+mn-ea"/>
              </a:rPr>
              <a:t> </a:t>
            </a:r>
            <a:r>
              <a:rPr sz="1632" kern="1200" spc="-5" dirty="0">
                <a:solidFill>
                  <a:srgbClr val="FFFFFF"/>
                </a:solidFill>
                <a:ea typeface="+mn-ea"/>
              </a:rPr>
              <a:t>($Mn)</a:t>
            </a:r>
            <a:endParaRPr sz="1632" kern="1200" dirty="0">
              <a:solidFill>
                <a:prstClr val="black"/>
              </a:solidFill>
              <a:ea typeface="+mn-ea"/>
            </a:endParaRPr>
          </a:p>
        </p:txBody>
      </p:sp>
      <p:sp>
        <p:nvSpPr>
          <p:cNvPr id="115" name="object 115"/>
          <p:cNvSpPr/>
          <p:nvPr/>
        </p:nvSpPr>
        <p:spPr>
          <a:xfrm>
            <a:off x="6466336" y="5317767"/>
            <a:ext cx="0" cy="122394"/>
          </a:xfrm>
          <a:custGeom>
            <a:avLst/>
            <a:gdLst/>
            <a:ahLst/>
            <a:cxnLst/>
            <a:rect l="l" t="t" r="r" b="b"/>
            <a:pathLst>
              <a:path h="120014">
                <a:moveTo>
                  <a:pt x="0" y="0"/>
                </a:moveTo>
                <a:lnTo>
                  <a:pt x="0" y="119634"/>
                </a:lnTo>
              </a:path>
            </a:pathLst>
          </a:custGeom>
          <a:ln w="19811">
            <a:solidFill>
              <a:srgbClr val="818181"/>
            </a:solidFill>
          </a:ln>
        </p:spPr>
        <p:txBody>
          <a:bodyPr wrap="square" lIns="0" tIns="0" rIns="0" bIns="0" rtlCol="0"/>
          <a:lstStyle/>
          <a:p>
            <a:pPr defTabSz="932505"/>
            <a:endParaRPr sz="1836" kern="1200">
              <a:solidFill>
                <a:prstClr val="black"/>
              </a:solidFill>
              <a:latin typeface="Calibri"/>
              <a:ea typeface="+mn-ea"/>
              <a:cs typeface="+mn-cs"/>
            </a:endParaRPr>
          </a:p>
        </p:txBody>
      </p:sp>
      <p:sp>
        <p:nvSpPr>
          <p:cNvPr id="116" name="object 116"/>
          <p:cNvSpPr/>
          <p:nvPr/>
        </p:nvSpPr>
        <p:spPr>
          <a:xfrm>
            <a:off x="6427481" y="5278912"/>
            <a:ext cx="77711" cy="77711"/>
          </a:xfrm>
          <a:prstGeom prst="rect">
            <a:avLst/>
          </a:prstGeom>
          <a:blipFill>
            <a:blip r:embed="rId4" cstate="print"/>
            <a:stretch>
              <a:fillRect/>
            </a:stretch>
          </a:blipFill>
        </p:spPr>
        <p:txBody>
          <a:bodyPr wrap="square" lIns="0" tIns="0" rIns="0" bIns="0" rtlCol="0"/>
          <a:lstStyle/>
          <a:p>
            <a:pPr defTabSz="932505"/>
            <a:endParaRPr sz="1836" kern="1200">
              <a:solidFill>
                <a:prstClr val="black"/>
              </a:solidFill>
              <a:latin typeface="Calibri"/>
              <a:ea typeface="+mn-ea"/>
              <a:cs typeface="+mn-cs"/>
            </a:endParaRPr>
          </a:p>
        </p:txBody>
      </p:sp>
      <p:sp>
        <p:nvSpPr>
          <p:cNvPr id="117" name="object 117"/>
          <p:cNvSpPr txBox="1"/>
          <p:nvPr/>
        </p:nvSpPr>
        <p:spPr>
          <a:xfrm>
            <a:off x="6168702" y="5439774"/>
            <a:ext cx="2682974" cy="462367"/>
          </a:xfrm>
          <a:prstGeom prst="rect">
            <a:avLst/>
          </a:prstGeom>
          <a:solidFill>
            <a:srgbClr val="FFFFFF"/>
          </a:solidFill>
          <a:ln w="9144">
            <a:solidFill>
              <a:srgbClr val="818181"/>
            </a:solidFill>
          </a:ln>
        </p:spPr>
        <p:txBody>
          <a:bodyPr vert="horz" wrap="square" lIns="0" tIns="22666" rIns="0" bIns="0" rtlCol="0">
            <a:spAutoFit/>
          </a:bodyPr>
          <a:lstStyle/>
          <a:p>
            <a:pPr marL="167721" marR="109439" indent="-54396" defTabSz="932505">
              <a:spcBef>
                <a:spcPts val="178"/>
              </a:spcBef>
            </a:pPr>
            <a:r>
              <a:rPr sz="1428" kern="1200" spc="-5" dirty="0">
                <a:solidFill>
                  <a:prstClr val="black"/>
                </a:solidFill>
                <a:ea typeface="+mn-ea"/>
              </a:rPr>
              <a:t>Reflects 2023-2030 growth,</a:t>
            </a:r>
            <a:r>
              <a:rPr sz="1428" kern="1200" spc="-92" dirty="0">
                <a:solidFill>
                  <a:prstClr val="black"/>
                </a:solidFill>
                <a:ea typeface="+mn-ea"/>
              </a:rPr>
              <a:t> </a:t>
            </a:r>
            <a:r>
              <a:rPr sz="1428" kern="1200" spc="-5" dirty="0">
                <a:solidFill>
                  <a:prstClr val="black"/>
                </a:solidFill>
                <a:ea typeface="+mn-ea"/>
              </a:rPr>
              <a:t>as  </a:t>
            </a:r>
            <a:r>
              <a:rPr sz="1428" kern="1200" dirty="0">
                <a:solidFill>
                  <a:prstClr val="black"/>
                </a:solidFill>
                <a:ea typeface="+mn-ea"/>
              </a:rPr>
              <a:t>this is a </a:t>
            </a:r>
            <a:r>
              <a:rPr sz="1428" kern="1200" spc="-5" dirty="0">
                <a:solidFill>
                  <a:prstClr val="black"/>
                </a:solidFill>
                <a:ea typeface="+mn-ea"/>
              </a:rPr>
              <a:t>new market</a:t>
            </a:r>
            <a:r>
              <a:rPr sz="1428" kern="1200" spc="-116" dirty="0">
                <a:solidFill>
                  <a:prstClr val="black"/>
                </a:solidFill>
                <a:ea typeface="+mn-ea"/>
              </a:rPr>
              <a:t> </a:t>
            </a:r>
            <a:r>
              <a:rPr sz="1428" kern="1200" spc="-5" dirty="0">
                <a:solidFill>
                  <a:prstClr val="black"/>
                </a:solidFill>
                <a:ea typeface="+mn-ea"/>
              </a:rPr>
              <a:t>segment</a:t>
            </a:r>
            <a:endParaRPr sz="1428" kern="1200">
              <a:solidFill>
                <a:prstClr val="black"/>
              </a:solidFill>
              <a:ea typeface="+mn-ea"/>
            </a:endParaRPr>
          </a:p>
        </p:txBody>
      </p:sp>
    </p:spTree>
    <p:extLst>
      <p:ext uri="{BB962C8B-B14F-4D97-AF65-F5344CB8AC3E}">
        <p14:creationId xmlns:p14="http://schemas.microsoft.com/office/powerpoint/2010/main" val="354390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497034" y="227736"/>
            <a:ext cx="8305800" cy="609600"/>
          </a:xfrm>
        </p:spPr>
        <p:txBody>
          <a:bodyPr vert="horz" wrap="square" lIns="0" tIns="0" rIns="0" bIns="0" numCol="1" rtlCol="0" anchor="t" anchorCtr="0" compatLnSpc="1">
            <a:prstTxWarp prst="textNoShape">
              <a:avLst/>
            </a:prstTxWarp>
            <a:normAutofit/>
          </a:bodyPr>
          <a:lstStyle/>
          <a:p>
            <a:pPr defTabSz="913963"/>
            <a:r>
              <a:rPr lang="en-US" sz="3200" b="1" dirty="0">
                <a:solidFill>
                  <a:srgbClr val="E76C24"/>
                </a:solidFill>
                <a:latin typeface="+mj-lt"/>
                <a:cs typeface="Arial" pitchFamily="34" charset="0"/>
              </a:rPr>
              <a:t>Competitors</a:t>
            </a:r>
            <a:endParaRPr lang="en-US" sz="3600" b="1" dirty="0">
              <a:solidFill>
                <a:srgbClr val="E76C24"/>
              </a:solidFill>
              <a:latin typeface="+mj-lt"/>
              <a:cs typeface="Arial" pitchFamily="34" charset="0"/>
            </a:endParaRPr>
          </a:p>
        </p:txBody>
      </p:sp>
      <p:sp>
        <p:nvSpPr>
          <p:cNvPr id="5" name="Slide Number Placeholder 43"/>
          <p:cNvSpPr txBox="1">
            <a:spLocks/>
          </p:cNvSpPr>
          <p:nvPr/>
        </p:nvSpPr>
        <p:spPr bwMode="gray">
          <a:xfrm>
            <a:off x="3505202" y="6610351"/>
            <a:ext cx="2133600" cy="247650"/>
          </a:xfrm>
          <a:prstGeom prst="rect">
            <a:avLst/>
          </a:prstGeom>
          <a:noFill/>
        </p:spPr>
        <p:txBody>
          <a:bodyPr lIns="91401" tIns="45701" rIns="91401" bIns="45701"/>
          <a:lstStyle>
            <a:defPPr>
              <a:defRPr lang="en-US"/>
            </a:defPPr>
            <a:lvl1pPr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742950" indent="-28575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11430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6002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2057400" indent="-228600" algn="l" defTabSz="457200"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algn="ctr" defTabSz="321457"/>
            <a:endParaRPr lang="en-US" sz="984" dirty="0">
              <a:solidFill>
                <a:srgbClr val="002713"/>
              </a:solidFill>
              <a:sym typeface="Cooper Hewitt"/>
            </a:endParaRPr>
          </a:p>
        </p:txBody>
      </p:sp>
      <p:sp>
        <p:nvSpPr>
          <p:cNvPr id="3" name="Slide Number Placeholder 2"/>
          <p:cNvSpPr>
            <a:spLocks noGrp="1"/>
          </p:cNvSpPr>
          <p:nvPr>
            <p:ph type="sldNum" sz="quarter" idx="12"/>
          </p:nvPr>
        </p:nvSpPr>
        <p:spPr/>
        <p:txBody>
          <a:bodyPr/>
          <a:lstStyle/>
          <a:p>
            <a:pPr defTabSz="410751" hangingPunct="0"/>
            <a:endParaRPr lang="en-US" kern="0" dirty="0">
              <a:solidFill>
                <a:srgbClr val="000000"/>
              </a:solidFill>
              <a:sym typeface="Cooper Hewitt"/>
            </a:endParaRPr>
          </a:p>
        </p:txBody>
      </p:sp>
      <p:pic>
        <p:nvPicPr>
          <p:cNvPr id="1026" name="Picture 2" descr="IPKeys Technologies Logo">
            <a:extLst>
              <a:ext uri="{FF2B5EF4-FFF2-40B4-BE49-F238E27FC236}">
                <a16:creationId xmlns:a16="http://schemas.microsoft.com/office/drawing/2014/main" id="{4306FB72-A416-4430-8DED-21F3F7A5B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756" y="5722163"/>
            <a:ext cx="3460356" cy="876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1737BE-C5FE-4E24-BDE7-C32270897D96}"/>
              </a:ext>
            </a:extLst>
          </p:cNvPr>
          <p:cNvPicPr>
            <a:picLocks noChangeAspect="1"/>
          </p:cNvPicPr>
          <p:nvPr/>
        </p:nvPicPr>
        <p:blipFill>
          <a:blip r:embed="rId4"/>
          <a:stretch>
            <a:fillRect/>
          </a:stretch>
        </p:blipFill>
        <p:spPr>
          <a:xfrm>
            <a:off x="3428203" y="1831000"/>
            <a:ext cx="3581835" cy="1115100"/>
          </a:xfrm>
          <a:prstGeom prst="rect">
            <a:avLst/>
          </a:prstGeom>
        </p:spPr>
      </p:pic>
      <p:pic>
        <p:nvPicPr>
          <p:cNvPr id="7" name="Picture 6">
            <a:extLst>
              <a:ext uri="{FF2B5EF4-FFF2-40B4-BE49-F238E27FC236}">
                <a16:creationId xmlns:a16="http://schemas.microsoft.com/office/drawing/2014/main" id="{1EEA27C5-E971-4A9B-9473-B05DFB713706}"/>
              </a:ext>
            </a:extLst>
          </p:cNvPr>
          <p:cNvPicPr>
            <a:picLocks noChangeAspect="1"/>
          </p:cNvPicPr>
          <p:nvPr/>
        </p:nvPicPr>
        <p:blipFill>
          <a:blip r:embed="rId5"/>
          <a:stretch>
            <a:fillRect/>
          </a:stretch>
        </p:blipFill>
        <p:spPr>
          <a:xfrm>
            <a:off x="3428202" y="934089"/>
            <a:ext cx="3409919" cy="717108"/>
          </a:xfrm>
          <a:prstGeom prst="rect">
            <a:avLst/>
          </a:prstGeom>
        </p:spPr>
      </p:pic>
      <p:pic>
        <p:nvPicPr>
          <p:cNvPr id="9" name="Picture 8">
            <a:extLst>
              <a:ext uri="{FF2B5EF4-FFF2-40B4-BE49-F238E27FC236}">
                <a16:creationId xmlns:a16="http://schemas.microsoft.com/office/drawing/2014/main" id="{082178C9-4E50-4F81-B4DD-6B168E081804}"/>
              </a:ext>
            </a:extLst>
          </p:cNvPr>
          <p:cNvPicPr>
            <a:picLocks noChangeAspect="1"/>
          </p:cNvPicPr>
          <p:nvPr/>
        </p:nvPicPr>
        <p:blipFill>
          <a:blip r:embed="rId6"/>
          <a:stretch>
            <a:fillRect/>
          </a:stretch>
        </p:blipFill>
        <p:spPr>
          <a:xfrm>
            <a:off x="497033" y="3782635"/>
            <a:ext cx="4889216" cy="904215"/>
          </a:xfrm>
          <a:prstGeom prst="rect">
            <a:avLst/>
          </a:prstGeom>
        </p:spPr>
      </p:pic>
      <p:pic>
        <p:nvPicPr>
          <p:cNvPr id="10" name="Picture 9">
            <a:extLst>
              <a:ext uri="{FF2B5EF4-FFF2-40B4-BE49-F238E27FC236}">
                <a16:creationId xmlns:a16="http://schemas.microsoft.com/office/drawing/2014/main" id="{1D4E8250-3B7B-406B-9589-B5681A848F8F}"/>
              </a:ext>
            </a:extLst>
          </p:cNvPr>
          <p:cNvPicPr>
            <a:picLocks noChangeAspect="1"/>
          </p:cNvPicPr>
          <p:nvPr/>
        </p:nvPicPr>
        <p:blipFill>
          <a:blip r:embed="rId7"/>
          <a:stretch>
            <a:fillRect/>
          </a:stretch>
        </p:blipFill>
        <p:spPr>
          <a:xfrm>
            <a:off x="476320" y="1135837"/>
            <a:ext cx="2794822" cy="1924014"/>
          </a:xfrm>
          <a:prstGeom prst="rect">
            <a:avLst/>
          </a:prstGeom>
        </p:spPr>
      </p:pic>
      <p:pic>
        <p:nvPicPr>
          <p:cNvPr id="2" name="Picture 1">
            <a:extLst>
              <a:ext uri="{FF2B5EF4-FFF2-40B4-BE49-F238E27FC236}">
                <a16:creationId xmlns:a16="http://schemas.microsoft.com/office/drawing/2014/main" id="{0AF1A3A7-A80B-4C1E-8F70-3EFE5E46C6FF}"/>
              </a:ext>
            </a:extLst>
          </p:cNvPr>
          <p:cNvPicPr>
            <a:picLocks noChangeAspect="1"/>
          </p:cNvPicPr>
          <p:nvPr/>
        </p:nvPicPr>
        <p:blipFill>
          <a:blip r:embed="rId8"/>
          <a:stretch>
            <a:fillRect/>
          </a:stretch>
        </p:blipFill>
        <p:spPr>
          <a:xfrm>
            <a:off x="943393" y="4776101"/>
            <a:ext cx="2763903" cy="856810"/>
          </a:xfrm>
          <a:prstGeom prst="rect">
            <a:avLst/>
          </a:prstGeom>
        </p:spPr>
      </p:pic>
      <p:sp>
        <p:nvSpPr>
          <p:cNvPr id="4" name="Arrow: Curved Left 3">
            <a:extLst>
              <a:ext uri="{FF2B5EF4-FFF2-40B4-BE49-F238E27FC236}">
                <a16:creationId xmlns:a16="http://schemas.microsoft.com/office/drawing/2014/main" id="{84715870-D4F0-4BA5-A4BF-0AF816F56656}"/>
              </a:ext>
            </a:extLst>
          </p:cNvPr>
          <p:cNvSpPr/>
          <p:nvPr/>
        </p:nvSpPr>
        <p:spPr>
          <a:xfrm>
            <a:off x="7089550" y="1068060"/>
            <a:ext cx="1120172" cy="15558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Now</a:t>
            </a:r>
          </a:p>
        </p:txBody>
      </p:sp>
      <p:pic>
        <p:nvPicPr>
          <p:cNvPr id="8" name="Picture 7">
            <a:extLst>
              <a:ext uri="{FF2B5EF4-FFF2-40B4-BE49-F238E27FC236}">
                <a16:creationId xmlns:a16="http://schemas.microsoft.com/office/drawing/2014/main" id="{91B47D3F-DCF2-4608-B00F-95F602FB3C3C}"/>
              </a:ext>
            </a:extLst>
          </p:cNvPr>
          <p:cNvPicPr>
            <a:picLocks noChangeAspect="1"/>
          </p:cNvPicPr>
          <p:nvPr/>
        </p:nvPicPr>
        <p:blipFill>
          <a:blip r:embed="rId9"/>
          <a:stretch>
            <a:fillRect/>
          </a:stretch>
        </p:blipFill>
        <p:spPr>
          <a:xfrm>
            <a:off x="5219120" y="4869601"/>
            <a:ext cx="3174516" cy="820870"/>
          </a:xfrm>
          <a:prstGeom prst="rect">
            <a:avLst/>
          </a:prstGeom>
        </p:spPr>
      </p:pic>
      <p:pic>
        <p:nvPicPr>
          <p:cNvPr id="12" name="Picture 11">
            <a:extLst>
              <a:ext uri="{FF2B5EF4-FFF2-40B4-BE49-F238E27FC236}">
                <a16:creationId xmlns:a16="http://schemas.microsoft.com/office/drawing/2014/main" id="{A13E179B-4F34-441E-8996-1A7B10DC0E4B}"/>
              </a:ext>
            </a:extLst>
          </p:cNvPr>
          <p:cNvPicPr>
            <a:picLocks noChangeAspect="1"/>
          </p:cNvPicPr>
          <p:nvPr/>
        </p:nvPicPr>
        <p:blipFill rotWithShape="1">
          <a:blip r:embed="rId10"/>
          <a:srcRect t="13210" b="18102"/>
          <a:stretch/>
        </p:blipFill>
        <p:spPr>
          <a:xfrm>
            <a:off x="5809247" y="3238900"/>
            <a:ext cx="2247098" cy="1543516"/>
          </a:xfrm>
          <a:prstGeom prst="rect">
            <a:avLst/>
          </a:prstGeom>
        </p:spPr>
      </p:pic>
    </p:spTree>
    <p:extLst>
      <p:ext uri="{BB962C8B-B14F-4D97-AF65-F5344CB8AC3E}">
        <p14:creationId xmlns:p14="http://schemas.microsoft.com/office/powerpoint/2010/main" val="2081636551"/>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 text&#10;&#10;Description automatically generated">
            <a:extLst>
              <a:ext uri="{FF2B5EF4-FFF2-40B4-BE49-F238E27FC236}">
                <a16:creationId xmlns:a16="http://schemas.microsoft.com/office/drawing/2014/main" id="{CF817F07-FF49-42BF-9165-30DC4B53B504}"/>
              </a:ext>
            </a:extLst>
          </p:cNvPr>
          <p:cNvPicPr>
            <a:picLocks noChangeAspect="1"/>
          </p:cNvPicPr>
          <p:nvPr/>
        </p:nvPicPr>
        <p:blipFill>
          <a:blip r:embed="rId2"/>
          <a:stretch>
            <a:fillRect/>
          </a:stretch>
        </p:blipFill>
        <p:spPr>
          <a:xfrm>
            <a:off x="2896858" y="2896957"/>
            <a:ext cx="3034962" cy="2310027"/>
          </a:xfrm>
          <a:prstGeom prst="rect">
            <a:avLst/>
          </a:prstGeom>
        </p:spPr>
      </p:pic>
      <p:sp>
        <p:nvSpPr>
          <p:cNvPr id="2" name="Title 1"/>
          <p:cNvSpPr>
            <a:spLocks noGrp="1"/>
          </p:cNvSpPr>
          <p:nvPr>
            <p:ph type="title"/>
          </p:nvPr>
        </p:nvSpPr>
        <p:spPr>
          <a:xfrm>
            <a:off x="457200" y="152400"/>
            <a:ext cx="8458200" cy="914400"/>
          </a:xfrm>
        </p:spPr>
        <p:txBody>
          <a:bodyPr>
            <a:noAutofit/>
          </a:bodyPr>
          <a:lstStyle/>
          <a:p>
            <a:r>
              <a:rPr lang="en-US" sz="2800" b="1" dirty="0">
                <a:latin typeface="Calibri" panose="020F0502020204030204" pitchFamily="34" charset="0"/>
                <a:cs typeface="Calibri" panose="020F0502020204030204" pitchFamily="34" charset="0"/>
              </a:rPr>
              <a:t>VALUES BY MARKET</a:t>
            </a:r>
          </a:p>
        </p:txBody>
      </p:sp>
      <p:pic>
        <p:nvPicPr>
          <p:cNvPr id="6" name="Picture 5">
            <a:extLst>
              <a:ext uri="{FF2B5EF4-FFF2-40B4-BE49-F238E27FC236}">
                <a16:creationId xmlns:a16="http://schemas.microsoft.com/office/drawing/2014/main" id="{42FF51A3-C96A-4598-9D99-8B12C526B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32" y="5943435"/>
            <a:ext cx="696607" cy="787166"/>
          </a:xfrm>
          <a:prstGeom prst="rect">
            <a:avLst/>
          </a:prstGeom>
        </p:spPr>
      </p:pic>
      <p:graphicFrame>
        <p:nvGraphicFramePr>
          <p:cNvPr id="11" name="Table 10">
            <a:extLst>
              <a:ext uri="{FF2B5EF4-FFF2-40B4-BE49-F238E27FC236}">
                <a16:creationId xmlns:a16="http://schemas.microsoft.com/office/drawing/2014/main" id="{D3860322-D1DB-4F14-B3C9-3EE027DA5BA2}"/>
              </a:ext>
            </a:extLst>
          </p:cNvPr>
          <p:cNvGraphicFramePr>
            <a:graphicFrameLocks noGrp="1"/>
          </p:cNvGraphicFramePr>
          <p:nvPr>
            <p:extLst/>
          </p:nvPr>
        </p:nvGraphicFramePr>
        <p:xfrm>
          <a:off x="245432" y="2620411"/>
          <a:ext cx="2094488" cy="687902"/>
        </p:xfrm>
        <a:graphic>
          <a:graphicData uri="http://schemas.openxmlformats.org/drawingml/2006/table">
            <a:tbl>
              <a:tblPr firstRow="1" bandRow="1">
                <a:tableStyleId>{5C22544A-7EE6-4342-B048-85BDC9FD1C3A}</a:tableStyleId>
              </a:tblPr>
              <a:tblGrid>
                <a:gridCol w="852331">
                  <a:extLst>
                    <a:ext uri="{9D8B030D-6E8A-4147-A177-3AD203B41FA5}">
                      <a16:colId xmlns:a16="http://schemas.microsoft.com/office/drawing/2014/main" val="1685125909"/>
                    </a:ext>
                  </a:extLst>
                </a:gridCol>
                <a:gridCol w="1242157">
                  <a:extLst>
                    <a:ext uri="{9D8B030D-6E8A-4147-A177-3AD203B41FA5}">
                      <a16:colId xmlns:a16="http://schemas.microsoft.com/office/drawing/2014/main" val="1724960421"/>
                    </a:ext>
                  </a:extLst>
                </a:gridCol>
              </a:tblGrid>
              <a:tr h="444062">
                <a:tc>
                  <a:txBody>
                    <a:bodyPr/>
                    <a:lstStyle/>
                    <a:p>
                      <a:pPr algn="ctr"/>
                      <a:r>
                        <a:rPr lang="en-US" sz="1000" dirty="0">
                          <a:latin typeface="+mj-lt"/>
                          <a:ea typeface="Cooper Hewitt" pitchFamily="50" charset="0"/>
                        </a:rPr>
                        <a:t>MISO/MDU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C3AE"/>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a:t>
                      </a:r>
                    </a:p>
                    <a:p>
                      <a:pPr algn="ctr"/>
                      <a:r>
                        <a:rPr lang="en-US" sz="1000" baseline="0" dirty="0">
                          <a:latin typeface="+mj-lt"/>
                          <a:ea typeface="Cooper Hewitt" pitchFamily="50" charset="0"/>
                        </a:rPr>
                        <a:t>(Per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C3AE"/>
                    </a:solidFill>
                  </a:tcPr>
                </a:tc>
                <a:extLst>
                  <a:ext uri="{0D108BD9-81ED-4DB2-BD59-A6C34878D82A}">
                    <a16:rowId xmlns:a16="http://schemas.microsoft.com/office/drawing/2014/main" val="2282995499"/>
                  </a:ext>
                </a:extLst>
              </a:tr>
              <a:tr h="168323">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$30K</a:t>
                      </a:r>
                      <a:r>
                        <a:rPr lang="en-US" sz="1000" baseline="0" dirty="0">
                          <a:latin typeface="+mj-lt"/>
                          <a:ea typeface="Cooper Hewitt" pitchFamily="50" charset="0"/>
                        </a:rPr>
                        <a:t> - $50K</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bl>
          </a:graphicData>
        </a:graphic>
      </p:graphicFrame>
      <p:graphicFrame>
        <p:nvGraphicFramePr>
          <p:cNvPr id="12" name="Table 11">
            <a:extLst>
              <a:ext uri="{FF2B5EF4-FFF2-40B4-BE49-F238E27FC236}">
                <a16:creationId xmlns:a16="http://schemas.microsoft.com/office/drawing/2014/main" id="{DF8031CC-6E6C-4D15-B42E-EB9EB48E48E1}"/>
              </a:ext>
            </a:extLst>
          </p:cNvPr>
          <p:cNvGraphicFramePr>
            <a:graphicFrameLocks noGrp="1"/>
          </p:cNvGraphicFramePr>
          <p:nvPr>
            <p:extLst>
              <p:ext uri="{D42A27DB-BD31-4B8C-83A1-F6EECF244321}">
                <p14:modId xmlns:p14="http://schemas.microsoft.com/office/powerpoint/2010/main" val="4181395670"/>
              </p:ext>
            </p:extLst>
          </p:nvPr>
        </p:nvGraphicFramePr>
        <p:xfrm>
          <a:off x="3030915" y="5374623"/>
          <a:ext cx="3216228" cy="1260757"/>
        </p:xfrm>
        <a:graphic>
          <a:graphicData uri="http://schemas.openxmlformats.org/drawingml/2006/table">
            <a:tbl>
              <a:tblPr firstRow="1" bandRow="1">
                <a:tableStyleId>{5C22544A-7EE6-4342-B048-85BDC9FD1C3A}</a:tableStyleId>
              </a:tblPr>
              <a:tblGrid>
                <a:gridCol w="1408413">
                  <a:extLst>
                    <a:ext uri="{9D8B030D-6E8A-4147-A177-3AD203B41FA5}">
                      <a16:colId xmlns:a16="http://schemas.microsoft.com/office/drawing/2014/main" val="1685125909"/>
                    </a:ext>
                  </a:extLst>
                </a:gridCol>
                <a:gridCol w="1807815">
                  <a:extLst>
                    <a:ext uri="{9D8B030D-6E8A-4147-A177-3AD203B41FA5}">
                      <a16:colId xmlns:a16="http://schemas.microsoft.com/office/drawing/2014/main" val="1724960421"/>
                    </a:ext>
                  </a:extLst>
                </a:gridCol>
              </a:tblGrid>
              <a:tr h="285397">
                <a:tc>
                  <a:txBody>
                    <a:bodyPr/>
                    <a:lstStyle/>
                    <a:p>
                      <a:pPr algn="ctr"/>
                      <a:r>
                        <a:rPr lang="en-US" sz="1000" dirty="0">
                          <a:latin typeface="+mj-lt"/>
                          <a:ea typeface="Cooper Hewitt" pitchFamily="50" charset="0"/>
                        </a:rPr>
                        <a:t>ERCOT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7F62"/>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7F62"/>
                    </a:solidFill>
                  </a:tcPr>
                </a:tc>
                <a:extLst>
                  <a:ext uri="{0D108BD9-81ED-4DB2-BD59-A6C34878D82A}">
                    <a16:rowId xmlns:a16="http://schemas.microsoft.com/office/drawing/2014/main" val="2282995499"/>
                  </a:ext>
                </a:extLst>
              </a:tr>
              <a:tr h="216127">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$55K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r h="216127">
                <a:tc>
                  <a:txBody>
                    <a:bodyPr/>
                    <a:lstStyle/>
                    <a:p>
                      <a:pPr algn="ctr"/>
                      <a:r>
                        <a:rPr lang="en-US" sz="1000" dirty="0">
                          <a:latin typeface="+mj-lt"/>
                          <a:ea typeface="Cooper Hewitt" pitchFamily="50" charset="0"/>
                        </a:rPr>
                        <a:t>Ancillary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$95K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00582"/>
                  </a:ext>
                </a:extLst>
              </a:tr>
              <a:tr h="216127">
                <a:tc>
                  <a:txBody>
                    <a:bodyPr/>
                    <a:lstStyle/>
                    <a:p>
                      <a:pPr algn="ctr"/>
                      <a:r>
                        <a:rPr lang="en-US" sz="1000" dirty="0">
                          <a:latin typeface="+mj-lt"/>
                          <a:ea typeface="Cooper Hewitt" pitchFamily="50" charset="0"/>
                        </a:rPr>
                        <a:t>Utility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$31,5</a:t>
                      </a:r>
                      <a:r>
                        <a:rPr lang="en-US" sz="1000" baseline="0" dirty="0">
                          <a:latin typeface="+mj-lt"/>
                          <a:ea typeface="Cooper Hewitt" pitchFamily="50" charset="0"/>
                        </a:rPr>
                        <a:t> </a:t>
                      </a:r>
                      <a:r>
                        <a:rPr lang="en-US" sz="1000" dirty="0">
                          <a:latin typeface="+mj-lt"/>
                          <a:ea typeface="Cooper Hewitt" pitchFamily="50" charset="0"/>
                        </a:rPr>
                        <a:t>- $40K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5657464"/>
                  </a:ext>
                </a:extLst>
              </a:tr>
              <a:tr h="216127">
                <a:tc>
                  <a:txBody>
                    <a:bodyPr/>
                    <a:lstStyle/>
                    <a:p>
                      <a:pPr algn="ctr"/>
                      <a:r>
                        <a:rPr lang="en-US" sz="1000" dirty="0">
                          <a:latin typeface="+mj-lt"/>
                          <a:ea typeface="Cooper Hewitt" pitchFamily="50" charset="0"/>
                        </a:rPr>
                        <a:t>Municipal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Varies</a:t>
                      </a:r>
                      <a:r>
                        <a:rPr lang="en-US" sz="1000" baseline="0" dirty="0">
                          <a:latin typeface="+mj-lt"/>
                          <a:ea typeface="Cooper Hewitt" pitchFamily="50" charset="0"/>
                        </a:rPr>
                        <a:t> by Muni</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3628632"/>
                  </a:ext>
                </a:extLst>
              </a:tr>
            </a:tbl>
          </a:graphicData>
        </a:graphic>
      </p:graphicFrame>
      <p:graphicFrame>
        <p:nvGraphicFramePr>
          <p:cNvPr id="13" name="Table 12">
            <a:extLst>
              <a:ext uri="{FF2B5EF4-FFF2-40B4-BE49-F238E27FC236}">
                <a16:creationId xmlns:a16="http://schemas.microsoft.com/office/drawing/2014/main" id="{C9CD7B28-AB9D-4FC6-A39D-38F2EB9EDA02}"/>
              </a:ext>
            </a:extLst>
          </p:cNvPr>
          <p:cNvGraphicFramePr>
            <a:graphicFrameLocks noGrp="1"/>
          </p:cNvGraphicFramePr>
          <p:nvPr>
            <p:extLst>
              <p:ext uri="{D42A27DB-BD31-4B8C-83A1-F6EECF244321}">
                <p14:modId xmlns:p14="http://schemas.microsoft.com/office/powerpoint/2010/main" val="1082015471"/>
              </p:ext>
            </p:extLst>
          </p:nvPr>
        </p:nvGraphicFramePr>
        <p:xfrm>
          <a:off x="6247143" y="1484861"/>
          <a:ext cx="2651425" cy="1736490"/>
        </p:xfrm>
        <a:graphic>
          <a:graphicData uri="http://schemas.openxmlformats.org/drawingml/2006/table">
            <a:tbl>
              <a:tblPr firstRow="1" bandRow="1">
                <a:tableStyleId>{5C22544A-7EE6-4342-B048-85BDC9FD1C3A}</a:tableStyleId>
              </a:tblPr>
              <a:tblGrid>
                <a:gridCol w="1208993">
                  <a:extLst>
                    <a:ext uri="{9D8B030D-6E8A-4147-A177-3AD203B41FA5}">
                      <a16:colId xmlns:a16="http://schemas.microsoft.com/office/drawing/2014/main" val="1685125909"/>
                    </a:ext>
                  </a:extLst>
                </a:gridCol>
                <a:gridCol w="1442432">
                  <a:extLst>
                    <a:ext uri="{9D8B030D-6E8A-4147-A177-3AD203B41FA5}">
                      <a16:colId xmlns:a16="http://schemas.microsoft.com/office/drawing/2014/main" val="1724960421"/>
                    </a:ext>
                  </a:extLst>
                </a:gridCol>
              </a:tblGrid>
              <a:tr h="385590">
                <a:tc>
                  <a:txBody>
                    <a:bodyPr/>
                    <a:lstStyle/>
                    <a:p>
                      <a:pPr algn="ctr"/>
                      <a:r>
                        <a:rPr lang="en-US" sz="1000" dirty="0">
                          <a:latin typeface="+mj-lt"/>
                          <a:ea typeface="Cooper Hewitt" pitchFamily="50" charset="0"/>
                        </a:rPr>
                        <a:t>ISO-NE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7E06"/>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a:t>
                      </a:r>
                    </a:p>
                    <a:p>
                      <a:pPr algn="ctr"/>
                      <a:r>
                        <a:rPr lang="en-US" sz="1000" baseline="0" dirty="0">
                          <a:latin typeface="+mj-lt"/>
                          <a:ea typeface="Cooper Hewitt" pitchFamily="50" charset="0"/>
                        </a:rPr>
                        <a:t>(Per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7E06"/>
                    </a:solidFill>
                  </a:tcPr>
                </a:tc>
                <a:extLst>
                  <a:ext uri="{0D108BD9-81ED-4DB2-BD59-A6C34878D82A}">
                    <a16:rowId xmlns:a16="http://schemas.microsoft.com/office/drawing/2014/main" val="2282995499"/>
                  </a:ext>
                </a:extLst>
              </a:tr>
              <a:tr h="268050">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$35K - $132,960K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r h="268050">
                <a:tc>
                  <a:txBody>
                    <a:bodyPr/>
                    <a:lstStyle/>
                    <a:p>
                      <a:pPr algn="ctr"/>
                      <a:r>
                        <a:rPr lang="en-US" sz="1000" dirty="0">
                          <a:latin typeface="+mj-lt"/>
                          <a:ea typeface="Cooper Hewitt" pitchFamily="50" charset="0"/>
                        </a:rPr>
                        <a:t>Economic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$44/MW-hr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00582"/>
                  </a:ext>
                </a:extLst>
              </a:tr>
              <a:tr h="268050">
                <a:tc>
                  <a:txBody>
                    <a:bodyPr/>
                    <a:lstStyle/>
                    <a:p>
                      <a:pPr algn="ctr"/>
                      <a:r>
                        <a:rPr lang="en-US" sz="1000" dirty="0">
                          <a:latin typeface="+mj-lt"/>
                          <a:ea typeface="Cooper Hewitt" pitchFamily="50" charset="0"/>
                        </a:rPr>
                        <a:t>Winter</a:t>
                      </a:r>
                      <a:r>
                        <a:rPr lang="en-US" sz="1000" baseline="0" dirty="0">
                          <a:latin typeface="+mj-lt"/>
                          <a:ea typeface="Cooper Hewitt" pitchFamily="50" charset="0"/>
                        </a:rPr>
                        <a:t> Reliability</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$3K - $5K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5657464"/>
                  </a:ext>
                </a:extLst>
              </a:tr>
              <a:tr h="268050">
                <a:tc>
                  <a:txBody>
                    <a:bodyPr/>
                    <a:lstStyle/>
                    <a:p>
                      <a:pPr algn="ctr"/>
                      <a:r>
                        <a:rPr lang="en-US" sz="1000" dirty="0">
                          <a:latin typeface="+mj-lt"/>
                          <a:ea typeface="Cooper Hewitt" pitchFamily="50" charset="0"/>
                        </a:rPr>
                        <a:t>Energy Efficiency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$84K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3628632"/>
                  </a:ext>
                </a:extLst>
              </a:tr>
              <a:tr h="268050">
                <a:tc>
                  <a:txBody>
                    <a:bodyPr/>
                    <a:lstStyle/>
                    <a:p>
                      <a:pPr algn="ctr"/>
                      <a:r>
                        <a:rPr lang="en-US" sz="1000" dirty="0">
                          <a:latin typeface="+mj-lt"/>
                          <a:ea typeface="Cooper Hewitt" pitchFamily="50" charset="0"/>
                        </a:rPr>
                        <a:t>NGrid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$20K + &gt;$15K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881282"/>
                  </a:ext>
                </a:extLst>
              </a:tr>
            </a:tbl>
          </a:graphicData>
        </a:graphic>
      </p:graphicFrame>
      <p:graphicFrame>
        <p:nvGraphicFramePr>
          <p:cNvPr id="14" name="Table 13">
            <a:extLst>
              <a:ext uri="{FF2B5EF4-FFF2-40B4-BE49-F238E27FC236}">
                <a16:creationId xmlns:a16="http://schemas.microsoft.com/office/drawing/2014/main" id="{578BFBB8-1E40-49D5-A7B1-CB706ED7B656}"/>
              </a:ext>
            </a:extLst>
          </p:cNvPr>
          <p:cNvGraphicFramePr>
            <a:graphicFrameLocks noGrp="1"/>
          </p:cNvGraphicFramePr>
          <p:nvPr>
            <p:extLst>
              <p:ext uri="{D42A27DB-BD31-4B8C-83A1-F6EECF244321}">
                <p14:modId xmlns:p14="http://schemas.microsoft.com/office/powerpoint/2010/main" val="1716300745"/>
              </p:ext>
            </p:extLst>
          </p:nvPr>
        </p:nvGraphicFramePr>
        <p:xfrm>
          <a:off x="5699172" y="3636672"/>
          <a:ext cx="3444827" cy="1541070"/>
        </p:xfrm>
        <a:graphic>
          <a:graphicData uri="http://schemas.openxmlformats.org/drawingml/2006/table">
            <a:tbl>
              <a:tblPr firstRow="1" bandRow="1">
                <a:tableStyleId>{5C22544A-7EE6-4342-B048-85BDC9FD1C3A}</a:tableStyleId>
              </a:tblPr>
              <a:tblGrid>
                <a:gridCol w="1629635">
                  <a:extLst>
                    <a:ext uri="{9D8B030D-6E8A-4147-A177-3AD203B41FA5}">
                      <a16:colId xmlns:a16="http://schemas.microsoft.com/office/drawing/2014/main" val="1685125909"/>
                    </a:ext>
                  </a:extLst>
                </a:gridCol>
                <a:gridCol w="1815192">
                  <a:extLst>
                    <a:ext uri="{9D8B030D-6E8A-4147-A177-3AD203B41FA5}">
                      <a16:colId xmlns:a16="http://schemas.microsoft.com/office/drawing/2014/main" val="1724960421"/>
                    </a:ext>
                  </a:extLst>
                </a:gridCol>
              </a:tblGrid>
              <a:tr h="321870">
                <a:tc>
                  <a:txBody>
                    <a:bodyPr/>
                    <a:lstStyle/>
                    <a:p>
                      <a:pPr algn="ctr"/>
                      <a:r>
                        <a:rPr lang="en-US" sz="1000" dirty="0">
                          <a:latin typeface="+mj-lt"/>
                          <a:ea typeface="Cooper Hewitt" pitchFamily="50" charset="0"/>
                        </a:rPr>
                        <a:t>PJM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4A26"/>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4A26"/>
                    </a:solidFill>
                  </a:tcPr>
                </a:tc>
                <a:extLst>
                  <a:ext uri="{0D108BD9-81ED-4DB2-BD59-A6C34878D82A}">
                    <a16:rowId xmlns:a16="http://schemas.microsoft.com/office/drawing/2014/main" val="2282995499"/>
                  </a:ext>
                </a:extLst>
              </a:tr>
              <a:tr h="216459">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$14,998-82,278K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r h="216459">
                <a:tc>
                  <a:txBody>
                    <a:bodyPr/>
                    <a:lstStyle/>
                    <a:p>
                      <a:pPr algn="ctr"/>
                      <a:r>
                        <a:rPr lang="en-US" sz="1000" dirty="0">
                          <a:latin typeface="+mj-lt"/>
                          <a:ea typeface="Cooper Hewitt" pitchFamily="50" charset="0"/>
                        </a:rPr>
                        <a:t>Ancillary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$20-$30K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00582"/>
                  </a:ext>
                </a:extLst>
              </a:tr>
              <a:tr h="216459">
                <a:tc>
                  <a:txBody>
                    <a:bodyPr/>
                    <a:lstStyle/>
                    <a:p>
                      <a:pPr algn="ctr"/>
                      <a:r>
                        <a:rPr lang="en-US" sz="1000" dirty="0">
                          <a:latin typeface="+mj-lt"/>
                          <a:ea typeface="Cooper Hewitt" pitchFamily="50" charset="0"/>
                        </a:rPr>
                        <a:t>Economic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$17K (~200-hrs)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5657464"/>
                  </a:ext>
                </a:extLst>
              </a:tr>
              <a:tr h="216459">
                <a:tc>
                  <a:txBody>
                    <a:bodyPr/>
                    <a:lstStyle/>
                    <a:p>
                      <a:pPr algn="ctr"/>
                      <a:r>
                        <a:rPr lang="en-US" sz="1000" dirty="0">
                          <a:latin typeface="+mj-lt"/>
                          <a:ea typeface="Cooper Hewitt" pitchFamily="50" charset="0"/>
                        </a:rPr>
                        <a:t>Utility</a:t>
                      </a:r>
                      <a:r>
                        <a:rPr lang="en-US" sz="1000" baseline="0" dirty="0">
                          <a:latin typeface="+mj-lt"/>
                          <a:ea typeface="Cooper Hewitt" pitchFamily="50" charset="0"/>
                        </a:rPr>
                        <a:t> (PA)</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$16,800</a:t>
                      </a:r>
                      <a:r>
                        <a:rPr lang="en-US" sz="1000" baseline="0" dirty="0">
                          <a:latin typeface="+mj-lt"/>
                          <a:ea typeface="Cooper Hewitt" pitchFamily="50" charset="0"/>
                        </a:rPr>
                        <a:t> - $24K</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3628632"/>
                  </a:ext>
                </a:extLst>
              </a:tr>
              <a:tr h="216459">
                <a:tc>
                  <a:txBody>
                    <a:bodyPr/>
                    <a:lstStyle/>
                    <a:p>
                      <a:pPr algn="ctr"/>
                      <a:r>
                        <a:rPr lang="en-US" sz="1000" dirty="0">
                          <a:latin typeface="+mj-lt"/>
                          <a:ea typeface="Cooper Hewitt" pitchFamily="50" charset="0"/>
                        </a:rPr>
                        <a:t>Energy Efficiency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$14K - $31K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881282"/>
                  </a:ext>
                </a:extLst>
              </a:tr>
            </a:tbl>
          </a:graphicData>
        </a:graphic>
      </p:graphicFrame>
      <p:graphicFrame>
        <p:nvGraphicFramePr>
          <p:cNvPr id="15" name="Table 14">
            <a:extLst>
              <a:ext uri="{FF2B5EF4-FFF2-40B4-BE49-F238E27FC236}">
                <a16:creationId xmlns:a16="http://schemas.microsoft.com/office/drawing/2014/main" id="{76C270DD-FE50-41D6-8F95-42A159DA07EF}"/>
              </a:ext>
            </a:extLst>
          </p:cNvPr>
          <p:cNvGraphicFramePr>
            <a:graphicFrameLocks noGrp="1"/>
          </p:cNvGraphicFramePr>
          <p:nvPr>
            <p:extLst/>
          </p:nvPr>
        </p:nvGraphicFramePr>
        <p:xfrm>
          <a:off x="245432" y="4196887"/>
          <a:ext cx="2684787" cy="1767840"/>
        </p:xfrm>
        <a:graphic>
          <a:graphicData uri="http://schemas.openxmlformats.org/drawingml/2006/table">
            <a:tbl>
              <a:tblPr firstRow="1" bandRow="1">
                <a:tableStyleId>{5C22544A-7EE6-4342-B048-85BDC9FD1C3A}</a:tableStyleId>
              </a:tblPr>
              <a:tblGrid>
                <a:gridCol w="1175690">
                  <a:extLst>
                    <a:ext uri="{9D8B030D-6E8A-4147-A177-3AD203B41FA5}">
                      <a16:colId xmlns:a16="http://schemas.microsoft.com/office/drawing/2014/main" val="1685125909"/>
                    </a:ext>
                  </a:extLst>
                </a:gridCol>
                <a:gridCol w="1509097">
                  <a:extLst>
                    <a:ext uri="{9D8B030D-6E8A-4147-A177-3AD203B41FA5}">
                      <a16:colId xmlns:a16="http://schemas.microsoft.com/office/drawing/2014/main" val="1724960421"/>
                    </a:ext>
                  </a:extLst>
                </a:gridCol>
              </a:tblGrid>
              <a:tr h="229149">
                <a:tc>
                  <a:txBody>
                    <a:bodyPr/>
                    <a:lstStyle/>
                    <a:p>
                      <a:pPr algn="ctr"/>
                      <a:r>
                        <a:rPr lang="en-US" sz="1000" dirty="0">
                          <a:latin typeface="+mj-lt"/>
                          <a:ea typeface="Cooper Hewitt" pitchFamily="50" charset="0"/>
                        </a:rPr>
                        <a:t>CAISO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9C1B"/>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9C1B"/>
                    </a:solidFill>
                  </a:tcPr>
                </a:tc>
                <a:extLst>
                  <a:ext uri="{0D108BD9-81ED-4DB2-BD59-A6C34878D82A}">
                    <a16:rowId xmlns:a16="http://schemas.microsoft.com/office/drawing/2014/main" val="2282995499"/>
                  </a:ext>
                </a:extLst>
              </a:tr>
              <a:tr h="229149">
                <a:tc gridSpan="2">
                  <a:txBody>
                    <a:bodyPr/>
                    <a:lstStyle/>
                    <a:p>
                      <a:pPr algn="l"/>
                      <a:r>
                        <a:rPr lang="en-US" sz="1000" b="1"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latin typeface="Cooper Hewitt" pitchFamily="50" charset="0"/>
                        <a:ea typeface="Cooper Hewitt" pitchFamily="50" charset="0"/>
                      </a:endParaRPr>
                    </a:p>
                  </a:txBody>
                  <a:tcPr anchor="ctr"/>
                </a:tc>
                <a:extLst>
                  <a:ext uri="{0D108BD9-81ED-4DB2-BD59-A6C34878D82A}">
                    <a16:rowId xmlns:a16="http://schemas.microsoft.com/office/drawing/2014/main" val="1768939279"/>
                  </a:ext>
                </a:extLst>
              </a:tr>
              <a:tr h="229149">
                <a:tc>
                  <a:txBody>
                    <a:bodyPr/>
                    <a:lstStyle/>
                    <a:p>
                      <a:pPr algn="l"/>
                      <a:r>
                        <a:rPr lang="en-US" sz="1000" dirty="0">
                          <a:latin typeface="+mj-lt"/>
                          <a:ea typeface="Cooper Hewitt" pitchFamily="50" charset="0"/>
                        </a:rPr>
                        <a:t>a. BIP (PG&amp;E)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$96K</a:t>
                      </a:r>
                      <a:r>
                        <a:rPr lang="en-US" sz="1000" baseline="0" dirty="0">
                          <a:latin typeface="+mj-lt"/>
                          <a:ea typeface="Cooper Hewitt" pitchFamily="50" charset="0"/>
                        </a:rPr>
                        <a:t> - $108K</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7586450"/>
                  </a:ext>
                </a:extLst>
              </a:tr>
              <a:tr h="229149">
                <a:tc>
                  <a:txBody>
                    <a:bodyPr/>
                    <a:lstStyle/>
                    <a:p>
                      <a:pPr algn="l"/>
                      <a:r>
                        <a:rPr lang="en-US" sz="1000" dirty="0">
                          <a:latin typeface="+mj-lt"/>
                          <a:ea typeface="Cooper Hewitt" pitchFamily="50" charset="0"/>
                        </a:rPr>
                        <a:t>b. DRAM (SCE)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Proprietary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00582"/>
                  </a:ext>
                </a:extLst>
              </a:tr>
              <a:tr h="372367">
                <a:tc>
                  <a:txBody>
                    <a:bodyPr/>
                    <a:lstStyle/>
                    <a:p>
                      <a:pPr algn="l"/>
                      <a:r>
                        <a:rPr lang="en-US" sz="1000" dirty="0">
                          <a:latin typeface="+mj-lt"/>
                          <a:ea typeface="Cooper Hewitt" pitchFamily="50" charset="0"/>
                        </a:rPr>
                        <a:t>c. CBP</a:t>
                      </a:r>
                      <a:r>
                        <a:rPr lang="en-US" sz="1000" baseline="0" dirty="0">
                          <a:latin typeface="+mj-lt"/>
                          <a:ea typeface="Cooper Hewitt" pitchFamily="50" charset="0"/>
                        </a:rPr>
                        <a:t> (PG&amp;E, SCE, SDG&amp;E)</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$55,850 - $71,390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5657464"/>
                  </a:ext>
                </a:extLst>
              </a:tr>
              <a:tr h="229149">
                <a:tc>
                  <a:txBody>
                    <a:bodyPr/>
                    <a:lstStyle/>
                    <a:p>
                      <a:pPr algn="ctr"/>
                      <a:r>
                        <a:rPr lang="en-US" sz="1000" dirty="0">
                          <a:latin typeface="+mj-lt"/>
                          <a:ea typeface="Cooper Hewitt" pitchFamily="50" charset="0"/>
                        </a:rPr>
                        <a:t>LCR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$109K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3628632"/>
                  </a:ext>
                </a:extLst>
              </a:tr>
            </a:tbl>
          </a:graphicData>
        </a:graphic>
      </p:graphicFrame>
      <p:graphicFrame>
        <p:nvGraphicFramePr>
          <p:cNvPr id="16" name="Table 15">
            <a:extLst>
              <a:ext uri="{FF2B5EF4-FFF2-40B4-BE49-F238E27FC236}">
                <a16:creationId xmlns:a16="http://schemas.microsoft.com/office/drawing/2014/main" id="{E088C7E2-AE8E-4FB7-92D2-E996623C633A}"/>
              </a:ext>
            </a:extLst>
          </p:cNvPr>
          <p:cNvGraphicFramePr>
            <a:graphicFrameLocks noGrp="1"/>
          </p:cNvGraphicFramePr>
          <p:nvPr>
            <p:extLst/>
          </p:nvPr>
        </p:nvGraphicFramePr>
        <p:xfrm>
          <a:off x="2812255" y="1154527"/>
          <a:ext cx="3034963" cy="1651503"/>
        </p:xfrm>
        <a:graphic>
          <a:graphicData uri="http://schemas.openxmlformats.org/drawingml/2006/table">
            <a:tbl>
              <a:tblPr firstRow="1" bandRow="1">
                <a:tableStyleId>{5C22544A-7EE6-4342-B048-85BDC9FD1C3A}</a:tableStyleId>
              </a:tblPr>
              <a:tblGrid>
                <a:gridCol w="1171275">
                  <a:extLst>
                    <a:ext uri="{9D8B030D-6E8A-4147-A177-3AD203B41FA5}">
                      <a16:colId xmlns:a16="http://schemas.microsoft.com/office/drawing/2014/main" val="1685125909"/>
                    </a:ext>
                  </a:extLst>
                </a:gridCol>
                <a:gridCol w="1863688">
                  <a:extLst>
                    <a:ext uri="{9D8B030D-6E8A-4147-A177-3AD203B41FA5}">
                      <a16:colId xmlns:a16="http://schemas.microsoft.com/office/drawing/2014/main" val="1724960421"/>
                    </a:ext>
                  </a:extLst>
                </a:gridCol>
              </a:tblGrid>
              <a:tr h="279903">
                <a:tc>
                  <a:txBody>
                    <a:bodyPr/>
                    <a:lstStyle/>
                    <a:p>
                      <a:pPr algn="ctr"/>
                      <a:r>
                        <a:rPr lang="en-US" sz="1000" dirty="0">
                          <a:latin typeface="+mj-lt"/>
                          <a:ea typeface="Cooper Hewitt" pitchFamily="50" charset="0"/>
                        </a:rPr>
                        <a:t>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938E"/>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938E"/>
                    </a:solidFill>
                  </a:tcPr>
                </a:tc>
                <a:extLst>
                  <a:ext uri="{0D108BD9-81ED-4DB2-BD59-A6C34878D82A}">
                    <a16:rowId xmlns:a16="http://schemas.microsoft.com/office/drawing/2014/main" val="2282995499"/>
                  </a:ext>
                </a:extLst>
              </a:tr>
              <a:tr h="238530">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$20K - $90K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r h="238530">
                <a:tc>
                  <a:txBody>
                    <a:bodyPr/>
                    <a:lstStyle/>
                    <a:p>
                      <a:pPr algn="ctr"/>
                      <a:r>
                        <a:rPr lang="en-US" sz="1000" dirty="0">
                          <a:latin typeface="+mj-lt"/>
                          <a:ea typeface="Cooper Hewitt" pitchFamily="50" charset="0"/>
                        </a:rPr>
                        <a:t>Utility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$27,5K - $180K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00582"/>
                  </a:ext>
                </a:extLst>
              </a:tr>
              <a:tr h="238530">
                <a:tc>
                  <a:txBody>
                    <a:bodyPr/>
                    <a:lstStyle/>
                    <a:p>
                      <a:pPr algn="ctr"/>
                      <a:r>
                        <a:rPr lang="en-US" sz="1000" dirty="0">
                          <a:latin typeface="+mj-lt"/>
                          <a:ea typeface="Cooper Hewitt" pitchFamily="50" charset="0"/>
                        </a:rPr>
                        <a:t>Ancillary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$50K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5657464"/>
                  </a:ext>
                </a:extLst>
              </a:tr>
              <a:tr h="238530">
                <a:tc>
                  <a:txBody>
                    <a:bodyPr/>
                    <a:lstStyle/>
                    <a:p>
                      <a:pPr algn="ctr"/>
                      <a:r>
                        <a:rPr lang="en-US" sz="1000" dirty="0">
                          <a:latin typeface="+mj-lt"/>
                          <a:ea typeface="Cooper Hewitt" pitchFamily="50" charset="0"/>
                        </a:rPr>
                        <a:t>DR-related</a:t>
                      </a:r>
                      <a:r>
                        <a:rPr lang="en-US" sz="1000" baseline="0" dirty="0">
                          <a:latin typeface="+mj-lt"/>
                          <a:ea typeface="Cooper Hewitt" pitchFamily="50" charset="0"/>
                        </a:rPr>
                        <a:t> rebates</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$800K /MW</a:t>
                      </a:r>
                      <a:r>
                        <a:rPr lang="en-US" sz="1000" baseline="0" dirty="0">
                          <a:latin typeface="+mj-lt"/>
                          <a:ea typeface="Cooper Hewitt" pitchFamily="50" charset="0"/>
                        </a:rPr>
                        <a:t> (50% cap)</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3628632"/>
                  </a:ext>
                </a:extLst>
              </a:tr>
              <a:tr h="238530">
                <a:tc>
                  <a:txBody>
                    <a:bodyPr/>
                    <a:lstStyle/>
                    <a:p>
                      <a:pPr algn="ctr"/>
                      <a:r>
                        <a:rPr lang="en-US" sz="1000" dirty="0">
                          <a:latin typeface="+mj-lt"/>
                          <a:ea typeface="Cooper Hewitt" pitchFamily="50" charset="0"/>
                        </a:rPr>
                        <a:t>Energy Efficiency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$14K - $31K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881282"/>
                  </a:ext>
                </a:extLst>
              </a:tr>
            </a:tbl>
          </a:graphicData>
        </a:graphic>
      </p:graphicFrame>
      <p:graphicFrame>
        <p:nvGraphicFramePr>
          <p:cNvPr id="18" name="Table 17">
            <a:extLst>
              <a:ext uri="{FF2B5EF4-FFF2-40B4-BE49-F238E27FC236}">
                <a16:creationId xmlns:a16="http://schemas.microsoft.com/office/drawing/2014/main" id="{F61075A0-B1AA-40D2-968B-6F20592BD97A}"/>
              </a:ext>
            </a:extLst>
          </p:cNvPr>
          <p:cNvGraphicFramePr>
            <a:graphicFrameLocks noGrp="1"/>
          </p:cNvGraphicFramePr>
          <p:nvPr>
            <p:extLst>
              <p:ext uri="{D42A27DB-BD31-4B8C-83A1-F6EECF244321}">
                <p14:modId xmlns:p14="http://schemas.microsoft.com/office/powerpoint/2010/main" val="2518745265"/>
              </p:ext>
            </p:extLst>
          </p:nvPr>
        </p:nvGraphicFramePr>
        <p:xfrm>
          <a:off x="317842" y="1482954"/>
          <a:ext cx="2094488" cy="687902"/>
        </p:xfrm>
        <a:graphic>
          <a:graphicData uri="http://schemas.openxmlformats.org/drawingml/2006/table">
            <a:tbl>
              <a:tblPr firstRow="1" bandRow="1">
                <a:tableStyleId>{5C22544A-7EE6-4342-B048-85BDC9FD1C3A}</a:tableStyleId>
              </a:tblPr>
              <a:tblGrid>
                <a:gridCol w="852331">
                  <a:extLst>
                    <a:ext uri="{9D8B030D-6E8A-4147-A177-3AD203B41FA5}">
                      <a16:colId xmlns:a16="http://schemas.microsoft.com/office/drawing/2014/main" val="1685125909"/>
                    </a:ext>
                  </a:extLst>
                </a:gridCol>
                <a:gridCol w="1242157">
                  <a:extLst>
                    <a:ext uri="{9D8B030D-6E8A-4147-A177-3AD203B41FA5}">
                      <a16:colId xmlns:a16="http://schemas.microsoft.com/office/drawing/2014/main" val="1724960421"/>
                    </a:ext>
                  </a:extLst>
                </a:gridCol>
              </a:tblGrid>
              <a:tr h="444062">
                <a:tc>
                  <a:txBody>
                    <a:bodyPr/>
                    <a:lstStyle/>
                    <a:p>
                      <a:pPr algn="ctr"/>
                      <a:r>
                        <a:rPr lang="en-US" sz="1000" dirty="0">
                          <a:latin typeface="+mj-lt"/>
                          <a:ea typeface="Cooper Hewitt" pitchFamily="50" charset="0"/>
                        </a:rPr>
                        <a:t>IESO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r>
                        <a:rPr lang="en-US" sz="1000" dirty="0">
                          <a:latin typeface="+mj-lt"/>
                          <a:ea typeface="Cooper Hewitt" pitchFamily="50" charset="0"/>
                        </a:rPr>
                        <a:t>Gross</a:t>
                      </a:r>
                      <a:r>
                        <a:rPr lang="en-US" sz="1000" baseline="0" dirty="0">
                          <a:latin typeface="+mj-lt"/>
                          <a:ea typeface="Cooper Hewitt" pitchFamily="50" charset="0"/>
                        </a:rPr>
                        <a:t> Value </a:t>
                      </a:r>
                    </a:p>
                    <a:p>
                      <a:pPr algn="ctr"/>
                      <a:r>
                        <a:rPr lang="en-US" sz="1000" baseline="0" dirty="0">
                          <a:latin typeface="+mj-lt"/>
                          <a:ea typeface="Cooper Hewitt" pitchFamily="50" charset="0"/>
                        </a:rPr>
                        <a:t>(Per MW-Yr)</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282995499"/>
                  </a:ext>
                </a:extLst>
              </a:tr>
              <a:tr h="168323">
                <a:tc>
                  <a:txBody>
                    <a:bodyPr/>
                    <a:lstStyle/>
                    <a:p>
                      <a:pPr algn="ctr"/>
                      <a:r>
                        <a:rPr lang="en-US" sz="1000" dirty="0">
                          <a:latin typeface="+mj-lt"/>
                          <a:ea typeface="Cooper Hewitt" pitchFamily="50"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dirty="0">
                          <a:latin typeface="+mj-lt"/>
                          <a:ea typeface="Cooper Hewitt" pitchFamily="50" charset="0"/>
                        </a:rPr>
                        <a:t>~ $70K</a:t>
                      </a:r>
                      <a:r>
                        <a:rPr lang="en-US" sz="1000" baseline="0" dirty="0">
                          <a:latin typeface="+mj-lt"/>
                          <a:ea typeface="Cooper Hewitt" pitchFamily="50" charset="0"/>
                        </a:rPr>
                        <a:t> - $85K</a:t>
                      </a:r>
                      <a:endParaRPr lang="en-US" sz="1000" dirty="0">
                        <a:latin typeface="+mj-lt"/>
                        <a:ea typeface="Cooper Hewitt"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8939279"/>
                  </a:ext>
                </a:extLst>
              </a:tr>
            </a:tbl>
          </a:graphicData>
        </a:graphic>
      </p:graphicFrame>
    </p:spTree>
    <p:extLst>
      <p:ext uri="{BB962C8B-B14F-4D97-AF65-F5344CB8AC3E}">
        <p14:creationId xmlns:p14="http://schemas.microsoft.com/office/powerpoint/2010/main" val="47973094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Theme">
      <a:dk1>
        <a:srgbClr val="636254"/>
      </a:dk1>
      <a:lt1>
        <a:srgbClr val="FFFFFF"/>
      </a:lt1>
      <a:dk2>
        <a:srgbClr val="A7A7A7"/>
      </a:dk2>
      <a:lt2>
        <a:srgbClr val="535353"/>
      </a:lt2>
      <a:accent1>
        <a:srgbClr val="F89C1B"/>
      </a:accent1>
      <a:accent2>
        <a:srgbClr val="E76C24"/>
      </a:accent2>
      <a:accent3>
        <a:srgbClr val="B74A26"/>
      </a:accent3>
      <a:accent4>
        <a:srgbClr val="537F62"/>
      </a:accent4>
      <a:accent5>
        <a:srgbClr val="4E938E"/>
      </a:accent5>
      <a:accent6>
        <a:srgbClr val="70707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3625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636254"/>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Custom 10">
      <a:dk1>
        <a:srgbClr val="636254"/>
      </a:dk1>
      <a:lt1>
        <a:srgbClr val="FFFFFF"/>
      </a:lt1>
      <a:dk2>
        <a:srgbClr val="332E37"/>
      </a:dk2>
      <a:lt2>
        <a:srgbClr val="C2B49A"/>
      </a:lt2>
      <a:accent1>
        <a:srgbClr val="F89C1B"/>
      </a:accent1>
      <a:accent2>
        <a:srgbClr val="E76C24"/>
      </a:accent2>
      <a:accent3>
        <a:srgbClr val="B74A26"/>
      </a:accent3>
      <a:accent4>
        <a:srgbClr val="537F62"/>
      </a:accent4>
      <a:accent5>
        <a:srgbClr val="4E938E"/>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tandard_Energy (4:3)">
  <a:themeElements>
    <a:clrScheme name="Custom 5">
      <a:dk1>
        <a:srgbClr val="555759"/>
      </a:dk1>
      <a:lt1>
        <a:sysClr val="window" lastClr="FFFFFF"/>
      </a:lt1>
      <a:dk2>
        <a:srgbClr val="555759"/>
      </a:dk2>
      <a:lt2>
        <a:srgbClr val="FFFFFF"/>
      </a:lt2>
      <a:accent1>
        <a:srgbClr val="555759"/>
      </a:accent1>
      <a:accent2>
        <a:srgbClr val="95D600"/>
      </a:accent2>
      <a:accent3>
        <a:srgbClr val="0093C9"/>
      </a:accent3>
      <a:accent4>
        <a:srgbClr val="FFB718"/>
      </a:accent4>
      <a:accent5>
        <a:srgbClr val="E53C2E"/>
      </a:accent5>
      <a:accent6>
        <a:srgbClr val="8B189B"/>
      </a:accent6>
      <a:hlink>
        <a:srgbClr val="85D206"/>
      </a:hlink>
      <a:folHlink>
        <a:srgbClr val="648C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latino Linotype"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Palatino Linotype" pitchFamily="18" charset="0"/>
          </a:defRPr>
        </a:defPPr>
      </a:lstStyle>
    </a:lnDef>
  </a:objectDefaults>
  <a:extraClrSchemeLst>
    <a:extraClrScheme>
      <a:clrScheme name="NCI Powerpoint 1">
        <a:dk1>
          <a:srgbClr val="000000"/>
        </a:dk1>
        <a:lt1>
          <a:srgbClr val="FFFFFF"/>
        </a:lt1>
        <a:dk2>
          <a:srgbClr val="6F6754"/>
        </a:dk2>
        <a:lt2>
          <a:srgbClr val="D8D6D2"/>
        </a:lt2>
        <a:accent1>
          <a:srgbClr val="B88740"/>
        </a:accent1>
        <a:accent2>
          <a:srgbClr val="3F4A13"/>
        </a:accent2>
        <a:accent3>
          <a:srgbClr val="FFFFFF"/>
        </a:accent3>
        <a:accent4>
          <a:srgbClr val="000000"/>
        </a:accent4>
        <a:accent5>
          <a:srgbClr val="D8C3AF"/>
        </a:accent5>
        <a:accent6>
          <a:srgbClr val="384210"/>
        </a:accent6>
        <a:hlink>
          <a:srgbClr val="093678"/>
        </a:hlink>
        <a:folHlink>
          <a:srgbClr val="A15F00"/>
        </a:folHlink>
      </a:clrScheme>
      <a:clrMap bg1="lt1" tx1="dk1" bg2="lt2" tx2="dk2" accent1="accent1" accent2="accent2" accent3="accent3" accent4="accent4" accent5="accent5" accent6="accent6" hlink="hlink" folHlink="folHlink"/>
    </a:extraClrScheme>
    <a:extraClrScheme>
      <a:clrScheme name="NCI Powerpoint 2">
        <a:dk1>
          <a:srgbClr val="000000"/>
        </a:dk1>
        <a:lt1>
          <a:srgbClr val="FFFFFF"/>
        </a:lt1>
        <a:dk2>
          <a:srgbClr val="6F6754"/>
        </a:dk2>
        <a:lt2>
          <a:srgbClr val="D8D6D2"/>
        </a:lt2>
        <a:accent1>
          <a:srgbClr val="AB6240"/>
        </a:accent1>
        <a:accent2>
          <a:srgbClr val="3F4A13"/>
        </a:accent2>
        <a:accent3>
          <a:srgbClr val="FFFFFF"/>
        </a:accent3>
        <a:accent4>
          <a:srgbClr val="000000"/>
        </a:accent4>
        <a:accent5>
          <a:srgbClr val="D2B7AF"/>
        </a:accent5>
        <a:accent6>
          <a:srgbClr val="384210"/>
        </a:accent6>
        <a:hlink>
          <a:srgbClr val="093678"/>
        </a:hlink>
        <a:folHlink>
          <a:srgbClr val="8F2E00"/>
        </a:folHlink>
      </a:clrScheme>
      <a:clrMap bg1="lt1" tx1="dk1" bg2="lt2" tx2="dk2" accent1="accent1" accent2="accent2" accent3="accent3" accent4="accent4" accent5="accent5" accent6="accent6" hlink="hlink" folHlink="folHlink"/>
    </a:extraClrScheme>
    <a:extraClrScheme>
      <a:clrScheme name="NCI Powerpoint 3">
        <a:dk1>
          <a:srgbClr val="000000"/>
        </a:dk1>
        <a:lt1>
          <a:srgbClr val="FFFFFF"/>
        </a:lt1>
        <a:dk2>
          <a:srgbClr val="6F6754"/>
        </a:dk2>
        <a:lt2>
          <a:srgbClr val="D8D6D2"/>
        </a:lt2>
        <a:accent1>
          <a:srgbClr val="855576"/>
        </a:accent1>
        <a:accent2>
          <a:srgbClr val="3F4A13"/>
        </a:accent2>
        <a:accent3>
          <a:srgbClr val="FFFFFF"/>
        </a:accent3>
        <a:accent4>
          <a:srgbClr val="000000"/>
        </a:accent4>
        <a:accent5>
          <a:srgbClr val="C2B4BD"/>
        </a:accent5>
        <a:accent6>
          <a:srgbClr val="384210"/>
        </a:accent6>
        <a:hlink>
          <a:srgbClr val="A15F00"/>
        </a:hlink>
        <a:folHlink>
          <a:srgbClr val="5C1C49"/>
        </a:folHlink>
      </a:clrScheme>
      <a:clrMap bg1="lt1" tx1="dk1" bg2="lt2" tx2="dk2" accent1="accent1" accent2="accent2" accent3="accent3" accent4="accent4" accent5="accent5" accent6="accent6" hlink="hlink" folHlink="folHlink"/>
    </a:extraClrScheme>
    <a:extraClrScheme>
      <a:clrScheme name="NCI Powerpoint 4">
        <a:dk1>
          <a:srgbClr val="000000"/>
        </a:dk1>
        <a:lt1>
          <a:srgbClr val="FFFFFF"/>
        </a:lt1>
        <a:dk2>
          <a:srgbClr val="6F6754"/>
        </a:dk2>
        <a:lt2>
          <a:srgbClr val="D8D6D2"/>
        </a:lt2>
        <a:accent1>
          <a:srgbClr val="46689A"/>
        </a:accent1>
        <a:accent2>
          <a:srgbClr val="5C2801"/>
        </a:accent2>
        <a:accent3>
          <a:srgbClr val="FFFFFF"/>
        </a:accent3>
        <a:accent4>
          <a:srgbClr val="000000"/>
        </a:accent4>
        <a:accent5>
          <a:srgbClr val="B0B9CA"/>
        </a:accent5>
        <a:accent6>
          <a:srgbClr val="532301"/>
        </a:accent6>
        <a:hlink>
          <a:srgbClr val="17524E"/>
        </a:hlink>
        <a:folHlink>
          <a:srgbClr val="093678"/>
        </a:folHlink>
      </a:clrScheme>
      <a:clrMap bg1="lt1" tx1="dk1" bg2="lt2" tx2="dk2" accent1="accent1" accent2="accent2" accent3="accent3" accent4="accent4" accent5="accent5" accent6="accent6" hlink="hlink" folHlink="folHlink"/>
    </a:extraClrScheme>
    <a:extraClrScheme>
      <a:clrScheme name="NCI Powerpoint 5">
        <a:dk1>
          <a:srgbClr val="000000"/>
        </a:dk1>
        <a:lt1>
          <a:srgbClr val="FFFFFF"/>
        </a:lt1>
        <a:dk2>
          <a:srgbClr val="6F6754"/>
        </a:dk2>
        <a:lt2>
          <a:srgbClr val="D8D6D2"/>
        </a:lt2>
        <a:accent1>
          <a:srgbClr val="517D7A"/>
        </a:accent1>
        <a:accent2>
          <a:srgbClr val="A15F00"/>
        </a:accent2>
        <a:accent3>
          <a:srgbClr val="FFFFFF"/>
        </a:accent3>
        <a:accent4>
          <a:srgbClr val="000000"/>
        </a:accent4>
        <a:accent5>
          <a:srgbClr val="B3BFBE"/>
        </a:accent5>
        <a:accent6>
          <a:srgbClr val="915500"/>
        </a:accent6>
        <a:hlink>
          <a:srgbClr val="5C1C49"/>
        </a:hlink>
        <a:folHlink>
          <a:srgbClr val="17524E"/>
        </a:folHlink>
      </a:clrScheme>
      <a:clrMap bg1="lt1" tx1="dk1" bg2="lt2" tx2="dk2" accent1="accent1" accent2="accent2" accent3="accent3" accent4="accent4" accent5="accent5" accent6="accent6" hlink="hlink" folHlink="folHlink"/>
    </a:extraClrScheme>
    <a:extraClrScheme>
      <a:clrScheme name="NCI Powerpoint 6">
        <a:dk1>
          <a:srgbClr val="000000"/>
        </a:dk1>
        <a:lt1>
          <a:srgbClr val="FFFFFF"/>
        </a:lt1>
        <a:dk2>
          <a:srgbClr val="6F6754"/>
        </a:dk2>
        <a:lt2>
          <a:srgbClr val="D8D6D2"/>
        </a:lt2>
        <a:accent1>
          <a:srgbClr val="6F774E"/>
        </a:accent1>
        <a:accent2>
          <a:srgbClr val="093678"/>
        </a:accent2>
        <a:accent3>
          <a:srgbClr val="FFFFFF"/>
        </a:accent3>
        <a:accent4>
          <a:srgbClr val="000000"/>
        </a:accent4>
        <a:accent5>
          <a:srgbClr val="BBBDB2"/>
        </a:accent5>
        <a:accent6>
          <a:srgbClr val="07306C"/>
        </a:accent6>
        <a:hlink>
          <a:srgbClr val="8F2E00"/>
        </a:hlink>
        <a:folHlink>
          <a:srgbClr val="3F4A13"/>
        </a:folHlink>
      </a:clrScheme>
      <a:clrMap bg1="lt1" tx1="dk1" bg2="lt2" tx2="dk2" accent1="accent1" accent2="accent2" accent3="accent3" accent4="accent4" accent5="accent5" accent6="accent6" hlink="hlink" folHlink="folHlink"/>
    </a:extraClrScheme>
    <a:extraClrScheme>
      <a:clrScheme name="NCI Powerpoint 7">
        <a:dk1>
          <a:srgbClr val="000000"/>
        </a:dk1>
        <a:lt1>
          <a:srgbClr val="FFFFFF"/>
        </a:lt1>
        <a:dk2>
          <a:srgbClr val="6F6754"/>
        </a:dk2>
        <a:lt2>
          <a:srgbClr val="D8D6D2"/>
        </a:lt2>
        <a:accent1>
          <a:srgbClr val="855E40"/>
        </a:accent1>
        <a:accent2>
          <a:srgbClr val="17524E"/>
        </a:accent2>
        <a:accent3>
          <a:srgbClr val="FFFFFF"/>
        </a:accent3>
        <a:accent4>
          <a:srgbClr val="000000"/>
        </a:accent4>
        <a:accent5>
          <a:srgbClr val="C2B6AF"/>
        </a:accent5>
        <a:accent6>
          <a:srgbClr val="144946"/>
        </a:accent6>
        <a:hlink>
          <a:srgbClr val="8F2E00"/>
        </a:hlink>
        <a:folHlink>
          <a:srgbClr val="5C280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ergy_PowerPoint Template_February 2018" id="{6BA4FC9A-4EAF-4D19-AED1-65AF993B9ED2}" vid="{91A01F9B-CCEB-42AE-9246-BF133EFBA791}"/>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3885</Words>
  <Application>Microsoft Office PowerPoint</Application>
  <PresentationFormat>On-screen Show (4:3)</PresentationFormat>
  <Paragraphs>722</Paragraphs>
  <Slides>39</Slides>
  <Notes>29</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39</vt:i4>
      </vt:variant>
    </vt:vector>
  </HeadingPairs>
  <TitlesOfParts>
    <vt:vector size="57" baseType="lpstr">
      <vt:lpstr>Wingdings</vt:lpstr>
      <vt:lpstr>Calibri</vt:lpstr>
      <vt:lpstr>Arial Narrow</vt:lpstr>
      <vt:lpstr>Cambria</vt:lpstr>
      <vt:lpstr>Cooper Hewitt</vt:lpstr>
      <vt:lpstr>Palatino Linotype</vt:lpstr>
      <vt:lpstr>Calibri Light</vt:lpstr>
      <vt:lpstr>Tahoma</vt:lpstr>
      <vt:lpstr>Bebas Neue Bold</vt:lpstr>
      <vt:lpstr>Arial</vt:lpstr>
      <vt:lpstr>Times New Roman</vt:lpstr>
      <vt:lpstr>Office Theme</vt:lpstr>
      <vt:lpstr>12_Office Theme</vt:lpstr>
      <vt:lpstr>1_Office Theme</vt:lpstr>
      <vt:lpstr>3_Office Theme</vt:lpstr>
      <vt:lpstr>2_Office Theme</vt:lpstr>
      <vt:lpstr>5_Office Theme</vt:lpstr>
      <vt:lpstr>Standard_Energy (4:3)</vt:lpstr>
      <vt:lpstr>Monetizing Commercial and Industrial Assets in Demand Side Energy Markets  Dailey Tipton – VP &amp; GM PJM</vt:lpstr>
      <vt:lpstr>AGENDA</vt:lpstr>
      <vt:lpstr>Dailey Tipton</vt:lpstr>
      <vt:lpstr>Who is Cpower?</vt:lpstr>
      <vt:lpstr>Our history</vt:lpstr>
      <vt:lpstr>C&amp;I Demand Side resources to generate and maximize  revenues from grid operator and utility programs</vt:lpstr>
      <vt:lpstr>The total addressable market will grow ~11.7-13.0% p.a. through 2030, with  breakout growth opportunities in DG/EE and flexibility services</vt:lpstr>
      <vt:lpstr>Competitors</vt:lpstr>
      <vt:lpstr>VALUES BY MARKET</vt:lpstr>
      <vt:lpstr>TYPES OF ENERGY PROGRAMS</vt:lpstr>
      <vt:lpstr>PJM MARKET OVERVIEW</vt:lpstr>
      <vt:lpstr>PJM AUCTION MECHANISMS</vt:lpstr>
      <vt:lpstr>RPM - Timeline</vt:lpstr>
      <vt:lpstr>FACTORS EFFECTING PJM AND DR</vt:lpstr>
      <vt:lpstr>PJM AUCTION RESULTS</vt:lpstr>
      <vt:lpstr>PJM AUCTION RESULTS</vt:lpstr>
      <vt:lpstr>BRIEF OVERVIEW: PJM PROGRAMS</vt:lpstr>
      <vt:lpstr>Economic DR – Participation Requirements</vt:lpstr>
      <vt:lpstr>Ancillary Services Demand Response</vt:lpstr>
      <vt:lpstr>Synch Reserve DR – Eligibility Requirements</vt:lpstr>
      <vt:lpstr>Synch Reserve DR – Compliance</vt:lpstr>
      <vt:lpstr>Frequency Regulation - Eligibility</vt:lpstr>
      <vt:lpstr>Pennsylvania Act 129</vt:lpstr>
      <vt:lpstr>Get Paid for Events at $1,000/MWh</vt:lpstr>
      <vt:lpstr>Energy Efficiency</vt:lpstr>
      <vt:lpstr>GENERATION – What’s Changed?</vt:lpstr>
      <vt:lpstr>STACKING PROGRAMS</vt:lpstr>
      <vt:lpstr>PowerPoint Presentation</vt:lpstr>
      <vt:lpstr>OUTLOOK FOR DEMAND RESPONSE</vt:lpstr>
      <vt:lpstr>CPower Seasonal Load Strategy</vt:lpstr>
      <vt:lpstr>Year-Round Consistent load -  CP Capability</vt:lpstr>
      <vt:lpstr>Excess Winter Load - CP Capability</vt:lpstr>
      <vt:lpstr>Excess Summer Load - CP Capability</vt:lpstr>
      <vt:lpstr>Three Forces Driving  Industry Transformation</vt:lpstr>
      <vt:lpstr>Changing Industry Dynamics From Traditional Grid to the Energy Cloud</vt:lpstr>
      <vt:lpstr>DER in the United States Next 10 years</vt:lpstr>
      <vt:lpstr>DER &amp; Demand Response</vt:lpstr>
      <vt:lpstr>CPower PJM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Monetizing Commercial and Industrial Assets in Demand Side Energy Markets  Dailey Tipton – VP &amp; GM PJM</dc:title>
  <dc:creator>Dailey Tipton (CPower)</dc:creator>
  <cp:lastModifiedBy>Dailey Tipton (CPower)</cp:lastModifiedBy>
  <cp:revision>16</cp:revision>
  <dcterms:created xsi:type="dcterms:W3CDTF">2018-12-13T17:07:32Z</dcterms:created>
  <dcterms:modified xsi:type="dcterms:W3CDTF">2018-12-20T13:50:41Z</dcterms:modified>
</cp:coreProperties>
</file>