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6.xml" ContentType="application/vnd.openxmlformats-officedocument.drawingml.chart+xml"/>
  <Override PartName="/ppt/notesSlides/notesSlide26.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7.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40"/>
  </p:notesMasterIdLst>
  <p:handoutMasterIdLst>
    <p:handoutMasterId r:id="rId41"/>
  </p:handoutMasterIdLst>
  <p:sldIdLst>
    <p:sldId id="258" r:id="rId2"/>
    <p:sldId id="260" r:id="rId3"/>
    <p:sldId id="261" r:id="rId4"/>
    <p:sldId id="264" r:id="rId5"/>
    <p:sldId id="267" r:id="rId6"/>
    <p:sldId id="271" r:id="rId7"/>
    <p:sldId id="272" r:id="rId8"/>
    <p:sldId id="269" r:id="rId9"/>
    <p:sldId id="270" r:id="rId10"/>
    <p:sldId id="262" r:id="rId11"/>
    <p:sldId id="286" r:id="rId12"/>
    <p:sldId id="285" r:id="rId13"/>
    <p:sldId id="263" r:id="rId14"/>
    <p:sldId id="349" r:id="rId15"/>
    <p:sldId id="350" r:id="rId16"/>
    <p:sldId id="362" r:id="rId17"/>
    <p:sldId id="360" r:id="rId18"/>
    <p:sldId id="275" r:id="rId19"/>
    <p:sldId id="277" r:id="rId20"/>
    <p:sldId id="364" r:id="rId21"/>
    <p:sldId id="365" r:id="rId22"/>
    <p:sldId id="366" r:id="rId23"/>
    <p:sldId id="369" r:id="rId24"/>
    <p:sldId id="370" r:id="rId25"/>
    <p:sldId id="371" r:id="rId26"/>
    <p:sldId id="372" r:id="rId27"/>
    <p:sldId id="373" r:id="rId28"/>
    <p:sldId id="374" r:id="rId29"/>
    <p:sldId id="375" r:id="rId30"/>
    <p:sldId id="376" r:id="rId31"/>
    <p:sldId id="377" r:id="rId32"/>
    <p:sldId id="378" r:id="rId33"/>
    <p:sldId id="379" r:id="rId34"/>
    <p:sldId id="380" r:id="rId35"/>
    <p:sldId id="381" r:id="rId36"/>
    <p:sldId id="382" r:id="rId37"/>
    <p:sldId id="383" r:id="rId38"/>
    <p:sldId id="363"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3366FF"/>
    <a:srgbClr val="FF9900"/>
    <a:srgbClr val="CF102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26" autoAdjust="0"/>
    <p:restoredTop sz="80301" autoAdjust="0"/>
  </p:normalViewPr>
  <p:slideViewPr>
    <p:cSldViewPr snapToGrid="0">
      <p:cViewPr varScale="1">
        <p:scale>
          <a:sx n="64" d="100"/>
          <a:sy n="64" d="100"/>
        </p:scale>
        <p:origin x="1042" y="6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ds0916\AppData\Local\Microsoft\Windows\INetCache\Content.Outlook\8XT2UPG7\Completed%20v%20Scheduled.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oleObject" Target="file:///C:\Users\jwt1006\Documents\fueltype2.xlsx"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lw0500\Documents\1Administrative\RSC\January%202018\GenMix_2017.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Number</c:v>
                </c:pt>
              </c:strCache>
            </c:strRef>
          </c:tx>
          <c:dPt>
            <c:idx val="0"/>
            <c:bubble3D val="0"/>
            <c:spPr>
              <a:solidFill>
                <a:srgbClr val="0070C0"/>
              </a:solidFill>
              <a:ln>
                <a:noFill/>
              </a:ln>
              <a:effectLst/>
            </c:spPr>
          </c:dPt>
          <c:dPt>
            <c:idx val="1"/>
            <c:bubble3D val="0"/>
            <c:spPr>
              <a:solidFill>
                <a:srgbClr val="C00000"/>
              </a:solidFill>
              <a:ln>
                <a:noFill/>
              </a:ln>
              <a:effectLst/>
            </c:spPr>
          </c:dPt>
          <c:dPt>
            <c:idx val="2"/>
            <c:bubble3D val="0"/>
            <c:spPr>
              <a:solidFill>
                <a:srgbClr val="00B050"/>
              </a:solidFill>
              <a:ln>
                <a:noFill/>
              </a:ln>
              <a:effectLst/>
            </c:spPr>
          </c:dPt>
          <c:dPt>
            <c:idx val="3"/>
            <c:bubble3D val="0"/>
            <c:spPr>
              <a:solidFill>
                <a:srgbClr val="002060"/>
              </a:solidFill>
              <a:ln>
                <a:noFill/>
              </a:ln>
              <a:effectLst/>
            </c:spPr>
          </c:dPt>
          <c:dPt>
            <c:idx val="4"/>
            <c:bubble3D val="0"/>
            <c:spPr>
              <a:solidFill>
                <a:srgbClr val="7030A0"/>
              </a:solidFill>
              <a:ln>
                <a:noFill/>
              </a:ln>
              <a:effectLst/>
            </c:spPr>
          </c:dPt>
          <c:dPt>
            <c:idx val="5"/>
            <c:bubble3D val="0"/>
            <c:spPr>
              <a:solidFill>
                <a:srgbClr val="FFC000"/>
              </a:solidFill>
              <a:ln>
                <a:noFill/>
              </a:ln>
              <a:effectLst/>
            </c:spPr>
          </c:dPt>
          <c:dPt>
            <c:idx val="6"/>
            <c:bubble3D val="0"/>
            <c:spPr>
              <a:solidFill>
                <a:schemeClr val="accent5">
                  <a:lumMod val="60000"/>
                  <a:lumOff val="40000"/>
                </a:schemeClr>
              </a:solidFill>
              <a:ln>
                <a:noFill/>
              </a:ln>
              <a:effectLst/>
            </c:spPr>
          </c:dPt>
          <c:dPt>
            <c:idx val="7"/>
            <c:bubble3D val="0"/>
            <c:spPr>
              <a:solidFill>
                <a:schemeClr val="accent2">
                  <a:lumMod val="60000"/>
                  <a:lumOff val="40000"/>
                </a:schemeClr>
              </a:solidFill>
              <a:ln>
                <a:noFill/>
              </a:ln>
              <a:effectLst/>
            </c:spPr>
          </c:dPt>
          <c:dLbls>
            <c:numFmt formatCode="#,##0" sourceLinked="0"/>
            <c:spPr>
              <a:noFill/>
              <a:ln>
                <a:noFill/>
              </a:ln>
              <a:effectLst/>
            </c:spPr>
            <c:txPr>
              <a:bodyPr rot="0" spcFirstLastPara="1" vertOverflow="overflow" horzOverflow="overflow" vert="horz" wrap="square" lIns="38100" tIns="19050" rIns="38100" bIns="19050" anchor="t"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Sheet1!$A$2:$A$9</c:f>
              <c:strCache>
                <c:ptCount val="8"/>
                <c:pt idx="0">
                  <c:v>Cooperatives (20)</c:v>
                </c:pt>
                <c:pt idx="1">
                  <c:v>Investor-Owned Utilities (16)</c:v>
                </c:pt>
                <c:pt idx="2">
                  <c:v>Independent Power Producers/Wholesale Generation (14)</c:v>
                </c:pt>
                <c:pt idx="3">
                  <c:v>Power Marketers (12)</c:v>
                </c:pt>
                <c:pt idx="4">
                  <c:v>Municipal Systems (14)</c:v>
                </c:pt>
                <c:pt idx="5">
                  <c:v>Independent Transmission Companies (10)</c:v>
                </c:pt>
                <c:pt idx="6">
                  <c:v>State Agencies (8)</c:v>
                </c:pt>
                <c:pt idx="7">
                  <c:v>Federal Agencies (1)</c:v>
                </c:pt>
              </c:strCache>
            </c:strRef>
          </c:cat>
          <c:val>
            <c:numRef>
              <c:f>Sheet1!$B$2:$B$9</c:f>
              <c:numCache>
                <c:formatCode>General</c:formatCode>
                <c:ptCount val="8"/>
                <c:pt idx="0">
                  <c:v>20</c:v>
                </c:pt>
                <c:pt idx="1">
                  <c:v>16</c:v>
                </c:pt>
                <c:pt idx="2">
                  <c:v>14</c:v>
                </c:pt>
                <c:pt idx="3">
                  <c:v>12</c:v>
                </c:pt>
                <c:pt idx="4">
                  <c:v>14</c:v>
                </c:pt>
                <c:pt idx="5">
                  <c:v>10</c:v>
                </c:pt>
                <c:pt idx="6">
                  <c:v>8</c:v>
                </c:pt>
                <c:pt idx="7">
                  <c:v>1</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tr"/>
      <c:layout>
        <c:manualLayout>
          <c:xMode val="edge"/>
          <c:yMode val="edge"/>
          <c:x val="0.66347021594152045"/>
          <c:y val="3.5023709948526174E-2"/>
          <c:w val="0.32471003614485117"/>
          <c:h val="0.85990516020589525"/>
        </c:manualLayout>
      </c:layout>
      <c:overlay val="0"/>
      <c:spPr>
        <a:noFill/>
        <a:ln>
          <a:noFill/>
        </a:ln>
        <a:effectLst/>
      </c:spPr>
      <c:txPr>
        <a:bodyPr rot="0" spcFirstLastPara="1" vertOverflow="ellipsis" vert="horz" wrap="square" anchor="t" anchorCtr="0"/>
        <a:lstStyle/>
        <a:p>
          <a:pPr algn="l">
            <a:lnSpc>
              <a:spcPct val="100000"/>
            </a:lnSpc>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0"/>
          <c:tx>
            <c:strRef>
              <c:f>Sheet1!$B$1</c:f>
              <c:strCache>
                <c:ptCount val="1"/>
                <c:pt idx="0">
                  <c:v> Transmission Customer Transactions ($MM) </c:v>
                </c:pt>
              </c:strCache>
            </c:strRef>
          </c:tx>
          <c:invertIfNegative val="0"/>
          <c:cat>
            <c:numRef>
              <c:f>Sheet1!$A$2:$A$20</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Sheet1!$B$2:$B$20</c:f>
              <c:numCache>
                <c:formatCode>General</c:formatCode>
                <c:ptCount val="19"/>
                <c:pt idx="6" formatCode="_(&quot;$&quot;* #,##0_);_(&quot;$&quot;* \(#,##0\);_(&quot;$&quot;* &quot;-&quot;??_);_(@_)">
                  <c:v>229</c:v>
                </c:pt>
                <c:pt idx="7" formatCode="_(&quot;$&quot;* #,##0_);_(&quot;$&quot;* \(#,##0\);_(&quot;$&quot;* &quot;-&quot;??_);_(@_)">
                  <c:v>255</c:v>
                </c:pt>
                <c:pt idx="8" formatCode="_(&quot;$&quot;* #,##0_);_(&quot;$&quot;* \(#,##0\);_(&quot;$&quot;* &quot;-&quot;??_);_(@_)">
                  <c:v>280</c:v>
                </c:pt>
                <c:pt idx="9" formatCode="_(&quot;$&quot;* #,##0_);_(&quot;$&quot;* \(#,##0\);_(&quot;$&quot;* &quot;-&quot;??_);_(@_)">
                  <c:v>392</c:v>
                </c:pt>
                <c:pt idx="10" formatCode="_(&quot;$&quot;* #,##0_);_(&quot;$&quot;* \(#,##0\);_(&quot;$&quot;* &quot;-&quot;??_);_(@_)">
                  <c:v>427</c:v>
                </c:pt>
                <c:pt idx="11" formatCode="_(&quot;$&quot;* #,##0_);_(&quot;$&quot;* \(#,##0\);_(&quot;$&quot;* &quot;-&quot;??_);_(@_)">
                  <c:v>537</c:v>
                </c:pt>
                <c:pt idx="12" formatCode="_(&quot;$&quot;* #,##0_);_(&quot;$&quot;* \(#,##0\);_(&quot;$&quot;* &quot;-&quot;??_);_(@_)">
                  <c:v>698</c:v>
                </c:pt>
                <c:pt idx="13" formatCode="_(&quot;$&quot;* #,##0_);_(&quot;$&quot;* \(#,##0\);_(&quot;$&quot;* &quot;-&quot;??_);_(@_)">
                  <c:v>945</c:v>
                </c:pt>
                <c:pt idx="14" formatCode="_(&quot;$&quot;* #,##0_);_(&quot;$&quot;* \(#,##0\);_(&quot;$&quot;* &quot;-&quot;??_);_(@_)">
                  <c:v>1100</c:v>
                </c:pt>
                <c:pt idx="15" formatCode="&quot;$&quot;#,##0_);[Red]\(&quot;$&quot;#,##0\)">
                  <c:v>1290</c:v>
                </c:pt>
                <c:pt idx="16" formatCode="&quot;$&quot;#,##0_);[Red]\(&quot;$&quot;#,##0\)">
                  <c:v>1510</c:v>
                </c:pt>
                <c:pt idx="17" formatCode="&quot;$&quot;#,##0_);[Red]\(&quot;$&quot;#,##0\)">
                  <c:v>3411</c:v>
                </c:pt>
                <c:pt idx="18" formatCode="&quot;$&quot;#,##0_);[Red]\(&quot;$&quot;#,##0\)">
                  <c:v>3879</c:v>
                </c:pt>
              </c:numCache>
            </c:numRef>
          </c:val>
        </c:ser>
        <c:ser>
          <c:idx val="2"/>
          <c:order val="1"/>
          <c:tx>
            <c:strRef>
              <c:f>Sheet1!$C$1</c:f>
              <c:strCache>
                <c:ptCount val="1"/>
                <c:pt idx="0">
                  <c:v> Energy Imbalance Market Transactions ($MM) </c:v>
                </c:pt>
              </c:strCache>
            </c:strRef>
          </c:tx>
          <c:invertIfNegative val="0"/>
          <c:cat>
            <c:numRef>
              <c:f>Sheet1!$A$2:$A$20</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Sheet1!$C$2:$C$20</c:f>
              <c:numCache>
                <c:formatCode>General</c:formatCode>
                <c:ptCount val="19"/>
                <c:pt idx="9" formatCode="_(&quot;$&quot;* #,##0_);_(&quot;$&quot;* \(#,##0\);_(&quot;$&quot;* &quot;-&quot;??_);_(@_)">
                  <c:v>1360</c:v>
                </c:pt>
                <c:pt idx="10" formatCode="_(&quot;$&quot;* #,##0_);_(&quot;$&quot;* \(#,##0\);_(&quot;$&quot;* &quot;-&quot;??_);_(@_)">
                  <c:v>1741</c:v>
                </c:pt>
                <c:pt idx="11" formatCode="_(&quot;$&quot;* #,##0_);_(&quot;$&quot;* \(#,##0\);_(&quot;$&quot;* &quot;-&quot;??_);_(@_)">
                  <c:v>1144</c:v>
                </c:pt>
                <c:pt idx="12" formatCode="_(&quot;$&quot;* #,##0_);_(&quot;$&quot;* \(#,##0\);_(&quot;$&quot;* &quot;-&quot;??_);_(@_)">
                  <c:v>1280</c:v>
                </c:pt>
                <c:pt idx="13" formatCode="_(&quot;$&quot;* #,##0_);_(&quot;$&quot;* \(#,##0\);_(&quot;$&quot;* &quot;-&quot;??_);_(@_)">
                  <c:v>1280</c:v>
                </c:pt>
                <c:pt idx="14" formatCode="_(&quot;$&quot;* #,##0_);_(&quot;$&quot;* \(#,##0\);_(&quot;$&quot;* &quot;-&quot;??_);_(@_)">
                  <c:v>1200</c:v>
                </c:pt>
                <c:pt idx="15" formatCode="&quot;$&quot;#,##0_);[Red]\(&quot;$&quot;#,##0\)">
                  <c:v>1290</c:v>
                </c:pt>
                <c:pt idx="16" formatCode="&quot;$&quot;#,##0_);[Red]\(&quot;$&quot;#,##0\)">
                  <c:v>300</c:v>
                </c:pt>
                <c:pt idx="17">
                  <c:v>0</c:v>
                </c:pt>
                <c:pt idx="18">
                  <c:v>0</c:v>
                </c:pt>
              </c:numCache>
            </c:numRef>
          </c:val>
        </c:ser>
        <c:ser>
          <c:idx val="3"/>
          <c:order val="2"/>
          <c:tx>
            <c:strRef>
              <c:f>Sheet1!$D$1</c:f>
              <c:strCache>
                <c:ptCount val="1"/>
                <c:pt idx="0">
                  <c:v> Integrated Marketplace </c:v>
                </c:pt>
              </c:strCache>
            </c:strRef>
          </c:tx>
          <c:invertIfNegative val="0"/>
          <c:cat>
            <c:numRef>
              <c:f>Sheet1!$A$2:$A$20</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Sheet1!$D$2:$D$20</c:f>
              <c:numCache>
                <c:formatCode>General</c:formatCode>
                <c:ptCount val="19"/>
                <c:pt idx="6" formatCode="_(&quot;$&quot;* #,##0_);_(&quot;$&quot;* \(#,##0\);_(&quot;$&quot;* &quot;-&quot;??_);_(@_)">
                  <c:v>0</c:v>
                </c:pt>
                <c:pt idx="7" formatCode="_(&quot;$&quot;* #,##0_);_(&quot;$&quot;* \(#,##0\);_(&quot;$&quot;* &quot;-&quot;??_);_(@_)">
                  <c:v>0</c:v>
                </c:pt>
                <c:pt idx="8" formatCode="_(&quot;$&quot;* #,##0_);_(&quot;$&quot;* \(#,##0\);_(&quot;$&quot;* &quot;-&quot;??_);_(@_)">
                  <c:v>0</c:v>
                </c:pt>
                <c:pt idx="9" formatCode="_(&quot;$&quot;* #,##0_);_(&quot;$&quot;* \(#,##0\);_(&quot;$&quot;* &quot;-&quot;??_);_(@_)">
                  <c:v>0</c:v>
                </c:pt>
                <c:pt idx="10" formatCode="_(&quot;$&quot;* #,##0_);_(&quot;$&quot;* \(#,##0\);_(&quot;$&quot;* &quot;-&quot;??_);_(@_)">
                  <c:v>0</c:v>
                </c:pt>
                <c:pt idx="11" formatCode="_(&quot;$&quot;* #,##0_);_(&quot;$&quot;* \(#,##0\);_(&quot;$&quot;* &quot;-&quot;??_);_(@_)">
                  <c:v>0</c:v>
                </c:pt>
                <c:pt idx="12" formatCode="_(&quot;$&quot;* #,##0_);_(&quot;$&quot;* \(#,##0\);_(&quot;$&quot;* &quot;-&quot;??_);_(@_)">
                  <c:v>0</c:v>
                </c:pt>
                <c:pt idx="13" formatCode="_(&quot;$&quot;* #,##0_);_(&quot;$&quot;* \(#,##0\);_(&quot;$&quot;* &quot;-&quot;??_);_(@_)">
                  <c:v>0</c:v>
                </c:pt>
                <c:pt idx="14" formatCode="_(&quot;$&quot;* #,##0_);_(&quot;$&quot;* \(#,##0\);_(&quot;$&quot;* &quot;-&quot;??_);_(@_)">
                  <c:v>0</c:v>
                </c:pt>
                <c:pt idx="15">
                  <c:v>0</c:v>
                </c:pt>
                <c:pt idx="16" formatCode="&quot;$&quot;#,##0_);[Red]\(&quot;$&quot;#,##0\)">
                  <c:v>3260</c:v>
                </c:pt>
                <c:pt idx="17" formatCode="&quot;$&quot;#,##0_);[Red]\(&quot;$&quot;#,##0\)">
                  <c:v>14638</c:v>
                </c:pt>
                <c:pt idx="18" formatCode="&quot;$&quot;#,##0_);[Red]\(&quot;$&quot;#,##0\)">
                  <c:v>15821</c:v>
                </c:pt>
              </c:numCache>
            </c:numRef>
          </c:val>
        </c:ser>
        <c:dLbls>
          <c:showLegendKey val="0"/>
          <c:showVal val="0"/>
          <c:showCatName val="0"/>
          <c:showSerName val="0"/>
          <c:showPercent val="0"/>
          <c:showBubbleSize val="0"/>
        </c:dLbls>
        <c:gapWidth val="150"/>
        <c:overlap val="100"/>
        <c:axId val="209076240"/>
        <c:axId val="209076632"/>
      </c:barChart>
      <c:lineChart>
        <c:grouping val="standard"/>
        <c:varyColors val="0"/>
        <c:ser>
          <c:idx val="4"/>
          <c:order val="3"/>
          <c:tx>
            <c:strRef>
              <c:f>Sheet1!$E$1</c:f>
              <c:strCache>
                <c:ptCount val="1"/>
                <c:pt idx="0">
                  <c:v>Number of Employees</c:v>
                </c:pt>
              </c:strCache>
            </c:strRef>
          </c:tx>
          <c:dLbls>
            <c:spPr>
              <a:noFill/>
              <a:ln>
                <a:noFill/>
              </a:ln>
              <a:effectLst/>
            </c:spPr>
            <c:txPr>
              <a:bodyPr/>
              <a:lstStyle/>
              <a:p>
                <a:pPr>
                  <a:defRPr sz="12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Sheet1!$E$2:$E$20</c:f>
              <c:numCache>
                <c:formatCode>General</c:formatCode>
                <c:ptCount val="19"/>
                <c:pt idx="0">
                  <c:v>39</c:v>
                </c:pt>
                <c:pt idx="1">
                  <c:v>45</c:v>
                </c:pt>
                <c:pt idx="2">
                  <c:v>73</c:v>
                </c:pt>
                <c:pt idx="3">
                  <c:v>110</c:v>
                </c:pt>
                <c:pt idx="4">
                  <c:v>110</c:v>
                </c:pt>
                <c:pt idx="5">
                  <c:v>116</c:v>
                </c:pt>
                <c:pt idx="6">
                  <c:v>131</c:v>
                </c:pt>
                <c:pt idx="7">
                  <c:v>169</c:v>
                </c:pt>
                <c:pt idx="8">
                  <c:v>260</c:v>
                </c:pt>
                <c:pt idx="9">
                  <c:v>297</c:v>
                </c:pt>
                <c:pt idx="10">
                  <c:v>345</c:v>
                </c:pt>
                <c:pt idx="11">
                  <c:v>423</c:v>
                </c:pt>
                <c:pt idx="12">
                  <c:v>473</c:v>
                </c:pt>
                <c:pt idx="13">
                  <c:v>524</c:v>
                </c:pt>
                <c:pt idx="14">
                  <c:v>565</c:v>
                </c:pt>
                <c:pt idx="15">
                  <c:v>574</c:v>
                </c:pt>
                <c:pt idx="16">
                  <c:v>601</c:v>
                </c:pt>
                <c:pt idx="17">
                  <c:v>596</c:v>
                </c:pt>
                <c:pt idx="18">
                  <c:v>609</c:v>
                </c:pt>
              </c:numCache>
            </c:numRef>
          </c:val>
          <c:smooth val="0"/>
        </c:ser>
        <c:dLbls>
          <c:showLegendKey val="0"/>
          <c:showVal val="0"/>
          <c:showCatName val="0"/>
          <c:showSerName val="0"/>
          <c:showPercent val="0"/>
          <c:showBubbleSize val="0"/>
        </c:dLbls>
        <c:marker val="1"/>
        <c:smooth val="0"/>
        <c:axId val="209077416"/>
        <c:axId val="209077024"/>
      </c:lineChart>
      <c:dateAx>
        <c:axId val="209076240"/>
        <c:scaling>
          <c:orientation val="minMax"/>
        </c:scaling>
        <c:delete val="0"/>
        <c:axPos val="b"/>
        <c:numFmt formatCode="General" sourceLinked="1"/>
        <c:majorTickMark val="out"/>
        <c:minorTickMark val="none"/>
        <c:tickLblPos val="nextTo"/>
        <c:txPr>
          <a:bodyPr/>
          <a:lstStyle/>
          <a:p>
            <a:pPr>
              <a:defRPr sz="1050" b="1"/>
            </a:pPr>
            <a:endParaRPr lang="en-US"/>
          </a:p>
        </c:txPr>
        <c:crossAx val="209076632"/>
        <c:crosses val="autoZero"/>
        <c:auto val="0"/>
        <c:lblOffset val="100"/>
        <c:baseTimeUnit val="days"/>
      </c:dateAx>
      <c:valAx>
        <c:axId val="209076632"/>
        <c:scaling>
          <c:orientation val="minMax"/>
          <c:max val="20000"/>
        </c:scaling>
        <c:delete val="0"/>
        <c:axPos val="l"/>
        <c:majorGridlines>
          <c:spPr>
            <a:ln w="12700">
              <a:solidFill>
                <a:schemeClr val="tx1">
                  <a:tint val="75000"/>
                  <a:shade val="95000"/>
                  <a:satMod val="105000"/>
                  <a:alpha val="36000"/>
                </a:schemeClr>
              </a:solidFill>
              <a:prstDash val="sysDash"/>
            </a:ln>
          </c:spPr>
        </c:majorGridlines>
        <c:numFmt formatCode="General" sourceLinked="1"/>
        <c:majorTickMark val="out"/>
        <c:minorTickMark val="none"/>
        <c:tickLblPos val="nextTo"/>
        <c:crossAx val="209076240"/>
        <c:crosses val="autoZero"/>
        <c:crossBetween val="between"/>
      </c:valAx>
      <c:valAx>
        <c:axId val="209077024"/>
        <c:scaling>
          <c:orientation val="minMax"/>
          <c:max val="1200"/>
        </c:scaling>
        <c:delete val="0"/>
        <c:axPos val="r"/>
        <c:title>
          <c:tx>
            <c:rich>
              <a:bodyPr/>
              <a:lstStyle/>
              <a:p>
                <a:pPr>
                  <a:defRPr sz="1400"/>
                </a:pPr>
                <a:r>
                  <a:rPr lang="en-US" sz="1200" dirty="0" smtClean="0"/>
                  <a:t># OF EMPLOYEES</a:t>
                </a:r>
                <a:endParaRPr lang="en-US" sz="1200" dirty="0"/>
              </a:p>
            </c:rich>
          </c:tx>
          <c:overlay val="0"/>
        </c:title>
        <c:numFmt formatCode="General" sourceLinked="1"/>
        <c:majorTickMark val="out"/>
        <c:minorTickMark val="none"/>
        <c:tickLblPos val="nextTo"/>
        <c:crossAx val="209077416"/>
        <c:crosses val="max"/>
        <c:crossBetween val="between"/>
      </c:valAx>
      <c:catAx>
        <c:axId val="209077416"/>
        <c:scaling>
          <c:orientation val="minMax"/>
        </c:scaling>
        <c:delete val="1"/>
        <c:axPos val="b"/>
        <c:numFmt formatCode="General" sourceLinked="1"/>
        <c:majorTickMark val="out"/>
        <c:minorTickMark val="none"/>
        <c:tickLblPos val="nextTo"/>
        <c:crossAx val="209077024"/>
        <c:crosses val="autoZero"/>
        <c:auto val="1"/>
        <c:lblAlgn val="ctr"/>
        <c:lblOffset val="100"/>
        <c:noMultiLvlLbl val="0"/>
      </c:catAx>
    </c:plotArea>
    <c:legend>
      <c:legendPos val="t"/>
      <c:layout>
        <c:manualLayout>
          <c:xMode val="edge"/>
          <c:yMode val="edge"/>
          <c:x val="0.16826482945895185"/>
          <c:y val="1.6026709499905669E-2"/>
          <c:w val="0.56325559519805912"/>
          <c:h val="0.28371187846285767"/>
        </c:manualLayout>
      </c:layout>
      <c:overlay val="1"/>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Energy Consumption</c:v>
                </c:pt>
              </c:strCache>
            </c:strRef>
          </c:tx>
          <c:dPt>
            <c:idx val="0"/>
            <c:bubble3D val="0"/>
            <c:spPr>
              <a:solidFill>
                <a:srgbClr val="FFCC00"/>
              </a:solidFill>
              <a:ln>
                <a:noFill/>
              </a:ln>
              <a:effectLst/>
            </c:spPr>
            <c:extLst xmlns:c16r2="http://schemas.microsoft.com/office/drawing/2015/06/chart">
              <c:ext xmlns:c16="http://schemas.microsoft.com/office/drawing/2014/chart" uri="{C3380CC4-5D6E-409C-BE32-E72D297353CC}">
                <c16:uniqueId val="{00000001-D06E-42E5-9AFB-AB6D0D353A55}"/>
              </c:ext>
            </c:extLst>
          </c:dPt>
          <c:dPt>
            <c:idx val="1"/>
            <c:bubble3D val="0"/>
            <c:spPr>
              <a:solidFill>
                <a:srgbClr val="0070C0"/>
              </a:solidFill>
              <a:ln>
                <a:noFill/>
              </a:ln>
              <a:effectLst/>
            </c:spPr>
            <c:extLst xmlns:c16r2="http://schemas.microsoft.com/office/drawing/2015/06/chart">
              <c:ext xmlns:c16="http://schemas.microsoft.com/office/drawing/2014/chart" uri="{C3380CC4-5D6E-409C-BE32-E72D297353CC}">
                <c16:uniqueId val="{00000003-D06E-42E5-9AFB-AB6D0D353A55}"/>
              </c:ext>
            </c:extLst>
          </c:dPt>
          <c:dPt>
            <c:idx val="2"/>
            <c:bubble3D val="0"/>
            <c:spPr>
              <a:solidFill>
                <a:srgbClr val="002060"/>
              </a:solidFill>
              <a:ln>
                <a:noFill/>
              </a:ln>
              <a:effectLst/>
            </c:spPr>
            <c:extLst xmlns:c16r2="http://schemas.microsoft.com/office/drawing/2015/06/chart">
              <c:ext xmlns:c16="http://schemas.microsoft.com/office/drawing/2014/chart" uri="{C3380CC4-5D6E-409C-BE32-E72D297353CC}">
                <c16:uniqueId val="{00000005-D06E-42E5-9AFB-AB6D0D353A55}"/>
              </c:ext>
            </c:extLst>
          </c:dPt>
          <c:dPt>
            <c:idx val="3"/>
            <c:bubble3D val="0"/>
            <c:spPr>
              <a:solidFill>
                <a:srgbClr val="C00000"/>
              </a:solidFill>
              <a:ln>
                <a:noFill/>
              </a:ln>
              <a:effectLst/>
            </c:spPr>
            <c:extLst xmlns:c16r2="http://schemas.microsoft.com/office/drawing/2015/06/chart">
              <c:ext xmlns:c16="http://schemas.microsoft.com/office/drawing/2014/chart" uri="{C3380CC4-5D6E-409C-BE32-E72D297353CC}">
                <c16:uniqueId val="{00000007-D06E-42E5-9AFB-AB6D0D353A55}"/>
              </c:ext>
            </c:extLst>
          </c:dPt>
          <c:dPt>
            <c:idx val="4"/>
            <c:bubble3D val="0"/>
            <c:spPr>
              <a:solidFill>
                <a:srgbClr val="92D050"/>
              </a:solidFill>
              <a:ln>
                <a:noFill/>
              </a:ln>
              <a:effectLst/>
            </c:spPr>
            <c:extLst xmlns:c16r2="http://schemas.microsoft.com/office/drawing/2015/06/chart">
              <c:ext xmlns:c16="http://schemas.microsoft.com/office/drawing/2014/chart" uri="{C3380CC4-5D6E-409C-BE32-E72D297353CC}">
                <c16:uniqueId val="{00000009-D06E-42E5-9AFB-AB6D0D353A55}"/>
              </c:ext>
            </c:extLst>
          </c:dPt>
          <c:dPt>
            <c:idx val="5"/>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0B-D06E-42E5-9AFB-AB6D0D353A55}"/>
              </c:ext>
            </c:extLst>
          </c:dPt>
          <c:dPt>
            <c:idx val="6"/>
            <c:bubble3D val="0"/>
            <c:spPr>
              <a:solidFill>
                <a:schemeClr val="accent6">
                  <a:lumMod val="80000"/>
                  <a:lumOff val="20000"/>
                </a:schemeClr>
              </a:solidFill>
              <a:ln>
                <a:noFill/>
              </a:ln>
              <a:effectLst/>
            </c:spPr>
            <c:extLst xmlns:c16r2="http://schemas.microsoft.com/office/drawing/2015/06/chart">
              <c:ext xmlns:c16="http://schemas.microsoft.com/office/drawing/2014/chart" uri="{C3380CC4-5D6E-409C-BE32-E72D297353CC}">
                <c16:uniqueId val="{0000000D-D06E-42E5-9AFB-AB6D0D353A55}"/>
              </c:ext>
            </c:extLst>
          </c:dPt>
          <c:dPt>
            <c:idx val="7"/>
            <c:bubble3D val="0"/>
            <c:spPr>
              <a:solidFill>
                <a:srgbClr val="7030A0"/>
              </a:solidFill>
              <a:ln>
                <a:noFill/>
              </a:ln>
              <a:effectLst/>
            </c:spPr>
            <c:extLst xmlns:c16r2="http://schemas.microsoft.com/office/drawing/2015/06/chart">
              <c:ext xmlns:c16="http://schemas.microsoft.com/office/drawing/2014/chart" uri="{C3380CC4-5D6E-409C-BE32-E72D297353CC}">
                <c16:uniqueId val="{0000000E-9CFE-47A1-8B42-4FD888EA7428}"/>
              </c:ext>
            </c:extLst>
          </c:dPt>
          <c:dLbls>
            <c:dLbl>
              <c:idx val="0"/>
              <c:layout>
                <c:manualLayout>
                  <c:x val="8.8475904748256048E-3"/>
                  <c:y val="-3.5069081264698404E-2"/>
                </c:manualLayout>
              </c:layout>
              <c:tx>
                <c:rich>
                  <a:bodyPr/>
                  <a:lstStyle/>
                  <a:p>
                    <a:fld id="{EAA351F3-33B0-447E-B55E-766FA058B120}" type="PERCENTAGE">
                      <a:rPr lang="en-US" smtClean="0"/>
                      <a:pPr/>
                      <a:t>[PERCENTAGE]</a:t>
                    </a:fld>
                    <a:endParaRPr lang="en-US"/>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D06E-42E5-9AFB-AB6D0D353A55}"/>
                </c:ext>
                <c:ext xmlns:c15="http://schemas.microsoft.com/office/drawing/2012/chart" uri="{CE6537A1-D6FC-4f65-9D91-7224C49458BB}">
                  <c15:dlblFieldTable/>
                  <c15:showDataLabelsRange val="0"/>
                </c:ext>
              </c:extLst>
            </c:dLbl>
            <c:dLbl>
              <c:idx val="1"/>
              <c:layout>
                <c:manualLayout>
                  <c:x val="2.7231266855086003E-2"/>
                  <c:y val="5.8725228834986018E-4"/>
                </c:manualLayout>
              </c:layout>
              <c:tx>
                <c:rich>
                  <a:bodyPr rot="0" spcFirstLastPara="1" vertOverflow="ellipsis" vert="horz" wrap="square" lIns="38100" tIns="19050" rIns="38100" bIns="19050" anchor="ctr" anchorCtr="1">
                    <a:spAutoFit/>
                  </a:bodyPr>
                  <a:lstStyle/>
                  <a:p>
                    <a:pPr>
                      <a:defRPr sz="1350" b="0" i="0" u="none" strike="noStrike" kern="1200" baseline="0">
                        <a:solidFill>
                          <a:schemeClr val="bg1"/>
                        </a:solidFill>
                        <a:latin typeface="Rockwell" panose="02060603020205020403" pitchFamily="18" charset="0"/>
                        <a:ea typeface="+mn-ea"/>
                        <a:cs typeface="+mn-cs"/>
                      </a:defRPr>
                    </a:pPr>
                    <a:fld id="{FCE5D618-8B8F-434F-816F-EF2617764846}" type="PERCENTAGE">
                      <a:rPr lang="en-US" smtClean="0"/>
                      <a:pPr>
                        <a:defRPr>
                          <a:solidFill>
                            <a:schemeClr val="bg1"/>
                          </a:solidFill>
                          <a:latin typeface="Rockwell" panose="02060603020205020403" pitchFamily="18" charset="0"/>
                        </a:defRPr>
                      </a:pPr>
                      <a:t>[PERCENTAGE]</a:t>
                    </a:fld>
                    <a:endParaRPr lang="en-US"/>
                  </a:p>
                </c:rich>
              </c:tx>
              <c:numFmt formatCode="0.00%" sourceLinked="0"/>
              <c:spPr>
                <a:solidFill>
                  <a:srgbClr val="002060"/>
                </a:solidFill>
                <a:ln>
                  <a:noFill/>
                </a:ln>
                <a:effectLst/>
              </c:spPr>
              <c:txPr>
                <a:bodyPr rot="0" spcFirstLastPara="1" vertOverflow="ellipsis" vert="horz" wrap="square" lIns="38100" tIns="19050" rIns="38100" bIns="19050" anchor="ctr" anchorCtr="1">
                  <a:spAutoFit/>
                </a:bodyPr>
                <a:lstStyle/>
                <a:p>
                  <a:pPr>
                    <a:defRPr sz="1350" b="0" i="0" u="none" strike="noStrike" kern="1200" baseline="0">
                      <a:solidFill>
                        <a:schemeClr val="bg1"/>
                      </a:solidFill>
                      <a:latin typeface="Rockwell" panose="02060603020205020403" pitchFamily="18" charset="0"/>
                      <a:ea typeface="+mn-ea"/>
                      <a:cs typeface="+mn-cs"/>
                    </a:defRPr>
                  </a:pPr>
                  <a:endParaRPr lang="en-US"/>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D06E-42E5-9AFB-AB6D0D353A55}"/>
                </c:ext>
                <c:ext xmlns:c15="http://schemas.microsoft.com/office/drawing/2012/chart" uri="{CE6537A1-D6FC-4f65-9D91-7224C49458BB}">
                  <c15:spPr xmlns:c15="http://schemas.microsoft.com/office/drawing/2012/chart">
                    <a:prstGeom prst="wedgeRoundRectCallout">
                      <a:avLst/>
                    </a:prstGeom>
                    <a:noFill/>
                    <a:ln>
                      <a:noFill/>
                    </a:ln>
                  </c15:spPr>
                  <c15:dlblFieldTable/>
                  <c15:showDataLabelsRange val="0"/>
                </c:ext>
              </c:extLst>
            </c:dLbl>
            <c:dLbl>
              <c:idx val="2"/>
              <c:layout>
                <c:manualLayout>
                  <c:x val="-1.6622041721126329E-2"/>
                  <c:y val="-1.889893517055127E-2"/>
                </c:manualLayout>
              </c:layout>
              <c:tx>
                <c:rich>
                  <a:bodyPr rot="0" spcFirstLastPara="1" vertOverflow="ellipsis" vert="horz" wrap="square" lIns="38100" tIns="19050" rIns="38100" bIns="19050" anchor="ctr" anchorCtr="1">
                    <a:spAutoFit/>
                  </a:bodyPr>
                  <a:lstStyle/>
                  <a:p>
                    <a:pPr>
                      <a:defRPr sz="1350" b="0" i="0" u="none" strike="noStrike" kern="1200" baseline="0">
                        <a:solidFill>
                          <a:schemeClr val="bg1"/>
                        </a:solidFill>
                        <a:latin typeface="Rockwell" panose="02060603020205020403" pitchFamily="18" charset="0"/>
                        <a:ea typeface="+mn-ea"/>
                        <a:cs typeface="+mn-cs"/>
                      </a:defRPr>
                    </a:pPr>
                    <a:fld id="{845E805A-0421-4B7B-9B30-20CADB385C8C}" type="PERCENTAGE">
                      <a:rPr lang="en-US" smtClean="0"/>
                      <a:pPr>
                        <a:defRPr>
                          <a:solidFill>
                            <a:schemeClr val="bg1"/>
                          </a:solidFill>
                          <a:latin typeface="Rockwell" panose="02060603020205020403" pitchFamily="18" charset="0"/>
                        </a:defRPr>
                      </a:pPr>
                      <a:t>[PERCENTAGE]</a:t>
                    </a:fld>
                    <a:endParaRPr lang="en-US"/>
                  </a:p>
                </c:rich>
              </c:tx>
              <c:numFmt formatCode="0.00%" sourceLinked="0"/>
              <c:spPr>
                <a:solidFill>
                  <a:srgbClr val="002060"/>
                </a:solidFill>
                <a:ln>
                  <a:noFill/>
                </a:ln>
                <a:effectLst/>
              </c:spPr>
              <c:txPr>
                <a:bodyPr rot="0" spcFirstLastPara="1" vertOverflow="ellipsis" vert="horz" wrap="square" lIns="38100" tIns="19050" rIns="38100" bIns="19050" anchor="ctr" anchorCtr="1">
                  <a:spAutoFit/>
                </a:bodyPr>
                <a:lstStyle/>
                <a:p>
                  <a:pPr>
                    <a:defRPr sz="1350" b="0" i="0" u="none" strike="noStrike" kern="1200" baseline="0">
                      <a:solidFill>
                        <a:schemeClr val="bg1"/>
                      </a:solidFill>
                      <a:latin typeface="Rockwell" panose="02060603020205020403" pitchFamily="18" charset="0"/>
                      <a:ea typeface="+mn-ea"/>
                      <a:cs typeface="+mn-cs"/>
                    </a:defRPr>
                  </a:pPr>
                  <a:endParaRPr lang="en-US"/>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D06E-42E5-9AFB-AB6D0D353A55}"/>
                </c:ext>
                <c:ext xmlns:c15="http://schemas.microsoft.com/office/drawing/2012/chart" uri="{CE6537A1-D6FC-4f65-9D91-7224C49458BB}">
                  <c15:spPr xmlns:c15="http://schemas.microsoft.com/office/drawing/2012/chart">
                    <a:prstGeom prst="wedgeRoundRectCallout">
                      <a:avLst/>
                    </a:prstGeom>
                    <a:noFill/>
                    <a:ln>
                      <a:noFill/>
                    </a:ln>
                  </c15:spPr>
                  <c15:dlblFieldTable/>
                  <c15:showDataLabelsRange val="0"/>
                </c:ext>
              </c:extLst>
            </c:dLbl>
            <c:dLbl>
              <c:idx val="3"/>
              <c:layout>
                <c:manualLayout>
                  <c:x val="-5.1654516516972747E-2"/>
                  <c:y val="4.5023066160241348E-2"/>
                </c:manualLayout>
              </c:layout>
              <c:tx>
                <c:rich>
                  <a:bodyPr rot="0" spcFirstLastPara="1" vertOverflow="ellipsis" vert="horz" wrap="square" lIns="38100" tIns="19050" rIns="38100" bIns="19050" anchor="ctr" anchorCtr="1">
                    <a:spAutoFit/>
                  </a:bodyPr>
                  <a:lstStyle/>
                  <a:p>
                    <a:pPr>
                      <a:defRPr sz="1350" b="0" i="0" u="none" strike="noStrike" kern="1200" baseline="0">
                        <a:solidFill>
                          <a:schemeClr val="bg1"/>
                        </a:solidFill>
                        <a:latin typeface="Rockwell" panose="02060603020205020403" pitchFamily="18" charset="0"/>
                        <a:ea typeface="+mn-ea"/>
                        <a:cs typeface="+mn-cs"/>
                      </a:defRPr>
                    </a:pPr>
                    <a:fld id="{FD45AC60-7F65-4C86-9632-4C516381FD29}" type="PERCENTAGE">
                      <a:rPr lang="en-US" smtClean="0"/>
                      <a:pPr>
                        <a:defRPr>
                          <a:solidFill>
                            <a:schemeClr val="bg1"/>
                          </a:solidFill>
                          <a:latin typeface="Rockwell" panose="02060603020205020403" pitchFamily="18" charset="0"/>
                        </a:defRPr>
                      </a:pPr>
                      <a:t>[PERCENTAGE]</a:t>
                    </a:fld>
                    <a:endParaRPr lang="en-US"/>
                  </a:p>
                </c:rich>
              </c:tx>
              <c:numFmt formatCode="0.00%" sourceLinked="0"/>
              <c:spPr>
                <a:solidFill>
                  <a:srgbClr val="CF102D">
                    <a:lumMod val="50000"/>
                  </a:srgbClr>
                </a:solidFill>
                <a:ln>
                  <a:noFill/>
                </a:ln>
                <a:effectLst/>
              </c:spPr>
              <c:txPr>
                <a:bodyPr rot="0" spcFirstLastPara="1" vertOverflow="ellipsis" vert="horz" wrap="square" lIns="38100" tIns="19050" rIns="38100" bIns="19050" anchor="ctr" anchorCtr="1">
                  <a:spAutoFit/>
                </a:bodyPr>
                <a:lstStyle/>
                <a:p>
                  <a:pPr>
                    <a:defRPr sz="1350" b="0" i="0" u="none" strike="noStrike" kern="1200" baseline="0">
                      <a:solidFill>
                        <a:schemeClr val="bg1"/>
                      </a:solidFill>
                      <a:latin typeface="Rockwell" panose="02060603020205020403" pitchFamily="18" charset="0"/>
                      <a:ea typeface="+mn-ea"/>
                      <a:cs typeface="+mn-cs"/>
                    </a:defRPr>
                  </a:pPr>
                  <a:endParaRPr lang="en-US"/>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D06E-42E5-9AFB-AB6D0D353A55}"/>
                </c:ext>
                <c:ext xmlns:c15="http://schemas.microsoft.com/office/drawing/2012/chart" uri="{CE6537A1-D6FC-4f65-9D91-7224C49458BB}">
                  <c15:spPr xmlns:c15="http://schemas.microsoft.com/office/drawing/2012/chart">
                    <a:prstGeom prst="wedgeRoundRectCallout">
                      <a:avLst/>
                    </a:prstGeom>
                    <a:noFill/>
                    <a:ln>
                      <a:noFill/>
                    </a:ln>
                  </c15:spPr>
                  <c15:dlblFieldTable/>
                  <c15:showDataLabelsRange val="0"/>
                </c:ext>
              </c:extLst>
            </c:dLbl>
            <c:dLbl>
              <c:idx val="4"/>
              <c:layout>
                <c:manualLayout>
                  <c:x val="-3.9881962516089969E-2"/>
                  <c:y val="1.4216741027210914E-2"/>
                </c:manualLayout>
              </c:layout>
              <c:tx>
                <c:rich>
                  <a:bodyPr rot="0" spcFirstLastPara="1" vertOverflow="ellipsis" vert="horz" wrap="square" lIns="38100" tIns="19050" rIns="38100" bIns="19050" anchor="ctr" anchorCtr="1">
                    <a:spAutoFit/>
                  </a:bodyPr>
                  <a:lstStyle/>
                  <a:p>
                    <a:pPr>
                      <a:defRPr sz="1350" b="0" i="0" u="none" strike="noStrike" kern="1200" baseline="0">
                        <a:solidFill>
                          <a:schemeClr val="bg1"/>
                        </a:solidFill>
                        <a:latin typeface="Rockwell" panose="02060603020205020403" pitchFamily="18" charset="0"/>
                        <a:ea typeface="+mn-ea"/>
                        <a:cs typeface="+mn-cs"/>
                      </a:defRPr>
                    </a:pPr>
                    <a:fld id="{06AF5510-018F-40E8-A4B2-03BFAE76698F}" type="PERCENTAGE">
                      <a:rPr lang="en-US" smtClean="0">
                        <a:solidFill>
                          <a:schemeClr val="bg1"/>
                        </a:solidFill>
                      </a:rPr>
                      <a:pPr>
                        <a:defRPr>
                          <a:solidFill>
                            <a:schemeClr val="bg1"/>
                          </a:solidFill>
                          <a:latin typeface="Rockwell" panose="02060603020205020403" pitchFamily="18" charset="0"/>
                        </a:defRPr>
                      </a:pPr>
                      <a:t>[PERCENTAGE]</a:t>
                    </a:fld>
                    <a:endParaRPr lang="en-US"/>
                  </a:p>
                </c:rich>
              </c:tx>
              <c:numFmt formatCode="0.00%" sourceLinked="0"/>
              <c:spPr>
                <a:solidFill>
                  <a:srgbClr val="00B050"/>
                </a:solidFill>
                <a:ln>
                  <a:noFill/>
                </a:ln>
                <a:effectLst/>
              </c:spPr>
              <c:txPr>
                <a:bodyPr rot="0" spcFirstLastPara="1" vertOverflow="ellipsis" vert="horz" wrap="square" lIns="38100" tIns="19050" rIns="38100" bIns="19050" anchor="ctr" anchorCtr="1">
                  <a:spAutoFit/>
                </a:bodyPr>
                <a:lstStyle/>
                <a:p>
                  <a:pPr>
                    <a:defRPr sz="1350" b="0" i="0" u="none" strike="noStrike" kern="1200" baseline="0">
                      <a:solidFill>
                        <a:schemeClr val="bg1"/>
                      </a:solidFill>
                      <a:latin typeface="Rockwell" panose="02060603020205020403" pitchFamily="18" charset="0"/>
                      <a:ea typeface="+mn-ea"/>
                      <a:cs typeface="+mn-cs"/>
                    </a:defRPr>
                  </a:pPr>
                  <a:endParaRPr lang="en-US"/>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D06E-42E5-9AFB-AB6D0D353A55}"/>
                </c:ext>
                <c:ext xmlns:c15="http://schemas.microsoft.com/office/drawing/2012/chart" uri="{CE6537A1-D6FC-4f65-9D91-7224C49458BB}">
                  <c15:spPr xmlns:c15="http://schemas.microsoft.com/office/drawing/2012/chart">
                    <a:prstGeom prst="wedgeRoundRectCallout">
                      <a:avLst/>
                    </a:prstGeom>
                    <a:noFill/>
                    <a:ln>
                      <a:noFill/>
                    </a:ln>
                  </c15:spPr>
                  <c15:dlblFieldTable/>
                  <c15:showDataLabelsRange val="0"/>
                </c:ext>
              </c:extLst>
            </c:dLbl>
            <c:dLbl>
              <c:idx val="5"/>
              <c:layout>
                <c:manualLayout>
                  <c:x val="-1.998437931125403E-2"/>
                  <c:y val="-8.8466841735312923E-3"/>
                </c:manualLayout>
              </c:layout>
              <c:numFmt formatCode="0.00%" sourceLinked="0"/>
              <c:spPr>
                <a:solidFill>
                  <a:srgbClr val="B27D49">
                    <a:lumMod val="75000"/>
                  </a:srgbClr>
                </a:solidFill>
                <a:ln>
                  <a:noFill/>
                </a:ln>
                <a:effectLst/>
              </c:spPr>
              <c:txPr>
                <a:bodyPr rot="0" spcFirstLastPara="1" vertOverflow="ellipsis" vert="horz" wrap="square" lIns="38100" tIns="19050" rIns="38100" bIns="19050" anchor="ctr" anchorCtr="1">
                  <a:spAutoFit/>
                </a:bodyPr>
                <a:lstStyle/>
                <a:p>
                  <a:pPr>
                    <a:defRPr sz="1350" b="0" i="0" u="none" strike="noStrike" kern="1200" baseline="0">
                      <a:solidFill>
                        <a:schemeClr val="bg1"/>
                      </a:solidFill>
                      <a:latin typeface="Rockwell" panose="02060603020205020403" pitchFamily="18" charset="0"/>
                      <a:ea typeface="+mn-ea"/>
                      <a:cs typeface="+mn-cs"/>
                    </a:defRPr>
                  </a:pPr>
                  <a:endParaRPr lang="en-US"/>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B-D06E-42E5-9AFB-AB6D0D353A55}"/>
                </c:ext>
                <c:ext xmlns:c15="http://schemas.microsoft.com/office/drawing/2012/chart" uri="{CE6537A1-D6FC-4f65-9D91-7224C49458BB}">
                  <c15:spPr xmlns:c15="http://schemas.microsoft.com/office/drawing/2012/chart">
                    <a:prstGeom prst="wedgeRoundRectCallout">
                      <a:avLst/>
                    </a:prstGeom>
                    <a:noFill/>
                    <a:ln>
                      <a:noFill/>
                    </a:ln>
                  </c15:spPr>
                </c:ext>
              </c:extLst>
            </c:dLbl>
            <c:dLbl>
              <c:idx val="6"/>
              <c:layout>
                <c:manualLayout>
                  <c:x val="0.12699784406302886"/>
                  <c:y val="1.360624089378001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D-D06E-42E5-9AFB-AB6D0D353A55}"/>
                </c:ext>
                <c:ext xmlns:c15="http://schemas.microsoft.com/office/drawing/2012/chart" uri="{CE6537A1-D6FC-4f65-9D91-7224C49458BB}"/>
              </c:extLst>
            </c:dLbl>
            <c:dLbl>
              <c:idx val="7"/>
              <c:layout>
                <c:manualLayout>
                  <c:x val="3.6963655533532404E-2"/>
                  <c:y val="-5.0197762971223078E-3"/>
                </c:manualLayout>
              </c:layout>
              <c:tx>
                <c:rich>
                  <a:bodyPr rot="0" spcFirstLastPara="1" vertOverflow="ellipsis" vert="horz" wrap="square" lIns="38100" tIns="19050" rIns="38100" bIns="19050" anchor="ctr" anchorCtr="1">
                    <a:spAutoFit/>
                  </a:bodyPr>
                  <a:lstStyle/>
                  <a:p>
                    <a:pPr>
                      <a:defRPr sz="1350" b="0" i="0" u="none" strike="noStrike" kern="1200" baseline="0">
                        <a:solidFill>
                          <a:schemeClr val="dk1"/>
                        </a:solidFill>
                        <a:latin typeface="Rockwell" panose="02060603020205020403" pitchFamily="18" charset="0"/>
                        <a:ea typeface="+mn-ea"/>
                        <a:cs typeface="+mn-cs"/>
                      </a:defRPr>
                    </a:pPr>
                    <a:fld id="{5B215126-A086-4DEC-BA64-9ADC9FDA1AA8}" type="PERCENTAGE">
                      <a:rPr lang="en-US" smtClean="0">
                        <a:solidFill>
                          <a:schemeClr val="bg1"/>
                        </a:solidFill>
                      </a:rPr>
                      <a:pPr>
                        <a:defRPr>
                          <a:latin typeface="Rockwell" panose="02060603020205020403" pitchFamily="18" charset="0"/>
                        </a:defRPr>
                      </a:pPr>
                      <a:t>[PERCENTAGE]</a:t>
                    </a:fld>
                    <a:endParaRPr lang="en-US"/>
                  </a:p>
                </c:rich>
              </c:tx>
              <c:numFmt formatCode="0.00%" sourceLinked="0"/>
              <c:spPr>
                <a:solidFill>
                  <a:srgbClr val="7030A0"/>
                </a:solidFill>
                <a:ln>
                  <a:noFill/>
                </a:ln>
                <a:effectLst/>
              </c:spPr>
              <c:txPr>
                <a:bodyPr rot="0" spcFirstLastPara="1" vertOverflow="ellipsis" vert="horz" wrap="square" lIns="38100" tIns="19050" rIns="38100" bIns="19050" anchor="ctr" anchorCtr="1">
                  <a:spAutoFit/>
                </a:bodyPr>
                <a:lstStyle/>
                <a:p>
                  <a:pPr>
                    <a:defRPr sz="1350" b="0" i="0" u="none" strike="noStrike" kern="1200" baseline="0">
                      <a:solidFill>
                        <a:schemeClr val="dk1"/>
                      </a:solidFill>
                      <a:latin typeface="Rockwell" panose="02060603020205020403" pitchFamily="18" charset="0"/>
                      <a:ea typeface="+mn-ea"/>
                      <a:cs typeface="+mn-cs"/>
                    </a:defRPr>
                  </a:pPr>
                  <a:endParaRPr lang="en-US"/>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E-9CFE-47A1-8B42-4FD888EA7428}"/>
                </c:ext>
                <c:ext xmlns:c15="http://schemas.microsoft.com/office/drawing/2012/chart" uri="{CE6537A1-D6FC-4f65-9D91-7224C49458BB}">
                  <c15:spPr xmlns:c15="http://schemas.microsoft.com/office/drawing/2012/chart">
                    <a:prstGeom prst="wedgeRoundRectCallout">
                      <a:avLst/>
                    </a:prstGeom>
                    <a:noFill/>
                    <a:ln>
                      <a:noFill/>
                    </a:ln>
                  </c15:spPr>
                  <c15:dlblFieldTable/>
                  <c15:showDataLabelsRange val="0"/>
                </c:ext>
              </c:extLst>
            </c:dLbl>
            <c:numFmt formatCode="0.00%" sourceLinked="0"/>
            <c:spPr>
              <a:solidFill>
                <a:srgbClr val="FF9900"/>
              </a:solidFill>
              <a:ln>
                <a:noFill/>
              </a:ln>
              <a:effectLst/>
            </c:spPr>
            <c:txPr>
              <a:bodyPr rot="0" spcFirstLastPara="1" vertOverflow="ellipsis" vert="horz" wrap="square" lIns="38100" tIns="19050" rIns="38100" bIns="19050" anchor="ctr" anchorCtr="1">
                <a:spAutoFit/>
              </a:bodyPr>
              <a:lstStyle/>
              <a:p>
                <a:pPr>
                  <a:defRPr sz="1350" b="0" i="0" u="none" strike="noStrike" kern="1200" baseline="0">
                    <a:solidFill>
                      <a:schemeClr val="dk1"/>
                    </a:solidFill>
                    <a:latin typeface="Rockwell" panose="02060603020205020403" pitchFamily="18" charset="0"/>
                    <a:ea typeface="+mn-ea"/>
                    <a:cs typeface="+mn-cs"/>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oundRectCallout">
                    <a:avLst/>
                  </a:prstGeom>
                  <a:noFill/>
                  <a:ln>
                    <a:noFill/>
                  </a:ln>
                </c15:spPr>
              </c:ext>
            </c:extLst>
          </c:dLbls>
          <c:cat>
            <c:strRef>
              <c:f>Sheet1!$A$2:$A$9</c:f>
              <c:strCache>
                <c:ptCount val="8"/>
                <c:pt idx="0">
                  <c:v>Gas (41.5%)</c:v>
                </c:pt>
                <c:pt idx="1">
                  <c:v>Coal (29.7%)</c:v>
                </c:pt>
                <c:pt idx="2">
                  <c:v>Wind (20.2%)</c:v>
                </c:pt>
                <c:pt idx="3">
                  <c:v>Hydro (3.9%)</c:v>
                </c:pt>
                <c:pt idx="4">
                  <c:v>Nuclear (2.4%)</c:v>
                </c:pt>
                <c:pt idx="5">
                  <c:v>Fuel Oil (1.9%)</c:v>
                </c:pt>
                <c:pt idx="6">
                  <c:v>Solar (0.2%)</c:v>
                </c:pt>
                <c:pt idx="7">
                  <c:v>Other (0.1%)</c:v>
                </c:pt>
              </c:strCache>
            </c:strRef>
          </c:cat>
          <c:val>
            <c:numRef>
              <c:f>Sheet1!$B$2:$B$9</c:f>
              <c:numCache>
                <c:formatCode>General</c:formatCode>
                <c:ptCount val="8"/>
                <c:pt idx="0">
                  <c:v>41.5</c:v>
                </c:pt>
                <c:pt idx="1">
                  <c:v>29.7</c:v>
                </c:pt>
                <c:pt idx="2">
                  <c:v>20.2</c:v>
                </c:pt>
                <c:pt idx="3">
                  <c:v>3.9</c:v>
                </c:pt>
                <c:pt idx="4">
                  <c:v>2.4</c:v>
                </c:pt>
                <c:pt idx="5">
                  <c:v>1.9</c:v>
                </c:pt>
                <c:pt idx="6">
                  <c:v>0.2</c:v>
                </c:pt>
                <c:pt idx="7">
                  <c:v>0.1</c:v>
                </c:pt>
              </c:numCache>
            </c:numRef>
          </c:val>
          <c:extLst xmlns:c16r2="http://schemas.microsoft.com/office/drawing/2015/06/chart">
            <c:ext xmlns:c16="http://schemas.microsoft.com/office/drawing/2014/chart" uri="{C3380CC4-5D6E-409C-BE32-E72D297353CC}">
              <c16:uniqueId val="{0000000E-D06E-42E5-9AFB-AB6D0D353A55}"/>
            </c:ext>
          </c:extLst>
        </c:ser>
        <c:dLbls>
          <c:showLegendKey val="0"/>
          <c:showVal val="0"/>
          <c:showCatName val="0"/>
          <c:showSerName val="0"/>
          <c:showPercent val="1"/>
          <c:showBubbleSize val="0"/>
          <c:showLeaderLines val="0"/>
        </c:dLbls>
        <c:firstSliceAng val="0"/>
      </c:pieChart>
      <c:spPr>
        <a:noFill/>
        <a:ln w="19054">
          <a:noFill/>
        </a:ln>
        <a:effectLst/>
      </c:spPr>
    </c:plotArea>
    <c:legend>
      <c:legendPos val="l"/>
      <c:overlay val="0"/>
      <c:spPr>
        <a:noFill/>
        <a:ln>
          <a:noFill/>
        </a:ln>
        <a:effectLst/>
      </c:spPr>
      <c:txPr>
        <a:bodyPr rot="0" spcFirstLastPara="1" vertOverflow="ellipsis" vert="horz" wrap="square" anchor="ctr" anchorCtr="1"/>
        <a:lstStyle/>
        <a:p>
          <a:pPr>
            <a:defRPr sz="135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35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Energy Consumption</c:v>
                </c:pt>
              </c:strCache>
            </c:strRef>
          </c:tx>
          <c:dPt>
            <c:idx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4275-4D6C-BE4F-769C357F49A0}"/>
              </c:ext>
            </c:extLst>
          </c:dPt>
          <c:dPt>
            <c:idx val="1"/>
            <c:bubble3D val="0"/>
            <c:spPr>
              <a:solidFill>
                <a:srgbClr val="002060"/>
              </a:solidFill>
              <a:ln>
                <a:noFill/>
              </a:ln>
              <a:effectLst/>
            </c:spPr>
            <c:extLst xmlns:c16r2="http://schemas.microsoft.com/office/drawing/2015/06/chart">
              <c:ext xmlns:c16="http://schemas.microsoft.com/office/drawing/2014/chart" uri="{C3380CC4-5D6E-409C-BE32-E72D297353CC}">
                <c16:uniqueId val="{00000003-4275-4D6C-BE4F-769C357F49A0}"/>
              </c:ext>
            </c:extLst>
          </c:dPt>
          <c:dPt>
            <c:idx val="2"/>
            <c:bubble3D val="0"/>
            <c:spPr>
              <a:solidFill>
                <a:srgbClr val="FFCC00"/>
              </a:solidFill>
              <a:ln>
                <a:noFill/>
              </a:ln>
              <a:effectLst/>
            </c:spPr>
            <c:extLst xmlns:c16r2="http://schemas.microsoft.com/office/drawing/2015/06/chart">
              <c:ext xmlns:c16="http://schemas.microsoft.com/office/drawing/2014/chart" uri="{C3380CC4-5D6E-409C-BE32-E72D297353CC}">
                <c16:uniqueId val="{00000005-4275-4D6C-BE4F-769C357F49A0}"/>
              </c:ext>
            </c:extLst>
          </c:dPt>
          <c:dPt>
            <c:idx val="3"/>
            <c:bubble3D val="0"/>
            <c:spPr>
              <a:solidFill>
                <a:srgbClr val="92D050"/>
              </a:solidFill>
              <a:ln>
                <a:noFill/>
              </a:ln>
              <a:effectLst/>
            </c:spPr>
            <c:extLst xmlns:c16r2="http://schemas.microsoft.com/office/drawing/2015/06/chart">
              <c:ext xmlns:c16="http://schemas.microsoft.com/office/drawing/2014/chart" uri="{C3380CC4-5D6E-409C-BE32-E72D297353CC}">
                <c16:uniqueId val="{00000007-4275-4D6C-BE4F-769C357F49A0}"/>
              </c:ext>
            </c:extLst>
          </c:dPt>
          <c:dPt>
            <c:idx val="4"/>
            <c:bubble3D val="0"/>
            <c:spPr>
              <a:solidFill>
                <a:srgbClr val="C00000"/>
              </a:solidFill>
              <a:ln>
                <a:noFill/>
              </a:ln>
              <a:effectLst/>
            </c:spPr>
            <c:extLst xmlns:c16r2="http://schemas.microsoft.com/office/drawing/2015/06/chart">
              <c:ext xmlns:c16="http://schemas.microsoft.com/office/drawing/2014/chart" uri="{C3380CC4-5D6E-409C-BE32-E72D297353CC}">
                <c16:uniqueId val="{00000009-4275-4D6C-BE4F-769C357F49A0}"/>
              </c:ext>
            </c:extLst>
          </c:dPt>
          <c:dPt>
            <c:idx val="5"/>
            <c:bubble3D val="0"/>
            <c:spPr>
              <a:solidFill>
                <a:srgbClr val="7030A0"/>
              </a:solidFill>
              <a:ln>
                <a:noFill/>
              </a:ln>
              <a:effectLst/>
            </c:spPr>
            <c:extLst xmlns:c16r2="http://schemas.microsoft.com/office/drawing/2015/06/chart">
              <c:ext xmlns:c16="http://schemas.microsoft.com/office/drawing/2014/chart" uri="{C3380CC4-5D6E-409C-BE32-E72D297353CC}">
                <c16:uniqueId val="{0000000B-4275-4D6C-BE4F-769C357F49A0}"/>
              </c:ext>
            </c:extLst>
          </c:dPt>
          <c:dPt>
            <c:idx val="6"/>
            <c:bubble3D val="0"/>
            <c:spPr>
              <a:solidFill>
                <a:schemeClr val="accent6">
                  <a:lumMod val="80000"/>
                  <a:lumOff val="20000"/>
                </a:schemeClr>
              </a:solidFill>
              <a:ln>
                <a:noFill/>
              </a:ln>
              <a:effectLst/>
            </c:spPr>
            <c:extLst xmlns:c16r2="http://schemas.microsoft.com/office/drawing/2015/06/chart">
              <c:ext xmlns:c16="http://schemas.microsoft.com/office/drawing/2014/chart" uri="{C3380CC4-5D6E-409C-BE32-E72D297353CC}">
                <c16:uniqueId val="{0000000D-052D-4EC1-8487-AB0A360827B5}"/>
              </c:ext>
            </c:extLst>
          </c:dPt>
          <c:dLbls>
            <c:dLbl>
              <c:idx val="0"/>
              <c:layout>
                <c:manualLayout>
                  <c:x val="2.7231266855086003E-2"/>
                  <c:y val="5.8725228834986018E-4"/>
                </c:manualLayout>
              </c:layout>
              <c:numFmt formatCode="0.0%" sourceLinked="0"/>
              <c:spPr>
                <a:solidFill>
                  <a:srgbClr val="002060"/>
                </a:solidFill>
                <a:ln>
                  <a:noFill/>
                </a:ln>
                <a:effectLst/>
              </c:spPr>
              <c:txPr>
                <a:bodyPr rot="0" spcFirstLastPara="1" vertOverflow="ellipsis" vert="horz" wrap="square" lIns="38100" tIns="19050" rIns="38100" bIns="19050" anchor="ctr" anchorCtr="1">
                  <a:spAutoFit/>
                </a:bodyPr>
                <a:lstStyle/>
                <a:p>
                  <a:pPr>
                    <a:defRPr sz="1350" b="0" i="0" u="none" strike="noStrike" kern="1200" baseline="0">
                      <a:solidFill>
                        <a:schemeClr val="bg1"/>
                      </a:solidFill>
                      <a:latin typeface="Rockwell" panose="02060603020205020403" pitchFamily="18" charset="0"/>
                      <a:ea typeface="+mn-ea"/>
                      <a:cs typeface="+mn-cs"/>
                    </a:defRPr>
                  </a:pPr>
                  <a:endParaRPr lang="en-US"/>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4275-4D6C-BE4F-769C357F49A0}"/>
                </c:ext>
                <c:ext xmlns:c15="http://schemas.microsoft.com/office/drawing/2012/chart" uri="{CE6537A1-D6FC-4f65-9D91-7224C49458BB}">
                  <c15:spPr xmlns:c15="http://schemas.microsoft.com/office/drawing/2012/chart">
                    <a:prstGeom prst="wedgeRoundRectCallout">
                      <a:avLst/>
                    </a:prstGeom>
                    <a:noFill/>
                    <a:ln>
                      <a:noFill/>
                    </a:ln>
                  </c15:spPr>
                </c:ext>
              </c:extLst>
            </c:dLbl>
            <c:dLbl>
              <c:idx val="1"/>
              <c:layout>
                <c:manualLayout>
                  <c:x val="-1.6622041721126329E-2"/>
                  <c:y val="-1.889893517055127E-2"/>
                </c:manualLayout>
              </c:layout>
              <c:numFmt formatCode="0.0%" sourceLinked="0"/>
              <c:spPr>
                <a:solidFill>
                  <a:srgbClr val="002060"/>
                </a:solidFill>
                <a:ln>
                  <a:noFill/>
                </a:ln>
                <a:effectLst/>
              </c:spPr>
              <c:txPr>
                <a:bodyPr rot="0" spcFirstLastPara="1" vertOverflow="ellipsis" vert="horz" wrap="square" lIns="38100" tIns="19050" rIns="38100" bIns="19050" anchor="ctr" anchorCtr="1">
                  <a:spAutoFit/>
                </a:bodyPr>
                <a:lstStyle/>
                <a:p>
                  <a:pPr>
                    <a:defRPr sz="1350" b="0" i="0" u="none" strike="noStrike" kern="1200" baseline="0">
                      <a:solidFill>
                        <a:schemeClr val="bg1"/>
                      </a:solidFill>
                      <a:latin typeface="Rockwell" panose="02060603020205020403" pitchFamily="18" charset="0"/>
                      <a:ea typeface="+mn-ea"/>
                      <a:cs typeface="+mn-cs"/>
                    </a:defRPr>
                  </a:pPr>
                  <a:endParaRPr lang="en-US"/>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4275-4D6C-BE4F-769C357F49A0}"/>
                </c:ext>
                <c:ext xmlns:c15="http://schemas.microsoft.com/office/drawing/2012/chart" uri="{CE6537A1-D6FC-4f65-9D91-7224C49458BB}">
                  <c15:spPr xmlns:c15="http://schemas.microsoft.com/office/drawing/2012/chart">
                    <a:prstGeom prst="wedgeRoundRectCallout">
                      <a:avLst/>
                    </a:prstGeom>
                    <a:noFill/>
                    <a:ln>
                      <a:noFill/>
                    </a:ln>
                  </c15:spPr>
                </c:ext>
              </c:extLst>
            </c:dLbl>
            <c:dLbl>
              <c:idx val="2"/>
              <c:layout>
                <c:manualLayout>
                  <c:x val="8.8475904748256048E-3"/>
                  <c:y val="-3.5069081264698404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4275-4D6C-BE4F-769C357F49A0}"/>
                </c:ext>
                <c:ext xmlns:c15="http://schemas.microsoft.com/office/drawing/2012/chart" uri="{CE6537A1-D6FC-4f65-9D91-7224C49458BB}"/>
              </c:extLst>
            </c:dLbl>
            <c:dLbl>
              <c:idx val="3"/>
              <c:layout>
                <c:manualLayout>
                  <c:x val="-1.5017879997922114E-2"/>
                  <c:y val="-5.6318393108948E-3"/>
                </c:manualLayout>
              </c:layout>
              <c:numFmt formatCode="0.0%" sourceLinked="0"/>
              <c:spPr>
                <a:solidFill>
                  <a:srgbClr val="92D050"/>
                </a:solidFill>
                <a:ln>
                  <a:noFill/>
                </a:ln>
                <a:effectLst/>
              </c:spPr>
              <c:txPr>
                <a:bodyPr rot="0" spcFirstLastPara="1" vertOverflow="ellipsis" vert="horz" wrap="square" lIns="38100" tIns="19050" rIns="38100" bIns="19050" anchor="ctr" anchorCtr="1">
                  <a:spAutoFit/>
                </a:bodyPr>
                <a:lstStyle/>
                <a:p>
                  <a:pPr>
                    <a:defRPr sz="1350" b="0" i="0" u="none" strike="noStrike" kern="1200" baseline="0">
                      <a:solidFill>
                        <a:schemeClr val="dk1"/>
                      </a:solidFill>
                      <a:latin typeface="Rockwell" panose="02060603020205020403" pitchFamily="18" charset="0"/>
                      <a:ea typeface="+mn-ea"/>
                      <a:cs typeface="+mn-cs"/>
                    </a:defRPr>
                  </a:pPr>
                  <a:endParaRPr lang="en-US"/>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4275-4D6C-BE4F-769C357F49A0}"/>
                </c:ext>
                <c:ext xmlns:c15="http://schemas.microsoft.com/office/drawing/2012/chart" uri="{CE6537A1-D6FC-4f65-9D91-7224C49458BB}">
                  <c15:spPr xmlns:c15="http://schemas.microsoft.com/office/drawing/2012/chart">
                    <a:prstGeom prst="wedgeRoundRectCallout">
                      <a:avLst/>
                    </a:prstGeom>
                    <a:noFill/>
                    <a:ln>
                      <a:noFill/>
                    </a:ln>
                  </c15:spPr>
                </c:ext>
              </c:extLst>
            </c:dLbl>
            <c:dLbl>
              <c:idx val="4"/>
              <c:layout>
                <c:manualLayout>
                  <c:x val="-3.958744889807507E-2"/>
                  <c:y val="2.8448329417666879E-3"/>
                </c:manualLayout>
              </c:layout>
              <c:numFmt formatCode="0.0%" sourceLinked="0"/>
              <c:spPr>
                <a:solidFill>
                  <a:srgbClr val="CF102D">
                    <a:lumMod val="50000"/>
                  </a:srgbClr>
                </a:solidFill>
                <a:ln>
                  <a:noFill/>
                </a:ln>
                <a:effectLst/>
              </c:spPr>
              <c:txPr>
                <a:bodyPr rot="0" spcFirstLastPara="1" vertOverflow="ellipsis" vert="horz" wrap="square" lIns="38100" tIns="19050" rIns="38100" bIns="19050" anchor="ctr" anchorCtr="1">
                  <a:spAutoFit/>
                </a:bodyPr>
                <a:lstStyle/>
                <a:p>
                  <a:pPr>
                    <a:defRPr sz="1350" b="0" i="0" u="none" strike="noStrike" kern="1200" baseline="0">
                      <a:solidFill>
                        <a:schemeClr val="bg1"/>
                      </a:solidFill>
                      <a:latin typeface="Rockwell" panose="02060603020205020403" pitchFamily="18" charset="0"/>
                      <a:ea typeface="+mn-ea"/>
                      <a:cs typeface="+mn-cs"/>
                    </a:defRPr>
                  </a:pPr>
                  <a:endParaRPr lang="en-US"/>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4275-4D6C-BE4F-769C357F49A0}"/>
                </c:ext>
                <c:ext xmlns:c15="http://schemas.microsoft.com/office/drawing/2012/chart" uri="{CE6537A1-D6FC-4f65-9D91-7224C49458BB}">
                  <c15:spPr xmlns:c15="http://schemas.microsoft.com/office/drawing/2012/chart">
                    <a:prstGeom prst="wedgeRoundRectCallout">
                      <a:avLst/>
                    </a:prstGeom>
                    <a:noFill/>
                    <a:ln>
                      <a:noFill/>
                    </a:ln>
                  </c15:spPr>
                </c:ext>
              </c:extLst>
            </c:dLbl>
            <c:dLbl>
              <c:idx val="5"/>
              <c:layout>
                <c:manualLayout>
                  <c:x val="-2.3345740571491729E-2"/>
                  <c:y val="-1.2462993923911952E-2"/>
                </c:manualLayout>
              </c:layout>
              <c:numFmt formatCode="0.0%" sourceLinked="0"/>
              <c:spPr>
                <a:solidFill>
                  <a:srgbClr val="7030A0"/>
                </a:solidFill>
                <a:ln>
                  <a:noFill/>
                </a:ln>
                <a:effectLst/>
              </c:spPr>
              <c:txPr>
                <a:bodyPr rot="0" spcFirstLastPara="1" vertOverflow="ellipsis" vert="horz" wrap="square" lIns="38100" tIns="19050" rIns="38100" bIns="19050" anchor="ctr" anchorCtr="1">
                  <a:spAutoFit/>
                </a:bodyPr>
                <a:lstStyle/>
                <a:p>
                  <a:pPr>
                    <a:defRPr sz="1350" b="0" i="0" u="none" strike="noStrike" kern="1200" baseline="0">
                      <a:solidFill>
                        <a:schemeClr val="bg1"/>
                      </a:solidFill>
                      <a:latin typeface="Rockwell" panose="02060603020205020403" pitchFamily="18" charset="0"/>
                      <a:ea typeface="+mn-ea"/>
                      <a:cs typeface="+mn-cs"/>
                    </a:defRPr>
                  </a:pPr>
                  <a:endParaRPr lang="en-US"/>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B-4275-4D6C-BE4F-769C357F49A0}"/>
                </c:ext>
                <c:ext xmlns:c15="http://schemas.microsoft.com/office/drawing/2012/chart" uri="{CE6537A1-D6FC-4f65-9D91-7224C49458BB}">
                  <c15:spPr xmlns:c15="http://schemas.microsoft.com/office/drawing/2012/chart">
                    <a:prstGeom prst="wedgeRoundRectCallout">
                      <a:avLst/>
                    </a:prstGeom>
                    <a:noFill/>
                    <a:ln>
                      <a:noFill/>
                    </a:ln>
                  </c15:spPr>
                </c:ext>
              </c:extLst>
            </c:dLbl>
            <c:dLbl>
              <c:idx val="6"/>
              <c:layout>
                <c:manualLayout>
                  <c:x val="4.4911521127904072E-2"/>
                  <c:y val="-8.7234119865889238E-3"/>
                </c:manualLayout>
              </c:layout>
              <c:numFmt formatCode="0.0%" sourceLinked="0"/>
              <c:spPr>
                <a:solidFill>
                  <a:srgbClr val="B27D49">
                    <a:lumMod val="50000"/>
                  </a:srgbClr>
                </a:solidFill>
                <a:ln>
                  <a:noFill/>
                </a:ln>
                <a:effectLst/>
              </c:spPr>
              <c:txPr>
                <a:bodyPr rot="0" spcFirstLastPara="1" vertOverflow="ellipsis" vert="horz" wrap="square" lIns="38100" tIns="19050" rIns="38100" bIns="19050" anchor="ctr" anchorCtr="1">
                  <a:spAutoFit/>
                </a:bodyPr>
                <a:lstStyle/>
                <a:p>
                  <a:pPr>
                    <a:defRPr sz="1350" b="0" i="0" u="none" strike="noStrike" kern="1200" baseline="0">
                      <a:solidFill>
                        <a:schemeClr val="bg1"/>
                      </a:solidFill>
                      <a:latin typeface="Rockwell" panose="02060603020205020403" pitchFamily="18" charset="0"/>
                      <a:ea typeface="+mn-ea"/>
                      <a:cs typeface="+mn-cs"/>
                    </a:defRPr>
                  </a:pPr>
                  <a:endParaRPr lang="en-US"/>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D-052D-4EC1-8487-AB0A360827B5}"/>
                </c:ext>
                <c:ext xmlns:c15="http://schemas.microsoft.com/office/drawing/2012/chart" uri="{CE6537A1-D6FC-4f65-9D91-7224C49458BB}">
                  <c15:spPr xmlns:c15="http://schemas.microsoft.com/office/drawing/2012/chart">
                    <a:prstGeom prst="wedgeRoundRectCallout">
                      <a:avLst/>
                    </a:prstGeom>
                    <a:noFill/>
                    <a:ln>
                      <a:noFill/>
                    </a:ln>
                  </c15:spPr>
                </c:ext>
              </c:extLst>
            </c:dLbl>
            <c:numFmt formatCode="0.0%" sourceLinked="0"/>
            <c:spPr>
              <a:solidFill>
                <a:srgbClr val="FF9900"/>
              </a:solidFill>
              <a:ln>
                <a:noFill/>
              </a:ln>
              <a:effectLst/>
            </c:spPr>
            <c:txPr>
              <a:bodyPr rot="0" spcFirstLastPara="1" vertOverflow="ellipsis" vert="horz" wrap="square" lIns="38100" tIns="19050" rIns="38100" bIns="19050" anchor="ctr" anchorCtr="1">
                <a:spAutoFit/>
              </a:bodyPr>
              <a:lstStyle/>
              <a:p>
                <a:pPr>
                  <a:defRPr sz="1350" b="0" i="0" u="none" strike="noStrike" kern="1200" baseline="0">
                    <a:solidFill>
                      <a:schemeClr val="dk1"/>
                    </a:solidFill>
                    <a:latin typeface="Rockwell" panose="02060603020205020403" pitchFamily="18" charset="0"/>
                    <a:ea typeface="+mn-ea"/>
                    <a:cs typeface="+mn-cs"/>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oundRectCallout">
                    <a:avLst/>
                  </a:prstGeom>
                  <a:noFill/>
                  <a:ln>
                    <a:noFill/>
                  </a:ln>
                </c15:spPr>
              </c:ext>
            </c:extLst>
          </c:dLbls>
          <c:cat>
            <c:strRef>
              <c:f>Sheet1!$A$2:$A$8</c:f>
              <c:strCache>
                <c:ptCount val="7"/>
                <c:pt idx="0">
                  <c:v>Coal (46.3%)</c:v>
                </c:pt>
                <c:pt idx="1">
                  <c:v>Wind (22.7%)</c:v>
                </c:pt>
                <c:pt idx="2">
                  <c:v>Gas (19.5%)</c:v>
                </c:pt>
                <c:pt idx="3">
                  <c:v>Nuclear (6.8%)</c:v>
                </c:pt>
                <c:pt idx="4">
                  <c:v>Hydro (4.1%)</c:v>
                </c:pt>
                <c:pt idx="5">
                  <c:v>Other (0.3%)</c:v>
                </c:pt>
                <c:pt idx="6">
                  <c:v>Solar (0.2%)</c:v>
                </c:pt>
              </c:strCache>
            </c:strRef>
          </c:cat>
          <c:val>
            <c:numRef>
              <c:f>Sheet1!$B$2:$B$8</c:f>
              <c:numCache>
                <c:formatCode>General</c:formatCode>
                <c:ptCount val="7"/>
                <c:pt idx="0">
                  <c:v>46.3</c:v>
                </c:pt>
                <c:pt idx="1">
                  <c:v>22.7</c:v>
                </c:pt>
                <c:pt idx="2">
                  <c:v>19.5</c:v>
                </c:pt>
                <c:pt idx="3">
                  <c:v>6.8</c:v>
                </c:pt>
                <c:pt idx="4">
                  <c:v>4.0999999999999996</c:v>
                </c:pt>
                <c:pt idx="5">
                  <c:v>0.3</c:v>
                </c:pt>
                <c:pt idx="6">
                  <c:v>0.2</c:v>
                </c:pt>
              </c:numCache>
            </c:numRef>
          </c:val>
          <c:extLst xmlns:c16r2="http://schemas.microsoft.com/office/drawing/2015/06/chart">
            <c:ext xmlns:c16="http://schemas.microsoft.com/office/drawing/2014/chart" uri="{C3380CC4-5D6E-409C-BE32-E72D297353CC}">
              <c16:uniqueId val="{0000000C-4275-4D6C-BE4F-769C357F49A0}"/>
            </c:ext>
          </c:extLst>
        </c:ser>
        <c:dLbls>
          <c:showLegendKey val="0"/>
          <c:showVal val="0"/>
          <c:showCatName val="0"/>
          <c:showSerName val="0"/>
          <c:showPercent val="1"/>
          <c:showBubbleSize val="0"/>
          <c:showLeaderLines val="0"/>
        </c:dLbls>
        <c:firstSliceAng val="0"/>
      </c:pieChart>
      <c:spPr>
        <a:noFill/>
        <a:ln w="19054">
          <a:noFill/>
        </a:ln>
        <a:effectLst/>
      </c:spPr>
    </c:plotArea>
    <c:legend>
      <c:legendPos val="l"/>
      <c:overlay val="0"/>
      <c:spPr>
        <a:noFill/>
        <a:ln>
          <a:noFill/>
        </a:ln>
        <a:effectLst/>
      </c:spPr>
      <c:txPr>
        <a:bodyPr rot="0" spcFirstLastPara="1" vertOverflow="ellipsis" vert="horz" wrap="square" anchor="ctr" anchorCtr="1"/>
        <a:lstStyle/>
        <a:p>
          <a:pPr>
            <a:defRPr sz="135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35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1"/>
          <c:order val="1"/>
          <c:tx>
            <c:strRef>
              <c:f>'Sheet15 (2)'!$A$10</c:f>
              <c:strCache>
                <c:ptCount val="1"/>
                <c:pt idx="0">
                  <c:v>COMPLETE</c:v>
                </c:pt>
              </c:strCache>
            </c:strRef>
          </c:tx>
          <c:spPr>
            <a:solidFill>
              <a:srgbClr val="FF0000"/>
            </a:solidFill>
            <a:ln>
              <a:noFill/>
            </a:ln>
            <a:effectLst/>
            <a:sp3d/>
          </c:spPr>
          <c:invertIfNegative val="0"/>
          <c:dLbls>
            <c:dLbl>
              <c:idx val="0"/>
              <c:layout>
                <c:manualLayout>
                  <c:x val="1.6210738580396265E-3"/>
                  <c:y val="-8.53954260571580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FDF-4760-AC01-7F4629B3C8C1}"/>
                </c:ext>
                <c:ext xmlns:c15="http://schemas.microsoft.com/office/drawing/2012/chart" uri="{CE6537A1-D6FC-4f65-9D91-7224C49458BB}"/>
              </c:extLst>
            </c:dLbl>
            <c:dLbl>
              <c:idx val="1"/>
              <c:layout>
                <c:manualLayout>
                  <c:x val="9.7264431482377584E-3"/>
                  <c:y val="-8.927703633248344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FDF-4760-AC01-7F4629B3C8C1}"/>
                </c:ext>
                <c:ext xmlns:c15="http://schemas.microsoft.com/office/drawing/2012/chart" uri="{CE6537A1-D6FC-4f65-9D91-7224C49458BB}"/>
              </c:extLst>
            </c:dLbl>
            <c:dLbl>
              <c:idx val="2"/>
              <c:layout>
                <c:manualLayout>
                  <c:x val="1.6210738580395966E-3"/>
                  <c:y val="-0.1707908521143161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FDF-4760-AC01-7F4629B3C8C1}"/>
                </c:ext>
                <c:ext xmlns:c15="http://schemas.microsoft.com/office/drawing/2012/chart" uri="{CE6537A1-D6FC-4f65-9D91-7224C49458BB}"/>
              </c:extLst>
            </c:dLbl>
            <c:dLbl>
              <c:idx val="3"/>
              <c:layout>
                <c:manualLayout>
                  <c:x val="-2.9719344076994321E-17"/>
                  <c:y val="-8.9277036332483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FDF-4760-AC01-7F4629B3C8C1}"/>
                </c:ext>
                <c:ext xmlns:c15="http://schemas.microsoft.com/office/drawing/2012/chart" uri="{CE6537A1-D6FC-4f65-9D91-7224C49458BB}"/>
              </c:extLst>
            </c:dLbl>
            <c:dLbl>
              <c:idx val="4"/>
              <c:layout>
                <c:manualLayout>
                  <c:x val="1.6210738580396265E-3"/>
                  <c:y val="-0.108685087709110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FDF-4760-AC01-7F4629B3C8C1}"/>
                </c:ext>
                <c:ext xmlns:c15="http://schemas.microsoft.com/office/drawing/2012/chart" uri="{CE6537A1-D6FC-4f65-9D91-7224C49458BB}"/>
              </c:extLst>
            </c:dLbl>
            <c:dLbl>
              <c:idx val="5"/>
              <c:layout>
                <c:manualLayout>
                  <c:x val="-6.4842954321585652E-3"/>
                  <c:y val="-0.1979621240415937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FDF-4760-AC01-7F4629B3C8C1}"/>
                </c:ext>
                <c:ext xmlns:c15="http://schemas.microsoft.com/office/drawing/2012/chart" uri="{CE6537A1-D6FC-4f65-9D91-7224C49458BB}"/>
              </c:extLst>
            </c:dLbl>
            <c:dLbl>
              <c:idx val="6"/>
              <c:layout>
                <c:manualLayout>
                  <c:x val="3.2421477160791932E-3"/>
                  <c:y val="-0.143619580187038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FDF-4760-AC01-7F4629B3C8C1}"/>
                </c:ext>
                <c:ext xmlns:c15="http://schemas.microsoft.com/office/drawing/2012/chart" uri="{CE6537A1-D6FC-4f65-9D91-7224C49458BB}"/>
              </c:extLst>
            </c:dLbl>
            <c:dLbl>
              <c:idx val="7"/>
              <c:layout>
                <c:manualLayout>
                  <c:x val="-5.9438688153988641E-17"/>
                  <c:y val="-0.2523046678961489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FDF-4760-AC01-7F4629B3C8C1}"/>
                </c:ext>
                <c:ext xmlns:c15="http://schemas.microsoft.com/office/drawing/2012/chart" uri="{CE6537A1-D6FC-4f65-9D91-7224C49458BB}"/>
              </c:extLst>
            </c:dLbl>
            <c:dLbl>
              <c:idx val="8"/>
              <c:layout>
                <c:manualLayout>
                  <c:x val="4.8632215741188202E-3"/>
                  <c:y val="-0.1630276315636654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CFDF-4760-AC01-7F4629B3C8C1}"/>
                </c:ext>
                <c:ext xmlns:c15="http://schemas.microsoft.com/office/drawing/2012/chart" uri="{CE6537A1-D6FC-4f65-9D91-7224C49458BB}"/>
              </c:extLst>
            </c:dLbl>
            <c:dLbl>
              <c:idx val="9"/>
              <c:layout>
                <c:manualLayout>
                  <c:x val="3.2421477160791932E-3"/>
                  <c:y val="-0.4114506891844889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CFDF-4760-AC01-7F4629B3C8C1}"/>
                </c:ext>
                <c:ext xmlns:c15="http://schemas.microsoft.com/office/drawing/2012/chart" uri="{CE6537A1-D6FC-4f65-9D91-7224C49458BB}"/>
              </c:extLst>
            </c:dLbl>
            <c:dLbl>
              <c:idx val="10"/>
              <c:layout>
                <c:manualLayout>
                  <c:x val="4.8632215741187604E-3"/>
                  <c:y val="-0.2096069548675698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CFDF-4760-AC01-7F4629B3C8C1}"/>
                </c:ext>
                <c:ext xmlns:c15="http://schemas.microsoft.com/office/drawing/2012/chart" uri="{CE6537A1-D6FC-4f65-9D91-7224C49458BB}"/>
              </c:extLst>
            </c:dLbl>
            <c:dLbl>
              <c:idx val="11"/>
              <c:layout>
                <c:manualLayout>
                  <c:x val="4.8632215741188792E-3"/>
                  <c:y val="-0.3105288220260294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CFDF-4760-AC01-7F4629B3C8C1}"/>
                </c:ext>
                <c:ext xmlns:c15="http://schemas.microsoft.com/office/drawing/2012/chart" uri="{CE6537A1-D6FC-4f65-9D91-7224C49458BB}"/>
              </c:extLst>
            </c:dLbl>
            <c:dLbl>
              <c:idx val="12"/>
              <c:layout>
                <c:manualLayout>
                  <c:x val="3.2421477160792531E-3"/>
                  <c:y val="-0.1048034774337849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CFDF-4760-AC01-7F4629B3C8C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'Sheet15 (2)'!$B$9:$S$9</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'Sheet15 (2)'!$B$10:$S$10</c:f>
              <c:numCache>
                <c:formatCode>_("$"* #,##0_);_("$"* \(#,##0\);_("$"* "-"??_);_(@_)</c:formatCode>
                <c:ptCount val="18"/>
                <c:pt idx="0">
                  <c:v>4837.5971500000005</c:v>
                </c:pt>
                <c:pt idx="1">
                  <c:v>53551.525589999997</c:v>
                </c:pt>
                <c:pt idx="2">
                  <c:v>59352.947900000006</c:v>
                </c:pt>
                <c:pt idx="3">
                  <c:v>152976.41855999999</c:v>
                </c:pt>
                <c:pt idx="4">
                  <c:v>307233.44045999995</c:v>
                </c:pt>
                <c:pt idx="5">
                  <c:v>390951.25823999994</c:v>
                </c:pt>
                <c:pt idx="6">
                  <c:v>348135.56043999997</c:v>
                </c:pt>
                <c:pt idx="7">
                  <c:v>971297.37511000002</c:v>
                </c:pt>
                <c:pt idx="8">
                  <c:v>542935.19823999994</c:v>
                </c:pt>
                <c:pt idx="9">
                  <c:v>1750151.5405300003</c:v>
                </c:pt>
                <c:pt idx="10">
                  <c:v>715614.71789000009</c:v>
                </c:pt>
                <c:pt idx="11">
                  <c:v>1329445.9226399998</c:v>
                </c:pt>
                <c:pt idx="12">
                  <c:v>252707.66331000003</c:v>
                </c:pt>
                <c:pt idx="13">
                  <c:v>0</c:v>
                </c:pt>
                <c:pt idx="14">
                  <c:v>0</c:v>
                </c:pt>
                <c:pt idx="15">
                  <c:v>0</c:v>
                </c:pt>
                <c:pt idx="16">
                  <c:v>0</c:v>
                </c:pt>
                <c:pt idx="17">
                  <c:v>0</c:v>
                </c:pt>
              </c:numCache>
            </c:numRef>
          </c:val>
          <c:extLst xmlns:c16r2="http://schemas.microsoft.com/office/drawing/2015/06/chart">
            <c:ext xmlns:c16="http://schemas.microsoft.com/office/drawing/2014/chart" uri="{C3380CC4-5D6E-409C-BE32-E72D297353CC}">
              <c16:uniqueId val="{0000000D-CFDF-4760-AC01-7F4629B3C8C1}"/>
            </c:ext>
          </c:extLst>
        </c:ser>
        <c:ser>
          <c:idx val="2"/>
          <c:order val="2"/>
          <c:tx>
            <c:strRef>
              <c:f>'Sheet15 (2)'!$A$11</c:f>
              <c:strCache>
                <c:ptCount val="1"/>
                <c:pt idx="0">
                  <c:v>SCHEDULED</c:v>
                </c:pt>
              </c:strCache>
            </c:strRef>
          </c:tx>
          <c:spPr>
            <a:solidFill>
              <a:srgbClr val="00B0F0"/>
            </a:solidFill>
            <a:ln>
              <a:noFill/>
            </a:ln>
            <a:effectLst/>
            <a:sp3d/>
          </c:spPr>
          <c:invertIfNegative val="0"/>
          <c:dLbls>
            <c:dLbl>
              <c:idx val="13"/>
              <c:layout>
                <c:manualLayout>
                  <c:x val="2.4316107870594395E-2"/>
                  <c:y val="-0.380397806981886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CFDF-4760-AC01-7F4629B3C8C1}"/>
                </c:ext>
                <c:ext xmlns:c15="http://schemas.microsoft.com/office/drawing/2012/chart" uri="{CE6537A1-D6FC-4f65-9D91-7224C49458BB}"/>
              </c:extLst>
            </c:dLbl>
            <c:dLbl>
              <c:idx val="14"/>
              <c:layout>
                <c:manualLayout>
                  <c:x val="1.7831812438435891E-2"/>
                  <c:y val="-0.2445414473454981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CFDF-4760-AC01-7F4629B3C8C1}"/>
                </c:ext>
                <c:ext xmlns:c15="http://schemas.microsoft.com/office/drawing/2012/chart" uri="{CE6537A1-D6FC-4f65-9D91-7224C49458BB}"/>
              </c:extLst>
            </c:dLbl>
            <c:dLbl>
              <c:idx val="15"/>
              <c:layout>
                <c:manualLayout>
                  <c:x val="6.4842954321585062E-3"/>
                  <c:y val="-0.1513828007376893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CFDF-4760-AC01-7F4629B3C8C1}"/>
                </c:ext>
                <c:ext xmlns:c15="http://schemas.microsoft.com/office/drawing/2012/chart" uri="{CE6537A1-D6FC-4f65-9D91-7224C49458BB}"/>
              </c:extLst>
            </c:dLbl>
            <c:dLbl>
              <c:idx val="16"/>
              <c:layout>
                <c:manualLayout>
                  <c:x val="8.1053692901981323E-3"/>
                  <c:y val="-8.151381578183286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CFDF-4760-AC01-7F4629B3C8C1}"/>
                </c:ext>
                <c:ext xmlns:c15="http://schemas.microsoft.com/office/drawing/2012/chart" uri="{CE6537A1-D6FC-4f65-9D91-7224C49458BB}"/>
              </c:extLst>
            </c:dLbl>
            <c:dLbl>
              <c:idx val="17"/>
              <c:layout>
                <c:manualLayout>
                  <c:x val="8.1053692901981323E-3"/>
                  <c:y val="-6.210576440520588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CFDF-4760-AC01-7F4629B3C8C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'Sheet15 (2)'!$B$9:$S$9</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'Sheet15 (2)'!$B$11:$S$11</c:f>
              <c:numCache>
                <c:formatCode>_("$"* #,##0_);_("$"* \(#,##0\);_("$"* "-"??_);_(@_)</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1518161.31865</c:v>
                </c:pt>
                <c:pt idx="14">
                  <c:v>834020.41542999994</c:v>
                </c:pt>
                <c:pt idx="15">
                  <c:v>388342.13176999998</c:v>
                </c:pt>
                <c:pt idx="16">
                  <c:v>134332.37107999998</c:v>
                </c:pt>
                <c:pt idx="17">
                  <c:v>53207.972999999998</c:v>
                </c:pt>
              </c:numCache>
            </c:numRef>
          </c:val>
          <c:extLst xmlns:c16r2="http://schemas.microsoft.com/office/drawing/2015/06/chart">
            <c:ext xmlns:c16="http://schemas.microsoft.com/office/drawing/2014/chart" uri="{C3380CC4-5D6E-409C-BE32-E72D297353CC}">
              <c16:uniqueId val="{00000013-CFDF-4760-AC01-7F4629B3C8C1}"/>
            </c:ext>
          </c:extLst>
        </c:ser>
        <c:dLbls>
          <c:showLegendKey val="0"/>
          <c:showVal val="0"/>
          <c:showCatName val="0"/>
          <c:showSerName val="0"/>
          <c:showPercent val="0"/>
          <c:showBubbleSize val="0"/>
        </c:dLbls>
        <c:gapWidth val="150"/>
        <c:shape val="box"/>
        <c:axId val="244333136"/>
        <c:axId val="244332352"/>
        <c:axId val="0"/>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'Sheet15 (2)'!$A$9</c15:sqref>
                        </c15:formulaRef>
                      </c:ext>
                    </c:extLst>
                    <c:strCache>
                      <c:ptCount val="1"/>
                      <c:pt idx="0">
                        <c:v>Year</c:v>
                      </c:pt>
                    </c:strCache>
                  </c:strRef>
                </c:tx>
                <c:spPr>
                  <a:solidFill>
                    <a:schemeClr val="accent1"/>
                  </a:solidFill>
                  <a:ln>
                    <a:noFill/>
                  </a:ln>
                  <a:effectLst/>
                  <a:sp3d/>
                </c:spPr>
                <c:invertIfNegative val="0"/>
                <c:cat>
                  <c:numRef>
                    <c:extLst xmlns:c16r2="http://schemas.microsoft.com/office/drawing/2015/06/chart">
                      <c:ext uri="{02D57815-91ED-43cb-92C2-25804820EDAC}">
                        <c15:formulaRef>
                          <c15:sqref>'Sheet15 (2)'!$B$9:$S$9</c15:sqref>
                        </c15:formulaRef>
                      </c:ext>
                    </c:extLst>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extLst xmlns:c16r2="http://schemas.microsoft.com/office/drawing/2015/06/chart">
                      <c:ext uri="{02D57815-91ED-43cb-92C2-25804820EDAC}">
                        <c15:formulaRef>
                          <c15:sqref>'Sheet15 (2)'!$B$9:$S$9</c15:sqref>
                        </c15:formulaRef>
                      </c:ext>
                    </c:extLst>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val>
                <c:extLst xmlns:c16r2="http://schemas.microsoft.com/office/drawing/2015/06/chart">
                  <c:ext xmlns:c16="http://schemas.microsoft.com/office/drawing/2014/chart" uri="{C3380CC4-5D6E-409C-BE32-E72D297353CC}">
                    <c16:uniqueId val="{00000014-CFDF-4760-AC01-7F4629B3C8C1}"/>
                  </c:ext>
                </c:extLst>
              </c15:ser>
            </c15:filteredBarSeries>
          </c:ext>
        </c:extLst>
      </c:bar3DChart>
      <c:catAx>
        <c:axId val="2443331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332352"/>
        <c:crosses val="autoZero"/>
        <c:auto val="1"/>
        <c:lblAlgn val="ctr"/>
        <c:lblOffset val="100"/>
        <c:noMultiLvlLbl val="0"/>
      </c:catAx>
      <c:valAx>
        <c:axId val="24433235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33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manualLayout>
          <c:layoutTarget val="inner"/>
          <c:xMode val="edge"/>
          <c:yMode val="edge"/>
          <c:x val="8.1157774549893494E-2"/>
          <c:y val="3.4349997636948577E-2"/>
          <c:w val="0.89376899204858984"/>
          <c:h val="0.77439509537714057"/>
        </c:manualLayout>
      </c:layout>
      <c:lineChart>
        <c:grouping val="standard"/>
        <c:varyColors val="0"/>
        <c:ser>
          <c:idx val="1"/>
          <c:order val="0"/>
          <c:tx>
            <c:v>Yearly Installed Capacity</c:v>
          </c:tx>
          <c:spPr>
            <a:ln>
              <a:solidFill>
                <a:srgbClr val="00B0F0"/>
              </a:solidFill>
            </a:ln>
          </c:spPr>
          <c:marker>
            <c:symbol val="none"/>
          </c:marker>
          <c:dLbls>
            <c:dLbl>
              <c:idx val="5"/>
              <c:layout>
                <c:manualLayout>
                  <c:x val="0"/>
                  <c:y val="-1.546946036188305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2AD-4FB8-B3EA-B3D5F83064FF}"/>
                </c:ext>
                <c:ext xmlns:c15="http://schemas.microsoft.com/office/drawing/2012/chart" uri="{CE6537A1-D6FC-4f65-9D91-7224C49458BB}"/>
              </c:extLst>
            </c:dLbl>
            <c:dLbl>
              <c:idx val="9"/>
              <c:layout>
                <c:manualLayout>
                  <c:x val="0"/>
                  <c:y val="-1.237556828950644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2AD-4FB8-B3EA-B3D5F83064FF}"/>
                </c:ext>
                <c:ext xmlns:c15="http://schemas.microsoft.com/office/drawing/2012/chart" uri="{CE6537A1-D6FC-4f65-9D91-7224C49458BB}"/>
              </c:extLst>
            </c:dLbl>
            <c:dLbl>
              <c:idx val="14"/>
              <c:layout>
                <c:manualLayout>
                  <c:x val="-1.7760614880878017E-2"/>
                  <c:y val="-1.85633524342596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2AD-4FB8-B3EA-B3D5F83064FF}"/>
                </c:ext>
                <c:ext xmlns:c15="http://schemas.microsoft.com/office/drawing/2012/chart" uri="{CE6537A1-D6FC-4f65-9D91-7224C49458BB}"/>
              </c:extLst>
            </c:dLbl>
            <c:dLbl>
              <c:idx val="15"/>
              <c:layout>
                <c:manualLayout>
                  <c:x val="-2.7627623148032472E-2"/>
                  <c:y val="9.281676217129832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2AD-4FB8-B3EA-B3D5F83064FF}"/>
                </c:ext>
                <c:ext xmlns:c15="http://schemas.microsoft.com/office/drawing/2012/chart" uri="{CE6537A1-D6FC-4f65-9D91-7224C49458BB}"/>
              </c:extLst>
            </c:dLbl>
            <c:dLbl>
              <c:idx val="16"/>
              <c:layout>
                <c:manualLayout>
                  <c:x val="-1.756953742563068E-2"/>
                  <c:y val="-2.542840989095066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2AD-4FB8-B3EA-B3D5F83064FF}"/>
                </c:ext>
                <c:ext xmlns:c15="http://schemas.microsoft.com/office/drawing/2012/chart" uri="{CE6537A1-D6FC-4f65-9D91-7224C49458BB}"/>
              </c:extLst>
            </c:dLbl>
            <c:dLbl>
              <c:idx val="17"/>
              <c:layout>
                <c:manualLayout>
                  <c:x val="-1.7861764010936462E-2"/>
                  <c:y val="-2.542840989095078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2AD-4FB8-B3EA-B3D5F83064FF}"/>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Sheet1!$B$13:$B$33</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2020</c:v>
                </c:pt>
                <c:pt idx="19">
                  <c:v>2025</c:v>
                </c:pt>
                <c:pt idx="20">
                  <c:v>2030</c:v>
                </c:pt>
              </c:numCache>
            </c:numRef>
          </c:cat>
          <c:val>
            <c:numRef>
              <c:f>Sheet1!$C$13:$C$33</c:f>
              <c:numCache>
                <c:formatCode>General</c:formatCode>
                <c:ptCount val="21"/>
                <c:pt idx="0">
                  <c:v>80</c:v>
                </c:pt>
                <c:pt idx="1">
                  <c:v>438</c:v>
                </c:pt>
                <c:pt idx="2">
                  <c:v>341</c:v>
                </c:pt>
                <c:pt idx="3">
                  <c:v>80</c:v>
                </c:pt>
                <c:pt idx="4">
                  <c:v>626</c:v>
                </c:pt>
                <c:pt idx="5">
                  <c:v>207</c:v>
                </c:pt>
                <c:pt idx="6">
                  <c:v>266</c:v>
                </c:pt>
                <c:pt idx="7">
                  <c:v>644</c:v>
                </c:pt>
                <c:pt idx="8">
                  <c:v>1176</c:v>
                </c:pt>
                <c:pt idx="9">
                  <c:v>837</c:v>
                </c:pt>
                <c:pt idx="10">
                  <c:v>561</c:v>
                </c:pt>
                <c:pt idx="11">
                  <c:v>2171</c:v>
                </c:pt>
                <c:pt idx="12">
                  <c:v>0</c:v>
                </c:pt>
                <c:pt idx="13">
                  <c:v>1146</c:v>
                </c:pt>
                <c:pt idx="14">
                  <c:v>3827</c:v>
                </c:pt>
                <c:pt idx="15">
                  <c:v>3328</c:v>
                </c:pt>
                <c:pt idx="16">
                  <c:v>1559</c:v>
                </c:pt>
                <c:pt idx="17">
                  <c:v>318</c:v>
                </c:pt>
              </c:numCache>
            </c:numRef>
          </c:val>
          <c:smooth val="0"/>
          <c:extLst xmlns:c16r2="http://schemas.microsoft.com/office/drawing/2015/06/chart">
            <c:ext xmlns:c16="http://schemas.microsoft.com/office/drawing/2014/chart" uri="{C3380CC4-5D6E-409C-BE32-E72D297353CC}">
              <c16:uniqueId val="{00000006-D2AD-4FB8-B3EA-B3D5F83064FF}"/>
            </c:ext>
          </c:extLst>
        </c:ser>
        <c:ser>
          <c:idx val="2"/>
          <c:order val="1"/>
          <c:tx>
            <c:v>Total Installed Capacity</c:v>
          </c:tx>
          <c:spPr>
            <a:ln>
              <a:solidFill>
                <a:srgbClr val="FFFF00"/>
              </a:solidFill>
            </a:ln>
          </c:spPr>
          <c:marker>
            <c:symbol val="none"/>
          </c:marker>
          <c:dLbls>
            <c:dLbl>
              <c:idx val="0"/>
              <c:layout>
                <c:manualLayout>
                  <c:x val="-3.9468033068617821E-3"/>
                  <c:y val="-3.712670486851932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D2AD-4FB8-B3EA-B3D5F83064FF}"/>
                </c:ext>
                <c:ext xmlns:c15="http://schemas.microsoft.com/office/drawing/2012/chart" uri="{CE6537A1-D6FC-4f65-9D91-7224C49458BB}"/>
              </c:extLst>
            </c:dLbl>
            <c:dLbl>
              <c:idx val="1"/>
              <c:layout>
                <c:manualLayout>
                  <c:x val="-1.9734016534308911E-3"/>
                  <c:y val="-3.712670486851932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D2AD-4FB8-B3EA-B3D5F83064FF}"/>
                </c:ext>
                <c:ext xmlns:c15="http://schemas.microsoft.com/office/drawing/2012/chart" uri="{CE6537A1-D6FC-4f65-9D91-7224C49458BB}"/>
              </c:extLst>
            </c:dLbl>
            <c:dLbl>
              <c:idx val="2"/>
              <c:layout>
                <c:manualLayout>
                  <c:x val="-3.9468033068617821E-3"/>
                  <c:y val="-3.09389207237661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D2AD-4FB8-B3EA-B3D5F83064FF}"/>
                </c:ext>
                <c:ext xmlns:c15="http://schemas.microsoft.com/office/drawing/2012/chart" uri="{CE6537A1-D6FC-4f65-9D91-7224C49458BB}"/>
              </c:extLst>
            </c:dLbl>
            <c:dLbl>
              <c:idx val="3"/>
              <c:layout>
                <c:manualLayout>
                  <c:x val="0"/>
                  <c:y val="-4.640838108564916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D2AD-4FB8-B3EA-B3D5F83064FF}"/>
                </c:ext>
                <c:ext xmlns:c15="http://schemas.microsoft.com/office/drawing/2012/chart" uri="{CE6537A1-D6FC-4f65-9D91-7224C49458BB}"/>
              </c:extLst>
            </c:dLbl>
            <c:dLbl>
              <c:idx val="4"/>
              <c:layout>
                <c:manualLayout>
                  <c:x val="-7.8936066137235642E-3"/>
                  <c:y val="-2.78450286513894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D2AD-4FB8-B3EA-B3D5F83064FF}"/>
                </c:ext>
                <c:ext xmlns:c15="http://schemas.microsoft.com/office/drawing/2012/chart" uri="{CE6537A1-D6FC-4f65-9D91-7224C49458BB}"/>
              </c:extLst>
            </c:dLbl>
            <c:dLbl>
              <c:idx val="5"/>
              <c:layout>
                <c:manualLayout>
                  <c:x val="-3.9468033068617821E-3"/>
                  <c:y val="-3.40328127961427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D2AD-4FB8-B3EA-B3D5F83064FF}"/>
                </c:ext>
                <c:ext xmlns:c15="http://schemas.microsoft.com/office/drawing/2012/chart" uri="{CE6537A1-D6FC-4f65-9D91-7224C49458BB}"/>
              </c:extLst>
            </c:dLbl>
            <c:dLbl>
              <c:idx val="6"/>
              <c:layout>
                <c:manualLayout>
                  <c:x val="-5.9202049602926727E-3"/>
                  <c:y val="-4.331448901327255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D2AD-4FB8-B3EA-B3D5F83064FF}"/>
                </c:ext>
                <c:ext xmlns:c15="http://schemas.microsoft.com/office/drawing/2012/chart" uri="{CE6537A1-D6FC-4f65-9D91-7224C49458BB}"/>
              </c:extLst>
            </c:dLbl>
            <c:dLbl>
              <c:idx val="7"/>
              <c:layout>
                <c:manualLayout>
                  <c:x val="-9.8670082671544548E-3"/>
                  <c:y val="-5.87839493751556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D2AD-4FB8-B3EA-B3D5F83064FF}"/>
                </c:ext>
                <c:ext xmlns:c15="http://schemas.microsoft.com/office/drawing/2012/chart" uri="{CE6537A1-D6FC-4f65-9D91-7224C49458BB}"/>
              </c:extLst>
            </c:dLbl>
            <c:dLbl>
              <c:idx val="8"/>
              <c:layout>
                <c:manualLayout>
                  <c:x val="-7.8936066137234914E-3"/>
                  <c:y val="-5.259616523040238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D2AD-4FB8-B3EA-B3D5F83064FF}"/>
                </c:ext>
                <c:ext xmlns:c15="http://schemas.microsoft.com/office/drawing/2012/chart" uri="{CE6537A1-D6FC-4f65-9D91-7224C49458BB}"/>
              </c:extLst>
            </c:dLbl>
            <c:dLbl>
              <c:idx val="9"/>
              <c:layout>
                <c:manualLayout>
                  <c:x val="-5.9202049602926727E-3"/>
                  <c:y val="-4.331448901327255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D2AD-4FB8-B3EA-B3D5F83064FF}"/>
                </c:ext>
                <c:ext xmlns:c15="http://schemas.microsoft.com/office/drawing/2012/chart" uri="{CE6537A1-D6FC-4f65-9D91-7224C49458BB}"/>
              </c:extLst>
            </c:dLbl>
            <c:dLbl>
              <c:idx val="10"/>
              <c:layout>
                <c:manualLayout>
                  <c:x val="-2.1707418187739799E-2"/>
                  <c:y val="-7.734730180941527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D2AD-4FB8-B3EA-B3D5F83064FF}"/>
                </c:ext>
                <c:ext xmlns:c15="http://schemas.microsoft.com/office/drawing/2012/chart" uri="{CE6537A1-D6FC-4f65-9D91-7224C49458BB}"/>
              </c:extLst>
            </c:dLbl>
            <c:dLbl>
              <c:idx val="11"/>
              <c:layout>
                <c:manualLayout>
                  <c:x val="-3.1574426454894257E-2"/>
                  <c:y val="-1.85633524342596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D2AD-4FB8-B3EA-B3D5F83064FF}"/>
                </c:ext>
                <c:ext xmlns:c15="http://schemas.microsoft.com/office/drawing/2012/chart" uri="{CE6537A1-D6FC-4f65-9D91-7224C49458BB}"/>
              </c:extLst>
            </c:dLbl>
            <c:dLbl>
              <c:idx val="12"/>
              <c:layout>
                <c:manualLayout>
                  <c:x val="-3.1574426454894257E-2"/>
                  <c:y val="1.237556828950644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D2AD-4FB8-B3EA-B3D5F83064FF}"/>
                </c:ext>
                <c:ext xmlns:c15="http://schemas.microsoft.com/office/drawing/2012/chart" uri="{CE6537A1-D6FC-4f65-9D91-7224C49458BB}"/>
              </c:extLst>
            </c:dLbl>
            <c:dLbl>
              <c:idx val="13"/>
              <c:layout>
                <c:manualLayout>
                  <c:x val="-5.9202049602926729E-2"/>
                  <c:y val="-2.78450286513894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D2AD-4FB8-B3EA-B3D5F83064FF}"/>
                </c:ext>
                <c:ext xmlns:c15="http://schemas.microsoft.com/office/drawing/2012/chart" uri="{CE6537A1-D6FC-4f65-9D91-7224C49458BB}"/>
              </c:extLst>
            </c:dLbl>
            <c:dLbl>
              <c:idx val="14"/>
              <c:layout>
                <c:manualLayout>
                  <c:x val="-7.3015861176942962E-2"/>
                  <c:y val="-6.187784144753221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D2AD-4FB8-B3EA-B3D5F83064FF}"/>
                </c:ext>
                <c:ext xmlns:c15="http://schemas.microsoft.com/office/drawing/2012/chart" uri="{CE6537A1-D6FC-4f65-9D91-7224C49458BB}"/>
              </c:extLst>
            </c:dLbl>
            <c:dLbl>
              <c:idx val="15"/>
              <c:layout>
                <c:manualLayout>
                  <c:x val="-7.3015861176942962E-2"/>
                  <c:y val="-6.187784144753221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D2AD-4FB8-B3EA-B3D5F83064FF}"/>
                </c:ext>
                <c:ext xmlns:c15="http://schemas.microsoft.com/office/drawing/2012/chart" uri="{CE6537A1-D6FC-4f65-9D91-7224C49458BB}"/>
              </c:extLst>
            </c:dLbl>
            <c:dLbl>
              <c:idx val="16"/>
              <c:layout>
                <c:manualLayout>
                  <c:x val="-6.3148852909788514E-2"/>
                  <c:y val="-1.85633524342597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D2AD-4FB8-B3EA-B3D5F83064FF}"/>
                </c:ext>
                <c:ext xmlns:c15="http://schemas.microsoft.com/office/drawing/2012/chart" uri="{CE6537A1-D6FC-4f65-9D91-7224C49458BB}"/>
              </c:extLst>
            </c:dLbl>
            <c:dLbl>
              <c:idx val="17"/>
              <c:layout>
                <c:manualLayout>
                  <c:x val="-4.9616011141490175E-2"/>
                  <c:y val="2.86069611273194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D2AD-4FB8-B3EA-B3D5F83064FF}"/>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Sheet1!$B$13:$B$33</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2020</c:v>
                </c:pt>
                <c:pt idx="19">
                  <c:v>2025</c:v>
                </c:pt>
                <c:pt idx="20">
                  <c:v>2030</c:v>
                </c:pt>
              </c:numCache>
            </c:numRef>
          </c:cat>
          <c:val>
            <c:numRef>
              <c:f>Sheet1!$D$13:$D$33</c:f>
              <c:numCache>
                <c:formatCode>General</c:formatCode>
                <c:ptCount val="21"/>
                <c:pt idx="0">
                  <c:v>80</c:v>
                </c:pt>
                <c:pt idx="1">
                  <c:v>518</c:v>
                </c:pt>
                <c:pt idx="2">
                  <c:v>859</c:v>
                </c:pt>
                <c:pt idx="3">
                  <c:v>939</c:v>
                </c:pt>
                <c:pt idx="4">
                  <c:v>1565</c:v>
                </c:pt>
                <c:pt idx="5">
                  <c:v>1772</c:v>
                </c:pt>
                <c:pt idx="6">
                  <c:v>2038</c:v>
                </c:pt>
                <c:pt idx="7">
                  <c:v>2682</c:v>
                </c:pt>
                <c:pt idx="8">
                  <c:v>3858</c:v>
                </c:pt>
                <c:pt idx="9">
                  <c:v>4695</c:v>
                </c:pt>
                <c:pt idx="10">
                  <c:v>5256</c:v>
                </c:pt>
                <c:pt idx="11">
                  <c:v>7427</c:v>
                </c:pt>
                <c:pt idx="12">
                  <c:v>7427</c:v>
                </c:pt>
                <c:pt idx="13">
                  <c:v>8573</c:v>
                </c:pt>
                <c:pt idx="14">
                  <c:v>12400</c:v>
                </c:pt>
                <c:pt idx="15">
                  <c:v>15728</c:v>
                </c:pt>
                <c:pt idx="16">
                  <c:v>17287</c:v>
                </c:pt>
                <c:pt idx="17">
                  <c:v>17605</c:v>
                </c:pt>
              </c:numCache>
            </c:numRef>
          </c:val>
          <c:smooth val="0"/>
          <c:extLst xmlns:c16r2="http://schemas.microsoft.com/office/drawing/2015/06/chart">
            <c:ext xmlns:c16="http://schemas.microsoft.com/office/drawing/2014/chart" uri="{C3380CC4-5D6E-409C-BE32-E72D297353CC}">
              <c16:uniqueId val="{00000019-D2AD-4FB8-B3EA-B3D5F83064FF}"/>
            </c:ext>
          </c:extLst>
        </c:ser>
        <c:ser>
          <c:idx val="3"/>
          <c:order val="2"/>
          <c:tx>
            <c:v>Forecasted Capacity 1013 MW Yearly Average</c:v>
          </c:tx>
          <c:spPr>
            <a:ln w="31750">
              <a:solidFill>
                <a:srgbClr val="FFC000"/>
              </a:solidFill>
              <a:prstDash val="sysDash"/>
            </a:ln>
          </c:spPr>
          <c:marker>
            <c:symbol val="none"/>
          </c:marker>
          <c:dLbls>
            <c:dLbl>
              <c:idx val="15"/>
              <c:layout>
                <c:manualLayout>
                  <c:x val="-9.8670082671544548E-3"/>
                  <c:y val="-2.16572445066362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D2AD-4FB8-B3EA-B3D5F83064FF}"/>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1B-D2AD-4FB8-B3EA-B3D5F83064FF}"/>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1C-D2AD-4FB8-B3EA-B3D5F83064FF}"/>
                </c:ext>
                <c:ext xmlns:c15="http://schemas.microsoft.com/office/drawing/2012/chart" uri="{CE6537A1-D6FC-4f65-9D91-7224C49458BB}"/>
              </c:extLst>
            </c:dLbl>
            <c:dLbl>
              <c:idx val="18"/>
              <c:layout>
                <c:manualLayout>
                  <c:x val="-1.1840409920585345E-2"/>
                  <c:y val="3.093892072376554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D-D2AD-4FB8-B3EA-B3D5F83064FF}"/>
                </c:ext>
                <c:ext xmlns:c15="http://schemas.microsoft.com/office/drawing/2012/chart" uri="{CE6537A1-D6FC-4f65-9D91-7224C49458BB}"/>
              </c:extLst>
            </c:dLbl>
            <c:dLbl>
              <c:idx val="19"/>
              <c:layout>
                <c:manualLayout>
                  <c:x val="-5.9202049602926727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D2AD-4FB8-B3EA-B3D5F83064FF}"/>
                </c:ext>
                <c:ext xmlns:c15="http://schemas.microsoft.com/office/drawing/2012/chart" uri="{CE6537A1-D6FC-4f65-9D91-7224C49458BB}"/>
              </c:extLst>
            </c:dLbl>
            <c:dLbl>
              <c:idx val="21"/>
              <c:layout>
                <c:manualLayout>
                  <c:x val="-2.4809720513614731E-2"/>
                  <c:y val="-1.70581382541958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D2AD-4FB8-B3EA-B3D5F83064FF}"/>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Sheet1!$B$13:$B$33</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2020</c:v>
                </c:pt>
                <c:pt idx="19">
                  <c:v>2025</c:v>
                </c:pt>
                <c:pt idx="20">
                  <c:v>2030</c:v>
                </c:pt>
              </c:numCache>
            </c:numRef>
          </c:cat>
          <c:val>
            <c:numRef>
              <c:f>Sheet1!$E$13:$E$34</c:f>
              <c:numCache>
                <c:formatCode>General</c:formatCode>
                <c:ptCount val="22"/>
                <c:pt idx="17">
                  <c:v>17605</c:v>
                </c:pt>
                <c:pt idx="18">
                  <c:v>17750</c:v>
                </c:pt>
                <c:pt idx="19">
                  <c:v>20326</c:v>
                </c:pt>
                <c:pt idx="20">
                  <c:v>25391</c:v>
                </c:pt>
                <c:pt idx="21">
                  <c:v>30456</c:v>
                </c:pt>
              </c:numCache>
            </c:numRef>
          </c:val>
          <c:smooth val="0"/>
          <c:extLst xmlns:c16r2="http://schemas.microsoft.com/office/drawing/2015/06/chart">
            <c:ext xmlns:c16="http://schemas.microsoft.com/office/drawing/2014/chart" uri="{C3380CC4-5D6E-409C-BE32-E72D297353CC}">
              <c16:uniqueId val="{00000020-D2AD-4FB8-B3EA-B3D5F83064FF}"/>
            </c:ext>
          </c:extLst>
        </c:ser>
        <c:ser>
          <c:idx val="4"/>
          <c:order val="3"/>
          <c:tx>
            <c:v>Forecasted Capacity 1671 MW Yearly Average</c:v>
          </c:tx>
          <c:spPr>
            <a:ln w="34925">
              <a:solidFill>
                <a:srgbClr val="FF0000"/>
              </a:solidFill>
              <a:prstDash val="sysDash"/>
            </a:ln>
          </c:spPr>
          <c:marker>
            <c:symbol val="none"/>
          </c:marker>
          <c:dLbls>
            <c:dLbl>
              <c:idx val="15"/>
              <c:layout>
                <c:manualLayout>
                  <c:x val="-3.9468033068617821E-3"/>
                  <c:y val="-2.165724450663627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1-D2AD-4FB8-B3EA-B3D5F83064FF}"/>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22-D2AD-4FB8-B3EA-B3D5F83064FF}"/>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23-D2AD-4FB8-B3EA-B3D5F83064FF}"/>
                </c:ext>
                <c:ext xmlns:c15="http://schemas.microsoft.com/office/drawing/2012/chart" uri="{CE6537A1-D6FC-4f65-9D91-7224C49458BB}"/>
              </c:extLst>
            </c:dLbl>
            <c:dLbl>
              <c:idx val="18"/>
              <c:layout>
                <c:manualLayout>
                  <c:x val="-6.7095656216650285E-2"/>
                  <c:y val="-5.259616523040238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4-D2AD-4FB8-B3EA-B3D5F83064FF}"/>
                </c:ext>
                <c:ext xmlns:c15="http://schemas.microsoft.com/office/drawing/2012/chart" uri="{CE6537A1-D6FC-4f65-9D91-7224C49458BB}"/>
              </c:extLst>
            </c:dLbl>
            <c:dLbl>
              <c:idx val="19"/>
              <c:layout>
                <c:manualLayout>
                  <c:x val="-6.3047651373371191E-2"/>
                  <c:y val="-6.365561924059655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5-D2AD-4FB8-B3EA-B3D5F83064FF}"/>
                </c:ext>
                <c:ext xmlns:c15="http://schemas.microsoft.com/office/drawing/2012/chart" uri="{CE6537A1-D6FC-4f65-9D91-7224C49458BB}"/>
              </c:extLst>
            </c:dLbl>
            <c:dLbl>
              <c:idx val="20"/>
              <c:layout>
                <c:manualLayout>
                  <c:x val="-8.1370258272043888E-2"/>
                  <c:y val="-2.86069611273194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6-D2AD-4FB8-B3EA-B3D5F83064FF}"/>
                </c:ext>
                <c:ext xmlns:c15="http://schemas.microsoft.com/office/drawing/2012/chart" uri="{CE6537A1-D6FC-4f65-9D91-7224C49458BB}"/>
              </c:extLst>
            </c:dLbl>
            <c:dLbl>
              <c:idx val="21"/>
              <c:layout>
                <c:manualLayout>
                  <c:x val="-5.1273422394803529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7-D2AD-4FB8-B3EA-B3D5F83064FF}"/>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Sheet1!$B$13:$B$33</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2020</c:v>
                </c:pt>
                <c:pt idx="19">
                  <c:v>2025</c:v>
                </c:pt>
                <c:pt idx="20">
                  <c:v>2030</c:v>
                </c:pt>
              </c:numCache>
            </c:numRef>
          </c:cat>
          <c:val>
            <c:numRef>
              <c:f>Sheet1!$F$13:$F$34</c:f>
              <c:numCache>
                <c:formatCode>General</c:formatCode>
                <c:ptCount val="22"/>
                <c:pt idx="17">
                  <c:v>17605</c:v>
                </c:pt>
                <c:pt idx="18">
                  <c:v>18958</c:v>
                </c:pt>
                <c:pt idx="19">
                  <c:v>22300</c:v>
                </c:pt>
                <c:pt idx="20">
                  <c:v>30650</c:v>
                </c:pt>
                <c:pt idx="21">
                  <c:v>39010</c:v>
                </c:pt>
              </c:numCache>
            </c:numRef>
          </c:val>
          <c:smooth val="0"/>
          <c:extLst xmlns:c16r2="http://schemas.microsoft.com/office/drawing/2015/06/chart">
            <c:ext xmlns:c16="http://schemas.microsoft.com/office/drawing/2014/chart" uri="{C3380CC4-5D6E-409C-BE32-E72D297353CC}">
              <c16:uniqueId val="{00000028-D2AD-4FB8-B3EA-B3D5F83064FF}"/>
            </c:ext>
          </c:extLst>
        </c:ser>
        <c:ser>
          <c:idx val="0"/>
          <c:order val="4"/>
          <c:tx>
            <c:v>Forecasted End of the Installed Capacity</c:v>
          </c:tx>
          <c:marker>
            <c:symbol val="none"/>
          </c:marker>
          <c:dLbls>
            <c:dLbl>
              <c:idx val="16"/>
              <c:layout>
                <c:manualLayout>
                  <c:x val="-7.8936066137237082E-3"/>
                  <c:y val="-2.165724450663639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9-D2AD-4FB8-B3EA-B3D5F83064FF}"/>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2A-D2AD-4FB8-B3EA-B3D5F83064FF}"/>
                </c:ext>
                <c:ext xmlns:c15="http://schemas.microsoft.com/office/drawing/2012/chart" uri="{CE6537A1-D6FC-4f65-9D91-7224C49458BB}"/>
              </c:extLst>
            </c:dLbl>
            <c:dLbl>
              <c:idx val="18"/>
              <c:delete val="1"/>
              <c:extLst xmlns:c16r2="http://schemas.microsoft.com/office/drawing/2015/06/chart">
                <c:ext xmlns:c16="http://schemas.microsoft.com/office/drawing/2014/chart" uri="{C3380CC4-5D6E-409C-BE32-E72D297353CC}">
                  <c16:uniqueId val="{0000002B-D2AD-4FB8-B3EA-B3D5F83064FF}"/>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Sheet1!$B$13:$B$33</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2020</c:v>
                </c:pt>
                <c:pt idx="19">
                  <c:v>2025</c:v>
                </c:pt>
                <c:pt idx="20">
                  <c:v>2030</c:v>
                </c:pt>
              </c:numCache>
            </c:numRef>
          </c:cat>
          <c:val>
            <c:numRef>
              <c:f>Sheet1!$G$13:$G$34</c:f>
              <c:numCache>
                <c:formatCode>General</c:formatCode>
                <c:ptCount val="22"/>
                <c:pt idx="18">
                  <c:v>2022</c:v>
                </c:pt>
              </c:numCache>
            </c:numRef>
          </c:val>
          <c:smooth val="0"/>
          <c:extLst xmlns:c16r2="http://schemas.microsoft.com/office/drawing/2015/06/chart">
            <c:ext xmlns:c16="http://schemas.microsoft.com/office/drawing/2014/chart" uri="{C3380CC4-5D6E-409C-BE32-E72D297353CC}">
              <c16:uniqueId val="{0000002C-D2AD-4FB8-B3EA-B3D5F83064FF}"/>
            </c:ext>
          </c:extLst>
        </c:ser>
        <c:dLbls>
          <c:showLegendKey val="0"/>
          <c:showVal val="0"/>
          <c:showCatName val="0"/>
          <c:showSerName val="0"/>
          <c:showPercent val="0"/>
          <c:showBubbleSize val="0"/>
        </c:dLbls>
        <c:smooth val="0"/>
        <c:axId val="244333528"/>
        <c:axId val="244336272"/>
      </c:lineChart>
      <c:catAx>
        <c:axId val="244333528"/>
        <c:scaling>
          <c:orientation val="minMax"/>
        </c:scaling>
        <c:delete val="0"/>
        <c:axPos val="b"/>
        <c:numFmt formatCode="General" sourceLinked="1"/>
        <c:majorTickMark val="out"/>
        <c:minorTickMark val="none"/>
        <c:tickLblPos val="nextTo"/>
        <c:crossAx val="244336272"/>
        <c:crosses val="autoZero"/>
        <c:auto val="1"/>
        <c:lblAlgn val="ctr"/>
        <c:lblOffset val="100"/>
        <c:noMultiLvlLbl val="0"/>
      </c:catAx>
      <c:valAx>
        <c:axId val="244336272"/>
        <c:scaling>
          <c:orientation val="minMax"/>
        </c:scaling>
        <c:delete val="0"/>
        <c:axPos val="l"/>
        <c:majorGridlines/>
        <c:numFmt formatCode="General" sourceLinked="1"/>
        <c:majorTickMark val="out"/>
        <c:minorTickMark val="none"/>
        <c:tickLblPos val="nextTo"/>
        <c:crossAx val="244333528"/>
        <c:crosses val="autoZero"/>
        <c:crossBetween val="between"/>
      </c:valAx>
      <c:spPr>
        <a:gradFill>
          <a:gsLst>
            <a:gs pos="0">
              <a:srgbClr val="9AB5E4"/>
            </a:gs>
            <a:gs pos="100000">
              <a:srgbClr val="3B3B3B"/>
            </a:gs>
          </a:gsLst>
          <a:lin ang="5400000" scaled="0"/>
        </a:gradFill>
      </c:spPr>
    </c:plotArea>
    <c:legend>
      <c:legendPos val="r"/>
      <c:layout>
        <c:manualLayout>
          <c:xMode val="edge"/>
          <c:yMode val="edge"/>
          <c:x val="3.3614177911948373E-2"/>
          <c:y val="0.89241124305762287"/>
          <c:w val="0.96638582208805168"/>
          <c:h val="0.10758875694237711"/>
        </c:manualLayout>
      </c:layout>
      <c:overlay val="0"/>
    </c:legend>
    <c:plotVisOnly val="1"/>
    <c:dispBlanksAs val="gap"/>
    <c:showDLblsOverMax val="0"/>
  </c:chart>
  <c:spPr>
    <a:solidFill>
      <a:srgbClr val="3B3B3B"/>
    </a:solid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MW</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3A6C-4566-B058-188983005917}"/>
              </c:ext>
            </c:extLst>
          </c:dPt>
          <c:dPt>
            <c:idx val="1"/>
            <c:bubble3D val="0"/>
            <c:spPr>
              <a:solidFill>
                <a:srgbClr val="FFC00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3A6C-4566-B058-188983005917}"/>
              </c:ext>
            </c:extLst>
          </c:dPt>
          <c:dPt>
            <c:idx val="2"/>
            <c:bubble3D val="0"/>
            <c:spPr>
              <a:solidFill>
                <a:srgbClr val="00B0F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3A6C-4566-B058-188983005917}"/>
              </c:ext>
            </c:extLst>
          </c:dPt>
          <c:dPt>
            <c:idx val="3"/>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3A6C-4566-B058-188983005917}"/>
              </c:ext>
            </c:extLst>
          </c:dPt>
          <c:dPt>
            <c:idx val="4"/>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3A6C-4566-B058-188983005917}"/>
              </c:ext>
            </c:extLst>
          </c:dPt>
          <c:dLbls>
            <c:dLbl>
              <c:idx val="0"/>
              <c:layout>
                <c:manualLayout>
                  <c:x val="3.0873150363119078E-2"/>
                  <c:y val="6.4596472209412371E-4"/>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3A6C-4566-B058-188983005917}"/>
                </c:ext>
                <c:ext xmlns:c15="http://schemas.microsoft.com/office/drawing/2012/chart" uri="{CE6537A1-D6FC-4f65-9D91-7224C49458BB}"/>
              </c:extLst>
            </c:dLbl>
            <c:dLbl>
              <c:idx val="1"/>
              <c:layout>
                <c:manualLayout>
                  <c:x val="-6.5711406944523685E-3"/>
                  <c:y val="-1.9616879206664356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3A6C-4566-B058-188983005917}"/>
                </c:ext>
                <c:ext xmlns:c15="http://schemas.microsoft.com/office/drawing/2012/chart" uri="{CE6537A1-D6FC-4f65-9D91-7224C49458BB}"/>
              </c:extLst>
            </c:dLbl>
            <c:dLbl>
              <c:idx val="2"/>
              <c:layout>
                <c:manualLayout>
                  <c:x val="-0.1015807605413936"/>
                  <c:y val="2.3094601411386872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3A6C-4566-B058-188983005917}"/>
                </c:ext>
                <c:ext xmlns:c15="http://schemas.microsoft.com/office/drawing/2012/chart" uri="{CE6537A1-D6FC-4f65-9D91-7224C49458BB}"/>
              </c:extLst>
            </c:dLbl>
            <c:dLbl>
              <c:idx val="3"/>
              <c:layout>
                <c:manualLayout>
                  <c:x val="-6.7383042836111412E-3"/>
                  <c:y val="-2.2205436703726787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3A6C-4566-B058-188983005917}"/>
                </c:ext>
                <c:ext xmlns:c15="http://schemas.microsoft.com/office/drawing/2012/chart" uri="{CE6537A1-D6FC-4f65-9D91-7224C49458BB}"/>
              </c:extLst>
            </c:dLbl>
            <c:dLbl>
              <c:idx val="4"/>
              <c:layout>
                <c:manualLayout>
                  <c:x val="0.12748241164945526"/>
                  <c:y val="-2.1851349553181108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3A6C-4566-B058-188983005917}"/>
                </c:ext>
                <c:ext xmlns:c15="http://schemas.microsoft.com/office/drawing/2012/chart" uri="{CE6537A1-D6FC-4f65-9D91-7224C49458BB}"/>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Wind</c:v>
                </c:pt>
                <c:pt idx="1">
                  <c:v>Solar</c:v>
                </c:pt>
                <c:pt idx="2">
                  <c:v>Natural Gas</c:v>
                </c:pt>
                <c:pt idx="3">
                  <c:v>Steam Turbine</c:v>
                </c:pt>
                <c:pt idx="4">
                  <c:v>Storage</c:v>
                </c:pt>
              </c:strCache>
            </c:strRef>
          </c:cat>
          <c:val>
            <c:numRef>
              <c:f>Sheet1!$B$2:$B$6</c:f>
              <c:numCache>
                <c:formatCode>#,##0</c:formatCode>
                <c:ptCount val="5"/>
                <c:pt idx="0">
                  <c:v>53056</c:v>
                </c:pt>
                <c:pt idx="1">
                  <c:v>16571</c:v>
                </c:pt>
                <c:pt idx="2">
                  <c:v>2071</c:v>
                </c:pt>
                <c:pt idx="3">
                  <c:v>29</c:v>
                </c:pt>
                <c:pt idx="4">
                  <c:v>841</c:v>
                </c:pt>
              </c:numCache>
            </c:numRef>
          </c:val>
          <c:extLst xmlns:c16r2="http://schemas.microsoft.com/office/drawing/2015/06/chart">
            <c:ext xmlns:c16="http://schemas.microsoft.com/office/drawing/2014/chart" uri="{C3380CC4-5D6E-409C-BE32-E72D297353CC}">
              <c16:uniqueId val="{0000000A-3A6C-4566-B058-188983005917}"/>
            </c:ext>
          </c:extLst>
        </c:ser>
        <c:dLbls>
          <c:showLegendKey val="0"/>
          <c:showVal val="1"/>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tockChart>
        <c:ser>
          <c:idx val="0"/>
          <c:order val="0"/>
          <c:spPr>
            <a:ln w="19050"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9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Sheet3!$B$1:$F$1</c:f>
              <c:strCache>
                <c:ptCount val="5"/>
                <c:pt idx="0">
                  <c:v> Coal </c:v>
                </c:pt>
                <c:pt idx="1">
                  <c:v> Wind</c:v>
                </c:pt>
                <c:pt idx="2">
                  <c:v> Natural Gas</c:v>
                </c:pt>
                <c:pt idx="3">
                  <c:v> Nuclear</c:v>
                </c:pt>
                <c:pt idx="4">
                  <c:v> Hydro</c:v>
                </c:pt>
              </c:strCache>
            </c:strRef>
          </c:cat>
          <c:val>
            <c:numRef>
              <c:f>Sheet3!$B$2:$F$2</c:f>
              <c:numCache>
                <c:formatCode>0.0</c:formatCode>
                <c:ptCount val="5"/>
                <c:pt idx="0">
                  <c:v>70.271376320433788</c:v>
                </c:pt>
                <c:pt idx="1">
                  <c:v>52.945372406823999</c:v>
                </c:pt>
                <c:pt idx="2">
                  <c:v>44.757372840115124</c:v>
                </c:pt>
                <c:pt idx="3">
                  <c:v>9.9831495550891294</c:v>
                </c:pt>
                <c:pt idx="4">
                  <c:v>8.2030857207811803</c:v>
                </c:pt>
              </c:numCache>
            </c:numRef>
          </c:val>
          <c:smooth val="0"/>
          <c:extLst xmlns:c16r2="http://schemas.microsoft.com/office/drawing/2015/06/chart">
            <c:ext xmlns:c16="http://schemas.microsoft.com/office/drawing/2014/chart" uri="{C3380CC4-5D6E-409C-BE32-E72D297353CC}">
              <c16:uniqueId val="{00000000-F1BF-4651-ADB4-FF201BDECC2A}"/>
            </c:ext>
          </c:extLst>
        </c:ser>
        <c:ser>
          <c:idx val="1"/>
          <c:order val="1"/>
          <c:spPr>
            <a:ln w="19050"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9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Sheet3!$B$1:$F$1</c:f>
              <c:strCache>
                <c:ptCount val="5"/>
                <c:pt idx="0">
                  <c:v> Coal </c:v>
                </c:pt>
                <c:pt idx="1">
                  <c:v> Wind</c:v>
                </c:pt>
                <c:pt idx="2">
                  <c:v> Natural Gas</c:v>
                </c:pt>
                <c:pt idx="3">
                  <c:v> Nuclear</c:v>
                </c:pt>
                <c:pt idx="4">
                  <c:v> Hydro</c:v>
                </c:pt>
              </c:strCache>
            </c:strRef>
          </c:cat>
          <c:val>
            <c:numRef>
              <c:f>Sheet3!$B$3:$F$3</c:f>
              <c:numCache>
                <c:formatCode>0.0</c:formatCode>
                <c:ptCount val="5"/>
                <c:pt idx="0">
                  <c:v>20.107041526953829</c:v>
                </c:pt>
                <c:pt idx="1">
                  <c:v>0.54847138992253064</c:v>
                </c:pt>
                <c:pt idx="2">
                  <c:v>6.0230335702033821</c:v>
                </c:pt>
                <c:pt idx="3">
                  <c:v>3.5572103291652342</c:v>
                </c:pt>
                <c:pt idx="4">
                  <c:v>0.7474886837206226</c:v>
                </c:pt>
              </c:numCache>
            </c:numRef>
          </c:val>
          <c:smooth val="0"/>
          <c:extLst xmlns:c16r2="http://schemas.microsoft.com/office/drawing/2015/06/chart">
            <c:ext xmlns:c16="http://schemas.microsoft.com/office/drawing/2014/chart" uri="{C3380CC4-5D6E-409C-BE32-E72D297353CC}">
              <c16:uniqueId val="{00000001-F1BF-4651-ADB4-FF201BDECC2A}"/>
            </c:ext>
          </c:extLst>
        </c:ser>
        <c:ser>
          <c:idx val="2"/>
          <c:order val="2"/>
          <c:tx>
            <c:v>- Average</c:v>
          </c:tx>
          <c:spPr>
            <a:ln w="25400" cap="rnd">
              <a:noFill/>
              <a:round/>
            </a:ln>
            <a:effectLst/>
          </c:spPr>
          <c:marker>
            <c:symbol val="none"/>
          </c:marker>
          <c:dLbls>
            <c:dLbl>
              <c:idx val="0"/>
              <c:layout>
                <c:manualLayout>
                  <c:x val="9.876543209876543E-3"/>
                  <c:y val="-4.5350950024857859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1BF-4651-ADB4-FF201BDECC2A}"/>
                </c:ext>
                <c:ext xmlns:c15="http://schemas.microsoft.com/office/drawing/2012/chart" uri="{CE6537A1-D6FC-4f65-9D91-7224C49458BB}">
                  <c15:layout/>
                </c:ext>
              </c:extLst>
            </c:dLbl>
            <c:dLbl>
              <c:idx val="1"/>
              <c:layout>
                <c:manualLayout>
                  <c:x val="1.3168724279835391E-2"/>
                  <c:y val="-9.0701900049715718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1BF-4651-ADB4-FF201BDECC2A}"/>
                </c:ext>
                <c:ext xmlns:c15="http://schemas.microsoft.com/office/drawing/2012/chart" uri="{CE6537A1-D6FC-4f65-9D91-7224C49458BB}">
                  <c15:layout/>
                </c:ext>
              </c:extLst>
            </c:dLbl>
            <c:dLbl>
              <c:idx val="2"/>
              <c:layout>
                <c:manualLayout>
                  <c:x val="8.23045267489712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1BF-4651-ADB4-FF201BDECC2A}"/>
                </c:ext>
                <c:ext xmlns:c15="http://schemas.microsoft.com/office/drawing/2012/chart" uri="{CE6537A1-D6FC-4f65-9D91-7224C49458BB}">
                  <c15:layout/>
                </c:ext>
              </c:extLst>
            </c:dLbl>
            <c:dLbl>
              <c:idx val="3"/>
              <c:layout>
                <c:manualLayout>
                  <c:x val="8.23045267489712E-3"/>
                  <c:y val="-9.0701900049715718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1BF-4651-ADB4-FF201BDECC2A}"/>
                </c:ext>
                <c:ext xmlns:c15="http://schemas.microsoft.com/office/drawing/2012/chart" uri="{CE6537A1-D6FC-4f65-9D91-7224C49458BB}">
                  <c15:layout/>
                </c:ext>
              </c:extLst>
            </c:dLbl>
            <c:dLbl>
              <c:idx val="4"/>
              <c:layout>
                <c:manualLayout>
                  <c:x val="8.23045267489712E-3"/>
                  <c:y val="-1.8140380009943144E-1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1BF-4651-ADB4-FF201BDECC2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Sheet3!$B$1:$F$1</c:f>
              <c:strCache>
                <c:ptCount val="5"/>
                <c:pt idx="0">
                  <c:v> Coal </c:v>
                </c:pt>
                <c:pt idx="1">
                  <c:v> Wind</c:v>
                </c:pt>
                <c:pt idx="2">
                  <c:v> Natural Gas</c:v>
                </c:pt>
                <c:pt idx="3">
                  <c:v> Nuclear</c:v>
                </c:pt>
                <c:pt idx="4">
                  <c:v> Hydro</c:v>
                </c:pt>
              </c:strCache>
            </c:strRef>
          </c:cat>
          <c:val>
            <c:numRef>
              <c:f>Sheet3!$B$4:$F$4</c:f>
              <c:numCache>
                <c:formatCode>0.0</c:formatCode>
                <c:ptCount val="5"/>
                <c:pt idx="0">
                  <c:v>46.086175888361453</c:v>
                </c:pt>
                <c:pt idx="1">
                  <c:v>23.435841342483823</c:v>
                </c:pt>
                <c:pt idx="2">
                  <c:v>18.88788786010468</c:v>
                </c:pt>
                <c:pt idx="3">
                  <c:v>6.9638394096196521</c:v>
                </c:pt>
                <c:pt idx="4">
                  <c:v>4.1098807819770711</c:v>
                </c:pt>
              </c:numCache>
            </c:numRef>
          </c:val>
          <c:smooth val="0"/>
          <c:extLst xmlns:c16r2="http://schemas.microsoft.com/office/drawing/2015/06/chart">
            <c:ext xmlns:c16="http://schemas.microsoft.com/office/drawing/2014/chart" uri="{C3380CC4-5D6E-409C-BE32-E72D297353CC}">
              <c16:uniqueId val="{00000007-F1BF-4651-ADB4-FF201BDECC2A}"/>
            </c:ext>
          </c:extLst>
        </c:ser>
        <c:dLbls>
          <c:showLegendKey val="0"/>
          <c:showVal val="1"/>
          <c:showCatName val="0"/>
          <c:showSerName val="0"/>
          <c:showPercent val="0"/>
          <c:showBubbleSize val="0"/>
        </c:dLbls>
        <c:hiLowLines>
          <c:spPr>
            <a:ln w="250825" cap="flat" cmpd="sng" algn="ctr">
              <a:solidFill>
                <a:srgbClr val="FF0000"/>
              </a:solidFill>
              <a:round/>
            </a:ln>
            <a:effectLst/>
          </c:spPr>
        </c:hiLowLines>
        <c:axId val="243401312"/>
        <c:axId val="243401704"/>
      </c:stockChart>
      <c:catAx>
        <c:axId val="243401312"/>
        <c:scaling>
          <c:orientation val="minMax"/>
        </c:scaling>
        <c:delete val="0"/>
        <c:axPos val="b"/>
        <c:title>
          <c:tx>
            <c:rich>
              <a:bodyPr rot="0" spcFirstLastPara="1" vertOverflow="ellipsis" vert="horz" wrap="square" anchor="ctr" anchorCtr="1"/>
              <a:lstStyle/>
              <a:p>
                <a:pPr>
                  <a:defRPr sz="1100" b="1" i="0" u="none" strike="noStrike" kern="1200" baseline="0">
                    <a:solidFill>
                      <a:srgbClr val="00B0F0"/>
                    </a:solidFill>
                    <a:latin typeface="+mn-lt"/>
                    <a:ea typeface="+mn-ea"/>
                    <a:cs typeface="+mn-cs"/>
                  </a:defRPr>
                </a:pPr>
                <a:r>
                  <a:rPr lang="en-US" sz="1100" b="1" baseline="0">
                    <a:solidFill>
                      <a:srgbClr val="00B0F0"/>
                    </a:solidFill>
                  </a:rPr>
                  <a:t>Fuel Type</a:t>
                </a:r>
              </a:p>
            </c:rich>
          </c:tx>
          <c:layout/>
          <c:overlay val="0"/>
          <c:spPr>
            <a:noFill/>
            <a:ln>
              <a:noFill/>
            </a:ln>
            <a:effectLst/>
          </c:spPr>
          <c:txPr>
            <a:bodyPr rot="0" spcFirstLastPara="1" vertOverflow="ellipsis" vert="horz" wrap="square" anchor="ctr" anchorCtr="1"/>
            <a:lstStyle/>
            <a:p>
              <a:pPr>
                <a:defRPr sz="1100" b="1" i="0" u="none" strike="noStrike" kern="1200" baseline="0">
                  <a:solidFill>
                    <a:srgbClr val="00B0F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43401704"/>
        <c:crosses val="autoZero"/>
        <c:auto val="1"/>
        <c:lblAlgn val="ctr"/>
        <c:lblOffset val="100"/>
        <c:noMultiLvlLbl val="0"/>
      </c:catAx>
      <c:valAx>
        <c:axId val="243401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rgbClr val="00B0F0"/>
                    </a:solidFill>
                    <a:latin typeface="+mn-lt"/>
                    <a:ea typeface="+mn-ea"/>
                    <a:cs typeface="+mn-cs"/>
                  </a:defRPr>
                </a:pPr>
                <a:r>
                  <a:rPr lang="en-US" sz="1200" b="1" baseline="0">
                    <a:solidFill>
                      <a:srgbClr val="00B0F0"/>
                    </a:solidFill>
                  </a:rPr>
                  <a:t>Percent</a:t>
                </a: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rgbClr val="00B0F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43401312"/>
        <c:crosses val="autoZero"/>
        <c:crossBetween val="between"/>
      </c:valAx>
      <c:spPr>
        <a:noFill/>
        <a:ln>
          <a:noFill/>
        </a:ln>
        <a:effectLst/>
      </c:spPr>
    </c:plotArea>
    <c:legend>
      <c:legendPos val="r"/>
      <c:legendEntry>
        <c:idx val="0"/>
        <c:delete val="1"/>
      </c:legendEntry>
      <c:legendEntry>
        <c:idx val="1"/>
        <c:delete val="1"/>
      </c:legendEntry>
      <c:layout>
        <c:manualLayout>
          <c:xMode val="edge"/>
          <c:yMode val="edge"/>
          <c:x val="0.80971737792035259"/>
          <c:y val="0.23681494358659713"/>
          <c:w val="0.10776164090599787"/>
          <c:h val="5.0719958706460393E-2"/>
        </c:manualLayout>
      </c:layout>
      <c:overlay val="1"/>
      <c:spPr>
        <a:noFill/>
        <a:ln>
          <a:noFill/>
        </a:ln>
        <a:effectLst/>
      </c:spPr>
      <c:txPr>
        <a:bodyPr rot="0" spcFirstLastPara="1" vertOverflow="ellipsis" vert="horz" wrap="square" anchor="ctr" anchorCtr="1"/>
        <a:lstStyle/>
        <a:p>
          <a:pPr>
            <a:defRPr sz="1200" b="0" i="0" u="none" strike="noStrike" kern="1200" baseline="0">
              <a:solidFill>
                <a:srgbClr val="FF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145" cy="465743"/>
          </a:xfrm>
          <a:prstGeom prst="rect">
            <a:avLst/>
          </a:prstGeom>
        </p:spPr>
        <p:txBody>
          <a:bodyPr vert="horz" lIns="88126" tIns="44064" rIns="88126" bIns="44064"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5743"/>
          </a:xfrm>
          <a:prstGeom prst="rect">
            <a:avLst/>
          </a:prstGeom>
        </p:spPr>
        <p:txBody>
          <a:bodyPr vert="horz" lIns="88126" tIns="44064" rIns="88126" bIns="44064" rtlCol="0"/>
          <a:lstStyle>
            <a:lvl1pPr algn="r">
              <a:defRPr sz="1200"/>
            </a:lvl1pPr>
          </a:lstStyle>
          <a:p>
            <a:fld id="{B44D7C87-D6F5-4B47-BB90-9B9194E1830F}" type="datetimeFigureOut">
              <a:rPr lang="en-US" smtClean="0"/>
              <a:t>3/19/2018</a:t>
            </a:fld>
            <a:endParaRPr lang="en-US"/>
          </a:p>
        </p:txBody>
      </p:sp>
      <p:sp>
        <p:nvSpPr>
          <p:cNvPr id="4" name="Footer Placeholder 3"/>
          <p:cNvSpPr>
            <a:spLocks noGrp="1"/>
          </p:cNvSpPr>
          <p:nvPr>
            <p:ph type="ftr" sz="quarter" idx="2"/>
          </p:nvPr>
        </p:nvSpPr>
        <p:spPr>
          <a:xfrm>
            <a:off x="1" y="8830658"/>
            <a:ext cx="3038145" cy="465742"/>
          </a:xfrm>
          <a:prstGeom prst="rect">
            <a:avLst/>
          </a:prstGeom>
        </p:spPr>
        <p:txBody>
          <a:bodyPr vert="horz" lIns="88126" tIns="44064" rIns="88126" bIns="44064"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26" tIns="44064" rIns="88126" bIns="44064" rtlCol="0" anchor="b"/>
          <a:lstStyle>
            <a:lvl1pPr algn="r">
              <a:defRPr sz="1200"/>
            </a:lvl1pPr>
          </a:lstStyle>
          <a:p>
            <a:fld id="{6DF67C72-3CC1-44EF-BD8E-1A817E471CAB}" type="slidenum">
              <a:rPr lang="en-US" smtClean="0"/>
              <a:t>‹#›</a:t>
            </a:fld>
            <a:endParaRPr lang="en-US"/>
          </a:p>
        </p:txBody>
      </p:sp>
    </p:spTree>
    <p:extLst>
      <p:ext uri="{BB962C8B-B14F-4D97-AF65-F5344CB8AC3E}">
        <p14:creationId xmlns:p14="http://schemas.microsoft.com/office/powerpoint/2010/main" val="16254858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8" tIns="46580" rIns="93158" bIns="46580"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58" tIns="46580" rIns="93158" bIns="46580" rtlCol="0"/>
          <a:lstStyle>
            <a:lvl1pPr algn="r">
              <a:defRPr sz="1300"/>
            </a:lvl1pPr>
          </a:lstStyle>
          <a:p>
            <a:fld id="{531CA914-5900-4E26-9B8A-24335DD36EB1}" type="datetimeFigureOut">
              <a:rPr lang="en-US" smtClean="0"/>
              <a:t>3/19/2018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58" tIns="46580" rIns="93158"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58" tIns="46580" rIns="93158" bIns="46580"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58" tIns="46580" rIns="93158" bIns="46580" rtlCol="0" anchor="b"/>
          <a:lstStyle>
            <a:lvl1pPr algn="r">
              <a:defRPr sz="1300"/>
            </a:lvl1pPr>
          </a:lstStyle>
          <a:p>
            <a:fld id="{061673A0-9730-427B-BB97-18C0C28887E4}" type="slidenum">
              <a:rPr lang="en-US" smtClean="0"/>
              <a:t>‹#›</a:t>
            </a:fld>
            <a:endParaRPr lang="en-US"/>
          </a:p>
        </p:txBody>
      </p:sp>
    </p:spTree>
    <p:extLst>
      <p:ext uri="{BB962C8B-B14F-4D97-AF65-F5344CB8AC3E}">
        <p14:creationId xmlns:p14="http://schemas.microsoft.com/office/powerpoint/2010/main" val="1954872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1135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ea typeface="ＭＳ Ｐゴシック" pitchFamily="34" charset="-128"/>
              </a:rPr>
              <a:t>Our relationships with our members are very important to us. Our members drive SPP’s major decisions and plans for the future. We have a diverse membership and an independent Board of Directors that make decisions in an evolutionary rather than revolutionary way. Our members’ needs have changed over the years, and a deliberate evolutionary process has guided our growth. We believe that we can’t discuss electric reliability without also discussing economic issues that impact us all. As a single organization addressing both reliability and economic issues, we provide cost-effective choices and bring efficiency to our members and our region.</a:t>
            </a:r>
          </a:p>
        </p:txBody>
      </p:sp>
    </p:spTree>
    <p:extLst>
      <p:ext uri="{BB962C8B-B14F-4D97-AF65-F5344CB8AC3E}">
        <p14:creationId xmlns:p14="http://schemas.microsoft.com/office/powerpoint/2010/main" val="3943810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ea typeface="ＭＳ Ｐゴシック" pitchFamily="34" charset="-128"/>
              </a:rPr>
              <a:t>More than 500 stakeholders are involved in SPP’s organizational structure of committees, working groups, and ad hoc task forces. This member involvement drives SPP’s decision-making and strategic direction. </a:t>
            </a:r>
          </a:p>
          <a:p>
            <a:pPr eaLnBrk="1" hangingPunct="1">
              <a:spcBef>
                <a:spcPct val="0"/>
              </a:spcBef>
            </a:pPr>
            <a:endParaRPr lang="en-US" altLang="en-US" smtClean="0">
              <a:latin typeface="Arial" charset="0"/>
              <a:ea typeface="ＭＳ Ｐゴシック" pitchFamily="34" charset="-128"/>
            </a:endParaRPr>
          </a:p>
          <a:p>
            <a:pPr eaLnBrk="1" hangingPunct="1">
              <a:spcBef>
                <a:spcPct val="0"/>
              </a:spcBef>
            </a:pPr>
            <a:r>
              <a:rPr lang="en-US" altLang="en-US" smtClean="0">
                <a:latin typeface="Arial" charset="0"/>
                <a:ea typeface="ＭＳ Ｐゴシック" pitchFamily="34" charset="-128"/>
              </a:rPr>
              <a:t>Any and all opinions are heard loudly and clearly in organizational group meetings. The rosters of our organizational groups match the diverseness of the membership, requiring representatives from across the footprint and recognizing different member types and sizes. </a:t>
            </a:r>
          </a:p>
          <a:p>
            <a:pPr eaLnBrk="1" hangingPunct="1">
              <a:spcBef>
                <a:spcPct val="0"/>
              </a:spcBef>
            </a:pPr>
            <a:endParaRPr lang="en-US" altLang="en-US" smtClean="0">
              <a:latin typeface="Arial" charset="0"/>
              <a:ea typeface="ＭＳ Ｐゴシック" pitchFamily="34" charset="-128"/>
            </a:endParaRPr>
          </a:p>
        </p:txBody>
      </p:sp>
    </p:spTree>
    <p:extLst>
      <p:ext uri="{BB962C8B-B14F-4D97-AF65-F5344CB8AC3E}">
        <p14:creationId xmlns:p14="http://schemas.microsoft.com/office/powerpoint/2010/main" val="1681397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ea typeface="ＭＳ Ｐゴシック" pitchFamily="34" charset="-128"/>
              </a:rPr>
              <a:t>We offer a number of services for our members, including:</a:t>
            </a:r>
          </a:p>
          <a:p>
            <a:pPr eaLnBrk="1" hangingPunct="1">
              <a:spcBef>
                <a:spcPct val="0"/>
              </a:spcBef>
              <a:buFontTx/>
              <a:buChar char="•"/>
            </a:pPr>
            <a:r>
              <a:rPr lang="en-US" altLang="en-US" dirty="0" smtClean="0">
                <a:latin typeface="Arial" charset="0"/>
                <a:ea typeface="ＭＳ Ｐゴシック" pitchFamily="34" charset="-128"/>
              </a:rPr>
              <a:t> Facilitating meetings and decision-making processes</a:t>
            </a:r>
          </a:p>
          <a:p>
            <a:pPr eaLnBrk="1" hangingPunct="1">
              <a:spcBef>
                <a:spcPct val="0"/>
              </a:spcBef>
              <a:buFontTx/>
              <a:buChar char="•"/>
            </a:pPr>
            <a:r>
              <a:rPr lang="en-US" altLang="en-US" dirty="0" smtClean="0">
                <a:latin typeface="Arial" charset="0"/>
                <a:ea typeface="ＭＳ Ｐゴシック" pitchFamily="34" charset="-128"/>
              </a:rPr>
              <a:t> Monitoring the grid to maintain electric reliability</a:t>
            </a:r>
          </a:p>
          <a:p>
            <a:pPr eaLnBrk="1" hangingPunct="1">
              <a:spcBef>
                <a:spcPct val="0"/>
              </a:spcBef>
              <a:buFontTx/>
              <a:buChar char="•"/>
            </a:pPr>
            <a:r>
              <a:rPr lang="en-US" altLang="en-US" dirty="0" smtClean="0">
                <a:latin typeface="Arial" charset="0"/>
                <a:ea typeface="ＭＳ Ｐゴシック" pitchFamily="34" charset="-128"/>
              </a:rPr>
              <a:t> Processing requests for use of the transmission grid under a tariff with consistent rates and terms for all participants</a:t>
            </a:r>
          </a:p>
          <a:p>
            <a:pPr eaLnBrk="1" hangingPunct="1">
              <a:spcBef>
                <a:spcPct val="0"/>
              </a:spcBef>
              <a:buFontTx/>
              <a:buChar char="•"/>
            </a:pPr>
            <a:r>
              <a:rPr lang="en-US" altLang="en-US" dirty="0" smtClean="0">
                <a:latin typeface="Arial" charset="0"/>
                <a:ea typeface="ＭＳ Ｐゴシック" pitchFamily="34" charset="-128"/>
              </a:rPr>
              <a:t> Operating a wholesale energy market</a:t>
            </a:r>
          </a:p>
          <a:p>
            <a:pPr eaLnBrk="1" hangingPunct="1">
              <a:spcBef>
                <a:spcPct val="0"/>
              </a:spcBef>
              <a:buFontTx/>
              <a:buChar char="•"/>
            </a:pPr>
            <a:r>
              <a:rPr lang="en-US" altLang="en-US" dirty="0" smtClean="0">
                <a:latin typeface="Arial" charset="0"/>
                <a:ea typeface="ＭＳ Ｐゴシック" pitchFamily="34" charset="-128"/>
              </a:rPr>
              <a:t> Ensuring that users, owners, and operators of the bulk transmission system are in compliance with federal reliability standards</a:t>
            </a:r>
          </a:p>
          <a:p>
            <a:pPr eaLnBrk="1" hangingPunct="1">
              <a:spcBef>
                <a:spcPct val="0"/>
              </a:spcBef>
              <a:buFontTx/>
              <a:buChar char="•"/>
            </a:pPr>
            <a:r>
              <a:rPr lang="en-US" altLang="en-US" dirty="0" smtClean="0">
                <a:latin typeface="Arial" charset="0"/>
                <a:ea typeface="ＭＳ Ｐゴシック" pitchFamily="34" charset="-128"/>
              </a:rPr>
              <a:t> Creating regional reliability standards</a:t>
            </a:r>
          </a:p>
          <a:p>
            <a:pPr eaLnBrk="1" hangingPunct="1">
              <a:spcBef>
                <a:spcPct val="0"/>
              </a:spcBef>
              <a:buFontTx/>
              <a:buChar char="•"/>
            </a:pPr>
            <a:r>
              <a:rPr lang="en-US" altLang="en-US" dirty="0" smtClean="0">
                <a:latin typeface="Arial" charset="0"/>
                <a:ea typeface="ＭＳ Ｐゴシック" pitchFamily="34" charset="-128"/>
              </a:rPr>
              <a:t> Planning for future transmission needs</a:t>
            </a:r>
          </a:p>
          <a:p>
            <a:pPr eaLnBrk="1" hangingPunct="1">
              <a:spcBef>
                <a:spcPct val="0"/>
              </a:spcBef>
              <a:buFontTx/>
              <a:buChar char="-"/>
            </a:pPr>
            <a:endParaRPr lang="en-US" altLang="en-US" dirty="0" smtClean="0">
              <a:latin typeface="Arial" charset="0"/>
              <a:ea typeface="ＭＳ Ｐゴシック" pitchFamily="34" charset="-128"/>
            </a:endParaRPr>
          </a:p>
          <a:p>
            <a:pPr eaLnBrk="1" hangingPunct="1">
              <a:spcBef>
                <a:spcPct val="0"/>
              </a:spcBef>
            </a:pPr>
            <a:r>
              <a:rPr lang="en-US" altLang="en-US" dirty="0" smtClean="0">
                <a:latin typeface="Arial" charset="0"/>
                <a:ea typeface="ＭＳ Ｐゴシック" pitchFamily="34" charset="-128"/>
              </a:rPr>
              <a:t>With all of our services, we focus on being regional, independent, and cost-effective. Our overarching goal is maintaining electric reliability.</a:t>
            </a:r>
          </a:p>
        </p:txBody>
      </p:sp>
    </p:spTree>
    <p:extLst>
      <p:ext uri="{BB962C8B-B14F-4D97-AF65-F5344CB8AC3E}">
        <p14:creationId xmlns:p14="http://schemas.microsoft.com/office/powerpoint/2010/main" val="975288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mtClean="0">
                <a:latin typeface="Arial" charset="0"/>
                <a:ea typeface="ＭＳ Ｐゴシック" pitchFamily="34" charset="-128"/>
              </a:rPr>
              <a:t/>
            </a:r>
            <a:br>
              <a:rPr lang="en-US" altLang="en-US" smtClean="0">
                <a:latin typeface="Arial" charset="0"/>
                <a:ea typeface="ＭＳ Ｐゴシック" pitchFamily="34" charset="-128"/>
              </a:rPr>
            </a:br>
            <a:r>
              <a:rPr lang="en-US" altLang="en-US" smtClean="0">
                <a:latin typeface="Arial" charset="0"/>
                <a:ea typeface="ＭＳ Ｐゴシック" pitchFamily="34" charset="-128"/>
              </a:rPr>
              <a:t>1968: NERC was formed in response to a blackout in the northeast. SPP was a founding member.</a:t>
            </a:r>
          </a:p>
          <a:p>
            <a:pPr eaLnBrk="1" hangingPunct="1">
              <a:lnSpc>
                <a:spcPct val="80000"/>
              </a:lnSpc>
              <a:spcBef>
                <a:spcPct val="0"/>
              </a:spcBef>
            </a:pPr>
            <a:endParaRPr lang="en-US" altLang="en-US" smtClean="0">
              <a:latin typeface="Arial" charset="0"/>
              <a:ea typeface="ＭＳ Ｐゴシック" pitchFamily="34" charset="-128"/>
            </a:endParaRPr>
          </a:p>
          <a:p>
            <a:pPr eaLnBrk="1" hangingPunct="1">
              <a:lnSpc>
                <a:spcPct val="80000"/>
              </a:lnSpc>
              <a:spcBef>
                <a:spcPct val="0"/>
              </a:spcBef>
            </a:pPr>
            <a:r>
              <a:rPr lang="en-US" altLang="en-US" smtClean="0">
                <a:latin typeface="Arial" charset="0"/>
                <a:ea typeface="ＭＳ Ｐゴシック" pitchFamily="34" charset="-128"/>
              </a:rPr>
              <a:t>1980: SPP’s members implemented a telecommunications network to facilitate information sharing.</a:t>
            </a:r>
          </a:p>
          <a:p>
            <a:pPr eaLnBrk="1" hangingPunct="1">
              <a:lnSpc>
                <a:spcPct val="80000"/>
              </a:lnSpc>
              <a:spcBef>
                <a:spcPct val="0"/>
              </a:spcBef>
            </a:pPr>
            <a:endParaRPr lang="en-US" altLang="en-US" smtClean="0">
              <a:latin typeface="Arial" charset="0"/>
              <a:ea typeface="ＭＳ Ｐゴシック" pitchFamily="34" charset="-128"/>
            </a:endParaRPr>
          </a:p>
          <a:p>
            <a:pPr eaLnBrk="1" hangingPunct="1">
              <a:lnSpc>
                <a:spcPct val="80000"/>
              </a:lnSpc>
              <a:spcBef>
                <a:spcPct val="0"/>
              </a:spcBef>
            </a:pPr>
            <a:r>
              <a:rPr lang="en-US" altLang="en-US" smtClean="0">
                <a:latin typeface="Arial" charset="0"/>
                <a:ea typeface="ＭＳ Ｐゴシック" pitchFamily="34" charset="-128"/>
              </a:rPr>
              <a:t>1991: Reserve sharing allows all member systems to rely further on each other, reducing the reserves they each have to hold and making more power available for sale.</a:t>
            </a:r>
          </a:p>
          <a:p>
            <a:pPr eaLnBrk="1" hangingPunct="1">
              <a:lnSpc>
                <a:spcPct val="80000"/>
              </a:lnSpc>
              <a:spcBef>
                <a:spcPct val="0"/>
              </a:spcBef>
            </a:pPr>
            <a:endParaRPr lang="en-US" altLang="en-US" smtClean="0">
              <a:latin typeface="Arial" charset="0"/>
              <a:ea typeface="ＭＳ Ｐゴシック" pitchFamily="34" charset="-128"/>
            </a:endParaRPr>
          </a:p>
          <a:p>
            <a:pPr eaLnBrk="1" hangingPunct="1">
              <a:lnSpc>
                <a:spcPct val="80000"/>
              </a:lnSpc>
              <a:spcBef>
                <a:spcPct val="0"/>
              </a:spcBef>
            </a:pPr>
            <a:r>
              <a:rPr lang="en-US" altLang="en-US" smtClean="0">
                <a:latin typeface="Arial" charset="0"/>
                <a:ea typeface="ＭＳ Ｐゴシック" pitchFamily="34" charset="-128"/>
              </a:rPr>
              <a:t>1997 - 2001: SPP added more services to provide regional benefit: reliability coordination, tariff administration, and scheduling.</a:t>
            </a:r>
            <a:br>
              <a:rPr lang="en-US" altLang="en-US" smtClean="0">
                <a:latin typeface="Arial" charset="0"/>
                <a:ea typeface="ＭＳ Ｐゴシック" pitchFamily="34" charset="-128"/>
              </a:rPr>
            </a:br>
            <a:r>
              <a:rPr lang="en-US" altLang="en-US" smtClean="0">
                <a:latin typeface="Arial" charset="0"/>
                <a:ea typeface="ＭＳ Ｐゴシック" pitchFamily="34" charset="-128"/>
              </a:rPr>
              <a:t/>
            </a:r>
            <a:br>
              <a:rPr lang="en-US" altLang="en-US" smtClean="0">
                <a:latin typeface="Arial" charset="0"/>
                <a:ea typeface="ＭＳ Ｐゴシック" pitchFamily="34" charset="-128"/>
              </a:rPr>
            </a:br>
            <a:r>
              <a:rPr lang="en-US" altLang="en-US" smtClean="0">
                <a:latin typeface="Arial" charset="0"/>
                <a:ea typeface="ＭＳ Ｐゴシック" pitchFamily="34" charset="-128"/>
              </a:rPr>
              <a:t>2006: SPP began offering services on a contract basis.</a:t>
            </a:r>
          </a:p>
          <a:p>
            <a:pPr eaLnBrk="1" hangingPunct="1">
              <a:lnSpc>
                <a:spcPct val="80000"/>
              </a:lnSpc>
              <a:spcBef>
                <a:spcPct val="0"/>
              </a:spcBef>
            </a:pPr>
            <a:endParaRPr lang="en-US" altLang="en-US" smtClean="0">
              <a:latin typeface="Arial" charset="0"/>
              <a:ea typeface="ＭＳ Ｐゴシック" pitchFamily="34" charset="-128"/>
            </a:endParaRPr>
          </a:p>
          <a:p>
            <a:pPr eaLnBrk="1" hangingPunct="1">
              <a:lnSpc>
                <a:spcPct val="80000"/>
              </a:lnSpc>
              <a:spcBef>
                <a:spcPct val="0"/>
              </a:spcBef>
            </a:pPr>
            <a:r>
              <a:rPr lang="en-US" altLang="en-US" smtClean="0">
                <a:latin typeface="Arial" charset="0"/>
                <a:ea typeface="ＭＳ Ｐゴシック" pitchFamily="34" charset="-128"/>
              </a:rPr>
              <a:t>SPP did not even exist as a legal entity until 1994, and from 1941-1998 the SPP membership agreement was one paragraph. Many of our member companies have been working together for decades; these relationships are SPP’s foundation and why being relationship-based is a key corporate strategy.</a:t>
            </a:r>
          </a:p>
          <a:p>
            <a:pPr eaLnBrk="1" hangingPunct="1">
              <a:lnSpc>
                <a:spcPct val="80000"/>
              </a:lnSpc>
              <a:spcBef>
                <a:spcPct val="0"/>
              </a:spcBef>
            </a:pPr>
            <a:endParaRPr lang="en-US" altLang="en-US" smtClean="0">
              <a:latin typeface="Arial" charset="0"/>
              <a:ea typeface="ＭＳ Ｐゴシック" pitchFamily="34" charset="-128"/>
            </a:endParaRPr>
          </a:p>
        </p:txBody>
      </p:sp>
    </p:spTree>
    <p:extLst>
      <p:ext uri="{BB962C8B-B14F-4D97-AF65-F5344CB8AC3E}">
        <p14:creationId xmlns:p14="http://schemas.microsoft.com/office/powerpoint/2010/main" val="4229249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mtClean="0">
                <a:latin typeface="Arial" charset="0"/>
                <a:ea typeface="ＭＳ Ｐゴシック" pitchFamily="34" charset="-128"/>
              </a:rPr>
              <a:t/>
            </a:r>
            <a:br>
              <a:rPr lang="en-US" altLang="en-US" smtClean="0">
                <a:latin typeface="Arial" charset="0"/>
                <a:ea typeface="ＭＳ Ｐゴシック" pitchFamily="34" charset="-128"/>
              </a:rPr>
            </a:br>
            <a:r>
              <a:rPr lang="en-US" altLang="en-US" smtClean="0">
                <a:latin typeface="Arial" charset="0"/>
                <a:ea typeface="ＭＳ Ｐゴシック" pitchFamily="34" charset="-128"/>
              </a:rPr>
              <a:t>1968: NERC was formed in response to a blackout in the northeast. SPP was a founding member.</a:t>
            </a:r>
          </a:p>
          <a:p>
            <a:pPr eaLnBrk="1" hangingPunct="1">
              <a:lnSpc>
                <a:spcPct val="80000"/>
              </a:lnSpc>
              <a:spcBef>
                <a:spcPct val="0"/>
              </a:spcBef>
            </a:pPr>
            <a:endParaRPr lang="en-US" altLang="en-US" smtClean="0">
              <a:latin typeface="Arial" charset="0"/>
              <a:ea typeface="ＭＳ Ｐゴシック" pitchFamily="34" charset="-128"/>
            </a:endParaRPr>
          </a:p>
          <a:p>
            <a:pPr eaLnBrk="1" hangingPunct="1">
              <a:lnSpc>
                <a:spcPct val="80000"/>
              </a:lnSpc>
              <a:spcBef>
                <a:spcPct val="0"/>
              </a:spcBef>
            </a:pPr>
            <a:r>
              <a:rPr lang="en-US" altLang="en-US" smtClean="0">
                <a:latin typeface="Arial" charset="0"/>
                <a:ea typeface="ＭＳ Ｐゴシック" pitchFamily="34" charset="-128"/>
              </a:rPr>
              <a:t>1980: SPP’s members implemented a telecommunications network to facilitate information sharing.</a:t>
            </a:r>
          </a:p>
          <a:p>
            <a:pPr eaLnBrk="1" hangingPunct="1">
              <a:lnSpc>
                <a:spcPct val="80000"/>
              </a:lnSpc>
              <a:spcBef>
                <a:spcPct val="0"/>
              </a:spcBef>
            </a:pPr>
            <a:endParaRPr lang="en-US" altLang="en-US" smtClean="0">
              <a:latin typeface="Arial" charset="0"/>
              <a:ea typeface="ＭＳ Ｐゴシック" pitchFamily="34" charset="-128"/>
            </a:endParaRPr>
          </a:p>
          <a:p>
            <a:pPr eaLnBrk="1" hangingPunct="1">
              <a:lnSpc>
                <a:spcPct val="80000"/>
              </a:lnSpc>
              <a:spcBef>
                <a:spcPct val="0"/>
              </a:spcBef>
            </a:pPr>
            <a:r>
              <a:rPr lang="en-US" altLang="en-US" smtClean="0">
                <a:latin typeface="Arial" charset="0"/>
                <a:ea typeface="ＭＳ Ｐゴシック" pitchFamily="34" charset="-128"/>
              </a:rPr>
              <a:t>1991: Reserve sharing allows all member systems to rely further on each other, reducing the reserves they each have to hold and making more power available for sale.</a:t>
            </a:r>
          </a:p>
          <a:p>
            <a:pPr eaLnBrk="1" hangingPunct="1">
              <a:lnSpc>
                <a:spcPct val="80000"/>
              </a:lnSpc>
              <a:spcBef>
                <a:spcPct val="0"/>
              </a:spcBef>
            </a:pPr>
            <a:endParaRPr lang="en-US" altLang="en-US" smtClean="0">
              <a:latin typeface="Arial" charset="0"/>
              <a:ea typeface="ＭＳ Ｐゴシック" pitchFamily="34" charset="-128"/>
            </a:endParaRPr>
          </a:p>
          <a:p>
            <a:pPr eaLnBrk="1" hangingPunct="1">
              <a:lnSpc>
                <a:spcPct val="80000"/>
              </a:lnSpc>
              <a:spcBef>
                <a:spcPct val="0"/>
              </a:spcBef>
            </a:pPr>
            <a:r>
              <a:rPr lang="en-US" altLang="en-US" smtClean="0">
                <a:latin typeface="Arial" charset="0"/>
                <a:ea typeface="ＭＳ Ｐゴシック" pitchFamily="34" charset="-128"/>
              </a:rPr>
              <a:t>1997 - 2001: SPP added more services to provide regional benefit: reliability coordination, tariff administration, and scheduling.</a:t>
            </a:r>
            <a:br>
              <a:rPr lang="en-US" altLang="en-US" smtClean="0">
                <a:latin typeface="Arial" charset="0"/>
                <a:ea typeface="ＭＳ Ｐゴシック" pitchFamily="34" charset="-128"/>
              </a:rPr>
            </a:br>
            <a:r>
              <a:rPr lang="en-US" altLang="en-US" smtClean="0">
                <a:latin typeface="Arial" charset="0"/>
                <a:ea typeface="ＭＳ Ｐゴシック" pitchFamily="34" charset="-128"/>
              </a:rPr>
              <a:t/>
            </a:r>
            <a:br>
              <a:rPr lang="en-US" altLang="en-US" smtClean="0">
                <a:latin typeface="Arial" charset="0"/>
                <a:ea typeface="ＭＳ Ｐゴシック" pitchFamily="34" charset="-128"/>
              </a:rPr>
            </a:br>
            <a:r>
              <a:rPr lang="en-US" altLang="en-US" smtClean="0">
                <a:latin typeface="Arial" charset="0"/>
                <a:ea typeface="ＭＳ Ｐゴシック" pitchFamily="34" charset="-128"/>
              </a:rPr>
              <a:t>2006: SPP began offering services on a contract basis.</a:t>
            </a:r>
          </a:p>
          <a:p>
            <a:pPr eaLnBrk="1" hangingPunct="1">
              <a:lnSpc>
                <a:spcPct val="80000"/>
              </a:lnSpc>
              <a:spcBef>
                <a:spcPct val="0"/>
              </a:spcBef>
            </a:pPr>
            <a:endParaRPr lang="en-US" altLang="en-US" smtClean="0">
              <a:latin typeface="Arial" charset="0"/>
              <a:ea typeface="ＭＳ Ｐゴシック" pitchFamily="34" charset="-128"/>
            </a:endParaRPr>
          </a:p>
          <a:p>
            <a:pPr eaLnBrk="1" hangingPunct="1">
              <a:lnSpc>
                <a:spcPct val="80000"/>
              </a:lnSpc>
              <a:spcBef>
                <a:spcPct val="0"/>
              </a:spcBef>
            </a:pPr>
            <a:r>
              <a:rPr lang="en-US" altLang="en-US" smtClean="0">
                <a:latin typeface="Arial" charset="0"/>
                <a:ea typeface="ＭＳ Ｐゴシック" pitchFamily="34" charset="-128"/>
              </a:rPr>
              <a:t>SPP did not even exist as a legal entity until 1994, and from 1941-1998 the SPP membership agreement was one paragraph. Many of our member companies have been working together for decades; these relationships are SPP’s foundation and why being relationship-based is a key corporate strategy.</a:t>
            </a:r>
          </a:p>
          <a:p>
            <a:pPr eaLnBrk="1" hangingPunct="1">
              <a:lnSpc>
                <a:spcPct val="80000"/>
              </a:lnSpc>
              <a:spcBef>
                <a:spcPct val="0"/>
              </a:spcBef>
            </a:pPr>
            <a:endParaRPr lang="en-US" altLang="en-US" smtClean="0">
              <a:latin typeface="Arial" charset="0"/>
              <a:ea typeface="ＭＳ Ｐゴシック" pitchFamily="34" charset="-128"/>
            </a:endParaRPr>
          </a:p>
        </p:txBody>
      </p:sp>
    </p:spTree>
    <p:extLst>
      <p:ext uri="{BB962C8B-B14F-4D97-AF65-F5344CB8AC3E}">
        <p14:creationId xmlns:p14="http://schemas.microsoft.com/office/powerpoint/2010/main" val="860400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mtClean="0">
                <a:latin typeface="Arial" charset="0"/>
                <a:ea typeface="ＭＳ Ｐゴシック" pitchFamily="34" charset="-128"/>
              </a:rPr>
              <a:t/>
            </a:r>
            <a:br>
              <a:rPr lang="en-US" altLang="en-US" smtClean="0">
                <a:latin typeface="Arial" charset="0"/>
                <a:ea typeface="ＭＳ Ｐゴシック" pitchFamily="34" charset="-128"/>
              </a:rPr>
            </a:br>
            <a:r>
              <a:rPr lang="en-US" altLang="en-US" smtClean="0">
                <a:latin typeface="Arial" charset="0"/>
                <a:ea typeface="ＭＳ Ｐゴシック" pitchFamily="34" charset="-128"/>
              </a:rPr>
              <a:t>1968: NERC was formed in response to a blackout in the northeast. SPP was a founding member.</a:t>
            </a:r>
          </a:p>
          <a:p>
            <a:pPr eaLnBrk="1" hangingPunct="1">
              <a:lnSpc>
                <a:spcPct val="80000"/>
              </a:lnSpc>
              <a:spcBef>
                <a:spcPct val="0"/>
              </a:spcBef>
            </a:pPr>
            <a:endParaRPr lang="en-US" altLang="en-US" smtClean="0">
              <a:latin typeface="Arial" charset="0"/>
              <a:ea typeface="ＭＳ Ｐゴシック" pitchFamily="34" charset="-128"/>
            </a:endParaRPr>
          </a:p>
          <a:p>
            <a:pPr eaLnBrk="1" hangingPunct="1">
              <a:lnSpc>
                <a:spcPct val="80000"/>
              </a:lnSpc>
              <a:spcBef>
                <a:spcPct val="0"/>
              </a:spcBef>
            </a:pPr>
            <a:r>
              <a:rPr lang="en-US" altLang="en-US" smtClean="0">
                <a:latin typeface="Arial" charset="0"/>
                <a:ea typeface="ＭＳ Ｐゴシック" pitchFamily="34" charset="-128"/>
              </a:rPr>
              <a:t>1980: SPP’s members implemented a telecommunications network to facilitate information sharing.</a:t>
            </a:r>
          </a:p>
          <a:p>
            <a:pPr eaLnBrk="1" hangingPunct="1">
              <a:lnSpc>
                <a:spcPct val="80000"/>
              </a:lnSpc>
              <a:spcBef>
                <a:spcPct val="0"/>
              </a:spcBef>
            </a:pPr>
            <a:endParaRPr lang="en-US" altLang="en-US" smtClean="0">
              <a:latin typeface="Arial" charset="0"/>
              <a:ea typeface="ＭＳ Ｐゴシック" pitchFamily="34" charset="-128"/>
            </a:endParaRPr>
          </a:p>
          <a:p>
            <a:pPr eaLnBrk="1" hangingPunct="1">
              <a:lnSpc>
                <a:spcPct val="80000"/>
              </a:lnSpc>
              <a:spcBef>
                <a:spcPct val="0"/>
              </a:spcBef>
            </a:pPr>
            <a:r>
              <a:rPr lang="en-US" altLang="en-US" smtClean="0">
                <a:latin typeface="Arial" charset="0"/>
                <a:ea typeface="ＭＳ Ｐゴシック" pitchFamily="34" charset="-128"/>
              </a:rPr>
              <a:t>1991: Reserve sharing allows all member systems to rely further on each other, reducing the reserves they each have to hold and making more power available for sale.</a:t>
            </a:r>
          </a:p>
          <a:p>
            <a:pPr eaLnBrk="1" hangingPunct="1">
              <a:lnSpc>
                <a:spcPct val="80000"/>
              </a:lnSpc>
              <a:spcBef>
                <a:spcPct val="0"/>
              </a:spcBef>
            </a:pPr>
            <a:endParaRPr lang="en-US" altLang="en-US" smtClean="0">
              <a:latin typeface="Arial" charset="0"/>
              <a:ea typeface="ＭＳ Ｐゴシック" pitchFamily="34" charset="-128"/>
            </a:endParaRPr>
          </a:p>
          <a:p>
            <a:pPr eaLnBrk="1" hangingPunct="1">
              <a:lnSpc>
                <a:spcPct val="80000"/>
              </a:lnSpc>
              <a:spcBef>
                <a:spcPct val="0"/>
              </a:spcBef>
            </a:pPr>
            <a:r>
              <a:rPr lang="en-US" altLang="en-US" smtClean="0">
                <a:latin typeface="Arial" charset="0"/>
                <a:ea typeface="ＭＳ Ｐゴシック" pitchFamily="34" charset="-128"/>
              </a:rPr>
              <a:t>1997 - 2001: SPP added more services to provide regional benefit: reliability coordination, tariff administration, and scheduling.</a:t>
            </a:r>
            <a:br>
              <a:rPr lang="en-US" altLang="en-US" smtClean="0">
                <a:latin typeface="Arial" charset="0"/>
                <a:ea typeface="ＭＳ Ｐゴシック" pitchFamily="34" charset="-128"/>
              </a:rPr>
            </a:br>
            <a:r>
              <a:rPr lang="en-US" altLang="en-US" smtClean="0">
                <a:latin typeface="Arial" charset="0"/>
                <a:ea typeface="ＭＳ Ｐゴシック" pitchFamily="34" charset="-128"/>
              </a:rPr>
              <a:t/>
            </a:r>
            <a:br>
              <a:rPr lang="en-US" altLang="en-US" smtClean="0">
                <a:latin typeface="Arial" charset="0"/>
                <a:ea typeface="ＭＳ Ｐゴシック" pitchFamily="34" charset="-128"/>
              </a:rPr>
            </a:br>
            <a:r>
              <a:rPr lang="en-US" altLang="en-US" smtClean="0">
                <a:latin typeface="Arial" charset="0"/>
                <a:ea typeface="ＭＳ Ｐゴシック" pitchFamily="34" charset="-128"/>
              </a:rPr>
              <a:t>2006: SPP began offering services on a contract basis.</a:t>
            </a:r>
          </a:p>
          <a:p>
            <a:pPr eaLnBrk="1" hangingPunct="1">
              <a:lnSpc>
                <a:spcPct val="80000"/>
              </a:lnSpc>
              <a:spcBef>
                <a:spcPct val="0"/>
              </a:spcBef>
            </a:pPr>
            <a:endParaRPr lang="en-US" altLang="en-US" smtClean="0">
              <a:latin typeface="Arial" charset="0"/>
              <a:ea typeface="ＭＳ Ｐゴシック" pitchFamily="34" charset="-128"/>
            </a:endParaRPr>
          </a:p>
          <a:p>
            <a:pPr eaLnBrk="1" hangingPunct="1">
              <a:lnSpc>
                <a:spcPct val="80000"/>
              </a:lnSpc>
              <a:spcBef>
                <a:spcPct val="0"/>
              </a:spcBef>
            </a:pPr>
            <a:r>
              <a:rPr lang="en-US" altLang="en-US" smtClean="0">
                <a:latin typeface="Arial" charset="0"/>
                <a:ea typeface="ＭＳ Ｐゴシック" pitchFamily="34" charset="-128"/>
              </a:rPr>
              <a:t>SPP did not even exist as a legal entity until 1994, and from 1941-1998 the SPP membership agreement was one paragraph. Many of our member companies have been working together for decades; these relationships are SPP’s foundation and why being relationship-based is a key corporate strategy.</a:t>
            </a:r>
          </a:p>
          <a:p>
            <a:pPr eaLnBrk="1" hangingPunct="1">
              <a:lnSpc>
                <a:spcPct val="80000"/>
              </a:lnSpc>
              <a:spcBef>
                <a:spcPct val="0"/>
              </a:spcBef>
            </a:pPr>
            <a:endParaRPr lang="en-US" altLang="en-US" smtClean="0">
              <a:latin typeface="Arial" charset="0"/>
              <a:ea typeface="ＭＳ Ｐゴシック" pitchFamily="34" charset="-128"/>
            </a:endParaRPr>
          </a:p>
        </p:txBody>
      </p:sp>
    </p:spTree>
    <p:extLst>
      <p:ext uri="{BB962C8B-B14F-4D97-AF65-F5344CB8AC3E}">
        <p14:creationId xmlns:p14="http://schemas.microsoft.com/office/powerpoint/2010/main" val="2699162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9913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SPP works diligently</a:t>
            </a:r>
            <a:r>
              <a:rPr lang="en-US" baseline="0" dirty="0" smtClean="0"/>
              <a:t> to ensure the supply of the most reliable and cost-efficient electric power for our entire region, we create value for our members through our expertise and the economies of scale afforded by our business model. Transmission planning, market administration, reliability coordination, and other professional services provide net benefits to SPP’s members in excess of $1.4 billion annually at a benefit-to-cost ratio of more than 10-to-1. This means for the typical end-use customer using 1,000 kWh per month, a $100 bill would be $105.65 without the services SPP provides. </a:t>
            </a:r>
          </a:p>
          <a:p>
            <a:endParaRPr lang="en-US" baseline="0" dirty="0" smtClean="0"/>
          </a:p>
          <a:p>
            <a:r>
              <a:rPr lang="en-US" baseline="0" dirty="0" smtClean="0"/>
              <a:t>In 2014, we launched our Integrated Marketplace – arguably the biggest and most impactful single effort in our organization’s history – and we did so on time and on budget with the highest degree of quality, something no other Regional Transmission Organization accomplished. In their first year of operation, SPP’s markets delivered $380 million in net savings to our members and their customers, paying for themselves in less than a year. </a:t>
            </a:r>
            <a:r>
              <a:rPr lang="en-US" baseline="0" smtClean="0"/>
              <a:t>Analysis has shown the continued value of our markets, with nearly $500 million in benefits annually. </a:t>
            </a:r>
            <a:endParaRPr lang="en-US" baseline="0" dirty="0" smtClean="0"/>
          </a:p>
        </p:txBody>
      </p:sp>
      <p:sp>
        <p:nvSpPr>
          <p:cNvPr id="4" name="Slide Number Placeholder 3"/>
          <p:cNvSpPr>
            <a:spLocks noGrp="1"/>
          </p:cNvSpPr>
          <p:nvPr>
            <p:ph type="sldNum" sz="quarter" idx="10"/>
          </p:nvPr>
        </p:nvSpPr>
        <p:spPr/>
        <p:txBody>
          <a:bodyPr/>
          <a:lstStyle/>
          <a:p>
            <a:fld id="{AFBE111C-D556-426A-BFE5-8C8CB38C2B99}" type="slidenum">
              <a:rPr lang="en-US" smtClean="0"/>
              <a:t>17</a:t>
            </a:fld>
            <a:endParaRPr lang="en-US"/>
          </a:p>
        </p:txBody>
      </p:sp>
    </p:spTree>
    <p:extLst>
      <p:ext uri="{BB962C8B-B14F-4D97-AF65-F5344CB8AC3E}">
        <p14:creationId xmlns:p14="http://schemas.microsoft.com/office/powerpoint/2010/main" val="4178538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latin typeface="Arial" charset="0"/>
              <a:ea typeface="ＭＳ Ｐゴシック" pitchFamily="34" charset="-128"/>
            </a:endParaRPr>
          </a:p>
          <a:p>
            <a:endParaRPr lang="en-US" altLang="en-US" dirty="0" smtClean="0">
              <a:latin typeface="Arial" charset="0"/>
              <a:ea typeface="ＭＳ Ｐゴシック" pitchFamily="34" charset="-128"/>
            </a:endParaRPr>
          </a:p>
          <a:p>
            <a:endParaRPr lang="en-US" altLang="en-US" dirty="0" smtClean="0"/>
          </a:p>
        </p:txBody>
      </p:sp>
    </p:spTree>
    <p:extLst>
      <p:ext uri="{BB962C8B-B14F-4D97-AF65-F5344CB8AC3E}">
        <p14:creationId xmlns:p14="http://schemas.microsoft.com/office/powerpoint/2010/main" val="2442948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ea typeface="ＭＳ Ｐゴシック" pitchFamily="34" charset="-128"/>
              </a:rPr>
              <a:t>SPP has a large IT staff and a very complex IT environment to support regional transmission grid operations.</a:t>
            </a:r>
          </a:p>
        </p:txBody>
      </p:sp>
    </p:spTree>
    <p:extLst>
      <p:ext uri="{BB962C8B-B14F-4D97-AF65-F5344CB8AC3E}">
        <p14:creationId xmlns:p14="http://schemas.microsoft.com/office/powerpoint/2010/main" val="3434864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89726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3560843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81261">
              <a:spcBef>
                <a:spcPct val="0"/>
              </a:spcBef>
              <a:defRPr/>
            </a:pPr>
            <a:r>
              <a:rPr lang="en-US" altLang="en-US" dirty="0" smtClean="0">
                <a:latin typeface="Arial" charset="0"/>
                <a:ea typeface="ＭＳ Ｐゴシック" pitchFamily="34" charset="-128"/>
              </a:rPr>
              <a:t>The energy consumption number represents the summed hourly average of the amount of energy used by retail customers in the market footprint.</a:t>
            </a:r>
          </a:p>
          <a:p>
            <a:endParaRPr lang="en-US" altLang="en-US" dirty="0" smtClean="0"/>
          </a:p>
          <a:p>
            <a:endParaRPr lang="en-US" altLang="en-US" dirty="0" smtClean="0"/>
          </a:p>
        </p:txBody>
      </p:sp>
    </p:spTree>
    <p:extLst>
      <p:ext uri="{BB962C8B-B14F-4D97-AF65-F5344CB8AC3E}">
        <p14:creationId xmlns:p14="http://schemas.microsoft.com/office/powerpoint/2010/main" val="1615292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129262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192">
              <a:spcBef>
                <a:spcPct val="30000"/>
              </a:spcBef>
              <a:defRPr sz="1200">
                <a:solidFill>
                  <a:schemeClr val="tx1"/>
                </a:solidFill>
                <a:latin typeface="Calibri" pitchFamily="34" charset="0"/>
              </a:defRPr>
            </a:lvl1pPr>
            <a:lvl2pPr marL="743457" indent="-285819" defTabSz="963192">
              <a:spcBef>
                <a:spcPct val="30000"/>
              </a:spcBef>
              <a:defRPr sz="1200">
                <a:solidFill>
                  <a:schemeClr val="tx1"/>
                </a:solidFill>
                <a:latin typeface="Calibri" pitchFamily="34" charset="0"/>
              </a:defRPr>
            </a:lvl2pPr>
            <a:lvl3pPr marL="1143273" indent="-227993" defTabSz="963192">
              <a:spcBef>
                <a:spcPct val="30000"/>
              </a:spcBef>
              <a:defRPr sz="1200">
                <a:solidFill>
                  <a:schemeClr val="tx1"/>
                </a:solidFill>
                <a:latin typeface="Calibri" pitchFamily="34" charset="0"/>
              </a:defRPr>
            </a:lvl3pPr>
            <a:lvl4pPr marL="1600914" indent="-227993" defTabSz="963192">
              <a:spcBef>
                <a:spcPct val="30000"/>
              </a:spcBef>
              <a:defRPr sz="1200">
                <a:solidFill>
                  <a:schemeClr val="tx1"/>
                </a:solidFill>
                <a:latin typeface="Calibri" pitchFamily="34" charset="0"/>
              </a:defRPr>
            </a:lvl4pPr>
            <a:lvl5pPr marL="2058552" indent="-227993" defTabSz="963192">
              <a:spcBef>
                <a:spcPct val="30000"/>
              </a:spcBef>
              <a:defRPr sz="1200">
                <a:solidFill>
                  <a:schemeClr val="tx1"/>
                </a:solidFill>
                <a:latin typeface="Calibri" pitchFamily="34" charset="0"/>
              </a:defRPr>
            </a:lvl5pPr>
            <a:lvl6pPr marL="2534366" indent="-227993" defTabSz="963192" eaLnBrk="0" fontAlgn="base" hangingPunct="0">
              <a:spcBef>
                <a:spcPct val="30000"/>
              </a:spcBef>
              <a:spcAft>
                <a:spcPct val="0"/>
              </a:spcAft>
              <a:defRPr sz="1200">
                <a:solidFill>
                  <a:schemeClr val="tx1"/>
                </a:solidFill>
                <a:latin typeface="Calibri" pitchFamily="34" charset="0"/>
              </a:defRPr>
            </a:lvl6pPr>
            <a:lvl7pPr marL="3010179" indent="-227993" defTabSz="963192" eaLnBrk="0" fontAlgn="base" hangingPunct="0">
              <a:spcBef>
                <a:spcPct val="30000"/>
              </a:spcBef>
              <a:spcAft>
                <a:spcPct val="0"/>
              </a:spcAft>
              <a:defRPr sz="1200">
                <a:solidFill>
                  <a:schemeClr val="tx1"/>
                </a:solidFill>
                <a:latin typeface="Calibri" pitchFamily="34" charset="0"/>
              </a:defRPr>
            </a:lvl7pPr>
            <a:lvl8pPr marL="3485992" indent="-227993" defTabSz="963192" eaLnBrk="0" fontAlgn="base" hangingPunct="0">
              <a:spcBef>
                <a:spcPct val="30000"/>
              </a:spcBef>
              <a:spcAft>
                <a:spcPct val="0"/>
              </a:spcAft>
              <a:defRPr sz="1200">
                <a:solidFill>
                  <a:schemeClr val="tx1"/>
                </a:solidFill>
                <a:latin typeface="Calibri" pitchFamily="34" charset="0"/>
              </a:defRPr>
            </a:lvl8pPr>
            <a:lvl9pPr marL="3961804" indent="-227993" defTabSz="963192" eaLnBrk="0" fontAlgn="base" hangingPunct="0">
              <a:spcBef>
                <a:spcPct val="30000"/>
              </a:spcBef>
              <a:spcAft>
                <a:spcPct val="0"/>
              </a:spcAft>
              <a:defRPr sz="1200">
                <a:solidFill>
                  <a:schemeClr val="tx1"/>
                </a:solidFill>
                <a:latin typeface="Calibri" pitchFamily="34" charset="0"/>
              </a:defRPr>
            </a:lvl9pPr>
          </a:lstStyle>
          <a:p>
            <a:pPr>
              <a:spcBef>
                <a:spcPct val="0"/>
              </a:spcBef>
            </a:pPr>
            <a:fld id="{36C93A4F-914A-46E8-8F0E-D88C0A2947D8}" type="slidenum">
              <a:rPr lang="en-US" altLang="en-US" sz="1300">
                <a:solidFill>
                  <a:prstClr val="black"/>
                </a:solidFill>
                <a:latin typeface="Arial" charset="0"/>
                <a:ea typeface="ＭＳ Ｐゴシック" pitchFamily="34" charset="-128"/>
              </a:rPr>
              <a:pPr>
                <a:spcBef>
                  <a:spcPct val="0"/>
                </a:spcBef>
              </a:pPr>
              <a:t>25</a:t>
            </a:fld>
            <a:endParaRPr lang="en-US" altLang="en-US" sz="1300">
              <a:solidFill>
                <a:prstClr val="black"/>
              </a:solidFill>
              <a:latin typeface="Arial" charset="0"/>
              <a:ea typeface="ＭＳ Ｐゴシック" pitchFamily="34" charset="-128"/>
            </a:endParaRP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charset="0"/>
              <a:ea typeface="ＭＳ Ｐゴシック" pitchFamily="34" charset="-128"/>
            </a:endParaRPr>
          </a:p>
        </p:txBody>
      </p:sp>
    </p:spTree>
    <p:extLst>
      <p:ext uri="{BB962C8B-B14F-4D97-AF65-F5344CB8AC3E}">
        <p14:creationId xmlns:p14="http://schemas.microsoft.com/office/powerpoint/2010/main" val="313847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0453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8817">
              <a:spcBef>
                <a:spcPct val="0"/>
              </a:spcBef>
            </a:pPr>
            <a:r>
              <a:rPr lang="en-US" altLang="en-US" dirty="0" smtClean="0"/>
              <a:t>Focus on Nebraska region.</a:t>
            </a:r>
            <a:r>
              <a:rPr lang="en-US" altLang="en-US" baseline="0" dirty="0" smtClean="0"/>
              <a:t>  West Nebraska has large potential wind profile. </a:t>
            </a:r>
            <a:endParaRPr lang="en-US"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690170" indent="-265333">
              <a:spcBef>
                <a:spcPct val="30000"/>
              </a:spcBef>
              <a:defRPr sz="1200">
                <a:solidFill>
                  <a:schemeClr val="tx1"/>
                </a:solidFill>
                <a:latin typeface="Calibri" panose="020F0502020204030204" pitchFamily="34" charset="0"/>
              </a:defRPr>
            </a:lvl2pPr>
            <a:lvl3pPr marL="1061328" indent="-211652">
              <a:spcBef>
                <a:spcPct val="30000"/>
              </a:spcBef>
              <a:defRPr sz="1200">
                <a:solidFill>
                  <a:schemeClr val="tx1"/>
                </a:solidFill>
                <a:latin typeface="Calibri" panose="020F0502020204030204" pitchFamily="34" charset="0"/>
              </a:defRPr>
            </a:lvl3pPr>
            <a:lvl4pPr marL="1486166" indent="-211652">
              <a:spcBef>
                <a:spcPct val="30000"/>
              </a:spcBef>
              <a:defRPr sz="1200">
                <a:solidFill>
                  <a:schemeClr val="tx1"/>
                </a:solidFill>
                <a:latin typeface="Calibri" panose="020F0502020204030204" pitchFamily="34" charset="0"/>
              </a:defRPr>
            </a:lvl4pPr>
            <a:lvl5pPr marL="1911003" indent="-211652">
              <a:spcBef>
                <a:spcPct val="30000"/>
              </a:spcBef>
              <a:defRPr sz="1200">
                <a:solidFill>
                  <a:schemeClr val="tx1"/>
                </a:solidFill>
                <a:latin typeface="Calibri" panose="020F0502020204030204" pitchFamily="34" charset="0"/>
              </a:defRPr>
            </a:lvl5pPr>
            <a:lvl6pPr marL="2352712" indent="-211652" eaLnBrk="0" fontAlgn="base" hangingPunct="0">
              <a:spcBef>
                <a:spcPct val="30000"/>
              </a:spcBef>
              <a:spcAft>
                <a:spcPct val="0"/>
              </a:spcAft>
              <a:defRPr sz="1200">
                <a:solidFill>
                  <a:schemeClr val="tx1"/>
                </a:solidFill>
                <a:latin typeface="Calibri" panose="020F0502020204030204" pitchFamily="34" charset="0"/>
              </a:defRPr>
            </a:lvl6pPr>
            <a:lvl7pPr marL="2794421" indent="-211652" eaLnBrk="0" fontAlgn="base" hangingPunct="0">
              <a:spcBef>
                <a:spcPct val="30000"/>
              </a:spcBef>
              <a:spcAft>
                <a:spcPct val="0"/>
              </a:spcAft>
              <a:defRPr sz="1200">
                <a:solidFill>
                  <a:schemeClr val="tx1"/>
                </a:solidFill>
                <a:latin typeface="Calibri" panose="020F0502020204030204" pitchFamily="34" charset="0"/>
              </a:defRPr>
            </a:lvl7pPr>
            <a:lvl8pPr marL="3236129" indent="-211652" eaLnBrk="0" fontAlgn="base" hangingPunct="0">
              <a:spcBef>
                <a:spcPct val="30000"/>
              </a:spcBef>
              <a:spcAft>
                <a:spcPct val="0"/>
              </a:spcAft>
              <a:defRPr sz="1200">
                <a:solidFill>
                  <a:schemeClr val="tx1"/>
                </a:solidFill>
                <a:latin typeface="Calibri" panose="020F0502020204030204" pitchFamily="34" charset="0"/>
              </a:defRPr>
            </a:lvl8pPr>
            <a:lvl9pPr marL="3677839" indent="-21165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1FEF69-8D10-4CE8-8816-10DA169E0615}" type="slidenum">
              <a:rPr lang="en-US" altLang="en-US" sz="1300">
                <a:solidFill>
                  <a:srgbClr val="000000"/>
                </a:solidFill>
              </a:rPr>
              <a:pPr>
                <a:spcBef>
                  <a:spcPct val="0"/>
                </a:spcBef>
              </a:pPr>
              <a:t>27</a:t>
            </a:fld>
            <a:endParaRPr lang="en-US" altLang="en-US" sz="1300">
              <a:solidFill>
                <a:srgbClr val="000000"/>
              </a:solidFill>
            </a:endParaRPr>
          </a:p>
        </p:txBody>
      </p:sp>
    </p:spTree>
    <p:extLst>
      <p:ext uri="{BB962C8B-B14F-4D97-AF65-F5344CB8AC3E}">
        <p14:creationId xmlns:p14="http://schemas.microsoft.com/office/powerpoint/2010/main" val="2023404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1673A0-9730-427B-BB97-18C0C28887E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446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673A0-9730-427B-BB97-18C0C28887E4}" type="slidenum">
              <a:rPr lang="en-US" smtClean="0"/>
              <a:t>35</a:t>
            </a:fld>
            <a:endParaRPr lang="en-US"/>
          </a:p>
        </p:txBody>
      </p:sp>
    </p:spTree>
    <p:extLst>
      <p:ext uri="{BB962C8B-B14F-4D97-AF65-F5344CB8AC3E}">
        <p14:creationId xmlns:p14="http://schemas.microsoft.com/office/powerpoint/2010/main" val="935395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9671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p:txBody>
          <a:bodyPr wrap="square" numCol="1" anchor="t" anchorCtr="0" compatLnSpc="1">
            <a:prstTxWarp prst="textNoShape">
              <a:avLst/>
            </a:prstTxWarp>
            <a:normAutofit fontScale="92500" lnSpcReduction="20000"/>
          </a:bodyPr>
          <a:lstStyle/>
          <a:p>
            <a:pPr eaLnBrk="1" hangingPunct="1">
              <a:spcBef>
                <a:spcPct val="0"/>
              </a:spcBef>
              <a:defRPr/>
            </a:pPr>
            <a:r>
              <a:rPr lang="en-US" dirty="0" smtClean="0">
                <a:latin typeface="Arial" pitchFamily="34" charset="0"/>
                <a:ea typeface="ＭＳ Ｐゴシック"/>
                <a:cs typeface="ＭＳ Ｐゴシック"/>
              </a:rPr>
              <a:t>SPP’s story began just after the attack on Pearl Harbor in 1941, when America had an immediate need to build airplanes. Aluminum is made from bauxite, and Arkansas had the largest bauxite deposit in the nation. A plant was opened at Jones Mill, Ark., to produce aluminum around the clock. </a:t>
            </a:r>
            <a:br>
              <a:rPr lang="en-US" dirty="0" smtClean="0">
                <a:latin typeface="Arial" pitchFamily="34" charset="0"/>
                <a:ea typeface="ＭＳ Ｐゴシック"/>
                <a:cs typeface="ＭＳ Ｐゴシック"/>
              </a:rPr>
            </a:br>
            <a:endParaRPr lang="en-US" dirty="0" smtClean="0">
              <a:latin typeface="Arial" pitchFamily="34" charset="0"/>
              <a:ea typeface="ＭＳ Ｐゴシック"/>
              <a:cs typeface="ＭＳ Ｐゴシック"/>
            </a:endParaRPr>
          </a:p>
          <a:p>
            <a:pPr eaLnBrk="1" hangingPunct="1">
              <a:spcBef>
                <a:spcPct val="0"/>
              </a:spcBef>
              <a:defRPr/>
            </a:pPr>
            <a:r>
              <a:rPr lang="en-US" dirty="0" smtClean="0">
                <a:latin typeface="Arial" pitchFamily="34" charset="0"/>
                <a:ea typeface="ＭＳ Ｐゴシック"/>
                <a:cs typeface="ＭＳ Ｐゴシック"/>
              </a:rPr>
              <a:t>Jones Mill required 120,000 kW of power to operate at full capacity, 24x7. However, the total power installed in the entire state of Arkansas was only 100,000 kW. There wasn’t enough time to build new power plants.</a:t>
            </a:r>
            <a:br>
              <a:rPr lang="en-US" dirty="0" smtClean="0">
                <a:latin typeface="Arial" pitchFamily="34" charset="0"/>
                <a:ea typeface="ＭＳ Ｐゴシック"/>
                <a:cs typeface="ＭＳ Ｐゴシック"/>
              </a:rPr>
            </a:br>
            <a:r>
              <a:rPr lang="en-US" dirty="0" smtClean="0">
                <a:latin typeface="Arial" pitchFamily="34" charset="0"/>
                <a:ea typeface="ＭＳ Ｐゴシック"/>
                <a:cs typeface="ＭＳ Ｐゴシック"/>
              </a:rPr>
              <a:t/>
            </a:r>
            <a:br>
              <a:rPr lang="en-US" dirty="0" smtClean="0">
                <a:latin typeface="Arial" pitchFamily="34" charset="0"/>
                <a:ea typeface="ＭＳ Ｐゴシック"/>
                <a:cs typeface="ＭＳ Ｐゴシック"/>
              </a:rPr>
            </a:br>
            <a:r>
              <a:rPr lang="en-US" dirty="0" smtClean="0">
                <a:latin typeface="Arial" pitchFamily="34" charset="0"/>
                <a:ea typeface="ＭＳ Ｐゴシック"/>
                <a:cs typeface="ＭＳ Ｐゴシック"/>
              </a:rPr>
              <a:t>On December 14, 1941, 11 regional utilities formed the Southwest Power Pool. The pooled power allowed Jones Mill to produce aluminum throughout the war.</a:t>
            </a:r>
            <a:br>
              <a:rPr lang="en-US" dirty="0" smtClean="0">
                <a:latin typeface="Arial" pitchFamily="34" charset="0"/>
                <a:ea typeface="ＭＳ Ｐゴシック"/>
                <a:cs typeface="ＭＳ Ｐゴシック"/>
              </a:rPr>
            </a:br>
            <a:r>
              <a:rPr lang="en-US" dirty="0" smtClean="0">
                <a:latin typeface="Arial" pitchFamily="34" charset="0"/>
                <a:ea typeface="ＭＳ Ｐゴシック"/>
                <a:cs typeface="ＭＳ Ｐゴシック"/>
              </a:rPr>
              <a:t/>
            </a:r>
            <a:br>
              <a:rPr lang="en-US" dirty="0" smtClean="0">
                <a:latin typeface="Arial" pitchFamily="34" charset="0"/>
                <a:ea typeface="ＭＳ Ｐゴシック"/>
                <a:cs typeface="ＭＳ Ｐゴシック"/>
              </a:rPr>
            </a:br>
            <a:r>
              <a:rPr lang="en-US" dirty="0" smtClean="0">
                <a:latin typeface="Arial" pitchFamily="34" charset="0"/>
                <a:ea typeface="ＭＳ Ｐゴシック"/>
                <a:cs typeface="ＭＳ Ｐゴシック"/>
              </a:rPr>
              <a:t>The original 11 companies in SPP were: Arkansas Power and Light, Louisiana Power and Light, Mississippi Power and Light, Southwestern Gas and Electric Company, Public Service Commission of Oklahoma, Nebraska Power and Light, Texas Power and Light, Southwestern Power and Light, Oklahoma Gas and Electric, Kansas Gas and Electric, and Empire District Electric.</a:t>
            </a:r>
          </a:p>
          <a:p>
            <a:pPr eaLnBrk="1" hangingPunct="1">
              <a:spcBef>
                <a:spcPct val="0"/>
              </a:spcBef>
              <a:defRPr/>
            </a:pPr>
            <a:endParaRPr lang="en-US" dirty="0" smtClean="0">
              <a:latin typeface="Arial" pitchFamily="34" charset="0"/>
              <a:ea typeface="ＭＳ Ｐゴシック"/>
              <a:cs typeface="ＭＳ Ｐゴシック"/>
            </a:endParaRPr>
          </a:p>
          <a:p>
            <a:pPr eaLnBrk="1" hangingPunct="1">
              <a:spcBef>
                <a:spcPct val="0"/>
              </a:spcBef>
              <a:defRPr/>
            </a:pPr>
            <a:r>
              <a:rPr lang="en-US" dirty="0" smtClean="0">
                <a:latin typeface="Arial" pitchFamily="34" charset="0"/>
                <a:ea typeface="ＭＳ Ｐゴシック"/>
                <a:cs typeface="ＭＳ Ｐゴシック"/>
              </a:rPr>
              <a:t>After the war, SPP continued to exist as a voluntary organization because our members recognized the growing interdependence of the electric grid, and realized the benefit in coordinating with neighboring utilities. Since World War II, one of SPP’s key roles has been to bring its members together to discuss and make decisions about issues that impact the region. </a:t>
            </a:r>
            <a:br>
              <a:rPr lang="en-US" dirty="0" smtClean="0">
                <a:latin typeface="Arial" pitchFamily="34" charset="0"/>
                <a:ea typeface="ＭＳ Ｐゴシック"/>
                <a:cs typeface="ＭＳ Ｐゴシック"/>
              </a:rPr>
            </a:br>
            <a:r>
              <a:rPr lang="en-US" dirty="0" smtClean="0">
                <a:latin typeface="Arial" pitchFamily="34" charset="0"/>
                <a:ea typeface="ＭＳ Ｐゴシック"/>
                <a:cs typeface="ＭＳ Ｐゴシック"/>
              </a:rPr>
              <a:t/>
            </a:r>
            <a:br>
              <a:rPr lang="en-US" dirty="0" smtClean="0">
                <a:latin typeface="Arial" pitchFamily="34" charset="0"/>
                <a:ea typeface="ＭＳ Ｐゴシック"/>
                <a:cs typeface="ＭＳ Ｐゴシック"/>
              </a:rPr>
            </a:br>
            <a:endParaRPr lang="en-US"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228400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ea typeface="ＭＳ Ｐゴシック" pitchFamily="34" charset="-128"/>
              </a:rPr>
              <a:t>Was completed in July 2012.</a:t>
            </a:r>
          </a:p>
        </p:txBody>
      </p:sp>
    </p:spTree>
    <p:extLst>
      <p:ext uri="{BB962C8B-B14F-4D97-AF65-F5344CB8AC3E}">
        <p14:creationId xmlns:p14="http://schemas.microsoft.com/office/powerpoint/2010/main" val="2356092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7"/>
          <p:cNvSpPr txBox="1">
            <a:spLocks noGrp="1" noChangeArrowheads="1"/>
          </p:cNvSpPr>
          <p:nvPr/>
        </p:nvSpPr>
        <p:spPr bwMode="auto">
          <a:xfrm>
            <a:off x="4236832" y="9273829"/>
            <a:ext cx="3240929" cy="48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16" tIns="49209" rIns="98416" bIns="49209" anchor="b"/>
          <a:lstStyle>
            <a:lvl1pPr defTabSz="963613">
              <a:spcBef>
                <a:spcPct val="30000"/>
              </a:spcBef>
              <a:defRPr sz="1200">
                <a:solidFill>
                  <a:schemeClr val="tx1"/>
                </a:solidFill>
                <a:latin typeface="Calibri" pitchFamily="34" charset="0"/>
              </a:defRPr>
            </a:lvl1pPr>
            <a:lvl2pPr marL="742950" indent="-285750" defTabSz="963613">
              <a:spcBef>
                <a:spcPct val="30000"/>
              </a:spcBef>
              <a:defRPr sz="1200">
                <a:solidFill>
                  <a:schemeClr val="tx1"/>
                </a:solidFill>
                <a:latin typeface="Calibri" pitchFamily="34" charset="0"/>
              </a:defRPr>
            </a:lvl2pPr>
            <a:lvl3pPr marL="1143000" indent="-228600" defTabSz="963613">
              <a:spcBef>
                <a:spcPct val="30000"/>
              </a:spcBef>
              <a:defRPr sz="1200">
                <a:solidFill>
                  <a:schemeClr val="tx1"/>
                </a:solidFill>
                <a:latin typeface="Calibri" pitchFamily="34" charset="0"/>
              </a:defRPr>
            </a:lvl3pPr>
            <a:lvl4pPr marL="1600200" indent="-228600" defTabSz="963613">
              <a:spcBef>
                <a:spcPct val="30000"/>
              </a:spcBef>
              <a:defRPr sz="1200">
                <a:solidFill>
                  <a:schemeClr val="tx1"/>
                </a:solidFill>
                <a:latin typeface="Calibri" pitchFamily="34" charset="0"/>
              </a:defRPr>
            </a:lvl4pPr>
            <a:lvl5pPr marL="2057400" indent="-228600" defTabSz="963613">
              <a:spcBef>
                <a:spcPct val="30000"/>
              </a:spcBef>
              <a:defRPr sz="1200">
                <a:solidFill>
                  <a:schemeClr val="tx1"/>
                </a:solidFill>
                <a:latin typeface="Calibri" pitchFamily="34" charset="0"/>
              </a:defRPr>
            </a:lvl5pPr>
            <a:lvl6pPr marL="2514600" indent="-228600" defTabSz="963613" eaLnBrk="0" fontAlgn="base" hangingPunct="0">
              <a:spcBef>
                <a:spcPct val="30000"/>
              </a:spcBef>
              <a:spcAft>
                <a:spcPct val="0"/>
              </a:spcAft>
              <a:defRPr sz="1200">
                <a:solidFill>
                  <a:schemeClr val="tx1"/>
                </a:solidFill>
                <a:latin typeface="Calibri" pitchFamily="34" charset="0"/>
              </a:defRPr>
            </a:lvl6pPr>
            <a:lvl7pPr marL="2971800" indent="-228600" defTabSz="963613" eaLnBrk="0" fontAlgn="base" hangingPunct="0">
              <a:spcBef>
                <a:spcPct val="30000"/>
              </a:spcBef>
              <a:spcAft>
                <a:spcPct val="0"/>
              </a:spcAft>
              <a:defRPr sz="1200">
                <a:solidFill>
                  <a:schemeClr val="tx1"/>
                </a:solidFill>
                <a:latin typeface="Calibri" pitchFamily="34" charset="0"/>
              </a:defRPr>
            </a:lvl7pPr>
            <a:lvl8pPr marL="3429000" indent="-228600" defTabSz="963613" eaLnBrk="0" fontAlgn="base" hangingPunct="0">
              <a:spcBef>
                <a:spcPct val="30000"/>
              </a:spcBef>
              <a:spcAft>
                <a:spcPct val="0"/>
              </a:spcAft>
              <a:defRPr sz="1200">
                <a:solidFill>
                  <a:schemeClr val="tx1"/>
                </a:solidFill>
                <a:latin typeface="Calibri" pitchFamily="34" charset="0"/>
              </a:defRPr>
            </a:lvl8pPr>
            <a:lvl9pPr marL="3886200" indent="-228600" defTabSz="9636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5632C23-1001-4FCB-8404-0E844C92C848}" type="slidenum">
              <a:rPr lang="en-US" altLang="en-US" sz="1800"/>
              <a:pPr algn="r" eaLnBrk="1" hangingPunct="1">
                <a:spcBef>
                  <a:spcPct val="0"/>
                </a:spcBef>
              </a:pPr>
              <a:t>5</a:t>
            </a:fld>
            <a:endParaRPr lang="en-US" altLang="en-US" sz="1800"/>
          </a:p>
        </p:txBody>
      </p:sp>
      <p:sp>
        <p:nvSpPr>
          <p:cNvPr id="10240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416" tIns="49209" rIns="98416" bIns="49209" numCol="1" anchor="t" anchorCtr="0" compatLnSpc="1">
            <a:prstTxWarp prst="textNoShape">
              <a:avLst/>
            </a:prstTxWarp>
          </a:bodyPr>
          <a:lstStyle/>
          <a:p>
            <a:pPr eaLnBrk="1" hangingPunct="1">
              <a:spcBef>
                <a:spcPct val="0"/>
              </a:spcBef>
            </a:pPr>
            <a:r>
              <a:rPr lang="en-US" altLang="en-US" dirty="0" smtClean="0">
                <a:latin typeface="Arial" charset="0"/>
                <a:ea typeface="ＭＳ Ｐゴシック" pitchFamily="34" charset="-128"/>
              </a:rPr>
              <a:t>SPP is regulated by the Federal Energy Regulatory Commission (FERC). SPP was approved as a FERC Regional Transmission Organization (RTO) in 2004. We operate subject to a tariff that is filed with and governed by FERC. This tariff contains over 5,000 pages of rates, terms and conditions for providing transmission service to our eligible customers to move wholesale electric power within and across our footprint.</a:t>
            </a:r>
            <a:br>
              <a:rPr lang="en-US" altLang="en-US" dirty="0" smtClean="0">
                <a:latin typeface="Arial" charset="0"/>
                <a:ea typeface="ＭＳ Ｐゴシック" pitchFamily="34" charset="-128"/>
              </a:rPr>
            </a:br>
            <a:endParaRPr lang="en-US" altLang="en-US" dirty="0" smtClean="0">
              <a:latin typeface="Arial" charset="0"/>
              <a:ea typeface="ＭＳ Ｐゴシック" pitchFamily="34" charset="-128"/>
            </a:endParaRPr>
          </a:p>
          <a:p>
            <a:pPr eaLnBrk="1" hangingPunct="1">
              <a:spcBef>
                <a:spcPct val="0"/>
              </a:spcBef>
            </a:pPr>
            <a:r>
              <a:rPr lang="en-US" altLang="en-US" dirty="0" smtClean="0">
                <a:latin typeface="Arial" charset="0"/>
                <a:ea typeface="ＭＳ Ｐゴシック" pitchFamily="34" charset="-128"/>
              </a:rPr>
              <a:t>SPP is a founding member of the North American Electric Reliability Council (NERC). We became a NERC Regional Entity in 2007, which gives us the responsibility of enforcing reliability standards for users, owners, and operators of the bulk power system in the SPP footprint.</a:t>
            </a:r>
          </a:p>
        </p:txBody>
      </p:sp>
    </p:spTree>
    <p:extLst>
      <p:ext uri="{BB962C8B-B14F-4D97-AF65-F5344CB8AC3E}">
        <p14:creationId xmlns:p14="http://schemas.microsoft.com/office/powerpoint/2010/main" val="465655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ea typeface="ＭＳ Ｐゴシック" pitchFamily="34" charset="-128"/>
              </a:rPr>
              <a:t>The SPP Regional Transmission Organization manages the power grid in all or part of 14.  </a:t>
            </a:r>
          </a:p>
        </p:txBody>
      </p:sp>
    </p:spTree>
    <p:extLst>
      <p:ext uri="{BB962C8B-B14F-4D97-AF65-F5344CB8AC3E}">
        <p14:creationId xmlns:p14="http://schemas.microsoft.com/office/powerpoint/2010/main" val="3598523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ea typeface="ＭＳ Ｐゴシック" pitchFamily="34" charset="-128"/>
            </a:endParaRPr>
          </a:p>
        </p:txBody>
      </p:sp>
    </p:spTree>
    <p:extLst>
      <p:ext uri="{BB962C8B-B14F-4D97-AF65-F5344CB8AC3E}">
        <p14:creationId xmlns:p14="http://schemas.microsoft.com/office/powerpoint/2010/main" val="1238724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ea typeface="ＭＳ Ｐゴシック" pitchFamily="34" charset="-128"/>
              </a:rPr>
              <a:t>This map depicts the 10 other FERC-approved Independent System Operators and Regional Transmission Organizations in the United States and Canada. </a:t>
            </a:r>
          </a:p>
          <a:p>
            <a:pPr eaLnBrk="1" hangingPunct="1">
              <a:spcBef>
                <a:spcPct val="0"/>
              </a:spcBef>
            </a:pPr>
            <a:endParaRPr lang="en-US" altLang="en-US" smtClean="0">
              <a:latin typeface="Arial" charset="0"/>
              <a:ea typeface="ＭＳ Ｐゴシック" pitchFamily="34" charset="-128"/>
            </a:endParaRPr>
          </a:p>
        </p:txBody>
      </p:sp>
    </p:spTree>
    <p:extLst>
      <p:ext uri="{BB962C8B-B14F-4D97-AF65-F5344CB8AC3E}">
        <p14:creationId xmlns:p14="http://schemas.microsoft.com/office/powerpoint/2010/main" val="3677032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ea typeface="ＭＳ Ｐゴシック" pitchFamily="34" charset="-128"/>
              </a:rPr>
              <a:t>SPP has one of the most diverse memberships of any Regional Transmission Organization. This diversity helps ensure independence; we carefully balance diverse interests in our decision-making processes.</a:t>
            </a:r>
          </a:p>
          <a:p>
            <a:pPr marL="174671" indent="-174671">
              <a:spcBef>
                <a:spcPct val="0"/>
              </a:spcBef>
              <a:buFont typeface="Arial" panose="020B0604020202020204" pitchFamily="34" charset="0"/>
              <a:buChar char="•"/>
            </a:pPr>
            <a:r>
              <a:rPr lang="en-US" altLang="en-US" dirty="0" smtClean="0">
                <a:latin typeface="Arial" charset="0"/>
                <a:ea typeface="ＭＳ Ｐゴシック" pitchFamily="34" charset="-128"/>
              </a:rPr>
              <a:t>Investor Owned Utilities: Traditional vertically-integrated utilities</a:t>
            </a:r>
          </a:p>
          <a:p>
            <a:pPr marL="174671" indent="-174671">
              <a:spcBef>
                <a:spcPct val="0"/>
              </a:spcBef>
              <a:buFont typeface="Arial" panose="020B0604020202020204" pitchFamily="34" charset="0"/>
              <a:buChar char="•"/>
            </a:pPr>
            <a:r>
              <a:rPr lang="en-US" altLang="en-US" dirty="0" smtClean="0">
                <a:latin typeface="Arial" charset="0"/>
                <a:ea typeface="ＭＳ Ｐゴシック" pitchFamily="34" charset="-128"/>
              </a:rPr>
              <a:t>Cooperatives: Rural electric cooperatives</a:t>
            </a:r>
          </a:p>
          <a:p>
            <a:pPr marL="174671" indent="-174671">
              <a:spcBef>
                <a:spcPct val="0"/>
              </a:spcBef>
              <a:buFont typeface="Arial" panose="020B0604020202020204" pitchFamily="34" charset="0"/>
              <a:buChar char="•"/>
            </a:pPr>
            <a:r>
              <a:rPr lang="en-US" altLang="en-US" dirty="0" smtClean="0">
                <a:latin typeface="Arial" charset="0"/>
                <a:ea typeface="ＭＳ Ｐゴシック" pitchFamily="34" charset="-128"/>
              </a:rPr>
              <a:t>Municipals: Cities</a:t>
            </a:r>
          </a:p>
          <a:p>
            <a:pPr marL="174671" indent="-174671">
              <a:spcBef>
                <a:spcPct val="0"/>
              </a:spcBef>
              <a:buFont typeface="Arial" panose="020B0604020202020204" pitchFamily="34" charset="0"/>
              <a:buChar char="•"/>
            </a:pPr>
            <a:r>
              <a:rPr lang="en-US" altLang="en-US" dirty="0" smtClean="0">
                <a:latin typeface="Arial" charset="0"/>
                <a:ea typeface="ＭＳ Ｐゴシック" pitchFamily="34" charset="-128"/>
              </a:rPr>
              <a:t>State Agencies: State-created agencies that own/operate facilities</a:t>
            </a:r>
          </a:p>
          <a:p>
            <a:pPr marL="174671" indent="-174671">
              <a:spcBef>
                <a:spcPct val="0"/>
              </a:spcBef>
              <a:buFont typeface="Arial" panose="020B0604020202020204" pitchFamily="34" charset="0"/>
              <a:buChar char="•"/>
            </a:pPr>
            <a:r>
              <a:rPr lang="en-US" altLang="en-US" dirty="0" smtClean="0">
                <a:latin typeface="Arial" charset="0"/>
                <a:ea typeface="ＭＳ Ｐゴシック" pitchFamily="34" charset="-128"/>
              </a:rPr>
              <a:t>Independent Power Producers/Wholesale Generation: Entities that develop and own generation, but don’t own transmission</a:t>
            </a:r>
          </a:p>
          <a:p>
            <a:pPr marL="174671" indent="-174671">
              <a:spcBef>
                <a:spcPct val="0"/>
              </a:spcBef>
              <a:buFont typeface="Arial" panose="020B0604020202020204" pitchFamily="34" charset="0"/>
              <a:buChar char="•"/>
            </a:pPr>
            <a:r>
              <a:rPr lang="en-US" altLang="en-US" dirty="0" smtClean="0">
                <a:latin typeface="Arial" charset="0"/>
                <a:ea typeface="ＭＳ Ｐゴシック" pitchFamily="34" charset="-128"/>
              </a:rPr>
              <a:t>Independent Transmission Companies - Entities that develop and own transmission, but don’t own generation</a:t>
            </a:r>
          </a:p>
          <a:p>
            <a:pPr marL="174671" indent="-174671">
              <a:spcBef>
                <a:spcPct val="0"/>
              </a:spcBef>
              <a:buFont typeface="Arial" panose="020B0604020202020204" pitchFamily="34" charset="0"/>
              <a:buChar char="•"/>
            </a:pPr>
            <a:r>
              <a:rPr lang="en-US" altLang="en-US" dirty="0" smtClean="0">
                <a:latin typeface="Arial" charset="0"/>
                <a:ea typeface="ＭＳ Ｐゴシック" pitchFamily="34" charset="-128"/>
              </a:rPr>
              <a:t>Marketers: Entities that own no facilities or transmission, but buy/sell excess capacity</a:t>
            </a:r>
          </a:p>
        </p:txBody>
      </p:sp>
    </p:spTree>
    <p:extLst>
      <p:ext uri="{BB962C8B-B14F-4D97-AF65-F5344CB8AC3E}">
        <p14:creationId xmlns:p14="http://schemas.microsoft.com/office/powerpoint/2010/main" val="1846674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066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ltGray">
          <a:xfrm>
            <a:off x="685800" y="5257800"/>
            <a:ext cx="748665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3"/>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bwMode="ltGray">
          <a:xfrm>
            <a:off x="685800" y="6108592"/>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B7281-FF68-4083-8A95-D616637D1D06}" type="datetime1">
              <a:rPr lang="en-US" smtClean="0"/>
              <a:t>3/19/2018</a:t>
            </a:fld>
            <a:endParaRPr lang="en-US"/>
          </a:p>
        </p:txBody>
      </p:sp>
      <p:sp>
        <p:nvSpPr>
          <p:cNvPr id="6" name="Footer Placeholder 5"/>
          <p:cNvSpPr>
            <a:spLocks noGrp="1"/>
          </p:cNvSpPr>
          <p:nvPr>
            <p:ph type="ftr" sz="quarter" idx="11"/>
          </p:nvPr>
        </p:nvSpPr>
        <p:spPr bwMode="ltGray">
          <a:xfrm rot="16200000">
            <a:off x="6993255" y="4092179"/>
            <a:ext cx="35814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CF08F63-ED02-406C-9432-F3661D040FC6}" type="slidenum">
              <a:rPr lang="en-US" smtClean="0"/>
              <a:t>‹#›</a:t>
            </a:fld>
            <a:endParaRPr lang="en-US"/>
          </a:p>
        </p:txBody>
      </p:sp>
    </p:spTree>
    <p:extLst>
      <p:ext uri="{BB962C8B-B14F-4D97-AF65-F5344CB8AC3E}">
        <p14:creationId xmlns:p14="http://schemas.microsoft.com/office/powerpoint/2010/main" val="19153910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12BC5B-7917-48E1-8067-7AF45901FA4D}" type="datetime1">
              <a:rPr lang="en-US" smtClean="0"/>
              <a:t>3/19/2018</a:t>
            </a:fld>
            <a:endParaRPr lang="en-US"/>
          </a:p>
        </p:txBody>
      </p:sp>
      <p:sp>
        <p:nvSpPr>
          <p:cNvPr id="5" name="Footer Placeholder 4"/>
          <p:cNvSpPr>
            <a:spLocks noGrp="1"/>
          </p:cNvSpPr>
          <p:nvPr>
            <p:ph type="ftr" sz="quarter" idx="11"/>
          </p:nvPr>
        </p:nvSpPr>
        <p:spPr bwMode="ltGray">
          <a:xfrm rot="16200000">
            <a:off x="6993255" y="4092179"/>
            <a:ext cx="35814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CF08F63-ED02-406C-9432-F3661D040FC6}" type="slidenum">
              <a:rPr lang="en-US" smtClean="0"/>
              <a:t>‹#›</a:t>
            </a:fld>
            <a:endParaRPr lang="en-US"/>
          </a:p>
        </p:txBody>
      </p:sp>
    </p:spTree>
    <p:extLst>
      <p:ext uri="{BB962C8B-B14F-4D97-AF65-F5344CB8AC3E}">
        <p14:creationId xmlns:p14="http://schemas.microsoft.com/office/powerpoint/2010/main" val="1481000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6"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1" y="381000"/>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68E6ED-1FDB-40CB-8914-995B6E894D92}" type="datetime1">
              <a:rPr lang="en-US" smtClean="0"/>
              <a:t>3/19/2018</a:t>
            </a:fld>
            <a:endParaRPr lang="en-US"/>
          </a:p>
        </p:txBody>
      </p:sp>
      <p:sp>
        <p:nvSpPr>
          <p:cNvPr id="5" name="Footer Placeholder 4"/>
          <p:cNvSpPr>
            <a:spLocks noGrp="1"/>
          </p:cNvSpPr>
          <p:nvPr>
            <p:ph type="ftr" sz="quarter" idx="11"/>
          </p:nvPr>
        </p:nvSpPr>
        <p:spPr bwMode="ltGray">
          <a:xfrm rot="16200000">
            <a:off x="6993255" y="4092179"/>
            <a:ext cx="35814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CF08F63-ED02-406C-9432-F3661D040FC6}" type="slidenum">
              <a:rPr lang="en-US" smtClean="0"/>
              <a:t>‹#›</a:t>
            </a:fld>
            <a:endParaRPr lang="en-US"/>
          </a:p>
        </p:txBody>
      </p:sp>
    </p:spTree>
    <p:extLst>
      <p:ext uri="{BB962C8B-B14F-4D97-AF65-F5344CB8AC3E}">
        <p14:creationId xmlns:p14="http://schemas.microsoft.com/office/powerpoint/2010/main" val="23848476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7772400" cy="9144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810000"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191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fld id="{FCF18CD7-2A86-4474-9D48-1E45282CAE4A}" type="slidenum">
              <a:rPr lang="en-US" altLang="en-US"/>
              <a:pPr/>
              <a:t>‹#›</a:t>
            </a:fld>
            <a:endParaRPr lang="en-US" altLang="en-US"/>
          </a:p>
        </p:txBody>
      </p:sp>
    </p:spTree>
    <p:extLst>
      <p:ext uri="{BB962C8B-B14F-4D97-AF65-F5344CB8AC3E}">
        <p14:creationId xmlns:p14="http://schemas.microsoft.com/office/powerpoint/2010/main" val="4161014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38600" cy="4754563"/>
          </a:xfrm>
          <a:prstGeom prst="rect">
            <a:avLst/>
          </a:prstGeom>
        </p:spPr>
        <p:txBody>
          <a:bodyPr/>
          <a:lstStyle>
            <a:lvl1pPr>
              <a:spcAft>
                <a:spcPts val="600"/>
              </a:spcAft>
              <a:defRPr sz="2600"/>
            </a:lvl1pPr>
            <a:lvl2pPr>
              <a:spcAft>
                <a:spcPts val="600"/>
              </a:spcAft>
              <a:defRPr sz="2300"/>
            </a:lvl2pPr>
            <a:lvl3pPr>
              <a:spcAft>
                <a:spcPts val="600"/>
              </a:spcAft>
              <a:buFont typeface="Wingdings" pitchFamily="2" charset="2"/>
              <a:buChar char="§"/>
              <a:defRPr sz="2000"/>
            </a:lvl3pPr>
            <a:lvl4pPr>
              <a:spcAft>
                <a:spcPts val="600"/>
              </a:spcAft>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371600"/>
            <a:ext cx="4038600" cy="4754563"/>
          </a:xfrm>
          <a:prstGeom prst="rect">
            <a:avLst/>
          </a:prstGeom>
        </p:spPr>
        <p:txBody>
          <a:bodyPr/>
          <a:lstStyle>
            <a:lvl1pPr>
              <a:spcAft>
                <a:spcPts val="600"/>
              </a:spcAft>
              <a:defRPr sz="2600"/>
            </a:lvl1pPr>
            <a:lvl2pPr>
              <a:spcAft>
                <a:spcPts val="600"/>
              </a:spcAft>
              <a:defRPr sz="2300"/>
            </a:lvl2pPr>
            <a:lvl3pPr>
              <a:spcAft>
                <a:spcPts val="600"/>
              </a:spcAft>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Title 1"/>
          <p:cNvSpPr>
            <a:spLocks noGrp="1"/>
          </p:cNvSpPr>
          <p:nvPr>
            <p:ph type="title"/>
          </p:nvPr>
        </p:nvSpPr>
        <p:spPr>
          <a:xfrm>
            <a:off x="457200" y="503238"/>
            <a:ext cx="8229600" cy="715962"/>
          </a:xfrm>
          <a:prstGeom prst="rect">
            <a:avLst/>
          </a:prstGeom>
        </p:spPr>
        <p:txBody>
          <a:bodyPr anchor="t" anchorCtr="0">
            <a:normAutofit/>
          </a:bodyPr>
          <a:lstStyle>
            <a:lvl1pPr>
              <a:defRPr sz="3600">
                <a:solidFill>
                  <a:srgbClr val="CC092F"/>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61BF76D-F816-4F1A-B2FC-420380F55963}" type="datetime1">
              <a:rPr lang="en-US" smtClean="0"/>
              <a:t>3/19/2018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111A2D8-AD10-4096-89CE-DFCFDB56850C}" type="slidenum">
              <a:rPr lang="en-US" altLang="en-US"/>
              <a:pPr/>
              <a:t>‹#›</a:t>
            </a:fld>
            <a:endParaRPr lang="en-US" altLang="en-US"/>
          </a:p>
        </p:txBody>
      </p:sp>
    </p:spTree>
    <p:extLst>
      <p:ext uri="{BB962C8B-B14F-4D97-AF65-F5344CB8AC3E}">
        <p14:creationId xmlns:p14="http://schemas.microsoft.com/office/powerpoint/2010/main" val="404572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bwMode="black">
          <a:xfrm>
            <a:off x="0" y="0"/>
            <a:ext cx="342900" cy="6858000"/>
          </a:xfrm>
          <a:prstGeom prst="rect">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F2436F56-9A62-47AB-91B1-B333DAD33294}" type="datetime1">
              <a:rPr lang="en-US" smtClean="0"/>
              <a:t>3/19/2018</a:t>
            </a:fld>
            <a:endParaRPr lang="en-US"/>
          </a:p>
        </p:txBody>
      </p:sp>
      <p:sp>
        <p:nvSpPr>
          <p:cNvPr id="9" name="Footer Placeholder 8"/>
          <p:cNvSpPr>
            <a:spLocks noGrp="1"/>
          </p:cNvSpPr>
          <p:nvPr>
            <p:ph type="ftr" sz="quarter" idx="11"/>
          </p:nvPr>
        </p:nvSpPr>
        <p:spPr>
          <a:xfrm rot="16200000">
            <a:off x="6993255" y="4092179"/>
            <a:ext cx="3581400" cy="273844"/>
          </a:xfrm>
          <a:prstGeom prst="rect">
            <a:avLst/>
          </a:prstGeom>
        </p:spPr>
        <p:txBody>
          <a:bodyPr/>
          <a:lstStyle>
            <a:lvl1pPr>
              <a:defRPr>
                <a:solidFill>
                  <a:schemeClr val="bg2">
                    <a:lumMod val="20000"/>
                    <a:lumOff val="80000"/>
                  </a:schemeClr>
                </a:solidFill>
              </a:defRPr>
            </a:lvl1pPr>
          </a:lstStyle>
          <a:p>
            <a:endParaRPr lang="en-US"/>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DCF08F63-ED02-406C-9432-F3661D040FC6}" type="slidenum">
              <a:rPr lang="en-US" smtClean="0"/>
              <a:t>‹#›</a:t>
            </a:fld>
            <a:endParaRPr lang="en-US"/>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6410" y="294532"/>
            <a:ext cx="2743206" cy="944882"/>
          </a:xfrm>
          <a:prstGeom prst="rect">
            <a:avLst/>
          </a:prstGeom>
        </p:spPr>
      </p:pic>
    </p:spTree>
    <p:extLst>
      <p:ext uri="{BB962C8B-B14F-4D97-AF65-F5344CB8AC3E}">
        <p14:creationId xmlns:p14="http://schemas.microsoft.com/office/powerpoint/2010/main" val="22745961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7BCE71-A435-4F48-9F25-15E417EBBA28}" type="datetime1">
              <a:rPr lang="en-US" smtClean="0"/>
              <a:t>3/19/2018</a:t>
            </a:fld>
            <a:endParaRPr lang="en-US"/>
          </a:p>
        </p:txBody>
      </p:sp>
      <p:sp>
        <p:nvSpPr>
          <p:cNvPr id="5" name="Footer Placeholder 4"/>
          <p:cNvSpPr>
            <a:spLocks noGrp="1"/>
          </p:cNvSpPr>
          <p:nvPr>
            <p:ph type="ftr" sz="quarter" idx="11"/>
          </p:nvPr>
        </p:nvSpPr>
        <p:spPr bwMode="ltGray">
          <a:xfrm rot="16200000">
            <a:off x="6993255" y="4092179"/>
            <a:ext cx="35814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CF08F63-ED02-406C-9432-F3661D040FC6}" type="slidenum">
              <a:rPr lang="en-US" smtClean="0"/>
              <a:t>‹#›</a:t>
            </a:fld>
            <a:endParaRPr lang="en-US"/>
          </a:p>
        </p:txBody>
      </p:sp>
    </p:spTree>
    <p:extLst>
      <p:ext uri="{BB962C8B-B14F-4D97-AF65-F5344CB8AC3E}">
        <p14:creationId xmlns:p14="http://schemas.microsoft.com/office/powerpoint/2010/main" val="29904494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945881-B69F-464B-823A-C4171E7F01F5}" type="datetime1">
              <a:rPr lang="en-US" smtClean="0"/>
              <a:t>3/19/2018</a:t>
            </a:fld>
            <a:endParaRPr lang="en-US"/>
          </a:p>
        </p:txBody>
      </p:sp>
      <p:sp>
        <p:nvSpPr>
          <p:cNvPr id="5" name="Footer Placeholder 4"/>
          <p:cNvSpPr>
            <a:spLocks noGrp="1"/>
          </p:cNvSpPr>
          <p:nvPr>
            <p:ph type="ftr" sz="quarter" idx="11"/>
          </p:nvPr>
        </p:nvSpPr>
        <p:spPr bwMode="ltGray">
          <a:xfrm rot="16200000">
            <a:off x="6993255" y="4092179"/>
            <a:ext cx="3581400" cy="273844"/>
          </a:xfrm>
          <a:prstGeom prst="rect">
            <a:avLst/>
          </a:prstGeom>
        </p:spPr>
        <p:txBody>
          <a:bodyPr/>
          <a:lstStyle/>
          <a:p>
            <a:endParaRPr lang="en-US"/>
          </a:p>
        </p:txBody>
      </p:sp>
      <p:sp>
        <p:nvSpPr>
          <p:cNvPr id="6" name="Slide Number Placeholder 5"/>
          <p:cNvSpPr>
            <a:spLocks noGrp="1"/>
          </p:cNvSpPr>
          <p:nvPr>
            <p:ph type="sldNum" sz="quarter" idx="12"/>
          </p:nvPr>
        </p:nvSpPr>
        <p:spPr bwMode="invGray"/>
        <p:txBody>
          <a:bodyPr/>
          <a:lstStyle/>
          <a:p>
            <a:fld id="{DCF08F63-ED02-406C-9432-F3661D040FC6}" type="slidenum">
              <a:rPr lang="en-US" smtClean="0"/>
              <a:t>‹#›</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49546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3"/>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860" y="1828803"/>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251914-C914-449B-9B9F-2BD2E4F1F99D}" type="datetime1">
              <a:rPr lang="en-US" smtClean="0"/>
              <a:t>3/19/2018</a:t>
            </a:fld>
            <a:endParaRPr lang="en-US"/>
          </a:p>
        </p:txBody>
      </p:sp>
      <p:sp>
        <p:nvSpPr>
          <p:cNvPr id="6" name="Footer Placeholder 5"/>
          <p:cNvSpPr>
            <a:spLocks noGrp="1"/>
          </p:cNvSpPr>
          <p:nvPr>
            <p:ph type="ftr" sz="quarter" idx="11"/>
          </p:nvPr>
        </p:nvSpPr>
        <p:spPr bwMode="ltGray">
          <a:xfrm rot="16200000">
            <a:off x="6993255" y="4092179"/>
            <a:ext cx="35814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CF08F63-ED02-406C-9432-F3661D040FC6}" type="slidenum">
              <a:rPr lang="en-US" smtClean="0"/>
              <a:t>‹#›</a:t>
            </a:fld>
            <a:endParaRPr lang="en-US"/>
          </a:p>
        </p:txBody>
      </p:sp>
    </p:spTree>
    <p:extLst>
      <p:ext uri="{BB962C8B-B14F-4D97-AF65-F5344CB8AC3E}">
        <p14:creationId xmlns:p14="http://schemas.microsoft.com/office/powerpoint/2010/main" val="40027998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smtClean="0"/>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8786B5-0D0C-422B-B344-8F3BDDEBA956}" type="datetime1">
              <a:rPr lang="en-US" smtClean="0"/>
              <a:t>3/19/2018</a:t>
            </a:fld>
            <a:endParaRPr lang="en-US"/>
          </a:p>
        </p:txBody>
      </p:sp>
      <p:sp>
        <p:nvSpPr>
          <p:cNvPr id="8" name="Footer Placeholder 7"/>
          <p:cNvSpPr>
            <a:spLocks noGrp="1"/>
          </p:cNvSpPr>
          <p:nvPr>
            <p:ph type="ftr" sz="quarter" idx="11"/>
          </p:nvPr>
        </p:nvSpPr>
        <p:spPr bwMode="ltGray">
          <a:xfrm rot="16200000">
            <a:off x="6993255" y="4092179"/>
            <a:ext cx="35814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CF08F63-ED02-406C-9432-F3661D040FC6}" type="slidenum">
              <a:rPr lang="en-US" smtClean="0"/>
              <a:t>‹#›</a:t>
            </a:fld>
            <a:endParaRPr lang="en-US"/>
          </a:p>
        </p:txBody>
      </p:sp>
    </p:spTree>
    <p:extLst>
      <p:ext uri="{BB962C8B-B14F-4D97-AF65-F5344CB8AC3E}">
        <p14:creationId xmlns:p14="http://schemas.microsoft.com/office/powerpoint/2010/main" val="39120695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542A21-B93F-401A-BD4C-E41E3689B9CD}" type="datetime1">
              <a:rPr lang="en-US" smtClean="0"/>
              <a:t>3/19/2018</a:t>
            </a:fld>
            <a:endParaRPr lang="en-US"/>
          </a:p>
        </p:txBody>
      </p:sp>
      <p:sp>
        <p:nvSpPr>
          <p:cNvPr id="4" name="Footer Placeholder 3"/>
          <p:cNvSpPr>
            <a:spLocks noGrp="1"/>
          </p:cNvSpPr>
          <p:nvPr>
            <p:ph type="ftr" sz="quarter" idx="11"/>
          </p:nvPr>
        </p:nvSpPr>
        <p:spPr bwMode="ltGray">
          <a:xfrm rot="16200000">
            <a:off x="6993255" y="4092179"/>
            <a:ext cx="35814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CF08F63-ED02-406C-9432-F3661D040FC6}" type="slidenum">
              <a:rPr lang="en-US" smtClean="0"/>
              <a:t>‹#›</a:t>
            </a:fld>
            <a:endParaRPr lang="en-US"/>
          </a:p>
        </p:txBody>
      </p:sp>
    </p:spTree>
    <p:extLst>
      <p:ext uri="{BB962C8B-B14F-4D97-AF65-F5344CB8AC3E}">
        <p14:creationId xmlns:p14="http://schemas.microsoft.com/office/powerpoint/2010/main" val="10877009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bwMode="ltGray">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84173-4AFD-4D69-B16E-9FED001B0071}" type="datetime1">
              <a:rPr lang="en-US" smtClean="0"/>
              <a:t>3/19/2018</a:t>
            </a:fld>
            <a:endParaRPr lang="en-US"/>
          </a:p>
        </p:txBody>
      </p:sp>
      <p:sp>
        <p:nvSpPr>
          <p:cNvPr id="3" name="Footer Placeholder 2"/>
          <p:cNvSpPr>
            <a:spLocks noGrp="1"/>
          </p:cNvSpPr>
          <p:nvPr>
            <p:ph type="ftr" sz="quarter" idx="11"/>
          </p:nvPr>
        </p:nvSpPr>
        <p:spPr bwMode="ltGray">
          <a:xfrm rot="16200000">
            <a:off x="6993255" y="4092179"/>
            <a:ext cx="35814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CF08F63-ED02-406C-9432-F3661D040FC6}" type="slidenum">
              <a:rPr lang="en-US" smtClean="0"/>
              <a:t>‹#›</a:t>
            </a:fld>
            <a:endParaRPr lang="en-US"/>
          </a:p>
        </p:txBody>
      </p:sp>
    </p:spTree>
    <p:extLst>
      <p:ext uri="{BB962C8B-B14F-4D97-AF65-F5344CB8AC3E}">
        <p14:creationId xmlns:p14="http://schemas.microsoft.com/office/powerpoint/2010/main" val="8332580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3"/>
            <a:ext cx="2400300" cy="1600197"/>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3378201"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7"/>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446C54-D9EF-4D8D-8D72-12DF7C0A84C0}" type="datetime1">
              <a:rPr lang="en-US" smtClean="0"/>
              <a:t>3/19/2018</a:t>
            </a:fld>
            <a:endParaRPr lang="en-US"/>
          </a:p>
        </p:txBody>
      </p:sp>
      <p:sp>
        <p:nvSpPr>
          <p:cNvPr id="6" name="Footer Placeholder 5"/>
          <p:cNvSpPr>
            <a:spLocks noGrp="1"/>
          </p:cNvSpPr>
          <p:nvPr>
            <p:ph type="ftr" sz="quarter" idx="11"/>
          </p:nvPr>
        </p:nvSpPr>
        <p:spPr bwMode="ltGray">
          <a:xfrm rot="16200000">
            <a:off x="6993255" y="4092179"/>
            <a:ext cx="35814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CF08F63-ED02-406C-9432-F3661D040FC6}" type="slidenum">
              <a:rPr lang="en-US" smtClean="0"/>
              <a:t>‹#›</a:t>
            </a:fld>
            <a:endParaRPr lang="en-US"/>
          </a:p>
        </p:txBody>
      </p:sp>
    </p:spTree>
    <p:extLst>
      <p:ext uri="{BB962C8B-B14F-4D97-AF65-F5344CB8AC3E}">
        <p14:creationId xmlns:p14="http://schemas.microsoft.com/office/powerpoint/2010/main" val="41008469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708896"/>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46404" y="1338607"/>
            <a:ext cx="6446520" cy="48415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ltGray">
          <a:xfrm rot="16200000">
            <a:off x="7831457" y="1044179"/>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A218384B-1EE2-489E-A939-C60267BA4FE2}" type="datetime1">
              <a:rPr lang="en-US" smtClean="0"/>
              <a:t>3/19/2018</a:t>
            </a:fld>
            <a:endParaRPr lang="en-US"/>
          </a:p>
        </p:txBody>
      </p:sp>
      <p:sp>
        <p:nvSpPr>
          <p:cNvPr id="6" name="Slide Number Placeholder 5"/>
          <p:cNvSpPr>
            <a:spLocks noGrp="1"/>
          </p:cNvSpPr>
          <p:nvPr>
            <p:ph type="sldNum" sz="quarter" idx="4"/>
          </p:nvPr>
        </p:nvSpPr>
        <p:spPr bwMode="gray">
          <a:xfrm>
            <a:off x="8441055" y="6172203"/>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DCF08F63-ED02-406C-9432-F3661D040FC6}" type="slidenum">
              <a:rPr lang="en-US" smtClean="0"/>
              <a:t>‹#›</a:t>
            </a:fld>
            <a:endParaRPr lang="en-US"/>
          </a:p>
        </p:txBody>
      </p:sp>
      <p:sp>
        <p:nvSpPr>
          <p:cNvPr id="9" name="Footer Placeholder 8"/>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0" name="Picture 9"/>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8503662" y="5795421"/>
            <a:ext cx="560588" cy="265542"/>
          </a:xfrm>
          <a:prstGeom prst="rect">
            <a:avLst/>
          </a:prstGeom>
        </p:spPr>
      </p:pic>
    </p:spTree>
    <p:extLst>
      <p:ext uri="{BB962C8B-B14F-4D97-AF65-F5344CB8AC3E}">
        <p14:creationId xmlns:p14="http://schemas.microsoft.com/office/powerpoint/2010/main" val="3587827099"/>
      </p:ext>
    </p:extLst>
  </p:cSld>
  <p:clrMap bg1="lt1" tx1="dk1" bg2="lt2" tx2="dk2" accent1="accent1" accent2="accent2" accent3="accent3" accent4="accent4" accent5="accent5" accent6="accent6" hlink="hlink" folHlink="folHlink"/>
  <p:sldLayoutIdLst>
    <p:sldLayoutId id="2147483731"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2" r:id="rId13"/>
    <p:sldLayoutId id="2147483733"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cap="all"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3200" y="6471920"/>
            <a:ext cx="3657600" cy="246221"/>
          </a:xfrm>
          <a:prstGeom prst="rect">
            <a:avLst/>
          </a:prstGeom>
          <a:noFill/>
        </p:spPr>
        <p:txBody>
          <a:bodyPr wrap="square" rtlCol="0">
            <a:spAutoFit/>
          </a:bodyPr>
          <a:lstStyle/>
          <a:p>
            <a:r>
              <a:rPr lang="en-US" sz="1000" dirty="0" smtClean="0">
                <a:solidFill>
                  <a:schemeClr val="accent2">
                    <a:lumMod val="75000"/>
                  </a:schemeClr>
                </a:solidFill>
              </a:rPr>
              <a:t>Updated April 12, 2017</a:t>
            </a:r>
            <a:endParaRPr lang="en-US" sz="1000" dirty="0">
              <a:solidFill>
                <a:schemeClr val="accent2">
                  <a:lumMod val="75000"/>
                </a:schemeClr>
              </a:solidFill>
            </a:endParaRPr>
          </a:p>
        </p:txBody>
      </p:sp>
    </p:spTree>
    <p:extLst>
      <p:ext uri="{BB962C8B-B14F-4D97-AF65-F5344CB8AC3E}">
        <p14:creationId xmlns:p14="http://schemas.microsoft.com/office/powerpoint/2010/main" val="138103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9251" y="0"/>
            <a:ext cx="8460306" cy="6858000"/>
          </a:xfrm>
          <a:prstGeom prst="rect">
            <a:avLst/>
          </a:prstGeom>
        </p:spPr>
      </p:pic>
      <p:sp>
        <p:nvSpPr>
          <p:cNvPr id="91138" name="Rectangle 2"/>
          <p:cNvSpPr>
            <a:spLocks noGrp="1" noChangeArrowheads="1"/>
          </p:cNvSpPr>
          <p:nvPr>
            <p:ph type="title"/>
          </p:nvPr>
        </p:nvSpPr>
        <p:spPr bwMode="auto">
          <a:xfrm>
            <a:off x="946404" y="1000760"/>
            <a:ext cx="7269480" cy="7088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smtClean="0">
                <a:solidFill>
                  <a:schemeClr val="tx1">
                    <a:lumMod val="75000"/>
                    <a:lumOff val="25000"/>
                  </a:schemeClr>
                </a:solidFill>
              </a:rPr>
              <a:t>The SPP Difference</a:t>
            </a:r>
          </a:p>
        </p:txBody>
      </p:sp>
      <p:sp>
        <p:nvSpPr>
          <p:cNvPr id="91139" name="Rectangle 3"/>
          <p:cNvSpPr>
            <a:spLocks noGrp="1" noChangeArrowheads="1"/>
          </p:cNvSpPr>
          <p:nvPr>
            <p:ph idx="1"/>
          </p:nvPr>
        </p:nvSpPr>
        <p:spPr bwMode="auto">
          <a:xfrm>
            <a:off x="946404" y="1828803"/>
            <a:ext cx="3635023" cy="4351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231775" indent="-231775" eaLnBrk="1" hangingPunct="1">
              <a:buFont typeface="Arial" charset="0"/>
              <a:buChar char="•"/>
            </a:pPr>
            <a:r>
              <a:rPr lang="en-US" altLang="en-US" sz="2400" dirty="0" smtClean="0">
                <a:solidFill>
                  <a:schemeClr val="tx1">
                    <a:lumMod val="75000"/>
                    <a:lumOff val="25000"/>
                  </a:schemeClr>
                </a:solidFill>
              </a:rPr>
              <a:t>Relationship-based</a:t>
            </a:r>
          </a:p>
          <a:p>
            <a:pPr marL="231775" indent="-231775" eaLnBrk="1" hangingPunct="1">
              <a:buFont typeface="Arial" charset="0"/>
              <a:buChar char="•"/>
            </a:pPr>
            <a:r>
              <a:rPr lang="en-US" altLang="en-US" sz="2400" dirty="0" smtClean="0">
                <a:solidFill>
                  <a:schemeClr val="tx1">
                    <a:lumMod val="75000"/>
                    <a:lumOff val="25000"/>
                  </a:schemeClr>
                </a:solidFill>
              </a:rPr>
              <a:t>Member-driven</a:t>
            </a:r>
          </a:p>
          <a:p>
            <a:pPr marL="231775" indent="-231775" eaLnBrk="1" hangingPunct="1">
              <a:buFont typeface="Arial" charset="0"/>
              <a:buChar char="•"/>
            </a:pPr>
            <a:r>
              <a:rPr lang="en-US" altLang="en-US" sz="2400" dirty="0" smtClean="0">
                <a:solidFill>
                  <a:schemeClr val="tx1">
                    <a:lumMod val="75000"/>
                    <a:lumOff val="25000"/>
                  </a:schemeClr>
                </a:solidFill>
              </a:rPr>
              <a:t>Independence Through Diversity</a:t>
            </a:r>
          </a:p>
          <a:p>
            <a:pPr marL="231775" indent="-231775" eaLnBrk="1" hangingPunct="1">
              <a:buFont typeface="Arial" charset="0"/>
              <a:buChar char="•"/>
            </a:pPr>
            <a:r>
              <a:rPr lang="en-US" altLang="en-US" sz="2400" dirty="0" smtClean="0">
                <a:solidFill>
                  <a:schemeClr val="tx1">
                    <a:lumMod val="75000"/>
                    <a:lumOff val="25000"/>
                  </a:schemeClr>
                </a:solidFill>
              </a:rPr>
              <a:t>Evolutionary vs. Revolutionary</a:t>
            </a:r>
          </a:p>
          <a:p>
            <a:pPr marL="231775" indent="-231775" eaLnBrk="1" hangingPunct="1">
              <a:buFont typeface="Arial" charset="0"/>
              <a:buChar char="•"/>
            </a:pPr>
            <a:r>
              <a:rPr lang="en-US" altLang="en-US" sz="2400" dirty="0" smtClean="0">
                <a:solidFill>
                  <a:schemeClr val="tx1">
                    <a:lumMod val="75000"/>
                    <a:lumOff val="25000"/>
                  </a:schemeClr>
                </a:solidFill>
              </a:rPr>
              <a:t>Reliability and Economics Inseparable</a:t>
            </a:r>
          </a:p>
        </p:txBody>
      </p:sp>
      <p:sp>
        <p:nvSpPr>
          <p:cNvPr id="3" name="Slide Number Placeholder 2"/>
          <p:cNvSpPr>
            <a:spLocks noGrp="1"/>
          </p:cNvSpPr>
          <p:nvPr>
            <p:ph type="sldNum" sz="quarter" idx="12"/>
          </p:nvPr>
        </p:nvSpPr>
        <p:spPr/>
        <p:txBody>
          <a:bodyPr/>
          <a:lstStyle/>
          <a:p>
            <a:fld id="{DCF08F63-ED02-406C-9432-F3661D040FC6}" type="slidenum">
              <a:rPr lang="en-US" smtClean="0"/>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97FE777-9861-40D6-888D-909EA1D47C5D}" type="slidenum">
              <a:rPr lang="en-US" altLang="en-US">
                <a:solidFill>
                  <a:srgbClr val="898989"/>
                </a:solidFill>
                <a:latin typeface="Calibri" pitchFamily="34" charset="0"/>
              </a:rPr>
              <a:pPr/>
              <a:t>11</a:t>
            </a:fld>
            <a:endParaRPr lang="en-US" altLang="en-US">
              <a:solidFill>
                <a:srgbClr val="898989"/>
              </a:solidFill>
              <a:latin typeface="Calibri" pitchFamily="34" charset="0"/>
            </a:endParaRPr>
          </a:p>
        </p:txBody>
      </p:sp>
      <p:sp>
        <p:nvSpPr>
          <p:cNvPr id="140291" name="Title 5"/>
          <p:cNvSpPr>
            <a:spLocks noGrp="1"/>
          </p:cNvSpPr>
          <p:nvPr>
            <p:ph type="title" idx="4294967295"/>
          </p:nvPr>
        </p:nvSpPr>
        <p:spPr bwMode="auto">
          <a:xfrm>
            <a:off x="76200" y="381000"/>
            <a:ext cx="90678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smtClean="0">
                <a:solidFill>
                  <a:srgbClr val="C00000"/>
                </a:solidFill>
              </a:rPr>
              <a:t>Facilitation</a:t>
            </a:r>
          </a:p>
        </p:txBody>
      </p:sp>
      <p:sp>
        <p:nvSpPr>
          <p:cNvPr id="140292" name="Rectangle 6"/>
          <p:cNvSpPr>
            <a:spLocks noChangeArrowheads="1"/>
          </p:cNvSpPr>
          <p:nvPr/>
        </p:nvSpPr>
        <p:spPr bwMode="auto">
          <a:xfrm>
            <a:off x="1524000" y="1676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231775" indent="-231775">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140293"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t="12321"/>
          <a:stretch/>
        </p:blipFill>
        <p:spPr>
          <a:xfrm>
            <a:off x="299212" y="1036320"/>
            <a:ext cx="7955280" cy="538985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893" r="11491"/>
          <a:stretch/>
        </p:blipFill>
        <p:spPr>
          <a:xfrm>
            <a:off x="-1" y="-18836"/>
            <a:ext cx="8418787" cy="6876836"/>
          </a:xfrm>
          <a:prstGeom prst="rect">
            <a:avLst/>
          </a:prstGeom>
        </p:spPr>
      </p:pic>
      <p:sp>
        <p:nvSpPr>
          <p:cNvPr id="138245" name="Rectangle 2"/>
          <p:cNvSpPr>
            <a:spLocks noGrp="1" noChangeArrowheads="1"/>
          </p:cNvSpPr>
          <p:nvPr>
            <p:ph type="title"/>
          </p:nvPr>
        </p:nvSpPr>
        <p:spPr bwMode="auto">
          <a:xfrm>
            <a:off x="946404" y="365760"/>
            <a:ext cx="7005384" cy="708896"/>
          </a:xfrm>
          <a:solidFill>
            <a:srgbClr val="C00000">
              <a:alpha val="66000"/>
            </a:srgbClr>
          </a:solidFill>
          <a:extLst/>
        </p:spPr>
        <p:txBody>
          <a:bodyPr vert="horz" wrap="square" lIns="91440" tIns="45720" rIns="91440" bIns="45720" numCol="1" anchor="ctr" compatLnSpc="1">
            <a:prstTxWarp prst="textNoShape">
              <a:avLst/>
            </a:prstTxWarp>
          </a:bodyPr>
          <a:lstStyle/>
          <a:p>
            <a:pPr eaLnBrk="1" hangingPunct="1"/>
            <a:r>
              <a:rPr lang="en-US" altLang="en-US" smtClean="0">
                <a:solidFill>
                  <a:schemeClr val="bg1"/>
                </a:solidFill>
              </a:rPr>
              <a:t>Our Major Services</a:t>
            </a:r>
          </a:p>
        </p:txBody>
      </p:sp>
      <p:sp>
        <p:nvSpPr>
          <p:cNvPr id="138243" name="Rectangle 3"/>
          <p:cNvSpPr>
            <a:spLocks noGrp="1" noChangeArrowheads="1"/>
          </p:cNvSpPr>
          <p:nvPr>
            <p:ph sz="half" idx="1"/>
          </p:nvPr>
        </p:nvSpPr>
        <p:spPr bwMode="auto">
          <a:xfrm>
            <a:off x="946404" y="1459252"/>
            <a:ext cx="3360420" cy="3090038"/>
          </a:xfrm>
          <a:solidFill>
            <a:schemeClr val="tx1">
              <a:lumMod val="85000"/>
              <a:lumOff val="15000"/>
              <a:alpha val="66000"/>
            </a:schemeClr>
          </a:solidFill>
          <a:extLst/>
        </p:spPr>
        <p:txBody>
          <a:bodyPr vert="horz" wrap="square" lIns="91440" tIns="45720" rIns="91440" bIns="45720" numCol="1" anchor="t" anchorCtr="0" compatLnSpc="1">
            <a:prstTxWarp prst="textNoShape">
              <a:avLst/>
            </a:prstTxWarp>
            <a:normAutofit/>
          </a:bodyPr>
          <a:lstStyle/>
          <a:p>
            <a:pPr lvl="1" eaLnBrk="1" hangingPunct="1">
              <a:buFontTx/>
              <a:buChar char="•"/>
            </a:pPr>
            <a:r>
              <a:rPr lang="en-US" altLang="en-US" sz="2400" dirty="0" smtClean="0">
                <a:solidFill>
                  <a:schemeClr val="bg1"/>
                </a:solidFill>
              </a:rPr>
              <a:t>Facilitation</a:t>
            </a:r>
          </a:p>
          <a:p>
            <a:pPr lvl="1" eaLnBrk="1" hangingPunct="1">
              <a:buFontTx/>
              <a:buChar char="•"/>
            </a:pPr>
            <a:r>
              <a:rPr lang="en-US" altLang="en-US" sz="2400" dirty="0" smtClean="0">
                <a:solidFill>
                  <a:schemeClr val="bg1"/>
                </a:solidFill>
              </a:rPr>
              <a:t>Reliability Coordination</a:t>
            </a:r>
          </a:p>
          <a:p>
            <a:pPr lvl="1" eaLnBrk="1" hangingPunct="1">
              <a:buFontTx/>
              <a:buChar char="•"/>
            </a:pPr>
            <a:r>
              <a:rPr lang="en-US" altLang="en-US" sz="2400" dirty="0">
                <a:solidFill>
                  <a:schemeClr val="bg1"/>
                </a:solidFill>
              </a:rPr>
              <a:t>Balancing Authority</a:t>
            </a:r>
          </a:p>
          <a:p>
            <a:pPr lvl="1" eaLnBrk="1" hangingPunct="1">
              <a:buFontTx/>
              <a:buChar char="•"/>
            </a:pPr>
            <a:r>
              <a:rPr lang="en-US" altLang="en-US" sz="2400" dirty="0" smtClean="0">
                <a:solidFill>
                  <a:schemeClr val="bg1"/>
                </a:solidFill>
              </a:rPr>
              <a:t>Transmission Service/Tariff Administration</a:t>
            </a:r>
          </a:p>
        </p:txBody>
      </p:sp>
      <p:sp>
        <p:nvSpPr>
          <p:cNvPr id="138244" name="Content Placeholder 6"/>
          <p:cNvSpPr>
            <a:spLocks noGrp="1"/>
          </p:cNvSpPr>
          <p:nvPr>
            <p:ph sz="half" idx="2"/>
          </p:nvPr>
        </p:nvSpPr>
        <p:spPr bwMode="auto">
          <a:xfrm>
            <a:off x="4594860" y="1459252"/>
            <a:ext cx="3360420" cy="3090038"/>
          </a:xfrm>
          <a:solidFill>
            <a:schemeClr val="tx1">
              <a:lumMod val="85000"/>
              <a:lumOff val="15000"/>
              <a:alpha val="66000"/>
            </a:schemeClr>
          </a:solidFill>
          <a:extLst/>
        </p:spPr>
        <p:txBody>
          <a:bodyPr vert="horz" wrap="square" lIns="91440" tIns="45720" rIns="91440" bIns="45720" numCol="1" anchor="t" anchorCtr="0" compatLnSpc="1">
            <a:prstTxWarp prst="textNoShape">
              <a:avLst/>
            </a:prstTxWarp>
            <a:normAutofit/>
          </a:bodyPr>
          <a:lstStyle/>
          <a:p>
            <a:pPr lvl="1" eaLnBrk="1" hangingPunct="1">
              <a:buFontTx/>
              <a:buChar char="•"/>
            </a:pPr>
            <a:r>
              <a:rPr lang="en-US" altLang="en-US" sz="2400" dirty="0">
                <a:solidFill>
                  <a:schemeClr val="bg1"/>
                </a:solidFill>
              </a:rPr>
              <a:t>Market Operation </a:t>
            </a:r>
          </a:p>
          <a:p>
            <a:pPr lvl="1" eaLnBrk="1" hangingPunct="1">
              <a:buFontTx/>
              <a:buChar char="•"/>
            </a:pPr>
            <a:r>
              <a:rPr lang="en-US" altLang="en-US" sz="2400" dirty="0">
                <a:solidFill>
                  <a:schemeClr val="bg1"/>
                </a:solidFill>
              </a:rPr>
              <a:t>Transmission </a:t>
            </a:r>
            <a:r>
              <a:rPr lang="en-US" altLang="en-US" sz="2400" dirty="0" smtClean="0">
                <a:solidFill>
                  <a:schemeClr val="bg1"/>
                </a:solidFill>
              </a:rPr>
              <a:t>Planning</a:t>
            </a:r>
          </a:p>
          <a:p>
            <a:pPr lvl="1" eaLnBrk="1" hangingPunct="1">
              <a:buFontTx/>
              <a:buChar char="•"/>
            </a:pPr>
            <a:r>
              <a:rPr lang="en-US" altLang="en-US" sz="2400" dirty="0" smtClean="0">
                <a:solidFill>
                  <a:schemeClr val="bg1"/>
                </a:solidFill>
              </a:rPr>
              <a:t>Training</a:t>
            </a:r>
            <a:endParaRPr lang="en-US" altLang="en-US" sz="2400" dirty="0">
              <a:solidFill>
                <a:schemeClr val="bg1"/>
              </a:solidFill>
            </a:endParaRPr>
          </a:p>
          <a:p>
            <a:pPr lvl="1" eaLnBrk="1" hangingPunct="1">
              <a:buFontTx/>
              <a:buChar char="•"/>
            </a:pPr>
            <a:r>
              <a:rPr lang="en-US" altLang="en-US" sz="2400" dirty="0" smtClean="0">
                <a:solidFill>
                  <a:schemeClr val="bg1"/>
                </a:solidFill>
              </a:rPr>
              <a:t>Standards Setting</a:t>
            </a:r>
          </a:p>
          <a:p>
            <a:pPr lvl="1" eaLnBrk="1" hangingPunct="1">
              <a:buFontTx/>
              <a:buChar char="•"/>
            </a:pPr>
            <a:r>
              <a:rPr lang="en-US" altLang="en-US" sz="2400" dirty="0" smtClean="0">
                <a:solidFill>
                  <a:schemeClr val="bg1"/>
                </a:solidFill>
              </a:rPr>
              <a:t>Compliance Enforcement</a:t>
            </a:r>
          </a:p>
        </p:txBody>
      </p:sp>
      <p:sp>
        <p:nvSpPr>
          <p:cNvPr id="1382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25BEEED-0EF6-4FA6-91EF-1B1F3A0B6619}" type="slidenum">
              <a:rPr lang="en-US" altLang="en-US">
                <a:solidFill>
                  <a:srgbClr val="898989"/>
                </a:solidFill>
                <a:ea typeface="ＭＳ Ｐゴシック" pitchFamily="34" charset="-128"/>
              </a:rPr>
              <a:pPr/>
              <a:t>12</a:t>
            </a:fld>
            <a:endParaRPr lang="en-US" altLang="en-US">
              <a:solidFill>
                <a:srgbClr val="898989"/>
              </a:solidFill>
              <a:ea typeface="ＭＳ Ｐゴシック" pitchFamily="34" charset="-128"/>
            </a:endParaRPr>
          </a:p>
        </p:txBody>
      </p:sp>
      <p:sp>
        <p:nvSpPr>
          <p:cNvPr id="11" name="TextBox 10"/>
          <p:cNvSpPr txBox="1"/>
          <p:nvPr/>
        </p:nvSpPr>
        <p:spPr>
          <a:xfrm>
            <a:off x="921829" y="4933885"/>
            <a:ext cx="7054533" cy="822960"/>
          </a:xfrm>
          <a:prstGeom prst="rect">
            <a:avLst/>
          </a:prstGeom>
          <a:solidFill>
            <a:schemeClr val="bg1">
              <a:alpha val="73000"/>
            </a:schemeClr>
          </a:solidFill>
        </p:spPr>
        <p:txBody>
          <a:bodyPr wrap="square" rtlCol="0">
            <a:spAutoFit/>
          </a:bodyPr>
          <a:lstStyle/>
          <a:p>
            <a:r>
              <a:rPr lang="en-US" b="1" dirty="0" smtClean="0">
                <a:latin typeface="Rockwell" panose="02060603020205020403" pitchFamily="18" charset="0"/>
              </a:rPr>
              <a:t>OUR APPROACH</a:t>
            </a:r>
            <a:r>
              <a:rPr lang="en-US" dirty="0" smtClean="0">
                <a:latin typeface="Rockwell" panose="02060603020205020403" pitchFamily="18" charset="0"/>
              </a:rPr>
              <a:t>: </a:t>
            </a:r>
            <a:br>
              <a:rPr lang="en-US" dirty="0" smtClean="0">
                <a:latin typeface="Rockwell" panose="02060603020205020403" pitchFamily="18" charset="0"/>
              </a:rPr>
            </a:br>
            <a:r>
              <a:rPr lang="en-US" dirty="0" smtClean="0">
                <a:latin typeface="Rockwell" panose="02060603020205020403" pitchFamily="18" charset="0"/>
              </a:rPr>
              <a:t>Regional, Independent, Cost-Effective and Focused on Reliability</a:t>
            </a:r>
            <a:endParaRPr lang="en-US" dirty="0">
              <a:latin typeface="Rockwell" panose="02060603020205020403"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8460606" cy="6858000"/>
          </a:xfrm>
          <a:prstGeom prst="rect">
            <a:avLst/>
          </a:prstGeom>
        </p:spPr>
      </p:pic>
      <p:sp>
        <p:nvSpPr>
          <p:cNvPr id="4" name="Rectangle 3"/>
          <p:cNvSpPr/>
          <p:nvPr/>
        </p:nvSpPr>
        <p:spPr>
          <a:xfrm>
            <a:off x="852256" y="745724"/>
            <a:ext cx="7483876" cy="4989251"/>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3186" name="Rectangle 2"/>
          <p:cNvSpPr>
            <a:spLocks noGrp="1" noChangeArrowheads="1"/>
          </p:cNvSpPr>
          <p:nvPr>
            <p:ph type="title"/>
          </p:nvPr>
        </p:nvSpPr>
        <p:spPr bwMode="auto">
          <a:xfrm>
            <a:off x="946404" y="873760"/>
            <a:ext cx="7269480" cy="7088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smtClean="0">
                <a:solidFill>
                  <a:schemeClr val="bg1"/>
                </a:solidFill>
              </a:rPr>
              <a:t>Milestones</a:t>
            </a:r>
          </a:p>
        </p:txBody>
      </p:sp>
      <p:sp>
        <p:nvSpPr>
          <p:cNvPr id="2" name="1968-1997"/>
          <p:cNvSpPr>
            <a:spLocks noGrp="1"/>
          </p:cNvSpPr>
          <p:nvPr>
            <p:ph idx="1"/>
          </p:nvPr>
        </p:nvSpPr>
        <p:spPr>
          <a:xfrm>
            <a:off x="946404" y="1828803"/>
            <a:ext cx="7269480" cy="4351337"/>
          </a:xfrm>
        </p:spPr>
        <p:txBody>
          <a:bodyPr numCol="1">
            <a:noAutofit/>
          </a:bodyPr>
          <a:lstStyle/>
          <a:p>
            <a:pPr marL="0" indent="0">
              <a:buNone/>
              <a:tabLst>
                <a:tab pos="971550" algn="l"/>
              </a:tabLst>
            </a:pPr>
            <a:r>
              <a:rPr lang="en-US" sz="2400" dirty="0">
                <a:solidFill>
                  <a:schemeClr val="bg1"/>
                </a:solidFill>
              </a:rPr>
              <a:t>1968 </a:t>
            </a:r>
            <a:r>
              <a:rPr lang="en-US" sz="2400" dirty="0" smtClean="0">
                <a:solidFill>
                  <a:schemeClr val="bg1"/>
                </a:solidFill>
              </a:rPr>
              <a:t>	Became </a:t>
            </a:r>
            <a:r>
              <a:rPr lang="en-US" sz="2400" dirty="0">
                <a:solidFill>
                  <a:schemeClr val="bg1"/>
                </a:solidFill>
              </a:rPr>
              <a:t>NERC Regional Council</a:t>
            </a:r>
            <a:br>
              <a:rPr lang="en-US" sz="2400" dirty="0">
                <a:solidFill>
                  <a:schemeClr val="bg1"/>
                </a:solidFill>
              </a:rPr>
            </a:br>
            <a:r>
              <a:rPr lang="en-US" sz="2400" dirty="0">
                <a:solidFill>
                  <a:schemeClr val="bg1"/>
                </a:solidFill>
              </a:rPr>
              <a:t/>
            </a:r>
            <a:br>
              <a:rPr lang="en-US" sz="2400" dirty="0">
                <a:solidFill>
                  <a:schemeClr val="bg1"/>
                </a:solidFill>
              </a:rPr>
            </a:br>
            <a:r>
              <a:rPr lang="en-US" sz="2400" dirty="0">
                <a:solidFill>
                  <a:schemeClr val="bg1"/>
                </a:solidFill>
              </a:rPr>
              <a:t>1980  	Implemented telecommunications network</a:t>
            </a:r>
            <a:br>
              <a:rPr lang="en-US" sz="2400" dirty="0">
                <a:solidFill>
                  <a:schemeClr val="bg1"/>
                </a:solidFill>
              </a:rPr>
            </a:br>
            <a:r>
              <a:rPr lang="en-US" sz="2400" dirty="0">
                <a:solidFill>
                  <a:schemeClr val="bg1"/>
                </a:solidFill>
              </a:rPr>
              <a:t/>
            </a:r>
            <a:br>
              <a:rPr lang="en-US" sz="2400" dirty="0">
                <a:solidFill>
                  <a:schemeClr val="bg1"/>
                </a:solidFill>
              </a:rPr>
            </a:br>
            <a:r>
              <a:rPr lang="en-US" sz="2400" dirty="0">
                <a:solidFill>
                  <a:schemeClr val="bg1"/>
                </a:solidFill>
              </a:rPr>
              <a:t>1991  	Implemented operating reserve sharing</a:t>
            </a:r>
            <a:br>
              <a:rPr lang="en-US" sz="2400" dirty="0">
                <a:solidFill>
                  <a:schemeClr val="bg1"/>
                </a:solidFill>
              </a:rPr>
            </a:br>
            <a:r>
              <a:rPr lang="en-US" sz="2400" dirty="0">
                <a:solidFill>
                  <a:schemeClr val="bg1"/>
                </a:solidFill>
              </a:rPr>
              <a:t/>
            </a:r>
            <a:br>
              <a:rPr lang="en-US" sz="2400" dirty="0">
                <a:solidFill>
                  <a:schemeClr val="bg1"/>
                </a:solidFill>
              </a:rPr>
            </a:br>
            <a:r>
              <a:rPr lang="en-US" sz="2400" dirty="0">
                <a:solidFill>
                  <a:schemeClr val="bg1"/>
                </a:solidFill>
              </a:rPr>
              <a:t>1994 	Incorporated as nonprofit</a:t>
            </a:r>
            <a:br>
              <a:rPr lang="en-US" sz="2400" dirty="0">
                <a:solidFill>
                  <a:schemeClr val="bg1"/>
                </a:solidFill>
              </a:rPr>
            </a:br>
            <a:r>
              <a:rPr lang="en-US" sz="2400" dirty="0">
                <a:solidFill>
                  <a:schemeClr val="bg1"/>
                </a:solidFill>
              </a:rPr>
              <a:t/>
            </a:r>
            <a:br>
              <a:rPr lang="en-US" sz="2400" dirty="0">
                <a:solidFill>
                  <a:schemeClr val="bg1"/>
                </a:solidFill>
              </a:rPr>
            </a:br>
            <a:r>
              <a:rPr lang="en-US" sz="2400" dirty="0">
                <a:solidFill>
                  <a:schemeClr val="bg1"/>
                </a:solidFill>
              </a:rPr>
              <a:t>1997  	Implemented reliability coordination</a:t>
            </a:r>
            <a:br>
              <a:rPr lang="en-US" sz="2400" dirty="0">
                <a:solidFill>
                  <a:schemeClr val="bg1"/>
                </a:solidFill>
              </a:rPr>
            </a:br>
            <a:endParaRPr lang="en-US" sz="2400" dirty="0">
              <a:solidFill>
                <a:schemeClr val="bg1"/>
              </a:solidFill>
            </a:endParaRPr>
          </a:p>
        </p:txBody>
      </p:sp>
      <p:sp>
        <p:nvSpPr>
          <p:cNvPr id="5" name="Slide Number Placeholder 4"/>
          <p:cNvSpPr>
            <a:spLocks noGrp="1"/>
          </p:cNvSpPr>
          <p:nvPr>
            <p:ph type="sldNum" sz="quarter" idx="12"/>
          </p:nvPr>
        </p:nvSpPr>
        <p:spPr/>
        <p:txBody>
          <a:bodyPr/>
          <a:lstStyle/>
          <a:p>
            <a:fld id="{DCF08F63-ED02-406C-9432-F3661D040FC6}" type="slidenum">
              <a:rPr lang="en-US" smtClean="0"/>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8460606" cy="6858000"/>
          </a:xfrm>
          <a:prstGeom prst="rect">
            <a:avLst/>
          </a:prstGeom>
        </p:spPr>
      </p:pic>
      <p:sp>
        <p:nvSpPr>
          <p:cNvPr id="6" name="Rectangle 5"/>
          <p:cNvSpPr/>
          <p:nvPr/>
        </p:nvSpPr>
        <p:spPr>
          <a:xfrm>
            <a:off x="852256" y="745724"/>
            <a:ext cx="7483876" cy="5434416"/>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3186" name="Rectangle 2"/>
          <p:cNvSpPr>
            <a:spLocks noGrp="1" noChangeArrowheads="1"/>
          </p:cNvSpPr>
          <p:nvPr>
            <p:ph type="title"/>
          </p:nvPr>
        </p:nvSpPr>
        <p:spPr bwMode="auto">
          <a:xfrm>
            <a:off x="946404" y="873760"/>
            <a:ext cx="7269480" cy="7088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smtClean="0">
                <a:solidFill>
                  <a:schemeClr val="bg1"/>
                </a:solidFill>
              </a:rPr>
              <a:t>Milestones</a:t>
            </a:r>
          </a:p>
        </p:txBody>
      </p:sp>
      <p:sp>
        <p:nvSpPr>
          <p:cNvPr id="8" name="1998-2010"/>
          <p:cNvSpPr txBox="1">
            <a:spLocks/>
          </p:cNvSpPr>
          <p:nvPr/>
        </p:nvSpPr>
        <p:spPr>
          <a:xfrm>
            <a:off x="946404" y="1828803"/>
            <a:ext cx="7269480" cy="4351337"/>
          </a:xfrm>
          <a:prstGeom prst="rect">
            <a:avLst/>
          </a:prstGeom>
        </p:spPr>
        <p:txBody>
          <a:bodyPr vert="horz" lIns="91440" tIns="45720" rIns="91440" bIns="45720" numCol="1"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tabLst>
                <a:tab pos="971550" algn="l"/>
              </a:tabLst>
            </a:pPr>
            <a:r>
              <a:rPr lang="en-US" sz="2400" dirty="0">
                <a:solidFill>
                  <a:schemeClr val="bg1"/>
                </a:solidFill>
              </a:rPr>
              <a:t>1998  	Implemented tariff administration</a:t>
            </a:r>
            <a:br>
              <a:rPr lang="en-US" sz="2400" dirty="0">
                <a:solidFill>
                  <a:schemeClr val="bg1"/>
                </a:solidFill>
              </a:rPr>
            </a:br>
            <a:r>
              <a:rPr lang="en-US" sz="2400" dirty="0">
                <a:solidFill>
                  <a:schemeClr val="bg1"/>
                </a:solidFill>
              </a:rPr>
              <a:t/>
            </a:r>
            <a:br>
              <a:rPr lang="en-US" sz="2400" dirty="0">
                <a:solidFill>
                  <a:schemeClr val="bg1"/>
                </a:solidFill>
              </a:rPr>
            </a:br>
            <a:r>
              <a:rPr lang="en-US" sz="2400" dirty="0">
                <a:solidFill>
                  <a:schemeClr val="bg1"/>
                </a:solidFill>
              </a:rPr>
              <a:t>2004	Became FERC-approved Regional </a:t>
            </a:r>
            <a:br>
              <a:rPr lang="en-US" sz="2400" dirty="0">
                <a:solidFill>
                  <a:schemeClr val="bg1"/>
                </a:solidFill>
              </a:rPr>
            </a:br>
            <a:r>
              <a:rPr lang="en-US" sz="2400" dirty="0">
                <a:solidFill>
                  <a:schemeClr val="bg1"/>
                </a:solidFill>
              </a:rPr>
              <a:t>	Transmission Organization</a:t>
            </a:r>
          </a:p>
          <a:p>
            <a:pPr marL="0" indent="0">
              <a:buNone/>
              <a:tabLst>
                <a:tab pos="971550" algn="l"/>
              </a:tabLst>
            </a:pPr>
            <a:r>
              <a:rPr lang="en-US" sz="2400" dirty="0">
                <a:solidFill>
                  <a:schemeClr val="bg1"/>
                </a:solidFill>
              </a:rPr>
              <a:t>2007	Launched EIS market; became NERC </a:t>
            </a:r>
            <a:br>
              <a:rPr lang="en-US" sz="2400" dirty="0">
                <a:solidFill>
                  <a:schemeClr val="bg1"/>
                </a:solidFill>
              </a:rPr>
            </a:br>
            <a:r>
              <a:rPr lang="en-US" sz="2400" dirty="0">
                <a:solidFill>
                  <a:schemeClr val="bg1"/>
                </a:solidFill>
              </a:rPr>
              <a:t>	Regional Entity</a:t>
            </a:r>
          </a:p>
          <a:p>
            <a:pPr marL="0" indent="0">
              <a:buNone/>
              <a:tabLst>
                <a:tab pos="971550" algn="l"/>
              </a:tabLst>
            </a:pPr>
            <a:r>
              <a:rPr lang="en-US" sz="2400" dirty="0">
                <a:solidFill>
                  <a:schemeClr val="bg1"/>
                </a:solidFill>
              </a:rPr>
              <a:t>2009	Integrated Nebraska utilities</a:t>
            </a:r>
          </a:p>
          <a:p>
            <a:pPr marL="0" indent="0">
              <a:buNone/>
              <a:tabLst>
                <a:tab pos="971550" algn="l"/>
              </a:tabLst>
            </a:pPr>
            <a:r>
              <a:rPr lang="en-US" sz="2400" dirty="0">
                <a:solidFill>
                  <a:schemeClr val="bg1"/>
                </a:solidFill>
              </a:rPr>
              <a:t>2010	FERC approved Highway/Byway cost </a:t>
            </a:r>
            <a:br>
              <a:rPr lang="en-US" sz="2400" dirty="0">
                <a:solidFill>
                  <a:schemeClr val="bg1"/>
                </a:solidFill>
              </a:rPr>
            </a:br>
            <a:r>
              <a:rPr lang="en-US" sz="2400" dirty="0">
                <a:solidFill>
                  <a:schemeClr val="bg1"/>
                </a:solidFill>
              </a:rPr>
              <a:t>	allocation methodology and Integrated </a:t>
            </a:r>
            <a:br>
              <a:rPr lang="en-US" sz="2400" dirty="0">
                <a:solidFill>
                  <a:schemeClr val="bg1"/>
                </a:solidFill>
              </a:rPr>
            </a:br>
            <a:r>
              <a:rPr lang="en-US" sz="2400" dirty="0">
                <a:solidFill>
                  <a:schemeClr val="bg1"/>
                </a:solidFill>
              </a:rPr>
              <a:t>	Transmission Planning Process</a:t>
            </a:r>
          </a:p>
        </p:txBody>
      </p:sp>
      <p:sp>
        <p:nvSpPr>
          <p:cNvPr id="2" name="Slide Number Placeholder 1"/>
          <p:cNvSpPr>
            <a:spLocks noGrp="1"/>
          </p:cNvSpPr>
          <p:nvPr>
            <p:ph type="sldNum" sz="quarter" idx="12"/>
          </p:nvPr>
        </p:nvSpPr>
        <p:spPr/>
        <p:txBody>
          <a:bodyPr/>
          <a:lstStyle/>
          <a:p>
            <a:fld id="{DCF08F63-ED02-406C-9432-F3661D040FC6}" type="slidenum">
              <a:rPr lang="en-US" smtClean="0"/>
              <a:t>14</a:t>
            </a:fld>
            <a:endParaRPr lang="en-US"/>
          </a:p>
        </p:txBody>
      </p:sp>
    </p:spTree>
    <p:extLst>
      <p:ext uri="{BB962C8B-B14F-4D97-AF65-F5344CB8AC3E}">
        <p14:creationId xmlns:p14="http://schemas.microsoft.com/office/powerpoint/2010/main" val="74723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8460606" cy="6858000"/>
          </a:xfrm>
          <a:prstGeom prst="rect">
            <a:avLst/>
          </a:prstGeom>
        </p:spPr>
      </p:pic>
      <p:sp>
        <p:nvSpPr>
          <p:cNvPr id="6" name="Rectangle 5"/>
          <p:cNvSpPr/>
          <p:nvPr/>
        </p:nvSpPr>
        <p:spPr>
          <a:xfrm>
            <a:off x="852256" y="745724"/>
            <a:ext cx="7483876" cy="3524435"/>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3186" name="Rectangle 2"/>
          <p:cNvSpPr>
            <a:spLocks noGrp="1" noChangeArrowheads="1"/>
          </p:cNvSpPr>
          <p:nvPr>
            <p:ph type="title"/>
          </p:nvPr>
        </p:nvSpPr>
        <p:spPr bwMode="auto">
          <a:xfrm>
            <a:off x="946404" y="873760"/>
            <a:ext cx="7269480" cy="7088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smtClean="0">
                <a:solidFill>
                  <a:schemeClr val="bg1"/>
                </a:solidFill>
              </a:rPr>
              <a:t>Milestones</a:t>
            </a:r>
          </a:p>
        </p:txBody>
      </p:sp>
      <p:sp>
        <p:nvSpPr>
          <p:cNvPr id="9" name="2012-Present"/>
          <p:cNvSpPr txBox="1">
            <a:spLocks/>
          </p:cNvSpPr>
          <p:nvPr/>
        </p:nvSpPr>
        <p:spPr>
          <a:xfrm>
            <a:off x="946404" y="1828803"/>
            <a:ext cx="7269480" cy="4351337"/>
          </a:xfrm>
          <a:prstGeom prst="rect">
            <a:avLst/>
          </a:prstGeom>
        </p:spPr>
        <p:txBody>
          <a:bodyPr vert="horz" lIns="91440" tIns="45720" rIns="91440" bIns="45720" numCol="1"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tabLst>
                <a:tab pos="971550" algn="l"/>
              </a:tabLst>
            </a:pPr>
            <a:r>
              <a:rPr lang="en-US" sz="2400" dirty="0" smtClean="0">
                <a:solidFill>
                  <a:schemeClr val="bg1"/>
                </a:solidFill>
              </a:rPr>
              <a:t>2012	Moved </a:t>
            </a:r>
            <a:r>
              <a:rPr lang="en-US" sz="2400" dirty="0">
                <a:solidFill>
                  <a:schemeClr val="bg1"/>
                </a:solidFill>
              </a:rPr>
              <a:t>to new Corporate </a:t>
            </a:r>
            <a:r>
              <a:rPr lang="en-US" sz="2400" dirty="0" smtClean="0">
                <a:solidFill>
                  <a:schemeClr val="bg1"/>
                </a:solidFill>
              </a:rPr>
              <a:t>Center</a:t>
            </a:r>
          </a:p>
          <a:p>
            <a:pPr marL="0" indent="0">
              <a:buNone/>
              <a:tabLst>
                <a:tab pos="971550" algn="l"/>
              </a:tabLst>
            </a:pPr>
            <a:r>
              <a:rPr lang="en-US" sz="2400" dirty="0" smtClean="0">
                <a:solidFill>
                  <a:schemeClr val="bg1"/>
                </a:solidFill>
              </a:rPr>
              <a:t>2014	Launched </a:t>
            </a:r>
            <a:r>
              <a:rPr lang="en-US" sz="2400" dirty="0">
                <a:solidFill>
                  <a:schemeClr val="bg1"/>
                </a:solidFill>
              </a:rPr>
              <a:t>Integrated </a:t>
            </a:r>
            <a:r>
              <a:rPr lang="en-US" sz="2400" dirty="0" smtClean="0">
                <a:solidFill>
                  <a:schemeClr val="bg1"/>
                </a:solidFill>
              </a:rPr>
              <a:t>Marketplace</a:t>
            </a:r>
            <a:endParaRPr lang="en-US" sz="2400" dirty="0">
              <a:solidFill>
                <a:schemeClr val="bg1"/>
              </a:solidFill>
            </a:endParaRPr>
          </a:p>
          <a:p>
            <a:pPr marL="0" indent="0">
              <a:buNone/>
              <a:tabLst>
                <a:tab pos="971550" algn="l"/>
              </a:tabLst>
            </a:pPr>
            <a:r>
              <a:rPr lang="en-US" sz="2400" dirty="0" smtClean="0">
                <a:solidFill>
                  <a:schemeClr val="bg1"/>
                </a:solidFill>
              </a:rPr>
              <a:t>	Became </a:t>
            </a:r>
            <a:r>
              <a:rPr lang="en-US" sz="2400" dirty="0">
                <a:solidFill>
                  <a:schemeClr val="bg1"/>
                </a:solidFill>
              </a:rPr>
              <a:t>regional Balancing Authority</a:t>
            </a:r>
          </a:p>
          <a:p>
            <a:pPr marL="0" indent="0">
              <a:buNone/>
              <a:tabLst>
                <a:tab pos="971550" algn="l"/>
              </a:tabLst>
            </a:pPr>
            <a:r>
              <a:rPr lang="en-US" sz="2400" dirty="0">
                <a:solidFill>
                  <a:schemeClr val="bg1"/>
                </a:solidFill>
              </a:rPr>
              <a:t>2015	Integrated System joins SPP</a:t>
            </a:r>
          </a:p>
        </p:txBody>
      </p:sp>
      <p:sp>
        <p:nvSpPr>
          <p:cNvPr id="2" name="Slide Number Placeholder 1"/>
          <p:cNvSpPr>
            <a:spLocks noGrp="1"/>
          </p:cNvSpPr>
          <p:nvPr>
            <p:ph type="sldNum" sz="quarter" idx="12"/>
          </p:nvPr>
        </p:nvSpPr>
        <p:spPr/>
        <p:txBody>
          <a:bodyPr/>
          <a:lstStyle/>
          <a:p>
            <a:fld id="{DCF08F63-ED02-406C-9432-F3661D040FC6}" type="slidenum">
              <a:rPr lang="en-US" smtClean="0"/>
              <a:t>15</a:t>
            </a:fld>
            <a:endParaRPr lang="en-US"/>
          </a:p>
        </p:txBody>
      </p:sp>
    </p:spTree>
    <p:extLst>
      <p:ext uri="{BB962C8B-B14F-4D97-AF65-F5344CB8AC3E}">
        <p14:creationId xmlns:p14="http://schemas.microsoft.com/office/powerpoint/2010/main" val="31704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 in Responsibilities</a:t>
            </a:r>
            <a:endParaRPr lang="en-US" dirty="0"/>
          </a:p>
        </p:txBody>
      </p:sp>
      <p:sp>
        <p:nvSpPr>
          <p:cNvPr id="4" name="Slide Number Placeholder 3"/>
          <p:cNvSpPr>
            <a:spLocks noGrp="1"/>
          </p:cNvSpPr>
          <p:nvPr>
            <p:ph type="sldNum" sz="quarter" idx="12"/>
          </p:nvPr>
        </p:nvSpPr>
        <p:spPr/>
        <p:txBody>
          <a:bodyPr/>
          <a:lstStyle/>
          <a:p>
            <a:fld id="{4BA9453F-BEB6-491C-89AB-95DEA51C0526}" type="slidenum">
              <a:rPr lang="en-US" altLang="en-US" smtClean="0"/>
              <a:pPr/>
              <a:t>16</a:t>
            </a:fld>
            <a:endParaRPr lang="en-US" altLang="en-US"/>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460434684"/>
              </p:ext>
            </p:extLst>
          </p:nvPr>
        </p:nvGraphicFramePr>
        <p:xfrm>
          <a:off x="457199" y="1371600"/>
          <a:ext cx="7983855"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rot="16200000">
            <a:off x="-2094300" y="3519101"/>
            <a:ext cx="4572000" cy="276999"/>
          </a:xfrm>
          <a:prstGeom prst="rect">
            <a:avLst/>
          </a:prstGeom>
          <a:noFill/>
        </p:spPr>
        <p:txBody>
          <a:bodyPr wrap="square" rtlCol="0">
            <a:spAutoFit/>
          </a:bodyPr>
          <a:lstStyle/>
          <a:p>
            <a:pPr algn="ctr"/>
            <a:r>
              <a:rPr lang="en-US" sz="1200" b="1" dirty="0" smtClean="0"/>
              <a:t>$ TRANSACTIONS (IN MILLIONS)</a:t>
            </a:r>
            <a:endParaRPr lang="en-US" sz="1200" b="1" dirty="0"/>
          </a:p>
        </p:txBody>
      </p:sp>
    </p:spTree>
    <p:extLst>
      <p:ext uri="{BB962C8B-B14F-4D97-AF65-F5344CB8AC3E}">
        <p14:creationId xmlns:p14="http://schemas.microsoft.com/office/powerpoint/2010/main" val="2299122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screen">
            <a:extLst>
              <a:ext uri="{28A0092B-C50C-407E-A947-70E740481C1C}">
                <a14:useLocalDpi xmlns:a14="http://schemas.microsoft.com/office/drawing/2010/main" val="0"/>
              </a:ext>
            </a:extLst>
          </a:blip>
          <a:srcRect l="5491" r="23488"/>
          <a:stretch/>
        </p:blipFill>
        <p:spPr>
          <a:xfrm>
            <a:off x="-7" y="-1"/>
            <a:ext cx="8422112" cy="6866021"/>
          </a:xfrm>
        </p:spPr>
      </p:pic>
      <p:sp>
        <p:nvSpPr>
          <p:cNvPr id="4" name="Slide Number Placeholder 3"/>
          <p:cNvSpPr>
            <a:spLocks noGrp="1"/>
          </p:cNvSpPr>
          <p:nvPr>
            <p:ph type="sldNum" sz="quarter" idx="12"/>
          </p:nvPr>
        </p:nvSpPr>
        <p:spPr/>
        <p:txBody>
          <a:bodyPr/>
          <a:lstStyle/>
          <a:p>
            <a:fld id="{DCF08F63-ED02-406C-9432-F3661D040FC6}" type="slidenum">
              <a:rPr lang="en-US" smtClean="0">
                <a:solidFill>
                  <a:srgbClr val="323232">
                    <a:lumMod val="60000"/>
                    <a:lumOff val="40000"/>
                  </a:srgbClr>
                </a:solidFill>
              </a:rPr>
              <a:pPr/>
              <a:t>17</a:t>
            </a:fld>
            <a:endParaRPr lang="en-US">
              <a:solidFill>
                <a:srgbClr val="323232">
                  <a:lumMod val="60000"/>
                  <a:lumOff val="40000"/>
                </a:srgbClr>
              </a:solidFill>
            </a:endParaRPr>
          </a:p>
        </p:txBody>
      </p:sp>
      <p:sp>
        <p:nvSpPr>
          <p:cNvPr id="6" name="Rectangle 5"/>
          <p:cNvSpPr/>
          <p:nvPr/>
        </p:nvSpPr>
        <p:spPr>
          <a:xfrm>
            <a:off x="332260" y="2785920"/>
            <a:ext cx="7074380" cy="3930608"/>
          </a:xfrm>
          <a:prstGeom prst="rect">
            <a:avLst/>
          </a:prstGeom>
          <a:solidFill>
            <a:schemeClr val="dk1">
              <a:alpha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7" name="Rectangle 2"/>
          <p:cNvSpPr txBox="1">
            <a:spLocks noChangeArrowheads="1"/>
          </p:cNvSpPr>
          <p:nvPr/>
        </p:nvSpPr>
        <p:spPr bwMode="auto">
          <a:xfrm>
            <a:off x="471148" y="2926868"/>
            <a:ext cx="4821810" cy="4845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compatLnSpc="1">
            <a:prstTxWarp prst="textNoShape">
              <a:avLst/>
            </a:prstTxWarp>
            <a:noAutofit/>
          </a:bodyPr>
          <a:lstStyle>
            <a:lvl1pPr algn="l" defTabSz="914400" rtl="0" eaLnBrk="1" latinLnBrk="0" hangingPunct="1">
              <a:lnSpc>
                <a:spcPct val="90000"/>
              </a:lnSpc>
              <a:spcBef>
                <a:spcPct val="0"/>
              </a:spcBef>
              <a:buNone/>
              <a:defRPr sz="3600" kern="1200" cap="all" spc="-50" baseline="0">
                <a:solidFill>
                  <a:schemeClr val="tx1"/>
                </a:solidFill>
                <a:latin typeface="+mj-lt"/>
                <a:ea typeface="+mj-ea"/>
                <a:cs typeface="+mj-cs"/>
              </a:defRPr>
            </a:lvl1pPr>
          </a:lstStyle>
          <a:p>
            <a:r>
              <a:rPr lang="en-US" dirty="0">
                <a:solidFill>
                  <a:prstClr val="white"/>
                </a:solidFill>
              </a:rPr>
              <a:t>The VALUE OF SPP</a:t>
            </a:r>
            <a:endParaRPr lang="en-US" altLang="en-US" dirty="0" smtClean="0">
              <a:solidFill>
                <a:prstClr val="white"/>
              </a:solidFill>
            </a:endParaRPr>
          </a:p>
        </p:txBody>
      </p:sp>
      <p:sp>
        <p:nvSpPr>
          <p:cNvPr id="8" name="Rectangle 3"/>
          <p:cNvSpPr txBox="1">
            <a:spLocks noChangeArrowheads="1"/>
          </p:cNvSpPr>
          <p:nvPr/>
        </p:nvSpPr>
        <p:spPr bwMode="auto">
          <a:xfrm>
            <a:off x="574844" y="3613859"/>
            <a:ext cx="3541754" cy="31520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231775" indent="-231775">
              <a:spcBef>
                <a:spcPct val="50000"/>
              </a:spcBef>
              <a:buClr>
                <a:srgbClr val="CF102D"/>
              </a:buClr>
              <a:buFont typeface="Arial" charset="0"/>
              <a:buChar char="•"/>
            </a:pPr>
            <a:r>
              <a:rPr lang="en-US" altLang="en-US" sz="1600" dirty="0" smtClean="0">
                <a:solidFill>
                  <a:prstClr val="white"/>
                </a:solidFill>
              </a:rPr>
              <a:t>Transmission planning, market administration, reliability coordination, and other services provide net benefits to SPP’s members in excess of more than $1.7 billion annually at a benefit-to-cost ratio of 11-to-1.</a:t>
            </a:r>
          </a:p>
          <a:p>
            <a:pPr marL="231775" indent="-231775">
              <a:spcBef>
                <a:spcPct val="50000"/>
              </a:spcBef>
              <a:buClr>
                <a:srgbClr val="CF102D"/>
              </a:buClr>
              <a:buFont typeface="Arial" charset="0"/>
              <a:buChar char="•"/>
            </a:pPr>
            <a:r>
              <a:rPr lang="en-US" altLang="en-US" sz="1600" dirty="0" smtClean="0">
                <a:solidFill>
                  <a:prstClr val="white"/>
                </a:solidFill>
              </a:rPr>
              <a:t>A </a:t>
            </a:r>
            <a:r>
              <a:rPr lang="en-US" altLang="en-US" sz="1600" dirty="0">
                <a:solidFill>
                  <a:prstClr val="white"/>
                </a:solidFill>
              </a:rPr>
              <a:t>typical residential customer using 1,000 kWh saves $</a:t>
            </a:r>
            <a:r>
              <a:rPr lang="en-US" altLang="en-US" sz="1600" dirty="0" smtClean="0">
                <a:solidFill>
                  <a:prstClr val="white"/>
                </a:solidFill>
              </a:rPr>
              <a:t>5.71/month </a:t>
            </a:r>
            <a:r>
              <a:rPr lang="en-US" altLang="en-US" sz="1600" dirty="0">
                <a:solidFill>
                  <a:prstClr val="white"/>
                </a:solidFill>
              </a:rPr>
              <a:t>because of the services SPP provides. </a:t>
            </a:r>
            <a:endParaRPr lang="en-US" altLang="en-US" sz="1600" dirty="0" smtClean="0">
              <a:solidFill>
                <a:prstClr val="white"/>
              </a:solidFill>
            </a:endParaRP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t="18548" b="24427"/>
          <a:stretch/>
        </p:blipFill>
        <p:spPr>
          <a:xfrm>
            <a:off x="3449550" y="3077691"/>
            <a:ext cx="3657600" cy="3638836"/>
          </a:xfrm>
          <a:prstGeom prst="rect">
            <a:avLst/>
          </a:prstGeom>
        </p:spPr>
      </p:pic>
    </p:spTree>
    <p:extLst>
      <p:ext uri="{BB962C8B-B14F-4D97-AF65-F5344CB8AC3E}">
        <p14:creationId xmlns:p14="http://schemas.microsoft.com/office/powerpoint/2010/main" val="4103533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8436990" cy="6858000"/>
          </a:xfrm>
          <a:prstGeom prst="rect">
            <a:avLst/>
          </a:prstGeom>
        </p:spPr>
      </p:pic>
      <p:sp>
        <p:nvSpPr>
          <p:cNvPr id="117764" name="Title 4"/>
          <p:cNvSpPr>
            <a:spLocks noGrp="1"/>
          </p:cNvSpPr>
          <p:nvPr>
            <p:ph type="title"/>
          </p:nvPr>
        </p:nvSpPr>
        <p:spPr bwMode="auto">
          <a:xfrm>
            <a:off x="946404" y="415826"/>
            <a:ext cx="6446520" cy="767495"/>
          </a:xfrm>
          <a:solidFill>
            <a:schemeClr val="bg1">
              <a:lumMod val="95000"/>
              <a:alpha val="40000"/>
            </a:schemeClr>
          </a:solidFill>
          <a:extLst/>
        </p:spPr>
        <p:txBody>
          <a:bodyPr vert="horz" wrap="square" lIns="91440" tIns="45720" rIns="91440" bIns="45720" numCol="1" compatLnSpc="1">
            <a:prstTxWarp prst="textNoShape">
              <a:avLst/>
            </a:prstTxWarp>
          </a:bodyPr>
          <a:lstStyle/>
          <a:p>
            <a:r>
              <a:rPr lang="en-US" altLang="en-US" dirty="0" smtClean="0">
                <a:solidFill>
                  <a:schemeClr val="bg1"/>
                </a:solidFill>
                <a:effectLst>
                  <a:outerShdw blurRad="50800" dist="38100" dir="2700000" algn="tl" rotWithShape="0">
                    <a:prstClr val="black"/>
                  </a:outerShdw>
                </a:effectLst>
              </a:rPr>
              <a:t>Market Facts</a:t>
            </a:r>
          </a:p>
        </p:txBody>
      </p:sp>
      <p:sp>
        <p:nvSpPr>
          <p:cNvPr id="117762" name="Content Placeholder 2"/>
          <p:cNvSpPr>
            <a:spLocks noGrp="1"/>
          </p:cNvSpPr>
          <p:nvPr>
            <p:ph idx="1"/>
          </p:nvPr>
        </p:nvSpPr>
        <p:spPr bwMode="auto">
          <a:solidFill>
            <a:schemeClr val="bg1">
              <a:lumMod val="95000"/>
              <a:alpha val="82000"/>
            </a:schemeClr>
          </a:solidFill>
          <a:extLst/>
        </p:spPr>
        <p:txBody>
          <a:bodyPr vert="horz" wrap="square" lIns="91440" tIns="45720" rIns="91440" bIns="45720" numCol="1" anchor="t" anchorCtr="0" compatLnSpc="1">
            <a:prstTxWarp prst="textNoShape">
              <a:avLst/>
            </a:prstTxWarp>
          </a:bodyPr>
          <a:lstStyle/>
          <a:p>
            <a:pPr>
              <a:buFont typeface="Arial" charset="0"/>
              <a:buChar char="•"/>
            </a:pPr>
            <a:r>
              <a:rPr lang="en-US" altLang="en-US" sz="2800" dirty="0" smtClean="0"/>
              <a:t>185 participants </a:t>
            </a:r>
            <a:endParaRPr lang="en-US" altLang="en-US" sz="3200" dirty="0" smtClean="0"/>
          </a:p>
          <a:p>
            <a:pPr>
              <a:buFont typeface="Arial" charset="0"/>
              <a:buChar char="•"/>
            </a:pPr>
            <a:r>
              <a:rPr lang="en-US" altLang="en-US" sz="2800" dirty="0" smtClean="0"/>
              <a:t>790 generating resources</a:t>
            </a:r>
            <a:endParaRPr lang="en-US" altLang="en-US" sz="3200" dirty="0" smtClean="0"/>
          </a:p>
          <a:p>
            <a:pPr>
              <a:buFont typeface="Arial" charset="0"/>
              <a:buChar char="•"/>
            </a:pPr>
            <a:r>
              <a:rPr lang="en-US" altLang="en-US" sz="2800" dirty="0" smtClean="0"/>
              <a:t>2016 Marketplace Settlements ~ $20 billion</a:t>
            </a:r>
          </a:p>
          <a:p>
            <a:pPr>
              <a:buFont typeface="Arial" charset="0"/>
              <a:buChar char="•"/>
            </a:pPr>
            <a:r>
              <a:rPr lang="en-US" altLang="en-US" sz="2800" dirty="0" smtClean="0"/>
              <a:t>50,622 MW coincident peak load (7/21/16)</a:t>
            </a:r>
          </a:p>
          <a:p>
            <a:pPr>
              <a:buFont typeface="Arial" charset="0"/>
              <a:buChar char="•"/>
            </a:pPr>
            <a:r>
              <a:rPr lang="en-US" altLang="en-US" sz="2800" dirty="0" smtClean="0"/>
              <a:t>Wind penetration record: 54.22% (3/19/17 @ 00:55)</a:t>
            </a:r>
            <a:endParaRPr lang="en-US" altLang="en-US" sz="3100" dirty="0" smtClean="0"/>
          </a:p>
          <a:p>
            <a:pPr>
              <a:buFont typeface="Arial" charset="0"/>
              <a:buChar char="•"/>
            </a:pPr>
            <a:endParaRPr lang="en-US" altLang="en-US" dirty="0" smtClean="0"/>
          </a:p>
        </p:txBody>
      </p:sp>
      <p:sp>
        <p:nvSpPr>
          <p:cNvPr id="3" name="Slide Number Placeholder 2"/>
          <p:cNvSpPr>
            <a:spLocks noGrp="1"/>
          </p:cNvSpPr>
          <p:nvPr>
            <p:ph type="sldNum" sz="quarter" idx="12"/>
          </p:nvPr>
        </p:nvSpPr>
        <p:spPr/>
        <p:txBody>
          <a:bodyPr/>
          <a:lstStyle/>
          <a:p>
            <a:fld id="{DCF08F63-ED02-406C-9432-F3661D040FC6}" type="slidenum">
              <a:rPr lang="en-US" smtClean="0"/>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8441055" cy="6872147"/>
          </a:xfrm>
          <a:prstGeom prst="rect">
            <a:avLst/>
          </a:prstGeom>
        </p:spPr>
      </p:pic>
      <p:sp>
        <p:nvSpPr>
          <p:cNvPr id="121858" name="Rectangle 2"/>
          <p:cNvSpPr>
            <a:spLocks noGrp="1" noChangeArrowheads="1"/>
          </p:cNvSpPr>
          <p:nvPr>
            <p:ph type="title"/>
          </p:nvPr>
        </p:nvSpPr>
        <p:spPr bwMode="auto">
          <a:xfrm>
            <a:off x="946404" y="462960"/>
            <a:ext cx="6446520" cy="720361"/>
          </a:xfrm>
          <a:solidFill>
            <a:schemeClr val="tx1">
              <a:lumMod val="50000"/>
              <a:lumOff val="50000"/>
              <a:alpha val="45000"/>
            </a:schemeClr>
          </a:solidFill>
          <a:extLst/>
        </p:spPr>
        <p:txBody>
          <a:bodyPr vert="horz" wrap="square" lIns="91440" tIns="45720" rIns="91440" bIns="45720" numCol="1" compatLnSpc="1">
            <a:prstTxWarp prst="textNoShape">
              <a:avLst/>
            </a:prstTxWarp>
          </a:bodyPr>
          <a:lstStyle/>
          <a:p>
            <a:pPr eaLnBrk="1" hangingPunct="1"/>
            <a:r>
              <a:rPr lang="en-US" altLang="en-US" dirty="0" smtClean="0">
                <a:solidFill>
                  <a:schemeClr val="bg1"/>
                </a:solidFill>
              </a:rPr>
              <a:t>SPP’s IT Infrastructure</a:t>
            </a:r>
          </a:p>
        </p:txBody>
      </p:sp>
      <p:sp>
        <p:nvSpPr>
          <p:cNvPr id="121859" name="Rectangle 3"/>
          <p:cNvSpPr>
            <a:spLocks noGrp="1" noChangeArrowheads="1"/>
          </p:cNvSpPr>
          <p:nvPr>
            <p:ph idx="1"/>
          </p:nvPr>
        </p:nvSpPr>
        <p:spPr bwMode="auto">
          <a:solidFill>
            <a:schemeClr val="tx1">
              <a:alpha val="83000"/>
            </a:schemeClr>
          </a:solidFill>
          <a:extLst/>
        </p:spPr>
        <p:txBody>
          <a:bodyPr vert="horz" wrap="square" lIns="91440" tIns="45720" rIns="91440" bIns="45720" numCol="1" anchor="t" anchorCtr="0" compatLnSpc="1">
            <a:prstTxWarp prst="textNoShape">
              <a:avLst/>
            </a:prstTxWarp>
          </a:bodyPr>
          <a:lstStyle/>
          <a:p>
            <a:pPr marL="231775" indent="-231775" eaLnBrk="1" hangingPunct="1">
              <a:lnSpc>
                <a:spcPct val="90000"/>
              </a:lnSpc>
              <a:buFont typeface="Arial" charset="0"/>
              <a:buChar char="•"/>
            </a:pPr>
            <a:r>
              <a:rPr lang="en-US" altLang="en-US" sz="2800" dirty="0" smtClean="0">
                <a:solidFill>
                  <a:schemeClr val="bg1"/>
                </a:solidFill>
              </a:rPr>
              <a:t>166,000+ data points updated every 2-30 seconds</a:t>
            </a:r>
            <a:endParaRPr lang="en-US" altLang="en-US" sz="2400" dirty="0" smtClean="0">
              <a:solidFill>
                <a:schemeClr val="bg1"/>
              </a:solidFill>
            </a:endParaRPr>
          </a:p>
          <a:p>
            <a:pPr marL="231775" indent="-231775" eaLnBrk="1" hangingPunct="1">
              <a:lnSpc>
                <a:spcPct val="90000"/>
              </a:lnSpc>
              <a:buFont typeface="Arial" charset="0"/>
              <a:buChar char="•"/>
            </a:pPr>
            <a:r>
              <a:rPr lang="en-US" altLang="en-US" sz="2800" dirty="0" smtClean="0">
                <a:solidFill>
                  <a:schemeClr val="bg1"/>
                </a:solidFill>
              </a:rPr>
              <a:t>Operations model solves 47,150 x 80,548 matrix every two minutes</a:t>
            </a:r>
            <a:endParaRPr lang="en-US" altLang="en-US" sz="2400" dirty="0" smtClean="0">
              <a:solidFill>
                <a:schemeClr val="bg1"/>
              </a:solidFill>
            </a:endParaRPr>
          </a:p>
          <a:p>
            <a:pPr marL="231775" indent="-231775" eaLnBrk="1" hangingPunct="1">
              <a:lnSpc>
                <a:spcPct val="90000"/>
              </a:lnSpc>
              <a:buFont typeface="Arial" charset="0"/>
              <a:buChar char="•"/>
            </a:pPr>
            <a:r>
              <a:rPr lang="en-US" altLang="en-US" sz="2800" dirty="0" smtClean="0">
                <a:solidFill>
                  <a:schemeClr val="bg1"/>
                </a:solidFill>
              </a:rPr>
              <a:t>Approx. 2,000 servers</a:t>
            </a:r>
          </a:p>
          <a:p>
            <a:pPr marL="231775" indent="-231775" eaLnBrk="1" hangingPunct="1">
              <a:lnSpc>
                <a:spcPct val="90000"/>
              </a:lnSpc>
              <a:buFont typeface="Arial" charset="0"/>
              <a:buChar char="•"/>
            </a:pPr>
            <a:r>
              <a:rPr lang="en-US" altLang="en-US" sz="2800" dirty="0" smtClean="0">
                <a:solidFill>
                  <a:schemeClr val="bg1"/>
                </a:solidFill>
              </a:rPr>
              <a:t>More than 2.14 petabytes of storage</a:t>
            </a:r>
          </a:p>
          <a:p>
            <a:pPr marL="231775" indent="-231775" eaLnBrk="1" hangingPunct="1">
              <a:lnSpc>
                <a:spcPct val="90000"/>
              </a:lnSpc>
              <a:buFont typeface="Arial" charset="0"/>
              <a:buChar char="•"/>
            </a:pPr>
            <a:endParaRPr lang="en-US" altLang="en-US" sz="2800" dirty="0" smtClean="0">
              <a:solidFill>
                <a:schemeClr val="bg1"/>
              </a:solidFill>
            </a:endParaRPr>
          </a:p>
          <a:p>
            <a:pPr marL="231775" indent="-231775" eaLnBrk="1" hangingPunct="1">
              <a:lnSpc>
                <a:spcPct val="90000"/>
              </a:lnSpc>
              <a:buFont typeface="Arial" charset="0"/>
              <a:buChar char="•"/>
            </a:pPr>
            <a:endParaRPr lang="en-US" altLang="en-US" sz="2800" dirty="0" smtClean="0">
              <a:solidFill>
                <a:schemeClr val="bg1"/>
              </a:solidFill>
            </a:endParaRPr>
          </a:p>
        </p:txBody>
      </p:sp>
      <p:sp>
        <p:nvSpPr>
          <p:cNvPr id="3" name="Slide Number Placeholder 2"/>
          <p:cNvSpPr>
            <a:spLocks noGrp="1"/>
          </p:cNvSpPr>
          <p:nvPr>
            <p:ph type="sldNum" sz="quarter" idx="12"/>
          </p:nvPr>
        </p:nvSpPr>
        <p:spPr/>
        <p:txBody>
          <a:bodyPr/>
          <a:lstStyle/>
          <a:p>
            <a:fld id="{DCF08F63-ED02-406C-9432-F3661D040FC6}" type="slidenum">
              <a:rPr lang="en-US" smtClean="0"/>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9251" y="0"/>
            <a:ext cx="8421804" cy="6858000"/>
          </a:xfrm>
          <a:prstGeom prst="rect">
            <a:avLst/>
          </a:prstGeom>
        </p:spPr>
      </p:pic>
      <p:sp>
        <p:nvSpPr>
          <p:cNvPr id="87043" name="Rectangle 3"/>
          <p:cNvSpPr txBox="1">
            <a:spLocks noChangeArrowheads="1"/>
          </p:cNvSpPr>
          <p:nvPr/>
        </p:nvSpPr>
        <p:spPr bwMode="auto">
          <a:xfrm>
            <a:off x="228600" y="508000"/>
            <a:ext cx="8839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31775" indent="-231775">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charset="0"/>
              <a:buNone/>
            </a:pPr>
            <a:r>
              <a:rPr lang="en-US" altLang="en-US" sz="4400" b="1" dirty="0">
                <a:solidFill>
                  <a:schemeClr val="bg1"/>
                </a:solidFill>
                <a:latin typeface="Calibri" pitchFamily="34" charset="0"/>
              </a:rPr>
              <a:t>	</a:t>
            </a:r>
            <a:r>
              <a:rPr lang="en-US" altLang="en-US" sz="3600" b="1" dirty="0">
                <a:solidFill>
                  <a:schemeClr val="bg1"/>
                </a:solidFill>
                <a:latin typeface="Calibri" pitchFamily="34" charset="0"/>
              </a:rPr>
              <a:t>Helping our members work together to keep the lights on … </a:t>
            </a:r>
            <a:r>
              <a:rPr lang="en-US" altLang="en-US" sz="3600" b="1" dirty="0" smtClean="0">
                <a:solidFill>
                  <a:schemeClr val="bg1"/>
                </a:solidFill>
                <a:latin typeface="Calibri" pitchFamily="34" charset="0"/>
              </a:rPr>
              <a:t/>
            </a:r>
            <a:br>
              <a:rPr lang="en-US" altLang="en-US" sz="3600" b="1" dirty="0" smtClean="0">
                <a:solidFill>
                  <a:schemeClr val="bg1"/>
                </a:solidFill>
                <a:latin typeface="Calibri" pitchFamily="34" charset="0"/>
              </a:rPr>
            </a:br>
            <a:r>
              <a:rPr lang="en-US" altLang="en-US" sz="3600" b="1" dirty="0" smtClean="0">
                <a:solidFill>
                  <a:schemeClr val="bg1"/>
                </a:solidFill>
                <a:latin typeface="Calibri" pitchFamily="34" charset="0"/>
              </a:rPr>
              <a:t>today </a:t>
            </a:r>
            <a:r>
              <a:rPr lang="en-US" altLang="en-US" sz="3600" b="1" dirty="0">
                <a:solidFill>
                  <a:schemeClr val="bg1"/>
                </a:solidFill>
                <a:latin typeface="Calibri" pitchFamily="34" charset="0"/>
              </a:rPr>
              <a:t>and in the future.</a:t>
            </a:r>
            <a:endParaRPr lang="en-US" altLang="en-US" sz="4400" b="1" dirty="0">
              <a:solidFill>
                <a:schemeClr val="bg1"/>
              </a:solidFill>
              <a:latin typeface="Calibri" pitchFamily="34" charset="0"/>
            </a:endParaRPr>
          </a:p>
          <a:p>
            <a:pPr eaLnBrk="1" hangingPunct="1">
              <a:spcBef>
                <a:spcPct val="20000"/>
              </a:spcBef>
              <a:buFont typeface="Arial" charset="0"/>
              <a:buNone/>
            </a:pPr>
            <a:endParaRPr lang="en-US" altLang="en-US" sz="4400" b="1" dirty="0">
              <a:solidFill>
                <a:schemeClr val="bg1"/>
              </a:solidFill>
              <a:latin typeface="Calibri" pitchFamily="34" charset="0"/>
            </a:endParaRPr>
          </a:p>
        </p:txBody>
      </p:sp>
      <p:sp>
        <p:nvSpPr>
          <p:cNvPr id="11" name="TextBox 10"/>
          <p:cNvSpPr txBox="1"/>
          <p:nvPr/>
        </p:nvSpPr>
        <p:spPr>
          <a:xfrm>
            <a:off x="431800" y="358775"/>
            <a:ext cx="2768600" cy="708025"/>
          </a:xfrm>
          <a:prstGeom prst="rect">
            <a:avLst/>
          </a:prstGeom>
          <a:noFill/>
        </p:spPr>
        <p:txBody>
          <a:bodyPr wrap="none">
            <a:spAutoFit/>
          </a:bodyPr>
          <a:lstStyle/>
          <a:p>
            <a:pPr eaLnBrk="1" hangingPunct="1">
              <a:defRPr/>
            </a:pPr>
            <a:r>
              <a:rPr lang="en-US" sz="4000" b="1" dirty="0">
                <a:solidFill>
                  <a:srgbClr val="FFC000"/>
                </a:solidFill>
                <a:latin typeface="+mj-lt"/>
              </a:rPr>
              <a:t>Our Mission</a:t>
            </a:r>
          </a:p>
        </p:txBody>
      </p:sp>
      <p:sp>
        <p:nvSpPr>
          <p:cNvPr id="2" name="Slide Number Placeholder 1"/>
          <p:cNvSpPr>
            <a:spLocks noGrp="1"/>
          </p:cNvSpPr>
          <p:nvPr>
            <p:ph type="sldNum" sz="quarter" idx="12"/>
          </p:nvPr>
        </p:nvSpPr>
        <p:spPr/>
        <p:txBody>
          <a:bodyPr/>
          <a:lstStyle/>
          <a:p>
            <a:fld id="{DCF08F63-ED02-406C-9432-F3661D040FC6}" type="slidenum">
              <a:rPr lang="en-US" smtClean="0"/>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bwMode="auto">
          <a:xfrm>
            <a:off x="228600" y="655638"/>
            <a:ext cx="8229600" cy="7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r>
              <a:rPr lang="en-US" altLang="en-US" dirty="0" err="1" smtClean="0"/>
              <a:t>gENERATING</a:t>
            </a:r>
            <a:r>
              <a:rPr lang="en-US" altLang="en-US" dirty="0" smtClean="0"/>
              <a:t> Capacity* by Fuel Type</a:t>
            </a:r>
            <a:br>
              <a:rPr lang="en-US" altLang="en-US" dirty="0" smtClean="0"/>
            </a:br>
            <a:r>
              <a:rPr lang="en-US" altLang="en-US" dirty="0" smtClean="0"/>
              <a:t>(87,086 MW total)</a:t>
            </a:r>
          </a:p>
        </p:txBody>
      </p:sp>
      <p:graphicFrame>
        <p:nvGraphicFramePr>
          <p:cNvPr id="6" name="Chart 2" hidden="1"/>
          <p:cNvGraphicFramePr>
            <a:graphicFrameLocks noGrp="1"/>
          </p:cNvGraphicFramePr>
          <p:nvPr>
            <p:ph idx="1"/>
            <p:extLst/>
          </p:nvPr>
        </p:nvGraphicFramePr>
        <p:xfrm>
          <a:off x="228601" y="1574276"/>
          <a:ext cx="7661634" cy="511875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CF08F63-ED02-406C-9432-F3661D040FC6}" type="slidenum">
              <a:rPr kumimoji="0" lang="en-US" sz="3200" b="0" i="0" u="none" strike="noStrike" kern="1200" cap="none" spc="0" normalizeH="0" baseline="0" noProof="0" smtClean="0">
                <a:ln>
                  <a:noFill/>
                </a:ln>
                <a:solidFill>
                  <a:srgbClr val="323232">
                    <a:lumMod val="60000"/>
                    <a:lumOff val="40000"/>
                  </a:srgbClr>
                </a:solidFill>
                <a:effectLst/>
                <a:uLnTx/>
                <a:uFillTx/>
                <a:latin typeface="Rockwel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3200" b="0" i="0" u="none" strike="noStrike" kern="1200" cap="none" spc="0" normalizeH="0" baseline="0" noProof="0">
              <a:ln>
                <a:noFill/>
              </a:ln>
              <a:solidFill>
                <a:srgbClr val="323232">
                  <a:lumMod val="60000"/>
                  <a:lumOff val="40000"/>
                </a:srgbClr>
              </a:solidFill>
              <a:effectLst/>
              <a:uLnTx/>
              <a:uFillTx/>
              <a:latin typeface="Rockwell"/>
              <a:ea typeface="+mn-ea"/>
              <a:cs typeface="+mn-cs"/>
            </a:endParaRPr>
          </a:p>
        </p:txBody>
      </p:sp>
      <p:sp>
        <p:nvSpPr>
          <p:cNvPr id="3" name="TextBox 2"/>
          <p:cNvSpPr txBox="1"/>
          <p:nvPr/>
        </p:nvSpPr>
        <p:spPr>
          <a:xfrm>
            <a:off x="6136105" y="5986930"/>
            <a:ext cx="193093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Rockwell"/>
                <a:ea typeface="+mn-ea"/>
                <a:cs typeface="+mn-cs"/>
              </a:rPr>
              <a:t>* Figures refer to nameplate capacity as of 1/1/18</a:t>
            </a:r>
          </a:p>
        </p:txBody>
      </p:sp>
      <p:pic>
        <p:nvPicPr>
          <p:cNvPr id="5" name="Picture 4"/>
          <p:cNvPicPr>
            <a:picLocks noChangeAspect="1"/>
          </p:cNvPicPr>
          <p:nvPr/>
        </p:nvPicPr>
        <p:blipFill>
          <a:blip r:embed="rId4"/>
          <a:stretch>
            <a:fillRect/>
          </a:stretch>
        </p:blipFill>
        <p:spPr>
          <a:xfrm>
            <a:off x="228600" y="1558732"/>
            <a:ext cx="7657240" cy="5121084"/>
          </a:xfrm>
          <a:prstGeom prst="rect">
            <a:avLst/>
          </a:prstGeom>
        </p:spPr>
      </p:pic>
    </p:spTree>
    <p:extLst>
      <p:ext uri="{BB962C8B-B14F-4D97-AF65-F5344CB8AC3E}">
        <p14:creationId xmlns:p14="http://schemas.microsoft.com/office/powerpoint/2010/main" val="3951282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bwMode="auto">
          <a:xfrm>
            <a:off x="228600" y="655638"/>
            <a:ext cx="9088120" cy="7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r>
              <a:rPr lang="en-US" altLang="en-US" dirty="0" smtClean="0"/>
              <a:t>2017 Energy production BY  </a:t>
            </a:r>
            <a:br>
              <a:rPr lang="en-US" altLang="en-US" dirty="0" smtClean="0"/>
            </a:br>
            <a:r>
              <a:rPr lang="en-US" altLang="en-US" dirty="0" smtClean="0"/>
              <a:t>Fuel Type </a:t>
            </a:r>
            <a:r>
              <a:rPr lang="en-US" altLang="en-US" dirty="0"/>
              <a:t>(259,554 </a:t>
            </a:r>
            <a:r>
              <a:rPr lang="en-US" altLang="en-US" dirty="0" err="1" smtClean="0"/>
              <a:t>GWh</a:t>
            </a:r>
            <a:r>
              <a:rPr lang="en-US" altLang="en-US" dirty="0" smtClean="0"/>
              <a:t> total)</a:t>
            </a:r>
          </a:p>
        </p:txBody>
      </p:sp>
      <p:graphicFrame>
        <p:nvGraphicFramePr>
          <p:cNvPr id="6" name="Chart 2"/>
          <p:cNvGraphicFramePr>
            <a:graphicFrameLocks noGrp="1"/>
          </p:cNvGraphicFramePr>
          <p:nvPr>
            <p:ph idx="1"/>
            <p:extLst/>
          </p:nvPr>
        </p:nvGraphicFramePr>
        <p:xfrm>
          <a:off x="228600" y="1574276"/>
          <a:ext cx="7907481" cy="511875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F08F63-ED02-406C-9432-F3661D040FC6}" type="slidenum">
              <a:rPr kumimoji="0" lang="en-US" sz="3200" b="0" i="0" u="none" strike="noStrike" kern="1200" cap="none" spc="0" normalizeH="0" baseline="0" noProof="0" smtClean="0">
                <a:ln>
                  <a:noFill/>
                </a:ln>
                <a:solidFill>
                  <a:srgbClr val="323232">
                    <a:lumMod val="60000"/>
                    <a:lumOff val="40000"/>
                  </a:srgbClr>
                </a:solidFill>
                <a:effectLst/>
                <a:uLnTx/>
                <a:uFillTx/>
                <a:latin typeface="Rockwel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3200" b="0" i="0" u="none" strike="noStrike" kern="1200" cap="none" spc="0" normalizeH="0" baseline="0" noProof="0">
              <a:ln>
                <a:noFill/>
              </a:ln>
              <a:solidFill>
                <a:srgbClr val="323232">
                  <a:lumMod val="60000"/>
                  <a:lumOff val="40000"/>
                </a:srgbClr>
              </a:solidFill>
              <a:effectLst/>
              <a:uLnTx/>
              <a:uFillTx/>
              <a:latin typeface="Rockwell"/>
              <a:ea typeface="+mn-ea"/>
              <a:cs typeface="+mn-cs"/>
            </a:endParaRPr>
          </a:p>
        </p:txBody>
      </p:sp>
    </p:spTree>
    <p:extLst>
      <p:ext uri="{BB962C8B-B14F-4D97-AF65-F5344CB8AC3E}">
        <p14:creationId xmlns:p14="http://schemas.microsoft.com/office/powerpoint/2010/main" val="2882216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CF08F63-ED02-406C-9432-F3661D040FC6}" type="slidenum">
              <a:rPr kumimoji="0" lang="en-US" sz="3200" b="0" i="0" u="none" strike="noStrike" kern="1200" cap="none" spc="0" normalizeH="0" baseline="0" noProof="0" smtClean="0">
                <a:ln>
                  <a:noFill/>
                </a:ln>
                <a:solidFill>
                  <a:srgbClr val="323232">
                    <a:lumMod val="60000"/>
                    <a:lumOff val="40000"/>
                  </a:srgbClr>
                </a:solidFill>
                <a:effectLst/>
                <a:uLnTx/>
                <a:uFillTx/>
                <a:latin typeface="Rockwel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3200" b="0" i="0" u="none" strike="noStrike" kern="1200" cap="none" spc="0" normalizeH="0" baseline="0" noProof="0">
              <a:ln>
                <a:noFill/>
              </a:ln>
              <a:solidFill>
                <a:srgbClr val="323232">
                  <a:lumMod val="60000"/>
                  <a:lumOff val="40000"/>
                </a:srgbClr>
              </a:solidFill>
              <a:effectLst/>
              <a:uLnTx/>
              <a:uFillTx/>
              <a:latin typeface="Rockwell"/>
              <a:ea typeface="+mn-ea"/>
              <a:cs typeface="+mn-cs"/>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636654"/>
            <a:ext cx="9144000" cy="5584691"/>
          </a:xfrm>
          <a:prstGeom prst="rect">
            <a:avLst/>
          </a:prstGeom>
        </p:spPr>
      </p:pic>
    </p:spTree>
    <p:extLst>
      <p:ext uri="{BB962C8B-B14F-4D97-AF65-F5344CB8AC3E}">
        <p14:creationId xmlns:p14="http://schemas.microsoft.com/office/powerpoint/2010/main" val="3654497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CF08F63-ED02-406C-9432-F3661D040FC6}" type="slidenum">
              <a:rPr kumimoji="0" lang="en-US" sz="3200" b="0" i="0" u="none" strike="noStrike" kern="1200" cap="none" spc="0" normalizeH="0" baseline="0" noProof="0" smtClean="0">
                <a:ln>
                  <a:noFill/>
                </a:ln>
                <a:solidFill>
                  <a:srgbClr val="323232">
                    <a:lumMod val="60000"/>
                    <a:lumOff val="40000"/>
                  </a:srgbClr>
                </a:solidFill>
                <a:effectLst/>
                <a:uLnTx/>
                <a:uFillTx/>
                <a:latin typeface="Rockwel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3200" b="0" i="0" u="none" strike="noStrike" kern="1200" cap="none" spc="0" normalizeH="0" baseline="0" noProof="0">
              <a:ln>
                <a:noFill/>
              </a:ln>
              <a:solidFill>
                <a:srgbClr val="323232">
                  <a:lumMod val="60000"/>
                  <a:lumOff val="40000"/>
                </a:srgbClr>
              </a:solidFill>
              <a:effectLst/>
              <a:uLnTx/>
              <a:uFillTx/>
              <a:latin typeface="Rockwell"/>
              <a:ea typeface="+mn-ea"/>
              <a:cs typeface="+mn-cs"/>
            </a:endParaRPr>
          </a:p>
        </p:txBody>
      </p:sp>
      <p:sp>
        <p:nvSpPr>
          <p:cNvPr id="5" name="Title 14"/>
          <p:cNvSpPr>
            <a:spLocks noGrp="1"/>
          </p:cNvSpPr>
          <p:nvPr>
            <p:ph type="title"/>
          </p:nvPr>
        </p:nvSpPr>
        <p:spPr bwMode="auto">
          <a:xfrm>
            <a:off x="381000" y="457200"/>
            <a:ext cx="7758113" cy="7088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hangingPunct="1"/>
            <a:r>
              <a:rPr lang="en-US" altLang="en-US" sz="3600" dirty="0" smtClean="0">
                <a:solidFill>
                  <a:srgbClr val="C00000"/>
                </a:solidFill>
              </a:rPr>
              <a:t>Transmission Investment Directed by SPP</a:t>
            </a:r>
          </a:p>
        </p:txBody>
      </p:sp>
      <p:graphicFrame>
        <p:nvGraphicFramePr>
          <p:cNvPr id="6" name="Chart 5"/>
          <p:cNvGraphicFramePr>
            <a:graphicFrameLocks/>
          </p:cNvGraphicFramePr>
          <p:nvPr>
            <p:extLst/>
          </p:nvPr>
        </p:nvGraphicFramePr>
        <p:xfrm>
          <a:off x="228600" y="1793081"/>
          <a:ext cx="7834313" cy="32718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37678" y="5334000"/>
            <a:ext cx="732523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Rockwell"/>
                <a:ea typeface="+mn-ea"/>
                <a:cs typeface="+mn-cs"/>
              </a:rPr>
              <a:t>$6.9 B in completed projects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Rockwell"/>
                <a:ea typeface="+mn-ea"/>
                <a:cs typeface="+mn-cs"/>
              </a:rPr>
              <a:t>$3 B in scheduled projects</a:t>
            </a:r>
            <a:endParaRPr kumimoji="0" lang="en-US" sz="24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 name="TextBox 1"/>
          <p:cNvSpPr txBox="1"/>
          <p:nvPr/>
        </p:nvSpPr>
        <p:spPr>
          <a:xfrm rot="16200000">
            <a:off x="-169907" y="3103437"/>
            <a:ext cx="797013" cy="276999"/>
          </a:xfrm>
          <a:prstGeom prst="rect">
            <a:avLst/>
          </a:prstGeom>
          <a:noFill/>
        </p:spPr>
        <p:txBody>
          <a:bodyPr wrap="none" rtlCol="0">
            <a:spAutoFit/>
          </a:bodyPr>
          <a:lstStyle/>
          <a:p>
            <a:r>
              <a:rPr lang="en-US" sz="1200" dirty="0" smtClean="0"/>
              <a:t>$ Million</a:t>
            </a:r>
            <a:endParaRPr lang="en-US" sz="1200" dirty="0"/>
          </a:p>
        </p:txBody>
      </p:sp>
    </p:spTree>
    <p:extLst>
      <p:ext uri="{BB962C8B-B14F-4D97-AF65-F5344CB8AC3E}">
        <p14:creationId xmlns:p14="http://schemas.microsoft.com/office/powerpoint/2010/main" val="3950218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F08F63-ED02-406C-9432-F3661D040FC6}" type="slidenum">
              <a:rPr lang="en-US" smtClean="0"/>
              <a:t>24</a:t>
            </a:fld>
            <a:endParaRPr lang="en-US"/>
          </a:p>
        </p:txBody>
      </p:sp>
      <p:sp>
        <p:nvSpPr>
          <p:cNvPr id="13" name="Content Placeholder 2"/>
          <p:cNvSpPr txBox="1">
            <a:spLocks/>
          </p:cNvSpPr>
          <p:nvPr/>
        </p:nvSpPr>
        <p:spPr>
          <a:xfrm>
            <a:off x="953148" y="3145413"/>
            <a:ext cx="2417940" cy="3643804"/>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endParaRPr lang="en-US" dirty="0">
              <a:solidFill>
                <a:srgbClr val="000000"/>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551261"/>
            <a:ext cx="8441055" cy="5643169"/>
          </a:xfrm>
          <a:prstGeom prst="rect">
            <a:avLst/>
          </a:prstGeom>
        </p:spPr>
      </p:pic>
      <p:graphicFrame>
        <p:nvGraphicFramePr>
          <p:cNvPr id="8" name="Table 7"/>
          <p:cNvGraphicFramePr>
            <a:graphicFrameLocks noGrp="1"/>
          </p:cNvGraphicFramePr>
          <p:nvPr>
            <p:extLst/>
          </p:nvPr>
        </p:nvGraphicFramePr>
        <p:xfrm>
          <a:off x="6512130" y="1500949"/>
          <a:ext cx="1703754" cy="1173480"/>
        </p:xfrm>
        <a:graphic>
          <a:graphicData uri="http://schemas.openxmlformats.org/drawingml/2006/table">
            <a:tbl>
              <a:tblPr firstRow="1" bandRow="1">
                <a:tableStyleId>{5C22544A-7EE6-4342-B048-85BDC9FD1C3A}</a:tableStyleId>
              </a:tblPr>
              <a:tblGrid>
                <a:gridCol w="1023665">
                  <a:extLst>
                    <a:ext uri="{9D8B030D-6E8A-4147-A177-3AD203B41FA5}">
                      <a16:colId xmlns:a16="http://schemas.microsoft.com/office/drawing/2014/main" xmlns="" val="20000"/>
                    </a:ext>
                  </a:extLst>
                </a:gridCol>
                <a:gridCol w="680089">
                  <a:extLst>
                    <a:ext uri="{9D8B030D-6E8A-4147-A177-3AD203B41FA5}">
                      <a16:colId xmlns:a16="http://schemas.microsoft.com/office/drawing/2014/main" xmlns="" val="20001"/>
                    </a:ext>
                  </a:extLst>
                </a:gridCol>
              </a:tblGrid>
              <a:tr h="233104">
                <a:tc gridSpan="2">
                  <a:txBody>
                    <a:bodyPr/>
                    <a:lstStyle/>
                    <a:p>
                      <a:pPr algn="ctr"/>
                      <a:r>
                        <a:rPr lang="en-US" sz="1000" dirty="0" smtClean="0">
                          <a:latin typeface="Arial" panose="020B0604020202020204" pitchFamily="34" charset="0"/>
                          <a:cs typeface="Arial" panose="020B0604020202020204" pitchFamily="34" charset="0"/>
                        </a:rPr>
                        <a:t>Future Investment</a:t>
                      </a:r>
                      <a:r>
                        <a:rPr lang="en-US" sz="1000" baseline="0" dirty="0" smtClean="0">
                          <a:latin typeface="Arial" panose="020B0604020202020204" pitchFamily="34" charset="0"/>
                          <a:cs typeface="Arial" panose="020B0604020202020204" pitchFamily="34" charset="0"/>
                        </a:rPr>
                        <a:t> ($B)</a:t>
                      </a:r>
                      <a:endParaRPr lang="en-US" sz="1000" dirty="0">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xmlns="" val="10000"/>
                  </a:ext>
                </a:extLst>
              </a:tr>
              <a:tr h="205680">
                <a:tc>
                  <a:txBody>
                    <a:bodyPr/>
                    <a:lstStyle/>
                    <a:p>
                      <a:r>
                        <a:rPr lang="en-US" sz="900" dirty="0" smtClean="0">
                          <a:latin typeface="Arial" panose="020B0604020202020204" pitchFamily="34" charset="0"/>
                          <a:cs typeface="Arial" panose="020B0604020202020204" pitchFamily="34" charset="0"/>
                        </a:rPr>
                        <a:t>&gt; 300 kV</a:t>
                      </a:r>
                      <a:endParaRPr lang="en-US" sz="900" dirty="0">
                        <a:latin typeface="Arial" panose="020B0604020202020204" pitchFamily="34" charset="0"/>
                        <a:cs typeface="Arial" panose="020B0604020202020204" pitchFamily="34" charset="0"/>
                      </a:endParaRPr>
                    </a:p>
                  </a:txBody>
                  <a:tcPr>
                    <a:solidFill>
                      <a:schemeClr val="tx2">
                        <a:lumMod val="25000"/>
                        <a:lumOff val="75000"/>
                      </a:schemeClr>
                    </a:solidFill>
                  </a:tcPr>
                </a:tc>
                <a:tc>
                  <a:txBody>
                    <a:bodyPr/>
                    <a:lstStyle/>
                    <a:p>
                      <a:pPr algn="r"/>
                      <a:r>
                        <a:rPr lang="en-US" sz="900" dirty="0" smtClean="0">
                          <a:latin typeface="Arial" panose="020B0604020202020204" pitchFamily="34" charset="0"/>
                          <a:cs typeface="Arial" panose="020B0604020202020204" pitchFamily="34" charset="0"/>
                        </a:rPr>
                        <a:t>1.9</a:t>
                      </a:r>
                      <a:endParaRPr lang="en-US" sz="900" dirty="0">
                        <a:latin typeface="Arial" panose="020B0604020202020204" pitchFamily="34" charset="0"/>
                        <a:cs typeface="Arial" panose="020B0604020202020204" pitchFamily="34" charset="0"/>
                      </a:endParaRPr>
                    </a:p>
                  </a:txBody>
                  <a:tcPr>
                    <a:solidFill>
                      <a:schemeClr val="tx2">
                        <a:lumMod val="25000"/>
                        <a:lumOff val="75000"/>
                      </a:schemeClr>
                    </a:solidFill>
                  </a:tcPr>
                </a:tc>
                <a:extLst>
                  <a:ext uri="{0D108BD9-81ED-4DB2-BD59-A6C34878D82A}">
                    <a16:rowId xmlns:a16="http://schemas.microsoft.com/office/drawing/2014/main" xmlns="" val="10001"/>
                  </a:ext>
                </a:extLst>
              </a:tr>
              <a:tr h="205680">
                <a:tc>
                  <a:txBody>
                    <a:bodyPr/>
                    <a:lstStyle/>
                    <a:p>
                      <a:r>
                        <a:rPr lang="en-US" sz="900" dirty="0" smtClean="0">
                          <a:latin typeface="Arial" panose="020B0604020202020204" pitchFamily="34" charset="0"/>
                          <a:cs typeface="Arial" panose="020B0604020202020204" pitchFamily="34" charset="0"/>
                        </a:rPr>
                        <a:t>100</a:t>
                      </a:r>
                      <a:r>
                        <a:rPr lang="en-US" sz="900" baseline="0" dirty="0" smtClean="0">
                          <a:latin typeface="Arial" panose="020B0604020202020204" pitchFamily="34" charset="0"/>
                          <a:cs typeface="Arial" panose="020B0604020202020204" pitchFamily="34" charset="0"/>
                        </a:rPr>
                        <a:t> – 300 kV</a:t>
                      </a:r>
                      <a:endParaRPr lang="en-US" sz="900" dirty="0">
                        <a:latin typeface="Arial" panose="020B0604020202020204" pitchFamily="34" charset="0"/>
                        <a:cs typeface="Arial" panose="020B0604020202020204" pitchFamily="34" charset="0"/>
                      </a:endParaRPr>
                    </a:p>
                  </a:txBody>
                  <a:tcPr>
                    <a:solidFill>
                      <a:schemeClr val="tx2">
                        <a:lumMod val="10000"/>
                        <a:lumOff val="90000"/>
                      </a:schemeClr>
                    </a:solidFill>
                  </a:tcPr>
                </a:tc>
                <a:tc>
                  <a:txBody>
                    <a:bodyPr/>
                    <a:lstStyle/>
                    <a:p>
                      <a:pPr algn="r"/>
                      <a:r>
                        <a:rPr lang="en-US" sz="900" dirty="0" smtClean="0">
                          <a:latin typeface="Arial" panose="020B0604020202020204" pitchFamily="34" charset="0"/>
                          <a:cs typeface="Arial" panose="020B0604020202020204" pitchFamily="34" charset="0"/>
                        </a:rPr>
                        <a:t>1.4</a:t>
                      </a:r>
                      <a:endParaRPr lang="en-US" sz="900" dirty="0">
                        <a:latin typeface="Arial" panose="020B0604020202020204" pitchFamily="34" charset="0"/>
                        <a:cs typeface="Arial" panose="020B0604020202020204" pitchFamily="34" charset="0"/>
                      </a:endParaRPr>
                    </a:p>
                  </a:txBody>
                  <a:tcPr>
                    <a:solidFill>
                      <a:schemeClr val="tx2">
                        <a:lumMod val="10000"/>
                        <a:lumOff val="90000"/>
                      </a:schemeClr>
                    </a:solidFill>
                  </a:tcPr>
                </a:tc>
                <a:extLst>
                  <a:ext uri="{0D108BD9-81ED-4DB2-BD59-A6C34878D82A}">
                    <a16:rowId xmlns:a16="http://schemas.microsoft.com/office/drawing/2014/main" xmlns="" val="10002"/>
                  </a:ext>
                </a:extLst>
              </a:tr>
              <a:tr h="205680">
                <a:tc>
                  <a:txBody>
                    <a:bodyPr/>
                    <a:lstStyle/>
                    <a:p>
                      <a:r>
                        <a:rPr lang="en-US" sz="900" dirty="0" smtClean="0">
                          <a:latin typeface="Arial" panose="020B0604020202020204" pitchFamily="34" charset="0"/>
                          <a:cs typeface="Arial" panose="020B0604020202020204" pitchFamily="34" charset="0"/>
                        </a:rPr>
                        <a:t>&lt; 100 kV</a:t>
                      </a:r>
                      <a:endParaRPr lang="en-US" sz="900" dirty="0">
                        <a:latin typeface="Arial" panose="020B0604020202020204" pitchFamily="34" charset="0"/>
                        <a:cs typeface="Arial" panose="020B0604020202020204" pitchFamily="34" charset="0"/>
                      </a:endParaRPr>
                    </a:p>
                  </a:txBody>
                  <a:tcPr>
                    <a:solidFill>
                      <a:schemeClr val="tx2">
                        <a:lumMod val="25000"/>
                        <a:lumOff val="75000"/>
                      </a:schemeClr>
                    </a:solidFill>
                  </a:tcPr>
                </a:tc>
                <a:tc>
                  <a:txBody>
                    <a:bodyPr/>
                    <a:lstStyle/>
                    <a:p>
                      <a:pPr algn="r"/>
                      <a:r>
                        <a:rPr lang="en-US" sz="900" dirty="0" smtClean="0">
                          <a:latin typeface="Arial" panose="020B0604020202020204" pitchFamily="34" charset="0"/>
                          <a:cs typeface="Arial" panose="020B0604020202020204" pitchFamily="34" charset="0"/>
                        </a:rPr>
                        <a:t>.2</a:t>
                      </a:r>
                      <a:endParaRPr lang="en-US" sz="900" dirty="0">
                        <a:latin typeface="Arial" panose="020B0604020202020204" pitchFamily="34" charset="0"/>
                        <a:cs typeface="Arial" panose="020B0604020202020204" pitchFamily="34" charset="0"/>
                      </a:endParaRPr>
                    </a:p>
                  </a:txBody>
                  <a:tcPr>
                    <a:solidFill>
                      <a:schemeClr val="tx2">
                        <a:lumMod val="25000"/>
                        <a:lumOff val="75000"/>
                      </a:schemeClr>
                    </a:solidFill>
                  </a:tcPr>
                </a:tc>
                <a:extLst>
                  <a:ext uri="{0D108BD9-81ED-4DB2-BD59-A6C34878D82A}">
                    <a16:rowId xmlns:a16="http://schemas.microsoft.com/office/drawing/2014/main" xmlns="" val="10003"/>
                  </a:ext>
                </a:extLst>
              </a:tr>
              <a:tr h="219392">
                <a:tc>
                  <a:txBody>
                    <a:bodyPr/>
                    <a:lstStyle/>
                    <a:p>
                      <a:r>
                        <a:rPr lang="en-US" sz="1000" b="1" dirty="0" smtClean="0">
                          <a:latin typeface="Arial" panose="020B0604020202020204" pitchFamily="34" charset="0"/>
                          <a:cs typeface="Arial" panose="020B0604020202020204" pitchFamily="34" charset="0"/>
                        </a:rPr>
                        <a:t>Total</a:t>
                      </a:r>
                      <a:endParaRPr lang="en-US" sz="1000" b="1" dirty="0">
                        <a:latin typeface="Arial" panose="020B0604020202020204" pitchFamily="34" charset="0"/>
                        <a:cs typeface="Arial" panose="020B0604020202020204" pitchFamily="34" charset="0"/>
                      </a:endParaRPr>
                    </a:p>
                  </a:txBody>
                  <a:tcPr>
                    <a:solidFill>
                      <a:schemeClr val="tx2">
                        <a:lumMod val="50000"/>
                        <a:lumOff val="50000"/>
                      </a:schemeClr>
                    </a:solidFill>
                  </a:tcPr>
                </a:tc>
                <a:tc>
                  <a:txBody>
                    <a:bodyPr/>
                    <a:lstStyle/>
                    <a:p>
                      <a:pPr algn="r"/>
                      <a:r>
                        <a:rPr lang="en-US" sz="1000" b="1" dirty="0" smtClean="0">
                          <a:latin typeface="Arial" panose="020B0604020202020204" pitchFamily="34" charset="0"/>
                          <a:cs typeface="Arial" panose="020B0604020202020204" pitchFamily="34" charset="0"/>
                        </a:rPr>
                        <a:t>3.5</a:t>
                      </a:r>
                      <a:endParaRPr lang="en-US" sz="1000" b="1" dirty="0">
                        <a:latin typeface="Arial" panose="020B0604020202020204" pitchFamily="34" charset="0"/>
                        <a:cs typeface="Arial" panose="020B0604020202020204" pitchFamily="34" charset="0"/>
                      </a:endParaRPr>
                    </a:p>
                  </a:txBody>
                  <a:tcPr>
                    <a:solidFill>
                      <a:schemeClr val="tx2">
                        <a:lumMod val="50000"/>
                        <a:lumOff val="5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707852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91605" y="164011"/>
            <a:ext cx="7388570" cy="708896"/>
          </a:xfrm>
          <a:ln>
            <a:miter lim="800000"/>
            <a:headEnd/>
            <a:tailEnd/>
          </a:ln>
        </p:spPr>
        <p:txBody>
          <a:bodyPr vert="horz" wrap="square" lIns="91440" tIns="45720" rIns="91440" bIns="45720" numCol="1" compatLnSpc="1">
            <a:prstTxWarp prst="textNoShape">
              <a:avLst/>
            </a:prstTxWarp>
            <a:noAutofit/>
          </a:bodyPr>
          <a:lstStyle/>
          <a:p>
            <a:pPr algn="ctr" eaLnBrk="1" hangingPunct="1">
              <a:defRPr/>
            </a:pPr>
            <a:r>
              <a:rPr lang="en-US" sz="3200" cap="none" dirty="0" smtClean="0">
                <a:solidFill>
                  <a:schemeClr val="accent2"/>
                </a:solidFill>
              </a:rPr>
              <a:t>SPP’s Value of Transmission Study</a:t>
            </a:r>
          </a:p>
        </p:txBody>
      </p:sp>
      <p:sp>
        <p:nvSpPr>
          <p:cNvPr id="1054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616761C-4400-4A0D-9DCE-737D66D1B374}" type="slidenum">
              <a:rPr lang="en-US" altLang="en-US">
                <a:solidFill>
                  <a:srgbClr val="898989"/>
                </a:solidFill>
                <a:latin typeface="Rockwell"/>
                <a:ea typeface="ＭＳ Ｐゴシック" pitchFamily="34" charset="-128"/>
              </a:rPr>
              <a:pPr/>
              <a:t>25</a:t>
            </a:fld>
            <a:endParaRPr lang="en-US" altLang="en-US" dirty="0">
              <a:solidFill>
                <a:srgbClr val="898989"/>
              </a:solidFill>
              <a:latin typeface="Rockwell"/>
              <a:ea typeface="ＭＳ Ｐゴシック" pitchFamily="34" charset="-128"/>
            </a:endParaRPr>
          </a:p>
        </p:txBody>
      </p:sp>
      <p:sp>
        <p:nvSpPr>
          <p:cNvPr id="2" name="Content Placeholder 1"/>
          <p:cNvSpPr>
            <a:spLocks noGrp="1"/>
          </p:cNvSpPr>
          <p:nvPr>
            <p:ph idx="1"/>
          </p:nvPr>
        </p:nvSpPr>
        <p:spPr>
          <a:xfrm>
            <a:off x="458724" y="1298349"/>
            <a:ext cx="4851792" cy="4873854"/>
          </a:xfrm>
        </p:spPr>
        <p:txBody>
          <a:bodyPr/>
          <a:lstStyle/>
          <a:p>
            <a:r>
              <a:rPr lang="en-US" dirty="0" smtClean="0"/>
              <a:t>Evaluated 348 </a:t>
            </a:r>
            <a:r>
              <a:rPr lang="en-US" dirty="0"/>
              <a:t>projects from 2012-14, representing $3.4B of transmission </a:t>
            </a:r>
            <a:r>
              <a:rPr lang="en-US" dirty="0" smtClean="0"/>
              <a:t>investment</a:t>
            </a:r>
          </a:p>
          <a:p>
            <a:r>
              <a:rPr lang="en-US" dirty="0" smtClean="0"/>
              <a:t>Evaluated benefit metrics</a:t>
            </a:r>
          </a:p>
          <a:p>
            <a:pPr lvl="1"/>
            <a:r>
              <a:rPr lang="en-US" dirty="0"/>
              <a:t>Adjusted Production Cost (APC) Savings</a:t>
            </a:r>
          </a:p>
          <a:p>
            <a:pPr lvl="1"/>
            <a:r>
              <a:rPr lang="en-US" dirty="0" smtClean="0"/>
              <a:t>Reliability </a:t>
            </a:r>
            <a:r>
              <a:rPr lang="en-US" dirty="0"/>
              <a:t>and Resource Adequacy Benefits</a:t>
            </a:r>
          </a:p>
          <a:p>
            <a:pPr lvl="1"/>
            <a:r>
              <a:rPr lang="en-US" dirty="0"/>
              <a:t>Generation Capacity Cost Savings</a:t>
            </a:r>
          </a:p>
          <a:p>
            <a:pPr lvl="1"/>
            <a:r>
              <a:rPr lang="en-US" dirty="0"/>
              <a:t>Market Benefits</a:t>
            </a:r>
          </a:p>
          <a:p>
            <a:pPr lvl="1"/>
            <a:r>
              <a:rPr lang="en-US" dirty="0" smtClean="0"/>
              <a:t>Other </a:t>
            </a:r>
            <a:r>
              <a:rPr lang="en-US" dirty="0"/>
              <a:t>industry and </a:t>
            </a:r>
            <a:r>
              <a:rPr lang="en-US" dirty="0" smtClean="0"/>
              <a:t>SPP-accepted metrics</a:t>
            </a:r>
          </a:p>
          <a:p>
            <a:r>
              <a:rPr lang="en-US" dirty="0"/>
              <a:t>APC Savings </a:t>
            </a:r>
            <a:r>
              <a:rPr lang="en-US" dirty="0" smtClean="0"/>
              <a:t>alone calculated </a:t>
            </a:r>
            <a:r>
              <a:rPr lang="en-US" dirty="0"/>
              <a:t>at more than $660k/day, or $240M/year.</a:t>
            </a:r>
          </a:p>
          <a:p>
            <a:r>
              <a:rPr lang="en-US" dirty="0"/>
              <a:t>Overall NPV of all benefits for considered projects are expected to </a:t>
            </a:r>
            <a:r>
              <a:rPr lang="en-US" u="sng" dirty="0"/>
              <a:t>exceed $16.6B over 40 years.</a:t>
            </a:r>
            <a:endParaRPr lang="en-US" dirty="0"/>
          </a:p>
        </p:txBody>
      </p:sp>
      <p:sp>
        <p:nvSpPr>
          <p:cNvPr id="9" name="Rectangle 8"/>
          <p:cNvSpPr/>
          <p:nvPr/>
        </p:nvSpPr>
        <p:spPr>
          <a:xfrm>
            <a:off x="618310" y="5942190"/>
            <a:ext cx="7663542" cy="655455"/>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u="sng" dirty="0" smtClean="0">
                <a:solidFill>
                  <a:prstClr val="white"/>
                </a:solidFill>
              </a:rPr>
              <a:t>For every $1 of transmission investment made in 2012-2014, SPP expects at least $3.50 of benefit to be provided to rate-payers</a:t>
            </a:r>
            <a:endParaRPr lang="en-US" sz="2000" dirty="0">
              <a:solidFill>
                <a:prstClr val="white"/>
              </a:solidFill>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371479" y="1492094"/>
            <a:ext cx="2995157" cy="4046557"/>
          </a:xfrm>
          <a:prstGeom prst="rect">
            <a:avLst/>
          </a:prstGeom>
        </p:spPr>
      </p:pic>
    </p:spTree>
    <p:extLst>
      <p:ext uri="{BB962C8B-B14F-4D97-AF65-F5344CB8AC3E}">
        <p14:creationId xmlns:p14="http://schemas.microsoft.com/office/powerpoint/2010/main" val="3777678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531163" y="235974"/>
            <a:ext cx="11329132" cy="6372637"/>
          </a:xfrm>
          <a:prstGeom prst="rect">
            <a:avLst/>
          </a:prstGeom>
        </p:spPr>
      </p:pic>
      <p:sp>
        <p:nvSpPr>
          <p:cNvPr id="2" name="Title 1"/>
          <p:cNvSpPr>
            <a:spLocks noGrp="1"/>
          </p:cNvSpPr>
          <p:nvPr>
            <p:ph type="title"/>
          </p:nvPr>
        </p:nvSpPr>
        <p:spPr>
          <a:xfrm>
            <a:off x="442452" y="235974"/>
            <a:ext cx="7381903" cy="707923"/>
          </a:xfrm>
        </p:spPr>
        <p:txBody>
          <a:bodyPr/>
          <a:lstStyle/>
          <a:p>
            <a:r>
              <a:rPr lang="en-US" dirty="0">
                <a:solidFill>
                  <a:srgbClr val="C00000"/>
                </a:solidFill>
              </a:rPr>
              <a:t>SPP renewable “breadbasket”</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CF08F63-ED02-406C-9432-F3661D040FC6}" type="slidenum">
              <a:rPr kumimoji="0" lang="en-US" sz="3200" b="0" i="0" u="none" strike="noStrike" kern="1200" cap="none" spc="0" normalizeH="0" baseline="0" noProof="0" smtClean="0">
                <a:ln>
                  <a:noFill/>
                </a:ln>
                <a:solidFill>
                  <a:srgbClr val="323232">
                    <a:lumMod val="60000"/>
                    <a:lumOff val="40000"/>
                  </a:srgbClr>
                </a:solidFill>
                <a:effectLst/>
                <a:uLnTx/>
                <a:uFillTx/>
                <a:latin typeface="Rockwel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3200" b="0" i="0" u="none" strike="noStrike" kern="1200" cap="none" spc="0" normalizeH="0" baseline="0" noProof="0">
              <a:ln>
                <a:noFill/>
              </a:ln>
              <a:solidFill>
                <a:srgbClr val="323232">
                  <a:lumMod val="60000"/>
                  <a:lumOff val="40000"/>
                </a:srgbClr>
              </a:solidFill>
              <a:effectLst/>
              <a:uLnTx/>
              <a:uFillTx/>
              <a:latin typeface="Rockwell"/>
              <a:ea typeface="+mn-ea"/>
              <a:cs typeface="+mn-cs"/>
            </a:endParaRPr>
          </a:p>
        </p:txBody>
      </p:sp>
    </p:spTree>
    <p:extLst>
      <p:ext uri="{BB962C8B-B14F-4D97-AF65-F5344CB8AC3E}">
        <p14:creationId xmlns:p14="http://schemas.microsoft.com/office/powerpoint/2010/main" val="3166851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8661BB-1D8F-4B60-BD5E-B1E021C80AFC}" type="slidenum">
              <a:rPr lang="en-US" altLang="en-US" smtClean="0">
                <a:solidFill>
                  <a:srgbClr val="898989"/>
                </a:solidFill>
                <a:latin typeface="+mn-lt"/>
              </a:rPr>
              <a:pPr/>
              <a:t>27</a:t>
            </a:fld>
            <a:endParaRPr lang="en-US" altLang="en-US" dirty="0" smtClean="0">
              <a:solidFill>
                <a:srgbClr val="898989"/>
              </a:solidFill>
              <a:latin typeface="+mn-lt"/>
            </a:endParaRPr>
          </a:p>
        </p:txBody>
      </p:sp>
      <p:pic>
        <p:nvPicPr>
          <p:cNvPr id="97283"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 y="485522"/>
            <a:ext cx="8408252" cy="637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2696" y="0"/>
            <a:ext cx="9146696" cy="1200329"/>
          </a:xfrm>
          <a:prstGeom prst="rect">
            <a:avLst/>
          </a:prstGeom>
          <a:solidFill>
            <a:schemeClr val="bg1"/>
          </a:solidFill>
          <a:ln w="9525">
            <a:noFill/>
            <a:miter lim="800000"/>
            <a:headEnd/>
            <a:tailEnd/>
          </a:ln>
        </p:spPr>
        <p:txBody>
          <a:bodyPr wrap="square">
            <a:spAutoFit/>
          </a:bodyPr>
          <a:lstStyle/>
          <a:p>
            <a:pPr eaLnBrk="0" hangingPunct="0">
              <a:spcBef>
                <a:spcPct val="0"/>
              </a:spcBef>
              <a:spcAft>
                <a:spcPct val="0"/>
              </a:spcAft>
              <a:defRPr/>
            </a:pPr>
            <a:r>
              <a:rPr lang="en-US" sz="3600" dirty="0" smtClean="0">
                <a:solidFill>
                  <a:srgbClr val="C00000"/>
                </a:solidFill>
                <a:ea typeface="ＭＳ Ｐゴシック"/>
              </a:rPr>
              <a:t>The highest wind speed in the country is within SPP Balancing Authority</a:t>
            </a:r>
            <a:endParaRPr lang="en-US" sz="3600" dirty="0">
              <a:solidFill>
                <a:srgbClr val="C00000"/>
              </a:solidFill>
              <a:ea typeface="ＭＳ Ｐゴシック"/>
            </a:endParaRPr>
          </a:p>
        </p:txBody>
      </p:sp>
    </p:spTree>
    <p:extLst>
      <p:ext uri="{BB962C8B-B14F-4D97-AF65-F5344CB8AC3E}">
        <p14:creationId xmlns:p14="http://schemas.microsoft.com/office/powerpoint/2010/main" val="863495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760"/>
            <a:ext cx="7606284" cy="701040"/>
          </a:xfrm>
        </p:spPr>
        <p:txBody>
          <a:bodyPr>
            <a:normAutofit fontScale="90000"/>
          </a:bodyPr>
          <a:lstStyle/>
          <a:p>
            <a:r>
              <a:rPr lang="en-US" dirty="0" smtClean="0">
                <a:solidFill>
                  <a:srgbClr val="C00000"/>
                </a:solidFill>
              </a:rPr>
              <a:t>Wind Capacity Installed by Year</a:t>
            </a:r>
            <a:endParaRPr lang="en-US" dirty="0">
              <a:solidFill>
                <a:srgbClr val="C00000"/>
              </a:solidFill>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6EF3F8-B753-424D-906B-4B351A86DBE2}" type="slidenum">
              <a:rPr kumimoji="0" lang="en-US" sz="3200" b="0" i="0" u="none" strike="noStrike" kern="1200" cap="none" spc="0" normalizeH="0" baseline="0" noProof="0" smtClean="0">
                <a:ln>
                  <a:noFill/>
                </a:ln>
                <a:solidFill>
                  <a:srgbClr val="3B3B3B">
                    <a:tint val="75000"/>
                  </a:srgbClr>
                </a:solidFill>
                <a:effectLst/>
                <a:uLnTx/>
                <a:uFillTx/>
                <a:latin typeface="Rockwel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3200" b="0" i="0" u="none" strike="noStrike" kern="1200" cap="none" spc="0" normalizeH="0" baseline="0" noProof="0">
              <a:ln>
                <a:noFill/>
              </a:ln>
              <a:solidFill>
                <a:srgbClr val="3B3B3B">
                  <a:tint val="75000"/>
                </a:srgbClr>
              </a:solidFill>
              <a:effectLst/>
              <a:uLnTx/>
              <a:uFillTx/>
              <a:latin typeface="Rockwell"/>
              <a:ea typeface="+mn-ea"/>
              <a:cs typeface="+mn-cs"/>
            </a:endParaRPr>
          </a:p>
        </p:txBody>
      </p:sp>
      <p:graphicFrame>
        <p:nvGraphicFramePr>
          <p:cNvPr id="6" name="Chart 5"/>
          <p:cNvGraphicFramePr>
            <a:graphicFrameLocks/>
          </p:cNvGraphicFramePr>
          <p:nvPr>
            <p:extLst/>
          </p:nvPr>
        </p:nvGraphicFramePr>
        <p:xfrm>
          <a:off x="537442" y="1597121"/>
          <a:ext cx="7678442" cy="4467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7256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a:off x="1" y="-1"/>
            <a:ext cx="8430566" cy="6863025"/>
          </a:xfrm>
          <a:prstGeom prst="rect">
            <a:avLst/>
          </a:prstGeom>
        </p:spPr>
      </p:pic>
      <p:sp>
        <p:nvSpPr>
          <p:cNvPr id="5" name="Title 4"/>
          <p:cNvSpPr>
            <a:spLocks noGrp="1"/>
          </p:cNvSpPr>
          <p:nvPr>
            <p:ph type="title"/>
          </p:nvPr>
        </p:nvSpPr>
        <p:spPr/>
        <p:txBody>
          <a:bodyPr/>
          <a:lstStyle/>
          <a:p>
            <a:r>
              <a:rPr lang="en-US" dirty="0" smtClean="0">
                <a:solidFill>
                  <a:schemeClr val="bg1"/>
                </a:solidFill>
              </a:rPr>
              <a:t>Wind Penetration</a:t>
            </a:r>
            <a:endParaRPr lang="en-US"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CF08F63-ED02-406C-9432-F3661D040FC6}" type="slidenum">
              <a:rPr kumimoji="0" lang="en-US" sz="3200" b="0" i="0" u="none" strike="noStrike" kern="1200" cap="none" spc="0" normalizeH="0" baseline="0" noProof="0" smtClean="0">
                <a:ln>
                  <a:noFill/>
                </a:ln>
                <a:solidFill>
                  <a:srgbClr val="323232">
                    <a:lumMod val="60000"/>
                    <a:lumOff val="40000"/>
                  </a:srgbClr>
                </a:solidFill>
                <a:effectLst/>
                <a:uLnTx/>
                <a:uFillTx/>
                <a:latin typeface="Rockwel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3200" b="0" i="0" u="none" strike="noStrike" kern="1200" cap="none" spc="0" normalizeH="0" baseline="0" noProof="0">
              <a:ln>
                <a:noFill/>
              </a:ln>
              <a:solidFill>
                <a:srgbClr val="323232">
                  <a:lumMod val="60000"/>
                  <a:lumOff val="40000"/>
                </a:srgbClr>
              </a:solidFill>
              <a:effectLst/>
              <a:uLnTx/>
              <a:uFillTx/>
              <a:latin typeface="Rockwell"/>
              <a:ea typeface="+mn-ea"/>
              <a:cs typeface="+mn-cs"/>
            </a:endParaRPr>
          </a:p>
        </p:txBody>
      </p:sp>
      <p:sp>
        <p:nvSpPr>
          <p:cNvPr id="3" name="Content Placeholder 2"/>
          <p:cNvSpPr>
            <a:spLocks noGrp="1"/>
          </p:cNvSpPr>
          <p:nvPr>
            <p:ph idx="1"/>
          </p:nvPr>
        </p:nvSpPr>
        <p:spPr>
          <a:xfrm>
            <a:off x="946404" y="1440417"/>
            <a:ext cx="5182253" cy="4122183"/>
          </a:xfrm>
        </p:spPr>
        <p:txBody>
          <a:bodyPr/>
          <a:lstStyle/>
          <a:p>
            <a:r>
              <a:rPr lang="en-US" sz="2800" dirty="0" smtClean="0">
                <a:solidFill>
                  <a:schemeClr val="bg1"/>
                </a:solidFill>
              </a:rPr>
              <a:t>177 windfarms</a:t>
            </a:r>
            <a:endParaRPr lang="en-US" sz="2800" dirty="0">
              <a:solidFill>
                <a:schemeClr val="bg1"/>
              </a:solidFill>
            </a:endParaRPr>
          </a:p>
          <a:p>
            <a:r>
              <a:rPr lang="en-US" sz="2800" dirty="0" smtClean="0">
                <a:solidFill>
                  <a:schemeClr val="bg1"/>
                </a:solidFill>
              </a:rPr>
              <a:t>9,112 </a:t>
            </a:r>
            <a:r>
              <a:rPr lang="en-US" sz="2800" dirty="0">
                <a:solidFill>
                  <a:schemeClr val="bg1"/>
                </a:solidFill>
              </a:rPr>
              <a:t>wind turbines </a:t>
            </a:r>
            <a:endParaRPr lang="en-US" sz="2800" dirty="0" smtClean="0">
              <a:solidFill>
                <a:schemeClr val="bg1"/>
              </a:solidFill>
            </a:endParaRPr>
          </a:p>
          <a:p>
            <a:r>
              <a:rPr lang="en-US" sz="2800" dirty="0" smtClean="0">
                <a:solidFill>
                  <a:schemeClr val="bg1"/>
                </a:solidFill>
              </a:rPr>
              <a:t>Wind </a:t>
            </a:r>
            <a:r>
              <a:rPr lang="en-US" sz="2800" dirty="0">
                <a:solidFill>
                  <a:schemeClr val="bg1"/>
                </a:solidFill>
              </a:rPr>
              <a:t>Penetration Record: </a:t>
            </a:r>
            <a:r>
              <a:rPr lang="en-US" sz="2800" dirty="0" smtClean="0">
                <a:solidFill>
                  <a:schemeClr val="bg1"/>
                </a:solidFill>
              </a:rPr>
              <a:t>58.49% (3/11/18</a:t>
            </a:r>
            <a:r>
              <a:rPr lang="en-US" sz="2800" dirty="0">
                <a:solidFill>
                  <a:schemeClr val="bg1"/>
                </a:solidFill>
              </a:rPr>
              <a:t>)</a:t>
            </a:r>
          </a:p>
          <a:p>
            <a:r>
              <a:rPr lang="en-US" sz="2800" dirty="0">
                <a:solidFill>
                  <a:schemeClr val="bg1"/>
                </a:solidFill>
              </a:rPr>
              <a:t>Wind Peak: 15,690 MW (12/15/17)</a:t>
            </a: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883128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l="1313"/>
          <a:stretch/>
        </p:blipFill>
        <p:spPr>
          <a:xfrm>
            <a:off x="-18855" y="0"/>
            <a:ext cx="8459909" cy="6858000"/>
          </a:xfrm>
          <a:prstGeom prst="rect">
            <a:avLst/>
          </a:prstGeom>
        </p:spPr>
      </p:pic>
      <p:sp>
        <p:nvSpPr>
          <p:cNvPr id="3" name="Rectangle 2"/>
          <p:cNvSpPr/>
          <p:nvPr/>
        </p:nvSpPr>
        <p:spPr>
          <a:xfrm>
            <a:off x="245096" y="4251488"/>
            <a:ext cx="7305773" cy="2281287"/>
          </a:xfrm>
          <a:prstGeom prst="rect">
            <a:avLst/>
          </a:prstGeom>
          <a:solidFill>
            <a:schemeClr val="dk1">
              <a:alpha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9091" name="Rectangle 2"/>
          <p:cNvSpPr>
            <a:spLocks noGrp="1" noChangeArrowheads="1"/>
          </p:cNvSpPr>
          <p:nvPr>
            <p:ph type="title"/>
          </p:nvPr>
        </p:nvSpPr>
        <p:spPr bwMode="auto">
          <a:xfrm>
            <a:off x="353505" y="4310144"/>
            <a:ext cx="4821810" cy="71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smtClean="0">
                <a:solidFill>
                  <a:schemeClr val="bg1"/>
                </a:solidFill>
              </a:rPr>
              <a:t>Our Beginning</a:t>
            </a:r>
          </a:p>
        </p:txBody>
      </p:sp>
      <p:sp>
        <p:nvSpPr>
          <p:cNvPr id="89092" name="Rectangle 3"/>
          <p:cNvSpPr>
            <a:spLocks noGrp="1" noChangeArrowheads="1"/>
          </p:cNvSpPr>
          <p:nvPr>
            <p:ph idx="1"/>
          </p:nvPr>
        </p:nvSpPr>
        <p:spPr bwMode="auto">
          <a:xfrm>
            <a:off x="505905" y="4945144"/>
            <a:ext cx="6818721" cy="20589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31775" indent="-231775" eaLnBrk="1" hangingPunct="1">
              <a:spcBef>
                <a:spcPct val="50000"/>
              </a:spcBef>
              <a:buFont typeface="Arial" charset="0"/>
              <a:buChar char="•"/>
            </a:pPr>
            <a:r>
              <a:rPr lang="en-US" altLang="en-US" dirty="0" smtClean="0">
                <a:solidFill>
                  <a:schemeClr val="bg1"/>
                </a:solidFill>
              </a:rPr>
              <a:t>In 1941, 11 member utilities pooled electricity to power aluminum plant at Jones Mill needed for critical defense</a:t>
            </a:r>
          </a:p>
          <a:p>
            <a:pPr marL="231775" indent="-231775" eaLnBrk="1" hangingPunct="1">
              <a:spcBef>
                <a:spcPct val="50000"/>
              </a:spcBef>
              <a:buFont typeface="Arial" charset="0"/>
              <a:buChar char="•"/>
            </a:pPr>
            <a:r>
              <a:rPr lang="en-US" altLang="en-US" dirty="0" smtClean="0">
                <a:solidFill>
                  <a:schemeClr val="bg1"/>
                </a:solidFill>
              </a:rPr>
              <a:t>Maintained after WWII to continue benefits of regional coordination</a:t>
            </a:r>
          </a:p>
          <a:p>
            <a:pPr marL="231775" indent="-231775" eaLnBrk="1" hangingPunct="1">
              <a:buFont typeface="Arial" charset="0"/>
              <a:buChar char="•"/>
            </a:pPr>
            <a:endParaRPr lang="en-US" altLang="en-US" dirty="0" smtClean="0">
              <a:solidFill>
                <a:schemeClr val="bg1"/>
              </a:solidFill>
            </a:endParaRPr>
          </a:p>
        </p:txBody>
      </p:sp>
      <p:sp>
        <p:nvSpPr>
          <p:cNvPr id="4" name="Slide Number Placeholder 3"/>
          <p:cNvSpPr>
            <a:spLocks noGrp="1"/>
          </p:cNvSpPr>
          <p:nvPr>
            <p:ph type="sldNum" sz="quarter" idx="12"/>
          </p:nvPr>
        </p:nvSpPr>
        <p:spPr/>
        <p:txBody>
          <a:bodyPr/>
          <a:lstStyle/>
          <a:p>
            <a:fld id="{DCF08F63-ED02-406C-9432-F3661D040FC6}" type="slidenum">
              <a:rPr lang="en-US" smtClean="0"/>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52" y="206478"/>
            <a:ext cx="7079226" cy="688258"/>
          </a:xfrm>
        </p:spPr>
        <p:txBody>
          <a:bodyPr>
            <a:noAutofit/>
          </a:bodyPr>
          <a:lstStyle/>
          <a:p>
            <a:r>
              <a:rPr lang="en-US" dirty="0" smtClean="0">
                <a:solidFill>
                  <a:srgbClr val="C00000"/>
                </a:solidFill>
              </a:rPr>
              <a:t>wind Peaks</a:t>
            </a:r>
            <a:endParaRPr lang="en-US" dirty="0">
              <a:solidFill>
                <a:srgbClr val="C00000"/>
              </a:solidFill>
            </a:endParaRPr>
          </a:p>
        </p:txBody>
      </p:sp>
      <p:sp>
        <p:nvSpPr>
          <p:cNvPr id="3" name="Content Placeholder 2"/>
          <p:cNvSpPr>
            <a:spLocks noGrp="1"/>
          </p:cNvSpPr>
          <p:nvPr>
            <p:ph idx="1"/>
          </p:nvPr>
        </p:nvSpPr>
        <p:spPr>
          <a:xfrm>
            <a:off x="442452" y="903805"/>
            <a:ext cx="7880616" cy="3976424"/>
          </a:xfrm>
        </p:spPr>
        <p:txBody>
          <a:bodyPr>
            <a:normAutofit/>
          </a:bodyPr>
          <a:lstStyle/>
          <a:p>
            <a:r>
              <a:rPr lang="en-US" sz="2100" dirty="0"/>
              <a:t>Peak Wind Penetration level: </a:t>
            </a:r>
            <a:r>
              <a:rPr lang="en-US" sz="2100" dirty="0" smtClean="0">
                <a:solidFill>
                  <a:srgbClr val="C00000"/>
                </a:solidFill>
              </a:rPr>
              <a:t>58.49%    </a:t>
            </a:r>
            <a:r>
              <a:rPr lang="en-US" sz="2100" dirty="0" smtClean="0"/>
              <a:t>3/11/18</a:t>
            </a:r>
            <a:endParaRPr lang="en-US" sz="2100" dirty="0"/>
          </a:p>
          <a:p>
            <a:pPr lvl="1"/>
            <a:r>
              <a:rPr lang="en-US" sz="1650" dirty="0"/>
              <a:t>October 2017 Forecasted almost 70% penetration but </a:t>
            </a:r>
            <a:r>
              <a:rPr lang="en-US" sz="1650" dirty="0" err="1"/>
              <a:t>redispatched</a:t>
            </a:r>
            <a:r>
              <a:rPr lang="en-US" sz="1650" dirty="0"/>
              <a:t> down due to Transmission outages and congestion</a:t>
            </a:r>
          </a:p>
          <a:p>
            <a:r>
              <a:rPr lang="en-US" sz="2250" dirty="0"/>
              <a:t>Peak instantaneous Wind output: </a:t>
            </a:r>
            <a:r>
              <a:rPr lang="en-US" sz="2250" dirty="0">
                <a:solidFill>
                  <a:srgbClr val="C00000"/>
                </a:solidFill>
              </a:rPr>
              <a:t>15,690 MW  </a:t>
            </a:r>
            <a:r>
              <a:rPr lang="en-US" sz="2250" dirty="0"/>
              <a:t>12/15/17</a:t>
            </a:r>
          </a:p>
          <a:p>
            <a:pPr lvl="1"/>
            <a:r>
              <a:rPr lang="en-US" sz="2100" dirty="0"/>
              <a:t>Installed wind capacity 17,700 GW and growing </a:t>
            </a:r>
          </a:p>
          <a:p>
            <a:pPr marL="205740" lvl="1" indent="0">
              <a:buNone/>
            </a:pPr>
            <a:r>
              <a:rPr lang="en-US" sz="1650" dirty="0"/>
              <a:t>	</a:t>
            </a:r>
            <a:r>
              <a:rPr lang="en-US" sz="1800" u="sng" dirty="0"/>
              <a:t>Summer Peak Load: 51 GW</a:t>
            </a:r>
            <a:r>
              <a:rPr lang="en-US" sz="1800" dirty="0"/>
              <a:t>	</a:t>
            </a:r>
            <a:r>
              <a:rPr lang="en-US" sz="1800" u="sng" dirty="0"/>
              <a:t>April Minimum Load: 20 </a:t>
            </a:r>
            <a:r>
              <a:rPr lang="en-US" sz="1800" u="sng" dirty="0" smtClean="0"/>
              <a:t>GW</a:t>
            </a:r>
            <a:endParaRPr lang="en-US" sz="1800" u="sng"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8896AA5-4FA5-4716-81D6-9442A555257C}" type="slidenum">
              <a:rPr kumimoji="0" lang="en-US" sz="3200" b="0" i="0" u="none" strike="noStrike" kern="1200" cap="none" spc="0" normalizeH="0" baseline="0" noProof="0" smtClean="0">
                <a:ln>
                  <a:noFill/>
                </a:ln>
                <a:solidFill>
                  <a:srgbClr val="3B3B3B">
                    <a:tint val="75000"/>
                  </a:srgbClr>
                </a:solidFill>
                <a:effectLst/>
                <a:uLnTx/>
                <a:uFillTx/>
                <a:latin typeface="Rockwel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3200" b="0" i="0" u="none" strike="noStrike" kern="1200" cap="none" spc="0" normalizeH="0" baseline="0" noProof="0" dirty="0">
              <a:ln>
                <a:noFill/>
              </a:ln>
              <a:solidFill>
                <a:srgbClr val="3B3B3B">
                  <a:tint val="75000"/>
                </a:srgbClr>
              </a:solidFill>
              <a:effectLst/>
              <a:uLnTx/>
              <a:uFillTx/>
              <a:latin typeface="Rockwell"/>
              <a:ea typeface="+mn-ea"/>
              <a:cs typeface="+mn-cs"/>
            </a:endParaRPr>
          </a:p>
        </p:txBody>
      </p:sp>
      <p:pic>
        <p:nvPicPr>
          <p:cNvPr id="5" name="Picture 4" descr="Image may contain: text"/>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63561" y="3125429"/>
            <a:ext cx="6833419" cy="3666911"/>
          </a:xfrm>
          <a:prstGeom prst="rect">
            <a:avLst/>
          </a:prstGeom>
          <a:noFill/>
          <a:ln>
            <a:noFill/>
          </a:ln>
        </p:spPr>
      </p:pic>
    </p:spTree>
    <p:extLst>
      <p:ext uri="{BB962C8B-B14F-4D97-AF65-F5344CB8AC3E}">
        <p14:creationId xmlns:p14="http://schemas.microsoft.com/office/powerpoint/2010/main" val="36550123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2113" y="235128"/>
            <a:ext cx="7611177" cy="703761"/>
          </a:xfrm>
        </p:spPr>
        <p:txBody>
          <a:bodyPr anchor="t">
            <a:noAutofit/>
          </a:bodyPr>
          <a:lstStyle/>
          <a:p>
            <a:r>
              <a:rPr lang="en-US" sz="3600" cap="all" dirty="0"/>
              <a:t>Pending </a:t>
            </a:r>
            <a:r>
              <a:rPr lang="en-US" sz="3600" cap="all" dirty="0" smtClean="0"/>
              <a:t>Generator Interconnection Requests</a:t>
            </a:r>
            <a:endParaRPr lang="en-US" sz="3600" cap="all"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CF08F63-ED02-406C-9432-F3661D040FC6}" type="slidenum">
              <a:rPr kumimoji="0" lang="en-US" sz="3200" b="0" i="0" u="none" strike="noStrike" kern="1200" cap="none" spc="0" normalizeH="0" baseline="0" noProof="0" smtClean="0">
                <a:ln>
                  <a:noFill/>
                </a:ln>
                <a:solidFill>
                  <a:srgbClr val="323232">
                    <a:lumMod val="60000"/>
                    <a:lumOff val="40000"/>
                  </a:srgbClr>
                </a:solidFill>
                <a:effectLst/>
                <a:uLnTx/>
                <a:uFillTx/>
                <a:latin typeface="Rockwel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3200" b="0" i="0" u="none" strike="noStrike" kern="1200" cap="none" spc="0" normalizeH="0" baseline="0" noProof="0">
              <a:ln>
                <a:noFill/>
              </a:ln>
              <a:solidFill>
                <a:srgbClr val="323232">
                  <a:lumMod val="60000"/>
                  <a:lumOff val="40000"/>
                </a:srgbClr>
              </a:solidFill>
              <a:effectLst/>
              <a:uLnTx/>
              <a:uFillTx/>
              <a:latin typeface="Rockwell"/>
              <a:ea typeface="+mn-ea"/>
              <a:cs typeface="+mn-cs"/>
            </a:endParaRPr>
          </a:p>
        </p:txBody>
      </p:sp>
      <p:sp>
        <p:nvSpPr>
          <p:cNvPr id="8" name="TextBox 7"/>
          <p:cNvSpPr txBox="1"/>
          <p:nvPr/>
        </p:nvSpPr>
        <p:spPr>
          <a:xfrm>
            <a:off x="222134" y="5480829"/>
            <a:ext cx="247578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Rockwell"/>
                <a:ea typeface="+mn-ea"/>
                <a:cs typeface="+mn-cs"/>
              </a:rPr>
              <a:t>MW Requested by Generation Type</a:t>
            </a: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17" name="TextBox 16"/>
          <p:cNvSpPr txBox="1"/>
          <p:nvPr/>
        </p:nvSpPr>
        <p:spPr>
          <a:xfrm>
            <a:off x="222134" y="6343626"/>
            <a:ext cx="30364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smtClean="0">
                <a:ln>
                  <a:noFill/>
                </a:ln>
                <a:solidFill>
                  <a:prstClr val="black"/>
                </a:solidFill>
                <a:effectLst/>
                <a:uLnTx/>
                <a:uFillTx/>
                <a:latin typeface="Rockwell"/>
                <a:ea typeface="+mn-ea"/>
                <a:cs typeface="+mn-cs"/>
              </a:rPr>
              <a:t>February 26, 2018</a:t>
            </a:r>
            <a:endParaRPr kumimoji="0" lang="en-US" sz="1800" b="0" i="1" u="none" strike="noStrike" kern="1200" cap="none" spc="0" normalizeH="0" baseline="0" noProof="0" dirty="0">
              <a:ln>
                <a:noFill/>
              </a:ln>
              <a:solidFill>
                <a:prstClr val="black"/>
              </a:solidFill>
              <a:effectLst/>
              <a:uLnTx/>
              <a:uFillTx/>
              <a:latin typeface="Rockwell"/>
              <a:ea typeface="+mn-ea"/>
              <a:cs typeface="+mn-cs"/>
            </a:endParaRPr>
          </a:p>
        </p:txBody>
      </p:sp>
      <p:graphicFrame>
        <p:nvGraphicFramePr>
          <p:cNvPr id="15" name="Chart 14"/>
          <p:cNvGraphicFramePr/>
          <p:nvPr>
            <p:extLst/>
          </p:nvPr>
        </p:nvGraphicFramePr>
        <p:xfrm>
          <a:off x="-42627" y="1371821"/>
          <a:ext cx="8500655" cy="53207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384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1" y="1229031"/>
            <a:ext cx="3785420" cy="2104104"/>
          </a:xfrm>
        </p:spPr>
        <p:txBody>
          <a:bodyPr/>
          <a:lstStyle/>
          <a:p>
            <a:r>
              <a:rPr lang="en-US" dirty="0" smtClean="0"/>
              <a:t>Denmark hits 140% Wind Penetration…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7228" y="1229031"/>
            <a:ext cx="4213827" cy="3982067"/>
          </a:xfrm>
        </p:spPr>
      </p:pic>
      <p:sp>
        <p:nvSpPr>
          <p:cNvPr id="4" name="Slide Number Placeholder 3"/>
          <p:cNvSpPr>
            <a:spLocks noGrp="1"/>
          </p:cNvSpPr>
          <p:nvPr>
            <p:ph type="sldNum" sz="quarter" idx="12"/>
          </p:nvPr>
        </p:nvSpPr>
        <p:spPr/>
        <p:txBody>
          <a:bodyPr/>
          <a:lstStyle/>
          <a:p>
            <a:fld id="{DCF08F63-ED02-406C-9432-F3661D040FC6}" type="slidenum">
              <a:rPr lang="en-US" smtClean="0"/>
              <a:t>32</a:t>
            </a:fld>
            <a:endParaRPr lang="en-US"/>
          </a:p>
        </p:txBody>
      </p:sp>
      <p:sp>
        <p:nvSpPr>
          <p:cNvPr id="6" name="TextBox 5"/>
          <p:cNvSpPr txBox="1"/>
          <p:nvPr/>
        </p:nvSpPr>
        <p:spPr>
          <a:xfrm>
            <a:off x="353961" y="3452707"/>
            <a:ext cx="3073983" cy="1477328"/>
          </a:xfrm>
          <a:prstGeom prst="rect">
            <a:avLst/>
          </a:prstGeom>
          <a:noFill/>
        </p:spPr>
        <p:txBody>
          <a:bodyPr wrap="square" rtlCol="0">
            <a:spAutoFit/>
          </a:bodyPr>
          <a:lstStyle/>
          <a:p>
            <a:r>
              <a:rPr lang="en-US" sz="3000" i="1" dirty="0"/>
              <a:t>Let’s compare Denmark </a:t>
            </a:r>
            <a:r>
              <a:rPr lang="en-US" sz="3000" i="1" dirty="0" smtClean="0"/>
              <a:t>wind to Kansas wind</a:t>
            </a:r>
            <a:endParaRPr lang="en-US" sz="3000" i="1" dirty="0"/>
          </a:p>
        </p:txBody>
      </p:sp>
    </p:spTree>
    <p:extLst>
      <p:ext uri="{BB962C8B-B14F-4D97-AF65-F5344CB8AC3E}">
        <p14:creationId xmlns:p14="http://schemas.microsoft.com/office/powerpoint/2010/main" val="162406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460" y="857250"/>
            <a:ext cx="7283196" cy="675011"/>
          </a:xfrm>
        </p:spPr>
        <p:txBody>
          <a:bodyPr/>
          <a:lstStyle/>
          <a:p>
            <a:r>
              <a:rPr lang="en-US" dirty="0" smtClean="0"/>
              <a:t>Denmark versus Kansas Wind</a:t>
            </a:r>
            <a:endParaRPr lang="en-US" dirty="0"/>
          </a:p>
        </p:txBody>
      </p:sp>
      <p:graphicFrame>
        <p:nvGraphicFramePr>
          <p:cNvPr id="6" name="Content Placeholder 5"/>
          <p:cNvGraphicFramePr>
            <a:graphicFrameLocks noGrp="1"/>
          </p:cNvGraphicFramePr>
          <p:nvPr>
            <p:ph sz="half" idx="1"/>
            <p:extLst/>
          </p:nvPr>
        </p:nvGraphicFramePr>
        <p:xfrm>
          <a:off x="738555" y="1656798"/>
          <a:ext cx="7187712" cy="1843987"/>
        </p:xfrm>
        <a:graphic>
          <a:graphicData uri="http://schemas.openxmlformats.org/drawingml/2006/table">
            <a:tbl>
              <a:tblPr firstRow="1" bandRow="1">
                <a:tableStyleId>{5C22544A-7EE6-4342-B048-85BDC9FD1C3A}</a:tableStyleId>
              </a:tblPr>
              <a:tblGrid>
                <a:gridCol w="2646329">
                  <a:extLst>
                    <a:ext uri="{9D8B030D-6E8A-4147-A177-3AD203B41FA5}">
                      <a16:colId xmlns:a16="http://schemas.microsoft.com/office/drawing/2014/main" xmlns="" val="4002786549"/>
                    </a:ext>
                  </a:extLst>
                </a:gridCol>
                <a:gridCol w="2233040">
                  <a:extLst>
                    <a:ext uri="{9D8B030D-6E8A-4147-A177-3AD203B41FA5}">
                      <a16:colId xmlns:a16="http://schemas.microsoft.com/office/drawing/2014/main" xmlns="" val="1480701943"/>
                    </a:ext>
                  </a:extLst>
                </a:gridCol>
                <a:gridCol w="2308343">
                  <a:extLst>
                    <a:ext uri="{9D8B030D-6E8A-4147-A177-3AD203B41FA5}">
                      <a16:colId xmlns:a16="http://schemas.microsoft.com/office/drawing/2014/main" xmlns="" val="2892266419"/>
                    </a:ext>
                  </a:extLst>
                </a:gridCol>
              </a:tblGrid>
              <a:tr h="305515">
                <a:tc>
                  <a:txBody>
                    <a:bodyPr/>
                    <a:lstStyle/>
                    <a:p>
                      <a:r>
                        <a:rPr lang="en-US" sz="1400" dirty="0" smtClean="0"/>
                        <a:t>Peak Days Compared</a:t>
                      </a:r>
                      <a:endParaRPr lang="en-US" sz="1400" dirty="0"/>
                    </a:p>
                  </a:txBody>
                  <a:tcPr marL="68580" marR="68580" marT="34290" marB="34290"/>
                </a:tc>
                <a:tc>
                  <a:txBody>
                    <a:bodyPr/>
                    <a:lstStyle/>
                    <a:p>
                      <a:pPr algn="ctr"/>
                      <a:r>
                        <a:rPr lang="en-US" sz="1400" dirty="0" smtClean="0"/>
                        <a:t> Denmark</a:t>
                      </a:r>
                      <a:r>
                        <a:rPr lang="en-US" sz="1400" baseline="0" dirty="0" smtClean="0"/>
                        <a:t>: J</a:t>
                      </a:r>
                      <a:r>
                        <a:rPr lang="en-US" sz="1400" dirty="0" smtClean="0"/>
                        <a:t>uly 9, 2015</a:t>
                      </a:r>
                      <a:endParaRPr lang="en-US" sz="1400" dirty="0"/>
                    </a:p>
                  </a:txBody>
                  <a:tcPr marL="68580" marR="68580" marT="34290" marB="34290"/>
                </a:tc>
                <a:tc>
                  <a:txBody>
                    <a:bodyPr/>
                    <a:lstStyle/>
                    <a:p>
                      <a:pPr algn="ctr"/>
                      <a:r>
                        <a:rPr lang="en-US" sz="1400" dirty="0" smtClean="0"/>
                        <a:t>Kansas: April 24, 2017</a:t>
                      </a:r>
                      <a:endParaRPr lang="en-US" sz="1400" dirty="0"/>
                    </a:p>
                  </a:txBody>
                  <a:tcPr marL="68580" marR="68580" marT="34290" marB="34290"/>
                </a:tc>
                <a:extLst>
                  <a:ext uri="{0D108BD9-81ED-4DB2-BD59-A6C34878D82A}">
                    <a16:rowId xmlns:a16="http://schemas.microsoft.com/office/drawing/2014/main" xmlns="" val="1264287304"/>
                  </a:ext>
                </a:extLst>
              </a:tr>
              <a:tr h="305515">
                <a:tc>
                  <a:txBody>
                    <a:bodyPr/>
                    <a:lstStyle/>
                    <a:p>
                      <a:r>
                        <a:rPr lang="en-US" sz="1400" b="1" dirty="0" smtClean="0"/>
                        <a:t>Wind</a:t>
                      </a:r>
                      <a:r>
                        <a:rPr lang="en-US" sz="1400" b="1" baseline="0" dirty="0" smtClean="0"/>
                        <a:t> Penetration</a:t>
                      </a:r>
                      <a:endParaRPr lang="en-US" sz="1400" b="1" dirty="0" smtClean="0"/>
                    </a:p>
                  </a:txBody>
                  <a:tcPr marL="68580" marR="68580" marT="34290" marB="34290"/>
                </a:tc>
                <a:tc>
                  <a:txBody>
                    <a:bodyPr/>
                    <a:lstStyle/>
                    <a:p>
                      <a:pPr algn="r"/>
                      <a:r>
                        <a:rPr lang="en-US" sz="1400" b="1" dirty="0" smtClean="0"/>
                        <a:t>116%</a:t>
                      </a:r>
                      <a:endParaRPr lang="en-US" sz="1400" b="1" dirty="0"/>
                    </a:p>
                  </a:txBody>
                  <a:tcPr marL="68580" marR="68580" marT="34290" marB="34290"/>
                </a:tc>
                <a:tc>
                  <a:txBody>
                    <a:bodyPr/>
                    <a:lstStyle/>
                    <a:p>
                      <a:pPr algn="r"/>
                      <a:r>
                        <a:rPr lang="en-US" sz="1400" b="1" dirty="0" smtClean="0"/>
                        <a:t>106%</a:t>
                      </a:r>
                      <a:endParaRPr lang="en-US" sz="1400" b="1" dirty="0"/>
                    </a:p>
                  </a:txBody>
                  <a:tcPr marL="68580" marR="68580" marT="34290" marB="34290"/>
                </a:tc>
                <a:extLst>
                  <a:ext uri="{0D108BD9-81ED-4DB2-BD59-A6C34878D82A}">
                    <a16:rowId xmlns:a16="http://schemas.microsoft.com/office/drawing/2014/main" xmlns="" val="1359656860"/>
                  </a:ext>
                </a:extLst>
              </a:tr>
              <a:tr h="305515">
                <a:tc>
                  <a:txBody>
                    <a:bodyPr/>
                    <a:lstStyle/>
                    <a:p>
                      <a:r>
                        <a:rPr lang="en-US" sz="1400" b="1" dirty="0" smtClean="0"/>
                        <a:t>Load</a:t>
                      </a:r>
                    </a:p>
                  </a:txBody>
                  <a:tcPr marL="68580" marR="68580" marT="34290" marB="34290"/>
                </a:tc>
                <a:tc>
                  <a:txBody>
                    <a:bodyPr/>
                    <a:lstStyle/>
                    <a:p>
                      <a:pPr algn="r"/>
                      <a:r>
                        <a:rPr lang="en-US" sz="1400" b="1" dirty="0" smtClean="0"/>
                        <a:t>3,236</a:t>
                      </a:r>
                      <a:r>
                        <a:rPr lang="en-US" sz="1400" b="1" baseline="0" dirty="0" smtClean="0"/>
                        <a:t> MW</a:t>
                      </a:r>
                      <a:endParaRPr lang="en-US" sz="1400" b="1" dirty="0"/>
                    </a:p>
                  </a:txBody>
                  <a:tcPr marL="68580" marR="68580" marT="34290" marB="34290"/>
                </a:tc>
                <a:tc>
                  <a:txBody>
                    <a:bodyPr/>
                    <a:lstStyle/>
                    <a:p>
                      <a:pPr algn="r"/>
                      <a:r>
                        <a:rPr lang="en-US" sz="1400" b="1" dirty="0" smtClean="0"/>
                        <a:t>3,507 MW</a:t>
                      </a:r>
                      <a:endParaRPr lang="en-US" sz="1400" b="1" dirty="0"/>
                    </a:p>
                  </a:txBody>
                  <a:tcPr marL="68580" marR="68580" marT="34290" marB="34290"/>
                </a:tc>
                <a:extLst>
                  <a:ext uri="{0D108BD9-81ED-4DB2-BD59-A6C34878D82A}">
                    <a16:rowId xmlns:a16="http://schemas.microsoft.com/office/drawing/2014/main" xmlns="" val="2680790926"/>
                  </a:ext>
                </a:extLst>
              </a:tr>
              <a:tr h="305515">
                <a:tc>
                  <a:txBody>
                    <a:bodyPr/>
                    <a:lstStyle/>
                    <a:p>
                      <a:r>
                        <a:rPr lang="en-US" sz="1400" b="1" dirty="0" smtClean="0"/>
                        <a:t>Wind generation</a:t>
                      </a:r>
                      <a:endParaRPr lang="en-US" sz="1400" b="1" dirty="0"/>
                    </a:p>
                  </a:txBody>
                  <a:tcPr marL="68580" marR="68580" marT="34290" marB="34290"/>
                </a:tc>
                <a:tc>
                  <a:txBody>
                    <a:bodyPr/>
                    <a:lstStyle/>
                    <a:p>
                      <a:pPr algn="r"/>
                      <a:r>
                        <a:rPr lang="en-US" sz="1400" b="1" dirty="0" smtClean="0"/>
                        <a:t>3,768</a:t>
                      </a:r>
                      <a:r>
                        <a:rPr lang="en-US" sz="1400" b="1" baseline="0" dirty="0" smtClean="0"/>
                        <a:t> MW</a:t>
                      </a:r>
                      <a:endParaRPr lang="en-US" sz="1400" b="1" dirty="0"/>
                    </a:p>
                  </a:txBody>
                  <a:tcPr marL="68580" marR="68580" marT="34290" marB="34290"/>
                </a:tc>
                <a:tc>
                  <a:txBody>
                    <a:bodyPr/>
                    <a:lstStyle/>
                    <a:p>
                      <a:pPr algn="r"/>
                      <a:r>
                        <a:rPr lang="en-US" sz="1400" b="1" dirty="0" smtClean="0"/>
                        <a:t>3,712 MW</a:t>
                      </a:r>
                      <a:endParaRPr lang="en-US" sz="1400" b="1" dirty="0"/>
                    </a:p>
                  </a:txBody>
                  <a:tcPr marL="68580" marR="68580" marT="34290" marB="34290"/>
                </a:tc>
                <a:extLst>
                  <a:ext uri="{0D108BD9-81ED-4DB2-BD59-A6C34878D82A}">
                    <a16:rowId xmlns:a16="http://schemas.microsoft.com/office/drawing/2014/main" xmlns="" val="2197724145"/>
                  </a:ext>
                </a:extLst>
              </a:tr>
              <a:tr h="305515">
                <a:tc>
                  <a:txBody>
                    <a:bodyPr/>
                    <a:lstStyle/>
                    <a:p>
                      <a:r>
                        <a:rPr lang="en-US" sz="1400" b="1" dirty="0" smtClean="0"/>
                        <a:t>Other Non-Wind</a:t>
                      </a:r>
                      <a:r>
                        <a:rPr lang="en-US" sz="1400" b="1" baseline="0" dirty="0" smtClean="0"/>
                        <a:t> Generation</a:t>
                      </a:r>
                      <a:endParaRPr lang="en-US" sz="1400" b="1" dirty="0"/>
                    </a:p>
                  </a:txBody>
                  <a:tcPr marL="68580" marR="68580" marT="34290" marB="34290"/>
                </a:tc>
                <a:tc>
                  <a:txBody>
                    <a:bodyPr/>
                    <a:lstStyle/>
                    <a:p>
                      <a:pPr algn="r"/>
                      <a:r>
                        <a:rPr lang="en-US" sz="1400" b="1" dirty="0" smtClean="0"/>
                        <a:t>498 MW</a:t>
                      </a:r>
                      <a:endParaRPr lang="en-US" sz="1400" b="1" dirty="0"/>
                    </a:p>
                  </a:txBody>
                  <a:tcPr marL="68580" marR="68580" marT="34290" marB="34290"/>
                </a:tc>
                <a:tc>
                  <a:txBody>
                    <a:bodyPr/>
                    <a:lstStyle/>
                    <a:p>
                      <a:pPr algn="r"/>
                      <a:r>
                        <a:rPr lang="en-US" sz="1400" b="1" dirty="0" smtClean="0"/>
                        <a:t>1,518 MW</a:t>
                      </a:r>
                      <a:endParaRPr lang="en-US" sz="1400" b="1" dirty="0"/>
                    </a:p>
                  </a:txBody>
                  <a:tcPr marL="68580" marR="68580" marT="34290" marB="34290"/>
                </a:tc>
                <a:extLst>
                  <a:ext uri="{0D108BD9-81ED-4DB2-BD59-A6C34878D82A}">
                    <a16:rowId xmlns:a16="http://schemas.microsoft.com/office/drawing/2014/main" xmlns="" val="1942727726"/>
                  </a:ext>
                </a:extLst>
              </a:tr>
              <a:tr h="316412">
                <a:tc>
                  <a:txBody>
                    <a:bodyPr/>
                    <a:lstStyle/>
                    <a:p>
                      <a:r>
                        <a:rPr lang="en-US" sz="1400" b="1" dirty="0" smtClean="0"/>
                        <a:t>Exports</a:t>
                      </a:r>
                      <a:endParaRPr lang="en-US" sz="1400" b="1" dirty="0"/>
                    </a:p>
                  </a:txBody>
                  <a:tcPr marL="68580" marR="68580" marT="34290" marB="34290"/>
                </a:tc>
                <a:tc>
                  <a:txBody>
                    <a:bodyPr/>
                    <a:lstStyle/>
                    <a:p>
                      <a:pPr algn="r"/>
                      <a:r>
                        <a:rPr lang="en-US" sz="1400" b="1" dirty="0" smtClean="0"/>
                        <a:t>1,030 MW</a:t>
                      </a:r>
                      <a:endParaRPr lang="en-US" sz="1400" b="1" dirty="0"/>
                    </a:p>
                  </a:txBody>
                  <a:tcPr marL="68580" marR="68580" marT="34290" marB="34290"/>
                </a:tc>
                <a:tc>
                  <a:txBody>
                    <a:bodyPr/>
                    <a:lstStyle/>
                    <a:p>
                      <a:pPr algn="r"/>
                      <a:r>
                        <a:rPr lang="en-US" sz="1400" b="1" dirty="0" smtClean="0"/>
                        <a:t>1,723 MW</a:t>
                      </a:r>
                      <a:endParaRPr lang="en-US" sz="1400" b="1" dirty="0"/>
                    </a:p>
                  </a:txBody>
                  <a:tcPr marL="68580" marR="68580" marT="34290" marB="34290"/>
                </a:tc>
                <a:extLst>
                  <a:ext uri="{0D108BD9-81ED-4DB2-BD59-A6C34878D82A}">
                    <a16:rowId xmlns:a16="http://schemas.microsoft.com/office/drawing/2014/main" xmlns="" val="2051153979"/>
                  </a:ext>
                </a:extLst>
              </a:tr>
            </a:tbl>
          </a:graphicData>
        </a:graphic>
      </p:graphicFrame>
      <p:sp>
        <p:nvSpPr>
          <p:cNvPr id="5" name="Slide Number Placeholder 4"/>
          <p:cNvSpPr>
            <a:spLocks noGrp="1"/>
          </p:cNvSpPr>
          <p:nvPr>
            <p:ph type="sldNum" sz="quarter" idx="12"/>
          </p:nvPr>
        </p:nvSpPr>
        <p:spPr/>
        <p:txBody>
          <a:bodyPr/>
          <a:lstStyle/>
          <a:p>
            <a:fld id="{DCF08F63-ED02-406C-9432-F3661D040FC6}" type="slidenum">
              <a:rPr lang="en-US" smtClean="0"/>
              <a:t>33</a:t>
            </a:fld>
            <a:endParaRPr lang="en-US"/>
          </a:p>
        </p:txBody>
      </p:sp>
      <p:sp>
        <p:nvSpPr>
          <p:cNvPr id="3" name="TextBox 2"/>
          <p:cNvSpPr txBox="1"/>
          <p:nvPr/>
        </p:nvSpPr>
        <p:spPr>
          <a:xfrm>
            <a:off x="946405" y="5654698"/>
            <a:ext cx="7017947" cy="300082"/>
          </a:xfrm>
          <a:prstGeom prst="rect">
            <a:avLst/>
          </a:prstGeom>
          <a:noFill/>
        </p:spPr>
        <p:txBody>
          <a:bodyPr wrap="none" rtlCol="0">
            <a:spAutoFit/>
          </a:bodyPr>
          <a:lstStyle/>
          <a:p>
            <a:r>
              <a:rPr lang="en-US" sz="1350" dirty="0"/>
              <a:t>Note:  Denmark and Kansas do not balance load and generation within respective area</a:t>
            </a:r>
          </a:p>
        </p:txBody>
      </p:sp>
      <p:graphicFrame>
        <p:nvGraphicFramePr>
          <p:cNvPr id="4" name="Table 3"/>
          <p:cNvGraphicFramePr>
            <a:graphicFrameLocks noGrp="1"/>
          </p:cNvGraphicFramePr>
          <p:nvPr>
            <p:extLst/>
          </p:nvPr>
        </p:nvGraphicFramePr>
        <p:xfrm>
          <a:off x="738555" y="3706217"/>
          <a:ext cx="7187711" cy="1743049"/>
        </p:xfrm>
        <a:graphic>
          <a:graphicData uri="http://schemas.openxmlformats.org/drawingml/2006/table">
            <a:tbl>
              <a:tblPr firstRow="1" bandRow="1">
                <a:tableStyleId>{5C22544A-7EE6-4342-B048-85BDC9FD1C3A}</a:tableStyleId>
              </a:tblPr>
              <a:tblGrid>
                <a:gridCol w="2662371">
                  <a:extLst>
                    <a:ext uri="{9D8B030D-6E8A-4147-A177-3AD203B41FA5}">
                      <a16:colId xmlns:a16="http://schemas.microsoft.com/office/drawing/2014/main" xmlns="" val="3556611204"/>
                    </a:ext>
                  </a:extLst>
                </a:gridCol>
                <a:gridCol w="2216998">
                  <a:extLst>
                    <a:ext uri="{9D8B030D-6E8A-4147-A177-3AD203B41FA5}">
                      <a16:colId xmlns:a16="http://schemas.microsoft.com/office/drawing/2014/main" xmlns="" val="2812008663"/>
                    </a:ext>
                  </a:extLst>
                </a:gridCol>
                <a:gridCol w="2308342">
                  <a:extLst>
                    <a:ext uri="{9D8B030D-6E8A-4147-A177-3AD203B41FA5}">
                      <a16:colId xmlns:a16="http://schemas.microsoft.com/office/drawing/2014/main" xmlns="" val="2751079336"/>
                    </a:ext>
                  </a:extLst>
                </a:gridCol>
              </a:tblGrid>
              <a:tr h="295586">
                <a:tc>
                  <a:txBody>
                    <a:bodyPr/>
                    <a:lstStyle/>
                    <a:p>
                      <a:r>
                        <a:rPr lang="en-US" sz="1400" dirty="0" smtClean="0"/>
                        <a:t>System</a:t>
                      </a:r>
                      <a:r>
                        <a:rPr lang="en-US" sz="1400" baseline="0" dirty="0" smtClean="0"/>
                        <a:t> Summary</a:t>
                      </a:r>
                      <a:endParaRPr lang="en-US" sz="1400" dirty="0"/>
                    </a:p>
                  </a:txBody>
                  <a:tcPr marL="68580" marR="68580" marT="34290" marB="34290"/>
                </a:tc>
                <a:tc>
                  <a:txBody>
                    <a:bodyPr/>
                    <a:lstStyle/>
                    <a:p>
                      <a:pPr algn="ctr"/>
                      <a:r>
                        <a:rPr lang="en-US" sz="1400" dirty="0" smtClean="0"/>
                        <a:t>Denmark</a:t>
                      </a:r>
                      <a:endParaRPr lang="en-US" sz="1400" dirty="0"/>
                    </a:p>
                  </a:txBody>
                  <a:tcPr marL="68580" marR="68580" marT="34290" marB="34290"/>
                </a:tc>
                <a:tc>
                  <a:txBody>
                    <a:bodyPr/>
                    <a:lstStyle/>
                    <a:p>
                      <a:pPr algn="ctr"/>
                      <a:r>
                        <a:rPr lang="en-US" sz="1400" dirty="0" smtClean="0"/>
                        <a:t>Kansas</a:t>
                      </a:r>
                      <a:endParaRPr lang="en-US" sz="1400" dirty="0"/>
                    </a:p>
                  </a:txBody>
                  <a:tcPr marL="68580" marR="68580" marT="34290" marB="34290"/>
                </a:tc>
                <a:extLst>
                  <a:ext uri="{0D108BD9-81ED-4DB2-BD59-A6C34878D82A}">
                    <a16:rowId xmlns:a16="http://schemas.microsoft.com/office/drawing/2014/main" xmlns="" val="3350829108"/>
                  </a:ext>
                </a:extLst>
              </a:tr>
              <a:tr h="295586">
                <a:tc>
                  <a:txBody>
                    <a:bodyPr/>
                    <a:lstStyle/>
                    <a:p>
                      <a:r>
                        <a:rPr lang="en-US" sz="1400" b="1" dirty="0" smtClean="0">
                          <a:solidFill>
                            <a:srgbClr val="0070C0"/>
                          </a:solidFill>
                        </a:rPr>
                        <a:t>Peak Demand</a:t>
                      </a:r>
                      <a:endParaRPr lang="en-US" sz="1400" b="1" dirty="0">
                        <a:solidFill>
                          <a:srgbClr val="0070C0"/>
                        </a:solidFill>
                      </a:endParaRPr>
                    </a:p>
                  </a:txBody>
                  <a:tcPr marL="68580" marR="68580" marT="34290" marB="34290"/>
                </a:tc>
                <a:tc>
                  <a:txBody>
                    <a:bodyPr/>
                    <a:lstStyle/>
                    <a:p>
                      <a:pPr algn="r"/>
                      <a:r>
                        <a:rPr lang="en-US" sz="1400" b="1" dirty="0" smtClean="0">
                          <a:solidFill>
                            <a:srgbClr val="0070C0"/>
                          </a:solidFill>
                        </a:rPr>
                        <a:t>6,100 MW</a:t>
                      </a:r>
                      <a:endParaRPr lang="en-US" sz="1400" b="1" dirty="0">
                        <a:solidFill>
                          <a:srgbClr val="0070C0"/>
                        </a:solidFill>
                      </a:endParaRPr>
                    </a:p>
                  </a:txBody>
                  <a:tcPr marL="68580" marR="68580" marT="34290" marB="34290"/>
                </a:tc>
                <a:tc>
                  <a:txBody>
                    <a:bodyPr/>
                    <a:lstStyle/>
                    <a:p>
                      <a:pPr algn="r"/>
                      <a:r>
                        <a:rPr lang="en-US" sz="1400" b="1" dirty="0" smtClean="0">
                          <a:solidFill>
                            <a:srgbClr val="0070C0"/>
                          </a:solidFill>
                        </a:rPr>
                        <a:t>9,290</a:t>
                      </a:r>
                      <a:r>
                        <a:rPr lang="en-US" sz="1400" b="1" baseline="0" dirty="0" smtClean="0">
                          <a:solidFill>
                            <a:srgbClr val="0070C0"/>
                          </a:solidFill>
                        </a:rPr>
                        <a:t> MW</a:t>
                      </a:r>
                      <a:endParaRPr lang="en-US" sz="1400" b="1" dirty="0">
                        <a:solidFill>
                          <a:srgbClr val="0070C0"/>
                        </a:solidFill>
                      </a:endParaRPr>
                    </a:p>
                  </a:txBody>
                  <a:tcPr marL="68580" marR="68580" marT="34290" marB="34290"/>
                </a:tc>
                <a:extLst>
                  <a:ext uri="{0D108BD9-81ED-4DB2-BD59-A6C34878D82A}">
                    <a16:rowId xmlns:a16="http://schemas.microsoft.com/office/drawing/2014/main" xmlns="" val="3577077357"/>
                  </a:ext>
                </a:extLst>
              </a:tr>
              <a:tr h="408263">
                <a:tc>
                  <a:txBody>
                    <a:bodyPr/>
                    <a:lstStyle/>
                    <a:p>
                      <a:r>
                        <a:rPr lang="en-US" sz="1400" b="1" dirty="0" smtClean="0">
                          <a:solidFill>
                            <a:srgbClr val="0070C0"/>
                          </a:solidFill>
                        </a:rPr>
                        <a:t>Total</a:t>
                      </a:r>
                      <a:r>
                        <a:rPr lang="en-US" sz="1400" b="1" baseline="0" dirty="0" smtClean="0">
                          <a:solidFill>
                            <a:srgbClr val="0070C0"/>
                          </a:solidFill>
                        </a:rPr>
                        <a:t> Non-Wind Generation</a:t>
                      </a:r>
                      <a:endParaRPr lang="en-US" sz="1400" b="1" dirty="0">
                        <a:solidFill>
                          <a:srgbClr val="0070C0"/>
                        </a:solidFill>
                      </a:endParaRPr>
                    </a:p>
                  </a:txBody>
                  <a:tcPr marL="68580" marR="68580" marT="34290" marB="34290"/>
                </a:tc>
                <a:tc>
                  <a:txBody>
                    <a:bodyPr/>
                    <a:lstStyle/>
                    <a:p>
                      <a:pPr algn="r"/>
                      <a:r>
                        <a:rPr lang="en-US" sz="1400" b="1" dirty="0" smtClean="0">
                          <a:solidFill>
                            <a:srgbClr val="0070C0"/>
                          </a:solidFill>
                        </a:rPr>
                        <a:t>6,300 MW</a:t>
                      </a:r>
                      <a:endParaRPr lang="en-US" sz="1400" b="1" dirty="0">
                        <a:solidFill>
                          <a:srgbClr val="0070C0"/>
                        </a:solidFill>
                      </a:endParaRPr>
                    </a:p>
                  </a:txBody>
                  <a:tcPr marL="68580" marR="68580" marT="34290" marB="34290"/>
                </a:tc>
                <a:tc>
                  <a:txBody>
                    <a:bodyPr/>
                    <a:lstStyle/>
                    <a:p>
                      <a:pPr algn="r"/>
                      <a:r>
                        <a:rPr lang="en-US" sz="1400" b="1" dirty="0" smtClean="0">
                          <a:solidFill>
                            <a:srgbClr val="0070C0"/>
                          </a:solidFill>
                        </a:rPr>
                        <a:t>10,783 MW</a:t>
                      </a:r>
                      <a:endParaRPr lang="en-US" sz="1400" b="1" dirty="0">
                        <a:solidFill>
                          <a:srgbClr val="0070C0"/>
                        </a:solidFill>
                      </a:endParaRPr>
                    </a:p>
                  </a:txBody>
                  <a:tcPr marL="68580" marR="68580" marT="34290" marB="34290"/>
                </a:tc>
                <a:extLst>
                  <a:ext uri="{0D108BD9-81ED-4DB2-BD59-A6C34878D82A}">
                    <a16:rowId xmlns:a16="http://schemas.microsoft.com/office/drawing/2014/main" xmlns="" val="3878290113"/>
                  </a:ext>
                </a:extLst>
              </a:tr>
              <a:tr h="402554">
                <a:tc>
                  <a:txBody>
                    <a:bodyPr/>
                    <a:lstStyle/>
                    <a:p>
                      <a:r>
                        <a:rPr lang="en-US" sz="1400" b="1" dirty="0" smtClean="0">
                          <a:solidFill>
                            <a:srgbClr val="0070C0"/>
                          </a:solidFill>
                        </a:rPr>
                        <a:t>Total Wind Generation</a:t>
                      </a:r>
                      <a:endParaRPr lang="en-US" sz="1400" b="1" dirty="0">
                        <a:solidFill>
                          <a:srgbClr val="0070C0"/>
                        </a:solidFill>
                      </a:endParaRPr>
                    </a:p>
                  </a:txBody>
                  <a:tcPr marL="68580" marR="68580" marT="34290" marB="34290"/>
                </a:tc>
                <a:tc>
                  <a:txBody>
                    <a:bodyPr/>
                    <a:lstStyle/>
                    <a:p>
                      <a:pPr algn="r"/>
                      <a:r>
                        <a:rPr lang="en-US" sz="1400" b="1" dirty="0" smtClean="0">
                          <a:solidFill>
                            <a:srgbClr val="0070C0"/>
                          </a:solidFill>
                        </a:rPr>
                        <a:t>6,000 MW</a:t>
                      </a:r>
                      <a:endParaRPr lang="en-US" sz="1400" b="1" dirty="0">
                        <a:solidFill>
                          <a:srgbClr val="0070C0"/>
                        </a:solidFill>
                      </a:endParaRPr>
                    </a:p>
                  </a:txBody>
                  <a:tcPr marL="68580" marR="68580" marT="34290" marB="34290"/>
                </a:tc>
                <a:tc>
                  <a:txBody>
                    <a:bodyPr/>
                    <a:lstStyle/>
                    <a:p>
                      <a:pPr algn="r"/>
                      <a:r>
                        <a:rPr lang="en-US" sz="1400" b="1" dirty="0" smtClean="0">
                          <a:solidFill>
                            <a:srgbClr val="0070C0"/>
                          </a:solidFill>
                        </a:rPr>
                        <a:t>4,731 MW</a:t>
                      </a:r>
                      <a:endParaRPr lang="en-US" sz="1400" b="1" dirty="0">
                        <a:solidFill>
                          <a:srgbClr val="0070C0"/>
                        </a:solidFill>
                      </a:endParaRPr>
                    </a:p>
                  </a:txBody>
                  <a:tcPr marL="68580" marR="68580" marT="34290" marB="34290"/>
                </a:tc>
                <a:extLst>
                  <a:ext uri="{0D108BD9-81ED-4DB2-BD59-A6C34878D82A}">
                    <a16:rowId xmlns:a16="http://schemas.microsoft.com/office/drawing/2014/main" xmlns="" val="1548911206"/>
                  </a:ext>
                </a:extLst>
              </a:tr>
              <a:tr h="341060">
                <a:tc>
                  <a:txBody>
                    <a:bodyPr/>
                    <a:lstStyle/>
                    <a:p>
                      <a:r>
                        <a:rPr lang="en-US" sz="1400" b="1" dirty="0" smtClean="0">
                          <a:solidFill>
                            <a:srgbClr val="0070C0"/>
                          </a:solidFill>
                        </a:rPr>
                        <a:t>Interties</a:t>
                      </a:r>
                      <a:endParaRPr lang="en-US" sz="1400" b="1" dirty="0">
                        <a:solidFill>
                          <a:srgbClr val="0070C0"/>
                        </a:solidFill>
                      </a:endParaRPr>
                    </a:p>
                  </a:txBody>
                  <a:tcPr marL="68580" marR="68580" marT="34290" marB="34290"/>
                </a:tc>
                <a:tc>
                  <a:txBody>
                    <a:bodyPr/>
                    <a:lstStyle/>
                    <a:p>
                      <a:pPr algn="r"/>
                      <a:r>
                        <a:rPr lang="en-US" sz="1400" b="1" dirty="0" smtClean="0">
                          <a:solidFill>
                            <a:srgbClr val="0070C0"/>
                          </a:solidFill>
                        </a:rPr>
                        <a:t>With</a:t>
                      </a:r>
                      <a:r>
                        <a:rPr lang="en-US" sz="1400" b="1" baseline="0" dirty="0" smtClean="0">
                          <a:solidFill>
                            <a:srgbClr val="0070C0"/>
                          </a:solidFill>
                        </a:rPr>
                        <a:t> 3 Countries </a:t>
                      </a:r>
                      <a:endParaRPr lang="en-US" sz="1400" b="1" dirty="0">
                        <a:solidFill>
                          <a:srgbClr val="0070C0"/>
                        </a:solidFill>
                      </a:endParaRPr>
                    </a:p>
                  </a:txBody>
                  <a:tcPr marL="68580" marR="68580" marT="34290" marB="34290"/>
                </a:tc>
                <a:tc>
                  <a:txBody>
                    <a:bodyPr/>
                    <a:lstStyle/>
                    <a:p>
                      <a:pPr algn="r"/>
                      <a:r>
                        <a:rPr lang="en-US" sz="1400" b="1" dirty="0" smtClean="0">
                          <a:solidFill>
                            <a:srgbClr val="0070C0"/>
                          </a:solidFill>
                        </a:rPr>
                        <a:t>With 5 States</a:t>
                      </a:r>
                      <a:endParaRPr lang="en-US" sz="1400" b="1" dirty="0">
                        <a:solidFill>
                          <a:srgbClr val="0070C0"/>
                        </a:solidFill>
                      </a:endParaRPr>
                    </a:p>
                  </a:txBody>
                  <a:tcPr marL="68580" marR="68580" marT="34290" marB="34290"/>
                </a:tc>
                <a:extLst>
                  <a:ext uri="{0D108BD9-81ED-4DB2-BD59-A6C34878D82A}">
                    <a16:rowId xmlns:a16="http://schemas.microsoft.com/office/drawing/2014/main" xmlns="" val="1081643178"/>
                  </a:ext>
                </a:extLst>
              </a:tr>
            </a:tbl>
          </a:graphicData>
        </a:graphic>
      </p:graphicFrame>
    </p:spTree>
    <p:extLst>
      <p:ext uri="{BB962C8B-B14F-4D97-AF65-F5344CB8AC3E}">
        <p14:creationId xmlns:p14="http://schemas.microsoft.com/office/powerpoint/2010/main" val="73142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198" y="971863"/>
            <a:ext cx="5620988" cy="531672"/>
          </a:xfrm>
        </p:spPr>
        <p:txBody>
          <a:bodyPr/>
          <a:lstStyle/>
          <a:p>
            <a:r>
              <a:rPr lang="en-US" dirty="0" smtClean="0">
                <a:solidFill>
                  <a:srgbClr val="FF0000"/>
                </a:solidFill>
              </a:rPr>
              <a:t>How high can we go? </a:t>
            </a:r>
            <a:endParaRPr lang="en-US" dirty="0">
              <a:solidFill>
                <a:srgbClr val="FF0000"/>
              </a:solidFill>
            </a:endParaRPr>
          </a:p>
        </p:txBody>
      </p:sp>
      <p:sp>
        <p:nvSpPr>
          <p:cNvPr id="3" name="Content Placeholder 2"/>
          <p:cNvSpPr>
            <a:spLocks noGrp="1"/>
          </p:cNvSpPr>
          <p:nvPr>
            <p:ph idx="1"/>
          </p:nvPr>
        </p:nvSpPr>
        <p:spPr>
          <a:xfrm>
            <a:off x="441542" y="1606875"/>
            <a:ext cx="7041644" cy="3506093"/>
          </a:xfrm>
        </p:spPr>
        <p:txBody>
          <a:bodyPr>
            <a:normAutofit fontScale="77500" lnSpcReduction="20000"/>
          </a:bodyPr>
          <a:lstStyle/>
          <a:p>
            <a:r>
              <a:rPr lang="en-US" sz="1650" dirty="0"/>
              <a:t>Wind generation technology improvements continue to help</a:t>
            </a:r>
          </a:p>
          <a:p>
            <a:r>
              <a:rPr lang="en-US" sz="1650" dirty="0"/>
              <a:t>Fossil units must provide more flexibility, reduce minimum run output and shorten start times</a:t>
            </a:r>
          </a:p>
          <a:p>
            <a:r>
              <a:rPr lang="en-US" sz="1650" dirty="0"/>
              <a:t>Ramp capability will be an </a:t>
            </a:r>
            <a:r>
              <a:rPr lang="en-US" sz="1650" dirty="0" smtClean="0"/>
              <a:t>important </a:t>
            </a:r>
            <a:r>
              <a:rPr lang="en-US" sz="1650" dirty="0"/>
              <a:t>market aspect in the future</a:t>
            </a:r>
          </a:p>
          <a:p>
            <a:r>
              <a:rPr lang="en-US" sz="1650" dirty="0"/>
              <a:t>Transmission expansion has dramatically helped deliver new resources to load and reduced energy prices</a:t>
            </a:r>
          </a:p>
          <a:p>
            <a:r>
              <a:rPr lang="en-US" sz="1650" dirty="0"/>
              <a:t>We must have dispatchable generation available </a:t>
            </a:r>
          </a:p>
          <a:p>
            <a:r>
              <a:rPr lang="en-US" sz="1650" dirty="0"/>
              <a:t>Production Tax Credit will impact growth</a:t>
            </a:r>
          </a:p>
          <a:p>
            <a:r>
              <a:rPr lang="en-US" sz="1650" dirty="0"/>
              <a:t>Solar is expected to grow</a:t>
            </a:r>
          </a:p>
          <a:p>
            <a:r>
              <a:rPr lang="en-US" sz="1650" u="sng" dirty="0">
                <a:solidFill>
                  <a:srgbClr val="FF0000"/>
                </a:solidFill>
              </a:rPr>
              <a:t>Wind penetration limit is system dependent!!</a:t>
            </a:r>
          </a:p>
          <a:p>
            <a:pPr lvl="1"/>
            <a:r>
              <a:rPr lang="en-US" sz="1650" dirty="0">
                <a:solidFill>
                  <a:srgbClr val="FF0000"/>
                </a:solidFill>
              </a:rPr>
              <a:t>Potential for 75% wind penetration today</a:t>
            </a:r>
          </a:p>
          <a:p>
            <a:pPr lvl="1"/>
            <a:r>
              <a:rPr lang="en-US" sz="1650" dirty="0">
                <a:solidFill>
                  <a:srgbClr val="FF0000"/>
                </a:solidFill>
              </a:rPr>
              <a:t>Total annual wind energy approaching 30%</a:t>
            </a:r>
          </a:p>
          <a:p>
            <a:endParaRPr lang="en-US" sz="1500" dirty="0"/>
          </a:p>
          <a:p>
            <a:endParaRPr lang="en-US" dirty="0"/>
          </a:p>
        </p:txBody>
      </p:sp>
      <p:sp>
        <p:nvSpPr>
          <p:cNvPr id="4" name="Slide Number Placeholder 3"/>
          <p:cNvSpPr>
            <a:spLocks noGrp="1"/>
          </p:cNvSpPr>
          <p:nvPr>
            <p:ph type="sldNum" sz="quarter" idx="12"/>
          </p:nvPr>
        </p:nvSpPr>
        <p:spPr/>
        <p:txBody>
          <a:bodyPr/>
          <a:lstStyle/>
          <a:p>
            <a:fld id="{DCF08F63-ED02-406C-9432-F3661D040FC6}" type="slidenum">
              <a:rPr lang="en-US" smtClean="0"/>
              <a:t>34</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2102" y="3431349"/>
            <a:ext cx="3333797" cy="2500348"/>
          </a:xfrm>
          <a:prstGeom prst="rect">
            <a:avLst/>
          </a:prstGeom>
        </p:spPr>
      </p:pic>
    </p:spTree>
    <p:extLst>
      <p:ext uri="{BB962C8B-B14F-4D97-AF65-F5344CB8AC3E}">
        <p14:creationId xmlns:p14="http://schemas.microsoft.com/office/powerpoint/2010/main" val="37872937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700" y="236761"/>
            <a:ext cx="5885375" cy="918107"/>
          </a:xfrm>
        </p:spPr>
        <p:txBody>
          <a:bodyPr>
            <a:normAutofit fontScale="90000"/>
          </a:bodyPr>
          <a:lstStyle/>
          <a:p>
            <a:r>
              <a:rPr lang="en-US" dirty="0" smtClean="0"/>
              <a:t>SPP Min and Max Percent of Generation Mix Per Fuel Type - 2017</a:t>
            </a:r>
            <a:endParaRPr lang="en-US" dirty="0"/>
          </a:p>
        </p:txBody>
      </p:sp>
      <p:sp>
        <p:nvSpPr>
          <p:cNvPr id="4" name="Slide Number Placeholder 3"/>
          <p:cNvSpPr>
            <a:spLocks noGrp="1"/>
          </p:cNvSpPr>
          <p:nvPr>
            <p:ph type="sldNum" sz="quarter" idx="12"/>
          </p:nvPr>
        </p:nvSpPr>
        <p:spPr/>
        <p:txBody>
          <a:bodyPr/>
          <a:lstStyle/>
          <a:p>
            <a:fld id="{DCF08F63-ED02-406C-9432-F3661D040FC6}" type="slidenum">
              <a:rPr lang="en-US" smtClean="0"/>
              <a:t>35</a:t>
            </a:fld>
            <a:endParaRPr lang="en-US"/>
          </a:p>
        </p:txBody>
      </p:sp>
      <p:graphicFrame>
        <p:nvGraphicFramePr>
          <p:cNvPr id="6" name="Chart 5"/>
          <p:cNvGraphicFramePr>
            <a:graphicFrameLocks/>
          </p:cNvGraphicFramePr>
          <p:nvPr>
            <p:extLst/>
          </p:nvPr>
        </p:nvGraphicFramePr>
        <p:xfrm>
          <a:off x="186814" y="1839889"/>
          <a:ext cx="7786892" cy="47182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69259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Hourly wind fleet composition (3/1/18 – 3/6/18)</a:t>
            </a:r>
            <a:endParaRPr lang="en-US" dirty="0"/>
          </a:p>
        </p:txBody>
      </p:sp>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393291" y="1674339"/>
            <a:ext cx="7527700" cy="4841993"/>
          </a:xfrm>
        </p:spPr>
      </p:pic>
      <p:sp>
        <p:nvSpPr>
          <p:cNvPr id="4" name="Slide Number Placeholder 3"/>
          <p:cNvSpPr>
            <a:spLocks noGrp="1"/>
          </p:cNvSpPr>
          <p:nvPr>
            <p:ph type="sldNum" sz="quarter" idx="12"/>
          </p:nvPr>
        </p:nvSpPr>
        <p:spPr/>
        <p:txBody>
          <a:bodyPr/>
          <a:lstStyle/>
          <a:p>
            <a:fld id="{DCF08F63-ED02-406C-9432-F3661D040FC6}" type="slidenum">
              <a:rPr lang="en-US" smtClean="0">
                <a:solidFill>
                  <a:srgbClr val="323232">
                    <a:lumMod val="60000"/>
                    <a:lumOff val="40000"/>
                  </a:srgbClr>
                </a:solidFill>
              </a:rPr>
              <a:pPr/>
              <a:t>36</a:t>
            </a:fld>
            <a:endParaRPr lang="en-US">
              <a:solidFill>
                <a:srgbClr val="323232">
                  <a:lumMod val="60000"/>
                  <a:lumOff val="40000"/>
                </a:srgbClr>
              </a:solidFill>
            </a:endParaRPr>
          </a:p>
        </p:txBody>
      </p:sp>
    </p:spTree>
    <p:extLst>
      <p:ext uri="{BB962C8B-B14F-4D97-AF65-F5344CB8AC3E}">
        <p14:creationId xmlns:p14="http://schemas.microsoft.com/office/powerpoint/2010/main" val="35081628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Variability + reliability requires fuel diversity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6150" y="1891976"/>
            <a:ext cx="6446838" cy="3734448"/>
          </a:xfrm>
        </p:spPr>
      </p:pic>
      <p:sp>
        <p:nvSpPr>
          <p:cNvPr id="4" name="Slide Number Placeholder 3"/>
          <p:cNvSpPr>
            <a:spLocks noGrp="1"/>
          </p:cNvSpPr>
          <p:nvPr>
            <p:ph type="sldNum" sz="quarter" idx="12"/>
          </p:nvPr>
        </p:nvSpPr>
        <p:spPr/>
        <p:txBody>
          <a:bodyPr/>
          <a:lstStyle/>
          <a:p>
            <a:fld id="{DCF08F63-ED02-406C-9432-F3661D040FC6}" type="slidenum">
              <a:rPr lang="en-US" smtClean="0">
                <a:solidFill>
                  <a:srgbClr val="323232">
                    <a:lumMod val="60000"/>
                    <a:lumOff val="40000"/>
                  </a:srgbClr>
                </a:solidFill>
              </a:rPr>
              <a:pPr/>
              <a:t>37</a:t>
            </a:fld>
            <a:endParaRPr lang="en-US">
              <a:solidFill>
                <a:srgbClr val="323232">
                  <a:lumMod val="60000"/>
                  <a:lumOff val="40000"/>
                </a:srgbClr>
              </a:solidFill>
            </a:endParaRPr>
          </a:p>
        </p:txBody>
      </p:sp>
    </p:spTree>
    <p:extLst>
      <p:ext uri="{BB962C8B-B14F-4D97-AF65-F5344CB8AC3E}">
        <p14:creationId xmlns:p14="http://schemas.microsoft.com/office/powerpoint/2010/main" val="745993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0" y="6471920"/>
            <a:ext cx="3657600" cy="246221"/>
          </a:xfrm>
          <a:prstGeom prst="rect">
            <a:avLst/>
          </a:prstGeom>
          <a:noFill/>
        </p:spPr>
        <p:txBody>
          <a:bodyPr wrap="square" rtlCol="0">
            <a:spAutoFit/>
          </a:bodyPr>
          <a:lstStyle/>
          <a:p>
            <a:r>
              <a:rPr lang="en-US" sz="1000" dirty="0" smtClean="0">
                <a:solidFill>
                  <a:schemeClr val="accent2">
                    <a:lumMod val="75000"/>
                  </a:schemeClr>
                </a:solidFill>
              </a:rPr>
              <a:t>Updated April 12, 2017</a:t>
            </a:r>
            <a:endParaRPr lang="en-US" sz="1000" dirty="0">
              <a:solidFill>
                <a:schemeClr val="accent2">
                  <a:lumMod val="75000"/>
                </a:schemeClr>
              </a:solidFill>
            </a:endParaRPr>
          </a:p>
        </p:txBody>
      </p:sp>
    </p:spTree>
    <p:extLst>
      <p:ext uri="{BB962C8B-B14F-4D97-AF65-F5344CB8AC3E}">
        <p14:creationId xmlns:p14="http://schemas.microsoft.com/office/powerpoint/2010/main" val="1378010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7" name="Picture 5" descr="\\ozark\Communications\LOGOS_PHOTOS_GRAPHICS_STANDARDS\Photos\ArchitecturePicts\IMG_1429.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57200" y="0"/>
            <a:ext cx="1028794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161" y="3006023"/>
            <a:ext cx="4185501" cy="3851977"/>
          </a:xfrm>
          <a:prstGeom prst="rect">
            <a:avLst/>
          </a:prstGeom>
          <a:solidFill>
            <a:schemeClr val="bg1">
              <a:lumMod val="95000"/>
              <a:alpha val="7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5234" name="Title 1"/>
          <p:cNvSpPr>
            <a:spLocks noGrp="1"/>
          </p:cNvSpPr>
          <p:nvPr>
            <p:ph type="title"/>
          </p:nvPr>
        </p:nvSpPr>
        <p:spPr bwMode="auto">
          <a:xfrm>
            <a:off x="57404" y="2524760"/>
            <a:ext cx="7269480"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compatLnSpc="1">
            <a:prstTxWarp prst="textNoShape">
              <a:avLst/>
            </a:prstTxWarp>
          </a:bodyPr>
          <a:lstStyle/>
          <a:p>
            <a:pPr eaLnBrk="1" hangingPunct="1"/>
            <a:r>
              <a:rPr lang="en-US" altLang="en-US" dirty="0" smtClean="0">
                <a:solidFill>
                  <a:schemeClr val="tx2">
                    <a:lumMod val="90000"/>
                    <a:lumOff val="10000"/>
                  </a:schemeClr>
                </a:solidFill>
              </a:rPr>
              <a:t>SPP At a Glance</a:t>
            </a:r>
          </a:p>
        </p:txBody>
      </p:sp>
      <p:sp>
        <p:nvSpPr>
          <p:cNvPr id="2" name="Content Placeholder 1"/>
          <p:cNvSpPr>
            <a:spLocks noGrp="1"/>
          </p:cNvSpPr>
          <p:nvPr>
            <p:ph idx="1"/>
          </p:nvPr>
        </p:nvSpPr>
        <p:spPr>
          <a:xfrm>
            <a:off x="57403" y="3987803"/>
            <a:ext cx="4819129" cy="4351337"/>
          </a:xfrm>
        </p:spPr>
        <p:txBody>
          <a:bodyPr/>
          <a:lstStyle/>
          <a:p>
            <a:r>
              <a:rPr lang="en-US" dirty="0" smtClean="0">
                <a:solidFill>
                  <a:schemeClr val="tx2">
                    <a:lumMod val="90000"/>
                    <a:lumOff val="10000"/>
                  </a:schemeClr>
                </a:solidFill>
              </a:rPr>
              <a:t>Located in Little Rock</a:t>
            </a:r>
          </a:p>
          <a:p>
            <a:r>
              <a:rPr lang="en-US" dirty="0" smtClean="0">
                <a:solidFill>
                  <a:schemeClr val="tx2">
                    <a:lumMod val="90000"/>
                    <a:lumOff val="10000"/>
                  </a:schemeClr>
                </a:solidFill>
              </a:rPr>
              <a:t>Approx. 600 employees</a:t>
            </a:r>
          </a:p>
          <a:p>
            <a:r>
              <a:rPr lang="en-US" dirty="0" smtClean="0">
                <a:solidFill>
                  <a:schemeClr val="tx2">
                    <a:lumMod val="90000"/>
                    <a:lumOff val="10000"/>
                  </a:schemeClr>
                </a:solidFill>
              </a:rPr>
              <a:t>Jobs in IT, electrical engineering, operations, settlements and more</a:t>
            </a:r>
          </a:p>
          <a:p>
            <a:r>
              <a:rPr lang="en-US" dirty="0" smtClean="0">
                <a:solidFill>
                  <a:schemeClr val="tx2">
                    <a:lumMod val="90000"/>
                    <a:lumOff val="10000"/>
                  </a:schemeClr>
                </a:solidFill>
              </a:rPr>
              <a:t>24x7 operation</a:t>
            </a:r>
          </a:p>
          <a:p>
            <a:r>
              <a:rPr lang="en-US" dirty="0" smtClean="0">
                <a:solidFill>
                  <a:schemeClr val="tx2">
                    <a:lumMod val="90000"/>
                    <a:lumOff val="10000"/>
                  </a:schemeClr>
                </a:solidFill>
              </a:rPr>
              <a:t>Full redundancy and backup site</a:t>
            </a:r>
            <a:endParaRPr lang="en-US" dirty="0">
              <a:solidFill>
                <a:schemeClr val="tx2">
                  <a:lumMod val="90000"/>
                  <a:lumOff val="10000"/>
                </a:schemeClr>
              </a:solidFill>
            </a:endParaRPr>
          </a:p>
        </p:txBody>
      </p:sp>
      <p:sp>
        <p:nvSpPr>
          <p:cNvPr id="4" name="Slide Number Placeholder 3"/>
          <p:cNvSpPr>
            <a:spLocks noGrp="1"/>
          </p:cNvSpPr>
          <p:nvPr>
            <p:ph type="sldNum" sz="quarter" idx="12"/>
          </p:nvPr>
        </p:nvSpPr>
        <p:spPr/>
        <p:txBody>
          <a:bodyPr/>
          <a:lstStyle/>
          <a:p>
            <a:fld id="{DCF08F63-ED02-406C-9432-F3661D040FC6}" type="slidenum">
              <a:rPr lang="en-US" smtClean="0"/>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46404" y="962527"/>
            <a:ext cx="6446520" cy="4552750"/>
          </a:xfrm>
          <a:prstGeom prst="rect">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80"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dirty="0" smtClean="0"/>
              <a:t>Regulatory Environment</a:t>
            </a:r>
          </a:p>
        </p:txBody>
      </p:sp>
      <p:sp>
        <p:nvSpPr>
          <p:cNvPr id="101381" name="Rectangle 3"/>
          <p:cNvSpPr>
            <a:spLocks noGrp="1" noChangeArrowheads="1"/>
          </p:cNvSpPr>
          <p:nvPr>
            <p:ph idx="1"/>
          </p:nvPr>
        </p:nvSpPr>
        <p:spPr bwMode="auto">
          <a:prstGeom prst="rect">
            <a:avLst/>
          </a:prstGeom>
          <a:noFill/>
          <a:extLst/>
        </p:spPr>
        <p:txBody>
          <a:bodyPr>
            <a:normAutofit/>
          </a:bodyPr>
          <a:lstStyle/>
          <a:p>
            <a:pPr marL="231775" indent="-231775" eaLnBrk="1" hangingPunct="1">
              <a:lnSpc>
                <a:spcPct val="90000"/>
              </a:lnSpc>
              <a:spcAft>
                <a:spcPts val="300"/>
              </a:spcAft>
            </a:pPr>
            <a:r>
              <a:rPr lang="en-US" altLang="en-US" sz="2000" dirty="0" smtClean="0"/>
              <a:t>Incorporated in Arkansas as 501(c)(6) nonprofit corporation</a:t>
            </a:r>
          </a:p>
          <a:p>
            <a:pPr marL="231775" indent="-231775" eaLnBrk="1" hangingPunct="1">
              <a:lnSpc>
                <a:spcPct val="90000"/>
              </a:lnSpc>
              <a:spcAft>
                <a:spcPts val="300"/>
              </a:spcAft>
            </a:pPr>
            <a:r>
              <a:rPr lang="en-US" altLang="en-US" sz="2000" dirty="0" smtClean="0"/>
              <a:t>Federal Energy Regulatory Commission (FERC)</a:t>
            </a:r>
          </a:p>
          <a:p>
            <a:pPr marL="796925" lvl="1" indent="-450850" eaLnBrk="1" hangingPunct="1">
              <a:lnSpc>
                <a:spcPct val="90000"/>
              </a:lnSpc>
              <a:spcAft>
                <a:spcPts val="300"/>
              </a:spcAft>
            </a:pPr>
            <a:r>
              <a:rPr lang="en-US" altLang="en-US" sz="2000" dirty="0" smtClean="0"/>
              <a:t>Regulated public utility</a:t>
            </a:r>
          </a:p>
          <a:p>
            <a:pPr marL="796925" lvl="1" indent="-450850" eaLnBrk="1" hangingPunct="1">
              <a:lnSpc>
                <a:spcPct val="90000"/>
              </a:lnSpc>
              <a:spcAft>
                <a:spcPts val="300"/>
              </a:spcAft>
            </a:pPr>
            <a:r>
              <a:rPr lang="en-US" altLang="en-US" sz="2000" dirty="0" smtClean="0"/>
              <a:t>Regional Transmission Organization</a:t>
            </a:r>
          </a:p>
          <a:p>
            <a:pPr marL="231775" indent="-231775" eaLnBrk="1" hangingPunct="1">
              <a:lnSpc>
                <a:spcPct val="90000"/>
              </a:lnSpc>
              <a:spcAft>
                <a:spcPts val="300"/>
              </a:spcAft>
            </a:pPr>
            <a:r>
              <a:rPr lang="en-US" altLang="en-US" sz="2000" dirty="0" smtClean="0"/>
              <a:t>North American Electric Reliability Corporation (NERC)</a:t>
            </a:r>
          </a:p>
          <a:p>
            <a:pPr marL="796925" lvl="1" indent="-450850" eaLnBrk="1" hangingPunct="1">
              <a:lnSpc>
                <a:spcPct val="90000"/>
              </a:lnSpc>
              <a:spcAft>
                <a:spcPts val="300"/>
              </a:spcAft>
            </a:pPr>
            <a:r>
              <a:rPr lang="en-US" altLang="en-US" sz="2000" dirty="0" smtClean="0"/>
              <a:t>Founding member</a:t>
            </a:r>
          </a:p>
          <a:p>
            <a:pPr marL="796925" lvl="1" indent="-450850" eaLnBrk="1" hangingPunct="1">
              <a:lnSpc>
                <a:spcPct val="90000"/>
              </a:lnSpc>
              <a:spcAft>
                <a:spcPts val="300"/>
              </a:spcAft>
            </a:pPr>
            <a:r>
              <a:rPr lang="en-US" altLang="en-US" sz="2000" dirty="0" smtClean="0"/>
              <a:t>Regional Entity</a:t>
            </a:r>
            <a:br>
              <a:rPr lang="en-US" altLang="en-US" sz="2000" dirty="0" smtClean="0"/>
            </a:br>
            <a:endParaRPr lang="en-US" altLang="en-US" sz="2000" dirty="0" smtClean="0"/>
          </a:p>
        </p:txBody>
      </p:sp>
      <p:sp>
        <p:nvSpPr>
          <p:cNvPr id="2" name="Slide Number Placeholder 1"/>
          <p:cNvSpPr>
            <a:spLocks noGrp="1"/>
          </p:cNvSpPr>
          <p:nvPr>
            <p:ph type="sldNum" sz="quarter" idx="12"/>
          </p:nvPr>
        </p:nvSpPr>
        <p:spPr/>
        <p:txBody>
          <a:bodyPr/>
          <a:lstStyle/>
          <a:p>
            <a:fld id="{DCF08F63-ED02-406C-9432-F3661D040FC6}" type="slidenum">
              <a:rPr lang="en-US" smtClean="0"/>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pPr eaLnBrk="1" hangingPunct="1"/>
            <a:r>
              <a:rPr lang="en-US" altLang="en-US" dirty="0" smtClean="0"/>
              <a:t>The SPP Footprint: </a:t>
            </a:r>
            <a:br>
              <a:rPr lang="en-US" altLang="en-US" dirty="0" smtClean="0"/>
            </a:br>
            <a:r>
              <a:rPr lang="en-US" altLang="en-US" dirty="0" smtClean="0"/>
              <a:t>Members in 14 States </a:t>
            </a:r>
          </a:p>
        </p:txBody>
      </p:sp>
      <p:sp>
        <p:nvSpPr>
          <p:cNvPr id="3" name="Content Placeholder 2"/>
          <p:cNvSpPr>
            <a:spLocks noGrp="1"/>
          </p:cNvSpPr>
          <p:nvPr>
            <p:ph idx="1"/>
          </p:nvPr>
        </p:nvSpPr>
        <p:spPr>
          <a:xfrm>
            <a:off x="4995513" y="1828803"/>
            <a:ext cx="3220372" cy="4351337"/>
          </a:xfrm>
        </p:spPr>
        <p:txBody>
          <a:bodyPr>
            <a:normAutofit fontScale="92500" lnSpcReduction="10000"/>
          </a:bodyPr>
          <a:lstStyle/>
          <a:p>
            <a:pPr marL="476250" indent="-476250">
              <a:spcBef>
                <a:spcPts val="0"/>
              </a:spcBef>
              <a:spcAft>
                <a:spcPts val="600"/>
              </a:spcAft>
              <a:defRPr/>
            </a:pPr>
            <a:r>
              <a:rPr lang="en-US" b="1" dirty="0">
                <a:solidFill>
                  <a:schemeClr val="tx1">
                    <a:lumMod val="75000"/>
                  </a:schemeClr>
                </a:solidFill>
                <a:ea typeface="ＭＳ Ｐゴシック"/>
                <a:cs typeface="ＭＳ Ｐゴシック"/>
              </a:rPr>
              <a:t>Arkansas</a:t>
            </a:r>
          </a:p>
          <a:p>
            <a:pPr marL="476250" indent="-476250">
              <a:spcBef>
                <a:spcPts val="0"/>
              </a:spcBef>
              <a:spcAft>
                <a:spcPts val="600"/>
              </a:spcAft>
              <a:defRPr/>
            </a:pPr>
            <a:r>
              <a:rPr lang="en-US" b="1" dirty="0">
                <a:solidFill>
                  <a:schemeClr val="tx1">
                    <a:lumMod val="75000"/>
                  </a:schemeClr>
                </a:solidFill>
                <a:ea typeface="ＭＳ Ｐゴシック"/>
                <a:cs typeface="ＭＳ Ｐゴシック"/>
              </a:rPr>
              <a:t>Kansas</a:t>
            </a:r>
          </a:p>
          <a:p>
            <a:pPr marL="476250" indent="-476250">
              <a:spcBef>
                <a:spcPts val="0"/>
              </a:spcBef>
              <a:spcAft>
                <a:spcPts val="600"/>
              </a:spcAft>
              <a:defRPr/>
            </a:pPr>
            <a:r>
              <a:rPr lang="en-US" b="1" dirty="0">
                <a:solidFill>
                  <a:schemeClr val="tx1">
                    <a:lumMod val="75000"/>
                  </a:schemeClr>
                </a:solidFill>
                <a:ea typeface="ＭＳ Ｐゴシック"/>
                <a:cs typeface="ＭＳ Ｐゴシック"/>
              </a:rPr>
              <a:t>Iowa</a:t>
            </a:r>
          </a:p>
          <a:p>
            <a:pPr marL="476250" indent="-476250">
              <a:spcBef>
                <a:spcPts val="0"/>
              </a:spcBef>
              <a:spcAft>
                <a:spcPts val="600"/>
              </a:spcAft>
              <a:defRPr/>
            </a:pPr>
            <a:r>
              <a:rPr lang="en-US" b="1" dirty="0">
                <a:solidFill>
                  <a:schemeClr val="tx1">
                    <a:lumMod val="75000"/>
                  </a:schemeClr>
                </a:solidFill>
                <a:ea typeface="ＭＳ Ｐゴシック"/>
                <a:cs typeface="ＭＳ Ｐゴシック"/>
              </a:rPr>
              <a:t>Louisiana</a:t>
            </a:r>
          </a:p>
          <a:p>
            <a:pPr marL="476250" indent="-476250">
              <a:spcBef>
                <a:spcPts val="0"/>
              </a:spcBef>
              <a:spcAft>
                <a:spcPts val="600"/>
              </a:spcAft>
              <a:defRPr/>
            </a:pPr>
            <a:r>
              <a:rPr lang="en-US" b="1" dirty="0">
                <a:solidFill>
                  <a:schemeClr val="tx1">
                    <a:lumMod val="75000"/>
                  </a:schemeClr>
                </a:solidFill>
                <a:ea typeface="ＭＳ Ｐゴシック"/>
                <a:cs typeface="ＭＳ Ｐゴシック"/>
              </a:rPr>
              <a:t>Minnesota</a:t>
            </a:r>
          </a:p>
          <a:p>
            <a:pPr marL="476250" indent="-476250">
              <a:spcBef>
                <a:spcPts val="0"/>
              </a:spcBef>
              <a:spcAft>
                <a:spcPts val="600"/>
              </a:spcAft>
              <a:defRPr/>
            </a:pPr>
            <a:r>
              <a:rPr lang="en-US" b="1" dirty="0">
                <a:solidFill>
                  <a:schemeClr val="tx1">
                    <a:lumMod val="75000"/>
                  </a:schemeClr>
                </a:solidFill>
                <a:ea typeface="ＭＳ Ｐゴシック"/>
                <a:cs typeface="ＭＳ Ｐゴシック"/>
              </a:rPr>
              <a:t>Missouri</a:t>
            </a:r>
          </a:p>
          <a:p>
            <a:pPr marL="476250" indent="-476250">
              <a:spcBef>
                <a:spcPts val="0"/>
              </a:spcBef>
              <a:spcAft>
                <a:spcPts val="600"/>
              </a:spcAft>
              <a:defRPr/>
            </a:pPr>
            <a:r>
              <a:rPr lang="en-US" b="1" dirty="0">
                <a:solidFill>
                  <a:schemeClr val="tx1">
                    <a:lumMod val="75000"/>
                  </a:schemeClr>
                </a:solidFill>
                <a:ea typeface="ＭＳ Ｐゴシック"/>
                <a:cs typeface="ＭＳ Ｐゴシック"/>
              </a:rPr>
              <a:t>Montana</a:t>
            </a:r>
          </a:p>
          <a:p>
            <a:pPr marL="476250" indent="-476250">
              <a:spcBef>
                <a:spcPts val="0"/>
              </a:spcBef>
              <a:spcAft>
                <a:spcPts val="600"/>
              </a:spcAft>
              <a:defRPr/>
            </a:pPr>
            <a:r>
              <a:rPr lang="en-US" b="1" dirty="0">
                <a:solidFill>
                  <a:schemeClr val="tx1">
                    <a:lumMod val="75000"/>
                  </a:schemeClr>
                </a:solidFill>
                <a:ea typeface="ＭＳ Ｐゴシック"/>
                <a:cs typeface="ＭＳ Ｐゴシック"/>
              </a:rPr>
              <a:t>Nebraska</a:t>
            </a:r>
          </a:p>
          <a:p>
            <a:pPr marL="476250" indent="-476250">
              <a:spcBef>
                <a:spcPts val="0"/>
              </a:spcBef>
              <a:spcAft>
                <a:spcPts val="600"/>
              </a:spcAft>
              <a:defRPr/>
            </a:pPr>
            <a:r>
              <a:rPr lang="en-US" b="1" dirty="0">
                <a:solidFill>
                  <a:schemeClr val="tx1">
                    <a:lumMod val="75000"/>
                  </a:schemeClr>
                </a:solidFill>
                <a:ea typeface="ＭＳ Ｐゴシック"/>
                <a:cs typeface="ＭＳ Ｐゴシック"/>
              </a:rPr>
              <a:t>New Mexico</a:t>
            </a:r>
          </a:p>
          <a:p>
            <a:pPr marL="476250" indent="-476250">
              <a:spcBef>
                <a:spcPts val="0"/>
              </a:spcBef>
              <a:spcAft>
                <a:spcPts val="600"/>
              </a:spcAft>
              <a:defRPr/>
            </a:pPr>
            <a:r>
              <a:rPr lang="en-US" b="1" dirty="0">
                <a:solidFill>
                  <a:schemeClr val="tx1">
                    <a:lumMod val="75000"/>
                  </a:schemeClr>
                </a:solidFill>
                <a:ea typeface="ＭＳ Ｐゴシック"/>
                <a:cs typeface="ＭＳ Ｐゴシック"/>
              </a:rPr>
              <a:t>North Dakota</a:t>
            </a:r>
          </a:p>
          <a:p>
            <a:pPr marL="476250" indent="-476250">
              <a:spcBef>
                <a:spcPts val="0"/>
              </a:spcBef>
              <a:spcAft>
                <a:spcPts val="600"/>
              </a:spcAft>
              <a:defRPr/>
            </a:pPr>
            <a:r>
              <a:rPr lang="en-US" b="1" dirty="0">
                <a:solidFill>
                  <a:schemeClr val="tx1">
                    <a:lumMod val="75000"/>
                  </a:schemeClr>
                </a:solidFill>
                <a:ea typeface="ＭＳ Ｐゴシック"/>
                <a:cs typeface="ＭＳ Ｐゴシック"/>
              </a:rPr>
              <a:t>Oklahoma</a:t>
            </a:r>
          </a:p>
          <a:p>
            <a:pPr marL="476250" indent="-476250">
              <a:spcBef>
                <a:spcPts val="0"/>
              </a:spcBef>
              <a:spcAft>
                <a:spcPts val="600"/>
              </a:spcAft>
              <a:defRPr/>
            </a:pPr>
            <a:r>
              <a:rPr lang="en-US" b="1" dirty="0">
                <a:solidFill>
                  <a:schemeClr val="tx1">
                    <a:lumMod val="75000"/>
                  </a:schemeClr>
                </a:solidFill>
                <a:ea typeface="ＭＳ Ｐゴシック"/>
                <a:cs typeface="ＭＳ Ｐゴシック"/>
              </a:rPr>
              <a:t>South Dakota</a:t>
            </a:r>
          </a:p>
          <a:p>
            <a:pPr marL="476250" indent="-476250">
              <a:spcBef>
                <a:spcPts val="0"/>
              </a:spcBef>
              <a:spcAft>
                <a:spcPts val="600"/>
              </a:spcAft>
              <a:defRPr/>
            </a:pPr>
            <a:r>
              <a:rPr lang="en-US" b="1" dirty="0">
                <a:solidFill>
                  <a:schemeClr val="tx1">
                    <a:lumMod val="75000"/>
                  </a:schemeClr>
                </a:solidFill>
                <a:ea typeface="ＭＳ Ｐゴシック"/>
                <a:cs typeface="ＭＳ Ｐゴシック"/>
              </a:rPr>
              <a:t>Texas</a:t>
            </a:r>
          </a:p>
          <a:p>
            <a:pPr marL="476250" indent="-476250">
              <a:spcBef>
                <a:spcPts val="0"/>
              </a:spcBef>
              <a:spcAft>
                <a:spcPts val="600"/>
              </a:spcAft>
              <a:defRPr/>
            </a:pPr>
            <a:r>
              <a:rPr lang="en-US" b="1" dirty="0" smtClean="0">
                <a:solidFill>
                  <a:schemeClr val="tx1">
                    <a:lumMod val="75000"/>
                  </a:schemeClr>
                </a:solidFill>
                <a:ea typeface="ＭＳ Ｐゴシック"/>
                <a:cs typeface="ＭＳ Ｐゴシック"/>
              </a:rPr>
              <a:t>Wyoming</a:t>
            </a:r>
            <a:endParaRPr lang="en-US" b="1" dirty="0">
              <a:solidFill>
                <a:schemeClr val="tx1">
                  <a:lumMod val="75000"/>
                </a:schemeClr>
              </a:solidFill>
              <a:ea typeface="ＭＳ Ｐゴシック"/>
              <a:cs typeface="ＭＳ Ｐゴシック"/>
            </a:endParaRPr>
          </a:p>
        </p:txBody>
      </p:sp>
      <p:sp>
        <p:nvSpPr>
          <p:cNvPr id="2" name="Slide Number Placeholder 1"/>
          <p:cNvSpPr>
            <a:spLocks noGrp="1"/>
          </p:cNvSpPr>
          <p:nvPr>
            <p:ph type="sldNum" sz="quarter" idx="12"/>
          </p:nvPr>
        </p:nvSpPr>
        <p:spPr/>
        <p:txBody>
          <a:bodyPr/>
          <a:lstStyle/>
          <a:p>
            <a:fld id="{DCF08F63-ED02-406C-9432-F3661D040FC6}" type="slidenum">
              <a:rPr lang="en-US" smtClean="0"/>
              <a:t>6</a:t>
            </a:fld>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46404" y="1485903"/>
            <a:ext cx="3815540" cy="493776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6"/>
          <p:cNvSpPr>
            <a:spLocks noGrp="1" noChangeArrowheads="1"/>
          </p:cNvSpPr>
          <p:nvPr>
            <p:ph type="title"/>
          </p:nvPr>
        </p:nvSpPr>
        <p:spPr bwMode="auto">
          <a:xfrm>
            <a:off x="946404" y="327258"/>
            <a:ext cx="7269480" cy="729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smtClean="0"/>
              <a:t>Operating Region  </a:t>
            </a:r>
          </a:p>
        </p:txBody>
      </p:sp>
      <p:sp>
        <p:nvSpPr>
          <p:cNvPr id="8" name="Content Placeholder 7"/>
          <p:cNvSpPr>
            <a:spLocks noGrp="1"/>
          </p:cNvSpPr>
          <p:nvPr>
            <p:ph idx="1"/>
          </p:nvPr>
        </p:nvSpPr>
        <p:spPr>
          <a:xfrm>
            <a:off x="5607140" y="1284918"/>
            <a:ext cx="2550695" cy="5344482"/>
          </a:xfrm>
        </p:spPr>
        <p:txBody>
          <a:bodyPr>
            <a:normAutofit fontScale="92500" lnSpcReduction="20000"/>
          </a:bodyPr>
          <a:lstStyle/>
          <a:p>
            <a:pPr marL="231775" indent="-231775" eaLnBrk="1" fontAlgn="auto" hangingPunct="1">
              <a:spcBef>
                <a:spcPct val="15000"/>
              </a:spcBef>
              <a:buFontTx/>
              <a:buChar char="•"/>
              <a:defRPr/>
            </a:pPr>
            <a:r>
              <a:rPr lang="en-US" sz="2400" dirty="0" smtClean="0"/>
              <a:t>Miles of service territory: 546,000</a:t>
            </a:r>
          </a:p>
          <a:p>
            <a:pPr marL="231775" indent="-231775" eaLnBrk="1" fontAlgn="auto" hangingPunct="1">
              <a:spcBef>
                <a:spcPct val="15000"/>
              </a:spcBef>
              <a:buFontTx/>
              <a:buChar char="•"/>
              <a:defRPr/>
            </a:pPr>
            <a:r>
              <a:rPr lang="en-US" altLang="en-US" sz="2400" dirty="0" smtClean="0"/>
              <a:t>Population served: 17.5M</a:t>
            </a:r>
            <a:endParaRPr lang="en-US" altLang="en-US" sz="2400" dirty="0"/>
          </a:p>
          <a:p>
            <a:pPr marL="231775" indent="-231775" eaLnBrk="1" fontAlgn="auto" hangingPunct="1">
              <a:spcBef>
                <a:spcPct val="15000"/>
              </a:spcBef>
              <a:buFontTx/>
              <a:buChar char="•"/>
              <a:defRPr/>
            </a:pPr>
            <a:r>
              <a:rPr lang="en-US" sz="2400" dirty="0" smtClean="0"/>
              <a:t>Generating Plants: 790</a:t>
            </a:r>
          </a:p>
          <a:p>
            <a:pPr marL="231775" indent="-231775" eaLnBrk="1" fontAlgn="auto" hangingPunct="1">
              <a:spcBef>
                <a:spcPct val="15000"/>
              </a:spcBef>
              <a:buFontTx/>
              <a:buChar char="•"/>
              <a:defRPr/>
            </a:pPr>
            <a:r>
              <a:rPr lang="en-US" sz="2400" dirty="0" smtClean="0"/>
              <a:t>Substations: 4,835</a:t>
            </a:r>
          </a:p>
          <a:p>
            <a:pPr marL="231775" indent="-231775" eaLnBrk="1" fontAlgn="auto" hangingPunct="1">
              <a:spcBef>
                <a:spcPct val="15000"/>
              </a:spcBef>
              <a:buFontTx/>
              <a:buChar char="•"/>
              <a:defRPr/>
            </a:pPr>
            <a:r>
              <a:rPr lang="en-US" sz="2400" dirty="0" smtClean="0"/>
              <a:t>Miles of transmission: </a:t>
            </a:r>
            <a:br>
              <a:rPr lang="en-US" sz="2400" dirty="0" smtClean="0"/>
            </a:br>
            <a:r>
              <a:rPr lang="en-US" sz="2400" dirty="0" smtClean="0"/>
              <a:t>65,755</a:t>
            </a:r>
          </a:p>
          <a:p>
            <a:pPr marL="631825" lvl="1" indent="-231775" eaLnBrk="1" fontAlgn="auto" hangingPunct="1">
              <a:spcBef>
                <a:spcPct val="15000"/>
              </a:spcBef>
              <a:spcAft>
                <a:spcPts val="0"/>
              </a:spcAft>
              <a:buFontTx/>
              <a:buChar char="•"/>
              <a:tabLst>
                <a:tab pos="1423988" algn="l"/>
              </a:tabLst>
              <a:defRPr/>
            </a:pPr>
            <a:r>
              <a:rPr lang="en-US" sz="1800" dirty="0" smtClean="0">
                <a:solidFill>
                  <a:schemeClr val="tx1"/>
                </a:solidFill>
              </a:rPr>
              <a:t>69 kV 	16,808</a:t>
            </a:r>
          </a:p>
          <a:p>
            <a:pPr marL="631825" lvl="1" indent="-231775" eaLnBrk="1" fontAlgn="auto" hangingPunct="1">
              <a:spcBef>
                <a:spcPct val="15000"/>
              </a:spcBef>
              <a:spcAft>
                <a:spcPts val="0"/>
              </a:spcAft>
              <a:buFontTx/>
              <a:buChar char="•"/>
              <a:tabLst>
                <a:tab pos="1423988" algn="l"/>
              </a:tabLst>
              <a:defRPr/>
            </a:pPr>
            <a:r>
              <a:rPr lang="en-US" sz="1800" dirty="0" smtClean="0">
                <a:solidFill>
                  <a:schemeClr val="tx1"/>
                </a:solidFill>
              </a:rPr>
              <a:t>115 kV	15,512</a:t>
            </a:r>
          </a:p>
          <a:p>
            <a:pPr marL="631825" lvl="1" indent="-231775" eaLnBrk="1" fontAlgn="auto" hangingPunct="1">
              <a:spcBef>
                <a:spcPct val="15000"/>
              </a:spcBef>
              <a:spcAft>
                <a:spcPts val="0"/>
              </a:spcAft>
              <a:buFontTx/>
              <a:buChar char="•"/>
              <a:tabLst>
                <a:tab pos="1423988" algn="l"/>
              </a:tabLst>
              <a:defRPr/>
            </a:pPr>
            <a:r>
              <a:rPr lang="en-US" sz="1800" dirty="0" smtClean="0">
                <a:solidFill>
                  <a:schemeClr val="tx1"/>
                </a:solidFill>
              </a:rPr>
              <a:t>138 kV	9,471</a:t>
            </a:r>
            <a:endParaRPr lang="en-US" sz="1800" dirty="0">
              <a:solidFill>
                <a:schemeClr val="tx1"/>
              </a:solidFill>
            </a:endParaRPr>
          </a:p>
          <a:p>
            <a:pPr marL="631825" lvl="1" indent="-231775" eaLnBrk="1" fontAlgn="auto" hangingPunct="1">
              <a:spcBef>
                <a:spcPct val="15000"/>
              </a:spcBef>
              <a:spcAft>
                <a:spcPts val="0"/>
              </a:spcAft>
              <a:buFontTx/>
              <a:buChar char="•"/>
              <a:tabLst>
                <a:tab pos="1423988" algn="l"/>
              </a:tabLst>
              <a:defRPr/>
            </a:pPr>
            <a:r>
              <a:rPr lang="en-US" sz="1800" dirty="0" smtClean="0">
                <a:solidFill>
                  <a:schemeClr val="tx1"/>
                </a:solidFill>
              </a:rPr>
              <a:t>161 kV	5,596</a:t>
            </a:r>
          </a:p>
          <a:p>
            <a:pPr marL="631825" lvl="1" indent="-231775" eaLnBrk="1" fontAlgn="auto" hangingPunct="1">
              <a:spcBef>
                <a:spcPct val="15000"/>
              </a:spcBef>
              <a:spcAft>
                <a:spcPts val="0"/>
              </a:spcAft>
              <a:buFontTx/>
              <a:buChar char="•"/>
              <a:tabLst>
                <a:tab pos="1423988" algn="l"/>
              </a:tabLst>
              <a:defRPr/>
            </a:pPr>
            <a:r>
              <a:rPr lang="en-US" sz="1800" dirty="0" smtClean="0">
                <a:solidFill>
                  <a:schemeClr val="tx1"/>
                </a:solidFill>
              </a:rPr>
              <a:t>230 kV	7,518</a:t>
            </a:r>
          </a:p>
          <a:p>
            <a:pPr marL="631825" lvl="1" indent="-231775" eaLnBrk="1" fontAlgn="auto" hangingPunct="1">
              <a:spcBef>
                <a:spcPct val="15000"/>
              </a:spcBef>
              <a:spcAft>
                <a:spcPts val="0"/>
              </a:spcAft>
              <a:buFontTx/>
              <a:buChar char="•"/>
              <a:tabLst>
                <a:tab pos="1423988" algn="l"/>
              </a:tabLst>
              <a:defRPr/>
            </a:pPr>
            <a:r>
              <a:rPr lang="en-US" sz="1800" dirty="0" smtClean="0">
                <a:solidFill>
                  <a:schemeClr val="tx1"/>
                </a:solidFill>
              </a:rPr>
              <a:t>345 kV 	10,758</a:t>
            </a:r>
          </a:p>
          <a:p>
            <a:pPr marL="631825" lvl="1" indent="-231775" eaLnBrk="1" fontAlgn="auto" hangingPunct="1">
              <a:spcBef>
                <a:spcPct val="15000"/>
              </a:spcBef>
              <a:spcAft>
                <a:spcPts val="0"/>
              </a:spcAft>
              <a:buFontTx/>
              <a:buChar char="•"/>
              <a:tabLst>
                <a:tab pos="1423988" algn="l"/>
              </a:tabLst>
              <a:defRPr/>
            </a:pPr>
            <a:r>
              <a:rPr lang="en-US" sz="1800" dirty="0" smtClean="0">
                <a:solidFill>
                  <a:schemeClr val="tx1"/>
                </a:solidFill>
              </a:rPr>
              <a:t>500kV	92</a:t>
            </a:r>
          </a:p>
        </p:txBody>
      </p:sp>
      <p:sp>
        <p:nvSpPr>
          <p:cNvPr id="111621" name="Rectangle 4"/>
          <p:cNvSpPr>
            <a:spLocks noChangeArrowheads="1"/>
          </p:cNvSpPr>
          <p:nvPr/>
        </p:nvSpPr>
        <p:spPr bwMode="auto">
          <a:xfrm>
            <a:off x="6934200" y="64008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altLang="en-US" sz="1400">
              <a:solidFill>
                <a:schemeClr val="bg1"/>
              </a:solidFill>
              <a:latin typeface="Calibri" pitchFamily="34" charset="0"/>
            </a:endParaRPr>
          </a:p>
        </p:txBody>
      </p:sp>
      <p:sp>
        <p:nvSpPr>
          <p:cNvPr id="111622" name="Rectangle 5"/>
          <p:cNvSpPr>
            <a:spLocks noChangeArrowheads="1"/>
          </p:cNvSpPr>
          <p:nvPr/>
        </p:nvSpPr>
        <p:spPr bwMode="auto">
          <a:xfrm>
            <a:off x="0" y="129540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15000"/>
              </a:spcBef>
              <a:buFontTx/>
              <a:buChar char="•"/>
            </a:pPr>
            <a:endParaRPr lang="en-US" altLang="en-US" sz="2500" b="1">
              <a:solidFill>
                <a:srgbClr val="000000"/>
              </a:solidFill>
              <a:latin typeface="Calibri" pitchFamily="34" charset="0"/>
            </a:endParaRPr>
          </a:p>
        </p:txBody>
      </p:sp>
      <p:sp>
        <p:nvSpPr>
          <p:cNvPr id="3" name="Slide Number Placeholder 2"/>
          <p:cNvSpPr>
            <a:spLocks noGrp="1"/>
          </p:cNvSpPr>
          <p:nvPr>
            <p:ph type="sldNum" sz="quarter" idx="12"/>
          </p:nvPr>
        </p:nvSpPr>
        <p:spPr/>
        <p:txBody>
          <a:bodyPr/>
          <a:lstStyle/>
          <a:p>
            <a:fld id="{DCF08F63-ED02-406C-9432-F3661D040FC6}" type="slidenum">
              <a:rPr lang="en-US" smtClean="0"/>
              <a:t>7</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l="5191" t="6122" r="28533" b="6140"/>
          <a:stretch/>
        </p:blipFill>
        <p:spPr>
          <a:xfrm>
            <a:off x="412445" y="1235078"/>
            <a:ext cx="4928717" cy="504173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val="0"/>
              </a:ext>
            </a:extLst>
          </a:blip>
          <a:srcRect b="10375"/>
          <a:stretch/>
        </p:blipFill>
        <p:spPr>
          <a:xfrm>
            <a:off x="1517904" y="1285093"/>
            <a:ext cx="6126480" cy="5400410"/>
          </a:xfrm>
        </p:spPr>
      </p:pic>
      <p:sp>
        <p:nvSpPr>
          <p:cNvPr id="27650" name="Rectangle 2"/>
          <p:cNvSpPr>
            <a:spLocks noGrp="1" noChangeArrowheads="1"/>
          </p:cNvSpPr>
          <p:nvPr>
            <p:ph type="title"/>
          </p:nvPr>
        </p:nvSpPr>
        <p:spPr bwMode="auto">
          <a:ln>
            <a:miter lim="800000"/>
            <a:headEnd/>
            <a:tailEnd/>
          </a:ln>
        </p:spPr>
        <p:txBody>
          <a:bodyPr vert="horz" wrap="square" lIns="91440" tIns="45720" rIns="91440" bIns="45720" numCol="1" compatLnSpc="1">
            <a:prstTxWarp prst="textNoShape">
              <a:avLst/>
            </a:prstTxWarp>
            <a:noAutofit/>
          </a:bodyPr>
          <a:lstStyle/>
          <a:p>
            <a:pPr eaLnBrk="1" hangingPunct="1">
              <a:defRPr/>
            </a:pPr>
            <a:r>
              <a:rPr lang="en-US" sz="2800" dirty="0" smtClean="0"/>
              <a:t>North American </a:t>
            </a:r>
            <a:br>
              <a:rPr lang="en-US" sz="2800" dirty="0" smtClean="0"/>
            </a:br>
            <a:r>
              <a:rPr lang="en-US" sz="2800" dirty="0" smtClean="0"/>
              <a:t>Independent System Operators (ISO) and Regional Transmission Organizations (RTO)</a:t>
            </a:r>
          </a:p>
        </p:txBody>
      </p:sp>
      <p:sp>
        <p:nvSpPr>
          <p:cNvPr id="2" name="Slide Number Placeholder 1"/>
          <p:cNvSpPr>
            <a:spLocks noGrp="1"/>
          </p:cNvSpPr>
          <p:nvPr>
            <p:ph type="sldNum" sz="quarter" idx="12"/>
          </p:nvPr>
        </p:nvSpPr>
        <p:spPr/>
        <p:txBody>
          <a:bodyPr/>
          <a:lstStyle/>
          <a:p>
            <a:fld id="{DCF08F63-ED02-406C-9432-F3661D040FC6}" type="slidenum">
              <a:rPr lang="en-US" smtClean="0"/>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ltLang="en-US" sz="2800" dirty="0" smtClean="0"/>
              <a:t>SPP’s 95 Members: </a:t>
            </a:r>
            <a:br>
              <a:rPr lang="en-US" altLang="en-US" sz="2800" dirty="0" smtClean="0"/>
            </a:br>
            <a:r>
              <a:rPr lang="en-US" altLang="en-US" sz="2800" dirty="0" smtClean="0"/>
              <a:t>Independence Through Diversity</a:t>
            </a:r>
          </a:p>
        </p:txBody>
      </p:sp>
      <p:graphicFrame>
        <p:nvGraphicFramePr>
          <p:cNvPr id="8" name="Content Placeholder 9"/>
          <p:cNvGraphicFramePr>
            <a:graphicFrameLocks noGrp="1"/>
          </p:cNvGraphicFramePr>
          <p:nvPr>
            <p:ph idx="1"/>
            <p:extLst>
              <p:ext uri="{D42A27DB-BD31-4B8C-83A1-F6EECF244321}">
                <p14:modId xmlns:p14="http://schemas.microsoft.com/office/powerpoint/2010/main" val="1963329509"/>
              </p:ext>
            </p:extLst>
          </p:nvPr>
        </p:nvGraphicFramePr>
        <p:xfrm>
          <a:off x="532263" y="1299412"/>
          <a:ext cx="7372484" cy="5342020"/>
        </p:xfrm>
        <a:graphic>
          <a:graphicData uri="http://schemas.openxmlformats.org/drawingml/2006/chart">
            <c:chart xmlns:c="http://schemas.openxmlformats.org/drawingml/2006/chart" xmlns:r="http://schemas.openxmlformats.org/officeDocument/2006/relationships" r:id="rId3"/>
          </a:graphicData>
        </a:graphic>
      </p:graphicFrame>
      <p:sp>
        <p:nvSpPr>
          <p:cNvPr id="107545" name="TextBox 2"/>
          <p:cNvSpPr txBox="1">
            <a:spLocks noChangeArrowheads="1"/>
          </p:cNvSpPr>
          <p:nvPr/>
        </p:nvSpPr>
        <p:spPr bwMode="auto">
          <a:xfrm>
            <a:off x="324853" y="6333655"/>
            <a:ext cx="17377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dirty="0"/>
              <a:t>As of </a:t>
            </a:r>
            <a:r>
              <a:rPr lang="en-US" altLang="en-US" sz="1400" dirty="0" smtClean="0"/>
              <a:t>April 12, 2017</a:t>
            </a:r>
            <a:endParaRPr lang="en-US" altLang="en-US" sz="1400" dirty="0"/>
          </a:p>
        </p:txBody>
      </p:sp>
      <p:sp>
        <p:nvSpPr>
          <p:cNvPr id="2" name="Slide Number Placeholder 1"/>
          <p:cNvSpPr>
            <a:spLocks noGrp="1"/>
          </p:cNvSpPr>
          <p:nvPr>
            <p:ph type="sldNum" sz="quarter" idx="12"/>
          </p:nvPr>
        </p:nvSpPr>
        <p:spPr/>
        <p:txBody>
          <a:bodyPr/>
          <a:lstStyle/>
          <a:p>
            <a:fld id="{DCF08F63-ED02-406C-9432-F3661D040FC6}" type="slidenum">
              <a:rPr lang="en-US" smtClean="0"/>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SPP">
      <a:dk1>
        <a:sysClr val="windowText" lastClr="000000"/>
      </a:dk1>
      <a:lt1>
        <a:sysClr val="window" lastClr="FFFFFF"/>
      </a:lt1>
      <a:dk2>
        <a:srgbClr val="323232"/>
      </a:dk2>
      <a:lt2>
        <a:srgbClr val="E5C243"/>
      </a:lt2>
      <a:accent1>
        <a:srgbClr val="CF102D"/>
      </a:accent1>
      <a:accent2>
        <a:srgbClr val="CF102D"/>
      </a:accent2>
      <a:accent3>
        <a:srgbClr val="E19825"/>
      </a:accent3>
      <a:accent4>
        <a:srgbClr val="B19C7D"/>
      </a:accent4>
      <a:accent5>
        <a:srgbClr val="7F5F52"/>
      </a:accent5>
      <a:accent6>
        <a:srgbClr val="B27D49"/>
      </a:accent6>
      <a:hlink>
        <a:srgbClr val="6B9F25"/>
      </a:hlink>
      <a:folHlink>
        <a:srgbClr val="B26B02"/>
      </a:folHlink>
    </a:clrScheme>
    <a:fontScheme name="Rockwell">
      <a:majorFont>
        <a:latin typeface="Rockwell"/>
        <a:ea typeface=""/>
        <a:cs typeface=""/>
      </a:majorFont>
      <a:minorFont>
        <a:latin typeface="Rockwell"/>
        <a:ea typeface=""/>
        <a:cs typeface=""/>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Presentation2" id="{D7F8D55C-5F72-400B-AC1F-43FA5E0C2316}" vid="{DCE9EB1F-C2F2-4909-A7EB-E8BC406470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SPP_75th_Anniversary_Template_-_Standard-1</Template>
  <TotalTime>8123</TotalTime>
  <Words>1678</Words>
  <Application>Microsoft Office PowerPoint</Application>
  <PresentationFormat>On-screen Show (4:3)</PresentationFormat>
  <Paragraphs>315</Paragraphs>
  <Slides>38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ＭＳ Ｐゴシック</vt:lpstr>
      <vt:lpstr>Arial</vt:lpstr>
      <vt:lpstr>Calibri</vt:lpstr>
      <vt:lpstr>Rockwell</vt:lpstr>
      <vt:lpstr>Wingdings</vt:lpstr>
      <vt:lpstr>Wingdings 2</vt:lpstr>
      <vt:lpstr>View</vt:lpstr>
      <vt:lpstr>PowerPoint Presentation</vt:lpstr>
      <vt:lpstr>PowerPoint Presentation</vt:lpstr>
      <vt:lpstr>Our Beginning</vt:lpstr>
      <vt:lpstr>SPP At a Glance</vt:lpstr>
      <vt:lpstr>Regulatory Environment</vt:lpstr>
      <vt:lpstr>The SPP Footprint:  Members in 14 States </vt:lpstr>
      <vt:lpstr>Operating Region  </vt:lpstr>
      <vt:lpstr>North American  Independent System Operators (ISO) and Regional Transmission Organizations (RTO)</vt:lpstr>
      <vt:lpstr>SPP’s 95 Members:  Independence Through Diversity</vt:lpstr>
      <vt:lpstr>The SPP Difference</vt:lpstr>
      <vt:lpstr>Facilitation</vt:lpstr>
      <vt:lpstr>Our Major Services</vt:lpstr>
      <vt:lpstr>Milestones</vt:lpstr>
      <vt:lpstr>Milestones</vt:lpstr>
      <vt:lpstr>Milestones</vt:lpstr>
      <vt:lpstr>Growth in Responsibilities</vt:lpstr>
      <vt:lpstr>PowerPoint Presentation</vt:lpstr>
      <vt:lpstr>Market Facts</vt:lpstr>
      <vt:lpstr>SPP’s IT Infrastructure</vt:lpstr>
      <vt:lpstr>gENERATING Capacity* by Fuel Type (87,086 MW total)</vt:lpstr>
      <vt:lpstr>2017 Energy production BY   Fuel Type (259,554 GWh total)</vt:lpstr>
      <vt:lpstr>PowerPoint Presentation</vt:lpstr>
      <vt:lpstr>Transmission Investment Directed by SPP</vt:lpstr>
      <vt:lpstr>PowerPoint Presentation</vt:lpstr>
      <vt:lpstr>SPP’s Value of Transmission Study</vt:lpstr>
      <vt:lpstr>SPP renewable “breadbasket”</vt:lpstr>
      <vt:lpstr>PowerPoint Presentation</vt:lpstr>
      <vt:lpstr>Wind Capacity Installed by Year</vt:lpstr>
      <vt:lpstr>Wind Penetration</vt:lpstr>
      <vt:lpstr>wind Peaks</vt:lpstr>
      <vt:lpstr>Pending Generator Interconnection Requests</vt:lpstr>
      <vt:lpstr>Denmark hits 140% Wind Penetration…</vt:lpstr>
      <vt:lpstr>Denmark versus Kansas Wind</vt:lpstr>
      <vt:lpstr>How high can we go? </vt:lpstr>
      <vt:lpstr>SPP Min and Max Percent of Generation Mix Per Fuel Type - 2017</vt:lpstr>
      <vt:lpstr>Hourly wind fleet composition (3/1/18 – 3/6/18)</vt:lpstr>
      <vt:lpstr>Variability + reliability requires fuel diversity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Wingfield</dc:creator>
  <cp:lastModifiedBy>Nick Brown</cp:lastModifiedBy>
  <cp:revision>123</cp:revision>
  <cp:lastPrinted>2018-03-19T14:41:31Z</cp:lastPrinted>
  <dcterms:created xsi:type="dcterms:W3CDTF">2016-02-11T19:44:26Z</dcterms:created>
  <dcterms:modified xsi:type="dcterms:W3CDTF">2018-03-19T14:41:42Z</dcterms:modified>
</cp:coreProperties>
</file>