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 id="2147483648" r:id="rId2"/>
    <p:sldMasterId id="2147483651" r:id="rId3"/>
  </p:sldMasterIdLst>
  <p:notesMasterIdLst>
    <p:notesMasterId r:id="rId40"/>
  </p:notesMasterIdLst>
  <p:handoutMasterIdLst>
    <p:handoutMasterId r:id="rId41"/>
  </p:handoutMasterIdLst>
  <p:sldIdLst>
    <p:sldId id="355" r:id="rId4"/>
    <p:sldId id="427" r:id="rId5"/>
    <p:sldId id="418" r:id="rId6"/>
    <p:sldId id="397" r:id="rId7"/>
    <p:sldId id="324" r:id="rId8"/>
    <p:sldId id="411" r:id="rId9"/>
    <p:sldId id="394" r:id="rId10"/>
    <p:sldId id="433" r:id="rId11"/>
    <p:sldId id="435" r:id="rId12"/>
    <p:sldId id="434" r:id="rId13"/>
    <p:sldId id="439" r:id="rId14"/>
    <p:sldId id="425" r:id="rId15"/>
    <p:sldId id="429" r:id="rId16"/>
    <p:sldId id="445" r:id="rId17"/>
    <p:sldId id="443" r:id="rId18"/>
    <p:sldId id="437" r:id="rId19"/>
    <p:sldId id="390" r:id="rId20"/>
    <p:sldId id="377" r:id="rId21"/>
    <p:sldId id="375" r:id="rId22"/>
    <p:sldId id="442" r:id="rId23"/>
    <p:sldId id="438" r:id="rId24"/>
    <p:sldId id="431" r:id="rId25"/>
    <p:sldId id="432" r:id="rId26"/>
    <p:sldId id="440" r:id="rId27"/>
    <p:sldId id="419" r:id="rId28"/>
    <p:sldId id="441" r:id="rId29"/>
    <p:sldId id="420" r:id="rId30"/>
    <p:sldId id="417" r:id="rId31"/>
    <p:sldId id="374" r:id="rId32"/>
    <p:sldId id="421" r:id="rId33"/>
    <p:sldId id="422" r:id="rId34"/>
    <p:sldId id="423" r:id="rId35"/>
    <p:sldId id="388" r:id="rId36"/>
    <p:sldId id="369" r:id="rId37"/>
    <p:sldId id="389" r:id="rId38"/>
    <p:sldId id="42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76C6"/>
    <a:srgbClr val="B03018"/>
    <a:srgbClr val="FF8200"/>
    <a:srgbClr val="685BC7"/>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1703" autoAdjust="0"/>
  </p:normalViewPr>
  <p:slideViewPr>
    <p:cSldViewPr showGuides="1">
      <p:cViewPr varScale="1">
        <p:scale>
          <a:sx n="139" d="100"/>
          <a:sy n="139" d="100"/>
        </p:scale>
        <p:origin x="-1704"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103" d="100"/>
          <a:sy n="103" d="100"/>
        </p:scale>
        <p:origin x="-343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pysh\Documents\ERCOT%20Reports\PriceHistory2002-2017_d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warrenlasher:Documents:Presentations:CY2018_ERCOT_Monthly_Peak_Demand_Foreca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warrenlasher:Documents:Presentations:Supply_Stack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US" b="1">
                <a:solidFill>
                  <a:schemeClr val="tx2"/>
                </a:solidFill>
              </a:rPr>
              <a:t>Load-Weighted Average Energy</a:t>
            </a:r>
            <a:r>
              <a:rPr lang="en-US" b="1" baseline="0">
                <a:solidFill>
                  <a:schemeClr val="tx2"/>
                </a:solidFill>
              </a:rPr>
              <a:t> Prices in ERCOT</a:t>
            </a:r>
            <a:endParaRPr lang="en-US" b="1">
              <a:solidFill>
                <a:schemeClr val="tx2"/>
              </a:solidFill>
            </a:endParaRP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dLbls>
            <c:dLbl>
              <c:idx val="0"/>
              <c:layout>
                <c:manualLayout>
                  <c:x val="6.4102564102564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6153846153846194E-3"/>
                  <c:y val="-4.40985732814527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217948717948701E-2"/>
                  <c:y val="4.85731633272607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23076923097E-3"/>
                  <c:y val="-1.45719489981784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025641025640999E-3"/>
                  <c:y val="3.89105058365758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6153846153845604E-3"/>
                  <c:y val="-8.904977072276289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4102564102563502E-3"/>
                  <c:y val="-1.700060716454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8760004960092295E-17"/>
                  <c:y val="2.18579234972678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0128205128205104E-3"/>
                  <c:y val="-2.4286581663631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4102564102565297E-3"/>
                  <c:y val="-4.1287188828172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6025641025641E-2"/>
                  <c:y val="2.42865816636308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8.0128205128203994E-3"/>
                  <c:y val="-9.71463266545241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60256410256399E-3"/>
                  <c:y val="-3.1128404669260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4.80769230769219E-3"/>
                  <c:y val="1.9429265330904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44230769230769E-2"/>
                  <c:y val="-4.09556313993173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Sheet1!$A$1:$A$16</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Sheet1!$B$1:$B$16</c:f>
              <c:numCache>
                <c:formatCode>0.00</c:formatCode>
                <c:ptCount val="16"/>
                <c:pt idx="0">
                  <c:v>25.64</c:v>
                </c:pt>
                <c:pt idx="1">
                  <c:v>44.26</c:v>
                </c:pt>
                <c:pt idx="2">
                  <c:v>44.64</c:v>
                </c:pt>
                <c:pt idx="3">
                  <c:v>72.790000000000006</c:v>
                </c:pt>
                <c:pt idx="4">
                  <c:v>55.22</c:v>
                </c:pt>
                <c:pt idx="5">
                  <c:v>56.35</c:v>
                </c:pt>
                <c:pt idx="6">
                  <c:v>77.19</c:v>
                </c:pt>
                <c:pt idx="7">
                  <c:v>34.03</c:v>
                </c:pt>
                <c:pt idx="8">
                  <c:v>39.4</c:v>
                </c:pt>
                <c:pt idx="9">
                  <c:v>53.23</c:v>
                </c:pt>
                <c:pt idx="10">
                  <c:v>28.33</c:v>
                </c:pt>
                <c:pt idx="11">
                  <c:v>33.71</c:v>
                </c:pt>
                <c:pt idx="12">
                  <c:v>40.64</c:v>
                </c:pt>
                <c:pt idx="13">
                  <c:v>26.77</c:v>
                </c:pt>
                <c:pt idx="14">
                  <c:v>24.77</c:v>
                </c:pt>
                <c:pt idx="15">
                  <c:v>28.25</c:v>
                </c:pt>
              </c:numCache>
            </c:numRef>
          </c:val>
          <c:smooth val="0"/>
        </c:ser>
        <c:dLbls>
          <c:showLegendKey val="0"/>
          <c:showVal val="1"/>
          <c:showCatName val="0"/>
          <c:showSerName val="0"/>
          <c:showPercent val="0"/>
          <c:showBubbleSize val="0"/>
        </c:dLbls>
        <c:marker val="1"/>
        <c:smooth val="0"/>
        <c:axId val="99365248"/>
        <c:axId val="100020992"/>
      </c:lineChart>
      <c:catAx>
        <c:axId val="99365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020992"/>
        <c:crosses val="autoZero"/>
        <c:auto val="0"/>
        <c:lblAlgn val="ctr"/>
        <c:lblOffset val="100"/>
        <c:noMultiLvlLbl val="0"/>
      </c:catAx>
      <c:valAx>
        <c:axId val="100020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a:t>$/MWh</a:t>
                </a:r>
              </a:p>
            </c:rich>
          </c:tx>
          <c:layout>
            <c:manualLayout>
              <c:xMode val="edge"/>
              <c:yMode val="edge"/>
              <c:x val="9.6153846153846194E-3"/>
              <c:y val="0.47075649673483699"/>
            </c:manualLayout>
          </c:layout>
          <c:overlay val="0"/>
          <c:spPr>
            <a:noFill/>
            <a:ln>
              <a:noFill/>
            </a:ln>
            <a:effectLst/>
          </c:sp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36524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48731408574"/>
          <c:y val="6.1002178649237501E-2"/>
          <c:w val="0.80833945756780401"/>
          <c:h val="0.72640522875817004"/>
        </c:manualLayout>
      </c:layout>
      <c:scatterChart>
        <c:scatterStyle val="lineMarker"/>
        <c:varyColors val="0"/>
        <c:ser>
          <c:idx val="0"/>
          <c:order val="0"/>
          <c:tx>
            <c:strRef>
              <c:f>'[1]Graph data 4.5'!$E$1</c:f>
              <c:strCache>
                <c:ptCount val="1"/>
                <c:pt idx="0">
                  <c:v>Solar</c:v>
                </c:pt>
              </c:strCache>
            </c:strRef>
          </c:tx>
          <c:spPr>
            <a:ln w="19050" cap="rnd">
              <a:noFill/>
              <a:round/>
            </a:ln>
            <a:effectLst/>
          </c:spPr>
          <c:marker>
            <c:symbol val="circle"/>
            <c:size val="5"/>
            <c:spPr>
              <a:solidFill>
                <a:srgbClr val="FFD100"/>
              </a:solidFill>
              <a:ln w="9525">
                <a:noFill/>
              </a:ln>
              <a:effectLst/>
            </c:spPr>
          </c:marker>
          <c:xVal>
            <c:numRef>
              <c:f>'[1]Graph data 4.5'!$E$2:$E$580</c:f>
              <c:numCache>
                <c:formatCode>General</c:formatCode>
                <c:ptCount val="579"/>
                <c:pt idx="0">
                  <c:v>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724.64400000000001</c:v>
                </c:pt>
                <c:pt idx="36">
                  <c:v>742.24400000000003</c:v>
                </c:pt>
                <c:pt idx="37">
                  <c:v>838.24400000000003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2527.1280000000011</c:v>
                </c:pt>
                <c:pt idx="100">
                  <c:v>2557.208000000001</c:v>
                </c:pt>
                <c:pt idx="101">
                  <c:v>2633.208000000001</c:v>
                </c:pt>
                <c:pt idx="102">
                  <c:v>2721.208000000001</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3498.8754000000022</c:v>
                </c:pt>
                <c:pt idx="123">
                  <c:v>#N/A</c:v>
                </c:pt>
                <c:pt idx="124">
                  <c:v>#N/A</c:v>
                </c:pt>
                <c:pt idx="125">
                  <c:v>#N/A</c:v>
                </c:pt>
                <c:pt idx="126">
                  <c:v>#N/A</c:v>
                </c:pt>
                <c:pt idx="127">
                  <c:v>#N/A</c:v>
                </c:pt>
                <c:pt idx="128">
                  <c:v>#N/A</c:v>
                </c:pt>
                <c:pt idx="129">
                  <c:v>#N/A</c:v>
                </c:pt>
                <c:pt idx="130">
                  <c:v>3771.651400000002</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4364.7106000000022</c:v>
                </c:pt>
                <c:pt idx="167">
                  <c:v>#N/A</c:v>
                </c:pt>
                <c:pt idx="168">
                  <c:v>4399.8586000000014</c:v>
                </c:pt>
                <c:pt idx="169">
                  <c:v>#N/A</c:v>
                </c:pt>
                <c:pt idx="170">
                  <c:v>#N/A</c:v>
                </c:pt>
                <c:pt idx="171">
                  <c:v>#N/A</c:v>
                </c:pt>
                <c:pt idx="172">
                  <c:v>#N/A</c:v>
                </c:pt>
                <c:pt idx="173">
                  <c:v>#N/A</c:v>
                </c:pt>
                <c:pt idx="174">
                  <c:v>#N/A</c:v>
                </c:pt>
                <c:pt idx="175">
                  <c:v>#N/A</c:v>
                </c:pt>
                <c:pt idx="176">
                  <c:v>#N/A</c:v>
                </c:pt>
                <c:pt idx="177">
                  <c:v>#N/A</c:v>
                </c:pt>
                <c:pt idx="178">
                  <c:v>4623.9466000000029</c:v>
                </c:pt>
                <c:pt idx="179">
                  <c:v>4663.9466000000029</c:v>
                </c:pt>
                <c:pt idx="180">
                  <c:v>4745.5466000000033</c:v>
                </c:pt>
                <c:pt idx="181">
                  <c:v>4829.1466000000028</c:v>
                </c:pt>
                <c:pt idx="182">
                  <c:v>#N/A</c:v>
                </c:pt>
                <c:pt idx="183">
                  <c:v>#N/A</c:v>
                </c:pt>
                <c:pt idx="184">
                  <c:v>#N/A</c:v>
                </c:pt>
                <c:pt idx="185">
                  <c:v>#N/A</c:v>
                </c:pt>
                <c:pt idx="186">
                  <c:v>#N/A</c:v>
                </c:pt>
                <c:pt idx="187">
                  <c:v>#N/A</c:v>
                </c:pt>
                <c:pt idx="188">
                  <c:v>#N/A</c:v>
                </c:pt>
                <c:pt idx="189">
                  <c:v>#N/A</c:v>
                </c:pt>
                <c:pt idx="190">
                  <c:v>#N/A</c:v>
                </c:pt>
                <c:pt idx="191">
                  <c:v>5063.2186000000056</c:v>
                </c:pt>
                <c:pt idx="192">
                  <c:v>5143.2186000000056</c:v>
                </c:pt>
                <c:pt idx="193">
                  <c:v>5223.2186000000056</c:v>
                </c:pt>
                <c:pt idx="194">
                  <c:v>5303.2186000000056</c:v>
                </c:pt>
                <c:pt idx="195">
                  <c:v>#N/A</c:v>
                </c:pt>
                <c:pt idx="196">
                  <c:v>#N/A</c:v>
                </c:pt>
                <c:pt idx="197">
                  <c:v>#N/A</c:v>
                </c:pt>
                <c:pt idx="198">
                  <c:v>5461.4086000000061</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5783.2046000000073</c:v>
                </c:pt>
                <c:pt idx="214">
                  <c:v>5823.2046000000073</c:v>
                </c:pt>
                <c:pt idx="215">
                  <c:v>5903.2046000000073</c:v>
                </c:pt>
                <c:pt idx="216">
                  <c:v>5983.2046000000073</c:v>
                </c:pt>
                <c:pt idx="217">
                  <c:v>6063.2046000000073</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'[1]Graph data 4.5'!$M$2:$M$580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24.319500000000001</c:v>
                </c:pt>
                <c:pt idx="246">
                  <c:v>26.988</c:v>
                </c:pt>
                <c:pt idx="247">
                  <c:v>27.248999999999999</c:v>
                </c:pt>
                <c:pt idx="248">
                  <c:v>27.298500000000001</c:v>
                </c:pt>
                <c:pt idx="249">
                  <c:v>28.351500000000001</c:v>
                </c:pt>
                <c:pt idx="250">
                  <c:v>28.360499999999991</c:v>
                </c:pt>
                <c:pt idx="251">
                  <c:v>28.362749999999991</c:v>
                </c:pt>
                <c:pt idx="252">
                  <c:v>28.509</c:v>
                </c:pt>
                <c:pt idx="253">
                  <c:v>28.628250000000001</c:v>
                </c:pt>
                <c:pt idx="254">
                  <c:v>28.6755</c:v>
                </c:pt>
                <c:pt idx="255">
                  <c:v>28.817250000000001</c:v>
                </c:pt>
                <c:pt idx="256">
                  <c:v>28.839749999999999</c:v>
                </c:pt>
                <c:pt idx="257">
                  <c:v>29.107500000000009</c:v>
                </c:pt>
                <c:pt idx="258">
                  <c:v>29.114249999999991</c:v>
                </c:pt>
                <c:pt idx="259">
                  <c:v>29.267250000000001</c:v>
                </c:pt>
                <c:pt idx="260">
                  <c:v>29.294250000000009</c:v>
                </c:pt>
                <c:pt idx="261">
                  <c:v>29.305499999999991</c:v>
                </c:pt>
                <c:pt idx="262">
                  <c:v>29.355</c:v>
                </c:pt>
                <c:pt idx="263">
                  <c:v>29.501249999999999</c:v>
                </c:pt>
                <c:pt idx="264">
                  <c:v>29.577750000000009</c:v>
                </c:pt>
                <c:pt idx="265">
                  <c:v>29.602499999999999</c:v>
                </c:pt>
                <c:pt idx="266">
                  <c:v>29.70825</c:v>
                </c:pt>
                <c:pt idx="267">
                  <c:v>29.766749999999991</c:v>
                </c:pt>
                <c:pt idx="268">
                  <c:v>29.876999999999999</c:v>
                </c:pt>
                <c:pt idx="269">
                  <c:v>30.034500000000001</c:v>
                </c:pt>
                <c:pt idx="270">
                  <c:v>30.273</c:v>
                </c:pt>
                <c:pt idx="271">
                  <c:v>30.507000000000001</c:v>
                </c:pt>
                <c:pt idx="272">
                  <c:v>30.545249999999989</c:v>
                </c:pt>
                <c:pt idx="273">
                  <c:v>30.862500000000001</c:v>
                </c:pt>
                <c:pt idx="274">
                  <c:v>30.92775</c:v>
                </c:pt>
                <c:pt idx="275">
                  <c:v>31.283249999999988</c:v>
                </c:pt>
                <c:pt idx="276">
                  <c:v>31.636500000000009</c:v>
                </c:pt>
                <c:pt idx="277">
                  <c:v>31.800750000000001</c:v>
                </c:pt>
                <c:pt idx="278">
                  <c:v>33.1</c:v>
                </c:pt>
                <c:pt idx="279">
                  <c:v>33.1</c:v>
                </c:pt>
                <c:pt idx="280">
                  <c:v>33.1</c:v>
                </c:pt>
                <c:pt idx="281">
                  <c:v>33.1</c:v>
                </c:pt>
                <c:pt idx="282">
                  <c:v>33.1</c:v>
                </c:pt>
                <c:pt idx="283">
                  <c:v>33.1</c:v>
                </c:pt>
                <c:pt idx="284">
                  <c:v>33.725499999999997</c:v>
                </c:pt>
                <c:pt idx="285">
                  <c:v>33.770499999999998</c:v>
                </c:pt>
                <c:pt idx="286">
                  <c:v>33.838000000000001</c:v>
                </c:pt>
                <c:pt idx="287">
                  <c:v>33.878500000000003</c:v>
                </c:pt>
                <c:pt idx="288">
                  <c:v>33.878500000000003</c:v>
                </c:pt>
                <c:pt idx="289">
                  <c:v>33.878500000000003</c:v>
                </c:pt>
                <c:pt idx="290">
                  <c:v>33.878500000000003</c:v>
                </c:pt>
                <c:pt idx="291">
                  <c:v>34.450000000000003</c:v>
                </c:pt>
                <c:pt idx="292">
                  <c:v>34.450000000000003</c:v>
                </c:pt>
                <c:pt idx="293">
                  <c:v>34.450000000000003</c:v>
                </c:pt>
                <c:pt idx="294">
                  <c:v>34.450000000000003</c:v>
                </c:pt>
                <c:pt idx="295">
                  <c:v>34.450000000000003</c:v>
                </c:pt>
                <c:pt idx="296">
                  <c:v>34.450000000000003</c:v>
                </c:pt>
                <c:pt idx="297">
                  <c:v>34.450000000000003</c:v>
                </c:pt>
                <c:pt idx="298">
                  <c:v>34.450000000000003</c:v>
                </c:pt>
                <c:pt idx="299">
                  <c:v>34.450000000000003</c:v>
                </c:pt>
                <c:pt idx="300">
                  <c:v>34.450000000000003</c:v>
                </c:pt>
                <c:pt idx="301">
                  <c:v>34.643500000000003</c:v>
                </c:pt>
                <c:pt idx="302">
                  <c:v>34.656999999999996</c:v>
                </c:pt>
                <c:pt idx="303">
                  <c:v>34.674999999999997</c:v>
                </c:pt>
                <c:pt idx="304">
                  <c:v>34.693000000000012</c:v>
                </c:pt>
                <c:pt idx="305">
                  <c:v>34.701999999999998</c:v>
                </c:pt>
                <c:pt idx="306">
                  <c:v>34.701999999999998</c:v>
                </c:pt>
                <c:pt idx="307">
                  <c:v>34.854999999999997</c:v>
                </c:pt>
                <c:pt idx="308">
                  <c:v>34.872999999999998</c:v>
                </c:pt>
                <c:pt idx="309">
                  <c:v>34.981000000000002</c:v>
                </c:pt>
                <c:pt idx="310">
                  <c:v>35.125</c:v>
                </c:pt>
                <c:pt idx="311">
                  <c:v>35.17</c:v>
                </c:pt>
                <c:pt idx="312">
                  <c:v>35.17</c:v>
                </c:pt>
                <c:pt idx="313">
                  <c:v>35.17</c:v>
                </c:pt>
                <c:pt idx="314">
                  <c:v>35.17</c:v>
                </c:pt>
                <c:pt idx="315">
                  <c:v>35.197000000000003</c:v>
                </c:pt>
                <c:pt idx="316">
                  <c:v>35.363500000000002</c:v>
                </c:pt>
                <c:pt idx="317">
                  <c:v>35.363500000000002</c:v>
                </c:pt>
                <c:pt idx="318">
                  <c:v>35.426499999999997</c:v>
                </c:pt>
                <c:pt idx="319">
                  <c:v>35.71</c:v>
                </c:pt>
                <c:pt idx="320">
                  <c:v>35.714500000000001</c:v>
                </c:pt>
                <c:pt idx="321">
                  <c:v>35.755000000000003</c:v>
                </c:pt>
                <c:pt idx="322">
                  <c:v>35.800000000000011</c:v>
                </c:pt>
                <c:pt idx="323">
                  <c:v>35.800000000000011</c:v>
                </c:pt>
                <c:pt idx="324">
                  <c:v>35.957500000000003</c:v>
                </c:pt>
                <c:pt idx="325">
                  <c:v>36.137500000000003</c:v>
                </c:pt>
                <c:pt idx="326">
                  <c:v>36.151000000000003</c:v>
                </c:pt>
                <c:pt idx="327">
                  <c:v>36.182499999999997</c:v>
                </c:pt>
                <c:pt idx="328">
                  <c:v>36.200499999999998</c:v>
                </c:pt>
                <c:pt idx="329">
                  <c:v>36.25</c:v>
                </c:pt>
                <c:pt idx="330">
                  <c:v>36.448</c:v>
                </c:pt>
                <c:pt idx="331">
                  <c:v>36.457000000000001</c:v>
                </c:pt>
                <c:pt idx="332">
                  <c:v>36.461500000000001</c:v>
                </c:pt>
                <c:pt idx="333">
                  <c:v>36.61</c:v>
                </c:pt>
                <c:pt idx="334">
                  <c:v>36.785499999999999</c:v>
                </c:pt>
                <c:pt idx="335">
                  <c:v>36.853000000000002</c:v>
                </c:pt>
                <c:pt idx="336">
                  <c:v>36.915999999999997</c:v>
                </c:pt>
                <c:pt idx="337">
                  <c:v>37.375</c:v>
                </c:pt>
                <c:pt idx="338">
                  <c:v>37.393000000000001</c:v>
                </c:pt>
                <c:pt idx="339">
                  <c:v>37.6</c:v>
                </c:pt>
                <c:pt idx="340">
                  <c:v>37.640500000000003</c:v>
                </c:pt>
                <c:pt idx="341">
                  <c:v>37.667499999999997</c:v>
                </c:pt>
                <c:pt idx="342">
                  <c:v>37.712499999999999</c:v>
                </c:pt>
                <c:pt idx="343">
                  <c:v>37.775500000000001</c:v>
                </c:pt>
                <c:pt idx="344">
                  <c:v>38.1265</c:v>
                </c:pt>
                <c:pt idx="345">
                  <c:v>38.5</c:v>
                </c:pt>
                <c:pt idx="346">
                  <c:v>38.5</c:v>
                </c:pt>
                <c:pt idx="347">
                  <c:v>38.702500000000001</c:v>
                </c:pt>
                <c:pt idx="348">
                  <c:v>38.855499999999999</c:v>
                </c:pt>
                <c:pt idx="349">
                  <c:v>39.074199999999998</c:v>
                </c:pt>
                <c:pt idx="350">
                  <c:v>39.074199999999998</c:v>
                </c:pt>
                <c:pt idx="351">
                  <c:v>39.305500000000002</c:v>
                </c:pt>
                <c:pt idx="352">
                  <c:v>39.683500000000002</c:v>
                </c:pt>
                <c:pt idx="353">
                  <c:v>39.823</c:v>
                </c:pt>
                <c:pt idx="354">
                  <c:v>40.052500000000002</c:v>
                </c:pt>
                <c:pt idx="355">
                  <c:v>40.1205</c:v>
                </c:pt>
                <c:pt idx="356">
                  <c:v>40.250500000000002</c:v>
                </c:pt>
                <c:pt idx="357">
                  <c:v>40.430500000000002</c:v>
                </c:pt>
                <c:pt idx="358">
                  <c:v>40.497999999999998</c:v>
                </c:pt>
                <c:pt idx="359">
                  <c:v>42.411999999999999</c:v>
                </c:pt>
                <c:pt idx="360">
                  <c:v>42.411999999999999</c:v>
                </c:pt>
                <c:pt idx="361">
                  <c:v>43.35</c:v>
                </c:pt>
                <c:pt idx="362">
                  <c:v>43.766500000000001</c:v>
                </c:pt>
                <c:pt idx="363">
                  <c:v>45.201999999999998</c:v>
                </c:pt>
                <c:pt idx="364">
                  <c:v>45.8125</c:v>
                </c:pt>
                <c:pt idx="365">
                  <c:v>46.219000000000001</c:v>
                </c:pt>
                <c:pt idx="366">
                  <c:v>46.253500000000003</c:v>
                </c:pt>
                <c:pt idx="367">
                  <c:v>46.358499999999999</c:v>
                </c:pt>
                <c:pt idx="368">
                  <c:v>46.75</c:v>
                </c:pt>
                <c:pt idx="369">
                  <c:v>46.75</c:v>
                </c:pt>
                <c:pt idx="370">
                  <c:v>46.921000000000006</c:v>
                </c:pt>
                <c:pt idx="371">
                  <c:v>47.1</c:v>
                </c:pt>
                <c:pt idx="372">
                  <c:v>47.1</c:v>
                </c:pt>
                <c:pt idx="373">
                  <c:v>47.1</c:v>
                </c:pt>
                <c:pt idx="374">
                  <c:v>47.1</c:v>
                </c:pt>
                <c:pt idx="375">
                  <c:v>47.1</c:v>
                </c:pt>
                <c:pt idx="376">
                  <c:v>47.1</c:v>
                </c:pt>
                <c:pt idx="377">
                  <c:v>47.1</c:v>
                </c:pt>
                <c:pt idx="378">
                  <c:v>47.1</c:v>
                </c:pt>
                <c:pt idx="379">
                  <c:v>47.1</c:v>
                </c:pt>
                <c:pt idx="380">
                  <c:v>47.1</c:v>
                </c:pt>
                <c:pt idx="381">
                  <c:v>47.1</c:v>
                </c:pt>
                <c:pt idx="382">
                  <c:v>47.1</c:v>
                </c:pt>
                <c:pt idx="383">
                  <c:v>47.1</c:v>
                </c:pt>
                <c:pt idx="384">
                  <c:v>47.1</c:v>
                </c:pt>
                <c:pt idx="385">
                  <c:v>47.5</c:v>
                </c:pt>
                <c:pt idx="386">
                  <c:v>47.5</c:v>
                </c:pt>
                <c:pt idx="387">
                  <c:v>47.5</c:v>
                </c:pt>
                <c:pt idx="388">
                  <c:v>47.5</c:v>
                </c:pt>
                <c:pt idx="389">
                  <c:v>47.5</c:v>
                </c:pt>
                <c:pt idx="390">
                  <c:v>47.5</c:v>
                </c:pt>
                <c:pt idx="391">
                  <c:v>47.5</c:v>
                </c:pt>
                <c:pt idx="392">
                  <c:v>47.5</c:v>
                </c:pt>
                <c:pt idx="393">
                  <c:v>47.5</c:v>
                </c:pt>
                <c:pt idx="394">
                  <c:v>47.5</c:v>
                </c:pt>
                <c:pt idx="395">
                  <c:v>47.5</c:v>
                </c:pt>
                <c:pt idx="396">
                  <c:v>47.515000000000001</c:v>
                </c:pt>
                <c:pt idx="397">
                  <c:v>47.776000000000003</c:v>
                </c:pt>
                <c:pt idx="398">
                  <c:v>47.8705</c:v>
                </c:pt>
                <c:pt idx="399">
                  <c:v>47.902000000000001</c:v>
                </c:pt>
                <c:pt idx="400">
                  <c:v>47.906500000000001</c:v>
                </c:pt>
                <c:pt idx="401">
                  <c:v>48</c:v>
                </c:pt>
                <c:pt idx="402">
                  <c:v>48</c:v>
                </c:pt>
                <c:pt idx="403">
                  <c:v>48.473500000000001</c:v>
                </c:pt>
                <c:pt idx="404">
                  <c:v>48.707500000000003</c:v>
                </c:pt>
                <c:pt idx="405">
                  <c:v>48.941499999999998</c:v>
                </c:pt>
                <c:pt idx="406">
                  <c:v>49.337499999999999</c:v>
                </c:pt>
                <c:pt idx="407">
                  <c:v>49.423000000000002</c:v>
                </c:pt>
                <c:pt idx="408">
                  <c:v>49.517499999999998</c:v>
                </c:pt>
                <c:pt idx="409">
                  <c:v>49.535499999999999</c:v>
                </c:pt>
                <c:pt idx="410">
                  <c:v>49.7455</c:v>
                </c:pt>
                <c:pt idx="411">
                  <c:v>49.7455</c:v>
                </c:pt>
                <c:pt idx="412">
                  <c:v>49.75</c:v>
                </c:pt>
                <c:pt idx="413">
                  <c:v>49.75</c:v>
                </c:pt>
                <c:pt idx="414">
                  <c:v>49.75</c:v>
                </c:pt>
                <c:pt idx="415">
                  <c:v>49.75</c:v>
                </c:pt>
                <c:pt idx="416">
                  <c:v>49.954000000000001</c:v>
                </c:pt>
                <c:pt idx="417">
                  <c:v>49.958500000000001</c:v>
                </c:pt>
                <c:pt idx="418">
                  <c:v>50.011499999999998</c:v>
                </c:pt>
                <c:pt idx="419">
                  <c:v>50.017000000000003</c:v>
                </c:pt>
                <c:pt idx="420">
                  <c:v>50.155000000000001</c:v>
                </c:pt>
                <c:pt idx="421">
                  <c:v>50.7</c:v>
                </c:pt>
                <c:pt idx="422">
                  <c:v>50.7</c:v>
                </c:pt>
                <c:pt idx="423">
                  <c:v>50.7</c:v>
                </c:pt>
                <c:pt idx="424">
                  <c:v>50.7</c:v>
                </c:pt>
                <c:pt idx="425">
                  <c:v>50.7</c:v>
                </c:pt>
                <c:pt idx="426">
                  <c:v>50.7</c:v>
                </c:pt>
                <c:pt idx="427">
                  <c:v>50.7</c:v>
                </c:pt>
                <c:pt idx="428">
                  <c:v>50.7</c:v>
                </c:pt>
                <c:pt idx="429">
                  <c:v>50.7</c:v>
                </c:pt>
                <c:pt idx="430">
                  <c:v>50.7</c:v>
                </c:pt>
                <c:pt idx="431">
                  <c:v>50.79</c:v>
                </c:pt>
                <c:pt idx="432">
                  <c:v>50.79</c:v>
                </c:pt>
                <c:pt idx="433">
                  <c:v>50.817999999999998</c:v>
                </c:pt>
                <c:pt idx="434">
                  <c:v>50.8855</c:v>
                </c:pt>
                <c:pt idx="435">
                  <c:v>50.889000000000003</c:v>
                </c:pt>
                <c:pt idx="436">
                  <c:v>51.421000000000006</c:v>
                </c:pt>
                <c:pt idx="437">
                  <c:v>51.6</c:v>
                </c:pt>
                <c:pt idx="438">
                  <c:v>51.6</c:v>
                </c:pt>
                <c:pt idx="439">
                  <c:v>51.6</c:v>
                </c:pt>
                <c:pt idx="440">
                  <c:v>51.6</c:v>
                </c:pt>
                <c:pt idx="441">
                  <c:v>51.650500000000001</c:v>
                </c:pt>
                <c:pt idx="442">
                  <c:v>51.830500000000001</c:v>
                </c:pt>
                <c:pt idx="443">
                  <c:v>51.979000000000013</c:v>
                </c:pt>
                <c:pt idx="444">
                  <c:v>52.122</c:v>
                </c:pt>
                <c:pt idx="445">
                  <c:v>52.369</c:v>
                </c:pt>
                <c:pt idx="446">
                  <c:v>52.3795</c:v>
                </c:pt>
                <c:pt idx="447">
                  <c:v>52.442500000000003</c:v>
                </c:pt>
                <c:pt idx="448">
                  <c:v>52.446000000000012</c:v>
                </c:pt>
                <c:pt idx="449">
                  <c:v>52.5</c:v>
                </c:pt>
                <c:pt idx="450">
                  <c:v>52.5</c:v>
                </c:pt>
                <c:pt idx="451">
                  <c:v>52.5</c:v>
                </c:pt>
                <c:pt idx="452">
                  <c:v>52.5</c:v>
                </c:pt>
                <c:pt idx="453">
                  <c:v>52.5</c:v>
                </c:pt>
                <c:pt idx="454">
                  <c:v>52.663000000000011</c:v>
                </c:pt>
                <c:pt idx="455">
                  <c:v>52.825000000000003</c:v>
                </c:pt>
                <c:pt idx="456">
                  <c:v>53.5</c:v>
                </c:pt>
                <c:pt idx="457">
                  <c:v>53.5</c:v>
                </c:pt>
                <c:pt idx="458">
                  <c:v>53.5</c:v>
                </c:pt>
                <c:pt idx="459">
                  <c:v>53.701500000000003</c:v>
                </c:pt>
                <c:pt idx="460">
                  <c:v>53.756500000000003</c:v>
                </c:pt>
                <c:pt idx="461">
                  <c:v>53.909500000000001</c:v>
                </c:pt>
                <c:pt idx="462">
                  <c:v>53.967000000000013</c:v>
                </c:pt>
                <c:pt idx="463">
                  <c:v>54.088500000000003</c:v>
                </c:pt>
                <c:pt idx="464">
                  <c:v>54.170499999999997</c:v>
                </c:pt>
                <c:pt idx="465">
                  <c:v>54.170499999999997</c:v>
                </c:pt>
                <c:pt idx="466">
                  <c:v>54.170499999999997</c:v>
                </c:pt>
                <c:pt idx="467">
                  <c:v>54.4</c:v>
                </c:pt>
                <c:pt idx="468">
                  <c:v>54.4</c:v>
                </c:pt>
                <c:pt idx="469">
                  <c:v>54.502499999999998</c:v>
                </c:pt>
                <c:pt idx="470">
                  <c:v>54.561</c:v>
                </c:pt>
                <c:pt idx="471">
                  <c:v>54.75</c:v>
                </c:pt>
                <c:pt idx="472">
                  <c:v>54.877000000000002</c:v>
                </c:pt>
                <c:pt idx="473">
                  <c:v>54.895000000000003</c:v>
                </c:pt>
                <c:pt idx="474">
                  <c:v>55.330500000000001</c:v>
                </c:pt>
                <c:pt idx="475">
                  <c:v>55.709499999999998</c:v>
                </c:pt>
                <c:pt idx="476">
                  <c:v>56.195500000000003</c:v>
                </c:pt>
                <c:pt idx="477">
                  <c:v>56.5</c:v>
                </c:pt>
                <c:pt idx="478">
                  <c:v>57</c:v>
                </c:pt>
                <c:pt idx="479">
                  <c:v>57</c:v>
                </c:pt>
                <c:pt idx="480">
                  <c:v>57.13</c:v>
                </c:pt>
                <c:pt idx="481">
                  <c:v>57.13</c:v>
                </c:pt>
                <c:pt idx="482">
                  <c:v>57.13</c:v>
                </c:pt>
                <c:pt idx="483">
                  <c:v>57.387999999999998</c:v>
                </c:pt>
                <c:pt idx="484">
                  <c:v>57.478000000000002</c:v>
                </c:pt>
                <c:pt idx="485">
                  <c:v>57.819000000000003</c:v>
                </c:pt>
                <c:pt idx="486">
                  <c:v>57.819000000000003</c:v>
                </c:pt>
                <c:pt idx="487">
                  <c:v>57.823500000000003</c:v>
                </c:pt>
                <c:pt idx="488">
                  <c:v>58.151499999999999</c:v>
                </c:pt>
                <c:pt idx="489">
                  <c:v>58.593000000000011</c:v>
                </c:pt>
                <c:pt idx="490">
                  <c:v>58.75</c:v>
                </c:pt>
                <c:pt idx="491">
                  <c:v>59.17</c:v>
                </c:pt>
                <c:pt idx="492">
                  <c:v>59.753500000000003</c:v>
                </c:pt>
                <c:pt idx="493">
                  <c:v>59.753500000000003</c:v>
                </c:pt>
                <c:pt idx="494">
                  <c:v>59.762500000000003</c:v>
                </c:pt>
                <c:pt idx="495">
                  <c:v>59.781000000000013</c:v>
                </c:pt>
                <c:pt idx="496">
                  <c:v>60.646000000000001</c:v>
                </c:pt>
                <c:pt idx="497">
                  <c:v>60.761499999999998</c:v>
                </c:pt>
                <c:pt idx="498">
                  <c:v>61.855499999999999</c:v>
                </c:pt>
                <c:pt idx="499">
                  <c:v>61.9</c:v>
                </c:pt>
                <c:pt idx="500">
                  <c:v>62.444499999999998</c:v>
                </c:pt>
                <c:pt idx="501">
                  <c:v>62.894500000000001</c:v>
                </c:pt>
                <c:pt idx="502">
                  <c:v>62.894500000000001</c:v>
                </c:pt>
                <c:pt idx="503">
                  <c:v>63.75</c:v>
                </c:pt>
                <c:pt idx="504">
                  <c:v>63.75</c:v>
                </c:pt>
                <c:pt idx="505">
                  <c:v>64.177500000000009</c:v>
                </c:pt>
                <c:pt idx="506">
                  <c:v>64.489000000000004</c:v>
                </c:pt>
                <c:pt idx="507">
                  <c:v>64.650000000000006</c:v>
                </c:pt>
                <c:pt idx="508">
                  <c:v>64.650000000000006</c:v>
                </c:pt>
                <c:pt idx="509">
                  <c:v>64.650000000000006</c:v>
                </c:pt>
                <c:pt idx="510">
                  <c:v>64.829499999999982</c:v>
                </c:pt>
                <c:pt idx="511">
                  <c:v>65.077500000000001</c:v>
                </c:pt>
                <c:pt idx="512">
                  <c:v>65.666499999999999</c:v>
                </c:pt>
                <c:pt idx="513">
                  <c:v>66</c:v>
                </c:pt>
                <c:pt idx="514">
                  <c:v>66</c:v>
                </c:pt>
                <c:pt idx="515">
                  <c:v>66</c:v>
                </c:pt>
                <c:pt idx="516">
                  <c:v>66</c:v>
                </c:pt>
                <c:pt idx="517">
                  <c:v>66</c:v>
                </c:pt>
                <c:pt idx="518">
                  <c:v>66</c:v>
                </c:pt>
                <c:pt idx="519">
                  <c:v>66</c:v>
                </c:pt>
                <c:pt idx="520">
                  <c:v>66</c:v>
                </c:pt>
                <c:pt idx="521">
                  <c:v>66.152999999999963</c:v>
                </c:pt>
                <c:pt idx="522">
                  <c:v>66.421000000000006</c:v>
                </c:pt>
                <c:pt idx="523">
                  <c:v>66.421000000000006</c:v>
                </c:pt>
                <c:pt idx="524">
                  <c:v>66.421000000000006</c:v>
                </c:pt>
                <c:pt idx="525">
                  <c:v>66.421000000000006</c:v>
                </c:pt>
                <c:pt idx="526">
                  <c:v>66.661499999999975</c:v>
                </c:pt>
                <c:pt idx="527">
                  <c:v>67.579499999999982</c:v>
                </c:pt>
                <c:pt idx="528">
                  <c:v>67.682999999999979</c:v>
                </c:pt>
                <c:pt idx="529">
                  <c:v>67.705500000000001</c:v>
                </c:pt>
                <c:pt idx="530">
                  <c:v>68.002499999999998</c:v>
                </c:pt>
                <c:pt idx="531">
                  <c:v>68.0655</c:v>
                </c:pt>
                <c:pt idx="532">
                  <c:v>68.317499999999995</c:v>
                </c:pt>
                <c:pt idx="533">
                  <c:v>68.385000000000005</c:v>
                </c:pt>
                <c:pt idx="534">
                  <c:v>68.394000000000005</c:v>
                </c:pt>
                <c:pt idx="535">
                  <c:v>68.479500000000002</c:v>
                </c:pt>
                <c:pt idx="536">
                  <c:v>68.560500000000005</c:v>
                </c:pt>
                <c:pt idx="537">
                  <c:v>68.808000000000007</c:v>
                </c:pt>
                <c:pt idx="538">
                  <c:v>68.974500000000006</c:v>
                </c:pt>
                <c:pt idx="539">
                  <c:v>69.298499999999976</c:v>
                </c:pt>
                <c:pt idx="540">
                  <c:v>69.676499999999976</c:v>
                </c:pt>
                <c:pt idx="541">
                  <c:v>70.225499999999982</c:v>
                </c:pt>
                <c:pt idx="542">
                  <c:v>70.450500000000005</c:v>
                </c:pt>
                <c:pt idx="543">
                  <c:v>70.548000000000002</c:v>
                </c:pt>
                <c:pt idx="544">
                  <c:v>70.548000000000002</c:v>
                </c:pt>
                <c:pt idx="545">
                  <c:v>70.760999999999996</c:v>
                </c:pt>
                <c:pt idx="546">
                  <c:v>71.066999999999993</c:v>
                </c:pt>
                <c:pt idx="547">
                  <c:v>71.224500000000006</c:v>
                </c:pt>
                <c:pt idx="548">
                  <c:v>71.773499999999999</c:v>
                </c:pt>
                <c:pt idx="549">
                  <c:v>71.958000000000013</c:v>
                </c:pt>
                <c:pt idx="550">
                  <c:v>72.232500000000002</c:v>
                </c:pt>
                <c:pt idx="551">
                  <c:v>72.39</c:v>
                </c:pt>
                <c:pt idx="552">
                  <c:v>73.92</c:v>
                </c:pt>
                <c:pt idx="553">
                  <c:v>74.441999999999993</c:v>
                </c:pt>
                <c:pt idx="554">
                  <c:v>74.675999999999988</c:v>
                </c:pt>
                <c:pt idx="555">
                  <c:v>74.851500000000001</c:v>
                </c:pt>
                <c:pt idx="556">
                  <c:v>75</c:v>
                </c:pt>
                <c:pt idx="557">
                  <c:v>75</c:v>
                </c:pt>
                <c:pt idx="558">
                  <c:v>75</c:v>
                </c:pt>
                <c:pt idx="559">
                  <c:v>75</c:v>
                </c:pt>
                <c:pt idx="560">
                  <c:v>75</c:v>
                </c:pt>
                <c:pt idx="561">
                  <c:v>75</c:v>
                </c:pt>
                <c:pt idx="562">
                  <c:v>75.724500000000006</c:v>
                </c:pt>
                <c:pt idx="563">
                  <c:v>75.765000000000001</c:v>
                </c:pt>
                <c:pt idx="564">
                  <c:v>76.178999999999988</c:v>
                </c:pt>
                <c:pt idx="565">
                  <c:v>76.363500000000002</c:v>
                </c:pt>
                <c:pt idx="566">
                  <c:v>78.209999999999994</c:v>
                </c:pt>
                <c:pt idx="567">
                  <c:v>80</c:v>
                </c:pt>
                <c:pt idx="568">
                  <c:v>80</c:v>
                </c:pt>
                <c:pt idx="569">
                  <c:v>80.552999999999983</c:v>
                </c:pt>
                <c:pt idx="570">
                  <c:v>84</c:v>
                </c:pt>
                <c:pt idx="571">
                  <c:v>84</c:v>
                </c:pt>
                <c:pt idx="572">
                  <c:v>85.768500000000003</c:v>
                </c:pt>
                <c:pt idx="573">
                  <c:v>85.768500000000003</c:v>
                </c:pt>
                <c:pt idx="574">
                  <c:v>87.226500000000001</c:v>
                </c:pt>
                <c:pt idx="575">
                  <c:v>87.42</c:v>
                </c:pt>
                <c:pt idx="576">
                  <c:v>88.5</c:v>
                </c:pt>
                <c:pt idx="577">
                  <c:v>88.5</c:v>
                </c:pt>
                <c:pt idx="578">
                  <c:v>88.760999999999996</c:v>
                </c:pt>
              </c:numCache>
            </c:numRef>
          </c:yVal>
          <c:smooth val="0"/>
        </c:ser>
        <c:ser>
          <c:idx val="1"/>
          <c:order val="1"/>
          <c:tx>
            <c:strRef>
              <c:f>'[1]Graph data 4.5'!$F$1</c:f>
              <c:strCache>
                <c:ptCount val="1"/>
                <c:pt idx="0">
                  <c:v>Wind</c:v>
                </c:pt>
              </c:strCache>
            </c:strRef>
          </c:tx>
          <c:spPr>
            <a:ln w="25400" cap="rnd">
              <a:noFill/>
              <a:round/>
            </a:ln>
            <a:effectLst/>
          </c:spPr>
          <c:marker>
            <c:symbol val="circle"/>
            <c:size val="5"/>
            <c:spPr>
              <a:solidFill>
                <a:srgbClr val="26D07C"/>
              </a:solidFill>
              <a:ln w="9525">
                <a:noFill/>
              </a:ln>
              <a:effectLst/>
            </c:spPr>
          </c:marker>
          <c:xVal>
            <c:numRef>
              <c:f>'[1]Graph data 4.5'!$F$2:$F$580</c:f>
              <c:numCache>
                <c:formatCode>General</c:formatCode>
                <c:ptCount val="579"/>
                <c:pt idx="0">
                  <c:v>#N/A</c:v>
                </c:pt>
                <c:pt idx="1">
                  <c:v>20</c:v>
                </c:pt>
                <c:pt idx="2">
                  <c:v>75.55</c:v>
                </c:pt>
                <c:pt idx="3">
                  <c:v>89.95</c:v>
                </c:pt>
                <c:pt idx="4">
                  <c:v>95.95</c:v>
                </c:pt>
                <c:pt idx="5">
                  <c:v>113.95</c:v>
                </c:pt>
                <c:pt idx="6">
                  <c:v>115.03</c:v>
                </c:pt>
                <c:pt idx="7">
                  <c:v>130.15</c:v>
                </c:pt>
                <c:pt idx="8">
                  <c:v>148.15</c:v>
                </c:pt>
                <c:pt idx="9">
                  <c:v>166.15</c:v>
                </c:pt>
                <c:pt idx="10">
                  <c:v>177.67</c:v>
                </c:pt>
                <c:pt idx="11">
                  <c:v>192.142</c:v>
                </c:pt>
                <c:pt idx="12">
                  <c:v>205.94200000000001</c:v>
                </c:pt>
                <c:pt idx="13">
                  <c:v>219.982</c:v>
                </c:pt>
                <c:pt idx="14">
                  <c:v>240.40600000000001</c:v>
                </c:pt>
                <c:pt idx="15">
                  <c:v>250.96600000000001</c:v>
                </c:pt>
                <c:pt idx="16">
                  <c:v>261.76600000000002</c:v>
                </c:pt>
                <c:pt idx="17">
                  <c:v>275.44600000000003</c:v>
                </c:pt>
                <c:pt idx="18">
                  <c:v>366.19600000000003</c:v>
                </c:pt>
                <c:pt idx="19">
                  <c:v>381.85600000000011</c:v>
                </c:pt>
                <c:pt idx="20">
                  <c:v>396.25599999999991</c:v>
                </c:pt>
                <c:pt idx="21">
                  <c:v>421.99599999999981</c:v>
                </c:pt>
                <c:pt idx="22">
                  <c:v>444.31599999999992</c:v>
                </c:pt>
                <c:pt idx="23">
                  <c:v>462.25599999999991</c:v>
                </c:pt>
                <c:pt idx="24">
                  <c:v>475.75599999999991</c:v>
                </c:pt>
                <c:pt idx="25">
                  <c:v>484.75599999999991</c:v>
                </c:pt>
                <c:pt idx="26">
                  <c:v>493.75599999999991</c:v>
                </c:pt>
                <c:pt idx="27">
                  <c:v>508.93599999999981</c:v>
                </c:pt>
                <c:pt idx="28">
                  <c:v>646.43599999999981</c:v>
                </c:pt>
                <c:pt idx="29">
                  <c:v>656.51600000000008</c:v>
                </c:pt>
                <c:pt idx="30">
                  <c:v>665.69600000000003</c:v>
                </c:pt>
                <c:pt idx="31">
                  <c:v>677.69600000000003</c:v>
                </c:pt>
                <c:pt idx="32">
                  <c:v>691.93999999999994</c:v>
                </c:pt>
                <c:pt idx="33">
                  <c:v>703.81999999999982</c:v>
                </c:pt>
                <c:pt idx="34">
                  <c:v>718.72400000000005</c:v>
                </c:pt>
                <c:pt idx="35">
                  <c:v>#N/A</c:v>
                </c:pt>
                <c:pt idx="36">
                  <c:v>#N/A</c:v>
                </c:pt>
                <c:pt idx="37">
                  <c:v>#N/A</c:v>
                </c:pt>
                <c:pt idx="38">
                  <c:v>847.84399999999994</c:v>
                </c:pt>
                <c:pt idx="39">
                  <c:v>856.24400000000003</c:v>
                </c:pt>
                <c:pt idx="40">
                  <c:v>874.07600000000002</c:v>
                </c:pt>
                <c:pt idx="41">
                  <c:v>886.91599999999994</c:v>
                </c:pt>
                <c:pt idx="42">
                  <c:v>899.39600000000007</c:v>
                </c:pt>
                <c:pt idx="43">
                  <c:v>921.95599999999979</c:v>
                </c:pt>
                <c:pt idx="44">
                  <c:v>933.83599999999979</c:v>
                </c:pt>
                <c:pt idx="45">
                  <c:v>941.15600000000006</c:v>
                </c:pt>
                <c:pt idx="46">
                  <c:v>959.15600000000006</c:v>
                </c:pt>
                <c:pt idx="47">
                  <c:v>977.15600000000006</c:v>
                </c:pt>
                <c:pt idx="48">
                  <c:v>1055.0360000000001</c:v>
                </c:pt>
                <c:pt idx="49">
                  <c:v>1132.9159999999999</c:v>
                </c:pt>
                <c:pt idx="50">
                  <c:v>1147.316</c:v>
                </c:pt>
                <c:pt idx="51">
                  <c:v>1167.116</c:v>
                </c:pt>
                <c:pt idx="52">
                  <c:v>1186.6759999999999</c:v>
                </c:pt>
                <c:pt idx="53">
                  <c:v>1198.6759999999999</c:v>
                </c:pt>
                <c:pt idx="54">
                  <c:v>1210.6759999999999</c:v>
                </c:pt>
                <c:pt idx="55">
                  <c:v>1216.6759999999999</c:v>
                </c:pt>
                <c:pt idx="56">
                  <c:v>1241.396</c:v>
                </c:pt>
                <c:pt idx="57">
                  <c:v>1260.356</c:v>
                </c:pt>
                <c:pt idx="58">
                  <c:v>1287.116</c:v>
                </c:pt>
                <c:pt idx="59">
                  <c:v>1300.9159999999999</c:v>
                </c:pt>
                <c:pt idx="60">
                  <c:v>1324.556</c:v>
                </c:pt>
                <c:pt idx="61">
                  <c:v>1334.4559999999999</c:v>
                </c:pt>
                <c:pt idx="62">
                  <c:v>1336.82</c:v>
                </c:pt>
                <c:pt idx="63">
                  <c:v>1354.34</c:v>
                </c:pt>
                <c:pt idx="64">
                  <c:v>1372.82</c:v>
                </c:pt>
                <c:pt idx="65">
                  <c:v>1386.02</c:v>
                </c:pt>
                <c:pt idx="66">
                  <c:v>1395.536000000001</c:v>
                </c:pt>
                <c:pt idx="67">
                  <c:v>1405.052000000001</c:v>
                </c:pt>
                <c:pt idx="68">
                  <c:v>1409.8880000000011</c:v>
                </c:pt>
                <c:pt idx="69">
                  <c:v>1419.4040000000009</c:v>
                </c:pt>
                <c:pt idx="70">
                  <c:v>1438.004000000001</c:v>
                </c:pt>
                <c:pt idx="71">
                  <c:v>1450.4840000000011</c:v>
                </c:pt>
                <c:pt idx="72">
                  <c:v>1463.2040000000011</c:v>
                </c:pt>
                <c:pt idx="73">
                  <c:v>1487.2040000000011</c:v>
                </c:pt>
                <c:pt idx="74">
                  <c:v>1499.2040000000011</c:v>
                </c:pt>
                <c:pt idx="75">
                  <c:v>1511.2040000000011</c:v>
                </c:pt>
                <c:pt idx="76">
                  <c:v>1523.2040000000011</c:v>
                </c:pt>
                <c:pt idx="77">
                  <c:v>1535.2040000000011</c:v>
                </c:pt>
                <c:pt idx="78">
                  <c:v>1554.4040000000009</c:v>
                </c:pt>
                <c:pt idx="79">
                  <c:v>1560.344000000001</c:v>
                </c:pt>
                <c:pt idx="80">
                  <c:v>1566.4640000000011</c:v>
                </c:pt>
                <c:pt idx="81">
                  <c:v>1569.524000000001</c:v>
                </c:pt>
                <c:pt idx="82">
                  <c:v>1572.4040000000009</c:v>
                </c:pt>
                <c:pt idx="83">
                  <c:v>1682.4040000000009</c:v>
                </c:pt>
                <c:pt idx="84">
                  <c:v>1792.4040000000009</c:v>
                </c:pt>
                <c:pt idx="85">
                  <c:v>1852.9040000000009</c:v>
                </c:pt>
                <c:pt idx="86">
                  <c:v>1962.9040000000009</c:v>
                </c:pt>
                <c:pt idx="87">
                  <c:v>2073.784000000001</c:v>
                </c:pt>
                <c:pt idx="88">
                  <c:v>2128.784000000001</c:v>
                </c:pt>
                <c:pt idx="89">
                  <c:v>2185.4340000000011</c:v>
                </c:pt>
                <c:pt idx="90">
                  <c:v>2310.8340000000012</c:v>
                </c:pt>
                <c:pt idx="91">
                  <c:v>2328.8340000000012</c:v>
                </c:pt>
                <c:pt idx="92">
                  <c:v>2341.5060000000012</c:v>
                </c:pt>
                <c:pt idx="93">
                  <c:v>2354.1780000000008</c:v>
                </c:pt>
                <c:pt idx="94">
                  <c:v>2371.5180000000009</c:v>
                </c:pt>
                <c:pt idx="95">
                  <c:v>2388.8580000000011</c:v>
                </c:pt>
                <c:pt idx="96">
                  <c:v>2477.4080000000008</c:v>
                </c:pt>
                <c:pt idx="97">
                  <c:v>2488.5680000000011</c:v>
                </c:pt>
                <c:pt idx="98">
                  <c:v>2495.768</c:v>
                </c:pt>
                <c:pt idx="99">
                  <c:v>#N/A</c:v>
                </c:pt>
                <c:pt idx="100">
                  <c:v>#N/A</c:v>
                </c:pt>
                <c:pt idx="101">
                  <c:v>#N/A</c:v>
                </c:pt>
                <c:pt idx="102">
                  <c:v>#N/A</c:v>
                </c:pt>
                <c:pt idx="103">
                  <c:v>2728.264000000001</c:v>
                </c:pt>
                <c:pt idx="104">
                  <c:v>2741.344000000001</c:v>
                </c:pt>
                <c:pt idx="105">
                  <c:v>2754.4240000000009</c:v>
                </c:pt>
                <c:pt idx="106">
                  <c:v>2765.7040000000011</c:v>
                </c:pt>
                <c:pt idx="107">
                  <c:v>2777.344000000001</c:v>
                </c:pt>
                <c:pt idx="108">
                  <c:v>2794.4440000000009</c:v>
                </c:pt>
                <c:pt idx="109">
                  <c:v>2808.304000000001</c:v>
                </c:pt>
                <c:pt idx="110">
                  <c:v>2832.2440000000011</c:v>
                </c:pt>
                <c:pt idx="111">
                  <c:v>2931.1890000000012</c:v>
                </c:pt>
                <c:pt idx="112">
                  <c:v>3041.1890000000012</c:v>
                </c:pt>
                <c:pt idx="113">
                  <c:v>3140.1890000000012</c:v>
                </c:pt>
                <c:pt idx="114">
                  <c:v>3150.0890000000009</c:v>
                </c:pt>
                <c:pt idx="115">
                  <c:v>3159.3554000000008</c:v>
                </c:pt>
                <c:pt idx="116">
                  <c:v>3247.7954000000009</c:v>
                </c:pt>
                <c:pt idx="117">
                  <c:v>3325.675400000001</c:v>
                </c:pt>
                <c:pt idx="118">
                  <c:v>3381.115400000002</c:v>
                </c:pt>
                <c:pt idx="119">
                  <c:v>3410.9954000000021</c:v>
                </c:pt>
                <c:pt idx="120">
                  <c:v>3423.4754000000021</c:v>
                </c:pt>
                <c:pt idx="121">
                  <c:v>3435.8354000000022</c:v>
                </c:pt>
                <c:pt idx="122">
                  <c:v>#N/A</c:v>
                </c:pt>
                <c:pt idx="123">
                  <c:v>3508.9554000000021</c:v>
                </c:pt>
                <c:pt idx="124">
                  <c:v>3526.8714000000018</c:v>
                </c:pt>
                <c:pt idx="125">
                  <c:v>3551.9514000000022</c:v>
                </c:pt>
                <c:pt idx="126">
                  <c:v>3569.9514000000022</c:v>
                </c:pt>
                <c:pt idx="127">
                  <c:v>3589.151400000002</c:v>
                </c:pt>
                <c:pt idx="128">
                  <c:v>3640.8514000000009</c:v>
                </c:pt>
                <c:pt idx="129">
                  <c:v>3651.651400000002</c:v>
                </c:pt>
                <c:pt idx="130">
                  <c:v>#N/A</c:v>
                </c:pt>
                <c:pt idx="131">
                  <c:v>3789.651400000002</c:v>
                </c:pt>
                <c:pt idx="132">
                  <c:v>3798.771400000001</c:v>
                </c:pt>
                <c:pt idx="133">
                  <c:v>3823.251400000001</c:v>
                </c:pt>
                <c:pt idx="134">
                  <c:v>3841.251400000001</c:v>
                </c:pt>
                <c:pt idx="135">
                  <c:v>3858.651400000002</c:v>
                </c:pt>
                <c:pt idx="136">
                  <c:v>3865.731400000001</c:v>
                </c:pt>
                <c:pt idx="137">
                  <c:v>3873.291400000001</c:v>
                </c:pt>
                <c:pt idx="138">
                  <c:v>3885.0514000000021</c:v>
                </c:pt>
                <c:pt idx="139">
                  <c:v>3897.291400000001</c:v>
                </c:pt>
                <c:pt idx="140">
                  <c:v>3915.291400000001</c:v>
                </c:pt>
                <c:pt idx="141">
                  <c:v>3933.291400000001</c:v>
                </c:pt>
                <c:pt idx="142">
                  <c:v>3945.075400000002</c:v>
                </c:pt>
                <c:pt idx="143">
                  <c:v>3956.595400000002</c:v>
                </c:pt>
                <c:pt idx="144">
                  <c:v>3968.3554000000022</c:v>
                </c:pt>
                <c:pt idx="145">
                  <c:v>3987.6754000000019</c:v>
                </c:pt>
                <c:pt idx="146">
                  <c:v>4002.075400000002</c:v>
                </c:pt>
                <c:pt idx="147">
                  <c:v>4027.3954000000022</c:v>
                </c:pt>
                <c:pt idx="148">
                  <c:v>4047.1954000000019</c:v>
                </c:pt>
                <c:pt idx="149">
                  <c:v>4051.5850000000019</c:v>
                </c:pt>
                <c:pt idx="150">
                  <c:v>4053.4930000000022</c:v>
                </c:pt>
                <c:pt idx="151">
                  <c:v>4066.0930000000021</c:v>
                </c:pt>
                <c:pt idx="152">
                  <c:v>4069.5130000000022</c:v>
                </c:pt>
                <c:pt idx="153">
                  <c:v>4081.5730000000021</c:v>
                </c:pt>
                <c:pt idx="154">
                  <c:v>4095.7090000000021</c:v>
                </c:pt>
                <c:pt idx="155">
                  <c:v>4108.1470000000018</c:v>
                </c:pt>
                <c:pt idx="156">
                  <c:v>4117.6546000000008</c:v>
                </c:pt>
                <c:pt idx="157">
                  <c:v>4153.6546000000008</c:v>
                </c:pt>
                <c:pt idx="158">
                  <c:v>4156.9785999999986</c:v>
                </c:pt>
                <c:pt idx="159">
                  <c:v>4157.7706000000017</c:v>
                </c:pt>
                <c:pt idx="160">
                  <c:v>4181.7706000000017</c:v>
                </c:pt>
                <c:pt idx="161">
                  <c:v>4205.7706000000017</c:v>
                </c:pt>
                <c:pt idx="162">
                  <c:v>4223.7706000000017</c:v>
                </c:pt>
                <c:pt idx="163">
                  <c:v>4237.870600000002</c:v>
                </c:pt>
                <c:pt idx="164">
                  <c:v>4250.7706000000017</c:v>
                </c:pt>
                <c:pt idx="165">
                  <c:v>4271.1106000000009</c:v>
                </c:pt>
                <c:pt idx="166">
                  <c:v>#N/A</c:v>
                </c:pt>
                <c:pt idx="167">
                  <c:v>4378.4986000000017</c:v>
                </c:pt>
                <c:pt idx="168">
                  <c:v>#N/A</c:v>
                </c:pt>
                <c:pt idx="169">
                  <c:v>4409.4946000000018</c:v>
                </c:pt>
                <c:pt idx="170">
                  <c:v>4416.334600000002</c:v>
                </c:pt>
                <c:pt idx="171">
                  <c:v>4427.254600000002</c:v>
                </c:pt>
                <c:pt idx="172">
                  <c:v>4435.366600000003</c:v>
                </c:pt>
                <c:pt idx="173">
                  <c:v>4438.9666000000016</c:v>
                </c:pt>
                <c:pt idx="174">
                  <c:v>4452.4666000000016</c:v>
                </c:pt>
                <c:pt idx="175">
                  <c:v>4471.0666000000019</c:v>
                </c:pt>
                <c:pt idx="176">
                  <c:v>4507.0666000000019</c:v>
                </c:pt>
                <c:pt idx="177">
                  <c:v>4527.9466000000029</c:v>
                </c:pt>
                <c:pt idx="178">
                  <c:v>#N/A</c:v>
                </c:pt>
                <c:pt idx="179">
                  <c:v>#N/A</c:v>
                </c:pt>
                <c:pt idx="180">
                  <c:v>#N/A</c:v>
                </c:pt>
                <c:pt idx="181">
                  <c:v>#N/A</c:v>
                </c:pt>
                <c:pt idx="182">
                  <c:v>4851.2266000000027</c:v>
                </c:pt>
                <c:pt idx="183">
                  <c:v>4867.9066000000039</c:v>
                </c:pt>
                <c:pt idx="184">
                  <c:v>4881.7066000000041</c:v>
                </c:pt>
                <c:pt idx="185">
                  <c:v>4909.3066000000044</c:v>
                </c:pt>
                <c:pt idx="186">
                  <c:v>4925.0266000000038</c:v>
                </c:pt>
                <c:pt idx="187">
                  <c:v>4952.6266000000051</c:v>
                </c:pt>
                <c:pt idx="188">
                  <c:v>4964.1466000000046</c:v>
                </c:pt>
                <c:pt idx="189">
                  <c:v>4979.2186000000056</c:v>
                </c:pt>
                <c:pt idx="190">
                  <c:v>5012.818600000006</c:v>
                </c:pt>
                <c:pt idx="191">
                  <c:v>#N/A</c:v>
                </c:pt>
                <c:pt idx="192">
                  <c:v>#N/A</c:v>
                </c:pt>
                <c:pt idx="193">
                  <c:v>#N/A</c:v>
                </c:pt>
                <c:pt idx="194">
                  <c:v>#N/A</c:v>
                </c:pt>
                <c:pt idx="195">
                  <c:v>5358.7686000000058</c:v>
                </c:pt>
                <c:pt idx="196">
                  <c:v>5370.7686000000058</c:v>
                </c:pt>
                <c:pt idx="197">
                  <c:v>5398.3686000000071</c:v>
                </c:pt>
                <c:pt idx="198">
                  <c:v>#N/A</c:v>
                </c:pt>
                <c:pt idx="199">
                  <c:v>5478.4846000000061</c:v>
                </c:pt>
                <c:pt idx="200">
                  <c:v>5490.4846000000061</c:v>
                </c:pt>
                <c:pt idx="201">
                  <c:v>5502.4846000000061</c:v>
                </c:pt>
                <c:pt idx="202">
                  <c:v>5518.2046000000064</c:v>
                </c:pt>
                <c:pt idx="203">
                  <c:v>5532.0046000000057</c:v>
                </c:pt>
                <c:pt idx="204">
                  <c:v>5543.8846000000058</c:v>
                </c:pt>
                <c:pt idx="205">
                  <c:v>5552.7646000000059</c:v>
                </c:pt>
                <c:pt idx="206">
                  <c:v>5556.3646000000081</c:v>
                </c:pt>
                <c:pt idx="207">
                  <c:v>5580.3646000000081</c:v>
                </c:pt>
                <c:pt idx="208">
                  <c:v>5610.7246000000059</c:v>
                </c:pt>
                <c:pt idx="209">
                  <c:v>5640.7246000000059</c:v>
                </c:pt>
                <c:pt idx="210">
                  <c:v>5664.3646000000081</c:v>
                </c:pt>
                <c:pt idx="211">
                  <c:v>5683.9246000000066</c:v>
                </c:pt>
                <c:pt idx="212">
                  <c:v>5701.9246000000066</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'[1]Graph data 4.5'!$M$2:$M$580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24.319500000000001</c:v>
                </c:pt>
                <c:pt idx="246">
                  <c:v>26.988</c:v>
                </c:pt>
                <c:pt idx="247">
                  <c:v>27.248999999999999</c:v>
                </c:pt>
                <c:pt idx="248">
                  <c:v>27.298500000000001</c:v>
                </c:pt>
                <c:pt idx="249">
                  <c:v>28.351500000000001</c:v>
                </c:pt>
                <c:pt idx="250">
                  <c:v>28.360499999999991</c:v>
                </c:pt>
                <c:pt idx="251">
                  <c:v>28.362749999999991</c:v>
                </c:pt>
                <c:pt idx="252">
                  <c:v>28.509</c:v>
                </c:pt>
                <c:pt idx="253">
                  <c:v>28.628250000000001</c:v>
                </c:pt>
                <c:pt idx="254">
                  <c:v>28.6755</c:v>
                </c:pt>
                <c:pt idx="255">
                  <c:v>28.817250000000001</c:v>
                </c:pt>
                <c:pt idx="256">
                  <c:v>28.839749999999999</c:v>
                </c:pt>
                <c:pt idx="257">
                  <c:v>29.107500000000009</c:v>
                </c:pt>
                <c:pt idx="258">
                  <c:v>29.114249999999991</c:v>
                </c:pt>
                <c:pt idx="259">
                  <c:v>29.267250000000001</c:v>
                </c:pt>
                <c:pt idx="260">
                  <c:v>29.294250000000009</c:v>
                </c:pt>
                <c:pt idx="261">
                  <c:v>29.305499999999991</c:v>
                </c:pt>
                <c:pt idx="262">
                  <c:v>29.355</c:v>
                </c:pt>
                <c:pt idx="263">
                  <c:v>29.501249999999999</c:v>
                </c:pt>
                <c:pt idx="264">
                  <c:v>29.577750000000009</c:v>
                </c:pt>
                <c:pt idx="265">
                  <c:v>29.602499999999999</c:v>
                </c:pt>
                <c:pt idx="266">
                  <c:v>29.70825</c:v>
                </c:pt>
                <c:pt idx="267">
                  <c:v>29.766749999999991</c:v>
                </c:pt>
                <c:pt idx="268">
                  <c:v>29.876999999999999</c:v>
                </c:pt>
                <c:pt idx="269">
                  <c:v>30.034500000000001</c:v>
                </c:pt>
                <c:pt idx="270">
                  <c:v>30.273</c:v>
                </c:pt>
                <c:pt idx="271">
                  <c:v>30.507000000000001</c:v>
                </c:pt>
                <c:pt idx="272">
                  <c:v>30.545249999999989</c:v>
                </c:pt>
                <c:pt idx="273">
                  <c:v>30.862500000000001</c:v>
                </c:pt>
                <c:pt idx="274">
                  <c:v>30.92775</c:v>
                </c:pt>
                <c:pt idx="275">
                  <c:v>31.283249999999988</c:v>
                </c:pt>
                <c:pt idx="276">
                  <c:v>31.636500000000009</c:v>
                </c:pt>
                <c:pt idx="277">
                  <c:v>31.800750000000001</c:v>
                </c:pt>
                <c:pt idx="278">
                  <c:v>33.1</c:v>
                </c:pt>
                <c:pt idx="279">
                  <c:v>33.1</c:v>
                </c:pt>
                <c:pt idx="280">
                  <c:v>33.1</c:v>
                </c:pt>
                <c:pt idx="281">
                  <c:v>33.1</c:v>
                </c:pt>
                <c:pt idx="282">
                  <c:v>33.1</c:v>
                </c:pt>
                <c:pt idx="283">
                  <c:v>33.1</c:v>
                </c:pt>
                <c:pt idx="284">
                  <c:v>33.725499999999997</c:v>
                </c:pt>
                <c:pt idx="285">
                  <c:v>33.770499999999998</c:v>
                </c:pt>
                <c:pt idx="286">
                  <c:v>33.838000000000001</c:v>
                </c:pt>
                <c:pt idx="287">
                  <c:v>33.878500000000003</c:v>
                </c:pt>
                <c:pt idx="288">
                  <c:v>33.878500000000003</c:v>
                </c:pt>
                <c:pt idx="289">
                  <c:v>33.878500000000003</c:v>
                </c:pt>
                <c:pt idx="290">
                  <c:v>33.878500000000003</c:v>
                </c:pt>
                <c:pt idx="291">
                  <c:v>34.450000000000003</c:v>
                </c:pt>
                <c:pt idx="292">
                  <c:v>34.450000000000003</c:v>
                </c:pt>
                <c:pt idx="293">
                  <c:v>34.450000000000003</c:v>
                </c:pt>
                <c:pt idx="294">
                  <c:v>34.450000000000003</c:v>
                </c:pt>
                <c:pt idx="295">
                  <c:v>34.450000000000003</c:v>
                </c:pt>
                <c:pt idx="296">
                  <c:v>34.450000000000003</c:v>
                </c:pt>
                <c:pt idx="297">
                  <c:v>34.450000000000003</c:v>
                </c:pt>
                <c:pt idx="298">
                  <c:v>34.450000000000003</c:v>
                </c:pt>
                <c:pt idx="299">
                  <c:v>34.450000000000003</c:v>
                </c:pt>
                <c:pt idx="300">
                  <c:v>34.450000000000003</c:v>
                </c:pt>
                <c:pt idx="301">
                  <c:v>34.643500000000003</c:v>
                </c:pt>
                <c:pt idx="302">
                  <c:v>34.656999999999996</c:v>
                </c:pt>
                <c:pt idx="303">
                  <c:v>34.674999999999997</c:v>
                </c:pt>
                <c:pt idx="304">
                  <c:v>34.693000000000012</c:v>
                </c:pt>
                <c:pt idx="305">
                  <c:v>34.701999999999998</c:v>
                </c:pt>
                <c:pt idx="306">
                  <c:v>34.701999999999998</c:v>
                </c:pt>
                <c:pt idx="307">
                  <c:v>34.854999999999997</c:v>
                </c:pt>
                <c:pt idx="308">
                  <c:v>34.872999999999998</c:v>
                </c:pt>
                <c:pt idx="309">
                  <c:v>34.981000000000002</c:v>
                </c:pt>
                <c:pt idx="310">
                  <c:v>35.125</c:v>
                </c:pt>
                <c:pt idx="311">
                  <c:v>35.17</c:v>
                </c:pt>
                <c:pt idx="312">
                  <c:v>35.17</c:v>
                </c:pt>
                <c:pt idx="313">
                  <c:v>35.17</c:v>
                </c:pt>
                <c:pt idx="314">
                  <c:v>35.17</c:v>
                </c:pt>
                <c:pt idx="315">
                  <c:v>35.197000000000003</c:v>
                </c:pt>
                <c:pt idx="316">
                  <c:v>35.363500000000002</c:v>
                </c:pt>
                <c:pt idx="317">
                  <c:v>35.363500000000002</c:v>
                </c:pt>
                <c:pt idx="318">
                  <c:v>35.426499999999997</c:v>
                </c:pt>
                <c:pt idx="319">
                  <c:v>35.71</c:v>
                </c:pt>
                <c:pt idx="320">
                  <c:v>35.714500000000001</c:v>
                </c:pt>
                <c:pt idx="321">
                  <c:v>35.755000000000003</c:v>
                </c:pt>
                <c:pt idx="322">
                  <c:v>35.800000000000011</c:v>
                </c:pt>
                <c:pt idx="323">
                  <c:v>35.800000000000011</c:v>
                </c:pt>
                <c:pt idx="324">
                  <c:v>35.957500000000003</c:v>
                </c:pt>
                <c:pt idx="325">
                  <c:v>36.137500000000003</c:v>
                </c:pt>
                <c:pt idx="326">
                  <c:v>36.151000000000003</c:v>
                </c:pt>
                <c:pt idx="327">
                  <c:v>36.182499999999997</c:v>
                </c:pt>
                <c:pt idx="328">
                  <c:v>36.200499999999998</c:v>
                </c:pt>
                <c:pt idx="329">
                  <c:v>36.25</c:v>
                </c:pt>
                <c:pt idx="330">
                  <c:v>36.448</c:v>
                </c:pt>
                <c:pt idx="331">
                  <c:v>36.457000000000001</c:v>
                </c:pt>
                <c:pt idx="332">
                  <c:v>36.461500000000001</c:v>
                </c:pt>
                <c:pt idx="333">
                  <c:v>36.61</c:v>
                </c:pt>
                <c:pt idx="334">
                  <c:v>36.785499999999999</c:v>
                </c:pt>
                <c:pt idx="335">
                  <c:v>36.853000000000002</c:v>
                </c:pt>
                <c:pt idx="336">
                  <c:v>36.915999999999997</c:v>
                </c:pt>
                <c:pt idx="337">
                  <c:v>37.375</c:v>
                </c:pt>
                <c:pt idx="338">
                  <c:v>37.393000000000001</c:v>
                </c:pt>
                <c:pt idx="339">
                  <c:v>37.6</c:v>
                </c:pt>
                <c:pt idx="340">
                  <c:v>37.640500000000003</c:v>
                </c:pt>
                <c:pt idx="341">
                  <c:v>37.667499999999997</c:v>
                </c:pt>
                <c:pt idx="342">
                  <c:v>37.712499999999999</c:v>
                </c:pt>
                <c:pt idx="343">
                  <c:v>37.775500000000001</c:v>
                </c:pt>
                <c:pt idx="344">
                  <c:v>38.1265</c:v>
                </c:pt>
                <c:pt idx="345">
                  <c:v>38.5</c:v>
                </c:pt>
                <c:pt idx="346">
                  <c:v>38.5</c:v>
                </c:pt>
                <c:pt idx="347">
                  <c:v>38.702500000000001</c:v>
                </c:pt>
                <c:pt idx="348">
                  <c:v>38.855499999999999</c:v>
                </c:pt>
                <c:pt idx="349">
                  <c:v>39.074199999999998</c:v>
                </c:pt>
                <c:pt idx="350">
                  <c:v>39.074199999999998</c:v>
                </c:pt>
                <c:pt idx="351">
                  <c:v>39.305500000000002</c:v>
                </c:pt>
                <c:pt idx="352">
                  <c:v>39.683500000000002</c:v>
                </c:pt>
                <c:pt idx="353">
                  <c:v>39.823</c:v>
                </c:pt>
                <c:pt idx="354">
                  <c:v>40.052500000000002</c:v>
                </c:pt>
                <c:pt idx="355">
                  <c:v>40.1205</c:v>
                </c:pt>
                <c:pt idx="356">
                  <c:v>40.250500000000002</c:v>
                </c:pt>
                <c:pt idx="357">
                  <c:v>40.430500000000002</c:v>
                </c:pt>
                <c:pt idx="358">
                  <c:v>40.497999999999998</c:v>
                </c:pt>
                <c:pt idx="359">
                  <c:v>42.411999999999999</c:v>
                </c:pt>
                <c:pt idx="360">
                  <c:v>42.411999999999999</c:v>
                </c:pt>
                <c:pt idx="361">
                  <c:v>43.35</c:v>
                </c:pt>
                <c:pt idx="362">
                  <c:v>43.766500000000001</c:v>
                </c:pt>
                <c:pt idx="363">
                  <c:v>45.201999999999998</c:v>
                </c:pt>
                <c:pt idx="364">
                  <c:v>45.8125</c:v>
                </c:pt>
                <c:pt idx="365">
                  <c:v>46.219000000000001</c:v>
                </c:pt>
                <c:pt idx="366">
                  <c:v>46.253500000000003</c:v>
                </c:pt>
                <c:pt idx="367">
                  <c:v>46.358499999999999</c:v>
                </c:pt>
                <c:pt idx="368">
                  <c:v>46.75</c:v>
                </c:pt>
                <c:pt idx="369">
                  <c:v>46.75</c:v>
                </c:pt>
                <c:pt idx="370">
                  <c:v>46.921000000000006</c:v>
                </c:pt>
                <c:pt idx="371">
                  <c:v>47.1</c:v>
                </c:pt>
                <c:pt idx="372">
                  <c:v>47.1</c:v>
                </c:pt>
                <c:pt idx="373">
                  <c:v>47.1</c:v>
                </c:pt>
                <c:pt idx="374">
                  <c:v>47.1</c:v>
                </c:pt>
                <c:pt idx="375">
                  <c:v>47.1</c:v>
                </c:pt>
                <c:pt idx="376">
                  <c:v>47.1</c:v>
                </c:pt>
                <c:pt idx="377">
                  <c:v>47.1</c:v>
                </c:pt>
                <c:pt idx="378">
                  <c:v>47.1</c:v>
                </c:pt>
                <c:pt idx="379">
                  <c:v>47.1</c:v>
                </c:pt>
                <c:pt idx="380">
                  <c:v>47.1</c:v>
                </c:pt>
                <c:pt idx="381">
                  <c:v>47.1</c:v>
                </c:pt>
                <c:pt idx="382">
                  <c:v>47.1</c:v>
                </c:pt>
                <c:pt idx="383">
                  <c:v>47.1</c:v>
                </c:pt>
                <c:pt idx="384">
                  <c:v>47.1</c:v>
                </c:pt>
                <c:pt idx="385">
                  <c:v>47.5</c:v>
                </c:pt>
                <c:pt idx="386">
                  <c:v>47.5</c:v>
                </c:pt>
                <c:pt idx="387">
                  <c:v>47.5</c:v>
                </c:pt>
                <c:pt idx="388">
                  <c:v>47.5</c:v>
                </c:pt>
                <c:pt idx="389">
                  <c:v>47.5</c:v>
                </c:pt>
                <c:pt idx="390">
                  <c:v>47.5</c:v>
                </c:pt>
                <c:pt idx="391">
                  <c:v>47.5</c:v>
                </c:pt>
                <c:pt idx="392">
                  <c:v>47.5</c:v>
                </c:pt>
                <c:pt idx="393">
                  <c:v>47.5</c:v>
                </c:pt>
                <c:pt idx="394">
                  <c:v>47.5</c:v>
                </c:pt>
                <c:pt idx="395">
                  <c:v>47.5</c:v>
                </c:pt>
                <c:pt idx="396">
                  <c:v>47.515000000000001</c:v>
                </c:pt>
                <c:pt idx="397">
                  <c:v>47.776000000000003</c:v>
                </c:pt>
                <c:pt idx="398">
                  <c:v>47.8705</c:v>
                </c:pt>
                <c:pt idx="399">
                  <c:v>47.902000000000001</c:v>
                </c:pt>
                <c:pt idx="400">
                  <c:v>47.906500000000001</c:v>
                </c:pt>
                <c:pt idx="401">
                  <c:v>48</c:v>
                </c:pt>
                <c:pt idx="402">
                  <c:v>48</c:v>
                </c:pt>
                <c:pt idx="403">
                  <c:v>48.473500000000001</c:v>
                </c:pt>
                <c:pt idx="404">
                  <c:v>48.707500000000003</c:v>
                </c:pt>
                <c:pt idx="405">
                  <c:v>48.941499999999998</c:v>
                </c:pt>
                <c:pt idx="406">
                  <c:v>49.337499999999999</c:v>
                </c:pt>
                <c:pt idx="407">
                  <c:v>49.423000000000002</c:v>
                </c:pt>
                <c:pt idx="408">
                  <c:v>49.517499999999998</c:v>
                </c:pt>
                <c:pt idx="409">
                  <c:v>49.535499999999999</c:v>
                </c:pt>
                <c:pt idx="410">
                  <c:v>49.7455</c:v>
                </c:pt>
                <c:pt idx="411">
                  <c:v>49.7455</c:v>
                </c:pt>
                <c:pt idx="412">
                  <c:v>49.75</c:v>
                </c:pt>
                <c:pt idx="413">
                  <c:v>49.75</c:v>
                </c:pt>
                <c:pt idx="414">
                  <c:v>49.75</c:v>
                </c:pt>
                <c:pt idx="415">
                  <c:v>49.75</c:v>
                </c:pt>
                <c:pt idx="416">
                  <c:v>49.954000000000001</c:v>
                </c:pt>
                <c:pt idx="417">
                  <c:v>49.958500000000001</c:v>
                </c:pt>
                <c:pt idx="418">
                  <c:v>50.011499999999998</c:v>
                </c:pt>
                <c:pt idx="419">
                  <c:v>50.017000000000003</c:v>
                </c:pt>
                <c:pt idx="420">
                  <c:v>50.155000000000001</c:v>
                </c:pt>
                <c:pt idx="421">
                  <c:v>50.7</c:v>
                </c:pt>
                <c:pt idx="422">
                  <c:v>50.7</c:v>
                </c:pt>
                <c:pt idx="423">
                  <c:v>50.7</c:v>
                </c:pt>
                <c:pt idx="424">
                  <c:v>50.7</c:v>
                </c:pt>
                <c:pt idx="425">
                  <c:v>50.7</c:v>
                </c:pt>
                <c:pt idx="426">
                  <c:v>50.7</c:v>
                </c:pt>
                <c:pt idx="427">
                  <c:v>50.7</c:v>
                </c:pt>
                <c:pt idx="428">
                  <c:v>50.7</c:v>
                </c:pt>
                <c:pt idx="429">
                  <c:v>50.7</c:v>
                </c:pt>
                <c:pt idx="430">
                  <c:v>50.7</c:v>
                </c:pt>
                <c:pt idx="431">
                  <c:v>50.79</c:v>
                </c:pt>
                <c:pt idx="432">
                  <c:v>50.79</c:v>
                </c:pt>
                <c:pt idx="433">
                  <c:v>50.817999999999998</c:v>
                </c:pt>
                <c:pt idx="434">
                  <c:v>50.8855</c:v>
                </c:pt>
                <c:pt idx="435">
                  <c:v>50.889000000000003</c:v>
                </c:pt>
                <c:pt idx="436">
                  <c:v>51.421000000000006</c:v>
                </c:pt>
                <c:pt idx="437">
                  <c:v>51.6</c:v>
                </c:pt>
                <c:pt idx="438">
                  <c:v>51.6</c:v>
                </c:pt>
                <c:pt idx="439">
                  <c:v>51.6</c:v>
                </c:pt>
                <c:pt idx="440">
                  <c:v>51.6</c:v>
                </c:pt>
                <c:pt idx="441">
                  <c:v>51.650500000000001</c:v>
                </c:pt>
                <c:pt idx="442">
                  <c:v>51.830500000000001</c:v>
                </c:pt>
                <c:pt idx="443">
                  <c:v>51.979000000000013</c:v>
                </c:pt>
                <c:pt idx="444">
                  <c:v>52.122</c:v>
                </c:pt>
                <c:pt idx="445">
                  <c:v>52.369</c:v>
                </c:pt>
                <c:pt idx="446">
                  <c:v>52.3795</c:v>
                </c:pt>
                <c:pt idx="447">
                  <c:v>52.442500000000003</c:v>
                </c:pt>
                <c:pt idx="448">
                  <c:v>52.446000000000012</c:v>
                </c:pt>
                <c:pt idx="449">
                  <c:v>52.5</c:v>
                </c:pt>
                <c:pt idx="450">
                  <c:v>52.5</c:v>
                </c:pt>
                <c:pt idx="451">
                  <c:v>52.5</c:v>
                </c:pt>
                <c:pt idx="452">
                  <c:v>52.5</c:v>
                </c:pt>
                <c:pt idx="453">
                  <c:v>52.5</c:v>
                </c:pt>
                <c:pt idx="454">
                  <c:v>52.663000000000011</c:v>
                </c:pt>
                <c:pt idx="455">
                  <c:v>52.825000000000003</c:v>
                </c:pt>
                <c:pt idx="456">
                  <c:v>53.5</c:v>
                </c:pt>
                <c:pt idx="457">
                  <c:v>53.5</c:v>
                </c:pt>
                <c:pt idx="458">
                  <c:v>53.5</c:v>
                </c:pt>
                <c:pt idx="459">
                  <c:v>53.701500000000003</c:v>
                </c:pt>
                <c:pt idx="460">
                  <c:v>53.756500000000003</c:v>
                </c:pt>
                <c:pt idx="461">
                  <c:v>53.909500000000001</c:v>
                </c:pt>
                <c:pt idx="462">
                  <c:v>53.967000000000013</c:v>
                </c:pt>
                <c:pt idx="463">
                  <c:v>54.088500000000003</c:v>
                </c:pt>
                <c:pt idx="464">
                  <c:v>54.170499999999997</c:v>
                </c:pt>
                <c:pt idx="465">
                  <c:v>54.170499999999997</c:v>
                </c:pt>
                <c:pt idx="466">
                  <c:v>54.170499999999997</c:v>
                </c:pt>
                <c:pt idx="467">
                  <c:v>54.4</c:v>
                </c:pt>
                <c:pt idx="468">
                  <c:v>54.4</c:v>
                </c:pt>
                <c:pt idx="469">
                  <c:v>54.502499999999998</c:v>
                </c:pt>
                <c:pt idx="470">
                  <c:v>54.561</c:v>
                </c:pt>
                <c:pt idx="471">
                  <c:v>54.75</c:v>
                </c:pt>
                <c:pt idx="472">
                  <c:v>54.877000000000002</c:v>
                </c:pt>
                <c:pt idx="473">
                  <c:v>54.895000000000003</c:v>
                </c:pt>
                <c:pt idx="474">
                  <c:v>55.330500000000001</c:v>
                </c:pt>
                <c:pt idx="475">
                  <c:v>55.709499999999998</c:v>
                </c:pt>
                <c:pt idx="476">
                  <c:v>56.195500000000003</c:v>
                </c:pt>
                <c:pt idx="477">
                  <c:v>56.5</c:v>
                </c:pt>
                <c:pt idx="478">
                  <c:v>57</c:v>
                </c:pt>
                <c:pt idx="479">
                  <c:v>57</c:v>
                </c:pt>
                <c:pt idx="480">
                  <c:v>57.13</c:v>
                </c:pt>
                <c:pt idx="481">
                  <c:v>57.13</c:v>
                </c:pt>
                <c:pt idx="482">
                  <c:v>57.13</c:v>
                </c:pt>
                <c:pt idx="483">
                  <c:v>57.387999999999998</c:v>
                </c:pt>
                <c:pt idx="484">
                  <c:v>57.478000000000002</c:v>
                </c:pt>
                <c:pt idx="485">
                  <c:v>57.819000000000003</c:v>
                </c:pt>
                <c:pt idx="486">
                  <c:v>57.819000000000003</c:v>
                </c:pt>
                <c:pt idx="487">
                  <c:v>57.823500000000003</c:v>
                </c:pt>
                <c:pt idx="488">
                  <c:v>58.151499999999999</c:v>
                </c:pt>
                <c:pt idx="489">
                  <c:v>58.593000000000011</c:v>
                </c:pt>
                <c:pt idx="490">
                  <c:v>58.75</c:v>
                </c:pt>
                <c:pt idx="491">
                  <c:v>59.17</c:v>
                </c:pt>
                <c:pt idx="492">
                  <c:v>59.753500000000003</c:v>
                </c:pt>
                <c:pt idx="493">
                  <c:v>59.753500000000003</c:v>
                </c:pt>
                <c:pt idx="494">
                  <c:v>59.762500000000003</c:v>
                </c:pt>
                <c:pt idx="495">
                  <c:v>59.781000000000013</c:v>
                </c:pt>
                <c:pt idx="496">
                  <c:v>60.646000000000001</c:v>
                </c:pt>
                <c:pt idx="497">
                  <c:v>60.761499999999998</c:v>
                </c:pt>
                <c:pt idx="498">
                  <c:v>61.855499999999999</c:v>
                </c:pt>
                <c:pt idx="499">
                  <c:v>61.9</c:v>
                </c:pt>
                <c:pt idx="500">
                  <c:v>62.444499999999998</c:v>
                </c:pt>
                <c:pt idx="501">
                  <c:v>62.894500000000001</c:v>
                </c:pt>
                <c:pt idx="502">
                  <c:v>62.894500000000001</c:v>
                </c:pt>
                <c:pt idx="503">
                  <c:v>63.75</c:v>
                </c:pt>
                <c:pt idx="504">
                  <c:v>63.75</c:v>
                </c:pt>
                <c:pt idx="505">
                  <c:v>64.177500000000009</c:v>
                </c:pt>
                <c:pt idx="506">
                  <c:v>64.489000000000004</c:v>
                </c:pt>
                <c:pt idx="507">
                  <c:v>64.650000000000006</c:v>
                </c:pt>
                <c:pt idx="508">
                  <c:v>64.650000000000006</c:v>
                </c:pt>
                <c:pt idx="509">
                  <c:v>64.650000000000006</c:v>
                </c:pt>
                <c:pt idx="510">
                  <c:v>64.829499999999982</c:v>
                </c:pt>
                <c:pt idx="511">
                  <c:v>65.077500000000001</c:v>
                </c:pt>
                <c:pt idx="512">
                  <c:v>65.666499999999999</c:v>
                </c:pt>
                <c:pt idx="513">
                  <c:v>66</c:v>
                </c:pt>
                <c:pt idx="514">
                  <c:v>66</c:v>
                </c:pt>
                <c:pt idx="515">
                  <c:v>66</c:v>
                </c:pt>
                <c:pt idx="516">
                  <c:v>66</c:v>
                </c:pt>
                <c:pt idx="517">
                  <c:v>66</c:v>
                </c:pt>
                <c:pt idx="518">
                  <c:v>66</c:v>
                </c:pt>
                <c:pt idx="519">
                  <c:v>66</c:v>
                </c:pt>
                <c:pt idx="520">
                  <c:v>66</c:v>
                </c:pt>
                <c:pt idx="521">
                  <c:v>66.152999999999963</c:v>
                </c:pt>
                <c:pt idx="522">
                  <c:v>66.421000000000006</c:v>
                </c:pt>
                <c:pt idx="523">
                  <c:v>66.421000000000006</c:v>
                </c:pt>
                <c:pt idx="524">
                  <c:v>66.421000000000006</c:v>
                </c:pt>
                <c:pt idx="525">
                  <c:v>66.421000000000006</c:v>
                </c:pt>
                <c:pt idx="526">
                  <c:v>66.661499999999975</c:v>
                </c:pt>
                <c:pt idx="527">
                  <c:v>67.579499999999982</c:v>
                </c:pt>
                <c:pt idx="528">
                  <c:v>67.682999999999979</c:v>
                </c:pt>
                <c:pt idx="529">
                  <c:v>67.705500000000001</c:v>
                </c:pt>
                <c:pt idx="530">
                  <c:v>68.002499999999998</c:v>
                </c:pt>
                <c:pt idx="531">
                  <c:v>68.0655</c:v>
                </c:pt>
                <c:pt idx="532">
                  <c:v>68.317499999999995</c:v>
                </c:pt>
                <c:pt idx="533">
                  <c:v>68.385000000000005</c:v>
                </c:pt>
                <c:pt idx="534">
                  <c:v>68.394000000000005</c:v>
                </c:pt>
                <c:pt idx="535">
                  <c:v>68.479500000000002</c:v>
                </c:pt>
                <c:pt idx="536">
                  <c:v>68.560500000000005</c:v>
                </c:pt>
                <c:pt idx="537">
                  <c:v>68.808000000000007</c:v>
                </c:pt>
                <c:pt idx="538">
                  <c:v>68.974500000000006</c:v>
                </c:pt>
                <c:pt idx="539">
                  <c:v>69.298499999999976</c:v>
                </c:pt>
                <c:pt idx="540">
                  <c:v>69.676499999999976</c:v>
                </c:pt>
                <c:pt idx="541">
                  <c:v>70.225499999999982</c:v>
                </c:pt>
                <c:pt idx="542">
                  <c:v>70.450500000000005</c:v>
                </c:pt>
                <c:pt idx="543">
                  <c:v>70.548000000000002</c:v>
                </c:pt>
                <c:pt idx="544">
                  <c:v>70.548000000000002</c:v>
                </c:pt>
                <c:pt idx="545">
                  <c:v>70.760999999999996</c:v>
                </c:pt>
                <c:pt idx="546">
                  <c:v>71.066999999999993</c:v>
                </c:pt>
                <c:pt idx="547">
                  <c:v>71.224500000000006</c:v>
                </c:pt>
                <c:pt idx="548">
                  <c:v>71.773499999999999</c:v>
                </c:pt>
                <c:pt idx="549">
                  <c:v>71.958000000000013</c:v>
                </c:pt>
                <c:pt idx="550">
                  <c:v>72.232500000000002</c:v>
                </c:pt>
                <c:pt idx="551">
                  <c:v>72.39</c:v>
                </c:pt>
                <c:pt idx="552">
                  <c:v>73.92</c:v>
                </c:pt>
                <c:pt idx="553">
                  <c:v>74.441999999999993</c:v>
                </c:pt>
                <c:pt idx="554">
                  <c:v>74.675999999999988</c:v>
                </c:pt>
                <c:pt idx="555">
                  <c:v>74.851500000000001</c:v>
                </c:pt>
                <c:pt idx="556">
                  <c:v>75</c:v>
                </c:pt>
                <c:pt idx="557">
                  <c:v>75</c:v>
                </c:pt>
                <c:pt idx="558">
                  <c:v>75</c:v>
                </c:pt>
                <c:pt idx="559">
                  <c:v>75</c:v>
                </c:pt>
                <c:pt idx="560">
                  <c:v>75</c:v>
                </c:pt>
                <c:pt idx="561">
                  <c:v>75</c:v>
                </c:pt>
                <c:pt idx="562">
                  <c:v>75.724500000000006</c:v>
                </c:pt>
                <c:pt idx="563">
                  <c:v>75.765000000000001</c:v>
                </c:pt>
                <c:pt idx="564">
                  <c:v>76.178999999999988</c:v>
                </c:pt>
                <c:pt idx="565">
                  <c:v>76.363500000000002</c:v>
                </c:pt>
                <c:pt idx="566">
                  <c:v>78.209999999999994</c:v>
                </c:pt>
                <c:pt idx="567">
                  <c:v>80</c:v>
                </c:pt>
                <c:pt idx="568">
                  <c:v>80</c:v>
                </c:pt>
                <c:pt idx="569">
                  <c:v>80.552999999999983</c:v>
                </c:pt>
                <c:pt idx="570">
                  <c:v>84</c:v>
                </c:pt>
                <c:pt idx="571">
                  <c:v>84</c:v>
                </c:pt>
                <c:pt idx="572">
                  <c:v>85.768500000000003</c:v>
                </c:pt>
                <c:pt idx="573">
                  <c:v>85.768500000000003</c:v>
                </c:pt>
                <c:pt idx="574">
                  <c:v>87.226500000000001</c:v>
                </c:pt>
                <c:pt idx="575">
                  <c:v>87.42</c:v>
                </c:pt>
                <c:pt idx="576">
                  <c:v>88.5</c:v>
                </c:pt>
                <c:pt idx="577">
                  <c:v>88.5</c:v>
                </c:pt>
                <c:pt idx="578">
                  <c:v>88.760999999999996</c:v>
                </c:pt>
              </c:numCache>
            </c:numRef>
          </c:yVal>
          <c:smooth val="0"/>
        </c:ser>
        <c:ser>
          <c:idx val="2"/>
          <c:order val="2"/>
          <c:tx>
            <c:strRef>
              <c:f>'[1]Graph data 4.5'!$G$1</c:f>
              <c:strCache>
                <c:ptCount val="1"/>
                <c:pt idx="0">
                  <c:v>Hydro</c:v>
                </c:pt>
              </c:strCache>
            </c:strRef>
          </c:tx>
          <c:spPr>
            <a:ln w="25400" cap="rnd">
              <a:noFill/>
              <a:round/>
            </a:ln>
            <a:effectLst/>
          </c:spPr>
          <c:marker>
            <c:symbol val="circle"/>
            <c:size val="5"/>
            <c:spPr>
              <a:solidFill>
                <a:srgbClr val="99AFC0"/>
              </a:solidFill>
              <a:ln w="9525">
                <a:noFill/>
              </a:ln>
              <a:effectLst/>
            </c:spPr>
          </c:marker>
          <c:xVal>
            <c:numRef>
              <c:f>'[1]Graph data 4.5'!$G$2:$G$580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6101.104600000006</c:v>
                </c:pt>
                <c:pt idx="219">
                  <c:v>6139.0046000000057</c:v>
                </c:pt>
                <c:pt idx="220">
                  <c:v>6147.0046000000057</c:v>
                </c:pt>
                <c:pt idx="221">
                  <c:v>6156.0046000000057</c:v>
                </c:pt>
                <c:pt idx="222">
                  <c:v>6172.0046000000057</c:v>
                </c:pt>
                <c:pt idx="223">
                  <c:v>6188.0046000000057</c:v>
                </c:pt>
                <c:pt idx="224">
                  <c:v>6205.0046000000057</c:v>
                </c:pt>
                <c:pt idx="225">
                  <c:v>6245.0046000000057</c:v>
                </c:pt>
                <c:pt idx="226">
                  <c:v>6285.0046000000057</c:v>
                </c:pt>
                <c:pt idx="227">
                  <c:v>6294.604600000006</c:v>
                </c:pt>
                <c:pt idx="228">
                  <c:v>6306.604600000006</c:v>
                </c:pt>
                <c:pt idx="229">
                  <c:v>6318.604600000006</c:v>
                </c:pt>
                <c:pt idx="230">
                  <c:v>6330.604600000006</c:v>
                </c:pt>
                <c:pt idx="231">
                  <c:v>6359.604600000006</c:v>
                </c:pt>
                <c:pt idx="232">
                  <c:v>6388.604600000006</c:v>
                </c:pt>
                <c:pt idx="233">
                  <c:v>6402.604600000006</c:v>
                </c:pt>
                <c:pt idx="234">
                  <c:v>6423.604600000006</c:v>
                </c:pt>
                <c:pt idx="235">
                  <c:v>6443.604600000006</c:v>
                </c:pt>
                <c:pt idx="236">
                  <c:v>6479.604600000006</c:v>
                </c:pt>
                <c:pt idx="237">
                  <c:v>6515.604600000006</c:v>
                </c:pt>
                <c:pt idx="238">
                  <c:v>6544.604600000006</c:v>
                </c:pt>
                <c:pt idx="239">
                  <c:v>6568.604600000006</c:v>
                </c:pt>
                <c:pt idx="240">
                  <c:v>6592.604600000006</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'[1]Graph data 4.5'!$M$2:$M$580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24.319500000000001</c:v>
                </c:pt>
                <c:pt idx="246">
                  <c:v>26.988</c:v>
                </c:pt>
                <c:pt idx="247">
                  <c:v>27.248999999999999</c:v>
                </c:pt>
                <c:pt idx="248">
                  <c:v>27.298500000000001</c:v>
                </c:pt>
                <c:pt idx="249">
                  <c:v>28.351500000000001</c:v>
                </c:pt>
                <c:pt idx="250">
                  <c:v>28.360499999999991</c:v>
                </c:pt>
                <c:pt idx="251">
                  <c:v>28.362749999999991</c:v>
                </c:pt>
                <c:pt idx="252">
                  <c:v>28.509</c:v>
                </c:pt>
                <c:pt idx="253">
                  <c:v>28.628250000000001</c:v>
                </c:pt>
                <c:pt idx="254">
                  <c:v>28.6755</c:v>
                </c:pt>
                <c:pt idx="255">
                  <c:v>28.817250000000001</c:v>
                </c:pt>
                <c:pt idx="256">
                  <c:v>28.839749999999999</c:v>
                </c:pt>
                <c:pt idx="257">
                  <c:v>29.107500000000009</c:v>
                </c:pt>
                <c:pt idx="258">
                  <c:v>29.114249999999991</c:v>
                </c:pt>
                <c:pt idx="259">
                  <c:v>29.267250000000001</c:v>
                </c:pt>
                <c:pt idx="260">
                  <c:v>29.294250000000009</c:v>
                </c:pt>
                <c:pt idx="261">
                  <c:v>29.305499999999991</c:v>
                </c:pt>
                <c:pt idx="262">
                  <c:v>29.355</c:v>
                </c:pt>
                <c:pt idx="263">
                  <c:v>29.501249999999999</c:v>
                </c:pt>
                <c:pt idx="264">
                  <c:v>29.577750000000009</c:v>
                </c:pt>
                <c:pt idx="265">
                  <c:v>29.602499999999999</c:v>
                </c:pt>
                <c:pt idx="266">
                  <c:v>29.70825</c:v>
                </c:pt>
                <c:pt idx="267">
                  <c:v>29.766749999999991</c:v>
                </c:pt>
                <c:pt idx="268">
                  <c:v>29.876999999999999</c:v>
                </c:pt>
                <c:pt idx="269">
                  <c:v>30.034500000000001</c:v>
                </c:pt>
                <c:pt idx="270">
                  <c:v>30.273</c:v>
                </c:pt>
                <c:pt idx="271">
                  <c:v>30.507000000000001</c:v>
                </c:pt>
                <c:pt idx="272">
                  <c:v>30.545249999999989</c:v>
                </c:pt>
                <c:pt idx="273">
                  <c:v>30.862500000000001</c:v>
                </c:pt>
                <c:pt idx="274">
                  <c:v>30.92775</c:v>
                </c:pt>
                <c:pt idx="275">
                  <c:v>31.283249999999988</c:v>
                </c:pt>
                <c:pt idx="276">
                  <c:v>31.636500000000009</c:v>
                </c:pt>
                <c:pt idx="277">
                  <c:v>31.800750000000001</c:v>
                </c:pt>
                <c:pt idx="278">
                  <c:v>33.1</c:v>
                </c:pt>
                <c:pt idx="279">
                  <c:v>33.1</c:v>
                </c:pt>
                <c:pt idx="280">
                  <c:v>33.1</c:v>
                </c:pt>
                <c:pt idx="281">
                  <c:v>33.1</c:v>
                </c:pt>
                <c:pt idx="282">
                  <c:v>33.1</c:v>
                </c:pt>
                <c:pt idx="283">
                  <c:v>33.1</c:v>
                </c:pt>
                <c:pt idx="284">
                  <c:v>33.725499999999997</c:v>
                </c:pt>
                <c:pt idx="285">
                  <c:v>33.770499999999998</c:v>
                </c:pt>
                <c:pt idx="286">
                  <c:v>33.838000000000001</c:v>
                </c:pt>
                <c:pt idx="287">
                  <c:v>33.878500000000003</c:v>
                </c:pt>
                <c:pt idx="288">
                  <c:v>33.878500000000003</c:v>
                </c:pt>
                <c:pt idx="289">
                  <c:v>33.878500000000003</c:v>
                </c:pt>
                <c:pt idx="290">
                  <c:v>33.878500000000003</c:v>
                </c:pt>
                <c:pt idx="291">
                  <c:v>34.450000000000003</c:v>
                </c:pt>
                <c:pt idx="292">
                  <c:v>34.450000000000003</c:v>
                </c:pt>
                <c:pt idx="293">
                  <c:v>34.450000000000003</c:v>
                </c:pt>
                <c:pt idx="294">
                  <c:v>34.450000000000003</c:v>
                </c:pt>
                <c:pt idx="295">
                  <c:v>34.450000000000003</c:v>
                </c:pt>
                <c:pt idx="296">
                  <c:v>34.450000000000003</c:v>
                </c:pt>
                <c:pt idx="297">
                  <c:v>34.450000000000003</c:v>
                </c:pt>
                <c:pt idx="298">
                  <c:v>34.450000000000003</c:v>
                </c:pt>
                <c:pt idx="299">
                  <c:v>34.450000000000003</c:v>
                </c:pt>
                <c:pt idx="300">
                  <c:v>34.450000000000003</c:v>
                </c:pt>
                <c:pt idx="301">
                  <c:v>34.643500000000003</c:v>
                </c:pt>
                <c:pt idx="302">
                  <c:v>34.656999999999996</c:v>
                </c:pt>
                <c:pt idx="303">
                  <c:v>34.674999999999997</c:v>
                </c:pt>
                <c:pt idx="304">
                  <c:v>34.693000000000012</c:v>
                </c:pt>
                <c:pt idx="305">
                  <c:v>34.701999999999998</c:v>
                </c:pt>
                <c:pt idx="306">
                  <c:v>34.701999999999998</c:v>
                </c:pt>
                <c:pt idx="307">
                  <c:v>34.854999999999997</c:v>
                </c:pt>
                <c:pt idx="308">
                  <c:v>34.872999999999998</c:v>
                </c:pt>
                <c:pt idx="309">
                  <c:v>34.981000000000002</c:v>
                </c:pt>
                <c:pt idx="310">
                  <c:v>35.125</c:v>
                </c:pt>
                <c:pt idx="311">
                  <c:v>35.17</c:v>
                </c:pt>
                <c:pt idx="312">
                  <c:v>35.17</c:v>
                </c:pt>
                <c:pt idx="313">
                  <c:v>35.17</c:v>
                </c:pt>
                <c:pt idx="314">
                  <c:v>35.17</c:v>
                </c:pt>
                <c:pt idx="315">
                  <c:v>35.197000000000003</c:v>
                </c:pt>
                <c:pt idx="316">
                  <c:v>35.363500000000002</c:v>
                </c:pt>
                <c:pt idx="317">
                  <c:v>35.363500000000002</c:v>
                </c:pt>
                <c:pt idx="318">
                  <c:v>35.426499999999997</c:v>
                </c:pt>
                <c:pt idx="319">
                  <c:v>35.71</c:v>
                </c:pt>
                <c:pt idx="320">
                  <c:v>35.714500000000001</c:v>
                </c:pt>
                <c:pt idx="321">
                  <c:v>35.755000000000003</c:v>
                </c:pt>
                <c:pt idx="322">
                  <c:v>35.800000000000011</c:v>
                </c:pt>
                <c:pt idx="323">
                  <c:v>35.800000000000011</c:v>
                </c:pt>
                <c:pt idx="324">
                  <c:v>35.957500000000003</c:v>
                </c:pt>
                <c:pt idx="325">
                  <c:v>36.137500000000003</c:v>
                </c:pt>
                <c:pt idx="326">
                  <c:v>36.151000000000003</c:v>
                </c:pt>
                <c:pt idx="327">
                  <c:v>36.182499999999997</c:v>
                </c:pt>
                <c:pt idx="328">
                  <c:v>36.200499999999998</c:v>
                </c:pt>
                <c:pt idx="329">
                  <c:v>36.25</c:v>
                </c:pt>
                <c:pt idx="330">
                  <c:v>36.448</c:v>
                </c:pt>
                <c:pt idx="331">
                  <c:v>36.457000000000001</c:v>
                </c:pt>
                <c:pt idx="332">
                  <c:v>36.461500000000001</c:v>
                </c:pt>
                <c:pt idx="333">
                  <c:v>36.61</c:v>
                </c:pt>
                <c:pt idx="334">
                  <c:v>36.785499999999999</c:v>
                </c:pt>
                <c:pt idx="335">
                  <c:v>36.853000000000002</c:v>
                </c:pt>
                <c:pt idx="336">
                  <c:v>36.915999999999997</c:v>
                </c:pt>
                <c:pt idx="337">
                  <c:v>37.375</c:v>
                </c:pt>
                <c:pt idx="338">
                  <c:v>37.393000000000001</c:v>
                </c:pt>
                <c:pt idx="339">
                  <c:v>37.6</c:v>
                </c:pt>
                <c:pt idx="340">
                  <c:v>37.640500000000003</c:v>
                </c:pt>
                <c:pt idx="341">
                  <c:v>37.667499999999997</c:v>
                </c:pt>
                <c:pt idx="342">
                  <c:v>37.712499999999999</c:v>
                </c:pt>
                <c:pt idx="343">
                  <c:v>37.775500000000001</c:v>
                </c:pt>
                <c:pt idx="344">
                  <c:v>38.1265</c:v>
                </c:pt>
                <c:pt idx="345">
                  <c:v>38.5</c:v>
                </c:pt>
                <c:pt idx="346">
                  <c:v>38.5</c:v>
                </c:pt>
                <c:pt idx="347">
                  <c:v>38.702500000000001</c:v>
                </c:pt>
                <c:pt idx="348">
                  <c:v>38.855499999999999</c:v>
                </c:pt>
                <c:pt idx="349">
                  <c:v>39.074199999999998</c:v>
                </c:pt>
                <c:pt idx="350">
                  <c:v>39.074199999999998</c:v>
                </c:pt>
                <c:pt idx="351">
                  <c:v>39.305500000000002</c:v>
                </c:pt>
                <c:pt idx="352">
                  <c:v>39.683500000000002</c:v>
                </c:pt>
                <c:pt idx="353">
                  <c:v>39.823</c:v>
                </c:pt>
                <c:pt idx="354">
                  <c:v>40.052500000000002</c:v>
                </c:pt>
                <c:pt idx="355">
                  <c:v>40.1205</c:v>
                </c:pt>
                <c:pt idx="356">
                  <c:v>40.250500000000002</c:v>
                </c:pt>
                <c:pt idx="357">
                  <c:v>40.430500000000002</c:v>
                </c:pt>
                <c:pt idx="358">
                  <c:v>40.497999999999998</c:v>
                </c:pt>
                <c:pt idx="359">
                  <c:v>42.411999999999999</c:v>
                </c:pt>
                <c:pt idx="360">
                  <c:v>42.411999999999999</c:v>
                </c:pt>
                <c:pt idx="361">
                  <c:v>43.35</c:v>
                </c:pt>
                <c:pt idx="362">
                  <c:v>43.766500000000001</c:v>
                </c:pt>
                <c:pt idx="363">
                  <c:v>45.201999999999998</c:v>
                </c:pt>
                <c:pt idx="364">
                  <c:v>45.8125</c:v>
                </c:pt>
                <c:pt idx="365">
                  <c:v>46.219000000000001</c:v>
                </c:pt>
                <c:pt idx="366">
                  <c:v>46.253500000000003</c:v>
                </c:pt>
                <c:pt idx="367">
                  <c:v>46.358499999999999</c:v>
                </c:pt>
                <c:pt idx="368">
                  <c:v>46.75</c:v>
                </c:pt>
                <c:pt idx="369">
                  <c:v>46.75</c:v>
                </c:pt>
                <c:pt idx="370">
                  <c:v>46.921000000000006</c:v>
                </c:pt>
                <c:pt idx="371">
                  <c:v>47.1</c:v>
                </c:pt>
                <c:pt idx="372">
                  <c:v>47.1</c:v>
                </c:pt>
                <c:pt idx="373">
                  <c:v>47.1</c:v>
                </c:pt>
                <c:pt idx="374">
                  <c:v>47.1</c:v>
                </c:pt>
                <c:pt idx="375">
                  <c:v>47.1</c:v>
                </c:pt>
                <c:pt idx="376">
                  <c:v>47.1</c:v>
                </c:pt>
                <c:pt idx="377">
                  <c:v>47.1</c:v>
                </c:pt>
                <c:pt idx="378">
                  <c:v>47.1</c:v>
                </c:pt>
                <c:pt idx="379">
                  <c:v>47.1</c:v>
                </c:pt>
                <c:pt idx="380">
                  <c:v>47.1</c:v>
                </c:pt>
                <c:pt idx="381">
                  <c:v>47.1</c:v>
                </c:pt>
                <c:pt idx="382">
                  <c:v>47.1</c:v>
                </c:pt>
                <c:pt idx="383">
                  <c:v>47.1</c:v>
                </c:pt>
                <c:pt idx="384">
                  <c:v>47.1</c:v>
                </c:pt>
                <c:pt idx="385">
                  <c:v>47.5</c:v>
                </c:pt>
                <c:pt idx="386">
                  <c:v>47.5</c:v>
                </c:pt>
                <c:pt idx="387">
                  <c:v>47.5</c:v>
                </c:pt>
                <c:pt idx="388">
                  <c:v>47.5</c:v>
                </c:pt>
                <c:pt idx="389">
                  <c:v>47.5</c:v>
                </c:pt>
                <c:pt idx="390">
                  <c:v>47.5</c:v>
                </c:pt>
                <c:pt idx="391">
                  <c:v>47.5</c:v>
                </c:pt>
                <c:pt idx="392">
                  <c:v>47.5</c:v>
                </c:pt>
                <c:pt idx="393">
                  <c:v>47.5</c:v>
                </c:pt>
                <c:pt idx="394">
                  <c:v>47.5</c:v>
                </c:pt>
                <c:pt idx="395">
                  <c:v>47.5</c:v>
                </c:pt>
                <c:pt idx="396">
                  <c:v>47.515000000000001</c:v>
                </c:pt>
                <c:pt idx="397">
                  <c:v>47.776000000000003</c:v>
                </c:pt>
                <c:pt idx="398">
                  <c:v>47.8705</c:v>
                </c:pt>
                <c:pt idx="399">
                  <c:v>47.902000000000001</c:v>
                </c:pt>
                <c:pt idx="400">
                  <c:v>47.906500000000001</c:v>
                </c:pt>
                <c:pt idx="401">
                  <c:v>48</c:v>
                </c:pt>
                <c:pt idx="402">
                  <c:v>48</c:v>
                </c:pt>
                <c:pt idx="403">
                  <c:v>48.473500000000001</c:v>
                </c:pt>
                <c:pt idx="404">
                  <c:v>48.707500000000003</c:v>
                </c:pt>
                <c:pt idx="405">
                  <c:v>48.941499999999998</c:v>
                </c:pt>
                <c:pt idx="406">
                  <c:v>49.337499999999999</c:v>
                </c:pt>
                <c:pt idx="407">
                  <c:v>49.423000000000002</c:v>
                </c:pt>
                <c:pt idx="408">
                  <c:v>49.517499999999998</c:v>
                </c:pt>
                <c:pt idx="409">
                  <c:v>49.535499999999999</c:v>
                </c:pt>
                <c:pt idx="410">
                  <c:v>49.7455</c:v>
                </c:pt>
                <c:pt idx="411">
                  <c:v>49.7455</c:v>
                </c:pt>
                <c:pt idx="412">
                  <c:v>49.75</c:v>
                </c:pt>
                <c:pt idx="413">
                  <c:v>49.75</c:v>
                </c:pt>
                <c:pt idx="414">
                  <c:v>49.75</c:v>
                </c:pt>
                <c:pt idx="415">
                  <c:v>49.75</c:v>
                </c:pt>
                <c:pt idx="416">
                  <c:v>49.954000000000001</c:v>
                </c:pt>
                <c:pt idx="417">
                  <c:v>49.958500000000001</c:v>
                </c:pt>
                <c:pt idx="418">
                  <c:v>50.011499999999998</c:v>
                </c:pt>
                <c:pt idx="419">
                  <c:v>50.017000000000003</c:v>
                </c:pt>
                <c:pt idx="420">
                  <c:v>50.155000000000001</c:v>
                </c:pt>
                <c:pt idx="421">
                  <c:v>50.7</c:v>
                </c:pt>
                <c:pt idx="422">
                  <c:v>50.7</c:v>
                </c:pt>
                <c:pt idx="423">
                  <c:v>50.7</c:v>
                </c:pt>
                <c:pt idx="424">
                  <c:v>50.7</c:v>
                </c:pt>
                <c:pt idx="425">
                  <c:v>50.7</c:v>
                </c:pt>
                <c:pt idx="426">
                  <c:v>50.7</c:v>
                </c:pt>
                <c:pt idx="427">
                  <c:v>50.7</c:v>
                </c:pt>
                <c:pt idx="428">
                  <c:v>50.7</c:v>
                </c:pt>
                <c:pt idx="429">
                  <c:v>50.7</c:v>
                </c:pt>
                <c:pt idx="430">
                  <c:v>50.7</c:v>
                </c:pt>
                <c:pt idx="431">
                  <c:v>50.79</c:v>
                </c:pt>
                <c:pt idx="432">
                  <c:v>50.79</c:v>
                </c:pt>
                <c:pt idx="433">
                  <c:v>50.817999999999998</c:v>
                </c:pt>
                <c:pt idx="434">
                  <c:v>50.8855</c:v>
                </c:pt>
                <c:pt idx="435">
                  <c:v>50.889000000000003</c:v>
                </c:pt>
                <c:pt idx="436">
                  <c:v>51.421000000000006</c:v>
                </c:pt>
                <c:pt idx="437">
                  <c:v>51.6</c:v>
                </c:pt>
                <c:pt idx="438">
                  <c:v>51.6</c:v>
                </c:pt>
                <c:pt idx="439">
                  <c:v>51.6</c:v>
                </c:pt>
                <c:pt idx="440">
                  <c:v>51.6</c:v>
                </c:pt>
                <c:pt idx="441">
                  <c:v>51.650500000000001</c:v>
                </c:pt>
                <c:pt idx="442">
                  <c:v>51.830500000000001</c:v>
                </c:pt>
                <c:pt idx="443">
                  <c:v>51.979000000000013</c:v>
                </c:pt>
                <c:pt idx="444">
                  <c:v>52.122</c:v>
                </c:pt>
                <c:pt idx="445">
                  <c:v>52.369</c:v>
                </c:pt>
                <c:pt idx="446">
                  <c:v>52.3795</c:v>
                </c:pt>
                <c:pt idx="447">
                  <c:v>52.442500000000003</c:v>
                </c:pt>
                <c:pt idx="448">
                  <c:v>52.446000000000012</c:v>
                </c:pt>
                <c:pt idx="449">
                  <c:v>52.5</c:v>
                </c:pt>
                <c:pt idx="450">
                  <c:v>52.5</c:v>
                </c:pt>
                <c:pt idx="451">
                  <c:v>52.5</c:v>
                </c:pt>
                <c:pt idx="452">
                  <c:v>52.5</c:v>
                </c:pt>
                <c:pt idx="453">
                  <c:v>52.5</c:v>
                </c:pt>
                <c:pt idx="454">
                  <c:v>52.663000000000011</c:v>
                </c:pt>
                <c:pt idx="455">
                  <c:v>52.825000000000003</c:v>
                </c:pt>
                <c:pt idx="456">
                  <c:v>53.5</c:v>
                </c:pt>
                <c:pt idx="457">
                  <c:v>53.5</c:v>
                </c:pt>
                <c:pt idx="458">
                  <c:v>53.5</c:v>
                </c:pt>
                <c:pt idx="459">
                  <c:v>53.701500000000003</c:v>
                </c:pt>
                <c:pt idx="460">
                  <c:v>53.756500000000003</c:v>
                </c:pt>
                <c:pt idx="461">
                  <c:v>53.909500000000001</c:v>
                </c:pt>
                <c:pt idx="462">
                  <c:v>53.967000000000013</c:v>
                </c:pt>
                <c:pt idx="463">
                  <c:v>54.088500000000003</c:v>
                </c:pt>
                <c:pt idx="464">
                  <c:v>54.170499999999997</c:v>
                </c:pt>
                <c:pt idx="465">
                  <c:v>54.170499999999997</c:v>
                </c:pt>
                <c:pt idx="466">
                  <c:v>54.170499999999997</c:v>
                </c:pt>
                <c:pt idx="467">
                  <c:v>54.4</c:v>
                </c:pt>
                <c:pt idx="468">
                  <c:v>54.4</c:v>
                </c:pt>
                <c:pt idx="469">
                  <c:v>54.502499999999998</c:v>
                </c:pt>
                <c:pt idx="470">
                  <c:v>54.561</c:v>
                </c:pt>
                <c:pt idx="471">
                  <c:v>54.75</c:v>
                </c:pt>
                <c:pt idx="472">
                  <c:v>54.877000000000002</c:v>
                </c:pt>
                <c:pt idx="473">
                  <c:v>54.895000000000003</c:v>
                </c:pt>
                <c:pt idx="474">
                  <c:v>55.330500000000001</c:v>
                </c:pt>
                <c:pt idx="475">
                  <c:v>55.709499999999998</c:v>
                </c:pt>
                <c:pt idx="476">
                  <c:v>56.195500000000003</c:v>
                </c:pt>
                <c:pt idx="477">
                  <c:v>56.5</c:v>
                </c:pt>
                <c:pt idx="478">
                  <c:v>57</c:v>
                </c:pt>
                <c:pt idx="479">
                  <c:v>57</c:v>
                </c:pt>
                <c:pt idx="480">
                  <c:v>57.13</c:v>
                </c:pt>
                <c:pt idx="481">
                  <c:v>57.13</c:v>
                </c:pt>
                <c:pt idx="482">
                  <c:v>57.13</c:v>
                </c:pt>
                <c:pt idx="483">
                  <c:v>57.387999999999998</c:v>
                </c:pt>
                <c:pt idx="484">
                  <c:v>57.478000000000002</c:v>
                </c:pt>
                <c:pt idx="485">
                  <c:v>57.819000000000003</c:v>
                </c:pt>
                <c:pt idx="486">
                  <c:v>57.819000000000003</c:v>
                </c:pt>
                <c:pt idx="487">
                  <c:v>57.823500000000003</c:v>
                </c:pt>
                <c:pt idx="488">
                  <c:v>58.151499999999999</c:v>
                </c:pt>
                <c:pt idx="489">
                  <c:v>58.593000000000011</c:v>
                </c:pt>
                <c:pt idx="490">
                  <c:v>58.75</c:v>
                </c:pt>
                <c:pt idx="491">
                  <c:v>59.17</c:v>
                </c:pt>
                <c:pt idx="492">
                  <c:v>59.753500000000003</c:v>
                </c:pt>
                <c:pt idx="493">
                  <c:v>59.753500000000003</c:v>
                </c:pt>
                <c:pt idx="494">
                  <c:v>59.762500000000003</c:v>
                </c:pt>
                <c:pt idx="495">
                  <c:v>59.781000000000013</c:v>
                </c:pt>
                <c:pt idx="496">
                  <c:v>60.646000000000001</c:v>
                </c:pt>
                <c:pt idx="497">
                  <c:v>60.761499999999998</c:v>
                </c:pt>
                <c:pt idx="498">
                  <c:v>61.855499999999999</c:v>
                </c:pt>
                <c:pt idx="499">
                  <c:v>61.9</c:v>
                </c:pt>
                <c:pt idx="500">
                  <c:v>62.444499999999998</c:v>
                </c:pt>
                <c:pt idx="501">
                  <c:v>62.894500000000001</c:v>
                </c:pt>
                <c:pt idx="502">
                  <c:v>62.894500000000001</c:v>
                </c:pt>
                <c:pt idx="503">
                  <c:v>63.75</c:v>
                </c:pt>
                <c:pt idx="504">
                  <c:v>63.75</c:v>
                </c:pt>
                <c:pt idx="505">
                  <c:v>64.177500000000009</c:v>
                </c:pt>
                <c:pt idx="506">
                  <c:v>64.489000000000004</c:v>
                </c:pt>
                <c:pt idx="507">
                  <c:v>64.650000000000006</c:v>
                </c:pt>
                <c:pt idx="508">
                  <c:v>64.650000000000006</c:v>
                </c:pt>
                <c:pt idx="509">
                  <c:v>64.650000000000006</c:v>
                </c:pt>
                <c:pt idx="510">
                  <c:v>64.829499999999982</c:v>
                </c:pt>
                <c:pt idx="511">
                  <c:v>65.077500000000001</c:v>
                </c:pt>
                <c:pt idx="512">
                  <c:v>65.666499999999999</c:v>
                </c:pt>
                <c:pt idx="513">
                  <c:v>66</c:v>
                </c:pt>
                <c:pt idx="514">
                  <c:v>66</c:v>
                </c:pt>
                <c:pt idx="515">
                  <c:v>66</c:v>
                </c:pt>
                <c:pt idx="516">
                  <c:v>66</c:v>
                </c:pt>
                <c:pt idx="517">
                  <c:v>66</c:v>
                </c:pt>
                <c:pt idx="518">
                  <c:v>66</c:v>
                </c:pt>
                <c:pt idx="519">
                  <c:v>66</c:v>
                </c:pt>
                <c:pt idx="520">
                  <c:v>66</c:v>
                </c:pt>
                <c:pt idx="521">
                  <c:v>66.152999999999963</c:v>
                </c:pt>
                <c:pt idx="522">
                  <c:v>66.421000000000006</c:v>
                </c:pt>
                <c:pt idx="523">
                  <c:v>66.421000000000006</c:v>
                </c:pt>
                <c:pt idx="524">
                  <c:v>66.421000000000006</c:v>
                </c:pt>
                <c:pt idx="525">
                  <c:v>66.421000000000006</c:v>
                </c:pt>
                <c:pt idx="526">
                  <c:v>66.661499999999975</c:v>
                </c:pt>
                <c:pt idx="527">
                  <c:v>67.579499999999982</c:v>
                </c:pt>
                <c:pt idx="528">
                  <c:v>67.682999999999979</c:v>
                </c:pt>
                <c:pt idx="529">
                  <c:v>67.705500000000001</c:v>
                </c:pt>
                <c:pt idx="530">
                  <c:v>68.002499999999998</c:v>
                </c:pt>
                <c:pt idx="531">
                  <c:v>68.0655</c:v>
                </c:pt>
                <c:pt idx="532">
                  <c:v>68.317499999999995</c:v>
                </c:pt>
                <c:pt idx="533">
                  <c:v>68.385000000000005</c:v>
                </c:pt>
                <c:pt idx="534">
                  <c:v>68.394000000000005</c:v>
                </c:pt>
                <c:pt idx="535">
                  <c:v>68.479500000000002</c:v>
                </c:pt>
                <c:pt idx="536">
                  <c:v>68.560500000000005</c:v>
                </c:pt>
                <c:pt idx="537">
                  <c:v>68.808000000000007</c:v>
                </c:pt>
                <c:pt idx="538">
                  <c:v>68.974500000000006</c:v>
                </c:pt>
                <c:pt idx="539">
                  <c:v>69.298499999999976</c:v>
                </c:pt>
                <c:pt idx="540">
                  <c:v>69.676499999999976</c:v>
                </c:pt>
                <c:pt idx="541">
                  <c:v>70.225499999999982</c:v>
                </c:pt>
                <c:pt idx="542">
                  <c:v>70.450500000000005</c:v>
                </c:pt>
                <c:pt idx="543">
                  <c:v>70.548000000000002</c:v>
                </c:pt>
                <c:pt idx="544">
                  <c:v>70.548000000000002</c:v>
                </c:pt>
                <c:pt idx="545">
                  <c:v>70.760999999999996</c:v>
                </c:pt>
                <c:pt idx="546">
                  <c:v>71.066999999999993</c:v>
                </c:pt>
                <c:pt idx="547">
                  <c:v>71.224500000000006</c:v>
                </c:pt>
                <c:pt idx="548">
                  <c:v>71.773499999999999</c:v>
                </c:pt>
                <c:pt idx="549">
                  <c:v>71.958000000000013</c:v>
                </c:pt>
                <c:pt idx="550">
                  <c:v>72.232500000000002</c:v>
                </c:pt>
                <c:pt idx="551">
                  <c:v>72.39</c:v>
                </c:pt>
                <c:pt idx="552">
                  <c:v>73.92</c:v>
                </c:pt>
                <c:pt idx="553">
                  <c:v>74.441999999999993</c:v>
                </c:pt>
                <c:pt idx="554">
                  <c:v>74.675999999999988</c:v>
                </c:pt>
                <c:pt idx="555">
                  <c:v>74.851500000000001</c:v>
                </c:pt>
                <c:pt idx="556">
                  <c:v>75</c:v>
                </c:pt>
                <c:pt idx="557">
                  <c:v>75</c:v>
                </c:pt>
                <c:pt idx="558">
                  <c:v>75</c:v>
                </c:pt>
                <c:pt idx="559">
                  <c:v>75</c:v>
                </c:pt>
                <c:pt idx="560">
                  <c:v>75</c:v>
                </c:pt>
                <c:pt idx="561">
                  <c:v>75</c:v>
                </c:pt>
                <c:pt idx="562">
                  <c:v>75.724500000000006</c:v>
                </c:pt>
                <c:pt idx="563">
                  <c:v>75.765000000000001</c:v>
                </c:pt>
                <c:pt idx="564">
                  <c:v>76.178999999999988</c:v>
                </c:pt>
                <c:pt idx="565">
                  <c:v>76.363500000000002</c:v>
                </c:pt>
                <c:pt idx="566">
                  <c:v>78.209999999999994</c:v>
                </c:pt>
                <c:pt idx="567">
                  <c:v>80</c:v>
                </c:pt>
                <c:pt idx="568">
                  <c:v>80</c:v>
                </c:pt>
                <c:pt idx="569">
                  <c:v>80.552999999999983</c:v>
                </c:pt>
                <c:pt idx="570">
                  <c:v>84</c:v>
                </c:pt>
                <c:pt idx="571">
                  <c:v>84</c:v>
                </c:pt>
                <c:pt idx="572">
                  <c:v>85.768500000000003</c:v>
                </c:pt>
                <c:pt idx="573">
                  <c:v>85.768500000000003</c:v>
                </c:pt>
                <c:pt idx="574">
                  <c:v>87.226500000000001</c:v>
                </c:pt>
                <c:pt idx="575">
                  <c:v>87.42</c:v>
                </c:pt>
                <c:pt idx="576">
                  <c:v>88.5</c:v>
                </c:pt>
                <c:pt idx="577">
                  <c:v>88.5</c:v>
                </c:pt>
                <c:pt idx="578">
                  <c:v>88.760999999999996</c:v>
                </c:pt>
              </c:numCache>
            </c:numRef>
          </c:yVal>
          <c:smooth val="0"/>
        </c:ser>
        <c:ser>
          <c:idx val="3"/>
          <c:order val="3"/>
          <c:tx>
            <c:strRef>
              <c:f>'[1]Graph data 4.5'!$H$1</c:f>
              <c:strCache>
                <c:ptCount val="1"/>
                <c:pt idx="0">
                  <c:v>Nuclear</c:v>
                </c:pt>
              </c:strCache>
            </c:strRef>
          </c:tx>
          <c:spPr>
            <a:ln w="25400" cap="rnd">
              <a:noFill/>
              <a:round/>
            </a:ln>
            <a:effectLst/>
          </c:spPr>
          <c:marker>
            <c:symbol val="circle"/>
            <c:size val="5"/>
            <c:spPr>
              <a:solidFill>
                <a:srgbClr val="003865"/>
              </a:solidFill>
              <a:ln w="9525">
                <a:noFill/>
              </a:ln>
              <a:effectLst/>
            </c:spPr>
          </c:marker>
          <c:xVal>
            <c:numRef>
              <c:f>'[1]Graph data 4.5'!$H$2:$H$580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7827.604600000006</c:v>
                </c:pt>
                <c:pt idx="242">
                  <c:v>9052.604600000006</c:v>
                </c:pt>
                <c:pt idx="243">
                  <c:v>10402.60460000001</c:v>
                </c:pt>
                <c:pt idx="244">
                  <c:v>11756.60460000001</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'[1]Graph data 4.5'!$M$2:$M$580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24.319500000000001</c:v>
                </c:pt>
                <c:pt idx="246">
                  <c:v>26.988</c:v>
                </c:pt>
                <c:pt idx="247">
                  <c:v>27.248999999999999</c:v>
                </c:pt>
                <c:pt idx="248">
                  <c:v>27.298500000000001</c:v>
                </c:pt>
                <c:pt idx="249">
                  <c:v>28.351500000000001</c:v>
                </c:pt>
                <c:pt idx="250">
                  <c:v>28.360499999999991</c:v>
                </c:pt>
                <c:pt idx="251">
                  <c:v>28.362749999999991</c:v>
                </c:pt>
                <c:pt idx="252">
                  <c:v>28.509</c:v>
                </c:pt>
                <c:pt idx="253">
                  <c:v>28.628250000000001</c:v>
                </c:pt>
                <c:pt idx="254">
                  <c:v>28.6755</c:v>
                </c:pt>
                <c:pt idx="255">
                  <c:v>28.817250000000001</c:v>
                </c:pt>
                <c:pt idx="256">
                  <c:v>28.839749999999999</c:v>
                </c:pt>
                <c:pt idx="257">
                  <c:v>29.107500000000009</c:v>
                </c:pt>
                <c:pt idx="258">
                  <c:v>29.114249999999991</c:v>
                </c:pt>
                <c:pt idx="259">
                  <c:v>29.267250000000001</c:v>
                </c:pt>
                <c:pt idx="260">
                  <c:v>29.294250000000009</c:v>
                </c:pt>
                <c:pt idx="261">
                  <c:v>29.305499999999991</c:v>
                </c:pt>
                <c:pt idx="262">
                  <c:v>29.355</c:v>
                </c:pt>
                <c:pt idx="263">
                  <c:v>29.501249999999999</c:v>
                </c:pt>
                <c:pt idx="264">
                  <c:v>29.577750000000009</c:v>
                </c:pt>
                <c:pt idx="265">
                  <c:v>29.602499999999999</c:v>
                </c:pt>
                <c:pt idx="266">
                  <c:v>29.70825</c:v>
                </c:pt>
                <c:pt idx="267">
                  <c:v>29.766749999999991</c:v>
                </c:pt>
                <c:pt idx="268">
                  <c:v>29.876999999999999</c:v>
                </c:pt>
                <c:pt idx="269">
                  <c:v>30.034500000000001</c:v>
                </c:pt>
                <c:pt idx="270">
                  <c:v>30.273</c:v>
                </c:pt>
                <c:pt idx="271">
                  <c:v>30.507000000000001</c:v>
                </c:pt>
                <c:pt idx="272">
                  <c:v>30.545249999999989</c:v>
                </c:pt>
                <c:pt idx="273">
                  <c:v>30.862500000000001</c:v>
                </c:pt>
                <c:pt idx="274">
                  <c:v>30.92775</c:v>
                </c:pt>
                <c:pt idx="275">
                  <c:v>31.283249999999988</c:v>
                </c:pt>
                <c:pt idx="276">
                  <c:v>31.636500000000009</c:v>
                </c:pt>
                <c:pt idx="277">
                  <c:v>31.800750000000001</c:v>
                </c:pt>
                <c:pt idx="278">
                  <c:v>33.1</c:v>
                </c:pt>
                <c:pt idx="279">
                  <c:v>33.1</c:v>
                </c:pt>
                <c:pt idx="280">
                  <c:v>33.1</c:v>
                </c:pt>
                <c:pt idx="281">
                  <c:v>33.1</c:v>
                </c:pt>
                <c:pt idx="282">
                  <c:v>33.1</c:v>
                </c:pt>
                <c:pt idx="283">
                  <c:v>33.1</c:v>
                </c:pt>
                <c:pt idx="284">
                  <c:v>33.725499999999997</c:v>
                </c:pt>
                <c:pt idx="285">
                  <c:v>33.770499999999998</c:v>
                </c:pt>
                <c:pt idx="286">
                  <c:v>33.838000000000001</c:v>
                </c:pt>
                <c:pt idx="287">
                  <c:v>33.878500000000003</c:v>
                </c:pt>
                <c:pt idx="288">
                  <c:v>33.878500000000003</c:v>
                </c:pt>
                <c:pt idx="289">
                  <c:v>33.878500000000003</c:v>
                </c:pt>
                <c:pt idx="290">
                  <c:v>33.878500000000003</c:v>
                </c:pt>
                <c:pt idx="291">
                  <c:v>34.450000000000003</c:v>
                </c:pt>
                <c:pt idx="292">
                  <c:v>34.450000000000003</c:v>
                </c:pt>
                <c:pt idx="293">
                  <c:v>34.450000000000003</c:v>
                </c:pt>
                <c:pt idx="294">
                  <c:v>34.450000000000003</c:v>
                </c:pt>
                <c:pt idx="295">
                  <c:v>34.450000000000003</c:v>
                </c:pt>
                <c:pt idx="296">
                  <c:v>34.450000000000003</c:v>
                </c:pt>
                <c:pt idx="297">
                  <c:v>34.450000000000003</c:v>
                </c:pt>
                <c:pt idx="298">
                  <c:v>34.450000000000003</c:v>
                </c:pt>
                <c:pt idx="299">
                  <c:v>34.450000000000003</c:v>
                </c:pt>
                <c:pt idx="300">
                  <c:v>34.450000000000003</c:v>
                </c:pt>
                <c:pt idx="301">
                  <c:v>34.643500000000003</c:v>
                </c:pt>
                <c:pt idx="302">
                  <c:v>34.656999999999996</c:v>
                </c:pt>
                <c:pt idx="303">
                  <c:v>34.674999999999997</c:v>
                </c:pt>
                <c:pt idx="304">
                  <c:v>34.693000000000012</c:v>
                </c:pt>
                <c:pt idx="305">
                  <c:v>34.701999999999998</c:v>
                </c:pt>
                <c:pt idx="306">
                  <c:v>34.701999999999998</c:v>
                </c:pt>
                <c:pt idx="307">
                  <c:v>34.854999999999997</c:v>
                </c:pt>
                <c:pt idx="308">
                  <c:v>34.872999999999998</c:v>
                </c:pt>
                <c:pt idx="309">
                  <c:v>34.981000000000002</c:v>
                </c:pt>
                <c:pt idx="310">
                  <c:v>35.125</c:v>
                </c:pt>
                <c:pt idx="311">
                  <c:v>35.17</c:v>
                </c:pt>
                <c:pt idx="312">
                  <c:v>35.17</c:v>
                </c:pt>
                <c:pt idx="313">
                  <c:v>35.17</c:v>
                </c:pt>
                <c:pt idx="314">
                  <c:v>35.17</c:v>
                </c:pt>
                <c:pt idx="315">
                  <c:v>35.197000000000003</c:v>
                </c:pt>
                <c:pt idx="316">
                  <c:v>35.363500000000002</c:v>
                </c:pt>
                <c:pt idx="317">
                  <c:v>35.363500000000002</c:v>
                </c:pt>
                <c:pt idx="318">
                  <c:v>35.426499999999997</c:v>
                </c:pt>
                <c:pt idx="319">
                  <c:v>35.71</c:v>
                </c:pt>
                <c:pt idx="320">
                  <c:v>35.714500000000001</c:v>
                </c:pt>
                <c:pt idx="321">
                  <c:v>35.755000000000003</c:v>
                </c:pt>
                <c:pt idx="322">
                  <c:v>35.800000000000011</c:v>
                </c:pt>
                <c:pt idx="323">
                  <c:v>35.800000000000011</c:v>
                </c:pt>
                <c:pt idx="324">
                  <c:v>35.957500000000003</c:v>
                </c:pt>
                <c:pt idx="325">
                  <c:v>36.137500000000003</c:v>
                </c:pt>
                <c:pt idx="326">
                  <c:v>36.151000000000003</c:v>
                </c:pt>
                <c:pt idx="327">
                  <c:v>36.182499999999997</c:v>
                </c:pt>
                <c:pt idx="328">
                  <c:v>36.200499999999998</c:v>
                </c:pt>
                <c:pt idx="329">
                  <c:v>36.25</c:v>
                </c:pt>
                <c:pt idx="330">
                  <c:v>36.448</c:v>
                </c:pt>
                <c:pt idx="331">
                  <c:v>36.457000000000001</c:v>
                </c:pt>
                <c:pt idx="332">
                  <c:v>36.461500000000001</c:v>
                </c:pt>
                <c:pt idx="333">
                  <c:v>36.61</c:v>
                </c:pt>
                <c:pt idx="334">
                  <c:v>36.785499999999999</c:v>
                </c:pt>
                <c:pt idx="335">
                  <c:v>36.853000000000002</c:v>
                </c:pt>
                <c:pt idx="336">
                  <c:v>36.915999999999997</c:v>
                </c:pt>
                <c:pt idx="337">
                  <c:v>37.375</c:v>
                </c:pt>
                <c:pt idx="338">
                  <c:v>37.393000000000001</c:v>
                </c:pt>
                <c:pt idx="339">
                  <c:v>37.6</c:v>
                </c:pt>
                <c:pt idx="340">
                  <c:v>37.640500000000003</c:v>
                </c:pt>
                <c:pt idx="341">
                  <c:v>37.667499999999997</c:v>
                </c:pt>
                <c:pt idx="342">
                  <c:v>37.712499999999999</c:v>
                </c:pt>
                <c:pt idx="343">
                  <c:v>37.775500000000001</c:v>
                </c:pt>
                <c:pt idx="344">
                  <c:v>38.1265</c:v>
                </c:pt>
                <c:pt idx="345">
                  <c:v>38.5</c:v>
                </c:pt>
                <c:pt idx="346">
                  <c:v>38.5</c:v>
                </c:pt>
                <c:pt idx="347">
                  <c:v>38.702500000000001</c:v>
                </c:pt>
                <c:pt idx="348">
                  <c:v>38.855499999999999</c:v>
                </c:pt>
                <c:pt idx="349">
                  <c:v>39.074199999999998</c:v>
                </c:pt>
                <c:pt idx="350">
                  <c:v>39.074199999999998</c:v>
                </c:pt>
                <c:pt idx="351">
                  <c:v>39.305500000000002</c:v>
                </c:pt>
                <c:pt idx="352">
                  <c:v>39.683500000000002</c:v>
                </c:pt>
                <c:pt idx="353">
                  <c:v>39.823</c:v>
                </c:pt>
                <c:pt idx="354">
                  <c:v>40.052500000000002</c:v>
                </c:pt>
                <c:pt idx="355">
                  <c:v>40.1205</c:v>
                </c:pt>
                <c:pt idx="356">
                  <c:v>40.250500000000002</c:v>
                </c:pt>
                <c:pt idx="357">
                  <c:v>40.430500000000002</c:v>
                </c:pt>
                <c:pt idx="358">
                  <c:v>40.497999999999998</c:v>
                </c:pt>
                <c:pt idx="359">
                  <c:v>42.411999999999999</c:v>
                </c:pt>
                <c:pt idx="360">
                  <c:v>42.411999999999999</c:v>
                </c:pt>
                <c:pt idx="361">
                  <c:v>43.35</c:v>
                </c:pt>
                <c:pt idx="362">
                  <c:v>43.766500000000001</c:v>
                </c:pt>
                <c:pt idx="363">
                  <c:v>45.201999999999998</c:v>
                </c:pt>
                <c:pt idx="364">
                  <c:v>45.8125</c:v>
                </c:pt>
                <c:pt idx="365">
                  <c:v>46.219000000000001</c:v>
                </c:pt>
                <c:pt idx="366">
                  <c:v>46.253500000000003</c:v>
                </c:pt>
                <c:pt idx="367">
                  <c:v>46.358499999999999</c:v>
                </c:pt>
                <c:pt idx="368">
                  <c:v>46.75</c:v>
                </c:pt>
                <c:pt idx="369">
                  <c:v>46.75</c:v>
                </c:pt>
                <c:pt idx="370">
                  <c:v>46.921000000000006</c:v>
                </c:pt>
                <c:pt idx="371">
                  <c:v>47.1</c:v>
                </c:pt>
                <c:pt idx="372">
                  <c:v>47.1</c:v>
                </c:pt>
                <c:pt idx="373">
                  <c:v>47.1</c:v>
                </c:pt>
                <c:pt idx="374">
                  <c:v>47.1</c:v>
                </c:pt>
                <c:pt idx="375">
                  <c:v>47.1</c:v>
                </c:pt>
                <c:pt idx="376">
                  <c:v>47.1</c:v>
                </c:pt>
                <c:pt idx="377">
                  <c:v>47.1</c:v>
                </c:pt>
                <c:pt idx="378">
                  <c:v>47.1</c:v>
                </c:pt>
                <c:pt idx="379">
                  <c:v>47.1</c:v>
                </c:pt>
                <c:pt idx="380">
                  <c:v>47.1</c:v>
                </c:pt>
                <c:pt idx="381">
                  <c:v>47.1</c:v>
                </c:pt>
                <c:pt idx="382">
                  <c:v>47.1</c:v>
                </c:pt>
                <c:pt idx="383">
                  <c:v>47.1</c:v>
                </c:pt>
                <c:pt idx="384">
                  <c:v>47.1</c:v>
                </c:pt>
                <c:pt idx="385">
                  <c:v>47.5</c:v>
                </c:pt>
                <c:pt idx="386">
                  <c:v>47.5</c:v>
                </c:pt>
                <c:pt idx="387">
                  <c:v>47.5</c:v>
                </c:pt>
                <c:pt idx="388">
                  <c:v>47.5</c:v>
                </c:pt>
                <c:pt idx="389">
                  <c:v>47.5</c:v>
                </c:pt>
                <c:pt idx="390">
                  <c:v>47.5</c:v>
                </c:pt>
                <c:pt idx="391">
                  <c:v>47.5</c:v>
                </c:pt>
                <c:pt idx="392">
                  <c:v>47.5</c:v>
                </c:pt>
                <c:pt idx="393">
                  <c:v>47.5</c:v>
                </c:pt>
                <c:pt idx="394">
                  <c:v>47.5</c:v>
                </c:pt>
                <c:pt idx="395">
                  <c:v>47.5</c:v>
                </c:pt>
                <c:pt idx="396">
                  <c:v>47.515000000000001</c:v>
                </c:pt>
                <c:pt idx="397">
                  <c:v>47.776000000000003</c:v>
                </c:pt>
                <c:pt idx="398">
                  <c:v>47.8705</c:v>
                </c:pt>
                <c:pt idx="399">
                  <c:v>47.902000000000001</c:v>
                </c:pt>
                <c:pt idx="400">
                  <c:v>47.906500000000001</c:v>
                </c:pt>
                <c:pt idx="401">
                  <c:v>48</c:v>
                </c:pt>
                <c:pt idx="402">
                  <c:v>48</c:v>
                </c:pt>
                <c:pt idx="403">
                  <c:v>48.473500000000001</c:v>
                </c:pt>
                <c:pt idx="404">
                  <c:v>48.707500000000003</c:v>
                </c:pt>
                <c:pt idx="405">
                  <c:v>48.941499999999998</c:v>
                </c:pt>
                <c:pt idx="406">
                  <c:v>49.337499999999999</c:v>
                </c:pt>
                <c:pt idx="407">
                  <c:v>49.423000000000002</c:v>
                </c:pt>
                <c:pt idx="408">
                  <c:v>49.517499999999998</c:v>
                </c:pt>
                <c:pt idx="409">
                  <c:v>49.535499999999999</c:v>
                </c:pt>
                <c:pt idx="410">
                  <c:v>49.7455</c:v>
                </c:pt>
                <c:pt idx="411">
                  <c:v>49.7455</c:v>
                </c:pt>
                <c:pt idx="412">
                  <c:v>49.75</c:v>
                </c:pt>
                <c:pt idx="413">
                  <c:v>49.75</c:v>
                </c:pt>
                <c:pt idx="414">
                  <c:v>49.75</c:v>
                </c:pt>
                <c:pt idx="415">
                  <c:v>49.75</c:v>
                </c:pt>
                <c:pt idx="416">
                  <c:v>49.954000000000001</c:v>
                </c:pt>
                <c:pt idx="417">
                  <c:v>49.958500000000001</c:v>
                </c:pt>
                <c:pt idx="418">
                  <c:v>50.011499999999998</c:v>
                </c:pt>
                <c:pt idx="419">
                  <c:v>50.017000000000003</c:v>
                </c:pt>
                <c:pt idx="420">
                  <c:v>50.155000000000001</c:v>
                </c:pt>
                <c:pt idx="421">
                  <c:v>50.7</c:v>
                </c:pt>
                <c:pt idx="422">
                  <c:v>50.7</c:v>
                </c:pt>
                <c:pt idx="423">
                  <c:v>50.7</c:v>
                </c:pt>
                <c:pt idx="424">
                  <c:v>50.7</c:v>
                </c:pt>
                <c:pt idx="425">
                  <c:v>50.7</c:v>
                </c:pt>
                <c:pt idx="426">
                  <c:v>50.7</c:v>
                </c:pt>
                <c:pt idx="427">
                  <c:v>50.7</c:v>
                </c:pt>
                <c:pt idx="428">
                  <c:v>50.7</c:v>
                </c:pt>
                <c:pt idx="429">
                  <c:v>50.7</c:v>
                </c:pt>
                <c:pt idx="430">
                  <c:v>50.7</c:v>
                </c:pt>
                <c:pt idx="431">
                  <c:v>50.79</c:v>
                </c:pt>
                <c:pt idx="432">
                  <c:v>50.79</c:v>
                </c:pt>
                <c:pt idx="433">
                  <c:v>50.817999999999998</c:v>
                </c:pt>
                <c:pt idx="434">
                  <c:v>50.8855</c:v>
                </c:pt>
                <c:pt idx="435">
                  <c:v>50.889000000000003</c:v>
                </c:pt>
                <c:pt idx="436">
                  <c:v>51.421000000000006</c:v>
                </c:pt>
                <c:pt idx="437">
                  <c:v>51.6</c:v>
                </c:pt>
                <c:pt idx="438">
                  <c:v>51.6</c:v>
                </c:pt>
                <c:pt idx="439">
                  <c:v>51.6</c:v>
                </c:pt>
                <c:pt idx="440">
                  <c:v>51.6</c:v>
                </c:pt>
                <c:pt idx="441">
                  <c:v>51.650500000000001</c:v>
                </c:pt>
                <c:pt idx="442">
                  <c:v>51.830500000000001</c:v>
                </c:pt>
                <c:pt idx="443">
                  <c:v>51.979000000000013</c:v>
                </c:pt>
                <c:pt idx="444">
                  <c:v>52.122</c:v>
                </c:pt>
                <c:pt idx="445">
                  <c:v>52.369</c:v>
                </c:pt>
                <c:pt idx="446">
                  <c:v>52.3795</c:v>
                </c:pt>
                <c:pt idx="447">
                  <c:v>52.442500000000003</c:v>
                </c:pt>
                <c:pt idx="448">
                  <c:v>52.446000000000012</c:v>
                </c:pt>
                <c:pt idx="449">
                  <c:v>52.5</c:v>
                </c:pt>
                <c:pt idx="450">
                  <c:v>52.5</c:v>
                </c:pt>
                <c:pt idx="451">
                  <c:v>52.5</c:v>
                </c:pt>
                <c:pt idx="452">
                  <c:v>52.5</c:v>
                </c:pt>
                <c:pt idx="453">
                  <c:v>52.5</c:v>
                </c:pt>
                <c:pt idx="454">
                  <c:v>52.663000000000011</c:v>
                </c:pt>
                <c:pt idx="455">
                  <c:v>52.825000000000003</c:v>
                </c:pt>
                <c:pt idx="456">
                  <c:v>53.5</c:v>
                </c:pt>
                <c:pt idx="457">
                  <c:v>53.5</c:v>
                </c:pt>
                <c:pt idx="458">
                  <c:v>53.5</c:v>
                </c:pt>
                <c:pt idx="459">
                  <c:v>53.701500000000003</c:v>
                </c:pt>
                <c:pt idx="460">
                  <c:v>53.756500000000003</c:v>
                </c:pt>
                <c:pt idx="461">
                  <c:v>53.909500000000001</c:v>
                </c:pt>
                <c:pt idx="462">
                  <c:v>53.967000000000013</c:v>
                </c:pt>
                <c:pt idx="463">
                  <c:v>54.088500000000003</c:v>
                </c:pt>
                <c:pt idx="464">
                  <c:v>54.170499999999997</c:v>
                </c:pt>
                <c:pt idx="465">
                  <c:v>54.170499999999997</c:v>
                </c:pt>
                <c:pt idx="466">
                  <c:v>54.170499999999997</c:v>
                </c:pt>
                <c:pt idx="467">
                  <c:v>54.4</c:v>
                </c:pt>
                <c:pt idx="468">
                  <c:v>54.4</c:v>
                </c:pt>
                <c:pt idx="469">
                  <c:v>54.502499999999998</c:v>
                </c:pt>
                <c:pt idx="470">
                  <c:v>54.561</c:v>
                </c:pt>
                <c:pt idx="471">
                  <c:v>54.75</c:v>
                </c:pt>
                <c:pt idx="472">
                  <c:v>54.877000000000002</c:v>
                </c:pt>
                <c:pt idx="473">
                  <c:v>54.895000000000003</c:v>
                </c:pt>
                <c:pt idx="474">
                  <c:v>55.330500000000001</c:v>
                </c:pt>
                <c:pt idx="475">
                  <c:v>55.709499999999998</c:v>
                </c:pt>
                <c:pt idx="476">
                  <c:v>56.195500000000003</c:v>
                </c:pt>
                <c:pt idx="477">
                  <c:v>56.5</c:v>
                </c:pt>
                <c:pt idx="478">
                  <c:v>57</c:v>
                </c:pt>
                <c:pt idx="479">
                  <c:v>57</c:v>
                </c:pt>
                <c:pt idx="480">
                  <c:v>57.13</c:v>
                </c:pt>
                <c:pt idx="481">
                  <c:v>57.13</c:v>
                </c:pt>
                <c:pt idx="482">
                  <c:v>57.13</c:v>
                </c:pt>
                <c:pt idx="483">
                  <c:v>57.387999999999998</c:v>
                </c:pt>
                <c:pt idx="484">
                  <c:v>57.478000000000002</c:v>
                </c:pt>
                <c:pt idx="485">
                  <c:v>57.819000000000003</c:v>
                </c:pt>
                <c:pt idx="486">
                  <c:v>57.819000000000003</c:v>
                </c:pt>
                <c:pt idx="487">
                  <c:v>57.823500000000003</c:v>
                </c:pt>
                <c:pt idx="488">
                  <c:v>58.151499999999999</c:v>
                </c:pt>
                <c:pt idx="489">
                  <c:v>58.593000000000011</c:v>
                </c:pt>
                <c:pt idx="490">
                  <c:v>58.75</c:v>
                </c:pt>
                <c:pt idx="491">
                  <c:v>59.17</c:v>
                </c:pt>
                <c:pt idx="492">
                  <c:v>59.753500000000003</c:v>
                </c:pt>
                <c:pt idx="493">
                  <c:v>59.753500000000003</c:v>
                </c:pt>
                <c:pt idx="494">
                  <c:v>59.762500000000003</c:v>
                </c:pt>
                <c:pt idx="495">
                  <c:v>59.781000000000013</c:v>
                </c:pt>
                <c:pt idx="496">
                  <c:v>60.646000000000001</c:v>
                </c:pt>
                <c:pt idx="497">
                  <c:v>60.761499999999998</c:v>
                </c:pt>
                <c:pt idx="498">
                  <c:v>61.855499999999999</c:v>
                </c:pt>
                <c:pt idx="499">
                  <c:v>61.9</c:v>
                </c:pt>
                <c:pt idx="500">
                  <c:v>62.444499999999998</c:v>
                </c:pt>
                <c:pt idx="501">
                  <c:v>62.894500000000001</c:v>
                </c:pt>
                <c:pt idx="502">
                  <c:v>62.894500000000001</c:v>
                </c:pt>
                <c:pt idx="503">
                  <c:v>63.75</c:v>
                </c:pt>
                <c:pt idx="504">
                  <c:v>63.75</c:v>
                </c:pt>
                <c:pt idx="505">
                  <c:v>64.177500000000009</c:v>
                </c:pt>
                <c:pt idx="506">
                  <c:v>64.489000000000004</c:v>
                </c:pt>
                <c:pt idx="507">
                  <c:v>64.650000000000006</c:v>
                </c:pt>
                <c:pt idx="508">
                  <c:v>64.650000000000006</c:v>
                </c:pt>
                <c:pt idx="509">
                  <c:v>64.650000000000006</c:v>
                </c:pt>
                <c:pt idx="510">
                  <c:v>64.829499999999982</c:v>
                </c:pt>
                <c:pt idx="511">
                  <c:v>65.077500000000001</c:v>
                </c:pt>
                <c:pt idx="512">
                  <c:v>65.666499999999999</c:v>
                </c:pt>
                <c:pt idx="513">
                  <c:v>66</c:v>
                </c:pt>
                <c:pt idx="514">
                  <c:v>66</c:v>
                </c:pt>
                <c:pt idx="515">
                  <c:v>66</c:v>
                </c:pt>
                <c:pt idx="516">
                  <c:v>66</c:v>
                </c:pt>
                <c:pt idx="517">
                  <c:v>66</c:v>
                </c:pt>
                <c:pt idx="518">
                  <c:v>66</c:v>
                </c:pt>
                <c:pt idx="519">
                  <c:v>66</c:v>
                </c:pt>
                <c:pt idx="520">
                  <c:v>66</c:v>
                </c:pt>
                <c:pt idx="521">
                  <c:v>66.152999999999963</c:v>
                </c:pt>
                <c:pt idx="522">
                  <c:v>66.421000000000006</c:v>
                </c:pt>
                <c:pt idx="523">
                  <c:v>66.421000000000006</c:v>
                </c:pt>
                <c:pt idx="524">
                  <c:v>66.421000000000006</c:v>
                </c:pt>
                <c:pt idx="525">
                  <c:v>66.421000000000006</c:v>
                </c:pt>
                <c:pt idx="526">
                  <c:v>66.661499999999975</c:v>
                </c:pt>
                <c:pt idx="527">
                  <c:v>67.579499999999982</c:v>
                </c:pt>
                <c:pt idx="528">
                  <c:v>67.682999999999979</c:v>
                </c:pt>
                <c:pt idx="529">
                  <c:v>67.705500000000001</c:v>
                </c:pt>
                <c:pt idx="530">
                  <c:v>68.002499999999998</c:v>
                </c:pt>
                <c:pt idx="531">
                  <c:v>68.0655</c:v>
                </c:pt>
                <c:pt idx="532">
                  <c:v>68.317499999999995</c:v>
                </c:pt>
                <c:pt idx="533">
                  <c:v>68.385000000000005</c:v>
                </c:pt>
                <c:pt idx="534">
                  <c:v>68.394000000000005</c:v>
                </c:pt>
                <c:pt idx="535">
                  <c:v>68.479500000000002</c:v>
                </c:pt>
                <c:pt idx="536">
                  <c:v>68.560500000000005</c:v>
                </c:pt>
                <c:pt idx="537">
                  <c:v>68.808000000000007</c:v>
                </c:pt>
                <c:pt idx="538">
                  <c:v>68.974500000000006</c:v>
                </c:pt>
                <c:pt idx="539">
                  <c:v>69.298499999999976</c:v>
                </c:pt>
                <c:pt idx="540">
                  <c:v>69.676499999999976</c:v>
                </c:pt>
                <c:pt idx="541">
                  <c:v>70.225499999999982</c:v>
                </c:pt>
                <c:pt idx="542">
                  <c:v>70.450500000000005</c:v>
                </c:pt>
                <c:pt idx="543">
                  <c:v>70.548000000000002</c:v>
                </c:pt>
                <c:pt idx="544">
                  <c:v>70.548000000000002</c:v>
                </c:pt>
                <c:pt idx="545">
                  <c:v>70.760999999999996</c:v>
                </c:pt>
                <c:pt idx="546">
                  <c:v>71.066999999999993</c:v>
                </c:pt>
                <c:pt idx="547">
                  <c:v>71.224500000000006</c:v>
                </c:pt>
                <c:pt idx="548">
                  <c:v>71.773499999999999</c:v>
                </c:pt>
                <c:pt idx="549">
                  <c:v>71.958000000000013</c:v>
                </c:pt>
                <c:pt idx="550">
                  <c:v>72.232500000000002</c:v>
                </c:pt>
                <c:pt idx="551">
                  <c:v>72.39</c:v>
                </c:pt>
                <c:pt idx="552">
                  <c:v>73.92</c:v>
                </c:pt>
                <c:pt idx="553">
                  <c:v>74.441999999999993</c:v>
                </c:pt>
                <c:pt idx="554">
                  <c:v>74.675999999999988</c:v>
                </c:pt>
                <c:pt idx="555">
                  <c:v>74.851500000000001</c:v>
                </c:pt>
                <c:pt idx="556">
                  <c:v>75</c:v>
                </c:pt>
                <c:pt idx="557">
                  <c:v>75</c:v>
                </c:pt>
                <c:pt idx="558">
                  <c:v>75</c:v>
                </c:pt>
                <c:pt idx="559">
                  <c:v>75</c:v>
                </c:pt>
                <c:pt idx="560">
                  <c:v>75</c:v>
                </c:pt>
                <c:pt idx="561">
                  <c:v>75</c:v>
                </c:pt>
                <c:pt idx="562">
                  <c:v>75.724500000000006</c:v>
                </c:pt>
                <c:pt idx="563">
                  <c:v>75.765000000000001</c:v>
                </c:pt>
                <c:pt idx="564">
                  <c:v>76.178999999999988</c:v>
                </c:pt>
                <c:pt idx="565">
                  <c:v>76.363500000000002</c:v>
                </c:pt>
                <c:pt idx="566">
                  <c:v>78.209999999999994</c:v>
                </c:pt>
                <c:pt idx="567">
                  <c:v>80</c:v>
                </c:pt>
                <c:pt idx="568">
                  <c:v>80</c:v>
                </c:pt>
                <c:pt idx="569">
                  <c:v>80.552999999999983</c:v>
                </c:pt>
                <c:pt idx="570">
                  <c:v>84</c:v>
                </c:pt>
                <c:pt idx="571">
                  <c:v>84</c:v>
                </c:pt>
                <c:pt idx="572">
                  <c:v>85.768500000000003</c:v>
                </c:pt>
                <c:pt idx="573">
                  <c:v>85.768500000000003</c:v>
                </c:pt>
                <c:pt idx="574">
                  <c:v>87.226500000000001</c:v>
                </c:pt>
                <c:pt idx="575">
                  <c:v>87.42</c:v>
                </c:pt>
                <c:pt idx="576">
                  <c:v>88.5</c:v>
                </c:pt>
                <c:pt idx="577">
                  <c:v>88.5</c:v>
                </c:pt>
                <c:pt idx="578">
                  <c:v>88.760999999999996</c:v>
                </c:pt>
              </c:numCache>
            </c:numRef>
          </c:yVal>
          <c:smooth val="0"/>
        </c:ser>
        <c:ser>
          <c:idx val="4"/>
          <c:order val="4"/>
          <c:tx>
            <c:strRef>
              <c:f>'[1]Graph data 4.5'!$I$1</c:f>
              <c:strCache>
                <c:ptCount val="1"/>
                <c:pt idx="0">
                  <c:v>Natural Gas</c:v>
                </c:pt>
              </c:strCache>
            </c:strRef>
          </c:tx>
          <c:spPr>
            <a:ln w="25400" cap="rnd">
              <a:noFill/>
              <a:round/>
            </a:ln>
            <a:effectLst/>
          </c:spPr>
          <c:marker>
            <c:symbol val="circle"/>
            <c:size val="5"/>
            <c:spPr>
              <a:solidFill>
                <a:srgbClr val="00AEC7"/>
              </a:solidFill>
              <a:ln w="9525">
                <a:noFill/>
              </a:ln>
              <a:effectLst/>
            </c:spPr>
          </c:marker>
          <c:xVal>
            <c:numRef>
              <c:f>'[1]Graph data 4.5'!$I$2:$I$580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32500.60460000001</c:v>
                </c:pt>
                <c:pt idx="279">
                  <c:v>33140.604600000013</c:v>
                </c:pt>
                <c:pt idx="280">
                  <c:v>34258.604600000013</c:v>
                </c:pt>
                <c:pt idx="281">
                  <c:v>34585.604600000013</c:v>
                </c:pt>
                <c:pt idx="282">
                  <c:v>34912.604600000013</c:v>
                </c:pt>
                <c:pt idx="283">
                  <c:v>35405.604600000013</c:v>
                </c:pt>
                <c:pt idx="284">
                  <c:v>35971.604600000013</c:v>
                </c:pt>
                <c:pt idx="285">
                  <c:v>36811.604600000013</c:v>
                </c:pt>
                <c:pt idx="286">
                  <c:v>37367.604600000013</c:v>
                </c:pt>
                <c:pt idx="287">
                  <c:v>37899.604600000013</c:v>
                </c:pt>
                <c:pt idx="288">
                  <c:v>38669.604600000013</c:v>
                </c:pt>
                <c:pt idx="289">
                  <c:v>39439.604600000013</c:v>
                </c:pt>
                <c:pt idx="290">
                  <c:v>40209.604600000013</c:v>
                </c:pt>
                <c:pt idx="291">
                  <c:v>40667.604600000013</c:v>
                </c:pt>
                <c:pt idx="292">
                  <c:v>40923.604600000013</c:v>
                </c:pt>
                <c:pt idx="293">
                  <c:v>41099.604600000013</c:v>
                </c:pt>
                <c:pt idx="294">
                  <c:v>41457.604600000013</c:v>
                </c:pt>
                <c:pt idx="295">
                  <c:v>42437.604600000013</c:v>
                </c:pt>
                <c:pt idx="296">
                  <c:v>42902.604600000013</c:v>
                </c:pt>
                <c:pt idx="297">
                  <c:v>43597.604600000013</c:v>
                </c:pt>
                <c:pt idx="298">
                  <c:v>44445.604600000013</c:v>
                </c:pt>
                <c:pt idx="299">
                  <c:v>45110.604600000013</c:v>
                </c:pt>
                <c:pt idx="300">
                  <c:v>45775.604600000013</c:v>
                </c:pt>
                <c:pt idx="301">
                  <c:v>46251.604600000013</c:v>
                </c:pt>
                <c:pt idx="302">
                  <c:v>46772.604600000013</c:v>
                </c:pt>
                <c:pt idx="303">
                  <c:v>47273.604600000013</c:v>
                </c:pt>
                <c:pt idx="304">
                  <c:v>48064.604600000013</c:v>
                </c:pt>
                <c:pt idx="305">
                  <c:v>48632.604600000013</c:v>
                </c:pt>
                <c:pt idx="306">
                  <c:v>49151.604600000013</c:v>
                </c:pt>
                <c:pt idx="307">
                  <c:v>49652.604600000013</c:v>
                </c:pt>
                <c:pt idx="308">
                  <c:v>49899.604600000013</c:v>
                </c:pt>
                <c:pt idx="309">
                  <c:v>50224.604600000013</c:v>
                </c:pt>
                <c:pt idx="310">
                  <c:v>50471.604600000013</c:v>
                </c:pt>
                <c:pt idx="311">
                  <c:v>50711.604600000013</c:v>
                </c:pt>
                <c:pt idx="312">
                  <c:v>50951.604600000013</c:v>
                </c:pt>
                <c:pt idx="313">
                  <c:v>51208.604600000013</c:v>
                </c:pt>
                <c:pt idx="314">
                  <c:v>51465.604600000013</c:v>
                </c:pt>
                <c:pt idx="315">
                  <c:v>52071.604600000013</c:v>
                </c:pt>
                <c:pt idx="316">
                  <c:v>52241.604600000013</c:v>
                </c:pt>
                <c:pt idx="317">
                  <c:v>52401.604600000013</c:v>
                </c:pt>
                <c:pt idx="318">
                  <c:v>53309.604600000013</c:v>
                </c:pt>
                <c:pt idx="319">
                  <c:v>53863.604600000013</c:v>
                </c:pt>
                <c:pt idx="320">
                  <c:v>54843.604600000013</c:v>
                </c:pt>
                <c:pt idx="321">
                  <c:v>55080.604600000013</c:v>
                </c:pt>
                <c:pt idx="322">
                  <c:v>55795.604600000013</c:v>
                </c:pt>
                <c:pt idx="323">
                  <c:v>56316.604600000013</c:v>
                </c:pt>
                <c:pt idx="324">
                  <c:v>56553.604600000013</c:v>
                </c:pt>
                <c:pt idx="325">
                  <c:v>57208.604600000013</c:v>
                </c:pt>
                <c:pt idx="326">
                  <c:v>57745.604600000013</c:v>
                </c:pt>
                <c:pt idx="327">
                  <c:v>58385.604600000013</c:v>
                </c:pt>
                <c:pt idx="328">
                  <c:v>58922.604600000013</c:v>
                </c:pt>
                <c:pt idx="329">
                  <c:v>59113.604600000013</c:v>
                </c:pt>
                <c:pt idx="330">
                  <c:v>59342.604600000013</c:v>
                </c:pt>
                <c:pt idx="331">
                  <c:v>59582.604600000013</c:v>
                </c:pt>
                <c:pt idx="332">
                  <c:v>59885.604600000013</c:v>
                </c:pt>
                <c:pt idx="333">
                  <c:v>61201.604600000013</c:v>
                </c:pt>
                <c:pt idx="334">
                  <c:v>61391.604600000013</c:v>
                </c:pt>
                <c:pt idx="335">
                  <c:v>61731.604600000013</c:v>
                </c:pt>
                <c:pt idx="336">
                  <c:v>61971.604600000013</c:v>
                </c:pt>
                <c:pt idx="337">
                  <c:v>62456.604600000013</c:v>
                </c:pt>
                <c:pt idx="338">
                  <c:v>62711.604600000013</c:v>
                </c:pt>
                <c:pt idx="339">
                  <c:v>62969.604600000013</c:v>
                </c:pt>
                <c:pt idx="340">
                  <c:v>63252.604600000013</c:v>
                </c:pt>
                <c:pt idx="341">
                  <c:v>63461.604600000013</c:v>
                </c:pt>
                <c:pt idx="342">
                  <c:v>63841.604600000013</c:v>
                </c:pt>
                <c:pt idx="343">
                  <c:v>64424.604600000013</c:v>
                </c:pt>
                <c:pt idx="344">
                  <c:v>65308.604600000013</c:v>
                </c:pt>
                <c:pt idx="345">
                  <c:v>65629.604600000006</c:v>
                </c:pt>
                <c:pt idx="346">
                  <c:v>65705.604600000006</c:v>
                </c:pt>
                <c:pt idx="347">
                  <c:v>65897.604600000006</c:v>
                </c:pt>
                <c:pt idx="348">
                  <c:v>66150.604600000006</c:v>
                </c:pt>
                <c:pt idx="349">
                  <c:v>66315.604600000006</c:v>
                </c:pt>
                <c:pt idx="350">
                  <c:v>66480.604600000006</c:v>
                </c:pt>
                <c:pt idx="351">
                  <c:v>67046.604600000006</c:v>
                </c:pt>
                <c:pt idx="352">
                  <c:v>67310.604600000006</c:v>
                </c:pt>
                <c:pt idx="353">
                  <c:v>67710.604600000006</c:v>
                </c:pt>
                <c:pt idx="354">
                  <c:v>68276.604600000006</c:v>
                </c:pt>
                <c:pt idx="355">
                  <c:v>68467.604600000006</c:v>
                </c:pt>
                <c:pt idx="356">
                  <c:v>68729.604600000006</c:v>
                </c:pt>
                <c:pt idx="357">
                  <c:v>69168.604600000006</c:v>
                </c:pt>
                <c:pt idx="358">
                  <c:v>69432.604600000006</c:v>
                </c:pt>
                <c:pt idx="359">
                  <c:v>69475.604600000006</c:v>
                </c:pt>
                <c:pt idx="360">
                  <c:v>69496.604600000006</c:v>
                </c:pt>
                <c:pt idx="361">
                  <c:v>#N/A</c:v>
                </c:pt>
                <c:pt idx="362">
                  <c:v>70384.604600000006</c:v>
                </c:pt>
                <c:pt idx="363">
                  <c:v>70519.604600000006</c:v>
                </c:pt>
                <c:pt idx="364">
                  <c:v>70851.604600000006</c:v>
                </c:pt>
                <c:pt idx="365">
                  <c:v>71246.604600000006</c:v>
                </c:pt>
                <c:pt idx="366">
                  <c:v>71578.604600000006</c:v>
                </c:pt>
                <c:pt idx="367">
                  <c:v>72327.604600000006</c:v>
                </c:pt>
                <c:pt idx="368">
                  <c:v>72337.604600000006</c:v>
                </c:pt>
                <c:pt idx="369">
                  <c:v>72377.604600000006</c:v>
                </c:pt>
                <c:pt idx="370">
                  <c:v>72507.604600000006</c:v>
                </c:pt>
                <c:pt idx="371">
                  <c:v>72516.043599999975</c:v>
                </c:pt>
                <c:pt idx="372">
                  <c:v>72524.482599999974</c:v>
                </c:pt>
                <c:pt idx="373">
                  <c:v>72532.921600000001</c:v>
                </c:pt>
                <c:pt idx="374">
                  <c:v>72583.521599999993</c:v>
                </c:pt>
                <c:pt idx="375">
                  <c:v>72634.121599999999</c:v>
                </c:pt>
                <c:pt idx="376">
                  <c:v>72684.721600000004</c:v>
                </c:pt>
                <c:pt idx="377">
                  <c:v>72735.321600000025</c:v>
                </c:pt>
                <c:pt idx="378">
                  <c:v>72791.571600000025</c:v>
                </c:pt>
                <c:pt idx="379">
                  <c:v>72847.821600000025</c:v>
                </c:pt>
                <c:pt idx="380">
                  <c:v>72904.071600000025</c:v>
                </c:pt>
                <c:pt idx="381">
                  <c:v>72960.321600000025</c:v>
                </c:pt>
                <c:pt idx="382">
                  <c:v>72987.021600000022</c:v>
                </c:pt>
                <c:pt idx="383">
                  <c:v>73013.721600000004</c:v>
                </c:pt>
                <c:pt idx="384">
                  <c:v>73238.721600000004</c:v>
                </c:pt>
                <c:pt idx="385">
                  <c:v>73246.721600000004</c:v>
                </c:pt>
                <c:pt idx="386">
                  <c:v>73294.721600000004</c:v>
                </c:pt>
                <c:pt idx="387">
                  <c:v>73429.721600000004</c:v>
                </c:pt>
                <c:pt idx="388">
                  <c:v>73617.721600000004</c:v>
                </c:pt>
                <c:pt idx="389">
                  <c:v>73687.721600000004</c:v>
                </c:pt>
                <c:pt idx="390">
                  <c:v>73776.721600000004</c:v>
                </c:pt>
                <c:pt idx="391">
                  <c:v>73857.721600000004</c:v>
                </c:pt>
                <c:pt idx="392">
                  <c:v>73947.721600000004</c:v>
                </c:pt>
                <c:pt idx="393">
                  <c:v>74035.721600000004</c:v>
                </c:pt>
                <c:pt idx="394">
                  <c:v>74047.721600000004</c:v>
                </c:pt>
                <c:pt idx="395">
                  <c:v>74082.721600000004</c:v>
                </c:pt>
                <c:pt idx="396">
                  <c:v>74422.721600000004</c:v>
                </c:pt>
                <c:pt idx="397">
                  <c:v>74656.721600000004</c:v>
                </c:pt>
                <c:pt idx="398">
                  <c:v>75068.721600000004</c:v>
                </c:pt>
                <c:pt idx="399">
                  <c:v>75570.721600000004</c:v>
                </c:pt>
                <c:pt idx="400">
                  <c:v>75998.721600000004</c:v>
                </c:pt>
                <c:pt idx="401">
                  <c:v>76096.221600000004</c:v>
                </c:pt>
                <c:pt idx="402">
                  <c:v>76190.721600000004</c:v>
                </c:pt>
                <c:pt idx="403">
                  <c:v>76510.721600000004</c:v>
                </c:pt>
                <c:pt idx="404">
                  <c:v>77033.721600000004</c:v>
                </c:pt>
                <c:pt idx="405">
                  <c:v>77263.721600000004</c:v>
                </c:pt>
                <c:pt idx="406">
                  <c:v>77483.721600000004</c:v>
                </c:pt>
                <c:pt idx="407">
                  <c:v>78051.721600000004</c:v>
                </c:pt>
                <c:pt idx="408">
                  <c:v>78441.721600000004</c:v>
                </c:pt>
                <c:pt idx="409">
                  <c:v>78699.721600000004</c:v>
                </c:pt>
                <c:pt idx="410">
                  <c:v>78712.721600000004</c:v>
                </c:pt>
                <c:pt idx="411">
                  <c:v>78725.721600000004</c:v>
                </c:pt>
                <c:pt idx="412">
                  <c:v>78761.721600000004</c:v>
                </c:pt>
                <c:pt idx="413">
                  <c:v>78767.721600000004</c:v>
                </c:pt>
                <c:pt idx="414">
                  <c:v>78801.721600000004</c:v>
                </c:pt>
                <c:pt idx="415">
                  <c:v>78835.721600000004</c:v>
                </c:pt>
                <c:pt idx="416">
                  <c:v>79387.721600000004</c:v>
                </c:pt>
                <c:pt idx="417">
                  <c:v>79507.721600000004</c:v>
                </c:pt>
                <c:pt idx="418">
                  <c:v>79539.96160000001</c:v>
                </c:pt>
                <c:pt idx="419">
                  <c:v>79874.96160000001</c:v>
                </c:pt>
                <c:pt idx="420">
                  <c:v>80039.96160000001</c:v>
                </c:pt>
                <c:pt idx="421">
                  <c:v>80087.96160000001</c:v>
                </c:pt>
                <c:pt idx="422">
                  <c:v>80135.96160000001</c:v>
                </c:pt>
                <c:pt idx="423">
                  <c:v>80183.96160000001</c:v>
                </c:pt>
                <c:pt idx="424">
                  <c:v>80231.96160000001</c:v>
                </c:pt>
                <c:pt idx="425">
                  <c:v>80279.96160000001</c:v>
                </c:pt>
                <c:pt idx="426">
                  <c:v>80327.96160000001</c:v>
                </c:pt>
                <c:pt idx="427">
                  <c:v>80375.96160000001</c:v>
                </c:pt>
                <c:pt idx="428">
                  <c:v>80423.96160000001</c:v>
                </c:pt>
                <c:pt idx="429">
                  <c:v>80511.96160000001</c:v>
                </c:pt>
                <c:pt idx="430">
                  <c:v>80611.96160000001</c:v>
                </c:pt>
                <c:pt idx="431">
                  <c:v>80781.96160000001</c:v>
                </c:pt>
                <c:pt idx="432">
                  <c:v>80951.96160000001</c:v>
                </c:pt>
                <c:pt idx="433">
                  <c:v>81371.96160000001</c:v>
                </c:pt>
                <c:pt idx="434">
                  <c:v>81446.96160000001</c:v>
                </c:pt>
                <c:pt idx="435">
                  <c:v>81494.96160000001</c:v>
                </c:pt>
                <c:pt idx="436">
                  <c:v>81663.96160000001</c:v>
                </c:pt>
                <c:pt idx="437">
                  <c:v>81709.96160000001</c:v>
                </c:pt>
                <c:pt idx="438">
                  <c:v>81755.96160000001</c:v>
                </c:pt>
                <c:pt idx="439">
                  <c:v>81801.96160000001</c:v>
                </c:pt>
                <c:pt idx="440">
                  <c:v>81847.96160000001</c:v>
                </c:pt>
                <c:pt idx="441">
                  <c:v>82282.96160000001</c:v>
                </c:pt>
                <c:pt idx="442">
                  <c:v>82702.96160000001</c:v>
                </c:pt>
                <c:pt idx="443">
                  <c:v>82848.96160000001</c:v>
                </c:pt>
                <c:pt idx="444">
                  <c:v>82896.96160000001</c:v>
                </c:pt>
                <c:pt idx="445">
                  <c:v>82912.96160000001</c:v>
                </c:pt>
                <c:pt idx="446">
                  <c:v>83081.96160000001</c:v>
                </c:pt>
                <c:pt idx="447">
                  <c:v>83516.96160000001</c:v>
                </c:pt>
                <c:pt idx="448">
                  <c:v>83564.96160000001</c:v>
                </c:pt>
                <c:pt idx="449">
                  <c:v>83758.96160000001</c:v>
                </c:pt>
                <c:pt idx="450">
                  <c:v>83955.96160000001</c:v>
                </c:pt>
                <c:pt idx="451">
                  <c:v>84150.96160000001</c:v>
                </c:pt>
                <c:pt idx="452">
                  <c:v>84161.96160000001</c:v>
                </c:pt>
                <c:pt idx="453">
                  <c:v>84179.46160000001</c:v>
                </c:pt>
                <c:pt idx="454">
                  <c:v>84414.46160000001</c:v>
                </c:pt>
                <c:pt idx="455">
                  <c:v>84475.46160000001</c:v>
                </c:pt>
                <c:pt idx="456">
                  <c:v>84495.46160000001</c:v>
                </c:pt>
                <c:pt idx="457">
                  <c:v>84519.46160000001</c:v>
                </c:pt>
                <c:pt idx="458">
                  <c:v>84541.46160000001</c:v>
                </c:pt>
                <c:pt idx="459">
                  <c:v>84589.46160000001</c:v>
                </c:pt>
                <c:pt idx="460">
                  <c:v>84699.46160000001</c:v>
                </c:pt>
                <c:pt idx="461">
                  <c:v>84866.46160000001</c:v>
                </c:pt>
                <c:pt idx="462">
                  <c:v>84916.46160000001</c:v>
                </c:pt>
                <c:pt idx="463">
                  <c:v>84964.46160000001</c:v>
                </c:pt>
                <c:pt idx="464">
                  <c:v>85071.46160000001</c:v>
                </c:pt>
                <c:pt idx="465">
                  <c:v>85087.46160000001</c:v>
                </c:pt>
                <c:pt idx="466">
                  <c:v>85099.46160000001</c:v>
                </c:pt>
                <c:pt idx="467">
                  <c:v>85129.46160000001</c:v>
                </c:pt>
                <c:pt idx="468">
                  <c:v>85159.46160000001</c:v>
                </c:pt>
                <c:pt idx="469">
                  <c:v>85207.46160000001</c:v>
                </c:pt>
                <c:pt idx="470">
                  <c:v>85255.46160000001</c:v>
                </c:pt>
                <c:pt idx="471">
                  <c:v>85384.46160000001</c:v>
                </c:pt>
                <c:pt idx="472">
                  <c:v>85425.46160000001</c:v>
                </c:pt>
                <c:pt idx="473">
                  <c:v>85503.46160000001</c:v>
                </c:pt>
                <c:pt idx="474">
                  <c:v>85551.46160000001</c:v>
                </c:pt>
                <c:pt idx="475">
                  <c:v>85669.46160000001</c:v>
                </c:pt>
                <c:pt idx="476">
                  <c:v>86061.46160000001</c:v>
                </c:pt>
                <c:pt idx="477">
                  <c:v>86177.861600000004</c:v>
                </c:pt>
                <c:pt idx="478">
                  <c:v>86307.861600000004</c:v>
                </c:pt>
                <c:pt idx="479">
                  <c:v>86396.861600000004</c:v>
                </c:pt>
                <c:pt idx="480">
                  <c:v>86502.861600000004</c:v>
                </c:pt>
                <c:pt idx="481">
                  <c:v>86580.861600000004</c:v>
                </c:pt>
                <c:pt idx="482">
                  <c:v>86658.861600000004</c:v>
                </c:pt>
                <c:pt idx="483">
                  <c:v>86719.861600000004</c:v>
                </c:pt>
                <c:pt idx="484">
                  <c:v>86841.861600000004</c:v>
                </c:pt>
                <c:pt idx="485">
                  <c:v>86856.861600000004</c:v>
                </c:pt>
                <c:pt idx="486">
                  <c:v>86856.861600000004</c:v>
                </c:pt>
                <c:pt idx="487">
                  <c:v>86940.861600000004</c:v>
                </c:pt>
                <c:pt idx="488">
                  <c:v>87024.741600000008</c:v>
                </c:pt>
                <c:pt idx="489">
                  <c:v>87040.741600000008</c:v>
                </c:pt>
                <c:pt idx="490">
                  <c:v>87058.741600000008</c:v>
                </c:pt>
                <c:pt idx="491">
                  <c:v>87078.741600000008</c:v>
                </c:pt>
                <c:pt idx="492">
                  <c:v>87128.741600000008</c:v>
                </c:pt>
                <c:pt idx="493">
                  <c:v>87153.741600000008</c:v>
                </c:pt>
                <c:pt idx="494">
                  <c:v>87238.741600000008</c:v>
                </c:pt>
                <c:pt idx="495">
                  <c:v>87251.741600000008</c:v>
                </c:pt>
                <c:pt idx="496">
                  <c:v>87459.741600000008</c:v>
                </c:pt>
                <c:pt idx="497">
                  <c:v>87504.741600000008</c:v>
                </c:pt>
                <c:pt idx="498">
                  <c:v>87549.741600000008</c:v>
                </c:pt>
                <c:pt idx="499">
                  <c:v>87599.741600000008</c:v>
                </c:pt>
                <c:pt idx="500">
                  <c:v>87677.741600000008</c:v>
                </c:pt>
                <c:pt idx="501">
                  <c:v>87744.591600000029</c:v>
                </c:pt>
                <c:pt idx="502">
                  <c:v>87811.441600000006</c:v>
                </c:pt>
                <c:pt idx="503">
                  <c:v>87842.441600000006</c:v>
                </c:pt>
                <c:pt idx="504">
                  <c:v>88232.441600000006</c:v>
                </c:pt>
                <c:pt idx="505">
                  <c:v>88289.441600000006</c:v>
                </c:pt>
                <c:pt idx="506">
                  <c:v>88315.441600000006</c:v>
                </c:pt>
                <c:pt idx="507">
                  <c:v>88390.441600000006</c:v>
                </c:pt>
                <c:pt idx="508">
                  <c:v>88465.441600000006</c:v>
                </c:pt>
                <c:pt idx="509">
                  <c:v>88553.441600000006</c:v>
                </c:pt>
                <c:pt idx="510">
                  <c:v>88631.441600000006</c:v>
                </c:pt>
                <c:pt idx="511">
                  <c:v>88685.441600000006</c:v>
                </c:pt>
                <c:pt idx="512">
                  <c:v>88700.441600000006</c:v>
                </c:pt>
                <c:pt idx="513">
                  <c:v>88732.441600000006</c:v>
                </c:pt>
                <c:pt idx="514">
                  <c:v>88748.441600000006</c:v>
                </c:pt>
                <c:pt idx="515">
                  <c:v>88764.441600000006</c:v>
                </c:pt>
                <c:pt idx="516">
                  <c:v>88854.441600000006</c:v>
                </c:pt>
                <c:pt idx="517">
                  <c:v>88870.441600000006</c:v>
                </c:pt>
                <c:pt idx="518">
                  <c:v>88985.441600000006</c:v>
                </c:pt>
                <c:pt idx="519">
                  <c:v>89100.441600000006</c:v>
                </c:pt>
                <c:pt idx="520">
                  <c:v>89230.441600000006</c:v>
                </c:pt>
                <c:pt idx="521">
                  <c:v>89284.441600000006</c:v>
                </c:pt>
                <c:pt idx="522">
                  <c:v>89317.841600000029</c:v>
                </c:pt>
                <c:pt idx="523">
                  <c:v>89343.841600000029</c:v>
                </c:pt>
                <c:pt idx="524">
                  <c:v>89368.841600000029</c:v>
                </c:pt>
                <c:pt idx="525">
                  <c:v>89393.841600000029</c:v>
                </c:pt>
                <c:pt idx="526">
                  <c:v>89450.841600000029</c:v>
                </c:pt>
                <c:pt idx="527">
                  <c:v>89521.841600000029</c:v>
                </c:pt>
                <c:pt idx="528">
                  <c:v>89651.841600000029</c:v>
                </c:pt>
                <c:pt idx="529">
                  <c:v>89708.841600000029</c:v>
                </c:pt>
                <c:pt idx="530">
                  <c:v>89783.841600000029</c:v>
                </c:pt>
                <c:pt idx="531">
                  <c:v>89828.841600000029</c:v>
                </c:pt>
                <c:pt idx="532">
                  <c:v>89873.841600000029</c:v>
                </c:pt>
                <c:pt idx="533">
                  <c:v>89918.841600000029</c:v>
                </c:pt>
                <c:pt idx="534">
                  <c:v>89963.841600000029</c:v>
                </c:pt>
                <c:pt idx="535">
                  <c:v>90020.841600000029</c:v>
                </c:pt>
                <c:pt idx="536">
                  <c:v>90091.841600000029</c:v>
                </c:pt>
                <c:pt idx="537">
                  <c:v>90165.841600000029</c:v>
                </c:pt>
                <c:pt idx="538">
                  <c:v>90219.841600000029</c:v>
                </c:pt>
                <c:pt idx="539">
                  <c:v>90294.841600000029</c:v>
                </c:pt>
                <c:pt idx="540">
                  <c:v>90351.841600000029</c:v>
                </c:pt>
                <c:pt idx="541">
                  <c:v>90408.841600000029</c:v>
                </c:pt>
                <c:pt idx="542">
                  <c:v>90489.841600000029</c:v>
                </c:pt>
                <c:pt idx="543">
                  <c:v>90501.241600000008</c:v>
                </c:pt>
                <c:pt idx="544">
                  <c:v>90518.841600000029</c:v>
                </c:pt>
                <c:pt idx="545">
                  <c:v>90599.841600000029</c:v>
                </c:pt>
                <c:pt idx="546">
                  <c:v>90626.841600000029</c:v>
                </c:pt>
                <c:pt idx="547">
                  <c:v>90707.841600000029</c:v>
                </c:pt>
                <c:pt idx="548">
                  <c:v>90784.841600000029</c:v>
                </c:pt>
                <c:pt idx="549">
                  <c:v>90863.841600000029</c:v>
                </c:pt>
                <c:pt idx="550">
                  <c:v>90941.841600000029</c:v>
                </c:pt>
                <c:pt idx="551">
                  <c:v>91021.841600000029</c:v>
                </c:pt>
                <c:pt idx="552">
                  <c:v>91099.841600000029</c:v>
                </c:pt>
                <c:pt idx="553">
                  <c:v>91180.841600000029</c:v>
                </c:pt>
                <c:pt idx="554">
                  <c:v>91260.841600000029</c:v>
                </c:pt>
                <c:pt idx="555">
                  <c:v>91342.841600000029</c:v>
                </c:pt>
                <c:pt idx="556">
                  <c:v>91396.841600000029</c:v>
                </c:pt>
                <c:pt idx="557">
                  <c:v>91450.841600000029</c:v>
                </c:pt>
                <c:pt idx="558">
                  <c:v>91504.841600000029</c:v>
                </c:pt>
                <c:pt idx="559">
                  <c:v>91562.841600000029</c:v>
                </c:pt>
                <c:pt idx="560">
                  <c:v>91626.841600000029</c:v>
                </c:pt>
                <c:pt idx="561">
                  <c:v>91680.841600000029</c:v>
                </c:pt>
                <c:pt idx="562">
                  <c:v>91761.841600000029</c:v>
                </c:pt>
                <c:pt idx="563">
                  <c:v>91815.841600000029</c:v>
                </c:pt>
                <c:pt idx="564">
                  <c:v>91896.841600000029</c:v>
                </c:pt>
                <c:pt idx="565">
                  <c:v>92026.841600000029</c:v>
                </c:pt>
                <c:pt idx="566">
                  <c:v>92064.841600000029</c:v>
                </c:pt>
                <c:pt idx="567">
                  <c:v>#N/A</c:v>
                </c:pt>
                <c:pt idx="568">
                  <c:v>#N/A</c:v>
                </c:pt>
                <c:pt idx="569">
                  <c:v>92234.841600000029</c:v>
                </c:pt>
                <c:pt idx="570">
                  <c:v>92247.841600000029</c:v>
                </c:pt>
                <c:pt idx="571">
                  <c:v>92335.841600000029</c:v>
                </c:pt>
                <c:pt idx="572">
                  <c:v>92360.841600000029</c:v>
                </c:pt>
                <c:pt idx="573">
                  <c:v>92385.841600000029</c:v>
                </c:pt>
                <c:pt idx="574">
                  <c:v>92548.841600000029</c:v>
                </c:pt>
                <c:pt idx="575">
                  <c:v>92582.841600000029</c:v>
                </c:pt>
                <c:pt idx="576">
                  <c:v>92596.341600000029</c:v>
                </c:pt>
                <c:pt idx="577">
                  <c:v>92609.841600000029</c:v>
                </c:pt>
                <c:pt idx="578">
                  <c:v>92659.841600000029</c:v>
                </c:pt>
              </c:numCache>
            </c:numRef>
          </c:xVal>
          <c:yVal>
            <c:numRef>
              <c:f>'[1]Graph data 4.5'!$M$2:$M$580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24.319500000000001</c:v>
                </c:pt>
                <c:pt idx="246">
                  <c:v>26.988</c:v>
                </c:pt>
                <c:pt idx="247">
                  <c:v>27.248999999999999</c:v>
                </c:pt>
                <c:pt idx="248">
                  <c:v>27.298500000000001</c:v>
                </c:pt>
                <c:pt idx="249">
                  <c:v>28.351500000000001</c:v>
                </c:pt>
                <c:pt idx="250">
                  <c:v>28.360499999999991</c:v>
                </c:pt>
                <c:pt idx="251">
                  <c:v>28.362749999999991</c:v>
                </c:pt>
                <c:pt idx="252">
                  <c:v>28.509</c:v>
                </c:pt>
                <c:pt idx="253">
                  <c:v>28.628250000000001</c:v>
                </c:pt>
                <c:pt idx="254">
                  <c:v>28.6755</c:v>
                </c:pt>
                <c:pt idx="255">
                  <c:v>28.817250000000001</c:v>
                </c:pt>
                <c:pt idx="256">
                  <c:v>28.839749999999999</c:v>
                </c:pt>
                <c:pt idx="257">
                  <c:v>29.107500000000009</c:v>
                </c:pt>
                <c:pt idx="258">
                  <c:v>29.114249999999991</c:v>
                </c:pt>
                <c:pt idx="259">
                  <c:v>29.267250000000001</c:v>
                </c:pt>
                <c:pt idx="260">
                  <c:v>29.294250000000009</c:v>
                </c:pt>
                <c:pt idx="261">
                  <c:v>29.305499999999991</c:v>
                </c:pt>
                <c:pt idx="262">
                  <c:v>29.355</c:v>
                </c:pt>
                <c:pt idx="263">
                  <c:v>29.501249999999999</c:v>
                </c:pt>
                <c:pt idx="264">
                  <c:v>29.577750000000009</c:v>
                </c:pt>
                <c:pt idx="265">
                  <c:v>29.602499999999999</c:v>
                </c:pt>
                <c:pt idx="266">
                  <c:v>29.70825</c:v>
                </c:pt>
                <c:pt idx="267">
                  <c:v>29.766749999999991</c:v>
                </c:pt>
                <c:pt idx="268">
                  <c:v>29.876999999999999</c:v>
                </c:pt>
                <c:pt idx="269">
                  <c:v>30.034500000000001</c:v>
                </c:pt>
                <c:pt idx="270">
                  <c:v>30.273</c:v>
                </c:pt>
                <c:pt idx="271">
                  <c:v>30.507000000000001</c:v>
                </c:pt>
                <c:pt idx="272">
                  <c:v>30.545249999999989</c:v>
                </c:pt>
                <c:pt idx="273">
                  <c:v>30.862500000000001</c:v>
                </c:pt>
                <c:pt idx="274">
                  <c:v>30.92775</c:v>
                </c:pt>
                <c:pt idx="275">
                  <c:v>31.283249999999988</c:v>
                </c:pt>
                <c:pt idx="276">
                  <c:v>31.636500000000009</c:v>
                </c:pt>
                <c:pt idx="277">
                  <c:v>31.800750000000001</c:v>
                </c:pt>
                <c:pt idx="278">
                  <c:v>33.1</c:v>
                </c:pt>
                <c:pt idx="279">
                  <c:v>33.1</c:v>
                </c:pt>
                <c:pt idx="280">
                  <c:v>33.1</c:v>
                </c:pt>
                <c:pt idx="281">
                  <c:v>33.1</c:v>
                </c:pt>
                <c:pt idx="282">
                  <c:v>33.1</c:v>
                </c:pt>
                <c:pt idx="283">
                  <c:v>33.1</c:v>
                </c:pt>
                <c:pt idx="284">
                  <c:v>33.725499999999997</c:v>
                </c:pt>
                <c:pt idx="285">
                  <c:v>33.770499999999998</c:v>
                </c:pt>
                <c:pt idx="286">
                  <c:v>33.838000000000001</c:v>
                </c:pt>
                <c:pt idx="287">
                  <c:v>33.878500000000003</c:v>
                </c:pt>
                <c:pt idx="288">
                  <c:v>33.878500000000003</c:v>
                </c:pt>
                <c:pt idx="289">
                  <c:v>33.878500000000003</c:v>
                </c:pt>
                <c:pt idx="290">
                  <c:v>33.878500000000003</c:v>
                </c:pt>
                <c:pt idx="291">
                  <c:v>34.450000000000003</c:v>
                </c:pt>
                <c:pt idx="292">
                  <c:v>34.450000000000003</c:v>
                </c:pt>
                <c:pt idx="293">
                  <c:v>34.450000000000003</c:v>
                </c:pt>
                <c:pt idx="294">
                  <c:v>34.450000000000003</c:v>
                </c:pt>
                <c:pt idx="295">
                  <c:v>34.450000000000003</c:v>
                </c:pt>
                <c:pt idx="296">
                  <c:v>34.450000000000003</c:v>
                </c:pt>
                <c:pt idx="297">
                  <c:v>34.450000000000003</c:v>
                </c:pt>
                <c:pt idx="298">
                  <c:v>34.450000000000003</c:v>
                </c:pt>
                <c:pt idx="299">
                  <c:v>34.450000000000003</c:v>
                </c:pt>
                <c:pt idx="300">
                  <c:v>34.450000000000003</c:v>
                </c:pt>
                <c:pt idx="301">
                  <c:v>34.643500000000003</c:v>
                </c:pt>
                <c:pt idx="302">
                  <c:v>34.656999999999996</c:v>
                </c:pt>
                <c:pt idx="303">
                  <c:v>34.674999999999997</c:v>
                </c:pt>
                <c:pt idx="304">
                  <c:v>34.693000000000012</c:v>
                </c:pt>
                <c:pt idx="305">
                  <c:v>34.701999999999998</c:v>
                </c:pt>
                <c:pt idx="306">
                  <c:v>34.701999999999998</c:v>
                </c:pt>
                <c:pt idx="307">
                  <c:v>34.854999999999997</c:v>
                </c:pt>
                <c:pt idx="308">
                  <c:v>34.872999999999998</c:v>
                </c:pt>
                <c:pt idx="309">
                  <c:v>34.981000000000002</c:v>
                </c:pt>
                <c:pt idx="310">
                  <c:v>35.125</c:v>
                </c:pt>
                <c:pt idx="311">
                  <c:v>35.17</c:v>
                </c:pt>
                <c:pt idx="312">
                  <c:v>35.17</c:v>
                </c:pt>
                <c:pt idx="313">
                  <c:v>35.17</c:v>
                </c:pt>
                <c:pt idx="314">
                  <c:v>35.17</c:v>
                </c:pt>
                <c:pt idx="315">
                  <c:v>35.197000000000003</c:v>
                </c:pt>
                <c:pt idx="316">
                  <c:v>35.363500000000002</c:v>
                </c:pt>
                <c:pt idx="317">
                  <c:v>35.363500000000002</c:v>
                </c:pt>
                <c:pt idx="318">
                  <c:v>35.426499999999997</c:v>
                </c:pt>
                <c:pt idx="319">
                  <c:v>35.71</c:v>
                </c:pt>
                <c:pt idx="320">
                  <c:v>35.714500000000001</c:v>
                </c:pt>
                <c:pt idx="321">
                  <c:v>35.755000000000003</c:v>
                </c:pt>
                <c:pt idx="322">
                  <c:v>35.800000000000011</c:v>
                </c:pt>
                <c:pt idx="323">
                  <c:v>35.800000000000011</c:v>
                </c:pt>
                <c:pt idx="324">
                  <c:v>35.957500000000003</c:v>
                </c:pt>
                <c:pt idx="325">
                  <c:v>36.137500000000003</c:v>
                </c:pt>
                <c:pt idx="326">
                  <c:v>36.151000000000003</c:v>
                </c:pt>
                <c:pt idx="327">
                  <c:v>36.182499999999997</c:v>
                </c:pt>
                <c:pt idx="328">
                  <c:v>36.200499999999998</c:v>
                </c:pt>
                <c:pt idx="329">
                  <c:v>36.25</c:v>
                </c:pt>
                <c:pt idx="330">
                  <c:v>36.448</c:v>
                </c:pt>
                <c:pt idx="331">
                  <c:v>36.457000000000001</c:v>
                </c:pt>
                <c:pt idx="332">
                  <c:v>36.461500000000001</c:v>
                </c:pt>
                <c:pt idx="333">
                  <c:v>36.61</c:v>
                </c:pt>
                <c:pt idx="334">
                  <c:v>36.785499999999999</c:v>
                </c:pt>
                <c:pt idx="335">
                  <c:v>36.853000000000002</c:v>
                </c:pt>
                <c:pt idx="336">
                  <c:v>36.915999999999997</c:v>
                </c:pt>
                <c:pt idx="337">
                  <c:v>37.375</c:v>
                </c:pt>
                <c:pt idx="338">
                  <c:v>37.393000000000001</c:v>
                </c:pt>
                <c:pt idx="339">
                  <c:v>37.6</c:v>
                </c:pt>
                <c:pt idx="340">
                  <c:v>37.640500000000003</c:v>
                </c:pt>
                <c:pt idx="341">
                  <c:v>37.667499999999997</c:v>
                </c:pt>
                <c:pt idx="342">
                  <c:v>37.712499999999999</c:v>
                </c:pt>
                <c:pt idx="343">
                  <c:v>37.775500000000001</c:v>
                </c:pt>
                <c:pt idx="344">
                  <c:v>38.1265</c:v>
                </c:pt>
                <c:pt idx="345">
                  <c:v>38.5</c:v>
                </c:pt>
                <c:pt idx="346">
                  <c:v>38.5</c:v>
                </c:pt>
                <c:pt idx="347">
                  <c:v>38.702500000000001</c:v>
                </c:pt>
                <c:pt idx="348">
                  <c:v>38.855499999999999</c:v>
                </c:pt>
                <c:pt idx="349">
                  <c:v>39.074199999999998</c:v>
                </c:pt>
                <c:pt idx="350">
                  <c:v>39.074199999999998</c:v>
                </c:pt>
                <c:pt idx="351">
                  <c:v>39.305500000000002</c:v>
                </c:pt>
                <c:pt idx="352">
                  <c:v>39.683500000000002</c:v>
                </c:pt>
                <c:pt idx="353">
                  <c:v>39.823</c:v>
                </c:pt>
                <c:pt idx="354">
                  <c:v>40.052500000000002</c:v>
                </c:pt>
                <c:pt idx="355">
                  <c:v>40.1205</c:v>
                </c:pt>
                <c:pt idx="356">
                  <c:v>40.250500000000002</c:v>
                </c:pt>
                <c:pt idx="357">
                  <c:v>40.430500000000002</c:v>
                </c:pt>
                <c:pt idx="358">
                  <c:v>40.497999999999998</c:v>
                </c:pt>
                <c:pt idx="359">
                  <c:v>42.411999999999999</c:v>
                </c:pt>
                <c:pt idx="360">
                  <c:v>42.411999999999999</c:v>
                </c:pt>
                <c:pt idx="361">
                  <c:v>43.35</c:v>
                </c:pt>
                <c:pt idx="362">
                  <c:v>43.766500000000001</c:v>
                </c:pt>
                <c:pt idx="363">
                  <c:v>45.201999999999998</c:v>
                </c:pt>
                <c:pt idx="364">
                  <c:v>45.8125</c:v>
                </c:pt>
                <c:pt idx="365">
                  <c:v>46.219000000000001</c:v>
                </c:pt>
                <c:pt idx="366">
                  <c:v>46.253500000000003</c:v>
                </c:pt>
                <c:pt idx="367">
                  <c:v>46.358499999999999</c:v>
                </c:pt>
                <c:pt idx="368">
                  <c:v>46.75</c:v>
                </c:pt>
                <c:pt idx="369">
                  <c:v>46.75</c:v>
                </c:pt>
                <c:pt idx="370">
                  <c:v>46.921000000000006</c:v>
                </c:pt>
                <c:pt idx="371">
                  <c:v>47.1</c:v>
                </c:pt>
                <c:pt idx="372">
                  <c:v>47.1</c:v>
                </c:pt>
                <c:pt idx="373">
                  <c:v>47.1</c:v>
                </c:pt>
                <c:pt idx="374">
                  <c:v>47.1</c:v>
                </c:pt>
                <c:pt idx="375">
                  <c:v>47.1</c:v>
                </c:pt>
                <c:pt idx="376">
                  <c:v>47.1</c:v>
                </c:pt>
                <c:pt idx="377">
                  <c:v>47.1</c:v>
                </c:pt>
                <c:pt idx="378">
                  <c:v>47.1</c:v>
                </c:pt>
                <c:pt idx="379">
                  <c:v>47.1</c:v>
                </c:pt>
                <c:pt idx="380">
                  <c:v>47.1</c:v>
                </c:pt>
                <c:pt idx="381">
                  <c:v>47.1</c:v>
                </c:pt>
                <c:pt idx="382">
                  <c:v>47.1</c:v>
                </c:pt>
                <c:pt idx="383">
                  <c:v>47.1</c:v>
                </c:pt>
                <c:pt idx="384">
                  <c:v>47.1</c:v>
                </c:pt>
                <c:pt idx="385">
                  <c:v>47.5</c:v>
                </c:pt>
                <c:pt idx="386">
                  <c:v>47.5</c:v>
                </c:pt>
                <c:pt idx="387">
                  <c:v>47.5</c:v>
                </c:pt>
                <c:pt idx="388">
                  <c:v>47.5</c:v>
                </c:pt>
                <c:pt idx="389">
                  <c:v>47.5</c:v>
                </c:pt>
                <c:pt idx="390">
                  <c:v>47.5</c:v>
                </c:pt>
                <c:pt idx="391">
                  <c:v>47.5</c:v>
                </c:pt>
                <c:pt idx="392">
                  <c:v>47.5</c:v>
                </c:pt>
                <c:pt idx="393">
                  <c:v>47.5</c:v>
                </c:pt>
                <c:pt idx="394">
                  <c:v>47.5</c:v>
                </c:pt>
                <c:pt idx="395">
                  <c:v>47.5</c:v>
                </c:pt>
                <c:pt idx="396">
                  <c:v>47.515000000000001</c:v>
                </c:pt>
                <c:pt idx="397">
                  <c:v>47.776000000000003</c:v>
                </c:pt>
                <c:pt idx="398">
                  <c:v>47.8705</c:v>
                </c:pt>
                <c:pt idx="399">
                  <c:v>47.902000000000001</c:v>
                </c:pt>
                <c:pt idx="400">
                  <c:v>47.906500000000001</c:v>
                </c:pt>
                <c:pt idx="401">
                  <c:v>48</c:v>
                </c:pt>
                <c:pt idx="402">
                  <c:v>48</c:v>
                </c:pt>
                <c:pt idx="403">
                  <c:v>48.473500000000001</c:v>
                </c:pt>
                <c:pt idx="404">
                  <c:v>48.707500000000003</c:v>
                </c:pt>
                <c:pt idx="405">
                  <c:v>48.941499999999998</c:v>
                </c:pt>
                <c:pt idx="406">
                  <c:v>49.337499999999999</c:v>
                </c:pt>
                <c:pt idx="407">
                  <c:v>49.423000000000002</c:v>
                </c:pt>
                <c:pt idx="408">
                  <c:v>49.517499999999998</c:v>
                </c:pt>
                <c:pt idx="409">
                  <c:v>49.535499999999999</c:v>
                </c:pt>
                <c:pt idx="410">
                  <c:v>49.7455</c:v>
                </c:pt>
                <c:pt idx="411">
                  <c:v>49.7455</c:v>
                </c:pt>
                <c:pt idx="412">
                  <c:v>49.75</c:v>
                </c:pt>
                <c:pt idx="413">
                  <c:v>49.75</c:v>
                </c:pt>
                <c:pt idx="414">
                  <c:v>49.75</c:v>
                </c:pt>
                <c:pt idx="415">
                  <c:v>49.75</c:v>
                </c:pt>
                <c:pt idx="416">
                  <c:v>49.954000000000001</c:v>
                </c:pt>
                <c:pt idx="417">
                  <c:v>49.958500000000001</c:v>
                </c:pt>
                <c:pt idx="418">
                  <c:v>50.011499999999998</c:v>
                </c:pt>
                <c:pt idx="419">
                  <c:v>50.017000000000003</c:v>
                </c:pt>
                <c:pt idx="420">
                  <c:v>50.155000000000001</c:v>
                </c:pt>
                <c:pt idx="421">
                  <c:v>50.7</c:v>
                </c:pt>
                <c:pt idx="422">
                  <c:v>50.7</c:v>
                </c:pt>
                <c:pt idx="423">
                  <c:v>50.7</c:v>
                </c:pt>
                <c:pt idx="424">
                  <c:v>50.7</c:v>
                </c:pt>
                <c:pt idx="425">
                  <c:v>50.7</c:v>
                </c:pt>
                <c:pt idx="426">
                  <c:v>50.7</c:v>
                </c:pt>
                <c:pt idx="427">
                  <c:v>50.7</c:v>
                </c:pt>
                <c:pt idx="428">
                  <c:v>50.7</c:v>
                </c:pt>
                <c:pt idx="429">
                  <c:v>50.7</c:v>
                </c:pt>
                <c:pt idx="430">
                  <c:v>50.7</c:v>
                </c:pt>
                <c:pt idx="431">
                  <c:v>50.79</c:v>
                </c:pt>
                <c:pt idx="432">
                  <c:v>50.79</c:v>
                </c:pt>
                <c:pt idx="433">
                  <c:v>50.817999999999998</c:v>
                </c:pt>
                <c:pt idx="434">
                  <c:v>50.8855</c:v>
                </c:pt>
                <c:pt idx="435">
                  <c:v>50.889000000000003</c:v>
                </c:pt>
                <c:pt idx="436">
                  <c:v>51.421000000000006</c:v>
                </c:pt>
                <c:pt idx="437">
                  <c:v>51.6</c:v>
                </c:pt>
                <c:pt idx="438">
                  <c:v>51.6</c:v>
                </c:pt>
                <c:pt idx="439">
                  <c:v>51.6</c:v>
                </c:pt>
                <c:pt idx="440">
                  <c:v>51.6</c:v>
                </c:pt>
                <c:pt idx="441">
                  <c:v>51.650500000000001</c:v>
                </c:pt>
                <c:pt idx="442">
                  <c:v>51.830500000000001</c:v>
                </c:pt>
                <c:pt idx="443">
                  <c:v>51.979000000000013</c:v>
                </c:pt>
                <c:pt idx="444">
                  <c:v>52.122</c:v>
                </c:pt>
                <c:pt idx="445">
                  <c:v>52.369</c:v>
                </c:pt>
                <c:pt idx="446">
                  <c:v>52.3795</c:v>
                </c:pt>
                <c:pt idx="447">
                  <c:v>52.442500000000003</c:v>
                </c:pt>
                <c:pt idx="448">
                  <c:v>52.446000000000012</c:v>
                </c:pt>
                <c:pt idx="449">
                  <c:v>52.5</c:v>
                </c:pt>
                <c:pt idx="450">
                  <c:v>52.5</c:v>
                </c:pt>
                <c:pt idx="451">
                  <c:v>52.5</c:v>
                </c:pt>
                <c:pt idx="452">
                  <c:v>52.5</c:v>
                </c:pt>
                <c:pt idx="453">
                  <c:v>52.5</c:v>
                </c:pt>
                <c:pt idx="454">
                  <c:v>52.663000000000011</c:v>
                </c:pt>
                <c:pt idx="455">
                  <c:v>52.825000000000003</c:v>
                </c:pt>
                <c:pt idx="456">
                  <c:v>53.5</c:v>
                </c:pt>
                <c:pt idx="457">
                  <c:v>53.5</c:v>
                </c:pt>
                <c:pt idx="458">
                  <c:v>53.5</c:v>
                </c:pt>
                <c:pt idx="459">
                  <c:v>53.701500000000003</c:v>
                </c:pt>
                <c:pt idx="460">
                  <c:v>53.756500000000003</c:v>
                </c:pt>
                <c:pt idx="461">
                  <c:v>53.909500000000001</c:v>
                </c:pt>
                <c:pt idx="462">
                  <c:v>53.967000000000013</c:v>
                </c:pt>
                <c:pt idx="463">
                  <c:v>54.088500000000003</c:v>
                </c:pt>
                <c:pt idx="464">
                  <c:v>54.170499999999997</c:v>
                </c:pt>
                <c:pt idx="465">
                  <c:v>54.170499999999997</c:v>
                </c:pt>
                <c:pt idx="466">
                  <c:v>54.170499999999997</c:v>
                </c:pt>
                <c:pt idx="467">
                  <c:v>54.4</c:v>
                </c:pt>
                <c:pt idx="468">
                  <c:v>54.4</c:v>
                </c:pt>
                <c:pt idx="469">
                  <c:v>54.502499999999998</c:v>
                </c:pt>
                <c:pt idx="470">
                  <c:v>54.561</c:v>
                </c:pt>
                <c:pt idx="471">
                  <c:v>54.75</c:v>
                </c:pt>
                <c:pt idx="472">
                  <c:v>54.877000000000002</c:v>
                </c:pt>
                <c:pt idx="473">
                  <c:v>54.895000000000003</c:v>
                </c:pt>
                <c:pt idx="474">
                  <c:v>55.330500000000001</c:v>
                </c:pt>
                <c:pt idx="475">
                  <c:v>55.709499999999998</c:v>
                </c:pt>
                <c:pt idx="476">
                  <c:v>56.195500000000003</c:v>
                </c:pt>
                <c:pt idx="477">
                  <c:v>56.5</c:v>
                </c:pt>
                <c:pt idx="478">
                  <c:v>57</c:v>
                </c:pt>
                <c:pt idx="479">
                  <c:v>57</c:v>
                </c:pt>
                <c:pt idx="480">
                  <c:v>57.13</c:v>
                </c:pt>
                <c:pt idx="481">
                  <c:v>57.13</c:v>
                </c:pt>
                <c:pt idx="482">
                  <c:v>57.13</c:v>
                </c:pt>
                <c:pt idx="483">
                  <c:v>57.387999999999998</c:v>
                </c:pt>
                <c:pt idx="484">
                  <c:v>57.478000000000002</c:v>
                </c:pt>
                <c:pt idx="485">
                  <c:v>57.819000000000003</c:v>
                </c:pt>
                <c:pt idx="486">
                  <c:v>57.819000000000003</c:v>
                </c:pt>
                <c:pt idx="487">
                  <c:v>57.823500000000003</c:v>
                </c:pt>
                <c:pt idx="488">
                  <c:v>58.151499999999999</c:v>
                </c:pt>
                <c:pt idx="489">
                  <c:v>58.593000000000011</c:v>
                </c:pt>
                <c:pt idx="490">
                  <c:v>58.75</c:v>
                </c:pt>
                <c:pt idx="491">
                  <c:v>59.17</c:v>
                </c:pt>
                <c:pt idx="492">
                  <c:v>59.753500000000003</c:v>
                </c:pt>
                <c:pt idx="493">
                  <c:v>59.753500000000003</c:v>
                </c:pt>
                <c:pt idx="494">
                  <c:v>59.762500000000003</c:v>
                </c:pt>
                <c:pt idx="495">
                  <c:v>59.781000000000013</c:v>
                </c:pt>
                <c:pt idx="496">
                  <c:v>60.646000000000001</c:v>
                </c:pt>
                <c:pt idx="497">
                  <c:v>60.761499999999998</c:v>
                </c:pt>
                <c:pt idx="498">
                  <c:v>61.855499999999999</c:v>
                </c:pt>
                <c:pt idx="499">
                  <c:v>61.9</c:v>
                </c:pt>
                <c:pt idx="500">
                  <c:v>62.444499999999998</c:v>
                </c:pt>
                <c:pt idx="501">
                  <c:v>62.894500000000001</c:v>
                </c:pt>
                <c:pt idx="502">
                  <c:v>62.894500000000001</c:v>
                </c:pt>
                <c:pt idx="503">
                  <c:v>63.75</c:v>
                </c:pt>
                <c:pt idx="504">
                  <c:v>63.75</c:v>
                </c:pt>
                <c:pt idx="505">
                  <c:v>64.177500000000009</c:v>
                </c:pt>
                <c:pt idx="506">
                  <c:v>64.489000000000004</c:v>
                </c:pt>
                <c:pt idx="507">
                  <c:v>64.650000000000006</c:v>
                </c:pt>
                <c:pt idx="508">
                  <c:v>64.650000000000006</c:v>
                </c:pt>
                <c:pt idx="509">
                  <c:v>64.650000000000006</c:v>
                </c:pt>
                <c:pt idx="510">
                  <c:v>64.829499999999982</c:v>
                </c:pt>
                <c:pt idx="511">
                  <c:v>65.077500000000001</c:v>
                </c:pt>
                <c:pt idx="512">
                  <c:v>65.666499999999999</c:v>
                </c:pt>
                <c:pt idx="513">
                  <c:v>66</c:v>
                </c:pt>
                <c:pt idx="514">
                  <c:v>66</c:v>
                </c:pt>
                <c:pt idx="515">
                  <c:v>66</c:v>
                </c:pt>
                <c:pt idx="516">
                  <c:v>66</c:v>
                </c:pt>
                <c:pt idx="517">
                  <c:v>66</c:v>
                </c:pt>
                <c:pt idx="518">
                  <c:v>66</c:v>
                </c:pt>
                <c:pt idx="519">
                  <c:v>66</c:v>
                </c:pt>
                <c:pt idx="520">
                  <c:v>66</c:v>
                </c:pt>
                <c:pt idx="521">
                  <c:v>66.152999999999963</c:v>
                </c:pt>
                <c:pt idx="522">
                  <c:v>66.421000000000006</c:v>
                </c:pt>
                <c:pt idx="523">
                  <c:v>66.421000000000006</c:v>
                </c:pt>
                <c:pt idx="524">
                  <c:v>66.421000000000006</c:v>
                </c:pt>
                <c:pt idx="525">
                  <c:v>66.421000000000006</c:v>
                </c:pt>
                <c:pt idx="526">
                  <c:v>66.661499999999975</c:v>
                </c:pt>
                <c:pt idx="527">
                  <c:v>67.579499999999982</c:v>
                </c:pt>
                <c:pt idx="528">
                  <c:v>67.682999999999979</c:v>
                </c:pt>
                <c:pt idx="529">
                  <c:v>67.705500000000001</c:v>
                </c:pt>
                <c:pt idx="530">
                  <c:v>68.002499999999998</c:v>
                </c:pt>
                <c:pt idx="531">
                  <c:v>68.0655</c:v>
                </c:pt>
                <c:pt idx="532">
                  <c:v>68.317499999999995</c:v>
                </c:pt>
                <c:pt idx="533">
                  <c:v>68.385000000000005</c:v>
                </c:pt>
                <c:pt idx="534">
                  <c:v>68.394000000000005</c:v>
                </c:pt>
                <c:pt idx="535">
                  <c:v>68.479500000000002</c:v>
                </c:pt>
                <c:pt idx="536">
                  <c:v>68.560500000000005</c:v>
                </c:pt>
                <c:pt idx="537">
                  <c:v>68.808000000000007</c:v>
                </c:pt>
                <c:pt idx="538">
                  <c:v>68.974500000000006</c:v>
                </c:pt>
                <c:pt idx="539">
                  <c:v>69.298499999999976</c:v>
                </c:pt>
                <c:pt idx="540">
                  <c:v>69.676499999999976</c:v>
                </c:pt>
                <c:pt idx="541">
                  <c:v>70.225499999999982</c:v>
                </c:pt>
                <c:pt idx="542">
                  <c:v>70.450500000000005</c:v>
                </c:pt>
                <c:pt idx="543">
                  <c:v>70.548000000000002</c:v>
                </c:pt>
                <c:pt idx="544">
                  <c:v>70.548000000000002</c:v>
                </c:pt>
                <c:pt idx="545">
                  <c:v>70.760999999999996</c:v>
                </c:pt>
                <c:pt idx="546">
                  <c:v>71.066999999999993</c:v>
                </c:pt>
                <c:pt idx="547">
                  <c:v>71.224500000000006</c:v>
                </c:pt>
                <c:pt idx="548">
                  <c:v>71.773499999999999</c:v>
                </c:pt>
                <c:pt idx="549">
                  <c:v>71.958000000000013</c:v>
                </c:pt>
                <c:pt idx="550">
                  <c:v>72.232500000000002</c:v>
                </c:pt>
                <c:pt idx="551">
                  <c:v>72.39</c:v>
                </c:pt>
                <c:pt idx="552">
                  <c:v>73.92</c:v>
                </c:pt>
                <c:pt idx="553">
                  <c:v>74.441999999999993</c:v>
                </c:pt>
                <c:pt idx="554">
                  <c:v>74.675999999999988</c:v>
                </c:pt>
                <c:pt idx="555">
                  <c:v>74.851500000000001</c:v>
                </c:pt>
                <c:pt idx="556">
                  <c:v>75</c:v>
                </c:pt>
                <c:pt idx="557">
                  <c:v>75</c:v>
                </c:pt>
                <c:pt idx="558">
                  <c:v>75</c:v>
                </c:pt>
                <c:pt idx="559">
                  <c:v>75</c:v>
                </c:pt>
                <c:pt idx="560">
                  <c:v>75</c:v>
                </c:pt>
                <c:pt idx="561">
                  <c:v>75</c:v>
                </c:pt>
                <c:pt idx="562">
                  <c:v>75.724500000000006</c:v>
                </c:pt>
                <c:pt idx="563">
                  <c:v>75.765000000000001</c:v>
                </c:pt>
                <c:pt idx="564">
                  <c:v>76.178999999999988</c:v>
                </c:pt>
                <c:pt idx="565">
                  <c:v>76.363500000000002</c:v>
                </c:pt>
                <c:pt idx="566">
                  <c:v>78.209999999999994</c:v>
                </c:pt>
                <c:pt idx="567">
                  <c:v>80</c:v>
                </c:pt>
                <c:pt idx="568">
                  <c:v>80</c:v>
                </c:pt>
                <c:pt idx="569">
                  <c:v>80.552999999999983</c:v>
                </c:pt>
                <c:pt idx="570">
                  <c:v>84</c:v>
                </c:pt>
                <c:pt idx="571">
                  <c:v>84</c:v>
                </c:pt>
                <c:pt idx="572">
                  <c:v>85.768500000000003</c:v>
                </c:pt>
                <c:pt idx="573">
                  <c:v>85.768500000000003</c:v>
                </c:pt>
                <c:pt idx="574">
                  <c:v>87.226500000000001</c:v>
                </c:pt>
                <c:pt idx="575">
                  <c:v>87.42</c:v>
                </c:pt>
                <c:pt idx="576">
                  <c:v>88.5</c:v>
                </c:pt>
                <c:pt idx="577">
                  <c:v>88.5</c:v>
                </c:pt>
                <c:pt idx="578">
                  <c:v>88.760999999999996</c:v>
                </c:pt>
              </c:numCache>
            </c:numRef>
          </c:yVal>
          <c:smooth val="0"/>
        </c:ser>
        <c:ser>
          <c:idx val="5"/>
          <c:order val="5"/>
          <c:tx>
            <c:strRef>
              <c:f>'[1]Graph data 4.5'!$J$1</c:f>
              <c:strCache>
                <c:ptCount val="1"/>
                <c:pt idx="0">
                  <c:v>Coal</c:v>
                </c:pt>
              </c:strCache>
            </c:strRef>
          </c:tx>
          <c:spPr>
            <a:ln w="25400" cap="rnd">
              <a:noFill/>
              <a:round/>
            </a:ln>
            <a:effectLst/>
          </c:spPr>
          <c:marker>
            <c:symbol val="circle"/>
            <c:size val="5"/>
            <c:spPr>
              <a:solidFill>
                <a:srgbClr val="5B6770"/>
              </a:solidFill>
              <a:ln w="9525">
                <a:noFill/>
              </a:ln>
              <a:effectLst/>
            </c:spPr>
          </c:marker>
          <c:xVal>
            <c:numRef>
              <c:f>'[1]Graph data 4.5'!$J$2:$J$580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11899.60460000001</c:v>
                </c:pt>
                <c:pt idx="246">
                  <c:v>12499.60460000001</c:v>
                </c:pt>
                <c:pt idx="247">
                  <c:v>13357.60460000001</c:v>
                </c:pt>
                <c:pt idx="248">
                  <c:v>14182.60460000001</c:v>
                </c:pt>
                <c:pt idx="249">
                  <c:v>14841.60460000001</c:v>
                </c:pt>
                <c:pt idx="250">
                  <c:v>15501.60460000001</c:v>
                </c:pt>
                <c:pt idx="251">
                  <c:v>16332.60460000001</c:v>
                </c:pt>
                <c:pt idx="252">
                  <c:v>16909.60460000001</c:v>
                </c:pt>
                <c:pt idx="253">
                  <c:v>17067.60460000001</c:v>
                </c:pt>
                <c:pt idx="254">
                  <c:v>17225.60460000001</c:v>
                </c:pt>
                <c:pt idx="255">
                  <c:v>18000.60460000001</c:v>
                </c:pt>
                <c:pt idx="256">
                  <c:v>18610.60460000001</c:v>
                </c:pt>
                <c:pt idx="257">
                  <c:v>19260.60460000001</c:v>
                </c:pt>
                <c:pt idx="258">
                  <c:v>20230.60460000001</c:v>
                </c:pt>
                <c:pt idx="259">
                  <c:v>21070.60460000001</c:v>
                </c:pt>
                <c:pt idx="260">
                  <c:v>21670.60460000001</c:v>
                </c:pt>
                <c:pt idx="261">
                  <c:v>22490.60460000001</c:v>
                </c:pt>
                <c:pt idx="262">
                  <c:v>23280.60460000001</c:v>
                </c:pt>
                <c:pt idx="263">
                  <c:v>23882.60460000001</c:v>
                </c:pt>
                <c:pt idx="264">
                  <c:v>24488.60460000001</c:v>
                </c:pt>
                <c:pt idx="265">
                  <c:v>24938.60460000001</c:v>
                </c:pt>
                <c:pt idx="266">
                  <c:v>25753.60460000001</c:v>
                </c:pt>
                <c:pt idx="267">
                  <c:v>26223.60460000001</c:v>
                </c:pt>
                <c:pt idx="268">
                  <c:v>26826.60460000001</c:v>
                </c:pt>
                <c:pt idx="269">
                  <c:v>27386.60460000001</c:v>
                </c:pt>
                <c:pt idx="270">
                  <c:v>28206.60460000001</c:v>
                </c:pt>
                <c:pt idx="271">
                  <c:v>28626.60460000001</c:v>
                </c:pt>
                <c:pt idx="272">
                  <c:v>29206.60460000001</c:v>
                </c:pt>
                <c:pt idx="273">
                  <c:v>29626.60460000001</c:v>
                </c:pt>
                <c:pt idx="274">
                  <c:v>30206.60460000001</c:v>
                </c:pt>
                <c:pt idx="275">
                  <c:v>30864.60460000001</c:v>
                </c:pt>
                <c:pt idx="276">
                  <c:v>31469.60460000001</c:v>
                </c:pt>
                <c:pt idx="277">
                  <c:v>31860.60460000001</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69639.604600000006</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'[1]Graph data 4.5'!$M$2:$M$580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24.319500000000001</c:v>
                </c:pt>
                <c:pt idx="246">
                  <c:v>26.988</c:v>
                </c:pt>
                <c:pt idx="247">
                  <c:v>27.248999999999999</c:v>
                </c:pt>
                <c:pt idx="248">
                  <c:v>27.298500000000001</c:v>
                </c:pt>
                <c:pt idx="249">
                  <c:v>28.351500000000001</c:v>
                </c:pt>
                <c:pt idx="250">
                  <c:v>28.360499999999991</c:v>
                </c:pt>
                <c:pt idx="251">
                  <c:v>28.362749999999991</c:v>
                </c:pt>
                <c:pt idx="252">
                  <c:v>28.509</c:v>
                </c:pt>
                <c:pt idx="253">
                  <c:v>28.628250000000001</c:v>
                </c:pt>
                <c:pt idx="254">
                  <c:v>28.6755</c:v>
                </c:pt>
                <c:pt idx="255">
                  <c:v>28.817250000000001</c:v>
                </c:pt>
                <c:pt idx="256">
                  <c:v>28.839749999999999</c:v>
                </c:pt>
                <c:pt idx="257">
                  <c:v>29.107500000000009</c:v>
                </c:pt>
                <c:pt idx="258">
                  <c:v>29.114249999999991</c:v>
                </c:pt>
                <c:pt idx="259">
                  <c:v>29.267250000000001</c:v>
                </c:pt>
                <c:pt idx="260">
                  <c:v>29.294250000000009</c:v>
                </c:pt>
                <c:pt idx="261">
                  <c:v>29.305499999999991</c:v>
                </c:pt>
                <c:pt idx="262">
                  <c:v>29.355</c:v>
                </c:pt>
                <c:pt idx="263">
                  <c:v>29.501249999999999</c:v>
                </c:pt>
                <c:pt idx="264">
                  <c:v>29.577750000000009</c:v>
                </c:pt>
                <c:pt idx="265">
                  <c:v>29.602499999999999</c:v>
                </c:pt>
                <c:pt idx="266">
                  <c:v>29.70825</c:v>
                </c:pt>
                <c:pt idx="267">
                  <c:v>29.766749999999991</c:v>
                </c:pt>
                <c:pt idx="268">
                  <c:v>29.876999999999999</c:v>
                </c:pt>
                <c:pt idx="269">
                  <c:v>30.034500000000001</c:v>
                </c:pt>
                <c:pt idx="270">
                  <c:v>30.273</c:v>
                </c:pt>
                <c:pt idx="271">
                  <c:v>30.507000000000001</c:v>
                </c:pt>
                <c:pt idx="272">
                  <c:v>30.545249999999989</c:v>
                </c:pt>
                <c:pt idx="273">
                  <c:v>30.862500000000001</c:v>
                </c:pt>
                <c:pt idx="274">
                  <c:v>30.92775</c:v>
                </c:pt>
                <c:pt idx="275">
                  <c:v>31.283249999999988</c:v>
                </c:pt>
                <c:pt idx="276">
                  <c:v>31.636500000000009</c:v>
                </c:pt>
                <c:pt idx="277">
                  <c:v>31.800750000000001</c:v>
                </c:pt>
                <c:pt idx="278">
                  <c:v>33.1</c:v>
                </c:pt>
                <c:pt idx="279">
                  <c:v>33.1</c:v>
                </c:pt>
                <c:pt idx="280">
                  <c:v>33.1</c:v>
                </c:pt>
                <c:pt idx="281">
                  <c:v>33.1</c:v>
                </c:pt>
                <c:pt idx="282">
                  <c:v>33.1</c:v>
                </c:pt>
                <c:pt idx="283">
                  <c:v>33.1</c:v>
                </c:pt>
                <c:pt idx="284">
                  <c:v>33.725499999999997</c:v>
                </c:pt>
                <c:pt idx="285">
                  <c:v>33.770499999999998</c:v>
                </c:pt>
                <c:pt idx="286">
                  <c:v>33.838000000000001</c:v>
                </c:pt>
                <c:pt idx="287">
                  <c:v>33.878500000000003</c:v>
                </c:pt>
                <c:pt idx="288">
                  <c:v>33.878500000000003</c:v>
                </c:pt>
                <c:pt idx="289">
                  <c:v>33.878500000000003</c:v>
                </c:pt>
                <c:pt idx="290">
                  <c:v>33.878500000000003</c:v>
                </c:pt>
                <c:pt idx="291">
                  <c:v>34.450000000000003</c:v>
                </c:pt>
                <c:pt idx="292">
                  <c:v>34.450000000000003</c:v>
                </c:pt>
                <c:pt idx="293">
                  <c:v>34.450000000000003</c:v>
                </c:pt>
                <c:pt idx="294">
                  <c:v>34.450000000000003</c:v>
                </c:pt>
                <c:pt idx="295">
                  <c:v>34.450000000000003</c:v>
                </c:pt>
                <c:pt idx="296">
                  <c:v>34.450000000000003</c:v>
                </c:pt>
                <c:pt idx="297">
                  <c:v>34.450000000000003</c:v>
                </c:pt>
                <c:pt idx="298">
                  <c:v>34.450000000000003</c:v>
                </c:pt>
                <c:pt idx="299">
                  <c:v>34.450000000000003</c:v>
                </c:pt>
                <c:pt idx="300">
                  <c:v>34.450000000000003</c:v>
                </c:pt>
                <c:pt idx="301">
                  <c:v>34.643500000000003</c:v>
                </c:pt>
                <c:pt idx="302">
                  <c:v>34.656999999999996</c:v>
                </c:pt>
                <c:pt idx="303">
                  <c:v>34.674999999999997</c:v>
                </c:pt>
                <c:pt idx="304">
                  <c:v>34.693000000000012</c:v>
                </c:pt>
                <c:pt idx="305">
                  <c:v>34.701999999999998</c:v>
                </c:pt>
                <c:pt idx="306">
                  <c:v>34.701999999999998</c:v>
                </c:pt>
                <c:pt idx="307">
                  <c:v>34.854999999999997</c:v>
                </c:pt>
                <c:pt idx="308">
                  <c:v>34.872999999999998</c:v>
                </c:pt>
                <c:pt idx="309">
                  <c:v>34.981000000000002</c:v>
                </c:pt>
                <c:pt idx="310">
                  <c:v>35.125</c:v>
                </c:pt>
                <c:pt idx="311">
                  <c:v>35.17</c:v>
                </c:pt>
                <c:pt idx="312">
                  <c:v>35.17</c:v>
                </c:pt>
                <c:pt idx="313">
                  <c:v>35.17</c:v>
                </c:pt>
                <c:pt idx="314">
                  <c:v>35.17</c:v>
                </c:pt>
                <c:pt idx="315">
                  <c:v>35.197000000000003</c:v>
                </c:pt>
                <c:pt idx="316">
                  <c:v>35.363500000000002</c:v>
                </c:pt>
                <c:pt idx="317">
                  <c:v>35.363500000000002</c:v>
                </c:pt>
                <c:pt idx="318">
                  <c:v>35.426499999999997</c:v>
                </c:pt>
                <c:pt idx="319">
                  <c:v>35.71</c:v>
                </c:pt>
                <c:pt idx="320">
                  <c:v>35.714500000000001</c:v>
                </c:pt>
                <c:pt idx="321">
                  <c:v>35.755000000000003</c:v>
                </c:pt>
                <c:pt idx="322">
                  <c:v>35.800000000000011</c:v>
                </c:pt>
                <c:pt idx="323">
                  <c:v>35.800000000000011</c:v>
                </c:pt>
                <c:pt idx="324">
                  <c:v>35.957500000000003</c:v>
                </c:pt>
                <c:pt idx="325">
                  <c:v>36.137500000000003</c:v>
                </c:pt>
                <c:pt idx="326">
                  <c:v>36.151000000000003</c:v>
                </c:pt>
                <c:pt idx="327">
                  <c:v>36.182499999999997</c:v>
                </c:pt>
                <c:pt idx="328">
                  <c:v>36.200499999999998</c:v>
                </c:pt>
                <c:pt idx="329">
                  <c:v>36.25</c:v>
                </c:pt>
                <c:pt idx="330">
                  <c:v>36.448</c:v>
                </c:pt>
                <c:pt idx="331">
                  <c:v>36.457000000000001</c:v>
                </c:pt>
                <c:pt idx="332">
                  <c:v>36.461500000000001</c:v>
                </c:pt>
                <c:pt idx="333">
                  <c:v>36.61</c:v>
                </c:pt>
                <c:pt idx="334">
                  <c:v>36.785499999999999</c:v>
                </c:pt>
                <c:pt idx="335">
                  <c:v>36.853000000000002</c:v>
                </c:pt>
                <c:pt idx="336">
                  <c:v>36.915999999999997</c:v>
                </c:pt>
                <c:pt idx="337">
                  <c:v>37.375</c:v>
                </c:pt>
                <c:pt idx="338">
                  <c:v>37.393000000000001</c:v>
                </c:pt>
                <c:pt idx="339">
                  <c:v>37.6</c:v>
                </c:pt>
                <c:pt idx="340">
                  <c:v>37.640500000000003</c:v>
                </c:pt>
                <c:pt idx="341">
                  <c:v>37.667499999999997</c:v>
                </c:pt>
                <c:pt idx="342">
                  <c:v>37.712499999999999</c:v>
                </c:pt>
                <c:pt idx="343">
                  <c:v>37.775500000000001</c:v>
                </c:pt>
                <c:pt idx="344">
                  <c:v>38.1265</c:v>
                </c:pt>
                <c:pt idx="345">
                  <c:v>38.5</c:v>
                </c:pt>
                <c:pt idx="346">
                  <c:v>38.5</c:v>
                </c:pt>
                <c:pt idx="347">
                  <c:v>38.702500000000001</c:v>
                </c:pt>
                <c:pt idx="348">
                  <c:v>38.855499999999999</c:v>
                </c:pt>
                <c:pt idx="349">
                  <c:v>39.074199999999998</c:v>
                </c:pt>
                <c:pt idx="350">
                  <c:v>39.074199999999998</c:v>
                </c:pt>
                <c:pt idx="351">
                  <c:v>39.305500000000002</c:v>
                </c:pt>
                <c:pt idx="352">
                  <c:v>39.683500000000002</c:v>
                </c:pt>
                <c:pt idx="353">
                  <c:v>39.823</c:v>
                </c:pt>
                <c:pt idx="354">
                  <c:v>40.052500000000002</c:v>
                </c:pt>
                <c:pt idx="355">
                  <c:v>40.1205</c:v>
                </c:pt>
                <c:pt idx="356">
                  <c:v>40.250500000000002</c:v>
                </c:pt>
                <c:pt idx="357">
                  <c:v>40.430500000000002</c:v>
                </c:pt>
                <c:pt idx="358">
                  <c:v>40.497999999999998</c:v>
                </c:pt>
                <c:pt idx="359">
                  <c:v>42.411999999999999</c:v>
                </c:pt>
                <c:pt idx="360">
                  <c:v>42.411999999999999</c:v>
                </c:pt>
                <c:pt idx="361">
                  <c:v>43.35</c:v>
                </c:pt>
                <c:pt idx="362">
                  <c:v>43.766500000000001</c:v>
                </c:pt>
                <c:pt idx="363">
                  <c:v>45.201999999999998</c:v>
                </c:pt>
                <c:pt idx="364">
                  <c:v>45.8125</c:v>
                </c:pt>
                <c:pt idx="365">
                  <c:v>46.219000000000001</c:v>
                </c:pt>
                <c:pt idx="366">
                  <c:v>46.253500000000003</c:v>
                </c:pt>
                <c:pt idx="367">
                  <c:v>46.358499999999999</c:v>
                </c:pt>
                <c:pt idx="368">
                  <c:v>46.75</c:v>
                </c:pt>
                <c:pt idx="369">
                  <c:v>46.75</c:v>
                </c:pt>
                <c:pt idx="370">
                  <c:v>46.921000000000006</c:v>
                </c:pt>
                <c:pt idx="371">
                  <c:v>47.1</c:v>
                </c:pt>
                <c:pt idx="372">
                  <c:v>47.1</c:v>
                </c:pt>
                <c:pt idx="373">
                  <c:v>47.1</c:v>
                </c:pt>
                <c:pt idx="374">
                  <c:v>47.1</c:v>
                </c:pt>
                <c:pt idx="375">
                  <c:v>47.1</c:v>
                </c:pt>
                <c:pt idx="376">
                  <c:v>47.1</c:v>
                </c:pt>
                <c:pt idx="377">
                  <c:v>47.1</c:v>
                </c:pt>
                <c:pt idx="378">
                  <c:v>47.1</c:v>
                </c:pt>
                <c:pt idx="379">
                  <c:v>47.1</c:v>
                </c:pt>
                <c:pt idx="380">
                  <c:v>47.1</c:v>
                </c:pt>
                <c:pt idx="381">
                  <c:v>47.1</c:v>
                </c:pt>
                <c:pt idx="382">
                  <c:v>47.1</c:v>
                </c:pt>
                <c:pt idx="383">
                  <c:v>47.1</c:v>
                </c:pt>
                <c:pt idx="384">
                  <c:v>47.1</c:v>
                </c:pt>
                <c:pt idx="385">
                  <c:v>47.5</c:v>
                </c:pt>
                <c:pt idx="386">
                  <c:v>47.5</c:v>
                </c:pt>
                <c:pt idx="387">
                  <c:v>47.5</c:v>
                </c:pt>
                <c:pt idx="388">
                  <c:v>47.5</c:v>
                </c:pt>
                <c:pt idx="389">
                  <c:v>47.5</c:v>
                </c:pt>
                <c:pt idx="390">
                  <c:v>47.5</c:v>
                </c:pt>
                <c:pt idx="391">
                  <c:v>47.5</c:v>
                </c:pt>
                <c:pt idx="392">
                  <c:v>47.5</c:v>
                </c:pt>
                <c:pt idx="393">
                  <c:v>47.5</c:v>
                </c:pt>
                <c:pt idx="394">
                  <c:v>47.5</c:v>
                </c:pt>
                <c:pt idx="395">
                  <c:v>47.5</c:v>
                </c:pt>
                <c:pt idx="396">
                  <c:v>47.515000000000001</c:v>
                </c:pt>
                <c:pt idx="397">
                  <c:v>47.776000000000003</c:v>
                </c:pt>
                <c:pt idx="398">
                  <c:v>47.8705</c:v>
                </c:pt>
                <c:pt idx="399">
                  <c:v>47.902000000000001</c:v>
                </c:pt>
                <c:pt idx="400">
                  <c:v>47.906500000000001</c:v>
                </c:pt>
                <c:pt idx="401">
                  <c:v>48</c:v>
                </c:pt>
                <c:pt idx="402">
                  <c:v>48</c:v>
                </c:pt>
                <c:pt idx="403">
                  <c:v>48.473500000000001</c:v>
                </c:pt>
                <c:pt idx="404">
                  <c:v>48.707500000000003</c:v>
                </c:pt>
                <c:pt idx="405">
                  <c:v>48.941499999999998</c:v>
                </c:pt>
                <c:pt idx="406">
                  <c:v>49.337499999999999</c:v>
                </c:pt>
                <c:pt idx="407">
                  <c:v>49.423000000000002</c:v>
                </c:pt>
                <c:pt idx="408">
                  <c:v>49.517499999999998</c:v>
                </c:pt>
                <c:pt idx="409">
                  <c:v>49.535499999999999</c:v>
                </c:pt>
                <c:pt idx="410">
                  <c:v>49.7455</c:v>
                </c:pt>
                <c:pt idx="411">
                  <c:v>49.7455</c:v>
                </c:pt>
                <c:pt idx="412">
                  <c:v>49.75</c:v>
                </c:pt>
                <c:pt idx="413">
                  <c:v>49.75</c:v>
                </c:pt>
                <c:pt idx="414">
                  <c:v>49.75</c:v>
                </c:pt>
                <c:pt idx="415">
                  <c:v>49.75</c:v>
                </c:pt>
                <c:pt idx="416">
                  <c:v>49.954000000000001</c:v>
                </c:pt>
                <c:pt idx="417">
                  <c:v>49.958500000000001</c:v>
                </c:pt>
                <c:pt idx="418">
                  <c:v>50.011499999999998</c:v>
                </c:pt>
                <c:pt idx="419">
                  <c:v>50.017000000000003</c:v>
                </c:pt>
                <c:pt idx="420">
                  <c:v>50.155000000000001</c:v>
                </c:pt>
                <c:pt idx="421">
                  <c:v>50.7</c:v>
                </c:pt>
                <c:pt idx="422">
                  <c:v>50.7</c:v>
                </c:pt>
                <c:pt idx="423">
                  <c:v>50.7</c:v>
                </c:pt>
                <c:pt idx="424">
                  <c:v>50.7</c:v>
                </c:pt>
                <c:pt idx="425">
                  <c:v>50.7</c:v>
                </c:pt>
                <c:pt idx="426">
                  <c:v>50.7</c:v>
                </c:pt>
                <c:pt idx="427">
                  <c:v>50.7</c:v>
                </c:pt>
                <c:pt idx="428">
                  <c:v>50.7</c:v>
                </c:pt>
                <c:pt idx="429">
                  <c:v>50.7</c:v>
                </c:pt>
                <c:pt idx="430">
                  <c:v>50.7</c:v>
                </c:pt>
                <c:pt idx="431">
                  <c:v>50.79</c:v>
                </c:pt>
                <c:pt idx="432">
                  <c:v>50.79</c:v>
                </c:pt>
                <c:pt idx="433">
                  <c:v>50.817999999999998</c:v>
                </c:pt>
                <c:pt idx="434">
                  <c:v>50.8855</c:v>
                </c:pt>
                <c:pt idx="435">
                  <c:v>50.889000000000003</c:v>
                </c:pt>
                <c:pt idx="436">
                  <c:v>51.421000000000006</c:v>
                </c:pt>
                <c:pt idx="437">
                  <c:v>51.6</c:v>
                </c:pt>
                <c:pt idx="438">
                  <c:v>51.6</c:v>
                </c:pt>
                <c:pt idx="439">
                  <c:v>51.6</c:v>
                </c:pt>
                <c:pt idx="440">
                  <c:v>51.6</c:v>
                </c:pt>
                <c:pt idx="441">
                  <c:v>51.650500000000001</c:v>
                </c:pt>
                <c:pt idx="442">
                  <c:v>51.830500000000001</c:v>
                </c:pt>
                <c:pt idx="443">
                  <c:v>51.979000000000013</c:v>
                </c:pt>
                <c:pt idx="444">
                  <c:v>52.122</c:v>
                </c:pt>
                <c:pt idx="445">
                  <c:v>52.369</c:v>
                </c:pt>
                <c:pt idx="446">
                  <c:v>52.3795</c:v>
                </c:pt>
                <c:pt idx="447">
                  <c:v>52.442500000000003</c:v>
                </c:pt>
                <c:pt idx="448">
                  <c:v>52.446000000000012</c:v>
                </c:pt>
                <c:pt idx="449">
                  <c:v>52.5</c:v>
                </c:pt>
                <c:pt idx="450">
                  <c:v>52.5</c:v>
                </c:pt>
                <c:pt idx="451">
                  <c:v>52.5</c:v>
                </c:pt>
                <c:pt idx="452">
                  <c:v>52.5</c:v>
                </c:pt>
                <c:pt idx="453">
                  <c:v>52.5</c:v>
                </c:pt>
                <c:pt idx="454">
                  <c:v>52.663000000000011</c:v>
                </c:pt>
                <c:pt idx="455">
                  <c:v>52.825000000000003</c:v>
                </c:pt>
                <c:pt idx="456">
                  <c:v>53.5</c:v>
                </c:pt>
                <c:pt idx="457">
                  <c:v>53.5</c:v>
                </c:pt>
                <c:pt idx="458">
                  <c:v>53.5</c:v>
                </c:pt>
                <c:pt idx="459">
                  <c:v>53.701500000000003</c:v>
                </c:pt>
                <c:pt idx="460">
                  <c:v>53.756500000000003</c:v>
                </c:pt>
                <c:pt idx="461">
                  <c:v>53.909500000000001</c:v>
                </c:pt>
                <c:pt idx="462">
                  <c:v>53.967000000000013</c:v>
                </c:pt>
                <c:pt idx="463">
                  <c:v>54.088500000000003</c:v>
                </c:pt>
                <c:pt idx="464">
                  <c:v>54.170499999999997</c:v>
                </c:pt>
                <c:pt idx="465">
                  <c:v>54.170499999999997</c:v>
                </c:pt>
                <c:pt idx="466">
                  <c:v>54.170499999999997</c:v>
                </c:pt>
                <c:pt idx="467">
                  <c:v>54.4</c:v>
                </c:pt>
                <c:pt idx="468">
                  <c:v>54.4</c:v>
                </c:pt>
                <c:pt idx="469">
                  <c:v>54.502499999999998</c:v>
                </c:pt>
                <c:pt idx="470">
                  <c:v>54.561</c:v>
                </c:pt>
                <c:pt idx="471">
                  <c:v>54.75</c:v>
                </c:pt>
                <c:pt idx="472">
                  <c:v>54.877000000000002</c:v>
                </c:pt>
                <c:pt idx="473">
                  <c:v>54.895000000000003</c:v>
                </c:pt>
                <c:pt idx="474">
                  <c:v>55.330500000000001</c:v>
                </c:pt>
                <c:pt idx="475">
                  <c:v>55.709499999999998</c:v>
                </c:pt>
                <c:pt idx="476">
                  <c:v>56.195500000000003</c:v>
                </c:pt>
                <c:pt idx="477">
                  <c:v>56.5</c:v>
                </c:pt>
                <c:pt idx="478">
                  <c:v>57</c:v>
                </c:pt>
                <c:pt idx="479">
                  <c:v>57</c:v>
                </c:pt>
                <c:pt idx="480">
                  <c:v>57.13</c:v>
                </c:pt>
                <c:pt idx="481">
                  <c:v>57.13</c:v>
                </c:pt>
                <c:pt idx="482">
                  <c:v>57.13</c:v>
                </c:pt>
                <c:pt idx="483">
                  <c:v>57.387999999999998</c:v>
                </c:pt>
                <c:pt idx="484">
                  <c:v>57.478000000000002</c:v>
                </c:pt>
                <c:pt idx="485">
                  <c:v>57.819000000000003</c:v>
                </c:pt>
                <c:pt idx="486">
                  <c:v>57.819000000000003</c:v>
                </c:pt>
                <c:pt idx="487">
                  <c:v>57.823500000000003</c:v>
                </c:pt>
                <c:pt idx="488">
                  <c:v>58.151499999999999</c:v>
                </c:pt>
                <c:pt idx="489">
                  <c:v>58.593000000000011</c:v>
                </c:pt>
                <c:pt idx="490">
                  <c:v>58.75</c:v>
                </c:pt>
                <c:pt idx="491">
                  <c:v>59.17</c:v>
                </c:pt>
                <c:pt idx="492">
                  <c:v>59.753500000000003</c:v>
                </c:pt>
                <c:pt idx="493">
                  <c:v>59.753500000000003</c:v>
                </c:pt>
                <c:pt idx="494">
                  <c:v>59.762500000000003</c:v>
                </c:pt>
                <c:pt idx="495">
                  <c:v>59.781000000000013</c:v>
                </c:pt>
                <c:pt idx="496">
                  <c:v>60.646000000000001</c:v>
                </c:pt>
                <c:pt idx="497">
                  <c:v>60.761499999999998</c:v>
                </c:pt>
                <c:pt idx="498">
                  <c:v>61.855499999999999</c:v>
                </c:pt>
                <c:pt idx="499">
                  <c:v>61.9</c:v>
                </c:pt>
                <c:pt idx="500">
                  <c:v>62.444499999999998</c:v>
                </c:pt>
                <c:pt idx="501">
                  <c:v>62.894500000000001</c:v>
                </c:pt>
                <c:pt idx="502">
                  <c:v>62.894500000000001</c:v>
                </c:pt>
                <c:pt idx="503">
                  <c:v>63.75</c:v>
                </c:pt>
                <c:pt idx="504">
                  <c:v>63.75</c:v>
                </c:pt>
                <c:pt idx="505">
                  <c:v>64.177500000000009</c:v>
                </c:pt>
                <c:pt idx="506">
                  <c:v>64.489000000000004</c:v>
                </c:pt>
                <c:pt idx="507">
                  <c:v>64.650000000000006</c:v>
                </c:pt>
                <c:pt idx="508">
                  <c:v>64.650000000000006</c:v>
                </c:pt>
                <c:pt idx="509">
                  <c:v>64.650000000000006</c:v>
                </c:pt>
                <c:pt idx="510">
                  <c:v>64.829499999999982</c:v>
                </c:pt>
                <c:pt idx="511">
                  <c:v>65.077500000000001</c:v>
                </c:pt>
                <c:pt idx="512">
                  <c:v>65.666499999999999</c:v>
                </c:pt>
                <c:pt idx="513">
                  <c:v>66</c:v>
                </c:pt>
                <c:pt idx="514">
                  <c:v>66</c:v>
                </c:pt>
                <c:pt idx="515">
                  <c:v>66</c:v>
                </c:pt>
                <c:pt idx="516">
                  <c:v>66</c:v>
                </c:pt>
                <c:pt idx="517">
                  <c:v>66</c:v>
                </c:pt>
                <c:pt idx="518">
                  <c:v>66</c:v>
                </c:pt>
                <c:pt idx="519">
                  <c:v>66</c:v>
                </c:pt>
                <c:pt idx="520">
                  <c:v>66</c:v>
                </c:pt>
                <c:pt idx="521">
                  <c:v>66.152999999999963</c:v>
                </c:pt>
                <c:pt idx="522">
                  <c:v>66.421000000000006</c:v>
                </c:pt>
                <c:pt idx="523">
                  <c:v>66.421000000000006</c:v>
                </c:pt>
                <c:pt idx="524">
                  <c:v>66.421000000000006</c:v>
                </c:pt>
                <c:pt idx="525">
                  <c:v>66.421000000000006</c:v>
                </c:pt>
                <c:pt idx="526">
                  <c:v>66.661499999999975</c:v>
                </c:pt>
                <c:pt idx="527">
                  <c:v>67.579499999999982</c:v>
                </c:pt>
                <c:pt idx="528">
                  <c:v>67.682999999999979</c:v>
                </c:pt>
                <c:pt idx="529">
                  <c:v>67.705500000000001</c:v>
                </c:pt>
                <c:pt idx="530">
                  <c:v>68.002499999999998</c:v>
                </c:pt>
                <c:pt idx="531">
                  <c:v>68.0655</c:v>
                </c:pt>
                <c:pt idx="532">
                  <c:v>68.317499999999995</c:v>
                </c:pt>
                <c:pt idx="533">
                  <c:v>68.385000000000005</c:v>
                </c:pt>
                <c:pt idx="534">
                  <c:v>68.394000000000005</c:v>
                </c:pt>
                <c:pt idx="535">
                  <c:v>68.479500000000002</c:v>
                </c:pt>
                <c:pt idx="536">
                  <c:v>68.560500000000005</c:v>
                </c:pt>
                <c:pt idx="537">
                  <c:v>68.808000000000007</c:v>
                </c:pt>
                <c:pt idx="538">
                  <c:v>68.974500000000006</c:v>
                </c:pt>
                <c:pt idx="539">
                  <c:v>69.298499999999976</c:v>
                </c:pt>
                <c:pt idx="540">
                  <c:v>69.676499999999976</c:v>
                </c:pt>
                <c:pt idx="541">
                  <c:v>70.225499999999982</c:v>
                </c:pt>
                <c:pt idx="542">
                  <c:v>70.450500000000005</c:v>
                </c:pt>
                <c:pt idx="543">
                  <c:v>70.548000000000002</c:v>
                </c:pt>
                <c:pt idx="544">
                  <c:v>70.548000000000002</c:v>
                </c:pt>
                <c:pt idx="545">
                  <c:v>70.760999999999996</c:v>
                </c:pt>
                <c:pt idx="546">
                  <c:v>71.066999999999993</c:v>
                </c:pt>
                <c:pt idx="547">
                  <c:v>71.224500000000006</c:v>
                </c:pt>
                <c:pt idx="548">
                  <c:v>71.773499999999999</c:v>
                </c:pt>
                <c:pt idx="549">
                  <c:v>71.958000000000013</c:v>
                </c:pt>
                <c:pt idx="550">
                  <c:v>72.232500000000002</c:v>
                </c:pt>
                <c:pt idx="551">
                  <c:v>72.39</c:v>
                </c:pt>
                <c:pt idx="552">
                  <c:v>73.92</c:v>
                </c:pt>
                <c:pt idx="553">
                  <c:v>74.441999999999993</c:v>
                </c:pt>
                <c:pt idx="554">
                  <c:v>74.675999999999988</c:v>
                </c:pt>
                <c:pt idx="555">
                  <c:v>74.851500000000001</c:v>
                </c:pt>
                <c:pt idx="556">
                  <c:v>75</c:v>
                </c:pt>
                <c:pt idx="557">
                  <c:v>75</c:v>
                </c:pt>
                <c:pt idx="558">
                  <c:v>75</c:v>
                </c:pt>
                <c:pt idx="559">
                  <c:v>75</c:v>
                </c:pt>
                <c:pt idx="560">
                  <c:v>75</c:v>
                </c:pt>
                <c:pt idx="561">
                  <c:v>75</c:v>
                </c:pt>
                <c:pt idx="562">
                  <c:v>75.724500000000006</c:v>
                </c:pt>
                <c:pt idx="563">
                  <c:v>75.765000000000001</c:v>
                </c:pt>
                <c:pt idx="564">
                  <c:v>76.178999999999988</c:v>
                </c:pt>
                <c:pt idx="565">
                  <c:v>76.363500000000002</c:v>
                </c:pt>
                <c:pt idx="566">
                  <c:v>78.209999999999994</c:v>
                </c:pt>
                <c:pt idx="567">
                  <c:v>80</c:v>
                </c:pt>
                <c:pt idx="568">
                  <c:v>80</c:v>
                </c:pt>
                <c:pt idx="569">
                  <c:v>80.552999999999983</c:v>
                </c:pt>
                <c:pt idx="570">
                  <c:v>84</c:v>
                </c:pt>
                <c:pt idx="571">
                  <c:v>84</c:v>
                </c:pt>
                <c:pt idx="572">
                  <c:v>85.768500000000003</c:v>
                </c:pt>
                <c:pt idx="573">
                  <c:v>85.768500000000003</c:v>
                </c:pt>
                <c:pt idx="574">
                  <c:v>87.226500000000001</c:v>
                </c:pt>
                <c:pt idx="575">
                  <c:v>87.42</c:v>
                </c:pt>
                <c:pt idx="576">
                  <c:v>88.5</c:v>
                </c:pt>
                <c:pt idx="577">
                  <c:v>88.5</c:v>
                </c:pt>
                <c:pt idx="578">
                  <c:v>88.760999999999996</c:v>
                </c:pt>
              </c:numCache>
            </c:numRef>
          </c:yVal>
          <c:smooth val="0"/>
        </c:ser>
        <c:dLbls>
          <c:showLegendKey val="0"/>
          <c:showVal val="0"/>
          <c:showCatName val="0"/>
          <c:showSerName val="0"/>
          <c:showPercent val="0"/>
          <c:showBubbleSize val="0"/>
        </c:dLbls>
        <c:axId val="100243328"/>
        <c:axId val="100249984"/>
      </c:scatterChart>
      <c:valAx>
        <c:axId val="100243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Cumulative Capacity (MW)</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249984"/>
        <c:crosses val="autoZero"/>
        <c:crossBetween val="midCat"/>
      </c:valAx>
      <c:valAx>
        <c:axId val="100249984"/>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Dispatch Cost ($/MWh)</a:t>
                </a:r>
              </a:p>
            </c:rich>
          </c:tx>
          <c:layout>
            <c:manualLayout>
              <c:xMode val="edge"/>
              <c:yMode val="edge"/>
              <c:x val="1.95555555555556E-2"/>
              <c:y val="0.24935961436192999"/>
            </c:manualLayout>
          </c:layout>
          <c:overlay val="0"/>
          <c:spPr>
            <a:noFill/>
            <a:ln>
              <a:noFill/>
            </a:ln>
            <a:effectLst/>
          </c:spPr>
        </c:title>
        <c:numFmt formatCode="0"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2433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916593759"/>
          <c:y val="2.1786492374727701E-2"/>
          <c:w val="0.82463575386410004"/>
          <c:h val="0.78087145969498895"/>
        </c:manualLayout>
      </c:layout>
      <c:scatterChart>
        <c:scatterStyle val="lineMarker"/>
        <c:varyColors val="0"/>
        <c:ser>
          <c:idx val="0"/>
          <c:order val="0"/>
          <c:tx>
            <c:strRef>
              <c:f>'Graph data 2.5'!$E$1</c:f>
              <c:strCache>
                <c:ptCount val="1"/>
                <c:pt idx="0">
                  <c:v>Solar</c:v>
                </c:pt>
              </c:strCache>
            </c:strRef>
          </c:tx>
          <c:spPr>
            <a:ln w="19050" cap="rnd">
              <a:noFill/>
              <a:round/>
            </a:ln>
            <a:effectLst/>
          </c:spPr>
          <c:marker>
            <c:symbol val="circle"/>
            <c:size val="5"/>
            <c:spPr>
              <a:solidFill>
                <a:srgbClr val="FFD100"/>
              </a:solidFill>
              <a:ln w="9525">
                <a:noFill/>
              </a:ln>
              <a:effectLst/>
            </c:spPr>
          </c:marker>
          <c:xVal>
            <c:numRef>
              <c:f>'Graph data 2.5'!$E$2:$E$580</c:f>
              <c:numCache>
                <c:formatCode>General</c:formatCode>
                <c:ptCount val="579"/>
                <c:pt idx="0">
                  <c:v>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724.64400000000001</c:v>
                </c:pt>
                <c:pt idx="36">
                  <c:v>742.24400000000003</c:v>
                </c:pt>
                <c:pt idx="37">
                  <c:v>838.24400000000003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2527.1280000000011</c:v>
                </c:pt>
                <c:pt idx="100">
                  <c:v>2557.208000000001</c:v>
                </c:pt>
                <c:pt idx="101">
                  <c:v>2633.208000000001</c:v>
                </c:pt>
                <c:pt idx="102">
                  <c:v>2721.208000000001</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3498.8754000000022</c:v>
                </c:pt>
                <c:pt idx="123">
                  <c:v>#N/A</c:v>
                </c:pt>
                <c:pt idx="124">
                  <c:v>#N/A</c:v>
                </c:pt>
                <c:pt idx="125">
                  <c:v>#N/A</c:v>
                </c:pt>
                <c:pt idx="126">
                  <c:v>#N/A</c:v>
                </c:pt>
                <c:pt idx="127">
                  <c:v>#N/A</c:v>
                </c:pt>
                <c:pt idx="128">
                  <c:v>#N/A</c:v>
                </c:pt>
                <c:pt idx="129">
                  <c:v>#N/A</c:v>
                </c:pt>
                <c:pt idx="130">
                  <c:v>3771.651400000002</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4364.7106000000022</c:v>
                </c:pt>
                <c:pt idx="167">
                  <c:v>#N/A</c:v>
                </c:pt>
                <c:pt idx="168">
                  <c:v>4399.8586000000014</c:v>
                </c:pt>
                <c:pt idx="169">
                  <c:v>#N/A</c:v>
                </c:pt>
                <c:pt idx="170">
                  <c:v>#N/A</c:v>
                </c:pt>
                <c:pt idx="171">
                  <c:v>#N/A</c:v>
                </c:pt>
                <c:pt idx="172">
                  <c:v>#N/A</c:v>
                </c:pt>
                <c:pt idx="173">
                  <c:v>#N/A</c:v>
                </c:pt>
                <c:pt idx="174">
                  <c:v>#N/A</c:v>
                </c:pt>
                <c:pt idx="175">
                  <c:v>#N/A</c:v>
                </c:pt>
                <c:pt idx="176">
                  <c:v>#N/A</c:v>
                </c:pt>
                <c:pt idx="177">
                  <c:v>#N/A</c:v>
                </c:pt>
                <c:pt idx="178">
                  <c:v>4623.9466000000029</c:v>
                </c:pt>
                <c:pt idx="179">
                  <c:v>4663.9466000000029</c:v>
                </c:pt>
                <c:pt idx="180">
                  <c:v>4745.5466000000033</c:v>
                </c:pt>
                <c:pt idx="181">
                  <c:v>4829.1466000000028</c:v>
                </c:pt>
                <c:pt idx="182">
                  <c:v>#N/A</c:v>
                </c:pt>
                <c:pt idx="183">
                  <c:v>#N/A</c:v>
                </c:pt>
                <c:pt idx="184">
                  <c:v>#N/A</c:v>
                </c:pt>
                <c:pt idx="185">
                  <c:v>#N/A</c:v>
                </c:pt>
                <c:pt idx="186">
                  <c:v>#N/A</c:v>
                </c:pt>
                <c:pt idx="187">
                  <c:v>#N/A</c:v>
                </c:pt>
                <c:pt idx="188">
                  <c:v>#N/A</c:v>
                </c:pt>
                <c:pt idx="189">
                  <c:v>#N/A</c:v>
                </c:pt>
                <c:pt idx="190">
                  <c:v>#N/A</c:v>
                </c:pt>
                <c:pt idx="191">
                  <c:v>5063.2186000000056</c:v>
                </c:pt>
                <c:pt idx="192">
                  <c:v>5143.2186000000056</c:v>
                </c:pt>
                <c:pt idx="193">
                  <c:v>5223.2186000000056</c:v>
                </c:pt>
                <c:pt idx="194">
                  <c:v>5303.2186000000056</c:v>
                </c:pt>
                <c:pt idx="195">
                  <c:v>#N/A</c:v>
                </c:pt>
                <c:pt idx="196">
                  <c:v>#N/A</c:v>
                </c:pt>
                <c:pt idx="197">
                  <c:v>#N/A</c:v>
                </c:pt>
                <c:pt idx="198">
                  <c:v>5461.4086000000061</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5783.2046000000073</c:v>
                </c:pt>
                <c:pt idx="214">
                  <c:v>5823.2046000000073</c:v>
                </c:pt>
                <c:pt idx="215">
                  <c:v>5903.2046000000073</c:v>
                </c:pt>
                <c:pt idx="216">
                  <c:v>5983.2046000000073</c:v>
                </c:pt>
                <c:pt idx="217">
                  <c:v>6063.2046000000073</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'Graph data 2.5'!$M$2:$M$580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19.5</c:v>
                </c:pt>
                <c:pt idx="246">
                  <c:v>19.5</c:v>
                </c:pt>
                <c:pt idx="247">
                  <c:v>19.5</c:v>
                </c:pt>
                <c:pt idx="248">
                  <c:v>19.5</c:v>
                </c:pt>
                <c:pt idx="249">
                  <c:v>19.5</c:v>
                </c:pt>
                <c:pt idx="250">
                  <c:v>19.5</c:v>
                </c:pt>
                <c:pt idx="251">
                  <c:v>19.8475</c:v>
                </c:pt>
                <c:pt idx="252">
                  <c:v>19.872499999999999</c:v>
                </c:pt>
                <c:pt idx="253">
                  <c:v>19.91</c:v>
                </c:pt>
                <c:pt idx="254">
                  <c:v>19.932500000000001</c:v>
                </c:pt>
                <c:pt idx="255">
                  <c:v>19.932500000000001</c:v>
                </c:pt>
                <c:pt idx="256">
                  <c:v>19.932500000000001</c:v>
                </c:pt>
                <c:pt idx="257">
                  <c:v>19.932500000000001</c:v>
                </c:pt>
                <c:pt idx="258">
                  <c:v>20.25</c:v>
                </c:pt>
                <c:pt idx="259">
                  <c:v>20.25</c:v>
                </c:pt>
                <c:pt idx="260">
                  <c:v>20.25</c:v>
                </c:pt>
                <c:pt idx="261">
                  <c:v>20.25</c:v>
                </c:pt>
                <c:pt idx="262">
                  <c:v>20.25</c:v>
                </c:pt>
                <c:pt idx="263">
                  <c:v>20.25</c:v>
                </c:pt>
                <c:pt idx="264">
                  <c:v>20.25</c:v>
                </c:pt>
                <c:pt idx="265">
                  <c:v>20.25</c:v>
                </c:pt>
                <c:pt idx="266">
                  <c:v>20.25</c:v>
                </c:pt>
                <c:pt idx="267">
                  <c:v>20.25</c:v>
                </c:pt>
                <c:pt idx="268">
                  <c:v>20.357500000000009</c:v>
                </c:pt>
                <c:pt idx="269">
                  <c:v>20.364999999999991</c:v>
                </c:pt>
                <c:pt idx="270">
                  <c:v>20.375</c:v>
                </c:pt>
                <c:pt idx="271">
                  <c:v>20.385000000000002</c:v>
                </c:pt>
                <c:pt idx="272">
                  <c:v>20.39</c:v>
                </c:pt>
                <c:pt idx="273">
                  <c:v>20.39</c:v>
                </c:pt>
                <c:pt idx="274">
                  <c:v>20.475000000000001</c:v>
                </c:pt>
                <c:pt idx="275">
                  <c:v>20.484999999999999</c:v>
                </c:pt>
                <c:pt idx="276">
                  <c:v>20.545000000000002</c:v>
                </c:pt>
                <c:pt idx="277">
                  <c:v>20.625</c:v>
                </c:pt>
                <c:pt idx="278">
                  <c:v>20.65</c:v>
                </c:pt>
                <c:pt idx="279">
                  <c:v>20.65</c:v>
                </c:pt>
                <c:pt idx="280">
                  <c:v>20.65</c:v>
                </c:pt>
                <c:pt idx="281">
                  <c:v>20.65</c:v>
                </c:pt>
                <c:pt idx="282">
                  <c:v>20.664999999999999</c:v>
                </c:pt>
                <c:pt idx="283">
                  <c:v>20.7575</c:v>
                </c:pt>
                <c:pt idx="284">
                  <c:v>20.7575</c:v>
                </c:pt>
                <c:pt idx="285">
                  <c:v>20.7925</c:v>
                </c:pt>
                <c:pt idx="286">
                  <c:v>20.95</c:v>
                </c:pt>
                <c:pt idx="287">
                  <c:v>20.952500000000001</c:v>
                </c:pt>
                <c:pt idx="288">
                  <c:v>20.975000000000001</c:v>
                </c:pt>
                <c:pt idx="289">
                  <c:v>21</c:v>
                </c:pt>
                <c:pt idx="290">
                  <c:v>21</c:v>
                </c:pt>
                <c:pt idx="291">
                  <c:v>21.087499999999999</c:v>
                </c:pt>
                <c:pt idx="292">
                  <c:v>21.1875</c:v>
                </c:pt>
                <c:pt idx="293">
                  <c:v>21.195</c:v>
                </c:pt>
                <c:pt idx="294">
                  <c:v>21.212499999999999</c:v>
                </c:pt>
                <c:pt idx="295">
                  <c:v>21.2225</c:v>
                </c:pt>
                <c:pt idx="296">
                  <c:v>21.25</c:v>
                </c:pt>
                <c:pt idx="297">
                  <c:v>21.36</c:v>
                </c:pt>
                <c:pt idx="298">
                  <c:v>21.364999999999991</c:v>
                </c:pt>
                <c:pt idx="299">
                  <c:v>21.3675</c:v>
                </c:pt>
                <c:pt idx="300">
                  <c:v>21.45</c:v>
                </c:pt>
                <c:pt idx="301">
                  <c:v>21.547499999999999</c:v>
                </c:pt>
                <c:pt idx="302">
                  <c:v>21.585000000000001</c:v>
                </c:pt>
                <c:pt idx="303">
                  <c:v>21.62</c:v>
                </c:pt>
                <c:pt idx="304">
                  <c:v>21.875</c:v>
                </c:pt>
                <c:pt idx="305">
                  <c:v>21.885000000000002</c:v>
                </c:pt>
                <c:pt idx="306">
                  <c:v>22</c:v>
                </c:pt>
                <c:pt idx="307">
                  <c:v>22.022500000000001</c:v>
                </c:pt>
                <c:pt idx="308">
                  <c:v>22.037500000000001</c:v>
                </c:pt>
                <c:pt idx="309">
                  <c:v>22.0625</c:v>
                </c:pt>
                <c:pt idx="310">
                  <c:v>22.0975</c:v>
                </c:pt>
                <c:pt idx="311">
                  <c:v>22.2925</c:v>
                </c:pt>
                <c:pt idx="312">
                  <c:v>22.5</c:v>
                </c:pt>
                <c:pt idx="313">
                  <c:v>22.5</c:v>
                </c:pt>
                <c:pt idx="314">
                  <c:v>22.612500000000001</c:v>
                </c:pt>
                <c:pt idx="315">
                  <c:v>22.697500000000009</c:v>
                </c:pt>
                <c:pt idx="316">
                  <c:v>22.818999999999999</c:v>
                </c:pt>
                <c:pt idx="317">
                  <c:v>22.818999999999999</c:v>
                </c:pt>
                <c:pt idx="318">
                  <c:v>22.947500000000002</c:v>
                </c:pt>
                <c:pt idx="319">
                  <c:v>23.157499999999999</c:v>
                </c:pt>
                <c:pt idx="320">
                  <c:v>23.234999999999999</c:v>
                </c:pt>
                <c:pt idx="321">
                  <c:v>23.362500000000001</c:v>
                </c:pt>
                <c:pt idx="322">
                  <c:v>23.4725</c:v>
                </c:pt>
                <c:pt idx="323">
                  <c:v>23.572500000000002</c:v>
                </c:pt>
                <c:pt idx="324">
                  <c:v>23.61</c:v>
                </c:pt>
                <c:pt idx="325">
                  <c:v>24.319500000000001</c:v>
                </c:pt>
                <c:pt idx="326">
                  <c:v>24.34</c:v>
                </c:pt>
                <c:pt idx="327">
                  <c:v>24.34</c:v>
                </c:pt>
                <c:pt idx="328">
                  <c:v>25.092500000000001</c:v>
                </c:pt>
                <c:pt idx="329">
                  <c:v>25.622499999999999</c:v>
                </c:pt>
                <c:pt idx="330">
                  <c:v>25.89</c:v>
                </c:pt>
                <c:pt idx="331">
                  <c:v>26.454999999999991</c:v>
                </c:pt>
                <c:pt idx="332">
                  <c:v>26.532499999999999</c:v>
                </c:pt>
                <c:pt idx="333">
                  <c:v>26.5625</c:v>
                </c:pt>
                <c:pt idx="334">
                  <c:v>26.75</c:v>
                </c:pt>
                <c:pt idx="335">
                  <c:v>26.75</c:v>
                </c:pt>
                <c:pt idx="336">
                  <c:v>26.807500000000001</c:v>
                </c:pt>
                <c:pt idx="337">
                  <c:v>26.844999999999999</c:v>
                </c:pt>
                <c:pt idx="338">
                  <c:v>26.988</c:v>
                </c:pt>
                <c:pt idx="339">
                  <c:v>27.175000000000001</c:v>
                </c:pt>
                <c:pt idx="340">
                  <c:v>27.248999999999999</c:v>
                </c:pt>
                <c:pt idx="341">
                  <c:v>27.298500000000001</c:v>
                </c:pt>
                <c:pt idx="342">
                  <c:v>27.32</c:v>
                </c:pt>
                <c:pt idx="343">
                  <c:v>27.372499999999999</c:v>
                </c:pt>
                <c:pt idx="344">
                  <c:v>27.39</c:v>
                </c:pt>
                <c:pt idx="345">
                  <c:v>27.392499999999991</c:v>
                </c:pt>
                <c:pt idx="346">
                  <c:v>27.5</c:v>
                </c:pt>
                <c:pt idx="347">
                  <c:v>27.5</c:v>
                </c:pt>
                <c:pt idx="348">
                  <c:v>27.5</c:v>
                </c:pt>
                <c:pt idx="349">
                  <c:v>27.5</c:v>
                </c:pt>
                <c:pt idx="350">
                  <c:v>27.5</c:v>
                </c:pt>
                <c:pt idx="351">
                  <c:v>27.5</c:v>
                </c:pt>
                <c:pt idx="352">
                  <c:v>27.5</c:v>
                </c:pt>
                <c:pt idx="353">
                  <c:v>27.5</c:v>
                </c:pt>
                <c:pt idx="354">
                  <c:v>27.5</c:v>
                </c:pt>
                <c:pt idx="355">
                  <c:v>27.5</c:v>
                </c:pt>
                <c:pt idx="356">
                  <c:v>27.5</c:v>
                </c:pt>
                <c:pt idx="357">
                  <c:v>27.7075</c:v>
                </c:pt>
                <c:pt idx="358">
                  <c:v>27.837499999999999</c:v>
                </c:pt>
                <c:pt idx="359">
                  <c:v>27.967500000000001</c:v>
                </c:pt>
                <c:pt idx="360">
                  <c:v>28.1875</c:v>
                </c:pt>
                <c:pt idx="361">
                  <c:v>28.234999999999999</c:v>
                </c:pt>
                <c:pt idx="362">
                  <c:v>28.287500000000001</c:v>
                </c:pt>
                <c:pt idx="363">
                  <c:v>28.297499999999999</c:v>
                </c:pt>
                <c:pt idx="364">
                  <c:v>28.351500000000001</c:v>
                </c:pt>
                <c:pt idx="365">
                  <c:v>28.360499999999991</c:v>
                </c:pt>
                <c:pt idx="366">
                  <c:v>28.362749999999991</c:v>
                </c:pt>
                <c:pt idx="367">
                  <c:v>28.509</c:v>
                </c:pt>
                <c:pt idx="368">
                  <c:v>28.53</c:v>
                </c:pt>
                <c:pt idx="369">
                  <c:v>28.532499999999999</c:v>
                </c:pt>
                <c:pt idx="370">
                  <c:v>28.565000000000001</c:v>
                </c:pt>
                <c:pt idx="371">
                  <c:v>28.628250000000001</c:v>
                </c:pt>
                <c:pt idx="372">
                  <c:v>28.6755</c:v>
                </c:pt>
                <c:pt idx="373">
                  <c:v>28.747499999999999</c:v>
                </c:pt>
                <c:pt idx="374">
                  <c:v>28.747499999999999</c:v>
                </c:pt>
                <c:pt idx="375">
                  <c:v>28.75</c:v>
                </c:pt>
                <c:pt idx="376">
                  <c:v>28.75</c:v>
                </c:pt>
                <c:pt idx="377">
                  <c:v>28.75</c:v>
                </c:pt>
                <c:pt idx="378">
                  <c:v>28.75</c:v>
                </c:pt>
                <c:pt idx="379">
                  <c:v>28.817250000000001</c:v>
                </c:pt>
                <c:pt idx="380">
                  <c:v>28.839749999999999</c:v>
                </c:pt>
                <c:pt idx="381">
                  <c:v>28.975000000000001</c:v>
                </c:pt>
                <c:pt idx="382">
                  <c:v>29.01</c:v>
                </c:pt>
                <c:pt idx="383">
                  <c:v>29.047499999999999</c:v>
                </c:pt>
                <c:pt idx="384">
                  <c:v>29.107500000000009</c:v>
                </c:pt>
                <c:pt idx="385">
                  <c:v>29.114249999999991</c:v>
                </c:pt>
                <c:pt idx="386">
                  <c:v>29.267250000000001</c:v>
                </c:pt>
                <c:pt idx="387">
                  <c:v>29.294250000000009</c:v>
                </c:pt>
                <c:pt idx="388">
                  <c:v>29.305499999999991</c:v>
                </c:pt>
                <c:pt idx="389">
                  <c:v>29.344999999999999</c:v>
                </c:pt>
                <c:pt idx="390">
                  <c:v>29.355</c:v>
                </c:pt>
                <c:pt idx="391">
                  <c:v>29.4725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29.501249999999999</c:v>
                </c:pt>
                <c:pt idx="407">
                  <c:v>29.572500000000002</c:v>
                </c:pt>
                <c:pt idx="408">
                  <c:v>29.577750000000009</c:v>
                </c:pt>
                <c:pt idx="409">
                  <c:v>29.602499999999999</c:v>
                </c:pt>
                <c:pt idx="410">
                  <c:v>29.655000000000001</c:v>
                </c:pt>
                <c:pt idx="411">
                  <c:v>29.70825</c:v>
                </c:pt>
                <c:pt idx="412">
                  <c:v>29.766749999999991</c:v>
                </c:pt>
                <c:pt idx="413">
                  <c:v>29.876999999999999</c:v>
                </c:pt>
                <c:pt idx="414">
                  <c:v>29.877500000000001</c:v>
                </c:pt>
                <c:pt idx="415">
                  <c:v>29.912500000000001</c:v>
                </c:pt>
                <c:pt idx="416">
                  <c:v>30</c:v>
                </c:pt>
                <c:pt idx="417">
                  <c:v>30</c:v>
                </c:pt>
                <c:pt idx="418">
                  <c:v>30.034500000000001</c:v>
                </c:pt>
                <c:pt idx="419">
                  <c:v>30.035</c:v>
                </c:pt>
                <c:pt idx="420">
                  <c:v>30.125</c:v>
                </c:pt>
                <c:pt idx="421">
                  <c:v>30.204999999999991</c:v>
                </c:pt>
                <c:pt idx="422">
                  <c:v>30.273</c:v>
                </c:pt>
                <c:pt idx="423">
                  <c:v>30.5</c:v>
                </c:pt>
                <c:pt idx="424">
                  <c:v>30.5</c:v>
                </c:pt>
                <c:pt idx="425">
                  <c:v>30.5</c:v>
                </c:pt>
                <c:pt idx="426">
                  <c:v>30.507000000000001</c:v>
                </c:pt>
                <c:pt idx="427">
                  <c:v>30.545249999999989</c:v>
                </c:pt>
                <c:pt idx="428">
                  <c:v>30.642499999999991</c:v>
                </c:pt>
                <c:pt idx="429">
                  <c:v>30.727499999999999</c:v>
                </c:pt>
                <c:pt idx="430">
                  <c:v>30.862500000000001</c:v>
                </c:pt>
                <c:pt idx="431">
                  <c:v>30.872499999999999</c:v>
                </c:pt>
                <c:pt idx="432">
                  <c:v>30.872499999999999</c:v>
                </c:pt>
                <c:pt idx="433">
                  <c:v>30.872499999999999</c:v>
                </c:pt>
                <c:pt idx="434">
                  <c:v>30.92775</c:v>
                </c:pt>
                <c:pt idx="435">
                  <c:v>31</c:v>
                </c:pt>
                <c:pt idx="436">
                  <c:v>31</c:v>
                </c:pt>
                <c:pt idx="437">
                  <c:v>31.1175</c:v>
                </c:pt>
                <c:pt idx="438">
                  <c:v>31.265000000000001</c:v>
                </c:pt>
                <c:pt idx="439">
                  <c:v>31.274999999999999</c:v>
                </c:pt>
                <c:pt idx="440">
                  <c:v>31.283249999999988</c:v>
                </c:pt>
                <c:pt idx="441">
                  <c:v>31.5</c:v>
                </c:pt>
                <c:pt idx="442">
                  <c:v>31.5</c:v>
                </c:pt>
                <c:pt idx="443">
                  <c:v>31.5</c:v>
                </c:pt>
                <c:pt idx="444">
                  <c:v>31.5</c:v>
                </c:pt>
                <c:pt idx="445">
                  <c:v>31.5</c:v>
                </c:pt>
                <c:pt idx="446">
                  <c:v>31.5</c:v>
                </c:pt>
                <c:pt idx="447">
                  <c:v>31.5</c:v>
                </c:pt>
                <c:pt idx="448">
                  <c:v>31.5</c:v>
                </c:pt>
                <c:pt idx="449">
                  <c:v>31.5</c:v>
                </c:pt>
                <c:pt idx="450">
                  <c:v>31.5</c:v>
                </c:pt>
                <c:pt idx="451">
                  <c:v>31.55</c:v>
                </c:pt>
                <c:pt idx="452">
                  <c:v>31.55</c:v>
                </c:pt>
                <c:pt idx="453">
                  <c:v>31.605</c:v>
                </c:pt>
                <c:pt idx="454">
                  <c:v>31.636500000000009</c:v>
                </c:pt>
                <c:pt idx="455">
                  <c:v>31.727499999999999</c:v>
                </c:pt>
                <c:pt idx="456">
                  <c:v>31.800750000000001</c:v>
                </c:pt>
                <c:pt idx="457">
                  <c:v>31.997499999999999</c:v>
                </c:pt>
                <c:pt idx="458">
                  <c:v>32</c:v>
                </c:pt>
                <c:pt idx="459">
                  <c:v>32</c:v>
                </c:pt>
                <c:pt idx="460">
                  <c:v>32</c:v>
                </c:pt>
                <c:pt idx="461">
                  <c:v>32</c:v>
                </c:pt>
                <c:pt idx="462">
                  <c:v>32.29</c:v>
                </c:pt>
                <c:pt idx="463">
                  <c:v>32.47</c:v>
                </c:pt>
                <c:pt idx="464">
                  <c:v>32.5</c:v>
                </c:pt>
                <c:pt idx="465">
                  <c:v>32.5</c:v>
                </c:pt>
                <c:pt idx="466">
                  <c:v>32.5</c:v>
                </c:pt>
                <c:pt idx="467">
                  <c:v>32.5</c:v>
                </c:pt>
                <c:pt idx="468">
                  <c:v>32.5</c:v>
                </c:pt>
                <c:pt idx="469">
                  <c:v>32.5</c:v>
                </c:pt>
                <c:pt idx="470">
                  <c:v>32.659999999999997</c:v>
                </c:pt>
                <c:pt idx="471">
                  <c:v>32.71</c:v>
                </c:pt>
                <c:pt idx="472">
                  <c:v>32.85</c:v>
                </c:pt>
                <c:pt idx="473">
                  <c:v>32.85</c:v>
                </c:pt>
                <c:pt idx="474">
                  <c:v>32.85</c:v>
                </c:pt>
                <c:pt idx="475">
                  <c:v>33.167499999999997</c:v>
                </c:pt>
                <c:pt idx="476">
                  <c:v>33.314999999999998</c:v>
                </c:pt>
                <c:pt idx="477">
                  <c:v>33.3825</c:v>
                </c:pt>
                <c:pt idx="478">
                  <c:v>33.417499999999997</c:v>
                </c:pt>
                <c:pt idx="479">
                  <c:v>33.612499999999997</c:v>
                </c:pt>
                <c:pt idx="480">
                  <c:v>33.645000000000003</c:v>
                </c:pt>
                <c:pt idx="481">
                  <c:v>33.65</c:v>
                </c:pt>
                <c:pt idx="482">
                  <c:v>33.75</c:v>
                </c:pt>
                <c:pt idx="483">
                  <c:v>33.75</c:v>
                </c:pt>
                <c:pt idx="484">
                  <c:v>34.072499999999998</c:v>
                </c:pt>
                <c:pt idx="485">
                  <c:v>34.307499999999997</c:v>
                </c:pt>
                <c:pt idx="486">
                  <c:v>34.307499999999997</c:v>
                </c:pt>
                <c:pt idx="487">
                  <c:v>34.3125</c:v>
                </c:pt>
                <c:pt idx="488">
                  <c:v>34.47</c:v>
                </c:pt>
                <c:pt idx="489">
                  <c:v>34.8675</c:v>
                </c:pt>
                <c:pt idx="490">
                  <c:v>35</c:v>
                </c:pt>
                <c:pt idx="491">
                  <c:v>35</c:v>
                </c:pt>
                <c:pt idx="492">
                  <c:v>35.454999999999998</c:v>
                </c:pt>
                <c:pt idx="493">
                  <c:v>35.454999999999998</c:v>
                </c:pt>
                <c:pt idx="494">
                  <c:v>35.457500000000003</c:v>
                </c:pt>
                <c:pt idx="495">
                  <c:v>35.5</c:v>
                </c:pt>
                <c:pt idx="496">
                  <c:v>35.802500000000002</c:v>
                </c:pt>
                <c:pt idx="497">
                  <c:v>35.885000000000012</c:v>
                </c:pt>
                <c:pt idx="498">
                  <c:v>36.052500000000002</c:v>
                </c:pt>
                <c:pt idx="499">
                  <c:v>36.052500000000002</c:v>
                </c:pt>
                <c:pt idx="500">
                  <c:v>36.545000000000002</c:v>
                </c:pt>
                <c:pt idx="501">
                  <c:v>36.604999999999997</c:v>
                </c:pt>
                <c:pt idx="502">
                  <c:v>37.127499999999998</c:v>
                </c:pt>
                <c:pt idx="503">
                  <c:v>37.592500000000001</c:v>
                </c:pt>
                <c:pt idx="504">
                  <c:v>37.697499999999998</c:v>
                </c:pt>
                <c:pt idx="505">
                  <c:v>38.75</c:v>
                </c:pt>
                <c:pt idx="506">
                  <c:v>38.75</c:v>
                </c:pt>
                <c:pt idx="507">
                  <c:v>38.987499999999997</c:v>
                </c:pt>
                <c:pt idx="508">
                  <c:v>39.25</c:v>
                </c:pt>
                <c:pt idx="509">
                  <c:v>39.25</c:v>
                </c:pt>
                <c:pt idx="510">
                  <c:v>39.25</c:v>
                </c:pt>
                <c:pt idx="511">
                  <c:v>39.487499999999997</c:v>
                </c:pt>
                <c:pt idx="512">
                  <c:v>40</c:v>
                </c:pt>
                <c:pt idx="513">
                  <c:v>40</c:v>
                </c:pt>
                <c:pt idx="514">
                  <c:v>40</c:v>
                </c:pt>
                <c:pt idx="515">
                  <c:v>40</c:v>
                </c:pt>
                <c:pt idx="516">
                  <c:v>40</c:v>
                </c:pt>
                <c:pt idx="517">
                  <c:v>40</c:v>
                </c:pt>
                <c:pt idx="518">
                  <c:v>40</c:v>
                </c:pt>
                <c:pt idx="519">
                  <c:v>40</c:v>
                </c:pt>
                <c:pt idx="520">
                  <c:v>40.085000000000001</c:v>
                </c:pt>
                <c:pt idx="521">
                  <c:v>40.3675</c:v>
                </c:pt>
                <c:pt idx="522">
                  <c:v>40.877499999999998</c:v>
                </c:pt>
                <c:pt idx="523">
                  <c:v>40.935000000000002</c:v>
                </c:pt>
                <c:pt idx="524">
                  <c:v>40.947499999999998</c:v>
                </c:pt>
                <c:pt idx="525">
                  <c:v>41.112499999999997</c:v>
                </c:pt>
                <c:pt idx="526">
                  <c:v>41.147500000000001</c:v>
                </c:pt>
                <c:pt idx="527">
                  <c:v>41.287500000000001</c:v>
                </c:pt>
                <c:pt idx="528">
                  <c:v>41.325000000000003</c:v>
                </c:pt>
                <c:pt idx="529">
                  <c:v>41.33</c:v>
                </c:pt>
                <c:pt idx="530">
                  <c:v>41.377499999999998</c:v>
                </c:pt>
                <c:pt idx="531">
                  <c:v>41.422499999999999</c:v>
                </c:pt>
                <c:pt idx="532">
                  <c:v>41.56</c:v>
                </c:pt>
                <c:pt idx="533">
                  <c:v>41.652500000000003</c:v>
                </c:pt>
                <c:pt idx="534">
                  <c:v>41.832500000000003</c:v>
                </c:pt>
                <c:pt idx="535">
                  <c:v>42.042499999999997</c:v>
                </c:pt>
                <c:pt idx="536">
                  <c:v>42.347499999999997</c:v>
                </c:pt>
                <c:pt idx="537">
                  <c:v>42.472499999999997</c:v>
                </c:pt>
                <c:pt idx="538">
                  <c:v>42.645000000000003</c:v>
                </c:pt>
                <c:pt idx="539">
                  <c:v>42.814999999999998</c:v>
                </c:pt>
                <c:pt idx="540">
                  <c:v>42.902500000000003</c:v>
                </c:pt>
                <c:pt idx="541">
                  <c:v>43.207500000000003</c:v>
                </c:pt>
                <c:pt idx="542">
                  <c:v>43.31</c:v>
                </c:pt>
                <c:pt idx="543">
                  <c:v>43.35</c:v>
                </c:pt>
                <c:pt idx="544">
                  <c:v>43.462499999999999</c:v>
                </c:pt>
                <c:pt idx="545">
                  <c:v>43.55</c:v>
                </c:pt>
                <c:pt idx="546">
                  <c:v>44.4</c:v>
                </c:pt>
                <c:pt idx="547">
                  <c:v>44.421000000000006</c:v>
                </c:pt>
                <c:pt idx="548">
                  <c:v>44.421000000000006</c:v>
                </c:pt>
                <c:pt idx="549">
                  <c:v>44.421000000000006</c:v>
                </c:pt>
                <c:pt idx="550">
                  <c:v>44.421000000000006</c:v>
                </c:pt>
                <c:pt idx="551">
                  <c:v>44.69</c:v>
                </c:pt>
                <c:pt idx="552">
                  <c:v>44.82</c:v>
                </c:pt>
                <c:pt idx="553">
                  <c:v>44.917499999999997</c:v>
                </c:pt>
                <c:pt idx="554">
                  <c:v>45</c:v>
                </c:pt>
                <c:pt idx="555">
                  <c:v>45</c:v>
                </c:pt>
                <c:pt idx="556">
                  <c:v>45</c:v>
                </c:pt>
                <c:pt idx="557">
                  <c:v>45</c:v>
                </c:pt>
                <c:pt idx="558">
                  <c:v>45</c:v>
                </c:pt>
                <c:pt idx="559">
                  <c:v>45</c:v>
                </c:pt>
                <c:pt idx="560">
                  <c:v>45.402500000000003</c:v>
                </c:pt>
                <c:pt idx="561">
                  <c:v>45.424999999999997</c:v>
                </c:pt>
                <c:pt idx="562">
                  <c:v>45.655000000000001</c:v>
                </c:pt>
                <c:pt idx="563">
                  <c:v>45.7575</c:v>
                </c:pt>
                <c:pt idx="564">
                  <c:v>48.085000000000001</c:v>
                </c:pt>
                <c:pt idx="565">
                  <c:v>48.548000000000002</c:v>
                </c:pt>
                <c:pt idx="566">
                  <c:v>48.548000000000002</c:v>
                </c:pt>
                <c:pt idx="567">
                  <c:v>50</c:v>
                </c:pt>
                <c:pt idx="568">
                  <c:v>50</c:v>
                </c:pt>
                <c:pt idx="569">
                  <c:v>50.982500000000002</c:v>
                </c:pt>
                <c:pt idx="570">
                  <c:v>50.982500000000002</c:v>
                </c:pt>
                <c:pt idx="571">
                  <c:v>51.792499999999997</c:v>
                </c:pt>
                <c:pt idx="572">
                  <c:v>51.9</c:v>
                </c:pt>
                <c:pt idx="573">
                  <c:v>52.5</c:v>
                </c:pt>
                <c:pt idx="574">
                  <c:v>52.5</c:v>
                </c:pt>
                <c:pt idx="575">
                  <c:v>52.645000000000003</c:v>
                </c:pt>
                <c:pt idx="576">
                  <c:v>56.21</c:v>
                </c:pt>
                <c:pt idx="577">
                  <c:v>80</c:v>
                </c:pt>
                <c:pt idx="578">
                  <c:v>80</c:v>
                </c:pt>
              </c:numCache>
            </c:numRef>
          </c:yVal>
          <c:smooth val="0"/>
        </c:ser>
        <c:ser>
          <c:idx val="1"/>
          <c:order val="1"/>
          <c:tx>
            <c:strRef>
              <c:f>'Graph data 2.5'!$F$1</c:f>
              <c:strCache>
                <c:ptCount val="1"/>
                <c:pt idx="0">
                  <c:v>Wind</c:v>
                </c:pt>
              </c:strCache>
            </c:strRef>
          </c:tx>
          <c:spPr>
            <a:ln w="25400" cap="rnd">
              <a:noFill/>
              <a:round/>
            </a:ln>
            <a:effectLst/>
          </c:spPr>
          <c:marker>
            <c:symbol val="circle"/>
            <c:size val="5"/>
            <c:spPr>
              <a:solidFill>
                <a:srgbClr val="26D07C"/>
              </a:solidFill>
              <a:ln w="9525">
                <a:noFill/>
              </a:ln>
              <a:effectLst/>
            </c:spPr>
          </c:marker>
          <c:xVal>
            <c:numRef>
              <c:f>'Graph data 2.5'!$F$2:$F$580</c:f>
              <c:numCache>
                <c:formatCode>General</c:formatCode>
                <c:ptCount val="579"/>
                <c:pt idx="0">
                  <c:v>#N/A</c:v>
                </c:pt>
                <c:pt idx="1">
                  <c:v>20</c:v>
                </c:pt>
                <c:pt idx="2">
                  <c:v>75.55</c:v>
                </c:pt>
                <c:pt idx="3">
                  <c:v>89.95</c:v>
                </c:pt>
                <c:pt idx="4">
                  <c:v>95.95</c:v>
                </c:pt>
                <c:pt idx="5">
                  <c:v>113.95</c:v>
                </c:pt>
                <c:pt idx="6">
                  <c:v>115.03</c:v>
                </c:pt>
                <c:pt idx="7">
                  <c:v>130.15</c:v>
                </c:pt>
                <c:pt idx="8">
                  <c:v>148.15</c:v>
                </c:pt>
                <c:pt idx="9">
                  <c:v>166.15</c:v>
                </c:pt>
                <c:pt idx="10">
                  <c:v>177.67</c:v>
                </c:pt>
                <c:pt idx="11">
                  <c:v>192.142</c:v>
                </c:pt>
                <c:pt idx="12">
                  <c:v>205.94200000000001</c:v>
                </c:pt>
                <c:pt idx="13">
                  <c:v>219.982</c:v>
                </c:pt>
                <c:pt idx="14">
                  <c:v>240.40600000000001</c:v>
                </c:pt>
                <c:pt idx="15">
                  <c:v>250.96600000000001</c:v>
                </c:pt>
                <c:pt idx="16">
                  <c:v>261.76600000000002</c:v>
                </c:pt>
                <c:pt idx="17">
                  <c:v>275.44600000000003</c:v>
                </c:pt>
                <c:pt idx="18">
                  <c:v>366.19600000000003</c:v>
                </c:pt>
                <c:pt idx="19">
                  <c:v>381.85600000000011</c:v>
                </c:pt>
                <c:pt idx="20">
                  <c:v>396.25599999999991</c:v>
                </c:pt>
                <c:pt idx="21">
                  <c:v>421.99599999999981</c:v>
                </c:pt>
                <c:pt idx="22">
                  <c:v>444.31599999999992</c:v>
                </c:pt>
                <c:pt idx="23">
                  <c:v>462.25599999999991</c:v>
                </c:pt>
                <c:pt idx="24">
                  <c:v>475.75599999999991</c:v>
                </c:pt>
                <c:pt idx="25">
                  <c:v>484.75599999999991</c:v>
                </c:pt>
                <c:pt idx="26">
                  <c:v>493.75599999999991</c:v>
                </c:pt>
                <c:pt idx="27">
                  <c:v>508.93599999999981</c:v>
                </c:pt>
                <c:pt idx="28">
                  <c:v>646.43599999999981</c:v>
                </c:pt>
                <c:pt idx="29">
                  <c:v>656.51600000000008</c:v>
                </c:pt>
                <c:pt idx="30">
                  <c:v>665.69600000000003</c:v>
                </c:pt>
                <c:pt idx="31">
                  <c:v>677.69600000000003</c:v>
                </c:pt>
                <c:pt idx="32">
                  <c:v>691.93999999999994</c:v>
                </c:pt>
                <c:pt idx="33">
                  <c:v>703.81999999999982</c:v>
                </c:pt>
                <c:pt idx="34">
                  <c:v>718.72400000000005</c:v>
                </c:pt>
                <c:pt idx="35">
                  <c:v>#N/A</c:v>
                </c:pt>
                <c:pt idx="36">
                  <c:v>#N/A</c:v>
                </c:pt>
                <c:pt idx="37">
                  <c:v>#N/A</c:v>
                </c:pt>
                <c:pt idx="38">
                  <c:v>847.84399999999994</c:v>
                </c:pt>
                <c:pt idx="39">
                  <c:v>856.24400000000003</c:v>
                </c:pt>
                <c:pt idx="40">
                  <c:v>874.07600000000002</c:v>
                </c:pt>
                <c:pt idx="41">
                  <c:v>886.91599999999994</c:v>
                </c:pt>
                <c:pt idx="42">
                  <c:v>899.39600000000007</c:v>
                </c:pt>
                <c:pt idx="43">
                  <c:v>921.95599999999979</c:v>
                </c:pt>
                <c:pt idx="44">
                  <c:v>933.83599999999979</c:v>
                </c:pt>
                <c:pt idx="45">
                  <c:v>941.15600000000006</c:v>
                </c:pt>
                <c:pt idx="46">
                  <c:v>959.15600000000006</c:v>
                </c:pt>
                <c:pt idx="47">
                  <c:v>977.15600000000006</c:v>
                </c:pt>
                <c:pt idx="48">
                  <c:v>1055.0360000000001</c:v>
                </c:pt>
                <c:pt idx="49">
                  <c:v>1132.9159999999999</c:v>
                </c:pt>
                <c:pt idx="50">
                  <c:v>1147.316</c:v>
                </c:pt>
                <c:pt idx="51">
                  <c:v>1167.116</c:v>
                </c:pt>
                <c:pt idx="52">
                  <c:v>1186.6759999999999</c:v>
                </c:pt>
                <c:pt idx="53">
                  <c:v>1198.6759999999999</c:v>
                </c:pt>
                <c:pt idx="54">
                  <c:v>1210.6759999999999</c:v>
                </c:pt>
                <c:pt idx="55">
                  <c:v>1216.6759999999999</c:v>
                </c:pt>
                <c:pt idx="56">
                  <c:v>1241.396</c:v>
                </c:pt>
                <c:pt idx="57">
                  <c:v>1260.356</c:v>
                </c:pt>
                <c:pt idx="58">
                  <c:v>1287.116</c:v>
                </c:pt>
                <c:pt idx="59">
                  <c:v>1300.9159999999999</c:v>
                </c:pt>
                <c:pt idx="60">
                  <c:v>1324.556</c:v>
                </c:pt>
                <c:pt idx="61">
                  <c:v>1334.4559999999999</c:v>
                </c:pt>
                <c:pt idx="62">
                  <c:v>1336.82</c:v>
                </c:pt>
                <c:pt idx="63">
                  <c:v>1354.34</c:v>
                </c:pt>
                <c:pt idx="64">
                  <c:v>1372.82</c:v>
                </c:pt>
                <c:pt idx="65">
                  <c:v>1386.02</c:v>
                </c:pt>
                <c:pt idx="66">
                  <c:v>1395.536000000001</c:v>
                </c:pt>
                <c:pt idx="67">
                  <c:v>1405.052000000001</c:v>
                </c:pt>
                <c:pt idx="68">
                  <c:v>1409.8880000000011</c:v>
                </c:pt>
                <c:pt idx="69">
                  <c:v>1419.4040000000009</c:v>
                </c:pt>
                <c:pt idx="70">
                  <c:v>1438.004000000001</c:v>
                </c:pt>
                <c:pt idx="71">
                  <c:v>1450.4840000000011</c:v>
                </c:pt>
                <c:pt idx="72">
                  <c:v>1463.2040000000011</c:v>
                </c:pt>
                <c:pt idx="73">
                  <c:v>1487.2040000000011</c:v>
                </c:pt>
                <c:pt idx="74">
                  <c:v>1499.2040000000011</c:v>
                </c:pt>
                <c:pt idx="75">
                  <c:v>1511.2040000000011</c:v>
                </c:pt>
                <c:pt idx="76">
                  <c:v>1523.2040000000011</c:v>
                </c:pt>
                <c:pt idx="77">
                  <c:v>1535.2040000000011</c:v>
                </c:pt>
                <c:pt idx="78">
                  <c:v>1554.4040000000009</c:v>
                </c:pt>
                <c:pt idx="79">
                  <c:v>1560.344000000001</c:v>
                </c:pt>
                <c:pt idx="80">
                  <c:v>1566.4640000000011</c:v>
                </c:pt>
                <c:pt idx="81">
                  <c:v>1569.524000000001</c:v>
                </c:pt>
                <c:pt idx="82">
                  <c:v>1572.4040000000009</c:v>
                </c:pt>
                <c:pt idx="83">
                  <c:v>1682.4040000000009</c:v>
                </c:pt>
                <c:pt idx="84">
                  <c:v>1792.4040000000009</c:v>
                </c:pt>
                <c:pt idx="85">
                  <c:v>1852.9040000000009</c:v>
                </c:pt>
                <c:pt idx="86">
                  <c:v>1962.9040000000009</c:v>
                </c:pt>
                <c:pt idx="87">
                  <c:v>2073.784000000001</c:v>
                </c:pt>
                <c:pt idx="88">
                  <c:v>2128.784000000001</c:v>
                </c:pt>
                <c:pt idx="89">
                  <c:v>2185.4340000000011</c:v>
                </c:pt>
                <c:pt idx="90">
                  <c:v>2310.8340000000012</c:v>
                </c:pt>
                <c:pt idx="91">
                  <c:v>2328.8340000000012</c:v>
                </c:pt>
                <c:pt idx="92">
                  <c:v>2341.5060000000012</c:v>
                </c:pt>
                <c:pt idx="93">
                  <c:v>2354.1780000000008</c:v>
                </c:pt>
                <c:pt idx="94">
                  <c:v>2371.5180000000009</c:v>
                </c:pt>
                <c:pt idx="95">
                  <c:v>2388.8580000000011</c:v>
                </c:pt>
                <c:pt idx="96">
                  <c:v>2477.4080000000008</c:v>
                </c:pt>
                <c:pt idx="97">
                  <c:v>2488.5680000000011</c:v>
                </c:pt>
                <c:pt idx="98">
                  <c:v>2495.768</c:v>
                </c:pt>
                <c:pt idx="99">
                  <c:v>#N/A</c:v>
                </c:pt>
                <c:pt idx="100">
                  <c:v>#N/A</c:v>
                </c:pt>
                <c:pt idx="101">
                  <c:v>#N/A</c:v>
                </c:pt>
                <c:pt idx="102">
                  <c:v>#N/A</c:v>
                </c:pt>
                <c:pt idx="103">
                  <c:v>2728.264000000001</c:v>
                </c:pt>
                <c:pt idx="104">
                  <c:v>2741.344000000001</c:v>
                </c:pt>
                <c:pt idx="105">
                  <c:v>2754.4240000000009</c:v>
                </c:pt>
                <c:pt idx="106">
                  <c:v>2765.7040000000011</c:v>
                </c:pt>
                <c:pt idx="107">
                  <c:v>2777.344000000001</c:v>
                </c:pt>
                <c:pt idx="108">
                  <c:v>2794.4440000000009</c:v>
                </c:pt>
                <c:pt idx="109">
                  <c:v>2808.304000000001</c:v>
                </c:pt>
                <c:pt idx="110">
                  <c:v>2832.2440000000011</c:v>
                </c:pt>
                <c:pt idx="111">
                  <c:v>2931.1890000000012</c:v>
                </c:pt>
                <c:pt idx="112">
                  <c:v>3041.1890000000012</c:v>
                </c:pt>
                <c:pt idx="113">
                  <c:v>3140.1890000000012</c:v>
                </c:pt>
                <c:pt idx="114">
                  <c:v>3150.0890000000009</c:v>
                </c:pt>
                <c:pt idx="115">
                  <c:v>3159.3554000000008</c:v>
                </c:pt>
                <c:pt idx="116">
                  <c:v>3247.7954000000009</c:v>
                </c:pt>
                <c:pt idx="117">
                  <c:v>3325.675400000001</c:v>
                </c:pt>
                <c:pt idx="118">
                  <c:v>3381.115400000002</c:v>
                </c:pt>
                <c:pt idx="119">
                  <c:v>3410.9954000000021</c:v>
                </c:pt>
                <c:pt idx="120">
                  <c:v>3423.4754000000021</c:v>
                </c:pt>
                <c:pt idx="121">
                  <c:v>3435.8354000000022</c:v>
                </c:pt>
                <c:pt idx="122">
                  <c:v>#N/A</c:v>
                </c:pt>
                <c:pt idx="123">
                  <c:v>3508.9554000000021</c:v>
                </c:pt>
                <c:pt idx="124">
                  <c:v>3526.8714000000018</c:v>
                </c:pt>
                <c:pt idx="125">
                  <c:v>3551.9514000000022</c:v>
                </c:pt>
                <c:pt idx="126">
                  <c:v>3569.9514000000022</c:v>
                </c:pt>
                <c:pt idx="127">
                  <c:v>3589.151400000002</c:v>
                </c:pt>
                <c:pt idx="128">
                  <c:v>3640.8514000000009</c:v>
                </c:pt>
                <c:pt idx="129">
                  <c:v>3651.651400000002</c:v>
                </c:pt>
                <c:pt idx="130">
                  <c:v>#N/A</c:v>
                </c:pt>
                <c:pt idx="131">
                  <c:v>3789.651400000002</c:v>
                </c:pt>
                <c:pt idx="132">
                  <c:v>3798.771400000001</c:v>
                </c:pt>
                <c:pt idx="133">
                  <c:v>3823.251400000001</c:v>
                </c:pt>
                <c:pt idx="134">
                  <c:v>3841.251400000001</c:v>
                </c:pt>
                <c:pt idx="135">
                  <c:v>3858.651400000002</c:v>
                </c:pt>
                <c:pt idx="136">
                  <c:v>3865.731400000001</c:v>
                </c:pt>
                <c:pt idx="137">
                  <c:v>3873.291400000001</c:v>
                </c:pt>
                <c:pt idx="138">
                  <c:v>3885.0514000000021</c:v>
                </c:pt>
                <c:pt idx="139">
                  <c:v>3897.291400000001</c:v>
                </c:pt>
                <c:pt idx="140">
                  <c:v>3915.291400000001</c:v>
                </c:pt>
                <c:pt idx="141">
                  <c:v>3933.291400000001</c:v>
                </c:pt>
                <c:pt idx="142">
                  <c:v>3945.075400000002</c:v>
                </c:pt>
                <c:pt idx="143">
                  <c:v>3956.595400000002</c:v>
                </c:pt>
                <c:pt idx="144">
                  <c:v>3968.3554000000022</c:v>
                </c:pt>
                <c:pt idx="145">
                  <c:v>3987.6754000000019</c:v>
                </c:pt>
                <c:pt idx="146">
                  <c:v>4002.075400000002</c:v>
                </c:pt>
                <c:pt idx="147">
                  <c:v>4027.3954000000022</c:v>
                </c:pt>
                <c:pt idx="148">
                  <c:v>4047.1954000000019</c:v>
                </c:pt>
                <c:pt idx="149">
                  <c:v>4051.5850000000019</c:v>
                </c:pt>
                <c:pt idx="150">
                  <c:v>4053.4930000000022</c:v>
                </c:pt>
                <c:pt idx="151">
                  <c:v>4066.0930000000021</c:v>
                </c:pt>
                <c:pt idx="152">
                  <c:v>4069.5130000000022</c:v>
                </c:pt>
                <c:pt idx="153">
                  <c:v>4081.5730000000021</c:v>
                </c:pt>
                <c:pt idx="154">
                  <c:v>4095.7090000000021</c:v>
                </c:pt>
                <c:pt idx="155">
                  <c:v>4108.1470000000018</c:v>
                </c:pt>
                <c:pt idx="156">
                  <c:v>4117.6546000000008</c:v>
                </c:pt>
                <c:pt idx="157">
                  <c:v>4153.6546000000008</c:v>
                </c:pt>
                <c:pt idx="158">
                  <c:v>4156.9785999999986</c:v>
                </c:pt>
                <c:pt idx="159">
                  <c:v>4157.7706000000017</c:v>
                </c:pt>
                <c:pt idx="160">
                  <c:v>4181.7706000000017</c:v>
                </c:pt>
                <c:pt idx="161">
                  <c:v>4205.7706000000017</c:v>
                </c:pt>
                <c:pt idx="162">
                  <c:v>4223.7706000000017</c:v>
                </c:pt>
                <c:pt idx="163">
                  <c:v>4237.870600000002</c:v>
                </c:pt>
                <c:pt idx="164">
                  <c:v>4250.7706000000017</c:v>
                </c:pt>
                <c:pt idx="165">
                  <c:v>4271.1106000000009</c:v>
                </c:pt>
                <c:pt idx="166">
                  <c:v>#N/A</c:v>
                </c:pt>
                <c:pt idx="167">
                  <c:v>4378.4986000000017</c:v>
                </c:pt>
                <c:pt idx="168">
                  <c:v>#N/A</c:v>
                </c:pt>
                <c:pt idx="169">
                  <c:v>4409.4946000000018</c:v>
                </c:pt>
                <c:pt idx="170">
                  <c:v>4416.334600000002</c:v>
                </c:pt>
                <c:pt idx="171">
                  <c:v>4427.254600000002</c:v>
                </c:pt>
                <c:pt idx="172">
                  <c:v>4435.366600000003</c:v>
                </c:pt>
                <c:pt idx="173">
                  <c:v>4438.9666000000016</c:v>
                </c:pt>
                <c:pt idx="174">
                  <c:v>4452.4666000000016</c:v>
                </c:pt>
                <c:pt idx="175">
                  <c:v>4471.0666000000019</c:v>
                </c:pt>
                <c:pt idx="176">
                  <c:v>4507.0666000000019</c:v>
                </c:pt>
                <c:pt idx="177">
                  <c:v>4527.9466000000029</c:v>
                </c:pt>
                <c:pt idx="178">
                  <c:v>#N/A</c:v>
                </c:pt>
                <c:pt idx="179">
                  <c:v>#N/A</c:v>
                </c:pt>
                <c:pt idx="180">
                  <c:v>#N/A</c:v>
                </c:pt>
                <c:pt idx="181">
                  <c:v>#N/A</c:v>
                </c:pt>
                <c:pt idx="182">
                  <c:v>4851.2266000000027</c:v>
                </c:pt>
                <c:pt idx="183">
                  <c:v>4867.9066000000039</c:v>
                </c:pt>
                <c:pt idx="184">
                  <c:v>4881.7066000000041</c:v>
                </c:pt>
                <c:pt idx="185">
                  <c:v>4909.3066000000044</c:v>
                </c:pt>
                <c:pt idx="186">
                  <c:v>4925.0266000000038</c:v>
                </c:pt>
                <c:pt idx="187">
                  <c:v>4952.6266000000051</c:v>
                </c:pt>
                <c:pt idx="188">
                  <c:v>4964.1466000000046</c:v>
                </c:pt>
                <c:pt idx="189">
                  <c:v>4979.2186000000056</c:v>
                </c:pt>
                <c:pt idx="190">
                  <c:v>5012.818600000006</c:v>
                </c:pt>
                <c:pt idx="191">
                  <c:v>#N/A</c:v>
                </c:pt>
                <c:pt idx="192">
                  <c:v>#N/A</c:v>
                </c:pt>
                <c:pt idx="193">
                  <c:v>#N/A</c:v>
                </c:pt>
                <c:pt idx="194">
                  <c:v>#N/A</c:v>
                </c:pt>
                <c:pt idx="195">
                  <c:v>5358.7686000000058</c:v>
                </c:pt>
                <c:pt idx="196">
                  <c:v>5370.7686000000058</c:v>
                </c:pt>
                <c:pt idx="197">
                  <c:v>5398.3686000000071</c:v>
                </c:pt>
                <c:pt idx="198">
                  <c:v>#N/A</c:v>
                </c:pt>
                <c:pt idx="199">
                  <c:v>5478.4846000000061</c:v>
                </c:pt>
                <c:pt idx="200">
                  <c:v>5490.4846000000061</c:v>
                </c:pt>
                <c:pt idx="201">
                  <c:v>5502.4846000000061</c:v>
                </c:pt>
                <c:pt idx="202">
                  <c:v>5518.2046000000064</c:v>
                </c:pt>
                <c:pt idx="203">
                  <c:v>5532.0046000000057</c:v>
                </c:pt>
                <c:pt idx="204">
                  <c:v>5543.8846000000058</c:v>
                </c:pt>
                <c:pt idx="205">
                  <c:v>5552.7646000000059</c:v>
                </c:pt>
                <c:pt idx="206">
                  <c:v>5556.3646000000081</c:v>
                </c:pt>
                <c:pt idx="207">
                  <c:v>5580.3646000000081</c:v>
                </c:pt>
                <c:pt idx="208">
                  <c:v>5610.7246000000059</c:v>
                </c:pt>
                <c:pt idx="209">
                  <c:v>5640.7246000000059</c:v>
                </c:pt>
                <c:pt idx="210">
                  <c:v>5664.3646000000081</c:v>
                </c:pt>
                <c:pt idx="211">
                  <c:v>5683.9246000000066</c:v>
                </c:pt>
                <c:pt idx="212">
                  <c:v>5701.9246000000066</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'Graph data 2.5'!$M$2:$M$580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19.5</c:v>
                </c:pt>
                <c:pt idx="246">
                  <c:v>19.5</c:v>
                </c:pt>
                <c:pt idx="247">
                  <c:v>19.5</c:v>
                </c:pt>
                <c:pt idx="248">
                  <c:v>19.5</c:v>
                </c:pt>
                <c:pt idx="249">
                  <c:v>19.5</c:v>
                </c:pt>
                <c:pt idx="250">
                  <c:v>19.5</c:v>
                </c:pt>
                <c:pt idx="251">
                  <c:v>19.8475</c:v>
                </c:pt>
                <c:pt idx="252">
                  <c:v>19.872499999999999</c:v>
                </c:pt>
                <c:pt idx="253">
                  <c:v>19.91</c:v>
                </c:pt>
                <c:pt idx="254">
                  <c:v>19.932500000000001</c:v>
                </c:pt>
                <c:pt idx="255">
                  <c:v>19.932500000000001</c:v>
                </c:pt>
                <c:pt idx="256">
                  <c:v>19.932500000000001</c:v>
                </c:pt>
                <c:pt idx="257">
                  <c:v>19.932500000000001</c:v>
                </c:pt>
                <c:pt idx="258">
                  <c:v>20.25</c:v>
                </c:pt>
                <c:pt idx="259">
                  <c:v>20.25</c:v>
                </c:pt>
                <c:pt idx="260">
                  <c:v>20.25</c:v>
                </c:pt>
                <c:pt idx="261">
                  <c:v>20.25</c:v>
                </c:pt>
                <c:pt idx="262">
                  <c:v>20.25</c:v>
                </c:pt>
                <c:pt idx="263">
                  <c:v>20.25</c:v>
                </c:pt>
                <c:pt idx="264">
                  <c:v>20.25</c:v>
                </c:pt>
                <c:pt idx="265">
                  <c:v>20.25</c:v>
                </c:pt>
                <c:pt idx="266">
                  <c:v>20.25</c:v>
                </c:pt>
                <c:pt idx="267">
                  <c:v>20.25</c:v>
                </c:pt>
                <c:pt idx="268">
                  <c:v>20.357500000000009</c:v>
                </c:pt>
                <c:pt idx="269">
                  <c:v>20.364999999999991</c:v>
                </c:pt>
                <c:pt idx="270">
                  <c:v>20.375</c:v>
                </c:pt>
                <c:pt idx="271">
                  <c:v>20.385000000000002</c:v>
                </c:pt>
                <c:pt idx="272">
                  <c:v>20.39</c:v>
                </c:pt>
                <c:pt idx="273">
                  <c:v>20.39</c:v>
                </c:pt>
                <c:pt idx="274">
                  <c:v>20.475000000000001</c:v>
                </c:pt>
                <c:pt idx="275">
                  <c:v>20.484999999999999</c:v>
                </c:pt>
                <c:pt idx="276">
                  <c:v>20.545000000000002</c:v>
                </c:pt>
                <c:pt idx="277">
                  <c:v>20.625</c:v>
                </c:pt>
                <c:pt idx="278">
                  <c:v>20.65</c:v>
                </c:pt>
                <c:pt idx="279">
                  <c:v>20.65</c:v>
                </c:pt>
                <c:pt idx="280">
                  <c:v>20.65</c:v>
                </c:pt>
                <c:pt idx="281">
                  <c:v>20.65</c:v>
                </c:pt>
                <c:pt idx="282">
                  <c:v>20.664999999999999</c:v>
                </c:pt>
                <c:pt idx="283">
                  <c:v>20.7575</c:v>
                </c:pt>
                <c:pt idx="284">
                  <c:v>20.7575</c:v>
                </c:pt>
                <c:pt idx="285">
                  <c:v>20.7925</c:v>
                </c:pt>
                <c:pt idx="286">
                  <c:v>20.95</c:v>
                </c:pt>
                <c:pt idx="287">
                  <c:v>20.952500000000001</c:v>
                </c:pt>
                <c:pt idx="288">
                  <c:v>20.975000000000001</c:v>
                </c:pt>
                <c:pt idx="289">
                  <c:v>21</c:v>
                </c:pt>
                <c:pt idx="290">
                  <c:v>21</c:v>
                </c:pt>
                <c:pt idx="291">
                  <c:v>21.087499999999999</c:v>
                </c:pt>
                <c:pt idx="292">
                  <c:v>21.1875</c:v>
                </c:pt>
                <c:pt idx="293">
                  <c:v>21.195</c:v>
                </c:pt>
                <c:pt idx="294">
                  <c:v>21.212499999999999</c:v>
                </c:pt>
                <c:pt idx="295">
                  <c:v>21.2225</c:v>
                </c:pt>
                <c:pt idx="296">
                  <c:v>21.25</c:v>
                </c:pt>
                <c:pt idx="297">
                  <c:v>21.36</c:v>
                </c:pt>
                <c:pt idx="298">
                  <c:v>21.364999999999991</c:v>
                </c:pt>
                <c:pt idx="299">
                  <c:v>21.3675</c:v>
                </c:pt>
                <c:pt idx="300">
                  <c:v>21.45</c:v>
                </c:pt>
                <c:pt idx="301">
                  <c:v>21.547499999999999</c:v>
                </c:pt>
                <c:pt idx="302">
                  <c:v>21.585000000000001</c:v>
                </c:pt>
                <c:pt idx="303">
                  <c:v>21.62</c:v>
                </c:pt>
                <c:pt idx="304">
                  <c:v>21.875</c:v>
                </c:pt>
                <c:pt idx="305">
                  <c:v>21.885000000000002</c:v>
                </c:pt>
                <c:pt idx="306">
                  <c:v>22</c:v>
                </c:pt>
                <c:pt idx="307">
                  <c:v>22.022500000000001</c:v>
                </c:pt>
                <c:pt idx="308">
                  <c:v>22.037500000000001</c:v>
                </c:pt>
                <c:pt idx="309">
                  <c:v>22.0625</c:v>
                </c:pt>
                <c:pt idx="310">
                  <c:v>22.0975</c:v>
                </c:pt>
                <c:pt idx="311">
                  <c:v>22.2925</c:v>
                </c:pt>
                <c:pt idx="312">
                  <c:v>22.5</c:v>
                </c:pt>
                <c:pt idx="313">
                  <c:v>22.5</c:v>
                </c:pt>
                <c:pt idx="314">
                  <c:v>22.612500000000001</c:v>
                </c:pt>
                <c:pt idx="315">
                  <c:v>22.697500000000009</c:v>
                </c:pt>
                <c:pt idx="316">
                  <c:v>22.818999999999999</c:v>
                </c:pt>
                <c:pt idx="317">
                  <c:v>22.818999999999999</c:v>
                </c:pt>
                <c:pt idx="318">
                  <c:v>22.947500000000002</c:v>
                </c:pt>
                <c:pt idx="319">
                  <c:v>23.157499999999999</c:v>
                </c:pt>
                <c:pt idx="320">
                  <c:v>23.234999999999999</c:v>
                </c:pt>
                <c:pt idx="321">
                  <c:v>23.362500000000001</c:v>
                </c:pt>
                <c:pt idx="322">
                  <c:v>23.4725</c:v>
                </c:pt>
                <c:pt idx="323">
                  <c:v>23.572500000000002</c:v>
                </c:pt>
                <c:pt idx="324">
                  <c:v>23.61</c:v>
                </c:pt>
                <c:pt idx="325">
                  <c:v>24.319500000000001</c:v>
                </c:pt>
                <c:pt idx="326">
                  <c:v>24.34</c:v>
                </c:pt>
                <c:pt idx="327">
                  <c:v>24.34</c:v>
                </c:pt>
                <c:pt idx="328">
                  <c:v>25.092500000000001</c:v>
                </c:pt>
                <c:pt idx="329">
                  <c:v>25.622499999999999</c:v>
                </c:pt>
                <c:pt idx="330">
                  <c:v>25.89</c:v>
                </c:pt>
                <c:pt idx="331">
                  <c:v>26.454999999999991</c:v>
                </c:pt>
                <c:pt idx="332">
                  <c:v>26.532499999999999</c:v>
                </c:pt>
                <c:pt idx="333">
                  <c:v>26.5625</c:v>
                </c:pt>
                <c:pt idx="334">
                  <c:v>26.75</c:v>
                </c:pt>
                <c:pt idx="335">
                  <c:v>26.75</c:v>
                </c:pt>
                <c:pt idx="336">
                  <c:v>26.807500000000001</c:v>
                </c:pt>
                <c:pt idx="337">
                  <c:v>26.844999999999999</c:v>
                </c:pt>
                <c:pt idx="338">
                  <c:v>26.988</c:v>
                </c:pt>
                <c:pt idx="339">
                  <c:v>27.175000000000001</c:v>
                </c:pt>
                <c:pt idx="340">
                  <c:v>27.248999999999999</c:v>
                </c:pt>
                <c:pt idx="341">
                  <c:v>27.298500000000001</c:v>
                </c:pt>
                <c:pt idx="342">
                  <c:v>27.32</c:v>
                </c:pt>
                <c:pt idx="343">
                  <c:v>27.372499999999999</c:v>
                </c:pt>
                <c:pt idx="344">
                  <c:v>27.39</c:v>
                </c:pt>
                <c:pt idx="345">
                  <c:v>27.392499999999991</c:v>
                </c:pt>
                <c:pt idx="346">
                  <c:v>27.5</c:v>
                </c:pt>
                <c:pt idx="347">
                  <c:v>27.5</c:v>
                </c:pt>
                <c:pt idx="348">
                  <c:v>27.5</c:v>
                </c:pt>
                <c:pt idx="349">
                  <c:v>27.5</c:v>
                </c:pt>
                <c:pt idx="350">
                  <c:v>27.5</c:v>
                </c:pt>
                <c:pt idx="351">
                  <c:v>27.5</c:v>
                </c:pt>
                <c:pt idx="352">
                  <c:v>27.5</c:v>
                </c:pt>
                <c:pt idx="353">
                  <c:v>27.5</c:v>
                </c:pt>
                <c:pt idx="354">
                  <c:v>27.5</c:v>
                </c:pt>
                <c:pt idx="355">
                  <c:v>27.5</c:v>
                </c:pt>
                <c:pt idx="356">
                  <c:v>27.5</c:v>
                </c:pt>
                <c:pt idx="357">
                  <c:v>27.7075</c:v>
                </c:pt>
                <c:pt idx="358">
                  <c:v>27.837499999999999</c:v>
                </c:pt>
                <c:pt idx="359">
                  <c:v>27.967500000000001</c:v>
                </c:pt>
                <c:pt idx="360">
                  <c:v>28.1875</c:v>
                </c:pt>
                <c:pt idx="361">
                  <c:v>28.234999999999999</c:v>
                </c:pt>
                <c:pt idx="362">
                  <c:v>28.287500000000001</c:v>
                </c:pt>
                <c:pt idx="363">
                  <c:v>28.297499999999999</c:v>
                </c:pt>
                <c:pt idx="364">
                  <c:v>28.351500000000001</c:v>
                </c:pt>
                <c:pt idx="365">
                  <c:v>28.360499999999991</c:v>
                </c:pt>
                <c:pt idx="366">
                  <c:v>28.362749999999991</c:v>
                </c:pt>
                <c:pt idx="367">
                  <c:v>28.509</c:v>
                </c:pt>
                <c:pt idx="368">
                  <c:v>28.53</c:v>
                </c:pt>
                <c:pt idx="369">
                  <c:v>28.532499999999999</c:v>
                </c:pt>
                <c:pt idx="370">
                  <c:v>28.565000000000001</c:v>
                </c:pt>
                <c:pt idx="371">
                  <c:v>28.628250000000001</c:v>
                </c:pt>
                <c:pt idx="372">
                  <c:v>28.6755</c:v>
                </c:pt>
                <c:pt idx="373">
                  <c:v>28.747499999999999</c:v>
                </c:pt>
                <c:pt idx="374">
                  <c:v>28.747499999999999</c:v>
                </c:pt>
                <c:pt idx="375">
                  <c:v>28.75</c:v>
                </c:pt>
                <c:pt idx="376">
                  <c:v>28.75</c:v>
                </c:pt>
                <c:pt idx="377">
                  <c:v>28.75</c:v>
                </c:pt>
                <c:pt idx="378">
                  <c:v>28.75</c:v>
                </c:pt>
                <c:pt idx="379">
                  <c:v>28.817250000000001</c:v>
                </c:pt>
                <c:pt idx="380">
                  <c:v>28.839749999999999</c:v>
                </c:pt>
                <c:pt idx="381">
                  <c:v>28.975000000000001</c:v>
                </c:pt>
                <c:pt idx="382">
                  <c:v>29.01</c:v>
                </c:pt>
                <c:pt idx="383">
                  <c:v>29.047499999999999</c:v>
                </c:pt>
                <c:pt idx="384">
                  <c:v>29.107500000000009</c:v>
                </c:pt>
                <c:pt idx="385">
                  <c:v>29.114249999999991</c:v>
                </c:pt>
                <c:pt idx="386">
                  <c:v>29.267250000000001</c:v>
                </c:pt>
                <c:pt idx="387">
                  <c:v>29.294250000000009</c:v>
                </c:pt>
                <c:pt idx="388">
                  <c:v>29.305499999999991</c:v>
                </c:pt>
                <c:pt idx="389">
                  <c:v>29.344999999999999</c:v>
                </c:pt>
                <c:pt idx="390">
                  <c:v>29.355</c:v>
                </c:pt>
                <c:pt idx="391">
                  <c:v>29.4725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29.501249999999999</c:v>
                </c:pt>
                <c:pt idx="407">
                  <c:v>29.572500000000002</c:v>
                </c:pt>
                <c:pt idx="408">
                  <c:v>29.577750000000009</c:v>
                </c:pt>
                <c:pt idx="409">
                  <c:v>29.602499999999999</c:v>
                </c:pt>
                <c:pt idx="410">
                  <c:v>29.655000000000001</c:v>
                </c:pt>
                <c:pt idx="411">
                  <c:v>29.70825</c:v>
                </c:pt>
                <c:pt idx="412">
                  <c:v>29.766749999999991</c:v>
                </c:pt>
                <c:pt idx="413">
                  <c:v>29.876999999999999</c:v>
                </c:pt>
                <c:pt idx="414">
                  <c:v>29.877500000000001</c:v>
                </c:pt>
                <c:pt idx="415">
                  <c:v>29.912500000000001</c:v>
                </c:pt>
                <c:pt idx="416">
                  <c:v>30</c:v>
                </c:pt>
                <c:pt idx="417">
                  <c:v>30</c:v>
                </c:pt>
                <c:pt idx="418">
                  <c:v>30.034500000000001</c:v>
                </c:pt>
                <c:pt idx="419">
                  <c:v>30.035</c:v>
                </c:pt>
                <c:pt idx="420">
                  <c:v>30.125</c:v>
                </c:pt>
                <c:pt idx="421">
                  <c:v>30.204999999999991</c:v>
                </c:pt>
                <c:pt idx="422">
                  <c:v>30.273</c:v>
                </c:pt>
                <c:pt idx="423">
                  <c:v>30.5</c:v>
                </c:pt>
                <c:pt idx="424">
                  <c:v>30.5</c:v>
                </c:pt>
                <c:pt idx="425">
                  <c:v>30.5</c:v>
                </c:pt>
                <c:pt idx="426">
                  <c:v>30.507000000000001</c:v>
                </c:pt>
                <c:pt idx="427">
                  <c:v>30.545249999999989</c:v>
                </c:pt>
                <c:pt idx="428">
                  <c:v>30.642499999999991</c:v>
                </c:pt>
                <c:pt idx="429">
                  <c:v>30.727499999999999</c:v>
                </c:pt>
                <c:pt idx="430">
                  <c:v>30.862500000000001</c:v>
                </c:pt>
                <c:pt idx="431">
                  <c:v>30.872499999999999</c:v>
                </c:pt>
                <c:pt idx="432">
                  <c:v>30.872499999999999</c:v>
                </c:pt>
                <c:pt idx="433">
                  <c:v>30.872499999999999</c:v>
                </c:pt>
                <c:pt idx="434">
                  <c:v>30.92775</c:v>
                </c:pt>
                <c:pt idx="435">
                  <c:v>31</c:v>
                </c:pt>
                <c:pt idx="436">
                  <c:v>31</c:v>
                </c:pt>
                <c:pt idx="437">
                  <c:v>31.1175</c:v>
                </c:pt>
                <c:pt idx="438">
                  <c:v>31.265000000000001</c:v>
                </c:pt>
                <c:pt idx="439">
                  <c:v>31.274999999999999</c:v>
                </c:pt>
                <c:pt idx="440">
                  <c:v>31.283249999999988</c:v>
                </c:pt>
                <c:pt idx="441">
                  <c:v>31.5</c:v>
                </c:pt>
                <c:pt idx="442">
                  <c:v>31.5</c:v>
                </c:pt>
                <c:pt idx="443">
                  <c:v>31.5</c:v>
                </c:pt>
                <c:pt idx="444">
                  <c:v>31.5</c:v>
                </c:pt>
                <c:pt idx="445">
                  <c:v>31.5</c:v>
                </c:pt>
                <c:pt idx="446">
                  <c:v>31.5</c:v>
                </c:pt>
                <c:pt idx="447">
                  <c:v>31.5</c:v>
                </c:pt>
                <c:pt idx="448">
                  <c:v>31.5</c:v>
                </c:pt>
                <c:pt idx="449">
                  <c:v>31.5</c:v>
                </c:pt>
                <c:pt idx="450">
                  <c:v>31.5</c:v>
                </c:pt>
                <c:pt idx="451">
                  <c:v>31.55</c:v>
                </c:pt>
                <c:pt idx="452">
                  <c:v>31.55</c:v>
                </c:pt>
                <c:pt idx="453">
                  <c:v>31.605</c:v>
                </c:pt>
                <c:pt idx="454">
                  <c:v>31.636500000000009</c:v>
                </c:pt>
                <c:pt idx="455">
                  <c:v>31.727499999999999</c:v>
                </c:pt>
                <c:pt idx="456">
                  <c:v>31.800750000000001</c:v>
                </c:pt>
                <c:pt idx="457">
                  <c:v>31.997499999999999</c:v>
                </c:pt>
                <c:pt idx="458">
                  <c:v>32</c:v>
                </c:pt>
                <c:pt idx="459">
                  <c:v>32</c:v>
                </c:pt>
                <c:pt idx="460">
                  <c:v>32</c:v>
                </c:pt>
                <c:pt idx="461">
                  <c:v>32</c:v>
                </c:pt>
                <c:pt idx="462">
                  <c:v>32.29</c:v>
                </c:pt>
                <c:pt idx="463">
                  <c:v>32.47</c:v>
                </c:pt>
                <c:pt idx="464">
                  <c:v>32.5</c:v>
                </c:pt>
                <c:pt idx="465">
                  <c:v>32.5</c:v>
                </c:pt>
                <c:pt idx="466">
                  <c:v>32.5</c:v>
                </c:pt>
                <c:pt idx="467">
                  <c:v>32.5</c:v>
                </c:pt>
                <c:pt idx="468">
                  <c:v>32.5</c:v>
                </c:pt>
                <c:pt idx="469">
                  <c:v>32.5</c:v>
                </c:pt>
                <c:pt idx="470">
                  <c:v>32.659999999999997</c:v>
                </c:pt>
                <c:pt idx="471">
                  <c:v>32.71</c:v>
                </c:pt>
                <c:pt idx="472">
                  <c:v>32.85</c:v>
                </c:pt>
                <c:pt idx="473">
                  <c:v>32.85</c:v>
                </c:pt>
                <c:pt idx="474">
                  <c:v>32.85</c:v>
                </c:pt>
                <c:pt idx="475">
                  <c:v>33.167499999999997</c:v>
                </c:pt>
                <c:pt idx="476">
                  <c:v>33.314999999999998</c:v>
                </c:pt>
                <c:pt idx="477">
                  <c:v>33.3825</c:v>
                </c:pt>
                <c:pt idx="478">
                  <c:v>33.417499999999997</c:v>
                </c:pt>
                <c:pt idx="479">
                  <c:v>33.612499999999997</c:v>
                </c:pt>
                <c:pt idx="480">
                  <c:v>33.645000000000003</c:v>
                </c:pt>
                <c:pt idx="481">
                  <c:v>33.65</c:v>
                </c:pt>
                <c:pt idx="482">
                  <c:v>33.75</c:v>
                </c:pt>
                <c:pt idx="483">
                  <c:v>33.75</c:v>
                </c:pt>
                <c:pt idx="484">
                  <c:v>34.072499999999998</c:v>
                </c:pt>
                <c:pt idx="485">
                  <c:v>34.307499999999997</c:v>
                </c:pt>
                <c:pt idx="486">
                  <c:v>34.307499999999997</c:v>
                </c:pt>
                <c:pt idx="487">
                  <c:v>34.3125</c:v>
                </c:pt>
                <c:pt idx="488">
                  <c:v>34.47</c:v>
                </c:pt>
                <c:pt idx="489">
                  <c:v>34.8675</c:v>
                </c:pt>
                <c:pt idx="490">
                  <c:v>35</c:v>
                </c:pt>
                <c:pt idx="491">
                  <c:v>35</c:v>
                </c:pt>
                <c:pt idx="492">
                  <c:v>35.454999999999998</c:v>
                </c:pt>
                <c:pt idx="493">
                  <c:v>35.454999999999998</c:v>
                </c:pt>
                <c:pt idx="494">
                  <c:v>35.457500000000003</c:v>
                </c:pt>
                <c:pt idx="495">
                  <c:v>35.5</c:v>
                </c:pt>
                <c:pt idx="496">
                  <c:v>35.802500000000002</c:v>
                </c:pt>
                <c:pt idx="497">
                  <c:v>35.885000000000012</c:v>
                </c:pt>
                <c:pt idx="498">
                  <c:v>36.052500000000002</c:v>
                </c:pt>
                <c:pt idx="499">
                  <c:v>36.052500000000002</c:v>
                </c:pt>
                <c:pt idx="500">
                  <c:v>36.545000000000002</c:v>
                </c:pt>
                <c:pt idx="501">
                  <c:v>36.604999999999997</c:v>
                </c:pt>
                <c:pt idx="502">
                  <c:v>37.127499999999998</c:v>
                </c:pt>
                <c:pt idx="503">
                  <c:v>37.592500000000001</c:v>
                </c:pt>
                <c:pt idx="504">
                  <c:v>37.697499999999998</c:v>
                </c:pt>
                <c:pt idx="505">
                  <c:v>38.75</c:v>
                </c:pt>
                <c:pt idx="506">
                  <c:v>38.75</c:v>
                </c:pt>
                <c:pt idx="507">
                  <c:v>38.987499999999997</c:v>
                </c:pt>
                <c:pt idx="508">
                  <c:v>39.25</c:v>
                </c:pt>
                <c:pt idx="509">
                  <c:v>39.25</c:v>
                </c:pt>
                <c:pt idx="510">
                  <c:v>39.25</c:v>
                </c:pt>
                <c:pt idx="511">
                  <c:v>39.487499999999997</c:v>
                </c:pt>
                <c:pt idx="512">
                  <c:v>40</c:v>
                </c:pt>
                <c:pt idx="513">
                  <c:v>40</c:v>
                </c:pt>
                <c:pt idx="514">
                  <c:v>40</c:v>
                </c:pt>
                <c:pt idx="515">
                  <c:v>40</c:v>
                </c:pt>
                <c:pt idx="516">
                  <c:v>40</c:v>
                </c:pt>
                <c:pt idx="517">
                  <c:v>40</c:v>
                </c:pt>
                <c:pt idx="518">
                  <c:v>40</c:v>
                </c:pt>
                <c:pt idx="519">
                  <c:v>40</c:v>
                </c:pt>
                <c:pt idx="520">
                  <c:v>40.085000000000001</c:v>
                </c:pt>
                <c:pt idx="521">
                  <c:v>40.3675</c:v>
                </c:pt>
                <c:pt idx="522">
                  <c:v>40.877499999999998</c:v>
                </c:pt>
                <c:pt idx="523">
                  <c:v>40.935000000000002</c:v>
                </c:pt>
                <c:pt idx="524">
                  <c:v>40.947499999999998</c:v>
                </c:pt>
                <c:pt idx="525">
                  <c:v>41.112499999999997</c:v>
                </c:pt>
                <c:pt idx="526">
                  <c:v>41.147500000000001</c:v>
                </c:pt>
                <c:pt idx="527">
                  <c:v>41.287500000000001</c:v>
                </c:pt>
                <c:pt idx="528">
                  <c:v>41.325000000000003</c:v>
                </c:pt>
                <c:pt idx="529">
                  <c:v>41.33</c:v>
                </c:pt>
                <c:pt idx="530">
                  <c:v>41.377499999999998</c:v>
                </c:pt>
                <c:pt idx="531">
                  <c:v>41.422499999999999</c:v>
                </c:pt>
                <c:pt idx="532">
                  <c:v>41.56</c:v>
                </c:pt>
                <c:pt idx="533">
                  <c:v>41.652500000000003</c:v>
                </c:pt>
                <c:pt idx="534">
                  <c:v>41.832500000000003</c:v>
                </c:pt>
                <c:pt idx="535">
                  <c:v>42.042499999999997</c:v>
                </c:pt>
                <c:pt idx="536">
                  <c:v>42.347499999999997</c:v>
                </c:pt>
                <c:pt idx="537">
                  <c:v>42.472499999999997</c:v>
                </c:pt>
                <c:pt idx="538">
                  <c:v>42.645000000000003</c:v>
                </c:pt>
                <c:pt idx="539">
                  <c:v>42.814999999999998</c:v>
                </c:pt>
                <c:pt idx="540">
                  <c:v>42.902500000000003</c:v>
                </c:pt>
                <c:pt idx="541">
                  <c:v>43.207500000000003</c:v>
                </c:pt>
                <c:pt idx="542">
                  <c:v>43.31</c:v>
                </c:pt>
                <c:pt idx="543">
                  <c:v>43.35</c:v>
                </c:pt>
                <c:pt idx="544">
                  <c:v>43.462499999999999</c:v>
                </c:pt>
                <c:pt idx="545">
                  <c:v>43.55</c:v>
                </c:pt>
                <c:pt idx="546">
                  <c:v>44.4</c:v>
                </c:pt>
                <c:pt idx="547">
                  <c:v>44.421000000000006</c:v>
                </c:pt>
                <c:pt idx="548">
                  <c:v>44.421000000000006</c:v>
                </c:pt>
                <c:pt idx="549">
                  <c:v>44.421000000000006</c:v>
                </c:pt>
                <c:pt idx="550">
                  <c:v>44.421000000000006</c:v>
                </c:pt>
                <c:pt idx="551">
                  <c:v>44.69</c:v>
                </c:pt>
                <c:pt idx="552">
                  <c:v>44.82</c:v>
                </c:pt>
                <c:pt idx="553">
                  <c:v>44.917499999999997</c:v>
                </c:pt>
                <c:pt idx="554">
                  <c:v>45</c:v>
                </c:pt>
                <c:pt idx="555">
                  <c:v>45</c:v>
                </c:pt>
                <c:pt idx="556">
                  <c:v>45</c:v>
                </c:pt>
                <c:pt idx="557">
                  <c:v>45</c:v>
                </c:pt>
                <c:pt idx="558">
                  <c:v>45</c:v>
                </c:pt>
                <c:pt idx="559">
                  <c:v>45</c:v>
                </c:pt>
                <c:pt idx="560">
                  <c:v>45.402500000000003</c:v>
                </c:pt>
                <c:pt idx="561">
                  <c:v>45.424999999999997</c:v>
                </c:pt>
                <c:pt idx="562">
                  <c:v>45.655000000000001</c:v>
                </c:pt>
                <c:pt idx="563">
                  <c:v>45.7575</c:v>
                </c:pt>
                <c:pt idx="564">
                  <c:v>48.085000000000001</c:v>
                </c:pt>
                <c:pt idx="565">
                  <c:v>48.548000000000002</c:v>
                </c:pt>
                <c:pt idx="566">
                  <c:v>48.548000000000002</c:v>
                </c:pt>
                <c:pt idx="567">
                  <c:v>50</c:v>
                </c:pt>
                <c:pt idx="568">
                  <c:v>50</c:v>
                </c:pt>
                <c:pt idx="569">
                  <c:v>50.982500000000002</c:v>
                </c:pt>
                <c:pt idx="570">
                  <c:v>50.982500000000002</c:v>
                </c:pt>
                <c:pt idx="571">
                  <c:v>51.792499999999997</c:v>
                </c:pt>
                <c:pt idx="572">
                  <c:v>51.9</c:v>
                </c:pt>
                <c:pt idx="573">
                  <c:v>52.5</c:v>
                </c:pt>
                <c:pt idx="574">
                  <c:v>52.5</c:v>
                </c:pt>
                <c:pt idx="575">
                  <c:v>52.645000000000003</c:v>
                </c:pt>
                <c:pt idx="576">
                  <c:v>56.21</c:v>
                </c:pt>
                <c:pt idx="577">
                  <c:v>80</c:v>
                </c:pt>
                <c:pt idx="578">
                  <c:v>80</c:v>
                </c:pt>
              </c:numCache>
            </c:numRef>
          </c:yVal>
          <c:smooth val="0"/>
        </c:ser>
        <c:ser>
          <c:idx val="2"/>
          <c:order val="2"/>
          <c:tx>
            <c:strRef>
              <c:f>'Graph data 2.5'!$G$1</c:f>
              <c:strCache>
                <c:ptCount val="1"/>
                <c:pt idx="0">
                  <c:v>Hydro</c:v>
                </c:pt>
              </c:strCache>
            </c:strRef>
          </c:tx>
          <c:spPr>
            <a:ln w="25400" cap="rnd">
              <a:noFill/>
              <a:round/>
            </a:ln>
            <a:effectLst/>
          </c:spPr>
          <c:marker>
            <c:symbol val="circle"/>
            <c:size val="5"/>
            <c:spPr>
              <a:solidFill>
                <a:srgbClr val="99AFC0"/>
              </a:solidFill>
              <a:ln w="9525">
                <a:noFill/>
              </a:ln>
              <a:effectLst/>
            </c:spPr>
          </c:marker>
          <c:xVal>
            <c:numRef>
              <c:f>'Graph data 2.5'!$G$2:$G$580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6101.104600000006</c:v>
                </c:pt>
                <c:pt idx="219">
                  <c:v>6139.0046000000057</c:v>
                </c:pt>
                <c:pt idx="220">
                  <c:v>6147.0046000000057</c:v>
                </c:pt>
                <c:pt idx="221">
                  <c:v>6156.0046000000057</c:v>
                </c:pt>
                <c:pt idx="222">
                  <c:v>6172.0046000000057</c:v>
                </c:pt>
                <c:pt idx="223">
                  <c:v>6188.0046000000057</c:v>
                </c:pt>
                <c:pt idx="224">
                  <c:v>6205.0046000000057</c:v>
                </c:pt>
                <c:pt idx="225">
                  <c:v>6245.0046000000057</c:v>
                </c:pt>
                <c:pt idx="226">
                  <c:v>6285.0046000000057</c:v>
                </c:pt>
                <c:pt idx="227">
                  <c:v>6294.604600000006</c:v>
                </c:pt>
                <c:pt idx="228">
                  <c:v>6306.604600000006</c:v>
                </c:pt>
                <c:pt idx="229">
                  <c:v>6318.604600000006</c:v>
                </c:pt>
                <c:pt idx="230">
                  <c:v>6330.604600000006</c:v>
                </c:pt>
                <c:pt idx="231">
                  <c:v>6359.604600000006</c:v>
                </c:pt>
                <c:pt idx="232">
                  <c:v>6388.604600000006</c:v>
                </c:pt>
                <c:pt idx="233">
                  <c:v>6402.604600000006</c:v>
                </c:pt>
                <c:pt idx="234">
                  <c:v>6423.604600000006</c:v>
                </c:pt>
                <c:pt idx="235">
                  <c:v>6443.604600000006</c:v>
                </c:pt>
                <c:pt idx="236">
                  <c:v>6479.604600000006</c:v>
                </c:pt>
                <c:pt idx="237">
                  <c:v>6515.604600000006</c:v>
                </c:pt>
                <c:pt idx="238">
                  <c:v>6544.604600000006</c:v>
                </c:pt>
                <c:pt idx="239">
                  <c:v>6568.604600000006</c:v>
                </c:pt>
                <c:pt idx="240">
                  <c:v>6592.604600000006</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'Graph data 2.5'!$M$2:$M$580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19.5</c:v>
                </c:pt>
                <c:pt idx="246">
                  <c:v>19.5</c:v>
                </c:pt>
                <c:pt idx="247">
                  <c:v>19.5</c:v>
                </c:pt>
                <c:pt idx="248">
                  <c:v>19.5</c:v>
                </c:pt>
                <c:pt idx="249">
                  <c:v>19.5</c:v>
                </c:pt>
                <c:pt idx="250">
                  <c:v>19.5</c:v>
                </c:pt>
                <c:pt idx="251">
                  <c:v>19.8475</c:v>
                </c:pt>
                <c:pt idx="252">
                  <c:v>19.872499999999999</c:v>
                </c:pt>
                <c:pt idx="253">
                  <c:v>19.91</c:v>
                </c:pt>
                <c:pt idx="254">
                  <c:v>19.932500000000001</c:v>
                </c:pt>
                <c:pt idx="255">
                  <c:v>19.932500000000001</c:v>
                </c:pt>
                <c:pt idx="256">
                  <c:v>19.932500000000001</c:v>
                </c:pt>
                <c:pt idx="257">
                  <c:v>19.932500000000001</c:v>
                </c:pt>
                <c:pt idx="258">
                  <c:v>20.25</c:v>
                </c:pt>
                <c:pt idx="259">
                  <c:v>20.25</c:v>
                </c:pt>
                <c:pt idx="260">
                  <c:v>20.25</c:v>
                </c:pt>
                <c:pt idx="261">
                  <c:v>20.25</c:v>
                </c:pt>
                <c:pt idx="262">
                  <c:v>20.25</c:v>
                </c:pt>
                <c:pt idx="263">
                  <c:v>20.25</c:v>
                </c:pt>
                <c:pt idx="264">
                  <c:v>20.25</c:v>
                </c:pt>
                <c:pt idx="265">
                  <c:v>20.25</c:v>
                </c:pt>
                <c:pt idx="266">
                  <c:v>20.25</c:v>
                </c:pt>
                <c:pt idx="267">
                  <c:v>20.25</c:v>
                </c:pt>
                <c:pt idx="268">
                  <c:v>20.357500000000009</c:v>
                </c:pt>
                <c:pt idx="269">
                  <c:v>20.364999999999991</c:v>
                </c:pt>
                <c:pt idx="270">
                  <c:v>20.375</c:v>
                </c:pt>
                <c:pt idx="271">
                  <c:v>20.385000000000002</c:v>
                </c:pt>
                <c:pt idx="272">
                  <c:v>20.39</c:v>
                </c:pt>
                <c:pt idx="273">
                  <c:v>20.39</c:v>
                </c:pt>
                <c:pt idx="274">
                  <c:v>20.475000000000001</c:v>
                </c:pt>
                <c:pt idx="275">
                  <c:v>20.484999999999999</c:v>
                </c:pt>
                <c:pt idx="276">
                  <c:v>20.545000000000002</c:v>
                </c:pt>
                <c:pt idx="277">
                  <c:v>20.625</c:v>
                </c:pt>
                <c:pt idx="278">
                  <c:v>20.65</c:v>
                </c:pt>
                <c:pt idx="279">
                  <c:v>20.65</c:v>
                </c:pt>
                <c:pt idx="280">
                  <c:v>20.65</c:v>
                </c:pt>
                <c:pt idx="281">
                  <c:v>20.65</c:v>
                </c:pt>
                <c:pt idx="282">
                  <c:v>20.664999999999999</c:v>
                </c:pt>
                <c:pt idx="283">
                  <c:v>20.7575</c:v>
                </c:pt>
                <c:pt idx="284">
                  <c:v>20.7575</c:v>
                </c:pt>
                <c:pt idx="285">
                  <c:v>20.7925</c:v>
                </c:pt>
                <c:pt idx="286">
                  <c:v>20.95</c:v>
                </c:pt>
                <c:pt idx="287">
                  <c:v>20.952500000000001</c:v>
                </c:pt>
                <c:pt idx="288">
                  <c:v>20.975000000000001</c:v>
                </c:pt>
                <c:pt idx="289">
                  <c:v>21</c:v>
                </c:pt>
                <c:pt idx="290">
                  <c:v>21</c:v>
                </c:pt>
                <c:pt idx="291">
                  <c:v>21.087499999999999</c:v>
                </c:pt>
                <c:pt idx="292">
                  <c:v>21.1875</c:v>
                </c:pt>
                <c:pt idx="293">
                  <c:v>21.195</c:v>
                </c:pt>
                <c:pt idx="294">
                  <c:v>21.212499999999999</c:v>
                </c:pt>
                <c:pt idx="295">
                  <c:v>21.2225</c:v>
                </c:pt>
                <c:pt idx="296">
                  <c:v>21.25</c:v>
                </c:pt>
                <c:pt idx="297">
                  <c:v>21.36</c:v>
                </c:pt>
                <c:pt idx="298">
                  <c:v>21.364999999999991</c:v>
                </c:pt>
                <c:pt idx="299">
                  <c:v>21.3675</c:v>
                </c:pt>
                <c:pt idx="300">
                  <c:v>21.45</c:v>
                </c:pt>
                <c:pt idx="301">
                  <c:v>21.547499999999999</c:v>
                </c:pt>
                <c:pt idx="302">
                  <c:v>21.585000000000001</c:v>
                </c:pt>
                <c:pt idx="303">
                  <c:v>21.62</c:v>
                </c:pt>
                <c:pt idx="304">
                  <c:v>21.875</c:v>
                </c:pt>
                <c:pt idx="305">
                  <c:v>21.885000000000002</c:v>
                </c:pt>
                <c:pt idx="306">
                  <c:v>22</c:v>
                </c:pt>
                <c:pt idx="307">
                  <c:v>22.022500000000001</c:v>
                </c:pt>
                <c:pt idx="308">
                  <c:v>22.037500000000001</c:v>
                </c:pt>
                <c:pt idx="309">
                  <c:v>22.0625</c:v>
                </c:pt>
                <c:pt idx="310">
                  <c:v>22.0975</c:v>
                </c:pt>
                <c:pt idx="311">
                  <c:v>22.2925</c:v>
                </c:pt>
                <c:pt idx="312">
                  <c:v>22.5</c:v>
                </c:pt>
                <c:pt idx="313">
                  <c:v>22.5</c:v>
                </c:pt>
                <c:pt idx="314">
                  <c:v>22.612500000000001</c:v>
                </c:pt>
                <c:pt idx="315">
                  <c:v>22.697500000000009</c:v>
                </c:pt>
                <c:pt idx="316">
                  <c:v>22.818999999999999</c:v>
                </c:pt>
                <c:pt idx="317">
                  <c:v>22.818999999999999</c:v>
                </c:pt>
                <c:pt idx="318">
                  <c:v>22.947500000000002</c:v>
                </c:pt>
                <c:pt idx="319">
                  <c:v>23.157499999999999</c:v>
                </c:pt>
                <c:pt idx="320">
                  <c:v>23.234999999999999</c:v>
                </c:pt>
                <c:pt idx="321">
                  <c:v>23.362500000000001</c:v>
                </c:pt>
                <c:pt idx="322">
                  <c:v>23.4725</c:v>
                </c:pt>
                <c:pt idx="323">
                  <c:v>23.572500000000002</c:v>
                </c:pt>
                <c:pt idx="324">
                  <c:v>23.61</c:v>
                </c:pt>
                <c:pt idx="325">
                  <c:v>24.319500000000001</c:v>
                </c:pt>
                <c:pt idx="326">
                  <c:v>24.34</c:v>
                </c:pt>
                <c:pt idx="327">
                  <c:v>24.34</c:v>
                </c:pt>
                <c:pt idx="328">
                  <c:v>25.092500000000001</c:v>
                </c:pt>
                <c:pt idx="329">
                  <c:v>25.622499999999999</c:v>
                </c:pt>
                <c:pt idx="330">
                  <c:v>25.89</c:v>
                </c:pt>
                <c:pt idx="331">
                  <c:v>26.454999999999991</c:v>
                </c:pt>
                <c:pt idx="332">
                  <c:v>26.532499999999999</c:v>
                </c:pt>
                <c:pt idx="333">
                  <c:v>26.5625</c:v>
                </c:pt>
                <c:pt idx="334">
                  <c:v>26.75</c:v>
                </c:pt>
                <c:pt idx="335">
                  <c:v>26.75</c:v>
                </c:pt>
                <c:pt idx="336">
                  <c:v>26.807500000000001</c:v>
                </c:pt>
                <c:pt idx="337">
                  <c:v>26.844999999999999</c:v>
                </c:pt>
                <c:pt idx="338">
                  <c:v>26.988</c:v>
                </c:pt>
                <c:pt idx="339">
                  <c:v>27.175000000000001</c:v>
                </c:pt>
                <c:pt idx="340">
                  <c:v>27.248999999999999</c:v>
                </c:pt>
                <c:pt idx="341">
                  <c:v>27.298500000000001</c:v>
                </c:pt>
                <c:pt idx="342">
                  <c:v>27.32</c:v>
                </c:pt>
                <c:pt idx="343">
                  <c:v>27.372499999999999</c:v>
                </c:pt>
                <c:pt idx="344">
                  <c:v>27.39</c:v>
                </c:pt>
                <c:pt idx="345">
                  <c:v>27.392499999999991</c:v>
                </c:pt>
                <c:pt idx="346">
                  <c:v>27.5</c:v>
                </c:pt>
                <c:pt idx="347">
                  <c:v>27.5</c:v>
                </c:pt>
                <c:pt idx="348">
                  <c:v>27.5</c:v>
                </c:pt>
                <c:pt idx="349">
                  <c:v>27.5</c:v>
                </c:pt>
                <c:pt idx="350">
                  <c:v>27.5</c:v>
                </c:pt>
                <c:pt idx="351">
                  <c:v>27.5</c:v>
                </c:pt>
                <c:pt idx="352">
                  <c:v>27.5</c:v>
                </c:pt>
                <c:pt idx="353">
                  <c:v>27.5</c:v>
                </c:pt>
                <c:pt idx="354">
                  <c:v>27.5</c:v>
                </c:pt>
                <c:pt idx="355">
                  <c:v>27.5</c:v>
                </c:pt>
                <c:pt idx="356">
                  <c:v>27.5</c:v>
                </c:pt>
                <c:pt idx="357">
                  <c:v>27.7075</c:v>
                </c:pt>
                <c:pt idx="358">
                  <c:v>27.837499999999999</c:v>
                </c:pt>
                <c:pt idx="359">
                  <c:v>27.967500000000001</c:v>
                </c:pt>
                <c:pt idx="360">
                  <c:v>28.1875</c:v>
                </c:pt>
                <c:pt idx="361">
                  <c:v>28.234999999999999</c:v>
                </c:pt>
                <c:pt idx="362">
                  <c:v>28.287500000000001</c:v>
                </c:pt>
                <c:pt idx="363">
                  <c:v>28.297499999999999</c:v>
                </c:pt>
                <c:pt idx="364">
                  <c:v>28.351500000000001</c:v>
                </c:pt>
                <c:pt idx="365">
                  <c:v>28.360499999999991</c:v>
                </c:pt>
                <c:pt idx="366">
                  <c:v>28.362749999999991</c:v>
                </c:pt>
                <c:pt idx="367">
                  <c:v>28.509</c:v>
                </c:pt>
                <c:pt idx="368">
                  <c:v>28.53</c:v>
                </c:pt>
                <c:pt idx="369">
                  <c:v>28.532499999999999</c:v>
                </c:pt>
                <c:pt idx="370">
                  <c:v>28.565000000000001</c:v>
                </c:pt>
                <c:pt idx="371">
                  <c:v>28.628250000000001</c:v>
                </c:pt>
                <c:pt idx="372">
                  <c:v>28.6755</c:v>
                </c:pt>
                <c:pt idx="373">
                  <c:v>28.747499999999999</c:v>
                </c:pt>
                <c:pt idx="374">
                  <c:v>28.747499999999999</c:v>
                </c:pt>
                <c:pt idx="375">
                  <c:v>28.75</c:v>
                </c:pt>
                <c:pt idx="376">
                  <c:v>28.75</c:v>
                </c:pt>
                <c:pt idx="377">
                  <c:v>28.75</c:v>
                </c:pt>
                <c:pt idx="378">
                  <c:v>28.75</c:v>
                </c:pt>
                <c:pt idx="379">
                  <c:v>28.817250000000001</c:v>
                </c:pt>
                <c:pt idx="380">
                  <c:v>28.839749999999999</c:v>
                </c:pt>
                <c:pt idx="381">
                  <c:v>28.975000000000001</c:v>
                </c:pt>
                <c:pt idx="382">
                  <c:v>29.01</c:v>
                </c:pt>
                <c:pt idx="383">
                  <c:v>29.047499999999999</c:v>
                </c:pt>
                <c:pt idx="384">
                  <c:v>29.107500000000009</c:v>
                </c:pt>
                <c:pt idx="385">
                  <c:v>29.114249999999991</c:v>
                </c:pt>
                <c:pt idx="386">
                  <c:v>29.267250000000001</c:v>
                </c:pt>
                <c:pt idx="387">
                  <c:v>29.294250000000009</c:v>
                </c:pt>
                <c:pt idx="388">
                  <c:v>29.305499999999991</c:v>
                </c:pt>
                <c:pt idx="389">
                  <c:v>29.344999999999999</c:v>
                </c:pt>
                <c:pt idx="390">
                  <c:v>29.355</c:v>
                </c:pt>
                <c:pt idx="391">
                  <c:v>29.4725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29.501249999999999</c:v>
                </c:pt>
                <c:pt idx="407">
                  <c:v>29.572500000000002</c:v>
                </c:pt>
                <c:pt idx="408">
                  <c:v>29.577750000000009</c:v>
                </c:pt>
                <c:pt idx="409">
                  <c:v>29.602499999999999</c:v>
                </c:pt>
                <c:pt idx="410">
                  <c:v>29.655000000000001</c:v>
                </c:pt>
                <c:pt idx="411">
                  <c:v>29.70825</c:v>
                </c:pt>
                <c:pt idx="412">
                  <c:v>29.766749999999991</c:v>
                </c:pt>
                <c:pt idx="413">
                  <c:v>29.876999999999999</c:v>
                </c:pt>
                <c:pt idx="414">
                  <c:v>29.877500000000001</c:v>
                </c:pt>
                <c:pt idx="415">
                  <c:v>29.912500000000001</c:v>
                </c:pt>
                <c:pt idx="416">
                  <c:v>30</c:v>
                </c:pt>
                <c:pt idx="417">
                  <c:v>30</c:v>
                </c:pt>
                <c:pt idx="418">
                  <c:v>30.034500000000001</c:v>
                </c:pt>
                <c:pt idx="419">
                  <c:v>30.035</c:v>
                </c:pt>
                <c:pt idx="420">
                  <c:v>30.125</c:v>
                </c:pt>
                <c:pt idx="421">
                  <c:v>30.204999999999991</c:v>
                </c:pt>
                <c:pt idx="422">
                  <c:v>30.273</c:v>
                </c:pt>
                <c:pt idx="423">
                  <c:v>30.5</c:v>
                </c:pt>
                <c:pt idx="424">
                  <c:v>30.5</c:v>
                </c:pt>
                <c:pt idx="425">
                  <c:v>30.5</c:v>
                </c:pt>
                <c:pt idx="426">
                  <c:v>30.507000000000001</c:v>
                </c:pt>
                <c:pt idx="427">
                  <c:v>30.545249999999989</c:v>
                </c:pt>
                <c:pt idx="428">
                  <c:v>30.642499999999991</c:v>
                </c:pt>
                <c:pt idx="429">
                  <c:v>30.727499999999999</c:v>
                </c:pt>
                <c:pt idx="430">
                  <c:v>30.862500000000001</c:v>
                </c:pt>
                <c:pt idx="431">
                  <c:v>30.872499999999999</c:v>
                </c:pt>
                <c:pt idx="432">
                  <c:v>30.872499999999999</c:v>
                </c:pt>
                <c:pt idx="433">
                  <c:v>30.872499999999999</c:v>
                </c:pt>
                <c:pt idx="434">
                  <c:v>30.92775</c:v>
                </c:pt>
                <c:pt idx="435">
                  <c:v>31</c:v>
                </c:pt>
                <c:pt idx="436">
                  <c:v>31</c:v>
                </c:pt>
                <c:pt idx="437">
                  <c:v>31.1175</c:v>
                </c:pt>
                <c:pt idx="438">
                  <c:v>31.265000000000001</c:v>
                </c:pt>
                <c:pt idx="439">
                  <c:v>31.274999999999999</c:v>
                </c:pt>
                <c:pt idx="440">
                  <c:v>31.283249999999988</c:v>
                </c:pt>
                <c:pt idx="441">
                  <c:v>31.5</c:v>
                </c:pt>
                <c:pt idx="442">
                  <c:v>31.5</c:v>
                </c:pt>
                <c:pt idx="443">
                  <c:v>31.5</c:v>
                </c:pt>
                <c:pt idx="444">
                  <c:v>31.5</c:v>
                </c:pt>
                <c:pt idx="445">
                  <c:v>31.5</c:v>
                </c:pt>
                <c:pt idx="446">
                  <c:v>31.5</c:v>
                </c:pt>
                <c:pt idx="447">
                  <c:v>31.5</c:v>
                </c:pt>
                <c:pt idx="448">
                  <c:v>31.5</c:v>
                </c:pt>
                <c:pt idx="449">
                  <c:v>31.5</c:v>
                </c:pt>
                <c:pt idx="450">
                  <c:v>31.5</c:v>
                </c:pt>
                <c:pt idx="451">
                  <c:v>31.55</c:v>
                </c:pt>
                <c:pt idx="452">
                  <c:v>31.55</c:v>
                </c:pt>
                <c:pt idx="453">
                  <c:v>31.605</c:v>
                </c:pt>
                <c:pt idx="454">
                  <c:v>31.636500000000009</c:v>
                </c:pt>
                <c:pt idx="455">
                  <c:v>31.727499999999999</c:v>
                </c:pt>
                <c:pt idx="456">
                  <c:v>31.800750000000001</c:v>
                </c:pt>
                <c:pt idx="457">
                  <c:v>31.997499999999999</c:v>
                </c:pt>
                <c:pt idx="458">
                  <c:v>32</c:v>
                </c:pt>
                <c:pt idx="459">
                  <c:v>32</c:v>
                </c:pt>
                <c:pt idx="460">
                  <c:v>32</c:v>
                </c:pt>
                <c:pt idx="461">
                  <c:v>32</c:v>
                </c:pt>
                <c:pt idx="462">
                  <c:v>32.29</c:v>
                </c:pt>
                <c:pt idx="463">
                  <c:v>32.47</c:v>
                </c:pt>
                <c:pt idx="464">
                  <c:v>32.5</c:v>
                </c:pt>
                <c:pt idx="465">
                  <c:v>32.5</c:v>
                </c:pt>
                <c:pt idx="466">
                  <c:v>32.5</c:v>
                </c:pt>
                <c:pt idx="467">
                  <c:v>32.5</c:v>
                </c:pt>
                <c:pt idx="468">
                  <c:v>32.5</c:v>
                </c:pt>
                <c:pt idx="469">
                  <c:v>32.5</c:v>
                </c:pt>
                <c:pt idx="470">
                  <c:v>32.659999999999997</c:v>
                </c:pt>
                <c:pt idx="471">
                  <c:v>32.71</c:v>
                </c:pt>
                <c:pt idx="472">
                  <c:v>32.85</c:v>
                </c:pt>
                <c:pt idx="473">
                  <c:v>32.85</c:v>
                </c:pt>
                <c:pt idx="474">
                  <c:v>32.85</c:v>
                </c:pt>
                <c:pt idx="475">
                  <c:v>33.167499999999997</c:v>
                </c:pt>
                <c:pt idx="476">
                  <c:v>33.314999999999998</c:v>
                </c:pt>
                <c:pt idx="477">
                  <c:v>33.3825</c:v>
                </c:pt>
                <c:pt idx="478">
                  <c:v>33.417499999999997</c:v>
                </c:pt>
                <c:pt idx="479">
                  <c:v>33.612499999999997</c:v>
                </c:pt>
                <c:pt idx="480">
                  <c:v>33.645000000000003</c:v>
                </c:pt>
                <c:pt idx="481">
                  <c:v>33.65</c:v>
                </c:pt>
                <c:pt idx="482">
                  <c:v>33.75</c:v>
                </c:pt>
                <c:pt idx="483">
                  <c:v>33.75</c:v>
                </c:pt>
                <c:pt idx="484">
                  <c:v>34.072499999999998</c:v>
                </c:pt>
                <c:pt idx="485">
                  <c:v>34.307499999999997</c:v>
                </c:pt>
                <c:pt idx="486">
                  <c:v>34.307499999999997</c:v>
                </c:pt>
                <c:pt idx="487">
                  <c:v>34.3125</c:v>
                </c:pt>
                <c:pt idx="488">
                  <c:v>34.47</c:v>
                </c:pt>
                <c:pt idx="489">
                  <c:v>34.8675</c:v>
                </c:pt>
                <c:pt idx="490">
                  <c:v>35</c:v>
                </c:pt>
                <c:pt idx="491">
                  <c:v>35</c:v>
                </c:pt>
                <c:pt idx="492">
                  <c:v>35.454999999999998</c:v>
                </c:pt>
                <c:pt idx="493">
                  <c:v>35.454999999999998</c:v>
                </c:pt>
                <c:pt idx="494">
                  <c:v>35.457500000000003</c:v>
                </c:pt>
                <c:pt idx="495">
                  <c:v>35.5</c:v>
                </c:pt>
                <c:pt idx="496">
                  <c:v>35.802500000000002</c:v>
                </c:pt>
                <c:pt idx="497">
                  <c:v>35.885000000000012</c:v>
                </c:pt>
                <c:pt idx="498">
                  <c:v>36.052500000000002</c:v>
                </c:pt>
                <c:pt idx="499">
                  <c:v>36.052500000000002</c:v>
                </c:pt>
                <c:pt idx="500">
                  <c:v>36.545000000000002</c:v>
                </c:pt>
                <c:pt idx="501">
                  <c:v>36.604999999999997</c:v>
                </c:pt>
                <c:pt idx="502">
                  <c:v>37.127499999999998</c:v>
                </c:pt>
                <c:pt idx="503">
                  <c:v>37.592500000000001</c:v>
                </c:pt>
                <c:pt idx="504">
                  <c:v>37.697499999999998</c:v>
                </c:pt>
                <c:pt idx="505">
                  <c:v>38.75</c:v>
                </c:pt>
                <c:pt idx="506">
                  <c:v>38.75</c:v>
                </c:pt>
                <c:pt idx="507">
                  <c:v>38.987499999999997</c:v>
                </c:pt>
                <c:pt idx="508">
                  <c:v>39.25</c:v>
                </c:pt>
                <c:pt idx="509">
                  <c:v>39.25</c:v>
                </c:pt>
                <c:pt idx="510">
                  <c:v>39.25</c:v>
                </c:pt>
                <c:pt idx="511">
                  <c:v>39.487499999999997</c:v>
                </c:pt>
                <c:pt idx="512">
                  <c:v>40</c:v>
                </c:pt>
                <c:pt idx="513">
                  <c:v>40</c:v>
                </c:pt>
                <c:pt idx="514">
                  <c:v>40</c:v>
                </c:pt>
                <c:pt idx="515">
                  <c:v>40</c:v>
                </c:pt>
                <c:pt idx="516">
                  <c:v>40</c:v>
                </c:pt>
                <c:pt idx="517">
                  <c:v>40</c:v>
                </c:pt>
                <c:pt idx="518">
                  <c:v>40</c:v>
                </c:pt>
                <c:pt idx="519">
                  <c:v>40</c:v>
                </c:pt>
                <c:pt idx="520">
                  <c:v>40.085000000000001</c:v>
                </c:pt>
                <c:pt idx="521">
                  <c:v>40.3675</c:v>
                </c:pt>
                <c:pt idx="522">
                  <c:v>40.877499999999998</c:v>
                </c:pt>
                <c:pt idx="523">
                  <c:v>40.935000000000002</c:v>
                </c:pt>
                <c:pt idx="524">
                  <c:v>40.947499999999998</c:v>
                </c:pt>
                <c:pt idx="525">
                  <c:v>41.112499999999997</c:v>
                </c:pt>
                <c:pt idx="526">
                  <c:v>41.147500000000001</c:v>
                </c:pt>
                <c:pt idx="527">
                  <c:v>41.287500000000001</c:v>
                </c:pt>
                <c:pt idx="528">
                  <c:v>41.325000000000003</c:v>
                </c:pt>
                <c:pt idx="529">
                  <c:v>41.33</c:v>
                </c:pt>
                <c:pt idx="530">
                  <c:v>41.377499999999998</c:v>
                </c:pt>
                <c:pt idx="531">
                  <c:v>41.422499999999999</c:v>
                </c:pt>
                <c:pt idx="532">
                  <c:v>41.56</c:v>
                </c:pt>
                <c:pt idx="533">
                  <c:v>41.652500000000003</c:v>
                </c:pt>
                <c:pt idx="534">
                  <c:v>41.832500000000003</c:v>
                </c:pt>
                <c:pt idx="535">
                  <c:v>42.042499999999997</c:v>
                </c:pt>
                <c:pt idx="536">
                  <c:v>42.347499999999997</c:v>
                </c:pt>
                <c:pt idx="537">
                  <c:v>42.472499999999997</c:v>
                </c:pt>
                <c:pt idx="538">
                  <c:v>42.645000000000003</c:v>
                </c:pt>
                <c:pt idx="539">
                  <c:v>42.814999999999998</c:v>
                </c:pt>
                <c:pt idx="540">
                  <c:v>42.902500000000003</c:v>
                </c:pt>
                <c:pt idx="541">
                  <c:v>43.207500000000003</c:v>
                </c:pt>
                <c:pt idx="542">
                  <c:v>43.31</c:v>
                </c:pt>
                <c:pt idx="543">
                  <c:v>43.35</c:v>
                </c:pt>
                <c:pt idx="544">
                  <c:v>43.462499999999999</c:v>
                </c:pt>
                <c:pt idx="545">
                  <c:v>43.55</c:v>
                </c:pt>
                <c:pt idx="546">
                  <c:v>44.4</c:v>
                </c:pt>
                <c:pt idx="547">
                  <c:v>44.421000000000006</c:v>
                </c:pt>
                <c:pt idx="548">
                  <c:v>44.421000000000006</c:v>
                </c:pt>
                <c:pt idx="549">
                  <c:v>44.421000000000006</c:v>
                </c:pt>
                <c:pt idx="550">
                  <c:v>44.421000000000006</c:v>
                </c:pt>
                <c:pt idx="551">
                  <c:v>44.69</c:v>
                </c:pt>
                <c:pt idx="552">
                  <c:v>44.82</c:v>
                </c:pt>
                <c:pt idx="553">
                  <c:v>44.917499999999997</c:v>
                </c:pt>
                <c:pt idx="554">
                  <c:v>45</c:v>
                </c:pt>
                <c:pt idx="555">
                  <c:v>45</c:v>
                </c:pt>
                <c:pt idx="556">
                  <c:v>45</c:v>
                </c:pt>
                <c:pt idx="557">
                  <c:v>45</c:v>
                </c:pt>
                <c:pt idx="558">
                  <c:v>45</c:v>
                </c:pt>
                <c:pt idx="559">
                  <c:v>45</c:v>
                </c:pt>
                <c:pt idx="560">
                  <c:v>45.402500000000003</c:v>
                </c:pt>
                <c:pt idx="561">
                  <c:v>45.424999999999997</c:v>
                </c:pt>
                <c:pt idx="562">
                  <c:v>45.655000000000001</c:v>
                </c:pt>
                <c:pt idx="563">
                  <c:v>45.7575</c:v>
                </c:pt>
                <c:pt idx="564">
                  <c:v>48.085000000000001</c:v>
                </c:pt>
                <c:pt idx="565">
                  <c:v>48.548000000000002</c:v>
                </c:pt>
                <c:pt idx="566">
                  <c:v>48.548000000000002</c:v>
                </c:pt>
                <c:pt idx="567">
                  <c:v>50</c:v>
                </c:pt>
                <c:pt idx="568">
                  <c:v>50</c:v>
                </c:pt>
                <c:pt idx="569">
                  <c:v>50.982500000000002</c:v>
                </c:pt>
                <c:pt idx="570">
                  <c:v>50.982500000000002</c:v>
                </c:pt>
                <c:pt idx="571">
                  <c:v>51.792499999999997</c:v>
                </c:pt>
                <c:pt idx="572">
                  <c:v>51.9</c:v>
                </c:pt>
                <c:pt idx="573">
                  <c:v>52.5</c:v>
                </c:pt>
                <c:pt idx="574">
                  <c:v>52.5</c:v>
                </c:pt>
                <c:pt idx="575">
                  <c:v>52.645000000000003</c:v>
                </c:pt>
                <c:pt idx="576">
                  <c:v>56.21</c:v>
                </c:pt>
                <c:pt idx="577">
                  <c:v>80</c:v>
                </c:pt>
                <c:pt idx="578">
                  <c:v>80</c:v>
                </c:pt>
              </c:numCache>
            </c:numRef>
          </c:yVal>
          <c:smooth val="0"/>
        </c:ser>
        <c:ser>
          <c:idx val="3"/>
          <c:order val="3"/>
          <c:tx>
            <c:strRef>
              <c:f>'Graph data 2.5'!$H$1</c:f>
              <c:strCache>
                <c:ptCount val="1"/>
                <c:pt idx="0">
                  <c:v>Nuclear</c:v>
                </c:pt>
              </c:strCache>
            </c:strRef>
          </c:tx>
          <c:spPr>
            <a:ln w="25400" cap="rnd">
              <a:noFill/>
              <a:round/>
            </a:ln>
            <a:effectLst/>
          </c:spPr>
          <c:marker>
            <c:symbol val="circle"/>
            <c:size val="5"/>
            <c:spPr>
              <a:solidFill>
                <a:srgbClr val="003865"/>
              </a:solidFill>
              <a:ln w="9525">
                <a:noFill/>
              </a:ln>
              <a:effectLst/>
            </c:spPr>
          </c:marker>
          <c:xVal>
            <c:numRef>
              <c:f>'Graph data 2.5'!$H$2:$H$580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7827.604600000006</c:v>
                </c:pt>
                <c:pt idx="242">
                  <c:v>9052.604600000006</c:v>
                </c:pt>
                <c:pt idx="243">
                  <c:v>10402.60460000001</c:v>
                </c:pt>
                <c:pt idx="244">
                  <c:v>11756.60460000001</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'Graph data 2.5'!$M$2:$M$580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19.5</c:v>
                </c:pt>
                <c:pt idx="246">
                  <c:v>19.5</c:v>
                </c:pt>
                <c:pt idx="247">
                  <c:v>19.5</c:v>
                </c:pt>
                <c:pt idx="248">
                  <c:v>19.5</c:v>
                </c:pt>
                <c:pt idx="249">
                  <c:v>19.5</c:v>
                </c:pt>
                <c:pt idx="250">
                  <c:v>19.5</c:v>
                </c:pt>
                <c:pt idx="251">
                  <c:v>19.8475</c:v>
                </c:pt>
                <c:pt idx="252">
                  <c:v>19.872499999999999</c:v>
                </c:pt>
                <c:pt idx="253">
                  <c:v>19.91</c:v>
                </c:pt>
                <c:pt idx="254">
                  <c:v>19.932500000000001</c:v>
                </c:pt>
                <c:pt idx="255">
                  <c:v>19.932500000000001</c:v>
                </c:pt>
                <c:pt idx="256">
                  <c:v>19.932500000000001</c:v>
                </c:pt>
                <c:pt idx="257">
                  <c:v>19.932500000000001</c:v>
                </c:pt>
                <c:pt idx="258">
                  <c:v>20.25</c:v>
                </c:pt>
                <c:pt idx="259">
                  <c:v>20.25</c:v>
                </c:pt>
                <c:pt idx="260">
                  <c:v>20.25</c:v>
                </c:pt>
                <c:pt idx="261">
                  <c:v>20.25</c:v>
                </c:pt>
                <c:pt idx="262">
                  <c:v>20.25</c:v>
                </c:pt>
                <c:pt idx="263">
                  <c:v>20.25</c:v>
                </c:pt>
                <c:pt idx="264">
                  <c:v>20.25</c:v>
                </c:pt>
                <c:pt idx="265">
                  <c:v>20.25</c:v>
                </c:pt>
                <c:pt idx="266">
                  <c:v>20.25</c:v>
                </c:pt>
                <c:pt idx="267">
                  <c:v>20.25</c:v>
                </c:pt>
                <c:pt idx="268">
                  <c:v>20.357500000000009</c:v>
                </c:pt>
                <c:pt idx="269">
                  <c:v>20.364999999999991</c:v>
                </c:pt>
                <c:pt idx="270">
                  <c:v>20.375</c:v>
                </c:pt>
                <c:pt idx="271">
                  <c:v>20.385000000000002</c:v>
                </c:pt>
                <c:pt idx="272">
                  <c:v>20.39</c:v>
                </c:pt>
                <c:pt idx="273">
                  <c:v>20.39</c:v>
                </c:pt>
                <c:pt idx="274">
                  <c:v>20.475000000000001</c:v>
                </c:pt>
                <c:pt idx="275">
                  <c:v>20.484999999999999</c:v>
                </c:pt>
                <c:pt idx="276">
                  <c:v>20.545000000000002</c:v>
                </c:pt>
                <c:pt idx="277">
                  <c:v>20.625</c:v>
                </c:pt>
                <c:pt idx="278">
                  <c:v>20.65</c:v>
                </c:pt>
                <c:pt idx="279">
                  <c:v>20.65</c:v>
                </c:pt>
                <c:pt idx="280">
                  <c:v>20.65</c:v>
                </c:pt>
                <c:pt idx="281">
                  <c:v>20.65</c:v>
                </c:pt>
                <c:pt idx="282">
                  <c:v>20.664999999999999</c:v>
                </c:pt>
                <c:pt idx="283">
                  <c:v>20.7575</c:v>
                </c:pt>
                <c:pt idx="284">
                  <c:v>20.7575</c:v>
                </c:pt>
                <c:pt idx="285">
                  <c:v>20.7925</c:v>
                </c:pt>
                <c:pt idx="286">
                  <c:v>20.95</c:v>
                </c:pt>
                <c:pt idx="287">
                  <c:v>20.952500000000001</c:v>
                </c:pt>
                <c:pt idx="288">
                  <c:v>20.975000000000001</c:v>
                </c:pt>
                <c:pt idx="289">
                  <c:v>21</c:v>
                </c:pt>
                <c:pt idx="290">
                  <c:v>21</c:v>
                </c:pt>
                <c:pt idx="291">
                  <c:v>21.087499999999999</c:v>
                </c:pt>
                <c:pt idx="292">
                  <c:v>21.1875</c:v>
                </c:pt>
                <c:pt idx="293">
                  <c:v>21.195</c:v>
                </c:pt>
                <c:pt idx="294">
                  <c:v>21.212499999999999</c:v>
                </c:pt>
                <c:pt idx="295">
                  <c:v>21.2225</c:v>
                </c:pt>
                <c:pt idx="296">
                  <c:v>21.25</c:v>
                </c:pt>
                <c:pt idx="297">
                  <c:v>21.36</c:v>
                </c:pt>
                <c:pt idx="298">
                  <c:v>21.364999999999991</c:v>
                </c:pt>
                <c:pt idx="299">
                  <c:v>21.3675</c:v>
                </c:pt>
                <c:pt idx="300">
                  <c:v>21.45</c:v>
                </c:pt>
                <c:pt idx="301">
                  <c:v>21.547499999999999</c:v>
                </c:pt>
                <c:pt idx="302">
                  <c:v>21.585000000000001</c:v>
                </c:pt>
                <c:pt idx="303">
                  <c:v>21.62</c:v>
                </c:pt>
                <c:pt idx="304">
                  <c:v>21.875</c:v>
                </c:pt>
                <c:pt idx="305">
                  <c:v>21.885000000000002</c:v>
                </c:pt>
                <c:pt idx="306">
                  <c:v>22</c:v>
                </c:pt>
                <c:pt idx="307">
                  <c:v>22.022500000000001</c:v>
                </c:pt>
                <c:pt idx="308">
                  <c:v>22.037500000000001</c:v>
                </c:pt>
                <c:pt idx="309">
                  <c:v>22.0625</c:v>
                </c:pt>
                <c:pt idx="310">
                  <c:v>22.0975</c:v>
                </c:pt>
                <c:pt idx="311">
                  <c:v>22.2925</c:v>
                </c:pt>
                <c:pt idx="312">
                  <c:v>22.5</c:v>
                </c:pt>
                <c:pt idx="313">
                  <c:v>22.5</c:v>
                </c:pt>
                <c:pt idx="314">
                  <c:v>22.612500000000001</c:v>
                </c:pt>
                <c:pt idx="315">
                  <c:v>22.697500000000009</c:v>
                </c:pt>
                <c:pt idx="316">
                  <c:v>22.818999999999999</c:v>
                </c:pt>
                <c:pt idx="317">
                  <c:v>22.818999999999999</c:v>
                </c:pt>
                <c:pt idx="318">
                  <c:v>22.947500000000002</c:v>
                </c:pt>
                <c:pt idx="319">
                  <c:v>23.157499999999999</c:v>
                </c:pt>
                <c:pt idx="320">
                  <c:v>23.234999999999999</c:v>
                </c:pt>
                <c:pt idx="321">
                  <c:v>23.362500000000001</c:v>
                </c:pt>
                <c:pt idx="322">
                  <c:v>23.4725</c:v>
                </c:pt>
                <c:pt idx="323">
                  <c:v>23.572500000000002</c:v>
                </c:pt>
                <c:pt idx="324">
                  <c:v>23.61</c:v>
                </c:pt>
                <c:pt idx="325">
                  <c:v>24.319500000000001</c:v>
                </c:pt>
                <c:pt idx="326">
                  <c:v>24.34</c:v>
                </c:pt>
                <c:pt idx="327">
                  <c:v>24.34</c:v>
                </c:pt>
                <c:pt idx="328">
                  <c:v>25.092500000000001</c:v>
                </c:pt>
                <c:pt idx="329">
                  <c:v>25.622499999999999</c:v>
                </c:pt>
                <c:pt idx="330">
                  <c:v>25.89</c:v>
                </c:pt>
                <c:pt idx="331">
                  <c:v>26.454999999999991</c:v>
                </c:pt>
                <c:pt idx="332">
                  <c:v>26.532499999999999</c:v>
                </c:pt>
                <c:pt idx="333">
                  <c:v>26.5625</c:v>
                </c:pt>
                <c:pt idx="334">
                  <c:v>26.75</c:v>
                </c:pt>
                <c:pt idx="335">
                  <c:v>26.75</c:v>
                </c:pt>
                <c:pt idx="336">
                  <c:v>26.807500000000001</c:v>
                </c:pt>
                <c:pt idx="337">
                  <c:v>26.844999999999999</c:v>
                </c:pt>
                <c:pt idx="338">
                  <c:v>26.988</c:v>
                </c:pt>
                <c:pt idx="339">
                  <c:v>27.175000000000001</c:v>
                </c:pt>
                <c:pt idx="340">
                  <c:v>27.248999999999999</c:v>
                </c:pt>
                <c:pt idx="341">
                  <c:v>27.298500000000001</c:v>
                </c:pt>
                <c:pt idx="342">
                  <c:v>27.32</c:v>
                </c:pt>
                <c:pt idx="343">
                  <c:v>27.372499999999999</c:v>
                </c:pt>
                <c:pt idx="344">
                  <c:v>27.39</c:v>
                </c:pt>
                <c:pt idx="345">
                  <c:v>27.392499999999991</c:v>
                </c:pt>
                <c:pt idx="346">
                  <c:v>27.5</c:v>
                </c:pt>
                <c:pt idx="347">
                  <c:v>27.5</c:v>
                </c:pt>
                <c:pt idx="348">
                  <c:v>27.5</c:v>
                </c:pt>
                <c:pt idx="349">
                  <c:v>27.5</c:v>
                </c:pt>
                <c:pt idx="350">
                  <c:v>27.5</c:v>
                </c:pt>
                <c:pt idx="351">
                  <c:v>27.5</c:v>
                </c:pt>
                <c:pt idx="352">
                  <c:v>27.5</c:v>
                </c:pt>
                <c:pt idx="353">
                  <c:v>27.5</c:v>
                </c:pt>
                <c:pt idx="354">
                  <c:v>27.5</c:v>
                </c:pt>
                <c:pt idx="355">
                  <c:v>27.5</c:v>
                </c:pt>
                <c:pt idx="356">
                  <c:v>27.5</c:v>
                </c:pt>
                <c:pt idx="357">
                  <c:v>27.7075</c:v>
                </c:pt>
                <c:pt idx="358">
                  <c:v>27.837499999999999</c:v>
                </c:pt>
                <c:pt idx="359">
                  <c:v>27.967500000000001</c:v>
                </c:pt>
                <c:pt idx="360">
                  <c:v>28.1875</c:v>
                </c:pt>
                <c:pt idx="361">
                  <c:v>28.234999999999999</c:v>
                </c:pt>
                <c:pt idx="362">
                  <c:v>28.287500000000001</c:v>
                </c:pt>
                <c:pt idx="363">
                  <c:v>28.297499999999999</c:v>
                </c:pt>
                <c:pt idx="364">
                  <c:v>28.351500000000001</c:v>
                </c:pt>
                <c:pt idx="365">
                  <c:v>28.360499999999991</c:v>
                </c:pt>
                <c:pt idx="366">
                  <c:v>28.362749999999991</c:v>
                </c:pt>
                <c:pt idx="367">
                  <c:v>28.509</c:v>
                </c:pt>
                <c:pt idx="368">
                  <c:v>28.53</c:v>
                </c:pt>
                <c:pt idx="369">
                  <c:v>28.532499999999999</c:v>
                </c:pt>
                <c:pt idx="370">
                  <c:v>28.565000000000001</c:v>
                </c:pt>
                <c:pt idx="371">
                  <c:v>28.628250000000001</c:v>
                </c:pt>
                <c:pt idx="372">
                  <c:v>28.6755</c:v>
                </c:pt>
                <c:pt idx="373">
                  <c:v>28.747499999999999</c:v>
                </c:pt>
                <c:pt idx="374">
                  <c:v>28.747499999999999</c:v>
                </c:pt>
                <c:pt idx="375">
                  <c:v>28.75</c:v>
                </c:pt>
                <c:pt idx="376">
                  <c:v>28.75</c:v>
                </c:pt>
                <c:pt idx="377">
                  <c:v>28.75</c:v>
                </c:pt>
                <c:pt idx="378">
                  <c:v>28.75</c:v>
                </c:pt>
                <c:pt idx="379">
                  <c:v>28.817250000000001</c:v>
                </c:pt>
                <c:pt idx="380">
                  <c:v>28.839749999999999</c:v>
                </c:pt>
                <c:pt idx="381">
                  <c:v>28.975000000000001</c:v>
                </c:pt>
                <c:pt idx="382">
                  <c:v>29.01</c:v>
                </c:pt>
                <c:pt idx="383">
                  <c:v>29.047499999999999</c:v>
                </c:pt>
                <c:pt idx="384">
                  <c:v>29.107500000000009</c:v>
                </c:pt>
                <c:pt idx="385">
                  <c:v>29.114249999999991</c:v>
                </c:pt>
                <c:pt idx="386">
                  <c:v>29.267250000000001</c:v>
                </c:pt>
                <c:pt idx="387">
                  <c:v>29.294250000000009</c:v>
                </c:pt>
                <c:pt idx="388">
                  <c:v>29.305499999999991</c:v>
                </c:pt>
                <c:pt idx="389">
                  <c:v>29.344999999999999</c:v>
                </c:pt>
                <c:pt idx="390">
                  <c:v>29.355</c:v>
                </c:pt>
                <c:pt idx="391">
                  <c:v>29.4725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29.501249999999999</c:v>
                </c:pt>
                <c:pt idx="407">
                  <c:v>29.572500000000002</c:v>
                </c:pt>
                <c:pt idx="408">
                  <c:v>29.577750000000009</c:v>
                </c:pt>
                <c:pt idx="409">
                  <c:v>29.602499999999999</c:v>
                </c:pt>
                <c:pt idx="410">
                  <c:v>29.655000000000001</c:v>
                </c:pt>
                <c:pt idx="411">
                  <c:v>29.70825</c:v>
                </c:pt>
                <c:pt idx="412">
                  <c:v>29.766749999999991</c:v>
                </c:pt>
                <c:pt idx="413">
                  <c:v>29.876999999999999</c:v>
                </c:pt>
                <c:pt idx="414">
                  <c:v>29.877500000000001</c:v>
                </c:pt>
                <c:pt idx="415">
                  <c:v>29.912500000000001</c:v>
                </c:pt>
                <c:pt idx="416">
                  <c:v>30</c:v>
                </c:pt>
                <c:pt idx="417">
                  <c:v>30</c:v>
                </c:pt>
                <c:pt idx="418">
                  <c:v>30.034500000000001</c:v>
                </c:pt>
                <c:pt idx="419">
                  <c:v>30.035</c:v>
                </c:pt>
                <c:pt idx="420">
                  <c:v>30.125</c:v>
                </c:pt>
                <c:pt idx="421">
                  <c:v>30.204999999999991</c:v>
                </c:pt>
                <c:pt idx="422">
                  <c:v>30.273</c:v>
                </c:pt>
                <c:pt idx="423">
                  <c:v>30.5</c:v>
                </c:pt>
                <c:pt idx="424">
                  <c:v>30.5</c:v>
                </c:pt>
                <c:pt idx="425">
                  <c:v>30.5</c:v>
                </c:pt>
                <c:pt idx="426">
                  <c:v>30.507000000000001</c:v>
                </c:pt>
                <c:pt idx="427">
                  <c:v>30.545249999999989</c:v>
                </c:pt>
                <c:pt idx="428">
                  <c:v>30.642499999999991</c:v>
                </c:pt>
                <c:pt idx="429">
                  <c:v>30.727499999999999</c:v>
                </c:pt>
                <c:pt idx="430">
                  <c:v>30.862500000000001</c:v>
                </c:pt>
                <c:pt idx="431">
                  <c:v>30.872499999999999</c:v>
                </c:pt>
                <c:pt idx="432">
                  <c:v>30.872499999999999</c:v>
                </c:pt>
                <c:pt idx="433">
                  <c:v>30.872499999999999</c:v>
                </c:pt>
                <c:pt idx="434">
                  <c:v>30.92775</c:v>
                </c:pt>
                <c:pt idx="435">
                  <c:v>31</c:v>
                </c:pt>
                <c:pt idx="436">
                  <c:v>31</c:v>
                </c:pt>
                <c:pt idx="437">
                  <c:v>31.1175</c:v>
                </c:pt>
                <c:pt idx="438">
                  <c:v>31.265000000000001</c:v>
                </c:pt>
                <c:pt idx="439">
                  <c:v>31.274999999999999</c:v>
                </c:pt>
                <c:pt idx="440">
                  <c:v>31.283249999999988</c:v>
                </c:pt>
                <c:pt idx="441">
                  <c:v>31.5</c:v>
                </c:pt>
                <c:pt idx="442">
                  <c:v>31.5</c:v>
                </c:pt>
                <c:pt idx="443">
                  <c:v>31.5</c:v>
                </c:pt>
                <c:pt idx="444">
                  <c:v>31.5</c:v>
                </c:pt>
                <c:pt idx="445">
                  <c:v>31.5</c:v>
                </c:pt>
                <c:pt idx="446">
                  <c:v>31.5</c:v>
                </c:pt>
                <c:pt idx="447">
                  <c:v>31.5</c:v>
                </c:pt>
                <c:pt idx="448">
                  <c:v>31.5</c:v>
                </c:pt>
                <c:pt idx="449">
                  <c:v>31.5</c:v>
                </c:pt>
                <c:pt idx="450">
                  <c:v>31.5</c:v>
                </c:pt>
                <c:pt idx="451">
                  <c:v>31.55</c:v>
                </c:pt>
                <c:pt idx="452">
                  <c:v>31.55</c:v>
                </c:pt>
                <c:pt idx="453">
                  <c:v>31.605</c:v>
                </c:pt>
                <c:pt idx="454">
                  <c:v>31.636500000000009</c:v>
                </c:pt>
                <c:pt idx="455">
                  <c:v>31.727499999999999</c:v>
                </c:pt>
                <c:pt idx="456">
                  <c:v>31.800750000000001</c:v>
                </c:pt>
                <c:pt idx="457">
                  <c:v>31.997499999999999</c:v>
                </c:pt>
                <c:pt idx="458">
                  <c:v>32</c:v>
                </c:pt>
                <c:pt idx="459">
                  <c:v>32</c:v>
                </c:pt>
                <c:pt idx="460">
                  <c:v>32</c:v>
                </c:pt>
                <c:pt idx="461">
                  <c:v>32</c:v>
                </c:pt>
                <c:pt idx="462">
                  <c:v>32.29</c:v>
                </c:pt>
                <c:pt idx="463">
                  <c:v>32.47</c:v>
                </c:pt>
                <c:pt idx="464">
                  <c:v>32.5</c:v>
                </c:pt>
                <c:pt idx="465">
                  <c:v>32.5</c:v>
                </c:pt>
                <c:pt idx="466">
                  <c:v>32.5</c:v>
                </c:pt>
                <c:pt idx="467">
                  <c:v>32.5</c:v>
                </c:pt>
                <c:pt idx="468">
                  <c:v>32.5</c:v>
                </c:pt>
                <c:pt idx="469">
                  <c:v>32.5</c:v>
                </c:pt>
                <c:pt idx="470">
                  <c:v>32.659999999999997</c:v>
                </c:pt>
                <c:pt idx="471">
                  <c:v>32.71</c:v>
                </c:pt>
                <c:pt idx="472">
                  <c:v>32.85</c:v>
                </c:pt>
                <c:pt idx="473">
                  <c:v>32.85</c:v>
                </c:pt>
                <c:pt idx="474">
                  <c:v>32.85</c:v>
                </c:pt>
                <c:pt idx="475">
                  <c:v>33.167499999999997</c:v>
                </c:pt>
                <c:pt idx="476">
                  <c:v>33.314999999999998</c:v>
                </c:pt>
                <c:pt idx="477">
                  <c:v>33.3825</c:v>
                </c:pt>
                <c:pt idx="478">
                  <c:v>33.417499999999997</c:v>
                </c:pt>
                <c:pt idx="479">
                  <c:v>33.612499999999997</c:v>
                </c:pt>
                <c:pt idx="480">
                  <c:v>33.645000000000003</c:v>
                </c:pt>
                <c:pt idx="481">
                  <c:v>33.65</c:v>
                </c:pt>
                <c:pt idx="482">
                  <c:v>33.75</c:v>
                </c:pt>
                <c:pt idx="483">
                  <c:v>33.75</c:v>
                </c:pt>
                <c:pt idx="484">
                  <c:v>34.072499999999998</c:v>
                </c:pt>
                <c:pt idx="485">
                  <c:v>34.307499999999997</c:v>
                </c:pt>
                <c:pt idx="486">
                  <c:v>34.307499999999997</c:v>
                </c:pt>
                <c:pt idx="487">
                  <c:v>34.3125</c:v>
                </c:pt>
                <c:pt idx="488">
                  <c:v>34.47</c:v>
                </c:pt>
                <c:pt idx="489">
                  <c:v>34.8675</c:v>
                </c:pt>
                <c:pt idx="490">
                  <c:v>35</c:v>
                </c:pt>
                <c:pt idx="491">
                  <c:v>35</c:v>
                </c:pt>
                <c:pt idx="492">
                  <c:v>35.454999999999998</c:v>
                </c:pt>
                <c:pt idx="493">
                  <c:v>35.454999999999998</c:v>
                </c:pt>
                <c:pt idx="494">
                  <c:v>35.457500000000003</c:v>
                </c:pt>
                <c:pt idx="495">
                  <c:v>35.5</c:v>
                </c:pt>
                <c:pt idx="496">
                  <c:v>35.802500000000002</c:v>
                </c:pt>
                <c:pt idx="497">
                  <c:v>35.885000000000012</c:v>
                </c:pt>
                <c:pt idx="498">
                  <c:v>36.052500000000002</c:v>
                </c:pt>
                <c:pt idx="499">
                  <c:v>36.052500000000002</c:v>
                </c:pt>
                <c:pt idx="500">
                  <c:v>36.545000000000002</c:v>
                </c:pt>
                <c:pt idx="501">
                  <c:v>36.604999999999997</c:v>
                </c:pt>
                <c:pt idx="502">
                  <c:v>37.127499999999998</c:v>
                </c:pt>
                <c:pt idx="503">
                  <c:v>37.592500000000001</c:v>
                </c:pt>
                <c:pt idx="504">
                  <c:v>37.697499999999998</c:v>
                </c:pt>
                <c:pt idx="505">
                  <c:v>38.75</c:v>
                </c:pt>
                <c:pt idx="506">
                  <c:v>38.75</c:v>
                </c:pt>
                <c:pt idx="507">
                  <c:v>38.987499999999997</c:v>
                </c:pt>
                <c:pt idx="508">
                  <c:v>39.25</c:v>
                </c:pt>
                <c:pt idx="509">
                  <c:v>39.25</c:v>
                </c:pt>
                <c:pt idx="510">
                  <c:v>39.25</c:v>
                </c:pt>
                <c:pt idx="511">
                  <c:v>39.487499999999997</c:v>
                </c:pt>
                <c:pt idx="512">
                  <c:v>40</c:v>
                </c:pt>
                <c:pt idx="513">
                  <c:v>40</c:v>
                </c:pt>
                <c:pt idx="514">
                  <c:v>40</c:v>
                </c:pt>
                <c:pt idx="515">
                  <c:v>40</c:v>
                </c:pt>
                <c:pt idx="516">
                  <c:v>40</c:v>
                </c:pt>
                <c:pt idx="517">
                  <c:v>40</c:v>
                </c:pt>
                <c:pt idx="518">
                  <c:v>40</c:v>
                </c:pt>
                <c:pt idx="519">
                  <c:v>40</c:v>
                </c:pt>
                <c:pt idx="520">
                  <c:v>40.085000000000001</c:v>
                </c:pt>
                <c:pt idx="521">
                  <c:v>40.3675</c:v>
                </c:pt>
                <c:pt idx="522">
                  <c:v>40.877499999999998</c:v>
                </c:pt>
                <c:pt idx="523">
                  <c:v>40.935000000000002</c:v>
                </c:pt>
                <c:pt idx="524">
                  <c:v>40.947499999999998</c:v>
                </c:pt>
                <c:pt idx="525">
                  <c:v>41.112499999999997</c:v>
                </c:pt>
                <c:pt idx="526">
                  <c:v>41.147500000000001</c:v>
                </c:pt>
                <c:pt idx="527">
                  <c:v>41.287500000000001</c:v>
                </c:pt>
                <c:pt idx="528">
                  <c:v>41.325000000000003</c:v>
                </c:pt>
                <c:pt idx="529">
                  <c:v>41.33</c:v>
                </c:pt>
                <c:pt idx="530">
                  <c:v>41.377499999999998</c:v>
                </c:pt>
                <c:pt idx="531">
                  <c:v>41.422499999999999</c:v>
                </c:pt>
                <c:pt idx="532">
                  <c:v>41.56</c:v>
                </c:pt>
                <c:pt idx="533">
                  <c:v>41.652500000000003</c:v>
                </c:pt>
                <c:pt idx="534">
                  <c:v>41.832500000000003</c:v>
                </c:pt>
                <c:pt idx="535">
                  <c:v>42.042499999999997</c:v>
                </c:pt>
                <c:pt idx="536">
                  <c:v>42.347499999999997</c:v>
                </c:pt>
                <c:pt idx="537">
                  <c:v>42.472499999999997</c:v>
                </c:pt>
                <c:pt idx="538">
                  <c:v>42.645000000000003</c:v>
                </c:pt>
                <c:pt idx="539">
                  <c:v>42.814999999999998</c:v>
                </c:pt>
                <c:pt idx="540">
                  <c:v>42.902500000000003</c:v>
                </c:pt>
                <c:pt idx="541">
                  <c:v>43.207500000000003</c:v>
                </c:pt>
                <c:pt idx="542">
                  <c:v>43.31</c:v>
                </c:pt>
                <c:pt idx="543">
                  <c:v>43.35</c:v>
                </c:pt>
                <c:pt idx="544">
                  <c:v>43.462499999999999</c:v>
                </c:pt>
                <c:pt idx="545">
                  <c:v>43.55</c:v>
                </c:pt>
                <c:pt idx="546">
                  <c:v>44.4</c:v>
                </c:pt>
                <c:pt idx="547">
                  <c:v>44.421000000000006</c:v>
                </c:pt>
                <c:pt idx="548">
                  <c:v>44.421000000000006</c:v>
                </c:pt>
                <c:pt idx="549">
                  <c:v>44.421000000000006</c:v>
                </c:pt>
                <c:pt idx="550">
                  <c:v>44.421000000000006</c:v>
                </c:pt>
                <c:pt idx="551">
                  <c:v>44.69</c:v>
                </c:pt>
                <c:pt idx="552">
                  <c:v>44.82</c:v>
                </c:pt>
                <c:pt idx="553">
                  <c:v>44.917499999999997</c:v>
                </c:pt>
                <c:pt idx="554">
                  <c:v>45</c:v>
                </c:pt>
                <c:pt idx="555">
                  <c:v>45</c:v>
                </c:pt>
                <c:pt idx="556">
                  <c:v>45</c:v>
                </c:pt>
                <c:pt idx="557">
                  <c:v>45</c:v>
                </c:pt>
                <c:pt idx="558">
                  <c:v>45</c:v>
                </c:pt>
                <c:pt idx="559">
                  <c:v>45</c:v>
                </c:pt>
                <c:pt idx="560">
                  <c:v>45.402500000000003</c:v>
                </c:pt>
                <c:pt idx="561">
                  <c:v>45.424999999999997</c:v>
                </c:pt>
                <c:pt idx="562">
                  <c:v>45.655000000000001</c:v>
                </c:pt>
                <c:pt idx="563">
                  <c:v>45.7575</c:v>
                </c:pt>
                <c:pt idx="564">
                  <c:v>48.085000000000001</c:v>
                </c:pt>
                <c:pt idx="565">
                  <c:v>48.548000000000002</c:v>
                </c:pt>
                <c:pt idx="566">
                  <c:v>48.548000000000002</c:v>
                </c:pt>
                <c:pt idx="567">
                  <c:v>50</c:v>
                </c:pt>
                <c:pt idx="568">
                  <c:v>50</c:v>
                </c:pt>
                <c:pt idx="569">
                  <c:v>50.982500000000002</c:v>
                </c:pt>
                <c:pt idx="570">
                  <c:v>50.982500000000002</c:v>
                </c:pt>
                <c:pt idx="571">
                  <c:v>51.792499999999997</c:v>
                </c:pt>
                <c:pt idx="572">
                  <c:v>51.9</c:v>
                </c:pt>
                <c:pt idx="573">
                  <c:v>52.5</c:v>
                </c:pt>
                <c:pt idx="574">
                  <c:v>52.5</c:v>
                </c:pt>
                <c:pt idx="575">
                  <c:v>52.645000000000003</c:v>
                </c:pt>
                <c:pt idx="576">
                  <c:v>56.21</c:v>
                </c:pt>
                <c:pt idx="577">
                  <c:v>80</c:v>
                </c:pt>
                <c:pt idx="578">
                  <c:v>80</c:v>
                </c:pt>
              </c:numCache>
            </c:numRef>
          </c:yVal>
          <c:smooth val="0"/>
        </c:ser>
        <c:ser>
          <c:idx val="4"/>
          <c:order val="4"/>
          <c:tx>
            <c:strRef>
              <c:f>'Graph data 2.5'!$I$1</c:f>
              <c:strCache>
                <c:ptCount val="1"/>
                <c:pt idx="0">
                  <c:v>Natural Gas</c:v>
                </c:pt>
              </c:strCache>
            </c:strRef>
          </c:tx>
          <c:spPr>
            <a:ln w="25400" cap="rnd">
              <a:noFill/>
              <a:round/>
            </a:ln>
            <a:effectLst/>
          </c:spPr>
          <c:marker>
            <c:symbol val="circle"/>
            <c:size val="5"/>
            <c:spPr>
              <a:solidFill>
                <a:srgbClr val="00AEC7"/>
              </a:solidFill>
              <a:ln w="9525">
                <a:noFill/>
              </a:ln>
              <a:effectLst/>
            </c:spPr>
          </c:marker>
          <c:xVal>
            <c:numRef>
              <c:f>'Graph data 2.5'!$I$2:$I$580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12396.60460000001</c:v>
                </c:pt>
                <c:pt idx="246">
                  <c:v>13036.60460000001</c:v>
                </c:pt>
                <c:pt idx="247">
                  <c:v>14154.60460000001</c:v>
                </c:pt>
                <c:pt idx="248">
                  <c:v>14481.60460000001</c:v>
                </c:pt>
                <c:pt idx="249">
                  <c:v>14808.60460000001</c:v>
                </c:pt>
                <c:pt idx="250">
                  <c:v>15301.60460000001</c:v>
                </c:pt>
                <c:pt idx="251">
                  <c:v>15867.60460000001</c:v>
                </c:pt>
                <c:pt idx="252">
                  <c:v>16707.60460000001</c:v>
                </c:pt>
                <c:pt idx="253">
                  <c:v>17263.60460000001</c:v>
                </c:pt>
                <c:pt idx="254">
                  <c:v>17795.60460000001</c:v>
                </c:pt>
                <c:pt idx="255">
                  <c:v>18565.60460000001</c:v>
                </c:pt>
                <c:pt idx="256">
                  <c:v>19335.60460000001</c:v>
                </c:pt>
                <c:pt idx="257">
                  <c:v>20105.60460000001</c:v>
                </c:pt>
                <c:pt idx="258">
                  <c:v>20563.60460000001</c:v>
                </c:pt>
                <c:pt idx="259">
                  <c:v>20819.60460000001</c:v>
                </c:pt>
                <c:pt idx="260">
                  <c:v>20995.60460000001</c:v>
                </c:pt>
                <c:pt idx="261">
                  <c:v>21353.60460000001</c:v>
                </c:pt>
                <c:pt idx="262">
                  <c:v>22333.60460000001</c:v>
                </c:pt>
                <c:pt idx="263">
                  <c:v>22798.60460000001</c:v>
                </c:pt>
                <c:pt idx="264">
                  <c:v>23493.60460000001</c:v>
                </c:pt>
                <c:pt idx="265">
                  <c:v>24341.60460000001</c:v>
                </c:pt>
                <c:pt idx="266">
                  <c:v>25006.60460000001</c:v>
                </c:pt>
                <c:pt idx="267">
                  <c:v>25671.60460000001</c:v>
                </c:pt>
                <c:pt idx="268">
                  <c:v>26147.60460000001</c:v>
                </c:pt>
                <c:pt idx="269">
                  <c:v>26668.60460000001</c:v>
                </c:pt>
                <c:pt idx="270">
                  <c:v>27169.60460000001</c:v>
                </c:pt>
                <c:pt idx="271">
                  <c:v>27960.60460000001</c:v>
                </c:pt>
                <c:pt idx="272">
                  <c:v>28528.60460000001</c:v>
                </c:pt>
                <c:pt idx="273">
                  <c:v>29047.60460000001</c:v>
                </c:pt>
                <c:pt idx="274">
                  <c:v>29548.60460000001</c:v>
                </c:pt>
                <c:pt idx="275">
                  <c:v>29795.60460000001</c:v>
                </c:pt>
                <c:pt idx="276">
                  <c:v>30120.60460000001</c:v>
                </c:pt>
                <c:pt idx="277">
                  <c:v>30367.60460000001</c:v>
                </c:pt>
                <c:pt idx="278">
                  <c:v>30607.60460000001</c:v>
                </c:pt>
                <c:pt idx="279">
                  <c:v>30847.60460000001</c:v>
                </c:pt>
                <c:pt idx="280">
                  <c:v>31104.60460000001</c:v>
                </c:pt>
                <c:pt idx="281">
                  <c:v>31361.60460000001</c:v>
                </c:pt>
                <c:pt idx="282">
                  <c:v>31967.60460000001</c:v>
                </c:pt>
                <c:pt idx="283">
                  <c:v>32137.60460000001</c:v>
                </c:pt>
                <c:pt idx="284">
                  <c:v>32297.60460000001</c:v>
                </c:pt>
                <c:pt idx="285">
                  <c:v>33205.604600000013</c:v>
                </c:pt>
                <c:pt idx="286">
                  <c:v>33759.604600000013</c:v>
                </c:pt>
                <c:pt idx="287">
                  <c:v>34739.604600000013</c:v>
                </c:pt>
                <c:pt idx="288">
                  <c:v>34976.604600000013</c:v>
                </c:pt>
                <c:pt idx="289">
                  <c:v>35691.604600000013</c:v>
                </c:pt>
                <c:pt idx="290">
                  <c:v>36212.604600000013</c:v>
                </c:pt>
                <c:pt idx="291">
                  <c:v>36449.604600000013</c:v>
                </c:pt>
                <c:pt idx="292">
                  <c:v>37104.604600000013</c:v>
                </c:pt>
                <c:pt idx="293">
                  <c:v>37641.604600000013</c:v>
                </c:pt>
                <c:pt idx="294">
                  <c:v>38281.604600000013</c:v>
                </c:pt>
                <c:pt idx="295">
                  <c:v>38818.604600000013</c:v>
                </c:pt>
                <c:pt idx="296">
                  <c:v>39009.604600000013</c:v>
                </c:pt>
                <c:pt idx="297">
                  <c:v>39238.604600000013</c:v>
                </c:pt>
                <c:pt idx="298">
                  <c:v>39478.604600000013</c:v>
                </c:pt>
                <c:pt idx="299">
                  <c:v>39781.604600000013</c:v>
                </c:pt>
                <c:pt idx="300">
                  <c:v>41097.604600000013</c:v>
                </c:pt>
                <c:pt idx="301">
                  <c:v>41287.604600000013</c:v>
                </c:pt>
                <c:pt idx="302">
                  <c:v>41627.604600000013</c:v>
                </c:pt>
                <c:pt idx="303">
                  <c:v>41867.604600000013</c:v>
                </c:pt>
                <c:pt idx="304">
                  <c:v>42352.604600000013</c:v>
                </c:pt>
                <c:pt idx="305">
                  <c:v>42607.604600000013</c:v>
                </c:pt>
                <c:pt idx="306">
                  <c:v>42865.604600000013</c:v>
                </c:pt>
                <c:pt idx="307">
                  <c:v>43148.604600000013</c:v>
                </c:pt>
                <c:pt idx="308">
                  <c:v>43357.604600000013</c:v>
                </c:pt>
                <c:pt idx="309">
                  <c:v>43737.604600000013</c:v>
                </c:pt>
                <c:pt idx="310">
                  <c:v>44320.604600000013</c:v>
                </c:pt>
                <c:pt idx="311">
                  <c:v>45204.604600000013</c:v>
                </c:pt>
                <c:pt idx="312">
                  <c:v>45525.604600000013</c:v>
                </c:pt>
                <c:pt idx="313">
                  <c:v>45601.604600000013</c:v>
                </c:pt>
                <c:pt idx="314">
                  <c:v>45793.604600000013</c:v>
                </c:pt>
                <c:pt idx="315">
                  <c:v>46046.604600000013</c:v>
                </c:pt>
                <c:pt idx="316">
                  <c:v>46211.604600000013</c:v>
                </c:pt>
                <c:pt idx="317">
                  <c:v>46376.604600000013</c:v>
                </c:pt>
                <c:pt idx="318">
                  <c:v>46942.604600000013</c:v>
                </c:pt>
                <c:pt idx="319">
                  <c:v>47206.604600000013</c:v>
                </c:pt>
                <c:pt idx="320">
                  <c:v>47606.604600000013</c:v>
                </c:pt>
                <c:pt idx="321">
                  <c:v>48172.604600000013</c:v>
                </c:pt>
                <c:pt idx="322">
                  <c:v>48434.604600000013</c:v>
                </c:pt>
                <c:pt idx="323">
                  <c:v>48873.604600000013</c:v>
                </c:pt>
                <c:pt idx="324">
                  <c:v>49137.604600000013</c:v>
                </c:pt>
                <c:pt idx="325">
                  <c:v>#N/A</c:v>
                </c:pt>
                <c:pt idx="326">
                  <c:v>49323.604600000013</c:v>
                </c:pt>
                <c:pt idx="327">
                  <c:v>49344.604600000013</c:v>
                </c:pt>
                <c:pt idx="328">
                  <c:v>50089.604600000013</c:v>
                </c:pt>
                <c:pt idx="329">
                  <c:v>50280.604600000013</c:v>
                </c:pt>
                <c:pt idx="330">
                  <c:v>50415.604600000013</c:v>
                </c:pt>
                <c:pt idx="331">
                  <c:v>50810.604600000013</c:v>
                </c:pt>
                <c:pt idx="332">
                  <c:v>51559.604600000013</c:v>
                </c:pt>
                <c:pt idx="333">
                  <c:v>51891.604600000013</c:v>
                </c:pt>
                <c:pt idx="334">
                  <c:v>51901.604600000013</c:v>
                </c:pt>
                <c:pt idx="335">
                  <c:v>51941.604600000013</c:v>
                </c:pt>
                <c:pt idx="336">
                  <c:v>52273.604600000013</c:v>
                </c:pt>
                <c:pt idx="337">
                  <c:v>52403.604600000013</c:v>
                </c:pt>
                <c:pt idx="338">
                  <c:v>#N/A</c:v>
                </c:pt>
                <c:pt idx="339">
                  <c:v>53343.604600000013</c:v>
                </c:pt>
                <c:pt idx="340">
                  <c:v>#N/A</c:v>
                </c:pt>
                <c:pt idx="341">
                  <c:v>#N/A</c:v>
                </c:pt>
                <c:pt idx="342">
                  <c:v>55260.604600000013</c:v>
                </c:pt>
                <c:pt idx="343">
                  <c:v>55672.604600000013</c:v>
                </c:pt>
                <c:pt idx="344">
                  <c:v>56174.604600000013</c:v>
                </c:pt>
                <c:pt idx="345">
                  <c:v>56602.604600000013</c:v>
                </c:pt>
                <c:pt idx="346">
                  <c:v>56610.604600000013</c:v>
                </c:pt>
                <c:pt idx="347">
                  <c:v>56658.604600000013</c:v>
                </c:pt>
                <c:pt idx="348">
                  <c:v>56793.604600000013</c:v>
                </c:pt>
                <c:pt idx="349">
                  <c:v>56981.604600000013</c:v>
                </c:pt>
                <c:pt idx="350">
                  <c:v>57051.604600000013</c:v>
                </c:pt>
                <c:pt idx="351">
                  <c:v>57140.604600000013</c:v>
                </c:pt>
                <c:pt idx="352">
                  <c:v>57221.604600000013</c:v>
                </c:pt>
                <c:pt idx="353">
                  <c:v>57311.604600000013</c:v>
                </c:pt>
                <c:pt idx="354">
                  <c:v>57399.604600000013</c:v>
                </c:pt>
                <c:pt idx="355">
                  <c:v>57411.604600000013</c:v>
                </c:pt>
                <c:pt idx="356">
                  <c:v>57446.604600000013</c:v>
                </c:pt>
                <c:pt idx="357">
                  <c:v>57766.604600000013</c:v>
                </c:pt>
                <c:pt idx="358">
                  <c:v>58289.604600000013</c:v>
                </c:pt>
                <c:pt idx="359">
                  <c:v>58519.604600000013</c:v>
                </c:pt>
                <c:pt idx="360">
                  <c:v>58739.604600000013</c:v>
                </c:pt>
                <c:pt idx="361">
                  <c:v>59307.604600000013</c:v>
                </c:pt>
                <c:pt idx="362">
                  <c:v>59697.604600000013</c:v>
                </c:pt>
                <c:pt idx="363">
                  <c:v>59955.604600000013</c:v>
                </c:pt>
                <c:pt idx="364">
                  <c:v>#N/A</c:v>
                </c:pt>
                <c:pt idx="365">
                  <c:v>#N/A</c:v>
                </c:pt>
                <c:pt idx="366">
                  <c:v>#N/A</c:v>
                </c:pt>
                <c:pt idx="367">
                  <c:v>#N/A</c:v>
                </c:pt>
                <c:pt idx="368">
                  <c:v>63234.604600000013</c:v>
                </c:pt>
                <c:pt idx="369">
                  <c:v>63354.604600000013</c:v>
                </c:pt>
                <c:pt idx="370">
                  <c:v>63689.604600000013</c:v>
                </c:pt>
                <c:pt idx="371">
                  <c:v>#N/A</c:v>
                </c:pt>
                <c:pt idx="372">
                  <c:v>#N/A</c:v>
                </c:pt>
                <c:pt idx="373">
                  <c:v>64018.604600000013</c:v>
                </c:pt>
                <c:pt idx="374">
                  <c:v>64031.604600000013</c:v>
                </c:pt>
                <c:pt idx="375">
                  <c:v>64067.604600000013</c:v>
                </c:pt>
                <c:pt idx="376">
                  <c:v>64073.604600000013</c:v>
                </c:pt>
                <c:pt idx="377">
                  <c:v>64107.604600000013</c:v>
                </c:pt>
                <c:pt idx="378">
                  <c:v>64141.604600000013</c:v>
                </c:pt>
                <c:pt idx="379">
                  <c:v>#N/A</c:v>
                </c:pt>
                <c:pt idx="380">
                  <c:v>#N/A</c:v>
                </c:pt>
                <c:pt idx="381">
                  <c:v>65691.604600000006</c:v>
                </c:pt>
                <c:pt idx="382">
                  <c:v>66111.604600000006</c:v>
                </c:pt>
                <c:pt idx="383">
                  <c:v>66186.604600000006</c:v>
                </c:pt>
                <c:pt idx="384">
                  <c:v>#N/A</c:v>
                </c:pt>
                <c:pt idx="385">
                  <c:v>#N/A</c:v>
                </c:pt>
                <c:pt idx="386">
                  <c:v>#N/A</c:v>
                </c:pt>
                <c:pt idx="387">
                  <c:v>#N/A</c:v>
                </c:pt>
                <c:pt idx="388">
                  <c:v>#N/A</c:v>
                </c:pt>
                <c:pt idx="389">
                  <c:v>70235.604600000006</c:v>
                </c:pt>
                <c:pt idx="390">
                  <c:v>#N/A</c:v>
                </c:pt>
                <c:pt idx="391">
                  <c:v>71460.604600000006</c:v>
                </c:pt>
                <c:pt idx="392">
                  <c:v>71469.043599999975</c:v>
                </c:pt>
                <c:pt idx="393">
                  <c:v>71477.482599999974</c:v>
                </c:pt>
                <c:pt idx="394">
                  <c:v>71485.921600000001</c:v>
                </c:pt>
                <c:pt idx="395">
                  <c:v>71536.521599999993</c:v>
                </c:pt>
                <c:pt idx="396">
                  <c:v>71587.121599999999</c:v>
                </c:pt>
                <c:pt idx="397">
                  <c:v>71637.721600000004</c:v>
                </c:pt>
                <c:pt idx="398">
                  <c:v>71688.321600000025</c:v>
                </c:pt>
                <c:pt idx="399">
                  <c:v>71744.571600000025</c:v>
                </c:pt>
                <c:pt idx="400">
                  <c:v>71800.821600000025</c:v>
                </c:pt>
                <c:pt idx="401">
                  <c:v>71857.071600000025</c:v>
                </c:pt>
                <c:pt idx="402">
                  <c:v>71913.321600000025</c:v>
                </c:pt>
                <c:pt idx="403">
                  <c:v>71940.021600000022</c:v>
                </c:pt>
                <c:pt idx="404">
                  <c:v>71966.721600000004</c:v>
                </c:pt>
                <c:pt idx="405">
                  <c:v>72191.721600000004</c:v>
                </c:pt>
                <c:pt idx="406">
                  <c:v>#N/A</c:v>
                </c:pt>
                <c:pt idx="407">
                  <c:v>73213.721600000004</c:v>
                </c:pt>
                <c:pt idx="408">
                  <c:v>#N/A</c:v>
                </c:pt>
                <c:pt idx="409">
                  <c:v>#N/A</c:v>
                </c:pt>
                <c:pt idx="410">
                  <c:v>74415.721600000004</c:v>
                </c:pt>
                <c:pt idx="411">
                  <c:v>#N/A</c:v>
                </c:pt>
                <c:pt idx="412">
                  <c:v>#N/A</c:v>
                </c:pt>
                <c:pt idx="413">
                  <c:v>#N/A</c:v>
                </c:pt>
                <c:pt idx="414">
                  <c:v>76472.721600000004</c:v>
                </c:pt>
                <c:pt idx="415">
                  <c:v>76907.721600000004</c:v>
                </c:pt>
                <c:pt idx="416">
                  <c:v>77005.221600000004</c:v>
                </c:pt>
                <c:pt idx="417">
                  <c:v>77099.721600000004</c:v>
                </c:pt>
                <c:pt idx="418">
                  <c:v>#N/A</c:v>
                </c:pt>
                <c:pt idx="419">
                  <c:v>77894.721600000004</c:v>
                </c:pt>
                <c:pt idx="420">
                  <c:v>77955.721600000004</c:v>
                </c:pt>
                <c:pt idx="421">
                  <c:v>77971.721600000004</c:v>
                </c:pt>
                <c:pt idx="422">
                  <c:v>#N/A</c:v>
                </c:pt>
                <c:pt idx="423">
                  <c:v>78811.721600000004</c:v>
                </c:pt>
                <c:pt idx="424">
                  <c:v>78835.721600000004</c:v>
                </c:pt>
                <c:pt idx="425">
                  <c:v>78857.721600000004</c:v>
                </c:pt>
                <c:pt idx="426">
                  <c:v>#N/A</c:v>
                </c:pt>
                <c:pt idx="427">
                  <c:v>#N/A</c:v>
                </c:pt>
                <c:pt idx="428">
                  <c:v>79967.721600000004</c:v>
                </c:pt>
                <c:pt idx="429">
                  <c:v>80134.721600000004</c:v>
                </c:pt>
                <c:pt idx="430">
                  <c:v>#N/A</c:v>
                </c:pt>
                <c:pt idx="431">
                  <c:v>80661.721600000004</c:v>
                </c:pt>
                <c:pt idx="432">
                  <c:v>80677.721600000004</c:v>
                </c:pt>
                <c:pt idx="433">
                  <c:v>80689.721600000004</c:v>
                </c:pt>
                <c:pt idx="434">
                  <c:v>#N/A</c:v>
                </c:pt>
                <c:pt idx="435">
                  <c:v>81299.721600000004</c:v>
                </c:pt>
                <c:pt idx="436">
                  <c:v>81329.721600000004</c:v>
                </c:pt>
                <c:pt idx="437">
                  <c:v>81361.96160000001</c:v>
                </c:pt>
                <c:pt idx="438">
                  <c:v>81402.96160000001</c:v>
                </c:pt>
                <c:pt idx="439">
                  <c:v>81480.96160000001</c:v>
                </c:pt>
                <c:pt idx="440">
                  <c:v>#N/A</c:v>
                </c:pt>
                <c:pt idx="441">
                  <c:v>82186.96160000001</c:v>
                </c:pt>
                <c:pt idx="442">
                  <c:v>82234.96160000001</c:v>
                </c:pt>
                <c:pt idx="443">
                  <c:v>82282.96160000001</c:v>
                </c:pt>
                <c:pt idx="444">
                  <c:v>82330.96160000001</c:v>
                </c:pt>
                <c:pt idx="445">
                  <c:v>82378.96160000001</c:v>
                </c:pt>
                <c:pt idx="446">
                  <c:v>82426.96160000001</c:v>
                </c:pt>
                <c:pt idx="447">
                  <c:v>82474.96160000001</c:v>
                </c:pt>
                <c:pt idx="448">
                  <c:v>82522.96160000001</c:v>
                </c:pt>
                <c:pt idx="449">
                  <c:v>82610.96160000001</c:v>
                </c:pt>
                <c:pt idx="450">
                  <c:v>82710.96160000001</c:v>
                </c:pt>
                <c:pt idx="451">
                  <c:v>82880.96160000001</c:v>
                </c:pt>
                <c:pt idx="452">
                  <c:v>83050.96160000001</c:v>
                </c:pt>
                <c:pt idx="453">
                  <c:v>83098.96160000001</c:v>
                </c:pt>
                <c:pt idx="454">
                  <c:v>#N/A</c:v>
                </c:pt>
                <c:pt idx="455">
                  <c:v>83821.96160000001</c:v>
                </c:pt>
                <c:pt idx="456">
                  <c:v>#N/A</c:v>
                </c:pt>
                <c:pt idx="457">
                  <c:v>84604.96160000001</c:v>
                </c:pt>
                <c:pt idx="458">
                  <c:v>84650.96160000001</c:v>
                </c:pt>
                <c:pt idx="459">
                  <c:v>84696.96160000001</c:v>
                </c:pt>
                <c:pt idx="460">
                  <c:v>84742.96160000001</c:v>
                </c:pt>
                <c:pt idx="461">
                  <c:v>84788.96160000001</c:v>
                </c:pt>
                <c:pt idx="462">
                  <c:v>84836.96160000001</c:v>
                </c:pt>
                <c:pt idx="463">
                  <c:v>84884.96160000001</c:v>
                </c:pt>
                <c:pt idx="464">
                  <c:v>85078.96160000001</c:v>
                </c:pt>
                <c:pt idx="465">
                  <c:v>85275.96160000001</c:v>
                </c:pt>
                <c:pt idx="466">
                  <c:v>85470.96160000001</c:v>
                </c:pt>
                <c:pt idx="467">
                  <c:v>85481.96160000001</c:v>
                </c:pt>
                <c:pt idx="468">
                  <c:v>85598.361600000004</c:v>
                </c:pt>
                <c:pt idx="469">
                  <c:v>85615.861600000004</c:v>
                </c:pt>
                <c:pt idx="470">
                  <c:v>85676.861600000004</c:v>
                </c:pt>
                <c:pt idx="471">
                  <c:v>85798.861600000004</c:v>
                </c:pt>
                <c:pt idx="472">
                  <c:v>85904.861600000004</c:v>
                </c:pt>
                <c:pt idx="473">
                  <c:v>85982.861600000004</c:v>
                </c:pt>
                <c:pt idx="474">
                  <c:v>86060.861600000004</c:v>
                </c:pt>
                <c:pt idx="475">
                  <c:v>86108.861600000004</c:v>
                </c:pt>
                <c:pt idx="476">
                  <c:v>86158.861600000004</c:v>
                </c:pt>
                <c:pt idx="477">
                  <c:v>86206.861600000004</c:v>
                </c:pt>
                <c:pt idx="478">
                  <c:v>86290.741600000008</c:v>
                </c:pt>
                <c:pt idx="479">
                  <c:v>86338.741600000008</c:v>
                </c:pt>
                <c:pt idx="480">
                  <c:v>86386.741600000008</c:v>
                </c:pt>
                <c:pt idx="481">
                  <c:v>86406.741600000008</c:v>
                </c:pt>
                <c:pt idx="482">
                  <c:v>86424.741600000008</c:v>
                </c:pt>
                <c:pt idx="483">
                  <c:v>86553.741600000008</c:v>
                </c:pt>
                <c:pt idx="484">
                  <c:v>86601.741600000008</c:v>
                </c:pt>
                <c:pt idx="485">
                  <c:v>86651.741600000008</c:v>
                </c:pt>
                <c:pt idx="486">
                  <c:v>86676.741600000008</c:v>
                </c:pt>
                <c:pt idx="487">
                  <c:v>86761.741600000008</c:v>
                </c:pt>
                <c:pt idx="488">
                  <c:v>86969.741600000008</c:v>
                </c:pt>
                <c:pt idx="489">
                  <c:v>87014.741600000008</c:v>
                </c:pt>
                <c:pt idx="490">
                  <c:v>87144.741600000008</c:v>
                </c:pt>
                <c:pt idx="491">
                  <c:v>87233.741600000008</c:v>
                </c:pt>
                <c:pt idx="492">
                  <c:v>87248.741600000008</c:v>
                </c:pt>
                <c:pt idx="493">
                  <c:v>87248.741600000008</c:v>
                </c:pt>
                <c:pt idx="494">
                  <c:v>87332.741600000008</c:v>
                </c:pt>
                <c:pt idx="495">
                  <c:v>87382.741600000008</c:v>
                </c:pt>
                <c:pt idx="496">
                  <c:v>87460.741600000008</c:v>
                </c:pt>
                <c:pt idx="497">
                  <c:v>87476.741600000008</c:v>
                </c:pt>
                <c:pt idx="498">
                  <c:v>87543.591600000029</c:v>
                </c:pt>
                <c:pt idx="499">
                  <c:v>87610.441600000006</c:v>
                </c:pt>
                <c:pt idx="500">
                  <c:v>87623.441600000006</c:v>
                </c:pt>
                <c:pt idx="501">
                  <c:v>87649.441600000006</c:v>
                </c:pt>
                <c:pt idx="502">
                  <c:v>87727.441600000006</c:v>
                </c:pt>
                <c:pt idx="503">
                  <c:v>87742.441600000006</c:v>
                </c:pt>
                <c:pt idx="504">
                  <c:v>87787.441600000006</c:v>
                </c:pt>
                <c:pt idx="505">
                  <c:v>87818.441600000006</c:v>
                </c:pt>
                <c:pt idx="506">
                  <c:v>88208.441600000006</c:v>
                </c:pt>
                <c:pt idx="507">
                  <c:v>88265.441600000006</c:v>
                </c:pt>
                <c:pt idx="508">
                  <c:v>88340.441600000006</c:v>
                </c:pt>
                <c:pt idx="509">
                  <c:v>88415.441600000006</c:v>
                </c:pt>
                <c:pt idx="510">
                  <c:v>88503.441600000006</c:v>
                </c:pt>
                <c:pt idx="511">
                  <c:v>88557.441600000006</c:v>
                </c:pt>
                <c:pt idx="512">
                  <c:v>88589.441600000006</c:v>
                </c:pt>
                <c:pt idx="513">
                  <c:v>88605.441600000006</c:v>
                </c:pt>
                <c:pt idx="514">
                  <c:v>88621.441600000006</c:v>
                </c:pt>
                <c:pt idx="515">
                  <c:v>88711.441600000006</c:v>
                </c:pt>
                <c:pt idx="516">
                  <c:v>88727.441600000006</c:v>
                </c:pt>
                <c:pt idx="517">
                  <c:v>88842.441600000006</c:v>
                </c:pt>
                <c:pt idx="518">
                  <c:v>88957.441600000006</c:v>
                </c:pt>
                <c:pt idx="519">
                  <c:v>89087.441600000006</c:v>
                </c:pt>
                <c:pt idx="520">
                  <c:v>89141.441600000006</c:v>
                </c:pt>
                <c:pt idx="521">
                  <c:v>89198.441600000006</c:v>
                </c:pt>
                <c:pt idx="522">
                  <c:v>89269.441600000006</c:v>
                </c:pt>
                <c:pt idx="523">
                  <c:v>89399.441600000006</c:v>
                </c:pt>
                <c:pt idx="524">
                  <c:v>89456.441600000006</c:v>
                </c:pt>
                <c:pt idx="525">
                  <c:v>89531.441600000006</c:v>
                </c:pt>
                <c:pt idx="526">
                  <c:v>89576.441600000006</c:v>
                </c:pt>
                <c:pt idx="527">
                  <c:v>89621.441600000006</c:v>
                </c:pt>
                <c:pt idx="528">
                  <c:v>89666.441600000006</c:v>
                </c:pt>
                <c:pt idx="529">
                  <c:v>89711.441600000006</c:v>
                </c:pt>
                <c:pt idx="530">
                  <c:v>89768.441600000006</c:v>
                </c:pt>
                <c:pt idx="531">
                  <c:v>89839.441600000006</c:v>
                </c:pt>
                <c:pt idx="532">
                  <c:v>89913.441600000006</c:v>
                </c:pt>
                <c:pt idx="533">
                  <c:v>89967.441600000006</c:v>
                </c:pt>
                <c:pt idx="534">
                  <c:v>90042.441600000006</c:v>
                </c:pt>
                <c:pt idx="535">
                  <c:v>90099.441600000006</c:v>
                </c:pt>
                <c:pt idx="536">
                  <c:v>90156.441600000006</c:v>
                </c:pt>
                <c:pt idx="537">
                  <c:v>90237.441600000006</c:v>
                </c:pt>
                <c:pt idx="538">
                  <c:v>90318.441600000006</c:v>
                </c:pt>
                <c:pt idx="539">
                  <c:v>90345.441600000006</c:v>
                </c:pt>
                <c:pt idx="540">
                  <c:v>90426.441600000006</c:v>
                </c:pt>
                <c:pt idx="541">
                  <c:v>90503.441600000006</c:v>
                </c:pt>
                <c:pt idx="542">
                  <c:v>90582.441600000006</c:v>
                </c:pt>
                <c:pt idx="543">
                  <c:v>#N/A</c:v>
                </c:pt>
                <c:pt idx="544">
                  <c:v>90803.441600000006</c:v>
                </c:pt>
                <c:pt idx="545">
                  <c:v>90883.441600000006</c:v>
                </c:pt>
                <c:pt idx="546">
                  <c:v>90961.441600000006</c:v>
                </c:pt>
                <c:pt idx="547">
                  <c:v>90994.841600000029</c:v>
                </c:pt>
                <c:pt idx="548">
                  <c:v>91020.841600000029</c:v>
                </c:pt>
                <c:pt idx="549">
                  <c:v>91045.841600000029</c:v>
                </c:pt>
                <c:pt idx="550">
                  <c:v>91070.841600000029</c:v>
                </c:pt>
                <c:pt idx="551">
                  <c:v>91151.841600000029</c:v>
                </c:pt>
                <c:pt idx="552">
                  <c:v>91231.841600000029</c:v>
                </c:pt>
                <c:pt idx="553">
                  <c:v>91313.841600000029</c:v>
                </c:pt>
                <c:pt idx="554">
                  <c:v>91367.841600000029</c:v>
                </c:pt>
                <c:pt idx="555">
                  <c:v>91421.841600000029</c:v>
                </c:pt>
                <c:pt idx="556">
                  <c:v>91475.841600000029</c:v>
                </c:pt>
                <c:pt idx="557">
                  <c:v>91533.841600000029</c:v>
                </c:pt>
                <c:pt idx="558">
                  <c:v>91597.841600000029</c:v>
                </c:pt>
                <c:pt idx="559">
                  <c:v>91651.841600000029</c:v>
                </c:pt>
                <c:pt idx="560">
                  <c:v>91732.841600000029</c:v>
                </c:pt>
                <c:pt idx="561">
                  <c:v>91786.841600000029</c:v>
                </c:pt>
                <c:pt idx="562">
                  <c:v>91867.841600000029</c:v>
                </c:pt>
                <c:pt idx="563">
                  <c:v>91997.841600000029</c:v>
                </c:pt>
                <c:pt idx="564">
                  <c:v>92017.841600000029</c:v>
                </c:pt>
                <c:pt idx="565">
                  <c:v>92029.241600000008</c:v>
                </c:pt>
                <c:pt idx="566">
                  <c:v>92046.841600000029</c:v>
                </c:pt>
                <c:pt idx="567">
                  <c:v>92059.841600000029</c:v>
                </c:pt>
                <c:pt idx="568">
                  <c:v>92147.841600000029</c:v>
                </c:pt>
                <c:pt idx="569">
                  <c:v>92172.841600000029</c:v>
                </c:pt>
                <c:pt idx="570">
                  <c:v>92197.841600000029</c:v>
                </c:pt>
                <c:pt idx="571">
                  <c:v>92360.841600000029</c:v>
                </c:pt>
                <c:pt idx="572">
                  <c:v>92394.841600000029</c:v>
                </c:pt>
                <c:pt idx="573">
                  <c:v>92408.341600000029</c:v>
                </c:pt>
                <c:pt idx="574">
                  <c:v>92421.841600000029</c:v>
                </c:pt>
                <c:pt idx="575">
                  <c:v>92471.841600000029</c:v>
                </c:pt>
                <c:pt idx="576">
                  <c:v>92509.841600000029</c:v>
                </c:pt>
                <c:pt idx="577">
                  <c:v>#N/A</c:v>
                </c:pt>
                <c:pt idx="578">
                  <c:v>#N/A</c:v>
                </c:pt>
              </c:numCache>
            </c:numRef>
          </c:xVal>
          <c:yVal>
            <c:numRef>
              <c:f>'Graph data 2.5'!$M$2:$M$580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19.5</c:v>
                </c:pt>
                <c:pt idx="246">
                  <c:v>19.5</c:v>
                </c:pt>
                <c:pt idx="247">
                  <c:v>19.5</c:v>
                </c:pt>
                <c:pt idx="248">
                  <c:v>19.5</c:v>
                </c:pt>
                <c:pt idx="249">
                  <c:v>19.5</c:v>
                </c:pt>
                <c:pt idx="250">
                  <c:v>19.5</c:v>
                </c:pt>
                <c:pt idx="251">
                  <c:v>19.8475</c:v>
                </c:pt>
                <c:pt idx="252">
                  <c:v>19.872499999999999</c:v>
                </c:pt>
                <c:pt idx="253">
                  <c:v>19.91</c:v>
                </c:pt>
                <c:pt idx="254">
                  <c:v>19.932500000000001</c:v>
                </c:pt>
                <c:pt idx="255">
                  <c:v>19.932500000000001</c:v>
                </c:pt>
                <c:pt idx="256">
                  <c:v>19.932500000000001</c:v>
                </c:pt>
                <c:pt idx="257">
                  <c:v>19.932500000000001</c:v>
                </c:pt>
                <c:pt idx="258">
                  <c:v>20.25</c:v>
                </c:pt>
                <c:pt idx="259">
                  <c:v>20.25</c:v>
                </c:pt>
                <c:pt idx="260">
                  <c:v>20.25</c:v>
                </c:pt>
                <c:pt idx="261">
                  <c:v>20.25</c:v>
                </c:pt>
                <c:pt idx="262">
                  <c:v>20.25</c:v>
                </c:pt>
                <c:pt idx="263">
                  <c:v>20.25</c:v>
                </c:pt>
                <c:pt idx="264">
                  <c:v>20.25</c:v>
                </c:pt>
                <c:pt idx="265">
                  <c:v>20.25</c:v>
                </c:pt>
                <c:pt idx="266">
                  <c:v>20.25</c:v>
                </c:pt>
                <c:pt idx="267">
                  <c:v>20.25</c:v>
                </c:pt>
                <c:pt idx="268">
                  <c:v>20.357500000000009</c:v>
                </c:pt>
                <c:pt idx="269">
                  <c:v>20.364999999999991</c:v>
                </c:pt>
                <c:pt idx="270">
                  <c:v>20.375</c:v>
                </c:pt>
                <c:pt idx="271">
                  <c:v>20.385000000000002</c:v>
                </c:pt>
                <c:pt idx="272">
                  <c:v>20.39</c:v>
                </c:pt>
                <c:pt idx="273">
                  <c:v>20.39</c:v>
                </c:pt>
                <c:pt idx="274">
                  <c:v>20.475000000000001</c:v>
                </c:pt>
                <c:pt idx="275">
                  <c:v>20.484999999999999</c:v>
                </c:pt>
                <c:pt idx="276">
                  <c:v>20.545000000000002</c:v>
                </c:pt>
                <c:pt idx="277">
                  <c:v>20.625</c:v>
                </c:pt>
                <c:pt idx="278">
                  <c:v>20.65</c:v>
                </c:pt>
                <c:pt idx="279">
                  <c:v>20.65</c:v>
                </c:pt>
                <c:pt idx="280">
                  <c:v>20.65</c:v>
                </c:pt>
                <c:pt idx="281">
                  <c:v>20.65</c:v>
                </c:pt>
                <c:pt idx="282">
                  <c:v>20.664999999999999</c:v>
                </c:pt>
                <c:pt idx="283">
                  <c:v>20.7575</c:v>
                </c:pt>
                <c:pt idx="284">
                  <c:v>20.7575</c:v>
                </c:pt>
                <c:pt idx="285">
                  <c:v>20.7925</c:v>
                </c:pt>
                <c:pt idx="286">
                  <c:v>20.95</c:v>
                </c:pt>
                <c:pt idx="287">
                  <c:v>20.952500000000001</c:v>
                </c:pt>
                <c:pt idx="288">
                  <c:v>20.975000000000001</c:v>
                </c:pt>
                <c:pt idx="289">
                  <c:v>21</c:v>
                </c:pt>
                <c:pt idx="290">
                  <c:v>21</c:v>
                </c:pt>
                <c:pt idx="291">
                  <c:v>21.087499999999999</c:v>
                </c:pt>
                <c:pt idx="292">
                  <c:v>21.1875</c:v>
                </c:pt>
                <c:pt idx="293">
                  <c:v>21.195</c:v>
                </c:pt>
                <c:pt idx="294">
                  <c:v>21.212499999999999</c:v>
                </c:pt>
                <c:pt idx="295">
                  <c:v>21.2225</c:v>
                </c:pt>
                <c:pt idx="296">
                  <c:v>21.25</c:v>
                </c:pt>
                <c:pt idx="297">
                  <c:v>21.36</c:v>
                </c:pt>
                <c:pt idx="298">
                  <c:v>21.364999999999991</c:v>
                </c:pt>
                <c:pt idx="299">
                  <c:v>21.3675</c:v>
                </c:pt>
                <c:pt idx="300">
                  <c:v>21.45</c:v>
                </c:pt>
                <c:pt idx="301">
                  <c:v>21.547499999999999</c:v>
                </c:pt>
                <c:pt idx="302">
                  <c:v>21.585000000000001</c:v>
                </c:pt>
                <c:pt idx="303">
                  <c:v>21.62</c:v>
                </c:pt>
                <c:pt idx="304">
                  <c:v>21.875</c:v>
                </c:pt>
                <c:pt idx="305">
                  <c:v>21.885000000000002</c:v>
                </c:pt>
                <c:pt idx="306">
                  <c:v>22</c:v>
                </c:pt>
                <c:pt idx="307">
                  <c:v>22.022500000000001</c:v>
                </c:pt>
                <c:pt idx="308">
                  <c:v>22.037500000000001</c:v>
                </c:pt>
                <c:pt idx="309">
                  <c:v>22.0625</c:v>
                </c:pt>
                <c:pt idx="310">
                  <c:v>22.0975</c:v>
                </c:pt>
                <c:pt idx="311">
                  <c:v>22.2925</c:v>
                </c:pt>
                <c:pt idx="312">
                  <c:v>22.5</c:v>
                </c:pt>
                <c:pt idx="313">
                  <c:v>22.5</c:v>
                </c:pt>
                <c:pt idx="314">
                  <c:v>22.612500000000001</c:v>
                </c:pt>
                <c:pt idx="315">
                  <c:v>22.697500000000009</c:v>
                </c:pt>
                <c:pt idx="316">
                  <c:v>22.818999999999999</c:v>
                </c:pt>
                <c:pt idx="317">
                  <c:v>22.818999999999999</c:v>
                </c:pt>
                <c:pt idx="318">
                  <c:v>22.947500000000002</c:v>
                </c:pt>
                <c:pt idx="319">
                  <c:v>23.157499999999999</c:v>
                </c:pt>
                <c:pt idx="320">
                  <c:v>23.234999999999999</c:v>
                </c:pt>
                <c:pt idx="321">
                  <c:v>23.362500000000001</c:v>
                </c:pt>
                <c:pt idx="322">
                  <c:v>23.4725</c:v>
                </c:pt>
                <c:pt idx="323">
                  <c:v>23.572500000000002</c:v>
                </c:pt>
                <c:pt idx="324">
                  <c:v>23.61</c:v>
                </c:pt>
                <c:pt idx="325">
                  <c:v>24.319500000000001</c:v>
                </c:pt>
                <c:pt idx="326">
                  <c:v>24.34</c:v>
                </c:pt>
                <c:pt idx="327">
                  <c:v>24.34</c:v>
                </c:pt>
                <c:pt idx="328">
                  <c:v>25.092500000000001</c:v>
                </c:pt>
                <c:pt idx="329">
                  <c:v>25.622499999999999</c:v>
                </c:pt>
                <c:pt idx="330">
                  <c:v>25.89</c:v>
                </c:pt>
                <c:pt idx="331">
                  <c:v>26.454999999999991</c:v>
                </c:pt>
                <c:pt idx="332">
                  <c:v>26.532499999999999</c:v>
                </c:pt>
                <c:pt idx="333">
                  <c:v>26.5625</c:v>
                </c:pt>
                <c:pt idx="334">
                  <c:v>26.75</c:v>
                </c:pt>
                <c:pt idx="335">
                  <c:v>26.75</c:v>
                </c:pt>
                <c:pt idx="336">
                  <c:v>26.807500000000001</c:v>
                </c:pt>
                <c:pt idx="337">
                  <c:v>26.844999999999999</c:v>
                </c:pt>
                <c:pt idx="338">
                  <c:v>26.988</c:v>
                </c:pt>
                <c:pt idx="339">
                  <c:v>27.175000000000001</c:v>
                </c:pt>
                <c:pt idx="340">
                  <c:v>27.248999999999999</c:v>
                </c:pt>
                <c:pt idx="341">
                  <c:v>27.298500000000001</c:v>
                </c:pt>
                <c:pt idx="342">
                  <c:v>27.32</c:v>
                </c:pt>
                <c:pt idx="343">
                  <c:v>27.372499999999999</c:v>
                </c:pt>
                <c:pt idx="344">
                  <c:v>27.39</c:v>
                </c:pt>
                <c:pt idx="345">
                  <c:v>27.392499999999991</c:v>
                </c:pt>
                <c:pt idx="346">
                  <c:v>27.5</c:v>
                </c:pt>
                <c:pt idx="347">
                  <c:v>27.5</c:v>
                </c:pt>
                <c:pt idx="348">
                  <c:v>27.5</c:v>
                </c:pt>
                <c:pt idx="349">
                  <c:v>27.5</c:v>
                </c:pt>
                <c:pt idx="350">
                  <c:v>27.5</c:v>
                </c:pt>
                <c:pt idx="351">
                  <c:v>27.5</c:v>
                </c:pt>
                <c:pt idx="352">
                  <c:v>27.5</c:v>
                </c:pt>
                <c:pt idx="353">
                  <c:v>27.5</c:v>
                </c:pt>
                <c:pt idx="354">
                  <c:v>27.5</c:v>
                </c:pt>
                <c:pt idx="355">
                  <c:v>27.5</c:v>
                </c:pt>
                <c:pt idx="356">
                  <c:v>27.5</c:v>
                </c:pt>
                <c:pt idx="357">
                  <c:v>27.7075</c:v>
                </c:pt>
                <c:pt idx="358">
                  <c:v>27.837499999999999</c:v>
                </c:pt>
                <c:pt idx="359">
                  <c:v>27.967500000000001</c:v>
                </c:pt>
                <c:pt idx="360">
                  <c:v>28.1875</c:v>
                </c:pt>
                <c:pt idx="361">
                  <c:v>28.234999999999999</c:v>
                </c:pt>
                <c:pt idx="362">
                  <c:v>28.287500000000001</c:v>
                </c:pt>
                <c:pt idx="363">
                  <c:v>28.297499999999999</c:v>
                </c:pt>
                <c:pt idx="364">
                  <c:v>28.351500000000001</c:v>
                </c:pt>
                <c:pt idx="365">
                  <c:v>28.360499999999991</c:v>
                </c:pt>
                <c:pt idx="366">
                  <c:v>28.362749999999991</c:v>
                </c:pt>
                <c:pt idx="367">
                  <c:v>28.509</c:v>
                </c:pt>
                <c:pt idx="368">
                  <c:v>28.53</c:v>
                </c:pt>
                <c:pt idx="369">
                  <c:v>28.532499999999999</c:v>
                </c:pt>
                <c:pt idx="370">
                  <c:v>28.565000000000001</c:v>
                </c:pt>
                <c:pt idx="371">
                  <c:v>28.628250000000001</c:v>
                </c:pt>
                <c:pt idx="372">
                  <c:v>28.6755</c:v>
                </c:pt>
                <c:pt idx="373">
                  <c:v>28.747499999999999</c:v>
                </c:pt>
                <c:pt idx="374">
                  <c:v>28.747499999999999</c:v>
                </c:pt>
                <c:pt idx="375">
                  <c:v>28.75</c:v>
                </c:pt>
                <c:pt idx="376">
                  <c:v>28.75</c:v>
                </c:pt>
                <c:pt idx="377">
                  <c:v>28.75</c:v>
                </c:pt>
                <c:pt idx="378">
                  <c:v>28.75</c:v>
                </c:pt>
                <c:pt idx="379">
                  <c:v>28.817250000000001</c:v>
                </c:pt>
                <c:pt idx="380">
                  <c:v>28.839749999999999</c:v>
                </c:pt>
                <c:pt idx="381">
                  <c:v>28.975000000000001</c:v>
                </c:pt>
                <c:pt idx="382">
                  <c:v>29.01</c:v>
                </c:pt>
                <c:pt idx="383">
                  <c:v>29.047499999999999</c:v>
                </c:pt>
                <c:pt idx="384">
                  <c:v>29.107500000000009</c:v>
                </c:pt>
                <c:pt idx="385">
                  <c:v>29.114249999999991</c:v>
                </c:pt>
                <c:pt idx="386">
                  <c:v>29.267250000000001</c:v>
                </c:pt>
                <c:pt idx="387">
                  <c:v>29.294250000000009</c:v>
                </c:pt>
                <c:pt idx="388">
                  <c:v>29.305499999999991</c:v>
                </c:pt>
                <c:pt idx="389">
                  <c:v>29.344999999999999</c:v>
                </c:pt>
                <c:pt idx="390">
                  <c:v>29.355</c:v>
                </c:pt>
                <c:pt idx="391">
                  <c:v>29.4725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29.501249999999999</c:v>
                </c:pt>
                <c:pt idx="407">
                  <c:v>29.572500000000002</c:v>
                </c:pt>
                <c:pt idx="408">
                  <c:v>29.577750000000009</c:v>
                </c:pt>
                <c:pt idx="409">
                  <c:v>29.602499999999999</c:v>
                </c:pt>
                <c:pt idx="410">
                  <c:v>29.655000000000001</c:v>
                </c:pt>
                <c:pt idx="411">
                  <c:v>29.70825</c:v>
                </c:pt>
                <c:pt idx="412">
                  <c:v>29.766749999999991</c:v>
                </c:pt>
                <c:pt idx="413">
                  <c:v>29.876999999999999</c:v>
                </c:pt>
                <c:pt idx="414">
                  <c:v>29.877500000000001</c:v>
                </c:pt>
                <c:pt idx="415">
                  <c:v>29.912500000000001</c:v>
                </c:pt>
                <c:pt idx="416">
                  <c:v>30</c:v>
                </c:pt>
                <c:pt idx="417">
                  <c:v>30</c:v>
                </c:pt>
                <c:pt idx="418">
                  <c:v>30.034500000000001</c:v>
                </c:pt>
                <c:pt idx="419">
                  <c:v>30.035</c:v>
                </c:pt>
                <c:pt idx="420">
                  <c:v>30.125</c:v>
                </c:pt>
                <c:pt idx="421">
                  <c:v>30.204999999999991</c:v>
                </c:pt>
                <c:pt idx="422">
                  <c:v>30.273</c:v>
                </c:pt>
                <c:pt idx="423">
                  <c:v>30.5</c:v>
                </c:pt>
                <c:pt idx="424">
                  <c:v>30.5</c:v>
                </c:pt>
                <c:pt idx="425">
                  <c:v>30.5</c:v>
                </c:pt>
                <c:pt idx="426">
                  <c:v>30.507000000000001</c:v>
                </c:pt>
                <c:pt idx="427">
                  <c:v>30.545249999999989</c:v>
                </c:pt>
                <c:pt idx="428">
                  <c:v>30.642499999999991</c:v>
                </c:pt>
                <c:pt idx="429">
                  <c:v>30.727499999999999</c:v>
                </c:pt>
                <c:pt idx="430">
                  <c:v>30.862500000000001</c:v>
                </c:pt>
                <c:pt idx="431">
                  <c:v>30.872499999999999</c:v>
                </c:pt>
                <c:pt idx="432">
                  <c:v>30.872499999999999</c:v>
                </c:pt>
                <c:pt idx="433">
                  <c:v>30.872499999999999</c:v>
                </c:pt>
                <c:pt idx="434">
                  <c:v>30.92775</c:v>
                </c:pt>
                <c:pt idx="435">
                  <c:v>31</c:v>
                </c:pt>
                <c:pt idx="436">
                  <c:v>31</c:v>
                </c:pt>
                <c:pt idx="437">
                  <c:v>31.1175</c:v>
                </c:pt>
                <c:pt idx="438">
                  <c:v>31.265000000000001</c:v>
                </c:pt>
                <c:pt idx="439">
                  <c:v>31.274999999999999</c:v>
                </c:pt>
                <c:pt idx="440">
                  <c:v>31.283249999999988</c:v>
                </c:pt>
                <c:pt idx="441">
                  <c:v>31.5</c:v>
                </c:pt>
                <c:pt idx="442">
                  <c:v>31.5</c:v>
                </c:pt>
                <c:pt idx="443">
                  <c:v>31.5</c:v>
                </c:pt>
                <c:pt idx="444">
                  <c:v>31.5</c:v>
                </c:pt>
                <c:pt idx="445">
                  <c:v>31.5</c:v>
                </c:pt>
                <c:pt idx="446">
                  <c:v>31.5</c:v>
                </c:pt>
                <c:pt idx="447">
                  <c:v>31.5</c:v>
                </c:pt>
                <c:pt idx="448">
                  <c:v>31.5</c:v>
                </c:pt>
                <c:pt idx="449">
                  <c:v>31.5</c:v>
                </c:pt>
                <c:pt idx="450">
                  <c:v>31.5</c:v>
                </c:pt>
                <c:pt idx="451">
                  <c:v>31.55</c:v>
                </c:pt>
                <c:pt idx="452">
                  <c:v>31.55</c:v>
                </c:pt>
                <c:pt idx="453">
                  <c:v>31.605</c:v>
                </c:pt>
                <c:pt idx="454">
                  <c:v>31.636500000000009</c:v>
                </c:pt>
                <c:pt idx="455">
                  <c:v>31.727499999999999</c:v>
                </c:pt>
                <c:pt idx="456">
                  <c:v>31.800750000000001</c:v>
                </c:pt>
                <c:pt idx="457">
                  <c:v>31.997499999999999</c:v>
                </c:pt>
                <c:pt idx="458">
                  <c:v>32</c:v>
                </c:pt>
                <c:pt idx="459">
                  <c:v>32</c:v>
                </c:pt>
                <c:pt idx="460">
                  <c:v>32</c:v>
                </c:pt>
                <c:pt idx="461">
                  <c:v>32</c:v>
                </c:pt>
                <c:pt idx="462">
                  <c:v>32.29</c:v>
                </c:pt>
                <c:pt idx="463">
                  <c:v>32.47</c:v>
                </c:pt>
                <c:pt idx="464">
                  <c:v>32.5</c:v>
                </c:pt>
                <c:pt idx="465">
                  <c:v>32.5</c:v>
                </c:pt>
                <c:pt idx="466">
                  <c:v>32.5</c:v>
                </c:pt>
                <c:pt idx="467">
                  <c:v>32.5</c:v>
                </c:pt>
                <c:pt idx="468">
                  <c:v>32.5</c:v>
                </c:pt>
                <c:pt idx="469">
                  <c:v>32.5</c:v>
                </c:pt>
                <c:pt idx="470">
                  <c:v>32.659999999999997</c:v>
                </c:pt>
                <c:pt idx="471">
                  <c:v>32.71</c:v>
                </c:pt>
                <c:pt idx="472">
                  <c:v>32.85</c:v>
                </c:pt>
                <c:pt idx="473">
                  <c:v>32.85</c:v>
                </c:pt>
                <c:pt idx="474">
                  <c:v>32.85</c:v>
                </c:pt>
                <c:pt idx="475">
                  <c:v>33.167499999999997</c:v>
                </c:pt>
                <c:pt idx="476">
                  <c:v>33.314999999999998</c:v>
                </c:pt>
                <c:pt idx="477">
                  <c:v>33.3825</c:v>
                </c:pt>
                <c:pt idx="478">
                  <c:v>33.417499999999997</c:v>
                </c:pt>
                <c:pt idx="479">
                  <c:v>33.612499999999997</c:v>
                </c:pt>
                <c:pt idx="480">
                  <c:v>33.645000000000003</c:v>
                </c:pt>
                <c:pt idx="481">
                  <c:v>33.65</c:v>
                </c:pt>
                <c:pt idx="482">
                  <c:v>33.75</c:v>
                </c:pt>
                <c:pt idx="483">
                  <c:v>33.75</c:v>
                </c:pt>
                <c:pt idx="484">
                  <c:v>34.072499999999998</c:v>
                </c:pt>
                <c:pt idx="485">
                  <c:v>34.307499999999997</c:v>
                </c:pt>
                <c:pt idx="486">
                  <c:v>34.307499999999997</c:v>
                </c:pt>
                <c:pt idx="487">
                  <c:v>34.3125</c:v>
                </c:pt>
                <c:pt idx="488">
                  <c:v>34.47</c:v>
                </c:pt>
                <c:pt idx="489">
                  <c:v>34.8675</c:v>
                </c:pt>
                <c:pt idx="490">
                  <c:v>35</c:v>
                </c:pt>
                <c:pt idx="491">
                  <c:v>35</c:v>
                </c:pt>
                <c:pt idx="492">
                  <c:v>35.454999999999998</c:v>
                </c:pt>
                <c:pt idx="493">
                  <c:v>35.454999999999998</c:v>
                </c:pt>
                <c:pt idx="494">
                  <c:v>35.457500000000003</c:v>
                </c:pt>
                <c:pt idx="495">
                  <c:v>35.5</c:v>
                </c:pt>
                <c:pt idx="496">
                  <c:v>35.802500000000002</c:v>
                </c:pt>
                <c:pt idx="497">
                  <c:v>35.885000000000012</c:v>
                </c:pt>
                <c:pt idx="498">
                  <c:v>36.052500000000002</c:v>
                </c:pt>
                <c:pt idx="499">
                  <c:v>36.052500000000002</c:v>
                </c:pt>
                <c:pt idx="500">
                  <c:v>36.545000000000002</c:v>
                </c:pt>
                <c:pt idx="501">
                  <c:v>36.604999999999997</c:v>
                </c:pt>
                <c:pt idx="502">
                  <c:v>37.127499999999998</c:v>
                </c:pt>
                <c:pt idx="503">
                  <c:v>37.592500000000001</c:v>
                </c:pt>
                <c:pt idx="504">
                  <c:v>37.697499999999998</c:v>
                </c:pt>
                <c:pt idx="505">
                  <c:v>38.75</c:v>
                </c:pt>
                <c:pt idx="506">
                  <c:v>38.75</c:v>
                </c:pt>
                <c:pt idx="507">
                  <c:v>38.987499999999997</c:v>
                </c:pt>
                <c:pt idx="508">
                  <c:v>39.25</c:v>
                </c:pt>
                <c:pt idx="509">
                  <c:v>39.25</c:v>
                </c:pt>
                <c:pt idx="510">
                  <c:v>39.25</c:v>
                </c:pt>
                <c:pt idx="511">
                  <c:v>39.487499999999997</c:v>
                </c:pt>
                <c:pt idx="512">
                  <c:v>40</c:v>
                </c:pt>
                <c:pt idx="513">
                  <c:v>40</c:v>
                </c:pt>
                <c:pt idx="514">
                  <c:v>40</c:v>
                </c:pt>
                <c:pt idx="515">
                  <c:v>40</c:v>
                </c:pt>
                <c:pt idx="516">
                  <c:v>40</c:v>
                </c:pt>
                <c:pt idx="517">
                  <c:v>40</c:v>
                </c:pt>
                <c:pt idx="518">
                  <c:v>40</c:v>
                </c:pt>
                <c:pt idx="519">
                  <c:v>40</c:v>
                </c:pt>
                <c:pt idx="520">
                  <c:v>40.085000000000001</c:v>
                </c:pt>
                <c:pt idx="521">
                  <c:v>40.3675</c:v>
                </c:pt>
                <c:pt idx="522">
                  <c:v>40.877499999999998</c:v>
                </c:pt>
                <c:pt idx="523">
                  <c:v>40.935000000000002</c:v>
                </c:pt>
                <c:pt idx="524">
                  <c:v>40.947499999999998</c:v>
                </c:pt>
                <c:pt idx="525">
                  <c:v>41.112499999999997</c:v>
                </c:pt>
                <c:pt idx="526">
                  <c:v>41.147500000000001</c:v>
                </c:pt>
                <c:pt idx="527">
                  <c:v>41.287500000000001</c:v>
                </c:pt>
                <c:pt idx="528">
                  <c:v>41.325000000000003</c:v>
                </c:pt>
                <c:pt idx="529">
                  <c:v>41.33</c:v>
                </c:pt>
                <c:pt idx="530">
                  <c:v>41.377499999999998</c:v>
                </c:pt>
                <c:pt idx="531">
                  <c:v>41.422499999999999</c:v>
                </c:pt>
                <c:pt idx="532">
                  <c:v>41.56</c:v>
                </c:pt>
                <c:pt idx="533">
                  <c:v>41.652500000000003</c:v>
                </c:pt>
                <c:pt idx="534">
                  <c:v>41.832500000000003</c:v>
                </c:pt>
                <c:pt idx="535">
                  <c:v>42.042499999999997</c:v>
                </c:pt>
                <c:pt idx="536">
                  <c:v>42.347499999999997</c:v>
                </c:pt>
                <c:pt idx="537">
                  <c:v>42.472499999999997</c:v>
                </c:pt>
                <c:pt idx="538">
                  <c:v>42.645000000000003</c:v>
                </c:pt>
                <c:pt idx="539">
                  <c:v>42.814999999999998</c:v>
                </c:pt>
                <c:pt idx="540">
                  <c:v>42.902500000000003</c:v>
                </c:pt>
                <c:pt idx="541">
                  <c:v>43.207500000000003</c:v>
                </c:pt>
                <c:pt idx="542">
                  <c:v>43.31</c:v>
                </c:pt>
                <c:pt idx="543">
                  <c:v>43.35</c:v>
                </c:pt>
                <c:pt idx="544">
                  <c:v>43.462499999999999</c:v>
                </c:pt>
                <c:pt idx="545">
                  <c:v>43.55</c:v>
                </c:pt>
                <c:pt idx="546">
                  <c:v>44.4</c:v>
                </c:pt>
                <c:pt idx="547">
                  <c:v>44.421000000000006</c:v>
                </c:pt>
                <c:pt idx="548">
                  <c:v>44.421000000000006</c:v>
                </c:pt>
                <c:pt idx="549">
                  <c:v>44.421000000000006</c:v>
                </c:pt>
                <c:pt idx="550">
                  <c:v>44.421000000000006</c:v>
                </c:pt>
                <c:pt idx="551">
                  <c:v>44.69</c:v>
                </c:pt>
                <c:pt idx="552">
                  <c:v>44.82</c:v>
                </c:pt>
                <c:pt idx="553">
                  <c:v>44.917499999999997</c:v>
                </c:pt>
                <c:pt idx="554">
                  <c:v>45</c:v>
                </c:pt>
                <c:pt idx="555">
                  <c:v>45</c:v>
                </c:pt>
                <c:pt idx="556">
                  <c:v>45</c:v>
                </c:pt>
                <c:pt idx="557">
                  <c:v>45</c:v>
                </c:pt>
                <c:pt idx="558">
                  <c:v>45</c:v>
                </c:pt>
                <c:pt idx="559">
                  <c:v>45</c:v>
                </c:pt>
                <c:pt idx="560">
                  <c:v>45.402500000000003</c:v>
                </c:pt>
                <c:pt idx="561">
                  <c:v>45.424999999999997</c:v>
                </c:pt>
                <c:pt idx="562">
                  <c:v>45.655000000000001</c:v>
                </c:pt>
                <c:pt idx="563">
                  <c:v>45.7575</c:v>
                </c:pt>
                <c:pt idx="564">
                  <c:v>48.085000000000001</c:v>
                </c:pt>
                <c:pt idx="565">
                  <c:v>48.548000000000002</c:v>
                </c:pt>
                <c:pt idx="566">
                  <c:v>48.548000000000002</c:v>
                </c:pt>
                <c:pt idx="567">
                  <c:v>50</c:v>
                </c:pt>
                <c:pt idx="568">
                  <c:v>50</c:v>
                </c:pt>
                <c:pt idx="569">
                  <c:v>50.982500000000002</c:v>
                </c:pt>
                <c:pt idx="570">
                  <c:v>50.982500000000002</c:v>
                </c:pt>
                <c:pt idx="571">
                  <c:v>51.792499999999997</c:v>
                </c:pt>
                <c:pt idx="572">
                  <c:v>51.9</c:v>
                </c:pt>
                <c:pt idx="573">
                  <c:v>52.5</c:v>
                </c:pt>
                <c:pt idx="574">
                  <c:v>52.5</c:v>
                </c:pt>
                <c:pt idx="575">
                  <c:v>52.645000000000003</c:v>
                </c:pt>
                <c:pt idx="576">
                  <c:v>56.21</c:v>
                </c:pt>
                <c:pt idx="577">
                  <c:v>80</c:v>
                </c:pt>
                <c:pt idx="578">
                  <c:v>80</c:v>
                </c:pt>
              </c:numCache>
            </c:numRef>
          </c:yVal>
          <c:smooth val="0"/>
        </c:ser>
        <c:ser>
          <c:idx val="5"/>
          <c:order val="5"/>
          <c:tx>
            <c:strRef>
              <c:f>'Graph data 2.5'!$J$1</c:f>
              <c:strCache>
                <c:ptCount val="1"/>
                <c:pt idx="0">
                  <c:v>Coal</c:v>
                </c:pt>
              </c:strCache>
            </c:strRef>
          </c:tx>
          <c:spPr>
            <a:ln w="25400" cap="rnd">
              <a:noFill/>
              <a:round/>
            </a:ln>
            <a:effectLst/>
          </c:spPr>
          <c:marker>
            <c:symbol val="circle"/>
            <c:size val="5"/>
            <c:spPr>
              <a:solidFill>
                <a:srgbClr val="5B6770"/>
              </a:solidFill>
              <a:ln w="9525">
                <a:noFill/>
              </a:ln>
              <a:effectLst/>
            </c:spPr>
          </c:marker>
          <c:xVal>
            <c:numRef>
              <c:f>'Graph data 2.5'!$J$2:$J$580</c:f>
              <c:numCache>
                <c:formatCode>General</c:formatCode>
                <c:ptCount val="5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49280.604600000013</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53003.604600000013</c:v>
                </c:pt>
                <c:pt idx="339">
                  <c:v>#N/A</c:v>
                </c:pt>
                <c:pt idx="340">
                  <c:v>54201.604600000013</c:v>
                </c:pt>
                <c:pt idx="341">
                  <c:v>55026.604600000013</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60614.604600000013</c:v>
                </c:pt>
                <c:pt idx="365">
                  <c:v>61274.604600000013</c:v>
                </c:pt>
                <c:pt idx="366">
                  <c:v>62105.604600000013</c:v>
                </c:pt>
                <c:pt idx="367">
                  <c:v>62682.604600000013</c:v>
                </c:pt>
                <c:pt idx="368">
                  <c:v>#N/A</c:v>
                </c:pt>
                <c:pt idx="369">
                  <c:v>#N/A</c:v>
                </c:pt>
                <c:pt idx="370">
                  <c:v>#N/A</c:v>
                </c:pt>
                <c:pt idx="371">
                  <c:v>63847.604600000013</c:v>
                </c:pt>
                <c:pt idx="372">
                  <c:v>64005.604600000013</c:v>
                </c:pt>
                <c:pt idx="373">
                  <c:v>#N/A</c:v>
                </c:pt>
                <c:pt idx="374">
                  <c:v>#N/A</c:v>
                </c:pt>
                <c:pt idx="375">
                  <c:v>#N/A</c:v>
                </c:pt>
                <c:pt idx="376">
                  <c:v>#N/A</c:v>
                </c:pt>
                <c:pt idx="377">
                  <c:v>#N/A</c:v>
                </c:pt>
                <c:pt idx="378">
                  <c:v>#N/A</c:v>
                </c:pt>
                <c:pt idx="379">
                  <c:v>64916.604600000013</c:v>
                </c:pt>
                <c:pt idx="380">
                  <c:v>65526.604600000013</c:v>
                </c:pt>
                <c:pt idx="381">
                  <c:v>#N/A</c:v>
                </c:pt>
                <c:pt idx="382">
                  <c:v>#N/A</c:v>
                </c:pt>
                <c:pt idx="383">
                  <c:v>#N/A</c:v>
                </c:pt>
                <c:pt idx="384">
                  <c:v>66836.604600000006</c:v>
                </c:pt>
                <c:pt idx="385">
                  <c:v>67806.604600000006</c:v>
                </c:pt>
                <c:pt idx="386">
                  <c:v>68646.604600000006</c:v>
                </c:pt>
                <c:pt idx="387">
                  <c:v>69246.604600000006</c:v>
                </c:pt>
                <c:pt idx="388">
                  <c:v>70066.604600000006</c:v>
                </c:pt>
                <c:pt idx="389">
                  <c:v>#N/A</c:v>
                </c:pt>
                <c:pt idx="390">
                  <c:v>71025.604600000006</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72793.721600000004</c:v>
                </c:pt>
                <c:pt idx="407">
                  <c:v>#N/A</c:v>
                </c:pt>
                <c:pt idx="408">
                  <c:v>73819.721600000004</c:v>
                </c:pt>
                <c:pt idx="409">
                  <c:v>74269.721600000004</c:v>
                </c:pt>
                <c:pt idx="410">
                  <c:v>#N/A</c:v>
                </c:pt>
                <c:pt idx="411">
                  <c:v>75230.721600000004</c:v>
                </c:pt>
                <c:pt idx="412">
                  <c:v>75700.721600000004</c:v>
                </c:pt>
                <c:pt idx="413">
                  <c:v>76303.721600000004</c:v>
                </c:pt>
                <c:pt idx="414">
                  <c:v>#N/A</c:v>
                </c:pt>
                <c:pt idx="415">
                  <c:v>#N/A</c:v>
                </c:pt>
                <c:pt idx="416">
                  <c:v>#N/A</c:v>
                </c:pt>
                <c:pt idx="417">
                  <c:v>#N/A</c:v>
                </c:pt>
                <c:pt idx="418">
                  <c:v>77659.721600000004</c:v>
                </c:pt>
                <c:pt idx="419">
                  <c:v>#N/A</c:v>
                </c:pt>
                <c:pt idx="420">
                  <c:v>#N/A</c:v>
                </c:pt>
                <c:pt idx="421">
                  <c:v>#N/A</c:v>
                </c:pt>
                <c:pt idx="422">
                  <c:v>78791.721600000004</c:v>
                </c:pt>
                <c:pt idx="423">
                  <c:v>#N/A</c:v>
                </c:pt>
                <c:pt idx="424">
                  <c:v>#N/A</c:v>
                </c:pt>
                <c:pt idx="425">
                  <c:v>#N/A</c:v>
                </c:pt>
                <c:pt idx="426">
                  <c:v>79277.721600000004</c:v>
                </c:pt>
                <c:pt idx="427">
                  <c:v>79857.721600000004</c:v>
                </c:pt>
                <c:pt idx="428">
                  <c:v>#N/A</c:v>
                </c:pt>
                <c:pt idx="429">
                  <c:v>#N/A</c:v>
                </c:pt>
                <c:pt idx="430">
                  <c:v>80554.721600000004</c:v>
                </c:pt>
                <c:pt idx="431">
                  <c:v>#N/A</c:v>
                </c:pt>
                <c:pt idx="432">
                  <c:v>#N/A</c:v>
                </c:pt>
                <c:pt idx="433">
                  <c:v>#N/A</c:v>
                </c:pt>
                <c:pt idx="434">
                  <c:v>81269.721600000004</c:v>
                </c:pt>
                <c:pt idx="435">
                  <c:v>#N/A</c:v>
                </c:pt>
                <c:pt idx="436">
                  <c:v>#N/A</c:v>
                </c:pt>
                <c:pt idx="437">
                  <c:v>#N/A</c:v>
                </c:pt>
                <c:pt idx="438">
                  <c:v>#N/A</c:v>
                </c:pt>
                <c:pt idx="439">
                  <c:v>#N/A</c:v>
                </c:pt>
                <c:pt idx="440">
                  <c:v>82138.96160000001</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83703.96160000001</c:v>
                </c:pt>
                <c:pt idx="455">
                  <c:v>#N/A</c:v>
                </c:pt>
                <c:pt idx="456">
                  <c:v>84212.96160000001</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90725.441600000006</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numCache>
            </c:numRef>
          </c:xVal>
          <c:yVal>
            <c:numRef>
              <c:f>'Graph data 2.5'!$M$2:$M$580</c:f>
              <c:numCache>
                <c:formatCode>0</c:formatCode>
                <c:ptCount val="5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14.5</c:v>
                </c:pt>
                <c:pt idx="242">
                  <c:v>14.5</c:v>
                </c:pt>
                <c:pt idx="243">
                  <c:v>14.5</c:v>
                </c:pt>
                <c:pt idx="244">
                  <c:v>14.5</c:v>
                </c:pt>
                <c:pt idx="245">
                  <c:v>19.5</c:v>
                </c:pt>
                <c:pt idx="246">
                  <c:v>19.5</c:v>
                </c:pt>
                <c:pt idx="247">
                  <c:v>19.5</c:v>
                </c:pt>
                <c:pt idx="248">
                  <c:v>19.5</c:v>
                </c:pt>
                <c:pt idx="249">
                  <c:v>19.5</c:v>
                </c:pt>
                <c:pt idx="250">
                  <c:v>19.5</c:v>
                </c:pt>
                <c:pt idx="251">
                  <c:v>19.8475</c:v>
                </c:pt>
                <c:pt idx="252">
                  <c:v>19.872499999999999</c:v>
                </c:pt>
                <c:pt idx="253">
                  <c:v>19.91</c:v>
                </c:pt>
                <c:pt idx="254">
                  <c:v>19.932500000000001</c:v>
                </c:pt>
                <c:pt idx="255">
                  <c:v>19.932500000000001</c:v>
                </c:pt>
                <c:pt idx="256">
                  <c:v>19.932500000000001</c:v>
                </c:pt>
                <c:pt idx="257">
                  <c:v>19.932500000000001</c:v>
                </c:pt>
                <c:pt idx="258">
                  <c:v>20.25</c:v>
                </c:pt>
                <c:pt idx="259">
                  <c:v>20.25</c:v>
                </c:pt>
                <c:pt idx="260">
                  <c:v>20.25</c:v>
                </c:pt>
                <c:pt idx="261">
                  <c:v>20.25</c:v>
                </c:pt>
                <c:pt idx="262">
                  <c:v>20.25</c:v>
                </c:pt>
                <c:pt idx="263">
                  <c:v>20.25</c:v>
                </c:pt>
                <c:pt idx="264">
                  <c:v>20.25</c:v>
                </c:pt>
                <c:pt idx="265">
                  <c:v>20.25</c:v>
                </c:pt>
                <c:pt idx="266">
                  <c:v>20.25</c:v>
                </c:pt>
                <c:pt idx="267">
                  <c:v>20.25</c:v>
                </c:pt>
                <c:pt idx="268">
                  <c:v>20.357500000000009</c:v>
                </c:pt>
                <c:pt idx="269">
                  <c:v>20.364999999999991</c:v>
                </c:pt>
                <c:pt idx="270">
                  <c:v>20.375</c:v>
                </c:pt>
                <c:pt idx="271">
                  <c:v>20.385000000000002</c:v>
                </c:pt>
                <c:pt idx="272">
                  <c:v>20.39</c:v>
                </c:pt>
                <c:pt idx="273">
                  <c:v>20.39</c:v>
                </c:pt>
                <c:pt idx="274">
                  <c:v>20.475000000000001</c:v>
                </c:pt>
                <c:pt idx="275">
                  <c:v>20.484999999999999</c:v>
                </c:pt>
                <c:pt idx="276">
                  <c:v>20.545000000000002</c:v>
                </c:pt>
                <c:pt idx="277">
                  <c:v>20.625</c:v>
                </c:pt>
                <c:pt idx="278">
                  <c:v>20.65</c:v>
                </c:pt>
                <c:pt idx="279">
                  <c:v>20.65</c:v>
                </c:pt>
                <c:pt idx="280">
                  <c:v>20.65</c:v>
                </c:pt>
                <c:pt idx="281">
                  <c:v>20.65</c:v>
                </c:pt>
                <c:pt idx="282">
                  <c:v>20.664999999999999</c:v>
                </c:pt>
                <c:pt idx="283">
                  <c:v>20.7575</c:v>
                </c:pt>
                <c:pt idx="284">
                  <c:v>20.7575</c:v>
                </c:pt>
                <c:pt idx="285">
                  <c:v>20.7925</c:v>
                </c:pt>
                <c:pt idx="286">
                  <c:v>20.95</c:v>
                </c:pt>
                <c:pt idx="287">
                  <c:v>20.952500000000001</c:v>
                </c:pt>
                <c:pt idx="288">
                  <c:v>20.975000000000001</c:v>
                </c:pt>
                <c:pt idx="289">
                  <c:v>21</c:v>
                </c:pt>
                <c:pt idx="290">
                  <c:v>21</c:v>
                </c:pt>
                <c:pt idx="291">
                  <c:v>21.087499999999999</c:v>
                </c:pt>
                <c:pt idx="292">
                  <c:v>21.1875</c:v>
                </c:pt>
                <c:pt idx="293">
                  <c:v>21.195</c:v>
                </c:pt>
                <c:pt idx="294">
                  <c:v>21.212499999999999</c:v>
                </c:pt>
                <c:pt idx="295">
                  <c:v>21.2225</c:v>
                </c:pt>
                <c:pt idx="296">
                  <c:v>21.25</c:v>
                </c:pt>
                <c:pt idx="297">
                  <c:v>21.36</c:v>
                </c:pt>
                <c:pt idx="298">
                  <c:v>21.364999999999991</c:v>
                </c:pt>
                <c:pt idx="299">
                  <c:v>21.3675</c:v>
                </c:pt>
                <c:pt idx="300">
                  <c:v>21.45</c:v>
                </c:pt>
                <c:pt idx="301">
                  <c:v>21.547499999999999</c:v>
                </c:pt>
                <c:pt idx="302">
                  <c:v>21.585000000000001</c:v>
                </c:pt>
                <c:pt idx="303">
                  <c:v>21.62</c:v>
                </c:pt>
                <c:pt idx="304">
                  <c:v>21.875</c:v>
                </c:pt>
                <c:pt idx="305">
                  <c:v>21.885000000000002</c:v>
                </c:pt>
                <c:pt idx="306">
                  <c:v>22</c:v>
                </c:pt>
                <c:pt idx="307">
                  <c:v>22.022500000000001</c:v>
                </c:pt>
                <c:pt idx="308">
                  <c:v>22.037500000000001</c:v>
                </c:pt>
                <c:pt idx="309">
                  <c:v>22.0625</c:v>
                </c:pt>
                <c:pt idx="310">
                  <c:v>22.0975</c:v>
                </c:pt>
                <c:pt idx="311">
                  <c:v>22.2925</c:v>
                </c:pt>
                <c:pt idx="312">
                  <c:v>22.5</c:v>
                </c:pt>
                <c:pt idx="313">
                  <c:v>22.5</c:v>
                </c:pt>
                <c:pt idx="314">
                  <c:v>22.612500000000001</c:v>
                </c:pt>
                <c:pt idx="315">
                  <c:v>22.697500000000009</c:v>
                </c:pt>
                <c:pt idx="316">
                  <c:v>22.818999999999999</c:v>
                </c:pt>
                <c:pt idx="317">
                  <c:v>22.818999999999999</c:v>
                </c:pt>
                <c:pt idx="318">
                  <c:v>22.947500000000002</c:v>
                </c:pt>
                <c:pt idx="319">
                  <c:v>23.157499999999999</c:v>
                </c:pt>
                <c:pt idx="320">
                  <c:v>23.234999999999999</c:v>
                </c:pt>
                <c:pt idx="321">
                  <c:v>23.362500000000001</c:v>
                </c:pt>
                <c:pt idx="322">
                  <c:v>23.4725</c:v>
                </c:pt>
                <c:pt idx="323">
                  <c:v>23.572500000000002</c:v>
                </c:pt>
                <c:pt idx="324">
                  <c:v>23.61</c:v>
                </c:pt>
                <c:pt idx="325">
                  <c:v>24.319500000000001</c:v>
                </c:pt>
                <c:pt idx="326">
                  <c:v>24.34</c:v>
                </c:pt>
                <c:pt idx="327">
                  <c:v>24.34</c:v>
                </c:pt>
                <c:pt idx="328">
                  <c:v>25.092500000000001</c:v>
                </c:pt>
                <c:pt idx="329">
                  <c:v>25.622499999999999</c:v>
                </c:pt>
                <c:pt idx="330">
                  <c:v>25.89</c:v>
                </c:pt>
                <c:pt idx="331">
                  <c:v>26.454999999999991</c:v>
                </c:pt>
                <c:pt idx="332">
                  <c:v>26.532499999999999</c:v>
                </c:pt>
                <c:pt idx="333">
                  <c:v>26.5625</c:v>
                </c:pt>
                <c:pt idx="334">
                  <c:v>26.75</c:v>
                </c:pt>
                <c:pt idx="335">
                  <c:v>26.75</c:v>
                </c:pt>
                <c:pt idx="336">
                  <c:v>26.807500000000001</c:v>
                </c:pt>
                <c:pt idx="337">
                  <c:v>26.844999999999999</c:v>
                </c:pt>
                <c:pt idx="338">
                  <c:v>26.988</c:v>
                </c:pt>
                <c:pt idx="339">
                  <c:v>27.175000000000001</c:v>
                </c:pt>
                <c:pt idx="340">
                  <c:v>27.248999999999999</c:v>
                </c:pt>
                <c:pt idx="341">
                  <c:v>27.298500000000001</c:v>
                </c:pt>
                <c:pt idx="342">
                  <c:v>27.32</c:v>
                </c:pt>
                <c:pt idx="343">
                  <c:v>27.372499999999999</c:v>
                </c:pt>
                <c:pt idx="344">
                  <c:v>27.39</c:v>
                </c:pt>
                <c:pt idx="345">
                  <c:v>27.392499999999991</c:v>
                </c:pt>
                <c:pt idx="346">
                  <c:v>27.5</c:v>
                </c:pt>
                <c:pt idx="347">
                  <c:v>27.5</c:v>
                </c:pt>
                <c:pt idx="348">
                  <c:v>27.5</c:v>
                </c:pt>
                <c:pt idx="349">
                  <c:v>27.5</c:v>
                </c:pt>
                <c:pt idx="350">
                  <c:v>27.5</c:v>
                </c:pt>
                <c:pt idx="351">
                  <c:v>27.5</c:v>
                </c:pt>
                <c:pt idx="352">
                  <c:v>27.5</c:v>
                </c:pt>
                <c:pt idx="353">
                  <c:v>27.5</c:v>
                </c:pt>
                <c:pt idx="354">
                  <c:v>27.5</c:v>
                </c:pt>
                <c:pt idx="355">
                  <c:v>27.5</c:v>
                </c:pt>
                <c:pt idx="356">
                  <c:v>27.5</c:v>
                </c:pt>
                <c:pt idx="357">
                  <c:v>27.7075</c:v>
                </c:pt>
                <c:pt idx="358">
                  <c:v>27.837499999999999</c:v>
                </c:pt>
                <c:pt idx="359">
                  <c:v>27.967500000000001</c:v>
                </c:pt>
                <c:pt idx="360">
                  <c:v>28.1875</c:v>
                </c:pt>
                <c:pt idx="361">
                  <c:v>28.234999999999999</c:v>
                </c:pt>
                <c:pt idx="362">
                  <c:v>28.287500000000001</c:v>
                </c:pt>
                <c:pt idx="363">
                  <c:v>28.297499999999999</c:v>
                </c:pt>
                <c:pt idx="364">
                  <c:v>28.351500000000001</c:v>
                </c:pt>
                <c:pt idx="365">
                  <c:v>28.360499999999991</c:v>
                </c:pt>
                <c:pt idx="366">
                  <c:v>28.362749999999991</c:v>
                </c:pt>
                <c:pt idx="367">
                  <c:v>28.509</c:v>
                </c:pt>
                <c:pt idx="368">
                  <c:v>28.53</c:v>
                </c:pt>
                <c:pt idx="369">
                  <c:v>28.532499999999999</c:v>
                </c:pt>
                <c:pt idx="370">
                  <c:v>28.565000000000001</c:v>
                </c:pt>
                <c:pt idx="371">
                  <c:v>28.628250000000001</c:v>
                </c:pt>
                <c:pt idx="372">
                  <c:v>28.6755</c:v>
                </c:pt>
                <c:pt idx="373">
                  <c:v>28.747499999999999</c:v>
                </c:pt>
                <c:pt idx="374">
                  <c:v>28.747499999999999</c:v>
                </c:pt>
                <c:pt idx="375">
                  <c:v>28.75</c:v>
                </c:pt>
                <c:pt idx="376">
                  <c:v>28.75</c:v>
                </c:pt>
                <c:pt idx="377">
                  <c:v>28.75</c:v>
                </c:pt>
                <c:pt idx="378">
                  <c:v>28.75</c:v>
                </c:pt>
                <c:pt idx="379">
                  <c:v>28.817250000000001</c:v>
                </c:pt>
                <c:pt idx="380">
                  <c:v>28.839749999999999</c:v>
                </c:pt>
                <c:pt idx="381">
                  <c:v>28.975000000000001</c:v>
                </c:pt>
                <c:pt idx="382">
                  <c:v>29.01</c:v>
                </c:pt>
                <c:pt idx="383">
                  <c:v>29.047499999999999</c:v>
                </c:pt>
                <c:pt idx="384">
                  <c:v>29.107500000000009</c:v>
                </c:pt>
                <c:pt idx="385">
                  <c:v>29.114249999999991</c:v>
                </c:pt>
                <c:pt idx="386">
                  <c:v>29.267250000000001</c:v>
                </c:pt>
                <c:pt idx="387">
                  <c:v>29.294250000000009</c:v>
                </c:pt>
                <c:pt idx="388">
                  <c:v>29.305499999999991</c:v>
                </c:pt>
                <c:pt idx="389">
                  <c:v>29.344999999999999</c:v>
                </c:pt>
                <c:pt idx="390">
                  <c:v>29.355</c:v>
                </c:pt>
                <c:pt idx="391">
                  <c:v>29.4725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29.501249999999999</c:v>
                </c:pt>
                <c:pt idx="407">
                  <c:v>29.572500000000002</c:v>
                </c:pt>
                <c:pt idx="408">
                  <c:v>29.577750000000009</c:v>
                </c:pt>
                <c:pt idx="409">
                  <c:v>29.602499999999999</c:v>
                </c:pt>
                <c:pt idx="410">
                  <c:v>29.655000000000001</c:v>
                </c:pt>
                <c:pt idx="411">
                  <c:v>29.70825</c:v>
                </c:pt>
                <c:pt idx="412">
                  <c:v>29.766749999999991</c:v>
                </c:pt>
                <c:pt idx="413">
                  <c:v>29.876999999999999</c:v>
                </c:pt>
                <c:pt idx="414">
                  <c:v>29.877500000000001</c:v>
                </c:pt>
                <c:pt idx="415">
                  <c:v>29.912500000000001</c:v>
                </c:pt>
                <c:pt idx="416">
                  <c:v>30</c:v>
                </c:pt>
                <c:pt idx="417">
                  <c:v>30</c:v>
                </c:pt>
                <c:pt idx="418">
                  <c:v>30.034500000000001</c:v>
                </c:pt>
                <c:pt idx="419">
                  <c:v>30.035</c:v>
                </c:pt>
                <c:pt idx="420">
                  <c:v>30.125</c:v>
                </c:pt>
                <c:pt idx="421">
                  <c:v>30.204999999999991</c:v>
                </c:pt>
                <c:pt idx="422">
                  <c:v>30.273</c:v>
                </c:pt>
                <c:pt idx="423">
                  <c:v>30.5</c:v>
                </c:pt>
                <c:pt idx="424">
                  <c:v>30.5</c:v>
                </c:pt>
                <c:pt idx="425">
                  <c:v>30.5</c:v>
                </c:pt>
                <c:pt idx="426">
                  <c:v>30.507000000000001</c:v>
                </c:pt>
                <c:pt idx="427">
                  <c:v>30.545249999999989</c:v>
                </c:pt>
                <c:pt idx="428">
                  <c:v>30.642499999999991</c:v>
                </c:pt>
                <c:pt idx="429">
                  <c:v>30.727499999999999</c:v>
                </c:pt>
                <c:pt idx="430">
                  <c:v>30.862500000000001</c:v>
                </c:pt>
                <c:pt idx="431">
                  <c:v>30.872499999999999</c:v>
                </c:pt>
                <c:pt idx="432">
                  <c:v>30.872499999999999</c:v>
                </c:pt>
                <c:pt idx="433">
                  <c:v>30.872499999999999</c:v>
                </c:pt>
                <c:pt idx="434">
                  <c:v>30.92775</c:v>
                </c:pt>
                <c:pt idx="435">
                  <c:v>31</c:v>
                </c:pt>
                <c:pt idx="436">
                  <c:v>31</c:v>
                </c:pt>
                <c:pt idx="437">
                  <c:v>31.1175</c:v>
                </c:pt>
                <c:pt idx="438">
                  <c:v>31.265000000000001</c:v>
                </c:pt>
                <c:pt idx="439">
                  <c:v>31.274999999999999</c:v>
                </c:pt>
                <c:pt idx="440">
                  <c:v>31.283249999999988</c:v>
                </c:pt>
                <c:pt idx="441">
                  <c:v>31.5</c:v>
                </c:pt>
                <c:pt idx="442">
                  <c:v>31.5</c:v>
                </c:pt>
                <c:pt idx="443">
                  <c:v>31.5</c:v>
                </c:pt>
                <c:pt idx="444">
                  <c:v>31.5</c:v>
                </c:pt>
                <c:pt idx="445">
                  <c:v>31.5</c:v>
                </c:pt>
                <c:pt idx="446">
                  <c:v>31.5</c:v>
                </c:pt>
                <c:pt idx="447">
                  <c:v>31.5</c:v>
                </c:pt>
                <c:pt idx="448">
                  <c:v>31.5</c:v>
                </c:pt>
                <c:pt idx="449">
                  <c:v>31.5</c:v>
                </c:pt>
                <c:pt idx="450">
                  <c:v>31.5</c:v>
                </c:pt>
                <c:pt idx="451">
                  <c:v>31.55</c:v>
                </c:pt>
                <c:pt idx="452">
                  <c:v>31.55</c:v>
                </c:pt>
                <c:pt idx="453">
                  <c:v>31.605</c:v>
                </c:pt>
                <c:pt idx="454">
                  <c:v>31.636500000000009</c:v>
                </c:pt>
                <c:pt idx="455">
                  <c:v>31.727499999999999</c:v>
                </c:pt>
                <c:pt idx="456">
                  <c:v>31.800750000000001</c:v>
                </c:pt>
                <c:pt idx="457">
                  <c:v>31.997499999999999</c:v>
                </c:pt>
                <c:pt idx="458">
                  <c:v>32</c:v>
                </c:pt>
                <c:pt idx="459">
                  <c:v>32</c:v>
                </c:pt>
                <c:pt idx="460">
                  <c:v>32</c:v>
                </c:pt>
                <c:pt idx="461">
                  <c:v>32</c:v>
                </c:pt>
                <c:pt idx="462">
                  <c:v>32.29</c:v>
                </c:pt>
                <c:pt idx="463">
                  <c:v>32.47</c:v>
                </c:pt>
                <c:pt idx="464">
                  <c:v>32.5</c:v>
                </c:pt>
                <c:pt idx="465">
                  <c:v>32.5</c:v>
                </c:pt>
                <c:pt idx="466">
                  <c:v>32.5</c:v>
                </c:pt>
                <c:pt idx="467">
                  <c:v>32.5</c:v>
                </c:pt>
                <c:pt idx="468">
                  <c:v>32.5</c:v>
                </c:pt>
                <c:pt idx="469">
                  <c:v>32.5</c:v>
                </c:pt>
                <c:pt idx="470">
                  <c:v>32.659999999999997</c:v>
                </c:pt>
                <c:pt idx="471">
                  <c:v>32.71</c:v>
                </c:pt>
                <c:pt idx="472">
                  <c:v>32.85</c:v>
                </c:pt>
                <c:pt idx="473">
                  <c:v>32.85</c:v>
                </c:pt>
                <c:pt idx="474">
                  <c:v>32.85</c:v>
                </c:pt>
                <c:pt idx="475">
                  <c:v>33.167499999999997</c:v>
                </c:pt>
                <c:pt idx="476">
                  <c:v>33.314999999999998</c:v>
                </c:pt>
                <c:pt idx="477">
                  <c:v>33.3825</c:v>
                </c:pt>
                <c:pt idx="478">
                  <c:v>33.417499999999997</c:v>
                </c:pt>
                <c:pt idx="479">
                  <c:v>33.612499999999997</c:v>
                </c:pt>
                <c:pt idx="480">
                  <c:v>33.645000000000003</c:v>
                </c:pt>
                <c:pt idx="481">
                  <c:v>33.65</c:v>
                </c:pt>
                <c:pt idx="482">
                  <c:v>33.75</c:v>
                </c:pt>
                <c:pt idx="483">
                  <c:v>33.75</c:v>
                </c:pt>
                <c:pt idx="484">
                  <c:v>34.072499999999998</c:v>
                </c:pt>
                <c:pt idx="485">
                  <c:v>34.307499999999997</c:v>
                </c:pt>
                <c:pt idx="486">
                  <c:v>34.307499999999997</c:v>
                </c:pt>
                <c:pt idx="487">
                  <c:v>34.3125</c:v>
                </c:pt>
                <c:pt idx="488">
                  <c:v>34.47</c:v>
                </c:pt>
                <c:pt idx="489">
                  <c:v>34.8675</c:v>
                </c:pt>
                <c:pt idx="490">
                  <c:v>35</c:v>
                </c:pt>
                <c:pt idx="491">
                  <c:v>35</c:v>
                </c:pt>
                <c:pt idx="492">
                  <c:v>35.454999999999998</c:v>
                </c:pt>
                <c:pt idx="493">
                  <c:v>35.454999999999998</c:v>
                </c:pt>
                <c:pt idx="494">
                  <c:v>35.457500000000003</c:v>
                </c:pt>
                <c:pt idx="495">
                  <c:v>35.5</c:v>
                </c:pt>
                <c:pt idx="496">
                  <c:v>35.802500000000002</c:v>
                </c:pt>
                <c:pt idx="497">
                  <c:v>35.885000000000012</c:v>
                </c:pt>
                <c:pt idx="498">
                  <c:v>36.052500000000002</c:v>
                </c:pt>
                <c:pt idx="499">
                  <c:v>36.052500000000002</c:v>
                </c:pt>
                <c:pt idx="500">
                  <c:v>36.545000000000002</c:v>
                </c:pt>
                <c:pt idx="501">
                  <c:v>36.604999999999997</c:v>
                </c:pt>
                <c:pt idx="502">
                  <c:v>37.127499999999998</c:v>
                </c:pt>
                <c:pt idx="503">
                  <c:v>37.592500000000001</c:v>
                </c:pt>
                <c:pt idx="504">
                  <c:v>37.697499999999998</c:v>
                </c:pt>
                <c:pt idx="505">
                  <c:v>38.75</c:v>
                </c:pt>
                <c:pt idx="506">
                  <c:v>38.75</c:v>
                </c:pt>
                <c:pt idx="507">
                  <c:v>38.987499999999997</c:v>
                </c:pt>
                <c:pt idx="508">
                  <c:v>39.25</c:v>
                </c:pt>
                <c:pt idx="509">
                  <c:v>39.25</c:v>
                </c:pt>
                <c:pt idx="510">
                  <c:v>39.25</c:v>
                </c:pt>
                <c:pt idx="511">
                  <c:v>39.487499999999997</c:v>
                </c:pt>
                <c:pt idx="512">
                  <c:v>40</c:v>
                </c:pt>
                <c:pt idx="513">
                  <c:v>40</c:v>
                </c:pt>
                <c:pt idx="514">
                  <c:v>40</c:v>
                </c:pt>
                <c:pt idx="515">
                  <c:v>40</c:v>
                </c:pt>
                <c:pt idx="516">
                  <c:v>40</c:v>
                </c:pt>
                <c:pt idx="517">
                  <c:v>40</c:v>
                </c:pt>
                <c:pt idx="518">
                  <c:v>40</c:v>
                </c:pt>
                <c:pt idx="519">
                  <c:v>40</c:v>
                </c:pt>
                <c:pt idx="520">
                  <c:v>40.085000000000001</c:v>
                </c:pt>
                <c:pt idx="521">
                  <c:v>40.3675</c:v>
                </c:pt>
                <c:pt idx="522">
                  <c:v>40.877499999999998</c:v>
                </c:pt>
                <c:pt idx="523">
                  <c:v>40.935000000000002</c:v>
                </c:pt>
                <c:pt idx="524">
                  <c:v>40.947499999999998</c:v>
                </c:pt>
                <c:pt idx="525">
                  <c:v>41.112499999999997</c:v>
                </c:pt>
                <c:pt idx="526">
                  <c:v>41.147500000000001</c:v>
                </c:pt>
                <c:pt idx="527">
                  <c:v>41.287500000000001</c:v>
                </c:pt>
                <c:pt idx="528">
                  <c:v>41.325000000000003</c:v>
                </c:pt>
                <c:pt idx="529">
                  <c:v>41.33</c:v>
                </c:pt>
                <c:pt idx="530">
                  <c:v>41.377499999999998</c:v>
                </c:pt>
                <c:pt idx="531">
                  <c:v>41.422499999999999</c:v>
                </c:pt>
                <c:pt idx="532">
                  <c:v>41.56</c:v>
                </c:pt>
                <c:pt idx="533">
                  <c:v>41.652500000000003</c:v>
                </c:pt>
                <c:pt idx="534">
                  <c:v>41.832500000000003</c:v>
                </c:pt>
                <c:pt idx="535">
                  <c:v>42.042499999999997</c:v>
                </c:pt>
                <c:pt idx="536">
                  <c:v>42.347499999999997</c:v>
                </c:pt>
                <c:pt idx="537">
                  <c:v>42.472499999999997</c:v>
                </c:pt>
                <c:pt idx="538">
                  <c:v>42.645000000000003</c:v>
                </c:pt>
                <c:pt idx="539">
                  <c:v>42.814999999999998</c:v>
                </c:pt>
                <c:pt idx="540">
                  <c:v>42.902500000000003</c:v>
                </c:pt>
                <c:pt idx="541">
                  <c:v>43.207500000000003</c:v>
                </c:pt>
                <c:pt idx="542">
                  <c:v>43.31</c:v>
                </c:pt>
                <c:pt idx="543">
                  <c:v>43.35</c:v>
                </c:pt>
                <c:pt idx="544">
                  <c:v>43.462499999999999</c:v>
                </c:pt>
                <c:pt idx="545">
                  <c:v>43.55</c:v>
                </c:pt>
                <c:pt idx="546">
                  <c:v>44.4</c:v>
                </c:pt>
                <c:pt idx="547">
                  <c:v>44.421000000000006</c:v>
                </c:pt>
                <c:pt idx="548">
                  <c:v>44.421000000000006</c:v>
                </c:pt>
                <c:pt idx="549">
                  <c:v>44.421000000000006</c:v>
                </c:pt>
                <c:pt idx="550">
                  <c:v>44.421000000000006</c:v>
                </c:pt>
                <c:pt idx="551">
                  <c:v>44.69</c:v>
                </c:pt>
                <c:pt idx="552">
                  <c:v>44.82</c:v>
                </c:pt>
                <c:pt idx="553">
                  <c:v>44.917499999999997</c:v>
                </c:pt>
                <c:pt idx="554">
                  <c:v>45</c:v>
                </c:pt>
                <c:pt idx="555">
                  <c:v>45</c:v>
                </c:pt>
                <c:pt idx="556">
                  <c:v>45</c:v>
                </c:pt>
                <c:pt idx="557">
                  <c:v>45</c:v>
                </c:pt>
                <c:pt idx="558">
                  <c:v>45</c:v>
                </c:pt>
                <c:pt idx="559">
                  <c:v>45</c:v>
                </c:pt>
                <c:pt idx="560">
                  <c:v>45.402500000000003</c:v>
                </c:pt>
                <c:pt idx="561">
                  <c:v>45.424999999999997</c:v>
                </c:pt>
                <c:pt idx="562">
                  <c:v>45.655000000000001</c:v>
                </c:pt>
                <c:pt idx="563">
                  <c:v>45.7575</c:v>
                </c:pt>
                <c:pt idx="564">
                  <c:v>48.085000000000001</c:v>
                </c:pt>
                <c:pt idx="565">
                  <c:v>48.548000000000002</c:v>
                </c:pt>
                <c:pt idx="566">
                  <c:v>48.548000000000002</c:v>
                </c:pt>
                <c:pt idx="567">
                  <c:v>50</c:v>
                </c:pt>
                <c:pt idx="568">
                  <c:v>50</c:v>
                </c:pt>
                <c:pt idx="569">
                  <c:v>50.982500000000002</c:v>
                </c:pt>
                <c:pt idx="570">
                  <c:v>50.982500000000002</c:v>
                </c:pt>
                <c:pt idx="571">
                  <c:v>51.792499999999997</c:v>
                </c:pt>
                <c:pt idx="572">
                  <c:v>51.9</c:v>
                </c:pt>
                <c:pt idx="573">
                  <c:v>52.5</c:v>
                </c:pt>
                <c:pt idx="574">
                  <c:v>52.5</c:v>
                </c:pt>
                <c:pt idx="575">
                  <c:v>52.645000000000003</c:v>
                </c:pt>
                <c:pt idx="576">
                  <c:v>56.21</c:v>
                </c:pt>
                <c:pt idx="577">
                  <c:v>80</c:v>
                </c:pt>
                <c:pt idx="578">
                  <c:v>80</c:v>
                </c:pt>
              </c:numCache>
            </c:numRef>
          </c:yVal>
          <c:smooth val="0"/>
        </c:ser>
        <c:dLbls>
          <c:showLegendKey val="0"/>
          <c:showVal val="0"/>
          <c:showCatName val="0"/>
          <c:showSerName val="0"/>
          <c:showPercent val="0"/>
          <c:showBubbleSize val="0"/>
        </c:dLbls>
        <c:axId val="100653696"/>
        <c:axId val="100729984"/>
      </c:scatterChart>
      <c:valAx>
        <c:axId val="100653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Cumulative Capacity (MW)</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729984"/>
        <c:crosses val="autoZero"/>
        <c:crossBetween val="midCat"/>
      </c:valAx>
      <c:valAx>
        <c:axId val="100729984"/>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Dispatch Cost ($/MWh)</a:t>
                </a:r>
              </a:p>
            </c:rich>
          </c:tx>
          <c:layout>
            <c:manualLayout>
              <c:xMode val="edge"/>
              <c:yMode val="edge"/>
              <c:x val="6.4787401574803102E-3"/>
              <c:y val="0.24609164050572099"/>
            </c:manualLayout>
          </c:layout>
          <c:overlay val="0"/>
          <c:spPr>
            <a:noFill/>
            <a:ln>
              <a:noFill/>
            </a:ln>
            <a:effectLst/>
          </c:spPr>
        </c:title>
        <c:numFmt formatCode="0"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653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4/19/2018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5424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9192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729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9838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170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47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9378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314634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35926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7264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5689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4458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3763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0865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33787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590204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8059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3388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207443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66746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26675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740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00854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13521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27232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526368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445207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3997320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399189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262078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197CD0D-5845-4DD1-9D76-1F3A089EB974}" type="slidenum">
              <a:rPr lang="en-US" smtClean="0"/>
              <a:pPr>
                <a:defRPr/>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4634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142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8266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dirty="0"/>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8106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2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7833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925626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4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34.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jpe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676400"/>
            <a:ext cx="4724400" cy="4893647"/>
          </a:xfrm>
          <a:prstGeom prst="rect">
            <a:avLst/>
          </a:prstGeom>
          <a:noFill/>
        </p:spPr>
        <p:txBody>
          <a:bodyPr wrap="square" rtlCol="0">
            <a:spAutoFit/>
          </a:bodyPr>
          <a:lstStyle/>
          <a:p>
            <a:r>
              <a:rPr lang="en-US" sz="2000" b="1" dirty="0" smtClean="0">
                <a:solidFill>
                  <a:schemeClr val="tx2"/>
                </a:solidFill>
              </a:rPr>
              <a:t>Things I Know, Thought I Knew, and</a:t>
            </a:r>
          </a:p>
          <a:p>
            <a:r>
              <a:rPr lang="en-US" sz="2000" b="1" dirty="0" smtClean="0">
                <a:solidFill>
                  <a:schemeClr val="tx2"/>
                </a:solidFill>
              </a:rPr>
              <a:t>Didn’t Know About Texas Electricity</a:t>
            </a:r>
            <a:endParaRPr lang="en-US" sz="2000" b="1" dirty="0">
              <a:solidFill>
                <a:schemeClr val="tx2"/>
              </a:solidFill>
            </a:endParaRPr>
          </a:p>
          <a:p>
            <a:endParaRPr lang="en-US" sz="2000" dirty="0" smtClean="0">
              <a:solidFill>
                <a:schemeClr val="tx2"/>
              </a:solidFill>
            </a:endParaRPr>
          </a:p>
          <a:p>
            <a:endParaRPr lang="en-US" sz="2000" dirty="0">
              <a:solidFill>
                <a:schemeClr val="tx2"/>
              </a:solidFill>
            </a:endParaRPr>
          </a:p>
          <a:p>
            <a:r>
              <a:rPr lang="en-US" sz="2000" i="1" dirty="0" smtClean="0">
                <a:solidFill>
                  <a:schemeClr val="tx2"/>
                </a:solidFill>
              </a:rPr>
              <a:t>Karl </a:t>
            </a:r>
            <a:r>
              <a:rPr lang="en-US" sz="2000" i="1" dirty="0" err="1" smtClean="0">
                <a:solidFill>
                  <a:schemeClr val="tx2"/>
                </a:solidFill>
              </a:rPr>
              <a:t>Pfirrmann</a:t>
            </a:r>
            <a:endParaRPr lang="en-US" sz="2000" i="1" dirty="0" smtClean="0">
              <a:solidFill>
                <a:schemeClr val="tx2"/>
              </a:solidFill>
            </a:endParaRPr>
          </a:p>
          <a:p>
            <a:endParaRPr lang="en-US" sz="2000" i="1" dirty="0" smtClean="0">
              <a:solidFill>
                <a:schemeClr val="tx2"/>
              </a:solidFill>
            </a:endParaRPr>
          </a:p>
          <a:p>
            <a:r>
              <a:rPr lang="en-US" sz="1600" dirty="0" smtClean="0">
                <a:solidFill>
                  <a:schemeClr val="tx2"/>
                </a:solidFill>
              </a:rPr>
              <a:t>Retired Electric Utility Executive</a:t>
            </a:r>
          </a:p>
          <a:p>
            <a:r>
              <a:rPr lang="en-US" sz="1600" dirty="0">
                <a:solidFill>
                  <a:schemeClr val="tx2"/>
                </a:solidFill>
              </a:rPr>
              <a:t>	</a:t>
            </a:r>
            <a:r>
              <a:rPr lang="en-US" sz="1600" dirty="0" smtClean="0">
                <a:solidFill>
                  <a:schemeClr val="tx2"/>
                </a:solidFill>
              </a:rPr>
              <a:t>Allegheny Energy</a:t>
            </a:r>
          </a:p>
          <a:p>
            <a:r>
              <a:rPr lang="en-US" sz="1600" dirty="0">
                <a:solidFill>
                  <a:schemeClr val="tx2"/>
                </a:solidFill>
              </a:rPr>
              <a:t>	</a:t>
            </a:r>
            <a:r>
              <a:rPr lang="en-US" sz="1600" dirty="0" smtClean="0">
                <a:solidFill>
                  <a:schemeClr val="tx2"/>
                </a:solidFill>
              </a:rPr>
              <a:t>PJM Interconnection</a:t>
            </a:r>
          </a:p>
          <a:p>
            <a:endParaRPr lang="en-US" sz="1600" dirty="0" smtClean="0">
              <a:solidFill>
                <a:schemeClr val="tx2"/>
              </a:solidFill>
            </a:endParaRPr>
          </a:p>
          <a:p>
            <a:r>
              <a:rPr lang="en-US" sz="1600" dirty="0" smtClean="0">
                <a:solidFill>
                  <a:schemeClr val="tx2"/>
                </a:solidFill>
              </a:rPr>
              <a:t>Unaffiliated Director</a:t>
            </a:r>
          </a:p>
          <a:p>
            <a:r>
              <a:rPr lang="en-US" sz="1600" dirty="0">
                <a:solidFill>
                  <a:schemeClr val="tx2"/>
                </a:solidFill>
              </a:rPr>
              <a:t>	</a:t>
            </a:r>
            <a:r>
              <a:rPr lang="en-US" sz="1600" dirty="0" smtClean="0">
                <a:solidFill>
                  <a:schemeClr val="tx2"/>
                </a:solidFill>
              </a:rPr>
              <a:t>Electric Reliability Council of Texas 	(ERCOT) Board of Directors</a:t>
            </a:r>
          </a:p>
          <a:p>
            <a:endParaRPr lang="en-US" sz="1600" dirty="0">
              <a:solidFill>
                <a:schemeClr val="tx2"/>
              </a:solidFill>
            </a:endParaRPr>
          </a:p>
          <a:p>
            <a:r>
              <a:rPr lang="en-US" sz="1600" dirty="0" smtClean="0">
                <a:solidFill>
                  <a:schemeClr val="tx2"/>
                </a:solidFill>
              </a:rPr>
              <a:t>April 18, 2018</a:t>
            </a:r>
          </a:p>
          <a:p>
            <a:r>
              <a:rPr lang="en-US" sz="1600" dirty="0" smtClean="0">
                <a:solidFill>
                  <a:schemeClr val="tx2"/>
                </a:solidFill>
              </a:rPr>
              <a:t>Carnegie Mellon University</a:t>
            </a:r>
          </a:p>
          <a:p>
            <a:endParaRPr lang="en-US" sz="1600" dirty="0"/>
          </a:p>
          <a:p>
            <a:endParaRPr lang="en-US" sz="1600" dirty="0" smtClean="0"/>
          </a:p>
        </p:txBody>
      </p:sp>
    </p:spTree>
    <p:extLst>
      <p:ext uri="{BB962C8B-B14F-4D97-AF65-F5344CB8AC3E}">
        <p14:creationId xmlns:p14="http://schemas.microsoft.com/office/powerpoint/2010/main" val="348949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8458200" cy="1143000"/>
          </a:xfrm>
        </p:spPr>
        <p:txBody>
          <a:bodyPr/>
          <a:lstStyle/>
          <a:p>
            <a:r>
              <a:rPr lang="en-US" dirty="0" smtClean="0"/>
              <a:t>Competitive IDR Metering (Initial vs. Final)</a:t>
            </a:r>
            <a:r>
              <a:rPr lang="en-US" dirty="0"/>
              <a:t/>
            </a:r>
            <a:br>
              <a:rPr lang="en-US" dirty="0"/>
            </a:br>
            <a:r>
              <a:rPr lang="en-US" dirty="0" smtClean="0"/>
              <a:t>January 2018</a:t>
            </a:r>
            <a:endParaRPr lang="en-US" dirty="0"/>
          </a:p>
        </p:txBody>
      </p:sp>
      <p:pic>
        <p:nvPicPr>
          <p:cNvPr id="9" name="Picture 8"/>
          <p:cNvPicPr>
            <a:picLocks/>
          </p:cNvPicPr>
          <p:nvPr/>
        </p:nvPicPr>
        <p:blipFill>
          <a:blip r:embed="rId3"/>
          <a:stretch>
            <a:fillRect/>
          </a:stretch>
        </p:blipFill>
        <p:spPr>
          <a:xfrm>
            <a:off x="-2445104" y="1993267"/>
            <a:ext cx="0" cy="2560320"/>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13" name="Picture 12"/>
          <p:cNvPicPr>
            <a:picLocks/>
          </p:cNvPicPr>
          <p:nvPr/>
        </p:nvPicPr>
        <p:blipFill>
          <a:blip r:embed="rId4"/>
          <a:stretch>
            <a:fillRect/>
          </a:stretch>
        </p:blipFill>
        <p:spPr>
          <a:xfrm>
            <a:off x="609600" y="1066800"/>
            <a:ext cx="8001000" cy="5029200"/>
          </a:xfrm>
          <a:prstGeom prst="rect">
            <a:avLst/>
          </a:prstGeom>
        </p:spPr>
      </p:pic>
      <p:cxnSp>
        <p:nvCxnSpPr>
          <p:cNvPr id="6" name="Straight Arrow Connector 5"/>
          <p:cNvCxnSpPr/>
          <p:nvPr/>
        </p:nvCxnSpPr>
        <p:spPr>
          <a:xfrm flipV="1">
            <a:off x="4968240" y="3339737"/>
            <a:ext cx="0" cy="241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53000" y="3962400"/>
            <a:ext cx="0" cy="591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4806682" y="3576734"/>
            <a:ext cx="323116" cy="329213"/>
          </a:xfrm>
          <a:prstGeom prst="rect">
            <a:avLst/>
          </a:prstGeom>
        </p:spPr>
      </p:pic>
      <p:sp>
        <p:nvSpPr>
          <p:cNvPr id="17" name="TextBox 16"/>
          <p:cNvSpPr txBox="1"/>
          <p:nvPr/>
        </p:nvSpPr>
        <p:spPr>
          <a:xfrm>
            <a:off x="5201575" y="3460568"/>
            <a:ext cx="3180425" cy="600164"/>
          </a:xfrm>
          <a:prstGeom prst="rect">
            <a:avLst/>
          </a:prstGeom>
          <a:solidFill>
            <a:schemeClr val="bg2"/>
          </a:solidFill>
          <a:ln w="19050">
            <a:solidFill>
              <a:srgbClr val="FF0000"/>
            </a:solidFill>
          </a:ln>
        </p:spPr>
        <p:txBody>
          <a:bodyPr wrap="square" rtlCol="0">
            <a:spAutoFit/>
          </a:bodyPr>
          <a:lstStyle/>
          <a:p>
            <a:r>
              <a:rPr lang="en-US" sz="1100" dirty="0">
                <a:solidFill>
                  <a:srgbClr val="FF0000"/>
                </a:solidFill>
              </a:rPr>
              <a:t>Delta represents the quantity of load estimated for initial </a:t>
            </a:r>
            <a:r>
              <a:rPr lang="en-US" sz="1100" dirty="0" smtClean="0">
                <a:solidFill>
                  <a:srgbClr val="FF0000"/>
                </a:solidFill>
              </a:rPr>
              <a:t>settlements.  This graph includes only data for large loads in competitive areas. </a:t>
            </a:r>
            <a:endParaRPr lang="en-US" sz="1100" dirty="0">
              <a:solidFill>
                <a:srgbClr val="FF0000"/>
              </a:solidFill>
            </a:endParaRPr>
          </a:p>
        </p:txBody>
      </p:sp>
    </p:spTree>
    <p:extLst>
      <p:ext uri="{BB962C8B-B14F-4D97-AF65-F5344CB8AC3E}">
        <p14:creationId xmlns:p14="http://schemas.microsoft.com/office/powerpoint/2010/main" val="2628906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Energy Market</a:t>
            </a:r>
            <a:endParaRPr lang="en-US" dirty="0"/>
          </a:p>
        </p:txBody>
      </p:sp>
      <p:sp>
        <p:nvSpPr>
          <p:cNvPr id="4" name="Content Placeholder 2"/>
          <p:cNvSpPr>
            <a:spLocks noGrp="1"/>
          </p:cNvSpPr>
          <p:nvPr>
            <p:ph idx="1"/>
          </p:nvPr>
        </p:nvSpPr>
        <p:spPr>
          <a:xfrm>
            <a:off x="288664" y="932446"/>
            <a:ext cx="8305800" cy="4924425"/>
          </a:xfrm>
          <a:noFill/>
        </p:spPr>
        <p:txBody>
          <a:bodyPr>
            <a:noAutofit/>
          </a:bodyPr>
          <a:lstStyle/>
          <a:p>
            <a:r>
              <a:rPr lang="en-US" sz="1800" b="0" kern="0" dirty="0" smtClean="0">
                <a:solidFill>
                  <a:schemeClr val="tx2"/>
                </a:solidFill>
              </a:rPr>
              <a:t>Market participants bring generation on-line; ERCOT may start additional generation needed to maintain reliability.</a:t>
            </a:r>
          </a:p>
          <a:p>
            <a:endParaRPr lang="en-US" sz="500" kern="0" dirty="0">
              <a:solidFill>
                <a:schemeClr val="tx2"/>
              </a:solidFill>
            </a:endParaRPr>
          </a:p>
          <a:p>
            <a:r>
              <a:rPr lang="en-US" sz="1800" b="0" kern="0" dirty="0" smtClean="0">
                <a:solidFill>
                  <a:schemeClr val="tx2"/>
                </a:solidFill>
              </a:rPr>
              <a:t>Market participants submit offers for generation output. </a:t>
            </a:r>
          </a:p>
          <a:p>
            <a:endParaRPr lang="en-US" sz="500" kern="0" dirty="0">
              <a:solidFill>
                <a:schemeClr val="tx2"/>
              </a:solidFill>
            </a:endParaRPr>
          </a:p>
          <a:p>
            <a:r>
              <a:rPr lang="en-US" sz="1800" b="0" kern="0" dirty="0" smtClean="0">
                <a:solidFill>
                  <a:schemeClr val="tx2"/>
                </a:solidFill>
              </a:rPr>
              <a:t>ERCOT clears the market every five </a:t>
            </a:r>
            <a:r>
              <a:rPr lang="en-US" sz="1800" kern="0" dirty="0">
                <a:solidFill>
                  <a:schemeClr val="tx2"/>
                </a:solidFill>
              </a:rPr>
              <a:t/>
            </a:r>
            <a:br>
              <a:rPr lang="en-US" sz="1800" kern="0" dirty="0">
                <a:solidFill>
                  <a:schemeClr val="tx2"/>
                </a:solidFill>
              </a:rPr>
            </a:br>
            <a:r>
              <a:rPr lang="en-US" sz="1800" b="0" kern="0" dirty="0" smtClean="0">
                <a:solidFill>
                  <a:schemeClr val="tx2"/>
                </a:solidFill>
              </a:rPr>
              <a:t>minutes, using the generation with </a:t>
            </a:r>
            <a:br>
              <a:rPr lang="en-US" sz="1800" b="0" kern="0" dirty="0" smtClean="0">
                <a:solidFill>
                  <a:schemeClr val="tx2"/>
                </a:solidFill>
              </a:rPr>
            </a:br>
            <a:r>
              <a:rPr lang="en-US" sz="1800" b="0" kern="0" dirty="0" smtClean="0">
                <a:solidFill>
                  <a:schemeClr val="tx2"/>
                </a:solidFill>
              </a:rPr>
              <a:t>the lowest bids to serve the load, </a:t>
            </a:r>
            <a:br>
              <a:rPr lang="en-US" sz="1800" b="0" kern="0" dirty="0" smtClean="0">
                <a:solidFill>
                  <a:schemeClr val="tx2"/>
                </a:solidFill>
              </a:rPr>
            </a:br>
            <a:r>
              <a:rPr lang="en-US" sz="1800" b="0" kern="0" dirty="0" smtClean="0">
                <a:solidFill>
                  <a:schemeClr val="tx2"/>
                </a:solidFill>
              </a:rPr>
              <a:t>subject to transmission constraints.</a:t>
            </a:r>
          </a:p>
          <a:p>
            <a:endParaRPr lang="en-US" sz="500" kern="0" dirty="0">
              <a:solidFill>
                <a:schemeClr val="tx2"/>
              </a:solidFill>
            </a:endParaRPr>
          </a:p>
          <a:p>
            <a:r>
              <a:rPr lang="en-US" sz="1800" kern="0" dirty="0" smtClean="0">
                <a:solidFill>
                  <a:schemeClr val="tx2"/>
                </a:solidFill>
              </a:rPr>
              <a:t>Prices </a:t>
            </a:r>
            <a:r>
              <a:rPr lang="en-US" sz="1800" kern="0" dirty="0">
                <a:solidFill>
                  <a:schemeClr val="tx2"/>
                </a:solidFill>
              </a:rPr>
              <a:t>received by generators </a:t>
            </a:r>
            <a:r>
              <a:rPr lang="en-US" sz="1800" kern="0" dirty="0" smtClean="0">
                <a:solidFill>
                  <a:schemeClr val="tx2"/>
                </a:solidFill>
              </a:rPr>
              <a:t/>
            </a:r>
            <a:br>
              <a:rPr lang="en-US" sz="1800" kern="0" dirty="0" smtClean="0">
                <a:solidFill>
                  <a:schemeClr val="tx2"/>
                </a:solidFill>
              </a:rPr>
            </a:br>
            <a:r>
              <a:rPr lang="en-US" sz="1800" kern="0" dirty="0" smtClean="0">
                <a:solidFill>
                  <a:schemeClr val="tx2"/>
                </a:solidFill>
              </a:rPr>
              <a:t>signal </a:t>
            </a:r>
            <a:r>
              <a:rPr lang="en-US" sz="1800" kern="0" dirty="0">
                <a:solidFill>
                  <a:schemeClr val="tx2"/>
                </a:solidFill>
              </a:rPr>
              <a:t>whether more or less </a:t>
            </a:r>
            <a:r>
              <a:rPr lang="en-US" sz="1800" kern="0" dirty="0" smtClean="0">
                <a:solidFill>
                  <a:schemeClr val="tx2"/>
                </a:solidFill>
              </a:rPr>
              <a:t/>
            </a:r>
            <a:br>
              <a:rPr lang="en-US" sz="1800" kern="0" dirty="0" smtClean="0">
                <a:solidFill>
                  <a:schemeClr val="tx2"/>
                </a:solidFill>
              </a:rPr>
            </a:br>
            <a:r>
              <a:rPr lang="en-US" sz="1800" kern="0" dirty="0" smtClean="0">
                <a:solidFill>
                  <a:schemeClr val="tx2"/>
                </a:solidFill>
              </a:rPr>
              <a:t>output </a:t>
            </a:r>
            <a:r>
              <a:rPr lang="en-US" sz="1800" kern="0" dirty="0">
                <a:solidFill>
                  <a:schemeClr val="tx2"/>
                </a:solidFill>
              </a:rPr>
              <a:t>is needed from generators </a:t>
            </a:r>
            <a:r>
              <a:rPr lang="en-US" sz="1800" kern="0" dirty="0" smtClean="0">
                <a:solidFill>
                  <a:schemeClr val="tx2"/>
                </a:solidFill>
              </a:rPr>
              <a:t/>
            </a:r>
            <a:br>
              <a:rPr lang="en-US" sz="1800" kern="0" dirty="0" smtClean="0">
                <a:solidFill>
                  <a:schemeClr val="tx2"/>
                </a:solidFill>
              </a:rPr>
            </a:br>
            <a:r>
              <a:rPr lang="en-US" sz="1800" kern="0" dirty="0" smtClean="0">
                <a:solidFill>
                  <a:schemeClr val="tx2"/>
                </a:solidFill>
              </a:rPr>
              <a:t>in </a:t>
            </a:r>
            <a:r>
              <a:rPr lang="en-US" sz="1800" kern="0" dirty="0">
                <a:solidFill>
                  <a:schemeClr val="tx2"/>
                </a:solidFill>
              </a:rPr>
              <a:t>that area at that </a:t>
            </a:r>
            <a:r>
              <a:rPr lang="en-US" sz="1800" kern="0" dirty="0" smtClean="0">
                <a:solidFill>
                  <a:schemeClr val="tx2"/>
                </a:solidFill>
              </a:rPr>
              <a:t>time.</a:t>
            </a:r>
            <a:endParaRPr lang="en-US" sz="1800" kern="0" dirty="0">
              <a:solidFill>
                <a:schemeClr val="tx2"/>
              </a:solidFill>
            </a:endParaRPr>
          </a:p>
          <a:p>
            <a:endParaRPr lang="en-US" sz="500" kern="0" dirty="0" smtClean="0">
              <a:solidFill>
                <a:schemeClr val="tx2"/>
              </a:solidFill>
            </a:endParaRPr>
          </a:p>
          <a:p>
            <a:r>
              <a:rPr lang="en-US" sz="1800" kern="0" dirty="0" smtClean="0">
                <a:solidFill>
                  <a:schemeClr val="tx2"/>
                </a:solidFill>
              </a:rPr>
              <a:t>In </a:t>
            </a:r>
            <a:r>
              <a:rPr lang="en-US" sz="1800" kern="0" dirty="0">
                <a:solidFill>
                  <a:schemeClr val="tx2"/>
                </a:solidFill>
              </a:rPr>
              <a:t>general, the set of generator </a:t>
            </a:r>
            <a:r>
              <a:rPr lang="en-US" sz="1800" kern="0" dirty="0" smtClean="0">
                <a:solidFill>
                  <a:schemeClr val="tx2"/>
                </a:solidFill>
              </a:rPr>
              <a:t/>
            </a:r>
            <a:br>
              <a:rPr lang="en-US" sz="1800" kern="0" dirty="0" smtClean="0">
                <a:solidFill>
                  <a:schemeClr val="tx2"/>
                </a:solidFill>
              </a:rPr>
            </a:br>
            <a:r>
              <a:rPr lang="en-US" sz="1800" kern="0" dirty="0" smtClean="0">
                <a:solidFill>
                  <a:schemeClr val="tx2"/>
                </a:solidFill>
              </a:rPr>
              <a:t>output </a:t>
            </a:r>
            <a:r>
              <a:rPr lang="en-US" sz="1800" kern="0" dirty="0">
                <a:solidFill>
                  <a:schemeClr val="tx2"/>
                </a:solidFill>
              </a:rPr>
              <a:t>levels produced by this </a:t>
            </a:r>
            <a:r>
              <a:rPr lang="en-US" sz="1800" kern="0" dirty="0" smtClean="0">
                <a:solidFill>
                  <a:schemeClr val="tx2"/>
                </a:solidFill>
              </a:rPr>
              <a:t/>
            </a:r>
            <a:br>
              <a:rPr lang="en-US" sz="1800" kern="0" dirty="0" smtClean="0">
                <a:solidFill>
                  <a:schemeClr val="tx2"/>
                </a:solidFill>
              </a:rPr>
            </a:br>
            <a:r>
              <a:rPr lang="en-US" sz="1800" kern="0" dirty="0" smtClean="0">
                <a:solidFill>
                  <a:schemeClr val="tx2"/>
                </a:solidFill>
              </a:rPr>
              <a:t>process </a:t>
            </a:r>
            <a:r>
              <a:rPr lang="en-US" sz="1800" kern="0" dirty="0">
                <a:solidFill>
                  <a:schemeClr val="tx2"/>
                </a:solidFill>
              </a:rPr>
              <a:t>is the lowest cost way that </a:t>
            </a:r>
            <a:br>
              <a:rPr lang="en-US" sz="1800" kern="0" dirty="0">
                <a:solidFill>
                  <a:schemeClr val="tx2"/>
                </a:solidFill>
              </a:rPr>
            </a:br>
            <a:r>
              <a:rPr lang="en-US" sz="1800" kern="0" dirty="0" smtClean="0">
                <a:solidFill>
                  <a:schemeClr val="tx2"/>
                </a:solidFill>
              </a:rPr>
              <a:t>doesn’t </a:t>
            </a:r>
            <a:r>
              <a:rPr lang="en-US" sz="1800" kern="0" dirty="0">
                <a:solidFill>
                  <a:schemeClr val="tx2"/>
                </a:solidFill>
              </a:rPr>
              <a:t>overload the transmission system </a:t>
            </a:r>
            <a:r>
              <a:rPr lang="en-US" sz="1800" kern="0" dirty="0" smtClean="0">
                <a:solidFill>
                  <a:schemeClr val="tx2"/>
                </a:solidFill>
              </a:rPr>
              <a:t/>
            </a:r>
            <a:br>
              <a:rPr lang="en-US" sz="1800" kern="0" dirty="0" smtClean="0">
                <a:solidFill>
                  <a:schemeClr val="tx2"/>
                </a:solidFill>
              </a:rPr>
            </a:br>
            <a:r>
              <a:rPr lang="en-US" sz="1800" kern="0" dirty="0" smtClean="0">
                <a:solidFill>
                  <a:schemeClr val="tx2"/>
                </a:solidFill>
              </a:rPr>
              <a:t>to </a:t>
            </a:r>
            <a:r>
              <a:rPr lang="en-US" sz="1800" kern="0" dirty="0">
                <a:solidFill>
                  <a:schemeClr val="tx2"/>
                </a:solidFill>
              </a:rPr>
              <a:t>meet the system load for each five minute </a:t>
            </a:r>
            <a:r>
              <a:rPr lang="en-US" sz="1800" kern="0" dirty="0" smtClean="0">
                <a:solidFill>
                  <a:schemeClr val="tx2"/>
                </a:solidFill>
              </a:rPr>
              <a:t>interval.</a:t>
            </a:r>
            <a:endParaRPr lang="en-US" sz="1800" kern="0" dirty="0">
              <a:solidFill>
                <a:schemeClr val="tx2"/>
              </a:solidFill>
            </a:endParaRPr>
          </a:p>
        </p:txBody>
      </p:sp>
      <p:sp>
        <p:nvSpPr>
          <p:cNvPr id="2" name="Slide Number Placeholder 1"/>
          <p:cNvSpPr>
            <a:spLocks noGrp="1"/>
          </p:cNvSpPr>
          <p:nvPr>
            <p:ph type="sldNum" sz="quarter" idx="4"/>
          </p:nvPr>
        </p:nvSpPr>
        <p:spPr/>
        <p:txBody>
          <a:bodyPr/>
          <a:lstStyle/>
          <a:p>
            <a:fld id="{1D93BD3E-1E9A-4970-A6F7-E7AC52762E0C}" type="slidenum">
              <a:rPr lang="en-US" smtClean="0"/>
              <a:pPr/>
              <a:t>11</a:t>
            </a:fld>
            <a:endParaRPr lang="en-US" dirty="0"/>
          </a:p>
        </p:txBody>
      </p:sp>
      <p:grpSp>
        <p:nvGrpSpPr>
          <p:cNvPr id="6" name="Group 5"/>
          <p:cNvGrpSpPr/>
          <p:nvPr/>
        </p:nvGrpSpPr>
        <p:grpSpPr>
          <a:xfrm>
            <a:off x="5315607" y="1386682"/>
            <a:ext cx="3733800" cy="4251811"/>
            <a:chOff x="115957" y="1162977"/>
            <a:chExt cx="4419600" cy="4917634"/>
          </a:xfrm>
        </p:grpSpPr>
        <p:grpSp>
          <p:nvGrpSpPr>
            <p:cNvPr id="7" name="Group 6"/>
            <p:cNvGrpSpPr/>
            <p:nvPr/>
          </p:nvGrpSpPr>
          <p:grpSpPr>
            <a:xfrm>
              <a:off x="115957" y="1162977"/>
              <a:ext cx="4419600" cy="4532045"/>
              <a:chOff x="115957" y="1162977"/>
              <a:chExt cx="4419600" cy="4532045"/>
            </a:xfrm>
          </p:grpSpPr>
          <p:pic>
            <p:nvPicPr>
              <p:cNvPr id="15" name="Picture 7"/>
              <p:cNvPicPr>
                <a:picLocks noChangeAspect="1" noChangeArrowheads="1"/>
              </p:cNvPicPr>
              <p:nvPr/>
            </p:nvPicPr>
            <p:blipFill rotWithShape="1">
              <a:blip r:embed="rId3" cstate="print"/>
              <a:srcRect r="15428"/>
              <a:stretch/>
            </p:blipFill>
            <p:spPr bwMode="auto">
              <a:xfrm>
                <a:off x="115957" y="1162977"/>
                <a:ext cx="4419600" cy="4532045"/>
              </a:xfrm>
              <a:prstGeom prst="rect">
                <a:avLst/>
              </a:prstGeom>
              <a:noFill/>
              <a:ln w="9525">
                <a:noFill/>
                <a:miter lim="800000"/>
                <a:headEnd/>
                <a:tailEnd/>
              </a:ln>
              <a:effectLst/>
            </p:spPr>
          </p:pic>
          <p:sp>
            <p:nvSpPr>
              <p:cNvPr id="16" name="Rectangle 15"/>
              <p:cNvSpPr/>
              <p:nvPr/>
            </p:nvSpPr>
            <p:spPr>
              <a:xfrm>
                <a:off x="381000" y="4724400"/>
                <a:ext cx="16764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49359" y="5602532"/>
              <a:ext cx="3303101" cy="478079"/>
              <a:chOff x="457202" y="5602532"/>
              <a:chExt cx="3303101" cy="478079"/>
            </a:xfrm>
          </p:grpSpPr>
          <p:grpSp>
            <p:nvGrpSpPr>
              <p:cNvPr id="10" name="Group 9"/>
              <p:cNvGrpSpPr/>
              <p:nvPr/>
            </p:nvGrpSpPr>
            <p:grpSpPr>
              <a:xfrm>
                <a:off x="457202" y="5602532"/>
                <a:ext cx="3303101" cy="341068"/>
                <a:chOff x="29819" y="5602532"/>
                <a:chExt cx="3303101" cy="34106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9819" y="5602532"/>
                  <a:ext cx="3278127" cy="341068"/>
                </a:xfrm>
                <a:prstGeom prst="rect">
                  <a:avLst/>
                </a:prstGeom>
              </p:spPr>
            </p:pic>
            <p:sp>
              <p:nvSpPr>
                <p:cNvPr id="13" name="TextBox 12"/>
                <p:cNvSpPr txBox="1"/>
                <p:nvPr/>
              </p:nvSpPr>
              <p:spPr>
                <a:xfrm>
                  <a:off x="49695" y="5657650"/>
                  <a:ext cx="752060" cy="230832"/>
                </a:xfrm>
                <a:prstGeom prst="rect">
                  <a:avLst/>
                </a:prstGeom>
                <a:noFill/>
              </p:spPr>
              <p:txBody>
                <a:bodyPr wrap="square" rtlCol="0">
                  <a:spAutoFit/>
                </a:bodyPr>
                <a:lstStyle/>
                <a:p>
                  <a:r>
                    <a:rPr lang="en-US" sz="900" dirty="0" smtClean="0">
                      <a:solidFill>
                        <a:schemeClr val="bg1"/>
                      </a:solidFill>
                    </a:rPr>
                    <a:t>$2.54</a:t>
                  </a:r>
                  <a:endParaRPr lang="en-US" sz="900" dirty="0">
                    <a:solidFill>
                      <a:schemeClr val="bg1"/>
                    </a:solidFill>
                  </a:endParaRPr>
                </a:p>
              </p:txBody>
            </p:sp>
            <p:sp>
              <p:nvSpPr>
                <p:cNvPr id="14" name="TextBox 13"/>
                <p:cNvSpPr txBox="1"/>
                <p:nvPr/>
              </p:nvSpPr>
              <p:spPr>
                <a:xfrm>
                  <a:off x="2733260" y="5657650"/>
                  <a:ext cx="599660" cy="230832"/>
                </a:xfrm>
                <a:prstGeom prst="rect">
                  <a:avLst/>
                </a:prstGeom>
                <a:noFill/>
              </p:spPr>
              <p:txBody>
                <a:bodyPr wrap="square" rtlCol="0">
                  <a:spAutoFit/>
                </a:bodyPr>
                <a:lstStyle/>
                <a:p>
                  <a:r>
                    <a:rPr lang="en-US" sz="900" dirty="0" smtClean="0">
                      <a:solidFill>
                        <a:schemeClr val="bg1"/>
                      </a:solidFill>
                    </a:rPr>
                    <a:t>$86.46</a:t>
                  </a:r>
                  <a:endParaRPr lang="en-US" sz="900" dirty="0">
                    <a:solidFill>
                      <a:schemeClr val="bg1"/>
                    </a:solidFill>
                  </a:endParaRPr>
                </a:p>
              </p:txBody>
            </p:sp>
          </p:grpSp>
          <p:sp>
            <p:nvSpPr>
              <p:cNvPr id="11" name="TextBox 10"/>
              <p:cNvSpPr txBox="1"/>
              <p:nvPr/>
            </p:nvSpPr>
            <p:spPr>
              <a:xfrm>
                <a:off x="1442830" y="5819001"/>
                <a:ext cx="1351723" cy="261610"/>
              </a:xfrm>
              <a:prstGeom prst="rect">
                <a:avLst/>
              </a:prstGeom>
              <a:noFill/>
            </p:spPr>
            <p:txBody>
              <a:bodyPr wrap="square" rtlCol="0">
                <a:spAutoFit/>
              </a:bodyPr>
              <a:lstStyle/>
              <a:p>
                <a:pPr algn="ctr"/>
                <a:r>
                  <a:rPr lang="en-US" sz="1100" b="1" dirty="0" smtClean="0">
                    <a:solidFill>
                      <a:schemeClr val="tx2"/>
                    </a:solidFill>
                  </a:rPr>
                  <a:t>Prices</a:t>
                </a:r>
                <a:endParaRPr lang="en-US" sz="1100" b="1" dirty="0">
                  <a:solidFill>
                    <a:schemeClr val="tx2"/>
                  </a:solidFill>
                </a:endParaRPr>
              </a:p>
            </p:txBody>
          </p:sp>
        </p:grpSp>
      </p:grpSp>
    </p:spTree>
    <p:extLst>
      <p:ext uri="{BB962C8B-B14F-4D97-AF65-F5344CB8AC3E}">
        <p14:creationId xmlns:p14="http://schemas.microsoft.com/office/powerpoint/2010/main" val="227985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Energy Market Continued</a:t>
            </a:r>
            <a:endParaRPr lang="en-US" dirty="0"/>
          </a:p>
        </p:txBody>
      </p:sp>
      <p:sp>
        <p:nvSpPr>
          <p:cNvPr id="3" name="Content Placeholder 2"/>
          <p:cNvSpPr>
            <a:spLocks noGrp="1"/>
          </p:cNvSpPr>
          <p:nvPr>
            <p:ph idx="1"/>
          </p:nvPr>
        </p:nvSpPr>
        <p:spPr>
          <a:xfrm>
            <a:off x="312336" y="273827"/>
            <a:ext cx="8077632" cy="2514599"/>
          </a:xfrm>
        </p:spPr>
        <p:txBody>
          <a:bodyPr anchor="ctr" anchorCtr="0">
            <a:normAutofit/>
          </a:bodyPr>
          <a:lstStyle/>
          <a:p>
            <a:r>
              <a:rPr lang="en-US" sz="1600" dirty="0" smtClean="0">
                <a:solidFill>
                  <a:schemeClr val="tx2"/>
                </a:solidFill>
              </a:rPr>
              <a:t>The Day-Ahead Market is voluntary or purely financial.</a:t>
            </a:r>
          </a:p>
          <a:p>
            <a:endParaRPr lang="en-US" sz="1100" dirty="0" smtClean="0">
              <a:solidFill>
                <a:schemeClr val="tx2"/>
              </a:solidFill>
            </a:endParaRPr>
          </a:p>
          <a:p>
            <a:r>
              <a:rPr lang="en-US" sz="1600" dirty="0" smtClean="0">
                <a:solidFill>
                  <a:schemeClr val="tx2"/>
                </a:solidFill>
              </a:rPr>
              <a:t>Energy prices can reach as high as $9,001 per MWh.</a:t>
            </a:r>
          </a:p>
          <a:p>
            <a:endParaRPr lang="en-US" sz="1100" dirty="0" smtClean="0">
              <a:solidFill>
                <a:schemeClr val="tx2"/>
              </a:solidFill>
            </a:endParaRPr>
          </a:p>
          <a:p>
            <a:r>
              <a:rPr lang="en-US" sz="1600" dirty="0" smtClean="0">
                <a:solidFill>
                  <a:schemeClr val="tx2"/>
                </a:solidFill>
              </a:rPr>
              <a:t>There is no capacity market. Only </a:t>
            </a:r>
            <a:r>
              <a:rPr lang="en-US" sz="1600" dirty="0">
                <a:solidFill>
                  <a:schemeClr val="tx2"/>
                </a:solidFill>
              </a:rPr>
              <a:t>A</a:t>
            </a:r>
            <a:r>
              <a:rPr lang="en-US" sz="1600" dirty="0" smtClean="0">
                <a:solidFill>
                  <a:schemeClr val="tx2"/>
                </a:solidFill>
              </a:rPr>
              <a:t>ncillary </a:t>
            </a:r>
            <a:r>
              <a:rPr lang="en-US" sz="1600" dirty="0">
                <a:solidFill>
                  <a:schemeClr val="tx2"/>
                </a:solidFill>
              </a:rPr>
              <a:t>S</a:t>
            </a:r>
            <a:r>
              <a:rPr lang="en-US" sz="1600" dirty="0" smtClean="0">
                <a:solidFill>
                  <a:schemeClr val="tx2"/>
                </a:solidFill>
              </a:rPr>
              <a:t>ervices receive capacity payments.</a:t>
            </a:r>
          </a:p>
          <a:p>
            <a:endParaRPr lang="en-US" sz="10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438400"/>
            <a:ext cx="4587562" cy="3352800"/>
          </a:xfrm>
          <a:prstGeom prst="rect">
            <a:avLst/>
          </a:prstGeom>
        </p:spPr>
      </p:pic>
      <p:sp>
        <p:nvSpPr>
          <p:cNvPr id="6" name="TextBox 5"/>
          <p:cNvSpPr txBox="1"/>
          <p:nvPr/>
        </p:nvSpPr>
        <p:spPr>
          <a:xfrm>
            <a:off x="6019800" y="2567121"/>
            <a:ext cx="1608133" cy="369332"/>
          </a:xfrm>
          <a:prstGeom prst="rect">
            <a:avLst/>
          </a:prstGeom>
          <a:noFill/>
        </p:spPr>
        <p:txBody>
          <a:bodyPr wrap="none" rtlCol="0">
            <a:spAutoFit/>
          </a:bodyPr>
          <a:lstStyle/>
          <a:p>
            <a:r>
              <a:rPr lang="en-US" dirty="0" smtClean="0"/>
              <a:t>ORDC Curve </a:t>
            </a:r>
            <a:endParaRPr lang="en-US" dirty="0"/>
          </a:p>
        </p:txBody>
      </p:sp>
      <p:sp>
        <p:nvSpPr>
          <p:cNvPr id="7" name="Content Placeholder 2"/>
          <p:cNvSpPr txBox="1">
            <a:spLocks/>
          </p:cNvSpPr>
          <p:nvPr/>
        </p:nvSpPr>
        <p:spPr>
          <a:xfrm>
            <a:off x="312336" y="1516064"/>
            <a:ext cx="3581400" cy="5257799"/>
          </a:xfrm>
          <a:prstGeom prst="rect">
            <a:avLst/>
          </a:prstGeom>
        </p:spPr>
        <p:txBody>
          <a:bodyPr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00" dirty="0" smtClean="0">
              <a:solidFill>
                <a:schemeClr val="tx2"/>
              </a:solidFill>
            </a:endParaRPr>
          </a:p>
          <a:p>
            <a:r>
              <a:rPr lang="en-US" sz="1600" dirty="0" smtClean="0">
                <a:solidFill>
                  <a:schemeClr val="tx2"/>
                </a:solidFill>
              </a:rPr>
              <a:t>Normal supply and demand pricing outcomes can be modified to reflect system reliability conditions and operational out-of-merit dispatch.</a:t>
            </a:r>
          </a:p>
          <a:p>
            <a:pPr lvl="1"/>
            <a:r>
              <a:rPr lang="en-US" sz="1400" dirty="0" smtClean="0">
                <a:solidFill>
                  <a:schemeClr val="tx2"/>
                </a:solidFill>
              </a:rPr>
              <a:t>Operating Reserve Demand Curve modifies the price to reflect the reliability value of dispatching reserves.</a:t>
            </a:r>
          </a:p>
          <a:p>
            <a:pPr lvl="1"/>
            <a:r>
              <a:rPr lang="en-US" sz="1400" dirty="0" smtClean="0">
                <a:solidFill>
                  <a:schemeClr val="tx2"/>
                </a:solidFill>
              </a:rPr>
              <a:t>Security Constrained Economic Dispatch is also rerun when a unit is committed out-of-merit to place a value on any energy produced up to it Low-Sustainable-Limit (LSL) which is offered in at a price of $0 for all units.</a:t>
            </a:r>
            <a:endParaRPr lang="en-US" sz="1400" dirty="0">
              <a:solidFill>
                <a:schemeClr val="tx2"/>
              </a:solidFill>
            </a:endParaRPr>
          </a:p>
        </p:txBody>
      </p:sp>
    </p:spTree>
    <p:extLst>
      <p:ext uri="{BB962C8B-B14F-4D97-AF65-F5344CB8AC3E}">
        <p14:creationId xmlns:p14="http://schemas.microsoft.com/office/powerpoint/2010/main" val="187010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Wholesale Energy Prices</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pPr/>
              <a:t>13</a:t>
            </a:fld>
            <a:endParaRPr lang="en-US" dirty="0"/>
          </a:p>
        </p:txBody>
      </p:sp>
      <p:graphicFrame>
        <p:nvGraphicFramePr>
          <p:cNvPr id="8" name="Chart 7"/>
          <p:cNvGraphicFramePr>
            <a:graphicFrameLocks/>
          </p:cNvGraphicFramePr>
          <p:nvPr>
            <p:extLst/>
          </p:nvPr>
        </p:nvGraphicFramePr>
        <p:xfrm>
          <a:off x="457200" y="914400"/>
          <a:ext cx="7924800" cy="5229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685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5" name="object 2"/>
          <p:cNvSpPr txBox="1">
            <a:spLocks noGrp="1"/>
          </p:cNvSpPr>
          <p:nvPr>
            <p:ph type="title"/>
          </p:nvPr>
        </p:nvSpPr>
        <p:spPr>
          <a:xfrm>
            <a:off x="459740" y="267716"/>
            <a:ext cx="6684645" cy="452120"/>
          </a:xfrm>
          <a:prstGeom prst="rect">
            <a:avLst/>
          </a:prstGeom>
        </p:spPr>
        <p:txBody>
          <a:bodyPr vert="horz" wrap="square" lIns="0" tIns="12065" rIns="0" bIns="0" rtlCol="0">
            <a:spAutoFit/>
          </a:bodyPr>
          <a:lstStyle/>
          <a:p>
            <a:pPr marL="12700">
              <a:lnSpc>
                <a:spcPct val="100000"/>
              </a:lnSpc>
              <a:spcBef>
                <a:spcPts val="95"/>
              </a:spcBef>
            </a:pPr>
            <a:r>
              <a:rPr spc="-5" dirty="0"/>
              <a:t>2018 </a:t>
            </a:r>
            <a:r>
              <a:rPr spc="-10" dirty="0"/>
              <a:t>Summer </a:t>
            </a:r>
            <a:r>
              <a:rPr spc="-5" dirty="0"/>
              <a:t>Reserve Margin</a:t>
            </a:r>
            <a:r>
              <a:rPr spc="60" dirty="0"/>
              <a:t> </a:t>
            </a:r>
            <a:r>
              <a:rPr spc="-5" dirty="0"/>
              <a:t>Changes</a:t>
            </a:r>
          </a:p>
        </p:txBody>
      </p:sp>
      <p:sp>
        <p:nvSpPr>
          <p:cNvPr id="6" name="object 3"/>
          <p:cNvSpPr/>
          <p:nvPr/>
        </p:nvSpPr>
        <p:spPr>
          <a:xfrm>
            <a:off x="563880" y="1825751"/>
            <a:ext cx="524510" cy="3081655"/>
          </a:xfrm>
          <a:custGeom>
            <a:avLst/>
            <a:gdLst/>
            <a:ahLst/>
            <a:cxnLst/>
            <a:rect l="l" t="t" r="r" b="b"/>
            <a:pathLst>
              <a:path w="524510" h="3081654">
                <a:moveTo>
                  <a:pt x="524256" y="0"/>
                </a:moveTo>
                <a:lnTo>
                  <a:pt x="0" y="0"/>
                </a:lnTo>
                <a:lnTo>
                  <a:pt x="0" y="3081528"/>
                </a:lnTo>
                <a:lnTo>
                  <a:pt x="524256" y="3081528"/>
                </a:lnTo>
                <a:lnTo>
                  <a:pt x="524256" y="0"/>
                </a:lnTo>
                <a:close/>
              </a:path>
            </a:pathLst>
          </a:custGeom>
          <a:solidFill>
            <a:srgbClr val="00ACC7"/>
          </a:solidFill>
        </p:spPr>
        <p:txBody>
          <a:bodyPr wrap="square" lIns="0" tIns="0" rIns="0" bIns="0" rtlCol="0"/>
          <a:lstStyle/>
          <a:p>
            <a:endParaRPr/>
          </a:p>
        </p:txBody>
      </p:sp>
      <p:sp>
        <p:nvSpPr>
          <p:cNvPr id="7" name="object 4"/>
          <p:cNvSpPr/>
          <p:nvPr/>
        </p:nvSpPr>
        <p:spPr>
          <a:xfrm>
            <a:off x="7901940" y="3395471"/>
            <a:ext cx="524510" cy="1511935"/>
          </a:xfrm>
          <a:custGeom>
            <a:avLst/>
            <a:gdLst/>
            <a:ahLst/>
            <a:cxnLst/>
            <a:rect l="l" t="t" r="r" b="b"/>
            <a:pathLst>
              <a:path w="524509" h="1511935">
                <a:moveTo>
                  <a:pt x="524255" y="0"/>
                </a:moveTo>
                <a:lnTo>
                  <a:pt x="0" y="0"/>
                </a:lnTo>
                <a:lnTo>
                  <a:pt x="0" y="1511808"/>
                </a:lnTo>
                <a:lnTo>
                  <a:pt x="524255" y="1511808"/>
                </a:lnTo>
                <a:lnTo>
                  <a:pt x="524255" y="0"/>
                </a:lnTo>
                <a:close/>
              </a:path>
            </a:pathLst>
          </a:custGeom>
          <a:solidFill>
            <a:srgbClr val="00ACC7"/>
          </a:solidFill>
        </p:spPr>
        <p:txBody>
          <a:bodyPr wrap="square" lIns="0" tIns="0" rIns="0" bIns="0" rtlCol="0"/>
          <a:lstStyle/>
          <a:p>
            <a:endParaRPr/>
          </a:p>
        </p:txBody>
      </p:sp>
      <p:sp>
        <p:nvSpPr>
          <p:cNvPr id="8" name="object 5"/>
          <p:cNvSpPr/>
          <p:nvPr/>
        </p:nvSpPr>
        <p:spPr>
          <a:xfrm>
            <a:off x="367284" y="4907279"/>
            <a:ext cx="8255634" cy="0"/>
          </a:xfrm>
          <a:custGeom>
            <a:avLst/>
            <a:gdLst/>
            <a:ahLst/>
            <a:cxnLst/>
            <a:rect l="l" t="t" r="r" b="b"/>
            <a:pathLst>
              <a:path w="8255634">
                <a:moveTo>
                  <a:pt x="0" y="0"/>
                </a:moveTo>
                <a:lnTo>
                  <a:pt x="8255508" y="0"/>
                </a:lnTo>
              </a:path>
            </a:pathLst>
          </a:custGeom>
          <a:ln w="9144">
            <a:solidFill>
              <a:srgbClr val="D9D9D9"/>
            </a:solidFill>
          </a:ln>
        </p:spPr>
        <p:txBody>
          <a:bodyPr wrap="square" lIns="0" tIns="0" rIns="0" bIns="0" rtlCol="0"/>
          <a:lstStyle/>
          <a:p>
            <a:endParaRPr/>
          </a:p>
        </p:txBody>
      </p:sp>
      <p:sp>
        <p:nvSpPr>
          <p:cNvPr id="9" name="object 6"/>
          <p:cNvSpPr/>
          <p:nvPr/>
        </p:nvSpPr>
        <p:spPr>
          <a:xfrm>
            <a:off x="571500" y="3259835"/>
            <a:ext cx="509270" cy="213360"/>
          </a:xfrm>
          <a:custGeom>
            <a:avLst/>
            <a:gdLst/>
            <a:ahLst/>
            <a:cxnLst/>
            <a:rect l="l" t="t" r="r" b="b"/>
            <a:pathLst>
              <a:path w="509269" h="213360">
                <a:moveTo>
                  <a:pt x="0" y="213360"/>
                </a:moveTo>
                <a:lnTo>
                  <a:pt x="509016" y="213360"/>
                </a:lnTo>
                <a:lnTo>
                  <a:pt x="509016" y="0"/>
                </a:lnTo>
                <a:lnTo>
                  <a:pt x="0" y="0"/>
                </a:lnTo>
                <a:lnTo>
                  <a:pt x="0" y="213360"/>
                </a:lnTo>
                <a:close/>
              </a:path>
            </a:pathLst>
          </a:custGeom>
          <a:ln w="9144">
            <a:solidFill>
              <a:srgbClr val="00ACC7"/>
            </a:solidFill>
          </a:ln>
        </p:spPr>
        <p:txBody>
          <a:bodyPr wrap="square" lIns="0" tIns="0" rIns="0" bIns="0" rtlCol="0"/>
          <a:lstStyle/>
          <a:p>
            <a:endParaRPr/>
          </a:p>
        </p:txBody>
      </p:sp>
      <p:sp>
        <p:nvSpPr>
          <p:cNvPr id="10" name="object 7"/>
          <p:cNvSpPr txBox="1"/>
          <p:nvPr/>
        </p:nvSpPr>
        <p:spPr>
          <a:xfrm>
            <a:off x="609904" y="3257803"/>
            <a:ext cx="447040" cy="208279"/>
          </a:xfrm>
          <a:prstGeom prst="rect">
            <a:avLst/>
          </a:prstGeom>
        </p:spPr>
        <p:txBody>
          <a:bodyPr vert="horz" wrap="square" lIns="0" tIns="12700" rIns="0" bIns="0" rtlCol="0">
            <a:spAutoFit/>
          </a:bodyPr>
          <a:lstStyle/>
          <a:p>
            <a:pPr>
              <a:lnSpc>
                <a:spcPct val="100000"/>
              </a:lnSpc>
              <a:spcBef>
                <a:spcPts val="100"/>
              </a:spcBef>
            </a:pPr>
            <a:r>
              <a:rPr sz="1200" b="1" spc="-5" dirty="0">
                <a:solidFill>
                  <a:srgbClr val="FFFFFF"/>
                </a:solidFill>
                <a:latin typeface="Arial"/>
                <a:cs typeface="Arial"/>
              </a:rPr>
              <a:t>18.9%</a:t>
            </a:r>
            <a:endParaRPr sz="1200">
              <a:latin typeface="Arial"/>
              <a:cs typeface="Arial"/>
            </a:endParaRPr>
          </a:p>
        </p:txBody>
      </p:sp>
      <p:sp>
        <p:nvSpPr>
          <p:cNvPr id="11" name="object 8"/>
          <p:cNvSpPr/>
          <p:nvPr/>
        </p:nvSpPr>
        <p:spPr>
          <a:xfrm>
            <a:off x="7952231" y="4044696"/>
            <a:ext cx="424180" cy="213360"/>
          </a:xfrm>
          <a:custGeom>
            <a:avLst/>
            <a:gdLst/>
            <a:ahLst/>
            <a:cxnLst/>
            <a:rect l="l" t="t" r="r" b="b"/>
            <a:pathLst>
              <a:path w="424179" h="213360">
                <a:moveTo>
                  <a:pt x="0" y="213359"/>
                </a:moveTo>
                <a:lnTo>
                  <a:pt x="423672" y="213359"/>
                </a:lnTo>
                <a:lnTo>
                  <a:pt x="423672" y="0"/>
                </a:lnTo>
                <a:lnTo>
                  <a:pt x="0" y="0"/>
                </a:lnTo>
                <a:lnTo>
                  <a:pt x="0" y="213359"/>
                </a:lnTo>
                <a:close/>
              </a:path>
            </a:pathLst>
          </a:custGeom>
          <a:ln w="9144">
            <a:solidFill>
              <a:srgbClr val="00ACC7"/>
            </a:solidFill>
          </a:ln>
        </p:spPr>
        <p:txBody>
          <a:bodyPr wrap="square" lIns="0" tIns="0" rIns="0" bIns="0" rtlCol="0"/>
          <a:lstStyle/>
          <a:p>
            <a:endParaRPr/>
          </a:p>
        </p:txBody>
      </p:sp>
      <p:sp>
        <p:nvSpPr>
          <p:cNvPr id="12" name="object 9"/>
          <p:cNvSpPr txBox="1"/>
          <p:nvPr/>
        </p:nvSpPr>
        <p:spPr>
          <a:xfrm>
            <a:off x="7901940" y="4042917"/>
            <a:ext cx="524510" cy="208279"/>
          </a:xfrm>
          <a:prstGeom prst="rect">
            <a:avLst/>
          </a:prstGeom>
        </p:spPr>
        <p:txBody>
          <a:bodyPr vert="horz" wrap="square" lIns="0" tIns="12700" rIns="0" bIns="0" rtlCol="0">
            <a:spAutoFit/>
          </a:bodyPr>
          <a:lstStyle/>
          <a:p>
            <a:pPr marL="89535">
              <a:lnSpc>
                <a:spcPct val="100000"/>
              </a:lnSpc>
              <a:spcBef>
                <a:spcPts val="100"/>
              </a:spcBef>
            </a:pPr>
            <a:r>
              <a:rPr sz="1200" b="1" spc="-5" dirty="0">
                <a:solidFill>
                  <a:srgbClr val="FFFFFF"/>
                </a:solidFill>
                <a:latin typeface="Arial"/>
                <a:cs typeface="Arial"/>
              </a:rPr>
              <a:t>9.3%</a:t>
            </a:r>
            <a:endParaRPr sz="1200">
              <a:latin typeface="Arial"/>
              <a:cs typeface="Arial"/>
            </a:endParaRPr>
          </a:p>
        </p:txBody>
      </p:sp>
      <p:sp>
        <p:nvSpPr>
          <p:cNvPr id="13" name="object 10"/>
          <p:cNvSpPr txBox="1"/>
          <p:nvPr/>
        </p:nvSpPr>
        <p:spPr>
          <a:xfrm>
            <a:off x="1481327" y="1499616"/>
            <a:ext cx="524510" cy="326390"/>
          </a:xfrm>
          <a:prstGeom prst="rect">
            <a:avLst/>
          </a:prstGeom>
          <a:solidFill>
            <a:srgbClr val="00CE7C"/>
          </a:solidFill>
        </p:spPr>
        <p:txBody>
          <a:bodyPr vert="horz" wrap="square" lIns="0" tIns="74930" rIns="0" bIns="0" rtlCol="0">
            <a:spAutoFit/>
          </a:bodyPr>
          <a:lstStyle/>
          <a:p>
            <a:pPr marL="60960">
              <a:lnSpc>
                <a:spcPct val="100000"/>
              </a:lnSpc>
              <a:spcBef>
                <a:spcPts val="590"/>
              </a:spcBef>
            </a:pPr>
            <a:r>
              <a:rPr sz="1100" b="1" dirty="0">
                <a:solidFill>
                  <a:srgbClr val="FFFFFF"/>
                </a:solidFill>
                <a:latin typeface="Arial"/>
                <a:cs typeface="Arial"/>
              </a:rPr>
              <a:t>+2.0%</a:t>
            </a:r>
            <a:endParaRPr sz="1100">
              <a:latin typeface="Arial"/>
              <a:cs typeface="Arial"/>
            </a:endParaRPr>
          </a:p>
        </p:txBody>
      </p:sp>
      <p:sp>
        <p:nvSpPr>
          <p:cNvPr id="14" name="object 11"/>
          <p:cNvSpPr txBox="1"/>
          <p:nvPr/>
        </p:nvSpPr>
        <p:spPr>
          <a:xfrm>
            <a:off x="2516377" y="1641802"/>
            <a:ext cx="367030" cy="156845"/>
          </a:xfrm>
          <a:prstGeom prst="rect">
            <a:avLst/>
          </a:prstGeom>
        </p:spPr>
        <p:txBody>
          <a:bodyPr vert="horz" wrap="square" lIns="0" tIns="0" rIns="0" bIns="0" rtlCol="0">
            <a:spAutoFit/>
          </a:bodyPr>
          <a:lstStyle/>
          <a:p>
            <a:pPr>
              <a:lnSpc>
                <a:spcPts val="1220"/>
              </a:lnSpc>
            </a:pPr>
            <a:r>
              <a:rPr sz="1100" b="1" dirty="0">
                <a:solidFill>
                  <a:srgbClr val="FFFFFF"/>
                </a:solidFill>
                <a:latin typeface="Arial"/>
                <a:cs typeface="Arial"/>
              </a:rPr>
              <a:t>-1.3%</a:t>
            </a:r>
            <a:endParaRPr sz="1100">
              <a:latin typeface="Arial"/>
              <a:cs typeface="Arial"/>
            </a:endParaRPr>
          </a:p>
        </p:txBody>
      </p:sp>
      <p:sp>
        <p:nvSpPr>
          <p:cNvPr id="15" name="object 12"/>
          <p:cNvSpPr txBox="1"/>
          <p:nvPr/>
        </p:nvSpPr>
        <p:spPr>
          <a:xfrm>
            <a:off x="3316223" y="1706879"/>
            <a:ext cx="524510" cy="995680"/>
          </a:xfrm>
          <a:prstGeom prst="rect">
            <a:avLst/>
          </a:prstGeom>
          <a:solidFill>
            <a:srgbClr val="5B676F"/>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600">
              <a:latin typeface="Times New Roman"/>
              <a:cs typeface="Times New Roman"/>
            </a:endParaRPr>
          </a:p>
          <a:p>
            <a:pPr marL="79375">
              <a:lnSpc>
                <a:spcPct val="100000"/>
              </a:lnSpc>
            </a:pPr>
            <a:r>
              <a:rPr sz="1100" b="1" dirty="0">
                <a:solidFill>
                  <a:srgbClr val="FFFFFF"/>
                </a:solidFill>
                <a:latin typeface="Arial"/>
                <a:cs typeface="Arial"/>
              </a:rPr>
              <a:t>-6.1%</a:t>
            </a:r>
            <a:endParaRPr sz="1100">
              <a:latin typeface="Arial"/>
              <a:cs typeface="Arial"/>
            </a:endParaRPr>
          </a:p>
        </p:txBody>
      </p:sp>
      <p:sp>
        <p:nvSpPr>
          <p:cNvPr id="16" name="object 13"/>
          <p:cNvSpPr txBox="1"/>
          <p:nvPr/>
        </p:nvSpPr>
        <p:spPr>
          <a:xfrm>
            <a:off x="4233671" y="2714244"/>
            <a:ext cx="524510" cy="203200"/>
          </a:xfrm>
          <a:prstGeom prst="rect">
            <a:avLst/>
          </a:prstGeom>
          <a:solidFill>
            <a:srgbClr val="5B676F"/>
          </a:solidFill>
        </p:spPr>
        <p:txBody>
          <a:bodyPr vert="horz" wrap="square" lIns="0" tIns="13335" rIns="0" bIns="0" rtlCol="0">
            <a:spAutoFit/>
          </a:bodyPr>
          <a:lstStyle/>
          <a:p>
            <a:pPr marL="79375">
              <a:lnSpc>
                <a:spcPct val="100000"/>
              </a:lnSpc>
              <a:spcBef>
                <a:spcPts val="105"/>
              </a:spcBef>
            </a:pPr>
            <a:r>
              <a:rPr sz="1100" b="1" dirty="0">
                <a:solidFill>
                  <a:srgbClr val="FFFFFF"/>
                </a:solidFill>
                <a:latin typeface="Arial"/>
                <a:cs typeface="Arial"/>
              </a:rPr>
              <a:t>-1.2%</a:t>
            </a:r>
            <a:endParaRPr sz="1100">
              <a:latin typeface="Arial"/>
              <a:cs typeface="Arial"/>
            </a:endParaRPr>
          </a:p>
        </p:txBody>
      </p:sp>
      <p:sp>
        <p:nvSpPr>
          <p:cNvPr id="17" name="object 14"/>
          <p:cNvSpPr txBox="1"/>
          <p:nvPr/>
        </p:nvSpPr>
        <p:spPr>
          <a:xfrm>
            <a:off x="5151120" y="2904744"/>
            <a:ext cx="524510" cy="274320"/>
          </a:xfrm>
          <a:prstGeom prst="rect">
            <a:avLst/>
          </a:prstGeom>
          <a:solidFill>
            <a:srgbClr val="5B676F"/>
          </a:solidFill>
        </p:spPr>
        <p:txBody>
          <a:bodyPr vert="horz" wrap="square" lIns="0" tIns="48260" rIns="0" bIns="0" rtlCol="0">
            <a:spAutoFit/>
          </a:bodyPr>
          <a:lstStyle/>
          <a:p>
            <a:pPr marL="79375">
              <a:lnSpc>
                <a:spcPct val="100000"/>
              </a:lnSpc>
              <a:spcBef>
                <a:spcPts val="380"/>
              </a:spcBef>
            </a:pPr>
            <a:r>
              <a:rPr sz="1100" b="1" dirty="0">
                <a:solidFill>
                  <a:srgbClr val="FFFFFF"/>
                </a:solidFill>
                <a:latin typeface="Arial"/>
                <a:cs typeface="Arial"/>
              </a:rPr>
              <a:t>-1.7%</a:t>
            </a:r>
            <a:endParaRPr sz="1100">
              <a:latin typeface="Arial"/>
              <a:cs typeface="Arial"/>
            </a:endParaRPr>
          </a:p>
        </p:txBody>
      </p:sp>
      <p:sp>
        <p:nvSpPr>
          <p:cNvPr id="18" name="object 15"/>
          <p:cNvSpPr txBox="1"/>
          <p:nvPr/>
        </p:nvSpPr>
        <p:spPr>
          <a:xfrm>
            <a:off x="6068567" y="3179064"/>
            <a:ext cx="524510" cy="234950"/>
          </a:xfrm>
          <a:prstGeom prst="rect">
            <a:avLst/>
          </a:prstGeom>
          <a:solidFill>
            <a:srgbClr val="5B676F"/>
          </a:solidFill>
        </p:spPr>
        <p:txBody>
          <a:bodyPr vert="horz" wrap="square" lIns="0" tIns="29209" rIns="0" bIns="0" rtlCol="0">
            <a:spAutoFit/>
          </a:bodyPr>
          <a:lstStyle/>
          <a:p>
            <a:pPr marL="79375">
              <a:lnSpc>
                <a:spcPct val="100000"/>
              </a:lnSpc>
              <a:spcBef>
                <a:spcPts val="229"/>
              </a:spcBef>
            </a:pPr>
            <a:r>
              <a:rPr sz="1100" b="1" dirty="0">
                <a:solidFill>
                  <a:srgbClr val="FFFFFF"/>
                </a:solidFill>
                <a:latin typeface="Arial"/>
                <a:cs typeface="Arial"/>
              </a:rPr>
              <a:t>-1.4%</a:t>
            </a:r>
            <a:endParaRPr sz="1100">
              <a:latin typeface="Arial"/>
              <a:cs typeface="Arial"/>
            </a:endParaRPr>
          </a:p>
        </p:txBody>
      </p:sp>
      <p:sp>
        <p:nvSpPr>
          <p:cNvPr id="19" name="object 16"/>
          <p:cNvSpPr txBox="1"/>
          <p:nvPr/>
        </p:nvSpPr>
        <p:spPr>
          <a:xfrm>
            <a:off x="6973316" y="3196844"/>
            <a:ext cx="548640" cy="193675"/>
          </a:xfrm>
          <a:prstGeom prst="rect">
            <a:avLst/>
          </a:prstGeom>
        </p:spPr>
        <p:txBody>
          <a:bodyPr vert="horz" wrap="square" lIns="0" tIns="13335" rIns="0" bIns="0" rtlCol="0">
            <a:spAutoFit/>
          </a:bodyPr>
          <a:lstStyle/>
          <a:p>
            <a:pPr marL="12700">
              <a:lnSpc>
                <a:spcPct val="100000"/>
              </a:lnSpc>
              <a:spcBef>
                <a:spcPts val="105"/>
              </a:spcBef>
            </a:pPr>
            <a:r>
              <a:rPr sz="1100" b="1" u="heavy" dirty="0">
                <a:solidFill>
                  <a:srgbClr val="585858"/>
                </a:solidFill>
                <a:uFill>
                  <a:solidFill>
                    <a:srgbClr val="00CE7C"/>
                  </a:solidFill>
                </a:uFill>
                <a:latin typeface="Arial"/>
                <a:cs typeface="Arial"/>
              </a:rPr>
              <a:t> </a:t>
            </a:r>
            <a:r>
              <a:rPr sz="1100" b="1" u="heavy" spc="-135" dirty="0">
                <a:solidFill>
                  <a:srgbClr val="585858"/>
                </a:solidFill>
                <a:uFill>
                  <a:solidFill>
                    <a:srgbClr val="00CE7C"/>
                  </a:solidFill>
                </a:uFill>
                <a:latin typeface="Arial"/>
                <a:cs typeface="Arial"/>
              </a:rPr>
              <a:t> </a:t>
            </a:r>
            <a:r>
              <a:rPr sz="1100" b="1" u="heavy" dirty="0">
                <a:solidFill>
                  <a:srgbClr val="585858"/>
                </a:solidFill>
                <a:uFill>
                  <a:solidFill>
                    <a:srgbClr val="00CE7C"/>
                  </a:solidFill>
                </a:uFill>
                <a:latin typeface="Arial"/>
                <a:cs typeface="Arial"/>
              </a:rPr>
              <a:t>+0.1%</a:t>
            </a:r>
            <a:r>
              <a:rPr sz="1100" b="1" u="heavy" spc="-145" dirty="0">
                <a:solidFill>
                  <a:srgbClr val="585858"/>
                </a:solidFill>
                <a:uFill>
                  <a:solidFill>
                    <a:srgbClr val="00CE7C"/>
                  </a:solidFill>
                </a:uFill>
                <a:latin typeface="Arial"/>
                <a:cs typeface="Arial"/>
              </a:rPr>
              <a:t> </a:t>
            </a:r>
            <a:endParaRPr sz="1100">
              <a:latin typeface="Arial"/>
              <a:cs typeface="Arial"/>
            </a:endParaRPr>
          </a:p>
        </p:txBody>
      </p:sp>
      <p:sp>
        <p:nvSpPr>
          <p:cNvPr id="20" name="object 17"/>
          <p:cNvSpPr txBox="1"/>
          <p:nvPr/>
        </p:nvSpPr>
        <p:spPr>
          <a:xfrm>
            <a:off x="400913" y="4959858"/>
            <a:ext cx="850900" cy="615950"/>
          </a:xfrm>
          <a:prstGeom prst="rect">
            <a:avLst/>
          </a:prstGeom>
        </p:spPr>
        <p:txBody>
          <a:bodyPr vert="horz" wrap="square" lIns="0" tIns="18415" rIns="0" bIns="0" rtlCol="0">
            <a:spAutoFit/>
          </a:bodyPr>
          <a:lstStyle/>
          <a:p>
            <a:pPr marL="12700" marR="5080" algn="ctr">
              <a:lnSpc>
                <a:spcPct val="95900"/>
              </a:lnSpc>
              <a:spcBef>
                <a:spcPts val="145"/>
              </a:spcBef>
            </a:pPr>
            <a:r>
              <a:rPr sz="1000" b="1" spc="-5" dirty="0">
                <a:solidFill>
                  <a:srgbClr val="585858"/>
                </a:solidFill>
                <a:latin typeface="Arial"/>
                <a:cs typeface="Arial"/>
              </a:rPr>
              <a:t>Summer</a:t>
            </a:r>
            <a:r>
              <a:rPr sz="1000" b="1" spc="-70" dirty="0">
                <a:solidFill>
                  <a:srgbClr val="585858"/>
                </a:solidFill>
                <a:latin typeface="Arial"/>
                <a:cs typeface="Arial"/>
              </a:rPr>
              <a:t> </a:t>
            </a:r>
            <a:r>
              <a:rPr sz="1000" b="1" spc="-5" dirty="0">
                <a:solidFill>
                  <a:srgbClr val="585858"/>
                </a:solidFill>
                <a:latin typeface="Arial"/>
                <a:cs typeface="Arial"/>
              </a:rPr>
              <a:t>2018  Reserve  Margin (May  CDR</a:t>
            </a:r>
            <a:r>
              <a:rPr sz="1000" b="1" spc="-15" dirty="0">
                <a:solidFill>
                  <a:srgbClr val="585858"/>
                </a:solidFill>
                <a:latin typeface="Arial"/>
                <a:cs typeface="Arial"/>
              </a:rPr>
              <a:t> </a:t>
            </a:r>
            <a:r>
              <a:rPr sz="1000" b="1" spc="-5" dirty="0">
                <a:solidFill>
                  <a:srgbClr val="585858"/>
                </a:solidFill>
                <a:latin typeface="Arial"/>
                <a:cs typeface="Arial"/>
              </a:rPr>
              <a:t>2017)</a:t>
            </a:r>
            <a:endParaRPr sz="1000">
              <a:latin typeface="Arial"/>
              <a:cs typeface="Arial"/>
            </a:endParaRPr>
          </a:p>
        </p:txBody>
      </p:sp>
      <p:sp>
        <p:nvSpPr>
          <p:cNvPr id="21" name="object 18"/>
          <p:cNvSpPr txBox="1"/>
          <p:nvPr/>
        </p:nvSpPr>
        <p:spPr>
          <a:xfrm>
            <a:off x="1382013" y="4959858"/>
            <a:ext cx="723900" cy="615950"/>
          </a:xfrm>
          <a:prstGeom prst="rect">
            <a:avLst/>
          </a:prstGeom>
        </p:spPr>
        <p:txBody>
          <a:bodyPr vert="horz" wrap="square" lIns="0" tIns="18415" rIns="0" bIns="0" rtlCol="0">
            <a:spAutoFit/>
          </a:bodyPr>
          <a:lstStyle/>
          <a:p>
            <a:pPr marL="12065" marR="5080" indent="-635" algn="ctr">
              <a:lnSpc>
                <a:spcPct val="95900"/>
              </a:lnSpc>
              <a:spcBef>
                <a:spcPts val="145"/>
              </a:spcBef>
            </a:pPr>
            <a:r>
              <a:rPr sz="1000" b="1" spc="-5" dirty="0">
                <a:solidFill>
                  <a:srgbClr val="585858"/>
                </a:solidFill>
                <a:latin typeface="Arial"/>
                <a:cs typeface="Arial"/>
              </a:rPr>
              <a:t>2018 Load  Forecast  Adju</a:t>
            </a:r>
            <a:r>
              <a:rPr sz="1000" b="1" spc="0" dirty="0">
                <a:solidFill>
                  <a:srgbClr val="585858"/>
                </a:solidFill>
                <a:latin typeface="Arial"/>
                <a:cs typeface="Arial"/>
              </a:rPr>
              <a:t>s</a:t>
            </a:r>
            <a:r>
              <a:rPr sz="1000" b="1" spc="-15" dirty="0">
                <a:solidFill>
                  <a:srgbClr val="585858"/>
                </a:solidFill>
                <a:latin typeface="Arial"/>
                <a:cs typeface="Arial"/>
              </a:rPr>
              <a:t>t</a:t>
            </a:r>
            <a:r>
              <a:rPr sz="1000" b="1" spc="-5" dirty="0">
                <a:solidFill>
                  <a:srgbClr val="585858"/>
                </a:solidFill>
                <a:latin typeface="Arial"/>
                <a:cs typeface="Arial"/>
              </a:rPr>
              <a:t>m</a:t>
            </a:r>
            <a:r>
              <a:rPr sz="1000" b="1" spc="0" dirty="0">
                <a:solidFill>
                  <a:srgbClr val="585858"/>
                </a:solidFill>
                <a:latin typeface="Arial"/>
                <a:cs typeface="Arial"/>
              </a:rPr>
              <a:t>e</a:t>
            </a:r>
            <a:r>
              <a:rPr sz="1000" b="1" spc="-5" dirty="0">
                <a:solidFill>
                  <a:srgbClr val="585858"/>
                </a:solidFill>
                <a:latin typeface="Arial"/>
                <a:cs typeface="Arial"/>
              </a:rPr>
              <a:t>nt  (1,175</a:t>
            </a:r>
            <a:r>
              <a:rPr sz="1000" b="1" spc="-45" dirty="0">
                <a:solidFill>
                  <a:srgbClr val="585858"/>
                </a:solidFill>
                <a:latin typeface="Arial"/>
                <a:cs typeface="Arial"/>
              </a:rPr>
              <a:t> </a:t>
            </a:r>
            <a:r>
              <a:rPr sz="1000" b="1" spc="-5" dirty="0">
                <a:solidFill>
                  <a:srgbClr val="585858"/>
                </a:solidFill>
                <a:latin typeface="Arial"/>
                <a:cs typeface="Arial"/>
              </a:rPr>
              <a:t>MW)</a:t>
            </a:r>
            <a:endParaRPr sz="1000">
              <a:latin typeface="Arial"/>
              <a:cs typeface="Arial"/>
            </a:endParaRPr>
          </a:p>
        </p:txBody>
      </p:sp>
      <p:sp>
        <p:nvSpPr>
          <p:cNvPr id="22" name="object 19"/>
          <p:cNvSpPr txBox="1"/>
          <p:nvPr/>
        </p:nvSpPr>
        <p:spPr>
          <a:xfrm>
            <a:off x="2285238" y="4959858"/>
            <a:ext cx="751840" cy="323215"/>
          </a:xfrm>
          <a:prstGeom prst="rect">
            <a:avLst/>
          </a:prstGeom>
        </p:spPr>
        <p:txBody>
          <a:bodyPr vert="horz" wrap="square" lIns="0" tIns="22225" rIns="0" bIns="0" rtlCol="0">
            <a:spAutoFit/>
          </a:bodyPr>
          <a:lstStyle/>
          <a:p>
            <a:pPr marL="97155" marR="5080" indent="-85090">
              <a:lnSpc>
                <a:spcPts val="1150"/>
              </a:lnSpc>
              <a:spcBef>
                <a:spcPts val="175"/>
              </a:spcBef>
            </a:pPr>
            <a:r>
              <a:rPr sz="1000" b="1" spc="-5" dirty="0">
                <a:solidFill>
                  <a:srgbClr val="585858"/>
                </a:solidFill>
                <a:latin typeface="Arial"/>
                <a:cs typeface="Arial"/>
              </a:rPr>
              <a:t>ERS</a:t>
            </a:r>
            <a:r>
              <a:rPr sz="1000" b="1" spc="-65" dirty="0">
                <a:solidFill>
                  <a:srgbClr val="585858"/>
                </a:solidFill>
                <a:latin typeface="Arial"/>
                <a:cs typeface="Arial"/>
              </a:rPr>
              <a:t> </a:t>
            </a:r>
            <a:r>
              <a:rPr sz="1000" b="1" spc="-5" dirty="0">
                <a:solidFill>
                  <a:srgbClr val="585858"/>
                </a:solidFill>
                <a:latin typeface="Arial"/>
                <a:cs typeface="Arial"/>
              </a:rPr>
              <a:t>Update  (764</a:t>
            </a:r>
            <a:r>
              <a:rPr sz="1000" b="1" spc="-25" dirty="0">
                <a:solidFill>
                  <a:srgbClr val="585858"/>
                </a:solidFill>
                <a:latin typeface="Arial"/>
                <a:cs typeface="Arial"/>
              </a:rPr>
              <a:t> </a:t>
            </a:r>
            <a:r>
              <a:rPr sz="1000" b="1" spc="-5" dirty="0">
                <a:solidFill>
                  <a:srgbClr val="585858"/>
                </a:solidFill>
                <a:latin typeface="Arial"/>
                <a:cs typeface="Arial"/>
              </a:rPr>
              <a:t>MW)</a:t>
            </a:r>
            <a:endParaRPr sz="1000">
              <a:latin typeface="Arial"/>
              <a:cs typeface="Arial"/>
            </a:endParaRPr>
          </a:p>
        </p:txBody>
      </p:sp>
      <p:sp>
        <p:nvSpPr>
          <p:cNvPr id="23" name="object 20"/>
          <p:cNvSpPr txBox="1"/>
          <p:nvPr/>
        </p:nvSpPr>
        <p:spPr>
          <a:xfrm>
            <a:off x="3199002" y="4959858"/>
            <a:ext cx="758190" cy="323215"/>
          </a:xfrm>
          <a:prstGeom prst="rect">
            <a:avLst/>
          </a:prstGeom>
        </p:spPr>
        <p:txBody>
          <a:bodyPr vert="horz" wrap="square" lIns="0" tIns="22225" rIns="0" bIns="0" rtlCol="0">
            <a:spAutoFit/>
          </a:bodyPr>
          <a:lstStyle/>
          <a:p>
            <a:pPr marL="47625" marR="5080" indent="-35560">
              <a:lnSpc>
                <a:spcPts val="1150"/>
              </a:lnSpc>
              <a:spcBef>
                <a:spcPts val="175"/>
              </a:spcBef>
            </a:pPr>
            <a:r>
              <a:rPr sz="1000" b="1" spc="-5" dirty="0">
                <a:solidFill>
                  <a:srgbClr val="585858"/>
                </a:solidFill>
                <a:latin typeface="Arial"/>
                <a:cs typeface="Arial"/>
              </a:rPr>
              <a:t>R</a:t>
            </a:r>
            <a:r>
              <a:rPr sz="1000" b="1" dirty="0">
                <a:solidFill>
                  <a:srgbClr val="585858"/>
                </a:solidFill>
                <a:latin typeface="Arial"/>
                <a:cs typeface="Arial"/>
              </a:rPr>
              <a:t>e</a:t>
            </a:r>
            <a:r>
              <a:rPr sz="1000" b="1" spc="-15" dirty="0">
                <a:solidFill>
                  <a:srgbClr val="585858"/>
                </a:solidFill>
                <a:latin typeface="Arial"/>
                <a:cs typeface="Arial"/>
              </a:rPr>
              <a:t>t</a:t>
            </a:r>
            <a:r>
              <a:rPr sz="1000" b="1" spc="-5" dirty="0">
                <a:solidFill>
                  <a:srgbClr val="585858"/>
                </a:solidFill>
                <a:latin typeface="Arial"/>
                <a:cs typeface="Arial"/>
              </a:rPr>
              <a:t>i</a:t>
            </a:r>
            <a:r>
              <a:rPr sz="1000" b="1" dirty="0">
                <a:solidFill>
                  <a:srgbClr val="585858"/>
                </a:solidFill>
                <a:latin typeface="Arial"/>
                <a:cs typeface="Arial"/>
              </a:rPr>
              <a:t>r</a:t>
            </a:r>
            <a:r>
              <a:rPr sz="1000" b="1" spc="-5" dirty="0">
                <a:solidFill>
                  <a:srgbClr val="585858"/>
                </a:solidFill>
                <a:latin typeface="Arial"/>
                <a:cs typeface="Arial"/>
              </a:rPr>
              <a:t>em</a:t>
            </a:r>
            <a:r>
              <a:rPr sz="1000" b="1" dirty="0">
                <a:solidFill>
                  <a:srgbClr val="585858"/>
                </a:solidFill>
                <a:latin typeface="Arial"/>
                <a:cs typeface="Arial"/>
              </a:rPr>
              <a:t>e</a:t>
            </a:r>
            <a:r>
              <a:rPr sz="1000" b="1" spc="-5" dirty="0">
                <a:solidFill>
                  <a:srgbClr val="585858"/>
                </a:solidFill>
                <a:latin typeface="Arial"/>
                <a:cs typeface="Arial"/>
              </a:rPr>
              <a:t>n</a:t>
            </a:r>
            <a:r>
              <a:rPr sz="1000" b="1" spc="-15" dirty="0">
                <a:solidFill>
                  <a:srgbClr val="585858"/>
                </a:solidFill>
                <a:latin typeface="Arial"/>
                <a:cs typeface="Arial"/>
              </a:rPr>
              <a:t>t</a:t>
            </a:r>
            <a:r>
              <a:rPr sz="1000" b="1" spc="-5" dirty="0">
                <a:solidFill>
                  <a:srgbClr val="585858"/>
                </a:solidFill>
                <a:latin typeface="Arial"/>
                <a:cs typeface="Arial"/>
              </a:rPr>
              <a:t>s  (4,334</a:t>
            </a:r>
            <a:r>
              <a:rPr sz="1000" b="1" spc="-35" dirty="0">
                <a:solidFill>
                  <a:srgbClr val="585858"/>
                </a:solidFill>
                <a:latin typeface="Arial"/>
                <a:cs typeface="Arial"/>
              </a:rPr>
              <a:t> </a:t>
            </a:r>
            <a:r>
              <a:rPr sz="1000" b="1" spc="-5" dirty="0">
                <a:solidFill>
                  <a:srgbClr val="585858"/>
                </a:solidFill>
                <a:latin typeface="Arial"/>
                <a:cs typeface="Arial"/>
              </a:rPr>
              <a:t>MW)</a:t>
            </a:r>
            <a:endParaRPr sz="1000">
              <a:latin typeface="Arial"/>
              <a:cs typeface="Arial"/>
            </a:endParaRPr>
          </a:p>
        </p:txBody>
      </p:sp>
      <p:sp>
        <p:nvSpPr>
          <p:cNvPr id="24" name="object 21"/>
          <p:cNvSpPr txBox="1"/>
          <p:nvPr/>
        </p:nvSpPr>
        <p:spPr>
          <a:xfrm>
            <a:off x="4151757" y="5105780"/>
            <a:ext cx="688340" cy="323850"/>
          </a:xfrm>
          <a:prstGeom prst="rect">
            <a:avLst/>
          </a:prstGeom>
        </p:spPr>
        <p:txBody>
          <a:bodyPr vert="horz" wrap="square" lIns="0" tIns="22225" rIns="0" bIns="0" rtlCol="0">
            <a:spAutoFit/>
          </a:bodyPr>
          <a:lstStyle/>
          <a:p>
            <a:pPr marL="93345" marR="5080" indent="-81280">
              <a:lnSpc>
                <a:spcPts val="1150"/>
              </a:lnSpc>
              <a:spcBef>
                <a:spcPts val="175"/>
              </a:spcBef>
            </a:pPr>
            <a:r>
              <a:rPr sz="1000" b="1" spc="-5" dirty="0">
                <a:solidFill>
                  <a:srgbClr val="585858"/>
                </a:solidFill>
                <a:latin typeface="Arial"/>
                <a:cs typeface="Arial"/>
              </a:rPr>
              <a:t>R</a:t>
            </a:r>
            <a:r>
              <a:rPr sz="1000" b="1" dirty="0">
                <a:solidFill>
                  <a:srgbClr val="585858"/>
                </a:solidFill>
                <a:latin typeface="Arial"/>
                <a:cs typeface="Arial"/>
              </a:rPr>
              <a:t>e</a:t>
            </a:r>
            <a:r>
              <a:rPr sz="1000" b="1" spc="-15" dirty="0">
                <a:solidFill>
                  <a:srgbClr val="585858"/>
                </a:solidFill>
                <a:latin typeface="Arial"/>
                <a:cs typeface="Arial"/>
              </a:rPr>
              <a:t>n</a:t>
            </a:r>
            <a:r>
              <a:rPr sz="1000" b="1" dirty="0">
                <a:solidFill>
                  <a:srgbClr val="585858"/>
                </a:solidFill>
                <a:latin typeface="Arial"/>
                <a:cs typeface="Arial"/>
              </a:rPr>
              <a:t>e</a:t>
            </a:r>
            <a:r>
              <a:rPr sz="1000" b="1" spc="-5" dirty="0">
                <a:solidFill>
                  <a:srgbClr val="585858"/>
                </a:solidFill>
                <a:latin typeface="Arial"/>
                <a:cs typeface="Arial"/>
              </a:rPr>
              <a:t>wable  Projects</a:t>
            </a:r>
            <a:endParaRPr sz="1000">
              <a:latin typeface="Arial"/>
              <a:cs typeface="Arial"/>
            </a:endParaRPr>
          </a:p>
        </p:txBody>
      </p:sp>
      <p:sp>
        <p:nvSpPr>
          <p:cNvPr id="25" name="object 22"/>
          <p:cNvSpPr txBox="1"/>
          <p:nvPr/>
        </p:nvSpPr>
        <p:spPr>
          <a:xfrm>
            <a:off x="4060063" y="5398134"/>
            <a:ext cx="871219" cy="323215"/>
          </a:xfrm>
          <a:prstGeom prst="rect">
            <a:avLst/>
          </a:prstGeom>
        </p:spPr>
        <p:txBody>
          <a:bodyPr vert="horz" wrap="square" lIns="0" tIns="22225" rIns="0" bIns="0" rtlCol="0">
            <a:spAutoFit/>
          </a:bodyPr>
          <a:lstStyle/>
          <a:p>
            <a:pPr marL="33655" marR="5080" indent="-21590">
              <a:lnSpc>
                <a:spcPts val="1150"/>
              </a:lnSpc>
              <a:spcBef>
                <a:spcPts val="175"/>
              </a:spcBef>
            </a:pPr>
            <a:r>
              <a:rPr sz="1000" b="1" spc="-5" dirty="0">
                <a:solidFill>
                  <a:srgbClr val="585858"/>
                </a:solidFill>
                <a:latin typeface="Arial"/>
                <a:cs typeface="Arial"/>
              </a:rPr>
              <a:t>(881 MW</a:t>
            </a:r>
            <a:r>
              <a:rPr sz="1000" b="1" spc="-70" dirty="0">
                <a:solidFill>
                  <a:srgbClr val="585858"/>
                </a:solidFill>
                <a:latin typeface="Arial"/>
                <a:cs typeface="Arial"/>
              </a:rPr>
              <a:t> </a:t>
            </a:r>
            <a:r>
              <a:rPr sz="1000" b="1" spc="-5" dirty="0">
                <a:solidFill>
                  <a:srgbClr val="585858"/>
                </a:solidFill>
                <a:latin typeface="Arial"/>
                <a:cs typeface="Arial"/>
              </a:rPr>
              <a:t>Peak  Contribution)</a:t>
            </a:r>
            <a:endParaRPr sz="1000">
              <a:latin typeface="Arial"/>
              <a:cs typeface="Arial"/>
            </a:endParaRPr>
          </a:p>
        </p:txBody>
      </p:sp>
      <p:sp>
        <p:nvSpPr>
          <p:cNvPr id="26" name="object 23"/>
          <p:cNvSpPr txBox="1"/>
          <p:nvPr/>
        </p:nvSpPr>
        <p:spPr>
          <a:xfrm>
            <a:off x="4239895" y="4959858"/>
            <a:ext cx="1567180" cy="177800"/>
          </a:xfrm>
          <a:prstGeom prst="rect">
            <a:avLst/>
          </a:prstGeom>
        </p:spPr>
        <p:txBody>
          <a:bodyPr vert="horz" wrap="square" lIns="0" tIns="12065" rIns="0" bIns="0" rtlCol="0">
            <a:spAutoFit/>
          </a:bodyPr>
          <a:lstStyle/>
          <a:p>
            <a:pPr marL="12700">
              <a:lnSpc>
                <a:spcPct val="100000"/>
              </a:lnSpc>
              <a:spcBef>
                <a:spcPts val="95"/>
              </a:spcBef>
              <a:tabLst>
                <a:tab pos="792480" algn="l"/>
              </a:tabLst>
            </a:pPr>
            <a:r>
              <a:rPr sz="1000" b="1" spc="-5" dirty="0">
                <a:solidFill>
                  <a:srgbClr val="585858"/>
                </a:solidFill>
                <a:latin typeface="Arial"/>
                <a:cs typeface="Arial"/>
              </a:rPr>
              <a:t>Delayed	Delayed</a:t>
            </a:r>
            <a:r>
              <a:rPr sz="1000" b="1" spc="-50" dirty="0">
                <a:solidFill>
                  <a:srgbClr val="585858"/>
                </a:solidFill>
                <a:latin typeface="Arial"/>
                <a:cs typeface="Arial"/>
              </a:rPr>
              <a:t> </a:t>
            </a:r>
            <a:r>
              <a:rPr sz="1000" b="1" spc="-5" dirty="0">
                <a:solidFill>
                  <a:srgbClr val="585858"/>
                </a:solidFill>
                <a:latin typeface="Arial"/>
                <a:cs typeface="Arial"/>
              </a:rPr>
              <a:t>Gas</a:t>
            </a:r>
            <a:endParaRPr sz="1000">
              <a:latin typeface="Arial"/>
              <a:cs typeface="Arial"/>
            </a:endParaRPr>
          </a:p>
        </p:txBody>
      </p:sp>
      <p:sp>
        <p:nvSpPr>
          <p:cNvPr id="27" name="object 24"/>
          <p:cNvSpPr txBox="1"/>
          <p:nvPr/>
        </p:nvSpPr>
        <p:spPr>
          <a:xfrm>
            <a:off x="5069204" y="5105780"/>
            <a:ext cx="688975" cy="323850"/>
          </a:xfrm>
          <a:prstGeom prst="rect">
            <a:avLst/>
          </a:prstGeom>
        </p:spPr>
        <p:txBody>
          <a:bodyPr vert="horz" wrap="square" lIns="0" tIns="22225" rIns="0" bIns="0" rtlCol="0">
            <a:spAutoFit/>
          </a:bodyPr>
          <a:lstStyle/>
          <a:p>
            <a:pPr marL="12700" marR="5080" indent="80645">
              <a:lnSpc>
                <a:spcPts val="1150"/>
              </a:lnSpc>
              <a:spcBef>
                <a:spcPts val="175"/>
              </a:spcBef>
            </a:pPr>
            <a:r>
              <a:rPr sz="1000" b="1" spc="-5" dirty="0">
                <a:solidFill>
                  <a:srgbClr val="585858"/>
                </a:solidFill>
                <a:latin typeface="Arial"/>
                <a:cs typeface="Arial"/>
              </a:rPr>
              <a:t>Projects  (1,193</a:t>
            </a:r>
            <a:r>
              <a:rPr sz="1000" b="1" spc="-65" dirty="0">
                <a:solidFill>
                  <a:srgbClr val="585858"/>
                </a:solidFill>
                <a:latin typeface="Arial"/>
                <a:cs typeface="Arial"/>
              </a:rPr>
              <a:t> </a:t>
            </a:r>
            <a:r>
              <a:rPr sz="1000" b="1" spc="-5" dirty="0">
                <a:solidFill>
                  <a:srgbClr val="585858"/>
                </a:solidFill>
                <a:latin typeface="Arial"/>
                <a:cs typeface="Arial"/>
              </a:rPr>
              <a:t>MW)</a:t>
            </a:r>
            <a:endParaRPr sz="1000">
              <a:latin typeface="Arial"/>
              <a:cs typeface="Arial"/>
            </a:endParaRPr>
          </a:p>
        </p:txBody>
      </p:sp>
      <p:sp>
        <p:nvSpPr>
          <p:cNvPr id="28" name="object 25"/>
          <p:cNvSpPr txBox="1"/>
          <p:nvPr/>
        </p:nvSpPr>
        <p:spPr>
          <a:xfrm>
            <a:off x="5933694" y="4959858"/>
            <a:ext cx="1743075" cy="615950"/>
          </a:xfrm>
          <a:prstGeom prst="rect">
            <a:avLst/>
          </a:prstGeom>
        </p:spPr>
        <p:txBody>
          <a:bodyPr vert="horz" wrap="square" lIns="0" tIns="22225" rIns="0" bIns="0" rtlCol="0">
            <a:spAutoFit/>
          </a:bodyPr>
          <a:lstStyle/>
          <a:p>
            <a:pPr marL="12700" marR="5080" indent="98425">
              <a:lnSpc>
                <a:spcPts val="1150"/>
              </a:lnSpc>
              <a:spcBef>
                <a:spcPts val="175"/>
              </a:spcBef>
              <a:tabLst>
                <a:tab pos="897890" algn="l"/>
              </a:tabLst>
            </a:pPr>
            <a:r>
              <a:rPr sz="1000" b="1" spc="-5" dirty="0">
                <a:solidFill>
                  <a:srgbClr val="585858"/>
                </a:solidFill>
                <a:latin typeface="Arial"/>
                <a:cs typeface="Arial"/>
              </a:rPr>
              <a:t>Extended	Other</a:t>
            </a:r>
            <a:r>
              <a:rPr sz="1000" b="1" spc="-65" dirty="0">
                <a:solidFill>
                  <a:srgbClr val="585858"/>
                </a:solidFill>
                <a:latin typeface="Arial"/>
                <a:cs typeface="Arial"/>
              </a:rPr>
              <a:t> </a:t>
            </a:r>
            <a:r>
              <a:rPr sz="1000" b="1" spc="-5" dirty="0">
                <a:solidFill>
                  <a:srgbClr val="585858"/>
                </a:solidFill>
                <a:latin typeface="Arial"/>
                <a:cs typeface="Arial"/>
              </a:rPr>
              <a:t>Factors  Outages</a:t>
            </a:r>
            <a:r>
              <a:rPr sz="1000" b="1" dirty="0">
                <a:solidFill>
                  <a:srgbClr val="585858"/>
                </a:solidFill>
                <a:latin typeface="Arial"/>
                <a:cs typeface="Arial"/>
              </a:rPr>
              <a:t> </a:t>
            </a:r>
            <a:r>
              <a:rPr sz="1000" b="1" spc="-5" dirty="0">
                <a:solidFill>
                  <a:srgbClr val="585858"/>
                </a:solidFill>
                <a:latin typeface="Arial"/>
                <a:cs typeface="Arial"/>
              </a:rPr>
              <a:t>and</a:t>
            </a:r>
            <a:endParaRPr sz="1000">
              <a:latin typeface="Arial"/>
              <a:cs typeface="Arial"/>
            </a:endParaRPr>
          </a:p>
          <a:p>
            <a:pPr marL="100965">
              <a:lnSpc>
                <a:spcPts val="1095"/>
              </a:lnSpc>
            </a:pPr>
            <a:r>
              <a:rPr sz="1000" b="1" spc="-5" dirty="0">
                <a:solidFill>
                  <a:srgbClr val="585858"/>
                </a:solidFill>
                <a:latin typeface="Arial"/>
                <a:cs typeface="Arial"/>
              </a:rPr>
              <a:t>Mothballs</a:t>
            </a:r>
            <a:endParaRPr sz="1000">
              <a:latin typeface="Arial"/>
              <a:cs typeface="Arial"/>
            </a:endParaRPr>
          </a:p>
          <a:p>
            <a:pPr marL="65405">
              <a:lnSpc>
                <a:spcPts val="1175"/>
              </a:lnSpc>
            </a:pPr>
            <a:r>
              <a:rPr sz="1000" b="1" spc="-5" dirty="0">
                <a:solidFill>
                  <a:srgbClr val="585858"/>
                </a:solidFill>
                <a:latin typeface="Arial"/>
                <a:cs typeface="Arial"/>
              </a:rPr>
              <a:t>(1,025</a:t>
            </a:r>
            <a:r>
              <a:rPr sz="1000" b="1" spc="-10" dirty="0">
                <a:solidFill>
                  <a:srgbClr val="585858"/>
                </a:solidFill>
                <a:latin typeface="Arial"/>
                <a:cs typeface="Arial"/>
              </a:rPr>
              <a:t> </a:t>
            </a:r>
            <a:r>
              <a:rPr sz="1000" b="1" spc="-5" dirty="0">
                <a:solidFill>
                  <a:srgbClr val="585858"/>
                </a:solidFill>
                <a:latin typeface="Arial"/>
                <a:cs typeface="Arial"/>
              </a:rPr>
              <a:t>MW)</a:t>
            </a:r>
            <a:endParaRPr sz="1000">
              <a:latin typeface="Arial"/>
              <a:cs typeface="Arial"/>
            </a:endParaRPr>
          </a:p>
        </p:txBody>
      </p:sp>
      <p:sp>
        <p:nvSpPr>
          <p:cNvPr id="29" name="object 26"/>
          <p:cNvSpPr txBox="1"/>
          <p:nvPr/>
        </p:nvSpPr>
        <p:spPr>
          <a:xfrm>
            <a:off x="7740142" y="4959858"/>
            <a:ext cx="850900" cy="615950"/>
          </a:xfrm>
          <a:prstGeom prst="rect">
            <a:avLst/>
          </a:prstGeom>
        </p:spPr>
        <p:txBody>
          <a:bodyPr vert="horz" wrap="square" lIns="0" tIns="18415" rIns="0" bIns="0" rtlCol="0">
            <a:spAutoFit/>
          </a:bodyPr>
          <a:lstStyle/>
          <a:p>
            <a:pPr marL="12700" marR="5080" algn="ctr">
              <a:lnSpc>
                <a:spcPct val="95900"/>
              </a:lnSpc>
              <a:spcBef>
                <a:spcPts val="145"/>
              </a:spcBef>
            </a:pPr>
            <a:r>
              <a:rPr sz="1000" b="1" spc="-5" dirty="0">
                <a:solidFill>
                  <a:srgbClr val="585858"/>
                </a:solidFill>
                <a:latin typeface="Arial"/>
                <a:cs typeface="Arial"/>
              </a:rPr>
              <a:t>Summer</a:t>
            </a:r>
            <a:r>
              <a:rPr sz="1000" b="1" spc="-70" dirty="0">
                <a:solidFill>
                  <a:srgbClr val="585858"/>
                </a:solidFill>
                <a:latin typeface="Arial"/>
                <a:cs typeface="Arial"/>
              </a:rPr>
              <a:t> </a:t>
            </a:r>
            <a:r>
              <a:rPr sz="1000" b="1" spc="-5" dirty="0">
                <a:solidFill>
                  <a:srgbClr val="585858"/>
                </a:solidFill>
                <a:latin typeface="Arial"/>
                <a:cs typeface="Arial"/>
              </a:rPr>
              <a:t>2018  Reserve  Margin (Dec  CDR</a:t>
            </a:r>
            <a:r>
              <a:rPr sz="1000" b="1" spc="-15" dirty="0">
                <a:solidFill>
                  <a:srgbClr val="585858"/>
                </a:solidFill>
                <a:latin typeface="Arial"/>
                <a:cs typeface="Arial"/>
              </a:rPr>
              <a:t> </a:t>
            </a:r>
            <a:r>
              <a:rPr sz="1000" b="1" spc="-5" dirty="0">
                <a:solidFill>
                  <a:srgbClr val="585858"/>
                </a:solidFill>
                <a:latin typeface="Arial"/>
                <a:cs typeface="Arial"/>
              </a:rPr>
              <a:t>2017)</a:t>
            </a:r>
            <a:endParaRPr sz="1000">
              <a:latin typeface="Arial"/>
              <a:cs typeface="Arial"/>
            </a:endParaRPr>
          </a:p>
        </p:txBody>
      </p:sp>
      <p:sp>
        <p:nvSpPr>
          <p:cNvPr id="30" name="object 27"/>
          <p:cNvSpPr txBox="1"/>
          <p:nvPr/>
        </p:nvSpPr>
        <p:spPr>
          <a:xfrm>
            <a:off x="1552194" y="900429"/>
            <a:ext cx="588518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585858"/>
                </a:solidFill>
                <a:latin typeface="Arial"/>
                <a:cs typeface="Arial"/>
              </a:rPr>
              <a:t>2018 Summer </a:t>
            </a:r>
            <a:r>
              <a:rPr sz="1600" b="1" spc="-10" dirty="0">
                <a:solidFill>
                  <a:srgbClr val="585858"/>
                </a:solidFill>
                <a:latin typeface="Arial"/>
                <a:cs typeface="Arial"/>
              </a:rPr>
              <a:t>Reserve </a:t>
            </a:r>
            <a:r>
              <a:rPr sz="1600" b="1" spc="-5" dirty="0">
                <a:solidFill>
                  <a:srgbClr val="585858"/>
                </a:solidFill>
                <a:latin typeface="Arial"/>
                <a:cs typeface="Arial"/>
              </a:rPr>
              <a:t>Margin Changes Since May 2017</a:t>
            </a:r>
            <a:r>
              <a:rPr sz="1600" b="1" spc="140" dirty="0">
                <a:solidFill>
                  <a:srgbClr val="585858"/>
                </a:solidFill>
                <a:latin typeface="Arial"/>
                <a:cs typeface="Arial"/>
              </a:rPr>
              <a:t> </a:t>
            </a:r>
            <a:r>
              <a:rPr sz="1600" b="1" spc="-5" dirty="0">
                <a:solidFill>
                  <a:srgbClr val="585858"/>
                </a:solidFill>
                <a:latin typeface="Arial"/>
                <a:cs typeface="Arial"/>
              </a:rPr>
              <a:t>CDR</a:t>
            </a:r>
            <a:endParaRPr sz="1600">
              <a:latin typeface="Arial"/>
              <a:cs typeface="Arial"/>
            </a:endParaRPr>
          </a:p>
        </p:txBody>
      </p:sp>
      <p:sp>
        <p:nvSpPr>
          <p:cNvPr id="31" name="object 28"/>
          <p:cNvSpPr/>
          <p:nvPr/>
        </p:nvSpPr>
        <p:spPr>
          <a:xfrm>
            <a:off x="2362200" y="1447800"/>
            <a:ext cx="609600" cy="304800"/>
          </a:xfrm>
          <a:custGeom>
            <a:avLst/>
            <a:gdLst/>
            <a:ahLst/>
            <a:cxnLst/>
            <a:rect l="l" t="t" r="r" b="b"/>
            <a:pathLst>
              <a:path w="609600" h="304800">
                <a:moveTo>
                  <a:pt x="0" y="304800"/>
                </a:moveTo>
                <a:lnTo>
                  <a:pt x="609600" y="304800"/>
                </a:lnTo>
                <a:lnTo>
                  <a:pt x="609600" y="0"/>
                </a:lnTo>
                <a:lnTo>
                  <a:pt x="0" y="0"/>
                </a:lnTo>
                <a:lnTo>
                  <a:pt x="0" y="304800"/>
                </a:lnTo>
                <a:close/>
              </a:path>
            </a:pathLst>
          </a:custGeom>
          <a:solidFill>
            <a:srgbClr val="FFFFFF"/>
          </a:solidFill>
        </p:spPr>
        <p:txBody>
          <a:bodyPr wrap="square" lIns="0" tIns="0" rIns="0" bIns="0" rtlCol="0"/>
          <a:lstStyle/>
          <a:p>
            <a:endParaRPr/>
          </a:p>
        </p:txBody>
      </p:sp>
      <p:sp>
        <p:nvSpPr>
          <p:cNvPr id="32" name="object 29"/>
          <p:cNvSpPr txBox="1"/>
          <p:nvPr/>
        </p:nvSpPr>
        <p:spPr>
          <a:xfrm>
            <a:off x="2438400" y="1600200"/>
            <a:ext cx="530860" cy="228600"/>
          </a:xfrm>
          <a:prstGeom prst="rect">
            <a:avLst/>
          </a:prstGeom>
          <a:solidFill>
            <a:srgbClr val="5B676F"/>
          </a:solidFill>
        </p:spPr>
        <p:txBody>
          <a:bodyPr vert="horz" wrap="square" lIns="0" tIns="25400" rIns="0" bIns="0" rtlCol="0">
            <a:spAutoFit/>
          </a:bodyPr>
          <a:lstStyle/>
          <a:p>
            <a:pPr marL="90805">
              <a:lnSpc>
                <a:spcPct val="100000"/>
              </a:lnSpc>
              <a:spcBef>
                <a:spcPts val="200"/>
              </a:spcBef>
            </a:pPr>
            <a:r>
              <a:rPr sz="1050" b="1" dirty="0">
                <a:solidFill>
                  <a:srgbClr val="FFFFFF"/>
                </a:solidFill>
                <a:latin typeface="Arial"/>
                <a:cs typeface="Arial"/>
              </a:rPr>
              <a:t>-1.3%</a:t>
            </a:r>
            <a:endParaRPr sz="1050">
              <a:latin typeface="Arial"/>
              <a:cs typeface="Arial"/>
            </a:endParaRPr>
          </a:p>
        </p:txBody>
      </p:sp>
    </p:spTree>
    <p:extLst>
      <p:ext uri="{BB962C8B-B14F-4D97-AF65-F5344CB8AC3E}">
        <p14:creationId xmlns:p14="http://schemas.microsoft.com/office/powerpoint/2010/main" val="354802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dirty="0" smtClean="0"/>
              <a:t>15</a:t>
            </a:r>
            <a:endParaRPr lang="en-US" dirty="0"/>
          </a:p>
        </p:txBody>
      </p:sp>
      <p:sp>
        <p:nvSpPr>
          <p:cNvPr id="5" name="object 2"/>
          <p:cNvSpPr txBox="1">
            <a:spLocks/>
          </p:cNvSpPr>
          <p:nvPr/>
        </p:nvSpPr>
        <p:spPr>
          <a:xfrm>
            <a:off x="459740" y="267716"/>
            <a:ext cx="5368925" cy="452120"/>
          </a:xfrm>
          <a:prstGeom prst="rect">
            <a:avLst/>
          </a:prstGeom>
        </p:spPr>
        <p:txBody>
          <a:bodyPr vert="horz" wrap="square" lIns="0" tIns="12065" rIns="0" bIns="0" rtlCol="0">
            <a:sp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12700">
              <a:spcBef>
                <a:spcPts val="95"/>
              </a:spcBef>
            </a:pPr>
            <a:r>
              <a:rPr lang="en-US" spc="-5" smtClean="0"/>
              <a:t>Forward Prices for August</a:t>
            </a:r>
            <a:r>
              <a:rPr lang="en-US" spc="-85" smtClean="0"/>
              <a:t> </a:t>
            </a:r>
            <a:r>
              <a:rPr lang="en-US" spc="-5" smtClean="0"/>
              <a:t>2018</a:t>
            </a:r>
            <a:endParaRPr lang="en-US" spc="-5" dirty="0"/>
          </a:p>
        </p:txBody>
      </p:sp>
      <p:sp>
        <p:nvSpPr>
          <p:cNvPr id="6" name="object 3"/>
          <p:cNvSpPr/>
          <p:nvPr/>
        </p:nvSpPr>
        <p:spPr>
          <a:xfrm>
            <a:off x="1098634" y="1218506"/>
            <a:ext cx="7564120" cy="3261995"/>
          </a:xfrm>
          <a:custGeom>
            <a:avLst/>
            <a:gdLst/>
            <a:ahLst/>
            <a:cxnLst/>
            <a:rect l="l" t="t" r="r" b="b"/>
            <a:pathLst>
              <a:path w="7564120" h="3261995">
                <a:moveTo>
                  <a:pt x="0" y="3261702"/>
                </a:moveTo>
                <a:lnTo>
                  <a:pt x="7564011" y="3261702"/>
                </a:lnTo>
                <a:lnTo>
                  <a:pt x="7564011" y="0"/>
                </a:lnTo>
                <a:lnTo>
                  <a:pt x="0" y="0"/>
                </a:lnTo>
                <a:lnTo>
                  <a:pt x="0" y="3261702"/>
                </a:lnTo>
                <a:close/>
              </a:path>
            </a:pathLst>
          </a:custGeom>
          <a:solidFill>
            <a:srgbClr val="DBEDF4"/>
          </a:solidFill>
        </p:spPr>
        <p:txBody>
          <a:bodyPr wrap="square" lIns="0" tIns="0" rIns="0" bIns="0" rtlCol="0"/>
          <a:lstStyle/>
          <a:p>
            <a:endParaRPr/>
          </a:p>
        </p:txBody>
      </p:sp>
      <p:sp>
        <p:nvSpPr>
          <p:cNvPr id="7" name="object 4"/>
          <p:cNvSpPr/>
          <p:nvPr/>
        </p:nvSpPr>
        <p:spPr>
          <a:xfrm>
            <a:off x="1098634" y="3827548"/>
            <a:ext cx="7564120" cy="0"/>
          </a:xfrm>
          <a:custGeom>
            <a:avLst/>
            <a:gdLst/>
            <a:ahLst/>
            <a:cxnLst/>
            <a:rect l="l" t="t" r="r" b="b"/>
            <a:pathLst>
              <a:path w="7564120">
                <a:moveTo>
                  <a:pt x="0" y="0"/>
                </a:moveTo>
                <a:lnTo>
                  <a:pt x="7564011" y="0"/>
                </a:lnTo>
              </a:path>
            </a:pathLst>
          </a:custGeom>
          <a:ln w="8859">
            <a:solidFill>
              <a:srgbClr val="D9D9D9"/>
            </a:solidFill>
            <a:prstDash val="sysDash"/>
          </a:ln>
        </p:spPr>
        <p:txBody>
          <a:bodyPr wrap="square" lIns="0" tIns="0" rIns="0" bIns="0" rtlCol="0"/>
          <a:lstStyle/>
          <a:p>
            <a:endParaRPr/>
          </a:p>
        </p:txBody>
      </p:sp>
      <p:sp>
        <p:nvSpPr>
          <p:cNvPr id="8" name="object 5"/>
          <p:cNvSpPr/>
          <p:nvPr/>
        </p:nvSpPr>
        <p:spPr>
          <a:xfrm>
            <a:off x="1098634" y="1218481"/>
            <a:ext cx="7564120" cy="0"/>
          </a:xfrm>
          <a:custGeom>
            <a:avLst/>
            <a:gdLst/>
            <a:ahLst/>
            <a:cxnLst/>
            <a:rect l="l" t="t" r="r" b="b"/>
            <a:pathLst>
              <a:path w="7564120">
                <a:moveTo>
                  <a:pt x="0" y="0"/>
                </a:moveTo>
                <a:lnTo>
                  <a:pt x="7564011" y="0"/>
                </a:lnTo>
              </a:path>
            </a:pathLst>
          </a:custGeom>
          <a:ln w="8859">
            <a:solidFill>
              <a:srgbClr val="D9D9D9"/>
            </a:solidFill>
            <a:prstDash val="sysDash"/>
          </a:ln>
        </p:spPr>
        <p:txBody>
          <a:bodyPr wrap="square" lIns="0" tIns="0" rIns="0" bIns="0" rtlCol="0"/>
          <a:lstStyle/>
          <a:p>
            <a:endParaRPr/>
          </a:p>
        </p:txBody>
      </p:sp>
      <p:sp>
        <p:nvSpPr>
          <p:cNvPr id="9" name="object 6"/>
          <p:cNvSpPr/>
          <p:nvPr/>
        </p:nvSpPr>
        <p:spPr>
          <a:xfrm>
            <a:off x="1098634" y="4480208"/>
            <a:ext cx="7564120" cy="0"/>
          </a:xfrm>
          <a:custGeom>
            <a:avLst/>
            <a:gdLst/>
            <a:ahLst/>
            <a:cxnLst/>
            <a:rect l="l" t="t" r="r" b="b"/>
            <a:pathLst>
              <a:path w="7564120">
                <a:moveTo>
                  <a:pt x="0" y="0"/>
                </a:moveTo>
                <a:lnTo>
                  <a:pt x="7564011" y="0"/>
                </a:lnTo>
              </a:path>
            </a:pathLst>
          </a:custGeom>
          <a:ln w="8859">
            <a:solidFill>
              <a:srgbClr val="D9D9D9"/>
            </a:solidFill>
          </a:ln>
        </p:spPr>
        <p:txBody>
          <a:bodyPr wrap="square" lIns="0" tIns="0" rIns="0" bIns="0" rtlCol="0"/>
          <a:lstStyle/>
          <a:p>
            <a:endParaRPr/>
          </a:p>
        </p:txBody>
      </p:sp>
      <p:sp>
        <p:nvSpPr>
          <p:cNvPr id="10" name="object 7"/>
          <p:cNvSpPr/>
          <p:nvPr/>
        </p:nvSpPr>
        <p:spPr>
          <a:xfrm>
            <a:off x="1098634" y="4480208"/>
            <a:ext cx="0" cy="567055"/>
          </a:xfrm>
          <a:custGeom>
            <a:avLst/>
            <a:gdLst/>
            <a:ahLst/>
            <a:cxnLst/>
            <a:rect l="l" t="t" r="r" b="b"/>
            <a:pathLst>
              <a:path h="567054">
                <a:moveTo>
                  <a:pt x="0" y="0"/>
                </a:moveTo>
                <a:lnTo>
                  <a:pt x="0" y="566995"/>
                </a:lnTo>
              </a:path>
            </a:pathLst>
          </a:custGeom>
          <a:ln w="8876">
            <a:solidFill>
              <a:srgbClr val="D9D9D9"/>
            </a:solidFill>
          </a:ln>
        </p:spPr>
        <p:txBody>
          <a:bodyPr wrap="square" lIns="0" tIns="0" rIns="0" bIns="0" rtlCol="0"/>
          <a:lstStyle/>
          <a:p>
            <a:endParaRPr/>
          </a:p>
        </p:txBody>
      </p:sp>
      <p:sp>
        <p:nvSpPr>
          <p:cNvPr id="11" name="object 8"/>
          <p:cNvSpPr/>
          <p:nvPr/>
        </p:nvSpPr>
        <p:spPr>
          <a:xfrm>
            <a:off x="8662645" y="4480208"/>
            <a:ext cx="0" cy="567055"/>
          </a:xfrm>
          <a:custGeom>
            <a:avLst/>
            <a:gdLst/>
            <a:ahLst/>
            <a:cxnLst/>
            <a:rect l="l" t="t" r="r" b="b"/>
            <a:pathLst>
              <a:path h="567054">
                <a:moveTo>
                  <a:pt x="0" y="0"/>
                </a:moveTo>
                <a:lnTo>
                  <a:pt x="0" y="566995"/>
                </a:lnTo>
              </a:path>
            </a:pathLst>
          </a:custGeom>
          <a:ln w="8876">
            <a:solidFill>
              <a:srgbClr val="D9D9D9"/>
            </a:solidFill>
          </a:ln>
        </p:spPr>
        <p:txBody>
          <a:bodyPr wrap="square" lIns="0" tIns="0" rIns="0" bIns="0" rtlCol="0"/>
          <a:lstStyle/>
          <a:p>
            <a:endParaRPr/>
          </a:p>
        </p:txBody>
      </p:sp>
      <p:sp>
        <p:nvSpPr>
          <p:cNvPr id="12" name="object 9"/>
          <p:cNvSpPr/>
          <p:nvPr/>
        </p:nvSpPr>
        <p:spPr>
          <a:xfrm>
            <a:off x="1098634" y="5047204"/>
            <a:ext cx="0" cy="214629"/>
          </a:xfrm>
          <a:custGeom>
            <a:avLst/>
            <a:gdLst/>
            <a:ahLst/>
            <a:cxnLst/>
            <a:rect l="l" t="t" r="r" b="b"/>
            <a:pathLst>
              <a:path h="214629">
                <a:moveTo>
                  <a:pt x="0" y="0"/>
                </a:moveTo>
                <a:lnTo>
                  <a:pt x="0" y="214101"/>
                </a:lnTo>
              </a:path>
            </a:pathLst>
          </a:custGeom>
          <a:ln w="8876">
            <a:solidFill>
              <a:srgbClr val="D9D9D9"/>
            </a:solidFill>
          </a:ln>
        </p:spPr>
        <p:txBody>
          <a:bodyPr wrap="square" lIns="0" tIns="0" rIns="0" bIns="0" rtlCol="0"/>
          <a:lstStyle/>
          <a:p>
            <a:endParaRPr/>
          </a:p>
        </p:txBody>
      </p:sp>
      <p:sp>
        <p:nvSpPr>
          <p:cNvPr id="13" name="object 10"/>
          <p:cNvSpPr/>
          <p:nvPr/>
        </p:nvSpPr>
        <p:spPr>
          <a:xfrm>
            <a:off x="8662645" y="5047204"/>
            <a:ext cx="0" cy="214629"/>
          </a:xfrm>
          <a:custGeom>
            <a:avLst/>
            <a:gdLst/>
            <a:ahLst/>
            <a:cxnLst/>
            <a:rect l="l" t="t" r="r" b="b"/>
            <a:pathLst>
              <a:path h="214629">
                <a:moveTo>
                  <a:pt x="0" y="0"/>
                </a:moveTo>
                <a:lnTo>
                  <a:pt x="0" y="214101"/>
                </a:lnTo>
              </a:path>
            </a:pathLst>
          </a:custGeom>
          <a:ln w="8876">
            <a:solidFill>
              <a:srgbClr val="D9D9D9"/>
            </a:solidFill>
          </a:ln>
        </p:spPr>
        <p:txBody>
          <a:bodyPr wrap="square" lIns="0" tIns="0" rIns="0" bIns="0" rtlCol="0"/>
          <a:lstStyle/>
          <a:p>
            <a:endParaRPr/>
          </a:p>
        </p:txBody>
      </p:sp>
      <p:sp>
        <p:nvSpPr>
          <p:cNvPr id="14" name="object 11"/>
          <p:cNvSpPr/>
          <p:nvPr/>
        </p:nvSpPr>
        <p:spPr>
          <a:xfrm>
            <a:off x="1098634" y="5261305"/>
            <a:ext cx="0" cy="73025"/>
          </a:xfrm>
          <a:custGeom>
            <a:avLst/>
            <a:gdLst/>
            <a:ahLst/>
            <a:cxnLst/>
            <a:rect l="l" t="t" r="r" b="b"/>
            <a:pathLst>
              <a:path h="73025">
                <a:moveTo>
                  <a:pt x="0" y="0"/>
                </a:moveTo>
                <a:lnTo>
                  <a:pt x="0" y="72694"/>
                </a:lnTo>
              </a:path>
            </a:pathLst>
          </a:custGeom>
          <a:ln w="8876">
            <a:solidFill>
              <a:srgbClr val="D9D9D9"/>
            </a:solidFill>
          </a:ln>
        </p:spPr>
        <p:txBody>
          <a:bodyPr wrap="square" lIns="0" tIns="0" rIns="0" bIns="0" rtlCol="0"/>
          <a:lstStyle/>
          <a:p>
            <a:endParaRPr/>
          </a:p>
        </p:txBody>
      </p:sp>
      <p:sp>
        <p:nvSpPr>
          <p:cNvPr id="15" name="object 12"/>
          <p:cNvSpPr/>
          <p:nvPr/>
        </p:nvSpPr>
        <p:spPr>
          <a:xfrm>
            <a:off x="8662645" y="5261305"/>
            <a:ext cx="0" cy="73025"/>
          </a:xfrm>
          <a:custGeom>
            <a:avLst/>
            <a:gdLst/>
            <a:ahLst/>
            <a:cxnLst/>
            <a:rect l="l" t="t" r="r" b="b"/>
            <a:pathLst>
              <a:path h="73025">
                <a:moveTo>
                  <a:pt x="0" y="0"/>
                </a:moveTo>
                <a:lnTo>
                  <a:pt x="0" y="72694"/>
                </a:lnTo>
              </a:path>
            </a:pathLst>
          </a:custGeom>
          <a:ln w="8876">
            <a:solidFill>
              <a:srgbClr val="D9D9D9"/>
            </a:solidFill>
          </a:ln>
        </p:spPr>
        <p:txBody>
          <a:bodyPr wrap="square" lIns="0" tIns="0" rIns="0" bIns="0" rtlCol="0"/>
          <a:lstStyle/>
          <a:p>
            <a:endParaRPr/>
          </a:p>
        </p:txBody>
      </p:sp>
      <p:sp>
        <p:nvSpPr>
          <p:cNvPr id="16" name="object 13"/>
          <p:cNvSpPr/>
          <p:nvPr/>
        </p:nvSpPr>
        <p:spPr>
          <a:xfrm>
            <a:off x="1098634" y="1859300"/>
            <a:ext cx="7564011" cy="1464747"/>
          </a:xfrm>
          <a:prstGeom prst="rect">
            <a:avLst/>
          </a:prstGeom>
          <a:blipFill>
            <a:blip r:embed="rId3" cstate="print"/>
            <a:stretch>
              <a:fillRect/>
            </a:stretch>
          </a:blipFill>
        </p:spPr>
        <p:txBody>
          <a:bodyPr wrap="square" lIns="0" tIns="0" rIns="0" bIns="0" rtlCol="0"/>
          <a:lstStyle/>
          <a:p>
            <a:endParaRPr/>
          </a:p>
        </p:txBody>
      </p:sp>
      <p:sp>
        <p:nvSpPr>
          <p:cNvPr id="17" name="object 14"/>
          <p:cNvSpPr txBox="1"/>
          <p:nvPr/>
        </p:nvSpPr>
        <p:spPr>
          <a:xfrm>
            <a:off x="458977" y="1065459"/>
            <a:ext cx="8258175" cy="3524250"/>
          </a:xfrm>
          <a:prstGeom prst="rect">
            <a:avLst/>
          </a:prstGeom>
        </p:spPr>
        <p:txBody>
          <a:bodyPr vert="horz" wrap="square" lIns="0" tIns="12065" rIns="0" bIns="0" rtlCol="0">
            <a:spAutoFit/>
          </a:bodyPr>
          <a:lstStyle/>
          <a:p>
            <a:pPr marL="12700">
              <a:lnSpc>
                <a:spcPct val="100000"/>
              </a:lnSpc>
              <a:spcBef>
                <a:spcPts val="95"/>
              </a:spcBef>
            </a:pPr>
            <a:r>
              <a:rPr sz="1550" b="1" spc="-5" dirty="0">
                <a:solidFill>
                  <a:srgbClr val="585858"/>
                </a:solidFill>
                <a:latin typeface="Calibri"/>
                <a:cs typeface="Calibri"/>
              </a:rPr>
              <a:t>$250</a:t>
            </a:r>
            <a:endParaRPr sz="1550" dirty="0">
              <a:latin typeface="Calibri"/>
              <a:cs typeface="Calibri"/>
            </a:endParaRPr>
          </a:p>
          <a:p>
            <a:pPr>
              <a:lnSpc>
                <a:spcPct val="100000"/>
              </a:lnSpc>
            </a:pPr>
            <a:endParaRPr sz="1500" dirty="0">
              <a:latin typeface="Times New Roman"/>
              <a:cs typeface="Times New Roman"/>
            </a:endParaRPr>
          </a:p>
          <a:p>
            <a:pPr>
              <a:lnSpc>
                <a:spcPct val="100000"/>
              </a:lnSpc>
              <a:spcBef>
                <a:spcPts val="5"/>
              </a:spcBef>
            </a:pPr>
            <a:endParaRPr sz="1350" dirty="0">
              <a:latin typeface="Times New Roman"/>
              <a:cs typeface="Times New Roman"/>
            </a:endParaRPr>
          </a:p>
          <a:p>
            <a:pPr marL="12700">
              <a:lnSpc>
                <a:spcPct val="100000"/>
              </a:lnSpc>
            </a:pPr>
            <a:r>
              <a:rPr sz="1550" b="1" spc="-5" dirty="0">
                <a:solidFill>
                  <a:srgbClr val="585858"/>
                </a:solidFill>
                <a:latin typeface="Calibri"/>
                <a:cs typeface="Calibri"/>
              </a:rPr>
              <a:t>$200</a:t>
            </a:r>
            <a:endParaRPr sz="1550" dirty="0">
              <a:latin typeface="Calibri"/>
              <a:cs typeface="Calibri"/>
            </a:endParaRPr>
          </a:p>
          <a:p>
            <a:pPr>
              <a:lnSpc>
                <a:spcPct val="100000"/>
              </a:lnSpc>
            </a:pPr>
            <a:endParaRPr sz="1500" dirty="0">
              <a:latin typeface="Times New Roman"/>
              <a:cs typeface="Times New Roman"/>
            </a:endParaRPr>
          </a:p>
          <a:p>
            <a:pPr>
              <a:lnSpc>
                <a:spcPct val="100000"/>
              </a:lnSpc>
            </a:pPr>
            <a:endParaRPr sz="1350" dirty="0">
              <a:latin typeface="Times New Roman"/>
              <a:cs typeface="Times New Roman"/>
            </a:endParaRPr>
          </a:p>
          <a:p>
            <a:pPr marL="12700">
              <a:lnSpc>
                <a:spcPct val="100000"/>
              </a:lnSpc>
            </a:pPr>
            <a:r>
              <a:rPr sz="1550" b="1" spc="-5" dirty="0">
                <a:solidFill>
                  <a:srgbClr val="585858"/>
                </a:solidFill>
                <a:latin typeface="Calibri"/>
                <a:cs typeface="Calibri"/>
              </a:rPr>
              <a:t>$150</a:t>
            </a:r>
            <a:endParaRPr sz="1550" dirty="0">
              <a:latin typeface="Calibri"/>
              <a:cs typeface="Calibri"/>
            </a:endParaRPr>
          </a:p>
          <a:p>
            <a:pPr>
              <a:lnSpc>
                <a:spcPct val="100000"/>
              </a:lnSpc>
            </a:pPr>
            <a:endParaRPr sz="1500" dirty="0">
              <a:latin typeface="Times New Roman"/>
              <a:cs typeface="Times New Roman"/>
            </a:endParaRPr>
          </a:p>
          <a:p>
            <a:pPr>
              <a:lnSpc>
                <a:spcPct val="100000"/>
              </a:lnSpc>
            </a:pPr>
            <a:endParaRPr sz="1350" dirty="0">
              <a:latin typeface="Times New Roman"/>
              <a:cs typeface="Times New Roman"/>
            </a:endParaRPr>
          </a:p>
          <a:p>
            <a:pPr marL="12700">
              <a:lnSpc>
                <a:spcPct val="100000"/>
              </a:lnSpc>
            </a:pPr>
            <a:r>
              <a:rPr sz="1550" b="1" spc="-5" dirty="0">
                <a:solidFill>
                  <a:srgbClr val="585858"/>
                </a:solidFill>
                <a:latin typeface="Calibri"/>
                <a:cs typeface="Calibri"/>
              </a:rPr>
              <a:t>$100</a:t>
            </a:r>
            <a:endParaRPr sz="1550" dirty="0">
              <a:latin typeface="Calibri"/>
              <a:cs typeface="Calibri"/>
            </a:endParaRPr>
          </a:p>
          <a:p>
            <a:pPr>
              <a:lnSpc>
                <a:spcPct val="100000"/>
              </a:lnSpc>
            </a:pPr>
            <a:endParaRPr sz="1500" dirty="0">
              <a:latin typeface="Times New Roman"/>
              <a:cs typeface="Times New Roman"/>
            </a:endParaRPr>
          </a:p>
          <a:p>
            <a:pPr>
              <a:lnSpc>
                <a:spcPct val="100000"/>
              </a:lnSpc>
            </a:pPr>
            <a:endParaRPr sz="1350" dirty="0">
              <a:latin typeface="Times New Roman"/>
              <a:cs typeface="Times New Roman"/>
            </a:endParaRPr>
          </a:p>
          <a:p>
            <a:pPr marL="112395">
              <a:lnSpc>
                <a:spcPct val="100000"/>
              </a:lnSpc>
              <a:tabLst>
                <a:tab pos="639445" algn="l"/>
                <a:tab pos="8244840" algn="l"/>
              </a:tabLst>
            </a:pPr>
            <a:r>
              <a:rPr sz="1550" b="1" spc="-5" dirty="0">
                <a:solidFill>
                  <a:srgbClr val="585858"/>
                </a:solidFill>
                <a:latin typeface="Calibri"/>
                <a:cs typeface="Calibri"/>
              </a:rPr>
              <a:t>$50	</a:t>
            </a:r>
            <a:r>
              <a:rPr sz="1550" b="1" spc="-10" dirty="0">
                <a:solidFill>
                  <a:srgbClr val="585858"/>
                </a:solidFill>
                <a:latin typeface="Calibri"/>
                <a:cs typeface="Calibri"/>
              </a:rPr>
              <a:t> </a:t>
            </a:r>
            <a:r>
              <a:rPr sz="1550" b="1" spc="-5" dirty="0">
                <a:solidFill>
                  <a:srgbClr val="585858"/>
                </a:solidFill>
                <a:latin typeface="Calibri"/>
                <a:cs typeface="Calibri"/>
              </a:rPr>
              <a:t>	</a:t>
            </a:r>
            <a:endParaRPr sz="1550" dirty="0">
              <a:latin typeface="Calibri"/>
              <a:cs typeface="Calibri"/>
            </a:endParaRPr>
          </a:p>
          <a:p>
            <a:pPr>
              <a:lnSpc>
                <a:spcPct val="100000"/>
              </a:lnSpc>
            </a:pPr>
            <a:endParaRPr sz="1500" dirty="0">
              <a:latin typeface="Times New Roman"/>
              <a:cs typeface="Times New Roman"/>
            </a:endParaRPr>
          </a:p>
          <a:p>
            <a:pPr>
              <a:lnSpc>
                <a:spcPct val="100000"/>
              </a:lnSpc>
            </a:pPr>
            <a:endParaRPr sz="1350" dirty="0">
              <a:latin typeface="Times New Roman"/>
              <a:cs typeface="Times New Roman"/>
            </a:endParaRPr>
          </a:p>
          <a:p>
            <a:pPr marL="212090">
              <a:lnSpc>
                <a:spcPct val="100000"/>
              </a:lnSpc>
            </a:pPr>
            <a:r>
              <a:rPr sz="1550" b="1" dirty="0">
                <a:solidFill>
                  <a:srgbClr val="585858"/>
                </a:solidFill>
                <a:latin typeface="Calibri"/>
                <a:cs typeface="Calibri"/>
              </a:rPr>
              <a:t>$0</a:t>
            </a:r>
            <a:endParaRPr sz="1550" dirty="0">
              <a:latin typeface="Calibri"/>
              <a:cs typeface="Calibri"/>
            </a:endParaRPr>
          </a:p>
        </p:txBody>
      </p:sp>
      <p:sp>
        <p:nvSpPr>
          <p:cNvPr id="18" name="object 15"/>
          <p:cNvSpPr txBox="1"/>
          <p:nvPr/>
        </p:nvSpPr>
        <p:spPr>
          <a:xfrm>
            <a:off x="1104796"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1/2/2018</a:t>
            </a:r>
            <a:endParaRPr sz="850">
              <a:latin typeface="Calibri"/>
              <a:cs typeface="Calibri"/>
            </a:endParaRPr>
          </a:p>
        </p:txBody>
      </p:sp>
      <p:sp>
        <p:nvSpPr>
          <p:cNvPr id="19" name="object 16"/>
          <p:cNvSpPr txBox="1"/>
          <p:nvPr/>
        </p:nvSpPr>
        <p:spPr>
          <a:xfrm>
            <a:off x="1361318"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1/4/2018</a:t>
            </a:r>
            <a:endParaRPr sz="850">
              <a:latin typeface="Calibri"/>
              <a:cs typeface="Calibri"/>
            </a:endParaRPr>
          </a:p>
        </p:txBody>
      </p:sp>
      <p:sp>
        <p:nvSpPr>
          <p:cNvPr id="20" name="object 17"/>
          <p:cNvSpPr txBox="1"/>
          <p:nvPr/>
        </p:nvSpPr>
        <p:spPr>
          <a:xfrm>
            <a:off x="1617520"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1/8/2018</a:t>
            </a:r>
            <a:endParaRPr sz="850">
              <a:latin typeface="Calibri"/>
              <a:cs typeface="Calibri"/>
            </a:endParaRPr>
          </a:p>
        </p:txBody>
      </p:sp>
      <p:sp>
        <p:nvSpPr>
          <p:cNvPr id="21" name="object 18"/>
          <p:cNvSpPr txBox="1"/>
          <p:nvPr/>
        </p:nvSpPr>
        <p:spPr>
          <a:xfrm>
            <a:off x="1874067"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1/10/2018</a:t>
            </a:r>
            <a:endParaRPr sz="850">
              <a:latin typeface="Calibri"/>
              <a:cs typeface="Calibri"/>
            </a:endParaRPr>
          </a:p>
        </p:txBody>
      </p:sp>
      <p:sp>
        <p:nvSpPr>
          <p:cNvPr id="22" name="object 19"/>
          <p:cNvSpPr txBox="1"/>
          <p:nvPr/>
        </p:nvSpPr>
        <p:spPr>
          <a:xfrm>
            <a:off x="2130614"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1/12/2018</a:t>
            </a:r>
            <a:endParaRPr sz="850">
              <a:latin typeface="Calibri"/>
              <a:cs typeface="Calibri"/>
            </a:endParaRPr>
          </a:p>
        </p:txBody>
      </p:sp>
      <p:sp>
        <p:nvSpPr>
          <p:cNvPr id="23" name="object 20"/>
          <p:cNvSpPr txBox="1"/>
          <p:nvPr/>
        </p:nvSpPr>
        <p:spPr>
          <a:xfrm>
            <a:off x="2387162"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1/16/2018</a:t>
            </a:r>
            <a:endParaRPr sz="850">
              <a:latin typeface="Calibri"/>
              <a:cs typeface="Calibri"/>
            </a:endParaRPr>
          </a:p>
        </p:txBody>
      </p:sp>
      <p:sp>
        <p:nvSpPr>
          <p:cNvPr id="24" name="object 21"/>
          <p:cNvSpPr txBox="1"/>
          <p:nvPr/>
        </p:nvSpPr>
        <p:spPr>
          <a:xfrm>
            <a:off x="2643339"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1/18/2018</a:t>
            </a:r>
            <a:endParaRPr sz="850">
              <a:latin typeface="Calibri"/>
              <a:cs typeface="Calibri"/>
            </a:endParaRPr>
          </a:p>
        </p:txBody>
      </p:sp>
      <p:sp>
        <p:nvSpPr>
          <p:cNvPr id="25" name="object 22"/>
          <p:cNvSpPr txBox="1"/>
          <p:nvPr/>
        </p:nvSpPr>
        <p:spPr>
          <a:xfrm>
            <a:off x="2899886"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1/22/2018</a:t>
            </a:r>
            <a:endParaRPr sz="850">
              <a:latin typeface="Calibri"/>
              <a:cs typeface="Calibri"/>
            </a:endParaRPr>
          </a:p>
        </p:txBody>
      </p:sp>
      <p:sp>
        <p:nvSpPr>
          <p:cNvPr id="26" name="object 23"/>
          <p:cNvSpPr txBox="1"/>
          <p:nvPr/>
        </p:nvSpPr>
        <p:spPr>
          <a:xfrm>
            <a:off x="3156433"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1/24/2018</a:t>
            </a:r>
            <a:endParaRPr sz="850">
              <a:latin typeface="Calibri"/>
              <a:cs typeface="Calibri"/>
            </a:endParaRPr>
          </a:p>
        </p:txBody>
      </p:sp>
      <p:sp>
        <p:nvSpPr>
          <p:cNvPr id="27" name="object 24"/>
          <p:cNvSpPr txBox="1"/>
          <p:nvPr/>
        </p:nvSpPr>
        <p:spPr>
          <a:xfrm>
            <a:off x="3412388" y="4538960"/>
            <a:ext cx="137160" cy="513715"/>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1/26/2018</a:t>
            </a:r>
            <a:endParaRPr sz="850">
              <a:latin typeface="Calibri"/>
              <a:cs typeface="Calibri"/>
            </a:endParaRPr>
          </a:p>
        </p:txBody>
      </p:sp>
      <p:sp>
        <p:nvSpPr>
          <p:cNvPr id="28" name="object 25"/>
          <p:cNvSpPr txBox="1"/>
          <p:nvPr/>
        </p:nvSpPr>
        <p:spPr>
          <a:xfrm>
            <a:off x="3669158"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1/30/2018</a:t>
            </a:r>
            <a:endParaRPr sz="850">
              <a:latin typeface="Calibri"/>
              <a:cs typeface="Calibri"/>
            </a:endParaRPr>
          </a:p>
        </p:txBody>
      </p:sp>
      <p:sp>
        <p:nvSpPr>
          <p:cNvPr id="29" name="object 26"/>
          <p:cNvSpPr txBox="1"/>
          <p:nvPr/>
        </p:nvSpPr>
        <p:spPr>
          <a:xfrm>
            <a:off x="3925705"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2/1/2018</a:t>
            </a:r>
            <a:endParaRPr sz="850">
              <a:latin typeface="Calibri"/>
              <a:cs typeface="Calibri"/>
            </a:endParaRPr>
          </a:p>
        </p:txBody>
      </p:sp>
      <p:sp>
        <p:nvSpPr>
          <p:cNvPr id="30" name="object 27"/>
          <p:cNvSpPr txBox="1"/>
          <p:nvPr/>
        </p:nvSpPr>
        <p:spPr>
          <a:xfrm>
            <a:off x="4182129"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2/5/2018</a:t>
            </a:r>
            <a:endParaRPr sz="850">
              <a:latin typeface="Calibri"/>
              <a:cs typeface="Calibri"/>
            </a:endParaRPr>
          </a:p>
        </p:txBody>
      </p:sp>
      <p:sp>
        <p:nvSpPr>
          <p:cNvPr id="31" name="object 28"/>
          <p:cNvSpPr txBox="1"/>
          <p:nvPr/>
        </p:nvSpPr>
        <p:spPr>
          <a:xfrm>
            <a:off x="4438429"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2/7/2018</a:t>
            </a:r>
            <a:endParaRPr sz="850">
              <a:latin typeface="Calibri"/>
              <a:cs typeface="Calibri"/>
            </a:endParaRPr>
          </a:p>
        </p:txBody>
      </p:sp>
      <p:sp>
        <p:nvSpPr>
          <p:cNvPr id="32" name="object 29"/>
          <p:cNvSpPr txBox="1"/>
          <p:nvPr/>
        </p:nvSpPr>
        <p:spPr>
          <a:xfrm>
            <a:off x="4694976"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2/9/2018</a:t>
            </a:r>
            <a:endParaRPr sz="850">
              <a:latin typeface="Calibri"/>
              <a:cs typeface="Calibri"/>
            </a:endParaRPr>
          </a:p>
        </p:txBody>
      </p:sp>
      <p:sp>
        <p:nvSpPr>
          <p:cNvPr id="33" name="object 30"/>
          <p:cNvSpPr txBox="1"/>
          <p:nvPr/>
        </p:nvSpPr>
        <p:spPr>
          <a:xfrm>
            <a:off x="4951400"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2/13/2018</a:t>
            </a:r>
            <a:endParaRPr sz="850">
              <a:latin typeface="Calibri"/>
              <a:cs typeface="Calibri"/>
            </a:endParaRPr>
          </a:p>
        </p:txBody>
      </p:sp>
      <p:sp>
        <p:nvSpPr>
          <p:cNvPr id="34" name="object 31"/>
          <p:cNvSpPr txBox="1"/>
          <p:nvPr/>
        </p:nvSpPr>
        <p:spPr>
          <a:xfrm>
            <a:off x="5207948"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2/15/2018</a:t>
            </a:r>
            <a:endParaRPr sz="850">
              <a:latin typeface="Calibri"/>
              <a:cs typeface="Calibri"/>
            </a:endParaRPr>
          </a:p>
        </p:txBody>
      </p:sp>
      <p:sp>
        <p:nvSpPr>
          <p:cNvPr id="35" name="object 32"/>
          <p:cNvSpPr txBox="1"/>
          <p:nvPr/>
        </p:nvSpPr>
        <p:spPr>
          <a:xfrm>
            <a:off x="5464248"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2/19/2018</a:t>
            </a:r>
            <a:endParaRPr sz="850">
              <a:latin typeface="Calibri"/>
              <a:cs typeface="Calibri"/>
            </a:endParaRPr>
          </a:p>
        </p:txBody>
      </p:sp>
      <p:sp>
        <p:nvSpPr>
          <p:cNvPr id="36" name="object 33"/>
          <p:cNvSpPr txBox="1"/>
          <p:nvPr/>
        </p:nvSpPr>
        <p:spPr>
          <a:xfrm>
            <a:off x="5720672"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2/21/2018</a:t>
            </a:r>
            <a:endParaRPr sz="850">
              <a:latin typeface="Calibri"/>
              <a:cs typeface="Calibri"/>
            </a:endParaRPr>
          </a:p>
        </p:txBody>
      </p:sp>
      <p:sp>
        <p:nvSpPr>
          <p:cNvPr id="37" name="object 34"/>
          <p:cNvSpPr txBox="1"/>
          <p:nvPr/>
        </p:nvSpPr>
        <p:spPr>
          <a:xfrm>
            <a:off x="5977219"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2/23/2018</a:t>
            </a:r>
            <a:endParaRPr sz="850">
              <a:latin typeface="Calibri"/>
              <a:cs typeface="Calibri"/>
            </a:endParaRPr>
          </a:p>
        </p:txBody>
      </p:sp>
      <p:sp>
        <p:nvSpPr>
          <p:cNvPr id="38" name="object 35"/>
          <p:cNvSpPr txBox="1"/>
          <p:nvPr/>
        </p:nvSpPr>
        <p:spPr>
          <a:xfrm>
            <a:off x="6233298" y="4538960"/>
            <a:ext cx="137160" cy="513715"/>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2/27/2018</a:t>
            </a:r>
            <a:endParaRPr sz="850">
              <a:latin typeface="Calibri"/>
              <a:cs typeface="Calibri"/>
            </a:endParaRPr>
          </a:p>
        </p:txBody>
      </p:sp>
      <p:sp>
        <p:nvSpPr>
          <p:cNvPr id="39" name="object 36"/>
          <p:cNvSpPr txBox="1"/>
          <p:nvPr/>
        </p:nvSpPr>
        <p:spPr>
          <a:xfrm>
            <a:off x="6489944"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3/1/2018</a:t>
            </a:r>
            <a:endParaRPr sz="850">
              <a:latin typeface="Calibri"/>
              <a:cs typeface="Calibri"/>
            </a:endParaRPr>
          </a:p>
        </p:txBody>
      </p:sp>
      <p:sp>
        <p:nvSpPr>
          <p:cNvPr id="40" name="object 37"/>
          <p:cNvSpPr txBox="1"/>
          <p:nvPr/>
        </p:nvSpPr>
        <p:spPr>
          <a:xfrm>
            <a:off x="6746491"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3/5/2018</a:t>
            </a:r>
            <a:endParaRPr sz="850">
              <a:latin typeface="Calibri"/>
              <a:cs typeface="Calibri"/>
            </a:endParaRPr>
          </a:p>
        </p:txBody>
      </p:sp>
      <p:sp>
        <p:nvSpPr>
          <p:cNvPr id="41" name="object 38"/>
          <p:cNvSpPr txBox="1"/>
          <p:nvPr/>
        </p:nvSpPr>
        <p:spPr>
          <a:xfrm>
            <a:off x="7003038"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3/7/2018</a:t>
            </a:r>
            <a:endParaRPr sz="850">
              <a:latin typeface="Calibri"/>
              <a:cs typeface="Calibri"/>
            </a:endParaRPr>
          </a:p>
        </p:txBody>
      </p:sp>
      <p:sp>
        <p:nvSpPr>
          <p:cNvPr id="42" name="object 39"/>
          <p:cNvSpPr txBox="1"/>
          <p:nvPr/>
        </p:nvSpPr>
        <p:spPr>
          <a:xfrm>
            <a:off x="7259215" y="4539424"/>
            <a:ext cx="136525" cy="45720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3/9/2018</a:t>
            </a:r>
            <a:endParaRPr sz="850">
              <a:latin typeface="Calibri"/>
              <a:cs typeface="Calibri"/>
            </a:endParaRPr>
          </a:p>
        </p:txBody>
      </p:sp>
      <p:sp>
        <p:nvSpPr>
          <p:cNvPr id="43" name="object 40"/>
          <p:cNvSpPr txBox="1"/>
          <p:nvPr/>
        </p:nvSpPr>
        <p:spPr>
          <a:xfrm>
            <a:off x="7515762"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3/13/2018</a:t>
            </a:r>
            <a:endParaRPr sz="850">
              <a:latin typeface="Calibri"/>
              <a:cs typeface="Calibri"/>
            </a:endParaRPr>
          </a:p>
        </p:txBody>
      </p:sp>
      <p:sp>
        <p:nvSpPr>
          <p:cNvPr id="44" name="object 41"/>
          <p:cNvSpPr txBox="1"/>
          <p:nvPr/>
        </p:nvSpPr>
        <p:spPr>
          <a:xfrm>
            <a:off x="7772310"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3/15/2018</a:t>
            </a:r>
            <a:endParaRPr sz="850">
              <a:latin typeface="Calibri"/>
              <a:cs typeface="Calibri"/>
            </a:endParaRPr>
          </a:p>
        </p:txBody>
      </p:sp>
      <p:sp>
        <p:nvSpPr>
          <p:cNvPr id="45" name="object 42"/>
          <p:cNvSpPr txBox="1"/>
          <p:nvPr/>
        </p:nvSpPr>
        <p:spPr>
          <a:xfrm>
            <a:off x="8028857"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3/19/2018</a:t>
            </a:r>
            <a:endParaRPr sz="850">
              <a:latin typeface="Calibri"/>
              <a:cs typeface="Calibri"/>
            </a:endParaRPr>
          </a:p>
        </p:txBody>
      </p:sp>
      <p:sp>
        <p:nvSpPr>
          <p:cNvPr id="46" name="object 43"/>
          <p:cNvSpPr txBox="1"/>
          <p:nvPr/>
        </p:nvSpPr>
        <p:spPr>
          <a:xfrm>
            <a:off x="8285034"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3/21/2018</a:t>
            </a:r>
            <a:endParaRPr sz="850">
              <a:latin typeface="Calibri"/>
              <a:cs typeface="Calibri"/>
            </a:endParaRPr>
          </a:p>
        </p:txBody>
      </p:sp>
      <p:sp>
        <p:nvSpPr>
          <p:cNvPr id="47" name="object 44"/>
          <p:cNvSpPr txBox="1"/>
          <p:nvPr/>
        </p:nvSpPr>
        <p:spPr>
          <a:xfrm>
            <a:off x="8541581" y="4539388"/>
            <a:ext cx="136525" cy="513080"/>
          </a:xfrm>
          <a:prstGeom prst="rect">
            <a:avLst/>
          </a:prstGeom>
        </p:spPr>
        <p:txBody>
          <a:bodyPr vert="vert270" wrap="square" lIns="0" tIns="0" rIns="0" bIns="0" rtlCol="0">
            <a:spAutoFit/>
          </a:bodyPr>
          <a:lstStyle/>
          <a:p>
            <a:pPr marL="12700">
              <a:lnSpc>
                <a:spcPts val="925"/>
              </a:lnSpc>
            </a:pPr>
            <a:r>
              <a:rPr sz="850" b="1" spc="0" dirty="0">
                <a:solidFill>
                  <a:srgbClr val="585858"/>
                </a:solidFill>
                <a:latin typeface="Calibri"/>
                <a:cs typeface="Calibri"/>
              </a:rPr>
              <a:t>3/23/2018</a:t>
            </a:r>
            <a:endParaRPr sz="850">
              <a:latin typeface="Calibri"/>
              <a:cs typeface="Calibri"/>
            </a:endParaRPr>
          </a:p>
        </p:txBody>
      </p:sp>
      <p:sp>
        <p:nvSpPr>
          <p:cNvPr id="48" name="object 45"/>
          <p:cNvSpPr txBox="1"/>
          <p:nvPr/>
        </p:nvSpPr>
        <p:spPr>
          <a:xfrm>
            <a:off x="2731854" y="5100260"/>
            <a:ext cx="4297045" cy="158750"/>
          </a:xfrm>
          <a:prstGeom prst="rect">
            <a:avLst/>
          </a:prstGeom>
        </p:spPr>
        <p:txBody>
          <a:bodyPr vert="horz" wrap="square" lIns="0" tIns="15240" rIns="0" bIns="0" rtlCol="0">
            <a:spAutoFit/>
          </a:bodyPr>
          <a:lstStyle/>
          <a:p>
            <a:pPr marL="12700">
              <a:lnSpc>
                <a:spcPct val="100000"/>
              </a:lnSpc>
              <a:spcBef>
                <a:spcPts val="120"/>
              </a:spcBef>
            </a:pPr>
            <a:r>
              <a:rPr sz="850" b="1" spc="5" dirty="0">
                <a:solidFill>
                  <a:srgbClr val="585858"/>
                </a:solidFill>
                <a:latin typeface="Calibri"/>
                <a:cs typeface="Calibri"/>
              </a:rPr>
              <a:t>ERCOT North 345KV </a:t>
            </a:r>
            <a:r>
              <a:rPr sz="850" b="1" spc="0" dirty="0">
                <a:solidFill>
                  <a:srgbClr val="585858"/>
                </a:solidFill>
                <a:latin typeface="Calibri"/>
                <a:cs typeface="Calibri"/>
              </a:rPr>
              <a:t>Real-Time </a:t>
            </a:r>
            <a:r>
              <a:rPr sz="850" b="1" spc="5" dirty="0">
                <a:solidFill>
                  <a:srgbClr val="585858"/>
                </a:solidFill>
                <a:latin typeface="Calibri"/>
                <a:cs typeface="Calibri"/>
              </a:rPr>
              <a:t>Peak </a:t>
            </a:r>
            <a:r>
              <a:rPr sz="850" b="1" spc="0" dirty="0">
                <a:solidFill>
                  <a:srgbClr val="585858"/>
                </a:solidFill>
                <a:latin typeface="Calibri"/>
                <a:cs typeface="Calibri"/>
              </a:rPr>
              <a:t>Fixed Price Future - </a:t>
            </a:r>
            <a:r>
              <a:rPr sz="850" b="1" spc="5" dirty="0">
                <a:solidFill>
                  <a:srgbClr val="585858"/>
                </a:solidFill>
                <a:latin typeface="Calibri"/>
                <a:cs typeface="Calibri"/>
              </a:rPr>
              <a:t>ERCOT </a:t>
            </a:r>
            <a:r>
              <a:rPr sz="850" b="1" spc="0" dirty="0">
                <a:solidFill>
                  <a:srgbClr val="585858"/>
                </a:solidFill>
                <a:latin typeface="Calibri"/>
                <a:cs typeface="Calibri"/>
              </a:rPr>
              <a:t>- </a:t>
            </a:r>
            <a:r>
              <a:rPr sz="850" b="1" spc="5" dirty="0">
                <a:solidFill>
                  <a:srgbClr val="585858"/>
                </a:solidFill>
                <a:latin typeface="Calibri"/>
                <a:cs typeface="Calibri"/>
              </a:rPr>
              <a:t>North 345KV Hub</a:t>
            </a:r>
            <a:r>
              <a:rPr sz="850" b="1" spc="0" dirty="0">
                <a:solidFill>
                  <a:srgbClr val="585858"/>
                </a:solidFill>
                <a:latin typeface="Calibri"/>
                <a:cs typeface="Calibri"/>
              </a:rPr>
              <a:t> Real-Time</a:t>
            </a:r>
            <a:endParaRPr sz="850">
              <a:latin typeface="Calibri"/>
              <a:cs typeface="Calibri"/>
            </a:endParaRPr>
          </a:p>
        </p:txBody>
      </p:sp>
      <p:sp>
        <p:nvSpPr>
          <p:cNvPr id="49" name="object 46"/>
          <p:cNvSpPr/>
          <p:nvPr/>
        </p:nvSpPr>
        <p:spPr>
          <a:xfrm>
            <a:off x="490613" y="1024068"/>
            <a:ext cx="1247107" cy="12796"/>
          </a:xfrm>
          <a:prstGeom prst="rect">
            <a:avLst/>
          </a:prstGeom>
          <a:blipFill>
            <a:blip r:embed="rId4" cstate="print"/>
            <a:stretch>
              <a:fillRect/>
            </a:stretch>
          </a:blipFill>
        </p:spPr>
        <p:txBody>
          <a:bodyPr wrap="square" lIns="0" tIns="0" rIns="0" bIns="0" rtlCol="0"/>
          <a:lstStyle/>
          <a:p>
            <a:endParaRPr/>
          </a:p>
        </p:txBody>
      </p:sp>
      <p:sp>
        <p:nvSpPr>
          <p:cNvPr id="50" name="object 47"/>
          <p:cNvSpPr/>
          <p:nvPr/>
        </p:nvSpPr>
        <p:spPr>
          <a:xfrm>
            <a:off x="8798747" y="1024068"/>
            <a:ext cx="0" cy="4310380"/>
          </a:xfrm>
          <a:custGeom>
            <a:avLst/>
            <a:gdLst/>
            <a:ahLst/>
            <a:cxnLst/>
            <a:rect l="l" t="t" r="r" b="b"/>
            <a:pathLst>
              <a:path h="4310380">
                <a:moveTo>
                  <a:pt x="0" y="4309931"/>
                </a:moveTo>
                <a:lnTo>
                  <a:pt x="0" y="0"/>
                </a:lnTo>
              </a:path>
            </a:pathLst>
          </a:custGeom>
          <a:ln w="8876">
            <a:solidFill>
              <a:srgbClr val="D9D9D9"/>
            </a:solidFill>
          </a:ln>
        </p:spPr>
        <p:txBody>
          <a:bodyPr wrap="square" lIns="0" tIns="0" rIns="0" bIns="0" rtlCol="0"/>
          <a:lstStyle/>
          <a:p>
            <a:endParaRPr/>
          </a:p>
        </p:txBody>
      </p:sp>
      <p:sp>
        <p:nvSpPr>
          <p:cNvPr id="51" name="object 48"/>
          <p:cNvSpPr/>
          <p:nvPr/>
        </p:nvSpPr>
        <p:spPr>
          <a:xfrm>
            <a:off x="391496" y="1024068"/>
            <a:ext cx="0" cy="4310380"/>
          </a:xfrm>
          <a:custGeom>
            <a:avLst/>
            <a:gdLst/>
            <a:ahLst/>
            <a:cxnLst/>
            <a:rect l="l" t="t" r="r" b="b"/>
            <a:pathLst>
              <a:path h="4310380">
                <a:moveTo>
                  <a:pt x="0" y="0"/>
                </a:moveTo>
                <a:lnTo>
                  <a:pt x="0" y="4309931"/>
                </a:lnTo>
              </a:path>
            </a:pathLst>
          </a:custGeom>
          <a:ln w="8876">
            <a:solidFill>
              <a:srgbClr val="D9D9D9"/>
            </a:solidFill>
          </a:ln>
        </p:spPr>
        <p:txBody>
          <a:bodyPr wrap="square" lIns="0" tIns="0" rIns="0" bIns="0" rtlCol="0"/>
          <a:lstStyle/>
          <a:p>
            <a:endParaRPr/>
          </a:p>
        </p:txBody>
      </p:sp>
    </p:spTree>
    <p:extLst>
      <p:ext uri="{BB962C8B-B14F-4D97-AF65-F5344CB8AC3E}">
        <p14:creationId xmlns:p14="http://schemas.microsoft.com/office/powerpoint/2010/main" val="339269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Market Relationships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9"/>
            <a:ext cx="381000" cy="159544"/>
          </a:xfrm>
        </p:spPr>
        <p:txBody>
          <a:bodyPr/>
          <a:lstStyle/>
          <a:p>
            <a:fld id="{1D93BD3E-1E9A-4970-A6F7-E7AC52762E0C}" type="slidenum">
              <a:rPr lang="en-US" smtClean="0"/>
              <a:t>16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12" y="834776"/>
            <a:ext cx="8105775" cy="5627289"/>
          </a:xfrm>
          <a:prstGeom prst="rect">
            <a:avLst/>
          </a:prstGeom>
        </p:spPr>
      </p:pic>
    </p:spTree>
    <p:extLst>
      <p:ext uri="{BB962C8B-B14F-4D97-AF65-F5344CB8AC3E}">
        <p14:creationId xmlns:p14="http://schemas.microsoft.com/office/powerpoint/2010/main" val="3426691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Power </a:t>
            </a:r>
            <a:r>
              <a:rPr lang="en-US" sz="2400" dirty="0" smtClean="0"/>
              <a:t>Supply (Generation</a:t>
            </a:r>
            <a:r>
              <a:rPr lang="en-US" sz="2400" dirty="0"/>
              <a:t>) </a:t>
            </a:r>
            <a:r>
              <a:rPr lang="en-US" sz="2400" dirty="0" smtClean="0"/>
              <a:t>Must Match Load (Demand</a:t>
            </a:r>
            <a:r>
              <a:rPr lang="en-US" sz="24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119" y="1600200"/>
            <a:ext cx="7699762" cy="3931920"/>
          </a:xfrm>
          <a:prstGeom prst="rect">
            <a:avLst/>
          </a:prstGeom>
        </p:spPr>
      </p:pic>
      <p:sp>
        <p:nvSpPr>
          <p:cNvPr id="6" name="Content Placeholder 2"/>
          <p:cNvSpPr txBox="1">
            <a:spLocks/>
          </p:cNvSpPr>
          <p:nvPr/>
        </p:nvSpPr>
        <p:spPr bwMode="auto">
          <a:xfrm>
            <a:off x="457200" y="914400"/>
            <a:ext cx="8305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FontTx/>
              <a:buChar char="•"/>
              <a:defRPr/>
            </a:pPr>
            <a:r>
              <a:rPr lang="en-US" sz="2000" kern="0" dirty="0" smtClean="0">
                <a:solidFill>
                  <a:schemeClr val="tx2"/>
                </a:solidFill>
              </a:rPr>
              <a:t>The fundamental concept behind ERCOT operations is that generation has to match load at all times</a:t>
            </a:r>
          </a:p>
        </p:txBody>
      </p:sp>
      <p:sp>
        <p:nvSpPr>
          <p:cNvPr id="7" name="Content Placeholder 2"/>
          <p:cNvSpPr txBox="1">
            <a:spLocks/>
          </p:cNvSpPr>
          <p:nvPr/>
        </p:nvSpPr>
        <p:spPr bwMode="auto">
          <a:xfrm>
            <a:off x="457200" y="5486400"/>
            <a:ext cx="8305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FontTx/>
              <a:buChar char="•"/>
              <a:defRPr/>
            </a:pPr>
            <a:r>
              <a:rPr lang="en-US" sz="2000" kern="0" dirty="0" smtClean="0">
                <a:solidFill>
                  <a:schemeClr val="tx2"/>
                </a:solidFill>
              </a:rPr>
              <a:t>In other words, a 1 MW reduction in load has the same effect on the grid as a 1 MW increase in generation.</a:t>
            </a:r>
          </a:p>
        </p:txBody>
      </p:sp>
    </p:spTree>
    <p:extLst>
      <p:ext uri="{BB962C8B-B14F-4D97-AF65-F5344CB8AC3E}">
        <p14:creationId xmlns:p14="http://schemas.microsoft.com/office/powerpoint/2010/main" val="2732272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a:t>
            </a:r>
            <a:r>
              <a:rPr lang="en-US" dirty="0" smtClean="0">
                <a:solidFill>
                  <a:srgbClr val="FF0000"/>
                </a:solidFill>
              </a:rPr>
              <a:t> </a:t>
            </a:r>
            <a:r>
              <a:rPr lang="en-US" dirty="0" smtClean="0"/>
              <a:t>Annual Energy and Peak Demand (2005-2017)</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300" y="926195"/>
            <a:ext cx="8519400" cy="5188490"/>
          </a:xfrm>
          <a:prstGeom prst="rect">
            <a:avLst/>
          </a:prstGeom>
        </p:spPr>
      </p:pic>
      <p:sp>
        <p:nvSpPr>
          <p:cNvPr id="5" name="TextBox 4"/>
          <p:cNvSpPr txBox="1"/>
          <p:nvPr/>
        </p:nvSpPr>
        <p:spPr>
          <a:xfrm>
            <a:off x="1404321" y="1828800"/>
            <a:ext cx="2169184" cy="461665"/>
          </a:xfrm>
          <a:prstGeom prst="rect">
            <a:avLst/>
          </a:prstGeom>
          <a:noFill/>
        </p:spPr>
        <p:txBody>
          <a:bodyPr wrap="none" rtlCol="0">
            <a:spAutoFit/>
          </a:bodyPr>
          <a:lstStyle/>
          <a:p>
            <a:r>
              <a:rPr lang="en-US" sz="1200" dirty="0" smtClean="0"/>
              <a:t>Energy CAGR = 1.4%</a:t>
            </a:r>
          </a:p>
          <a:p>
            <a:r>
              <a:rPr lang="en-US" sz="1200" dirty="0" smtClean="0"/>
              <a:t>Peak Demand CAGR = 1.0%</a:t>
            </a:r>
            <a:endParaRPr lang="en-US" sz="1200" dirty="0"/>
          </a:p>
        </p:txBody>
      </p:sp>
    </p:spTree>
    <p:extLst>
      <p:ext uri="{BB962C8B-B14F-4D97-AF65-F5344CB8AC3E}">
        <p14:creationId xmlns:p14="http://schemas.microsoft.com/office/powerpoint/2010/main" val="265137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Leads Nation in Electricity Sales</a:t>
            </a:r>
            <a:endParaRPr lang="en-US" b="1" dirty="0">
              <a:solidFill>
                <a:schemeClr val="accent1"/>
              </a:solidFill>
            </a:endParaRPr>
          </a:p>
        </p:txBody>
      </p:sp>
      <p:sp>
        <p:nvSpPr>
          <p:cNvPr id="5" name="Content Placeholder 4"/>
          <p:cNvSpPr>
            <a:spLocks noGrp="1"/>
          </p:cNvSpPr>
          <p:nvPr>
            <p:ph idx="1"/>
          </p:nvPr>
        </p:nvSpPr>
        <p:spPr>
          <a:xfrm>
            <a:off x="561975" y="5029200"/>
            <a:ext cx="8534400" cy="1047750"/>
          </a:xfrm>
        </p:spPr>
        <p:txBody>
          <a:bodyPr/>
          <a:lstStyle/>
          <a:p>
            <a:r>
              <a:rPr lang="en-US" sz="1800" dirty="0" smtClean="0">
                <a:solidFill>
                  <a:schemeClr val="tx2"/>
                </a:solidFill>
              </a:rPr>
              <a:t>In 2015, retail sales to industrial customers in Texas (110.2 million MWh) were more than twice as high as in #2 California (52.6 million MWh). </a:t>
            </a:r>
          </a:p>
          <a:p>
            <a:pPr>
              <a:spcBef>
                <a:spcPts val="1200"/>
              </a:spcBef>
            </a:pPr>
            <a:r>
              <a:rPr lang="en-US" sz="1800" dirty="0" smtClean="0">
                <a:solidFill>
                  <a:schemeClr val="tx2"/>
                </a:solidFill>
              </a:rPr>
              <a:t>Industrial load represents 28% of total Texas sales.</a:t>
            </a:r>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740904"/>
            <a:ext cx="7315200" cy="4385592"/>
          </a:xfrm>
          <a:prstGeom prst="rect">
            <a:avLst/>
          </a:prstGeom>
        </p:spPr>
      </p:pic>
    </p:spTree>
    <p:extLst>
      <p:ext uri="{BB962C8B-B14F-4D97-AF65-F5344CB8AC3E}">
        <p14:creationId xmlns:p14="http://schemas.microsoft.com/office/powerpoint/2010/main" val="1860830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533400"/>
            <a:ext cx="3505200" cy="5816977"/>
          </a:xfrm>
          <a:prstGeom prst="rect">
            <a:avLst/>
          </a:prstGeom>
          <a:noFill/>
        </p:spPr>
        <p:txBody>
          <a:bodyPr wrap="square" rtlCol="0">
            <a:spAutoFit/>
          </a:bodyPr>
          <a:lstStyle/>
          <a:p>
            <a:r>
              <a:rPr lang="en-US" b="1" u="sng" dirty="0" smtClean="0">
                <a:solidFill>
                  <a:schemeClr val="tx2"/>
                </a:solidFill>
              </a:rPr>
              <a:t>General Disclaimer Statement</a:t>
            </a:r>
          </a:p>
          <a:p>
            <a:endParaRPr lang="en-US" b="1" u="sng" dirty="0" smtClean="0">
              <a:solidFill>
                <a:schemeClr val="tx2"/>
              </a:solidFill>
            </a:endParaRPr>
          </a:p>
          <a:p>
            <a:r>
              <a:rPr lang="en-US" sz="1400" dirty="0">
                <a:solidFill>
                  <a:schemeClr val="tx2"/>
                </a:solidFill>
              </a:rPr>
              <a:t>Opinions expressed by me are mine and mine alone. Although I sit on the ERCOT Board of Directors, they do not represent the official position of ERCOT, its Board, management or staff or of the Public Utility Commission of Texas. </a:t>
            </a:r>
          </a:p>
          <a:p>
            <a:endParaRPr lang="en-US" sz="1400" dirty="0">
              <a:solidFill>
                <a:schemeClr val="tx2"/>
              </a:solidFill>
            </a:endParaRPr>
          </a:p>
          <a:p>
            <a:r>
              <a:rPr lang="en-US" sz="1400" dirty="0">
                <a:solidFill>
                  <a:schemeClr val="tx2"/>
                </a:solidFill>
              </a:rPr>
              <a:t>ALL INFORMATION CONTAINED HEREIN, IS PROVIDED "AS IS" WITHOUT ANY WARRANTIES OF ANY KIND. ERCOT MAKES NO REPRESENTATIONS WITH RESPECT TO SAID INFORMATION AND DISCLAIMS ALL EXPRESS AND IMPLIED WARRANTIES AND CONDITIONS OF ANY KIND, INCLUDING WITHOUT LIMITATION, REPRESENTATIONS, WARRANTIES OR CONDITIONS REGARDING ACCURACY, TIMELINESS, COMPLETENESS, NON-INFRINGEMENT, MERCHANTABILITY OR FITNESS FOR ANY PARTICULAR PURPOSE.  </a:t>
            </a:r>
          </a:p>
          <a:p>
            <a:endParaRPr lang="en-US" sz="1400" b="1" u="sng" dirty="0" smtClean="0">
              <a:solidFill>
                <a:schemeClr val="tx2"/>
              </a:solidFill>
            </a:endParaRPr>
          </a:p>
        </p:txBody>
      </p:sp>
    </p:spTree>
    <p:extLst>
      <p:ext uri="{BB962C8B-B14F-4D97-AF65-F5344CB8AC3E}">
        <p14:creationId xmlns:p14="http://schemas.microsoft.com/office/powerpoint/2010/main" val="2898798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3" y="248580"/>
            <a:ext cx="8458200" cy="442118"/>
          </a:xfrm>
        </p:spPr>
        <p:txBody>
          <a:bodyPr/>
          <a:lstStyle/>
          <a:p>
            <a:r>
              <a:rPr lang="en-US" dirty="0"/>
              <a:t>Current </a:t>
            </a:r>
            <a:r>
              <a:rPr lang="en-US" dirty="0" smtClean="0"/>
              <a:t>Records</a:t>
            </a:r>
            <a:endParaRPr lang="en-US" b="1" dirty="0"/>
          </a:p>
        </p:txBody>
      </p:sp>
      <p:sp>
        <p:nvSpPr>
          <p:cNvPr id="6" name="Slide Number Placeholder 5"/>
          <p:cNvSpPr>
            <a:spLocks noGrp="1"/>
          </p:cNvSpPr>
          <p:nvPr>
            <p:ph type="sldNum" sz="quarter" idx="4"/>
          </p:nvPr>
        </p:nvSpPr>
        <p:spPr>
          <a:xfrm>
            <a:off x="8610600" y="6561139"/>
            <a:ext cx="381000" cy="144462"/>
          </a:xfrm>
        </p:spPr>
        <p:txBody>
          <a:bodyPr/>
          <a:lstStyle/>
          <a:p>
            <a:fld id="{1D93BD3E-1E9A-4970-A6F7-E7AC52762E0C}" type="slidenum">
              <a:rPr lang="en-US" smtClean="0"/>
              <a:t>20</a:t>
            </a:fld>
            <a:endParaRPr lang="en-US"/>
          </a:p>
        </p:txBody>
      </p:sp>
      <p:sp>
        <p:nvSpPr>
          <p:cNvPr id="7" name="Rectangle 6"/>
          <p:cNvSpPr/>
          <p:nvPr/>
        </p:nvSpPr>
        <p:spPr>
          <a:xfrm>
            <a:off x="152400" y="1222556"/>
            <a:ext cx="4724400" cy="4256550"/>
          </a:xfrm>
          <a:prstGeom prst="rect">
            <a:avLst/>
          </a:prstGeom>
        </p:spPr>
        <p:txBody>
          <a:bodyPr wrap="square" anchor="ctr">
            <a:spAutoFit/>
          </a:bodyPr>
          <a:lstStyle/>
          <a:p>
            <a:pPr>
              <a:lnSpc>
                <a:spcPts val="1300"/>
              </a:lnSpc>
              <a:spcBef>
                <a:spcPts val="1000"/>
              </a:spcBef>
              <a:spcAft>
                <a:spcPts val="300"/>
              </a:spcAft>
              <a:tabLst>
                <a:tab pos="1600200" algn="l"/>
              </a:tabLst>
              <a:defRPr/>
            </a:pPr>
            <a:r>
              <a:rPr lang="en-US" sz="1600" b="1" dirty="0">
                <a:solidFill>
                  <a:schemeClr val="accent1"/>
                </a:solidFill>
                <a:cs typeface="Times New Roman"/>
              </a:rPr>
              <a:t>Peak Demand </a:t>
            </a:r>
            <a:r>
              <a:rPr lang="en-US" sz="1600" b="1" dirty="0" smtClean="0">
                <a:solidFill>
                  <a:schemeClr val="accent1"/>
                </a:solidFill>
                <a:cs typeface="Times New Roman"/>
              </a:rPr>
              <a:t>Record: 71,110 </a:t>
            </a:r>
            <a:r>
              <a:rPr lang="en-US" sz="1600" b="1" dirty="0">
                <a:solidFill>
                  <a:schemeClr val="accent1"/>
                </a:solidFill>
                <a:cs typeface="Times New Roman"/>
              </a:rPr>
              <a:t>megawatts (MW)</a:t>
            </a:r>
          </a:p>
          <a:p>
            <a:pPr marL="342900" indent="-342900">
              <a:lnSpc>
                <a:spcPct val="115000"/>
              </a:lnSpc>
              <a:spcBef>
                <a:spcPts val="0"/>
              </a:spcBef>
              <a:spcAft>
                <a:spcPts val="0"/>
              </a:spcAft>
              <a:buFont typeface="Symbol"/>
              <a:buChar char=""/>
              <a:defRPr/>
            </a:pPr>
            <a:r>
              <a:rPr lang="en-US" sz="1600" dirty="0" smtClean="0">
                <a:solidFill>
                  <a:schemeClr val="tx2"/>
                </a:solidFill>
                <a:ea typeface="Times New Roman"/>
                <a:cs typeface="Times New Roman"/>
              </a:rPr>
              <a:t>Aug. 11, 2016, 4-5 p.m.</a:t>
            </a:r>
            <a:endParaRPr lang="en-US" sz="1600" dirty="0">
              <a:solidFill>
                <a:schemeClr val="tx2"/>
              </a:solidFill>
              <a:ea typeface="Times New Roman"/>
              <a:cs typeface="Times New Roman"/>
            </a:endParaRPr>
          </a:p>
          <a:p>
            <a:pPr marL="342900" indent="-342900">
              <a:lnSpc>
                <a:spcPct val="115000"/>
              </a:lnSpc>
              <a:spcBef>
                <a:spcPts val="0"/>
              </a:spcBef>
              <a:spcAft>
                <a:spcPts val="0"/>
              </a:spcAft>
              <a:buFont typeface="Symbol"/>
              <a:buChar char=""/>
              <a:defRPr/>
            </a:pPr>
            <a:endParaRPr lang="en-US" sz="800" dirty="0">
              <a:solidFill>
                <a:srgbClr val="000000"/>
              </a:solidFill>
              <a:ea typeface="Times New Roman"/>
              <a:cs typeface="Times New Roman"/>
            </a:endParaRPr>
          </a:p>
          <a:p>
            <a:pPr>
              <a:lnSpc>
                <a:spcPts val="1300"/>
              </a:lnSpc>
              <a:spcBef>
                <a:spcPts val="1500"/>
              </a:spcBef>
              <a:spcAft>
                <a:spcPts val="300"/>
              </a:spcAft>
              <a:tabLst>
                <a:tab pos="1600200" algn="l"/>
              </a:tabLst>
              <a:defRPr/>
            </a:pPr>
            <a:r>
              <a:rPr lang="en-US" sz="1600" b="1" dirty="0">
                <a:solidFill>
                  <a:schemeClr val="accent1"/>
                </a:solidFill>
                <a:cs typeface="Times New Roman"/>
              </a:rPr>
              <a:t>Weekend </a:t>
            </a:r>
            <a:r>
              <a:rPr lang="en-US" sz="1600" b="1" dirty="0" smtClean="0">
                <a:solidFill>
                  <a:schemeClr val="accent1"/>
                </a:solidFill>
                <a:cs typeface="Times New Roman"/>
              </a:rPr>
              <a:t>Record: 68,368 MW</a:t>
            </a:r>
            <a:endParaRPr lang="en-US" sz="1600" b="1" dirty="0" smtClean="0">
              <a:solidFill>
                <a:srgbClr val="FF0000"/>
              </a:solidFill>
              <a:cs typeface="Times New Roman"/>
            </a:endParaRPr>
          </a:p>
          <a:p>
            <a:pPr marL="342900" indent="-342900">
              <a:lnSpc>
                <a:spcPct val="115000"/>
              </a:lnSpc>
              <a:spcBef>
                <a:spcPts val="0"/>
              </a:spcBef>
              <a:spcAft>
                <a:spcPts val="0"/>
              </a:spcAft>
              <a:buFont typeface="Symbol"/>
              <a:buChar char=""/>
              <a:defRPr/>
            </a:pPr>
            <a:r>
              <a:rPr lang="en-US" sz="1600" dirty="0" smtClean="0">
                <a:solidFill>
                  <a:schemeClr val="tx2"/>
                </a:solidFill>
                <a:ea typeface="Times New Roman"/>
                <a:cs typeface="Times New Roman"/>
              </a:rPr>
              <a:t>Saturday, July 29, 2017, 4-5 p.m.</a:t>
            </a:r>
          </a:p>
          <a:p>
            <a:pPr>
              <a:lnSpc>
                <a:spcPct val="115000"/>
              </a:lnSpc>
              <a:spcBef>
                <a:spcPts val="0"/>
              </a:spcBef>
              <a:spcAft>
                <a:spcPts val="0"/>
              </a:spcAft>
              <a:defRPr/>
            </a:pPr>
            <a:endParaRPr lang="en-US" sz="800" dirty="0">
              <a:solidFill>
                <a:srgbClr val="000000"/>
              </a:solidFill>
              <a:ea typeface="Times New Roman"/>
              <a:cs typeface="Times New Roman"/>
            </a:endParaRPr>
          </a:p>
          <a:p>
            <a:pPr>
              <a:lnSpc>
                <a:spcPts val="1300"/>
              </a:lnSpc>
              <a:spcBef>
                <a:spcPts val="1500"/>
              </a:spcBef>
              <a:spcAft>
                <a:spcPts val="300"/>
              </a:spcAft>
              <a:tabLst>
                <a:tab pos="1600200" algn="l"/>
              </a:tabLst>
              <a:defRPr/>
            </a:pPr>
            <a:r>
              <a:rPr lang="en-US" sz="1600" b="1" dirty="0">
                <a:solidFill>
                  <a:schemeClr val="accent1"/>
                </a:solidFill>
                <a:cs typeface="Times New Roman"/>
              </a:rPr>
              <a:t>Winter Peak Record: </a:t>
            </a:r>
            <a:r>
              <a:rPr lang="en-US" sz="1600" b="1" dirty="0" smtClean="0">
                <a:solidFill>
                  <a:schemeClr val="accent1"/>
                </a:solidFill>
                <a:cs typeface="Times New Roman"/>
              </a:rPr>
              <a:t>65,750* MW</a:t>
            </a:r>
          </a:p>
          <a:p>
            <a:pPr marL="342900" indent="-342900">
              <a:lnSpc>
                <a:spcPct val="115000"/>
              </a:lnSpc>
              <a:spcBef>
                <a:spcPts val="0"/>
              </a:spcBef>
              <a:spcAft>
                <a:spcPts val="0"/>
              </a:spcAft>
              <a:buFont typeface="Symbol"/>
              <a:buChar char=""/>
              <a:defRPr/>
            </a:pPr>
            <a:r>
              <a:rPr lang="en-US" sz="1600" dirty="0" smtClean="0">
                <a:solidFill>
                  <a:schemeClr val="tx2"/>
                </a:solidFill>
              </a:rPr>
              <a:t>Jan. 17, 2018, 7-8 a.m.</a:t>
            </a:r>
            <a:endParaRPr lang="en-US" sz="800" dirty="0" smtClean="0"/>
          </a:p>
          <a:p>
            <a:pPr marL="285750" indent="-285750">
              <a:lnSpc>
                <a:spcPct val="115000"/>
              </a:lnSpc>
              <a:spcBef>
                <a:spcPts val="1500"/>
              </a:spcBef>
              <a:spcAft>
                <a:spcPts val="300"/>
              </a:spcAft>
              <a:tabLst>
                <a:tab pos="914400" algn="l"/>
              </a:tabLst>
              <a:defRPr/>
            </a:pPr>
            <a:r>
              <a:rPr lang="en-US" sz="1600" b="1" dirty="0" smtClean="0">
                <a:solidFill>
                  <a:schemeClr val="accent1"/>
                </a:solidFill>
                <a:cs typeface="Times New Roman"/>
              </a:rPr>
              <a:t>Wind </a:t>
            </a:r>
            <a:r>
              <a:rPr lang="en-US" sz="1600" b="1" dirty="0">
                <a:solidFill>
                  <a:schemeClr val="accent1"/>
                </a:solidFill>
                <a:cs typeface="Times New Roman"/>
              </a:rPr>
              <a:t>Generation Records (instantaneous)</a:t>
            </a:r>
          </a:p>
          <a:p>
            <a:pPr marL="285750" indent="-285750">
              <a:lnSpc>
                <a:spcPct val="115000"/>
              </a:lnSpc>
              <a:spcBef>
                <a:spcPts val="0"/>
              </a:spcBef>
              <a:spcAft>
                <a:spcPts val="0"/>
              </a:spcAft>
              <a:buFont typeface="Symbol" panose="05050102010706020507" pitchFamily="18" charset="2"/>
              <a:buChar char=""/>
              <a:defRPr/>
            </a:pPr>
            <a:r>
              <a:rPr lang="en-US" sz="1600" dirty="0" smtClean="0">
                <a:solidFill>
                  <a:schemeClr val="tx2"/>
                </a:solidFill>
              </a:rPr>
              <a:t>Output: 17,541 MW</a:t>
            </a:r>
          </a:p>
          <a:p>
            <a:pPr marL="742950" lvl="1" indent="-285750">
              <a:lnSpc>
                <a:spcPct val="115000"/>
              </a:lnSpc>
              <a:buFont typeface="Arial" panose="020B0604020202020204" pitchFamily="34" charset="0"/>
              <a:buChar char="‒"/>
              <a:defRPr/>
            </a:pPr>
            <a:r>
              <a:rPr lang="en-US" sz="1600" dirty="0" smtClean="0">
                <a:solidFill>
                  <a:schemeClr val="tx2"/>
                </a:solidFill>
              </a:rPr>
              <a:t>Feb. 19, 2018, 10:05 p.m</a:t>
            </a:r>
            <a:r>
              <a:rPr lang="en-US" sz="1600" dirty="0">
                <a:solidFill>
                  <a:schemeClr val="tx2"/>
                </a:solidFill>
              </a:rPr>
              <a:t>.</a:t>
            </a:r>
            <a:endParaRPr lang="en-US" sz="1600" dirty="0">
              <a:solidFill>
                <a:schemeClr val="tx2"/>
              </a:solidFill>
              <a:ea typeface="Times New Roman"/>
              <a:cs typeface="Times New Roman"/>
            </a:endParaRPr>
          </a:p>
          <a:p>
            <a:pPr marL="742950" lvl="1" indent="-285750">
              <a:lnSpc>
                <a:spcPct val="115000"/>
              </a:lnSpc>
              <a:buFont typeface="Courier New"/>
              <a:buChar char="­"/>
              <a:tabLst>
                <a:tab pos="914400" algn="l"/>
                <a:tab pos="2400300" algn="l"/>
              </a:tabLst>
              <a:defRPr/>
            </a:pPr>
            <a:endParaRPr lang="en-US" sz="1200" dirty="0">
              <a:solidFill>
                <a:schemeClr val="tx2"/>
              </a:solidFill>
            </a:endParaRPr>
          </a:p>
          <a:p>
            <a:pPr marL="285750" indent="-285750">
              <a:buSzPct val="100000"/>
              <a:buFont typeface="Symbol" panose="05050102010706020507" pitchFamily="18" charset="2"/>
              <a:buChar char="·"/>
              <a:tabLst>
                <a:tab pos="914400" algn="l"/>
                <a:tab pos="2400300" algn="l"/>
              </a:tabLst>
              <a:defRPr/>
            </a:pPr>
            <a:r>
              <a:rPr lang="en-US" sz="1600" dirty="0" smtClean="0">
                <a:solidFill>
                  <a:schemeClr val="tx2"/>
                </a:solidFill>
              </a:rPr>
              <a:t>Penetration (load served): 54%</a:t>
            </a:r>
          </a:p>
          <a:p>
            <a:pPr marL="742950" lvl="1" indent="-285750">
              <a:buSzPct val="100000"/>
              <a:buFont typeface="Arial" panose="020B0604020202020204" pitchFamily="34" charset="0"/>
              <a:buChar char="‒"/>
              <a:tabLst>
                <a:tab pos="914400" algn="l"/>
                <a:tab pos="2400300" algn="l"/>
              </a:tabLst>
              <a:defRPr/>
            </a:pPr>
            <a:r>
              <a:rPr lang="en-US" sz="1600" dirty="0" smtClean="0">
                <a:solidFill>
                  <a:schemeClr val="tx2"/>
                </a:solidFill>
              </a:rPr>
              <a:t>Oct. 27, 2017, </a:t>
            </a:r>
            <a:r>
              <a:rPr lang="en-US" sz="1600" dirty="0">
                <a:solidFill>
                  <a:schemeClr val="tx2"/>
                </a:solidFill>
              </a:rPr>
              <a:t>4</a:t>
            </a:r>
            <a:r>
              <a:rPr lang="en-US" sz="1600" dirty="0" smtClean="0">
                <a:solidFill>
                  <a:schemeClr val="tx2"/>
                </a:solidFill>
              </a:rPr>
              <a:t> a.m.</a:t>
            </a:r>
            <a:endParaRPr lang="en-US" sz="1600" dirty="0">
              <a:solidFill>
                <a:schemeClr val="tx2"/>
              </a:solidFill>
            </a:endParaRPr>
          </a:p>
          <a:p>
            <a:pPr marL="742950" lvl="1" indent="-285750">
              <a:buSzPct val="100000"/>
              <a:buFont typeface="Arial" panose="020B0604020202020204" pitchFamily="34" charset="0"/>
              <a:buChar char="‒"/>
              <a:tabLst>
                <a:tab pos="914400" algn="l"/>
                <a:tab pos="2400300" algn="l"/>
              </a:tabLst>
              <a:defRPr/>
            </a:pPr>
            <a:r>
              <a:rPr lang="en-US" sz="1600" dirty="0" smtClean="0">
                <a:solidFill>
                  <a:schemeClr val="tx2"/>
                </a:solidFill>
              </a:rPr>
              <a:t>Total </a:t>
            </a:r>
            <a:r>
              <a:rPr lang="en-US" sz="1600" dirty="0">
                <a:solidFill>
                  <a:schemeClr val="tx2"/>
                </a:solidFill>
              </a:rPr>
              <a:t>Load = </a:t>
            </a:r>
            <a:r>
              <a:rPr lang="en-US" sz="1600" dirty="0" smtClean="0">
                <a:solidFill>
                  <a:schemeClr val="tx2"/>
                </a:solidFill>
              </a:rPr>
              <a:t>28,416 MW*</a:t>
            </a:r>
            <a:endParaRPr lang="en-US" sz="1600" dirty="0">
              <a:solidFill>
                <a:schemeClr val="tx2"/>
              </a:solidFill>
            </a:endParaRPr>
          </a:p>
        </p:txBody>
      </p:sp>
      <p:sp>
        <p:nvSpPr>
          <p:cNvPr id="8" name="TextBox 7"/>
          <p:cNvSpPr txBox="1"/>
          <p:nvPr/>
        </p:nvSpPr>
        <p:spPr>
          <a:xfrm>
            <a:off x="4839273" y="1222556"/>
            <a:ext cx="4158590" cy="3370153"/>
          </a:xfrm>
          <a:prstGeom prst="rect">
            <a:avLst/>
          </a:prstGeom>
          <a:solidFill>
            <a:schemeClr val="bg2">
              <a:lumMod val="95000"/>
            </a:schemeClr>
          </a:solidFill>
        </p:spPr>
        <p:txBody>
          <a:bodyPr wrap="square" rtlCol="0">
            <a:spAutoFit/>
          </a:bodyPr>
          <a:lstStyle/>
          <a:p>
            <a:pPr>
              <a:tabLst>
                <a:tab pos="914400" algn="l"/>
              </a:tabLst>
              <a:defRPr/>
            </a:pPr>
            <a:r>
              <a:rPr lang="en-US" sz="1600" b="1" dirty="0" smtClean="0">
                <a:solidFill>
                  <a:schemeClr val="accent1"/>
                </a:solidFill>
                <a:cs typeface="Times New Roman"/>
              </a:rPr>
              <a:t>Recent Monthly Peak Demand Records</a:t>
            </a:r>
          </a:p>
          <a:p>
            <a:pPr>
              <a:tabLst>
                <a:tab pos="914400" algn="l"/>
              </a:tabLst>
              <a:defRPr/>
            </a:pPr>
            <a:endParaRPr lang="en-US" sz="1400" b="1" dirty="0">
              <a:solidFill>
                <a:schemeClr val="accent1"/>
              </a:solidFill>
              <a:cs typeface="Times New Roman"/>
            </a:endParaRPr>
          </a:p>
          <a:p>
            <a:pPr>
              <a:tabLst>
                <a:tab pos="914400" algn="l"/>
              </a:tabLst>
              <a:defRPr/>
            </a:pPr>
            <a:r>
              <a:rPr lang="en-US" sz="1600" b="1" dirty="0" smtClean="0">
                <a:solidFill>
                  <a:schemeClr val="accent1"/>
                </a:solidFill>
                <a:cs typeface="Times New Roman"/>
              </a:rPr>
              <a:t>2018</a:t>
            </a:r>
          </a:p>
          <a:p>
            <a:pPr marL="285750" indent="-285750">
              <a:buFont typeface="Arial" panose="020B0604020202020204" pitchFamily="34" charset="0"/>
              <a:buChar char="•"/>
              <a:tabLst>
                <a:tab pos="914400" algn="l"/>
              </a:tabLst>
              <a:defRPr/>
            </a:pPr>
            <a:r>
              <a:rPr lang="en-US" sz="1400" dirty="0" smtClean="0">
                <a:solidFill>
                  <a:schemeClr val="accent1"/>
                </a:solidFill>
                <a:cs typeface="Times New Roman"/>
              </a:rPr>
              <a:t>January: 65,750* MW </a:t>
            </a:r>
            <a:r>
              <a:rPr lang="en-US" sz="1200" dirty="0" smtClean="0">
                <a:solidFill>
                  <a:schemeClr val="accent1"/>
                </a:solidFill>
                <a:cs typeface="Times New Roman"/>
              </a:rPr>
              <a:t>(Jan. 17, 7-8 a.m.)</a:t>
            </a:r>
          </a:p>
          <a:p>
            <a:pPr marL="285750" indent="-285750">
              <a:buFont typeface="Arial" panose="020B0604020202020204" pitchFamily="34" charset="0"/>
              <a:buChar char="•"/>
              <a:tabLst>
                <a:tab pos="914400" algn="l"/>
              </a:tabLst>
              <a:defRPr/>
            </a:pPr>
            <a:endParaRPr lang="en-US" sz="1400" b="1" dirty="0" smtClean="0">
              <a:solidFill>
                <a:schemeClr val="accent1"/>
              </a:solidFill>
              <a:cs typeface="Times New Roman"/>
            </a:endParaRPr>
          </a:p>
          <a:p>
            <a:pPr>
              <a:tabLst>
                <a:tab pos="914400" algn="l"/>
              </a:tabLst>
              <a:defRPr/>
            </a:pPr>
            <a:r>
              <a:rPr lang="en-US" sz="1600" b="1" dirty="0" smtClean="0">
                <a:solidFill>
                  <a:schemeClr val="accent1"/>
                </a:solidFill>
                <a:cs typeface="Times New Roman"/>
              </a:rPr>
              <a:t>2017</a:t>
            </a:r>
          </a:p>
          <a:p>
            <a:pPr marL="230188" indent="-230188">
              <a:buFont typeface="Arial" panose="020B0604020202020204" pitchFamily="34" charset="0"/>
              <a:buChar char="•"/>
              <a:tabLst>
                <a:tab pos="914400" algn="l"/>
              </a:tabLst>
              <a:defRPr/>
            </a:pPr>
            <a:r>
              <a:rPr lang="en-US" sz="1400" dirty="0" smtClean="0">
                <a:solidFill>
                  <a:schemeClr val="accent1"/>
                </a:solidFill>
                <a:cs typeface="Times New Roman"/>
              </a:rPr>
              <a:t>January: 59,650 MW </a:t>
            </a:r>
            <a:r>
              <a:rPr lang="en-US" sz="1200" dirty="0" smtClean="0">
                <a:solidFill>
                  <a:schemeClr val="accent1"/>
                </a:solidFill>
                <a:cs typeface="Times New Roman"/>
              </a:rPr>
              <a:t>(Jan. 6, 6-7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April: 53,486 MW </a:t>
            </a:r>
            <a:r>
              <a:rPr lang="en-US" sz="1200" dirty="0" smtClean="0">
                <a:solidFill>
                  <a:schemeClr val="accent1"/>
                </a:solidFill>
                <a:cs typeface="Times New Roman"/>
              </a:rPr>
              <a:t>(April 28,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May: 59,264 MW </a:t>
            </a:r>
            <a:r>
              <a:rPr lang="en-US" sz="1200" dirty="0" smtClean="0">
                <a:solidFill>
                  <a:schemeClr val="accent1"/>
                </a:solidFill>
                <a:cs typeface="Times New Roman"/>
              </a:rPr>
              <a:t>(May 26,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June: 67,633 MW </a:t>
            </a:r>
            <a:r>
              <a:rPr lang="en-US" sz="1200" dirty="0" smtClean="0">
                <a:solidFill>
                  <a:schemeClr val="accent1"/>
                </a:solidFill>
                <a:cs typeface="Times New Roman"/>
              </a:rPr>
              <a:t>(June 23,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July: 69,512 MW </a:t>
            </a:r>
            <a:r>
              <a:rPr lang="en-US" sz="1200" dirty="0" smtClean="0">
                <a:solidFill>
                  <a:schemeClr val="accent1"/>
                </a:solidFill>
                <a:cs typeface="Times New Roman"/>
              </a:rPr>
              <a:t>(July 28,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October: 62,333 MW </a:t>
            </a:r>
            <a:r>
              <a:rPr lang="en-US" sz="1200" dirty="0" smtClean="0">
                <a:solidFill>
                  <a:schemeClr val="accent1"/>
                </a:solidFill>
                <a:cs typeface="Times New Roman"/>
              </a:rPr>
              <a:t>(Oct. 9, 4-5 p.m.)</a:t>
            </a:r>
            <a:endParaRPr lang="en-US" sz="1200" dirty="0">
              <a:solidFill>
                <a:schemeClr val="accent1"/>
              </a:solidFill>
              <a:cs typeface="Times New Roman"/>
            </a:endParaRPr>
          </a:p>
          <a:p>
            <a:pPr>
              <a:tabLst>
                <a:tab pos="914400" algn="l"/>
              </a:tabLst>
              <a:defRPr/>
            </a:pPr>
            <a:endParaRPr lang="en-US" sz="1400" b="1" dirty="0" smtClean="0">
              <a:solidFill>
                <a:schemeClr val="accent1"/>
              </a:solidFill>
              <a:cs typeface="Times New Roman"/>
            </a:endParaRPr>
          </a:p>
        </p:txBody>
      </p:sp>
      <p:sp>
        <p:nvSpPr>
          <p:cNvPr id="3" name="TextBox 2"/>
          <p:cNvSpPr txBox="1"/>
          <p:nvPr/>
        </p:nvSpPr>
        <p:spPr>
          <a:xfrm>
            <a:off x="304800" y="5602743"/>
            <a:ext cx="3962400" cy="246221"/>
          </a:xfrm>
          <a:prstGeom prst="rect">
            <a:avLst/>
          </a:prstGeom>
          <a:noFill/>
        </p:spPr>
        <p:txBody>
          <a:bodyPr wrap="square" rtlCol="0">
            <a:spAutoFit/>
          </a:bodyPr>
          <a:lstStyle/>
          <a:p>
            <a:r>
              <a:rPr lang="en-US" sz="1000" i="1" dirty="0" smtClean="0">
                <a:solidFill>
                  <a:schemeClr val="tx2"/>
                </a:solidFill>
              </a:rPr>
              <a:t>*New records are preliminary, subject to change in final settlement</a:t>
            </a:r>
            <a:endParaRPr lang="en-US" sz="1000" i="1" dirty="0">
              <a:solidFill>
                <a:schemeClr val="tx2"/>
              </a:solidFill>
            </a:endParaRPr>
          </a:p>
        </p:txBody>
      </p:sp>
    </p:spTree>
    <p:extLst>
      <p:ext uri="{BB962C8B-B14F-4D97-AF65-F5344CB8AC3E}">
        <p14:creationId xmlns:p14="http://schemas.microsoft.com/office/powerpoint/2010/main" val="2108217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2400" b="1" dirty="0" smtClean="0">
                <a:solidFill>
                  <a:schemeClr val="accent1"/>
                </a:solidFill>
              </a:rPr>
              <a:t>Energy Use Comparison</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grpSp>
        <p:nvGrpSpPr>
          <p:cNvPr id="15" name="Group 14"/>
          <p:cNvGrpSpPr/>
          <p:nvPr/>
        </p:nvGrpSpPr>
        <p:grpSpPr>
          <a:xfrm>
            <a:off x="-96062" y="666652"/>
            <a:ext cx="3713748" cy="3829148"/>
            <a:chOff x="2895600" y="2286000"/>
            <a:chExt cx="3713748" cy="3829148"/>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965"/>
            <a:stretch/>
          </p:blipFill>
          <p:spPr>
            <a:xfrm>
              <a:off x="2895600" y="2286000"/>
              <a:ext cx="3713748" cy="3829148"/>
            </a:xfrm>
            <a:prstGeom prst="rect">
              <a:avLst/>
            </a:prstGeom>
          </p:spPr>
        </p:pic>
        <p:sp>
          <p:nvSpPr>
            <p:cNvPr id="11" name="TextBox 10"/>
            <p:cNvSpPr txBox="1"/>
            <p:nvPr/>
          </p:nvSpPr>
          <p:spPr>
            <a:xfrm>
              <a:off x="3644824" y="4629090"/>
              <a:ext cx="2316500" cy="400110"/>
            </a:xfrm>
            <a:prstGeom prst="rect">
              <a:avLst/>
            </a:prstGeom>
            <a:noFill/>
          </p:spPr>
          <p:txBody>
            <a:bodyPr wrap="square" rtlCol="0">
              <a:spAutoFit/>
            </a:bodyPr>
            <a:lstStyle/>
            <a:p>
              <a:pPr algn="ctr"/>
              <a:r>
                <a:rPr lang="en-US" sz="1000" b="1" dirty="0" smtClean="0">
                  <a:solidFill>
                    <a:schemeClr val="tx2"/>
                  </a:solidFill>
                </a:rPr>
                <a:t>Total energy consumed:</a:t>
              </a:r>
            </a:p>
            <a:p>
              <a:pPr algn="ctr"/>
              <a:r>
                <a:rPr lang="en-US" sz="1000" dirty="0" smtClean="0">
                  <a:solidFill>
                    <a:schemeClr val="tx2"/>
                  </a:solidFill>
                </a:rPr>
                <a:t>347,617,436 MWh</a:t>
              </a:r>
              <a:endParaRPr lang="en-US" sz="1000" dirty="0">
                <a:solidFill>
                  <a:schemeClr val="tx2"/>
                </a:solidFill>
              </a:endParaRPr>
            </a:p>
          </p:txBody>
        </p:sp>
      </p:grpSp>
      <p:grpSp>
        <p:nvGrpSpPr>
          <p:cNvPr id="18" name="Group 17"/>
          <p:cNvGrpSpPr>
            <a:grpSpLocks noChangeAspect="1"/>
          </p:cNvGrpSpPr>
          <p:nvPr/>
        </p:nvGrpSpPr>
        <p:grpSpPr>
          <a:xfrm>
            <a:off x="2969662" y="2419668"/>
            <a:ext cx="3651354" cy="4114800"/>
            <a:chOff x="5425033" y="76205"/>
            <a:chExt cx="3718967" cy="4190995"/>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7712"/>
            <a:stretch/>
          </p:blipFill>
          <p:spPr>
            <a:xfrm>
              <a:off x="5425033" y="76205"/>
              <a:ext cx="3718967" cy="4190995"/>
            </a:xfrm>
            <a:prstGeom prst="rect">
              <a:avLst/>
            </a:prstGeom>
          </p:spPr>
        </p:pic>
        <p:sp>
          <p:nvSpPr>
            <p:cNvPr id="14" name="TextBox 13"/>
            <p:cNvSpPr txBox="1"/>
            <p:nvPr/>
          </p:nvSpPr>
          <p:spPr>
            <a:xfrm>
              <a:off x="6126266" y="2528219"/>
              <a:ext cx="2316500" cy="400110"/>
            </a:xfrm>
            <a:prstGeom prst="rect">
              <a:avLst/>
            </a:prstGeom>
            <a:noFill/>
          </p:spPr>
          <p:txBody>
            <a:bodyPr wrap="square" rtlCol="0">
              <a:spAutoFit/>
            </a:bodyPr>
            <a:lstStyle/>
            <a:p>
              <a:pPr algn="ctr"/>
              <a:r>
                <a:rPr lang="en-US" sz="1000" b="1" dirty="0" smtClean="0">
                  <a:solidFill>
                    <a:schemeClr val="tx2"/>
                  </a:solidFill>
                </a:rPr>
                <a:t>Total energy consumed:</a:t>
              </a:r>
            </a:p>
            <a:p>
              <a:pPr algn="ctr"/>
              <a:r>
                <a:rPr lang="en-US" sz="1000" dirty="0" smtClean="0">
                  <a:solidFill>
                    <a:schemeClr val="tx2"/>
                  </a:solidFill>
                </a:rPr>
                <a:t>351,523,351 MWh</a:t>
              </a:r>
              <a:endParaRPr lang="en-US" sz="1000" dirty="0">
                <a:solidFill>
                  <a:schemeClr val="tx2"/>
                </a:solidFill>
              </a:endParaRPr>
            </a:p>
          </p:txBody>
        </p:sp>
      </p:grpSp>
      <p:sp>
        <p:nvSpPr>
          <p:cNvPr id="5" name="TextBox 4"/>
          <p:cNvSpPr txBox="1"/>
          <p:nvPr/>
        </p:nvSpPr>
        <p:spPr>
          <a:xfrm>
            <a:off x="6847114" y="5562600"/>
            <a:ext cx="2209800" cy="784830"/>
          </a:xfrm>
          <a:prstGeom prst="rect">
            <a:avLst/>
          </a:prstGeom>
          <a:noFill/>
        </p:spPr>
        <p:txBody>
          <a:bodyPr wrap="square" rtlCol="0">
            <a:spAutoFit/>
          </a:bodyPr>
          <a:lstStyle/>
          <a:p>
            <a:r>
              <a:rPr lang="en-US" sz="900" dirty="0" smtClean="0">
                <a:solidFill>
                  <a:schemeClr val="tx2"/>
                </a:solidFill>
              </a:rPr>
              <a:t>*</a:t>
            </a:r>
            <a:r>
              <a:rPr lang="en-US" sz="900" dirty="0">
                <a:solidFill>
                  <a:schemeClr val="tx2"/>
                </a:solidFill>
              </a:rPr>
              <a:t>includes solar, hydro, petroleum coke, biomass, landfill gas, distillate fuel oil, net DC Tie and Block Load Transfer imports/exports, and an adjustment for Wholesale Storage Load</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52043"/>
            <a:ext cx="4096867" cy="4115157"/>
          </a:xfrm>
          <a:prstGeom prst="rect">
            <a:avLst/>
          </a:prstGeom>
        </p:spPr>
      </p:pic>
    </p:spTree>
    <p:extLst>
      <p:ext uri="{BB962C8B-B14F-4D97-AF65-F5344CB8AC3E}">
        <p14:creationId xmlns:p14="http://schemas.microsoft.com/office/powerpoint/2010/main" val="3840793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sz="2200" dirty="0" smtClean="0"/>
              <a:t>Changes in the Resource Price Stack (pre-2017 retirements)</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7" name="Content Placeholder 2"/>
          <p:cNvSpPr txBox="1">
            <a:spLocks/>
          </p:cNvSpPr>
          <p:nvPr/>
        </p:nvSpPr>
        <p:spPr>
          <a:xfrm>
            <a:off x="381000" y="762000"/>
            <a:ext cx="8534400" cy="457200"/>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ERCOT Bid Stack with Natural Gas Price = $4.50/</a:t>
            </a:r>
            <a:r>
              <a:rPr lang="en-US" sz="2000" dirty="0" err="1" smtClean="0"/>
              <a:t>MMBTu</a:t>
            </a:r>
            <a:endParaRPr lang="en-US" sz="2000" dirty="0" smtClean="0"/>
          </a:p>
        </p:txBody>
      </p:sp>
      <p:graphicFrame>
        <p:nvGraphicFramePr>
          <p:cNvPr id="11" name="Chart 10"/>
          <p:cNvGraphicFramePr>
            <a:graphicFrameLocks noGrp="1"/>
          </p:cNvGraphicFramePr>
          <p:nvPr>
            <p:extLst/>
          </p:nvPr>
        </p:nvGraphicFramePr>
        <p:xfrm>
          <a:off x="762000" y="1219200"/>
          <a:ext cx="7639050" cy="4895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735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sz="2000" dirty="0" smtClean="0"/>
              <a:t>Changes in the Resource Price Stack (pre-2017 </a:t>
            </a:r>
            <a:r>
              <a:rPr lang="en-US" sz="2000" dirty="0"/>
              <a:t>c</a:t>
            </a:r>
            <a:r>
              <a:rPr lang="en-US" sz="2000" dirty="0" smtClean="0"/>
              <a:t>oal </a:t>
            </a:r>
            <a:r>
              <a:rPr lang="en-US" sz="2000" dirty="0"/>
              <a:t>r</a:t>
            </a:r>
            <a:r>
              <a:rPr lang="en-US" sz="2000" dirty="0" smtClean="0"/>
              <a:t>etirements)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7" name="Content Placeholder 2"/>
          <p:cNvSpPr txBox="1">
            <a:spLocks/>
          </p:cNvSpPr>
          <p:nvPr/>
        </p:nvSpPr>
        <p:spPr>
          <a:xfrm>
            <a:off x="381000" y="762000"/>
            <a:ext cx="8534400" cy="457200"/>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ERCOT Bid Stack with Natural Gas Price = $2.50/</a:t>
            </a:r>
            <a:r>
              <a:rPr lang="en-US" sz="2000" dirty="0" err="1" smtClean="0"/>
              <a:t>MMBTu</a:t>
            </a:r>
            <a:endParaRPr lang="en-US" sz="2000" dirty="0" smtClean="0"/>
          </a:p>
        </p:txBody>
      </p:sp>
      <p:graphicFrame>
        <p:nvGraphicFramePr>
          <p:cNvPr id="8" name="Chart 7"/>
          <p:cNvGraphicFramePr>
            <a:graphicFrameLocks noGrp="1"/>
          </p:cNvGraphicFramePr>
          <p:nvPr>
            <p:extLst/>
          </p:nvPr>
        </p:nvGraphicFramePr>
        <p:xfrm>
          <a:off x="762000" y="1219200"/>
          <a:ext cx="7696200" cy="4895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506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1520"/>
            <a:ext cx="8543164" cy="5669279"/>
          </a:xfrm>
          <a:prstGeom prst="rect">
            <a:avLst/>
          </a:prstGeom>
        </p:spPr>
      </p:pic>
      <p:sp>
        <p:nvSpPr>
          <p:cNvPr id="2" name="Title 1"/>
          <p:cNvSpPr>
            <a:spLocks noGrp="1"/>
          </p:cNvSpPr>
          <p:nvPr>
            <p:ph type="title"/>
          </p:nvPr>
        </p:nvSpPr>
        <p:spPr>
          <a:xfrm>
            <a:off x="381000" y="243682"/>
            <a:ext cx="8458200" cy="365918"/>
          </a:xfrm>
        </p:spPr>
        <p:txBody>
          <a:bodyPr/>
          <a:lstStyle/>
          <a:p>
            <a:r>
              <a:rPr lang="en-US" dirty="0"/>
              <a:t>Wind Generation Capacity – </a:t>
            </a:r>
            <a:r>
              <a:rPr lang="en-US" dirty="0" smtClean="0"/>
              <a:t>January 2018</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
        <p:nvSpPr>
          <p:cNvPr id="7" name="TextBox 6"/>
          <p:cNvSpPr txBox="1"/>
          <p:nvPr/>
        </p:nvSpPr>
        <p:spPr>
          <a:xfrm>
            <a:off x="5029200" y="1752600"/>
            <a:ext cx="3276600" cy="1482457"/>
          </a:xfrm>
          <a:prstGeom prst="rect">
            <a:avLst/>
          </a:prstGeom>
          <a:solidFill>
            <a:schemeClr val="tx2">
              <a:lumMod val="20000"/>
              <a:lumOff val="80000"/>
            </a:schemeClr>
          </a:solidFill>
        </p:spPr>
        <p:txBody>
          <a:bodyPr wrap="square" rtlCol="0">
            <a:spAutoFit/>
          </a:bodyPr>
          <a:lstStyle/>
          <a:p>
            <a:pPr marL="182880" indent="-125413">
              <a:spcAft>
                <a:spcPts val="400"/>
              </a:spcAft>
              <a:buFont typeface="Arial" pitchFamily="34" charset="0"/>
              <a:buChar char="•"/>
            </a:pPr>
            <a:r>
              <a:rPr lang="en-US" sz="1100" dirty="0" smtClean="0">
                <a:solidFill>
                  <a:schemeClr val="tx2"/>
                </a:solidFill>
              </a:rPr>
              <a:t>Steady growth continues, with some spikes.</a:t>
            </a:r>
          </a:p>
          <a:p>
            <a:pPr marL="182880" indent="-125413">
              <a:spcAft>
                <a:spcPts val="400"/>
              </a:spcAft>
              <a:buFont typeface="Arial" pitchFamily="34" charset="0"/>
              <a:buChar char="•"/>
            </a:pPr>
            <a:r>
              <a:rPr lang="en-US" sz="1100" dirty="0" smtClean="0">
                <a:solidFill>
                  <a:schemeClr val="tx2"/>
                </a:solidFill>
              </a:rPr>
              <a:t>Largest annual increase: 3,294 MW in 2015 </a:t>
            </a:r>
            <a:br>
              <a:rPr lang="en-US" sz="1100" dirty="0" smtClean="0">
                <a:solidFill>
                  <a:schemeClr val="tx2"/>
                </a:solidFill>
              </a:rPr>
            </a:br>
            <a:r>
              <a:rPr lang="en-US" sz="1100" dirty="0" smtClean="0">
                <a:solidFill>
                  <a:schemeClr val="tx2"/>
                </a:solidFill>
              </a:rPr>
              <a:t>(A close second: 3,220 MW in 2008)</a:t>
            </a:r>
          </a:p>
          <a:p>
            <a:pPr marL="182880" indent="-125413">
              <a:spcAft>
                <a:spcPts val="400"/>
              </a:spcAft>
              <a:buFont typeface="Arial" pitchFamily="34" charset="0"/>
              <a:buChar char="•"/>
            </a:pPr>
            <a:r>
              <a:rPr lang="en-US" sz="1100" dirty="0" smtClean="0">
                <a:solidFill>
                  <a:schemeClr val="tx2"/>
                </a:solidFill>
              </a:rPr>
              <a:t>Incentives, uncertainty and other factors affect construction decisions and schedules.</a:t>
            </a:r>
          </a:p>
          <a:p>
            <a:pPr marL="182880" indent="-125413">
              <a:spcAft>
                <a:spcPts val="400"/>
              </a:spcAft>
              <a:buFont typeface="Arial" pitchFamily="34" charset="0"/>
              <a:buChar char="•"/>
            </a:pPr>
            <a:r>
              <a:rPr lang="en-US" sz="1100" dirty="0" smtClean="0">
                <a:solidFill>
                  <a:schemeClr val="tx2"/>
                </a:solidFill>
              </a:rPr>
              <a:t>Not all planned projects will get built.</a:t>
            </a:r>
          </a:p>
          <a:p>
            <a:pPr marL="182880" indent="-125413">
              <a:spcAft>
                <a:spcPts val="400"/>
              </a:spcAft>
              <a:buFont typeface="Arial" pitchFamily="34" charset="0"/>
              <a:buChar char="•"/>
            </a:pPr>
            <a:r>
              <a:rPr lang="en-US" sz="1100" dirty="0" smtClean="0">
                <a:solidFill>
                  <a:schemeClr val="tx2"/>
                </a:solidFill>
              </a:rPr>
              <a:t>Texas continues to lead U.S. in wind capacity.</a:t>
            </a:r>
          </a:p>
        </p:txBody>
      </p:sp>
      <p:sp>
        <p:nvSpPr>
          <p:cNvPr id="8" name="Left Brace 7"/>
          <p:cNvSpPr/>
          <p:nvPr/>
        </p:nvSpPr>
        <p:spPr>
          <a:xfrm rot="5400000">
            <a:off x="6537960" y="3294073"/>
            <a:ext cx="182880" cy="2286000"/>
          </a:xfrm>
          <a:prstGeom prst="leftBrace">
            <a:avLst>
              <a:gd name="adj1" fmla="val 44097"/>
              <a:gd name="adj2"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257800" y="4069877"/>
            <a:ext cx="2743200" cy="230833"/>
          </a:xfrm>
          <a:prstGeom prst="rect">
            <a:avLst/>
          </a:prstGeom>
          <a:noFill/>
        </p:spPr>
        <p:txBody>
          <a:bodyPr wrap="square" rtlCol="0">
            <a:spAutoFit/>
          </a:bodyPr>
          <a:lstStyle/>
          <a:p>
            <a:pPr algn="ctr"/>
            <a:r>
              <a:rPr lang="en-US" sz="1200" b="1" i="1" dirty="0" smtClean="0">
                <a:solidFill>
                  <a:schemeClr val="tx2"/>
                </a:solidFill>
              </a:rPr>
              <a:t>Future outcomes uncertain</a:t>
            </a:r>
            <a:endParaRPr lang="en-US" sz="1200" b="1" i="1" dirty="0">
              <a:solidFill>
                <a:schemeClr val="tx2"/>
              </a:solidFill>
            </a:endParaRPr>
          </a:p>
        </p:txBody>
      </p:sp>
    </p:spTree>
    <p:extLst>
      <p:ext uri="{BB962C8B-B14F-4D97-AF65-F5344CB8AC3E}">
        <p14:creationId xmlns:p14="http://schemas.microsoft.com/office/powerpoint/2010/main" val="751668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Resource Estimate Map</a:t>
            </a:r>
            <a:endParaRPr lang="en-US" dirty="0"/>
          </a:p>
        </p:txBody>
      </p:sp>
      <p:sp>
        <p:nvSpPr>
          <p:cNvPr id="3" name="Content Placeholder 2"/>
          <p:cNvSpPr>
            <a:spLocks noGrp="1"/>
          </p:cNvSpPr>
          <p:nvPr>
            <p:ph idx="1"/>
          </p:nvPr>
        </p:nvSpPr>
        <p:spPr>
          <a:xfrm>
            <a:off x="457200" y="1258825"/>
            <a:ext cx="2121467" cy="4319832"/>
          </a:xfrm>
        </p:spPr>
        <p:txBody>
          <a:bodyPr/>
          <a:lstStyle/>
          <a:p>
            <a:pPr marL="0" indent="0">
              <a:buNone/>
            </a:pPr>
            <a:r>
              <a:rPr lang="en-US" sz="2000" dirty="0" smtClean="0">
                <a:solidFill>
                  <a:schemeClr val="tx2"/>
                </a:solidFill>
              </a:rPr>
              <a:t>The ERCOT system of open access allows renewable generation to be located in areas with the best natural resources.</a:t>
            </a: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p:cNvPicPr>
            <a:picLocks noChangeAspect="1"/>
          </p:cNvPicPr>
          <p:nvPr/>
        </p:nvPicPr>
        <p:blipFill>
          <a:blip r:embed="rId3"/>
          <a:stretch>
            <a:fillRect/>
          </a:stretch>
        </p:blipFill>
        <p:spPr>
          <a:xfrm>
            <a:off x="2502467" y="724022"/>
            <a:ext cx="6425633" cy="5389438"/>
          </a:xfrm>
          <a:prstGeom prst="rect">
            <a:avLst/>
          </a:prstGeom>
        </p:spPr>
      </p:pic>
    </p:spTree>
    <p:extLst>
      <p:ext uri="{BB962C8B-B14F-4D97-AF65-F5344CB8AC3E}">
        <p14:creationId xmlns:p14="http://schemas.microsoft.com/office/powerpoint/2010/main" val="710591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365918"/>
          </a:xfrm>
        </p:spPr>
        <p:txBody>
          <a:bodyPr/>
          <a:lstStyle/>
          <a:p>
            <a:r>
              <a:rPr lang="en-US" sz="2300" dirty="0"/>
              <a:t>Utility Scale Solar Generation Capacity – </a:t>
            </a:r>
            <a:r>
              <a:rPr lang="en-US" sz="2300" dirty="0" smtClean="0"/>
              <a:t>January 2018</a:t>
            </a:r>
            <a:endParaRPr lang="en-US" sz="23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66" name="Rectangle 65"/>
          <p:cNvSpPr/>
          <p:nvPr/>
        </p:nvSpPr>
        <p:spPr>
          <a:xfrm>
            <a:off x="381000" y="5638800"/>
            <a:ext cx="8458200" cy="438582"/>
          </a:xfrm>
          <a:prstGeom prst="rect">
            <a:avLst/>
          </a:prstGeom>
        </p:spPr>
        <p:txBody>
          <a:bodyPr wrap="square">
            <a:spAutoFit/>
          </a:bodyPr>
          <a:lstStyle/>
          <a:p>
            <a:r>
              <a:rPr lang="en-US" sz="750" dirty="0">
                <a:solidFill>
                  <a:srgbClr val="5B6770"/>
                </a:solidFill>
              </a:rPr>
              <a:t>The data presented here is based upon the latest registration data provided to ERCOT by the resource owners and can change without notice. Any capacity changes will be reflected in current and subsequent years' totals. Scheduling delays will also be reflected in the planned projects as that information is received.  This chart reflects planned units in the calendar year of submission rather than installations by peak of year shown.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 y="964072"/>
            <a:ext cx="8846820" cy="4598528"/>
          </a:xfrm>
          <a:prstGeom prst="rect">
            <a:avLst/>
          </a:prstGeom>
        </p:spPr>
      </p:pic>
      <p:sp>
        <p:nvSpPr>
          <p:cNvPr id="6" name="Left Brace 5"/>
          <p:cNvSpPr/>
          <p:nvPr/>
        </p:nvSpPr>
        <p:spPr>
          <a:xfrm rot="5400000">
            <a:off x="5677175" y="1631499"/>
            <a:ext cx="151850" cy="5105400"/>
          </a:xfrm>
          <a:prstGeom prst="leftBrace">
            <a:avLst>
              <a:gd name="adj1" fmla="val 51025"/>
              <a:gd name="adj2"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7" name="TextBox 8"/>
          <p:cNvSpPr txBox="1"/>
          <p:nvPr/>
        </p:nvSpPr>
        <p:spPr>
          <a:xfrm>
            <a:off x="4511040" y="3810000"/>
            <a:ext cx="2743200" cy="2308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smtClean="0">
                <a:solidFill>
                  <a:schemeClr val="tx2"/>
                </a:solidFill>
              </a:rPr>
              <a:t>Future outcomes uncertain</a:t>
            </a:r>
            <a:endParaRPr lang="en-US" sz="1200" b="1" i="1" dirty="0">
              <a:solidFill>
                <a:schemeClr val="tx2"/>
              </a:solidFill>
            </a:endParaRPr>
          </a:p>
        </p:txBody>
      </p:sp>
    </p:spTree>
    <p:extLst>
      <p:ext uri="{BB962C8B-B14F-4D97-AF65-F5344CB8AC3E}">
        <p14:creationId xmlns:p14="http://schemas.microsoft.com/office/powerpoint/2010/main" val="802767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p:cNvPicPr>
            <a:picLocks noChangeAspect="1"/>
          </p:cNvPicPr>
          <p:nvPr/>
        </p:nvPicPr>
        <p:blipFill>
          <a:blip r:embed="rId3"/>
          <a:stretch>
            <a:fillRect/>
          </a:stretch>
        </p:blipFill>
        <p:spPr>
          <a:xfrm>
            <a:off x="838200" y="710212"/>
            <a:ext cx="7162800" cy="5540119"/>
          </a:xfrm>
          <a:prstGeom prst="rect">
            <a:avLst/>
          </a:prstGeom>
        </p:spPr>
      </p:pic>
      <p:sp>
        <p:nvSpPr>
          <p:cNvPr id="6" name="Title 1"/>
          <p:cNvSpPr>
            <a:spLocks noGrp="1"/>
          </p:cNvSpPr>
          <p:nvPr>
            <p:ph type="title"/>
          </p:nvPr>
        </p:nvSpPr>
        <p:spPr>
          <a:xfrm>
            <a:off x="381000" y="243682"/>
            <a:ext cx="8458200" cy="1143000"/>
          </a:xfrm>
        </p:spPr>
        <p:txBody>
          <a:bodyPr/>
          <a:lstStyle/>
          <a:p>
            <a:r>
              <a:rPr lang="en-US" dirty="0" smtClean="0"/>
              <a:t>Solar Resource Estimate Map</a:t>
            </a:r>
            <a:endParaRPr lang="en-US" dirty="0"/>
          </a:p>
        </p:txBody>
      </p:sp>
    </p:spTree>
    <p:extLst>
      <p:ext uri="{BB962C8B-B14F-4D97-AF65-F5344CB8AC3E}">
        <p14:creationId xmlns:p14="http://schemas.microsoft.com/office/powerpoint/2010/main" val="724950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
        <p:nvSpPr>
          <p:cNvPr id="5" name="Title 4"/>
          <p:cNvSpPr>
            <a:spLocks noGrp="1"/>
          </p:cNvSpPr>
          <p:nvPr>
            <p:ph type="title"/>
          </p:nvPr>
        </p:nvSpPr>
        <p:spPr>
          <a:xfrm>
            <a:off x="381000" y="218630"/>
            <a:ext cx="8458200" cy="543370"/>
          </a:xfrm>
        </p:spPr>
        <p:txBody>
          <a:bodyPr/>
          <a:lstStyle/>
          <a:p>
            <a:r>
              <a:rPr lang="en-US" dirty="0" smtClean="0"/>
              <a:t>Utility Scale Renewable </a:t>
            </a:r>
            <a:r>
              <a:rPr lang="en-US" dirty="0"/>
              <a:t>Energy </a:t>
            </a:r>
            <a:r>
              <a:rPr lang="en-US" dirty="0" smtClean="0"/>
              <a:t>in the ERCOT Region </a:t>
            </a:r>
            <a:endParaRPr lang="en-US" dirty="0"/>
          </a:p>
        </p:txBody>
      </p:sp>
      <p:sp>
        <p:nvSpPr>
          <p:cNvPr id="8" name="Content Placeholder 2"/>
          <p:cNvSpPr>
            <a:spLocks noGrp="1"/>
          </p:cNvSpPr>
          <p:nvPr>
            <p:ph idx="4294967295"/>
          </p:nvPr>
        </p:nvSpPr>
        <p:spPr>
          <a:xfrm>
            <a:off x="633122" y="1229170"/>
            <a:ext cx="3276600" cy="1725613"/>
          </a:xfrm>
          <a:prstGeom prst="rect">
            <a:avLst/>
          </a:prstGeom>
          <a:noFill/>
          <a:ln w="19050">
            <a:noFill/>
          </a:ln>
        </p:spPr>
        <p:txBody>
          <a:bodyPr/>
          <a:lstStyle/>
          <a:p>
            <a:endParaRPr lang="en-US" sz="500" dirty="0" smtClean="0">
              <a:solidFill>
                <a:schemeClr val="tx2"/>
              </a:solidFill>
            </a:endParaRPr>
          </a:p>
          <a:p>
            <a:pPr marL="0" indent="0">
              <a:buNone/>
            </a:pPr>
            <a:r>
              <a:rPr lang="en-US" sz="2000" dirty="0" smtClean="0">
                <a:solidFill>
                  <a:schemeClr val="tx2"/>
                </a:solidFill>
              </a:rPr>
              <a:t>Renewable generation is typically not located near major load centers.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0773" b="76823"/>
          <a:stretch/>
        </p:blipFill>
        <p:spPr>
          <a:xfrm>
            <a:off x="633122" y="4381500"/>
            <a:ext cx="2342508" cy="17373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897" y="685800"/>
            <a:ext cx="6200569" cy="5799138"/>
          </a:xfrm>
          <a:prstGeom prst="rect">
            <a:avLst/>
          </a:prstGeom>
        </p:spPr>
      </p:pic>
      <p:sp>
        <p:nvSpPr>
          <p:cNvPr id="2" name="TextBox 1"/>
          <p:cNvSpPr txBox="1"/>
          <p:nvPr/>
        </p:nvSpPr>
        <p:spPr>
          <a:xfrm>
            <a:off x="7924800" y="6118860"/>
            <a:ext cx="1219200" cy="215444"/>
          </a:xfrm>
          <a:prstGeom prst="rect">
            <a:avLst/>
          </a:prstGeom>
          <a:noFill/>
        </p:spPr>
        <p:txBody>
          <a:bodyPr wrap="square" rtlCol="0">
            <a:spAutoFit/>
          </a:bodyPr>
          <a:lstStyle/>
          <a:p>
            <a:r>
              <a:rPr lang="en-US" sz="750" dirty="0" smtClean="0"/>
              <a:t>As of January 2018</a:t>
            </a:r>
            <a:endParaRPr lang="en-US" sz="750" dirty="0"/>
          </a:p>
        </p:txBody>
      </p:sp>
    </p:spTree>
    <p:extLst>
      <p:ext uri="{BB962C8B-B14F-4D97-AF65-F5344CB8AC3E}">
        <p14:creationId xmlns:p14="http://schemas.microsoft.com/office/powerpoint/2010/main" val="175623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Renewable Energy Zone Transmission Map</a:t>
            </a:r>
            <a:br>
              <a:rPr lang="en-US" dirty="0" smtClean="0"/>
            </a:br>
            <a:r>
              <a:rPr lang="en-US" dirty="0" smtClean="0"/>
              <a:t>(CREZ)</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6" name="Content Placeholder 2"/>
          <p:cNvSpPr>
            <a:spLocks noGrp="1"/>
          </p:cNvSpPr>
          <p:nvPr>
            <p:ph idx="4294967295"/>
          </p:nvPr>
        </p:nvSpPr>
        <p:spPr>
          <a:xfrm>
            <a:off x="609600" y="1219200"/>
            <a:ext cx="2819400" cy="1725613"/>
          </a:xfrm>
          <a:prstGeom prst="rect">
            <a:avLst/>
          </a:prstGeom>
          <a:noFill/>
          <a:ln w="19050">
            <a:noFill/>
          </a:ln>
        </p:spPr>
        <p:txBody>
          <a:bodyPr/>
          <a:lstStyle/>
          <a:p>
            <a:endParaRPr lang="en-US" sz="300" dirty="0" smtClean="0">
              <a:solidFill>
                <a:schemeClr val="tx2"/>
              </a:solidFill>
            </a:endParaRPr>
          </a:p>
          <a:p>
            <a:pPr marL="182880" indent="-182880"/>
            <a:r>
              <a:rPr lang="en-US" sz="1800" dirty="0" smtClean="0">
                <a:solidFill>
                  <a:schemeClr val="tx2"/>
                </a:solidFill>
              </a:rPr>
              <a:t>Completed in 2011</a:t>
            </a:r>
          </a:p>
          <a:p>
            <a:pPr marL="182880" indent="-182880"/>
            <a:endParaRPr lang="en-US" sz="1500" dirty="0" smtClean="0">
              <a:solidFill>
                <a:schemeClr val="tx2"/>
              </a:solidFill>
            </a:endParaRPr>
          </a:p>
          <a:p>
            <a:pPr marL="182880" indent="-182880"/>
            <a:r>
              <a:rPr lang="en-US" sz="1800" dirty="0" smtClean="0">
                <a:solidFill>
                  <a:schemeClr val="tx2"/>
                </a:solidFill>
              </a:rPr>
              <a:t>Transmission </a:t>
            </a:r>
            <a:r>
              <a:rPr lang="en-US" sz="1800" dirty="0">
                <a:solidFill>
                  <a:schemeClr val="tx2"/>
                </a:solidFill>
              </a:rPr>
              <a:t>p</a:t>
            </a:r>
            <a:r>
              <a:rPr lang="en-US" sz="1800" dirty="0" smtClean="0">
                <a:solidFill>
                  <a:schemeClr val="tx2"/>
                </a:solidFill>
              </a:rPr>
              <a:t>lan designed to serve approximately 18.5 GW</a:t>
            </a:r>
          </a:p>
          <a:p>
            <a:pPr marL="457200" lvl="1" indent="-182880"/>
            <a:r>
              <a:rPr lang="en-US" sz="1800" dirty="0" smtClean="0">
                <a:solidFill>
                  <a:schemeClr val="tx2"/>
                </a:solidFill>
              </a:rPr>
              <a:t>~3,600 right-of-way miles of 345-kV</a:t>
            </a:r>
          </a:p>
          <a:p>
            <a:pPr marL="457200" lvl="1" indent="-182880"/>
            <a:r>
              <a:rPr lang="en-US" sz="1800" dirty="0" smtClean="0">
                <a:solidFill>
                  <a:schemeClr val="tx2"/>
                </a:solidFill>
              </a:rPr>
              <a:t>$6.8 billion project cost</a:t>
            </a:r>
          </a:p>
          <a:p>
            <a:pPr marL="182880" indent="-182880"/>
            <a:endParaRPr lang="en-US" sz="1500" dirty="0" smtClean="0">
              <a:solidFill>
                <a:schemeClr val="tx2"/>
              </a:solidFill>
            </a:endParaRPr>
          </a:p>
          <a:p>
            <a:pPr marL="182880" indent="-182880"/>
            <a:r>
              <a:rPr lang="en-US" sz="1800" dirty="0" smtClean="0">
                <a:solidFill>
                  <a:schemeClr val="tx2"/>
                </a:solidFill>
              </a:rPr>
              <a:t>Lines are open access; use not limited to wind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815182"/>
            <a:ext cx="5715000" cy="5619750"/>
          </a:xfrm>
          <a:prstGeom prst="rect">
            <a:avLst/>
          </a:prstGeom>
        </p:spPr>
      </p:pic>
    </p:spTree>
    <p:extLst>
      <p:ext uri="{BB962C8B-B14F-4D97-AF65-F5344CB8AC3E}">
        <p14:creationId xmlns:p14="http://schemas.microsoft.com/office/powerpoint/2010/main" val="22366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FERC over ISOs and RTOs</a:t>
            </a:r>
            <a:endParaRPr lang="en-US" dirty="0"/>
          </a:p>
        </p:txBody>
      </p:sp>
      <p:sp>
        <p:nvSpPr>
          <p:cNvPr id="3" name="Content Placeholder 2"/>
          <p:cNvSpPr>
            <a:spLocks noGrp="1"/>
          </p:cNvSpPr>
          <p:nvPr>
            <p:ph idx="1"/>
          </p:nvPr>
        </p:nvSpPr>
        <p:spPr>
          <a:xfrm>
            <a:off x="381000" y="762000"/>
            <a:ext cx="8458200" cy="5486400"/>
          </a:xfrm>
        </p:spPr>
        <p:txBody>
          <a:bodyPr/>
          <a:lstStyle/>
          <a:p>
            <a:pPr marL="0" lvl="0" indent="0" algn="just">
              <a:buNone/>
            </a:pPr>
            <a:r>
              <a:rPr lang="en-US" sz="1600" b="1" dirty="0" smtClean="0">
                <a:solidFill>
                  <a:schemeClr val="tx2"/>
                </a:solidFill>
              </a:rPr>
              <a:t>Federal Energy Regulatory Commission (FERC) </a:t>
            </a:r>
            <a:r>
              <a:rPr lang="en-US" sz="1600" b="1" dirty="0">
                <a:solidFill>
                  <a:schemeClr val="tx2"/>
                </a:solidFill>
              </a:rPr>
              <a:t>Order </a:t>
            </a:r>
            <a:r>
              <a:rPr lang="en-US" sz="1600" b="1" dirty="0" smtClean="0">
                <a:solidFill>
                  <a:schemeClr val="tx2"/>
                </a:solidFill>
              </a:rPr>
              <a:t>2000</a:t>
            </a:r>
            <a:endParaRPr lang="en-US" sz="1600" b="1" dirty="0">
              <a:solidFill>
                <a:schemeClr val="tx2"/>
              </a:solidFill>
            </a:endParaRPr>
          </a:p>
          <a:p>
            <a:pPr lvl="1" algn="just">
              <a:spcBef>
                <a:spcPts val="900"/>
              </a:spcBef>
            </a:pPr>
            <a:r>
              <a:rPr lang="en-US" sz="1300" dirty="0" smtClean="0">
                <a:solidFill>
                  <a:schemeClr val="tx2"/>
                </a:solidFill>
              </a:rPr>
              <a:t>Initiated formation of </a:t>
            </a:r>
            <a:r>
              <a:rPr lang="en-US" sz="1300" dirty="0">
                <a:solidFill>
                  <a:schemeClr val="tx2"/>
                </a:solidFill>
              </a:rPr>
              <a:t>ISOs and RTOs </a:t>
            </a:r>
            <a:r>
              <a:rPr lang="en-US" sz="1300" dirty="0" smtClean="0">
                <a:solidFill>
                  <a:schemeClr val="tx2"/>
                </a:solidFill>
              </a:rPr>
              <a:t>(other </a:t>
            </a:r>
            <a:r>
              <a:rPr lang="en-US" sz="1300" dirty="0">
                <a:solidFill>
                  <a:schemeClr val="tx2"/>
                </a:solidFill>
              </a:rPr>
              <a:t>than </a:t>
            </a:r>
            <a:r>
              <a:rPr lang="en-US" sz="1300" dirty="0" smtClean="0">
                <a:solidFill>
                  <a:schemeClr val="tx2"/>
                </a:solidFill>
              </a:rPr>
              <a:t>ERCOT).</a:t>
            </a:r>
            <a:endParaRPr lang="en-US" sz="1300" dirty="0">
              <a:solidFill>
                <a:schemeClr val="tx2"/>
              </a:solidFill>
            </a:endParaRPr>
          </a:p>
          <a:p>
            <a:pPr lvl="1" algn="just">
              <a:spcBef>
                <a:spcPts val="900"/>
              </a:spcBef>
            </a:pPr>
            <a:r>
              <a:rPr lang="en-US" sz="1300" dirty="0">
                <a:solidFill>
                  <a:schemeClr val="tx2"/>
                </a:solidFill>
              </a:rPr>
              <a:t>ERCOT </a:t>
            </a:r>
            <a:r>
              <a:rPr lang="en-US" sz="1300" dirty="0" smtClean="0">
                <a:solidFill>
                  <a:schemeClr val="tx2"/>
                </a:solidFill>
              </a:rPr>
              <a:t>separately designated by the Public Utility Commission of Texas as the “Independent </a:t>
            </a:r>
            <a:r>
              <a:rPr lang="en-US" sz="1300" dirty="0">
                <a:solidFill>
                  <a:schemeClr val="tx2"/>
                </a:solidFill>
              </a:rPr>
              <a:t>Organization</a:t>
            </a:r>
            <a:r>
              <a:rPr lang="en-US" sz="1300" dirty="0" smtClean="0">
                <a:solidFill>
                  <a:schemeClr val="tx2"/>
                </a:solidFill>
              </a:rPr>
              <a:t>” in the ERCOT Region (Texas Public Utility Regulatory Act § 39.151).</a:t>
            </a:r>
          </a:p>
          <a:p>
            <a:pPr marL="457200" lvl="1" indent="0" algn="just">
              <a:spcBef>
                <a:spcPts val="0"/>
              </a:spcBef>
              <a:buNone/>
            </a:pPr>
            <a:endParaRPr lang="en-US" sz="1300" dirty="0" smtClean="0">
              <a:solidFill>
                <a:schemeClr val="tx2"/>
              </a:solidFill>
            </a:endParaRPr>
          </a:p>
          <a:p>
            <a:pPr marL="0" indent="0" algn="just">
              <a:buNone/>
            </a:pPr>
            <a:r>
              <a:rPr lang="en-US" sz="1600" b="1" dirty="0">
                <a:solidFill>
                  <a:schemeClr val="tx2"/>
                </a:solidFill>
              </a:rPr>
              <a:t>Federal Power Act grants </a:t>
            </a:r>
            <a:r>
              <a:rPr lang="en-US" sz="1600" b="1" dirty="0" smtClean="0">
                <a:solidFill>
                  <a:schemeClr val="tx2"/>
                </a:solidFill>
              </a:rPr>
              <a:t>FERC broad jurisdiction </a:t>
            </a:r>
            <a:r>
              <a:rPr lang="en-US" sz="1600" b="1" dirty="0">
                <a:solidFill>
                  <a:schemeClr val="tx2"/>
                </a:solidFill>
              </a:rPr>
              <a:t>over:</a:t>
            </a:r>
          </a:p>
          <a:p>
            <a:pPr lvl="1" algn="just">
              <a:spcBef>
                <a:spcPts val="900"/>
              </a:spcBef>
            </a:pPr>
            <a:r>
              <a:rPr lang="en-US" sz="1300" dirty="0">
                <a:solidFill>
                  <a:schemeClr val="tx2"/>
                </a:solidFill>
              </a:rPr>
              <a:t>(1) transmission of electric energy in interstate commerce (from one state and consumed in another </a:t>
            </a:r>
            <a:r>
              <a:rPr lang="en-US" sz="1300" dirty="0" smtClean="0">
                <a:solidFill>
                  <a:schemeClr val="tx2"/>
                </a:solidFill>
              </a:rPr>
              <a:t>state in the United States), </a:t>
            </a:r>
            <a:r>
              <a:rPr lang="en-US" sz="1300" dirty="0">
                <a:solidFill>
                  <a:schemeClr val="tx2"/>
                </a:solidFill>
              </a:rPr>
              <a:t>(2) sale of electric energy at wholesale in interstate commerce (sale for resale</a:t>
            </a:r>
            <a:r>
              <a:rPr lang="en-US" sz="1300" dirty="0" smtClean="0">
                <a:solidFill>
                  <a:schemeClr val="tx2"/>
                </a:solidFill>
              </a:rPr>
              <a:t>), </a:t>
            </a:r>
            <a:r>
              <a:rPr lang="en-US" sz="1300" dirty="0">
                <a:solidFill>
                  <a:schemeClr val="tx2"/>
                </a:solidFill>
              </a:rPr>
              <a:t>and (3) all facilities for such transfer or sale of electric energy in interstate commerce.</a:t>
            </a:r>
          </a:p>
          <a:p>
            <a:pPr marL="0" lvl="0" indent="0" algn="just">
              <a:buNone/>
            </a:pPr>
            <a:endParaRPr lang="en-US" sz="1300" dirty="0" smtClean="0">
              <a:solidFill>
                <a:schemeClr val="tx2"/>
              </a:solidFill>
            </a:endParaRPr>
          </a:p>
          <a:p>
            <a:pPr marL="0" lvl="0" indent="0" algn="just">
              <a:buNone/>
            </a:pPr>
            <a:r>
              <a:rPr lang="en-US" sz="1600" b="1" dirty="0" smtClean="0">
                <a:solidFill>
                  <a:schemeClr val="tx2"/>
                </a:solidFill>
              </a:rPr>
              <a:t>ERCOT not subject to FERC “interstate commerce” jurisdiction</a:t>
            </a:r>
          </a:p>
          <a:p>
            <a:pPr lvl="1" algn="just">
              <a:spcBef>
                <a:spcPts val="900"/>
              </a:spcBef>
            </a:pPr>
            <a:r>
              <a:rPr lang="en-US" sz="1300" dirty="0" smtClean="0">
                <a:solidFill>
                  <a:schemeClr val="tx2"/>
                </a:solidFill>
              </a:rPr>
              <a:t>Electric energy generated in the ERCOT Region is not generally transmitted or sold in interstate commerce (except in limited circumstances that FERC acknowledges do not trigger jurisdiction).</a:t>
            </a:r>
          </a:p>
          <a:p>
            <a:pPr marL="457200" lvl="1" indent="0" algn="just">
              <a:spcBef>
                <a:spcPts val="0"/>
              </a:spcBef>
              <a:buNone/>
            </a:pPr>
            <a:endParaRPr lang="en-US" sz="1300" dirty="0" smtClean="0">
              <a:solidFill>
                <a:schemeClr val="tx2"/>
              </a:solidFill>
            </a:endParaRPr>
          </a:p>
          <a:p>
            <a:pPr marL="0" lvl="0" indent="0" algn="just">
              <a:buNone/>
            </a:pPr>
            <a:r>
              <a:rPr lang="en-US" sz="1600" b="1" dirty="0" smtClean="0">
                <a:solidFill>
                  <a:schemeClr val="tx2"/>
                </a:solidFill>
              </a:rPr>
              <a:t>North American Electric Reliability Corporation (NERC)</a:t>
            </a:r>
            <a:endParaRPr lang="en-US" sz="1600" b="1" dirty="0">
              <a:solidFill>
                <a:schemeClr val="tx2"/>
              </a:solidFill>
            </a:endParaRPr>
          </a:p>
          <a:p>
            <a:pPr lvl="1" algn="just">
              <a:spcBef>
                <a:spcPts val="900"/>
              </a:spcBef>
            </a:pPr>
            <a:r>
              <a:rPr lang="en-US" sz="1300" dirty="0" smtClean="0">
                <a:solidFill>
                  <a:schemeClr val="tx2"/>
                </a:solidFill>
              </a:rPr>
              <a:t>After the 2003 Northeast Blackout Congress amended the Federal </a:t>
            </a:r>
            <a:r>
              <a:rPr lang="en-US" sz="1300" dirty="0">
                <a:solidFill>
                  <a:schemeClr val="tx2"/>
                </a:solidFill>
              </a:rPr>
              <a:t>Power Act </a:t>
            </a:r>
            <a:r>
              <a:rPr lang="en-US" sz="1300" dirty="0" smtClean="0">
                <a:solidFill>
                  <a:schemeClr val="tx2"/>
                </a:solidFill>
              </a:rPr>
              <a:t>to enable FERC to certify an “Electric Reliability Organization” tasked with establishing and enforcing </a:t>
            </a:r>
            <a:r>
              <a:rPr lang="en-US" sz="1300" b="1" i="1" dirty="0" smtClean="0">
                <a:solidFill>
                  <a:schemeClr val="tx2"/>
                </a:solidFill>
              </a:rPr>
              <a:t>reliability</a:t>
            </a:r>
            <a:r>
              <a:rPr lang="en-US" sz="1300" dirty="0" smtClean="0">
                <a:solidFill>
                  <a:schemeClr val="tx2"/>
                </a:solidFill>
              </a:rPr>
              <a:t> standards applicable to the entire bulk-power system—FERC subsequently certified NERC.</a:t>
            </a:r>
          </a:p>
          <a:p>
            <a:pPr lvl="1" algn="just">
              <a:spcBef>
                <a:spcPts val="900"/>
              </a:spcBef>
            </a:pPr>
            <a:r>
              <a:rPr lang="en-US" sz="1300" dirty="0" smtClean="0">
                <a:solidFill>
                  <a:schemeClr val="tx2"/>
                </a:solidFill>
              </a:rPr>
              <a:t>FERC maintains jurisdiction over NERC, regional entities (in Texas it’s the Texas Regional Entity - TRE), and all users, owners and operators of the bulk-power system (including ERCOT) for purposes of (1) approving standards and (2) enforcing compliance.</a:t>
            </a:r>
            <a:endParaRPr lang="en-US" sz="1300" dirty="0">
              <a:solidFill>
                <a:schemeClr val="tx2"/>
              </a:solidFill>
            </a:endParaRPr>
          </a:p>
          <a:p>
            <a:pPr lvl="1" algn="just">
              <a:spcBef>
                <a:spcPts val="900"/>
              </a:spcBef>
            </a:pPr>
            <a:endParaRPr lang="en-US" sz="1400" dirty="0"/>
          </a:p>
          <a:p>
            <a:pPr marL="0" lvl="0" indent="0">
              <a:buNone/>
            </a:pPr>
            <a:endParaRPr lang="en-US" sz="1800" b="1" dirty="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2918328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Associated with Generation Moving Further from Load</a:t>
            </a:r>
            <a:endParaRPr lang="en-US" dirty="0"/>
          </a:p>
        </p:txBody>
      </p:sp>
      <p:sp>
        <p:nvSpPr>
          <p:cNvPr id="3" name="Content Placeholder 2"/>
          <p:cNvSpPr>
            <a:spLocks noGrp="1"/>
          </p:cNvSpPr>
          <p:nvPr>
            <p:ph idx="1"/>
          </p:nvPr>
        </p:nvSpPr>
        <p:spPr>
          <a:xfrm>
            <a:off x="673100" y="1386682"/>
            <a:ext cx="7874000" cy="4319832"/>
          </a:xfrm>
        </p:spPr>
        <p:txBody>
          <a:bodyPr/>
          <a:lstStyle/>
          <a:p>
            <a:r>
              <a:rPr lang="en-US" sz="2000" dirty="0" smtClean="0">
                <a:solidFill>
                  <a:schemeClr val="tx2"/>
                </a:solidFill>
              </a:rPr>
              <a:t>Long line impedances are sometimes compensated with series capacitors which require system operators to monitor and protect against Sub-Synchronous </a:t>
            </a:r>
            <a:r>
              <a:rPr lang="en-US" sz="2000" dirty="0">
                <a:solidFill>
                  <a:schemeClr val="tx2"/>
                </a:solidFill>
              </a:rPr>
              <a:t>O</a:t>
            </a:r>
            <a:r>
              <a:rPr lang="en-US" sz="2000" dirty="0" smtClean="0">
                <a:solidFill>
                  <a:schemeClr val="tx2"/>
                </a:solidFill>
              </a:rPr>
              <a:t>scillations (SSO/SSR).</a:t>
            </a:r>
          </a:p>
          <a:p>
            <a:endParaRPr lang="en-US" sz="1500" dirty="0" smtClean="0">
              <a:solidFill>
                <a:schemeClr val="tx2"/>
              </a:solidFill>
            </a:endParaRPr>
          </a:p>
          <a:p>
            <a:r>
              <a:rPr lang="en-US" sz="2000" dirty="0" smtClean="0">
                <a:solidFill>
                  <a:schemeClr val="tx2"/>
                </a:solidFill>
              </a:rPr>
              <a:t>Moving power over long distances results in increased losses. </a:t>
            </a:r>
          </a:p>
          <a:p>
            <a:endParaRPr lang="en-US" sz="1500" dirty="0" smtClean="0">
              <a:solidFill>
                <a:schemeClr val="tx2"/>
              </a:solidFill>
            </a:endParaRPr>
          </a:p>
          <a:p>
            <a:r>
              <a:rPr lang="en-US" sz="2000" dirty="0" smtClean="0">
                <a:solidFill>
                  <a:schemeClr val="tx2"/>
                </a:solidFill>
              </a:rPr>
              <a:t>Voltage stability awareness and limits become more important as power is moved over longer distances.</a:t>
            </a:r>
          </a:p>
          <a:p>
            <a:endParaRPr lang="en-US" sz="2000" dirty="0">
              <a:solidFill>
                <a:schemeClr val="tx2"/>
              </a:solidFill>
            </a:endParaRPr>
          </a:p>
          <a:p>
            <a:pPr marL="0" indent="0">
              <a:buNone/>
            </a:pPr>
            <a:r>
              <a:rPr lang="en-US" sz="2000" i="1" dirty="0" smtClean="0">
                <a:solidFill>
                  <a:schemeClr val="tx2"/>
                </a:solidFill>
              </a:rPr>
              <a:t>ERCOT has made substantial investments in people, technology, and infrastructure in order to mitigate these problems and adjust to a changing portfolio of generation resources. </a:t>
            </a:r>
            <a:r>
              <a:rPr lang="en-US" sz="2000" i="1" smtClean="0">
                <a:solidFill>
                  <a:schemeClr val="tx2"/>
                </a:solidFill>
              </a:rPr>
              <a:t>Without this investment, </a:t>
            </a:r>
            <a:r>
              <a:rPr lang="en-US" sz="2000" i="1" dirty="0" smtClean="0">
                <a:solidFill>
                  <a:schemeClr val="tx2"/>
                </a:solidFill>
              </a:rPr>
              <a:t>the level of renewable integration would not be possible.</a:t>
            </a:r>
            <a:endParaRPr lang="en-US" sz="2000" i="1"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2810969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Risk Desk Addition in the Control Room</a:t>
            </a:r>
            <a:endParaRPr lang="en-US" dirty="0"/>
          </a:p>
        </p:txBody>
      </p:sp>
      <p:sp>
        <p:nvSpPr>
          <p:cNvPr id="56" name="Shape 55"/>
          <p:cNvSpPr/>
          <p:nvPr/>
        </p:nvSpPr>
        <p:spPr>
          <a:xfrm>
            <a:off x="6454412" y="2805589"/>
            <a:ext cx="2384788" cy="198640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3" name="Oval 32"/>
          <p:cNvSpPr/>
          <p:nvPr/>
        </p:nvSpPr>
        <p:spPr>
          <a:xfrm>
            <a:off x="7323549" y="1597173"/>
            <a:ext cx="490658" cy="45642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050878" y="1707053"/>
            <a:ext cx="490658" cy="4564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705896" y="2025420"/>
            <a:ext cx="490658" cy="4564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213872" y="3108718"/>
            <a:ext cx="490658" cy="4564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213872" y="2121213"/>
            <a:ext cx="741760" cy="70153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050878" y="2236726"/>
            <a:ext cx="649401" cy="586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18962" y="2759358"/>
            <a:ext cx="490658" cy="45642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90448" y="2507780"/>
            <a:ext cx="637856" cy="6009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281776" y="2885146"/>
            <a:ext cx="222239" cy="20484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303346" y="2849762"/>
            <a:ext cx="222239" cy="20484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79511" y="3215780"/>
            <a:ext cx="107368" cy="104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143159" y="1502209"/>
            <a:ext cx="222239" cy="2048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098501" y="3179567"/>
            <a:ext cx="222239" cy="2048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184432" y="1938080"/>
            <a:ext cx="107368" cy="10480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888945" y="1607836"/>
            <a:ext cx="379857" cy="395502"/>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854749" y="1410257"/>
            <a:ext cx="379857" cy="395502"/>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50908" y="3226815"/>
            <a:ext cx="379857" cy="395502"/>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7804667" y="1942624"/>
            <a:ext cx="614760" cy="64008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a:off x="4553798" y="3407652"/>
            <a:ext cx="3509381" cy="21961"/>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152157" y="4769627"/>
            <a:ext cx="970138" cy="523220"/>
          </a:xfrm>
          <a:prstGeom prst="rect">
            <a:avLst/>
          </a:prstGeom>
          <a:noFill/>
        </p:spPr>
        <p:txBody>
          <a:bodyPr wrap="none" rtlCol="0">
            <a:spAutoFit/>
          </a:bodyPr>
          <a:lstStyle/>
          <a:p>
            <a:pPr algn="ctr"/>
            <a:r>
              <a:rPr lang="en-US" sz="1400" dirty="0" smtClean="0">
                <a:solidFill>
                  <a:schemeClr val="accent1">
                    <a:lumMod val="40000"/>
                    <a:lumOff val="60000"/>
                  </a:schemeClr>
                </a:solidFill>
              </a:rPr>
              <a:t>Operating</a:t>
            </a:r>
          </a:p>
          <a:p>
            <a:pPr algn="ctr"/>
            <a:r>
              <a:rPr lang="en-US" sz="1400" dirty="0" smtClean="0">
                <a:solidFill>
                  <a:schemeClr val="accent1">
                    <a:lumMod val="40000"/>
                    <a:lumOff val="60000"/>
                  </a:schemeClr>
                </a:solidFill>
              </a:rPr>
              <a:t>Actions</a:t>
            </a:r>
            <a:endParaRPr lang="en-US" sz="1400" dirty="0">
              <a:solidFill>
                <a:schemeClr val="accent1">
                  <a:lumMod val="40000"/>
                  <a:lumOff val="60000"/>
                </a:schemeClr>
              </a:solidFill>
            </a:endParaRPr>
          </a:p>
        </p:txBody>
      </p:sp>
      <p:sp>
        <p:nvSpPr>
          <p:cNvPr id="51" name="Content Placeholder 2"/>
          <p:cNvSpPr>
            <a:spLocks noGrp="1"/>
          </p:cNvSpPr>
          <p:nvPr>
            <p:ph idx="1"/>
          </p:nvPr>
        </p:nvSpPr>
        <p:spPr>
          <a:xfrm>
            <a:off x="270935" y="1021080"/>
            <a:ext cx="6156104" cy="5074920"/>
          </a:xfrm>
        </p:spPr>
        <p:txBody>
          <a:bodyPr>
            <a:normAutofit/>
          </a:bodyPr>
          <a:lstStyle/>
          <a:p>
            <a:pPr marL="173038" indent="-173038">
              <a:spcBef>
                <a:spcPts val="0"/>
              </a:spcBef>
            </a:pPr>
            <a:r>
              <a:rPr lang="en-US" sz="2000" dirty="0">
                <a:solidFill>
                  <a:schemeClr val="tx2">
                    <a:lumMod val="75000"/>
                  </a:schemeClr>
                </a:solidFill>
              </a:rPr>
              <a:t>Goal is improved quantitative analysis and dynamic consideration of particular risks:</a:t>
            </a:r>
          </a:p>
          <a:p>
            <a:pPr marL="573088" lvl="1" indent="-173038">
              <a:spcBef>
                <a:spcPts val="0"/>
              </a:spcBef>
            </a:pPr>
            <a:r>
              <a:rPr lang="en-US" sz="1800" dirty="0">
                <a:solidFill>
                  <a:schemeClr val="tx2">
                    <a:lumMod val="75000"/>
                  </a:schemeClr>
                </a:solidFill>
              </a:rPr>
              <a:t>Wind and </a:t>
            </a:r>
            <a:r>
              <a:rPr lang="en-US" sz="1800" dirty="0" smtClean="0">
                <a:solidFill>
                  <a:schemeClr val="tx2">
                    <a:lumMod val="75000"/>
                  </a:schemeClr>
                </a:solidFill>
              </a:rPr>
              <a:t>solar </a:t>
            </a:r>
            <a:r>
              <a:rPr lang="en-US" sz="1800" dirty="0">
                <a:solidFill>
                  <a:schemeClr val="tx2">
                    <a:lumMod val="75000"/>
                  </a:schemeClr>
                </a:solidFill>
              </a:rPr>
              <a:t>f</a:t>
            </a:r>
            <a:r>
              <a:rPr lang="en-US" sz="1800" dirty="0" smtClean="0">
                <a:solidFill>
                  <a:schemeClr val="tx2">
                    <a:lumMod val="75000"/>
                  </a:schemeClr>
                </a:solidFill>
              </a:rPr>
              <a:t>orecast </a:t>
            </a:r>
            <a:r>
              <a:rPr lang="en-US" sz="1800" dirty="0">
                <a:solidFill>
                  <a:schemeClr val="tx2">
                    <a:lumMod val="75000"/>
                  </a:schemeClr>
                </a:solidFill>
              </a:rPr>
              <a:t>e</a:t>
            </a:r>
            <a:r>
              <a:rPr lang="en-US" sz="1800" dirty="0" smtClean="0">
                <a:solidFill>
                  <a:schemeClr val="tx2">
                    <a:lumMod val="75000"/>
                  </a:schemeClr>
                </a:solidFill>
              </a:rPr>
              <a:t>rrors</a:t>
            </a:r>
            <a:endParaRPr lang="en-US" sz="1800" dirty="0">
              <a:solidFill>
                <a:schemeClr val="tx2">
                  <a:lumMod val="75000"/>
                </a:schemeClr>
              </a:solidFill>
            </a:endParaRPr>
          </a:p>
          <a:p>
            <a:pPr marL="573088" lvl="1" indent="-173038">
              <a:spcBef>
                <a:spcPts val="0"/>
              </a:spcBef>
            </a:pPr>
            <a:r>
              <a:rPr lang="en-US" sz="1800" dirty="0">
                <a:solidFill>
                  <a:schemeClr val="tx2">
                    <a:lumMod val="75000"/>
                  </a:schemeClr>
                </a:solidFill>
              </a:rPr>
              <a:t>Net Load </a:t>
            </a:r>
            <a:r>
              <a:rPr lang="en-US" sz="1800" dirty="0" smtClean="0">
                <a:solidFill>
                  <a:schemeClr val="tx2">
                    <a:lumMod val="75000"/>
                  </a:schemeClr>
                </a:solidFill>
              </a:rPr>
              <a:t>ramps</a:t>
            </a:r>
            <a:endParaRPr lang="en-US" sz="1800" dirty="0">
              <a:solidFill>
                <a:schemeClr val="tx2">
                  <a:lumMod val="75000"/>
                </a:schemeClr>
              </a:solidFill>
            </a:endParaRPr>
          </a:p>
          <a:p>
            <a:pPr marL="573088" lvl="1" indent="-173038">
              <a:spcBef>
                <a:spcPts val="0"/>
              </a:spcBef>
            </a:pPr>
            <a:r>
              <a:rPr lang="en-US" sz="1800" dirty="0">
                <a:solidFill>
                  <a:schemeClr val="tx2">
                    <a:lumMod val="75000"/>
                  </a:schemeClr>
                </a:solidFill>
              </a:rPr>
              <a:t>Low </a:t>
            </a:r>
            <a:r>
              <a:rPr lang="en-US" sz="1800" dirty="0" smtClean="0">
                <a:solidFill>
                  <a:schemeClr val="tx2">
                    <a:lumMod val="75000"/>
                  </a:schemeClr>
                </a:solidFill>
              </a:rPr>
              <a:t>inertia</a:t>
            </a:r>
            <a:endParaRPr lang="en-US" sz="1800" dirty="0">
              <a:solidFill>
                <a:schemeClr val="tx2">
                  <a:lumMod val="75000"/>
                </a:schemeClr>
              </a:solidFill>
            </a:endParaRPr>
          </a:p>
          <a:p>
            <a:pPr marL="573088" lvl="1" indent="-173038">
              <a:spcBef>
                <a:spcPts val="0"/>
              </a:spcBef>
            </a:pPr>
            <a:r>
              <a:rPr lang="en-US" sz="1800" dirty="0">
                <a:solidFill>
                  <a:schemeClr val="tx2">
                    <a:lumMod val="75000"/>
                  </a:schemeClr>
                </a:solidFill>
              </a:rPr>
              <a:t>Variable Ancillary Service n</a:t>
            </a:r>
            <a:r>
              <a:rPr lang="en-US" sz="1800" dirty="0" smtClean="0">
                <a:solidFill>
                  <a:schemeClr val="tx2">
                    <a:lumMod val="75000"/>
                  </a:schemeClr>
                </a:solidFill>
              </a:rPr>
              <a:t>eeds</a:t>
            </a:r>
          </a:p>
          <a:p>
            <a:pPr marL="400050" lvl="1" indent="0">
              <a:spcBef>
                <a:spcPts val="0"/>
              </a:spcBef>
              <a:buNone/>
            </a:pPr>
            <a:endParaRPr lang="en-US" sz="2000" dirty="0">
              <a:solidFill>
                <a:schemeClr val="tx2">
                  <a:lumMod val="75000"/>
                </a:schemeClr>
              </a:solidFill>
            </a:endParaRPr>
          </a:p>
          <a:p>
            <a:pPr marL="173038" indent="-173038">
              <a:spcBef>
                <a:spcPts val="0"/>
              </a:spcBef>
            </a:pPr>
            <a:r>
              <a:rPr lang="en-US" sz="2000" dirty="0" smtClean="0">
                <a:solidFill>
                  <a:schemeClr val="tx2">
                    <a:lumMod val="75000"/>
                  </a:schemeClr>
                </a:solidFill>
              </a:rPr>
              <a:t>Additional resources added in January 2017:</a:t>
            </a:r>
          </a:p>
          <a:p>
            <a:pPr marL="573088" lvl="1" indent="-173038">
              <a:spcBef>
                <a:spcPts val="0"/>
              </a:spcBef>
            </a:pPr>
            <a:r>
              <a:rPr lang="en-US" sz="1800" dirty="0" smtClean="0">
                <a:solidFill>
                  <a:schemeClr val="tx2">
                    <a:lumMod val="75000"/>
                  </a:schemeClr>
                </a:solidFill>
              </a:rPr>
              <a:t>One additional operator per shift</a:t>
            </a:r>
          </a:p>
          <a:p>
            <a:pPr marL="573088" lvl="1" indent="-173038">
              <a:spcBef>
                <a:spcPts val="0"/>
              </a:spcBef>
            </a:pPr>
            <a:r>
              <a:rPr lang="en-US" sz="1800" dirty="0" smtClean="0">
                <a:solidFill>
                  <a:schemeClr val="tx2">
                    <a:lumMod val="75000"/>
                  </a:schemeClr>
                </a:solidFill>
              </a:rPr>
              <a:t>New monitoring and analytical tools </a:t>
            </a:r>
          </a:p>
          <a:p>
            <a:pPr marL="973138" lvl="2" indent="-173038">
              <a:spcBef>
                <a:spcPts val="0"/>
              </a:spcBef>
            </a:pPr>
            <a:r>
              <a:rPr lang="en-US" sz="1600" u="sng" dirty="0" smtClean="0">
                <a:solidFill>
                  <a:schemeClr val="tx2">
                    <a:lumMod val="75000"/>
                  </a:schemeClr>
                </a:solidFill>
              </a:rPr>
              <a:t>Capacity Availability Tool </a:t>
            </a:r>
            <a:r>
              <a:rPr lang="en-US" sz="1600" dirty="0" smtClean="0">
                <a:solidFill>
                  <a:schemeClr val="tx2">
                    <a:lumMod val="75000"/>
                  </a:schemeClr>
                </a:solidFill>
              </a:rPr>
              <a:t>(looks ahead for ramping issues and Non-Spin shortages)</a:t>
            </a:r>
          </a:p>
          <a:p>
            <a:pPr marL="973138" lvl="2" indent="-173038">
              <a:spcBef>
                <a:spcPts val="0"/>
              </a:spcBef>
            </a:pPr>
            <a:r>
              <a:rPr lang="en-US" sz="1600" u="sng" dirty="0" smtClean="0">
                <a:solidFill>
                  <a:schemeClr val="tx2">
                    <a:lumMod val="75000"/>
                  </a:schemeClr>
                </a:solidFill>
              </a:rPr>
              <a:t>Inertia Monitor </a:t>
            </a:r>
            <a:r>
              <a:rPr lang="en-US" sz="1600" dirty="0" smtClean="0">
                <a:solidFill>
                  <a:schemeClr val="tx2">
                    <a:lumMod val="75000"/>
                  </a:schemeClr>
                </a:solidFill>
              </a:rPr>
              <a:t>(looks ahead 24 hours for inertia shortages)</a:t>
            </a:r>
          </a:p>
          <a:p>
            <a:pPr marL="973138" lvl="2" indent="-173038">
              <a:spcBef>
                <a:spcPts val="0"/>
              </a:spcBef>
            </a:pPr>
            <a:r>
              <a:rPr lang="en-US" sz="1600" u="sng" dirty="0" smtClean="0">
                <a:solidFill>
                  <a:schemeClr val="tx2">
                    <a:lumMod val="75000"/>
                  </a:schemeClr>
                </a:solidFill>
              </a:rPr>
              <a:t>Wind and Solar Forecast displays </a:t>
            </a:r>
            <a:r>
              <a:rPr lang="en-US" sz="1600" dirty="0" smtClean="0">
                <a:solidFill>
                  <a:schemeClr val="tx2">
                    <a:lumMod val="75000"/>
                  </a:schemeClr>
                </a:solidFill>
              </a:rPr>
              <a:t>(graphically highlight regional performance)</a:t>
            </a:r>
          </a:p>
          <a:p>
            <a:pPr marL="973138" lvl="2" indent="-173038">
              <a:spcBef>
                <a:spcPts val="0"/>
              </a:spcBef>
            </a:pPr>
            <a:r>
              <a:rPr lang="en-US" sz="1600" u="sng" dirty="0" smtClean="0">
                <a:solidFill>
                  <a:schemeClr val="tx2">
                    <a:lumMod val="75000"/>
                  </a:schemeClr>
                </a:solidFill>
              </a:rPr>
              <a:t>Monitor screens </a:t>
            </a:r>
            <a:r>
              <a:rPr lang="en-US" sz="1600" dirty="0" smtClean="0">
                <a:solidFill>
                  <a:schemeClr val="tx2">
                    <a:lumMod val="75000"/>
                  </a:schemeClr>
                </a:solidFill>
              </a:rPr>
              <a:t>specific to the Rio Grande Valley and Panhandle regions</a:t>
            </a:r>
          </a:p>
          <a:p>
            <a:pPr marL="400050" lvl="1" indent="0">
              <a:spcBef>
                <a:spcPts val="0"/>
              </a:spcBef>
              <a:buNone/>
            </a:pPr>
            <a:endParaRPr lang="en-US" sz="2000" dirty="0" smtClean="0">
              <a:solidFill>
                <a:schemeClr val="tx2">
                  <a:lumMod val="75000"/>
                </a:schemeClr>
              </a:solidFill>
            </a:endParaRPr>
          </a:p>
          <a:p>
            <a:pPr marL="573088" lvl="1" indent="-173038">
              <a:spcBef>
                <a:spcPts val="0"/>
              </a:spcBef>
            </a:pPr>
            <a:endParaRPr lang="en-US" sz="2000" dirty="0" smtClean="0">
              <a:solidFill>
                <a:schemeClr val="tx2">
                  <a:lumMod val="75000"/>
                </a:schemeClr>
              </a:solidFill>
            </a:endParaRPr>
          </a:p>
          <a:p>
            <a:pPr marL="573088" lvl="1" indent="-173038">
              <a:spcBef>
                <a:spcPts val="0"/>
              </a:spcBef>
            </a:pPr>
            <a:endParaRPr lang="en-US" sz="2000" dirty="0">
              <a:solidFill>
                <a:schemeClr val="tx2">
                  <a:lumMod val="75000"/>
                </a:schemeClr>
              </a:solidFill>
            </a:endParaRPr>
          </a:p>
          <a:p>
            <a:pPr marL="0" indent="0" algn="l">
              <a:spcBef>
                <a:spcPts val="0"/>
              </a:spcBef>
              <a:buNone/>
            </a:pPr>
            <a:endParaRPr lang="en-US" sz="2800" dirty="0">
              <a:solidFill>
                <a:schemeClr val="tx2">
                  <a:lumMod val="75000"/>
                </a:schemeClr>
              </a:solidFill>
            </a:endParaRPr>
          </a:p>
          <a:p>
            <a:pPr marL="457200" lvl="1" indent="0" algn="l">
              <a:spcBef>
                <a:spcPts val="0"/>
              </a:spcBef>
              <a:buNone/>
            </a:pPr>
            <a:endParaRPr lang="en-US" sz="2400" dirty="0" smtClean="0">
              <a:solidFill>
                <a:schemeClr val="tx2">
                  <a:lumMod val="75000"/>
                </a:schemeClr>
              </a:solidFill>
            </a:endParaRPr>
          </a:p>
          <a:p>
            <a:pPr marL="457200" lvl="1" indent="0" algn="l">
              <a:buNone/>
            </a:pPr>
            <a:endParaRPr lang="en-US" sz="1800" dirty="0" smtClean="0">
              <a:solidFill>
                <a:schemeClr val="tx2">
                  <a:lumMod val="75000"/>
                </a:schemeClr>
              </a:solidFill>
            </a:endParaRPr>
          </a:p>
        </p:txBody>
      </p:sp>
      <p:sp>
        <p:nvSpPr>
          <p:cNvPr id="60" name="Oval 59"/>
          <p:cNvSpPr/>
          <p:nvPr/>
        </p:nvSpPr>
        <p:spPr>
          <a:xfrm>
            <a:off x="6985428" y="3209562"/>
            <a:ext cx="118105" cy="10480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887483" y="1023030"/>
            <a:ext cx="1430200" cy="307777"/>
          </a:xfrm>
          <a:prstGeom prst="rect">
            <a:avLst/>
          </a:prstGeom>
          <a:noFill/>
        </p:spPr>
        <p:txBody>
          <a:bodyPr wrap="none" rtlCol="0">
            <a:spAutoFit/>
          </a:bodyPr>
          <a:lstStyle/>
          <a:p>
            <a:pPr algn="ctr"/>
            <a:r>
              <a:rPr lang="en-US" sz="1400" dirty="0" smtClean="0">
                <a:solidFill>
                  <a:schemeClr val="accent1"/>
                </a:solidFill>
              </a:rPr>
              <a:t>Evolving Needs</a:t>
            </a:r>
            <a:endParaRPr lang="en-US" sz="1400" dirty="0">
              <a:solidFill>
                <a:schemeClr val="accent1"/>
              </a:solidFill>
            </a:endParaRPr>
          </a:p>
        </p:txBody>
      </p:sp>
      <p:sp>
        <p:nvSpPr>
          <p:cNvPr id="64" name="TextBox 63"/>
          <p:cNvSpPr txBox="1"/>
          <p:nvPr/>
        </p:nvSpPr>
        <p:spPr>
          <a:xfrm>
            <a:off x="7156969" y="3784643"/>
            <a:ext cx="986167" cy="600164"/>
          </a:xfrm>
          <a:prstGeom prst="rect">
            <a:avLst/>
          </a:prstGeom>
          <a:solidFill>
            <a:schemeClr val="bg1"/>
          </a:solidFill>
        </p:spPr>
        <p:txBody>
          <a:bodyPr wrap="none" rtlCol="0">
            <a:spAutoFit/>
          </a:bodyPr>
          <a:lstStyle/>
          <a:p>
            <a:pPr algn="ctr"/>
            <a:r>
              <a:rPr lang="en-US" sz="1100" dirty="0" smtClean="0">
                <a:solidFill>
                  <a:schemeClr val="accent1">
                    <a:lumMod val="40000"/>
                    <a:lumOff val="60000"/>
                  </a:schemeClr>
                </a:solidFill>
              </a:rPr>
              <a:t>Operational</a:t>
            </a:r>
          </a:p>
          <a:p>
            <a:pPr algn="ctr"/>
            <a:r>
              <a:rPr lang="en-US" sz="1100" dirty="0" smtClean="0">
                <a:solidFill>
                  <a:schemeClr val="accent1">
                    <a:lumMod val="40000"/>
                    <a:lumOff val="60000"/>
                  </a:schemeClr>
                </a:solidFill>
              </a:rPr>
              <a:t>Monitoring</a:t>
            </a:r>
          </a:p>
          <a:p>
            <a:pPr algn="ctr"/>
            <a:r>
              <a:rPr lang="en-US" sz="1100" dirty="0" smtClean="0">
                <a:solidFill>
                  <a:schemeClr val="accent1">
                    <a:lumMod val="40000"/>
                    <a:lumOff val="60000"/>
                  </a:schemeClr>
                </a:solidFill>
              </a:rPr>
              <a:t>and Analysis</a:t>
            </a:r>
            <a:endParaRPr lang="en-US" sz="1100" dirty="0">
              <a:solidFill>
                <a:schemeClr val="accent1">
                  <a:lumMod val="40000"/>
                  <a:lumOff val="60000"/>
                </a:schemeClr>
              </a:solidFill>
            </a:endParaRPr>
          </a:p>
        </p:txBody>
      </p:sp>
      <p:sp>
        <p:nvSpPr>
          <p:cNvPr id="4" name="Slide Number Placeholder 3"/>
          <p:cNvSpPr>
            <a:spLocks noGrp="1"/>
          </p:cNvSpPr>
          <p:nvPr>
            <p:ph type="sldNum" sz="quarter" idx="4"/>
          </p:nvPr>
        </p:nvSpPr>
        <p:spPr/>
        <p:txBody>
          <a:bodyPr/>
          <a:lstStyle/>
          <a:p>
            <a:fld id="{BF9255D1-ED6A-45C1-9B5B-164E1A3AABEA}" type="slidenum">
              <a:rPr lang="en-US" smtClean="0"/>
              <a:pPr/>
              <a:t>31</a:t>
            </a:fld>
            <a:endParaRPr lang="en-US" dirty="0"/>
          </a:p>
        </p:txBody>
      </p:sp>
      <p:sp>
        <p:nvSpPr>
          <p:cNvPr id="30" name="TextBox 29"/>
          <p:cNvSpPr txBox="1"/>
          <p:nvPr/>
        </p:nvSpPr>
        <p:spPr>
          <a:xfrm>
            <a:off x="7230843" y="2342545"/>
            <a:ext cx="623889" cy="307777"/>
          </a:xfrm>
          <a:prstGeom prst="rect">
            <a:avLst/>
          </a:prstGeom>
          <a:noFill/>
        </p:spPr>
        <p:txBody>
          <a:bodyPr wrap="none" rtlCol="0">
            <a:spAutoFit/>
          </a:bodyPr>
          <a:lstStyle/>
          <a:p>
            <a:pPr algn="ctr"/>
            <a:r>
              <a:rPr lang="en-US" sz="1400" dirty="0" smtClean="0">
                <a:solidFill>
                  <a:schemeClr val="accent1">
                    <a:lumMod val="60000"/>
                    <a:lumOff val="40000"/>
                  </a:schemeClr>
                </a:solidFill>
              </a:rPr>
              <a:t>Risks</a:t>
            </a:r>
            <a:endParaRPr lang="en-US" sz="1400" dirty="0">
              <a:solidFill>
                <a:schemeClr val="accent1">
                  <a:lumMod val="60000"/>
                  <a:lumOff val="40000"/>
                </a:schemeClr>
              </a:solidFill>
            </a:endParaRPr>
          </a:p>
        </p:txBody>
      </p:sp>
    </p:spTree>
    <p:extLst>
      <p:ext uri="{BB962C8B-B14F-4D97-AF65-F5344CB8AC3E}">
        <p14:creationId xmlns:p14="http://schemas.microsoft.com/office/powerpoint/2010/main" val="1388918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Estimates of Distributed Energy Resources (DER) </a:t>
            </a:r>
            <a:r>
              <a:rPr lang="en-US" dirty="0"/>
              <a:t>P</a:t>
            </a:r>
            <a:r>
              <a:rPr lang="en-US" dirty="0" smtClean="0"/>
              <a:t>enetration in ERCOT</a:t>
            </a:r>
            <a:endParaRPr lang="en-US" dirty="0"/>
          </a:p>
        </p:txBody>
      </p:sp>
      <p:sp>
        <p:nvSpPr>
          <p:cNvPr id="3" name="Content Placeholder 2"/>
          <p:cNvSpPr>
            <a:spLocks noGrp="1"/>
          </p:cNvSpPr>
          <p:nvPr>
            <p:ph idx="1"/>
          </p:nvPr>
        </p:nvSpPr>
        <p:spPr>
          <a:xfrm>
            <a:off x="256674" y="815182"/>
            <a:ext cx="8430126" cy="4319832"/>
          </a:xfrm>
        </p:spPr>
        <p:txBody>
          <a:bodyPr/>
          <a:lstStyle/>
          <a:p>
            <a:pPr marL="457200" lvl="1" indent="0">
              <a:buNone/>
            </a:pPr>
            <a:endParaRPr lang="en-US" sz="2000" dirty="0" smtClean="0"/>
          </a:p>
          <a:p>
            <a:pPr marL="457200" lvl="1" indent="0">
              <a:buNone/>
            </a:pPr>
            <a:r>
              <a:rPr lang="en-US" sz="2000" dirty="0" smtClean="0">
                <a:solidFill>
                  <a:schemeClr val="tx2"/>
                </a:solidFill>
              </a:rPr>
              <a:t>DER generation is typically invertor-based and connected to the distribution system.  </a:t>
            </a:r>
            <a:endParaRPr lang="en-US" sz="2000" dirty="0">
              <a:solidFill>
                <a:schemeClr val="tx2"/>
              </a:solidFill>
            </a:endParaRPr>
          </a:p>
          <a:p>
            <a:pPr marL="457200" lvl="1" indent="0">
              <a:buNone/>
            </a:pPr>
            <a:endParaRPr lang="en-US" sz="1000" dirty="0" smtClean="0">
              <a:solidFill>
                <a:schemeClr val="tx2"/>
              </a:solidFill>
            </a:endParaRPr>
          </a:p>
          <a:p>
            <a:pPr marL="457200" lvl="1" indent="0">
              <a:buNone/>
            </a:pPr>
            <a:r>
              <a:rPr lang="en-US" sz="1800" dirty="0" smtClean="0">
                <a:solidFill>
                  <a:schemeClr val="tx2"/>
                </a:solidFill>
              </a:rPr>
              <a:t>Units less than 1 MW:</a:t>
            </a:r>
          </a:p>
          <a:p>
            <a:pPr lvl="2"/>
            <a:r>
              <a:rPr lang="en-US" sz="1600" dirty="0" smtClean="0">
                <a:solidFill>
                  <a:schemeClr val="tx2"/>
                </a:solidFill>
              </a:rPr>
              <a:t>Approx. 30,000 units (mainly rooftop solar)</a:t>
            </a:r>
          </a:p>
          <a:p>
            <a:pPr lvl="2"/>
            <a:r>
              <a:rPr lang="en-US" sz="1600" dirty="0" smtClean="0">
                <a:solidFill>
                  <a:schemeClr val="tx2"/>
                </a:solidFill>
              </a:rPr>
              <a:t>Approx. 250 MW</a:t>
            </a:r>
          </a:p>
          <a:p>
            <a:pPr marL="457200" lvl="1" indent="0">
              <a:buNone/>
            </a:pPr>
            <a:r>
              <a:rPr lang="en-US" sz="1800" dirty="0" smtClean="0">
                <a:solidFill>
                  <a:schemeClr val="tx2"/>
                </a:solidFill>
              </a:rPr>
              <a:t>Units greater than 1 MW:</a:t>
            </a:r>
          </a:p>
          <a:p>
            <a:pPr lvl="2"/>
            <a:r>
              <a:rPr lang="en-US" sz="1600" dirty="0" smtClean="0">
                <a:solidFill>
                  <a:schemeClr val="tx2"/>
                </a:solidFill>
              </a:rPr>
              <a:t>140 units (~90% diesel or natural gas)</a:t>
            </a:r>
          </a:p>
          <a:p>
            <a:pPr lvl="2"/>
            <a:r>
              <a:rPr lang="en-US" sz="1600" dirty="0" smtClean="0">
                <a:solidFill>
                  <a:schemeClr val="tx2"/>
                </a:solidFill>
              </a:rPr>
              <a:t>More than 850 MW</a:t>
            </a:r>
          </a:p>
          <a:p>
            <a:pPr lvl="2"/>
            <a:r>
              <a:rPr lang="en-US" sz="1600" dirty="0" smtClean="0">
                <a:solidFill>
                  <a:schemeClr val="tx2"/>
                </a:solidFill>
              </a:rPr>
              <a:t>Most are registered with ERCOT</a:t>
            </a:r>
            <a:endParaRPr lang="en-US" sz="2000" dirty="0" smtClean="0">
              <a:solidFill>
                <a:schemeClr val="tx2"/>
              </a:solidFill>
            </a:endParaRPr>
          </a:p>
          <a:p>
            <a:pPr marL="457200" lvl="1" indent="0">
              <a:buNone/>
            </a:pPr>
            <a:endParaRPr lang="en-US" sz="1000" dirty="0" smtClean="0">
              <a:solidFill>
                <a:schemeClr val="tx2"/>
              </a:solidFill>
            </a:endParaRPr>
          </a:p>
          <a:p>
            <a:pPr marL="457200" lvl="1" indent="0">
              <a:buNone/>
            </a:pPr>
            <a:r>
              <a:rPr lang="en-US" sz="1800" dirty="0" smtClean="0">
                <a:solidFill>
                  <a:schemeClr val="tx2"/>
                </a:solidFill>
              </a:rPr>
              <a:t>This </a:t>
            </a:r>
            <a:r>
              <a:rPr lang="en-US" sz="1800" dirty="0">
                <a:solidFill>
                  <a:schemeClr val="tx2"/>
                </a:solidFill>
              </a:rPr>
              <a:t>is a different picture </a:t>
            </a:r>
            <a:r>
              <a:rPr lang="en-US" sz="1800" dirty="0" smtClean="0">
                <a:solidFill>
                  <a:schemeClr val="tx2"/>
                </a:solidFill>
              </a:rPr>
              <a:t>than what </a:t>
            </a:r>
            <a:r>
              <a:rPr lang="en-US" sz="1800" dirty="0">
                <a:solidFill>
                  <a:schemeClr val="tx2"/>
                </a:solidFill>
              </a:rPr>
              <a:t>you’ll find in </a:t>
            </a:r>
            <a:r>
              <a:rPr lang="en-US" sz="1800" dirty="0" smtClean="0">
                <a:solidFill>
                  <a:schemeClr val="tx2"/>
                </a:solidFill>
              </a:rPr>
              <a:t>other regions (i.e., California </a:t>
            </a:r>
            <a:r>
              <a:rPr lang="en-US" sz="1800" dirty="0">
                <a:solidFill>
                  <a:schemeClr val="tx2"/>
                </a:solidFill>
              </a:rPr>
              <a:t>reports over 4,000 MW of rooftop solar</a:t>
            </a:r>
            <a:r>
              <a:rPr lang="en-US" sz="1800" dirty="0" smtClean="0">
                <a:solidFill>
                  <a:schemeClr val="tx2"/>
                </a:solidFill>
              </a:rPr>
              <a:t>, not including Los Angeles).</a:t>
            </a:r>
          </a:p>
          <a:p>
            <a:pPr lvl="2"/>
            <a:endParaRPr lang="en-US" sz="1000" dirty="0">
              <a:solidFill>
                <a:schemeClr val="tx2"/>
              </a:solidFill>
            </a:endParaRPr>
          </a:p>
          <a:p>
            <a:pPr marL="457200" lvl="1" indent="0">
              <a:buNone/>
            </a:pPr>
            <a:r>
              <a:rPr lang="en-US" sz="1800" dirty="0" smtClean="0">
                <a:solidFill>
                  <a:schemeClr val="tx2"/>
                </a:solidFill>
              </a:rPr>
              <a:t>ERCOT is currently in the process of mapping registered DER so that they can eventually receive Locational Marginal Pricing and, at some point in the future, be considered for Security Constrained Economic Dispatch.</a:t>
            </a:r>
            <a:endParaRPr lang="en-US" sz="1800" dirty="0">
              <a:solidFill>
                <a:schemeClr val="tx2"/>
              </a:solidFill>
            </a:endParaRPr>
          </a:p>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907810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Challenges &amp; Opportunities</a:t>
            </a:r>
          </a:p>
        </p:txBody>
      </p:sp>
      <p:sp>
        <p:nvSpPr>
          <p:cNvPr id="3" name="Content Placeholder 2"/>
          <p:cNvSpPr>
            <a:spLocks noGrp="1"/>
          </p:cNvSpPr>
          <p:nvPr>
            <p:ph idx="1"/>
          </p:nvPr>
        </p:nvSpPr>
        <p:spPr>
          <a:xfrm>
            <a:off x="533400" y="990600"/>
            <a:ext cx="8077200" cy="5105400"/>
          </a:xfrm>
        </p:spPr>
        <p:txBody>
          <a:bodyPr/>
          <a:lstStyle/>
          <a:p>
            <a:pPr>
              <a:spcBef>
                <a:spcPts val="0"/>
              </a:spcBef>
            </a:pPr>
            <a:r>
              <a:rPr lang="en-US" sz="2000" b="1" dirty="0">
                <a:solidFill>
                  <a:schemeClr val="tx2">
                    <a:lumMod val="75000"/>
                  </a:schemeClr>
                </a:solidFill>
              </a:rPr>
              <a:t>Adapting to the </a:t>
            </a:r>
            <a:r>
              <a:rPr lang="en-US" sz="2000" b="1" dirty="0" smtClean="0">
                <a:solidFill>
                  <a:schemeClr val="tx2">
                    <a:lumMod val="75000"/>
                  </a:schemeClr>
                </a:solidFill>
              </a:rPr>
              <a:t>changing </a:t>
            </a:r>
            <a:r>
              <a:rPr lang="en-US" sz="2000" b="1" dirty="0">
                <a:solidFill>
                  <a:schemeClr val="tx2">
                    <a:lumMod val="75000"/>
                  </a:schemeClr>
                </a:solidFill>
              </a:rPr>
              <a:t>r</a:t>
            </a:r>
            <a:r>
              <a:rPr lang="en-US" sz="2000" b="1" dirty="0" smtClean="0">
                <a:solidFill>
                  <a:schemeClr val="tx2">
                    <a:lumMod val="75000"/>
                  </a:schemeClr>
                </a:solidFill>
              </a:rPr>
              <a:t>esource </a:t>
            </a:r>
            <a:r>
              <a:rPr lang="en-US" sz="2000" b="1" dirty="0">
                <a:solidFill>
                  <a:schemeClr val="tx2">
                    <a:lumMod val="75000"/>
                  </a:schemeClr>
                </a:solidFill>
              </a:rPr>
              <a:t>m</a:t>
            </a:r>
            <a:r>
              <a:rPr lang="en-US" sz="2000" b="1" dirty="0" smtClean="0">
                <a:solidFill>
                  <a:schemeClr val="tx2">
                    <a:lumMod val="75000"/>
                  </a:schemeClr>
                </a:solidFill>
              </a:rPr>
              <a:t>ix </a:t>
            </a:r>
            <a:endParaRPr lang="en-US" sz="2000" b="1" dirty="0">
              <a:solidFill>
                <a:schemeClr val="tx2">
                  <a:lumMod val="75000"/>
                </a:schemeClr>
              </a:solidFill>
            </a:endParaRPr>
          </a:p>
          <a:p>
            <a:pPr lvl="1">
              <a:spcBef>
                <a:spcPts val="900"/>
              </a:spcBef>
            </a:pPr>
            <a:r>
              <a:rPr lang="en-US" sz="1800" dirty="0">
                <a:solidFill>
                  <a:schemeClr val="tx2">
                    <a:lumMod val="75000"/>
                  </a:schemeClr>
                </a:solidFill>
              </a:rPr>
              <a:t>Operate reliably as the generation fleet experiences cycles of retirement and </a:t>
            </a:r>
            <a:r>
              <a:rPr lang="en-US" sz="1800" dirty="0" smtClean="0">
                <a:solidFill>
                  <a:schemeClr val="tx2">
                    <a:lumMod val="75000"/>
                  </a:schemeClr>
                </a:solidFill>
              </a:rPr>
              <a:t>investment.</a:t>
            </a:r>
            <a:endParaRPr lang="en-US" sz="1800" dirty="0">
              <a:solidFill>
                <a:schemeClr val="tx2">
                  <a:lumMod val="75000"/>
                </a:schemeClr>
              </a:solidFill>
            </a:endParaRPr>
          </a:p>
          <a:p>
            <a:pPr lvl="1">
              <a:spcBef>
                <a:spcPts val="900"/>
              </a:spcBef>
            </a:pPr>
            <a:r>
              <a:rPr lang="en-US" sz="1800" dirty="0">
                <a:solidFill>
                  <a:schemeClr val="tx2">
                    <a:lumMod val="75000"/>
                  </a:schemeClr>
                </a:solidFill>
              </a:rPr>
              <a:t>Enable flexible responses </a:t>
            </a:r>
            <a:r>
              <a:rPr lang="en-US" sz="1800" dirty="0" smtClean="0">
                <a:solidFill>
                  <a:schemeClr val="tx2">
                    <a:lumMod val="75000"/>
                  </a:schemeClr>
                </a:solidFill>
              </a:rPr>
              <a:t>to dynamic system conditions through improved </a:t>
            </a:r>
            <a:r>
              <a:rPr lang="en-US" sz="1800" dirty="0">
                <a:solidFill>
                  <a:schemeClr val="tx2">
                    <a:lumMod val="75000"/>
                  </a:schemeClr>
                </a:solidFill>
              </a:rPr>
              <a:t>processing of </a:t>
            </a:r>
            <a:r>
              <a:rPr lang="en-US" sz="1800" dirty="0" smtClean="0">
                <a:solidFill>
                  <a:schemeClr val="tx2">
                    <a:lumMod val="75000"/>
                  </a:schemeClr>
                </a:solidFill>
              </a:rPr>
              <a:t>grid simulations, which allows comprehensive real-time </a:t>
            </a:r>
            <a:r>
              <a:rPr lang="en-US" sz="1800" dirty="0">
                <a:solidFill>
                  <a:schemeClr val="tx2">
                    <a:lumMod val="75000"/>
                  </a:schemeClr>
                </a:solidFill>
              </a:rPr>
              <a:t>stability </a:t>
            </a:r>
            <a:r>
              <a:rPr lang="en-US" sz="1800" dirty="0" smtClean="0">
                <a:solidFill>
                  <a:schemeClr val="tx2">
                    <a:lumMod val="75000"/>
                  </a:schemeClr>
                </a:solidFill>
              </a:rPr>
              <a:t>assessments.</a:t>
            </a:r>
          </a:p>
          <a:p>
            <a:pPr>
              <a:spcBef>
                <a:spcPts val="1800"/>
              </a:spcBef>
            </a:pPr>
            <a:r>
              <a:rPr lang="en-US" sz="2000" b="1" dirty="0" smtClean="0">
                <a:solidFill>
                  <a:schemeClr val="tx2">
                    <a:lumMod val="75000"/>
                  </a:schemeClr>
                </a:solidFill>
              </a:rPr>
              <a:t>Increasing Distributed </a:t>
            </a:r>
            <a:r>
              <a:rPr lang="en-US" sz="2000" b="1" dirty="0">
                <a:solidFill>
                  <a:schemeClr val="tx2">
                    <a:lumMod val="75000"/>
                  </a:schemeClr>
                </a:solidFill>
              </a:rPr>
              <a:t>Energy Resources</a:t>
            </a:r>
          </a:p>
          <a:p>
            <a:pPr lvl="1">
              <a:spcBef>
                <a:spcPts val="900"/>
              </a:spcBef>
            </a:pPr>
            <a:r>
              <a:rPr lang="en-US" sz="1800" dirty="0" smtClean="0">
                <a:solidFill>
                  <a:schemeClr val="tx2">
                    <a:lumMod val="75000"/>
                  </a:schemeClr>
                </a:solidFill>
              </a:rPr>
              <a:t>Establish </a:t>
            </a:r>
            <a:r>
              <a:rPr lang="en-US" sz="1800" dirty="0">
                <a:solidFill>
                  <a:schemeClr val="tx2">
                    <a:lumMod val="75000"/>
                  </a:schemeClr>
                </a:solidFill>
              </a:rPr>
              <a:t>visibility, integrate and respond to potentially millions </a:t>
            </a:r>
            <a:br>
              <a:rPr lang="en-US" sz="1800" dirty="0">
                <a:solidFill>
                  <a:schemeClr val="tx2">
                    <a:lumMod val="75000"/>
                  </a:schemeClr>
                </a:solidFill>
              </a:rPr>
            </a:br>
            <a:r>
              <a:rPr lang="en-US" sz="1800" dirty="0">
                <a:solidFill>
                  <a:schemeClr val="tx2">
                    <a:lumMod val="75000"/>
                  </a:schemeClr>
                </a:solidFill>
              </a:rPr>
              <a:t>of new resources that are not currently visible</a:t>
            </a:r>
            <a:r>
              <a:rPr lang="en-US" sz="1800" dirty="0" smtClean="0">
                <a:solidFill>
                  <a:schemeClr val="tx2">
                    <a:lumMod val="75000"/>
                  </a:schemeClr>
                </a:solidFill>
              </a:rPr>
              <a:t>.</a:t>
            </a:r>
            <a:endParaRPr lang="en-US" sz="1800" dirty="0">
              <a:solidFill>
                <a:schemeClr val="tx2">
                  <a:lumMod val="75000"/>
                </a:schemeClr>
              </a:solidFill>
            </a:endParaRPr>
          </a:p>
          <a:p>
            <a:pPr>
              <a:spcBef>
                <a:spcPts val="1800"/>
              </a:spcBef>
            </a:pPr>
            <a:r>
              <a:rPr lang="en-US" sz="2000" b="1" dirty="0" smtClean="0">
                <a:solidFill>
                  <a:schemeClr val="tx2">
                    <a:lumMod val="75000"/>
                  </a:schemeClr>
                </a:solidFill>
              </a:rPr>
              <a:t>Maintaining secure systems</a:t>
            </a:r>
            <a:endParaRPr lang="en-US" sz="2000" b="1" dirty="0">
              <a:solidFill>
                <a:schemeClr val="tx2">
                  <a:lumMod val="75000"/>
                </a:schemeClr>
              </a:solidFill>
            </a:endParaRPr>
          </a:p>
          <a:p>
            <a:pPr lvl="1">
              <a:spcBef>
                <a:spcPts val="900"/>
              </a:spcBef>
            </a:pPr>
            <a:r>
              <a:rPr lang="en-US" sz="1800" dirty="0">
                <a:solidFill>
                  <a:schemeClr val="tx2">
                    <a:lumMod val="75000"/>
                  </a:schemeClr>
                </a:solidFill>
              </a:rPr>
              <a:t>Recognize and mitigate increased </a:t>
            </a:r>
            <a:r>
              <a:rPr lang="en-US" sz="1800" dirty="0" smtClean="0">
                <a:solidFill>
                  <a:schemeClr val="tx2">
                    <a:lumMod val="75000"/>
                  </a:schemeClr>
                </a:solidFill>
              </a:rPr>
              <a:t>cybersecurity risks</a:t>
            </a:r>
            <a:r>
              <a:rPr lang="en-US" sz="1800" dirty="0">
                <a:solidFill>
                  <a:schemeClr val="tx2">
                    <a:lumMod val="75000"/>
                  </a:schemeClr>
                </a:solidFill>
              </a:rPr>
              <a:t>.</a:t>
            </a:r>
          </a:p>
          <a:p>
            <a:pPr lvl="1">
              <a:spcBef>
                <a:spcPts val="900"/>
              </a:spcBef>
            </a:pPr>
            <a:r>
              <a:rPr lang="en-US" sz="1800" dirty="0">
                <a:solidFill>
                  <a:schemeClr val="tx2">
                    <a:lumMod val="75000"/>
                  </a:schemeClr>
                </a:solidFill>
              </a:rPr>
              <a:t>Leverage industry and government collaboration</a:t>
            </a:r>
            <a:r>
              <a:rPr lang="en-US" sz="1800" dirty="0" smtClean="0">
                <a:solidFill>
                  <a:schemeClr val="tx2">
                    <a:lumMod val="75000"/>
                  </a:schemeClr>
                </a:solidFill>
              </a:rPr>
              <a:t>.</a:t>
            </a:r>
            <a:endParaRPr lang="en-US" sz="1800" dirty="0">
              <a:solidFill>
                <a:schemeClr val="tx2">
                  <a:lumMod val="75000"/>
                </a:schemeClr>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2656965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Security Collaboration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grpSp>
        <p:nvGrpSpPr>
          <p:cNvPr id="40" name="Group 39"/>
          <p:cNvGrpSpPr/>
          <p:nvPr/>
        </p:nvGrpSpPr>
        <p:grpSpPr>
          <a:xfrm>
            <a:off x="253951" y="956548"/>
            <a:ext cx="8636099" cy="4910852"/>
            <a:chOff x="355501" y="926068"/>
            <a:chExt cx="8636099" cy="4910852"/>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30" y="1374002"/>
              <a:ext cx="823456" cy="80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488" y="3135200"/>
              <a:ext cx="799541" cy="79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808" y="2220645"/>
              <a:ext cx="836900" cy="7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2950" y="1499275"/>
              <a:ext cx="1223918" cy="83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4875" y="3789984"/>
              <a:ext cx="1564650" cy="59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431474" y="2406364"/>
              <a:ext cx="1433076" cy="129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400518"/>
              <a:ext cx="2010946" cy="30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6414" y="4618759"/>
              <a:ext cx="1417593" cy="5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7258" y="2671700"/>
              <a:ext cx="875313" cy="87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536" y="4072876"/>
              <a:ext cx="773444" cy="77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613848"/>
              <a:ext cx="1428421" cy="47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2964531"/>
              <a:ext cx="1967285" cy="40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58858" y="1435743"/>
              <a:ext cx="1559632" cy="57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6759" y="3894725"/>
              <a:ext cx="1096311" cy="57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6692" y="1511476"/>
              <a:ext cx="896444" cy="8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1610276"/>
              <a:ext cx="1914893" cy="33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55501" y="926068"/>
              <a:ext cx="3263999" cy="369332"/>
            </a:xfrm>
            <a:prstGeom prst="rect">
              <a:avLst/>
            </a:prstGeom>
            <a:noFill/>
          </p:spPr>
          <p:txBody>
            <a:bodyPr wrap="square" rtlCol="0">
              <a:spAutoFit/>
            </a:bodyPr>
            <a:lstStyle/>
            <a:p>
              <a:pPr algn="ctr"/>
              <a:r>
                <a:rPr lang="en-US" b="1" dirty="0" smtClean="0">
                  <a:solidFill>
                    <a:schemeClr val="tx2"/>
                  </a:solidFill>
                </a:rPr>
                <a:t>Federal/National</a:t>
              </a:r>
              <a:endParaRPr lang="en-US" b="1" dirty="0">
                <a:solidFill>
                  <a:schemeClr val="tx2"/>
                </a:solidFill>
              </a:endParaRPr>
            </a:p>
          </p:txBody>
        </p:sp>
        <p:sp>
          <p:nvSpPr>
            <p:cNvPr id="23" name="TextBox 22"/>
            <p:cNvSpPr txBox="1"/>
            <p:nvPr/>
          </p:nvSpPr>
          <p:spPr>
            <a:xfrm>
              <a:off x="5374499" y="926068"/>
              <a:ext cx="1557303" cy="369332"/>
            </a:xfrm>
            <a:prstGeom prst="rect">
              <a:avLst/>
            </a:prstGeom>
            <a:noFill/>
          </p:spPr>
          <p:txBody>
            <a:bodyPr wrap="square" rtlCol="0">
              <a:spAutoFit/>
            </a:bodyPr>
            <a:lstStyle/>
            <a:p>
              <a:pPr algn="ctr"/>
              <a:r>
                <a:rPr lang="en-US" b="1" dirty="0" smtClean="0">
                  <a:solidFill>
                    <a:schemeClr val="tx2"/>
                  </a:solidFill>
                </a:rPr>
                <a:t>Industry</a:t>
              </a:r>
              <a:endParaRPr lang="en-US" b="1" dirty="0">
                <a:solidFill>
                  <a:schemeClr val="tx2"/>
                </a:solidFill>
              </a:endParaRPr>
            </a:p>
          </p:txBody>
        </p:sp>
        <p:sp>
          <p:nvSpPr>
            <p:cNvPr id="24" name="TextBox 23"/>
            <p:cNvSpPr txBox="1"/>
            <p:nvPr/>
          </p:nvSpPr>
          <p:spPr>
            <a:xfrm>
              <a:off x="7162801" y="926068"/>
              <a:ext cx="1828799" cy="369332"/>
            </a:xfrm>
            <a:prstGeom prst="rect">
              <a:avLst/>
            </a:prstGeom>
            <a:noFill/>
          </p:spPr>
          <p:txBody>
            <a:bodyPr wrap="square" rtlCol="0">
              <a:spAutoFit/>
            </a:bodyPr>
            <a:lstStyle/>
            <a:p>
              <a:pPr algn="ctr"/>
              <a:r>
                <a:rPr lang="en-US" b="1" dirty="0" smtClean="0">
                  <a:solidFill>
                    <a:schemeClr val="tx2"/>
                  </a:solidFill>
                </a:rPr>
                <a:t>National Labs</a:t>
              </a:r>
              <a:endParaRPr lang="en-US" b="1" dirty="0">
                <a:solidFill>
                  <a:schemeClr val="tx2"/>
                </a:solidFill>
              </a:endParaRPr>
            </a:p>
          </p:txBody>
        </p:sp>
        <p:sp>
          <p:nvSpPr>
            <p:cNvPr id="25" name="TextBox 24"/>
            <p:cNvSpPr txBox="1"/>
            <p:nvPr/>
          </p:nvSpPr>
          <p:spPr>
            <a:xfrm>
              <a:off x="3852028" y="926068"/>
              <a:ext cx="1405772" cy="369332"/>
            </a:xfrm>
            <a:prstGeom prst="rect">
              <a:avLst/>
            </a:prstGeom>
            <a:noFill/>
          </p:spPr>
          <p:txBody>
            <a:bodyPr wrap="square" rtlCol="0">
              <a:spAutoFit/>
            </a:bodyPr>
            <a:lstStyle/>
            <a:p>
              <a:pPr algn="ctr"/>
              <a:r>
                <a:rPr lang="en-US" b="1" dirty="0" smtClean="0">
                  <a:solidFill>
                    <a:schemeClr val="tx2"/>
                  </a:solidFill>
                </a:rPr>
                <a:t>State</a:t>
              </a:r>
              <a:endParaRPr lang="en-US" b="1" dirty="0">
                <a:solidFill>
                  <a:schemeClr val="tx2"/>
                </a:solidFill>
              </a:endParaRPr>
            </a:p>
          </p:txBody>
        </p:sp>
        <p:sp>
          <p:nvSpPr>
            <p:cNvPr id="31" name="TextBox 23"/>
            <p:cNvSpPr txBox="1">
              <a:spLocks noChangeArrowheads="1"/>
            </p:cNvSpPr>
            <p:nvPr/>
          </p:nvSpPr>
          <p:spPr bwMode="auto">
            <a:xfrm>
              <a:off x="5390045" y="4312761"/>
              <a:ext cx="1582085"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000">
                  <a:solidFill>
                    <a:schemeClr val="accent1"/>
                  </a:solidFill>
                  <a:latin typeface="Calibri" pitchFamily="34" charset="0"/>
                </a:defRPr>
              </a:lvl2pPr>
              <a:lvl3pPr marL="1143000" indent="-228600" defTabSz="457200" eaLnBrk="0" hangingPunct="0">
                <a:spcBef>
                  <a:spcPct val="20000"/>
                </a:spcBef>
                <a:buFont typeface="Arial" charset="0"/>
                <a:buChar char="•"/>
                <a:defRPr>
                  <a:solidFill>
                    <a:srgbClr val="31859C"/>
                  </a:solidFill>
                  <a:latin typeface="Calibri" pitchFamily="34" charset="0"/>
                </a:defRPr>
              </a:lvl3pPr>
              <a:lvl4pPr marL="1600200" indent="-228600" defTabSz="457200" eaLnBrk="0" hangingPunct="0">
                <a:spcBef>
                  <a:spcPct val="20000"/>
                </a:spcBef>
                <a:buFont typeface="Arial" charset="0"/>
                <a:buChar char="–"/>
                <a:defRPr sz="1600">
                  <a:solidFill>
                    <a:schemeClr val="tx1"/>
                  </a:solidFill>
                  <a:latin typeface="Calibri" pitchFamily="34" charset="0"/>
                </a:defRPr>
              </a:lvl4pPr>
              <a:lvl5pPr marL="2057400" indent="-228600" defTabSz="457200" eaLnBrk="0" hangingPunct="0">
                <a:spcBef>
                  <a:spcPct val="20000"/>
                </a:spcBef>
                <a:buFont typeface="Arial" charset="0"/>
                <a:buChar char="»"/>
                <a:defRPr sz="16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marL="171450" indent="-171450" eaLnBrk="1" fontAlgn="base" hangingPunct="1">
                <a:spcBef>
                  <a:spcPct val="0"/>
                </a:spcBef>
                <a:spcAft>
                  <a:spcPct val="0"/>
                </a:spcAft>
              </a:pPr>
              <a:r>
                <a:rPr lang="en-US" altLang="en-US" sz="1000" dirty="0" smtClean="0">
                  <a:solidFill>
                    <a:schemeClr val="accent2"/>
                  </a:solidFill>
                  <a:latin typeface="Arial" charset="0"/>
                  <a:cs typeface="Arial" charset="0"/>
                </a:rPr>
                <a:t>Critical Infrastructure Protection Working Group (CIPWG</a:t>
              </a:r>
              <a:r>
                <a:rPr lang="en-US" altLang="en-US" sz="1000" dirty="0">
                  <a:solidFill>
                    <a:schemeClr val="accent2"/>
                  </a:solidFill>
                  <a:latin typeface="Arial" charset="0"/>
                  <a:cs typeface="Arial" charset="0"/>
                </a:rPr>
                <a:t>)</a:t>
              </a:r>
            </a:p>
            <a:p>
              <a:pPr marL="171450" indent="-171450" eaLnBrk="1" fontAlgn="base" hangingPunct="1">
                <a:spcBef>
                  <a:spcPts val="400"/>
                </a:spcBef>
                <a:spcAft>
                  <a:spcPct val="0"/>
                </a:spcAft>
              </a:pPr>
              <a:r>
                <a:rPr lang="en-US" altLang="en-US" sz="1000" dirty="0" smtClean="0">
                  <a:solidFill>
                    <a:schemeClr val="accent2"/>
                  </a:solidFill>
                  <a:latin typeface="Arial" charset="0"/>
                  <a:cs typeface="Arial" charset="0"/>
                </a:rPr>
                <a:t>Grid Resilience Working Group (GRWG)</a:t>
              </a:r>
            </a:p>
          </p:txBody>
        </p:sp>
        <p:pic>
          <p:nvPicPr>
            <p:cNvPr id="32"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804" y="4939811"/>
              <a:ext cx="820909" cy="82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C:\Users\adelenela\AppData\Local\Microsoft\Windows\Temporary Internet Files\Content.Outlook\IVUJ2W6Z\Picture1.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24000" y="4337828"/>
              <a:ext cx="1369885" cy="381878"/>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p:nvPr/>
          </p:nvCxnSpPr>
          <p:spPr>
            <a:xfrm rot="5400000">
              <a:off x="1322779" y="3413760"/>
              <a:ext cx="4846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843632" y="3413760"/>
              <a:ext cx="4846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87240" y="3413760"/>
              <a:ext cx="484632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60123" y="3801482"/>
            <a:ext cx="1436950" cy="586468"/>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90442" y="2286000"/>
            <a:ext cx="1539809" cy="284964"/>
          </a:xfrm>
          <a:prstGeom prst="rect">
            <a:avLst/>
          </a:prstGeom>
        </p:spPr>
      </p:pic>
      <p:pic>
        <p:nvPicPr>
          <p:cNvPr id="13" name="Picture 1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52189" y="2797300"/>
            <a:ext cx="1562534" cy="866718"/>
          </a:xfrm>
          <a:prstGeom prst="rect">
            <a:avLst/>
          </a:prstGeom>
        </p:spPr>
      </p:pic>
    </p:spTree>
    <p:extLst>
      <p:ext uri="{BB962C8B-B14F-4D97-AF65-F5344CB8AC3E}">
        <p14:creationId xmlns:p14="http://schemas.microsoft.com/office/powerpoint/2010/main" val="2832988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Challenges &amp; Opportunities</a:t>
            </a:r>
          </a:p>
        </p:txBody>
      </p:sp>
      <p:sp>
        <p:nvSpPr>
          <p:cNvPr id="3" name="Content Placeholder 2"/>
          <p:cNvSpPr>
            <a:spLocks noGrp="1"/>
          </p:cNvSpPr>
          <p:nvPr>
            <p:ph idx="1"/>
          </p:nvPr>
        </p:nvSpPr>
        <p:spPr>
          <a:xfrm>
            <a:off x="381000" y="1066800"/>
            <a:ext cx="7924800" cy="4953000"/>
          </a:xfrm>
        </p:spPr>
        <p:txBody>
          <a:bodyPr/>
          <a:lstStyle/>
          <a:p>
            <a:pPr>
              <a:spcBef>
                <a:spcPts val="0"/>
              </a:spcBef>
            </a:pPr>
            <a:r>
              <a:rPr lang="en-US" sz="2000" b="1" dirty="0" smtClean="0">
                <a:solidFill>
                  <a:schemeClr val="accent2"/>
                </a:solidFill>
              </a:rPr>
              <a:t>Supporting and ensuring grid and market resilience</a:t>
            </a:r>
            <a:r>
              <a:rPr lang="en-US" sz="2000" dirty="0" smtClean="0">
                <a:solidFill>
                  <a:schemeClr val="accent2"/>
                </a:solidFill>
              </a:rPr>
              <a:t> </a:t>
            </a:r>
            <a:endParaRPr lang="en-US" sz="2000" dirty="0">
              <a:solidFill>
                <a:schemeClr val="accent2"/>
              </a:solidFill>
            </a:endParaRPr>
          </a:p>
          <a:p>
            <a:pPr lvl="1">
              <a:spcBef>
                <a:spcPts val="900"/>
              </a:spcBef>
            </a:pPr>
            <a:r>
              <a:rPr lang="en-US" sz="1800" dirty="0">
                <a:solidFill>
                  <a:schemeClr val="accent2"/>
                </a:solidFill>
              </a:rPr>
              <a:t>Be prepared to operate if ERCOT’s energy management or market systems become unavailable.</a:t>
            </a:r>
          </a:p>
          <a:p>
            <a:pPr lvl="1">
              <a:spcBef>
                <a:spcPts val="900"/>
              </a:spcBef>
            </a:pPr>
            <a:r>
              <a:rPr lang="en-US" sz="1800" dirty="0">
                <a:solidFill>
                  <a:schemeClr val="accent2"/>
                </a:solidFill>
              </a:rPr>
              <a:t>Develop systems with adverse conditions in mind (we have recent examples in Texas).</a:t>
            </a:r>
          </a:p>
          <a:p>
            <a:pPr lvl="1">
              <a:spcBef>
                <a:spcPts val="900"/>
              </a:spcBef>
            </a:pPr>
            <a:r>
              <a:rPr lang="en-US" sz="1800" dirty="0">
                <a:solidFill>
                  <a:schemeClr val="accent2"/>
                </a:solidFill>
              </a:rPr>
              <a:t>Resist fragile environments</a:t>
            </a:r>
            <a:r>
              <a:rPr lang="en-US" sz="1800" dirty="0" smtClean="0">
                <a:solidFill>
                  <a:schemeClr val="accent2"/>
                </a:solidFill>
              </a:rPr>
              <a:t>.</a:t>
            </a:r>
            <a:endParaRPr lang="en-US" sz="1800" dirty="0">
              <a:solidFill>
                <a:schemeClr val="accent2"/>
              </a:solidFill>
            </a:endParaRPr>
          </a:p>
          <a:p>
            <a:pPr>
              <a:spcBef>
                <a:spcPts val="1800"/>
              </a:spcBef>
            </a:pPr>
            <a:r>
              <a:rPr lang="en-US" sz="2000" b="1" dirty="0">
                <a:solidFill>
                  <a:schemeClr val="accent2"/>
                </a:solidFill>
              </a:rPr>
              <a:t>Managing </a:t>
            </a:r>
            <a:r>
              <a:rPr lang="en-US" sz="2000" b="1" dirty="0" smtClean="0">
                <a:solidFill>
                  <a:schemeClr val="accent2"/>
                </a:solidFill>
              </a:rPr>
              <a:t>amid </a:t>
            </a:r>
            <a:r>
              <a:rPr lang="en-US" sz="2000" b="1" dirty="0">
                <a:solidFill>
                  <a:schemeClr val="accent2"/>
                </a:solidFill>
              </a:rPr>
              <a:t>increasing complexity</a:t>
            </a:r>
          </a:p>
          <a:p>
            <a:pPr lvl="1">
              <a:spcBef>
                <a:spcPts val="900"/>
              </a:spcBef>
            </a:pPr>
            <a:r>
              <a:rPr lang="en-US" sz="1800" dirty="0">
                <a:solidFill>
                  <a:schemeClr val="accent2"/>
                </a:solidFill>
              </a:rPr>
              <a:t>Facilitate development and testing of increasingly complex and inter-related IT systems.</a:t>
            </a:r>
          </a:p>
          <a:p>
            <a:pPr lvl="1">
              <a:spcBef>
                <a:spcPts val="900"/>
              </a:spcBef>
            </a:pPr>
            <a:r>
              <a:rPr lang="en-US" sz="1800" dirty="0">
                <a:solidFill>
                  <a:schemeClr val="accent2"/>
                </a:solidFill>
              </a:rPr>
              <a:t>Train operators for a more unpredictable system.</a:t>
            </a:r>
          </a:p>
          <a:p>
            <a:pPr lvl="1">
              <a:spcBef>
                <a:spcPts val="900"/>
              </a:spcBef>
            </a:pPr>
            <a:r>
              <a:rPr lang="en-US" sz="1800" dirty="0">
                <a:solidFill>
                  <a:schemeClr val="accent2"/>
                </a:solidFill>
              </a:rPr>
              <a:t>Develop modern, useful interfaces for sharing information with those we serve</a:t>
            </a:r>
            <a:r>
              <a:rPr lang="en-US" sz="1800" dirty="0" smtClean="0">
                <a:solidFill>
                  <a:schemeClr val="accent2"/>
                </a:solidFill>
              </a:rPr>
              <a:t>.</a:t>
            </a:r>
            <a:endParaRPr lang="en-US" sz="1800" dirty="0">
              <a:solidFill>
                <a:schemeClr val="accent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014493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Communication Channels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
        <p:nvSpPr>
          <p:cNvPr id="6" name="TextBox 5"/>
          <p:cNvSpPr txBox="1"/>
          <p:nvPr/>
        </p:nvSpPr>
        <p:spPr>
          <a:xfrm>
            <a:off x="431874" y="977205"/>
            <a:ext cx="5622890" cy="1384995"/>
          </a:xfrm>
          <a:prstGeom prst="rect">
            <a:avLst/>
          </a:prstGeom>
          <a:noFill/>
        </p:spPr>
        <p:txBody>
          <a:bodyPr wrap="square" rtlCol="0">
            <a:spAutoFit/>
          </a:bodyPr>
          <a:lstStyle/>
          <a:p>
            <a:pPr>
              <a:spcAft>
                <a:spcPts val="400"/>
              </a:spcAft>
            </a:pPr>
            <a:r>
              <a:rPr lang="en-US" sz="2000" b="1" dirty="0" smtClean="0">
                <a:solidFill>
                  <a:schemeClr val="tx2"/>
                </a:solidFill>
              </a:rPr>
              <a:t>ERCOT website – www.ercot.com</a:t>
            </a:r>
          </a:p>
          <a:p>
            <a:pPr marL="231775" indent="-231775">
              <a:buFont typeface="Arial" panose="020B0604020202020204" pitchFamily="34" charset="0"/>
              <a:buChar char="•"/>
            </a:pPr>
            <a:r>
              <a:rPr lang="en-US" dirty="0" smtClean="0">
                <a:solidFill>
                  <a:schemeClr val="tx2"/>
                </a:solidFill>
              </a:rPr>
              <a:t>Today’s Outlook and grid conditions</a:t>
            </a:r>
          </a:p>
          <a:p>
            <a:pPr marL="231775" indent="-231775">
              <a:spcBef>
                <a:spcPts val="400"/>
              </a:spcBef>
              <a:buFont typeface="Arial" panose="020B0604020202020204" pitchFamily="34" charset="0"/>
              <a:buChar char="•"/>
            </a:pPr>
            <a:r>
              <a:rPr lang="en-US" dirty="0" smtClean="0">
                <a:solidFill>
                  <a:schemeClr val="tx2"/>
                </a:solidFill>
              </a:rPr>
              <a:t>Daily and seasonal weather</a:t>
            </a:r>
          </a:p>
          <a:p>
            <a:pPr marL="231775" indent="-231775">
              <a:spcBef>
                <a:spcPts val="400"/>
              </a:spcBef>
              <a:buFont typeface="Arial" panose="020B0604020202020204" pitchFamily="34" charset="0"/>
              <a:buChar char="•"/>
            </a:pPr>
            <a:r>
              <a:rPr lang="en-US" dirty="0" smtClean="0">
                <a:solidFill>
                  <a:schemeClr val="tx2"/>
                </a:solidFill>
              </a:rPr>
              <a:t>Market information, prices and more</a:t>
            </a:r>
          </a:p>
        </p:txBody>
      </p:sp>
      <p:sp>
        <p:nvSpPr>
          <p:cNvPr id="7" name="TextBox 6"/>
          <p:cNvSpPr txBox="1"/>
          <p:nvPr/>
        </p:nvSpPr>
        <p:spPr>
          <a:xfrm>
            <a:off x="376990" y="4453514"/>
            <a:ext cx="4227696" cy="1718686"/>
          </a:xfrm>
          <a:prstGeom prst="rect">
            <a:avLst/>
          </a:prstGeom>
          <a:noFill/>
        </p:spPr>
        <p:txBody>
          <a:bodyPr wrap="square" rtlCol="0">
            <a:spAutoFit/>
          </a:bodyPr>
          <a:lstStyle/>
          <a:p>
            <a:pPr fontAlgn="auto">
              <a:spcBef>
                <a:spcPts val="0"/>
              </a:spcBef>
              <a:spcAft>
                <a:spcPts val="400"/>
              </a:spcAft>
              <a:defRPr/>
            </a:pPr>
            <a:r>
              <a:rPr lang="en-US" sz="2000" b="1" dirty="0">
                <a:solidFill>
                  <a:schemeClr val="tx2"/>
                </a:solidFill>
              </a:rPr>
              <a:t>Social media – join us!</a:t>
            </a:r>
          </a:p>
          <a:p>
            <a:pPr marL="285750" indent="-285750" fontAlgn="auto">
              <a:spcBef>
                <a:spcPts val="0"/>
              </a:spcBef>
              <a:spcAft>
                <a:spcPts val="400"/>
              </a:spcAft>
              <a:buFont typeface="Arial" pitchFamily="34" charset="0"/>
              <a:buChar char="•"/>
              <a:defRPr/>
            </a:pPr>
            <a:r>
              <a:rPr lang="en-US" dirty="0">
                <a:solidFill>
                  <a:schemeClr val="tx2"/>
                </a:solidFill>
              </a:rPr>
              <a:t>Twitter: @ERCOT_ISO</a:t>
            </a:r>
          </a:p>
          <a:p>
            <a:pPr marL="285750" indent="-285750" fontAlgn="auto">
              <a:spcBef>
                <a:spcPts val="0"/>
              </a:spcBef>
              <a:spcAft>
                <a:spcPts val="400"/>
              </a:spcAft>
              <a:buFont typeface="Arial" pitchFamily="34" charset="0"/>
              <a:buChar char="•"/>
              <a:defRPr/>
            </a:pPr>
            <a:r>
              <a:rPr lang="en-US" dirty="0">
                <a:solidFill>
                  <a:schemeClr val="tx2"/>
                </a:solidFill>
              </a:rPr>
              <a:t>Facebook: Electric Reliability Council of Texas</a:t>
            </a:r>
          </a:p>
          <a:p>
            <a:pPr marL="285750" indent="-285750" fontAlgn="auto">
              <a:spcBef>
                <a:spcPts val="0"/>
              </a:spcBef>
              <a:spcAft>
                <a:spcPts val="400"/>
              </a:spcAft>
              <a:buFont typeface="Arial" pitchFamily="34" charset="0"/>
              <a:buChar char="•"/>
              <a:defRPr/>
            </a:pPr>
            <a:r>
              <a:rPr lang="en-US" dirty="0">
                <a:solidFill>
                  <a:schemeClr val="tx2"/>
                </a:solidFill>
              </a:rPr>
              <a:t>LinkedIn: ERCOT</a:t>
            </a:r>
          </a:p>
        </p:txBody>
      </p:sp>
      <p:sp>
        <p:nvSpPr>
          <p:cNvPr id="8" name="TextBox 7"/>
          <p:cNvSpPr txBox="1"/>
          <p:nvPr/>
        </p:nvSpPr>
        <p:spPr>
          <a:xfrm>
            <a:off x="6200122" y="4620359"/>
            <a:ext cx="2639078" cy="1384995"/>
          </a:xfrm>
          <a:prstGeom prst="rect">
            <a:avLst/>
          </a:prstGeom>
          <a:noFill/>
        </p:spPr>
        <p:txBody>
          <a:bodyPr wrap="square" rtlCol="0">
            <a:spAutoFit/>
          </a:bodyPr>
          <a:lstStyle/>
          <a:p>
            <a:pPr>
              <a:spcAft>
                <a:spcPts val="400"/>
              </a:spcAft>
            </a:pPr>
            <a:r>
              <a:rPr lang="en-US" sz="2000" b="1" dirty="0" smtClean="0">
                <a:solidFill>
                  <a:schemeClr val="tx2"/>
                </a:solidFill>
              </a:rPr>
              <a:t>ERCOT mobile app </a:t>
            </a:r>
          </a:p>
          <a:p>
            <a:pPr marL="285750" indent="-285750">
              <a:spcAft>
                <a:spcPts val="400"/>
              </a:spcAft>
              <a:buFont typeface="Arial" panose="020B0604020202020204" pitchFamily="34" charset="0"/>
              <a:buChar char="•"/>
            </a:pPr>
            <a:r>
              <a:rPr lang="en-US" dirty="0" smtClean="0">
                <a:solidFill>
                  <a:schemeClr val="tx2"/>
                </a:solidFill>
              </a:rPr>
              <a:t>Real-time updates</a:t>
            </a:r>
          </a:p>
          <a:p>
            <a:pPr marL="285750" indent="-285750">
              <a:spcAft>
                <a:spcPts val="400"/>
              </a:spcAft>
              <a:buFont typeface="Arial" panose="020B0604020202020204" pitchFamily="34" charset="0"/>
              <a:buChar char="•"/>
            </a:pPr>
            <a:r>
              <a:rPr lang="en-US" dirty="0" smtClean="0">
                <a:solidFill>
                  <a:schemeClr val="tx2"/>
                </a:solidFill>
              </a:rPr>
              <a:t>Wholesale pricing</a:t>
            </a:r>
          </a:p>
          <a:p>
            <a:pPr marL="285750" indent="-285750">
              <a:spcAft>
                <a:spcPts val="400"/>
              </a:spcAft>
              <a:buFont typeface="Arial" panose="020B0604020202020204" pitchFamily="34" charset="0"/>
              <a:buChar char="•"/>
            </a:pPr>
            <a:r>
              <a:rPr lang="en-US" dirty="0" smtClean="0">
                <a:solidFill>
                  <a:schemeClr val="tx2"/>
                </a:solidFill>
              </a:rPr>
              <a:t>Information sharing</a:t>
            </a:r>
            <a:endParaRPr lang="en-US" dirty="0">
              <a:solidFill>
                <a:schemeClr val="tx2"/>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0967" y="4699806"/>
            <a:ext cx="1562874" cy="1472394"/>
          </a:xfrm>
          <a:prstGeom prst="rect">
            <a:avLst/>
          </a:prstGeom>
        </p:spPr>
      </p:pic>
      <p:grpSp>
        <p:nvGrpSpPr>
          <p:cNvPr id="10" name="Group 9"/>
          <p:cNvGrpSpPr/>
          <p:nvPr/>
        </p:nvGrpSpPr>
        <p:grpSpPr>
          <a:xfrm>
            <a:off x="376989" y="2733892"/>
            <a:ext cx="4482450" cy="1457108"/>
            <a:chOff x="518116" y="2927403"/>
            <a:chExt cx="4698342" cy="1527287"/>
          </a:xfrm>
        </p:grpSpPr>
        <p:pic>
          <p:nvPicPr>
            <p:cNvPr id="11" name="Picture 10"/>
            <p:cNvPicPr>
              <a:picLocks noChangeAspect="1"/>
            </p:cNvPicPr>
            <p:nvPr/>
          </p:nvPicPr>
          <p:blipFill>
            <a:blip r:embed="rId4"/>
            <a:stretch>
              <a:fillRect/>
            </a:stretch>
          </p:blipFill>
          <p:spPr>
            <a:xfrm>
              <a:off x="2935468" y="2927403"/>
              <a:ext cx="2280990" cy="1527287"/>
            </a:xfrm>
            <a:prstGeom prst="rect">
              <a:avLst/>
            </a:prstGeom>
            <a:scene3d>
              <a:camera prst="orthographicFront">
                <a:rot lat="0" lon="0" rev="21299999"/>
              </a:camera>
              <a:lightRig rig="threePt" dir="t"/>
            </a:scene3d>
          </p:spPr>
        </p:pic>
        <p:pic>
          <p:nvPicPr>
            <p:cNvPr id="12" name="Picture 11"/>
            <p:cNvPicPr>
              <a:picLocks noChangeAspect="1"/>
            </p:cNvPicPr>
            <p:nvPr/>
          </p:nvPicPr>
          <p:blipFill>
            <a:blip r:embed="rId5"/>
            <a:stretch>
              <a:fillRect/>
            </a:stretch>
          </p:blipFill>
          <p:spPr>
            <a:xfrm>
              <a:off x="518116" y="2994072"/>
              <a:ext cx="2512140" cy="1460618"/>
            </a:xfrm>
            <a:prstGeom prst="rect">
              <a:avLst/>
            </a:prstGeom>
            <a:scene3d>
              <a:camera prst="orthographicFront">
                <a:rot lat="0" lon="0" rev="600000"/>
              </a:camera>
              <a:lightRig rig="threePt" dir="t"/>
            </a:scene3d>
          </p:spPr>
        </p:pic>
      </p:grpSp>
      <p:pic>
        <p:nvPicPr>
          <p:cNvPr id="13" name="Picture 12"/>
          <p:cNvPicPr>
            <a:picLocks noChangeAspect="1"/>
          </p:cNvPicPr>
          <p:nvPr/>
        </p:nvPicPr>
        <p:blipFill rotWithShape="1">
          <a:blip r:embed="rId6"/>
          <a:srcRect b="5717"/>
          <a:stretch/>
        </p:blipFill>
        <p:spPr>
          <a:xfrm>
            <a:off x="5370320" y="1006698"/>
            <a:ext cx="3240280" cy="3184302"/>
          </a:xfrm>
          <a:prstGeom prst="rect">
            <a:avLst/>
          </a:prstGeom>
        </p:spPr>
      </p:pic>
    </p:spTree>
    <p:extLst>
      <p:ext uri="{BB962C8B-B14F-4D97-AF65-F5344CB8AC3E}">
        <p14:creationId xmlns:p14="http://schemas.microsoft.com/office/powerpoint/2010/main" val="225872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ERCOT?</a:t>
            </a:r>
            <a:endParaRPr lang="en-US" dirty="0"/>
          </a:p>
        </p:txBody>
      </p:sp>
      <p:sp>
        <p:nvSpPr>
          <p:cNvPr id="6" name="Content Placeholder 2"/>
          <p:cNvSpPr txBox="1">
            <a:spLocks/>
          </p:cNvSpPr>
          <p:nvPr/>
        </p:nvSpPr>
        <p:spPr bwMode="auto">
          <a:xfrm>
            <a:off x="381000" y="916781"/>
            <a:ext cx="3429000" cy="35790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chemeClr val="tx2"/>
                </a:solidFill>
              </a:rPr>
              <a:t>The Texas Legislature restructured the Texas electric market in 1999 </a:t>
            </a:r>
            <a:r>
              <a:rPr lang="en-US" dirty="0" smtClean="0">
                <a:solidFill>
                  <a:schemeClr val="tx2"/>
                </a:solidFill>
              </a:rPr>
              <a:t>and </a:t>
            </a:r>
            <a:r>
              <a:rPr lang="en-US" dirty="0">
                <a:solidFill>
                  <a:schemeClr val="tx2"/>
                </a:solidFill>
              </a:rPr>
              <a:t>assigned ERCOT four primary responsibilities:</a:t>
            </a:r>
          </a:p>
          <a:p>
            <a:pPr>
              <a:defRPr/>
            </a:pPr>
            <a:endParaRPr lang="en-US" sz="1400" dirty="0"/>
          </a:p>
          <a:p>
            <a:pPr marL="231775" indent="-231775">
              <a:spcAft>
                <a:spcPts val="600"/>
              </a:spcAft>
              <a:buFont typeface="Arial" panose="020B0604020202020204" pitchFamily="34" charset="0"/>
              <a:buChar char="•"/>
            </a:pPr>
            <a:r>
              <a:rPr lang="en-US" b="1" dirty="0">
                <a:solidFill>
                  <a:srgbClr val="005386"/>
                </a:solidFill>
              </a:rPr>
              <a:t>System r</a:t>
            </a:r>
            <a:r>
              <a:rPr lang="en-US" b="1" dirty="0" smtClean="0">
                <a:solidFill>
                  <a:srgbClr val="005386"/>
                </a:solidFill>
              </a:rPr>
              <a:t>eliability</a:t>
            </a:r>
          </a:p>
          <a:p>
            <a:pPr marL="231775" indent="-231775">
              <a:spcAft>
                <a:spcPts val="600"/>
              </a:spcAft>
              <a:buFont typeface="Arial" panose="020B0604020202020204" pitchFamily="34" charset="0"/>
              <a:buChar char="•"/>
            </a:pPr>
            <a:r>
              <a:rPr lang="en-US" b="1" dirty="0" smtClean="0">
                <a:solidFill>
                  <a:srgbClr val="005386"/>
                </a:solidFill>
              </a:rPr>
              <a:t>Competitive </a:t>
            </a:r>
            <a:r>
              <a:rPr lang="en-US" b="1" dirty="0">
                <a:solidFill>
                  <a:srgbClr val="005386"/>
                </a:solidFill>
              </a:rPr>
              <a:t>w</a:t>
            </a:r>
            <a:r>
              <a:rPr lang="en-US" b="1" dirty="0" smtClean="0">
                <a:solidFill>
                  <a:srgbClr val="005386"/>
                </a:solidFill>
              </a:rPr>
              <a:t>holesale </a:t>
            </a:r>
            <a:r>
              <a:rPr lang="en-US" b="1" dirty="0">
                <a:solidFill>
                  <a:srgbClr val="005386"/>
                </a:solidFill>
              </a:rPr>
              <a:t>m</a:t>
            </a:r>
            <a:r>
              <a:rPr lang="en-US" b="1" dirty="0" smtClean="0">
                <a:solidFill>
                  <a:srgbClr val="005386"/>
                </a:solidFill>
              </a:rPr>
              <a:t>arket</a:t>
            </a:r>
            <a:endParaRPr lang="en-US" dirty="0"/>
          </a:p>
          <a:p>
            <a:pPr marL="231775" indent="-231775">
              <a:spcAft>
                <a:spcPts val="600"/>
              </a:spcAft>
              <a:buFont typeface="Arial" panose="020B0604020202020204" pitchFamily="34" charset="0"/>
              <a:buChar char="•"/>
            </a:pPr>
            <a:r>
              <a:rPr lang="en-US" b="1" dirty="0" smtClean="0">
                <a:solidFill>
                  <a:srgbClr val="005386"/>
                </a:solidFill>
              </a:rPr>
              <a:t>Open </a:t>
            </a:r>
            <a:r>
              <a:rPr lang="en-US" b="1" dirty="0">
                <a:solidFill>
                  <a:srgbClr val="005386"/>
                </a:solidFill>
              </a:rPr>
              <a:t>a</a:t>
            </a:r>
            <a:r>
              <a:rPr lang="en-US" b="1" dirty="0" smtClean="0">
                <a:solidFill>
                  <a:srgbClr val="005386"/>
                </a:solidFill>
              </a:rPr>
              <a:t>ccess </a:t>
            </a:r>
            <a:r>
              <a:rPr lang="en-US" b="1" dirty="0">
                <a:solidFill>
                  <a:srgbClr val="005386"/>
                </a:solidFill>
              </a:rPr>
              <a:t>to t</a:t>
            </a:r>
            <a:r>
              <a:rPr lang="en-US" b="1" dirty="0" smtClean="0">
                <a:solidFill>
                  <a:srgbClr val="005386"/>
                </a:solidFill>
              </a:rPr>
              <a:t>ransmission</a:t>
            </a:r>
          </a:p>
          <a:p>
            <a:pPr marL="231775" indent="-231775">
              <a:buFont typeface="Arial" panose="020B0604020202020204" pitchFamily="34" charset="0"/>
              <a:buChar char="•"/>
            </a:pPr>
            <a:r>
              <a:rPr lang="en-US" b="1" dirty="0" smtClean="0">
                <a:solidFill>
                  <a:srgbClr val="005386"/>
                </a:solidFill>
              </a:rPr>
              <a:t>Competitive </a:t>
            </a:r>
            <a:r>
              <a:rPr lang="en-US" b="1" dirty="0">
                <a:solidFill>
                  <a:srgbClr val="005386"/>
                </a:solidFill>
              </a:rPr>
              <a:t>r</a:t>
            </a:r>
            <a:r>
              <a:rPr lang="en-US" b="1" dirty="0" smtClean="0">
                <a:solidFill>
                  <a:srgbClr val="005386"/>
                </a:solidFill>
              </a:rPr>
              <a:t>etail </a:t>
            </a:r>
            <a:r>
              <a:rPr lang="en-US" b="1" dirty="0">
                <a:solidFill>
                  <a:srgbClr val="005386"/>
                </a:solidFill>
              </a:rPr>
              <a:t>m</a:t>
            </a:r>
            <a:r>
              <a:rPr lang="en-US" b="1" dirty="0" smtClean="0">
                <a:solidFill>
                  <a:srgbClr val="005386"/>
                </a:solidFill>
              </a:rPr>
              <a:t>arket</a:t>
            </a:r>
            <a:endParaRPr lang="en-US" dirty="0"/>
          </a:p>
          <a:p>
            <a:pPr marL="119063" indent="-119063">
              <a:buFont typeface="Arial" pitchFamily="34" charset="0"/>
              <a:buChar char="•"/>
            </a:pPr>
            <a:endParaRPr lang="en-US" dirty="0"/>
          </a:p>
        </p:txBody>
      </p:sp>
      <p:sp>
        <p:nvSpPr>
          <p:cNvPr id="7" name="Rectangle 6"/>
          <p:cNvSpPr/>
          <p:nvPr/>
        </p:nvSpPr>
        <p:spPr>
          <a:xfrm>
            <a:off x="413084" y="4648647"/>
            <a:ext cx="8524075" cy="2031325"/>
          </a:xfrm>
          <a:prstGeom prst="rect">
            <a:avLst/>
          </a:prstGeom>
        </p:spPr>
        <p:txBody>
          <a:bodyPr wrap="square">
            <a:spAutoFit/>
          </a:bodyPr>
          <a:lstStyle/>
          <a:p>
            <a:r>
              <a:rPr lang="en-US" sz="1600" dirty="0">
                <a:solidFill>
                  <a:schemeClr val="tx2"/>
                </a:solidFill>
              </a:rPr>
              <a:t>ERCOT is a membership-based 501(c)(4) nonprofit corporation, governed by a board of directors and subject to oversight by the Public Utility Commission of Texas and the Texas Legislature</a:t>
            </a:r>
            <a:r>
              <a:rPr lang="en-US" sz="1600" dirty="0" smtClean="0">
                <a:solidFill>
                  <a:schemeClr val="tx2"/>
                </a:solidFill>
              </a:rPr>
              <a:t>.</a:t>
            </a:r>
          </a:p>
          <a:p>
            <a:endParaRPr lang="en-US" sz="1600" dirty="0">
              <a:solidFill>
                <a:schemeClr val="tx2"/>
              </a:solidFill>
            </a:endParaRPr>
          </a:p>
          <a:p>
            <a:r>
              <a:rPr lang="en-US" sz="1600" dirty="0" smtClean="0">
                <a:solidFill>
                  <a:schemeClr val="tx2"/>
                </a:solidFill>
              </a:rPr>
              <a:t>ERCOT </a:t>
            </a:r>
            <a:r>
              <a:rPr lang="en-US" sz="1600" dirty="0">
                <a:solidFill>
                  <a:schemeClr val="tx2"/>
                </a:solidFill>
              </a:rPr>
              <a:t>is not a market participant and does not own generation or transmission/distribution wires.</a:t>
            </a:r>
          </a:p>
          <a:p>
            <a:pPr marL="119063" indent="-119063">
              <a:buFont typeface="Arial" pitchFamily="34" charset="0"/>
              <a:buChar char="•"/>
            </a:pPr>
            <a:endParaRPr lang="en-US" sz="1600" dirty="0"/>
          </a:p>
          <a:p>
            <a:pPr marL="119063" indent="-119063">
              <a:buFont typeface="Arial" pitchFamily="34" charset="0"/>
              <a:buChar char="•"/>
            </a:pPr>
            <a:endParaRPr lang="en-US" sz="1400" dirty="0"/>
          </a:p>
        </p:txBody>
      </p:sp>
      <p:pic>
        <p:nvPicPr>
          <p:cNvPr id="9"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90900" y="486838"/>
            <a:ext cx="5867400" cy="4161809"/>
          </a:xfrm>
        </p:spPr>
      </p:pic>
    </p:spTree>
    <p:extLst>
      <p:ext uri="{BB962C8B-B14F-4D97-AF65-F5344CB8AC3E}">
        <p14:creationId xmlns:p14="http://schemas.microsoft.com/office/powerpoint/2010/main" val="344077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ISOs and RTOs </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98339" y="838200"/>
            <a:ext cx="6242922" cy="5107642"/>
          </a:xfrm>
        </p:spPr>
      </p:pic>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
        <p:nvSpPr>
          <p:cNvPr id="6" name="TextBox 5"/>
          <p:cNvSpPr txBox="1"/>
          <p:nvPr/>
        </p:nvSpPr>
        <p:spPr>
          <a:xfrm>
            <a:off x="381000" y="1256330"/>
            <a:ext cx="28194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ERCOT is one of nine </a:t>
            </a:r>
            <a:r>
              <a:rPr lang="en-US" b="1" dirty="0" smtClean="0">
                <a:solidFill>
                  <a:schemeClr val="tx2"/>
                </a:solidFill>
              </a:rPr>
              <a:t>independent system operators</a:t>
            </a:r>
            <a:r>
              <a:rPr lang="en-US" dirty="0" smtClean="0">
                <a:solidFill>
                  <a:schemeClr val="tx2"/>
                </a:solidFill>
              </a:rPr>
              <a:t> and </a:t>
            </a:r>
            <a:r>
              <a:rPr lang="en-US" b="1" dirty="0" smtClean="0">
                <a:solidFill>
                  <a:schemeClr val="tx2"/>
                </a:solidFill>
              </a:rPr>
              <a:t>regional transmission organizations </a:t>
            </a:r>
            <a:r>
              <a:rPr lang="en-US" dirty="0" smtClean="0">
                <a:solidFill>
                  <a:schemeClr val="tx2"/>
                </a:solidFill>
              </a:rPr>
              <a:t>in the U.S. and Canada.</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smtClean="0">
                <a:solidFill>
                  <a:schemeClr val="tx2"/>
                </a:solidFill>
              </a:rPr>
              <a:t>Together, ISO/RTOs serve about two-thirds of electric consumers in the U.S. and more than half of consumers in Canada.</a:t>
            </a:r>
          </a:p>
          <a:p>
            <a:endParaRPr lang="en-US" dirty="0">
              <a:solidFill>
                <a:schemeClr val="tx2"/>
              </a:solidFill>
            </a:endParaRPr>
          </a:p>
        </p:txBody>
      </p:sp>
    </p:spTree>
    <p:extLst>
      <p:ext uri="{BB962C8B-B14F-4D97-AF65-F5344CB8AC3E}">
        <p14:creationId xmlns:p14="http://schemas.microsoft.com/office/powerpoint/2010/main" val="3298252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lstStyle/>
          <a:p>
            <a:r>
              <a:rPr lang="en-US" dirty="0" smtClean="0"/>
              <a:t>ERCOT includes Competitive, Municipal and Cooperative Service Areas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95" y="1038833"/>
            <a:ext cx="5438610" cy="5430050"/>
          </a:xfrm>
          <a:prstGeom prst="rect">
            <a:avLst/>
          </a:prstGeom>
        </p:spPr>
      </p:pic>
      <p:grpSp>
        <p:nvGrpSpPr>
          <p:cNvPr id="13" name="Group 12"/>
          <p:cNvGrpSpPr/>
          <p:nvPr/>
        </p:nvGrpSpPr>
        <p:grpSpPr>
          <a:xfrm>
            <a:off x="5791200" y="2908115"/>
            <a:ext cx="3124200" cy="1041770"/>
            <a:chOff x="5791200" y="2667000"/>
            <a:chExt cx="3124200" cy="1041770"/>
          </a:xfrm>
        </p:grpSpPr>
        <p:sp>
          <p:nvSpPr>
            <p:cNvPr id="14" name="Rectangle 13"/>
            <p:cNvSpPr/>
            <p:nvPr/>
          </p:nvSpPr>
          <p:spPr>
            <a:xfrm>
              <a:off x="5791200" y="2667000"/>
              <a:ext cx="304800" cy="265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0" y="3160715"/>
              <a:ext cx="304800" cy="265115"/>
            </a:xfrm>
            <a:prstGeom prst="rect">
              <a:avLst/>
            </a:prstGeom>
            <a:solidFill>
              <a:srgbClr val="9B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48400" y="2667000"/>
              <a:ext cx="2514600" cy="338554"/>
            </a:xfrm>
            <a:prstGeom prst="rect">
              <a:avLst/>
            </a:prstGeom>
            <a:noFill/>
          </p:spPr>
          <p:txBody>
            <a:bodyPr wrap="square" rtlCol="0">
              <a:spAutoFit/>
            </a:bodyPr>
            <a:lstStyle/>
            <a:p>
              <a:r>
                <a:rPr lang="en-US" sz="1600" dirty="0" smtClean="0">
                  <a:solidFill>
                    <a:schemeClr val="tx2"/>
                  </a:solidFill>
                </a:rPr>
                <a:t>Competitive Retail Area</a:t>
              </a:r>
              <a:endParaRPr lang="en-US" sz="1600" dirty="0">
                <a:solidFill>
                  <a:schemeClr val="tx2"/>
                </a:solidFill>
              </a:endParaRPr>
            </a:p>
          </p:txBody>
        </p:sp>
        <p:sp>
          <p:nvSpPr>
            <p:cNvPr id="17" name="TextBox 16"/>
            <p:cNvSpPr txBox="1"/>
            <p:nvPr/>
          </p:nvSpPr>
          <p:spPr>
            <a:xfrm>
              <a:off x="6248400" y="3123995"/>
              <a:ext cx="2667000" cy="584775"/>
            </a:xfrm>
            <a:prstGeom prst="rect">
              <a:avLst/>
            </a:prstGeom>
            <a:noFill/>
          </p:spPr>
          <p:txBody>
            <a:bodyPr wrap="square" rtlCol="0">
              <a:spAutoFit/>
            </a:bodyPr>
            <a:lstStyle/>
            <a:p>
              <a:r>
                <a:rPr lang="en-US" sz="1600" dirty="0" smtClean="0">
                  <a:solidFill>
                    <a:schemeClr val="tx2"/>
                  </a:solidFill>
                </a:rPr>
                <a:t>Municipally Owned Utilities and Electric Co-Ops</a:t>
              </a:r>
              <a:endParaRPr lang="en-US" sz="1600" dirty="0">
                <a:solidFill>
                  <a:schemeClr val="tx2"/>
                </a:solidFill>
              </a:endParaRPr>
            </a:p>
          </p:txBody>
        </p:sp>
      </p:grpSp>
    </p:spTree>
    <p:extLst>
      <p:ext uri="{BB962C8B-B14F-4D97-AF65-F5344CB8AC3E}">
        <p14:creationId xmlns:p14="http://schemas.microsoft.com/office/powerpoint/2010/main" val="708640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Texas Competitive Model</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pPr/>
              <a:t>7</a:t>
            </a:fld>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150" y="1212670"/>
            <a:ext cx="8755150" cy="3085070"/>
          </a:xfrm>
          <a:prstGeom prst="rect">
            <a:avLst/>
          </a:prstGeom>
        </p:spPr>
      </p:pic>
      <p:sp>
        <p:nvSpPr>
          <p:cNvPr id="12" name="Rectangle 11"/>
          <p:cNvSpPr/>
          <p:nvPr/>
        </p:nvSpPr>
        <p:spPr>
          <a:xfrm>
            <a:off x="271980" y="4297740"/>
            <a:ext cx="2699820" cy="1384995"/>
          </a:xfrm>
          <a:prstGeom prst="rect">
            <a:avLst/>
          </a:prstGeom>
        </p:spPr>
        <p:txBody>
          <a:bodyPr wrap="square">
            <a:spAutoFit/>
          </a:bodyPr>
          <a:lstStyle/>
          <a:p>
            <a:pPr marL="176213" indent="-176213"/>
            <a:r>
              <a:rPr lang="en-US" sz="1200" dirty="0">
                <a:solidFill>
                  <a:schemeClr val="tx2"/>
                </a:solidFill>
              </a:rPr>
              <a:t>•  </a:t>
            </a:r>
            <a:r>
              <a:rPr lang="en-US" sz="1200" dirty="0" smtClean="0">
                <a:solidFill>
                  <a:schemeClr val="tx2"/>
                </a:solidFill>
              </a:rPr>
              <a:t>Generating units are owned by privately owned companies</a:t>
            </a:r>
          </a:p>
          <a:p>
            <a:pPr marL="517525" lvl="1" indent="-176213">
              <a:buFont typeface="Courier New" panose="02070309020205020404" pitchFamily="49" charset="0"/>
              <a:buChar char="o"/>
            </a:pPr>
            <a:r>
              <a:rPr lang="en-US" sz="1200" dirty="0" smtClean="0">
                <a:solidFill>
                  <a:schemeClr val="tx2"/>
                </a:solidFill>
              </a:rPr>
              <a:t>Except for municipal and cooperative units</a:t>
            </a:r>
          </a:p>
          <a:p>
            <a:pPr marL="171450" indent="-171450">
              <a:buFont typeface="Arial" panose="020B0604020202020204" pitchFamily="34" charset="0"/>
              <a:buChar char="•"/>
            </a:pPr>
            <a:r>
              <a:rPr lang="en-US" sz="1200" dirty="0" smtClean="0">
                <a:solidFill>
                  <a:schemeClr val="tx2"/>
                </a:solidFill>
              </a:rPr>
              <a:t>Compete in ERCOT market to serve load</a:t>
            </a:r>
          </a:p>
          <a:p>
            <a:pPr marL="517525" lvl="1" indent="-176213">
              <a:buFont typeface="Courier New" panose="02070309020205020404" pitchFamily="49" charset="0"/>
              <a:buChar char="o"/>
            </a:pPr>
            <a:r>
              <a:rPr lang="en-US" sz="1200" dirty="0" smtClean="0">
                <a:solidFill>
                  <a:schemeClr val="tx2"/>
                </a:solidFill>
              </a:rPr>
              <a:t>Market is overseen by PUC.</a:t>
            </a:r>
          </a:p>
        </p:txBody>
      </p:sp>
      <p:sp>
        <p:nvSpPr>
          <p:cNvPr id="13" name="Rectangle 12"/>
          <p:cNvSpPr/>
          <p:nvPr/>
        </p:nvSpPr>
        <p:spPr>
          <a:xfrm>
            <a:off x="3429001" y="4297740"/>
            <a:ext cx="2286000" cy="1384995"/>
          </a:xfrm>
          <a:prstGeom prst="rect">
            <a:avLst/>
          </a:prstGeom>
        </p:spPr>
        <p:txBody>
          <a:bodyPr wrap="square">
            <a:spAutoFit/>
          </a:bodyPr>
          <a:lstStyle/>
          <a:p>
            <a:pPr marL="176213" indent="-176213"/>
            <a:r>
              <a:rPr lang="en-US" sz="1200" dirty="0">
                <a:solidFill>
                  <a:schemeClr val="tx2"/>
                </a:solidFill>
              </a:rPr>
              <a:t>•  </a:t>
            </a:r>
            <a:r>
              <a:rPr lang="en-US" sz="1200" dirty="0" smtClean="0">
                <a:solidFill>
                  <a:schemeClr val="tx2"/>
                </a:solidFill>
              </a:rPr>
              <a:t>Transmission and distribution lines and related facilities are owned and operated by regulated utilities.</a:t>
            </a:r>
            <a:endParaRPr lang="en-US" sz="1200" dirty="0">
              <a:solidFill>
                <a:schemeClr val="tx2"/>
              </a:solidFill>
            </a:endParaRPr>
          </a:p>
          <a:p>
            <a:pPr marL="461963" lvl="1" indent="-120650">
              <a:buFont typeface="Courier New" panose="02070309020205020404" pitchFamily="49" charset="0"/>
              <a:buChar char="o"/>
            </a:pPr>
            <a:r>
              <a:rPr lang="en-US" sz="1200" dirty="0" smtClean="0">
                <a:solidFill>
                  <a:schemeClr val="tx2"/>
                </a:solidFill>
              </a:rPr>
              <a:t>Utilities are regulated by PUC.</a:t>
            </a:r>
            <a:endParaRPr lang="en-US" sz="1200" dirty="0">
              <a:solidFill>
                <a:schemeClr val="tx2"/>
              </a:solidFill>
            </a:endParaRPr>
          </a:p>
        </p:txBody>
      </p:sp>
      <p:sp>
        <p:nvSpPr>
          <p:cNvPr id="14" name="Rectangle 13"/>
          <p:cNvSpPr/>
          <p:nvPr/>
        </p:nvSpPr>
        <p:spPr>
          <a:xfrm>
            <a:off x="6172200" y="4297740"/>
            <a:ext cx="2855277" cy="907941"/>
          </a:xfrm>
          <a:prstGeom prst="rect">
            <a:avLst/>
          </a:prstGeom>
        </p:spPr>
        <p:txBody>
          <a:bodyPr wrap="square">
            <a:spAutoFit/>
          </a:bodyPr>
          <a:lstStyle/>
          <a:p>
            <a:pPr marL="111125" indent="-111125"/>
            <a:r>
              <a:rPr lang="en-US" sz="1200" dirty="0">
                <a:solidFill>
                  <a:schemeClr val="tx2"/>
                </a:solidFill>
              </a:rPr>
              <a:t>• </a:t>
            </a:r>
            <a:r>
              <a:rPr lang="en-US" sz="1200" dirty="0" smtClean="0">
                <a:solidFill>
                  <a:schemeClr val="tx2"/>
                </a:solidFill>
              </a:rPr>
              <a:t>Consumer’s electric load is served by competitive retailers.</a:t>
            </a:r>
          </a:p>
          <a:p>
            <a:pPr marL="461963" lvl="1" indent="-176213">
              <a:buFont typeface="Courier New"/>
              <a:buChar char="o"/>
            </a:pPr>
            <a:r>
              <a:rPr lang="en-US" sz="1200" dirty="0" smtClean="0">
                <a:solidFill>
                  <a:schemeClr val="tx2"/>
                </a:solidFill>
              </a:rPr>
              <a:t>Except </a:t>
            </a:r>
            <a:r>
              <a:rPr lang="en-US" sz="1200" dirty="0">
                <a:solidFill>
                  <a:schemeClr val="tx2"/>
                </a:solidFill>
              </a:rPr>
              <a:t>in municipal </a:t>
            </a:r>
            <a:r>
              <a:rPr lang="en-US" sz="1200" dirty="0" smtClean="0">
                <a:solidFill>
                  <a:schemeClr val="tx2"/>
                </a:solidFill>
              </a:rPr>
              <a:t>and cooperative </a:t>
            </a:r>
            <a:r>
              <a:rPr lang="en-US" sz="1200" dirty="0">
                <a:solidFill>
                  <a:schemeClr val="tx2"/>
                </a:solidFill>
              </a:rPr>
              <a:t>utility </a:t>
            </a:r>
            <a:r>
              <a:rPr lang="en-US" sz="1200" dirty="0" smtClean="0">
                <a:solidFill>
                  <a:schemeClr val="tx2"/>
                </a:solidFill>
              </a:rPr>
              <a:t>areas</a:t>
            </a:r>
          </a:p>
          <a:p>
            <a:endParaRPr lang="en-US" sz="500" dirty="0">
              <a:solidFill>
                <a:schemeClr val="tx2"/>
              </a:solidFill>
            </a:endParaRPr>
          </a:p>
        </p:txBody>
      </p:sp>
    </p:spTree>
    <p:extLst>
      <p:ext uri="{BB962C8B-B14F-4D97-AF65-F5344CB8AC3E}">
        <p14:creationId xmlns:p14="http://schemas.microsoft.com/office/powerpoint/2010/main" val="79642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72" y="228600"/>
            <a:ext cx="8458200" cy="1143000"/>
          </a:xfrm>
        </p:spPr>
        <p:txBody>
          <a:bodyPr/>
          <a:lstStyle/>
          <a:p>
            <a:r>
              <a:rPr lang="en-US" dirty="0" smtClean="0"/>
              <a:t>Advanced </a:t>
            </a:r>
            <a:r>
              <a:rPr lang="en-US" dirty="0"/>
              <a:t>Meter Settlement Impacts – </a:t>
            </a:r>
            <a:r>
              <a:rPr lang="en-US" dirty="0" smtClean="0"/>
              <a:t>January 2018</a:t>
            </a:r>
            <a:endParaRPr lang="en-US" dirty="0"/>
          </a:p>
        </p:txBody>
      </p:sp>
      <p:sp>
        <p:nvSpPr>
          <p:cNvPr id="6" name="TextBox 5"/>
          <p:cNvSpPr txBox="1"/>
          <p:nvPr/>
        </p:nvSpPr>
        <p:spPr>
          <a:xfrm>
            <a:off x="635726" y="5548440"/>
            <a:ext cx="8001000" cy="338554"/>
          </a:xfrm>
          <a:prstGeom prst="rect">
            <a:avLst/>
          </a:prstGeom>
          <a:noFill/>
          <a:ln w="19050">
            <a:noFill/>
          </a:ln>
        </p:spPr>
        <p:txBody>
          <a:bodyPr wrap="square" rtlCol="0">
            <a:spAutoFit/>
          </a:bodyPr>
          <a:lstStyle/>
          <a:p>
            <a:r>
              <a:rPr lang="en-US" sz="1600" dirty="0" smtClean="0">
                <a:solidFill>
                  <a:schemeClr val="tx2"/>
                </a:solidFill>
              </a:rPr>
              <a:t>January 2018: At month end, settling 7.1M </a:t>
            </a:r>
            <a:r>
              <a:rPr lang="en-US" sz="1600" dirty="0">
                <a:solidFill>
                  <a:schemeClr val="tx2"/>
                </a:solidFill>
              </a:rPr>
              <a:t>ESIIDs using Advanced Meter data.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p:cNvPicPr>
            <a:picLocks/>
          </p:cNvPicPr>
          <p:nvPr/>
        </p:nvPicPr>
        <p:blipFill>
          <a:blip r:embed="rId3"/>
          <a:stretch>
            <a:fillRect/>
          </a:stretch>
        </p:blipFill>
        <p:spPr>
          <a:xfrm>
            <a:off x="390426" y="762000"/>
            <a:ext cx="8438345" cy="4572000"/>
          </a:xfrm>
          <a:prstGeom prst="rect">
            <a:avLst/>
          </a:prstGeom>
        </p:spPr>
      </p:pic>
      <p:sp>
        <p:nvSpPr>
          <p:cNvPr id="3" name="Isosceles Triangle 2"/>
          <p:cNvSpPr/>
          <p:nvPr/>
        </p:nvSpPr>
        <p:spPr>
          <a:xfrm>
            <a:off x="8292302" y="2590029"/>
            <a:ext cx="298704" cy="304800"/>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 idx="2"/>
          </p:cNvCxnSpPr>
          <p:nvPr/>
        </p:nvCxnSpPr>
        <p:spPr>
          <a:xfrm flipH="1">
            <a:off x="7620000" y="2894829"/>
            <a:ext cx="672302" cy="621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81073" y="3516524"/>
            <a:ext cx="3429000" cy="430887"/>
          </a:xfrm>
          <a:prstGeom prst="rect">
            <a:avLst/>
          </a:prstGeom>
          <a:solidFill>
            <a:schemeClr val="bg2"/>
          </a:solidFill>
          <a:ln w="19050">
            <a:solidFill>
              <a:srgbClr val="FF0000"/>
            </a:solidFill>
          </a:ln>
        </p:spPr>
        <p:txBody>
          <a:bodyPr wrap="square" rtlCol="0">
            <a:spAutoFit/>
          </a:bodyPr>
          <a:lstStyle/>
          <a:p>
            <a:r>
              <a:rPr lang="en-US" sz="1100" dirty="0" smtClean="0">
                <a:solidFill>
                  <a:srgbClr val="FF0000"/>
                </a:solidFill>
              </a:rPr>
              <a:t>Delta represents the quantity of load estimated for initial settlements</a:t>
            </a:r>
            <a:endParaRPr lang="en-US" sz="1100" dirty="0">
              <a:solidFill>
                <a:srgbClr val="FF0000"/>
              </a:solidFill>
            </a:endParaRPr>
          </a:p>
        </p:txBody>
      </p:sp>
    </p:spTree>
    <p:extLst>
      <p:ext uri="{BB962C8B-B14F-4D97-AF65-F5344CB8AC3E}">
        <p14:creationId xmlns:p14="http://schemas.microsoft.com/office/powerpoint/2010/main" val="105961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72" y="228600"/>
            <a:ext cx="8458200" cy="1143000"/>
          </a:xfrm>
        </p:spPr>
        <p:txBody>
          <a:bodyPr/>
          <a:lstStyle/>
          <a:p>
            <a:r>
              <a:rPr lang="en-US" dirty="0" smtClean="0"/>
              <a:t>Advanced </a:t>
            </a:r>
            <a:r>
              <a:rPr lang="en-US" dirty="0"/>
              <a:t>Meter Settlement Impacts – </a:t>
            </a:r>
            <a:r>
              <a:rPr lang="en-US" dirty="0" smtClean="0"/>
              <a:t>January 2018</a:t>
            </a:r>
            <a:endParaRPr lang="en-US" dirty="0"/>
          </a:p>
        </p:txBody>
      </p:sp>
      <p:sp>
        <p:nvSpPr>
          <p:cNvPr id="7" name="TextBox 6"/>
          <p:cNvSpPr txBox="1"/>
          <p:nvPr/>
        </p:nvSpPr>
        <p:spPr>
          <a:xfrm>
            <a:off x="762000" y="5638800"/>
            <a:ext cx="7696200" cy="584775"/>
          </a:xfrm>
          <a:prstGeom prst="rect">
            <a:avLst/>
          </a:prstGeom>
          <a:noFill/>
          <a:ln w="19050">
            <a:noFill/>
          </a:ln>
        </p:spPr>
        <p:txBody>
          <a:bodyPr wrap="square" rtlCol="0">
            <a:spAutoFit/>
          </a:bodyPr>
          <a:lstStyle/>
          <a:p>
            <a:r>
              <a:rPr lang="en-US" sz="1600" dirty="0" smtClean="0">
                <a:solidFill>
                  <a:schemeClr val="tx2"/>
                </a:solidFill>
              </a:rPr>
              <a:t>January 2018: 98.5% </a:t>
            </a:r>
            <a:r>
              <a:rPr lang="en-US" sz="1600" dirty="0">
                <a:solidFill>
                  <a:schemeClr val="tx2"/>
                </a:solidFill>
              </a:rPr>
              <a:t>of the load in ERCOT is settled with 15-min interval data (AMS, Competitive IDR, and NOIE IDR).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9" name="Picture 8"/>
          <p:cNvPicPr>
            <a:picLocks/>
          </p:cNvPicPr>
          <p:nvPr/>
        </p:nvPicPr>
        <p:blipFill>
          <a:blip r:embed="rId3"/>
          <a:stretch>
            <a:fillRect/>
          </a:stretch>
        </p:blipFill>
        <p:spPr>
          <a:xfrm>
            <a:off x="228600" y="838200"/>
            <a:ext cx="8410852" cy="4724400"/>
          </a:xfrm>
          <a:prstGeom prst="rect">
            <a:avLst/>
          </a:prstGeom>
        </p:spPr>
      </p:pic>
      <p:sp>
        <p:nvSpPr>
          <p:cNvPr id="8" name="Line Callout 1 7"/>
          <p:cNvSpPr/>
          <p:nvPr/>
        </p:nvSpPr>
        <p:spPr>
          <a:xfrm>
            <a:off x="8163352" y="2667000"/>
            <a:ext cx="381000" cy="262080"/>
          </a:xfrm>
          <a:prstGeom prst="borderCallout1">
            <a:avLst>
              <a:gd name="adj1" fmla="val 95176"/>
              <a:gd name="adj2" fmla="val 3096"/>
              <a:gd name="adj3" fmla="val 414881"/>
              <a:gd name="adj4" fmla="val -19376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4"/>
          <a:stretch>
            <a:fillRect/>
          </a:stretch>
        </p:blipFill>
        <p:spPr>
          <a:xfrm>
            <a:off x="7207188" y="3620930"/>
            <a:ext cx="323116" cy="329213"/>
          </a:xfrm>
          <a:prstGeom prst="rect">
            <a:avLst/>
          </a:prstGeom>
        </p:spPr>
      </p:pic>
      <p:sp>
        <p:nvSpPr>
          <p:cNvPr id="10" name="TextBox 9"/>
          <p:cNvSpPr txBox="1"/>
          <p:nvPr/>
        </p:nvSpPr>
        <p:spPr>
          <a:xfrm>
            <a:off x="3657600" y="3519256"/>
            <a:ext cx="3429000" cy="430887"/>
          </a:xfrm>
          <a:prstGeom prst="rect">
            <a:avLst/>
          </a:prstGeom>
          <a:solidFill>
            <a:schemeClr val="bg2"/>
          </a:solidFill>
          <a:ln w="19050">
            <a:solidFill>
              <a:srgbClr val="FF0000"/>
            </a:solidFill>
          </a:ln>
        </p:spPr>
        <p:txBody>
          <a:bodyPr wrap="square" rtlCol="0">
            <a:spAutoFit/>
          </a:bodyPr>
          <a:lstStyle/>
          <a:p>
            <a:r>
              <a:rPr lang="en-US" sz="1100" dirty="0" smtClean="0">
                <a:solidFill>
                  <a:srgbClr val="FF0000"/>
                </a:solidFill>
              </a:rPr>
              <a:t>Most of delta can be attributed to competitive IDR meters (large loads in competitive areas)                                                                                              </a:t>
            </a:r>
            <a:endParaRPr lang="en-US" sz="1100" dirty="0">
              <a:solidFill>
                <a:srgbClr val="FF0000"/>
              </a:solidFill>
            </a:endParaRPr>
          </a:p>
        </p:txBody>
      </p:sp>
    </p:spTree>
    <p:extLst>
      <p:ext uri="{BB962C8B-B14F-4D97-AF65-F5344CB8AC3E}">
        <p14:creationId xmlns:p14="http://schemas.microsoft.com/office/powerpoint/2010/main" val="75733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2281</Words>
  <Application>Microsoft Office PowerPoint</Application>
  <PresentationFormat>On-screen Show (4:3)</PresentationFormat>
  <Paragraphs>409</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1_Custom Design</vt:lpstr>
      <vt:lpstr>Office Theme</vt:lpstr>
      <vt:lpstr>Custom Design</vt:lpstr>
      <vt:lpstr>PowerPoint Presentation</vt:lpstr>
      <vt:lpstr>PowerPoint Presentation</vt:lpstr>
      <vt:lpstr>The Role of FERC over ISOs and RTOs</vt:lpstr>
      <vt:lpstr>What is ERCOT?</vt:lpstr>
      <vt:lpstr>ISOs and RTOs </vt:lpstr>
      <vt:lpstr>ERCOT includes Competitive, Municipal and Cooperative Service Areas </vt:lpstr>
      <vt:lpstr>Texas Competitive Model</vt:lpstr>
      <vt:lpstr>Advanced Meter Settlement Impacts – January 2018</vt:lpstr>
      <vt:lpstr>Advanced Meter Settlement Impacts – January 2018</vt:lpstr>
      <vt:lpstr>Competitive IDR Metering (Initial vs. Final) January 2018</vt:lpstr>
      <vt:lpstr>Energy Market</vt:lpstr>
      <vt:lpstr>Energy Market Continued</vt:lpstr>
      <vt:lpstr>Wholesale Energy Prices</vt:lpstr>
      <vt:lpstr>2018 Summer Reserve Margin Changes</vt:lpstr>
      <vt:lpstr>PowerPoint Presentation</vt:lpstr>
      <vt:lpstr>Market Relationships</vt:lpstr>
      <vt:lpstr>Power Supply (Generation) Must Match Load (Demand)</vt:lpstr>
      <vt:lpstr>ERCOT Annual Energy and Peak Demand (2005-2017)</vt:lpstr>
      <vt:lpstr>Texas Leads Nation in Electricity Sales</vt:lpstr>
      <vt:lpstr>Current Records</vt:lpstr>
      <vt:lpstr>Energy Use Comparison</vt:lpstr>
      <vt:lpstr>Changes in the Resource Price Stack (pre-2017 retirements)</vt:lpstr>
      <vt:lpstr>Changes in the Resource Price Stack (pre-2017 coal retirements)</vt:lpstr>
      <vt:lpstr>Wind Generation Capacity – January 2018</vt:lpstr>
      <vt:lpstr>Wind Resource Estimate Map</vt:lpstr>
      <vt:lpstr>Utility Scale Solar Generation Capacity – January 2018</vt:lpstr>
      <vt:lpstr>Solar Resource Estimate Map</vt:lpstr>
      <vt:lpstr>Utility Scale Renewable Energy in the ERCOT Region </vt:lpstr>
      <vt:lpstr>Competitive Renewable Energy Zone Transmission Map (CREZ)</vt:lpstr>
      <vt:lpstr>Problems Associated with Generation Moving Further from Load</vt:lpstr>
      <vt:lpstr>Reliability Risk Desk Addition in the Control Room</vt:lpstr>
      <vt:lpstr>Estimates of Distributed Energy Resources (DER) Penetration in ERCOT</vt:lpstr>
      <vt:lpstr>ERCOT Challenges &amp; Opportunities</vt:lpstr>
      <vt:lpstr>Grid Security Collaboration</vt:lpstr>
      <vt:lpstr>ERCOT Challenges &amp; Opportunities</vt:lpstr>
      <vt:lpstr>ERCOT Communication Channels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2017-02-27T16:27:57Z</dcterms:created>
  <dcterms:modified xsi:type="dcterms:W3CDTF">2018-04-19T11:50:45Z</dcterms:modified>
</cp:coreProperties>
</file>