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48" r:id="rId1"/>
    <p:sldMasterId id="2147483650" r:id="rId2"/>
    <p:sldMasterId id="2147483674" r:id="rId3"/>
    <p:sldMasterId id="2147483686" r:id="rId4"/>
    <p:sldMasterId id="2147483698" r:id="rId5"/>
    <p:sldMasterId id="2147483710" r:id="rId6"/>
  </p:sldMasterIdLst>
  <p:notesMasterIdLst>
    <p:notesMasterId r:id="rId69"/>
  </p:notesMasterIdLst>
  <p:handoutMasterIdLst>
    <p:handoutMasterId r:id="rId70"/>
  </p:handoutMasterIdLst>
  <p:sldIdLst>
    <p:sldId id="353" r:id="rId7"/>
    <p:sldId id="354" r:id="rId8"/>
    <p:sldId id="357" r:id="rId9"/>
    <p:sldId id="365" r:id="rId10"/>
    <p:sldId id="358" r:id="rId11"/>
    <p:sldId id="355" r:id="rId12"/>
    <p:sldId id="361" r:id="rId13"/>
    <p:sldId id="362" r:id="rId14"/>
    <p:sldId id="364" r:id="rId15"/>
    <p:sldId id="356" r:id="rId16"/>
    <p:sldId id="350" r:id="rId17"/>
    <p:sldId id="351" r:id="rId18"/>
    <p:sldId id="352" r:id="rId19"/>
    <p:sldId id="256" r:id="rId20"/>
    <p:sldId id="276" r:id="rId21"/>
    <p:sldId id="340" r:id="rId22"/>
    <p:sldId id="346" r:id="rId23"/>
    <p:sldId id="341" r:id="rId24"/>
    <p:sldId id="313" r:id="rId25"/>
    <p:sldId id="289" r:id="rId26"/>
    <p:sldId id="342" r:id="rId27"/>
    <p:sldId id="314" r:id="rId28"/>
    <p:sldId id="315" r:id="rId29"/>
    <p:sldId id="343" r:id="rId30"/>
    <p:sldId id="291" r:id="rId31"/>
    <p:sldId id="344" r:id="rId32"/>
    <p:sldId id="316" r:id="rId33"/>
    <p:sldId id="317" r:id="rId34"/>
    <p:sldId id="318" r:id="rId35"/>
    <p:sldId id="319" r:id="rId36"/>
    <p:sldId id="292" r:id="rId37"/>
    <p:sldId id="320" r:id="rId38"/>
    <p:sldId id="322" r:id="rId39"/>
    <p:sldId id="323" r:id="rId40"/>
    <p:sldId id="325" r:id="rId41"/>
    <p:sldId id="324" r:id="rId42"/>
    <p:sldId id="326" r:id="rId43"/>
    <p:sldId id="327" r:id="rId44"/>
    <p:sldId id="328" r:id="rId45"/>
    <p:sldId id="338" r:id="rId46"/>
    <p:sldId id="329" r:id="rId47"/>
    <p:sldId id="330" r:id="rId48"/>
    <p:sldId id="333" r:id="rId49"/>
    <p:sldId id="337" r:id="rId50"/>
    <p:sldId id="290" r:id="rId51"/>
    <p:sldId id="347" r:id="rId52"/>
    <p:sldId id="348" r:id="rId53"/>
    <p:sldId id="295" r:id="rId54"/>
    <p:sldId id="296" r:id="rId55"/>
    <p:sldId id="297" r:id="rId56"/>
    <p:sldId id="299" r:id="rId57"/>
    <p:sldId id="298" r:id="rId58"/>
    <p:sldId id="300" r:id="rId59"/>
    <p:sldId id="301" r:id="rId60"/>
    <p:sldId id="302" r:id="rId61"/>
    <p:sldId id="303" r:id="rId62"/>
    <p:sldId id="339" r:id="rId63"/>
    <p:sldId id="334" r:id="rId64"/>
    <p:sldId id="335" r:id="rId65"/>
    <p:sldId id="336" r:id="rId66"/>
    <p:sldId id="311" r:id="rId67"/>
    <p:sldId id="345" r:id="rId68"/>
  </p:sldIdLst>
  <p:sldSz cx="9144000" cy="6858000" type="screen4x3"/>
  <p:notesSz cx="7019925" cy="93059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Osaka" pitchFamily="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Osaka" pitchFamily="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Osaka" pitchFamily="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Osaka" pitchFamily="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Osaka" pitchFamily="1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Osaka" pitchFamily="1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Osaka" pitchFamily="1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Osaka" pitchFamily="1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Osaka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021"/>
    <a:srgbClr val="DDDDDD"/>
    <a:srgbClr val="B6C6D2"/>
    <a:srgbClr val="A6BFD1"/>
    <a:srgbClr val="B0B0B0"/>
    <a:srgbClr val="5061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 autoAdjust="0"/>
    <p:restoredTop sz="99485" autoAdjust="0"/>
  </p:normalViewPr>
  <p:slideViewPr>
    <p:cSldViewPr>
      <p:cViewPr varScale="1">
        <p:scale>
          <a:sx n="55" d="100"/>
          <a:sy n="55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" Type="http://schemas.openxmlformats.org/officeDocument/2006/relationships/slide" Target="slides/slide1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3" rIns="93287" bIns="46643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3" rIns="93287" bIns="4664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3" rIns="93287" bIns="46643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3" rIns="93287" bIns="4664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itchFamily="18" charset="0"/>
              </a:defRPr>
            </a:lvl1pPr>
          </a:lstStyle>
          <a:p>
            <a:fld id="{9442C57F-3CCE-4692-A161-B75B974B6F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3" rIns="93287" bIns="46643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3" rIns="93287" bIns="4664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54550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1188"/>
            <a:ext cx="514985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3" rIns="93287" bIns="46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3" rIns="93287" bIns="46643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3" rIns="93287" bIns="4664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itchFamily="18" charset="0"/>
              </a:defRPr>
            </a:lvl1pPr>
          </a:lstStyle>
          <a:p>
            <a:fld id="{80100972-9487-46AF-8496-7BE5165FEE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C7FE06-FCED-42E9-83F5-69F526D66E23}" type="slidenum">
              <a:rPr 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A4BD2-2680-4AD9-A672-3FA582979C4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AC2A7-EAC0-4DBF-9EFD-68F54DFE37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D66880-1DA7-4765-AEE3-B47DF91A9B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225D4B-E199-462B-826B-28F144DD28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5A8C4-C467-4D5A-8FE2-25B6BD70D648}" type="slidenum">
              <a:rPr lang="en-US"/>
              <a:pPr/>
              <a:t>13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C3800-69ED-4469-BC46-1E347FF91520}" type="slidenum">
              <a:rPr lang="en-US"/>
              <a:pPr/>
              <a:t>14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B0818-DD5A-4B07-A2DF-00706772156D}" type="slidenum">
              <a:rPr lang="en-US"/>
              <a:pPr/>
              <a:t>15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65665-E6BA-4E47-A766-FF6F030FEAA8}" type="slidenum">
              <a:rPr lang="en-US"/>
              <a:pPr/>
              <a:t>16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C5C78-3082-472D-886B-3B1F7FA8A72A}" type="slidenum">
              <a:rPr lang="en-US"/>
              <a:pPr/>
              <a:t>17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59C65-0A36-4CFB-B013-EAE920684A7D}" type="slidenum">
              <a:rPr lang="en-US"/>
              <a:pPr/>
              <a:t>18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C7FE06-FCED-42E9-83F5-69F526D66E23}" type="slidenum">
              <a:rPr 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B759F-9B2F-4650-98BF-B407E8548626}" type="slidenum">
              <a:rPr lang="en-US"/>
              <a:pPr/>
              <a:t>19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3C8A4-3975-4547-83EC-4F26855225C7}" type="slidenum">
              <a:rPr lang="en-US"/>
              <a:pPr/>
              <a:t>20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E8945-E7D2-4DF1-9C44-4FCE359A9770}" type="slidenum">
              <a:rPr lang="en-US"/>
              <a:pPr/>
              <a:t>21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02122-0F93-49AA-A7AE-8681544FACFB}" type="slidenum">
              <a:rPr lang="en-US"/>
              <a:pPr/>
              <a:t>22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CF025-D31C-444C-AEA5-99BAB326F9AC}" type="slidenum">
              <a:rPr lang="en-US"/>
              <a:pPr/>
              <a:t>23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BBA6F-857E-4B23-9B61-E73CA891B95B}" type="slidenum">
              <a:rPr lang="en-US"/>
              <a:pPr/>
              <a:t>24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0089C-9C2F-4129-8869-35882418E2FD}" type="slidenum">
              <a:rPr lang="en-US"/>
              <a:pPr/>
              <a:t>25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B4132-7122-42AF-8904-DE51BCC041F2}" type="slidenum">
              <a:rPr lang="en-US"/>
              <a:pPr/>
              <a:t>26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332D7-6FED-4E2A-A3EF-AD7641432886}" type="slidenum">
              <a:rPr lang="en-US"/>
              <a:pPr/>
              <a:t>27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03EDF-518F-4C3D-9B44-8767CB44BB39}" type="slidenum">
              <a:rPr lang="en-US"/>
              <a:pPr/>
              <a:t>28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C7FE06-FCED-42E9-83F5-69F526D66E23}" type="slidenum">
              <a:rPr 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63547-0B67-4030-B8A4-0EFA5270E4BF}" type="slidenum">
              <a:rPr lang="en-US"/>
              <a:pPr/>
              <a:t>29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6DCCC-74A0-43C7-B587-C440C5C2CFC1}" type="slidenum">
              <a:rPr lang="en-US"/>
              <a:pPr/>
              <a:t>30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D56DF-434C-40DF-BCCC-BC3E73AE0C1E}" type="slidenum">
              <a:rPr lang="en-US"/>
              <a:pPr/>
              <a:t>31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F5A37-97E6-4EBA-8823-9B89972F4916}" type="slidenum">
              <a:rPr lang="en-US"/>
              <a:pPr/>
              <a:t>32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2A1DD-1EEC-4110-81A8-4A13A7ADBAD1}" type="slidenum">
              <a:rPr lang="en-US"/>
              <a:pPr/>
              <a:t>33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BFAA6-0E07-4F46-B1C3-F93E1446864C}" type="slidenum">
              <a:rPr lang="en-US"/>
              <a:pPr/>
              <a:t>34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4BC8A-5D1A-4042-9BB9-A0A7828D267D}" type="slidenum">
              <a:rPr lang="en-US"/>
              <a:pPr/>
              <a:t>35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EFBA0-8E58-4A14-BF8A-9CD7D12D200C}" type="slidenum">
              <a:rPr lang="en-US"/>
              <a:pPr/>
              <a:t>36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22F35-5600-42B9-8791-B9FD136756C0}" type="slidenum">
              <a:rPr lang="en-US"/>
              <a:pPr/>
              <a:t>37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B0FC1-219E-45D2-B391-C3B82E086967}" type="slidenum">
              <a:rPr lang="en-US"/>
              <a:pPr/>
              <a:t>38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C7FE06-FCED-42E9-83F5-69F526D66E23}" type="slidenum">
              <a:rPr 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31AAE-E979-4C38-8EB1-D6F82A6052D0}" type="slidenum">
              <a:rPr lang="en-US"/>
              <a:pPr/>
              <a:t>39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9DA18-BDB0-4927-9109-F50E11472F59}" type="slidenum">
              <a:rPr lang="en-US"/>
              <a:pPr/>
              <a:t>40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23214-D432-4FCA-B9EF-782B680EE937}" type="slidenum">
              <a:rPr lang="en-US"/>
              <a:pPr/>
              <a:t>41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61D3-6E79-46AE-B8F2-2B618F7C8B1F}" type="slidenum">
              <a:rPr lang="en-US"/>
              <a:pPr/>
              <a:t>42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CF509-BAF4-46EC-9759-695A12C60E0F}" type="slidenum">
              <a:rPr lang="en-US"/>
              <a:pPr/>
              <a:t>43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7CFF5-4F14-42DB-9630-1E18F751A3EE}" type="slidenum">
              <a:rPr lang="en-US"/>
              <a:pPr/>
              <a:t>44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E92CE-E817-4201-9043-E38C3FDC8FB7}" type="slidenum">
              <a:rPr lang="en-US"/>
              <a:pPr/>
              <a:t>45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CC14B-5B8E-447A-9C48-0CEF1EB56247}" type="slidenum">
              <a:rPr lang="en-US"/>
              <a:pPr/>
              <a:t>46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F9458-56D2-43FB-B002-DF2EF5569D5C}" type="slidenum">
              <a:rPr lang="en-US"/>
              <a:pPr/>
              <a:t>47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8643D-AAF2-457A-9232-FEB96E0605CA}" type="slidenum">
              <a:rPr lang="en-US"/>
              <a:pPr/>
              <a:t>48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C7FE06-FCED-42E9-83F5-69F526D66E23}" type="slidenum">
              <a:rPr 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17ED8-0229-4710-B705-413C8B431FBE}" type="slidenum">
              <a:rPr lang="en-US"/>
              <a:pPr/>
              <a:t>49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C52DA-BE34-4D32-9FC5-658D0A7BDC5E}" type="slidenum">
              <a:rPr lang="en-US"/>
              <a:pPr/>
              <a:t>50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31423-037E-4D62-9E4D-7963FB1A525B}" type="slidenum">
              <a:rPr lang="en-US"/>
              <a:pPr/>
              <a:t>51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4D6F2-ABBB-4DD1-A218-063B30F31745}" type="slidenum">
              <a:rPr lang="en-US"/>
              <a:pPr/>
              <a:t>52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6E5F1-EC46-42EB-A83F-20C868331D08}" type="slidenum">
              <a:rPr lang="en-US"/>
              <a:pPr/>
              <a:t>53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B0976-09E1-46E5-BCE9-7A9BDCB887F0}" type="slidenum">
              <a:rPr lang="en-US"/>
              <a:pPr/>
              <a:t>54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847FA-D13C-49C6-8992-B7487F01B7AC}" type="slidenum">
              <a:rPr lang="en-US"/>
              <a:pPr/>
              <a:t>55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F25E8-344E-4446-AE01-BE77A73B8D1C}" type="slidenum">
              <a:rPr lang="en-US"/>
              <a:pPr/>
              <a:t>56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5E20A-FBA0-469F-A9D8-026946A73657}" type="slidenum">
              <a:rPr lang="en-US"/>
              <a:pPr/>
              <a:t>57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D5CC9-1B0E-40B3-BBD2-06D729B9D748}" type="slidenum">
              <a:rPr lang="en-US"/>
              <a:pPr/>
              <a:t>58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4B5E7-59BF-4E36-8393-56D2138B13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F4EE0-654F-4507-B375-344AB0EEA4AC}" type="slidenum">
              <a:rPr lang="en-US"/>
              <a:pPr/>
              <a:t>59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B3312-C6CC-4FD9-A697-5ACE8351724F}" type="slidenum">
              <a:rPr lang="en-US"/>
              <a:pPr/>
              <a:t>60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6C177-CE99-4209-9D12-A09C1A2ECF11}" type="slidenum">
              <a:rPr lang="en-US"/>
              <a:pPr/>
              <a:t>61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1375" cy="3489325"/>
          </a:xfrm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4B5E7-59BF-4E36-8393-56D2138B13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4B5E7-59BF-4E36-8393-56D2138B13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230E7-9F6D-4C4B-A022-63DBEDCF0A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4975"/>
            <a:ext cx="8153400" cy="449263"/>
          </a:xfrm>
        </p:spPr>
        <p:txBody>
          <a:bodyPr/>
          <a:lstStyle>
            <a:lvl1pPr>
              <a:defRPr sz="2600" b="0">
                <a:solidFill>
                  <a:srgbClr val="DDDDD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350" y="5127625"/>
            <a:ext cx="5505450" cy="338138"/>
          </a:xfrm>
        </p:spPr>
        <p:txBody>
          <a:bodyPr anchor="ctr"/>
          <a:lstStyle>
            <a:lvl1pPr>
              <a:defRPr sz="1700">
                <a:solidFill>
                  <a:srgbClr val="50616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33400" y="3513138"/>
            <a:ext cx="259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150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85775" y="6537325"/>
            <a:ext cx="3048000" cy="16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00">
                <a:solidFill>
                  <a:srgbClr val="50616E"/>
                </a:solidFill>
              </a:rPr>
              <a:t>Copyright © 2011 by K&amp;L Gates LLP. 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087438"/>
            <a:ext cx="2038350" cy="2759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7438"/>
            <a:ext cx="5962650" cy="2759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38"/>
            <a:ext cx="8077200" cy="47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06575"/>
            <a:ext cx="4000500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06575"/>
            <a:ext cx="4000500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38"/>
            <a:ext cx="8077200" cy="47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06575"/>
            <a:ext cx="8153400" cy="20399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26289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2514600"/>
            <a:ext cx="26289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050" y="2514600"/>
            <a:ext cx="2266950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14600"/>
            <a:ext cx="664845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1A03-B303-4779-8E87-6A32E0991B90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B176-E17D-4798-B68E-AFC7B3270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FC63-FEED-4C09-BAA6-CA5DBA1122DC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61A5-E91B-4160-8E1D-72D68EBA7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C763-99AE-4C7D-8535-B587AFADCF5A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3BAD-99B8-41E5-8C4C-ACACBD6D4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EA5F-7BCE-4CC3-BFB7-0F0B9D80DAF8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F0F5-851E-4887-8B16-D3C437BC7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22AF-E580-4A2C-BC71-D39623267228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DC47-C34F-4A53-A8CD-71529419C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C4C8-14D4-4EA8-8C1B-A1B36DED1965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AF56-AE5B-47A4-9952-D8EB8C39F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254A1-624C-492A-B59B-5B62D2234629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956B-FBEF-475A-9476-943465C9D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1076-13ED-43F1-A260-67C1AB0716C8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3802-4E36-4D9A-A465-88A60A22C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F2CA-BA29-490E-957B-BAD0E2B893FD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90B20-3A90-4E1A-9DE3-66A5A4ACC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B1F1-9B67-4389-A01C-BD50C704C6F5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DC04-CB44-4FAD-946D-857B2863C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CDA4-E542-41F1-B9EF-E48D1D03ABCD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3780-4BAD-4088-8730-B34433774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6575"/>
            <a:ext cx="4000500" cy="2039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06575"/>
            <a:ext cx="4000500" cy="2039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9388"/>
            <a:ext cx="2057400" cy="5946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9388"/>
            <a:ext cx="6019800" cy="5946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PPT_Namefooter_gray_lef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556375"/>
            <a:ext cx="9140825" cy="3048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87438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06575"/>
            <a:ext cx="81534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965200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12" descr="PPT_Head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31300" cy="722313"/>
          </a:xfrm>
          <a:prstGeom prst="rect">
            <a:avLst/>
          </a:prstGeom>
          <a:noFill/>
        </p:spPr>
      </p:pic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229600" y="66135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fld id="{E2C616CB-B320-4F2B-936A-A101F39E96CC}" type="slidenum">
              <a:rPr lang="en-US" sz="1000">
                <a:solidFill>
                  <a:srgbClr val="DDDDDD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000">
              <a:solidFill>
                <a:srgbClr val="DDD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Osaka" pitchFamily="1" charset="-128"/>
        </a:defRPr>
      </a:lvl9pPr>
    </p:titleStyle>
    <p:bodyStyle>
      <a:lvl1pPr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defRPr sz="26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8000"/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45000"/>
        <a:buFont typeface="Wingdings" pitchFamily="2" charset="2"/>
        <a:buChar char="q"/>
        <a:defRPr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3" name="Picture 7" descr="90527_2891_PPT_divider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72600" y="6781800"/>
            <a:ext cx="1524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541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68580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AB70A1B0-F15A-4DB2-9453-35057C448E30}" type="slidenum">
              <a:rPr lang="en-US" sz="1000">
                <a:solidFill>
                  <a:srgbClr val="DDDDDD"/>
                </a:solidFill>
              </a:rPr>
              <a:pPr algn="r"/>
              <a:t>‹#›</a:t>
            </a:fld>
            <a:endParaRPr lang="en-US" sz="1000">
              <a:solidFill>
                <a:srgbClr val="DDD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8F1194-DDC2-4126-B2B6-E1F4BBACEA3A}" type="datetimeFigureOut">
              <a:rPr lang="en-US"/>
              <a:pPr>
                <a:defRPr/>
              </a:pPr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4B4FBC-B149-4507-8FD4-7C718C593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Chalkboard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halkboard" charset="0"/>
          <a:sym typeface="Chalkboard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halkboard" charset="0"/>
          <a:sym typeface="Chalkboard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halkboard" charset="0"/>
          <a:sym typeface="Chalkboard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halkboard" charset="0"/>
          <a:sym typeface="Chalkboard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halkboard" charset="0"/>
          <a:sym typeface="Chalkboar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halkboard" charset="0"/>
          <a:sym typeface="Chalkboar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halkboard" charset="0"/>
          <a:sym typeface="Chalkboar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halkboard" charset="0"/>
          <a:sym typeface="Chalkboard" charset="0"/>
        </a:defRPr>
      </a:lvl9pPr>
    </p:titleStyle>
    <p:bodyStyle>
      <a:lvl1pPr marL="625475" indent="-401638" algn="l" defTabSz="642938" rtl="0" eaLnBrk="0" fontAlgn="base" hangingPunct="0">
        <a:spcBef>
          <a:spcPts val="1688"/>
        </a:spcBef>
        <a:spcAft>
          <a:spcPct val="0"/>
        </a:spcAft>
        <a:buSzPct val="171000"/>
        <a:buFont typeface="Lucida Grande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8213" indent="-403225" algn="l" defTabSz="642938" rtl="0" eaLnBrk="0" fontAlgn="base" hangingPunct="0">
        <a:spcBef>
          <a:spcPts val="1688"/>
        </a:spcBef>
        <a:spcAft>
          <a:spcPct val="0"/>
        </a:spcAft>
        <a:buSzPct val="171000"/>
        <a:buFont typeface="Lucida Grande"/>
        <a:buChar char="•"/>
        <a:defRPr sz="3000">
          <a:solidFill>
            <a:schemeClr val="tx1"/>
          </a:solidFill>
          <a:latin typeface="+mn-lt"/>
          <a:sym typeface="Gill Sans"/>
        </a:defRPr>
      </a:lvl2pPr>
      <a:lvl3pPr marL="1249363" indent="-401638" algn="l" defTabSz="642938" rtl="0" eaLnBrk="0" fontAlgn="base" hangingPunct="0">
        <a:spcBef>
          <a:spcPts val="1688"/>
        </a:spcBef>
        <a:spcAft>
          <a:spcPct val="0"/>
        </a:spcAft>
        <a:buSzPct val="171000"/>
        <a:buFont typeface="Lucida Grande"/>
        <a:buChar char="•"/>
        <a:defRPr sz="3000">
          <a:solidFill>
            <a:schemeClr val="tx1"/>
          </a:solidFill>
          <a:latin typeface="+mn-lt"/>
          <a:sym typeface="Gill Sans"/>
        </a:defRPr>
      </a:lvl3pPr>
      <a:lvl4pPr marL="1562100" indent="-401638" algn="l" defTabSz="642938" rtl="0" eaLnBrk="0" fontAlgn="base" hangingPunct="0">
        <a:spcBef>
          <a:spcPts val="1688"/>
        </a:spcBef>
        <a:spcAft>
          <a:spcPct val="0"/>
        </a:spcAft>
        <a:buSzPct val="171000"/>
        <a:buFont typeface="Lucida Grande"/>
        <a:buChar char="•"/>
        <a:defRPr sz="3000">
          <a:solidFill>
            <a:schemeClr val="tx1"/>
          </a:solidFill>
          <a:latin typeface="+mn-lt"/>
          <a:sym typeface="Gill Sans"/>
        </a:defRPr>
      </a:lvl4pPr>
      <a:lvl5pPr marL="1874838" indent="-401638" algn="l" defTabSz="642938" rtl="0" eaLnBrk="0" fontAlgn="base" hangingPunct="0">
        <a:spcBef>
          <a:spcPts val="1688"/>
        </a:spcBef>
        <a:spcAft>
          <a:spcPct val="0"/>
        </a:spcAft>
        <a:buSzPct val="171000"/>
        <a:buFont typeface="Lucida Grande"/>
        <a:buChar char="•"/>
        <a:defRPr sz="3000">
          <a:solidFill>
            <a:schemeClr val="tx1"/>
          </a:solidFill>
          <a:latin typeface="+mn-lt"/>
          <a:sym typeface="Gill Sans"/>
        </a:defRPr>
      </a:lvl5pPr>
      <a:lvl6pPr marL="2332038" indent="-401638" algn="l" defTabSz="642938" rtl="0" fontAlgn="base">
        <a:spcBef>
          <a:spcPts val="1688"/>
        </a:spcBef>
        <a:spcAft>
          <a:spcPct val="0"/>
        </a:spcAft>
        <a:buSzPct val="171000"/>
        <a:buFont typeface="Lucida Grande" charset="0"/>
        <a:buChar char="•"/>
        <a:defRPr sz="3000">
          <a:solidFill>
            <a:schemeClr val="tx1"/>
          </a:solidFill>
          <a:latin typeface="+mn-lt"/>
          <a:sym typeface="Gill Sans" charset="0"/>
        </a:defRPr>
      </a:lvl6pPr>
      <a:lvl7pPr marL="2789238" indent="-401638" algn="l" defTabSz="642938" rtl="0" fontAlgn="base">
        <a:spcBef>
          <a:spcPts val="1688"/>
        </a:spcBef>
        <a:spcAft>
          <a:spcPct val="0"/>
        </a:spcAft>
        <a:buSzPct val="171000"/>
        <a:buFont typeface="Lucida Grande" charset="0"/>
        <a:buChar char="•"/>
        <a:defRPr sz="3000">
          <a:solidFill>
            <a:schemeClr val="tx1"/>
          </a:solidFill>
          <a:latin typeface="+mn-lt"/>
          <a:sym typeface="Gill Sans" charset="0"/>
        </a:defRPr>
      </a:lvl7pPr>
      <a:lvl8pPr marL="3246438" indent="-401638" algn="l" defTabSz="642938" rtl="0" fontAlgn="base">
        <a:spcBef>
          <a:spcPts val="1688"/>
        </a:spcBef>
        <a:spcAft>
          <a:spcPct val="0"/>
        </a:spcAft>
        <a:buSzPct val="171000"/>
        <a:buFont typeface="Lucida Grande" charset="0"/>
        <a:buChar char="•"/>
        <a:defRPr sz="3000">
          <a:solidFill>
            <a:schemeClr val="tx1"/>
          </a:solidFill>
          <a:latin typeface="+mn-lt"/>
          <a:sym typeface="Gill Sans" charset="0"/>
        </a:defRPr>
      </a:lvl8pPr>
      <a:lvl9pPr marL="3703638" indent="-401638" algn="l" defTabSz="642938" rtl="0" fontAlgn="base">
        <a:spcBef>
          <a:spcPts val="1688"/>
        </a:spcBef>
        <a:spcAft>
          <a:spcPct val="0"/>
        </a:spcAft>
        <a:buSzPct val="171000"/>
        <a:buFont typeface="Lucida Grande" charset="0"/>
        <a:buChar char="•"/>
        <a:defRPr sz="30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19B70F-0916-454A-B0D5-A2C045702A47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77F452-14ED-4C73-9BD6-85B950268E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sznica@pitt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828800"/>
            <a:ext cx="7162800" cy="3539430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A50021"/>
              </a:solidFill>
            </a:endParaRP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Structuring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Investment Securities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For Start-ups</a:t>
            </a:r>
          </a:p>
          <a:p>
            <a:pPr algn="ctr"/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4000" dirty="0" smtClean="0"/>
              <a:t>April 11, 2012 </a:t>
            </a:r>
            <a:endParaRPr lang="en-US" sz="4000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057400" y="533400"/>
            <a:ext cx="4876800" cy="9906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START SMART</a:t>
            </a:r>
            <a:endParaRPr kumimoji="0" lang="en-US" sz="5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181983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638800"/>
            <a:ext cx="946150" cy="103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5638800" y="1828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5867400" y="21336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752600"/>
            <a:ext cx="9144000" cy="727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2800" b="1" dirty="0" smtClean="0">
                <a:latin typeface="Arial" charset="0"/>
                <a:cs typeface="+mn-cs"/>
              </a:rPr>
              <a:t>Kit Needham                                                             Senior Business Advisor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800" b="1" dirty="0" smtClean="0">
                <a:latin typeface="Arial" charset="0"/>
                <a:cs typeface="+mn-cs"/>
              </a:rPr>
              <a:t>We help CMU faculty and students commercialize their  </a:t>
            </a:r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+mn-cs"/>
              </a:rPr>
              <a:t>World-Class Research/Innovation. </a:t>
            </a:r>
          </a:p>
          <a:p>
            <a:pPr>
              <a:spcBef>
                <a:spcPts val="100"/>
              </a:spcBef>
              <a:defRPr/>
            </a:pPr>
            <a:endParaRPr lang="en-US" sz="2800" b="1" dirty="0" smtClean="0">
              <a:latin typeface="Arial" charset="0"/>
              <a:cs typeface="+mn-cs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Incubator Space and Equipment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6C31"/>
                </a:solidFill>
              </a:rPr>
              <a:t> Access and Visibility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Advice, Education, Assistance,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Connections, Mentors, Contacts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E39"/>
                </a:solidFill>
              </a:rPr>
              <a:t>Micro-grants and Matching Funds </a:t>
            </a:r>
          </a:p>
          <a:p>
            <a:pPr algn="ctr">
              <a:spcBef>
                <a:spcPts val="100"/>
              </a:spcBef>
              <a:defRPr/>
            </a:pPr>
            <a:endParaRPr lang="en-US" sz="2800" b="1" dirty="0" smtClean="0">
              <a:latin typeface="Arial" charset="0"/>
              <a:cs typeface="+mn-cs"/>
            </a:endParaRPr>
          </a:p>
          <a:p>
            <a:pPr algn="ctr">
              <a:spcBef>
                <a:spcPts val="100"/>
              </a:spcBef>
              <a:defRPr/>
            </a:pPr>
            <a:endParaRPr lang="en-US" sz="2800" b="1" dirty="0" smtClean="0">
              <a:latin typeface="Arial" charset="0"/>
              <a:cs typeface="+mn-cs"/>
            </a:endParaRPr>
          </a:p>
          <a:p>
            <a:pPr algn="ctr">
              <a:spcBef>
                <a:spcPts val="100"/>
              </a:spcBef>
              <a:defRPr/>
            </a:pPr>
            <a:endParaRPr lang="en-US" sz="2800" b="1" dirty="0" smtClean="0">
              <a:latin typeface="Arial" charset="0"/>
              <a:cs typeface="+mn-cs"/>
            </a:endParaRPr>
          </a:p>
          <a:p>
            <a:pPr algn="ctr">
              <a:spcBef>
                <a:spcPts val="100"/>
              </a:spcBef>
              <a:defRPr/>
            </a:pPr>
            <a:endParaRPr lang="en-US" sz="3200" b="1" dirty="0" smtClean="0">
              <a:latin typeface="Arial" charset="0"/>
              <a:cs typeface="+mn-cs"/>
            </a:endParaRPr>
          </a:p>
          <a:p>
            <a:pPr algn="ctr">
              <a:spcBef>
                <a:spcPts val="100"/>
              </a:spcBef>
              <a:defRPr/>
            </a:pPr>
            <a:endParaRPr lang="en-US" sz="3200" b="1" dirty="0">
              <a:latin typeface="Arial" charset="0"/>
              <a:cs typeface="+mn-cs"/>
            </a:endParaRPr>
          </a:p>
          <a:p>
            <a:pPr marL="342900" indent="-342900">
              <a:spcAft>
                <a:spcPts val="400"/>
              </a:spcAft>
              <a:tabLst>
                <a:tab pos="457200" algn="l"/>
              </a:tabLst>
              <a:defRPr/>
            </a:pPr>
            <a:endParaRPr lang="en-US" sz="2400" dirty="0"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45" name="Picture 2" descr="C:\Users\lblum\Desktop\April6 Current\OLYM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"/>
            <a:ext cx="4191000" cy="138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086600" cy="1714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Olympus is looking for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students who…. </a:t>
            </a: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191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7030A0"/>
                </a:solidFill>
              </a:rPr>
              <a:t>…have some ideas for potential businesses but don’t 	know whether they are good ones?</a:t>
            </a:r>
          </a:p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006C31"/>
                </a:solidFill>
              </a:rPr>
              <a:t>….want to start a business</a:t>
            </a:r>
          </a:p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A50021"/>
                </a:solidFill>
              </a:rPr>
              <a:t>….want to work in a start up</a:t>
            </a:r>
          </a:p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7030A0"/>
                </a:solidFill>
              </a:rPr>
              <a:t>….want to get start-up experience via a project</a:t>
            </a:r>
          </a:p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7030A0"/>
                </a:solidFill>
              </a:rPr>
              <a:t>….</a:t>
            </a:r>
            <a:r>
              <a:rPr lang="en-US" sz="2800" b="1" smtClean="0">
                <a:solidFill>
                  <a:srgbClr val="006C31"/>
                </a:solidFill>
              </a:rPr>
              <a:t>want to find out what it is all about</a:t>
            </a:r>
          </a:p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006C31"/>
                </a:solidFill>
              </a:rPr>
              <a:t>….</a:t>
            </a:r>
            <a:r>
              <a:rPr lang="en-US" sz="2800" b="1" smtClean="0">
                <a:solidFill>
                  <a:srgbClr val="A50021"/>
                </a:solidFill>
              </a:rPr>
              <a:t>want to start a socially responsible enterprise</a:t>
            </a:r>
          </a:p>
          <a:p>
            <a:pPr lvl="1">
              <a:buFont typeface="Arial" charset="0"/>
              <a:buNone/>
            </a:pPr>
            <a:endParaRPr lang="en-US" smtClean="0"/>
          </a:p>
        </p:txBody>
      </p:sp>
      <p:pic>
        <p:nvPicPr>
          <p:cNvPr id="3076" name="Picture 1" descr="C:\Users\lblum\Desktop\eCMYK_150-4.jpg"/>
          <p:cNvPicPr>
            <a:picLocks noChangeAspect="1" noChangeArrowheads="1"/>
          </p:cNvPicPr>
          <p:nvPr/>
        </p:nvPicPr>
        <p:blipFill>
          <a:blip r:embed="rId3" cstate="print"/>
          <a:srcRect l="-8231"/>
          <a:stretch>
            <a:fillRect/>
          </a:stretch>
        </p:blipFill>
        <p:spPr bwMode="auto">
          <a:xfrm>
            <a:off x="228600" y="304800"/>
            <a:ext cx="1600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57400" y="179388"/>
            <a:ext cx="6477000" cy="1714500"/>
          </a:xfrm>
        </p:spPr>
        <p:txBody>
          <a:bodyPr/>
          <a:lstStyle/>
          <a:p>
            <a:r>
              <a:rPr lang="en-US" sz="3200" smtClean="0"/>
              <a:t>      </a:t>
            </a:r>
            <a:r>
              <a:rPr lang="en-US" sz="3200" b="1" smtClean="0">
                <a:solidFill>
                  <a:srgbClr val="C00000"/>
                </a:solidFill>
              </a:rPr>
              <a:t>Benefits of being a PROBE</a:t>
            </a:r>
            <a:br>
              <a:rPr lang="en-US" sz="3200" b="1" smtClean="0">
                <a:solidFill>
                  <a:srgbClr val="C00000"/>
                </a:solidFill>
              </a:rPr>
            </a:br>
            <a:endParaRPr lang="en-US" sz="3200" b="1" smtClean="0">
              <a:solidFill>
                <a:srgbClr val="C0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543800" cy="4038600"/>
          </a:xfrm>
        </p:spPr>
        <p:txBody>
          <a:bodyPr/>
          <a:lstStyle/>
          <a:p>
            <a:pPr algn="ctr"/>
            <a:endParaRPr lang="en-US" b="1" smtClean="0">
              <a:solidFill>
                <a:srgbClr val="7030A0"/>
              </a:solidFill>
            </a:endParaRPr>
          </a:p>
          <a:p>
            <a:pPr algn="ctr"/>
            <a:r>
              <a:rPr lang="en-US" b="1" smtClean="0">
                <a:solidFill>
                  <a:srgbClr val="7030A0"/>
                </a:solidFill>
              </a:rPr>
              <a:t>Incubator Space and Equipment</a:t>
            </a:r>
          </a:p>
          <a:p>
            <a:pPr algn="ctr"/>
            <a:r>
              <a:rPr lang="en-US" b="1" smtClean="0">
                <a:solidFill>
                  <a:srgbClr val="006C31"/>
                </a:solidFill>
              </a:rPr>
              <a:t> Access and Visibility</a:t>
            </a:r>
          </a:p>
          <a:p>
            <a:pPr algn="ctr"/>
            <a:r>
              <a:rPr lang="en-US" b="1" smtClean="0">
                <a:solidFill>
                  <a:srgbClr val="C00000"/>
                </a:solidFill>
              </a:rPr>
              <a:t>Advice, Education, Assistance, </a:t>
            </a:r>
          </a:p>
          <a:p>
            <a:pPr algn="ctr"/>
            <a:r>
              <a:rPr lang="en-US" b="1" smtClean="0">
                <a:solidFill>
                  <a:srgbClr val="7030A0"/>
                </a:solidFill>
              </a:rPr>
              <a:t>Connections, Mentors, Contacts</a:t>
            </a:r>
          </a:p>
          <a:p>
            <a:pPr algn="ctr"/>
            <a:r>
              <a:rPr lang="en-US" b="1" smtClean="0">
                <a:solidFill>
                  <a:srgbClr val="007E39"/>
                </a:solidFill>
              </a:rPr>
              <a:t>Micro-grants and Matching Funds </a:t>
            </a:r>
          </a:p>
          <a:p>
            <a:pPr algn="ctr"/>
            <a:endParaRPr lang="en-US" b="1" smtClean="0">
              <a:solidFill>
                <a:srgbClr val="006C31"/>
              </a:solidFill>
            </a:endParaRPr>
          </a:p>
          <a:p>
            <a:endParaRPr lang="en-US" smtClean="0"/>
          </a:p>
        </p:txBody>
      </p:sp>
      <p:pic>
        <p:nvPicPr>
          <p:cNvPr id="4100" name="Picture 1" descr="C:\Users\lblum\Desktop\eCMYK_150-4.jpg"/>
          <p:cNvPicPr>
            <a:picLocks noChangeAspect="1" noChangeArrowheads="1"/>
          </p:cNvPicPr>
          <p:nvPr/>
        </p:nvPicPr>
        <p:blipFill>
          <a:blip r:embed="rId3" cstate="print"/>
          <a:srcRect l="-8231"/>
          <a:stretch>
            <a:fillRect/>
          </a:stretch>
        </p:blipFill>
        <p:spPr bwMode="auto">
          <a:xfrm>
            <a:off x="228600" y="304800"/>
            <a:ext cx="1905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179388"/>
            <a:ext cx="6934200" cy="1420812"/>
          </a:xfrm>
        </p:spPr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CONNECTS  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b="1" smtClean="0">
                <a:solidFill>
                  <a:srgbClr val="7030A0"/>
                </a:solidFill>
              </a:rPr>
              <a:t>Are you looking for team mates?</a:t>
            </a:r>
          </a:p>
          <a:p>
            <a:pPr>
              <a:buFont typeface="Arial" charset="0"/>
              <a:buNone/>
            </a:pPr>
            <a:r>
              <a:rPr lang="en-US" sz="3600" b="1" smtClean="0">
                <a:solidFill>
                  <a:srgbClr val="007E39"/>
                </a:solidFill>
              </a:rPr>
              <a:t>Are you looking for a team to join?</a:t>
            </a:r>
          </a:p>
          <a:p>
            <a:pPr>
              <a:buFont typeface="Arial" charset="0"/>
              <a:buNone/>
            </a:pPr>
            <a:r>
              <a:rPr lang="en-US" sz="3600" b="1" smtClean="0">
                <a:solidFill>
                  <a:srgbClr val="C00000"/>
                </a:solidFill>
              </a:rPr>
              <a:t>Do you need any advice or help?</a:t>
            </a:r>
          </a:p>
          <a:p>
            <a:pPr>
              <a:buFont typeface="Arial" charset="0"/>
              <a:buNone/>
            </a:pPr>
            <a:r>
              <a:rPr lang="en-US" sz="3600" b="1" smtClean="0">
                <a:solidFill>
                  <a:srgbClr val="7030A0"/>
                </a:solidFill>
              </a:rPr>
              <a:t>Any announcements?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sz="3600" b="1" smtClean="0">
                <a:solidFill>
                  <a:srgbClr val="C00000"/>
                </a:solidFill>
              </a:rPr>
              <a:t>www.olympus.cs.cmu.edu</a:t>
            </a:r>
          </a:p>
        </p:txBody>
      </p:sp>
      <p:pic>
        <p:nvPicPr>
          <p:cNvPr id="5124" name="Picture 1" descr="C:\Users\lblum\Desktop\eCMYK_150-4.jpg"/>
          <p:cNvPicPr>
            <a:picLocks noChangeAspect="1" noChangeArrowheads="1"/>
          </p:cNvPicPr>
          <p:nvPr/>
        </p:nvPicPr>
        <p:blipFill>
          <a:blip r:embed="rId3" cstate="print"/>
          <a:srcRect l="-8231"/>
          <a:stretch>
            <a:fillRect/>
          </a:stretch>
        </p:blipFill>
        <p:spPr bwMode="auto">
          <a:xfrm>
            <a:off x="228600" y="304800"/>
            <a:ext cx="1447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4975"/>
            <a:ext cx="8001000" cy="44926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Understanding Investment Securities for Start-Ups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350" y="4992688"/>
            <a:ext cx="3263900" cy="609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David J. Lehman</a:t>
            </a:r>
          </a:p>
          <a:p>
            <a:r>
              <a:rPr lang="en-US">
                <a:solidFill>
                  <a:schemeClr val="tx1"/>
                </a:solidFill>
              </a:rPr>
              <a:t>April 11,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53400" cy="4259263"/>
          </a:xfrm>
        </p:spPr>
        <p:txBody>
          <a:bodyPr/>
          <a:lstStyle/>
          <a:p>
            <a:pPr lvl="1"/>
            <a:r>
              <a:rPr lang="en-US"/>
              <a:t>Introduction</a:t>
            </a:r>
          </a:p>
          <a:p>
            <a:pPr lvl="1">
              <a:lnSpc>
                <a:spcPct val="100000"/>
              </a:lnSpc>
            </a:pPr>
            <a:r>
              <a:rPr lang="en-US"/>
              <a:t>Debt</a:t>
            </a:r>
          </a:p>
          <a:p>
            <a:pPr lvl="1">
              <a:lnSpc>
                <a:spcPct val="100000"/>
              </a:lnSpc>
            </a:pPr>
            <a:r>
              <a:rPr lang="en-US"/>
              <a:t>Warrants</a:t>
            </a:r>
          </a:p>
          <a:p>
            <a:pPr lvl="1">
              <a:lnSpc>
                <a:spcPct val="100000"/>
              </a:lnSpc>
            </a:pPr>
            <a:r>
              <a:rPr lang="en-US"/>
              <a:t>Common Equity (and valuation)</a:t>
            </a:r>
          </a:p>
          <a:p>
            <a:pPr lvl="1">
              <a:lnSpc>
                <a:spcPct val="100000"/>
              </a:lnSpc>
            </a:pPr>
            <a:r>
              <a:rPr lang="en-US"/>
              <a:t>Preferred Equity (and common protections)</a:t>
            </a:r>
          </a:p>
          <a:p>
            <a:pPr lvl="1">
              <a:lnSpc>
                <a:spcPct val="100000"/>
              </a:lnSpc>
            </a:pPr>
            <a:r>
              <a:rPr lang="en-US"/>
              <a:t>Convertible Debt</a:t>
            </a:r>
          </a:p>
          <a:p>
            <a:pPr lvl="1">
              <a:lnSpc>
                <a:spcPct val="100000"/>
              </a:lnSpc>
            </a:pPr>
            <a:r>
              <a:rPr lang="en-US"/>
              <a:t>Approval Rights</a:t>
            </a:r>
          </a:p>
          <a:p>
            <a:pPr lvl="1">
              <a:lnSpc>
                <a:spcPct val="100000"/>
              </a:lnSpc>
            </a:pPr>
            <a:r>
              <a:rPr lang="en-US"/>
              <a:t>Summary and Advice</a:t>
            </a:r>
          </a:p>
          <a:p>
            <a:pPr lvl="1">
              <a:lnSpc>
                <a:spcPct val="100000"/>
              </a:lnSpc>
            </a:pPr>
            <a:r>
              <a:rPr lang="en-US"/>
              <a:t>Questions and Answers</a:t>
            </a:r>
            <a:endParaRPr lang="en-US" sz="2400"/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38225"/>
            <a:ext cx="8077200" cy="476250"/>
          </a:xfrm>
          <a:noFill/>
          <a:ln/>
        </p:spPr>
        <p:txBody>
          <a:bodyPr/>
          <a:lstStyle/>
          <a:p>
            <a:r>
              <a:rPr lang="en-US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Cycle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4673600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z="2000"/>
              <a:t>Incubators (</a:t>
            </a:r>
            <a:r>
              <a:rPr lang="en-US" sz="2000" u="sng"/>
              <a:t>e.g.</a:t>
            </a:r>
            <a:r>
              <a:rPr lang="en-US" sz="2000"/>
              <a:t>, Project Olympus, Idea Foundry, Alpha Lab)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Public or quasi-public funds (</a:t>
            </a:r>
            <a:r>
              <a:rPr lang="en-US" sz="2000" u="sng"/>
              <a:t>e.g.</a:t>
            </a:r>
            <a:r>
              <a:rPr lang="en-US" sz="2000"/>
              <a:t>, Innovation Works, Pittsburgh Life Sciences Greenhouse, Technology Collaborative)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Friends and Family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Angels</a:t>
            </a:r>
          </a:p>
          <a:p>
            <a:pPr lvl="2"/>
            <a:r>
              <a:rPr lang="en-US" sz="2000"/>
              <a:t>Early Stage</a:t>
            </a:r>
          </a:p>
          <a:p>
            <a:pPr lvl="2"/>
            <a:r>
              <a:rPr lang="en-US" sz="2000"/>
              <a:t>Later Stage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Venture Capital</a:t>
            </a:r>
          </a:p>
          <a:p>
            <a:pPr lvl="2"/>
            <a:r>
              <a:rPr lang="en-US" sz="2000"/>
              <a:t>Early Stage</a:t>
            </a:r>
          </a:p>
          <a:p>
            <a:pPr lvl="2"/>
            <a:r>
              <a:rPr lang="en-US" sz="2000"/>
              <a:t>Later Stage</a:t>
            </a:r>
          </a:p>
          <a:p>
            <a:pPr lvl="1"/>
            <a:r>
              <a:rPr lang="en-US" sz="2000"/>
              <a:t>Commercial Debt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Public Markets</a:t>
            </a:r>
          </a:p>
          <a:p>
            <a:endParaRPr lang="en-US"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Capitalization Stacking Chart</a:t>
            </a:r>
          </a:p>
        </p:txBody>
      </p:sp>
      <p:sp>
        <p:nvSpPr>
          <p:cNvPr id="371716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0"/>
            <a:ext cx="4953000" cy="604838"/>
          </a:xfrm>
          <a:prstGeom prst="cube">
            <a:avLst>
              <a:gd name="adj" fmla="val 25000"/>
            </a:avLst>
          </a:prstGeom>
          <a:solidFill>
            <a:schemeClr val="folHlink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Secured Debt</a:t>
            </a:r>
          </a:p>
        </p:txBody>
      </p:sp>
      <p:sp>
        <p:nvSpPr>
          <p:cNvPr id="371718" name="AutoShape 6"/>
          <p:cNvSpPr>
            <a:spLocks noChangeArrowheads="1"/>
          </p:cNvSpPr>
          <p:nvPr/>
        </p:nvSpPr>
        <p:spPr bwMode="auto">
          <a:xfrm>
            <a:off x="1600200" y="2743200"/>
            <a:ext cx="5486400" cy="2351088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Preferred Equity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>
                <a:solidFill>
                  <a:schemeClr val="tx2"/>
                </a:solidFill>
              </a:rPr>
              <a:t>Preference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>
                <a:solidFill>
                  <a:schemeClr val="tx2"/>
                </a:solidFill>
              </a:rPr>
              <a:t>Dividends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>
                <a:solidFill>
                  <a:schemeClr val="tx2"/>
                </a:solidFill>
              </a:rPr>
              <a:t>Price Protection</a:t>
            </a:r>
          </a:p>
        </p:txBody>
      </p:sp>
      <p:sp>
        <p:nvSpPr>
          <p:cNvPr id="371719" name="AutoShape 7"/>
          <p:cNvSpPr>
            <a:spLocks noChangeArrowheads="1"/>
          </p:cNvSpPr>
          <p:nvPr/>
        </p:nvSpPr>
        <p:spPr bwMode="auto">
          <a:xfrm>
            <a:off x="1447800" y="5105400"/>
            <a:ext cx="5029200" cy="60483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Common Equity</a:t>
            </a:r>
          </a:p>
        </p:txBody>
      </p:sp>
      <p:sp>
        <p:nvSpPr>
          <p:cNvPr id="371717" name="AutoShape 5"/>
          <p:cNvSpPr>
            <a:spLocks noChangeArrowheads="1"/>
          </p:cNvSpPr>
          <p:nvPr/>
        </p:nvSpPr>
        <p:spPr bwMode="auto">
          <a:xfrm>
            <a:off x="2133600" y="2209800"/>
            <a:ext cx="5029200" cy="6048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600">
                <a:solidFill>
                  <a:schemeClr val="tx2"/>
                </a:solidFill>
              </a:rPr>
              <a:t>Unsecured Debt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Cycle – Typical Investment Security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267075"/>
          </a:xfrm>
        </p:spPr>
        <p:txBody>
          <a:bodyPr/>
          <a:lstStyle/>
          <a:p>
            <a:pPr lvl="1"/>
            <a:r>
              <a:rPr lang="en-US"/>
              <a:t>Incubators – Convertible Debt</a:t>
            </a:r>
          </a:p>
          <a:p>
            <a:pPr lvl="1"/>
            <a:r>
              <a:rPr lang="en-US"/>
              <a:t>Public or quasi-public funds – Debt; Convertible Debt; Common Equity</a:t>
            </a:r>
          </a:p>
          <a:p>
            <a:pPr lvl="1"/>
            <a:r>
              <a:rPr lang="en-US"/>
              <a:t>Friends and Family – Debt; Common Equity; Convertible Debt</a:t>
            </a:r>
          </a:p>
          <a:p>
            <a:pPr lvl="1"/>
            <a:r>
              <a:rPr lang="en-US"/>
              <a:t>Angels – Convertible Debt; Common Equity; Preferred Equity</a:t>
            </a:r>
          </a:p>
          <a:p>
            <a:pPr lvl="1"/>
            <a:r>
              <a:rPr lang="en-US"/>
              <a:t>Venture Capital – Preferred Equity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 - Key Considerations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4387850"/>
          </a:xfrm>
        </p:spPr>
        <p:txBody>
          <a:bodyPr/>
          <a:lstStyle/>
          <a:p>
            <a:pPr lvl="1"/>
            <a:r>
              <a:rPr lang="en-US"/>
              <a:t>Repayment and maturity (How to repay)</a:t>
            </a:r>
          </a:p>
          <a:p>
            <a:pPr lvl="1"/>
            <a:r>
              <a:rPr lang="en-US"/>
              <a:t>Interest</a:t>
            </a:r>
          </a:p>
          <a:p>
            <a:pPr lvl="2"/>
            <a:r>
              <a:rPr lang="en-US"/>
              <a:t>Rate</a:t>
            </a:r>
          </a:p>
          <a:p>
            <a:pPr lvl="2"/>
            <a:r>
              <a:rPr lang="en-US"/>
              <a:t>Paid or accrued</a:t>
            </a:r>
          </a:p>
          <a:p>
            <a:pPr lvl="1"/>
            <a:r>
              <a:rPr lang="en-US"/>
              <a:t>Default</a:t>
            </a:r>
          </a:p>
          <a:p>
            <a:pPr lvl="2"/>
            <a:r>
              <a:rPr lang="en-US"/>
              <a:t>Notice and opportunity to cure</a:t>
            </a:r>
          </a:p>
          <a:p>
            <a:pPr lvl="2"/>
            <a:r>
              <a:rPr lang="en-US"/>
              <a:t>Remedies</a:t>
            </a:r>
          </a:p>
          <a:p>
            <a:pPr lvl="1"/>
            <a:r>
              <a:rPr lang="en-US"/>
              <a:t>Covenants</a:t>
            </a:r>
          </a:p>
          <a:p>
            <a:pPr lvl="2"/>
            <a:r>
              <a:rPr lang="en-US"/>
              <a:t>Approvals</a:t>
            </a:r>
          </a:p>
          <a:p>
            <a:pPr lvl="2"/>
            <a:r>
              <a:rPr lang="en-US"/>
              <a:t>Fiduciary duty/lender liability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19199" cy="51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28600"/>
            <a:ext cx="736600" cy="8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9800" y="304800"/>
            <a:ext cx="4876800" cy="9906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START SMART</a:t>
            </a:r>
            <a:endParaRPr kumimoji="0" lang="en-US" sz="5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Joint program offered by</a:t>
            </a:r>
          </a:p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Innovation Practice Institute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University of Pittsburgh School of Law</a:t>
            </a:r>
          </a:p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Project Olympus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Carnegie Mellon University</a:t>
            </a:r>
          </a:p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Open to all students, law students, entrepreneurs and the startup community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952875"/>
          </a:xfrm>
        </p:spPr>
        <p:txBody>
          <a:bodyPr/>
          <a:lstStyle/>
          <a:p>
            <a:pPr lvl="1"/>
            <a:r>
              <a:rPr lang="en-US"/>
              <a:t>Benefits</a:t>
            </a:r>
          </a:p>
          <a:p>
            <a:pPr lvl="2"/>
            <a:r>
              <a:rPr lang="en-US"/>
              <a:t>Simple</a:t>
            </a:r>
          </a:p>
          <a:p>
            <a:pPr lvl="2"/>
            <a:r>
              <a:rPr lang="en-US"/>
              <a:t>Non-dilutive</a:t>
            </a:r>
          </a:p>
          <a:p>
            <a:pPr lvl="2"/>
            <a:r>
              <a:rPr lang="en-US"/>
              <a:t>No valuation</a:t>
            </a:r>
          </a:p>
          <a:p>
            <a:pPr lvl="1"/>
            <a:r>
              <a:rPr lang="en-US"/>
              <a:t>Downside</a:t>
            </a:r>
          </a:p>
          <a:p>
            <a:pPr lvl="2"/>
            <a:r>
              <a:rPr lang="en-US"/>
              <a:t>Must be paid</a:t>
            </a:r>
          </a:p>
          <a:p>
            <a:pPr lvl="2"/>
            <a:r>
              <a:rPr lang="en-US"/>
              <a:t>Interest</a:t>
            </a:r>
          </a:p>
          <a:p>
            <a:pPr lvl="2"/>
            <a:r>
              <a:rPr lang="en-US"/>
              <a:t>Balance sheet implications</a:t>
            </a:r>
          </a:p>
          <a:p>
            <a:pPr lvl="2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 from Investor Perspective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2195513"/>
          </a:xfrm>
        </p:spPr>
        <p:txBody>
          <a:bodyPr/>
          <a:lstStyle/>
          <a:p>
            <a:pPr lvl="1"/>
            <a:r>
              <a:rPr lang="en-US"/>
              <a:t>Preference in payment</a:t>
            </a:r>
          </a:p>
          <a:p>
            <a:pPr lvl="1"/>
            <a:r>
              <a:rPr lang="en-US"/>
              <a:t>Potentially secured</a:t>
            </a:r>
          </a:p>
          <a:p>
            <a:pPr lvl="1"/>
            <a:r>
              <a:rPr lang="en-US"/>
              <a:t>Fixed date for return of investment</a:t>
            </a:r>
          </a:p>
          <a:p>
            <a:pPr lvl="1"/>
            <a:r>
              <a:rPr lang="en-US"/>
              <a:t>No upside</a:t>
            </a:r>
          </a:p>
          <a:p>
            <a:pPr lvl="1"/>
            <a:r>
              <a:rPr lang="en-US"/>
              <a:t>Interest taxable as ordinary income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Collateral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2635250"/>
          </a:xfrm>
        </p:spPr>
        <p:txBody>
          <a:bodyPr/>
          <a:lstStyle/>
          <a:p>
            <a:pPr lvl="1"/>
            <a:r>
              <a:rPr lang="en-US"/>
              <a:t>Personal Guarantees</a:t>
            </a:r>
          </a:p>
          <a:p>
            <a:pPr lvl="1"/>
            <a:r>
              <a:rPr lang="en-US"/>
              <a:t>Security Interest</a:t>
            </a:r>
          </a:p>
          <a:p>
            <a:pPr lvl="2"/>
            <a:r>
              <a:rPr lang="en-US"/>
              <a:t>Pledged Assets</a:t>
            </a:r>
          </a:p>
          <a:p>
            <a:pPr lvl="2"/>
            <a:r>
              <a:rPr lang="en-US"/>
              <a:t>Remedies</a:t>
            </a:r>
          </a:p>
          <a:p>
            <a:pPr lvl="1"/>
            <a:r>
              <a:rPr lang="en-US"/>
              <a:t>Effect - Legal</a:t>
            </a:r>
          </a:p>
          <a:p>
            <a:pPr lvl="1"/>
            <a:r>
              <a:rPr lang="en-US"/>
              <a:t>Effect - Reality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Subordination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2179638"/>
          </a:xfrm>
        </p:spPr>
        <p:txBody>
          <a:bodyPr/>
          <a:lstStyle/>
          <a:p>
            <a:pPr lvl="1"/>
            <a:r>
              <a:rPr lang="en-US"/>
              <a:t>Lien Position</a:t>
            </a:r>
          </a:p>
          <a:p>
            <a:pPr lvl="1"/>
            <a:r>
              <a:rPr lang="en-US"/>
              <a:t>Payment</a:t>
            </a:r>
          </a:p>
          <a:p>
            <a:pPr lvl="2"/>
            <a:r>
              <a:rPr lang="en-US"/>
              <a:t>On-going</a:t>
            </a:r>
          </a:p>
          <a:p>
            <a:pPr lvl="2"/>
            <a:r>
              <a:rPr lang="en-US"/>
              <a:t>Default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Warrants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513138"/>
          </a:xfrm>
        </p:spPr>
        <p:txBody>
          <a:bodyPr/>
          <a:lstStyle/>
          <a:p>
            <a:pPr lvl="1"/>
            <a:r>
              <a:rPr lang="en-US"/>
              <a:t>Regret Mitigation</a:t>
            </a:r>
          </a:p>
          <a:p>
            <a:pPr lvl="1"/>
            <a:r>
              <a:rPr lang="en-US"/>
              <a:t>Right to purchase stock (similar to options)</a:t>
            </a:r>
          </a:p>
          <a:p>
            <a:pPr lvl="1"/>
            <a:r>
              <a:rPr lang="en-US"/>
              <a:t>Major considerations</a:t>
            </a:r>
          </a:p>
          <a:p>
            <a:pPr lvl="2"/>
            <a:r>
              <a:rPr lang="en-US"/>
              <a:t>How many warrants </a:t>
            </a:r>
          </a:p>
          <a:p>
            <a:pPr lvl="2"/>
            <a:r>
              <a:rPr lang="en-US"/>
              <a:t>Exercise price (Valuation)</a:t>
            </a:r>
          </a:p>
          <a:p>
            <a:pPr lvl="2"/>
            <a:r>
              <a:rPr lang="en-US"/>
              <a:t>Time of exercise (date, sale, financing)</a:t>
            </a:r>
          </a:p>
          <a:p>
            <a:pPr lvl="2"/>
            <a:r>
              <a:rPr lang="en-US"/>
              <a:t>Assignment</a:t>
            </a:r>
          </a:p>
          <a:p>
            <a:pPr lvl="2"/>
            <a:r>
              <a:rPr lang="en-US"/>
              <a:t>Effect on cap chart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Equity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076575"/>
          </a:xfrm>
        </p:spPr>
        <p:txBody>
          <a:bodyPr/>
          <a:lstStyle/>
          <a:p>
            <a:pPr lvl="1"/>
            <a:r>
              <a:rPr lang="en-US"/>
              <a:t>Benefits</a:t>
            </a:r>
          </a:p>
          <a:p>
            <a:pPr lvl="2"/>
            <a:r>
              <a:rPr lang="en-US"/>
              <a:t>Simple</a:t>
            </a:r>
          </a:p>
          <a:p>
            <a:pPr lvl="2"/>
            <a:r>
              <a:rPr lang="en-US"/>
              <a:t>Less expensive</a:t>
            </a:r>
          </a:p>
          <a:p>
            <a:pPr lvl="2"/>
            <a:r>
              <a:rPr lang="en-US"/>
              <a:t>Aligns interests</a:t>
            </a:r>
          </a:p>
          <a:p>
            <a:pPr lvl="1"/>
            <a:r>
              <a:rPr lang="en-US"/>
              <a:t>Downside</a:t>
            </a:r>
          </a:p>
          <a:p>
            <a:pPr lvl="2"/>
            <a:r>
              <a:rPr lang="en-US"/>
              <a:t>Requires valuation</a:t>
            </a:r>
          </a:p>
          <a:p>
            <a:pPr lvl="2"/>
            <a:r>
              <a:rPr lang="en-US"/>
              <a:t>Likely lower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Equity – Investor Perspective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509963"/>
          </a:xfrm>
        </p:spPr>
        <p:txBody>
          <a:bodyPr/>
          <a:lstStyle/>
          <a:p>
            <a:pPr lvl="1"/>
            <a:r>
              <a:rPr lang="en-US"/>
              <a:t>Simple – Aligns interest</a:t>
            </a:r>
          </a:p>
          <a:p>
            <a:pPr lvl="1"/>
            <a:r>
              <a:rPr lang="en-US"/>
              <a:t>Investor gets “Upside”</a:t>
            </a:r>
          </a:p>
          <a:p>
            <a:pPr lvl="1"/>
            <a:r>
              <a:rPr lang="en-US"/>
              <a:t>No preference</a:t>
            </a:r>
          </a:p>
          <a:p>
            <a:pPr lvl="1"/>
            <a:r>
              <a:rPr lang="en-US"/>
              <a:t>Highest risk capital</a:t>
            </a:r>
          </a:p>
          <a:p>
            <a:pPr lvl="1"/>
            <a:r>
              <a:rPr lang="en-US"/>
              <a:t>No typical preferred protections</a:t>
            </a:r>
          </a:p>
          <a:p>
            <a:pPr lvl="2"/>
            <a:r>
              <a:rPr lang="en-US"/>
              <a:t>Price protection</a:t>
            </a:r>
          </a:p>
          <a:p>
            <a:pPr lvl="2"/>
            <a:r>
              <a:rPr lang="en-US"/>
              <a:t>Dividends</a:t>
            </a:r>
          </a:p>
          <a:p>
            <a:pPr lvl="2"/>
            <a:r>
              <a:rPr lang="en-US"/>
              <a:t>Approvals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Valuation:  Effect of Option Pool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2557463"/>
          </a:xfrm>
        </p:spPr>
        <p:txBody>
          <a:bodyPr/>
          <a:lstStyle/>
          <a:p>
            <a:r>
              <a:rPr lang="en-US"/>
              <a:t>Assumptions:</a:t>
            </a:r>
          </a:p>
          <a:p>
            <a:r>
              <a:rPr lang="en-US"/>
              <a:t>	Investment:			$2M</a:t>
            </a:r>
          </a:p>
          <a:p>
            <a:r>
              <a:rPr lang="en-US"/>
              <a:t>	Pre-money Valuation:	$3M</a:t>
            </a:r>
          </a:p>
          <a:p>
            <a:r>
              <a:rPr lang="en-US"/>
              <a:t>	Capitalization:  Founder owns 1,000,000 shares</a:t>
            </a:r>
          </a:p>
          <a:p>
            <a:r>
              <a:rPr lang="en-US"/>
              <a:t>	No Option Pool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Pre-Investment Expansion of Option Pool:</a:t>
            </a:r>
          </a:p>
        </p:txBody>
      </p:sp>
      <p:graphicFrame>
        <p:nvGraphicFramePr>
          <p:cNvPr id="334912" name="Group 64"/>
          <p:cNvGraphicFramePr>
            <a:graphicFrameLocks noGrp="1"/>
          </p:cNvGraphicFramePr>
          <p:nvPr>
            <p:ph sz="half" idx="2"/>
          </p:nvPr>
        </p:nvGraphicFramePr>
        <p:xfrm>
          <a:off x="1066800" y="2514600"/>
          <a:ext cx="6705600" cy="2590800"/>
        </p:xfrm>
        <a:graphic>
          <a:graphicData uri="http://schemas.openxmlformats.org/drawingml/2006/table">
            <a:tbl>
              <a:tblPr/>
              <a:tblGrid>
                <a:gridCol w="2278063"/>
                <a:gridCol w="2212975"/>
                <a:gridCol w="221456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Shares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Percentage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Founder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   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Option Pool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333,333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  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Investor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889,889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   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2,223,222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 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4903" name="Rectangle 55"/>
          <p:cNvSpPr>
            <a:spLocks noChangeArrowheads="1"/>
          </p:cNvSpPr>
          <p:nvPr/>
        </p:nvSpPr>
        <p:spPr bwMode="auto">
          <a:xfrm>
            <a:off x="457200" y="1752600"/>
            <a:ext cx="8077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400"/>
              <a:t>Price Per Share:  $3M </a:t>
            </a:r>
            <a:r>
              <a:rPr lang="en-US" sz="2400">
                <a:cs typeface="Arial" charset="0"/>
              </a:rPr>
              <a:t>÷ 1,333,333 = $2.25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Post-Investment Expansion of Option Pool:</a:t>
            </a:r>
          </a:p>
        </p:txBody>
      </p:sp>
      <p:graphicFrame>
        <p:nvGraphicFramePr>
          <p:cNvPr id="336899" name="Group 3"/>
          <p:cNvGraphicFramePr>
            <a:graphicFrameLocks noGrp="1"/>
          </p:cNvGraphicFramePr>
          <p:nvPr>
            <p:ph sz="half" idx="2"/>
          </p:nvPr>
        </p:nvGraphicFramePr>
        <p:xfrm>
          <a:off x="1066800" y="2514600"/>
          <a:ext cx="6705600" cy="2590800"/>
        </p:xfrm>
        <a:graphic>
          <a:graphicData uri="http://schemas.openxmlformats.org/drawingml/2006/table">
            <a:tbl>
              <a:tblPr/>
              <a:tblGrid>
                <a:gridCol w="2278063"/>
                <a:gridCol w="2212975"/>
                <a:gridCol w="221456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Shares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Percentage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Founder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   51%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Option Pool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294,118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  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Investor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666,667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   34%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1,960,785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 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6925" name="Rectangle 29"/>
          <p:cNvSpPr>
            <a:spLocks noChangeArrowheads="1"/>
          </p:cNvSpPr>
          <p:nvPr/>
        </p:nvSpPr>
        <p:spPr bwMode="auto">
          <a:xfrm>
            <a:off x="457200" y="1752600"/>
            <a:ext cx="8077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400"/>
              <a:t>Price Per Share:  $3M </a:t>
            </a:r>
            <a:r>
              <a:rPr lang="en-US" sz="2400">
                <a:cs typeface="Arial" charset="0"/>
              </a:rPr>
              <a:t>÷ 1,000,000 = $3.00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19199" cy="51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28600"/>
            <a:ext cx="736600" cy="8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9800" y="304800"/>
            <a:ext cx="4876800" cy="9906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START SMART</a:t>
            </a:r>
            <a:endParaRPr kumimoji="0" lang="en-US" sz="5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828800"/>
            <a:ext cx="8077200" cy="443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/>
              <a:t>Star</a:t>
            </a:r>
            <a:r>
              <a:rPr lang="en-US" dirty="0" err="1" smtClean="0"/>
              <a:t>nataught</a:t>
            </a:r>
            <a:r>
              <a:rPr lang="en-US" dirty="0" smtClean="0"/>
              <a:t> by lawyers and business </a:t>
            </a:r>
            <a:r>
              <a:rPr lang="en-US" sz="2800" b="1" i="1" dirty="0" smtClean="0">
                <a:solidFill>
                  <a:schemeClr val="bg1"/>
                </a:solidFill>
              </a:rPr>
              <a:t>START SMART </a:t>
            </a:r>
            <a:r>
              <a:rPr lang="en-US" sz="2800" b="1" dirty="0" smtClean="0">
                <a:solidFill>
                  <a:schemeClr val="bg1"/>
                </a:solidFill>
              </a:rPr>
              <a:t>Seminars</a:t>
            </a:r>
            <a:r>
              <a:rPr lang="en-US" sz="2800" b="1" dirty="0" smtClean="0"/>
              <a:t> </a:t>
            </a:r>
            <a:r>
              <a:rPr lang="en-US" sz="2800" b="1" i="1" kern="0" dirty="0" smtClean="0">
                <a:solidFill>
                  <a:schemeClr val="bg1"/>
                </a:solidFill>
                <a:latin typeface="Gill Sans"/>
                <a:cs typeface="+mn-cs"/>
                <a:sym typeface="Gill Sans"/>
              </a:rPr>
              <a:t>: </a:t>
            </a:r>
            <a:r>
              <a:rPr lang="en-US" sz="2800" kern="0" dirty="0" smtClean="0">
                <a:solidFill>
                  <a:schemeClr val="bg1"/>
                </a:solidFill>
                <a:latin typeface="Gill Sans"/>
                <a:cs typeface="+mn-cs"/>
                <a:sym typeface="Gill Sans"/>
              </a:rPr>
              <a:t>Legal and business seminars taught by lawyers and business professionals on subjects relevant to entrepreneurs and technology start-ups.</a:t>
            </a:r>
          </a:p>
          <a:p>
            <a:endParaRPr lang="en-US" sz="2800" kern="0" dirty="0" smtClean="0">
              <a:solidFill>
                <a:schemeClr val="bg1"/>
              </a:solidFill>
              <a:latin typeface="Gill Sans"/>
              <a:cs typeface="+mn-cs"/>
              <a:sym typeface="Gill Sans"/>
            </a:endParaRPr>
          </a:p>
          <a:p>
            <a:endParaRPr lang="en-US" sz="2800" kern="0" dirty="0" smtClean="0">
              <a:solidFill>
                <a:schemeClr val="bg1"/>
              </a:solidFill>
              <a:latin typeface="Gill Sans"/>
              <a:cs typeface="+mn-cs"/>
              <a:sym typeface="Gill Sans"/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25475" lvl="0" indent="-401638" defTabSz="642938" eaLnBrk="0" hangingPunct="0">
              <a:spcBef>
                <a:spcPts val="1688"/>
              </a:spcBef>
              <a:buSzPct val="171000"/>
            </a:pPr>
            <a:endParaRPr lang="en-US" sz="2800" kern="0" dirty="0" smtClean="0">
              <a:solidFill>
                <a:srgbClr val="000000"/>
              </a:solidFill>
              <a:latin typeface="Gill Sans"/>
              <a:cs typeface="+mn-cs"/>
              <a:sym typeface="Gill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343400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IPI Workshops: </a:t>
            </a:r>
            <a:r>
              <a:rPr lang="en-US" sz="2800" dirty="0" smtClean="0">
                <a:solidFill>
                  <a:schemeClr val="bg1"/>
                </a:solidFill>
              </a:rPr>
              <a:t>Where appropriate, after a </a:t>
            </a:r>
            <a:r>
              <a:rPr lang="en-US" sz="2800" i="1" dirty="0" smtClean="0">
                <a:solidFill>
                  <a:schemeClr val="bg1"/>
                </a:solidFill>
              </a:rPr>
              <a:t>START SMART </a:t>
            </a:r>
            <a:r>
              <a:rPr lang="en-US" sz="2800" dirty="0" smtClean="0">
                <a:solidFill>
                  <a:schemeClr val="bg1"/>
                </a:solidFill>
              </a:rPr>
              <a:t>seminar, law students can opt to work with entrepreneurs to provide individualized legal guidelines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9175"/>
            <a:ext cx="8077200" cy="860425"/>
          </a:xfrm>
        </p:spPr>
        <p:txBody>
          <a:bodyPr/>
          <a:lstStyle/>
          <a:p>
            <a:r>
              <a:rPr lang="en-US"/>
              <a:t>Comparison of Pre-Post Expansion of Option Pool</a:t>
            </a:r>
          </a:p>
        </p:txBody>
      </p:sp>
      <p:graphicFrame>
        <p:nvGraphicFramePr>
          <p:cNvPr id="338023" name="Group 103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151813" cy="3352800"/>
        </p:xfrm>
        <a:graphic>
          <a:graphicData uri="http://schemas.openxmlformats.org/drawingml/2006/table">
            <a:tbl>
              <a:tblPr/>
              <a:tblGrid>
                <a:gridCol w="1630363"/>
                <a:gridCol w="1874837"/>
                <a:gridCol w="1385888"/>
                <a:gridCol w="1890712"/>
                <a:gridCol w="1370013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Pre-Investment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Option Pool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Post-Investment Option Pool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Shares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Percentage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Shares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Percentage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Founder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51%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Option Pool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333,333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294,118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Investor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889,889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666,667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  34%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2,223,222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1,960,785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   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077200" cy="476250"/>
          </a:xfrm>
        </p:spPr>
        <p:txBody>
          <a:bodyPr/>
          <a:lstStyle/>
          <a:p>
            <a:r>
              <a:rPr lang="en-US"/>
              <a:t>Preferred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827588"/>
          </a:xfrm>
        </p:spPr>
        <p:txBody>
          <a:bodyPr/>
          <a:lstStyle/>
          <a:p>
            <a:pPr lvl="1"/>
            <a:r>
              <a:rPr lang="en-US"/>
              <a:t>Description</a:t>
            </a:r>
          </a:p>
          <a:p>
            <a:pPr lvl="2"/>
            <a:r>
              <a:rPr lang="en-US"/>
              <a:t>Liquidation Preference</a:t>
            </a:r>
          </a:p>
          <a:p>
            <a:pPr lvl="2"/>
            <a:r>
              <a:rPr lang="en-US"/>
              <a:t>Dividend</a:t>
            </a:r>
          </a:p>
          <a:p>
            <a:pPr lvl="2"/>
            <a:r>
              <a:rPr lang="en-US"/>
              <a:t>Convertible into Common Stock</a:t>
            </a:r>
          </a:p>
          <a:p>
            <a:pPr lvl="1"/>
            <a:r>
              <a:rPr lang="en-US"/>
              <a:t>Benefit</a:t>
            </a:r>
          </a:p>
          <a:p>
            <a:pPr lvl="2"/>
            <a:r>
              <a:rPr lang="en-US"/>
              <a:t>Attracts investors</a:t>
            </a:r>
          </a:p>
          <a:p>
            <a:pPr lvl="1"/>
            <a:r>
              <a:rPr lang="en-US"/>
              <a:t>Downside</a:t>
            </a:r>
          </a:p>
          <a:p>
            <a:pPr lvl="2"/>
            <a:r>
              <a:rPr lang="en-US"/>
              <a:t>Complexity</a:t>
            </a:r>
          </a:p>
          <a:p>
            <a:pPr lvl="2"/>
            <a:r>
              <a:rPr lang="en-US"/>
              <a:t>Separate class of stock (potentially hidden rights)</a:t>
            </a:r>
          </a:p>
          <a:p>
            <a:pPr lvl="2"/>
            <a:r>
              <a:rPr lang="en-US"/>
              <a:t>Potential impact on future investors</a:t>
            </a:r>
          </a:p>
          <a:p>
            <a:pPr lvl="2"/>
            <a:r>
              <a:rPr lang="en-US"/>
              <a:t>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Liquidation Preferences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624263"/>
          </a:xfrm>
        </p:spPr>
        <p:txBody>
          <a:bodyPr/>
          <a:lstStyle/>
          <a:p>
            <a:pPr marL="347663" lvl="1" indent="-233363"/>
            <a:r>
              <a:rPr lang="en-US"/>
              <a:t>Definition of Liquidation</a:t>
            </a:r>
          </a:p>
          <a:p>
            <a:pPr marL="347663" lvl="1" indent="-233363">
              <a:buFont typeface="Wingdings" pitchFamily="2" charset="2"/>
              <a:buNone/>
            </a:pPr>
            <a:endParaRPr lang="en-US"/>
          </a:p>
          <a:p>
            <a:pPr marL="347663" lvl="1" indent="-233363"/>
            <a:r>
              <a:rPr lang="en-US" b="1"/>
              <a:t>Participating Preferred:</a:t>
            </a:r>
            <a:r>
              <a:rPr lang="en-US"/>
              <a:t>  Investor receives investment (plus accrued dividends) </a:t>
            </a:r>
            <a:r>
              <a:rPr lang="en-US" u="sng"/>
              <a:t>and</a:t>
            </a:r>
            <a:r>
              <a:rPr lang="en-US"/>
              <a:t> participates on a pro rata basis</a:t>
            </a:r>
          </a:p>
          <a:p>
            <a:pPr marL="347663" lvl="1" indent="-233363"/>
            <a:endParaRPr lang="en-US"/>
          </a:p>
          <a:p>
            <a:pPr marL="347663" lvl="1" indent="-233363"/>
            <a:r>
              <a:rPr lang="en-US" b="1"/>
              <a:t>Non-Participating Preferred:</a:t>
            </a:r>
            <a:r>
              <a:rPr lang="en-US"/>
              <a:t>  Investor receives the </a:t>
            </a:r>
            <a:r>
              <a:rPr lang="en-US" u="sng"/>
              <a:t>greater of</a:t>
            </a:r>
            <a:r>
              <a:rPr lang="en-US"/>
              <a:t> (1) investment plus accrued dividends </a:t>
            </a:r>
            <a:r>
              <a:rPr lang="en-US" u="sng"/>
              <a:t>or</a:t>
            </a:r>
            <a:r>
              <a:rPr lang="en-US"/>
              <a:t> (2) proceeds on a pro rata basis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2975"/>
            <a:ext cx="8077200" cy="860425"/>
          </a:xfrm>
        </p:spPr>
        <p:txBody>
          <a:bodyPr/>
          <a:lstStyle/>
          <a:p>
            <a:r>
              <a:rPr lang="en-US"/>
              <a:t>Example of Participating v. Non-Participating Preferred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827463"/>
          </a:xfrm>
        </p:spPr>
        <p:txBody>
          <a:bodyPr/>
          <a:lstStyle/>
          <a:p>
            <a:pPr lvl="1"/>
            <a:r>
              <a:rPr lang="en-US"/>
              <a:t>$2M Investment</a:t>
            </a:r>
          </a:p>
          <a:p>
            <a:pPr lvl="1"/>
            <a:r>
              <a:rPr lang="en-US"/>
              <a:t>Pre-Money Valuation $3M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r>
              <a:rPr lang="en-US"/>
              <a:t>				  Shares	   Percentage</a:t>
            </a:r>
          </a:p>
          <a:p>
            <a:endParaRPr lang="en-US"/>
          </a:p>
          <a:p>
            <a:r>
              <a:rPr lang="en-US"/>
              <a:t>	Founder		1,000,000		  45%</a:t>
            </a:r>
          </a:p>
          <a:p>
            <a:r>
              <a:rPr lang="en-US"/>
              <a:t>	Option Pool		   333,333		  15%</a:t>
            </a:r>
          </a:p>
          <a:p>
            <a:r>
              <a:rPr lang="en-US"/>
              <a:t>	</a:t>
            </a:r>
            <a:r>
              <a:rPr lang="en-US" u="sng"/>
              <a:t>Investor		   889,889		  40%</a:t>
            </a:r>
          </a:p>
          <a:p>
            <a:r>
              <a:rPr lang="en-US"/>
              <a:t>	TOTAL		2,223,222		100%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Participating v. Non-Participating Preferred</a:t>
            </a:r>
          </a:p>
        </p:txBody>
      </p:sp>
      <p:graphicFrame>
        <p:nvGraphicFramePr>
          <p:cNvPr id="346310" name="Group 198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367713" cy="4980496"/>
        </p:xfrm>
        <a:graphic>
          <a:graphicData uri="http://schemas.openxmlformats.org/drawingml/2006/table">
            <a:tbl>
              <a:tblPr/>
              <a:tblGrid>
                <a:gridCol w="1844675"/>
                <a:gridCol w="1630363"/>
                <a:gridCol w="1631950"/>
                <a:gridCol w="1630362"/>
                <a:gridCol w="1630363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$3M Sale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$5M Sale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$10M Sale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$20M Sale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Participating Preferred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Founder (45%)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  .9M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$3.15M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$7.65M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Option Pool (15%)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  .3M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$1.05M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$2.55M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Investor (40%)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$3.0M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$3.8M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$5.80M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$9.80M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$3.0M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$5.0M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$10.0M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$20.0M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Non-Participating Preferred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Founder (45%)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$1.5M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  4.5M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  9.0M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Option Pool (15%)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  .5M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  1.5M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  3.0M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Investor (40%)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$3.0M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$3.0M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  4.0M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  8.0M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$3.0M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$5.0M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$10.0M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$20.0M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Participation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Benefit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  .8M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$1.80M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Osaka" pitchFamily="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Osaka" pitchFamily="1" charset="-128"/>
                        </a:rPr>
                        <a:t>$1.80M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Liquidation Preference Summary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2097088"/>
          </a:xfrm>
        </p:spPr>
        <p:txBody>
          <a:bodyPr/>
          <a:lstStyle/>
          <a:p>
            <a:pPr lvl="1"/>
            <a:r>
              <a:rPr lang="en-US"/>
              <a:t>Participating Preferred costs the Founder the Founder’s percentage of the Preference</a:t>
            </a:r>
          </a:p>
          <a:p>
            <a:r>
              <a:rPr lang="en-US"/>
              <a:t>	(e.g., 60% of $3M = $1.8M)</a:t>
            </a:r>
          </a:p>
          <a:p>
            <a:pPr lvl="1"/>
            <a:r>
              <a:rPr lang="en-US"/>
              <a:t>Downside protection (and more)</a:t>
            </a:r>
          </a:p>
          <a:p>
            <a:pPr lvl="1"/>
            <a:r>
              <a:rPr lang="en-US"/>
              <a:t>Consider cap on participation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Dividends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2635250"/>
          </a:xfrm>
        </p:spPr>
        <p:txBody>
          <a:bodyPr/>
          <a:lstStyle/>
          <a:p>
            <a:pPr lvl="1"/>
            <a:r>
              <a:rPr lang="en-US"/>
              <a:t>These are </a:t>
            </a:r>
            <a:r>
              <a:rPr lang="en-US" u="sng"/>
              <a:t>Not</a:t>
            </a:r>
            <a:r>
              <a:rPr lang="en-US"/>
              <a:t> your “Blue Chip”/Disney dividends</a:t>
            </a:r>
          </a:p>
          <a:p>
            <a:pPr lvl="1"/>
            <a:r>
              <a:rPr lang="en-US"/>
              <a:t>Amount</a:t>
            </a:r>
          </a:p>
          <a:p>
            <a:pPr lvl="1"/>
            <a:r>
              <a:rPr lang="en-US"/>
              <a:t>Timing of payment – Typically on Liquidation</a:t>
            </a:r>
          </a:p>
          <a:p>
            <a:pPr lvl="1"/>
            <a:r>
              <a:rPr lang="en-US"/>
              <a:t>Form of payment</a:t>
            </a:r>
          </a:p>
          <a:p>
            <a:pPr lvl="2"/>
            <a:r>
              <a:rPr lang="en-US"/>
              <a:t>Stock v. Cash</a:t>
            </a:r>
          </a:p>
          <a:p>
            <a:pPr lvl="1"/>
            <a:r>
              <a:rPr lang="en-US"/>
              <a:t>Hidden Dilution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Dividends in Stock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2533650"/>
          </a:xfrm>
        </p:spPr>
        <p:txBody>
          <a:bodyPr/>
          <a:lstStyle/>
          <a:p>
            <a:pPr lvl="1"/>
            <a:r>
              <a:rPr lang="en-US" sz="2200"/>
              <a:t>Dividends accrue at 8%, non-compounded, 5 years</a:t>
            </a:r>
          </a:p>
          <a:p>
            <a:endParaRPr lang="en-US" sz="2000"/>
          </a:p>
          <a:p>
            <a:r>
              <a:rPr lang="en-US" sz="2400"/>
              <a:t>	              </a:t>
            </a:r>
            <a:r>
              <a:rPr lang="en-US" sz="1800"/>
              <a:t>Pre-Dividends             	                   Post-Dividends</a:t>
            </a:r>
          </a:p>
          <a:p>
            <a:r>
              <a:rPr lang="en-US" sz="1800"/>
              <a:t>	            Shares	   Percentage	            Shares	   Percentage</a:t>
            </a:r>
          </a:p>
          <a:p>
            <a:r>
              <a:rPr lang="en-US" sz="1800"/>
              <a:t>Founder	            1,000,000	        45%	            1,000,000	         39%</a:t>
            </a:r>
          </a:p>
          <a:p>
            <a:r>
              <a:rPr lang="en-US" sz="1800"/>
              <a:t>Option Pool           333,333	        15%	               333,333	         13%</a:t>
            </a:r>
          </a:p>
          <a:p>
            <a:r>
              <a:rPr lang="en-US" sz="1800"/>
              <a:t>Investor	          </a:t>
            </a:r>
            <a:r>
              <a:rPr lang="en-US" sz="1800" u="sng"/>
              <a:t>     889,889</a:t>
            </a:r>
            <a:r>
              <a:rPr lang="en-US" sz="1800"/>
              <a:t>	    </a:t>
            </a:r>
            <a:r>
              <a:rPr lang="en-US" sz="1800" u="sng"/>
              <a:t>    40%</a:t>
            </a:r>
            <a:r>
              <a:rPr lang="en-US" sz="1800"/>
              <a:t>	            </a:t>
            </a:r>
            <a:r>
              <a:rPr lang="en-US" sz="1800" u="sng"/>
              <a:t>1,245,845</a:t>
            </a:r>
            <a:r>
              <a:rPr lang="en-US" sz="1800"/>
              <a:t>	        </a:t>
            </a:r>
            <a:r>
              <a:rPr lang="en-US" sz="1800" u="sng"/>
              <a:t> 48%</a:t>
            </a:r>
          </a:p>
          <a:p>
            <a:r>
              <a:rPr lang="en-US" sz="1800"/>
              <a:t>TOTAL	            2,223,222	      100%	            2,579,178	       100%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 Protection – Anti-Dilution Rights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2565400"/>
          </a:xfrm>
        </p:spPr>
        <p:txBody>
          <a:bodyPr/>
          <a:lstStyle/>
          <a:p>
            <a:pPr lvl="1"/>
            <a:r>
              <a:rPr lang="en-US"/>
              <a:t>Full-ratchet</a:t>
            </a:r>
          </a:p>
          <a:p>
            <a:pPr lvl="2">
              <a:buFont typeface="Wingdings" pitchFamily="2" charset="2"/>
              <a:buNone/>
            </a:pPr>
            <a:r>
              <a:rPr lang="en-US"/>
              <a:t>Matches the price (regardless of the size of issuance)</a:t>
            </a:r>
          </a:p>
          <a:p>
            <a:pPr lvl="1"/>
            <a:r>
              <a:rPr lang="en-US"/>
              <a:t>Weighted-Average</a:t>
            </a:r>
          </a:p>
          <a:p>
            <a:pPr lvl="2">
              <a:buFont typeface="Wingdings" pitchFamily="2" charset="2"/>
              <a:buNone/>
            </a:pPr>
            <a:r>
              <a:rPr lang="en-US"/>
              <a:t>Takes into account the significance of the issuance</a:t>
            </a:r>
          </a:p>
          <a:p>
            <a:pPr lvl="1"/>
            <a:r>
              <a:rPr lang="en-US"/>
              <a:t>Contrast with Maintenance Rights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Weighted-Average Formula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4364038"/>
          </a:xfrm>
        </p:spPr>
        <p:txBody>
          <a:bodyPr/>
          <a:lstStyle/>
          <a:p>
            <a:r>
              <a:rPr lang="en-US" sz="3200"/>
              <a:t>Each share of Preferred is convertible into the number of common shares equal to:</a:t>
            </a:r>
          </a:p>
          <a:p>
            <a:endParaRPr lang="en-US" sz="3200"/>
          </a:p>
          <a:p>
            <a:pPr algn="ctr"/>
            <a:r>
              <a:rPr lang="en-US" sz="3500" u="sng"/>
              <a:t>Purchase Price</a:t>
            </a:r>
          </a:p>
          <a:p>
            <a:pPr algn="ctr"/>
            <a:r>
              <a:rPr lang="en-US" sz="3500"/>
              <a:t>Conversion Price</a:t>
            </a:r>
          </a:p>
          <a:p>
            <a:pPr algn="ctr"/>
            <a:endParaRPr lang="en-US" sz="3500"/>
          </a:p>
          <a:p>
            <a:pPr algn="ctr"/>
            <a:r>
              <a:rPr lang="en-US" sz="3200"/>
              <a:t>Initially:  Purchase Price </a:t>
            </a:r>
            <a:r>
              <a:rPr lang="en-US" sz="3200">
                <a:cs typeface="Arial" charset="0"/>
              </a:rPr>
              <a:t>= Conversion Price</a:t>
            </a:r>
          </a:p>
          <a:p>
            <a:pPr algn="ctr"/>
            <a:endParaRPr lang="en-US" sz="2000"/>
          </a:p>
          <a:p>
            <a:endParaRPr 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19199" cy="51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28600"/>
            <a:ext cx="736600" cy="8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9800" y="304800"/>
            <a:ext cx="4876800" cy="9906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START SMART</a:t>
            </a:r>
            <a:endParaRPr kumimoji="0" lang="en-US" sz="5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752601"/>
            <a:ext cx="8610600" cy="510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Past Seminars and Workshops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Formation Basics Seminar and Workshop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Equity and Employees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Employment/Employees and Founders: 	Protecting the Company Assets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Structuring and Leveraging Partner 	Arrangements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Starting a Business on an F-1 Student Visa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Profit with a Purpose: 						Starting a Social Enterprise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917996"/>
          </a:xfrm>
        </p:spPr>
        <p:txBody>
          <a:bodyPr/>
          <a:lstStyle/>
          <a:p>
            <a:r>
              <a:rPr lang="en-US" sz="1600" dirty="0"/>
              <a:t>Formula:</a:t>
            </a:r>
          </a:p>
          <a:p>
            <a:r>
              <a:rPr lang="en-US" sz="1600" dirty="0"/>
              <a:t>	                  # of shares of Common Stock     + Number of shares of the</a:t>
            </a:r>
          </a:p>
          <a:p>
            <a:r>
              <a:rPr lang="en-US" sz="1600" dirty="0"/>
              <a:t>	                  outstanding prior to issuance          new money would purchase </a:t>
            </a:r>
          </a:p>
          <a:p>
            <a:r>
              <a:rPr lang="en-US" sz="1600" dirty="0"/>
              <a:t>				                          at </a:t>
            </a:r>
            <a:r>
              <a:rPr lang="en-US" sz="1600" dirty="0" smtClean="0"/>
              <a:t>new </a:t>
            </a:r>
            <a:r>
              <a:rPr lang="en-US" sz="1600" dirty="0"/>
              <a:t>price</a:t>
            </a:r>
          </a:p>
          <a:p>
            <a:r>
              <a:rPr lang="en-US" sz="1600" dirty="0"/>
              <a:t>New Conversion = </a:t>
            </a:r>
            <a:r>
              <a:rPr lang="en-US" sz="1600" u="sng" dirty="0"/>
              <a:t>_______________________________________________</a:t>
            </a:r>
          </a:p>
          <a:p>
            <a:endParaRPr lang="en-US" sz="1800" dirty="0"/>
          </a:p>
          <a:p>
            <a:r>
              <a:rPr lang="en-US" sz="1800" dirty="0"/>
              <a:t>	                </a:t>
            </a:r>
            <a:r>
              <a:rPr lang="en-US" sz="1600" dirty="0"/>
              <a:t># of shares of Common Stock     + Number of shares of the</a:t>
            </a:r>
          </a:p>
          <a:p>
            <a:r>
              <a:rPr lang="en-US" sz="1600" dirty="0"/>
              <a:t>	                   outstanding prior to issuance         new money would purchase </a:t>
            </a:r>
          </a:p>
          <a:p>
            <a:r>
              <a:rPr lang="en-US" sz="1600" dirty="0"/>
              <a:t>					          at old price</a:t>
            </a:r>
          </a:p>
          <a:p>
            <a:endParaRPr lang="en-US" sz="1600" dirty="0"/>
          </a:p>
          <a:p>
            <a:r>
              <a:rPr lang="en-US" sz="1600" dirty="0"/>
              <a:t>	Note:  Formula takes into account:</a:t>
            </a:r>
          </a:p>
          <a:p>
            <a:pPr lvl="3"/>
            <a:r>
              <a:rPr lang="en-US" sz="1500" dirty="0"/>
              <a:t>Number of shares outstanding</a:t>
            </a:r>
          </a:p>
          <a:p>
            <a:pPr lvl="3"/>
            <a:r>
              <a:rPr lang="en-US" sz="1500" dirty="0"/>
              <a:t>Number of shares being issued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Effect of Price Protection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53400" cy="2128838"/>
          </a:xfrm>
        </p:spPr>
        <p:txBody>
          <a:bodyPr/>
          <a:lstStyle/>
          <a:p>
            <a:r>
              <a:rPr lang="en-US"/>
              <a:t>Same Example:</a:t>
            </a:r>
          </a:p>
          <a:p>
            <a:pPr lvl="1"/>
            <a:r>
              <a:rPr lang="en-US"/>
              <a:t>Original Investment of $3M at $2.25 per share</a:t>
            </a:r>
          </a:p>
          <a:p>
            <a:pPr lvl="1"/>
            <a:r>
              <a:rPr lang="en-US"/>
              <a:t>New Investment of $1M at $1.25 per share</a:t>
            </a:r>
          </a:p>
          <a:p>
            <a:endParaRPr lang="en-US"/>
          </a:p>
          <a:p>
            <a:pPr lvl="1">
              <a:buFont typeface="Wingdings" pitchFamily="2" charset="2"/>
              <a:buNone/>
            </a:pPr>
            <a:endParaRPr lang="en-US" sz="2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6102350"/>
          </a:xfrm>
        </p:spPr>
        <p:txBody>
          <a:bodyPr/>
          <a:lstStyle/>
          <a:p>
            <a:r>
              <a:rPr lang="en-US" sz="1800"/>
              <a:t>No Adjustment</a:t>
            </a:r>
          </a:p>
          <a:p>
            <a:r>
              <a:rPr lang="en-US" sz="1600"/>
              <a:t>				Shares	           Percentages</a:t>
            </a:r>
          </a:p>
          <a:p>
            <a:r>
              <a:rPr lang="en-US" sz="1600"/>
              <a:t>Founders            	        		 1,000,000	   33%</a:t>
            </a:r>
          </a:p>
          <a:p>
            <a:r>
              <a:rPr lang="en-US" sz="1600"/>
              <a:t>Option Pool			    333,333	   11%</a:t>
            </a:r>
          </a:p>
          <a:p>
            <a:r>
              <a:rPr lang="en-US" sz="1600"/>
              <a:t>Series A Investment		                    889,889	   30%</a:t>
            </a:r>
          </a:p>
          <a:p>
            <a:r>
              <a:rPr lang="en-US" sz="1600"/>
              <a:t>Series B Investments  	                 </a:t>
            </a:r>
            <a:r>
              <a:rPr lang="en-US" sz="1600" u="sng"/>
              <a:t>   800,000</a:t>
            </a:r>
            <a:r>
              <a:rPr lang="en-US" sz="1600"/>
              <a:t>	  </a:t>
            </a:r>
            <a:r>
              <a:rPr lang="en-US" sz="1600" u="sng"/>
              <a:t> 26%</a:t>
            </a:r>
          </a:p>
          <a:p>
            <a:r>
              <a:rPr lang="en-US" sz="1600"/>
              <a:t>				 3,023,222                100%</a:t>
            </a:r>
          </a:p>
          <a:p>
            <a:r>
              <a:rPr lang="en-US" sz="1800"/>
              <a:t>Weighted-Average</a:t>
            </a:r>
          </a:p>
          <a:p>
            <a:r>
              <a:rPr lang="en-US" sz="1600"/>
              <a:t>				Shares	           Percentages</a:t>
            </a:r>
          </a:p>
          <a:p>
            <a:r>
              <a:rPr lang="en-US" sz="1600"/>
              <a:t>Founders            	 		 1,000,000	   32%</a:t>
            </a:r>
          </a:p>
          <a:p>
            <a:r>
              <a:rPr lang="en-US" sz="1600"/>
              <a:t>Option Pool		     	    333,333	   10%</a:t>
            </a:r>
          </a:p>
          <a:p>
            <a:r>
              <a:rPr lang="en-US" sz="1600"/>
              <a:t>Series A Investment             		 1,008,496	   32%</a:t>
            </a:r>
          </a:p>
          <a:p>
            <a:r>
              <a:rPr lang="en-US" sz="1600"/>
              <a:t>Series B Investments         		 </a:t>
            </a:r>
            <a:r>
              <a:rPr lang="en-US" sz="1600" u="sng"/>
              <a:t>   800,000</a:t>
            </a:r>
            <a:r>
              <a:rPr lang="en-US" sz="1600"/>
              <a:t>	  </a:t>
            </a:r>
            <a:r>
              <a:rPr lang="en-US" sz="1600" u="sng"/>
              <a:t> 26%</a:t>
            </a:r>
          </a:p>
          <a:p>
            <a:r>
              <a:rPr lang="en-US" sz="1600"/>
              <a:t>				 3,141,829                100%</a:t>
            </a:r>
          </a:p>
          <a:p>
            <a:r>
              <a:rPr lang="en-US" sz="1800"/>
              <a:t>Full-Ratchet</a:t>
            </a:r>
          </a:p>
          <a:p>
            <a:r>
              <a:rPr lang="en-US" sz="1600"/>
              <a:t>				Shares	          Percentages</a:t>
            </a:r>
          </a:p>
          <a:p>
            <a:r>
              <a:rPr lang="en-US" sz="1600"/>
              <a:t>Founders           	 	                 1,000,000	   16%</a:t>
            </a:r>
          </a:p>
          <a:p>
            <a:r>
              <a:rPr lang="en-US" sz="1600"/>
              <a:t>Option Pool			    333,333	     6%</a:t>
            </a:r>
          </a:p>
          <a:p>
            <a:r>
              <a:rPr lang="en-US" sz="1600"/>
              <a:t>Series A Investment             		 3,151,736	   52%</a:t>
            </a:r>
          </a:p>
          <a:p>
            <a:r>
              <a:rPr lang="en-US" sz="1600"/>
              <a:t>Series B Investments		</a:t>
            </a:r>
            <a:r>
              <a:rPr lang="en-US" sz="1600" u="sng"/>
              <a:t> 1,575,868</a:t>
            </a:r>
            <a:r>
              <a:rPr lang="en-US" sz="1600"/>
              <a:t>	  </a:t>
            </a:r>
            <a:r>
              <a:rPr lang="en-US" sz="1600" u="sng"/>
              <a:t> 26%</a:t>
            </a:r>
          </a:p>
          <a:p>
            <a:r>
              <a:rPr lang="en-US" sz="1600"/>
              <a:t>				 6,060,937                100%</a:t>
            </a:r>
          </a:p>
          <a:p>
            <a:endParaRPr lang="en-US" sz="1800"/>
          </a:p>
          <a:p>
            <a:endParaRPr lang="en-US"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 Protection Lessons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1600200"/>
          </a:xfrm>
        </p:spPr>
        <p:txBody>
          <a:bodyPr/>
          <a:lstStyle/>
          <a:p>
            <a:pPr lvl="1"/>
            <a:r>
              <a:rPr lang="en-US"/>
              <a:t>Full-Ratchet Price Protection can be DEVASTATING to Founders</a:t>
            </a:r>
          </a:p>
          <a:p>
            <a:pPr lvl="1"/>
            <a:r>
              <a:rPr lang="en-US"/>
              <a:t>Weighted-Average Price Protection is costly, but manageable to Founders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Liquidation Rights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2636838"/>
          </a:xfrm>
        </p:spPr>
        <p:txBody>
          <a:bodyPr/>
          <a:lstStyle/>
          <a:p>
            <a:pPr lvl="1"/>
            <a:r>
              <a:rPr lang="en-US"/>
              <a:t>Redemption Rights</a:t>
            </a:r>
          </a:p>
          <a:p>
            <a:pPr lvl="2"/>
            <a:r>
              <a:rPr lang="en-US"/>
              <a:t>Timing</a:t>
            </a:r>
          </a:p>
          <a:p>
            <a:pPr lvl="2"/>
            <a:r>
              <a:rPr lang="en-US"/>
              <a:t>Price</a:t>
            </a:r>
          </a:p>
          <a:p>
            <a:pPr lvl="2"/>
            <a:r>
              <a:rPr lang="en-US"/>
              <a:t>Effect on Company</a:t>
            </a:r>
          </a:p>
          <a:p>
            <a:pPr lvl="1"/>
            <a:r>
              <a:rPr lang="en-US"/>
              <a:t>Force Sale</a:t>
            </a:r>
          </a:p>
          <a:p>
            <a:pPr lvl="1"/>
            <a:r>
              <a:rPr lang="en-US"/>
              <a:t>Right to force going public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077200" cy="476250"/>
          </a:xfrm>
        </p:spPr>
        <p:txBody>
          <a:bodyPr/>
          <a:lstStyle/>
          <a:p>
            <a:r>
              <a:rPr lang="en-US"/>
              <a:t>Convertible Debt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354513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/>
              <a:t>Description</a:t>
            </a:r>
          </a:p>
          <a:p>
            <a:pPr lvl="2">
              <a:lnSpc>
                <a:spcPct val="90000"/>
              </a:lnSpc>
            </a:pPr>
            <a:r>
              <a:rPr lang="en-US"/>
              <a:t>Convertible to equity upon trigger events</a:t>
            </a:r>
          </a:p>
          <a:p>
            <a:pPr lvl="3">
              <a:lnSpc>
                <a:spcPct val="90000"/>
              </a:lnSpc>
            </a:pPr>
            <a:r>
              <a:rPr lang="en-US"/>
              <a:t>Sometimes convertible into new security</a:t>
            </a:r>
          </a:p>
          <a:p>
            <a:pPr lvl="3">
              <a:lnSpc>
                <a:spcPct val="90000"/>
              </a:lnSpc>
            </a:pPr>
            <a:r>
              <a:rPr lang="en-US"/>
              <a:t>Sometimes convertible into common stock</a:t>
            </a:r>
          </a:p>
          <a:p>
            <a:pPr lvl="3">
              <a:lnSpc>
                <a:spcPct val="90000"/>
              </a:lnSpc>
            </a:pPr>
            <a:r>
              <a:rPr lang="en-US"/>
              <a:t>Mandatory/Voluntary conversion</a:t>
            </a:r>
          </a:p>
          <a:p>
            <a:pPr lvl="2">
              <a:lnSpc>
                <a:spcPct val="90000"/>
              </a:lnSpc>
            </a:pPr>
            <a:r>
              <a:rPr lang="en-US"/>
              <a:t>Discount to investment price (</a:t>
            </a:r>
            <a:r>
              <a:rPr lang="en-US" u="sng"/>
              <a:t>e.g.</a:t>
            </a:r>
            <a:r>
              <a:rPr lang="en-US"/>
              <a:t>, 20%)</a:t>
            </a:r>
          </a:p>
          <a:p>
            <a:pPr lvl="2">
              <a:lnSpc>
                <a:spcPct val="90000"/>
              </a:lnSpc>
            </a:pPr>
            <a:r>
              <a:rPr lang="en-US"/>
              <a:t>Fancy conversion terms (e.g. multiple of revenues)</a:t>
            </a:r>
          </a:p>
          <a:p>
            <a:pPr lvl="2">
              <a:lnSpc>
                <a:spcPct val="90000"/>
              </a:lnSpc>
            </a:pPr>
            <a:r>
              <a:rPr lang="en-US"/>
              <a:t>Base price in case of no additional investment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Convertible Debt (cont.)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421063"/>
          </a:xfrm>
        </p:spPr>
        <p:txBody>
          <a:bodyPr/>
          <a:lstStyle/>
          <a:p>
            <a:pPr lvl="1"/>
            <a:r>
              <a:rPr lang="en-US"/>
              <a:t>Benefits</a:t>
            </a:r>
          </a:p>
          <a:p>
            <a:pPr lvl="2"/>
            <a:r>
              <a:rPr lang="en-US"/>
              <a:t>Avoids the “valuation issue” (sort of…)</a:t>
            </a:r>
          </a:p>
          <a:p>
            <a:pPr lvl="1"/>
            <a:r>
              <a:rPr lang="en-US"/>
              <a:t>Downside</a:t>
            </a:r>
          </a:p>
          <a:p>
            <a:pPr lvl="2"/>
            <a:r>
              <a:rPr lang="en-US"/>
              <a:t>Conversion price unknown</a:t>
            </a:r>
          </a:p>
          <a:p>
            <a:pPr lvl="2"/>
            <a:r>
              <a:rPr lang="en-US"/>
              <a:t>Usually accrues interest (additional dilution)</a:t>
            </a:r>
          </a:p>
          <a:p>
            <a:pPr lvl="2"/>
            <a:r>
              <a:rPr lang="en-US"/>
              <a:t>Debt holders can have interests that are not aligned with common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Convertible Debt – Investor’s Standpoint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2992438"/>
          </a:xfrm>
        </p:spPr>
        <p:txBody>
          <a:bodyPr/>
          <a:lstStyle/>
          <a:p>
            <a:pPr lvl="1"/>
            <a:r>
              <a:rPr lang="en-US"/>
              <a:t>Benefits of debt and equity</a:t>
            </a:r>
          </a:p>
          <a:p>
            <a:pPr lvl="1"/>
            <a:r>
              <a:rPr lang="en-US"/>
              <a:t>Uncertain valuation</a:t>
            </a:r>
          </a:p>
          <a:p>
            <a:pPr lvl="2"/>
            <a:r>
              <a:rPr lang="en-US"/>
              <a:t>Mitigate with maximum valuation</a:t>
            </a:r>
          </a:p>
          <a:p>
            <a:pPr lvl="2"/>
            <a:r>
              <a:rPr lang="en-US"/>
              <a:t>Effect is full-ratchet price protection</a:t>
            </a:r>
          </a:p>
          <a:p>
            <a:pPr lvl="1"/>
            <a:r>
              <a:rPr lang="en-US"/>
              <a:t>Tax concern on interest (potential phantom income)</a:t>
            </a:r>
          </a:p>
          <a:p>
            <a:pPr lvl="1"/>
            <a:r>
              <a:rPr lang="en-US"/>
              <a:t>Control issue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153400" cy="1682750"/>
          </a:xfrm>
        </p:spPr>
        <p:txBody>
          <a:bodyPr/>
          <a:lstStyle/>
          <a:p>
            <a:pPr algn="ctr"/>
            <a:endParaRPr lang="en-US"/>
          </a:p>
          <a:p>
            <a:r>
              <a:rPr lang="en-US"/>
              <a:t>						Percentage 				</a:t>
            </a:r>
            <a:r>
              <a:rPr lang="en-US" u="sng"/>
              <a:t>Shares	</a:t>
            </a:r>
            <a:r>
              <a:rPr lang="en-US"/>
              <a:t>	</a:t>
            </a:r>
            <a:r>
              <a:rPr lang="en-US" u="sng"/>
              <a:t>Ownership</a:t>
            </a:r>
            <a:r>
              <a:rPr lang="en-US"/>
              <a:t>  </a:t>
            </a:r>
          </a:p>
          <a:p>
            <a:r>
              <a:rPr lang="en-US"/>
              <a:t>Founder		1,000,000		100%</a:t>
            </a:r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533400" y="550863"/>
            <a:ext cx="8077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accent1"/>
                </a:solidFill>
              </a:rPr>
              <a:t/>
            </a:r>
            <a:br>
              <a:rPr lang="en-US" sz="2800" b="1">
                <a:solidFill>
                  <a:schemeClr val="accent1"/>
                </a:solidFill>
              </a:rPr>
            </a:br>
            <a:r>
              <a:rPr lang="en-US" sz="2800" b="1">
                <a:solidFill>
                  <a:schemeClr val="accent1"/>
                </a:solidFill>
              </a:rPr>
              <a:t>Example 1</a:t>
            </a:r>
            <a:br>
              <a:rPr lang="en-US" sz="2800" b="1">
                <a:solidFill>
                  <a:schemeClr val="accent1"/>
                </a:solidFill>
              </a:rPr>
            </a:br>
            <a:r>
              <a:rPr lang="en-US" sz="2800" b="1">
                <a:solidFill>
                  <a:schemeClr val="accent1"/>
                </a:solidFill>
              </a:rPr>
              <a:t>(Priced Round)</a:t>
            </a:r>
            <a:br>
              <a:rPr lang="en-US" sz="2800" b="1">
                <a:solidFill>
                  <a:schemeClr val="accent1"/>
                </a:solidFill>
              </a:rPr>
            </a:br>
            <a:r>
              <a:rPr lang="en-US" sz="2800" b="1">
                <a:solidFill>
                  <a:schemeClr val="accent1"/>
                </a:solidFill>
              </a:rPr>
              <a:t>Initial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077200" cy="860425"/>
          </a:xfrm>
        </p:spPr>
        <p:txBody>
          <a:bodyPr/>
          <a:lstStyle/>
          <a:p>
            <a:pPr algn="ctr"/>
            <a:r>
              <a:rPr lang="en-US"/>
              <a:t>Example 1</a:t>
            </a:r>
            <a:br>
              <a:rPr lang="en-US"/>
            </a:br>
            <a:r>
              <a:rPr lang="en-US"/>
              <a:t>Employee Equity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33528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			</a:t>
            </a:r>
            <a:r>
              <a:rPr lang="en-US" u="sng"/>
              <a:t>Shares	</a:t>
            </a:r>
            <a:r>
              <a:rPr lang="en-US"/>
              <a:t>	</a:t>
            </a:r>
            <a:r>
              <a:rPr lang="en-US" u="sng"/>
              <a:t>Percentage</a:t>
            </a:r>
            <a:endParaRPr lang="en-US"/>
          </a:p>
          <a:p>
            <a:r>
              <a:rPr lang="en-US"/>
              <a:t>Founder		1,000,000		  85%</a:t>
            </a:r>
          </a:p>
          <a:p>
            <a:r>
              <a:rPr lang="en-US"/>
              <a:t>Employees		 </a:t>
            </a:r>
            <a:r>
              <a:rPr lang="en-US" u="sng"/>
              <a:t>  176,471</a:t>
            </a:r>
            <a:r>
              <a:rPr lang="en-US"/>
              <a:t>		  </a:t>
            </a:r>
            <a:r>
              <a:rPr lang="en-US" u="sng"/>
              <a:t>15%</a:t>
            </a:r>
            <a:r>
              <a:rPr lang="en-US"/>
              <a:t/>
            </a:r>
            <a:br>
              <a:rPr lang="en-US"/>
            </a:br>
            <a:r>
              <a:rPr lang="en-US"/>
              <a:t>	Total		1,176,471		100%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19199" cy="51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28600"/>
            <a:ext cx="736600" cy="8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9800" y="304800"/>
            <a:ext cx="4876800" cy="9906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START SMART</a:t>
            </a:r>
            <a:endParaRPr kumimoji="0" lang="en-US" sz="5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8077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Fall 2012 Workshops and Seminars</a:t>
            </a:r>
          </a:p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(tentative)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Worst mistakes made by Entrepreneurs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The JOBS Act: Implications for Startups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Import/Export Legal Issues for Startups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077200" cy="1244600"/>
          </a:xfrm>
        </p:spPr>
        <p:txBody>
          <a:bodyPr/>
          <a:lstStyle/>
          <a:p>
            <a:pPr algn="ctr"/>
            <a:r>
              <a:rPr lang="en-US"/>
              <a:t>Example 1</a:t>
            </a:r>
            <a:br>
              <a:rPr lang="en-US"/>
            </a:br>
            <a:r>
              <a:rPr lang="en-US"/>
              <a:t>Friends and Family Round</a:t>
            </a:r>
            <a:br>
              <a:rPr lang="en-US"/>
            </a:br>
            <a:r>
              <a:rPr lang="en-US"/>
              <a:t>(Priced Round)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153400" cy="3846513"/>
          </a:xfrm>
        </p:spPr>
        <p:txBody>
          <a:bodyPr/>
          <a:lstStyle/>
          <a:p>
            <a:pPr lvl="1"/>
            <a:endParaRPr lang="en-US"/>
          </a:p>
          <a:p>
            <a:pPr lvl="1"/>
            <a:r>
              <a:rPr lang="en-US"/>
              <a:t>$250,000 Friends and Family</a:t>
            </a:r>
          </a:p>
          <a:p>
            <a:pPr lvl="1"/>
            <a:r>
              <a:rPr lang="en-US"/>
              <a:t>$1,250,000 Post-Money Valuation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  Founder		1,000,000		   68%</a:t>
            </a:r>
          </a:p>
          <a:p>
            <a:r>
              <a:rPr lang="en-US"/>
              <a:t>	Employees		   176,471		   12%</a:t>
            </a:r>
          </a:p>
          <a:p>
            <a:r>
              <a:rPr lang="en-US"/>
              <a:t>	F&amp;F			</a:t>
            </a:r>
            <a:r>
              <a:rPr lang="en-US" u="sng"/>
              <a:t>   294,118</a:t>
            </a:r>
            <a:r>
              <a:rPr lang="en-US"/>
              <a:t>		  </a:t>
            </a:r>
            <a:r>
              <a:rPr lang="en-US" u="sng"/>
              <a:t> 20%</a:t>
            </a:r>
          </a:p>
          <a:p>
            <a:r>
              <a:rPr lang="en-US"/>
              <a:t>		Total		1,470,589		  100%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077200" cy="860425"/>
          </a:xfrm>
        </p:spPr>
        <p:txBody>
          <a:bodyPr/>
          <a:lstStyle/>
          <a:p>
            <a:pPr algn="ctr"/>
            <a:r>
              <a:rPr lang="en-US"/>
              <a:t>Example 1</a:t>
            </a:r>
            <a:br>
              <a:rPr lang="en-US"/>
            </a:br>
            <a:r>
              <a:rPr lang="en-US"/>
              <a:t>Series A Round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153400" cy="4789488"/>
          </a:xfrm>
        </p:spPr>
        <p:txBody>
          <a:bodyPr/>
          <a:lstStyle/>
          <a:p>
            <a:pPr lvl="1"/>
            <a:r>
              <a:rPr lang="en-US"/>
              <a:t>$2M Investment</a:t>
            </a:r>
          </a:p>
          <a:p>
            <a:pPr lvl="1"/>
            <a:r>
              <a:rPr lang="en-US"/>
              <a:t>$5M Post-Money Valuation</a:t>
            </a:r>
          </a:p>
          <a:p>
            <a:pPr lvl="1">
              <a:buFont typeface="Wingdings" pitchFamily="2" charset="2"/>
              <a:buNone/>
            </a:pPr>
            <a:endParaRPr lang="en-US" sz="1600"/>
          </a:p>
          <a:p>
            <a:pPr lvl="1">
              <a:buFont typeface="Wingdings" pitchFamily="2" charset="2"/>
              <a:buNone/>
            </a:pPr>
            <a:r>
              <a:rPr lang="en-US"/>
              <a:t>	  Founder		1,000,000		  41%</a:t>
            </a:r>
          </a:p>
          <a:p>
            <a:r>
              <a:rPr lang="en-US"/>
              <a:t>	Employees		   176,471		    7%</a:t>
            </a:r>
          </a:p>
          <a:p>
            <a:r>
              <a:rPr lang="en-US"/>
              <a:t>	F&amp;F			   294,118		   12%</a:t>
            </a:r>
          </a:p>
          <a:p>
            <a:r>
              <a:rPr lang="en-US"/>
              <a:t>	VC			 </a:t>
            </a:r>
            <a:r>
              <a:rPr lang="en-US" u="sng"/>
              <a:t>  979,608</a:t>
            </a:r>
            <a:r>
              <a:rPr lang="en-US"/>
              <a:t>		   </a:t>
            </a:r>
            <a:r>
              <a:rPr lang="en-US" u="sng"/>
              <a:t>40%</a:t>
            </a:r>
          </a:p>
          <a:p>
            <a:r>
              <a:rPr lang="en-US"/>
              <a:t>		Total		2,450,197		 100%</a:t>
            </a:r>
          </a:p>
          <a:p>
            <a:endParaRPr lang="en-US" sz="1600"/>
          </a:p>
          <a:p>
            <a:r>
              <a:rPr lang="en-US"/>
              <a:t>Note:  VC will want Employees’ amount increased</a:t>
            </a:r>
          </a:p>
          <a:p>
            <a:pPr>
              <a:lnSpc>
                <a:spcPct val="100000"/>
              </a:lnSpc>
            </a:pPr>
            <a:r>
              <a:rPr lang="en-US"/>
              <a:t>	 Note </a:t>
            </a:r>
            <a:r>
              <a:rPr lang="en-US" u="sng"/>
              <a:t>Control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1550"/>
            <a:ext cx="8077200" cy="1244600"/>
          </a:xfrm>
        </p:spPr>
        <p:txBody>
          <a:bodyPr/>
          <a:lstStyle/>
          <a:p>
            <a:pPr algn="ctr"/>
            <a:r>
              <a:rPr lang="en-US"/>
              <a:t>Example 2</a:t>
            </a:r>
            <a:br>
              <a:rPr lang="en-US"/>
            </a:br>
            <a:r>
              <a:rPr lang="en-US"/>
              <a:t>(Valuation on Next Financing)</a:t>
            </a:r>
            <a:br>
              <a:rPr lang="en-US"/>
            </a:br>
            <a:r>
              <a:rPr lang="en-US"/>
              <a:t>Initial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153400" cy="2159000"/>
          </a:xfrm>
        </p:spPr>
        <p:txBody>
          <a:bodyPr/>
          <a:lstStyle/>
          <a:p>
            <a:r>
              <a:rPr lang="en-US"/>
              <a:t>			</a:t>
            </a:r>
            <a:r>
              <a:rPr lang="en-US" u="sng"/>
              <a:t>Shares	</a:t>
            </a:r>
            <a:r>
              <a:rPr lang="en-US"/>
              <a:t>	</a:t>
            </a:r>
            <a:r>
              <a:rPr lang="en-US" u="sng"/>
              <a:t>Percentage</a:t>
            </a:r>
            <a:endParaRPr lang="en-US"/>
          </a:p>
          <a:p>
            <a:pPr lvl="1">
              <a:buFont typeface="Wingdings" pitchFamily="2" charset="2"/>
              <a:buNone/>
            </a:pPr>
            <a:r>
              <a:rPr lang="en-US"/>
              <a:t>Founder		1,000,000		  85%</a:t>
            </a:r>
          </a:p>
          <a:p>
            <a:r>
              <a:rPr lang="en-US"/>
              <a:t>Employees		 </a:t>
            </a:r>
            <a:r>
              <a:rPr lang="en-US" u="sng"/>
              <a:t>  176,401</a:t>
            </a:r>
            <a:r>
              <a:rPr lang="en-US"/>
              <a:t>		  </a:t>
            </a:r>
            <a:r>
              <a:rPr lang="en-US" u="sng"/>
              <a:t>15%</a:t>
            </a:r>
          </a:p>
          <a:p>
            <a:r>
              <a:rPr lang="en-US"/>
              <a:t>	Total		1,176,471		 100%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077200" cy="860425"/>
          </a:xfrm>
        </p:spPr>
        <p:txBody>
          <a:bodyPr/>
          <a:lstStyle/>
          <a:p>
            <a:pPr algn="ctr"/>
            <a:r>
              <a:rPr lang="en-US"/>
              <a:t>Example 2</a:t>
            </a:r>
            <a:br>
              <a:rPr lang="en-US"/>
            </a:br>
            <a:r>
              <a:rPr lang="en-US"/>
              <a:t>(Convertible Debt)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153400" cy="4656138"/>
          </a:xfrm>
        </p:spPr>
        <p:txBody>
          <a:bodyPr/>
          <a:lstStyle/>
          <a:p>
            <a:pPr lvl="1"/>
            <a:r>
              <a:rPr lang="en-US" sz="2400"/>
              <a:t>$250,000 Friends and Family; convertible debt-20% discount</a:t>
            </a:r>
          </a:p>
          <a:p>
            <a:pPr lvl="1"/>
            <a:r>
              <a:rPr lang="en-US" sz="2400"/>
              <a:t>Series A – $2M investment at $5M post-money valuation</a:t>
            </a:r>
          </a:p>
          <a:p>
            <a:pPr lvl="1">
              <a:buFont typeface="Wingdings" pitchFamily="2" charset="2"/>
              <a:buNone/>
            </a:pPr>
            <a:endParaRPr lang="en-US" sz="2400"/>
          </a:p>
          <a:p>
            <a:pPr lvl="1">
              <a:buFont typeface="Wingdings" pitchFamily="2" charset="2"/>
              <a:buNone/>
            </a:pPr>
            <a:r>
              <a:rPr lang="en-US"/>
              <a:t>	  </a:t>
            </a:r>
            <a:r>
              <a:rPr lang="en-US" sz="2400"/>
              <a:t>Founder		1,000,000		  46%</a:t>
            </a:r>
          </a:p>
          <a:p>
            <a:r>
              <a:rPr lang="en-US" sz="2400"/>
              <a:t>	Employees		   176,401		    8%</a:t>
            </a:r>
          </a:p>
          <a:p>
            <a:r>
              <a:rPr lang="en-US" sz="2400"/>
              <a:t>	F&amp;F			   136,791		    6%</a:t>
            </a:r>
          </a:p>
          <a:p>
            <a:r>
              <a:rPr lang="en-US" sz="2400"/>
              <a:t>	Series A		 </a:t>
            </a:r>
            <a:r>
              <a:rPr lang="en-US" sz="2400" u="sng"/>
              <a:t>  875,461</a:t>
            </a:r>
            <a:r>
              <a:rPr lang="en-US" sz="2400"/>
              <a:t>		 </a:t>
            </a:r>
            <a:r>
              <a:rPr lang="en-US" sz="2400" u="sng"/>
              <a:t> 40%</a:t>
            </a:r>
          </a:p>
          <a:p>
            <a:r>
              <a:rPr lang="en-US" sz="2400"/>
              <a:t>		Total		2,188,653		 100%</a:t>
            </a:r>
          </a:p>
          <a:p>
            <a:endParaRPr lang="en-US" sz="24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2975"/>
            <a:ext cx="8077200" cy="860425"/>
          </a:xfrm>
        </p:spPr>
        <p:txBody>
          <a:bodyPr/>
          <a:lstStyle/>
          <a:p>
            <a:pPr algn="ctr"/>
            <a:r>
              <a:rPr lang="en-US"/>
              <a:t>Comparison of </a:t>
            </a:r>
            <a:br>
              <a:rPr lang="en-US"/>
            </a:br>
            <a:r>
              <a:rPr lang="en-US"/>
              <a:t>Priced Round v. Convertible Debt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328988"/>
          </a:xfrm>
        </p:spPr>
        <p:txBody>
          <a:bodyPr/>
          <a:lstStyle/>
          <a:p>
            <a:r>
              <a:rPr lang="en-US" sz="2400"/>
              <a:t>		     Example 1	  Example 2</a:t>
            </a:r>
          </a:p>
          <a:p>
            <a:r>
              <a:rPr lang="en-US" sz="2400"/>
              <a:t>		    </a:t>
            </a:r>
            <a:r>
              <a:rPr lang="en-US" sz="2400" u="sng"/>
              <a:t>(Priced Round)</a:t>
            </a:r>
            <a:r>
              <a:rPr lang="en-US" sz="2400"/>
              <a:t>	  (</a:t>
            </a:r>
            <a:r>
              <a:rPr lang="en-US" sz="2400" u="sng"/>
              <a:t>Convertible Debt)</a:t>
            </a:r>
            <a:endParaRPr lang="en-US" sz="2400"/>
          </a:p>
          <a:p>
            <a:endParaRPr lang="en-US"/>
          </a:p>
          <a:p>
            <a:r>
              <a:rPr lang="en-US"/>
              <a:t>Founder		  41%			 46%</a:t>
            </a:r>
          </a:p>
          <a:p>
            <a:r>
              <a:rPr lang="en-US"/>
              <a:t>Employees		    7%			   8%</a:t>
            </a:r>
          </a:p>
          <a:p>
            <a:r>
              <a:rPr lang="en-US"/>
              <a:t>F&amp;F			  12%			   6%</a:t>
            </a:r>
          </a:p>
          <a:p>
            <a:r>
              <a:rPr lang="en-US"/>
              <a:t>Series A		</a:t>
            </a:r>
            <a:r>
              <a:rPr lang="en-US" u="sng"/>
              <a:t>  40%</a:t>
            </a:r>
            <a:r>
              <a:rPr lang="en-US"/>
              <a:t>			</a:t>
            </a:r>
            <a:r>
              <a:rPr lang="en-US" u="sng"/>
              <a:t> 40%</a:t>
            </a:r>
          </a:p>
          <a:p>
            <a:r>
              <a:rPr lang="en-US"/>
              <a:t>	Total		100%			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2975"/>
            <a:ext cx="8077200" cy="860425"/>
          </a:xfrm>
        </p:spPr>
        <p:txBody>
          <a:bodyPr/>
          <a:lstStyle/>
          <a:p>
            <a:pPr algn="ctr"/>
            <a:r>
              <a:rPr lang="en-US"/>
              <a:t>Example 3</a:t>
            </a:r>
            <a:br>
              <a:rPr lang="en-US"/>
            </a:br>
            <a:r>
              <a:rPr lang="en-US"/>
              <a:t>Too Much Convertible Debt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4640263"/>
          </a:xfrm>
        </p:spPr>
        <p:txBody>
          <a:bodyPr/>
          <a:lstStyle/>
          <a:p>
            <a:pPr lvl="1"/>
            <a:endParaRPr lang="en-US" sz="2400"/>
          </a:p>
          <a:p>
            <a:pPr lvl="1"/>
            <a:r>
              <a:rPr lang="en-US" sz="2400"/>
              <a:t>$1,000,000 Friends and Family; convertible debt (20% discount)</a:t>
            </a:r>
          </a:p>
          <a:p>
            <a:pPr lvl="1"/>
            <a:r>
              <a:rPr lang="en-US" sz="2400"/>
              <a:t>Series A – $2M investment at $5M post-money valuation</a:t>
            </a:r>
          </a:p>
          <a:p>
            <a:pPr lvl="1">
              <a:buFont typeface="Wingdings" pitchFamily="2" charset="2"/>
              <a:buNone/>
            </a:pPr>
            <a:endParaRPr lang="en-US" sz="2400"/>
          </a:p>
          <a:p>
            <a:pPr lvl="1">
              <a:buFont typeface="Wingdings" pitchFamily="2" charset="2"/>
              <a:buNone/>
            </a:pPr>
            <a:r>
              <a:rPr lang="en-US"/>
              <a:t>	  </a:t>
            </a:r>
            <a:r>
              <a:rPr lang="en-US" sz="2400"/>
              <a:t>Founder		1,000,000		   30%</a:t>
            </a:r>
          </a:p>
          <a:p>
            <a:r>
              <a:rPr lang="en-US" sz="2400"/>
              <a:t>	Employees		   176,401		     5%</a:t>
            </a:r>
          </a:p>
          <a:p>
            <a:r>
              <a:rPr lang="en-US" sz="2400"/>
              <a:t>	F&amp;F			   840,286		   25%</a:t>
            </a:r>
          </a:p>
          <a:p>
            <a:r>
              <a:rPr lang="en-US" sz="2400"/>
              <a:t>	Series A		</a:t>
            </a:r>
            <a:r>
              <a:rPr lang="en-US" sz="2400" u="sng"/>
              <a:t>1,344,458</a:t>
            </a:r>
            <a:r>
              <a:rPr lang="en-US" sz="2400"/>
              <a:t>		   </a:t>
            </a:r>
            <a:r>
              <a:rPr lang="en-US" sz="2400" u="sng"/>
              <a:t>40%</a:t>
            </a:r>
          </a:p>
          <a:p>
            <a:r>
              <a:rPr lang="en-US" sz="2400"/>
              <a:t>		Total		3,361,145		 100%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Comparison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630613"/>
          </a:xfrm>
        </p:spPr>
        <p:txBody>
          <a:bodyPr/>
          <a:lstStyle/>
          <a:p>
            <a:endParaRPr lang="en-US"/>
          </a:p>
          <a:p>
            <a:r>
              <a:rPr lang="en-US" sz="2000"/>
              <a:t>		Example 1	Example 2	Example 3</a:t>
            </a:r>
          </a:p>
          <a:p>
            <a:r>
              <a:rPr lang="en-US" sz="2000"/>
              <a:t>		($250,000	($250,000	($1M Convertible 		Priced Round)	Convertible	Debt)</a:t>
            </a:r>
          </a:p>
          <a:p>
            <a:r>
              <a:rPr lang="en-US" sz="2000"/>
              <a:t>		</a:t>
            </a:r>
            <a:r>
              <a:rPr lang="en-US" sz="2000" u="sng"/>
              <a:t>	    </a:t>
            </a:r>
            <a:r>
              <a:rPr lang="en-US" sz="2000"/>
              <a:t>	</a:t>
            </a:r>
            <a:r>
              <a:rPr lang="en-US" sz="2000" u="sng"/>
              <a:t>Debt)         </a:t>
            </a:r>
            <a:r>
              <a:rPr lang="en-US" sz="2000"/>
              <a:t>	</a:t>
            </a:r>
            <a:r>
              <a:rPr lang="en-US" sz="2000" u="sng"/>
              <a:t>		 </a:t>
            </a:r>
          </a:p>
          <a:p>
            <a:endParaRPr lang="en-US" sz="2000"/>
          </a:p>
          <a:p>
            <a:r>
              <a:rPr lang="en-US" sz="2000"/>
              <a:t>Founder	      41%	      46%	          30%</a:t>
            </a:r>
          </a:p>
          <a:p>
            <a:r>
              <a:rPr lang="en-US" sz="2000"/>
              <a:t>Employees	        7%	        8%	            5%</a:t>
            </a:r>
          </a:p>
          <a:p>
            <a:r>
              <a:rPr lang="en-US" sz="2000"/>
              <a:t>F&amp;F		      12%	        6%	          25%</a:t>
            </a:r>
          </a:p>
          <a:p>
            <a:r>
              <a:rPr lang="en-US" sz="2000"/>
              <a:t>Series A	    </a:t>
            </a:r>
            <a:r>
              <a:rPr lang="en-US" sz="2000" u="sng"/>
              <a:t>  40%</a:t>
            </a:r>
            <a:r>
              <a:rPr lang="en-US" sz="2000"/>
              <a:t>	    </a:t>
            </a:r>
            <a:r>
              <a:rPr lang="en-US" sz="2000" u="sng"/>
              <a:t>  40%</a:t>
            </a:r>
            <a:r>
              <a:rPr lang="en-US" sz="2000"/>
              <a:t>	        </a:t>
            </a:r>
            <a:r>
              <a:rPr lang="en-US" sz="2000" u="sng"/>
              <a:t>  40%</a:t>
            </a:r>
          </a:p>
          <a:p>
            <a:r>
              <a:rPr lang="en-US" sz="2000"/>
              <a:t>	Total	    100%	    100%	       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Approvals - The Influence Euphemisms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941763"/>
          </a:xfrm>
        </p:spPr>
        <p:txBody>
          <a:bodyPr/>
          <a:lstStyle/>
          <a:p>
            <a:pPr lvl="1"/>
            <a:r>
              <a:rPr lang="en-US"/>
              <a:t>“Seat at the Table”</a:t>
            </a:r>
          </a:p>
          <a:p>
            <a:pPr lvl="1"/>
            <a:r>
              <a:rPr lang="en-US"/>
              <a:t>“Influence”</a:t>
            </a:r>
          </a:p>
          <a:p>
            <a:pPr lvl="1"/>
            <a:r>
              <a:rPr lang="en-US"/>
              <a:t>“Tie-breaker”</a:t>
            </a:r>
          </a:p>
          <a:p>
            <a:pPr lvl="1"/>
            <a:r>
              <a:rPr lang="en-US"/>
              <a:t>“Some say”</a:t>
            </a:r>
          </a:p>
          <a:p>
            <a:pPr lvl="1"/>
            <a:r>
              <a:rPr lang="en-US"/>
              <a:t>“Window into”</a:t>
            </a:r>
          </a:p>
          <a:p>
            <a:pPr lvl="1"/>
            <a:r>
              <a:rPr lang="en-US"/>
              <a:t>“Assent,” “consent,” “greenlight”</a:t>
            </a:r>
          </a:p>
          <a:p>
            <a:pPr lvl="1"/>
            <a:r>
              <a:rPr lang="en-US"/>
              <a:t>“Nod”</a:t>
            </a:r>
          </a:p>
          <a:p>
            <a:pPr lvl="1"/>
            <a:r>
              <a:rPr lang="en-US"/>
              <a:t>“Ok”</a:t>
            </a:r>
          </a:p>
          <a:p>
            <a:pPr lvl="1"/>
            <a:r>
              <a:rPr lang="en-US"/>
              <a:t>“Support”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Management/Approval Rights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074988"/>
          </a:xfrm>
        </p:spPr>
        <p:txBody>
          <a:bodyPr/>
          <a:lstStyle/>
          <a:p>
            <a:pPr lvl="1"/>
            <a:r>
              <a:rPr lang="en-US"/>
              <a:t>Three layers of “Influence”</a:t>
            </a:r>
          </a:p>
          <a:p>
            <a:pPr lvl="1"/>
            <a:r>
              <a:rPr lang="en-US"/>
              <a:t>Standards of Approval</a:t>
            </a:r>
          </a:p>
          <a:p>
            <a:pPr lvl="2"/>
            <a:r>
              <a:rPr lang="en-US"/>
              <a:t>Shareholders</a:t>
            </a:r>
          </a:p>
          <a:p>
            <a:pPr lvl="2"/>
            <a:r>
              <a:rPr lang="en-US"/>
              <a:t>Board</a:t>
            </a:r>
          </a:p>
          <a:p>
            <a:pPr lvl="2"/>
            <a:r>
              <a:rPr lang="en-US"/>
              <a:t>Creditor</a:t>
            </a:r>
          </a:p>
          <a:p>
            <a:pPr lvl="2"/>
            <a:r>
              <a:rPr lang="en-US"/>
              <a:t>Reasonableness standard</a:t>
            </a:r>
          </a:p>
          <a:p>
            <a:pPr lvl="1"/>
            <a:r>
              <a:rPr lang="en-US"/>
              <a:t>Confidentiality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Typically-Requested Shareholder Approvals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2603500"/>
          </a:xfrm>
        </p:spPr>
        <p:txBody>
          <a:bodyPr/>
          <a:lstStyle/>
          <a:p>
            <a:pPr lvl="1"/>
            <a:r>
              <a:rPr lang="en-US" sz="2200"/>
              <a:t>Change rights, preferences and/or privileges of class</a:t>
            </a:r>
          </a:p>
          <a:p>
            <a:pPr lvl="1"/>
            <a:r>
              <a:rPr lang="en-US" sz="2200"/>
              <a:t>Increase number of authorized shares</a:t>
            </a:r>
          </a:p>
          <a:p>
            <a:pPr lvl="1"/>
            <a:r>
              <a:rPr lang="en-US" sz="2200"/>
              <a:t>Create new class of shares</a:t>
            </a:r>
          </a:p>
          <a:p>
            <a:pPr lvl="1"/>
            <a:r>
              <a:rPr lang="en-US" sz="2200"/>
              <a:t>Merge or sell all or substantially all the assets</a:t>
            </a:r>
          </a:p>
          <a:p>
            <a:pPr lvl="1"/>
            <a:r>
              <a:rPr lang="en-US" sz="2200"/>
              <a:t>Amend articles or bylaws</a:t>
            </a:r>
          </a:p>
          <a:p>
            <a:pPr lvl="1"/>
            <a:r>
              <a:rPr lang="en-US" sz="2200"/>
              <a:t>Liquidate the company</a:t>
            </a:r>
          </a:p>
          <a:p>
            <a:pPr lvl="1"/>
            <a:r>
              <a:rPr lang="en-US" sz="2200"/>
              <a:t>Change the business of the Company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Arial Black" pitchFamily="34" charset="0"/>
              </a:rPr>
              <a:t/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/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Pitt Law’s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4000" dirty="0" smtClean="0">
                <a:solidFill>
                  <a:srgbClr val="FFC000"/>
                </a:solidFill>
                <a:latin typeface="Arial Black" pitchFamily="34" charset="0"/>
              </a:rPr>
              <a:t>Innovation Practice Institute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300" b="1" dirty="0" smtClean="0"/>
              <a:t>Justine Kasznica</a:t>
            </a:r>
          </a:p>
          <a:p>
            <a:pPr algn="ctr">
              <a:buNone/>
            </a:pPr>
            <a:r>
              <a:rPr lang="en-US" sz="3300" b="1" dirty="0" smtClean="0"/>
              <a:t>Executive Director</a:t>
            </a:r>
          </a:p>
          <a:p>
            <a:endParaRPr lang="en-US" dirty="0" smtClean="0"/>
          </a:p>
          <a:p>
            <a:r>
              <a:rPr lang="en-US" b="1" dirty="0" smtClean="0"/>
              <a:t>We train highly marketable lawyers uniquely positioned to participate in 21st century innovation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We collaborate with the practicing bar, local innovators and entrepreneurs, and the regional innovation community 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 Our programs include cutting edge research, new classroom models, hands-on mentoring of law students, and community engagement </a:t>
            </a:r>
            <a:endParaRPr lang="en-US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Board of Directors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4746625"/>
          </a:xfrm>
        </p:spPr>
        <p:txBody>
          <a:bodyPr/>
          <a:lstStyle/>
          <a:p>
            <a:pPr lvl="1"/>
            <a:r>
              <a:rPr lang="en-US"/>
              <a:t>Number of Board members</a:t>
            </a:r>
          </a:p>
          <a:p>
            <a:pPr lvl="1"/>
            <a:r>
              <a:rPr lang="en-US"/>
              <a:t>Board appointments (Remember:  Who decides who decides)</a:t>
            </a:r>
          </a:p>
          <a:p>
            <a:pPr lvl="1"/>
            <a:r>
              <a:rPr lang="en-US"/>
              <a:t>Special (Super Majority) board approvals</a:t>
            </a:r>
          </a:p>
          <a:p>
            <a:pPr lvl="2"/>
            <a:r>
              <a:rPr lang="en-US"/>
              <a:t>Compensation decisions</a:t>
            </a:r>
          </a:p>
          <a:p>
            <a:pPr lvl="2"/>
            <a:r>
              <a:rPr lang="en-US"/>
              <a:t>Options</a:t>
            </a:r>
          </a:p>
          <a:p>
            <a:pPr lvl="2"/>
            <a:r>
              <a:rPr lang="en-US"/>
              <a:t>Budgets and deviations therefrom</a:t>
            </a:r>
          </a:p>
          <a:p>
            <a:pPr lvl="2"/>
            <a:r>
              <a:rPr lang="en-US"/>
              <a:t>Initiate/settle litigation</a:t>
            </a:r>
          </a:p>
          <a:p>
            <a:pPr lvl="2"/>
            <a:r>
              <a:rPr lang="en-US"/>
              <a:t>Accountants/attorneys</a:t>
            </a:r>
          </a:p>
          <a:p>
            <a:pPr lvl="2"/>
            <a:r>
              <a:rPr lang="en-US"/>
              <a:t>Management</a:t>
            </a:r>
          </a:p>
          <a:p>
            <a:pPr lvl="2"/>
            <a:r>
              <a:rPr lang="en-US"/>
              <a:t>Change business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Advice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3346450"/>
          </a:xfrm>
        </p:spPr>
        <p:txBody>
          <a:bodyPr/>
          <a:lstStyle/>
          <a:p>
            <a:pPr lvl="1"/>
            <a:r>
              <a:rPr lang="en-US"/>
              <a:t>The label of the Investment Security is not everything</a:t>
            </a:r>
          </a:p>
          <a:p>
            <a:pPr lvl="1"/>
            <a:r>
              <a:rPr lang="en-US"/>
              <a:t>Understand the “boilerplate”</a:t>
            </a:r>
          </a:p>
          <a:p>
            <a:pPr lvl="1"/>
            <a:r>
              <a:rPr lang="en-US"/>
              <a:t>Its all about the numbers and “what-if’s”</a:t>
            </a:r>
          </a:p>
          <a:p>
            <a:pPr lvl="1"/>
            <a:r>
              <a:rPr lang="en-US"/>
              <a:t>Get </a:t>
            </a:r>
            <a:r>
              <a:rPr lang="en-US" u="sng"/>
              <a:t>neutral</a:t>
            </a:r>
            <a:r>
              <a:rPr lang="en-US"/>
              <a:t> advice early and often</a:t>
            </a:r>
          </a:p>
          <a:p>
            <a:pPr lvl="1"/>
            <a:r>
              <a:rPr lang="en-US"/>
              <a:t>Create choices</a:t>
            </a:r>
          </a:p>
          <a:p>
            <a:pPr lvl="1"/>
            <a:r>
              <a:rPr lang="en-US"/>
              <a:t>Balance “Whatever the market will bear” against “A bad deal is worse than no deal”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and Answers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6575"/>
            <a:ext cx="8153400" cy="4699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Our Vision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b="1" dirty="0" smtClean="0"/>
              <a:t>INNOVATION</a:t>
            </a:r>
            <a:r>
              <a:rPr lang="en-US" dirty="0" smtClean="0"/>
              <a:t> is the </a:t>
            </a:r>
            <a:r>
              <a:rPr lang="en-US" b="1" dirty="0" smtClean="0"/>
              <a:t>ENGINE</a:t>
            </a:r>
            <a:r>
              <a:rPr lang="en-US" dirty="0" smtClean="0"/>
              <a:t> of </a:t>
            </a:r>
            <a:r>
              <a:rPr lang="en-US" b="1" dirty="0" smtClean="0"/>
              <a:t>ECONOMIC GROWTH</a:t>
            </a:r>
          </a:p>
          <a:p>
            <a:endParaRPr lang="en-US" b="1" dirty="0" smtClean="0"/>
          </a:p>
          <a:p>
            <a:r>
              <a:rPr lang="en-US" b="1" dirty="0" smtClean="0"/>
              <a:t>IPI LAWYERS </a:t>
            </a:r>
            <a:r>
              <a:rPr lang="en-US" dirty="0" smtClean="0"/>
              <a:t>are critical </a:t>
            </a:r>
            <a:r>
              <a:rPr lang="en-US" b="1" dirty="0" smtClean="0"/>
              <a:t>ENABLERS </a:t>
            </a:r>
            <a:r>
              <a:rPr lang="en-US" dirty="0" smtClean="0"/>
              <a:t>of </a:t>
            </a:r>
            <a:r>
              <a:rPr lang="en-US" b="1" dirty="0" smtClean="0"/>
              <a:t>INNOVATION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IPI LAWYERS </a:t>
            </a:r>
            <a:r>
              <a:rPr lang="en-US" dirty="0" smtClean="0"/>
              <a:t>are</a:t>
            </a:r>
            <a:r>
              <a:rPr lang="en-US" b="1" dirty="0" smtClean="0"/>
              <a:t> INNOVATORS </a:t>
            </a:r>
            <a:r>
              <a:rPr lang="en-US" dirty="0" smtClean="0"/>
              <a:t>and </a:t>
            </a:r>
            <a:r>
              <a:rPr lang="en-US" b="1" dirty="0" smtClean="0"/>
              <a:t>LEADERS</a:t>
            </a:r>
          </a:p>
          <a:p>
            <a:endParaRPr lang="en-US" b="1" dirty="0" smtClean="0"/>
          </a:p>
          <a:p>
            <a:r>
              <a:rPr lang="en-US" b="1" dirty="0" smtClean="0"/>
              <a:t>IPI LAWYERS </a:t>
            </a:r>
            <a:r>
              <a:rPr lang="en-US" dirty="0" smtClean="0"/>
              <a:t>are </a:t>
            </a:r>
            <a:r>
              <a:rPr lang="en-US" b="1" dirty="0" smtClean="0"/>
              <a:t>DRIVERS</a:t>
            </a:r>
            <a:r>
              <a:rPr lang="en-US" dirty="0" smtClean="0"/>
              <a:t> of </a:t>
            </a:r>
            <a:r>
              <a:rPr lang="en-US" b="1" dirty="0" smtClean="0"/>
              <a:t>ECONOMIC GROWTH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Our Mission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LAW STUDENTS: </a:t>
            </a:r>
            <a:r>
              <a:rPr lang="en-US" dirty="0" smtClean="0"/>
              <a:t>Provide hands-on training and mentoring, as well as community engagement and high level networking opportunities for students</a:t>
            </a:r>
          </a:p>
          <a:p>
            <a:endParaRPr lang="en-US" dirty="0" smtClean="0"/>
          </a:p>
          <a:p>
            <a:r>
              <a:rPr lang="en-US" b="1" dirty="0" smtClean="0"/>
              <a:t>LAWYERS:</a:t>
            </a:r>
            <a:r>
              <a:rPr lang="en-US" dirty="0" smtClean="0"/>
              <a:t> Develop a culture of mentorship amongst the practicing bar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COMMUNITY:</a:t>
            </a:r>
            <a:r>
              <a:rPr lang="en-US" dirty="0" smtClean="0"/>
              <a:t> Enable innovation through strategic partnerships, student-led legal research and assistance for innovators, and educational and relationship-building opportunities for the innovation community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Contact Information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8229600" cy="43891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b="1" smtClean="0"/>
              <a:t>Justine </a:t>
            </a:r>
            <a:r>
              <a:rPr lang="en-US" b="1" dirty="0" smtClean="0"/>
              <a:t>Kasznica</a:t>
            </a:r>
          </a:p>
          <a:p>
            <a:pPr>
              <a:buNone/>
            </a:pPr>
            <a:r>
              <a:rPr lang="en-US" dirty="0" smtClean="0"/>
              <a:t>Executive Director</a:t>
            </a:r>
          </a:p>
          <a:p>
            <a:pPr>
              <a:buNone/>
            </a:pPr>
            <a:r>
              <a:rPr lang="en-US" dirty="0" smtClean="0"/>
              <a:t>Innovation Practice Institute</a:t>
            </a:r>
          </a:p>
          <a:p>
            <a:pPr>
              <a:buNone/>
            </a:pPr>
            <a:r>
              <a:rPr lang="en-US" dirty="0" smtClean="0"/>
              <a:t>University of Pittsburgh School of Law</a:t>
            </a:r>
          </a:p>
          <a:p>
            <a:pPr>
              <a:buNone/>
            </a:pPr>
            <a:r>
              <a:rPr lang="en-US" dirty="0" smtClean="0"/>
              <a:t>412-648-5966</a:t>
            </a:r>
          </a:p>
          <a:p>
            <a:pPr>
              <a:buNone/>
            </a:pPr>
            <a:r>
              <a:rPr lang="en-US" dirty="0" smtClean="0"/>
              <a:t>781-413-1230 (mobile)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kasznica@pitt.edu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333333"/>
      </a:dk2>
      <a:lt2>
        <a:srgbClr val="51626F"/>
      </a:lt2>
      <a:accent1>
        <a:srgbClr val="822433"/>
      </a:accent1>
      <a:accent2>
        <a:srgbClr val="EEAF30"/>
      </a:accent2>
      <a:accent3>
        <a:srgbClr val="FFFFFF"/>
      </a:accent3>
      <a:accent4>
        <a:srgbClr val="000000"/>
      </a:accent4>
      <a:accent5>
        <a:srgbClr val="C1ACAD"/>
      </a:accent5>
      <a:accent6>
        <a:srgbClr val="D89E2A"/>
      </a:accent6>
      <a:hlink>
        <a:srgbClr val="0094B3"/>
      </a:hlink>
      <a:folHlink>
        <a:srgbClr val="B6BF00"/>
      </a:folHlink>
    </a:clrScheme>
    <a:fontScheme name="blank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1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333333"/>
        </a:dk2>
        <a:lt2>
          <a:srgbClr val="51626F"/>
        </a:lt2>
        <a:accent1>
          <a:srgbClr val="822433"/>
        </a:accent1>
        <a:accent2>
          <a:srgbClr val="EEAF30"/>
        </a:accent2>
        <a:accent3>
          <a:srgbClr val="FFFFFF"/>
        </a:accent3>
        <a:accent4>
          <a:srgbClr val="000000"/>
        </a:accent4>
        <a:accent5>
          <a:srgbClr val="C1ACAD"/>
        </a:accent5>
        <a:accent6>
          <a:srgbClr val="D89E2A"/>
        </a:accent6>
        <a:hlink>
          <a:srgbClr val="0094B3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halkboar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</Template>
  <TotalTime>0</TotalTime>
  <Words>1728</Words>
  <Application>Microsoft Office PowerPoint</Application>
  <PresentationFormat>On-screen Show (4:3)</PresentationFormat>
  <Paragraphs>649</Paragraphs>
  <Slides>62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blank</vt:lpstr>
      <vt:lpstr>Custom Design</vt:lpstr>
      <vt:lpstr>Office Theme</vt:lpstr>
      <vt:lpstr>Title - Top</vt:lpstr>
      <vt:lpstr>Flow</vt:lpstr>
      <vt:lpstr>1_Flow</vt:lpstr>
      <vt:lpstr>Slide 0</vt:lpstr>
      <vt:lpstr>Slide 1</vt:lpstr>
      <vt:lpstr>Slide 2</vt:lpstr>
      <vt:lpstr>Slide 3</vt:lpstr>
      <vt:lpstr>Slide 4</vt:lpstr>
      <vt:lpstr>  Pitt Law’s Innovation Practice Institute</vt:lpstr>
      <vt:lpstr>Our Vision</vt:lpstr>
      <vt:lpstr>Our Mission</vt:lpstr>
      <vt:lpstr>Contact Information</vt:lpstr>
      <vt:lpstr>Slide 9</vt:lpstr>
      <vt:lpstr>Olympus is looking for  students who….  </vt:lpstr>
      <vt:lpstr>      Benefits of being a PROBE </vt:lpstr>
      <vt:lpstr>CONNECTS   </vt:lpstr>
      <vt:lpstr>Understanding Investment Securities for Start-Ups</vt:lpstr>
      <vt:lpstr>Agenda</vt:lpstr>
      <vt:lpstr>Funding Cycle</vt:lpstr>
      <vt:lpstr>Capitalization Stacking Chart</vt:lpstr>
      <vt:lpstr>Funding Cycle – Typical Investment Security</vt:lpstr>
      <vt:lpstr>Debt - Key Considerations</vt:lpstr>
      <vt:lpstr>Debt</vt:lpstr>
      <vt:lpstr>Debt from Investor Perspective</vt:lpstr>
      <vt:lpstr>Collateral</vt:lpstr>
      <vt:lpstr>Subordination</vt:lpstr>
      <vt:lpstr>Warrants</vt:lpstr>
      <vt:lpstr>Common Equity</vt:lpstr>
      <vt:lpstr>Common Equity – Investor Perspective</vt:lpstr>
      <vt:lpstr>Valuation:  Effect of Option Pool</vt:lpstr>
      <vt:lpstr>Pre-Investment Expansion of Option Pool:</vt:lpstr>
      <vt:lpstr>Post-Investment Expansion of Option Pool:</vt:lpstr>
      <vt:lpstr>Comparison of Pre-Post Expansion of Option Pool</vt:lpstr>
      <vt:lpstr>Preferred</vt:lpstr>
      <vt:lpstr>Liquidation Preferences</vt:lpstr>
      <vt:lpstr>Example of Participating v. Non-Participating Preferred</vt:lpstr>
      <vt:lpstr>Participating v. Non-Participating Preferred</vt:lpstr>
      <vt:lpstr>Liquidation Preference Summary</vt:lpstr>
      <vt:lpstr>Dividends</vt:lpstr>
      <vt:lpstr>Effect of Dividends in Stock</vt:lpstr>
      <vt:lpstr>Price Protection – Anti-Dilution Rights</vt:lpstr>
      <vt:lpstr>Weighted-Average Formula</vt:lpstr>
      <vt:lpstr>Slide 39</vt:lpstr>
      <vt:lpstr>Example of Effect of Price Protection</vt:lpstr>
      <vt:lpstr>Slide 41</vt:lpstr>
      <vt:lpstr>Price Protection Lessons</vt:lpstr>
      <vt:lpstr>Liquidation Rights</vt:lpstr>
      <vt:lpstr>Convertible Debt</vt:lpstr>
      <vt:lpstr>Convertible Debt (cont.)</vt:lpstr>
      <vt:lpstr>Convertible Debt – Investor’s Standpoint</vt:lpstr>
      <vt:lpstr>Slide 47</vt:lpstr>
      <vt:lpstr>Example 1 Employee Equity</vt:lpstr>
      <vt:lpstr>Example 1 Friends and Family Round (Priced Round)</vt:lpstr>
      <vt:lpstr>Example 1 Series A Round</vt:lpstr>
      <vt:lpstr>Example 2 (Valuation on Next Financing) Initial</vt:lpstr>
      <vt:lpstr>Example 2 (Convertible Debt)</vt:lpstr>
      <vt:lpstr>Comparison of  Priced Round v. Convertible Debt</vt:lpstr>
      <vt:lpstr>Example 3 Too Much Convertible Debt</vt:lpstr>
      <vt:lpstr>Comparison</vt:lpstr>
      <vt:lpstr>Approvals - The Influence Euphemisms</vt:lpstr>
      <vt:lpstr>Management/Approval Rights</vt:lpstr>
      <vt:lpstr>Typically-Requested Shareholder Approvals</vt:lpstr>
      <vt:lpstr>Board of Directors</vt:lpstr>
      <vt:lpstr>Summary and Advice</vt:lpstr>
      <vt:lpstr>Questions and Answers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90</cp:revision>
  <cp:lastPrinted>2012-04-11T18:54:36Z</cp:lastPrinted>
  <dcterms:created xsi:type="dcterms:W3CDTF">2011-09-26T13:34:25Z</dcterms:created>
  <dcterms:modified xsi:type="dcterms:W3CDTF">2012-11-30T02:30:07Z</dcterms:modified>
</cp:coreProperties>
</file>