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2" r:id="rId7"/>
    <p:sldId id="264" r:id="rId8"/>
    <p:sldId id="27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6" r:id="rId19"/>
    <p:sldId id="286" r:id="rId20"/>
    <p:sldId id="28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many new car designs are being developed, one of the most radical changes is the shift away from gasoline as a fuel.</a:t>
            </a:r>
          </a:p>
          <a:p>
            <a:r>
              <a:rPr lang="en-US" dirty="0" smtClean="0"/>
              <a:t>Other fuel sources?</a:t>
            </a:r>
          </a:p>
          <a:p>
            <a:pPr lvl="1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Biofuels</a:t>
            </a:r>
          </a:p>
          <a:p>
            <a:pPr lvl="1"/>
            <a:r>
              <a:rPr lang="en-US" dirty="0" smtClean="0"/>
              <a:t>Hydrogen Gas</a:t>
            </a:r>
          </a:p>
          <a:p>
            <a:pPr lvl="1"/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Car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77819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6928"/>
            <a:ext cx="204195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981200" y="2512328"/>
            <a:ext cx="6858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00800" y="5179328"/>
            <a:ext cx="762000" cy="49894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56782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 1 pound of carbon dioxide every 2 miles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300268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Gasoline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Car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024783"/>
            <a:ext cx="4019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34070"/>
            <a:ext cx="90064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7171" idx="3"/>
          </p:cNvCxnSpPr>
          <p:nvPr/>
        </p:nvCxnSpPr>
        <p:spPr>
          <a:xfrm>
            <a:off x="2272242" y="2543770"/>
            <a:ext cx="1037976" cy="91580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72200" y="5020270"/>
            <a:ext cx="762000" cy="6858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1230" y="250698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Electricity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7060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 Nothing!  Energy comes from batteries, which don’t emit anything.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34070"/>
            <a:ext cx="90064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But, where does the electricity come from?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024783"/>
            <a:ext cx="4019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7171" idx="3"/>
          </p:cNvCxnSpPr>
          <p:nvPr/>
        </p:nvCxnSpPr>
        <p:spPr>
          <a:xfrm>
            <a:off x="2272242" y="2543770"/>
            <a:ext cx="1037976" cy="91580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72200" y="5020270"/>
            <a:ext cx="762000" cy="6858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1230" y="250698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Electricity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194" idx="1"/>
          </p:cNvCxnSpPr>
          <p:nvPr/>
        </p:nvCxnSpPr>
        <p:spPr>
          <a:xfrm flipH="1">
            <a:off x="2272243" y="1595089"/>
            <a:ext cx="844673" cy="94868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blogs-images.forbes.com/mindylubber/files/2011/07/coal_fired_power_pl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16" y="810485"/>
            <a:ext cx="2910168" cy="15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22009" y="2723819"/>
            <a:ext cx="209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power plants!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27084" y="112802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Amount of emissions depends on the type of power plant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57060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 Nothing!  Energy comes from batteries, which don’t emit anything.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www.psdgraphics.com/file/water-droplet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10343"/>
            <a:ext cx="1776362" cy="14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Car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14</a:t>
            </a:fld>
            <a:endParaRPr lang="en-US"/>
          </a:p>
        </p:txBody>
      </p:sp>
      <p:pic>
        <p:nvPicPr>
          <p:cNvPr id="9218" name="Picture 2" descr="http://www.rpmgo.com/images/2010/hydrogen_fuel_cell_c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92880"/>
            <a:ext cx="4572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794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233271" y="2480896"/>
            <a:ext cx="1275976" cy="5524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6746" y="2234684"/>
            <a:ext cx="223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Hydrogen Gas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53525" y="4361012"/>
            <a:ext cx="1275976" cy="5524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1" y="411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5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www.psdgraphics.com/file/water-droplet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12" y="4596896"/>
            <a:ext cx="1776362" cy="14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But, h</a:t>
            </a:r>
            <a:r>
              <a:rPr lang="en-US" dirty="0" smtClean="0"/>
              <a:t>ydrogen can take a lot of energy to produce!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15</a:t>
            </a:fld>
            <a:endParaRPr lang="en-US"/>
          </a:p>
        </p:txBody>
      </p:sp>
      <p:pic>
        <p:nvPicPr>
          <p:cNvPr id="9218" name="Picture 2" descr="http://www.rpmgo.com/images/2010/hydrogen_fuel_cell_c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92880"/>
            <a:ext cx="4572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794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233271" y="2480896"/>
            <a:ext cx="1275976" cy="5524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6746" y="2234684"/>
            <a:ext cx="223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Hydrogen Gas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53525" y="4361012"/>
            <a:ext cx="1275976" cy="5524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1" y="411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 Water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76" y="5132145"/>
            <a:ext cx="678923" cy="101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>
            <a:stCxn id="12" idx="0"/>
            <a:endCxn id="9219" idx="2"/>
          </p:cNvCxnSpPr>
          <p:nvPr/>
        </p:nvCxnSpPr>
        <p:spPr>
          <a:xfrm flipH="1" flipV="1">
            <a:off x="1854200" y="3467100"/>
            <a:ext cx="16138" cy="16650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 Upsides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Eliminates localized pollution</a:t>
            </a:r>
          </a:p>
          <a:p>
            <a:r>
              <a:rPr lang="en-US" dirty="0" smtClean="0"/>
              <a:t>Efficiency gains from electric motor in vehicles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Reduced reliance on foreign oil</a:t>
            </a:r>
          </a:p>
          <a:p>
            <a:r>
              <a:rPr lang="en-US" dirty="0" smtClean="0"/>
              <a:t>Cleaner than gasoline assuming we move to power sources such as solar or wind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http://www.consumerenergycenter.org/transportation/consumer_tips/images/energy_losses_in_c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2895600" cy="16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 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Doesn’t necessarily reduce emissions, depends on where the fuel comes from and how it’s made.</a:t>
            </a:r>
          </a:p>
          <a:p>
            <a:r>
              <a:rPr lang="en-US" dirty="0" smtClean="0"/>
              <a:t>Very expensive!  The car can cost twice or three times as much up front.</a:t>
            </a:r>
          </a:p>
          <a:p>
            <a:r>
              <a:rPr lang="en-US" dirty="0" smtClean="0"/>
              <a:t>New cars require other support, for gasoline cars there are gas stations.  Electric cars need charging stations, hydrogen cars need hydrogen gas stations.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transit is another way </a:t>
            </a:r>
            <a:r>
              <a:rPr lang="en-US" dirty="0" smtClean="0"/>
              <a:t>of saving </a:t>
            </a:r>
            <a:r>
              <a:rPr lang="en-US" dirty="0" smtClean="0"/>
              <a:t>fuel.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 descr="http://www.cnm.edu/parking/Images/1bus22-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4" y="1610285"/>
            <a:ext cx="3827478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qual 5"/>
          <p:cNvSpPr/>
          <p:nvPr/>
        </p:nvSpPr>
        <p:spPr>
          <a:xfrm>
            <a:off x="3883845" y="4267200"/>
            <a:ext cx="1295174" cy="8382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5152936"/>
            <a:ext cx="1592133" cy="11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9" y="5152936"/>
            <a:ext cx="1592133" cy="11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16" y="5152936"/>
            <a:ext cx="1592133" cy="11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29" y="5152936"/>
            <a:ext cx="1592133" cy="11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73" y="5152934"/>
            <a:ext cx="1592133" cy="11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71195" y="6516377"/>
            <a:ext cx="561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average, one bus emits as much as five cars!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Yes, emissions are higher for a bus than for a car.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one bus can also take 50 cars off the road!</a:t>
            </a:r>
          </a:p>
        </p:txBody>
      </p:sp>
      <p:pic>
        <p:nvPicPr>
          <p:cNvPr id="4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11" y="20528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63" y="2052849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5" y="2061836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67" y="2048389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19" y="2048389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37" y="20528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89" y="2052849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41" y="2061836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93" y="2048389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5" y="2048389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11" y="2738653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63" y="27386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5" y="2747638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67" y="2734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19" y="2734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37" y="2738653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89" y="27386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41" y="2747638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93" y="2734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5" y="2734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11" y="3500653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63" y="35006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5" y="3509638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67" y="3496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19" y="3496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37" y="3500653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89" y="35006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41" y="3509638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93" y="3496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5" y="3496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11" y="4262653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63" y="42626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5" y="4271638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67" y="4258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19" y="4258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37" y="4262653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89" y="42626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41" y="4271638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93" y="4258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5" y="42581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11" y="4948453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63" y="49484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5" y="4957438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67" y="49439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19" y="49439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37" y="4948453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89" y="494845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41" y="4957438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93" y="49439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www.search-best-cartoon.com/cartoon-cars/cartoon-car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5" y="4943991"/>
            <a:ext cx="739252" cy="5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6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Understand that gasoline combustion moves the vehicle as well as emit greenhouse gases.</a:t>
            </a:r>
          </a:p>
          <a:p>
            <a:pPr lvl="0"/>
            <a:r>
              <a:rPr lang="en-US" dirty="0"/>
              <a:t>Understand that carbon emissions from vehicles are very large due to the scale of driving that occurs annually  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Understand that alternative fuel vehicles have lower tailpipe emissions but overall emissions are not necessarily lower.</a:t>
            </a:r>
          </a:p>
          <a:p>
            <a:pPr lvl="0"/>
            <a:r>
              <a:rPr lang="en-US" dirty="0"/>
              <a:t>Understand that alternative fuel vehicles can emit less carbon than conventional internal combustion engine vehicles but face challenges such as increased cost and lack of fueling infrastructure.</a:t>
            </a:r>
          </a:p>
          <a:p>
            <a:r>
              <a:rPr lang="en-US" dirty="0"/>
              <a:t>Understand that buses emit more carbon than individual cars but have a larger passenger capacity.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and perception changes</a:t>
            </a:r>
            <a:br>
              <a:rPr lang="en-US" dirty="0"/>
            </a:br>
            <a:r>
              <a:rPr lang="en-US" dirty="0" smtClean="0"/>
              <a:t>can also save</a:t>
            </a:r>
            <a:r>
              <a:rPr lang="en-US" dirty="0" smtClean="0"/>
              <a:t> fuel.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difficult!  Even if people care about the environment, they still need to drive to work, get groceries, drive kids, etc.</a:t>
            </a:r>
          </a:p>
          <a:p>
            <a:r>
              <a:rPr lang="en-US" dirty="0"/>
              <a:t>Driving less and/or saving fuel was not something people cared about in the past.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in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Fuel efficiency is finally becoming an important attribute for consumers buying a vehicle due to high gas prices.</a:t>
            </a:r>
          </a:p>
          <a:p>
            <a:r>
              <a:rPr lang="en-US" dirty="0" smtClean="0"/>
              <a:t>Manufacturers have responded: in 2000, none of the car commercials featured during the Super Bowl mentioned fuel efficiency.  In 2012, 12 of 14 of the car commercials had fuel efficiency as a selling point – including all truck commercials!</a:t>
            </a:r>
          </a:p>
          <a:p>
            <a:r>
              <a:rPr lang="en-US" dirty="0" smtClean="0"/>
              <a:t>Improvements to fuel efficiency after 20 years of flat </a:t>
            </a:r>
            <a:r>
              <a:rPr lang="en-US" smtClean="0"/>
              <a:t>fuel efficiency.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Internal Combustion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9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Cars have operated using the internal combustion engine for over a hundred years!</a:t>
            </a:r>
            <a:endParaRPr lang="en-US" dirty="0"/>
          </a:p>
        </p:txBody>
      </p:sp>
      <p:pic>
        <p:nvPicPr>
          <p:cNvPr id="1026" name="Picture 2" descr="http://www.firstcarnow.com/images/first-gasoline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7556"/>
            <a:ext cx="1966299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rossley-motors.org.uk/history/1930/sportssal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49" y="5002500"/>
            <a:ext cx="2472775" cy="13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roozngold.com/News_and_Events/texaco/texaco1/Texaco%20Car%20of%20the%20Decades_files/632_MUSTANG%2520KILEY%2520RANCH%25200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79149"/>
            <a:ext cx="2226390" cy="14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ragtimes.com/images/1084236943max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51615"/>
            <a:ext cx="2144885" cy="16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cktovietnam.com/Images/cars/4seattoyotaalt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34736"/>
            <a:ext cx="219105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1026" idx="2"/>
          </p:cNvCxnSpPr>
          <p:nvPr/>
        </p:nvCxnSpPr>
        <p:spPr>
          <a:xfrm>
            <a:off x="1211750" y="4413519"/>
            <a:ext cx="617050" cy="588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971800" y="4161925"/>
            <a:ext cx="914400" cy="840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4161925"/>
            <a:ext cx="549990" cy="589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19800" y="4106337"/>
            <a:ext cx="838200" cy="601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43800" y="4106337"/>
            <a:ext cx="304800" cy="896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611997" y="5094282"/>
            <a:ext cx="473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4.bp.blogspot.com/-nZzrOZDdjhM/TpNU7jksAvI/AAAAAAAADcU/RDTLabK7ARg/s320/cartoon-car-prev1175613399z4N9Y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215"/>
            <a:ext cx="8229600" cy="1143000"/>
          </a:xfrm>
        </p:spPr>
        <p:txBody>
          <a:bodyPr/>
          <a:lstStyle/>
          <a:p>
            <a:r>
              <a:rPr lang="en-US" dirty="0" smtClean="0"/>
              <a:t>How does a car work?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85" y="1200394"/>
            <a:ext cx="10414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drawingcoach.com/image-files/cartoon_cars_st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4189"/>
            <a:ext cx="1962150" cy="146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07577" y="1519779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56647" y="2809315"/>
            <a:ext cx="994522" cy="543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51169" y="3081057"/>
            <a:ext cx="105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???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48200" y="37338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72200" y="37338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77000" y="318851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Movement!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486400" y="4648200"/>
            <a:ext cx="990600" cy="838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31285" y="5257800"/>
            <a:ext cx="145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Smog!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343150" y="3810000"/>
            <a:ext cx="1408019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1" y="4953000"/>
            <a:ext cx="3101508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happens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5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7" grpId="0" animBg="1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car work?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20486"/>
            <a:ext cx="81057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505200" y="2025361"/>
            <a:ext cx="1447800" cy="914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48000" y="3092161"/>
            <a:ext cx="1905000" cy="1143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5000" y="4844761"/>
            <a:ext cx="914400" cy="9144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80847" y="2482561"/>
            <a:ext cx="914400" cy="9144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62200" y="2939761"/>
            <a:ext cx="3975847" cy="23622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24400" y="2253961"/>
            <a:ext cx="4038600" cy="1981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1170403"/>
            <a:ext cx="28956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Gasoline is pumped into the car and stored in the gas tank</a:t>
            </a:r>
          </a:p>
          <a:p>
            <a:pPr marL="342900" indent="-342900">
              <a:buAutoNum type="arabicPeriod"/>
            </a:pPr>
            <a:r>
              <a:rPr lang="en-US" dirty="0" smtClean="0"/>
              <a:t>Gasoline explodes in the car engine!</a:t>
            </a:r>
          </a:p>
          <a:p>
            <a:pPr marL="342900" indent="-342900">
              <a:buAutoNum type="arabicPeriod"/>
            </a:pPr>
            <a:r>
              <a:rPr lang="en-US" dirty="0" smtClean="0"/>
              <a:t>Explosions move the pistons moving the crankshaft, moving the transmission, moving the wheels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4844761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/>
            <a:r>
              <a:rPr lang="en-US" dirty="0" smtClean="0"/>
              <a:t>4.   Exhaust (smoke and gases) from the exploded gasoline leave the car through the tailpipe.</a:t>
            </a:r>
          </a:p>
        </p:txBody>
      </p:sp>
    </p:spTree>
    <p:extLst>
      <p:ext uri="{BB962C8B-B14F-4D97-AF65-F5344CB8AC3E}">
        <p14:creationId xmlns:p14="http://schemas.microsoft.com/office/powerpoint/2010/main" val="483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bunch of stuff </a:t>
            </a:r>
            <a:r>
              <a:rPr lang="en-US" dirty="0" smtClean="0"/>
              <a:t>comes out the </a:t>
            </a:r>
            <a:r>
              <a:rPr lang="en-US" dirty="0" smtClean="0"/>
              <a:t>tailpipe of an internal combustion </a:t>
            </a:r>
            <a:r>
              <a:rPr lang="en-US" dirty="0" smtClean="0"/>
              <a:t>engine.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On average, about half a pound of carbon dioxide comes out of the tailpipe for every one mile driven.</a:t>
            </a:r>
          </a:p>
          <a:p>
            <a:r>
              <a:rPr lang="en-US" dirty="0" smtClean="0"/>
              <a:t>Half a pound doesn’t seem like a lot, but people drive a LOT!</a:t>
            </a:r>
          </a:p>
          <a:p>
            <a:r>
              <a:rPr lang="en-US" dirty="0" smtClean="0"/>
              <a:t>If we added up the total distance driven by all </a:t>
            </a:r>
            <a:r>
              <a:rPr lang="en-US" dirty="0" smtClean="0"/>
              <a:t>US drivers </a:t>
            </a:r>
            <a:r>
              <a:rPr lang="en-US" dirty="0" smtClean="0"/>
              <a:t>in one year, how long would this distance be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200 million drivers</a:t>
            </a:r>
          </a:p>
          <a:p>
            <a:pPr lvl="1"/>
            <a:r>
              <a:rPr lang="en-US" dirty="0" smtClean="0"/>
              <a:t>15,000 miles driven annually by each driver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- Total </a:t>
            </a:r>
            <a:r>
              <a:rPr lang="en-US" dirty="0" smtClean="0"/>
              <a:t>e</a:t>
            </a:r>
            <a:r>
              <a:rPr lang="en-US" dirty="0" smtClean="0"/>
              <a:t>missions are quite high!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cars emit </a:t>
            </a:r>
            <a:r>
              <a:rPr lang="en-US" dirty="0" smtClean="0"/>
              <a:t>0.75x10</a:t>
            </a:r>
            <a:r>
              <a:rPr lang="en-US" baseline="30000" dirty="0" smtClean="0"/>
              <a:t>9</a:t>
            </a:r>
            <a:r>
              <a:rPr lang="en-US" dirty="0" smtClean="0"/>
              <a:t> short </a:t>
            </a:r>
            <a:r>
              <a:rPr lang="en-US" dirty="0" smtClean="0"/>
              <a:t>tons</a:t>
            </a:r>
            <a:r>
              <a:rPr lang="en-US" dirty="0" smtClean="0"/>
              <a:t> </a:t>
            </a:r>
            <a:r>
              <a:rPr lang="en-US" dirty="0"/>
              <a:t>(0.7x10</a:t>
            </a:r>
            <a:r>
              <a:rPr lang="en-US" baseline="30000" dirty="0" smtClean="0"/>
              <a:t>9</a:t>
            </a:r>
            <a:r>
              <a:rPr lang="en-US" dirty="0" smtClean="0"/>
              <a:t> metric tons) </a:t>
            </a:r>
            <a:r>
              <a:rPr lang="en-US" dirty="0" smtClean="0"/>
              <a:t>of carbon dioxide every </a:t>
            </a:r>
            <a:r>
              <a:rPr lang="en-US" dirty="0" smtClean="0"/>
              <a:t>year. </a:t>
            </a:r>
          </a:p>
          <a:p>
            <a:r>
              <a:rPr lang="en-US" dirty="0" smtClean="0"/>
              <a:t>That’s </a:t>
            </a:r>
            <a:r>
              <a:rPr lang="en-US" dirty="0" smtClean="0"/>
              <a:t>equivalent to the weight of 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smtClean="0"/>
              <a:t>million blue whales!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http://animal.discovery.com/guides/endangered/mammals/gallery/blue_wh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14016" r="2419" b="24094"/>
          <a:stretch/>
        </p:blipFill>
        <p:spPr bwMode="auto">
          <a:xfrm>
            <a:off x="2133600" y="3810000"/>
            <a:ext cx="5755444" cy="263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should we move </a:t>
            </a:r>
            <a:r>
              <a:rPr lang="en-US" dirty="0" smtClean="0"/>
              <a:t>away from oil?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8</a:t>
            </a:fld>
            <a:endParaRPr lang="en-US"/>
          </a:p>
        </p:txBody>
      </p:sp>
      <p:pic>
        <p:nvPicPr>
          <p:cNvPr id="10242" name="Picture 2" descr="http://www.futurity.org/wp-content/uploads/2010/11/global_oi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0" y="1600200"/>
            <a:ext cx="50006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tatic.ddmcdn.com/gif/oil-speculation-raise-gas-pric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5265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7478" y="5172635"/>
            <a:ext cx="175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resource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25509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is also getting expensive!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 of the </a:t>
            </a:r>
            <a:r>
              <a:rPr lang="en-US" dirty="0" smtClean="0"/>
              <a:t>future may emit less.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will a car look like in 50 years?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A09A-D32D-46FF-957A-AD383E813C91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2065121" cy="155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media.treehugger.com/assets/images/2011/10/bladerunner-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51968"/>
            <a:ext cx="27860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3021079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9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768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Transportation</vt:lpstr>
      <vt:lpstr>Learning Objectives</vt:lpstr>
      <vt:lpstr>The Internal Combustion Engine</vt:lpstr>
      <vt:lpstr>How does a car work?</vt:lpstr>
      <vt:lpstr>How does a car work?</vt:lpstr>
      <vt:lpstr>A bunch of stuff comes out the tailpipe of an internal combustion engine. </vt:lpstr>
      <vt:lpstr>Answer - Total emissions are quite high!</vt:lpstr>
      <vt:lpstr>Why should we move away from oil?</vt:lpstr>
      <vt:lpstr>Cars of the future may emit less.</vt:lpstr>
      <vt:lpstr>Alternative fuel vehicles</vt:lpstr>
      <vt:lpstr>Gas Car</vt:lpstr>
      <vt:lpstr>Electric Car</vt:lpstr>
      <vt:lpstr>But, where does the electricity come from?</vt:lpstr>
      <vt:lpstr>Hydrogen Car</vt:lpstr>
      <vt:lpstr>But, hydrogen can take a lot of energy to produce!</vt:lpstr>
      <vt:lpstr>Alternative Fuel Upsides</vt:lpstr>
      <vt:lpstr>Alternative Fuel Downsides</vt:lpstr>
      <vt:lpstr>Public transit is another way of saving fuel.</vt:lpstr>
      <vt:lpstr>But one bus can also take 50 cars off the road!</vt:lpstr>
      <vt:lpstr>Behavior and perception changes can also save fuel.</vt:lpstr>
      <vt:lpstr>Shift in perception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</dc:title>
  <dc:creator>Kelly.Klima</dc:creator>
  <cp:lastModifiedBy>Kelly.Klima</cp:lastModifiedBy>
  <cp:revision>14</cp:revision>
  <dcterms:created xsi:type="dcterms:W3CDTF">2006-08-16T00:00:00Z</dcterms:created>
  <dcterms:modified xsi:type="dcterms:W3CDTF">2013-08-18T23:37:58Z</dcterms:modified>
</cp:coreProperties>
</file>