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en-US" sz="1800" dirty="0" smtClean="0"/>
              <a:t>Educational Attainment</a:t>
            </a:r>
            <a:endParaRPr lang="en-US" sz="1800" dirty="0"/>
          </a:p>
        </c:rich>
      </c:tx>
      <c:layout>
        <c:manualLayout>
          <c:xMode val="edge"/>
          <c:yMode val="edge"/>
          <c:x val="0.17612724978547761"/>
          <c:y val="5.8823529411764705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8512849956255467"/>
          <c:y val="0.148293416447944"/>
          <c:w val="0.66757600612423451"/>
          <c:h val="0.43172462817147855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Lbls>
            <c:dLbl>
              <c:idx val="0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High school or less</c:v>
                </c:pt>
                <c:pt idx="1">
                  <c:v>&lt;2 yrs of college</c:v>
                </c:pt>
                <c:pt idx="2">
                  <c:v>2+ yrs of college + degree</c:v>
                </c:pt>
                <c:pt idx="3">
                  <c:v>Bachelor's or higher degree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31</c:v>
                </c:pt>
                <c:pt idx="1">
                  <c:v>30</c:v>
                </c:pt>
                <c:pt idx="2">
                  <c:v>14</c:v>
                </c:pt>
                <c:pt idx="3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20464703630796149"/>
          <c:y val="0.58654062773403326"/>
          <c:w val="0.71926837270341204"/>
          <c:h val="0.25836668853893263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4141270193338509"/>
          <c:y val="0.17528588338222428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title>
    <c:autoTitleDeleted val="0"/>
    <c:view3D>
      <c:rotX val="30"/>
      <c:rotY val="7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1773686739861749E-3"/>
          <c:y val="0.27140085430497657"/>
          <c:w val="0.54908450704225364"/>
          <c:h val="0.36598476661005608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Race/Ethnicity</c:v>
                </c:pt>
              </c:strCache>
            </c:strRef>
          </c:tx>
          <c:dLbls>
            <c:dLbl>
              <c:idx val="0"/>
              <c:layout>
                <c:manualLayout>
                  <c:x val="-9.0042142619496501E-2"/>
                  <c:y val="-0.20086125263753796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68%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5.6408265868174927E-2"/>
                  <c:y val="2.253460964438268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25420446194225721"/>
                  <c:y val="-2.414739173228346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White/Caucasian</c:v>
                </c:pt>
                <c:pt idx="1">
                  <c:v>Black/African-American</c:v>
                </c:pt>
                <c:pt idx="2">
                  <c:v>Other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56</c:v>
                </c:pt>
                <c:pt idx="1">
                  <c:v>37.299999999999997</c:v>
                </c:pt>
                <c:pt idx="2">
                  <c:v>6.7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8.2159624413145546E-2"/>
          <c:y val="0.66970382378673254"/>
          <c:w val="0.43661971830985913"/>
          <c:h val="0.21169059749884206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41119614621343065"/>
          <c:y val="2.7752293577981653E-2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title>
    <c:autoTitleDeleted val="0"/>
    <c:view3D>
      <c:rotX val="30"/>
      <c:rotY val="3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9110780359772098"/>
          <c:y val="0.1676421295961858"/>
          <c:w val="0.55833333333333335"/>
          <c:h val="0.37354183070866143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Sex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48%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8469928301645222"/>
                  <c:y val="6.736798381853643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Sheet1!$A$2:$A$3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49.2</c:v>
                </c:pt>
                <c:pt idx="1">
                  <c:v>50.8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16769156904167468"/>
          <c:y val="0.51640335280670557"/>
          <c:w val="0.61352965879265087"/>
          <c:h val="0.16903494094488186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6299608382285553"/>
          <c:y val="3.8461538461538464E-2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title>
    <c:autoTitleDeleted val="0"/>
    <c:view3D>
      <c:rotX val="3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1746031746031744E-2"/>
          <c:y val="0.22782909347869981"/>
          <c:w val="0.95238095238095233"/>
          <c:h val="0.72623763375731876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Mean Age = 37.23 years</c:v>
                </c:pt>
              </c:strCache>
            </c:strRef>
          </c:tx>
          <c:dLbls>
            <c:dLbl>
              <c:idx val="0"/>
              <c:layout>
                <c:manualLayout>
                  <c:x val="-5.1987251593550804E-2"/>
                  <c:y val="0.14590551181102362"/>
                </c:manualLayout>
              </c:layout>
              <c:spPr/>
              <c:txPr>
                <a:bodyPr/>
                <a:lstStyle/>
                <a:p>
                  <a:pPr>
                    <a:defRPr sz="160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8.3194600674915631E-2"/>
                  <c:y val="0.12537452049263073"/>
                </c:manualLayout>
              </c:layout>
              <c:spPr/>
              <c:txPr>
                <a:bodyPr/>
                <a:lstStyle/>
                <a:p>
                  <a:pPr>
                    <a:defRPr sz="180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21-24</c:v>
                </c:pt>
                <c:pt idx="1">
                  <c:v>25-34</c:v>
                </c:pt>
                <c:pt idx="2">
                  <c:v>35-44</c:v>
                </c:pt>
                <c:pt idx="3">
                  <c:v>45-55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6.2</c:v>
                </c:pt>
                <c:pt idx="1">
                  <c:v>32.1</c:v>
                </c:pt>
                <c:pt idx="2">
                  <c:v>37.299999999999997</c:v>
                </c:pt>
                <c:pt idx="3">
                  <c:v>24.4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74650335374744836"/>
          <c:y val="0.19812537855844942"/>
          <c:w val="0.17677706953297503"/>
          <c:h val="0.60956692913385824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0" y="0"/>
            <a:ext cx="266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32" name="Picture 7" descr="titlepage_2_footer"/>
          <p:cNvPicPr>
            <a:picLocks noChangeAspect="1" noChangeArrowheads="1"/>
          </p:cNvPicPr>
          <p:nvPr userDrawn="1"/>
        </p:nvPicPr>
        <p:blipFill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14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9025"/>
            <a:ext cx="9145588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 userDrawn="1"/>
        </p:nvSpPr>
        <p:spPr>
          <a:xfrm>
            <a:off x="685800" y="457200"/>
            <a:ext cx="8001000" cy="5791200"/>
          </a:xfrm>
          <a:prstGeom prst="rect">
            <a:avLst/>
          </a:prstGeom>
          <a:solidFill>
            <a:schemeClr val="bg2"/>
          </a:solidFill>
          <a:ln w="50800" cmpd="thickThin">
            <a:solidFill>
              <a:schemeClr val="bg1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2819400" y="19812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2819400" y="4953000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>
                <a:solidFill>
                  <a:srgbClr val="A20000"/>
                </a:solidFill>
              </a:rPr>
              <a:pPr/>
              <a:t>8/25/2015</a:t>
            </a:fld>
            <a:endParaRPr dirty="0">
              <a:solidFill>
                <a:srgbClr val="A20000"/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chemeClr val="tx2"/>
                </a:solidFill>
              </a:defRPr>
            </a:lvl1pPr>
            <a:extLst/>
          </a:lstStyle>
          <a:p>
            <a:endParaRPr>
              <a:solidFill>
                <a:srgbClr val="A20000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>
                <a:solidFill>
                  <a:srgbClr val="A20000"/>
                </a:solidFill>
              </a:rPr>
              <a:pPr/>
              <a:t>‹#›</a:t>
            </a:fld>
            <a:endParaRPr dirty="0">
              <a:solidFill>
                <a:srgbClr val="A20000"/>
              </a:solidFill>
            </a:endParaRPr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152400" y="533400"/>
            <a:ext cx="2133600" cy="2132338"/>
            <a:chOff x="2743200" y="3790950"/>
            <a:chExt cx="2133600" cy="2132338"/>
          </a:xfrm>
        </p:grpSpPr>
        <p:sp>
          <p:nvSpPr>
            <p:cNvPr id="20" name="Rectangle 19"/>
            <p:cNvSpPr/>
            <p:nvPr/>
          </p:nvSpPr>
          <p:spPr>
            <a:xfrm rot="8103312">
              <a:off x="3234695" y="4314675"/>
              <a:ext cx="1150608" cy="1152826"/>
            </a:xfrm>
            <a:prstGeom prst="rect">
              <a:avLst/>
            </a:prstGeom>
            <a:solidFill>
              <a:srgbClr val="A5BAC1"/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200400" y="3790950"/>
              <a:ext cx="381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en-US" sz="72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rPr>
                <a:t>C</a:t>
              </a:r>
              <a:endParaRPr lang="en-US" sz="7200" b="1" dirty="0">
                <a:ln w="50800"/>
                <a:solidFill>
                  <a:srgbClr val="800000"/>
                </a:solidFill>
                <a:latin typeface="Cambria" panose="02040503050406030204" pitchFamily="18" charset="0"/>
              </a:endParaRPr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2743200" y="4038600"/>
              <a:ext cx="2133600" cy="1884688"/>
              <a:chOff x="2743200" y="3995928"/>
              <a:chExt cx="2133600" cy="1884688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2743200" y="3995928"/>
                <a:ext cx="2133600" cy="1719072"/>
              </a:xfrm>
              <a:prstGeom prst="rect">
                <a:avLst/>
              </a:prstGeom>
              <a:noFill/>
              <a:ln>
                <a:noFill/>
              </a:ln>
              <a:scene3d>
                <a:camera prst="orthographicFront"/>
                <a:lightRig rig="balanced" dir="t">
                  <a:rot lat="0" lon="0" rev="2100000"/>
                </a:lightRig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003">
                <a:schemeClr val="l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endParaRPr lang="en-US" sz="60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3486150" y="4171950"/>
                <a:ext cx="112395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  <a:cs typeface="FrankRuehl" panose="020E0503060101010101" pitchFamily="34" charset="-79"/>
                  </a:rPr>
                  <a:t>ommon</a:t>
                </a:r>
                <a:endParaRPr lang="en-US" sz="20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  <a:cs typeface="FrankRuehl" panose="020E0503060101010101" pitchFamily="34" charset="-79"/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3695700" y="4284881"/>
                <a:ext cx="381000" cy="12003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72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C</a:t>
                </a:r>
                <a:endParaRPr lang="en-US" sz="72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3200400" y="4680287"/>
                <a:ext cx="381000" cy="12003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72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P</a:t>
                </a:r>
                <a:endParaRPr lang="en-US" sz="72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3810000" y="4705350"/>
                <a:ext cx="9906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old</a:t>
                </a:r>
                <a:endParaRPr lang="en-US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3505200" y="5221843"/>
                <a:ext cx="9144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roject</a:t>
                </a:r>
                <a:endParaRPr lang="en-US" sz="20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019545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8/25/2015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488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8/25/2015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155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8/25/2015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632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66800" y="2821837"/>
            <a:ext cx="6255488" cy="1362075"/>
          </a:xfrm>
        </p:spPr>
        <p:txBody>
          <a:bodyPr tIns="0" anchor="t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r">
              <a:buNone/>
              <a:defRPr sz="4200" b="1" cap="none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8/25/2015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2334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8/25/2015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659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8/25/2015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442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8/25/2015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100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8/25/2015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81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8/25/2015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071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F5F1E7"/>
                </a:solidFill>
              </a:rPr>
              <a:pPr/>
              <a:t>8/25/2015</a:t>
            </a:fld>
            <a:endParaRPr lang="en-US">
              <a:solidFill>
                <a:srgbClr val="F5F1E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5F1E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F5F1E7"/>
                </a:solidFill>
              </a:rPr>
              <a:pPr/>
              <a:t>‹#›</a:t>
            </a:fld>
            <a:endParaRPr lang="en-US">
              <a:solidFill>
                <a:srgbClr val="F5F1E7"/>
              </a:solidFill>
            </a:endParaRP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9653873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7239000" y="0"/>
            <a:ext cx="19050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21" name="Picture 7" descr="titlepage_2_footer"/>
          <p:cNvPicPr>
            <a:picLocks noChangeAspect="1" noChangeArrowheads="1"/>
          </p:cNvPicPr>
          <p:nvPr userDrawn="1"/>
        </p:nvPicPr>
        <p:blipFill>
          <a:blip r:embed="rId14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colorTemperature colorTemp="4700"/>
                    </a14:imgEffect>
                    <a14:imgEffect>
                      <a14:saturation sat="14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9025"/>
            <a:ext cx="9145588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 userDrawn="1"/>
        </p:nvSpPr>
        <p:spPr>
          <a:xfrm>
            <a:off x="381000" y="228600"/>
            <a:ext cx="7391400" cy="6019800"/>
          </a:xfrm>
          <a:prstGeom prst="rect">
            <a:avLst/>
          </a:prstGeom>
          <a:solidFill>
            <a:schemeClr val="bg2"/>
          </a:solidFill>
          <a:ln w="50800" cmpd="thickThin">
            <a:solidFill>
              <a:schemeClr val="bg1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8/25/2015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  <p:grpSp>
        <p:nvGrpSpPr>
          <p:cNvPr id="10" name="Group 9"/>
          <p:cNvGrpSpPr/>
          <p:nvPr userDrawn="1"/>
        </p:nvGrpSpPr>
        <p:grpSpPr>
          <a:xfrm>
            <a:off x="6629400" y="4114800"/>
            <a:ext cx="2133600" cy="2132338"/>
            <a:chOff x="2743200" y="3790950"/>
            <a:chExt cx="2133600" cy="2132338"/>
          </a:xfrm>
        </p:grpSpPr>
        <p:sp>
          <p:nvSpPr>
            <p:cNvPr id="11" name="Rectangle 10"/>
            <p:cNvSpPr/>
            <p:nvPr/>
          </p:nvSpPr>
          <p:spPr>
            <a:xfrm rot="8103312">
              <a:off x="3234695" y="4314675"/>
              <a:ext cx="1150608" cy="1152826"/>
            </a:xfrm>
            <a:prstGeom prst="rect">
              <a:avLst/>
            </a:prstGeom>
            <a:solidFill>
              <a:srgbClr val="A5BAC1"/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200400" y="3790950"/>
              <a:ext cx="381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en-US" sz="72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rPr>
                <a:t>C</a:t>
              </a:r>
              <a:endParaRPr lang="en-US" sz="7200" b="1" dirty="0">
                <a:ln w="50800"/>
                <a:solidFill>
                  <a:srgbClr val="800000"/>
                </a:solidFill>
                <a:latin typeface="Cambria" panose="02040503050406030204" pitchFamily="18" charset="0"/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2743200" y="4038600"/>
              <a:ext cx="2133600" cy="1884688"/>
              <a:chOff x="2743200" y="3995928"/>
              <a:chExt cx="2133600" cy="188468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2743200" y="3995928"/>
                <a:ext cx="2133600" cy="1719072"/>
              </a:xfrm>
              <a:prstGeom prst="rect">
                <a:avLst/>
              </a:prstGeom>
              <a:noFill/>
              <a:ln>
                <a:noFill/>
              </a:ln>
              <a:scene3d>
                <a:camera prst="orthographicFront"/>
                <a:lightRig rig="balanced" dir="t">
                  <a:rot lat="0" lon="0" rev="2100000"/>
                </a:lightRig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003">
                <a:schemeClr val="l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endParaRPr lang="en-US" sz="60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3486150" y="4171950"/>
                <a:ext cx="112395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  <a:cs typeface="FrankRuehl" panose="020E0503060101010101" pitchFamily="34" charset="-79"/>
                  </a:rPr>
                  <a:t>ommon</a:t>
                </a:r>
                <a:endParaRPr lang="en-US" sz="20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  <a:cs typeface="FrankRuehl" panose="020E0503060101010101" pitchFamily="34" charset="-79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3695700" y="4284881"/>
                <a:ext cx="381000" cy="12003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72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C</a:t>
                </a:r>
                <a:endParaRPr lang="en-US" sz="72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200400" y="4680287"/>
                <a:ext cx="381000" cy="12003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72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P</a:t>
                </a:r>
                <a:endParaRPr lang="en-US" sz="72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3810000" y="4705350"/>
                <a:ext cx="9906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old</a:t>
                </a:r>
                <a:endParaRPr lang="en-US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3505200" y="5221843"/>
                <a:ext cx="9144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roject</a:t>
                </a:r>
                <a:endParaRPr lang="en-US" sz="20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17293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b="1" kern="1200" cap="none" baseline="0">
          <a:ln w="500">
            <a:solidFill>
              <a:schemeClr val="tx2"/>
            </a:solidFill>
          </a:ln>
          <a:solidFill>
            <a:schemeClr val="tx2"/>
          </a:solidFill>
          <a:effectLst/>
          <a:latin typeface="Cambria" panose="02040503050406030204" pitchFamily="18" charset="0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Tx/>
        <a:buBlip>
          <a:blip r:embed="rId16"/>
        </a:buBlip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242048" cy="548640"/>
          </a:xfrm>
        </p:spPr>
        <p:txBody>
          <a:bodyPr/>
          <a:lstStyle/>
          <a:p>
            <a:r>
              <a:rPr lang="en-US" sz="3600" dirty="0" smtClean="0"/>
              <a:t>PMBC Cold Study, n = 193</a:t>
            </a:r>
            <a:endParaRPr lang="en-US" sz="3600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571453418"/>
              </p:ext>
            </p:extLst>
          </p:nvPr>
        </p:nvGraphicFramePr>
        <p:xfrm>
          <a:off x="4114800" y="685800"/>
          <a:ext cx="3657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4227994913"/>
              </p:ext>
            </p:extLst>
          </p:nvPr>
        </p:nvGraphicFramePr>
        <p:xfrm>
          <a:off x="152400" y="2667000"/>
          <a:ext cx="54102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974094274"/>
              </p:ext>
            </p:extLst>
          </p:nvPr>
        </p:nvGraphicFramePr>
        <p:xfrm>
          <a:off x="3352800" y="4114800"/>
          <a:ext cx="3124200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748743988"/>
              </p:ext>
            </p:extLst>
          </p:nvPr>
        </p:nvGraphicFramePr>
        <p:xfrm>
          <a:off x="-533400" y="914400"/>
          <a:ext cx="4800600" cy="198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19400" y="3048000"/>
            <a:ext cx="2057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0.5% Hispanic/Latino</a:t>
            </a:r>
          </a:p>
          <a:p>
            <a:r>
              <a:rPr lang="en-US" sz="1200" dirty="0">
                <a:solidFill>
                  <a:prstClr val="black"/>
                </a:solidFill>
              </a:rPr>
              <a:t>1% Asian/Pacific Islander</a:t>
            </a:r>
          </a:p>
          <a:p>
            <a:r>
              <a:rPr lang="en-US" sz="1200" dirty="0">
                <a:solidFill>
                  <a:prstClr val="black"/>
                </a:solidFill>
              </a:rPr>
              <a:t>0.5% Native American/</a:t>
            </a:r>
          </a:p>
          <a:p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>
                <a:solidFill>
                  <a:prstClr val="black"/>
                </a:solidFill>
              </a:rPr>
              <a:t>       Eskimo/Aleut</a:t>
            </a:r>
          </a:p>
          <a:p>
            <a:r>
              <a:rPr lang="en-US" sz="1200" dirty="0">
                <a:solidFill>
                  <a:prstClr val="black"/>
                </a:solidFill>
              </a:rPr>
              <a:t>5% other</a:t>
            </a:r>
            <a:endParaRPr lang="en-US" sz="1200" dirty="0">
              <a:solidFill>
                <a:prstClr val="black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590800" y="3733800"/>
            <a:ext cx="228600" cy="76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227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CP Theme">
      <a:dk1>
        <a:sysClr val="windowText" lastClr="000000"/>
      </a:dk1>
      <a:lt1>
        <a:sysClr val="window" lastClr="FFFFFF"/>
      </a:lt1>
      <a:dk2>
        <a:srgbClr val="A20000"/>
      </a:dk2>
      <a:lt2>
        <a:srgbClr val="F5F1E7"/>
      </a:lt2>
      <a:accent1>
        <a:srgbClr val="1F497D"/>
      </a:accent1>
      <a:accent2>
        <a:srgbClr val="B8CCE4"/>
      </a:accent2>
      <a:accent3>
        <a:srgbClr val="E36C09"/>
      </a:accent3>
      <a:accent4>
        <a:srgbClr val="595959"/>
      </a:accent4>
      <a:accent5>
        <a:srgbClr val="A5BAC1"/>
      </a:accent5>
      <a:accent6>
        <a:srgbClr val="F5F1E7"/>
      </a:accent6>
      <a:hlink>
        <a:srgbClr val="0000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Opulent</vt:lpstr>
      <vt:lpstr>PMBC Cold Study, n = 193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PMBC Cold Study, n = 193</dc:title>
  <dc:creator>denise</dc:creator>
  <cp:lastModifiedBy>denise</cp:lastModifiedBy>
  <cp:revision>2</cp:revision>
  <dcterms:created xsi:type="dcterms:W3CDTF">2015-08-25T19:08:35Z</dcterms:created>
  <dcterms:modified xsi:type="dcterms:W3CDTF">2015-08-25T19:09:16Z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