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10" r:id="rId1"/>
  </p:sldMasterIdLst>
  <p:notesMasterIdLst>
    <p:notesMasterId r:id="rId22"/>
  </p:notesMasterIdLst>
  <p:handoutMasterIdLst>
    <p:handoutMasterId r:id="rId23"/>
  </p:handoutMasterIdLst>
  <p:sldIdLst>
    <p:sldId id="258" r:id="rId2"/>
    <p:sldId id="260" r:id="rId3"/>
    <p:sldId id="261" r:id="rId4"/>
    <p:sldId id="264" r:id="rId5"/>
    <p:sldId id="265" r:id="rId6"/>
    <p:sldId id="283" r:id="rId7"/>
    <p:sldId id="263" r:id="rId8"/>
    <p:sldId id="266" r:id="rId9"/>
    <p:sldId id="284" r:id="rId10"/>
    <p:sldId id="281" r:id="rId11"/>
    <p:sldId id="267" r:id="rId12"/>
    <p:sldId id="269" r:id="rId13"/>
    <p:sldId id="270" r:id="rId14"/>
    <p:sldId id="276" r:id="rId15"/>
    <p:sldId id="274" r:id="rId16"/>
    <p:sldId id="277" r:id="rId17"/>
    <p:sldId id="278" r:id="rId18"/>
    <p:sldId id="273" r:id="rId19"/>
    <p:sldId id="282" r:id="rId20"/>
    <p:sldId id="271" r:id="rId21"/>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5pPr>
    <a:lvl6pPr marL="2286000" algn="l" defTabSz="914400" rtl="0" eaLnBrk="1" latinLnBrk="0" hangingPunct="1">
      <a:defRPr sz="2400" kern="1200">
        <a:solidFill>
          <a:schemeClr val="tx1"/>
        </a:solidFill>
        <a:latin typeface="45 Helvetica Light" charset="0"/>
        <a:ea typeface="ＭＳ Ｐゴシック" charset="-128"/>
        <a:cs typeface="+mn-cs"/>
      </a:defRPr>
    </a:lvl6pPr>
    <a:lvl7pPr marL="2743200" algn="l" defTabSz="914400" rtl="0" eaLnBrk="1" latinLnBrk="0" hangingPunct="1">
      <a:defRPr sz="2400" kern="1200">
        <a:solidFill>
          <a:schemeClr val="tx1"/>
        </a:solidFill>
        <a:latin typeface="45 Helvetica Light" charset="0"/>
        <a:ea typeface="ＭＳ Ｐゴシック" charset="-128"/>
        <a:cs typeface="+mn-cs"/>
      </a:defRPr>
    </a:lvl7pPr>
    <a:lvl8pPr marL="3200400" algn="l" defTabSz="914400" rtl="0" eaLnBrk="1" latinLnBrk="0" hangingPunct="1">
      <a:defRPr sz="2400" kern="1200">
        <a:solidFill>
          <a:schemeClr val="tx1"/>
        </a:solidFill>
        <a:latin typeface="45 Helvetica Light" charset="0"/>
        <a:ea typeface="ＭＳ Ｐゴシック" charset="-128"/>
        <a:cs typeface="+mn-cs"/>
      </a:defRPr>
    </a:lvl8pPr>
    <a:lvl9pPr marL="3657600" algn="l" defTabSz="914400" rtl="0" eaLnBrk="1" latinLnBrk="0" hangingPunct="1">
      <a:defRPr sz="2400" kern="1200">
        <a:solidFill>
          <a:schemeClr val="tx1"/>
        </a:solidFill>
        <a:latin typeface="45 Helvetica Light" charset="0"/>
        <a:ea typeface="ＭＳ Ｐゴシック"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0000"/>
    <a:srgbClr val="BB00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74"/>
  </p:normalViewPr>
  <p:slideViewPr>
    <p:cSldViewPr>
      <p:cViewPr varScale="1">
        <p:scale>
          <a:sx n="171" d="100"/>
          <a:sy n="171" d="100"/>
        </p:scale>
        <p:origin x="184" y="23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notesViewPr>
    <p:cSldViewPr>
      <p:cViewPr>
        <p:scale>
          <a:sx n="77" d="100"/>
          <a:sy n="77" d="100"/>
        </p:scale>
        <p:origin x="5504" y="24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E1C3DD-996B-42D6-8555-C10D454EEE52}" type="doc">
      <dgm:prSet loTypeId="urn:microsoft.com/office/officeart/2005/8/layout/hProcess9" loCatId="process" qsTypeId="urn:microsoft.com/office/officeart/2005/8/quickstyle/simple1" qsCatId="simple" csTypeId="urn:microsoft.com/office/officeart/2005/8/colors/accent1_2" csCatId="accent1" phldr="1"/>
      <dgm:spPr/>
    </dgm:pt>
    <dgm:pt modelId="{AE92D47C-C1B6-4165-ACC9-C4A544778AB7}">
      <dgm:prSet phldrT="[Text]"/>
      <dgm:spPr/>
      <dgm:t>
        <a:bodyPr/>
        <a:lstStyle/>
        <a:p>
          <a:r>
            <a:rPr lang="en-US" dirty="0"/>
            <a:t>CMU’s Strategic Plan 2025</a:t>
          </a:r>
        </a:p>
      </dgm:t>
    </dgm:pt>
    <dgm:pt modelId="{B12E0CAB-B0E2-4DC3-A469-8E15D2DA6CDF}" type="parTrans" cxnId="{F76EB67A-E6A7-4694-8527-B90675F3D970}">
      <dgm:prSet/>
      <dgm:spPr/>
      <dgm:t>
        <a:bodyPr/>
        <a:lstStyle/>
        <a:p>
          <a:endParaRPr lang="en-US"/>
        </a:p>
      </dgm:t>
    </dgm:pt>
    <dgm:pt modelId="{3A495D1A-C4FF-4BF5-AD0F-812E9D8D4063}" type="sibTrans" cxnId="{F76EB67A-E6A7-4694-8527-B90675F3D970}">
      <dgm:prSet/>
      <dgm:spPr/>
      <dgm:t>
        <a:bodyPr/>
        <a:lstStyle/>
        <a:p>
          <a:endParaRPr lang="en-US"/>
        </a:p>
      </dgm:t>
    </dgm:pt>
    <dgm:pt modelId="{75AF3394-82B1-4A82-8CD6-FCC4F171EB6E}">
      <dgm:prSet phldrT="[Text]"/>
      <dgm:spPr/>
      <dgm:t>
        <a:bodyPr/>
        <a:lstStyle/>
        <a:p>
          <a:r>
            <a:rPr lang="en-US" dirty="0"/>
            <a:t>Interdivisional partnership launched Fall 2017</a:t>
          </a:r>
        </a:p>
      </dgm:t>
    </dgm:pt>
    <dgm:pt modelId="{918A3AD6-87E9-4E79-A46B-D32A257BBC28}" type="parTrans" cxnId="{4BBF2CAC-D1C1-49F4-A833-19EA1F3F3984}">
      <dgm:prSet/>
      <dgm:spPr/>
      <dgm:t>
        <a:bodyPr/>
        <a:lstStyle/>
        <a:p>
          <a:endParaRPr lang="en-US"/>
        </a:p>
      </dgm:t>
    </dgm:pt>
    <dgm:pt modelId="{695D98D0-E51C-4482-B564-35B9296AF98B}" type="sibTrans" cxnId="{4BBF2CAC-D1C1-49F4-A833-19EA1F3F3984}">
      <dgm:prSet/>
      <dgm:spPr/>
      <dgm:t>
        <a:bodyPr/>
        <a:lstStyle/>
        <a:p>
          <a:endParaRPr lang="en-US"/>
        </a:p>
      </dgm:t>
    </dgm:pt>
    <dgm:pt modelId="{0BA4C743-3B7B-4CA4-B243-F9C02EE40045}">
      <dgm:prSet phldrT="[Text]"/>
      <dgm:spPr/>
      <dgm:t>
        <a:bodyPr/>
        <a:lstStyle/>
        <a:p>
          <a:r>
            <a:rPr lang="en-US" dirty="0"/>
            <a:t>Founded on social justice principles; identity, and student development theories.</a:t>
          </a:r>
        </a:p>
      </dgm:t>
    </dgm:pt>
    <dgm:pt modelId="{08490D72-C14E-4CA8-9C31-3FD95AC9A9CA}" type="parTrans" cxnId="{97E3DA91-66AE-4E54-B4EE-B3C88020EE19}">
      <dgm:prSet/>
      <dgm:spPr/>
      <dgm:t>
        <a:bodyPr/>
        <a:lstStyle/>
        <a:p>
          <a:endParaRPr lang="en-US"/>
        </a:p>
      </dgm:t>
    </dgm:pt>
    <dgm:pt modelId="{1D5D48C9-FE4C-45BA-A4CD-AE1716E7D0A4}" type="sibTrans" cxnId="{97E3DA91-66AE-4E54-B4EE-B3C88020EE19}">
      <dgm:prSet/>
      <dgm:spPr/>
      <dgm:t>
        <a:bodyPr/>
        <a:lstStyle/>
        <a:p>
          <a:endParaRPr lang="en-US"/>
        </a:p>
      </dgm:t>
    </dgm:pt>
    <dgm:pt modelId="{93FCABF8-284D-46C3-BB34-42DEE54C4FA2}" type="pres">
      <dgm:prSet presAssocID="{16E1C3DD-996B-42D6-8555-C10D454EEE52}" presName="CompostProcess" presStyleCnt="0">
        <dgm:presLayoutVars>
          <dgm:dir/>
          <dgm:resizeHandles val="exact"/>
        </dgm:presLayoutVars>
      </dgm:prSet>
      <dgm:spPr/>
    </dgm:pt>
    <dgm:pt modelId="{176EC263-7C4E-45C2-BD64-F4AA0F89FC4C}" type="pres">
      <dgm:prSet presAssocID="{16E1C3DD-996B-42D6-8555-C10D454EEE52}" presName="arrow" presStyleLbl="bgShp" presStyleIdx="0" presStyleCnt="1"/>
      <dgm:spPr/>
    </dgm:pt>
    <dgm:pt modelId="{5E1985EB-8BFB-4AC1-9CE3-C1B0C67881EE}" type="pres">
      <dgm:prSet presAssocID="{16E1C3DD-996B-42D6-8555-C10D454EEE52}" presName="linearProcess" presStyleCnt="0"/>
      <dgm:spPr/>
    </dgm:pt>
    <dgm:pt modelId="{DFC30C74-CCEB-4684-AF93-6D16620F28BF}" type="pres">
      <dgm:prSet presAssocID="{AE92D47C-C1B6-4165-ACC9-C4A544778AB7}" presName="textNode" presStyleLbl="node1" presStyleIdx="0" presStyleCnt="3">
        <dgm:presLayoutVars>
          <dgm:bulletEnabled val="1"/>
        </dgm:presLayoutVars>
      </dgm:prSet>
      <dgm:spPr/>
    </dgm:pt>
    <dgm:pt modelId="{85CDAA9C-A32E-457F-BBF6-6578B33F6FE1}" type="pres">
      <dgm:prSet presAssocID="{3A495D1A-C4FF-4BF5-AD0F-812E9D8D4063}" presName="sibTrans" presStyleCnt="0"/>
      <dgm:spPr/>
    </dgm:pt>
    <dgm:pt modelId="{B20734F0-4354-4DCA-8C56-24F00AD5BD04}" type="pres">
      <dgm:prSet presAssocID="{75AF3394-82B1-4A82-8CD6-FCC4F171EB6E}" presName="textNode" presStyleLbl="node1" presStyleIdx="1" presStyleCnt="3">
        <dgm:presLayoutVars>
          <dgm:bulletEnabled val="1"/>
        </dgm:presLayoutVars>
      </dgm:prSet>
      <dgm:spPr/>
    </dgm:pt>
    <dgm:pt modelId="{2B68C9E7-3B1B-4ECA-84F8-15014E38839F}" type="pres">
      <dgm:prSet presAssocID="{695D98D0-E51C-4482-B564-35B9296AF98B}" presName="sibTrans" presStyleCnt="0"/>
      <dgm:spPr/>
    </dgm:pt>
    <dgm:pt modelId="{15D4FC83-E107-41A7-9B9A-4A76DE3B8106}" type="pres">
      <dgm:prSet presAssocID="{0BA4C743-3B7B-4CA4-B243-F9C02EE40045}" presName="textNode" presStyleLbl="node1" presStyleIdx="2" presStyleCnt="3">
        <dgm:presLayoutVars>
          <dgm:bulletEnabled val="1"/>
        </dgm:presLayoutVars>
      </dgm:prSet>
      <dgm:spPr/>
    </dgm:pt>
  </dgm:ptLst>
  <dgm:cxnLst>
    <dgm:cxn modelId="{4B8DA735-0DAE-45D8-88E2-C8C0D3A33FCB}" type="presOf" srcId="{75AF3394-82B1-4A82-8CD6-FCC4F171EB6E}" destId="{B20734F0-4354-4DCA-8C56-24F00AD5BD04}" srcOrd="0" destOrd="0" presId="urn:microsoft.com/office/officeart/2005/8/layout/hProcess9"/>
    <dgm:cxn modelId="{0ED2223F-6F84-40F4-97EE-31BE678D45CC}" type="presOf" srcId="{0BA4C743-3B7B-4CA4-B243-F9C02EE40045}" destId="{15D4FC83-E107-41A7-9B9A-4A76DE3B8106}" srcOrd="0" destOrd="0" presId="urn:microsoft.com/office/officeart/2005/8/layout/hProcess9"/>
    <dgm:cxn modelId="{C9C28159-8787-4D3B-9B3D-9064D86C803B}" type="presOf" srcId="{16E1C3DD-996B-42D6-8555-C10D454EEE52}" destId="{93FCABF8-284D-46C3-BB34-42DEE54C4FA2}" srcOrd="0" destOrd="0" presId="urn:microsoft.com/office/officeart/2005/8/layout/hProcess9"/>
    <dgm:cxn modelId="{F76EB67A-E6A7-4694-8527-B90675F3D970}" srcId="{16E1C3DD-996B-42D6-8555-C10D454EEE52}" destId="{AE92D47C-C1B6-4165-ACC9-C4A544778AB7}" srcOrd="0" destOrd="0" parTransId="{B12E0CAB-B0E2-4DC3-A469-8E15D2DA6CDF}" sibTransId="{3A495D1A-C4FF-4BF5-AD0F-812E9D8D4063}"/>
    <dgm:cxn modelId="{97E3DA91-66AE-4E54-B4EE-B3C88020EE19}" srcId="{16E1C3DD-996B-42D6-8555-C10D454EEE52}" destId="{0BA4C743-3B7B-4CA4-B243-F9C02EE40045}" srcOrd="2" destOrd="0" parTransId="{08490D72-C14E-4CA8-9C31-3FD95AC9A9CA}" sibTransId="{1D5D48C9-FE4C-45BA-A4CD-AE1716E7D0A4}"/>
    <dgm:cxn modelId="{4BBF2CAC-D1C1-49F4-A833-19EA1F3F3984}" srcId="{16E1C3DD-996B-42D6-8555-C10D454EEE52}" destId="{75AF3394-82B1-4A82-8CD6-FCC4F171EB6E}" srcOrd="1" destOrd="0" parTransId="{918A3AD6-87E9-4E79-A46B-D32A257BBC28}" sibTransId="{695D98D0-E51C-4482-B564-35B9296AF98B}"/>
    <dgm:cxn modelId="{D574BDCE-4273-42EF-9EF8-4C48BEB81928}" type="presOf" srcId="{AE92D47C-C1B6-4165-ACC9-C4A544778AB7}" destId="{DFC30C74-CCEB-4684-AF93-6D16620F28BF}" srcOrd="0" destOrd="0" presId="urn:microsoft.com/office/officeart/2005/8/layout/hProcess9"/>
    <dgm:cxn modelId="{6C1D83C2-1501-4B93-9BF8-5AFF8F6E2B0E}" type="presParOf" srcId="{93FCABF8-284D-46C3-BB34-42DEE54C4FA2}" destId="{176EC263-7C4E-45C2-BD64-F4AA0F89FC4C}" srcOrd="0" destOrd="0" presId="urn:microsoft.com/office/officeart/2005/8/layout/hProcess9"/>
    <dgm:cxn modelId="{66C083F9-1729-480C-8AB8-B644AFA351B9}" type="presParOf" srcId="{93FCABF8-284D-46C3-BB34-42DEE54C4FA2}" destId="{5E1985EB-8BFB-4AC1-9CE3-C1B0C67881EE}" srcOrd="1" destOrd="0" presId="urn:microsoft.com/office/officeart/2005/8/layout/hProcess9"/>
    <dgm:cxn modelId="{E56D609C-9A89-4AC9-BF92-36C42B2990D4}" type="presParOf" srcId="{5E1985EB-8BFB-4AC1-9CE3-C1B0C67881EE}" destId="{DFC30C74-CCEB-4684-AF93-6D16620F28BF}" srcOrd="0" destOrd="0" presId="urn:microsoft.com/office/officeart/2005/8/layout/hProcess9"/>
    <dgm:cxn modelId="{B658C170-CC5C-4A41-9BA6-1A734E198DD7}" type="presParOf" srcId="{5E1985EB-8BFB-4AC1-9CE3-C1B0C67881EE}" destId="{85CDAA9C-A32E-457F-BBF6-6578B33F6FE1}" srcOrd="1" destOrd="0" presId="urn:microsoft.com/office/officeart/2005/8/layout/hProcess9"/>
    <dgm:cxn modelId="{73AB8D50-DA3C-49BC-AD7D-DF917E2D3C19}" type="presParOf" srcId="{5E1985EB-8BFB-4AC1-9CE3-C1B0C67881EE}" destId="{B20734F0-4354-4DCA-8C56-24F00AD5BD04}" srcOrd="2" destOrd="0" presId="urn:microsoft.com/office/officeart/2005/8/layout/hProcess9"/>
    <dgm:cxn modelId="{C975D610-DF12-4926-945A-0E8252D8CA93}" type="presParOf" srcId="{5E1985EB-8BFB-4AC1-9CE3-C1B0C67881EE}" destId="{2B68C9E7-3B1B-4ECA-84F8-15014E38839F}" srcOrd="3" destOrd="0" presId="urn:microsoft.com/office/officeart/2005/8/layout/hProcess9"/>
    <dgm:cxn modelId="{07406658-F92E-4F71-A710-BB7A96256B98}" type="presParOf" srcId="{5E1985EB-8BFB-4AC1-9CE3-C1B0C67881EE}" destId="{15D4FC83-E107-41A7-9B9A-4A76DE3B810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5C72F6-E3CD-49F3-BDFD-96320F76D6F3}"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5EE8FE1B-471E-43B9-BA7B-F98E25F36950}">
      <dgm:prSet phldrT="[Text]"/>
      <dgm:spPr/>
      <dgm:t>
        <a:bodyPr/>
        <a:lstStyle/>
        <a:p>
          <a:r>
            <a:rPr lang="en-US" dirty="0"/>
            <a:t>The Center</a:t>
          </a:r>
        </a:p>
      </dgm:t>
    </dgm:pt>
    <dgm:pt modelId="{87EAEA6A-30D4-4917-8BCB-492CB6199583}" type="parTrans" cxnId="{3FE789C5-D557-449F-A282-51C21C08F7F1}">
      <dgm:prSet/>
      <dgm:spPr/>
      <dgm:t>
        <a:bodyPr/>
        <a:lstStyle/>
        <a:p>
          <a:endParaRPr lang="en-US"/>
        </a:p>
      </dgm:t>
    </dgm:pt>
    <dgm:pt modelId="{EB75EE85-D6E3-4D0E-91A8-05EEB5115401}" type="sibTrans" cxnId="{3FE789C5-D557-449F-A282-51C21C08F7F1}">
      <dgm:prSet/>
      <dgm:spPr/>
      <dgm:t>
        <a:bodyPr/>
        <a:lstStyle/>
        <a:p>
          <a:endParaRPr lang="en-US"/>
        </a:p>
      </dgm:t>
    </dgm:pt>
    <dgm:pt modelId="{1BEDF52C-50DB-4D21-8A7B-55F6C17F2838}">
      <dgm:prSet phldrT="[Text]" custT="1"/>
      <dgm:spPr/>
      <dgm:t>
        <a:bodyPr/>
        <a:lstStyle/>
        <a:p>
          <a:r>
            <a:rPr lang="en-US" sz="1800" dirty="0"/>
            <a:t>Social Identity Inclusion </a:t>
          </a:r>
        </a:p>
      </dgm:t>
    </dgm:pt>
    <dgm:pt modelId="{31892F3A-12FE-4FA1-BD2D-02613065AE1A}" type="parTrans" cxnId="{715398D8-6B19-4395-AA0E-5E24F5C58398}">
      <dgm:prSet/>
      <dgm:spPr/>
      <dgm:t>
        <a:bodyPr/>
        <a:lstStyle/>
        <a:p>
          <a:endParaRPr lang="en-US"/>
        </a:p>
      </dgm:t>
    </dgm:pt>
    <dgm:pt modelId="{E895368C-465A-47FA-A6D1-0A3F9630903D}" type="sibTrans" cxnId="{715398D8-6B19-4395-AA0E-5E24F5C58398}">
      <dgm:prSet/>
      <dgm:spPr/>
      <dgm:t>
        <a:bodyPr/>
        <a:lstStyle/>
        <a:p>
          <a:endParaRPr lang="en-US"/>
        </a:p>
      </dgm:t>
    </dgm:pt>
    <dgm:pt modelId="{FD895E45-0F00-43F7-BA09-FB938F8F082E}">
      <dgm:prSet phldrT="[Text]" custT="1"/>
      <dgm:spPr/>
      <dgm:t>
        <a:bodyPr/>
        <a:lstStyle/>
        <a:p>
          <a:r>
            <a:rPr lang="en-US" sz="1800" dirty="0"/>
            <a:t>Emotional Inclusion </a:t>
          </a:r>
        </a:p>
      </dgm:t>
    </dgm:pt>
    <dgm:pt modelId="{D87754D3-D548-4621-9564-76526A5D205A}" type="parTrans" cxnId="{A3F75025-B056-4A08-9AAA-702A88A9110A}">
      <dgm:prSet/>
      <dgm:spPr/>
      <dgm:t>
        <a:bodyPr/>
        <a:lstStyle/>
        <a:p>
          <a:endParaRPr lang="en-US"/>
        </a:p>
      </dgm:t>
    </dgm:pt>
    <dgm:pt modelId="{AB9CBAB0-7C83-4684-ADA6-6A56EAB06B5A}" type="sibTrans" cxnId="{A3F75025-B056-4A08-9AAA-702A88A9110A}">
      <dgm:prSet/>
      <dgm:spPr/>
      <dgm:t>
        <a:bodyPr/>
        <a:lstStyle/>
        <a:p>
          <a:endParaRPr lang="en-US"/>
        </a:p>
      </dgm:t>
    </dgm:pt>
    <dgm:pt modelId="{4DEF0EE3-6664-4A86-B2B6-596D81B065BE}">
      <dgm:prSet phldrT="[Text]" custT="1"/>
      <dgm:spPr/>
      <dgm:t>
        <a:bodyPr/>
        <a:lstStyle/>
        <a:p>
          <a:r>
            <a:rPr lang="en-US" sz="1800" dirty="0"/>
            <a:t>Academic</a:t>
          </a:r>
        </a:p>
        <a:p>
          <a:r>
            <a:rPr lang="en-US" sz="1800" dirty="0"/>
            <a:t>Artistic &amp; Intellectual Inclusion </a:t>
          </a:r>
        </a:p>
      </dgm:t>
    </dgm:pt>
    <dgm:pt modelId="{8AF5E2ED-352F-4E90-BF6A-2D38947024B3}" type="parTrans" cxnId="{64C94D2C-809A-4A12-98A8-9994C6473CF8}">
      <dgm:prSet/>
      <dgm:spPr/>
      <dgm:t>
        <a:bodyPr/>
        <a:lstStyle/>
        <a:p>
          <a:endParaRPr lang="en-US"/>
        </a:p>
      </dgm:t>
    </dgm:pt>
    <dgm:pt modelId="{FC9A9AD9-7BA0-41F5-B1C2-EBD67EFD0C58}" type="sibTrans" cxnId="{64C94D2C-809A-4A12-98A8-9994C6473CF8}">
      <dgm:prSet/>
      <dgm:spPr/>
      <dgm:t>
        <a:bodyPr/>
        <a:lstStyle/>
        <a:p>
          <a:endParaRPr lang="en-US"/>
        </a:p>
      </dgm:t>
    </dgm:pt>
    <dgm:pt modelId="{A9C7E112-5128-477F-AD85-4D1DA1901968}">
      <dgm:prSet phldrT="[Text]" custT="1"/>
      <dgm:spPr/>
      <dgm:t>
        <a:bodyPr/>
        <a:lstStyle/>
        <a:p>
          <a:r>
            <a:rPr lang="en-US" sz="1800" dirty="0"/>
            <a:t>Leadership Development</a:t>
          </a:r>
        </a:p>
        <a:p>
          <a:r>
            <a:rPr lang="en-US" sz="1800" dirty="0"/>
            <a:t>Inclusion </a:t>
          </a:r>
        </a:p>
      </dgm:t>
    </dgm:pt>
    <dgm:pt modelId="{00C56323-A454-4B59-A8BD-A26A50194292}" type="parTrans" cxnId="{90E393B1-6106-421F-B2D3-ACDDB79FD32D}">
      <dgm:prSet/>
      <dgm:spPr/>
      <dgm:t>
        <a:bodyPr/>
        <a:lstStyle/>
        <a:p>
          <a:endParaRPr lang="en-US"/>
        </a:p>
      </dgm:t>
    </dgm:pt>
    <dgm:pt modelId="{B1C02359-7A86-49EE-AD8A-C4C8B0D6496C}" type="sibTrans" cxnId="{90E393B1-6106-421F-B2D3-ACDDB79FD32D}">
      <dgm:prSet/>
      <dgm:spPr/>
      <dgm:t>
        <a:bodyPr/>
        <a:lstStyle/>
        <a:p>
          <a:endParaRPr lang="en-US"/>
        </a:p>
      </dgm:t>
    </dgm:pt>
    <dgm:pt modelId="{15E7D907-4CA0-45BB-8649-E44A48DA991B}">
      <dgm:prSet phldrT="[Text]" custT="1"/>
      <dgm:spPr/>
      <dgm:t>
        <a:bodyPr/>
        <a:lstStyle/>
        <a:p>
          <a:r>
            <a:rPr lang="en-US" sz="1800" dirty="0"/>
            <a:t>Multicultural  Inclusion </a:t>
          </a:r>
        </a:p>
      </dgm:t>
    </dgm:pt>
    <dgm:pt modelId="{FBB3E98E-C20C-48C6-ACF8-751BDA205D59}" type="parTrans" cxnId="{CE22F914-536F-4CEB-A9C8-249614849D8A}">
      <dgm:prSet/>
      <dgm:spPr/>
      <dgm:t>
        <a:bodyPr/>
        <a:lstStyle/>
        <a:p>
          <a:endParaRPr lang="en-US"/>
        </a:p>
      </dgm:t>
    </dgm:pt>
    <dgm:pt modelId="{06EFE95B-650C-42A1-8764-E1007C73F73D}" type="sibTrans" cxnId="{CE22F914-536F-4CEB-A9C8-249614849D8A}">
      <dgm:prSet/>
      <dgm:spPr/>
      <dgm:t>
        <a:bodyPr/>
        <a:lstStyle/>
        <a:p>
          <a:endParaRPr lang="en-US"/>
        </a:p>
      </dgm:t>
    </dgm:pt>
    <dgm:pt modelId="{E5B2996E-8EE7-430F-BB80-EB51164A0227}" type="pres">
      <dgm:prSet presAssocID="{0A5C72F6-E3CD-49F3-BDFD-96320F76D6F3}" presName="Name0" presStyleCnt="0">
        <dgm:presLayoutVars>
          <dgm:chMax val="1"/>
          <dgm:dir/>
          <dgm:animLvl val="ctr"/>
          <dgm:resizeHandles val="exact"/>
        </dgm:presLayoutVars>
      </dgm:prSet>
      <dgm:spPr/>
    </dgm:pt>
    <dgm:pt modelId="{838EB3AC-F7A4-42BF-9080-BA58CA0CB8B6}" type="pres">
      <dgm:prSet presAssocID="{5EE8FE1B-471E-43B9-BA7B-F98E25F36950}" presName="centerShape" presStyleLbl="node0" presStyleIdx="0" presStyleCnt="1"/>
      <dgm:spPr/>
    </dgm:pt>
    <dgm:pt modelId="{16228E55-641F-422C-9D14-B5E333DD0B68}" type="pres">
      <dgm:prSet presAssocID="{1BEDF52C-50DB-4D21-8A7B-55F6C17F2838}" presName="node" presStyleLbl="node1" presStyleIdx="0" presStyleCnt="5" custScaleX="194848" custScaleY="101871">
        <dgm:presLayoutVars>
          <dgm:bulletEnabled val="1"/>
        </dgm:presLayoutVars>
      </dgm:prSet>
      <dgm:spPr/>
    </dgm:pt>
    <dgm:pt modelId="{840FCA22-5451-4729-A861-A4086000A368}" type="pres">
      <dgm:prSet presAssocID="{1BEDF52C-50DB-4D21-8A7B-55F6C17F2838}" presName="dummy" presStyleCnt="0"/>
      <dgm:spPr/>
    </dgm:pt>
    <dgm:pt modelId="{F0389CB1-09FE-4EED-BF94-E6A261B274C6}" type="pres">
      <dgm:prSet presAssocID="{E895368C-465A-47FA-A6D1-0A3F9630903D}" presName="sibTrans" presStyleLbl="sibTrans2D1" presStyleIdx="0" presStyleCnt="5"/>
      <dgm:spPr/>
    </dgm:pt>
    <dgm:pt modelId="{1019A0D9-688D-4F27-AAF7-AD6FAD28C878}" type="pres">
      <dgm:prSet presAssocID="{FD895E45-0F00-43F7-BA09-FB938F8F082E}" presName="node" presStyleLbl="node1" presStyleIdx="1" presStyleCnt="5" custScaleX="156218">
        <dgm:presLayoutVars>
          <dgm:bulletEnabled val="1"/>
        </dgm:presLayoutVars>
      </dgm:prSet>
      <dgm:spPr/>
    </dgm:pt>
    <dgm:pt modelId="{812A3E0C-3C80-483E-A8A4-08376D1474B9}" type="pres">
      <dgm:prSet presAssocID="{FD895E45-0F00-43F7-BA09-FB938F8F082E}" presName="dummy" presStyleCnt="0"/>
      <dgm:spPr/>
    </dgm:pt>
    <dgm:pt modelId="{B3139E5B-93C3-4F37-9C40-EA85DA20FADA}" type="pres">
      <dgm:prSet presAssocID="{AB9CBAB0-7C83-4684-ADA6-6A56EAB06B5A}" presName="sibTrans" presStyleLbl="sibTrans2D1" presStyleIdx="1" presStyleCnt="5"/>
      <dgm:spPr/>
    </dgm:pt>
    <dgm:pt modelId="{2C167C63-FFBD-44B9-B659-FAED4E0725B0}" type="pres">
      <dgm:prSet presAssocID="{4DEF0EE3-6664-4A86-B2B6-596D81B065BE}" presName="node" presStyleLbl="node1" presStyleIdx="2" presStyleCnt="5" custScaleX="204131" custScaleY="114412" custRadScaleRad="106810" custRadScaleInc="-15913">
        <dgm:presLayoutVars>
          <dgm:bulletEnabled val="1"/>
        </dgm:presLayoutVars>
      </dgm:prSet>
      <dgm:spPr/>
    </dgm:pt>
    <dgm:pt modelId="{EEC0AD10-55CB-460F-9EA8-B12EF8584B39}" type="pres">
      <dgm:prSet presAssocID="{4DEF0EE3-6664-4A86-B2B6-596D81B065BE}" presName="dummy" presStyleCnt="0"/>
      <dgm:spPr/>
    </dgm:pt>
    <dgm:pt modelId="{916049FB-4660-484D-BA64-094BC8EBA5EA}" type="pres">
      <dgm:prSet presAssocID="{FC9A9AD9-7BA0-41F5-B1C2-EBD67EFD0C58}" presName="sibTrans" presStyleLbl="sibTrans2D1" presStyleIdx="2" presStyleCnt="5"/>
      <dgm:spPr/>
    </dgm:pt>
    <dgm:pt modelId="{D5AE52C1-4192-4FB4-9D71-046A515C2E9A}" type="pres">
      <dgm:prSet presAssocID="{A9C7E112-5128-477F-AD85-4D1DA1901968}" presName="node" presStyleLbl="node1" presStyleIdx="3" presStyleCnt="5" custScaleX="205204" custScaleY="102164" custRadScaleRad="106801" custRadScaleInc="26938">
        <dgm:presLayoutVars>
          <dgm:bulletEnabled val="1"/>
        </dgm:presLayoutVars>
      </dgm:prSet>
      <dgm:spPr/>
    </dgm:pt>
    <dgm:pt modelId="{E54F7802-3CCA-4548-926B-9B1E90027EFD}" type="pres">
      <dgm:prSet presAssocID="{A9C7E112-5128-477F-AD85-4D1DA1901968}" presName="dummy" presStyleCnt="0"/>
      <dgm:spPr/>
    </dgm:pt>
    <dgm:pt modelId="{CBB0B945-B3CA-49B0-AFE3-A2E092484FF3}" type="pres">
      <dgm:prSet presAssocID="{B1C02359-7A86-49EE-AD8A-C4C8B0D6496C}" presName="sibTrans" presStyleLbl="sibTrans2D1" presStyleIdx="3" presStyleCnt="5"/>
      <dgm:spPr/>
    </dgm:pt>
    <dgm:pt modelId="{58AB62E1-5256-411A-B924-9DC32BB5F4D8}" type="pres">
      <dgm:prSet presAssocID="{15E7D907-4CA0-45BB-8649-E44A48DA991B}" presName="node" presStyleLbl="node1" presStyleIdx="4" presStyleCnt="5" custScaleX="168541">
        <dgm:presLayoutVars>
          <dgm:bulletEnabled val="1"/>
        </dgm:presLayoutVars>
      </dgm:prSet>
      <dgm:spPr/>
    </dgm:pt>
    <dgm:pt modelId="{434D6F8B-0C87-43D6-96EC-FE770563B158}" type="pres">
      <dgm:prSet presAssocID="{15E7D907-4CA0-45BB-8649-E44A48DA991B}" presName="dummy" presStyleCnt="0"/>
      <dgm:spPr/>
    </dgm:pt>
    <dgm:pt modelId="{27E4CDE6-3BA1-4A8D-8164-95A9D0640AF9}" type="pres">
      <dgm:prSet presAssocID="{06EFE95B-650C-42A1-8764-E1007C73F73D}" presName="sibTrans" presStyleLbl="sibTrans2D1" presStyleIdx="4" presStyleCnt="5"/>
      <dgm:spPr/>
    </dgm:pt>
  </dgm:ptLst>
  <dgm:cxnLst>
    <dgm:cxn modelId="{C26BC104-5E94-4487-8186-E4D82B29BA10}" type="presOf" srcId="{AB9CBAB0-7C83-4684-ADA6-6A56EAB06B5A}" destId="{B3139E5B-93C3-4F37-9C40-EA85DA20FADA}" srcOrd="0" destOrd="0" presId="urn:microsoft.com/office/officeart/2005/8/layout/radial6"/>
    <dgm:cxn modelId="{CE22F914-536F-4CEB-A9C8-249614849D8A}" srcId="{5EE8FE1B-471E-43B9-BA7B-F98E25F36950}" destId="{15E7D907-4CA0-45BB-8649-E44A48DA991B}" srcOrd="4" destOrd="0" parTransId="{FBB3E98E-C20C-48C6-ACF8-751BDA205D59}" sibTransId="{06EFE95B-650C-42A1-8764-E1007C73F73D}"/>
    <dgm:cxn modelId="{725E0B15-3F29-4D68-88AE-C3A8B0345440}" type="presOf" srcId="{FC9A9AD9-7BA0-41F5-B1C2-EBD67EFD0C58}" destId="{916049FB-4660-484D-BA64-094BC8EBA5EA}" srcOrd="0" destOrd="0" presId="urn:microsoft.com/office/officeart/2005/8/layout/radial6"/>
    <dgm:cxn modelId="{F40E8023-DE84-4DCD-B782-C0AB1CC7A621}" type="presOf" srcId="{0A5C72F6-E3CD-49F3-BDFD-96320F76D6F3}" destId="{E5B2996E-8EE7-430F-BB80-EB51164A0227}" srcOrd="0" destOrd="0" presId="urn:microsoft.com/office/officeart/2005/8/layout/radial6"/>
    <dgm:cxn modelId="{A3F75025-B056-4A08-9AAA-702A88A9110A}" srcId="{5EE8FE1B-471E-43B9-BA7B-F98E25F36950}" destId="{FD895E45-0F00-43F7-BA09-FB938F8F082E}" srcOrd="1" destOrd="0" parTransId="{D87754D3-D548-4621-9564-76526A5D205A}" sibTransId="{AB9CBAB0-7C83-4684-ADA6-6A56EAB06B5A}"/>
    <dgm:cxn modelId="{64C94D2C-809A-4A12-98A8-9994C6473CF8}" srcId="{5EE8FE1B-471E-43B9-BA7B-F98E25F36950}" destId="{4DEF0EE3-6664-4A86-B2B6-596D81B065BE}" srcOrd="2" destOrd="0" parTransId="{8AF5E2ED-352F-4E90-BF6A-2D38947024B3}" sibTransId="{FC9A9AD9-7BA0-41F5-B1C2-EBD67EFD0C58}"/>
    <dgm:cxn modelId="{61C2D168-08B4-4369-99B6-56BD1B4112A8}" type="presOf" srcId="{E895368C-465A-47FA-A6D1-0A3F9630903D}" destId="{F0389CB1-09FE-4EED-BF94-E6A261B274C6}" srcOrd="0" destOrd="0" presId="urn:microsoft.com/office/officeart/2005/8/layout/radial6"/>
    <dgm:cxn modelId="{188B156B-297E-4938-865A-D60E5D126057}" type="presOf" srcId="{A9C7E112-5128-477F-AD85-4D1DA1901968}" destId="{D5AE52C1-4192-4FB4-9D71-046A515C2E9A}" srcOrd="0" destOrd="0" presId="urn:microsoft.com/office/officeart/2005/8/layout/radial6"/>
    <dgm:cxn modelId="{EFEC9E74-BD2A-4194-AC9C-FFCFD4E461FA}" type="presOf" srcId="{06EFE95B-650C-42A1-8764-E1007C73F73D}" destId="{27E4CDE6-3BA1-4A8D-8164-95A9D0640AF9}" srcOrd="0" destOrd="0" presId="urn:microsoft.com/office/officeart/2005/8/layout/radial6"/>
    <dgm:cxn modelId="{8975A07A-75A9-432B-8022-7F8443E60A89}" type="presOf" srcId="{5EE8FE1B-471E-43B9-BA7B-F98E25F36950}" destId="{838EB3AC-F7A4-42BF-9080-BA58CA0CB8B6}" srcOrd="0" destOrd="0" presId="urn:microsoft.com/office/officeart/2005/8/layout/radial6"/>
    <dgm:cxn modelId="{46942095-07EB-4D0F-B525-7C0261F24616}" type="presOf" srcId="{B1C02359-7A86-49EE-AD8A-C4C8B0D6496C}" destId="{CBB0B945-B3CA-49B0-AFE3-A2E092484FF3}" srcOrd="0" destOrd="0" presId="urn:microsoft.com/office/officeart/2005/8/layout/radial6"/>
    <dgm:cxn modelId="{80D1A3A2-C884-4067-925E-F830F1A67CFD}" type="presOf" srcId="{1BEDF52C-50DB-4D21-8A7B-55F6C17F2838}" destId="{16228E55-641F-422C-9D14-B5E333DD0B68}" srcOrd="0" destOrd="0" presId="urn:microsoft.com/office/officeart/2005/8/layout/radial6"/>
    <dgm:cxn modelId="{90E393B1-6106-421F-B2D3-ACDDB79FD32D}" srcId="{5EE8FE1B-471E-43B9-BA7B-F98E25F36950}" destId="{A9C7E112-5128-477F-AD85-4D1DA1901968}" srcOrd="3" destOrd="0" parTransId="{00C56323-A454-4B59-A8BD-A26A50194292}" sibTransId="{B1C02359-7A86-49EE-AD8A-C4C8B0D6496C}"/>
    <dgm:cxn modelId="{281DCBBB-11C8-4703-AF36-CBB108655ABF}" type="presOf" srcId="{15E7D907-4CA0-45BB-8649-E44A48DA991B}" destId="{58AB62E1-5256-411A-B924-9DC32BB5F4D8}" srcOrd="0" destOrd="0" presId="urn:microsoft.com/office/officeart/2005/8/layout/radial6"/>
    <dgm:cxn modelId="{3FE789C5-D557-449F-A282-51C21C08F7F1}" srcId="{0A5C72F6-E3CD-49F3-BDFD-96320F76D6F3}" destId="{5EE8FE1B-471E-43B9-BA7B-F98E25F36950}" srcOrd="0" destOrd="0" parTransId="{87EAEA6A-30D4-4917-8BCB-492CB6199583}" sibTransId="{EB75EE85-D6E3-4D0E-91A8-05EEB5115401}"/>
    <dgm:cxn modelId="{715398D8-6B19-4395-AA0E-5E24F5C58398}" srcId="{5EE8FE1B-471E-43B9-BA7B-F98E25F36950}" destId="{1BEDF52C-50DB-4D21-8A7B-55F6C17F2838}" srcOrd="0" destOrd="0" parTransId="{31892F3A-12FE-4FA1-BD2D-02613065AE1A}" sibTransId="{E895368C-465A-47FA-A6D1-0A3F9630903D}"/>
    <dgm:cxn modelId="{FA0B72DD-EF81-4284-8D71-693BD768B599}" type="presOf" srcId="{FD895E45-0F00-43F7-BA09-FB938F8F082E}" destId="{1019A0D9-688D-4F27-AAF7-AD6FAD28C878}" srcOrd="0" destOrd="0" presId="urn:microsoft.com/office/officeart/2005/8/layout/radial6"/>
    <dgm:cxn modelId="{145C33FA-15C2-453A-AC69-548B9A8D69DA}" type="presOf" srcId="{4DEF0EE3-6664-4A86-B2B6-596D81B065BE}" destId="{2C167C63-FFBD-44B9-B659-FAED4E0725B0}" srcOrd="0" destOrd="0" presId="urn:microsoft.com/office/officeart/2005/8/layout/radial6"/>
    <dgm:cxn modelId="{5096F9DA-C804-4430-9F2D-F21AF298B22D}" type="presParOf" srcId="{E5B2996E-8EE7-430F-BB80-EB51164A0227}" destId="{838EB3AC-F7A4-42BF-9080-BA58CA0CB8B6}" srcOrd="0" destOrd="0" presId="urn:microsoft.com/office/officeart/2005/8/layout/radial6"/>
    <dgm:cxn modelId="{9A0B1EA1-B059-4350-B538-4D8D263E1D17}" type="presParOf" srcId="{E5B2996E-8EE7-430F-BB80-EB51164A0227}" destId="{16228E55-641F-422C-9D14-B5E333DD0B68}" srcOrd="1" destOrd="0" presId="urn:microsoft.com/office/officeart/2005/8/layout/radial6"/>
    <dgm:cxn modelId="{BEBAA836-A42C-4D99-9C17-62D83C12FE4B}" type="presParOf" srcId="{E5B2996E-8EE7-430F-BB80-EB51164A0227}" destId="{840FCA22-5451-4729-A861-A4086000A368}" srcOrd="2" destOrd="0" presId="urn:microsoft.com/office/officeart/2005/8/layout/radial6"/>
    <dgm:cxn modelId="{34793D6B-B138-4A6D-A1B3-1E1B580DF3FF}" type="presParOf" srcId="{E5B2996E-8EE7-430F-BB80-EB51164A0227}" destId="{F0389CB1-09FE-4EED-BF94-E6A261B274C6}" srcOrd="3" destOrd="0" presId="urn:microsoft.com/office/officeart/2005/8/layout/radial6"/>
    <dgm:cxn modelId="{6A9C40D0-2FF1-4015-98A6-37400890C04F}" type="presParOf" srcId="{E5B2996E-8EE7-430F-BB80-EB51164A0227}" destId="{1019A0D9-688D-4F27-AAF7-AD6FAD28C878}" srcOrd="4" destOrd="0" presId="urn:microsoft.com/office/officeart/2005/8/layout/radial6"/>
    <dgm:cxn modelId="{E48C4783-028D-4220-8E5D-80FD57D591C7}" type="presParOf" srcId="{E5B2996E-8EE7-430F-BB80-EB51164A0227}" destId="{812A3E0C-3C80-483E-A8A4-08376D1474B9}" srcOrd="5" destOrd="0" presId="urn:microsoft.com/office/officeart/2005/8/layout/radial6"/>
    <dgm:cxn modelId="{0E93744B-6810-4FFD-9997-C6531ECD60C6}" type="presParOf" srcId="{E5B2996E-8EE7-430F-BB80-EB51164A0227}" destId="{B3139E5B-93C3-4F37-9C40-EA85DA20FADA}" srcOrd="6" destOrd="0" presId="urn:microsoft.com/office/officeart/2005/8/layout/radial6"/>
    <dgm:cxn modelId="{7AD53AFF-099B-49BF-BB4F-41D7A2500D60}" type="presParOf" srcId="{E5B2996E-8EE7-430F-BB80-EB51164A0227}" destId="{2C167C63-FFBD-44B9-B659-FAED4E0725B0}" srcOrd="7" destOrd="0" presId="urn:microsoft.com/office/officeart/2005/8/layout/radial6"/>
    <dgm:cxn modelId="{E23207EB-7CCE-46BB-A720-7D08AB8DF32A}" type="presParOf" srcId="{E5B2996E-8EE7-430F-BB80-EB51164A0227}" destId="{EEC0AD10-55CB-460F-9EA8-B12EF8584B39}" srcOrd="8" destOrd="0" presId="urn:microsoft.com/office/officeart/2005/8/layout/radial6"/>
    <dgm:cxn modelId="{2A418044-5431-48F9-974D-A1978EBF767E}" type="presParOf" srcId="{E5B2996E-8EE7-430F-BB80-EB51164A0227}" destId="{916049FB-4660-484D-BA64-094BC8EBA5EA}" srcOrd="9" destOrd="0" presId="urn:microsoft.com/office/officeart/2005/8/layout/radial6"/>
    <dgm:cxn modelId="{25F9661C-CD85-4E4A-9DAA-4ED3E999FE17}" type="presParOf" srcId="{E5B2996E-8EE7-430F-BB80-EB51164A0227}" destId="{D5AE52C1-4192-4FB4-9D71-046A515C2E9A}" srcOrd="10" destOrd="0" presId="urn:microsoft.com/office/officeart/2005/8/layout/radial6"/>
    <dgm:cxn modelId="{A3DD9E12-0B38-4BFF-8CBF-4FBDACC7622F}" type="presParOf" srcId="{E5B2996E-8EE7-430F-BB80-EB51164A0227}" destId="{E54F7802-3CCA-4548-926B-9B1E90027EFD}" srcOrd="11" destOrd="0" presId="urn:microsoft.com/office/officeart/2005/8/layout/radial6"/>
    <dgm:cxn modelId="{A1D92320-1175-4473-A9C7-3FCC9FBAFB26}" type="presParOf" srcId="{E5B2996E-8EE7-430F-BB80-EB51164A0227}" destId="{CBB0B945-B3CA-49B0-AFE3-A2E092484FF3}" srcOrd="12" destOrd="0" presId="urn:microsoft.com/office/officeart/2005/8/layout/radial6"/>
    <dgm:cxn modelId="{E54FC8B7-B926-4213-BDDB-BFE2FAD618E0}" type="presParOf" srcId="{E5B2996E-8EE7-430F-BB80-EB51164A0227}" destId="{58AB62E1-5256-411A-B924-9DC32BB5F4D8}" srcOrd="13" destOrd="0" presId="urn:microsoft.com/office/officeart/2005/8/layout/radial6"/>
    <dgm:cxn modelId="{3F76B60C-0127-44E7-B998-477E512D3C0E}" type="presParOf" srcId="{E5B2996E-8EE7-430F-BB80-EB51164A0227}" destId="{434D6F8B-0C87-43D6-96EC-FE770563B158}" srcOrd="14" destOrd="0" presId="urn:microsoft.com/office/officeart/2005/8/layout/radial6"/>
    <dgm:cxn modelId="{8D7CEE2C-9547-45DB-BFBB-B78108AEAAD5}" type="presParOf" srcId="{E5B2996E-8EE7-430F-BB80-EB51164A0227}" destId="{27E4CDE6-3BA1-4A8D-8164-95A9D0640AF9}"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EC263-7C4E-45C2-BD64-F4AA0F89FC4C}">
      <dsp:nvSpPr>
        <dsp:cNvPr id="0" name=""/>
        <dsp:cNvSpPr/>
      </dsp:nvSpPr>
      <dsp:spPr>
        <a:xfrm>
          <a:off x="617219" y="0"/>
          <a:ext cx="6995160" cy="3429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C30C74-CCEB-4684-AF93-6D16620F28BF}">
      <dsp:nvSpPr>
        <dsp:cNvPr id="0" name=""/>
        <dsp:cNvSpPr/>
      </dsp:nvSpPr>
      <dsp:spPr>
        <a:xfrm>
          <a:off x="8840" y="1028700"/>
          <a:ext cx="2648902" cy="1371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CMU’s Strategic Plan 2025</a:t>
          </a:r>
        </a:p>
      </dsp:txBody>
      <dsp:txXfrm>
        <a:off x="75796" y="1095656"/>
        <a:ext cx="2514990" cy="1237688"/>
      </dsp:txXfrm>
    </dsp:sp>
    <dsp:sp modelId="{B20734F0-4354-4DCA-8C56-24F00AD5BD04}">
      <dsp:nvSpPr>
        <dsp:cNvPr id="0" name=""/>
        <dsp:cNvSpPr/>
      </dsp:nvSpPr>
      <dsp:spPr>
        <a:xfrm>
          <a:off x="2790348" y="1028700"/>
          <a:ext cx="2648902" cy="1371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Interdivisional partnership launched Fall 2017</a:t>
          </a:r>
        </a:p>
      </dsp:txBody>
      <dsp:txXfrm>
        <a:off x="2857304" y="1095656"/>
        <a:ext cx="2514990" cy="1237688"/>
      </dsp:txXfrm>
    </dsp:sp>
    <dsp:sp modelId="{15D4FC83-E107-41A7-9B9A-4A76DE3B8106}">
      <dsp:nvSpPr>
        <dsp:cNvPr id="0" name=""/>
        <dsp:cNvSpPr/>
      </dsp:nvSpPr>
      <dsp:spPr>
        <a:xfrm>
          <a:off x="5571857" y="1028700"/>
          <a:ext cx="2648902" cy="1371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Founded on social justice principles; identity, and student development theories.</a:t>
          </a:r>
        </a:p>
      </dsp:txBody>
      <dsp:txXfrm>
        <a:off x="5638813" y="1095656"/>
        <a:ext cx="2514990" cy="1237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4CDE6-3BA1-4A8D-8164-95A9D0640AF9}">
      <dsp:nvSpPr>
        <dsp:cNvPr id="0" name=""/>
        <dsp:cNvSpPr/>
      </dsp:nvSpPr>
      <dsp:spPr>
        <a:xfrm>
          <a:off x="2393601" y="505911"/>
          <a:ext cx="3512069" cy="3512069"/>
        </a:xfrm>
        <a:prstGeom prst="blockArc">
          <a:avLst>
            <a:gd name="adj1" fmla="val 11880000"/>
            <a:gd name="adj2" fmla="val 162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B0B945-B3CA-49B0-AFE3-A2E092484FF3}">
      <dsp:nvSpPr>
        <dsp:cNvPr id="0" name=""/>
        <dsp:cNvSpPr/>
      </dsp:nvSpPr>
      <dsp:spPr>
        <a:xfrm>
          <a:off x="2349962" y="625035"/>
          <a:ext cx="3512069" cy="3512069"/>
        </a:xfrm>
        <a:prstGeom prst="blockArc">
          <a:avLst>
            <a:gd name="adj1" fmla="val 8044586"/>
            <a:gd name="adj2" fmla="val 12134311"/>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6049FB-4660-484D-BA64-094BC8EBA5EA}">
      <dsp:nvSpPr>
        <dsp:cNvPr id="0" name=""/>
        <dsp:cNvSpPr/>
      </dsp:nvSpPr>
      <dsp:spPr>
        <a:xfrm>
          <a:off x="2380175" y="655024"/>
          <a:ext cx="3512069" cy="3512069"/>
        </a:xfrm>
        <a:prstGeom prst="blockArc">
          <a:avLst>
            <a:gd name="adj1" fmla="val 2773626"/>
            <a:gd name="adj2" fmla="val 8129904"/>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139E5B-93C3-4F37-9C40-EA85DA20FADA}">
      <dsp:nvSpPr>
        <dsp:cNvPr id="0" name=""/>
        <dsp:cNvSpPr/>
      </dsp:nvSpPr>
      <dsp:spPr>
        <a:xfrm>
          <a:off x="2430616" y="608596"/>
          <a:ext cx="3512069" cy="3512069"/>
        </a:xfrm>
        <a:prstGeom prst="blockArc">
          <a:avLst>
            <a:gd name="adj1" fmla="val 20301207"/>
            <a:gd name="adj2" fmla="val 291103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389CB1-09FE-4EED-BF94-E6A261B274C6}">
      <dsp:nvSpPr>
        <dsp:cNvPr id="0" name=""/>
        <dsp:cNvSpPr/>
      </dsp:nvSpPr>
      <dsp:spPr>
        <a:xfrm>
          <a:off x="2393601" y="505911"/>
          <a:ext cx="3512069" cy="3512069"/>
        </a:xfrm>
        <a:prstGeom prst="blockArc">
          <a:avLst>
            <a:gd name="adj1" fmla="val 16200000"/>
            <a:gd name="adj2" fmla="val 2052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8EB3AC-F7A4-42BF-9080-BA58CA0CB8B6}">
      <dsp:nvSpPr>
        <dsp:cNvPr id="0" name=""/>
        <dsp:cNvSpPr/>
      </dsp:nvSpPr>
      <dsp:spPr>
        <a:xfrm>
          <a:off x="3341945" y="1454256"/>
          <a:ext cx="1615380" cy="16153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The Center</a:t>
          </a:r>
        </a:p>
      </dsp:txBody>
      <dsp:txXfrm>
        <a:off x="3578512" y="1690823"/>
        <a:ext cx="1142246" cy="1142246"/>
      </dsp:txXfrm>
    </dsp:sp>
    <dsp:sp modelId="{16228E55-641F-422C-9D14-B5E333DD0B68}">
      <dsp:nvSpPr>
        <dsp:cNvPr id="0" name=""/>
        <dsp:cNvSpPr/>
      </dsp:nvSpPr>
      <dsp:spPr>
        <a:xfrm>
          <a:off x="3047998" y="-29341"/>
          <a:ext cx="2203275" cy="11519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Social Identity Inclusion </a:t>
          </a:r>
        </a:p>
      </dsp:txBody>
      <dsp:txXfrm>
        <a:off x="3370660" y="139354"/>
        <a:ext cx="1557951" cy="814532"/>
      </dsp:txXfrm>
    </dsp:sp>
    <dsp:sp modelId="{1019A0D9-688D-4F27-AAF7-AD6FAD28C878}">
      <dsp:nvSpPr>
        <dsp:cNvPr id="0" name=""/>
        <dsp:cNvSpPr/>
      </dsp:nvSpPr>
      <dsp:spPr>
        <a:xfrm>
          <a:off x="4897778" y="1166498"/>
          <a:ext cx="1766460" cy="11307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Emotional Inclusion </a:t>
          </a:r>
        </a:p>
      </dsp:txBody>
      <dsp:txXfrm>
        <a:off x="5156470" y="1332095"/>
        <a:ext cx="1249076" cy="799572"/>
      </dsp:txXfrm>
    </dsp:sp>
    <dsp:sp modelId="{2C167C63-FFBD-44B9-B659-FAED4E0725B0}">
      <dsp:nvSpPr>
        <dsp:cNvPr id="0" name=""/>
        <dsp:cNvSpPr/>
      </dsp:nvSpPr>
      <dsp:spPr>
        <a:xfrm>
          <a:off x="4168754" y="3002809"/>
          <a:ext cx="2308244" cy="12937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Academic</a:t>
          </a:r>
        </a:p>
        <a:p>
          <a:pPr marL="0" lvl="0" indent="0" algn="ctr" defTabSz="800100">
            <a:lnSpc>
              <a:spcPct val="90000"/>
            </a:lnSpc>
            <a:spcBef>
              <a:spcPct val="0"/>
            </a:spcBef>
            <a:spcAft>
              <a:spcPct val="35000"/>
            </a:spcAft>
            <a:buNone/>
          </a:pPr>
          <a:r>
            <a:rPr lang="en-US" sz="1800" kern="1200" dirty="0"/>
            <a:t>Artistic &amp; Intellectual Inclusion </a:t>
          </a:r>
        </a:p>
      </dsp:txBody>
      <dsp:txXfrm>
        <a:off x="4506789" y="3192272"/>
        <a:ext cx="1632174" cy="914806"/>
      </dsp:txXfrm>
    </dsp:sp>
    <dsp:sp modelId="{D5AE52C1-4192-4FB4-9D71-046A515C2E9A}">
      <dsp:nvSpPr>
        <dsp:cNvPr id="0" name=""/>
        <dsp:cNvSpPr/>
      </dsp:nvSpPr>
      <dsp:spPr>
        <a:xfrm>
          <a:off x="1752597" y="3035764"/>
          <a:ext cx="2320377" cy="11552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Leadership Development</a:t>
          </a:r>
        </a:p>
        <a:p>
          <a:pPr marL="0" lvl="0" indent="0" algn="ctr" defTabSz="800100">
            <a:lnSpc>
              <a:spcPct val="90000"/>
            </a:lnSpc>
            <a:spcBef>
              <a:spcPct val="0"/>
            </a:spcBef>
            <a:spcAft>
              <a:spcPct val="35000"/>
            </a:spcAft>
            <a:buNone/>
          </a:pPr>
          <a:r>
            <a:rPr lang="en-US" sz="1800" kern="1200" dirty="0"/>
            <a:t>Inclusion </a:t>
          </a:r>
        </a:p>
      </dsp:txBody>
      <dsp:txXfrm>
        <a:off x="2092408" y="3204944"/>
        <a:ext cx="1640755" cy="816876"/>
      </dsp:txXfrm>
    </dsp:sp>
    <dsp:sp modelId="{58AB62E1-5256-411A-B924-9DC32BB5F4D8}">
      <dsp:nvSpPr>
        <dsp:cNvPr id="0" name=""/>
        <dsp:cNvSpPr/>
      </dsp:nvSpPr>
      <dsp:spPr>
        <a:xfrm>
          <a:off x="1565360" y="1166498"/>
          <a:ext cx="1905804" cy="11307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Multicultural  Inclusion </a:t>
          </a:r>
        </a:p>
      </dsp:txBody>
      <dsp:txXfrm>
        <a:off x="1844459" y="1332095"/>
        <a:ext cx="1347606" cy="79957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en Sans" charset="0"/>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Open Sans" charset="0"/>
              </a:defRPr>
            </a:lvl1pPr>
          </a:lstStyle>
          <a:p>
            <a:pPr>
              <a:defRPr/>
            </a:pPr>
            <a:fld id="{59AAF3D2-EDFA-BA42-9460-032E57456FC5}" type="datetimeFigureOut">
              <a:rPr lang="en-US"/>
              <a:pPr>
                <a:defRPr/>
              </a:pPr>
              <a:t>3/26/19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Open Sans"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Open Sans" charset="0"/>
              </a:defRPr>
            </a:lvl1pPr>
          </a:lstStyle>
          <a:p>
            <a:pPr>
              <a:defRPr/>
            </a:pPr>
            <a:fld id="{53E6B18D-BC97-A741-A494-5A40B396D86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aseline="0">
                <a:latin typeface="Open Sans" charset="0"/>
                <a:ea typeface="ＭＳ Ｐゴシック" charset="0"/>
                <a:cs typeface="Geneva"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aseline="0">
                <a:latin typeface="Open Sans" charset="0"/>
                <a:ea typeface="ＭＳ Ｐゴシック" charset="0"/>
                <a:cs typeface="Geneva"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aseline="0">
                <a:latin typeface="Open Sans" charset="0"/>
                <a:ea typeface="ＭＳ Ｐゴシック" charset="0"/>
                <a:cs typeface="Geneva"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aseline="0">
                <a:latin typeface="Open Sans" charset="0"/>
              </a:defRPr>
            </a:lvl1pPr>
          </a:lstStyle>
          <a:p>
            <a:pPr>
              <a:defRPr/>
            </a:pPr>
            <a:fld id="{2B24F439-14CB-B64A-A38E-43868DBA8F9B}"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Open Sans" charset="0"/>
        <a:ea typeface="ＭＳ Ｐゴシック" charset="0"/>
        <a:cs typeface="Geneva" pitchFamily="-110" charset="-128"/>
      </a:defRPr>
    </a:lvl1pPr>
    <a:lvl2pPr marL="457200" algn="l" rtl="0" eaLnBrk="0" fontAlgn="base" hangingPunct="0">
      <a:spcBef>
        <a:spcPct val="30000"/>
      </a:spcBef>
      <a:spcAft>
        <a:spcPct val="0"/>
      </a:spcAft>
      <a:defRPr sz="1200" kern="1200">
        <a:solidFill>
          <a:schemeClr val="tx1"/>
        </a:solidFill>
        <a:latin typeface="Open Sans" charset="0"/>
        <a:ea typeface="Geneva" pitchFamily="-110" charset="-128"/>
        <a:cs typeface="Geneva" charset="0"/>
      </a:defRPr>
    </a:lvl2pPr>
    <a:lvl3pPr marL="914400" algn="l" rtl="0" eaLnBrk="0" fontAlgn="base" hangingPunct="0">
      <a:spcBef>
        <a:spcPct val="30000"/>
      </a:spcBef>
      <a:spcAft>
        <a:spcPct val="0"/>
      </a:spcAft>
      <a:defRPr sz="1200" kern="1200">
        <a:solidFill>
          <a:schemeClr val="tx1"/>
        </a:solidFill>
        <a:latin typeface="Open Sans" charset="0"/>
        <a:ea typeface="Geneva" pitchFamily="-110" charset="-128"/>
        <a:cs typeface="Geneva" charset="0"/>
      </a:defRPr>
    </a:lvl3pPr>
    <a:lvl4pPr marL="1371600" algn="l" rtl="0" eaLnBrk="0" fontAlgn="base" hangingPunct="0">
      <a:spcBef>
        <a:spcPct val="30000"/>
      </a:spcBef>
      <a:spcAft>
        <a:spcPct val="0"/>
      </a:spcAft>
      <a:defRPr sz="1200" kern="1200">
        <a:solidFill>
          <a:schemeClr val="tx1"/>
        </a:solidFill>
        <a:latin typeface="Open Sans" charset="0"/>
        <a:ea typeface="Geneva" pitchFamily="-110" charset="-128"/>
        <a:cs typeface="Geneva" charset="0"/>
      </a:defRPr>
    </a:lvl4pPr>
    <a:lvl5pPr marL="1828800" algn="l" rtl="0" eaLnBrk="0" fontAlgn="base" hangingPunct="0">
      <a:spcBef>
        <a:spcPct val="30000"/>
      </a:spcBef>
      <a:spcAft>
        <a:spcPct val="0"/>
      </a:spcAft>
      <a:defRPr sz="1200" kern="1200">
        <a:solidFill>
          <a:schemeClr val="tx1"/>
        </a:solidFill>
        <a:latin typeface="Open Sans" charset="0"/>
        <a:ea typeface="Geneva" pitchFamily="-110"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128"/>
              </a:defRPr>
            </a:lvl1pPr>
            <a:lvl2pPr marL="742950" indent="-285750">
              <a:defRPr sz="2400">
                <a:solidFill>
                  <a:schemeClr val="tx1"/>
                </a:solidFill>
                <a:latin typeface="45 Helvetica Light" charset="0"/>
                <a:ea typeface="ＭＳ Ｐゴシック" charset="-128"/>
              </a:defRPr>
            </a:lvl2pPr>
            <a:lvl3pPr marL="1143000" indent="-228600">
              <a:defRPr sz="2400">
                <a:solidFill>
                  <a:schemeClr val="tx1"/>
                </a:solidFill>
                <a:latin typeface="45 Helvetica Light" charset="0"/>
                <a:ea typeface="ＭＳ Ｐゴシック" charset="-128"/>
              </a:defRPr>
            </a:lvl3pPr>
            <a:lvl4pPr marL="1600200" indent="-228600">
              <a:defRPr sz="2400">
                <a:solidFill>
                  <a:schemeClr val="tx1"/>
                </a:solidFill>
                <a:latin typeface="45 Helvetica Light" charset="0"/>
                <a:ea typeface="ＭＳ Ｐゴシック" charset="-128"/>
              </a:defRPr>
            </a:lvl4pPr>
            <a:lvl5pPr marL="2057400" indent="-228600">
              <a:defRPr sz="2400">
                <a:solidFill>
                  <a:schemeClr val="tx1"/>
                </a:solidFill>
                <a:latin typeface="45 Helvetica Light" charset="0"/>
                <a:ea typeface="ＭＳ Ｐゴシック" charset="-128"/>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128"/>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128"/>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128"/>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128"/>
              </a:defRPr>
            </a:lvl9pPr>
          </a:lstStyle>
          <a:p>
            <a:fld id="{A4676FBE-E17B-9F40-B294-2A0EC4B80004}" type="slidenum">
              <a:rPr lang="en-US" altLang="x-none" sz="1200">
                <a:latin typeface="Open Sans" charset="0"/>
              </a:rPr>
              <a:pPr/>
              <a:t>1</a:t>
            </a:fld>
            <a:endParaRPr lang="en-US" altLang="x-none" sz="1200">
              <a:latin typeface="Open Sans" charset="0"/>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x-none">
                <a:ea typeface="ＭＳ Ｐゴシック" charset="-128"/>
                <a:cs typeface="Geneva" charset="0"/>
              </a:rPr>
              <a:t>Main title: 40 pt. Arial</a:t>
            </a:r>
          </a:p>
          <a:p>
            <a:pPr eaLnBrk="1" hangingPunct="1"/>
            <a:br>
              <a:rPr lang="en-US" altLang="x-none">
                <a:ea typeface="ＭＳ Ｐゴシック" charset="-128"/>
                <a:cs typeface="Geneva" charset="0"/>
              </a:rPr>
            </a:br>
            <a:r>
              <a:rPr lang="en-US" altLang="x-none">
                <a:ea typeface="ＭＳ Ｐゴシック" charset="-128"/>
                <a:cs typeface="Geneva" charset="0"/>
              </a:rPr>
              <a:t>Presenter Name: 16 pt. Arial</a:t>
            </a:r>
          </a:p>
          <a:p>
            <a:pPr eaLnBrk="1" hangingPunct="1"/>
            <a:r>
              <a:rPr lang="en-US" altLang="x-none">
                <a:ea typeface="ＭＳ Ｐゴシック" charset="-128"/>
                <a:cs typeface="Geneva" charset="0"/>
              </a:rPr>
              <a:t>Presenters Title: 16 pt. Arial Italic</a:t>
            </a:r>
          </a:p>
          <a:p>
            <a:pPr eaLnBrk="1" hangingPunct="1"/>
            <a:endParaRPr lang="en-US" altLang="x-none">
              <a:ea typeface="ＭＳ Ｐゴシック" charset="-128"/>
              <a:cs typeface="Geneva" charset="0"/>
            </a:endParaRPr>
          </a:p>
        </p:txBody>
      </p:sp>
    </p:spTree>
    <p:extLst>
      <p:ext uri="{BB962C8B-B14F-4D97-AF65-F5344CB8AC3E}">
        <p14:creationId xmlns:p14="http://schemas.microsoft.com/office/powerpoint/2010/main" val="298275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Rectangle 5"/>
          <p:cNvSpPr>
            <a:spLocks noChangeArrowheads="1"/>
          </p:cNvSpPr>
          <p:nvPr/>
        </p:nvSpPr>
        <p:spPr bwMode="auto">
          <a:xfrm>
            <a:off x="0" y="0"/>
            <a:ext cx="9144000" cy="5143500"/>
          </a:xfrm>
          <a:prstGeom prst="rect">
            <a:avLst/>
          </a:prstGeom>
          <a:solidFill>
            <a:srgbClr val="BB002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45 Helvetica Light" charset="0"/>
                <a:ea typeface="ＭＳ Ｐゴシック" charset="-128"/>
              </a:defRPr>
            </a:lvl1pPr>
            <a:lvl2pPr marL="742950" indent="-285750">
              <a:defRPr sz="2400">
                <a:solidFill>
                  <a:schemeClr val="tx1"/>
                </a:solidFill>
                <a:latin typeface="45 Helvetica Light" charset="0"/>
                <a:ea typeface="ＭＳ Ｐゴシック" charset="-128"/>
              </a:defRPr>
            </a:lvl2pPr>
            <a:lvl3pPr marL="1143000" indent="-228600">
              <a:defRPr sz="2400">
                <a:solidFill>
                  <a:schemeClr val="tx1"/>
                </a:solidFill>
                <a:latin typeface="45 Helvetica Light" charset="0"/>
                <a:ea typeface="ＭＳ Ｐゴシック" charset="-128"/>
              </a:defRPr>
            </a:lvl3pPr>
            <a:lvl4pPr marL="1600200" indent="-228600">
              <a:defRPr sz="2400">
                <a:solidFill>
                  <a:schemeClr val="tx1"/>
                </a:solidFill>
                <a:latin typeface="45 Helvetica Light" charset="0"/>
                <a:ea typeface="ＭＳ Ｐゴシック" charset="-128"/>
              </a:defRPr>
            </a:lvl4pPr>
            <a:lvl5pPr marL="2057400" indent="-228600">
              <a:defRPr sz="2400">
                <a:solidFill>
                  <a:schemeClr val="tx1"/>
                </a:solidFill>
                <a:latin typeface="45 Helvetica Light" charset="0"/>
                <a:ea typeface="ＭＳ Ｐゴシック" charset="-128"/>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128"/>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128"/>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128"/>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128"/>
              </a:defRPr>
            </a:lvl9pPr>
          </a:lstStyle>
          <a:p>
            <a:pPr>
              <a:defRPr/>
            </a:pPr>
            <a:endParaRPr lang="x-none" altLang="x-none">
              <a:latin typeface="Open Sans Regular" charset="0"/>
            </a:endParaRPr>
          </a:p>
        </p:txBody>
      </p:sp>
      <p:pic>
        <p:nvPicPr>
          <p:cNvPr id="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895350"/>
            <a:ext cx="34290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_Plaid-Digital_FINAL-NEW.png"/>
          <p:cNvPicPr>
            <a:picLocks noChangeAspect="1"/>
          </p:cNvPicPr>
          <p:nvPr/>
        </p:nvPicPr>
        <p:blipFill>
          <a:blip r:embed="rId3">
            <a:extLst>
              <a:ext uri="{28A0092B-C50C-407E-A947-70E740481C1C}">
                <a14:useLocalDpi xmlns:a14="http://schemas.microsoft.com/office/drawing/2010/main" val="0"/>
              </a:ext>
            </a:extLst>
          </a:blip>
          <a:srcRect l="84737" t="23988" r="4771" b="1990"/>
          <a:stretch>
            <a:fillRect/>
          </a:stretch>
        </p:blipFill>
        <p:spPr bwMode="auto">
          <a:xfrm>
            <a:off x="457200" y="0"/>
            <a:ext cx="7905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userDrawn="1"/>
        </p:nvSpPr>
        <p:spPr bwMode="auto">
          <a:xfrm>
            <a:off x="0" y="0"/>
            <a:ext cx="9144000" cy="5143500"/>
          </a:xfrm>
          <a:prstGeom prst="rect">
            <a:avLst/>
          </a:prstGeom>
          <a:solidFill>
            <a:srgbClr val="BB002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45 Helvetica Light" charset="0"/>
                <a:ea typeface="ＭＳ Ｐゴシック" charset="-128"/>
              </a:defRPr>
            </a:lvl1pPr>
            <a:lvl2pPr marL="742950" indent="-285750">
              <a:defRPr sz="2400">
                <a:solidFill>
                  <a:schemeClr val="tx1"/>
                </a:solidFill>
                <a:latin typeface="45 Helvetica Light" charset="0"/>
                <a:ea typeface="ＭＳ Ｐゴシック" charset="-128"/>
              </a:defRPr>
            </a:lvl2pPr>
            <a:lvl3pPr marL="1143000" indent="-228600">
              <a:defRPr sz="2400">
                <a:solidFill>
                  <a:schemeClr val="tx1"/>
                </a:solidFill>
                <a:latin typeface="45 Helvetica Light" charset="0"/>
                <a:ea typeface="ＭＳ Ｐゴシック" charset="-128"/>
              </a:defRPr>
            </a:lvl3pPr>
            <a:lvl4pPr marL="1600200" indent="-228600">
              <a:defRPr sz="2400">
                <a:solidFill>
                  <a:schemeClr val="tx1"/>
                </a:solidFill>
                <a:latin typeface="45 Helvetica Light" charset="0"/>
                <a:ea typeface="ＭＳ Ｐゴシック" charset="-128"/>
              </a:defRPr>
            </a:lvl4pPr>
            <a:lvl5pPr marL="2057400" indent="-228600">
              <a:defRPr sz="2400">
                <a:solidFill>
                  <a:schemeClr val="tx1"/>
                </a:solidFill>
                <a:latin typeface="45 Helvetica Light" charset="0"/>
                <a:ea typeface="ＭＳ Ｐゴシック" charset="-128"/>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128"/>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128"/>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128"/>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128"/>
              </a:defRPr>
            </a:lvl9pPr>
          </a:lstStyle>
          <a:p>
            <a:pPr>
              <a:defRPr/>
            </a:pPr>
            <a:endParaRPr lang="x-none" altLang="x-none">
              <a:latin typeface="Open Sans Regular" charset="0"/>
            </a:endParaRPr>
          </a:p>
        </p:txBody>
      </p:sp>
      <p:pic>
        <p:nvPicPr>
          <p:cNvPr id="6"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9800" y="895350"/>
            <a:ext cx="34290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_Plaid-Digital_FINAL-NEW.png"/>
          <p:cNvPicPr>
            <a:picLocks noChangeAspect="1"/>
          </p:cNvPicPr>
          <p:nvPr userDrawn="1"/>
        </p:nvPicPr>
        <p:blipFill>
          <a:blip r:embed="rId3">
            <a:extLst>
              <a:ext uri="{28A0092B-C50C-407E-A947-70E740481C1C}">
                <a14:useLocalDpi xmlns:a14="http://schemas.microsoft.com/office/drawing/2010/main" val="0"/>
              </a:ext>
            </a:extLst>
          </a:blip>
          <a:srcRect l="84737" t="23988" r="4771" b="1990"/>
          <a:stretch>
            <a:fillRect/>
          </a:stretch>
        </p:blipFill>
        <p:spPr bwMode="auto">
          <a:xfrm>
            <a:off x="457200" y="0"/>
            <a:ext cx="7905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31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21613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0"/>
          </p:nvPr>
        </p:nvSpPr>
        <p:spPr>
          <a:xfrm>
            <a:off x="457200" y="1200150"/>
            <a:ext cx="8229600" cy="3429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2811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200150"/>
            <a:ext cx="3962400" cy="3429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1"/>
          </p:nvPr>
        </p:nvSpPr>
        <p:spPr>
          <a:xfrm>
            <a:off x="4727448" y="1212300"/>
            <a:ext cx="3959352" cy="3429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828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200150"/>
            <a:ext cx="2590800" cy="3429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quarter" idx="11"/>
          </p:nvPr>
        </p:nvSpPr>
        <p:spPr>
          <a:xfrm>
            <a:off x="3276600" y="1200150"/>
            <a:ext cx="2590800" cy="3429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quarter" idx="12"/>
          </p:nvPr>
        </p:nvSpPr>
        <p:spPr>
          <a:xfrm>
            <a:off x="6096000" y="1200150"/>
            <a:ext cx="2590800" cy="3429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7110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200150"/>
            <a:ext cx="1905000" cy="3429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quarter" idx="11"/>
          </p:nvPr>
        </p:nvSpPr>
        <p:spPr>
          <a:xfrm>
            <a:off x="2565400" y="1200150"/>
            <a:ext cx="1905000" cy="3429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quarter" idx="12"/>
          </p:nvPr>
        </p:nvSpPr>
        <p:spPr>
          <a:xfrm>
            <a:off x="4673600" y="1200150"/>
            <a:ext cx="1905000" cy="3429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quarter" idx="13"/>
          </p:nvPr>
        </p:nvSpPr>
        <p:spPr>
          <a:xfrm>
            <a:off x="6781800" y="1200150"/>
            <a:ext cx="1905000" cy="3429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9064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333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descr="_Plaid-Digital_FINAL-NEW.png"/>
          <p:cNvPicPr>
            <a:picLocks noChangeAspect="1"/>
          </p:cNvPicPr>
          <p:nvPr/>
        </p:nvPicPr>
        <p:blipFill>
          <a:blip r:embed="rId9">
            <a:extLst>
              <a:ext uri="{28A0092B-C50C-407E-A947-70E740481C1C}">
                <a14:useLocalDpi xmlns:a14="http://schemas.microsoft.com/office/drawing/2010/main" val="0"/>
              </a:ext>
            </a:extLst>
          </a:blip>
          <a:srcRect l="59550" t="20876" r="39888" b="2893"/>
          <a:stretch>
            <a:fillRect/>
          </a:stretch>
        </p:blipFill>
        <p:spPr bwMode="auto">
          <a:xfrm rot="5400000">
            <a:off x="3798887" y="1046163"/>
            <a:ext cx="60325" cy="765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3" descr="_Plaid-Digital_FINAL-NEW.png"/>
          <p:cNvPicPr>
            <a:picLocks noChangeAspect="1"/>
          </p:cNvPicPr>
          <p:nvPr userDrawn="1"/>
        </p:nvPicPr>
        <p:blipFill>
          <a:blip r:embed="rId9">
            <a:extLst>
              <a:ext uri="{28A0092B-C50C-407E-A947-70E740481C1C}">
                <a14:useLocalDpi xmlns:a14="http://schemas.microsoft.com/office/drawing/2010/main" val="0"/>
              </a:ext>
            </a:extLst>
          </a:blip>
          <a:srcRect l="59550" t="20876" r="39888" b="2893"/>
          <a:stretch>
            <a:fillRect/>
          </a:stretch>
        </p:blipFill>
        <p:spPr bwMode="auto">
          <a:xfrm rot="5400000">
            <a:off x="3798887" y="1046163"/>
            <a:ext cx="60325" cy="765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itle Placeholder 1"/>
          <p:cNvSpPr>
            <a:spLocks noGrp="1"/>
          </p:cNvSpPr>
          <p:nvPr>
            <p:ph type="title"/>
          </p:nvPr>
        </p:nvSpPr>
        <p:spPr bwMode="auto">
          <a:xfrm>
            <a:off x="457200" y="36195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title style</a:t>
            </a:r>
          </a:p>
        </p:txBody>
      </p:sp>
      <p:sp>
        <p:nvSpPr>
          <p:cNvPr id="1031" name="Text Placeholder 2"/>
          <p:cNvSpPr>
            <a:spLocks noGrp="1"/>
          </p:cNvSpPr>
          <p:nvPr>
            <p:ph type="body" idx="1"/>
          </p:nvPr>
        </p:nvSpPr>
        <p:spPr bwMode="auto">
          <a:xfrm>
            <a:off x="457200" y="1200150"/>
            <a:ext cx="8229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pic>
        <p:nvPicPr>
          <p:cNvPr id="10" name="Picture 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72400" y="4248150"/>
            <a:ext cx="1154590" cy="736392"/>
          </a:xfrm>
          <a:prstGeom prst="rect">
            <a:avLst/>
          </a:prstGeom>
        </p:spPr>
      </p:pic>
    </p:spTree>
  </p:cSld>
  <p:clrMap bg1="lt1" tx1="dk1" bg2="lt2" tx2="dk2" accent1="accent1" accent2="accent2" accent3="accent3" accent4="accent4" accent5="accent5" accent6="accent6" hlink="hlink" folHlink="folHlink"/>
  <p:sldLayoutIdLst>
    <p:sldLayoutId id="2147483825" r:id="rId1"/>
    <p:sldLayoutId id="2147483819" r:id="rId2"/>
    <p:sldLayoutId id="2147483820" r:id="rId3"/>
    <p:sldLayoutId id="2147483821" r:id="rId4"/>
    <p:sldLayoutId id="2147483822" r:id="rId5"/>
    <p:sldLayoutId id="2147483823" r:id="rId6"/>
    <p:sldLayoutId id="2147483824" r:id="rId7"/>
  </p:sldLayoutIdLst>
  <p:txStyles>
    <p:titleStyle>
      <a:lvl1pPr algn="l" rtl="0" eaLnBrk="1" fontAlgn="base" hangingPunct="1">
        <a:spcBef>
          <a:spcPct val="0"/>
        </a:spcBef>
        <a:spcAft>
          <a:spcPct val="0"/>
        </a:spcAft>
        <a:defRPr sz="2400" b="1">
          <a:solidFill>
            <a:schemeClr val="tx1"/>
          </a:solidFill>
          <a:latin typeface="Open Sans" charset="0"/>
          <a:ea typeface="Open Sans" charset="0"/>
          <a:cs typeface="Open Sans" charset="0"/>
        </a:defRPr>
      </a:lvl1pPr>
      <a:lvl2pPr algn="l" rtl="0" eaLnBrk="1" fontAlgn="base" hangingPunct="1">
        <a:spcBef>
          <a:spcPct val="0"/>
        </a:spcBef>
        <a:spcAft>
          <a:spcPct val="0"/>
        </a:spcAft>
        <a:defRPr sz="2400" b="1">
          <a:solidFill>
            <a:schemeClr val="tx1"/>
          </a:solidFill>
          <a:latin typeface="Open Sans" charset="0"/>
          <a:ea typeface="Open Sans" charset="0"/>
          <a:cs typeface="Open Sans" charset="0"/>
        </a:defRPr>
      </a:lvl2pPr>
      <a:lvl3pPr algn="l" rtl="0" eaLnBrk="1" fontAlgn="base" hangingPunct="1">
        <a:spcBef>
          <a:spcPct val="0"/>
        </a:spcBef>
        <a:spcAft>
          <a:spcPct val="0"/>
        </a:spcAft>
        <a:defRPr sz="2400" b="1">
          <a:solidFill>
            <a:schemeClr val="tx1"/>
          </a:solidFill>
          <a:latin typeface="Open Sans" charset="0"/>
          <a:ea typeface="Open Sans" charset="0"/>
          <a:cs typeface="Open Sans" charset="0"/>
        </a:defRPr>
      </a:lvl3pPr>
      <a:lvl4pPr algn="l" rtl="0" eaLnBrk="1" fontAlgn="base" hangingPunct="1">
        <a:spcBef>
          <a:spcPct val="0"/>
        </a:spcBef>
        <a:spcAft>
          <a:spcPct val="0"/>
        </a:spcAft>
        <a:defRPr sz="2400" b="1">
          <a:solidFill>
            <a:schemeClr val="tx1"/>
          </a:solidFill>
          <a:latin typeface="Open Sans" charset="0"/>
          <a:ea typeface="Open Sans" charset="0"/>
          <a:cs typeface="Open Sans" charset="0"/>
        </a:defRPr>
      </a:lvl4pPr>
      <a:lvl5pPr algn="l" rtl="0" eaLnBrk="1" fontAlgn="base" hangingPunct="1">
        <a:spcBef>
          <a:spcPct val="0"/>
        </a:spcBef>
        <a:spcAft>
          <a:spcPct val="0"/>
        </a:spcAft>
        <a:defRPr sz="2400" b="1">
          <a:solidFill>
            <a:schemeClr val="tx1"/>
          </a:solidFill>
          <a:latin typeface="Open Sans" charset="0"/>
          <a:ea typeface="Open Sans" charset="0"/>
          <a:cs typeface="Open Sans" charset="0"/>
        </a:defRPr>
      </a:lvl5pPr>
      <a:lvl6pPr marL="4572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6pPr>
      <a:lvl7pPr marL="9144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7pPr>
      <a:lvl8pPr marL="13716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8pPr>
      <a:lvl9pPr marL="18288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9pPr>
    </p:titleStyle>
    <p:bodyStyle>
      <a:lvl1pPr marL="6350" indent="-6350" algn="l" rtl="0" eaLnBrk="1" fontAlgn="base" hangingPunct="1">
        <a:spcBef>
          <a:spcPts val="600"/>
        </a:spcBef>
        <a:spcAft>
          <a:spcPct val="0"/>
        </a:spcAft>
        <a:defRPr sz="1400">
          <a:solidFill>
            <a:schemeClr val="tx1"/>
          </a:solidFill>
          <a:latin typeface="Open Sans" charset="0"/>
          <a:ea typeface="Open Sans" charset="0"/>
          <a:cs typeface="Open Sans" charset="0"/>
        </a:defRPr>
      </a:lvl1pPr>
      <a:lvl2pPr marL="742950" indent="-285750" algn="l" rtl="0" eaLnBrk="1" fontAlgn="base" hangingPunct="1">
        <a:spcBef>
          <a:spcPts val="600"/>
        </a:spcBef>
        <a:spcAft>
          <a:spcPct val="0"/>
        </a:spcAft>
        <a:buSzPct val="110000"/>
        <a:buFont typeface="Arial" charset="0"/>
        <a:buChar char="•"/>
        <a:defRPr sz="1400">
          <a:solidFill>
            <a:schemeClr val="tx1"/>
          </a:solidFill>
          <a:latin typeface="Open Sans" charset="0"/>
          <a:ea typeface="Open Sans" charset="0"/>
          <a:cs typeface="Open Sans" charset="0"/>
        </a:defRPr>
      </a:lvl2pPr>
      <a:lvl3pPr marL="1200150" indent="-285750" algn="l" rtl="0" eaLnBrk="1" fontAlgn="base" hangingPunct="1">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3pPr>
      <a:lvl4pPr marL="1657350" indent="-285750" algn="l" rtl="0" eaLnBrk="1" fontAlgn="base" hangingPunct="1">
        <a:spcBef>
          <a:spcPts val="600"/>
        </a:spcBef>
        <a:spcAft>
          <a:spcPct val="0"/>
        </a:spcAft>
        <a:buSzPct val="110000"/>
        <a:buFont typeface="Arial" charset="0"/>
        <a:buChar char="•"/>
        <a:defRPr sz="1400">
          <a:solidFill>
            <a:schemeClr val="tx1"/>
          </a:solidFill>
          <a:latin typeface="Open Sans" charset="0"/>
          <a:ea typeface="Open Sans" charset="0"/>
          <a:cs typeface="Open Sans" charset="0"/>
        </a:defRPr>
      </a:lvl4pPr>
      <a:lvl5pPr marL="2057400" indent="-228600" algn="l" rtl="0" eaLnBrk="1" fontAlgn="base" hangingPunct="1">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5pPr>
      <a:lvl6pPr marL="25146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6pPr>
      <a:lvl7pPr marL="29718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7pPr>
      <a:lvl8pPr marL="34290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8pPr>
      <a:lvl9pPr marL="38862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requiemforrice.com/"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R9CnbulpJ0k" TargetMode="External"/><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hyperlink" Target="https://youtu.be/kPKfh3T51fw"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1" name="Straight Connector 11"/>
          <p:cNvCxnSpPr>
            <a:cxnSpLocks noChangeShapeType="1"/>
          </p:cNvCxnSpPr>
          <p:nvPr/>
        </p:nvCxnSpPr>
        <p:spPr bwMode="auto">
          <a:xfrm>
            <a:off x="2209800" y="3486150"/>
            <a:ext cx="54864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cxnSp>
      <p:sp>
        <p:nvSpPr>
          <p:cNvPr id="5122" name="Text Placeholder 14"/>
          <p:cNvSpPr txBox="1">
            <a:spLocks/>
          </p:cNvSpPr>
          <p:nvPr/>
        </p:nvSpPr>
        <p:spPr bwMode="auto">
          <a:xfrm>
            <a:off x="1905000" y="1733549"/>
            <a:ext cx="6248400" cy="160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a:spcBef>
                <a:spcPts val="600"/>
              </a:spcBef>
              <a:defRPr sz="1400">
                <a:solidFill>
                  <a:schemeClr val="tx1"/>
                </a:solidFill>
                <a:latin typeface="Open Sans" charset="0"/>
                <a:ea typeface="Open Sans" charset="0"/>
                <a:cs typeface="Open Sans" charset="0"/>
              </a:defRPr>
            </a:lvl1pPr>
            <a:lvl2pPr marL="742950" indent="-285750">
              <a:spcBef>
                <a:spcPts val="600"/>
              </a:spcBef>
              <a:buSzPct val="110000"/>
              <a:buFont typeface="Arial" charset="0"/>
              <a:buChar char="•"/>
              <a:defRPr sz="1400">
                <a:solidFill>
                  <a:schemeClr val="tx1"/>
                </a:solidFill>
                <a:latin typeface="Open Sans" charset="0"/>
                <a:ea typeface="Open Sans" charset="0"/>
                <a:cs typeface="Open Sans" charset="0"/>
              </a:defRPr>
            </a:lvl2pPr>
            <a:lvl3pPr marL="1143000" indent="-228600">
              <a:spcBef>
                <a:spcPts val="600"/>
              </a:spcBef>
              <a:buSzPct val="110000"/>
              <a:buFont typeface=".AppleSystemUIFont" charset="-120"/>
              <a:buChar char="–"/>
              <a:defRPr sz="1400" i="1">
                <a:solidFill>
                  <a:schemeClr val="tx1"/>
                </a:solidFill>
                <a:latin typeface="Open Sans" charset="0"/>
                <a:ea typeface="Open Sans" charset="0"/>
                <a:cs typeface="Open Sans" charset="0"/>
              </a:defRPr>
            </a:lvl3pPr>
            <a:lvl4pPr marL="1600200" indent="-228600">
              <a:spcBef>
                <a:spcPts val="600"/>
              </a:spcBef>
              <a:buSzPct val="110000"/>
              <a:buFont typeface="Arial" charset="0"/>
              <a:buChar char="•"/>
              <a:defRPr sz="1400">
                <a:solidFill>
                  <a:schemeClr val="tx1"/>
                </a:solidFill>
                <a:latin typeface="Open Sans" charset="0"/>
                <a:ea typeface="Open Sans" charset="0"/>
                <a:cs typeface="Open Sans" charset="0"/>
              </a:defRPr>
            </a:lvl4pPr>
            <a:lvl5pPr marL="2057400" indent="-228600">
              <a:spcBef>
                <a:spcPts val="600"/>
              </a:spcBef>
              <a:buSzPct val="110000"/>
              <a:buFont typeface=".AppleSystemUIFont" charset="-120"/>
              <a:buChar char="–"/>
              <a:defRPr sz="1400" i="1">
                <a:solidFill>
                  <a:schemeClr val="tx1"/>
                </a:solidFill>
                <a:latin typeface="Open Sans" charset="0"/>
                <a:ea typeface="Open Sans" charset="0"/>
                <a:cs typeface="Open Sans" charset="0"/>
              </a:defRPr>
            </a:lvl5pPr>
            <a:lvl6pPr marL="25146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6pPr>
            <a:lvl7pPr marL="29718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7pPr>
            <a:lvl8pPr marL="34290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8pPr>
            <a:lvl9pPr marL="38862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9pPr>
          </a:lstStyle>
          <a:p>
            <a:pPr algn="ctr">
              <a:spcBef>
                <a:spcPts val="0"/>
              </a:spcBef>
            </a:pPr>
            <a:r>
              <a:rPr lang="en-US" altLang="x-none" sz="3600" b="1" dirty="0">
                <a:solidFill>
                  <a:schemeClr val="bg1"/>
                </a:solidFill>
                <a:ea typeface="ＭＳ Ｐゴシック" charset="-128"/>
              </a:rPr>
              <a:t>ANSWERING THE CALL</a:t>
            </a:r>
          </a:p>
          <a:p>
            <a:pPr algn="ctr">
              <a:spcBef>
                <a:spcPts val="0"/>
              </a:spcBef>
            </a:pPr>
            <a:r>
              <a:rPr lang="en-US" altLang="x-none" sz="2400" dirty="0">
                <a:solidFill>
                  <a:schemeClr val="bg1"/>
                </a:solidFill>
                <a:ea typeface="ＭＳ Ｐゴシック" charset="-128"/>
              </a:rPr>
              <a:t>Center for Student Diversity and Inclusion</a:t>
            </a:r>
          </a:p>
          <a:p>
            <a:pPr algn="ctr">
              <a:spcBef>
                <a:spcPts val="0"/>
              </a:spcBef>
            </a:pPr>
            <a:r>
              <a:rPr lang="en-US" altLang="x-none" sz="2400" dirty="0">
                <a:solidFill>
                  <a:schemeClr val="bg1"/>
                </a:solidFill>
                <a:ea typeface="ＭＳ Ｐゴシック" charset="-128"/>
              </a:rPr>
              <a:t>Carnegie Mellon Women’s Association (CMWA) Winter Series Keynote </a:t>
            </a:r>
          </a:p>
        </p:txBody>
      </p:sp>
      <p:sp>
        <p:nvSpPr>
          <p:cNvPr id="5123" name="Text Placeholder 16"/>
          <p:cNvSpPr txBox="1">
            <a:spLocks/>
          </p:cNvSpPr>
          <p:nvPr/>
        </p:nvSpPr>
        <p:spPr bwMode="auto">
          <a:xfrm>
            <a:off x="2133600" y="3638550"/>
            <a:ext cx="5257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a:spcBef>
                <a:spcPts val="600"/>
              </a:spcBef>
              <a:defRPr sz="1400">
                <a:solidFill>
                  <a:schemeClr val="tx1"/>
                </a:solidFill>
                <a:latin typeface="Open Sans" charset="0"/>
                <a:ea typeface="Open Sans" charset="0"/>
                <a:cs typeface="Open Sans" charset="0"/>
              </a:defRPr>
            </a:lvl1pPr>
            <a:lvl2pPr marL="742950" indent="-285750">
              <a:spcBef>
                <a:spcPts val="600"/>
              </a:spcBef>
              <a:buSzPct val="110000"/>
              <a:buFont typeface="Arial" charset="0"/>
              <a:buChar char="•"/>
              <a:defRPr sz="1400">
                <a:solidFill>
                  <a:schemeClr val="tx1"/>
                </a:solidFill>
                <a:latin typeface="Open Sans" charset="0"/>
                <a:ea typeface="Open Sans" charset="0"/>
                <a:cs typeface="Open Sans" charset="0"/>
              </a:defRPr>
            </a:lvl2pPr>
            <a:lvl3pPr marL="1143000" indent="-228600">
              <a:spcBef>
                <a:spcPts val="600"/>
              </a:spcBef>
              <a:buSzPct val="110000"/>
              <a:buFont typeface=".AppleSystemUIFont" charset="-120"/>
              <a:buChar char="–"/>
              <a:defRPr sz="1400" i="1">
                <a:solidFill>
                  <a:schemeClr val="tx1"/>
                </a:solidFill>
                <a:latin typeface="Open Sans" charset="0"/>
                <a:ea typeface="Open Sans" charset="0"/>
                <a:cs typeface="Open Sans" charset="0"/>
              </a:defRPr>
            </a:lvl3pPr>
            <a:lvl4pPr marL="1600200" indent="-228600">
              <a:spcBef>
                <a:spcPts val="600"/>
              </a:spcBef>
              <a:buSzPct val="110000"/>
              <a:buFont typeface="Arial" charset="0"/>
              <a:buChar char="•"/>
              <a:defRPr sz="1400">
                <a:solidFill>
                  <a:schemeClr val="tx1"/>
                </a:solidFill>
                <a:latin typeface="Open Sans" charset="0"/>
                <a:ea typeface="Open Sans" charset="0"/>
                <a:cs typeface="Open Sans" charset="0"/>
              </a:defRPr>
            </a:lvl4pPr>
            <a:lvl5pPr marL="2057400" indent="-228600">
              <a:spcBef>
                <a:spcPts val="600"/>
              </a:spcBef>
              <a:buSzPct val="110000"/>
              <a:buFont typeface=".AppleSystemUIFont" charset="-120"/>
              <a:buChar char="–"/>
              <a:defRPr sz="1400" i="1">
                <a:solidFill>
                  <a:schemeClr val="tx1"/>
                </a:solidFill>
                <a:latin typeface="Open Sans" charset="0"/>
                <a:ea typeface="Open Sans" charset="0"/>
                <a:cs typeface="Open Sans" charset="0"/>
              </a:defRPr>
            </a:lvl5pPr>
            <a:lvl6pPr marL="25146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6pPr>
            <a:lvl7pPr marL="29718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7pPr>
            <a:lvl8pPr marL="34290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8pPr>
            <a:lvl9pPr marL="38862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9pPr>
          </a:lstStyle>
          <a:p>
            <a:pPr>
              <a:spcBef>
                <a:spcPct val="20000"/>
              </a:spcBef>
            </a:pPr>
            <a:r>
              <a:rPr lang="en-US" altLang="x-none" sz="2400" b="1" dirty="0">
                <a:solidFill>
                  <a:srgbClr val="FFFFFF"/>
                </a:solidFill>
                <a:ea typeface="ＭＳ Ｐゴシック" charset="-128"/>
              </a:rPr>
              <a:t>Angela N. Campbell, Ph.D.</a:t>
            </a:r>
          </a:p>
          <a:p>
            <a:pPr>
              <a:spcBef>
                <a:spcPct val="20000"/>
              </a:spcBef>
            </a:pPr>
            <a:r>
              <a:rPr lang="en-US" altLang="x-none" sz="2400" b="1" i="1" dirty="0">
                <a:solidFill>
                  <a:srgbClr val="FFFFFF"/>
                </a:solidFill>
                <a:ea typeface="ＭＳ Ｐゴシック" charset="-128"/>
              </a:rPr>
              <a:t>Executive Director </a:t>
            </a:r>
          </a:p>
        </p:txBody>
      </p:sp>
    </p:spTree>
    <p:extLst>
      <p:ext uri="{BB962C8B-B14F-4D97-AF65-F5344CB8AC3E}">
        <p14:creationId xmlns:p14="http://schemas.microsoft.com/office/powerpoint/2010/main" val="178644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838200"/>
          </a:xfrm>
        </p:spPr>
        <p:txBody>
          <a:bodyPr/>
          <a:lstStyle/>
          <a:p>
            <a:pPr algn="ctr"/>
            <a:r>
              <a:rPr lang="en-US" dirty="0"/>
              <a:t>Organizational Advising &amp; Community Outreach</a:t>
            </a:r>
            <a:br>
              <a:rPr lang="en-US" dirty="0"/>
            </a:br>
            <a:r>
              <a:rPr lang="en-US" dirty="0"/>
              <a:t>Strong Women, Strong Girls</a:t>
            </a:r>
          </a:p>
        </p:txBody>
      </p:sp>
      <p:pic>
        <p:nvPicPr>
          <p:cNvPr id="4" name="Google Shape;234;p30"/>
          <p:cNvPicPr preferRelativeResize="0">
            <a:picLocks noGrp="1"/>
          </p:cNvPicPr>
          <p:nvPr>
            <p:ph sz="quarter" idx="10"/>
          </p:nvPr>
        </p:nvPicPr>
        <p:blipFill>
          <a:blip r:embed="rId2">
            <a:alphaModFix/>
          </a:blip>
          <a:stretch>
            <a:fillRect/>
          </a:stretch>
        </p:blipFill>
        <p:spPr>
          <a:xfrm>
            <a:off x="2122714" y="1200150"/>
            <a:ext cx="4898571" cy="3429000"/>
          </a:xfrm>
          <a:prstGeom prst="rect">
            <a:avLst/>
          </a:prstGeom>
          <a:noFill/>
          <a:ln>
            <a:noFill/>
          </a:ln>
        </p:spPr>
      </p:pic>
    </p:spTree>
    <p:extLst>
      <p:ext uri="{BB962C8B-B14F-4D97-AF65-F5344CB8AC3E}">
        <p14:creationId xmlns:p14="http://schemas.microsoft.com/office/powerpoint/2010/main" val="3431152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Undergraduate Student Support and Outreach </a:t>
            </a:r>
          </a:p>
        </p:txBody>
      </p:sp>
      <p:sp>
        <p:nvSpPr>
          <p:cNvPr id="3" name="Content Placeholder 2"/>
          <p:cNvSpPr>
            <a:spLocks noGrp="1"/>
          </p:cNvSpPr>
          <p:nvPr>
            <p:ph sz="quarter" idx="10"/>
          </p:nvPr>
        </p:nvSpPr>
        <p:spPr>
          <a:xfrm>
            <a:off x="457200" y="742950"/>
            <a:ext cx="8229600" cy="4114800"/>
          </a:xfrm>
        </p:spPr>
        <p:txBody>
          <a:bodyPr/>
          <a:lstStyle/>
          <a:p>
            <a:pPr marL="342900" indent="-342900">
              <a:buAutoNum type="arabicPeriod"/>
            </a:pPr>
            <a:r>
              <a:rPr lang="en-US" dirty="0"/>
              <a:t>FIRST </a:t>
            </a:r>
            <a:r>
              <a:rPr lang="en-US" dirty="0" err="1"/>
              <a:t>Together@cmu</a:t>
            </a:r>
            <a:endParaRPr lang="en-US" dirty="0"/>
          </a:p>
          <a:p>
            <a:pPr marL="1079500" lvl="1" indent="-342900">
              <a:buFont typeface="Arial" panose="020B0604020202020204" pitchFamily="34" charset="0"/>
              <a:buChar char="•"/>
            </a:pPr>
            <a:r>
              <a:rPr lang="en-US" dirty="0"/>
              <a:t>Awareness, advocacy, and supportive programming aimed to enhance and support the experience of first generation students on campus</a:t>
            </a:r>
          </a:p>
          <a:p>
            <a:pPr marL="0" indent="0"/>
            <a:r>
              <a:rPr lang="en-US" dirty="0"/>
              <a:t>2.  Affinity group – Identity development; Student led organization support</a:t>
            </a:r>
          </a:p>
          <a:p>
            <a:pPr marL="1079500" lvl="1" indent="-342900">
              <a:buFont typeface="Arial" panose="020B0604020202020204" pitchFamily="34" charset="0"/>
              <a:buChar char="•"/>
            </a:pPr>
            <a:r>
              <a:rPr lang="en-US" dirty="0"/>
              <a:t>Advisement/Mentoring: NSBE, SALSA, FEMME, ALLIES</a:t>
            </a:r>
          </a:p>
          <a:p>
            <a:pPr marL="1079500" lvl="1" indent="-342900">
              <a:buFont typeface="Arial" panose="020B0604020202020204" pitchFamily="34" charset="0"/>
              <a:buChar char="•"/>
            </a:pPr>
            <a:r>
              <a:rPr lang="en-US" dirty="0"/>
              <a:t>COMPASS (Peer Mentoring: Undergraduate students in the sciences) </a:t>
            </a:r>
          </a:p>
          <a:p>
            <a:pPr marL="1079500" lvl="1" indent="-342900">
              <a:buFont typeface="Arial" panose="020B0604020202020204" pitchFamily="34" charset="0"/>
              <a:buChar char="•"/>
            </a:pPr>
            <a:r>
              <a:rPr lang="en-US" b="1" dirty="0">
                <a:solidFill>
                  <a:schemeClr val="accent5">
                    <a:lumMod val="60000"/>
                    <a:lumOff val="40000"/>
                  </a:schemeClr>
                </a:solidFill>
              </a:rPr>
              <a:t>Doctoral &amp; Grad students support Undergrads</a:t>
            </a:r>
          </a:p>
          <a:p>
            <a:pPr marL="1079500" lvl="1" indent="-342900">
              <a:buFont typeface="Arial" panose="020B0604020202020204" pitchFamily="34" charset="0"/>
              <a:buChar char="•"/>
            </a:pPr>
            <a:r>
              <a:rPr lang="en-US" dirty="0"/>
              <a:t>Alumni engagement and support (events, coaching, career mentoring)</a:t>
            </a:r>
          </a:p>
          <a:p>
            <a:pPr marL="342900" indent="-342900">
              <a:buAutoNum type="arabicPeriod" startAt="3"/>
            </a:pPr>
            <a:r>
              <a:rPr lang="en-US" dirty="0"/>
              <a:t>ORIGINS</a:t>
            </a:r>
          </a:p>
          <a:p>
            <a:pPr marL="1079500" lvl="1" indent="-342900">
              <a:buFont typeface="Arial" panose="020B0604020202020204" pitchFamily="34" charset="0"/>
              <a:buChar char="•"/>
            </a:pPr>
            <a:r>
              <a:rPr lang="en-US" dirty="0"/>
              <a:t>Overnight retreat has served as a pre-orientation that facilitates the transition from high school to CMU for incoming students from groups that have been historically underrepresented in academia</a:t>
            </a:r>
          </a:p>
          <a:p>
            <a:pPr marL="0" indent="0"/>
            <a:r>
              <a:rPr lang="en-US" dirty="0"/>
              <a:t> 4.  Leadership Development in equity initiatives, sense of belonging and social justice</a:t>
            </a:r>
          </a:p>
          <a:p>
            <a:pPr marL="1022350" lvl="1">
              <a:buFont typeface="Arial" panose="020B0604020202020204" pitchFamily="34" charset="0"/>
              <a:buChar char="•"/>
            </a:pPr>
            <a:r>
              <a:rPr lang="en-US" dirty="0"/>
              <a:t>Black Male Summit (Co-sponsored with colleges, Provost): Writer’s Block</a:t>
            </a:r>
          </a:p>
          <a:p>
            <a:pPr marL="1022350" lvl="1">
              <a:buFont typeface="Arial" panose="020B0604020202020204" pitchFamily="34" charset="0"/>
              <a:buChar char="•"/>
            </a:pPr>
            <a:r>
              <a:rPr lang="en-US" dirty="0"/>
              <a:t>Mosaic Student Leadership Conference</a:t>
            </a:r>
          </a:p>
          <a:p>
            <a:pPr marL="0" indent="0"/>
            <a:r>
              <a:rPr lang="en-US" dirty="0"/>
              <a:t> </a:t>
            </a:r>
          </a:p>
        </p:txBody>
      </p:sp>
    </p:spTree>
    <p:extLst>
      <p:ext uri="{BB962C8B-B14F-4D97-AF65-F5344CB8AC3E}">
        <p14:creationId xmlns:p14="http://schemas.microsoft.com/office/powerpoint/2010/main" val="3802736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 y="133350"/>
            <a:ext cx="8443332" cy="809625"/>
          </a:xfrm>
        </p:spPr>
        <p:txBody>
          <a:bodyPr/>
          <a:lstStyle/>
          <a:p>
            <a:r>
              <a:rPr lang="en-US" dirty="0"/>
              <a:t>Graduate Student Support,     Campus Engagement </a:t>
            </a:r>
            <a:br>
              <a:rPr lang="en-US" dirty="0"/>
            </a:br>
            <a:r>
              <a:rPr lang="en-US" dirty="0"/>
              <a:t>Recruitment &amp; Outreach</a:t>
            </a:r>
          </a:p>
        </p:txBody>
      </p:sp>
      <p:sp>
        <p:nvSpPr>
          <p:cNvPr id="3" name="Content Placeholder 2"/>
          <p:cNvSpPr>
            <a:spLocks noGrp="1"/>
          </p:cNvSpPr>
          <p:nvPr>
            <p:ph sz="quarter" idx="10"/>
          </p:nvPr>
        </p:nvSpPr>
        <p:spPr>
          <a:xfrm>
            <a:off x="152400" y="1047750"/>
            <a:ext cx="4419600" cy="3581400"/>
          </a:xfrm>
        </p:spPr>
        <p:txBody>
          <a:bodyPr/>
          <a:lstStyle/>
          <a:p>
            <a:pPr marL="285750" indent="-285750">
              <a:buFont typeface="Arial" panose="020B0604020202020204" pitchFamily="34" charset="0"/>
              <a:buChar char="•"/>
            </a:pPr>
            <a:r>
              <a:rPr lang="en-US" b="1" dirty="0">
                <a:solidFill>
                  <a:schemeClr val="accent5"/>
                </a:solidFill>
              </a:rPr>
              <a:t>Graduate Women’s Gathering</a:t>
            </a:r>
            <a:endParaRPr lang="en-US" sz="1300" b="1" dirty="0">
              <a:solidFill>
                <a:schemeClr val="accent5"/>
              </a:solidFill>
            </a:endParaRPr>
          </a:p>
          <a:p>
            <a:pPr marL="285750" indent="-285750">
              <a:buFont typeface="Arial" panose="020B0604020202020204" pitchFamily="34" charset="0"/>
              <a:buChar char="•"/>
            </a:pPr>
            <a:r>
              <a:rPr lang="en-US" b="1" dirty="0">
                <a:solidFill>
                  <a:schemeClr val="accent5"/>
                </a:solidFill>
              </a:rPr>
              <a:t>Graduate Students of Color</a:t>
            </a:r>
          </a:p>
          <a:p>
            <a:pPr marL="285750" indent="-285750">
              <a:buFont typeface="Arial" panose="020B0604020202020204" pitchFamily="34" charset="0"/>
              <a:buChar char="•"/>
            </a:pPr>
            <a:r>
              <a:rPr lang="en-US" b="1" dirty="0">
                <a:solidFill>
                  <a:schemeClr val="accent5"/>
                </a:solidFill>
              </a:rPr>
              <a:t>Graduate Student Assembly Advisory Board</a:t>
            </a:r>
          </a:p>
          <a:p>
            <a:pPr marL="285750" indent="-285750">
              <a:buFont typeface="Arial" panose="020B0604020202020204" pitchFamily="34" charset="0"/>
              <a:buChar char="•"/>
            </a:pPr>
            <a:r>
              <a:rPr lang="en-US" b="1" dirty="0">
                <a:solidFill>
                  <a:schemeClr val="accent5"/>
                </a:solidFill>
              </a:rPr>
              <a:t>Graduate Student Org Advising</a:t>
            </a:r>
          </a:p>
          <a:p>
            <a:pPr marL="285750" indent="-285750">
              <a:buFont typeface="Arial" panose="020B0604020202020204" pitchFamily="34" charset="0"/>
              <a:buChar char="•"/>
            </a:pPr>
            <a:r>
              <a:rPr lang="en-US" b="1" dirty="0">
                <a:solidFill>
                  <a:schemeClr val="accent5"/>
                </a:solidFill>
              </a:rPr>
              <a:t>Doctoral Student Networking (</a:t>
            </a:r>
            <a:r>
              <a:rPr lang="en-US" b="1" dirty="0" err="1">
                <a:solidFill>
                  <a:schemeClr val="accent5"/>
                </a:solidFill>
              </a:rPr>
              <a:t>UPitt</a:t>
            </a:r>
            <a:r>
              <a:rPr lang="en-US" b="1" dirty="0">
                <a:solidFill>
                  <a:schemeClr val="accent5"/>
                </a:solidFill>
              </a:rPr>
              <a:t>)</a:t>
            </a:r>
          </a:p>
          <a:p>
            <a:pPr marL="285750" indent="-285750">
              <a:buFont typeface="Arial" panose="020B0604020202020204" pitchFamily="34" charset="0"/>
              <a:buChar char="•"/>
            </a:pPr>
            <a:r>
              <a:rPr lang="en-US" b="1" dirty="0">
                <a:solidFill>
                  <a:schemeClr val="accent5"/>
                </a:solidFill>
              </a:rPr>
              <a:t>Fusion Forum </a:t>
            </a:r>
          </a:p>
          <a:p>
            <a:pPr marL="285750" indent="-285750">
              <a:buFont typeface="Arial" panose="020B0604020202020204" pitchFamily="34" charset="0"/>
              <a:buChar char="•"/>
            </a:pPr>
            <a:r>
              <a:rPr lang="en-US" b="1" dirty="0">
                <a:solidFill>
                  <a:schemeClr val="accent5"/>
                </a:solidFill>
              </a:rPr>
              <a:t>Gem Scholars</a:t>
            </a:r>
          </a:p>
          <a:p>
            <a:pPr marL="285750" indent="-285750">
              <a:buFont typeface="Arial" panose="020B0604020202020204" pitchFamily="34" charset="0"/>
              <a:buChar char="•"/>
            </a:pPr>
            <a:r>
              <a:rPr lang="en-US" b="1" dirty="0">
                <a:solidFill>
                  <a:schemeClr val="accent5"/>
                </a:solidFill>
              </a:rPr>
              <a:t>Advise Grad ALLIES; GSA</a:t>
            </a:r>
          </a:p>
          <a:p>
            <a:pPr marL="285750" indent="-285750">
              <a:buFont typeface="Arial" panose="020B0604020202020204" pitchFamily="34" charset="0"/>
              <a:buChar char="•"/>
            </a:pPr>
            <a:r>
              <a:rPr lang="en-US" b="1" dirty="0">
                <a:solidFill>
                  <a:schemeClr val="accent5"/>
                </a:solidFill>
              </a:rPr>
              <a:t>Black Male Summit Initiatives</a:t>
            </a:r>
          </a:p>
          <a:p>
            <a:pPr marL="1022350" lvl="1">
              <a:buFont typeface="Arial" panose="020B0604020202020204" pitchFamily="34" charset="0"/>
              <a:buChar char="•"/>
            </a:pPr>
            <a:r>
              <a:rPr lang="en-US" b="1" dirty="0">
                <a:solidFill>
                  <a:schemeClr val="accent5"/>
                </a:solidFill>
              </a:rPr>
              <a:t>Writer’s Block</a:t>
            </a:r>
          </a:p>
          <a:p>
            <a:pPr marL="1022350" lvl="1">
              <a:buFont typeface="Arial" panose="020B0604020202020204" pitchFamily="34" charset="0"/>
              <a:buChar char="•"/>
            </a:pPr>
            <a:r>
              <a:rPr lang="en-US" b="1" dirty="0">
                <a:solidFill>
                  <a:schemeClr val="accent5"/>
                </a:solidFill>
              </a:rPr>
              <a:t>Mental Wellness for Black Men</a:t>
            </a:r>
          </a:p>
          <a:p>
            <a:pPr marL="1022350" lvl="1">
              <a:buFont typeface="Arial" panose="020B0604020202020204" pitchFamily="34" charset="0"/>
              <a:buChar char="•"/>
            </a:pPr>
            <a:r>
              <a:rPr lang="en-US" b="1" dirty="0">
                <a:solidFill>
                  <a:schemeClr val="accent5"/>
                </a:solidFill>
              </a:rPr>
              <a:t>Mentoring</a:t>
            </a:r>
          </a:p>
          <a:p>
            <a:pPr marL="736600" lvl="1" indent="0">
              <a:buNone/>
            </a:pPr>
            <a:endParaRPr lang="en-US" dirty="0"/>
          </a:p>
          <a:p>
            <a:pPr marL="0" indent="0"/>
            <a:endParaRPr lang="en-US" dirty="0"/>
          </a:p>
        </p:txBody>
      </p:sp>
      <p:sp>
        <p:nvSpPr>
          <p:cNvPr id="4" name="Content Placeholder 3"/>
          <p:cNvSpPr>
            <a:spLocks noGrp="1"/>
          </p:cNvSpPr>
          <p:nvPr>
            <p:ph sz="quarter" idx="11"/>
          </p:nvPr>
        </p:nvSpPr>
        <p:spPr>
          <a:xfrm>
            <a:off x="4724400" y="819150"/>
            <a:ext cx="4111752" cy="3805818"/>
          </a:xfrm>
        </p:spPr>
        <p:txBody>
          <a:bodyPr/>
          <a:lstStyle/>
          <a:p>
            <a:pPr marL="285750" indent="-285750">
              <a:buFont typeface="Arial" panose="020B0604020202020204" pitchFamily="34" charset="0"/>
              <a:buChar char="•"/>
            </a:pPr>
            <a:r>
              <a:rPr lang="en-US" dirty="0"/>
              <a:t>Diversity &amp; Inclusion Trainings:</a:t>
            </a:r>
          </a:p>
          <a:p>
            <a:pPr marL="1022350" lvl="1">
              <a:buFont typeface="Arial" panose="020B0604020202020204" pitchFamily="34" charset="0"/>
              <a:buChar char="•"/>
            </a:pPr>
            <a:r>
              <a:rPr lang="en-US" dirty="0" err="1"/>
              <a:t>SafeZone</a:t>
            </a:r>
            <a:r>
              <a:rPr lang="en-US" dirty="0"/>
              <a:t> Training </a:t>
            </a:r>
          </a:p>
          <a:p>
            <a:pPr marL="1022350" lvl="1">
              <a:buFont typeface="Arial" panose="020B0604020202020204" pitchFamily="34" charset="0"/>
              <a:buChar char="•"/>
            </a:pPr>
            <a:r>
              <a:rPr lang="en-US" dirty="0"/>
              <a:t>Bystander Training </a:t>
            </a:r>
          </a:p>
          <a:p>
            <a:pPr marL="1022350" lvl="1">
              <a:buFont typeface="Arial" panose="020B0604020202020204" pitchFamily="34" charset="0"/>
              <a:buChar char="•"/>
            </a:pPr>
            <a:r>
              <a:rPr lang="en-US" dirty="0"/>
              <a:t>Bias Busters (co-sponsored)</a:t>
            </a:r>
          </a:p>
          <a:p>
            <a:pPr marL="285750" indent="-285750">
              <a:buFont typeface="Arial" panose="020B0604020202020204" pitchFamily="34" charset="0"/>
              <a:buChar char="•"/>
            </a:pPr>
            <a:r>
              <a:rPr lang="en-US" dirty="0"/>
              <a:t>MLK Lecture  (co-sponsored)</a:t>
            </a:r>
          </a:p>
          <a:p>
            <a:pPr marL="285750" indent="-285750">
              <a:buFont typeface="Arial" panose="020B0604020202020204" pitchFamily="34" charset="0"/>
              <a:buChar char="•"/>
            </a:pPr>
            <a:r>
              <a:rPr lang="en-US" dirty="0"/>
              <a:t>MLK Writing Awards – in conjunction with English dept. reading and discussion groups</a:t>
            </a:r>
          </a:p>
          <a:p>
            <a:pPr marL="285750" indent="-285750">
              <a:buFont typeface="Arial" panose="020B0604020202020204" pitchFamily="34" charset="0"/>
              <a:buChar char="•"/>
            </a:pPr>
            <a:r>
              <a:rPr lang="en-US" dirty="0"/>
              <a:t>Diversity and Inclusion Student Roundtable </a:t>
            </a:r>
          </a:p>
          <a:p>
            <a:pPr marL="285750" indent="-285750">
              <a:buFont typeface="Arial" panose="020B0604020202020204" pitchFamily="34" charset="0"/>
              <a:buChar char="•"/>
            </a:pPr>
            <a:r>
              <a:rPr lang="en-US" dirty="0"/>
              <a:t>Diversity and Inclusion Network (DIN) Monthly Meetings (Center run)</a:t>
            </a:r>
          </a:p>
          <a:p>
            <a:pPr marL="285750" indent="-285750">
              <a:buFont typeface="Arial" panose="020B0604020202020204" pitchFamily="34" charset="0"/>
              <a:buChar char="•"/>
            </a:pPr>
            <a:r>
              <a:rPr lang="en-US" dirty="0"/>
              <a:t>Women and girls matter gathering</a:t>
            </a:r>
          </a:p>
          <a:p>
            <a:pPr marL="285750" indent="-285750">
              <a:buFont typeface="Arial" panose="020B0604020202020204" pitchFamily="34" charset="0"/>
              <a:buChar char="•"/>
            </a:pPr>
            <a:r>
              <a:rPr lang="en-US" dirty="0"/>
              <a:t>Racial justice advocacy</a:t>
            </a:r>
          </a:p>
          <a:p>
            <a:pPr marL="285750" indent="-285750">
              <a:buFont typeface="Arial" panose="020B0604020202020204" pitchFamily="34" charset="0"/>
              <a:buChar char="•"/>
            </a:pPr>
            <a:r>
              <a:rPr lang="en-US" dirty="0"/>
              <a:t>Multicultural events</a:t>
            </a:r>
          </a:p>
          <a:p>
            <a:endParaRPr lang="en-US" dirty="0"/>
          </a:p>
        </p:txBody>
      </p:sp>
      <p:cxnSp>
        <p:nvCxnSpPr>
          <p:cNvPr id="6" name="Straight Connector 5"/>
          <p:cNvCxnSpPr/>
          <p:nvPr/>
        </p:nvCxnSpPr>
        <p:spPr bwMode="auto">
          <a:xfrm>
            <a:off x="4572000" y="285750"/>
            <a:ext cx="0" cy="396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165458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Broader Campus &amp; Community Impact</a:t>
            </a:r>
            <a:endParaRPr lang="en-US" sz="1600" b="0" i="1" dirty="0"/>
          </a:p>
        </p:txBody>
      </p:sp>
      <p:sp>
        <p:nvSpPr>
          <p:cNvPr id="3" name="Content Placeholder 2"/>
          <p:cNvSpPr>
            <a:spLocks noGrp="1"/>
          </p:cNvSpPr>
          <p:nvPr>
            <p:ph sz="quarter" idx="10"/>
          </p:nvPr>
        </p:nvSpPr>
        <p:spPr>
          <a:xfrm>
            <a:off x="304800" y="819150"/>
            <a:ext cx="8229600" cy="3429000"/>
          </a:xfrm>
        </p:spPr>
        <p:txBody>
          <a:bodyPr/>
          <a:lstStyle/>
          <a:p>
            <a:pPr marL="0" indent="0"/>
            <a:r>
              <a:rPr lang="en-US" dirty="0"/>
              <a:t> </a:t>
            </a:r>
          </a:p>
          <a:p>
            <a:pPr marL="285750" indent="-285750">
              <a:buFont typeface="Arial" panose="020B0604020202020204" pitchFamily="34" charset="0"/>
              <a:buChar char="•"/>
            </a:pPr>
            <a:r>
              <a:rPr lang="en-US" dirty="0"/>
              <a:t>Inaugural Legacy Alumni Awards Celebration</a:t>
            </a:r>
          </a:p>
          <a:p>
            <a:pPr marL="285750" indent="-285750">
              <a:buFont typeface="Arial" panose="020B0604020202020204" pitchFamily="34" charset="0"/>
              <a:buChar char="•"/>
            </a:pPr>
            <a:r>
              <a:rPr lang="en-US" dirty="0" err="1"/>
              <a:t>Casop</a:t>
            </a:r>
            <a:r>
              <a:rPr lang="en-US" dirty="0"/>
              <a:t>: A Requiem for Rice (co-sponsored w/ Dr. Edda Fields Black)</a:t>
            </a:r>
          </a:p>
          <a:p>
            <a:pPr marL="285750" indent="-285750">
              <a:buFont typeface="Arial" panose="020B0604020202020204" pitchFamily="34" charset="0"/>
              <a:buChar char="•"/>
            </a:pPr>
            <a:r>
              <a:rPr lang="en-US" dirty="0"/>
              <a:t>Charles </a:t>
            </a:r>
            <a:r>
              <a:rPr lang="en-US" dirty="0" err="1"/>
              <a:t>Rojzman’s</a:t>
            </a:r>
            <a:r>
              <a:rPr lang="en-US" dirty="0"/>
              <a:t> Visit to CMU: Transformational Social Therapy in racial and social justice work</a:t>
            </a:r>
          </a:p>
          <a:p>
            <a:pPr marL="285750" indent="-285750">
              <a:buFont typeface="Arial" panose="020B0604020202020204" pitchFamily="34" charset="0"/>
              <a:buChar char="•"/>
            </a:pPr>
            <a:r>
              <a:rPr lang="en-US" dirty="0"/>
              <a:t>Dr. Derrick Brooms, University of </a:t>
            </a:r>
            <a:r>
              <a:rPr lang="en-US" dirty="0" err="1"/>
              <a:t>Cincinatti</a:t>
            </a:r>
            <a:r>
              <a:rPr lang="en-US" dirty="0"/>
              <a:t>, Keynote Black Male Summit</a:t>
            </a:r>
          </a:p>
          <a:p>
            <a:pPr marL="285750" indent="-285750">
              <a:buFont typeface="Arial" panose="020B0604020202020204" pitchFamily="34" charset="0"/>
              <a:buChar char="•"/>
            </a:pPr>
            <a:r>
              <a:rPr lang="en-US" dirty="0"/>
              <a:t>Dr. Khalil Muhammad, MLK Lecture (co-sponsor)</a:t>
            </a:r>
          </a:p>
          <a:p>
            <a:pPr marL="285750" indent="-285750">
              <a:buFont typeface="Arial" panose="020B0604020202020204" pitchFamily="34" charset="0"/>
              <a:buChar char="•"/>
            </a:pPr>
            <a:r>
              <a:rPr lang="en-US" dirty="0"/>
              <a:t>President’s Task Force on Campus Climate </a:t>
            </a:r>
          </a:p>
          <a:p>
            <a:pPr marL="285750" indent="-285750">
              <a:buFont typeface="Arial" panose="020B0604020202020204" pitchFamily="34" charset="0"/>
              <a:buChar char="•"/>
            </a:pPr>
            <a:r>
              <a:rPr lang="en-US" dirty="0"/>
              <a:t>Senior Research Fellow (SRF) in the CSDI develops assessment instruments and supports strategic assessment planning; SRF trains the team on program evaluation &amp; analysis; and assessment best practices </a:t>
            </a:r>
          </a:p>
          <a:p>
            <a:pPr marL="285750" indent="-285750">
              <a:buFont typeface="Arial" panose="020B0604020202020204" pitchFamily="34" charset="0"/>
              <a:buChar char="•"/>
            </a:pPr>
            <a:r>
              <a:rPr lang="en-US" dirty="0"/>
              <a:t>Campus equity initiatives</a:t>
            </a:r>
          </a:p>
          <a:p>
            <a:pPr marL="285750" indent="-285750">
              <a:buFont typeface="Arial" panose="020B0604020202020204" pitchFamily="34" charset="0"/>
              <a:buChar char="•"/>
            </a:pPr>
            <a:r>
              <a:rPr lang="en-US" b="1" dirty="0">
                <a:solidFill>
                  <a:schemeClr val="accent3">
                    <a:lumMod val="50000"/>
                  </a:schemeClr>
                </a:solidFill>
              </a:rPr>
              <a:t>GET INVOLVED IN THE CENTER FOR STUDENT DIVERSITY &amp; INCLUSION….</a:t>
            </a:r>
          </a:p>
          <a:p>
            <a:pPr marL="285750" indent="-285750">
              <a:buFont typeface="Arial" panose="020B0604020202020204" pitchFamily="34" charset="0"/>
              <a:buChar char="•"/>
            </a:pPr>
            <a:endParaRPr lang="en-US" dirty="0"/>
          </a:p>
          <a:p>
            <a:pPr marL="0" indent="0"/>
            <a:endParaRPr lang="en-US" dirty="0"/>
          </a:p>
        </p:txBody>
      </p:sp>
    </p:spTree>
    <p:extLst>
      <p:ext uri="{BB962C8B-B14F-4D97-AF65-F5344CB8AC3E}">
        <p14:creationId xmlns:p14="http://schemas.microsoft.com/office/powerpoint/2010/main" val="2036086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801476"/>
          </a:xfrm>
        </p:spPr>
        <p:txBody>
          <a:bodyPr/>
          <a:lstStyle/>
          <a:p>
            <a:r>
              <a:rPr lang="en-US" dirty="0"/>
              <a:t>Dr. Derrick R. Brooms, Black Male Summit Keynote</a:t>
            </a:r>
            <a:br>
              <a:rPr lang="en-US" dirty="0"/>
            </a:br>
            <a:r>
              <a:rPr lang="en-US" sz="1600" b="0" i="1" dirty="0"/>
              <a:t>Professor in Sociology &amp; Africana Studies at the University of Cincinnati</a:t>
            </a:r>
            <a:endParaRPr lang="en-US" sz="1600" i="1" dirty="0"/>
          </a:p>
        </p:txBody>
      </p:sp>
      <p:pic>
        <p:nvPicPr>
          <p:cNvPr id="6" name="Content Placeholder 5"/>
          <p:cNvPicPr>
            <a:picLocks noGrp="1" noChangeAspect="1"/>
          </p:cNvPicPr>
          <p:nvPr>
            <p:ph sz="quarter" idx="10"/>
          </p:nvPr>
        </p:nvPicPr>
        <p:blipFill>
          <a:blip r:embed="rId2"/>
          <a:stretch>
            <a:fillRect/>
          </a:stretch>
        </p:blipFill>
        <p:spPr>
          <a:xfrm>
            <a:off x="4267200" y="1163426"/>
            <a:ext cx="2438400" cy="3672289"/>
          </a:xfrm>
          <a:prstGeom prst="rect">
            <a:avLst/>
          </a:prstGeom>
        </p:spPr>
      </p:pic>
      <p:pic>
        <p:nvPicPr>
          <p:cNvPr id="3074" name="Picture 2" descr="Image result for derrick broo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04950"/>
            <a:ext cx="32004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905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0499"/>
            <a:ext cx="8686800" cy="609600"/>
          </a:xfrm>
        </p:spPr>
        <p:txBody>
          <a:bodyPr/>
          <a:lstStyle/>
          <a:p>
            <a:r>
              <a:rPr lang="en-US" dirty="0"/>
              <a:t>Dr. Khalil Gibran Muhammad, MLK Lecture Series, 2019</a:t>
            </a:r>
          </a:p>
        </p:txBody>
      </p:sp>
      <p:pic>
        <p:nvPicPr>
          <p:cNvPr id="4" name="Content Placeholder 3"/>
          <p:cNvPicPr>
            <a:picLocks noGrp="1" noChangeAspect="1"/>
          </p:cNvPicPr>
          <p:nvPr>
            <p:ph sz="quarter" idx="10"/>
          </p:nvPr>
        </p:nvPicPr>
        <p:blipFill>
          <a:blip r:embed="rId2"/>
          <a:stretch>
            <a:fillRect/>
          </a:stretch>
        </p:blipFill>
        <p:spPr>
          <a:xfrm>
            <a:off x="495300" y="971550"/>
            <a:ext cx="2547937" cy="3828867"/>
          </a:xfrm>
          <a:prstGeom prst="rect">
            <a:avLst/>
          </a:prstGeom>
        </p:spPr>
      </p:pic>
      <p:sp>
        <p:nvSpPr>
          <p:cNvPr id="6" name="Rectangle 5"/>
          <p:cNvSpPr/>
          <p:nvPr/>
        </p:nvSpPr>
        <p:spPr>
          <a:xfrm>
            <a:off x="3436143" y="964852"/>
            <a:ext cx="4648200" cy="3139321"/>
          </a:xfrm>
          <a:prstGeom prst="rect">
            <a:avLst/>
          </a:prstGeom>
        </p:spPr>
        <p:txBody>
          <a:bodyPr wrap="square">
            <a:spAutoFit/>
          </a:bodyPr>
          <a:lstStyle/>
          <a:p>
            <a:r>
              <a:rPr lang="en-US" sz="1800" b="1" dirty="0">
                <a:solidFill>
                  <a:srgbClr val="333333"/>
                </a:solidFill>
                <a:latin typeface="Sentinel A"/>
              </a:rPr>
              <a:t>Khalil Gibran Muhammad </a:t>
            </a:r>
            <a:r>
              <a:rPr lang="en-US" sz="1800" dirty="0">
                <a:solidFill>
                  <a:srgbClr val="333333"/>
                </a:solidFill>
                <a:latin typeface="Sentinel A"/>
              </a:rPr>
              <a:t>is professor of History, Race and Public Policy at Harvard Kennedy School and the Suzanne Young Murray Professor at the Radcliffe Institute for Advanced Studies. He is the former Director of the </a:t>
            </a:r>
            <a:r>
              <a:rPr lang="en-US" sz="1800" dirty="0" err="1">
                <a:solidFill>
                  <a:srgbClr val="333333"/>
                </a:solidFill>
                <a:latin typeface="Sentinel A"/>
              </a:rPr>
              <a:t>Schomburg</a:t>
            </a:r>
            <a:r>
              <a:rPr lang="en-US" sz="1800" dirty="0">
                <a:solidFill>
                  <a:srgbClr val="333333"/>
                </a:solidFill>
                <a:latin typeface="Sentinel A"/>
              </a:rPr>
              <a:t> Center for Research in Black Culture, a division of the New York Public Library and the world’s leading library and archive of global black history. </a:t>
            </a:r>
            <a:r>
              <a:rPr lang="en-US" sz="1800" dirty="0"/>
              <a:t>He was a former Associate Professor at Indiana University.</a:t>
            </a:r>
          </a:p>
        </p:txBody>
      </p:sp>
    </p:spTree>
    <p:extLst>
      <p:ext uri="{BB962C8B-B14F-4D97-AF65-F5344CB8AC3E}">
        <p14:creationId xmlns:p14="http://schemas.microsoft.com/office/powerpoint/2010/main" val="108510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990600"/>
          </a:xfrm>
        </p:spPr>
        <p:txBody>
          <a:bodyPr/>
          <a:lstStyle/>
          <a:p>
            <a:pPr algn="ctr"/>
            <a:r>
              <a:rPr lang="en-US" dirty="0"/>
              <a:t>CASOP: A REQUIEM FOR RICE  </a:t>
            </a:r>
            <a:br>
              <a:rPr lang="en-US" dirty="0"/>
            </a:br>
            <a:r>
              <a:rPr lang="en-US" sz="1400" dirty="0"/>
              <a:t>Feb. 13</a:t>
            </a:r>
            <a:r>
              <a:rPr lang="en-US" sz="1400" baseline="30000" dirty="0"/>
              <a:t>th</a:t>
            </a:r>
            <a:r>
              <a:rPr lang="en-US" sz="1400" dirty="0"/>
              <a:t> Requiem for Rice Day in Allegheny County, PA</a:t>
            </a:r>
            <a:br>
              <a:rPr lang="en-US" sz="1400" dirty="0"/>
            </a:br>
            <a:r>
              <a:rPr lang="en-US" sz="1400" dirty="0">
                <a:hlinkClick r:id="rId2"/>
              </a:rPr>
              <a:t>http://www.requiemforrice.com/</a:t>
            </a:r>
            <a:br>
              <a:rPr lang="en-US" sz="1400" dirty="0">
                <a:hlinkClick r:id="rId2"/>
              </a:rPr>
            </a:br>
            <a:endParaRPr lang="en-US" sz="1400" dirty="0"/>
          </a:p>
        </p:txBody>
      </p:sp>
      <p:pic>
        <p:nvPicPr>
          <p:cNvPr id="4" name="Content Placeholder 3"/>
          <p:cNvPicPr>
            <a:picLocks noGrp="1" noChangeAspect="1"/>
          </p:cNvPicPr>
          <p:nvPr>
            <p:ph sz="quarter" idx="10"/>
          </p:nvPr>
        </p:nvPicPr>
        <p:blipFill>
          <a:blip r:embed="rId3"/>
          <a:stretch>
            <a:fillRect/>
          </a:stretch>
        </p:blipFill>
        <p:spPr>
          <a:xfrm>
            <a:off x="1447800" y="1352550"/>
            <a:ext cx="6248400" cy="3124200"/>
          </a:xfrm>
          <a:prstGeom prst="rect">
            <a:avLst/>
          </a:prstGeom>
        </p:spPr>
      </p:pic>
    </p:spTree>
    <p:extLst>
      <p:ext uri="{BB962C8B-B14F-4D97-AF65-F5344CB8AC3E}">
        <p14:creationId xmlns:p14="http://schemas.microsoft.com/office/powerpoint/2010/main" val="725947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Edda Fields-Black, Historian, Professor, Visionary</a:t>
            </a:r>
            <a:br>
              <a:rPr lang="en-US" dirty="0"/>
            </a:br>
            <a:r>
              <a:rPr lang="en-US" dirty="0"/>
              <a:t>Legacy Keeper</a:t>
            </a:r>
          </a:p>
        </p:txBody>
      </p:sp>
      <p:pic>
        <p:nvPicPr>
          <p:cNvPr id="1026" name="Picture 2" descr="https://pittsburghfoundation.org/sites/default/files/styles/page_hero_style/public/Fields-Black.JPG?itok=nxCARJf9"/>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993392" y="1200150"/>
            <a:ext cx="5157216"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597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1447800"/>
          </a:xfrm>
        </p:spPr>
        <p:txBody>
          <a:bodyPr/>
          <a:lstStyle/>
          <a:p>
            <a:r>
              <a:rPr lang="en-US" dirty="0">
                <a:solidFill>
                  <a:srgbClr val="363636"/>
                </a:solidFill>
                <a:latin typeface="T3Font_2"/>
              </a:rPr>
              <a:t>Charles Rojzman Visits CMU </a:t>
            </a:r>
            <a:br>
              <a:rPr lang="en-US" dirty="0">
                <a:solidFill>
                  <a:srgbClr val="363636"/>
                </a:solidFill>
                <a:latin typeface="T3Font_2"/>
              </a:rPr>
            </a:br>
            <a:r>
              <a:rPr lang="en-US" dirty="0">
                <a:solidFill>
                  <a:srgbClr val="363636"/>
                </a:solidFill>
                <a:latin typeface="T3Font_2"/>
              </a:rPr>
              <a:t>Transformational Social</a:t>
            </a:r>
            <a:br>
              <a:rPr lang="en-US" dirty="0">
                <a:solidFill>
                  <a:srgbClr val="363636"/>
                </a:solidFill>
                <a:latin typeface="T3Font_2"/>
              </a:rPr>
            </a:br>
            <a:r>
              <a:rPr lang="en-US" dirty="0">
                <a:solidFill>
                  <a:srgbClr val="363636"/>
                </a:solidFill>
                <a:latin typeface="T3Font_2"/>
              </a:rPr>
              <a:t>Therapy - March 4-5, 2019</a:t>
            </a:r>
            <a:endParaRPr lang="en-US" dirty="0"/>
          </a:p>
        </p:txBody>
      </p:sp>
      <p:pic>
        <p:nvPicPr>
          <p:cNvPr id="7" name="Content Placeholder 6"/>
          <p:cNvPicPr>
            <a:picLocks noGrp="1" noChangeAspect="1"/>
          </p:cNvPicPr>
          <p:nvPr>
            <p:ph sz="quarter" idx="10"/>
          </p:nvPr>
        </p:nvPicPr>
        <p:blipFill>
          <a:blip r:embed="rId2"/>
          <a:stretch>
            <a:fillRect/>
          </a:stretch>
        </p:blipFill>
        <p:spPr>
          <a:xfrm>
            <a:off x="4953000" y="133350"/>
            <a:ext cx="3640054" cy="2609850"/>
          </a:xfrm>
          <a:prstGeom prst="rect">
            <a:avLst/>
          </a:prstGeom>
        </p:spPr>
      </p:pic>
      <p:sp>
        <p:nvSpPr>
          <p:cNvPr id="6" name="Rectangle 5"/>
          <p:cNvSpPr/>
          <p:nvPr/>
        </p:nvSpPr>
        <p:spPr>
          <a:xfrm>
            <a:off x="457200" y="1604070"/>
            <a:ext cx="4402054" cy="3539430"/>
          </a:xfrm>
          <a:prstGeom prst="rect">
            <a:avLst/>
          </a:prstGeom>
        </p:spPr>
        <p:txBody>
          <a:bodyPr wrap="square">
            <a:spAutoFit/>
          </a:bodyPr>
          <a:lstStyle/>
          <a:p>
            <a:r>
              <a:rPr lang="en-US" sz="1400" dirty="0">
                <a:solidFill>
                  <a:srgbClr val="363636"/>
                </a:solidFill>
                <a:latin typeface="T3Font_2"/>
              </a:rPr>
              <a:t>Charles Rojzman, a renowned French social</a:t>
            </a:r>
          </a:p>
          <a:p>
            <a:r>
              <a:rPr lang="en-US" sz="1400" dirty="0">
                <a:solidFill>
                  <a:srgbClr val="363636"/>
                </a:solidFill>
                <a:latin typeface="T3Font_2"/>
              </a:rPr>
              <a:t>psychologist, author, and international consultant,</a:t>
            </a:r>
          </a:p>
          <a:p>
            <a:r>
              <a:rPr lang="en-US" sz="1400" dirty="0">
                <a:solidFill>
                  <a:srgbClr val="363636"/>
                </a:solidFill>
                <a:latin typeface="T3Font_2"/>
              </a:rPr>
              <a:t>invented Transformational Social Therapy (TST)</a:t>
            </a:r>
          </a:p>
          <a:p>
            <a:r>
              <a:rPr lang="en-US" sz="1400" dirty="0">
                <a:solidFill>
                  <a:srgbClr val="363636"/>
                </a:solidFill>
                <a:latin typeface="T3Font_2"/>
              </a:rPr>
              <a:t>twenty-five years ago as a method for transforming</a:t>
            </a:r>
          </a:p>
          <a:p>
            <a:r>
              <a:rPr lang="en-US" sz="1400" dirty="0">
                <a:solidFill>
                  <a:srgbClr val="363636"/>
                </a:solidFill>
                <a:latin typeface="T3Font_2"/>
              </a:rPr>
              <a:t>institutions by helping people address the fear and</a:t>
            </a:r>
          </a:p>
          <a:p>
            <a:r>
              <a:rPr lang="en-US" sz="1400" dirty="0">
                <a:solidFill>
                  <a:srgbClr val="363636"/>
                </a:solidFill>
                <a:latin typeface="T3Font_2"/>
              </a:rPr>
              <a:t>distrust that separate them and prevent them from</a:t>
            </a:r>
          </a:p>
          <a:p>
            <a:r>
              <a:rPr lang="en-US" sz="1400" dirty="0">
                <a:solidFill>
                  <a:srgbClr val="363636"/>
                </a:solidFill>
                <a:latin typeface="T3Font_2"/>
              </a:rPr>
              <a:t>working together. He created the Charles Rojzman</a:t>
            </a:r>
          </a:p>
          <a:p>
            <a:r>
              <a:rPr lang="en-US" sz="1400" dirty="0">
                <a:solidFill>
                  <a:srgbClr val="363636"/>
                </a:solidFill>
                <a:latin typeface="T3Font_2"/>
              </a:rPr>
              <a:t>Institute in 2003, now based in Switzerland. He</a:t>
            </a:r>
          </a:p>
          <a:p>
            <a:r>
              <a:rPr lang="en-US" sz="1400" dirty="0">
                <a:solidFill>
                  <a:srgbClr val="363636"/>
                </a:solidFill>
                <a:latin typeface="T3Font_2"/>
              </a:rPr>
              <a:t>authored and co-authored over 12 books (several</a:t>
            </a:r>
          </a:p>
          <a:p>
            <a:r>
              <a:rPr lang="en-US" sz="1400" dirty="0">
                <a:solidFill>
                  <a:srgbClr val="363636"/>
                </a:solidFill>
                <a:latin typeface="T3Font_2"/>
              </a:rPr>
              <a:t>translated into other languages), plus chapters in</a:t>
            </a:r>
          </a:p>
          <a:p>
            <a:r>
              <a:rPr lang="en-US" sz="1400" dirty="0">
                <a:solidFill>
                  <a:srgbClr val="363636"/>
                </a:solidFill>
                <a:latin typeface="T3Font_2"/>
              </a:rPr>
              <a:t>edited books, and some 40 articles</a:t>
            </a:r>
          </a:p>
          <a:p>
            <a:r>
              <a:rPr lang="en-US" sz="1400" dirty="0">
                <a:hlinkClick r:id="rId3"/>
              </a:rPr>
              <a:t>https://www.youtube.com/watch?v=R9CnbulpJ0k</a:t>
            </a:r>
            <a:endParaRPr lang="en-US" sz="1400" dirty="0"/>
          </a:p>
          <a:p>
            <a:endParaRPr lang="en-US" sz="1400" dirty="0"/>
          </a:p>
          <a:p>
            <a:r>
              <a:rPr lang="en-US" sz="1400" dirty="0">
                <a:hlinkClick r:id="rId4"/>
              </a:rPr>
              <a:t>https://youtu.be/kPKfh3T51fw</a:t>
            </a:r>
            <a:endParaRPr lang="en-US" sz="1400" dirty="0"/>
          </a:p>
          <a:p>
            <a:endParaRPr lang="en-US" sz="1400" dirty="0"/>
          </a:p>
          <a:p>
            <a:endParaRPr lang="en-US" sz="1400" dirty="0"/>
          </a:p>
        </p:txBody>
      </p:sp>
      <p:sp>
        <p:nvSpPr>
          <p:cNvPr id="8" name="AutoShape 2" descr="Image result for khalil muhamm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15640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609600"/>
          </a:xfrm>
        </p:spPr>
        <p:txBody>
          <a:bodyPr/>
          <a:lstStyle/>
          <a:p>
            <a:pPr algn="ctr"/>
            <a:r>
              <a:rPr lang="en-US" dirty="0"/>
              <a:t>What makes the great, GREAT?</a:t>
            </a:r>
          </a:p>
        </p:txBody>
      </p:sp>
      <p:sp>
        <p:nvSpPr>
          <p:cNvPr id="3" name="Content Placeholder 2"/>
          <p:cNvSpPr>
            <a:spLocks noGrp="1"/>
          </p:cNvSpPr>
          <p:nvPr>
            <p:ph sz="quarter" idx="10"/>
          </p:nvPr>
        </p:nvSpPr>
        <p:spPr>
          <a:xfrm>
            <a:off x="457200" y="723900"/>
            <a:ext cx="8534400" cy="4038600"/>
          </a:xfrm>
        </p:spPr>
        <p:txBody>
          <a:bodyPr/>
          <a:lstStyle/>
          <a:p>
            <a:r>
              <a:rPr lang="en" sz="2000" dirty="0">
                <a:solidFill>
                  <a:srgbClr val="000000"/>
                </a:solidFill>
                <a:latin typeface="Open Sans"/>
                <a:ea typeface="Open Sans"/>
                <a:cs typeface="Open Sans"/>
                <a:sym typeface="Open Sans"/>
              </a:rPr>
              <a:t>In spite of any obstacles, they manage to leave a legacy and lift humanity from groveling pursuits to the achievement of great and noble deeds. We can hear their voices: “Higher!” they instruct. Each of us can do more with the resources we have been given. “Higher yet!” they insist. No matter the opposition you face or the discouragement that might overtake you, continue to rise. Higher still!” Drudgery cannot disgust you, obstacles cannot discourage you, labor cannot stagger you. Persist no matter what comes or what goes. “And even higher!” until you have reached the apex of your calling. To grow higher, deeper, wider, as the years go on; to conquer difficulties and acquire more and give more; to feel all faculties unfolding and truth descending into the soul – this makes life worth living.”</a:t>
            </a:r>
          </a:p>
          <a:p>
            <a:r>
              <a:rPr lang="en" sz="2000" dirty="0">
                <a:solidFill>
                  <a:srgbClr val="000000"/>
                </a:solidFill>
                <a:latin typeface="Open Sans"/>
                <a:ea typeface="Open Sans"/>
                <a:cs typeface="Open Sans"/>
                <a:sym typeface="Open Sans"/>
              </a:rPr>
              <a:t> (Dennis Kimbro, p. 289).</a:t>
            </a:r>
            <a:endParaRPr lang="en-US" sz="2000" dirty="0"/>
          </a:p>
        </p:txBody>
      </p:sp>
    </p:spTree>
    <p:extLst>
      <p:ext uri="{BB962C8B-B14F-4D97-AF65-F5344CB8AC3E}">
        <p14:creationId xmlns:p14="http://schemas.microsoft.com/office/powerpoint/2010/main" val="3210385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990600"/>
          </a:xfrm>
        </p:spPr>
        <p:txBody>
          <a:bodyPr/>
          <a:lstStyle/>
          <a:p>
            <a:pPr algn="ctr"/>
            <a:r>
              <a:rPr lang="en-US" dirty="0"/>
              <a:t>THE CALL: </a:t>
            </a:r>
            <a:br>
              <a:rPr lang="en-US" dirty="0"/>
            </a:br>
            <a:r>
              <a:rPr lang="en-US" dirty="0"/>
              <a:t>Commitment to Diversity, Equity, &amp; Inclusion </a:t>
            </a:r>
          </a:p>
        </p:txBody>
      </p:sp>
      <p:sp>
        <p:nvSpPr>
          <p:cNvPr id="3" name="Content Placeholder 2"/>
          <p:cNvSpPr>
            <a:spLocks noGrp="1"/>
          </p:cNvSpPr>
          <p:nvPr>
            <p:ph sz="quarter" idx="10"/>
          </p:nvPr>
        </p:nvSpPr>
        <p:spPr>
          <a:xfrm>
            <a:off x="457200" y="1123950"/>
            <a:ext cx="8229600" cy="3429000"/>
          </a:xfrm>
        </p:spPr>
        <p:txBody>
          <a:bodyPr/>
          <a:lstStyle/>
          <a:p>
            <a:pPr algn="ctr"/>
            <a:endParaRPr lang="en-US" dirty="0"/>
          </a:p>
          <a:p>
            <a:pPr algn="ctr"/>
            <a:endParaRPr lang="en-US" dirty="0"/>
          </a:p>
          <a:p>
            <a:pPr algn="ctr"/>
            <a:r>
              <a:rPr lang="en-US" sz="1600" dirty="0"/>
              <a:t>“A diverse and Inclusive community is the foundation for excellence in research, creativity, learning and human development, and is, therefore, at the core of our mission as a university. As a CMU community, we all bear responsibility for supporting this foundation – with each and every faculty member, senior leader, student, and staff person contributing to the effort.” </a:t>
            </a:r>
          </a:p>
          <a:p>
            <a:pPr algn="ctr"/>
            <a:r>
              <a:rPr lang="en-US" dirty="0"/>
              <a:t>Dr. </a:t>
            </a:r>
            <a:r>
              <a:rPr lang="en-US" dirty="0" err="1"/>
              <a:t>Farnam</a:t>
            </a:r>
            <a:r>
              <a:rPr lang="en-US" dirty="0"/>
              <a:t> </a:t>
            </a:r>
            <a:r>
              <a:rPr lang="en-US" dirty="0" err="1"/>
              <a:t>Jahanian</a:t>
            </a:r>
            <a:r>
              <a:rPr lang="en-US" dirty="0"/>
              <a:t>, CMU President</a:t>
            </a:r>
          </a:p>
        </p:txBody>
      </p:sp>
    </p:spTree>
    <p:extLst>
      <p:ext uri="{BB962C8B-B14F-4D97-AF65-F5344CB8AC3E}">
        <p14:creationId xmlns:p14="http://schemas.microsoft.com/office/powerpoint/2010/main" val="2120608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809750"/>
            <a:ext cx="7696200" cy="3416320"/>
          </a:xfrm>
          <a:prstGeom prst="rect">
            <a:avLst/>
          </a:prstGeom>
          <a:noFill/>
        </p:spPr>
        <p:txBody>
          <a:bodyPr wrap="square" rtlCol="0">
            <a:spAutoFit/>
          </a:bodyPr>
          <a:lstStyle/>
          <a:p>
            <a:pPr algn="ctr"/>
            <a:endParaRPr lang="en-US" b="1" dirty="0"/>
          </a:p>
          <a:p>
            <a:pPr algn="ctr"/>
            <a:r>
              <a:rPr lang="en-US" b="1" dirty="0"/>
              <a:t>Question &amp; Answer</a:t>
            </a:r>
          </a:p>
          <a:p>
            <a:pPr algn="ctr"/>
            <a:endParaRPr lang="en-US" b="1" dirty="0"/>
          </a:p>
          <a:p>
            <a:pPr algn="ctr"/>
            <a:endParaRPr lang="en-US" b="1" dirty="0"/>
          </a:p>
          <a:p>
            <a:pPr algn="ctr"/>
            <a:r>
              <a:rPr lang="en-US" b="1" dirty="0"/>
              <a:t>Dr. Angela N. Campbell</a:t>
            </a:r>
          </a:p>
          <a:p>
            <a:pPr algn="ctr"/>
            <a:r>
              <a:rPr lang="en-US" b="1" dirty="0"/>
              <a:t>Cohon University Center, LL75</a:t>
            </a:r>
          </a:p>
          <a:p>
            <a:pPr algn="ctr"/>
            <a:r>
              <a:rPr lang="en-US" b="1" dirty="0"/>
              <a:t>412-268-2150</a:t>
            </a:r>
          </a:p>
          <a:p>
            <a:pPr algn="ctr"/>
            <a:r>
              <a:rPr lang="en-US" b="1" dirty="0"/>
              <a:t>ancampbe@andrew.cmu.edu</a:t>
            </a:r>
          </a:p>
          <a:p>
            <a:endParaRPr lang="en-US" dirty="0"/>
          </a:p>
        </p:txBody>
      </p:sp>
    </p:spTree>
    <p:extLst>
      <p:ext uri="{BB962C8B-B14F-4D97-AF65-F5344CB8AC3E}">
        <p14:creationId xmlns:p14="http://schemas.microsoft.com/office/powerpoint/2010/main" val="3024139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838200"/>
          </a:xfrm>
        </p:spPr>
        <p:txBody>
          <a:bodyPr/>
          <a:lstStyle/>
          <a:p>
            <a:pPr algn="ctr"/>
            <a:r>
              <a:rPr lang="en-US" dirty="0"/>
              <a:t>Situating and Grounding the Work of Diversity and Inclusion </a:t>
            </a: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3535355648"/>
              </p:ext>
            </p:extLst>
          </p:nvPr>
        </p:nvGraphicFramePr>
        <p:xfrm>
          <a:off x="457200" y="1200150"/>
          <a:ext cx="82296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8090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609600"/>
          </a:xfrm>
        </p:spPr>
        <p:txBody>
          <a:bodyPr/>
          <a:lstStyle/>
          <a:p>
            <a:pPr algn="ctr"/>
            <a:r>
              <a:rPr lang="en-US" dirty="0"/>
              <a:t>Strategic Purpose and Inclusive Excellence </a:t>
            </a:r>
          </a:p>
        </p:txBody>
      </p:sp>
      <p:sp>
        <p:nvSpPr>
          <p:cNvPr id="3" name="Content Placeholder 2"/>
          <p:cNvSpPr>
            <a:spLocks noGrp="1"/>
          </p:cNvSpPr>
          <p:nvPr>
            <p:ph sz="quarter" idx="10"/>
          </p:nvPr>
        </p:nvSpPr>
        <p:spPr>
          <a:xfrm>
            <a:off x="457200" y="819150"/>
            <a:ext cx="3962400" cy="3810000"/>
          </a:xfrm>
        </p:spPr>
        <p:txBody>
          <a:bodyPr/>
          <a:lstStyle/>
          <a:p>
            <a:pPr marL="342900" indent="-342900">
              <a:buFont typeface="Wingdings" panose="05000000000000000000" pitchFamily="2" charset="2"/>
              <a:buChar char="ü"/>
            </a:pPr>
            <a:r>
              <a:rPr lang="en-US" dirty="0"/>
              <a:t>To Enrich the </a:t>
            </a:r>
            <a:r>
              <a:rPr lang="en-US" sz="1800" b="1" dirty="0">
                <a:solidFill>
                  <a:srgbClr val="0070C0"/>
                </a:solidFill>
              </a:rPr>
              <a:t>student experience using research-based practices </a:t>
            </a:r>
            <a:r>
              <a:rPr lang="en-US" dirty="0"/>
              <a:t>that inform how to nurture the multi-dimensional identity, cultural and socioemotional needs and aspirations of a diverse student population </a:t>
            </a:r>
          </a:p>
          <a:p>
            <a:pPr marL="0" indent="0"/>
            <a:endParaRPr lang="en-US" dirty="0"/>
          </a:p>
          <a:p>
            <a:pPr marL="342900" indent="-342900">
              <a:buFont typeface="Wingdings" panose="05000000000000000000" pitchFamily="2" charset="2"/>
              <a:buChar char="ü"/>
            </a:pPr>
            <a:r>
              <a:rPr lang="en-US" dirty="0"/>
              <a:t>To </a:t>
            </a:r>
            <a:r>
              <a:rPr lang="en-US" sz="1800" b="1" dirty="0">
                <a:solidFill>
                  <a:srgbClr val="0070C0"/>
                </a:solidFill>
              </a:rPr>
              <a:t>create awareness about the needs of </a:t>
            </a:r>
            <a:r>
              <a:rPr lang="en-US" sz="1800" b="1" dirty="0" err="1">
                <a:solidFill>
                  <a:srgbClr val="0070C0"/>
                </a:solidFill>
              </a:rPr>
              <a:t>minoritized</a:t>
            </a:r>
            <a:r>
              <a:rPr lang="en-US" sz="1800" b="1" dirty="0">
                <a:solidFill>
                  <a:srgbClr val="0070C0"/>
                </a:solidFill>
              </a:rPr>
              <a:t> and/or underrepresented student groups </a:t>
            </a:r>
            <a:r>
              <a:rPr lang="en-US" dirty="0"/>
              <a:t>at Carnegie Mellon</a:t>
            </a:r>
          </a:p>
          <a:p>
            <a:endParaRPr lang="en-US" dirty="0"/>
          </a:p>
          <a:p>
            <a:endParaRPr lang="en-US" dirty="0"/>
          </a:p>
        </p:txBody>
      </p:sp>
      <p:sp>
        <p:nvSpPr>
          <p:cNvPr id="4" name="Content Placeholder 3"/>
          <p:cNvSpPr>
            <a:spLocks noGrp="1"/>
          </p:cNvSpPr>
          <p:nvPr>
            <p:ph sz="quarter" idx="11"/>
          </p:nvPr>
        </p:nvSpPr>
        <p:spPr>
          <a:xfrm>
            <a:off x="4727448" y="819150"/>
            <a:ext cx="3959352" cy="3822150"/>
          </a:xfrm>
        </p:spPr>
        <p:txBody>
          <a:bodyPr/>
          <a:lstStyle/>
          <a:p>
            <a:pPr marL="285750" indent="-285750">
              <a:buFont typeface="Wingdings" panose="05000000000000000000" pitchFamily="2" charset="2"/>
              <a:buChar char="ü"/>
            </a:pPr>
            <a:r>
              <a:rPr lang="en-US" dirty="0"/>
              <a:t>To </a:t>
            </a:r>
            <a:r>
              <a:rPr lang="en-US" sz="1800" b="1" dirty="0">
                <a:solidFill>
                  <a:srgbClr val="0070C0"/>
                </a:solidFill>
              </a:rPr>
              <a:t>lead advocacy efforts for institutional change </a:t>
            </a:r>
            <a:r>
              <a:rPr lang="en-US" dirty="0"/>
              <a:t>to better serve our constituency groups</a:t>
            </a:r>
          </a:p>
          <a:p>
            <a:pPr marL="285750" indent="-285750">
              <a:buFont typeface="Wingdings" panose="05000000000000000000" pitchFamily="2" charset="2"/>
              <a:buChar char="ü"/>
            </a:pPr>
            <a:r>
              <a:rPr lang="en-US" dirty="0"/>
              <a:t>To </a:t>
            </a:r>
            <a:r>
              <a:rPr lang="en-US" sz="1800" b="1" dirty="0">
                <a:solidFill>
                  <a:srgbClr val="0070C0"/>
                </a:solidFill>
              </a:rPr>
              <a:t>create and stimulate a culturally responsive and engaging campus environment </a:t>
            </a:r>
            <a:r>
              <a:rPr lang="en-US" dirty="0"/>
              <a:t>for graduate and undergraduate students across the university</a:t>
            </a:r>
          </a:p>
          <a:p>
            <a:pPr marL="285750" indent="-285750">
              <a:buFont typeface="Wingdings" panose="05000000000000000000" pitchFamily="2" charset="2"/>
              <a:buChar char="ü"/>
            </a:pPr>
            <a:r>
              <a:rPr lang="en-US" sz="1800" b="1" dirty="0">
                <a:solidFill>
                  <a:srgbClr val="0070C0"/>
                </a:solidFill>
              </a:rPr>
              <a:t>Welcome innovation, new frames, ideas,  new insights, from new &amp; different voices</a:t>
            </a:r>
          </a:p>
          <a:p>
            <a:endParaRPr lang="en-US" dirty="0"/>
          </a:p>
        </p:txBody>
      </p:sp>
    </p:spTree>
    <p:extLst>
      <p:ext uri="{BB962C8B-B14F-4D97-AF65-F5344CB8AC3E}">
        <p14:creationId xmlns:p14="http://schemas.microsoft.com/office/powerpoint/2010/main" val="1535638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7800"/>
            <a:ext cx="8229600" cy="609600"/>
          </a:xfrm>
        </p:spPr>
        <p:txBody>
          <a:bodyPr/>
          <a:lstStyle/>
          <a:p>
            <a:pPr algn="ctr"/>
            <a:r>
              <a:rPr lang="en-US" dirty="0"/>
              <a:t>High Impact Practices Represented in Three Transformative Domains</a:t>
            </a:r>
          </a:p>
        </p:txBody>
      </p:sp>
      <p:sp>
        <p:nvSpPr>
          <p:cNvPr id="3" name="Content Placeholder 2"/>
          <p:cNvSpPr>
            <a:spLocks noGrp="1"/>
          </p:cNvSpPr>
          <p:nvPr>
            <p:ph sz="quarter" idx="10"/>
          </p:nvPr>
        </p:nvSpPr>
        <p:spPr>
          <a:xfrm>
            <a:off x="381000" y="1200150"/>
            <a:ext cx="4191000" cy="3429000"/>
          </a:xfrm>
        </p:spPr>
        <p:txBody>
          <a:bodyPr/>
          <a:lstStyle/>
          <a:p>
            <a:pPr marL="342900" indent="-342900">
              <a:buFont typeface="+mj-lt"/>
              <a:buAutoNum type="arabicPeriod"/>
            </a:pPr>
            <a:endParaRPr lang="en-US" dirty="0"/>
          </a:p>
          <a:p>
            <a:pPr marL="342900" indent="-342900">
              <a:buFont typeface="+mj-lt"/>
              <a:buAutoNum type="arabicPeriod"/>
            </a:pPr>
            <a:r>
              <a:rPr lang="en-US" sz="2000" dirty="0"/>
              <a:t>Access and Pipeline Initiatives for graduate and undergraduate students</a:t>
            </a:r>
          </a:p>
          <a:p>
            <a:pPr marL="0" indent="0"/>
            <a:endParaRPr lang="en-US" sz="2000" dirty="0"/>
          </a:p>
          <a:p>
            <a:pPr marL="0" indent="0"/>
            <a:r>
              <a:rPr lang="en-US" sz="2000" dirty="0"/>
              <a:t>2. Undergraduate and Graduate</a:t>
            </a:r>
          </a:p>
          <a:p>
            <a:pPr marL="0" indent="0"/>
            <a:r>
              <a:rPr lang="en-US" sz="2000" dirty="0"/>
              <a:t>    Student Support, Recruitment,    	Retention, Outreach</a:t>
            </a:r>
          </a:p>
          <a:p>
            <a:pPr marL="342900" indent="-342900">
              <a:buFont typeface="+mj-lt"/>
              <a:buAutoNum type="arabicPeriod"/>
            </a:pPr>
            <a:endParaRPr lang="en-US" sz="2000" dirty="0"/>
          </a:p>
          <a:p>
            <a:pPr marL="0" indent="0"/>
            <a:r>
              <a:rPr lang="en-US" sz="2000" dirty="0"/>
              <a:t>3. Campus Engagement </a:t>
            </a:r>
          </a:p>
          <a:p>
            <a:pPr marL="0" indent="0"/>
            <a:endParaRPr lang="en-US" sz="2000" dirty="0"/>
          </a:p>
          <a:p>
            <a:pPr marL="0" indent="0"/>
            <a:endParaRPr lang="en-US" sz="2000" dirty="0"/>
          </a:p>
        </p:txBody>
      </p:sp>
      <p:sp>
        <p:nvSpPr>
          <p:cNvPr id="6" name="Right Brace 5"/>
          <p:cNvSpPr/>
          <p:nvPr/>
        </p:nvSpPr>
        <p:spPr bwMode="auto">
          <a:xfrm>
            <a:off x="4419600" y="1504950"/>
            <a:ext cx="2133600" cy="2438400"/>
          </a:xfrm>
          <a:prstGeom prst="rightBrace">
            <a:avLst>
              <a:gd name="adj1" fmla="val 8333"/>
              <a:gd name="adj2" fmla="val 49409"/>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w="38100">
                <a:solidFill>
                  <a:srgbClr val="BB0000"/>
                </a:solidFill>
              </a:ln>
              <a:solidFill>
                <a:schemeClr val="tx1"/>
              </a:solidFill>
              <a:effectLst/>
              <a:latin typeface="45 Helvetica Light" pitchFamily="-110" charset="0"/>
              <a:ea typeface="Geneva" pitchFamily="-110" charset="-128"/>
              <a:cs typeface="Geneva" pitchFamily="-110" charset="-128"/>
            </a:endParaRPr>
          </a:p>
        </p:txBody>
      </p:sp>
      <p:sp>
        <p:nvSpPr>
          <p:cNvPr id="7" name="TextBox 6"/>
          <p:cNvSpPr txBox="1"/>
          <p:nvPr/>
        </p:nvSpPr>
        <p:spPr>
          <a:xfrm>
            <a:off x="6553200" y="666750"/>
            <a:ext cx="2362200" cy="3477875"/>
          </a:xfrm>
          <a:prstGeom prst="rect">
            <a:avLst/>
          </a:prstGeom>
          <a:noFill/>
        </p:spPr>
        <p:txBody>
          <a:bodyPr wrap="square" rtlCol="0">
            <a:spAutoFit/>
          </a:bodyPr>
          <a:lstStyle/>
          <a:p>
            <a:r>
              <a:rPr lang="en-US" sz="2000" dirty="0">
                <a:latin typeface="Open Sans Light" panose="020B0306030504020204" pitchFamily="34" charset="0"/>
                <a:ea typeface="Open Sans Light" panose="020B0306030504020204" pitchFamily="34" charset="0"/>
                <a:cs typeface="Open Sans Light" panose="020B0306030504020204" pitchFamily="34" charset="0"/>
              </a:rPr>
              <a:t>Cultural &amp; Intersectional competencies</a:t>
            </a:r>
          </a:p>
          <a:p>
            <a:endParaRPr lang="en-US" sz="2000" dirty="0">
              <a:latin typeface="Open Sans Light" panose="020B0306030504020204" pitchFamily="34" charset="0"/>
              <a:ea typeface="Open Sans Light" panose="020B0306030504020204" pitchFamily="34" charset="0"/>
              <a:cs typeface="Open Sans Light" panose="020B0306030504020204" pitchFamily="34" charset="0"/>
            </a:endParaRPr>
          </a:p>
          <a:p>
            <a:r>
              <a:rPr lang="en-US" sz="2000" dirty="0">
                <a:latin typeface="Open Sans Light" panose="020B0306030504020204" pitchFamily="34" charset="0"/>
                <a:ea typeface="Open Sans Light" panose="020B0306030504020204" pitchFamily="34" charset="0"/>
                <a:cs typeface="Open Sans Light" panose="020B0306030504020204" pitchFamily="34" charset="0"/>
              </a:rPr>
              <a:t>Growth Mindset &amp; Strength-based Advising &amp; Mentoring</a:t>
            </a:r>
          </a:p>
          <a:p>
            <a:endParaRPr lang="en-US" sz="2000" dirty="0">
              <a:latin typeface="Open Sans Light" panose="020B0306030504020204" pitchFamily="34" charset="0"/>
              <a:ea typeface="Open Sans Light" panose="020B0306030504020204" pitchFamily="34" charset="0"/>
              <a:cs typeface="Open Sans Light" panose="020B0306030504020204" pitchFamily="34" charset="0"/>
            </a:endParaRPr>
          </a:p>
          <a:p>
            <a:r>
              <a:rPr lang="en-US" sz="2000" dirty="0">
                <a:latin typeface="Open Sans Light" panose="020B0306030504020204" pitchFamily="34" charset="0"/>
                <a:ea typeface="Open Sans Light" panose="020B0306030504020204" pitchFamily="34" charset="0"/>
                <a:cs typeface="Open Sans Light" panose="020B0306030504020204" pitchFamily="34" charset="0"/>
              </a:rPr>
              <a:t>Community and leadership Building </a:t>
            </a:r>
          </a:p>
        </p:txBody>
      </p:sp>
    </p:spTree>
    <p:extLst>
      <p:ext uri="{BB962C8B-B14F-4D97-AF65-F5344CB8AC3E}">
        <p14:creationId xmlns:p14="http://schemas.microsoft.com/office/powerpoint/2010/main" val="2338696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1143000"/>
          </a:xfrm>
        </p:spPr>
        <p:txBody>
          <a:bodyPr/>
          <a:lstStyle/>
          <a:p>
            <a:pPr algn="ctr"/>
            <a:r>
              <a:rPr lang="en-US" dirty="0"/>
              <a:t>BUILDING AN ECOSYSTEM for </a:t>
            </a:r>
            <a:br>
              <a:rPr lang="en-US" dirty="0"/>
            </a:br>
            <a:r>
              <a:rPr lang="en-US" dirty="0"/>
              <a:t>DIVERSITY, INCLUSION &amp; EQUITY TO WORK IN SUSTAINABLE WAYS</a:t>
            </a:r>
          </a:p>
        </p:txBody>
      </p:sp>
      <p:pic>
        <p:nvPicPr>
          <p:cNvPr id="4" name="Google Shape;170;p20"/>
          <p:cNvPicPr preferRelativeResize="0">
            <a:picLocks noGrp="1"/>
          </p:cNvPicPr>
          <p:nvPr>
            <p:ph sz="quarter" idx="10"/>
          </p:nvPr>
        </p:nvPicPr>
        <p:blipFill>
          <a:blip r:embed="rId2">
            <a:alphaModFix/>
          </a:blip>
          <a:stretch>
            <a:fillRect/>
          </a:stretch>
        </p:blipFill>
        <p:spPr>
          <a:xfrm>
            <a:off x="3124200" y="1962150"/>
            <a:ext cx="2895599" cy="2819400"/>
          </a:xfrm>
          <a:prstGeom prst="rect">
            <a:avLst/>
          </a:prstGeom>
          <a:noFill/>
          <a:ln>
            <a:noFill/>
          </a:ln>
        </p:spPr>
      </p:pic>
    </p:spTree>
    <p:extLst>
      <p:ext uri="{BB962C8B-B14F-4D97-AF65-F5344CB8AC3E}">
        <p14:creationId xmlns:p14="http://schemas.microsoft.com/office/powerpoint/2010/main" val="2780091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extLst>
              <p:ext uri="{D42A27DB-BD31-4B8C-83A1-F6EECF244321}">
                <p14:modId xmlns:p14="http://schemas.microsoft.com/office/powerpoint/2010/main" val="2207151586"/>
              </p:ext>
            </p:extLst>
          </p:nvPr>
        </p:nvGraphicFramePr>
        <p:xfrm>
          <a:off x="457200" y="285750"/>
          <a:ext cx="82296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6648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Access and Pipeline Initiatives </a:t>
            </a:r>
          </a:p>
        </p:txBody>
      </p:sp>
      <p:sp>
        <p:nvSpPr>
          <p:cNvPr id="3" name="Content Placeholder 2"/>
          <p:cNvSpPr>
            <a:spLocks noGrp="1"/>
          </p:cNvSpPr>
          <p:nvPr>
            <p:ph sz="quarter" idx="10"/>
          </p:nvPr>
        </p:nvSpPr>
        <p:spPr>
          <a:xfrm>
            <a:off x="250371" y="895350"/>
            <a:ext cx="8458200" cy="3886200"/>
          </a:xfrm>
        </p:spPr>
        <p:txBody>
          <a:bodyPr/>
          <a:lstStyle/>
          <a:p>
            <a:r>
              <a:rPr lang="en-US" sz="2400" b="1" dirty="0"/>
              <a:t>Summer Academy for Math and Science (SAMS) – Link to the CMU Colleges, Central &amp; Community</a:t>
            </a:r>
          </a:p>
          <a:p>
            <a:pPr marL="285750" indent="-285750">
              <a:buFont typeface="Arial" panose="020B0604020202020204" pitchFamily="34" charset="0"/>
              <a:buChar char="•"/>
            </a:pPr>
            <a:r>
              <a:rPr lang="en-US" sz="1800" dirty="0"/>
              <a:t>Six-week residential program for rising high school juniors and seniors interested in pursuing STEM-related undergraduate majors </a:t>
            </a:r>
          </a:p>
          <a:p>
            <a:pPr marL="285750" indent="-285750">
              <a:buFont typeface="Arial" panose="020B0604020202020204" pitchFamily="34" charset="0"/>
              <a:buChar char="•"/>
            </a:pPr>
            <a:r>
              <a:rPr lang="en-US" sz="1800" dirty="0"/>
              <a:t>SAMS scholars engage in a rigorous curriculum designed to enhance their academic profile for potential admissibility to highly selective institutions</a:t>
            </a:r>
          </a:p>
          <a:p>
            <a:pPr marL="285750" indent="-285750">
              <a:buFont typeface="Arial" panose="020B0604020202020204" pitchFamily="34" charset="0"/>
              <a:buChar char="•"/>
            </a:pPr>
            <a:r>
              <a:rPr lang="en-US" sz="1800" dirty="0"/>
              <a:t>High selectivity admission rate. </a:t>
            </a:r>
          </a:p>
          <a:p>
            <a:pPr marL="736600" lvl="1" indent="0">
              <a:buNone/>
            </a:pPr>
            <a:endParaRPr lang="en-US" sz="1200" dirty="0"/>
          </a:p>
          <a:p>
            <a:pPr marL="0" indent="0"/>
            <a:endParaRPr lang="en-US" b="1" dirty="0"/>
          </a:p>
          <a:p>
            <a:pPr marL="0" indent="0"/>
            <a:endParaRPr lang="en-US" b="1" dirty="0"/>
          </a:p>
          <a:p>
            <a:pPr marL="0" indent="0"/>
            <a:endParaRPr lang="en-US" dirty="0"/>
          </a:p>
        </p:txBody>
      </p:sp>
    </p:spTree>
    <p:extLst>
      <p:ext uri="{BB962C8B-B14F-4D97-AF65-F5344CB8AC3E}">
        <p14:creationId xmlns:p14="http://schemas.microsoft.com/office/powerpoint/2010/main" val="904121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SAMS Program</a:t>
            </a:r>
          </a:p>
        </p:txBody>
      </p:sp>
      <p:sp>
        <p:nvSpPr>
          <p:cNvPr id="3" name="Content Placeholder 2"/>
          <p:cNvSpPr>
            <a:spLocks noGrp="1"/>
          </p:cNvSpPr>
          <p:nvPr>
            <p:ph sz="quarter" idx="10"/>
          </p:nvPr>
        </p:nvSpPr>
        <p:spPr/>
        <p:txBody>
          <a:bodyPr/>
          <a:lstStyle/>
          <a:p>
            <a:pPr marL="285750" indent="-285750">
              <a:buFont typeface="Arial" panose="020B0604020202020204" pitchFamily="34" charset="0"/>
              <a:buChar char="•"/>
            </a:pPr>
            <a:r>
              <a:rPr lang="en-US" sz="1800" dirty="0"/>
              <a:t>The program, since its inception in 2001, is committed to expanding the pipeline of </a:t>
            </a:r>
            <a:r>
              <a:rPr lang="en-US" sz="1800" dirty="0" err="1"/>
              <a:t>minoritized</a:t>
            </a:r>
            <a:r>
              <a:rPr lang="en-US" sz="1800" dirty="0"/>
              <a:t> students in STEM-fields</a:t>
            </a:r>
          </a:p>
          <a:p>
            <a:pPr marL="1022350" lvl="1">
              <a:buFont typeface="Arial" panose="020B0604020202020204" pitchFamily="34" charset="0"/>
              <a:buChar char="•"/>
            </a:pPr>
            <a:r>
              <a:rPr lang="en-US" sz="1800" dirty="0"/>
              <a:t>Nationwide recruitment via Office of Admission and Community-based organizations</a:t>
            </a:r>
          </a:p>
          <a:p>
            <a:pPr marL="1022350" lvl="1">
              <a:buFont typeface="Arial" panose="020B0604020202020204" pitchFamily="34" charset="0"/>
              <a:buChar char="•"/>
            </a:pPr>
            <a:r>
              <a:rPr lang="en-US" sz="1800" dirty="0"/>
              <a:t>First generation, low income, ethnic minority, Title 1 Schools</a:t>
            </a:r>
          </a:p>
          <a:p>
            <a:pPr marL="1022350" lvl="1">
              <a:buFont typeface="Arial" panose="020B0604020202020204" pitchFamily="34" charset="0"/>
              <a:buChar char="•"/>
            </a:pPr>
            <a:r>
              <a:rPr lang="en-US" sz="1800" dirty="0"/>
              <a:t>Tuition, room and board fully subsidized </a:t>
            </a:r>
          </a:p>
          <a:p>
            <a:pPr marL="1022350" lvl="1">
              <a:buFont typeface="Arial" panose="020B0604020202020204" pitchFamily="34" charset="0"/>
              <a:buChar char="•"/>
            </a:pPr>
            <a:r>
              <a:rPr lang="en-US" sz="1800" b="1" dirty="0">
                <a:solidFill>
                  <a:srgbClr val="7030A0"/>
                </a:solidFill>
              </a:rPr>
              <a:t>Opportunities for doctoral students and post-doctoral students to assist as mentors, tutors, assistants, lead service learning projects, and in some cases, symposium project leads/assistants </a:t>
            </a:r>
          </a:p>
          <a:p>
            <a:pPr marL="1022350" lvl="1">
              <a:buFont typeface="Arial" panose="020B0604020202020204" pitchFamily="34" charset="0"/>
              <a:buChar char="•"/>
            </a:pPr>
            <a:r>
              <a:rPr lang="en-US" sz="1800" dirty="0"/>
              <a:t>Admissions events: Celebration of Diversity Weekends</a:t>
            </a:r>
          </a:p>
          <a:p>
            <a:endParaRPr lang="en-US" sz="1800" dirty="0"/>
          </a:p>
        </p:txBody>
      </p:sp>
    </p:spTree>
    <p:extLst>
      <p:ext uri="{BB962C8B-B14F-4D97-AF65-F5344CB8AC3E}">
        <p14:creationId xmlns:p14="http://schemas.microsoft.com/office/powerpoint/2010/main" val="4101244755"/>
      </p:ext>
    </p:extLst>
  </p:cSld>
  <p:clrMapOvr>
    <a:masterClrMapping/>
  </p:clrMapOvr>
</p:sld>
</file>

<file path=ppt/theme/theme1.xml><?xml version="1.0" encoding="utf-8"?>
<a:theme xmlns:a="http://schemas.openxmlformats.org/drawingml/2006/main" name="CMU PPT Theme">
  <a:themeElements>
    <a:clrScheme name="Custom 1">
      <a:dk1>
        <a:srgbClr val="000000"/>
      </a:dk1>
      <a:lt1>
        <a:srgbClr val="FFFFFF"/>
      </a:lt1>
      <a:dk2>
        <a:srgbClr val="75787B"/>
      </a:dk2>
      <a:lt2>
        <a:srgbClr val="C8C9C7"/>
      </a:lt2>
      <a:accent1>
        <a:srgbClr val="BB0000"/>
      </a:accent1>
      <a:accent2>
        <a:srgbClr val="75787B"/>
      </a:accent2>
      <a:accent3>
        <a:srgbClr val="00833C"/>
      </a:accent3>
      <a:accent4>
        <a:srgbClr val="F2A900"/>
      </a:accent4>
      <a:accent5>
        <a:srgbClr val="002C71"/>
      </a:accent5>
      <a:accent6>
        <a:srgbClr val="C8C9C7"/>
      </a:accent6>
      <a:hlink>
        <a:srgbClr val="BB0000"/>
      </a:hlink>
      <a:folHlink>
        <a:srgbClr val="82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45 Helvetica Light" pitchFamily="-110" charset="0"/>
            <a:ea typeface="Geneva" pitchFamily="-110" charset="-128"/>
            <a:cs typeface="Geneva"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45 Helvetica Light" pitchFamily="-110" charset="0"/>
            <a:ea typeface="Geneva" pitchFamily="-110" charset="-128"/>
            <a:cs typeface="Geneva" pitchFamily="-11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MU_PPT_Template" id="{DB2D8003-C580-7940-9974-E3F0DE4BFAC9}" vid="{B3C37CB1-306B-BF44-AB84-35F53A677EF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CMU-PowerPoint-Template</Template>
  <TotalTime>14466</TotalTime>
  <Words>1187</Words>
  <Application>Microsoft Macintosh PowerPoint</Application>
  <PresentationFormat>On-screen Show (16:9)</PresentationFormat>
  <Paragraphs>142</Paragraphs>
  <Slides>20</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ＭＳ Ｐゴシック</vt:lpstr>
      <vt:lpstr>.AppleSystemUIFont</vt:lpstr>
      <vt:lpstr>45 Helvetica Light</vt:lpstr>
      <vt:lpstr>Arial</vt:lpstr>
      <vt:lpstr>Geneva</vt:lpstr>
      <vt:lpstr>Open Sans</vt:lpstr>
      <vt:lpstr>Open Sans Light</vt:lpstr>
      <vt:lpstr>Open Sans Regular</vt:lpstr>
      <vt:lpstr>Osaka</vt:lpstr>
      <vt:lpstr>Sentinel A</vt:lpstr>
      <vt:lpstr>T3Font_2</vt:lpstr>
      <vt:lpstr>Times</vt:lpstr>
      <vt:lpstr>Wingdings</vt:lpstr>
      <vt:lpstr>CMU PPT Theme</vt:lpstr>
      <vt:lpstr>PowerPoint Presentation</vt:lpstr>
      <vt:lpstr>THE CALL:  Commitment to Diversity, Equity, &amp; Inclusion </vt:lpstr>
      <vt:lpstr>Situating and Grounding the Work of Diversity and Inclusion </vt:lpstr>
      <vt:lpstr>Strategic Purpose and Inclusive Excellence </vt:lpstr>
      <vt:lpstr>High Impact Practices Represented in Three Transformative Domains</vt:lpstr>
      <vt:lpstr>BUILDING AN ECOSYSTEM for  DIVERSITY, INCLUSION &amp; EQUITY TO WORK IN SUSTAINABLE WAYS</vt:lpstr>
      <vt:lpstr>PowerPoint Presentation</vt:lpstr>
      <vt:lpstr>Access and Pipeline Initiatives </vt:lpstr>
      <vt:lpstr>SAMS Program</vt:lpstr>
      <vt:lpstr>Organizational Advising &amp; Community Outreach Strong Women, Strong Girls</vt:lpstr>
      <vt:lpstr>Undergraduate Student Support and Outreach </vt:lpstr>
      <vt:lpstr>Graduate Student Support,     Campus Engagement  Recruitment &amp; Outreach</vt:lpstr>
      <vt:lpstr>Broader Campus &amp; Community Impact</vt:lpstr>
      <vt:lpstr>Dr. Derrick R. Brooms, Black Male Summit Keynote Professor in Sociology &amp; Africana Studies at the University of Cincinnati</vt:lpstr>
      <vt:lpstr>Dr. Khalil Gibran Muhammad, MLK Lecture Series, 2019</vt:lpstr>
      <vt:lpstr>CASOP: A REQUIEM FOR RICE   Feb. 13th Requiem for Rice Day in Allegheny County, PA http://www.requiemforrice.com/ </vt:lpstr>
      <vt:lpstr>Edda Fields-Black, Historian, Professor, Visionary Legacy Keeper</vt:lpstr>
      <vt:lpstr>Charles Rojzman Visits CMU  Transformational Social Therapy - March 4-5, 2019</vt:lpstr>
      <vt:lpstr>What makes the great, GREAT?</vt:lpstr>
      <vt:lpstr>PowerPoint Presentation</vt:lpstr>
    </vt:vector>
  </TitlesOfParts>
  <Company>Carnegie Mellon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Lucia Gonzalez-Prier</dc:creator>
  <cp:lastModifiedBy>brianna.brewer22@gmail.com</cp:lastModifiedBy>
  <cp:revision>67</cp:revision>
  <cp:lastPrinted>2016-12-06T18:52:42Z</cp:lastPrinted>
  <dcterms:created xsi:type="dcterms:W3CDTF">2018-11-16T13:43:30Z</dcterms:created>
  <dcterms:modified xsi:type="dcterms:W3CDTF">2019-03-26T18:26:13Z</dcterms:modified>
</cp:coreProperties>
</file>