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58" r:id="rId4"/>
    <p:sldId id="260" r:id="rId5"/>
    <p:sldId id="261" r:id="rId6"/>
    <p:sldId id="262" r:id="rId7"/>
    <p:sldId id="283" r:id="rId8"/>
    <p:sldId id="264" r:id="rId9"/>
    <p:sldId id="265" r:id="rId10"/>
    <p:sldId id="267" r:id="rId11"/>
    <p:sldId id="268" r:id="rId12"/>
    <p:sldId id="269" r:id="rId13"/>
    <p:sldId id="270" r:id="rId14"/>
    <p:sldId id="271" r:id="rId15"/>
    <p:sldId id="285" r:id="rId16"/>
    <p:sldId id="284" r:id="rId17"/>
    <p:sldId id="274" r:id="rId18"/>
    <p:sldId id="275" r:id="rId19"/>
    <p:sldId id="277" r:id="rId20"/>
    <p:sldId id="286"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8" autoAdjust="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Common Electric Generation Fuels and Their Carbon Dioxide Emissions Factors</a:t>
            </a:r>
          </a:p>
        </c:rich>
      </c:tx>
      <c:overlay val="0"/>
    </c:title>
    <c:autoTitleDeleted val="0"/>
    <c:plotArea>
      <c:layout/>
      <c:barChart>
        <c:barDir val="col"/>
        <c:grouping val="clustered"/>
        <c:varyColors val="0"/>
        <c:ser>
          <c:idx val="0"/>
          <c:order val="0"/>
          <c:invertIfNegative val="0"/>
          <c:cat>
            <c:strRef>
              <c:f>Sheet1!$A$2:$A$4</c:f>
              <c:strCache>
                <c:ptCount val="3"/>
                <c:pt idx="0">
                  <c:v>Coal</c:v>
                </c:pt>
                <c:pt idx="1">
                  <c:v>Natural Gas</c:v>
                </c:pt>
                <c:pt idx="2">
                  <c:v>Distillate Fuel Oil</c:v>
                </c:pt>
              </c:strCache>
            </c:strRef>
          </c:cat>
          <c:val>
            <c:numRef>
              <c:f>Sheet1!$B$2:$B$4</c:f>
              <c:numCache>
                <c:formatCode>General</c:formatCode>
                <c:ptCount val="3"/>
                <c:pt idx="0">
                  <c:v>96</c:v>
                </c:pt>
                <c:pt idx="1">
                  <c:v>53</c:v>
                </c:pt>
                <c:pt idx="2">
                  <c:v>73</c:v>
                </c:pt>
              </c:numCache>
            </c:numRef>
          </c:val>
        </c:ser>
        <c:dLbls>
          <c:showLegendKey val="0"/>
          <c:showVal val="0"/>
          <c:showCatName val="0"/>
          <c:showSerName val="0"/>
          <c:showPercent val="0"/>
          <c:showBubbleSize val="0"/>
        </c:dLbls>
        <c:gapWidth val="150"/>
        <c:axId val="78636928"/>
        <c:axId val="78638464"/>
      </c:barChart>
      <c:catAx>
        <c:axId val="78636928"/>
        <c:scaling>
          <c:orientation val="minMax"/>
        </c:scaling>
        <c:delete val="0"/>
        <c:axPos val="b"/>
        <c:majorTickMark val="out"/>
        <c:minorTickMark val="none"/>
        <c:tickLblPos val="nextTo"/>
        <c:crossAx val="78638464"/>
        <c:crosses val="autoZero"/>
        <c:auto val="1"/>
        <c:lblAlgn val="ctr"/>
        <c:lblOffset val="100"/>
        <c:noMultiLvlLbl val="0"/>
      </c:catAx>
      <c:valAx>
        <c:axId val="78638464"/>
        <c:scaling>
          <c:orientation val="minMax"/>
        </c:scaling>
        <c:delete val="0"/>
        <c:axPos val="l"/>
        <c:majorGridlines/>
        <c:title>
          <c:tx>
            <c:rich>
              <a:bodyPr/>
              <a:lstStyle/>
              <a:p>
                <a:pPr>
                  <a:defRPr/>
                </a:pPr>
                <a:r>
                  <a:rPr lang="en-US"/>
                  <a:t>Emissions Factor (kg CO2/MMBTU)</a:t>
                </a:r>
              </a:p>
            </c:rich>
          </c:tx>
          <c:overlay val="0"/>
        </c:title>
        <c:numFmt formatCode="General" sourceLinked="1"/>
        <c:majorTickMark val="out"/>
        <c:minorTickMark val="none"/>
        <c:tickLblPos val="nextTo"/>
        <c:crossAx val="7863692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0CD07-AA78-471F-8AE6-7D8A03D726C9}" type="datetimeFigureOut">
              <a:rPr lang="en-US" smtClean="0"/>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F9446-82EC-4242-BC3C-272237CBB852}" type="slidenum">
              <a:rPr lang="en-US" smtClean="0"/>
              <a:t>‹#›</a:t>
            </a:fld>
            <a:endParaRPr lang="en-US"/>
          </a:p>
        </p:txBody>
      </p:sp>
    </p:spTree>
    <p:extLst>
      <p:ext uri="{BB962C8B-B14F-4D97-AF65-F5344CB8AC3E}">
        <p14:creationId xmlns:p14="http://schemas.microsoft.com/office/powerpoint/2010/main" val="39444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ippc.org/technology/index.tpl?cntid=10547549811347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2crc.com.au/images/imagelibrary/cap_diag/coal-fired-power-plant_media.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pa.gov/cleanenergy/images/pie_chart_fuel_mix.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pa.gov/cleanenergy/energy-resources/egrid/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pa.gov/cleanenergy/energy-resources/egrid/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pa.gov/cleanenergy/energy-resources/egrid/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o2crc.com.au/images/imagelibrary/cap_diag/coal-fired-power-plant_media.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calgary.ca/news/files/news/images/cogen_diagram.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5D52DC28-3113-8946-8FD5-C44B90360E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http://www.nippc.org/technology/index.tpl?cntid=105475498113479</a:t>
            </a:r>
            <a:endParaRPr lang="en-US" dirty="0"/>
          </a:p>
        </p:txBody>
      </p:sp>
      <p:sp>
        <p:nvSpPr>
          <p:cNvPr id="4" name="Slide Number Placeholder 3"/>
          <p:cNvSpPr>
            <a:spLocks noGrp="1"/>
          </p:cNvSpPr>
          <p:nvPr>
            <p:ph type="sldNum" sz="quarter" idx="10"/>
          </p:nvPr>
        </p:nvSpPr>
        <p:spPr/>
        <p:txBody>
          <a:bodyPr/>
          <a:lstStyle/>
          <a:p>
            <a:fld id="{532F9446-82EC-4242-BC3C-272237CBB852}" type="slidenum">
              <a:rPr lang="en-US" smtClean="0"/>
              <a:t>16</a:t>
            </a:fld>
            <a:endParaRPr lang="en-US"/>
          </a:p>
        </p:txBody>
      </p:sp>
    </p:spTree>
    <p:extLst>
      <p:ext uri="{BB962C8B-B14F-4D97-AF65-F5344CB8AC3E}">
        <p14:creationId xmlns:p14="http://schemas.microsoft.com/office/powerpoint/2010/main" val="267250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http://www.co2crc.com.au/images/imagelibrary/cap_diag/coal-fired-power-plant_media.jpg</a:t>
            </a:r>
            <a:endParaRPr lang="en-US" dirty="0" smtClean="0"/>
          </a:p>
          <a:p>
            <a:endParaRPr lang="en-US" dirty="0"/>
          </a:p>
        </p:txBody>
      </p:sp>
      <p:sp>
        <p:nvSpPr>
          <p:cNvPr id="4" name="Slide Number Placeholder 3"/>
          <p:cNvSpPr>
            <a:spLocks noGrp="1"/>
          </p:cNvSpPr>
          <p:nvPr>
            <p:ph type="sldNum" sz="quarter" idx="10"/>
          </p:nvPr>
        </p:nvSpPr>
        <p:spPr/>
        <p:txBody>
          <a:bodyPr/>
          <a:lstStyle/>
          <a:p>
            <a:fld id="{532F9446-82EC-4242-BC3C-272237CBB852}" type="slidenum">
              <a:rPr lang="en-US" smtClean="0"/>
              <a:t>20</a:t>
            </a:fld>
            <a:endParaRPr lang="en-US"/>
          </a:p>
        </p:txBody>
      </p:sp>
    </p:spTree>
    <p:extLst>
      <p:ext uri="{BB962C8B-B14F-4D97-AF65-F5344CB8AC3E}">
        <p14:creationId xmlns:p14="http://schemas.microsoft.com/office/powerpoint/2010/main" val="49733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http</a:t>
            </a:r>
            <a:r>
              <a:rPr lang="en-US" sz="1200" dirty="0" smtClean="0"/>
              <a:t>://alleghenysc.org/wp-content/uploads/2009/07/shippingsport.jpg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2F9446-82EC-4242-BC3C-272237CBB852}" type="slidenum">
              <a:rPr lang="en-US" smtClean="0"/>
              <a:t>2</a:t>
            </a:fld>
            <a:endParaRPr lang="en-US"/>
          </a:p>
        </p:txBody>
      </p:sp>
    </p:spTree>
    <p:extLst>
      <p:ext uri="{BB962C8B-B14F-4D97-AF65-F5344CB8AC3E}">
        <p14:creationId xmlns:p14="http://schemas.microsoft.com/office/powerpoint/2010/main" val="134877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provides the most</a:t>
            </a:r>
            <a:endParaRPr lang="en-US" dirty="0"/>
          </a:p>
        </p:txBody>
      </p:sp>
      <p:sp>
        <p:nvSpPr>
          <p:cNvPr id="4" name="Slide Number Placeholder 3"/>
          <p:cNvSpPr>
            <a:spLocks noGrp="1"/>
          </p:cNvSpPr>
          <p:nvPr>
            <p:ph type="sldNum" sz="quarter" idx="10"/>
          </p:nvPr>
        </p:nvSpPr>
        <p:spPr/>
        <p:txBody>
          <a:bodyPr/>
          <a:lstStyle/>
          <a:p>
            <a:fld id="{43B57E3A-1F64-4F39-BCF5-D0E6E30E7AB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http://www.epa.gov/cleanenergy/images/pie_chart_fuel_mix.png</a:t>
            </a:r>
            <a:endParaRPr lang="en-US" dirty="0"/>
          </a:p>
        </p:txBody>
      </p:sp>
      <p:sp>
        <p:nvSpPr>
          <p:cNvPr id="4" name="Slide Number Placeholder 3"/>
          <p:cNvSpPr>
            <a:spLocks noGrp="1"/>
          </p:cNvSpPr>
          <p:nvPr>
            <p:ph type="sldNum" sz="quarter" idx="10"/>
          </p:nvPr>
        </p:nvSpPr>
        <p:spPr/>
        <p:txBody>
          <a:bodyPr/>
          <a:lstStyle/>
          <a:p>
            <a:fld id="{532F9446-82EC-4242-BC3C-272237CBB852}" type="slidenum">
              <a:rPr lang="en-US" smtClean="0"/>
              <a:t>6</a:t>
            </a:fld>
            <a:endParaRPr lang="en-US"/>
          </a:p>
        </p:txBody>
      </p:sp>
    </p:spTree>
    <p:extLst>
      <p:ext uri="{BB962C8B-B14F-4D97-AF65-F5344CB8AC3E}">
        <p14:creationId xmlns:p14="http://schemas.microsoft.com/office/powerpoint/2010/main" val="125549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http://www.epa.gov/cleanenergy/energy-resources/egrid/index.html</a:t>
            </a:r>
            <a:endParaRPr lang="en-US" dirty="0"/>
          </a:p>
        </p:txBody>
      </p:sp>
      <p:sp>
        <p:nvSpPr>
          <p:cNvPr id="4" name="Slide Number Placeholder 3"/>
          <p:cNvSpPr>
            <a:spLocks noGrp="1"/>
          </p:cNvSpPr>
          <p:nvPr>
            <p:ph type="sldNum" sz="quarter" idx="10"/>
          </p:nvPr>
        </p:nvSpPr>
        <p:spPr/>
        <p:txBody>
          <a:bodyPr/>
          <a:lstStyle/>
          <a:p>
            <a:fld id="{532F9446-82EC-4242-BC3C-272237CBB852}" type="slidenum">
              <a:rPr lang="en-US" smtClean="0"/>
              <a:t>7</a:t>
            </a:fld>
            <a:endParaRPr lang="en-US"/>
          </a:p>
        </p:txBody>
      </p:sp>
    </p:spTree>
    <p:extLst>
      <p:ext uri="{BB962C8B-B14F-4D97-AF65-F5344CB8AC3E}">
        <p14:creationId xmlns:p14="http://schemas.microsoft.com/office/powerpoint/2010/main" val="281048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600 coal plants</a:t>
            </a:r>
          </a:p>
          <a:p>
            <a:r>
              <a:rPr lang="en-US" dirty="0" smtClean="0"/>
              <a:t>Provide 50% of electricity</a:t>
            </a:r>
          </a:p>
          <a:p>
            <a:endParaRPr lang="en-US" dirty="0" smtClean="0"/>
          </a:p>
          <a:p>
            <a:r>
              <a:rPr lang="en-US" dirty="0" smtClean="0">
                <a:hlinkClick r:id="rId3"/>
              </a:rPr>
              <a:t>http://www.epa.gov/cleanenergy/energy-resources/egrid/index.html</a:t>
            </a:r>
            <a:endParaRPr lang="en-US" dirty="0"/>
          </a:p>
        </p:txBody>
      </p:sp>
      <p:sp>
        <p:nvSpPr>
          <p:cNvPr id="4" name="Slide Number Placeholder 3"/>
          <p:cNvSpPr>
            <a:spLocks noGrp="1"/>
          </p:cNvSpPr>
          <p:nvPr>
            <p:ph type="sldNum" sz="quarter" idx="10"/>
          </p:nvPr>
        </p:nvSpPr>
        <p:spPr/>
        <p:txBody>
          <a:bodyPr/>
          <a:lstStyle/>
          <a:p>
            <a:fld id="{43B57E3A-1F64-4F39-BCF5-D0E6E30E7AB1}" type="slidenum">
              <a:rPr lang="en-US" smtClean="0"/>
              <a:pPr/>
              <a:t>8</a:t>
            </a:fld>
            <a:endParaRPr lang="en-US"/>
          </a:p>
        </p:txBody>
      </p:sp>
    </p:spTree>
    <p:extLst>
      <p:ext uri="{BB962C8B-B14F-4D97-AF65-F5344CB8AC3E}">
        <p14:creationId xmlns:p14="http://schemas.microsoft.com/office/powerpoint/2010/main" val="290318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in CA, TX, FL</a:t>
            </a:r>
          </a:p>
          <a:p>
            <a:r>
              <a:rPr lang="en-US" dirty="0" smtClean="0"/>
              <a:t>About 500 natural gas plants, but smaller than coal</a:t>
            </a:r>
          </a:p>
          <a:p>
            <a:endParaRPr lang="en-US" dirty="0" smtClean="0"/>
          </a:p>
          <a:p>
            <a:r>
              <a:rPr lang="en-US" dirty="0" smtClean="0">
                <a:hlinkClick r:id="rId3"/>
              </a:rPr>
              <a:t>http://www.epa.gov/cleanenergy/energy-resources/egrid/index.html</a:t>
            </a:r>
            <a:endParaRPr lang="en-US" dirty="0"/>
          </a:p>
        </p:txBody>
      </p:sp>
      <p:sp>
        <p:nvSpPr>
          <p:cNvPr id="4" name="Slide Number Placeholder 3"/>
          <p:cNvSpPr>
            <a:spLocks noGrp="1"/>
          </p:cNvSpPr>
          <p:nvPr>
            <p:ph type="sldNum" sz="quarter" idx="10"/>
          </p:nvPr>
        </p:nvSpPr>
        <p:spPr/>
        <p:txBody>
          <a:bodyPr/>
          <a:lstStyle/>
          <a:p>
            <a:fld id="{43B57E3A-1F64-4F39-BCF5-D0E6E30E7AB1}" type="slidenum">
              <a:rPr lang="en-US" smtClean="0"/>
              <a:pPr/>
              <a:t>9</a:t>
            </a:fld>
            <a:endParaRPr lang="en-US"/>
          </a:p>
        </p:txBody>
      </p:sp>
    </p:spTree>
    <p:extLst>
      <p:ext uri="{BB962C8B-B14F-4D97-AF65-F5344CB8AC3E}">
        <p14:creationId xmlns:p14="http://schemas.microsoft.com/office/powerpoint/2010/main" val="59841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http://www.co2crc.com.au/images/imagelibrary/cap_diag/coal-fired-power-plant_media.jpg</a:t>
            </a:r>
            <a:endParaRPr lang="en-US" dirty="0" smtClean="0"/>
          </a:p>
          <a:p>
            <a:endParaRPr lang="en-US" dirty="0"/>
          </a:p>
        </p:txBody>
      </p:sp>
      <p:sp>
        <p:nvSpPr>
          <p:cNvPr id="4" name="Slide Number Placeholder 3"/>
          <p:cNvSpPr>
            <a:spLocks noGrp="1"/>
          </p:cNvSpPr>
          <p:nvPr>
            <p:ph type="sldNum" sz="quarter" idx="10"/>
          </p:nvPr>
        </p:nvSpPr>
        <p:spPr/>
        <p:txBody>
          <a:bodyPr/>
          <a:lstStyle/>
          <a:p>
            <a:fld id="{532F9446-82EC-4242-BC3C-272237CBB852}" type="slidenum">
              <a:rPr lang="en-US" smtClean="0"/>
              <a:t>14</a:t>
            </a:fld>
            <a:endParaRPr lang="en-US"/>
          </a:p>
        </p:txBody>
      </p:sp>
    </p:spTree>
    <p:extLst>
      <p:ext uri="{BB962C8B-B14F-4D97-AF65-F5344CB8AC3E}">
        <p14:creationId xmlns:p14="http://schemas.microsoft.com/office/powerpoint/2010/main" val="49733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http://www.ucalgary.ca/news/files/news/images/cogen_diagram.jpg</a:t>
            </a:r>
            <a:endParaRPr lang="en-US" dirty="0"/>
          </a:p>
        </p:txBody>
      </p:sp>
      <p:sp>
        <p:nvSpPr>
          <p:cNvPr id="4" name="Slide Number Placeholder 3"/>
          <p:cNvSpPr>
            <a:spLocks noGrp="1"/>
          </p:cNvSpPr>
          <p:nvPr>
            <p:ph type="sldNum" sz="quarter" idx="10"/>
          </p:nvPr>
        </p:nvSpPr>
        <p:spPr/>
        <p:txBody>
          <a:bodyPr/>
          <a:lstStyle/>
          <a:p>
            <a:fld id="{532F9446-82EC-4242-BC3C-272237CBB852}" type="slidenum">
              <a:rPr lang="en-US" smtClean="0"/>
              <a:t>15</a:t>
            </a:fld>
            <a:endParaRPr lang="en-US"/>
          </a:p>
        </p:txBody>
      </p:sp>
    </p:spTree>
    <p:extLst>
      <p:ext uri="{BB962C8B-B14F-4D97-AF65-F5344CB8AC3E}">
        <p14:creationId xmlns:p14="http://schemas.microsoft.com/office/powerpoint/2010/main" val="393796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Layout with Ci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22A4F9A7-55E4-7B49-960C-83E7F05AF74A}" type="slidenum">
              <a:rPr lang="en-US" smtClean="0"/>
              <a:pPr/>
              <a:t>‹#›</a:t>
            </a:fld>
            <a:endParaRPr lang="en-US" dirty="0"/>
          </a:p>
        </p:txBody>
      </p:sp>
      <p:sp>
        <p:nvSpPr>
          <p:cNvPr id="5" name="Content Placeholder 2"/>
          <p:cNvSpPr>
            <a:spLocks noGrp="1"/>
          </p:cNvSpPr>
          <p:nvPr>
            <p:ph idx="1"/>
          </p:nvPr>
        </p:nvSpPr>
        <p:spPr>
          <a:xfrm>
            <a:off x="457200" y="1600200"/>
            <a:ext cx="8229600" cy="42284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hasCustomPrompt="1"/>
          </p:nvPr>
        </p:nvSpPr>
        <p:spPr>
          <a:xfrm>
            <a:off x="457200" y="5828632"/>
            <a:ext cx="8229600" cy="267368"/>
          </a:xfrm>
        </p:spPr>
        <p:txBody>
          <a:bodyPr>
            <a:noAutofit/>
          </a:bodyPr>
          <a:lstStyle>
            <a:lvl1pPr>
              <a:buNone/>
              <a:defRPr sz="1200"/>
            </a:lvl1pPr>
          </a:lstStyle>
          <a:p>
            <a:pPr lvl="0"/>
            <a:r>
              <a:rPr lang="en-US" dirty="0" smtClean="0"/>
              <a:t>Sources: </a:t>
            </a:r>
            <a:endParaRPr lang="en-US" dirty="0"/>
          </a:p>
        </p:txBody>
      </p:sp>
    </p:spTree>
    <p:extLst>
      <p:ext uri="{BB962C8B-B14F-4D97-AF65-F5344CB8AC3E}">
        <p14:creationId xmlns:p14="http://schemas.microsoft.com/office/powerpoint/2010/main" val="212847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8962"/>
            <a:ext cx="7772400" cy="1470025"/>
          </a:xfrm>
        </p:spPr>
        <p:txBody>
          <a:bodyPr/>
          <a:lstStyle/>
          <a:p>
            <a:r>
              <a:rPr lang="en-US" dirty="0" smtClean="0"/>
              <a:t>How Power Plants Work</a:t>
            </a:r>
            <a:endParaRPr lang="en-US" dirty="0">
              <a:solidFill>
                <a:srgbClr val="FF0000"/>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504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How to calculate emissions due to electricity produced by different fuel types?</a:t>
            </a:r>
            <a:endParaRPr lang="en-US" sz="3200" dirty="0"/>
          </a:p>
        </p:txBody>
      </p:sp>
      <p:sp>
        <p:nvSpPr>
          <p:cNvPr id="3" name="Slide Number Placeholder 2"/>
          <p:cNvSpPr>
            <a:spLocks noGrp="1"/>
          </p:cNvSpPr>
          <p:nvPr>
            <p:ph type="sldNum" sz="quarter" idx="12"/>
          </p:nvPr>
        </p:nvSpPr>
        <p:spPr/>
        <p:txBody>
          <a:bodyPr/>
          <a:lstStyle/>
          <a:p>
            <a:fld id="{22A4F9A7-55E4-7B49-960C-83E7F05AF74A}" type="slidenum">
              <a:rPr lang="en-US" smtClean="0"/>
              <a:pPr/>
              <a:t>10</a:t>
            </a:fld>
            <a:endParaRPr lang="en-US" dirty="0"/>
          </a:p>
        </p:txBody>
      </p:sp>
      <p:sp>
        <p:nvSpPr>
          <p:cNvPr id="7" name="Rounded Rectangle 6"/>
          <p:cNvSpPr/>
          <p:nvPr/>
        </p:nvSpPr>
        <p:spPr>
          <a:xfrm>
            <a:off x="3954780" y="49022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Total Emissions</a:t>
            </a:r>
            <a:endParaRPr lang="en-US" dirty="0">
              <a:solidFill>
                <a:schemeClr val="tx1"/>
              </a:solidFill>
            </a:endParaRPr>
          </a:p>
        </p:txBody>
      </p:sp>
      <p:sp>
        <p:nvSpPr>
          <p:cNvPr id="8" name="Rounded Rectangle 7"/>
          <p:cNvSpPr/>
          <p:nvPr/>
        </p:nvSpPr>
        <p:spPr>
          <a:xfrm>
            <a:off x="2111693" y="33528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Emissions Factor</a:t>
            </a:r>
            <a:endParaRPr lang="en-US" dirty="0">
              <a:solidFill>
                <a:schemeClr val="tx1"/>
              </a:solidFill>
            </a:endParaRPr>
          </a:p>
        </p:txBody>
      </p:sp>
      <p:sp>
        <p:nvSpPr>
          <p:cNvPr id="9" name="Rounded Rectangle 8"/>
          <p:cNvSpPr/>
          <p:nvPr/>
        </p:nvSpPr>
        <p:spPr>
          <a:xfrm>
            <a:off x="3448685"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Conversion Efficiency</a:t>
            </a:r>
            <a:endParaRPr lang="en-US" dirty="0">
              <a:solidFill>
                <a:schemeClr val="tx1"/>
              </a:solidFill>
            </a:endParaRPr>
          </a:p>
        </p:txBody>
      </p:sp>
      <p:sp>
        <p:nvSpPr>
          <p:cNvPr id="10" name="Rounded Rectangle 9"/>
          <p:cNvSpPr/>
          <p:nvPr/>
        </p:nvSpPr>
        <p:spPr>
          <a:xfrm>
            <a:off x="774700"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Fuel Carbon Intensity</a:t>
            </a:r>
            <a:endParaRPr lang="en-US" dirty="0">
              <a:solidFill>
                <a:schemeClr val="tx1"/>
              </a:solidFill>
            </a:endParaRPr>
          </a:p>
        </p:txBody>
      </p:sp>
      <p:sp>
        <p:nvSpPr>
          <p:cNvPr id="11" name="Rounded Rectangle 10"/>
          <p:cNvSpPr/>
          <p:nvPr/>
        </p:nvSpPr>
        <p:spPr>
          <a:xfrm>
            <a:off x="6122670" y="1778000"/>
            <a:ext cx="1887220" cy="609600"/>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Electricity Generated</a:t>
            </a:r>
            <a:endParaRPr lang="en-US" dirty="0">
              <a:solidFill>
                <a:schemeClr val="tx1"/>
              </a:solidFill>
            </a:endParaRPr>
          </a:p>
        </p:txBody>
      </p:sp>
      <p:cxnSp>
        <p:nvCxnSpPr>
          <p:cNvPr id="13" name="Shape 12"/>
          <p:cNvCxnSpPr>
            <a:endCxn id="8" idx="1"/>
          </p:cNvCxnSpPr>
          <p:nvPr/>
        </p:nvCxnSpPr>
        <p:spPr>
          <a:xfrm rot="16200000" flipH="1">
            <a:off x="1280004" y="2825911"/>
            <a:ext cx="1269998" cy="3933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hape 16"/>
          <p:cNvCxnSpPr>
            <a:stCxn id="8" idx="2"/>
            <a:endCxn id="7" idx="1"/>
          </p:cNvCxnSpPr>
          <p:nvPr/>
        </p:nvCxnSpPr>
        <p:spPr>
          <a:xfrm rot="16200000" flipH="1">
            <a:off x="2856230" y="4108450"/>
            <a:ext cx="1244600" cy="9525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hape 21"/>
          <p:cNvCxnSpPr>
            <a:stCxn id="11" idx="2"/>
            <a:endCxn id="7" idx="3"/>
          </p:cNvCxnSpPr>
          <p:nvPr/>
        </p:nvCxnSpPr>
        <p:spPr>
          <a:xfrm rot="5400000">
            <a:off x="5044440" y="3185160"/>
            <a:ext cx="2819400" cy="12242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hape 23"/>
          <p:cNvCxnSpPr>
            <a:stCxn id="9" idx="2"/>
            <a:endCxn id="8" idx="3"/>
          </p:cNvCxnSpPr>
          <p:nvPr/>
        </p:nvCxnSpPr>
        <p:spPr>
          <a:xfrm rot="5400000">
            <a:off x="3560604" y="2825909"/>
            <a:ext cx="1270000" cy="39338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323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0"/>
                                        </p:tgtEl>
                                        <p:attrNameLst>
                                          <p:attrName>fillcolor</p:attrName>
                                        </p:attrNameLst>
                                      </p:cBhvr>
                                      <p:to>
                                        <a:schemeClr val="accent2"/>
                                      </p:to>
                                    </p:animClr>
                                    <p:set>
                                      <p:cBhvr>
                                        <p:cTn id="7" dur="500" fill="hold"/>
                                        <p:tgtEl>
                                          <p:spTgt spid="10"/>
                                        </p:tgtEl>
                                        <p:attrNameLst>
                                          <p:attrName>fill.type</p:attrName>
                                        </p:attrNameLst>
                                      </p:cBhvr>
                                      <p:to>
                                        <p:strVal val="solid"/>
                                      </p:to>
                                    </p:set>
                                    <p:set>
                                      <p:cBhvr>
                                        <p:cTn id="8"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Fuel Carbon Intensity</a:t>
            </a:r>
            <a:endParaRPr lang="en-US" dirty="0"/>
          </a:p>
        </p:txBody>
      </p:sp>
      <p:sp>
        <p:nvSpPr>
          <p:cNvPr id="2" name="Slide Number Placeholder 1"/>
          <p:cNvSpPr>
            <a:spLocks noGrp="1"/>
          </p:cNvSpPr>
          <p:nvPr>
            <p:ph type="sldNum" sz="quarter" idx="11"/>
          </p:nvPr>
        </p:nvSpPr>
        <p:spPr/>
        <p:txBody>
          <a:bodyPr/>
          <a:lstStyle/>
          <a:p>
            <a:fld id="{22A4F9A7-55E4-7B49-960C-83E7F05AF74A}" type="slidenum">
              <a:rPr lang="en-US" smtClean="0"/>
              <a:pPr/>
              <a:t>11</a:t>
            </a:fld>
            <a:endParaRPr lang="en-US"/>
          </a:p>
        </p:txBody>
      </p:sp>
      <p:graphicFrame>
        <p:nvGraphicFramePr>
          <p:cNvPr id="6" name="Content Placeholder 5"/>
          <p:cNvGraphicFramePr>
            <a:graphicFrameLocks noGrp="1"/>
          </p:cNvGraphicFramePr>
          <p:nvPr>
            <p:ph idx="1"/>
          </p:nvPr>
        </p:nvGraphicFramePr>
        <p:xfrm>
          <a:off x="457200" y="1600200"/>
          <a:ext cx="8229600"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2"/>
          </p:nvPr>
        </p:nvSpPr>
        <p:spPr/>
        <p:txBody>
          <a:bodyPr/>
          <a:lstStyle/>
          <a:p>
            <a:r>
              <a:rPr lang="en-US" sz="1000" dirty="0" smtClean="0"/>
              <a:t>http://www.eia.gov/oiaf/1605/coefficients.html</a:t>
            </a:r>
            <a:endParaRPr lang="en-US" sz="1000" dirty="0"/>
          </a:p>
        </p:txBody>
      </p:sp>
    </p:spTree>
    <p:extLst>
      <p:ext uri="{BB962C8B-B14F-4D97-AF65-F5344CB8AC3E}">
        <p14:creationId xmlns:p14="http://schemas.microsoft.com/office/powerpoint/2010/main" val="1532107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How to calculate emissions due to electricity produced by different fuel types?</a:t>
            </a:r>
            <a:endParaRPr lang="en-US" sz="3200" dirty="0"/>
          </a:p>
        </p:txBody>
      </p:sp>
      <p:sp>
        <p:nvSpPr>
          <p:cNvPr id="3" name="Slide Number Placeholder 2"/>
          <p:cNvSpPr>
            <a:spLocks noGrp="1"/>
          </p:cNvSpPr>
          <p:nvPr>
            <p:ph type="sldNum" sz="quarter" idx="12"/>
          </p:nvPr>
        </p:nvSpPr>
        <p:spPr/>
        <p:txBody>
          <a:bodyPr/>
          <a:lstStyle/>
          <a:p>
            <a:fld id="{22A4F9A7-55E4-7B49-960C-83E7F05AF74A}" type="slidenum">
              <a:rPr lang="en-US" smtClean="0"/>
              <a:pPr/>
              <a:t>12</a:t>
            </a:fld>
            <a:endParaRPr lang="en-US" dirty="0"/>
          </a:p>
        </p:txBody>
      </p:sp>
      <p:sp>
        <p:nvSpPr>
          <p:cNvPr id="7" name="Rounded Rectangle 6"/>
          <p:cNvSpPr/>
          <p:nvPr/>
        </p:nvSpPr>
        <p:spPr>
          <a:xfrm>
            <a:off x="3954780" y="49022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Total Emissions</a:t>
            </a:r>
            <a:endParaRPr lang="en-US" dirty="0">
              <a:solidFill>
                <a:schemeClr val="tx1"/>
              </a:solidFill>
            </a:endParaRPr>
          </a:p>
        </p:txBody>
      </p:sp>
      <p:sp>
        <p:nvSpPr>
          <p:cNvPr id="8" name="Rounded Rectangle 7"/>
          <p:cNvSpPr/>
          <p:nvPr/>
        </p:nvSpPr>
        <p:spPr>
          <a:xfrm>
            <a:off x="2111693" y="33528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Emissions Factor</a:t>
            </a:r>
            <a:endParaRPr lang="en-US" dirty="0">
              <a:solidFill>
                <a:schemeClr val="tx1"/>
              </a:solidFill>
            </a:endParaRPr>
          </a:p>
        </p:txBody>
      </p:sp>
      <p:sp>
        <p:nvSpPr>
          <p:cNvPr id="9" name="Rounded Rectangle 8"/>
          <p:cNvSpPr/>
          <p:nvPr/>
        </p:nvSpPr>
        <p:spPr>
          <a:xfrm>
            <a:off x="3448685"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Conversion Efficiency</a:t>
            </a:r>
            <a:endParaRPr lang="en-US" dirty="0">
              <a:solidFill>
                <a:schemeClr val="tx1"/>
              </a:solidFill>
            </a:endParaRPr>
          </a:p>
        </p:txBody>
      </p:sp>
      <p:sp>
        <p:nvSpPr>
          <p:cNvPr id="10" name="Rounded Rectangle 9"/>
          <p:cNvSpPr/>
          <p:nvPr/>
        </p:nvSpPr>
        <p:spPr>
          <a:xfrm>
            <a:off x="774700" y="1778000"/>
            <a:ext cx="1887220" cy="609600"/>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Fuel Carbon Intensity</a:t>
            </a:r>
            <a:endParaRPr lang="en-US" dirty="0">
              <a:solidFill>
                <a:schemeClr val="tx1"/>
              </a:solidFill>
            </a:endParaRPr>
          </a:p>
        </p:txBody>
      </p:sp>
      <p:sp>
        <p:nvSpPr>
          <p:cNvPr id="11" name="Rounded Rectangle 10"/>
          <p:cNvSpPr/>
          <p:nvPr/>
        </p:nvSpPr>
        <p:spPr>
          <a:xfrm>
            <a:off x="6122670" y="1778000"/>
            <a:ext cx="1887220" cy="609600"/>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Electricity Generated</a:t>
            </a:r>
            <a:endParaRPr lang="en-US" dirty="0">
              <a:solidFill>
                <a:schemeClr val="tx1"/>
              </a:solidFill>
            </a:endParaRPr>
          </a:p>
        </p:txBody>
      </p:sp>
      <p:cxnSp>
        <p:nvCxnSpPr>
          <p:cNvPr id="13" name="Shape 12"/>
          <p:cNvCxnSpPr>
            <a:endCxn id="8" idx="1"/>
          </p:cNvCxnSpPr>
          <p:nvPr/>
        </p:nvCxnSpPr>
        <p:spPr>
          <a:xfrm rot="16200000" flipH="1">
            <a:off x="1280004" y="2825911"/>
            <a:ext cx="1269998" cy="3933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hape 16"/>
          <p:cNvCxnSpPr>
            <a:stCxn id="8" idx="2"/>
            <a:endCxn id="7" idx="1"/>
          </p:cNvCxnSpPr>
          <p:nvPr/>
        </p:nvCxnSpPr>
        <p:spPr>
          <a:xfrm rot="16200000" flipH="1">
            <a:off x="2856230" y="4108450"/>
            <a:ext cx="1244600" cy="9525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hape 21"/>
          <p:cNvCxnSpPr>
            <a:stCxn id="11" idx="2"/>
            <a:endCxn id="7" idx="3"/>
          </p:cNvCxnSpPr>
          <p:nvPr/>
        </p:nvCxnSpPr>
        <p:spPr>
          <a:xfrm rot="5400000">
            <a:off x="5044440" y="3185160"/>
            <a:ext cx="2819400" cy="12242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hape 23"/>
          <p:cNvCxnSpPr>
            <a:stCxn id="9" idx="2"/>
            <a:endCxn id="8" idx="3"/>
          </p:cNvCxnSpPr>
          <p:nvPr/>
        </p:nvCxnSpPr>
        <p:spPr>
          <a:xfrm rot="5400000">
            <a:off x="3560604" y="2825909"/>
            <a:ext cx="1270000" cy="39338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1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9"/>
                                        </p:tgtEl>
                                        <p:attrNameLst>
                                          <p:attrName>fillcolor</p:attrName>
                                        </p:attrNameLst>
                                      </p:cBhvr>
                                      <p:to>
                                        <a:schemeClr val="accent2"/>
                                      </p:to>
                                    </p:animClr>
                                    <p:set>
                                      <p:cBhvr>
                                        <p:cTn id="7" dur="500" fill="hold"/>
                                        <p:tgtEl>
                                          <p:spTgt spid="9"/>
                                        </p:tgtEl>
                                        <p:attrNameLst>
                                          <p:attrName>fill.type</p:attrName>
                                        </p:attrNameLst>
                                      </p:cBhvr>
                                      <p:to>
                                        <p:strVal val="solid"/>
                                      </p:to>
                                    </p:set>
                                    <p:set>
                                      <p:cBhvr>
                                        <p:cTn id="8"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a:t>
            </a:r>
            <a:endParaRPr lang="en-US" dirty="0"/>
          </a:p>
        </p:txBody>
      </p:sp>
      <p:sp>
        <p:nvSpPr>
          <p:cNvPr id="4" name="Content Placeholder 3"/>
          <p:cNvSpPr>
            <a:spLocks noGrp="1"/>
          </p:cNvSpPr>
          <p:nvPr>
            <p:ph idx="1"/>
          </p:nvPr>
        </p:nvSpPr>
        <p:spPr/>
        <p:txBody>
          <a:bodyPr>
            <a:normAutofit fontScale="85000" lnSpcReduction="20000"/>
          </a:bodyPr>
          <a:lstStyle/>
          <a:p>
            <a:pPr marL="514350" indent="-514350">
              <a:buFont typeface="+mj-lt"/>
              <a:buAutoNum type="arabicPeriod"/>
            </a:pPr>
            <a:r>
              <a:rPr lang="en-US" dirty="0" smtClean="0"/>
              <a:t>Play around with pinwheels, finding right angle to blow in order to get them spinning fast.</a:t>
            </a:r>
          </a:p>
          <a:p>
            <a:pPr marL="514350" indent="-514350">
              <a:buFont typeface="+mj-lt"/>
              <a:buAutoNum type="arabicPeriod"/>
            </a:pPr>
            <a:r>
              <a:rPr lang="en-US" dirty="0" smtClean="0"/>
              <a:t>Hold two pinwheels in line and blow such that they both spin. Observe speed of second (downwind) pinwheel. Remove first pinwheel and observe change in speed in second. Why does this occur?</a:t>
            </a:r>
          </a:p>
          <a:p>
            <a:pPr marL="514350" indent="-514350">
              <a:buFont typeface="+mj-lt"/>
              <a:buAutoNum type="arabicPeriod"/>
            </a:pPr>
            <a:r>
              <a:rPr lang="en-US" dirty="0" smtClean="0"/>
              <a:t>Is all of the energy in your breath converted into rotational energy of pinwheel?</a:t>
            </a:r>
          </a:p>
          <a:p>
            <a:pPr marL="514350" indent="-514350">
              <a:buFont typeface="+mj-lt"/>
              <a:buAutoNum type="arabicPeriod"/>
            </a:pPr>
            <a:r>
              <a:rPr lang="en-US" dirty="0" smtClean="0"/>
              <a:t>How could you increase the fraction of breath energy converted into rotational energy?</a:t>
            </a:r>
          </a:p>
          <a:p>
            <a:pPr marL="514350" indent="-514350">
              <a:buFont typeface="+mj-lt"/>
              <a:buAutoNum type="arabicPeriod"/>
            </a:pPr>
            <a:r>
              <a:rPr lang="en-US" dirty="0" smtClean="0"/>
              <a:t>What is efficiency and how does it relate to what we have just done?</a:t>
            </a:r>
            <a:endParaRPr lang="en-US" dirty="0"/>
          </a:p>
        </p:txBody>
      </p:sp>
    </p:spTree>
    <p:extLst>
      <p:ext uri="{BB962C8B-B14F-4D97-AF65-F5344CB8AC3E}">
        <p14:creationId xmlns:p14="http://schemas.microsoft.com/office/powerpoint/2010/main" val="3969198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0495" y="847725"/>
            <a:ext cx="8623011" cy="5311775"/>
          </a:xfrm>
          <a:prstGeom prst="rect">
            <a:avLst/>
          </a:prstGeom>
        </p:spPr>
      </p:pic>
      <p:sp>
        <p:nvSpPr>
          <p:cNvPr id="5" name="Title 4"/>
          <p:cNvSpPr>
            <a:spLocks noGrp="1"/>
          </p:cNvSpPr>
          <p:nvPr>
            <p:ph type="title"/>
          </p:nvPr>
        </p:nvSpPr>
        <p:spPr/>
        <p:txBody>
          <a:bodyPr/>
          <a:lstStyle/>
          <a:p>
            <a:r>
              <a:rPr lang="en-US" dirty="0" smtClean="0"/>
              <a:t>Steam Turbine (Coal shown here)</a:t>
            </a:r>
            <a:endParaRPr lang="en-US" dirty="0"/>
          </a:p>
        </p:txBody>
      </p:sp>
      <p:sp>
        <p:nvSpPr>
          <p:cNvPr id="6" name="TextBox 5"/>
          <p:cNvSpPr txBox="1"/>
          <p:nvPr/>
        </p:nvSpPr>
        <p:spPr>
          <a:xfrm>
            <a:off x="3329796" y="5883215"/>
            <a:ext cx="5417389" cy="461665"/>
          </a:xfrm>
          <a:prstGeom prst="rect">
            <a:avLst/>
          </a:prstGeom>
          <a:solidFill>
            <a:schemeClr val="bg1"/>
          </a:solidFill>
        </p:spPr>
        <p:txBody>
          <a:bodyPr wrap="square" rtlCol="0">
            <a:spAutoFit/>
          </a:bodyPr>
          <a:lstStyle/>
          <a:p>
            <a:pPr algn="r"/>
            <a:r>
              <a:rPr lang="en-US" sz="2400" dirty="0" smtClean="0"/>
              <a:t>Figure Source:  CO2CRC</a:t>
            </a:r>
            <a:endParaRPr lang="en-US" sz="2400" dirty="0"/>
          </a:p>
        </p:txBody>
      </p:sp>
    </p:spTree>
    <p:extLst>
      <p:ext uri="{BB962C8B-B14F-4D97-AF65-F5344CB8AC3E}">
        <p14:creationId xmlns:p14="http://schemas.microsoft.com/office/powerpoint/2010/main" val="5454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turbine (college campus)</a:t>
            </a:r>
            <a:endParaRPr lang="en-US" dirty="0"/>
          </a:p>
        </p:txBody>
      </p:sp>
      <p:pic>
        <p:nvPicPr>
          <p:cNvPr id="5122" name="Picture 2" descr="http://www.ucalgary.ca/news/files/news/images/cogen_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323276"/>
            <a:ext cx="8836025" cy="461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29796" y="5883215"/>
            <a:ext cx="5417389" cy="461665"/>
          </a:xfrm>
          <a:prstGeom prst="rect">
            <a:avLst/>
          </a:prstGeom>
          <a:solidFill>
            <a:schemeClr val="bg1"/>
          </a:solidFill>
        </p:spPr>
        <p:txBody>
          <a:bodyPr wrap="square" rtlCol="0">
            <a:spAutoFit/>
          </a:bodyPr>
          <a:lstStyle/>
          <a:p>
            <a:pPr algn="r"/>
            <a:r>
              <a:rPr lang="en-US" sz="2400" dirty="0" smtClean="0"/>
              <a:t>Figure Source:  University of Calgary</a:t>
            </a:r>
            <a:endParaRPr lang="en-US" sz="2400" dirty="0"/>
          </a:p>
        </p:txBody>
      </p:sp>
    </p:spTree>
    <p:extLst>
      <p:ext uri="{BB962C8B-B14F-4D97-AF65-F5344CB8AC3E}">
        <p14:creationId xmlns:p14="http://schemas.microsoft.com/office/powerpoint/2010/main" val="253464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 Combined Cycle Plant</a:t>
            </a:r>
            <a:endParaRPr lang="en-US" dirty="0"/>
          </a:p>
        </p:txBody>
      </p:sp>
      <p:pic>
        <p:nvPicPr>
          <p:cNvPr id="3074" name="Picture 2" descr="Combined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8" y="1143000"/>
            <a:ext cx="8610600" cy="53460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218" y="6383600"/>
            <a:ext cx="8274445" cy="461665"/>
          </a:xfrm>
          <a:prstGeom prst="rect">
            <a:avLst/>
          </a:prstGeom>
          <a:noFill/>
        </p:spPr>
        <p:txBody>
          <a:bodyPr wrap="none" rtlCol="0">
            <a:spAutoFit/>
          </a:bodyPr>
          <a:lstStyle/>
          <a:p>
            <a:r>
              <a:rPr lang="en-US" sz="2400" dirty="0"/>
              <a:t>Figure:  </a:t>
            </a:r>
            <a:r>
              <a:rPr lang="en-US" sz="2400" dirty="0" smtClean="0"/>
              <a:t>Northwest and Intermountain Power Producers Coalition</a:t>
            </a:r>
            <a:endParaRPr lang="en-US" sz="2400" dirty="0"/>
          </a:p>
        </p:txBody>
      </p:sp>
    </p:spTree>
    <p:extLst>
      <p:ext uri="{BB962C8B-B14F-4D97-AF65-F5344CB8AC3E}">
        <p14:creationId xmlns:p14="http://schemas.microsoft.com/office/powerpoint/2010/main" val="276324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Efficiencies</a:t>
            </a:r>
            <a:endParaRPr lang="en-US" dirty="0"/>
          </a:p>
        </p:txBody>
      </p:sp>
      <p:graphicFrame>
        <p:nvGraphicFramePr>
          <p:cNvPr id="5" name="Content Placeholder 4"/>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Type</a:t>
                      </a:r>
                      <a:endParaRPr lang="en-US" dirty="0"/>
                    </a:p>
                  </a:txBody>
                  <a:tcPr/>
                </a:tc>
                <a:tc>
                  <a:txBody>
                    <a:bodyPr/>
                    <a:lstStyle/>
                    <a:p>
                      <a:r>
                        <a:rPr lang="en-US" dirty="0" smtClean="0"/>
                        <a:t>Efficiency</a:t>
                      </a:r>
                      <a:endParaRPr lang="en-US" dirty="0"/>
                    </a:p>
                  </a:txBody>
                  <a:tcPr/>
                </a:tc>
              </a:tr>
              <a:tr h="370840">
                <a:tc>
                  <a:txBody>
                    <a:bodyPr/>
                    <a:lstStyle/>
                    <a:p>
                      <a:r>
                        <a:rPr lang="en-US" dirty="0" smtClean="0"/>
                        <a:t>Steam Turbine</a:t>
                      </a:r>
                      <a:r>
                        <a:rPr lang="en-US" baseline="0" dirty="0" smtClean="0"/>
                        <a:t> (coal, oil, gas)</a:t>
                      </a:r>
                      <a:endParaRPr lang="en-US" dirty="0"/>
                    </a:p>
                  </a:txBody>
                  <a:tcPr/>
                </a:tc>
                <a:tc>
                  <a:txBody>
                    <a:bodyPr/>
                    <a:lstStyle/>
                    <a:p>
                      <a:r>
                        <a:rPr lang="en-US" dirty="0" smtClean="0"/>
                        <a:t>30%-40%</a:t>
                      </a:r>
                      <a:endParaRPr lang="en-US" dirty="0"/>
                    </a:p>
                  </a:txBody>
                  <a:tcPr/>
                </a:tc>
              </a:tr>
              <a:tr h="370840">
                <a:tc>
                  <a:txBody>
                    <a:bodyPr/>
                    <a:lstStyle/>
                    <a:p>
                      <a:r>
                        <a:rPr lang="en-US" dirty="0" smtClean="0"/>
                        <a:t>Gas Turbine</a:t>
                      </a:r>
                      <a:endParaRPr lang="en-US" dirty="0"/>
                    </a:p>
                  </a:txBody>
                  <a:tcPr/>
                </a:tc>
                <a:tc>
                  <a:txBody>
                    <a:bodyPr/>
                    <a:lstStyle/>
                    <a:p>
                      <a:r>
                        <a:rPr lang="en-US" dirty="0" smtClean="0"/>
                        <a:t>25%-50%</a:t>
                      </a:r>
                      <a:endParaRPr lang="en-US" dirty="0"/>
                    </a:p>
                  </a:txBody>
                  <a:tcPr/>
                </a:tc>
              </a:tr>
              <a:tr h="370840">
                <a:tc>
                  <a:txBody>
                    <a:bodyPr/>
                    <a:lstStyle/>
                    <a:p>
                      <a:r>
                        <a:rPr lang="en-US" dirty="0" smtClean="0"/>
                        <a:t>Combined Cycle</a:t>
                      </a:r>
                      <a:endParaRPr lang="en-US" dirty="0"/>
                    </a:p>
                  </a:txBody>
                  <a:tcPr/>
                </a:tc>
                <a:tc>
                  <a:txBody>
                    <a:bodyPr/>
                    <a:lstStyle/>
                    <a:p>
                      <a:r>
                        <a:rPr lang="en-US" dirty="0" smtClean="0"/>
                        <a:t>45%-70%</a:t>
                      </a:r>
                      <a:endParaRPr lang="en-US" dirty="0"/>
                    </a:p>
                  </a:txBody>
                  <a:tcPr/>
                </a:tc>
              </a:tr>
            </a:tbl>
          </a:graphicData>
        </a:graphic>
      </p:graphicFrame>
    </p:spTree>
    <p:extLst>
      <p:ext uri="{BB962C8B-B14F-4D97-AF65-F5344CB8AC3E}">
        <p14:creationId xmlns:p14="http://schemas.microsoft.com/office/powerpoint/2010/main" val="2160239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How to calculate emissions due to electricity produced by different fuel types?</a:t>
            </a:r>
            <a:endParaRPr lang="en-US" sz="3200" dirty="0"/>
          </a:p>
        </p:txBody>
      </p:sp>
      <p:sp>
        <p:nvSpPr>
          <p:cNvPr id="3" name="Slide Number Placeholder 2"/>
          <p:cNvSpPr>
            <a:spLocks noGrp="1"/>
          </p:cNvSpPr>
          <p:nvPr>
            <p:ph type="sldNum" sz="quarter" idx="12"/>
          </p:nvPr>
        </p:nvSpPr>
        <p:spPr/>
        <p:txBody>
          <a:bodyPr/>
          <a:lstStyle/>
          <a:p>
            <a:fld id="{22A4F9A7-55E4-7B49-960C-83E7F05AF74A}" type="slidenum">
              <a:rPr lang="en-US" smtClean="0"/>
              <a:pPr/>
              <a:t>18</a:t>
            </a:fld>
            <a:endParaRPr lang="en-US" dirty="0"/>
          </a:p>
        </p:txBody>
      </p:sp>
      <p:sp>
        <p:nvSpPr>
          <p:cNvPr id="7" name="Rounded Rectangle 6"/>
          <p:cNvSpPr/>
          <p:nvPr/>
        </p:nvSpPr>
        <p:spPr>
          <a:xfrm>
            <a:off x="3954780" y="49022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Total Emissions</a:t>
            </a:r>
            <a:endParaRPr lang="en-US" dirty="0">
              <a:solidFill>
                <a:schemeClr val="tx1"/>
              </a:solidFill>
            </a:endParaRPr>
          </a:p>
        </p:txBody>
      </p:sp>
      <p:sp>
        <p:nvSpPr>
          <p:cNvPr id="8" name="Rounded Rectangle 7"/>
          <p:cNvSpPr/>
          <p:nvPr/>
        </p:nvSpPr>
        <p:spPr>
          <a:xfrm>
            <a:off x="2111693" y="33528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Emissions Factor</a:t>
            </a:r>
            <a:endParaRPr lang="en-US" dirty="0">
              <a:solidFill>
                <a:schemeClr val="tx1"/>
              </a:solidFill>
            </a:endParaRPr>
          </a:p>
        </p:txBody>
      </p:sp>
      <p:sp>
        <p:nvSpPr>
          <p:cNvPr id="9" name="Rounded Rectangle 8"/>
          <p:cNvSpPr/>
          <p:nvPr/>
        </p:nvSpPr>
        <p:spPr>
          <a:xfrm>
            <a:off x="3448685" y="1778000"/>
            <a:ext cx="1887220" cy="609600"/>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Conversion Efficiency</a:t>
            </a:r>
            <a:endParaRPr lang="en-US" dirty="0">
              <a:solidFill>
                <a:schemeClr val="tx1"/>
              </a:solidFill>
            </a:endParaRPr>
          </a:p>
        </p:txBody>
      </p:sp>
      <p:sp>
        <p:nvSpPr>
          <p:cNvPr id="10" name="Rounded Rectangle 9"/>
          <p:cNvSpPr/>
          <p:nvPr/>
        </p:nvSpPr>
        <p:spPr>
          <a:xfrm>
            <a:off x="774700" y="1778000"/>
            <a:ext cx="1887220" cy="609600"/>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Fuel Carbon Intensity</a:t>
            </a:r>
            <a:endParaRPr lang="en-US" dirty="0">
              <a:solidFill>
                <a:schemeClr val="tx1"/>
              </a:solidFill>
            </a:endParaRPr>
          </a:p>
        </p:txBody>
      </p:sp>
      <p:sp>
        <p:nvSpPr>
          <p:cNvPr id="11" name="Rounded Rectangle 10"/>
          <p:cNvSpPr/>
          <p:nvPr/>
        </p:nvSpPr>
        <p:spPr>
          <a:xfrm>
            <a:off x="6122670" y="1778000"/>
            <a:ext cx="1887220" cy="609600"/>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Electricity Generated</a:t>
            </a:r>
            <a:endParaRPr lang="en-US" dirty="0">
              <a:solidFill>
                <a:schemeClr val="tx1"/>
              </a:solidFill>
            </a:endParaRPr>
          </a:p>
        </p:txBody>
      </p:sp>
      <p:cxnSp>
        <p:nvCxnSpPr>
          <p:cNvPr id="13" name="Shape 12"/>
          <p:cNvCxnSpPr>
            <a:endCxn id="8" idx="1"/>
          </p:cNvCxnSpPr>
          <p:nvPr/>
        </p:nvCxnSpPr>
        <p:spPr>
          <a:xfrm rot="16200000" flipH="1">
            <a:off x="1280004" y="2825911"/>
            <a:ext cx="1269998" cy="3933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hape 16"/>
          <p:cNvCxnSpPr>
            <a:stCxn id="8" idx="2"/>
            <a:endCxn id="7" idx="1"/>
          </p:cNvCxnSpPr>
          <p:nvPr/>
        </p:nvCxnSpPr>
        <p:spPr>
          <a:xfrm rot="16200000" flipH="1">
            <a:off x="2856230" y="4108450"/>
            <a:ext cx="1244600" cy="9525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hape 21"/>
          <p:cNvCxnSpPr>
            <a:stCxn id="11" idx="2"/>
            <a:endCxn id="7" idx="3"/>
          </p:cNvCxnSpPr>
          <p:nvPr/>
        </p:nvCxnSpPr>
        <p:spPr>
          <a:xfrm rot="5400000">
            <a:off x="5044440" y="3185160"/>
            <a:ext cx="2819400" cy="12242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hape 23"/>
          <p:cNvCxnSpPr>
            <a:stCxn id="9" idx="2"/>
            <a:endCxn id="8" idx="3"/>
          </p:cNvCxnSpPr>
          <p:nvPr/>
        </p:nvCxnSpPr>
        <p:spPr>
          <a:xfrm rot="5400000">
            <a:off x="3560604" y="2825909"/>
            <a:ext cx="1270000" cy="39338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22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
                                        </p:tgtEl>
                                        <p:attrNameLst>
                                          <p:attrName>fillcolor</p:attrName>
                                        </p:attrNameLst>
                                      </p:cBhvr>
                                      <p:to>
                                        <a:schemeClr val="accent2"/>
                                      </p:to>
                                    </p:animClr>
                                    <p:set>
                                      <p:cBhvr>
                                        <p:cTn id="7" dur="500" fill="hold"/>
                                        <p:tgtEl>
                                          <p:spTgt spid="8"/>
                                        </p:tgtEl>
                                        <p:attrNameLst>
                                          <p:attrName>fill.type</p:attrName>
                                        </p:attrNameLst>
                                      </p:cBhvr>
                                      <p:to>
                                        <p:strVal val="solid"/>
                                      </p:to>
                                    </p:set>
                                    <p:set>
                                      <p:cBhvr>
                                        <p:cTn id="8" dur="5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7"/>
                                        </p:tgtEl>
                                        <p:attrNameLst>
                                          <p:attrName>fillcolor</p:attrName>
                                        </p:attrNameLst>
                                      </p:cBhvr>
                                      <p:to>
                                        <a:schemeClr val="accent2"/>
                                      </p:to>
                                    </p:animClr>
                                    <p:set>
                                      <p:cBhvr>
                                        <p:cTn id="13" dur="500" fill="hold"/>
                                        <p:tgtEl>
                                          <p:spTgt spid="7"/>
                                        </p:tgtEl>
                                        <p:attrNameLst>
                                          <p:attrName>fill.type</p:attrName>
                                        </p:attrNameLst>
                                      </p:cBhvr>
                                      <p:to>
                                        <p:strVal val="solid"/>
                                      </p:to>
                                    </p:set>
                                    <p:set>
                                      <p:cBhvr>
                                        <p:cTn id="14"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Summary</a:t>
            </a:r>
            <a:endParaRPr lang="en-US" sz="3200" dirty="0"/>
          </a:p>
        </p:txBody>
      </p:sp>
      <p:sp>
        <p:nvSpPr>
          <p:cNvPr id="3" name="Slide Number Placeholder 2"/>
          <p:cNvSpPr>
            <a:spLocks noGrp="1"/>
          </p:cNvSpPr>
          <p:nvPr>
            <p:ph type="sldNum" sz="quarter" idx="12"/>
          </p:nvPr>
        </p:nvSpPr>
        <p:spPr/>
        <p:txBody>
          <a:bodyPr/>
          <a:lstStyle/>
          <a:p>
            <a:fld id="{22A4F9A7-55E4-7B49-960C-83E7F05AF74A}" type="slidenum">
              <a:rPr lang="en-US" smtClean="0"/>
              <a:pPr/>
              <a:t>19</a:t>
            </a:fld>
            <a:endParaRPr lang="en-US" dirty="0"/>
          </a:p>
        </p:txBody>
      </p:sp>
      <p:sp>
        <p:nvSpPr>
          <p:cNvPr id="7" name="Rounded Rectangle 6"/>
          <p:cNvSpPr/>
          <p:nvPr/>
        </p:nvSpPr>
        <p:spPr>
          <a:xfrm>
            <a:off x="3954780" y="49022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Total Emissions</a:t>
            </a:r>
            <a:endParaRPr lang="en-US" dirty="0">
              <a:solidFill>
                <a:schemeClr val="tx1"/>
              </a:solidFill>
            </a:endParaRPr>
          </a:p>
        </p:txBody>
      </p:sp>
      <p:sp>
        <p:nvSpPr>
          <p:cNvPr id="8" name="Rounded Rectangle 7"/>
          <p:cNvSpPr/>
          <p:nvPr/>
        </p:nvSpPr>
        <p:spPr>
          <a:xfrm>
            <a:off x="2111693" y="33528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Emissions Factor</a:t>
            </a:r>
            <a:endParaRPr lang="en-US" dirty="0">
              <a:solidFill>
                <a:schemeClr val="tx1"/>
              </a:solidFill>
            </a:endParaRPr>
          </a:p>
        </p:txBody>
      </p:sp>
      <p:sp>
        <p:nvSpPr>
          <p:cNvPr id="9" name="Rounded Rectangle 8"/>
          <p:cNvSpPr/>
          <p:nvPr/>
        </p:nvSpPr>
        <p:spPr>
          <a:xfrm>
            <a:off x="3448685"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Conversion Efficiency</a:t>
            </a:r>
            <a:endParaRPr lang="en-US" dirty="0">
              <a:solidFill>
                <a:schemeClr val="tx1"/>
              </a:solidFill>
            </a:endParaRPr>
          </a:p>
        </p:txBody>
      </p:sp>
      <p:sp>
        <p:nvSpPr>
          <p:cNvPr id="10" name="Rounded Rectangle 9"/>
          <p:cNvSpPr/>
          <p:nvPr/>
        </p:nvSpPr>
        <p:spPr>
          <a:xfrm>
            <a:off x="774700"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Fuel Carbon Intensity</a:t>
            </a:r>
            <a:endParaRPr lang="en-US" dirty="0">
              <a:solidFill>
                <a:schemeClr val="tx1"/>
              </a:solidFill>
            </a:endParaRPr>
          </a:p>
        </p:txBody>
      </p:sp>
      <p:sp>
        <p:nvSpPr>
          <p:cNvPr id="11" name="Rounded Rectangle 10"/>
          <p:cNvSpPr/>
          <p:nvPr/>
        </p:nvSpPr>
        <p:spPr>
          <a:xfrm>
            <a:off x="6122670"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Electricity Generated</a:t>
            </a:r>
            <a:endParaRPr lang="en-US" dirty="0">
              <a:solidFill>
                <a:schemeClr val="tx1"/>
              </a:solidFill>
            </a:endParaRPr>
          </a:p>
        </p:txBody>
      </p:sp>
      <p:cxnSp>
        <p:nvCxnSpPr>
          <p:cNvPr id="13" name="Shape 12"/>
          <p:cNvCxnSpPr>
            <a:endCxn id="8" idx="1"/>
          </p:cNvCxnSpPr>
          <p:nvPr/>
        </p:nvCxnSpPr>
        <p:spPr>
          <a:xfrm rot="16200000" flipH="1">
            <a:off x="1280004" y="2825911"/>
            <a:ext cx="1269998" cy="3933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hape 16"/>
          <p:cNvCxnSpPr>
            <a:stCxn id="8" idx="2"/>
            <a:endCxn id="7" idx="1"/>
          </p:cNvCxnSpPr>
          <p:nvPr/>
        </p:nvCxnSpPr>
        <p:spPr>
          <a:xfrm rot="16200000" flipH="1">
            <a:off x="2856230" y="4108450"/>
            <a:ext cx="1244600" cy="9525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hape 21"/>
          <p:cNvCxnSpPr>
            <a:stCxn id="11" idx="2"/>
            <a:endCxn id="7" idx="3"/>
          </p:cNvCxnSpPr>
          <p:nvPr/>
        </p:nvCxnSpPr>
        <p:spPr>
          <a:xfrm rot="5400000">
            <a:off x="5044440" y="3185160"/>
            <a:ext cx="2819400" cy="12242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hape 23"/>
          <p:cNvCxnSpPr>
            <a:stCxn id="9" idx="2"/>
            <a:endCxn id="8" idx="3"/>
          </p:cNvCxnSpPr>
          <p:nvPr/>
        </p:nvCxnSpPr>
        <p:spPr>
          <a:xfrm rot="5400000">
            <a:off x="3560604" y="2825909"/>
            <a:ext cx="1270000" cy="39338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0" y="2429470"/>
            <a:ext cx="1899920" cy="830997"/>
          </a:xfrm>
          <a:prstGeom prst="rect">
            <a:avLst/>
          </a:prstGeom>
          <a:noFill/>
        </p:spPr>
        <p:txBody>
          <a:bodyPr wrap="square" rtlCol="0">
            <a:spAutoFit/>
          </a:bodyPr>
          <a:lstStyle/>
          <a:p>
            <a:r>
              <a:rPr lang="en-US" sz="1600" dirty="0" smtClean="0"/>
              <a:t>Coal: High</a:t>
            </a:r>
          </a:p>
          <a:p>
            <a:r>
              <a:rPr lang="en-US" sz="1600" dirty="0" smtClean="0"/>
              <a:t>Oil: Medium</a:t>
            </a:r>
          </a:p>
          <a:p>
            <a:r>
              <a:rPr lang="en-US" sz="1600" dirty="0" smtClean="0"/>
              <a:t>Natural Gas: Low</a:t>
            </a:r>
            <a:endParaRPr lang="en-US" sz="1600" dirty="0"/>
          </a:p>
        </p:txBody>
      </p:sp>
      <p:sp>
        <p:nvSpPr>
          <p:cNvPr id="15" name="TextBox 14"/>
          <p:cNvSpPr txBox="1"/>
          <p:nvPr/>
        </p:nvSpPr>
        <p:spPr>
          <a:xfrm>
            <a:off x="4392295" y="2429470"/>
            <a:ext cx="2673985" cy="1323439"/>
          </a:xfrm>
          <a:prstGeom prst="rect">
            <a:avLst/>
          </a:prstGeom>
          <a:noFill/>
        </p:spPr>
        <p:txBody>
          <a:bodyPr wrap="square" rtlCol="0">
            <a:spAutoFit/>
          </a:bodyPr>
          <a:lstStyle/>
          <a:p>
            <a:r>
              <a:rPr lang="en-US" sz="1600" dirty="0" smtClean="0"/>
              <a:t>Steam Turbine (Coal, Gas, Oil): Low-Medium</a:t>
            </a:r>
          </a:p>
          <a:p>
            <a:r>
              <a:rPr lang="en-US" sz="1600" dirty="0" smtClean="0"/>
              <a:t>Gas Turbine: Low-Medium</a:t>
            </a:r>
          </a:p>
          <a:p>
            <a:r>
              <a:rPr lang="en-US" sz="1600" dirty="0" smtClean="0"/>
              <a:t>Gas Combined Cycle: Medium-High</a:t>
            </a:r>
          </a:p>
        </p:txBody>
      </p:sp>
      <p:sp>
        <p:nvSpPr>
          <p:cNvPr id="16" name="TextBox 15"/>
          <p:cNvSpPr txBox="1"/>
          <p:nvPr/>
        </p:nvSpPr>
        <p:spPr>
          <a:xfrm>
            <a:off x="7066280" y="2429470"/>
            <a:ext cx="1298052" cy="830997"/>
          </a:xfrm>
          <a:prstGeom prst="rect">
            <a:avLst/>
          </a:prstGeom>
          <a:noFill/>
        </p:spPr>
        <p:txBody>
          <a:bodyPr wrap="none" rtlCol="0">
            <a:spAutoFit/>
          </a:bodyPr>
          <a:lstStyle/>
          <a:p>
            <a:r>
              <a:rPr lang="en-US" sz="1600" dirty="0" smtClean="0"/>
              <a:t>Coal: High</a:t>
            </a:r>
          </a:p>
          <a:p>
            <a:r>
              <a:rPr lang="en-US" sz="1600" dirty="0" smtClean="0"/>
              <a:t>Gas: Medium</a:t>
            </a:r>
          </a:p>
          <a:p>
            <a:r>
              <a:rPr lang="en-US" sz="1600" dirty="0" smtClean="0"/>
              <a:t>Oil: Low</a:t>
            </a:r>
            <a:endParaRPr lang="en-US" sz="1600" dirty="0"/>
          </a:p>
        </p:txBody>
      </p:sp>
      <p:sp>
        <p:nvSpPr>
          <p:cNvPr id="19" name="TextBox 18"/>
          <p:cNvSpPr txBox="1"/>
          <p:nvPr/>
        </p:nvSpPr>
        <p:spPr>
          <a:xfrm>
            <a:off x="5842000" y="5207000"/>
            <a:ext cx="1298052" cy="830997"/>
          </a:xfrm>
          <a:prstGeom prst="rect">
            <a:avLst/>
          </a:prstGeom>
          <a:noFill/>
        </p:spPr>
        <p:txBody>
          <a:bodyPr wrap="none" rtlCol="0">
            <a:spAutoFit/>
          </a:bodyPr>
          <a:lstStyle/>
          <a:p>
            <a:r>
              <a:rPr lang="en-US" sz="1600" dirty="0" smtClean="0"/>
              <a:t>Coal: High</a:t>
            </a:r>
          </a:p>
          <a:p>
            <a:r>
              <a:rPr lang="en-US" sz="1600" dirty="0" smtClean="0"/>
              <a:t>Gas: Medium</a:t>
            </a:r>
          </a:p>
          <a:p>
            <a:r>
              <a:rPr lang="en-US" sz="1600" dirty="0" smtClean="0"/>
              <a:t>Oil: </a:t>
            </a:r>
            <a:r>
              <a:rPr lang="en-US" sz="1600" dirty="0" err="1" smtClean="0"/>
              <a:t>Abiguous</a:t>
            </a:r>
            <a:endParaRPr lang="en-US" sz="1600" dirty="0"/>
          </a:p>
        </p:txBody>
      </p:sp>
    </p:spTree>
    <p:extLst>
      <p:ext uri="{BB962C8B-B14F-4D97-AF65-F5344CB8AC3E}">
        <p14:creationId xmlns:p14="http://schemas.microsoft.com/office/powerpoint/2010/main" val="21917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 or steam?</a:t>
            </a:r>
            <a:endParaRPr lang="en-US" dirty="0"/>
          </a:p>
        </p:txBody>
      </p:sp>
      <p:pic>
        <p:nvPicPr>
          <p:cNvPr id="5" name="Picture 4" descr="shippingsport.jpg"/>
          <p:cNvPicPr>
            <a:picLocks noChangeAspect="1"/>
          </p:cNvPicPr>
          <p:nvPr/>
        </p:nvPicPr>
        <p:blipFill>
          <a:blip r:embed="rId3"/>
          <a:stretch>
            <a:fillRect/>
          </a:stretch>
        </p:blipFill>
        <p:spPr>
          <a:xfrm>
            <a:off x="838200" y="1222671"/>
            <a:ext cx="7162800" cy="5148263"/>
          </a:xfrm>
          <a:prstGeom prst="rect">
            <a:avLst/>
          </a:prstGeom>
        </p:spPr>
      </p:pic>
      <p:sp>
        <p:nvSpPr>
          <p:cNvPr id="6" name="TextBox 5"/>
          <p:cNvSpPr txBox="1"/>
          <p:nvPr/>
        </p:nvSpPr>
        <p:spPr>
          <a:xfrm>
            <a:off x="838200" y="6320135"/>
            <a:ext cx="3972562" cy="461665"/>
          </a:xfrm>
          <a:prstGeom prst="rect">
            <a:avLst/>
          </a:prstGeom>
          <a:noFill/>
        </p:spPr>
        <p:txBody>
          <a:bodyPr wrap="none" rtlCol="0">
            <a:spAutoFit/>
          </a:bodyPr>
          <a:lstStyle/>
          <a:p>
            <a:r>
              <a:rPr lang="en-US" sz="2400" dirty="0"/>
              <a:t>Figure:  Allegheny Sierra </a:t>
            </a:r>
            <a:r>
              <a:rPr lang="en-US" sz="2400" dirty="0" smtClean="0"/>
              <a:t>Club</a:t>
            </a:r>
            <a:endParaRPr lang="en-US" sz="2400" dirty="0"/>
          </a:p>
        </p:txBody>
      </p:sp>
    </p:spTree>
    <p:extLst>
      <p:ext uri="{BB962C8B-B14F-4D97-AF65-F5344CB8AC3E}">
        <p14:creationId xmlns:p14="http://schemas.microsoft.com/office/powerpoint/2010/main" val="62370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0495" y="847725"/>
            <a:ext cx="8623011" cy="5311775"/>
          </a:xfrm>
          <a:prstGeom prst="rect">
            <a:avLst/>
          </a:prstGeom>
        </p:spPr>
      </p:pic>
      <p:sp>
        <p:nvSpPr>
          <p:cNvPr id="5" name="Title 4"/>
          <p:cNvSpPr>
            <a:spLocks noGrp="1"/>
          </p:cNvSpPr>
          <p:nvPr>
            <p:ph type="title"/>
          </p:nvPr>
        </p:nvSpPr>
        <p:spPr/>
        <p:txBody>
          <a:bodyPr/>
          <a:lstStyle/>
          <a:p>
            <a:r>
              <a:rPr lang="en-US" smtClean="0"/>
              <a:t>Summary</a:t>
            </a:r>
            <a:endParaRPr lang="en-US" dirty="0"/>
          </a:p>
        </p:txBody>
      </p:sp>
      <p:sp>
        <p:nvSpPr>
          <p:cNvPr id="6" name="TextBox 5"/>
          <p:cNvSpPr txBox="1"/>
          <p:nvPr/>
        </p:nvSpPr>
        <p:spPr>
          <a:xfrm>
            <a:off x="3329796" y="5883215"/>
            <a:ext cx="5417389" cy="461665"/>
          </a:xfrm>
          <a:prstGeom prst="rect">
            <a:avLst/>
          </a:prstGeom>
          <a:solidFill>
            <a:schemeClr val="bg1"/>
          </a:solidFill>
        </p:spPr>
        <p:txBody>
          <a:bodyPr wrap="square" rtlCol="0">
            <a:spAutoFit/>
          </a:bodyPr>
          <a:lstStyle/>
          <a:p>
            <a:pPr algn="r"/>
            <a:r>
              <a:rPr lang="en-US" sz="2400" dirty="0" smtClean="0"/>
              <a:t>Figure Source:  CO2CRC</a:t>
            </a:r>
            <a:endParaRPr lang="en-US" sz="2400" dirty="0"/>
          </a:p>
        </p:txBody>
      </p:sp>
    </p:spTree>
    <p:extLst>
      <p:ext uri="{BB962C8B-B14F-4D97-AF65-F5344CB8AC3E}">
        <p14:creationId xmlns:p14="http://schemas.microsoft.com/office/powerpoint/2010/main" val="26953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a:t>
            </a:r>
            <a:endParaRPr lang="en-US" dirty="0"/>
          </a:p>
        </p:txBody>
      </p:sp>
      <p:sp>
        <p:nvSpPr>
          <p:cNvPr id="3" name="Content Placeholder 2"/>
          <p:cNvSpPr>
            <a:spLocks noGrp="1"/>
          </p:cNvSpPr>
          <p:nvPr>
            <p:ph idx="1"/>
          </p:nvPr>
        </p:nvSpPr>
        <p:spPr/>
        <p:txBody>
          <a:bodyPr/>
          <a:lstStyle/>
          <a:p>
            <a:pPr>
              <a:buNone/>
            </a:pPr>
            <a:r>
              <a:rPr lang="en-US" dirty="0" smtClean="0"/>
              <a:t>Some ideas:</a:t>
            </a:r>
          </a:p>
          <a:p>
            <a:r>
              <a:rPr lang="en-US" dirty="0" smtClean="0"/>
              <a:t>Energy efficiency</a:t>
            </a:r>
          </a:p>
          <a:p>
            <a:r>
              <a:rPr lang="en-US" dirty="0" smtClean="0"/>
              <a:t>Demand reduction</a:t>
            </a:r>
          </a:p>
          <a:p>
            <a:r>
              <a:rPr lang="en-US" dirty="0" smtClean="0"/>
              <a:t>CCS</a:t>
            </a:r>
          </a:p>
          <a:p>
            <a:r>
              <a:rPr lang="en-US" dirty="0" err="1" smtClean="0"/>
              <a:t>Renewables</a:t>
            </a:r>
            <a:endParaRPr lang="en-US" dirty="0"/>
          </a:p>
        </p:txBody>
      </p:sp>
      <p:sp>
        <p:nvSpPr>
          <p:cNvPr id="4" name="Slide Number Placeholder 3"/>
          <p:cNvSpPr>
            <a:spLocks noGrp="1"/>
          </p:cNvSpPr>
          <p:nvPr>
            <p:ph type="sldNum" sz="quarter" idx="12"/>
          </p:nvPr>
        </p:nvSpPr>
        <p:spPr/>
        <p:txBody>
          <a:bodyPr/>
          <a:lstStyle/>
          <a:p>
            <a:fld id="{22A4F9A7-55E4-7B49-960C-83E7F05AF74A}" type="slidenum">
              <a:rPr lang="en-US" smtClean="0"/>
              <a:pPr/>
              <a:t>21</a:t>
            </a:fld>
            <a:endParaRPr lang="en-US"/>
          </a:p>
        </p:txBody>
      </p:sp>
    </p:spTree>
    <p:extLst>
      <p:ext uri="{BB962C8B-B14F-4D97-AF65-F5344CB8AC3E}">
        <p14:creationId xmlns:p14="http://schemas.microsoft.com/office/powerpoint/2010/main" val="3154846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Takeaways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“This increase [in atmospheric concentration of CO</a:t>
            </a:r>
            <a:r>
              <a:rPr lang="en-US" baseline="-25000" dirty="0" smtClean="0"/>
              <a:t>2</a:t>
            </a:r>
            <a:r>
              <a:rPr lang="en-US" dirty="0" smtClean="0"/>
              <a:t> and other </a:t>
            </a:r>
            <a:r>
              <a:rPr lang="en-US" dirty="0" err="1" smtClean="0"/>
              <a:t>GHGs</a:t>
            </a:r>
            <a:r>
              <a:rPr lang="en-US" dirty="0" smtClean="0"/>
              <a:t>] is primarily the result of burning coal, oil and natural gas…”</a:t>
            </a:r>
          </a:p>
          <a:p>
            <a:pPr marL="514350" indent="-514350">
              <a:buFont typeface="+mj-lt"/>
              <a:buAutoNum type="arabicPeriod"/>
            </a:pPr>
            <a:r>
              <a:rPr lang="en-US" dirty="0" smtClean="0"/>
              <a:t>“To stop serious climate change, we will have to reduce global CO</a:t>
            </a:r>
            <a:r>
              <a:rPr lang="en-US" baseline="-25000" dirty="0" smtClean="0"/>
              <a:t>2</a:t>
            </a:r>
            <a:r>
              <a:rPr lang="en-US" dirty="0" smtClean="0"/>
              <a:t> emissions by about 80%. That means an enormous change in the world’s energy systems.”</a:t>
            </a:r>
          </a:p>
        </p:txBody>
      </p:sp>
      <p:sp>
        <p:nvSpPr>
          <p:cNvPr id="4" name="Slide Number Placeholder 3"/>
          <p:cNvSpPr>
            <a:spLocks noGrp="1"/>
          </p:cNvSpPr>
          <p:nvPr>
            <p:ph type="sldNum" sz="quarter" idx="12"/>
          </p:nvPr>
        </p:nvSpPr>
        <p:spPr/>
        <p:txBody>
          <a:bodyPr/>
          <a:lstStyle/>
          <a:p>
            <a:fld id="{22A4F9A7-55E4-7B49-960C-83E7F05AF74A}" type="slidenum">
              <a:rPr lang="en-US" smtClean="0"/>
              <a:pPr/>
              <a:t>3</a:t>
            </a:fld>
            <a:endParaRPr lang="en-US"/>
          </a:p>
        </p:txBody>
      </p:sp>
    </p:spTree>
    <p:extLst>
      <p:ext uri="{BB962C8B-B14F-4D97-AF65-F5344CB8AC3E}">
        <p14:creationId xmlns:p14="http://schemas.microsoft.com/office/powerpoint/2010/main" val="3907293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electricity come from?</a:t>
            </a:r>
            <a:endParaRPr lang="en-US" dirty="0"/>
          </a:p>
        </p:txBody>
      </p:sp>
      <p:sp>
        <p:nvSpPr>
          <p:cNvPr id="3" name="Content Placeholder 2"/>
          <p:cNvSpPr>
            <a:spLocks noGrp="1"/>
          </p:cNvSpPr>
          <p:nvPr>
            <p:ph idx="1"/>
          </p:nvPr>
        </p:nvSpPr>
        <p:spPr/>
        <p:txBody>
          <a:bodyPr/>
          <a:lstStyle/>
          <a:p>
            <a:r>
              <a:rPr lang="en-US" dirty="0" smtClean="0"/>
              <a:t>Power plants (coal, natural gas, nuclear), hydro-dams, wind turbines, solar panels</a:t>
            </a:r>
          </a:p>
          <a:p>
            <a:r>
              <a:rPr lang="en-US" dirty="0" smtClean="0"/>
              <a:t>Which provides the most electricity for us?</a:t>
            </a:r>
          </a:p>
          <a:p>
            <a:pPr lvl="1"/>
            <a:r>
              <a:rPr lang="en-US" dirty="0" smtClean="0"/>
              <a:t>Coal</a:t>
            </a:r>
          </a:p>
          <a:p>
            <a:pPr lvl="1"/>
            <a:r>
              <a:rPr lang="en-US" dirty="0" smtClean="0"/>
              <a:t>Natural Gas</a:t>
            </a:r>
          </a:p>
          <a:p>
            <a:pPr lvl="1"/>
            <a:r>
              <a:rPr lang="en-US" dirty="0" smtClean="0"/>
              <a:t>Nuclear</a:t>
            </a:r>
          </a:p>
          <a:p>
            <a:pPr lvl="1"/>
            <a:r>
              <a:rPr lang="en-US" dirty="0" smtClean="0"/>
              <a:t>Hydro</a:t>
            </a:r>
          </a:p>
          <a:p>
            <a:pPr lvl="1"/>
            <a:r>
              <a:rPr lang="en-US" dirty="0" smtClean="0"/>
              <a:t>Everything else</a:t>
            </a:r>
            <a:endParaRPr lang="en-US" dirty="0"/>
          </a:p>
        </p:txBody>
      </p:sp>
    </p:spTree>
    <p:extLst>
      <p:ext uri="{BB962C8B-B14F-4D97-AF65-F5344CB8AC3E}">
        <p14:creationId xmlns:p14="http://schemas.microsoft.com/office/powerpoint/2010/main" val="370812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How to calculate emissions due to electricity produced by different fuel types?</a:t>
            </a:r>
            <a:endParaRPr lang="en-US" sz="3200" dirty="0"/>
          </a:p>
        </p:txBody>
      </p:sp>
      <p:sp>
        <p:nvSpPr>
          <p:cNvPr id="3" name="Slide Number Placeholder 2"/>
          <p:cNvSpPr>
            <a:spLocks noGrp="1"/>
          </p:cNvSpPr>
          <p:nvPr>
            <p:ph type="sldNum" sz="quarter" idx="12"/>
          </p:nvPr>
        </p:nvSpPr>
        <p:spPr/>
        <p:txBody>
          <a:bodyPr/>
          <a:lstStyle/>
          <a:p>
            <a:fld id="{22A4F9A7-55E4-7B49-960C-83E7F05AF74A}" type="slidenum">
              <a:rPr lang="en-US" smtClean="0"/>
              <a:pPr/>
              <a:t>5</a:t>
            </a:fld>
            <a:endParaRPr lang="en-US" dirty="0"/>
          </a:p>
        </p:txBody>
      </p:sp>
      <p:sp>
        <p:nvSpPr>
          <p:cNvPr id="7" name="Rounded Rectangle 6"/>
          <p:cNvSpPr/>
          <p:nvPr/>
        </p:nvSpPr>
        <p:spPr>
          <a:xfrm>
            <a:off x="3954780" y="49022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Total Emissions</a:t>
            </a:r>
            <a:endParaRPr lang="en-US" dirty="0">
              <a:solidFill>
                <a:schemeClr val="tx1"/>
              </a:solidFill>
            </a:endParaRPr>
          </a:p>
        </p:txBody>
      </p:sp>
      <p:sp>
        <p:nvSpPr>
          <p:cNvPr id="8" name="Rounded Rectangle 7"/>
          <p:cNvSpPr/>
          <p:nvPr/>
        </p:nvSpPr>
        <p:spPr>
          <a:xfrm>
            <a:off x="2111693" y="33528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Emissions Factor</a:t>
            </a:r>
            <a:endParaRPr lang="en-US" dirty="0">
              <a:solidFill>
                <a:schemeClr val="tx1"/>
              </a:solidFill>
            </a:endParaRPr>
          </a:p>
        </p:txBody>
      </p:sp>
      <p:sp>
        <p:nvSpPr>
          <p:cNvPr id="9" name="Rounded Rectangle 8"/>
          <p:cNvSpPr/>
          <p:nvPr/>
        </p:nvSpPr>
        <p:spPr>
          <a:xfrm>
            <a:off x="3448685"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Conversion Efficiency</a:t>
            </a:r>
            <a:endParaRPr lang="en-US" dirty="0">
              <a:solidFill>
                <a:schemeClr val="tx1"/>
              </a:solidFill>
            </a:endParaRPr>
          </a:p>
        </p:txBody>
      </p:sp>
      <p:sp>
        <p:nvSpPr>
          <p:cNvPr id="10" name="Rounded Rectangle 9"/>
          <p:cNvSpPr/>
          <p:nvPr/>
        </p:nvSpPr>
        <p:spPr>
          <a:xfrm>
            <a:off x="774700"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Fuel Carbon Intensity</a:t>
            </a:r>
            <a:endParaRPr lang="en-US" dirty="0">
              <a:solidFill>
                <a:schemeClr val="tx1"/>
              </a:solidFill>
            </a:endParaRPr>
          </a:p>
        </p:txBody>
      </p:sp>
      <p:sp>
        <p:nvSpPr>
          <p:cNvPr id="11" name="Rounded Rectangle 10"/>
          <p:cNvSpPr/>
          <p:nvPr/>
        </p:nvSpPr>
        <p:spPr>
          <a:xfrm>
            <a:off x="6122670" y="1778000"/>
            <a:ext cx="188722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Electricity Generated</a:t>
            </a:r>
            <a:endParaRPr lang="en-US" dirty="0">
              <a:solidFill>
                <a:schemeClr val="tx1"/>
              </a:solidFill>
            </a:endParaRPr>
          </a:p>
        </p:txBody>
      </p:sp>
      <p:cxnSp>
        <p:nvCxnSpPr>
          <p:cNvPr id="13" name="Shape 12"/>
          <p:cNvCxnSpPr>
            <a:endCxn id="8" idx="1"/>
          </p:cNvCxnSpPr>
          <p:nvPr/>
        </p:nvCxnSpPr>
        <p:spPr>
          <a:xfrm rot="16200000" flipH="1">
            <a:off x="1280004" y="2825911"/>
            <a:ext cx="1269998" cy="3933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hape 16"/>
          <p:cNvCxnSpPr>
            <a:stCxn id="8" idx="2"/>
            <a:endCxn id="7" idx="1"/>
          </p:cNvCxnSpPr>
          <p:nvPr/>
        </p:nvCxnSpPr>
        <p:spPr>
          <a:xfrm rot="16200000" flipH="1">
            <a:off x="2856230" y="4108450"/>
            <a:ext cx="1244600" cy="9525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hape 21"/>
          <p:cNvCxnSpPr>
            <a:stCxn id="11" idx="2"/>
            <a:endCxn id="7" idx="3"/>
          </p:cNvCxnSpPr>
          <p:nvPr/>
        </p:nvCxnSpPr>
        <p:spPr>
          <a:xfrm rot="5400000">
            <a:off x="5044440" y="3185160"/>
            <a:ext cx="2819400" cy="12242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hape 23"/>
          <p:cNvCxnSpPr>
            <a:stCxn id="9" idx="2"/>
            <a:endCxn id="8" idx="3"/>
          </p:cNvCxnSpPr>
          <p:nvPr/>
        </p:nvCxnSpPr>
        <p:spPr>
          <a:xfrm rot="5400000">
            <a:off x="3560604" y="2825909"/>
            <a:ext cx="1270000" cy="39338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08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1"/>
                                        </p:tgtEl>
                                        <p:attrNameLst>
                                          <p:attrName>fillcolor</p:attrName>
                                        </p:attrNameLst>
                                      </p:cBhvr>
                                      <p:to>
                                        <a:schemeClr val="accent2"/>
                                      </p:to>
                                    </p:animClr>
                                    <p:set>
                                      <p:cBhvr>
                                        <p:cTn id="27" dur="500" fill="hold"/>
                                        <p:tgtEl>
                                          <p:spTgt spid="11"/>
                                        </p:tgtEl>
                                        <p:attrNameLst>
                                          <p:attrName>fill.type</p:attrName>
                                        </p:attrNameLst>
                                      </p:cBhvr>
                                      <p:to>
                                        <p:strVal val="solid"/>
                                      </p:to>
                                    </p:set>
                                    <p:set>
                                      <p:cBhvr>
                                        <p:cTn id="28" dur="5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 electric energy mix</a:t>
            </a:r>
            <a:endParaRPr lang="en-US" dirty="0"/>
          </a:p>
        </p:txBody>
      </p:sp>
      <p:pic>
        <p:nvPicPr>
          <p:cNvPr id="1026" name="Picture 2" descr="http://www.epa.gov/cleanenergy/images/pie_chart_fuel_mi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78330"/>
            <a:ext cx="7467600" cy="41414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6320135"/>
            <a:ext cx="5274649" cy="461665"/>
          </a:xfrm>
          <a:prstGeom prst="rect">
            <a:avLst/>
          </a:prstGeom>
          <a:noFill/>
        </p:spPr>
        <p:txBody>
          <a:bodyPr wrap="none" rtlCol="0">
            <a:spAutoFit/>
          </a:bodyPr>
          <a:lstStyle/>
          <a:p>
            <a:r>
              <a:rPr lang="en-US" sz="2400" dirty="0" smtClean="0"/>
              <a:t>Figure: Environmental Protection Agency</a:t>
            </a:r>
            <a:endParaRPr lang="en-US" sz="2400" dirty="0"/>
          </a:p>
        </p:txBody>
      </p:sp>
    </p:spTree>
    <p:extLst>
      <p:ext uri="{BB962C8B-B14F-4D97-AF65-F5344CB8AC3E}">
        <p14:creationId xmlns:p14="http://schemas.microsoft.com/office/powerpoint/2010/main" val="386914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2009 Generation by Fuel Type</a:t>
            </a:r>
            <a:endParaRPr lang="en-US" dirty="0"/>
          </a:p>
        </p:txBody>
      </p:sp>
      <p:pic>
        <p:nvPicPr>
          <p:cNvPr id="3" name="Picture 2"/>
          <p:cNvPicPr>
            <a:picLocks noChangeAspect="1" noChangeArrowheads="1"/>
          </p:cNvPicPr>
          <p:nvPr/>
        </p:nvPicPr>
        <p:blipFill rotWithShape="1">
          <a:blip r:embed="rId3"/>
          <a:srcRect l="4758" t="17505" r="8124" b="7737"/>
          <a:stretch/>
        </p:blipFill>
        <p:spPr bwMode="auto">
          <a:xfrm>
            <a:off x="152400" y="1620538"/>
            <a:ext cx="8991600" cy="4603704"/>
          </a:xfrm>
          <a:prstGeom prst="rect">
            <a:avLst/>
          </a:prstGeom>
          <a:noFill/>
          <a:ln w="9525">
            <a:noFill/>
            <a:miter lim="800000"/>
            <a:headEnd/>
            <a:tailEnd/>
          </a:ln>
          <a:effectLst/>
        </p:spPr>
      </p:pic>
      <p:sp>
        <p:nvSpPr>
          <p:cNvPr id="4" name="TextBox 3"/>
          <p:cNvSpPr txBox="1"/>
          <p:nvPr/>
        </p:nvSpPr>
        <p:spPr>
          <a:xfrm>
            <a:off x="838200" y="6320135"/>
            <a:ext cx="2557880" cy="461665"/>
          </a:xfrm>
          <a:prstGeom prst="rect">
            <a:avLst/>
          </a:prstGeom>
          <a:noFill/>
        </p:spPr>
        <p:txBody>
          <a:bodyPr wrap="none" rtlCol="0">
            <a:spAutoFit/>
          </a:bodyPr>
          <a:lstStyle/>
          <a:p>
            <a:r>
              <a:rPr lang="en-US" sz="2400" dirty="0"/>
              <a:t>Figure:  </a:t>
            </a:r>
            <a:r>
              <a:rPr lang="en-US" sz="2400" dirty="0" err="1" smtClean="0"/>
              <a:t>eGrid</a:t>
            </a:r>
            <a:r>
              <a:rPr lang="en-US" sz="2400" dirty="0" smtClean="0"/>
              <a:t> 2012</a:t>
            </a:r>
            <a:endParaRPr lang="en-US" sz="2400" dirty="0"/>
          </a:p>
        </p:txBody>
      </p:sp>
    </p:spTree>
    <p:extLst>
      <p:ext uri="{BB962C8B-B14F-4D97-AF65-F5344CB8AC3E}">
        <p14:creationId xmlns:p14="http://schemas.microsoft.com/office/powerpoint/2010/main" val="170110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762000"/>
            <a:ext cx="76390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38100"/>
            <a:ext cx="82296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Coal Plants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838200" y="6320135"/>
            <a:ext cx="2557880" cy="461665"/>
          </a:xfrm>
          <a:prstGeom prst="rect">
            <a:avLst/>
          </a:prstGeom>
          <a:noFill/>
        </p:spPr>
        <p:txBody>
          <a:bodyPr wrap="none" rtlCol="0">
            <a:spAutoFit/>
          </a:bodyPr>
          <a:lstStyle/>
          <a:p>
            <a:r>
              <a:rPr lang="en-US" sz="2400" dirty="0"/>
              <a:t>Figure:  </a:t>
            </a:r>
            <a:r>
              <a:rPr lang="en-US" sz="2400" dirty="0" err="1" smtClean="0"/>
              <a:t>eGrid</a:t>
            </a:r>
            <a:r>
              <a:rPr lang="en-US" sz="2400" dirty="0" smtClean="0"/>
              <a:t> 2012</a:t>
            </a:r>
            <a:endParaRPr lang="en-US" sz="2400" dirty="0"/>
          </a:p>
        </p:txBody>
      </p:sp>
    </p:spTree>
    <p:extLst>
      <p:ext uri="{BB962C8B-B14F-4D97-AF65-F5344CB8AC3E}">
        <p14:creationId xmlns:p14="http://schemas.microsoft.com/office/powerpoint/2010/main" val="29989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771525"/>
            <a:ext cx="766762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31800" y="-38100"/>
            <a:ext cx="82296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Natural Gas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838200" y="6320135"/>
            <a:ext cx="2557880" cy="461665"/>
          </a:xfrm>
          <a:prstGeom prst="rect">
            <a:avLst/>
          </a:prstGeom>
          <a:noFill/>
        </p:spPr>
        <p:txBody>
          <a:bodyPr wrap="none" rtlCol="0">
            <a:spAutoFit/>
          </a:bodyPr>
          <a:lstStyle/>
          <a:p>
            <a:r>
              <a:rPr lang="en-US" sz="2400" dirty="0"/>
              <a:t>Figure:  </a:t>
            </a:r>
            <a:r>
              <a:rPr lang="en-US" sz="2400" dirty="0" err="1" smtClean="0"/>
              <a:t>eGrid</a:t>
            </a:r>
            <a:r>
              <a:rPr lang="en-US" sz="2400" dirty="0" smtClean="0"/>
              <a:t> 2012</a:t>
            </a:r>
            <a:endParaRPr lang="en-US" sz="2400" dirty="0"/>
          </a:p>
        </p:txBody>
      </p:sp>
    </p:spTree>
    <p:extLst>
      <p:ext uri="{BB962C8B-B14F-4D97-AF65-F5344CB8AC3E}">
        <p14:creationId xmlns:p14="http://schemas.microsoft.com/office/powerpoint/2010/main" val="3992000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577</Words>
  <Application>Microsoft Office PowerPoint</Application>
  <PresentationFormat>On-screen Show (4:3)</PresentationFormat>
  <Paragraphs>132</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How Power Plants Work</vt:lpstr>
      <vt:lpstr>Smoke or steam?</vt:lpstr>
      <vt:lpstr>Key Takeaways</vt:lpstr>
      <vt:lpstr>Where does electricity come from?</vt:lpstr>
      <vt:lpstr>How to calculate emissions due to electricity produced by different fuel types?</vt:lpstr>
      <vt:lpstr>U.S. electric energy mix</vt:lpstr>
      <vt:lpstr>Year 2009 Generation by Fuel Type</vt:lpstr>
      <vt:lpstr>PowerPoint Presentation</vt:lpstr>
      <vt:lpstr>PowerPoint Presentation</vt:lpstr>
      <vt:lpstr>How to calculate emissions due to electricity produced by different fuel types?</vt:lpstr>
      <vt:lpstr>Fuel Carbon Intensity</vt:lpstr>
      <vt:lpstr>How to calculate emissions due to electricity produced by different fuel types?</vt:lpstr>
      <vt:lpstr>Demonstration</vt:lpstr>
      <vt:lpstr>Steam Turbine (Coal shown here)</vt:lpstr>
      <vt:lpstr>Gas turbine (college campus)</vt:lpstr>
      <vt:lpstr>Natural Gas Combined Cycle Plant</vt:lpstr>
      <vt:lpstr>Efficiencies</vt:lpstr>
      <vt:lpstr>How to calculate emissions due to electricity produced by different fuel types?</vt:lpstr>
      <vt:lpstr>Summary</vt:lpstr>
      <vt:lpstr>Summary</vt:lpstr>
      <vt:lpstr>What do we do?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Power Plants Work</dc:title>
  <dc:creator>Kelly.Klima</dc:creator>
  <cp:lastModifiedBy>Kelly.Klima</cp:lastModifiedBy>
  <cp:revision>5</cp:revision>
  <dcterms:created xsi:type="dcterms:W3CDTF">2006-08-16T00:00:00Z</dcterms:created>
  <dcterms:modified xsi:type="dcterms:W3CDTF">2013-09-04T17:24:00Z</dcterms:modified>
</cp:coreProperties>
</file>