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7" r:id="rId2"/>
    <p:sldId id="258" r:id="rId3"/>
    <p:sldId id="276" r:id="rId4"/>
    <p:sldId id="270"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FF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0" autoAdjust="0"/>
    <p:restoredTop sz="76377" autoAdjust="0"/>
  </p:normalViewPr>
  <p:slideViewPr>
    <p:cSldViewPr snapToGrid="0" snapToObjects="1">
      <p:cViewPr varScale="1">
        <p:scale>
          <a:sx n="55" d="100"/>
          <a:sy n="55" d="100"/>
        </p:scale>
        <p:origin x="-1248" y="-96"/>
      </p:cViewPr>
      <p:guideLst>
        <p:guide orient="horz" pos="2160"/>
        <p:guide pos="2880"/>
      </p:guideLst>
    </p:cSldViewPr>
  </p:slideViewPr>
  <p:notesTextViewPr>
    <p:cViewPr>
      <p:scale>
        <a:sx n="100" d="100"/>
        <a:sy n="100" d="100"/>
      </p:scale>
      <p:origin x="0" y="3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89B526-5442-C24C-BE90-4C1B85AB3086}" type="datetimeFigureOut">
              <a:rPr lang="en-US" smtClean="0"/>
              <a:t>8/25/2013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E3AFE9-117D-DA4D-898D-7B0DF6029F6A}" type="slidenum">
              <a:rPr lang="en-US" smtClean="0"/>
              <a:t>‹#›</a:t>
            </a:fld>
            <a:endParaRPr lang="en-US"/>
          </a:p>
        </p:txBody>
      </p:sp>
    </p:spTree>
    <p:extLst>
      <p:ext uri="{BB962C8B-B14F-4D97-AF65-F5344CB8AC3E}">
        <p14:creationId xmlns:p14="http://schemas.microsoft.com/office/powerpoint/2010/main" val="10756774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o2crc.com.au/images/imagelibrary/cap_diag/coal-fired-power-plant_media.jpg"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euronuclear.org/1-information/energy-uses.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With any ‘classic generation facility’, you have a vessel that burns a fuel – like coal, oil, or gas – to heat up a fluid like water. That water turns to steam, which turns a turbine, which turns a generator, which produces electricity. By the time the steam gets to the other end of the turbine, it cools down into water, and pumps send it back to the combustion vessel.</a:t>
            </a:r>
          </a:p>
        </p:txBody>
      </p:sp>
      <p:sp>
        <p:nvSpPr>
          <p:cNvPr id="4" name="Slide Number Placeholder 3"/>
          <p:cNvSpPr>
            <a:spLocks noGrp="1"/>
          </p:cNvSpPr>
          <p:nvPr>
            <p:ph type="sldNum" sz="quarter" idx="10"/>
          </p:nvPr>
        </p:nvSpPr>
        <p:spPr/>
        <p:txBody>
          <a:bodyPr/>
          <a:lstStyle/>
          <a:p>
            <a:fld id="{2EE3AFE9-117D-DA4D-898D-7B0DF6029F6A}" type="slidenum">
              <a:rPr lang="en-US" smtClean="0"/>
              <a:t>1</a:t>
            </a:fld>
            <a:endParaRPr lang="en-US"/>
          </a:p>
        </p:txBody>
      </p:sp>
    </p:spTree>
    <p:extLst>
      <p:ext uri="{BB962C8B-B14F-4D97-AF65-F5344CB8AC3E}">
        <p14:creationId xmlns:p14="http://schemas.microsoft.com/office/powerpoint/2010/main" val="3445935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smtClean="0"/>
              <a:t>The only difference between a coal plant and a nuclear plant is that, in the coal plant, you burn coal to boil water. In a nuclear plant, nuclear reactions boil water. So the plumbing is the same everywhere except here.</a:t>
            </a:r>
          </a:p>
          <a:p>
            <a:pPr algn="l"/>
            <a:r>
              <a:rPr lang="en-US" sz="1200" dirty="0" smtClean="0"/>
              <a:t>Water enters the nuclear reactor, the nuclear reactions boil the water, the water turns to steam, and that steam turns the turbine, which turns the generator, and so on, much the same as a coal plant.</a:t>
            </a:r>
          </a:p>
          <a:p>
            <a:pPr algn="l"/>
            <a:r>
              <a:rPr lang="en-US" sz="1200" dirty="0" smtClean="0"/>
              <a:t>Now, what does it mean when I say nuclear reactions boil water?</a:t>
            </a:r>
          </a:p>
          <a:p>
            <a:pPr algn="l"/>
            <a:endParaRPr lang="en-US" sz="1200" dirty="0"/>
          </a:p>
        </p:txBody>
      </p:sp>
      <p:sp>
        <p:nvSpPr>
          <p:cNvPr id="4" name="Slide Number Placeholder 3"/>
          <p:cNvSpPr>
            <a:spLocks noGrp="1"/>
          </p:cNvSpPr>
          <p:nvPr>
            <p:ph type="sldNum" sz="quarter" idx="10"/>
          </p:nvPr>
        </p:nvSpPr>
        <p:spPr/>
        <p:txBody>
          <a:bodyPr/>
          <a:lstStyle/>
          <a:p>
            <a:fld id="{2EE3AFE9-117D-DA4D-898D-7B0DF6029F6A}" type="slidenum">
              <a:rPr lang="en-US" smtClean="0"/>
              <a:t>2</a:t>
            </a:fld>
            <a:endParaRPr lang="en-US"/>
          </a:p>
        </p:txBody>
      </p:sp>
    </p:spTree>
    <p:extLst>
      <p:ext uri="{BB962C8B-B14F-4D97-AF65-F5344CB8AC3E}">
        <p14:creationId xmlns:p14="http://schemas.microsoft.com/office/powerpoint/2010/main" val="142048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hlinkClick r:id="rId3"/>
              </a:rPr>
              <a:t>http://www.co2crc.com.au/images/imagelibrary/cap_diag/coal-fired-power-plant_media.jpg</a:t>
            </a:r>
            <a:endParaRPr lang="en-US" dirty="0" smtClean="0"/>
          </a:p>
          <a:p>
            <a:pPr algn="l"/>
            <a:endParaRPr lang="en-US" dirty="0" smtClean="0"/>
          </a:p>
          <a:p>
            <a:pPr algn="l"/>
            <a:r>
              <a:rPr lang="en-US" smtClean="0">
                <a:hlinkClick r:id="rId4"/>
              </a:rPr>
              <a:t>http://www.euronuclear.org/1-information/energy-uses.htm</a:t>
            </a:r>
            <a:endParaRPr lang="en-US" dirty="0" smtClean="0"/>
          </a:p>
          <a:p>
            <a:pPr algn="l"/>
            <a:endParaRPr lang="en-US" sz="1200" dirty="0" smtClean="0"/>
          </a:p>
          <a:p>
            <a:pPr algn="l"/>
            <a:r>
              <a:rPr lang="en-US" sz="1200" dirty="0" smtClean="0"/>
              <a:t>The </a:t>
            </a:r>
            <a:r>
              <a:rPr lang="en-US" sz="1200" dirty="0" smtClean="0"/>
              <a:t>only difference between a coal plant and a nuclear plant is that, in the coal plant, you burn coal to boil water. In a nuclear plant, nuclear reactions boil water. So the plumbing is the same everywhere except here</a:t>
            </a:r>
            <a:r>
              <a:rPr lang="en-US" sz="1200" dirty="0" smtClean="0"/>
              <a:t>.</a:t>
            </a:r>
          </a:p>
          <a:p>
            <a:pPr algn="l"/>
            <a:endParaRPr lang="en-US" sz="1200" dirty="0" smtClean="0"/>
          </a:p>
          <a:p>
            <a:pPr algn="l"/>
            <a:r>
              <a:rPr lang="en-US" sz="1200" dirty="0" smtClean="0"/>
              <a:t>Starting</a:t>
            </a:r>
            <a:r>
              <a:rPr lang="en-US" sz="1200" baseline="0" dirty="0" smtClean="0"/>
              <a:t> from a Coal power plant, you replace the coal with the nuclear.  </a:t>
            </a:r>
            <a:endParaRPr lang="en-US" sz="1200" dirty="0" smtClean="0"/>
          </a:p>
          <a:p>
            <a:pPr algn="l"/>
            <a:endParaRPr lang="en-US" sz="1200" dirty="0" smtClean="0"/>
          </a:p>
          <a:p>
            <a:pPr algn="l"/>
            <a:r>
              <a:rPr lang="en-US" sz="1200" dirty="0" smtClean="0"/>
              <a:t>Water enters the nuclear reactor, the nuclear reactions boil the water, the water turns to steam, and that steam turns the turbine, which turns the generator, and so on, much the same as a coal plant</a:t>
            </a:r>
            <a:r>
              <a:rPr lang="en-US" sz="1200" dirty="0" smtClean="0"/>
              <a:t>.</a:t>
            </a:r>
          </a:p>
          <a:p>
            <a:pPr algn="l"/>
            <a:endParaRPr lang="en-US" sz="1200" dirty="0" smtClean="0"/>
          </a:p>
          <a:p>
            <a:pPr algn="l"/>
            <a:r>
              <a:rPr lang="en-US" sz="1200" dirty="0" smtClean="0"/>
              <a:t>Du</a:t>
            </a:r>
            <a:r>
              <a:rPr lang="en-US" sz="1200" baseline="0" dirty="0" smtClean="0"/>
              <a:t>e to the nuclear process, there is no CO2 emitted.</a:t>
            </a:r>
            <a:endParaRPr lang="en-US" sz="1200" dirty="0"/>
          </a:p>
        </p:txBody>
      </p:sp>
      <p:sp>
        <p:nvSpPr>
          <p:cNvPr id="4" name="Slide Number Placeholder 3"/>
          <p:cNvSpPr>
            <a:spLocks noGrp="1"/>
          </p:cNvSpPr>
          <p:nvPr>
            <p:ph type="sldNum" sz="quarter" idx="10"/>
          </p:nvPr>
        </p:nvSpPr>
        <p:spPr/>
        <p:txBody>
          <a:bodyPr/>
          <a:lstStyle/>
          <a:p>
            <a:fld id="{2EE3AFE9-117D-DA4D-898D-7B0DF6029F6A}" type="slidenum">
              <a:rPr lang="en-US" smtClean="0"/>
              <a:t>3</a:t>
            </a:fld>
            <a:endParaRPr lang="en-US"/>
          </a:p>
        </p:txBody>
      </p:sp>
    </p:spTree>
    <p:extLst>
      <p:ext uri="{BB962C8B-B14F-4D97-AF65-F5344CB8AC3E}">
        <p14:creationId xmlns:p14="http://schemas.microsoft.com/office/powerpoint/2010/main" val="14204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4C015D-9422-984E-8813-3BDB8A8ACA93}" type="datetimeFigureOut">
              <a:rPr lang="en-US" smtClean="0"/>
              <a:t>8/25/2013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B22D4-7ABD-6D4C-90B1-E386746EB0D2}" type="slidenum">
              <a:rPr lang="en-US" smtClean="0"/>
              <a:t>‹#›</a:t>
            </a:fld>
            <a:endParaRPr lang="en-US"/>
          </a:p>
        </p:txBody>
      </p:sp>
    </p:spTree>
    <p:extLst>
      <p:ext uri="{BB962C8B-B14F-4D97-AF65-F5344CB8AC3E}">
        <p14:creationId xmlns:p14="http://schemas.microsoft.com/office/powerpoint/2010/main" val="294771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C015D-9422-984E-8813-3BDB8A8ACA93}" type="datetimeFigureOut">
              <a:rPr lang="en-US" smtClean="0"/>
              <a:t>8/25/2013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B22D4-7ABD-6D4C-90B1-E386746EB0D2}" type="slidenum">
              <a:rPr lang="en-US" smtClean="0"/>
              <a:t>‹#›</a:t>
            </a:fld>
            <a:endParaRPr lang="en-US"/>
          </a:p>
        </p:txBody>
      </p:sp>
    </p:spTree>
    <p:extLst>
      <p:ext uri="{BB962C8B-B14F-4D97-AF65-F5344CB8AC3E}">
        <p14:creationId xmlns:p14="http://schemas.microsoft.com/office/powerpoint/2010/main" val="305421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C015D-9422-984E-8813-3BDB8A8ACA93}" type="datetimeFigureOut">
              <a:rPr lang="en-US" smtClean="0"/>
              <a:t>8/25/2013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B22D4-7ABD-6D4C-90B1-E386746EB0D2}" type="slidenum">
              <a:rPr lang="en-US" smtClean="0"/>
              <a:t>‹#›</a:t>
            </a:fld>
            <a:endParaRPr lang="en-US"/>
          </a:p>
        </p:txBody>
      </p:sp>
    </p:spTree>
    <p:extLst>
      <p:ext uri="{BB962C8B-B14F-4D97-AF65-F5344CB8AC3E}">
        <p14:creationId xmlns:p14="http://schemas.microsoft.com/office/powerpoint/2010/main" val="3887204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C015D-9422-984E-8813-3BDB8A8ACA93}" type="datetimeFigureOut">
              <a:rPr lang="en-US" smtClean="0"/>
              <a:t>8/25/2013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B22D4-7ABD-6D4C-90B1-E386746EB0D2}" type="slidenum">
              <a:rPr lang="en-US" smtClean="0"/>
              <a:t>‹#›</a:t>
            </a:fld>
            <a:endParaRPr lang="en-US"/>
          </a:p>
        </p:txBody>
      </p:sp>
    </p:spTree>
    <p:extLst>
      <p:ext uri="{BB962C8B-B14F-4D97-AF65-F5344CB8AC3E}">
        <p14:creationId xmlns:p14="http://schemas.microsoft.com/office/powerpoint/2010/main" val="26805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4C015D-9422-984E-8813-3BDB8A8ACA93}" type="datetimeFigureOut">
              <a:rPr lang="en-US" smtClean="0"/>
              <a:t>8/25/2013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B22D4-7ABD-6D4C-90B1-E386746EB0D2}" type="slidenum">
              <a:rPr lang="en-US" smtClean="0"/>
              <a:t>‹#›</a:t>
            </a:fld>
            <a:endParaRPr lang="en-US"/>
          </a:p>
        </p:txBody>
      </p:sp>
    </p:spTree>
    <p:extLst>
      <p:ext uri="{BB962C8B-B14F-4D97-AF65-F5344CB8AC3E}">
        <p14:creationId xmlns:p14="http://schemas.microsoft.com/office/powerpoint/2010/main" val="673127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4C015D-9422-984E-8813-3BDB8A8ACA93}" type="datetimeFigureOut">
              <a:rPr lang="en-US" smtClean="0"/>
              <a:t>8/25/2013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B22D4-7ABD-6D4C-90B1-E386746EB0D2}" type="slidenum">
              <a:rPr lang="en-US" smtClean="0"/>
              <a:t>‹#›</a:t>
            </a:fld>
            <a:endParaRPr lang="en-US"/>
          </a:p>
        </p:txBody>
      </p:sp>
    </p:spTree>
    <p:extLst>
      <p:ext uri="{BB962C8B-B14F-4D97-AF65-F5344CB8AC3E}">
        <p14:creationId xmlns:p14="http://schemas.microsoft.com/office/powerpoint/2010/main" val="681384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4C015D-9422-984E-8813-3BDB8A8ACA93}" type="datetimeFigureOut">
              <a:rPr lang="en-US" smtClean="0"/>
              <a:t>8/25/2013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B22D4-7ABD-6D4C-90B1-E386746EB0D2}" type="slidenum">
              <a:rPr lang="en-US" smtClean="0"/>
              <a:t>‹#›</a:t>
            </a:fld>
            <a:endParaRPr lang="en-US"/>
          </a:p>
        </p:txBody>
      </p:sp>
    </p:spTree>
    <p:extLst>
      <p:ext uri="{BB962C8B-B14F-4D97-AF65-F5344CB8AC3E}">
        <p14:creationId xmlns:p14="http://schemas.microsoft.com/office/powerpoint/2010/main" val="197947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4C015D-9422-984E-8813-3BDB8A8ACA93}" type="datetimeFigureOut">
              <a:rPr lang="en-US" smtClean="0"/>
              <a:t>8/25/2013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B22D4-7ABD-6D4C-90B1-E386746EB0D2}" type="slidenum">
              <a:rPr lang="en-US" smtClean="0"/>
              <a:t>‹#›</a:t>
            </a:fld>
            <a:endParaRPr lang="en-US"/>
          </a:p>
        </p:txBody>
      </p:sp>
    </p:spTree>
    <p:extLst>
      <p:ext uri="{BB962C8B-B14F-4D97-AF65-F5344CB8AC3E}">
        <p14:creationId xmlns:p14="http://schemas.microsoft.com/office/powerpoint/2010/main" val="94584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C015D-9422-984E-8813-3BDB8A8ACA93}" type="datetimeFigureOut">
              <a:rPr lang="en-US" smtClean="0"/>
              <a:t>8/25/2013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B22D4-7ABD-6D4C-90B1-E386746EB0D2}" type="slidenum">
              <a:rPr lang="en-US" smtClean="0"/>
              <a:t>‹#›</a:t>
            </a:fld>
            <a:endParaRPr lang="en-US"/>
          </a:p>
        </p:txBody>
      </p:sp>
    </p:spTree>
    <p:extLst>
      <p:ext uri="{BB962C8B-B14F-4D97-AF65-F5344CB8AC3E}">
        <p14:creationId xmlns:p14="http://schemas.microsoft.com/office/powerpoint/2010/main" val="1712715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C015D-9422-984E-8813-3BDB8A8ACA93}" type="datetimeFigureOut">
              <a:rPr lang="en-US" smtClean="0"/>
              <a:t>8/25/2013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B22D4-7ABD-6D4C-90B1-E386746EB0D2}" type="slidenum">
              <a:rPr lang="en-US" smtClean="0"/>
              <a:t>‹#›</a:t>
            </a:fld>
            <a:endParaRPr lang="en-US"/>
          </a:p>
        </p:txBody>
      </p:sp>
    </p:spTree>
    <p:extLst>
      <p:ext uri="{BB962C8B-B14F-4D97-AF65-F5344CB8AC3E}">
        <p14:creationId xmlns:p14="http://schemas.microsoft.com/office/powerpoint/2010/main" val="3106386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C015D-9422-984E-8813-3BDB8A8ACA93}" type="datetimeFigureOut">
              <a:rPr lang="en-US" smtClean="0"/>
              <a:t>8/25/2013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B22D4-7ABD-6D4C-90B1-E386746EB0D2}" type="slidenum">
              <a:rPr lang="en-US" smtClean="0"/>
              <a:t>‹#›</a:t>
            </a:fld>
            <a:endParaRPr lang="en-US"/>
          </a:p>
        </p:txBody>
      </p:sp>
    </p:spTree>
    <p:extLst>
      <p:ext uri="{BB962C8B-B14F-4D97-AF65-F5344CB8AC3E}">
        <p14:creationId xmlns:p14="http://schemas.microsoft.com/office/powerpoint/2010/main" val="743036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C015D-9422-984E-8813-3BDB8A8ACA93}" type="datetimeFigureOut">
              <a:rPr lang="en-US" smtClean="0"/>
              <a:t>8/25/2013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B22D4-7ABD-6D4C-90B1-E386746EB0D2}" type="slidenum">
              <a:rPr lang="en-US" smtClean="0"/>
              <a:t>‹#›</a:t>
            </a:fld>
            <a:endParaRPr lang="en-US"/>
          </a:p>
        </p:txBody>
      </p:sp>
    </p:spTree>
    <p:extLst>
      <p:ext uri="{BB962C8B-B14F-4D97-AF65-F5344CB8AC3E}">
        <p14:creationId xmlns:p14="http://schemas.microsoft.com/office/powerpoint/2010/main" val="1200217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5571"/>
            <a:ext cx="9144000" cy="523220"/>
          </a:xfrm>
          <a:prstGeom prst="rect">
            <a:avLst/>
          </a:prstGeom>
          <a:noFill/>
        </p:spPr>
        <p:txBody>
          <a:bodyPr wrap="square" rtlCol="0">
            <a:spAutoFit/>
          </a:bodyPr>
          <a:lstStyle/>
          <a:p>
            <a:pPr algn="ctr"/>
            <a:r>
              <a:rPr lang="en-US" sz="2800" b="1" dirty="0" smtClean="0">
                <a:latin typeface="Eurostile"/>
                <a:cs typeface="Eurostile"/>
              </a:rPr>
              <a:t>Power Generation: Coal versus Nuclear</a:t>
            </a:r>
            <a:endParaRPr lang="en-US" sz="2800" b="1" dirty="0">
              <a:latin typeface="Eurostile"/>
              <a:cs typeface="Eurostile"/>
            </a:endParaRPr>
          </a:p>
        </p:txBody>
      </p:sp>
      <p:sp>
        <p:nvSpPr>
          <p:cNvPr id="29" name="Rectangle 28"/>
          <p:cNvSpPr/>
          <p:nvPr/>
        </p:nvSpPr>
        <p:spPr>
          <a:xfrm>
            <a:off x="1316839" y="2122391"/>
            <a:ext cx="1619998" cy="2159999"/>
          </a:xfrm>
          <a:prstGeom prst="rect">
            <a:avLst/>
          </a:prstGeom>
          <a:solidFill>
            <a:schemeClr val="bg1"/>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FF0000"/>
                </a:solidFill>
              </a:rPr>
              <a:t>Coal Furnace</a:t>
            </a:r>
            <a:endParaRPr lang="en-US" sz="2800" b="1" dirty="0">
              <a:solidFill>
                <a:srgbClr val="FF0000"/>
              </a:solidFill>
            </a:endParaRPr>
          </a:p>
        </p:txBody>
      </p:sp>
      <p:sp>
        <p:nvSpPr>
          <p:cNvPr id="30" name="Rectangle 29"/>
          <p:cNvSpPr/>
          <p:nvPr/>
        </p:nvSpPr>
        <p:spPr>
          <a:xfrm>
            <a:off x="3691047" y="2122391"/>
            <a:ext cx="1355071" cy="2159999"/>
          </a:xfrm>
          <a:prstGeom prst="rect">
            <a:avLst/>
          </a:prstGeom>
          <a:solidFill>
            <a:schemeClr val="bg1"/>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rPr>
              <a:t>Steam Turbine</a:t>
            </a:r>
            <a:endParaRPr lang="en-US" sz="2800" b="1" dirty="0">
              <a:solidFill>
                <a:schemeClr val="tx1"/>
              </a:solidFill>
            </a:endParaRPr>
          </a:p>
        </p:txBody>
      </p:sp>
      <p:sp>
        <p:nvSpPr>
          <p:cNvPr id="37" name="Rectangle 36"/>
          <p:cNvSpPr/>
          <p:nvPr/>
        </p:nvSpPr>
        <p:spPr>
          <a:xfrm>
            <a:off x="6115871" y="2122391"/>
            <a:ext cx="1727999" cy="2159999"/>
          </a:xfrm>
          <a:prstGeom prst="rect">
            <a:avLst/>
          </a:prstGeom>
          <a:solidFill>
            <a:schemeClr val="bg1"/>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rPr>
              <a:t>Generator</a:t>
            </a:r>
            <a:endParaRPr lang="en-US" sz="2800" b="1" dirty="0">
              <a:solidFill>
                <a:schemeClr val="tx1"/>
              </a:solidFill>
            </a:endParaRPr>
          </a:p>
        </p:txBody>
      </p:sp>
      <p:cxnSp>
        <p:nvCxnSpPr>
          <p:cNvPr id="15" name="Straight Arrow Connector 14"/>
          <p:cNvCxnSpPr>
            <a:stCxn id="29" idx="3"/>
            <a:endCxn id="30" idx="1"/>
          </p:cNvCxnSpPr>
          <p:nvPr/>
        </p:nvCxnSpPr>
        <p:spPr>
          <a:xfrm>
            <a:off x="2936837" y="3202391"/>
            <a:ext cx="754210" cy="0"/>
          </a:xfrm>
          <a:prstGeom prst="straightConnector1">
            <a:avLst/>
          </a:prstGeom>
          <a:ln w="76200" cmpd="sng">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2" name="Elbow Connector 41"/>
          <p:cNvCxnSpPr>
            <a:endCxn id="29" idx="1"/>
          </p:cNvCxnSpPr>
          <p:nvPr/>
        </p:nvCxnSpPr>
        <p:spPr>
          <a:xfrm rot="10800000">
            <a:off x="1316840" y="3202392"/>
            <a:ext cx="3729279" cy="708137"/>
          </a:xfrm>
          <a:prstGeom prst="bentConnector5">
            <a:avLst>
              <a:gd name="adj1" fmla="val -15180"/>
              <a:gd name="adj2" fmla="val -165033"/>
              <a:gd name="adj3" fmla="val 117331"/>
            </a:avLst>
          </a:prstGeom>
          <a:ln w="76200"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30" idx="3"/>
            <a:endCxn id="37" idx="1"/>
          </p:cNvCxnSpPr>
          <p:nvPr/>
        </p:nvCxnSpPr>
        <p:spPr>
          <a:xfrm>
            <a:off x="5046118" y="3202391"/>
            <a:ext cx="1069753"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37" idx="3"/>
          </p:cNvCxnSpPr>
          <p:nvPr/>
        </p:nvCxnSpPr>
        <p:spPr>
          <a:xfrm>
            <a:off x="7843870" y="3202391"/>
            <a:ext cx="661011"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803103" y="2833059"/>
            <a:ext cx="1136212" cy="369332"/>
          </a:xfrm>
          <a:prstGeom prst="rect">
            <a:avLst/>
          </a:prstGeom>
          <a:noFill/>
        </p:spPr>
        <p:txBody>
          <a:bodyPr wrap="square" rtlCol="0">
            <a:spAutoFit/>
          </a:bodyPr>
          <a:lstStyle/>
          <a:p>
            <a:r>
              <a:rPr lang="en-US" dirty="0" smtClean="0"/>
              <a:t>Electricity</a:t>
            </a:r>
            <a:endParaRPr lang="en-US" dirty="0"/>
          </a:p>
        </p:txBody>
      </p:sp>
      <p:sp>
        <p:nvSpPr>
          <p:cNvPr id="66" name="TextBox 65"/>
          <p:cNvSpPr txBox="1"/>
          <p:nvPr/>
        </p:nvSpPr>
        <p:spPr>
          <a:xfrm>
            <a:off x="2920128" y="2648393"/>
            <a:ext cx="1136212" cy="369332"/>
          </a:xfrm>
          <a:prstGeom prst="rect">
            <a:avLst/>
          </a:prstGeom>
          <a:noFill/>
        </p:spPr>
        <p:txBody>
          <a:bodyPr wrap="square" rtlCol="0">
            <a:spAutoFit/>
          </a:bodyPr>
          <a:lstStyle/>
          <a:p>
            <a:r>
              <a:rPr lang="en-US" dirty="0" smtClean="0"/>
              <a:t>Stea</a:t>
            </a:r>
            <a:r>
              <a:rPr lang="en-US" dirty="0"/>
              <a:t>m</a:t>
            </a:r>
          </a:p>
        </p:txBody>
      </p:sp>
      <p:sp>
        <p:nvSpPr>
          <p:cNvPr id="67" name="TextBox 66"/>
          <p:cNvSpPr txBox="1"/>
          <p:nvPr/>
        </p:nvSpPr>
        <p:spPr>
          <a:xfrm>
            <a:off x="715315" y="4639063"/>
            <a:ext cx="1573818" cy="369332"/>
          </a:xfrm>
          <a:prstGeom prst="rect">
            <a:avLst/>
          </a:prstGeom>
          <a:noFill/>
        </p:spPr>
        <p:txBody>
          <a:bodyPr wrap="square" rtlCol="0">
            <a:spAutoFit/>
          </a:bodyPr>
          <a:lstStyle/>
          <a:p>
            <a:r>
              <a:rPr lang="en-US" dirty="0" smtClean="0"/>
              <a:t>Liquid Water</a:t>
            </a:r>
            <a:endParaRPr lang="en-US" dirty="0"/>
          </a:p>
        </p:txBody>
      </p:sp>
    </p:spTree>
    <p:extLst>
      <p:ext uri="{BB962C8B-B14F-4D97-AF65-F5344CB8AC3E}">
        <p14:creationId xmlns:p14="http://schemas.microsoft.com/office/powerpoint/2010/main" val="336693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par>
                                <p:cTn id="12" presetID="10" presetClass="entr" presetSubtype="0" fill="hold"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500"/>
                                        <p:tgtEl>
                                          <p:spTgt spid="6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500"/>
                                        <p:tgtEl>
                                          <p:spTgt spid="6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7" grpId="0" animBg="1"/>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5571"/>
            <a:ext cx="9144000" cy="523220"/>
          </a:xfrm>
          <a:prstGeom prst="rect">
            <a:avLst/>
          </a:prstGeom>
          <a:noFill/>
        </p:spPr>
        <p:txBody>
          <a:bodyPr wrap="square" rtlCol="0">
            <a:spAutoFit/>
          </a:bodyPr>
          <a:lstStyle/>
          <a:p>
            <a:pPr algn="ctr"/>
            <a:r>
              <a:rPr lang="en-US" sz="2800" b="1" dirty="0" smtClean="0">
                <a:latin typeface="Eurostile"/>
                <a:cs typeface="Eurostile"/>
              </a:rPr>
              <a:t>Power Generation: Coal versus Nuclear</a:t>
            </a:r>
            <a:endParaRPr lang="en-US" sz="2800" b="1" dirty="0">
              <a:latin typeface="Eurostile"/>
              <a:cs typeface="Eurostile"/>
            </a:endParaRPr>
          </a:p>
        </p:txBody>
      </p:sp>
      <p:sp>
        <p:nvSpPr>
          <p:cNvPr id="29" name="Rectangle 28"/>
          <p:cNvSpPr/>
          <p:nvPr/>
        </p:nvSpPr>
        <p:spPr>
          <a:xfrm>
            <a:off x="1316839" y="2122391"/>
            <a:ext cx="1619998" cy="2159999"/>
          </a:xfrm>
          <a:prstGeom prst="rect">
            <a:avLst/>
          </a:prstGeom>
          <a:solidFill>
            <a:schemeClr val="bg1"/>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FF0000"/>
                </a:solidFill>
              </a:rPr>
              <a:t>Coal Furnace</a:t>
            </a:r>
            <a:endParaRPr lang="en-US" sz="2800" b="1" dirty="0">
              <a:solidFill>
                <a:srgbClr val="FF0000"/>
              </a:solidFill>
            </a:endParaRPr>
          </a:p>
        </p:txBody>
      </p:sp>
      <p:sp>
        <p:nvSpPr>
          <p:cNvPr id="30" name="Rectangle 29"/>
          <p:cNvSpPr/>
          <p:nvPr/>
        </p:nvSpPr>
        <p:spPr>
          <a:xfrm>
            <a:off x="3691047" y="2122391"/>
            <a:ext cx="1355071" cy="2159999"/>
          </a:xfrm>
          <a:prstGeom prst="rect">
            <a:avLst/>
          </a:prstGeom>
          <a:solidFill>
            <a:schemeClr val="bg1"/>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rPr>
              <a:t>Steam Turbine</a:t>
            </a:r>
            <a:endParaRPr lang="en-US" sz="2800" b="1" dirty="0">
              <a:solidFill>
                <a:schemeClr val="tx1"/>
              </a:solidFill>
            </a:endParaRPr>
          </a:p>
        </p:txBody>
      </p:sp>
      <p:sp>
        <p:nvSpPr>
          <p:cNvPr id="37" name="Rectangle 36"/>
          <p:cNvSpPr/>
          <p:nvPr/>
        </p:nvSpPr>
        <p:spPr>
          <a:xfrm>
            <a:off x="6115871" y="2122391"/>
            <a:ext cx="1727999" cy="2159999"/>
          </a:xfrm>
          <a:prstGeom prst="rect">
            <a:avLst/>
          </a:prstGeom>
          <a:solidFill>
            <a:schemeClr val="bg1"/>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rPr>
              <a:t>Generator</a:t>
            </a:r>
            <a:endParaRPr lang="en-US" sz="2800" b="1" dirty="0">
              <a:solidFill>
                <a:schemeClr val="tx1"/>
              </a:solidFill>
            </a:endParaRPr>
          </a:p>
        </p:txBody>
      </p:sp>
      <p:cxnSp>
        <p:nvCxnSpPr>
          <p:cNvPr id="15" name="Straight Arrow Connector 14"/>
          <p:cNvCxnSpPr>
            <a:stCxn id="29" idx="3"/>
            <a:endCxn id="30" idx="1"/>
          </p:cNvCxnSpPr>
          <p:nvPr/>
        </p:nvCxnSpPr>
        <p:spPr>
          <a:xfrm>
            <a:off x="2936837" y="3202391"/>
            <a:ext cx="754210" cy="0"/>
          </a:xfrm>
          <a:prstGeom prst="straightConnector1">
            <a:avLst/>
          </a:prstGeom>
          <a:ln w="76200" cmpd="sng">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2" name="Elbow Connector 41"/>
          <p:cNvCxnSpPr>
            <a:endCxn id="29" idx="1"/>
          </p:cNvCxnSpPr>
          <p:nvPr/>
        </p:nvCxnSpPr>
        <p:spPr>
          <a:xfrm rot="10800000">
            <a:off x="1316840" y="3202392"/>
            <a:ext cx="3729279" cy="708137"/>
          </a:xfrm>
          <a:prstGeom prst="bentConnector5">
            <a:avLst>
              <a:gd name="adj1" fmla="val -15180"/>
              <a:gd name="adj2" fmla="val -165033"/>
              <a:gd name="adj3" fmla="val 117331"/>
            </a:avLst>
          </a:prstGeom>
          <a:ln w="76200"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30" idx="3"/>
            <a:endCxn id="37" idx="1"/>
          </p:cNvCxnSpPr>
          <p:nvPr/>
        </p:nvCxnSpPr>
        <p:spPr>
          <a:xfrm>
            <a:off x="5046118" y="3202391"/>
            <a:ext cx="1069753"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37" idx="3"/>
          </p:cNvCxnSpPr>
          <p:nvPr/>
        </p:nvCxnSpPr>
        <p:spPr>
          <a:xfrm>
            <a:off x="7843870" y="3202391"/>
            <a:ext cx="661011"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803103" y="2833059"/>
            <a:ext cx="1136212" cy="369332"/>
          </a:xfrm>
          <a:prstGeom prst="rect">
            <a:avLst/>
          </a:prstGeom>
          <a:noFill/>
        </p:spPr>
        <p:txBody>
          <a:bodyPr wrap="square" rtlCol="0">
            <a:spAutoFit/>
          </a:bodyPr>
          <a:lstStyle/>
          <a:p>
            <a:r>
              <a:rPr lang="en-US" dirty="0" smtClean="0"/>
              <a:t>Electricity</a:t>
            </a:r>
            <a:endParaRPr lang="en-US" dirty="0"/>
          </a:p>
        </p:txBody>
      </p:sp>
      <p:sp>
        <p:nvSpPr>
          <p:cNvPr id="66" name="TextBox 65"/>
          <p:cNvSpPr txBox="1"/>
          <p:nvPr/>
        </p:nvSpPr>
        <p:spPr>
          <a:xfrm>
            <a:off x="2920128" y="2648393"/>
            <a:ext cx="1136212" cy="369332"/>
          </a:xfrm>
          <a:prstGeom prst="rect">
            <a:avLst/>
          </a:prstGeom>
          <a:noFill/>
        </p:spPr>
        <p:txBody>
          <a:bodyPr wrap="square" rtlCol="0">
            <a:spAutoFit/>
          </a:bodyPr>
          <a:lstStyle/>
          <a:p>
            <a:r>
              <a:rPr lang="en-US" dirty="0" smtClean="0"/>
              <a:t>Stea</a:t>
            </a:r>
            <a:r>
              <a:rPr lang="en-US" dirty="0"/>
              <a:t>m</a:t>
            </a:r>
          </a:p>
        </p:txBody>
      </p:sp>
      <p:sp>
        <p:nvSpPr>
          <p:cNvPr id="67" name="TextBox 66"/>
          <p:cNvSpPr txBox="1"/>
          <p:nvPr/>
        </p:nvSpPr>
        <p:spPr>
          <a:xfrm>
            <a:off x="715315" y="4639063"/>
            <a:ext cx="1573818" cy="369332"/>
          </a:xfrm>
          <a:prstGeom prst="rect">
            <a:avLst/>
          </a:prstGeom>
          <a:noFill/>
        </p:spPr>
        <p:txBody>
          <a:bodyPr wrap="square" rtlCol="0">
            <a:spAutoFit/>
          </a:bodyPr>
          <a:lstStyle/>
          <a:p>
            <a:r>
              <a:rPr lang="en-US" dirty="0" smtClean="0"/>
              <a:t>Liquid Water</a:t>
            </a:r>
            <a:endParaRPr lang="en-US" dirty="0"/>
          </a:p>
        </p:txBody>
      </p:sp>
      <p:sp>
        <p:nvSpPr>
          <p:cNvPr id="16" name="Rectangle 15"/>
          <p:cNvSpPr/>
          <p:nvPr/>
        </p:nvSpPr>
        <p:spPr>
          <a:xfrm>
            <a:off x="1300130" y="2122391"/>
            <a:ext cx="1619998" cy="2159999"/>
          </a:xfrm>
          <a:prstGeom prst="rect">
            <a:avLst/>
          </a:prstGeom>
          <a:solidFill>
            <a:schemeClr val="bg1"/>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FF0000"/>
                </a:solidFill>
              </a:rPr>
              <a:t>Nuclear Reactor</a:t>
            </a:r>
            <a:endParaRPr lang="en-US" sz="2800" b="1" dirty="0">
              <a:solidFill>
                <a:srgbClr val="FF0000"/>
              </a:solidFill>
            </a:endParaRPr>
          </a:p>
        </p:txBody>
      </p:sp>
    </p:spTree>
    <p:extLst>
      <p:ext uri="{BB962C8B-B14F-4D97-AF65-F5344CB8AC3E}">
        <p14:creationId xmlns:p14="http://schemas.microsoft.com/office/powerpoint/2010/main" val="306582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5571"/>
            <a:ext cx="9144000" cy="523220"/>
          </a:xfrm>
          <a:prstGeom prst="rect">
            <a:avLst/>
          </a:prstGeom>
          <a:noFill/>
        </p:spPr>
        <p:txBody>
          <a:bodyPr wrap="square" rtlCol="0">
            <a:spAutoFit/>
          </a:bodyPr>
          <a:lstStyle/>
          <a:p>
            <a:pPr algn="ctr"/>
            <a:r>
              <a:rPr lang="en-US" sz="2800" b="1" dirty="0" smtClean="0">
                <a:latin typeface="Eurostile"/>
                <a:cs typeface="Eurostile"/>
              </a:rPr>
              <a:t>Power Generation: Coal versus Nuclear</a:t>
            </a:r>
            <a:endParaRPr lang="en-US" sz="2800" b="1" dirty="0">
              <a:latin typeface="Eurostile"/>
              <a:cs typeface="Eurostile"/>
            </a:endParaRPr>
          </a:p>
        </p:txBody>
      </p:sp>
      <p:pic>
        <p:nvPicPr>
          <p:cNvPr id="2" name="Picture 1"/>
          <p:cNvPicPr>
            <a:picLocks noChangeAspect="1"/>
          </p:cNvPicPr>
          <p:nvPr/>
        </p:nvPicPr>
        <p:blipFill>
          <a:blip r:embed="rId3"/>
          <a:stretch>
            <a:fillRect/>
          </a:stretch>
        </p:blipFill>
        <p:spPr>
          <a:xfrm>
            <a:off x="260495" y="847725"/>
            <a:ext cx="8623011" cy="5311775"/>
          </a:xfrm>
          <a:prstGeom prst="rect">
            <a:avLst/>
          </a:prstGeom>
        </p:spPr>
      </p:pic>
      <p:pic>
        <p:nvPicPr>
          <p:cNvPr id="3" name="Picture 2"/>
          <p:cNvPicPr>
            <a:picLocks noChangeAspect="1"/>
          </p:cNvPicPr>
          <p:nvPr/>
        </p:nvPicPr>
        <p:blipFill rotWithShape="1">
          <a:blip r:embed="rId4"/>
          <a:srcRect l="3488" t="15958" r="64244" b="8814"/>
          <a:stretch/>
        </p:blipFill>
        <p:spPr>
          <a:xfrm>
            <a:off x="2528454" y="3413125"/>
            <a:ext cx="961159" cy="1714500"/>
          </a:xfrm>
          <a:prstGeom prst="rect">
            <a:avLst/>
          </a:prstGeom>
        </p:spPr>
      </p:pic>
      <p:sp>
        <p:nvSpPr>
          <p:cNvPr id="5" name="Rectangle 4"/>
          <p:cNvSpPr/>
          <p:nvPr/>
        </p:nvSpPr>
        <p:spPr>
          <a:xfrm>
            <a:off x="2512579" y="984251"/>
            <a:ext cx="3456421" cy="2317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02408" y="2809875"/>
            <a:ext cx="1942733" cy="2317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329796" y="5883215"/>
            <a:ext cx="5417389" cy="461665"/>
          </a:xfrm>
          <a:prstGeom prst="rect">
            <a:avLst/>
          </a:prstGeom>
          <a:solidFill>
            <a:schemeClr val="bg1"/>
          </a:solidFill>
        </p:spPr>
        <p:txBody>
          <a:bodyPr wrap="square" rtlCol="0">
            <a:spAutoFit/>
          </a:bodyPr>
          <a:lstStyle/>
          <a:p>
            <a:pPr algn="r"/>
            <a:r>
              <a:rPr lang="en-US" sz="2400" b="1" dirty="0" smtClean="0"/>
              <a:t>Figure Source:  CO2CRC</a:t>
            </a:r>
            <a:endParaRPr lang="en-US" sz="2400" b="1" dirty="0"/>
          </a:p>
        </p:txBody>
      </p:sp>
      <p:sp>
        <p:nvSpPr>
          <p:cNvPr id="10" name="TextBox 9"/>
          <p:cNvSpPr txBox="1"/>
          <p:nvPr/>
        </p:nvSpPr>
        <p:spPr>
          <a:xfrm>
            <a:off x="0" y="4039541"/>
            <a:ext cx="2512579" cy="830997"/>
          </a:xfrm>
          <a:prstGeom prst="rect">
            <a:avLst/>
          </a:prstGeom>
          <a:solidFill>
            <a:schemeClr val="bg1"/>
          </a:solidFill>
        </p:spPr>
        <p:txBody>
          <a:bodyPr wrap="square" rtlCol="0">
            <a:spAutoFit/>
          </a:bodyPr>
          <a:lstStyle/>
          <a:p>
            <a:pPr algn="r"/>
            <a:r>
              <a:rPr lang="en-US" sz="2400" b="1" dirty="0" smtClean="0"/>
              <a:t>Figure Source:  </a:t>
            </a:r>
          </a:p>
          <a:p>
            <a:pPr algn="r"/>
            <a:r>
              <a:rPr lang="en-US" sz="2400" b="1" dirty="0" err="1" smtClean="0"/>
              <a:t>Euronuclear</a:t>
            </a:r>
            <a:endParaRPr lang="en-US" sz="2400" b="1" dirty="0"/>
          </a:p>
        </p:txBody>
      </p:sp>
    </p:spTree>
    <p:extLst>
      <p:ext uri="{BB962C8B-B14F-4D97-AF65-F5344CB8AC3E}">
        <p14:creationId xmlns:p14="http://schemas.microsoft.com/office/powerpoint/2010/main" val="222096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5571"/>
            <a:ext cx="9144000" cy="523220"/>
          </a:xfrm>
          <a:prstGeom prst="rect">
            <a:avLst/>
          </a:prstGeom>
          <a:noFill/>
        </p:spPr>
        <p:txBody>
          <a:bodyPr wrap="square" rtlCol="0">
            <a:spAutoFit/>
          </a:bodyPr>
          <a:lstStyle/>
          <a:p>
            <a:pPr algn="ctr"/>
            <a:r>
              <a:rPr lang="en-US" sz="2800" b="1" dirty="0" smtClean="0">
                <a:latin typeface="Eurostile"/>
                <a:cs typeface="Eurostile"/>
              </a:rPr>
              <a:t>Safety</a:t>
            </a:r>
            <a:endParaRPr lang="en-US" sz="2800" b="1" dirty="0">
              <a:latin typeface="Eurostile"/>
              <a:cs typeface="Eurostile"/>
            </a:endParaRPr>
          </a:p>
        </p:txBody>
      </p:sp>
      <p:sp>
        <p:nvSpPr>
          <p:cNvPr id="2" name="TextBox 1"/>
          <p:cNvSpPr txBox="1"/>
          <p:nvPr/>
        </p:nvSpPr>
        <p:spPr>
          <a:xfrm>
            <a:off x="811740" y="1848985"/>
            <a:ext cx="7520520" cy="954107"/>
          </a:xfrm>
          <a:prstGeom prst="rect">
            <a:avLst/>
          </a:prstGeom>
          <a:noFill/>
        </p:spPr>
        <p:txBody>
          <a:bodyPr wrap="square" rtlCol="0">
            <a:spAutoFit/>
          </a:bodyPr>
          <a:lstStyle/>
          <a:p>
            <a:pPr algn="ctr"/>
            <a:r>
              <a:rPr lang="en-US" sz="2800" b="1" dirty="0" smtClean="0">
                <a:latin typeface="Eurostile"/>
                <a:cs typeface="Eurostile"/>
              </a:rPr>
              <a:t>How safe is nuclear power?</a:t>
            </a:r>
          </a:p>
          <a:p>
            <a:pPr algn="ctr"/>
            <a:r>
              <a:rPr lang="en-US" sz="2800" b="1" dirty="0" smtClean="0">
                <a:solidFill>
                  <a:srgbClr val="FF0000"/>
                </a:solidFill>
                <a:latin typeface="Eurostile"/>
                <a:cs typeface="Eurostile"/>
              </a:rPr>
              <a:t>Would you live next to a nuclear plant?</a:t>
            </a:r>
          </a:p>
        </p:txBody>
      </p:sp>
      <p:sp>
        <p:nvSpPr>
          <p:cNvPr id="6" name="TextBox 5"/>
          <p:cNvSpPr txBox="1"/>
          <p:nvPr/>
        </p:nvSpPr>
        <p:spPr>
          <a:xfrm>
            <a:off x="600112" y="3204616"/>
            <a:ext cx="7943776" cy="2246769"/>
          </a:xfrm>
          <a:prstGeom prst="rect">
            <a:avLst/>
          </a:prstGeom>
          <a:noFill/>
        </p:spPr>
        <p:txBody>
          <a:bodyPr wrap="square" rtlCol="0">
            <a:spAutoFit/>
          </a:bodyPr>
          <a:lstStyle/>
          <a:p>
            <a:r>
              <a:rPr lang="en-US" sz="2800" b="1" dirty="0" smtClean="0">
                <a:latin typeface="Eurostile"/>
                <a:cs typeface="Eurostile"/>
              </a:rPr>
              <a:t>Car accidents						–	1 in 83</a:t>
            </a:r>
          </a:p>
          <a:p>
            <a:r>
              <a:rPr lang="en-US" sz="2800" b="1" dirty="0">
                <a:latin typeface="Eurostile"/>
                <a:cs typeface="Eurostile"/>
              </a:rPr>
              <a:t>Being murdered					–	1 in </a:t>
            </a:r>
            <a:r>
              <a:rPr lang="en-US" sz="2800" b="1" dirty="0" smtClean="0">
                <a:latin typeface="Eurostile"/>
                <a:cs typeface="Eurostile"/>
              </a:rPr>
              <a:t>210</a:t>
            </a:r>
          </a:p>
          <a:p>
            <a:r>
              <a:rPr lang="en-US" sz="2800" b="1" dirty="0" smtClean="0">
                <a:latin typeface="Eurostile"/>
                <a:cs typeface="Eurostile"/>
              </a:rPr>
              <a:t>Walking down the street</a:t>
            </a:r>
            <a:r>
              <a:rPr lang="en-US" sz="2800" b="1" dirty="0">
                <a:latin typeface="Eurostile"/>
                <a:cs typeface="Eurostile"/>
              </a:rPr>
              <a:t>		–	1 in </a:t>
            </a:r>
            <a:r>
              <a:rPr lang="en-US" sz="2800" b="1" dirty="0" smtClean="0">
                <a:latin typeface="Eurostile"/>
                <a:cs typeface="Eurostile"/>
              </a:rPr>
              <a:t>630</a:t>
            </a:r>
            <a:endParaRPr lang="en-US" sz="2800" b="1" dirty="0">
              <a:latin typeface="Eurostile"/>
              <a:cs typeface="Eurostile"/>
            </a:endParaRPr>
          </a:p>
          <a:p>
            <a:r>
              <a:rPr lang="en-US" sz="2800" b="1" dirty="0" smtClean="0">
                <a:latin typeface="Eurostile"/>
                <a:cs typeface="Eurostile"/>
              </a:rPr>
              <a:t>Drowning						</a:t>
            </a:r>
            <a:r>
              <a:rPr lang="en-US" sz="2800" b="1" dirty="0">
                <a:latin typeface="Eurostile"/>
                <a:cs typeface="Eurostile"/>
              </a:rPr>
              <a:t>	–	1 in </a:t>
            </a:r>
            <a:r>
              <a:rPr lang="en-US" sz="2800" b="1" dirty="0" smtClean="0">
                <a:latin typeface="Eurostile"/>
                <a:cs typeface="Eurostile"/>
              </a:rPr>
              <a:t>1,100</a:t>
            </a:r>
          </a:p>
          <a:p>
            <a:r>
              <a:rPr lang="en-US" sz="2800" b="1" dirty="0" smtClean="0">
                <a:latin typeface="Eurostile"/>
                <a:cs typeface="Eurostile"/>
              </a:rPr>
              <a:t>Accident at a nuclear plant	–	1 in 125,000 </a:t>
            </a:r>
            <a:endParaRPr lang="en-US" sz="2800" b="1" dirty="0">
              <a:latin typeface="Eurostile"/>
              <a:cs typeface="Eurostile"/>
            </a:endParaRPr>
          </a:p>
        </p:txBody>
      </p:sp>
      <p:sp>
        <p:nvSpPr>
          <p:cNvPr id="5" name="Rectangle 4"/>
          <p:cNvSpPr/>
          <p:nvPr/>
        </p:nvSpPr>
        <p:spPr>
          <a:xfrm>
            <a:off x="152400" y="6414726"/>
            <a:ext cx="4572000" cy="276999"/>
          </a:xfrm>
          <a:prstGeom prst="rect">
            <a:avLst/>
          </a:prstGeom>
        </p:spPr>
        <p:txBody>
          <a:bodyPr>
            <a:spAutoFit/>
          </a:bodyPr>
          <a:lstStyle/>
          <a:p>
            <a:r>
              <a:rPr lang="en-US" sz="1200" dirty="0">
                <a:latin typeface="Eurostile"/>
                <a:cs typeface="Eurostile"/>
              </a:rPr>
              <a:t>http://</a:t>
            </a:r>
            <a:r>
              <a:rPr lang="en-US" sz="1200" dirty="0" err="1">
                <a:latin typeface="Eurostile"/>
                <a:cs typeface="Eurostile"/>
              </a:rPr>
              <a:t>reason.com</a:t>
            </a:r>
            <a:r>
              <a:rPr lang="en-US" sz="1200" dirty="0">
                <a:latin typeface="Eurostile"/>
                <a:cs typeface="Eurostile"/>
              </a:rPr>
              <a:t>/archives/2006/08/11/</a:t>
            </a:r>
            <a:r>
              <a:rPr lang="en-US" sz="1200" dirty="0" err="1">
                <a:latin typeface="Eurostile"/>
                <a:cs typeface="Eurostile"/>
              </a:rPr>
              <a:t>dont</a:t>
            </a:r>
            <a:r>
              <a:rPr lang="en-US" sz="1200" dirty="0">
                <a:latin typeface="Eurostile"/>
                <a:cs typeface="Eurostile"/>
              </a:rPr>
              <a:t>-be-terrorized</a:t>
            </a:r>
          </a:p>
        </p:txBody>
      </p:sp>
      <p:sp>
        <p:nvSpPr>
          <p:cNvPr id="7" name="TextBox 6"/>
          <p:cNvSpPr txBox="1"/>
          <p:nvPr/>
        </p:nvSpPr>
        <p:spPr>
          <a:xfrm>
            <a:off x="7784461" y="4866609"/>
            <a:ext cx="350889" cy="584776"/>
          </a:xfrm>
          <a:prstGeom prst="rect">
            <a:avLst/>
          </a:prstGeom>
          <a:noFill/>
        </p:spPr>
        <p:txBody>
          <a:bodyPr wrap="square" rtlCol="0">
            <a:spAutoFit/>
          </a:bodyPr>
          <a:lstStyle/>
          <a:p>
            <a:r>
              <a:rPr lang="en-US" sz="3200" b="1" dirty="0" smtClean="0">
                <a:solidFill>
                  <a:srgbClr val="FF0000"/>
                </a:solidFill>
                <a:latin typeface="Eurostile"/>
                <a:cs typeface="Eurostile"/>
              </a:rPr>
              <a:t>?</a:t>
            </a:r>
            <a:endParaRPr lang="en-US" sz="3200" b="1" dirty="0">
              <a:solidFill>
                <a:srgbClr val="FF0000"/>
              </a:solidFill>
              <a:latin typeface="Eurostile"/>
              <a:cs typeface="Eurostile"/>
            </a:endParaRPr>
          </a:p>
        </p:txBody>
      </p:sp>
    </p:spTree>
    <p:extLst>
      <p:ext uri="{BB962C8B-B14F-4D97-AF65-F5344CB8AC3E}">
        <p14:creationId xmlns:p14="http://schemas.microsoft.com/office/powerpoint/2010/main" val="123549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471</TotalTime>
  <Words>378</Words>
  <Application>Microsoft Office PowerPoint</Application>
  <PresentationFormat>On-screen Show (4:3)</PresentationFormat>
  <Paragraphs>47</Paragraphs>
  <Slides>4</Slides>
  <Notes>3</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 Abdulla</dc:creator>
  <cp:lastModifiedBy>Kelly.Klima</cp:lastModifiedBy>
  <cp:revision>83</cp:revision>
  <dcterms:created xsi:type="dcterms:W3CDTF">2011-08-01T23:23:13Z</dcterms:created>
  <dcterms:modified xsi:type="dcterms:W3CDTF">2013-08-25T15:40:01Z</dcterms:modified>
</cp:coreProperties>
</file>